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3"/>
  </p:notesMasterIdLst>
  <p:sldIdLst>
    <p:sldId id="256" r:id="rId2"/>
    <p:sldId id="380" r:id="rId3"/>
    <p:sldId id="345" r:id="rId4"/>
    <p:sldId id="346" r:id="rId5"/>
    <p:sldId id="386" r:id="rId6"/>
    <p:sldId id="347" r:id="rId7"/>
    <p:sldId id="335" r:id="rId8"/>
    <p:sldId id="334" r:id="rId9"/>
    <p:sldId id="336" r:id="rId10"/>
    <p:sldId id="304" r:id="rId11"/>
    <p:sldId id="385" r:id="rId12"/>
    <p:sldId id="365" r:id="rId13"/>
    <p:sldId id="312" r:id="rId14"/>
    <p:sldId id="278" r:id="rId15"/>
    <p:sldId id="340" r:id="rId16"/>
    <p:sldId id="348" r:id="rId17"/>
    <p:sldId id="283" r:id="rId18"/>
    <p:sldId id="326" r:id="rId19"/>
    <p:sldId id="372" r:id="rId20"/>
    <p:sldId id="343" r:id="rId21"/>
    <p:sldId id="308" r:id="rId22"/>
    <p:sldId id="378" r:id="rId23"/>
    <p:sldId id="328" r:id="rId24"/>
    <p:sldId id="350" r:id="rId25"/>
    <p:sldId id="375" r:id="rId26"/>
    <p:sldId id="374" r:id="rId27"/>
    <p:sldId id="376" r:id="rId28"/>
    <p:sldId id="337" r:id="rId29"/>
    <p:sldId id="377" r:id="rId30"/>
    <p:sldId id="366" r:id="rId31"/>
    <p:sldId id="354" r:id="rId32"/>
    <p:sldId id="356" r:id="rId33"/>
    <p:sldId id="390" r:id="rId34"/>
    <p:sldId id="367" r:id="rId35"/>
    <p:sldId id="361" r:id="rId36"/>
    <p:sldId id="388" r:id="rId37"/>
    <p:sldId id="322" r:id="rId38"/>
    <p:sldId id="296" r:id="rId39"/>
    <p:sldId id="331" r:id="rId40"/>
    <p:sldId id="387" r:id="rId41"/>
    <p:sldId id="389" r:id="rId42"/>
    <p:sldId id="330" r:id="rId43"/>
    <p:sldId id="329" r:id="rId44"/>
    <p:sldId id="295" r:id="rId45"/>
    <p:sldId id="324" r:id="rId46"/>
    <p:sldId id="362" r:id="rId47"/>
    <p:sldId id="382" r:id="rId48"/>
    <p:sldId id="332" r:id="rId49"/>
    <p:sldId id="357" r:id="rId50"/>
    <p:sldId id="383" r:id="rId51"/>
    <p:sldId id="384" r:id="rId52"/>
    <p:sldId id="371" r:id="rId53"/>
    <p:sldId id="358" r:id="rId54"/>
    <p:sldId id="368" r:id="rId55"/>
    <p:sldId id="321" r:id="rId56"/>
    <p:sldId id="297" r:id="rId57"/>
    <p:sldId id="298" r:id="rId58"/>
    <p:sldId id="299" r:id="rId59"/>
    <p:sldId id="293" r:id="rId60"/>
    <p:sldId id="369" r:id="rId61"/>
    <p:sldId id="282" r:id="rId62"/>
    <p:sldId id="315" r:id="rId63"/>
    <p:sldId id="317" r:id="rId64"/>
    <p:sldId id="370" r:id="rId65"/>
    <p:sldId id="364" r:id="rId66"/>
    <p:sldId id="363" r:id="rId67"/>
    <p:sldId id="301" r:id="rId68"/>
    <p:sldId id="381" r:id="rId69"/>
    <p:sldId id="379" r:id="rId70"/>
    <p:sldId id="281" r:id="rId71"/>
    <p:sldId id="26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82E465-7D33-4B78-A495-4247088359E0}">
          <p14:sldIdLst>
            <p14:sldId id="256"/>
          </p14:sldIdLst>
        </p14:section>
        <p14:section name="Introduction" id="{2F149C88-8B31-4757-A53C-B459CD024622}">
          <p14:sldIdLst>
            <p14:sldId id="380"/>
            <p14:sldId id="345"/>
            <p14:sldId id="346"/>
            <p14:sldId id="386"/>
            <p14:sldId id="347"/>
            <p14:sldId id="335"/>
            <p14:sldId id="334"/>
            <p14:sldId id="336"/>
            <p14:sldId id="304"/>
            <p14:sldId id="385"/>
          </p14:sldIdLst>
        </p14:section>
        <p14:section name="Methodology" id="{CD2B85AB-6A2C-48E8-8382-28B4A5C7F752}">
          <p14:sldIdLst>
            <p14:sldId id="365"/>
            <p14:sldId id="312"/>
            <p14:sldId id="278"/>
            <p14:sldId id="340"/>
            <p14:sldId id="348"/>
            <p14:sldId id="283"/>
            <p14:sldId id="326"/>
            <p14:sldId id="372"/>
            <p14:sldId id="343"/>
            <p14:sldId id="308"/>
            <p14:sldId id="378"/>
            <p14:sldId id="328"/>
            <p14:sldId id="350"/>
            <p14:sldId id="375"/>
            <p14:sldId id="374"/>
            <p14:sldId id="376"/>
            <p14:sldId id="337"/>
            <p14:sldId id="377"/>
          </p14:sldIdLst>
        </p14:section>
        <p14:section name="Results" id="{545FA4BF-F638-4F04-80A0-AB4189F7CAB8}">
          <p14:sldIdLst>
            <p14:sldId id="366"/>
            <p14:sldId id="354"/>
            <p14:sldId id="356"/>
            <p14:sldId id="390"/>
            <p14:sldId id="367"/>
            <p14:sldId id="361"/>
            <p14:sldId id="388"/>
            <p14:sldId id="322"/>
            <p14:sldId id="296"/>
            <p14:sldId id="331"/>
            <p14:sldId id="387"/>
            <p14:sldId id="389"/>
            <p14:sldId id="330"/>
            <p14:sldId id="329"/>
            <p14:sldId id="295"/>
            <p14:sldId id="324"/>
            <p14:sldId id="362"/>
            <p14:sldId id="382"/>
            <p14:sldId id="332"/>
            <p14:sldId id="357"/>
            <p14:sldId id="383"/>
            <p14:sldId id="384"/>
            <p14:sldId id="371"/>
            <p14:sldId id="358"/>
            <p14:sldId id="368"/>
            <p14:sldId id="321"/>
            <p14:sldId id="297"/>
            <p14:sldId id="298"/>
            <p14:sldId id="299"/>
            <p14:sldId id="293"/>
          </p14:sldIdLst>
        </p14:section>
        <p14:section name="Discussion" id="{DEB1DCA1-DE4F-4B37-9433-BB0F9D5BD6EE}">
          <p14:sldIdLst>
            <p14:sldId id="369"/>
            <p14:sldId id="282"/>
            <p14:sldId id="315"/>
            <p14:sldId id="317"/>
          </p14:sldIdLst>
        </p14:section>
        <p14:section name="Conclusions" id="{4A0B39F4-6565-4369-B717-B3F7593108C6}">
          <p14:sldIdLst>
            <p14:sldId id="370"/>
            <p14:sldId id="364"/>
            <p14:sldId id="363"/>
            <p14:sldId id="301"/>
            <p14:sldId id="381"/>
            <p14:sldId id="379"/>
            <p14:sldId id="281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6B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63" autoAdjust="0"/>
    <p:restoredTop sz="99852" autoAdjust="0"/>
  </p:normalViewPr>
  <p:slideViewPr>
    <p:cSldViewPr snapToGrid="0" snapToObjects="1">
      <p:cViewPr varScale="1">
        <p:scale>
          <a:sx n="73" d="100"/>
          <a:sy n="73" d="100"/>
        </p:scale>
        <p:origin x="6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DB40B-570A-8F4B-BD2A-AD33878B7969}" type="datetimeFigureOut">
              <a:rPr lang="en-US" smtClean="0"/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EC3D3-B2F3-9E44-BCFF-020A448E7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2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9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3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9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0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7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8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8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21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8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11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5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3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4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9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5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51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2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6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05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1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68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0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70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02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02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2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415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07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0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7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294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35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5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C3D3-B2F3-9E44-BCFF-020A448E7E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 b="0" cap="none" spc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4" r="41042" b="43571"/>
          <a:stretch/>
        </p:blipFill>
        <p:spPr>
          <a:xfrm>
            <a:off x="107641" y="6429211"/>
            <a:ext cx="558329" cy="335119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534475" y="6471416"/>
            <a:ext cx="2051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0" cap="small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Batang" panose="02030600000101010101" pitchFamily="18" charset="-127"/>
                <a:cs typeface="Avenir Next Regular"/>
              </a:rPr>
              <a:t>University of Washington</a:t>
            </a:r>
            <a:endParaRPr lang="en-US" sz="1400" cap="small" baseline="0" dirty="0">
              <a:solidFill>
                <a:schemeClr val="tx1"/>
              </a:solidFill>
              <a:latin typeface="Calibri Light" panose="020F0302020204030204" pitchFamily="34" charset="0"/>
              <a:ea typeface="Batang" panose="02030600000101010101" pitchFamily="18" charset="-127"/>
              <a:cs typeface="Avenir Next Regular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85" y="6282057"/>
            <a:ext cx="314539" cy="469711"/>
          </a:xfrm>
          <a:prstGeom prst="rect">
            <a:avLst/>
          </a:prstGeom>
        </p:spPr>
      </p:pic>
      <p:pic>
        <p:nvPicPr>
          <p:cNvPr id="11" name="Picture 10" descr="nnmrec_logo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39" y="6291734"/>
            <a:ext cx="727842" cy="473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1" y="141121"/>
            <a:ext cx="4547870" cy="631346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45648"/>
            <a:ext cx="414225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1671756"/>
            <a:ext cx="4142251" cy="458140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33" y="450944"/>
            <a:ext cx="8277890" cy="525536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7916529" cy="4839330"/>
          </a:xfrm>
        </p:spPr>
        <p:txBody>
          <a:bodyPr>
            <a:normAutofit/>
          </a:bodyPr>
          <a:lstStyle>
            <a:lvl1pPr>
              <a:buSzPct val="45000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SzPct val="45000"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45000"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SzPct val="45000"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SzPct val="45000"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4" r="41042" b="43571"/>
          <a:stretch/>
        </p:blipFill>
        <p:spPr>
          <a:xfrm>
            <a:off x="107641" y="6429211"/>
            <a:ext cx="558329" cy="33511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34475" y="6457054"/>
            <a:ext cx="284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0" cap="small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Batang" panose="02030600000101010101" pitchFamily="18" charset="-127"/>
                <a:cs typeface="Avenir Next Regular"/>
              </a:rPr>
              <a:t>University of Washington</a:t>
            </a:r>
            <a:endParaRPr lang="en-US" sz="1400" cap="small" baseline="0" dirty="0">
              <a:solidFill>
                <a:schemeClr val="tx1"/>
              </a:solidFill>
              <a:latin typeface="Calibri Light" panose="020F0302020204030204" pitchFamily="34" charset="0"/>
              <a:ea typeface="Batang" panose="02030600000101010101" pitchFamily="18" charset="-127"/>
              <a:cs typeface="Avenir Next Regular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85" y="6282057"/>
            <a:ext cx="314539" cy="469711"/>
          </a:xfrm>
          <a:prstGeom prst="rect">
            <a:avLst/>
          </a:prstGeom>
        </p:spPr>
      </p:pic>
      <p:pic>
        <p:nvPicPr>
          <p:cNvPr id="11" name="Picture 10" descr="nnmrec_logo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39" y="6291734"/>
            <a:ext cx="727842" cy="473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9428" y="638632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6BB73A-582F-4420-9A14-CB10A2B2E5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3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4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219" y="1860590"/>
            <a:ext cx="8705982" cy="1566358"/>
          </a:xfrm>
        </p:spPr>
        <p:txBody>
          <a:bodyPr/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Measurement of Acoustic Pressure and Particle Acceleration Near a River Current Turbine to Assess Disturbances To Fishes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516" y="3565518"/>
            <a:ext cx="8307387" cy="25637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Masters Defense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Paul Murphy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Marine Renewable Energy Lab | Applied Physics Lab</a:t>
            </a:r>
          </a:p>
        </p:txBody>
      </p:sp>
    </p:spTree>
    <p:extLst>
      <p:ext uri="{BB962C8B-B14F-4D97-AF65-F5344CB8AC3E}">
        <p14:creationId xmlns:p14="http://schemas.microsoft.com/office/powerpoint/2010/main" val="4422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vepul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9" y="2877795"/>
            <a:ext cx="7960260" cy="22862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8705" y="5279738"/>
            <a:ext cx="8793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Avenir Next Regular"/>
              </a:rPr>
              <a:t>[Animation </a:t>
            </a:r>
            <a:r>
              <a:rPr lang="en-US" sz="2000" dirty="0">
                <a:latin typeface="Calibri Light" panose="020F0302020204030204" pitchFamily="34" charset="0"/>
                <a:cs typeface="Avenir Next Regular"/>
              </a:rPr>
              <a:t>courtesy of Dr. Dan Russell, Grad. </a:t>
            </a:r>
            <a:r>
              <a:rPr lang="en-US" sz="2000" dirty="0" err="1">
                <a:latin typeface="Calibri Light" panose="020F0302020204030204" pitchFamily="34" charset="0"/>
                <a:cs typeface="Avenir Next Regular"/>
              </a:rPr>
              <a:t>Prog</a:t>
            </a:r>
            <a:r>
              <a:rPr lang="en-US" sz="2000" dirty="0">
                <a:latin typeface="Calibri Light" panose="020F0302020204030204" pitchFamily="34" charset="0"/>
                <a:cs typeface="Avenir Next Regular"/>
              </a:rPr>
              <a:t>. Acoustics, Penn </a:t>
            </a:r>
            <a:r>
              <a:rPr lang="en-US" sz="2000" dirty="0" smtClean="0">
                <a:latin typeface="Calibri Light" panose="020F0302020204030204" pitchFamily="34" charset="0"/>
                <a:cs typeface="Avenir Next Regular"/>
              </a:rPr>
              <a:t>State]</a:t>
            </a:r>
            <a:endParaRPr lang="en-US" sz="2000" dirty="0">
              <a:latin typeface="Calibri Light" panose="020F0302020204030204" pitchFamily="34" charset="0"/>
              <a:cs typeface="Avenir Next Regular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Particle Nature of Sound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7905" y="1040128"/>
            <a:ext cx="8706095" cy="178144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smtClean="0"/>
              <a:t>Acoustic Particle – smallest volume of fluid with density equal to the mean fluid density.</a:t>
            </a:r>
          </a:p>
        </p:txBody>
      </p:sp>
    </p:spTree>
    <p:extLst>
      <p:ext uri="{BB962C8B-B14F-4D97-AF65-F5344CB8AC3E}">
        <p14:creationId xmlns:p14="http://schemas.microsoft.com/office/powerpoint/2010/main" val="5311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01" y="408412"/>
            <a:ext cx="8772530" cy="525536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Measure acoustic pressure and particle acceleration near an operating river current turbine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Secondarily, test a drifting hydrophone system capable of determining source bearing with a fixed hydrophone array</a:t>
            </a:r>
          </a:p>
        </p:txBody>
      </p:sp>
    </p:spTree>
    <p:extLst>
      <p:ext uri="{BB962C8B-B14F-4D97-AF65-F5344CB8AC3E}">
        <p14:creationId xmlns:p14="http://schemas.microsoft.com/office/powerpoint/2010/main" val="15721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000" dirty="0" smtClean="0"/>
              <a:t>Site and Measurement Methods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60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Site: Igiugig Alaska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50" y="1131692"/>
            <a:ext cx="6227088" cy="46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gen_site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b="-3385"/>
          <a:stretch/>
        </p:blipFill>
        <p:spPr>
          <a:xfrm>
            <a:off x="284549" y="1066020"/>
            <a:ext cx="8562439" cy="47740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Kviachak River, Lake Iliamna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57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</a:t>
            </a:r>
            <a:r>
              <a:rPr lang="en-US" sz="2800" dirty="0" smtClean="0"/>
              <a:t>epth (</a:t>
            </a:r>
            <a:r>
              <a:rPr lang="en-US" sz="2800" i="1" dirty="0" smtClean="0"/>
              <a:t>d</a:t>
            </a:r>
            <a:r>
              <a:rPr lang="en-US" sz="2800" dirty="0" smtClean="0"/>
              <a:t>)   &lt;   Width (</a:t>
            </a:r>
            <a:r>
              <a:rPr lang="en-US" sz="2800" i="1" dirty="0" smtClean="0"/>
              <a:t>w</a:t>
            </a:r>
            <a:r>
              <a:rPr lang="en-US" sz="2800" dirty="0" smtClean="0"/>
              <a:t>)   &lt;   Length (</a:t>
            </a:r>
            <a:r>
              <a:rPr lang="en-US" sz="2800" i="1" dirty="0" smtClean="0"/>
              <a:t>L</a:t>
            </a:r>
            <a:r>
              <a:rPr lang="en-US" sz="2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“</a:t>
            </a:r>
            <a:r>
              <a:rPr lang="en-US" sz="2800" dirty="0"/>
              <a:t>A</a:t>
            </a:r>
            <a:r>
              <a:rPr lang="en-US" sz="2800" dirty="0" smtClean="0"/>
              <a:t>cross-channel”  (perpendicular to bulk flow)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“</a:t>
            </a:r>
            <a:r>
              <a:rPr lang="en-US" sz="2800" dirty="0"/>
              <a:t>A</a:t>
            </a:r>
            <a:r>
              <a:rPr lang="en-US" sz="2800" dirty="0" smtClean="0"/>
              <a:t>long-channel”  (parallel to bulk flow)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“Thalweg” – line of greatest depth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Depth variation in both across- and </a:t>
            </a:r>
            <a:r>
              <a:rPr lang="en-US" sz="2800" dirty="0" smtClean="0"/>
              <a:t>along-channel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 </a:t>
            </a:r>
            <a:r>
              <a:rPr lang="en-US" dirty="0" smtClean="0"/>
              <a:t>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Site Characteristics</a:t>
            </a:r>
            <a:endParaRPr lang="en-US" sz="40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Current </a:t>
            </a:r>
            <a:r>
              <a:rPr lang="en-US" sz="2800" dirty="0"/>
              <a:t>velocity </a:t>
            </a:r>
            <a:r>
              <a:rPr lang="en-US" sz="2800" dirty="0" smtClean="0"/>
              <a:t>often exceeds 2 m/s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Low turbidity, little debris (driftwood, </a:t>
            </a:r>
            <a:r>
              <a:rPr lang="en-US" sz="2600" dirty="0" err="1"/>
              <a:t>etc</a:t>
            </a:r>
            <a:r>
              <a:rPr lang="en-US" sz="2600" dirty="0"/>
              <a:t>), good visibility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Bottom: small cobble (D &lt; 0.10 cm) over gravel, </a:t>
            </a:r>
            <a:r>
              <a:rPr lang="en-US" sz="2600" dirty="0" smtClean="0"/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38066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vgen_site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" b="14365"/>
          <a:stretch/>
        </p:blipFill>
        <p:spPr>
          <a:xfrm>
            <a:off x="284550" y="1066811"/>
            <a:ext cx="8545942" cy="462430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230880" y="2765467"/>
            <a:ext cx="782544" cy="131885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60690" y="2919060"/>
            <a:ext cx="708590" cy="25531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13424" y="4691127"/>
            <a:ext cx="758873" cy="259607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61429" y="4440974"/>
            <a:ext cx="0" cy="69807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43790" y="1924885"/>
            <a:ext cx="1498176" cy="781752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Calibri Light" panose="020F0302020204030204" pitchFamily="34" charset="0"/>
              </a:rPr>
              <a:t>Current </a:t>
            </a:r>
          </a:p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Calibri Light" panose="020F0302020204030204" pitchFamily="34" charset="0"/>
              </a:rPr>
              <a:t>Direction</a:t>
            </a:r>
            <a:endParaRPr lang="en-US" sz="2800" b="1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Turbine Site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5714385" y="2695621"/>
            <a:ext cx="3042205" cy="445635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Calibri Light" panose="020F0302020204030204" pitchFamily="34" charset="0"/>
              </a:rPr>
              <a:t>Upstream Moorings</a:t>
            </a:r>
            <a:endParaRPr lang="en-US" sz="2800" b="1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47255" y="3613826"/>
            <a:ext cx="1228348" cy="781752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Calibri Light" panose="020F0302020204030204" pitchFamily="34" charset="0"/>
              </a:rPr>
              <a:t>Shore Station</a:t>
            </a:r>
            <a:endParaRPr lang="en-US" sz="2800" b="1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8296" y="4468310"/>
            <a:ext cx="1228348" cy="445635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Calibri Light" panose="020F0302020204030204" pitchFamily="34" charset="0"/>
              </a:rPr>
              <a:t>RivGen</a:t>
            </a:r>
            <a:endParaRPr lang="en-US" sz="2800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3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9" y="1045028"/>
            <a:ext cx="8649064" cy="4672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RivGen (ORPC)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87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River Turbine Sound Sources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8367249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Generator Vibration	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rotation rate, gen. design]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Expected frequency ~ 50 Hz and harmonics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Blade Vibration 		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[blade structural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modes]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Blade Passing Frame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[rotation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rate, #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blades]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Expected frequency ~ 3-4 Hz and harmonics</a:t>
            </a:r>
          </a:p>
        </p:txBody>
      </p:sp>
    </p:spTree>
    <p:extLst>
      <p:ext uri="{BB962C8B-B14F-4D97-AF65-F5344CB8AC3E}">
        <p14:creationId xmlns:p14="http://schemas.microsoft.com/office/powerpoint/2010/main" val="35761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984" y="1080621"/>
            <a:ext cx="5261225" cy="525536"/>
          </a:xfrm>
        </p:spPr>
        <p:txBody>
          <a:bodyPr/>
          <a:lstStyle/>
          <a:p>
            <a:r>
              <a:rPr lang="en-US" dirty="0" smtClean="0"/>
              <a:t>Committee Members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9357" y="1417983"/>
            <a:ext cx="8030817" cy="5168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3200" dirty="0" smtClean="0"/>
              <a:t>Professor Peter H. Dahl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Mechanical Engineering and Applied Physics Lab</a:t>
            </a:r>
          </a:p>
          <a:p>
            <a:pPr marL="0" indent="0" algn="ctr">
              <a:buNone/>
            </a:pPr>
            <a:r>
              <a:rPr lang="en-US" sz="3200" dirty="0" smtClean="0"/>
              <a:t>Professor Brian </a:t>
            </a:r>
            <a:r>
              <a:rPr lang="en-US" sz="3200" dirty="0" err="1" smtClean="0"/>
              <a:t>Polagye</a:t>
            </a:r>
            <a:endParaRPr lang="en-US" sz="32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Mechanical Engineering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3200" dirty="0" smtClean="0"/>
              <a:t>Dr. David </a:t>
            </a:r>
            <a:r>
              <a:rPr lang="en-US" sz="3200" dirty="0" err="1" smtClean="0"/>
              <a:t>Dall’Osto</a:t>
            </a:r>
            <a:endParaRPr lang="en-US" sz="32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Applied Physics Lab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87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Unlikely Sound </a:t>
            </a:r>
            <a:r>
              <a:rPr lang="en-US" sz="4000" dirty="0"/>
              <a:t>Sources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8367249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Turbulent Noise 	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[Quadrapole]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Cavitation		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[Monopole]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65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Drifting Platform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3" y="1099456"/>
            <a:ext cx="8520769" cy="47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Benefits of Drifting Platforms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6320" y="1373542"/>
            <a:ext cx="4622981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Drifting platforms reduce fluid motion over the face of hydrophones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This reduces “flow noise”, a type of pseudo sound that can mask propagating sound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r="44783" b="2095"/>
          <a:stretch/>
        </p:blipFill>
        <p:spPr>
          <a:xfrm>
            <a:off x="5225561" y="1400046"/>
            <a:ext cx="3836022" cy="43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8" y="976480"/>
            <a:ext cx="7241919" cy="52962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Components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07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Chandelier Design Considerations</a:t>
            </a:r>
            <a:endParaRPr lang="en-US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4622981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Designed to measure both particle acceleration and estimate source bearing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Following damage to hydrophones: ad-hoc two hydrophone vertical array was built on site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6286" y="22381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19200" y="31245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raft_robertson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368"/>
          <a:stretch/>
        </p:blipFill>
        <p:spPr>
          <a:xfrm>
            <a:off x="5026778" y="1597760"/>
            <a:ext cx="3688210" cy="41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Measuring Particle Acceleration</a:t>
            </a:r>
            <a:endParaRPr lang="en-US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2581" y="1400046"/>
            <a:ext cx="4168202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Approximating the pressure gradient in the linearized Euler Eq.: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6286" y="22381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755942"/>
              </p:ext>
            </p:extLst>
          </p:nvPr>
        </p:nvGraphicFramePr>
        <p:xfrm>
          <a:off x="1249768" y="3659109"/>
          <a:ext cx="1808162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4" imgW="965160" imgH="457200" progId="Equation.DSMT4">
                  <p:embed/>
                </p:oleObj>
              </mc:Choice>
              <mc:Fallback>
                <p:oleObj name="Equation" r:id="rId4" imgW="9651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768" y="3659109"/>
                        <a:ext cx="1808162" cy="9064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19200" y="31245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182186"/>
              </p:ext>
            </p:extLst>
          </p:nvPr>
        </p:nvGraphicFramePr>
        <p:xfrm>
          <a:off x="1249768" y="4719813"/>
          <a:ext cx="2924022" cy="968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quation" r:id="rId6" imgW="1511300" imgH="482600" progId="Equation.DSMT4">
                  <p:embed/>
                </p:oleObj>
              </mc:Choice>
              <mc:Fallback>
                <p:oleObj name="Equation" r:id="rId6" imgW="1511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768" y="4719813"/>
                        <a:ext cx="2924022" cy="9684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raft_robertson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368"/>
          <a:stretch/>
        </p:blipFill>
        <p:spPr>
          <a:xfrm>
            <a:off x="5026778" y="1597760"/>
            <a:ext cx="3688210" cy="41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Measuring Particle Acceleration</a:t>
            </a:r>
            <a:endParaRPr lang="en-US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2581" y="1400046"/>
            <a:ext cx="4168202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Hydrophone spacing d must satisfy </a:t>
            </a:r>
            <a:r>
              <a:rPr lang="en-US" sz="2800" i="1" dirty="0"/>
              <a:t>d &lt; </a:t>
            </a:r>
            <a:r>
              <a:rPr lang="el-GR" sz="2800" i="1" dirty="0"/>
              <a:t>λ</a:t>
            </a:r>
            <a:r>
              <a:rPr lang="en-US" sz="2800" i="1" dirty="0"/>
              <a:t>/8 </a:t>
            </a:r>
            <a:r>
              <a:rPr lang="en-US" sz="2800" dirty="0"/>
              <a:t>for acceptable </a:t>
            </a:r>
            <a:r>
              <a:rPr lang="en-US" sz="2800" dirty="0" smtClean="0"/>
              <a:t>error</a:t>
            </a:r>
            <a:endParaRPr lang="en-US" sz="2800" i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6286" y="22381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19200" y="31245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185350"/>
              </p:ext>
            </p:extLst>
          </p:nvPr>
        </p:nvGraphicFramePr>
        <p:xfrm>
          <a:off x="1027991" y="3819711"/>
          <a:ext cx="2924022" cy="968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4" imgW="1511300" imgH="482600" progId="Equation.DSMT4">
                  <p:embed/>
                </p:oleObj>
              </mc:Choice>
              <mc:Fallback>
                <p:oleObj name="Equation" r:id="rId4" imgW="1511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991" y="3819711"/>
                        <a:ext cx="2924022" cy="9684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raft_robertson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368"/>
          <a:stretch/>
        </p:blipFill>
        <p:spPr>
          <a:xfrm>
            <a:off x="5026778" y="1597760"/>
            <a:ext cx="3688210" cy="41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Measuring Particle Acceleration</a:t>
            </a:r>
            <a:endParaRPr lang="en-US" sz="4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2581" y="1400046"/>
            <a:ext cx="4168202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Hydrophone separation of 20 cm for bandwidth up to 1000 Hz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Mean hydrophone depth of 50 cm</a:t>
            </a:r>
          </a:p>
          <a:p>
            <a:pPr>
              <a:lnSpc>
                <a:spcPct val="150000"/>
              </a:lnSpc>
            </a:pPr>
            <a:endParaRPr lang="en-US" sz="2800" i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6286" y="22381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19200" y="31245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raft_robertson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368"/>
          <a:stretch/>
        </p:blipFill>
        <p:spPr>
          <a:xfrm>
            <a:off x="5026778" y="1597760"/>
            <a:ext cx="3688210" cy="41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Instrumentation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4168203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Hydrophones: icListen HF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10 - 200 kHz, -168 V/μPa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Up to 512 </a:t>
            </a:r>
            <a:r>
              <a:rPr lang="en-US" sz="2600" dirty="0" err="1" smtClean="0"/>
              <a:t>kS</a:t>
            </a:r>
            <a:r>
              <a:rPr lang="en-US" sz="2600" dirty="0" smtClean="0"/>
              <a:t>/sec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Perforated PVC shielding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Master/Slave Synchronization</a:t>
            </a:r>
          </a:p>
        </p:txBody>
      </p:sp>
      <p:pic>
        <p:nvPicPr>
          <p:cNvPr id="6" name="Picture 5" descr="DSC003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05" y="1692093"/>
            <a:ext cx="3949299" cy="37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Instrumentation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4168203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ADV: Nortek Vector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Internal IMU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GPS: QStarz Racing Pro</a:t>
            </a:r>
            <a:endParaRPr lang="en-US" sz="2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GoPro </a:t>
            </a:r>
            <a:r>
              <a:rPr lang="en-US" sz="2800" dirty="0"/>
              <a:t>3 Hero (x2)</a:t>
            </a:r>
          </a:p>
          <a:p>
            <a:pPr lvl="1"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6" name="Picture 5" descr="DSC003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05" y="1692093"/>
            <a:ext cx="3949299" cy="37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800" dirty="0" smtClean="0"/>
              <a:t>Motivations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034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000" dirty="0" smtClean="0"/>
              <a:t>RivRaft Performance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25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" y="2562138"/>
            <a:ext cx="7354388" cy="3677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Raft Stability: Heading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50826" r="2464" b="2095"/>
          <a:stretch/>
        </p:blipFill>
        <p:spPr>
          <a:xfrm>
            <a:off x="1954507" y="1215760"/>
            <a:ext cx="5665304" cy="147700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33310" y="2124975"/>
            <a:ext cx="840786" cy="304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Raft Stability: </a:t>
            </a:r>
            <a:r>
              <a:rPr lang="en-US" sz="4000" dirty="0" smtClean="0"/>
              <a:t>Pitch and Roll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030790" y="5843183"/>
            <a:ext cx="5666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 Light" panose="020F0302020204030204" pitchFamily="34" charset="0"/>
              </a:rPr>
              <a:t>Measured by ADV probe at a depth of 50 cm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74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Raft Stability: Relative Velocity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984"/>
            <a:ext cx="9144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0790" y="5843183"/>
            <a:ext cx="5666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 Light" panose="020F0302020204030204" pitchFamily="34" charset="0"/>
              </a:rPr>
              <a:t>Measured by ADV probe at a depth of 50 cm</a:t>
            </a:r>
            <a:endParaRPr lang="en-US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000" smtClean="0"/>
              <a:t>Acoustic Measurements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85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Measurement Log (Abridged)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8611089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8/14 – Arrived. Raft assembled.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8/18 – Damage to three hydrophones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8/25 – Five drifts with vertical 2-hydrophone array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3 “Braked” (turbine stalled)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2 “Optimal” (turbine at optimal power output)</a:t>
            </a:r>
          </a:p>
        </p:txBody>
      </p:sp>
    </p:spTree>
    <p:extLst>
      <p:ext uri="{BB962C8B-B14F-4D97-AF65-F5344CB8AC3E}">
        <p14:creationId xmlns:p14="http://schemas.microsoft.com/office/powerpoint/2010/main" val="13234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8/14 - Assembling the Raft</a:t>
            </a:r>
            <a:endParaRPr lang="en-US" sz="4000" dirty="0"/>
          </a:p>
        </p:txBody>
      </p:sp>
      <p:pic>
        <p:nvPicPr>
          <p:cNvPr id="2" name="riv_raft_constru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333" y="1175656"/>
            <a:ext cx="8414256" cy="473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Drift Paths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" y="1242983"/>
            <a:ext cx="8665029" cy="2006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6" y="3362990"/>
            <a:ext cx="7635663" cy="254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Drift Paths (8/25)</a:t>
            </a:r>
            <a:endParaRPr lang="en-US" sz="4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75133" y="4417423"/>
            <a:ext cx="1576251" cy="15684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75133" y="4562679"/>
            <a:ext cx="15762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Flow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Ok, but what does it sound like?</a:t>
            </a:r>
            <a:endParaRPr lang="en-US" sz="4000" dirty="0"/>
          </a:p>
        </p:txBody>
      </p:sp>
      <p:pic>
        <p:nvPicPr>
          <p:cNvPr id="4" name="4. RivGen - Anchor to Turb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640" y="1311964"/>
            <a:ext cx="8029275" cy="45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Powering Remote Alaskan Communities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Energy costs are high in remote areas of Alaska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Diesel </a:t>
            </a:r>
            <a:r>
              <a:rPr lang="en-US" sz="2800" dirty="0"/>
              <a:t>f</a:t>
            </a:r>
            <a:r>
              <a:rPr lang="en-US" sz="2800" dirty="0" smtClean="0"/>
              <a:t>uel must be shipped by cargo plane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84" y="3293456"/>
            <a:ext cx="5607919" cy="28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“Clicking” (Optimal 1)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Drift Paths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2177143" y="1534885"/>
            <a:ext cx="400594" cy="633549"/>
          </a:xfrm>
          <a:prstGeom prst="rect">
            <a:avLst/>
          </a:prstGeom>
          <a:solidFill>
            <a:srgbClr val="FFFFFF">
              <a:alpha val="16863"/>
            </a:srgb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75133" y="4417423"/>
            <a:ext cx="1576251" cy="15684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75133" y="4562679"/>
            <a:ext cx="15762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Flow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Braked 1 Pressure Spectrogram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1051" y="1489164"/>
            <a:ext cx="487680" cy="3511296"/>
          </a:xfrm>
          <a:prstGeom prst="rect">
            <a:avLst/>
          </a:prstGeom>
          <a:solidFill>
            <a:srgbClr val="76B6F2">
              <a:alpha val="50196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00" y="408412"/>
            <a:ext cx="9112165" cy="525536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Optimal 1 Avg. Pressure Spectrogram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1051" y="1489164"/>
            <a:ext cx="487680" cy="3511296"/>
          </a:xfrm>
          <a:prstGeom prst="rect">
            <a:avLst/>
          </a:prstGeom>
          <a:solidFill>
            <a:srgbClr val="76B6F2">
              <a:alpha val="50196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Pressure Spectra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Acceleration Spectra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Tones at 100, 200, and 300 Hz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Harmonic structure with fundamental at 100 Hz.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For simplicity, they will be designated ‘H1’, ‘H2’, ‘H3’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9807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00" y="408412"/>
            <a:ext cx="9112165" cy="525536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Optimal 1 Avg. Pressure Spectrogram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1051" y="1489164"/>
            <a:ext cx="487680" cy="3511296"/>
          </a:xfrm>
          <a:prstGeom prst="rect">
            <a:avLst/>
          </a:prstGeom>
          <a:solidFill>
            <a:srgbClr val="76B6F2">
              <a:alpha val="50196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549" y="330778"/>
            <a:ext cx="8633028" cy="525536"/>
          </a:xfrm>
        </p:spPr>
        <p:txBody>
          <a:bodyPr/>
          <a:lstStyle/>
          <a:p>
            <a:r>
              <a:rPr lang="en-US" sz="4000" dirty="0" smtClean="0"/>
              <a:t>‘H1’ Frequency &amp; RivGen Rotation Rate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549" y="330778"/>
            <a:ext cx="8789782" cy="525536"/>
          </a:xfrm>
        </p:spPr>
        <p:txBody>
          <a:bodyPr/>
          <a:lstStyle/>
          <a:p>
            <a:r>
              <a:rPr lang="en-US" sz="4000" dirty="0" smtClean="0"/>
              <a:t>‘H1’ a</a:t>
            </a:r>
            <a:r>
              <a:rPr lang="en-US" sz="2400" dirty="0" smtClean="0"/>
              <a:t>rms (vertical)</a:t>
            </a:r>
            <a:r>
              <a:rPr lang="en-US" dirty="0" smtClean="0"/>
              <a:t> </a:t>
            </a:r>
            <a:r>
              <a:rPr lang="en-US" sz="4000" dirty="0" smtClean="0"/>
              <a:t>&amp; </a:t>
            </a:r>
            <a:r>
              <a:rPr lang="en-US" sz="4000" dirty="0"/>
              <a:t>RivGen Rotation Rate</a:t>
            </a:r>
          </a:p>
        </p:txBody>
      </p:sp>
    </p:spTree>
    <p:extLst>
      <p:ext uri="{BB962C8B-B14F-4D97-AF65-F5344CB8AC3E}">
        <p14:creationId xmlns:p14="http://schemas.microsoft.com/office/powerpoint/2010/main" val="16265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An Alternative Source of Power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Power from </a:t>
            </a:r>
            <a:r>
              <a:rPr lang="en-US" sz="2600" dirty="0" smtClean="0">
                <a:solidFill>
                  <a:schemeClr val="bg2">
                    <a:lumMod val="50000"/>
                  </a:schemeClr>
                </a:solidFill>
              </a:rPr>
              <a:t>River Current Turbines </a:t>
            </a:r>
            <a:r>
              <a:rPr lang="en-US" sz="2600" dirty="0" smtClean="0"/>
              <a:t>may be an economically competitive alternative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0" y="2931604"/>
            <a:ext cx="5689226" cy="30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Possible Source of Tones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It is plausible that vibration from generator “cogging” is the source of the 100 Hz tone and harmonics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“Cogging” is caused by the periodic passing of magnetic poles and windings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</a:t>
            </a:r>
            <a:r>
              <a:rPr lang="en-US" sz="2800" dirty="0" smtClean="0"/>
              <a:t>inimized by 3-phase designs, but still present</a:t>
            </a:r>
          </a:p>
        </p:txBody>
      </p:sp>
    </p:spTree>
    <p:extLst>
      <p:ext uri="{BB962C8B-B14F-4D97-AF65-F5344CB8AC3E}">
        <p14:creationId xmlns:p14="http://schemas.microsoft.com/office/powerpoint/2010/main" val="21214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Relevance to Sockeye Salmon Hearing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100 tone is within the estimated hearing frequency range of Atlantic Salmon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Level of 100 Hz tone is within the same order as behavioral threshold levels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It is not clear if any of the tones would be sensed by fishes at the ranges measured</a:t>
            </a:r>
          </a:p>
        </p:txBody>
      </p:sp>
    </p:spTree>
    <p:extLst>
      <p:ext uri="{BB962C8B-B14F-4D97-AF65-F5344CB8AC3E}">
        <p14:creationId xmlns:p14="http://schemas.microsoft.com/office/powerpoint/2010/main" val="8614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does level vary with range?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65714" y="2168434"/>
            <a:ext cx="1601752" cy="16197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175134" y="2288177"/>
            <a:ext cx="692332" cy="1500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67466" y="2447109"/>
            <a:ext cx="0" cy="1341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8081" y="2917371"/>
            <a:ext cx="35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r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75133" y="4417423"/>
            <a:ext cx="1576251" cy="15684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75133" y="4562679"/>
            <a:ext cx="15762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Flow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241"/>
            <a:ext cx="91440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Level of ‘H1’ Tone with Range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78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000" dirty="0" smtClean="0"/>
              <a:t>Source Localization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91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Source Localization: Theory</a:t>
            </a:r>
            <a:endParaRPr lang="en-US" sz="4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791523"/>
              </p:ext>
            </p:extLst>
          </p:nvPr>
        </p:nvGraphicFramePr>
        <p:xfrm>
          <a:off x="1708150" y="3238500"/>
          <a:ext cx="1026318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Document" r:id="rId5" imgW="5478811" imgH="343645" progId="Word.Document.12">
                  <p:embed/>
                </p:oleObj>
              </mc:Choice>
              <mc:Fallback>
                <p:oleObj name="Document" r:id="rId5" imgW="5478811" imgH="3436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8150" y="3238500"/>
                        <a:ext cx="10263188" cy="633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9" y="1441978"/>
            <a:ext cx="4217423" cy="46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Estimating Time Delay</a:t>
            </a:r>
            <a:endParaRPr lang="en-US" sz="4000" dirty="0"/>
          </a:p>
        </p:txBody>
      </p:sp>
      <p:pic>
        <p:nvPicPr>
          <p:cNvPr id="4" name="Picture 3" descr="pressure_signals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" y="1122256"/>
            <a:ext cx="7604918" cy="48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Estimating Time Delay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2" y="1346712"/>
            <a:ext cx="8511107" cy="42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Tracking the R.V. Robertson (no IMU)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1" y="1417527"/>
            <a:ext cx="8665029" cy="43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01" y="408412"/>
            <a:ext cx="8955410" cy="525536"/>
          </a:xfrm>
        </p:spPr>
        <p:txBody>
          <a:bodyPr/>
          <a:lstStyle/>
          <a:p>
            <a:r>
              <a:rPr lang="en-US" sz="4000" dirty="0" err="1" smtClean="0"/>
              <a:t>RivGen</a:t>
            </a:r>
            <a:r>
              <a:rPr lang="en-US" sz="4000" dirty="0" smtClean="0"/>
              <a:t> “Source” rel. to Vertical Array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153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Possible Environmental Effects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Sound from turbines may affect fish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Physical harm is unlikely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Behavioral changes could result in change to the overall fish population</a:t>
            </a:r>
          </a:p>
        </p:txBody>
      </p:sp>
    </p:spTree>
    <p:extLst>
      <p:ext uri="{BB962C8B-B14F-4D97-AF65-F5344CB8AC3E}">
        <p14:creationId xmlns:p14="http://schemas.microsoft.com/office/powerpoint/2010/main" val="27468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000" dirty="0" smtClean="0"/>
              <a:t>Challenges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24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Logistical Constraints</a:t>
            </a:r>
            <a:endParaRPr lang="en-US" sz="4000" dirty="0"/>
          </a:p>
        </p:txBody>
      </p:sp>
      <p:pic>
        <p:nvPicPr>
          <p:cNvPr id="5" name="Picture 4" descr="IMG_12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73" y="1384843"/>
            <a:ext cx="5708508" cy="42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Deployment</a:t>
            </a:r>
            <a:endParaRPr lang="en-US" sz="4000" dirty="0"/>
          </a:p>
        </p:txBody>
      </p:sp>
      <p:pic>
        <p:nvPicPr>
          <p:cNvPr id="6" name="Picture 5" descr="IMG_82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1" y="1593667"/>
            <a:ext cx="6821029" cy="38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RivRaft Deployment</a:t>
            </a:r>
            <a:endParaRPr lang="en-US" sz="4000" dirty="0"/>
          </a:p>
        </p:txBody>
      </p:sp>
      <p:pic>
        <p:nvPicPr>
          <p:cNvPr id="5" name="Picture 4" descr="IMG_129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8" y="2205932"/>
            <a:ext cx="4890689" cy="3668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50" y="452819"/>
            <a:ext cx="2656931" cy="5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7" y="2751908"/>
            <a:ext cx="8277890" cy="827315"/>
          </a:xfrm>
        </p:spPr>
        <p:txBody>
          <a:bodyPr/>
          <a:lstStyle/>
          <a:p>
            <a:pPr algn="ctr"/>
            <a:r>
              <a:rPr lang="en-US" sz="4000" dirty="0" smtClean="0"/>
              <a:t>Summary of Findings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94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Tonal peaks appear only during operation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Fundamental and harmonics, approx. 100, 200, 300 Hz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Both frequency and level of the ‘H1’ (100 Hz) tone appear to vary with the rotation rate of the turbine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RMS level of the ‘H1’ tone decays to within 5 dB of ambient within 150 m of source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8304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2580" y="1400046"/>
            <a:ext cx="8184369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Broadband “Clicking” Sound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Operation only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Drifting platform is effective at reducing flow noise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 light and compact design is beneficial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7483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38612" y="919692"/>
            <a:ext cx="8410260" cy="49378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u="sng" dirty="0" smtClean="0"/>
              <a:t>The Applied Physics Lab, University of Washington</a:t>
            </a:r>
          </a:p>
          <a:p>
            <a:pPr marL="0" indent="0" algn="ctr">
              <a:buNone/>
            </a:pPr>
            <a:r>
              <a:rPr lang="en-US" sz="2400" dirty="0" smtClean="0"/>
              <a:t>Joe Talbert, Alex de Klerk, Curtis </a:t>
            </a:r>
            <a:r>
              <a:rPr lang="en-US" sz="2400" dirty="0" err="1" smtClean="0"/>
              <a:t>Rusch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u="sng" dirty="0" smtClean="0"/>
              <a:t>Mechanical Engineering, University of Washington</a:t>
            </a:r>
          </a:p>
          <a:p>
            <a:pPr marL="0" indent="0" algn="ctr">
              <a:buNone/>
            </a:pPr>
            <a:r>
              <a:rPr lang="en-US" sz="2400" dirty="0" smtClean="0"/>
              <a:t>Brian </a:t>
            </a:r>
            <a:r>
              <a:rPr lang="en-US" sz="2400" dirty="0" err="1" smtClean="0"/>
              <a:t>Polagye</a:t>
            </a:r>
            <a:r>
              <a:rPr lang="en-US" sz="2400" dirty="0"/>
              <a:t> </a:t>
            </a:r>
            <a:r>
              <a:rPr lang="en-US" sz="2400" dirty="0" smtClean="0"/>
              <a:t>and Emma Cotter</a:t>
            </a:r>
          </a:p>
          <a:p>
            <a:pPr marL="0" indent="0" algn="ctr">
              <a:buNone/>
            </a:pPr>
            <a:r>
              <a:rPr lang="en-US" sz="2400" u="sng" dirty="0" smtClean="0"/>
              <a:t>Ocean Renewable Power Company (ORPC)</a:t>
            </a:r>
            <a:endParaRPr lang="en-US" sz="2400" u="sng" dirty="0"/>
          </a:p>
          <a:p>
            <a:pPr marL="0" indent="0" algn="ctr">
              <a:buNone/>
            </a:pPr>
            <a:r>
              <a:rPr lang="en-US" sz="2400" dirty="0" smtClean="0"/>
              <a:t>Monty Worthington, Ryan Tyler, James Donegan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8" name="Picture 7" descr="Applied-Physics-Laboratory-University-of-Washingt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9" y="1558197"/>
            <a:ext cx="1150894" cy="837595"/>
          </a:xfrm>
          <a:prstGeom prst="rect">
            <a:avLst/>
          </a:prstGeom>
        </p:spPr>
      </p:pic>
      <p:pic>
        <p:nvPicPr>
          <p:cNvPr id="9" name="Picture 8" descr="uw-icon-20x20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9" y="2681505"/>
            <a:ext cx="1150894" cy="1150894"/>
          </a:xfrm>
          <a:prstGeom prst="rect">
            <a:avLst/>
          </a:prstGeom>
        </p:spPr>
      </p:pic>
      <p:pic>
        <p:nvPicPr>
          <p:cNvPr id="6" name="Picture 5" descr="orpc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6" y="3969405"/>
            <a:ext cx="999359" cy="15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075" y="289641"/>
            <a:ext cx="4218355" cy="1500140"/>
          </a:xfrm>
        </p:spPr>
        <p:txBody>
          <a:bodyPr/>
          <a:lstStyle/>
          <a:p>
            <a:r>
              <a:rPr lang="en-US" sz="4000" dirty="0" smtClean="0"/>
              <a:t>Masters Committee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95062" y="1776160"/>
            <a:ext cx="5380382" cy="37318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4000" dirty="0" smtClean="0"/>
              <a:t>Professor Peter H. Dahl</a:t>
            </a:r>
          </a:p>
          <a:p>
            <a:pPr marL="0" indent="0" algn="ctr">
              <a:buNone/>
            </a:pPr>
            <a:r>
              <a:rPr lang="en-US" sz="4000" dirty="0" smtClean="0"/>
              <a:t>Professor Brian </a:t>
            </a:r>
            <a:r>
              <a:rPr lang="en-US" sz="4000" dirty="0" err="1" smtClean="0"/>
              <a:t>Polagye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Dr. David </a:t>
            </a:r>
            <a:r>
              <a:rPr lang="en-US" sz="4000" dirty="0" err="1" smtClean="0"/>
              <a:t>Dall’Osto</a:t>
            </a:r>
            <a:endParaRPr lang="en-US" sz="4000" dirty="0"/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08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9011" y="919692"/>
            <a:ext cx="8410260" cy="49378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 smtClean="0"/>
              <a:t>Additional thanks to members of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 smtClean="0"/>
              <a:t>The Marine Renewable Energy Lab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/>
              <a:t>a</a:t>
            </a:r>
            <a:r>
              <a:rPr lang="en-US" sz="3200" dirty="0" smtClean="0"/>
              <a:t>nd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 smtClean="0"/>
              <a:t>The APL Underwater Acoustics Lab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/>
              <a:t>f</a:t>
            </a:r>
            <a:r>
              <a:rPr lang="en-US" sz="3200" dirty="0" smtClean="0"/>
              <a:t>or their support and guidance.</a:t>
            </a: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12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Reliance on Fish Resource</a:t>
            </a:r>
            <a:endParaRPr lang="en-US" sz="44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Subsistence Based Riverine Communities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Commercial  and Sport Fishing Industries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State of Alaska monitors Salmon populations closely, and sets catch limits accordingly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42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Research Sponsors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975" y="1814777"/>
            <a:ext cx="7176951" cy="49430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The Northwest National Marine Renewable Energy Center (NNMREC)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Sustainability of Tidal Energy (STE)</a:t>
            </a:r>
            <a:endParaRPr lang="en-US" sz="3200" dirty="0" smtClean="0"/>
          </a:p>
        </p:txBody>
      </p:sp>
      <p:pic>
        <p:nvPicPr>
          <p:cNvPr id="5" name="Picture 4" descr="nnmrec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3" y="1724690"/>
            <a:ext cx="1789178" cy="1162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7" y="3306804"/>
            <a:ext cx="1034896" cy="15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819_21482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8"/>
          <a:stretch/>
        </p:blipFill>
        <p:spPr>
          <a:xfrm>
            <a:off x="0" y="0"/>
            <a:ext cx="9167334" cy="6879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033" y="2409642"/>
            <a:ext cx="4751267" cy="808214"/>
          </a:xfrm>
          <a:noFill/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Questions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6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01" y="408412"/>
            <a:ext cx="8772530" cy="525536"/>
          </a:xfrm>
        </p:spPr>
        <p:txBody>
          <a:bodyPr/>
          <a:lstStyle/>
          <a:p>
            <a:r>
              <a:rPr lang="en-US" dirty="0"/>
              <a:t>Sockeye Salmon (</a:t>
            </a:r>
            <a:r>
              <a:rPr lang="en-US" i="1" dirty="0"/>
              <a:t>Oncorhynchus nerka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5832" y="907444"/>
            <a:ext cx="7916529" cy="48393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Particle </a:t>
            </a:r>
            <a:r>
              <a:rPr lang="en-US" sz="2800" dirty="0"/>
              <a:t>Motion (primary mode of sensation)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Otolith (located in inner ear)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Pressure (secondary mode of sensation)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Swim Bladder (not proximal to inner ear</a:t>
            </a:r>
            <a:r>
              <a:rPr lang="en-US" sz="2400" dirty="0" smtClean="0"/>
              <a:t>)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7060" r="4566" b="33296"/>
          <a:stretch/>
        </p:blipFill>
        <p:spPr>
          <a:xfrm>
            <a:off x="2624504" y="3924331"/>
            <a:ext cx="4120851" cy="21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4" y="856315"/>
            <a:ext cx="7976928" cy="533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Fish Hearing Sensitivity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14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</TotalTime>
  <Words>1110</Words>
  <Application>Microsoft Office PowerPoint</Application>
  <PresentationFormat>On-screen Show (4:3)</PresentationFormat>
  <Paragraphs>233</Paragraphs>
  <Slides>71</Slides>
  <Notes>52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Batang</vt:lpstr>
      <vt:lpstr>Avenir Next Regular</vt:lpstr>
      <vt:lpstr>Calibri</vt:lpstr>
      <vt:lpstr>Calibri Light</vt:lpstr>
      <vt:lpstr>Wingdings</vt:lpstr>
      <vt:lpstr>Expo</vt:lpstr>
      <vt:lpstr>Equation</vt:lpstr>
      <vt:lpstr>Document</vt:lpstr>
      <vt:lpstr>Measurement of Acoustic Pressure and Particle Acceleration Near a River Current Turbine to Assess Disturbances To Fishes</vt:lpstr>
      <vt:lpstr>Committee Members</vt:lpstr>
      <vt:lpstr>Motivations</vt:lpstr>
      <vt:lpstr>Powering Remote Alaskan Communities</vt:lpstr>
      <vt:lpstr>An Alternative Source of Power</vt:lpstr>
      <vt:lpstr>Possible Environmental Effects</vt:lpstr>
      <vt:lpstr>Reliance on Fish Resource</vt:lpstr>
      <vt:lpstr>Sockeye Salmon (Oncorhynchus nerka)</vt:lpstr>
      <vt:lpstr>Fish Hearing Sensitivity </vt:lpstr>
      <vt:lpstr>Particle Nature of Sound</vt:lpstr>
      <vt:lpstr>Objectives</vt:lpstr>
      <vt:lpstr>Site and Measurement Methods</vt:lpstr>
      <vt:lpstr>Study Site: Igiugig Alaska</vt:lpstr>
      <vt:lpstr>Kviachak River, Lake Iliamna</vt:lpstr>
      <vt:lpstr>River Domain</vt:lpstr>
      <vt:lpstr>Site Characteristics</vt:lpstr>
      <vt:lpstr>Turbine Site</vt:lpstr>
      <vt:lpstr>RivGen (ORPC)</vt:lpstr>
      <vt:lpstr>River Turbine Sound Sources</vt:lpstr>
      <vt:lpstr>Unlikely Sound Sources</vt:lpstr>
      <vt:lpstr>RivRaft Drifting Platform</vt:lpstr>
      <vt:lpstr>Benefits of Drifting Platforms</vt:lpstr>
      <vt:lpstr>RivRaft Components</vt:lpstr>
      <vt:lpstr>Chandelier Design Considerations</vt:lpstr>
      <vt:lpstr>Measuring Particle Acceleration</vt:lpstr>
      <vt:lpstr>Measuring Particle Acceleration</vt:lpstr>
      <vt:lpstr>Measuring Particle Acceleration</vt:lpstr>
      <vt:lpstr>RivRaft Instrumentation</vt:lpstr>
      <vt:lpstr>RivRaft Instrumentation</vt:lpstr>
      <vt:lpstr>RivRaft Performance</vt:lpstr>
      <vt:lpstr>Raft Stability: Heading</vt:lpstr>
      <vt:lpstr>Raft Stability: Pitch and Roll</vt:lpstr>
      <vt:lpstr>Raft Stability: Relative Velocity</vt:lpstr>
      <vt:lpstr>Acoustic Measurements</vt:lpstr>
      <vt:lpstr>Measurement Log (Abridged)</vt:lpstr>
      <vt:lpstr>8/14 - Assembling the Raft</vt:lpstr>
      <vt:lpstr>RivRaft Drift Paths</vt:lpstr>
      <vt:lpstr>RivRaft Drift Paths (8/25)</vt:lpstr>
      <vt:lpstr>Ok, but what does it sound like?</vt:lpstr>
      <vt:lpstr>“Clicking” (Optimal 1)</vt:lpstr>
      <vt:lpstr>RivRaft Drift Paths</vt:lpstr>
      <vt:lpstr>Braked 1 Pressure Spectrogram</vt:lpstr>
      <vt:lpstr>Optimal 1 Avg. Pressure Spectrogram</vt:lpstr>
      <vt:lpstr>Pressure Spectra</vt:lpstr>
      <vt:lpstr>Acceleration Spectra</vt:lpstr>
      <vt:lpstr>Tones at 100, 200, and 300 Hz</vt:lpstr>
      <vt:lpstr>Optimal 1 Avg. Pressure Spectrogram</vt:lpstr>
      <vt:lpstr>‘H1’ Frequency &amp; RivGen Rotation Rate</vt:lpstr>
      <vt:lpstr>‘H1’ arms (vertical) &amp; RivGen Rotation Rate</vt:lpstr>
      <vt:lpstr>Possible Source of Tones</vt:lpstr>
      <vt:lpstr>Relevance to Sockeye Salmon Hearing</vt:lpstr>
      <vt:lpstr>How does level vary with range?</vt:lpstr>
      <vt:lpstr>Level of ‘H1’ Tone with Range</vt:lpstr>
      <vt:lpstr>Source Localization</vt:lpstr>
      <vt:lpstr>Source Localization: Theory</vt:lpstr>
      <vt:lpstr>Estimating Time Delay</vt:lpstr>
      <vt:lpstr>Estimating Time Delay</vt:lpstr>
      <vt:lpstr>Tracking the R.V. Robertson (no IMU)</vt:lpstr>
      <vt:lpstr>RivGen “Source” rel. to Vertical Array</vt:lpstr>
      <vt:lpstr>Challenges</vt:lpstr>
      <vt:lpstr>Logistical Constraints</vt:lpstr>
      <vt:lpstr>RivRaft Deployment</vt:lpstr>
      <vt:lpstr>RivRaft Deployment</vt:lpstr>
      <vt:lpstr>Summary of Findings</vt:lpstr>
      <vt:lpstr>Summary</vt:lpstr>
      <vt:lpstr>Summary</vt:lpstr>
      <vt:lpstr>Acknowledgements</vt:lpstr>
      <vt:lpstr>Masters Committee</vt:lpstr>
      <vt:lpstr>PowerPoint Presentation</vt:lpstr>
      <vt:lpstr>Research Sponsors</vt:lpstr>
      <vt:lpstr>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Directivity of Acoustic </dc:title>
  <dc:creator>Paul</dc:creator>
  <cp:lastModifiedBy>Paul Gregory Murphy</cp:lastModifiedBy>
  <cp:revision>315</cp:revision>
  <cp:lastPrinted>2013-12-06T02:29:37Z</cp:lastPrinted>
  <dcterms:created xsi:type="dcterms:W3CDTF">2013-12-02T21:32:24Z</dcterms:created>
  <dcterms:modified xsi:type="dcterms:W3CDTF">2015-03-17T07:06:21Z</dcterms:modified>
</cp:coreProperties>
</file>