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
  </p:notesMasterIdLst>
  <p:sldIdLst>
    <p:sldId id="256" r:id="rId2"/>
  </p:sldIdLst>
  <p:sldSz cx="7772400" cy="10058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7F14498-8208-4F32-9045-8ED82B66E52E}">
          <p14:sldIdLst>
            <p14:sldId id="256"/>
          </p14:sldIdLst>
        </p14:section>
      </p14:sectionLst>
    </p:ex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BF5"/>
    <a:srgbClr val="DEE0E6"/>
    <a:srgbClr val="D9D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8" d="100"/>
          <a:sy n="58" d="100"/>
        </p:scale>
        <p:origin x="3210" y="6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5" tIns="46587" rIns="93175" bIns="46587" rtlCol="0"/>
          <a:lstStyle>
            <a:lvl1pPr algn="r">
              <a:defRPr sz="1200"/>
            </a:lvl1pPr>
          </a:lstStyle>
          <a:p>
            <a:fld id="{1EDB3A2E-C0C6-483E-9E50-9DE0E8B18D03}" type="datetimeFigureOut">
              <a:rPr lang="en-US" smtClean="0"/>
              <a:t>01/09/2020</a:t>
            </a:fld>
            <a:endParaRPr lang="en-US"/>
          </a:p>
        </p:txBody>
      </p:sp>
      <p:sp>
        <p:nvSpPr>
          <p:cNvPr id="4" name="Slide Image Placeholder 3"/>
          <p:cNvSpPr>
            <a:spLocks noGrp="1" noRot="1" noChangeAspect="1"/>
          </p:cNvSpPr>
          <p:nvPr>
            <p:ph type="sldImg" idx="2"/>
          </p:nvPr>
        </p:nvSpPr>
        <p:spPr>
          <a:xfrm>
            <a:off x="2160588" y="696913"/>
            <a:ext cx="2690812" cy="348615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a:defRPr sz="1200"/>
            </a:lvl1pPr>
          </a:lstStyle>
          <a:p>
            <a:fld id="{AFF70229-0B1B-4E38-8B0A-6813C6DBC50A}" type="slidenum">
              <a:rPr lang="en-US" smtClean="0"/>
              <a:t>‹#›</a:t>
            </a:fld>
            <a:endParaRPr lang="en-US"/>
          </a:p>
        </p:txBody>
      </p:sp>
    </p:spTree>
    <p:extLst>
      <p:ext uri="{BB962C8B-B14F-4D97-AF65-F5344CB8AC3E}">
        <p14:creationId xmlns:p14="http://schemas.microsoft.com/office/powerpoint/2010/main" val="2363324527"/>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0588" y="696913"/>
            <a:ext cx="2690812"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F70229-0B1B-4E38-8B0A-6813C6DBC50A}" type="slidenum">
              <a:rPr lang="en-US" smtClean="0"/>
              <a:t>1</a:t>
            </a:fld>
            <a:endParaRPr lang="en-US"/>
          </a:p>
        </p:txBody>
      </p:sp>
    </p:spTree>
    <p:extLst>
      <p:ext uri="{BB962C8B-B14F-4D97-AF65-F5344CB8AC3E}">
        <p14:creationId xmlns:p14="http://schemas.microsoft.com/office/powerpoint/2010/main" val="360306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453390" y="2011680"/>
            <a:ext cx="6673901" cy="2682240"/>
          </a:xfrm>
          <a:ln>
            <a:noFill/>
          </a:ln>
        </p:spPr>
        <p:txBody>
          <a:bodyPr vert="horz" tIns="0" rIns="2037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453390" y="4735187"/>
            <a:ext cx="6676492" cy="2570480"/>
          </a:xfrm>
        </p:spPr>
        <p:txBody>
          <a:bodyPr lIns="0" rIns="20376"/>
          <a:lstStyle>
            <a:lvl1pPr marL="0" marR="50941" indent="0" algn="r">
              <a:buNone/>
              <a:defRPr>
                <a:solidFill>
                  <a:schemeClr val="tx1"/>
                </a:solidFill>
              </a:defRPr>
            </a:lvl1pPr>
            <a:lvl2pPr marL="509412" indent="0" algn="ctr">
              <a:buNone/>
            </a:lvl2pPr>
            <a:lvl3pPr marL="1018824" indent="0" algn="ctr">
              <a:buNone/>
            </a:lvl3pPr>
            <a:lvl4pPr marL="1528237" indent="0" algn="ctr">
              <a:buNone/>
            </a:lvl4pPr>
            <a:lvl5pPr marL="2037649" indent="0" algn="ctr">
              <a:buNone/>
            </a:lvl5pPr>
            <a:lvl6pPr marL="2547061" indent="0" algn="ctr">
              <a:buNone/>
            </a:lvl6pPr>
            <a:lvl7pPr marL="3056473" indent="0" algn="ctr">
              <a:buNone/>
            </a:lvl7pPr>
            <a:lvl8pPr marL="3565886" indent="0" algn="ctr">
              <a:buNone/>
            </a:lvl8pPr>
            <a:lvl9pPr marL="4075298"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21C0CB3-2864-4236-825C-3AB020280C12}" type="datetimeFigureOut">
              <a:rPr lang="en-US" smtClean="0"/>
              <a:t>01/09/2020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1C0CB3-2864-4236-825C-3AB020280C12}" type="datetimeFigureOut">
              <a:rPr lang="en-US" smtClean="0"/>
              <a:t>01/09/2020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1341123"/>
            <a:ext cx="1748790" cy="764391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388620" y="1341123"/>
            <a:ext cx="5116830" cy="7643919"/>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1C0CB3-2864-4236-825C-3AB020280C12}" type="datetimeFigureOut">
              <a:rPr lang="en-US" smtClean="0"/>
              <a:t>01/09/2020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1C0CB3-2864-4236-825C-3AB020280C12}" type="datetimeFigureOut">
              <a:rPr lang="en-US" smtClean="0"/>
              <a:t>01/09/2020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0799" y="1931213"/>
            <a:ext cx="6606540" cy="1998269"/>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450799" y="3966841"/>
            <a:ext cx="6606540" cy="2214244"/>
          </a:xfrm>
        </p:spPr>
        <p:txBody>
          <a:bodyPr lIns="50941" rIns="50941" anchor="t"/>
          <a:lstStyle>
            <a:lvl1pPr marL="0" indent="0">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21C0CB3-2864-4236-825C-3AB020280C12}" type="datetimeFigureOut">
              <a:rPr lang="en-US" smtClean="0"/>
              <a:t>01/09/2020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8620" y="1032662"/>
            <a:ext cx="6995160" cy="1676400"/>
          </a:xfrm>
        </p:spPr>
        <p:txBody>
          <a:bodyPr/>
          <a:lstStyle/>
          <a:p>
            <a:r>
              <a:rPr kumimoji="0" lang="en-US"/>
              <a:t>Click to edit Master title style</a:t>
            </a:r>
          </a:p>
        </p:txBody>
      </p:sp>
      <p:sp>
        <p:nvSpPr>
          <p:cNvPr id="3" name="Content Placeholder 2"/>
          <p:cNvSpPr>
            <a:spLocks noGrp="1"/>
          </p:cNvSpPr>
          <p:nvPr>
            <p:ph sz="half" idx="1"/>
          </p:nvPr>
        </p:nvSpPr>
        <p:spPr>
          <a:xfrm>
            <a:off x="388620" y="2816124"/>
            <a:ext cx="3432810" cy="6504432"/>
          </a:xfrm>
        </p:spPr>
        <p:txBody>
          <a:bodyPr/>
          <a:lstStyle>
            <a:lvl1pPr>
              <a:defRPr sz="2900"/>
            </a:lvl1pPr>
            <a:lvl2pPr>
              <a:defRPr sz="27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3950970" y="2816124"/>
            <a:ext cx="3432810" cy="6504432"/>
          </a:xfrm>
        </p:spPr>
        <p:txBody>
          <a:bodyPr/>
          <a:lstStyle>
            <a:lvl1pPr>
              <a:defRPr sz="2900"/>
            </a:lvl1pPr>
            <a:lvl2pPr>
              <a:defRPr sz="27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21C0CB3-2864-4236-825C-3AB020280C12}" type="datetimeFigureOut">
              <a:rPr lang="en-US" smtClean="0"/>
              <a:t>01/09/2020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1032662"/>
            <a:ext cx="6995160" cy="1676400"/>
          </a:xfrm>
        </p:spPr>
        <p:txBody>
          <a:bodyPr tIns="50941" anchor="b"/>
          <a:lstStyle>
            <a:lvl1pPr>
              <a:defRPr/>
            </a:lvl1pPr>
          </a:lstStyle>
          <a:p>
            <a:r>
              <a:rPr kumimoji="0" lang="en-US"/>
              <a:t>Click to edit Master title style</a:t>
            </a:r>
          </a:p>
        </p:txBody>
      </p:sp>
      <p:sp>
        <p:nvSpPr>
          <p:cNvPr id="3" name="Text Placeholder 2"/>
          <p:cNvSpPr>
            <a:spLocks noGrp="1"/>
          </p:cNvSpPr>
          <p:nvPr>
            <p:ph type="body" idx="1"/>
          </p:nvPr>
        </p:nvSpPr>
        <p:spPr>
          <a:xfrm>
            <a:off x="388620" y="2721030"/>
            <a:ext cx="3434160" cy="967050"/>
          </a:xfrm>
        </p:spPr>
        <p:txBody>
          <a:bodyPr lIns="50941" tIns="0" rIns="50941" bIns="0" anchor="ctr">
            <a:noAutofit/>
          </a:bodyPr>
          <a:lstStyle>
            <a:lvl1pPr marL="0" indent="0">
              <a:buNone/>
              <a:defRPr sz="27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3948272" y="2727645"/>
            <a:ext cx="3435508" cy="960436"/>
          </a:xfrm>
        </p:spPr>
        <p:txBody>
          <a:bodyPr lIns="50941" tIns="0" rIns="50941" bIns="0" anchor="ctr"/>
          <a:lstStyle>
            <a:lvl1pPr marL="0" indent="0">
              <a:buNone/>
              <a:defRPr sz="27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8620" y="3688080"/>
            <a:ext cx="3434160" cy="5640390"/>
          </a:xfrm>
        </p:spPr>
        <p:txBody>
          <a:bodyPr tIns="0"/>
          <a:lstStyle>
            <a:lvl1pPr>
              <a:defRPr sz="25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3948272" y="3688080"/>
            <a:ext cx="3435508" cy="5640390"/>
          </a:xfrm>
        </p:spPr>
        <p:txBody>
          <a:bodyPr tIns="0"/>
          <a:lstStyle>
            <a:lvl1pPr>
              <a:defRPr sz="25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21C0CB3-2864-4236-825C-3AB020280C12}" type="datetimeFigureOut">
              <a:rPr lang="en-US" smtClean="0"/>
              <a:t>01/09/2020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8620" y="1032662"/>
            <a:ext cx="7059930" cy="1676400"/>
          </a:xfrm>
        </p:spPr>
        <p:txBody>
          <a:bodyPr vert="horz" tIns="5094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21C0CB3-2864-4236-825C-3AB020280C12}" type="datetimeFigureOut">
              <a:rPr lang="en-US" smtClean="0"/>
              <a:t>01/09/2020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C0CB3-2864-4236-825C-3AB020280C12}" type="datetimeFigureOut">
              <a:rPr lang="en-US" smtClean="0"/>
              <a:t>01/09/2020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2930" y="754383"/>
            <a:ext cx="2331720" cy="1704340"/>
          </a:xfrm>
        </p:spPr>
        <p:txBody>
          <a:bodyPr lIns="0" anchor="b">
            <a:noAutofit/>
          </a:bodyPr>
          <a:lstStyle>
            <a:lvl1pPr algn="l" rtl="0">
              <a:spcBef>
                <a:spcPct val="0"/>
              </a:spcBef>
              <a:buNone/>
              <a:defRPr sz="29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582930" y="2458720"/>
            <a:ext cx="2331720" cy="6705600"/>
          </a:xfrm>
        </p:spPr>
        <p:txBody>
          <a:bodyPr lIns="20376" rIns="20376"/>
          <a:lstStyle>
            <a:lvl1pPr marL="0" indent="0" algn="l">
              <a:buNone/>
              <a:defRPr sz="16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038793" y="2458720"/>
            <a:ext cx="4344988" cy="6705600"/>
          </a:xfrm>
        </p:spPr>
        <p:txBody>
          <a:bodyPr tIns="0"/>
          <a:lstStyle>
            <a:lvl1pPr>
              <a:defRPr sz="3100"/>
            </a:lvl1pPr>
            <a:lvl2pPr>
              <a:defRPr sz="2900"/>
            </a:lvl2pPr>
            <a:lvl3pPr>
              <a:defRPr sz="2700"/>
            </a:lvl3pPr>
            <a:lvl4pPr>
              <a:defRPr sz="22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21C0CB3-2864-4236-825C-3AB020280C12}" type="datetimeFigureOut">
              <a:rPr lang="en-US" smtClean="0"/>
              <a:t>01/09/2020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9CB61-6D51-47D8-9173-1C7F4137B8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2690890" y="1625180"/>
            <a:ext cx="4469130" cy="603504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1882" tIns="50941" rIns="101882" bIns="50941" rtlCol="0" anchor="ctr"/>
          <a:lstStyle/>
          <a:p>
            <a:pPr algn="ctr" eaLnBrk="1" latinLnBrk="0" hangingPunct="1"/>
            <a:endParaRPr kumimoji="0" lang="en-US"/>
          </a:p>
        </p:txBody>
      </p:sp>
      <p:sp>
        <p:nvSpPr>
          <p:cNvPr id="12" name="Right Triangle 11"/>
          <p:cNvSpPr/>
          <p:nvPr/>
        </p:nvSpPr>
        <p:spPr>
          <a:xfrm rot="420000" flipV="1">
            <a:off x="6803514" y="7860995"/>
            <a:ext cx="132131" cy="227990"/>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1882" tIns="50941" rIns="101882" bIns="50941" rtlCol="0" anchor="ctr"/>
          <a:lstStyle/>
          <a:p>
            <a:pPr algn="ctr" eaLnBrk="1" latinLnBrk="0" hangingPunct="1"/>
            <a:endParaRPr kumimoji="0" lang="en-US"/>
          </a:p>
        </p:txBody>
      </p:sp>
      <p:sp>
        <p:nvSpPr>
          <p:cNvPr id="2" name="Title 1"/>
          <p:cNvSpPr>
            <a:spLocks noGrp="1"/>
          </p:cNvSpPr>
          <p:nvPr>
            <p:ph type="title"/>
          </p:nvPr>
        </p:nvSpPr>
        <p:spPr>
          <a:xfrm>
            <a:off x="518160" y="1726263"/>
            <a:ext cx="1880921" cy="2321177"/>
          </a:xfrm>
        </p:spPr>
        <p:txBody>
          <a:bodyPr vert="horz" lIns="50941" tIns="50941" rIns="50941" bIns="50941" anchor="b"/>
          <a:lstStyle>
            <a:lvl1pPr algn="l">
              <a:buNone/>
              <a:defRPr sz="22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518160" y="4148884"/>
            <a:ext cx="1878330" cy="3196336"/>
          </a:xfrm>
        </p:spPr>
        <p:txBody>
          <a:bodyPr lIns="71318" rIns="50941" bIns="50941" anchor="t"/>
          <a:lstStyle>
            <a:lvl1pPr marL="0" indent="0" algn="l">
              <a:spcBef>
                <a:spcPts val="279"/>
              </a:spcBef>
              <a:buFontTx/>
              <a:buNone/>
              <a:defRPr sz="1400"/>
            </a:lvl1pPr>
            <a:lvl2pPr>
              <a:defRPr sz="1300"/>
            </a:lvl2pPr>
            <a:lvl3pPr>
              <a:defRPr sz="1100"/>
            </a:lvl3pPr>
            <a:lvl4pPr>
              <a:defRPr sz="1000"/>
            </a:lvl4pPr>
            <a:lvl5pPr>
              <a:defRPr sz="10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21C0CB3-2864-4236-825C-3AB020280C12}" type="datetimeFigureOut">
              <a:rPr lang="en-US" smtClean="0"/>
              <a:t>01/09/2020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865620" y="9322648"/>
            <a:ext cx="518160" cy="535516"/>
          </a:xfrm>
        </p:spPr>
        <p:txBody>
          <a:bodyPr/>
          <a:lstStyle/>
          <a:p>
            <a:fld id="{BF19CB61-6D51-47D8-9173-1C7F4137B8BF}" type="slidenum">
              <a:rPr lang="en-US" smtClean="0"/>
              <a:t>‹#›</a:t>
            </a:fld>
            <a:endParaRPr lang="en-US"/>
          </a:p>
        </p:txBody>
      </p:sp>
      <p:sp>
        <p:nvSpPr>
          <p:cNvPr id="3" name="Picture Placeholder 2"/>
          <p:cNvSpPr>
            <a:spLocks noGrp="1"/>
          </p:cNvSpPr>
          <p:nvPr>
            <p:ph type="pic" idx="1"/>
          </p:nvPr>
        </p:nvSpPr>
        <p:spPr>
          <a:xfrm rot="420000">
            <a:off x="2962924" y="1759292"/>
            <a:ext cx="3925062" cy="5766816"/>
          </a:xfrm>
          <a:prstGeom prst="rect">
            <a:avLst/>
          </a:prstGeom>
          <a:solidFill>
            <a:schemeClr val="bg2"/>
          </a:solidFill>
          <a:ln w="3000" cap="rnd">
            <a:solidFill>
              <a:srgbClr val="C0C0C0"/>
            </a:solidFill>
            <a:round/>
          </a:ln>
          <a:effectLst/>
        </p:spPr>
        <p:txBody>
          <a:bodyPr/>
          <a:lstStyle>
            <a:lvl1pPr marL="0" indent="0">
              <a:buNone/>
              <a:defRPr sz="3600"/>
            </a:lvl1pPr>
          </a:lstStyle>
          <a:p>
            <a:r>
              <a:rPr kumimoji="0" lang="en-US"/>
              <a:t>Click icon to add picture</a:t>
            </a:r>
            <a:endParaRPr kumimoji="0" lang="en-US" dirty="0"/>
          </a:p>
        </p:txBody>
      </p:sp>
      <p:sp>
        <p:nvSpPr>
          <p:cNvPr id="10" name="Freeform 9"/>
          <p:cNvSpPr>
            <a:spLocks/>
          </p:cNvSpPr>
          <p:nvPr/>
        </p:nvSpPr>
        <p:spPr bwMode="auto">
          <a:xfrm flipV="1">
            <a:off x="-8097" y="8531014"/>
            <a:ext cx="7788593" cy="1527386"/>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724276" y="9122411"/>
            <a:ext cx="4048125" cy="93599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8097" y="-10477"/>
            <a:ext cx="7788593" cy="1527386"/>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724276" y="-10478"/>
            <a:ext cx="4048125" cy="93599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88620" y="1032662"/>
            <a:ext cx="6995160" cy="1676400"/>
          </a:xfrm>
          <a:prstGeom prst="rect">
            <a:avLst/>
          </a:prstGeom>
        </p:spPr>
        <p:txBody>
          <a:bodyPr vert="horz" lIns="0" tIns="50941" rIns="0" bIns="0" anchor="b">
            <a:normAutofit/>
          </a:bodyPr>
          <a:lstStyle/>
          <a:p>
            <a:r>
              <a:rPr kumimoji="0" lang="en-US"/>
              <a:t>Click to edit Master title style</a:t>
            </a:r>
          </a:p>
        </p:txBody>
      </p:sp>
      <p:sp>
        <p:nvSpPr>
          <p:cNvPr id="30" name="Text Placeholder 29"/>
          <p:cNvSpPr>
            <a:spLocks noGrp="1"/>
          </p:cNvSpPr>
          <p:nvPr>
            <p:ph type="body" idx="1"/>
          </p:nvPr>
        </p:nvSpPr>
        <p:spPr>
          <a:xfrm>
            <a:off x="388620" y="2838704"/>
            <a:ext cx="6995160" cy="6437376"/>
          </a:xfrm>
          <a:prstGeom prst="rect">
            <a:avLst/>
          </a:prstGeom>
        </p:spPr>
        <p:txBody>
          <a:bodyPr vert="horz" lIns="101882" tIns="50941" rIns="101882" bIns="50941">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388620" y="9322648"/>
            <a:ext cx="1813560" cy="535516"/>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fld id="{221C0CB3-2864-4236-825C-3AB020280C12}" type="datetimeFigureOut">
              <a:rPr lang="en-US" smtClean="0"/>
              <a:t>01/09/2020</a:t>
            </a:fld>
            <a:endParaRPr lang="en-US"/>
          </a:p>
        </p:txBody>
      </p:sp>
      <p:sp>
        <p:nvSpPr>
          <p:cNvPr id="22" name="Footer Placeholder 21"/>
          <p:cNvSpPr>
            <a:spLocks noGrp="1"/>
          </p:cNvSpPr>
          <p:nvPr>
            <p:ph type="ftr" sz="quarter" idx="3"/>
          </p:nvPr>
        </p:nvSpPr>
        <p:spPr>
          <a:xfrm>
            <a:off x="2266950" y="9322648"/>
            <a:ext cx="2849880" cy="535516"/>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6736080" y="9322648"/>
            <a:ext cx="647700" cy="535516"/>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BF19CB61-6D51-47D8-9173-1C7F4137B8BF}" type="slidenum">
              <a:rPr lang="en-US" smtClean="0"/>
              <a:t>‹#›</a:t>
            </a:fld>
            <a:endParaRPr lang="en-US"/>
          </a:p>
        </p:txBody>
      </p:sp>
      <p:grpSp>
        <p:nvGrpSpPr>
          <p:cNvPr id="2" name="Group 1"/>
          <p:cNvGrpSpPr/>
          <p:nvPr/>
        </p:nvGrpSpPr>
        <p:grpSpPr>
          <a:xfrm>
            <a:off x="-16164" y="296865"/>
            <a:ext cx="7803466" cy="95219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5600" b="0" kern="1200">
          <a:ln>
            <a:noFill/>
          </a:ln>
          <a:solidFill>
            <a:schemeClr val="tx2"/>
          </a:solidFill>
          <a:effectLst/>
          <a:latin typeface="+mj-lt"/>
          <a:ea typeface="+mj-ea"/>
          <a:cs typeface="+mj-cs"/>
        </a:defRPr>
      </a:lvl1pPr>
    </p:titleStyle>
    <p:bodyStyle>
      <a:lvl1pPr marL="305647" indent="-305647"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13177" indent="-275083"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2pPr>
      <a:lvl3pPr marL="1018824" indent="-275083"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24472" indent="-234330"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30119" indent="-234330"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35767" indent="-234330"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39531" indent="-203765"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45179" indent="-203765"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50826" indent="-203765" algn="l" rtl="0" eaLnBrk="1" latinLnBrk="0" hangingPunct="1">
        <a:spcBef>
          <a:spcPct val="20000"/>
        </a:spcBef>
        <a:buClr>
          <a:schemeClr val="tx2"/>
        </a:buClr>
        <a:buFontTx/>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9412" algn="l" rtl="0" eaLnBrk="1" latinLnBrk="0" hangingPunct="1">
        <a:defRPr kumimoji="0" kern="1200">
          <a:solidFill>
            <a:schemeClr val="tx1"/>
          </a:solidFill>
          <a:latin typeface="+mn-lt"/>
          <a:ea typeface="+mn-ea"/>
          <a:cs typeface="+mn-cs"/>
        </a:defRPr>
      </a:lvl2pPr>
      <a:lvl3pPr marL="1018824" algn="l" rtl="0" eaLnBrk="1" latinLnBrk="0" hangingPunct="1">
        <a:defRPr kumimoji="0" kern="1200">
          <a:solidFill>
            <a:schemeClr val="tx1"/>
          </a:solidFill>
          <a:latin typeface="+mn-lt"/>
          <a:ea typeface="+mn-ea"/>
          <a:cs typeface="+mn-cs"/>
        </a:defRPr>
      </a:lvl3pPr>
      <a:lvl4pPr marL="1528237" algn="l" rtl="0" eaLnBrk="1" latinLnBrk="0" hangingPunct="1">
        <a:defRPr kumimoji="0" kern="1200">
          <a:solidFill>
            <a:schemeClr val="tx1"/>
          </a:solidFill>
          <a:latin typeface="+mn-lt"/>
          <a:ea typeface="+mn-ea"/>
          <a:cs typeface="+mn-cs"/>
        </a:defRPr>
      </a:lvl4pPr>
      <a:lvl5pPr marL="2037649" algn="l" rtl="0" eaLnBrk="1" latinLnBrk="0" hangingPunct="1">
        <a:defRPr kumimoji="0" kern="1200">
          <a:solidFill>
            <a:schemeClr val="tx1"/>
          </a:solidFill>
          <a:latin typeface="+mn-lt"/>
          <a:ea typeface="+mn-ea"/>
          <a:cs typeface="+mn-cs"/>
        </a:defRPr>
      </a:lvl5pPr>
      <a:lvl6pPr marL="2547061" algn="l" rtl="0" eaLnBrk="1" latinLnBrk="0" hangingPunct="1">
        <a:defRPr kumimoji="0" kern="1200">
          <a:solidFill>
            <a:schemeClr val="tx1"/>
          </a:solidFill>
          <a:latin typeface="+mn-lt"/>
          <a:ea typeface="+mn-ea"/>
          <a:cs typeface="+mn-cs"/>
        </a:defRPr>
      </a:lvl6pPr>
      <a:lvl7pPr marL="3056473" algn="l" rtl="0" eaLnBrk="1" latinLnBrk="0" hangingPunct="1">
        <a:defRPr kumimoji="0" kern="1200">
          <a:solidFill>
            <a:schemeClr val="tx1"/>
          </a:solidFill>
          <a:latin typeface="+mn-lt"/>
          <a:ea typeface="+mn-ea"/>
          <a:cs typeface="+mn-cs"/>
        </a:defRPr>
      </a:lvl7pPr>
      <a:lvl8pPr marL="3565886" algn="l" rtl="0" eaLnBrk="1" latinLnBrk="0" hangingPunct="1">
        <a:defRPr kumimoji="0" kern="1200">
          <a:solidFill>
            <a:schemeClr val="tx1"/>
          </a:solidFill>
          <a:latin typeface="+mn-lt"/>
          <a:ea typeface="+mn-ea"/>
          <a:cs typeface="+mn-cs"/>
        </a:defRPr>
      </a:lvl8pPr>
      <a:lvl9pPr marL="407529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mailto:RESUME.VBASEA@va.gov" TargetMode="Externa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Rectangle 33"/>
          <p:cNvSpPr/>
          <p:nvPr/>
        </p:nvSpPr>
        <p:spPr>
          <a:xfrm>
            <a:off x="0" y="1529781"/>
            <a:ext cx="3684320" cy="656875"/>
          </a:xfrm>
          <a:prstGeom prst="rect">
            <a:avLst/>
          </a:prstGeom>
        </p:spPr>
        <p:txBody>
          <a:bodyPr wrap="square" lIns="101882" tIns="50941" rIns="101882" bIns="50941">
            <a:spAutoFit/>
          </a:bodyPr>
          <a:lstStyle/>
          <a:p>
            <a:pPr algn="ctr"/>
            <a:r>
              <a:rPr lang="en-US" sz="1800" dirty="0">
                <a:solidFill>
                  <a:schemeClr val="accent1">
                    <a:lumMod val="50000"/>
                  </a:schemeClr>
                </a:solidFill>
                <a:latin typeface="Georgia" panose="02040502050405020303" pitchFamily="18" charset="0"/>
              </a:rPr>
              <a:t>Growth opportunities in </a:t>
            </a:r>
          </a:p>
          <a:p>
            <a:pPr algn="ctr"/>
            <a:r>
              <a:rPr lang="en-US" sz="1800" dirty="0">
                <a:solidFill>
                  <a:schemeClr val="accent1">
                    <a:lumMod val="50000"/>
                  </a:schemeClr>
                </a:solidFill>
                <a:latin typeface="Georgia" panose="02040502050405020303" pitchFamily="18" charset="0"/>
              </a:rPr>
              <a:t>4 districts, nationwide</a:t>
            </a:r>
          </a:p>
        </p:txBody>
      </p:sp>
      <p:pic>
        <p:nvPicPr>
          <p:cNvPr id="1034" name="Picture 7" descr="http://vbaw.vba.va.gov/bas/images/VA_PrimaryLogo_cmyk_black_bi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2521" y="22860"/>
            <a:ext cx="2704939" cy="75438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5" name="Content Placeholder 24"/>
          <p:cNvGraphicFramePr>
            <a:graphicFrameLocks noGrp="1"/>
          </p:cNvGraphicFramePr>
          <p:nvPr>
            <p:ph sz="half" idx="1"/>
            <p:extLst>
              <p:ext uri="{D42A27DB-BD31-4B8C-83A1-F6EECF244321}">
                <p14:modId xmlns:p14="http://schemas.microsoft.com/office/powerpoint/2010/main" val="2215398986"/>
              </p:ext>
            </p:extLst>
          </p:nvPr>
        </p:nvGraphicFramePr>
        <p:xfrm>
          <a:off x="3931754" y="3516148"/>
          <a:ext cx="4094576" cy="4147630"/>
        </p:xfrm>
        <a:graphic>
          <a:graphicData uri="http://schemas.openxmlformats.org/drawingml/2006/table">
            <a:tbl>
              <a:tblPr>
                <a:tableStyleId>{5C22544A-7EE6-4342-B048-85BDC9FD1C3A}</a:tableStyleId>
              </a:tblPr>
              <a:tblGrid>
                <a:gridCol w="4094576">
                  <a:extLst>
                    <a:ext uri="{9D8B030D-6E8A-4147-A177-3AD203B41FA5}">
                      <a16:colId xmlns:a16="http://schemas.microsoft.com/office/drawing/2014/main" val="20000"/>
                    </a:ext>
                  </a:extLst>
                </a:gridCol>
              </a:tblGrid>
              <a:tr h="4120255">
                <a:tc>
                  <a:txBody>
                    <a:bodyPr/>
                    <a:lstStyle/>
                    <a:p>
                      <a:pPr marL="0" marR="0" algn="l">
                        <a:lnSpc>
                          <a:spcPts val="2000"/>
                        </a:lnSpc>
                        <a:spcBef>
                          <a:spcPts val="0"/>
                        </a:spcBef>
                        <a:spcAft>
                          <a:spcPts val="1000"/>
                        </a:spcAft>
                      </a:pPr>
                      <a:r>
                        <a:rPr lang="en-US" sz="1700" kern="1000" baseline="0" dirty="0">
                          <a:solidFill>
                            <a:schemeClr val="accent3">
                              <a:lumMod val="75000"/>
                            </a:schemeClr>
                          </a:solidFill>
                          <a:effectLst/>
                          <a:latin typeface="Georgia" panose="02040502050405020303" pitchFamily="18" charset="0"/>
                        </a:rPr>
                        <a:t>   </a:t>
                      </a:r>
                      <a:r>
                        <a:rPr lang="en-US" sz="1700" kern="1000" baseline="0" dirty="0">
                          <a:solidFill>
                            <a:schemeClr val="accent1">
                              <a:lumMod val="50000"/>
                            </a:schemeClr>
                          </a:solidFill>
                          <a:effectLst/>
                          <a:latin typeface="Georgia" panose="02040502050405020303" pitchFamily="18" charset="0"/>
                        </a:rPr>
                        <a:t> Benefits of working for VA:</a:t>
                      </a:r>
                    </a:p>
                    <a:p>
                      <a:pPr marL="342900" marR="0" lvl="0" indent="-342900" algn="l">
                        <a:lnSpc>
                          <a:spcPts val="2000"/>
                        </a:lnSpc>
                        <a:spcBef>
                          <a:spcPts val="0"/>
                        </a:spcBef>
                        <a:spcAft>
                          <a:spcPts val="0"/>
                        </a:spcAft>
                        <a:buFont typeface="Symbol"/>
                        <a:buChar char=""/>
                      </a:pPr>
                      <a:r>
                        <a:rPr lang="en-US" sz="1100" b="0" i="1" kern="1000" baseline="0" dirty="0">
                          <a:solidFill>
                            <a:schemeClr val="tx1"/>
                          </a:solidFill>
                          <a:latin typeface="Georgia" panose="02040502050405020303" pitchFamily="18" charset="0"/>
                          <a:ea typeface="+mn-ea"/>
                          <a:cs typeface="+mn-cs"/>
                        </a:rPr>
                        <a:t>Matchin</a:t>
                      </a:r>
                      <a:r>
                        <a:rPr lang="en-US" sz="1100" b="0" i="1" kern="1200" dirty="0">
                          <a:solidFill>
                            <a:schemeClr val="tx1"/>
                          </a:solidFill>
                          <a:latin typeface="Georgia" panose="02040502050405020303" pitchFamily="18" charset="0"/>
                          <a:ea typeface="+mn-ea"/>
                          <a:cs typeface="+mn-cs"/>
                        </a:rPr>
                        <a:t>g 401K program up to 5%</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Federal  Retirement</a:t>
                      </a:r>
                      <a:r>
                        <a:rPr lang="en-US" sz="1100" b="0" i="1" kern="1200" baseline="0" dirty="0">
                          <a:solidFill>
                            <a:schemeClr val="tx1"/>
                          </a:solidFill>
                          <a:latin typeface="Georgia" panose="02040502050405020303" pitchFamily="18" charset="0"/>
                          <a:ea typeface="+mn-ea"/>
                          <a:cs typeface="+mn-cs"/>
                        </a:rPr>
                        <a:t> Pension </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Health, Dental,  Vision  and Life Insurance Benefits</a:t>
                      </a: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r>
                        <a:rPr lang="en-US" sz="1100" b="0" i="1" kern="1200" dirty="0">
                          <a:solidFill>
                            <a:schemeClr val="tx1"/>
                          </a:solidFill>
                          <a:latin typeface="Georgia" panose="02040502050405020303" pitchFamily="18" charset="0"/>
                          <a:ea typeface="+mn-ea"/>
                          <a:cs typeface="+mn-cs"/>
                        </a:rPr>
                        <a:t>Professional &amp; Personal Development Opportunities</a:t>
                      </a: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r>
                        <a:rPr lang="en-US" sz="1100" b="0" i="1" kern="1200" dirty="0">
                          <a:solidFill>
                            <a:schemeClr val="tx1"/>
                          </a:solidFill>
                          <a:latin typeface="Georgia" panose="02040502050405020303" pitchFamily="18" charset="0"/>
                          <a:ea typeface="+mn-ea"/>
                          <a:cs typeface="+mn-cs"/>
                        </a:rPr>
                        <a:t>Work From Home Opportunities</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Paid Vacation and Sick Days</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Public Transit Benefits</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Casual Work Environment</a:t>
                      </a:r>
                    </a:p>
                    <a:p>
                      <a:pPr marL="342900" marR="0" lvl="0" indent="-342900" algn="l">
                        <a:lnSpc>
                          <a:spcPts val="2000"/>
                        </a:lnSpc>
                        <a:spcBef>
                          <a:spcPts val="0"/>
                        </a:spcBef>
                        <a:spcAft>
                          <a:spcPts val="0"/>
                        </a:spcAft>
                        <a:buFont typeface="Symbol"/>
                        <a:buChar char=""/>
                      </a:pPr>
                      <a:r>
                        <a:rPr lang="en-US" sz="1100" b="0" i="1" kern="1200" dirty="0">
                          <a:solidFill>
                            <a:schemeClr val="tx1"/>
                          </a:solidFill>
                          <a:latin typeface="Georgia" panose="02040502050405020303" pitchFamily="18" charset="0"/>
                          <a:ea typeface="+mn-ea"/>
                          <a:cs typeface="+mn-cs"/>
                        </a:rPr>
                        <a:t>Flexible Work</a:t>
                      </a:r>
                      <a:r>
                        <a:rPr lang="en-US" sz="1100" b="0" i="1" kern="1200" baseline="0" dirty="0">
                          <a:solidFill>
                            <a:schemeClr val="tx1"/>
                          </a:solidFill>
                          <a:latin typeface="Georgia" panose="02040502050405020303" pitchFamily="18" charset="0"/>
                          <a:ea typeface="+mn-ea"/>
                          <a:cs typeface="+mn-cs"/>
                        </a:rPr>
                        <a:t> Schedules</a:t>
                      </a: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r>
                        <a:rPr lang="en-US" sz="1100" b="0" i="1" kern="1000" baseline="0" dirty="0">
                          <a:solidFill>
                            <a:schemeClr val="tx1"/>
                          </a:solidFill>
                          <a:latin typeface="Georgia" panose="02040502050405020303" pitchFamily="18" charset="0"/>
                          <a:ea typeface="+mn-ea"/>
                          <a:cs typeface="+mn-cs"/>
                        </a:rPr>
                        <a:t>Employee  Assistance Program</a:t>
                      </a: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r>
                        <a:rPr lang="en-US" altLang="en-US" sz="1100" b="0" i="1" kern="1200" dirty="0">
                          <a:solidFill>
                            <a:schemeClr val="tx1"/>
                          </a:solidFill>
                          <a:latin typeface="Georgia" panose="02040502050405020303" pitchFamily="18" charset="0"/>
                          <a:ea typeface="+mn-ea"/>
                          <a:cs typeface="+mn-cs"/>
                        </a:rPr>
                        <a:t>Growth Potential to Other Positions Within VA</a:t>
                      </a: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r>
                        <a:rPr kumimoji="0" lang="en-US" sz="1100" i="1" kern="1200" dirty="0">
                          <a:solidFill>
                            <a:schemeClr val="dk1"/>
                          </a:solidFill>
                          <a:effectLst/>
                          <a:latin typeface="Georgia" panose="02040502050405020303" pitchFamily="18" charset="0"/>
                          <a:ea typeface="+mn-ea"/>
                          <a:cs typeface="+mn-cs"/>
                        </a:rPr>
                        <a:t>Chance for </a:t>
                      </a:r>
                      <a:r>
                        <a:rPr kumimoji="0" lang="en-US" sz="1100" i="1" u="sng" kern="1200" dirty="0">
                          <a:solidFill>
                            <a:schemeClr val="dk1"/>
                          </a:solidFill>
                          <a:effectLst/>
                          <a:latin typeface="Georgia" panose="02040502050405020303" pitchFamily="18" charset="0"/>
                          <a:ea typeface="+mn-ea"/>
                          <a:cs typeface="+mn-cs"/>
                        </a:rPr>
                        <a:t>you</a:t>
                      </a:r>
                      <a:r>
                        <a:rPr kumimoji="0" lang="en-US" sz="1100" i="1" kern="1200" dirty="0">
                          <a:solidFill>
                            <a:schemeClr val="dk1"/>
                          </a:solidFill>
                          <a:effectLst/>
                          <a:latin typeface="Georgia" panose="02040502050405020303" pitchFamily="18" charset="0"/>
                          <a:ea typeface="+mn-ea"/>
                          <a:cs typeface="+mn-cs"/>
                        </a:rPr>
                        <a:t> to make a positive difference</a:t>
                      </a:r>
                      <a:endParaRPr kumimoji="0" lang="en-US" sz="1100" kern="1200" dirty="0">
                        <a:solidFill>
                          <a:schemeClr val="dk1"/>
                        </a:solidFill>
                        <a:effectLst/>
                        <a:latin typeface="Georgia" panose="02040502050405020303" pitchFamily="18" charset="0"/>
                        <a:ea typeface="+mn-ea"/>
                        <a:cs typeface="+mn-cs"/>
                      </a:endParaRP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endParaRPr lang="en-US" altLang="en-US" sz="1100" b="0" i="1" kern="1200" dirty="0">
                        <a:solidFill>
                          <a:schemeClr val="accent6">
                            <a:lumMod val="75000"/>
                          </a:schemeClr>
                        </a:solidFill>
                        <a:latin typeface="Georgia" panose="02040502050405020303" pitchFamily="18" charset="0"/>
                        <a:ea typeface="+mn-ea"/>
                        <a:cs typeface="+mn-cs"/>
                      </a:endParaRPr>
                    </a:p>
                    <a:p>
                      <a:pPr marL="342900" marR="0" lvl="0" indent="-342900" algn="l" defTabSz="914400" rtl="0" eaLnBrk="1" fontAlgn="auto" latinLnBrk="0" hangingPunct="1">
                        <a:lnSpc>
                          <a:spcPts val="2000"/>
                        </a:lnSpc>
                        <a:spcBef>
                          <a:spcPts val="0"/>
                        </a:spcBef>
                        <a:spcAft>
                          <a:spcPts val="0"/>
                        </a:spcAft>
                        <a:buClrTx/>
                        <a:buSzTx/>
                        <a:buFont typeface="Symbol"/>
                        <a:buChar char=""/>
                        <a:tabLst/>
                        <a:defRPr/>
                      </a:pPr>
                      <a:endParaRPr lang="en-US" altLang="en-US" sz="1100" b="0" i="1" kern="1200" dirty="0">
                        <a:solidFill>
                          <a:schemeClr val="accent6">
                            <a:lumMod val="75000"/>
                          </a:schemeClr>
                        </a:solidFill>
                        <a:latin typeface="Georgia" panose="02040502050405020303" pitchFamily="18" charset="0"/>
                        <a:ea typeface="+mn-ea"/>
                        <a:cs typeface="+mn-cs"/>
                      </a:endParaRPr>
                    </a:p>
                    <a:p>
                      <a:pPr marL="342900" marR="0" lvl="0" indent="-342900" algn="l">
                        <a:lnSpc>
                          <a:spcPts val="2000"/>
                        </a:lnSpc>
                        <a:spcBef>
                          <a:spcPts val="0"/>
                        </a:spcBef>
                        <a:spcAft>
                          <a:spcPts val="0"/>
                        </a:spcAft>
                        <a:buFont typeface="Symbol"/>
                        <a:buChar char=""/>
                      </a:pPr>
                      <a:endParaRPr lang="en-US" sz="600" i="1" dirty="0">
                        <a:solidFill>
                          <a:srgbClr val="9E9B40"/>
                        </a:solidFill>
                        <a:effectLst/>
                        <a:latin typeface="Calibri"/>
                        <a:ea typeface="MS Mincho"/>
                        <a:cs typeface="Times New Roman"/>
                      </a:endParaRPr>
                    </a:p>
                  </a:txBody>
                  <a:tcPr marL="40781" marR="40781" marT="0" marB="0">
                    <a:noFill/>
                  </a:tcPr>
                </a:tc>
                <a:extLst>
                  <a:ext uri="{0D108BD9-81ED-4DB2-BD59-A6C34878D82A}">
                    <a16:rowId xmlns:a16="http://schemas.microsoft.com/office/drawing/2014/main" val="10000"/>
                  </a:ext>
                </a:extLst>
              </a:tr>
            </a:tbl>
          </a:graphicData>
        </a:graphic>
      </p:graphicFrame>
      <p:sp>
        <p:nvSpPr>
          <p:cNvPr id="1036" name="Rectangle 1035"/>
          <p:cNvSpPr/>
          <p:nvPr/>
        </p:nvSpPr>
        <p:spPr>
          <a:xfrm>
            <a:off x="0" y="0"/>
            <a:ext cx="7772400" cy="1089660"/>
          </a:xfrm>
          <a:prstGeom prst="rect">
            <a:avLst/>
          </a:prstGeom>
          <a:solidFill>
            <a:schemeClr val="accent1">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lIns="101882" tIns="50941" rIns="101882" bIns="50941" spcCol="0" rtlCol="0" anchor="ctr"/>
          <a:lstStyle/>
          <a:p>
            <a:endParaRPr lang="en-US" dirty="0">
              <a:solidFill>
                <a:schemeClr val="bg1"/>
              </a:solidFill>
            </a:endParaRPr>
          </a:p>
        </p:txBody>
      </p:sp>
      <p:sp>
        <p:nvSpPr>
          <p:cNvPr id="7" name="Title 6"/>
          <p:cNvSpPr>
            <a:spLocks noGrp="1"/>
          </p:cNvSpPr>
          <p:nvPr>
            <p:ph type="title"/>
          </p:nvPr>
        </p:nvSpPr>
        <p:spPr>
          <a:xfrm>
            <a:off x="721293" y="2131423"/>
            <a:ext cx="6452151" cy="1097809"/>
          </a:xfrm>
        </p:spPr>
        <p:txBody>
          <a:bodyPr>
            <a:noAutofit/>
          </a:bodyPr>
          <a:lstStyle/>
          <a:p>
            <a:pPr algn="ctr"/>
            <a:r>
              <a:rPr lang="en-US" sz="3100" cap="all" dirty="0"/>
              <a:t>Start </a:t>
            </a:r>
            <a:r>
              <a:rPr lang="en-US" sz="3100" b="1" cap="all" dirty="0"/>
              <a:t>your</a:t>
            </a:r>
            <a:r>
              <a:rPr lang="en-US" sz="3100" cap="all" dirty="0"/>
              <a:t> Career With VA</a:t>
            </a:r>
            <a:br>
              <a:rPr lang="en-US" sz="3100" cap="all" dirty="0"/>
            </a:br>
            <a:br>
              <a:rPr lang="en-US" sz="1800" dirty="0"/>
            </a:br>
            <a:br>
              <a:rPr lang="en-US" sz="3100" cap="all" dirty="0"/>
            </a:br>
            <a:br>
              <a:rPr lang="en-US" sz="3100" dirty="0"/>
            </a:br>
            <a:endParaRPr lang="en-US" sz="3100" dirty="0"/>
          </a:p>
        </p:txBody>
      </p:sp>
      <p:sp>
        <p:nvSpPr>
          <p:cNvPr id="1037" name="TextBox 1036"/>
          <p:cNvSpPr txBox="1"/>
          <p:nvPr/>
        </p:nvSpPr>
        <p:spPr>
          <a:xfrm>
            <a:off x="35361" y="102174"/>
            <a:ext cx="4966643" cy="964651"/>
          </a:xfrm>
          <a:prstGeom prst="rect">
            <a:avLst/>
          </a:prstGeom>
          <a:noFill/>
        </p:spPr>
        <p:txBody>
          <a:bodyPr wrap="square" lIns="101882" tIns="50941" rIns="101882" bIns="50941" rtlCol="0">
            <a:spAutoFit/>
          </a:bodyPr>
          <a:lstStyle/>
          <a:p>
            <a:pPr algn="ctr"/>
            <a:r>
              <a:rPr lang="en-US" sz="2800" cap="all" dirty="0">
                <a:solidFill>
                  <a:schemeClr val="accent1">
                    <a:lumMod val="50000"/>
                  </a:schemeClr>
                </a:solidFill>
                <a:latin typeface="Georgia" panose="02040502050405020303" pitchFamily="18" charset="0"/>
              </a:rPr>
              <a:t>Veterans Service Representative</a:t>
            </a:r>
          </a:p>
        </p:txBody>
      </p:sp>
      <p:grpSp>
        <p:nvGrpSpPr>
          <p:cNvPr id="1046" name="Group 1045"/>
          <p:cNvGrpSpPr/>
          <p:nvPr/>
        </p:nvGrpSpPr>
        <p:grpSpPr>
          <a:xfrm>
            <a:off x="4934395" y="199463"/>
            <a:ext cx="2772017" cy="705936"/>
            <a:chOff x="4343400" y="108894"/>
            <a:chExt cx="2445897" cy="641760"/>
          </a:xfrm>
        </p:grpSpPr>
        <p:pic>
          <p:nvPicPr>
            <p:cNvPr id="94" name="Picture 93" descr="http://vbaw.vba.va.gov/bas/images/VA_PrimaryLogo_cmyk_black_big.png"/>
            <p:cNvPicPr/>
            <p:nvPr/>
          </p:nvPicPr>
          <p:blipFill>
            <a:blip r:embed="rId4" cstate="print">
              <a:extLst>
                <a:ext uri="{BEBA8EAE-BF5A-486C-A8C5-ECC9F3942E4B}">
                  <a14:imgProps xmlns:a14="http://schemas.microsoft.com/office/drawing/2010/main">
                    <a14:imgLayer r:embed="rId5">
                      <a14:imgEffect>
                        <a14:backgroundRemoval t="0" b="100000" l="0" r="33413"/>
                      </a14:imgEffect>
                    </a14:imgLayer>
                  </a14:imgProps>
                </a:ext>
                <a:ext uri="{28A0092B-C50C-407E-A947-70E740481C1C}">
                  <a14:useLocalDpi xmlns:a14="http://schemas.microsoft.com/office/drawing/2010/main" val="0"/>
                </a:ext>
              </a:extLst>
            </a:blip>
            <a:srcRect/>
            <a:stretch>
              <a:fillRect/>
            </a:stretch>
          </p:blipFill>
          <p:spPr bwMode="auto">
            <a:xfrm>
              <a:off x="4343400" y="108894"/>
              <a:ext cx="2445897" cy="641760"/>
            </a:xfrm>
            <a:prstGeom prst="rect">
              <a:avLst/>
            </a:prstGeom>
            <a:noFill/>
            <a:ln>
              <a:noFill/>
            </a:ln>
          </p:spPr>
        </p:pic>
        <p:sp>
          <p:nvSpPr>
            <p:cNvPr id="1041" name="TextBox 1040"/>
            <p:cNvSpPr txBox="1"/>
            <p:nvPr/>
          </p:nvSpPr>
          <p:spPr>
            <a:xfrm>
              <a:off x="5142196" y="193121"/>
              <a:ext cx="1640266" cy="531614"/>
            </a:xfrm>
            <a:prstGeom prst="rect">
              <a:avLst/>
            </a:prstGeom>
            <a:noFill/>
            <a:ln>
              <a:noFill/>
            </a:ln>
          </p:spPr>
          <p:txBody>
            <a:bodyPr wrap="square" rtlCol="0">
              <a:spAutoFit/>
            </a:bodyPr>
            <a:lstStyle/>
            <a:p>
              <a:r>
                <a:rPr lang="en-US" sz="1600" dirty="0">
                  <a:solidFill>
                    <a:schemeClr val="accent1">
                      <a:lumMod val="50000"/>
                    </a:schemeClr>
                  </a:solidFill>
                  <a:latin typeface="Georgia" panose="02040502050405020303" pitchFamily="18" charset="0"/>
                </a:rPr>
                <a:t>U.S. Department of Veterans Affairs</a:t>
              </a:r>
            </a:p>
          </p:txBody>
        </p:sp>
        <p:cxnSp>
          <p:nvCxnSpPr>
            <p:cNvPr id="1043" name="Straight Connector 1042"/>
            <p:cNvCxnSpPr/>
            <p:nvPr/>
          </p:nvCxnSpPr>
          <p:spPr>
            <a:xfrm>
              <a:off x="5150059" y="118722"/>
              <a:ext cx="0" cy="622102"/>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4231574" y="1948329"/>
            <a:ext cx="3368040" cy="1210873"/>
          </a:xfrm>
          <a:prstGeom prst="rect">
            <a:avLst/>
          </a:prstGeom>
          <a:noFill/>
        </p:spPr>
        <p:txBody>
          <a:bodyPr wrap="square" lIns="101882" tIns="50941" rIns="101882" bIns="50941" rtlCol="0">
            <a:spAutoFit/>
          </a:bodyPr>
          <a:lstStyle/>
          <a:p>
            <a:pPr algn="ctr"/>
            <a:r>
              <a:rPr lang="en-US" sz="1800" dirty="0">
                <a:solidFill>
                  <a:schemeClr val="accent1">
                    <a:lumMod val="50000"/>
                  </a:schemeClr>
                </a:solidFill>
                <a:latin typeface="Georgia" panose="02040502050405020303" pitchFamily="18" charset="0"/>
              </a:rPr>
              <a:t>Starting salary of at </a:t>
            </a:r>
            <a:r>
              <a:rPr lang="en-US" sz="1800">
                <a:solidFill>
                  <a:schemeClr val="accent1">
                    <a:lumMod val="50000"/>
                  </a:schemeClr>
                </a:solidFill>
                <a:latin typeface="Georgia" panose="02040502050405020303" pitchFamily="18" charset="0"/>
              </a:rPr>
              <a:t>least $47,380 </a:t>
            </a:r>
            <a:r>
              <a:rPr lang="en-US" sz="1800" dirty="0">
                <a:solidFill>
                  <a:schemeClr val="accent1">
                    <a:lumMod val="50000"/>
                  </a:schemeClr>
                </a:solidFill>
                <a:latin typeface="Georgia" panose="02040502050405020303" pitchFamily="18" charset="0"/>
              </a:rPr>
              <a:t>with potential progression to </a:t>
            </a:r>
            <a:r>
              <a:rPr lang="en-US" sz="1800">
                <a:solidFill>
                  <a:schemeClr val="accent1">
                    <a:lumMod val="50000"/>
                  </a:schemeClr>
                </a:solidFill>
                <a:latin typeface="Georgia" panose="02040502050405020303" pitchFamily="18" charset="0"/>
              </a:rPr>
              <a:t>$63,822 </a:t>
            </a:r>
            <a:r>
              <a:rPr lang="en-US" sz="1800" dirty="0">
                <a:solidFill>
                  <a:schemeClr val="accent1">
                    <a:lumMod val="50000"/>
                  </a:schemeClr>
                </a:solidFill>
                <a:latin typeface="Georgia" panose="02040502050405020303" pitchFamily="18" charset="0"/>
              </a:rPr>
              <a:t>or higher after two years</a:t>
            </a:r>
          </a:p>
        </p:txBody>
      </p:sp>
      <p:grpSp>
        <p:nvGrpSpPr>
          <p:cNvPr id="138" name="Group 137"/>
          <p:cNvGrpSpPr/>
          <p:nvPr/>
        </p:nvGrpSpPr>
        <p:grpSpPr>
          <a:xfrm>
            <a:off x="487438" y="9239942"/>
            <a:ext cx="7018748" cy="1010093"/>
            <a:chOff x="518775" y="9525033"/>
            <a:chExt cx="7018748" cy="1010093"/>
          </a:xfrm>
        </p:grpSpPr>
        <p:sp>
          <p:nvSpPr>
            <p:cNvPr id="35" name="Rectangle 34"/>
            <p:cNvSpPr/>
            <p:nvPr/>
          </p:nvSpPr>
          <p:spPr>
            <a:xfrm>
              <a:off x="518775" y="9525033"/>
              <a:ext cx="3886200" cy="656875"/>
            </a:xfrm>
            <a:prstGeom prst="rect">
              <a:avLst/>
            </a:prstGeom>
          </p:spPr>
          <p:txBody>
            <a:bodyPr lIns="101882" tIns="50941" rIns="101882" bIns="50941">
              <a:spAutoFit/>
            </a:bodyPr>
            <a:lstStyle/>
            <a:p>
              <a:r>
                <a:rPr lang="en-US" sz="3600" b="1" i="1" dirty="0">
                  <a:latin typeface="Georgia" panose="02040502050405020303" pitchFamily="18" charset="0"/>
                </a:rPr>
                <a:t>Interested?</a:t>
              </a:r>
            </a:p>
          </p:txBody>
        </p:sp>
        <p:sp>
          <p:nvSpPr>
            <p:cNvPr id="45" name="TextBox 44"/>
            <p:cNvSpPr txBox="1"/>
            <p:nvPr/>
          </p:nvSpPr>
          <p:spPr>
            <a:xfrm>
              <a:off x="3478562" y="9555086"/>
              <a:ext cx="4058961" cy="980040"/>
            </a:xfrm>
            <a:prstGeom prst="rect">
              <a:avLst/>
            </a:prstGeom>
            <a:noFill/>
          </p:spPr>
          <p:txBody>
            <a:bodyPr wrap="square" lIns="101882" tIns="50941" rIns="101882" bIns="50941" rtlCol="0">
              <a:spAutoFit/>
            </a:bodyPr>
            <a:lstStyle/>
            <a:p>
              <a:endParaRPr lang="en-US" sz="1100" dirty="0">
                <a:solidFill>
                  <a:schemeClr val="tx2"/>
                </a:solidFill>
                <a:latin typeface="Georgia" panose="02040502050405020303" pitchFamily="18" charset="0"/>
              </a:endParaRPr>
            </a:p>
            <a:p>
              <a:r>
                <a:rPr lang="en-US" sz="1100">
                  <a:latin typeface="Georgia" panose="02040502050405020303" pitchFamily="18" charset="0"/>
                </a:rPr>
                <a:t>Email a </a:t>
              </a:r>
              <a:r>
                <a:rPr lang="en-US" sz="1100" dirty="0">
                  <a:latin typeface="Georgia" panose="02040502050405020303" pitchFamily="18" charset="0"/>
                </a:rPr>
                <a:t>resume  to </a:t>
              </a:r>
              <a:r>
                <a:rPr lang="en-US" sz="1300" i="1" dirty="0">
                  <a:latin typeface="Calibri" pitchFamily="34" charset="0"/>
                  <a:ea typeface="MS Mincho" pitchFamily="49" charset="-128"/>
                  <a:cs typeface="Times New Roman" pitchFamily="18" charset="0"/>
                  <a:hlinkClick r:id="rId6"/>
                </a:rPr>
                <a:t>RESUME.VBASEA@va.gov</a:t>
              </a:r>
              <a:endParaRPr lang="en-US" sz="1300" i="1" dirty="0">
                <a:latin typeface="Calibri" pitchFamily="34" charset="0"/>
                <a:ea typeface="MS Mincho" pitchFamily="49" charset="-128"/>
                <a:cs typeface="Times New Roman" pitchFamily="18" charset="0"/>
              </a:endParaRPr>
            </a:p>
            <a:p>
              <a:endParaRPr lang="en-US" sz="1300" i="1" dirty="0">
                <a:solidFill>
                  <a:srgbClr val="9E9B40"/>
                </a:solidFill>
                <a:latin typeface="Calibri" pitchFamily="34" charset="0"/>
                <a:ea typeface="MS Mincho" pitchFamily="49" charset="-128"/>
                <a:cs typeface="Times New Roman" pitchFamily="18" charset="0"/>
              </a:endParaRPr>
            </a:p>
            <a:p>
              <a:endParaRPr lang="en-US" dirty="0">
                <a:latin typeface="Georgia" panose="02040502050405020303" pitchFamily="18" charset="0"/>
              </a:endParaRPr>
            </a:p>
          </p:txBody>
        </p:sp>
      </p:grpSp>
      <p:sp>
        <p:nvSpPr>
          <p:cNvPr id="90" name="TextBox 89"/>
          <p:cNvSpPr txBox="1"/>
          <p:nvPr/>
        </p:nvSpPr>
        <p:spPr>
          <a:xfrm>
            <a:off x="200679" y="7713859"/>
            <a:ext cx="7246217" cy="1600438"/>
          </a:xfrm>
          <a:prstGeom prst="round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100" b="1" i="1" dirty="0">
                <a:solidFill>
                  <a:schemeClr val="tx1"/>
                </a:solidFill>
                <a:latin typeface="Georgia" panose="02040502050405020303" pitchFamily="18" charset="0"/>
              </a:rPr>
              <a:t>Who Are You?  </a:t>
            </a:r>
            <a:r>
              <a:rPr lang="en-US" sz="1100" dirty="0">
                <a:solidFill>
                  <a:schemeClr val="tx2"/>
                </a:solidFill>
                <a:latin typeface="Georgia" panose="02040502050405020303" pitchFamily="18" charset="0"/>
              </a:rPr>
              <a:t>We are actively recruiting people with non-competitive appointment eligibility, including Veterans, persons with disabilities, and former Peace Corps/AmeriCorps volunteers.  You must be organized, analytical, and possess a strong desire to serve our nation’s Veterans, Service members, and their families. </a:t>
            </a:r>
          </a:p>
          <a:p>
            <a:endParaRPr lang="en-US" sz="1100" b="1" dirty="0">
              <a:solidFill>
                <a:schemeClr val="tx2"/>
              </a:solidFill>
              <a:latin typeface="Georgia" panose="02040502050405020303" pitchFamily="18" charset="0"/>
            </a:endParaRPr>
          </a:p>
          <a:p>
            <a:r>
              <a:rPr lang="en-US" sz="1100" b="1" i="1" dirty="0">
                <a:solidFill>
                  <a:schemeClr val="tx1"/>
                </a:solidFill>
                <a:latin typeface="Georgia" panose="02040502050405020303" pitchFamily="18" charset="0"/>
              </a:rPr>
              <a:t>What Will You Be Doing?  </a:t>
            </a:r>
            <a:r>
              <a:rPr lang="en-US" sz="1100" dirty="0">
                <a:solidFill>
                  <a:schemeClr val="tx2"/>
                </a:solidFill>
                <a:latin typeface="Georgia" panose="02040502050405020303" pitchFamily="18" charset="0"/>
              </a:rPr>
              <a:t>As a Veterans Service Representative, you will gather and evaluate evidence to make a determination on Veterans’ benefits claims.   You will act as an advocate to ensure the appropriate evidence is received and will communicate with the Veteran to explain the reasons and basis for VA’s decision.  The majority of the communication with the Veteran is by letter or telephone. Limited in person contact.  </a:t>
            </a:r>
          </a:p>
        </p:txBody>
      </p:sp>
      <p:grpSp>
        <p:nvGrpSpPr>
          <p:cNvPr id="122" name="Group 121"/>
          <p:cNvGrpSpPr/>
          <p:nvPr/>
        </p:nvGrpSpPr>
        <p:grpSpPr>
          <a:xfrm>
            <a:off x="35361" y="4504857"/>
            <a:ext cx="3942093" cy="2765263"/>
            <a:chOff x="376123" y="4932277"/>
            <a:chExt cx="3942093" cy="2765263"/>
          </a:xfrm>
        </p:grpSpPr>
        <p:cxnSp>
          <p:nvCxnSpPr>
            <p:cNvPr id="127" name="Straight Connector 126"/>
            <p:cNvCxnSpPr/>
            <p:nvPr/>
          </p:nvCxnSpPr>
          <p:spPr>
            <a:xfrm>
              <a:off x="762999" y="6271383"/>
              <a:ext cx="292132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21" name="Group 120"/>
            <p:cNvGrpSpPr/>
            <p:nvPr/>
          </p:nvGrpSpPr>
          <p:grpSpPr>
            <a:xfrm>
              <a:off x="376123" y="4932277"/>
              <a:ext cx="3942093" cy="2765263"/>
              <a:chOff x="376123" y="4932277"/>
              <a:chExt cx="3942093" cy="2765263"/>
            </a:xfrm>
          </p:grpSpPr>
          <p:sp>
            <p:nvSpPr>
              <p:cNvPr id="128" name="Rectangle 127"/>
              <p:cNvSpPr/>
              <p:nvPr/>
            </p:nvSpPr>
            <p:spPr>
              <a:xfrm>
                <a:off x="896213" y="5902051"/>
                <a:ext cx="2654894" cy="369332"/>
              </a:xfrm>
              <a:prstGeom prst="rect">
                <a:avLst/>
              </a:prstGeom>
            </p:spPr>
            <p:txBody>
              <a:bodyPr wrap="none">
                <a:spAutoFit/>
              </a:bodyPr>
              <a:lstStyle/>
              <a:p>
                <a:r>
                  <a:rPr lang="en-US" sz="1800" dirty="0">
                    <a:solidFill>
                      <a:schemeClr val="accent1">
                        <a:lumMod val="50000"/>
                      </a:schemeClr>
                    </a:solidFill>
                    <a:effectLst/>
                    <a:latin typeface="Georgia" panose="02040502050405020303" pitchFamily="18" charset="0"/>
                  </a:rPr>
                  <a:t>Communicate Decisions</a:t>
                </a:r>
                <a:endParaRPr lang="en-US" sz="1600" dirty="0">
                  <a:solidFill>
                    <a:schemeClr val="accent1">
                      <a:lumMod val="50000"/>
                    </a:schemeClr>
                  </a:solidFill>
                </a:endParaRPr>
              </a:p>
            </p:txBody>
          </p:sp>
          <p:grpSp>
            <p:nvGrpSpPr>
              <p:cNvPr id="120" name="Group 119"/>
              <p:cNvGrpSpPr/>
              <p:nvPr/>
            </p:nvGrpSpPr>
            <p:grpSpPr>
              <a:xfrm>
                <a:off x="376123" y="4932277"/>
                <a:ext cx="3942093" cy="2765263"/>
                <a:chOff x="376123" y="4932277"/>
                <a:chExt cx="3942093" cy="2765263"/>
              </a:xfrm>
            </p:grpSpPr>
            <p:grpSp>
              <p:nvGrpSpPr>
                <p:cNvPr id="91" name="Group 90"/>
                <p:cNvGrpSpPr/>
                <p:nvPr/>
              </p:nvGrpSpPr>
              <p:grpSpPr>
                <a:xfrm>
                  <a:off x="376123" y="4932277"/>
                  <a:ext cx="3942093" cy="2765263"/>
                  <a:chOff x="401195" y="4982021"/>
                  <a:chExt cx="4098206" cy="3181689"/>
                </a:xfrm>
              </p:grpSpPr>
              <p:cxnSp>
                <p:nvCxnSpPr>
                  <p:cNvPr id="77" name="Straight Connector 76"/>
                  <p:cNvCxnSpPr/>
                  <p:nvPr/>
                </p:nvCxnSpPr>
                <p:spPr>
                  <a:xfrm>
                    <a:off x="824806" y="5406971"/>
                    <a:ext cx="2960789"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01195" y="5451299"/>
                    <a:ext cx="3820463" cy="531188"/>
                  </a:xfrm>
                  <a:prstGeom prst="rect">
                    <a:avLst/>
                  </a:prstGeom>
                  <a:noFill/>
                </p:spPr>
                <p:txBody>
                  <a:bodyPr wrap="square" rtlCol="0">
                    <a:spAutoFit/>
                  </a:bodyPr>
                  <a:lstStyle/>
                  <a:p>
                    <a:pPr algn="ctr"/>
                    <a:r>
                      <a:rPr lang="en-US" sz="1200" i="1" dirty="0">
                        <a:latin typeface="Georgia" panose="02040502050405020303" pitchFamily="18" charset="0"/>
                      </a:rPr>
                      <a:t>Gather and evaluate evidence  necessary </a:t>
                    </a:r>
                  </a:p>
                  <a:p>
                    <a:pPr algn="ctr"/>
                    <a:r>
                      <a:rPr lang="en-US" sz="1200" i="1" dirty="0">
                        <a:latin typeface="Georgia" panose="02040502050405020303" pitchFamily="18" charset="0"/>
                      </a:rPr>
                      <a:t>to make a disability determination</a:t>
                    </a:r>
                  </a:p>
                </p:txBody>
              </p:sp>
              <p:sp>
                <p:nvSpPr>
                  <p:cNvPr id="80" name="Rectangle 79"/>
                  <p:cNvSpPr/>
                  <p:nvPr/>
                </p:nvSpPr>
                <p:spPr>
                  <a:xfrm>
                    <a:off x="1284705" y="4982021"/>
                    <a:ext cx="2053443" cy="424950"/>
                  </a:xfrm>
                  <a:prstGeom prst="rect">
                    <a:avLst/>
                  </a:prstGeom>
                </p:spPr>
                <p:txBody>
                  <a:bodyPr wrap="none">
                    <a:spAutoFit/>
                  </a:bodyPr>
                  <a:lstStyle/>
                  <a:p>
                    <a:r>
                      <a:rPr lang="en-US" sz="1800" dirty="0">
                        <a:solidFill>
                          <a:schemeClr val="accent1">
                            <a:lumMod val="50000"/>
                          </a:schemeClr>
                        </a:solidFill>
                        <a:effectLst/>
                        <a:latin typeface="Georgia" panose="02040502050405020303" pitchFamily="18" charset="0"/>
                      </a:rPr>
                      <a:t>Analyze Evidence</a:t>
                    </a:r>
                    <a:endParaRPr lang="en-US" sz="1800" dirty="0">
                      <a:solidFill>
                        <a:schemeClr val="accent1">
                          <a:lumMod val="50000"/>
                        </a:schemeClr>
                      </a:solidFill>
                    </a:endParaRPr>
                  </a:p>
                </p:txBody>
              </p:sp>
              <p:sp>
                <p:nvSpPr>
                  <p:cNvPr id="84" name="TextBox 83"/>
                  <p:cNvSpPr txBox="1"/>
                  <p:nvPr/>
                </p:nvSpPr>
                <p:spPr>
                  <a:xfrm>
                    <a:off x="549496" y="6604606"/>
                    <a:ext cx="3820463" cy="531188"/>
                  </a:xfrm>
                  <a:prstGeom prst="rect">
                    <a:avLst/>
                  </a:prstGeom>
                  <a:noFill/>
                </p:spPr>
                <p:txBody>
                  <a:bodyPr wrap="square" rtlCol="0">
                    <a:spAutoFit/>
                  </a:bodyPr>
                  <a:lstStyle/>
                  <a:p>
                    <a:pPr algn="ctr"/>
                    <a:r>
                      <a:rPr lang="en-US" sz="1200" i="1" dirty="0">
                        <a:latin typeface="Georgia" panose="02040502050405020303" pitchFamily="18" charset="0"/>
                      </a:rPr>
                      <a:t>Serve as the primary contact for the Veteran  and communicate actions taken on their claim </a:t>
                    </a:r>
                  </a:p>
                </p:txBody>
              </p:sp>
              <p:sp>
                <p:nvSpPr>
                  <p:cNvPr id="88" name="TextBox 87"/>
                  <p:cNvSpPr txBox="1"/>
                  <p:nvPr/>
                </p:nvSpPr>
                <p:spPr>
                  <a:xfrm>
                    <a:off x="427430" y="7632522"/>
                    <a:ext cx="4071971" cy="531188"/>
                  </a:xfrm>
                  <a:prstGeom prst="rect">
                    <a:avLst/>
                  </a:prstGeom>
                  <a:noFill/>
                </p:spPr>
                <p:txBody>
                  <a:bodyPr wrap="square" rtlCol="0">
                    <a:spAutoFit/>
                  </a:bodyPr>
                  <a:lstStyle/>
                  <a:p>
                    <a:pPr algn="ctr"/>
                    <a:r>
                      <a:rPr lang="en-US" sz="1200" i="1" dirty="0">
                        <a:latin typeface="Georgia" panose="02040502050405020303" pitchFamily="18" charset="0"/>
                      </a:rPr>
                      <a:t>Work in a team environment to serve  a specific population of Veterans and claimants</a:t>
                    </a:r>
                  </a:p>
                </p:txBody>
              </p:sp>
              <p:cxnSp>
                <p:nvCxnSpPr>
                  <p:cNvPr id="124" name="Straight Connector 123"/>
                  <p:cNvCxnSpPr/>
                  <p:nvPr/>
                </p:nvCxnSpPr>
                <p:spPr>
                  <a:xfrm>
                    <a:off x="803392" y="5007734"/>
                    <a:ext cx="2982203"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1" name="Group 130"/>
                <p:cNvGrpSpPr/>
                <p:nvPr/>
              </p:nvGrpSpPr>
              <p:grpSpPr>
                <a:xfrm>
                  <a:off x="783597" y="6843652"/>
                  <a:ext cx="2848004" cy="392223"/>
                  <a:chOff x="3676049" y="5888788"/>
                  <a:chExt cx="2848004" cy="392223"/>
                </a:xfrm>
              </p:grpSpPr>
              <p:cxnSp>
                <p:nvCxnSpPr>
                  <p:cNvPr id="132" name="Straight Connector 131"/>
                  <p:cNvCxnSpPr/>
                  <p:nvPr/>
                </p:nvCxnSpPr>
                <p:spPr>
                  <a:xfrm>
                    <a:off x="3676051" y="6249035"/>
                    <a:ext cx="2848002" cy="0"/>
                  </a:xfrm>
                  <a:prstGeom prst="line">
                    <a:avLst/>
                  </a:prstGeom>
                </p:spPr>
                <p:style>
                  <a:lnRef idx="1">
                    <a:schemeClr val="accent1"/>
                  </a:lnRef>
                  <a:fillRef idx="0">
                    <a:schemeClr val="accent1"/>
                  </a:fillRef>
                  <a:effectRef idx="0">
                    <a:schemeClr val="accent1"/>
                  </a:effectRef>
                  <a:fontRef idx="minor">
                    <a:schemeClr val="tx1"/>
                  </a:fontRef>
                </p:style>
              </p:cxnSp>
              <p:sp>
                <p:nvSpPr>
                  <p:cNvPr id="133" name="Rectangle 132"/>
                  <p:cNvSpPr/>
                  <p:nvPr/>
                </p:nvSpPr>
                <p:spPr>
                  <a:xfrm>
                    <a:off x="4176177" y="5911679"/>
                    <a:ext cx="1997663" cy="369332"/>
                  </a:xfrm>
                  <a:prstGeom prst="rect">
                    <a:avLst/>
                  </a:prstGeom>
                </p:spPr>
                <p:txBody>
                  <a:bodyPr wrap="none">
                    <a:spAutoFit/>
                  </a:bodyPr>
                  <a:lstStyle/>
                  <a:p>
                    <a:r>
                      <a:rPr lang="en-US" sz="1800" dirty="0">
                        <a:solidFill>
                          <a:schemeClr val="accent1">
                            <a:lumMod val="50000"/>
                          </a:schemeClr>
                        </a:solidFill>
                        <a:effectLst/>
                        <a:latin typeface="Georgia" panose="02040502050405020303" pitchFamily="18" charset="0"/>
                      </a:rPr>
                      <a:t>Be Part of a Team</a:t>
                    </a:r>
                    <a:endParaRPr lang="en-US" sz="1600" dirty="0">
                      <a:solidFill>
                        <a:schemeClr val="accent1">
                          <a:lumMod val="50000"/>
                        </a:schemeClr>
                      </a:solidFill>
                    </a:endParaRPr>
                  </a:p>
                </p:txBody>
              </p:sp>
              <p:cxnSp>
                <p:nvCxnSpPr>
                  <p:cNvPr id="134" name="Straight Connector 133"/>
                  <p:cNvCxnSpPr/>
                  <p:nvPr/>
                </p:nvCxnSpPr>
                <p:spPr>
                  <a:xfrm>
                    <a:off x="3676049" y="5888788"/>
                    <a:ext cx="2848004" cy="0"/>
                  </a:xfrm>
                  <a:prstGeom prst="line">
                    <a:avLst/>
                  </a:prstGeom>
                </p:spPr>
                <p:style>
                  <a:lnRef idx="1">
                    <a:schemeClr val="accent1"/>
                  </a:lnRef>
                  <a:fillRef idx="0">
                    <a:schemeClr val="accent1"/>
                  </a:fillRef>
                  <a:effectRef idx="0">
                    <a:schemeClr val="accent1"/>
                  </a:effectRef>
                  <a:fontRef idx="minor">
                    <a:schemeClr val="tx1"/>
                  </a:fontRef>
                </p:style>
              </p:cxnSp>
            </p:grpSp>
          </p:grpSp>
        </p:grpSp>
        <p:cxnSp>
          <p:nvCxnSpPr>
            <p:cNvPr id="154" name="Straight Connector 153"/>
            <p:cNvCxnSpPr/>
            <p:nvPr/>
          </p:nvCxnSpPr>
          <p:spPr>
            <a:xfrm>
              <a:off x="762999" y="5902051"/>
              <a:ext cx="2921322"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3" name="Picture 2">
            <a:extLst>
              <a:ext uri="{FF2B5EF4-FFF2-40B4-BE49-F238E27FC236}">
                <a16:creationId xmlns:a16="http://schemas.microsoft.com/office/drawing/2014/main" id="{9741CD29-A72C-4C97-B309-944CC99A9E68}"/>
              </a:ext>
            </a:extLst>
          </p:cNvPr>
          <p:cNvPicPr>
            <a:picLocks noChangeAspect="1"/>
          </p:cNvPicPr>
          <p:nvPr/>
        </p:nvPicPr>
        <p:blipFill>
          <a:blip r:embed="rId7"/>
          <a:stretch>
            <a:fillRect/>
          </a:stretch>
        </p:blipFill>
        <p:spPr>
          <a:xfrm>
            <a:off x="307727" y="2343494"/>
            <a:ext cx="3139498" cy="2153241"/>
          </a:xfrm>
          <a:prstGeom prst="rect">
            <a:avLst/>
          </a:prstGeom>
        </p:spPr>
      </p:pic>
    </p:spTree>
    <p:extLst>
      <p:ext uri="{BB962C8B-B14F-4D97-AF65-F5344CB8AC3E}">
        <p14:creationId xmlns:p14="http://schemas.microsoft.com/office/powerpoint/2010/main" val="21810558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5958</TotalTime>
  <Words>300</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Constantia</vt:lpstr>
      <vt:lpstr>Georgia</vt:lpstr>
      <vt:lpstr>Symbol</vt:lpstr>
      <vt:lpstr>Wingdings 2</vt:lpstr>
      <vt:lpstr>Flow</vt:lpstr>
      <vt:lpstr>Start your Career With VA    </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a career with va:  become a  Management Analyst – salary range $51,646-$881,233</dc:title>
  <dc:creator>ALSTON, LAURA E., VBASEAT</dc:creator>
  <cp:lastModifiedBy>CARTER, SARAH G.  VBASEAT</cp:lastModifiedBy>
  <cp:revision>60</cp:revision>
  <cp:lastPrinted>2018-04-18T14:48:16Z</cp:lastPrinted>
  <dcterms:created xsi:type="dcterms:W3CDTF">2015-06-19T22:12:32Z</dcterms:created>
  <dcterms:modified xsi:type="dcterms:W3CDTF">2020-01-09T19:10:16Z</dcterms:modified>
</cp:coreProperties>
</file>