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58" r:id="rId5"/>
    <p:sldId id="262" r:id="rId6"/>
    <p:sldId id="263" r:id="rId7"/>
    <p:sldId id="266" r:id="rId8"/>
    <p:sldId id="259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A0579-8B1C-4178-BD72-A7FB2477090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0EB6C-ED31-48C2-952B-0429813EE6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zebrafish</a:t>
            </a:r>
            <a:r>
              <a:rPr lang="en-US" baseline="0" dirty="0" smtClean="0"/>
              <a:t> occurs less frequently than NHEJ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0EB6C-ED31-48C2-952B-0429813EE6A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0EB6C-ED31-48C2-952B-0429813EE6A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dirty="0">
              <a:latin typeface="Arial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7D6D-FD9F-4357-AF72-9F78BD8693B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807C1-0FDA-4C20-8DB9-4015EAD20D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TALENs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http://etc.usf.edu/clipart/27200/27278/eagle_talon_27278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3581400" cy="3509773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2971800" y="2286000"/>
            <a:ext cx="3733800" cy="396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971800" y="2362200"/>
            <a:ext cx="3352800" cy="388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argeted and heritable disruption of the tnikb gene in zebrafish using TALEN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7924800" cy="6676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cas.vanderbilt.edu/bioimages/animals/danrer/wdanreradult388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1"/>
            <a:ext cx="3543299" cy="236220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>
            <a:off x="4267200" y="3048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4" name="Picture 4" descr="http://t1.gstatic.com/images?q=tbn:ANd9GcSjwT4ATj2prf2-uPIs9_T5BLiFZtQVFF2Ddy4mGqiQYR5HITy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133600"/>
            <a:ext cx="2495550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67200" y="2590800"/>
            <a:ext cx="860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TALENs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320040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1371600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1600200"/>
            <a:ext cx="1194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Various 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78468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Transcription activator-like effectors (TALEs) are produced by plant pathogenic bacteria in the genus </a:t>
            </a:r>
            <a:r>
              <a:rPr lang="en-US" i="1" dirty="0" err="1" smtClean="0"/>
              <a:t>Xanthomonas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6386" name="Picture 2" descr="http://upload.wikimedia.org/wikipedia/commons/thumb/b/b3/Xanthomonas_leaf_spot.png/320px-Xanthomonas_leaf_sp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069068"/>
            <a:ext cx="3048000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8651" y="4888468"/>
            <a:ext cx="6906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host cells via type III secretion system, modulate gene expression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41" y="725269"/>
            <a:ext cx="400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TALEs have remarkable specificity.  Why?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8926" y="4611469"/>
            <a:ext cx="676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Specificity conferred by “repeat-variable </a:t>
            </a:r>
            <a:r>
              <a:rPr lang="en-US" dirty="0" err="1" smtClean="0"/>
              <a:t>di</a:t>
            </a:r>
            <a:r>
              <a:rPr lang="en-US" dirty="0" smtClean="0"/>
              <a:t>-residues”, located within highly conserved amino acid repeats</a:t>
            </a:r>
            <a:endParaRPr lang="en-US" dirty="0"/>
          </a:p>
        </p:txBody>
      </p:sp>
      <p:pic>
        <p:nvPicPr>
          <p:cNvPr id="20482" name="Picture 2" descr="C:\Users\Nick\Pictures\Pic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5300" y="1563469"/>
            <a:ext cx="5613400" cy="232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9457" y="762000"/>
            <a:ext cx="5465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Specificity makes TALEs enticing for use in targeting DNA</a:t>
            </a:r>
            <a:endParaRPr lang="en-US" dirty="0"/>
          </a:p>
        </p:txBody>
      </p:sp>
      <p:pic>
        <p:nvPicPr>
          <p:cNvPr id="15365" name="Picture 5" descr="C:\Users\Nick\Pictures\Pictur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5300" y="1524000"/>
            <a:ext cx="5613400" cy="20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6646" y="4343400"/>
            <a:ext cx="7970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 of </a:t>
            </a:r>
            <a:r>
              <a:rPr lang="en-US" dirty="0" err="1" smtClean="0"/>
              <a:t>FokI</a:t>
            </a:r>
            <a:r>
              <a:rPr lang="en-US" dirty="0" smtClean="0"/>
              <a:t> domains give nuclease activity, allows for manipulation of DNA via </a:t>
            </a:r>
          </a:p>
          <a:p>
            <a:r>
              <a:rPr lang="en-US" dirty="0"/>
              <a:t>c</a:t>
            </a:r>
            <a:r>
              <a:rPr lang="en-US" dirty="0" smtClean="0"/>
              <a:t>reation of double stranded breaks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6586" y="5334000"/>
            <a:ext cx="7470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Breaks repaired by either Non-homologous end joining (NHEJ) or homologous</a:t>
            </a:r>
          </a:p>
          <a:p>
            <a:r>
              <a:rPr lang="en-US" dirty="0" smtClean="0"/>
              <a:t>recombination (HR). In </a:t>
            </a:r>
            <a:r>
              <a:rPr lang="en-US" dirty="0" err="1" smtClean="0"/>
              <a:t>zebrafish</a:t>
            </a:r>
            <a:r>
              <a:rPr lang="en-US" dirty="0" smtClean="0"/>
              <a:t>, NHEJ is dominant.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003" y="457200"/>
            <a:ext cx="7051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TALENs appear to match or out-perform Zinc Finger Nucleases relative to </a:t>
            </a:r>
          </a:p>
          <a:p>
            <a:r>
              <a:rPr lang="en-US" dirty="0" smtClean="0"/>
              <a:t>mutagenesis frequency</a:t>
            </a:r>
            <a:endParaRPr lang="en-US" dirty="0"/>
          </a:p>
        </p:txBody>
      </p:sp>
      <p:pic>
        <p:nvPicPr>
          <p:cNvPr id="21506" name="Picture 2" descr="Overcoming the challenges for engineering functional zinc-finger nucleas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066800"/>
            <a:ext cx="5715000" cy="28003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309" y="4267200"/>
            <a:ext cx="874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Further, ZFNs have relatively constrained targeting abilities (Difficulty targeting AT rich sites)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062" y="5181600"/>
            <a:ext cx="835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TALENs therefore appear to provide more variable specificity without sacrificing efficacy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066800"/>
            <a:ext cx="468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“These TALENs are cool.  How do I make them?”</a:t>
            </a:r>
            <a:endParaRPr lang="en-US" dirty="0"/>
          </a:p>
        </p:txBody>
      </p:sp>
      <p:pic>
        <p:nvPicPr>
          <p:cNvPr id="23554" name="Picture 2" descr="http://t3.gstatic.com/images?q=tbn:ANd9GcS2Y4RMWklGKuYiycD0DJDUU_DTItdyc6_9GuC1nCwkp1S_FI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81200"/>
            <a:ext cx="2362200" cy="1933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914400"/>
            <a:ext cx="80248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Guide for selecting a TALEN site:  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1.  Pick location in gene of interest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2.  Sequence target site (don’t rely on reference genome)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3.  Input sequence into online software (boglabx.plp.iastate.edu/TALENT/)</a:t>
            </a:r>
          </a:p>
          <a:p>
            <a:endParaRPr lang="en-US" dirty="0" smtClean="0"/>
          </a:p>
          <a:p>
            <a:r>
              <a:rPr lang="en-US" dirty="0" smtClean="0"/>
              <a:t>	4.  Select with unique restriction enzyme 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Golden Gate assembly of custom TAL </a:t>
            </a:r>
            <a:r>
              <a:rPr lang="en-GB" sz="15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effector</a:t>
            </a:r>
            <a:r>
              <a:rPr lang="en-GB" sz="15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and TALEN constructs using module, array, last repeat and backbone plasmids.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520" y="6283380"/>
            <a:ext cx="2534400" cy="505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8240" y="979303"/>
            <a:ext cx="6353280" cy="48936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98241" y="5972308"/>
            <a:ext cx="3918240" cy="231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Cermak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T et al. </a:t>
            </a: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Nucl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. Acids Res. 2011;nar.gkr218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450438"/>
            <a:ext cx="4930560" cy="3470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77761" indent="-7776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© The Author(s) 2011. Published by Oxford University Press.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900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Once the TALEN has been cloned into the appropriate vector, </a:t>
            </a:r>
            <a:r>
              <a:rPr lang="en-US" dirty="0" err="1" smtClean="0"/>
              <a:t>linearize</a:t>
            </a:r>
            <a:r>
              <a:rPr lang="en-US" dirty="0" smtClean="0"/>
              <a:t>, transcribe, </a:t>
            </a:r>
          </a:p>
          <a:p>
            <a:r>
              <a:rPr lang="en-US" dirty="0" smtClean="0"/>
              <a:t>and inject.  </a:t>
            </a:r>
            <a:endParaRPr lang="en-US" dirty="0"/>
          </a:p>
        </p:txBody>
      </p:sp>
      <p:pic>
        <p:nvPicPr>
          <p:cNvPr id="24578" name="Picture 2" descr="http://www.cas.vanderbilt.edu/bioimages/animals/danrer/wzfish-1cell30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4114800" cy="27432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76800" y="2057400"/>
            <a:ext cx="40794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Injection occurs at 1 cell stage – lag </a:t>
            </a:r>
          </a:p>
          <a:p>
            <a:r>
              <a:rPr lang="en-US" dirty="0" smtClean="0"/>
              <a:t>between injection and translation means </a:t>
            </a:r>
          </a:p>
          <a:p>
            <a:r>
              <a:rPr lang="en-US" dirty="0" smtClean="0"/>
              <a:t>only some germ line cells will be </a:t>
            </a:r>
          </a:p>
          <a:p>
            <a:r>
              <a:rPr lang="en-US" dirty="0" smtClean="0"/>
              <a:t>successfully mutated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3810000"/>
            <a:ext cx="3882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of winnowing correct mutants, </a:t>
            </a:r>
            <a:endParaRPr lang="en-US" dirty="0"/>
          </a:p>
          <a:p>
            <a:r>
              <a:rPr lang="en-US" dirty="0" smtClean="0"/>
              <a:t>in subsequent generations, takes 6 – 9 </a:t>
            </a:r>
          </a:p>
          <a:p>
            <a:r>
              <a:rPr lang="en-US" dirty="0" smtClean="0"/>
              <a:t>months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274</Words>
  <Application>Microsoft Office PowerPoint</Application>
  <PresentationFormat>On-screen Show (4:3)</PresentationFormat>
  <Paragraphs>43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TALENs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TALENs</dc:title>
  <dc:creator>Nick</dc:creator>
  <cp:lastModifiedBy>Nick</cp:lastModifiedBy>
  <cp:revision>10</cp:revision>
  <dcterms:created xsi:type="dcterms:W3CDTF">2012-05-08T19:05:12Z</dcterms:created>
  <dcterms:modified xsi:type="dcterms:W3CDTF">2012-05-09T22:37:40Z</dcterms:modified>
</cp:coreProperties>
</file>