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3"/>
  </p:notesMasterIdLst>
  <p:sldIdLst>
    <p:sldId id="257" r:id="rId2"/>
    <p:sldId id="265" r:id="rId3"/>
    <p:sldId id="273" r:id="rId4"/>
    <p:sldId id="263" r:id="rId5"/>
    <p:sldId id="262" r:id="rId6"/>
    <p:sldId id="264" r:id="rId7"/>
    <p:sldId id="267" r:id="rId8"/>
    <p:sldId id="269" r:id="rId9"/>
    <p:sldId id="270" r:id="rId10"/>
    <p:sldId id="268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51" autoAdjust="0"/>
  </p:normalViewPr>
  <p:slideViewPr>
    <p:cSldViewPr snapToGrid="0" snapToObjects="1">
      <p:cViewPr varScale="1">
        <p:scale>
          <a:sx n="22" d="100"/>
          <a:sy n="22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Schools offering Russian </c:v>
                </c:pt>
              </c:strCache>
            </c:strRef>
          </c:tx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2004.0</c:v>
                </c:pt>
                <c:pt idx="1">
                  <c:v>2006.0</c:v>
                </c:pt>
                <c:pt idx="2">
                  <c:v>2007.0</c:v>
                </c:pt>
                <c:pt idx="3">
                  <c:v>2010.0</c:v>
                </c:pt>
                <c:pt idx="4">
                  <c:v>2012.0</c:v>
                </c:pt>
                <c:pt idx="5">
                  <c:v>2013.0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6.0</c:v>
                </c:pt>
                <c:pt idx="1">
                  <c:v>9.0</c:v>
                </c:pt>
                <c:pt idx="2">
                  <c:v>7.0</c:v>
                </c:pt>
                <c:pt idx="3">
                  <c:v>9.0</c:v>
                </c:pt>
                <c:pt idx="4">
                  <c:v>13.0</c:v>
                </c:pt>
                <c:pt idx="5">
                  <c:v>18.0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1568472"/>
        <c:axId val="-2119363528"/>
      </c:lineChart>
      <c:catAx>
        <c:axId val="-2121568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19363528"/>
        <c:crosses val="autoZero"/>
        <c:auto val="1"/>
        <c:lblAlgn val="ctr"/>
        <c:lblOffset val="100"/>
        <c:noMultiLvlLbl val="0"/>
      </c:catAx>
      <c:valAx>
        <c:axId val="-2119363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1568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55DF9-AD5B-4D1C-B095-A29DB2FB080B}" type="datetimeFigureOut">
              <a:rPr lang="en-US" smtClean="0"/>
              <a:t>06.05.15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4257B-F4AF-4055-B285-C46F53C57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45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95C6855-5C80-4224-AC1D-34C2B7B22F21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933754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85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7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9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9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1, 2015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7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0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5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0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3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1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75308-7E02-964D-9A98-FDE90C958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maaoki@seattleschools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3499"/>
            <a:ext cx="7772400" cy="19503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русского языка</a:t>
            </a:r>
            <a:br>
              <a:rPr lang="ru-RU" dirty="0" smtClean="0"/>
            </a:br>
            <a:r>
              <a:rPr lang="ru-RU" sz="3100" dirty="0" smtClean="0"/>
              <a:t>курс повышения квалификации учителей русского языка штата Вашингтон</a:t>
            </a:r>
            <a:r>
              <a:rPr lang="en-US" sz="3100" dirty="0" smtClean="0"/>
              <a:t/>
            </a:r>
            <a:br>
              <a:rPr lang="en-US" sz="3100" dirty="0" smtClean="0"/>
            </a:b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54338"/>
            <a:ext cx="6400800" cy="767143"/>
          </a:xfrm>
        </p:spPr>
        <p:txBody>
          <a:bodyPr>
            <a:normAutofit/>
          </a:bodyPr>
          <a:lstStyle/>
          <a:p>
            <a:r>
              <a:rPr lang="ru-RU" dirty="0" smtClean="0"/>
              <a:t>Занятие </a:t>
            </a:r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79" y="4431169"/>
            <a:ext cx="2373502" cy="1527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05" y="4431169"/>
            <a:ext cx="2887321" cy="1527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lavicLL LastDraft_horizont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03" y="2354338"/>
            <a:ext cx="4980134" cy="154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5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182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программа кредитов/зачетов по иностранному языку (</a:t>
            </a:r>
            <a:r>
              <a:rPr lang="en-US" dirty="0" smtClean="0"/>
              <a:t>Competency-Based Credits</a:t>
            </a:r>
            <a:r>
              <a:rPr lang="ru-RU" dirty="0" smtClean="0"/>
              <a:t>)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923"/>
            <a:ext cx="8229600" cy="36252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Школьники получают от 1 до 4 кредитов за язык, которым они владеют, независимо от того, где и как они его изучали</a:t>
            </a:r>
          </a:p>
          <a:p>
            <a:r>
              <a:rPr lang="ru-RU" b="1" dirty="0" smtClean="0"/>
              <a:t>Как</a:t>
            </a:r>
            <a:r>
              <a:rPr lang="en-US" b="1" dirty="0" smtClean="0"/>
              <a:t>? </a:t>
            </a:r>
            <a:r>
              <a:rPr lang="ru-RU" dirty="0" smtClean="0"/>
              <a:t>Они сдают сертификационные тесты на владение языком</a:t>
            </a:r>
          </a:p>
          <a:p>
            <a:r>
              <a:rPr lang="ru-RU" dirty="0" smtClean="0"/>
              <a:t>Многие школьные округа теперь предлагают сдавать тесты и на русском языке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25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Почетная печать за знание второго языка в диплом об окончании школы </a:t>
            </a:r>
            <a:r>
              <a:rPr lang="en-US" sz="3600" dirty="0" smtClean="0"/>
              <a:t>State Seal of </a:t>
            </a:r>
            <a:r>
              <a:rPr lang="en-US" sz="3600" dirty="0" err="1" smtClean="0"/>
              <a:t>Biliteracy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С весны 2015г. выпускники, которые получили 4 кредита за владение иностранным языком, имеют возможность получить почетную печать </a:t>
            </a:r>
            <a:r>
              <a:rPr lang="en-US" sz="2800" dirty="0" smtClean="0"/>
              <a:t>State </a:t>
            </a:r>
            <a:r>
              <a:rPr lang="en-US" sz="2800" dirty="0"/>
              <a:t>Seal of </a:t>
            </a:r>
            <a:r>
              <a:rPr lang="en-US" sz="2800" dirty="0" err="1" smtClean="0"/>
              <a:t>Biliteracy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5137" y="3775869"/>
            <a:ext cx="3133725" cy="235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19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385763"/>
            <a:ext cx="7772400" cy="4214812"/>
          </a:xfrm>
        </p:spPr>
        <p:txBody>
          <a:bodyPr>
            <a:normAutofit fontScale="90000"/>
          </a:bodyPr>
          <a:lstStyle/>
          <a:p>
            <a:r>
              <a:rPr lang="ru-RU" dirty="0"/>
              <a:t>Изучение русского языка в школьном и дополнительном образовании штата </a:t>
            </a:r>
            <a:r>
              <a:rPr lang="ru-RU" dirty="0" smtClean="0"/>
              <a:t>Вашингтон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The Study of Russian Language in Washington State K-12 Schools </a:t>
            </a:r>
            <a:br>
              <a:rPr lang="en-US" sz="4000" dirty="0" smtClean="0"/>
            </a:br>
            <a:r>
              <a:rPr lang="en-US" sz="4000" dirty="0" smtClean="0"/>
              <a:t>and Beyond</a:t>
            </a:r>
            <a:endParaRPr lang="en-US" sz="40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4418" y="4795835"/>
            <a:ext cx="7015163" cy="1572420"/>
          </a:xfrm>
        </p:spPr>
        <p:txBody>
          <a:bodyPr>
            <a:noAutofit/>
          </a:bodyPr>
          <a:lstStyle/>
          <a:p>
            <a:r>
              <a:rPr lang="en-US" dirty="0" smtClean="0"/>
              <a:t>Michele Anciaux Aoki, Ph.D.</a:t>
            </a:r>
          </a:p>
          <a:p>
            <a:r>
              <a:rPr lang="en-US" sz="1800" dirty="0" smtClean="0"/>
              <a:t>International Education Administrator, Seattle Public Schools</a:t>
            </a:r>
          </a:p>
          <a:p>
            <a:r>
              <a:rPr lang="en-US" sz="1800" dirty="0" smtClean="0"/>
              <a:t>Founding Program Director, UW STARTALK Russian Program</a:t>
            </a:r>
          </a:p>
          <a:p>
            <a:r>
              <a:rPr lang="en-US" sz="2000" dirty="0" smtClean="0">
                <a:hlinkClick r:id="rId2"/>
              </a:rPr>
              <a:t>maaoki@seattleschools.org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2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dirty="0" smtClean="0"/>
              <a:t>Где преподается русский язык в штате Вашингтон</a:t>
            </a:r>
            <a:r>
              <a:rPr lang="en-US" altLang="en-US" dirty="0" smtClean="0"/>
              <a:t>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en-US" sz="2800" b="1" dirty="0" smtClean="0"/>
              <a:t>    Mapping &amp; Enhancing Language Learning (MELL)</a:t>
            </a:r>
            <a:r>
              <a:rPr lang="en-US" altLang="en-US" sz="2800" dirty="0"/>
              <a:t> </a:t>
            </a:r>
            <a:r>
              <a:rPr lang="ru-RU" altLang="en-US" sz="2800" dirty="0" smtClean="0"/>
              <a:t>Проект был начат в </a:t>
            </a:r>
            <a:r>
              <a:rPr lang="en-US" altLang="en-US" sz="2800" dirty="0" smtClean="0"/>
              <a:t>2006</a:t>
            </a:r>
            <a:r>
              <a:rPr lang="ru-RU" altLang="en-US" sz="2800" dirty="0" smtClean="0"/>
              <a:t> году четырьмя национальными ресурсными центрами в Институте международных исследований университет </a:t>
            </a:r>
            <a:r>
              <a:rPr lang="ru-RU" altLang="en-US" sz="2800" dirty="0" err="1" smtClean="0"/>
              <a:t>Вашингтана</a:t>
            </a:r>
            <a:r>
              <a:rPr lang="ru-RU" altLang="en-US" sz="2800" dirty="0" smtClean="0"/>
              <a:t> (</a:t>
            </a:r>
            <a:r>
              <a:rPr lang="en-US" altLang="en-US" sz="2800" dirty="0" smtClean="0"/>
              <a:t>Jackson School of International Studies</a:t>
            </a:r>
            <a:r>
              <a:rPr lang="ru-RU" altLang="en-US" sz="2800" dirty="0" smtClean="0"/>
              <a:t>) при финансовой поддержке Департамента образования США (грант </a:t>
            </a:r>
            <a:r>
              <a:rPr lang="en-US" altLang="en-US" sz="2800" dirty="0" smtClean="0"/>
              <a:t> Title VI</a:t>
            </a:r>
            <a:r>
              <a:rPr lang="ru-RU" altLang="en-US" sz="2800" dirty="0" smtClean="0"/>
              <a:t>)</a:t>
            </a:r>
            <a:endParaRPr lang="en-US" altLang="en-US" sz="2800" dirty="0" smtClean="0"/>
          </a:p>
          <a:p>
            <a:pPr>
              <a:buFontTx/>
              <a:buNone/>
            </a:pPr>
            <a:endParaRPr lang="en-US" altLang="en-US" sz="1100" b="1" dirty="0" smtClean="0"/>
          </a:p>
          <a:p>
            <a:pPr>
              <a:buFontTx/>
              <a:buNone/>
            </a:pPr>
            <a:r>
              <a:rPr lang="en-US" altLang="en-US" sz="2800" b="1" dirty="0" smtClean="0"/>
              <a:t>   </a:t>
            </a:r>
            <a:r>
              <a:rPr lang="ru-RU" altLang="en-US" sz="2800" b="1" dirty="0" smtClean="0"/>
              <a:t>Цель</a:t>
            </a:r>
            <a:r>
              <a:rPr lang="en-US" altLang="en-US" sz="2800" b="1" dirty="0" smtClean="0"/>
              <a:t>: </a:t>
            </a:r>
            <a:r>
              <a:rPr lang="ru-RU" altLang="en-US" sz="2800" dirty="0" smtClean="0"/>
              <a:t>Получить </a:t>
            </a:r>
            <a:r>
              <a:rPr lang="ru-RU" altLang="en-US" sz="2800" dirty="0" err="1" smtClean="0"/>
              <a:t>лонгитюдные</a:t>
            </a:r>
            <a:r>
              <a:rPr lang="ru-RU" altLang="en-US" sz="2800" dirty="0" smtClean="0"/>
              <a:t> данные о языках, преподаваемых в штате</a:t>
            </a:r>
            <a:endParaRPr lang="en-US" altLang="en-US" sz="28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5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600200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MELL: </a:t>
            </a:r>
            <a:r>
              <a:rPr lang="ru-RU" altLang="en-US" sz="3200" dirty="0" smtClean="0"/>
              <a:t>Преподавание русского языка в старших классах государственных школ</a:t>
            </a:r>
            <a:endParaRPr lang="en-US" altLang="en-US" sz="32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00075" y="1631478"/>
            <a:ext cx="8086725" cy="469359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sz="2400" dirty="0" smtClean="0" bmk="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данным</a:t>
            </a:r>
            <a:r>
              <a:rPr kumimoji="0" lang="en-US" altLang="en-US" sz="2400" b="0" i="0" u="none" strike="noStrike" cap="none" normalizeH="0" baseline="0" dirty="0" smtClean="0" bmk="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OSPI CEDARS </a:t>
            </a:r>
            <a:r>
              <a:rPr lang="en-US" altLang="en-US" sz="2400" dirty="0" smtClean="0" bmk="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r>
              <a:rPr lang="ru-RU" altLang="en-US" sz="2400" dirty="0" smtClean="0" bmk="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года русский язык преподается в школах 11 из 39 административных округов  штата </a:t>
            </a:r>
            <a:r>
              <a:rPr kumimoji="0" lang="en-US" altLang="en-US" sz="2400" b="0" i="0" u="none" strike="noStrike" cap="none" normalizeH="0" baseline="0" dirty="0" smtClean="0" bmk="">
                <a:ln>
                  <a:noFill/>
                </a:ln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(2012: 9, 2009: 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2700" b="0" i="0" u="none" strike="noStrike" cap="none" normalizeH="0" baseline="0" dirty="0" smtClean="0" bmk="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en-US" sz="1200" b="0" i="0" u="none" strike="noStrike" cap="none" normalizeH="0" baseline="0" dirty="0" smtClean="0" bmk="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epts.washington.edu/mellwa/Maps/2013/hs/2013_hs_russian_web_r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895" y="2786067"/>
            <a:ext cx="5321926" cy="355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36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dirty="0" smtClean="0"/>
              <a:t>Рост числа школ, предлагающих курс русского языка</a:t>
            </a:r>
            <a:endParaRPr lang="en-US" alt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431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95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124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Сравнительные данные по курсам русского языка в школах штата Вашингтон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999623"/>
              </p:ext>
            </p:extLst>
          </p:nvPr>
        </p:nvGraphicFramePr>
        <p:xfrm>
          <a:off x="1141046" y="1602153"/>
          <a:ext cx="7788031" cy="448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172"/>
                <a:gridCol w="2429050"/>
                <a:gridCol w="3952809"/>
              </a:tblGrid>
              <a:tr h="1143389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Год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Количество</a:t>
                      </a:r>
                      <a:r>
                        <a:rPr lang="ru-RU" sz="2800" baseline="0" dirty="0" smtClean="0"/>
                        <a:t> </a:t>
                      </a:r>
                    </a:p>
                    <a:p>
                      <a:pPr algn="ctr"/>
                      <a:r>
                        <a:rPr lang="ru-RU" sz="2800" baseline="0" dirty="0" smtClean="0"/>
                        <a:t>школ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Количество</a:t>
                      </a:r>
                    </a:p>
                    <a:p>
                      <a:pPr algn="ctr"/>
                      <a:r>
                        <a:rPr lang="en-US" sz="2800" dirty="0" smtClean="0"/>
                        <a:t> Community Colleges (</a:t>
                      </a:r>
                      <a:r>
                        <a:rPr lang="ru-RU" sz="2800" dirty="0" smtClean="0"/>
                        <a:t>двухгодичные</a:t>
                      </a:r>
                      <a:r>
                        <a:rPr lang="ru-RU" sz="2800" baseline="0" dirty="0" smtClean="0"/>
                        <a:t> курсы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3</a:t>
                      </a:r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2012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</a:tr>
              <a:tr h="46094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18*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7237199" cy="365125"/>
          </a:xfrm>
        </p:spPr>
        <p:txBody>
          <a:bodyPr/>
          <a:lstStyle/>
          <a:p>
            <a:r>
              <a:rPr lang="en-US" dirty="0" smtClean="0"/>
              <a:t>May 1,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Russian Classroom Workshop at UW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28689" y="6259810"/>
            <a:ext cx="7615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</a:t>
            </a:r>
            <a:r>
              <a:rPr lang="ru-RU" sz="2400" dirty="0" smtClean="0"/>
              <a:t>Тем не менее, рост объясняется введением системы школьных  кредитов за владение иностранным языком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687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Количество учащихся, изучавших русский язык в нашем штате в </a:t>
            </a:r>
            <a:r>
              <a:rPr lang="en-US" dirty="0" smtClean="0"/>
              <a:t>2013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106623"/>
              </p:ext>
            </p:extLst>
          </p:nvPr>
        </p:nvGraphicFramePr>
        <p:xfrm>
          <a:off x="1971675" y="1800225"/>
          <a:ext cx="5157788" cy="3108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894"/>
                <a:gridCol w="257889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класс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количество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</a:t>
                      </a:r>
                      <a:r>
                        <a:rPr lang="ru-RU" sz="2800" baseline="30000" dirty="0" smtClean="0"/>
                        <a:t> класс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71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</a:t>
                      </a:r>
                      <a:r>
                        <a:rPr lang="ru-RU" sz="2800" baseline="30000" dirty="0" smtClean="0"/>
                        <a:t> класс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124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</a:t>
                      </a:r>
                      <a:r>
                        <a:rPr lang="ru-RU" sz="2800" baseline="30000" dirty="0" smtClean="0"/>
                        <a:t> класс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106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12</a:t>
                      </a:r>
                      <a:r>
                        <a:rPr lang="ru-RU" sz="2800" baseline="30000" dirty="0" smtClean="0"/>
                        <a:t> класс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112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Всего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405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0114" y="5286373"/>
            <a:ext cx="7615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18 </a:t>
            </a:r>
            <a:r>
              <a:rPr lang="ru-RU" sz="2400" dirty="0" smtClean="0"/>
              <a:t>учеников получили школьные кредиты за владение языком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6860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чем нам говорят результаты исследования </a:t>
            </a:r>
            <a:r>
              <a:rPr lang="en-US" dirty="0" smtClean="0"/>
              <a:t>MELL</a:t>
            </a:r>
            <a:r>
              <a:rPr lang="ru-RU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Число государственных школ, в которых преподается русский язык увеличивается, но медленно</a:t>
            </a:r>
          </a:p>
          <a:p>
            <a:r>
              <a:rPr lang="ru-RU" dirty="0" smtClean="0"/>
              <a:t>Программы связаны со школами и округами, где живут наследственные носители русского языка</a:t>
            </a:r>
            <a:endParaRPr lang="en-US" dirty="0" smtClean="0"/>
          </a:p>
          <a:p>
            <a:r>
              <a:rPr lang="ru-RU" dirty="0" smtClean="0"/>
              <a:t>Продвижение русского языка в государственных школах идет с большим трудом из-за</a:t>
            </a:r>
            <a:endParaRPr lang="en-US" dirty="0" smtClean="0"/>
          </a:p>
          <a:p>
            <a:pPr lvl="1"/>
            <a:r>
              <a:rPr lang="en-US" dirty="0" err="1" smtClean="0"/>
              <a:t>Н</a:t>
            </a:r>
            <a:r>
              <a:rPr lang="ru-RU" dirty="0" err="1" smtClean="0"/>
              <a:t>ехватки</a:t>
            </a:r>
            <a:r>
              <a:rPr lang="ru-RU" dirty="0" smtClean="0"/>
              <a:t> сертифицированных учителей </a:t>
            </a:r>
          </a:p>
          <a:p>
            <a:pPr lvl="1"/>
            <a:r>
              <a:rPr lang="ru-RU" dirty="0" err="1" smtClean="0"/>
              <a:t>Недостататочного</a:t>
            </a:r>
            <a:r>
              <a:rPr lang="ru-RU" dirty="0" smtClean="0"/>
              <a:t> количества учащихся (должно быть не менее 150) для найма учителя с полной рабочей занятостью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67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чем нам говорит опыт двух программ: «Класс русского языка» и </a:t>
            </a:r>
            <a:r>
              <a:rPr lang="en-US" dirty="0" smtClean="0"/>
              <a:t>STARTALK</a:t>
            </a:r>
            <a:r>
              <a:rPr lang="ru-RU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2923"/>
            <a:ext cx="8229600" cy="4133240"/>
          </a:xfrm>
        </p:spPr>
        <p:txBody>
          <a:bodyPr>
            <a:normAutofit/>
          </a:bodyPr>
          <a:lstStyle/>
          <a:p>
            <a:r>
              <a:rPr lang="ru-RU" dirty="0" smtClean="0"/>
              <a:t>В нашем штате живет очень много наследственных носителей русского языка</a:t>
            </a:r>
          </a:p>
          <a:p>
            <a:r>
              <a:rPr lang="ru-RU" dirty="0"/>
              <a:t>М</a:t>
            </a:r>
            <a:r>
              <a:rPr lang="ru-RU" dirty="0" smtClean="0"/>
              <a:t>ногие школьники изучают русский язык в частных школах и школах при </a:t>
            </a:r>
            <a:r>
              <a:rPr lang="ru-RU" dirty="0"/>
              <a:t>ц</a:t>
            </a:r>
            <a:r>
              <a:rPr lang="ru-RU" dirty="0" smtClean="0"/>
              <a:t>ерквях</a:t>
            </a:r>
            <a:endParaRPr lang="en-US" dirty="0" smtClean="0"/>
          </a:p>
          <a:p>
            <a:r>
              <a:rPr lang="ru-RU" dirty="0" smtClean="0"/>
              <a:t>ТЕПЕРЬ их знания признаны и оценены и они могут получить кредиты в старшей школе за владение русским языком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Russian Classroom Workshop at UW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75308-7E02-964D-9A98-FDE90C958D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7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559</Words>
  <Application>Microsoft Macintosh PowerPoint</Application>
  <PresentationFormat>On-screen Show (4:3)</PresentationFormat>
  <Paragraphs>98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Класс русского языка курс повышения квалификации учителей русского языка штата Вашингтон </vt:lpstr>
      <vt:lpstr>Изучение русского языка в школьном и дополнительном образовании штата Вашингтон  The Study of Russian Language in Washington State K-12 Schools  and Beyond</vt:lpstr>
      <vt:lpstr>Где преподается русский язык в штате Вашингтон?</vt:lpstr>
      <vt:lpstr>MELL: Преподавание русского языка в старших классах государственных школ</vt:lpstr>
      <vt:lpstr>Рост числа школ, предлагающих курс русского языка</vt:lpstr>
      <vt:lpstr>Сравнительные данные по курсам русского языка в школах штата Вашингтон</vt:lpstr>
      <vt:lpstr>Количество учащихся, изучавших русский язык в нашем штате в 2013</vt:lpstr>
      <vt:lpstr>О чем нам говорят результаты исследования MELL?</vt:lpstr>
      <vt:lpstr>О чем нам говорит опыт двух программ: «Класс русского языка» и STARTALK?</vt:lpstr>
      <vt:lpstr>Что такое программа кредитов/зачетов по иностранному языку (Competency-Based Credits)?</vt:lpstr>
      <vt:lpstr>Почетная печать за знание второго языка в диплом об окончании школы State Seal of Biliteracy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русского языка курс повышения квалификации учителей русского языка штата Вашингтон</dc:title>
  <dc:creator>Svetlana Abramova</dc:creator>
  <cp:lastModifiedBy>Svetlana Abramova</cp:lastModifiedBy>
  <cp:revision>22</cp:revision>
  <dcterms:created xsi:type="dcterms:W3CDTF">2015-04-20T22:40:16Z</dcterms:created>
  <dcterms:modified xsi:type="dcterms:W3CDTF">2015-05-06T20:46:31Z</dcterms:modified>
</cp:coreProperties>
</file>