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9" r:id="rId2"/>
    <p:sldId id="270" r:id="rId3"/>
    <p:sldId id="257" r:id="rId4"/>
    <p:sldId id="258" r:id="rId5"/>
    <p:sldId id="259" r:id="rId6"/>
    <p:sldId id="260" r:id="rId7"/>
    <p:sldId id="261" r:id="rId8"/>
    <p:sldId id="262" r:id="rId9"/>
    <p:sldId id="263" r:id="rId10"/>
    <p:sldId id="264" r:id="rId11"/>
    <p:sldId id="265" r:id="rId12"/>
    <p:sldId id="267" r:id="rId13"/>
    <p:sldId id="268" r:id="rId14"/>
    <p:sldId id="271" r:id="rId15"/>
    <p:sldId id="25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0"/>
    <p:restoredTop sz="70277"/>
  </p:normalViewPr>
  <p:slideViewPr>
    <p:cSldViewPr snapToGrid="0" snapToObjects="1">
      <p:cViewPr varScale="1">
        <p:scale>
          <a:sx n="67" d="100"/>
          <a:sy n="67" d="100"/>
        </p:scale>
        <p:origin x="55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80A25-A97F-E64B-AA5E-A7188C721124}" type="datetimeFigureOut">
              <a:rPr lang="en-US" smtClean="0"/>
              <a:t>5/16/18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DC90F5-EE94-6E4C-BB41-D416C2337431}" type="slidenum">
              <a:rPr lang="en-US" smtClean="0"/>
              <a:t>‹#›</a:t>
            </a:fld>
            <a:endParaRPr lang="en-US"/>
          </a:p>
        </p:txBody>
      </p:sp>
    </p:spTree>
    <p:extLst>
      <p:ext uri="{BB962C8B-B14F-4D97-AF65-F5344CB8AC3E}">
        <p14:creationId xmlns:p14="http://schemas.microsoft.com/office/powerpoint/2010/main" val="17450755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DC90F5-EE94-6E4C-BB41-D416C2337431}" type="slidenum">
              <a:rPr lang="en-US" smtClean="0"/>
              <a:t>1</a:t>
            </a:fld>
            <a:endParaRPr lang="en-US"/>
          </a:p>
        </p:txBody>
      </p:sp>
    </p:spTree>
    <p:extLst>
      <p:ext uri="{BB962C8B-B14F-4D97-AF65-F5344CB8AC3E}">
        <p14:creationId xmlns:p14="http://schemas.microsoft.com/office/powerpoint/2010/main" val="96515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These are</a:t>
            </a:r>
            <a:r>
              <a:rPr lang="en-US" i="1" baseline="0" dirty="0"/>
              <a:t> three</a:t>
            </a:r>
            <a:r>
              <a:rPr lang="en-US" i="1" dirty="0"/>
              <a:t> true stories</a:t>
            </a:r>
            <a:r>
              <a:rPr lang="en-US" i="1" baseline="0" dirty="0"/>
              <a:t> of youth lost to suicide in Washington state. The difference in these is the relationship of the gun owner to the youth. To be clear, the gun did not cause the suicide. In each case, the youth was having a tough time, likely struggling with undiagnosed depression. In each case, an impulsive action ended their life without opportunity for rescue – because the firearm was </a:t>
            </a:r>
            <a:r>
              <a:rPr lang="en-US" i="1" u="sng" baseline="0" dirty="0"/>
              <a:t>accessible</a:t>
            </a:r>
            <a:r>
              <a:rPr lang="en-US" i="1" baseline="0" dirty="0"/>
              <a:t>.</a:t>
            </a:r>
          </a:p>
          <a:p>
            <a:endParaRPr lang="en-US" i="1" baseline="0" dirty="0"/>
          </a:p>
          <a:p>
            <a:r>
              <a:rPr lang="en-US" i="1" baseline="0" dirty="0"/>
              <a:t>We often don’t think about suicide until it is too late. With this training, we are trying to change this.</a:t>
            </a:r>
          </a:p>
          <a:p>
            <a:endParaRPr lang="en-US" i="1" baseline="0" dirty="0"/>
          </a:p>
          <a:p>
            <a:r>
              <a:rPr lang="en-US" i="1" baseline="0" dirty="0"/>
              <a:t>Again, we want our patients to consider not only the safety of youth who live in the home, but those young people who might visit the home.</a:t>
            </a:r>
          </a:p>
          <a:p>
            <a:endParaRPr lang="en-US" i="1" baseline="0" dirty="0"/>
          </a:p>
        </p:txBody>
      </p:sp>
      <p:sp>
        <p:nvSpPr>
          <p:cNvPr id="4" name="Slide Number Placeholder 3"/>
          <p:cNvSpPr>
            <a:spLocks noGrp="1"/>
          </p:cNvSpPr>
          <p:nvPr>
            <p:ph type="sldNum" sz="quarter" idx="10"/>
          </p:nvPr>
        </p:nvSpPr>
        <p:spPr/>
        <p:txBody>
          <a:bodyPr/>
          <a:lstStyle/>
          <a:p>
            <a:fld id="{FEDC0DE7-0D50-4299-93AC-8B48D205EE80}" type="slidenum">
              <a:rPr lang="en-US" smtClean="0"/>
              <a:t>10</a:t>
            </a:fld>
            <a:endParaRPr lang="en-US" dirty="0"/>
          </a:p>
        </p:txBody>
      </p:sp>
    </p:spTree>
    <p:extLst>
      <p:ext uri="{BB962C8B-B14F-4D97-AF65-F5344CB8AC3E}">
        <p14:creationId xmlns:p14="http://schemas.microsoft.com/office/powerpoint/2010/main" val="394429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i="1" baseline="0" dirty="0"/>
              <a:t>For a long time, the conversation about safe firearm use and storage has not included suicide awareness. This is despite the fact that suicide is by far the leading type of firearm fatality in the U.S., as we just covered. </a:t>
            </a:r>
          </a:p>
          <a:p>
            <a:pPr defTabSz="924458">
              <a:defRPr/>
            </a:pPr>
            <a:endParaRPr lang="en-US" i="1" baseline="0" dirty="0"/>
          </a:p>
          <a:p>
            <a:pPr defTabSz="924458">
              <a:defRPr/>
            </a:pPr>
            <a:r>
              <a:rPr lang="en-US" i="1" baseline="0" dirty="0"/>
              <a:t>Again, over two-thirds of firearm deaths in the U.S. are suicides.  In WA, nearly 80 percent of firearm fatalities are suicides. Most people are not aware of this fact. </a:t>
            </a:r>
          </a:p>
          <a:p>
            <a:endParaRPr lang="en-US" i="1" dirty="0"/>
          </a:p>
          <a:p>
            <a:r>
              <a:rPr lang="en-US" i="1" dirty="0"/>
              <a:t>The Safer</a:t>
            </a:r>
            <a:r>
              <a:rPr lang="en-US" i="1" baseline="0" dirty="0"/>
              <a:t> Homes, Suicide Aware steps </a:t>
            </a:r>
            <a:r>
              <a:rPr lang="en-US" i="1" dirty="0"/>
              <a:t>for locking</a:t>
            </a:r>
            <a:r>
              <a:rPr lang="en-US" i="1" baseline="0" dirty="0"/>
              <a:t> and limiting access to firearms are informed by two questions. </a:t>
            </a:r>
          </a:p>
          <a:p>
            <a:endParaRPr lang="en-US" i="1" baseline="0" dirty="0"/>
          </a:p>
          <a:p>
            <a:pPr marL="231115" indent="-231115">
              <a:buAutoNum type="arabicPeriod"/>
            </a:pPr>
            <a:r>
              <a:rPr lang="en-US" i="1" baseline="0" dirty="0"/>
              <a:t>Do young people live in or visit your home?</a:t>
            </a:r>
          </a:p>
          <a:p>
            <a:pPr marL="231115" indent="-231115">
              <a:buAutoNum type="arabicPeriod"/>
            </a:pPr>
            <a:r>
              <a:rPr lang="en-US" i="1" baseline="0" dirty="0"/>
              <a:t>Are you concerned about yourself, a friend or a family member?  </a:t>
            </a:r>
          </a:p>
          <a:p>
            <a:pPr defTabSz="924458">
              <a:defRPr/>
            </a:pPr>
            <a:endParaRPr lang="en-US" i="1" baseline="0" dirty="0"/>
          </a:p>
          <a:p>
            <a:pPr defTabSz="924458">
              <a:defRPr/>
            </a:pPr>
            <a:r>
              <a:rPr lang="en-US" i="1" baseline="0" dirty="0"/>
              <a:t>Consider talking to patients about safe storage of firearms in the same conversation you have about safe storage and disposal of medications.</a:t>
            </a:r>
            <a:endParaRPr lang="en-US" i="1" dirty="0"/>
          </a:p>
          <a:p>
            <a:endParaRPr lang="en-US" i="1" dirty="0"/>
          </a:p>
          <a:p>
            <a:r>
              <a:rPr lang="en-US" i="1" dirty="0"/>
              <a:t>To</a:t>
            </a:r>
            <a:r>
              <a:rPr lang="en-US" i="1" baseline="0" dirty="0"/>
              <a:t> emphasize this message, you can d</a:t>
            </a:r>
            <a:r>
              <a:rPr lang="en-US" i="1" dirty="0"/>
              <a:t>istribute this postcard to</a:t>
            </a:r>
            <a:r>
              <a:rPr lang="en-US" i="1" baseline="0" dirty="0"/>
              <a:t> patients with their other paperwork. Or m</a:t>
            </a:r>
            <a:r>
              <a:rPr lang="en-US" i="1" dirty="0"/>
              <a:t>ake it</a:t>
            </a:r>
            <a:r>
              <a:rPr lang="en-US" i="1" baseline="0" dirty="0"/>
              <a:t> available in your waiting room.  This post card is available for download on line at </a:t>
            </a:r>
            <a:r>
              <a:rPr lang="en-US" i="1" baseline="0" dirty="0" err="1"/>
              <a:t>www.saferhomescoalition.org</a:t>
            </a:r>
            <a:r>
              <a:rPr lang="en-US" i="1" baseline="0" dirty="0"/>
              <a:t>. If you practice in Washington state, you may order free materials through the website.</a:t>
            </a:r>
            <a:endParaRPr lang="en-US" i="1" dirty="0"/>
          </a:p>
          <a:p>
            <a:endParaRPr lang="en-US" dirty="0"/>
          </a:p>
          <a:p>
            <a:pPr defTabSz="924458">
              <a:defRPr/>
            </a:pPr>
            <a:r>
              <a:rPr lang="en-US" i="1" baseline="0" dirty="0"/>
              <a:t>Now let’s talk a little more about how to have these conversations.  </a:t>
            </a:r>
          </a:p>
          <a:p>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11</a:t>
            </a:fld>
            <a:endParaRPr lang="en-US"/>
          </a:p>
        </p:txBody>
      </p:sp>
    </p:spTree>
    <p:extLst>
      <p:ext uri="{BB962C8B-B14F-4D97-AF65-F5344CB8AC3E}">
        <p14:creationId xmlns:p14="http://schemas.microsoft.com/office/powerpoint/2010/main" val="1546052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Firearms are often used by youth and their families in constructive ways for recreation and sport especially, in rural communities. However, youth should not have unsupervised or unauthorized access to firearms. You can assure firearm owning patients this recommendation is supported by groups that support Second Amendment.</a:t>
            </a:r>
          </a:p>
          <a:p>
            <a:endParaRPr lang="en-US" i="1" baseline="0" dirty="0"/>
          </a:p>
          <a:p>
            <a:r>
              <a:rPr lang="en-US" i="1" baseline="0" dirty="0"/>
              <a:t>Youth can be impulsive, and research finds that kids know where keys are hidden. We recommend combination locks or double checking that keys to firearm storage devices are inaccessible to youth in the home.</a:t>
            </a:r>
          </a:p>
          <a:p>
            <a:endParaRPr lang="en-US" i="1" baseline="0" dirty="0"/>
          </a:p>
          <a:p>
            <a:r>
              <a:rPr lang="en-US" i="1" baseline="0" dirty="0"/>
              <a:t>For added protection, give the patient this information:</a:t>
            </a:r>
          </a:p>
          <a:p>
            <a:endParaRPr lang="en-US" i="1" baseline="0" dirty="0"/>
          </a:p>
          <a:p>
            <a:pPr marL="231115" indent="-231115">
              <a:buAutoNum type="arabicPeriod"/>
            </a:pPr>
            <a:r>
              <a:rPr lang="en-US" i="1" baseline="0" dirty="0"/>
              <a:t>Lock firearms and ammunition separately. This should be the case for all firearms except those used for home protection.</a:t>
            </a:r>
          </a:p>
          <a:p>
            <a:pPr marL="231115" indent="-231115">
              <a:buAutoNum type="arabicPeriod"/>
            </a:pPr>
            <a:endParaRPr lang="en-US" i="1" baseline="0" dirty="0"/>
          </a:p>
          <a:p>
            <a:r>
              <a:rPr lang="en-US" i="1" baseline="0" dirty="0"/>
              <a:t>2. If there is a firearm in your house that is used for home protection and there are youth who can access it, invest in a locking device that gives the authorized user fast and easy access. Hidden in the dresser or nightstand drawer or the closet is not safe storage. </a:t>
            </a:r>
          </a:p>
          <a:p>
            <a:endParaRPr lang="en-US" i="1" baseline="0" dirty="0"/>
          </a:p>
          <a:p>
            <a:r>
              <a:rPr lang="en-US" i="1" baseline="0" dirty="0"/>
              <a:t>According to multiple studies, the vast majority of young people who die by suicide with a gun, acquire that firearm from a family member.</a:t>
            </a:r>
          </a:p>
          <a:p>
            <a:endParaRPr lang="en-US" i="1" baseline="0" dirty="0"/>
          </a:p>
          <a:p>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12</a:t>
            </a:fld>
            <a:endParaRPr lang="en-US" dirty="0"/>
          </a:p>
        </p:txBody>
      </p:sp>
    </p:spTree>
    <p:extLst>
      <p:ext uri="{BB962C8B-B14F-4D97-AF65-F5344CB8AC3E}">
        <p14:creationId xmlns:p14="http://schemas.microsoft.com/office/powerpoint/2010/main" val="1637204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wide</a:t>
            </a:r>
            <a:r>
              <a:rPr lang="en-US" baseline="0" dirty="0"/>
              <a:t> range of safe storage devices available for firearms. Encourage patients who own firearms to budget for and buy a locking device whenever they purchase a firearm.</a:t>
            </a:r>
          </a:p>
          <a:p>
            <a:endParaRPr lang="en-US" baseline="0" dirty="0"/>
          </a:p>
          <a:p>
            <a:r>
              <a:rPr lang="en-US" baseline="0" dirty="0"/>
              <a:t>Technology now allows for a variety of quick-access locking devices. These will be appropriate in particular for your patients who own a firearm for home protection.</a:t>
            </a:r>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13</a:t>
            </a:fld>
            <a:endParaRPr lang="en-US"/>
          </a:p>
        </p:txBody>
      </p:sp>
    </p:spTree>
    <p:extLst>
      <p:ext uri="{BB962C8B-B14F-4D97-AF65-F5344CB8AC3E}">
        <p14:creationId xmlns:p14="http://schemas.microsoft.com/office/powerpoint/2010/main" val="33016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much attention around</a:t>
            </a:r>
            <a:r>
              <a:rPr lang="en-US" baseline="0" dirty="0"/>
              <a:t> suicide is on teens and young adults, we must also focus on </a:t>
            </a:r>
            <a:r>
              <a:rPr lang="en-US" dirty="0"/>
              <a:t>adults. </a:t>
            </a:r>
            <a:r>
              <a:rPr lang="en-US" baseline="0" dirty="0"/>
              <a:t>That means literally you, me, friends and family. Right now, let’s focus on adults whose lives include firearms.</a:t>
            </a:r>
          </a:p>
          <a:p>
            <a:endParaRPr lang="en-US" baseline="0" dirty="0"/>
          </a:p>
          <a:p>
            <a:r>
              <a:rPr lang="en-US" dirty="0"/>
              <a:t>Consider Abraham Lincoln, for instance.</a:t>
            </a:r>
            <a:r>
              <a:rPr lang="en-US" baseline="0" dirty="0"/>
              <a:t> </a:t>
            </a:r>
            <a:r>
              <a:rPr lang="en-US" dirty="0"/>
              <a:t>He </a:t>
            </a:r>
            <a:r>
              <a:rPr lang="en-US" baseline="0" dirty="0"/>
              <a:t>struggled repeatedly with clinical depression, and when he considered suicide, his friends removed his firearms and knives to keep him safe.  </a:t>
            </a:r>
          </a:p>
          <a:p>
            <a:endParaRPr lang="en-US" baseline="0" dirty="0"/>
          </a:p>
          <a:p>
            <a:r>
              <a:rPr lang="en-US" dirty="0"/>
              <a:t>Today, reducing access to lethal</a:t>
            </a:r>
            <a:r>
              <a:rPr lang="en-US" baseline="0" dirty="0"/>
              <a:t> means is considered crucial for patients at risk of suicide. For individuals who own firearms, we recommend these specific strategies:</a:t>
            </a:r>
          </a:p>
          <a:p>
            <a:endParaRPr lang="en-US" baseline="0" dirty="0"/>
          </a:p>
          <a:p>
            <a:r>
              <a:rPr lang="en-US" baseline="0" dirty="0"/>
              <a:t>Give a trusted individual the keys and (new) combinations to </a:t>
            </a:r>
            <a:r>
              <a:rPr lang="en-US" b="1" baseline="0" dirty="0"/>
              <a:t>HOLD</a:t>
            </a:r>
            <a:r>
              <a:rPr lang="en-US" b="0" baseline="0" dirty="0"/>
              <a:t> until the individual feels safer</a:t>
            </a:r>
            <a:r>
              <a:rPr lang="en-US" baseline="0" dirty="0"/>
              <a:t>. For a suicidal crisis ask a trusted friend or relative to hold the firearms in an emergency temporary </a:t>
            </a:r>
            <a:r>
              <a:rPr lang="en-US" b="1" baseline="0" dirty="0"/>
              <a:t>TRANSFER</a:t>
            </a:r>
            <a:r>
              <a:rPr lang="en-US" b="0" baseline="0" dirty="0"/>
              <a:t>.</a:t>
            </a:r>
            <a:r>
              <a:rPr lang="en-US" baseline="0" dirty="0"/>
              <a:t> In 2017, this type of transfer was made legal in Washington state. Also, </a:t>
            </a:r>
            <a:r>
              <a:rPr lang="en-US" b="1" baseline="0" dirty="0"/>
              <a:t>CALL</a:t>
            </a:r>
            <a:r>
              <a:rPr lang="en-US" baseline="0" dirty="0"/>
              <a:t> the National Suicide Prevention Lifeline, 800-273-8255. Non-emergency calls are welcomed. </a:t>
            </a:r>
          </a:p>
          <a:p>
            <a:endParaRPr lang="en-US" baseline="0" dirty="0"/>
          </a:p>
          <a:p>
            <a:r>
              <a:rPr lang="en-US" baseline="0" dirty="0"/>
              <a:t>It is always important to have excellent communication about when it is safe and appropriate to return access to a firearm. </a:t>
            </a:r>
          </a:p>
          <a:p>
            <a:endParaRPr lang="en-US" baseline="0" dirty="0"/>
          </a:p>
        </p:txBody>
      </p:sp>
      <p:sp>
        <p:nvSpPr>
          <p:cNvPr id="4" name="Slide Number Placeholder 3"/>
          <p:cNvSpPr>
            <a:spLocks noGrp="1"/>
          </p:cNvSpPr>
          <p:nvPr>
            <p:ph type="sldNum" sz="quarter" idx="10"/>
          </p:nvPr>
        </p:nvSpPr>
        <p:spPr/>
        <p:txBody>
          <a:bodyPr/>
          <a:lstStyle/>
          <a:p>
            <a:fld id="{9C2B2A50-B23B-DF41-B07A-5D19E60D4E38}" type="slidenum">
              <a:rPr lang="en-US" smtClean="0"/>
              <a:t>14</a:t>
            </a:fld>
            <a:endParaRPr lang="en-US"/>
          </a:p>
        </p:txBody>
      </p:sp>
    </p:spTree>
    <p:extLst>
      <p:ext uri="{BB962C8B-B14F-4D97-AF65-F5344CB8AC3E}">
        <p14:creationId xmlns:p14="http://schemas.microsoft.com/office/powerpoint/2010/main" val="126715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3713" cy="3136900"/>
          </a:xfrm>
        </p:spPr>
      </p:sp>
      <p:sp>
        <p:nvSpPr>
          <p:cNvPr id="3" name="Notes Placeholder 2"/>
          <p:cNvSpPr>
            <a:spLocks noGrp="1"/>
          </p:cNvSpPr>
          <p:nvPr>
            <p:ph type="body" idx="1"/>
          </p:nvPr>
        </p:nvSpPr>
        <p:spPr/>
        <p:txBody>
          <a:bodyPr/>
          <a:lstStyle/>
          <a:p>
            <a:pPr defTabSz="924458">
              <a:defRPr/>
            </a:pPr>
            <a:r>
              <a:rPr lang="en-US" i="1" dirty="0"/>
              <a:t>There is a lot of tragic</a:t>
            </a:r>
            <a:r>
              <a:rPr lang="en-US" i="1" baseline="0" dirty="0"/>
              <a:t> </a:t>
            </a:r>
            <a:r>
              <a:rPr lang="en-US" i="1" dirty="0"/>
              <a:t>news about opioid</a:t>
            </a:r>
            <a:r>
              <a:rPr lang="en-US" i="1" baseline="0" dirty="0"/>
              <a:t> overdoses and accidental deaths by firearm by children.  This slide shows deaths in the U.S. in 2015 by medications and firearms. If medical professionals work together to instruct patients to make their homes safer through locking and limiting access to medications and firearms, we can save many lives.</a:t>
            </a:r>
            <a:endParaRPr lang="en-US" i="1" dirty="0"/>
          </a:p>
          <a:p>
            <a:endParaRPr lang="en-US" i="1" dirty="0"/>
          </a:p>
          <a:p>
            <a:r>
              <a:rPr lang="en-US" i="1" dirty="0"/>
              <a:t>Prescription and over-the-counter medications serve many healing and life-saving functions, but in the hands of a person who is at-risk for suicide, they can have a deadly consequence.  Similarly, firearms serve self-protection and recreational functions, but in the hands of a person who is at-risk for suicide, they, too, can have a deadly consequence.</a:t>
            </a:r>
          </a:p>
          <a:p>
            <a:endParaRPr lang="en-US" i="1" dirty="0"/>
          </a:p>
          <a:p>
            <a:r>
              <a:rPr lang="en-US" i="1" dirty="0"/>
              <a:t>[IF ASKED </a:t>
            </a:r>
            <a:r>
              <a:rPr lang="en-US" dirty="0"/>
              <a:t>how we arrived at the number for medication overdoses–started with 52,404 – CDC’s 2015 number for total overdoses. Removed 10 percent that were suicides. Removed also 12,990 that were heroin-related.]  </a:t>
            </a:r>
          </a:p>
          <a:p>
            <a:r>
              <a:rPr lang="en-US" dirty="0"/>
              <a:t> </a:t>
            </a:r>
          </a:p>
          <a:p>
            <a:pPr defTabSz="924458">
              <a:defRPr/>
            </a:pPr>
            <a:r>
              <a:rPr lang="en-US" i="1" baseline="0" dirty="0"/>
              <a:t> [SOURCE: https://www.cdc.gov/nchs/products/databriefs/db273.htm]</a:t>
            </a:r>
          </a:p>
          <a:p>
            <a:endParaRPr lang="en-US" i="1" dirty="0"/>
          </a:p>
        </p:txBody>
      </p:sp>
      <p:sp>
        <p:nvSpPr>
          <p:cNvPr id="4" name="Slide Number Placeholder 3"/>
          <p:cNvSpPr>
            <a:spLocks noGrp="1"/>
          </p:cNvSpPr>
          <p:nvPr>
            <p:ph type="sldNum" sz="quarter" idx="10"/>
          </p:nvPr>
        </p:nvSpPr>
        <p:spPr/>
        <p:txBody>
          <a:bodyPr/>
          <a:lstStyle/>
          <a:p>
            <a:fld id="{FEDC0DE7-0D50-4299-93AC-8B48D205EE80}" type="slidenum">
              <a:rPr lang="en-US"/>
              <a:t>2</a:t>
            </a:fld>
            <a:endParaRPr lang="en-US"/>
          </a:p>
        </p:txBody>
      </p:sp>
    </p:spTree>
    <p:extLst>
      <p:ext uri="{BB962C8B-B14F-4D97-AF65-F5344CB8AC3E}">
        <p14:creationId xmlns:p14="http://schemas.microsoft.com/office/powerpoint/2010/main" val="626056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First</a:t>
            </a:r>
            <a:r>
              <a:rPr lang="en-US" i="1" baseline="0" dirty="0"/>
              <a:t> we will cover medication safety: specifically, what to say to patients about locking, limiting access, taking-back and disposing of medications.</a:t>
            </a:r>
          </a:p>
          <a:p>
            <a:endParaRPr lang="en-US" i="1" baseline="0" dirty="0"/>
          </a:p>
          <a:p>
            <a:r>
              <a:rPr lang="en-US" i="1" baseline="0" dirty="0"/>
              <a:t>This is practical information you can share with your patients.</a:t>
            </a:r>
            <a:endParaRPr lang="en-US" i="1" dirty="0"/>
          </a:p>
        </p:txBody>
      </p:sp>
      <p:sp>
        <p:nvSpPr>
          <p:cNvPr id="4" name="Slide Number Placeholder 3"/>
          <p:cNvSpPr>
            <a:spLocks noGrp="1"/>
          </p:cNvSpPr>
          <p:nvPr>
            <p:ph type="sldNum" sz="quarter" idx="10"/>
          </p:nvPr>
        </p:nvSpPr>
        <p:spPr/>
        <p:txBody>
          <a:bodyPr/>
          <a:lstStyle/>
          <a:p>
            <a:fld id="{D97D63DA-6182-EE4B-AF42-A29E0AA1BD57}" type="slidenum">
              <a:rPr lang="en-US" smtClean="0"/>
              <a:t>3</a:t>
            </a:fld>
            <a:endParaRPr lang="en-US"/>
          </a:p>
        </p:txBody>
      </p:sp>
    </p:spTree>
    <p:extLst>
      <p:ext uri="{BB962C8B-B14F-4D97-AF65-F5344CB8AC3E}">
        <p14:creationId xmlns:p14="http://schemas.microsoft.com/office/powerpoint/2010/main" val="1300870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1" dirty="0"/>
          </a:p>
          <a:p>
            <a:r>
              <a:rPr lang="en-US" i="1" dirty="0"/>
              <a:t>Step 1 involves</a:t>
            </a:r>
            <a:r>
              <a:rPr lang="en-US" i="1" baseline="0" dirty="0"/>
              <a:t> encouraging patients to buy a locking storage container to keep medications safe. Later in the training we will discuss the dangers of medications when they are used improperly. This includes excessive quantities of prescription medications and over-the-counter medications, particularly pain relievers, which are dangerous when taken in high doses.</a:t>
            </a:r>
          </a:p>
          <a:p>
            <a:endParaRPr lang="en-US" i="1" baseline="0" dirty="0"/>
          </a:p>
          <a:p>
            <a:r>
              <a:rPr lang="en-US" i="1" baseline="0" dirty="0"/>
              <a:t>It is not sufficient to store medications up high and out of reach to protect children as has been the advice for a long time to prevent poisoning. Children and teens are crafty and can find medications. Also these substances can be a risk to someone considering suicide who is living in or visiting your home.</a:t>
            </a:r>
          </a:p>
          <a:p>
            <a:endParaRPr lang="en-US" i="1" baseline="0" dirty="0"/>
          </a:p>
          <a:p>
            <a:pPr defTabSz="924458">
              <a:defRPr/>
            </a:pPr>
            <a:r>
              <a:rPr lang="en-US" i="1" baseline="0" dirty="0"/>
              <a:t>If the patient needs prescription medications on a daily basis, encourage the patient to stage dosing for 2-3 days, but to lock up excess prescription medications beyond that time frame.</a:t>
            </a:r>
          </a:p>
          <a:p>
            <a:endParaRPr lang="en-US" i="1" baseline="0" dirty="0"/>
          </a:p>
          <a:p>
            <a:r>
              <a:rPr lang="en-US" i="1" baseline="0" dirty="0"/>
              <a:t>There are many options for equipment to lock up medications. Increasingly, such containers are being sold at pharmacies and on-line outlets.</a:t>
            </a:r>
          </a:p>
          <a:p>
            <a:endParaRPr lang="en-US" i="1" baseline="0" dirty="0"/>
          </a:p>
        </p:txBody>
      </p:sp>
      <p:sp>
        <p:nvSpPr>
          <p:cNvPr id="4" name="Slide Number Placeholder 3"/>
          <p:cNvSpPr>
            <a:spLocks noGrp="1"/>
          </p:cNvSpPr>
          <p:nvPr>
            <p:ph type="sldNum" sz="quarter" idx="10"/>
          </p:nvPr>
        </p:nvSpPr>
        <p:spPr/>
        <p:txBody>
          <a:bodyPr/>
          <a:lstStyle/>
          <a:p>
            <a:fld id="{D97D63DA-6182-EE4B-AF42-A29E0AA1BD57}" type="slidenum">
              <a:rPr lang="en-US" smtClean="0"/>
              <a:t>4</a:t>
            </a:fld>
            <a:endParaRPr lang="en-US"/>
          </a:p>
        </p:txBody>
      </p:sp>
    </p:spTree>
    <p:extLst>
      <p:ext uri="{BB962C8B-B14F-4D97-AF65-F5344CB8AC3E}">
        <p14:creationId xmlns:p14="http://schemas.microsoft.com/office/powerpoint/2010/main" val="8016504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1" dirty="0"/>
          </a:p>
          <a:p>
            <a:r>
              <a:rPr lang="en-US" i="1" dirty="0"/>
              <a:t>Step 2</a:t>
            </a:r>
            <a:r>
              <a:rPr lang="en-US" i="1" baseline="0" dirty="0"/>
              <a:t> involves limiting or simply not purchasing or refilling prescriptions in large quantities.  Limiting excessive quantities of over-the-counter medications and talking to your doctor about limiting refills to low doses on prescription medications is one of the simplest ways to protect against a medication-based tragedy. </a:t>
            </a:r>
          </a:p>
          <a:p>
            <a:endParaRPr lang="en-US" i="1" baseline="0" dirty="0"/>
          </a:p>
          <a:p>
            <a:r>
              <a:rPr lang="en-US" i="1" baseline="0" dirty="0"/>
              <a:t>Consider, for example, the oversized Tylenol bottles. Don’t buy them, and perhaps eventually stores will stop selling them</a:t>
            </a:r>
            <a:r>
              <a:rPr lang="mr-IN" i="1" baseline="0" dirty="0"/>
              <a:t>…</a:t>
            </a:r>
            <a:r>
              <a:rPr lang="en-US" i="1" baseline="0" dirty="0"/>
              <a:t> In 1998, England reduced the amount of acetaminophen (paracetamol) to be sold in a single package to 16 tablets in a grocery store, or 32 tablets in a pharmacy. Overdose and suicide by acetaminophen dropped by 43% over the next 11 years.  Unless or until federal legislation here accomplishes the same thing, we need to educate our customers about the wisdom of limiting their amounts of over-the-counter medications at home.</a:t>
            </a:r>
          </a:p>
          <a:p>
            <a:endParaRPr lang="en-US" i="1" baseline="0" dirty="0"/>
          </a:p>
          <a:p>
            <a:endParaRPr lang="en-US" i="1" dirty="0"/>
          </a:p>
        </p:txBody>
      </p:sp>
      <p:sp>
        <p:nvSpPr>
          <p:cNvPr id="4" name="Slide Number Placeholder 3"/>
          <p:cNvSpPr>
            <a:spLocks noGrp="1"/>
          </p:cNvSpPr>
          <p:nvPr>
            <p:ph type="sldNum" sz="quarter" idx="10"/>
          </p:nvPr>
        </p:nvSpPr>
        <p:spPr/>
        <p:txBody>
          <a:bodyPr/>
          <a:lstStyle/>
          <a:p>
            <a:fld id="{D97D63DA-6182-EE4B-AF42-A29E0AA1BD57}" type="slidenum">
              <a:rPr lang="en-US" smtClean="0"/>
              <a:t>5</a:t>
            </a:fld>
            <a:endParaRPr lang="en-US"/>
          </a:p>
        </p:txBody>
      </p:sp>
    </p:spTree>
    <p:extLst>
      <p:ext uri="{BB962C8B-B14F-4D97-AF65-F5344CB8AC3E}">
        <p14:creationId xmlns:p14="http://schemas.microsoft.com/office/powerpoint/2010/main" val="56718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Step 3 is to locate your nearest drug takeback site and return your unused or expired medications.</a:t>
            </a:r>
          </a:p>
          <a:p>
            <a:endParaRPr lang="en-US" i="1" baseline="0" dirty="0"/>
          </a:p>
          <a:p>
            <a:r>
              <a:rPr lang="en-US" i="1" baseline="0" dirty="0"/>
              <a:t>Ideally, patients would take all medications as directed and use the full prescription. Encourage this, but also recognize this is not a perfect world.</a:t>
            </a:r>
          </a:p>
          <a:p>
            <a:endParaRPr lang="en-US" i="1" dirty="0"/>
          </a:p>
          <a:p>
            <a:r>
              <a:rPr lang="en-US" i="1" dirty="0"/>
              <a:t>Finding</a:t>
            </a:r>
            <a:r>
              <a:rPr lang="en-US" i="1" baseline="0" dirty="0"/>
              <a:t> a drug takeback site</a:t>
            </a:r>
            <a:r>
              <a:rPr lang="en-US" i="1" dirty="0"/>
              <a:t> should</a:t>
            </a:r>
            <a:r>
              <a:rPr lang="en-US" i="1" baseline="0" dirty="0"/>
              <a:t> be a simple process, not a wild goose chase. As these sites become more common, this should evolve into a routine, every-so-often errand. </a:t>
            </a:r>
          </a:p>
          <a:p>
            <a:endParaRPr lang="en-US" i="1" baseline="0" dirty="0"/>
          </a:p>
          <a:p>
            <a:r>
              <a:rPr lang="en-US" i="1" baseline="0" dirty="0"/>
              <a:t>In Washington state, the Washington Poison Center’s TakeBackYourMeds.org website is a convenient way for residents to learn where their nearest drug takeback site is.</a:t>
            </a:r>
          </a:p>
          <a:p>
            <a:endParaRPr lang="en-US" i="1" baseline="0" dirty="0"/>
          </a:p>
          <a:p>
            <a:r>
              <a:rPr lang="en-US" i="1" baseline="0" dirty="0"/>
              <a:t>If you don’t already know how to dispose of medicines in your community, exploring resources is an important step today.</a:t>
            </a:r>
          </a:p>
        </p:txBody>
      </p:sp>
      <p:sp>
        <p:nvSpPr>
          <p:cNvPr id="4" name="Slide Number Placeholder 3"/>
          <p:cNvSpPr>
            <a:spLocks noGrp="1"/>
          </p:cNvSpPr>
          <p:nvPr>
            <p:ph type="sldNum" sz="quarter" idx="10"/>
          </p:nvPr>
        </p:nvSpPr>
        <p:spPr/>
        <p:txBody>
          <a:bodyPr/>
          <a:lstStyle/>
          <a:p>
            <a:fld id="{D97D63DA-6182-EE4B-AF42-A29E0AA1BD57}" type="slidenum">
              <a:rPr lang="en-US" smtClean="0"/>
              <a:t>6</a:t>
            </a:fld>
            <a:endParaRPr lang="en-US"/>
          </a:p>
        </p:txBody>
      </p:sp>
    </p:spTree>
    <p:extLst>
      <p:ext uri="{BB962C8B-B14F-4D97-AF65-F5344CB8AC3E}">
        <p14:creationId xmlns:p14="http://schemas.microsoft.com/office/powerpoint/2010/main" val="2013893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p>
          <a:p>
            <a:endParaRPr lang="en-US" i="1" dirty="0"/>
          </a:p>
          <a:p>
            <a:r>
              <a:rPr lang="en-US" i="1" dirty="0"/>
              <a:t>Step 4: If no other options are available, you can dispose of medications by mixing</a:t>
            </a:r>
            <a:r>
              <a:rPr lang="en-US" i="1" baseline="0" dirty="0"/>
              <a:t> them in with coffee grounds, dirt or kitty litter in a baggie, then place them in a lidded trash can. </a:t>
            </a:r>
          </a:p>
          <a:p>
            <a:endParaRPr lang="en-US" i="1" baseline="0" dirty="0"/>
          </a:p>
          <a:p>
            <a:pPr defTabSz="924458">
              <a:defRPr/>
            </a:pPr>
            <a:r>
              <a:rPr lang="en-US" i="1" baseline="0" dirty="0"/>
              <a:t>Also, drug disposal kits are available online. Typically these are pouches to which you add pills and warm water. </a:t>
            </a:r>
          </a:p>
          <a:p>
            <a:pPr defTabSz="924458">
              <a:defRPr/>
            </a:pPr>
            <a:endParaRPr lang="en-US" baseline="0" dirty="0"/>
          </a:p>
          <a:p>
            <a:pPr defTabSz="924458">
              <a:defRPr/>
            </a:pPr>
            <a:r>
              <a:rPr lang="en-US" i="1" baseline="0" dirty="0"/>
              <a:t>There are unknown environmental and public safety impacts from having traces of medication in our water supply. For this reason, you should encourage patients to avoid flushing unused and expired medications down the toilet. This disposal method should only be used as a last resort.</a:t>
            </a:r>
          </a:p>
          <a:p>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7</a:t>
            </a:fld>
            <a:endParaRPr lang="en-US"/>
          </a:p>
        </p:txBody>
      </p:sp>
    </p:spTree>
    <p:extLst>
      <p:ext uri="{BB962C8B-B14F-4D97-AF65-F5344CB8AC3E}">
        <p14:creationId xmlns:p14="http://schemas.microsoft.com/office/powerpoint/2010/main" val="744155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Creating patient</a:t>
            </a:r>
            <a:r>
              <a:rPr lang="en-US" i="1" baseline="0" dirty="0"/>
              <a:t> education materials is another way to help your patients.  For example, you can emphasize this message, by d</a:t>
            </a:r>
            <a:r>
              <a:rPr lang="en-US" i="1" dirty="0"/>
              <a:t>istributing</a:t>
            </a:r>
            <a:r>
              <a:rPr lang="en-US" i="1" baseline="0" dirty="0"/>
              <a:t> a postcard like this one</a:t>
            </a:r>
            <a:r>
              <a:rPr lang="en-US" i="1" dirty="0"/>
              <a:t> to</a:t>
            </a:r>
            <a:r>
              <a:rPr lang="en-US" i="1" baseline="0" dirty="0"/>
              <a:t> patients with their other paperwork. Or m</a:t>
            </a:r>
            <a:r>
              <a:rPr lang="en-US" i="1" dirty="0"/>
              <a:t>ake it</a:t>
            </a:r>
            <a:r>
              <a:rPr lang="en-US" i="1" baseline="0" dirty="0"/>
              <a:t> available in your waiting room.</a:t>
            </a:r>
          </a:p>
          <a:p>
            <a:endParaRPr lang="en-US" i="1" baseline="0" dirty="0"/>
          </a:p>
          <a:p>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8</a:t>
            </a:fld>
            <a:endParaRPr lang="en-US"/>
          </a:p>
        </p:txBody>
      </p:sp>
    </p:spTree>
    <p:extLst>
      <p:ext uri="{BB962C8B-B14F-4D97-AF65-F5344CB8AC3E}">
        <p14:creationId xmlns:p14="http://schemas.microsoft.com/office/powerpoint/2010/main" val="1416461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Most people do not realize that the majority</a:t>
            </a:r>
            <a:r>
              <a:rPr lang="en-US" i="1" baseline="0" dirty="0"/>
              <a:t> of firearm fatalities are suicides. In the U.S., roughly two-thirds of all deaths with a firearm are suicides. In WA state and other western states, that figure is closer to 80 percent.</a:t>
            </a:r>
          </a:p>
          <a:p>
            <a:endParaRPr lang="en-US" i="1" baseline="0" dirty="0"/>
          </a:p>
          <a:p>
            <a:r>
              <a:rPr lang="en-US" i="1" baseline="0" dirty="0"/>
              <a:t>Sharing this statistic with patients can be a wake-up call, as suicide is often not on our radar.</a:t>
            </a:r>
            <a:endParaRPr lang="en-US" i="1" dirty="0"/>
          </a:p>
          <a:p>
            <a:endParaRPr lang="en-US" dirty="0"/>
          </a:p>
          <a:p>
            <a:endParaRPr lang="en-US" dirty="0"/>
          </a:p>
        </p:txBody>
      </p:sp>
      <p:sp>
        <p:nvSpPr>
          <p:cNvPr id="4" name="Slide Number Placeholder 3"/>
          <p:cNvSpPr>
            <a:spLocks noGrp="1"/>
          </p:cNvSpPr>
          <p:nvPr>
            <p:ph type="sldNum" sz="quarter" idx="10"/>
          </p:nvPr>
        </p:nvSpPr>
        <p:spPr/>
        <p:txBody>
          <a:bodyPr/>
          <a:lstStyle/>
          <a:p>
            <a:fld id="{D97D63DA-6182-EE4B-AF42-A29E0AA1BD57}" type="slidenum">
              <a:rPr lang="en-US" smtClean="0"/>
              <a:t>9</a:t>
            </a:fld>
            <a:endParaRPr lang="en-US"/>
          </a:p>
        </p:txBody>
      </p:sp>
    </p:spTree>
    <p:extLst>
      <p:ext uri="{BB962C8B-B14F-4D97-AF65-F5344CB8AC3E}">
        <p14:creationId xmlns:p14="http://schemas.microsoft.com/office/powerpoint/2010/main" val="1580221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E75DF0-877E-1944-9EDF-48CB9C6F0718}"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06470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5DF0-877E-1944-9EDF-48CB9C6F0718}"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923047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5DF0-877E-1944-9EDF-48CB9C6F0718}"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0233021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er + Content">
    <p:spTree>
      <p:nvGrpSpPr>
        <p:cNvPr id="1" name=""/>
        <p:cNvGrpSpPr/>
        <p:nvPr/>
      </p:nvGrpSpPr>
      <p:grpSpPr>
        <a:xfrm>
          <a:off x="0" y="0"/>
          <a:ext cx="0" cy="0"/>
          <a:chOff x="0" y="0"/>
          <a:chExt cx="0" cy="0"/>
        </a:xfrm>
      </p:grpSpPr>
      <p:sp>
        <p:nvSpPr>
          <p:cNvPr id="6" name="Text Placeholder 9"/>
          <p:cNvSpPr>
            <a:spLocks noGrp="1"/>
          </p:cNvSpPr>
          <p:nvPr>
            <p:ph type="body" sz="quarter" idx="11" hasCustomPrompt="1"/>
          </p:nvPr>
        </p:nvSpPr>
        <p:spPr>
          <a:xfrm>
            <a:off x="879073" y="1736726"/>
            <a:ext cx="10441603"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a:p>
            <a:pPr lvl="4"/>
            <a:r>
              <a:rPr lang="en-US" dirty="0"/>
              <a:t>Fifth level (Open Sans Bold, 14)</a:t>
            </a:r>
          </a:p>
        </p:txBody>
      </p:sp>
      <p:pic>
        <p:nvPicPr>
          <p:cNvPr id="7" name="Picture 6" descr="Bar_RtAngle_7502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104" y="6266347"/>
            <a:ext cx="1903163" cy="467097"/>
          </a:xfrm>
          <a:prstGeom prst="rect">
            <a:avLst/>
          </a:prstGeom>
        </p:spPr>
      </p:pic>
      <p:pic>
        <p:nvPicPr>
          <p:cNvPr id="11" name="Picture 10" descr="Wordmark_center_Purple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634" y="6487457"/>
            <a:ext cx="3233727" cy="163374"/>
          </a:xfrm>
          <a:prstGeom prst="rect">
            <a:avLst/>
          </a:prstGeom>
        </p:spPr>
      </p:pic>
      <p:sp>
        <p:nvSpPr>
          <p:cNvPr id="14" name="Text Placeholder 4"/>
          <p:cNvSpPr>
            <a:spLocks noGrp="1"/>
          </p:cNvSpPr>
          <p:nvPr>
            <p:ph type="body" sz="quarter" idx="13" hasCustomPrompt="1"/>
          </p:nvPr>
        </p:nvSpPr>
        <p:spPr>
          <a:xfrm>
            <a:off x="7349068" y="6446033"/>
            <a:ext cx="3971609" cy="204798"/>
          </a:xfrm>
          <a:prstGeom prst="rect">
            <a:avLst/>
          </a:prstGeom>
        </p:spPr>
        <p:txBody>
          <a:bodyPr/>
          <a:lstStyle>
            <a:lvl1pPr marL="0" indent="0" algn="r">
              <a:buNone/>
              <a:defRPr sz="1000">
                <a:solidFill>
                  <a:schemeClr val="accent3">
                    <a:lumMod val="65000"/>
                  </a:schemeClr>
                </a:solidFill>
                <a:latin typeface="Uni Sans"/>
              </a:defRPr>
            </a:lvl1pPr>
          </a:lstStyle>
          <a:p>
            <a:pPr lvl="0"/>
            <a:r>
              <a:rPr lang="en-US" dirty="0"/>
              <a:t>Source:</a:t>
            </a:r>
          </a:p>
        </p:txBody>
      </p:sp>
      <p:sp>
        <p:nvSpPr>
          <p:cNvPr id="9" name="Title 1"/>
          <p:cNvSpPr>
            <a:spLocks noGrp="1"/>
          </p:cNvSpPr>
          <p:nvPr>
            <p:ph type="title" hasCustomPrompt="1"/>
          </p:nvPr>
        </p:nvSpPr>
        <p:spPr>
          <a:xfrm>
            <a:off x="895676" y="371510"/>
            <a:ext cx="10425001" cy="991998"/>
          </a:xfrm>
          <a:prstGeom prst="rect">
            <a:avLst/>
          </a:prstGeom>
        </p:spPr>
        <p:txBody>
          <a:bodyPr/>
          <a:lstStyle>
            <a:lvl1pPr algn="l">
              <a:defRPr sz="3000">
                <a:latin typeface="Encode Sans Normal"/>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38244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p:nvPr>
        </p:nvSpPr>
        <p:spPr>
          <a:xfrm>
            <a:off x="895676" y="371510"/>
            <a:ext cx="10425741"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endParaRPr lang="en-US" dirty="0"/>
          </a:p>
        </p:txBody>
      </p:sp>
      <p:sp>
        <p:nvSpPr>
          <p:cNvPr id="4" name="Text Placeholder 9"/>
          <p:cNvSpPr>
            <a:spLocks noGrp="1"/>
          </p:cNvSpPr>
          <p:nvPr>
            <p:ph type="body" sz="quarter" idx="11" hasCustomPrompt="1"/>
          </p:nvPr>
        </p:nvSpPr>
        <p:spPr>
          <a:xfrm>
            <a:off x="879073" y="2320239"/>
            <a:ext cx="10441603" cy="3810086"/>
          </a:xfrm>
          <a:prstGeom prst="rect">
            <a:avLst/>
          </a:prstGeom>
        </p:spPr>
        <p:txBody>
          <a:bodyPr/>
          <a:lstStyle>
            <a:lvl1pPr marL="342900" indent="-342900">
              <a:buFont typeface="Lucida Grande"/>
              <a:buChar char="&gt;"/>
              <a:defRPr sz="1800" b="1" i="0" baseline="0">
                <a:solidFill>
                  <a:srgbClr val="4B2E83"/>
                </a:solidFill>
                <a:latin typeface="Open Sans"/>
                <a:cs typeface="Open Sans"/>
              </a:defRPr>
            </a:lvl1pPr>
            <a:lvl2pPr>
              <a:defRPr sz="1600" b="1" i="0" baseline="0">
                <a:solidFill>
                  <a:srgbClr val="4B2E83"/>
                </a:solidFill>
                <a:latin typeface="Open Sans"/>
                <a:cs typeface="Open Sans"/>
              </a:defRPr>
            </a:lvl2pPr>
            <a:lvl3pPr marL="1143000" indent="-228600">
              <a:buSzPct val="100000"/>
              <a:buFont typeface="Lucida Grande"/>
              <a:buChar char="&gt;"/>
              <a:defRPr sz="1400" b="1" i="0" baseline="0">
                <a:solidFill>
                  <a:srgbClr val="4B2E83"/>
                </a:solidFill>
                <a:latin typeface="Open Sans"/>
                <a:cs typeface="Open Sans"/>
              </a:defRPr>
            </a:lvl3pPr>
            <a:lvl4pPr>
              <a:defRPr sz="12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a:t>Content here (Open Sans Bold, 24 pt.)</a:t>
            </a:r>
          </a:p>
          <a:p>
            <a:pPr lvl="1"/>
            <a:r>
              <a:rPr lang="en-US" dirty="0"/>
              <a:t>Second level (Open Sans Bold, 20)</a:t>
            </a:r>
          </a:p>
          <a:p>
            <a:pPr lvl="2"/>
            <a:r>
              <a:rPr lang="en-US" dirty="0"/>
              <a:t>Third level (Open Sans Bold, 18)</a:t>
            </a:r>
          </a:p>
          <a:p>
            <a:pPr lvl="3"/>
            <a:r>
              <a:rPr lang="en-US" dirty="0"/>
              <a:t>Fourth level (Open Sans Bold, 16)</a:t>
            </a:r>
          </a:p>
        </p:txBody>
      </p:sp>
      <p:sp>
        <p:nvSpPr>
          <p:cNvPr id="6" name="Text Placeholder 5"/>
          <p:cNvSpPr>
            <a:spLocks noGrp="1"/>
          </p:cNvSpPr>
          <p:nvPr>
            <p:ph type="body" sz="quarter" idx="12" hasCustomPrompt="1"/>
          </p:nvPr>
        </p:nvSpPr>
        <p:spPr>
          <a:xfrm>
            <a:off x="895676" y="1730667"/>
            <a:ext cx="10425741" cy="411171"/>
          </a:xfrm>
          <a:prstGeom prst="rect">
            <a:avLst/>
          </a:prstGeom>
        </p:spPr>
        <p:txBody>
          <a:bodyPr>
            <a:noAutofit/>
          </a:bodyPr>
          <a:lstStyle>
            <a:lvl1pPr marL="0" indent="0">
              <a:lnSpc>
                <a:spcPts val="3200"/>
              </a:lnSpc>
              <a:buNone/>
              <a:defRPr sz="2400" b="0" i="0" baseline="0">
                <a:solidFill>
                  <a:srgbClr val="4B2E83"/>
                </a:solidFill>
                <a:latin typeface="Encode Sans Normal" panose="02000000000000000000" pitchFamily="2" charset="0"/>
                <a:cs typeface="Encode Sans Normal" panose="02000000000000000000" pitchFamily="2"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a:t>SUB-HEADER HERE (UNI SANS LIGHT, 24 PT.)</a:t>
            </a:r>
          </a:p>
        </p:txBody>
      </p:sp>
      <p:pic>
        <p:nvPicPr>
          <p:cNvPr id="8" name="Picture 7" descr="Bar_RtAngle_7502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104" y="6266347"/>
            <a:ext cx="1903163" cy="467097"/>
          </a:xfrm>
          <a:prstGeom prst="rect">
            <a:avLst/>
          </a:prstGeom>
        </p:spPr>
      </p:pic>
      <p:pic>
        <p:nvPicPr>
          <p:cNvPr id="12" name="Picture 11" descr="Wordmark_center_Purple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634" y="6487457"/>
            <a:ext cx="3233727" cy="163374"/>
          </a:xfrm>
          <a:prstGeom prst="rect">
            <a:avLst/>
          </a:prstGeom>
        </p:spPr>
      </p:pic>
      <p:sp>
        <p:nvSpPr>
          <p:cNvPr id="15" name="Text Placeholder 4"/>
          <p:cNvSpPr>
            <a:spLocks noGrp="1"/>
          </p:cNvSpPr>
          <p:nvPr>
            <p:ph type="body" sz="quarter" idx="13" hasCustomPrompt="1"/>
          </p:nvPr>
        </p:nvSpPr>
        <p:spPr>
          <a:xfrm>
            <a:off x="7349068" y="6446033"/>
            <a:ext cx="3971609" cy="204798"/>
          </a:xfrm>
          <a:prstGeom prst="rect">
            <a:avLst/>
          </a:prstGeom>
        </p:spPr>
        <p:txBody>
          <a:bodyPr/>
          <a:lstStyle>
            <a:lvl1pPr marL="0" indent="0" algn="r">
              <a:buNone/>
              <a:defRPr sz="1000">
                <a:solidFill>
                  <a:schemeClr val="accent3">
                    <a:lumMod val="65000"/>
                  </a:schemeClr>
                </a:solidFill>
                <a:latin typeface="Uni Sans"/>
              </a:defRPr>
            </a:lvl1pPr>
          </a:lstStyle>
          <a:p>
            <a:pPr lvl="0"/>
            <a:r>
              <a:rPr lang="en-US" dirty="0"/>
              <a:t>Source:</a:t>
            </a:r>
          </a:p>
        </p:txBody>
      </p:sp>
      <p:sp>
        <p:nvSpPr>
          <p:cNvPr id="5" name="Title 4"/>
          <p:cNvSpPr>
            <a:spLocks noGrp="1"/>
          </p:cNvSpPr>
          <p:nvPr>
            <p:ph type="title"/>
          </p:nvPr>
        </p:nvSpPr>
        <p:spPr>
          <a:xfrm>
            <a:off x="895676" y="371510"/>
            <a:ext cx="10425000" cy="99199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6487762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Header + Graphic">
    <p:spTree>
      <p:nvGrpSpPr>
        <p:cNvPr id="1" name=""/>
        <p:cNvGrpSpPr/>
        <p:nvPr/>
      </p:nvGrpSpPr>
      <p:grpSpPr>
        <a:xfrm>
          <a:off x="0" y="0"/>
          <a:ext cx="0" cy="0"/>
          <a:chOff x="0" y="0"/>
          <a:chExt cx="0" cy="0"/>
        </a:xfrm>
      </p:grpSpPr>
      <p:pic>
        <p:nvPicPr>
          <p:cNvPr id="6" name="Picture 5" descr="Bar_RtAngle_7502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104" y="6266347"/>
            <a:ext cx="1903163" cy="467097"/>
          </a:xfrm>
          <a:prstGeom prst="rect">
            <a:avLst/>
          </a:prstGeom>
        </p:spPr>
      </p:pic>
      <p:pic>
        <p:nvPicPr>
          <p:cNvPr id="5" name="Picture 4" descr="Wordmark_center_Purple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634" y="6487457"/>
            <a:ext cx="3233727" cy="163374"/>
          </a:xfrm>
          <a:prstGeom prst="rect">
            <a:avLst/>
          </a:prstGeom>
        </p:spPr>
      </p:pic>
      <p:sp>
        <p:nvSpPr>
          <p:cNvPr id="9" name="Text Placeholder 4"/>
          <p:cNvSpPr>
            <a:spLocks noGrp="1"/>
          </p:cNvSpPr>
          <p:nvPr>
            <p:ph type="body" sz="quarter" idx="13" hasCustomPrompt="1"/>
          </p:nvPr>
        </p:nvSpPr>
        <p:spPr>
          <a:xfrm>
            <a:off x="7349068" y="6446033"/>
            <a:ext cx="3971609" cy="204798"/>
          </a:xfrm>
          <a:prstGeom prst="rect">
            <a:avLst/>
          </a:prstGeom>
        </p:spPr>
        <p:txBody>
          <a:bodyPr/>
          <a:lstStyle>
            <a:lvl1pPr marL="0" indent="0" algn="r">
              <a:buNone/>
              <a:defRPr sz="1000">
                <a:solidFill>
                  <a:schemeClr val="accent3">
                    <a:lumMod val="65000"/>
                  </a:schemeClr>
                </a:solidFill>
                <a:latin typeface="Uni Sans"/>
              </a:defRPr>
            </a:lvl1pPr>
          </a:lstStyle>
          <a:p>
            <a:pPr lvl="0"/>
            <a:r>
              <a:rPr lang="en-US" dirty="0"/>
              <a:t>Source:</a:t>
            </a:r>
          </a:p>
        </p:txBody>
      </p:sp>
      <p:sp>
        <p:nvSpPr>
          <p:cNvPr id="8" name="Title 1"/>
          <p:cNvSpPr>
            <a:spLocks noGrp="1"/>
          </p:cNvSpPr>
          <p:nvPr>
            <p:ph type="title" hasCustomPrompt="1"/>
          </p:nvPr>
        </p:nvSpPr>
        <p:spPr>
          <a:xfrm>
            <a:off x="895676" y="371510"/>
            <a:ext cx="10425001" cy="991998"/>
          </a:xfrm>
          <a:prstGeom prst="rect">
            <a:avLst/>
          </a:prstGeom>
        </p:spPr>
        <p:txBody>
          <a:bodyPr/>
          <a:lstStyle>
            <a:lvl1pPr algn="l">
              <a:defRPr sz="3000"/>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491788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1022352" y="1736725"/>
            <a:ext cx="10298325"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dirty="0"/>
              <a:t>Graphics can go here – </a:t>
            </a:r>
            <a:br>
              <a:rPr lang="en-US" dirty="0"/>
            </a:br>
            <a:r>
              <a:rPr lang="en-US" dirty="0"/>
              <a:t>replace this box with your image or chart</a:t>
            </a:r>
          </a:p>
        </p:txBody>
      </p:sp>
      <p:pic>
        <p:nvPicPr>
          <p:cNvPr id="6" name="Picture 5" descr="Bar_RtAngle_7502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633" y="1437805"/>
            <a:ext cx="1810912" cy="6705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919104" y="6266347"/>
            <a:ext cx="1903163" cy="467097"/>
          </a:xfrm>
          <a:prstGeom prst="rect">
            <a:avLst/>
          </a:prstGeom>
        </p:spPr>
      </p:pic>
      <p:pic>
        <p:nvPicPr>
          <p:cNvPr id="10" name="Picture 9" descr="Wordmark_center_Purple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5634" y="6487457"/>
            <a:ext cx="3233727" cy="163374"/>
          </a:xfrm>
          <a:prstGeom prst="rect">
            <a:avLst/>
          </a:prstGeom>
        </p:spPr>
      </p:pic>
      <p:sp>
        <p:nvSpPr>
          <p:cNvPr id="15" name="Text Placeholder 4"/>
          <p:cNvSpPr>
            <a:spLocks noGrp="1"/>
          </p:cNvSpPr>
          <p:nvPr>
            <p:ph type="body" sz="quarter" idx="13" hasCustomPrompt="1"/>
          </p:nvPr>
        </p:nvSpPr>
        <p:spPr>
          <a:xfrm>
            <a:off x="7349068" y="6446033"/>
            <a:ext cx="3971609" cy="204798"/>
          </a:xfrm>
          <a:prstGeom prst="rect">
            <a:avLst/>
          </a:prstGeom>
        </p:spPr>
        <p:txBody>
          <a:bodyPr/>
          <a:lstStyle>
            <a:lvl1pPr marL="0" indent="0" algn="r">
              <a:buNone/>
              <a:defRPr sz="1000">
                <a:solidFill>
                  <a:schemeClr val="accent3">
                    <a:lumMod val="65000"/>
                  </a:schemeClr>
                </a:solidFill>
                <a:latin typeface="Uni Sans"/>
              </a:defRPr>
            </a:lvl1pPr>
          </a:lstStyle>
          <a:p>
            <a:pPr lvl="0"/>
            <a:r>
              <a:rPr lang="en-US" dirty="0"/>
              <a:t>Source:</a:t>
            </a:r>
          </a:p>
        </p:txBody>
      </p:sp>
      <p:sp>
        <p:nvSpPr>
          <p:cNvPr id="11" name="Title 1"/>
          <p:cNvSpPr>
            <a:spLocks noGrp="1"/>
          </p:cNvSpPr>
          <p:nvPr>
            <p:ph type="title" hasCustomPrompt="1"/>
          </p:nvPr>
        </p:nvSpPr>
        <p:spPr>
          <a:xfrm>
            <a:off x="895676" y="371510"/>
            <a:ext cx="10425003" cy="991998"/>
          </a:xfrm>
          <a:prstGeom prst="rect">
            <a:avLst/>
          </a:prstGeom>
        </p:spPr>
        <p:txBody>
          <a:bodyPr/>
          <a:lstStyle>
            <a:lvl1pPr algn="l">
              <a:defRPr sz="3000">
                <a:latin typeface="Encode Sans Normal"/>
              </a:defRPr>
            </a:lvl1pPr>
          </a:lstStyle>
          <a:p>
            <a:pPr lvl="0"/>
            <a:r>
              <a:rPr lang="en-US" dirty="0"/>
              <a:t>HEADER HERE </a:t>
            </a:r>
            <a:br>
              <a:rPr lang="en-US" dirty="0"/>
            </a:br>
            <a:r>
              <a:rPr lang="en-US" dirty="0"/>
              <a:t>(ENCODE NORMAL BLACK, 30 PT.)</a:t>
            </a:r>
          </a:p>
        </p:txBody>
      </p:sp>
    </p:spTree>
    <p:extLst>
      <p:ext uri="{BB962C8B-B14F-4D97-AF65-F5344CB8AC3E}">
        <p14:creationId xmlns:p14="http://schemas.microsoft.com/office/powerpoint/2010/main" val="1010196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E75DF0-877E-1944-9EDF-48CB9C6F0718}"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702382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75DF0-877E-1944-9EDF-48CB9C6F0718}" type="datetimeFigureOut">
              <a:rPr lang="en-US" smtClean="0"/>
              <a:t>5/16/18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011661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E75DF0-877E-1944-9EDF-48CB9C6F0718}"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37283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E75DF0-877E-1944-9EDF-48CB9C6F0718}" type="datetimeFigureOut">
              <a:rPr lang="en-US" smtClean="0"/>
              <a:t>5/16/18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604868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E75DF0-877E-1944-9EDF-48CB9C6F0718}" type="datetimeFigureOut">
              <a:rPr lang="en-US" smtClean="0"/>
              <a:t>5/16/18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98024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75DF0-877E-1944-9EDF-48CB9C6F0718}" type="datetimeFigureOut">
              <a:rPr lang="en-US" smtClean="0"/>
              <a:t>5/16/18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98152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75DF0-877E-1944-9EDF-48CB9C6F0718}"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749532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E75DF0-877E-1944-9EDF-48CB9C6F0718}" type="datetimeFigureOut">
              <a:rPr lang="en-US" smtClean="0"/>
              <a:t>5/16/18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0D4FE7-14F7-0249-89FC-AFECDF9D7208}" type="slidenum">
              <a:rPr lang="en-US" smtClean="0"/>
              <a:t>‹#›</a:t>
            </a:fld>
            <a:endParaRPr lang="en-US"/>
          </a:p>
        </p:txBody>
      </p:sp>
    </p:spTree>
    <p:extLst>
      <p:ext uri="{BB962C8B-B14F-4D97-AF65-F5344CB8AC3E}">
        <p14:creationId xmlns:p14="http://schemas.microsoft.com/office/powerpoint/2010/main" val="104325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E75DF0-877E-1944-9EDF-48CB9C6F0718}" type="datetimeFigureOut">
              <a:rPr lang="en-US" smtClean="0"/>
              <a:t>5/16/18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D4FE7-14F7-0249-89FC-AFECDF9D7208}" type="slidenum">
              <a:rPr lang="en-US" smtClean="0"/>
              <a:t>‹#›</a:t>
            </a:fld>
            <a:endParaRPr lang="en-US"/>
          </a:p>
        </p:txBody>
      </p:sp>
    </p:spTree>
    <p:extLst>
      <p:ext uri="{BB962C8B-B14F-4D97-AF65-F5344CB8AC3E}">
        <p14:creationId xmlns:p14="http://schemas.microsoft.com/office/powerpoint/2010/main" val="1374391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5.tiff"/><Relationship Id="rId2" Type="http://schemas.openxmlformats.org/officeDocument/2006/relationships/slideLayout" Target="../slideLayouts/slideLayout15.xml"/><Relationship Id="rId1" Type="http://schemas.openxmlformats.org/officeDocument/2006/relationships/tags" Target="../tags/tag8.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4.png"/><Relationship Id="rId2" Type="http://schemas.openxmlformats.org/officeDocument/2006/relationships/slideLayout" Target="../slideLayouts/slideLayout15.xml"/><Relationship Id="rId1" Type="http://schemas.openxmlformats.org/officeDocument/2006/relationships/tags" Target="../tags/tag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tiff"/><Relationship Id="rId9" Type="http://schemas.openxmlformats.org/officeDocument/2006/relationships/image" Target="../media/image5.tiff"/></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4.xml"/><Relationship Id="rId7"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ags" Target="../tags/tag10.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png"/><Relationship Id="rId4" Type="http://schemas.openxmlformats.org/officeDocument/2006/relationships/image" Target="../media/image26.png"/><Relationship Id="rId9" Type="http://schemas.openxmlformats.org/officeDocument/2006/relationships/image" Target="../media/image5.tiff"/></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tags" Target="../tags/tag1.xml"/><Relationship Id="rId5" Type="http://schemas.openxmlformats.org/officeDocument/2006/relationships/image" Target="../media/image5.tif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8" Type="http://schemas.openxmlformats.org/officeDocument/2006/relationships/image" Target="../media/image5.tiff"/><Relationship Id="rId3" Type="http://schemas.openxmlformats.org/officeDocument/2006/relationships/notesSlide" Target="../notesSlides/notesSlide3.xml"/><Relationship Id="rId7" Type="http://schemas.openxmlformats.org/officeDocument/2006/relationships/image" Target="../media/image2.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5.tiff"/><Relationship Id="rId5" Type="http://schemas.openxmlformats.org/officeDocument/2006/relationships/image" Target="../media/image8.emf"/><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5.tiff"/><Relationship Id="rId5" Type="http://schemas.openxmlformats.org/officeDocument/2006/relationships/image" Target="../media/image10.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5.tiff"/><Relationship Id="rId5" Type="http://schemas.openxmlformats.org/officeDocument/2006/relationships/image" Target="../media/image12.emf"/><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5.tiff"/><Relationship Id="rId4"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6.xml"/><Relationship Id="rId5" Type="http://schemas.openxmlformats.org/officeDocument/2006/relationships/image" Target="../media/image5.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image" Target="../media/image5.tiff"/><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020" y="344151"/>
            <a:ext cx="3403601" cy="1147796"/>
          </a:xfrm>
          <a:prstGeom prst="rect">
            <a:avLst/>
          </a:prstGeom>
        </p:spPr>
      </p:pic>
      <p:sp>
        <p:nvSpPr>
          <p:cNvPr id="3" name="TextBox 2"/>
          <p:cNvSpPr txBox="1"/>
          <p:nvPr/>
        </p:nvSpPr>
        <p:spPr>
          <a:xfrm>
            <a:off x="320583" y="1564243"/>
            <a:ext cx="11631454" cy="5293757"/>
          </a:xfrm>
          <a:prstGeom prst="rect">
            <a:avLst/>
          </a:prstGeom>
          <a:noFill/>
        </p:spPr>
        <p:txBody>
          <a:bodyPr wrap="none" rtlCol="0">
            <a:spAutoFit/>
          </a:bodyPr>
          <a:lstStyle/>
          <a:p>
            <a:r>
              <a:rPr lang="en-US" sz="3200" dirty="0">
                <a:latin typeface="Gill Sans MT" charset="0"/>
                <a:ea typeface="Gill Sans MT" charset="0"/>
                <a:cs typeface="Gill Sans MT" charset="0"/>
              </a:rPr>
              <a:t>Safer Homes, Suicide Aware is a public health campaign</a:t>
            </a:r>
          </a:p>
          <a:p>
            <a:r>
              <a:rPr lang="en-US" sz="3200" dirty="0">
                <a:latin typeface="Gill Sans MT" charset="0"/>
                <a:ea typeface="Gill Sans MT" charset="0"/>
                <a:cs typeface="Gill Sans MT" charset="0"/>
              </a:rPr>
              <a:t>focused on simple steps to prevent suicide deaths and attempts </a:t>
            </a:r>
          </a:p>
          <a:p>
            <a:r>
              <a:rPr lang="en-US" sz="3200" dirty="0">
                <a:latin typeface="Gill Sans MT" charset="0"/>
                <a:ea typeface="Gill Sans MT" charset="0"/>
                <a:cs typeface="Gill Sans MT" charset="0"/>
              </a:rPr>
              <a:t>long before a crisis occurs. </a:t>
            </a:r>
          </a:p>
          <a:p>
            <a:endParaRPr lang="en-US" sz="3200" dirty="0">
              <a:latin typeface="Gill Sans MT" charset="0"/>
              <a:ea typeface="Gill Sans MT" charset="0"/>
              <a:cs typeface="Gill Sans MT" charset="0"/>
            </a:endParaRPr>
          </a:p>
          <a:p>
            <a:r>
              <a:rPr lang="en-US" sz="3200" dirty="0">
                <a:latin typeface="Gill Sans MT" charset="0"/>
                <a:ea typeface="Gill Sans MT" charset="0"/>
                <a:cs typeface="Gill Sans MT" charset="0"/>
              </a:rPr>
              <a:t>Safer Homes is also relevant to mitigating the opioid crisis and </a:t>
            </a:r>
          </a:p>
          <a:p>
            <a:r>
              <a:rPr lang="en-US" sz="3200" dirty="0">
                <a:latin typeface="Gill Sans MT" charset="0"/>
                <a:ea typeface="Gill Sans MT" charset="0"/>
                <a:cs typeface="Gill Sans MT" charset="0"/>
              </a:rPr>
              <a:t>the prevention of accidental poisonings and firearm deaths.</a:t>
            </a:r>
          </a:p>
          <a:p>
            <a:endParaRPr lang="en-US" sz="3200" dirty="0">
              <a:latin typeface="Gill Sans MT" charset="0"/>
              <a:ea typeface="Gill Sans MT" charset="0"/>
              <a:cs typeface="Gill Sans MT" charset="0"/>
            </a:endParaRPr>
          </a:p>
          <a:p>
            <a:r>
              <a:rPr lang="en-US" sz="3200" dirty="0">
                <a:latin typeface="Gill Sans MT" charset="0"/>
                <a:ea typeface="Gill Sans MT" charset="0"/>
                <a:cs typeface="Gill Sans MT" charset="0"/>
              </a:rPr>
              <a:t>This module was developed by public health experts and is intended </a:t>
            </a:r>
          </a:p>
          <a:p>
            <a:r>
              <a:rPr lang="en-US" sz="3200" dirty="0">
                <a:latin typeface="Gill Sans MT" charset="0"/>
                <a:ea typeface="Gill Sans MT" charset="0"/>
                <a:cs typeface="Gill Sans MT" charset="0"/>
              </a:rPr>
              <a:t>to be inserted into suicide &amp; injury prevention trainings and firearms</a:t>
            </a:r>
          </a:p>
          <a:p>
            <a:r>
              <a:rPr lang="en-US" sz="3200" dirty="0">
                <a:latin typeface="Gill Sans MT" charset="0"/>
                <a:ea typeface="Gill Sans MT" charset="0"/>
                <a:cs typeface="Gill Sans MT" charset="0"/>
              </a:rPr>
              <a:t>safety courses.</a:t>
            </a:r>
          </a:p>
          <a:p>
            <a:endParaRPr lang="en-US" dirty="0"/>
          </a:p>
        </p:txBody>
      </p:sp>
    </p:spTree>
    <p:extLst>
      <p:ext uri="{BB962C8B-B14F-4D97-AF65-F5344CB8AC3E}">
        <p14:creationId xmlns:p14="http://schemas.microsoft.com/office/powerpoint/2010/main" val="653814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25333" y="1662641"/>
            <a:ext cx="7689174" cy="4402633"/>
            <a:chOff x="801333" y="1662640"/>
            <a:chExt cx="7689174" cy="4402633"/>
          </a:xfrm>
        </p:grpSpPr>
        <p:sp>
          <p:nvSpPr>
            <p:cNvPr id="29" name="Rectangle 28"/>
            <p:cNvSpPr/>
            <p:nvPr/>
          </p:nvSpPr>
          <p:spPr>
            <a:xfrm>
              <a:off x="2397906" y="4499476"/>
              <a:ext cx="6092601" cy="1367877"/>
            </a:xfrm>
            <a:prstGeom prst="rect">
              <a:avLst/>
            </a:prstGeom>
            <a:solidFill>
              <a:schemeClr val="accent3">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801333" y="3075031"/>
              <a:ext cx="6118987" cy="1367877"/>
            </a:xfrm>
            <a:prstGeom prst="rect">
              <a:avLst/>
            </a:prstGeom>
            <a:solidFill>
              <a:schemeClr val="accent3">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801333" y="1662640"/>
              <a:ext cx="1596573" cy="1369115"/>
            </a:xfrm>
            <a:prstGeom prst="rect">
              <a:avLst/>
            </a:prstGeom>
            <a:blipFill>
              <a:blip r:embed="rId4">
                <a:extLst>
                  <a:ext uri="{28A0092B-C50C-407E-A947-70E740481C1C}">
                    <a14:useLocalDpi xmlns:a14="http://schemas.microsoft.com/office/drawing/2010/main" val="0"/>
                  </a:ext>
                </a:extLst>
              </a:blip>
              <a:srcRect/>
              <a:stretch>
                <a:fillRect l="-2000" r="-2000"/>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Rectangle 20"/>
            <p:cNvSpPr>
              <a:spLocks/>
            </p:cNvSpPr>
            <p:nvPr/>
          </p:nvSpPr>
          <p:spPr>
            <a:xfrm>
              <a:off x="801333" y="4499476"/>
              <a:ext cx="1596573" cy="1365031"/>
            </a:xfrm>
            <a:prstGeom prst="rect">
              <a:avLst/>
            </a:prstGeom>
            <a:blipFill>
              <a:blip r:embed="rId5">
                <a:extLst>
                  <a:ext uri="{28A0092B-C50C-407E-A947-70E740481C1C}">
                    <a14:useLocalDpi xmlns:a14="http://schemas.microsoft.com/office/drawing/2010/main" val="0"/>
                  </a:ext>
                </a:extLst>
              </a:blip>
              <a:srcRect/>
              <a:stretch>
                <a:fillRect l="-50878" t="-22491" r="-25764" b="-10318"/>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TextBox 22"/>
            <p:cNvSpPr txBox="1"/>
            <p:nvPr/>
          </p:nvSpPr>
          <p:spPr>
            <a:xfrm>
              <a:off x="1006415" y="3176467"/>
              <a:ext cx="5766000" cy="1237775"/>
            </a:xfrm>
            <a:prstGeom prst="rect">
              <a:avLst/>
            </a:prstGeom>
            <a:noFill/>
          </p:spPr>
          <p:txBody>
            <a:bodyPr wrap="square" rtlCol="0">
              <a:spAutoFit/>
            </a:bodyPr>
            <a:lstStyle/>
            <a:p>
              <a:pPr algn="r" defTabSz="1022350">
                <a:lnSpc>
                  <a:spcPct val="90000"/>
                </a:lnSpc>
                <a:spcBef>
                  <a:spcPct val="0"/>
                </a:spcBef>
                <a:spcAft>
                  <a:spcPts val="400"/>
                </a:spcAft>
              </a:pPr>
              <a:r>
                <a:rPr lang="en-US" sz="2000" dirty="0">
                  <a:latin typeface="Encode Sans Normal Black" panose="02000000000000000000" pitchFamily="2" charset="0"/>
                </a:rPr>
                <a:t>My 14 year old son</a:t>
              </a:r>
            </a:p>
            <a:p>
              <a:pPr marL="0" lvl="1" algn="r" defTabSz="800100">
                <a:lnSpc>
                  <a:spcPct val="90000"/>
                </a:lnSpc>
                <a:spcBef>
                  <a:spcPct val="0"/>
                </a:spcBef>
                <a:spcAft>
                  <a:spcPct val="15000"/>
                </a:spcAft>
              </a:pPr>
              <a:r>
                <a:rPr lang="en-US" dirty="0">
                  <a:latin typeface="Encode Sans Normal" panose="02000000000000000000" pitchFamily="2" charset="0"/>
                </a:rPr>
                <a:t>My son was 14 when he used my gun to end his life. Suicide wasn’t on my radar. </a:t>
              </a:r>
            </a:p>
            <a:p>
              <a:pPr algn="r"/>
              <a:endParaRPr lang="en-US" dirty="0">
                <a:latin typeface="Encode Sans Normal" panose="02000000000000000000" pitchFamily="2" charset="0"/>
              </a:endParaRPr>
            </a:p>
          </p:txBody>
        </p:sp>
        <p:sp>
          <p:nvSpPr>
            <p:cNvPr id="24" name="TextBox 23"/>
            <p:cNvSpPr txBox="1"/>
            <p:nvPr/>
          </p:nvSpPr>
          <p:spPr>
            <a:xfrm>
              <a:off x="2539784" y="4578199"/>
              <a:ext cx="5776080" cy="1487074"/>
            </a:xfrm>
            <a:prstGeom prst="rect">
              <a:avLst/>
            </a:prstGeom>
            <a:noFill/>
          </p:spPr>
          <p:txBody>
            <a:bodyPr wrap="square" rtlCol="0">
              <a:spAutoFit/>
            </a:bodyPr>
            <a:lstStyle/>
            <a:p>
              <a:pPr defTabSz="1022350">
                <a:lnSpc>
                  <a:spcPct val="90000"/>
                </a:lnSpc>
                <a:spcBef>
                  <a:spcPct val="0"/>
                </a:spcBef>
                <a:spcAft>
                  <a:spcPts val="400"/>
                </a:spcAft>
              </a:pPr>
              <a:r>
                <a:rPr lang="en-US" sz="2000" dirty="0">
                  <a:latin typeface="Encode Sans Normal Black" panose="02000000000000000000" pitchFamily="2" charset="0"/>
                </a:rPr>
                <a:t>My neighbor’s son</a:t>
              </a:r>
            </a:p>
            <a:p>
              <a:pPr marL="0" lvl="1" defTabSz="800100">
                <a:lnSpc>
                  <a:spcPct val="90000"/>
                </a:lnSpc>
                <a:spcBef>
                  <a:spcPct val="0"/>
                </a:spcBef>
                <a:spcAft>
                  <a:spcPct val="15000"/>
                </a:spcAft>
              </a:pPr>
              <a:r>
                <a:rPr lang="en-US" dirty="0">
                  <a:latin typeface="Encode Sans Normal" panose="02000000000000000000" pitchFamily="2" charset="0"/>
                </a:rPr>
                <a:t>Our neighbor and his friends used to fool around with the guns in the abandoned trailer near my home until he used one to end his life.</a:t>
              </a:r>
            </a:p>
            <a:p>
              <a:endParaRPr lang="en-US" dirty="0">
                <a:latin typeface="Encode Sans Normal" panose="02000000000000000000" pitchFamily="2" charset="0"/>
              </a:endParaRPr>
            </a:p>
          </p:txBody>
        </p:sp>
        <p:sp>
          <p:nvSpPr>
            <p:cNvPr id="27" name="Rectangle 26"/>
            <p:cNvSpPr/>
            <p:nvPr/>
          </p:nvSpPr>
          <p:spPr>
            <a:xfrm>
              <a:off x="2397906" y="1663878"/>
              <a:ext cx="6092601" cy="1367877"/>
            </a:xfrm>
            <a:prstGeom prst="rect">
              <a:avLst/>
            </a:prstGeom>
            <a:solidFill>
              <a:schemeClr val="accent3">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539784" y="1770881"/>
              <a:ext cx="5776080" cy="1168525"/>
            </a:xfrm>
            <a:prstGeom prst="rect">
              <a:avLst/>
            </a:prstGeom>
            <a:noFill/>
          </p:spPr>
          <p:txBody>
            <a:bodyPr wrap="square" rtlCol="0">
              <a:spAutoFit/>
            </a:bodyPr>
            <a:lstStyle/>
            <a:p>
              <a:pPr defTabSz="1022350">
                <a:lnSpc>
                  <a:spcPct val="90000"/>
                </a:lnSpc>
                <a:spcBef>
                  <a:spcPct val="0"/>
                </a:spcBef>
                <a:spcAft>
                  <a:spcPts val="400"/>
                </a:spcAft>
              </a:pPr>
              <a:r>
                <a:rPr lang="en-US" sz="2000" dirty="0">
                  <a:latin typeface="Encode Sans Normal Black" panose="02000000000000000000" pitchFamily="2" charset="0"/>
                </a:rPr>
                <a:t>My lovely but impulsive granddaughter</a:t>
              </a:r>
            </a:p>
            <a:p>
              <a:pPr marL="0" lvl="1" defTabSz="800100">
                <a:lnSpc>
                  <a:spcPct val="90000"/>
                </a:lnSpc>
                <a:spcBef>
                  <a:spcPct val="0"/>
                </a:spcBef>
                <a:spcAft>
                  <a:spcPct val="15000"/>
                </a:spcAft>
              </a:pPr>
              <a:r>
                <a:rPr lang="en-US" dirty="0">
                  <a:latin typeface="Encode Sans Normal" panose="02000000000000000000" pitchFamily="2" charset="0"/>
                </a:rPr>
                <a:t>My granddaughter was 16 when she ended her life with her grandfather’s firearm she found in his dresser drawer.</a:t>
              </a:r>
            </a:p>
          </p:txBody>
        </p:sp>
        <p:pic>
          <p:nvPicPr>
            <p:cNvPr id="30" name="Picture 29"/>
            <p:cNvPicPr>
              <a:picLocks noChangeAspect="1"/>
            </p:cNvPicPr>
            <p:nvPr/>
          </p:nvPicPr>
          <p:blipFill rotWithShape="1">
            <a:blip r:embed="rId6">
              <a:extLst>
                <a:ext uri="{28A0092B-C50C-407E-A947-70E740481C1C}">
                  <a14:useLocalDpi xmlns:a14="http://schemas.microsoft.com/office/drawing/2010/main" val="0"/>
                </a:ext>
              </a:extLst>
            </a:blip>
            <a:srcRect l="22718"/>
            <a:stretch/>
          </p:blipFill>
          <p:spPr>
            <a:xfrm>
              <a:off x="6920320" y="3075031"/>
              <a:ext cx="1570187" cy="1354161"/>
            </a:xfrm>
            <a:prstGeom prst="rect">
              <a:avLst/>
            </a:prstGeom>
          </p:spPr>
        </p:pic>
      </p:grpSp>
      <p:sp>
        <p:nvSpPr>
          <p:cNvPr id="4" name="Title 3"/>
          <p:cNvSpPr>
            <a:spLocks noGrp="1"/>
          </p:cNvSpPr>
          <p:nvPr>
            <p:ph type="title"/>
          </p:nvPr>
        </p:nvSpPr>
        <p:spPr/>
        <p:txBody>
          <a:bodyPr>
            <a:normAutofit/>
          </a:bodyPr>
          <a:lstStyle/>
          <a:p>
            <a:r>
              <a:rPr lang="en-US" dirty="0">
                <a:solidFill>
                  <a:srgbClr val="7030A0"/>
                </a:solidFill>
              </a:rPr>
              <a:t>DO YOUNG PEOPLE LIVE IN </a:t>
            </a:r>
            <a:br>
              <a:rPr lang="en-US" dirty="0">
                <a:solidFill>
                  <a:srgbClr val="7030A0"/>
                </a:solidFill>
              </a:rPr>
            </a:br>
            <a:r>
              <a:rPr lang="en-US" dirty="0">
                <a:solidFill>
                  <a:srgbClr val="7030A0"/>
                </a:solidFill>
              </a:rPr>
              <a:t>OR VISIT YOUR HOME?</a:t>
            </a:r>
          </a:p>
        </p:txBody>
      </p:sp>
      <p:pic>
        <p:nvPicPr>
          <p:cNvPr id="14" name="Picture 13"/>
          <p:cNvPicPr>
            <a:picLocks noChangeAspect="1"/>
          </p:cNvPicPr>
          <p:nvPr/>
        </p:nvPicPr>
        <p:blipFill>
          <a:blip r:embed="rId7"/>
          <a:stretch>
            <a:fillRect/>
          </a:stretch>
        </p:blipFill>
        <p:spPr>
          <a:xfrm>
            <a:off x="8296415" y="6290687"/>
            <a:ext cx="1701940" cy="567313"/>
          </a:xfrm>
          <a:prstGeom prst="rect">
            <a:avLst/>
          </a:prstGeom>
        </p:spPr>
      </p:pic>
    </p:spTree>
    <p:custDataLst>
      <p:tags r:id="rId1"/>
    </p:custDataLst>
    <p:extLst>
      <p:ext uri="{BB962C8B-B14F-4D97-AF65-F5344CB8AC3E}">
        <p14:creationId xmlns:p14="http://schemas.microsoft.com/office/powerpoint/2010/main" val="162678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95757" y="790222"/>
            <a:ext cx="7818752" cy="573286"/>
          </a:xfrm>
        </p:spPr>
        <p:txBody>
          <a:bodyPr/>
          <a:lstStyle/>
          <a:p>
            <a:r>
              <a:rPr lang="en-US" dirty="0">
                <a:solidFill>
                  <a:srgbClr val="7030A0"/>
                </a:solidFill>
              </a:rPr>
              <a:t>YOU CAN SAVE A LIFE</a:t>
            </a:r>
          </a:p>
        </p:txBody>
      </p:sp>
      <p:pic>
        <p:nvPicPr>
          <p:cNvPr id="7" name="Picture 6"/>
          <p:cNvPicPr>
            <a:picLocks noChangeAspect="1"/>
          </p:cNvPicPr>
          <p:nvPr/>
        </p:nvPicPr>
        <p:blipFill>
          <a:blip r:embed="rId3"/>
          <a:stretch>
            <a:fillRect/>
          </a:stretch>
        </p:blipFill>
        <p:spPr>
          <a:xfrm>
            <a:off x="8312568" y="6260455"/>
            <a:ext cx="1701940" cy="567313"/>
          </a:xfrm>
          <a:prstGeom prst="rect">
            <a:avLst/>
          </a:prstGeom>
        </p:spPr>
      </p:pic>
      <p:pic>
        <p:nvPicPr>
          <p:cNvPr id="4" name="Picture 3">
            <a:extLst>
              <a:ext uri="{FF2B5EF4-FFF2-40B4-BE49-F238E27FC236}">
                <a16:creationId xmlns:a16="http://schemas.microsoft.com/office/drawing/2014/main" id="{00B7959B-A61A-9842-8A81-901684F0D2C5}"/>
              </a:ext>
            </a:extLst>
          </p:cNvPr>
          <p:cNvPicPr>
            <a:picLocks noChangeAspect="1"/>
          </p:cNvPicPr>
          <p:nvPr/>
        </p:nvPicPr>
        <p:blipFill>
          <a:blip r:embed="rId4"/>
          <a:stretch>
            <a:fillRect/>
          </a:stretch>
        </p:blipFill>
        <p:spPr>
          <a:xfrm>
            <a:off x="2640932" y="1223913"/>
            <a:ext cx="7373576" cy="4845493"/>
          </a:xfrm>
          <a:prstGeom prst="rect">
            <a:avLst/>
          </a:prstGeom>
        </p:spPr>
      </p:pic>
    </p:spTree>
    <p:extLst>
      <p:ext uri="{BB962C8B-B14F-4D97-AF65-F5344CB8AC3E}">
        <p14:creationId xmlns:p14="http://schemas.microsoft.com/office/powerpoint/2010/main" val="1277823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2183305" y="1828801"/>
            <a:ext cx="8033139" cy="4301525"/>
          </a:xfrm>
        </p:spPr>
        <p:txBody>
          <a:bodyPr/>
          <a:lstStyle/>
          <a:p>
            <a:pPr>
              <a:spcBef>
                <a:spcPts val="1200"/>
              </a:spcBef>
            </a:pPr>
            <a:r>
              <a:rPr lang="en-US" sz="2600" dirty="0"/>
              <a:t>For their protection, lock-up, do not allow children and teens unsupervised or unauthorized access</a:t>
            </a:r>
          </a:p>
          <a:p>
            <a:pPr>
              <a:spcBef>
                <a:spcPts val="1200"/>
              </a:spcBef>
            </a:pPr>
            <a:r>
              <a:rPr lang="en-US" sz="2600" dirty="0"/>
              <a:t>Limit access to the authorized gun owner ensuring only he/ she or a designee can access keys and combinations</a:t>
            </a:r>
          </a:p>
          <a:p>
            <a:pPr>
              <a:spcBef>
                <a:spcPts val="1200"/>
              </a:spcBef>
            </a:pPr>
            <a:r>
              <a:rPr lang="en-US" sz="2600" dirty="0"/>
              <a:t>Firearm for home protection? Choose and invest in a safe storage device that affords quick access for only you.</a:t>
            </a:r>
          </a:p>
        </p:txBody>
      </p:sp>
      <p:sp>
        <p:nvSpPr>
          <p:cNvPr id="9" name="Title 8"/>
          <p:cNvSpPr>
            <a:spLocks noGrp="1"/>
          </p:cNvSpPr>
          <p:nvPr>
            <p:ph type="title"/>
          </p:nvPr>
        </p:nvSpPr>
        <p:spPr>
          <a:xfrm>
            <a:off x="2195757" y="360221"/>
            <a:ext cx="7818750" cy="991998"/>
          </a:xfrm>
        </p:spPr>
        <p:txBody>
          <a:bodyPr>
            <a:normAutofit/>
          </a:bodyPr>
          <a:lstStyle/>
          <a:p>
            <a:pPr algn="l"/>
            <a:r>
              <a:rPr lang="en-US" sz="3000" dirty="0">
                <a:solidFill>
                  <a:srgbClr val="7030A0"/>
                </a:solidFill>
                <a:latin typeface="Encode Sans Normal"/>
              </a:rPr>
              <a:t>LIMITING ACCESS </a:t>
            </a:r>
            <a:br>
              <a:rPr lang="en-US" sz="3000" dirty="0">
                <a:solidFill>
                  <a:srgbClr val="7030A0"/>
                </a:solidFill>
                <a:latin typeface="Encode Sans Normal"/>
              </a:rPr>
            </a:br>
            <a:r>
              <a:rPr lang="en-US" sz="3000" dirty="0">
                <a:solidFill>
                  <a:srgbClr val="7030A0"/>
                </a:solidFill>
                <a:latin typeface="Encode Sans Normal"/>
              </a:rPr>
              <a:t>FOR YOUNG PEOPLE</a:t>
            </a:r>
          </a:p>
        </p:txBody>
      </p:sp>
      <p:pic>
        <p:nvPicPr>
          <p:cNvPr id="6" name="Picture 5"/>
          <p:cNvPicPr>
            <a:picLocks noChangeAspect="1"/>
          </p:cNvPicPr>
          <p:nvPr/>
        </p:nvPicPr>
        <p:blipFill>
          <a:blip r:embed="rId3"/>
          <a:stretch>
            <a:fillRect/>
          </a:stretch>
        </p:blipFill>
        <p:spPr>
          <a:xfrm>
            <a:off x="8312567" y="6269595"/>
            <a:ext cx="1701940" cy="567313"/>
          </a:xfrm>
          <a:prstGeom prst="rect">
            <a:avLst/>
          </a:prstGeom>
        </p:spPr>
      </p:pic>
    </p:spTree>
    <p:extLst>
      <p:ext uri="{BB962C8B-B14F-4D97-AF65-F5344CB8AC3E}">
        <p14:creationId xmlns:p14="http://schemas.microsoft.com/office/powerpoint/2010/main" val="1229019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45098" y="1640828"/>
            <a:ext cx="6384965" cy="4371926"/>
            <a:chOff x="1321097" y="1640828"/>
            <a:chExt cx="6384965" cy="4371926"/>
          </a:xfrm>
        </p:grpSpPr>
        <p:pic>
          <p:nvPicPr>
            <p:cNvPr id="7" name="Picture 6"/>
            <p:cNvPicPr>
              <a:picLocks noChangeAspect="1"/>
            </p:cNvPicPr>
            <p:nvPr/>
          </p:nvPicPr>
          <p:blipFill rotWithShape="1">
            <a:blip r:embed="rId4"/>
            <a:srcRect l="3623" t="5836" r="4269" b="13752"/>
            <a:stretch/>
          </p:blipFill>
          <p:spPr>
            <a:xfrm>
              <a:off x="1321998" y="1724096"/>
              <a:ext cx="1714500" cy="1496786"/>
            </a:xfrm>
            <a:prstGeom prst="rect">
              <a:avLst/>
            </a:prstGeom>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0506" y="1724096"/>
              <a:ext cx="1258004" cy="149600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5093" y="4033609"/>
              <a:ext cx="1343251" cy="1284175"/>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1901" y="1640828"/>
              <a:ext cx="1904103" cy="1663322"/>
            </a:xfrm>
            <a:prstGeom prst="rect">
              <a:avLst/>
            </a:prstGeom>
          </p:spPr>
        </p:pic>
        <p:sp>
          <p:nvSpPr>
            <p:cNvPr id="11" name="TextBox 10"/>
            <p:cNvSpPr txBox="1"/>
            <p:nvPr/>
          </p:nvSpPr>
          <p:spPr>
            <a:xfrm>
              <a:off x="4528479" y="5366423"/>
              <a:ext cx="3110837" cy="646331"/>
            </a:xfrm>
            <a:prstGeom prst="rect">
              <a:avLst/>
            </a:prstGeom>
            <a:noFill/>
          </p:spPr>
          <p:txBody>
            <a:bodyPr wrap="square" rtlCol="0">
              <a:spAutoFit/>
            </a:bodyPr>
            <a:lstStyle/>
            <a:p>
              <a:pPr algn="ctr"/>
              <a:r>
                <a:rPr lang="en-US" sz="1200" dirty="0" err="1">
                  <a:latin typeface="Encode Sans Normal" panose="02000000000000000000" pitchFamily="2" charset="0"/>
                  <a:ea typeface="Gill Sans MT" charset="0"/>
                  <a:cs typeface="Gill Sans MT" charset="0"/>
                </a:rPr>
                <a:t>Hornady</a:t>
              </a:r>
              <a:r>
                <a:rPr lang="en-US" sz="1200" dirty="0">
                  <a:latin typeface="Encode Sans Normal" panose="02000000000000000000" pitchFamily="2" charset="0"/>
                  <a:ea typeface="Gill Sans MT" charset="0"/>
                  <a:cs typeface="Gill Sans MT" charset="0"/>
                </a:rPr>
                <a:t> </a:t>
              </a:r>
              <a:r>
                <a:rPr lang="en-US" sz="1200" dirty="0" err="1">
                  <a:latin typeface="Encode Sans Normal" panose="02000000000000000000" pitchFamily="2" charset="0"/>
                  <a:ea typeface="Gill Sans MT" charset="0"/>
                  <a:cs typeface="Gill Sans MT" charset="0"/>
                </a:rPr>
                <a:t>RAPiD</a:t>
              </a:r>
              <a:r>
                <a:rPr lang="en-US" sz="1200" dirty="0">
                  <a:latin typeface="Encode Sans Normal" panose="02000000000000000000" pitchFamily="2" charset="0"/>
                  <a:ea typeface="Gill Sans MT" charset="0"/>
                  <a:cs typeface="Gill Sans MT" charset="0"/>
                </a:rPr>
                <a:t> Safe</a:t>
              </a:r>
            </a:p>
            <a:p>
              <a:pPr algn="ctr"/>
              <a:r>
                <a:rPr lang="en-US" sz="1200" dirty="0">
                  <a:latin typeface="Encode Sans Normal" panose="02000000000000000000" pitchFamily="2" charset="0"/>
                  <a:ea typeface="Gill Sans MT" charset="0"/>
                  <a:cs typeface="Gill Sans MT" charset="0"/>
                </a:rPr>
                <a:t>Access w/ RFID bracelet</a:t>
              </a:r>
            </a:p>
            <a:p>
              <a:pPr algn="ctr"/>
              <a:r>
                <a:rPr lang="en-US" sz="1200" dirty="0">
                  <a:latin typeface="Encode Sans Normal" panose="02000000000000000000" pitchFamily="2" charset="0"/>
                  <a:ea typeface="Gill Sans MT" charset="0"/>
                  <a:cs typeface="Gill Sans MT" charset="0"/>
                </a:rPr>
                <a:t>  $169</a:t>
              </a: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7538" y="3995462"/>
              <a:ext cx="1798317" cy="1280454"/>
            </a:xfrm>
            <a:prstGeom prst="rect">
              <a:avLst/>
            </a:prstGeom>
          </p:spPr>
        </p:pic>
        <p:sp>
          <p:nvSpPr>
            <p:cNvPr id="13" name="TextBox 12"/>
            <p:cNvSpPr txBox="1"/>
            <p:nvPr/>
          </p:nvSpPr>
          <p:spPr>
            <a:xfrm>
              <a:off x="2179248" y="5366423"/>
              <a:ext cx="2335620" cy="646331"/>
            </a:xfrm>
            <a:prstGeom prst="rect">
              <a:avLst/>
            </a:prstGeom>
            <a:noFill/>
          </p:spPr>
          <p:txBody>
            <a:bodyPr wrap="square" rtlCol="0">
              <a:spAutoFit/>
            </a:bodyPr>
            <a:lstStyle/>
            <a:p>
              <a:pPr algn="ctr"/>
              <a:r>
                <a:rPr lang="en-US" sz="1200" dirty="0" err="1">
                  <a:latin typeface="Encode Sans Normal" panose="02000000000000000000" pitchFamily="2" charset="0"/>
                  <a:ea typeface="Gill Sans MT" charset="0"/>
                  <a:cs typeface="Gill Sans MT" charset="0"/>
                </a:rPr>
                <a:t>SentrySafe</a:t>
              </a:r>
              <a:r>
                <a:rPr lang="en-US" sz="1200" dirty="0">
                  <a:latin typeface="Encode Sans Normal" panose="02000000000000000000" pitchFamily="2" charset="0"/>
                  <a:ea typeface="Gill Sans MT" charset="0"/>
                  <a:cs typeface="Gill Sans MT" charset="0"/>
                </a:rPr>
                <a:t> Quick Access Pistol Safe Biometric Lock</a:t>
              </a:r>
            </a:p>
            <a:p>
              <a:pPr algn="ctr"/>
              <a:r>
                <a:rPr lang="en-US" sz="1200" dirty="0">
                  <a:latin typeface="Encode Sans Normal" panose="02000000000000000000" pitchFamily="2" charset="0"/>
                  <a:ea typeface="Gill Sans MT" charset="0"/>
                  <a:cs typeface="Gill Sans MT" charset="0"/>
                </a:rPr>
                <a:t>$104-$199</a:t>
              </a:r>
            </a:p>
          </p:txBody>
        </p:sp>
        <p:sp>
          <p:nvSpPr>
            <p:cNvPr id="14" name="TextBox 13"/>
            <p:cNvSpPr txBox="1"/>
            <p:nvPr/>
          </p:nvSpPr>
          <p:spPr>
            <a:xfrm>
              <a:off x="1321097" y="3251157"/>
              <a:ext cx="1716302" cy="830997"/>
            </a:xfrm>
            <a:prstGeom prst="rect">
              <a:avLst/>
            </a:prstGeom>
            <a:noFill/>
          </p:spPr>
          <p:txBody>
            <a:bodyPr wrap="square" rtlCol="0">
              <a:spAutoFit/>
            </a:bodyPr>
            <a:lstStyle/>
            <a:p>
              <a:pPr algn="ctr"/>
              <a:r>
                <a:rPr lang="en-US" sz="1200" dirty="0">
                  <a:latin typeface="Encode Sans Normal" panose="02000000000000000000" pitchFamily="2" charset="0"/>
                  <a:ea typeface="Gill Sans MT" charset="0"/>
                  <a:cs typeface="Gill Sans MT" charset="0"/>
                </a:rPr>
                <a:t>Life Jacket</a:t>
              </a:r>
            </a:p>
            <a:p>
              <a:pPr algn="ctr"/>
              <a:r>
                <a:rPr lang="en-US" sz="1200" dirty="0">
                  <a:latin typeface="Encode Sans Normal" panose="02000000000000000000" pitchFamily="2" charset="0"/>
                  <a:ea typeface="Gill Sans MT" charset="0"/>
                  <a:cs typeface="Gill Sans MT" charset="0"/>
                </a:rPr>
                <a:t>$22 - $44</a:t>
              </a:r>
            </a:p>
            <a:p>
              <a:pPr algn="ctr"/>
              <a:r>
                <a:rPr lang="en-US" sz="1200" dirty="0">
                  <a:latin typeface="Encode Sans Normal" panose="02000000000000000000" pitchFamily="2" charset="0"/>
                  <a:ea typeface="Gill Sans MT" charset="0"/>
                  <a:cs typeface="Gill Sans MT" charset="0"/>
                </a:rPr>
                <a:t>Depending on model</a:t>
              </a:r>
            </a:p>
          </p:txBody>
        </p:sp>
        <p:sp>
          <p:nvSpPr>
            <p:cNvPr id="15" name="TextBox 14"/>
            <p:cNvSpPr txBox="1"/>
            <p:nvPr/>
          </p:nvSpPr>
          <p:spPr>
            <a:xfrm>
              <a:off x="3787618" y="3251157"/>
              <a:ext cx="1970461" cy="461665"/>
            </a:xfrm>
            <a:prstGeom prst="rect">
              <a:avLst/>
            </a:prstGeom>
            <a:noFill/>
          </p:spPr>
          <p:txBody>
            <a:bodyPr wrap="square" rtlCol="0">
              <a:spAutoFit/>
            </a:bodyPr>
            <a:lstStyle/>
            <a:p>
              <a:pPr algn="ctr"/>
              <a:r>
                <a:rPr lang="en-US" sz="1200" dirty="0">
                  <a:latin typeface="Encode Sans Normal" panose="02000000000000000000" pitchFamily="2" charset="0"/>
                  <a:ea typeface="Gill Sans MT" charset="0"/>
                  <a:cs typeface="Gill Sans MT" charset="0"/>
                </a:rPr>
                <a:t>Lock Box</a:t>
              </a:r>
            </a:p>
            <a:p>
              <a:pPr algn="ctr"/>
              <a:r>
                <a:rPr lang="en-US" sz="1200" dirty="0">
                  <a:latin typeface="Encode Sans Normal" panose="02000000000000000000" pitchFamily="2" charset="0"/>
                  <a:ea typeface="Gill Sans MT" charset="0"/>
                  <a:cs typeface="Gill Sans MT" charset="0"/>
                </a:rPr>
                <a:t>$23-$150 and up</a:t>
              </a:r>
            </a:p>
          </p:txBody>
        </p:sp>
        <p:sp>
          <p:nvSpPr>
            <p:cNvPr id="16" name="TextBox 15"/>
            <p:cNvSpPr txBox="1"/>
            <p:nvPr/>
          </p:nvSpPr>
          <p:spPr>
            <a:xfrm>
              <a:off x="6432957" y="3251157"/>
              <a:ext cx="1273105" cy="461665"/>
            </a:xfrm>
            <a:prstGeom prst="rect">
              <a:avLst/>
            </a:prstGeom>
            <a:noFill/>
          </p:spPr>
          <p:txBody>
            <a:bodyPr wrap="none" rtlCol="0">
              <a:spAutoFit/>
            </a:bodyPr>
            <a:lstStyle/>
            <a:p>
              <a:pPr algn="ctr"/>
              <a:r>
                <a:rPr lang="en-US" sz="1200" dirty="0">
                  <a:latin typeface="Encode Sans Normal" panose="02000000000000000000" pitchFamily="2" charset="0"/>
                  <a:ea typeface="Gill Sans MT" charset="0"/>
                  <a:cs typeface="Gill Sans MT" charset="0"/>
                </a:rPr>
                <a:t>Gun Safe</a:t>
              </a:r>
            </a:p>
            <a:p>
              <a:pPr algn="ctr"/>
              <a:r>
                <a:rPr lang="en-US" sz="1200" dirty="0">
                  <a:latin typeface="Encode Sans Normal" panose="02000000000000000000" pitchFamily="2" charset="0"/>
                  <a:ea typeface="Gill Sans MT" charset="0"/>
                  <a:cs typeface="Gill Sans MT" charset="0"/>
                </a:rPr>
                <a:t>$169 - $2,291</a:t>
              </a:r>
            </a:p>
          </p:txBody>
        </p:sp>
      </p:grpSp>
      <p:sp>
        <p:nvSpPr>
          <p:cNvPr id="4" name="Title 3"/>
          <p:cNvSpPr>
            <a:spLocks noGrp="1"/>
          </p:cNvSpPr>
          <p:nvPr>
            <p:ph type="title"/>
          </p:nvPr>
        </p:nvSpPr>
        <p:spPr>
          <a:xfrm>
            <a:off x="2195757" y="790223"/>
            <a:ext cx="7818752" cy="573285"/>
          </a:xfrm>
        </p:spPr>
        <p:txBody>
          <a:bodyPr/>
          <a:lstStyle/>
          <a:p>
            <a:r>
              <a:rPr lang="en-US" dirty="0">
                <a:solidFill>
                  <a:srgbClr val="7030A0"/>
                </a:solidFill>
              </a:rPr>
              <a:t>LOCK BOXES FOR SPECIFIC NEEDS</a:t>
            </a:r>
          </a:p>
        </p:txBody>
      </p:sp>
      <p:pic>
        <p:nvPicPr>
          <p:cNvPr id="17" name="Picture 16"/>
          <p:cNvPicPr>
            <a:picLocks noChangeAspect="1"/>
          </p:cNvPicPr>
          <p:nvPr/>
        </p:nvPicPr>
        <p:blipFill>
          <a:blip r:embed="rId9"/>
          <a:stretch>
            <a:fillRect/>
          </a:stretch>
        </p:blipFill>
        <p:spPr>
          <a:xfrm>
            <a:off x="8312569" y="6290687"/>
            <a:ext cx="1701940" cy="567313"/>
          </a:xfrm>
          <a:prstGeom prst="rect">
            <a:avLst/>
          </a:prstGeom>
        </p:spPr>
      </p:pic>
    </p:spTree>
    <p:custDataLst>
      <p:tags r:id="rId1"/>
    </p:custDataLst>
    <p:extLst>
      <p:ext uri="{BB962C8B-B14F-4D97-AF65-F5344CB8AC3E}">
        <p14:creationId xmlns:p14="http://schemas.microsoft.com/office/powerpoint/2010/main" val="917413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9B8B0BF-31CA-4A0A-A968-EB5E9BF08F2C}"/>
              </a:ext>
            </a:extLst>
          </p:cNvPr>
          <p:cNvSpPr/>
          <p:nvPr/>
        </p:nvSpPr>
        <p:spPr>
          <a:xfrm>
            <a:off x="0" y="1715818"/>
            <a:ext cx="12192000" cy="3895031"/>
          </a:xfrm>
          <a:prstGeom prst="rect">
            <a:avLst/>
          </a:prstGeom>
          <a:solidFill>
            <a:schemeClr val="tx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8F00"/>
              </a:solidFill>
            </a:endParaRPr>
          </a:p>
        </p:txBody>
      </p:sp>
      <p:sp>
        <p:nvSpPr>
          <p:cNvPr id="17" name="Rectangle 16">
            <a:extLst>
              <a:ext uri="{FF2B5EF4-FFF2-40B4-BE49-F238E27FC236}">
                <a16:creationId xmlns:a16="http://schemas.microsoft.com/office/drawing/2014/main" id="{038EA600-8E45-4011-AB6C-048B9EED72E2}"/>
              </a:ext>
            </a:extLst>
          </p:cNvPr>
          <p:cNvSpPr/>
          <p:nvPr/>
        </p:nvSpPr>
        <p:spPr>
          <a:xfrm rot="5400000">
            <a:off x="8151777" y="-187996"/>
            <a:ext cx="945842" cy="47623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F92D48-FF6F-4864-82FE-E5E179A87835}"/>
              </a:ext>
            </a:extLst>
          </p:cNvPr>
          <p:cNvSpPr/>
          <p:nvPr/>
        </p:nvSpPr>
        <p:spPr>
          <a:xfrm rot="5400000">
            <a:off x="7752735" y="2357731"/>
            <a:ext cx="1743929" cy="4762310"/>
          </a:xfrm>
          <a:prstGeom prst="rect">
            <a:avLst/>
          </a:prstGeom>
          <a:solidFill>
            <a:srgbClr val="8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9DB4BE94-BD32-456A-A5FA-8F24E12C9F41}"/>
              </a:ext>
            </a:extLst>
          </p:cNvPr>
          <p:cNvSpPr/>
          <p:nvPr/>
        </p:nvSpPr>
        <p:spPr>
          <a:xfrm rot="5400000">
            <a:off x="8024277" y="885346"/>
            <a:ext cx="1200838" cy="47623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F91086-2E0B-472D-B87E-7FB738710D9F}"/>
              </a:ext>
            </a:extLst>
          </p:cNvPr>
          <p:cNvSpPr/>
          <p:nvPr/>
        </p:nvSpPr>
        <p:spPr>
          <a:xfrm>
            <a:off x="6236806" y="5255045"/>
            <a:ext cx="4768424" cy="355803"/>
          </a:xfrm>
          <a:prstGeom prst="triangle">
            <a:avLst/>
          </a:prstGeom>
          <a:solidFill>
            <a:srgbClr val="BDBD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528714" y="1779486"/>
            <a:ext cx="4233531" cy="3785652"/>
          </a:xfrm>
          <a:prstGeom prst="rect">
            <a:avLst/>
          </a:prstGeom>
          <a:noFill/>
        </p:spPr>
        <p:txBody>
          <a:bodyPr wrap="none" rtlCol="0">
            <a:spAutoFit/>
          </a:bodyPr>
          <a:lstStyle/>
          <a:p>
            <a:r>
              <a:rPr lang="en-US" sz="2000" b="1" dirty="0">
                <a:solidFill>
                  <a:schemeClr val="bg1"/>
                </a:solidFill>
                <a:latin typeface="Gill Sans MT" charset="0"/>
                <a:ea typeface="Gill Sans MT" charset="0"/>
                <a:cs typeface="Gill Sans MT" charset="0"/>
              </a:rPr>
              <a:t>HOLD </a:t>
            </a:r>
            <a:r>
              <a:rPr lang="en-US" sz="2000" dirty="0">
                <a:solidFill>
                  <a:schemeClr val="bg1"/>
                </a:solidFill>
                <a:latin typeface="Gill Sans MT" charset="0"/>
                <a:ea typeface="Gill Sans MT" charset="0"/>
                <a:cs typeface="Gill Sans MT" charset="0"/>
              </a:rPr>
              <a:t>–</a:t>
            </a:r>
            <a:r>
              <a:rPr lang="en-US" sz="2000" b="1" dirty="0">
                <a:solidFill>
                  <a:schemeClr val="bg1"/>
                </a:solidFill>
                <a:latin typeface="Gill Sans MT" charset="0"/>
                <a:ea typeface="Gill Sans MT" charset="0"/>
                <a:cs typeface="Gill Sans MT" charset="0"/>
              </a:rPr>
              <a:t> </a:t>
            </a:r>
            <a:r>
              <a:rPr lang="en-US" sz="2000" dirty="0">
                <a:solidFill>
                  <a:schemeClr val="bg1"/>
                </a:solidFill>
                <a:latin typeface="Gill Sans MT" charset="0"/>
                <a:ea typeface="Gill Sans MT" charset="0"/>
                <a:cs typeface="Gill Sans MT" charset="0"/>
              </a:rPr>
              <a:t>Give a trusted individual</a:t>
            </a:r>
          </a:p>
          <a:p>
            <a:r>
              <a:rPr lang="en-US" sz="2000" dirty="0">
                <a:solidFill>
                  <a:schemeClr val="bg1"/>
                </a:solidFill>
                <a:latin typeface="Gill Sans MT" charset="0"/>
                <a:ea typeface="Gill Sans MT" charset="0"/>
                <a:cs typeface="Gill Sans MT" charset="0"/>
              </a:rPr>
              <a:t> 	keys &amp; combinations</a:t>
            </a:r>
            <a:endParaRPr lang="en-US" sz="2000" b="1" dirty="0">
              <a:solidFill>
                <a:schemeClr val="bg1"/>
              </a:solidFill>
              <a:latin typeface="Gill Sans MT" charset="0"/>
              <a:ea typeface="Gill Sans MT" charset="0"/>
              <a:cs typeface="Gill Sans MT" charset="0"/>
            </a:endParaRPr>
          </a:p>
          <a:p>
            <a:pPr>
              <a:lnSpc>
                <a:spcPct val="100000"/>
              </a:lnSpc>
            </a:pPr>
            <a:r>
              <a:rPr lang="en-US" sz="2000" dirty="0">
                <a:solidFill>
                  <a:schemeClr val="bg1"/>
                </a:solidFill>
                <a:latin typeface="Gill Sans MT" charset="0"/>
                <a:ea typeface="Gill Sans MT" charset="0"/>
                <a:cs typeface="Gill Sans MT" charset="0"/>
              </a:rPr>
              <a:t> </a:t>
            </a:r>
          </a:p>
          <a:p>
            <a:pPr>
              <a:lnSpc>
                <a:spcPct val="100000"/>
              </a:lnSpc>
            </a:pPr>
            <a:r>
              <a:rPr lang="en-US" sz="2000" b="1" dirty="0">
                <a:solidFill>
                  <a:schemeClr val="bg1"/>
                </a:solidFill>
                <a:latin typeface="Gill Sans MT" charset="0"/>
                <a:ea typeface="Gill Sans MT" charset="0"/>
                <a:cs typeface="Gill Sans MT" charset="0"/>
              </a:rPr>
              <a:t>TRANSFER </a:t>
            </a:r>
            <a:r>
              <a:rPr lang="en-US" sz="2000" dirty="0">
                <a:solidFill>
                  <a:schemeClr val="bg1"/>
                </a:solidFill>
                <a:latin typeface="Gill Sans MT" charset="0"/>
                <a:ea typeface="Gill Sans MT" charset="0"/>
                <a:cs typeface="Gill Sans MT" charset="0"/>
              </a:rPr>
              <a:t>–  Ask friend, relative</a:t>
            </a:r>
          </a:p>
          <a:p>
            <a:pPr>
              <a:lnSpc>
                <a:spcPct val="100000"/>
              </a:lnSpc>
            </a:pPr>
            <a:r>
              <a:rPr lang="en-US" sz="2000" dirty="0">
                <a:solidFill>
                  <a:schemeClr val="bg1"/>
                </a:solidFill>
                <a:latin typeface="Gill Sans MT" charset="0"/>
                <a:ea typeface="Gill Sans MT" charset="0"/>
                <a:cs typeface="Gill Sans MT" charset="0"/>
              </a:rPr>
              <a:t>	to hold firearms in emergency</a:t>
            </a:r>
          </a:p>
          <a:p>
            <a:pPr>
              <a:lnSpc>
                <a:spcPct val="100000"/>
              </a:lnSpc>
            </a:pPr>
            <a:r>
              <a:rPr lang="en-US" sz="2000" dirty="0">
                <a:solidFill>
                  <a:schemeClr val="bg1"/>
                </a:solidFill>
                <a:latin typeface="Gill Sans MT" charset="0"/>
                <a:ea typeface="Gill Sans MT" charset="0"/>
                <a:cs typeface="Gill Sans MT" charset="0"/>
              </a:rPr>
              <a:t>	temporary transfer</a:t>
            </a:r>
          </a:p>
          <a:p>
            <a:pPr>
              <a:lnSpc>
                <a:spcPct val="100000"/>
              </a:lnSpc>
            </a:pPr>
            <a:endParaRPr lang="en-US" sz="2000" dirty="0">
              <a:solidFill>
                <a:schemeClr val="bg1"/>
              </a:solidFill>
              <a:latin typeface="Gill Sans MT" charset="0"/>
              <a:ea typeface="Gill Sans MT" charset="0"/>
              <a:cs typeface="Gill Sans MT" charset="0"/>
            </a:endParaRPr>
          </a:p>
          <a:p>
            <a:pPr>
              <a:lnSpc>
                <a:spcPct val="100000"/>
              </a:lnSpc>
            </a:pPr>
            <a:r>
              <a:rPr lang="en-US" sz="2000" b="1" dirty="0">
                <a:solidFill>
                  <a:schemeClr val="bg1"/>
                </a:solidFill>
                <a:latin typeface="Gill Sans MT" charset="0"/>
                <a:ea typeface="Gill Sans MT" charset="0"/>
                <a:cs typeface="Gill Sans MT" charset="0"/>
              </a:rPr>
              <a:t>CALL </a:t>
            </a:r>
            <a:r>
              <a:rPr lang="en-US" sz="2000" dirty="0">
                <a:solidFill>
                  <a:schemeClr val="bg1"/>
                </a:solidFill>
                <a:latin typeface="Gill Sans MT" charset="0"/>
                <a:ea typeface="Gill Sans MT" charset="0"/>
                <a:cs typeface="Gill Sans MT" charset="0"/>
              </a:rPr>
              <a:t>– National Suicide Prevention</a:t>
            </a:r>
          </a:p>
          <a:p>
            <a:pPr>
              <a:lnSpc>
                <a:spcPct val="100000"/>
              </a:lnSpc>
            </a:pPr>
            <a:r>
              <a:rPr lang="en-US" sz="2000" dirty="0">
                <a:solidFill>
                  <a:schemeClr val="bg1"/>
                </a:solidFill>
                <a:latin typeface="Gill Sans MT" charset="0"/>
                <a:ea typeface="Gill Sans MT" charset="0"/>
                <a:cs typeface="Gill Sans MT" charset="0"/>
              </a:rPr>
              <a:t>	Lifeline 800-273-8255</a:t>
            </a:r>
          </a:p>
          <a:p>
            <a:pPr>
              <a:lnSpc>
                <a:spcPct val="100000"/>
              </a:lnSpc>
            </a:pPr>
            <a:r>
              <a:rPr lang="en-US" sz="2000" dirty="0">
                <a:solidFill>
                  <a:schemeClr val="bg1"/>
                </a:solidFill>
                <a:latin typeface="Gill Sans MT" charset="0"/>
                <a:ea typeface="Gill Sans MT" charset="0"/>
                <a:cs typeface="Gill Sans MT" charset="0"/>
              </a:rPr>
              <a:t> 	Veterans Press 1</a:t>
            </a:r>
          </a:p>
          <a:p>
            <a:pPr>
              <a:lnSpc>
                <a:spcPct val="100000"/>
              </a:lnSpc>
            </a:pPr>
            <a:r>
              <a:rPr lang="en-US" sz="2000" dirty="0">
                <a:solidFill>
                  <a:schemeClr val="bg1"/>
                </a:solidFill>
                <a:latin typeface="Gill Sans MT" charset="0"/>
                <a:ea typeface="Gill Sans MT" charset="0"/>
                <a:cs typeface="Gill Sans MT" charset="0"/>
              </a:rPr>
              <a:t> 	Crisis Text Line 741-741</a:t>
            </a:r>
          </a:p>
          <a:p>
            <a:pPr>
              <a:lnSpc>
                <a:spcPct val="100000"/>
              </a:lnSpc>
            </a:pPr>
            <a:endParaRPr lang="en-US" sz="2000" dirty="0">
              <a:latin typeface="Gill Sans MT" charset="0"/>
              <a:ea typeface="Gill Sans MT" charset="0"/>
              <a:cs typeface="Gill Sans MT"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30448" y="1661536"/>
            <a:ext cx="3200843" cy="4003594"/>
          </a:xfrm>
          <a:prstGeom prst="rect">
            <a:avLst/>
          </a:prstGeom>
          <a:ln>
            <a:solidFill>
              <a:schemeClr val="tx1"/>
            </a:solidFill>
          </a:ln>
          <a:effectLst>
            <a:softEdge rad="127000"/>
          </a:effectLst>
        </p:spPr>
      </p:pic>
      <p:sp>
        <p:nvSpPr>
          <p:cNvPr id="4" name="TextBox 3"/>
          <p:cNvSpPr txBox="1"/>
          <p:nvPr/>
        </p:nvSpPr>
        <p:spPr>
          <a:xfrm>
            <a:off x="1443478" y="246399"/>
            <a:ext cx="6961771" cy="1631216"/>
          </a:xfrm>
          <a:prstGeom prst="rect">
            <a:avLst/>
          </a:prstGeom>
          <a:noFill/>
        </p:spPr>
        <p:txBody>
          <a:bodyPr wrap="square" rtlCol="0">
            <a:spAutoFit/>
          </a:bodyPr>
          <a:lstStyle/>
          <a:p>
            <a:pPr algn="ctr"/>
            <a:r>
              <a:rPr lang="en-US" sz="3600" dirty="0">
                <a:solidFill>
                  <a:srgbClr val="7030A0"/>
                </a:solidFill>
                <a:latin typeface="Encode Sans Normal Black" charset="0"/>
                <a:ea typeface="Encode Sans Normal Black" charset="0"/>
                <a:cs typeface="Encode Sans Normal Black" charset="0"/>
              </a:rPr>
              <a:t>Concerned about yourself,</a:t>
            </a:r>
          </a:p>
          <a:p>
            <a:pPr algn="r"/>
            <a:r>
              <a:rPr lang="en-US" sz="3600" dirty="0">
                <a:solidFill>
                  <a:srgbClr val="7030A0"/>
                </a:solidFill>
                <a:latin typeface="Encode Sans Normal Black" charset="0"/>
                <a:ea typeface="Encode Sans Normal Black" charset="0"/>
                <a:cs typeface="Encode Sans Normal Black" charset="0"/>
              </a:rPr>
              <a:t> a friend or family member?</a:t>
            </a:r>
          </a:p>
          <a:p>
            <a:endParaRPr lang="en-US" sz="2800" dirty="0"/>
          </a:p>
        </p:txBody>
      </p:sp>
      <p:pic>
        <p:nvPicPr>
          <p:cNvPr id="7" name="Picture 6"/>
          <p:cNvPicPr>
            <a:picLocks noChangeAspect="1"/>
          </p:cNvPicPr>
          <p:nvPr/>
        </p:nvPicPr>
        <p:blipFill>
          <a:blip r:embed="rId5" cstate="email">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6900297" y="2155597"/>
            <a:ext cx="267914" cy="340323"/>
          </a:xfrm>
          <a:prstGeom prst="rect">
            <a:avLst/>
          </a:prstGeom>
        </p:spPr>
      </p:pic>
      <p:pic>
        <p:nvPicPr>
          <p:cNvPr id="24" name="Picture 23"/>
          <p:cNvPicPr>
            <a:picLocks noChangeAspect="1"/>
          </p:cNvPicPr>
          <p:nvPr/>
        </p:nvPicPr>
        <p:blipFill>
          <a:blip r:embed="rId7" cstate="email">
            <a:lum bright="70000" contrast="-70000"/>
            <a:extLst>
              <a:ext uri="{28A0092B-C50C-407E-A947-70E740481C1C}">
                <a14:useLocalDpi xmlns:a14="http://schemas.microsoft.com/office/drawing/2010/main"/>
              </a:ext>
            </a:extLst>
          </a:blip>
          <a:stretch>
            <a:fillRect/>
          </a:stretch>
        </p:blipFill>
        <p:spPr>
          <a:xfrm>
            <a:off x="6886998" y="3145531"/>
            <a:ext cx="294511" cy="258595"/>
          </a:xfrm>
          <a:prstGeom prst="rect">
            <a:avLst/>
          </a:prstGeom>
        </p:spPr>
      </p:pic>
      <p:pic>
        <p:nvPicPr>
          <p:cNvPr id="25" name="Picture 24"/>
          <p:cNvPicPr>
            <a:picLocks noChangeAspect="1"/>
          </p:cNvPicPr>
          <p:nvPr/>
        </p:nvPicPr>
        <p:blipFill>
          <a:blip r:embed="rId8" cstate="email">
            <a:lum bright="70000" contrast="-70000"/>
            <a:extLst>
              <a:ext uri="{28A0092B-C50C-407E-A947-70E740481C1C}">
                <a14:useLocalDpi xmlns:a14="http://schemas.microsoft.com/office/drawing/2010/main"/>
              </a:ext>
            </a:extLst>
          </a:blip>
          <a:stretch>
            <a:fillRect/>
          </a:stretch>
        </p:blipFill>
        <p:spPr>
          <a:xfrm>
            <a:off x="6858418" y="4422559"/>
            <a:ext cx="351669" cy="276846"/>
          </a:xfrm>
          <a:prstGeom prst="rect">
            <a:avLst/>
          </a:prstGeom>
        </p:spPr>
      </p:pic>
      <p:pic>
        <p:nvPicPr>
          <p:cNvPr id="20" name="Picture 19"/>
          <p:cNvPicPr>
            <a:picLocks noChangeAspect="1"/>
          </p:cNvPicPr>
          <p:nvPr/>
        </p:nvPicPr>
        <p:blipFill>
          <a:blip r:embed="rId9"/>
          <a:stretch>
            <a:fillRect/>
          </a:stretch>
        </p:blipFill>
        <p:spPr>
          <a:xfrm>
            <a:off x="8645479" y="6369703"/>
            <a:ext cx="1396538" cy="465512"/>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31905" y="6278119"/>
            <a:ext cx="2078182" cy="530004"/>
          </a:xfrm>
          <a:prstGeom prst="rect">
            <a:avLst/>
          </a:prstGeom>
        </p:spPr>
      </p:pic>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4525" y="6460753"/>
            <a:ext cx="3466766" cy="172803"/>
          </a:xfrm>
          <a:prstGeom prst="rect">
            <a:avLst/>
          </a:prstGeom>
        </p:spPr>
      </p:pic>
    </p:spTree>
    <p:custDataLst>
      <p:tags r:id="rId1"/>
    </p:custDataLst>
    <p:extLst>
      <p:ext uri="{BB962C8B-B14F-4D97-AF65-F5344CB8AC3E}">
        <p14:creationId xmlns:p14="http://schemas.microsoft.com/office/powerpoint/2010/main" val="1613339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08579"/>
            <a:ext cx="9144000" cy="2387600"/>
          </a:xfrm>
        </p:spPr>
        <p:txBody>
          <a:bodyPr>
            <a:normAutofit/>
          </a:bodyPr>
          <a:lstStyle/>
          <a:p>
            <a:r>
              <a:rPr lang="en-US" sz="4800" b="1" dirty="0">
                <a:solidFill>
                  <a:srgbClr val="7030A0"/>
                </a:solidFill>
                <a:latin typeface="Encode Sans Normal Black" charset="0"/>
                <a:ea typeface="Encode Sans Normal Black" charset="0"/>
                <a:cs typeface="Encode Sans Normal Black" charset="0"/>
              </a:rPr>
              <a:t>Thank you!</a:t>
            </a:r>
          </a:p>
        </p:txBody>
      </p:sp>
      <p:sp>
        <p:nvSpPr>
          <p:cNvPr id="3" name="Subtitle 2"/>
          <p:cNvSpPr>
            <a:spLocks noGrp="1"/>
          </p:cNvSpPr>
          <p:nvPr>
            <p:ph type="subTitle" idx="1"/>
          </p:nvPr>
        </p:nvSpPr>
        <p:spPr>
          <a:xfrm>
            <a:off x="1524000" y="3677300"/>
            <a:ext cx="9144000" cy="1505238"/>
          </a:xfrm>
        </p:spPr>
        <p:txBody>
          <a:bodyPr>
            <a:normAutofit/>
          </a:bodyPr>
          <a:lstStyle/>
          <a:p>
            <a:r>
              <a:rPr lang="en-US" sz="2800" dirty="0">
                <a:solidFill>
                  <a:srgbClr val="7030A0"/>
                </a:solidFill>
                <a:latin typeface="Encode Sans Normal Black" charset="0"/>
                <a:ea typeface="Encode Sans Normal Black" charset="0"/>
                <a:cs typeface="Encode Sans Normal Black" charset="0"/>
              </a:rPr>
              <a:t>For educational materials and more information, go to </a:t>
            </a:r>
          </a:p>
          <a:p>
            <a:r>
              <a:rPr lang="en-US" sz="2800" dirty="0" err="1">
                <a:solidFill>
                  <a:srgbClr val="7030A0"/>
                </a:solidFill>
                <a:latin typeface="Encode Sans Normal Black" charset="0"/>
                <a:ea typeface="Encode Sans Normal Black" charset="0"/>
                <a:cs typeface="Encode Sans Normal Black" charset="0"/>
              </a:rPr>
              <a:t>SaferHomesCoalition.org</a:t>
            </a:r>
            <a:endParaRPr lang="en-US" sz="2800" dirty="0">
              <a:solidFill>
                <a:srgbClr val="7030A0"/>
              </a:solidFill>
              <a:latin typeface="Encode Sans Normal Black" charset="0"/>
              <a:ea typeface="Encode Sans Normal Black" charset="0"/>
              <a:cs typeface="Encode Sans Normal Black"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615" y="808579"/>
            <a:ext cx="3403601" cy="1147796"/>
          </a:xfrm>
          <a:prstGeom prst="rect">
            <a:avLst/>
          </a:prstGeom>
        </p:spPr>
      </p:pic>
    </p:spTree>
    <p:extLst>
      <p:ext uri="{BB962C8B-B14F-4D97-AF65-F5344CB8AC3E}">
        <p14:creationId xmlns:p14="http://schemas.microsoft.com/office/powerpoint/2010/main" val="159061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7030A0"/>
                </a:solidFill>
              </a:rPr>
              <a:t>SAFER HOMES HELP PREVENT TRAGEDIES IN U.S.</a:t>
            </a:r>
          </a:p>
        </p:txBody>
      </p:sp>
      <p:sp>
        <p:nvSpPr>
          <p:cNvPr id="8" name="Rectangle 7"/>
          <p:cNvSpPr/>
          <p:nvPr/>
        </p:nvSpPr>
        <p:spPr>
          <a:xfrm>
            <a:off x="2195757" y="2294627"/>
            <a:ext cx="1719072" cy="461665"/>
          </a:xfrm>
          <a:prstGeom prst="rect">
            <a:avLst/>
          </a:prstGeom>
        </p:spPr>
        <p:txBody>
          <a:bodyPr wrap="square" anchor="b">
            <a:spAutoFit/>
          </a:bodyPr>
          <a:lstStyle/>
          <a:p>
            <a:pPr algn="ctr" defTabSz="457200" fontAlgn="b"/>
            <a: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t>SUICIDES BY FIREARMS &amp; MEDS</a:t>
            </a:r>
          </a:p>
        </p:txBody>
      </p:sp>
      <p:sp>
        <p:nvSpPr>
          <p:cNvPr id="9" name="Rectangle 8"/>
          <p:cNvSpPr/>
          <p:nvPr/>
        </p:nvSpPr>
        <p:spPr>
          <a:xfrm>
            <a:off x="4352326" y="2297111"/>
            <a:ext cx="1719072" cy="461665"/>
          </a:xfrm>
          <a:prstGeom prst="rect">
            <a:avLst/>
          </a:prstGeom>
        </p:spPr>
        <p:txBody>
          <a:bodyPr wrap="square" anchor="b">
            <a:spAutoFit/>
          </a:bodyPr>
          <a:lstStyle/>
          <a:p>
            <a:pPr algn="ctr" defTabSz="457200" fontAlgn="b"/>
            <a: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t>MEDICATION OVERDOSES</a:t>
            </a:r>
          </a:p>
        </p:txBody>
      </p:sp>
      <p:sp>
        <p:nvSpPr>
          <p:cNvPr id="10" name="Rectangle 9"/>
          <p:cNvSpPr/>
          <p:nvPr/>
        </p:nvSpPr>
        <p:spPr>
          <a:xfrm>
            <a:off x="6249422" y="2297111"/>
            <a:ext cx="1889760" cy="461665"/>
          </a:xfrm>
          <a:prstGeom prst="rect">
            <a:avLst/>
          </a:prstGeom>
        </p:spPr>
        <p:txBody>
          <a:bodyPr wrap="square" anchor="b">
            <a:spAutoFit/>
          </a:bodyPr>
          <a:lstStyle/>
          <a:p>
            <a:pPr algn="ctr" defTabSz="457200" fontAlgn="b"/>
            <a: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t>CHILD </a:t>
            </a:r>
            <a:b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br>
            <a: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t>POISONINGS</a:t>
            </a:r>
          </a:p>
        </p:txBody>
      </p:sp>
      <p:sp>
        <p:nvSpPr>
          <p:cNvPr id="11" name="Rectangle 10"/>
          <p:cNvSpPr/>
          <p:nvPr/>
        </p:nvSpPr>
        <p:spPr>
          <a:xfrm>
            <a:off x="8317207" y="2109961"/>
            <a:ext cx="1719072" cy="646331"/>
          </a:xfrm>
          <a:prstGeom prst="rect">
            <a:avLst/>
          </a:prstGeom>
        </p:spPr>
        <p:txBody>
          <a:bodyPr wrap="square" anchor="b">
            <a:spAutoFit/>
          </a:bodyPr>
          <a:lstStyle/>
          <a:p>
            <a:pPr algn="ctr" defTabSz="457200" fontAlgn="b"/>
            <a:r>
              <a:rPr lang="en-US" sz="1200" b="1" dirty="0">
                <a:solidFill>
                  <a:schemeClr val="bg2">
                    <a:lumMod val="65000"/>
                  </a:schemeClr>
                </a:solidFill>
                <a:latin typeface="Encode Sans Condensed" panose="02000000000000000000" pitchFamily="2" charset="0"/>
                <a:ea typeface="Encode Sans Compressed SemiBold" charset="0"/>
                <a:cs typeface="Encode Sans Compressed SemiBold" charset="0"/>
              </a:rPr>
              <a:t>ACCIDENTAL DEATHS BY FIREARMS</a:t>
            </a:r>
          </a:p>
        </p:txBody>
      </p:sp>
      <p:sp>
        <p:nvSpPr>
          <p:cNvPr id="12" name="Rectangle 11"/>
          <p:cNvSpPr/>
          <p:nvPr/>
        </p:nvSpPr>
        <p:spPr>
          <a:xfrm>
            <a:off x="2195757" y="4163707"/>
            <a:ext cx="1719072" cy="892552"/>
          </a:xfrm>
          <a:prstGeom prst="rect">
            <a:avLst/>
          </a:prstGeom>
        </p:spPr>
        <p:txBody>
          <a:bodyPr wrap="square">
            <a:spAutoFit/>
          </a:bodyPr>
          <a:lstStyle/>
          <a:p>
            <a:pPr algn="ctr" defTabSz="457200" fontAlgn="b">
              <a:spcBef>
                <a:spcPts val="600"/>
              </a:spcBef>
            </a:pP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27,224 deaths</a:t>
            </a:r>
          </a:p>
        </p:txBody>
      </p:sp>
      <p:sp>
        <p:nvSpPr>
          <p:cNvPr id="13" name="Rectangle 12"/>
          <p:cNvSpPr/>
          <p:nvPr/>
        </p:nvSpPr>
        <p:spPr>
          <a:xfrm>
            <a:off x="4352326" y="4163707"/>
            <a:ext cx="1719072" cy="892552"/>
          </a:xfrm>
          <a:prstGeom prst="rect">
            <a:avLst/>
          </a:prstGeom>
        </p:spPr>
        <p:txBody>
          <a:bodyPr wrap="square">
            <a:spAutoFit/>
          </a:bodyPr>
          <a:lstStyle/>
          <a:p>
            <a:pPr algn="ctr" defTabSz="457200" fontAlgn="b">
              <a:spcBef>
                <a:spcPts val="600"/>
              </a:spcBef>
            </a:pP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31,029 deaths</a:t>
            </a:r>
          </a:p>
        </p:txBody>
      </p:sp>
      <p:sp>
        <p:nvSpPr>
          <p:cNvPr id="14" name="Rectangle 13"/>
          <p:cNvSpPr/>
          <p:nvPr/>
        </p:nvSpPr>
        <p:spPr>
          <a:xfrm>
            <a:off x="6249422" y="4163707"/>
            <a:ext cx="1889760" cy="892552"/>
          </a:xfrm>
          <a:prstGeom prst="rect">
            <a:avLst/>
          </a:prstGeom>
        </p:spPr>
        <p:txBody>
          <a:bodyPr wrap="square">
            <a:spAutoFit/>
          </a:bodyPr>
          <a:lstStyle/>
          <a:p>
            <a:pPr algn="ctr" defTabSz="457200" fontAlgn="b">
              <a:spcBef>
                <a:spcPts val="600"/>
              </a:spcBef>
            </a:pP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767 </a:t>
            </a:r>
            <a:br>
              <a:rPr lang="en-US" sz="2600" b="1" dirty="0">
                <a:solidFill>
                  <a:srgbClr val="4B2E83"/>
                </a:solidFill>
                <a:latin typeface="Encode Sans Normal Black" panose="02000000000000000000" pitchFamily="2" charset="0"/>
                <a:ea typeface="Encode Sans Compressed ExtraBold" charset="0"/>
                <a:cs typeface="Encode Sans Compressed ExtraBold" charset="0"/>
              </a:rPr>
            </a:b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deaths</a:t>
            </a:r>
          </a:p>
        </p:txBody>
      </p:sp>
      <p:sp>
        <p:nvSpPr>
          <p:cNvPr id="15" name="Rectangle 14"/>
          <p:cNvSpPr/>
          <p:nvPr/>
        </p:nvSpPr>
        <p:spPr>
          <a:xfrm>
            <a:off x="8317207" y="4163707"/>
            <a:ext cx="1719072" cy="892552"/>
          </a:xfrm>
          <a:prstGeom prst="rect">
            <a:avLst/>
          </a:prstGeom>
        </p:spPr>
        <p:txBody>
          <a:bodyPr wrap="square">
            <a:spAutoFit/>
          </a:bodyPr>
          <a:lstStyle/>
          <a:p>
            <a:pPr algn="ctr" defTabSz="457200" fontAlgn="b">
              <a:spcBef>
                <a:spcPts val="600"/>
              </a:spcBef>
            </a:pP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489 </a:t>
            </a:r>
            <a:br>
              <a:rPr lang="en-US" sz="2600" b="1" dirty="0">
                <a:solidFill>
                  <a:srgbClr val="4B2E83"/>
                </a:solidFill>
                <a:latin typeface="Encode Sans Normal Black" panose="02000000000000000000" pitchFamily="2" charset="0"/>
                <a:ea typeface="Encode Sans Compressed ExtraBold" charset="0"/>
                <a:cs typeface="Encode Sans Compressed ExtraBold" charset="0"/>
              </a:rPr>
            </a:br>
            <a:r>
              <a:rPr lang="en-US" sz="2600" b="1" dirty="0">
                <a:solidFill>
                  <a:srgbClr val="4B2E83"/>
                </a:solidFill>
                <a:latin typeface="Encode Sans Normal Black" panose="02000000000000000000" pitchFamily="2" charset="0"/>
                <a:ea typeface="Encode Sans Compressed ExtraBold" charset="0"/>
                <a:cs typeface="Encode Sans Compressed ExtraBold" charset="0"/>
              </a:rPr>
              <a:t>deaths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8529" y="2836413"/>
            <a:ext cx="7434942" cy="1185174"/>
          </a:xfrm>
          <a:prstGeom prst="rect">
            <a:avLst/>
          </a:prstGeom>
        </p:spPr>
      </p:pic>
      <p:pic>
        <p:nvPicPr>
          <p:cNvPr id="6" name="Picture 5"/>
          <p:cNvPicPr>
            <a:picLocks noChangeAspect="1"/>
          </p:cNvPicPr>
          <p:nvPr/>
        </p:nvPicPr>
        <p:blipFill>
          <a:blip r:embed="rId5"/>
          <a:stretch>
            <a:fillRect/>
          </a:stretch>
        </p:blipFill>
        <p:spPr>
          <a:xfrm>
            <a:off x="8317207" y="6290687"/>
            <a:ext cx="1701940" cy="567313"/>
          </a:xfrm>
          <a:prstGeom prst="rect">
            <a:avLst/>
          </a:prstGeom>
        </p:spPr>
      </p:pic>
    </p:spTree>
    <p:custDataLst>
      <p:tags r:id="rId1"/>
    </p:custDataLst>
    <p:extLst>
      <p:ext uri="{BB962C8B-B14F-4D97-AF65-F5344CB8AC3E}">
        <p14:creationId xmlns:p14="http://schemas.microsoft.com/office/powerpoint/2010/main" val="1668371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260" t="1820" r="13564" b="4430"/>
          <a:stretch/>
        </p:blipFill>
        <p:spPr>
          <a:xfrm flipH="1">
            <a:off x="641328" y="0"/>
            <a:ext cx="9144000" cy="6858000"/>
          </a:xfrm>
          <a:prstGeom prst="rect">
            <a:avLst/>
          </a:prstGeom>
        </p:spPr>
      </p:pic>
      <p:sp>
        <p:nvSpPr>
          <p:cNvPr id="10" name="Rectangle 9"/>
          <p:cNvSpPr/>
          <p:nvPr/>
        </p:nvSpPr>
        <p:spPr>
          <a:xfrm>
            <a:off x="292159" y="0"/>
            <a:ext cx="5812973" cy="6858000"/>
          </a:xfrm>
          <a:prstGeom prst="rect">
            <a:avLst/>
          </a:prstGeom>
          <a:gradFill>
            <a:gsLst>
              <a:gs pos="61000">
                <a:srgbClr val="FFFFFF">
                  <a:alpha val="85000"/>
                </a:srgbClr>
              </a:gs>
              <a:gs pos="100000">
                <a:srgbClr val="FFFFFF">
                  <a:alpha val="0"/>
                </a:srgbClr>
              </a:gs>
            </a:gsLst>
            <a:lin ang="21594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1"/>
          </p:nvPr>
        </p:nvSpPr>
        <p:spPr/>
        <p:txBody>
          <a:bodyPr/>
          <a:lstStyle/>
          <a:p>
            <a:pPr marL="457200" indent="-457200">
              <a:buFont typeface="+mj-lt"/>
              <a:buAutoNum type="arabicPeriod"/>
            </a:pPr>
            <a:r>
              <a:rPr lang="en-US" dirty="0"/>
              <a:t>Lock </a:t>
            </a:r>
          </a:p>
          <a:p>
            <a:pPr marL="457200" indent="-457200">
              <a:buFont typeface="+mj-lt"/>
              <a:buAutoNum type="arabicPeriod"/>
            </a:pPr>
            <a:r>
              <a:rPr lang="en-US" dirty="0"/>
              <a:t>Limit Access </a:t>
            </a:r>
          </a:p>
          <a:p>
            <a:pPr marL="457200" indent="-457200">
              <a:buFont typeface="+mj-lt"/>
              <a:buAutoNum type="arabicPeriod"/>
            </a:pPr>
            <a:r>
              <a:rPr lang="en-US" dirty="0"/>
              <a:t>Take-Back </a:t>
            </a:r>
          </a:p>
          <a:p>
            <a:pPr marL="457200" indent="-457200">
              <a:buFont typeface="+mj-lt"/>
              <a:buAutoNum type="arabicPeriod"/>
            </a:pPr>
            <a:r>
              <a:rPr lang="en-US" dirty="0"/>
              <a:t>Dispose </a:t>
            </a:r>
          </a:p>
          <a:p>
            <a:endParaRPr lang="en-US" dirty="0"/>
          </a:p>
          <a:p>
            <a:pPr marL="0" indent="0">
              <a:buNone/>
            </a:pPr>
            <a:r>
              <a:rPr lang="en-US" sz="1800" b="0" dirty="0">
                <a:latin typeface="Encode Sans Normal"/>
              </a:rPr>
              <a:t>Order materials at </a:t>
            </a:r>
            <a:br>
              <a:rPr lang="en-US" sz="1800" b="0" dirty="0">
                <a:latin typeface="Encode Sans Normal"/>
              </a:rPr>
            </a:br>
            <a:r>
              <a:rPr lang="en-US" sz="1800" b="0" dirty="0">
                <a:latin typeface="Encode Sans Normal"/>
              </a:rPr>
              <a:t>SaferHomesCoalition.org</a:t>
            </a:r>
          </a:p>
          <a:p>
            <a:endParaRPr lang="en-US" dirty="0"/>
          </a:p>
        </p:txBody>
      </p:sp>
      <p:sp>
        <p:nvSpPr>
          <p:cNvPr id="5" name="Title 4"/>
          <p:cNvSpPr>
            <a:spLocks noGrp="1"/>
          </p:cNvSpPr>
          <p:nvPr>
            <p:ph type="title"/>
          </p:nvPr>
        </p:nvSpPr>
        <p:spPr>
          <a:xfrm>
            <a:off x="2195757" y="801511"/>
            <a:ext cx="7818751" cy="561997"/>
          </a:xfrm>
        </p:spPr>
        <p:txBody>
          <a:bodyPr/>
          <a:lstStyle/>
          <a:p>
            <a:r>
              <a:rPr lang="en-US" dirty="0">
                <a:solidFill>
                  <a:srgbClr val="4B2E83"/>
                </a:solidFill>
              </a:rPr>
              <a:t>MEDICATION SAFETY</a:t>
            </a:r>
            <a:endParaRPr lang="en-US" dirty="0"/>
          </a:p>
        </p:txBody>
      </p:sp>
      <p:pic>
        <p:nvPicPr>
          <p:cNvPr id="13" name="Picture 12" descr="Wordmark_center_Purple_HEX.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6040" y="6487457"/>
            <a:ext cx="2425295" cy="163374"/>
          </a:xfrm>
          <a:prstGeom prst="rect">
            <a:avLst/>
          </a:prstGeom>
        </p:spPr>
      </p:pic>
      <p:pic>
        <p:nvPicPr>
          <p:cNvPr id="14" name="Picture 13" descr="Bar_RtAngle_7502_RG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8225" y="1437805"/>
            <a:ext cx="1358184" cy="67050"/>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13328" y="6266347"/>
            <a:ext cx="1427372" cy="467097"/>
          </a:xfrm>
          <a:prstGeom prst="rect">
            <a:avLst/>
          </a:prstGeom>
        </p:spPr>
      </p:pic>
      <p:pic>
        <p:nvPicPr>
          <p:cNvPr id="11" name="Picture 10"/>
          <p:cNvPicPr>
            <a:picLocks noChangeAspect="1"/>
          </p:cNvPicPr>
          <p:nvPr/>
        </p:nvPicPr>
        <p:blipFill>
          <a:blip r:embed="rId8"/>
          <a:stretch>
            <a:fillRect/>
          </a:stretch>
        </p:blipFill>
        <p:spPr>
          <a:xfrm>
            <a:off x="7779844" y="6166131"/>
            <a:ext cx="1701940" cy="567313"/>
          </a:xfrm>
          <a:prstGeom prst="rect">
            <a:avLst/>
          </a:prstGeom>
        </p:spPr>
      </p:pic>
    </p:spTree>
    <p:custDataLst>
      <p:tags r:id="rId1"/>
    </p:custDataLst>
    <p:extLst>
      <p:ext uri="{BB962C8B-B14F-4D97-AF65-F5344CB8AC3E}">
        <p14:creationId xmlns:p14="http://schemas.microsoft.com/office/powerpoint/2010/main" val="1205388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Encode Sans Normal"/>
              </a:rPr>
              <a:t>SAFER HOMES INITIATIVE</a:t>
            </a:r>
            <a:br>
              <a:rPr lang="en-US" dirty="0">
                <a:latin typeface="Encode Sans Normal"/>
              </a:rPr>
            </a:br>
            <a:r>
              <a:rPr lang="en-US" dirty="0">
                <a:latin typeface="Encode Sans Normal"/>
              </a:rPr>
              <a:t>STEP 1</a:t>
            </a:r>
          </a:p>
        </p:txBody>
      </p:sp>
      <p:sp>
        <p:nvSpPr>
          <p:cNvPr id="3" name="Text Placeholder 2"/>
          <p:cNvSpPr>
            <a:spLocks noGrp="1"/>
          </p:cNvSpPr>
          <p:nvPr>
            <p:ph type="body" sz="quarter" idx="11"/>
          </p:nvPr>
        </p:nvSpPr>
        <p:spPr/>
        <p:txBody>
          <a:bodyPr/>
          <a:lstStyle/>
          <a:p>
            <a:r>
              <a:rPr lang="en-US" dirty="0"/>
              <a:t>Lockable metal box </a:t>
            </a:r>
            <a:br>
              <a:rPr lang="en-US" dirty="0"/>
            </a:br>
            <a:r>
              <a:rPr lang="en-US" dirty="0"/>
              <a:t>($25-$30)</a:t>
            </a:r>
          </a:p>
          <a:p>
            <a:r>
              <a:rPr lang="en-US" dirty="0"/>
              <a:t>Locking plastic container</a:t>
            </a:r>
            <a:br>
              <a:rPr lang="en-US" dirty="0"/>
            </a:br>
            <a:r>
              <a:rPr lang="en-US" dirty="0"/>
              <a:t>($10-$15)</a:t>
            </a:r>
          </a:p>
          <a:p>
            <a:r>
              <a:rPr lang="en-US" dirty="0"/>
              <a:t>Travel lock bag</a:t>
            </a:r>
            <a:br>
              <a:rPr lang="en-US" dirty="0"/>
            </a:br>
            <a:r>
              <a:rPr lang="en-US" dirty="0"/>
              <a:t>($15-$30) </a:t>
            </a:r>
          </a:p>
          <a:p>
            <a:endParaRPr lang="en-US" dirty="0"/>
          </a:p>
        </p:txBody>
      </p:sp>
      <p:sp>
        <p:nvSpPr>
          <p:cNvPr id="5" name="Text Placeholder 4"/>
          <p:cNvSpPr>
            <a:spLocks noGrp="1"/>
          </p:cNvSpPr>
          <p:nvPr>
            <p:ph type="body" sz="quarter" idx="12"/>
          </p:nvPr>
        </p:nvSpPr>
        <p:spPr/>
        <p:txBody>
          <a:bodyPr/>
          <a:lstStyle/>
          <a:p>
            <a:r>
              <a:rPr lang="en-US" dirty="0"/>
              <a:t>LOCK UP EXTRA MEDICATIONS</a:t>
            </a:r>
          </a:p>
        </p:txBody>
      </p:sp>
      <p:pic>
        <p:nvPicPr>
          <p:cNvPr id="4" name="Picture 3" descr="med-lockbox.jpeg"/>
          <p:cNvPicPr>
            <a:picLocks noChangeAspect="1"/>
          </p:cNvPicPr>
          <p:nvPr/>
        </p:nvPicPr>
        <p:blipFill>
          <a:blip r:embed="rId4"/>
          <a:srcRect l="5121" t="-106" r="5476"/>
          <a:stretch>
            <a:fillRect/>
          </a:stretch>
        </p:blipFill>
        <p:spPr>
          <a:xfrm>
            <a:off x="5999182" y="1360443"/>
            <a:ext cx="4661493" cy="4807686"/>
          </a:xfrm>
          <a:prstGeom prst="rect">
            <a:avLst/>
          </a:prstGeom>
        </p:spPr>
      </p:pic>
      <p:sp>
        <p:nvSpPr>
          <p:cNvPr id="6" name="TextBox 5"/>
          <p:cNvSpPr txBox="1"/>
          <p:nvPr/>
        </p:nvSpPr>
        <p:spPr>
          <a:xfrm>
            <a:off x="7569798" y="5587395"/>
            <a:ext cx="2959750" cy="430887"/>
          </a:xfrm>
          <a:prstGeom prst="rect">
            <a:avLst/>
          </a:prstGeom>
        </p:spPr>
        <p:txBody>
          <a:bodyPr wrap="square" rtlCol="0" anchor="t">
            <a:spAutoFit/>
          </a:bodyPr>
          <a:lstStyle/>
          <a:p>
            <a:pPr algn="r"/>
            <a:r>
              <a:rPr lang="en-US" sz="1100" i="1" dirty="0">
                <a:solidFill>
                  <a:schemeClr val="bg2">
                    <a:lumMod val="65000"/>
                  </a:schemeClr>
                </a:solidFill>
                <a:latin typeface="Uni Sans" charset="0"/>
                <a:ea typeface="Uni Sans" charset="0"/>
                <a:cs typeface="Uni Sans" charset="0"/>
              </a:rPr>
              <a:t>Example: </a:t>
            </a:r>
            <a:r>
              <a:rPr lang="en-US" sz="1100" i="1" dirty="0" err="1">
                <a:solidFill>
                  <a:schemeClr val="bg2">
                    <a:lumMod val="65000"/>
                  </a:schemeClr>
                </a:solidFill>
                <a:latin typeface="Uni Sans" charset="0"/>
                <a:ea typeface="Uni Sans" charset="0"/>
                <a:cs typeface="Uni Sans" charset="0"/>
              </a:rPr>
              <a:t>MedSafe</a:t>
            </a:r>
            <a:r>
              <a:rPr lang="en-US" sz="1100" i="1" dirty="0">
                <a:solidFill>
                  <a:schemeClr val="bg2">
                    <a:lumMod val="65000"/>
                  </a:schemeClr>
                </a:solidFill>
                <a:latin typeface="Uni Sans" charset="0"/>
                <a:ea typeface="Uni Sans" charset="0"/>
                <a:cs typeface="Uni Sans" charset="0"/>
              </a:rPr>
              <a:t> Medications Electronic Lock Box Cabinet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8105" y="1051514"/>
            <a:ext cx="1075047" cy="941363"/>
          </a:xfrm>
          <a:prstGeom prst="rect">
            <a:avLst/>
          </a:prstGeom>
        </p:spPr>
      </p:pic>
      <p:pic>
        <p:nvPicPr>
          <p:cNvPr id="8" name="Picture 7"/>
          <p:cNvPicPr>
            <a:picLocks noChangeAspect="1"/>
          </p:cNvPicPr>
          <p:nvPr/>
        </p:nvPicPr>
        <p:blipFill>
          <a:blip r:embed="rId6"/>
          <a:stretch>
            <a:fillRect/>
          </a:stretch>
        </p:blipFill>
        <p:spPr>
          <a:xfrm>
            <a:off x="8329928" y="6251631"/>
            <a:ext cx="1701940" cy="567313"/>
          </a:xfrm>
          <a:prstGeom prst="rect">
            <a:avLst/>
          </a:prstGeom>
        </p:spPr>
      </p:pic>
    </p:spTree>
    <p:custDataLst>
      <p:tags r:id="rId1"/>
    </p:custDataLst>
    <p:extLst>
      <p:ext uri="{BB962C8B-B14F-4D97-AF65-F5344CB8AC3E}">
        <p14:creationId xmlns:p14="http://schemas.microsoft.com/office/powerpoint/2010/main" val="1207504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2195757" y="1730668"/>
            <a:ext cx="3787354" cy="411171"/>
          </a:xfrm>
        </p:spPr>
        <p:txBody>
          <a:bodyPr/>
          <a:lstStyle/>
          <a:p>
            <a:r>
              <a:rPr lang="en-US" dirty="0"/>
              <a:t>LIMIT THE AMOUNT OF OVER-THE-COUNTER MEDICATIONS</a:t>
            </a:r>
          </a:p>
        </p:txBody>
      </p:sp>
      <p:sp>
        <p:nvSpPr>
          <p:cNvPr id="18" name="Title 17"/>
          <p:cNvSpPr>
            <a:spLocks noGrp="1"/>
          </p:cNvSpPr>
          <p:nvPr>
            <p:ph type="title"/>
          </p:nvPr>
        </p:nvSpPr>
        <p:spPr>
          <a:xfrm>
            <a:off x="2195758" y="348932"/>
            <a:ext cx="7871965" cy="991998"/>
          </a:xfrm>
        </p:spPr>
        <p:txBody>
          <a:bodyPr/>
          <a:lstStyle/>
          <a:p>
            <a:pPr algn="l"/>
            <a:r>
              <a:rPr lang="en-US" sz="3000" dirty="0">
                <a:solidFill>
                  <a:srgbClr val="7030A0"/>
                </a:solidFill>
                <a:latin typeface="Encode Sans Normal"/>
              </a:rPr>
              <a:t>SAFER HOMES INITIATIVE</a:t>
            </a:r>
            <a:br>
              <a:rPr lang="en-US" sz="3000" dirty="0">
                <a:solidFill>
                  <a:srgbClr val="7030A0"/>
                </a:solidFill>
                <a:latin typeface="Encode Sans Normal"/>
              </a:rPr>
            </a:br>
            <a:r>
              <a:rPr lang="en-US" sz="3000" dirty="0">
                <a:solidFill>
                  <a:srgbClr val="7030A0"/>
                </a:solidFill>
                <a:latin typeface="Encode Sans Normal"/>
              </a:rPr>
              <a:t>STEP 2</a:t>
            </a:r>
          </a:p>
        </p:txBody>
      </p:sp>
      <p:pic>
        <p:nvPicPr>
          <p:cNvPr id="9" name="Picture Placeholder 8"/>
          <p:cNvPicPr>
            <a:picLocks noChangeAspect="1"/>
          </p:cNvPicPr>
          <p:nvPr/>
        </p:nvPicPr>
        <p:blipFill rotWithShape="1">
          <a:blip r:embed="rId4">
            <a:extLst>
              <a:ext uri="{28A0092B-C50C-407E-A947-70E740481C1C}">
                <a14:useLocalDpi xmlns:a14="http://schemas.microsoft.com/office/drawing/2010/main" val="0"/>
              </a:ext>
            </a:extLst>
          </a:blip>
          <a:srcRect t="25281" r="2965" b="25281"/>
          <a:stretch/>
        </p:blipFill>
        <p:spPr>
          <a:xfrm>
            <a:off x="6626477" y="2022238"/>
            <a:ext cx="3978769" cy="4042821"/>
          </a:xfrm>
          <a:prstGeom prst="rect">
            <a:avLst/>
          </a:prstGeom>
          <a:solidFill>
            <a:srgbClr val="FF0000"/>
          </a:solidFill>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199" y="789306"/>
            <a:ext cx="1075047" cy="941362"/>
          </a:xfrm>
          <a:prstGeom prst="rect">
            <a:avLst/>
          </a:prstGeom>
        </p:spPr>
      </p:pic>
      <p:pic>
        <p:nvPicPr>
          <p:cNvPr id="10" name="Picture 9"/>
          <p:cNvPicPr>
            <a:picLocks noChangeAspect="1"/>
          </p:cNvPicPr>
          <p:nvPr/>
        </p:nvPicPr>
        <p:blipFill>
          <a:blip r:embed="rId6"/>
          <a:stretch>
            <a:fillRect/>
          </a:stretch>
        </p:blipFill>
        <p:spPr>
          <a:xfrm>
            <a:off x="8319719" y="6253644"/>
            <a:ext cx="1701940" cy="567313"/>
          </a:xfrm>
          <a:prstGeom prst="rect">
            <a:avLst/>
          </a:prstGeom>
        </p:spPr>
      </p:pic>
    </p:spTree>
    <p:custDataLst>
      <p:tags r:id="rId1"/>
    </p:custDataLst>
    <p:extLst>
      <p:ext uri="{BB962C8B-B14F-4D97-AF65-F5344CB8AC3E}">
        <p14:creationId xmlns:p14="http://schemas.microsoft.com/office/powerpoint/2010/main" val="574982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2195757" y="1730668"/>
            <a:ext cx="2703621" cy="411171"/>
          </a:xfrm>
        </p:spPr>
        <p:txBody>
          <a:bodyPr/>
          <a:lstStyle/>
          <a:p>
            <a:r>
              <a:rPr lang="en-US" dirty="0"/>
              <a:t>RETURN UNUSED MEDICATIONS</a:t>
            </a:r>
          </a:p>
          <a:p>
            <a:endParaRPr lang="en-US" dirty="0"/>
          </a:p>
        </p:txBody>
      </p:sp>
      <p:sp>
        <p:nvSpPr>
          <p:cNvPr id="5" name="Title 4"/>
          <p:cNvSpPr>
            <a:spLocks noGrp="1"/>
          </p:cNvSpPr>
          <p:nvPr>
            <p:ph type="title"/>
          </p:nvPr>
        </p:nvSpPr>
        <p:spPr>
          <a:xfrm>
            <a:off x="1658234" y="522149"/>
            <a:ext cx="7940099" cy="991998"/>
          </a:xfrm>
        </p:spPr>
        <p:txBody>
          <a:bodyPr>
            <a:normAutofit fontScale="90000"/>
          </a:bodyPr>
          <a:lstStyle/>
          <a:p>
            <a:pPr algn="l"/>
            <a:r>
              <a:rPr lang="en-US" sz="3000" dirty="0">
                <a:solidFill>
                  <a:srgbClr val="7030A0"/>
                </a:solidFill>
                <a:latin typeface="Encode Sans Normal"/>
              </a:rPr>
              <a:t>SAFER HOMES INITIATIVE</a:t>
            </a:r>
            <a:br>
              <a:rPr lang="en-US" sz="3000" dirty="0">
                <a:solidFill>
                  <a:srgbClr val="7030A0"/>
                </a:solidFill>
                <a:latin typeface="Encode Sans Normal"/>
              </a:rPr>
            </a:br>
            <a:r>
              <a:rPr lang="en-US" sz="3000" dirty="0">
                <a:solidFill>
                  <a:srgbClr val="7030A0"/>
                </a:solidFill>
                <a:latin typeface="Encode Sans Normal"/>
              </a:rPr>
              <a:t>STEP 3</a:t>
            </a:r>
            <a:br>
              <a:rPr lang="en-US" dirty="0"/>
            </a:br>
            <a:endParaRPr lang="en-US" dirty="0"/>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415" y="1740641"/>
            <a:ext cx="5220586" cy="34441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6983" y="681046"/>
            <a:ext cx="1075047" cy="941362"/>
          </a:xfrm>
          <a:prstGeom prst="rect">
            <a:avLst/>
          </a:prstGeom>
        </p:spPr>
      </p:pic>
      <p:sp>
        <p:nvSpPr>
          <p:cNvPr id="8" name="Text Placeholder 7"/>
          <p:cNvSpPr>
            <a:spLocks noGrp="1"/>
          </p:cNvSpPr>
          <p:nvPr>
            <p:ph type="body" sz="quarter" idx="11"/>
          </p:nvPr>
        </p:nvSpPr>
        <p:spPr>
          <a:xfrm>
            <a:off x="2183305" y="3384550"/>
            <a:ext cx="7831202" cy="2745775"/>
          </a:xfrm>
        </p:spPr>
        <p:txBody>
          <a:bodyPr/>
          <a:lstStyle/>
          <a:p>
            <a:r>
              <a:rPr lang="en-US" dirty="0"/>
              <a:t>To find locations visit:</a:t>
            </a:r>
            <a:br>
              <a:rPr lang="en-US" dirty="0"/>
            </a:br>
            <a:r>
              <a:rPr lang="en-US" dirty="0"/>
              <a:t>TakeBackYourMeds.org</a:t>
            </a:r>
          </a:p>
          <a:p>
            <a:endParaRPr lang="en-US" dirty="0"/>
          </a:p>
        </p:txBody>
      </p:sp>
      <p:pic>
        <p:nvPicPr>
          <p:cNvPr id="9" name="Picture 8"/>
          <p:cNvPicPr>
            <a:picLocks noChangeAspect="1"/>
          </p:cNvPicPr>
          <p:nvPr/>
        </p:nvPicPr>
        <p:blipFill>
          <a:blip r:embed="rId6"/>
          <a:stretch>
            <a:fillRect/>
          </a:stretch>
        </p:blipFill>
        <p:spPr>
          <a:xfrm>
            <a:off x="8312566" y="6229437"/>
            <a:ext cx="1701940" cy="567313"/>
          </a:xfrm>
          <a:prstGeom prst="rect">
            <a:avLst/>
          </a:prstGeom>
        </p:spPr>
      </p:pic>
    </p:spTree>
    <p:custDataLst>
      <p:tags r:id="rId1"/>
    </p:custDataLst>
    <p:extLst>
      <p:ext uri="{BB962C8B-B14F-4D97-AF65-F5344CB8AC3E}">
        <p14:creationId xmlns:p14="http://schemas.microsoft.com/office/powerpoint/2010/main" val="90219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1"/>
          </p:nvPr>
        </p:nvSpPr>
        <p:spPr>
          <a:xfrm>
            <a:off x="2195757" y="3115340"/>
            <a:ext cx="3653051" cy="2537414"/>
          </a:xfrm>
        </p:spPr>
        <p:txBody>
          <a:bodyPr/>
          <a:lstStyle/>
          <a:p>
            <a:r>
              <a:rPr lang="en-US" dirty="0"/>
              <a:t>Mix into coffee grounds or kitty litter</a:t>
            </a:r>
          </a:p>
          <a:p>
            <a:r>
              <a:rPr lang="en-US" dirty="0"/>
              <a:t>Place in trash with covered container</a:t>
            </a:r>
          </a:p>
          <a:p>
            <a:r>
              <a:rPr lang="en-US" dirty="0"/>
              <a:t>Or, purchase a drug disposal kit online</a:t>
            </a:r>
          </a:p>
        </p:txBody>
      </p:sp>
      <p:sp>
        <p:nvSpPr>
          <p:cNvPr id="16" name="Text Placeholder 15"/>
          <p:cNvSpPr>
            <a:spLocks noGrp="1"/>
          </p:cNvSpPr>
          <p:nvPr>
            <p:ph type="body" sz="quarter" idx="12"/>
          </p:nvPr>
        </p:nvSpPr>
        <p:spPr>
          <a:xfrm>
            <a:off x="2195756" y="1730668"/>
            <a:ext cx="3640600" cy="411171"/>
          </a:xfrm>
        </p:spPr>
        <p:txBody>
          <a:bodyPr/>
          <a:lstStyle/>
          <a:p>
            <a:r>
              <a:rPr lang="en-US" dirty="0"/>
              <a:t>DISPOSE OF MEDICATIONS AT HOME</a:t>
            </a:r>
          </a:p>
          <a:p>
            <a:endParaRPr lang="en-US" dirty="0"/>
          </a:p>
        </p:txBody>
      </p:sp>
      <p:sp>
        <p:nvSpPr>
          <p:cNvPr id="15" name="Title 14"/>
          <p:cNvSpPr>
            <a:spLocks noGrp="1"/>
          </p:cNvSpPr>
          <p:nvPr>
            <p:ph type="title"/>
          </p:nvPr>
        </p:nvSpPr>
        <p:spPr>
          <a:xfrm>
            <a:off x="2183305" y="345061"/>
            <a:ext cx="7818750" cy="991998"/>
          </a:xfrm>
        </p:spPr>
        <p:txBody>
          <a:bodyPr/>
          <a:lstStyle/>
          <a:p>
            <a:pPr algn="l"/>
            <a:r>
              <a:rPr lang="en-US" sz="3000" dirty="0">
                <a:solidFill>
                  <a:srgbClr val="7030A0"/>
                </a:solidFill>
                <a:latin typeface="Encode Sans Normal"/>
              </a:rPr>
              <a:t>SAFER HOMES INITIATIVE</a:t>
            </a:r>
            <a:br>
              <a:rPr lang="en-US" sz="3000" dirty="0">
                <a:solidFill>
                  <a:srgbClr val="7030A0"/>
                </a:solidFill>
                <a:latin typeface="Encode Sans Normal"/>
              </a:rPr>
            </a:br>
            <a:r>
              <a:rPr lang="en-US" sz="3000" dirty="0">
                <a:solidFill>
                  <a:srgbClr val="7030A0"/>
                </a:solidFill>
                <a:latin typeface="Encode Sans Normal"/>
              </a:rPr>
              <a:t>STEP 4</a:t>
            </a:r>
          </a:p>
        </p:txBody>
      </p:sp>
      <p:pic>
        <p:nvPicPr>
          <p:cNvPr id="8" name="Picture 7" descr="wspa-kittylitter.png"/>
          <p:cNvPicPr>
            <a:picLocks noChangeAspect="1"/>
          </p:cNvPicPr>
          <p:nvPr/>
        </p:nvPicPr>
        <p:blipFill rotWithShape="1">
          <a:blip r:embed="rId3"/>
          <a:srcRect t="22029" r="-108" b="29902"/>
          <a:stretch/>
        </p:blipFill>
        <p:spPr>
          <a:xfrm>
            <a:off x="6169152" y="1729356"/>
            <a:ext cx="4500174" cy="390184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67221" y="596556"/>
            <a:ext cx="1069668" cy="936652"/>
          </a:xfrm>
          <a:prstGeom prst="rect">
            <a:avLst/>
          </a:prstGeom>
        </p:spPr>
      </p:pic>
      <p:pic>
        <p:nvPicPr>
          <p:cNvPr id="9" name="Picture 8"/>
          <p:cNvPicPr>
            <a:picLocks noChangeAspect="1"/>
          </p:cNvPicPr>
          <p:nvPr/>
        </p:nvPicPr>
        <p:blipFill>
          <a:blip r:embed="rId5"/>
          <a:stretch>
            <a:fillRect/>
          </a:stretch>
        </p:blipFill>
        <p:spPr>
          <a:xfrm>
            <a:off x="8326824" y="6290687"/>
            <a:ext cx="1701940" cy="567313"/>
          </a:xfrm>
          <a:prstGeom prst="rect">
            <a:avLst/>
          </a:prstGeom>
        </p:spPr>
      </p:pic>
    </p:spTree>
    <p:extLst>
      <p:ext uri="{BB962C8B-B14F-4D97-AF65-F5344CB8AC3E}">
        <p14:creationId xmlns:p14="http://schemas.microsoft.com/office/powerpoint/2010/main" val="1489112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2629294" y="1700188"/>
            <a:ext cx="6801221" cy="4315013"/>
          </a:xfrm>
          <a:prstGeom prst="rect">
            <a:avLst/>
          </a:prstGeom>
        </p:spPr>
      </p:pic>
      <p:sp>
        <p:nvSpPr>
          <p:cNvPr id="4" name="Rectangle 3"/>
          <p:cNvSpPr/>
          <p:nvPr/>
        </p:nvSpPr>
        <p:spPr>
          <a:xfrm>
            <a:off x="2629293" y="1700188"/>
            <a:ext cx="3052538" cy="4315013"/>
          </a:xfrm>
          <a:prstGeom prst="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8" name="Rectangle 7"/>
          <p:cNvSpPr/>
          <p:nvPr/>
        </p:nvSpPr>
        <p:spPr>
          <a:xfrm>
            <a:off x="6391835" y="1700188"/>
            <a:ext cx="3038679" cy="4315013"/>
          </a:xfrm>
          <a:prstGeom prst="rect">
            <a:avLst/>
          </a:prstGeom>
          <a:noFill/>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7" name="Title 6"/>
          <p:cNvSpPr>
            <a:spLocks noGrp="1"/>
          </p:cNvSpPr>
          <p:nvPr>
            <p:ph type="title"/>
          </p:nvPr>
        </p:nvSpPr>
        <p:spPr>
          <a:xfrm>
            <a:off x="2195757" y="722489"/>
            <a:ext cx="7818751" cy="641018"/>
          </a:xfrm>
        </p:spPr>
        <p:txBody>
          <a:bodyPr>
            <a:normAutofit/>
          </a:bodyPr>
          <a:lstStyle/>
          <a:p>
            <a:r>
              <a:rPr lang="en-US" sz="2900" dirty="0">
                <a:solidFill>
                  <a:srgbClr val="7030A0"/>
                </a:solidFill>
                <a:latin typeface="Encode Sans Normal"/>
              </a:rPr>
              <a:t>SAFER HOMES POSTCARD: MEDICATIONS</a:t>
            </a:r>
          </a:p>
        </p:txBody>
      </p:sp>
      <p:pic>
        <p:nvPicPr>
          <p:cNvPr id="10" name="Picture 9"/>
          <p:cNvPicPr>
            <a:picLocks noChangeAspect="1"/>
          </p:cNvPicPr>
          <p:nvPr/>
        </p:nvPicPr>
        <p:blipFill>
          <a:blip r:embed="rId5"/>
          <a:stretch>
            <a:fillRect/>
          </a:stretch>
        </p:blipFill>
        <p:spPr>
          <a:xfrm>
            <a:off x="8312568" y="6290687"/>
            <a:ext cx="1701940" cy="567313"/>
          </a:xfrm>
          <a:prstGeom prst="rect">
            <a:avLst/>
          </a:prstGeom>
        </p:spPr>
      </p:pic>
    </p:spTree>
    <p:custDataLst>
      <p:tags r:id="rId1"/>
    </p:custDataLst>
    <p:extLst>
      <p:ext uri="{BB962C8B-B14F-4D97-AF65-F5344CB8AC3E}">
        <p14:creationId xmlns:p14="http://schemas.microsoft.com/office/powerpoint/2010/main" val="620934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5000" t="29022" r="40000" b="7689"/>
          <a:stretch/>
        </p:blipFill>
        <p:spPr>
          <a:xfrm>
            <a:off x="2785164" y="1696520"/>
            <a:ext cx="6621673" cy="4286029"/>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a:xfrm>
            <a:off x="2195757" y="756356"/>
            <a:ext cx="7818752" cy="607152"/>
          </a:xfrm>
        </p:spPr>
        <p:txBody>
          <a:bodyPr/>
          <a:lstStyle/>
          <a:p>
            <a:r>
              <a:rPr lang="en-US" dirty="0">
                <a:solidFill>
                  <a:srgbClr val="7030A0"/>
                </a:solidFill>
              </a:rPr>
              <a:t>ACT BEFORE A CRISIS OCCURS</a:t>
            </a:r>
          </a:p>
        </p:txBody>
      </p:sp>
      <p:pic>
        <p:nvPicPr>
          <p:cNvPr id="7" name="Picture 6"/>
          <p:cNvPicPr>
            <a:picLocks noChangeAspect="1"/>
          </p:cNvPicPr>
          <p:nvPr/>
        </p:nvPicPr>
        <p:blipFill>
          <a:blip r:embed="rId5"/>
          <a:stretch>
            <a:fillRect/>
          </a:stretch>
        </p:blipFill>
        <p:spPr>
          <a:xfrm>
            <a:off x="8312569" y="6290687"/>
            <a:ext cx="1701940" cy="567313"/>
          </a:xfrm>
          <a:prstGeom prst="rect">
            <a:avLst/>
          </a:prstGeom>
        </p:spPr>
      </p:pic>
    </p:spTree>
    <p:custDataLst>
      <p:tags r:id="rId1"/>
    </p:custDataLst>
    <p:extLst>
      <p:ext uri="{BB962C8B-B14F-4D97-AF65-F5344CB8AC3E}">
        <p14:creationId xmlns:p14="http://schemas.microsoft.com/office/powerpoint/2010/main" val="3737027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USED_LAYOUT" val="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TotalTime>
  <Words>2115</Words>
  <Application>Microsoft Macintosh PowerPoint</Application>
  <PresentationFormat>Widescreen</PresentationFormat>
  <Paragraphs>185</Paragraphs>
  <Slides>15</Slides>
  <Notes>14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15</vt:i4>
      </vt:variant>
    </vt:vector>
  </HeadingPairs>
  <TitlesOfParts>
    <vt:vector size="30" baseType="lpstr">
      <vt:lpstr>Arial</vt:lpstr>
      <vt:lpstr>Calibri</vt:lpstr>
      <vt:lpstr>Calibri Light</vt:lpstr>
      <vt:lpstr>Encode Sans Compressed ExtraBold</vt:lpstr>
      <vt:lpstr>Encode Sans Compressed SemiBold</vt:lpstr>
      <vt:lpstr>Encode Sans Condensed</vt:lpstr>
      <vt:lpstr>Encode Sans Normal</vt:lpstr>
      <vt:lpstr>Encode Sans Normal Black</vt:lpstr>
      <vt:lpstr>Gill Sans MT</vt:lpstr>
      <vt:lpstr>Lucida Grande</vt:lpstr>
      <vt:lpstr>Mangal</vt:lpstr>
      <vt:lpstr>Open Sans</vt:lpstr>
      <vt:lpstr>Open Sans Light</vt:lpstr>
      <vt:lpstr>Uni Sans</vt:lpstr>
      <vt:lpstr>Office Theme</vt:lpstr>
      <vt:lpstr>PowerPoint Presentation</vt:lpstr>
      <vt:lpstr>SAFER HOMES HELP PREVENT TRAGEDIES IN U.S.</vt:lpstr>
      <vt:lpstr>MEDICATION SAFETY</vt:lpstr>
      <vt:lpstr>PowerPoint Presentation</vt:lpstr>
      <vt:lpstr>SAFER HOMES INITIATIVE STEP 2</vt:lpstr>
      <vt:lpstr>SAFER HOMES INITIATIVE STEP 3 </vt:lpstr>
      <vt:lpstr>SAFER HOMES INITIATIVE STEP 4</vt:lpstr>
      <vt:lpstr>SAFER HOMES POSTCARD: MEDICATIONS</vt:lpstr>
      <vt:lpstr>ACT BEFORE A CRISIS OCCURS</vt:lpstr>
      <vt:lpstr>DO YOUNG PEOPLE LIVE IN  OR VISIT YOUR HOME?</vt:lpstr>
      <vt:lpstr>YOU CAN SAVE A LIFE</vt:lpstr>
      <vt:lpstr>LIMITING ACCESS  FOR YOUNG PEOPLE</vt:lpstr>
      <vt:lpstr>LOCK BOXES FOR SPECIFIC NEEDS</vt:lpstr>
      <vt:lpstr>PowerPoint Presentation</vt:lpstr>
      <vt:lpstr>Thank you!</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MEDICATION SAFETY</dc:title>
  <dc:creator>lombardm</dc:creator>
  <cp:lastModifiedBy>Delaney Knottnerus</cp:lastModifiedBy>
  <cp:revision>34</cp:revision>
  <dcterms:created xsi:type="dcterms:W3CDTF">2017-09-12T16:51:47Z</dcterms:created>
  <dcterms:modified xsi:type="dcterms:W3CDTF">2018-05-16T17:40:40Z</dcterms:modified>
</cp:coreProperties>
</file>