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51206400" cy="25603200"/>
  <p:notesSz cx="6858000" cy="9144000"/>
  <p:defaultTextStyle>
    <a:defPPr>
      <a:defRPr lang="en-US"/>
    </a:defPPr>
    <a:lvl1pPr marL="0" algn="l" defTabSz="4805096" rtl="0" eaLnBrk="1" latinLnBrk="0" hangingPunct="1">
      <a:defRPr sz="9400" kern="1200">
        <a:solidFill>
          <a:schemeClr val="tx1"/>
        </a:solidFill>
        <a:latin typeface="+mn-lt"/>
        <a:ea typeface="+mn-ea"/>
        <a:cs typeface="+mn-cs"/>
      </a:defRPr>
    </a:lvl1pPr>
    <a:lvl2pPr marL="2402552" algn="l" defTabSz="4805096" rtl="0" eaLnBrk="1" latinLnBrk="0" hangingPunct="1">
      <a:defRPr sz="9400" kern="1200">
        <a:solidFill>
          <a:schemeClr val="tx1"/>
        </a:solidFill>
        <a:latin typeface="+mn-lt"/>
        <a:ea typeface="+mn-ea"/>
        <a:cs typeface="+mn-cs"/>
      </a:defRPr>
    </a:lvl2pPr>
    <a:lvl3pPr marL="4805096" algn="l" defTabSz="4805096" rtl="0" eaLnBrk="1" latinLnBrk="0" hangingPunct="1">
      <a:defRPr sz="9400" kern="1200">
        <a:solidFill>
          <a:schemeClr val="tx1"/>
        </a:solidFill>
        <a:latin typeface="+mn-lt"/>
        <a:ea typeface="+mn-ea"/>
        <a:cs typeface="+mn-cs"/>
      </a:defRPr>
    </a:lvl3pPr>
    <a:lvl4pPr marL="7207661" algn="l" defTabSz="4805096" rtl="0" eaLnBrk="1" latinLnBrk="0" hangingPunct="1">
      <a:defRPr sz="9400" kern="1200">
        <a:solidFill>
          <a:schemeClr val="tx1"/>
        </a:solidFill>
        <a:latin typeface="+mn-lt"/>
        <a:ea typeface="+mn-ea"/>
        <a:cs typeface="+mn-cs"/>
      </a:defRPr>
    </a:lvl4pPr>
    <a:lvl5pPr marL="9610205" algn="l" defTabSz="4805096" rtl="0" eaLnBrk="1" latinLnBrk="0" hangingPunct="1">
      <a:defRPr sz="9400" kern="1200">
        <a:solidFill>
          <a:schemeClr val="tx1"/>
        </a:solidFill>
        <a:latin typeface="+mn-lt"/>
        <a:ea typeface="+mn-ea"/>
        <a:cs typeface="+mn-cs"/>
      </a:defRPr>
    </a:lvl5pPr>
    <a:lvl6pPr marL="12012748" algn="l" defTabSz="4805096" rtl="0" eaLnBrk="1" latinLnBrk="0" hangingPunct="1">
      <a:defRPr sz="9400" kern="1200">
        <a:solidFill>
          <a:schemeClr val="tx1"/>
        </a:solidFill>
        <a:latin typeface="+mn-lt"/>
        <a:ea typeface="+mn-ea"/>
        <a:cs typeface="+mn-cs"/>
      </a:defRPr>
    </a:lvl6pPr>
    <a:lvl7pPr marL="14415305" algn="l" defTabSz="4805096" rtl="0" eaLnBrk="1" latinLnBrk="0" hangingPunct="1">
      <a:defRPr sz="9400" kern="1200">
        <a:solidFill>
          <a:schemeClr val="tx1"/>
        </a:solidFill>
        <a:latin typeface="+mn-lt"/>
        <a:ea typeface="+mn-ea"/>
        <a:cs typeface="+mn-cs"/>
      </a:defRPr>
    </a:lvl7pPr>
    <a:lvl8pPr marL="16817857" algn="l" defTabSz="4805096" rtl="0" eaLnBrk="1" latinLnBrk="0" hangingPunct="1">
      <a:defRPr sz="9400" kern="1200">
        <a:solidFill>
          <a:schemeClr val="tx1"/>
        </a:solidFill>
        <a:latin typeface="+mn-lt"/>
        <a:ea typeface="+mn-ea"/>
        <a:cs typeface="+mn-cs"/>
      </a:defRPr>
    </a:lvl8pPr>
    <a:lvl9pPr marL="19220410" algn="l" defTabSz="4805096" rtl="0" eaLnBrk="1" latinLnBrk="0" hangingPunct="1">
      <a:defRPr sz="9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D5EA"/>
    <a:srgbClr val="E7EBF5"/>
    <a:srgbClr val="9DC7DF"/>
    <a:srgbClr val="6FADCF"/>
    <a:srgbClr val="A20000"/>
    <a:srgbClr val="F6F5CF"/>
    <a:srgbClr val="66FF66"/>
    <a:srgbClr val="0082DA"/>
    <a:srgbClr val="A3F3F3"/>
    <a:srgbClr val="4FFA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94667" autoAdjust="0"/>
  </p:normalViewPr>
  <p:slideViewPr>
    <p:cSldViewPr>
      <p:cViewPr>
        <p:scale>
          <a:sx n="33" d="100"/>
          <a:sy n="33" d="100"/>
        </p:scale>
        <p:origin x="-78" y="-240"/>
      </p:cViewPr>
      <p:guideLst>
        <p:guide orient="horz" pos="8064"/>
        <p:guide pos="16128"/>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CC96B-FBBE-4D89-8E2C-AD70135986DF}" type="datetimeFigureOut">
              <a:rPr lang="en-US" smtClean="0"/>
              <a:pPr/>
              <a:t>6/8/2011</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26764-F9FB-41F5-8FF7-7D7E929E5835}" type="slidenum">
              <a:rPr lang="en-US" smtClean="0"/>
              <a:pPr/>
              <a:t>‹#›</a:t>
            </a:fld>
            <a:endParaRPr lang="en-US"/>
          </a:p>
        </p:txBody>
      </p:sp>
    </p:spTree>
    <p:extLst>
      <p:ext uri="{BB962C8B-B14F-4D97-AF65-F5344CB8AC3E}">
        <p14:creationId xmlns:p14="http://schemas.microsoft.com/office/powerpoint/2010/main" xmlns="" val="3018156869"/>
      </p:ext>
    </p:extLst>
  </p:cSld>
  <p:clrMap bg1="lt1" tx1="dk1" bg2="lt2" tx2="dk2" accent1="accent1" accent2="accent2" accent3="accent3" accent4="accent4" accent5="accent5" accent6="accent6" hlink="hlink" folHlink="folHlink"/>
  <p:notesStyle>
    <a:lvl1pPr marL="0" algn="l" defTabSz="914341" rtl="0" eaLnBrk="1" latinLnBrk="0" hangingPunct="1">
      <a:defRPr sz="1300" kern="1200">
        <a:solidFill>
          <a:schemeClr val="tx1"/>
        </a:solidFill>
        <a:latin typeface="+mn-lt"/>
        <a:ea typeface="+mn-ea"/>
        <a:cs typeface="+mn-cs"/>
      </a:defRPr>
    </a:lvl1pPr>
    <a:lvl2pPr marL="457171" algn="l" defTabSz="914341" rtl="0" eaLnBrk="1" latinLnBrk="0" hangingPunct="1">
      <a:defRPr sz="1300" kern="1200">
        <a:solidFill>
          <a:schemeClr val="tx1"/>
        </a:solidFill>
        <a:latin typeface="+mn-lt"/>
        <a:ea typeface="+mn-ea"/>
        <a:cs typeface="+mn-cs"/>
      </a:defRPr>
    </a:lvl2pPr>
    <a:lvl3pPr marL="914341" algn="l" defTabSz="914341" rtl="0" eaLnBrk="1" latinLnBrk="0" hangingPunct="1">
      <a:defRPr sz="1300" kern="1200">
        <a:solidFill>
          <a:schemeClr val="tx1"/>
        </a:solidFill>
        <a:latin typeface="+mn-lt"/>
        <a:ea typeface="+mn-ea"/>
        <a:cs typeface="+mn-cs"/>
      </a:defRPr>
    </a:lvl3pPr>
    <a:lvl4pPr marL="1371512" algn="l" defTabSz="914341" rtl="0" eaLnBrk="1" latinLnBrk="0" hangingPunct="1">
      <a:defRPr sz="1300" kern="1200">
        <a:solidFill>
          <a:schemeClr val="tx1"/>
        </a:solidFill>
        <a:latin typeface="+mn-lt"/>
        <a:ea typeface="+mn-ea"/>
        <a:cs typeface="+mn-cs"/>
      </a:defRPr>
    </a:lvl4pPr>
    <a:lvl5pPr marL="1828682" algn="l" defTabSz="914341" rtl="0" eaLnBrk="1" latinLnBrk="0" hangingPunct="1">
      <a:defRPr sz="1300" kern="1200">
        <a:solidFill>
          <a:schemeClr val="tx1"/>
        </a:solidFill>
        <a:latin typeface="+mn-lt"/>
        <a:ea typeface="+mn-ea"/>
        <a:cs typeface="+mn-cs"/>
      </a:defRPr>
    </a:lvl5pPr>
    <a:lvl6pPr marL="2285853" algn="l" defTabSz="914341" rtl="0" eaLnBrk="1" latinLnBrk="0" hangingPunct="1">
      <a:defRPr sz="1300" kern="1200">
        <a:solidFill>
          <a:schemeClr val="tx1"/>
        </a:solidFill>
        <a:latin typeface="+mn-lt"/>
        <a:ea typeface="+mn-ea"/>
        <a:cs typeface="+mn-cs"/>
      </a:defRPr>
    </a:lvl6pPr>
    <a:lvl7pPr marL="2743023" algn="l" defTabSz="914341" rtl="0" eaLnBrk="1" latinLnBrk="0" hangingPunct="1">
      <a:defRPr sz="1300" kern="1200">
        <a:solidFill>
          <a:schemeClr val="tx1"/>
        </a:solidFill>
        <a:latin typeface="+mn-lt"/>
        <a:ea typeface="+mn-ea"/>
        <a:cs typeface="+mn-cs"/>
      </a:defRPr>
    </a:lvl7pPr>
    <a:lvl8pPr marL="3200194" algn="l" defTabSz="914341" rtl="0" eaLnBrk="1" latinLnBrk="0" hangingPunct="1">
      <a:defRPr sz="1300" kern="1200">
        <a:solidFill>
          <a:schemeClr val="tx1"/>
        </a:solidFill>
        <a:latin typeface="+mn-lt"/>
        <a:ea typeface="+mn-ea"/>
        <a:cs typeface="+mn-cs"/>
      </a:defRPr>
    </a:lvl8pPr>
    <a:lvl9pPr marL="3657364" algn="l" defTabSz="91434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26764-F9FB-41F5-8FF7-7D7E929E5835}" type="slidenum">
              <a:rPr lang="en-US" smtClean="0"/>
              <a:pPr/>
              <a:t>1</a:t>
            </a:fld>
            <a:endParaRPr lang="en-US"/>
          </a:p>
        </p:txBody>
      </p:sp>
    </p:spTree>
    <p:extLst>
      <p:ext uri="{BB962C8B-B14F-4D97-AF65-F5344CB8AC3E}">
        <p14:creationId xmlns:p14="http://schemas.microsoft.com/office/powerpoint/2010/main" xmlns="" val="206913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7953589"/>
            <a:ext cx="43525440" cy="548809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4508480"/>
            <a:ext cx="35844480" cy="6543040"/>
          </a:xfrm>
        </p:spPr>
        <p:txBody>
          <a:bodyPr/>
          <a:lstStyle>
            <a:lvl1pPr marL="0" indent="0" algn="ctr">
              <a:buNone/>
              <a:defRPr>
                <a:solidFill>
                  <a:schemeClr val="tx1">
                    <a:tint val="75000"/>
                  </a:schemeClr>
                </a:solidFill>
              </a:defRPr>
            </a:lvl1pPr>
            <a:lvl2pPr marL="2402095" indent="0" algn="ctr">
              <a:buNone/>
              <a:defRPr>
                <a:solidFill>
                  <a:schemeClr val="tx1">
                    <a:tint val="75000"/>
                  </a:schemeClr>
                </a:solidFill>
              </a:defRPr>
            </a:lvl2pPr>
            <a:lvl3pPr marL="4804186" indent="0" algn="ctr">
              <a:buNone/>
              <a:defRPr>
                <a:solidFill>
                  <a:schemeClr val="tx1">
                    <a:tint val="75000"/>
                  </a:schemeClr>
                </a:solidFill>
              </a:defRPr>
            </a:lvl3pPr>
            <a:lvl4pPr marL="7206291" indent="0" algn="ctr">
              <a:buNone/>
              <a:defRPr>
                <a:solidFill>
                  <a:schemeClr val="tx1">
                    <a:tint val="75000"/>
                  </a:schemeClr>
                </a:solidFill>
              </a:defRPr>
            </a:lvl4pPr>
            <a:lvl5pPr marL="9608386" indent="0" algn="ctr">
              <a:buNone/>
              <a:defRPr>
                <a:solidFill>
                  <a:schemeClr val="tx1">
                    <a:tint val="75000"/>
                  </a:schemeClr>
                </a:solidFill>
              </a:defRPr>
            </a:lvl5pPr>
            <a:lvl6pPr marL="12010468" indent="0" algn="ctr">
              <a:buNone/>
              <a:defRPr>
                <a:solidFill>
                  <a:schemeClr val="tx1">
                    <a:tint val="75000"/>
                  </a:schemeClr>
                </a:solidFill>
              </a:defRPr>
            </a:lvl6pPr>
            <a:lvl7pPr marL="14412572" indent="0" algn="ctr">
              <a:buNone/>
              <a:defRPr>
                <a:solidFill>
                  <a:schemeClr val="tx1">
                    <a:tint val="75000"/>
                  </a:schemeClr>
                </a:solidFill>
              </a:defRPr>
            </a:lvl7pPr>
            <a:lvl8pPr marL="16814668" indent="0" algn="ctr">
              <a:buNone/>
              <a:defRPr>
                <a:solidFill>
                  <a:schemeClr val="tx1">
                    <a:tint val="75000"/>
                  </a:schemeClr>
                </a:solidFill>
              </a:defRPr>
            </a:lvl8pPr>
            <a:lvl9pPr marL="192167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02F6E-7112-4E15-A85E-FF59F04EA116}"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236419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2F6E-7112-4E15-A85E-FF59F04EA116}"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12620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78368" y="408965"/>
            <a:ext cx="6907533" cy="87418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7982" y="408965"/>
            <a:ext cx="19886924" cy="87418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2F6E-7112-4E15-A85E-FF59F04EA116}"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33175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02F6E-7112-4E15-A85E-FF59F04EA116}"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240918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7" y="16452429"/>
            <a:ext cx="43525440" cy="5085080"/>
          </a:xfrm>
        </p:spPr>
        <p:txBody>
          <a:bodyPr anchor="t"/>
          <a:lstStyle>
            <a:lvl1pPr algn="l">
              <a:defRPr sz="21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7" y="10851751"/>
            <a:ext cx="43525440" cy="5600702"/>
          </a:xfrm>
        </p:spPr>
        <p:txBody>
          <a:bodyPr anchor="b"/>
          <a:lstStyle>
            <a:lvl1pPr marL="0" indent="0">
              <a:buNone/>
              <a:defRPr sz="10300">
                <a:solidFill>
                  <a:schemeClr val="tx1">
                    <a:tint val="75000"/>
                  </a:schemeClr>
                </a:solidFill>
              </a:defRPr>
            </a:lvl1pPr>
            <a:lvl2pPr marL="2402095" indent="0">
              <a:buNone/>
              <a:defRPr sz="9400">
                <a:solidFill>
                  <a:schemeClr val="tx1">
                    <a:tint val="75000"/>
                  </a:schemeClr>
                </a:solidFill>
              </a:defRPr>
            </a:lvl2pPr>
            <a:lvl3pPr marL="4804186" indent="0">
              <a:buNone/>
              <a:defRPr sz="8100">
                <a:solidFill>
                  <a:schemeClr val="tx1">
                    <a:tint val="75000"/>
                  </a:schemeClr>
                </a:solidFill>
              </a:defRPr>
            </a:lvl3pPr>
            <a:lvl4pPr marL="7206291" indent="0">
              <a:buNone/>
              <a:defRPr sz="7200">
                <a:solidFill>
                  <a:schemeClr val="tx1">
                    <a:tint val="75000"/>
                  </a:schemeClr>
                </a:solidFill>
              </a:defRPr>
            </a:lvl4pPr>
            <a:lvl5pPr marL="9608386" indent="0">
              <a:buNone/>
              <a:defRPr sz="7200">
                <a:solidFill>
                  <a:schemeClr val="tx1">
                    <a:tint val="75000"/>
                  </a:schemeClr>
                </a:solidFill>
              </a:defRPr>
            </a:lvl5pPr>
            <a:lvl6pPr marL="12010468" indent="0">
              <a:buNone/>
              <a:defRPr sz="7200">
                <a:solidFill>
                  <a:schemeClr val="tx1">
                    <a:tint val="75000"/>
                  </a:schemeClr>
                </a:solidFill>
              </a:defRPr>
            </a:lvl6pPr>
            <a:lvl7pPr marL="14412572" indent="0">
              <a:buNone/>
              <a:defRPr sz="7200">
                <a:solidFill>
                  <a:schemeClr val="tx1">
                    <a:tint val="75000"/>
                  </a:schemeClr>
                </a:solidFill>
              </a:defRPr>
            </a:lvl7pPr>
            <a:lvl8pPr marL="16814668" indent="0">
              <a:buNone/>
              <a:defRPr sz="7200">
                <a:solidFill>
                  <a:schemeClr val="tx1">
                    <a:tint val="75000"/>
                  </a:schemeClr>
                </a:solidFill>
              </a:defRPr>
            </a:lvl8pPr>
            <a:lvl9pPr marL="19216772"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02F6E-7112-4E15-A85E-FF59F04EA116}"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68916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8001" y="2388471"/>
            <a:ext cx="13397226" cy="6762329"/>
          </a:xfrm>
        </p:spPr>
        <p:txBody>
          <a:bodyPr/>
          <a:lstStyle>
            <a:lvl1pPr>
              <a:defRPr sz="14300"/>
            </a:lvl1pPr>
            <a:lvl2pPr>
              <a:defRPr sz="12100"/>
            </a:lvl2pPr>
            <a:lvl3pPr>
              <a:defRPr sz="103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788642" y="2388471"/>
            <a:ext cx="13397236" cy="6762329"/>
          </a:xfrm>
        </p:spPr>
        <p:txBody>
          <a:bodyPr/>
          <a:lstStyle>
            <a:lvl1pPr>
              <a:defRPr sz="14300"/>
            </a:lvl1pPr>
            <a:lvl2pPr>
              <a:defRPr sz="12100"/>
            </a:lvl2pPr>
            <a:lvl3pPr>
              <a:defRPr sz="103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02F6E-7112-4E15-A85E-FF59F04EA116}"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149316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025311"/>
            <a:ext cx="4608576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45" y="5731113"/>
            <a:ext cx="22625055" cy="2388449"/>
          </a:xfrm>
        </p:spPr>
        <p:txBody>
          <a:bodyPr anchor="b"/>
          <a:lstStyle>
            <a:lvl1pPr marL="0" indent="0">
              <a:buNone/>
              <a:defRPr sz="12100" b="1"/>
            </a:lvl1pPr>
            <a:lvl2pPr marL="2402095" indent="0">
              <a:buNone/>
              <a:defRPr sz="10300" b="1"/>
            </a:lvl2pPr>
            <a:lvl3pPr marL="4804186" indent="0">
              <a:buNone/>
              <a:defRPr sz="9400" b="1"/>
            </a:lvl3pPr>
            <a:lvl4pPr marL="7206291" indent="0">
              <a:buNone/>
              <a:defRPr sz="8100" b="1"/>
            </a:lvl4pPr>
            <a:lvl5pPr marL="9608386" indent="0">
              <a:buNone/>
              <a:defRPr sz="8100" b="1"/>
            </a:lvl5pPr>
            <a:lvl6pPr marL="12010468" indent="0">
              <a:buNone/>
              <a:defRPr sz="8100" b="1"/>
            </a:lvl6pPr>
            <a:lvl7pPr marL="14412572" indent="0">
              <a:buNone/>
              <a:defRPr sz="8100" b="1"/>
            </a:lvl7pPr>
            <a:lvl8pPr marL="16814668" indent="0">
              <a:buNone/>
              <a:defRPr sz="8100" b="1"/>
            </a:lvl8pPr>
            <a:lvl9pPr marL="19216772" indent="0">
              <a:buNone/>
              <a:defRPr sz="8100" b="1"/>
            </a:lvl9pPr>
          </a:lstStyle>
          <a:p>
            <a:pPr lvl="0"/>
            <a:r>
              <a:rPr lang="en-US" smtClean="0"/>
              <a:t>Click to edit Master text styles</a:t>
            </a:r>
          </a:p>
        </p:txBody>
      </p:sp>
      <p:sp>
        <p:nvSpPr>
          <p:cNvPr id="4" name="Content Placeholder 3"/>
          <p:cNvSpPr>
            <a:spLocks noGrp="1"/>
          </p:cNvSpPr>
          <p:nvPr>
            <p:ph sz="half" idx="2"/>
          </p:nvPr>
        </p:nvSpPr>
        <p:spPr>
          <a:xfrm>
            <a:off x="2560345" y="8119543"/>
            <a:ext cx="22625055" cy="14751471"/>
          </a:xfrm>
        </p:spPr>
        <p:txBody>
          <a:bodyPr/>
          <a:lstStyle>
            <a:lvl1pPr>
              <a:defRPr sz="12100"/>
            </a:lvl1pPr>
            <a:lvl2pPr>
              <a:defRPr sz="10300"/>
            </a:lvl2pPr>
            <a:lvl3pPr>
              <a:defRPr sz="94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67" y="5731113"/>
            <a:ext cx="22633941" cy="2388449"/>
          </a:xfrm>
        </p:spPr>
        <p:txBody>
          <a:bodyPr anchor="b"/>
          <a:lstStyle>
            <a:lvl1pPr marL="0" indent="0">
              <a:buNone/>
              <a:defRPr sz="12100" b="1"/>
            </a:lvl1pPr>
            <a:lvl2pPr marL="2402095" indent="0">
              <a:buNone/>
              <a:defRPr sz="10300" b="1"/>
            </a:lvl2pPr>
            <a:lvl3pPr marL="4804186" indent="0">
              <a:buNone/>
              <a:defRPr sz="9400" b="1"/>
            </a:lvl3pPr>
            <a:lvl4pPr marL="7206291" indent="0">
              <a:buNone/>
              <a:defRPr sz="8100" b="1"/>
            </a:lvl4pPr>
            <a:lvl5pPr marL="9608386" indent="0">
              <a:buNone/>
              <a:defRPr sz="8100" b="1"/>
            </a:lvl5pPr>
            <a:lvl6pPr marL="12010468" indent="0">
              <a:buNone/>
              <a:defRPr sz="8100" b="1"/>
            </a:lvl6pPr>
            <a:lvl7pPr marL="14412572" indent="0">
              <a:buNone/>
              <a:defRPr sz="8100" b="1"/>
            </a:lvl7pPr>
            <a:lvl8pPr marL="16814668" indent="0">
              <a:buNone/>
              <a:defRPr sz="8100" b="1"/>
            </a:lvl8pPr>
            <a:lvl9pPr marL="19216772" indent="0">
              <a:buNone/>
              <a:defRPr sz="8100" b="1"/>
            </a:lvl9pPr>
          </a:lstStyle>
          <a:p>
            <a:pPr lvl="0"/>
            <a:r>
              <a:rPr lang="en-US" smtClean="0"/>
              <a:t>Click to edit Master text styles</a:t>
            </a:r>
          </a:p>
        </p:txBody>
      </p:sp>
      <p:sp>
        <p:nvSpPr>
          <p:cNvPr id="6" name="Content Placeholder 5"/>
          <p:cNvSpPr>
            <a:spLocks noGrp="1"/>
          </p:cNvSpPr>
          <p:nvPr>
            <p:ph sz="quarter" idx="4"/>
          </p:nvPr>
        </p:nvSpPr>
        <p:spPr>
          <a:xfrm>
            <a:off x="26012167" y="8119543"/>
            <a:ext cx="22633941" cy="14751471"/>
          </a:xfrm>
        </p:spPr>
        <p:txBody>
          <a:bodyPr/>
          <a:lstStyle>
            <a:lvl1pPr>
              <a:defRPr sz="12100"/>
            </a:lvl1pPr>
            <a:lvl2pPr>
              <a:defRPr sz="10300"/>
            </a:lvl2pPr>
            <a:lvl3pPr>
              <a:defRPr sz="94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02F6E-7112-4E15-A85E-FF59F04EA116}" type="datetimeFigureOut">
              <a:rPr lang="en-US" smtClean="0"/>
              <a:pPr/>
              <a:t>6/8/2011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51356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02F6E-7112-4E15-A85E-FF59F04EA116}" type="datetimeFigureOut">
              <a:rPr lang="en-US" smtClean="0"/>
              <a:pPr/>
              <a:t>6/8/2011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109334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2F6E-7112-4E15-A85E-FF59F04EA116}" type="datetimeFigureOut">
              <a:rPr lang="en-US" smtClean="0"/>
              <a:pPr/>
              <a:t>6/8/2011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353528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019387"/>
            <a:ext cx="16846557" cy="433832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20020281" y="1019411"/>
            <a:ext cx="28625801" cy="21851622"/>
          </a:xfrm>
        </p:spPr>
        <p:txBody>
          <a:bodyPr/>
          <a:lstStyle>
            <a:lvl1pPr>
              <a:defRPr sz="16600"/>
            </a:lvl1pPr>
            <a:lvl2pPr>
              <a:defRPr sz="14300"/>
            </a:lvl2pPr>
            <a:lvl3pPr>
              <a:defRPr sz="121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5357731"/>
            <a:ext cx="16846557" cy="17513302"/>
          </a:xfrm>
        </p:spPr>
        <p:txBody>
          <a:bodyPr/>
          <a:lstStyle>
            <a:lvl1pPr marL="0" indent="0">
              <a:buNone/>
              <a:defRPr sz="7200"/>
            </a:lvl1pPr>
            <a:lvl2pPr marL="2402095" indent="0">
              <a:buNone/>
              <a:defRPr sz="6300"/>
            </a:lvl2pPr>
            <a:lvl3pPr marL="4804186" indent="0">
              <a:buNone/>
              <a:defRPr sz="4900"/>
            </a:lvl3pPr>
            <a:lvl4pPr marL="7206291" indent="0">
              <a:buNone/>
              <a:defRPr sz="4900"/>
            </a:lvl4pPr>
            <a:lvl5pPr marL="9608386" indent="0">
              <a:buNone/>
              <a:defRPr sz="4900"/>
            </a:lvl5pPr>
            <a:lvl6pPr marL="12010468" indent="0">
              <a:buNone/>
              <a:defRPr sz="4900"/>
            </a:lvl6pPr>
            <a:lvl7pPr marL="14412572" indent="0">
              <a:buNone/>
              <a:defRPr sz="4900"/>
            </a:lvl7pPr>
            <a:lvl8pPr marL="16814668" indent="0">
              <a:buNone/>
              <a:defRPr sz="4900"/>
            </a:lvl8pPr>
            <a:lvl9pPr marL="19216772"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02F6E-7112-4E15-A85E-FF59F04EA116}"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22577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17922262"/>
            <a:ext cx="30723840" cy="2115822"/>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287693"/>
            <a:ext cx="30723840" cy="15361920"/>
          </a:xfrm>
        </p:spPr>
        <p:txBody>
          <a:bodyPr/>
          <a:lstStyle>
            <a:lvl1pPr marL="0" indent="0">
              <a:buNone/>
              <a:defRPr sz="16600"/>
            </a:lvl1pPr>
            <a:lvl2pPr marL="2402095" indent="0">
              <a:buNone/>
              <a:defRPr sz="14300"/>
            </a:lvl2pPr>
            <a:lvl3pPr marL="4804186" indent="0">
              <a:buNone/>
              <a:defRPr sz="12100"/>
            </a:lvl3pPr>
            <a:lvl4pPr marL="7206291" indent="0">
              <a:buNone/>
              <a:defRPr sz="10300"/>
            </a:lvl4pPr>
            <a:lvl5pPr marL="9608386" indent="0">
              <a:buNone/>
              <a:defRPr sz="10300"/>
            </a:lvl5pPr>
            <a:lvl6pPr marL="12010468" indent="0">
              <a:buNone/>
              <a:defRPr sz="10300"/>
            </a:lvl6pPr>
            <a:lvl7pPr marL="14412572" indent="0">
              <a:buNone/>
              <a:defRPr sz="10300"/>
            </a:lvl7pPr>
            <a:lvl8pPr marL="16814668" indent="0">
              <a:buNone/>
              <a:defRPr sz="10300"/>
            </a:lvl8pPr>
            <a:lvl9pPr marL="19216772" indent="0">
              <a:buNone/>
              <a:defRPr sz="10300"/>
            </a:lvl9pPr>
          </a:lstStyle>
          <a:p>
            <a:endParaRPr lang="en-US"/>
          </a:p>
        </p:txBody>
      </p:sp>
      <p:sp>
        <p:nvSpPr>
          <p:cNvPr id="4" name="Text Placeholder 3"/>
          <p:cNvSpPr>
            <a:spLocks noGrp="1"/>
          </p:cNvSpPr>
          <p:nvPr>
            <p:ph type="body" sz="half" idx="2"/>
          </p:nvPr>
        </p:nvSpPr>
        <p:spPr>
          <a:xfrm>
            <a:off x="10036813" y="20038082"/>
            <a:ext cx="30723840" cy="3004822"/>
          </a:xfrm>
        </p:spPr>
        <p:txBody>
          <a:bodyPr/>
          <a:lstStyle>
            <a:lvl1pPr marL="0" indent="0">
              <a:buNone/>
              <a:defRPr sz="7200"/>
            </a:lvl1pPr>
            <a:lvl2pPr marL="2402095" indent="0">
              <a:buNone/>
              <a:defRPr sz="6300"/>
            </a:lvl2pPr>
            <a:lvl3pPr marL="4804186" indent="0">
              <a:buNone/>
              <a:defRPr sz="4900"/>
            </a:lvl3pPr>
            <a:lvl4pPr marL="7206291" indent="0">
              <a:buNone/>
              <a:defRPr sz="4900"/>
            </a:lvl4pPr>
            <a:lvl5pPr marL="9608386" indent="0">
              <a:buNone/>
              <a:defRPr sz="4900"/>
            </a:lvl5pPr>
            <a:lvl6pPr marL="12010468" indent="0">
              <a:buNone/>
              <a:defRPr sz="4900"/>
            </a:lvl6pPr>
            <a:lvl7pPr marL="14412572" indent="0">
              <a:buNone/>
              <a:defRPr sz="4900"/>
            </a:lvl7pPr>
            <a:lvl8pPr marL="16814668" indent="0">
              <a:buNone/>
              <a:defRPr sz="4900"/>
            </a:lvl8pPr>
            <a:lvl9pPr marL="19216772"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02F6E-7112-4E15-A85E-FF59F04EA116}"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67713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DC7DF"/>
            </a:gs>
            <a:gs pos="62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025311"/>
            <a:ext cx="46085760" cy="4267200"/>
          </a:xfrm>
          <a:prstGeom prst="rect">
            <a:avLst/>
          </a:prstGeom>
        </p:spPr>
        <p:txBody>
          <a:bodyPr vert="horz" lIns="480413" tIns="240209" rIns="480413" bIns="2402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5974104"/>
            <a:ext cx="46085760" cy="16896929"/>
          </a:xfrm>
          <a:prstGeom prst="rect">
            <a:avLst/>
          </a:prstGeom>
        </p:spPr>
        <p:txBody>
          <a:bodyPr vert="horz" lIns="480413" tIns="240209" rIns="480413" bIns="2402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23730375"/>
            <a:ext cx="11948160" cy="1363133"/>
          </a:xfrm>
          <a:prstGeom prst="rect">
            <a:avLst/>
          </a:prstGeom>
        </p:spPr>
        <p:txBody>
          <a:bodyPr vert="horz" lIns="480413" tIns="240209" rIns="480413" bIns="240209" rtlCol="0" anchor="ctr"/>
          <a:lstStyle>
            <a:lvl1pPr algn="l">
              <a:defRPr sz="6300">
                <a:solidFill>
                  <a:schemeClr val="tx1">
                    <a:tint val="75000"/>
                  </a:schemeClr>
                </a:solidFill>
              </a:defRPr>
            </a:lvl1pPr>
          </a:lstStyle>
          <a:p>
            <a:fld id="{24802F6E-7112-4E15-A85E-FF59F04EA116}" type="datetimeFigureOut">
              <a:rPr lang="en-US" smtClean="0"/>
              <a:pPr/>
              <a:t>6/8/2011</a:t>
            </a:fld>
            <a:endParaRPr lang="en-US"/>
          </a:p>
        </p:txBody>
      </p:sp>
      <p:sp>
        <p:nvSpPr>
          <p:cNvPr id="5" name="Footer Placeholder 4"/>
          <p:cNvSpPr>
            <a:spLocks noGrp="1"/>
          </p:cNvSpPr>
          <p:nvPr>
            <p:ph type="ftr" sz="quarter" idx="3"/>
          </p:nvPr>
        </p:nvSpPr>
        <p:spPr>
          <a:xfrm>
            <a:off x="17495520" y="23730375"/>
            <a:ext cx="16215360" cy="1363133"/>
          </a:xfrm>
          <a:prstGeom prst="rect">
            <a:avLst/>
          </a:prstGeom>
        </p:spPr>
        <p:txBody>
          <a:bodyPr vert="horz" lIns="480413" tIns="240209" rIns="480413" bIns="240209"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3730375"/>
            <a:ext cx="11948160" cy="1363133"/>
          </a:xfrm>
          <a:prstGeom prst="rect">
            <a:avLst/>
          </a:prstGeom>
        </p:spPr>
        <p:txBody>
          <a:bodyPr vert="horz" lIns="480413" tIns="240209" rIns="480413" bIns="240209" rtlCol="0" anchor="ctr"/>
          <a:lstStyle>
            <a:lvl1pPr algn="r">
              <a:defRPr sz="6300">
                <a:solidFill>
                  <a:schemeClr val="tx1">
                    <a:tint val="75000"/>
                  </a:schemeClr>
                </a:solidFill>
              </a:defRPr>
            </a:lvl1pPr>
          </a:lstStyle>
          <a:p>
            <a:fld id="{CC7483EA-CED4-4123-B3A4-0BC7EFD340DE}" type="slidenum">
              <a:rPr lang="en-US" smtClean="0"/>
              <a:pPr/>
              <a:t>‹#›</a:t>
            </a:fld>
            <a:endParaRPr lang="en-US"/>
          </a:p>
        </p:txBody>
      </p:sp>
    </p:spTree>
    <p:extLst>
      <p:ext uri="{BB962C8B-B14F-4D97-AF65-F5344CB8AC3E}">
        <p14:creationId xmlns:p14="http://schemas.microsoft.com/office/powerpoint/2010/main" xmlns="" val="41673255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804186" rtl="0" eaLnBrk="1" latinLnBrk="0" hangingPunct="1">
        <a:spcBef>
          <a:spcPct val="0"/>
        </a:spcBef>
        <a:buNone/>
        <a:defRPr sz="23300" kern="1200">
          <a:solidFill>
            <a:schemeClr val="tx1"/>
          </a:solidFill>
          <a:latin typeface="+mj-lt"/>
          <a:ea typeface="+mj-ea"/>
          <a:cs typeface="+mj-cs"/>
        </a:defRPr>
      </a:lvl1pPr>
    </p:titleStyle>
    <p:bodyStyle>
      <a:lvl1pPr marL="1801569" indent="-1801569" algn="l" defTabSz="4804186" rtl="0" eaLnBrk="1" latinLnBrk="0" hangingPunct="1">
        <a:spcBef>
          <a:spcPct val="20000"/>
        </a:spcBef>
        <a:buFont typeface="Arial" pitchFamily="34" charset="0"/>
        <a:buChar char="•"/>
        <a:defRPr sz="16600" kern="1200">
          <a:solidFill>
            <a:schemeClr val="tx1"/>
          </a:solidFill>
          <a:latin typeface="+mn-lt"/>
          <a:ea typeface="+mn-ea"/>
          <a:cs typeface="+mn-cs"/>
        </a:defRPr>
      </a:lvl1pPr>
      <a:lvl2pPr marL="3903393" indent="-1501311" algn="l" defTabSz="4804186" rtl="0" eaLnBrk="1" latinLnBrk="0" hangingPunct="1">
        <a:spcBef>
          <a:spcPct val="20000"/>
        </a:spcBef>
        <a:buFont typeface="Arial" pitchFamily="34" charset="0"/>
        <a:buChar char="–"/>
        <a:defRPr sz="14300" kern="1200">
          <a:solidFill>
            <a:schemeClr val="tx1"/>
          </a:solidFill>
          <a:latin typeface="+mn-lt"/>
          <a:ea typeface="+mn-ea"/>
          <a:cs typeface="+mn-cs"/>
        </a:defRPr>
      </a:lvl2pPr>
      <a:lvl3pPr marL="6005238" indent="-1201043" algn="l" defTabSz="4804186"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407334"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809438"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3211520"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613638"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8015720"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20417802" indent="-1201043" algn="l" defTabSz="480418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804186" rtl="0" eaLnBrk="1" latinLnBrk="0" hangingPunct="1">
        <a:defRPr sz="9400" kern="1200">
          <a:solidFill>
            <a:schemeClr val="tx1"/>
          </a:solidFill>
          <a:latin typeface="+mn-lt"/>
          <a:ea typeface="+mn-ea"/>
          <a:cs typeface="+mn-cs"/>
        </a:defRPr>
      </a:lvl1pPr>
      <a:lvl2pPr marL="2402095" algn="l" defTabSz="4804186" rtl="0" eaLnBrk="1" latinLnBrk="0" hangingPunct="1">
        <a:defRPr sz="9400" kern="1200">
          <a:solidFill>
            <a:schemeClr val="tx1"/>
          </a:solidFill>
          <a:latin typeface="+mn-lt"/>
          <a:ea typeface="+mn-ea"/>
          <a:cs typeface="+mn-cs"/>
        </a:defRPr>
      </a:lvl2pPr>
      <a:lvl3pPr marL="4804186" algn="l" defTabSz="4804186" rtl="0" eaLnBrk="1" latinLnBrk="0" hangingPunct="1">
        <a:defRPr sz="9400" kern="1200">
          <a:solidFill>
            <a:schemeClr val="tx1"/>
          </a:solidFill>
          <a:latin typeface="+mn-lt"/>
          <a:ea typeface="+mn-ea"/>
          <a:cs typeface="+mn-cs"/>
        </a:defRPr>
      </a:lvl3pPr>
      <a:lvl4pPr marL="7206291" algn="l" defTabSz="4804186" rtl="0" eaLnBrk="1" latinLnBrk="0" hangingPunct="1">
        <a:defRPr sz="9400" kern="1200">
          <a:solidFill>
            <a:schemeClr val="tx1"/>
          </a:solidFill>
          <a:latin typeface="+mn-lt"/>
          <a:ea typeface="+mn-ea"/>
          <a:cs typeface="+mn-cs"/>
        </a:defRPr>
      </a:lvl4pPr>
      <a:lvl5pPr marL="9608386" algn="l" defTabSz="4804186" rtl="0" eaLnBrk="1" latinLnBrk="0" hangingPunct="1">
        <a:defRPr sz="9400" kern="1200">
          <a:solidFill>
            <a:schemeClr val="tx1"/>
          </a:solidFill>
          <a:latin typeface="+mn-lt"/>
          <a:ea typeface="+mn-ea"/>
          <a:cs typeface="+mn-cs"/>
        </a:defRPr>
      </a:lvl5pPr>
      <a:lvl6pPr marL="12010468" algn="l" defTabSz="4804186" rtl="0" eaLnBrk="1" latinLnBrk="0" hangingPunct="1">
        <a:defRPr sz="9400" kern="1200">
          <a:solidFill>
            <a:schemeClr val="tx1"/>
          </a:solidFill>
          <a:latin typeface="+mn-lt"/>
          <a:ea typeface="+mn-ea"/>
          <a:cs typeface="+mn-cs"/>
        </a:defRPr>
      </a:lvl6pPr>
      <a:lvl7pPr marL="14412572" algn="l" defTabSz="4804186" rtl="0" eaLnBrk="1" latinLnBrk="0" hangingPunct="1">
        <a:defRPr sz="9400" kern="1200">
          <a:solidFill>
            <a:schemeClr val="tx1"/>
          </a:solidFill>
          <a:latin typeface="+mn-lt"/>
          <a:ea typeface="+mn-ea"/>
          <a:cs typeface="+mn-cs"/>
        </a:defRPr>
      </a:lvl7pPr>
      <a:lvl8pPr marL="16814668" algn="l" defTabSz="4804186" rtl="0" eaLnBrk="1" latinLnBrk="0" hangingPunct="1">
        <a:defRPr sz="9400" kern="1200">
          <a:solidFill>
            <a:schemeClr val="tx1"/>
          </a:solidFill>
          <a:latin typeface="+mn-lt"/>
          <a:ea typeface="+mn-ea"/>
          <a:cs typeface="+mn-cs"/>
        </a:defRPr>
      </a:lvl8pPr>
      <a:lvl9pPr marL="19216772" algn="l" defTabSz="4804186" rtl="0" eaLnBrk="1" latinLnBrk="0" hangingPunct="1">
        <a:defRPr sz="9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262425" y="23926800"/>
            <a:ext cx="7826828" cy="11430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4" name="TextBox 3"/>
          <p:cNvSpPr txBox="1"/>
          <p:nvPr/>
        </p:nvSpPr>
        <p:spPr>
          <a:xfrm>
            <a:off x="985040" y="15808036"/>
            <a:ext cx="13884610" cy="1774596"/>
          </a:xfrm>
          <a:prstGeom prst="rect">
            <a:avLst/>
          </a:prstGeom>
          <a:ln/>
        </p:spPr>
        <p:style>
          <a:lnRef idx="0">
            <a:schemeClr val="accent6"/>
          </a:lnRef>
          <a:fillRef idx="3">
            <a:schemeClr val="accent6"/>
          </a:fillRef>
          <a:effectRef idx="3">
            <a:schemeClr val="accent6"/>
          </a:effectRef>
          <a:fontRef idx="minor">
            <a:schemeClr val="lt1"/>
          </a:fontRef>
        </p:style>
        <p:txBody>
          <a:bodyPr wrap="square" lIns="934483" tIns="467237" rIns="934483" bIns="467237" rtlCol="0">
            <a:spAutoFit/>
          </a:bodyPr>
          <a:lstStyle/>
          <a:p>
            <a:pPr algn="ctr"/>
            <a:r>
              <a:rPr lang="en-US" sz="5400" b="1" dirty="0">
                <a:solidFill>
                  <a:schemeClr val="bg1"/>
                </a:solidFill>
                <a:latin typeface="Arial" pitchFamily="34" charset="0"/>
                <a:cs typeface="Arial" pitchFamily="34" charset="0"/>
              </a:rPr>
              <a:t>Study Design</a:t>
            </a:r>
          </a:p>
        </p:txBody>
      </p:sp>
      <p:sp>
        <p:nvSpPr>
          <p:cNvPr id="5" name="TextBox 4"/>
          <p:cNvSpPr txBox="1"/>
          <p:nvPr/>
        </p:nvSpPr>
        <p:spPr>
          <a:xfrm>
            <a:off x="16121743" y="4543425"/>
            <a:ext cx="16611600" cy="1774596"/>
          </a:xfrm>
          <a:prstGeom prst="rect">
            <a:avLst/>
          </a:prstGeom>
          <a:ln/>
        </p:spPr>
        <p:style>
          <a:lnRef idx="0">
            <a:schemeClr val="accent6"/>
          </a:lnRef>
          <a:fillRef idx="3">
            <a:schemeClr val="accent6"/>
          </a:fillRef>
          <a:effectRef idx="3">
            <a:schemeClr val="accent6"/>
          </a:effectRef>
          <a:fontRef idx="minor">
            <a:schemeClr val="lt1"/>
          </a:fontRef>
        </p:style>
        <p:txBody>
          <a:bodyPr wrap="square" lIns="934483" tIns="467237" rIns="934483" bIns="467237" rtlCol="0">
            <a:spAutoFit/>
          </a:bodyPr>
          <a:lstStyle/>
          <a:p>
            <a:pPr algn="ctr"/>
            <a:r>
              <a:rPr lang="en-US" sz="5400" b="1" dirty="0">
                <a:solidFill>
                  <a:schemeClr val="bg1"/>
                </a:solidFill>
                <a:latin typeface="Arial" pitchFamily="34" charset="0"/>
                <a:cs typeface="Arial" pitchFamily="34" charset="0"/>
              </a:rPr>
              <a:t>Principal Findings</a:t>
            </a:r>
          </a:p>
        </p:txBody>
      </p:sp>
      <p:sp>
        <p:nvSpPr>
          <p:cNvPr id="6" name="TextBox 5"/>
          <p:cNvSpPr txBox="1"/>
          <p:nvPr/>
        </p:nvSpPr>
        <p:spPr>
          <a:xfrm>
            <a:off x="33902196" y="4548980"/>
            <a:ext cx="16230600" cy="1774596"/>
          </a:xfrm>
          <a:prstGeom prst="rect">
            <a:avLst/>
          </a:prstGeom>
          <a:ln/>
        </p:spPr>
        <p:style>
          <a:lnRef idx="0">
            <a:schemeClr val="accent6"/>
          </a:lnRef>
          <a:fillRef idx="3">
            <a:schemeClr val="accent6"/>
          </a:fillRef>
          <a:effectRef idx="3">
            <a:schemeClr val="accent6"/>
          </a:effectRef>
          <a:fontRef idx="minor">
            <a:schemeClr val="lt1"/>
          </a:fontRef>
        </p:style>
        <p:txBody>
          <a:bodyPr wrap="square" lIns="934483" tIns="467237" rIns="934483" bIns="467237" rtlCol="0">
            <a:spAutoFit/>
          </a:bodyPr>
          <a:lstStyle/>
          <a:p>
            <a:pPr algn="ctr"/>
            <a:r>
              <a:rPr lang="en-US" sz="5400" b="1" dirty="0">
                <a:solidFill>
                  <a:schemeClr val="bg1"/>
                </a:solidFill>
                <a:latin typeface="Arial" pitchFamily="34" charset="0"/>
                <a:cs typeface="Arial" pitchFamily="34" charset="0"/>
              </a:rPr>
              <a:t>Conclusions</a:t>
            </a:r>
          </a:p>
        </p:txBody>
      </p:sp>
      <p:sp>
        <p:nvSpPr>
          <p:cNvPr id="7" name="TextBox 6"/>
          <p:cNvSpPr txBox="1"/>
          <p:nvPr/>
        </p:nvSpPr>
        <p:spPr>
          <a:xfrm>
            <a:off x="33897899" y="11873084"/>
            <a:ext cx="16234897" cy="1736401"/>
          </a:xfrm>
          <a:prstGeom prst="rect">
            <a:avLst/>
          </a:prstGeom>
          <a:ln/>
        </p:spPr>
        <p:style>
          <a:lnRef idx="0">
            <a:schemeClr val="accent6"/>
          </a:lnRef>
          <a:fillRef idx="3">
            <a:schemeClr val="accent6"/>
          </a:fillRef>
          <a:effectRef idx="3">
            <a:schemeClr val="accent6"/>
          </a:effectRef>
          <a:fontRef idx="minor">
            <a:schemeClr val="lt1"/>
          </a:fontRef>
        </p:style>
        <p:txBody>
          <a:bodyPr wrap="square" lIns="934483" tIns="467237" rIns="934483" bIns="467237" rtlCol="0">
            <a:noAutofit/>
          </a:bodyPr>
          <a:lstStyle/>
          <a:p>
            <a:pPr algn="ctr"/>
            <a:r>
              <a:rPr lang="en-US" sz="5400" b="1" dirty="0">
                <a:solidFill>
                  <a:schemeClr val="bg1"/>
                </a:solidFill>
                <a:latin typeface="Arial" pitchFamily="34" charset="0"/>
                <a:cs typeface="Arial" pitchFamily="34" charset="0"/>
              </a:rPr>
              <a:t>Relevance to </a:t>
            </a:r>
            <a:r>
              <a:rPr lang="en-US" sz="5400" b="1" dirty="0" smtClean="0">
                <a:solidFill>
                  <a:schemeClr val="bg1"/>
                </a:solidFill>
                <a:latin typeface="Arial" pitchFamily="34" charset="0"/>
                <a:cs typeface="Arial" pitchFamily="34" charset="0"/>
              </a:rPr>
              <a:t>Delivery </a:t>
            </a:r>
            <a:r>
              <a:rPr lang="en-US" sz="5400" b="1" dirty="0">
                <a:solidFill>
                  <a:schemeClr val="bg1"/>
                </a:solidFill>
                <a:latin typeface="Arial" pitchFamily="34" charset="0"/>
                <a:cs typeface="Arial" pitchFamily="34" charset="0"/>
              </a:rPr>
              <a:t>or Clinical Practice</a:t>
            </a:r>
          </a:p>
        </p:txBody>
      </p:sp>
      <p:sp>
        <p:nvSpPr>
          <p:cNvPr id="10" name="TextBox 9"/>
          <p:cNvSpPr txBox="1"/>
          <p:nvPr/>
        </p:nvSpPr>
        <p:spPr>
          <a:xfrm>
            <a:off x="968829" y="4543425"/>
            <a:ext cx="13900820" cy="1774786"/>
          </a:xfrm>
          <a:prstGeom prst="rect">
            <a:avLst/>
          </a:prstGeom>
          <a:ln/>
        </p:spPr>
        <p:style>
          <a:lnRef idx="0">
            <a:schemeClr val="accent6"/>
          </a:lnRef>
          <a:fillRef idx="3">
            <a:schemeClr val="accent6"/>
          </a:fillRef>
          <a:effectRef idx="3">
            <a:schemeClr val="accent6"/>
          </a:effectRef>
          <a:fontRef idx="minor">
            <a:schemeClr val="lt1"/>
          </a:fontRef>
        </p:style>
        <p:txBody>
          <a:bodyPr wrap="square" lIns="934658" tIns="467331" rIns="934658" bIns="467331" rtlCol="0">
            <a:spAutoFit/>
          </a:bodyPr>
          <a:lstStyle/>
          <a:p>
            <a:pPr algn="ctr"/>
            <a:r>
              <a:rPr lang="en-US" sz="5400" b="1" dirty="0">
                <a:solidFill>
                  <a:schemeClr val="bg1"/>
                </a:solidFill>
                <a:latin typeface="Arial" pitchFamily="34" charset="0"/>
                <a:cs typeface="Arial" pitchFamily="34" charset="0"/>
              </a:rPr>
              <a:t>Research Objectives</a:t>
            </a:r>
          </a:p>
        </p:txBody>
      </p:sp>
      <p:pic>
        <p:nvPicPr>
          <p:cNvPr id="11" name="Picture 10" descr="2A7P088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59" t="7160" r="1305" b="10319"/>
          <a:stretch/>
        </p:blipFill>
        <p:spPr bwMode="auto">
          <a:xfrm>
            <a:off x="3048000" y="21866954"/>
            <a:ext cx="2667000" cy="3375159"/>
          </a:xfrm>
          <a:prstGeom prst="rect">
            <a:avLst/>
          </a:prstGeom>
          <a:noFill/>
          <a:ln w="6667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0" y="609600"/>
            <a:ext cx="51206400" cy="3733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sz="8600" dirty="0" smtClean="0">
                <a:solidFill>
                  <a:schemeClr val="tx1"/>
                </a:solidFill>
                <a:latin typeface="Arial" pitchFamily="34" charset="0"/>
                <a:ea typeface="Verdana" pitchFamily="34" charset="0"/>
                <a:cs typeface="Arial" pitchFamily="34" charset="0"/>
              </a:rPr>
              <a:t>Applying Behavioral Economics to Implementation of a Shared Decision Making Demonstration</a:t>
            </a:r>
          </a:p>
          <a:p>
            <a:pPr algn="ctr"/>
            <a:endParaRPr lang="en-US" sz="2000" dirty="0" smtClean="0">
              <a:solidFill>
                <a:schemeClr val="tx1"/>
              </a:solidFill>
              <a:latin typeface="Arial" pitchFamily="34" charset="0"/>
              <a:ea typeface="Verdana" pitchFamily="34" charset="0"/>
              <a:cs typeface="Arial" pitchFamily="34" charset="0"/>
            </a:endParaRPr>
          </a:p>
          <a:p>
            <a:pPr algn="ctr"/>
            <a:r>
              <a:rPr lang="en-US" sz="5000" i="1" dirty="0" smtClean="0">
                <a:solidFill>
                  <a:schemeClr val="tx1"/>
                </a:solidFill>
                <a:latin typeface="Arial" pitchFamily="34" charset="0"/>
                <a:cs typeface="Arial" pitchFamily="34" charset="0"/>
              </a:rPr>
              <a:t>Anne </a:t>
            </a:r>
            <a:r>
              <a:rPr lang="en-US" sz="5000" i="1" dirty="0">
                <a:solidFill>
                  <a:schemeClr val="tx1"/>
                </a:solidFill>
                <a:latin typeface="Arial" pitchFamily="34" charset="0"/>
                <a:cs typeface="Arial" pitchFamily="34" charset="0"/>
              </a:rPr>
              <a:t>D. </a:t>
            </a:r>
            <a:r>
              <a:rPr lang="en-US" sz="5000" i="1" dirty="0" err="1">
                <a:solidFill>
                  <a:schemeClr val="tx1"/>
                </a:solidFill>
                <a:latin typeface="Arial" pitchFamily="34" charset="0"/>
                <a:cs typeface="Arial" pitchFamily="34" charset="0"/>
              </a:rPr>
              <a:t>Renz</a:t>
            </a:r>
            <a:r>
              <a:rPr lang="en-US" sz="5000" i="1" dirty="0">
                <a:solidFill>
                  <a:schemeClr val="tx1"/>
                </a:solidFill>
                <a:latin typeface="Arial" pitchFamily="34" charset="0"/>
                <a:cs typeface="Arial" pitchFamily="34" charset="0"/>
              </a:rPr>
              <a:t>, MPH </a:t>
            </a:r>
            <a:r>
              <a:rPr lang="en-US" sz="5000" i="1" baseline="30000" dirty="0">
                <a:solidFill>
                  <a:schemeClr val="tx1"/>
                </a:solidFill>
                <a:latin typeface="Arial" pitchFamily="34" charset="0"/>
                <a:cs typeface="Arial" pitchFamily="34" charset="0"/>
              </a:rPr>
              <a:t>1</a:t>
            </a:r>
            <a:r>
              <a:rPr lang="en-US" sz="5000" i="1" dirty="0">
                <a:solidFill>
                  <a:schemeClr val="tx1"/>
                </a:solidFill>
                <a:latin typeface="Arial" pitchFamily="34" charset="0"/>
                <a:cs typeface="Arial" pitchFamily="34" charset="0"/>
              </a:rPr>
              <a:t>; Judy M. Chang, JD </a:t>
            </a:r>
            <a:r>
              <a:rPr lang="en-US" sz="5000" i="1" baseline="30000" dirty="0">
                <a:solidFill>
                  <a:schemeClr val="tx1"/>
                </a:solidFill>
                <a:latin typeface="Arial" pitchFamily="34" charset="0"/>
                <a:cs typeface="Arial" pitchFamily="34" charset="0"/>
              </a:rPr>
              <a:t>1</a:t>
            </a:r>
            <a:r>
              <a:rPr lang="en-US" sz="5000" i="1" dirty="0">
                <a:solidFill>
                  <a:schemeClr val="tx1"/>
                </a:solidFill>
                <a:latin typeface="Arial" pitchFamily="34" charset="0"/>
                <a:cs typeface="Arial" pitchFamily="34" charset="0"/>
              </a:rPr>
              <a:t>; Douglas A. Conrad, PhD, MBA, MHA</a:t>
            </a:r>
            <a:r>
              <a:rPr lang="en-US" sz="5000" i="1" baseline="30000" dirty="0">
                <a:solidFill>
                  <a:schemeClr val="tx1"/>
                </a:solidFill>
                <a:latin typeface="Arial" pitchFamily="34" charset="0"/>
                <a:cs typeface="Arial" pitchFamily="34" charset="0"/>
              </a:rPr>
              <a:t> 1</a:t>
            </a:r>
            <a:r>
              <a:rPr lang="en-US" sz="5000" i="1" dirty="0">
                <a:solidFill>
                  <a:schemeClr val="tx1"/>
                </a:solidFill>
                <a:latin typeface="Arial" pitchFamily="34" charset="0"/>
                <a:cs typeface="Arial" pitchFamily="34" charset="0"/>
              </a:rPr>
              <a:t>; </a:t>
            </a:r>
            <a:r>
              <a:rPr lang="en-US" sz="5000" i="1" dirty="0" smtClean="0">
                <a:solidFill>
                  <a:schemeClr val="tx1"/>
                </a:solidFill>
                <a:latin typeface="Arial" pitchFamily="34" charset="0"/>
                <a:cs typeface="Arial" pitchFamily="34" charset="0"/>
              </a:rPr>
              <a:t> Megan </a:t>
            </a:r>
            <a:r>
              <a:rPr lang="en-US" sz="5000" i="1" dirty="0">
                <a:solidFill>
                  <a:schemeClr val="tx1"/>
                </a:solidFill>
                <a:latin typeface="Arial" pitchFamily="34" charset="0"/>
                <a:cs typeface="Arial" pitchFamily="34" charset="0"/>
              </a:rPr>
              <a:t>A. Morris, </a:t>
            </a:r>
            <a:r>
              <a:rPr lang="en-US" sz="5000" i="1" dirty="0" err="1">
                <a:solidFill>
                  <a:schemeClr val="tx1"/>
                </a:solidFill>
                <a:latin typeface="Arial" pitchFamily="34" charset="0"/>
                <a:cs typeface="Arial" pitchFamily="34" charset="0"/>
              </a:rPr>
              <a:t>PhC</a:t>
            </a:r>
            <a:r>
              <a:rPr lang="en-US" sz="5000" i="1" dirty="0">
                <a:solidFill>
                  <a:schemeClr val="tx1"/>
                </a:solidFill>
                <a:latin typeface="Arial" pitchFamily="34" charset="0"/>
                <a:cs typeface="Arial" pitchFamily="34" charset="0"/>
              </a:rPr>
              <a:t>, CCC-SLP</a:t>
            </a:r>
            <a:r>
              <a:rPr lang="en-US" sz="5000" i="1" baseline="30000" dirty="0">
                <a:solidFill>
                  <a:schemeClr val="tx1"/>
                </a:solidFill>
                <a:latin typeface="Arial" pitchFamily="34" charset="0"/>
                <a:cs typeface="Arial" pitchFamily="34" charset="0"/>
              </a:rPr>
              <a:t> 1, 2</a:t>
            </a:r>
            <a:r>
              <a:rPr lang="en-US" sz="5000" i="1" dirty="0">
                <a:solidFill>
                  <a:schemeClr val="tx1"/>
                </a:solidFill>
                <a:latin typeface="Arial" pitchFamily="34" charset="0"/>
                <a:cs typeface="Arial" pitchFamily="34" charset="0"/>
              </a:rPr>
              <a:t>; Carolyn A. Watts, PhD</a:t>
            </a:r>
            <a:r>
              <a:rPr lang="en-US" sz="5000" i="1" baseline="30000" dirty="0">
                <a:solidFill>
                  <a:schemeClr val="tx1"/>
                </a:solidFill>
                <a:latin typeface="Arial" pitchFamily="34" charset="0"/>
                <a:cs typeface="Arial" pitchFamily="34" charset="0"/>
              </a:rPr>
              <a:t> 1, </a:t>
            </a:r>
            <a:r>
              <a:rPr lang="en-US" sz="5000" i="1" baseline="30000" dirty="0" smtClean="0">
                <a:solidFill>
                  <a:schemeClr val="tx1"/>
                </a:solidFill>
                <a:latin typeface="Arial" pitchFamily="34" charset="0"/>
                <a:cs typeface="Arial" pitchFamily="34" charset="0"/>
              </a:rPr>
              <a:t>3</a:t>
            </a:r>
            <a:br>
              <a:rPr lang="en-US" sz="5000" i="1" baseline="30000" dirty="0" smtClean="0">
                <a:solidFill>
                  <a:schemeClr val="tx1"/>
                </a:solidFill>
                <a:latin typeface="Arial" pitchFamily="34" charset="0"/>
                <a:cs typeface="Arial" pitchFamily="34" charset="0"/>
              </a:rPr>
            </a:br>
            <a:endParaRPr lang="en-US" sz="2600" i="1" baseline="30000" dirty="0" smtClean="0">
              <a:solidFill>
                <a:schemeClr val="tx1"/>
              </a:solidFill>
              <a:latin typeface="Arial" pitchFamily="34" charset="0"/>
              <a:cs typeface="Arial" pitchFamily="34" charset="0"/>
            </a:endParaRPr>
          </a:p>
          <a:p>
            <a:pPr algn="ctr"/>
            <a:r>
              <a:rPr lang="en-US" sz="2600" dirty="0" smtClean="0">
                <a:solidFill>
                  <a:schemeClr val="tx1"/>
                </a:solidFill>
              </a:rPr>
              <a:t>1) Department of Health Services, University of Washington;  2) Department of Rehabilitation Medicine, University of Washington;  3) Department of Health Administration, Virginia Commonwealth University</a:t>
            </a:r>
          </a:p>
          <a:p>
            <a:pPr algn="ctr"/>
            <a:endParaRPr lang="en-US" sz="5000" dirty="0">
              <a:solidFill>
                <a:schemeClr val="tx1"/>
              </a:solidFill>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97184" y="24122744"/>
            <a:ext cx="6699069" cy="848700"/>
          </a:xfrm>
          <a:prstGeom prst="rect">
            <a:avLst/>
          </a:prstGeom>
        </p:spPr>
      </p:pic>
      <p:sp>
        <p:nvSpPr>
          <p:cNvPr id="12" name="TextBox 11"/>
          <p:cNvSpPr txBox="1"/>
          <p:nvPr/>
        </p:nvSpPr>
        <p:spPr>
          <a:xfrm>
            <a:off x="940254" y="6109852"/>
            <a:ext cx="13900820" cy="9012380"/>
          </a:xfrm>
          <a:prstGeom prst="rect">
            <a:avLst/>
          </a:prstGeom>
          <a:ln/>
        </p:spPr>
        <p:style>
          <a:lnRef idx="2">
            <a:schemeClr val="accent6"/>
          </a:lnRef>
          <a:fillRef idx="1">
            <a:schemeClr val="lt1"/>
          </a:fillRef>
          <a:effectRef idx="0">
            <a:schemeClr val="accent6"/>
          </a:effectRef>
          <a:fontRef idx="minor">
            <a:schemeClr val="dk1"/>
          </a:fontRef>
        </p:style>
        <p:txBody>
          <a:bodyPr wrap="square" lIns="274320" tIns="91440" rIns="182880" bIns="91440" rtlCol="0">
            <a:noAutofit/>
          </a:bodyPr>
          <a:lstStyle/>
          <a:p>
            <a:pPr algn="just"/>
            <a:r>
              <a:rPr lang="en-US" sz="3400" dirty="0" smtClean="0">
                <a:solidFill>
                  <a:schemeClr val="bg1"/>
                </a:solidFill>
              </a:rPr>
              <a:t>The clinical and administrative leadership of three large multi-specialty, fee-for-service group practices in western Washington State decided to pilot the implementation of shared decision making (SDM) and the use of patient decision aids (DAs).  The research team at the University of Washington Department of Health Services facilitated this demonstration.</a:t>
            </a:r>
          </a:p>
          <a:p>
            <a:pPr algn="just"/>
            <a:endParaRPr lang="en-US" sz="1700" dirty="0" smtClean="0">
              <a:solidFill>
                <a:schemeClr val="bg1"/>
              </a:solidFill>
            </a:endParaRPr>
          </a:p>
          <a:p>
            <a:pPr algn="just"/>
            <a:r>
              <a:rPr lang="en-US" sz="3400" dirty="0" smtClean="0">
                <a:solidFill>
                  <a:schemeClr val="bg1"/>
                </a:solidFill>
              </a:rPr>
              <a:t>The research objective was to facilitate and document an SDM demonstration in the three sites using a framework grounded in behavioral economics (</a:t>
            </a:r>
            <a:r>
              <a:rPr lang="en-US" sz="3400" i="1" dirty="0" smtClean="0">
                <a:solidFill>
                  <a:schemeClr val="bg1"/>
                </a:solidFill>
              </a:rPr>
              <a:t>Switch: How to Change Things When Change is Hard</a:t>
            </a:r>
            <a:r>
              <a:rPr lang="en-US" sz="3400" dirty="0" smtClean="0">
                <a:solidFill>
                  <a:schemeClr val="bg1"/>
                </a:solidFill>
              </a:rPr>
              <a:t>, Heath &amp; Heath, 2010).  The framework includes:</a:t>
            </a:r>
          </a:p>
          <a:p>
            <a:pPr marL="914400" lvl="1" indent="-457200" algn="just">
              <a:buFont typeface="Arial" pitchFamily="34" charset="0"/>
              <a:buChar char="•"/>
            </a:pPr>
            <a:r>
              <a:rPr lang="en-US" sz="3400" dirty="0" smtClean="0">
                <a:solidFill>
                  <a:schemeClr val="bg1"/>
                </a:solidFill>
              </a:rPr>
              <a:t>Planning and direction (what Heath &amp; Heath term “guiding the rider”)</a:t>
            </a:r>
          </a:p>
          <a:p>
            <a:pPr marL="914400" lvl="1" indent="-457200" algn="just">
              <a:buFont typeface="Arial" pitchFamily="34" charset="0"/>
              <a:buChar char="•"/>
            </a:pPr>
            <a:r>
              <a:rPr lang="en-US" sz="3400" dirty="0" smtClean="0">
                <a:solidFill>
                  <a:schemeClr val="bg1"/>
                </a:solidFill>
              </a:rPr>
              <a:t>Engaging stakeholders </a:t>
            </a:r>
            <a:r>
              <a:rPr lang="en-US" sz="3400" dirty="0">
                <a:solidFill>
                  <a:schemeClr val="bg1"/>
                </a:solidFill>
              </a:rPr>
              <a:t>(“motivating the elephant</a:t>
            </a:r>
            <a:r>
              <a:rPr lang="en-US" sz="3400" dirty="0" smtClean="0">
                <a:solidFill>
                  <a:schemeClr val="bg1"/>
                </a:solidFill>
              </a:rPr>
              <a:t>”)</a:t>
            </a:r>
          </a:p>
          <a:p>
            <a:pPr marL="914400" lvl="1" indent="-457200" algn="just">
              <a:buFont typeface="Arial" pitchFamily="34" charset="0"/>
              <a:buChar char="•"/>
            </a:pPr>
            <a:r>
              <a:rPr lang="en-US" sz="3400" dirty="0" smtClean="0">
                <a:solidFill>
                  <a:schemeClr val="bg1"/>
                </a:solidFill>
              </a:rPr>
              <a:t>Organizing the work </a:t>
            </a:r>
            <a:r>
              <a:rPr lang="en-US" sz="3400" dirty="0">
                <a:solidFill>
                  <a:schemeClr val="bg1"/>
                </a:solidFill>
              </a:rPr>
              <a:t>environment (“shaping the path</a:t>
            </a:r>
            <a:r>
              <a:rPr lang="en-US" sz="3400" dirty="0" smtClean="0">
                <a:solidFill>
                  <a:schemeClr val="bg1"/>
                </a:solidFill>
              </a:rPr>
              <a:t>”)</a:t>
            </a:r>
          </a:p>
          <a:p>
            <a:pPr marL="1676400" lvl="1" indent="-762000" algn="just"/>
            <a:endParaRPr lang="en-US" sz="1700" dirty="0" smtClean="0">
              <a:solidFill>
                <a:schemeClr val="bg1"/>
              </a:solidFill>
            </a:endParaRPr>
          </a:p>
          <a:p>
            <a:pPr algn="just"/>
            <a:r>
              <a:rPr lang="en-US" sz="3400" dirty="0">
                <a:solidFill>
                  <a:schemeClr val="bg1"/>
                </a:solidFill>
              </a:rPr>
              <a:t>T</a:t>
            </a:r>
            <a:r>
              <a:rPr lang="en-US" sz="3400" dirty="0" smtClean="0">
                <a:solidFill>
                  <a:schemeClr val="bg1"/>
                </a:solidFill>
              </a:rPr>
              <a:t>his framework was used to document the demonstration’s progress and to work through issues that arose. This particular study focused on identifying the barriers and facilitators in implementation that are based on the behavior of providers and staff.</a:t>
            </a:r>
            <a:endParaRPr lang="en-US" dirty="0">
              <a:solidFill>
                <a:schemeClr val="bg1"/>
              </a:solidFill>
            </a:endParaRPr>
          </a:p>
        </p:txBody>
      </p:sp>
      <p:sp>
        <p:nvSpPr>
          <p:cNvPr id="19" name="TextBox 18"/>
          <p:cNvSpPr txBox="1"/>
          <p:nvPr/>
        </p:nvSpPr>
        <p:spPr>
          <a:xfrm>
            <a:off x="940254" y="17382503"/>
            <a:ext cx="13900821" cy="4038600"/>
          </a:xfrm>
          <a:prstGeom prst="rect">
            <a:avLst/>
          </a:prstGeom>
          <a:ln/>
        </p:spPr>
        <p:style>
          <a:lnRef idx="2">
            <a:schemeClr val="accent6"/>
          </a:lnRef>
          <a:fillRef idx="1">
            <a:schemeClr val="lt1"/>
          </a:fillRef>
          <a:effectRef idx="0">
            <a:schemeClr val="accent6"/>
          </a:effectRef>
          <a:fontRef idx="minor">
            <a:schemeClr val="dk1"/>
          </a:fontRef>
        </p:style>
        <p:txBody>
          <a:bodyPr wrap="square" tIns="182880" rtlCol="0">
            <a:noAutofit/>
          </a:bodyPr>
          <a:lstStyle/>
          <a:p>
            <a:pPr marL="914400" indent="-457200">
              <a:buFont typeface="Arial" pitchFamily="34" charset="0"/>
              <a:buChar char="•"/>
            </a:pPr>
            <a:r>
              <a:rPr lang="en-US" sz="3400" dirty="0">
                <a:solidFill>
                  <a:schemeClr val="bg1"/>
                </a:solidFill>
              </a:rPr>
              <a:t>S</a:t>
            </a:r>
            <a:r>
              <a:rPr lang="en-US" sz="3400" dirty="0" smtClean="0">
                <a:solidFill>
                  <a:schemeClr val="bg1"/>
                </a:solidFill>
              </a:rPr>
              <a:t>emi-structured key informant interviews were conducted with </a:t>
            </a:r>
            <a:r>
              <a:rPr lang="en-US" sz="3400" dirty="0" smtClean="0">
                <a:solidFill>
                  <a:schemeClr val="bg1"/>
                </a:solidFill>
              </a:rPr>
              <a:t>relevant stakeholders </a:t>
            </a:r>
            <a:r>
              <a:rPr lang="en-US" sz="3400" dirty="0" smtClean="0">
                <a:solidFill>
                  <a:schemeClr val="bg1"/>
                </a:solidFill>
              </a:rPr>
              <a:t>who were directly </a:t>
            </a:r>
            <a:r>
              <a:rPr lang="en-US" sz="3400" dirty="0">
                <a:solidFill>
                  <a:schemeClr val="bg1"/>
                </a:solidFill>
              </a:rPr>
              <a:t>involved in implementing </a:t>
            </a:r>
            <a:r>
              <a:rPr lang="en-US" sz="3400" dirty="0" smtClean="0">
                <a:solidFill>
                  <a:schemeClr val="bg1"/>
                </a:solidFill>
              </a:rPr>
              <a:t>SDM </a:t>
            </a:r>
            <a:r>
              <a:rPr lang="en-US" sz="3400" dirty="0" smtClean="0">
                <a:solidFill>
                  <a:schemeClr val="bg1"/>
                </a:solidFill>
              </a:rPr>
              <a:t>(health system leaders, </a:t>
            </a:r>
            <a:r>
              <a:rPr lang="en-US" sz="3400" dirty="0" smtClean="0">
                <a:solidFill>
                  <a:schemeClr val="bg1"/>
                </a:solidFill>
              </a:rPr>
              <a:t>health care </a:t>
            </a:r>
            <a:r>
              <a:rPr lang="en-US" sz="3400" dirty="0">
                <a:solidFill>
                  <a:schemeClr val="bg1"/>
                </a:solidFill>
              </a:rPr>
              <a:t>providers, and project managers</a:t>
            </a:r>
            <a:r>
              <a:rPr lang="en-US" sz="3400" dirty="0" smtClean="0">
                <a:solidFill>
                  <a:schemeClr val="bg1"/>
                </a:solidFill>
              </a:rPr>
              <a:t>).</a:t>
            </a:r>
          </a:p>
          <a:p>
            <a:pPr marL="914400" indent="-457200">
              <a:buFont typeface="Arial" pitchFamily="34" charset="0"/>
              <a:buChar char="•"/>
            </a:pPr>
            <a:r>
              <a:rPr lang="en-US" sz="3400" dirty="0" smtClean="0">
                <a:solidFill>
                  <a:schemeClr val="bg1"/>
                </a:solidFill>
              </a:rPr>
              <a:t>Interviews were conducted twice, in Autumn 2009 and Spring 2011.</a:t>
            </a:r>
          </a:p>
          <a:p>
            <a:pPr marL="914400" indent="-457200">
              <a:buFont typeface="Arial" pitchFamily="34" charset="0"/>
              <a:buChar char="•"/>
            </a:pPr>
            <a:r>
              <a:rPr lang="en-US" sz="3400" dirty="0" smtClean="0">
                <a:solidFill>
                  <a:schemeClr val="bg1"/>
                </a:solidFill>
              </a:rPr>
              <a:t>Interview transcripts were coded for themes and qualitatively analyzed.</a:t>
            </a:r>
          </a:p>
          <a:p>
            <a:pPr marL="914400" indent="-457200">
              <a:buFont typeface="Arial" pitchFamily="34" charset="0"/>
              <a:buChar char="•"/>
            </a:pPr>
            <a:r>
              <a:rPr lang="en-US" sz="3400" dirty="0" smtClean="0">
                <a:solidFill>
                  <a:schemeClr val="bg1"/>
                </a:solidFill>
              </a:rPr>
              <a:t>The themes related to behavioral barriers were further analyzed using a behavioral economics framework.</a:t>
            </a:r>
          </a:p>
        </p:txBody>
      </p:sp>
      <p:sp>
        <p:nvSpPr>
          <p:cNvPr id="28" name="TextBox 27"/>
          <p:cNvSpPr txBox="1"/>
          <p:nvPr/>
        </p:nvSpPr>
        <p:spPr>
          <a:xfrm>
            <a:off x="16093169" y="6109852"/>
            <a:ext cx="16611600" cy="5334000"/>
          </a:xfrm>
          <a:prstGeom prst="rect">
            <a:avLst/>
          </a:prstGeom>
          <a:ln/>
        </p:spPr>
        <p:style>
          <a:lnRef idx="2">
            <a:schemeClr val="accent6"/>
          </a:lnRef>
          <a:fillRef idx="1">
            <a:schemeClr val="lt1"/>
          </a:fillRef>
          <a:effectRef idx="0">
            <a:schemeClr val="accent6"/>
          </a:effectRef>
          <a:fontRef idx="minor">
            <a:schemeClr val="dk1"/>
          </a:fontRef>
        </p:style>
        <p:txBody>
          <a:bodyPr wrap="square" lIns="274320" rtlCol="0">
            <a:noAutofit/>
          </a:bodyPr>
          <a:lstStyle/>
          <a:p>
            <a:r>
              <a:rPr lang="en-US" sz="3400" dirty="0" smtClean="0">
                <a:solidFill>
                  <a:schemeClr val="bg1"/>
                </a:solidFill>
              </a:rPr>
              <a:t>Each </a:t>
            </a:r>
            <a:r>
              <a:rPr lang="en-US" sz="3400" dirty="0">
                <a:solidFill>
                  <a:schemeClr val="bg1"/>
                </a:solidFill>
              </a:rPr>
              <a:t>provider organization </a:t>
            </a:r>
            <a:r>
              <a:rPr lang="en-US" sz="3400" dirty="0" smtClean="0">
                <a:solidFill>
                  <a:schemeClr val="bg1"/>
                </a:solidFill>
              </a:rPr>
              <a:t>implemented </a:t>
            </a:r>
            <a:r>
              <a:rPr lang="en-US" sz="3400" dirty="0">
                <a:solidFill>
                  <a:schemeClr val="bg1"/>
                </a:solidFill>
              </a:rPr>
              <a:t>SDM </a:t>
            </a:r>
            <a:r>
              <a:rPr lang="en-US" sz="3400" dirty="0" smtClean="0">
                <a:solidFill>
                  <a:schemeClr val="bg1"/>
                </a:solidFill>
              </a:rPr>
              <a:t>to </a:t>
            </a:r>
            <a:r>
              <a:rPr lang="en-US" sz="3400" dirty="0">
                <a:solidFill>
                  <a:schemeClr val="bg1"/>
                </a:solidFill>
              </a:rPr>
              <a:t>varying </a:t>
            </a:r>
            <a:r>
              <a:rPr lang="en-US" sz="3400" dirty="0" smtClean="0">
                <a:solidFill>
                  <a:schemeClr val="bg1"/>
                </a:solidFill>
              </a:rPr>
              <a:t>degrees based on  various  facilitators and barriers</a:t>
            </a:r>
            <a:r>
              <a:rPr lang="en-US" sz="3400" dirty="0">
                <a:solidFill>
                  <a:schemeClr val="bg1"/>
                </a:solidFill>
              </a:rPr>
              <a:t>. </a:t>
            </a:r>
            <a:r>
              <a:rPr lang="en-US" sz="3400" dirty="0" smtClean="0">
                <a:solidFill>
                  <a:schemeClr val="bg1"/>
                </a:solidFill>
              </a:rPr>
              <a:t>Three overarching processes were critical in </a:t>
            </a:r>
            <a:r>
              <a:rPr lang="en-US" sz="3400" dirty="0">
                <a:solidFill>
                  <a:schemeClr val="bg1"/>
                </a:solidFill>
              </a:rPr>
              <a:t>organizational and individual </a:t>
            </a:r>
            <a:r>
              <a:rPr lang="en-US" sz="3400" dirty="0" smtClean="0">
                <a:solidFill>
                  <a:schemeClr val="bg1"/>
                </a:solidFill>
              </a:rPr>
              <a:t>change-making:</a:t>
            </a:r>
          </a:p>
          <a:p>
            <a:pPr marL="914400" lvl="0" indent="-457200">
              <a:buFont typeface="Arial" pitchFamily="34" charset="0"/>
              <a:buChar char="•"/>
            </a:pPr>
            <a:r>
              <a:rPr lang="en-US" sz="3400" dirty="0" smtClean="0">
                <a:solidFill>
                  <a:schemeClr val="bg1"/>
                </a:solidFill>
              </a:rPr>
              <a:t>Signaling </a:t>
            </a:r>
            <a:r>
              <a:rPr lang="en-US" sz="3400" dirty="0">
                <a:solidFill>
                  <a:schemeClr val="bg1"/>
                </a:solidFill>
              </a:rPr>
              <a:t>the organizational commitment of senior clinical and administrative leadership to implement and sustain SDM over time </a:t>
            </a:r>
            <a:endParaRPr lang="en-US" sz="3400" dirty="0" smtClean="0">
              <a:solidFill>
                <a:schemeClr val="bg1"/>
              </a:solidFill>
            </a:endParaRPr>
          </a:p>
          <a:p>
            <a:pPr marL="914400" lvl="0" indent="-457200">
              <a:buFont typeface="Arial" pitchFamily="34" charset="0"/>
              <a:buChar char="•"/>
            </a:pPr>
            <a:r>
              <a:rPr lang="en-US" sz="3400" dirty="0" smtClean="0">
                <a:solidFill>
                  <a:schemeClr val="bg1"/>
                </a:solidFill>
              </a:rPr>
              <a:t>Motivating </a:t>
            </a:r>
            <a:r>
              <a:rPr lang="en-US" sz="3400" dirty="0">
                <a:solidFill>
                  <a:schemeClr val="bg1"/>
                </a:solidFill>
              </a:rPr>
              <a:t>behavioral change through improving the efficiency and satisfaction of provider-patient interactions </a:t>
            </a:r>
            <a:endParaRPr lang="en-US" sz="3400" dirty="0" smtClean="0">
              <a:solidFill>
                <a:schemeClr val="bg1"/>
              </a:solidFill>
            </a:endParaRPr>
          </a:p>
          <a:p>
            <a:pPr marL="914400" lvl="0" indent="-457200">
              <a:buFont typeface="Arial" pitchFamily="34" charset="0"/>
              <a:buChar char="•"/>
            </a:pPr>
            <a:r>
              <a:rPr lang="en-US" sz="3400" dirty="0" smtClean="0">
                <a:solidFill>
                  <a:schemeClr val="bg1"/>
                </a:solidFill>
              </a:rPr>
              <a:t>Standardizing </a:t>
            </a:r>
            <a:r>
              <a:rPr lang="en-US" sz="3400" dirty="0">
                <a:solidFill>
                  <a:schemeClr val="bg1"/>
                </a:solidFill>
              </a:rPr>
              <a:t>and organizing work routines to facilitate consistency and integrate SDM within daily clinical and administrative </a:t>
            </a:r>
            <a:r>
              <a:rPr lang="en-US" sz="3400" dirty="0" smtClean="0">
                <a:solidFill>
                  <a:schemeClr val="bg1"/>
                </a:solidFill>
              </a:rPr>
              <a:t>practice</a:t>
            </a:r>
            <a:endParaRPr lang="en-US" sz="1400" dirty="0" smtClean="0">
              <a:solidFill>
                <a:schemeClr val="bg1"/>
              </a:solidFill>
            </a:endParaRPr>
          </a:p>
          <a:p>
            <a:r>
              <a:rPr lang="en-US" sz="3400" dirty="0" smtClean="0">
                <a:solidFill>
                  <a:schemeClr val="bg1"/>
                </a:solidFill>
              </a:rPr>
              <a:t>Examples of how the S</a:t>
            </a:r>
            <a:r>
              <a:rPr lang="en-US" sz="3400" i="1" dirty="0" smtClean="0">
                <a:solidFill>
                  <a:schemeClr val="bg1"/>
                </a:solidFill>
              </a:rPr>
              <a:t>witch</a:t>
            </a:r>
            <a:r>
              <a:rPr lang="en-US" sz="3400" dirty="0" smtClean="0">
                <a:solidFill>
                  <a:schemeClr val="bg1"/>
                </a:solidFill>
              </a:rPr>
              <a:t> framework’s subsections have been applied are listed below:</a:t>
            </a:r>
            <a:endParaRPr lang="en-US" sz="3500" dirty="0">
              <a:solidFill>
                <a:schemeClr val="bg1"/>
              </a:solidFill>
            </a:endParaRPr>
          </a:p>
          <a:p>
            <a:endParaRPr lang="en-US" dirty="0">
              <a:solidFill>
                <a:schemeClr val="bg1"/>
              </a:solidFill>
            </a:endParaRPr>
          </a:p>
        </p:txBody>
      </p:sp>
      <p:sp>
        <p:nvSpPr>
          <p:cNvPr id="29" name="TextBox 28"/>
          <p:cNvSpPr txBox="1"/>
          <p:nvPr/>
        </p:nvSpPr>
        <p:spPr>
          <a:xfrm>
            <a:off x="33902196" y="6105641"/>
            <a:ext cx="16230600" cy="5278584"/>
          </a:xfrm>
          <a:prstGeom prst="rect">
            <a:avLst/>
          </a:prstGeom>
          <a:ln/>
        </p:spPr>
        <p:style>
          <a:lnRef idx="2">
            <a:schemeClr val="accent6"/>
          </a:lnRef>
          <a:fillRef idx="1">
            <a:schemeClr val="lt1"/>
          </a:fillRef>
          <a:effectRef idx="0">
            <a:schemeClr val="accent6"/>
          </a:effectRef>
          <a:fontRef idx="minor">
            <a:schemeClr val="dk1"/>
          </a:fontRef>
        </p:style>
        <p:txBody>
          <a:bodyPr wrap="square" lIns="182880" tIns="91440" rtlCol="0">
            <a:noAutofit/>
          </a:bodyPr>
          <a:lstStyle/>
          <a:p>
            <a:r>
              <a:rPr lang="en-US" sz="3400" dirty="0" smtClean="0">
                <a:solidFill>
                  <a:schemeClr val="bg1"/>
                </a:solidFill>
              </a:rPr>
              <a:t>SDM implementation requires significant organizational and cultural change.  Efforts may stall even when financial and staff resources are sufficient and training is provided. Leaders of SDM implementation initiatives can apply behavioral economics principles to accelerate and deepen organizational adoption of SDM.  The </a:t>
            </a:r>
            <a:r>
              <a:rPr lang="en-US" sz="3400" i="1" dirty="0" smtClean="0">
                <a:solidFill>
                  <a:schemeClr val="bg1"/>
                </a:solidFill>
              </a:rPr>
              <a:t>Switch</a:t>
            </a:r>
            <a:r>
              <a:rPr lang="en-US" sz="3400" dirty="0" smtClean="0">
                <a:solidFill>
                  <a:schemeClr val="bg1"/>
                </a:solidFill>
              </a:rPr>
              <a:t> framework encourages three  approaches: engage the minds of providers and staff, appeal to their emotions, and streamline the organization’s environment.  </a:t>
            </a:r>
          </a:p>
          <a:p>
            <a:endParaRPr lang="en-US" sz="1700" dirty="0" smtClean="0">
              <a:solidFill>
                <a:schemeClr val="bg1"/>
              </a:solidFill>
            </a:endParaRPr>
          </a:p>
          <a:p>
            <a:r>
              <a:rPr lang="en-US" sz="3400" dirty="0" smtClean="0">
                <a:solidFill>
                  <a:schemeClr val="bg1"/>
                </a:solidFill>
              </a:rPr>
              <a:t>The </a:t>
            </a:r>
            <a:r>
              <a:rPr lang="en-US" sz="3400" i="1" dirty="0" smtClean="0">
                <a:solidFill>
                  <a:schemeClr val="bg1"/>
                </a:solidFill>
              </a:rPr>
              <a:t>Switch</a:t>
            </a:r>
            <a:r>
              <a:rPr lang="en-US" sz="3400" dirty="0" smtClean="0">
                <a:solidFill>
                  <a:schemeClr val="bg1"/>
                </a:solidFill>
              </a:rPr>
              <a:t> framework </a:t>
            </a:r>
            <a:r>
              <a:rPr lang="en-US" sz="3400" dirty="0">
                <a:solidFill>
                  <a:schemeClr val="bg1"/>
                </a:solidFill>
              </a:rPr>
              <a:t>is helpful in developing effective strategies at the outset of SDM program </a:t>
            </a:r>
            <a:r>
              <a:rPr lang="en-US" sz="3400" dirty="0" smtClean="0">
                <a:solidFill>
                  <a:schemeClr val="bg1"/>
                </a:solidFill>
              </a:rPr>
              <a:t>implementation. It may also be used to work </a:t>
            </a:r>
            <a:r>
              <a:rPr lang="en-US" sz="3400" dirty="0">
                <a:solidFill>
                  <a:schemeClr val="bg1"/>
                </a:solidFill>
              </a:rPr>
              <a:t>through issues that arise during </a:t>
            </a:r>
            <a:r>
              <a:rPr lang="en-US" sz="3400" dirty="0" smtClean="0">
                <a:solidFill>
                  <a:schemeClr val="bg1"/>
                </a:solidFill>
              </a:rPr>
              <a:t>implementation </a:t>
            </a:r>
            <a:r>
              <a:rPr lang="en-US" sz="3400" dirty="0">
                <a:solidFill>
                  <a:schemeClr val="bg1"/>
                </a:solidFill>
              </a:rPr>
              <a:t>and </a:t>
            </a:r>
            <a:r>
              <a:rPr lang="en-US" sz="3400" dirty="0" smtClean="0">
                <a:solidFill>
                  <a:schemeClr val="bg1"/>
                </a:solidFill>
              </a:rPr>
              <a:t>to evaluate </a:t>
            </a:r>
            <a:r>
              <a:rPr lang="en-US" sz="3400" dirty="0">
                <a:solidFill>
                  <a:schemeClr val="bg1"/>
                </a:solidFill>
              </a:rPr>
              <a:t>areas in which the SDM project could be improved</a:t>
            </a:r>
            <a:r>
              <a:rPr lang="en-US" sz="3400" dirty="0" smtClean="0">
                <a:solidFill>
                  <a:schemeClr val="bg1"/>
                </a:solidFill>
              </a:rPr>
              <a:t>.</a:t>
            </a:r>
          </a:p>
          <a:p>
            <a:endParaRPr lang="en-US" sz="3400" dirty="0" smtClean="0">
              <a:solidFill>
                <a:schemeClr val="bg1"/>
              </a:solidFill>
            </a:endParaRPr>
          </a:p>
          <a:p>
            <a:endParaRPr lang="en-US" sz="3400" b="1" dirty="0">
              <a:solidFill>
                <a:schemeClr val="bg1"/>
              </a:solidFill>
            </a:endParaRPr>
          </a:p>
          <a:p>
            <a:endParaRPr lang="en-US" dirty="0">
              <a:solidFill>
                <a:schemeClr val="bg1"/>
              </a:solidFill>
            </a:endParaRPr>
          </a:p>
        </p:txBody>
      </p:sp>
      <p:sp>
        <p:nvSpPr>
          <p:cNvPr id="32" name="Rectangle 2"/>
          <p:cNvSpPr>
            <a:spLocks noChangeArrowheads="1"/>
          </p:cNvSpPr>
          <p:nvPr/>
        </p:nvSpPr>
        <p:spPr bwMode="auto">
          <a:xfrm>
            <a:off x="0" y="-769441"/>
            <a:ext cx="184731" cy="153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
        <p:nvSpPr>
          <p:cNvPr id="34" name="Rectangle 4"/>
          <p:cNvSpPr>
            <a:spLocks noChangeArrowheads="1"/>
          </p:cNvSpPr>
          <p:nvPr/>
        </p:nvSpPr>
        <p:spPr bwMode="auto">
          <a:xfrm>
            <a:off x="0" y="-769441"/>
            <a:ext cx="184731" cy="153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
        <p:nvSpPr>
          <p:cNvPr id="9" name="TextBox 8"/>
          <p:cNvSpPr txBox="1"/>
          <p:nvPr/>
        </p:nvSpPr>
        <p:spPr>
          <a:xfrm>
            <a:off x="6010275" y="22793325"/>
            <a:ext cx="3362325" cy="1446550"/>
          </a:xfrm>
          <a:prstGeom prst="rect">
            <a:avLst/>
          </a:prstGeom>
          <a:noFill/>
        </p:spPr>
        <p:txBody>
          <a:bodyPr wrap="square" rtlCol="0">
            <a:spAutoFit/>
          </a:bodyPr>
          <a:lstStyle/>
          <a:p>
            <a:r>
              <a:rPr lang="en-US" sz="2000" i="1" dirty="0" smtClean="0"/>
              <a:t>Left</a:t>
            </a:r>
            <a:r>
              <a:rPr lang="en-US" sz="2000" dirty="0" smtClean="0"/>
              <a:t>: Care Coordinator explains SDM to a patient using a </a:t>
            </a:r>
            <a:r>
              <a:rPr lang="en-US" sz="2000" dirty="0" smtClean="0"/>
              <a:t>decision </a:t>
            </a:r>
            <a:r>
              <a:rPr lang="en-US" sz="2000" dirty="0" smtClean="0"/>
              <a:t>aid (DA</a:t>
            </a:r>
            <a:r>
              <a:rPr lang="en-US" sz="2000" dirty="0" smtClean="0"/>
              <a:t>)</a:t>
            </a:r>
            <a:br>
              <a:rPr lang="en-US" sz="2000" dirty="0" smtClean="0"/>
            </a:br>
            <a:r>
              <a:rPr lang="en-US" sz="800" dirty="0" smtClean="0"/>
              <a:t/>
            </a:r>
            <a:br>
              <a:rPr lang="en-US" sz="800" dirty="0" smtClean="0"/>
            </a:br>
            <a:r>
              <a:rPr lang="en-US" sz="2000" i="1" dirty="0" smtClean="0"/>
              <a:t>Right</a:t>
            </a:r>
            <a:r>
              <a:rPr lang="en-US" sz="2000" dirty="0" smtClean="0"/>
              <a:t>: Video and booklet </a:t>
            </a:r>
            <a:r>
              <a:rPr lang="en-US" sz="2000" dirty="0" smtClean="0"/>
              <a:t>DAs</a:t>
            </a:r>
            <a:endParaRPr lang="en-US" sz="2000" dirty="0"/>
          </a:p>
        </p:txBody>
      </p:sp>
      <p:pic>
        <p:nvPicPr>
          <p:cNvPr id="45" name="Picture 44" descr="aids.jpg"/>
          <p:cNvPicPr>
            <a:picLocks noChangeAspect="1"/>
          </p:cNvPicPr>
          <p:nvPr/>
        </p:nvPicPr>
        <p:blipFill>
          <a:blip r:embed="rId5" cstate="print"/>
          <a:stretch>
            <a:fillRect/>
          </a:stretch>
        </p:blipFill>
        <p:spPr>
          <a:xfrm>
            <a:off x="9829800" y="22545675"/>
            <a:ext cx="3119486" cy="2017269"/>
          </a:xfrm>
          <a:prstGeom prst="rect">
            <a:avLst/>
          </a:prstGeom>
          <a:ln w="66675">
            <a:solidFill>
              <a:schemeClr val="tx1"/>
            </a:solidFill>
            <a:miter lim="800000"/>
          </a:ln>
        </p:spPr>
      </p:pic>
      <p:sp>
        <p:nvSpPr>
          <p:cNvPr id="25" name="TextBox 24"/>
          <p:cNvSpPr txBox="1"/>
          <p:nvPr/>
        </p:nvSpPr>
        <p:spPr>
          <a:xfrm>
            <a:off x="33902196" y="23907750"/>
            <a:ext cx="8077200" cy="11911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noAutofit/>
          </a:bodyPr>
          <a:lstStyle/>
          <a:p>
            <a:pPr marL="457200" indent="-457200"/>
            <a:r>
              <a:rPr lang="en-US" sz="3400" dirty="0" smtClean="0">
                <a:solidFill>
                  <a:schemeClr val="bg1"/>
                </a:solidFill>
              </a:rPr>
              <a:t>Funded by Foundation for Informed Medical </a:t>
            </a:r>
            <a:br>
              <a:rPr lang="en-US" sz="3400" dirty="0" smtClean="0">
                <a:solidFill>
                  <a:schemeClr val="bg1"/>
                </a:solidFill>
              </a:rPr>
            </a:br>
            <a:r>
              <a:rPr lang="en-US" sz="3400" dirty="0" smtClean="0">
                <a:solidFill>
                  <a:schemeClr val="bg1"/>
                </a:solidFill>
              </a:rPr>
              <a:t>Decision Making  &amp;  Health Dialog</a:t>
            </a:r>
            <a:endParaRPr lang="en-US" sz="3400" dirty="0">
              <a:solidFill>
                <a:schemeClr val="bg1"/>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xmlns="" val="134866296"/>
              </p:ext>
            </p:extLst>
          </p:nvPr>
        </p:nvGraphicFramePr>
        <p:xfrm>
          <a:off x="33873622" y="13411200"/>
          <a:ext cx="16230600" cy="10039609"/>
        </p:xfrm>
        <a:graphic>
          <a:graphicData uri="http://schemas.openxmlformats.org/drawingml/2006/table">
            <a:tbl>
              <a:tblPr firstRow="1" bandRow="1">
                <a:effectLst/>
                <a:tableStyleId>{93296810-A885-4BE3-A3E7-6D5BEEA58F35}</a:tableStyleId>
              </a:tblPr>
              <a:tblGrid>
                <a:gridCol w="2424644"/>
                <a:gridCol w="3989104"/>
                <a:gridCol w="5268628"/>
                <a:gridCol w="4548224"/>
              </a:tblGrid>
              <a:tr h="1096369">
                <a:tc>
                  <a:txBody>
                    <a:bodyPr/>
                    <a:lstStyle/>
                    <a:p>
                      <a:r>
                        <a:rPr lang="en-US" sz="3400" dirty="0" smtClean="0"/>
                        <a:t>Target Level</a:t>
                      </a:r>
                      <a:endParaRPr lang="en-US" sz="3400" dirty="0"/>
                    </a:p>
                  </a:txBody>
                  <a:tcPr/>
                </a:tc>
                <a:tc>
                  <a:txBody>
                    <a:bodyPr/>
                    <a:lstStyle/>
                    <a:p>
                      <a:r>
                        <a:rPr lang="en-US" sz="3400" b="1" kern="1200" dirty="0" smtClean="0">
                          <a:solidFill>
                            <a:schemeClr val="lt1"/>
                          </a:solidFill>
                          <a:latin typeface="+mn-lt"/>
                          <a:ea typeface="+mn-ea"/>
                          <a:cs typeface="+mn-cs"/>
                        </a:rPr>
                        <a:t>Desired Behaviors </a:t>
                      </a:r>
                      <a:endParaRPr lang="en-US" sz="3400" dirty="0"/>
                    </a:p>
                  </a:txBody>
                  <a:tcPr/>
                </a:tc>
                <a:tc>
                  <a:txBody>
                    <a:bodyPr/>
                    <a:lstStyle/>
                    <a:p>
                      <a:r>
                        <a:rPr lang="en-US" sz="3400" b="1" kern="1200" dirty="0" smtClean="0">
                          <a:solidFill>
                            <a:schemeClr val="lt1"/>
                          </a:solidFill>
                          <a:latin typeface="+mn-lt"/>
                          <a:ea typeface="+mn-ea"/>
                          <a:cs typeface="+mn-cs"/>
                        </a:rPr>
                        <a:t>Strategies to Encourage Behavior Change</a:t>
                      </a:r>
                      <a:endParaRPr lang="en-US" sz="3400" dirty="0"/>
                    </a:p>
                  </a:txBody>
                  <a:tcPr/>
                </a:tc>
                <a:tc>
                  <a:txBody>
                    <a:bodyPr/>
                    <a:lstStyle/>
                    <a:p>
                      <a:r>
                        <a:rPr lang="en-US" sz="3400" dirty="0" smtClean="0"/>
                        <a:t>Limitations</a:t>
                      </a:r>
                      <a:r>
                        <a:rPr lang="en-US" sz="3400" baseline="0" dirty="0" smtClean="0"/>
                        <a:t> &amp; Caveats</a:t>
                      </a:r>
                      <a:endParaRPr lang="en-US" sz="3400" dirty="0"/>
                    </a:p>
                  </a:txBody>
                  <a:tcPr/>
                </a:tc>
              </a:tr>
              <a:tr h="2785369">
                <a:tc>
                  <a:txBody>
                    <a:bodyPr/>
                    <a:lstStyle/>
                    <a:p>
                      <a:r>
                        <a:rPr lang="en-US" sz="3400" b="0" i="1" kern="1200" dirty="0" smtClean="0">
                          <a:solidFill>
                            <a:schemeClr val="dk1"/>
                          </a:solidFill>
                          <a:latin typeface="+mj-lt"/>
                          <a:ea typeface="+mn-ea"/>
                          <a:cs typeface="+mn-cs"/>
                        </a:rPr>
                        <a:t>Health Care System</a:t>
                      </a:r>
                      <a:endParaRPr lang="en-US" sz="3400" b="0" i="1" dirty="0">
                        <a:latin typeface="+mj-lt"/>
                      </a:endParaRPr>
                    </a:p>
                  </a:txBody>
                  <a:tcPr/>
                </a:tc>
                <a:tc>
                  <a:txBody>
                    <a:bodyPr/>
                    <a:lstStyle/>
                    <a:p>
                      <a:r>
                        <a:rPr lang="en-US" sz="2600" kern="1200" dirty="0" smtClean="0">
                          <a:solidFill>
                            <a:schemeClr val="dk1"/>
                          </a:solidFill>
                          <a:latin typeface="+mn-lt"/>
                          <a:ea typeface="+mn-ea"/>
                          <a:cs typeface="+mn-cs"/>
                        </a:rPr>
                        <a:t>1) Support SDM</a:t>
                      </a:r>
                      <a:endParaRPr lang="en-US" sz="2600" dirty="0"/>
                    </a:p>
                  </a:txBody>
                  <a:tcPr/>
                </a:tc>
                <a:tc>
                  <a:txBody>
                    <a:bodyPr/>
                    <a:lstStyle/>
                    <a:p>
                      <a:r>
                        <a:rPr lang="en-US" sz="2600" kern="1200" dirty="0" smtClean="0">
                          <a:solidFill>
                            <a:schemeClr val="dk1"/>
                          </a:solidFill>
                          <a:latin typeface="+mn-lt"/>
                          <a:ea typeface="+mn-ea"/>
                          <a:cs typeface="+mn-cs"/>
                        </a:rPr>
                        <a:t>1) Embed or fit SDM into organizational goals and frameworks.</a:t>
                      </a:r>
                    </a:p>
                    <a:p>
                      <a:r>
                        <a:rPr lang="en-US" sz="2600" kern="1200" dirty="0" smtClean="0">
                          <a:solidFill>
                            <a:schemeClr val="dk1"/>
                          </a:solidFill>
                          <a:latin typeface="+mn-lt"/>
                          <a:ea typeface="+mn-ea"/>
                          <a:cs typeface="+mn-cs"/>
                        </a:rPr>
                        <a:t>2) Launch a marketing campaign.</a:t>
                      </a:r>
                    </a:p>
                    <a:p>
                      <a:r>
                        <a:rPr lang="en-US" sz="2600" kern="1200" dirty="0" smtClean="0">
                          <a:solidFill>
                            <a:schemeClr val="dk1"/>
                          </a:solidFill>
                          <a:latin typeface="+mn-lt"/>
                          <a:ea typeface="+mn-ea"/>
                          <a:cs typeface="+mn-cs"/>
                        </a:rPr>
                        <a:t>3) Link SDM to existing organizational initiatives and activities.</a:t>
                      </a:r>
                      <a:endParaRPr lang="en-US" sz="2600" dirty="0"/>
                    </a:p>
                  </a:txBody>
                  <a:tcPr/>
                </a:tc>
                <a:tc>
                  <a:txBody>
                    <a:bodyPr/>
                    <a:lstStyle/>
                    <a:p>
                      <a:r>
                        <a:rPr lang="en-US" sz="2600" kern="1200" dirty="0" smtClean="0">
                          <a:solidFill>
                            <a:schemeClr val="dk1"/>
                          </a:solidFill>
                          <a:latin typeface="+mn-lt"/>
                          <a:ea typeface="+mn-ea"/>
                          <a:cs typeface="+mn-cs"/>
                        </a:rPr>
                        <a:t>1) Support from the top is necessary but not sufficient for successful implementation.</a:t>
                      </a:r>
                    </a:p>
                    <a:p>
                      <a:r>
                        <a:rPr lang="en-US" sz="2600" kern="1200" dirty="0" smtClean="0">
                          <a:solidFill>
                            <a:schemeClr val="dk1"/>
                          </a:solidFill>
                          <a:latin typeface="+mn-lt"/>
                          <a:ea typeface="+mn-ea"/>
                          <a:cs typeface="+mn-cs"/>
                        </a:rPr>
                        <a:t>2) Enthusiasm does not necessarily translate to activity.</a:t>
                      </a:r>
                    </a:p>
                  </a:txBody>
                  <a:tcPr/>
                </a:tc>
              </a:tr>
              <a:tr h="3170580">
                <a:tc>
                  <a:txBody>
                    <a:bodyPr/>
                    <a:lstStyle/>
                    <a:p>
                      <a:pPr marL="0" marR="0">
                        <a:spcBef>
                          <a:spcPts val="0"/>
                        </a:spcBef>
                        <a:spcAft>
                          <a:spcPts val="0"/>
                        </a:spcAft>
                      </a:pPr>
                      <a:r>
                        <a:rPr lang="en-US" sz="3400" b="0" i="1" dirty="0">
                          <a:latin typeface="+mj-lt"/>
                          <a:ea typeface="Calibri"/>
                          <a:cs typeface="Times New Roman"/>
                        </a:rPr>
                        <a:t>Practice Group</a:t>
                      </a:r>
                    </a:p>
                  </a:txBody>
                  <a:tcPr marL="68580" marR="68580" marT="0" marB="0"/>
                </a:tc>
                <a:tc>
                  <a:txBody>
                    <a:bodyPr/>
                    <a:lstStyle/>
                    <a:p>
                      <a:r>
                        <a:rPr lang="en-US" sz="2600" kern="1200" dirty="0" smtClean="0">
                          <a:solidFill>
                            <a:schemeClr val="dk1"/>
                          </a:solidFill>
                          <a:latin typeface="+mn-lt"/>
                          <a:ea typeface="+mn-ea"/>
                          <a:cs typeface="+mn-cs"/>
                        </a:rPr>
                        <a:t>1) Support SDM</a:t>
                      </a:r>
                    </a:p>
                    <a:p>
                      <a:r>
                        <a:rPr lang="en-US" sz="2600" kern="1200" dirty="0" smtClean="0">
                          <a:solidFill>
                            <a:schemeClr val="dk1"/>
                          </a:solidFill>
                          <a:latin typeface="+mn-lt"/>
                          <a:ea typeface="+mn-ea"/>
                          <a:cs typeface="+mn-cs"/>
                        </a:rPr>
                        <a:t>2) Incorporate SDM and DA distribution into practice work flow</a:t>
                      </a:r>
                    </a:p>
                  </a:txBody>
                  <a:tcPr/>
                </a:tc>
                <a:tc>
                  <a:txBody>
                    <a:bodyPr/>
                    <a:lstStyle/>
                    <a:p>
                      <a:r>
                        <a:rPr lang="en-US" sz="2600" kern="1200" dirty="0" smtClean="0">
                          <a:solidFill>
                            <a:schemeClr val="dk1"/>
                          </a:solidFill>
                          <a:latin typeface="+mn-lt"/>
                          <a:ea typeface="+mn-ea"/>
                          <a:cs typeface="+mn-cs"/>
                        </a:rPr>
                        <a:t>1) Frame SDM in a way that appeals to the specific practice group.</a:t>
                      </a:r>
                    </a:p>
                    <a:p>
                      <a:r>
                        <a:rPr lang="en-US" sz="2600" kern="1200" dirty="0" smtClean="0">
                          <a:solidFill>
                            <a:schemeClr val="dk1"/>
                          </a:solidFill>
                          <a:latin typeface="+mn-lt"/>
                          <a:ea typeface="+mn-ea"/>
                          <a:cs typeface="+mn-cs"/>
                        </a:rPr>
                        <a:t>2) Provide education sessions and DA viewing opportunities.</a:t>
                      </a:r>
                    </a:p>
                    <a:p>
                      <a:r>
                        <a:rPr lang="en-US" sz="2600" kern="1200" dirty="0" smtClean="0">
                          <a:solidFill>
                            <a:schemeClr val="dk1"/>
                          </a:solidFill>
                          <a:latin typeface="+mn-lt"/>
                          <a:ea typeface="+mn-ea"/>
                          <a:cs typeface="+mn-cs"/>
                        </a:rPr>
                        <a:t>3) Work with the practice group to develop a work flow process map. </a:t>
                      </a:r>
                    </a:p>
                    <a:p>
                      <a:r>
                        <a:rPr lang="en-US" sz="2600" kern="1200" dirty="0" smtClean="0">
                          <a:solidFill>
                            <a:schemeClr val="dk1"/>
                          </a:solidFill>
                          <a:latin typeface="+mn-lt"/>
                          <a:ea typeface="+mn-ea"/>
                          <a:cs typeface="+mn-cs"/>
                        </a:rPr>
                        <a:t>4) Provide ongoing support and feedback.</a:t>
                      </a:r>
                    </a:p>
                  </a:txBody>
                  <a:tcPr/>
                </a:tc>
                <a:tc>
                  <a:txBody>
                    <a:bodyPr/>
                    <a:lstStyle/>
                    <a:p>
                      <a:r>
                        <a:rPr lang="en-US" sz="2600" kern="1200" dirty="0" smtClean="0">
                          <a:solidFill>
                            <a:schemeClr val="dk1"/>
                          </a:solidFill>
                          <a:latin typeface="+mn-lt"/>
                          <a:ea typeface="+mn-ea"/>
                          <a:cs typeface="+mn-cs"/>
                        </a:rPr>
                        <a:t>1) Engagement of the group does not necessarily translate to day-to-day behavior change to incorporate SDM.</a:t>
                      </a:r>
                    </a:p>
                    <a:p>
                      <a:r>
                        <a:rPr lang="en-US" sz="2600" kern="1200" dirty="0" smtClean="0">
                          <a:solidFill>
                            <a:schemeClr val="dk1"/>
                          </a:solidFill>
                          <a:latin typeface="+mn-lt"/>
                          <a:ea typeface="+mn-ea"/>
                          <a:cs typeface="+mn-cs"/>
                        </a:rPr>
                        <a:t>2) Placing blame is counterproductive.</a:t>
                      </a:r>
                    </a:p>
                    <a:p>
                      <a:r>
                        <a:rPr lang="en-US" sz="2600" kern="1200" dirty="0" smtClean="0">
                          <a:solidFill>
                            <a:schemeClr val="dk1"/>
                          </a:solidFill>
                          <a:latin typeface="+mn-lt"/>
                          <a:ea typeface="+mn-ea"/>
                          <a:cs typeface="+mn-cs"/>
                        </a:rPr>
                        <a:t>3) Turnover can affect implementation progress. </a:t>
                      </a:r>
                      <a:endParaRPr lang="en-US" sz="2600" dirty="0"/>
                    </a:p>
                  </a:txBody>
                  <a:tcPr/>
                </a:tc>
              </a:tr>
              <a:tr h="2785369">
                <a:tc>
                  <a:txBody>
                    <a:bodyPr/>
                    <a:lstStyle/>
                    <a:p>
                      <a:r>
                        <a:rPr lang="en-US" sz="3400" b="0" i="1" dirty="0" smtClean="0"/>
                        <a:t>Providers and Staff</a:t>
                      </a:r>
                      <a:endParaRPr lang="en-US" sz="3400" b="0" i="1" dirty="0"/>
                    </a:p>
                  </a:txBody>
                  <a:tcPr/>
                </a:tc>
                <a:tc>
                  <a:txBody>
                    <a:bodyPr/>
                    <a:lstStyle/>
                    <a:p>
                      <a:r>
                        <a:rPr lang="en-US" sz="2600" kern="1200" dirty="0" smtClean="0">
                          <a:solidFill>
                            <a:schemeClr val="dk1"/>
                          </a:solidFill>
                          <a:latin typeface="+mn-lt"/>
                          <a:ea typeface="+mn-ea"/>
                          <a:cs typeface="+mn-cs"/>
                        </a:rPr>
                        <a:t>1) Identify eligible patients</a:t>
                      </a:r>
                    </a:p>
                    <a:p>
                      <a:r>
                        <a:rPr lang="en-US" sz="2600" kern="1200" dirty="0" smtClean="0">
                          <a:solidFill>
                            <a:schemeClr val="dk1"/>
                          </a:solidFill>
                          <a:latin typeface="+mn-lt"/>
                          <a:ea typeface="+mn-ea"/>
                          <a:cs typeface="+mn-cs"/>
                        </a:rPr>
                        <a:t>2) Initiate SDM conversations</a:t>
                      </a:r>
                    </a:p>
                    <a:p>
                      <a:r>
                        <a:rPr lang="en-US" sz="2600" kern="1200" dirty="0" smtClean="0">
                          <a:solidFill>
                            <a:schemeClr val="dk1"/>
                          </a:solidFill>
                          <a:latin typeface="+mn-lt"/>
                          <a:ea typeface="+mn-ea"/>
                          <a:cs typeface="+mn-cs"/>
                        </a:rPr>
                        <a:t>3) Distribute and/or collect DAs and surveys</a:t>
                      </a:r>
                    </a:p>
                    <a:p>
                      <a:r>
                        <a:rPr lang="en-US" sz="2600" kern="1200" dirty="0" smtClean="0">
                          <a:solidFill>
                            <a:schemeClr val="dk1"/>
                          </a:solidFill>
                          <a:latin typeface="+mn-lt"/>
                          <a:ea typeface="+mn-ea"/>
                          <a:cs typeface="+mn-cs"/>
                        </a:rPr>
                        <a:t>4) Provide decision support</a:t>
                      </a:r>
                      <a:endParaRPr lang="en-US" sz="2600" dirty="0"/>
                    </a:p>
                  </a:txBody>
                  <a:tcPr/>
                </a:tc>
                <a:tc>
                  <a:txBody>
                    <a:bodyPr/>
                    <a:lstStyle/>
                    <a:p>
                      <a:r>
                        <a:rPr lang="en-US" sz="2600" kern="1200" dirty="0" smtClean="0">
                          <a:solidFill>
                            <a:schemeClr val="dk1"/>
                          </a:solidFill>
                          <a:latin typeface="+mn-lt"/>
                          <a:ea typeface="+mn-ea"/>
                          <a:cs typeface="+mn-cs"/>
                        </a:rPr>
                        <a:t>1) Implement different forms of reminders.</a:t>
                      </a:r>
                    </a:p>
                    <a:p>
                      <a:r>
                        <a:rPr lang="en-US" sz="2600" kern="1200" dirty="0" smtClean="0">
                          <a:solidFill>
                            <a:schemeClr val="dk1"/>
                          </a:solidFill>
                          <a:latin typeface="+mn-lt"/>
                          <a:ea typeface="+mn-ea"/>
                          <a:cs typeface="+mn-cs"/>
                        </a:rPr>
                        <a:t>2) Work with providers and staff to brainstorm reminder strategies.</a:t>
                      </a:r>
                    </a:p>
                    <a:p>
                      <a:r>
                        <a:rPr lang="en-US" sz="2600" kern="1200" dirty="0" smtClean="0">
                          <a:solidFill>
                            <a:schemeClr val="dk1"/>
                          </a:solidFill>
                          <a:latin typeface="+mn-lt"/>
                          <a:ea typeface="+mn-ea"/>
                          <a:cs typeface="+mn-cs"/>
                        </a:rPr>
                        <a:t>3) Find champions among providers and staff and encourage them to engage others.</a:t>
                      </a:r>
                      <a:endParaRPr lang="en-US" sz="2600" dirty="0"/>
                    </a:p>
                  </a:txBody>
                  <a:tcPr/>
                </a:tc>
                <a:tc>
                  <a:txBody>
                    <a:bodyPr/>
                    <a:lstStyle/>
                    <a:p>
                      <a:pPr marL="0" marR="0">
                        <a:spcBef>
                          <a:spcPts val="0"/>
                        </a:spcBef>
                        <a:spcAft>
                          <a:spcPts val="0"/>
                        </a:spcAft>
                      </a:pPr>
                      <a:r>
                        <a:rPr lang="en-US" sz="2600" dirty="0" smtClean="0">
                          <a:latin typeface="+mj-lt"/>
                          <a:ea typeface="Calibri"/>
                          <a:cs typeface="Times New Roman"/>
                        </a:rPr>
                        <a:t>1</a:t>
                      </a:r>
                      <a:r>
                        <a:rPr lang="en-US" sz="2600" dirty="0">
                          <a:latin typeface="+mj-lt"/>
                          <a:ea typeface="Calibri"/>
                          <a:cs typeface="Times New Roman"/>
                        </a:rPr>
                        <a:t>) Inducing behavior change is difficult, so it may take time and many forms of reminders before SDM and DA distribution become habit.</a:t>
                      </a:r>
                    </a:p>
                  </a:txBody>
                  <a:tcPr marL="68580" marR="68580" marT="0" marB="0"/>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xmlns="" val="3180124342"/>
              </p:ext>
            </p:extLst>
          </p:nvPr>
        </p:nvGraphicFramePr>
        <p:xfrm>
          <a:off x="16116300" y="11887200"/>
          <a:ext cx="16578944" cy="11521440"/>
        </p:xfrm>
        <a:graphic>
          <a:graphicData uri="http://schemas.openxmlformats.org/drawingml/2006/table">
            <a:tbl>
              <a:tblPr firstRow="1" bandRow="1">
                <a:tableStyleId>{5C22544A-7EE6-4342-B048-85BDC9FD1C3A}</a:tableStyleId>
              </a:tblPr>
              <a:tblGrid>
                <a:gridCol w="3505200"/>
                <a:gridCol w="13073744"/>
              </a:tblGrid>
              <a:tr h="370840">
                <a:tc gridSpan="2">
                  <a:txBody>
                    <a:bodyPr/>
                    <a:lstStyle/>
                    <a:p>
                      <a:pPr algn="ctr"/>
                      <a:r>
                        <a:rPr lang="en-US" sz="3400" b="1" dirty="0" smtClean="0"/>
                        <a:t>Guide the Rider</a:t>
                      </a:r>
                      <a:endParaRPr lang="en-US" sz="3400" dirty="0"/>
                    </a:p>
                  </a:txBody>
                  <a:tcPr/>
                </a:tc>
                <a:tc hMerge="1">
                  <a:txBody>
                    <a:bodyPr/>
                    <a:lstStyle/>
                    <a:p>
                      <a:endParaRPr lang="en-US"/>
                    </a:p>
                  </a:txBody>
                  <a:tcPr/>
                </a:tc>
              </a:tr>
              <a:tr h="370840">
                <a:tc>
                  <a:txBody>
                    <a:bodyPr/>
                    <a:lstStyle/>
                    <a:p>
                      <a:r>
                        <a:rPr lang="en-US" sz="3400" i="1" dirty="0" smtClean="0"/>
                        <a:t>Follow the bright spots</a:t>
                      </a:r>
                      <a:endParaRPr lang="en-US" sz="3400" dirty="0"/>
                    </a:p>
                  </a:txBody>
                  <a:tcPr/>
                </a:tc>
                <a:tc>
                  <a:txBody>
                    <a:bodyPr/>
                    <a:lstStyle/>
                    <a:p>
                      <a:r>
                        <a:rPr lang="en-US" sz="3150" dirty="0" smtClean="0"/>
                        <a:t>Implementers networked with other sites to learn how others overcame similar challenges.</a:t>
                      </a:r>
                      <a:endParaRPr lang="en-US" sz="3150" dirty="0"/>
                    </a:p>
                  </a:txBody>
                  <a:tcPr/>
                </a:tc>
              </a:tr>
              <a:tr h="370840">
                <a:tc>
                  <a:txBody>
                    <a:bodyPr/>
                    <a:lstStyle/>
                    <a:p>
                      <a:r>
                        <a:rPr lang="en-US" sz="3400" i="1" dirty="0" smtClean="0"/>
                        <a:t>Script</a:t>
                      </a:r>
                      <a:r>
                        <a:rPr lang="en-US" sz="3400" dirty="0" smtClean="0"/>
                        <a:t> </a:t>
                      </a:r>
                      <a:r>
                        <a:rPr lang="en-US" sz="3400" i="1" dirty="0" smtClean="0"/>
                        <a:t>the critical moves</a:t>
                      </a:r>
                      <a:endParaRPr lang="en-US" sz="3400" dirty="0"/>
                    </a:p>
                  </a:txBody>
                  <a:tcPr/>
                </a:tc>
                <a:tc>
                  <a:txBody>
                    <a:bodyPr/>
                    <a:lstStyle/>
                    <a:p>
                      <a:r>
                        <a:rPr lang="en-US" sz="3150" dirty="0" smtClean="0"/>
                        <a:t>Implementers created and fine-tuned workflow process maps that designated persons for each specific action.</a:t>
                      </a:r>
                      <a:endParaRPr lang="en-US" sz="3150" dirty="0"/>
                    </a:p>
                  </a:txBody>
                  <a:tcPr/>
                </a:tc>
              </a:tr>
              <a:tr h="370840">
                <a:tc>
                  <a:txBody>
                    <a:bodyPr/>
                    <a:lstStyle/>
                    <a:p>
                      <a:r>
                        <a:rPr lang="en-US" sz="3400" i="1" dirty="0" smtClean="0"/>
                        <a:t>Point to the destination</a:t>
                      </a:r>
                      <a:endParaRPr lang="en-US" sz="3400" dirty="0"/>
                    </a:p>
                  </a:txBody>
                  <a:tcPr/>
                </a:tc>
                <a:tc>
                  <a:txBody>
                    <a:bodyPr/>
                    <a:lstStyle/>
                    <a:p>
                      <a:r>
                        <a:rPr lang="en-US" sz="3150" dirty="0" smtClean="0"/>
                        <a:t>Patients were waiting 3-6 months for surgery; SDM was promoted as a way to increase access and reduce the wait time by reducing the number of appointments with inappropriate or uninterested patients.</a:t>
                      </a:r>
                      <a:endParaRPr lang="en-US" sz="3150" dirty="0"/>
                    </a:p>
                  </a:txBody>
                  <a:tcPr/>
                </a:tc>
              </a:tr>
              <a:tr h="370840">
                <a:tc gridSpan="2">
                  <a:txBody>
                    <a:bodyPr/>
                    <a:lstStyle/>
                    <a:p>
                      <a:pPr algn="ctr"/>
                      <a:r>
                        <a:rPr lang="en-US" sz="3150" b="1" dirty="0" smtClean="0">
                          <a:solidFill>
                            <a:schemeClr val="tx1"/>
                          </a:solidFill>
                        </a:rPr>
                        <a:t>Motivate the Elephant</a:t>
                      </a:r>
                      <a:endParaRPr lang="en-US" sz="3150" dirty="0">
                        <a:solidFill>
                          <a:schemeClr val="tx1"/>
                        </a:solidFill>
                      </a:endParaRPr>
                    </a:p>
                  </a:txBody>
                  <a:tcPr>
                    <a:solidFill>
                      <a:schemeClr val="accent1"/>
                    </a:solidFill>
                  </a:tcPr>
                </a:tc>
                <a:tc hMerge="1">
                  <a:txBody>
                    <a:bodyPr/>
                    <a:lstStyle/>
                    <a:p>
                      <a:endParaRPr lang="en-US"/>
                    </a:p>
                  </a:txBody>
                  <a:tcPr/>
                </a:tc>
              </a:tr>
              <a:tr h="370840">
                <a:tc>
                  <a:txBody>
                    <a:bodyPr/>
                    <a:lstStyle/>
                    <a:p>
                      <a:r>
                        <a:rPr lang="en-US" sz="3400" i="1" dirty="0" smtClean="0"/>
                        <a:t>Find the feeling</a:t>
                      </a:r>
                      <a:endParaRPr lang="en-US" sz="3400" dirty="0"/>
                    </a:p>
                  </a:txBody>
                  <a:tcPr>
                    <a:solidFill>
                      <a:srgbClr val="E7EBF5"/>
                    </a:solidFill>
                  </a:tcPr>
                </a:tc>
                <a:tc>
                  <a:txBody>
                    <a:bodyPr/>
                    <a:lstStyle/>
                    <a:p>
                      <a:r>
                        <a:rPr lang="en-US" sz="3150" dirty="0" smtClean="0"/>
                        <a:t>Hospital leaders and practice groups </a:t>
                      </a:r>
                      <a:r>
                        <a:rPr lang="en-US" sz="3150" smtClean="0"/>
                        <a:t>believed </a:t>
                      </a:r>
                      <a:r>
                        <a:rPr lang="en-US" sz="3150" smtClean="0"/>
                        <a:t>SDM </a:t>
                      </a:r>
                      <a:r>
                        <a:rPr lang="en-US" sz="3150" dirty="0" smtClean="0"/>
                        <a:t>was the right thing to do.</a:t>
                      </a:r>
                      <a:endParaRPr lang="en-US" sz="3150" dirty="0"/>
                    </a:p>
                  </a:txBody>
                  <a:tcPr>
                    <a:solidFill>
                      <a:srgbClr val="E7EBF5"/>
                    </a:solidFill>
                  </a:tcPr>
                </a:tc>
              </a:tr>
              <a:tr h="370840">
                <a:tc>
                  <a:txBody>
                    <a:bodyPr/>
                    <a:lstStyle/>
                    <a:p>
                      <a:r>
                        <a:rPr lang="en-US" sz="3400" i="1" dirty="0" smtClean="0"/>
                        <a:t>Shrink the change</a:t>
                      </a:r>
                      <a:endParaRPr lang="en-US" sz="3400" dirty="0"/>
                    </a:p>
                  </a:txBody>
                  <a:tcPr>
                    <a:solidFill>
                      <a:srgbClr val="CCD5EA"/>
                    </a:solidFill>
                  </a:tcPr>
                </a:tc>
                <a:tc>
                  <a:txBody>
                    <a:bodyPr/>
                    <a:lstStyle/>
                    <a:p>
                      <a:r>
                        <a:rPr lang="en-US" sz="3150" dirty="0" smtClean="0"/>
                        <a:t>New activities are less daunting when they align with the organization’s other initiatives, such as </a:t>
                      </a:r>
                      <a:r>
                        <a:rPr lang="en-US" sz="3150" baseline="0" dirty="0" smtClean="0"/>
                        <a:t>patient satisfaction and medical homes.</a:t>
                      </a:r>
                      <a:endParaRPr lang="en-US" sz="3150" dirty="0"/>
                    </a:p>
                  </a:txBody>
                  <a:tcPr>
                    <a:solidFill>
                      <a:srgbClr val="CCD5EA"/>
                    </a:solidFill>
                  </a:tcPr>
                </a:tc>
              </a:tr>
              <a:tr h="370840">
                <a:tc>
                  <a:txBody>
                    <a:bodyPr/>
                    <a:lstStyle/>
                    <a:p>
                      <a:r>
                        <a:rPr lang="en-US" sz="3400" i="1" dirty="0" smtClean="0"/>
                        <a:t>Grow the people</a:t>
                      </a:r>
                      <a:endParaRPr lang="en-US" sz="3400" dirty="0"/>
                    </a:p>
                  </a:txBody>
                  <a:tcPr>
                    <a:solidFill>
                      <a:srgbClr val="E7EBF5"/>
                    </a:solidFill>
                  </a:tcPr>
                </a:tc>
                <a:tc>
                  <a:txBody>
                    <a:bodyPr/>
                    <a:lstStyle/>
                    <a:p>
                      <a:r>
                        <a:rPr lang="en-US" sz="3150" dirty="0" smtClean="0"/>
                        <a:t>All sites shared positive patient feedback to help providers and staff identify with and “own” SDM.</a:t>
                      </a:r>
                      <a:endParaRPr lang="en-US" sz="3150" dirty="0"/>
                    </a:p>
                  </a:txBody>
                  <a:tcPr>
                    <a:solidFill>
                      <a:srgbClr val="E7EBF5"/>
                    </a:solidFill>
                  </a:tcPr>
                </a:tc>
              </a:tr>
              <a:tr h="370840">
                <a:tc gridSpan="2">
                  <a:txBody>
                    <a:bodyPr/>
                    <a:lstStyle/>
                    <a:p>
                      <a:pPr algn="ctr"/>
                      <a:r>
                        <a:rPr lang="en-US" sz="3400" b="1" dirty="0" smtClean="0">
                          <a:solidFill>
                            <a:schemeClr val="tx1"/>
                          </a:solidFill>
                        </a:rPr>
                        <a:t>Shape the Path</a:t>
                      </a:r>
                      <a:endParaRPr lang="en-US" sz="3400" dirty="0">
                        <a:solidFill>
                          <a:schemeClr val="tx1"/>
                        </a:solidFill>
                      </a:endParaRPr>
                    </a:p>
                  </a:txBody>
                  <a:tcPr>
                    <a:solidFill>
                      <a:schemeClr val="accent1"/>
                    </a:solidFill>
                  </a:tcPr>
                </a:tc>
                <a:tc hMerge="1">
                  <a:txBody>
                    <a:bodyPr/>
                    <a:lstStyle/>
                    <a:p>
                      <a:endParaRPr lang="en-US"/>
                    </a:p>
                  </a:txBody>
                  <a:tcPr/>
                </a:tc>
              </a:tr>
              <a:tr h="370840">
                <a:tc>
                  <a:txBody>
                    <a:bodyPr/>
                    <a:lstStyle/>
                    <a:p>
                      <a:r>
                        <a:rPr lang="en-US" sz="3400" i="1" dirty="0" smtClean="0"/>
                        <a:t>Tweak the environment</a:t>
                      </a:r>
                      <a:endParaRPr lang="en-US" sz="3400" dirty="0"/>
                    </a:p>
                  </a:txBody>
                  <a:tcPr/>
                </a:tc>
                <a:tc>
                  <a:txBody>
                    <a:bodyPr/>
                    <a:lstStyle/>
                    <a:p>
                      <a:r>
                        <a:rPr lang="en-US" sz="3150" dirty="0" smtClean="0"/>
                        <a:t>One site put flyers and pamphlets in the exam rooms, both to encourage patients to initiate SDM conversations and to remind providers.</a:t>
                      </a:r>
                      <a:endParaRPr lang="en-US" sz="3150" dirty="0"/>
                    </a:p>
                  </a:txBody>
                  <a:tcPr/>
                </a:tc>
              </a:tr>
              <a:tr h="370840">
                <a:tc>
                  <a:txBody>
                    <a:bodyPr/>
                    <a:lstStyle/>
                    <a:p>
                      <a:r>
                        <a:rPr lang="en-US" sz="3400" i="1" dirty="0" smtClean="0"/>
                        <a:t>Build habits</a:t>
                      </a:r>
                      <a:endParaRPr lang="en-US" sz="3400" dirty="0"/>
                    </a:p>
                  </a:txBody>
                  <a:tcPr/>
                </a:tc>
                <a:tc>
                  <a:txBody>
                    <a:bodyPr/>
                    <a:lstStyle/>
                    <a:p>
                      <a:r>
                        <a:rPr lang="en-US" sz="3150" dirty="0" smtClean="0"/>
                        <a:t>One</a:t>
                      </a:r>
                      <a:r>
                        <a:rPr lang="en-US" sz="3150" baseline="0" dirty="0" smtClean="0"/>
                        <a:t> site</a:t>
                      </a:r>
                      <a:r>
                        <a:rPr lang="en-US" sz="3150" dirty="0" smtClean="0"/>
                        <a:t> taped a list of conditions to monitors in the exam rooms and flagged patients’ charts during pre-visit review.</a:t>
                      </a:r>
                      <a:endParaRPr lang="en-US" sz="3150" dirty="0"/>
                    </a:p>
                  </a:txBody>
                  <a:tcPr/>
                </a:tc>
              </a:tr>
              <a:tr h="370840">
                <a:tc>
                  <a:txBody>
                    <a:bodyPr/>
                    <a:lstStyle/>
                    <a:p>
                      <a:r>
                        <a:rPr lang="en-US" sz="3400" i="1" dirty="0" smtClean="0"/>
                        <a:t>Rally the herd</a:t>
                      </a:r>
                      <a:endParaRPr lang="en-US" sz="3400" dirty="0"/>
                    </a:p>
                  </a:txBody>
                  <a:tcPr/>
                </a:tc>
                <a:tc>
                  <a:txBody>
                    <a:bodyPr/>
                    <a:lstStyle/>
                    <a:p>
                      <a:r>
                        <a:rPr lang="en-US" sz="3150" dirty="0" smtClean="0"/>
                        <a:t>One site created a friendly competition between staff members to encourage DA distribution and between providers to encourage SDM.</a:t>
                      </a:r>
                      <a:endParaRPr lang="en-US" sz="3150" dirty="0"/>
                    </a:p>
                  </a:txBody>
                  <a:tcPr/>
                </a:tc>
              </a:tr>
            </a:tbl>
          </a:graphicData>
        </a:graphic>
      </p:graphicFrame>
    </p:spTree>
    <p:extLst>
      <p:ext uri="{BB962C8B-B14F-4D97-AF65-F5344CB8AC3E}">
        <p14:creationId xmlns:p14="http://schemas.microsoft.com/office/powerpoint/2010/main" xmlns="" val="310795974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TotalTime>
  <Words>1010</Words>
  <Application>Microsoft Office PowerPoint</Application>
  <PresentationFormat>Custom</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&amp; Authors</dc:title>
  <dc:creator>jmchan</dc:creator>
  <cp:lastModifiedBy>aed2</cp:lastModifiedBy>
  <cp:revision>121</cp:revision>
  <dcterms:created xsi:type="dcterms:W3CDTF">2011-04-01T17:32:23Z</dcterms:created>
  <dcterms:modified xsi:type="dcterms:W3CDTF">2011-06-08T18:55:02Z</dcterms:modified>
</cp:coreProperties>
</file>