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3"/>
  </p:notesMasterIdLst>
  <p:handoutMasterIdLst>
    <p:handoutMasterId r:id="rId24"/>
  </p:handoutMasterIdLst>
  <p:sldIdLst>
    <p:sldId id="256" r:id="rId2"/>
    <p:sldId id="257" r:id="rId3"/>
    <p:sldId id="258" r:id="rId4"/>
    <p:sldId id="259" r:id="rId5"/>
    <p:sldId id="260" r:id="rId6"/>
    <p:sldId id="261" r:id="rId7"/>
    <p:sldId id="265" r:id="rId8"/>
    <p:sldId id="266" r:id="rId9"/>
    <p:sldId id="267" r:id="rId10"/>
    <p:sldId id="269" r:id="rId11"/>
    <p:sldId id="262" r:id="rId12"/>
    <p:sldId id="268" r:id="rId13"/>
    <p:sldId id="270" r:id="rId14"/>
    <p:sldId id="271" r:id="rId15"/>
    <p:sldId id="272" r:id="rId16"/>
    <p:sldId id="273" r:id="rId17"/>
    <p:sldId id="274" r:id="rId18"/>
    <p:sldId id="275" r:id="rId19"/>
    <p:sldId id="276" r:id="rId20"/>
    <p:sldId id="277" r:id="rId21"/>
    <p:sldId id="278"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20644" autoAdjust="0"/>
    <p:restoredTop sz="94660"/>
  </p:normalViewPr>
  <p:slideViewPr>
    <p:cSldViewPr>
      <p:cViewPr varScale="1">
        <p:scale>
          <a:sx n="103" d="100"/>
          <a:sy n="103" d="100"/>
        </p:scale>
        <p:origin x="-804" y="-96"/>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1890" y="194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C7A87C92-E645-494B-BFE8-703BBAF5DA21}" type="datetimeFigureOut">
              <a:rPr lang="en-US"/>
              <a:pPr>
                <a:defRPr/>
              </a:pPr>
              <a:t>5/23/2011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8461FCA8-2AE2-4F8F-A752-E968F5CAA2A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7A0CEA19-F5C6-4F76-B908-BF0DFA15F55F}" type="datetimeFigureOut">
              <a:rPr lang="en-US"/>
              <a:pPr>
                <a:defRPr/>
              </a:pPr>
              <a:t>5/23/2011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22A877C8-E233-4010-BB70-46BA8BE6944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TextEdit="1"/>
          </p:cNvSpPr>
          <p:nvPr>
            <p:ph type="sldImg"/>
          </p:nvPr>
        </p:nvSpPr>
        <p:spPr bwMode="auto">
          <a:noFill/>
          <a:ln>
            <a:solidFill>
              <a:srgbClr val="000000"/>
            </a:solidFill>
            <a:miter lim="800000"/>
            <a:headEnd/>
            <a:tailEnd/>
          </a:ln>
        </p:spPr>
      </p:sp>
      <p:sp>
        <p:nvSpPr>
          <p:cNvPr id="6451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TextEdit="1"/>
          </p:cNvSpPr>
          <p:nvPr>
            <p:ph type="sldImg"/>
          </p:nvPr>
        </p:nvSpPr>
        <p:spPr bwMode="auto">
          <a:noFill/>
          <a:ln>
            <a:solidFill>
              <a:srgbClr val="000000"/>
            </a:solidFill>
            <a:miter lim="800000"/>
            <a:headEnd/>
            <a:tailEnd/>
          </a:ln>
        </p:spPr>
      </p:sp>
      <p:sp>
        <p:nvSpPr>
          <p:cNvPr id="5427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TextEdit="1"/>
          </p:cNvSpPr>
          <p:nvPr>
            <p:ph type="sldImg"/>
          </p:nvPr>
        </p:nvSpPr>
        <p:spPr bwMode="auto">
          <a:noFill/>
          <a:ln>
            <a:solidFill>
              <a:srgbClr val="000000"/>
            </a:solidFill>
            <a:miter lim="800000"/>
            <a:headEnd/>
            <a:tailEnd/>
          </a:ln>
        </p:spPr>
      </p:sp>
      <p:sp>
        <p:nvSpPr>
          <p:cNvPr id="5529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TextEdit="1"/>
          </p:cNvSpPr>
          <p:nvPr>
            <p:ph type="sldImg"/>
          </p:nvPr>
        </p:nvSpPr>
        <p:spPr bwMode="auto">
          <a:noFill/>
          <a:ln>
            <a:solidFill>
              <a:srgbClr val="000000"/>
            </a:solidFill>
            <a:miter lim="800000"/>
            <a:headEnd/>
            <a:tailEnd/>
          </a:ln>
        </p:spPr>
      </p:sp>
      <p:sp>
        <p:nvSpPr>
          <p:cNvPr id="5632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p:spPr>
      </p:sp>
      <p:sp>
        <p:nvSpPr>
          <p:cNvPr id="5734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TextEdit="1"/>
          </p:cNvSpPr>
          <p:nvPr>
            <p:ph type="sldImg"/>
          </p:nvPr>
        </p:nvSpPr>
        <p:spPr bwMode="auto">
          <a:noFill/>
          <a:ln>
            <a:solidFill>
              <a:srgbClr val="000000"/>
            </a:solidFill>
            <a:miter lim="800000"/>
            <a:headEnd/>
            <a:tailEnd/>
          </a:ln>
        </p:spPr>
      </p:sp>
      <p:sp>
        <p:nvSpPr>
          <p:cNvPr id="5837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847DD3-2BF4-41AB-A938-7D9625101A1F}" type="slidenum">
              <a:rPr lang="en-US"/>
              <a:pPr fontAlgn="base">
                <a:spcBef>
                  <a:spcPct val="0"/>
                </a:spcBef>
                <a:spcAft>
                  <a:spcPct val="0"/>
                </a:spcAft>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a:spcBef>
                <a:spcPct val="0"/>
              </a:spcBef>
            </a:pPr>
            <a:endParaRPr lang="en-US"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E8E8F2B-7E9D-495B-8FA9-DCEE54751659}" type="slidenum">
              <a:rPr lang="en-US"/>
              <a:pPr fontAlgn="base">
                <a:spcBef>
                  <a:spcPct val="0"/>
                </a:spcBef>
                <a:spcAft>
                  <a:spcPct val="0"/>
                </a:spcAft>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TextEdit="1"/>
          </p:cNvSpPr>
          <p:nvPr>
            <p:ph type="sldImg"/>
          </p:nvPr>
        </p:nvSpPr>
        <p:spPr bwMode="auto">
          <a:noFill/>
          <a:ln>
            <a:solidFill>
              <a:srgbClr val="000000"/>
            </a:solidFill>
            <a:miter lim="800000"/>
            <a:headEnd/>
            <a:tailEnd/>
          </a:ln>
        </p:spPr>
      </p:sp>
      <p:sp>
        <p:nvSpPr>
          <p:cNvPr id="5939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bwMode="auto">
          <a:noFill/>
          <a:ln>
            <a:solidFill>
              <a:srgbClr val="000000"/>
            </a:solidFill>
            <a:miter lim="800000"/>
            <a:headEnd/>
            <a:tailEnd/>
          </a:ln>
        </p:spPr>
      </p:sp>
      <p:sp>
        <p:nvSpPr>
          <p:cNvPr id="6041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TextEdit="1"/>
          </p:cNvSpPr>
          <p:nvPr>
            <p:ph type="sldImg"/>
          </p:nvPr>
        </p:nvSpPr>
        <p:spPr bwMode="auto">
          <a:noFill/>
          <a:ln>
            <a:solidFill>
              <a:srgbClr val="000000"/>
            </a:solidFill>
            <a:miter lim="800000"/>
            <a:headEnd/>
            <a:tailEnd/>
          </a:ln>
        </p:spPr>
      </p:sp>
      <p:sp>
        <p:nvSpPr>
          <p:cNvPr id="6144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TextEdit="1"/>
          </p:cNvSpPr>
          <p:nvPr>
            <p:ph type="sldImg"/>
          </p:nvPr>
        </p:nvSpPr>
        <p:spPr bwMode="auto">
          <a:noFill/>
          <a:ln>
            <a:solidFill>
              <a:srgbClr val="000000"/>
            </a:solidFill>
            <a:miter lim="800000"/>
            <a:headEnd/>
            <a:tailEnd/>
          </a:ln>
        </p:spPr>
      </p:sp>
      <p:sp>
        <p:nvSpPr>
          <p:cNvPr id="6349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TextEdit="1"/>
          </p:cNvSpPr>
          <p:nvPr>
            <p:ph type="sldImg"/>
          </p:nvPr>
        </p:nvSpPr>
        <p:spPr bwMode="auto">
          <a:noFill/>
          <a:ln>
            <a:solidFill>
              <a:srgbClr val="000000"/>
            </a:solidFill>
            <a:miter lim="800000"/>
            <a:headEnd/>
            <a:tailEnd/>
          </a:ln>
        </p:spPr>
      </p:sp>
      <p:sp>
        <p:nvSpPr>
          <p:cNvPr id="6246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6CAC260-9043-40AD-A570-5807E64211DA}"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D5B21D2-68FE-4B58-A04D-F58A79672410}"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946CD1D-B31B-4C70-94E9-88A041B2F50B}"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E2C519B-0A0D-4054-AA43-7A9AC11741AD}" type="slidenum">
              <a:rPr lang="en-US"/>
              <a:pPr fontAlgn="base">
                <a:spcBef>
                  <a:spcPct val="0"/>
                </a:spcBef>
                <a:spcAft>
                  <a:spcPct val="0"/>
                </a:spcAft>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EE0C9FD-ACFA-46AB-B435-CE0A2B99255E}" type="slidenum">
              <a:rPr lang="en-US"/>
              <a:pPr fontAlgn="base">
                <a:spcBef>
                  <a:spcPct val="0"/>
                </a:spcBef>
                <a:spcAft>
                  <a:spcPct val="0"/>
                </a:spcAft>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TextEdit="1"/>
          </p:cNvSpPr>
          <p:nvPr>
            <p:ph type="sldImg"/>
          </p:nvPr>
        </p:nvSpPr>
        <p:spPr bwMode="auto">
          <a:noFill/>
          <a:ln>
            <a:solidFill>
              <a:srgbClr val="000000"/>
            </a:solidFill>
            <a:miter lim="800000"/>
            <a:headEnd/>
            <a:tailEnd/>
          </a:ln>
        </p:spPr>
      </p:sp>
      <p:sp>
        <p:nvSpPr>
          <p:cNvPr id="5325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18"/>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11"/>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Straight Connector 6"/>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Rectangle 9"/>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BBF08E59-FED5-4C12-9DAE-BE8035800B8A}" type="datetime1">
              <a:rPr lang="en-US"/>
              <a:pPr>
                <a:defRPr/>
              </a:pPr>
              <a:t>5/23/2011</a:t>
            </a:fld>
            <a:endParaRPr lang="en-US"/>
          </a:p>
        </p:txBody>
      </p:sp>
      <p:sp>
        <p:nvSpPr>
          <p:cNvPr id="16" name="Footer Placeholder 16"/>
          <p:cNvSpPr>
            <a:spLocks noGrp="1"/>
          </p:cNvSpPr>
          <p:nvPr>
            <p:ph type="ftr" sz="quarter" idx="11"/>
          </p:nvPr>
        </p:nvSpPr>
        <p:spPr/>
        <p:txBody>
          <a:bodyPr/>
          <a:lstStyle>
            <a:lvl1pPr>
              <a:defRPr/>
            </a:lvl1pPr>
          </a:lstStyle>
          <a:p>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smtClean="0">
                <a:solidFill>
                  <a:schemeClr val="accent3">
                    <a:shade val="75000"/>
                  </a:schemeClr>
                </a:solidFill>
              </a:defRPr>
            </a:lvl1pPr>
          </a:lstStyle>
          <a:p>
            <a:pPr>
              <a:defRPr/>
            </a:pPr>
            <a:fld id="{134182C7-16AC-4844-82AF-EE5BD3F3CFC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1CA4CF6-C10A-48FA-9D65-79ABCD64D3BD}" type="datetime1">
              <a:rPr lang="en-US"/>
              <a:pPr>
                <a:defRPr/>
              </a:pPr>
              <a:t>5/23/2011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pPr>
              <a:defRPr/>
            </a:pPr>
            <a:fld id="{E1B6711C-EE6D-4686-BEB4-E7AF88E530E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8"/>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0"/>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Straight Connector 12"/>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Oval 13"/>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4"/>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99FE3CD2-7866-453F-B789-67FEE049FEC6}" type="slidenum">
              <a:rPr lang="en-US"/>
              <a:pPr>
                <a:defRPr/>
              </a:pPr>
              <a:t>‹#›</a:t>
            </a:fld>
            <a:endParaRPr lang="en-US"/>
          </a:p>
        </p:txBody>
      </p:sp>
      <p:sp>
        <p:nvSpPr>
          <p:cNvPr id="14" name="Date Placeholder 3"/>
          <p:cNvSpPr>
            <a:spLocks noGrp="1"/>
          </p:cNvSpPr>
          <p:nvPr>
            <p:ph type="dt" sz="half" idx="11"/>
          </p:nvPr>
        </p:nvSpPr>
        <p:spPr/>
        <p:txBody>
          <a:bodyPr/>
          <a:lstStyle>
            <a:lvl1pPr>
              <a:defRPr/>
            </a:lvl1pPr>
          </a:lstStyle>
          <a:p>
            <a:pPr>
              <a:defRPr/>
            </a:pPr>
            <a:fld id="{5ED6B160-4C12-454C-A774-BC5A885CA767}" type="datetime1">
              <a:rPr lang="en-US"/>
              <a:pPr>
                <a:defRPr/>
              </a:pPr>
              <a:t>5/23/2011</a:t>
            </a:fld>
            <a:endParaRPr lang="en-US"/>
          </a:p>
        </p:txBody>
      </p:sp>
      <p:sp>
        <p:nvSpPr>
          <p:cNvPr id="15" name="Footer Placeholder 4"/>
          <p:cNvSpPr>
            <a:spLocks noGrp="1"/>
          </p:cNvSpPr>
          <p:nvPr>
            <p:ph type="ftr" sz="quarter" idx="12"/>
          </p:nvPr>
        </p:nvSpPr>
        <p:spPr/>
        <p:txBody>
          <a:bodyPr/>
          <a:lstStyle>
            <a:lvl1pPr>
              <a:defRPr/>
            </a:lvl1p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36D0B35-C76F-4019-AD22-FE1726B3E33A}" type="datetime1">
              <a:rPr lang="en-US"/>
              <a:pPr>
                <a:defRPr/>
              </a:pPr>
              <a:t>5/23/2011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0D074E9A-21AA-4CA7-9958-C4E997670811}"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8"/>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1"/>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12"/>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13"/>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Straight Connector 7"/>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Oval 9"/>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0"/>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endParaRPr lang="en-US"/>
          </a:p>
        </p:txBody>
      </p:sp>
      <p:sp>
        <p:nvSpPr>
          <p:cNvPr id="16" name="Date Placeholder 3"/>
          <p:cNvSpPr>
            <a:spLocks noGrp="1"/>
          </p:cNvSpPr>
          <p:nvPr>
            <p:ph type="dt" sz="half" idx="11"/>
          </p:nvPr>
        </p:nvSpPr>
        <p:spPr/>
        <p:txBody>
          <a:bodyPr/>
          <a:lstStyle>
            <a:lvl1pPr>
              <a:defRPr/>
            </a:lvl1pPr>
          </a:lstStyle>
          <a:p>
            <a:pPr>
              <a:defRPr/>
            </a:pPr>
            <a:fld id="{C609F7DE-ED40-4CBC-A122-E238DF7129B9}" type="datetime1">
              <a:rPr lang="en-US"/>
              <a:pPr>
                <a:defRPr/>
              </a:pPr>
              <a:t>5/23/2011</a:t>
            </a:fld>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smtClean="0">
                <a:solidFill>
                  <a:schemeClr val="accent3">
                    <a:shade val="75000"/>
                  </a:schemeClr>
                </a:solidFill>
              </a:defRPr>
            </a:lvl1pPr>
          </a:lstStyle>
          <a:p>
            <a:pPr>
              <a:defRPr/>
            </a:pPr>
            <a:fld id="{17DB044B-2827-4956-8C3C-005DABE3796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7"/>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DCD55F5A-CE34-48DC-AB5A-A30A29E1416A}" type="datetime1">
              <a:rPr lang="en-US"/>
              <a:pPr>
                <a:defRPr/>
              </a:pPr>
              <a:t>5/23/2011</a:t>
            </a:fld>
            <a:endParaRPr lang="en-US"/>
          </a:p>
        </p:txBody>
      </p:sp>
      <p:sp>
        <p:nvSpPr>
          <p:cNvPr id="7" name="Footer Placeholder 5"/>
          <p:cNvSpPr>
            <a:spLocks noGrp="1"/>
          </p:cNvSpPr>
          <p:nvPr>
            <p:ph type="ftr" sz="quarter" idx="11"/>
          </p:nvPr>
        </p:nvSpPr>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pPr>
              <a:defRPr/>
            </a:pPr>
            <a:fld id="{D05A04FE-06F2-4EFB-89AA-F566141CC847}"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9"/>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Rectangle 10"/>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Straight Connector 14"/>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5" name="Rectangle 1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6" name="Oval 24"/>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2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8FCB8EEF-CB2A-428E-9699-65B607DAC95D}" type="datetime1">
              <a:rPr lang="en-US"/>
              <a:pPr>
                <a:defRPr/>
              </a:pPr>
              <a:t>5/23/2011</a:t>
            </a:fld>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lgn="ctr">
              <a:defRPr smtClean="0"/>
            </a:lvl1pPr>
          </a:lstStyle>
          <a:p>
            <a:pPr>
              <a:defRPr/>
            </a:pPr>
            <a:fld id="{4E0EEA55-5EFF-4413-A6E0-1C00CD8BAF4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57183C75-30CD-4EF2-904D-5F3E7D543AC5}" type="datetime1">
              <a:rPr lang="en-US"/>
              <a:pPr>
                <a:defRPr/>
              </a:pPr>
              <a:t>5/23/2011</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AA6C121F-EF65-4FAC-BBED-20A8D6FD343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3" name="Rectangle 7"/>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4"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4"/>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5"/>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8" name="Date Placeholder 1"/>
          <p:cNvSpPr>
            <a:spLocks noGrp="1"/>
          </p:cNvSpPr>
          <p:nvPr>
            <p:ph type="dt" sz="half" idx="10"/>
          </p:nvPr>
        </p:nvSpPr>
        <p:spPr/>
        <p:txBody>
          <a:bodyPr/>
          <a:lstStyle>
            <a:lvl1pPr>
              <a:defRPr/>
            </a:lvl1pPr>
          </a:lstStyle>
          <a:p>
            <a:pPr>
              <a:defRPr/>
            </a:pPr>
            <a:fld id="{4EADB454-B8ED-4D64-BCB2-CC4ED80EFBDD}" type="datetime1">
              <a:rPr lang="en-US"/>
              <a:pPr>
                <a:defRPr/>
              </a:pPr>
              <a:t>5/23/2011</a:t>
            </a:fld>
            <a:endParaRPr lang="en-US"/>
          </a:p>
        </p:txBody>
      </p:sp>
      <p:sp>
        <p:nvSpPr>
          <p:cNvPr id="9" name="Footer Placeholder 2"/>
          <p:cNvSpPr>
            <a:spLocks noGrp="1"/>
          </p:cNvSpPr>
          <p:nvPr>
            <p:ph type="ftr" sz="quarter" idx="11"/>
          </p:nvPr>
        </p:nvSpPr>
        <p:spPr/>
        <p:txBody>
          <a:bodyPr/>
          <a:lstStyle>
            <a:lvl1pPr>
              <a:defRPr/>
            </a:lvl1pPr>
          </a:lstStyle>
          <a:p>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smtClean="0">
                <a:solidFill>
                  <a:srgbClr val="FFFFFF"/>
                </a:solidFill>
              </a:defRPr>
            </a:lvl1pPr>
          </a:lstStyle>
          <a:p>
            <a:pPr>
              <a:defRPr/>
            </a:pPr>
            <a:fld id="{00675F46-5390-4E34-B081-1CD94533BA5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18"/>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5"/>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7"/>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Straight Connector 8"/>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0"/>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20"/>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smtClean="0">
                <a:solidFill>
                  <a:schemeClr val="accent3">
                    <a:shade val="75000"/>
                  </a:schemeClr>
                </a:solidFill>
              </a:defRPr>
            </a:lvl1pPr>
          </a:lstStyle>
          <a:p>
            <a:pPr>
              <a:defRPr/>
            </a:pPr>
            <a:fld id="{DC965F83-6445-4B5A-8800-0FFD2ECE71C0}" type="slidenum">
              <a:rPr lang="en-US"/>
              <a:pPr>
                <a:defRPr/>
              </a:pPr>
              <a:t>‹#›</a:t>
            </a:fld>
            <a:endParaRPr lang="en-US"/>
          </a:p>
        </p:txBody>
      </p:sp>
      <p:sp>
        <p:nvSpPr>
          <p:cNvPr id="17" name="Date Placeholder 4"/>
          <p:cNvSpPr>
            <a:spLocks noGrp="1"/>
          </p:cNvSpPr>
          <p:nvPr>
            <p:ph type="dt" sz="half" idx="11"/>
          </p:nvPr>
        </p:nvSpPr>
        <p:spPr/>
        <p:txBody>
          <a:bodyPr/>
          <a:lstStyle>
            <a:lvl1pPr>
              <a:defRPr/>
            </a:lvl1pPr>
          </a:lstStyle>
          <a:p>
            <a:pPr>
              <a:defRPr/>
            </a:pPr>
            <a:fld id="{3C14F2AC-B757-4394-BE35-3D1FC97E6200}" type="datetime1">
              <a:rPr lang="en-US"/>
              <a:pPr>
                <a:defRPr/>
              </a:pPr>
              <a:t>5/23/2011</a:t>
            </a:fld>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20"/>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Rectangle 1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2"/>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21"/>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DAD37481-C1AE-4081-8D19-C8A4FE603935}" type="slidenum">
              <a:rPr lang="en-US"/>
              <a:pPr>
                <a:defRPr/>
              </a:pPr>
              <a:t>‹#›</a:t>
            </a:fld>
            <a:endParaRPr 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6DA691C5-B742-4FC5-86A9-4C9F4D2087CB}" type="datetime1">
              <a:rPr lang="en-US"/>
              <a:pPr>
                <a:defRPr/>
              </a:pPr>
              <a:t>5/23/2011</a:t>
            </a:fld>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smtClean="0">
                <a:solidFill>
                  <a:srgbClr val="FFFFFF"/>
                </a:solidFill>
                <a:latin typeface="+mn-lt"/>
              </a:defRPr>
            </a:lvl1pPr>
          </a:lstStyle>
          <a:p>
            <a:pPr>
              <a:defRPr/>
            </a:pPr>
            <a:fld id="{0EFACE3A-D624-4EE0-9AE5-404CD6F11998}" type="datetime1">
              <a:rPr lang="en-US"/>
              <a:pPr>
                <a:defRPr/>
              </a:pPr>
              <a:t>5/23/2011</a:t>
            </a:fld>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wrap="square" lIns="91440" tIns="45720" rIns="91440" bIns="45720" numCol="1" anchor="t" anchorCtr="0" compatLnSpc="1">
            <a:prstTxWarp prst="textNoShape">
              <a:avLst/>
            </a:prstTxWarp>
          </a:bodyPr>
          <a:lstStyle>
            <a:lvl1pPr>
              <a:defRPr sz="1200">
                <a:solidFill>
                  <a:srgbClr val="FFFFFF"/>
                </a:solidFill>
                <a:latin typeface="Georgia" pitchFamily="18" charset="0"/>
              </a:defRPr>
            </a:lvl1pPr>
          </a:lstStyle>
          <a:p>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smtClean="0">
                <a:solidFill>
                  <a:schemeClr val="accent3">
                    <a:shade val="75000"/>
                  </a:schemeClr>
                </a:solidFill>
                <a:latin typeface="+mn-lt"/>
              </a:defRPr>
            </a:lvl1pPr>
          </a:lstStyle>
          <a:p>
            <a:pPr>
              <a:defRPr/>
            </a:pPr>
            <a:fld id="{C0A26280-3854-4A81-BB83-6258F26C5447}" type="slidenum">
              <a:rPr lang="en-US"/>
              <a:pPr>
                <a:defRPr/>
              </a:pPr>
              <a:t>‹#›</a:t>
            </a:fld>
            <a:endParaRPr lang="en-US"/>
          </a:p>
        </p:txBody>
      </p:sp>
      <p:sp>
        <p:nvSpPr>
          <p:cNvPr id="1038"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hdr="0" ftr="0" dt="0"/>
  <p:txStyles>
    <p:titleStyle>
      <a:lvl1pPr algn="ctr" rtl="0" fontAlgn="base">
        <a:spcBef>
          <a:spcPct val="0"/>
        </a:spcBef>
        <a:spcAft>
          <a:spcPct val="0"/>
        </a:spcAft>
        <a:defRPr sz="3300" kern="1200">
          <a:solidFill>
            <a:srgbClr val="7B9899"/>
          </a:solidFill>
          <a:latin typeface="+mj-lt"/>
          <a:ea typeface="+mj-ea"/>
          <a:cs typeface="+mj-cs"/>
        </a:defRPr>
      </a:lvl1pPr>
      <a:lvl2pPr algn="ctr" rtl="0" fontAlgn="base">
        <a:spcBef>
          <a:spcPct val="0"/>
        </a:spcBef>
        <a:spcAft>
          <a:spcPct val="0"/>
        </a:spcAft>
        <a:defRPr sz="3300">
          <a:solidFill>
            <a:srgbClr val="7B9899"/>
          </a:solidFill>
          <a:latin typeface="Georgia" pitchFamily="18" charset="0"/>
        </a:defRPr>
      </a:lvl2pPr>
      <a:lvl3pPr algn="ctr" rtl="0" fontAlgn="base">
        <a:spcBef>
          <a:spcPct val="0"/>
        </a:spcBef>
        <a:spcAft>
          <a:spcPct val="0"/>
        </a:spcAft>
        <a:defRPr sz="3300">
          <a:solidFill>
            <a:srgbClr val="7B9899"/>
          </a:solidFill>
          <a:latin typeface="Georgia" pitchFamily="18" charset="0"/>
        </a:defRPr>
      </a:lvl3pPr>
      <a:lvl4pPr algn="ctr" rtl="0" fontAlgn="base">
        <a:spcBef>
          <a:spcPct val="0"/>
        </a:spcBef>
        <a:spcAft>
          <a:spcPct val="0"/>
        </a:spcAft>
        <a:defRPr sz="3300">
          <a:solidFill>
            <a:srgbClr val="7B9899"/>
          </a:solidFill>
          <a:latin typeface="Georgia" pitchFamily="18" charset="0"/>
        </a:defRPr>
      </a:lvl4pPr>
      <a:lvl5pPr algn="ctr" rtl="0" fontAlgn="base">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fontAlgn="base">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fontAlgn="base">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fontAlgn="base">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fontAlgn="base">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fontAlgn="base">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2819400"/>
            <a:ext cx="6629400" cy="2667000"/>
          </a:xfrm>
        </p:spPr>
        <p:txBody>
          <a:bodyPr>
            <a:normAutofit lnSpcReduction="10000"/>
          </a:bodyPr>
          <a:lstStyle/>
          <a:p>
            <a:pPr fontAlgn="auto">
              <a:spcAft>
                <a:spcPts val="0"/>
              </a:spcAft>
              <a:buFont typeface="Wingdings 2"/>
              <a:buNone/>
              <a:defRPr/>
            </a:pPr>
            <a:r>
              <a:rPr lang="en-US" cap="none" dirty="0" smtClean="0"/>
              <a:t>Douglas Conrad, Professor of Health Services</a:t>
            </a:r>
          </a:p>
          <a:p>
            <a:pPr fontAlgn="auto">
              <a:spcAft>
                <a:spcPts val="0"/>
              </a:spcAft>
              <a:buFont typeface="Wingdings 2"/>
              <a:buNone/>
              <a:defRPr/>
            </a:pPr>
            <a:r>
              <a:rPr lang="en-US" cap="none" dirty="0" smtClean="0"/>
              <a:t>University of Washington</a:t>
            </a:r>
          </a:p>
          <a:p>
            <a:pPr fontAlgn="auto">
              <a:spcAft>
                <a:spcPts val="0"/>
              </a:spcAft>
              <a:buFont typeface="Wingdings 2"/>
              <a:buNone/>
              <a:defRPr/>
            </a:pPr>
            <a:r>
              <a:rPr lang="en-US" cap="none" dirty="0" smtClean="0"/>
              <a:t>Department of Health Services</a:t>
            </a:r>
          </a:p>
          <a:p>
            <a:pPr fontAlgn="auto">
              <a:spcAft>
                <a:spcPts val="0"/>
              </a:spcAft>
              <a:buFont typeface="Wingdings 2"/>
              <a:buNone/>
              <a:defRPr/>
            </a:pPr>
            <a:r>
              <a:rPr lang="en-US" cap="none" dirty="0" smtClean="0"/>
              <a:t>&amp;</a:t>
            </a:r>
          </a:p>
          <a:p>
            <a:pPr fontAlgn="auto">
              <a:spcAft>
                <a:spcPts val="0"/>
              </a:spcAft>
              <a:buFont typeface="Wingdings 2"/>
              <a:buNone/>
              <a:defRPr/>
            </a:pPr>
            <a:r>
              <a:rPr lang="en-US" cap="none" dirty="0" smtClean="0"/>
              <a:t>Phillip Haas</a:t>
            </a:r>
          </a:p>
          <a:p>
            <a:pPr fontAlgn="auto">
              <a:spcAft>
                <a:spcPts val="0"/>
              </a:spcAft>
              <a:buFont typeface="Wingdings 2"/>
              <a:buNone/>
              <a:defRPr/>
            </a:pPr>
            <a:r>
              <a:rPr lang="en-US" cap="none" dirty="0" smtClean="0"/>
              <a:t>Network Market Head – Northwest Market</a:t>
            </a:r>
          </a:p>
          <a:p>
            <a:pPr fontAlgn="auto">
              <a:spcAft>
                <a:spcPts val="0"/>
              </a:spcAft>
              <a:buFont typeface="Wingdings 2"/>
              <a:buNone/>
              <a:defRPr/>
            </a:pPr>
            <a:r>
              <a:rPr lang="en-US" cap="none" dirty="0" smtClean="0"/>
              <a:t>Aetna Life Insurance Company</a:t>
            </a:r>
          </a:p>
          <a:p>
            <a:pPr fontAlgn="auto">
              <a:spcAft>
                <a:spcPts val="0"/>
              </a:spcAft>
              <a:buFont typeface="Wingdings 2"/>
              <a:buNone/>
              <a:defRPr/>
            </a:pPr>
            <a:endParaRPr lang="en-US" cap="none" dirty="0" smtClean="0"/>
          </a:p>
          <a:p>
            <a:pPr fontAlgn="auto">
              <a:spcAft>
                <a:spcPts val="0"/>
              </a:spcAft>
              <a:buFont typeface="Wingdings 2"/>
              <a:buNone/>
              <a:defRPr/>
            </a:pPr>
            <a:r>
              <a:rPr lang="en-US" cap="none" dirty="0" smtClean="0"/>
              <a:t>May 26, 2011</a:t>
            </a:r>
          </a:p>
          <a:p>
            <a:pPr fontAlgn="auto">
              <a:spcAft>
                <a:spcPts val="0"/>
              </a:spcAft>
              <a:buFont typeface="Wingdings 2"/>
              <a:buNone/>
              <a:defRPr/>
            </a:pPr>
            <a:endParaRPr lang="en-US" cap="none" dirty="0" smtClean="0"/>
          </a:p>
          <a:p>
            <a:pPr fontAlgn="auto">
              <a:spcAft>
                <a:spcPts val="0"/>
              </a:spcAft>
              <a:buFont typeface="Wingdings 2"/>
              <a:buNone/>
              <a:defRPr/>
            </a:pPr>
            <a:endParaRPr lang="en-US" cap="none" dirty="0"/>
          </a:p>
        </p:txBody>
      </p:sp>
      <p:sp>
        <p:nvSpPr>
          <p:cNvPr id="4" name="Slide Number Placeholder 3"/>
          <p:cNvSpPr>
            <a:spLocks noGrp="1"/>
          </p:cNvSpPr>
          <p:nvPr>
            <p:ph type="sldNum" sz="quarter" idx="12"/>
          </p:nvPr>
        </p:nvSpPr>
        <p:spPr/>
        <p:txBody>
          <a:bodyPr/>
          <a:lstStyle/>
          <a:p>
            <a:pPr>
              <a:defRPr/>
            </a:pPr>
            <a:fld id="{1A161CA5-0CB4-4E74-8EAF-DC585D63B816}" type="slidenum">
              <a:rPr lang="en-US"/>
              <a:pPr>
                <a:defRPr/>
              </a:pPr>
              <a:t>1</a:t>
            </a:fld>
            <a:endParaRPr lang="en-US"/>
          </a:p>
        </p:txBody>
      </p:sp>
      <p:sp>
        <p:nvSpPr>
          <p:cNvPr id="2" name="Title 1"/>
          <p:cNvSpPr>
            <a:spLocks noGrp="1"/>
          </p:cNvSpPr>
          <p:nvPr>
            <p:ph type="ctrTitle"/>
          </p:nvPr>
        </p:nvSpPr>
        <p:spPr/>
        <p:txBody>
          <a:bodyPr>
            <a:normAutofit fontScale="90000"/>
          </a:bodyPr>
          <a:lstStyle/>
          <a:p>
            <a:pPr fontAlgn="auto">
              <a:spcAft>
                <a:spcPts val="0"/>
              </a:spcAft>
              <a:defRPr/>
            </a:pPr>
            <a:r>
              <a:rPr lang="en-US" dirty="0" smtClean="0"/>
              <a:t>Payment Models for Shared Decision Making: Systematic Review and Recommendations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34400" cy="914400"/>
          </a:xfrm>
        </p:spPr>
        <p:txBody>
          <a:bodyPr>
            <a:normAutofit fontScale="90000"/>
          </a:bodyPr>
          <a:lstStyle/>
          <a:p>
            <a:pPr fontAlgn="auto">
              <a:spcAft>
                <a:spcPts val="0"/>
              </a:spcAft>
              <a:defRPr/>
            </a:pPr>
            <a:r>
              <a:rPr lang="en-US" dirty="0" smtClean="0"/>
              <a:t>Positioning SDM/DA Financial Incentives (continued)</a:t>
            </a:r>
            <a:endParaRPr lang="en-US" dirty="0"/>
          </a:p>
        </p:txBody>
      </p:sp>
      <p:sp>
        <p:nvSpPr>
          <p:cNvPr id="3" name="Slide Number Placeholder 2"/>
          <p:cNvSpPr>
            <a:spLocks noGrp="1"/>
          </p:cNvSpPr>
          <p:nvPr>
            <p:ph type="sldNum" sz="quarter" idx="12"/>
          </p:nvPr>
        </p:nvSpPr>
        <p:spPr/>
        <p:txBody>
          <a:bodyPr/>
          <a:lstStyle/>
          <a:p>
            <a:pPr>
              <a:defRPr/>
            </a:pPr>
            <a:fld id="{B2C10726-C227-4188-96E8-B035F9971751}" type="slidenum">
              <a:rPr lang="en-US"/>
              <a:pPr>
                <a:defRPr/>
              </a:pPr>
              <a:t>10</a:t>
            </a:fld>
            <a:endParaRPr lang="en-US"/>
          </a:p>
        </p:txBody>
      </p:sp>
      <p:sp>
        <p:nvSpPr>
          <p:cNvPr id="29699" name="Content Placeholder 3"/>
          <p:cNvSpPr>
            <a:spLocks noGrp="1"/>
          </p:cNvSpPr>
          <p:nvPr>
            <p:ph sz="quarter" idx="1"/>
          </p:nvPr>
        </p:nvSpPr>
        <p:spPr>
          <a:xfrm>
            <a:off x="301625" y="1527175"/>
            <a:ext cx="8504238" cy="4572000"/>
          </a:xfrm>
        </p:spPr>
        <p:txBody>
          <a:bodyPr/>
          <a:lstStyle/>
          <a:p>
            <a:r>
              <a:rPr lang="en-US" smtClean="0"/>
              <a:t>SDM/DA incentives are best when integrated within the care of the patient over time:</a:t>
            </a:r>
          </a:p>
          <a:p>
            <a:pPr lvl="1"/>
            <a:r>
              <a:rPr lang="en-US" smtClean="0"/>
              <a:t>SDM/DA reflects a stronger commitment to the “co-production” of health ( Salzburg Global Seminar 2011)</a:t>
            </a:r>
          </a:p>
          <a:p>
            <a:pPr lvl="1"/>
            <a:r>
              <a:rPr lang="en-US" smtClean="0"/>
              <a:t>SDM … “is a concrete manifestation of a more substantial social process – the re-conceptualization of the roles and responsibilities of patients and health professionals in improving health.” (Marshall 2011) </a:t>
            </a:r>
          </a:p>
          <a:p>
            <a:pPr lvl="1"/>
            <a:r>
              <a:rPr lang="en-US" smtClean="0"/>
              <a:t>In that spirit, incentives could also further embed SDM/DA within the </a:t>
            </a:r>
            <a:r>
              <a:rPr lang="en-US" b="1" smtClean="0"/>
              <a:t>informed consent </a:t>
            </a:r>
            <a:r>
              <a:rPr lang="en-US" smtClean="0"/>
              <a:t>process  </a:t>
            </a:r>
          </a:p>
          <a:p>
            <a:pPr lvl="2"/>
            <a:r>
              <a:rPr lang="en-US" smtClean="0"/>
              <a:t>Note the WA state law which offers statutory encouragement, but not financial incentive per se for SDM/DA use</a:t>
            </a:r>
          </a:p>
          <a:p>
            <a:pPr lvl="1"/>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34400" cy="914400"/>
          </a:xfrm>
        </p:spPr>
        <p:txBody>
          <a:bodyPr>
            <a:normAutofit fontScale="90000"/>
          </a:bodyPr>
          <a:lstStyle/>
          <a:p>
            <a:pPr fontAlgn="auto">
              <a:spcAft>
                <a:spcPts val="0"/>
              </a:spcAft>
              <a:defRPr/>
            </a:pPr>
            <a:r>
              <a:rPr lang="en-US" dirty="0" smtClean="0"/>
              <a:t>Positioning SDM/DA Financial Incentives (continued)</a:t>
            </a:r>
            <a:endParaRPr lang="en-US" dirty="0"/>
          </a:p>
        </p:txBody>
      </p:sp>
      <p:sp>
        <p:nvSpPr>
          <p:cNvPr id="3" name="Slide Number Placeholder 2"/>
          <p:cNvSpPr>
            <a:spLocks noGrp="1"/>
          </p:cNvSpPr>
          <p:nvPr>
            <p:ph type="sldNum" sz="quarter" idx="12"/>
          </p:nvPr>
        </p:nvSpPr>
        <p:spPr/>
        <p:txBody>
          <a:bodyPr/>
          <a:lstStyle/>
          <a:p>
            <a:pPr>
              <a:defRPr/>
            </a:pPr>
            <a:fld id="{6AA7A5FF-9F64-456D-8922-562041A35949}" type="slidenum">
              <a:rPr lang="en-US"/>
              <a:pPr>
                <a:defRPr/>
              </a:pPr>
              <a:t>11</a:t>
            </a:fld>
            <a:endParaRPr lang="en-US"/>
          </a:p>
        </p:txBody>
      </p:sp>
      <p:sp>
        <p:nvSpPr>
          <p:cNvPr id="4" name="Content Placeholder 3"/>
          <p:cNvSpPr>
            <a:spLocks noGrp="1"/>
          </p:cNvSpPr>
          <p:nvPr>
            <p:ph sz="quarter" idx="1"/>
          </p:nvPr>
        </p:nvSpPr>
        <p:spPr>
          <a:xfrm>
            <a:off x="228600" y="1828800"/>
            <a:ext cx="8763000" cy="5483225"/>
          </a:xfrm>
        </p:spPr>
        <p:txBody>
          <a:bodyPr>
            <a:normAutofit/>
          </a:bodyPr>
          <a:lstStyle/>
          <a:p>
            <a:pPr marL="274320" indent="-274320" fontAlgn="auto">
              <a:spcAft>
                <a:spcPts val="0"/>
              </a:spcAft>
              <a:buFont typeface="Wingdings 2"/>
              <a:buChar char=""/>
              <a:defRPr/>
            </a:pPr>
            <a:r>
              <a:rPr lang="en-US" dirty="0" smtClean="0"/>
              <a:t>PPACA has two particularly relevant provisions for SDM/DA use:</a:t>
            </a:r>
          </a:p>
          <a:p>
            <a:pPr marL="731520" lvl="1" indent="-457200" fontAlgn="auto">
              <a:spcAft>
                <a:spcPts val="0"/>
              </a:spcAft>
              <a:buFont typeface="+mj-lt"/>
              <a:buAutoNum type="arabicParenR"/>
              <a:defRPr/>
            </a:pPr>
            <a:r>
              <a:rPr lang="en-US" dirty="0" smtClean="0"/>
              <a:t>Section 3506 establishes priority of setting quality standards for certifying DAs (National Quality Forum likely would play this role.)</a:t>
            </a:r>
          </a:p>
          <a:p>
            <a:pPr marL="1005840" lvl="2" indent="-457200" fontAlgn="auto">
              <a:spcAft>
                <a:spcPts val="0"/>
              </a:spcAft>
              <a:buClr>
                <a:schemeClr val="accent3"/>
              </a:buClr>
              <a:buFont typeface="Courier New" pitchFamily="49" charset="0"/>
              <a:buChar char="o"/>
              <a:defRPr/>
            </a:pPr>
            <a:r>
              <a:rPr lang="en-US" dirty="0" smtClean="0"/>
              <a:t>Funds authorized, but not yet appropriated</a:t>
            </a:r>
          </a:p>
          <a:p>
            <a:pPr marL="788670" lvl="1" indent="-514350" fontAlgn="auto">
              <a:spcAft>
                <a:spcPts val="0"/>
              </a:spcAft>
              <a:buFont typeface="+mj-lt"/>
              <a:buAutoNum type="arabicParenR"/>
              <a:defRPr/>
            </a:pPr>
            <a:r>
              <a:rPr lang="en-US" dirty="0" smtClean="0"/>
              <a:t>Section 3021 establishes the CMS enter for Medicare and Medicaid Innovation</a:t>
            </a:r>
          </a:p>
          <a:p>
            <a:pPr marL="1062990" lvl="2" indent="-514350" fontAlgn="auto">
              <a:spcAft>
                <a:spcPts val="0"/>
              </a:spcAft>
              <a:buClr>
                <a:schemeClr val="accent3"/>
              </a:buClr>
              <a:buFont typeface="Courier New" pitchFamily="49" charset="0"/>
              <a:buChar char="o"/>
              <a:defRPr/>
            </a:pPr>
            <a:r>
              <a:rPr lang="en-US" dirty="0" smtClean="0"/>
              <a:t>Funds authorized and appropriated ($5 million in 2010; $10 million per year in 2011-2019)</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34400" cy="914400"/>
          </a:xfrm>
        </p:spPr>
        <p:txBody>
          <a:bodyPr>
            <a:normAutofit fontScale="90000"/>
          </a:bodyPr>
          <a:lstStyle/>
          <a:p>
            <a:pPr fontAlgn="auto">
              <a:spcAft>
                <a:spcPts val="0"/>
              </a:spcAft>
              <a:defRPr/>
            </a:pPr>
            <a:r>
              <a:rPr lang="en-US" dirty="0" smtClean="0"/>
              <a:t>Positioning SDM/DA Financial Incentives (continued)</a:t>
            </a:r>
            <a:endParaRPr lang="en-US" dirty="0"/>
          </a:p>
        </p:txBody>
      </p:sp>
      <p:sp>
        <p:nvSpPr>
          <p:cNvPr id="3" name="Slide Number Placeholder 2"/>
          <p:cNvSpPr>
            <a:spLocks noGrp="1"/>
          </p:cNvSpPr>
          <p:nvPr>
            <p:ph type="sldNum" sz="quarter" idx="12"/>
          </p:nvPr>
        </p:nvSpPr>
        <p:spPr/>
        <p:txBody>
          <a:bodyPr/>
          <a:lstStyle/>
          <a:p>
            <a:pPr>
              <a:defRPr/>
            </a:pPr>
            <a:fld id="{0B3EEA5B-47BB-4690-88EA-8BA1734A2861}" type="slidenum">
              <a:rPr lang="en-US"/>
              <a:pPr>
                <a:defRPr/>
              </a:pPr>
              <a:t>12</a:t>
            </a:fld>
            <a:endParaRPr lang="en-US"/>
          </a:p>
        </p:txBody>
      </p:sp>
      <p:sp>
        <p:nvSpPr>
          <p:cNvPr id="4" name="Content Placeholder 3"/>
          <p:cNvSpPr>
            <a:spLocks noGrp="1"/>
          </p:cNvSpPr>
          <p:nvPr>
            <p:ph sz="quarter" idx="1"/>
          </p:nvPr>
        </p:nvSpPr>
        <p:spPr>
          <a:xfrm>
            <a:off x="301625" y="1527175"/>
            <a:ext cx="8504238" cy="4572000"/>
          </a:xfrm>
        </p:spPr>
        <p:txBody>
          <a:bodyPr>
            <a:normAutofit lnSpcReduction="10000"/>
          </a:bodyPr>
          <a:lstStyle/>
          <a:p>
            <a:pPr marL="274320" indent="-274320" fontAlgn="auto">
              <a:spcAft>
                <a:spcPts val="0"/>
              </a:spcAft>
              <a:buFont typeface="Wingdings 2"/>
              <a:buChar char=""/>
              <a:defRPr/>
            </a:pPr>
            <a:r>
              <a:rPr lang="en-US" dirty="0" smtClean="0"/>
              <a:t>MedPAC (2010) has highlighted the potential role of financial incentives and payment reform for enhanced use of SDM/DAs</a:t>
            </a:r>
          </a:p>
          <a:p>
            <a:pPr marL="788670" lvl="1" indent="-514350" fontAlgn="auto">
              <a:spcAft>
                <a:spcPts val="0"/>
              </a:spcAft>
              <a:buFont typeface="+mj-lt"/>
              <a:buAutoNum type="arabicParenR"/>
              <a:defRPr/>
            </a:pPr>
            <a:r>
              <a:rPr lang="en-US" dirty="0" smtClean="0"/>
              <a:t>The move toward accountable care organizations (ACOs) has potential to tie SDM/DA use as a clinical accountability criterion within payment arrangements for preference-sensitive conditions</a:t>
            </a:r>
          </a:p>
          <a:p>
            <a:pPr marL="788670" lvl="1" indent="-514350" fontAlgn="auto">
              <a:spcAft>
                <a:spcPts val="0"/>
              </a:spcAft>
              <a:buFont typeface="+mj-lt"/>
              <a:buAutoNum type="arabicParenR"/>
              <a:defRPr/>
            </a:pPr>
            <a:r>
              <a:rPr lang="en-US" dirty="0" smtClean="0"/>
              <a:t>FFS “add-on” codes for lengthened visits can be used when ≥ ½ the visit is for counseling: documentation is required and must include a time estimate, specific clinical condition, and nature of what was discussed   </a:t>
            </a:r>
          </a:p>
          <a:p>
            <a:pPr marL="1062990" lvl="2" indent="-514350" fontAlgn="auto">
              <a:spcAft>
                <a:spcPts val="0"/>
              </a:spcAft>
              <a:buClr>
                <a:schemeClr val="accent3"/>
              </a:buClr>
              <a:buFont typeface="Wingdings 2"/>
              <a:buChar char=""/>
              <a:defRPr/>
            </a:pPr>
            <a:r>
              <a:rPr lang="en-US" dirty="0" smtClean="0"/>
              <a:t>Used mostly by surgeons, oncologists, nephrologists, and other specialists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34400" cy="838200"/>
          </a:xfrm>
        </p:spPr>
        <p:txBody>
          <a:bodyPr>
            <a:normAutofit fontScale="90000"/>
          </a:bodyPr>
          <a:lstStyle/>
          <a:p>
            <a:pPr fontAlgn="auto">
              <a:spcAft>
                <a:spcPts val="0"/>
              </a:spcAft>
              <a:defRPr/>
            </a:pPr>
            <a:r>
              <a:rPr lang="en-US" dirty="0" smtClean="0"/>
              <a:t>Positioning SDM/DA Financial Incentives (continued)</a:t>
            </a:r>
            <a:endParaRPr lang="en-US" dirty="0"/>
          </a:p>
        </p:txBody>
      </p:sp>
      <p:sp>
        <p:nvSpPr>
          <p:cNvPr id="3" name="Slide Number Placeholder 2"/>
          <p:cNvSpPr>
            <a:spLocks noGrp="1"/>
          </p:cNvSpPr>
          <p:nvPr>
            <p:ph type="sldNum" sz="quarter" idx="12"/>
          </p:nvPr>
        </p:nvSpPr>
        <p:spPr/>
        <p:txBody>
          <a:bodyPr/>
          <a:lstStyle/>
          <a:p>
            <a:pPr>
              <a:defRPr/>
            </a:pPr>
            <a:fld id="{EBB6BBA4-846C-4DB9-8F5E-20191D18C815}" type="slidenum">
              <a:rPr lang="en-US"/>
              <a:pPr>
                <a:defRPr/>
              </a:pPr>
              <a:t>13</a:t>
            </a:fld>
            <a:endParaRPr lang="en-US"/>
          </a:p>
        </p:txBody>
      </p:sp>
      <p:sp>
        <p:nvSpPr>
          <p:cNvPr id="4" name="Content Placeholder 3"/>
          <p:cNvSpPr>
            <a:spLocks noGrp="1"/>
          </p:cNvSpPr>
          <p:nvPr>
            <p:ph sz="quarter" idx="1"/>
          </p:nvPr>
        </p:nvSpPr>
        <p:spPr>
          <a:xfrm>
            <a:off x="301625" y="1527175"/>
            <a:ext cx="8504238" cy="4572000"/>
          </a:xfrm>
        </p:spPr>
        <p:txBody>
          <a:bodyPr>
            <a:normAutofit fontScale="92500" lnSpcReduction="10000"/>
          </a:bodyPr>
          <a:lstStyle/>
          <a:p>
            <a:pPr marL="274320" indent="-274320" fontAlgn="auto">
              <a:spcAft>
                <a:spcPts val="0"/>
              </a:spcAft>
              <a:buFont typeface="Wingdings 2"/>
              <a:buChar char=""/>
              <a:defRPr/>
            </a:pPr>
            <a:r>
              <a:rPr lang="en-US" dirty="0" smtClean="0"/>
              <a:t>More MedPAC highlights</a:t>
            </a:r>
          </a:p>
          <a:p>
            <a:pPr marL="548640" lvl="1" indent="-274320" fontAlgn="auto">
              <a:spcAft>
                <a:spcPts val="0"/>
              </a:spcAft>
              <a:buFont typeface="Wingdings"/>
              <a:buChar char=""/>
              <a:defRPr/>
            </a:pPr>
            <a:r>
              <a:rPr lang="en-US" dirty="0" smtClean="0"/>
              <a:t>Requirement for documented use of SDM/DA for participation in recognition or incentive programs:</a:t>
            </a:r>
          </a:p>
          <a:p>
            <a:pPr marL="822960" lvl="2" fontAlgn="auto">
              <a:spcAft>
                <a:spcPts val="0"/>
              </a:spcAft>
              <a:buClr>
                <a:schemeClr val="accent3"/>
              </a:buClr>
              <a:buFont typeface="Wingdings 2"/>
              <a:buChar char=""/>
              <a:defRPr/>
            </a:pPr>
            <a:r>
              <a:rPr lang="en-US" dirty="0" smtClean="0"/>
              <a:t>For example, BCBS </a:t>
            </a:r>
            <a:r>
              <a:rPr lang="en-US" smtClean="0"/>
              <a:t>stipulates SDM/DA use by </a:t>
            </a:r>
            <a:r>
              <a:rPr lang="en-US" dirty="0" smtClean="0"/>
              <a:t>facilities seeking “Blue Distinction” for spinal surgery and hip or knee replacement surgery</a:t>
            </a:r>
          </a:p>
          <a:p>
            <a:pPr marL="548640" lvl="1" indent="-274320" fontAlgn="auto">
              <a:spcAft>
                <a:spcPts val="0"/>
              </a:spcAft>
              <a:buFont typeface="Wingdings"/>
              <a:buChar char=""/>
              <a:defRPr/>
            </a:pPr>
            <a:r>
              <a:rPr lang="en-US" dirty="0" smtClean="0"/>
              <a:t>Consideration of requirement (Schoen 2007) that providers of some Medicare FFS-reimbursed services (coronary revascularization for angina or lumbar spine surgery for low back pain):</a:t>
            </a:r>
          </a:p>
          <a:p>
            <a:pPr marL="822960" lvl="2" fontAlgn="auto">
              <a:spcAft>
                <a:spcPts val="0"/>
              </a:spcAft>
              <a:buClr>
                <a:schemeClr val="accent3"/>
              </a:buClr>
              <a:buFont typeface="Wingdings 2"/>
              <a:buChar char=""/>
              <a:defRPr/>
            </a:pPr>
            <a:r>
              <a:rPr lang="en-US" dirty="0" smtClean="0"/>
              <a:t>Provider would be held accountable for patient compliance</a:t>
            </a:r>
          </a:p>
          <a:p>
            <a:pPr marL="822960" lvl="2" fontAlgn="auto">
              <a:spcAft>
                <a:spcPts val="0"/>
              </a:spcAft>
              <a:buClr>
                <a:schemeClr val="accent3"/>
              </a:buClr>
              <a:buFont typeface="Wingdings 2"/>
              <a:buChar char=""/>
              <a:defRPr/>
            </a:pPr>
            <a:r>
              <a:rPr lang="en-US" dirty="0" smtClean="0"/>
              <a:t>Failure to perform SDM/DA would trigger 10% payment reduction </a:t>
            </a:r>
          </a:p>
          <a:p>
            <a:pPr marL="822960" lvl="2" fontAlgn="auto">
              <a:spcAft>
                <a:spcPts val="0"/>
              </a:spcAft>
              <a:buClr>
                <a:schemeClr val="accent3"/>
              </a:buClr>
              <a:buFont typeface="Wingdings 2"/>
              <a:buChar char=""/>
              <a:defRPr/>
            </a:pPr>
            <a:r>
              <a:rPr lang="en-US" dirty="0" smtClean="0"/>
              <a:t>CMS would have to define criteria for decision aid quality </a:t>
            </a:r>
          </a:p>
          <a:p>
            <a:pPr marL="548640" lvl="1" indent="-274320" fontAlgn="auto">
              <a:spcAft>
                <a:spcPts val="0"/>
              </a:spcAft>
              <a:buFont typeface="Wingdings"/>
              <a:buChar char=""/>
              <a:defRPr/>
            </a:pPr>
            <a:r>
              <a:rPr lang="en-US" dirty="0" smtClean="0"/>
              <a:t>Massachusetts Alternative Quality Contract is a Potentially Promising Incentive Structure: Performance-based Payment Increases over Time (Chernew et al. 2011)  </a:t>
            </a:r>
          </a:p>
          <a:p>
            <a:pPr marL="548640" lvl="1" indent="-274320" fontAlgn="auto">
              <a:spcAft>
                <a:spcPts val="0"/>
              </a:spcAft>
              <a:buFont typeface="Wingdings"/>
              <a:buChar char=""/>
              <a:defRPr/>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34400" cy="914400"/>
          </a:xfrm>
        </p:spPr>
        <p:txBody>
          <a:bodyPr>
            <a:normAutofit fontScale="90000"/>
          </a:bodyPr>
          <a:lstStyle/>
          <a:p>
            <a:pPr fontAlgn="auto">
              <a:spcAft>
                <a:spcPts val="0"/>
              </a:spcAft>
              <a:defRPr/>
            </a:pPr>
            <a:r>
              <a:rPr lang="en-US" dirty="0" smtClean="0"/>
              <a:t>Positioning SDM/DA Financial Incentives (continued)</a:t>
            </a:r>
            <a:endParaRPr lang="en-US" dirty="0"/>
          </a:p>
        </p:txBody>
      </p:sp>
      <p:sp>
        <p:nvSpPr>
          <p:cNvPr id="3" name="Slide Number Placeholder 2"/>
          <p:cNvSpPr>
            <a:spLocks noGrp="1"/>
          </p:cNvSpPr>
          <p:nvPr>
            <p:ph type="sldNum" sz="quarter" idx="12"/>
          </p:nvPr>
        </p:nvSpPr>
        <p:spPr/>
        <p:txBody>
          <a:bodyPr/>
          <a:lstStyle/>
          <a:p>
            <a:pPr>
              <a:defRPr/>
            </a:pPr>
            <a:fld id="{0F4385F7-7BC9-417B-9C38-DD6B4E40CF1A}" type="slidenum">
              <a:rPr lang="en-US"/>
              <a:pPr>
                <a:defRPr/>
              </a:pPr>
              <a:t>14</a:t>
            </a:fld>
            <a:endParaRPr lang="en-US"/>
          </a:p>
        </p:txBody>
      </p:sp>
      <p:sp>
        <p:nvSpPr>
          <p:cNvPr id="33795" name="Content Placeholder 3"/>
          <p:cNvSpPr>
            <a:spLocks noGrp="1"/>
          </p:cNvSpPr>
          <p:nvPr>
            <p:ph sz="quarter" idx="1"/>
          </p:nvPr>
        </p:nvSpPr>
        <p:spPr>
          <a:xfrm>
            <a:off x="228600" y="1527175"/>
            <a:ext cx="8577263" cy="4572000"/>
          </a:xfrm>
        </p:spPr>
        <p:txBody>
          <a:bodyPr/>
          <a:lstStyle/>
          <a:p>
            <a:pPr>
              <a:buFont typeface="Wingdings 2" pitchFamily="18" charset="2"/>
              <a:buNone/>
            </a:pPr>
            <a:r>
              <a:rPr lang="en-US" smtClean="0"/>
              <a:t>Reflections on Incentives for SDM/DA Use from WA State Demonstration:</a:t>
            </a:r>
          </a:p>
          <a:p>
            <a:r>
              <a:rPr lang="en-US" smtClean="0"/>
              <a:t>Conducted key informant interviews with health plan leaders and one major public purchaser and also interviewed the project managers at all three WA SDM/DA participating demonstration sites</a:t>
            </a:r>
          </a:p>
          <a:p>
            <a:r>
              <a:rPr lang="en-US" smtClean="0"/>
              <a:t> Addressed not only payment and financial incentives for SDM/DA use, but also:</a:t>
            </a:r>
          </a:p>
          <a:p>
            <a:pPr lvl="1"/>
            <a:r>
              <a:rPr lang="en-US" smtClean="0"/>
              <a:t>Specific  strategies and steps for increasing patient engagement</a:t>
            </a:r>
          </a:p>
          <a:p>
            <a:pPr lvl="1"/>
            <a:r>
              <a:rPr lang="en-US" smtClean="0"/>
              <a:t>Distribution and pricing of DAs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34400" cy="914400"/>
          </a:xfrm>
        </p:spPr>
        <p:txBody>
          <a:bodyPr>
            <a:normAutofit fontScale="90000"/>
          </a:bodyPr>
          <a:lstStyle/>
          <a:p>
            <a:pPr fontAlgn="auto">
              <a:spcAft>
                <a:spcPts val="0"/>
              </a:spcAft>
              <a:defRPr/>
            </a:pPr>
            <a:r>
              <a:rPr lang="en-US" dirty="0" smtClean="0"/>
              <a:t>Positioning SDM/DA Financial Incentives (continued)</a:t>
            </a:r>
            <a:endParaRPr lang="en-US" dirty="0"/>
          </a:p>
        </p:txBody>
      </p:sp>
      <p:sp>
        <p:nvSpPr>
          <p:cNvPr id="3" name="Slide Number Placeholder 2"/>
          <p:cNvSpPr>
            <a:spLocks noGrp="1"/>
          </p:cNvSpPr>
          <p:nvPr>
            <p:ph type="sldNum" sz="quarter" idx="12"/>
          </p:nvPr>
        </p:nvSpPr>
        <p:spPr/>
        <p:txBody>
          <a:bodyPr/>
          <a:lstStyle/>
          <a:p>
            <a:pPr>
              <a:defRPr/>
            </a:pPr>
            <a:fld id="{CA64C5C2-EC21-4489-BF7D-6C2CA1D6D736}" type="slidenum">
              <a:rPr lang="en-US"/>
              <a:pPr>
                <a:defRPr/>
              </a:pPr>
              <a:t>15</a:t>
            </a:fld>
            <a:endParaRPr lang="en-US"/>
          </a:p>
        </p:txBody>
      </p:sp>
      <p:sp>
        <p:nvSpPr>
          <p:cNvPr id="4" name="Content Placeholder 3"/>
          <p:cNvSpPr>
            <a:spLocks noGrp="1"/>
          </p:cNvSpPr>
          <p:nvPr>
            <p:ph sz="quarter" idx="1"/>
          </p:nvPr>
        </p:nvSpPr>
        <p:spPr>
          <a:xfrm>
            <a:off x="301625" y="1527175"/>
            <a:ext cx="8504238" cy="4572000"/>
          </a:xfrm>
        </p:spPr>
        <p:txBody>
          <a:bodyPr>
            <a:normAutofit lnSpcReduction="10000"/>
          </a:bodyPr>
          <a:lstStyle/>
          <a:p>
            <a:pPr marL="274320" indent="-274320" fontAlgn="auto">
              <a:spcAft>
                <a:spcPts val="0"/>
              </a:spcAft>
              <a:buFont typeface="Wingdings 2"/>
              <a:buChar char=""/>
              <a:defRPr/>
            </a:pPr>
            <a:r>
              <a:rPr lang="en-US" dirty="0" smtClean="0"/>
              <a:t>Additional Findings from key informant interviews:</a:t>
            </a:r>
          </a:p>
          <a:p>
            <a:pPr marL="548640" lvl="1" indent="-274320" fontAlgn="auto">
              <a:spcAft>
                <a:spcPts val="0"/>
              </a:spcAft>
              <a:buFont typeface="Wingdings"/>
              <a:buChar char=""/>
              <a:defRPr/>
            </a:pPr>
            <a:r>
              <a:rPr lang="en-US" dirty="0" smtClean="0"/>
              <a:t>DAs are generally being distributed free to patients on the web, as part of a visit, or mailed (contract negotiations with vendors)</a:t>
            </a:r>
          </a:p>
          <a:p>
            <a:pPr marL="548640" lvl="1" indent="-274320" fontAlgn="auto">
              <a:spcAft>
                <a:spcPts val="0"/>
              </a:spcAft>
              <a:buFont typeface="Wingdings"/>
              <a:buChar char=""/>
              <a:defRPr/>
            </a:pPr>
            <a:r>
              <a:rPr lang="en-US" dirty="0" smtClean="0"/>
              <a:t>Payers will look for value improvements in care and results to sustain the financial feasibility of SDM/DA use</a:t>
            </a:r>
          </a:p>
          <a:p>
            <a:pPr marL="548640" lvl="1" indent="-274320" fontAlgn="auto">
              <a:spcAft>
                <a:spcPts val="0"/>
              </a:spcAft>
              <a:buFont typeface="Wingdings"/>
              <a:buChar char=""/>
              <a:defRPr/>
            </a:pPr>
            <a:r>
              <a:rPr lang="en-US" dirty="0" smtClean="0"/>
              <a:t>Some questioning of a vendor “1-800 coach” approach</a:t>
            </a:r>
          </a:p>
          <a:p>
            <a:pPr marL="548640" lvl="1" indent="-274320" fontAlgn="auto">
              <a:spcAft>
                <a:spcPts val="0"/>
              </a:spcAft>
              <a:buFont typeface="Wingdings"/>
              <a:buChar char=""/>
              <a:defRPr/>
            </a:pPr>
            <a:r>
              <a:rPr lang="en-US" dirty="0" smtClean="0"/>
              <a:t>Integrating SDM/DA within a prepaid group practice, capitation payment model, coupled with salaried physician compensation, is a particularly favorable approach and economic environment for facilitating SDM/DA use and avoiding certain economic disincentives (e.g., potential loss of FFS income from remunerative procedures)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34400" cy="914400"/>
          </a:xfrm>
        </p:spPr>
        <p:txBody>
          <a:bodyPr>
            <a:normAutofit fontScale="90000"/>
          </a:bodyPr>
          <a:lstStyle/>
          <a:p>
            <a:pPr fontAlgn="auto">
              <a:spcAft>
                <a:spcPts val="0"/>
              </a:spcAft>
              <a:defRPr/>
            </a:pPr>
            <a:r>
              <a:rPr lang="en-US" dirty="0" smtClean="0"/>
              <a:t>Positioning SDM/DA Financial Incentives (continued)</a:t>
            </a:r>
            <a:endParaRPr lang="en-US" dirty="0"/>
          </a:p>
        </p:txBody>
      </p:sp>
      <p:sp>
        <p:nvSpPr>
          <p:cNvPr id="3" name="Slide Number Placeholder 2"/>
          <p:cNvSpPr>
            <a:spLocks noGrp="1"/>
          </p:cNvSpPr>
          <p:nvPr>
            <p:ph type="sldNum" sz="quarter" idx="12"/>
          </p:nvPr>
        </p:nvSpPr>
        <p:spPr/>
        <p:txBody>
          <a:bodyPr/>
          <a:lstStyle/>
          <a:p>
            <a:pPr>
              <a:defRPr/>
            </a:pPr>
            <a:fld id="{B978E873-114B-4F69-AEC7-BDC1AD3DBE8D}" type="slidenum">
              <a:rPr lang="en-US"/>
              <a:pPr>
                <a:defRPr/>
              </a:pPr>
              <a:t>16</a:t>
            </a:fld>
            <a:endParaRPr lang="en-US"/>
          </a:p>
        </p:txBody>
      </p:sp>
      <p:sp>
        <p:nvSpPr>
          <p:cNvPr id="4" name="Content Placeholder 3"/>
          <p:cNvSpPr>
            <a:spLocks noGrp="1"/>
          </p:cNvSpPr>
          <p:nvPr>
            <p:ph sz="quarter" idx="1"/>
          </p:nvPr>
        </p:nvSpPr>
        <p:spPr>
          <a:xfrm>
            <a:off x="301625" y="1527175"/>
            <a:ext cx="8504238" cy="4572000"/>
          </a:xfrm>
        </p:spPr>
        <p:txBody>
          <a:bodyPr>
            <a:normAutofit fontScale="92500" lnSpcReduction="20000"/>
          </a:bodyPr>
          <a:lstStyle/>
          <a:p>
            <a:pPr marL="274320" indent="-274320" fontAlgn="auto">
              <a:spcAft>
                <a:spcPts val="0"/>
              </a:spcAft>
              <a:buFont typeface="Wingdings 2"/>
              <a:buChar char=""/>
              <a:defRPr/>
            </a:pPr>
            <a:r>
              <a:rPr lang="en-US" dirty="0" smtClean="0"/>
              <a:t>Payment Models in Use within Payers &amp; Purchasers &amp; Relevance for SDM/DA Use</a:t>
            </a:r>
          </a:p>
          <a:p>
            <a:pPr marL="548640" lvl="1" indent="-274320" fontAlgn="auto">
              <a:spcAft>
                <a:spcPts val="0"/>
              </a:spcAft>
              <a:buFont typeface="Wingdings"/>
              <a:buChar char=""/>
              <a:defRPr/>
            </a:pPr>
            <a:r>
              <a:rPr lang="en-US" dirty="0" smtClean="0"/>
              <a:t>Plans are not directly paying FFS for DA codes or SDM in care processes at this time</a:t>
            </a:r>
          </a:p>
          <a:p>
            <a:pPr marL="548640" lvl="1" indent="-274320" fontAlgn="auto">
              <a:spcAft>
                <a:spcPts val="0"/>
              </a:spcAft>
              <a:buFont typeface="Wingdings"/>
              <a:buChar char=""/>
              <a:defRPr/>
            </a:pPr>
            <a:r>
              <a:rPr lang="en-US" dirty="0" smtClean="0"/>
              <a:t>Plans and self-insured employer-purchasers lean toward paying for outcomes, not activity</a:t>
            </a:r>
          </a:p>
          <a:p>
            <a:pPr marL="548640" lvl="1" indent="-274320" fontAlgn="auto">
              <a:spcAft>
                <a:spcPts val="0"/>
              </a:spcAft>
              <a:buFont typeface="Wingdings"/>
              <a:buChar char=""/>
              <a:defRPr/>
            </a:pPr>
            <a:r>
              <a:rPr lang="en-US" dirty="0" smtClean="0"/>
              <a:t>Organized purchasers see their role as </a:t>
            </a:r>
            <a:r>
              <a:rPr lang="en-US" b="1" dirty="0" smtClean="0"/>
              <a:t>enablers</a:t>
            </a:r>
            <a:r>
              <a:rPr lang="en-US" dirty="0" smtClean="0"/>
              <a:t> of enrollees, using such tools as: </a:t>
            </a:r>
          </a:p>
          <a:p>
            <a:pPr marL="1005840" lvl="2" indent="-457200" fontAlgn="auto">
              <a:spcAft>
                <a:spcPts val="0"/>
              </a:spcAft>
              <a:buClr>
                <a:schemeClr val="accent3"/>
              </a:buClr>
              <a:buFont typeface="+mj-lt"/>
              <a:buAutoNum type="arabicParenR"/>
              <a:defRPr/>
            </a:pPr>
            <a:r>
              <a:rPr lang="en-US" dirty="0" smtClean="0"/>
              <a:t>Web-based information bases that enhance health literacy and knowledge of treatment options for specific clinical conditions</a:t>
            </a:r>
          </a:p>
          <a:p>
            <a:pPr marL="1005840" lvl="2" indent="-457200" fontAlgn="auto">
              <a:spcAft>
                <a:spcPts val="0"/>
              </a:spcAft>
              <a:buClr>
                <a:schemeClr val="accent3"/>
              </a:buClr>
              <a:buFont typeface="+mj-lt"/>
              <a:buAutoNum type="arabicParenR"/>
              <a:defRPr/>
            </a:pPr>
            <a:r>
              <a:rPr lang="en-US" dirty="0" smtClean="0"/>
              <a:t>Tools that promote transparent price comparisons for most common procedures and defined episodes of care</a:t>
            </a:r>
          </a:p>
          <a:p>
            <a:pPr marL="1005840" lvl="2" indent="-457200" fontAlgn="auto">
              <a:spcAft>
                <a:spcPts val="0"/>
              </a:spcAft>
              <a:buClr>
                <a:schemeClr val="accent3"/>
              </a:buClr>
              <a:buFont typeface="+mj-lt"/>
              <a:buAutoNum type="arabicParenR"/>
              <a:defRPr/>
            </a:pPr>
            <a:r>
              <a:rPr lang="en-US" dirty="0" smtClean="0"/>
              <a:t>Narrowed provider networks that use tiered cost-sharing to incent choice of relatively efficient and high quality providers</a:t>
            </a:r>
          </a:p>
          <a:p>
            <a:pPr marL="1005840" lvl="2" indent="-457200" fontAlgn="auto">
              <a:spcAft>
                <a:spcPts val="0"/>
              </a:spcAft>
              <a:buClr>
                <a:schemeClr val="accent3"/>
              </a:buClr>
              <a:buFont typeface="+mj-lt"/>
              <a:buAutoNum type="arabicParenR"/>
              <a:defRPr/>
            </a:pPr>
            <a:r>
              <a:rPr lang="en-US" dirty="0" smtClean="0"/>
              <a:t>Value-based insurance design to incent choice of more cost-effective and evidence-based health services  </a:t>
            </a:r>
          </a:p>
          <a:p>
            <a:pPr marL="548640" lvl="1" indent="-274320" fontAlgn="auto">
              <a:spcAft>
                <a:spcPts val="0"/>
              </a:spcAft>
              <a:buFont typeface="Wingdings"/>
              <a:buChar char=""/>
              <a:defRPr/>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34400" cy="914400"/>
          </a:xfrm>
        </p:spPr>
        <p:txBody>
          <a:bodyPr>
            <a:normAutofit fontScale="90000"/>
          </a:bodyPr>
          <a:lstStyle/>
          <a:p>
            <a:pPr fontAlgn="auto">
              <a:spcAft>
                <a:spcPts val="0"/>
              </a:spcAft>
              <a:defRPr/>
            </a:pPr>
            <a:r>
              <a:rPr lang="en-US" dirty="0" smtClean="0"/>
              <a:t>Positioning SDM/DA Financial Incentives (continued)</a:t>
            </a:r>
            <a:endParaRPr lang="en-US" dirty="0"/>
          </a:p>
        </p:txBody>
      </p:sp>
      <p:sp>
        <p:nvSpPr>
          <p:cNvPr id="3" name="Slide Number Placeholder 2"/>
          <p:cNvSpPr>
            <a:spLocks noGrp="1"/>
          </p:cNvSpPr>
          <p:nvPr>
            <p:ph type="sldNum" sz="quarter" idx="12"/>
          </p:nvPr>
        </p:nvSpPr>
        <p:spPr/>
        <p:txBody>
          <a:bodyPr/>
          <a:lstStyle/>
          <a:p>
            <a:pPr>
              <a:defRPr/>
            </a:pPr>
            <a:fld id="{C71A159C-6DAA-49C2-9109-8CE30B95C8C6}" type="slidenum">
              <a:rPr lang="en-US"/>
              <a:pPr>
                <a:defRPr/>
              </a:pPr>
              <a:t>17</a:t>
            </a:fld>
            <a:endParaRPr lang="en-US"/>
          </a:p>
        </p:txBody>
      </p:sp>
      <p:sp>
        <p:nvSpPr>
          <p:cNvPr id="38915" name="Content Placeholder 3"/>
          <p:cNvSpPr>
            <a:spLocks noGrp="1"/>
          </p:cNvSpPr>
          <p:nvPr>
            <p:ph sz="quarter" idx="1"/>
          </p:nvPr>
        </p:nvSpPr>
        <p:spPr>
          <a:xfrm>
            <a:off x="301625" y="1527175"/>
            <a:ext cx="8504238" cy="4572000"/>
          </a:xfrm>
        </p:spPr>
        <p:txBody>
          <a:bodyPr/>
          <a:lstStyle/>
          <a:p>
            <a:r>
              <a:rPr lang="en-US" smtClean="0"/>
              <a:t>Health Plans and Purchasers are crafting a variety of </a:t>
            </a:r>
            <a:r>
              <a:rPr lang="en-US" b="1" smtClean="0"/>
              <a:t>complementary</a:t>
            </a:r>
            <a:r>
              <a:rPr lang="en-US" smtClean="0"/>
              <a:t> and </a:t>
            </a:r>
            <a:r>
              <a:rPr lang="en-US" b="1" smtClean="0"/>
              <a:t>facilitating</a:t>
            </a:r>
            <a:r>
              <a:rPr lang="en-US" smtClean="0"/>
              <a:t> approaches to patient engagement that do not pay for SDM and DA use explicitly, but that support the conditions for robust shared decision-making by members </a:t>
            </a:r>
          </a:p>
          <a:p>
            <a:r>
              <a:rPr lang="en-US" smtClean="0"/>
              <a:t> Such tools include:</a:t>
            </a:r>
          </a:p>
          <a:p>
            <a:pPr lvl="1"/>
            <a:r>
              <a:rPr lang="en-US" smtClean="0"/>
              <a:t>Built-in web-based calculators for costing out alternative treatment scenarios (i.e., supporting “what-if” analyses</a:t>
            </a:r>
          </a:p>
          <a:p>
            <a:pPr lvl="1"/>
            <a:r>
              <a:rPr lang="en-US" smtClean="0"/>
              <a:t>Use of member, claims, pharmacy, and health risk assessment data to stratify enrollees into subgroups of “readiness to engage” or to identify systematic gaps in care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34400" cy="914400"/>
          </a:xfrm>
        </p:spPr>
        <p:txBody>
          <a:bodyPr>
            <a:normAutofit fontScale="90000"/>
          </a:bodyPr>
          <a:lstStyle/>
          <a:p>
            <a:pPr fontAlgn="auto">
              <a:spcAft>
                <a:spcPts val="0"/>
              </a:spcAft>
              <a:defRPr/>
            </a:pPr>
            <a:r>
              <a:rPr lang="en-US" dirty="0" smtClean="0"/>
              <a:t>Recommendations for Payment Models &amp; Incentives to Support SDM and DA Use</a:t>
            </a:r>
            <a:endParaRPr lang="en-US" dirty="0"/>
          </a:p>
        </p:txBody>
      </p:sp>
      <p:sp>
        <p:nvSpPr>
          <p:cNvPr id="3" name="Slide Number Placeholder 2"/>
          <p:cNvSpPr>
            <a:spLocks noGrp="1"/>
          </p:cNvSpPr>
          <p:nvPr>
            <p:ph type="sldNum" sz="quarter" idx="12"/>
          </p:nvPr>
        </p:nvSpPr>
        <p:spPr/>
        <p:txBody>
          <a:bodyPr/>
          <a:lstStyle/>
          <a:p>
            <a:pPr>
              <a:defRPr/>
            </a:pPr>
            <a:fld id="{9AEA2B0A-26BC-4057-B5DF-4CC9FA31E66E}" type="slidenum">
              <a:rPr lang="en-US"/>
              <a:pPr>
                <a:defRPr/>
              </a:pPr>
              <a:t>18</a:t>
            </a:fld>
            <a:endParaRPr lang="en-US"/>
          </a:p>
        </p:txBody>
      </p:sp>
      <p:sp>
        <p:nvSpPr>
          <p:cNvPr id="4" name="Content Placeholder 3"/>
          <p:cNvSpPr>
            <a:spLocks noGrp="1"/>
          </p:cNvSpPr>
          <p:nvPr>
            <p:ph sz="quarter" idx="1"/>
          </p:nvPr>
        </p:nvSpPr>
        <p:spPr>
          <a:xfrm>
            <a:off x="301625" y="1527175"/>
            <a:ext cx="8504238" cy="4572000"/>
          </a:xfrm>
        </p:spPr>
        <p:txBody>
          <a:bodyPr>
            <a:normAutofit fontScale="77500" lnSpcReduction="20000"/>
          </a:bodyPr>
          <a:lstStyle/>
          <a:p>
            <a:pPr marL="274320" indent="-274320" fontAlgn="auto">
              <a:spcAft>
                <a:spcPts val="0"/>
              </a:spcAft>
              <a:buFont typeface="Wingdings 2"/>
              <a:buChar char=""/>
              <a:defRPr/>
            </a:pPr>
            <a:r>
              <a:rPr lang="en-US" dirty="0" smtClean="0"/>
              <a:t>Development of ACOs offers solid opportunity to transform payment into risk-adjusted capitation models</a:t>
            </a:r>
          </a:p>
          <a:p>
            <a:pPr marL="274320" indent="-274320" fontAlgn="auto">
              <a:spcAft>
                <a:spcPts val="0"/>
              </a:spcAft>
              <a:buFont typeface="Wingdings 2"/>
              <a:buChar char=""/>
              <a:defRPr/>
            </a:pPr>
            <a:r>
              <a:rPr lang="en-US" b="1" dirty="0" smtClean="0"/>
              <a:t>Virtual</a:t>
            </a:r>
            <a:r>
              <a:rPr lang="en-US" dirty="0" smtClean="0"/>
              <a:t> ACOs must offer stronger informational and infrastructure supports and experiment with individual incentives to motivate SDM &amp; DA use equivalent to that achievable within vertically integrated ACOs  </a:t>
            </a:r>
          </a:p>
          <a:p>
            <a:pPr marL="274320" indent="-274320" fontAlgn="auto">
              <a:spcAft>
                <a:spcPts val="0"/>
              </a:spcAft>
              <a:buFont typeface="Wingdings 2"/>
              <a:buChar char=""/>
              <a:defRPr/>
            </a:pPr>
            <a:r>
              <a:rPr lang="en-US" dirty="0" smtClean="0"/>
              <a:t>Transitional forms include bundled payment per episode of care – with warranties of improved outcome and/or limited payment for avoidable complications: </a:t>
            </a:r>
          </a:p>
          <a:p>
            <a:pPr marL="274320" indent="-274320" fontAlgn="auto">
              <a:spcAft>
                <a:spcPts val="0"/>
              </a:spcAft>
              <a:buFont typeface="Wingdings 2"/>
              <a:buNone/>
              <a:defRPr/>
            </a:pPr>
            <a:r>
              <a:rPr lang="en-US" dirty="0" smtClean="0"/>
              <a:t>		Example of “evidence-informed case rates”</a:t>
            </a:r>
          </a:p>
          <a:p>
            <a:pPr marL="548640" lvl="1" indent="-274320" fontAlgn="auto">
              <a:spcAft>
                <a:spcPts val="0"/>
              </a:spcAft>
              <a:buFont typeface="Wingdings"/>
              <a:buNone/>
              <a:defRPr/>
            </a:pPr>
            <a:r>
              <a:rPr lang="en-US" dirty="0" smtClean="0"/>
              <a:t>		Prometheus Payment (DeBrantes &amp; Rastogi 2008)</a:t>
            </a:r>
          </a:p>
          <a:p>
            <a:pPr marL="274320" indent="-274320" fontAlgn="auto">
              <a:spcAft>
                <a:spcPts val="0"/>
              </a:spcAft>
              <a:buFont typeface="Wingdings 2"/>
              <a:buChar char=""/>
              <a:defRPr/>
            </a:pPr>
            <a:r>
              <a:rPr lang="en-US" dirty="0" smtClean="0"/>
              <a:t>Shared savings incentives offer a more global incentive, but need downside risk for motivation</a:t>
            </a:r>
          </a:p>
          <a:p>
            <a:pPr marL="548640" lvl="1" indent="-274320" fontAlgn="auto">
              <a:spcAft>
                <a:spcPts val="0"/>
              </a:spcAft>
              <a:buFont typeface="Wingdings"/>
              <a:buChar char=""/>
              <a:defRPr/>
            </a:pPr>
            <a:r>
              <a:rPr lang="en-US" dirty="0" smtClean="0"/>
              <a:t>Avoid what Berenson (2011) refers to as the “bridge to nowhere”</a:t>
            </a:r>
          </a:p>
          <a:p>
            <a:pPr marL="274320" indent="-274320" fontAlgn="auto">
              <a:spcAft>
                <a:spcPts val="0"/>
              </a:spcAft>
              <a:buFont typeface="Wingdings 2"/>
              <a:buNone/>
              <a:defRPr/>
            </a:pPr>
            <a:r>
              <a:rPr lang="en-US" dirty="0" smtClean="0"/>
              <a:t>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381000" y="0"/>
            <a:ext cx="8534400" cy="1219200"/>
          </a:xfrm>
        </p:spPr>
        <p:txBody>
          <a:bodyPr/>
          <a:lstStyle/>
          <a:p>
            <a:r>
              <a:rPr lang="en-US" smtClean="0">
                <a:solidFill>
                  <a:srgbClr val="7B9899"/>
                </a:solidFill>
              </a:rPr>
              <a:t>Payment Model Recommendations </a:t>
            </a:r>
            <a:br>
              <a:rPr lang="en-US" smtClean="0">
                <a:solidFill>
                  <a:srgbClr val="7B9899"/>
                </a:solidFill>
              </a:rPr>
            </a:br>
            <a:r>
              <a:rPr lang="en-US" smtClean="0">
                <a:solidFill>
                  <a:srgbClr val="7B9899"/>
                </a:solidFill>
              </a:rPr>
              <a:t>for SDM &amp; DA Use</a:t>
            </a:r>
          </a:p>
        </p:txBody>
      </p:sp>
      <p:sp>
        <p:nvSpPr>
          <p:cNvPr id="3" name="Slide Number Placeholder 2"/>
          <p:cNvSpPr>
            <a:spLocks noGrp="1"/>
          </p:cNvSpPr>
          <p:nvPr>
            <p:ph type="sldNum" sz="quarter" idx="12"/>
          </p:nvPr>
        </p:nvSpPr>
        <p:spPr>
          <a:xfrm>
            <a:off x="4362450" y="990600"/>
            <a:ext cx="457200" cy="762000"/>
          </a:xfrm>
        </p:spPr>
        <p:txBody>
          <a:bodyPr/>
          <a:lstStyle/>
          <a:p>
            <a:pPr>
              <a:defRPr/>
            </a:pPr>
            <a:fld id="{DDE24FDF-A1E2-4228-AFE0-E6C7902047FB}" type="slidenum">
              <a:rPr lang="en-US"/>
              <a:pPr>
                <a:defRPr/>
              </a:pPr>
              <a:t>19</a:t>
            </a:fld>
            <a:endParaRPr lang="en-US" dirty="0"/>
          </a:p>
        </p:txBody>
      </p:sp>
      <p:sp>
        <p:nvSpPr>
          <p:cNvPr id="4" name="Content Placeholder 3"/>
          <p:cNvSpPr>
            <a:spLocks noGrp="1"/>
          </p:cNvSpPr>
          <p:nvPr>
            <p:ph sz="quarter" idx="1"/>
          </p:nvPr>
        </p:nvSpPr>
        <p:spPr>
          <a:xfrm>
            <a:off x="301625" y="1676400"/>
            <a:ext cx="8504238" cy="4422775"/>
          </a:xfrm>
        </p:spPr>
        <p:txBody>
          <a:bodyPr>
            <a:normAutofit fontScale="92500"/>
          </a:bodyPr>
          <a:lstStyle/>
          <a:p>
            <a:pPr marL="274320" indent="-274320" fontAlgn="auto">
              <a:spcAft>
                <a:spcPts val="0"/>
              </a:spcAft>
              <a:buFont typeface="Wingdings 2"/>
              <a:buChar char=""/>
              <a:defRPr/>
            </a:pPr>
            <a:r>
              <a:rPr lang="en-US" dirty="0" smtClean="0"/>
              <a:t>Avoid overpayment in any payment schema:</a:t>
            </a:r>
          </a:p>
          <a:p>
            <a:pPr marL="548640" lvl="1" indent="-274320" fontAlgn="auto">
              <a:spcAft>
                <a:spcPts val="0"/>
              </a:spcAft>
              <a:buFont typeface="Wingdings"/>
              <a:buChar char=""/>
              <a:defRPr/>
            </a:pPr>
            <a:r>
              <a:rPr lang="en-US" dirty="0" smtClean="0"/>
              <a:t>Concern is crowding out </a:t>
            </a:r>
            <a:r>
              <a:rPr lang="en-US" b="1" dirty="0" smtClean="0"/>
              <a:t>intrinsic motivation </a:t>
            </a:r>
            <a:r>
              <a:rPr lang="en-US" dirty="0" smtClean="0"/>
              <a:t>by trying to extrinsically incent behavior that inherently demands internalization and re-socialization of a new process of decision-making</a:t>
            </a:r>
          </a:p>
          <a:p>
            <a:pPr marL="274320" indent="-274320" fontAlgn="auto">
              <a:spcAft>
                <a:spcPts val="0"/>
              </a:spcAft>
              <a:buFont typeface="Wingdings 2"/>
              <a:buChar char=""/>
              <a:defRPr/>
            </a:pPr>
            <a:r>
              <a:rPr lang="en-US" dirty="0" smtClean="0"/>
              <a:t>Emphasize payment incentives that are “aligned with” shared decision making processes that are being encouraged, rather than using high-powered payment schemes that implicitly “force” the behavior being sought</a:t>
            </a:r>
          </a:p>
          <a:p>
            <a:pPr marL="274320" indent="-274320" fontAlgn="auto">
              <a:spcAft>
                <a:spcPts val="0"/>
              </a:spcAft>
              <a:buFont typeface="Wingdings 2"/>
              <a:buChar char=""/>
              <a:defRPr/>
            </a:pPr>
            <a:r>
              <a:rPr lang="en-US" dirty="0" smtClean="0"/>
              <a:t>Use complementary patient financial incentives (value-based cost-sharing and plan designs) that encourage shared-decision-making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mtClean="0">
                <a:solidFill>
                  <a:srgbClr val="7B9899"/>
                </a:solidFill>
              </a:rPr>
              <a:t>Purpose of This Session</a:t>
            </a:r>
          </a:p>
        </p:txBody>
      </p:sp>
      <p:sp>
        <p:nvSpPr>
          <p:cNvPr id="4" name="Slide Number Placeholder 3"/>
          <p:cNvSpPr>
            <a:spLocks noGrp="1"/>
          </p:cNvSpPr>
          <p:nvPr>
            <p:ph type="sldNum" sz="quarter" idx="12"/>
          </p:nvPr>
        </p:nvSpPr>
        <p:spPr/>
        <p:txBody>
          <a:bodyPr/>
          <a:lstStyle/>
          <a:p>
            <a:pPr>
              <a:defRPr/>
            </a:pPr>
            <a:fld id="{676082D0-3E32-41CC-90E2-A38CB2FEACD5}" type="slidenum">
              <a:rPr lang="en-US"/>
              <a:pPr>
                <a:defRPr/>
              </a:pPr>
              <a:t>2</a:t>
            </a:fld>
            <a:endParaRPr lang="en-US"/>
          </a:p>
        </p:txBody>
      </p:sp>
      <p:sp>
        <p:nvSpPr>
          <p:cNvPr id="16387" name="Content Placeholder 2"/>
          <p:cNvSpPr>
            <a:spLocks noGrp="1"/>
          </p:cNvSpPr>
          <p:nvPr>
            <p:ph sz="quarter" idx="1"/>
          </p:nvPr>
        </p:nvSpPr>
        <p:spPr>
          <a:xfrm>
            <a:off x="301625" y="1600200"/>
            <a:ext cx="8504238" cy="4498975"/>
          </a:xfrm>
        </p:spPr>
        <p:txBody>
          <a:bodyPr/>
          <a:lstStyle/>
          <a:p>
            <a:r>
              <a:rPr lang="en-US" smtClean="0"/>
              <a:t>To evaluate the rationale for financial incentives in support of shared decision-making (SDM) and use of patient decision aids (DAs) </a:t>
            </a:r>
          </a:p>
          <a:p>
            <a:pPr>
              <a:buFont typeface="Wingdings 2" pitchFamily="18" charset="2"/>
              <a:buNone/>
            </a:pPr>
            <a:r>
              <a:rPr lang="en-US" smtClean="0"/>
              <a:t>	- based in relevant theory and empirical evidence</a:t>
            </a:r>
          </a:p>
          <a:p>
            <a:r>
              <a:rPr lang="en-US" smtClean="0"/>
              <a:t>To position the financial incentives for SDM and use of DAs within the larger context of fundamental payment reform in health services</a:t>
            </a:r>
          </a:p>
          <a:p>
            <a:r>
              <a:rPr lang="en-US" smtClean="0"/>
              <a:t>To craft recommendations for payment models that support SDM and DAs without generating adverse, unintended consequences    </a:t>
            </a:r>
          </a:p>
          <a:p>
            <a:endParaRPr lang="en-US" smtClean="0"/>
          </a:p>
          <a:p>
            <a:endParaRPr lang="en-US" smtClean="0"/>
          </a:p>
          <a:p>
            <a:pPr>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p:cNvSpPr>
          <p:nvPr>
            <p:ph type="title" idx="4294967295"/>
          </p:nvPr>
        </p:nvSpPr>
        <p:spPr/>
        <p:txBody>
          <a:bodyPr/>
          <a:lstStyle/>
          <a:p>
            <a:r>
              <a:rPr lang="en-US" smtClean="0"/>
              <a:t>Insurer Perspective on SDM/DA</a:t>
            </a:r>
          </a:p>
        </p:txBody>
      </p:sp>
      <p:sp>
        <p:nvSpPr>
          <p:cNvPr id="65539" name="Rectangle 3"/>
          <p:cNvSpPr>
            <a:spLocks noGrp="1"/>
          </p:cNvSpPr>
          <p:nvPr>
            <p:ph type="body" idx="4294967295"/>
          </p:nvPr>
        </p:nvSpPr>
        <p:spPr/>
        <p:txBody>
          <a:bodyPr/>
          <a:lstStyle/>
          <a:p>
            <a:pPr>
              <a:lnSpc>
                <a:spcPct val="80000"/>
              </a:lnSpc>
            </a:pPr>
            <a:r>
              <a:rPr lang="en-US" sz="2300" smtClean="0"/>
              <a:t>Insurers share the vision for improving the effectiveness and efficiency of care but are exploring other pathways that involve working separately with patients and providers in a broader context:</a:t>
            </a:r>
          </a:p>
          <a:p>
            <a:pPr lvl="1">
              <a:lnSpc>
                <a:spcPct val="80000"/>
              </a:lnSpc>
            </a:pPr>
            <a:r>
              <a:rPr lang="en-US" sz="2000" smtClean="0"/>
              <a:t>Aetna’s ACO provider strategy focuses on providing tools for clinical decision support (Active Health Management) and health information exchange (Medicity) that can help providers manage population health by finding targeted patients and engaging them at the ACO/system, physician, and member levels to support their own care and wellness.</a:t>
            </a:r>
          </a:p>
          <a:p>
            <a:pPr lvl="1">
              <a:lnSpc>
                <a:spcPct val="80000"/>
              </a:lnSpc>
            </a:pPr>
            <a:r>
              <a:rPr lang="en-US" sz="2000" smtClean="0"/>
              <a:t>Aetna’s consumer strategy is to provide tiered networks and website applications that enable members to compare alternative treatments and to select the most effective/efficient providers (Aexcel, Choose &amp; Save, and member payment estimator with physician and procedure price transparency).  We are moving these from desktop/laptop to mobile phone platforms.  </a:t>
            </a:r>
          </a:p>
          <a:p>
            <a:pPr>
              <a:lnSpc>
                <a:spcPct val="80000"/>
              </a:lnSpc>
              <a:buFont typeface="Wingdings 2" pitchFamily="18" charset="2"/>
              <a:buNone/>
            </a:pPr>
            <a:endParaRPr lang="en-US" sz="2300" smtClean="0"/>
          </a:p>
        </p:txBody>
      </p:sp>
      <p:sp>
        <p:nvSpPr>
          <p:cNvPr id="4" name="Slide Number Placeholder 3"/>
          <p:cNvSpPr>
            <a:spLocks noGrp="1"/>
          </p:cNvSpPr>
          <p:nvPr>
            <p:ph type="sldNum" sz="quarter" idx="12"/>
          </p:nvPr>
        </p:nvSpPr>
        <p:spPr/>
        <p:txBody>
          <a:bodyPr/>
          <a:lstStyle/>
          <a:p>
            <a:pPr>
              <a:defRPr/>
            </a:pPr>
            <a:fld id="{0D074E9A-21AA-4CA7-9958-C4E997670811}"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p:cNvSpPr>
          <p:nvPr>
            <p:ph type="title" idx="4294967295"/>
          </p:nvPr>
        </p:nvSpPr>
        <p:spPr/>
        <p:txBody>
          <a:bodyPr/>
          <a:lstStyle/>
          <a:p>
            <a:r>
              <a:rPr lang="en-US" dirty="0" smtClean="0"/>
              <a:t>Insurer Perspective on SDM/DA</a:t>
            </a:r>
          </a:p>
        </p:txBody>
      </p:sp>
      <p:sp>
        <p:nvSpPr>
          <p:cNvPr id="66563" name="Rectangle 3"/>
          <p:cNvSpPr>
            <a:spLocks noGrp="1"/>
          </p:cNvSpPr>
          <p:nvPr>
            <p:ph type="body" idx="4294967295"/>
          </p:nvPr>
        </p:nvSpPr>
        <p:spPr/>
        <p:txBody>
          <a:bodyPr/>
          <a:lstStyle/>
          <a:p>
            <a:pPr>
              <a:lnSpc>
                <a:spcPct val="90000"/>
              </a:lnSpc>
            </a:pPr>
            <a:r>
              <a:rPr lang="en-US" sz="2300" dirty="0" smtClean="0"/>
              <a:t>Insurers are beginning to apply new reimbursement methods as we begin to move from fee-for-service (with or without adding codes for SDM/DA use) toward bundled payments for episodes of care and ultimately capitation.</a:t>
            </a:r>
          </a:p>
          <a:p>
            <a:pPr lvl="1">
              <a:lnSpc>
                <a:spcPct val="90000"/>
              </a:lnSpc>
            </a:pPr>
            <a:r>
              <a:rPr lang="en-US" sz="2000" dirty="0" smtClean="0"/>
              <a:t>In this market we have had good experience collaborating with multispecialty groups using scorecards as the basis for future reimbursement increases by rewarding the achievement of specified targets such as systematic reporting of laboratory results, improving responses to system-generated care considerations, increasing use of electronic precertification, and increasing generic prescribing and formulary compliance.  </a:t>
            </a:r>
          </a:p>
          <a:p>
            <a:pPr lvl="1">
              <a:lnSpc>
                <a:spcPct val="90000"/>
              </a:lnSpc>
            </a:pPr>
            <a:r>
              <a:rPr lang="en-US" sz="2000" dirty="0" smtClean="0"/>
              <a:t>We offer similar rewards to hospitals – e.g. “warranties” for readmissions within specified time periods of up to 30 days.  </a:t>
            </a:r>
          </a:p>
          <a:p>
            <a:pPr lvl="1">
              <a:lnSpc>
                <a:spcPct val="90000"/>
              </a:lnSpc>
            </a:pPr>
            <a:r>
              <a:rPr lang="en-US" sz="2000" dirty="0" smtClean="0"/>
              <a:t>We could add SDM/DAs to these scorecards.  </a:t>
            </a:r>
          </a:p>
          <a:p>
            <a:pPr>
              <a:lnSpc>
                <a:spcPct val="90000"/>
              </a:lnSpc>
              <a:buFont typeface="Wingdings 2" pitchFamily="18" charset="2"/>
              <a:buNone/>
            </a:pPr>
            <a:endParaRPr lang="en-US" sz="2300" dirty="0" smtClean="0"/>
          </a:p>
        </p:txBody>
      </p:sp>
      <p:sp>
        <p:nvSpPr>
          <p:cNvPr id="4" name="Slide Number Placeholder 3"/>
          <p:cNvSpPr>
            <a:spLocks noGrp="1"/>
          </p:cNvSpPr>
          <p:nvPr>
            <p:ph type="sldNum" sz="quarter" idx="12"/>
          </p:nvPr>
        </p:nvSpPr>
        <p:spPr/>
        <p:txBody>
          <a:bodyPr/>
          <a:lstStyle/>
          <a:p>
            <a:pPr>
              <a:defRPr/>
            </a:pPr>
            <a:fld id="{0D074E9A-21AA-4CA7-9958-C4E997670811}" type="slidenum">
              <a:rPr lang="en-US" smtClean="0"/>
              <a:pPr>
                <a:defRPr/>
              </a:pPr>
              <a:t>21</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301625" y="0"/>
            <a:ext cx="8534400" cy="1219200"/>
          </a:xfrm>
        </p:spPr>
        <p:txBody>
          <a:bodyPr/>
          <a:lstStyle/>
          <a:p>
            <a:r>
              <a:rPr lang="en-US" smtClean="0">
                <a:solidFill>
                  <a:srgbClr val="7B9899"/>
                </a:solidFill>
              </a:rPr>
              <a:t>Rationale for Financial Incentives in Support of SDM and Use of DAs</a:t>
            </a:r>
          </a:p>
        </p:txBody>
      </p:sp>
      <p:sp>
        <p:nvSpPr>
          <p:cNvPr id="4" name="Content Placeholder 3"/>
          <p:cNvSpPr>
            <a:spLocks noGrp="1"/>
          </p:cNvSpPr>
          <p:nvPr>
            <p:ph sz="quarter" idx="1"/>
          </p:nvPr>
        </p:nvSpPr>
        <p:spPr>
          <a:xfrm>
            <a:off x="304800" y="1752600"/>
            <a:ext cx="8504238" cy="4572000"/>
          </a:xfrm>
        </p:spPr>
        <p:txBody>
          <a:bodyPr>
            <a:normAutofit lnSpcReduction="10000"/>
          </a:bodyPr>
          <a:lstStyle/>
          <a:p>
            <a:pPr marL="274320" indent="-274320" fontAlgn="auto">
              <a:spcAft>
                <a:spcPts val="0"/>
              </a:spcAft>
              <a:buFont typeface="Wingdings 2"/>
              <a:buChar char=""/>
              <a:defRPr/>
            </a:pPr>
            <a:r>
              <a:rPr lang="en-US" dirty="0" smtClean="0"/>
              <a:t>Formal systematic evidence review based on 55 randomized controlled trials (O’Connor et al. 2009) concludes that patients involved in SDM are:</a:t>
            </a:r>
          </a:p>
          <a:p>
            <a:pPr marL="548640" lvl="1" indent="-274320" fontAlgn="auto">
              <a:spcAft>
                <a:spcPts val="0"/>
              </a:spcAft>
              <a:buFont typeface="Wingdings"/>
              <a:buChar char=""/>
              <a:defRPr/>
            </a:pPr>
            <a:r>
              <a:rPr lang="en-US" dirty="0" smtClean="0"/>
              <a:t>Relatively better informed</a:t>
            </a:r>
          </a:p>
          <a:p>
            <a:pPr marL="548640" lvl="1" indent="-274320" fontAlgn="auto">
              <a:spcAft>
                <a:spcPts val="0"/>
              </a:spcAft>
              <a:buFont typeface="Wingdings"/>
              <a:buChar char=""/>
              <a:defRPr/>
            </a:pPr>
            <a:r>
              <a:rPr lang="en-US" dirty="0" smtClean="0"/>
              <a:t>Less likely to be undecided about course of treatment</a:t>
            </a:r>
          </a:p>
          <a:p>
            <a:pPr marL="548640" lvl="1" indent="-274320" fontAlgn="auto">
              <a:spcAft>
                <a:spcPts val="0"/>
              </a:spcAft>
              <a:buFont typeface="Wingdings"/>
              <a:buChar char=""/>
              <a:defRPr/>
            </a:pPr>
            <a:r>
              <a:rPr lang="en-US" dirty="0" smtClean="0"/>
              <a:t>More likely than their doctors to defer or decline surgery</a:t>
            </a:r>
          </a:p>
          <a:p>
            <a:pPr marL="548640" lvl="1" indent="-274320" fontAlgn="auto">
              <a:spcAft>
                <a:spcPts val="0"/>
              </a:spcAft>
              <a:buFont typeface="Wingdings"/>
              <a:buNone/>
              <a:defRPr/>
            </a:pPr>
            <a:r>
              <a:rPr lang="en-US" dirty="0" smtClean="0"/>
              <a:t>	- with no measurable adverse effect on health outcome or satisfaction</a:t>
            </a:r>
          </a:p>
          <a:p>
            <a:pPr marL="548640" lvl="1" indent="-274320" fontAlgn="auto">
              <a:spcAft>
                <a:spcPts val="0"/>
              </a:spcAft>
              <a:buFont typeface="Wingdings"/>
              <a:buNone/>
              <a:defRPr/>
            </a:pPr>
            <a:r>
              <a:rPr lang="en-US" dirty="0" smtClean="0"/>
              <a:t>			(Marshall 2011)</a:t>
            </a:r>
          </a:p>
          <a:p>
            <a:pPr marL="274320" indent="-274320" fontAlgn="auto">
              <a:spcAft>
                <a:spcPts val="0"/>
              </a:spcAft>
              <a:buFont typeface="Wingdings 2"/>
              <a:buChar char=""/>
              <a:defRPr/>
            </a:pPr>
            <a:r>
              <a:rPr lang="en-US" dirty="0" smtClean="0"/>
              <a:t>Potential exists to reduce healthcare costs, but little evidence to date  </a:t>
            </a:r>
            <a:endParaRPr lang="en-US" dirty="0"/>
          </a:p>
        </p:txBody>
      </p:sp>
      <p:sp>
        <p:nvSpPr>
          <p:cNvPr id="5" name="Slide Number Placeholder 4"/>
          <p:cNvSpPr>
            <a:spLocks noGrp="1"/>
          </p:cNvSpPr>
          <p:nvPr>
            <p:ph type="sldNum" sz="quarter" idx="12"/>
          </p:nvPr>
        </p:nvSpPr>
        <p:spPr/>
        <p:txBody>
          <a:bodyPr/>
          <a:lstStyle/>
          <a:p>
            <a:pPr>
              <a:defRPr/>
            </a:pPr>
            <a:fld id="{81F98B0C-7183-4A6B-A900-60AFA50BE6D9}" type="slidenum">
              <a:rPr lang="en-US"/>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34400" cy="914400"/>
          </a:xfrm>
        </p:spPr>
        <p:txBody>
          <a:bodyPr>
            <a:normAutofit fontScale="90000"/>
          </a:bodyPr>
          <a:lstStyle/>
          <a:p>
            <a:pPr fontAlgn="auto">
              <a:spcAft>
                <a:spcPts val="0"/>
              </a:spcAft>
              <a:defRPr/>
            </a:pPr>
            <a:r>
              <a:rPr lang="en-US" dirty="0" smtClean="0"/>
              <a:t>Rationale for SDM/DA Financial Incentives (continued)</a:t>
            </a:r>
            <a:endParaRPr lang="en-US" dirty="0"/>
          </a:p>
        </p:txBody>
      </p:sp>
      <p:sp>
        <p:nvSpPr>
          <p:cNvPr id="3" name="Slide Number Placeholder 2"/>
          <p:cNvSpPr>
            <a:spLocks noGrp="1"/>
          </p:cNvSpPr>
          <p:nvPr>
            <p:ph type="sldNum" sz="quarter" idx="12"/>
          </p:nvPr>
        </p:nvSpPr>
        <p:spPr/>
        <p:txBody>
          <a:bodyPr/>
          <a:lstStyle/>
          <a:p>
            <a:pPr>
              <a:defRPr/>
            </a:pPr>
            <a:fld id="{64B0CA17-BCAA-458A-9816-E41F5341EC2E}" type="slidenum">
              <a:rPr lang="en-US"/>
              <a:pPr>
                <a:defRPr/>
              </a:pPr>
              <a:t>4</a:t>
            </a:fld>
            <a:endParaRPr lang="en-US"/>
          </a:p>
        </p:txBody>
      </p:sp>
      <p:sp>
        <p:nvSpPr>
          <p:cNvPr id="4" name="Content Placeholder 3"/>
          <p:cNvSpPr>
            <a:spLocks noGrp="1"/>
          </p:cNvSpPr>
          <p:nvPr>
            <p:ph sz="quarter" idx="1"/>
          </p:nvPr>
        </p:nvSpPr>
        <p:spPr>
          <a:xfrm>
            <a:off x="301625" y="1527175"/>
            <a:ext cx="8504238" cy="4572000"/>
          </a:xfrm>
        </p:spPr>
        <p:txBody>
          <a:bodyPr>
            <a:normAutofit fontScale="92500"/>
          </a:bodyPr>
          <a:lstStyle/>
          <a:p>
            <a:pPr marL="274320" indent="-274320" fontAlgn="auto">
              <a:spcAft>
                <a:spcPts val="0"/>
              </a:spcAft>
              <a:buFont typeface="Wingdings 2"/>
              <a:buChar char=""/>
              <a:defRPr/>
            </a:pPr>
            <a:r>
              <a:rPr lang="en-US" dirty="0" smtClean="0"/>
              <a:t>Promoting SDM/DA is consistent with improving “value”</a:t>
            </a:r>
          </a:p>
          <a:p>
            <a:pPr marL="548640" lvl="1" indent="-274320" fontAlgn="auto">
              <a:spcAft>
                <a:spcPts val="0"/>
              </a:spcAft>
              <a:buFont typeface="Wingdings"/>
              <a:buChar char=""/>
              <a:defRPr/>
            </a:pPr>
            <a:r>
              <a:rPr lang="en-US" dirty="0" smtClean="0"/>
              <a:t>Enhanced appropriateness of treatment choices</a:t>
            </a:r>
          </a:p>
          <a:p>
            <a:pPr marL="548640" lvl="1" indent="-274320" fontAlgn="auto">
              <a:spcAft>
                <a:spcPts val="0"/>
              </a:spcAft>
              <a:buFont typeface="Wingdings"/>
              <a:buChar char=""/>
              <a:defRPr/>
            </a:pPr>
            <a:r>
              <a:rPr lang="en-US" dirty="0" smtClean="0"/>
              <a:t>Improved clinical quality through better concordance of treatment choices with patient preferences and values</a:t>
            </a:r>
          </a:p>
          <a:p>
            <a:pPr marL="548640" lvl="1" indent="-274320" fontAlgn="auto">
              <a:spcAft>
                <a:spcPts val="0"/>
              </a:spcAft>
              <a:buFont typeface="Wingdings"/>
              <a:buChar char=""/>
              <a:defRPr/>
            </a:pPr>
            <a:r>
              <a:rPr lang="en-US" dirty="0" smtClean="0"/>
              <a:t>Potentially reduced use of expensive, invasive procedures</a:t>
            </a:r>
          </a:p>
          <a:p>
            <a:pPr marL="274320" indent="-274320" fontAlgn="auto">
              <a:spcAft>
                <a:spcPts val="0"/>
              </a:spcAft>
              <a:buFont typeface="Wingdings 2"/>
              <a:buChar char=""/>
              <a:defRPr/>
            </a:pPr>
            <a:r>
              <a:rPr lang="en-US" dirty="0" smtClean="0"/>
              <a:t>Major barriers to SDM/DA implementation are:</a:t>
            </a:r>
          </a:p>
          <a:p>
            <a:pPr marL="274320" indent="-274320" fontAlgn="auto">
              <a:spcAft>
                <a:spcPts val="0"/>
              </a:spcAft>
              <a:buFont typeface="Wingdings 2"/>
              <a:buNone/>
              <a:defRPr/>
            </a:pPr>
            <a:r>
              <a:rPr lang="en-US" dirty="0" smtClean="0">
                <a:solidFill>
                  <a:srgbClr val="FF0000"/>
                </a:solidFill>
              </a:rPr>
              <a:t>		(Legare et al. 2008)</a:t>
            </a:r>
          </a:p>
          <a:p>
            <a:pPr marL="548640" lvl="1" indent="-274320" fontAlgn="auto">
              <a:spcAft>
                <a:spcPts val="0"/>
              </a:spcAft>
              <a:buFont typeface="Wingdings"/>
              <a:buChar char=""/>
              <a:defRPr/>
            </a:pPr>
            <a:r>
              <a:rPr lang="en-US" dirty="0" smtClean="0"/>
              <a:t>Time constraints:</a:t>
            </a:r>
          </a:p>
          <a:p>
            <a:pPr marL="822960" lvl="2" fontAlgn="auto">
              <a:spcAft>
                <a:spcPts val="0"/>
              </a:spcAft>
              <a:buClr>
                <a:schemeClr val="accent3"/>
              </a:buClr>
              <a:buFont typeface="Wingdings 2"/>
              <a:buChar char=""/>
              <a:defRPr/>
            </a:pPr>
            <a:r>
              <a:rPr lang="en-US" dirty="0" smtClean="0"/>
              <a:t>Proper SDM/DA incentives might mitigate this factor</a:t>
            </a:r>
          </a:p>
          <a:p>
            <a:pPr marL="548640" lvl="1" indent="-274320" fontAlgn="auto">
              <a:spcAft>
                <a:spcPts val="0"/>
              </a:spcAft>
              <a:buFont typeface="Wingdings"/>
              <a:buChar char=""/>
              <a:defRPr/>
            </a:pPr>
            <a:r>
              <a:rPr lang="en-US" dirty="0" smtClean="0"/>
              <a:t>Lack of applicability due to patient attributes</a:t>
            </a:r>
          </a:p>
          <a:p>
            <a:pPr marL="548640" lvl="1" indent="-274320" fontAlgn="auto">
              <a:spcAft>
                <a:spcPts val="0"/>
              </a:spcAft>
              <a:buFont typeface="Wingdings"/>
              <a:buChar char=""/>
              <a:defRPr/>
            </a:pPr>
            <a:r>
              <a:rPr lang="en-US" dirty="0" smtClean="0"/>
              <a:t>Clinical contingencies and situation</a:t>
            </a:r>
          </a:p>
          <a:p>
            <a:pPr marL="822960" lvl="2" fontAlgn="auto">
              <a:spcAft>
                <a:spcPts val="0"/>
              </a:spcAft>
              <a:buClr>
                <a:schemeClr val="accent3"/>
              </a:buClr>
              <a:buFont typeface="Wingdings 2"/>
              <a:buNone/>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34400" cy="838200"/>
          </a:xfrm>
        </p:spPr>
        <p:txBody>
          <a:bodyPr>
            <a:normAutofit fontScale="90000"/>
          </a:bodyPr>
          <a:lstStyle/>
          <a:p>
            <a:pPr fontAlgn="auto">
              <a:spcAft>
                <a:spcPts val="0"/>
              </a:spcAft>
              <a:defRPr/>
            </a:pPr>
            <a:r>
              <a:rPr lang="en-US" dirty="0" smtClean="0"/>
              <a:t>Rationale for SDM/DA Financial Incentives (continued)</a:t>
            </a:r>
            <a:endParaRPr lang="en-US" dirty="0"/>
          </a:p>
        </p:txBody>
      </p:sp>
      <p:sp>
        <p:nvSpPr>
          <p:cNvPr id="3" name="Slide Number Placeholder 2"/>
          <p:cNvSpPr>
            <a:spLocks noGrp="1"/>
          </p:cNvSpPr>
          <p:nvPr>
            <p:ph type="sldNum" sz="quarter" idx="12"/>
          </p:nvPr>
        </p:nvSpPr>
        <p:spPr/>
        <p:txBody>
          <a:bodyPr/>
          <a:lstStyle/>
          <a:p>
            <a:pPr>
              <a:defRPr/>
            </a:pPr>
            <a:fld id="{B91D8875-2B08-45FB-9FA3-91E0895A744F}" type="slidenum">
              <a:rPr lang="en-US"/>
              <a:pPr>
                <a:defRPr/>
              </a:pPr>
              <a:t>5</a:t>
            </a:fld>
            <a:endParaRPr lang="en-US"/>
          </a:p>
        </p:txBody>
      </p:sp>
      <p:sp>
        <p:nvSpPr>
          <p:cNvPr id="20483" name="Content Placeholder 3"/>
          <p:cNvSpPr>
            <a:spLocks noGrp="1"/>
          </p:cNvSpPr>
          <p:nvPr>
            <p:ph sz="quarter" idx="1"/>
          </p:nvPr>
        </p:nvSpPr>
        <p:spPr>
          <a:xfrm>
            <a:off x="301625" y="1527175"/>
            <a:ext cx="8504238" cy="4572000"/>
          </a:xfrm>
        </p:spPr>
        <p:txBody>
          <a:bodyPr/>
          <a:lstStyle/>
          <a:p>
            <a:r>
              <a:rPr lang="en-US" smtClean="0"/>
              <a:t>Principal facilitators of SDM/DA use are:</a:t>
            </a:r>
          </a:p>
          <a:p>
            <a:pPr>
              <a:buFont typeface="Wingdings 2" pitchFamily="18" charset="2"/>
              <a:buNone/>
            </a:pPr>
            <a:r>
              <a:rPr lang="en-US" smtClean="0"/>
              <a:t> 		(Legare et al. 2008)</a:t>
            </a:r>
          </a:p>
          <a:p>
            <a:pPr lvl="1"/>
            <a:r>
              <a:rPr lang="en-US" smtClean="0"/>
              <a:t>Provider motivation</a:t>
            </a:r>
          </a:p>
          <a:p>
            <a:pPr lvl="1"/>
            <a:r>
              <a:rPr lang="en-US" smtClean="0"/>
              <a:t>Flowing SDM and use of DAs to positively impact the clinical process</a:t>
            </a:r>
          </a:p>
          <a:p>
            <a:pPr lvl="1"/>
            <a:r>
              <a:rPr lang="en-US" smtClean="0"/>
              <a:t>Improving patient outcomes</a:t>
            </a:r>
          </a:p>
          <a:p>
            <a:pPr lvl="1">
              <a:buFont typeface="Wingdings" pitchFamily="2" charset="2"/>
              <a:buNone/>
            </a:pPr>
            <a:r>
              <a:rPr lang="en-US" smtClean="0"/>
              <a:t>Properly designed SDM/DA financial incentives (direct and indirect) could positively influence provider motivation and patient outcomes </a:t>
            </a:r>
          </a:p>
          <a:p>
            <a:pPr lvl="1"/>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mtClean="0">
                <a:solidFill>
                  <a:srgbClr val="7B9899"/>
                </a:solidFill>
              </a:rPr>
              <a:t>Positioning SDM/DA Financial Incentives</a:t>
            </a:r>
          </a:p>
        </p:txBody>
      </p:sp>
      <p:sp>
        <p:nvSpPr>
          <p:cNvPr id="3" name="Slide Number Placeholder 2"/>
          <p:cNvSpPr>
            <a:spLocks noGrp="1"/>
          </p:cNvSpPr>
          <p:nvPr>
            <p:ph type="sldNum" sz="quarter" idx="12"/>
          </p:nvPr>
        </p:nvSpPr>
        <p:spPr/>
        <p:txBody>
          <a:bodyPr/>
          <a:lstStyle/>
          <a:p>
            <a:pPr>
              <a:defRPr/>
            </a:pPr>
            <a:fld id="{1650348B-E0EF-4BD1-A11B-79EAC7814E02}" type="slidenum">
              <a:rPr lang="en-US"/>
              <a:pPr>
                <a:defRPr/>
              </a:pPr>
              <a:t>6</a:t>
            </a:fld>
            <a:endParaRPr lang="en-US"/>
          </a:p>
        </p:txBody>
      </p:sp>
      <p:sp>
        <p:nvSpPr>
          <p:cNvPr id="4" name="Content Placeholder 3"/>
          <p:cNvSpPr>
            <a:spLocks noGrp="1"/>
          </p:cNvSpPr>
          <p:nvPr>
            <p:ph sz="quarter" idx="1"/>
          </p:nvPr>
        </p:nvSpPr>
        <p:spPr>
          <a:xfrm>
            <a:off x="301625" y="1527175"/>
            <a:ext cx="8504238" cy="4572000"/>
          </a:xfrm>
        </p:spPr>
        <p:txBody>
          <a:bodyPr>
            <a:normAutofit fontScale="92500" lnSpcReduction="10000"/>
          </a:bodyPr>
          <a:lstStyle/>
          <a:p>
            <a:pPr marL="274320" indent="-274320" fontAlgn="auto">
              <a:spcAft>
                <a:spcPts val="0"/>
              </a:spcAft>
              <a:buFont typeface="Wingdings 2"/>
              <a:buNone/>
              <a:defRPr/>
            </a:pPr>
            <a:r>
              <a:rPr lang="en-US" dirty="0" smtClean="0"/>
              <a:t>Larger Context of Health Care Payment Reform:</a:t>
            </a:r>
          </a:p>
          <a:p>
            <a:pPr marL="274320" indent="-274320" fontAlgn="auto">
              <a:spcAft>
                <a:spcPts val="0"/>
              </a:spcAft>
              <a:buFont typeface="Wingdings 2"/>
              <a:buChar char=""/>
              <a:defRPr/>
            </a:pPr>
            <a:r>
              <a:rPr lang="en-US" dirty="0" smtClean="0"/>
              <a:t>Moving beyond FFS:</a:t>
            </a:r>
          </a:p>
          <a:p>
            <a:pPr marL="548640" lvl="1" indent="-274320" fontAlgn="auto">
              <a:spcAft>
                <a:spcPts val="0"/>
              </a:spcAft>
              <a:buFont typeface="Wingdings"/>
              <a:buChar char=""/>
              <a:defRPr/>
            </a:pPr>
            <a:r>
              <a:rPr lang="en-US" dirty="0" smtClean="0"/>
              <a:t>Some add-on FFS codes for SDM/DA use may be appropriate as a transitional strategy  (recognizing potentially increased length of consultation)</a:t>
            </a:r>
          </a:p>
          <a:p>
            <a:pPr marL="548640" lvl="1" indent="-274320" fontAlgn="auto">
              <a:spcAft>
                <a:spcPts val="0"/>
              </a:spcAft>
              <a:buFont typeface="Wingdings"/>
              <a:buChar char=""/>
              <a:defRPr/>
            </a:pPr>
            <a:r>
              <a:rPr lang="en-US" dirty="0" smtClean="0"/>
              <a:t>5-year window seems likely for CMS experimentation with different payment models (MedPAC 2010; PPACA)</a:t>
            </a:r>
          </a:p>
          <a:p>
            <a:pPr marL="822960" lvl="2" fontAlgn="auto">
              <a:spcAft>
                <a:spcPts val="0"/>
              </a:spcAft>
              <a:buClr>
                <a:schemeClr val="accent3"/>
              </a:buClr>
              <a:buFont typeface="Wingdings 2"/>
              <a:buChar char=""/>
              <a:defRPr/>
            </a:pPr>
            <a:r>
              <a:rPr lang="en-US" dirty="0" smtClean="0"/>
              <a:t>Bundled payment for episodes of care (with a possible “warranty”)</a:t>
            </a:r>
          </a:p>
          <a:p>
            <a:pPr marL="822960" lvl="2" fontAlgn="auto">
              <a:spcAft>
                <a:spcPts val="0"/>
              </a:spcAft>
              <a:buClr>
                <a:schemeClr val="accent3"/>
              </a:buClr>
              <a:buFont typeface="Wingdings 2"/>
              <a:buChar char=""/>
              <a:defRPr/>
            </a:pPr>
            <a:r>
              <a:rPr lang="en-US" dirty="0" smtClean="0"/>
              <a:t>Comprehensive pmpm payment for care (e.g., global or professional capitation)</a:t>
            </a:r>
          </a:p>
          <a:p>
            <a:pPr marL="822960" lvl="2" fontAlgn="auto">
              <a:spcAft>
                <a:spcPts val="0"/>
              </a:spcAft>
              <a:buClr>
                <a:schemeClr val="accent3"/>
              </a:buClr>
              <a:buFont typeface="Wingdings 2"/>
              <a:buChar char=""/>
              <a:defRPr/>
            </a:pPr>
            <a:r>
              <a:rPr lang="en-US" dirty="0" smtClean="0"/>
              <a:t>Risk-adjustment is a requisite for fairness &amp; efficiency</a:t>
            </a:r>
          </a:p>
          <a:p>
            <a:pPr marL="548640" lvl="1" indent="-274320" fontAlgn="auto">
              <a:spcAft>
                <a:spcPts val="0"/>
              </a:spcAft>
              <a:buFont typeface="Wingdings"/>
              <a:buChar char=""/>
              <a:defRPr/>
            </a:pPr>
            <a:r>
              <a:rPr lang="en-US" dirty="0" smtClean="0"/>
              <a:t>“Value-based” payment and purchasing models are most promising</a:t>
            </a:r>
          </a:p>
          <a:p>
            <a:pPr marL="822960" lvl="2" fontAlgn="auto">
              <a:spcAft>
                <a:spcPts val="0"/>
              </a:spcAft>
              <a:buClr>
                <a:schemeClr val="accent3"/>
              </a:buClr>
              <a:buFont typeface="Wingdings 2"/>
              <a:buChar char=""/>
              <a:defRPr/>
            </a:pPr>
            <a:r>
              <a:rPr lang="en-US" dirty="0" smtClean="0"/>
              <a:t>Payment for “results”, not activity	 </a:t>
            </a:r>
          </a:p>
          <a:p>
            <a:pPr marL="274320" indent="-274320" fontAlgn="auto">
              <a:spcAft>
                <a:spcPts val="0"/>
              </a:spcAft>
              <a:buFont typeface="Wingdings 2"/>
              <a:buChar char=""/>
              <a:defRPr/>
            </a:pPr>
            <a:endParaRPr lang="en-US" dirty="0" smtClean="0"/>
          </a:p>
          <a:p>
            <a:pPr marL="274320" indent="-274320" fontAlgn="auto">
              <a:spcAft>
                <a:spcPts val="0"/>
              </a:spcAft>
              <a:buFont typeface="Wingdings 2"/>
              <a:buChar char=""/>
              <a:defRP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34400" cy="838200"/>
          </a:xfrm>
        </p:spPr>
        <p:txBody>
          <a:bodyPr>
            <a:normAutofit fontScale="90000"/>
          </a:bodyPr>
          <a:lstStyle/>
          <a:p>
            <a:pPr fontAlgn="auto">
              <a:spcAft>
                <a:spcPts val="0"/>
              </a:spcAft>
              <a:defRPr/>
            </a:pPr>
            <a:r>
              <a:rPr lang="en-US" dirty="0" smtClean="0"/>
              <a:t>Positioning SDM/DA Financial Incentives (continued)</a:t>
            </a:r>
            <a:endParaRPr lang="en-US" dirty="0"/>
          </a:p>
        </p:txBody>
      </p:sp>
      <p:sp>
        <p:nvSpPr>
          <p:cNvPr id="3" name="Slide Number Placeholder 2"/>
          <p:cNvSpPr>
            <a:spLocks noGrp="1"/>
          </p:cNvSpPr>
          <p:nvPr>
            <p:ph type="sldNum" sz="quarter" idx="12"/>
          </p:nvPr>
        </p:nvSpPr>
        <p:spPr/>
        <p:txBody>
          <a:bodyPr/>
          <a:lstStyle/>
          <a:p>
            <a:pPr>
              <a:defRPr/>
            </a:pPr>
            <a:fld id="{0F0A3C85-900E-4EC5-BEFC-0B219460B2DC}" type="slidenum">
              <a:rPr lang="en-US"/>
              <a:pPr>
                <a:defRPr/>
              </a:pPr>
              <a:t>7</a:t>
            </a:fld>
            <a:endParaRPr lang="en-US"/>
          </a:p>
        </p:txBody>
      </p:sp>
      <p:sp>
        <p:nvSpPr>
          <p:cNvPr id="24579" name="Content Placeholder 3"/>
          <p:cNvSpPr>
            <a:spLocks noGrp="1"/>
          </p:cNvSpPr>
          <p:nvPr>
            <p:ph sz="quarter" idx="1"/>
          </p:nvPr>
        </p:nvSpPr>
        <p:spPr>
          <a:xfrm>
            <a:off x="301625" y="1527175"/>
            <a:ext cx="8504238" cy="4572000"/>
          </a:xfrm>
        </p:spPr>
        <p:txBody>
          <a:bodyPr/>
          <a:lstStyle/>
          <a:p>
            <a:r>
              <a:rPr lang="en-US" smtClean="0"/>
              <a:t>Need for a next generation of more robust provider pay-for-performance (P4P) programs</a:t>
            </a:r>
          </a:p>
          <a:p>
            <a:pPr>
              <a:buFont typeface="Wingdings 2" pitchFamily="18" charset="2"/>
              <a:buNone/>
            </a:pPr>
            <a:endParaRPr lang="en-US" smtClean="0"/>
          </a:p>
          <a:p>
            <a:pPr lvl="1"/>
            <a:r>
              <a:rPr lang="en-US" smtClean="0"/>
              <a:t>Learn from the existing evidence regarding optimal structure and power of incentives</a:t>
            </a:r>
          </a:p>
          <a:p>
            <a:pPr lvl="1"/>
            <a:r>
              <a:rPr lang="en-US" smtClean="0"/>
              <a:t>Look for fundamental, embedded change rather than incremental adjustments at the margin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34400" cy="914400"/>
          </a:xfrm>
        </p:spPr>
        <p:txBody>
          <a:bodyPr>
            <a:normAutofit fontScale="90000"/>
          </a:bodyPr>
          <a:lstStyle/>
          <a:p>
            <a:pPr fontAlgn="auto">
              <a:spcAft>
                <a:spcPts val="0"/>
              </a:spcAft>
              <a:defRPr/>
            </a:pPr>
            <a:r>
              <a:rPr lang="en-US" dirty="0" smtClean="0"/>
              <a:t>Positioning SDM/DA Financial Incentives (continued)</a:t>
            </a:r>
            <a:endParaRPr lang="en-US" dirty="0"/>
          </a:p>
        </p:txBody>
      </p:sp>
      <p:sp>
        <p:nvSpPr>
          <p:cNvPr id="3" name="Slide Number Placeholder 2"/>
          <p:cNvSpPr>
            <a:spLocks noGrp="1"/>
          </p:cNvSpPr>
          <p:nvPr>
            <p:ph type="sldNum" sz="quarter" idx="12"/>
          </p:nvPr>
        </p:nvSpPr>
        <p:spPr/>
        <p:txBody>
          <a:bodyPr/>
          <a:lstStyle/>
          <a:p>
            <a:pPr>
              <a:defRPr/>
            </a:pPr>
            <a:fld id="{465AD0E1-3165-4C3E-B823-E850EA8216CD}" type="slidenum">
              <a:rPr lang="en-US"/>
              <a:pPr>
                <a:defRPr/>
              </a:pPr>
              <a:t>8</a:t>
            </a:fld>
            <a:endParaRPr lang="en-US"/>
          </a:p>
        </p:txBody>
      </p:sp>
      <p:sp>
        <p:nvSpPr>
          <p:cNvPr id="4" name="Content Placeholder 3"/>
          <p:cNvSpPr>
            <a:spLocks noGrp="1"/>
          </p:cNvSpPr>
          <p:nvPr>
            <p:ph sz="quarter" idx="1"/>
          </p:nvPr>
        </p:nvSpPr>
        <p:spPr>
          <a:xfrm>
            <a:off x="301625" y="1527175"/>
            <a:ext cx="8504238" cy="4572000"/>
          </a:xfrm>
        </p:spPr>
        <p:txBody>
          <a:bodyPr>
            <a:normAutofit/>
          </a:bodyPr>
          <a:lstStyle/>
          <a:p>
            <a:pPr marL="274320" indent="-274320" fontAlgn="auto">
              <a:spcAft>
                <a:spcPts val="0"/>
              </a:spcAft>
              <a:buFont typeface="Wingdings 2"/>
              <a:buNone/>
              <a:defRPr/>
            </a:pPr>
            <a:r>
              <a:rPr lang="en-US" b="1" dirty="0" smtClean="0"/>
              <a:t>Incentive power should be greater with</a:t>
            </a:r>
            <a:r>
              <a:rPr lang="en-US" dirty="0" smtClean="0"/>
              <a:t>:</a:t>
            </a:r>
          </a:p>
          <a:p>
            <a:pPr marL="514350" indent="-514350" fontAlgn="auto">
              <a:spcAft>
                <a:spcPts val="0"/>
              </a:spcAft>
              <a:buFont typeface="Wingdings 2"/>
              <a:buAutoNum type="arabicParenBoth"/>
              <a:defRPr/>
            </a:pPr>
            <a:r>
              <a:rPr lang="en-US" dirty="0" smtClean="0"/>
              <a:t>Optimal size (getting to the ‘sweet spot”)</a:t>
            </a:r>
          </a:p>
          <a:p>
            <a:pPr marL="514350" indent="-514350" fontAlgn="auto">
              <a:spcAft>
                <a:spcPts val="0"/>
              </a:spcAft>
              <a:buFont typeface="Wingdings 2"/>
              <a:buAutoNum type="arabicParenBoth"/>
              <a:defRPr/>
            </a:pPr>
            <a:r>
              <a:rPr lang="en-US" dirty="0" smtClean="0"/>
              <a:t>Provider controllability (greater with process indicators)</a:t>
            </a:r>
          </a:p>
          <a:p>
            <a:pPr marL="514350" indent="-514350" fontAlgn="auto">
              <a:spcAft>
                <a:spcPts val="0"/>
              </a:spcAft>
              <a:buFont typeface="Wingdings 2"/>
              <a:buAutoNum type="arabicParenBoth"/>
              <a:defRPr/>
            </a:pPr>
            <a:r>
              <a:rPr lang="en-US" dirty="0" smtClean="0"/>
              <a:t>Absolute (rather than relative) performance standards</a:t>
            </a:r>
          </a:p>
          <a:p>
            <a:pPr marL="514350" indent="-514350" fontAlgn="auto">
              <a:spcAft>
                <a:spcPts val="0"/>
              </a:spcAft>
              <a:buFont typeface="Wingdings 2"/>
              <a:buAutoNum type="arabicParenBoth"/>
              <a:defRPr/>
            </a:pPr>
            <a:r>
              <a:rPr lang="en-US" dirty="0" smtClean="0"/>
              <a:t>Downside risk (penalties and/or withholds), in addition to rewards: tap “loss aversion”</a:t>
            </a:r>
          </a:p>
          <a:p>
            <a:pPr marL="274320" indent="-274320" fontAlgn="auto">
              <a:spcAft>
                <a:spcPts val="0"/>
              </a:spcAft>
              <a:buFont typeface="Wingdings 2"/>
              <a:buNone/>
              <a:defRP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34400" cy="914400"/>
          </a:xfrm>
        </p:spPr>
        <p:txBody>
          <a:bodyPr>
            <a:normAutofit fontScale="90000"/>
          </a:bodyPr>
          <a:lstStyle/>
          <a:p>
            <a:pPr fontAlgn="auto">
              <a:spcAft>
                <a:spcPts val="0"/>
              </a:spcAft>
              <a:defRPr/>
            </a:pPr>
            <a:r>
              <a:rPr lang="en-US" dirty="0" smtClean="0"/>
              <a:t>Positioning SDM/DA Financial Incentives (continued)</a:t>
            </a:r>
            <a:endParaRPr lang="en-US" dirty="0"/>
          </a:p>
        </p:txBody>
      </p:sp>
      <p:sp>
        <p:nvSpPr>
          <p:cNvPr id="3" name="Slide Number Placeholder 2"/>
          <p:cNvSpPr>
            <a:spLocks noGrp="1"/>
          </p:cNvSpPr>
          <p:nvPr>
            <p:ph type="sldNum" sz="quarter" idx="12"/>
          </p:nvPr>
        </p:nvSpPr>
        <p:spPr/>
        <p:txBody>
          <a:bodyPr/>
          <a:lstStyle/>
          <a:p>
            <a:pPr>
              <a:defRPr/>
            </a:pPr>
            <a:fld id="{E4821C7A-4F59-48EA-917A-A714F4C2361E}" type="slidenum">
              <a:rPr lang="en-US"/>
              <a:pPr>
                <a:defRPr/>
              </a:pPr>
              <a:t>9</a:t>
            </a:fld>
            <a:endParaRPr lang="en-US"/>
          </a:p>
        </p:txBody>
      </p:sp>
      <p:sp>
        <p:nvSpPr>
          <p:cNvPr id="4" name="Content Placeholder 3"/>
          <p:cNvSpPr>
            <a:spLocks noGrp="1"/>
          </p:cNvSpPr>
          <p:nvPr>
            <p:ph sz="quarter" idx="1"/>
          </p:nvPr>
        </p:nvSpPr>
        <p:spPr>
          <a:xfrm>
            <a:off x="301625" y="1527175"/>
            <a:ext cx="8504238" cy="4572000"/>
          </a:xfrm>
        </p:spPr>
        <p:txBody>
          <a:bodyPr>
            <a:normAutofit/>
          </a:bodyPr>
          <a:lstStyle/>
          <a:p>
            <a:pPr marL="274320" indent="-274320" fontAlgn="auto">
              <a:spcAft>
                <a:spcPts val="0"/>
              </a:spcAft>
              <a:buFont typeface="Wingdings 2"/>
              <a:buNone/>
              <a:defRPr/>
            </a:pPr>
            <a:r>
              <a:rPr lang="en-US" b="1" dirty="0" smtClean="0"/>
              <a:t>Incentive power should be greater with:</a:t>
            </a:r>
          </a:p>
          <a:p>
            <a:pPr marL="274320" indent="-274320" fontAlgn="auto">
              <a:spcAft>
                <a:spcPts val="0"/>
              </a:spcAft>
              <a:buFont typeface="Wingdings 2"/>
              <a:buNone/>
              <a:defRPr/>
            </a:pPr>
            <a:endParaRPr lang="en-US" b="1" dirty="0" smtClean="0"/>
          </a:p>
          <a:p>
            <a:pPr marL="342900" indent="-342900" eaLnBrk="0" hangingPunct="0">
              <a:buSzPct val="65000"/>
              <a:buFont typeface="Wingdings 2"/>
              <a:buNone/>
              <a:defRPr/>
            </a:pPr>
            <a:r>
              <a:rPr lang="en-US" sz="2400" kern="0" dirty="0" smtClean="0">
                <a:ea typeface="ＭＳ Ｐゴシック" charset="-128"/>
              </a:rPr>
              <a:t>(5) Involvement of stakeholders and clinical professionals (for credibility and sustainability)</a:t>
            </a:r>
          </a:p>
          <a:p>
            <a:pPr marL="342900" indent="-342900" eaLnBrk="0" hangingPunct="0">
              <a:buSzPct val="65000"/>
              <a:buFont typeface="Wingdings 2"/>
              <a:buNone/>
              <a:defRPr/>
            </a:pPr>
            <a:r>
              <a:rPr lang="en-US" sz="2400" kern="0" dirty="0" smtClean="0">
                <a:ea typeface="ＭＳ Ｐゴシック" charset="-128"/>
                <a:cs typeface="ＭＳ Ｐゴシック"/>
              </a:rPr>
              <a:t>(6) Individual-level focus, as compared to group level</a:t>
            </a:r>
          </a:p>
          <a:p>
            <a:pPr marL="342900" indent="-342900" eaLnBrk="0" hangingPunct="0">
              <a:buSzPct val="65000"/>
              <a:buFont typeface="Wingdings 2"/>
              <a:buNone/>
              <a:defRPr/>
            </a:pPr>
            <a:r>
              <a:rPr lang="en-US" sz="2400" kern="0" dirty="0" smtClean="0">
                <a:ea typeface="ＭＳ Ｐゴシック" charset="-128"/>
                <a:cs typeface="ＭＳ Ｐゴシック"/>
              </a:rPr>
              <a:t>	Caveats: </a:t>
            </a:r>
          </a:p>
          <a:p>
            <a:pPr marL="617220" lvl="1" indent="-342900" eaLnBrk="0" hangingPunct="0">
              <a:buSzPct val="65000"/>
              <a:buFont typeface="Wingdings"/>
              <a:buChar char=""/>
              <a:defRPr/>
            </a:pPr>
            <a:r>
              <a:rPr lang="en-US" sz="1900" kern="0" dirty="0" smtClean="0">
                <a:ea typeface="ＭＳ Ｐゴシック" charset="-128"/>
                <a:cs typeface="ＭＳ Ｐゴシック"/>
              </a:rPr>
              <a:t>Health care, and especially shared decision-making, is a “team sport” </a:t>
            </a:r>
          </a:p>
          <a:p>
            <a:pPr marL="617220" lvl="1" indent="-342900" eaLnBrk="0" hangingPunct="0">
              <a:buSzPct val="65000"/>
              <a:buFont typeface="Wingdings"/>
              <a:buChar char=""/>
              <a:defRPr/>
            </a:pPr>
            <a:r>
              <a:rPr lang="en-US" sz="1900" kern="0" dirty="0" smtClean="0">
                <a:ea typeface="ＭＳ Ｐゴシック" charset="-128"/>
                <a:cs typeface="ＭＳ Ｐゴシック"/>
              </a:rPr>
              <a:t>Group-level incentives are important for supporting clinical infrastructure, as well as the culture of the practice and the care team</a:t>
            </a:r>
          </a:p>
          <a:p>
            <a:pPr marL="274320" indent="-274320" fontAlgn="auto">
              <a:spcAft>
                <a:spcPts val="0"/>
              </a:spcAft>
              <a:buFont typeface="Wingdings 2"/>
              <a:buNone/>
              <a:defRPr/>
            </a:pPr>
            <a:r>
              <a:rPr lang="en-US" dirty="0" smtClean="0"/>
              <a:t>			(Conrad and Perry 2009)</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1396</TotalTime>
  <Words>1726</Words>
  <Application>Microsoft Office PowerPoint</Application>
  <PresentationFormat>On-screen Show (4:3)</PresentationFormat>
  <Paragraphs>175</Paragraphs>
  <Slides>21</Slides>
  <Notes>19</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Civic</vt:lpstr>
      <vt:lpstr>Payment Models for Shared Decision Making: Systematic Review and Recommendations</vt:lpstr>
      <vt:lpstr>Purpose of This Session</vt:lpstr>
      <vt:lpstr>Rationale for Financial Incentives in Support of SDM and Use of DAs</vt:lpstr>
      <vt:lpstr>Rationale for SDM/DA Financial Incentives (continued)</vt:lpstr>
      <vt:lpstr>Rationale for SDM/DA Financial Incentives (continued)</vt:lpstr>
      <vt:lpstr>Positioning SDM/DA Financial Incentives</vt:lpstr>
      <vt:lpstr>Positioning SDM/DA Financial Incentives (continued)</vt:lpstr>
      <vt:lpstr>Positioning SDM/DA Financial Incentives (continued)</vt:lpstr>
      <vt:lpstr>Positioning SDM/DA Financial Incentives (continued)</vt:lpstr>
      <vt:lpstr>Positioning SDM/DA Financial Incentives (continued)</vt:lpstr>
      <vt:lpstr>Positioning SDM/DA Financial Incentives (continued)</vt:lpstr>
      <vt:lpstr>Positioning SDM/DA Financial Incentives (continued)</vt:lpstr>
      <vt:lpstr>Positioning SDM/DA Financial Incentives (continued)</vt:lpstr>
      <vt:lpstr>Positioning SDM/DA Financial Incentives (continued)</vt:lpstr>
      <vt:lpstr>Positioning SDM/DA Financial Incentives (continued)</vt:lpstr>
      <vt:lpstr>Positioning SDM/DA Financial Incentives (continued)</vt:lpstr>
      <vt:lpstr>Positioning SDM/DA Financial Incentives (continued)</vt:lpstr>
      <vt:lpstr>Recommendations for Payment Models &amp; Incentives to Support SDM and DA Use</vt:lpstr>
      <vt:lpstr>Payment Model Recommendations  for SDM &amp; DA Use</vt:lpstr>
      <vt:lpstr>Insurer Perspective on SDM/DA</vt:lpstr>
      <vt:lpstr>Insurer Perspective on SDM/DA</vt:lpstr>
    </vt:vector>
  </TitlesOfParts>
  <Company>Univ of Washington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Payment Models for Shared Decision Making: Systematic Review and Recommendations</dc:title>
  <dc:creator>dconrad</dc:creator>
  <cp:lastModifiedBy>aed2</cp:lastModifiedBy>
  <cp:revision>78</cp:revision>
  <dcterms:created xsi:type="dcterms:W3CDTF">2011-05-12T15:16:27Z</dcterms:created>
  <dcterms:modified xsi:type="dcterms:W3CDTF">2011-05-23T16:09:10Z</dcterms:modified>
</cp:coreProperties>
</file>