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4" r:id="rId3"/>
    <p:sldId id="260" r:id="rId4"/>
    <p:sldId id="265" r:id="rId5"/>
    <p:sldId id="261" r:id="rId6"/>
    <p:sldId id="266" r:id="rId7"/>
    <p:sldId id="267" r:id="rId8"/>
    <p:sldId id="268" r:id="rId9"/>
    <p:sldId id="269" r:id="rId10"/>
    <p:sldId id="263" r:id="rId11"/>
    <p:sldId id="258" r:id="rId12"/>
    <p:sldId id="25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F4461E-2361-4FB3-AEAE-A9A42134EE74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D8F8F1-F67E-4968-8937-88F69B701B1E}">
      <dgm:prSet phldrT="[Text]" custT="1"/>
      <dgm:spPr/>
      <dgm:t>
        <a:bodyPr/>
        <a:lstStyle/>
        <a:p>
          <a:r>
            <a:rPr lang="en-US" sz="2400" dirty="0" smtClean="0"/>
            <a:t>Implementation</a:t>
          </a:r>
          <a:endParaRPr lang="en-US" sz="2400" dirty="0"/>
        </a:p>
      </dgm:t>
    </dgm:pt>
    <dgm:pt modelId="{759EC1DB-E342-4042-B278-B655F0E8505F}" type="parTrans" cxnId="{DD66D168-7814-4701-A0A3-AA47AEB17BDD}">
      <dgm:prSet/>
      <dgm:spPr/>
      <dgm:t>
        <a:bodyPr/>
        <a:lstStyle/>
        <a:p>
          <a:endParaRPr lang="en-US"/>
        </a:p>
      </dgm:t>
    </dgm:pt>
    <dgm:pt modelId="{5EA430AF-51D4-4296-B35E-203D26F71C3B}" type="sibTrans" cxnId="{DD66D168-7814-4701-A0A3-AA47AEB17BDD}">
      <dgm:prSet/>
      <dgm:spPr/>
      <dgm:t>
        <a:bodyPr/>
        <a:lstStyle/>
        <a:p>
          <a:endParaRPr lang="en-US"/>
        </a:p>
      </dgm:t>
    </dgm:pt>
    <dgm:pt modelId="{8CE84739-B47C-4EEC-92DA-7FA43966C9D3}">
      <dgm:prSet phldrT="[Text]" custT="1"/>
      <dgm:spPr/>
      <dgm:t>
        <a:bodyPr/>
        <a:lstStyle/>
        <a:p>
          <a:pPr algn="ctr"/>
          <a:r>
            <a:rPr lang="en-US" sz="2400" dirty="0" smtClean="0"/>
            <a:t>Site Characteristics</a:t>
          </a:r>
          <a:endParaRPr lang="en-US" sz="2400" dirty="0"/>
        </a:p>
      </dgm:t>
    </dgm:pt>
    <dgm:pt modelId="{20C2F8E8-4E8C-4C32-AB32-2D6F06C3ED5C}" type="parTrans" cxnId="{7D4CAB37-435F-4C3E-BB26-6464D7797990}">
      <dgm:prSet/>
      <dgm:spPr/>
      <dgm:t>
        <a:bodyPr/>
        <a:lstStyle/>
        <a:p>
          <a:endParaRPr lang="en-US"/>
        </a:p>
      </dgm:t>
    </dgm:pt>
    <dgm:pt modelId="{E25724BE-BC50-45CC-85CC-5E147DAD6EDA}" type="sibTrans" cxnId="{7D4CAB37-435F-4C3E-BB26-6464D7797990}">
      <dgm:prSet/>
      <dgm:spPr/>
      <dgm:t>
        <a:bodyPr/>
        <a:lstStyle/>
        <a:p>
          <a:endParaRPr lang="en-US"/>
        </a:p>
      </dgm:t>
    </dgm:pt>
    <dgm:pt modelId="{B9720AEE-027E-4C7F-AD0D-C5066F4269CE}">
      <dgm:prSet phldrT="[Text]"/>
      <dgm:spPr/>
      <dgm:t>
        <a:bodyPr/>
        <a:lstStyle/>
        <a:p>
          <a:pPr algn="ctr"/>
          <a:r>
            <a:rPr lang="en-US" sz="2400" dirty="0" smtClean="0"/>
            <a:t>Organization Characteristics</a:t>
          </a:r>
          <a:endParaRPr lang="en-US" sz="2400" dirty="0"/>
        </a:p>
      </dgm:t>
    </dgm:pt>
    <dgm:pt modelId="{29BDB193-B9A3-4F31-8761-85620BE7853A}" type="parTrans" cxnId="{5D90B660-2E82-4A25-9E18-23C95D097FD5}">
      <dgm:prSet/>
      <dgm:spPr/>
      <dgm:t>
        <a:bodyPr/>
        <a:lstStyle/>
        <a:p>
          <a:endParaRPr lang="en-US"/>
        </a:p>
      </dgm:t>
    </dgm:pt>
    <dgm:pt modelId="{892B8959-1149-40C8-840E-91517101F2FD}" type="sibTrans" cxnId="{5D90B660-2E82-4A25-9E18-23C95D097FD5}">
      <dgm:prSet/>
      <dgm:spPr/>
      <dgm:t>
        <a:bodyPr/>
        <a:lstStyle/>
        <a:p>
          <a:endParaRPr lang="en-US"/>
        </a:p>
      </dgm:t>
    </dgm:pt>
    <dgm:pt modelId="{D441C6A1-AC32-476E-B392-A643EDF421F2}">
      <dgm:prSet phldrT="[Text]" custT="1"/>
      <dgm:spPr/>
      <dgm:t>
        <a:bodyPr/>
        <a:lstStyle/>
        <a:p>
          <a:pPr algn="ctr"/>
          <a:r>
            <a:rPr lang="en-US" sz="2400" dirty="0" smtClean="0"/>
            <a:t>Condition</a:t>
          </a:r>
          <a:endParaRPr lang="en-US" sz="2400" dirty="0"/>
        </a:p>
      </dgm:t>
    </dgm:pt>
    <dgm:pt modelId="{E96D1CFF-228C-4FA1-9AC3-ED84BFADB069}" type="parTrans" cxnId="{19D8D7EF-BF06-4CF5-9112-0DAB6252CBD4}">
      <dgm:prSet/>
      <dgm:spPr/>
      <dgm:t>
        <a:bodyPr/>
        <a:lstStyle/>
        <a:p>
          <a:endParaRPr lang="en-US"/>
        </a:p>
      </dgm:t>
    </dgm:pt>
    <dgm:pt modelId="{19F1C448-4304-4EB0-B885-DE14A23F6F49}" type="sibTrans" cxnId="{19D8D7EF-BF06-4CF5-9112-0DAB6252CBD4}">
      <dgm:prSet/>
      <dgm:spPr/>
      <dgm:t>
        <a:bodyPr/>
        <a:lstStyle/>
        <a:p>
          <a:endParaRPr lang="en-US"/>
        </a:p>
      </dgm:t>
    </dgm:pt>
    <dgm:pt modelId="{742D5271-5DC6-485A-87C8-36BF33E9F2CB}">
      <dgm:prSet phldrT="[Text]" custT="1"/>
      <dgm:spPr/>
      <dgm:t>
        <a:bodyPr/>
        <a:lstStyle/>
        <a:p>
          <a:pPr algn="l"/>
          <a:r>
            <a:rPr lang="en-US" sz="1800" dirty="0" smtClean="0"/>
            <a:t>Patient volume</a:t>
          </a:r>
          <a:endParaRPr lang="en-US" sz="1800" dirty="0"/>
        </a:p>
      </dgm:t>
    </dgm:pt>
    <dgm:pt modelId="{3132E26F-A939-4EAD-ABED-7E9AC04874F5}" type="parTrans" cxnId="{73E09359-A3C9-4705-97A7-9E81C4AC990F}">
      <dgm:prSet/>
      <dgm:spPr/>
      <dgm:t>
        <a:bodyPr/>
        <a:lstStyle/>
        <a:p>
          <a:endParaRPr lang="en-US"/>
        </a:p>
      </dgm:t>
    </dgm:pt>
    <dgm:pt modelId="{BA0A970F-A7FB-4816-9873-F58EE6ECF8C0}" type="sibTrans" cxnId="{73E09359-A3C9-4705-97A7-9E81C4AC990F}">
      <dgm:prSet/>
      <dgm:spPr/>
      <dgm:t>
        <a:bodyPr/>
        <a:lstStyle/>
        <a:p>
          <a:endParaRPr lang="en-US"/>
        </a:p>
      </dgm:t>
    </dgm:pt>
    <dgm:pt modelId="{E7E121F1-583D-4ED6-8D9B-26F0631B1327}">
      <dgm:prSet phldrT="[Text]" custT="1"/>
      <dgm:spPr/>
      <dgm:t>
        <a:bodyPr/>
        <a:lstStyle/>
        <a:p>
          <a:pPr algn="l"/>
          <a:r>
            <a:rPr lang="en-US" sz="1800" dirty="0" smtClean="0"/>
            <a:t>Available resources (staff, time, funding)</a:t>
          </a:r>
          <a:endParaRPr lang="en-US" sz="1800" dirty="0"/>
        </a:p>
      </dgm:t>
    </dgm:pt>
    <dgm:pt modelId="{CBD2275A-5B1A-4E68-88CC-DB7F8B387154}" type="parTrans" cxnId="{E6456F7B-1752-4BCC-BA20-A4CF6A77DA73}">
      <dgm:prSet/>
      <dgm:spPr/>
      <dgm:t>
        <a:bodyPr/>
        <a:lstStyle/>
        <a:p>
          <a:endParaRPr lang="en-US"/>
        </a:p>
      </dgm:t>
    </dgm:pt>
    <dgm:pt modelId="{67DF13B5-9900-4304-9BBF-4F4A3A0749F1}" type="sibTrans" cxnId="{E6456F7B-1752-4BCC-BA20-A4CF6A77DA73}">
      <dgm:prSet/>
      <dgm:spPr/>
      <dgm:t>
        <a:bodyPr/>
        <a:lstStyle/>
        <a:p>
          <a:endParaRPr lang="en-US"/>
        </a:p>
      </dgm:t>
    </dgm:pt>
    <dgm:pt modelId="{33148287-0051-4034-8DE1-1BB76C73C0D4}">
      <dgm:prSet phldrT="[Text]" custT="1"/>
      <dgm:spPr/>
      <dgm:t>
        <a:bodyPr/>
        <a:lstStyle/>
        <a:p>
          <a:pPr algn="l"/>
          <a:r>
            <a:rPr lang="en-US" sz="1800" dirty="0" smtClean="0"/>
            <a:t>Culture and values</a:t>
          </a:r>
          <a:endParaRPr lang="en-US" sz="1800" dirty="0"/>
        </a:p>
      </dgm:t>
    </dgm:pt>
    <dgm:pt modelId="{97BA0E94-3341-4E00-9B66-EAC74658ADD0}" type="parTrans" cxnId="{65F54A2F-852E-4860-AAED-9DCCEA0D379C}">
      <dgm:prSet/>
      <dgm:spPr/>
      <dgm:t>
        <a:bodyPr/>
        <a:lstStyle/>
        <a:p>
          <a:endParaRPr lang="en-US"/>
        </a:p>
      </dgm:t>
    </dgm:pt>
    <dgm:pt modelId="{D2418CD1-2A90-479C-8DA7-3BB8CF3CFA56}" type="sibTrans" cxnId="{65F54A2F-852E-4860-AAED-9DCCEA0D379C}">
      <dgm:prSet/>
      <dgm:spPr/>
      <dgm:t>
        <a:bodyPr/>
        <a:lstStyle/>
        <a:p>
          <a:endParaRPr lang="en-US"/>
        </a:p>
      </dgm:t>
    </dgm:pt>
    <dgm:pt modelId="{7DF0F99F-6C62-4A3B-82C1-F7665564BD6E}">
      <dgm:prSet phldrT="[Text]" custT="1"/>
      <dgm:spPr/>
      <dgm:t>
        <a:bodyPr/>
        <a:lstStyle/>
        <a:p>
          <a:pPr algn="l"/>
          <a:r>
            <a:rPr lang="en-US" sz="1800" dirty="0" smtClean="0"/>
            <a:t>Leadership support</a:t>
          </a:r>
          <a:endParaRPr lang="en-US" sz="1800" dirty="0"/>
        </a:p>
      </dgm:t>
    </dgm:pt>
    <dgm:pt modelId="{1B3A38E4-D702-4C22-9FB4-81B0C222F081}" type="parTrans" cxnId="{E84D7DD9-2795-4448-BD04-F78788ED0E6C}">
      <dgm:prSet/>
      <dgm:spPr/>
      <dgm:t>
        <a:bodyPr/>
        <a:lstStyle/>
        <a:p>
          <a:endParaRPr lang="en-US"/>
        </a:p>
      </dgm:t>
    </dgm:pt>
    <dgm:pt modelId="{186F824B-D313-467C-A4BA-FAA0E6375E62}" type="sibTrans" cxnId="{E84D7DD9-2795-4448-BD04-F78788ED0E6C}">
      <dgm:prSet/>
      <dgm:spPr/>
      <dgm:t>
        <a:bodyPr/>
        <a:lstStyle/>
        <a:p>
          <a:endParaRPr lang="en-US"/>
        </a:p>
      </dgm:t>
    </dgm:pt>
    <dgm:pt modelId="{120A5B6F-0A7D-4252-8B24-A7E6F3B0D724}">
      <dgm:prSet phldrT="[Text]" custT="1"/>
      <dgm:spPr/>
      <dgm:t>
        <a:bodyPr/>
        <a:lstStyle/>
        <a:p>
          <a:pPr algn="l"/>
          <a:r>
            <a:rPr lang="en-US" sz="1800" dirty="0" smtClean="0"/>
            <a:t>Type of condition</a:t>
          </a:r>
          <a:endParaRPr lang="en-US" sz="1800" dirty="0"/>
        </a:p>
      </dgm:t>
    </dgm:pt>
    <dgm:pt modelId="{49ABAF97-B9C1-4D11-B050-7D83CAC24EFE}" type="parTrans" cxnId="{71E9A160-B283-4832-9C75-80419FD59470}">
      <dgm:prSet/>
      <dgm:spPr/>
      <dgm:t>
        <a:bodyPr/>
        <a:lstStyle/>
        <a:p>
          <a:endParaRPr lang="en-US"/>
        </a:p>
      </dgm:t>
    </dgm:pt>
    <dgm:pt modelId="{65A33629-149D-4344-91D6-0D2CEBC115C7}" type="sibTrans" cxnId="{71E9A160-B283-4832-9C75-80419FD59470}">
      <dgm:prSet/>
      <dgm:spPr/>
      <dgm:t>
        <a:bodyPr/>
        <a:lstStyle/>
        <a:p>
          <a:endParaRPr lang="en-US"/>
        </a:p>
      </dgm:t>
    </dgm:pt>
    <dgm:pt modelId="{C081741F-41CD-4167-A296-BF39587E69D5}">
      <dgm:prSet phldrT="[Text]" custT="1"/>
      <dgm:spPr/>
      <dgm:t>
        <a:bodyPr/>
        <a:lstStyle/>
        <a:p>
          <a:pPr algn="l"/>
          <a:r>
            <a:rPr lang="en-US" sz="1800" dirty="0" smtClean="0"/>
            <a:t>Clinical course</a:t>
          </a:r>
          <a:endParaRPr lang="en-US" sz="1800" dirty="0"/>
        </a:p>
      </dgm:t>
    </dgm:pt>
    <dgm:pt modelId="{FB6380A7-669F-4AE9-847C-3595A253CEA6}" type="parTrans" cxnId="{9F8C89D3-36F6-4F0E-8A5E-59DDAA494B06}">
      <dgm:prSet/>
      <dgm:spPr/>
      <dgm:t>
        <a:bodyPr/>
        <a:lstStyle/>
        <a:p>
          <a:endParaRPr lang="en-US"/>
        </a:p>
      </dgm:t>
    </dgm:pt>
    <dgm:pt modelId="{DEEE143E-2668-474D-B42B-E23CE5F8E729}" type="sibTrans" cxnId="{9F8C89D3-36F6-4F0E-8A5E-59DDAA494B06}">
      <dgm:prSet/>
      <dgm:spPr/>
      <dgm:t>
        <a:bodyPr/>
        <a:lstStyle/>
        <a:p>
          <a:endParaRPr lang="en-US"/>
        </a:p>
      </dgm:t>
    </dgm:pt>
    <dgm:pt modelId="{A438ECF9-C0D8-4D4C-BDE6-C0F1B5A68640}">
      <dgm:prSet phldrT="[Text]" custT="1"/>
      <dgm:spPr/>
      <dgm:t>
        <a:bodyPr/>
        <a:lstStyle/>
        <a:p>
          <a:pPr algn="l"/>
          <a:r>
            <a:rPr lang="en-US" sz="1800" dirty="0" smtClean="0"/>
            <a:t>Health IT</a:t>
          </a:r>
          <a:endParaRPr lang="en-US" sz="1800" dirty="0"/>
        </a:p>
      </dgm:t>
    </dgm:pt>
    <dgm:pt modelId="{BA66054A-0D13-4FE6-8715-579F3BD6B129}" type="parTrans" cxnId="{A25C3379-9C91-4E59-B8AB-3BB27E373551}">
      <dgm:prSet/>
      <dgm:spPr/>
      <dgm:t>
        <a:bodyPr/>
        <a:lstStyle/>
        <a:p>
          <a:endParaRPr lang="en-US"/>
        </a:p>
      </dgm:t>
    </dgm:pt>
    <dgm:pt modelId="{8AE10A27-1828-40C5-BCE1-DB2A2386785E}" type="sibTrans" cxnId="{A25C3379-9C91-4E59-B8AB-3BB27E373551}">
      <dgm:prSet/>
      <dgm:spPr/>
      <dgm:t>
        <a:bodyPr/>
        <a:lstStyle/>
        <a:p>
          <a:endParaRPr lang="en-US"/>
        </a:p>
      </dgm:t>
    </dgm:pt>
    <dgm:pt modelId="{3A126175-3D9F-416D-99F5-F257778CE5FD}">
      <dgm:prSet phldrT="[Text]" custT="1"/>
      <dgm:spPr/>
      <dgm:t>
        <a:bodyPr/>
        <a:lstStyle/>
        <a:p>
          <a:pPr algn="l"/>
          <a:r>
            <a:rPr lang="en-US" sz="1800" dirty="0" smtClean="0"/>
            <a:t>Competing initiatives</a:t>
          </a:r>
          <a:endParaRPr lang="en-US" sz="1800" dirty="0"/>
        </a:p>
      </dgm:t>
    </dgm:pt>
    <dgm:pt modelId="{5B1F8864-440F-4DAF-BCAB-B679AAE9A1F2}" type="parTrans" cxnId="{CF886C49-D963-4E5B-A140-D414F1D75336}">
      <dgm:prSet/>
      <dgm:spPr/>
      <dgm:t>
        <a:bodyPr/>
        <a:lstStyle/>
        <a:p>
          <a:endParaRPr lang="en-US"/>
        </a:p>
      </dgm:t>
    </dgm:pt>
    <dgm:pt modelId="{0D662CE9-149F-4BC3-994D-881002DC6910}" type="sibTrans" cxnId="{CF886C49-D963-4E5B-A140-D414F1D75336}">
      <dgm:prSet/>
      <dgm:spPr/>
      <dgm:t>
        <a:bodyPr/>
        <a:lstStyle/>
        <a:p>
          <a:endParaRPr lang="en-US"/>
        </a:p>
      </dgm:t>
    </dgm:pt>
    <dgm:pt modelId="{433DB486-69DB-4F50-951B-990FA7E22EC8}" type="pres">
      <dgm:prSet presAssocID="{E7F4461E-2361-4FB3-AEAE-A9A42134EE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93D302-CE4E-4A17-8569-CD6068847AC8}" type="pres">
      <dgm:prSet presAssocID="{15D8F8F1-F67E-4968-8937-88F69B701B1E}" presName="centerShape" presStyleLbl="node0" presStyleIdx="0" presStyleCnt="1" custScaleX="108984" custScaleY="4700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52088D5-A9EB-4E3F-98C7-35C65CB56E9F}" type="pres">
      <dgm:prSet presAssocID="{20C2F8E8-4E8C-4C32-AB32-2D6F06C3ED5C}" presName="parTrans" presStyleLbl="bgSibTrans2D1" presStyleIdx="0" presStyleCnt="3" custAng="690256"/>
      <dgm:spPr/>
      <dgm:t>
        <a:bodyPr/>
        <a:lstStyle/>
        <a:p>
          <a:endParaRPr lang="en-US"/>
        </a:p>
      </dgm:t>
    </dgm:pt>
    <dgm:pt modelId="{0EB3A51F-AE17-4A66-8BBA-4608741B99D9}" type="pres">
      <dgm:prSet presAssocID="{8CE84739-B47C-4EEC-92DA-7FA43966C9D3}" presName="node" presStyleLbl="node1" presStyleIdx="0" presStyleCnt="3" custScaleX="1108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0A603-075D-4DAE-B211-EDFD7884142A}" type="pres">
      <dgm:prSet presAssocID="{29BDB193-B9A3-4F31-8761-85620BE7853A}" presName="parTrans" presStyleLbl="bgSibTrans2D1" presStyleIdx="1" presStyleCnt="3" custScaleX="124724"/>
      <dgm:spPr/>
      <dgm:t>
        <a:bodyPr/>
        <a:lstStyle/>
        <a:p>
          <a:endParaRPr lang="en-US"/>
        </a:p>
      </dgm:t>
    </dgm:pt>
    <dgm:pt modelId="{CB8C0359-4513-46E9-AE89-86A447C910C6}" type="pres">
      <dgm:prSet presAssocID="{B9720AEE-027E-4C7F-AD0D-C5066F4269CE}" presName="node" presStyleLbl="node1" presStyleIdx="1" presStyleCnt="3" custScaleX="109550" custRadScaleRad="85230" custRadScaleInc="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C0F9C-6404-48E6-B0D2-434CF9F2301B}" type="pres">
      <dgm:prSet presAssocID="{E96D1CFF-228C-4FA1-9AC3-ED84BFADB069}" presName="parTrans" presStyleLbl="bgSibTrans2D1" presStyleIdx="2" presStyleCnt="3" custAng="20834088"/>
      <dgm:spPr/>
      <dgm:t>
        <a:bodyPr/>
        <a:lstStyle/>
        <a:p>
          <a:endParaRPr lang="en-US"/>
        </a:p>
      </dgm:t>
    </dgm:pt>
    <dgm:pt modelId="{59E96ED9-5501-4743-AE9C-6702C6A4E2F5}" type="pres">
      <dgm:prSet presAssocID="{D441C6A1-AC32-476E-B392-A643EDF421F2}" presName="node" presStyleLbl="node1" presStyleIdx="2" presStyleCnt="3" custScaleX="107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E9A160-B283-4832-9C75-80419FD59470}" srcId="{D441C6A1-AC32-476E-B392-A643EDF421F2}" destId="{120A5B6F-0A7D-4252-8B24-A7E6F3B0D724}" srcOrd="0" destOrd="0" parTransId="{49ABAF97-B9C1-4D11-B050-7D83CAC24EFE}" sibTransId="{65A33629-149D-4344-91D6-0D2CEBC115C7}"/>
    <dgm:cxn modelId="{A25C3379-9C91-4E59-B8AB-3BB27E373551}" srcId="{8CE84739-B47C-4EEC-92DA-7FA43966C9D3}" destId="{A438ECF9-C0D8-4D4C-BDE6-C0F1B5A68640}" srcOrd="2" destOrd="0" parTransId="{BA66054A-0D13-4FE6-8715-579F3BD6B129}" sibTransId="{8AE10A27-1828-40C5-BCE1-DB2A2386785E}"/>
    <dgm:cxn modelId="{87106145-8337-41C7-92DA-C6BB8A98F3D3}" type="presOf" srcId="{D441C6A1-AC32-476E-B392-A643EDF421F2}" destId="{59E96ED9-5501-4743-AE9C-6702C6A4E2F5}" srcOrd="0" destOrd="0" presId="urn:microsoft.com/office/officeart/2005/8/layout/radial4"/>
    <dgm:cxn modelId="{9F8C89D3-36F6-4F0E-8A5E-59DDAA494B06}" srcId="{D441C6A1-AC32-476E-B392-A643EDF421F2}" destId="{C081741F-41CD-4167-A296-BF39587E69D5}" srcOrd="1" destOrd="0" parTransId="{FB6380A7-669F-4AE9-847C-3595A253CEA6}" sibTransId="{DEEE143E-2668-474D-B42B-E23CE5F8E729}"/>
    <dgm:cxn modelId="{E84D7DD9-2795-4448-BD04-F78788ED0E6C}" srcId="{B9720AEE-027E-4C7F-AD0D-C5066F4269CE}" destId="{7DF0F99F-6C62-4A3B-82C1-F7665564BD6E}" srcOrd="1" destOrd="0" parTransId="{1B3A38E4-D702-4C22-9FB4-81B0C222F081}" sibTransId="{186F824B-D313-467C-A4BA-FAA0E6375E62}"/>
    <dgm:cxn modelId="{E6456F7B-1752-4BCC-BA20-A4CF6A77DA73}" srcId="{8CE84739-B47C-4EEC-92DA-7FA43966C9D3}" destId="{E7E121F1-583D-4ED6-8D9B-26F0631B1327}" srcOrd="1" destOrd="0" parTransId="{CBD2275A-5B1A-4E68-88CC-DB7F8B387154}" sibTransId="{67DF13B5-9900-4304-9BBF-4F4A3A0749F1}"/>
    <dgm:cxn modelId="{3F08C7E2-57E2-48FC-B0E5-07C35F188D9C}" type="presOf" srcId="{E7F4461E-2361-4FB3-AEAE-A9A42134EE74}" destId="{433DB486-69DB-4F50-951B-990FA7E22EC8}" srcOrd="0" destOrd="0" presId="urn:microsoft.com/office/officeart/2005/8/layout/radial4"/>
    <dgm:cxn modelId="{65F54A2F-852E-4860-AAED-9DCCEA0D379C}" srcId="{B9720AEE-027E-4C7F-AD0D-C5066F4269CE}" destId="{33148287-0051-4034-8DE1-1BB76C73C0D4}" srcOrd="0" destOrd="0" parTransId="{97BA0E94-3341-4E00-9B66-EAC74658ADD0}" sibTransId="{D2418CD1-2A90-479C-8DA7-3BB8CF3CFA56}"/>
    <dgm:cxn modelId="{7D4CAB37-435F-4C3E-BB26-6464D7797990}" srcId="{15D8F8F1-F67E-4968-8937-88F69B701B1E}" destId="{8CE84739-B47C-4EEC-92DA-7FA43966C9D3}" srcOrd="0" destOrd="0" parTransId="{20C2F8E8-4E8C-4C32-AB32-2D6F06C3ED5C}" sibTransId="{E25724BE-BC50-45CC-85CC-5E147DAD6EDA}"/>
    <dgm:cxn modelId="{5C59A73E-C741-44F2-AFCE-35E623ADD853}" type="presOf" srcId="{C081741F-41CD-4167-A296-BF39587E69D5}" destId="{59E96ED9-5501-4743-AE9C-6702C6A4E2F5}" srcOrd="0" destOrd="2" presId="urn:microsoft.com/office/officeart/2005/8/layout/radial4"/>
    <dgm:cxn modelId="{5D90B660-2E82-4A25-9E18-23C95D097FD5}" srcId="{15D8F8F1-F67E-4968-8937-88F69B701B1E}" destId="{B9720AEE-027E-4C7F-AD0D-C5066F4269CE}" srcOrd="1" destOrd="0" parTransId="{29BDB193-B9A3-4F31-8761-85620BE7853A}" sibTransId="{892B8959-1149-40C8-840E-91517101F2FD}"/>
    <dgm:cxn modelId="{73E09359-A3C9-4705-97A7-9E81C4AC990F}" srcId="{8CE84739-B47C-4EEC-92DA-7FA43966C9D3}" destId="{742D5271-5DC6-485A-87C8-36BF33E9F2CB}" srcOrd="0" destOrd="0" parTransId="{3132E26F-A939-4EAD-ABED-7E9AC04874F5}" sibTransId="{BA0A970F-A7FB-4816-9873-F58EE6ECF8C0}"/>
    <dgm:cxn modelId="{F245DF07-1955-49B5-85E4-073871E16AE0}" type="presOf" srcId="{29BDB193-B9A3-4F31-8761-85620BE7853A}" destId="{6260A603-075D-4DAE-B211-EDFD7884142A}" srcOrd="0" destOrd="0" presId="urn:microsoft.com/office/officeart/2005/8/layout/radial4"/>
    <dgm:cxn modelId="{FDC41FF6-00FB-44C9-98B9-60940107A506}" type="presOf" srcId="{B9720AEE-027E-4C7F-AD0D-C5066F4269CE}" destId="{CB8C0359-4513-46E9-AE89-86A447C910C6}" srcOrd="0" destOrd="0" presId="urn:microsoft.com/office/officeart/2005/8/layout/radial4"/>
    <dgm:cxn modelId="{3016A291-156B-415C-AC9C-B48225B3700A}" type="presOf" srcId="{742D5271-5DC6-485A-87C8-36BF33E9F2CB}" destId="{0EB3A51F-AE17-4A66-8BBA-4608741B99D9}" srcOrd="0" destOrd="1" presId="urn:microsoft.com/office/officeart/2005/8/layout/radial4"/>
    <dgm:cxn modelId="{DD66D168-7814-4701-A0A3-AA47AEB17BDD}" srcId="{E7F4461E-2361-4FB3-AEAE-A9A42134EE74}" destId="{15D8F8F1-F67E-4968-8937-88F69B701B1E}" srcOrd="0" destOrd="0" parTransId="{759EC1DB-E342-4042-B278-B655F0E8505F}" sibTransId="{5EA430AF-51D4-4296-B35E-203D26F71C3B}"/>
    <dgm:cxn modelId="{439307D4-3032-4E3B-8079-C002627A2249}" type="presOf" srcId="{7DF0F99F-6C62-4A3B-82C1-F7665564BD6E}" destId="{CB8C0359-4513-46E9-AE89-86A447C910C6}" srcOrd="0" destOrd="2" presId="urn:microsoft.com/office/officeart/2005/8/layout/radial4"/>
    <dgm:cxn modelId="{CF886C49-D963-4E5B-A140-D414F1D75336}" srcId="{B9720AEE-027E-4C7F-AD0D-C5066F4269CE}" destId="{3A126175-3D9F-416D-99F5-F257778CE5FD}" srcOrd="2" destOrd="0" parTransId="{5B1F8864-440F-4DAF-BCAB-B679AAE9A1F2}" sibTransId="{0D662CE9-149F-4BC3-994D-881002DC6910}"/>
    <dgm:cxn modelId="{74894FA2-284C-450A-8E68-1BF3D6F390AF}" type="presOf" srcId="{15D8F8F1-F67E-4968-8937-88F69B701B1E}" destId="{7E93D302-CE4E-4A17-8569-CD6068847AC8}" srcOrd="0" destOrd="0" presId="urn:microsoft.com/office/officeart/2005/8/layout/radial4"/>
    <dgm:cxn modelId="{633130EE-E97B-4F4E-B8E2-2F5A36FA995C}" type="presOf" srcId="{3A126175-3D9F-416D-99F5-F257778CE5FD}" destId="{CB8C0359-4513-46E9-AE89-86A447C910C6}" srcOrd="0" destOrd="3" presId="urn:microsoft.com/office/officeart/2005/8/layout/radial4"/>
    <dgm:cxn modelId="{530CEDD8-3C7E-46FD-99CF-3F0227F179B9}" type="presOf" srcId="{8CE84739-B47C-4EEC-92DA-7FA43966C9D3}" destId="{0EB3A51F-AE17-4A66-8BBA-4608741B99D9}" srcOrd="0" destOrd="0" presId="urn:microsoft.com/office/officeart/2005/8/layout/radial4"/>
    <dgm:cxn modelId="{6CC776E2-46B6-4036-86FD-B796B28B2AF4}" type="presOf" srcId="{20C2F8E8-4E8C-4C32-AB32-2D6F06C3ED5C}" destId="{552088D5-A9EB-4E3F-98C7-35C65CB56E9F}" srcOrd="0" destOrd="0" presId="urn:microsoft.com/office/officeart/2005/8/layout/radial4"/>
    <dgm:cxn modelId="{46E21ACB-A5AE-48B6-A837-89C4D963E1F7}" type="presOf" srcId="{33148287-0051-4034-8DE1-1BB76C73C0D4}" destId="{CB8C0359-4513-46E9-AE89-86A447C910C6}" srcOrd="0" destOrd="1" presId="urn:microsoft.com/office/officeart/2005/8/layout/radial4"/>
    <dgm:cxn modelId="{912158DA-645B-42F2-B6CE-EBE9E70774A3}" type="presOf" srcId="{120A5B6F-0A7D-4252-8B24-A7E6F3B0D724}" destId="{59E96ED9-5501-4743-AE9C-6702C6A4E2F5}" srcOrd="0" destOrd="1" presId="urn:microsoft.com/office/officeart/2005/8/layout/radial4"/>
    <dgm:cxn modelId="{19D8D7EF-BF06-4CF5-9112-0DAB6252CBD4}" srcId="{15D8F8F1-F67E-4968-8937-88F69B701B1E}" destId="{D441C6A1-AC32-476E-B392-A643EDF421F2}" srcOrd="2" destOrd="0" parTransId="{E96D1CFF-228C-4FA1-9AC3-ED84BFADB069}" sibTransId="{19F1C448-4304-4EB0-B885-DE14A23F6F49}"/>
    <dgm:cxn modelId="{07804105-2378-4292-9D65-5BBEDCEEBFFD}" type="presOf" srcId="{E96D1CFF-228C-4FA1-9AC3-ED84BFADB069}" destId="{ED1C0F9C-6404-48E6-B0D2-434CF9F2301B}" srcOrd="0" destOrd="0" presId="urn:microsoft.com/office/officeart/2005/8/layout/radial4"/>
    <dgm:cxn modelId="{AE479515-CD6E-4891-9D23-0A3CC811E19E}" type="presOf" srcId="{E7E121F1-583D-4ED6-8D9B-26F0631B1327}" destId="{0EB3A51F-AE17-4A66-8BBA-4608741B99D9}" srcOrd="0" destOrd="2" presId="urn:microsoft.com/office/officeart/2005/8/layout/radial4"/>
    <dgm:cxn modelId="{32868CB6-7B63-45A6-BCDC-2DCCFB38F015}" type="presOf" srcId="{A438ECF9-C0D8-4D4C-BDE6-C0F1B5A68640}" destId="{0EB3A51F-AE17-4A66-8BBA-4608741B99D9}" srcOrd="0" destOrd="3" presId="urn:microsoft.com/office/officeart/2005/8/layout/radial4"/>
    <dgm:cxn modelId="{22888C6F-6B04-4ABB-8363-FDFE5A8AE338}" type="presParOf" srcId="{433DB486-69DB-4F50-951B-990FA7E22EC8}" destId="{7E93D302-CE4E-4A17-8569-CD6068847AC8}" srcOrd="0" destOrd="0" presId="urn:microsoft.com/office/officeart/2005/8/layout/radial4"/>
    <dgm:cxn modelId="{098B3003-36F4-4AF9-BC87-BAC8AB754843}" type="presParOf" srcId="{433DB486-69DB-4F50-951B-990FA7E22EC8}" destId="{552088D5-A9EB-4E3F-98C7-35C65CB56E9F}" srcOrd="1" destOrd="0" presId="urn:microsoft.com/office/officeart/2005/8/layout/radial4"/>
    <dgm:cxn modelId="{AE330B42-2DC5-4EC4-A815-A47B0FFDACF5}" type="presParOf" srcId="{433DB486-69DB-4F50-951B-990FA7E22EC8}" destId="{0EB3A51F-AE17-4A66-8BBA-4608741B99D9}" srcOrd="2" destOrd="0" presId="urn:microsoft.com/office/officeart/2005/8/layout/radial4"/>
    <dgm:cxn modelId="{EFA89606-97A1-44C1-9311-54FCE1853FD5}" type="presParOf" srcId="{433DB486-69DB-4F50-951B-990FA7E22EC8}" destId="{6260A603-075D-4DAE-B211-EDFD7884142A}" srcOrd="3" destOrd="0" presId="urn:microsoft.com/office/officeart/2005/8/layout/radial4"/>
    <dgm:cxn modelId="{83439F30-2762-4BBC-89F0-A19016211FA7}" type="presParOf" srcId="{433DB486-69DB-4F50-951B-990FA7E22EC8}" destId="{CB8C0359-4513-46E9-AE89-86A447C910C6}" srcOrd="4" destOrd="0" presId="urn:microsoft.com/office/officeart/2005/8/layout/radial4"/>
    <dgm:cxn modelId="{62D342DE-4EF4-496A-81BF-1A90986A0BF9}" type="presParOf" srcId="{433DB486-69DB-4F50-951B-990FA7E22EC8}" destId="{ED1C0F9C-6404-48E6-B0D2-434CF9F2301B}" srcOrd="5" destOrd="0" presId="urn:microsoft.com/office/officeart/2005/8/layout/radial4"/>
    <dgm:cxn modelId="{D57D3300-1E9F-424C-9ED8-5EF0B028F157}" type="presParOf" srcId="{433DB486-69DB-4F50-951B-990FA7E22EC8}" destId="{59E96ED9-5501-4743-AE9C-6702C6A4E2F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93D302-CE4E-4A17-8569-CD6068847AC8}">
      <dsp:nvSpPr>
        <dsp:cNvPr id="0" name=""/>
        <dsp:cNvSpPr/>
      </dsp:nvSpPr>
      <dsp:spPr>
        <a:xfrm>
          <a:off x="2898743" y="3965994"/>
          <a:ext cx="2699170" cy="1164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Implementation</a:t>
          </a:r>
          <a:endParaRPr lang="en-US" sz="2400" kern="1200" dirty="0"/>
        </a:p>
      </dsp:txBody>
      <dsp:txXfrm>
        <a:off x="2898743" y="3965994"/>
        <a:ext cx="2699170" cy="1164033"/>
      </dsp:txXfrm>
    </dsp:sp>
    <dsp:sp modelId="{552088D5-A9EB-4E3F-98C7-35C65CB56E9F}">
      <dsp:nvSpPr>
        <dsp:cNvPr id="0" name=""/>
        <dsp:cNvSpPr/>
      </dsp:nvSpPr>
      <dsp:spPr>
        <a:xfrm rot="13590256">
          <a:off x="1358764" y="2969768"/>
          <a:ext cx="2279257" cy="705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B3A51F-AE17-4A66-8BBA-4608741B99D9}">
      <dsp:nvSpPr>
        <dsp:cNvPr id="0" name=""/>
        <dsp:cNvSpPr/>
      </dsp:nvSpPr>
      <dsp:spPr>
        <a:xfrm>
          <a:off x="261029" y="1727895"/>
          <a:ext cx="2607668" cy="1882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Site Characteristics</a:t>
          </a:r>
          <a:endParaRPr lang="en-US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Patient volume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Available resources (staff, time, funding)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Health IT</a:t>
          </a:r>
          <a:endParaRPr lang="en-US" sz="1800" kern="1200" dirty="0"/>
        </a:p>
      </dsp:txBody>
      <dsp:txXfrm>
        <a:off x="261029" y="1727895"/>
        <a:ext cx="2607668" cy="1882266"/>
      </dsp:txXfrm>
    </dsp:sp>
    <dsp:sp modelId="{6260A603-075D-4DAE-B211-EDFD7884142A}">
      <dsp:nvSpPr>
        <dsp:cNvPr id="0" name=""/>
        <dsp:cNvSpPr/>
      </dsp:nvSpPr>
      <dsp:spPr>
        <a:xfrm rot="16220016">
          <a:off x="2956088" y="2447300"/>
          <a:ext cx="2604833" cy="705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8C0359-4513-46E9-AE89-86A447C910C6}">
      <dsp:nvSpPr>
        <dsp:cNvPr id="0" name=""/>
        <dsp:cNvSpPr/>
      </dsp:nvSpPr>
      <dsp:spPr>
        <a:xfrm>
          <a:off x="2975820" y="814870"/>
          <a:ext cx="2577528" cy="1882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Organization Characteristics</a:t>
          </a:r>
          <a:endParaRPr lang="en-US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Culture and values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Leadership support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Competing initiatives</a:t>
          </a:r>
          <a:endParaRPr lang="en-US" sz="1800" kern="1200" dirty="0"/>
        </a:p>
      </dsp:txBody>
      <dsp:txXfrm>
        <a:off x="2975820" y="814870"/>
        <a:ext cx="2577528" cy="1882266"/>
      </dsp:txXfrm>
    </dsp:sp>
    <dsp:sp modelId="{ED1C0F9C-6404-48E6-B0D2-434CF9F2301B}">
      <dsp:nvSpPr>
        <dsp:cNvPr id="0" name=""/>
        <dsp:cNvSpPr/>
      </dsp:nvSpPr>
      <dsp:spPr>
        <a:xfrm rot="18734088">
          <a:off x="4858635" y="2969768"/>
          <a:ext cx="2279257" cy="705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E96ED9-5501-4743-AE9C-6702C6A4E2F5}">
      <dsp:nvSpPr>
        <dsp:cNvPr id="0" name=""/>
        <dsp:cNvSpPr/>
      </dsp:nvSpPr>
      <dsp:spPr>
        <a:xfrm>
          <a:off x="5666415" y="1727895"/>
          <a:ext cx="2530754" cy="1882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Condition</a:t>
          </a:r>
          <a:endParaRPr lang="en-US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Type of condition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Clinical course</a:t>
          </a:r>
          <a:endParaRPr lang="en-US" sz="1800" kern="1200" dirty="0"/>
        </a:p>
      </dsp:txBody>
      <dsp:txXfrm>
        <a:off x="5666415" y="1727895"/>
        <a:ext cx="2530754" cy="1882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C4DDA-9EE9-4EAB-B244-9FFF2960DCA2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F71BF-A6D9-4EA7-908A-42ECA799B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F71BF-A6D9-4EA7-908A-42ECA799B0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EE86-7C85-4F83-A593-ED41BA330EC0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8C8A-7F79-4739-9166-1D428F3AA302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046-39D3-4458-9380-043CD078348E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9271-4FFF-4FCC-9301-F1EADCE6ECD4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19A2-F052-4782-9A61-9582B83A9094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04B483-F1D7-44BF-B07F-4CFFE2593331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355F-3628-4A27-B02D-2D499276E3E3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045A-9299-4039-B942-0338BCB91BCC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5E57-F4E4-459D-9D89-809D66B8E25C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2A59-1C67-424B-8CC0-7EFA4FD51E42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CC48B2-DA61-4629-B9BF-FAD959F58D93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DD4AEA-8701-4045-9556-B23059BD93DB}" type="datetime1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4D1205-66E9-4425-AF6C-E87CEBD50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6629400" cy="1981200"/>
          </a:xfrm>
        </p:spPr>
        <p:txBody>
          <a:bodyPr/>
          <a:lstStyle/>
          <a:p>
            <a:r>
              <a:rPr lang="en-US" dirty="0" smtClean="0"/>
              <a:t>The University of </a:t>
            </a:r>
            <a:r>
              <a:rPr lang="en-US" dirty="0" smtClean="0"/>
              <a:t>Washington Demonstration </a:t>
            </a:r>
            <a:r>
              <a:rPr lang="en-US" dirty="0" smtClean="0"/>
              <a:t>Team &amp;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OUR </a:t>
            </a:r>
            <a:r>
              <a:rPr lang="en-US" dirty="0" smtClean="0"/>
              <a:t>DEMONSTRATION PARTNERS</a:t>
            </a:r>
          </a:p>
          <a:p>
            <a:endParaRPr lang="en-US" dirty="0" smtClean="0"/>
          </a:p>
          <a:p>
            <a:r>
              <a:rPr lang="en-US" dirty="0" smtClean="0"/>
              <a:t>SDM Conference </a:t>
            </a:r>
            <a:r>
              <a:rPr lang="en-US" dirty="0" smtClean="0"/>
              <a:t>SESSION </a:t>
            </a:r>
            <a:r>
              <a:rPr lang="en-US" normalizeH="1" dirty="0" smtClean="0"/>
              <a:t>4</a:t>
            </a:r>
            <a:endParaRPr lang="en-US" normalizeH="1" dirty="0" smtClean="0"/>
          </a:p>
          <a:p>
            <a:r>
              <a:rPr lang="en-US" dirty="0" smtClean="0"/>
              <a:t>May 26, 2011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3400" y="2133600"/>
            <a:ext cx="457200" cy="593725"/>
          </a:xfrm>
        </p:spPr>
        <p:txBody>
          <a:bodyPr>
            <a:normAutofit/>
          </a:bodyPr>
          <a:lstStyle/>
          <a:p>
            <a:fld id="{014D1205-66E9-4425-AF6C-E87CEBD500D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3312"/>
            <a:ext cx="8534400" cy="19050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Washington Shared Decision Making Demonstration:</a:t>
            </a:r>
            <a:br>
              <a:rPr lang="en-US" sz="3400" dirty="0" smtClean="0"/>
            </a:br>
            <a:r>
              <a:rPr lang="en-US" sz="3400" dirty="0" smtClean="0"/>
              <a:t>Key Project Learning, Recommendations, and Next Steps</a:t>
            </a:r>
            <a:endParaRPr lang="en-US" sz="3400" dirty="0"/>
          </a:p>
        </p:txBody>
      </p:sp>
    </p:spTree>
    <p:extLst>
      <p:ext uri="{BB962C8B-B14F-4D97-AF65-F5344CB8AC3E}">
        <p14:creationId xmlns="" xmlns:p14="http://schemas.microsoft.com/office/powerpoint/2010/main" val="1400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Design</a:t>
            </a:r>
            <a:r>
              <a:rPr lang="en-US" dirty="0"/>
              <a:t> </a:t>
            </a:r>
            <a:r>
              <a:rPr lang="en-US" dirty="0" smtClean="0"/>
              <a:t>work flow process maps.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78492731"/>
              </p:ext>
            </p:extLst>
          </p:nvPr>
        </p:nvGraphicFramePr>
        <p:xfrm>
          <a:off x="228600" y="1219200"/>
          <a:ext cx="5257800" cy="5491130"/>
        </p:xfrm>
        <a:graphic>
          <a:graphicData uri="http://schemas.openxmlformats.org/presentationml/2006/ole">
            <p:oleObj spid="_x0000_s2065" r:id="rId3" imgW="7006917" imgH="9145206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23560" y="1379577"/>
            <a:ext cx="33680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Work with the team to draw work flow process maps.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Change is easier when team members know their roles and responsibilities.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Periodically return to and refine the process map, especially if the process is not working.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52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Promote SDM directly to patients.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Patients have a right to equal participation in their treatment decisions.</a:t>
            </a:r>
          </a:p>
          <a:p>
            <a:r>
              <a:rPr lang="en-US" dirty="0" smtClean="0"/>
              <a:t>Rather than relying on providers to initiate SDM conversations, patients can be proactive in the process. </a:t>
            </a:r>
          </a:p>
          <a:p>
            <a:r>
              <a:rPr lang="en-US" dirty="0" smtClean="0"/>
              <a:t>Advertise SDM directly to patients.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Posters in waiting rooms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Flyers in exam rooms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Sample DA pamphlets in exam rooms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Newsletters mailed to patients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SDM can be advertised as a market differentiator </a:t>
            </a:r>
          </a:p>
          <a:p>
            <a:r>
              <a:rPr lang="en-US" dirty="0"/>
              <a:t>Engage patients with </a:t>
            </a:r>
            <a:r>
              <a:rPr lang="en-US" dirty="0" smtClean="0"/>
              <a:t>“warm hand-off” </a:t>
            </a:r>
            <a:r>
              <a:rPr lang="en-US" dirty="0"/>
              <a:t>and a clear explanation of SDM/DAs.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Support legislation that facilitates SDM adoption and implementation.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60240"/>
            <a:ext cx="8534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Washington State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First state to pass legislation supporting the use of SDM and DAs for preference-sensitive treatment decisions</a:t>
            </a:r>
          </a:p>
          <a:p>
            <a:pPr lvl="2"/>
            <a:r>
              <a:rPr lang="en-US" dirty="0" smtClean="0"/>
              <a:t>Mandated </a:t>
            </a:r>
            <a:r>
              <a:rPr lang="en-US" dirty="0" smtClean="0"/>
              <a:t>an </a:t>
            </a:r>
            <a:r>
              <a:rPr lang="en-US" dirty="0" smtClean="0"/>
              <a:t>SDM demonstration</a:t>
            </a:r>
          </a:p>
          <a:p>
            <a:pPr lvl="2"/>
            <a:r>
              <a:rPr lang="en-US" dirty="0" smtClean="0"/>
              <a:t>Increased legal protection for physicians who use nationally certified DAs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HB 1311 establishes a public-private collaborative to identify evidence-based strategies to improve quality and reduce variation in use of services. SDM is a proposed strategy.</a:t>
            </a:r>
          </a:p>
          <a:p>
            <a:r>
              <a:rPr lang="en-US" dirty="0" smtClean="0"/>
              <a:t>Patient Protection and Affordable Care Act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§ 3506 will (1) help develop a certification process for DAs; (2) establish SDM Resource Centers to provide technical assistance; and (3) provide grants to providers to develop, implement, and assess SDM techniques.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§ 3021 establishes the Center for Medicare and Medicaid Innovation that will test innovate payment and service delivery models. SDM is one of the 18 models being tested.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6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22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from Demonstration to Sustainability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Evaluate </a:t>
            </a:r>
            <a:r>
              <a:rPr lang="en-US" dirty="0" smtClean="0"/>
              <a:t>post-demonstration spread </a:t>
            </a:r>
            <a:r>
              <a:rPr lang="en-US" dirty="0" smtClean="0"/>
              <a:t>of SDM &amp; DA </a:t>
            </a:r>
            <a:r>
              <a:rPr lang="en-US" dirty="0" smtClean="0"/>
              <a:t>use </a:t>
            </a:r>
            <a:r>
              <a:rPr lang="en-US" dirty="0" smtClean="0"/>
              <a:t>in Washington State: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Within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initial demonstration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ractices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provider organizations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Beyond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initial demonstration practices and provider organizations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/>
              <a:t>“Keep the </a:t>
            </a:r>
            <a:r>
              <a:rPr lang="en-US" dirty="0" smtClean="0"/>
              <a:t>e</a:t>
            </a:r>
            <a:r>
              <a:rPr lang="en-US" dirty="0" smtClean="0"/>
              <a:t>nergy alive</a:t>
            </a:r>
            <a:r>
              <a:rPr lang="en-US" dirty="0" smtClean="0"/>
              <a:t>” in </a:t>
            </a:r>
            <a:r>
              <a:rPr lang="en-US" dirty="0" smtClean="0"/>
              <a:t>policy </a:t>
            </a:r>
            <a:r>
              <a:rPr lang="en-US" dirty="0" smtClean="0"/>
              <a:t>and</a:t>
            </a:r>
            <a:r>
              <a:rPr lang="en-US" dirty="0" smtClean="0"/>
              <a:t> practice.</a:t>
            </a:r>
            <a:endParaRPr lang="en-US" dirty="0" smtClean="0"/>
          </a:p>
          <a:p>
            <a:r>
              <a:rPr lang="en-US" dirty="0" smtClean="0"/>
              <a:t>Document </a:t>
            </a:r>
            <a:r>
              <a:rPr lang="en-US" dirty="0" smtClean="0"/>
              <a:t>sustainability </a:t>
            </a:r>
            <a:r>
              <a:rPr lang="en-US" dirty="0" smtClean="0"/>
              <a:t>of SDM &amp; DA </a:t>
            </a:r>
            <a:r>
              <a:rPr lang="en-US" dirty="0" smtClean="0"/>
              <a:t>use </a:t>
            </a:r>
            <a:r>
              <a:rPr lang="en-US" dirty="0" smtClean="0"/>
              <a:t>within </a:t>
            </a:r>
            <a:r>
              <a:rPr lang="en-US" dirty="0" smtClean="0"/>
              <a:t>initial </a:t>
            </a:r>
            <a:r>
              <a:rPr lang="en-US" dirty="0" smtClean="0"/>
              <a:t>d</a:t>
            </a:r>
            <a:r>
              <a:rPr lang="en-US" dirty="0" smtClean="0"/>
              <a:t>emonstration </a:t>
            </a:r>
            <a:r>
              <a:rPr lang="en-US" dirty="0" smtClean="0"/>
              <a:t>p</a:t>
            </a:r>
            <a:r>
              <a:rPr lang="en-US" dirty="0" smtClean="0"/>
              <a:t>ractices.</a:t>
            </a:r>
            <a:endParaRPr lang="en-US" dirty="0" smtClean="0"/>
          </a:p>
          <a:p>
            <a:r>
              <a:rPr lang="en-US" dirty="0" smtClean="0"/>
              <a:t>Pilot-test benefit designs </a:t>
            </a:r>
            <a:r>
              <a:rPr lang="en-US" dirty="0" smtClean="0"/>
              <a:t>and </a:t>
            </a:r>
            <a:r>
              <a:rPr lang="en-US" dirty="0" smtClean="0"/>
              <a:t>payment models </a:t>
            </a:r>
            <a:r>
              <a:rPr lang="en-US" dirty="0" smtClean="0"/>
              <a:t>that </a:t>
            </a:r>
            <a:r>
              <a:rPr lang="en-US" dirty="0" smtClean="0"/>
              <a:t>facilitate </a:t>
            </a:r>
            <a:r>
              <a:rPr lang="en-US" dirty="0" smtClean="0"/>
              <a:t>SDM </a:t>
            </a:r>
            <a:r>
              <a:rPr lang="en-US" dirty="0" smtClean="0"/>
              <a:t>and </a:t>
            </a:r>
            <a:r>
              <a:rPr lang="en-US" dirty="0" smtClean="0"/>
              <a:t>DA </a:t>
            </a:r>
            <a:r>
              <a:rPr lang="en-US" dirty="0" smtClean="0"/>
              <a:t>use.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Explicitly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tap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rinciples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behavioral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conomics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designing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ilots.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Work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closely with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normalizeH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”—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patients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plans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purchasers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and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providers—in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pilot design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implementation.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971800"/>
            <a:ext cx="6480174" cy="1444625"/>
          </a:xfrm>
        </p:spPr>
        <p:txBody>
          <a:bodyPr/>
          <a:lstStyle/>
          <a:p>
            <a:r>
              <a:rPr lang="en-US" dirty="0" smtClean="0"/>
              <a:t>The Audience’s turn:</a:t>
            </a:r>
          </a:p>
          <a:p>
            <a:r>
              <a:rPr lang="en-US" dirty="0" smtClean="0"/>
              <a:t>Where do you want to go next &amp;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 smtClean="0"/>
              <a:t>is needed to make it happen?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Ideas: What is Next for Shared Decision Making in Your Organization?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Project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92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37836"/>
            <a:ext cx="8534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Leaders, providers, and staff believe </a:t>
            </a:r>
            <a:br>
              <a:rPr lang="en-US" dirty="0" smtClean="0"/>
            </a:br>
            <a:r>
              <a:rPr lang="en-US" dirty="0" smtClean="0"/>
              <a:t>SDM is the right thing to do.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r>
              <a:rPr lang="en-US" dirty="0" smtClean="0"/>
              <a:t>Virtually no one disagrees with the fundamental idea behind SDM that providers and patients should communicate and work together to arrive at treatment decisions. </a:t>
            </a:r>
          </a:p>
          <a:p>
            <a:r>
              <a:rPr lang="en-US" dirty="0" smtClean="0"/>
              <a:t>Hospital leaders believe SDM is the right thing to do, but often face conflict in prioritizing an activity that is not directly associated with reimbursement. </a:t>
            </a:r>
          </a:p>
          <a:p>
            <a:r>
              <a:rPr lang="en-US" dirty="0" smtClean="0"/>
              <a:t>Providers and staff believe SDM is the right thing to do, but breaking old habits is hard to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10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827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Support from the top is necessary </a:t>
            </a:r>
            <a:br>
              <a:rPr lang="en-US" dirty="0" smtClean="0"/>
            </a:br>
            <a:r>
              <a:rPr lang="en-US" dirty="0" smtClean="0"/>
              <a:t>but not sufficient.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51772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Support from hospital leadership can help raise awareness of SDM and the availability of DAs throughout the organization.</a:t>
            </a:r>
          </a:p>
          <a:p>
            <a:r>
              <a:rPr lang="en-US" dirty="0" smtClean="0"/>
              <a:t>Leaders play a critical role in determining whether integration of SDM will be an organizational goal or a secondary activity that falls behind competing initiatives.</a:t>
            </a:r>
          </a:p>
          <a:p>
            <a:r>
              <a:rPr lang="en-US" dirty="0" smtClean="0"/>
              <a:t>Actual implementation occurs at the individual level at the point of care. </a:t>
            </a:r>
          </a:p>
          <a:p>
            <a:r>
              <a:rPr lang="en-US" dirty="0" smtClean="0"/>
              <a:t>Having engaged leaders is necessary, as is proper support for providers and staff who practice SDM and distribute DAs.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34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2488"/>
            <a:ext cx="85344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Many factors affect the rate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success </a:t>
            </a:r>
            <a:r>
              <a:rPr lang="en-US" dirty="0" smtClean="0"/>
              <a:t>of implementation.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415387752"/>
              </p:ext>
            </p:extLst>
          </p:nvPr>
        </p:nvGraphicFramePr>
        <p:xfrm>
          <a:off x="381000" y="1143000"/>
          <a:ext cx="8458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19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0892"/>
            <a:ext cx="8683752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Changing day-to-day behaviors </a:t>
            </a:r>
            <a:br>
              <a:rPr lang="en-US" dirty="0" smtClean="0"/>
            </a:br>
            <a:r>
              <a:rPr lang="en-US" dirty="0" smtClean="0"/>
              <a:t>is a difficult task.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adoption of any new activity is </a:t>
            </a:r>
            <a:r>
              <a:rPr lang="en-US" dirty="0" smtClean="0"/>
              <a:t>challenging, </a:t>
            </a:r>
            <a:r>
              <a:rPr lang="en-US" dirty="0"/>
              <a:t>especially in busy clinics with high patient volumes. </a:t>
            </a:r>
            <a:endParaRPr lang="en-US" dirty="0" smtClean="0"/>
          </a:p>
          <a:p>
            <a:r>
              <a:rPr lang="en-US" dirty="0" smtClean="0"/>
              <a:t>Old </a:t>
            </a:r>
            <a:r>
              <a:rPr lang="en-US" dirty="0"/>
              <a:t>habits are hard to break, so continued enthusiasm and commitment by SDM champions at all levels is essential to instilling new habits around the SDM process</a:t>
            </a:r>
            <a:r>
              <a:rPr lang="en-US" dirty="0" smtClean="0"/>
              <a:t>.</a:t>
            </a:r>
          </a:p>
          <a:p>
            <a:r>
              <a:rPr lang="en-US" dirty="0"/>
              <a:t>Creative reminders help providers and staff remember to identify SDM-eligible patients and distribute DAs. </a:t>
            </a:r>
            <a:endParaRPr lang="en-US" dirty="0" smtClean="0"/>
          </a:p>
          <a:p>
            <a:r>
              <a:rPr lang="en-US" dirty="0" smtClean="0"/>
              <a:t>Regular </a:t>
            </a:r>
            <a:r>
              <a:rPr lang="en-US" dirty="0"/>
              <a:t>evaluation of the effectiveness of various </a:t>
            </a:r>
            <a:r>
              <a:rPr lang="en-US" dirty="0" smtClean="0"/>
              <a:t>reminder methods </a:t>
            </a:r>
            <a:r>
              <a:rPr lang="en-US" dirty="0"/>
              <a:t>is critical to successful implementation. </a:t>
            </a:r>
            <a:endParaRPr lang="en-US" dirty="0" smtClean="0"/>
          </a:p>
          <a:p>
            <a:r>
              <a:rPr lang="en-US" dirty="0" smtClean="0"/>
              <a:t>Shifting from a volume-based to value-based payment system may facilitate SDM adoption.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58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21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Engage the entire organization.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Embed SDM into organizational goals and frameworks.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Sites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tend to be more successful when SDM is embedded into organizational goals and aligned with strategic efforts.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When SDM is a formal goal, it will take priority over competing activities that are not associated with organizational goals. 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Many sites are already involved in patient satisfaction,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quality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improvement, and cost reduction initiatives, so it will be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convenient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and appropriate to align SDM with those efforts. </a:t>
            </a:r>
          </a:p>
          <a:p>
            <a:r>
              <a:rPr lang="en-US" dirty="0"/>
              <a:t>Launch a marketing campaign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Work with the in-house public affairs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department.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Create a brand and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tagline.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Produce promotional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items.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Coordinate organization-wide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contests.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1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closely with clinical teams.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Provide education sessions.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Arrange DA viewing opportunities for all providers and staff.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Address misconceptions about SDM.</a:t>
            </a:r>
          </a:p>
          <a:p>
            <a:pPr lvl="2"/>
            <a:r>
              <a:rPr lang="en-US" dirty="0" smtClean="0"/>
              <a:t>Many providers believe they are already practicing SDM.</a:t>
            </a:r>
          </a:p>
          <a:p>
            <a:pPr lvl="2"/>
            <a:r>
              <a:rPr lang="en-US" dirty="0" smtClean="0"/>
              <a:t>Many providers think their only role in SDM is to hand out the DA.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ase fears that implementation will be a substantial burden on the team and regular work flow.</a:t>
            </a:r>
          </a:p>
          <a:p>
            <a:r>
              <a:rPr lang="en-US" dirty="0" smtClean="0"/>
              <a:t>Offer ongoing support and feedback.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eet with the team on a regular basis to discuss problems and concerns and jointly reach solutions.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Provide frequent feedback from patient surveys to remind and motivate the clinical staff.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1205-66E9-4425-AF6C-E87CEBD500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79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743</TotalTime>
  <Words>947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Washington Shared Decision Making Demonstration: Key Project Learning, Recommendations, and Next Steps</vt:lpstr>
      <vt:lpstr>Key Project Learning</vt:lpstr>
      <vt:lpstr>Leaders, providers, and staff believe  SDM is the right thing to do.</vt:lpstr>
      <vt:lpstr>Support from the top is necessary  but not sufficient.</vt:lpstr>
      <vt:lpstr>Many factors affect the rate and  success of implementation.</vt:lpstr>
      <vt:lpstr>Changing day-to-day behaviors  is a difficult task.</vt:lpstr>
      <vt:lpstr>Recommendations</vt:lpstr>
      <vt:lpstr>Engage the entire organization.</vt:lpstr>
      <vt:lpstr>Work closely with clinical teams.</vt:lpstr>
      <vt:lpstr>Design work flow process maps.</vt:lpstr>
      <vt:lpstr>Promote SDM directly to patients.</vt:lpstr>
      <vt:lpstr>Support legislation that facilitates SDM adoption and implementation.</vt:lpstr>
      <vt:lpstr>Next Steps</vt:lpstr>
      <vt:lpstr>Moving from Demonstration to Sustainability</vt:lpstr>
      <vt:lpstr>Your Ideas: What is Next for Shared Decision Making in Your Organization?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Recommendations and Next Steps</dc:title>
  <dc:creator>jmchan</dc:creator>
  <cp:lastModifiedBy>aed2</cp:lastModifiedBy>
  <cp:revision>40</cp:revision>
  <dcterms:created xsi:type="dcterms:W3CDTF">2011-05-21T22:20:13Z</dcterms:created>
  <dcterms:modified xsi:type="dcterms:W3CDTF">2011-05-23T18:07:00Z</dcterms:modified>
</cp:coreProperties>
</file>