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73" r:id="rId2"/>
    <p:sldMasterId id="2147483774" r:id="rId3"/>
    <p:sldMasterId id="2147483775" r:id="rId4"/>
  </p:sldMasterIdLst>
  <p:notesMasterIdLst>
    <p:notesMasterId r:id="rId49"/>
  </p:notesMasterIdLst>
  <p:handoutMasterIdLst>
    <p:handoutMasterId r:id="rId50"/>
  </p:handoutMasterIdLst>
  <p:sldIdLst>
    <p:sldId id="256" r:id="rId5"/>
    <p:sldId id="257" r:id="rId6"/>
    <p:sldId id="258" r:id="rId7"/>
    <p:sldId id="259" r:id="rId8"/>
    <p:sldId id="260" r:id="rId9"/>
    <p:sldId id="261" r:id="rId10"/>
    <p:sldId id="262" r:id="rId11"/>
    <p:sldId id="263" r:id="rId12"/>
    <p:sldId id="271" r:id="rId13"/>
    <p:sldId id="306" r:id="rId14"/>
    <p:sldId id="307" r:id="rId15"/>
    <p:sldId id="308" r:id="rId16"/>
    <p:sldId id="281" r:id="rId17"/>
    <p:sldId id="309" r:id="rId18"/>
    <p:sldId id="283" r:id="rId19"/>
    <p:sldId id="282" r:id="rId20"/>
    <p:sldId id="284" r:id="rId21"/>
    <p:sldId id="285" r:id="rId22"/>
    <p:sldId id="286" r:id="rId23"/>
    <p:sldId id="299" r:id="rId24"/>
    <p:sldId id="300" r:id="rId25"/>
    <p:sldId id="287" r:id="rId26"/>
    <p:sldId id="301" r:id="rId27"/>
    <p:sldId id="289" r:id="rId28"/>
    <p:sldId id="290" r:id="rId29"/>
    <p:sldId id="291" r:id="rId30"/>
    <p:sldId id="292" r:id="rId31"/>
    <p:sldId id="303" r:id="rId32"/>
    <p:sldId id="305" r:id="rId33"/>
    <p:sldId id="265" r:id="rId34"/>
    <p:sldId id="266" r:id="rId35"/>
    <p:sldId id="267" r:id="rId36"/>
    <p:sldId id="268" r:id="rId37"/>
    <p:sldId id="269" r:id="rId38"/>
    <p:sldId id="270" r:id="rId39"/>
    <p:sldId id="272" r:id="rId40"/>
    <p:sldId id="273" r:id="rId41"/>
    <p:sldId id="274" r:id="rId42"/>
    <p:sldId id="275" r:id="rId43"/>
    <p:sldId id="276" r:id="rId44"/>
    <p:sldId id="277" r:id="rId45"/>
    <p:sldId id="278" r:id="rId46"/>
    <p:sldId id="279" r:id="rId47"/>
    <p:sldId id="28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D:\EAGLES\SDM%20charts_revise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EAGLES\SDM%20charts_revis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EAGLES\SDM%20charts_revised.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effectLst>
              <a:innerShdw blurRad="114300">
                <a:schemeClr val="bg2">
                  <a:lumMod val="50000"/>
                </a:schemeClr>
              </a:innerShdw>
            </a:effectLst>
            <a:scene3d>
              <a:camera prst="orthographicFront"/>
              <a:lightRig rig="threePt" dir="t"/>
            </a:scene3d>
            <a:sp3d/>
          </c:spPr>
          <c:dPt>
            <c:idx val="0"/>
            <c:spPr>
              <a:solidFill>
                <a:srgbClr val="01665E"/>
              </a:solidFill>
              <a:effectLst>
                <a:innerShdw blurRad="114300">
                  <a:schemeClr val="bg2">
                    <a:lumMod val="50000"/>
                  </a:schemeClr>
                </a:innerShdw>
              </a:effectLst>
              <a:scene3d>
                <a:camera prst="orthographicFront"/>
                <a:lightRig rig="threePt" dir="t"/>
              </a:scene3d>
              <a:sp3d/>
            </c:spPr>
          </c:dPt>
          <c:dPt>
            <c:idx val="1"/>
            <c:spPr>
              <a:solidFill>
                <a:srgbClr val="5AB4AC"/>
              </a:solidFill>
              <a:effectLst>
                <a:innerShdw blurRad="114300">
                  <a:schemeClr val="bg2">
                    <a:lumMod val="50000"/>
                  </a:schemeClr>
                </a:innerShdw>
              </a:effectLst>
              <a:scene3d>
                <a:camera prst="orthographicFront"/>
                <a:lightRig rig="threePt" dir="t"/>
              </a:scene3d>
              <a:sp3d/>
            </c:spPr>
          </c:dPt>
          <c:dPt>
            <c:idx val="2"/>
            <c:spPr>
              <a:solidFill>
                <a:schemeClr val="bg2">
                  <a:lumMod val="75000"/>
                </a:schemeClr>
              </a:solidFill>
              <a:effectLst>
                <a:innerShdw blurRad="114300">
                  <a:schemeClr val="bg2">
                    <a:lumMod val="50000"/>
                  </a:schemeClr>
                </a:innerShdw>
              </a:effectLst>
              <a:scene3d>
                <a:camera prst="orthographicFront"/>
                <a:lightRig rig="threePt" dir="t"/>
              </a:scene3d>
              <a:sp3d/>
            </c:spPr>
          </c:dPt>
          <c:dPt>
            <c:idx val="3"/>
            <c:spPr>
              <a:solidFill>
                <a:srgbClr val="D8B365"/>
              </a:solidFill>
              <a:effectLst>
                <a:innerShdw blurRad="114300">
                  <a:schemeClr val="bg2">
                    <a:lumMod val="50000"/>
                  </a:schemeClr>
                </a:innerShdw>
              </a:effectLst>
              <a:scene3d>
                <a:camera prst="orthographicFront"/>
                <a:lightRig rig="threePt" dir="t"/>
              </a:scene3d>
              <a:sp3d/>
            </c:spPr>
          </c:dPt>
          <c:dPt>
            <c:idx val="4"/>
            <c:spPr>
              <a:solidFill>
                <a:srgbClr val="8C510A"/>
              </a:solidFill>
              <a:effectLst>
                <a:innerShdw blurRad="114300">
                  <a:schemeClr val="bg2">
                    <a:lumMod val="50000"/>
                  </a:schemeClr>
                </a:innerShdw>
              </a:effectLst>
              <a:scene3d>
                <a:camera prst="orthographicFront"/>
                <a:lightRig rig="threePt" dir="t"/>
              </a:scene3d>
              <a:sp3d/>
            </c:spPr>
          </c:dPt>
          <c:dLbls>
            <c:dLbl>
              <c:idx val="0"/>
              <c:spPr/>
              <c:txPr>
                <a:bodyPr/>
                <a:lstStyle/>
                <a:p>
                  <a:pPr>
                    <a:defRPr sz="1600">
                      <a:solidFill>
                        <a:schemeClr val="bg1"/>
                      </a:solidFill>
                    </a:defRPr>
                  </a:pPr>
                  <a:endParaRPr lang="en-US"/>
                </a:p>
              </c:txPr>
            </c:dLbl>
            <c:dLbl>
              <c:idx val="1"/>
              <c:spPr/>
              <c:txPr>
                <a:bodyPr/>
                <a:lstStyle/>
                <a:p>
                  <a:pPr>
                    <a:defRPr sz="1600">
                      <a:solidFill>
                        <a:schemeClr val="bg1"/>
                      </a:solidFill>
                    </a:defRPr>
                  </a:pPr>
                  <a:endParaRPr lang="en-US"/>
                </a:p>
              </c:txPr>
            </c:dLbl>
            <c:txPr>
              <a:bodyPr/>
              <a:lstStyle/>
              <a:p>
                <a:pPr>
                  <a:defRPr sz="1600"/>
                </a:pPr>
                <a:endParaRPr lang="en-US"/>
              </a:p>
            </c:txPr>
            <c:dLblPos val="bestFit"/>
            <c:showPercent val="1"/>
            <c:showLeaderLines val="1"/>
          </c:dLbls>
          <c:cat>
            <c:strRef>
              <c:f>Pies!$C$2:$G$2</c:f>
              <c:strCache>
                <c:ptCount val="5"/>
                <c:pt idx="0">
                  <c:v>Excellent</c:v>
                </c:pt>
                <c:pt idx="1">
                  <c:v>Very good</c:v>
                </c:pt>
                <c:pt idx="2">
                  <c:v>Good</c:v>
                </c:pt>
                <c:pt idx="3">
                  <c:v>Fair</c:v>
                </c:pt>
                <c:pt idx="4">
                  <c:v>Poor</c:v>
                </c:pt>
              </c:strCache>
            </c:strRef>
          </c:cat>
          <c:val>
            <c:numRef>
              <c:f>Pies!$C$3:$G$3</c:f>
              <c:numCache>
                <c:formatCode>General</c:formatCode>
                <c:ptCount val="5"/>
                <c:pt idx="0">
                  <c:v>105</c:v>
                </c:pt>
                <c:pt idx="1">
                  <c:v>183</c:v>
                </c:pt>
                <c:pt idx="2">
                  <c:v>95</c:v>
                </c:pt>
                <c:pt idx="3">
                  <c:v>13</c:v>
                </c:pt>
                <c:pt idx="4">
                  <c:v>4</c:v>
                </c:pt>
              </c:numCache>
            </c:numRef>
          </c:val>
        </c:ser>
        <c:firstSliceAng val="0"/>
      </c:pieChart>
    </c:plotArea>
    <c:legend>
      <c:legendPos val="r"/>
      <c:layout>
        <c:manualLayout>
          <c:xMode val="edge"/>
          <c:yMode val="edge"/>
          <c:x val="0.71203893263342422"/>
          <c:y val="0.14747027805003302"/>
          <c:w val="0.21851662292213503"/>
          <c:h val="0.67271583567449533"/>
        </c:manualLayout>
      </c:layout>
      <c:txPr>
        <a:bodyPr/>
        <a:lstStyle/>
        <a:p>
          <a:pPr>
            <a:defRPr sz="1400"/>
          </a:pPr>
          <a:endParaRPr lang="en-US"/>
        </a:p>
      </c:txPr>
    </c:legend>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spPr>
            <a:effectLst>
              <a:innerShdw blurRad="114300">
                <a:schemeClr val="bg2">
                  <a:lumMod val="50000"/>
                </a:schemeClr>
              </a:innerShdw>
            </a:effectLst>
            <a:scene3d>
              <a:camera prst="orthographicFront"/>
              <a:lightRig rig="threePt" dir="t"/>
            </a:scene3d>
            <a:sp3d/>
          </c:spPr>
          <c:dPt>
            <c:idx val="0"/>
            <c:spPr>
              <a:solidFill>
                <a:srgbClr val="01665E"/>
              </a:solidFill>
              <a:effectLst>
                <a:innerShdw blurRad="114300">
                  <a:schemeClr val="bg2">
                    <a:lumMod val="50000"/>
                  </a:schemeClr>
                </a:innerShdw>
              </a:effectLst>
              <a:scene3d>
                <a:camera prst="orthographicFront"/>
                <a:lightRig rig="threePt" dir="t"/>
              </a:scene3d>
              <a:sp3d/>
            </c:spPr>
          </c:dPt>
          <c:dPt>
            <c:idx val="1"/>
            <c:spPr>
              <a:solidFill>
                <a:srgbClr val="5AB4AC"/>
              </a:solidFill>
              <a:effectLst>
                <a:innerShdw blurRad="114300">
                  <a:schemeClr val="bg2">
                    <a:lumMod val="50000"/>
                  </a:schemeClr>
                </a:innerShdw>
              </a:effectLst>
              <a:scene3d>
                <a:camera prst="orthographicFront"/>
                <a:lightRig rig="threePt" dir="t"/>
              </a:scene3d>
              <a:sp3d/>
            </c:spPr>
          </c:dPt>
          <c:dPt>
            <c:idx val="2"/>
            <c:spPr>
              <a:solidFill>
                <a:schemeClr val="bg2">
                  <a:lumMod val="75000"/>
                </a:schemeClr>
              </a:solidFill>
              <a:effectLst>
                <a:innerShdw blurRad="114300">
                  <a:schemeClr val="bg2">
                    <a:lumMod val="50000"/>
                  </a:schemeClr>
                </a:innerShdw>
              </a:effectLst>
              <a:scene3d>
                <a:camera prst="orthographicFront"/>
                <a:lightRig rig="threePt" dir="t"/>
              </a:scene3d>
              <a:sp3d/>
            </c:spPr>
          </c:dPt>
          <c:dPt>
            <c:idx val="3"/>
            <c:spPr>
              <a:solidFill>
                <a:srgbClr val="D8B365"/>
              </a:solidFill>
              <a:effectLst>
                <a:innerShdw blurRad="114300">
                  <a:schemeClr val="bg2">
                    <a:lumMod val="50000"/>
                  </a:schemeClr>
                </a:innerShdw>
              </a:effectLst>
              <a:scene3d>
                <a:camera prst="orthographicFront"/>
                <a:lightRig rig="threePt" dir="t"/>
              </a:scene3d>
              <a:sp3d/>
            </c:spPr>
          </c:dPt>
          <c:dPt>
            <c:idx val="4"/>
            <c:spPr>
              <a:solidFill>
                <a:srgbClr val="8C510A"/>
              </a:solidFill>
              <a:effectLst>
                <a:innerShdw blurRad="114300">
                  <a:schemeClr val="bg2">
                    <a:lumMod val="50000"/>
                  </a:schemeClr>
                </a:innerShdw>
              </a:effectLst>
              <a:scene3d>
                <a:camera prst="orthographicFront"/>
                <a:lightRig rig="threePt" dir="t"/>
              </a:scene3d>
              <a:sp3d/>
            </c:spPr>
          </c:dPt>
          <c:dLbls>
            <c:dLbl>
              <c:idx val="0"/>
              <c:spPr/>
              <c:txPr>
                <a:bodyPr/>
                <a:lstStyle/>
                <a:p>
                  <a:pPr>
                    <a:defRPr sz="1600">
                      <a:solidFill>
                        <a:schemeClr val="bg1"/>
                      </a:solidFill>
                    </a:defRPr>
                  </a:pPr>
                  <a:endParaRPr lang="en-US"/>
                </a:p>
              </c:txPr>
            </c:dLbl>
            <c:dLbl>
              <c:idx val="1"/>
              <c:spPr/>
              <c:txPr>
                <a:bodyPr/>
                <a:lstStyle/>
                <a:p>
                  <a:pPr>
                    <a:defRPr sz="1600">
                      <a:solidFill>
                        <a:schemeClr val="bg1"/>
                      </a:solidFill>
                    </a:defRPr>
                  </a:pPr>
                  <a:endParaRPr lang="en-US"/>
                </a:p>
              </c:txPr>
            </c:dLbl>
            <c:txPr>
              <a:bodyPr/>
              <a:lstStyle/>
              <a:p>
                <a:pPr>
                  <a:defRPr sz="1600"/>
                </a:pPr>
                <a:endParaRPr lang="en-US"/>
              </a:p>
            </c:txPr>
            <c:dLblPos val="bestFit"/>
            <c:showPercent val="1"/>
            <c:showLeaderLines val="1"/>
          </c:dLbls>
          <c:cat>
            <c:strRef>
              <c:f>Pies!$C$5:$G$5</c:f>
              <c:strCache>
                <c:ptCount val="5"/>
                <c:pt idx="0">
                  <c:v>Excellent</c:v>
                </c:pt>
                <c:pt idx="1">
                  <c:v>Very good</c:v>
                </c:pt>
                <c:pt idx="2">
                  <c:v>Good</c:v>
                </c:pt>
                <c:pt idx="3">
                  <c:v>Fair</c:v>
                </c:pt>
                <c:pt idx="4">
                  <c:v>Poor</c:v>
                </c:pt>
              </c:strCache>
            </c:strRef>
          </c:cat>
          <c:val>
            <c:numRef>
              <c:f>Pies!$C$6:$G$6</c:f>
              <c:numCache>
                <c:formatCode>General</c:formatCode>
                <c:ptCount val="5"/>
                <c:pt idx="0">
                  <c:v>88</c:v>
                </c:pt>
                <c:pt idx="1">
                  <c:v>184</c:v>
                </c:pt>
                <c:pt idx="2">
                  <c:v>106</c:v>
                </c:pt>
                <c:pt idx="3">
                  <c:v>13</c:v>
                </c:pt>
                <c:pt idx="4">
                  <c:v>3</c:v>
                </c:pt>
              </c:numCache>
            </c:numRef>
          </c:val>
        </c:ser>
        <c:firstSliceAng val="0"/>
      </c:pieChart>
    </c:plotArea>
    <c:plotVisOnly val="1"/>
  </c:chart>
  <c:spPr>
    <a:no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1241907261592324E-2"/>
          <c:y val="5.0574730952930191E-2"/>
          <c:w val="0.57638867016622897"/>
          <c:h val="0.94942526904707003"/>
        </c:manualLayout>
      </c:layout>
      <c:pieChart>
        <c:varyColors val="1"/>
        <c:ser>
          <c:idx val="0"/>
          <c:order val="0"/>
          <c:spPr>
            <a:effectLst>
              <a:innerShdw blurRad="114300">
                <a:schemeClr val="bg2">
                  <a:lumMod val="50000"/>
                </a:schemeClr>
              </a:innerShdw>
            </a:effectLst>
            <a:scene3d>
              <a:camera prst="orthographicFront"/>
              <a:lightRig rig="threePt" dir="t"/>
            </a:scene3d>
            <a:sp3d/>
          </c:spPr>
          <c:dPt>
            <c:idx val="0"/>
            <c:spPr>
              <a:solidFill>
                <a:srgbClr val="01665E"/>
              </a:solidFill>
              <a:effectLst>
                <a:innerShdw blurRad="114300">
                  <a:schemeClr val="bg2">
                    <a:lumMod val="50000"/>
                  </a:schemeClr>
                </a:innerShdw>
              </a:effectLst>
              <a:scene3d>
                <a:camera prst="orthographicFront"/>
                <a:lightRig rig="threePt" dir="t"/>
              </a:scene3d>
              <a:sp3d/>
            </c:spPr>
          </c:dPt>
          <c:dPt>
            <c:idx val="1"/>
            <c:spPr>
              <a:solidFill>
                <a:srgbClr val="5AB4AC"/>
              </a:solidFill>
              <a:effectLst>
                <a:innerShdw blurRad="114300">
                  <a:schemeClr val="bg2">
                    <a:lumMod val="50000"/>
                  </a:schemeClr>
                </a:innerShdw>
              </a:effectLst>
              <a:scene3d>
                <a:camera prst="orthographicFront"/>
                <a:lightRig rig="threePt" dir="t"/>
              </a:scene3d>
              <a:sp3d/>
            </c:spPr>
          </c:dPt>
          <c:dPt>
            <c:idx val="2"/>
            <c:spPr>
              <a:solidFill>
                <a:schemeClr val="bg2">
                  <a:lumMod val="75000"/>
                </a:schemeClr>
              </a:solidFill>
              <a:effectLst>
                <a:innerShdw blurRad="114300">
                  <a:schemeClr val="bg2">
                    <a:lumMod val="50000"/>
                  </a:schemeClr>
                </a:innerShdw>
              </a:effectLst>
              <a:scene3d>
                <a:camera prst="orthographicFront"/>
                <a:lightRig rig="threePt" dir="t"/>
              </a:scene3d>
              <a:sp3d/>
            </c:spPr>
          </c:dPt>
          <c:dPt>
            <c:idx val="3"/>
            <c:spPr>
              <a:solidFill>
                <a:srgbClr val="8C510A"/>
              </a:solidFill>
              <a:effectLst>
                <a:innerShdw blurRad="114300">
                  <a:schemeClr val="bg2">
                    <a:lumMod val="50000"/>
                  </a:schemeClr>
                </a:innerShdw>
              </a:effectLst>
              <a:scene3d>
                <a:camera prst="orthographicFront"/>
                <a:lightRig rig="threePt" dir="t"/>
              </a:scene3d>
              <a:sp3d/>
            </c:spPr>
          </c:dPt>
          <c:dLbls>
            <c:dLbl>
              <c:idx val="0"/>
              <c:spPr/>
              <c:txPr>
                <a:bodyPr/>
                <a:lstStyle/>
                <a:p>
                  <a:pPr>
                    <a:defRPr sz="1800">
                      <a:solidFill>
                        <a:schemeClr val="bg1"/>
                      </a:solidFill>
                    </a:defRPr>
                  </a:pPr>
                  <a:endParaRPr lang="en-US"/>
                </a:p>
              </c:txPr>
            </c:dLbl>
            <c:dLbl>
              <c:idx val="1"/>
              <c:spPr/>
              <c:txPr>
                <a:bodyPr/>
                <a:lstStyle/>
                <a:p>
                  <a:pPr>
                    <a:defRPr sz="1800">
                      <a:solidFill>
                        <a:schemeClr val="bg1"/>
                      </a:solidFill>
                    </a:defRPr>
                  </a:pPr>
                  <a:endParaRPr lang="en-US"/>
                </a:p>
              </c:txPr>
            </c:dLbl>
            <c:dLbl>
              <c:idx val="3"/>
              <c:layout>
                <c:manualLayout>
                  <c:x val="-7.7312077775844512E-3"/>
                  <c:y val="4.206917848208401E-4"/>
                </c:manualLayout>
              </c:layout>
              <c:dLblPos val="bestFit"/>
              <c:showPercent val="1"/>
            </c:dLbl>
            <c:txPr>
              <a:bodyPr/>
              <a:lstStyle/>
              <a:p>
                <a:pPr>
                  <a:defRPr sz="1800"/>
                </a:pPr>
                <a:endParaRPr lang="en-US"/>
              </a:p>
            </c:txPr>
            <c:dLblPos val="inEnd"/>
            <c:showPercent val="1"/>
            <c:showLeaderLines val="1"/>
          </c:dLbls>
          <c:cat>
            <c:strRef>
              <c:f>Pies!$C$8:$F$8</c:f>
              <c:strCache>
                <c:ptCount val="4"/>
                <c:pt idx="0">
                  <c:v>Extremely important</c:v>
                </c:pt>
                <c:pt idx="1">
                  <c:v>Very important</c:v>
                </c:pt>
                <c:pt idx="2">
                  <c:v>Somewhat important</c:v>
                </c:pt>
                <c:pt idx="3">
                  <c:v>Not at all important</c:v>
                </c:pt>
              </c:strCache>
            </c:strRef>
          </c:cat>
          <c:val>
            <c:numRef>
              <c:f>Pies!$C$9:$F$9</c:f>
              <c:numCache>
                <c:formatCode>General</c:formatCode>
                <c:ptCount val="4"/>
                <c:pt idx="0">
                  <c:v>162</c:v>
                </c:pt>
                <c:pt idx="1">
                  <c:v>202</c:v>
                </c:pt>
                <c:pt idx="2">
                  <c:v>38</c:v>
                </c:pt>
                <c:pt idx="3">
                  <c:v>2</c:v>
                </c:pt>
              </c:numCache>
            </c:numRef>
          </c:val>
        </c:ser>
        <c:ser>
          <c:idx val="1"/>
          <c:order val="1"/>
          <c:cat>
            <c:strRef>
              <c:f>Pies!$C$8:$F$8</c:f>
              <c:strCache>
                <c:ptCount val="4"/>
                <c:pt idx="0">
                  <c:v>Extremely important</c:v>
                </c:pt>
                <c:pt idx="1">
                  <c:v>Very important</c:v>
                </c:pt>
                <c:pt idx="2">
                  <c:v>Somewhat important</c:v>
                </c:pt>
                <c:pt idx="3">
                  <c:v>Not at all important</c:v>
                </c:pt>
              </c:strCache>
            </c:strRef>
          </c:cat>
          <c:val>
            <c:numRef>
              <c:f>Pies!$C$10:$F$10</c:f>
              <c:numCache>
                <c:formatCode>General</c:formatCode>
                <c:ptCount val="4"/>
              </c:numCache>
            </c:numRef>
          </c:val>
        </c:ser>
        <c:firstSliceAng val="0"/>
      </c:pieChart>
    </c:plotArea>
    <c:legend>
      <c:legendPos val="r"/>
      <c:layout>
        <c:manualLayout>
          <c:xMode val="edge"/>
          <c:yMode val="edge"/>
          <c:x val="0.69637690267928309"/>
          <c:y val="9.5891738976926724E-2"/>
          <c:w val="0.24128240272406004"/>
          <c:h val="0.81072053967618718"/>
        </c:manualLayout>
      </c:layout>
      <c:txPr>
        <a:bodyPr/>
        <a:lstStyle/>
        <a:p>
          <a:pPr>
            <a:defRPr sz="1600"/>
          </a:pPr>
          <a:endParaRPr lang="en-US"/>
        </a:p>
      </c:txPr>
    </c:legend>
    <c:plotVisOnly val="1"/>
  </c:chart>
  <c:spPr>
    <a:noFill/>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A8AB3-368B-420A-B190-D34BE189D5C5}" type="doc">
      <dgm:prSet loTypeId="urn:microsoft.com/office/officeart/2005/8/layout/vList5" loCatId="list" qsTypeId="urn:microsoft.com/office/officeart/2005/8/quickstyle/simple1#13" qsCatId="simple" csTypeId="urn:microsoft.com/office/officeart/2005/8/colors/colorful5" csCatId="colorful" phldr="1"/>
      <dgm:spPr/>
      <dgm:t>
        <a:bodyPr/>
        <a:lstStyle/>
        <a:p>
          <a:endParaRPr lang="en-US"/>
        </a:p>
      </dgm:t>
    </dgm:pt>
    <dgm:pt modelId="{C2A8202B-5D18-4B3B-9097-9FE6EBCA4F7A}">
      <dgm:prSet phldrT="[Text]" custT="1"/>
      <dgm:spPr/>
      <dgm:t>
        <a:bodyPr/>
        <a:lstStyle/>
        <a:p>
          <a:r>
            <a:rPr lang="en-US" sz="2400" dirty="0" smtClean="0"/>
            <a:t>34 randomized controlled trials</a:t>
          </a:r>
          <a:endParaRPr lang="en-US" sz="2400" dirty="0"/>
        </a:p>
      </dgm:t>
    </dgm:pt>
    <dgm:pt modelId="{5BE04D95-5F3F-440D-AAA7-729B4568DF9E}" type="parTrans" cxnId="{1FF64216-859B-47BC-BAED-E0618E7EB582}">
      <dgm:prSet/>
      <dgm:spPr/>
      <dgm:t>
        <a:bodyPr/>
        <a:lstStyle/>
        <a:p>
          <a:endParaRPr lang="en-US" sz="1400"/>
        </a:p>
      </dgm:t>
    </dgm:pt>
    <dgm:pt modelId="{03CD9F7D-F52D-4C47-8731-30F325616DCF}" type="sibTrans" cxnId="{1FF64216-859B-47BC-BAED-E0618E7EB582}">
      <dgm:prSet/>
      <dgm:spPr/>
      <dgm:t>
        <a:bodyPr/>
        <a:lstStyle/>
        <a:p>
          <a:endParaRPr lang="en-US" sz="1400"/>
        </a:p>
      </dgm:t>
    </dgm:pt>
    <dgm:pt modelId="{B451216B-137B-409B-AA9B-47D5E665698C}">
      <dgm:prSet phldrT="[Text]" custT="1"/>
      <dgm:spPr>
        <a:solidFill>
          <a:schemeClr val="accent5">
            <a:lumMod val="20000"/>
            <a:lumOff val="80000"/>
            <a:alpha val="90000"/>
          </a:schemeClr>
        </a:solidFill>
      </dgm:spPr>
      <dgm:t>
        <a:bodyPr/>
        <a:lstStyle/>
        <a:p>
          <a:r>
            <a:rPr lang="en-US" sz="1800" dirty="0" smtClean="0"/>
            <a:t>Increased knowledge</a:t>
          </a:r>
          <a:endParaRPr lang="en-US" sz="1800" dirty="0"/>
        </a:p>
      </dgm:t>
    </dgm:pt>
    <dgm:pt modelId="{6B1D413B-0AFD-4D6B-B275-22A451A9CDCE}" type="parTrans" cxnId="{9DF0AA9A-0923-4E88-8DC1-FE4CAB4563F7}">
      <dgm:prSet/>
      <dgm:spPr/>
      <dgm:t>
        <a:bodyPr/>
        <a:lstStyle/>
        <a:p>
          <a:endParaRPr lang="en-US" sz="1400"/>
        </a:p>
      </dgm:t>
    </dgm:pt>
    <dgm:pt modelId="{CA35BBA3-DB10-49F5-A875-8BC6923F5514}" type="sibTrans" cxnId="{9DF0AA9A-0923-4E88-8DC1-FE4CAB4563F7}">
      <dgm:prSet/>
      <dgm:spPr/>
      <dgm:t>
        <a:bodyPr/>
        <a:lstStyle/>
        <a:p>
          <a:endParaRPr lang="en-US" sz="1400"/>
        </a:p>
      </dgm:t>
    </dgm:pt>
    <dgm:pt modelId="{CDF0EFA8-9B55-4826-B85A-14F3452B0DCE}">
      <dgm:prSet phldrT="[Text]" custT="1"/>
      <dgm:spPr>
        <a:solidFill>
          <a:schemeClr val="accent5">
            <a:lumMod val="20000"/>
            <a:lumOff val="80000"/>
            <a:alpha val="90000"/>
          </a:schemeClr>
        </a:solidFill>
      </dgm:spPr>
      <dgm:t>
        <a:bodyPr/>
        <a:lstStyle/>
        <a:p>
          <a:r>
            <a:rPr lang="en-US" sz="1800" dirty="0" smtClean="0"/>
            <a:t>More active patient participation </a:t>
          </a:r>
          <a:endParaRPr lang="en-US" sz="1800" dirty="0"/>
        </a:p>
      </dgm:t>
    </dgm:pt>
    <dgm:pt modelId="{D016BD18-E866-454E-9655-E45ADC5AB272}" type="parTrans" cxnId="{9B21B774-0FA1-4978-A354-693B27A5BA05}">
      <dgm:prSet/>
      <dgm:spPr/>
      <dgm:t>
        <a:bodyPr/>
        <a:lstStyle/>
        <a:p>
          <a:endParaRPr lang="en-US" sz="1400"/>
        </a:p>
      </dgm:t>
    </dgm:pt>
    <dgm:pt modelId="{25D6C504-3A4F-4737-840E-573702349D19}" type="sibTrans" cxnId="{9B21B774-0FA1-4978-A354-693B27A5BA05}">
      <dgm:prSet/>
      <dgm:spPr/>
      <dgm:t>
        <a:bodyPr/>
        <a:lstStyle/>
        <a:p>
          <a:endParaRPr lang="en-US" sz="1400"/>
        </a:p>
      </dgm:t>
    </dgm:pt>
    <dgm:pt modelId="{46BD4FD7-E7F3-4D58-8F2B-A8240A5E650A}">
      <dgm:prSet phldrT="[Text]" custT="1"/>
      <dgm:spPr/>
      <dgm:t>
        <a:bodyPr/>
        <a:lstStyle/>
        <a:p>
          <a:r>
            <a:rPr lang="en-US" sz="2400" dirty="0" smtClean="0"/>
            <a:t>7 RCTs</a:t>
          </a:r>
          <a:endParaRPr lang="en-US" sz="2400" dirty="0"/>
        </a:p>
      </dgm:t>
    </dgm:pt>
    <dgm:pt modelId="{AC6AAAE2-6213-45FF-AE9B-A7F22B1FEA03}" type="parTrans" cxnId="{0D27CF2E-8E1C-4F61-B04C-8A52A2FF5030}">
      <dgm:prSet/>
      <dgm:spPr/>
      <dgm:t>
        <a:bodyPr/>
        <a:lstStyle/>
        <a:p>
          <a:endParaRPr lang="en-US" sz="1400"/>
        </a:p>
      </dgm:t>
    </dgm:pt>
    <dgm:pt modelId="{976B1E0D-FCDA-496F-8307-DBF36A581F37}" type="sibTrans" cxnId="{0D27CF2E-8E1C-4F61-B04C-8A52A2FF5030}">
      <dgm:prSet/>
      <dgm:spPr/>
      <dgm:t>
        <a:bodyPr/>
        <a:lstStyle/>
        <a:p>
          <a:endParaRPr lang="en-US" sz="1400"/>
        </a:p>
      </dgm:t>
    </dgm:pt>
    <dgm:pt modelId="{BAEEE201-7CFE-423C-8DC0-96331E14AD44}">
      <dgm:prSet phldrT="[Text]" custT="1"/>
      <dgm:spPr>
        <a:solidFill>
          <a:schemeClr val="accent2">
            <a:lumMod val="20000"/>
            <a:lumOff val="80000"/>
            <a:alpha val="90000"/>
          </a:schemeClr>
        </a:solidFill>
      </dgm:spPr>
      <dgm:t>
        <a:bodyPr/>
        <a:lstStyle/>
        <a:p>
          <a:r>
            <a:rPr lang="en-US" sz="1800" dirty="0" smtClean="0"/>
            <a:t>Lower surgery rates</a:t>
          </a:r>
          <a:endParaRPr lang="en-US" sz="1800" dirty="0"/>
        </a:p>
      </dgm:t>
    </dgm:pt>
    <dgm:pt modelId="{51328D0F-ADDB-4DDA-AFDA-BB66D17B3B2F}" type="parTrans" cxnId="{4915070A-354C-4BC9-A5DD-2C6DD205F138}">
      <dgm:prSet/>
      <dgm:spPr/>
      <dgm:t>
        <a:bodyPr/>
        <a:lstStyle/>
        <a:p>
          <a:endParaRPr lang="en-US" sz="1400"/>
        </a:p>
      </dgm:t>
    </dgm:pt>
    <dgm:pt modelId="{EEE32A96-6A72-4DF8-99CF-4CC7E7F13DE2}" type="sibTrans" cxnId="{4915070A-354C-4BC9-A5DD-2C6DD205F138}">
      <dgm:prSet/>
      <dgm:spPr/>
      <dgm:t>
        <a:bodyPr/>
        <a:lstStyle/>
        <a:p>
          <a:endParaRPr lang="en-US" sz="1400"/>
        </a:p>
      </dgm:t>
    </dgm:pt>
    <dgm:pt modelId="{2E1BF4CF-0809-4899-A747-B61FC413AE88}">
      <dgm:prSet phldrT="[Text]" custT="1"/>
      <dgm:spPr>
        <a:solidFill>
          <a:schemeClr val="accent2">
            <a:lumMod val="20000"/>
            <a:lumOff val="80000"/>
            <a:alpha val="90000"/>
          </a:schemeClr>
        </a:solidFill>
      </dgm:spPr>
      <dgm:t>
        <a:bodyPr/>
        <a:lstStyle/>
        <a:p>
          <a:r>
            <a:rPr lang="en-US" sz="1800" dirty="0" smtClean="0"/>
            <a:t>No evidence of harms from not having surgery</a:t>
          </a:r>
          <a:endParaRPr lang="en-US" sz="1800" dirty="0"/>
        </a:p>
      </dgm:t>
    </dgm:pt>
    <dgm:pt modelId="{F85B3529-435E-4778-AC5C-F2E4DFFD182B}" type="parTrans" cxnId="{D7A85BDE-F8CA-4166-9F5B-CE598F8FFA19}">
      <dgm:prSet/>
      <dgm:spPr/>
      <dgm:t>
        <a:bodyPr/>
        <a:lstStyle/>
        <a:p>
          <a:endParaRPr lang="en-US" sz="1400"/>
        </a:p>
      </dgm:t>
    </dgm:pt>
    <dgm:pt modelId="{34086EB7-A5D3-4D78-8571-E1D3043C2BB3}" type="sibTrans" cxnId="{D7A85BDE-F8CA-4166-9F5B-CE598F8FFA19}">
      <dgm:prSet/>
      <dgm:spPr/>
      <dgm:t>
        <a:bodyPr/>
        <a:lstStyle/>
        <a:p>
          <a:endParaRPr lang="en-US" sz="1400"/>
        </a:p>
      </dgm:t>
    </dgm:pt>
    <dgm:pt modelId="{4E3B4AB0-53BA-4FBF-A36F-AB9A368A7690}">
      <dgm:prSet phldrT="[Text]" custT="1"/>
      <dgm:spPr/>
      <dgm:t>
        <a:bodyPr/>
        <a:lstStyle/>
        <a:p>
          <a:r>
            <a:rPr lang="en-US" sz="2400" dirty="0" smtClean="0"/>
            <a:t>2 Group Health studies</a:t>
          </a:r>
          <a:endParaRPr lang="en-US" sz="2400" dirty="0"/>
        </a:p>
      </dgm:t>
    </dgm:pt>
    <dgm:pt modelId="{82C97DC7-AE17-40C7-AF26-42CC0C39E707}" type="parTrans" cxnId="{F01B3B71-0C3D-474F-A63E-7AEAE58F1E8B}">
      <dgm:prSet/>
      <dgm:spPr/>
      <dgm:t>
        <a:bodyPr/>
        <a:lstStyle/>
        <a:p>
          <a:endParaRPr lang="en-US" sz="1400"/>
        </a:p>
      </dgm:t>
    </dgm:pt>
    <dgm:pt modelId="{C3E3647F-6BFE-4BE5-A91E-299BBE1F2646}" type="sibTrans" cxnId="{F01B3B71-0C3D-474F-A63E-7AEAE58F1E8B}">
      <dgm:prSet/>
      <dgm:spPr/>
      <dgm:t>
        <a:bodyPr/>
        <a:lstStyle/>
        <a:p>
          <a:endParaRPr lang="en-US" sz="1400"/>
        </a:p>
      </dgm:t>
    </dgm:pt>
    <dgm:pt modelId="{23A5F7F4-73EC-4D1A-88D8-FC9FAFF5ED4F}">
      <dgm:prSet phldrT="[Text]" custT="1"/>
      <dgm:spPr/>
      <dgm:t>
        <a:bodyPr/>
        <a:lstStyle/>
        <a:p>
          <a:r>
            <a:rPr lang="en-US" sz="1800" dirty="0" smtClean="0"/>
            <a:t>Higher patient knowledge &amp; satisfaction</a:t>
          </a:r>
          <a:endParaRPr lang="en-US" sz="1800" dirty="0"/>
        </a:p>
      </dgm:t>
    </dgm:pt>
    <dgm:pt modelId="{60A7B58A-01DD-402C-B500-B655ABF695AD}" type="parTrans" cxnId="{B6EADCD6-56F0-4323-8F4B-1DBCCB1F818A}">
      <dgm:prSet/>
      <dgm:spPr/>
      <dgm:t>
        <a:bodyPr/>
        <a:lstStyle/>
        <a:p>
          <a:endParaRPr lang="en-US" sz="1400"/>
        </a:p>
      </dgm:t>
    </dgm:pt>
    <dgm:pt modelId="{7AE356A6-4DAC-44B4-8B96-57C724D754A9}" type="sibTrans" cxnId="{B6EADCD6-56F0-4323-8F4B-1DBCCB1F818A}">
      <dgm:prSet/>
      <dgm:spPr/>
      <dgm:t>
        <a:bodyPr/>
        <a:lstStyle/>
        <a:p>
          <a:endParaRPr lang="en-US" sz="1400"/>
        </a:p>
      </dgm:t>
    </dgm:pt>
    <dgm:pt modelId="{0081A9E3-ACCE-46A5-AEA7-7B9AFC3592DF}">
      <dgm:prSet phldrT="[Text]" custT="1"/>
      <dgm:spPr>
        <a:solidFill>
          <a:schemeClr val="accent5">
            <a:lumMod val="20000"/>
            <a:lumOff val="80000"/>
            <a:alpha val="90000"/>
          </a:schemeClr>
        </a:solidFill>
      </dgm:spPr>
      <dgm:t>
        <a:bodyPr/>
        <a:lstStyle/>
        <a:p>
          <a:r>
            <a:rPr lang="en-US" sz="1800" dirty="0" smtClean="0"/>
            <a:t>Better alignment between values &amp; choices</a:t>
          </a:r>
          <a:endParaRPr lang="en-US" sz="1800" dirty="0"/>
        </a:p>
      </dgm:t>
    </dgm:pt>
    <dgm:pt modelId="{82346393-DFA1-48ED-8066-DF87B8652E43}" type="parTrans" cxnId="{A78CD70D-B5D2-4348-8060-C5DB77BE2BB2}">
      <dgm:prSet/>
      <dgm:spPr/>
      <dgm:t>
        <a:bodyPr/>
        <a:lstStyle/>
        <a:p>
          <a:endParaRPr lang="en-US" sz="1400"/>
        </a:p>
      </dgm:t>
    </dgm:pt>
    <dgm:pt modelId="{B269F6FB-B7DC-43F7-967A-11CAC9A4FBD2}" type="sibTrans" cxnId="{A78CD70D-B5D2-4348-8060-C5DB77BE2BB2}">
      <dgm:prSet/>
      <dgm:spPr/>
      <dgm:t>
        <a:bodyPr/>
        <a:lstStyle/>
        <a:p>
          <a:endParaRPr lang="en-US" sz="1400"/>
        </a:p>
      </dgm:t>
    </dgm:pt>
    <dgm:pt modelId="{503BA488-E6C7-4E98-95A9-CD4317BAB25A}">
      <dgm:prSet phldrT="[Text]" custT="1"/>
      <dgm:spPr/>
      <dgm:t>
        <a:bodyPr/>
        <a:lstStyle/>
        <a:p>
          <a:r>
            <a:rPr lang="en-US" sz="1800" dirty="0" smtClean="0"/>
            <a:t>Lower surgery rates with similar outcomes</a:t>
          </a:r>
          <a:endParaRPr lang="en-US" sz="1800" dirty="0"/>
        </a:p>
      </dgm:t>
    </dgm:pt>
    <dgm:pt modelId="{470CB911-3D07-47EB-9D07-7A339D59F192}" type="parTrans" cxnId="{D925B26B-3FC5-4759-8FDF-6A0EA9ADF4EA}">
      <dgm:prSet/>
      <dgm:spPr/>
      <dgm:t>
        <a:bodyPr/>
        <a:lstStyle/>
        <a:p>
          <a:endParaRPr lang="en-US" sz="1400"/>
        </a:p>
      </dgm:t>
    </dgm:pt>
    <dgm:pt modelId="{21D262B2-BAD9-4EDA-A179-4DD8593C8CF6}" type="sibTrans" cxnId="{D925B26B-3FC5-4759-8FDF-6A0EA9ADF4EA}">
      <dgm:prSet/>
      <dgm:spPr/>
      <dgm:t>
        <a:bodyPr/>
        <a:lstStyle/>
        <a:p>
          <a:endParaRPr lang="en-US" sz="1400"/>
        </a:p>
      </dgm:t>
    </dgm:pt>
    <dgm:pt modelId="{EEC892FD-BB6E-49EC-B24B-20768D44D237}" type="pres">
      <dgm:prSet presAssocID="{223A8AB3-368B-420A-B190-D34BE189D5C5}" presName="Name0" presStyleCnt="0">
        <dgm:presLayoutVars>
          <dgm:dir/>
          <dgm:animLvl val="lvl"/>
          <dgm:resizeHandles val="exact"/>
        </dgm:presLayoutVars>
      </dgm:prSet>
      <dgm:spPr/>
      <dgm:t>
        <a:bodyPr/>
        <a:lstStyle/>
        <a:p>
          <a:endParaRPr lang="en-US"/>
        </a:p>
      </dgm:t>
    </dgm:pt>
    <dgm:pt modelId="{6092A0E1-B465-4698-A8F4-02C456ACCA19}" type="pres">
      <dgm:prSet presAssocID="{C2A8202B-5D18-4B3B-9097-9FE6EBCA4F7A}" presName="linNode" presStyleCnt="0"/>
      <dgm:spPr/>
    </dgm:pt>
    <dgm:pt modelId="{04E29690-4C3D-4EF6-B544-F6BB66B4DC93}" type="pres">
      <dgm:prSet presAssocID="{C2A8202B-5D18-4B3B-9097-9FE6EBCA4F7A}" presName="parentText" presStyleLbl="node1" presStyleIdx="0" presStyleCnt="3">
        <dgm:presLayoutVars>
          <dgm:chMax val="1"/>
          <dgm:bulletEnabled val="1"/>
        </dgm:presLayoutVars>
      </dgm:prSet>
      <dgm:spPr/>
      <dgm:t>
        <a:bodyPr/>
        <a:lstStyle/>
        <a:p>
          <a:endParaRPr lang="en-US"/>
        </a:p>
      </dgm:t>
    </dgm:pt>
    <dgm:pt modelId="{D6C47B9C-2D88-428B-A196-BF350149BD41}" type="pres">
      <dgm:prSet presAssocID="{C2A8202B-5D18-4B3B-9097-9FE6EBCA4F7A}" presName="descendantText" presStyleLbl="alignAccFollowNode1" presStyleIdx="0" presStyleCnt="3">
        <dgm:presLayoutVars>
          <dgm:bulletEnabled val="1"/>
        </dgm:presLayoutVars>
      </dgm:prSet>
      <dgm:spPr/>
      <dgm:t>
        <a:bodyPr/>
        <a:lstStyle/>
        <a:p>
          <a:endParaRPr lang="en-US"/>
        </a:p>
      </dgm:t>
    </dgm:pt>
    <dgm:pt modelId="{A921BF2E-410B-4888-B1CE-4D6DCEED5086}" type="pres">
      <dgm:prSet presAssocID="{03CD9F7D-F52D-4C47-8731-30F325616DCF}" presName="sp" presStyleCnt="0"/>
      <dgm:spPr/>
    </dgm:pt>
    <dgm:pt modelId="{1780F23A-CC3F-483C-86BF-401CA8AD231C}" type="pres">
      <dgm:prSet presAssocID="{46BD4FD7-E7F3-4D58-8F2B-A8240A5E650A}" presName="linNode" presStyleCnt="0"/>
      <dgm:spPr/>
    </dgm:pt>
    <dgm:pt modelId="{93160101-6F42-4BA2-B647-68AD164B482F}" type="pres">
      <dgm:prSet presAssocID="{46BD4FD7-E7F3-4D58-8F2B-A8240A5E650A}" presName="parentText" presStyleLbl="node1" presStyleIdx="1" presStyleCnt="3">
        <dgm:presLayoutVars>
          <dgm:chMax val="1"/>
          <dgm:bulletEnabled val="1"/>
        </dgm:presLayoutVars>
      </dgm:prSet>
      <dgm:spPr/>
      <dgm:t>
        <a:bodyPr/>
        <a:lstStyle/>
        <a:p>
          <a:endParaRPr lang="en-US"/>
        </a:p>
      </dgm:t>
    </dgm:pt>
    <dgm:pt modelId="{482D3740-0339-4307-8C34-A3A24DDB499D}" type="pres">
      <dgm:prSet presAssocID="{46BD4FD7-E7F3-4D58-8F2B-A8240A5E650A}" presName="descendantText" presStyleLbl="alignAccFollowNode1" presStyleIdx="1" presStyleCnt="3">
        <dgm:presLayoutVars>
          <dgm:bulletEnabled val="1"/>
        </dgm:presLayoutVars>
      </dgm:prSet>
      <dgm:spPr/>
      <dgm:t>
        <a:bodyPr/>
        <a:lstStyle/>
        <a:p>
          <a:endParaRPr lang="en-US"/>
        </a:p>
      </dgm:t>
    </dgm:pt>
    <dgm:pt modelId="{8E106D61-9F55-4CCD-94E9-BBFAD374B0F8}" type="pres">
      <dgm:prSet presAssocID="{976B1E0D-FCDA-496F-8307-DBF36A581F37}" presName="sp" presStyleCnt="0"/>
      <dgm:spPr/>
    </dgm:pt>
    <dgm:pt modelId="{69CC0C2C-309C-405B-945C-7D26643A705F}" type="pres">
      <dgm:prSet presAssocID="{4E3B4AB0-53BA-4FBF-A36F-AB9A368A7690}" presName="linNode" presStyleCnt="0"/>
      <dgm:spPr/>
    </dgm:pt>
    <dgm:pt modelId="{788B6167-7D2C-4F72-A7FB-11630139F675}" type="pres">
      <dgm:prSet presAssocID="{4E3B4AB0-53BA-4FBF-A36F-AB9A368A7690}" presName="parentText" presStyleLbl="node1" presStyleIdx="2" presStyleCnt="3">
        <dgm:presLayoutVars>
          <dgm:chMax val="1"/>
          <dgm:bulletEnabled val="1"/>
        </dgm:presLayoutVars>
      </dgm:prSet>
      <dgm:spPr/>
      <dgm:t>
        <a:bodyPr/>
        <a:lstStyle/>
        <a:p>
          <a:endParaRPr lang="en-US"/>
        </a:p>
      </dgm:t>
    </dgm:pt>
    <dgm:pt modelId="{3BB5A47C-D49B-4275-B88D-A83D9B6FAFCD}" type="pres">
      <dgm:prSet presAssocID="{4E3B4AB0-53BA-4FBF-A36F-AB9A368A7690}" presName="descendantText" presStyleLbl="alignAccFollowNode1" presStyleIdx="2" presStyleCnt="3">
        <dgm:presLayoutVars>
          <dgm:bulletEnabled val="1"/>
        </dgm:presLayoutVars>
      </dgm:prSet>
      <dgm:spPr/>
      <dgm:t>
        <a:bodyPr/>
        <a:lstStyle/>
        <a:p>
          <a:endParaRPr lang="en-US"/>
        </a:p>
      </dgm:t>
    </dgm:pt>
  </dgm:ptLst>
  <dgm:cxnLst>
    <dgm:cxn modelId="{4D43F07B-7545-4AED-A7E9-15A4C6E4CD2C}" type="presOf" srcId="{223A8AB3-368B-420A-B190-D34BE189D5C5}" destId="{EEC892FD-BB6E-49EC-B24B-20768D44D237}" srcOrd="0" destOrd="0" presId="urn:microsoft.com/office/officeart/2005/8/layout/vList5"/>
    <dgm:cxn modelId="{F76A8E8E-C94A-4868-B683-A5C144682892}" type="presOf" srcId="{0081A9E3-ACCE-46A5-AEA7-7B9AFC3592DF}" destId="{D6C47B9C-2D88-428B-A196-BF350149BD41}" srcOrd="0" destOrd="2" presId="urn:microsoft.com/office/officeart/2005/8/layout/vList5"/>
    <dgm:cxn modelId="{8CC47F15-509A-4D79-A7D0-FBE17DE31D51}" type="presOf" srcId="{503BA488-E6C7-4E98-95A9-CD4317BAB25A}" destId="{3BB5A47C-D49B-4275-B88D-A83D9B6FAFCD}" srcOrd="0" destOrd="1" presId="urn:microsoft.com/office/officeart/2005/8/layout/vList5"/>
    <dgm:cxn modelId="{D7A85BDE-F8CA-4166-9F5B-CE598F8FFA19}" srcId="{46BD4FD7-E7F3-4D58-8F2B-A8240A5E650A}" destId="{2E1BF4CF-0809-4899-A747-B61FC413AE88}" srcOrd="1" destOrd="0" parTransId="{F85B3529-435E-4778-AC5C-F2E4DFFD182B}" sibTransId="{34086EB7-A5D3-4D78-8571-E1D3043C2BB3}"/>
    <dgm:cxn modelId="{060F9A4B-18C6-4768-A16C-7FA3DF0E1A15}" type="presOf" srcId="{46BD4FD7-E7F3-4D58-8F2B-A8240A5E650A}" destId="{93160101-6F42-4BA2-B647-68AD164B482F}" srcOrd="0" destOrd="0" presId="urn:microsoft.com/office/officeart/2005/8/layout/vList5"/>
    <dgm:cxn modelId="{A78CD70D-B5D2-4348-8060-C5DB77BE2BB2}" srcId="{C2A8202B-5D18-4B3B-9097-9FE6EBCA4F7A}" destId="{0081A9E3-ACCE-46A5-AEA7-7B9AFC3592DF}" srcOrd="2" destOrd="0" parTransId="{82346393-DFA1-48ED-8066-DF87B8652E43}" sibTransId="{B269F6FB-B7DC-43F7-967A-11CAC9A4FBD2}"/>
    <dgm:cxn modelId="{6DE8EC3C-6F74-4FC1-B309-BA5EB64D290F}" type="presOf" srcId="{4E3B4AB0-53BA-4FBF-A36F-AB9A368A7690}" destId="{788B6167-7D2C-4F72-A7FB-11630139F675}" srcOrd="0" destOrd="0" presId="urn:microsoft.com/office/officeart/2005/8/layout/vList5"/>
    <dgm:cxn modelId="{9B21B774-0FA1-4978-A354-693B27A5BA05}" srcId="{C2A8202B-5D18-4B3B-9097-9FE6EBCA4F7A}" destId="{CDF0EFA8-9B55-4826-B85A-14F3452B0DCE}" srcOrd="1" destOrd="0" parTransId="{D016BD18-E866-454E-9655-E45ADC5AB272}" sibTransId="{25D6C504-3A4F-4737-840E-573702349D19}"/>
    <dgm:cxn modelId="{3F6EF645-6680-48E8-996B-3D1A20971C5C}" type="presOf" srcId="{B451216B-137B-409B-AA9B-47D5E665698C}" destId="{D6C47B9C-2D88-428B-A196-BF350149BD41}" srcOrd="0" destOrd="0" presId="urn:microsoft.com/office/officeart/2005/8/layout/vList5"/>
    <dgm:cxn modelId="{AF55CAC1-EC64-47CA-A4D7-FEACF74860C1}" type="presOf" srcId="{23A5F7F4-73EC-4D1A-88D8-FC9FAFF5ED4F}" destId="{3BB5A47C-D49B-4275-B88D-A83D9B6FAFCD}" srcOrd="0" destOrd="0" presId="urn:microsoft.com/office/officeart/2005/8/layout/vList5"/>
    <dgm:cxn modelId="{B6EADCD6-56F0-4323-8F4B-1DBCCB1F818A}" srcId="{4E3B4AB0-53BA-4FBF-A36F-AB9A368A7690}" destId="{23A5F7F4-73EC-4D1A-88D8-FC9FAFF5ED4F}" srcOrd="0" destOrd="0" parTransId="{60A7B58A-01DD-402C-B500-B655ABF695AD}" sibTransId="{7AE356A6-4DAC-44B4-8B96-57C724D754A9}"/>
    <dgm:cxn modelId="{4915070A-354C-4BC9-A5DD-2C6DD205F138}" srcId="{46BD4FD7-E7F3-4D58-8F2B-A8240A5E650A}" destId="{BAEEE201-7CFE-423C-8DC0-96331E14AD44}" srcOrd="0" destOrd="0" parTransId="{51328D0F-ADDB-4DDA-AFDA-BB66D17B3B2F}" sibTransId="{EEE32A96-6A72-4DF8-99CF-4CC7E7F13DE2}"/>
    <dgm:cxn modelId="{F01B3B71-0C3D-474F-A63E-7AEAE58F1E8B}" srcId="{223A8AB3-368B-420A-B190-D34BE189D5C5}" destId="{4E3B4AB0-53BA-4FBF-A36F-AB9A368A7690}" srcOrd="2" destOrd="0" parTransId="{82C97DC7-AE17-40C7-AF26-42CC0C39E707}" sibTransId="{C3E3647F-6BFE-4BE5-A91E-299BBE1F2646}"/>
    <dgm:cxn modelId="{FDF37D48-6B9C-40AF-8393-3F8BDC73BC67}" type="presOf" srcId="{C2A8202B-5D18-4B3B-9097-9FE6EBCA4F7A}" destId="{04E29690-4C3D-4EF6-B544-F6BB66B4DC93}" srcOrd="0" destOrd="0" presId="urn:microsoft.com/office/officeart/2005/8/layout/vList5"/>
    <dgm:cxn modelId="{1FF64216-859B-47BC-BAED-E0618E7EB582}" srcId="{223A8AB3-368B-420A-B190-D34BE189D5C5}" destId="{C2A8202B-5D18-4B3B-9097-9FE6EBCA4F7A}" srcOrd="0" destOrd="0" parTransId="{5BE04D95-5F3F-440D-AAA7-729B4568DF9E}" sibTransId="{03CD9F7D-F52D-4C47-8731-30F325616DCF}"/>
    <dgm:cxn modelId="{A89C27D5-8198-4248-B142-82A6EA1C025C}" type="presOf" srcId="{BAEEE201-7CFE-423C-8DC0-96331E14AD44}" destId="{482D3740-0339-4307-8C34-A3A24DDB499D}" srcOrd="0" destOrd="0" presId="urn:microsoft.com/office/officeart/2005/8/layout/vList5"/>
    <dgm:cxn modelId="{34FA47DD-9708-4A77-8500-8F2D97BD4068}" type="presOf" srcId="{2E1BF4CF-0809-4899-A747-B61FC413AE88}" destId="{482D3740-0339-4307-8C34-A3A24DDB499D}" srcOrd="0" destOrd="1" presId="urn:microsoft.com/office/officeart/2005/8/layout/vList5"/>
    <dgm:cxn modelId="{0D27CF2E-8E1C-4F61-B04C-8A52A2FF5030}" srcId="{223A8AB3-368B-420A-B190-D34BE189D5C5}" destId="{46BD4FD7-E7F3-4D58-8F2B-A8240A5E650A}" srcOrd="1" destOrd="0" parTransId="{AC6AAAE2-6213-45FF-AE9B-A7F22B1FEA03}" sibTransId="{976B1E0D-FCDA-496F-8307-DBF36A581F37}"/>
    <dgm:cxn modelId="{4020C3D7-21CB-460B-8360-EDBCC448AE02}" type="presOf" srcId="{CDF0EFA8-9B55-4826-B85A-14F3452B0DCE}" destId="{D6C47B9C-2D88-428B-A196-BF350149BD41}" srcOrd="0" destOrd="1" presId="urn:microsoft.com/office/officeart/2005/8/layout/vList5"/>
    <dgm:cxn modelId="{9DF0AA9A-0923-4E88-8DC1-FE4CAB4563F7}" srcId="{C2A8202B-5D18-4B3B-9097-9FE6EBCA4F7A}" destId="{B451216B-137B-409B-AA9B-47D5E665698C}" srcOrd="0" destOrd="0" parTransId="{6B1D413B-0AFD-4D6B-B275-22A451A9CDCE}" sibTransId="{CA35BBA3-DB10-49F5-A875-8BC6923F5514}"/>
    <dgm:cxn modelId="{D925B26B-3FC5-4759-8FDF-6A0EA9ADF4EA}" srcId="{4E3B4AB0-53BA-4FBF-A36F-AB9A368A7690}" destId="{503BA488-E6C7-4E98-95A9-CD4317BAB25A}" srcOrd="1" destOrd="0" parTransId="{470CB911-3D07-47EB-9D07-7A339D59F192}" sibTransId="{21D262B2-BAD9-4EDA-A179-4DD8593C8CF6}"/>
    <dgm:cxn modelId="{A7990D2D-CDEE-451D-B0FA-D84D408DE7BE}" type="presParOf" srcId="{EEC892FD-BB6E-49EC-B24B-20768D44D237}" destId="{6092A0E1-B465-4698-A8F4-02C456ACCA19}" srcOrd="0" destOrd="0" presId="urn:microsoft.com/office/officeart/2005/8/layout/vList5"/>
    <dgm:cxn modelId="{686D8E73-EF06-4DFF-98EB-2478446F94F1}" type="presParOf" srcId="{6092A0E1-B465-4698-A8F4-02C456ACCA19}" destId="{04E29690-4C3D-4EF6-B544-F6BB66B4DC93}" srcOrd="0" destOrd="0" presId="urn:microsoft.com/office/officeart/2005/8/layout/vList5"/>
    <dgm:cxn modelId="{915D05E8-6A0F-4A30-BEC2-7A0789D1FA71}" type="presParOf" srcId="{6092A0E1-B465-4698-A8F4-02C456ACCA19}" destId="{D6C47B9C-2D88-428B-A196-BF350149BD41}" srcOrd="1" destOrd="0" presId="urn:microsoft.com/office/officeart/2005/8/layout/vList5"/>
    <dgm:cxn modelId="{B09ABD1B-3A9D-4327-9C34-F4DADBEB2020}" type="presParOf" srcId="{EEC892FD-BB6E-49EC-B24B-20768D44D237}" destId="{A921BF2E-410B-4888-B1CE-4D6DCEED5086}" srcOrd="1" destOrd="0" presId="urn:microsoft.com/office/officeart/2005/8/layout/vList5"/>
    <dgm:cxn modelId="{06C5CDA2-D5DC-4FF4-B17D-F4ABBBBD3700}" type="presParOf" srcId="{EEC892FD-BB6E-49EC-B24B-20768D44D237}" destId="{1780F23A-CC3F-483C-86BF-401CA8AD231C}" srcOrd="2" destOrd="0" presId="urn:microsoft.com/office/officeart/2005/8/layout/vList5"/>
    <dgm:cxn modelId="{C9F8626C-077D-4B80-905B-83B34E122060}" type="presParOf" srcId="{1780F23A-CC3F-483C-86BF-401CA8AD231C}" destId="{93160101-6F42-4BA2-B647-68AD164B482F}" srcOrd="0" destOrd="0" presId="urn:microsoft.com/office/officeart/2005/8/layout/vList5"/>
    <dgm:cxn modelId="{734F7AE8-7400-4D65-A44D-C073BC3A8C64}" type="presParOf" srcId="{1780F23A-CC3F-483C-86BF-401CA8AD231C}" destId="{482D3740-0339-4307-8C34-A3A24DDB499D}" srcOrd="1" destOrd="0" presId="urn:microsoft.com/office/officeart/2005/8/layout/vList5"/>
    <dgm:cxn modelId="{8AAD6B25-ABBB-4CE3-8933-18FF5E232615}" type="presParOf" srcId="{EEC892FD-BB6E-49EC-B24B-20768D44D237}" destId="{8E106D61-9F55-4CCD-94E9-BBFAD374B0F8}" srcOrd="3" destOrd="0" presId="urn:microsoft.com/office/officeart/2005/8/layout/vList5"/>
    <dgm:cxn modelId="{96B679CC-34CD-4A69-A6B4-FE3A804A4364}" type="presParOf" srcId="{EEC892FD-BB6E-49EC-B24B-20768D44D237}" destId="{69CC0C2C-309C-405B-945C-7D26643A705F}" srcOrd="4" destOrd="0" presId="urn:microsoft.com/office/officeart/2005/8/layout/vList5"/>
    <dgm:cxn modelId="{71426CC7-1C93-4E3E-A0D1-BA9FF35B7E9D}" type="presParOf" srcId="{69CC0C2C-309C-405B-945C-7D26643A705F}" destId="{788B6167-7D2C-4F72-A7FB-11630139F675}" srcOrd="0" destOrd="0" presId="urn:microsoft.com/office/officeart/2005/8/layout/vList5"/>
    <dgm:cxn modelId="{F513D401-28B6-40B0-AABF-5C9D3C986C5D}" type="presParOf" srcId="{69CC0C2C-309C-405B-945C-7D26643A705F}" destId="{3BB5A47C-D49B-4275-B88D-A83D9B6FAFC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2CBA1-9761-4204-9D7C-6ABAA097D54D}" type="doc">
      <dgm:prSet loTypeId="urn:microsoft.com/office/officeart/2005/8/layout/arrow2" loCatId="process" qsTypeId="urn:microsoft.com/office/officeart/2005/8/quickstyle/3d1" qsCatId="3D" csTypeId="urn:microsoft.com/office/officeart/2005/8/colors/colorful5" csCatId="colorful" phldr="1"/>
      <dgm:spPr/>
    </dgm:pt>
    <dgm:pt modelId="{8125F68E-830E-44DC-991B-0BB3EC283A07}">
      <dgm:prSet phldrT="[Text]"/>
      <dgm:spPr/>
      <dgm:t>
        <a:bodyPr anchor="t" anchorCtr="1"/>
        <a:lstStyle/>
        <a:p>
          <a:r>
            <a:rPr lang="en-US" dirty="0" smtClean="0">
              <a:solidFill>
                <a:schemeClr val="accent4">
                  <a:lumMod val="75000"/>
                </a:schemeClr>
              </a:solidFill>
              <a:effectLst/>
            </a:rPr>
            <a:t>Shared electronic medical record</a:t>
          </a:r>
          <a:endParaRPr lang="en-US" dirty="0">
            <a:solidFill>
              <a:schemeClr val="accent4">
                <a:lumMod val="75000"/>
              </a:schemeClr>
            </a:solidFill>
            <a:effectLst/>
          </a:endParaRPr>
        </a:p>
      </dgm:t>
    </dgm:pt>
    <dgm:pt modelId="{0349EDB5-C910-40BC-8B47-B76D4EB34A79}" type="parTrans" cxnId="{D8E17A27-31CE-4262-A4B2-A87B90869E17}">
      <dgm:prSet/>
      <dgm:spPr/>
      <dgm:t>
        <a:bodyPr/>
        <a:lstStyle/>
        <a:p>
          <a:endParaRPr lang="en-US"/>
        </a:p>
      </dgm:t>
    </dgm:pt>
    <dgm:pt modelId="{9E693F90-C07F-4AD5-9CBE-9DF738B53918}" type="sibTrans" cxnId="{D8E17A27-31CE-4262-A4B2-A87B90869E17}">
      <dgm:prSet/>
      <dgm:spPr/>
      <dgm:t>
        <a:bodyPr/>
        <a:lstStyle/>
        <a:p>
          <a:endParaRPr lang="en-US"/>
        </a:p>
      </dgm:t>
    </dgm:pt>
    <dgm:pt modelId="{C88384EE-A464-4491-BFA9-44F104F3515B}">
      <dgm:prSet phldrT="[Text]"/>
      <dgm:spPr/>
      <dgm:t>
        <a:bodyPr anchor="t" anchorCtr="1"/>
        <a:lstStyle/>
        <a:p>
          <a:r>
            <a:rPr lang="en-US" dirty="0" smtClean="0">
              <a:solidFill>
                <a:srgbClr val="52A449"/>
              </a:solidFill>
              <a:effectLst/>
            </a:rPr>
            <a:t/>
          </a:r>
          <a:br>
            <a:rPr lang="en-US" dirty="0" smtClean="0">
              <a:solidFill>
                <a:srgbClr val="52A449"/>
              </a:solidFill>
              <a:effectLst/>
            </a:rPr>
          </a:br>
          <a:r>
            <a:rPr lang="en-US" dirty="0" smtClean="0">
              <a:solidFill>
                <a:srgbClr val="52A449"/>
              </a:solidFill>
              <a:effectLst/>
            </a:rPr>
            <a:t>Medical home </a:t>
          </a:r>
          <a:br>
            <a:rPr lang="en-US" dirty="0" smtClean="0">
              <a:solidFill>
                <a:srgbClr val="52A449"/>
              </a:solidFill>
              <a:effectLst/>
            </a:rPr>
          </a:br>
          <a:r>
            <a:rPr lang="en-US" dirty="0" smtClean="0">
              <a:solidFill>
                <a:srgbClr val="52A449"/>
              </a:solidFill>
              <a:effectLst/>
            </a:rPr>
            <a:t>pilot</a:t>
          </a:r>
          <a:endParaRPr lang="en-US" dirty="0">
            <a:solidFill>
              <a:srgbClr val="52A449"/>
            </a:solidFill>
            <a:effectLst/>
          </a:endParaRPr>
        </a:p>
      </dgm:t>
    </dgm:pt>
    <dgm:pt modelId="{72C7EAAE-6FB2-47BD-A40F-3EECF1068AB9}" type="parTrans" cxnId="{24E7FAF0-1475-4F3C-96F2-E8E182D4E2E8}">
      <dgm:prSet/>
      <dgm:spPr/>
      <dgm:t>
        <a:bodyPr/>
        <a:lstStyle/>
        <a:p>
          <a:endParaRPr lang="en-US"/>
        </a:p>
      </dgm:t>
    </dgm:pt>
    <dgm:pt modelId="{31FE0770-D88B-4FC6-B5D5-A2C5198582E3}" type="sibTrans" cxnId="{24E7FAF0-1475-4F3C-96F2-E8E182D4E2E8}">
      <dgm:prSet/>
      <dgm:spPr/>
      <dgm:t>
        <a:bodyPr/>
        <a:lstStyle/>
        <a:p>
          <a:endParaRPr lang="en-US"/>
        </a:p>
      </dgm:t>
    </dgm:pt>
    <dgm:pt modelId="{D5BECD04-E404-48C9-B6A0-E082320B2275}">
      <dgm:prSet phldrT="[Text]" custT="1"/>
      <dgm:spPr/>
      <dgm:t>
        <a:bodyPr anchor="t" anchorCtr="1"/>
        <a:lstStyle/>
        <a:p>
          <a:pPr>
            <a:spcBef>
              <a:spcPts val="1200"/>
            </a:spcBef>
          </a:pPr>
          <a:r>
            <a:rPr lang="en-US" sz="2400" b="0" dirty="0" smtClean="0">
              <a:solidFill>
                <a:schemeClr val="accent6">
                  <a:lumMod val="75000"/>
                </a:schemeClr>
              </a:solidFill>
              <a:effectLst/>
            </a:rPr>
            <a:t/>
          </a:r>
          <a:br>
            <a:rPr lang="en-US" sz="2400" b="0" dirty="0" smtClean="0">
              <a:solidFill>
                <a:schemeClr val="accent6">
                  <a:lumMod val="75000"/>
                </a:schemeClr>
              </a:solidFill>
              <a:effectLst/>
            </a:rPr>
          </a:br>
          <a:r>
            <a:rPr lang="en-US" sz="2400" b="0" dirty="0" smtClean="0">
              <a:solidFill>
                <a:schemeClr val="accent6">
                  <a:lumMod val="75000"/>
                </a:schemeClr>
              </a:solidFill>
              <a:effectLst/>
            </a:rPr>
            <a:t/>
          </a:r>
          <a:br>
            <a:rPr lang="en-US" sz="2400" b="0" dirty="0" smtClean="0">
              <a:solidFill>
                <a:schemeClr val="accent6">
                  <a:lumMod val="75000"/>
                </a:schemeClr>
              </a:solidFill>
              <a:effectLst/>
            </a:rPr>
          </a:br>
          <a:r>
            <a:rPr lang="en-US" sz="2400" b="0" dirty="0" smtClean="0">
              <a:solidFill>
                <a:schemeClr val="accent6">
                  <a:lumMod val="75000"/>
                </a:schemeClr>
              </a:solidFill>
              <a:effectLst/>
            </a:rPr>
            <a:t>Decision aids for shared decision making</a:t>
          </a:r>
          <a:endParaRPr lang="en-US" sz="2400" b="0" dirty="0">
            <a:solidFill>
              <a:schemeClr val="accent6">
                <a:lumMod val="75000"/>
              </a:schemeClr>
            </a:solidFill>
            <a:effectLst/>
          </a:endParaRPr>
        </a:p>
      </dgm:t>
    </dgm:pt>
    <dgm:pt modelId="{88178008-B08D-4A08-8866-842A59C65FDB}" type="parTrans" cxnId="{153E4400-345C-48A8-BDF9-85C78740B6B8}">
      <dgm:prSet/>
      <dgm:spPr/>
      <dgm:t>
        <a:bodyPr/>
        <a:lstStyle/>
        <a:p>
          <a:endParaRPr lang="en-US"/>
        </a:p>
      </dgm:t>
    </dgm:pt>
    <dgm:pt modelId="{17F77B1D-E0A6-473B-B5E5-F923F41EF803}" type="sibTrans" cxnId="{153E4400-345C-48A8-BDF9-85C78740B6B8}">
      <dgm:prSet/>
      <dgm:spPr/>
      <dgm:t>
        <a:bodyPr/>
        <a:lstStyle/>
        <a:p>
          <a:endParaRPr lang="en-US"/>
        </a:p>
      </dgm:t>
    </dgm:pt>
    <dgm:pt modelId="{74EFC90E-9580-4D25-82C5-EBA265D34093}" type="pres">
      <dgm:prSet presAssocID="{CEA2CBA1-9761-4204-9D7C-6ABAA097D54D}" presName="arrowDiagram" presStyleCnt="0">
        <dgm:presLayoutVars>
          <dgm:chMax val="5"/>
          <dgm:dir/>
          <dgm:resizeHandles val="exact"/>
        </dgm:presLayoutVars>
      </dgm:prSet>
      <dgm:spPr/>
    </dgm:pt>
    <dgm:pt modelId="{CD31B985-4164-476D-BA52-3D40C427D88B}" type="pres">
      <dgm:prSet presAssocID="{CEA2CBA1-9761-4204-9D7C-6ABAA097D54D}" presName="arrow" presStyleLbl="bgShp" presStyleIdx="0" presStyleCnt="1"/>
      <dgm:spPr/>
    </dgm:pt>
    <dgm:pt modelId="{76DABF38-92F5-4F1B-BCDC-0F4997A2B16E}" type="pres">
      <dgm:prSet presAssocID="{CEA2CBA1-9761-4204-9D7C-6ABAA097D54D}" presName="arrowDiagram3" presStyleCnt="0"/>
      <dgm:spPr/>
    </dgm:pt>
    <dgm:pt modelId="{A5005F0F-32A3-464E-A108-FB4D977FCD66}" type="pres">
      <dgm:prSet presAssocID="{8125F68E-830E-44DC-991B-0BB3EC283A07}" presName="bullet3a" presStyleLbl="node1" presStyleIdx="0" presStyleCnt="3"/>
      <dgm:spPr/>
    </dgm:pt>
    <dgm:pt modelId="{93FE21DF-4B8E-497C-BB75-77F31F604831}" type="pres">
      <dgm:prSet presAssocID="{8125F68E-830E-44DC-991B-0BB3EC283A07}" presName="textBox3a" presStyleLbl="revTx" presStyleIdx="0" presStyleCnt="3">
        <dgm:presLayoutVars>
          <dgm:bulletEnabled val="1"/>
        </dgm:presLayoutVars>
      </dgm:prSet>
      <dgm:spPr/>
      <dgm:t>
        <a:bodyPr/>
        <a:lstStyle/>
        <a:p>
          <a:endParaRPr lang="en-US"/>
        </a:p>
      </dgm:t>
    </dgm:pt>
    <dgm:pt modelId="{64BCE818-D519-4B86-B901-A3E07DBE241B}" type="pres">
      <dgm:prSet presAssocID="{C88384EE-A464-4491-BFA9-44F104F3515B}" presName="bullet3b" presStyleLbl="node1" presStyleIdx="1" presStyleCnt="3"/>
      <dgm:spPr/>
    </dgm:pt>
    <dgm:pt modelId="{425CB6A9-9F0B-421F-A843-E3D535B18D9A}" type="pres">
      <dgm:prSet presAssocID="{C88384EE-A464-4491-BFA9-44F104F3515B}" presName="textBox3b" presStyleLbl="revTx" presStyleIdx="1" presStyleCnt="3" custLinFactNeighborX="-4550" custLinFactNeighborY="-450">
        <dgm:presLayoutVars>
          <dgm:bulletEnabled val="1"/>
        </dgm:presLayoutVars>
      </dgm:prSet>
      <dgm:spPr/>
      <dgm:t>
        <a:bodyPr/>
        <a:lstStyle/>
        <a:p>
          <a:endParaRPr lang="en-US"/>
        </a:p>
      </dgm:t>
    </dgm:pt>
    <dgm:pt modelId="{E3370643-84F4-4284-89D6-A436D8C43B54}" type="pres">
      <dgm:prSet presAssocID="{D5BECD04-E404-48C9-B6A0-E082320B2275}" presName="bullet3c" presStyleLbl="node1" presStyleIdx="2" presStyleCnt="3"/>
      <dgm:spPr/>
    </dgm:pt>
    <dgm:pt modelId="{F6A82D18-E7CD-46A1-9513-3B5FD88EAADE}" type="pres">
      <dgm:prSet presAssocID="{D5BECD04-E404-48C9-B6A0-E082320B2275}" presName="textBox3c" presStyleLbl="revTx" presStyleIdx="2" presStyleCnt="3" custLinFactNeighborX="-14407" custLinFactNeighborY="-4961">
        <dgm:presLayoutVars>
          <dgm:bulletEnabled val="1"/>
        </dgm:presLayoutVars>
      </dgm:prSet>
      <dgm:spPr/>
      <dgm:t>
        <a:bodyPr/>
        <a:lstStyle/>
        <a:p>
          <a:endParaRPr lang="en-US"/>
        </a:p>
      </dgm:t>
    </dgm:pt>
  </dgm:ptLst>
  <dgm:cxnLst>
    <dgm:cxn modelId="{D8E17A27-31CE-4262-A4B2-A87B90869E17}" srcId="{CEA2CBA1-9761-4204-9D7C-6ABAA097D54D}" destId="{8125F68E-830E-44DC-991B-0BB3EC283A07}" srcOrd="0" destOrd="0" parTransId="{0349EDB5-C910-40BC-8B47-B76D4EB34A79}" sibTransId="{9E693F90-C07F-4AD5-9CBE-9DF738B53918}"/>
    <dgm:cxn modelId="{21787D62-7846-4228-907A-AC826DBBB9B6}" type="presOf" srcId="{C88384EE-A464-4491-BFA9-44F104F3515B}" destId="{425CB6A9-9F0B-421F-A843-E3D535B18D9A}" srcOrd="0" destOrd="0" presId="urn:microsoft.com/office/officeart/2005/8/layout/arrow2"/>
    <dgm:cxn modelId="{7225662C-6FF8-44B7-A8CA-A60F7DBD6B05}" type="presOf" srcId="{D5BECD04-E404-48C9-B6A0-E082320B2275}" destId="{F6A82D18-E7CD-46A1-9513-3B5FD88EAADE}" srcOrd="0" destOrd="0" presId="urn:microsoft.com/office/officeart/2005/8/layout/arrow2"/>
    <dgm:cxn modelId="{FCBDCBD9-3DC9-4B9F-A9F3-D73C9C86CB39}" type="presOf" srcId="{8125F68E-830E-44DC-991B-0BB3EC283A07}" destId="{93FE21DF-4B8E-497C-BB75-77F31F604831}" srcOrd="0" destOrd="0" presId="urn:microsoft.com/office/officeart/2005/8/layout/arrow2"/>
    <dgm:cxn modelId="{24E7FAF0-1475-4F3C-96F2-E8E182D4E2E8}" srcId="{CEA2CBA1-9761-4204-9D7C-6ABAA097D54D}" destId="{C88384EE-A464-4491-BFA9-44F104F3515B}" srcOrd="1" destOrd="0" parTransId="{72C7EAAE-6FB2-47BD-A40F-3EECF1068AB9}" sibTransId="{31FE0770-D88B-4FC6-B5D5-A2C5198582E3}"/>
    <dgm:cxn modelId="{153E4400-345C-48A8-BDF9-85C78740B6B8}" srcId="{CEA2CBA1-9761-4204-9D7C-6ABAA097D54D}" destId="{D5BECD04-E404-48C9-B6A0-E082320B2275}" srcOrd="2" destOrd="0" parTransId="{88178008-B08D-4A08-8866-842A59C65FDB}" sibTransId="{17F77B1D-E0A6-473B-B5E5-F923F41EF803}"/>
    <dgm:cxn modelId="{92A19F6C-40B2-4AFF-A92E-DB7DBF659423}" type="presOf" srcId="{CEA2CBA1-9761-4204-9D7C-6ABAA097D54D}" destId="{74EFC90E-9580-4D25-82C5-EBA265D34093}" srcOrd="0" destOrd="0" presId="urn:microsoft.com/office/officeart/2005/8/layout/arrow2"/>
    <dgm:cxn modelId="{A2E2C7B4-FBF7-42E1-B56E-4C0B65E4598D}" type="presParOf" srcId="{74EFC90E-9580-4D25-82C5-EBA265D34093}" destId="{CD31B985-4164-476D-BA52-3D40C427D88B}" srcOrd="0" destOrd="0" presId="urn:microsoft.com/office/officeart/2005/8/layout/arrow2"/>
    <dgm:cxn modelId="{EEB7427C-896D-4EDE-9C42-9F2A3A72C711}" type="presParOf" srcId="{74EFC90E-9580-4D25-82C5-EBA265D34093}" destId="{76DABF38-92F5-4F1B-BCDC-0F4997A2B16E}" srcOrd="1" destOrd="0" presId="urn:microsoft.com/office/officeart/2005/8/layout/arrow2"/>
    <dgm:cxn modelId="{2D694627-0859-42F5-B79F-87D11416C303}" type="presParOf" srcId="{76DABF38-92F5-4F1B-BCDC-0F4997A2B16E}" destId="{A5005F0F-32A3-464E-A108-FB4D977FCD66}" srcOrd="0" destOrd="0" presId="urn:microsoft.com/office/officeart/2005/8/layout/arrow2"/>
    <dgm:cxn modelId="{3FB9D6F8-EAB4-436F-A5F6-94E77E08C2C3}" type="presParOf" srcId="{76DABF38-92F5-4F1B-BCDC-0F4997A2B16E}" destId="{93FE21DF-4B8E-497C-BB75-77F31F604831}" srcOrd="1" destOrd="0" presId="urn:microsoft.com/office/officeart/2005/8/layout/arrow2"/>
    <dgm:cxn modelId="{01733BFD-4085-43A3-AA59-C95997B013ED}" type="presParOf" srcId="{76DABF38-92F5-4F1B-BCDC-0F4997A2B16E}" destId="{64BCE818-D519-4B86-B901-A3E07DBE241B}" srcOrd="2" destOrd="0" presId="urn:microsoft.com/office/officeart/2005/8/layout/arrow2"/>
    <dgm:cxn modelId="{DBB7DAE9-7C5C-46EF-A584-4E52B4186F61}" type="presParOf" srcId="{76DABF38-92F5-4F1B-BCDC-0F4997A2B16E}" destId="{425CB6A9-9F0B-421F-A843-E3D535B18D9A}" srcOrd="3" destOrd="0" presId="urn:microsoft.com/office/officeart/2005/8/layout/arrow2"/>
    <dgm:cxn modelId="{3D733156-68F1-4810-B4A2-2522E248EEC7}" type="presParOf" srcId="{76DABF38-92F5-4F1B-BCDC-0F4997A2B16E}" destId="{E3370643-84F4-4284-89D6-A436D8C43B54}" srcOrd="4" destOrd="0" presId="urn:microsoft.com/office/officeart/2005/8/layout/arrow2"/>
    <dgm:cxn modelId="{20F3DD50-CAF9-44B2-91B4-E244CB5BF7F6}" type="presParOf" srcId="{76DABF38-92F5-4F1B-BCDC-0F4997A2B16E}" destId="{F6A82D18-E7CD-46A1-9513-3B5FD88EAADE}"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F03525-089A-4DA7-B612-C676AD243CE2}" type="doc">
      <dgm:prSet loTypeId="urn:microsoft.com/office/officeart/2005/8/layout/vList3" loCatId="list" qsTypeId="urn:microsoft.com/office/officeart/2005/8/quickstyle/simple2" qsCatId="simple" csTypeId="urn:microsoft.com/office/officeart/2005/8/colors/colorful5" csCatId="colorful" phldr="1"/>
      <dgm:spPr/>
    </dgm:pt>
    <dgm:pt modelId="{A773CE6B-83B9-4023-920D-F819C9FB06F7}">
      <dgm:prSet phldrT="[Text]"/>
      <dgm:spPr/>
      <dgm:t>
        <a:bodyPr/>
        <a:lstStyle/>
        <a:p>
          <a:r>
            <a:rPr lang="en-US" dirty="0" smtClean="0"/>
            <a:t>Orthopedics</a:t>
          </a:r>
          <a:endParaRPr lang="en-US" dirty="0"/>
        </a:p>
      </dgm:t>
    </dgm:pt>
    <dgm:pt modelId="{12C4A43A-399A-41CA-A0EE-42663F99CBCA}" type="parTrans" cxnId="{F75B9AA9-BC66-4F1A-B73C-19D6CD4C4188}">
      <dgm:prSet/>
      <dgm:spPr/>
      <dgm:t>
        <a:bodyPr/>
        <a:lstStyle/>
        <a:p>
          <a:endParaRPr lang="en-US"/>
        </a:p>
      </dgm:t>
    </dgm:pt>
    <dgm:pt modelId="{1A8C3220-0EDE-453A-9D98-1EE638698338}" type="sibTrans" cxnId="{F75B9AA9-BC66-4F1A-B73C-19D6CD4C4188}">
      <dgm:prSet/>
      <dgm:spPr/>
      <dgm:t>
        <a:bodyPr/>
        <a:lstStyle/>
        <a:p>
          <a:endParaRPr lang="en-US"/>
        </a:p>
      </dgm:t>
    </dgm:pt>
    <dgm:pt modelId="{CCF83884-C214-4EE8-B6F7-9B25A6F3F9AE}">
      <dgm:prSet phldrT="[Text]"/>
      <dgm:spPr>
        <a:solidFill>
          <a:srgbClr val="699F47"/>
        </a:solidFill>
      </dgm:spPr>
      <dgm:t>
        <a:bodyPr/>
        <a:lstStyle/>
        <a:p>
          <a:r>
            <a:rPr lang="en-US" dirty="0" smtClean="0"/>
            <a:t>Urology</a:t>
          </a:r>
          <a:endParaRPr lang="en-US" dirty="0"/>
        </a:p>
      </dgm:t>
    </dgm:pt>
    <dgm:pt modelId="{CCD5B93B-2224-46DD-96FA-6B7CE19F289E}" type="parTrans" cxnId="{CDC7C709-96BE-42E6-89D9-711768C5A83A}">
      <dgm:prSet/>
      <dgm:spPr/>
      <dgm:t>
        <a:bodyPr/>
        <a:lstStyle/>
        <a:p>
          <a:endParaRPr lang="en-US"/>
        </a:p>
      </dgm:t>
    </dgm:pt>
    <dgm:pt modelId="{472C1523-2EEF-4CB3-AC39-0E976CB9CF39}" type="sibTrans" cxnId="{CDC7C709-96BE-42E6-89D9-711768C5A83A}">
      <dgm:prSet/>
      <dgm:spPr/>
      <dgm:t>
        <a:bodyPr/>
        <a:lstStyle/>
        <a:p>
          <a:endParaRPr lang="en-US"/>
        </a:p>
      </dgm:t>
    </dgm:pt>
    <dgm:pt modelId="{2B673749-BF1B-4D60-8417-11FE9FE2FBFD}">
      <dgm:prSet/>
      <dgm:spPr>
        <a:solidFill>
          <a:srgbClr val="4BA85E"/>
        </a:solidFill>
      </dgm:spPr>
      <dgm:t>
        <a:bodyPr/>
        <a:lstStyle/>
        <a:p>
          <a:r>
            <a:rPr lang="en-US" dirty="0" smtClean="0"/>
            <a:t>Women’s health</a:t>
          </a:r>
          <a:endParaRPr lang="en-US" dirty="0"/>
        </a:p>
      </dgm:t>
    </dgm:pt>
    <dgm:pt modelId="{2366DA5C-81D1-4EC4-B0C6-F310E3D3CA34}" type="parTrans" cxnId="{737390DA-6B83-40D5-BEE3-F21B31D0BF80}">
      <dgm:prSet/>
      <dgm:spPr/>
      <dgm:t>
        <a:bodyPr/>
        <a:lstStyle/>
        <a:p>
          <a:endParaRPr lang="en-US"/>
        </a:p>
      </dgm:t>
    </dgm:pt>
    <dgm:pt modelId="{224E7273-DB00-4BDB-8CEF-A876CCEB6564}" type="sibTrans" cxnId="{737390DA-6B83-40D5-BEE3-F21B31D0BF80}">
      <dgm:prSet/>
      <dgm:spPr/>
      <dgm:t>
        <a:bodyPr/>
        <a:lstStyle/>
        <a:p>
          <a:endParaRPr lang="en-US"/>
        </a:p>
      </dgm:t>
    </dgm:pt>
    <dgm:pt modelId="{81C94D66-1059-4435-9C39-566E93B79E3C}">
      <dgm:prSet/>
      <dgm:spPr>
        <a:solidFill>
          <a:srgbClr val="52B19D"/>
        </a:solidFill>
      </dgm:spPr>
      <dgm:t>
        <a:bodyPr/>
        <a:lstStyle/>
        <a:p>
          <a:r>
            <a:rPr lang="en-US" dirty="0" smtClean="0"/>
            <a:t>Breast cancer</a:t>
          </a:r>
          <a:endParaRPr lang="en-US" dirty="0"/>
        </a:p>
      </dgm:t>
    </dgm:pt>
    <dgm:pt modelId="{EA76C449-1497-4EB4-AE33-0692B50F6D0A}" type="parTrans" cxnId="{48A24408-2396-4F72-9980-B1A6A4DA3153}">
      <dgm:prSet/>
      <dgm:spPr/>
      <dgm:t>
        <a:bodyPr/>
        <a:lstStyle/>
        <a:p>
          <a:endParaRPr lang="en-US"/>
        </a:p>
      </dgm:t>
    </dgm:pt>
    <dgm:pt modelId="{87E26605-45B5-45E7-8C94-8AA493E1BFAB}" type="sibTrans" cxnId="{48A24408-2396-4F72-9980-B1A6A4DA3153}">
      <dgm:prSet/>
      <dgm:spPr/>
      <dgm:t>
        <a:bodyPr/>
        <a:lstStyle/>
        <a:p>
          <a:endParaRPr lang="en-US"/>
        </a:p>
      </dgm:t>
    </dgm:pt>
    <dgm:pt modelId="{8B30853E-7D9D-450E-A97F-F4A295057F1A}">
      <dgm:prSet/>
      <dgm:spPr>
        <a:solidFill>
          <a:srgbClr val="5C92B5"/>
        </a:solidFill>
      </dgm:spPr>
      <dgm:t>
        <a:bodyPr/>
        <a:lstStyle/>
        <a:p>
          <a:r>
            <a:rPr lang="en-US" dirty="0" smtClean="0"/>
            <a:t>Back care</a:t>
          </a:r>
          <a:endParaRPr lang="en-US" dirty="0"/>
        </a:p>
      </dgm:t>
    </dgm:pt>
    <dgm:pt modelId="{6EC166EB-3100-4F3C-8B23-233B50C932B5}" type="parTrans" cxnId="{751E617E-B157-4C56-9F6A-D6166DFB2EB2}">
      <dgm:prSet/>
      <dgm:spPr/>
      <dgm:t>
        <a:bodyPr/>
        <a:lstStyle/>
        <a:p>
          <a:endParaRPr lang="en-US"/>
        </a:p>
      </dgm:t>
    </dgm:pt>
    <dgm:pt modelId="{609E5B86-F11C-464F-96E4-4C0EA0E1A0F1}" type="sibTrans" cxnId="{751E617E-B157-4C56-9F6A-D6166DFB2EB2}">
      <dgm:prSet/>
      <dgm:spPr/>
      <dgm:t>
        <a:bodyPr/>
        <a:lstStyle/>
        <a:p>
          <a:endParaRPr lang="en-US"/>
        </a:p>
      </dgm:t>
    </dgm:pt>
    <dgm:pt modelId="{948CF024-A5A6-48D5-A8BE-A74A59A76EA1}">
      <dgm:prSet phldrT="[Text]"/>
      <dgm:spPr/>
      <dgm:t>
        <a:bodyPr/>
        <a:lstStyle/>
        <a:p>
          <a:r>
            <a:rPr lang="en-US" dirty="0" smtClean="0"/>
            <a:t>Cardiology</a:t>
          </a:r>
          <a:endParaRPr lang="en-US" dirty="0"/>
        </a:p>
      </dgm:t>
    </dgm:pt>
    <dgm:pt modelId="{2072B2C5-0C56-4A22-B7F7-5726E4745AAD}" type="sibTrans" cxnId="{014A1858-B145-45D3-980A-2270EBAA63C6}">
      <dgm:prSet/>
      <dgm:spPr/>
      <dgm:t>
        <a:bodyPr/>
        <a:lstStyle/>
        <a:p>
          <a:endParaRPr lang="en-US"/>
        </a:p>
      </dgm:t>
    </dgm:pt>
    <dgm:pt modelId="{E3841D46-23E6-410F-B61F-19D6C86F37D6}" type="parTrans" cxnId="{014A1858-B145-45D3-980A-2270EBAA63C6}">
      <dgm:prSet/>
      <dgm:spPr/>
      <dgm:t>
        <a:bodyPr/>
        <a:lstStyle/>
        <a:p>
          <a:endParaRPr lang="en-US"/>
        </a:p>
      </dgm:t>
    </dgm:pt>
    <dgm:pt modelId="{DA05650E-70BA-4A08-B758-7B77465CCCBD}" type="pres">
      <dgm:prSet presAssocID="{38F03525-089A-4DA7-B612-C676AD243CE2}" presName="linearFlow" presStyleCnt="0">
        <dgm:presLayoutVars>
          <dgm:dir/>
          <dgm:resizeHandles val="exact"/>
        </dgm:presLayoutVars>
      </dgm:prSet>
      <dgm:spPr/>
    </dgm:pt>
    <dgm:pt modelId="{D196575C-D04C-40ED-AA76-06ABB5E6B951}" type="pres">
      <dgm:prSet presAssocID="{A773CE6B-83B9-4023-920D-F819C9FB06F7}" presName="composite" presStyleCnt="0"/>
      <dgm:spPr/>
    </dgm:pt>
    <dgm:pt modelId="{229AE2DD-C5E4-48BD-BF9F-6D39A23932CB}" type="pres">
      <dgm:prSet presAssocID="{A773CE6B-83B9-4023-920D-F819C9FB06F7}" presName="imgShp" presStyleLbl="fgImgPlace1" presStyleIdx="0" presStyleCnt="6"/>
      <dgm:spPr>
        <a:solidFill>
          <a:srgbClr val="5C92B5"/>
        </a:solidFill>
      </dgm:spPr>
    </dgm:pt>
    <dgm:pt modelId="{E41A2D1D-C85E-4394-ACF1-E821E37EB50D}" type="pres">
      <dgm:prSet presAssocID="{A773CE6B-83B9-4023-920D-F819C9FB06F7}" presName="txShp" presStyleLbl="node1" presStyleIdx="0" presStyleCnt="6">
        <dgm:presLayoutVars>
          <dgm:bulletEnabled val="1"/>
        </dgm:presLayoutVars>
      </dgm:prSet>
      <dgm:spPr/>
      <dgm:t>
        <a:bodyPr/>
        <a:lstStyle/>
        <a:p>
          <a:endParaRPr lang="en-US"/>
        </a:p>
      </dgm:t>
    </dgm:pt>
    <dgm:pt modelId="{A420321B-2F06-482B-A003-7510C414E161}" type="pres">
      <dgm:prSet presAssocID="{1A8C3220-0EDE-453A-9D98-1EE638698338}" presName="spacing" presStyleCnt="0"/>
      <dgm:spPr/>
    </dgm:pt>
    <dgm:pt modelId="{DCB499B1-BA14-45D7-9FA4-73B71E01A33C}" type="pres">
      <dgm:prSet presAssocID="{948CF024-A5A6-48D5-A8BE-A74A59A76EA1}" presName="composite" presStyleCnt="0"/>
      <dgm:spPr/>
    </dgm:pt>
    <dgm:pt modelId="{70CBA674-CA2D-4274-A0D4-E0AFD7DB0F14}" type="pres">
      <dgm:prSet presAssocID="{948CF024-A5A6-48D5-A8BE-A74A59A76EA1}" presName="imgShp" presStyleLbl="fgImgPlace1" presStyleIdx="1" presStyleCnt="6"/>
      <dgm:spPr>
        <a:solidFill>
          <a:srgbClr val="52B19D"/>
        </a:solidFill>
      </dgm:spPr>
    </dgm:pt>
    <dgm:pt modelId="{6CADCA2C-0A65-46C1-838D-F53DB06ADEAD}" type="pres">
      <dgm:prSet presAssocID="{948CF024-A5A6-48D5-A8BE-A74A59A76EA1}" presName="txShp" presStyleLbl="node1" presStyleIdx="1" presStyleCnt="6">
        <dgm:presLayoutVars>
          <dgm:bulletEnabled val="1"/>
        </dgm:presLayoutVars>
      </dgm:prSet>
      <dgm:spPr/>
      <dgm:t>
        <a:bodyPr/>
        <a:lstStyle/>
        <a:p>
          <a:endParaRPr lang="en-US"/>
        </a:p>
      </dgm:t>
    </dgm:pt>
    <dgm:pt modelId="{66DD2930-7B32-4760-9783-1B056926DFDB}" type="pres">
      <dgm:prSet presAssocID="{2072B2C5-0C56-4A22-B7F7-5726E4745AAD}" presName="spacing" presStyleCnt="0"/>
      <dgm:spPr/>
    </dgm:pt>
    <dgm:pt modelId="{EA6B89A1-A7D9-4509-800B-05A8CC00DA17}" type="pres">
      <dgm:prSet presAssocID="{CCF83884-C214-4EE8-B6F7-9B25A6F3F9AE}" presName="composite" presStyleCnt="0"/>
      <dgm:spPr/>
    </dgm:pt>
    <dgm:pt modelId="{66C31AC3-085C-4444-84A6-F26FADE303AF}" type="pres">
      <dgm:prSet presAssocID="{CCF83884-C214-4EE8-B6F7-9B25A6F3F9AE}" presName="imgShp" presStyleLbl="fgImgPlace1" presStyleIdx="2" presStyleCnt="6"/>
      <dgm:spPr>
        <a:solidFill>
          <a:srgbClr val="4BA85E"/>
        </a:solidFill>
      </dgm:spPr>
    </dgm:pt>
    <dgm:pt modelId="{BA79E479-E4A0-4FD4-A7B2-4CBAA48ACA7C}" type="pres">
      <dgm:prSet presAssocID="{CCF83884-C214-4EE8-B6F7-9B25A6F3F9AE}" presName="txShp" presStyleLbl="node1" presStyleIdx="2" presStyleCnt="6">
        <dgm:presLayoutVars>
          <dgm:bulletEnabled val="1"/>
        </dgm:presLayoutVars>
      </dgm:prSet>
      <dgm:spPr/>
      <dgm:t>
        <a:bodyPr/>
        <a:lstStyle/>
        <a:p>
          <a:endParaRPr lang="en-US"/>
        </a:p>
      </dgm:t>
    </dgm:pt>
    <dgm:pt modelId="{9C64EF23-E6FB-4B19-9213-2005489FDF2A}" type="pres">
      <dgm:prSet presAssocID="{472C1523-2EEF-4CB3-AC39-0E976CB9CF39}" presName="spacing" presStyleCnt="0"/>
      <dgm:spPr/>
    </dgm:pt>
    <dgm:pt modelId="{BFBCBD93-E1CE-4A05-8E9E-BFD36E262B46}" type="pres">
      <dgm:prSet presAssocID="{2B673749-BF1B-4D60-8417-11FE9FE2FBFD}" presName="composite" presStyleCnt="0"/>
      <dgm:spPr/>
    </dgm:pt>
    <dgm:pt modelId="{686951BC-1897-4E43-B664-5D9C1F3D11D9}" type="pres">
      <dgm:prSet presAssocID="{2B673749-BF1B-4D60-8417-11FE9FE2FBFD}" presName="imgShp" presStyleLbl="fgImgPlace1" presStyleIdx="3" presStyleCnt="6"/>
      <dgm:spPr>
        <a:solidFill>
          <a:srgbClr val="699F47"/>
        </a:solidFill>
      </dgm:spPr>
    </dgm:pt>
    <dgm:pt modelId="{1F12B71B-990B-40A4-B579-7D94CD28F633}" type="pres">
      <dgm:prSet presAssocID="{2B673749-BF1B-4D60-8417-11FE9FE2FBFD}" presName="txShp" presStyleLbl="node1" presStyleIdx="3" presStyleCnt="6">
        <dgm:presLayoutVars>
          <dgm:bulletEnabled val="1"/>
        </dgm:presLayoutVars>
      </dgm:prSet>
      <dgm:spPr/>
      <dgm:t>
        <a:bodyPr/>
        <a:lstStyle/>
        <a:p>
          <a:endParaRPr lang="en-US"/>
        </a:p>
      </dgm:t>
    </dgm:pt>
    <dgm:pt modelId="{CB2AE776-58EC-4897-B16D-F737AEF55814}" type="pres">
      <dgm:prSet presAssocID="{224E7273-DB00-4BDB-8CEF-A876CCEB6564}" presName="spacing" presStyleCnt="0"/>
      <dgm:spPr/>
    </dgm:pt>
    <dgm:pt modelId="{34DDE6AA-8D98-44AE-B98A-E0E6DB1EADE3}" type="pres">
      <dgm:prSet presAssocID="{81C94D66-1059-4435-9C39-566E93B79E3C}" presName="composite" presStyleCnt="0"/>
      <dgm:spPr/>
    </dgm:pt>
    <dgm:pt modelId="{B9689845-817C-4360-A724-855A58E972C4}" type="pres">
      <dgm:prSet presAssocID="{81C94D66-1059-4435-9C39-566E93B79E3C}" presName="imgShp" presStyleLbl="fgImgPlace1" presStyleIdx="4" presStyleCnt="6"/>
      <dgm:spPr>
        <a:solidFill>
          <a:srgbClr val="808000"/>
        </a:solidFill>
      </dgm:spPr>
    </dgm:pt>
    <dgm:pt modelId="{CE9F2928-1B1E-4F7F-BDCC-95A79C687B7E}" type="pres">
      <dgm:prSet presAssocID="{81C94D66-1059-4435-9C39-566E93B79E3C}" presName="txShp" presStyleLbl="node1" presStyleIdx="4" presStyleCnt="6">
        <dgm:presLayoutVars>
          <dgm:bulletEnabled val="1"/>
        </dgm:presLayoutVars>
      </dgm:prSet>
      <dgm:spPr/>
      <dgm:t>
        <a:bodyPr/>
        <a:lstStyle/>
        <a:p>
          <a:endParaRPr lang="en-US"/>
        </a:p>
      </dgm:t>
    </dgm:pt>
    <dgm:pt modelId="{D3A23943-2A15-4199-BFF5-C3028AED405C}" type="pres">
      <dgm:prSet presAssocID="{87E26605-45B5-45E7-8C94-8AA493E1BFAB}" presName="spacing" presStyleCnt="0"/>
      <dgm:spPr/>
    </dgm:pt>
    <dgm:pt modelId="{7C8D726A-F506-45A3-B23A-963F4FE35C9D}" type="pres">
      <dgm:prSet presAssocID="{8B30853E-7D9D-450E-A97F-F4A295057F1A}" presName="composite" presStyleCnt="0"/>
      <dgm:spPr/>
    </dgm:pt>
    <dgm:pt modelId="{196E6793-AAD2-4631-8021-4DA9A53E1A7E}" type="pres">
      <dgm:prSet presAssocID="{8B30853E-7D9D-450E-A97F-F4A295057F1A}" presName="imgShp" presStyleLbl="fgImgPlace1" presStyleIdx="5" presStyleCnt="6"/>
      <dgm:spPr>
        <a:solidFill>
          <a:schemeClr val="accent5"/>
        </a:solidFill>
      </dgm:spPr>
    </dgm:pt>
    <dgm:pt modelId="{9BA37FA8-8207-48D7-9A09-C80002A395C7}" type="pres">
      <dgm:prSet presAssocID="{8B30853E-7D9D-450E-A97F-F4A295057F1A}" presName="txShp" presStyleLbl="node1" presStyleIdx="5" presStyleCnt="6">
        <dgm:presLayoutVars>
          <dgm:bulletEnabled val="1"/>
        </dgm:presLayoutVars>
      </dgm:prSet>
      <dgm:spPr/>
      <dgm:t>
        <a:bodyPr/>
        <a:lstStyle/>
        <a:p>
          <a:endParaRPr lang="en-US"/>
        </a:p>
      </dgm:t>
    </dgm:pt>
  </dgm:ptLst>
  <dgm:cxnLst>
    <dgm:cxn modelId="{48A24408-2396-4F72-9980-B1A6A4DA3153}" srcId="{38F03525-089A-4DA7-B612-C676AD243CE2}" destId="{81C94D66-1059-4435-9C39-566E93B79E3C}" srcOrd="4" destOrd="0" parTransId="{EA76C449-1497-4EB4-AE33-0692B50F6D0A}" sibTransId="{87E26605-45B5-45E7-8C94-8AA493E1BFAB}"/>
    <dgm:cxn modelId="{F75B9AA9-BC66-4F1A-B73C-19D6CD4C4188}" srcId="{38F03525-089A-4DA7-B612-C676AD243CE2}" destId="{A773CE6B-83B9-4023-920D-F819C9FB06F7}" srcOrd="0" destOrd="0" parTransId="{12C4A43A-399A-41CA-A0EE-42663F99CBCA}" sibTransId="{1A8C3220-0EDE-453A-9D98-1EE638698338}"/>
    <dgm:cxn modelId="{0DB11C11-BA6D-4A5D-922E-D0316A55806F}" type="presOf" srcId="{CCF83884-C214-4EE8-B6F7-9B25A6F3F9AE}" destId="{BA79E479-E4A0-4FD4-A7B2-4CBAA48ACA7C}" srcOrd="0" destOrd="0" presId="urn:microsoft.com/office/officeart/2005/8/layout/vList3"/>
    <dgm:cxn modelId="{CDC7C709-96BE-42E6-89D9-711768C5A83A}" srcId="{38F03525-089A-4DA7-B612-C676AD243CE2}" destId="{CCF83884-C214-4EE8-B6F7-9B25A6F3F9AE}" srcOrd="2" destOrd="0" parTransId="{CCD5B93B-2224-46DD-96FA-6B7CE19F289E}" sibTransId="{472C1523-2EEF-4CB3-AC39-0E976CB9CF39}"/>
    <dgm:cxn modelId="{9E241D19-2680-4F06-A9FD-0F00D14C931E}" type="presOf" srcId="{2B673749-BF1B-4D60-8417-11FE9FE2FBFD}" destId="{1F12B71B-990B-40A4-B579-7D94CD28F633}" srcOrd="0" destOrd="0" presId="urn:microsoft.com/office/officeart/2005/8/layout/vList3"/>
    <dgm:cxn modelId="{1402451C-1478-4017-9EF7-721587A6B1A6}" type="presOf" srcId="{948CF024-A5A6-48D5-A8BE-A74A59A76EA1}" destId="{6CADCA2C-0A65-46C1-838D-F53DB06ADEAD}" srcOrd="0" destOrd="0" presId="urn:microsoft.com/office/officeart/2005/8/layout/vList3"/>
    <dgm:cxn modelId="{07FE2129-678E-4429-B499-209A44B0431F}" type="presOf" srcId="{8B30853E-7D9D-450E-A97F-F4A295057F1A}" destId="{9BA37FA8-8207-48D7-9A09-C80002A395C7}" srcOrd="0" destOrd="0" presId="urn:microsoft.com/office/officeart/2005/8/layout/vList3"/>
    <dgm:cxn modelId="{7EAE8939-57A8-4FD2-9C9D-D844AFCF94DA}" type="presOf" srcId="{81C94D66-1059-4435-9C39-566E93B79E3C}" destId="{CE9F2928-1B1E-4F7F-BDCC-95A79C687B7E}" srcOrd="0" destOrd="0" presId="urn:microsoft.com/office/officeart/2005/8/layout/vList3"/>
    <dgm:cxn modelId="{8FB481AC-BF41-436A-AF3A-D4A412032D78}" type="presOf" srcId="{38F03525-089A-4DA7-B612-C676AD243CE2}" destId="{DA05650E-70BA-4A08-B758-7B77465CCCBD}" srcOrd="0" destOrd="0" presId="urn:microsoft.com/office/officeart/2005/8/layout/vList3"/>
    <dgm:cxn modelId="{751E617E-B157-4C56-9F6A-D6166DFB2EB2}" srcId="{38F03525-089A-4DA7-B612-C676AD243CE2}" destId="{8B30853E-7D9D-450E-A97F-F4A295057F1A}" srcOrd="5" destOrd="0" parTransId="{6EC166EB-3100-4F3C-8B23-233B50C932B5}" sibTransId="{609E5B86-F11C-464F-96E4-4C0EA0E1A0F1}"/>
    <dgm:cxn modelId="{737390DA-6B83-40D5-BEE3-F21B31D0BF80}" srcId="{38F03525-089A-4DA7-B612-C676AD243CE2}" destId="{2B673749-BF1B-4D60-8417-11FE9FE2FBFD}" srcOrd="3" destOrd="0" parTransId="{2366DA5C-81D1-4EC4-B0C6-F310E3D3CA34}" sibTransId="{224E7273-DB00-4BDB-8CEF-A876CCEB6564}"/>
    <dgm:cxn modelId="{014A1858-B145-45D3-980A-2270EBAA63C6}" srcId="{38F03525-089A-4DA7-B612-C676AD243CE2}" destId="{948CF024-A5A6-48D5-A8BE-A74A59A76EA1}" srcOrd="1" destOrd="0" parTransId="{E3841D46-23E6-410F-B61F-19D6C86F37D6}" sibTransId="{2072B2C5-0C56-4A22-B7F7-5726E4745AAD}"/>
    <dgm:cxn modelId="{39B04CF2-7E80-47D8-A828-5E21E47ED7DA}" type="presOf" srcId="{A773CE6B-83B9-4023-920D-F819C9FB06F7}" destId="{E41A2D1D-C85E-4394-ACF1-E821E37EB50D}" srcOrd="0" destOrd="0" presId="urn:microsoft.com/office/officeart/2005/8/layout/vList3"/>
    <dgm:cxn modelId="{6ADBBF9A-1CC7-4589-B278-711194EF8A32}" type="presParOf" srcId="{DA05650E-70BA-4A08-B758-7B77465CCCBD}" destId="{D196575C-D04C-40ED-AA76-06ABB5E6B951}" srcOrd="0" destOrd="0" presId="urn:microsoft.com/office/officeart/2005/8/layout/vList3"/>
    <dgm:cxn modelId="{5C79B66C-9E99-4820-8623-149E57C1FCDE}" type="presParOf" srcId="{D196575C-D04C-40ED-AA76-06ABB5E6B951}" destId="{229AE2DD-C5E4-48BD-BF9F-6D39A23932CB}" srcOrd="0" destOrd="0" presId="urn:microsoft.com/office/officeart/2005/8/layout/vList3"/>
    <dgm:cxn modelId="{5B12B59E-8D11-44DD-9186-46C51751C6A4}" type="presParOf" srcId="{D196575C-D04C-40ED-AA76-06ABB5E6B951}" destId="{E41A2D1D-C85E-4394-ACF1-E821E37EB50D}" srcOrd="1" destOrd="0" presId="urn:microsoft.com/office/officeart/2005/8/layout/vList3"/>
    <dgm:cxn modelId="{19BDB358-7A3E-462B-BA3E-33CF7FCBDE29}" type="presParOf" srcId="{DA05650E-70BA-4A08-B758-7B77465CCCBD}" destId="{A420321B-2F06-482B-A003-7510C414E161}" srcOrd="1" destOrd="0" presId="urn:microsoft.com/office/officeart/2005/8/layout/vList3"/>
    <dgm:cxn modelId="{D6A52505-33BF-400E-8CB5-7CCCD5152253}" type="presParOf" srcId="{DA05650E-70BA-4A08-B758-7B77465CCCBD}" destId="{DCB499B1-BA14-45D7-9FA4-73B71E01A33C}" srcOrd="2" destOrd="0" presId="urn:microsoft.com/office/officeart/2005/8/layout/vList3"/>
    <dgm:cxn modelId="{3EEA2788-CCEB-4BD5-89B5-140C1E9B7DF7}" type="presParOf" srcId="{DCB499B1-BA14-45D7-9FA4-73B71E01A33C}" destId="{70CBA674-CA2D-4274-A0D4-E0AFD7DB0F14}" srcOrd="0" destOrd="0" presId="urn:microsoft.com/office/officeart/2005/8/layout/vList3"/>
    <dgm:cxn modelId="{BBE722AE-005C-474E-A9CA-C4AD1476AE39}" type="presParOf" srcId="{DCB499B1-BA14-45D7-9FA4-73B71E01A33C}" destId="{6CADCA2C-0A65-46C1-838D-F53DB06ADEAD}" srcOrd="1" destOrd="0" presId="urn:microsoft.com/office/officeart/2005/8/layout/vList3"/>
    <dgm:cxn modelId="{B49EE3B3-E645-4662-A0E7-79551E02DA5A}" type="presParOf" srcId="{DA05650E-70BA-4A08-B758-7B77465CCCBD}" destId="{66DD2930-7B32-4760-9783-1B056926DFDB}" srcOrd="3" destOrd="0" presId="urn:microsoft.com/office/officeart/2005/8/layout/vList3"/>
    <dgm:cxn modelId="{D9F9C59E-8A05-4AF3-9A52-D84F82258814}" type="presParOf" srcId="{DA05650E-70BA-4A08-B758-7B77465CCCBD}" destId="{EA6B89A1-A7D9-4509-800B-05A8CC00DA17}" srcOrd="4" destOrd="0" presId="urn:microsoft.com/office/officeart/2005/8/layout/vList3"/>
    <dgm:cxn modelId="{00565677-EA89-4C6D-8D9D-35DC6C2BCEDD}" type="presParOf" srcId="{EA6B89A1-A7D9-4509-800B-05A8CC00DA17}" destId="{66C31AC3-085C-4444-84A6-F26FADE303AF}" srcOrd="0" destOrd="0" presId="urn:microsoft.com/office/officeart/2005/8/layout/vList3"/>
    <dgm:cxn modelId="{472C28D8-F754-45DD-892C-C45F480CE47B}" type="presParOf" srcId="{EA6B89A1-A7D9-4509-800B-05A8CC00DA17}" destId="{BA79E479-E4A0-4FD4-A7B2-4CBAA48ACA7C}" srcOrd="1" destOrd="0" presId="urn:microsoft.com/office/officeart/2005/8/layout/vList3"/>
    <dgm:cxn modelId="{40532708-049C-401B-82DA-52CF4BA62F2D}" type="presParOf" srcId="{DA05650E-70BA-4A08-B758-7B77465CCCBD}" destId="{9C64EF23-E6FB-4B19-9213-2005489FDF2A}" srcOrd="5" destOrd="0" presId="urn:microsoft.com/office/officeart/2005/8/layout/vList3"/>
    <dgm:cxn modelId="{C7E1ABFF-97F7-4E4C-814F-2B95E02F59E8}" type="presParOf" srcId="{DA05650E-70BA-4A08-B758-7B77465CCCBD}" destId="{BFBCBD93-E1CE-4A05-8E9E-BFD36E262B46}" srcOrd="6" destOrd="0" presId="urn:microsoft.com/office/officeart/2005/8/layout/vList3"/>
    <dgm:cxn modelId="{FB85F94B-FA04-45B1-8FA5-CB4284846784}" type="presParOf" srcId="{BFBCBD93-E1CE-4A05-8E9E-BFD36E262B46}" destId="{686951BC-1897-4E43-B664-5D9C1F3D11D9}" srcOrd="0" destOrd="0" presId="urn:microsoft.com/office/officeart/2005/8/layout/vList3"/>
    <dgm:cxn modelId="{022127CA-7940-414E-BF26-3DDF1EC0FD75}" type="presParOf" srcId="{BFBCBD93-E1CE-4A05-8E9E-BFD36E262B46}" destId="{1F12B71B-990B-40A4-B579-7D94CD28F633}" srcOrd="1" destOrd="0" presId="urn:microsoft.com/office/officeart/2005/8/layout/vList3"/>
    <dgm:cxn modelId="{4B304E0C-12E1-461A-8D4C-FE8CF03E0E9D}" type="presParOf" srcId="{DA05650E-70BA-4A08-B758-7B77465CCCBD}" destId="{CB2AE776-58EC-4897-B16D-F737AEF55814}" srcOrd="7" destOrd="0" presId="urn:microsoft.com/office/officeart/2005/8/layout/vList3"/>
    <dgm:cxn modelId="{374C152A-1761-49B7-BE82-534C12AE0053}" type="presParOf" srcId="{DA05650E-70BA-4A08-B758-7B77465CCCBD}" destId="{34DDE6AA-8D98-44AE-B98A-E0E6DB1EADE3}" srcOrd="8" destOrd="0" presId="urn:microsoft.com/office/officeart/2005/8/layout/vList3"/>
    <dgm:cxn modelId="{69F516A7-BB99-43D6-AE60-84B288017D72}" type="presParOf" srcId="{34DDE6AA-8D98-44AE-B98A-E0E6DB1EADE3}" destId="{B9689845-817C-4360-A724-855A58E972C4}" srcOrd="0" destOrd="0" presId="urn:microsoft.com/office/officeart/2005/8/layout/vList3"/>
    <dgm:cxn modelId="{15BAE031-CA03-4BD5-A6C9-3789CE0AA2C8}" type="presParOf" srcId="{34DDE6AA-8D98-44AE-B98A-E0E6DB1EADE3}" destId="{CE9F2928-1B1E-4F7F-BDCC-95A79C687B7E}" srcOrd="1" destOrd="0" presId="urn:microsoft.com/office/officeart/2005/8/layout/vList3"/>
    <dgm:cxn modelId="{252F5C08-EF59-4D58-859B-2F5610F576BA}" type="presParOf" srcId="{DA05650E-70BA-4A08-B758-7B77465CCCBD}" destId="{D3A23943-2A15-4199-BFF5-C3028AED405C}" srcOrd="9" destOrd="0" presId="urn:microsoft.com/office/officeart/2005/8/layout/vList3"/>
    <dgm:cxn modelId="{5A9A6F4B-BF8C-4709-82F0-CA1C5EF6147E}" type="presParOf" srcId="{DA05650E-70BA-4A08-B758-7B77465CCCBD}" destId="{7C8D726A-F506-45A3-B23A-963F4FE35C9D}" srcOrd="10" destOrd="0" presId="urn:microsoft.com/office/officeart/2005/8/layout/vList3"/>
    <dgm:cxn modelId="{3FD1634C-3FB3-4C0C-9C46-D706066EDF3C}" type="presParOf" srcId="{7C8D726A-F506-45A3-B23A-963F4FE35C9D}" destId="{196E6793-AAD2-4631-8021-4DA9A53E1A7E}" srcOrd="0" destOrd="0" presId="urn:microsoft.com/office/officeart/2005/8/layout/vList3"/>
    <dgm:cxn modelId="{437861C2-0FEE-499F-A6FB-48E43D498C86}" type="presParOf" srcId="{7C8D726A-F506-45A3-B23A-963F4FE35C9D}" destId="{9BA37FA8-8207-48D7-9A09-C80002A395C7}"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72AC71-0F27-445F-A1F7-E743EA794D50}" type="doc">
      <dgm:prSet loTypeId="urn:microsoft.com/office/officeart/2005/8/layout/hList1" loCatId="list" qsTypeId="urn:microsoft.com/office/officeart/2005/8/quickstyle/simple1#14" qsCatId="simple" csTypeId="urn:microsoft.com/office/officeart/2005/8/colors/colorful5" csCatId="colorful" phldr="1"/>
      <dgm:spPr/>
      <dgm:t>
        <a:bodyPr/>
        <a:lstStyle/>
        <a:p>
          <a:endParaRPr lang="en-US"/>
        </a:p>
      </dgm:t>
    </dgm:pt>
    <dgm:pt modelId="{122605A3-5D3F-4A44-A39F-0779DCF4EB53}">
      <dgm:prSet phldrT="[Text]" custT="1"/>
      <dgm:spPr>
        <a:ln w="28575">
          <a:solidFill>
            <a:schemeClr val="bg1">
              <a:lumMod val="95000"/>
            </a:schemeClr>
          </a:solidFill>
        </a:ln>
      </dgm:spPr>
      <dgm:t>
        <a:bodyPr/>
        <a:lstStyle/>
        <a:p>
          <a:r>
            <a:rPr lang="en-US" sz="2400" b="0" dirty="0" smtClean="0"/>
            <a:t>Orthopedics</a:t>
          </a:r>
          <a:endParaRPr lang="en-US" sz="2400" b="0" dirty="0"/>
        </a:p>
      </dgm:t>
    </dgm:pt>
    <dgm:pt modelId="{A52DBD0C-5395-4E5A-BB51-1EFD5DB855D7}" type="parTrans" cxnId="{CEC7D688-232E-4D3E-A04B-F1A591F77929}">
      <dgm:prSet/>
      <dgm:spPr/>
      <dgm:t>
        <a:bodyPr/>
        <a:lstStyle/>
        <a:p>
          <a:endParaRPr lang="en-US"/>
        </a:p>
      </dgm:t>
    </dgm:pt>
    <dgm:pt modelId="{F056E4FD-627A-4DCB-A071-ED5F85209D7F}" type="sibTrans" cxnId="{CEC7D688-232E-4D3E-A04B-F1A591F77929}">
      <dgm:prSet/>
      <dgm:spPr/>
      <dgm:t>
        <a:bodyPr/>
        <a:lstStyle/>
        <a:p>
          <a:endParaRPr lang="en-US"/>
        </a:p>
      </dgm:t>
    </dgm:pt>
    <dgm:pt modelId="{07CDAC03-7C61-4FB3-9BE5-C6D0085E90F2}">
      <dgm:prSet phldrT="[Text]" custT="1"/>
      <dgm:spPr>
        <a:solidFill>
          <a:srgbClr val="808000"/>
        </a:solidFill>
        <a:ln w="28575">
          <a:solidFill>
            <a:schemeClr val="bg1">
              <a:lumMod val="95000"/>
            </a:schemeClr>
          </a:solidFill>
        </a:ln>
      </dgm:spPr>
      <dgm:t>
        <a:bodyPr/>
        <a:lstStyle/>
        <a:p>
          <a:r>
            <a:rPr lang="en-US" sz="2400" b="0" dirty="0" smtClean="0"/>
            <a:t>Cardiology</a:t>
          </a:r>
          <a:endParaRPr lang="en-US" sz="2400" b="0" dirty="0"/>
        </a:p>
      </dgm:t>
    </dgm:pt>
    <dgm:pt modelId="{E63777E5-A110-4E31-935E-A8B3BA2A4E27}" type="parTrans" cxnId="{99534DEE-F65D-4258-9241-ABF3CF667666}">
      <dgm:prSet/>
      <dgm:spPr/>
      <dgm:t>
        <a:bodyPr/>
        <a:lstStyle/>
        <a:p>
          <a:endParaRPr lang="en-US"/>
        </a:p>
      </dgm:t>
    </dgm:pt>
    <dgm:pt modelId="{C7CE7EDE-159D-4294-ABF6-E3E97B13220D}" type="sibTrans" cxnId="{99534DEE-F65D-4258-9241-ABF3CF667666}">
      <dgm:prSet/>
      <dgm:spPr/>
      <dgm:t>
        <a:bodyPr/>
        <a:lstStyle/>
        <a:p>
          <a:endParaRPr lang="en-US"/>
        </a:p>
      </dgm:t>
    </dgm:pt>
    <dgm:pt modelId="{225C020B-E149-45D3-9715-88A91A56D030}">
      <dgm:prSet phldrT="[Text]"/>
      <dgm:spPr>
        <a:noFill/>
        <a:ln w="28575">
          <a:noFill/>
        </a:ln>
      </dgm:spPr>
      <dgm:t>
        <a:bodyPr/>
        <a:lstStyle/>
        <a:p>
          <a:endParaRPr lang="en-US" dirty="0"/>
        </a:p>
      </dgm:t>
    </dgm:pt>
    <dgm:pt modelId="{4C8A324D-10A8-478A-9230-962AE6C8964D}" type="parTrans" cxnId="{C397C530-F997-4A02-9AE2-D001A20DFDB5}">
      <dgm:prSet/>
      <dgm:spPr/>
      <dgm:t>
        <a:bodyPr/>
        <a:lstStyle/>
        <a:p>
          <a:endParaRPr lang="en-US"/>
        </a:p>
      </dgm:t>
    </dgm:pt>
    <dgm:pt modelId="{880572D3-FF4E-4C7B-9C20-8997CE353BEB}" type="sibTrans" cxnId="{C397C530-F997-4A02-9AE2-D001A20DFDB5}">
      <dgm:prSet/>
      <dgm:spPr/>
      <dgm:t>
        <a:bodyPr/>
        <a:lstStyle/>
        <a:p>
          <a:endParaRPr lang="en-US"/>
        </a:p>
      </dgm:t>
    </dgm:pt>
    <dgm:pt modelId="{82124E2B-0CF2-4A3C-8FD4-DADC09FCFA4B}">
      <dgm:prSet phldrT="[Text]" custT="1"/>
      <dgm:spPr>
        <a:solidFill>
          <a:srgbClr val="699F47"/>
        </a:solidFill>
        <a:ln w="28575">
          <a:solidFill>
            <a:schemeClr val="bg1">
              <a:lumMod val="95000"/>
            </a:schemeClr>
          </a:solidFill>
        </a:ln>
      </dgm:spPr>
      <dgm:t>
        <a:bodyPr/>
        <a:lstStyle/>
        <a:p>
          <a:r>
            <a:rPr lang="en-US" sz="2400" b="0" dirty="0" smtClean="0"/>
            <a:t>Urology</a:t>
          </a:r>
          <a:endParaRPr lang="en-US" sz="2400" b="0" dirty="0"/>
        </a:p>
      </dgm:t>
    </dgm:pt>
    <dgm:pt modelId="{27CC919D-326F-453E-886D-75F6949B8442}" type="parTrans" cxnId="{A6F73EF2-740A-4CB0-AF96-4AB8E97242B6}">
      <dgm:prSet/>
      <dgm:spPr/>
      <dgm:t>
        <a:bodyPr/>
        <a:lstStyle/>
        <a:p>
          <a:endParaRPr lang="en-US"/>
        </a:p>
      </dgm:t>
    </dgm:pt>
    <dgm:pt modelId="{24C350B1-9FDD-4F51-A5B8-285B0161BAE5}" type="sibTrans" cxnId="{A6F73EF2-740A-4CB0-AF96-4AB8E97242B6}">
      <dgm:prSet/>
      <dgm:spPr/>
      <dgm:t>
        <a:bodyPr/>
        <a:lstStyle/>
        <a:p>
          <a:endParaRPr lang="en-US"/>
        </a:p>
      </dgm:t>
    </dgm:pt>
    <dgm:pt modelId="{B6491C72-50FF-47D2-94EF-6C9F2409F8DF}">
      <dgm:prSet phldrT="[Text]"/>
      <dgm:spPr>
        <a:noFill/>
        <a:ln w="28575">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dirty="0" smtClean="0"/>
        </a:p>
      </dgm:t>
    </dgm:pt>
    <dgm:pt modelId="{DABE0B9C-D8B0-4B18-A747-8B612B69D1AF}" type="sibTrans" cxnId="{D042FC70-A0F1-4CFC-A752-838345C87A37}">
      <dgm:prSet/>
      <dgm:spPr/>
      <dgm:t>
        <a:bodyPr/>
        <a:lstStyle/>
        <a:p>
          <a:endParaRPr lang="en-US"/>
        </a:p>
      </dgm:t>
    </dgm:pt>
    <dgm:pt modelId="{6F89E31D-93A7-41A3-B829-B10420300AF0}" type="parTrans" cxnId="{D042FC70-A0F1-4CFC-A752-838345C87A37}">
      <dgm:prSet/>
      <dgm:spPr/>
      <dgm:t>
        <a:bodyPr/>
        <a:lstStyle/>
        <a:p>
          <a:endParaRPr lang="en-US"/>
        </a:p>
      </dgm:t>
    </dgm:pt>
    <dgm:pt modelId="{C03366B1-186C-48C3-B39D-507FC97B6FDF}" type="pres">
      <dgm:prSet presAssocID="{9972AC71-0F27-445F-A1F7-E743EA794D50}" presName="Name0" presStyleCnt="0">
        <dgm:presLayoutVars>
          <dgm:dir/>
          <dgm:animLvl val="lvl"/>
          <dgm:resizeHandles val="exact"/>
        </dgm:presLayoutVars>
      </dgm:prSet>
      <dgm:spPr/>
      <dgm:t>
        <a:bodyPr/>
        <a:lstStyle/>
        <a:p>
          <a:endParaRPr lang="en-US"/>
        </a:p>
      </dgm:t>
    </dgm:pt>
    <dgm:pt modelId="{A8D5B6A2-6D41-4868-921D-F938012174D5}" type="pres">
      <dgm:prSet presAssocID="{122605A3-5D3F-4A44-A39F-0779DCF4EB53}" presName="composite" presStyleCnt="0"/>
      <dgm:spPr/>
      <dgm:t>
        <a:bodyPr/>
        <a:lstStyle/>
        <a:p>
          <a:endParaRPr lang="en-US"/>
        </a:p>
      </dgm:t>
    </dgm:pt>
    <dgm:pt modelId="{C331D30D-10BC-465B-9203-F56F76A0A013}" type="pres">
      <dgm:prSet presAssocID="{122605A3-5D3F-4A44-A39F-0779DCF4EB53}" presName="parTx" presStyleLbl="alignNode1" presStyleIdx="0" presStyleCnt="3" custScaleX="105661" custLinFactNeighborY="95877">
        <dgm:presLayoutVars>
          <dgm:chMax val="0"/>
          <dgm:chPref val="0"/>
          <dgm:bulletEnabled val="1"/>
        </dgm:presLayoutVars>
      </dgm:prSet>
      <dgm:spPr/>
      <dgm:t>
        <a:bodyPr/>
        <a:lstStyle/>
        <a:p>
          <a:endParaRPr lang="en-US"/>
        </a:p>
      </dgm:t>
    </dgm:pt>
    <dgm:pt modelId="{927A0EDF-7C7C-443D-B262-22FA942F722A}" type="pres">
      <dgm:prSet presAssocID="{122605A3-5D3F-4A44-A39F-0779DCF4EB53}" presName="desTx" presStyleLbl="alignAccFollowNode1" presStyleIdx="0" presStyleCnt="3">
        <dgm:presLayoutVars>
          <dgm:bulletEnabled val="1"/>
        </dgm:presLayoutVars>
      </dgm:prSet>
      <dgm:spPr/>
      <dgm:t>
        <a:bodyPr/>
        <a:lstStyle/>
        <a:p>
          <a:endParaRPr lang="en-US"/>
        </a:p>
      </dgm:t>
    </dgm:pt>
    <dgm:pt modelId="{A814203D-8894-43C3-B952-4C38967AC063}" type="pres">
      <dgm:prSet presAssocID="{F056E4FD-627A-4DCB-A071-ED5F85209D7F}" presName="space" presStyleCnt="0"/>
      <dgm:spPr/>
      <dgm:t>
        <a:bodyPr/>
        <a:lstStyle/>
        <a:p>
          <a:endParaRPr lang="en-US"/>
        </a:p>
      </dgm:t>
    </dgm:pt>
    <dgm:pt modelId="{A1CFBF39-7216-4948-AE16-C76438DD5A88}" type="pres">
      <dgm:prSet presAssocID="{07CDAC03-7C61-4FB3-9BE5-C6D0085E90F2}" presName="composite" presStyleCnt="0"/>
      <dgm:spPr/>
      <dgm:t>
        <a:bodyPr/>
        <a:lstStyle/>
        <a:p>
          <a:endParaRPr lang="en-US"/>
        </a:p>
      </dgm:t>
    </dgm:pt>
    <dgm:pt modelId="{2DCA3DFE-68E2-42B9-8818-3086C57F910B}" type="pres">
      <dgm:prSet presAssocID="{07CDAC03-7C61-4FB3-9BE5-C6D0085E90F2}" presName="parTx" presStyleLbl="alignNode1" presStyleIdx="1" presStyleCnt="3" custLinFactNeighborY="95877">
        <dgm:presLayoutVars>
          <dgm:chMax val="0"/>
          <dgm:chPref val="0"/>
          <dgm:bulletEnabled val="1"/>
        </dgm:presLayoutVars>
      </dgm:prSet>
      <dgm:spPr/>
      <dgm:t>
        <a:bodyPr/>
        <a:lstStyle/>
        <a:p>
          <a:endParaRPr lang="en-US"/>
        </a:p>
      </dgm:t>
    </dgm:pt>
    <dgm:pt modelId="{8E775552-F671-4BB9-94F6-7B1B26BFAD65}" type="pres">
      <dgm:prSet presAssocID="{07CDAC03-7C61-4FB3-9BE5-C6D0085E90F2}" presName="desTx" presStyleLbl="alignAccFollowNode1" presStyleIdx="1" presStyleCnt="3">
        <dgm:presLayoutVars>
          <dgm:bulletEnabled val="1"/>
        </dgm:presLayoutVars>
      </dgm:prSet>
      <dgm:spPr/>
      <dgm:t>
        <a:bodyPr/>
        <a:lstStyle/>
        <a:p>
          <a:endParaRPr lang="en-US"/>
        </a:p>
      </dgm:t>
    </dgm:pt>
    <dgm:pt modelId="{CFAE01BF-64AF-4376-813F-EB0F306C2C3A}" type="pres">
      <dgm:prSet presAssocID="{C7CE7EDE-159D-4294-ABF6-E3E97B13220D}" presName="space" presStyleCnt="0"/>
      <dgm:spPr/>
      <dgm:t>
        <a:bodyPr/>
        <a:lstStyle/>
        <a:p>
          <a:endParaRPr lang="en-US"/>
        </a:p>
      </dgm:t>
    </dgm:pt>
    <dgm:pt modelId="{F16B4918-AB84-4D90-8C05-97DBD89AE097}" type="pres">
      <dgm:prSet presAssocID="{82124E2B-0CF2-4A3C-8FD4-DADC09FCFA4B}" presName="composite" presStyleCnt="0"/>
      <dgm:spPr/>
      <dgm:t>
        <a:bodyPr/>
        <a:lstStyle/>
        <a:p>
          <a:endParaRPr lang="en-US"/>
        </a:p>
      </dgm:t>
    </dgm:pt>
    <dgm:pt modelId="{7BD63D72-0503-4F48-BA48-A2DF67EC65AE}" type="pres">
      <dgm:prSet presAssocID="{82124E2B-0CF2-4A3C-8FD4-DADC09FCFA4B}" presName="parTx" presStyleLbl="alignNode1" presStyleIdx="2" presStyleCnt="3" custLinFactNeighborY="95877">
        <dgm:presLayoutVars>
          <dgm:chMax val="0"/>
          <dgm:chPref val="0"/>
          <dgm:bulletEnabled val="1"/>
        </dgm:presLayoutVars>
      </dgm:prSet>
      <dgm:spPr/>
      <dgm:t>
        <a:bodyPr/>
        <a:lstStyle/>
        <a:p>
          <a:endParaRPr lang="en-US"/>
        </a:p>
      </dgm:t>
    </dgm:pt>
    <dgm:pt modelId="{D87194F7-0FAA-4515-A8FB-8A635D643115}" type="pres">
      <dgm:prSet presAssocID="{82124E2B-0CF2-4A3C-8FD4-DADC09FCFA4B}" presName="desTx" presStyleLbl="alignAccFollowNode1" presStyleIdx="2" presStyleCnt="3">
        <dgm:presLayoutVars>
          <dgm:bulletEnabled val="1"/>
        </dgm:presLayoutVars>
      </dgm:prSet>
      <dgm:spPr>
        <a:noFill/>
        <a:ln w="28575">
          <a:noFill/>
        </a:ln>
      </dgm:spPr>
      <dgm:t>
        <a:bodyPr/>
        <a:lstStyle/>
        <a:p>
          <a:endParaRPr lang="en-US"/>
        </a:p>
      </dgm:t>
    </dgm:pt>
  </dgm:ptLst>
  <dgm:cxnLst>
    <dgm:cxn modelId="{39CEC4B8-38F3-4DB8-9995-180ED6338671}" type="presOf" srcId="{122605A3-5D3F-4A44-A39F-0779DCF4EB53}" destId="{C331D30D-10BC-465B-9203-F56F76A0A013}" srcOrd="0" destOrd="0" presId="urn:microsoft.com/office/officeart/2005/8/layout/hList1"/>
    <dgm:cxn modelId="{A6F73EF2-740A-4CB0-AF96-4AB8E97242B6}" srcId="{9972AC71-0F27-445F-A1F7-E743EA794D50}" destId="{82124E2B-0CF2-4A3C-8FD4-DADC09FCFA4B}" srcOrd="2" destOrd="0" parTransId="{27CC919D-326F-453E-886D-75F6949B8442}" sibTransId="{24C350B1-9FDD-4F51-A5B8-285B0161BAE5}"/>
    <dgm:cxn modelId="{91B256E9-C460-4419-B6EF-667E691D8984}" type="presOf" srcId="{225C020B-E149-45D3-9715-88A91A56D030}" destId="{8E775552-F671-4BB9-94F6-7B1B26BFAD65}" srcOrd="0" destOrd="0" presId="urn:microsoft.com/office/officeart/2005/8/layout/hList1"/>
    <dgm:cxn modelId="{F1B14F89-2EC2-4F1C-B47D-2786EC5A832C}" type="presOf" srcId="{B6491C72-50FF-47D2-94EF-6C9F2409F8DF}" destId="{927A0EDF-7C7C-443D-B262-22FA942F722A}" srcOrd="0" destOrd="0" presId="urn:microsoft.com/office/officeart/2005/8/layout/hList1"/>
    <dgm:cxn modelId="{99534DEE-F65D-4258-9241-ABF3CF667666}" srcId="{9972AC71-0F27-445F-A1F7-E743EA794D50}" destId="{07CDAC03-7C61-4FB3-9BE5-C6D0085E90F2}" srcOrd="1" destOrd="0" parTransId="{E63777E5-A110-4E31-935E-A8B3BA2A4E27}" sibTransId="{C7CE7EDE-159D-4294-ABF6-E3E97B13220D}"/>
    <dgm:cxn modelId="{CEC7D688-232E-4D3E-A04B-F1A591F77929}" srcId="{9972AC71-0F27-445F-A1F7-E743EA794D50}" destId="{122605A3-5D3F-4A44-A39F-0779DCF4EB53}" srcOrd="0" destOrd="0" parTransId="{A52DBD0C-5395-4E5A-BB51-1EFD5DB855D7}" sibTransId="{F056E4FD-627A-4DCB-A071-ED5F85209D7F}"/>
    <dgm:cxn modelId="{AD2DEEB4-B203-4A45-8887-19AB023A18ED}" type="presOf" srcId="{82124E2B-0CF2-4A3C-8FD4-DADC09FCFA4B}" destId="{7BD63D72-0503-4F48-BA48-A2DF67EC65AE}" srcOrd="0" destOrd="0" presId="urn:microsoft.com/office/officeart/2005/8/layout/hList1"/>
    <dgm:cxn modelId="{D042FC70-A0F1-4CFC-A752-838345C87A37}" srcId="{122605A3-5D3F-4A44-A39F-0779DCF4EB53}" destId="{B6491C72-50FF-47D2-94EF-6C9F2409F8DF}" srcOrd="0" destOrd="0" parTransId="{6F89E31D-93A7-41A3-B829-B10420300AF0}" sibTransId="{DABE0B9C-D8B0-4B18-A747-8B612B69D1AF}"/>
    <dgm:cxn modelId="{C397C530-F997-4A02-9AE2-D001A20DFDB5}" srcId="{07CDAC03-7C61-4FB3-9BE5-C6D0085E90F2}" destId="{225C020B-E149-45D3-9715-88A91A56D030}" srcOrd="0" destOrd="0" parTransId="{4C8A324D-10A8-478A-9230-962AE6C8964D}" sibTransId="{880572D3-FF4E-4C7B-9C20-8997CE353BEB}"/>
    <dgm:cxn modelId="{F5153BA9-1F64-42AF-9D20-7C873560BD4B}" type="presOf" srcId="{07CDAC03-7C61-4FB3-9BE5-C6D0085E90F2}" destId="{2DCA3DFE-68E2-42B9-8818-3086C57F910B}" srcOrd="0" destOrd="0" presId="urn:microsoft.com/office/officeart/2005/8/layout/hList1"/>
    <dgm:cxn modelId="{E0F54ECE-C3B3-433B-A3D9-E317B6350DA5}" type="presOf" srcId="{9972AC71-0F27-445F-A1F7-E743EA794D50}" destId="{C03366B1-186C-48C3-B39D-507FC97B6FDF}" srcOrd="0" destOrd="0" presId="urn:microsoft.com/office/officeart/2005/8/layout/hList1"/>
    <dgm:cxn modelId="{83D1E5FE-F1CC-4EF1-A88E-319F5A060CA5}" type="presParOf" srcId="{C03366B1-186C-48C3-B39D-507FC97B6FDF}" destId="{A8D5B6A2-6D41-4868-921D-F938012174D5}" srcOrd="0" destOrd="0" presId="urn:microsoft.com/office/officeart/2005/8/layout/hList1"/>
    <dgm:cxn modelId="{03DB2C0D-A257-4704-AA86-5607052439A9}" type="presParOf" srcId="{A8D5B6A2-6D41-4868-921D-F938012174D5}" destId="{C331D30D-10BC-465B-9203-F56F76A0A013}" srcOrd="0" destOrd="0" presId="urn:microsoft.com/office/officeart/2005/8/layout/hList1"/>
    <dgm:cxn modelId="{F4715AFE-2D53-4A08-A06B-11B5CBDE80FE}" type="presParOf" srcId="{A8D5B6A2-6D41-4868-921D-F938012174D5}" destId="{927A0EDF-7C7C-443D-B262-22FA942F722A}" srcOrd="1" destOrd="0" presId="urn:microsoft.com/office/officeart/2005/8/layout/hList1"/>
    <dgm:cxn modelId="{252AEECA-1841-4D56-AACF-091AA66EDF1F}" type="presParOf" srcId="{C03366B1-186C-48C3-B39D-507FC97B6FDF}" destId="{A814203D-8894-43C3-B952-4C38967AC063}" srcOrd="1" destOrd="0" presId="urn:microsoft.com/office/officeart/2005/8/layout/hList1"/>
    <dgm:cxn modelId="{AF57A133-53B2-4A36-873D-7D9510788443}" type="presParOf" srcId="{C03366B1-186C-48C3-B39D-507FC97B6FDF}" destId="{A1CFBF39-7216-4948-AE16-C76438DD5A88}" srcOrd="2" destOrd="0" presId="urn:microsoft.com/office/officeart/2005/8/layout/hList1"/>
    <dgm:cxn modelId="{3348B94F-A4F6-4365-ABAF-7C950121E517}" type="presParOf" srcId="{A1CFBF39-7216-4948-AE16-C76438DD5A88}" destId="{2DCA3DFE-68E2-42B9-8818-3086C57F910B}" srcOrd="0" destOrd="0" presId="urn:microsoft.com/office/officeart/2005/8/layout/hList1"/>
    <dgm:cxn modelId="{ADD263E0-6091-4A70-8706-6985B4178337}" type="presParOf" srcId="{A1CFBF39-7216-4948-AE16-C76438DD5A88}" destId="{8E775552-F671-4BB9-94F6-7B1B26BFAD65}" srcOrd="1" destOrd="0" presId="urn:microsoft.com/office/officeart/2005/8/layout/hList1"/>
    <dgm:cxn modelId="{508657E1-476C-4650-A8AE-478D3DF29626}" type="presParOf" srcId="{C03366B1-186C-48C3-B39D-507FC97B6FDF}" destId="{CFAE01BF-64AF-4376-813F-EB0F306C2C3A}" srcOrd="3" destOrd="0" presId="urn:microsoft.com/office/officeart/2005/8/layout/hList1"/>
    <dgm:cxn modelId="{A455D133-452E-4E8F-B514-B4AB6D069EB8}" type="presParOf" srcId="{C03366B1-186C-48C3-B39D-507FC97B6FDF}" destId="{F16B4918-AB84-4D90-8C05-97DBD89AE097}" srcOrd="4" destOrd="0" presId="urn:microsoft.com/office/officeart/2005/8/layout/hList1"/>
    <dgm:cxn modelId="{CB687F2D-D772-40AA-BF83-5B0B4C9DF789}" type="presParOf" srcId="{F16B4918-AB84-4D90-8C05-97DBD89AE097}" destId="{7BD63D72-0503-4F48-BA48-A2DF67EC65AE}" srcOrd="0" destOrd="0" presId="urn:microsoft.com/office/officeart/2005/8/layout/hList1"/>
    <dgm:cxn modelId="{F1404E4B-CBDB-4977-B8FB-24FE38B00908}" type="presParOf" srcId="{F16B4918-AB84-4D90-8C05-97DBD89AE097}" destId="{D87194F7-0FAA-4515-A8FB-8A635D64311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7533E-3F91-47DF-9D25-23DAEBEA5F8C}" type="doc">
      <dgm:prSet loTypeId="urn:microsoft.com/office/officeart/2005/8/layout/hList1" loCatId="list" qsTypeId="urn:microsoft.com/office/officeart/2005/8/quickstyle/simple1#15" qsCatId="simple" csTypeId="urn:microsoft.com/office/officeart/2005/8/colors/colorful4" csCatId="colorful" phldr="1"/>
      <dgm:spPr/>
      <dgm:t>
        <a:bodyPr/>
        <a:lstStyle/>
        <a:p>
          <a:endParaRPr lang="en-US"/>
        </a:p>
      </dgm:t>
    </dgm:pt>
    <dgm:pt modelId="{11B86503-FA03-4EEA-A009-ED7CEFCC593E}">
      <dgm:prSet phldrT="[Text]" custT="1"/>
      <dgm:spPr>
        <a:solidFill>
          <a:srgbClr val="4BA85E"/>
        </a:solidFill>
        <a:ln w="28575">
          <a:solidFill>
            <a:schemeClr val="bg1">
              <a:lumMod val="95000"/>
            </a:schemeClr>
          </a:solidFill>
        </a:ln>
      </dgm:spPr>
      <dgm:t>
        <a:bodyPr/>
        <a:lstStyle/>
        <a:p>
          <a:r>
            <a:rPr lang="en-US" sz="2400" dirty="0" smtClean="0"/>
            <a:t>Women’s Health</a:t>
          </a:r>
          <a:endParaRPr lang="en-US" sz="2400" dirty="0"/>
        </a:p>
      </dgm:t>
    </dgm:pt>
    <dgm:pt modelId="{1B020B53-BCC9-4B72-89B3-321ABE11104B}" type="parTrans" cxnId="{8997B93F-E95C-439B-A4AF-AE198EFABF95}">
      <dgm:prSet/>
      <dgm:spPr/>
      <dgm:t>
        <a:bodyPr/>
        <a:lstStyle/>
        <a:p>
          <a:endParaRPr lang="en-US"/>
        </a:p>
      </dgm:t>
    </dgm:pt>
    <dgm:pt modelId="{3E7785ED-24DC-447C-AFE6-3C88B6B745A8}" type="sibTrans" cxnId="{8997B93F-E95C-439B-A4AF-AE198EFABF95}">
      <dgm:prSet/>
      <dgm:spPr/>
      <dgm:t>
        <a:bodyPr/>
        <a:lstStyle/>
        <a:p>
          <a:endParaRPr lang="en-US"/>
        </a:p>
      </dgm:t>
    </dgm:pt>
    <dgm:pt modelId="{DEF23CC6-D8E8-4D10-93F0-D7D32D4A456A}">
      <dgm:prSet phldrT="[Text]"/>
      <dgm:spPr>
        <a:noFill/>
        <a:ln w="28575">
          <a:noFill/>
        </a:ln>
      </dgm:spPr>
      <dgm:t>
        <a:bodyPr/>
        <a:lstStyle/>
        <a:p>
          <a:endParaRPr lang="en-US" dirty="0"/>
        </a:p>
      </dgm:t>
    </dgm:pt>
    <dgm:pt modelId="{DA4BAFE6-378B-4A6E-B166-36FA7254A8C0}" type="parTrans" cxnId="{7D0A2693-E6B1-4FF8-94DE-5A7DD848A113}">
      <dgm:prSet/>
      <dgm:spPr/>
      <dgm:t>
        <a:bodyPr/>
        <a:lstStyle/>
        <a:p>
          <a:endParaRPr lang="en-US"/>
        </a:p>
      </dgm:t>
    </dgm:pt>
    <dgm:pt modelId="{5E576D26-99F2-43DF-A344-D208BE173F81}" type="sibTrans" cxnId="{7D0A2693-E6B1-4FF8-94DE-5A7DD848A113}">
      <dgm:prSet/>
      <dgm:spPr/>
      <dgm:t>
        <a:bodyPr/>
        <a:lstStyle/>
        <a:p>
          <a:endParaRPr lang="en-US"/>
        </a:p>
      </dgm:t>
    </dgm:pt>
    <dgm:pt modelId="{2699D392-594F-4CF8-93B6-EAD8556D175C}">
      <dgm:prSet phldrT="[Text]" custT="1"/>
      <dgm:spPr>
        <a:solidFill>
          <a:srgbClr val="52B19D"/>
        </a:solidFill>
        <a:ln w="28575">
          <a:solidFill>
            <a:schemeClr val="bg1">
              <a:lumMod val="95000"/>
            </a:schemeClr>
          </a:solidFill>
        </a:ln>
      </dgm:spPr>
      <dgm:t>
        <a:bodyPr/>
        <a:lstStyle/>
        <a:p>
          <a:r>
            <a:rPr lang="en-US" sz="2400" dirty="0" smtClean="0"/>
            <a:t>Breast Cancer</a:t>
          </a:r>
          <a:endParaRPr lang="en-US" sz="2400" dirty="0"/>
        </a:p>
      </dgm:t>
    </dgm:pt>
    <dgm:pt modelId="{97D95710-B9ED-4066-947C-F527C0B5693B}" type="parTrans" cxnId="{AE9615ED-F7E9-4254-8882-80DE8F4CD1B4}">
      <dgm:prSet/>
      <dgm:spPr/>
      <dgm:t>
        <a:bodyPr/>
        <a:lstStyle/>
        <a:p>
          <a:endParaRPr lang="en-US"/>
        </a:p>
      </dgm:t>
    </dgm:pt>
    <dgm:pt modelId="{FD144211-1973-4287-9F62-D812BA41F156}" type="sibTrans" cxnId="{AE9615ED-F7E9-4254-8882-80DE8F4CD1B4}">
      <dgm:prSet/>
      <dgm:spPr/>
      <dgm:t>
        <a:bodyPr/>
        <a:lstStyle/>
        <a:p>
          <a:endParaRPr lang="en-US"/>
        </a:p>
      </dgm:t>
    </dgm:pt>
    <dgm:pt modelId="{B7044924-48F7-4718-8046-DF62FB62C6FB}">
      <dgm:prSet phldrT="[Text]"/>
      <dgm:spPr>
        <a:noFill/>
        <a:ln w="28575">
          <a:noFill/>
        </a:ln>
      </dgm:spPr>
      <dgm:t>
        <a:bodyPr/>
        <a:lstStyle/>
        <a:p>
          <a:endParaRPr lang="en-US" dirty="0"/>
        </a:p>
      </dgm:t>
    </dgm:pt>
    <dgm:pt modelId="{F91C1D64-7962-4F92-85AC-35E710B6B390}" type="parTrans" cxnId="{02CA90AA-EAD1-4771-A59B-F9E14C9E45FE}">
      <dgm:prSet/>
      <dgm:spPr/>
      <dgm:t>
        <a:bodyPr/>
        <a:lstStyle/>
        <a:p>
          <a:endParaRPr lang="en-US"/>
        </a:p>
      </dgm:t>
    </dgm:pt>
    <dgm:pt modelId="{1FB93B8A-C87E-4BF2-981F-0D4ADD7AB8D4}" type="sibTrans" cxnId="{02CA90AA-EAD1-4771-A59B-F9E14C9E45FE}">
      <dgm:prSet/>
      <dgm:spPr/>
      <dgm:t>
        <a:bodyPr/>
        <a:lstStyle/>
        <a:p>
          <a:endParaRPr lang="en-US"/>
        </a:p>
      </dgm:t>
    </dgm:pt>
    <dgm:pt modelId="{419A4997-CFC9-44A0-A71F-612F3864BF06}">
      <dgm:prSet phldrT="[Text]" custT="1"/>
      <dgm:spPr>
        <a:solidFill>
          <a:srgbClr val="5C92B5"/>
        </a:solidFill>
        <a:ln w="28575">
          <a:solidFill>
            <a:schemeClr val="bg1">
              <a:lumMod val="95000"/>
            </a:schemeClr>
          </a:solidFill>
        </a:ln>
      </dgm:spPr>
      <dgm:t>
        <a:bodyPr/>
        <a:lstStyle/>
        <a:p>
          <a:r>
            <a:rPr lang="en-US" sz="2400" dirty="0" smtClean="0"/>
            <a:t>Back Care</a:t>
          </a:r>
          <a:endParaRPr lang="en-US" sz="2400" dirty="0"/>
        </a:p>
      </dgm:t>
    </dgm:pt>
    <dgm:pt modelId="{5C4823F5-0CE3-44D2-8C0A-D8DB0F07390B}" type="parTrans" cxnId="{AFB4708B-B8D2-43DF-8C13-AAE2816681F4}">
      <dgm:prSet/>
      <dgm:spPr/>
      <dgm:t>
        <a:bodyPr/>
        <a:lstStyle/>
        <a:p>
          <a:endParaRPr lang="en-US"/>
        </a:p>
      </dgm:t>
    </dgm:pt>
    <dgm:pt modelId="{D0EE70E2-D290-444F-87BB-52EA416419F9}" type="sibTrans" cxnId="{AFB4708B-B8D2-43DF-8C13-AAE2816681F4}">
      <dgm:prSet/>
      <dgm:spPr/>
      <dgm:t>
        <a:bodyPr/>
        <a:lstStyle/>
        <a:p>
          <a:endParaRPr lang="en-US"/>
        </a:p>
      </dgm:t>
    </dgm:pt>
    <dgm:pt modelId="{F0B6E66B-EAE6-46DE-8FEF-D1E76F8EBD41}">
      <dgm:prSet phldrT="[Text]"/>
      <dgm:spPr>
        <a:noFill/>
        <a:ln w="28575">
          <a:noFill/>
        </a:ln>
      </dgm:spPr>
      <dgm:t>
        <a:bodyPr/>
        <a:lstStyle/>
        <a:p>
          <a:endParaRPr lang="en-US" dirty="0"/>
        </a:p>
      </dgm:t>
    </dgm:pt>
    <dgm:pt modelId="{058CFB2F-3BFE-4407-9F56-CD67FE7B44CC}" type="parTrans" cxnId="{286C66F7-4D99-4A68-9CF2-BCE9A247736D}">
      <dgm:prSet/>
      <dgm:spPr/>
      <dgm:t>
        <a:bodyPr/>
        <a:lstStyle/>
        <a:p>
          <a:endParaRPr lang="en-US"/>
        </a:p>
      </dgm:t>
    </dgm:pt>
    <dgm:pt modelId="{3445BAA3-3FEA-4EEA-9D65-381F8BC9E151}" type="sibTrans" cxnId="{286C66F7-4D99-4A68-9CF2-BCE9A247736D}">
      <dgm:prSet/>
      <dgm:spPr/>
      <dgm:t>
        <a:bodyPr/>
        <a:lstStyle/>
        <a:p>
          <a:endParaRPr lang="en-US"/>
        </a:p>
      </dgm:t>
    </dgm:pt>
    <dgm:pt modelId="{E65E0327-A798-4C4F-9C35-6A33F0B9CFEB}" type="pres">
      <dgm:prSet presAssocID="{DAA7533E-3F91-47DF-9D25-23DAEBEA5F8C}" presName="Name0" presStyleCnt="0">
        <dgm:presLayoutVars>
          <dgm:dir/>
          <dgm:animLvl val="lvl"/>
          <dgm:resizeHandles val="exact"/>
        </dgm:presLayoutVars>
      </dgm:prSet>
      <dgm:spPr/>
      <dgm:t>
        <a:bodyPr/>
        <a:lstStyle/>
        <a:p>
          <a:endParaRPr lang="en-US"/>
        </a:p>
      </dgm:t>
    </dgm:pt>
    <dgm:pt modelId="{D6D64648-96DC-47AD-8084-2033C3BC7665}" type="pres">
      <dgm:prSet presAssocID="{11B86503-FA03-4EEA-A009-ED7CEFCC593E}" presName="composite" presStyleCnt="0"/>
      <dgm:spPr/>
      <dgm:t>
        <a:bodyPr/>
        <a:lstStyle/>
        <a:p>
          <a:endParaRPr lang="en-US"/>
        </a:p>
      </dgm:t>
    </dgm:pt>
    <dgm:pt modelId="{D2FB588A-6F3C-4742-B5A3-F74A33832F46}" type="pres">
      <dgm:prSet presAssocID="{11B86503-FA03-4EEA-A009-ED7CEFCC593E}" presName="parTx" presStyleLbl="alignNode1" presStyleIdx="0" presStyleCnt="3" custScaleX="124442" custScaleY="124016" custLinFactNeighborX="-700">
        <dgm:presLayoutVars>
          <dgm:chMax val="0"/>
          <dgm:chPref val="0"/>
          <dgm:bulletEnabled val="1"/>
        </dgm:presLayoutVars>
      </dgm:prSet>
      <dgm:spPr/>
      <dgm:t>
        <a:bodyPr/>
        <a:lstStyle/>
        <a:p>
          <a:endParaRPr lang="en-US"/>
        </a:p>
      </dgm:t>
    </dgm:pt>
    <dgm:pt modelId="{4B7C4E12-6EB6-4738-9635-C252F4A4EF17}" type="pres">
      <dgm:prSet presAssocID="{11B86503-FA03-4EEA-A009-ED7CEFCC593E}" presName="desTx" presStyleLbl="alignAccFollowNode1" presStyleIdx="0" presStyleCnt="3">
        <dgm:presLayoutVars>
          <dgm:bulletEnabled val="1"/>
        </dgm:presLayoutVars>
      </dgm:prSet>
      <dgm:spPr/>
      <dgm:t>
        <a:bodyPr/>
        <a:lstStyle/>
        <a:p>
          <a:endParaRPr lang="en-US"/>
        </a:p>
      </dgm:t>
    </dgm:pt>
    <dgm:pt modelId="{48026277-7FA3-4FF2-833E-0DE5EF4A9A47}" type="pres">
      <dgm:prSet presAssocID="{3E7785ED-24DC-447C-AFE6-3C88B6B745A8}" presName="space" presStyleCnt="0"/>
      <dgm:spPr/>
      <dgm:t>
        <a:bodyPr/>
        <a:lstStyle/>
        <a:p>
          <a:endParaRPr lang="en-US"/>
        </a:p>
      </dgm:t>
    </dgm:pt>
    <dgm:pt modelId="{AEC1242E-311C-4921-825F-104DA708E704}" type="pres">
      <dgm:prSet presAssocID="{2699D392-594F-4CF8-93B6-EAD8556D175C}" presName="composite" presStyleCnt="0"/>
      <dgm:spPr/>
      <dgm:t>
        <a:bodyPr/>
        <a:lstStyle/>
        <a:p>
          <a:endParaRPr lang="en-US"/>
        </a:p>
      </dgm:t>
    </dgm:pt>
    <dgm:pt modelId="{F16541C2-1B99-4775-A10D-4897E0F21DB0}" type="pres">
      <dgm:prSet presAssocID="{2699D392-594F-4CF8-93B6-EAD8556D175C}" presName="parTx" presStyleLbl="alignNode1" presStyleIdx="1" presStyleCnt="3" custScaleX="124442" custScaleY="124016" custLinFactNeighborX="-700">
        <dgm:presLayoutVars>
          <dgm:chMax val="0"/>
          <dgm:chPref val="0"/>
          <dgm:bulletEnabled val="1"/>
        </dgm:presLayoutVars>
      </dgm:prSet>
      <dgm:spPr/>
      <dgm:t>
        <a:bodyPr/>
        <a:lstStyle/>
        <a:p>
          <a:endParaRPr lang="en-US"/>
        </a:p>
      </dgm:t>
    </dgm:pt>
    <dgm:pt modelId="{9598B790-AE69-485F-81BC-6C5A5A791E1E}" type="pres">
      <dgm:prSet presAssocID="{2699D392-594F-4CF8-93B6-EAD8556D175C}" presName="desTx" presStyleLbl="alignAccFollowNode1" presStyleIdx="1" presStyleCnt="3">
        <dgm:presLayoutVars>
          <dgm:bulletEnabled val="1"/>
        </dgm:presLayoutVars>
      </dgm:prSet>
      <dgm:spPr/>
      <dgm:t>
        <a:bodyPr/>
        <a:lstStyle/>
        <a:p>
          <a:endParaRPr lang="en-US"/>
        </a:p>
      </dgm:t>
    </dgm:pt>
    <dgm:pt modelId="{B9E40DC8-4197-4E9B-8A66-B22C23D441AB}" type="pres">
      <dgm:prSet presAssocID="{FD144211-1973-4287-9F62-D812BA41F156}" presName="space" presStyleCnt="0"/>
      <dgm:spPr/>
      <dgm:t>
        <a:bodyPr/>
        <a:lstStyle/>
        <a:p>
          <a:endParaRPr lang="en-US"/>
        </a:p>
      </dgm:t>
    </dgm:pt>
    <dgm:pt modelId="{2C68AC31-DCE1-40D4-A5B8-454DAA4535CC}" type="pres">
      <dgm:prSet presAssocID="{419A4997-CFC9-44A0-A71F-612F3864BF06}" presName="composite" presStyleCnt="0"/>
      <dgm:spPr/>
      <dgm:t>
        <a:bodyPr/>
        <a:lstStyle/>
        <a:p>
          <a:endParaRPr lang="en-US"/>
        </a:p>
      </dgm:t>
    </dgm:pt>
    <dgm:pt modelId="{7CC80131-7705-46D3-A617-2E37BBE914F2}" type="pres">
      <dgm:prSet presAssocID="{419A4997-CFC9-44A0-A71F-612F3864BF06}" presName="parTx" presStyleLbl="alignNode1" presStyleIdx="2" presStyleCnt="3" custScaleX="124442" custScaleY="124016" custLinFactNeighborX="-1979">
        <dgm:presLayoutVars>
          <dgm:chMax val="0"/>
          <dgm:chPref val="0"/>
          <dgm:bulletEnabled val="1"/>
        </dgm:presLayoutVars>
      </dgm:prSet>
      <dgm:spPr/>
      <dgm:t>
        <a:bodyPr/>
        <a:lstStyle/>
        <a:p>
          <a:endParaRPr lang="en-US"/>
        </a:p>
      </dgm:t>
    </dgm:pt>
    <dgm:pt modelId="{77252B6D-41FD-4034-BDB7-18CD7A1575BA}" type="pres">
      <dgm:prSet presAssocID="{419A4997-CFC9-44A0-A71F-612F3864BF06}" presName="desTx" presStyleLbl="alignAccFollowNode1" presStyleIdx="2" presStyleCnt="3">
        <dgm:presLayoutVars>
          <dgm:bulletEnabled val="1"/>
        </dgm:presLayoutVars>
      </dgm:prSet>
      <dgm:spPr/>
      <dgm:t>
        <a:bodyPr/>
        <a:lstStyle/>
        <a:p>
          <a:endParaRPr lang="en-US"/>
        </a:p>
      </dgm:t>
    </dgm:pt>
  </dgm:ptLst>
  <dgm:cxnLst>
    <dgm:cxn modelId="{7D0A2693-E6B1-4FF8-94DE-5A7DD848A113}" srcId="{11B86503-FA03-4EEA-A009-ED7CEFCC593E}" destId="{DEF23CC6-D8E8-4D10-93F0-D7D32D4A456A}" srcOrd="0" destOrd="0" parTransId="{DA4BAFE6-378B-4A6E-B166-36FA7254A8C0}" sibTransId="{5E576D26-99F2-43DF-A344-D208BE173F81}"/>
    <dgm:cxn modelId="{AE9615ED-F7E9-4254-8882-80DE8F4CD1B4}" srcId="{DAA7533E-3F91-47DF-9D25-23DAEBEA5F8C}" destId="{2699D392-594F-4CF8-93B6-EAD8556D175C}" srcOrd="1" destOrd="0" parTransId="{97D95710-B9ED-4066-947C-F527C0B5693B}" sibTransId="{FD144211-1973-4287-9F62-D812BA41F156}"/>
    <dgm:cxn modelId="{52953FD6-F621-4390-8C0F-2D4AB1674135}" type="presOf" srcId="{DEF23CC6-D8E8-4D10-93F0-D7D32D4A456A}" destId="{4B7C4E12-6EB6-4738-9635-C252F4A4EF17}" srcOrd="0" destOrd="0" presId="urn:microsoft.com/office/officeart/2005/8/layout/hList1"/>
    <dgm:cxn modelId="{FE186356-018F-4120-9849-9D88B9D71536}" type="presOf" srcId="{2699D392-594F-4CF8-93B6-EAD8556D175C}" destId="{F16541C2-1B99-4775-A10D-4897E0F21DB0}" srcOrd="0" destOrd="0" presId="urn:microsoft.com/office/officeart/2005/8/layout/hList1"/>
    <dgm:cxn modelId="{286C66F7-4D99-4A68-9CF2-BCE9A247736D}" srcId="{419A4997-CFC9-44A0-A71F-612F3864BF06}" destId="{F0B6E66B-EAE6-46DE-8FEF-D1E76F8EBD41}" srcOrd="0" destOrd="0" parTransId="{058CFB2F-3BFE-4407-9F56-CD67FE7B44CC}" sibTransId="{3445BAA3-3FEA-4EEA-9D65-381F8BC9E151}"/>
    <dgm:cxn modelId="{CE0B2591-6351-449E-BEA6-80CBA6544A19}" type="presOf" srcId="{DAA7533E-3F91-47DF-9D25-23DAEBEA5F8C}" destId="{E65E0327-A798-4C4F-9C35-6A33F0B9CFEB}" srcOrd="0" destOrd="0" presId="urn:microsoft.com/office/officeart/2005/8/layout/hList1"/>
    <dgm:cxn modelId="{27673421-FD4C-432C-A93B-8A168CFD0B71}" type="presOf" srcId="{F0B6E66B-EAE6-46DE-8FEF-D1E76F8EBD41}" destId="{77252B6D-41FD-4034-BDB7-18CD7A1575BA}" srcOrd="0" destOrd="0" presId="urn:microsoft.com/office/officeart/2005/8/layout/hList1"/>
    <dgm:cxn modelId="{2C7D8C51-E94F-4293-A54F-77FA54042F1D}" type="presOf" srcId="{419A4997-CFC9-44A0-A71F-612F3864BF06}" destId="{7CC80131-7705-46D3-A617-2E37BBE914F2}" srcOrd="0" destOrd="0" presId="urn:microsoft.com/office/officeart/2005/8/layout/hList1"/>
    <dgm:cxn modelId="{AFB4708B-B8D2-43DF-8C13-AAE2816681F4}" srcId="{DAA7533E-3F91-47DF-9D25-23DAEBEA5F8C}" destId="{419A4997-CFC9-44A0-A71F-612F3864BF06}" srcOrd="2" destOrd="0" parTransId="{5C4823F5-0CE3-44D2-8C0A-D8DB0F07390B}" sibTransId="{D0EE70E2-D290-444F-87BB-52EA416419F9}"/>
    <dgm:cxn modelId="{02CA90AA-EAD1-4771-A59B-F9E14C9E45FE}" srcId="{2699D392-594F-4CF8-93B6-EAD8556D175C}" destId="{B7044924-48F7-4718-8046-DF62FB62C6FB}" srcOrd="0" destOrd="0" parTransId="{F91C1D64-7962-4F92-85AC-35E710B6B390}" sibTransId="{1FB93B8A-C87E-4BF2-981F-0D4ADD7AB8D4}"/>
    <dgm:cxn modelId="{7C0F641D-049E-4B77-92EF-A8ABD88ACE9A}" type="presOf" srcId="{B7044924-48F7-4718-8046-DF62FB62C6FB}" destId="{9598B790-AE69-485F-81BC-6C5A5A791E1E}" srcOrd="0" destOrd="0" presId="urn:microsoft.com/office/officeart/2005/8/layout/hList1"/>
    <dgm:cxn modelId="{8997B93F-E95C-439B-A4AF-AE198EFABF95}" srcId="{DAA7533E-3F91-47DF-9D25-23DAEBEA5F8C}" destId="{11B86503-FA03-4EEA-A009-ED7CEFCC593E}" srcOrd="0" destOrd="0" parTransId="{1B020B53-BCC9-4B72-89B3-321ABE11104B}" sibTransId="{3E7785ED-24DC-447C-AFE6-3C88B6B745A8}"/>
    <dgm:cxn modelId="{05828962-DB88-439E-A7FC-881EBB97277B}" type="presOf" srcId="{11B86503-FA03-4EEA-A009-ED7CEFCC593E}" destId="{D2FB588A-6F3C-4742-B5A3-F74A33832F46}" srcOrd="0" destOrd="0" presId="urn:microsoft.com/office/officeart/2005/8/layout/hList1"/>
    <dgm:cxn modelId="{D00E10A2-C3E2-4353-A934-63F047469252}" type="presParOf" srcId="{E65E0327-A798-4C4F-9C35-6A33F0B9CFEB}" destId="{D6D64648-96DC-47AD-8084-2033C3BC7665}" srcOrd="0" destOrd="0" presId="urn:microsoft.com/office/officeart/2005/8/layout/hList1"/>
    <dgm:cxn modelId="{FAD9BB2D-D019-4C4A-8EB9-6C4B39DACEBF}" type="presParOf" srcId="{D6D64648-96DC-47AD-8084-2033C3BC7665}" destId="{D2FB588A-6F3C-4742-B5A3-F74A33832F46}" srcOrd="0" destOrd="0" presId="urn:microsoft.com/office/officeart/2005/8/layout/hList1"/>
    <dgm:cxn modelId="{6970C4ED-FDFB-4044-AF19-ADE0D13B47D8}" type="presParOf" srcId="{D6D64648-96DC-47AD-8084-2033C3BC7665}" destId="{4B7C4E12-6EB6-4738-9635-C252F4A4EF17}" srcOrd="1" destOrd="0" presId="urn:microsoft.com/office/officeart/2005/8/layout/hList1"/>
    <dgm:cxn modelId="{7ECB8E4F-418D-4966-A738-E93F4E21A3DB}" type="presParOf" srcId="{E65E0327-A798-4C4F-9C35-6A33F0B9CFEB}" destId="{48026277-7FA3-4FF2-833E-0DE5EF4A9A47}" srcOrd="1" destOrd="0" presId="urn:microsoft.com/office/officeart/2005/8/layout/hList1"/>
    <dgm:cxn modelId="{E4C1CE62-32B2-4762-9FD9-B65C79CDA107}" type="presParOf" srcId="{E65E0327-A798-4C4F-9C35-6A33F0B9CFEB}" destId="{AEC1242E-311C-4921-825F-104DA708E704}" srcOrd="2" destOrd="0" presId="urn:microsoft.com/office/officeart/2005/8/layout/hList1"/>
    <dgm:cxn modelId="{2F182CA7-DCE3-46A3-AA5E-383CBADE1389}" type="presParOf" srcId="{AEC1242E-311C-4921-825F-104DA708E704}" destId="{F16541C2-1B99-4775-A10D-4897E0F21DB0}" srcOrd="0" destOrd="0" presId="urn:microsoft.com/office/officeart/2005/8/layout/hList1"/>
    <dgm:cxn modelId="{742353F4-5E44-4F1D-B49E-B6BD971A1BDC}" type="presParOf" srcId="{AEC1242E-311C-4921-825F-104DA708E704}" destId="{9598B790-AE69-485F-81BC-6C5A5A791E1E}" srcOrd="1" destOrd="0" presId="urn:microsoft.com/office/officeart/2005/8/layout/hList1"/>
    <dgm:cxn modelId="{3B6811C2-F118-477A-9277-E308BCE30C06}" type="presParOf" srcId="{E65E0327-A798-4C4F-9C35-6A33F0B9CFEB}" destId="{B9E40DC8-4197-4E9B-8A66-B22C23D441AB}" srcOrd="3" destOrd="0" presId="urn:microsoft.com/office/officeart/2005/8/layout/hList1"/>
    <dgm:cxn modelId="{C663AF18-65A9-467B-BC30-60FE5EE5154D}" type="presParOf" srcId="{E65E0327-A798-4C4F-9C35-6A33F0B9CFEB}" destId="{2C68AC31-DCE1-40D4-A5B8-454DAA4535CC}" srcOrd="4" destOrd="0" presId="urn:microsoft.com/office/officeart/2005/8/layout/hList1"/>
    <dgm:cxn modelId="{779A4CEB-5299-488C-9F46-3E79E440CCDE}" type="presParOf" srcId="{2C68AC31-DCE1-40D4-A5B8-454DAA4535CC}" destId="{7CC80131-7705-46D3-A617-2E37BBE914F2}" srcOrd="0" destOrd="0" presId="urn:microsoft.com/office/officeart/2005/8/layout/hList1"/>
    <dgm:cxn modelId="{61E49798-6699-495A-9C72-E1B22E1AD55A}" type="presParOf" srcId="{2C68AC31-DCE1-40D4-A5B8-454DAA4535CC}" destId="{77252B6D-41FD-4034-BDB7-18CD7A1575BA}"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C47B9C-2D88-428B-A196-BF350149BD41}">
      <dsp:nvSpPr>
        <dsp:cNvPr id="0" name=""/>
        <dsp:cNvSpPr/>
      </dsp:nvSpPr>
      <dsp:spPr>
        <a:xfrm rot="5400000">
          <a:off x="4480730" y="-1623913"/>
          <a:ext cx="1237654" cy="4799584"/>
        </a:xfrm>
        <a:prstGeom prst="round2SameRect">
          <a:avLst/>
        </a:prstGeom>
        <a:solidFill>
          <a:schemeClr val="accent5">
            <a:lumMod val="20000"/>
            <a:lumOff val="8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Increased knowledge</a:t>
          </a:r>
          <a:endParaRPr lang="en-US" sz="1800" kern="1200" dirty="0"/>
        </a:p>
        <a:p>
          <a:pPr marL="171450" lvl="1" indent="-171450" algn="l" defTabSz="800100">
            <a:lnSpc>
              <a:spcPct val="90000"/>
            </a:lnSpc>
            <a:spcBef>
              <a:spcPct val="0"/>
            </a:spcBef>
            <a:spcAft>
              <a:spcPct val="15000"/>
            </a:spcAft>
            <a:buChar char="••"/>
          </a:pPr>
          <a:r>
            <a:rPr lang="en-US" sz="1800" kern="1200" dirty="0" smtClean="0"/>
            <a:t>More active patient participation </a:t>
          </a:r>
          <a:endParaRPr lang="en-US" sz="1800" kern="1200" dirty="0"/>
        </a:p>
        <a:p>
          <a:pPr marL="171450" lvl="1" indent="-171450" algn="l" defTabSz="800100">
            <a:lnSpc>
              <a:spcPct val="90000"/>
            </a:lnSpc>
            <a:spcBef>
              <a:spcPct val="0"/>
            </a:spcBef>
            <a:spcAft>
              <a:spcPct val="15000"/>
            </a:spcAft>
            <a:buChar char="••"/>
          </a:pPr>
          <a:r>
            <a:rPr lang="en-US" sz="1800" kern="1200" dirty="0" smtClean="0"/>
            <a:t>Better alignment between values &amp; choices</a:t>
          </a:r>
          <a:endParaRPr lang="en-US" sz="1800" kern="1200" dirty="0"/>
        </a:p>
      </dsp:txBody>
      <dsp:txXfrm rot="5400000">
        <a:off x="4480730" y="-1623913"/>
        <a:ext cx="1237654" cy="4799584"/>
      </dsp:txXfrm>
    </dsp:sp>
    <dsp:sp modelId="{04E29690-4C3D-4EF6-B544-F6BB66B4DC93}">
      <dsp:nvSpPr>
        <dsp:cNvPr id="0" name=""/>
        <dsp:cNvSpPr/>
      </dsp:nvSpPr>
      <dsp:spPr>
        <a:xfrm>
          <a:off x="0" y="2344"/>
          <a:ext cx="2699766" cy="15470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34 randomized controlled trials</a:t>
          </a:r>
          <a:endParaRPr lang="en-US" sz="2400" kern="1200" dirty="0"/>
        </a:p>
      </dsp:txBody>
      <dsp:txXfrm>
        <a:off x="0" y="2344"/>
        <a:ext cx="2699766" cy="1547068"/>
      </dsp:txXfrm>
    </dsp:sp>
    <dsp:sp modelId="{482D3740-0339-4307-8C34-A3A24DDB499D}">
      <dsp:nvSpPr>
        <dsp:cNvPr id="0" name=""/>
        <dsp:cNvSpPr/>
      </dsp:nvSpPr>
      <dsp:spPr>
        <a:xfrm rot="5400000">
          <a:off x="4480730" y="508"/>
          <a:ext cx="1237654" cy="4799584"/>
        </a:xfrm>
        <a:prstGeom prst="round2SameRect">
          <a:avLst/>
        </a:prstGeom>
        <a:solidFill>
          <a:schemeClr val="accent2">
            <a:lumMod val="20000"/>
            <a:lumOff val="80000"/>
            <a:alpha val="90000"/>
          </a:schemeClr>
        </a:solidFill>
        <a:ln w="25400" cap="flat" cmpd="sng" algn="ctr">
          <a:solidFill>
            <a:schemeClr val="accent5">
              <a:tint val="40000"/>
              <a:alpha val="90000"/>
              <a:hueOff val="-1561956"/>
              <a:satOff val="-695"/>
              <a:lumOff val="-40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Lower surgery rates</a:t>
          </a:r>
          <a:endParaRPr lang="en-US" sz="1800" kern="1200" dirty="0"/>
        </a:p>
        <a:p>
          <a:pPr marL="171450" lvl="1" indent="-171450" algn="l" defTabSz="800100">
            <a:lnSpc>
              <a:spcPct val="90000"/>
            </a:lnSpc>
            <a:spcBef>
              <a:spcPct val="0"/>
            </a:spcBef>
            <a:spcAft>
              <a:spcPct val="15000"/>
            </a:spcAft>
            <a:buChar char="••"/>
          </a:pPr>
          <a:r>
            <a:rPr lang="en-US" sz="1800" kern="1200" dirty="0" smtClean="0"/>
            <a:t>No evidence of harms from not having surgery</a:t>
          </a:r>
          <a:endParaRPr lang="en-US" sz="1800" kern="1200" dirty="0"/>
        </a:p>
      </dsp:txBody>
      <dsp:txXfrm rot="5400000">
        <a:off x="4480730" y="508"/>
        <a:ext cx="1237654" cy="4799584"/>
      </dsp:txXfrm>
    </dsp:sp>
    <dsp:sp modelId="{93160101-6F42-4BA2-B647-68AD164B482F}">
      <dsp:nvSpPr>
        <dsp:cNvPr id="0" name=""/>
        <dsp:cNvSpPr/>
      </dsp:nvSpPr>
      <dsp:spPr>
        <a:xfrm>
          <a:off x="0" y="1626765"/>
          <a:ext cx="2699766" cy="1547068"/>
        </a:xfrm>
        <a:prstGeom prst="roundRect">
          <a:avLst/>
        </a:prstGeom>
        <a:solidFill>
          <a:schemeClr val="accent5">
            <a:hueOff val="-1622946"/>
            <a:satOff val="10554"/>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7 RCTs</a:t>
          </a:r>
          <a:endParaRPr lang="en-US" sz="2400" kern="1200" dirty="0"/>
        </a:p>
      </dsp:txBody>
      <dsp:txXfrm>
        <a:off x="0" y="1626765"/>
        <a:ext cx="2699766" cy="1547068"/>
      </dsp:txXfrm>
    </dsp:sp>
    <dsp:sp modelId="{3BB5A47C-D49B-4275-B88D-A83D9B6FAFCD}">
      <dsp:nvSpPr>
        <dsp:cNvPr id="0" name=""/>
        <dsp:cNvSpPr/>
      </dsp:nvSpPr>
      <dsp:spPr>
        <a:xfrm rot="5400000">
          <a:off x="4480730" y="1624929"/>
          <a:ext cx="1237654" cy="4799584"/>
        </a:xfrm>
        <a:prstGeom prst="round2SameRect">
          <a:avLst/>
        </a:prstGeom>
        <a:solidFill>
          <a:schemeClr val="accent5">
            <a:tint val="40000"/>
            <a:alpha val="90000"/>
            <a:hueOff val="-3123911"/>
            <a:satOff val="-1389"/>
            <a:lumOff val="-8164"/>
            <a:alphaOff val="0"/>
          </a:schemeClr>
        </a:solidFill>
        <a:ln w="25400" cap="flat" cmpd="sng" algn="ctr">
          <a:solidFill>
            <a:schemeClr val="accent5">
              <a:tint val="40000"/>
              <a:alpha val="90000"/>
              <a:hueOff val="-3123911"/>
              <a:satOff val="-1389"/>
              <a:lumOff val="-8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Higher patient knowledge &amp; satisfaction</a:t>
          </a:r>
          <a:endParaRPr lang="en-US" sz="1800" kern="1200" dirty="0"/>
        </a:p>
        <a:p>
          <a:pPr marL="171450" lvl="1" indent="-171450" algn="l" defTabSz="800100">
            <a:lnSpc>
              <a:spcPct val="90000"/>
            </a:lnSpc>
            <a:spcBef>
              <a:spcPct val="0"/>
            </a:spcBef>
            <a:spcAft>
              <a:spcPct val="15000"/>
            </a:spcAft>
            <a:buChar char="••"/>
          </a:pPr>
          <a:r>
            <a:rPr lang="en-US" sz="1800" kern="1200" dirty="0" smtClean="0"/>
            <a:t>Lower surgery rates with similar outcomes</a:t>
          </a:r>
          <a:endParaRPr lang="en-US" sz="1800" kern="1200" dirty="0"/>
        </a:p>
      </dsp:txBody>
      <dsp:txXfrm rot="5400000">
        <a:off x="4480730" y="1624929"/>
        <a:ext cx="1237654" cy="4799584"/>
      </dsp:txXfrm>
    </dsp:sp>
    <dsp:sp modelId="{788B6167-7D2C-4F72-A7FB-11630139F675}">
      <dsp:nvSpPr>
        <dsp:cNvPr id="0" name=""/>
        <dsp:cNvSpPr/>
      </dsp:nvSpPr>
      <dsp:spPr>
        <a:xfrm>
          <a:off x="0" y="3251187"/>
          <a:ext cx="2699766" cy="1547068"/>
        </a:xfrm>
        <a:prstGeom prst="roundRect">
          <a:avLst/>
        </a:prstGeom>
        <a:solidFill>
          <a:schemeClr val="accent5">
            <a:hueOff val="-3245891"/>
            <a:satOff val="21108"/>
            <a:lumOff val="-3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2 Group Health studies</a:t>
          </a:r>
          <a:endParaRPr lang="en-US" sz="2400" kern="1200" dirty="0"/>
        </a:p>
      </dsp:txBody>
      <dsp:txXfrm>
        <a:off x="0" y="3251187"/>
        <a:ext cx="2699766" cy="15470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31B985-4164-476D-BA52-3D40C427D88B}">
      <dsp:nvSpPr>
        <dsp:cNvPr id="0" name=""/>
        <dsp:cNvSpPr/>
      </dsp:nvSpPr>
      <dsp:spPr>
        <a:xfrm>
          <a:off x="0" y="56753"/>
          <a:ext cx="7499350" cy="4687093"/>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005F0F-32A3-464E-A108-FB4D977FCD66}">
      <dsp:nvSpPr>
        <dsp:cNvPr id="0" name=""/>
        <dsp:cNvSpPr/>
      </dsp:nvSpPr>
      <dsp:spPr>
        <a:xfrm>
          <a:off x="952417" y="3291785"/>
          <a:ext cx="194983" cy="19498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FE21DF-4B8E-497C-BB75-77F31F604831}">
      <dsp:nvSpPr>
        <dsp:cNvPr id="0" name=""/>
        <dsp:cNvSpPr/>
      </dsp:nvSpPr>
      <dsp:spPr>
        <a:xfrm>
          <a:off x="1049909" y="3389276"/>
          <a:ext cx="1747348" cy="135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18" tIns="0" rIns="0" bIns="0" numCol="1" spcCol="1270" anchor="t" anchorCtr="1">
          <a:noAutofit/>
        </a:bodyPr>
        <a:lstStyle/>
        <a:p>
          <a:pPr lvl="0" algn="l" defTabSz="1066800">
            <a:lnSpc>
              <a:spcPct val="90000"/>
            </a:lnSpc>
            <a:spcBef>
              <a:spcPct val="0"/>
            </a:spcBef>
            <a:spcAft>
              <a:spcPct val="35000"/>
            </a:spcAft>
          </a:pPr>
          <a:r>
            <a:rPr lang="en-US" sz="2400" kern="1200" dirty="0" smtClean="0">
              <a:solidFill>
                <a:schemeClr val="accent4">
                  <a:lumMod val="75000"/>
                </a:schemeClr>
              </a:solidFill>
              <a:effectLst/>
            </a:rPr>
            <a:t>Shared electronic medical record</a:t>
          </a:r>
          <a:endParaRPr lang="en-US" sz="2400" kern="1200" dirty="0">
            <a:solidFill>
              <a:schemeClr val="accent4">
                <a:lumMod val="75000"/>
              </a:schemeClr>
            </a:solidFill>
            <a:effectLst/>
          </a:endParaRPr>
        </a:p>
      </dsp:txBody>
      <dsp:txXfrm>
        <a:off x="1049909" y="3389276"/>
        <a:ext cx="1747348" cy="1354570"/>
      </dsp:txXfrm>
    </dsp:sp>
    <dsp:sp modelId="{64BCE818-D519-4B86-B901-A3E07DBE241B}">
      <dsp:nvSpPr>
        <dsp:cNvPr id="0" name=""/>
        <dsp:cNvSpPr/>
      </dsp:nvSpPr>
      <dsp:spPr>
        <a:xfrm>
          <a:off x="2673518" y="2017833"/>
          <a:ext cx="352469" cy="352469"/>
        </a:xfrm>
        <a:prstGeom prst="ellipse">
          <a:avLst/>
        </a:prstGeom>
        <a:gradFill rotWithShape="0">
          <a:gsLst>
            <a:gs pos="0">
              <a:schemeClr val="accent5">
                <a:hueOff val="-1622946"/>
                <a:satOff val="10554"/>
                <a:lumOff val="-19020"/>
                <a:alphaOff val="0"/>
                <a:shade val="51000"/>
                <a:satMod val="130000"/>
              </a:schemeClr>
            </a:gs>
            <a:gs pos="80000">
              <a:schemeClr val="accent5">
                <a:hueOff val="-1622946"/>
                <a:satOff val="10554"/>
                <a:lumOff val="-19020"/>
                <a:alphaOff val="0"/>
                <a:shade val="93000"/>
                <a:satMod val="130000"/>
              </a:schemeClr>
            </a:gs>
            <a:gs pos="100000">
              <a:schemeClr val="accent5">
                <a:hueOff val="-1622946"/>
                <a:satOff val="10554"/>
                <a:lumOff val="-190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5CB6A9-9F0B-421F-A843-E3D535B18D9A}">
      <dsp:nvSpPr>
        <dsp:cNvPr id="0" name=""/>
        <dsp:cNvSpPr/>
      </dsp:nvSpPr>
      <dsp:spPr>
        <a:xfrm>
          <a:off x="2767860" y="2182593"/>
          <a:ext cx="1799844" cy="2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766" tIns="0" rIns="0" bIns="0" numCol="1" spcCol="1270" anchor="t" anchorCtr="1">
          <a:noAutofit/>
        </a:bodyPr>
        <a:lstStyle/>
        <a:p>
          <a:pPr lvl="0" algn="l" defTabSz="1066800">
            <a:lnSpc>
              <a:spcPct val="90000"/>
            </a:lnSpc>
            <a:spcBef>
              <a:spcPct val="0"/>
            </a:spcBef>
            <a:spcAft>
              <a:spcPct val="35000"/>
            </a:spcAft>
          </a:pPr>
          <a:r>
            <a:rPr lang="en-US" sz="2400" kern="1200" dirty="0" smtClean="0">
              <a:solidFill>
                <a:srgbClr val="52A449"/>
              </a:solidFill>
              <a:effectLst/>
            </a:rPr>
            <a:t/>
          </a:r>
          <a:br>
            <a:rPr lang="en-US" sz="2400" kern="1200" dirty="0" smtClean="0">
              <a:solidFill>
                <a:srgbClr val="52A449"/>
              </a:solidFill>
              <a:effectLst/>
            </a:rPr>
          </a:br>
          <a:r>
            <a:rPr lang="en-US" sz="2400" kern="1200" dirty="0" smtClean="0">
              <a:solidFill>
                <a:srgbClr val="52A449"/>
              </a:solidFill>
              <a:effectLst/>
            </a:rPr>
            <a:t>Medical home </a:t>
          </a:r>
          <a:br>
            <a:rPr lang="en-US" sz="2400" kern="1200" dirty="0" smtClean="0">
              <a:solidFill>
                <a:srgbClr val="52A449"/>
              </a:solidFill>
              <a:effectLst/>
            </a:rPr>
          </a:br>
          <a:r>
            <a:rPr lang="en-US" sz="2400" kern="1200" dirty="0" smtClean="0">
              <a:solidFill>
                <a:srgbClr val="52A449"/>
              </a:solidFill>
              <a:effectLst/>
            </a:rPr>
            <a:t>pilot</a:t>
          </a:r>
          <a:endParaRPr lang="en-US" sz="2400" kern="1200" dirty="0">
            <a:solidFill>
              <a:srgbClr val="52A449"/>
            </a:solidFill>
            <a:effectLst/>
          </a:endParaRPr>
        </a:p>
      </dsp:txBody>
      <dsp:txXfrm>
        <a:off x="2767860" y="2182593"/>
        <a:ext cx="1799844" cy="2549778"/>
      </dsp:txXfrm>
    </dsp:sp>
    <dsp:sp modelId="{E3370643-84F4-4284-89D6-A436D8C43B54}">
      <dsp:nvSpPr>
        <dsp:cNvPr id="0" name=""/>
        <dsp:cNvSpPr/>
      </dsp:nvSpPr>
      <dsp:spPr>
        <a:xfrm>
          <a:off x="4743338" y="1242587"/>
          <a:ext cx="487457" cy="487457"/>
        </a:xfrm>
        <a:prstGeom prst="ellipse">
          <a:avLst/>
        </a:prstGeom>
        <a:gradFill rotWithShape="0">
          <a:gsLst>
            <a:gs pos="0">
              <a:schemeClr val="accent5">
                <a:hueOff val="-3245891"/>
                <a:satOff val="21108"/>
                <a:lumOff val="-38039"/>
                <a:alphaOff val="0"/>
                <a:shade val="51000"/>
                <a:satMod val="130000"/>
              </a:schemeClr>
            </a:gs>
            <a:gs pos="80000">
              <a:schemeClr val="accent5">
                <a:hueOff val="-3245891"/>
                <a:satOff val="21108"/>
                <a:lumOff val="-38039"/>
                <a:alphaOff val="0"/>
                <a:shade val="93000"/>
                <a:satMod val="130000"/>
              </a:schemeClr>
            </a:gs>
            <a:gs pos="100000">
              <a:schemeClr val="accent5">
                <a:hueOff val="-3245891"/>
                <a:satOff val="21108"/>
                <a:lumOff val="-38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A82D18-E7CD-46A1-9513-3B5FD88EAADE}">
      <dsp:nvSpPr>
        <dsp:cNvPr id="0" name=""/>
        <dsp:cNvSpPr/>
      </dsp:nvSpPr>
      <dsp:spPr>
        <a:xfrm>
          <a:off x="4727764" y="1324710"/>
          <a:ext cx="1799844" cy="325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94" tIns="0" rIns="0" bIns="0" numCol="1" spcCol="1270" anchor="t" anchorCtr="1">
          <a:noAutofit/>
        </a:bodyPr>
        <a:lstStyle/>
        <a:p>
          <a:pPr lvl="0" algn="l" defTabSz="1066800">
            <a:lnSpc>
              <a:spcPct val="90000"/>
            </a:lnSpc>
            <a:spcBef>
              <a:spcPct val="0"/>
            </a:spcBef>
            <a:spcAft>
              <a:spcPct val="35000"/>
            </a:spcAft>
          </a:pPr>
          <a:r>
            <a:rPr lang="en-US" sz="2400" b="0" kern="1200" dirty="0" smtClean="0">
              <a:solidFill>
                <a:schemeClr val="accent6">
                  <a:lumMod val="75000"/>
                </a:schemeClr>
              </a:solidFill>
              <a:effectLst/>
            </a:rPr>
            <a:t/>
          </a:r>
          <a:br>
            <a:rPr lang="en-US" sz="2400" b="0" kern="1200" dirty="0" smtClean="0">
              <a:solidFill>
                <a:schemeClr val="accent6">
                  <a:lumMod val="75000"/>
                </a:schemeClr>
              </a:solidFill>
              <a:effectLst/>
            </a:rPr>
          </a:br>
          <a:r>
            <a:rPr lang="en-US" sz="2400" b="0" kern="1200" dirty="0" smtClean="0">
              <a:solidFill>
                <a:schemeClr val="accent6">
                  <a:lumMod val="75000"/>
                </a:schemeClr>
              </a:solidFill>
              <a:effectLst/>
            </a:rPr>
            <a:t/>
          </a:r>
          <a:br>
            <a:rPr lang="en-US" sz="2400" b="0" kern="1200" dirty="0" smtClean="0">
              <a:solidFill>
                <a:schemeClr val="accent6">
                  <a:lumMod val="75000"/>
                </a:schemeClr>
              </a:solidFill>
              <a:effectLst/>
            </a:rPr>
          </a:br>
          <a:r>
            <a:rPr lang="en-US" sz="2400" b="0" kern="1200" dirty="0" smtClean="0">
              <a:solidFill>
                <a:schemeClr val="accent6">
                  <a:lumMod val="75000"/>
                </a:schemeClr>
              </a:solidFill>
              <a:effectLst/>
            </a:rPr>
            <a:t>Decision aids for shared decision making</a:t>
          </a:r>
          <a:endParaRPr lang="en-US" sz="2400" b="0" kern="1200" dirty="0">
            <a:solidFill>
              <a:schemeClr val="accent6">
                <a:lumMod val="75000"/>
              </a:schemeClr>
            </a:solidFill>
            <a:effectLst/>
          </a:endParaRPr>
        </a:p>
      </dsp:txBody>
      <dsp:txXfrm>
        <a:off x="4727764" y="1324710"/>
        <a:ext cx="1799844" cy="32575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1A2D1D-C85E-4394-ACF1-E821E37EB50D}">
      <dsp:nvSpPr>
        <dsp:cNvPr id="0" name=""/>
        <dsp:cNvSpPr/>
      </dsp:nvSpPr>
      <dsp:spPr>
        <a:xfrm rot="10800000">
          <a:off x="1257732" y="1431"/>
          <a:ext cx="4345209" cy="653048"/>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797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Orthopedics</a:t>
          </a:r>
          <a:endParaRPr lang="en-US" sz="3000" kern="1200" dirty="0"/>
        </a:p>
      </dsp:txBody>
      <dsp:txXfrm rot="10800000">
        <a:off x="1257732" y="1431"/>
        <a:ext cx="4345209" cy="653048"/>
      </dsp:txXfrm>
    </dsp:sp>
    <dsp:sp modelId="{229AE2DD-C5E4-48BD-BF9F-6D39A23932CB}">
      <dsp:nvSpPr>
        <dsp:cNvPr id="0" name=""/>
        <dsp:cNvSpPr/>
      </dsp:nvSpPr>
      <dsp:spPr>
        <a:xfrm>
          <a:off x="931208" y="1431"/>
          <a:ext cx="653048" cy="653048"/>
        </a:xfrm>
        <a:prstGeom prst="ellipse">
          <a:avLst/>
        </a:prstGeom>
        <a:solidFill>
          <a:srgbClr val="5C92B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CADCA2C-0A65-46C1-838D-F53DB06ADEAD}">
      <dsp:nvSpPr>
        <dsp:cNvPr id="0" name=""/>
        <dsp:cNvSpPr/>
      </dsp:nvSpPr>
      <dsp:spPr>
        <a:xfrm rot="10800000">
          <a:off x="1257732" y="849419"/>
          <a:ext cx="4345209" cy="653048"/>
        </a:xfrm>
        <a:prstGeom prst="homePlate">
          <a:avLst/>
        </a:prstGeom>
        <a:solidFill>
          <a:schemeClr val="accent5">
            <a:hueOff val="-649178"/>
            <a:satOff val="4222"/>
            <a:lumOff val="-76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797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Cardiology</a:t>
          </a:r>
          <a:endParaRPr lang="en-US" sz="3000" kern="1200" dirty="0"/>
        </a:p>
      </dsp:txBody>
      <dsp:txXfrm rot="10800000">
        <a:off x="1257732" y="849419"/>
        <a:ext cx="4345209" cy="653048"/>
      </dsp:txXfrm>
    </dsp:sp>
    <dsp:sp modelId="{70CBA674-CA2D-4274-A0D4-E0AFD7DB0F14}">
      <dsp:nvSpPr>
        <dsp:cNvPr id="0" name=""/>
        <dsp:cNvSpPr/>
      </dsp:nvSpPr>
      <dsp:spPr>
        <a:xfrm>
          <a:off x="931208" y="849419"/>
          <a:ext cx="653048" cy="653048"/>
        </a:xfrm>
        <a:prstGeom prst="ellipse">
          <a:avLst/>
        </a:prstGeom>
        <a:solidFill>
          <a:srgbClr val="52B19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A79E479-E4A0-4FD4-A7B2-4CBAA48ACA7C}">
      <dsp:nvSpPr>
        <dsp:cNvPr id="0" name=""/>
        <dsp:cNvSpPr/>
      </dsp:nvSpPr>
      <dsp:spPr>
        <a:xfrm rot="10800000">
          <a:off x="1257732" y="1697407"/>
          <a:ext cx="4345209" cy="653048"/>
        </a:xfrm>
        <a:prstGeom prst="homePlate">
          <a:avLst/>
        </a:prstGeom>
        <a:solidFill>
          <a:srgbClr val="699F4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797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Urology</a:t>
          </a:r>
          <a:endParaRPr lang="en-US" sz="3000" kern="1200" dirty="0"/>
        </a:p>
      </dsp:txBody>
      <dsp:txXfrm rot="10800000">
        <a:off x="1257732" y="1697407"/>
        <a:ext cx="4345209" cy="653048"/>
      </dsp:txXfrm>
    </dsp:sp>
    <dsp:sp modelId="{66C31AC3-085C-4444-84A6-F26FADE303AF}">
      <dsp:nvSpPr>
        <dsp:cNvPr id="0" name=""/>
        <dsp:cNvSpPr/>
      </dsp:nvSpPr>
      <dsp:spPr>
        <a:xfrm>
          <a:off x="931208" y="1697407"/>
          <a:ext cx="653048" cy="653048"/>
        </a:xfrm>
        <a:prstGeom prst="ellipse">
          <a:avLst/>
        </a:prstGeom>
        <a:solidFill>
          <a:srgbClr val="4BA85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F12B71B-990B-40A4-B579-7D94CD28F633}">
      <dsp:nvSpPr>
        <dsp:cNvPr id="0" name=""/>
        <dsp:cNvSpPr/>
      </dsp:nvSpPr>
      <dsp:spPr>
        <a:xfrm rot="10800000">
          <a:off x="1257732" y="2545394"/>
          <a:ext cx="4345209" cy="653048"/>
        </a:xfrm>
        <a:prstGeom prst="homePlate">
          <a:avLst/>
        </a:prstGeom>
        <a:solidFill>
          <a:srgbClr val="4BA85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797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Women’s health</a:t>
          </a:r>
          <a:endParaRPr lang="en-US" sz="3000" kern="1200" dirty="0"/>
        </a:p>
      </dsp:txBody>
      <dsp:txXfrm rot="10800000">
        <a:off x="1257732" y="2545394"/>
        <a:ext cx="4345209" cy="653048"/>
      </dsp:txXfrm>
    </dsp:sp>
    <dsp:sp modelId="{686951BC-1897-4E43-B664-5D9C1F3D11D9}">
      <dsp:nvSpPr>
        <dsp:cNvPr id="0" name=""/>
        <dsp:cNvSpPr/>
      </dsp:nvSpPr>
      <dsp:spPr>
        <a:xfrm>
          <a:off x="931208" y="2545394"/>
          <a:ext cx="653048" cy="653048"/>
        </a:xfrm>
        <a:prstGeom prst="ellipse">
          <a:avLst/>
        </a:prstGeom>
        <a:solidFill>
          <a:srgbClr val="699F4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E9F2928-1B1E-4F7F-BDCC-95A79C687B7E}">
      <dsp:nvSpPr>
        <dsp:cNvPr id="0" name=""/>
        <dsp:cNvSpPr/>
      </dsp:nvSpPr>
      <dsp:spPr>
        <a:xfrm rot="10800000">
          <a:off x="1257732" y="3393382"/>
          <a:ext cx="4345209" cy="653048"/>
        </a:xfrm>
        <a:prstGeom prst="homePlate">
          <a:avLst/>
        </a:prstGeom>
        <a:solidFill>
          <a:srgbClr val="52B19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797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Breast cancer</a:t>
          </a:r>
          <a:endParaRPr lang="en-US" sz="3000" kern="1200" dirty="0"/>
        </a:p>
      </dsp:txBody>
      <dsp:txXfrm rot="10800000">
        <a:off x="1257732" y="3393382"/>
        <a:ext cx="4345209" cy="653048"/>
      </dsp:txXfrm>
    </dsp:sp>
    <dsp:sp modelId="{B9689845-817C-4360-A724-855A58E972C4}">
      <dsp:nvSpPr>
        <dsp:cNvPr id="0" name=""/>
        <dsp:cNvSpPr/>
      </dsp:nvSpPr>
      <dsp:spPr>
        <a:xfrm>
          <a:off x="931208" y="3393382"/>
          <a:ext cx="653048" cy="653048"/>
        </a:xfrm>
        <a:prstGeom prst="ellipse">
          <a:avLst/>
        </a:prstGeom>
        <a:solidFill>
          <a:srgbClr val="808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A37FA8-8207-48D7-9A09-C80002A395C7}">
      <dsp:nvSpPr>
        <dsp:cNvPr id="0" name=""/>
        <dsp:cNvSpPr/>
      </dsp:nvSpPr>
      <dsp:spPr>
        <a:xfrm rot="10800000">
          <a:off x="1257732" y="4241370"/>
          <a:ext cx="4345209" cy="653048"/>
        </a:xfrm>
        <a:prstGeom prst="homePlate">
          <a:avLst/>
        </a:prstGeom>
        <a:solidFill>
          <a:srgbClr val="5C92B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797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Back care</a:t>
          </a:r>
          <a:endParaRPr lang="en-US" sz="3000" kern="1200" dirty="0"/>
        </a:p>
      </dsp:txBody>
      <dsp:txXfrm rot="10800000">
        <a:off x="1257732" y="4241370"/>
        <a:ext cx="4345209" cy="653048"/>
      </dsp:txXfrm>
    </dsp:sp>
    <dsp:sp modelId="{196E6793-AAD2-4631-8021-4DA9A53E1A7E}">
      <dsp:nvSpPr>
        <dsp:cNvPr id="0" name=""/>
        <dsp:cNvSpPr/>
      </dsp:nvSpPr>
      <dsp:spPr>
        <a:xfrm>
          <a:off x="931208" y="4241370"/>
          <a:ext cx="653048" cy="653048"/>
        </a:xfrm>
        <a:prstGeom prst="ellipse">
          <a:avLst/>
        </a:prstGeom>
        <a:solidFill>
          <a:schemeClr val="accent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31D30D-10BC-465B-9203-F56F76A0A013}">
      <dsp:nvSpPr>
        <dsp:cNvPr id="0" name=""/>
        <dsp:cNvSpPr/>
      </dsp:nvSpPr>
      <dsp:spPr>
        <a:xfrm>
          <a:off x="3955" y="961394"/>
          <a:ext cx="1927925" cy="729853"/>
        </a:xfrm>
        <a:prstGeom prst="rect">
          <a:avLst/>
        </a:prstGeom>
        <a:solidFill>
          <a:schemeClr val="accent5">
            <a:hueOff val="0"/>
            <a:satOff val="0"/>
            <a:lumOff val="0"/>
            <a:alphaOff val="0"/>
          </a:schemeClr>
        </a:solidFill>
        <a:ln w="2857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Orthopedics</a:t>
          </a:r>
          <a:endParaRPr lang="en-US" sz="2400" b="0" kern="1200" dirty="0"/>
        </a:p>
      </dsp:txBody>
      <dsp:txXfrm>
        <a:off x="3955" y="961394"/>
        <a:ext cx="1927925" cy="729853"/>
      </dsp:txXfrm>
    </dsp:sp>
    <dsp:sp modelId="{927A0EDF-7C7C-443D-B262-22FA942F722A}">
      <dsp:nvSpPr>
        <dsp:cNvPr id="0" name=""/>
        <dsp:cNvSpPr/>
      </dsp:nvSpPr>
      <dsp:spPr>
        <a:xfrm>
          <a:off x="55602" y="991486"/>
          <a:ext cx="1824632" cy="2810880"/>
        </a:xfrm>
        <a:prstGeom prst="rect">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en-US" sz="6400" kern="1200" dirty="0" smtClean="0"/>
        </a:p>
      </dsp:txBody>
      <dsp:txXfrm>
        <a:off x="55602" y="991486"/>
        <a:ext cx="1824632" cy="2810880"/>
      </dsp:txXfrm>
    </dsp:sp>
    <dsp:sp modelId="{2DCA3DFE-68E2-42B9-8818-3086C57F910B}">
      <dsp:nvSpPr>
        <dsp:cNvPr id="0" name=""/>
        <dsp:cNvSpPr/>
      </dsp:nvSpPr>
      <dsp:spPr>
        <a:xfrm>
          <a:off x="2187329" y="961394"/>
          <a:ext cx="1824632" cy="729853"/>
        </a:xfrm>
        <a:prstGeom prst="rect">
          <a:avLst/>
        </a:prstGeom>
        <a:solidFill>
          <a:srgbClr val="808000"/>
        </a:solidFill>
        <a:ln w="2857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Cardiology</a:t>
          </a:r>
          <a:endParaRPr lang="en-US" sz="2400" b="0" kern="1200" dirty="0"/>
        </a:p>
      </dsp:txBody>
      <dsp:txXfrm>
        <a:off x="2187329" y="961394"/>
        <a:ext cx="1824632" cy="729853"/>
      </dsp:txXfrm>
    </dsp:sp>
    <dsp:sp modelId="{8E775552-F671-4BB9-94F6-7B1B26BFAD65}">
      <dsp:nvSpPr>
        <dsp:cNvPr id="0" name=""/>
        <dsp:cNvSpPr/>
      </dsp:nvSpPr>
      <dsp:spPr>
        <a:xfrm>
          <a:off x="2187329" y="991486"/>
          <a:ext cx="1824632" cy="2810880"/>
        </a:xfrm>
        <a:prstGeom prst="rect">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2187329" y="991486"/>
        <a:ext cx="1824632" cy="2810880"/>
      </dsp:txXfrm>
    </dsp:sp>
    <dsp:sp modelId="{7BD63D72-0503-4F48-BA48-A2DF67EC65AE}">
      <dsp:nvSpPr>
        <dsp:cNvPr id="0" name=""/>
        <dsp:cNvSpPr/>
      </dsp:nvSpPr>
      <dsp:spPr>
        <a:xfrm>
          <a:off x="4267411" y="961394"/>
          <a:ext cx="1824632" cy="729853"/>
        </a:xfrm>
        <a:prstGeom prst="rect">
          <a:avLst/>
        </a:prstGeom>
        <a:solidFill>
          <a:srgbClr val="699F47"/>
        </a:solidFill>
        <a:ln w="2857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Urology</a:t>
          </a:r>
          <a:endParaRPr lang="en-US" sz="2400" b="0" kern="1200" dirty="0"/>
        </a:p>
      </dsp:txBody>
      <dsp:txXfrm>
        <a:off x="4267411" y="961394"/>
        <a:ext cx="1824632" cy="729853"/>
      </dsp:txXfrm>
    </dsp:sp>
    <dsp:sp modelId="{D87194F7-0FAA-4515-A8FB-8A635D643115}">
      <dsp:nvSpPr>
        <dsp:cNvPr id="0" name=""/>
        <dsp:cNvSpPr/>
      </dsp:nvSpPr>
      <dsp:spPr>
        <a:xfrm>
          <a:off x="4267411" y="991486"/>
          <a:ext cx="1824632" cy="2810880"/>
        </a:xfrm>
        <a:prstGeom prst="rect">
          <a:avLst/>
        </a:prstGeom>
        <a:noFill/>
        <a:ln w="285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FB588A-6F3C-4742-B5A3-F74A33832F46}">
      <dsp:nvSpPr>
        <dsp:cNvPr id="0" name=""/>
        <dsp:cNvSpPr/>
      </dsp:nvSpPr>
      <dsp:spPr>
        <a:xfrm>
          <a:off x="0" y="280705"/>
          <a:ext cx="1921241" cy="765865"/>
        </a:xfrm>
        <a:prstGeom prst="rect">
          <a:avLst/>
        </a:prstGeom>
        <a:solidFill>
          <a:srgbClr val="4BA85E"/>
        </a:solidFill>
        <a:ln w="2857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Women’s Health</a:t>
          </a:r>
          <a:endParaRPr lang="en-US" sz="2400" kern="1200" dirty="0"/>
        </a:p>
      </dsp:txBody>
      <dsp:txXfrm>
        <a:off x="0" y="280705"/>
        <a:ext cx="1921241" cy="765865"/>
      </dsp:txXfrm>
    </dsp:sp>
    <dsp:sp modelId="{4B7C4E12-6EB6-4738-9635-C252F4A4EF17}">
      <dsp:nvSpPr>
        <dsp:cNvPr id="0" name=""/>
        <dsp:cNvSpPr/>
      </dsp:nvSpPr>
      <dsp:spPr>
        <a:xfrm>
          <a:off x="190551" y="972414"/>
          <a:ext cx="1543884" cy="2810880"/>
        </a:xfrm>
        <a:prstGeom prst="rect">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190551" y="972414"/>
        <a:ext cx="1543884" cy="2810880"/>
      </dsp:txXfrm>
    </dsp:sp>
    <dsp:sp modelId="{F16541C2-1B99-4775-A10D-4897E0F21DB0}">
      <dsp:nvSpPr>
        <dsp:cNvPr id="0" name=""/>
        <dsp:cNvSpPr/>
      </dsp:nvSpPr>
      <dsp:spPr>
        <a:xfrm>
          <a:off x="2128450" y="280705"/>
          <a:ext cx="1921241" cy="765865"/>
        </a:xfrm>
        <a:prstGeom prst="rect">
          <a:avLst/>
        </a:prstGeom>
        <a:solidFill>
          <a:srgbClr val="52B19D"/>
        </a:solidFill>
        <a:ln w="2857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Breast Cancer</a:t>
          </a:r>
          <a:endParaRPr lang="en-US" sz="2400" kern="1200" dirty="0"/>
        </a:p>
      </dsp:txBody>
      <dsp:txXfrm>
        <a:off x="2128450" y="280705"/>
        <a:ext cx="1921241" cy="765865"/>
      </dsp:txXfrm>
    </dsp:sp>
    <dsp:sp modelId="{9598B790-AE69-485F-81BC-6C5A5A791E1E}">
      <dsp:nvSpPr>
        <dsp:cNvPr id="0" name=""/>
        <dsp:cNvSpPr/>
      </dsp:nvSpPr>
      <dsp:spPr>
        <a:xfrm>
          <a:off x="2327936" y="972414"/>
          <a:ext cx="1543884" cy="2810880"/>
        </a:xfrm>
        <a:prstGeom prst="rect">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2327936" y="972414"/>
        <a:ext cx="1543884" cy="2810880"/>
      </dsp:txXfrm>
    </dsp:sp>
    <dsp:sp modelId="{7CC80131-7705-46D3-A617-2E37BBE914F2}">
      <dsp:nvSpPr>
        <dsp:cNvPr id="0" name=""/>
        <dsp:cNvSpPr/>
      </dsp:nvSpPr>
      <dsp:spPr>
        <a:xfrm>
          <a:off x="4246089" y="280705"/>
          <a:ext cx="1921241" cy="765865"/>
        </a:xfrm>
        <a:prstGeom prst="rect">
          <a:avLst/>
        </a:prstGeom>
        <a:solidFill>
          <a:srgbClr val="5C92B5"/>
        </a:solidFill>
        <a:ln w="2857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Back Care</a:t>
          </a:r>
          <a:endParaRPr lang="en-US" sz="2400" kern="1200" dirty="0"/>
        </a:p>
      </dsp:txBody>
      <dsp:txXfrm>
        <a:off x="4246089" y="280705"/>
        <a:ext cx="1921241" cy="765865"/>
      </dsp:txXfrm>
    </dsp:sp>
    <dsp:sp modelId="{77252B6D-41FD-4034-BDB7-18CD7A1575BA}">
      <dsp:nvSpPr>
        <dsp:cNvPr id="0" name=""/>
        <dsp:cNvSpPr/>
      </dsp:nvSpPr>
      <dsp:spPr>
        <a:xfrm>
          <a:off x="4465321" y="972414"/>
          <a:ext cx="1543884" cy="2810880"/>
        </a:xfrm>
        <a:prstGeom prst="rect">
          <a:avLst/>
        </a:prstGeom>
        <a:noFill/>
        <a:ln w="285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dsp:txBody>
      <dsp:txXfrm>
        <a:off x="4465321" y="972414"/>
        <a:ext cx="1543884"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86DD932-6B4F-4037-87E0-D492AFEE358E}" type="datetimeFigureOut">
              <a:rPr lang="en-US"/>
              <a:pPr>
                <a:defRPr/>
              </a:pPr>
              <a:t>7/6/2010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165D7AA-F4E5-4116-A789-7081931B4FC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Perpetua"/>
              </a:defRPr>
            </a:lvl1pPr>
          </a:lstStyle>
          <a:p>
            <a:endParaRPr lang="en-US" dirty="0"/>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Perpetua"/>
              </a:defRPr>
            </a:lvl1pPr>
          </a:lstStyle>
          <a:p>
            <a:fld id="{2F27962C-9DC4-4E9A-931F-C57A44B5D5E6}" type="datetimeFigureOut">
              <a:rPr lang="en-US"/>
              <a:pPr/>
              <a:t>7/6/2010</a:t>
            </a:fld>
            <a:endParaRPr lang="en-US" dirty="0"/>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Perpetua"/>
              </a:defRPr>
            </a:lvl1pPr>
          </a:lstStyle>
          <a:p>
            <a:endParaRPr lang="en-US" dirty="0"/>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Perpetua"/>
              </a:defRPr>
            </a:lvl1pPr>
          </a:lstStyle>
          <a:p>
            <a:fld id="{B713CB64-86D4-4CE6-AD1A-9AD2C8E97FFE}"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b="1" dirty="0"/>
              <a:t>What’s the current evidence regarding the outcomes of using decision aids such as brochures, DVDs, and online tools?</a:t>
            </a:r>
            <a:endParaRPr lang="en-US" dirty="0"/>
          </a:p>
          <a:p>
            <a:pPr>
              <a:lnSpc>
                <a:spcPct val="90000"/>
              </a:lnSpc>
            </a:pPr>
            <a:r>
              <a:rPr lang="en-US" dirty="0"/>
              <a:t>A systematic review of 34 randomized controlled trials revealed strong evidence that decision tools can improve the quality of patients’ decisions in these ways:</a:t>
            </a:r>
          </a:p>
          <a:p>
            <a:pPr lvl="1">
              <a:lnSpc>
                <a:spcPct val="90000"/>
              </a:lnSpc>
            </a:pPr>
            <a:r>
              <a:rPr lang="en-US" dirty="0"/>
              <a:t>Increased knowledge</a:t>
            </a:r>
          </a:p>
          <a:p>
            <a:pPr lvl="1">
              <a:lnSpc>
                <a:spcPct val="90000"/>
              </a:lnSpc>
            </a:pPr>
            <a:r>
              <a:rPr lang="en-US" dirty="0"/>
              <a:t>More active participation in the decision</a:t>
            </a:r>
          </a:p>
          <a:p>
            <a:pPr lvl="1">
              <a:lnSpc>
                <a:spcPct val="90000"/>
              </a:lnSpc>
            </a:pPr>
            <a:r>
              <a:rPr lang="en-US" dirty="0"/>
              <a:t>Less feeling of conflict over the decision and a lower proportion of people who remain undecided</a:t>
            </a:r>
          </a:p>
          <a:p>
            <a:pPr lvl="1">
              <a:lnSpc>
                <a:spcPct val="90000"/>
              </a:lnSpc>
            </a:pPr>
            <a:r>
              <a:rPr lang="en-US" dirty="0"/>
              <a:t>Better alignment between values and choices</a:t>
            </a:r>
          </a:p>
          <a:p>
            <a:pPr lvl="1">
              <a:lnSpc>
                <a:spcPct val="90000"/>
              </a:lnSpc>
            </a:pPr>
            <a:r>
              <a:rPr lang="en-US" dirty="0"/>
              <a:t>More satisfaction with the decision</a:t>
            </a:r>
          </a:p>
          <a:p>
            <a:pPr>
              <a:lnSpc>
                <a:spcPct val="90000"/>
              </a:lnSpc>
            </a:pPr>
            <a:endParaRPr lang="en-US" dirty="0"/>
          </a:p>
          <a:p>
            <a:pPr>
              <a:lnSpc>
                <a:spcPct val="90000"/>
              </a:lnSpc>
            </a:pPr>
            <a:r>
              <a:rPr lang="en-US" dirty="0"/>
              <a:t>But the impact of patient decision tools on health care utilization, costs, and health outcomes is not so clear. Available evidence from seven randomized controlled trials suggests that decision aids may reduce the proportion who choose to undergo elective surgical procedures. In these seven studies, the rates of use of the most invasive surgical procedures declined by 23%  in favor of more conservative surgical or medical options. There was no evidence of harms from missed opportunities for surgical procedures. </a:t>
            </a:r>
          </a:p>
          <a:p>
            <a:pPr>
              <a:lnSpc>
                <a:spcPct val="90000"/>
              </a:lnSpc>
            </a:pPr>
            <a:endParaRPr lang="en-US" dirty="0"/>
          </a:p>
          <a:p>
            <a:pPr>
              <a:lnSpc>
                <a:spcPct val="90000"/>
              </a:lnSpc>
            </a:pPr>
            <a:r>
              <a:rPr lang="en-US" dirty="0"/>
              <a:t>Two key studies of patient decision aids were performed at Group Health. The first assessed the impact of a video-based patient decision aid for benign prostatic hyperplasia versus an informational booklet among 227 men with that condition. Patients randomized to the decision aid had significantly better knowledge of their condition and satisfaction with the decision-making process, and overall they chose prostatectomy 26 percent less often. The second study assessed the impact of a video-based patient decision aid versus a booklet among 393 participants considering elective back surgery. Among patients with lumbar herniated discs, the decision aid group had a 22% lower rate of low back surgery than the control group, and both groups had similar symptomatic and functional outcomes.</a:t>
            </a:r>
          </a:p>
          <a:p>
            <a:pPr>
              <a:lnSpc>
                <a:spcPct val="90000"/>
              </a:lnSpc>
            </a:pPr>
            <a:endParaRPr lang="en-US" dirty="0"/>
          </a:p>
          <a:p>
            <a:pPr>
              <a:lnSpc>
                <a:spcPct val="90000"/>
              </a:lnSpc>
            </a:pPr>
            <a:r>
              <a:rPr lang="en-US" dirty="0"/>
              <a:t>More research is needed to confirm findings regarding use of shared decision making aids in larger populations and to determine if the related changes in health care translate into cost savings while not diminishing long-term health outcomes.  Group Health is currently conducting research on patient decision aids to help answer these questions.</a:t>
            </a:r>
          </a:p>
          <a:p>
            <a:pPr>
              <a:lnSpc>
                <a:spcPct val="90000"/>
              </a:lnSpc>
            </a:pPr>
            <a:endParaRPr lang="en-US" dirty="0"/>
          </a:p>
        </p:txBody>
      </p:sp>
      <p:sp>
        <p:nvSpPr>
          <p:cNvPr id="4710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2C5FA3B-1197-4BA0-9803-D484D79365F2}" type="slidenum">
              <a:rPr lang="en-US" sz="900">
                <a:ea typeface="ヒラギノ角ゴ Pro W3"/>
                <a:cs typeface="ヒラギノ角ゴ Pro W3"/>
              </a:rPr>
              <a:pPr algn="r" eaLnBrk="0" hangingPunct="0"/>
              <a:t>13</a:t>
            </a:fld>
            <a:endParaRPr lang="en-US" sz="900" dirty="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914400" y="4343400"/>
            <a:ext cx="5029200" cy="4114800"/>
          </a:xfrm>
        </p:spPr>
        <p:txBody>
          <a:bodyPr/>
          <a:lstStyle/>
          <a:p>
            <a:endParaRPr lang="en-US" dirty="0"/>
          </a:p>
        </p:txBody>
      </p:sp>
      <p:sp>
        <p:nvSpPr>
          <p:cNvPr id="6861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1DF709C-450A-4CF1-92FE-CC89A4BD7A28}" type="slidenum">
              <a:rPr lang="en-US" sz="900">
                <a:ea typeface="ヒラギノ角ゴ Pro W3"/>
                <a:cs typeface="ヒラギノ角ゴ Pro W3"/>
              </a:rPr>
              <a:pPr algn="r" eaLnBrk="0" hangingPunct="0"/>
              <a:t>26</a:t>
            </a:fld>
            <a:endParaRPr lang="en-US" sz="900" dirty="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914400" y="4343400"/>
            <a:ext cx="5029200" cy="4114800"/>
          </a:xfrm>
        </p:spPr>
        <p:txBody>
          <a:bodyPr/>
          <a:lstStyle/>
          <a:p>
            <a:endParaRPr lang="en-US" dirty="0"/>
          </a:p>
        </p:txBody>
      </p:sp>
      <p:sp>
        <p:nvSpPr>
          <p:cNvPr id="7066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97FFD0B-9BC7-4D91-A050-3DDD1857FC27}" type="slidenum">
              <a:rPr lang="en-US" sz="900">
                <a:ea typeface="ヒラギノ角ゴ Pro W3"/>
                <a:cs typeface="ヒラギノ角ゴ Pro W3"/>
              </a:rPr>
              <a:pPr algn="r" eaLnBrk="0" hangingPunct="0"/>
              <a:t>27</a:t>
            </a:fld>
            <a:endParaRPr lang="en-US" sz="900" dirty="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914400" y="4343400"/>
            <a:ext cx="5029200" cy="4114800"/>
          </a:xfrm>
        </p:spPr>
        <p:txBody>
          <a:bodyPr/>
          <a:lstStyle/>
          <a:p>
            <a:r>
              <a:rPr lang="en-US" b="1" dirty="0"/>
              <a:t>What is Group Health’s role in shared decision making?</a:t>
            </a:r>
            <a:endParaRPr lang="en-US" dirty="0"/>
          </a:p>
          <a:p>
            <a:r>
              <a:rPr lang="en-US" dirty="0"/>
              <a:t> </a:t>
            </a:r>
          </a:p>
          <a:p>
            <a:r>
              <a:rPr lang="en-US" dirty="0"/>
              <a:t>Group Health has a long history of commitment to patient-centered care. This is most recently shown by its early adoption of shared electronic medical records and current promotion of the medical home model of primary care.  Shared decision making is an integral part of these initiatives.  </a:t>
            </a:r>
          </a:p>
          <a:p>
            <a:endParaRPr lang="en-US" dirty="0"/>
          </a:p>
          <a:p>
            <a:endParaRPr lang="en-US" dirty="0"/>
          </a:p>
          <a:p>
            <a:endParaRPr lang="en-US" dirty="0"/>
          </a:p>
        </p:txBody>
      </p:sp>
      <p:sp>
        <p:nvSpPr>
          <p:cNvPr id="512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8D69138-50B7-41E4-8BEB-DF58A32F0379}" type="slidenum">
              <a:rPr lang="en-US" sz="900">
                <a:ea typeface="ヒラギノ角ゴ Pro W3"/>
                <a:cs typeface="ヒラギノ角ゴ Pro W3"/>
              </a:rPr>
              <a:pPr algn="r" eaLnBrk="0" hangingPunct="0"/>
              <a:t>15</a:t>
            </a:fld>
            <a:endParaRPr lang="en-US" sz="900" dirty="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914400" y="4343400"/>
            <a:ext cx="5029200" cy="4114800"/>
          </a:xfrm>
        </p:spPr>
        <p:txBody>
          <a:bodyPr/>
          <a:lstStyle/>
          <a:p>
            <a:r>
              <a:rPr lang="en-US" dirty="0"/>
              <a:t>Group Health (GH) is currently undertaking a system-wide implementation of shared decision making (SDM) with video-based patient decision aids (DA) for 12 preference-sensitive health conditions related to elective surgical procedures. </a:t>
            </a:r>
          </a:p>
          <a:p>
            <a:endParaRPr lang="en-US" dirty="0"/>
          </a:p>
          <a:p>
            <a:r>
              <a:rPr lang="en-US" dirty="0"/>
              <a:t>Assessment of effectiveness of decision aids is funded by grants from The Commonwealth Fund, the Group Health Foundation and the Foundation for Informed Medical Decision Making. A company called Health Dialog is providing the decision aids to Group Health free of charge. </a:t>
            </a:r>
          </a:p>
        </p:txBody>
      </p:sp>
      <p:sp>
        <p:nvSpPr>
          <p:cNvPr id="4915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D859AF7-79A4-46B2-8EB5-251F89BDFBE2}" type="slidenum">
              <a:rPr lang="en-US" sz="900">
                <a:ea typeface="ヒラギノ角ゴ Pro W3"/>
                <a:cs typeface="ヒラギノ角ゴ Pro W3"/>
              </a:rPr>
              <a:pPr algn="r" eaLnBrk="0" hangingPunct="0"/>
              <a:t>16</a:t>
            </a:fld>
            <a:endParaRPr lang="en-US" sz="900" dirty="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914400" y="4343400"/>
            <a:ext cx="5029200" cy="4114800"/>
          </a:xfrm>
        </p:spPr>
        <p:txBody>
          <a:bodyPr/>
          <a:lstStyle/>
          <a:p>
            <a:r>
              <a:rPr lang="en-US" dirty="0"/>
              <a:t>In January 2009, Group Health began making shared decision aids systematically available to patients related to elective surgical procedures in 6 specialty areas.  </a:t>
            </a:r>
          </a:p>
        </p:txBody>
      </p:sp>
      <p:sp>
        <p:nvSpPr>
          <p:cNvPr id="532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EECF5DE-3CB9-4176-9443-9D6F9CE15BB8}" type="slidenum">
              <a:rPr lang="en-US" sz="900">
                <a:ea typeface="ヒラギノ角ゴ Pro W3"/>
                <a:cs typeface="ヒラギノ角ゴ Pro W3"/>
              </a:rPr>
              <a:pPr algn="r" eaLnBrk="0" hangingPunct="0"/>
              <a:t>17</a:t>
            </a:fld>
            <a:endParaRPr lang="en-US" sz="900" dirty="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914400" y="4343400"/>
            <a:ext cx="5029200" cy="4114800"/>
          </a:xfrm>
        </p:spPr>
        <p:txBody>
          <a:bodyPr/>
          <a:lstStyle/>
          <a:p>
            <a:r>
              <a:rPr lang="en-US" dirty="0"/>
              <a:t>The decision tools address treatment choices in for 12 preference-sensitive conditions: </a:t>
            </a:r>
          </a:p>
          <a:p>
            <a:r>
              <a:rPr lang="en-US" dirty="0"/>
              <a:t>Orthopedic: hip and knee osteoarthritis</a:t>
            </a:r>
          </a:p>
          <a:p>
            <a:r>
              <a:rPr lang="en-US" dirty="0"/>
              <a:t>Cardiac: coronary artery disease</a:t>
            </a:r>
          </a:p>
          <a:p>
            <a:r>
              <a:rPr lang="en-US" dirty="0"/>
              <a:t>Urology: benign prostatic hyperplasia and prostate cancer</a:t>
            </a:r>
          </a:p>
          <a:p>
            <a:r>
              <a:rPr lang="en-US" dirty="0"/>
              <a:t>Women’s  health: uterine fibroids and abnormal uterine bleeding</a:t>
            </a:r>
          </a:p>
          <a:p>
            <a:r>
              <a:rPr lang="en-US" dirty="0"/>
              <a:t>Breast cancer: early-stage breast cancer, breast reconstruction, and ductal carcinoma in situ</a:t>
            </a:r>
          </a:p>
          <a:p>
            <a:r>
              <a:rPr lang="en-US" dirty="0"/>
              <a:t>Back care: low back pain resulting from spinal stenosis and herniated disc</a:t>
            </a:r>
          </a:p>
          <a:p>
            <a:endParaRPr lang="en-US" dirty="0"/>
          </a:p>
          <a:p>
            <a:r>
              <a:rPr lang="en-US" dirty="0"/>
              <a:t>Group Health providers can discuss their patients’ options with the help of booklets, DVDs, and online videos on these topics.  </a:t>
            </a:r>
          </a:p>
          <a:p>
            <a:endParaRPr lang="en-US" dirty="0"/>
          </a:p>
        </p:txBody>
      </p:sp>
      <p:sp>
        <p:nvSpPr>
          <p:cNvPr id="553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194501F-D6B4-4C56-8F11-433444DB7A87}" type="slidenum">
              <a:rPr lang="en-US" sz="900">
                <a:ea typeface="ヒラギノ角ゴ Pro W3"/>
                <a:cs typeface="ヒラギノ角ゴ Pro W3"/>
              </a:rPr>
              <a:pPr algn="r" eaLnBrk="0" hangingPunct="0"/>
              <a:t>18</a:t>
            </a:fld>
            <a:endParaRPr lang="en-US" sz="900" dirty="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914400" y="4343400"/>
            <a:ext cx="5029200" cy="4114800"/>
          </a:xfrm>
        </p:spPr>
        <p:txBody>
          <a:bodyPr/>
          <a:lstStyle/>
          <a:p>
            <a:r>
              <a:rPr lang="en-US" dirty="0"/>
              <a:t>Patients get access to the videos through MyGroupHealth; they must have full, password-authenticated access to MyGroupHealth to view these videos. There patients can choose the video for their health condition and watch in the privacy of their home or office.</a:t>
            </a:r>
          </a:p>
          <a:p>
            <a:endParaRPr lang="en-US" dirty="0"/>
          </a:p>
          <a:p>
            <a:r>
              <a:rPr lang="en-US" dirty="0"/>
              <a:t>Alternatively, patients can also request to have a DVD copy of the video mailed to their home by calling the Group Health Resource Line </a:t>
            </a:r>
          </a:p>
          <a:p>
            <a:endParaRPr lang="en-US" dirty="0"/>
          </a:p>
          <a:p>
            <a:r>
              <a:rPr lang="en-US" dirty="0"/>
              <a:t>Videos can also be ordered through EPIC for delivery to patients by mail.</a:t>
            </a:r>
          </a:p>
          <a:p>
            <a:endParaRPr lang="en-US" dirty="0"/>
          </a:p>
        </p:txBody>
      </p:sp>
      <p:sp>
        <p:nvSpPr>
          <p:cNvPr id="5734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0249661-ECB3-4CD1-BF6F-19E723845432}" type="slidenum">
              <a:rPr lang="en-US" sz="900">
                <a:ea typeface="ヒラギノ角ゴ Pro W3"/>
                <a:cs typeface="ヒラギノ角ゴ Pro W3"/>
              </a:rPr>
              <a:pPr algn="r" eaLnBrk="0" hangingPunct="0"/>
              <a:t>19</a:t>
            </a:fld>
            <a:endParaRPr lang="en-US" sz="900" dirty="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0642D1D-ECB4-4153-8C76-87C93E934F8E}" type="slidenum">
              <a:rPr lang="en-US" sz="900">
                <a:ea typeface="ヒラギノ角ゴ Pro W3"/>
                <a:cs typeface="ヒラギノ角ゴ Pro W3"/>
              </a:rPr>
              <a:pPr algn="r" eaLnBrk="0" hangingPunct="0"/>
              <a:t>22</a:t>
            </a:fld>
            <a:endParaRPr lang="en-US" sz="900" dirty="0">
              <a:ea typeface="ヒラギノ角ゴ Pro W3"/>
              <a:cs typeface="ヒラギノ角ゴ Pro W3"/>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914400" y="4343400"/>
            <a:ext cx="5029200" cy="4114800"/>
          </a:xfrm>
        </p:spPr>
        <p:txBody>
          <a:bodyPr/>
          <a:lstStyle/>
          <a:p>
            <a:r>
              <a:rPr lang="en-US" u="sng" dirty="0"/>
              <a:t>Decision Aid Use:</a:t>
            </a:r>
            <a:r>
              <a:rPr lang="en-US" dirty="0"/>
              <a:t> </a:t>
            </a:r>
          </a:p>
          <a:p>
            <a:r>
              <a:rPr lang="en-US" dirty="0"/>
              <a:t>The figure shows the total volume of DAs delivered at GH since January 19, 2009. As of March 12, 2010, we had distributed a total of 4,271 DAs. </a:t>
            </a:r>
          </a:p>
          <a:p>
            <a:endParaRPr lang="en-US" dirty="0"/>
          </a:p>
          <a:p>
            <a:r>
              <a:rPr lang="en-US" dirty="0"/>
              <a:t>Because of changes in our data systems in November 2009, we don’t have data aggregated on videos viewed through the web from 11/09-3/10, but those data will be available to us by the end of the next quarter. </a:t>
            </a:r>
          </a:p>
          <a:p>
            <a:endParaRPr lang="en-US" dirty="0"/>
          </a:p>
          <a:p>
            <a:r>
              <a:rPr lang="en-US" dirty="0"/>
              <a:t>Through November 2009, approximately 80% of the DAs were distributed in DVD format via mail, and 20% were viewed on the web.  The figure shows that our delivery of DAs has been generally stable since June. </a:t>
            </a:r>
          </a:p>
          <a:p>
            <a:endParaRPr lang="en-US" dirty="0"/>
          </a:p>
          <a:p>
            <a:r>
              <a:rPr lang="en-US" dirty="0"/>
              <a:t>The Orthopedic service line continues to lead the way among all specialties in distribution of the DAs, and they distribute about 170 DAs per month (140 knee osteoarthritis; 30 hip osteoarthritis). They are followed by Women’s Health (70 DAs per month) and Urology (50 DAs per month). </a:t>
            </a:r>
          </a:p>
          <a:p>
            <a:endParaRPr lang="en-US" dirty="0"/>
          </a:p>
          <a:p>
            <a:r>
              <a:rPr lang="en-US" dirty="0"/>
              <a:t>* RL – Phone = mailed DVD after phone request by member; Provider/Support/Unknown = mailed DVD ordered through Epic; WEB = view on MyGroupHealth website </a:t>
            </a:r>
          </a:p>
          <a:p>
            <a:endParaRPr lang="en-US" dirty="0"/>
          </a:p>
        </p:txBody>
      </p:sp>
      <p:sp>
        <p:nvSpPr>
          <p:cNvPr id="6451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ABD891E-5115-44C7-A1DE-144A0C944EB0}" type="slidenum">
              <a:rPr lang="en-US" sz="900">
                <a:ea typeface="ヒラギノ角ゴ Pro W3"/>
                <a:cs typeface="ヒラギノ角ゴ Pro W3"/>
              </a:rPr>
              <a:pPr algn="r" eaLnBrk="0" hangingPunct="0"/>
              <a:t>24</a:t>
            </a:fld>
            <a:endParaRPr lang="en-US" sz="900" dirty="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914400" y="4343400"/>
            <a:ext cx="5029200" cy="4114800"/>
          </a:xfrm>
        </p:spPr>
        <p:txBody>
          <a:bodyPr/>
          <a:lstStyle/>
          <a:p>
            <a:endParaRPr lang="en-US" dirty="0"/>
          </a:p>
        </p:txBody>
      </p:sp>
      <p:sp>
        <p:nvSpPr>
          <p:cNvPr id="6656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CF13232-75E8-43EB-9550-62D96D6F09B0}" type="slidenum">
              <a:rPr lang="en-US" sz="900">
                <a:ea typeface="ヒラギノ角ゴ Pro W3"/>
                <a:cs typeface="ヒラギノ角ゴ Pro W3"/>
              </a:rPr>
              <a:pPr algn="r" eaLnBrk="0" hangingPunct="0"/>
              <a:t>25</a:t>
            </a:fld>
            <a:endParaRPr lang="en-US" sz="900" dirty="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C0708345-ED07-4191-BA60-EA5D53CB7CED}" type="datetimeFigureOut">
              <a:rPr lang="en-US"/>
              <a:pPr>
                <a:defRPr/>
              </a:pPr>
              <a:t>7/6/2010</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dirty="0"/>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ECB0E87B-E473-478B-8FB5-BBC74BC1592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F6B1CC4-2CB3-45C1-AF94-CA58DF271832}" type="datetimeFigureOut">
              <a:rPr lang="en-US"/>
              <a:pPr>
                <a:defRPr/>
              </a:pPr>
              <a:t>7/6/2010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4D4A029-4579-4B1E-BACD-CAA16D359D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03CAF5-6507-4E57-89CC-217780C3FC75}" type="datetimeFigureOut">
              <a:rPr lang="en-US"/>
              <a:pPr>
                <a:defRPr/>
              </a:pPr>
              <a:t>7/6/2010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10DA9FE-9E8F-4684-9E82-22570C522A9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901DF2A-6024-42FE-835A-F5BE94360BFB}"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53FD6C-5D01-4BA3-BD0C-52F6BA6E9C2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B1D88C-70BD-4F19-BA57-27311C1B4816}"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4505D2-B089-4DC9-9C4B-8BE549AD9A4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DC43C6-61A3-4FBA-B8AC-DAE1AACA0928}"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69E5C1-E807-4466-9559-E48A1273BF1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61BB8418-B875-47A6-B322-148F133270E2}" type="datetimeFigureOut">
              <a:rPr lang="en-US"/>
              <a:pPr>
                <a:defRPr/>
              </a:pPr>
              <a:t>7/6/2010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73F7CD4-83DD-4C54-AE92-81689C2E7B7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64895E2-FEDB-47A7-8C98-6B93D4040F34}" type="datetimeFigureOut">
              <a:rPr lang="en-US"/>
              <a:pPr>
                <a:defRPr/>
              </a:pPr>
              <a:t>7/6/2010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F64DBACC-722E-4511-9C67-635019BFE93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61CA845-8CD9-4C27-A18F-406852716A2D}" type="datetimeFigureOut">
              <a:rPr lang="en-US"/>
              <a:pPr>
                <a:defRPr/>
              </a:pPr>
              <a:t>7/6/2010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C32AA7EF-0709-400F-B2A4-C9BB6EACCA6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D8AA8A1-4677-449A-BD83-114BEE28C044}" type="datetimeFigureOut">
              <a:rPr lang="en-US"/>
              <a:pPr>
                <a:defRPr/>
              </a:pPr>
              <a:t>7/6/2010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6B6653E5-D4BB-495B-9647-D487BB686F5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7B53727-7C50-42D6-B5DE-BCBA158FBCBB}" type="datetimeFigureOut">
              <a:rPr lang="en-US"/>
              <a:pPr>
                <a:defRPr/>
              </a:pPr>
              <a:t>7/6/2010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6CE1C9-23E5-4FCD-915E-59BA3A875E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480A0F-9B3E-40D9-B609-E368ED19CBD6}" type="datetimeFigureOut">
              <a:rPr lang="en-US"/>
              <a:pPr>
                <a:defRPr/>
              </a:pPr>
              <a:t>7/6/2010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15394117-7301-4DBB-AB7E-0AF565BC117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91528F6-07B9-46CD-B5C3-F2E697E41DF4}" type="datetimeFigureOut">
              <a:rPr lang="en-US"/>
              <a:pPr>
                <a:defRPr/>
              </a:pPr>
              <a:t>7/6/2010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488AF046-9E7F-4195-9C22-783EAD4C983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216388-4CF1-42D2-9716-D25355A99FB7}"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929CB3-81FF-4212-A03D-697A95E3224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0D63EA-D378-40E2-B003-2746685B88CC}"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FF437B-0863-4F85-9364-BAB4A988332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D3ED18-AB3A-40F4-BD8D-FC48D6A22394}"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6840C3-89E3-486B-9552-5CD69FDE2D8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B2A5BA-03A0-4B16-B4C8-8D2C1E1BC4E3}"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151892-E3CC-44E7-8FAC-693F4FE91D5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093BD9-A749-43BF-B85E-B4DD986F680F}"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5E925B-EE2B-4F0C-A948-A017196C181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1B97E4F-713D-4190-97FD-A362B7D64A27}" type="datetimeFigureOut">
              <a:rPr lang="en-US"/>
              <a:pPr>
                <a:defRPr/>
              </a:pPr>
              <a:t>7/6/2010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4545C04-3C06-487D-8068-A3F000F4C28B}"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79E2BF1-CB89-484D-AF6D-6795B4398E24}" type="datetimeFigureOut">
              <a:rPr lang="en-US"/>
              <a:pPr>
                <a:defRPr/>
              </a:pPr>
              <a:t>7/6/2010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4CF66187-2D82-4189-89BD-89CD5766B8E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30E1A1E-B2E2-4B6D-9724-ADBE93DBC700}" type="datetimeFigureOut">
              <a:rPr lang="en-US"/>
              <a:pPr>
                <a:defRPr/>
              </a:pPr>
              <a:t>7/6/2010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1B9BDED-33F5-4AE8-A16A-651C6561C202}"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350C7A9-8709-4542-A8B0-28236C44315D}" type="datetimeFigureOut">
              <a:rPr lang="en-US"/>
              <a:pPr>
                <a:defRPr/>
              </a:pPr>
              <a:t>7/6/2010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F181F931-C6A3-4384-B18B-A8FDC445DBA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95805D3F-59A8-4C23-8156-516ABA120499}" type="datetimeFigureOut">
              <a:rPr lang="en-US"/>
              <a:pPr>
                <a:defRPr/>
              </a:pPr>
              <a:t>7/6/2010</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F426269-CA43-4C61-B8BC-FC7247A4A93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3BAFBF8-06F4-480A-A3C9-E67F7A2324DB}" type="datetimeFigureOut">
              <a:rPr lang="en-US"/>
              <a:pPr>
                <a:defRPr/>
              </a:pPr>
              <a:t>7/6/2010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DF479FC-090A-49CB-BAF6-A582F2B0F7A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20271B9-29F0-4929-836A-933B330840ED}" type="datetimeFigureOut">
              <a:rPr lang="en-US"/>
              <a:pPr>
                <a:defRPr/>
              </a:pPr>
              <a:t>7/6/2010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993282C-5387-41F4-B8B3-D65B7924C36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B9CAA2-F1F0-49B1-BD13-0695FF422410}"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C59F36-219C-4C18-8A17-AE52D7954A5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9DDB52-09D5-4350-8A6A-CB3844E99DD6}" type="datetimeFigureOut">
              <a:rPr lang="en-US"/>
              <a:pPr>
                <a:defRPr/>
              </a:pPr>
              <a:t>7/6/2010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07E9B0-E8B1-4FA2-9BF1-4B9C5D363EF1}"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9950" y="1216025"/>
            <a:ext cx="387826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0613" y="1216025"/>
            <a:ext cx="387826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043BFEA-21C5-46A0-97D5-E3209686EEE4}" type="datetimeFigureOut">
              <a:rPr lang="en-US"/>
              <a:pPr>
                <a:defRPr/>
              </a:pPr>
              <a:t>7/6/2010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CEA3B003-2F67-4055-8380-8DBFD72F1EE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14313"/>
            <a:ext cx="2127250" cy="6040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875" y="214313"/>
            <a:ext cx="6229350" cy="6040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CFCBF20-87FD-49DE-ACBC-C064E99871E7}" type="datetimeFigureOut">
              <a:rPr lang="en-US"/>
              <a:pPr>
                <a:defRPr/>
              </a:pPr>
              <a:t>7/6/2010</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13F996A1-69E6-4EF6-A85A-B1C70A7298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0828382-8019-42A5-BAB9-FAEE896984F2}" type="datetimeFigureOut">
              <a:rPr lang="en-US"/>
              <a:pPr>
                <a:defRPr/>
              </a:pPr>
              <a:t>7/6/2010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1560F344-D1E9-461B-A742-CD60AC43B8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3E11B3D-EED4-4691-9FA2-445EC118B0EF}" type="datetimeFigureOut">
              <a:rPr lang="en-US"/>
              <a:pPr>
                <a:defRPr/>
              </a:pPr>
              <a:t>7/6/2010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8F6CA9B7-8B2B-45F8-83A8-316C42DE252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31593BF7-601F-471A-81F0-95F6072E93FC}" type="datetimeFigureOut">
              <a:rPr lang="en-US"/>
              <a:pPr>
                <a:defRPr/>
              </a:pPr>
              <a:t>7/6/2010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EA898EE2-972C-4936-8D15-68724964D3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7EC36051-9A41-4229-8FE9-E7189DC6227D}" type="datetimeFigureOut">
              <a:rPr lang="en-US"/>
              <a:pPr>
                <a:defRPr/>
              </a:pPr>
              <a:t>7/6/2010</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0D5C9A2-E8FB-4122-9E72-0E0019A12E5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B31EE31A-E020-4562-A6C8-8016F471BBAC}" type="datetimeFigureOut">
              <a:rPr lang="en-US"/>
              <a:pPr>
                <a:defRPr/>
              </a:pPr>
              <a:t>7/6/2010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16F25E7F-DE87-4642-8607-FA049251E4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782" r:id="rId2"/>
    <p:sldLayoutId id="2147483817" r:id="rId3"/>
    <p:sldLayoutId id="2147483781" r:id="rId4"/>
    <p:sldLayoutId id="2147483780" r:id="rId5"/>
    <p:sldLayoutId id="2147483779" r:id="rId6"/>
    <p:sldLayoutId id="2147483778" r:id="rId7"/>
    <p:sldLayoutId id="2147483818" r:id="rId8"/>
    <p:sldLayoutId id="2147483819" r:id="rId9"/>
    <p:sldLayoutId id="2147483777" r:id="rId10"/>
    <p:sldLayoutId id="2147483776"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ED3E1"/>
        </a:soli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pic>
        <p:nvPicPr>
          <p:cNvPr id="44041" name="Picture 55" descr="gh2_ppt_p4_slidemaster"/>
          <p:cNvPicPr>
            <a:picLocks noChangeAspect="1" noChangeArrowheads="1"/>
          </p:cNvPicPr>
          <p:nvPr userDrawn="1"/>
        </p:nvPicPr>
        <p:blipFill>
          <a:blip r:embed="rId13" cstate="print"/>
          <a:srcRect/>
          <a:stretch>
            <a:fillRect/>
          </a:stretch>
        </p:blipFill>
        <p:spPr bwMode="auto">
          <a:xfrm>
            <a:off x="0" y="1588"/>
            <a:ext cx="9140825" cy="6856412"/>
          </a:xfrm>
          <a:prstGeom prst="rect">
            <a:avLst/>
          </a:prstGeom>
          <a:noFill/>
          <a:ln w="9525">
            <a:noFill/>
            <a:miter lim="800000"/>
            <a:headEnd/>
            <a:tailEnd/>
          </a:ln>
        </p:spPr>
      </p:pic>
      <p:sp>
        <p:nvSpPr>
          <p:cNvPr id="14" name="Rectangle 14"/>
          <p:cNvSpPr>
            <a:spLocks noChangeArrowheads="1"/>
          </p:cNvSpPr>
          <p:nvPr userDrawn="1"/>
        </p:nvSpPr>
        <p:spPr bwMode="auto">
          <a:xfrm>
            <a:off x="6983413" y="76200"/>
            <a:ext cx="2071687" cy="1350963"/>
          </a:xfrm>
          <a:prstGeom prst="rect">
            <a:avLst/>
          </a:prstGeom>
          <a:noFill/>
          <a:ln w="9525">
            <a:noFill/>
            <a:miter lim="800000"/>
            <a:headEnd/>
            <a:tailEnd/>
          </a:ln>
        </p:spPr>
        <p:txBody>
          <a:bodyPr anchor="ctr"/>
          <a:lstStyle/>
          <a:p>
            <a:pPr algn="ctr" eaLnBrk="0" hangingPunct="0">
              <a:defRPr/>
            </a:pPr>
            <a:endParaRPr lang="en-US" b="1" dirty="0">
              <a:solidFill>
                <a:schemeClr val="bg1"/>
              </a:solidFill>
              <a:ea typeface="ヒラギノ角ゴ Pro W3" charset="-128"/>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44044"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Date Placeholder 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ea typeface="ヒラギノ角ゴ Pro W3" charset="-128"/>
              </a:defRPr>
            </a:lvl1pPr>
          </a:lstStyle>
          <a:p>
            <a:pPr>
              <a:defRPr/>
            </a:pPr>
            <a:fld id="{7EF7077D-20CF-45B0-921C-20A80C2D77C2}" type="datetimeFigureOut">
              <a:rPr lang="en-US"/>
              <a:pPr>
                <a:defRPr/>
              </a:pPr>
              <a:t>7/6/2010</a:t>
            </a:fld>
            <a:endParaRPr lang="en-US" dirty="0"/>
          </a:p>
        </p:txBody>
      </p:sp>
      <p:sp>
        <p:nvSpPr>
          <p:cNvPr id="17" name="Footer Placeholder 4"/>
          <p:cNvSpPr>
            <a:spLocks noGrp="1"/>
          </p:cNvSpPr>
          <p:nvPr>
            <p:ph type="ftr" sz="quarter" idx="3"/>
          </p:nvPr>
        </p:nvSpPr>
        <p:spPr>
          <a:xfrm>
            <a:off x="5715000" y="6305550"/>
            <a:ext cx="2895600" cy="476250"/>
          </a:xfrm>
          <a:prstGeom prst="rect">
            <a:avLst/>
          </a:prstGeom>
        </p:spPr>
        <p:txBody>
          <a:bodyPr anchor="b"/>
          <a:lstStyle>
            <a:lvl1pPr algn="r">
              <a:defRPr sz="1200">
                <a:solidFill>
                  <a:schemeClr val="bg2">
                    <a:shade val="50000"/>
                    <a:satMod val="200000"/>
                  </a:schemeClr>
                </a:solidFill>
                <a:ea typeface="ヒラギノ角ゴ Pro W3" charset="-128"/>
              </a:defRPr>
            </a:lvl1pPr>
          </a:lstStyle>
          <a:p>
            <a:pPr>
              <a:defRPr/>
            </a:pPr>
            <a:endParaRPr lang="en-US" dirty="0"/>
          </a:p>
        </p:txBody>
      </p:sp>
      <p:sp>
        <p:nvSpPr>
          <p:cNvPr id="18" name="Slide Number Placeholder 5"/>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ea typeface="ヒラギノ角ゴ Pro W3" charset="-128"/>
              </a:defRPr>
            </a:lvl1pPr>
          </a:lstStyle>
          <a:p>
            <a:pPr>
              <a:defRPr/>
            </a:pPr>
            <a:fld id="{7844BAF5-89A9-4884-AAA0-349C6309FD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fontAlgn="base">
        <a:spcBef>
          <a:spcPct val="0"/>
        </a:spcBef>
        <a:spcAft>
          <a:spcPct val="0"/>
        </a:spcAft>
        <a:defRPr sz="4300">
          <a:solidFill>
            <a:srgbClr val="3F4259"/>
          </a:solidFill>
          <a:latin typeface="+mj-lt"/>
          <a:ea typeface="+mj-ea"/>
          <a:cs typeface="+mj-cs"/>
        </a:defRPr>
      </a:lvl1pPr>
      <a:lvl2pPr algn="l" rtl="0" fontAlgn="base">
        <a:spcBef>
          <a:spcPct val="0"/>
        </a:spcBef>
        <a:spcAft>
          <a:spcPct val="0"/>
        </a:spcAft>
        <a:defRPr sz="4300">
          <a:solidFill>
            <a:srgbClr val="3F4259"/>
          </a:solidFill>
          <a:latin typeface="Calibri" pitchFamily="34" charset="0"/>
        </a:defRPr>
      </a:lvl2pPr>
      <a:lvl3pPr algn="l" rtl="0" fontAlgn="base">
        <a:spcBef>
          <a:spcPct val="0"/>
        </a:spcBef>
        <a:spcAft>
          <a:spcPct val="0"/>
        </a:spcAft>
        <a:defRPr sz="4300">
          <a:solidFill>
            <a:srgbClr val="3F4259"/>
          </a:solidFill>
          <a:latin typeface="Calibri" pitchFamily="34" charset="0"/>
        </a:defRPr>
      </a:lvl3pPr>
      <a:lvl4pPr algn="l" rtl="0" fontAlgn="base">
        <a:spcBef>
          <a:spcPct val="0"/>
        </a:spcBef>
        <a:spcAft>
          <a:spcPct val="0"/>
        </a:spcAft>
        <a:defRPr sz="4300">
          <a:solidFill>
            <a:srgbClr val="3F4259"/>
          </a:solidFill>
          <a:latin typeface="Calibri" pitchFamily="34" charset="0"/>
        </a:defRPr>
      </a:lvl4pPr>
      <a:lvl5pPr algn="l" rtl="0" fontAlgn="base">
        <a:spcBef>
          <a:spcPct val="0"/>
        </a:spcBef>
        <a:spcAft>
          <a:spcPct val="0"/>
        </a:spcAft>
        <a:defRPr sz="4300">
          <a:solidFill>
            <a:srgbClr val="3F4259"/>
          </a:solidFill>
          <a:latin typeface="Calibri" pitchFamily="34" charset="0"/>
        </a:defRPr>
      </a:lvl5pPr>
      <a:lvl6pPr marL="457200" algn="l" rtl="0" fontAlgn="base">
        <a:spcBef>
          <a:spcPct val="0"/>
        </a:spcBef>
        <a:spcAft>
          <a:spcPct val="0"/>
        </a:spcAft>
        <a:defRPr sz="4300">
          <a:solidFill>
            <a:srgbClr val="3F4259"/>
          </a:solidFill>
          <a:latin typeface="Calibri" pitchFamily="34" charset="0"/>
        </a:defRPr>
      </a:lvl6pPr>
      <a:lvl7pPr marL="914400" algn="l" rtl="0" fontAlgn="base">
        <a:spcBef>
          <a:spcPct val="0"/>
        </a:spcBef>
        <a:spcAft>
          <a:spcPct val="0"/>
        </a:spcAft>
        <a:defRPr sz="4300">
          <a:solidFill>
            <a:srgbClr val="3F4259"/>
          </a:solidFill>
          <a:latin typeface="Calibri" pitchFamily="34" charset="0"/>
        </a:defRPr>
      </a:lvl7pPr>
      <a:lvl8pPr marL="1371600" algn="l" rtl="0" fontAlgn="base">
        <a:spcBef>
          <a:spcPct val="0"/>
        </a:spcBef>
        <a:spcAft>
          <a:spcPct val="0"/>
        </a:spcAft>
        <a:defRPr sz="4300">
          <a:solidFill>
            <a:srgbClr val="3F4259"/>
          </a:solidFill>
          <a:latin typeface="Calibri" pitchFamily="34" charset="0"/>
        </a:defRPr>
      </a:lvl8pPr>
      <a:lvl9pPr marL="1828800" algn="l" rtl="0" fontAlgn="base">
        <a:spcBef>
          <a:spcPct val="0"/>
        </a:spcBef>
        <a:spcAft>
          <a:spcPct val="0"/>
        </a:spcAft>
        <a:defRPr sz="4300">
          <a:solidFill>
            <a:srgbClr val="3F4259"/>
          </a:solidFill>
          <a:latin typeface="Calibri" pitchFamily="34" charset="0"/>
        </a:defRPr>
      </a:lvl9pPr>
    </p:titleStyle>
    <p:bodyStyle>
      <a:lvl1pPr marL="365125" indent="-282575" algn="l" rtl="0" fontAlgn="base">
        <a:spcBef>
          <a:spcPts val="600"/>
        </a:spcBef>
        <a:spcAft>
          <a:spcPct val="0"/>
        </a:spcAft>
        <a:buClr>
          <a:schemeClr val="accent1"/>
        </a:buClr>
        <a:buSzPct val="80000"/>
        <a:buFont typeface="Wingdings 2" pitchFamily="18" charset="2"/>
        <a:buChar char=""/>
        <a:defRPr sz="3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a:solidFill>
            <a:schemeClr val="tx1"/>
          </a:solidFill>
          <a:latin typeface="+mn-lt"/>
        </a:defRPr>
      </a:lvl2pPr>
      <a:lvl3pPr marL="885825" indent="-228600" algn="l" rtl="0" fontAlgn="base">
        <a:spcBef>
          <a:spcPct val="20000"/>
        </a:spcBef>
        <a:spcAft>
          <a:spcPct val="0"/>
        </a:spcAft>
        <a:buClr>
          <a:schemeClr val="accent2"/>
        </a:buClr>
        <a:buFont typeface="Wingdings 2" pitchFamily="18" charset="2"/>
        <a:buChar char=""/>
        <a:defRPr sz="2400">
          <a:solidFill>
            <a:schemeClr val="tx1"/>
          </a:solidFill>
          <a:latin typeface="+mn-lt"/>
        </a:defRPr>
      </a:lvl3pPr>
      <a:lvl4pPr marL="1096963" indent="-173038" algn="l" rtl="0" fontAlgn="base">
        <a:spcBef>
          <a:spcPct val="20000"/>
        </a:spcBef>
        <a:spcAft>
          <a:spcPct val="0"/>
        </a:spcAft>
        <a:buClr>
          <a:srgbClr val="A04DA3"/>
        </a:buClr>
        <a:buFont typeface="Wingdings 2" pitchFamily="18" charset="2"/>
        <a:buChar char=""/>
        <a:defRPr sz="2000">
          <a:solidFill>
            <a:schemeClr val="tx1"/>
          </a:solidFill>
          <a:latin typeface="+mn-lt"/>
        </a:defRPr>
      </a:lvl4pPr>
      <a:lvl5pPr marL="12969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5pPr>
      <a:lvl6pPr marL="17541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6pPr>
      <a:lvl7pPr marL="22113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7pPr>
      <a:lvl8pPr marL="26685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8pPr>
      <a:lvl9pPr marL="31257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ED3E1"/>
        </a:soli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900" dirty="0"/>
          </a:p>
        </p:txBody>
      </p:sp>
      <p:pic>
        <p:nvPicPr>
          <p:cNvPr id="58377" name="Picture 55" descr="gh2_ppt_p4_slidemaster"/>
          <p:cNvPicPr>
            <a:picLocks noChangeAspect="1" noChangeArrowheads="1"/>
          </p:cNvPicPr>
          <p:nvPr userDrawn="1"/>
        </p:nvPicPr>
        <p:blipFill>
          <a:blip r:embed="rId13" cstate="print"/>
          <a:srcRect/>
          <a:stretch>
            <a:fillRect/>
          </a:stretch>
        </p:blipFill>
        <p:spPr bwMode="auto">
          <a:xfrm>
            <a:off x="0" y="1588"/>
            <a:ext cx="9140825" cy="6856412"/>
          </a:xfrm>
          <a:prstGeom prst="rect">
            <a:avLst/>
          </a:prstGeom>
          <a:noFill/>
          <a:ln w="9525">
            <a:noFill/>
            <a:miter lim="800000"/>
            <a:headEnd/>
            <a:tailEnd/>
          </a:ln>
        </p:spPr>
      </p:pic>
      <p:sp>
        <p:nvSpPr>
          <p:cNvPr id="14" name="Rectangle 14"/>
          <p:cNvSpPr>
            <a:spLocks noChangeArrowheads="1"/>
          </p:cNvSpPr>
          <p:nvPr userDrawn="1"/>
        </p:nvSpPr>
        <p:spPr bwMode="auto">
          <a:xfrm>
            <a:off x="6983413" y="76200"/>
            <a:ext cx="2071687" cy="1350963"/>
          </a:xfrm>
          <a:prstGeom prst="rect">
            <a:avLst/>
          </a:prstGeom>
          <a:noFill/>
          <a:ln w="9525">
            <a:noFill/>
            <a:miter lim="800000"/>
            <a:headEnd/>
            <a:tailEnd/>
          </a:ln>
        </p:spPr>
        <p:txBody>
          <a:bodyPr anchor="ctr"/>
          <a:lstStyle/>
          <a:p>
            <a:pPr algn="ctr" eaLnBrk="0" hangingPunct="0">
              <a:defRPr/>
            </a:pPr>
            <a:endParaRPr lang="en-US" b="1" dirty="0">
              <a:solidFill>
                <a:schemeClr val="bg1"/>
              </a:solidFill>
              <a:ea typeface="ヒラギノ角ゴ Pro W3" charset="-128"/>
            </a:endParaRPr>
          </a:p>
        </p:txBody>
      </p:sp>
      <p:sp>
        <p:nvSpPr>
          <p:cNvPr id="16" name="Oval 15"/>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900" dirty="0"/>
          </a:p>
        </p:txBody>
      </p:sp>
      <p:sp>
        <p:nvSpPr>
          <p:cNvPr id="17" name="Oval 16"/>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900" dirty="0"/>
          </a:p>
        </p:txBody>
      </p:sp>
      <p:pic>
        <p:nvPicPr>
          <p:cNvPr id="58383" name="Picture 42" descr="gh2_ppt_p2e_sectionmaster"/>
          <p:cNvPicPr>
            <a:picLocks noChangeAspect="1" noChangeArrowheads="1"/>
          </p:cNvPicPr>
          <p:nvPr userDrawn="1"/>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58385"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6"/>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ea typeface="ヒラギノ角ゴ Pro W3" charset="-128"/>
              </a:defRPr>
            </a:lvl1pPr>
          </a:lstStyle>
          <a:p>
            <a:pPr>
              <a:defRPr/>
            </a:pPr>
            <a:fld id="{0AABCC15-FFB2-4A54-A0A0-BC412B75688A}" type="datetimeFigureOut">
              <a:rPr lang="en-US"/>
              <a:pPr>
                <a:defRPr/>
              </a:pPr>
              <a:t>7/6/2010</a:t>
            </a:fld>
            <a:endParaRPr lang="en-US" dirty="0"/>
          </a:p>
        </p:txBody>
      </p:sp>
      <p:sp>
        <p:nvSpPr>
          <p:cNvPr id="20" name="Footer Placeholder 19"/>
          <p:cNvSpPr>
            <a:spLocks noGrp="1"/>
          </p:cNvSpPr>
          <p:nvPr>
            <p:ph type="ftr" sz="quarter" idx="3"/>
          </p:nvPr>
        </p:nvSpPr>
        <p:spPr>
          <a:xfrm>
            <a:off x="5715000" y="6305550"/>
            <a:ext cx="2895600" cy="476250"/>
          </a:xfrm>
          <a:prstGeom prst="rect">
            <a:avLst/>
          </a:prstGeom>
        </p:spPr>
        <p:txBody>
          <a:bodyPr anchor="b"/>
          <a:lstStyle>
            <a:lvl1pPr algn="r">
              <a:defRPr sz="1200">
                <a:solidFill>
                  <a:schemeClr val="bg2">
                    <a:shade val="50000"/>
                    <a:satMod val="200000"/>
                  </a:schemeClr>
                </a:solidFill>
                <a:ea typeface="ヒラギノ角ゴ Pro W3" charset="-128"/>
              </a:defRPr>
            </a:lvl1pPr>
          </a:lstStyle>
          <a:p>
            <a:pPr>
              <a:defRPr/>
            </a:pPr>
            <a:endParaRPr lang="en-US" dirty="0"/>
          </a:p>
        </p:txBody>
      </p:sp>
      <p:sp>
        <p:nvSpPr>
          <p:cNvPr id="21" name="Slide Number Placeholder 9"/>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ea typeface="ヒラギノ角ゴ Pro W3" charset="-128"/>
              </a:defRPr>
            </a:lvl1pPr>
          </a:lstStyle>
          <a:p>
            <a:pPr>
              <a:defRPr/>
            </a:pPr>
            <a:fld id="{5A69518E-8A28-4292-AC6B-C1DE6EB9B5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fontAlgn="base">
        <a:spcBef>
          <a:spcPct val="0"/>
        </a:spcBef>
        <a:spcAft>
          <a:spcPct val="0"/>
        </a:spcAft>
        <a:defRPr sz="4300">
          <a:solidFill>
            <a:srgbClr val="3F4259"/>
          </a:solidFill>
          <a:latin typeface="+mj-lt"/>
          <a:ea typeface="+mj-ea"/>
          <a:cs typeface="+mj-cs"/>
        </a:defRPr>
      </a:lvl1pPr>
      <a:lvl2pPr algn="l" rtl="0" fontAlgn="base">
        <a:spcBef>
          <a:spcPct val="0"/>
        </a:spcBef>
        <a:spcAft>
          <a:spcPct val="0"/>
        </a:spcAft>
        <a:defRPr sz="4300">
          <a:solidFill>
            <a:srgbClr val="3F4259"/>
          </a:solidFill>
          <a:latin typeface="Calibri" pitchFamily="34" charset="0"/>
        </a:defRPr>
      </a:lvl2pPr>
      <a:lvl3pPr algn="l" rtl="0" fontAlgn="base">
        <a:spcBef>
          <a:spcPct val="0"/>
        </a:spcBef>
        <a:spcAft>
          <a:spcPct val="0"/>
        </a:spcAft>
        <a:defRPr sz="4300">
          <a:solidFill>
            <a:srgbClr val="3F4259"/>
          </a:solidFill>
          <a:latin typeface="Calibri" pitchFamily="34" charset="0"/>
        </a:defRPr>
      </a:lvl3pPr>
      <a:lvl4pPr algn="l" rtl="0" fontAlgn="base">
        <a:spcBef>
          <a:spcPct val="0"/>
        </a:spcBef>
        <a:spcAft>
          <a:spcPct val="0"/>
        </a:spcAft>
        <a:defRPr sz="4300">
          <a:solidFill>
            <a:srgbClr val="3F4259"/>
          </a:solidFill>
          <a:latin typeface="Calibri" pitchFamily="34" charset="0"/>
        </a:defRPr>
      </a:lvl4pPr>
      <a:lvl5pPr algn="l" rtl="0" fontAlgn="base">
        <a:spcBef>
          <a:spcPct val="0"/>
        </a:spcBef>
        <a:spcAft>
          <a:spcPct val="0"/>
        </a:spcAft>
        <a:defRPr sz="4300">
          <a:solidFill>
            <a:srgbClr val="3F4259"/>
          </a:solidFill>
          <a:latin typeface="Calibri" pitchFamily="34" charset="0"/>
        </a:defRPr>
      </a:lvl5pPr>
      <a:lvl6pPr marL="457200" algn="l" rtl="0" fontAlgn="base">
        <a:spcBef>
          <a:spcPct val="0"/>
        </a:spcBef>
        <a:spcAft>
          <a:spcPct val="0"/>
        </a:spcAft>
        <a:defRPr sz="4300">
          <a:solidFill>
            <a:srgbClr val="3F4259"/>
          </a:solidFill>
          <a:latin typeface="Calibri" pitchFamily="34" charset="0"/>
        </a:defRPr>
      </a:lvl6pPr>
      <a:lvl7pPr marL="914400" algn="l" rtl="0" fontAlgn="base">
        <a:spcBef>
          <a:spcPct val="0"/>
        </a:spcBef>
        <a:spcAft>
          <a:spcPct val="0"/>
        </a:spcAft>
        <a:defRPr sz="4300">
          <a:solidFill>
            <a:srgbClr val="3F4259"/>
          </a:solidFill>
          <a:latin typeface="Calibri" pitchFamily="34" charset="0"/>
        </a:defRPr>
      </a:lvl7pPr>
      <a:lvl8pPr marL="1371600" algn="l" rtl="0" fontAlgn="base">
        <a:spcBef>
          <a:spcPct val="0"/>
        </a:spcBef>
        <a:spcAft>
          <a:spcPct val="0"/>
        </a:spcAft>
        <a:defRPr sz="4300">
          <a:solidFill>
            <a:srgbClr val="3F4259"/>
          </a:solidFill>
          <a:latin typeface="Calibri" pitchFamily="34" charset="0"/>
        </a:defRPr>
      </a:lvl8pPr>
      <a:lvl9pPr marL="1828800" algn="l" rtl="0" fontAlgn="base">
        <a:spcBef>
          <a:spcPct val="0"/>
        </a:spcBef>
        <a:spcAft>
          <a:spcPct val="0"/>
        </a:spcAft>
        <a:defRPr sz="4300">
          <a:solidFill>
            <a:srgbClr val="3F4259"/>
          </a:solidFill>
          <a:latin typeface="Calibri" pitchFamily="34" charset="0"/>
        </a:defRPr>
      </a:lvl9pPr>
    </p:titleStyle>
    <p:bodyStyle>
      <a:lvl1pPr marL="365125" indent="-282575" algn="l" rtl="0" fontAlgn="base">
        <a:spcBef>
          <a:spcPts val="600"/>
        </a:spcBef>
        <a:spcAft>
          <a:spcPct val="0"/>
        </a:spcAft>
        <a:buClr>
          <a:schemeClr val="accent1"/>
        </a:buClr>
        <a:buSzPct val="80000"/>
        <a:buFont typeface="Wingdings 2" pitchFamily="18" charset="2"/>
        <a:buChar char=""/>
        <a:defRPr sz="3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a:solidFill>
            <a:schemeClr val="tx1"/>
          </a:solidFill>
          <a:latin typeface="+mn-lt"/>
        </a:defRPr>
      </a:lvl2pPr>
      <a:lvl3pPr marL="885825" indent="-228600" algn="l" rtl="0" fontAlgn="base">
        <a:spcBef>
          <a:spcPct val="20000"/>
        </a:spcBef>
        <a:spcAft>
          <a:spcPct val="0"/>
        </a:spcAft>
        <a:buClr>
          <a:schemeClr val="accent2"/>
        </a:buClr>
        <a:buFont typeface="Wingdings 2" pitchFamily="18" charset="2"/>
        <a:buChar char=""/>
        <a:defRPr sz="2400">
          <a:solidFill>
            <a:schemeClr val="tx1"/>
          </a:solidFill>
          <a:latin typeface="+mn-lt"/>
        </a:defRPr>
      </a:lvl3pPr>
      <a:lvl4pPr marL="1096963" indent="-173038" algn="l" rtl="0" fontAlgn="base">
        <a:spcBef>
          <a:spcPct val="20000"/>
        </a:spcBef>
        <a:spcAft>
          <a:spcPct val="0"/>
        </a:spcAft>
        <a:buClr>
          <a:srgbClr val="A04DA3"/>
        </a:buClr>
        <a:buFont typeface="Wingdings 2" pitchFamily="18" charset="2"/>
        <a:buChar char=""/>
        <a:defRPr sz="2000">
          <a:solidFill>
            <a:schemeClr val="tx1"/>
          </a:solidFill>
          <a:latin typeface="+mn-lt"/>
        </a:defRPr>
      </a:lvl4pPr>
      <a:lvl5pPr marL="12969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5pPr>
      <a:lvl6pPr marL="17541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6pPr>
      <a:lvl7pPr marL="22113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7pPr>
      <a:lvl8pPr marL="26685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8pPr>
      <a:lvl9pPr marL="3125788" indent="-182563" algn="l" rtl="0" fontAlgn="base">
        <a:spcBef>
          <a:spcPct val="20000"/>
        </a:spcBef>
        <a:spcAft>
          <a:spcPct val="0"/>
        </a:spcAft>
        <a:buClr>
          <a:srgbClr val="C4652D"/>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7086600" y="0"/>
            <a:ext cx="2057400" cy="1000125"/>
          </a:xfrm>
          <a:prstGeom prst="rect">
            <a:avLst/>
          </a:prstGeom>
          <a:solidFill>
            <a:srgbClr val="3D8793"/>
          </a:solidFill>
          <a:ln w="9525">
            <a:noFill/>
            <a:miter lim="800000"/>
            <a:headEnd/>
            <a:tailEnd/>
          </a:ln>
        </p:spPr>
        <p:txBody>
          <a:bodyPr wrap="none" lIns="86493" tIns="43247" rIns="86493" bIns="43247" anchor="ctr"/>
          <a:lstStyle/>
          <a:p>
            <a:pPr defTabSz="865188" eaLnBrk="0" hangingPunct="0">
              <a:spcBef>
                <a:spcPct val="50000"/>
              </a:spcBef>
              <a:spcAft>
                <a:spcPct val="25000"/>
              </a:spcAft>
              <a:buClr>
                <a:schemeClr val="bg2"/>
              </a:buClr>
              <a:buSzPct val="55000"/>
              <a:buFont typeface="Monotype Sorts" pitchFamily="2" charset="2"/>
              <a:buNone/>
            </a:pPr>
            <a:endParaRPr lang="en-US" sz="1900" dirty="0"/>
          </a:p>
        </p:txBody>
      </p:sp>
      <p:sp>
        <p:nvSpPr>
          <p:cNvPr id="533507" name="Rectangle 3"/>
          <p:cNvSpPr>
            <a:spLocks noChangeArrowheads="1"/>
          </p:cNvSpPr>
          <p:nvPr/>
        </p:nvSpPr>
        <p:spPr bwMode="auto">
          <a:xfrm>
            <a:off x="0" y="0"/>
            <a:ext cx="7010400" cy="1000125"/>
          </a:xfrm>
          <a:prstGeom prst="rect">
            <a:avLst/>
          </a:prstGeom>
          <a:solidFill>
            <a:srgbClr val="BAA125"/>
          </a:solidFill>
          <a:ln w="9525">
            <a:noFill/>
            <a:miter lim="800000"/>
            <a:headEnd/>
            <a:tailEnd/>
          </a:ln>
        </p:spPr>
        <p:txBody>
          <a:bodyPr wrap="none" lIns="86493" tIns="43247" rIns="86493" bIns="43247" anchor="ctr"/>
          <a:lstStyle/>
          <a:p>
            <a:pPr defTabSz="865188" eaLnBrk="0" hangingPunct="0">
              <a:spcBef>
                <a:spcPct val="50000"/>
              </a:spcBef>
              <a:spcAft>
                <a:spcPct val="25000"/>
              </a:spcAft>
              <a:buClr>
                <a:schemeClr val="bg2"/>
              </a:buClr>
              <a:buSzPct val="55000"/>
              <a:buFont typeface="Monotype Sorts" pitchFamily="2" charset="2"/>
              <a:buNone/>
            </a:pPr>
            <a:endParaRPr lang="en-US" sz="1900" dirty="0"/>
          </a:p>
        </p:txBody>
      </p:sp>
      <p:sp>
        <p:nvSpPr>
          <p:cNvPr id="533508" name="Rectangle 4"/>
          <p:cNvSpPr>
            <a:spLocks noChangeArrowheads="1"/>
          </p:cNvSpPr>
          <p:nvPr/>
        </p:nvSpPr>
        <p:spPr bwMode="auto">
          <a:xfrm>
            <a:off x="0" y="6746875"/>
            <a:ext cx="9144000" cy="111125"/>
          </a:xfrm>
          <a:prstGeom prst="rect">
            <a:avLst/>
          </a:prstGeom>
          <a:solidFill>
            <a:srgbClr val="3D8793"/>
          </a:solidFill>
          <a:ln w="9525">
            <a:noFill/>
            <a:miter lim="800000"/>
            <a:headEnd/>
            <a:tailEnd/>
          </a:ln>
        </p:spPr>
        <p:txBody>
          <a:bodyPr wrap="none" lIns="86493" tIns="43247" rIns="86493" bIns="43247" anchor="ctr"/>
          <a:lstStyle/>
          <a:p>
            <a:pPr defTabSz="865188" eaLnBrk="0" hangingPunct="0">
              <a:spcBef>
                <a:spcPct val="50000"/>
              </a:spcBef>
              <a:spcAft>
                <a:spcPct val="25000"/>
              </a:spcAft>
              <a:buClr>
                <a:schemeClr val="bg2"/>
              </a:buClr>
              <a:buSzPct val="55000"/>
              <a:buFont typeface="Monotype Sorts" pitchFamily="2" charset="2"/>
              <a:buNone/>
            </a:pPr>
            <a:endParaRPr lang="en-US" sz="1900" dirty="0"/>
          </a:p>
        </p:txBody>
      </p:sp>
      <p:sp>
        <p:nvSpPr>
          <p:cNvPr id="71685" name="Rectangle 5"/>
          <p:cNvSpPr>
            <a:spLocks noGrp="1" noChangeArrowheads="1"/>
          </p:cNvSpPr>
          <p:nvPr>
            <p:ph type="title"/>
          </p:nvPr>
        </p:nvSpPr>
        <p:spPr bwMode="auto">
          <a:xfrm>
            <a:off x="269875" y="214313"/>
            <a:ext cx="6551613" cy="7143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686" name="Rectangle 6"/>
          <p:cNvSpPr>
            <a:spLocks noGrp="1" noChangeArrowheads="1"/>
          </p:cNvSpPr>
          <p:nvPr>
            <p:ph type="body" idx="1"/>
          </p:nvPr>
        </p:nvSpPr>
        <p:spPr bwMode="auto">
          <a:xfrm>
            <a:off x="869950" y="1216025"/>
            <a:ext cx="7908925"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687" name="Picture 15" descr="small_logo w-green"/>
          <p:cNvPicPr>
            <a:picLocks noChangeAspect="1" noChangeArrowheads="1"/>
          </p:cNvPicPr>
          <p:nvPr/>
        </p:nvPicPr>
        <p:blipFill>
          <a:blip r:embed="rId13" cstate="print">
            <a:clrChange>
              <a:clrFrom>
                <a:srgbClr val="3D8792"/>
              </a:clrFrom>
              <a:clrTo>
                <a:srgbClr val="3D8792">
                  <a:alpha val="0"/>
                </a:srgbClr>
              </a:clrTo>
            </a:clrChange>
          </a:blip>
          <a:srcRect/>
          <a:stretch>
            <a:fillRect/>
          </a:stretch>
        </p:blipFill>
        <p:spPr bwMode="auto">
          <a:xfrm>
            <a:off x="7489825" y="230188"/>
            <a:ext cx="1162050" cy="555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timing>
    <p:tnLst>
      <p:par>
        <p:cTn id="1" dur="indefinite" restart="never" nodeType="tmRoot"/>
      </p:par>
    </p:tnLst>
  </p:timing>
  <p:txStyles>
    <p:titleStyle>
      <a:lvl1pPr algn="l" rtl="0" eaLnBrk="0" fontAlgn="base" hangingPunct="0">
        <a:lnSpc>
          <a:spcPct val="90000"/>
        </a:lnSpc>
        <a:spcBef>
          <a:spcPct val="0"/>
        </a:spcBef>
        <a:spcAft>
          <a:spcPct val="0"/>
        </a:spcAft>
        <a:defRPr sz="2300" b="1">
          <a:solidFill>
            <a:schemeClr val="bg1"/>
          </a:solidFill>
          <a:latin typeface="+mj-lt"/>
          <a:ea typeface="+mj-ea"/>
          <a:cs typeface="+mj-cs"/>
        </a:defRPr>
      </a:lvl1pPr>
      <a:lvl2pPr algn="l" rtl="0" eaLnBrk="0" fontAlgn="base" hangingPunct="0">
        <a:lnSpc>
          <a:spcPct val="90000"/>
        </a:lnSpc>
        <a:spcBef>
          <a:spcPct val="0"/>
        </a:spcBef>
        <a:spcAft>
          <a:spcPct val="0"/>
        </a:spcAft>
        <a:defRPr sz="2300" b="1">
          <a:solidFill>
            <a:schemeClr val="bg1"/>
          </a:solidFill>
          <a:latin typeface="Arial" charset="0"/>
        </a:defRPr>
      </a:lvl2pPr>
      <a:lvl3pPr algn="l" rtl="0" eaLnBrk="0" fontAlgn="base" hangingPunct="0">
        <a:lnSpc>
          <a:spcPct val="90000"/>
        </a:lnSpc>
        <a:spcBef>
          <a:spcPct val="0"/>
        </a:spcBef>
        <a:spcAft>
          <a:spcPct val="0"/>
        </a:spcAft>
        <a:defRPr sz="2300" b="1">
          <a:solidFill>
            <a:schemeClr val="bg1"/>
          </a:solidFill>
          <a:latin typeface="Arial" charset="0"/>
        </a:defRPr>
      </a:lvl3pPr>
      <a:lvl4pPr algn="l" rtl="0" eaLnBrk="0" fontAlgn="base" hangingPunct="0">
        <a:lnSpc>
          <a:spcPct val="90000"/>
        </a:lnSpc>
        <a:spcBef>
          <a:spcPct val="0"/>
        </a:spcBef>
        <a:spcAft>
          <a:spcPct val="0"/>
        </a:spcAft>
        <a:defRPr sz="2300" b="1">
          <a:solidFill>
            <a:schemeClr val="bg1"/>
          </a:solidFill>
          <a:latin typeface="Arial" charset="0"/>
        </a:defRPr>
      </a:lvl4pPr>
      <a:lvl5pPr algn="l" rtl="0" eaLnBrk="0" fontAlgn="base" hangingPunct="0">
        <a:lnSpc>
          <a:spcPct val="90000"/>
        </a:lnSpc>
        <a:spcBef>
          <a:spcPct val="0"/>
        </a:spcBef>
        <a:spcAft>
          <a:spcPct val="0"/>
        </a:spcAft>
        <a:defRPr sz="2300" b="1">
          <a:solidFill>
            <a:schemeClr val="bg1"/>
          </a:solidFill>
          <a:latin typeface="Arial" charset="0"/>
        </a:defRPr>
      </a:lvl5pPr>
      <a:lvl6pPr marL="457200" algn="l" rtl="0" eaLnBrk="0" fontAlgn="base" hangingPunct="0">
        <a:lnSpc>
          <a:spcPct val="90000"/>
        </a:lnSpc>
        <a:spcBef>
          <a:spcPct val="0"/>
        </a:spcBef>
        <a:spcAft>
          <a:spcPct val="0"/>
        </a:spcAft>
        <a:defRPr sz="2300" b="1">
          <a:solidFill>
            <a:schemeClr val="bg1"/>
          </a:solidFill>
          <a:latin typeface="Arial" charset="0"/>
        </a:defRPr>
      </a:lvl6pPr>
      <a:lvl7pPr marL="914400" algn="l" rtl="0" eaLnBrk="0" fontAlgn="base" hangingPunct="0">
        <a:lnSpc>
          <a:spcPct val="90000"/>
        </a:lnSpc>
        <a:spcBef>
          <a:spcPct val="0"/>
        </a:spcBef>
        <a:spcAft>
          <a:spcPct val="0"/>
        </a:spcAft>
        <a:defRPr sz="2300" b="1">
          <a:solidFill>
            <a:schemeClr val="bg1"/>
          </a:solidFill>
          <a:latin typeface="Arial" charset="0"/>
        </a:defRPr>
      </a:lvl7pPr>
      <a:lvl8pPr marL="1371600" algn="l" rtl="0" eaLnBrk="0" fontAlgn="base" hangingPunct="0">
        <a:lnSpc>
          <a:spcPct val="90000"/>
        </a:lnSpc>
        <a:spcBef>
          <a:spcPct val="0"/>
        </a:spcBef>
        <a:spcAft>
          <a:spcPct val="0"/>
        </a:spcAft>
        <a:defRPr sz="2300" b="1">
          <a:solidFill>
            <a:schemeClr val="bg1"/>
          </a:solidFill>
          <a:latin typeface="Arial" charset="0"/>
        </a:defRPr>
      </a:lvl8pPr>
      <a:lvl9pPr marL="1828800" algn="l" rtl="0" eaLnBrk="0" fontAlgn="base" hangingPunct="0">
        <a:lnSpc>
          <a:spcPct val="90000"/>
        </a:lnSpc>
        <a:spcBef>
          <a:spcPct val="0"/>
        </a:spcBef>
        <a:spcAft>
          <a:spcPct val="0"/>
        </a:spcAft>
        <a:defRPr sz="2300" b="1">
          <a:solidFill>
            <a:schemeClr val="bg1"/>
          </a:solidFill>
          <a:latin typeface="Arial" charset="0"/>
        </a:defRPr>
      </a:lvl9pPr>
    </p:titleStyle>
    <p:bodyStyle>
      <a:lvl1pPr marL="323850" indent="-323850" algn="l" rtl="0" eaLnBrk="0" fontAlgn="base" hangingPunct="0">
        <a:spcBef>
          <a:spcPct val="50000"/>
        </a:spcBef>
        <a:spcAft>
          <a:spcPct val="25000"/>
        </a:spcAft>
        <a:buClr>
          <a:schemeClr val="bg2"/>
        </a:buClr>
        <a:buSzPct val="55000"/>
        <a:buFont typeface="Monotype Sorts" pitchFamily="2" charset="2"/>
        <a:tabLst>
          <a:tab pos="112713" algn="l"/>
        </a:tabLst>
        <a:defRPr sz="1900" b="1">
          <a:solidFill>
            <a:schemeClr val="tx1"/>
          </a:solidFill>
          <a:latin typeface="+mn-lt"/>
          <a:ea typeface="+mn-ea"/>
          <a:cs typeface="+mn-cs"/>
        </a:defRPr>
      </a:lvl1pPr>
      <a:lvl2pPr marL="211138" indent="3175" algn="l" rtl="0" eaLnBrk="0" fontAlgn="base" hangingPunct="0">
        <a:spcBef>
          <a:spcPct val="25000"/>
        </a:spcBef>
        <a:spcAft>
          <a:spcPct val="25000"/>
        </a:spcAft>
        <a:buClr>
          <a:schemeClr val="tx1"/>
        </a:buClr>
        <a:buSzPct val="80000"/>
        <a:buFont typeface="Wingdings" pitchFamily="2" charset="2"/>
        <a:tabLst>
          <a:tab pos="112713" algn="l"/>
        </a:tabLst>
        <a:defRPr sz="1900">
          <a:solidFill>
            <a:schemeClr val="tx1"/>
          </a:solidFill>
          <a:latin typeface="+mn-lt"/>
        </a:defRPr>
      </a:lvl2pPr>
      <a:lvl3pPr marL="644525" indent="-220663" algn="l" rtl="0" eaLnBrk="0" fontAlgn="base" hangingPunct="0">
        <a:spcBef>
          <a:spcPct val="25000"/>
        </a:spcBef>
        <a:spcAft>
          <a:spcPct val="0"/>
        </a:spcAft>
        <a:buClr>
          <a:schemeClr val="tx1"/>
        </a:buClr>
        <a:buSzPct val="80000"/>
        <a:buFont typeface="Wingdings" pitchFamily="2" charset="2"/>
        <a:buChar char="§"/>
        <a:tabLst>
          <a:tab pos="112713" algn="l"/>
        </a:tabLst>
        <a:defRPr sz="1900">
          <a:solidFill>
            <a:schemeClr val="tx1"/>
          </a:solidFill>
          <a:latin typeface="+mn-lt"/>
        </a:defRPr>
      </a:lvl3pPr>
      <a:lvl4pPr marL="971550" indent="-158750" algn="l" rtl="0" eaLnBrk="0" fontAlgn="base" hangingPunct="0">
        <a:spcBef>
          <a:spcPct val="25000"/>
        </a:spcBef>
        <a:spcAft>
          <a:spcPct val="0"/>
        </a:spcAft>
        <a:buClr>
          <a:schemeClr val="tx1"/>
        </a:buClr>
        <a:buFont typeface="Wingdings" pitchFamily="2" charset="2"/>
        <a:buChar char="§"/>
        <a:tabLst>
          <a:tab pos="112713" algn="l"/>
        </a:tabLst>
        <a:defRPr sz="1500">
          <a:solidFill>
            <a:schemeClr val="tx1"/>
          </a:solidFill>
          <a:latin typeface="+mn-lt"/>
        </a:defRPr>
      </a:lvl4pPr>
      <a:lvl5pPr marL="1298575" indent="-158750" algn="l" rtl="0" eaLnBrk="0" fontAlgn="base" hangingPunct="0">
        <a:spcBef>
          <a:spcPct val="25000"/>
        </a:spcBef>
        <a:spcAft>
          <a:spcPct val="0"/>
        </a:spcAft>
        <a:buClr>
          <a:schemeClr val="tx1"/>
        </a:buClr>
        <a:buFont typeface="Arial" charset="0"/>
        <a:buChar char="–"/>
        <a:tabLst>
          <a:tab pos="112713" algn="l"/>
        </a:tabLst>
        <a:defRPr sz="1500">
          <a:solidFill>
            <a:schemeClr val="tx1"/>
          </a:solidFill>
          <a:latin typeface="+mn-lt"/>
        </a:defRPr>
      </a:lvl5pPr>
      <a:lvl6pPr marL="1755775" indent="-158750" algn="l" rtl="0" eaLnBrk="0" fontAlgn="base" hangingPunct="0">
        <a:spcBef>
          <a:spcPct val="25000"/>
        </a:spcBef>
        <a:spcAft>
          <a:spcPct val="0"/>
        </a:spcAft>
        <a:buClr>
          <a:schemeClr val="tx1"/>
        </a:buClr>
        <a:buFont typeface="Arial" charset="0"/>
        <a:buChar char="–"/>
        <a:tabLst>
          <a:tab pos="112713" algn="l"/>
        </a:tabLst>
        <a:defRPr sz="1500">
          <a:solidFill>
            <a:schemeClr val="tx1"/>
          </a:solidFill>
          <a:latin typeface="+mn-lt"/>
        </a:defRPr>
      </a:lvl6pPr>
      <a:lvl7pPr marL="2212975" indent="-158750" algn="l" rtl="0" eaLnBrk="0" fontAlgn="base" hangingPunct="0">
        <a:spcBef>
          <a:spcPct val="25000"/>
        </a:spcBef>
        <a:spcAft>
          <a:spcPct val="0"/>
        </a:spcAft>
        <a:buClr>
          <a:schemeClr val="tx1"/>
        </a:buClr>
        <a:buFont typeface="Arial" charset="0"/>
        <a:buChar char="–"/>
        <a:tabLst>
          <a:tab pos="112713" algn="l"/>
        </a:tabLst>
        <a:defRPr sz="1500">
          <a:solidFill>
            <a:schemeClr val="tx1"/>
          </a:solidFill>
          <a:latin typeface="+mn-lt"/>
        </a:defRPr>
      </a:lvl7pPr>
      <a:lvl8pPr marL="2670175" indent="-158750" algn="l" rtl="0" eaLnBrk="0" fontAlgn="base" hangingPunct="0">
        <a:spcBef>
          <a:spcPct val="25000"/>
        </a:spcBef>
        <a:spcAft>
          <a:spcPct val="0"/>
        </a:spcAft>
        <a:buClr>
          <a:schemeClr val="tx1"/>
        </a:buClr>
        <a:buFont typeface="Arial" charset="0"/>
        <a:buChar char="–"/>
        <a:tabLst>
          <a:tab pos="112713" algn="l"/>
        </a:tabLst>
        <a:defRPr sz="1500">
          <a:solidFill>
            <a:schemeClr val="tx1"/>
          </a:solidFill>
          <a:latin typeface="+mn-lt"/>
        </a:defRPr>
      </a:lvl8pPr>
      <a:lvl9pPr marL="3127375" indent="-158750" algn="l" rtl="0" eaLnBrk="0" fontAlgn="base" hangingPunct="0">
        <a:spcBef>
          <a:spcPct val="25000"/>
        </a:spcBef>
        <a:spcAft>
          <a:spcPct val="0"/>
        </a:spcAft>
        <a:buClr>
          <a:schemeClr val="tx1"/>
        </a:buClr>
        <a:buFont typeface="Arial" charset="0"/>
        <a:buChar char="–"/>
        <a:tabLst>
          <a:tab pos="112713" algn="l"/>
        </a:tabLst>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40.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0"/>
            <a:ext cx="6400800" cy="2514600"/>
          </a:xfrm>
        </p:spPr>
        <p:txBody>
          <a:bodyPr>
            <a:normAutofit fontScale="85000" lnSpcReduction="20000"/>
          </a:bodyPr>
          <a:lstStyle/>
          <a:p>
            <a:pPr fontAlgn="auto">
              <a:spcBef>
                <a:spcPts val="580"/>
              </a:spcBef>
              <a:spcAft>
                <a:spcPts val="0"/>
              </a:spcAft>
              <a:buFont typeface="Wingdings 2"/>
              <a:buNone/>
              <a:defRPr/>
            </a:pPr>
            <a:r>
              <a:rPr lang="en-US" sz="3500" dirty="0" smtClean="0"/>
              <a:t>Summer Institute on Informed Patient Choice</a:t>
            </a:r>
          </a:p>
          <a:p>
            <a:pPr fontAlgn="auto">
              <a:spcBef>
                <a:spcPts val="580"/>
              </a:spcBef>
              <a:spcAft>
                <a:spcPts val="0"/>
              </a:spcAft>
              <a:buFont typeface="Wingdings 2"/>
              <a:buNone/>
              <a:defRPr/>
            </a:pPr>
            <a:endParaRPr lang="en-US" b="1" dirty="0" smtClean="0"/>
          </a:p>
          <a:p>
            <a:pPr fontAlgn="auto">
              <a:spcBef>
                <a:spcPts val="580"/>
              </a:spcBef>
              <a:spcAft>
                <a:spcPts val="0"/>
              </a:spcAft>
              <a:buFont typeface="Wingdings 2"/>
              <a:buNone/>
              <a:defRPr/>
            </a:pPr>
            <a:r>
              <a:rPr lang="en-US" b="1" dirty="0" smtClean="0"/>
              <a:t>David Arterburn, MD, MPH</a:t>
            </a:r>
          </a:p>
          <a:p>
            <a:pPr fontAlgn="auto">
              <a:spcBef>
                <a:spcPts val="580"/>
              </a:spcBef>
              <a:spcAft>
                <a:spcPts val="0"/>
              </a:spcAft>
              <a:buFont typeface="Wingdings 2"/>
              <a:buNone/>
              <a:defRPr/>
            </a:pPr>
            <a:r>
              <a:rPr lang="en-US" sz="2400" i="1" dirty="0" smtClean="0"/>
              <a:t>Group Health Research Institute</a:t>
            </a:r>
          </a:p>
          <a:p>
            <a:pPr fontAlgn="auto">
              <a:spcBef>
                <a:spcPts val="580"/>
              </a:spcBef>
              <a:spcAft>
                <a:spcPts val="0"/>
              </a:spcAft>
              <a:buFont typeface="Wingdings 2"/>
              <a:buNone/>
              <a:defRPr/>
            </a:pPr>
            <a:r>
              <a:rPr lang="en-US" b="1" dirty="0" smtClean="0"/>
              <a:t>Carolyn (Cindy) Watts, PhD</a:t>
            </a:r>
          </a:p>
          <a:p>
            <a:pPr fontAlgn="auto">
              <a:spcBef>
                <a:spcPts val="580"/>
              </a:spcBef>
              <a:spcAft>
                <a:spcPts val="0"/>
              </a:spcAft>
              <a:buFont typeface="Wingdings 2"/>
              <a:buNone/>
              <a:defRPr/>
            </a:pPr>
            <a:r>
              <a:rPr lang="en-US" sz="2200" i="1" dirty="0" smtClean="0"/>
              <a:t>University of Washington</a:t>
            </a:r>
            <a:endParaRPr lang="en-US" sz="2200" i="1" dirty="0"/>
          </a:p>
        </p:txBody>
      </p:sp>
      <p:sp>
        <p:nvSpPr>
          <p:cNvPr id="2" name="Title 1"/>
          <p:cNvSpPr>
            <a:spLocks noGrp="1"/>
          </p:cNvSpPr>
          <p:nvPr>
            <p:ph type="ctrTitle"/>
          </p:nvPr>
        </p:nvSpPr>
        <p:spPr>
          <a:xfrm>
            <a:off x="685800" y="1676400"/>
            <a:ext cx="7772400" cy="1470025"/>
          </a:xfrm>
        </p:spPr>
        <p:txBody>
          <a:bodyPr>
            <a:normAutofit fontScale="90000"/>
          </a:bodyPr>
          <a:lstStyle/>
          <a:p>
            <a:pPr fontAlgn="auto">
              <a:spcAft>
                <a:spcPts val="0"/>
              </a:spcAft>
              <a:defRPr/>
            </a:pPr>
            <a:r>
              <a:rPr smtClean="0"/>
              <a:t>The Implications of Shared Decision Making in Washington State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4463" y="214313"/>
            <a:ext cx="7040562" cy="714375"/>
          </a:xfrm>
        </p:spPr>
        <p:txBody>
          <a:bodyPr/>
          <a:lstStyle/>
          <a:p>
            <a:r>
              <a:rPr lang="en-US" dirty="0"/>
              <a:t>Unwarranted Variation in </a:t>
            </a:r>
            <a:br>
              <a:rPr lang="en-US" dirty="0"/>
            </a:br>
            <a:r>
              <a:rPr lang="en-US" dirty="0"/>
              <a:t>Preference-Sensitive Care across the US</a:t>
            </a:r>
          </a:p>
        </p:txBody>
      </p:sp>
      <p:pic>
        <p:nvPicPr>
          <p:cNvPr id="90115" name="Picture 3"/>
          <p:cNvPicPr>
            <a:picLocks noChangeAspect="1" noChangeArrowheads="1"/>
          </p:cNvPicPr>
          <p:nvPr/>
        </p:nvPicPr>
        <p:blipFill>
          <a:blip r:embed="rId2" cstate="print"/>
          <a:srcRect t="10948" b="81242"/>
          <a:stretch>
            <a:fillRect/>
          </a:stretch>
        </p:blipFill>
        <p:spPr bwMode="auto">
          <a:xfrm>
            <a:off x="0" y="1404938"/>
            <a:ext cx="9144000" cy="561975"/>
          </a:xfrm>
          <a:prstGeom prst="rect">
            <a:avLst/>
          </a:prstGeom>
          <a:noFill/>
          <a:ln w="9525">
            <a:noFill/>
            <a:miter lim="800000"/>
            <a:headEnd/>
            <a:tailEnd/>
          </a:ln>
          <a:effectLst/>
        </p:spPr>
      </p:pic>
      <p:pic>
        <p:nvPicPr>
          <p:cNvPr id="90116" name="Picture 4"/>
          <p:cNvPicPr>
            <a:picLocks noChangeAspect="1" noChangeArrowheads="1"/>
          </p:cNvPicPr>
          <p:nvPr/>
        </p:nvPicPr>
        <p:blipFill>
          <a:blip r:embed="rId3" cstate="print"/>
          <a:srcRect t="31213" b="8929"/>
          <a:stretch>
            <a:fillRect/>
          </a:stretch>
        </p:blipFill>
        <p:spPr bwMode="auto">
          <a:xfrm>
            <a:off x="0" y="1976438"/>
            <a:ext cx="9144000" cy="4310062"/>
          </a:xfrm>
          <a:prstGeom prst="rect">
            <a:avLst/>
          </a:prstGeom>
          <a:noFill/>
          <a:ln w="9525">
            <a:noFill/>
            <a:miter lim="800000"/>
            <a:headEnd/>
            <a:tailEnd/>
          </a:ln>
          <a:effectLst/>
        </p:spPr>
      </p:pic>
      <p:pic>
        <p:nvPicPr>
          <p:cNvPr id="90117" name="Picture 5"/>
          <p:cNvPicPr>
            <a:picLocks noChangeAspect="1" noChangeArrowheads="1"/>
          </p:cNvPicPr>
          <p:nvPr/>
        </p:nvPicPr>
        <p:blipFill>
          <a:blip r:embed="rId4" cstate="print"/>
          <a:srcRect l="60098" t="56584" r="21951" b="31708"/>
          <a:stretch>
            <a:fillRect/>
          </a:stretch>
        </p:blipFill>
        <p:spPr bwMode="auto">
          <a:xfrm>
            <a:off x="3338513" y="4143375"/>
            <a:ext cx="1668462" cy="857250"/>
          </a:xfrm>
          <a:prstGeom prst="rect">
            <a:avLst/>
          </a:prstGeom>
          <a:noFill/>
          <a:ln w="9525">
            <a:noFill/>
            <a:miter lim="800000"/>
            <a:headEnd/>
            <a:tailEnd/>
          </a:ln>
          <a:effectLst/>
        </p:spPr>
      </p:pic>
      <p:sp>
        <p:nvSpPr>
          <p:cNvPr id="90118" name="Line 6"/>
          <p:cNvSpPr>
            <a:spLocks noChangeShapeType="1"/>
          </p:cNvSpPr>
          <p:nvPr/>
        </p:nvSpPr>
        <p:spPr bwMode="auto">
          <a:xfrm flipH="1" flipV="1">
            <a:off x="2903538" y="2786063"/>
            <a:ext cx="942975" cy="1143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90119" name="Line 7"/>
          <p:cNvSpPr>
            <a:spLocks noChangeShapeType="1"/>
          </p:cNvSpPr>
          <p:nvPr/>
        </p:nvSpPr>
        <p:spPr bwMode="auto">
          <a:xfrm flipH="1" flipV="1">
            <a:off x="3121025" y="2846388"/>
            <a:ext cx="2611438" cy="714375"/>
          </a:xfrm>
          <a:prstGeom prst="line">
            <a:avLst/>
          </a:prstGeom>
          <a:noFill/>
          <a:ln w="9525">
            <a:solidFill>
              <a:schemeClr val="tx1"/>
            </a:solidFill>
            <a:miter lim="800000"/>
            <a:headEnd/>
            <a:tailEnd type="triangle" w="med" len="med"/>
          </a:ln>
          <a:effectLst/>
        </p:spPr>
        <p:txBody>
          <a:bodyPr wrap="none"/>
          <a:lstStyle/>
          <a:p>
            <a:endParaRPr 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69875" y="214313"/>
            <a:ext cx="6697663" cy="714375"/>
          </a:xfrm>
        </p:spPr>
        <p:txBody>
          <a:bodyPr/>
          <a:lstStyle/>
          <a:p>
            <a:r>
              <a:rPr lang="en-US" dirty="0"/>
              <a:t>Unwarranted Variation in </a:t>
            </a:r>
            <a:br>
              <a:rPr lang="en-US" dirty="0"/>
            </a:br>
            <a:r>
              <a:rPr lang="en-US" dirty="0"/>
              <a:t>Preference-Sensitive Care in WA State</a:t>
            </a:r>
          </a:p>
        </p:txBody>
      </p:sp>
      <p:sp>
        <p:nvSpPr>
          <p:cNvPr id="91139" name="Rectangle 3"/>
          <p:cNvSpPr>
            <a:spLocks noGrp="1" noChangeArrowheads="1"/>
          </p:cNvSpPr>
          <p:nvPr>
            <p:ph type="body" idx="1"/>
          </p:nvPr>
        </p:nvSpPr>
        <p:spPr>
          <a:xfrm>
            <a:off x="725488" y="1216025"/>
            <a:ext cx="7910512" cy="5038725"/>
          </a:xfrm>
        </p:spPr>
        <p:txBody>
          <a:bodyPr/>
          <a:lstStyle/>
          <a:p>
            <a:endParaRPr lang="en-US" dirty="0"/>
          </a:p>
          <a:p>
            <a:endParaRPr lang="en-US" dirty="0"/>
          </a:p>
        </p:txBody>
      </p:sp>
      <p:sp>
        <p:nvSpPr>
          <p:cNvPr id="91140" name="Text Box 4"/>
          <p:cNvSpPr txBox="1">
            <a:spLocks noChangeArrowheads="1"/>
          </p:cNvSpPr>
          <p:nvPr/>
        </p:nvSpPr>
        <p:spPr bwMode="auto">
          <a:xfrm>
            <a:off x="5006975" y="6256338"/>
            <a:ext cx="3997325" cy="601662"/>
          </a:xfrm>
          <a:prstGeom prst="rect">
            <a:avLst/>
          </a:prstGeom>
          <a:noFill/>
          <a:ln w="9525">
            <a:noFill/>
            <a:miter lim="800000"/>
            <a:headEnd/>
            <a:tailEnd/>
          </a:ln>
          <a:effectLst/>
        </p:spPr>
        <p:txBody>
          <a:bodyPr wrap="none" lIns="86486" tIns="43243" rIns="86486" bIns="43243">
            <a:spAutoFit/>
          </a:bodyPr>
          <a:lstStyle/>
          <a:p>
            <a:pPr defTabSz="865188">
              <a:spcBef>
                <a:spcPct val="20000"/>
              </a:spcBef>
            </a:pPr>
            <a:r>
              <a:rPr lang="en-US" sz="1700" dirty="0">
                <a:solidFill>
                  <a:srgbClr val="000066"/>
                </a:solidFill>
                <a:latin typeface="Times" pitchFamily="124" charset="0"/>
              </a:rPr>
              <a:t>Washington Inpatient Atlas Project (WIAP)</a:t>
            </a:r>
          </a:p>
          <a:p>
            <a:pPr defTabSz="865188" eaLnBrk="0" hangingPunct="0"/>
            <a:endParaRPr lang="en-US" sz="1700" u="sng" dirty="0">
              <a:latin typeface="Times" pitchFamily="124" charset="0"/>
            </a:endParaRPr>
          </a:p>
        </p:txBody>
      </p:sp>
      <p:pic>
        <p:nvPicPr>
          <p:cNvPr id="91141" name="Picture 5"/>
          <p:cNvPicPr>
            <a:picLocks noChangeAspect="1" noChangeArrowheads="1"/>
          </p:cNvPicPr>
          <p:nvPr/>
        </p:nvPicPr>
        <p:blipFill>
          <a:blip r:embed="rId2" cstate="print"/>
          <a:srcRect/>
          <a:stretch>
            <a:fillRect/>
          </a:stretch>
        </p:blipFill>
        <p:spPr bwMode="auto">
          <a:xfrm>
            <a:off x="873125" y="1071563"/>
            <a:ext cx="6985000" cy="5189537"/>
          </a:xfrm>
          <a:prstGeom prst="rect">
            <a:avLst/>
          </a:prstGeom>
          <a:noFill/>
          <a:ln w="9525">
            <a:noFill/>
            <a:miter lim="800000"/>
            <a:headEnd/>
            <a:tailEnd/>
          </a:ln>
          <a:effectLst/>
        </p:spPr>
      </p:pic>
      <p:sp>
        <p:nvSpPr>
          <p:cNvPr id="91142" name="Rectangle 6"/>
          <p:cNvSpPr>
            <a:spLocks noChangeArrowheads="1"/>
          </p:cNvSpPr>
          <p:nvPr/>
        </p:nvSpPr>
        <p:spPr bwMode="auto">
          <a:xfrm>
            <a:off x="7585075" y="3584575"/>
            <a:ext cx="73025" cy="71438"/>
          </a:xfrm>
          <a:prstGeom prst="rect">
            <a:avLst/>
          </a:prstGeom>
          <a:solidFill>
            <a:schemeClr val="tx1"/>
          </a:solidFill>
          <a:ln w="9525">
            <a:solidFill>
              <a:schemeClr val="tx1"/>
            </a:solidFill>
            <a:miter lim="800000"/>
            <a:headEnd/>
            <a:tailEnd/>
          </a:ln>
          <a:effectLst/>
        </p:spPr>
        <p:txBody>
          <a:bodyPr wrap="none" anchor="ctr"/>
          <a:lstStyle/>
          <a:p>
            <a:endParaRPr lang="en-US" dirty="0"/>
          </a:p>
        </p:txBody>
      </p:sp>
      <p:sp>
        <p:nvSpPr>
          <p:cNvPr id="91143" name="Text Box 7"/>
          <p:cNvSpPr txBox="1">
            <a:spLocks noChangeArrowheads="1"/>
          </p:cNvSpPr>
          <p:nvPr/>
        </p:nvSpPr>
        <p:spPr bwMode="auto">
          <a:xfrm>
            <a:off x="7542213" y="5227638"/>
            <a:ext cx="660400" cy="344487"/>
          </a:xfrm>
          <a:prstGeom prst="rect">
            <a:avLst/>
          </a:prstGeom>
          <a:noFill/>
          <a:ln w="9525">
            <a:noFill/>
            <a:miter lim="800000"/>
            <a:headEnd/>
            <a:tailEnd/>
          </a:ln>
          <a:effectLst/>
        </p:spPr>
        <p:txBody>
          <a:bodyPr wrap="none" lIns="86486" tIns="43243" rIns="86486" bIns="43243">
            <a:spAutoFit/>
          </a:bodyPr>
          <a:lstStyle/>
          <a:p>
            <a:pPr defTabSz="865188" eaLnBrk="0" hangingPunct="0"/>
            <a:r>
              <a:rPr lang="en-US" sz="1700" dirty="0"/>
              <a:t>GHC</a:t>
            </a:r>
          </a:p>
        </p:txBody>
      </p:sp>
      <p:sp>
        <p:nvSpPr>
          <p:cNvPr id="91144" name="Text Box 8"/>
          <p:cNvSpPr txBox="1">
            <a:spLocks noChangeArrowheads="1"/>
          </p:cNvSpPr>
          <p:nvPr/>
        </p:nvSpPr>
        <p:spPr bwMode="auto">
          <a:xfrm>
            <a:off x="7839075" y="3452813"/>
            <a:ext cx="598488" cy="344487"/>
          </a:xfrm>
          <a:prstGeom prst="rect">
            <a:avLst/>
          </a:prstGeom>
          <a:noFill/>
          <a:ln w="9525">
            <a:noFill/>
            <a:miter lim="800000"/>
            <a:headEnd/>
            <a:tailEnd/>
          </a:ln>
          <a:effectLst/>
        </p:spPr>
        <p:txBody>
          <a:bodyPr wrap="none" lIns="86486" tIns="43243" rIns="86486" bIns="43243">
            <a:spAutoFit/>
          </a:bodyPr>
          <a:lstStyle/>
          <a:p>
            <a:pPr defTabSz="865188" eaLnBrk="0" hangingPunct="0"/>
            <a:r>
              <a:rPr lang="en-US" sz="1700" dirty="0"/>
              <a:t>15.2</a:t>
            </a:r>
          </a:p>
        </p:txBody>
      </p:sp>
      <p:sp>
        <p:nvSpPr>
          <p:cNvPr id="91145" name="Rectangle 9"/>
          <p:cNvSpPr>
            <a:spLocks noChangeArrowheads="1"/>
          </p:cNvSpPr>
          <p:nvPr/>
        </p:nvSpPr>
        <p:spPr bwMode="auto">
          <a:xfrm>
            <a:off x="7331075" y="2143125"/>
            <a:ext cx="1162050" cy="3071813"/>
          </a:xfrm>
          <a:prstGeom prst="rect">
            <a:avLst/>
          </a:prstGeom>
          <a:noFill/>
          <a:ln w="9525">
            <a:solidFill>
              <a:schemeClr val="tx1"/>
            </a:solidFill>
            <a:miter lim="800000"/>
            <a:headEnd/>
            <a:tailEnd/>
          </a:ln>
          <a:effectLst/>
        </p:spPr>
        <p:txBody>
          <a:bodyPr wrap="none" anchor="ct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animBg="1"/>
      <p:bldP spid="91143" grpId="0"/>
      <p:bldP spid="91144" grpId="0"/>
      <p:bldP spid="911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Trends in Age and Sex Adjusted Rates of Knee Replacement by Year at Group Health</a:t>
            </a:r>
          </a:p>
        </p:txBody>
      </p:sp>
      <p:sp>
        <p:nvSpPr>
          <p:cNvPr id="92163" name="Line 3"/>
          <p:cNvSpPr>
            <a:spLocks noChangeShapeType="1"/>
          </p:cNvSpPr>
          <p:nvPr/>
        </p:nvSpPr>
        <p:spPr bwMode="auto">
          <a:xfrm>
            <a:off x="7910513" y="2786063"/>
            <a:ext cx="0" cy="357187"/>
          </a:xfrm>
          <a:prstGeom prst="line">
            <a:avLst/>
          </a:prstGeom>
          <a:noFill/>
          <a:ln w="38100">
            <a:solidFill>
              <a:schemeClr val="tx1"/>
            </a:solidFill>
            <a:miter lim="800000"/>
            <a:headEnd/>
            <a:tailEnd type="triangle" w="med" len="med"/>
          </a:ln>
          <a:effectLst/>
        </p:spPr>
        <p:txBody>
          <a:bodyPr wrap="none"/>
          <a:lstStyle/>
          <a:p>
            <a:endParaRPr lang="en-US" dirty="0"/>
          </a:p>
        </p:txBody>
      </p:sp>
      <p:graphicFrame>
        <p:nvGraphicFramePr>
          <p:cNvPr id="92164" name="Object 4"/>
          <p:cNvGraphicFramePr>
            <a:graphicFrameLocks noChangeAspect="1"/>
          </p:cNvGraphicFramePr>
          <p:nvPr>
            <p:ph sz="half" idx="2"/>
          </p:nvPr>
        </p:nvGraphicFramePr>
        <p:xfrm>
          <a:off x="428625" y="1438275"/>
          <a:ext cx="8216900" cy="4597400"/>
        </p:xfrm>
        <a:graphic>
          <a:graphicData uri="http://schemas.openxmlformats.org/presentationml/2006/ole">
            <p:oleObj spid="_x0000_s92164" name="Chart" r:id="rId3" imgW="8077200" imgH="4591050" progId="Excel.Sheet.8">
              <p:embed/>
            </p:oleObj>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600" dirty="0">
                <a:solidFill>
                  <a:srgbClr val="406F8D"/>
                </a:solidFill>
              </a:rPr>
              <a:t>Evidence for using decision aids</a:t>
            </a:r>
          </a:p>
        </p:txBody>
      </p:sp>
      <p:graphicFrame>
        <p:nvGraphicFramePr>
          <p:cNvPr id="4" name="Content Placeholder 3"/>
          <p:cNvGraphicFramePr>
            <a:graphicFrameLocks noGrp="1"/>
          </p:cNvGraphicFramePr>
          <p:nvPr>
            <p:ph idx="4294967295"/>
          </p:nvPr>
        </p:nvGraphicFramePr>
        <p:xfrm>
          <a:off x="806450" y="142875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Conclusions by GH Leaders and Legislators	</a:t>
            </a:r>
          </a:p>
        </p:txBody>
      </p:sp>
      <p:sp>
        <p:nvSpPr>
          <p:cNvPr id="93187" name="Rectangle 3"/>
          <p:cNvSpPr>
            <a:spLocks noGrp="1" noChangeArrowheads="1"/>
          </p:cNvSpPr>
          <p:nvPr>
            <p:ph type="body" idx="1"/>
          </p:nvPr>
        </p:nvSpPr>
        <p:spPr/>
        <p:txBody>
          <a:bodyPr/>
          <a:lstStyle/>
          <a:p>
            <a:r>
              <a:rPr lang="en-US" dirty="0"/>
              <a:t>Significant variations exist in elective surgical procedures in our WA state and within Group Health.</a:t>
            </a:r>
          </a:p>
          <a:p>
            <a:r>
              <a:rPr lang="en-US" dirty="0"/>
              <a:t>Those variations are likely to be unwarranted.</a:t>
            </a:r>
          </a:p>
          <a:p>
            <a:r>
              <a:rPr lang="en-US" dirty="0"/>
              <a:t>The variations likely have a large impact on health care costs.</a:t>
            </a:r>
          </a:p>
          <a:p>
            <a:r>
              <a:rPr lang="en-US" dirty="0"/>
              <a:t>The impact on health outcomes is unknown.</a:t>
            </a:r>
          </a:p>
          <a:p>
            <a:r>
              <a:rPr lang="en-US" dirty="0"/>
              <a:t>Most importantly, they concluded that broad scale implementation of SDM with patient decision aids might help to reduce unwarranted variations, improve decision quality, and reduce health care costs.</a:t>
            </a:r>
          </a:p>
          <a:p>
            <a:r>
              <a:rPr lang="en-US" dirty="0"/>
              <a:t>Furthermore, use of SDM with decision aids could provide additional liability protection for providers.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200" dirty="0">
                <a:solidFill>
                  <a:srgbClr val="406F8D"/>
                </a:solidFill>
              </a:rPr>
              <a:t>Patient-centered care at Group Health</a:t>
            </a:r>
          </a:p>
        </p:txBody>
      </p:sp>
      <p:graphicFrame>
        <p:nvGraphicFramePr>
          <p:cNvPr id="4" name="Content Placeholder 3"/>
          <p:cNvGraphicFramePr>
            <a:graphicFrameLocks noGrp="1"/>
          </p:cNvGraphicFramePr>
          <p:nvPr>
            <p:ph idx="4294967295"/>
          </p:nvPr>
        </p:nvGraphicFramePr>
        <p:xfrm>
          <a:off x="1025667" y="1297675"/>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60425" y="3862388"/>
            <a:ext cx="1336675" cy="584200"/>
          </a:xfrm>
          <a:prstGeom prst="rect">
            <a:avLst/>
          </a:prstGeom>
          <a:noFill/>
        </p:spPr>
        <p:txBody>
          <a:bodyPr>
            <a:spAutoFit/>
          </a:bodyPr>
          <a:lstStyle/>
          <a:p>
            <a:pPr algn="ctr" eaLnBrk="0" hangingPunct="0">
              <a:defRPr/>
            </a:pPr>
            <a:r>
              <a:rPr lang="en-US" sz="3200" dirty="0">
                <a:solidFill>
                  <a:schemeClr val="accent4">
                    <a:lumMod val="75000"/>
                  </a:schemeClr>
                </a:solidFill>
                <a:effectLst>
                  <a:outerShdw blurRad="50800" dist="38100" dir="2700000" algn="tl" rotWithShape="0">
                    <a:prstClr val="black">
                      <a:alpha val="40000"/>
                    </a:prstClr>
                  </a:outerShdw>
                </a:effectLst>
                <a:ea typeface="ヒラギノ角ゴ Pro W3" charset="-128"/>
              </a:rPr>
              <a:t>2005</a:t>
            </a:r>
          </a:p>
        </p:txBody>
      </p:sp>
      <p:sp>
        <p:nvSpPr>
          <p:cNvPr id="6" name="TextBox 5"/>
          <p:cNvSpPr txBox="1"/>
          <p:nvPr/>
        </p:nvSpPr>
        <p:spPr>
          <a:xfrm>
            <a:off x="2371725" y="2700338"/>
            <a:ext cx="1336675" cy="584200"/>
          </a:xfrm>
          <a:prstGeom prst="rect">
            <a:avLst/>
          </a:prstGeom>
          <a:noFill/>
        </p:spPr>
        <p:txBody>
          <a:bodyPr>
            <a:spAutoFit/>
          </a:bodyPr>
          <a:lstStyle/>
          <a:p>
            <a:pPr algn="ctr" eaLnBrk="0" hangingPunct="0">
              <a:defRPr/>
            </a:pPr>
            <a:r>
              <a:rPr lang="en-US" sz="3200" dirty="0">
                <a:solidFill>
                  <a:srgbClr val="52A449"/>
                </a:solidFill>
                <a:effectLst>
                  <a:outerShdw blurRad="50800" dist="38100" dir="2700000" algn="tl" rotWithShape="0">
                    <a:prstClr val="black">
                      <a:alpha val="40000"/>
                    </a:prstClr>
                  </a:outerShdw>
                </a:effectLst>
                <a:ea typeface="ヒラギノ角ゴ Pro W3" charset="-128"/>
              </a:rPr>
              <a:t>2007</a:t>
            </a:r>
          </a:p>
        </p:txBody>
      </p:sp>
      <p:sp>
        <p:nvSpPr>
          <p:cNvPr id="7" name="TextBox 6"/>
          <p:cNvSpPr txBox="1"/>
          <p:nvPr/>
        </p:nvSpPr>
        <p:spPr>
          <a:xfrm>
            <a:off x="4452938" y="1785938"/>
            <a:ext cx="1336675" cy="584200"/>
          </a:xfrm>
          <a:prstGeom prst="rect">
            <a:avLst/>
          </a:prstGeom>
          <a:noFill/>
        </p:spPr>
        <p:txBody>
          <a:bodyPr>
            <a:spAutoFit/>
          </a:bodyPr>
          <a:lstStyle/>
          <a:p>
            <a:pPr algn="ctr" eaLnBrk="0" hangingPunct="0">
              <a:defRPr/>
            </a:pPr>
            <a:r>
              <a:rPr lang="en-US" sz="3200" dirty="0">
                <a:solidFill>
                  <a:schemeClr val="accent6">
                    <a:lumMod val="75000"/>
                  </a:schemeClr>
                </a:solidFill>
                <a:effectLst>
                  <a:outerShdw blurRad="50800" dist="38100" dir="2700000" algn="tl" rotWithShape="0">
                    <a:prstClr val="black">
                      <a:alpha val="40000"/>
                    </a:prstClr>
                  </a:outerShdw>
                </a:effectLst>
                <a:ea typeface="ヒラギノ角ゴ Pro W3" charset="-128"/>
              </a:rPr>
              <a:t>2009</a:t>
            </a:r>
          </a:p>
        </p:txBody>
      </p:sp>
      <p:sp>
        <p:nvSpPr>
          <p:cNvPr id="8" name="TextBox 7"/>
          <p:cNvSpPr txBox="1"/>
          <p:nvPr/>
        </p:nvSpPr>
        <p:spPr>
          <a:xfrm>
            <a:off x="395288" y="1338263"/>
            <a:ext cx="3752850" cy="1076325"/>
          </a:xfrm>
          <a:prstGeom prst="rect">
            <a:avLst/>
          </a:prstGeom>
          <a:noFill/>
        </p:spPr>
        <p:txBody>
          <a:bodyPr>
            <a:spAutoFit/>
          </a:bodyPr>
          <a:lstStyle/>
          <a:p>
            <a:pPr eaLnBrk="0" hangingPunct="0">
              <a:defRPr/>
            </a:pPr>
            <a:r>
              <a:rPr lang="en-US" sz="3200" dirty="0">
                <a:latin typeface="+mj-lt"/>
                <a:ea typeface="ヒラギノ角ゴ Pro W3" charset="-128"/>
              </a:rPr>
              <a:t>Implementation</a:t>
            </a:r>
          </a:p>
          <a:p>
            <a:pPr eaLnBrk="0" hangingPunct="0">
              <a:defRPr/>
            </a:pPr>
            <a:r>
              <a:rPr lang="en-US" sz="3200" dirty="0">
                <a:latin typeface="+mj-lt"/>
                <a:ea typeface="ヒラギノ角ゴ Pro W3" charset="-128"/>
              </a:rPr>
              <a:t>timeline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600" dirty="0">
                <a:solidFill>
                  <a:srgbClr val="406F8D"/>
                </a:solidFill>
              </a:rPr>
              <a:t>Research</a:t>
            </a:r>
          </a:p>
        </p:txBody>
      </p:sp>
      <p:grpSp>
        <p:nvGrpSpPr>
          <p:cNvPr id="48131" name="Group 25"/>
          <p:cNvGrpSpPr>
            <a:grpSpLocks/>
          </p:cNvGrpSpPr>
          <p:nvPr/>
        </p:nvGrpSpPr>
        <p:grpSpPr bwMode="auto">
          <a:xfrm>
            <a:off x="2024063" y="1568450"/>
            <a:ext cx="5095875" cy="1160463"/>
            <a:chOff x="2043834" y="2038456"/>
            <a:chExt cx="5094432" cy="1160226"/>
          </a:xfrm>
        </p:grpSpPr>
        <p:grpSp>
          <p:nvGrpSpPr>
            <p:cNvPr id="48132" name="Group 10"/>
            <p:cNvGrpSpPr>
              <a:grpSpLocks/>
            </p:cNvGrpSpPr>
            <p:nvPr/>
          </p:nvGrpSpPr>
          <p:grpSpPr bwMode="auto">
            <a:xfrm>
              <a:off x="2440237" y="2038456"/>
              <a:ext cx="4698029" cy="1160226"/>
              <a:chOff x="1381539" y="294"/>
              <a:chExt cx="4698029" cy="1160226"/>
            </a:xfrm>
          </p:grpSpPr>
          <p:sp>
            <p:nvSpPr>
              <p:cNvPr id="17" name="Pentagon 16"/>
              <p:cNvSpPr/>
              <p:nvPr/>
            </p:nvSpPr>
            <p:spPr>
              <a:xfrm rot="10800000">
                <a:off x="1381899" y="294"/>
                <a:ext cx="4697669" cy="1160226"/>
              </a:xfrm>
              <a:prstGeom prst="homePlate">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8" name="Pentagon 4"/>
              <p:cNvSpPr/>
              <p:nvPr/>
            </p:nvSpPr>
            <p:spPr>
              <a:xfrm rot="21600000">
                <a:off x="1672329" y="294"/>
                <a:ext cx="4407239" cy="1160226"/>
              </a:xfrm>
              <a:prstGeom prst="rect">
                <a:avLst/>
              </a:prstGeom>
            </p:spPr>
            <p:style>
              <a:lnRef idx="0">
                <a:scrgbClr r="0" g="0" b="0"/>
              </a:lnRef>
              <a:fillRef idx="0">
                <a:scrgbClr r="0" g="0" b="0"/>
              </a:fillRef>
              <a:effectRef idx="0">
                <a:scrgbClr r="0" g="0" b="0"/>
              </a:effectRef>
              <a:fontRef idx="minor">
                <a:schemeClr val="lt1"/>
              </a:fontRef>
            </p:style>
            <p:txBody>
              <a:bodyPr lIns="511628" tIns="121920" rIns="227584" bIns="121920" spcCol="1270" anchor="ctr"/>
              <a:lstStyle/>
              <a:p>
                <a:pPr algn="ctr" defTabSz="1422400" eaLnBrk="0" hangingPunct="0">
                  <a:lnSpc>
                    <a:spcPct val="90000"/>
                  </a:lnSpc>
                  <a:spcAft>
                    <a:spcPct val="35000"/>
                  </a:spcAft>
                  <a:defRPr/>
                </a:pPr>
                <a:r>
                  <a:rPr lang="en-US" sz="3200" dirty="0"/>
                  <a:t>System-wide implementation</a:t>
                </a:r>
              </a:p>
            </p:txBody>
          </p:sp>
        </p:grpSp>
        <p:sp>
          <p:nvSpPr>
            <p:cNvPr id="12" name="Oval 11"/>
            <p:cNvSpPr/>
            <p:nvPr/>
          </p:nvSpPr>
          <p:spPr>
            <a:xfrm>
              <a:off x="2043834" y="2222568"/>
              <a:ext cx="793525" cy="792001"/>
            </a:xfrm>
            <a:prstGeom prst="ellipse">
              <a:avLst/>
            </a:prstGeom>
            <a:solidFill>
              <a:schemeClr val="accent4"/>
            </a:solid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grpSp>
      <p:grpSp>
        <p:nvGrpSpPr>
          <p:cNvPr id="48136" name="Group 24"/>
          <p:cNvGrpSpPr>
            <a:grpSpLocks/>
          </p:cNvGrpSpPr>
          <p:nvPr/>
        </p:nvGrpSpPr>
        <p:grpSpPr bwMode="auto">
          <a:xfrm>
            <a:off x="2024063" y="3192463"/>
            <a:ext cx="5095875" cy="1158875"/>
            <a:chOff x="2043834" y="3545018"/>
            <a:chExt cx="5094432" cy="1160226"/>
          </a:xfrm>
        </p:grpSpPr>
        <p:grpSp>
          <p:nvGrpSpPr>
            <p:cNvPr id="48137" name="Group 12"/>
            <p:cNvGrpSpPr>
              <a:grpSpLocks/>
            </p:cNvGrpSpPr>
            <p:nvPr/>
          </p:nvGrpSpPr>
          <p:grpSpPr bwMode="auto">
            <a:xfrm>
              <a:off x="2440237" y="3545018"/>
              <a:ext cx="4698029" cy="1160226"/>
              <a:chOff x="1381539" y="1506856"/>
              <a:chExt cx="4698029" cy="1160226"/>
            </a:xfrm>
          </p:grpSpPr>
          <p:sp>
            <p:nvSpPr>
              <p:cNvPr id="15" name="Pentagon 14"/>
              <p:cNvSpPr/>
              <p:nvPr/>
            </p:nvSpPr>
            <p:spPr>
              <a:xfrm rot="10800000">
                <a:off x="1381899" y="1506856"/>
                <a:ext cx="4697669" cy="1160226"/>
              </a:xfrm>
              <a:prstGeom prst="homePlate">
                <a:avLst/>
              </a:prstGeom>
            </p:spPr>
            <p:style>
              <a:lnRef idx="3">
                <a:schemeClr val="lt1">
                  <a:hueOff val="0"/>
                  <a:satOff val="0"/>
                  <a:lumOff val="0"/>
                  <a:alphaOff val="0"/>
                </a:schemeClr>
              </a:lnRef>
              <a:fillRef idx="1">
                <a:schemeClr val="accent5">
                  <a:hueOff val="5369458"/>
                  <a:satOff val="-722"/>
                  <a:lumOff val="7157"/>
                  <a:alphaOff val="0"/>
                </a:schemeClr>
              </a:fillRef>
              <a:effectRef idx="1">
                <a:schemeClr val="accent5">
                  <a:hueOff val="5369458"/>
                  <a:satOff val="-722"/>
                  <a:lumOff val="7157"/>
                  <a:alphaOff val="0"/>
                </a:schemeClr>
              </a:effectRef>
              <a:fontRef idx="minor">
                <a:schemeClr val="lt1"/>
              </a:fontRef>
            </p:style>
          </p:sp>
          <p:sp>
            <p:nvSpPr>
              <p:cNvPr id="16" name="Pentagon 7"/>
              <p:cNvSpPr/>
              <p:nvPr/>
            </p:nvSpPr>
            <p:spPr>
              <a:xfrm rot="21600000">
                <a:off x="1672329" y="1506856"/>
                <a:ext cx="4407239" cy="1160226"/>
              </a:xfrm>
              <a:prstGeom prst="rect">
                <a:avLst/>
              </a:prstGeom>
            </p:spPr>
            <p:style>
              <a:lnRef idx="0">
                <a:scrgbClr r="0" g="0" b="0"/>
              </a:lnRef>
              <a:fillRef idx="0">
                <a:scrgbClr r="0" g="0" b="0"/>
              </a:fillRef>
              <a:effectRef idx="0">
                <a:scrgbClr r="0" g="0" b="0"/>
              </a:effectRef>
              <a:fontRef idx="minor">
                <a:schemeClr val="lt1"/>
              </a:fontRef>
            </p:style>
            <p:txBody>
              <a:bodyPr lIns="511628" tIns="121920" rIns="227584" bIns="121920" spcCol="1270" anchor="ctr"/>
              <a:lstStyle/>
              <a:p>
                <a:pPr algn="ctr" defTabSz="1422400" eaLnBrk="0" hangingPunct="0">
                  <a:lnSpc>
                    <a:spcPct val="90000"/>
                  </a:lnSpc>
                  <a:spcAft>
                    <a:spcPct val="35000"/>
                  </a:spcAft>
                  <a:defRPr/>
                </a:pPr>
                <a:r>
                  <a:rPr lang="en-US" sz="3200" dirty="0"/>
                  <a:t>2-year research project</a:t>
                </a:r>
              </a:p>
            </p:txBody>
          </p:sp>
        </p:grpSp>
        <p:sp>
          <p:nvSpPr>
            <p:cNvPr id="14" name="Oval 13"/>
            <p:cNvSpPr/>
            <p:nvPr/>
          </p:nvSpPr>
          <p:spPr>
            <a:xfrm>
              <a:off x="2043834" y="3729383"/>
              <a:ext cx="793525" cy="791497"/>
            </a:xfrm>
            <a:prstGeom prst="ellipse">
              <a:avLst/>
            </a:prstGeom>
            <a:solidFill>
              <a:schemeClr val="accent4"/>
            </a:solidFill>
          </p:spPr>
          <p:style>
            <a:lnRef idx="3">
              <a:schemeClr val="lt1">
                <a:hueOff val="0"/>
                <a:satOff val="0"/>
                <a:lumOff val="0"/>
                <a:alphaOff val="0"/>
              </a:schemeClr>
            </a:lnRef>
            <a:fillRef idx="1">
              <a:scrgbClr r="0" g="0" b="0"/>
            </a:fillRef>
            <a:effectRef idx="1">
              <a:schemeClr val="accent5">
                <a:tint val="50000"/>
                <a:hueOff val="5694022"/>
                <a:satOff val="6707"/>
                <a:lumOff val="1880"/>
                <a:alphaOff val="0"/>
              </a:schemeClr>
            </a:effectRef>
            <a:fontRef idx="minor">
              <a:schemeClr val="lt1">
                <a:hueOff val="0"/>
                <a:satOff val="0"/>
                <a:lumOff val="0"/>
                <a:alphaOff val="0"/>
              </a:schemeClr>
            </a:fontRef>
          </p:style>
        </p:sp>
      </p:grpSp>
      <p:grpSp>
        <p:nvGrpSpPr>
          <p:cNvPr id="48141" name="Group 23"/>
          <p:cNvGrpSpPr>
            <a:grpSpLocks/>
          </p:cNvGrpSpPr>
          <p:nvPr/>
        </p:nvGrpSpPr>
        <p:grpSpPr bwMode="auto">
          <a:xfrm>
            <a:off x="2024063" y="4814888"/>
            <a:ext cx="5095875" cy="1160462"/>
            <a:chOff x="2024784" y="5020587"/>
            <a:chExt cx="5094432" cy="1160226"/>
          </a:xfrm>
        </p:grpSpPr>
        <p:grpSp>
          <p:nvGrpSpPr>
            <p:cNvPr id="48142" name="Group 19"/>
            <p:cNvGrpSpPr>
              <a:grpSpLocks/>
            </p:cNvGrpSpPr>
            <p:nvPr/>
          </p:nvGrpSpPr>
          <p:grpSpPr bwMode="auto">
            <a:xfrm>
              <a:off x="2421187" y="5020587"/>
              <a:ext cx="4698029" cy="1160226"/>
              <a:chOff x="1381539" y="3013419"/>
              <a:chExt cx="4698029" cy="1160226"/>
            </a:xfrm>
          </p:grpSpPr>
          <p:sp>
            <p:nvSpPr>
              <p:cNvPr id="22" name="Pentagon 21"/>
              <p:cNvSpPr/>
              <p:nvPr/>
            </p:nvSpPr>
            <p:spPr>
              <a:xfrm rot="10800000">
                <a:off x="1381899" y="3013419"/>
                <a:ext cx="4697669" cy="1160226"/>
              </a:xfrm>
              <a:prstGeom prst="homePlate">
                <a:avLst/>
              </a:prstGeom>
            </p:spPr>
            <p:style>
              <a:lnRef idx="3">
                <a:schemeClr val="lt1">
                  <a:hueOff val="0"/>
                  <a:satOff val="0"/>
                  <a:lumOff val="0"/>
                  <a:alphaOff val="0"/>
                </a:schemeClr>
              </a:lnRef>
              <a:fillRef idx="1">
                <a:schemeClr val="accent5">
                  <a:hueOff val="10738916"/>
                  <a:satOff val="-1444"/>
                  <a:lumOff val="14313"/>
                  <a:alphaOff val="0"/>
                </a:schemeClr>
              </a:fillRef>
              <a:effectRef idx="1">
                <a:schemeClr val="accent5">
                  <a:hueOff val="10738916"/>
                  <a:satOff val="-1444"/>
                  <a:lumOff val="14313"/>
                  <a:alphaOff val="0"/>
                </a:schemeClr>
              </a:effectRef>
              <a:fontRef idx="minor">
                <a:schemeClr val="lt1"/>
              </a:fontRef>
            </p:style>
          </p:sp>
          <p:sp>
            <p:nvSpPr>
              <p:cNvPr id="23" name="Pentagon 4"/>
              <p:cNvSpPr/>
              <p:nvPr/>
            </p:nvSpPr>
            <p:spPr>
              <a:xfrm rot="21600000">
                <a:off x="1672329" y="3013419"/>
                <a:ext cx="4407239" cy="1160226"/>
              </a:xfrm>
              <a:prstGeom prst="rect">
                <a:avLst/>
              </a:prstGeom>
            </p:spPr>
            <p:style>
              <a:lnRef idx="0">
                <a:scrgbClr r="0" g="0" b="0"/>
              </a:lnRef>
              <a:fillRef idx="0">
                <a:scrgbClr r="0" g="0" b="0"/>
              </a:fillRef>
              <a:effectRef idx="0">
                <a:scrgbClr r="0" g="0" b="0"/>
              </a:effectRef>
              <a:fontRef idx="minor">
                <a:schemeClr val="lt1"/>
              </a:fontRef>
            </p:style>
            <p:txBody>
              <a:bodyPr lIns="511628" tIns="121920" rIns="227584" bIns="121920" anchor="ctr"/>
              <a:lstStyle/>
              <a:p>
                <a:pPr algn="ctr" defTabSz="1422400" eaLnBrk="0" hangingPunct="0">
                  <a:lnSpc>
                    <a:spcPct val="90000"/>
                  </a:lnSpc>
                  <a:spcAft>
                    <a:spcPct val="35000"/>
                  </a:spcAft>
                </a:pPr>
                <a:r>
                  <a:rPr lang="en-US" sz="3200" dirty="0">
                    <a:solidFill>
                      <a:srgbClr val="FFFFFF"/>
                    </a:solidFill>
                    <a:latin typeface="Calibri" pitchFamily="34" charset="0"/>
                    <a:ea typeface="ヒラギノ角ゴ Pro W3"/>
                    <a:cs typeface="ヒラギノ角ゴ Pro W3"/>
                  </a:rPr>
                  <a:t>Foundation support</a:t>
                </a:r>
              </a:p>
            </p:txBody>
          </p:sp>
        </p:grpSp>
        <p:sp>
          <p:nvSpPr>
            <p:cNvPr id="21" name="Oval 20"/>
            <p:cNvSpPr/>
            <p:nvPr/>
          </p:nvSpPr>
          <p:spPr>
            <a:xfrm>
              <a:off x="2024784" y="5204700"/>
              <a:ext cx="793525" cy="792001"/>
            </a:xfrm>
            <a:prstGeom prst="ellipse">
              <a:avLst/>
            </a:prstGeom>
            <a:solidFill>
              <a:schemeClr val="accent4"/>
            </a:solidFill>
          </p:spPr>
          <p:style>
            <a:lnRef idx="3">
              <a:schemeClr val="lt1">
                <a:hueOff val="0"/>
                <a:satOff val="0"/>
                <a:lumOff val="0"/>
                <a:alphaOff val="0"/>
              </a:schemeClr>
            </a:lnRef>
            <a:fillRef idx="1">
              <a:scrgbClr r="0" g="0" b="0"/>
            </a:fillRef>
            <a:effectRef idx="1">
              <a:schemeClr val="accent5">
                <a:tint val="50000"/>
                <a:hueOff val="11388044"/>
                <a:satOff val="13415"/>
                <a:lumOff val="3761"/>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6642100" cy="1143000"/>
          </a:xfrm>
        </p:spPr>
        <p:txBody>
          <a:bodyPr vert="horz" wrap="square" lIns="91440" tIns="45720" rIns="91440" bIns="45720" numCol="1" anchorCtr="0" compatLnSpc="1">
            <a:prstTxWarp prst="textNoShape">
              <a:avLst/>
            </a:prstTxWarp>
          </a:bodyPr>
          <a:lstStyle/>
          <a:p>
            <a:r>
              <a:rPr lang="en-US" sz="3200" dirty="0">
                <a:solidFill>
                  <a:srgbClr val="406F8D"/>
                </a:solidFill>
              </a:rPr>
              <a:t>Treatment choices in 6 specialty areas</a:t>
            </a:r>
          </a:p>
        </p:txBody>
      </p:sp>
      <p:graphicFrame>
        <p:nvGraphicFramePr>
          <p:cNvPr id="4" name="Diagram 3"/>
          <p:cNvGraphicFramePr/>
          <p:nvPr/>
        </p:nvGraphicFramePr>
        <p:xfrm>
          <a:off x="1311607" y="1382120"/>
          <a:ext cx="6534150"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2228" name="Group 11"/>
          <p:cNvGrpSpPr>
            <a:grpSpLocks/>
          </p:cNvGrpSpPr>
          <p:nvPr/>
        </p:nvGrpSpPr>
        <p:grpSpPr bwMode="auto">
          <a:xfrm>
            <a:off x="2295525" y="1454150"/>
            <a:ext cx="552450" cy="4765675"/>
            <a:chOff x="2295525" y="1454001"/>
            <a:chExt cx="552450" cy="4765169"/>
          </a:xfrm>
        </p:grpSpPr>
        <p:sp>
          <p:nvSpPr>
            <p:cNvPr id="5" name="TextBox 4"/>
            <p:cNvSpPr txBox="1"/>
            <p:nvPr/>
          </p:nvSpPr>
          <p:spPr>
            <a:xfrm>
              <a:off x="2295525" y="1454001"/>
              <a:ext cx="552450" cy="523819"/>
            </a:xfrm>
            <a:prstGeom prst="rect">
              <a:avLst/>
            </a:prstGeom>
            <a:noFill/>
          </p:spPr>
          <p:txBody>
            <a:bodyPr>
              <a:spAutoFit/>
            </a:bodyPr>
            <a:lstStyle/>
            <a:p>
              <a:pPr algn="ctr" eaLnBrk="0" hangingPunct="0">
                <a:defRPr/>
              </a:pPr>
              <a:r>
                <a:rPr lang="en-US" sz="2800" b="1" dirty="0">
                  <a:solidFill>
                    <a:schemeClr val="bg1"/>
                  </a:solidFill>
                  <a:latin typeface="+mn-lt"/>
                  <a:ea typeface="ヒラギノ角ゴ Pro W3" charset="-128"/>
                </a:rPr>
                <a:t>1</a:t>
              </a:r>
            </a:p>
          </p:txBody>
        </p:sp>
        <p:sp>
          <p:nvSpPr>
            <p:cNvPr id="6" name="TextBox 5"/>
            <p:cNvSpPr txBox="1"/>
            <p:nvPr/>
          </p:nvSpPr>
          <p:spPr>
            <a:xfrm>
              <a:off x="2295525" y="2323859"/>
              <a:ext cx="552450" cy="523819"/>
            </a:xfrm>
            <a:prstGeom prst="rect">
              <a:avLst/>
            </a:prstGeom>
            <a:noFill/>
          </p:spPr>
          <p:txBody>
            <a:bodyPr>
              <a:spAutoFit/>
            </a:bodyPr>
            <a:lstStyle/>
            <a:p>
              <a:pPr algn="ctr" eaLnBrk="0" hangingPunct="0">
                <a:defRPr/>
              </a:pPr>
              <a:r>
                <a:rPr lang="en-US" sz="2800" b="1" dirty="0">
                  <a:solidFill>
                    <a:schemeClr val="bg1"/>
                  </a:solidFill>
                  <a:latin typeface="+mn-lt"/>
                  <a:ea typeface="ヒラギノ角ゴ Pro W3" charset="-128"/>
                </a:rPr>
                <a:t>2</a:t>
              </a:r>
            </a:p>
          </p:txBody>
        </p:sp>
        <p:sp>
          <p:nvSpPr>
            <p:cNvPr id="7" name="TextBox 6"/>
            <p:cNvSpPr txBox="1"/>
            <p:nvPr/>
          </p:nvSpPr>
          <p:spPr>
            <a:xfrm>
              <a:off x="2295525" y="3161970"/>
              <a:ext cx="552450" cy="523819"/>
            </a:xfrm>
            <a:prstGeom prst="rect">
              <a:avLst/>
            </a:prstGeom>
            <a:noFill/>
          </p:spPr>
          <p:txBody>
            <a:bodyPr>
              <a:spAutoFit/>
            </a:bodyPr>
            <a:lstStyle/>
            <a:p>
              <a:pPr algn="ctr" eaLnBrk="0" hangingPunct="0">
                <a:defRPr/>
              </a:pPr>
              <a:r>
                <a:rPr lang="en-US" sz="2800" b="1" dirty="0">
                  <a:solidFill>
                    <a:schemeClr val="bg1"/>
                  </a:solidFill>
                  <a:latin typeface="+mn-lt"/>
                  <a:ea typeface="ヒラギノ角ゴ Pro W3" charset="-128"/>
                </a:rPr>
                <a:t>3</a:t>
              </a:r>
            </a:p>
          </p:txBody>
        </p:sp>
        <p:sp>
          <p:nvSpPr>
            <p:cNvPr id="8" name="TextBox 7"/>
            <p:cNvSpPr txBox="1"/>
            <p:nvPr/>
          </p:nvSpPr>
          <p:spPr>
            <a:xfrm>
              <a:off x="2295525" y="4000081"/>
              <a:ext cx="552450" cy="523819"/>
            </a:xfrm>
            <a:prstGeom prst="rect">
              <a:avLst/>
            </a:prstGeom>
            <a:noFill/>
          </p:spPr>
          <p:txBody>
            <a:bodyPr>
              <a:spAutoFit/>
            </a:bodyPr>
            <a:lstStyle/>
            <a:p>
              <a:pPr algn="ctr" eaLnBrk="0" hangingPunct="0">
                <a:defRPr/>
              </a:pPr>
              <a:r>
                <a:rPr lang="en-US" sz="2800" b="1" dirty="0">
                  <a:solidFill>
                    <a:schemeClr val="bg1"/>
                  </a:solidFill>
                  <a:latin typeface="+mn-lt"/>
                  <a:ea typeface="ヒラギノ角ゴ Pro W3" charset="-128"/>
                </a:rPr>
                <a:t>4</a:t>
              </a:r>
            </a:p>
          </p:txBody>
        </p:sp>
        <p:sp>
          <p:nvSpPr>
            <p:cNvPr id="9" name="TextBox 8"/>
            <p:cNvSpPr txBox="1"/>
            <p:nvPr/>
          </p:nvSpPr>
          <p:spPr>
            <a:xfrm>
              <a:off x="2295525" y="4857240"/>
              <a:ext cx="552450" cy="523819"/>
            </a:xfrm>
            <a:prstGeom prst="rect">
              <a:avLst/>
            </a:prstGeom>
            <a:noFill/>
          </p:spPr>
          <p:txBody>
            <a:bodyPr>
              <a:spAutoFit/>
            </a:bodyPr>
            <a:lstStyle/>
            <a:p>
              <a:pPr algn="ctr" eaLnBrk="0" hangingPunct="0">
                <a:defRPr/>
              </a:pPr>
              <a:r>
                <a:rPr lang="en-US" sz="2800" b="1" dirty="0">
                  <a:solidFill>
                    <a:schemeClr val="bg1"/>
                  </a:solidFill>
                  <a:latin typeface="+mn-lt"/>
                  <a:ea typeface="ヒラギノ角ゴ Pro W3" charset="-128"/>
                </a:rPr>
                <a:t>5</a:t>
              </a:r>
            </a:p>
          </p:txBody>
        </p:sp>
        <p:sp>
          <p:nvSpPr>
            <p:cNvPr id="10" name="TextBox 9"/>
            <p:cNvSpPr txBox="1"/>
            <p:nvPr/>
          </p:nvSpPr>
          <p:spPr>
            <a:xfrm>
              <a:off x="2295525" y="5695351"/>
              <a:ext cx="552450" cy="523819"/>
            </a:xfrm>
            <a:prstGeom prst="rect">
              <a:avLst/>
            </a:prstGeom>
            <a:noFill/>
          </p:spPr>
          <p:txBody>
            <a:bodyPr>
              <a:spAutoFit/>
            </a:bodyPr>
            <a:lstStyle/>
            <a:p>
              <a:pPr algn="ctr" eaLnBrk="0" hangingPunct="0">
                <a:defRPr/>
              </a:pPr>
              <a:r>
                <a:rPr lang="en-US" sz="2800" b="1" dirty="0">
                  <a:solidFill>
                    <a:schemeClr val="bg1"/>
                  </a:solidFill>
                  <a:latin typeface="+mn-lt"/>
                  <a:ea typeface="ヒラギノ角ゴ Pro W3" charset="-128"/>
                </a:rPr>
                <a:t>6</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200" dirty="0">
                <a:solidFill>
                  <a:srgbClr val="406F8D"/>
                </a:solidFill>
              </a:rPr>
              <a:t>12 preference-sensitive conditions</a:t>
            </a:r>
          </a:p>
        </p:txBody>
      </p:sp>
      <p:sp>
        <p:nvSpPr>
          <p:cNvPr id="15" name="Rectangle 14"/>
          <p:cNvSpPr/>
          <p:nvPr/>
        </p:nvSpPr>
        <p:spPr>
          <a:xfrm>
            <a:off x="5715000" y="4678363"/>
            <a:ext cx="1871663" cy="193516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900" dirty="0"/>
          </a:p>
        </p:txBody>
      </p:sp>
      <p:sp>
        <p:nvSpPr>
          <p:cNvPr id="16" name="Rectangle 15"/>
          <p:cNvSpPr/>
          <p:nvPr/>
        </p:nvSpPr>
        <p:spPr>
          <a:xfrm>
            <a:off x="1471613" y="4678363"/>
            <a:ext cx="1870075" cy="193516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900" dirty="0"/>
          </a:p>
        </p:txBody>
      </p:sp>
      <p:sp>
        <p:nvSpPr>
          <p:cNvPr id="17" name="Rectangle 16"/>
          <p:cNvSpPr/>
          <p:nvPr/>
        </p:nvSpPr>
        <p:spPr>
          <a:xfrm>
            <a:off x="5715000" y="1963738"/>
            <a:ext cx="1871663" cy="1828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900" dirty="0"/>
          </a:p>
        </p:txBody>
      </p:sp>
      <p:sp>
        <p:nvSpPr>
          <p:cNvPr id="18" name="Rectangle 17"/>
          <p:cNvSpPr/>
          <p:nvPr/>
        </p:nvSpPr>
        <p:spPr>
          <a:xfrm>
            <a:off x="1481138" y="1952625"/>
            <a:ext cx="1871662" cy="1828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900" dirty="0"/>
          </a:p>
        </p:txBody>
      </p:sp>
      <p:sp>
        <p:nvSpPr>
          <p:cNvPr id="19" name="Rectangle 18"/>
          <p:cNvSpPr/>
          <p:nvPr/>
        </p:nvSpPr>
        <p:spPr>
          <a:xfrm>
            <a:off x="3613150" y="1963738"/>
            <a:ext cx="1871663" cy="1828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900" dirty="0"/>
          </a:p>
        </p:txBody>
      </p:sp>
      <p:sp>
        <p:nvSpPr>
          <p:cNvPr id="14" name="Rectangle 13"/>
          <p:cNvSpPr/>
          <p:nvPr/>
        </p:nvSpPr>
        <p:spPr>
          <a:xfrm>
            <a:off x="3594100" y="4678363"/>
            <a:ext cx="1871663" cy="193516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900" dirty="0"/>
          </a:p>
        </p:txBody>
      </p:sp>
      <p:graphicFrame>
        <p:nvGraphicFramePr>
          <p:cNvPr id="7" name="Diagram 6"/>
          <p:cNvGraphicFramePr/>
          <p:nvPr/>
        </p:nvGraphicFramePr>
        <p:xfrm>
          <a:off x="1455680" y="25089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434414" y="3609585"/>
          <a:ext cx="6199757"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1563688" y="1914525"/>
            <a:ext cx="1806575" cy="1708150"/>
          </a:xfrm>
          <a:prstGeom prst="rect">
            <a:avLst/>
          </a:prstGeom>
          <a:noFill/>
        </p:spPr>
        <p:txBody>
          <a:bodyPr>
            <a:spAutoFit/>
          </a:bodyPr>
          <a:lstStyle/>
          <a:p>
            <a:pPr marL="274320" indent="-274320" eaLnBrk="0" hangingPunct="0">
              <a:spcAft>
                <a:spcPts val="600"/>
              </a:spcAft>
              <a:buFontTx/>
              <a:buAutoNum type="arabicPeriod"/>
              <a:defRPr/>
            </a:pPr>
            <a:r>
              <a:rPr lang="en-US" sz="1900" dirty="0">
                <a:solidFill>
                  <a:schemeClr val="accent5"/>
                </a:solidFill>
                <a:latin typeface="+mn-lt"/>
                <a:ea typeface="ヒラギノ角ゴ Pro W3" charset="-128"/>
              </a:rPr>
              <a:t>Hip osteoarthritis</a:t>
            </a:r>
          </a:p>
          <a:p>
            <a:pPr marL="274320" indent="-274320" eaLnBrk="0" hangingPunct="0">
              <a:spcAft>
                <a:spcPts val="600"/>
              </a:spcAft>
              <a:buFontTx/>
              <a:buAutoNum type="arabicPeriod"/>
              <a:defRPr/>
            </a:pPr>
            <a:r>
              <a:rPr lang="en-US" sz="1900" dirty="0">
                <a:solidFill>
                  <a:schemeClr val="accent5"/>
                </a:solidFill>
                <a:latin typeface="+mn-lt"/>
                <a:ea typeface="ヒラギノ角ゴ Pro W3" charset="-128"/>
              </a:rPr>
              <a:t>Knee osteoarthritis</a:t>
            </a:r>
          </a:p>
          <a:p>
            <a:pPr marL="457200" indent="-274320" eaLnBrk="0" hangingPunct="0">
              <a:spcAft>
                <a:spcPts val="600"/>
              </a:spcAft>
              <a:defRPr/>
            </a:pPr>
            <a:endParaRPr lang="en-US" sz="1900" dirty="0">
              <a:solidFill>
                <a:schemeClr val="accent5"/>
              </a:solidFill>
              <a:latin typeface="+mn-lt"/>
              <a:ea typeface="ヒラギノ角ゴ Pro W3" charset="-128"/>
            </a:endParaRPr>
          </a:p>
        </p:txBody>
      </p:sp>
      <p:sp>
        <p:nvSpPr>
          <p:cNvPr id="6" name="TextBox 5"/>
          <p:cNvSpPr txBox="1"/>
          <p:nvPr/>
        </p:nvSpPr>
        <p:spPr>
          <a:xfrm>
            <a:off x="3790950" y="1914525"/>
            <a:ext cx="1722438" cy="1260475"/>
          </a:xfrm>
          <a:prstGeom prst="rect">
            <a:avLst/>
          </a:prstGeom>
          <a:noFill/>
        </p:spPr>
        <p:txBody>
          <a:bodyPr>
            <a:spAutoFit/>
          </a:bodyPr>
          <a:lstStyle/>
          <a:p>
            <a:pPr marL="274320" indent="-274320" eaLnBrk="0" hangingPunct="0">
              <a:buFont typeface="+mj-lt"/>
              <a:buAutoNum type="arabicPeriod" startAt="3"/>
              <a:defRPr/>
            </a:pPr>
            <a:r>
              <a:rPr lang="en-US" sz="1900" dirty="0">
                <a:solidFill>
                  <a:srgbClr val="808000"/>
                </a:solidFill>
                <a:latin typeface="+mn-lt"/>
                <a:ea typeface="ヒラギノ角ゴ Pro W3" charset="-128"/>
              </a:rPr>
              <a:t>Coronary artery </a:t>
            </a:r>
            <a:br>
              <a:rPr lang="en-US" sz="1900" dirty="0">
                <a:solidFill>
                  <a:srgbClr val="808000"/>
                </a:solidFill>
                <a:latin typeface="+mn-lt"/>
                <a:ea typeface="ヒラギノ角ゴ Pro W3" charset="-128"/>
              </a:rPr>
            </a:br>
            <a:r>
              <a:rPr lang="en-US" sz="1900" dirty="0">
                <a:solidFill>
                  <a:srgbClr val="808000"/>
                </a:solidFill>
                <a:latin typeface="+mn-lt"/>
                <a:ea typeface="ヒラギノ角ゴ Pro W3" charset="-128"/>
              </a:rPr>
              <a:t>disease</a:t>
            </a:r>
          </a:p>
          <a:p>
            <a:pPr marL="457200" indent="-457200" eaLnBrk="0" hangingPunct="0">
              <a:defRPr/>
            </a:pPr>
            <a:endParaRPr lang="en-US" sz="1900" dirty="0">
              <a:solidFill>
                <a:srgbClr val="808000"/>
              </a:solidFill>
              <a:latin typeface="+mn-lt"/>
              <a:ea typeface="ヒラギノ角ゴ Pro W3" charset="-128"/>
            </a:endParaRPr>
          </a:p>
        </p:txBody>
      </p:sp>
      <p:sp>
        <p:nvSpPr>
          <p:cNvPr id="8" name="TextBox 7"/>
          <p:cNvSpPr txBox="1"/>
          <p:nvPr/>
        </p:nvSpPr>
        <p:spPr>
          <a:xfrm>
            <a:off x="5854700" y="1914525"/>
            <a:ext cx="1906588" cy="2000250"/>
          </a:xfrm>
          <a:prstGeom prst="rect">
            <a:avLst/>
          </a:prstGeom>
          <a:noFill/>
        </p:spPr>
        <p:txBody>
          <a:bodyPr>
            <a:spAutoFit/>
          </a:bodyPr>
          <a:lstStyle/>
          <a:p>
            <a:pPr marL="274320" indent="-274320" eaLnBrk="0" hangingPunct="0">
              <a:spcAft>
                <a:spcPts val="600"/>
              </a:spcAft>
              <a:buFont typeface="+mj-lt"/>
              <a:buAutoNum type="arabicPeriod" startAt="4"/>
              <a:defRPr/>
            </a:pPr>
            <a:r>
              <a:rPr lang="en-US" sz="1900" dirty="0">
                <a:solidFill>
                  <a:srgbClr val="52A449"/>
                </a:solidFill>
                <a:latin typeface="+mn-lt"/>
                <a:ea typeface="ヒラギノ角ゴ Pro W3" charset="-128"/>
              </a:rPr>
              <a:t>Benign prostatic hyperplasia</a:t>
            </a:r>
          </a:p>
          <a:p>
            <a:pPr marL="274320" indent="-274320" eaLnBrk="0" hangingPunct="0">
              <a:spcAft>
                <a:spcPts val="600"/>
              </a:spcAft>
              <a:buFont typeface="+mj-lt"/>
              <a:buAutoNum type="arabicPeriod" startAt="4"/>
              <a:defRPr/>
            </a:pPr>
            <a:r>
              <a:rPr lang="en-US" sz="1900" dirty="0">
                <a:solidFill>
                  <a:srgbClr val="52A449"/>
                </a:solidFill>
                <a:latin typeface="+mn-lt"/>
                <a:ea typeface="ヒラギノ角ゴ Pro W3" charset="-128"/>
              </a:rPr>
              <a:t>Prostate cancer</a:t>
            </a:r>
          </a:p>
          <a:p>
            <a:pPr marL="274320" indent="-274320" eaLnBrk="0" hangingPunct="0">
              <a:spcAft>
                <a:spcPts val="600"/>
              </a:spcAft>
              <a:buFont typeface="+mj-lt"/>
              <a:buAutoNum type="arabicPeriod" startAt="4"/>
              <a:defRPr/>
            </a:pPr>
            <a:endParaRPr lang="en-US" sz="1900" dirty="0">
              <a:solidFill>
                <a:srgbClr val="000000"/>
              </a:solidFill>
              <a:latin typeface="+mn-lt"/>
              <a:ea typeface="ヒラギノ角ゴ Pro W3" charset="-128"/>
            </a:endParaRPr>
          </a:p>
        </p:txBody>
      </p:sp>
      <p:sp>
        <p:nvSpPr>
          <p:cNvPr id="10" name="TextBox 9"/>
          <p:cNvSpPr txBox="1"/>
          <p:nvPr/>
        </p:nvSpPr>
        <p:spPr>
          <a:xfrm>
            <a:off x="1604963" y="4649788"/>
            <a:ext cx="1722437" cy="1924050"/>
          </a:xfrm>
          <a:prstGeom prst="rect">
            <a:avLst/>
          </a:prstGeom>
          <a:noFill/>
        </p:spPr>
        <p:txBody>
          <a:bodyPr>
            <a:spAutoFit/>
          </a:bodyPr>
          <a:lstStyle/>
          <a:p>
            <a:pPr marL="274320" indent="-274320" eaLnBrk="0" hangingPunct="0">
              <a:spcAft>
                <a:spcPts val="600"/>
              </a:spcAft>
              <a:buFont typeface="+mj-lt"/>
              <a:buAutoNum type="arabicPeriod" startAt="6"/>
              <a:defRPr/>
            </a:pPr>
            <a:r>
              <a:rPr lang="en-US" sz="1900" dirty="0">
                <a:solidFill>
                  <a:srgbClr val="2D6539"/>
                </a:solidFill>
                <a:latin typeface="+mn-lt"/>
                <a:ea typeface="ヒラギノ角ゴ Pro W3" charset="-128"/>
              </a:rPr>
              <a:t>Uterine fibroids</a:t>
            </a:r>
          </a:p>
          <a:p>
            <a:pPr marL="274320" indent="-274320" eaLnBrk="0" hangingPunct="0">
              <a:buFont typeface="+mj-lt"/>
              <a:buAutoNum type="arabicPeriod" startAt="6"/>
              <a:defRPr/>
            </a:pPr>
            <a:r>
              <a:rPr lang="en-US" sz="1900" dirty="0">
                <a:solidFill>
                  <a:srgbClr val="2D6539"/>
                </a:solidFill>
                <a:latin typeface="+mn-lt"/>
                <a:ea typeface="ヒラギノ角ゴ Pro W3" charset="-128"/>
              </a:rPr>
              <a:t>Abnormal uterine bleeding</a:t>
            </a:r>
          </a:p>
          <a:p>
            <a:pPr marL="274320" indent="-274320" eaLnBrk="0" hangingPunct="0">
              <a:buFont typeface="+mj-lt"/>
              <a:buAutoNum type="arabicPeriod" startAt="6"/>
              <a:defRPr/>
            </a:pPr>
            <a:endParaRPr lang="en-US" sz="1900" dirty="0">
              <a:solidFill>
                <a:srgbClr val="2D6539"/>
              </a:solidFill>
              <a:latin typeface="+mn-lt"/>
              <a:ea typeface="ヒラギノ角ゴ Pro W3" charset="-128"/>
            </a:endParaRPr>
          </a:p>
        </p:txBody>
      </p:sp>
      <p:sp>
        <p:nvSpPr>
          <p:cNvPr id="11" name="TextBox 10"/>
          <p:cNvSpPr txBox="1"/>
          <p:nvPr/>
        </p:nvSpPr>
        <p:spPr>
          <a:xfrm>
            <a:off x="3582988" y="4649788"/>
            <a:ext cx="2136775" cy="2000548"/>
          </a:xfrm>
          <a:prstGeom prst="rect">
            <a:avLst/>
          </a:prstGeom>
          <a:noFill/>
        </p:spPr>
        <p:txBody>
          <a:bodyPr>
            <a:spAutoFit/>
          </a:bodyPr>
          <a:lstStyle/>
          <a:p>
            <a:pPr marL="361950" indent="-361950" eaLnBrk="0" hangingPunct="0">
              <a:spcAft>
                <a:spcPts val="600"/>
              </a:spcAft>
              <a:buFont typeface="Calibri" pitchFamily="34" charset="0"/>
              <a:buAutoNum type="arabicPeriod" startAt="8"/>
            </a:pPr>
            <a:r>
              <a:rPr lang="en-US" sz="1900" dirty="0">
                <a:solidFill>
                  <a:srgbClr val="01665E"/>
                </a:solidFill>
                <a:latin typeface="Calibri" pitchFamily="34" charset="0"/>
                <a:ea typeface="ヒラギノ角ゴ Pro W3"/>
                <a:cs typeface="ヒラギノ角ゴ Pro W3"/>
              </a:rPr>
              <a:t>Early stage</a:t>
            </a:r>
          </a:p>
          <a:p>
            <a:pPr marL="361950" indent="-361950" eaLnBrk="0" hangingPunct="0">
              <a:spcAft>
                <a:spcPts val="600"/>
              </a:spcAft>
              <a:buFont typeface="Calibri" pitchFamily="34" charset="0"/>
              <a:buAutoNum type="arabicPeriod" startAt="8"/>
            </a:pPr>
            <a:r>
              <a:rPr lang="en-US" sz="1900" dirty="0">
                <a:solidFill>
                  <a:srgbClr val="01665E"/>
                </a:solidFill>
                <a:latin typeface="Calibri" pitchFamily="34" charset="0"/>
                <a:ea typeface="ヒラギノ角ゴ Pro W3"/>
                <a:cs typeface="ヒラギノ角ゴ Pro W3"/>
              </a:rPr>
              <a:t>Ductal carcinoma </a:t>
            </a:r>
            <a:br>
              <a:rPr lang="en-US" sz="1900" dirty="0">
                <a:solidFill>
                  <a:srgbClr val="01665E"/>
                </a:solidFill>
                <a:latin typeface="Calibri" pitchFamily="34" charset="0"/>
                <a:ea typeface="ヒラギノ角ゴ Pro W3"/>
                <a:cs typeface="ヒラギノ角ゴ Pro W3"/>
              </a:rPr>
            </a:br>
            <a:r>
              <a:rPr lang="en-US" sz="1900" dirty="0">
                <a:solidFill>
                  <a:srgbClr val="01665E"/>
                </a:solidFill>
                <a:latin typeface="Calibri" pitchFamily="34" charset="0"/>
                <a:ea typeface="ヒラギノ角ゴ Pro W3"/>
                <a:cs typeface="ヒラギノ角ゴ Pro W3"/>
              </a:rPr>
              <a:t>in situ</a:t>
            </a:r>
          </a:p>
          <a:p>
            <a:pPr marL="361950" indent="-361950" eaLnBrk="0" hangingPunct="0">
              <a:spcAft>
                <a:spcPts val="600"/>
              </a:spcAft>
              <a:buFont typeface="Calibri" pitchFamily="34" charset="0"/>
              <a:buAutoNum type="arabicPeriod" startAt="8"/>
            </a:pPr>
            <a:r>
              <a:rPr lang="en-US" sz="1900" dirty="0">
                <a:solidFill>
                  <a:srgbClr val="01665E"/>
                </a:solidFill>
                <a:latin typeface="Calibri" pitchFamily="34" charset="0"/>
                <a:ea typeface="ヒラギノ角ゴ Pro W3"/>
                <a:cs typeface="ヒラギノ角ゴ Pro W3"/>
              </a:rPr>
              <a:t>Breast reconstruction</a:t>
            </a:r>
          </a:p>
        </p:txBody>
      </p:sp>
      <p:sp>
        <p:nvSpPr>
          <p:cNvPr id="12" name="TextBox 11"/>
          <p:cNvSpPr txBox="1"/>
          <p:nvPr/>
        </p:nvSpPr>
        <p:spPr>
          <a:xfrm>
            <a:off x="5946775" y="4649788"/>
            <a:ext cx="1722438" cy="1708150"/>
          </a:xfrm>
          <a:prstGeom prst="rect">
            <a:avLst/>
          </a:prstGeom>
          <a:noFill/>
        </p:spPr>
        <p:txBody>
          <a:bodyPr>
            <a:spAutoFit/>
          </a:bodyPr>
          <a:lstStyle/>
          <a:p>
            <a:pPr marL="365760" indent="-365760" eaLnBrk="0" hangingPunct="0">
              <a:spcAft>
                <a:spcPts val="600"/>
              </a:spcAft>
              <a:buFont typeface="+mj-lt"/>
              <a:buAutoNum type="arabicPeriod" startAt="11"/>
              <a:defRPr/>
            </a:pPr>
            <a:r>
              <a:rPr lang="en-US" sz="1900" dirty="0">
                <a:solidFill>
                  <a:srgbClr val="0070C0"/>
                </a:solidFill>
                <a:latin typeface="+mn-lt"/>
                <a:ea typeface="ヒラギノ角ゴ Pro W3" charset="-128"/>
              </a:rPr>
              <a:t>Spinal  stenosis</a:t>
            </a:r>
          </a:p>
          <a:p>
            <a:pPr marL="365760" indent="-365760" eaLnBrk="0" hangingPunct="0">
              <a:spcAft>
                <a:spcPts val="600"/>
              </a:spcAft>
              <a:buFont typeface="+mj-lt"/>
              <a:buAutoNum type="arabicPeriod" startAt="11"/>
              <a:defRPr/>
            </a:pPr>
            <a:r>
              <a:rPr lang="en-US" sz="1900" dirty="0">
                <a:solidFill>
                  <a:srgbClr val="0070C0"/>
                </a:solidFill>
                <a:latin typeface="+mn-lt"/>
                <a:ea typeface="ヒラギノ角ゴ Pro W3" charset="-128"/>
              </a:rPr>
              <a:t>Herniated disc</a:t>
            </a:r>
          </a:p>
          <a:p>
            <a:pPr marL="365760" indent="-365760" eaLnBrk="0" hangingPunct="0">
              <a:spcAft>
                <a:spcPts val="600"/>
              </a:spcAft>
              <a:buFont typeface="+mj-lt"/>
              <a:buAutoNum type="arabicPeriod" startAt="11"/>
              <a:defRPr/>
            </a:pPr>
            <a:endParaRPr lang="en-US" sz="1900" dirty="0">
              <a:solidFill>
                <a:srgbClr val="0070C0"/>
              </a:solidFill>
              <a:latin typeface="+mn-lt"/>
              <a:ea typeface="ヒラギノ角ゴ Pro W3"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600" dirty="0">
                <a:solidFill>
                  <a:srgbClr val="406F8D"/>
                </a:solidFill>
              </a:rPr>
              <a:t>Distributing  decision aids</a:t>
            </a:r>
          </a:p>
        </p:txBody>
      </p:sp>
      <p:grpSp>
        <p:nvGrpSpPr>
          <p:cNvPr id="3" name="Group 7"/>
          <p:cNvGrpSpPr/>
          <p:nvPr/>
        </p:nvGrpSpPr>
        <p:grpSpPr>
          <a:xfrm>
            <a:off x="368489" y="1155943"/>
            <a:ext cx="7383447" cy="5620169"/>
            <a:chOff x="368489" y="1155943"/>
            <a:chExt cx="7383447" cy="5620169"/>
          </a:xfrm>
          <a:effectLst>
            <a:outerShdw blurRad="50800" dist="38100" dir="8100000" algn="tr" rotWithShape="0">
              <a:prstClr val="black">
                <a:alpha val="40000"/>
              </a:prstClr>
            </a:outerShdw>
          </a:effectLst>
        </p:grpSpPr>
        <p:pic>
          <p:nvPicPr>
            <p:cNvPr id="1715201" name="Picture 1"/>
            <p:cNvPicPr>
              <a:picLocks noChangeAspect="1" noChangeArrowheads="1"/>
            </p:cNvPicPr>
            <p:nvPr/>
          </p:nvPicPr>
          <p:blipFill>
            <a:blip r:embed="rId3" cstate="print"/>
            <a:srcRect l="18816" t="20000" r="21668" b="3172"/>
            <a:stretch>
              <a:fillRect/>
            </a:stretch>
          </p:blipFill>
          <p:spPr bwMode="auto">
            <a:xfrm>
              <a:off x="368489" y="1155943"/>
              <a:ext cx="5827594" cy="5620169"/>
            </a:xfrm>
            <a:prstGeom prst="rect">
              <a:avLst/>
            </a:prstGeom>
            <a:noFill/>
            <a:ln w="9525">
              <a:noFill/>
              <a:miter lim="800000"/>
              <a:headEnd/>
              <a:tailEnd/>
            </a:ln>
          </p:spPr>
        </p:pic>
        <p:pic>
          <p:nvPicPr>
            <p:cNvPr id="1707009" name="Picture 1"/>
            <p:cNvPicPr>
              <a:picLocks noChangeAspect="1" noChangeArrowheads="1"/>
            </p:cNvPicPr>
            <p:nvPr/>
          </p:nvPicPr>
          <p:blipFill>
            <a:blip r:embed="rId4" cstate="print"/>
            <a:srcRect l="18120" t="33748" r="43690" b="2040"/>
            <a:stretch>
              <a:fillRect/>
            </a:stretch>
          </p:blipFill>
          <p:spPr bwMode="auto">
            <a:xfrm>
              <a:off x="4012449" y="3473354"/>
              <a:ext cx="3739487" cy="3302758"/>
            </a:xfrm>
            <a:prstGeom prst="rect">
              <a:avLst/>
            </a:prstGeom>
            <a:noFill/>
            <a:ln w="9525">
              <a:noFill/>
              <a:miter lim="800000"/>
              <a:headEnd/>
              <a:tailEnd/>
            </a:ln>
          </p:spPr>
        </p:pic>
      </p:grpSp>
      <p:sp>
        <p:nvSpPr>
          <p:cNvPr id="6" name="TextBox 5"/>
          <p:cNvSpPr txBox="1"/>
          <p:nvPr/>
        </p:nvSpPr>
        <p:spPr>
          <a:xfrm>
            <a:off x="6278563" y="1323975"/>
            <a:ext cx="2619375" cy="2246313"/>
          </a:xfrm>
          <a:prstGeom prst="rect">
            <a:avLst/>
          </a:prstGeom>
          <a:noFill/>
        </p:spPr>
        <p:txBody>
          <a:bodyPr>
            <a:spAutoFit/>
          </a:bodyPr>
          <a:lstStyle/>
          <a:p>
            <a:pPr algn="r" eaLnBrk="0" hangingPunct="0">
              <a:defRPr/>
            </a:pPr>
            <a:r>
              <a:rPr lang="en-US" sz="2800" dirty="0">
                <a:latin typeface="+mj-lt"/>
                <a:ea typeface="ヒラギノ角ゴ Pro W3" charset="-128"/>
              </a:rPr>
              <a:t>DVDs can be ordered for mailing or viewed on the Web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p:txBody>
          <a:bodyPr/>
          <a:lstStyle/>
          <a:p>
            <a:r>
              <a:rPr lang="en-US" dirty="0" smtClean="0"/>
              <a:t>Outline</a:t>
            </a:r>
          </a:p>
        </p:txBody>
      </p:sp>
      <p:sp>
        <p:nvSpPr>
          <p:cNvPr id="15362" name="Content Placeholder 1"/>
          <p:cNvSpPr>
            <a:spLocks noGrp="1"/>
          </p:cNvSpPr>
          <p:nvPr>
            <p:ph sz="quarter" idx="1"/>
          </p:nvPr>
        </p:nvSpPr>
        <p:spPr/>
        <p:txBody>
          <a:bodyPr/>
          <a:lstStyle/>
          <a:p>
            <a:r>
              <a:rPr lang="en-US" dirty="0" smtClean="0"/>
              <a:t>Motivation: The Washington legislation</a:t>
            </a:r>
          </a:p>
          <a:p>
            <a:r>
              <a:rPr lang="en-US" dirty="0" smtClean="0"/>
              <a:t>SDM at Group Health Cooperative: Model and Lessons Learned</a:t>
            </a:r>
          </a:p>
          <a:p>
            <a:r>
              <a:rPr lang="en-US" dirty="0" smtClean="0"/>
              <a:t>SDM in 3 Puget Sound Systems: Models and Lessons Learned</a:t>
            </a:r>
          </a:p>
          <a:p>
            <a:r>
              <a:rPr lang="en-US" dirty="0" smtClean="0"/>
              <a:t>SDM in US health care reform</a:t>
            </a:r>
          </a:p>
          <a:p>
            <a:r>
              <a:rPr lang="en-US" dirty="0" smtClean="0"/>
              <a:t>Discussion</a:t>
            </a:r>
          </a:p>
          <a:p>
            <a:r>
              <a:rPr lang="en-US" dirty="0" smtClean="0"/>
              <a:t>Resolution and case</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b="2632"/>
          <a:stretch>
            <a:fillRect/>
          </a:stretch>
        </p:blipFill>
        <p:spPr bwMode="auto">
          <a:xfrm>
            <a:off x="144463" y="1928813"/>
            <a:ext cx="5008562" cy="3902075"/>
          </a:xfrm>
          <a:prstGeom prst="rect">
            <a:avLst/>
          </a:prstGeom>
          <a:noFill/>
          <a:ln w="9525">
            <a:noFill/>
            <a:miter lim="800000"/>
            <a:headEnd/>
            <a:tailEnd/>
          </a:ln>
          <a:effectLst/>
        </p:spPr>
      </p:pic>
      <p:sp>
        <p:nvSpPr>
          <p:cNvPr id="78851" name="Text Box 3"/>
          <p:cNvSpPr txBox="1">
            <a:spLocks noChangeArrowheads="1"/>
          </p:cNvSpPr>
          <p:nvPr/>
        </p:nvSpPr>
        <p:spPr bwMode="auto">
          <a:xfrm>
            <a:off x="217488" y="585788"/>
            <a:ext cx="6677025" cy="342900"/>
          </a:xfrm>
          <a:prstGeom prst="rect">
            <a:avLst/>
          </a:prstGeom>
          <a:noFill/>
          <a:ln w="9525" algn="ctr">
            <a:noFill/>
            <a:miter lim="800000"/>
            <a:headEnd/>
            <a:tailEnd/>
          </a:ln>
          <a:effectLst/>
        </p:spPr>
        <p:txBody>
          <a:bodyPr lIns="0" tIns="0" rIns="0" bIns="0">
            <a:spAutoFit/>
          </a:bodyPr>
          <a:lstStyle/>
          <a:p>
            <a:pPr marL="360363" indent="-360363" eaLnBrk="0" hangingPunct="0">
              <a:spcBef>
                <a:spcPct val="50000"/>
              </a:spcBef>
              <a:spcAft>
                <a:spcPct val="25000"/>
              </a:spcAft>
              <a:buClr>
                <a:schemeClr val="bg2"/>
              </a:buClr>
              <a:buSzPct val="55000"/>
              <a:buFont typeface="Monotype Sorts" pitchFamily="2" charset="2"/>
              <a:buNone/>
              <a:tabLst>
                <a:tab pos="112713" algn="l"/>
              </a:tabLst>
            </a:pPr>
            <a:r>
              <a:rPr lang="en-US" sz="2300" b="1" dirty="0">
                <a:solidFill>
                  <a:schemeClr val="bg1"/>
                </a:solidFill>
              </a:rPr>
              <a:t>Feedback Reports to Providers</a:t>
            </a:r>
          </a:p>
        </p:txBody>
      </p:sp>
      <p:pic>
        <p:nvPicPr>
          <p:cNvPr id="78852" name="Picture 4"/>
          <p:cNvPicPr>
            <a:picLocks noChangeAspect="1" noChangeArrowheads="1"/>
          </p:cNvPicPr>
          <p:nvPr/>
        </p:nvPicPr>
        <p:blipFill>
          <a:blip r:embed="rId3" cstate="print"/>
          <a:srcRect/>
          <a:stretch>
            <a:fillRect/>
          </a:stretch>
        </p:blipFill>
        <p:spPr bwMode="auto">
          <a:xfrm>
            <a:off x="5297488" y="1154113"/>
            <a:ext cx="3702050" cy="2489200"/>
          </a:xfrm>
          <a:prstGeom prst="rect">
            <a:avLst/>
          </a:prstGeom>
          <a:noFill/>
          <a:ln w="9525" algn="ctr">
            <a:solidFill>
              <a:schemeClr val="tx1"/>
            </a:solidFill>
            <a:miter lim="800000"/>
            <a:headEnd/>
            <a:tailEnd/>
          </a:ln>
          <a:effectLst/>
        </p:spPr>
      </p:pic>
      <p:pic>
        <p:nvPicPr>
          <p:cNvPr id="78853" name="Picture 5"/>
          <p:cNvPicPr>
            <a:picLocks noChangeAspect="1" noChangeArrowheads="1"/>
          </p:cNvPicPr>
          <p:nvPr/>
        </p:nvPicPr>
        <p:blipFill>
          <a:blip r:embed="rId4" cstate="print"/>
          <a:srcRect/>
          <a:stretch>
            <a:fillRect/>
          </a:stretch>
        </p:blipFill>
        <p:spPr bwMode="auto">
          <a:xfrm>
            <a:off x="5297488" y="3938588"/>
            <a:ext cx="3746500" cy="2519362"/>
          </a:xfrm>
          <a:prstGeom prst="rect">
            <a:avLst/>
          </a:prstGeom>
          <a:noFill/>
          <a:ln w="9525" algn="ctr">
            <a:solidFill>
              <a:schemeClr val="tx1"/>
            </a:solidFill>
            <a:miter lim="800000"/>
            <a:headEnd/>
            <a:tailEnd/>
          </a:ln>
          <a:effectLst/>
        </p:spPr>
      </p:pic>
      <p:sp>
        <p:nvSpPr>
          <p:cNvPr id="78854" name="Text Box 6"/>
          <p:cNvSpPr txBox="1">
            <a:spLocks noChangeArrowheads="1"/>
          </p:cNvSpPr>
          <p:nvPr/>
        </p:nvSpPr>
        <p:spPr bwMode="auto">
          <a:xfrm>
            <a:off x="566738" y="1357313"/>
            <a:ext cx="3641725" cy="285750"/>
          </a:xfrm>
          <a:prstGeom prst="rect">
            <a:avLst/>
          </a:prstGeom>
          <a:noFill/>
          <a:ln w="9525" algn="ctr">
            <a:noFill/>
            <a:miter lim="800000"/>
            <a:headEnd/>
            <a:tailEnd/>
          </a:ln>
          <a:effectLst/>
        </p:spPr>
        <p:txBody>
          <a:bodyPr wrap="none" lIns="0" tIns="0" rIns="0" bIns="0">
            <a:spAutoFit/>
          </a:bodyPr>
          <a:lstStyle/>
          <a:p>
            <a:pPr marL="360363" indent="-360363" eaLnBrk="0" hangingPunct="0">
              <a:spcBef>
                <a:spcPct val="50000"/>
              </a:spcBef>
              <a:spcAft>
                <a:spcPct val="25000"/>
              </a:spcAft>
              <a:buClr>
                <a:schemeClr val="bg2"/>
              </a:buClr>
              <a:buSzPct val="55000"/>
              <a:buFont typeface="Monotype Sorts" pitchFamily="2" charset="2"/>
              <a:buNone/>
              <a:tabLst>
                <a:tab pos="112713" algn="l"/>
              </a:tabLst>
            </a:pPr>
            <a:r>
              <a:rPr lang="en-US" sz="1900" dirty="0"/>
              <a:t>Twice monthly Excel-based report</a:t>
            </a:r>
          </a:p>
        </p:txBody>
      </p:sp>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New EPIC </a:t>
            </a:r>
            <a:r>
              <a:rPr lang="en-US" i="1" dirty="0"/>
              <a:t>Smart Phrases</a:t>
            </a:r>
            <a:r>
              <a:rPr lang="en-US" dirty="0"/>
              <a:t> to Document Informed Consent</a:t>
            </a:r>
          </a:p>
        </p:txBody>
      </p:sp>
      <p:sp>
        <p:nvSpPr>
          <p:cNvPr id="79875" name="Rectangle 3"/>
          <p:cNvSpPr>
            <a:spLocks noGrp="1" noChangeArrowheads="1"/>
          </p:cNvSpPr>
          <p:nvPr>
            <p:ph type="body" idx="1"/>
          </p:nvPr>
        </p:nvSpPr>
        <p:spPr>
          <a:xfrm>
            <a:off x="838200" y="1214438"/>
            <a:ext cx="7778750" cy="4929187"/>
          </a:xfrm>
        </p:spPr>
        <p:txBody>
          <a:bodyPr/>
          <a:lstStyle/>
          <a:p>
            <a:r>
              <a:rPr lang="en-US" dirty="0"/>
              <a:t>1) Pre-Decision Aid Viewing Conversation</a:t>
            </a:r>
          </a:p>
          <a:p>
            <a:r>
              <a:rPr lang="en-US" dirty="0">
                <a:solidFill>
                  <a:schemeClr val="folHlink"/>
                </a:solidFill>
              </a:rPr>
              <a:t>			</a:t>
            </a:r>
            <a:r>
              <a:rPr lang="en-US" i="1" dirty="0">
                <a:solidFill>
                  <a:schemeClr val="folHlink"/>
                </a:solidFill>
              </a:rPr>
              <a:t>.SDMPREVIEWCONVERSATION</a:t>
            </a:r>
          </a:p>
          <a:p>
            <a:r>
              <a:rPr lang="en-US" dirty="0"/>
              <a:t>“The patient and I engaged in a shared decision making conversation.  I recommended that the patient review a Health Dialog decision aid video and make an appointment with me to finalize a treatment plan.”</a:t>
            </a:r>
          </a:p>
          <a:p>
            <a:r>
              <a:rPr lang="en-US" dirty="0"/>
              <a:t>2) Post-Decision Aid Viewing Conversation</a:t>
            </a:r>
          </a:p>
          <a:p>
            <a:r>
              <a:rPr lang="en-US" dirty="0">
                <a:solidFill>
                  <a:schemeClr val="folHlink"/>
                </a:solidFill>
              </a:rPr>
              <a:t>			</a:t>
            </a:r>
            <a:r>
              <a:rPr lang="en-US" i="1" dirty="0">
                <a:solidFill>
                  <a:schemeClr val="folHlink"/>
                </a:solidFill>
              </a:rPr>
              <a:t>.SDMPOSTVIEWCONVERSATION</a:t>
            </a:r>
            <a:r>
              <a:rPr lang="en-US" i="1" dirty="0"/>
              <a:t> </a:t>
            </a:r>
          </a:p>
          <a:p>
            <a:r>
              <a:rPr lang="en-US" dirty="0"/>
              <a:t>“The patient and I engaged in a shared decision making conversation. The patient had previously reviewed the Health Dialog patient decision aid. We discussed the content of the decision aid, clarified the patient’s treatment preferences, and I answered the patient’s questions. We agreed to the following treatment/services(s): *** and ***. The patient signed the applicable consent form.”</a:t>
            </a:r>
          </a:p>
        </p:txBody>
      </p:sp>
    </p:spTree>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ChangeArrowheads="1"/>
          </p:cNvSpPr>
          <p:nvPr>
            <p:ph type="ctrTitle" idx="4294967295"/>
          </p:nvPr>
        </p:nvSpPr>
        <p:spPr>
          <a:xfrm>
            <a:off x="2743200" y="2033588"/>
            <a:ext cx="5600700" cy="1871662"/>
          </a:xfrm>
        </p:spPr>
        <p:txBody>
          <a:bodyPr vert="horz" wrap="square" lIns="91440" tIns="45720" rIns="91440" bIns="45720" numCol="1" anchor="b" anchorCtr="0" compatLnSpc="1">
            <a:prstTxWarp prst="textNoShape">
              <a:avLst/>
            </a:prstTxWarp>
            <a:normAutofit fontScale="90000"/>
          </a:bodyPr>
          <a:lstStyle/>
          <a:p>
            <a:r>
              <a:rPr lang="en-US" sz="3900" dirty="0">
                <a:solidFill>
                  <a:srgbClr val="406F8D"/>
                </a:solidFill>
              </a:rPr>
              <a:t>What are we learning about use of decision aids at Group Health?</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r>
              <a:rPr lang="en-US" dirty="0"/>
              <a:t>Outcomes that we’re tracking</a:t>
            </a:r>
          </a:p>
        </p:txBody>
      </p:sp>
      <p:sp>
        <p:nvSpPr>
          <p:cNvPr id="80899" name="Rectangle 3"/>
          <p:cNvSpPr>
            <a:spLocks noGrp="1" noChangeArrowheads="1"/>
          </p:cNvSpPr>
          <p:nvPr>
            <p:ph type="body" idx="4294967295"/>
          </p:nvPr>
        </p:nvSpPr>
        <p:spPr/>
        <p:txBody>
          <a:bodyPr/>
          <a:lstStyle/>
          <a:p>
            <a:pPr marL="0" indent="0" defTabSz="966788">
              <a:tabLst>
                <a:tab pos="119063" algn="l"/>
              </a:tabLst>
            </a:pPr>
            <a:r>
              <a:rPr lang="en-US" dirty="0"/>
              <a:t>Decision aid viewing on Web and DVDs mailed by Resource Line</a:t>
            </a:r>
          </a:p>
          <a:p>
            <a:pPr marL="0" indent="0" defTabSz="966788">
              <a:tabLst>
                <a:tab pos="119063" algn="l"/>
              </a:tabLst>
            </a:pPr>
            <a:r>
              <a:rPr lang="en-US" dirty="0"/>
              <a:t>Patient satisfaction with SDM videos</a:t>
            </a:r>
          </a:p>
          <a:p>
            <a:pPr marL="0" indent="0" defTabSz="966788">
              <a:tabLst>
                <a:tab pos="119063" algn="l"/>
              </a:tabLst>
            </a:pPr>
            <a:r>
              <a:rPr lang="en-US" dirty="0"/>
              <a:t>Procedure rates</a:t>
            </a:r>
          </a:p>
          <a:p>
            <a:pPr marL="0" indent="0" defTabSz="966788">
              <a:tabLst>
                <a:tab pos="119063" algn="l"/>
              </a:tabLst>
            </a:pPr>
            <a:r>
              <a:rPr lang="en-US" dirty="0"/>
              <a:t>Overall health care use of patients (# visits, hospitalizations, Rx)</a:t>
            </a:r>
          </a:p>
          <a:p>
            <a:pPr marL="0" indent="0" defTabSz="966788">
              <a:tabLst>
                <a:tab pos="119063" algn="l"/>
              </a:tabLst>
            </a:pPr>
            <a:r>
              <a:rPr lang="en-US" dirty="0"/>
              <a:t>Cost of health care for patients</a:t>
            </a:r>
          </a:p>
          <a:p>
            <a:pPr marL="0" indent="0" defTabSz="966788">
              <a:tabLst>
                <a:tab pos="119063" algn="l"/>
              </a:tabLst>
            </a:pPr>
            <a:r>
              <a:rPr lang="en-US" dirty="0"/>
              <a:t>Cost of decision aid implementation and delivery</a:t>
            </a:r>
          </a:p>
          <a:p>
            <a:pPr marL="0" indent="0" defTabSz="966788">
              <a:tabLst>
                <a:tab pos="119063" algn="l"/>
              </a:tabLst>
            </a:pPr>
            <a:r>
              <a:rPr lang="en-US" dirty="0"/>
              <a:t>Impact of SDM implementation on providers and staff</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600" dirty="0">
                <a:solidFill>
                  <a:srgbClr val="406F8D"/>
                </a:solidFill>
              </a:rPr>
              <a:t>Decision aid distribution</a:t>
            </a:r>
          </a:p>
        </p:txBody>
      </p:sp>
      <p:sp>
        <p:nvSpPr>
          <p:cNvPr id="14" name="TextBox 13"/>
          <p:cNvSpPr txBox="1"/>
          <p:nvPr/>
        </p:nvSpPr>
        <p:spPr>
          <a:xfrm>
            <a:off x="584200" y="1125538"/>
            <a:ext cx="5432425" cy="762000"/>
          </a:xfrm>
          <a:prstGeom prst="rect">
            <a:avLst/>
          </a:prstGeom>
          <a:noFill/>
        </p:spPr>
        <p:txBody>
          <a:bodyPr>
            <a:spAutoFit/>
          </a:bodyPr>
          <a:lstStyle/>
          <a:p>
            <a:pPr eaLnBrk="0" hangingPunct="0"/>
            <a:r>
              <a:rPr lang="en-US" sz="2400" dirty="0">
                <a:solidFill>
                  <a:srgbClr val="000000"/>
                </a:solidFill>
                <a:latin typeface="Calibri" pitchFamily="34" charset="0"/>
                <a:ea typeface="ヒラギノ角ゴ Pro W3"/>
                <a:cs typeface="ヒラギノ角ゴ Pro W3"/>
              </a:rPr>
              <a:t>Number of videos distributed, by month</a:t>
            </a:r>
          </a:p>
          <a:p>
            <a:pPr eaLnBrk="0" hangingPunct="0"/>
            <a:r>
              <a:rPr lang="en-US" sz="2000" i="1" dirty="0">
                <a:solidFill>
                  <a:srgbClr val="000000"/>
                </a:solidFill>
                <a:latin typeface="Calibri" pitchFamily="34" charset="0"/>
                <a:ea typeface="ヒラギノ角ゴ Pro W3"/>
                <a:cs typeface="ヒラギノ角ゴ Pro W3"/>
              </a:rPr>
              <a:t>Total: 5,682*</a:t>
            </a:r>
          </a:p>
        </p:txBody>
      </p:sp>
      <p:pic>
        <p:nvPicPr>
          <p:cNvPr id="63495" name="Picture 7"/>
          <p:cNvPicPr>
            <a:picLocks noChangeAspect="1" noChangeArrowheads="1"/>
          </p:cNvPicPr>
          <p:nvPr/>
        </p:nvPicPr>
        <p:blipFill>
          <a:blip r:embed="rId3" cstate="print"/>
          <a:srcRect t="10004"/>
          <a:stretch>
            <a:fillRect/>
          </a:stretch>
        </p:blipFill>
        <p:spPr bwMode="auto">
          <a:xfrm>
            <a:off x="0" y="2057400"/>
            <a:ext cx="9144000" cy="3670300"/>
          </a:xfrm>
          <a:prstGeom prst="rect">
            <a:avLst/>
          </a:prstGeom>
          <a:noFill/>
          <a:ln w="9525">
            <a:noFill/>
            <a:miter lim="800000"/>
            <a:headEnd/>
            <a:tailEnd/>
          </a:ln>
          <a:effectLst/>
        </p:spPr>
      </p:pic>
      <p:sp>
        <p:nvSpPr>
          <p:cNvPr id="63496" name="Text Box 8"/>
          <p:cNvSpPr txBox="1">
            <a:spLocks noChangeArrowheads="1"/>
          </p:cNvSpPr>
          <p:nvPr/>
        </p:nvSpPr>
        <p:spPr bwMode="auto">
          <a:xfrm>
            <a:off x="441325" y="6284913"/>
            <a:ext cx="4235450" cy="366712"/>
          </a:xfrm>
          <a:prstGeom prst="rect">
            <a:avLst/>
          </a:prstGeom>
          <a:noFill/>
          <a:ln w="9525">
            <a:noFill/>
            <a:miter lim="800000"/>
            <a:headEnd/>
            <a:tailEnd/>
          </a:ln>
          <a:effectLst/>
        </p:spPr>
        <p:txBody>
          <a:bodyPr wrap="none">
            <a:spAutoFit/>
          </a:bodyPr>
          <a:lstStyle/>
          <a:p>
            <a:r>
              <a:rPr lang="en-US" dirty="0"/>
              <a:t>*does not include web data after Oct ‘09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a:lstStyle/>
          <a:p>
            <a:pPr fontAlgn="auto">
              <a:spcAft>
                <a:spcPts val="0"/>
              </a:spcAft>
              <a:defRPr/>
            </a:pPr>
            <a:r>
              <a:rPr lang="en-US" sz="3600" kern="1200" dirty="0">
                <a:solidFill>
                  <a:schemeClr val="accent6">
                    <a:lumMod val="75000"/>
                  </a:schemeClr>
                </a:solidFill>
                <a:effectLst>
                  <a:outerShdw blurRad="50800" dist="38100" dir="2700000" algn="tl" rotWithShape="0">
                    <a:schemeClr val="bg1">
                      <a:lumMod val="50000"/>
                      <a:alpha val="40000"/>
                    </a:schemeClr>
                  </a:outerShdw>
                </a:effectLst>
                <a:latin typeface="+mj-lt"/>
                <a:ea typeface="+mj-ea"/>
                <a:cs typeface="+mj-cs"/>
              </a:rPr>
              <a:t>Patient assessment</a:t>
            </a:r>
          </a:p>
        </p:txBody>
      </p:sp>
      <p:sp>
        <p:nvSpPr>
          <p:cNvPr id="12" name="TextBox 11"/>
          <p:cNvSpPr txBox="1"/>
          <p:nvPr/>
        </p:nvSpPr>
        <p:spPr>
          <a:xfrm>
            <a:off x="531813" y="1296988"/>
            <a:ext cx="5432425" cy="768350"/>
          </a:xfrm>
          <a:prstGeom prst="rect">
            <a:avLst/>
          </a:prstGeom>
          <a:noFill/>
        </p:spPr>
        <p:txBody>
          <a:bodyPr>
            <a:spAutoFit/>
          </a:bodyPr>
          <a:lstStyle/>
          <a:p>
            <a:pPr eaLnBrk="0" hangingPunct="0">
              <a:defRPr/>
            </a:pPr>
            <a:r>
              <a:rPr lang="en-US" sz="2800" dirty="0">
                <a:solidFill>
                  <a:schemeClr val="accent6">
                    <a:lumMod val="50000"/>
                  </a:schemeClr>
                </a:solidFill>
                <a:latin typeface="+mn-lt"/>
                <a:ea typeface="ヒラギノ角ゴ Pro W3" charset="-128"/>
              </a:rPr>
              <a:t>Overall rating of decision aid videos</a:t>
            </a:r>
          </a:p>
          <a:p>
            <a:pPr eaLnBrk="0" hangingPunct="0">
              <a:defRPr/>
            </a:pPr>
            <a:r>
              <a:rPr lang="en-US" sz="1600" dirty="0">
                <a:solidFill>
                  <a:schemeClr val="accent6">
                    <a:lumMod val="50000"/>
                  </a:schemeClr>
                </a:solidFill>
                <a:latin typeface="+mn-lt"/>
                <a:ea typeface="ヒラギノ角ゴ Pro W3" charset="-128"/>
              </a:rPr>
              <a:t>Patient survey, March 2010, 400 responses</a:t>
            </a:r>
          </a:p>
        </p:txBody>
      </p:sp>
      <p:grpSp>
        <p:nvGrpSpPr>
          <p:cNvPr id="65540" name="Group 10"/>
          <p:cNvGrpSpPr>
            <a:grpSpLocks/>
          </p:cNvGrpSpPr>
          <p:nvPr/>
        </p:nvGrpSpPr>
        <p:grpSpPr bwMode="auto">
          <a:xfrm>
            <a:off x="1057275" y="2347913"/>
            <a:ext cx="7905750" cy="3571875"/>
            <a:chOff x="0" y="0"/>
            <a:chExt cx="8010915" cy="3570515"/>
          </a:xfrm>
        </p:grpSpPr>
        <p:grpSp>
          <p:nvGrpSpPr>
            <p:cNvPr id="65541" name="Group 12"/>
            <p:cNvGrpSpPr>
              <a:grpSpLocks/>
            </p:cNvGrpSpPr>
            <p:nvPr/>
          </p:nvGrpSpPr>
          <p:grpSpPr bwMode="auto">
            <a:xfrm>
              <a:off x="0" y="774248"/>
              <a:ext cx="8010915" cy="2796267"/>
              <a:chOff x="0" y="774248"/>
              <a:chExt cx="8010915" cy="2796267"/>
            </a:xfrm>
          </p:grpSpPr>
          <p:graphicFrame>
            <p:nvGraphicFramePr>
              <p:cNvPr id="16" name="Chart 15"/>
              <p:cNvGraphicFramePr/>
              <p:nvPr/>
            </p:nvGraphicFramePr>
            <p:xfrm>
              <a:off x="0" y="774248"/>
              <a:ext cx="4572000" cy="2748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nvGraphicFramePr>
            <p:xfrm>
              <a:off x="3438915" y="821873"/>
              <a:ext cx="4572000" cy="2748642"/>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TextBox 4"/>
            <p:cNvSpPr txBox="1"/>
            <p:nvPr/>
          </p:nvSpPr>
          <p:spPr>
            <a:xfrm>
              <a:off x="366765" y="0"/>
              <a:ext cx="2776474" cy="7759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hangingPunct="0">
                <a:defRPr/>
              </a:pPr>
              <a:r>
                <a:rPr lang="en-US" sz="1800" dirty="0"/>
                <a:t>Helped you understand the treatment choices </a:t>
              </a:r>
            </a:p>
          </p:txBody>
        </p:sp>
        <p:sp>
          <p:nvSpPr>
            <p:cNvPr id="15" name="TextBox 5"/>
            <p:cNvSpPr txBox="1"/>
            <p:nvPr/>
          </p:nvSpPr>
          <p:spPr>
            <a:xfrm>
              <a:off x="4261228" y="0"/>
              <a:ext cx="2776474" cy="7759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hangingPunct="0">
                <a:defRPr/>
              </a:pPr>
              <a:r>
                <a:rPr lang="en-US" sz="1800" dirty="0"/>
                <a:t>Helped you prepare to </a:t>
              </a:r>
              <a:br>
                <a:rPr lang="en-US" sz="1800" dirty="0"/>
              </a:br>
              <a:r>
                <a:rPr lang="en-US" sz="1800" dirty="0"/>
                <a:t>talk with provider</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600" dirty="0">
                <a:solidFill>
                  <a:srgbClr val="406F8D"/>
                </a:solidFill>
              </a:rPr>
              <a:t>Patient assessment</a:t>
            </a:r>
          </a:p>
        </p:txBody>
      </p:sp>
      <p:sp>
        <p:nvSpPr>
          <p:cNvPr id="11" name="TextBox 10"/>
          <p:cNvSpPr txBox="1"/>
          <p:nvPr/>
        </p:nvSpPr>
        <p:spPr>
          <a:xfrm>
            <a:off x="531813" y="1296988"/>
            <a:ext cx="5432425" cy="768350"/>
          </a:xfrm>
          <a:prstGeom prst="rect">
            <a:avLst/>
          </a:prstGeom>
          <a:noFill/>
        </p:spPr>
        <p:txBody>
          <a:bodyPr>
            <a:spAutoFit/>
          </a:bodyPr>
          <a:lstStyle/>
          <a:p>
            <a:pPr eaLnBrk="0" hangingPunct="0">
              <a:defRPr/>
            </a:pPr>
            <a:r>
              <a:rPr lang="en-US" sz="2800" dirty="0">
                <a:solidFill>
                  <a:schemeClr val="accent6">
                    <a:lumMod val="50000"/>
                  </a:schemeClr>
                </a:solidFill>
                <a:latin typeface="+mn-lt"/>
                <a:ea typeface="ヒラギノ角ゴ Pro W3" charset="-128"/>
              </a:rPr>
              <a:t>Overall rating of decision aid videos</a:t>
            </a:r>
          </a:p>
          <a:p>
            <a:pPr eaLnBrk="0" hangingPunct="0">
              <a:defRPr/>
            </a:pPr>
            <a:r>
              <a:rPr lang="en-US" sz="1600" dirty="0">
                <a:solidFill>
                  <a:schemeClr val="accent6">
                    <a:lumMod val="50000"/>
                  </a:schemeClr>
                </a:solidFill>
                <a:latin typeface="+mn-lt"/>
                <a:ea typeface="ヒラギノ角ゴ Pro W3" charset="-128"/>
              </a:rPr>
              <a:t>Patient survey, March 2010, 400 responses</a:t>
            </a:r>
          </a:p>
        </p:txBody>
      </p:sp>
      <p:grpSp>
        <p:nvGrpSpPr>
          <p:cNvPr id="67588" name="Group 11"/>
          <p:cNvGrpSpPr>
            <a:grpSpLocks/>
          </p:cNvGrpSpPr>
          <p:nvPr/>
        </p:nvGrpSpPr>
        <p:grpSpPr bwMode="auto">
          <a:xfrm>
            <a:off x="2803525" y="2179638"/>
            <a:ext cx="4908550" cy="4175125"/>
            <a:chOff x="0" y="0"/>
            <a:chExt cx="4980214" cy="4171399"/>
          </a:xfrm>
        </p:grpSpPr>
        <p:graphicFrame>
          <p:nvGraphicFramePr>
            <p:cNvPr id="13" name="Chart 12"/>
            <p:cNvGraphicFramePr/>
            <p:nvPr/>
          </p:nvGraphicFramePr>
          <p:xfrm>
            <a:off x="0" y="801461"/>
            <a:ext cx="4980214" cy="336993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p:cNvSpPr txBox="1"/>
            <p:nvPr/>
          </p:nvSpPr>
          <p:spPr>
            <a:xfrm>
              <a:off x="204557" y="0"/>
              <a:ext cx="4543720" cy="7755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hangingPunct="0">
                <a:defRPr/>
              </a:pPr>
              <a:r>
                <a:rPr lang="en-US" sz="2000" i="1" dirty="0"/>
                <a:t>How important is it that providers make programs like this available?</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08000" y="1444625"/>
            <a:ext cx="2068513" cy="2216150"/>
          </a:xfrm>
          <a:prstGeom prst="rect">
            <a:avLst/>
          </a:prstGeom>
          <a:noFill/>
        </p:spPr>
        <p:txBody>
          <a:bodyPr>
            <a:spAutoFit/>
          </a:bodyPr>
          <a:lstStyle/>
          <a:p>
            <a:pPr eaLnBrk="0" hangingPunct="0">
              <a:defRPr/>
            </a:pPr>
            <a:r>
              <a:rPr lang="en-US" sz="2400" dirty="0">
                <a:solidFill>
                  <a:schemeClr val="accent6">
                    <a:lumMod val="50000"/>
                  </a:schemeClr>
                </a:solidFill>
                <a:latin typeface="+mn-lt"/>
                <a:ea typeface="ヒラギノ角ゴ Pro W3" charset="-128"/>
              </a:rPr>
              <a:t>Rating of decision aid videos, </a:t>
            </a:r>
            <a:br>
              <a:rPr lang="en-US" sz="2400" dirty="0">
                <a:solidFill>
                  <a:schemeClr val="accent6">
                    <a:lumMod val="50000"/>
                  </a:schemeClr>
                </a:solidFill>
                <a:latin typeface="+mn-lt"/>
                <a:ea typeface="ヒラギノ角ゴ Pro W3" charset="-128"/>
              </a:rPr>
            </a:br>
            <a:r>
              <a:rPr lang="en-US" sz="2400" dirty="0">
                <a:solidFill>
                  <a:schemeClr val="accent6">
                    <a:lumMod val="50000"/>
                  </a:schemeClr>
                </a:solidFill>
                <a:latin typeface="+mn-lt"/>
                <a:ea typeface="ヒラギノ角ゴ Pro W3" charset="-128"/>
              </a:rPr>
              <a:t>by topic</a:t>
            </a:r>
          </a:p>
          <a:p>
            <a:pPr eaLnBrk="0" hangingPunct="0">
              <a:defRPr/>
            </a:pPr>
            <a:endParaRPr lang="en-US" sz="2400" dirty="0">
              <a:solidFill>
                <a:schemeClr val="accent6">
                  <a:lumMod val="50000"/>
                </a:schemeClr>
              </a:solidFill>
              <a:latin typeface="+mn-lt"/>
              <a:ea typeface="ヒラギノ角ゴ Pro W3" charset="-128"/>
            </a:endParaRPr>
          </a:p>
          <a:p>
            <a:pPr eaLnBrk="0" hangingPunct="0">
              <a:defRPr/>
            </a:pPr>
            <a:r>
              <a:rPr lang="en-US" dirty="0">
                <a:solidFill>
                  <a:schemeClr val="accent6">
                    <a:lumMod val="50000"/>
                  </a:schemeClr>
                </a:solidFill>
                <a:latin typeface="+mn-lt"/>
                <a:ea typeface="ヒラギノ角ゴ Pro W3" charset="-128"/>
              </a:rPr>
              <a:t>March 2010</a:t>
            </a:r>
            <a:endParaRPr lang="en-US" sz="1600" dirty="0">
              <a:solidFill>
                <a:schemeClr val="accent6">
                  <a:lumMod val="50000"/>
                </a:schemeClr>
              </a:solidFill>
              <a:latin typeface="+mn-lt"/>
              <a:ea typeface="ヒラギノ角ゴ Pro W3" charset="-128"/>
            </a:endParaRPr>
          </a:p>
        </p:txBody>
      </p:sp>
      <p:sp>
        <p:nvSpPr>
          <p:cNvPr id="37" name="Title 1"/>
          <p:cNvSpPr>
            <a:spLocks noGrp="1"/>
          </p:cNvSpPr>
          <p:nvPr>
            <p:ph type="title" idx="4294967295"/>
          </p:nvPr>
        </p:nvSpPr>
        <p:spPr>
          <a:xfrm>
            <a:off x="349250" y="0"/>
            <a:ext cx="7499350" cy="1143000"/>
          </a:xfrm>
        </p:spPr>
        <p:txBody>
          <a:bodyPr vert="horz" wrap="square" lIns="91440" tIns="45720" rIns="91440" bIns="45720" numCol="1" anchorCtr="0" compatLnSpc="1">
            <a:prstTxWarp prst="textNoShape">
              <a:avLst/>
            </a:prstTxWarp>
          </a:bodyPr>
          <a:lstStyle/>
          <a:p>
            <a:r>
              <a:rPr lang="en-US" sz="3600" dirty="0">
                <a:solidFill>
                  <a:srgbClr val="406F8D"/>
                </a:solidFill>
              </a:rPr>
              <a:t>Patient assessment</a:t>
            </a:r>
          </a:p>
        </p:txBody>
      </p:sp>
      <p:pic>
        <p:nvPicPr>
          <p:cNvPr id="69636" name="Picture 6"/>
          <p:cNvPicPr>
            <a:picLocks noChangeAspect="1" noChangeArrowheads="1"/>
          </p:cNvPicPr>
          <p:nvPr/>
        </p:nvPicPr>
        <p:blipFill>
          <a:blip r:embed="rId3" cstate="print"/>
          <a:srcRect/>
          <a:stretch>
            <a:fillRect/>
          </a:stretch>
        </p:blipFill>
        <p:spPr bwMode="auto">
          <a:xfrm>
            <a:off x="2474913" y="1106488"/>
            <a:ext cx="6140450" cy="561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Examples of Patient Feedback on Videos</a:t>
            </a:r>
          </a:p>
        </p:txBody>
      </p:sp>
      <p:sp>
        <p:nvSpPr>
          <p:cNvPr id="82947" name="Rectangle 3"/>
          <p:cNvSpPr>
            <a:spLocks noGrp="1" noChangeArrowheads="1"/>
          </p:cNvSpPr>
          <p:nvPr>
            <p:ph type="body" idx="1"/>
          </p:nvPr>
        </p:nvSpPr>
        <p:spPr/>
        <p:txBody>
          <a:bodyPr/>
          <a:lstStyle/>
          <a:p>
            <a:r>
              <a:rPr lang="en-US" dirty="0"/>
              <a:t>“Excellent.  Very informative.  Made me very aware to give more thought to the surgery.  To have it or not.”</a:t>
            </a:r>
          </a:p>
          <a:p>
            <a:r>
              <a:rPr lang="en-US" dirty="0"/>
              <a:t>“I'm puzzled why more Drs. don't use this program. Is it new?”</a:t>
            </a:r>
          </a:p>
          <a:p>
            <a:r>
              <a:rPr lang="en-US" dirty="0"/>
              <a:t>“The program was well done and informative for what it included, however I have also been doing research on line and that has been helpful as well.”</a:t>
            </a:r>
          </a:p>
          <a:p>
            <a:r>
              <a:rPr lang="en-US" dirty="0"/>
              <a:t>“I'm scheduled to consult with a hip surgeon and feel I am much better prepared after reading and watching the DVD.”</a:t>
            </a:r>
          </a:p>
          <a:p>
            <a:r>
              <a:rPr lang="en-US" dirty="0"/>
              <a:t>“The book and DVD were very helpful.  The info in these two items helped me reach a decision.”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r>
              <a:rPr lang="en-US" dirty="0"/>
              <a:t>Key Conclusions	</a:t>
            </a:r>
          </a:p>
        </p:txBody>
      </p:sp>
      <p:sp>
        <p:nvSpPr>
          <p:cNvPr id="84995" name="Rectangle 3"/>
          <p:cNvSpPr>
            <a:spLocks noGrp="1" noChangeArrowheads="1"/>
          </p:cNvSpPr>
          <p:nvPr>
            <p:ph type="body" idx="4294967295"/>
          </p:nvPr>
        </p:nvSpPr>
        <p:spPr/>
        <p:txBody>
          <a:bodyPr/>
          <a:lstStyle/>
          <a:p>
            <a:pPr marL="0" indent="0" defTabSz="966788">
              <a:tabLst>
                <a:tab pos="119063" algn="l"/>
              </a:tabLst>
            </a:pPr>
            <a:r>
              <a:rPr lang="en-US" dirty="0"/>
              <a:t>Data on </a:t>
            </a:r>
            <a:r>
              <a:rPr lang="en-US" u="sng" dirty="0"/>
              <a:t>local</a:t>
            </a:r>
            <a:r>
              <a:rPr lang="en-US" dirty="0"/>
              <a:t> variations was an important driver of system change.</a:t>
            </a:r>
          </a:p>
          <a:p>
            <a:pPr marL="0" indent="0" defTabSz="966788">
              <a:tabLst>
                <a:tab pos="119063" algn="l"/>
              </a:tabLst>
            </a:pPr>
            <a:r>
              <a:rPr lang="en-US" dirty="0"/>
              <a:t>Buy-in from senior leadership was necessary but not sufficient – we needed support from FIMDM and Health Dialog to get moving.</a:t>
            </a:r>
          </a:p>
          <a:p>
            <a:pPr marL="0" indent="0" defTabSz="966788">
              <a:tabLst>
                <a:tab pos="119063" algn="l"/>
              </a:tabLst>
            </a:pPr>
            <a:r>
              <a:rPr lang="en-US" dirty="0"/>
              <a:t>Feedback on patient satisfaction maintained enthusiasm for the process until other outcome data became available.</a:t>
            </a:r>
          </a:p>
          <a:p>
            <a:pPr marL="0" indent="0" defTabSz="966788">
              <a:tabLst>
                <a:tab pos="119063" algn="l"/>
              </a:tabLst>
            </a:pPr>
            <a:r>
              <a:rPr lang="en-US" dirty="0"/>
              <a:t>Trends in elective surgery are encouraging, and although not clearly linked to SDM by causality, have yielded greater enthusiasm for our work among senior leaders.</a:t>
            </a:r>
          </a:p>
          <a:p>
            <a:pPr marL="0" indent="0" defTabSz="966788">
              <a:tabLst>
                <a:tab pos="119063" algn="l"/>
              </a:tabLst>
            </a:pPr>
            <a:r>
              <a:rPr lang="en-US" dirty="0"/>
              <a:t>Implementing SDM with patient decision aids appears to hit the elusive ‘sweet spot’ of both improving health care quality while improving satisfaction and having the potential to reduce surgical costs.</a:t>
            </a:r>
          </a:p>
          <a:p>
            <a:pPr marL="0" indent="0" defTabSz="966788">
              <a:tabLst>
                <a:tab pos="119063" algn="l"/>
              </a:tabLst>
            </a:pPr>
            <a:endParaRPr lang="en-US" dirty="0"/>
          </a:p>
          <a:p>
            <a:pPr marL="0" indent="0" defTabSz="966788">
              <a:tabLst>
                <a:tab pos="119063" algn="l"/>
              </a:tabLst>
            </a:pP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r>
              <a:rPr lang="en-US" dirty="0" smtClean="0"/>
              <a:t>Legislation</a:t>
            </a:r>
          </a:p>
        </p:txBody>
      </p:sp>
      <p:sp>
        <p:nvSpPr>
          <p:cNvPr id="16386" name="Content Placeholder 1"/>
          <p:cNvSpPr>
            <a:spLocks noGrp="1"/>
          </p:cNvSpPr>
          <p:nvPr>
            <p:ph sz="quarter" idx="1"/>
          </p:nvPr>
        </p:nvSpPr>
        <p:spPr/>
        <p:txBody>
          <a:bodyPr/>
          <a:lstStyle/>
          <a:p>
            <a:r>
              <a:rPr lang="en-US" dirty="0" smtClean="0"/>
              <a:t>E2SSB 5930; 2007</a:t>
            </a:r>
          </a:p>
          <a:p>
            <a:r>
              <a:rPr lang="en-US" dirty="0" smtClean="0"/>
              <a:t>Purpose centered on informed decision making</a:t>
            </a:r>
          </a:p>
          <a:p>
            <a:r>
              <a:rPr lang="en-US" dirty="0" smtClean="0"/>
              <a:t>Connection to informed consent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dirty="0" smtClean="0"/>
              <a:t>Puget Sound Demonstration</a:t>
            </a:r>
          </a:p>
        </p:txBody>
      </p:sp>
      <p:sp>
        <p:nvSpPr>
          <p:cNvPr id="2" name="Content Placeholder 1"/>
          <p:cNvSpPr>
            <a:spLocks noGrp="1"/>
          </p:cNvSpPr>
          <p:nvPr>
            <p:ph sz="quarter" idx="1"/>
          </p:nvPr>
        </p:nvSpPr>
        <p:spPr/>
        <p:txBody>
          <a:bodyPr>
            <a:normAutofit fontScale="92500" lnSpcReduction="10000"/>
          </a:bodyPr>
          <a:lstStyle/>
          <a:p>
            <a:pPr marL="274320" indent="-274320" fontAlgn="auto">
              <a:spcBef>
                <a:spcPts val="580"/>
              </a:spcBef>
              <a:spcAft>
                <a:spcPts val="0"/>
              </a:spcAft>
              <a:buFont typeface="Wingdings 2"/>
              <a:buChar char=""/>
              <a:defRPr/>
            </a:pPr>
            <a:r>
              <a:rPr lang="en-US" dirty="0" smtClean="0"/>
              <a:t>Response to E2SSB 5930</a:t>
            </a:r>
          </a:p>
          <a:p>
            <a:pPr marL="274320" indent="-274320" fontAlgn="auto">
              <a:spcBef>
                <a:spcPts val="580"/>
              </a:spcBef>
              <a:spcAft>
                <a:spcPts val="0"/>
              </a:spcAft>
              <a:buFont typeface="Wingdings 2"/>
              <a:buChar char=""/>
              <a:defRPr/>
            </a:pPr>
            <a:r>
              <a:rPr lang="en-US" dirty="0" smtClean="0"/>
              <a:t>Foundation for Informed Medical Decision Making funding; DAs from Health </a:t>
            </a:r>
            <a:r>
              <a:rPr lang="en-US" dirty="0" smtClean="0"/>
              <a:t>Dialog</a:t>
            </a:r>
            <a:endParaRPr lang="en-US" dirty="0" smtClean="0"/>
          </a:p>
          <a:p>
            <a:pPr marL="274320" indent="-274320" fontAlgn="auto">
              <a:spcBef>
                <a:spcPts val="580"/>
              </a:spcBef>
              <a:spcAft>
                <a:spcPts val="0"/>
              </a:spcAft>
              <a:buFont typeface="Wingdings 2"/>
              <a:buChar char=""/>
              <a:defRPr/>
            </a:pPr>
            <a:r>
              <a:rPr lang="en-US" dirty="0" smtClean="0"/>
              <a:t>Partners:</a:t>
            </a:r>
          </a:p>
          <a:p>
            <a:pPr marL="548640" lvl="1" fontAlgn="auto">
              <a:spcBef>
                <a:spcPts val="370"/>
              </a:spcBef>
              <a:spcAft>
                <a:spcPts val="0"/>
              </a:spcAft>
              <a:buFont typeface="Wingdings 2"/>
              <a:buChar char=""/>
              <a:defRPr/>
            </a:pPr>
            <a:r>
              <a:rPr lang="en-US" dirty="0" smtClean="0"/>
              <a:t>Group Health Cooperative</a:t>
            </a:r>
          </a:p>
          <a:p>
            <a:pPr marL="548640" lvl="1" fontAlgn="auto">
              <a:spcBef>
                <a:spcPts val="370"/>
              </a:spcBef>
              <a:spcAft>
                <a:spcPts val="0"/>
              </a:spcAft>
              <a:buFont typeface="Wingdings 2"/>
              <a:buChar char=""/>
              <a:defRPr/>
            </a:pPr>
            <a:r>
              <a:rPr lang="en-US" dirty="0" smtClean="0"/>
              <a:t>Health Care Authority</a:t>
            </a:r>
          </a:p>
          <a:p>
            <a:pPr marL="548640" lvl="1" fontAlgn="auto">
              <a:spcBef>
                <a:spcPts val="370"/>
              </a:spcBef>
              <a:spcAft>
                <a:spcPts val="0"/>
              </a:spcAft>
              <a:buFont typeface="Wingdings 2"/>
              <a:buChar char=""/>
              <a:defRPr/>
            </a:pPr>
            <a:r>
              <a:rPr lang="en-US" dirty="0" smtClean="0"/>
              <a:t>Puget Sound Health Alliance</a:t>
            </a:r>
          </a:p>
          <a:p>
            <a:pPr marL="274320" indent="-274320" fontAlgn="auto">
              <a:spcBef>
                <a:spcPts val="580"/>
              </a:spcBef>
              <a:spcAft>
                <a:spcPts val="0"/>
              </a:spcAft>
              <a:buFont typeface="Wingdings 2"/>
              <a:buChar char=""/>
              <a:defRPr/>
            </a:pPr>
            <a:r>
              <a:rPr lang="en-US" dirty="0" smtClean="0"/>
              <a:t>Participants</a:t>
            </a:r>
          </a:p>
          <a:p>
            <a:pPr marL="548640" lvl="1" fontAlgn="auto">
              <a:spcBef>
                <a:spcPts val="370"/>
              </a:spcBef>
              <a:spcAft>
                <a:spcPts val="0"/>
              </a:spcAft>
              <a:buFont typeface="Wingdings 2"/>
              <a:buChar char=""/>
              <a:defRPr/>
            </a:pPr>
            <a:r>
              <a:rPr lang="en-US" dirty="0" err="1" smtClean="0"/>
              <a:t>MultiCare</a:t>
            </a:r>
            <a:r>
              <a:rPr lang="en-US" dirty="0" smtClean="0"/>
              <a:t> </a:t>
            </a:r>
            <a:r>
              <a:rPr lang="en-US" dirty="0" smtClean="0"/>
              <a:t>Health System, Tacoma</a:t>
            </a:r>
          </a:p>
          <a:p>
            <a:pPr marL="548640" lvl="1" fontAlgn="auto">
              <a:spcBef>
                <a:spcPts val="370"/>
              </a:spcBef>
              <a:spcAft>
                <a:spcPts val="0"/>
              </a:spcAft>
              <a:buFont typeface="Wingdings 2"/>
              <a:buChar char=""/>
              <a:defRPr/>
            </a:pPr>
            <a:r>
              <a:rPr lang="en-US" dirty="0" smtClean="0"/>
              <a:t>Virginia Mason Health System, Seattle</a:t>
            </a:r>
          </a:p>
          <a:p>
            <a:pPr marL="548640" lvl="1" fontAlgn="auto">
              <a:spcBef>
                <a:spcPts val="370"/>
              </a:spcBef>
              <a:spcAft>
                <a:spcPts val="0"/>
              </a:spcAft>
              <a:buFont typeface="Wingdings 2"/>
              <a:buChar char=""/>
              <a:defRPr/>
            </a:pPr>
            <a:r>
              <a:rPr lang="en-US" dirty="0" smtClean="0"/>
              <a:t>The Everett Clinic, Everett</a:t>
            </a:r>
          </a:p>
          <a:p>
            <a:pPr marL="548640" lvl="1" fontAlgn="auto">
              <a:spcBef>
                <a:spcPts val="370"/>
              </a:spcBef>
              <a:spcAft>
                <a:spcPts val="0"/>
              </a:spcAft>
              <a:buFont typeface="Wingdings 2"/>
              <a:buChar char=""/>
              <a:defRPr/>
            </a:pPr>
            <a:r>
              <a:rPr lang="en-US" dirty="0" smtClean="0"/>
              <a:t>(Carol Milgard Breast Center, Tacoma)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p:txBody>
          <a:bodyPr/>
          <a:lstStyle/>
          <a:p>
            <a:r>
              <a:rPr lang="en-US" dirty="0" smtClean="0"/>
              <a:t>Conditions of Interest</a:t>
            </a:r>
          </a:p>
        </p:txBody>
      </p:sp>
      <p:sp>
        <p:nvSpPr>
          <p:cNvPr id="2" name="Content Placeholder 1"/>
          <p:cNvSpPr>
            <a:spLocks noGrp="1"/>
          </p:cNvSpPr>
          <p:nvPr>
            <p:ph sz="quarter" idx="1"/>
          </p:nvPr>
        </p:nvSpPr>
        <p:spPr/>
        <p:txBody>
          <a:bodyPr>
            <a:normAutofit lnSpcReduction="10000"/>
          </a:bodyPr>
          <a:lstStyle/>
          <a:p>
            <a:pPr marL="274320" indent="-274320" fontAlgn="auto">
              <a:spcBef>
                <a:spcPts val="580"/>
              </a:spcBef>
              <a:spcAft>
                <a:spcPts val="0"/>
              </a:spcAft>
              <a:buFont typeface="Wingdings 2"/>
              <a:buChar char=""/>
              <a:defRPr/>
            </a:pPr>
            <a:r>
              <a:rPr lang="en-US" dirty="0" smtClean="0"/>
              <a:t>Virginia Mason</a:t>
            </a:r>
          </a:p>
          <a:p>
            <a:pPr marL="548640" lvl="1" fontAlgn="auto">
              <a:spcBef>
                <a:spcPts val="370"/>
              </a:spcBef>
              <a:spcAft>
                <a:spcPts val="0"/>
              </a:spcAft>
              <a:buFont typeface="Wingdings 2"/>
              <a:buChar char=""/>
              <a:defRPr/>
            </a:pPr>
            <a:r>
              <a:rPr lang="en-US" dirty="0" smtClean="0"/>
              <a:t>Early stage breast cancer</a:t>
            </a:r>
          </a:p>
          <a:p>
            <a:pPr marL="274320" indent="-274320" fontAlgn="auto">
              <a:spcBef>
                <a:spcPts val="580"/>
              </a:spcBef>
              <a:spcAft>
                <a:spcPts val="0"/>
              </a:spcAft>
              <a:buFont typeface="Wingdings 2"/>
              <a:buChar char=""/>
              <a:defRPr/>
            </a:pPr>
            <a:r>
              <a:rPr lang="en-US" dirty="0" smtClean="0"/>
              <a:t>The Everett Clinic</a:t>
            </a:r>
          </a:p>
          <a:p>
            <a:pPr marL="548640" lvl="1" fontAlgn="auto">
              <a:spcBef>
                <a:spcPts val="370"/>
              </a:spcBef>
              <a:spcAft>
                <a:spcPts val="0"/>
              </a:spcAft>
              <a:buFont typeface="Wingdings 2"/>
              <a:buChar char=""/>
              <a:defRPr/>
            </a:pPr>
            <a:r>
              <a:rPr lang="en-US" dirty="0" smtClean="0"/>
              <a:t>Knee osteoarthritis</a:t>
            </a:r>
          </a:p>
          <a:p>
            <a:pPr marL="548640" lvl="1" fontAlgn="auto">
              <a:spcBef>
                <a:spcPts val="370"/>
              </a:spcBef>
              <a:spcAft>
                <a:spcPts val="0"/>
              </a:spcAft>
              <a:buFont typeface="Wingdings 2"/>
              <a:buChar char=""/>
              <a:defRPr/>
            </a:pPr>
            <a:r>
              <a:rPr lang="en-US" dirty="0" smtClean="0"/>
              <a:t>Hip osteoarthritis</a:t>
            </a:r>
          </a:p>
          <a:p>
            <a:pPr marL="274320" indent="-274320" fontAlgn="auto">
              <a:spcBef>
                <a:spcPts val="580"/>
              </a:spcBef>
              <a:spcAft>
                <a:spcPts val="0"/>
              </a:spcAft>
              <a:buFont typeface="Wingdings 2"/>
              <a:buChar char=""/>
              <a:defRPr/>
            </a:pPr>
            <a:r>
              <a:rPr lang="en-US" dirty="0" err="1" smtClean="0"/>
              <a:t>MultiCare</a:t>
            </a:r>
            <a:endParaRPr lang="en-US" dirty="0" smtClean="0"/>
          </a:p>
          <a:p>
            <a:pPr marL="548640" lvl="1" fontAlgn="auto">
              <a:spcBef>
                <a:spcPts val="370"/>
              </a:spcBef>
              <a:spcAft>
                <a:spcPts val="0"/>
              </a:spcAft>
              <a:buFont typeface="Wingdings 2"/>
              <a:buChar char=""/>
              <a:defRPr/>
            </a:pPr>
            <a:r>
              <a:rPr lang="en-US" dirty="0" smtClean="0"/>
              <a:t>Back pain (acute and chronic)</a:t>
            </a:r>
          </a:p>
          <a:p>
            <a:pPr marL="548640" lvl="1" fontAlgn="auto">
              <a:spcBef>
                <a:spcPts val="370"/>
              </a:spcBef>
              <a:spcAft>
                <a:spcPts val="0"/>
              </a:spcAft>
              <a:buFont typeface="Wingdings 2"/>
              <a:buChar char=""/>
              <a:defRPr/>
            </a:pPr>
            <a:r>
              <a:rPr lang="en-US" dirty="0" smtClean="0"/>
              <a:t>Depression</a:t>
            </a:r>
          </a:p>
          <a:p>
            <a:pPr marL="548640" lvl="1" fontAlgn="auto">
              <a:spcBef>
                <a:spcPts val="370"/>
              </a:spcBef>
              <a:spcAft>
                <a:spcPts val="0"/>
              </a:spcAft>
              <a:buFont typeface="Wingdings 2"/>
              <a:buChar char=""/>
              <a:defRPr/>
            </a:pPr>
            <a:r>
              <a:rPr lang="en-US" dirty="0" smtClean="0"/>
              <a:t>Diabetes</a:t>
            </a:r>
          </a:p>
          <a:p>
            <a:pPr marL="548640" lvl="1" fontAlgn="auto">
              <a:spcBef>
                <a:spcPts val="370"/>
              </a:spcBef>
              <a:spcAft>
                <a:spcPts val="0"/>
              </a:spcAft>
              <a:buFont typeface="Wingdings 2"/>
              <a:buChar char=""/>
              <a:defRPr/>
            </a:pPr>
            <a:r>
              <a:rPr lang="en-US" dirty="0" smtClean="0"/>
              <a:t>Colon cancer screening</a:t>
            </a:r>
          </a:p>
          <a:p>
            <a:pPr marL="548640" lvl="1" fontAlgn="auto">
              <a:spcBef>
                <a:spcPts val="370"/>
              </a:spcBef>
              <a:spcAft>
                <a:spcPts val="0"/>
              </a:spcAft>
              <a:buFont typeface="Wingdings 2"/>
              <a:buChar char=""/>
              <a:defRPr/>
            </a:pPr>
            <a:r>
              <a:rPr lang="en-US" dirty="0" smtClean="0"/>
              <a:t>PSA testing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p:txBody>
          <a:bodyPr/>
          <a:lstStyle/>
          <a:p>
            <a:r>
              <a:rPr lang="en-US" dirty="0" smtClean="0"/>
              <a:t>Progress</a:t>
            </a:r>
          </a:p>
        </p:txBody>
      </p:sp>
      <p:sp>
        <p:nvSpPr>
          <p:cNvPr id="25602" name="Content Placeholder 1"/>
          <p:cNvSpPr>
            <a:spLocks noGrp="1"/>
          </p:cNvSpPr>
          <p:nvPr>
            <p:ph sz="quarter" idx="1"/>
          </p:nvPr>
        </p:nvSpPr>
        <p:spPr/>
        <p:txBody>
          <a:bodyPr/>
          <a:lstStyle/>
          <a:p>
            <a:r>
              <a:rPr lang="en-US" dirty="0" smtClean="0"/>
              <a:t>April 2009 start</a:t>
            </a:r>
          </a:p>
          <a:p>
            <a:r>
              <a:rPr lang="en-US" dirty="0" smtClean="0"/>
              <a:t>Two sites active</a:t>
            </a:r>
          </a:p>
          <a:p>
            <a:r>
              <a:rPr lang="en-US" dirty="0" smtClean="0"/>
              <a:t>3</a:t>
            </a:r>
            <a:r>
              <a:rPr lang="en-US" dirty="0" smtClean="0"/>
              <a:t>0 </a:t>
            </a:r>
            <a:r>
              <a:rPr lang="en-US" dirty="0" smtClean="0"/>
              <a:t>DAs distributed</a:t>
            </a:r>
          </a:p>
          <a:p>
            <a:r>
              <a:rPr lang="en-US" dirty="0" smtClean="0"/>
              <a:t>10 surveys received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p:txBody>
          <a:bodyPr/>
          <a:lstStyle/>
          <a:p>
            <a:r>
              <a:rPr lang="en-US" dirty="0" smtClean="0"/>
              <a:t>Issues</a:t>
            </a:r>
          </a:p>
        </p:txBody>
      </p:sp>
      <p:sp>
        <p:nvSpPr>
          <p:cNvPr id="26626" name="Content Placeholder 1"/>
          <p:cNvSpPr>
            <a:spLocks noGrp="1"/>
          </p:cNvSpPr>
          <p:nvPr>
            <p:ph sz="quarter" idx="1"/>
          </p:nvPr>
        </p:nvSpPr>
        <p:spPr/>
        <p:txBody>
          <a:bodyPr/>
          <a:lstStyle/>
          <a:p>
            <a:r>
              <a:rPr lang="en-US" dirty="0" smtClean="0"/>
              <a:t>Competing priorities</a:t>
            </a:r>
          </a:p>
          <a:p>
            <a:r>
              <a:rPr lang="en-US" dirty="0" smtClean="0"/>
              <a:t>Human Subjects/IRB</a:t>
            </a:r>
          </a:p>
          <a:p>
            <a:r>
              <a:rPr lang="en-US" dirty="0" smtClean="0"/>
              <a:t>Identification of patients</a:t>
            </a:r>
          </a:p>
          <a:p>
            <a:pPr lvl="1"/>
            <a:r>
              <a:rPr lang="en-US" dirty="0" smtClean="0"/>
              <a:t>Automatic by ICD-9</a:t>
            </a:r>
          </a:p>
          <a:p>
            <a:pPr lvl="1"/>
            <a:r>
              <a:rPr lang="en-US" dirty="0" smtClean="0"/>
              <a:t>Selected by staff</a:t>
            </a:r>
          </a:p>
          <a:p>
            <a:r>
              <a:rPr lang="en-US" dirty="0" smtClean="0"/>
              <a:t>Process point</a:t>
            </a:r>
          </a:p>
          <a:p>
            <a:pPr lvl="1"/>
            <a:r>
              <a:rPr lang="en-US" dirty="0" smtClean="0"/>
              <a:t>Primary care setting</a:t>
            </a:r>
          </a:p>
          <a:p>
            <a:pPr lvl="1"/>
            <a:r>
              <a:rPr lang="en-US" dirty="0" smtClean="0"/>
              <a:t>Specialty care setting</a:t>
            </a:r>
          </a:p>
          <a:p>
            <a:pPr lvl="1"/>
            <a:r>
              <a:rPr lang="en-US" dirty="0" smtClean="0"/>
              <a:t>Post referral/pre-visit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endParaRPr lang="en-US" dirty="0" smtClean="0"/>
          </a:p>
        </p:txBody>
      </p:sp>
      <p:sp>
        <p:nvSpPr>
          <p:cNvPr id="27650" name="Content Placeholder 1"/>
          <p:cNvSpPr>
            <a:spLocks noGrp="1"/>
          </p:cNvSpPr>
          <p:nvPr>
            <p:ph sz="quarter" idx="1"/>
          </p:nvPr>
        </p:nvSpPr>
        <p:spPr/>
        <p:txBody>
          <a:bodyPr/>
          <a:lstStyle/>
          <a:p>
            <a:r>
              <a:rPr lang="en-US" dirty="0" smtClean="0"/>
              <a:t>The CONVERSATION</a:t>
            </a:r>
          </a:p>
          <a:p>
            <a:r>
              <a:rPr lang="en-US" dirty="0" smtClean="0"/>
              <a:t>Follow up</a:t>
            </a:r>
          </a:p>
          <a:p>
            <a:pPr lvl="1"/>
            <a:r>
              <a:rPr lang="en-US" dirty="0" smtClean="0"/>
              <a:t>Surveys</a:t>
            </a:r>
          </a:p>
          <a:p>
            <a:pPr lvl="1"/>
            <a:r>
              <a:rPr lang="en-US" dirty="0" smtClean="0"/>
              <a:t>Provider feedback</a:t>
            </a:r>
          </a:p>
          <a:p>
            <a:r>
              <a:rPr lang="en-US" dirty="0" smtClean="0"/>
              <a:t>Impact </a:t>
            </a:r>
          </a:p>
          <a:p>
            <a:pPr lvl="1"/>
            <a:r>
              <a:rPr lang="en-US" dirty="0" smtClean="0"/>
              <a:t>Measures</a:t>
            </a:r>
          </a:p>
          <a:p>
            <a:pPr lvl="1"/>
            <a:r>
              <a:rPr lang="en-US" dirty="0" smtClean="0"/>
              <a:t>Process</a:t>
            </a:r>
          </a:p>
          <a:p>
            <a:pPr lvl="1">
              <a:buFont typeface="Wingdings 2" pitchFamily="18" charset="2"/>
              <a:buNone/>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dirty="0" smtClean="0"/>
              <a:t>Lessons Learned</a:t>
            </a:r>
          </a:p>
        </p:txBody>
      </p:sp>
      <p:sp>
        <p:nvSpPr>
          <p:cNvPr id="28674" name="Content Placeholder 1"/>
          <p:cNvSpPr>
            <a:spLocks noGrp="1"/>
          </p:cNvSpPr>
          <p:nvPr>
            <p:ph sz="quarter" idx="1"/>
          </p:nvPr>
        </p:nvSpPr>
        <p:spPr/>
        <p:txBody>
          <a:bodyPr/>
          <a:lstStyle/>
          <a:p>
            <a:r>
              <a:rPr lang="en-US" dirty="0" smtClean="0"/>
              <a:t>Champions matter</a:t>
            </a:r>
          </a:p>
          <a:p>
            <a:r>
              <a:rPr lang="en-US" dirty="0" smtClean="0"/>
              <a:t>Context matters</a:t>
            </a:r>
          </a:p>
          <a:p>
            <a:r>
              <a:rPr lang="en-US" dirty="0" smtClean="0"/>
              <a:t>Physician participation crucial</a:t>
            </a:r>
          </a:p>
          <a:p>
            <a:r>
              <a:rPr lang="en-US" dirty="0" smtClean="0"/>
              <a:t>Staff engagement crucial</a:t>
            </a:r>
          </a:p>
          <a:p>
            <a:r>
              <a:rPr lang="en-US" dirty="0" smtClean="0"/>
              <a:t>Some patients don’t want to know</a:t>
            </a:r>
          </a:p>
          <a:p>
            <a:r>
              <a:rPr lang="en-US" dirty="0" smtClean="0"/>
              <a:t>Ultimately, incentives/reimbursement matters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dirty="0" smtClean="0"/>
              <a:t>SDM and US Health Care Reform</a:t>
            </a:r>
          </a:p>
        </p:txBody>
      </p:sp>
      <p:sp>
        <p:nvSpPr>
          <p:cNvPr id="30722" name="Content Placeholder 1"/>
          <p:cNvSpPr>
            <a:spLocks noGrp="1"/>
          </p:cNvSpPr>
          <p:nvPr>
            <p:ph sz="quarter" idx="1"/>
          </p:nvPr>
        </p:nvSpPr>
        <p:spPr/>
        <p:txBody>
          <a:bodyPr/>
          <a:lstStyle/>
          <a:p>
            <a:r>
              <a:rPr lang="en-US" dirty="0" smtClean="0"/>
              <a:t>HR 3590 signed into law March 23, 2010</a:t>
            </a:r>
          </a:p>
          <a:p>
            <a:r>
              <a:rPr lang="en-US" dirty="0" smtClean="0"/>
              <a:t>Creates SDM Program</a:t>
            </a:r>
          </a:p>
          <a:p>
            <a:r>
              <a:rPr lang="en-US" dirty="0" smtClean="0"/>
              <a:t>Supports innovation</a:t>
            </a:r>
          </a:p>
          <a:p>
            <a:pPr lvl="1"/>
            <a:r>
              <a:rPr lang="en-US" dirty="0" smtClean="0"/>
              <a:t>Informed health care choices</a:t>
            </a:r>
          </a:p>
          <a:p>
            <a:pPr lvl="1"/>
            <a:r>
              <a:rPr lang="en-US" dirty="0" smtClean="0"/>
              <a:t>New measures to assess tools</a:t>
            </a:r>
          </a:p>
          <a:p>
            <a:r>
              <a:rPr lang="en-US" dirty="0" smtClean="0"/>
              <a:t>Supports new tool development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smtClean="0"/>
              <a:t>Program to Facilitate SDM</a:t>
            </a:r>
          </a:p>
        </p:txBody>
      </p:sp>
      <p:sp>
        <p:nvSpPr>
          <p:cNvPr id="31746" name="Content Placeholder 1"/>
          <p:cNvSpPr>
            <a:spLocks noGrp="1"/>
          </p:cNvSpPr>
          <p:nvPr>
            <p:ph sz="quarter" idx="1"/>
          </p:nvPr>
        </p:nvSpPr>
        <p:spPr/>
        <p:txBody>
          <a:bodyPr/>
          <a:lstStyle/>
          <a:p>
            <a:r>
              <a:rPr lang="en-US" dirty="0" smtClean="0"/>
              <a:t>Section 936</a:t>
            </a:r>
          </a:p>
          <a:p>
            <a:endParaRPr lang="en-US" dirty="0" smtClean="0"/>
          </a:p>
          <a:p>
            <a:pPr>
              <a:buFont typeface="Wingdings 2" pitchFamily="18" charset="2"/>
              <a:buNone/>
            </a:pPr>
            <a:r>
              <a:rPr lang="en-US" dirty="0" smtClean="0"/>
              <a:t>“…to facilitate collaborative processes between patients, caregivers …, and clinicians that engages the patient… in decision making, provides patients…with information about trade-offs among treatment options, and facilitates the incorporation of patient preferences and values into the medical plan.”        (Sec. 936, p. 409)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p:txBody>
          <a:bodyPr/>
          <a:lstStyle/>
          <a:p>
            <a:r>
              <a:rPr lang="en-US" dirty="0" smtClean="0"/>
              <a:t>SDM Program (Section 936)</a:t>
            </a:r>
          </a:p>
        </p:txBody>
      </p:sp>
      <p:sp>
        <p:nvSpPr>
          <p:cNvPr id="32770" name="Content Placeholder 1"/>
          <p:cNvSpPr>
            <a:spLocks noGrp="1"/>
          </p:cNvSpPr>
          <p:nvPr>
            <p:ph sz="quarter" idx="1"/>
          </p:nvPr>
        </p:nvSpPr>
        <p:spPr/>
        <p:txBody>
          <a:bodyPr/>
          <a:lstStyle/>
          <a:p>
            <a:r>
              <a:rPr lang="en-US" dirty="0" smtClean="0"/>
              <a:t>Contracted entity to establish standards and certification process for DAs</a:t>
            </a:r>
          </a:p>
          <a:p>
            <a:pPr lvl="1"/>
            <a:r>
              <a:rPr lang="en-US" dirty="0" smtClean="0"/>
              <a:t>As soon as practicable</a:t>
            </a:r>
          </a:p>
          <a:p>
            <a:pPr lvl="1"/>
            <a:r>
              <a:rPr lang="en-US" dirty="0" smtClean="0"/>
              <a:t>Expert consensus</a:t>
            </a:r>
          </a:p>
          <a:p>
            <a:r>
              <a:rPr lang="en-US" dirty="0" smtClean="0"/>
              <a:t>Grants to fund development and testing of DAs</a:t>
            </a:r>
          </a:p>
          <a:p>
            <a:r>
              <a:rPr lang="en-US" dirty="0" smtClean="0"/>
              <a:t>DAs adapted for language and cultural differences</a:t>
            </a:r>
          </a:p>
          <a:p>
            <a:r>
              <a:rPr lang="en-US" dirty="0" smtClean="0"/>
              <a:t>SDM Research Centers provide technical assistance</a:t>
            </a:r>
          </a:p>
          <a:p>
            <a:r>
              <a:rPr lang="en-US" dirty="0" smtClean="0"/>
              <a:t>Grants to providers to develop, use, and assess DAs</a:t>
            </a:r>
          </a:p>
          <a:p>
            <a:r>
              <a:rPr lang="en-US" dirty="0" smtClean="0"/>
              <a:t>No funds for uncertified DAs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Center for Medicare and Medicaid Innovation (Section 3021)</a:t>
            </a:r>
            <a:endParaRPr lang="en-US" dirty="0"/>
          </a:p>
        </p:txBody>
      </p:sp>
      <p:sp>
        <p:nvSpPr>
          <p:cNvPr id="33794" name="Content Placeholder 1"/>
          <p:cNvSpPr>
            <a:spLocks noGrp="1"/>
          </p:cNvSpPr>
          <p:nvPr>
            <p:ph sz="quarter" idx="1"/>
          </p:nvPr>
        </p:nvSpPr>
        <p:spPr/>
        <p:txBody>
          <a:bodyPr/>
          <a:lstStyle/>
          <a:p>
            <a:r>
              <a:rPr lang="en-US" dirty="0" smtClean="0"/>
              <a:t>Test up to 18 models to reduce costs &amp; enhance quality</a:t>
            </a:r>
          </a:p>
          <a:p>
            <a:r>
              <a:rPr lang="en-US" dirty="0" smtClean="0"/>
              <a:t>SDM included</a:t>
            </a:r>
          </a:p>
          <a:p>
            <a:r>
              <a:rPr lang="en-US" dirty="0" smtClean="0"/>
              <a:t>$5M FY 2010</a:t>
            </a:r>
          </a:p>
          <a:p>
            <a:r>
              <a:rPr lang="en-US" dirty="0" smtClean="0"/>
              <a:t>$10B over 10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r>
              <a:rPr lang="en-US" dirty="0" smtClean="0"/>
              <a:t>Mandated Demonstration </a:t>
            </a:r>
          </a:p>
        </p:txBody>
      </p:sp>
      <p:sp>
        <p:nvSpPr>
          <p:cNvPr id="17410" name="Content Placeholder 1"/>
          <p:cNvSpPr>
            <a:spLocks noGrp="1"/>
          </p:cNvSpPr>
          <p:nvPr>
            <p:ph sz="quarter" idx="1"/>
          </p:nvPr>
        </p:nvSpPr>
        <p:spPr/>
        <p:txBody>
          <a:bodyPr/>
          <a:lstStyle/>
          <a:p>
            <a:r>
              <a:rPr lang="en-US" dirty="0" smtClean="0"/>
              <a:t>SDM with decision aids</a:t>
            </a:r>
          </a:p>
          <a:p>
            <a:r>
              <a:rPr lang="en-US" dirty="0" smtClean="0"/>
              <a:t>1+ sites providing state purchased care</a:t>
            </a:r>
          </a:p>
          <a:p>
            <a:r>
              <a:rPr lang="en-US" dirty="0" smtClean="0"/>
              <a:t>1+ preference sensitive conditions</a:t>
            </a:r>
          </a:p>
          <a:p>
            <a:r>
              <a:rPr lang="en-US" dirty="0" smtClean="0"/>
              <a:t>Nationally certified DAs</a:t>
            </a:r>
          </a:p>
          <a:p>
            <a:r>
              <a:rPr lang="en-US" dirty="0" smtClean="0"/>
              <a:t>Ongoing training of providers</a:t>
            </a:r>
          </a:p>
          <a:p>
            <a:r>
              <a:rPr lang="en-US" dirty="0" smtClean="0"/>
              <a:t>Preference for sites with supporting IT</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New Tool Development (Section 931)</a:t>
            </a:r>
            <a:endParaRPr lang="en-US" dirty="0"/>
          </a:p>
        </p:txBody>
      </p:sp>
      <p:sp>
        <p:nvSpPr>
          <p:cNvPr id="34818" name="Content Placeholder 1"/>
          <p:cNvSpPr>
            <a:spLocks noGrp="1"/>
          </p:cNvSpPr>
          <p:nvPr>
            <p:ph sz="quarter" idx="1"/>
          </p:nvPr>
        </p:nvSpPr>
        <p:spPr/>
        <p:txBody>
          <a:bodyPr/>
          <a:lstStyle/>
          <a:p>
            <a:r>
              <a:rPr lang="en-US" dirty="0" smtClean="0"/>
              <a:t>Grants for quality measure development</a:t>
            </a:r>
          </a:p>
          <a:p>
            <a:r>
              <a:rPr lang="en-US" dirty="0" smtClean="0"/>
              <a:t>Priority given to measures that include SDM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r>
              <a:rPr lang="en-US" dirty="0" smtClean="0"/>
              <a:t>Issues</a:t>
            </a:r>
          </a:p>
        </p:txBody>
      </p:sp>
      <p:sp>
        <p:nvSpPr>
          <p:cNvPr id="35842" name="Content Placeholder 1"/>
          <p:cNvSpPr>
            <a:spLocks noGrp="1"/>
          </p:cNvSpPr>
          <p:nvPr>
            <p:ph sz="quarter" idx="1"/>
          </p:nvPr>
        </p:nvSpPr>
        <p:spPr/>
        <p:txBody>
          <a:bodyPr/>
          <a:lstStyle/>
          <a:p>
            <a:r>
              <a:rPr lang="en-US" dirty="0" smtClean="0"/>
              <a:t>Funding</a:t>
            </a:r>
          </a:p>
          <a:p>
            <a:r>
              <a:rPr lang="en-US" dirty="0" smtClean="0"/>
              <a:t>Sustainability</a:t>
            </a:r>
          </a:p>
          <a:p>
            <a:r>
              <a:rPr lang="en-US" dirty="0" smtClean="0"/>
              <a:t>Role of existing DAs</a:t>
            </a:r>
          </a:p>
          <a:p>
            <a:r>
              <a:rPr lang="en-US" dirty="0" smtClean="0"/>
              <a:t>Role of private entities (e.g</a:t>
            </a:r>
            <a:r>
              <a:rPr lang="en-US" dirty="0" smtClean="0"/>
              <a:t>., </a:t>
            </a:r>
            <a:r>
              <a:rPr lang="en-US" dirty="0" smtClean="0"/>
              <a:t>FIMDM)</a:t>
            </a:r>
          </a:p>
          <a:p>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r>
              <a:rPr lang="en-US" dirty="0" smtClean="0"/>
              <a:t>Discussion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r>
              <a:rPr lang="en-US" dirty="0" smtClean="0"/>
              <a:t>US Resolution</a:t>
            </a:r>
          </a:p>
        </p:txBody>
      </p:sp>
      <p:sp>
        <p:nvSpPr>
          <p:cNvPr id="37890" name="Content Placeholder 1"/>
          <p:cNvSpPr>
            <a:spLocks noGrp="1"/>
          </p:cNvSpPr>
          <p:nvPr>
            <p:ph sz="quarter" idx="1"/>
          </p:nvPr>
        </p:nvSpPr>
        <p:spPr/>
        <p:txBody>
          <a:bodyPr/>
          <a:lstStyle/>
          <a:p>
            <a:pPr>
              <a:buFont typeface="Wingdings 2" pitchFamily="18" charset="2"/>
              <a:buNone/>
            </a:pPr>
            <a:r>
              <a:rPr lang="en-US" dirty="0" smtClean="0"/>
              <a:t>	Be it resolved that the use of DAs should be a required component of the informed consent process for all elective surgical procedures.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p:txBody>
          <a:bodyPr/>
          <a:lstStyle/>
          <a:p>
            <a:r>
              <a:rPr lang="en-US" dirty="0" smtClean="0"/>
              <a:t>US Case Study</a:t>
            </a:r>
          </a:p>
        </p:txBody>
      </p:sp>
      <p:sp>
        <p:nvSpPr>
          <p:cNvPr id="38914" name="Content Placeholder 1"/>
          <p:cNvSpPr>
            <a:spLocks noGrp="1"/>
          </p:cNvSpPr>
          <p:nvPr>
            <p:ph sz="quarter" idx="1"/>
          </p:nvPr>
        </p:nvSpPr>
        <p:spPr/>
        <p:txBody>
          <a:bodyPr/>
          <a:lstStyle/>
          <a:p>
            <a:r>
              <a:rPr lang="en-US" dirty="0" smtClean="0"/>
              <a:t>The State of Washington aims to require shared decision making with decision aids as part of the informed consent process for all elective surgical procedures.</a:t>
            </a:r>
          </a:p>
          <a:p>
            <a:pPr lvl="1"/>
            <a:r>
              <a:rPr lang="en-US" dirty="0" smtClean="0"/>
              <a:t>What kind of certification process for DAs should be implemented to assure a uniform standard of quality across plans/providers?</a:t>
            </a:r>
          </a:p>
          <a:p>
            <a:pPr lvl="1"/>
            <a:r>
              <a:rPr lang="en-US" dirty="0" smtClean="0"/>
              <a:t>What are the implications of a required SDM process for the cost of elective surgeries?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p:txBody>
          <a:bodyPr/>
          <a:lstStyle/>
          <a:p>
            <a:r>
              <a:rPr lang="en-US" dirty="0" smtClean="0"/>
              <a:t>Mandated Evaluation</a:t>
            </a:r>
          </a:p>
        </p:txBody>
      </p:sp>
      <p:sp>
        <p:nvSpPr>
          <p:cNvPr id="18434" name="Content Placeholder 1"/>
          <p:cNvSpPr>
            <a:spLocks noGrp="1"/>
          </p:cNvSpPr>
          <p:nvPr>
            <p:ph sz="quarter" idx="1"/>
          </p:nvPr>
        </p:nvSpPr>
        <p:spPr/>
        <p:txBody>
          <a:bodyPr/>
          <a:lstStyle/>
          <a:p>
            <a:r>
              <a:rPr lang="en-US" dirty="0" smtClean="0"/>
              <a:t>Patient understanding</a:t>
            </a:r>
          </a:p>
          <a:p>
            <a:r>
              <a:rPr lang="en-US" dirty="0" smtClean="0"/>
              <a:t>Values concordance</a:t>
            </a:r>
          </a:p>
          <a:p>
            <a:r>
              <a:rPr lang="en-US" dirty="0" smtClean="0"/>
              <a:t>Practitioner satisfaction</a:t>
            </a:r>
          </a:p>
          <a:p>
            <a:r>
              <a:rPr lang="en-US" dirty="0" smtClean="0"/>
              <a:t>Expenditures on targeted services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p:txBody>
          <a:bodyPr/>
          <a:lstStyle/>
          <a:p>
            <a:r>
              <a:rPr lang="en-US" dirty="0" smtClean="0"/>
              <a:t>Informed Consent</a:t>
            </a:r>
          </a:p>
        </p:txBody>
      </p:sp>
      <p:sp>
        <p:nvSpPr>
          <p:cNvPr id="19458" name="Content Placeholder 1"/>
          <p:cNvSpPr>
            <a:spLocks noGrp="1"/>
          </p:cNvSpPr>
          <p:nvPr>
            <p:ph sz="quarter" idx="1"/>
          </p:nvPr>
        </p:nvSpPr>
        <p:spPr/>
        <p:txBody>
          <a:bodyPr/>
          <a:lstStyle/>
          <a:p>
            <a:r>
              <a:rPr lang="en-US" dirty="0" smtClean="0"/>
              <a:t>Proof of SDM constitutes informed consent</a:t>
            </a:r>
          </a:p>
          <a:p>
            <a:r>
              <a:rPr lang="en-US" dirty="0" smtClean="0"/>
              <a:t>Informed consent must describe DA used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r>
              <a:rPr lang="en-US" dirty="0" smtClean="0"/>
              <a:t>Decision Aid Must:</a:t>
            </a:r>
          </a:p>
        </p:txBody>
      </p:sp>
      <p:sp>
        <p:nvSpPr>
          <p:cNvPr id="20482" name="Content Placeholder 1"/>
          <p:cNvSpPr>
            <a:spLocks noGrp="1"/>
          </p:cNvSpPr>
          <p:nvPr>
            <p:ph sz="quarter" idx="1"/>
          </p:nvPr>
        </p:nvSpPr>
        <p:spPr/>
        <p:txBody>
          <a:bodyPr/>
          <a:lstStyle/>
          <a:p>
            <a:r>
              <a:rPr lang="en-US" dirty="0" smtClean="0"/>
              <a:t>Guide values clarification</a:t>
            </a:r>
          </a:p>
          <a:p>
            <a:r>
              <a:rPr lang="en-US" dirty="0" smtClean="0"/>
              <a:t>Provide up-to-date science about treatment</a:t>
            </a:r>
          </a:p>
          <a:p>
            <a:r>
              <a:rPr lang="en-US" dirty="0" smtClean="0"/>
              <a:t>Describe risks and benefits of alternatives</a:t>
            </a:r>
          </a:p>
          <a:p>
            <a:r>
              <a:rPr lang="en-US" dirty="0" smtClean="0"/>
              <a:t>Include non-treatment alternative</a:t>
            </a:r>
          </a:p>
          <a:p>
            <a:r>
              <a:rPr lang="en-US" dirty="0" smtClean="0"/>
              <a:t>Be certified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en-US" dirty="0" smtClean="0"/>
              <a:t>State Funding</a:t>
            </a:r>
          </a:p>
        </p:txBody>
      </p:sp>
      <p:sp>
        <p:nvSpPr>
          <p:cNvPr id="21507" name="TextBox 3"/>
          <p:cNvSpPr txBox="1">
            <a:spLocks noChangeArrowheads="1"/>
          </p:cNvSpPr>
          <p:nvPr/>
        </p:nvSpPr>
        <p:spPr bwMode="auto">
          <a:xfrm>
            <a:off x="2971800" y="1981200"/>
            <a:ext cx="3200400" cy="3170238"/>
          </a:xfrm>
          <a:prstGeom prst="rect">
            <a:avLst/>
          </a:prstGeom>
          <a:noFill/>
          <a:ln w="9525">
            <a:noFill/>
            <a:miter lim="800000"/>
            <a:headEnd/>
            <a:tailEnd/>
          </a:ln>
        </p:spPr>
        <p:txBody>
          <a:bodyPr>
            <a:spAutoFit/>
          </a:bodyPr>
          <a:lstStyle/>
          <a:p>
            <a:r>
              <a:rPr lang="en-US" sz="20000" dirty="0">
                <a:latin typeface="Perpetua"/>
              </a:rPr>
              <a:t>$</a:t>
            </a:r>
            <a:r>
              <a:rPr lang="en-US" sz="15000" dirty="0">
                <a:latin typeface="Perpetua"/>
              </a:rPr>
              <a: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p:cNvSpPr>
          <p:nvPr>
            <p:ph type="title" idx="4294967295"/>
          </p:nvPr>
        </p:nvSpPr>
        <p:spPr>
          <a:xfrm>
            <a:off x="914400" y="2286000"/>
            <a:ext cx="7772400" cy="1143000"/>
          </a:xfrm>
        </p:spPr>
        <p:txBody>
          <a:bodyPr/>
          <a:lstStyle/>
          <a:p>
            <a:r>
              <a:rPr lang="en-US" sz="3600" dirty="0" smtClean="0"/>
              <a:t>Group Health </a:t>
            </a:r>
            <a:br>
              <a:rPr lang="en-US" sz="3600" dirty="0" smtClean="0"/>
            </a:br>
            <a:r>
              <a:rPr lang="en-US" sz="3600" dirty="0" smtClean="0"/>
              <a:t>Shared Decision Making Demonstration Project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2_Solstice">
  <a:themeElements>
    <a:clrScheme name="2_Solstic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2_Solst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olstic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lstice">
  <a:themeElements>
    <a:clrScheme name="1_Solstic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1_Solst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olstic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stdoc">
  <a:themeElements>
    <a:clrScheme name="">
      <a:dk1>
        <a:srgbClr val="000000"/>
      </a:dk1>
      <a:lt1>
        <a:srgbClr val="FFFFFF"/>
      </a:lt1>
      <a:dk2>
        <a:srgbClr val="FFFFFF"/>
      </a:dk2>
      <a:lt2>
        <a:srgbClr val="080808"/>
      </a:lt2>
      <a:accent1>
        <a:srgbClr val="BAA125"/>
      </a:accent1>
      <a:accent2>
        <a:srgbClr val="459CBD"/>
      </a:accent2>
      <a:accent3>
        <a:srgbClr val="FFFFFF"/>
      </a:accent3>
      <a:accent4>
        <a:srgbClr val="000000"/>
      </a:accent4>
      <a:accent5>
        <a:srgbClr val="D9CDAC"/>
      </a:accent5>
      <a:accent6>
        <a:srgbClr val="3E8DAB"/>
      </a:accent6>
      <a:hlink>
        <a:srgbClr val="956026"/>
      </a:hlink>
      <a:folHlink>
        <a:srgbClr val="788CB6"/>
      </a:folHlink>
    </a:clrScheme>
    <a:fontScheme name="testd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stdo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do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do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do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do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do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do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stdoc 8">
        <a:dk1>
          <a:srgbClr val="000000"/>
        </a:dk1>
        <a:lt1>
          <a:srgbClr val="FFFFFF"/>
        </a:lt1>
        <a:dk2>
          <a:srgbClr val="FFFFFF"/>
        </a:dk2>
        <a:lt2>
          <a:srgbClr val="080808"/>
        </a:lt2>
        <a:accent1>
          <a:srgbClr val="006666"/>
        </a:accent1>
        <a:accent2>
          <a:srgbClr val="336699"/>
        </a:accent2>
        <a:accent3>
          <a:srgbClr val="FFFFFF"/>
        </a:accent3>
        <a:accent4>
          <a:srgbClr val="000000"/>
        </a:accent4>
        <a:accent5>
          <a:srgbClr val="AAB8B8"/>
        </a:accent5>
        <a:accent6>
          <a:srgbClr val="2D5C8A"/>
        </a:accent6>
        <a:hlink>
          <a:srgbClr val="FFB089"/>
        </a:hlink>
        <a:folHlink>
          <a:srgbClr val="F9FEB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3.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86</TotalTime>
  <Words>2153</Words>
  <Application>Microsoft Office PowerPoint</Application>
  <PresentationFormat>On-screen Show (4:3)</PresentationFormat>
  <Paragraphs>310</Paragraphs>
  <Slides>44</Slides>
  <Notes>11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49" baseType="lpstr">
      <vt:lpstr>Equity</vt:lpstr>
      <vt:lpstr>2_Solstice</vt:lpstr>
      <vt:lpstr>1_Solstice</vt:lpstr>
      <vt:lpstr>testdoc</vt:lpstr>
      <vt:lpstr>Chart</vt:lpstr>
      <vt:lpstr>The Implications of Shared Decision Making in Washington State</vt:lpstr>
      <vt:lpstr>Outline</vt:lpstr>
      <vt:lpstr>Legislation</vt:lpstr>
      <vt:lpstr>Mandated Demonstration </vt:lpstr>
      <vt:lpstr>Mandated Evaluation</vt:lpstr>
      <vt:lpstr>Informed Consent</vt:lpstr>
      <vt:lpstr>Decision Aid Must:</vt:lpstr>
      <vt:lpstr>State Funding</vt:lpstr>
      <vt:lpstr>Group Health  Shared Decision Making Demonstration Project</vt:lpstr>
      <vt:lpstr>Unwarranted Variation in  Preference-Sensitive Care across the US</vt:lpstr>
      <vt:lpstr>Unwarranted Variation in  Preference-Sensitive Care in WA State</vt:lpstr>
      <vt:lpstr>Trends in Age and Sex Adjusted Rates of Knee Replacement by Year at Group Health</vt:lpstr>
      <vt:lpstr>Evidence for using decision aids</vt:lpstr>
      <vt:lpstr>Conclusions by GH Leaders and Legislators </vt:lpstr>
      <vt:lpstr>Patient-centered care at Group Health</vt:lpstr>
      <vt:lpstr>Research</vt:lpstr>
      <vt:lpstr>Treatment choices in 6 specialty areas</vt:lpstr>
      <vt:lpstr>12 preference-sensitive conditions</vt:lpstr>
      <vt:lpstr>Distributing  decision aids</vt:lpstr>
      <vt:lpstr>Slide 20</vt:lpstr>
      <vt:lpstr>New EPIC Smart Phrases to Document Informed Consent</vt:lpstr>
      <vt:lpstr>What are we learning about use of decision aids at Group Health?</vt:lpstr>
      <vt:lpstr>Outcomes that we’re tracking</vt:lpstr>
      <vt:lpstr>Decision aid distribution</vt:lpstr>
      <vt:lpstr>Patient assessment</vt:lpstr>
      <vt:lpstr>Patient assessment</vt:lpstr>
      <vt:lpstr>Patient assessment</vt:lpstr>
      <vt:lpstr>Examples of Patient Feedback on Videos</vt:lpstr>
      <vt:lpstr>Key Conclusions </vt:lpstr>
      <vt:lpstr>Puget Sound Demonstration</vt:lpstr>
      <vt:lpstr>Conditions of Interest</vt:lpstr>
      <vt:lpstr>Progress</vt:lpstr>
      <vt:lpstr>Issues</vt:lpstr>
      <vt:lpstr>Slide 34</vt:lpstr>
      <vt:lpstr>Lessons Learned</vt:lpstr>
      <vt:lpstr>SDM and US Health Care Reform</vt:lpstr>
      <vt:lpstr>Program to Facilitate SDM</vt:lpstr>
      <vt:lpstr>SDM Program (Section 936)</vt:lpstr>
      <vt:lpstr>Center for Medicare and Medicaid Innovation (Section 3021)</vt:lpstr>
      <vt:lpstr>New Tool Development (Section 931)</vt:lpstr>
      <vt:lpstr>Issues</vt:lpstr>
      <vt:lpstr>Discussion</vt:lpstr>
      <vt:lpstr>US Resolution</vt:lpstr>
      <vt:lpstr>US Case Study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Implications of Shared Decision Making in Washington State</dc:title>
  <dc:creator>carolyn</dc:creator>
  <cp:lastModifiedBy>adr</cp:lastModifiedBy>
  <cp:revision>18</cp:revision>
  <dcterms:created xsi:type="dcterms:W3CDTF">2010-07-01T17:25:41Z</dcterms:created>
  <dcterms:modified xsi:type="dcterms:W3CDTF">2010-07-06T16:29:02Z</dcterms:modified>
</cp:coreProperties>
</file>