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16459200"/>
  <p:notesSz cx="6858000" cy="9144000"/>
  <p:defaultTextStyle>
    <a:defPPr>
      <a:defRPr lang="en-US"/>
    </a:defPPr>
    <a:lvl1pPr marL="0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16619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33238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49857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266476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583095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899714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216333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532952" algn="l" defTabSz="2633238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90" y="-756"/>
      </p:cViewPr>
      <p:guideLst>
        <p:guide orient="horz" pos="518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113029"/>
            <a:ext cx="2798064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9326880"/>
            <a:ext cx="2304288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16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33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49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66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83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899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1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32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227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51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49077" y="659140"/>
            <a:ext cx="8332471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1666" y="659140"/>
            <a:ext cx="24448771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55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680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0576569"/>
            <a:ext cx="27980640" cy="3268980"/>
          </a:xfrm>
        </p:spPr>
        <p:txBody>
          <a:bodyPr anchor="t"/>
          <a:lstStyle>
            <a:lvl1pPr algn="l">
              <a:defRPr sz="11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6976112"/>
            <a:ext cx="27980640" cy="3600449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1661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33238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 marL="394985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6647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83095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89971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216333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53295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761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1666" y="3840488"/>
            <a:ext cx="16390621" cy="10862312"/>
          </a:xfrm>
        </p:spPr>
        <p:txBody>
          <a:bodyPr/>
          <a:lstStyle>
            <a:lvl1pPr>
              <a:defRPr sz="80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90920" y="3840488"/>
            <a:ext cx="16390621" cy="10862312"/>
          </a:xfrm>
        </p:spPr>
        <p:txBody>
          <a:bodyPr/>
          <a:lstStyle>
            <a:lvl1pPr>
              <a:defRPr sz="80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987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3684271"/>
            <a:ext cx="14544678" cy="1535429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619" indent="0">
              <a:buNone/>
              <a:defRPr sz="5800" b="1"/>
            </a:lvl2pPr>
            <a:lvl3pPr marL="2633238" indent="0">
              <a:buNone/>
              <a:defRPr sz="5200" b="1"/>
            </a:lvl3pPr>
            <a:lvl4pPr marL="3949857" indent="0">
              <a:buNone/>
              <a:defRPr sz="4600" b="1"/>
            </a:lvl4pPr>
            <a:lvl5pPr marL="5266476" indent="0">
              <a:buNone/>
              <a:defRPr sz="4600" b="1"/>
            </a:lvl5pPr>
            <a:lvl6pPr marL="6583095" indent="0">
              <a:buNone/>
              <a:defRPr sz="4600" b="1"/>
            </a:lvl6pPr>
            <a:lvl7pPr marL="7899714" indent="0">
              <a:buNone/>
              <a:defRPr sz="4600" b="1"/>
            </a:lvl7pPr>
            <a:lvl8pPr marL="9216333" indent="0">
              <a:buNone/>
              <a:defRPr sz="4600" b="1"/>
            </a:lvl8pPr>
            <a:lvl9pPr marL="10532952" indent="0">
              <a:buNone/>
              <a:defRPr sz="4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5219700"/>
            <a:ext cx="14544678" cy="9483091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8" y="3684271"/>
            <a:ext cx="14550391" cy="1535429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619" indent="0">
              <a:buNone/>
              <a:defRPr sz="5800" b="1"/>
            </a:lvl2pPr>
            <a:lvl3pPr marL="2633238" indent="0">
              <a:buNone/>
              <a:defRPr sz="5200" b="1"/>
            </a:lvl3pPr>
            <a:lvl4pPr marL="3949857" indent="0">
              <a:buNone/>
              <a:defRPr sz="4600" b="1"/>
            </a:lvl4pPr>
            <a:lvl5pPr marL="5266476" indent="0">
              <a:buNone/>
              <a:defRPr sz="4600" b="1"/>
            </a:lvl5pPr>
            <a:lvl6pPr marL="6583095" indent="0">
              <a:buNone/>
              <a:defRPr sz="4600" b="1"/>
            </a:lvl6pPr>
            <a:lvl7pPr marL="7899714" indent="0">
              <a:buNone/>
              <a:defRPr sz="4600" b="1"/>
            </a:lvl7pPr>
            <a:lvl8pPr marL="9216333" indent="0">
              <a:buNone/>
              <a:defRPr sz="4600" b="1"/>
            </a:lvl8pPr>
            <a:lvl9pPr marL="10532952" indent="0">
              <a:buNone/>
              <a:defRPr sz="4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8" y="5219700"/>
            <a:ext cx="14550391" cy="9483091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864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51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300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7" y="655320"/>
            <a:ext cx="10829926" cy="2788920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1" y="655329"/>
            <a:ext cx="18402301" cy="14047471"/>
          </a:xfrm>
        </p:spPr>
        <p:txBody>
          <a:bodyPr/>
          <a:lstStyle>
            <a:lvl1pPr>
              <a:defRPr sz="9200"/>
            </a:lvl1pPr>
            <a:lvl2pPr>
              <a:defRPr sz="8000"/>
            </a:lvl2pPr>
            <a:lvl3pPr>
              <a:defRPr sz="69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7" y="3444249"/>
            <a:ext cx="10829926" cy="11258551"/>
          </a:xfrm>
        </p:spPr>
        <p:txBody>
          <a:bodyPr/>
          <a:lstStyle>
            <a:lvl1pPr marL="0" indent="0">
              <a:buNone/>
              <a:defRPr sz="4000"/>
            </a:lvl1pPr>
            <a:lvl2pPr marL="1316619" indent="0">
              <a:buNone/>
              <a:defRPr sz="3500"/>
            </a:lvl2pPr>
            <a:lvl3pPr marL="2633238" indent="0">
              <a:buNone/>
              <a:defRPr sz="2900"/>
            </a:lvl3pPr>
            <a:lvl4pPr marL="3949857" indent="0">
              <a:buNone/>
              <a:defRPr sz="2600"/>
            </a:lvl4pPr>
            <a:lvl5pPr marL="5266476" indent="0">
              <a:buNone/>
              <a:defRPr sz="2600"/>
            </a:lvl5pPr>
            <a:lvl6pPr marL="6583095" indent="0">
              <a:buNone/>
              <a:defRPr sz="2600"/>
            </a:lvl6pPr>
            <a:lvl7pPr marL="7899714" indent="0">
              <a:buNone/>
              <a:defRPr sz="2600"/>
            </a:lvl7pPr>
            <a:lvl8pPr marL="9216333" indent="0">
              <a:buNone/>
              <a:defRPr sz="2600"/>
            </a:lvl8pPr>
            <a:lvl9pPr marL="10532952" indent="0">
              <a:buNone/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39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1521440"/>
            <a:ext cx="19751040" cy="1360171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470660"/>
            <a:ext cx="19751040" cy="9875520"/>
          </a:xfrm>
        </p:spPr>
        <p:txBody>
          <a:bodyPr/>
          <a:lstStyle>
            <a:lvl1pPr marL="0" indent="0">
              <a:buNone/>
              <a:defRPr sz="9200"/>
            </a:lvl1pPr>
            <a:lvl2pPr marL="1316619" indent="0">
              <a:buNone/>
              <a:defRPr sz="8000"/>
            </a:lvl2pPr>
            <a:lvl3pPr marL="2633238" indent="0">
              <a:buNone/>
              <a:defRPr sz="6900"/>
            </a:lvl3pPr>
            <a:lvl4pPr marL="3949857" indent="0">
              <a:buNone/>
              <a:defRPr sz="5800"/>
            </a:lvl4pPr>
            <a:lvl5pPr marL="5266476" indent="0">
              <a:buNone/>
              <a:defRPr sz="5800"/>
            </a:lvl5pPr>
            <a:lvl6pPr marL="6583095" indent="0">
              <a:buNone/>
              <a:defRPr sz="5800"/>
            </a:lvl6pPr>
            <a:lvl7pPr marL="7899714" indent="0">
              <a:buNone/>
              <a:defRPr sz="5800"/>
            </a:lvl7pPr>
            <a:lvl8pPr marL="9216333" indent="0">
              <a:buNone/>
              <a:defRPr sz="5800"/>
            </a:lvl8pPr>
            <a:lvl9pPr marL="10532952" indent="0">
              <a:buNone/>
              <a:defRPr sz="5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2881611"/>
            <a:ext cx="19751040" cy="1931669"/>
          </a:xfrm>
        </p:spPr>
        <p:txBody>
          <a:bodyPr/>
          <a:lstStyle>
            <a:lvl1pPr marL="0" indent="0">
              <a:buNone/>
              <a:defRPr sz="4000"/>
            </a:lvl1pPr>
            <a:lvl2pPr marL="1316619" indent="0">
              <a:buNone/>
              <a:defRPr sz="3500"/>
            </a:lvl2pPr>
            <a:lvl3pPr marL="2633238" indent="0">
              <a:buNone/>
              <a:defRPr sz="2900"/>
            </a:lvl3pPr>
            <a:lvl4pPr marL="3949857" indent="0">
              <a:buNone/>
              <a:defRPr sz="2600"/>
            </a:lvl4pPr>
            <a:lvl5pPr marL="5266476" indent="0">
              <a:buNone/>
              <a:defRPr sz="2600"/>
            </a:lvl5pPr>
            <a:lvl6pPr marL="6583095" indent="0">
              <a:buNone/>
              <a:defRPr sz="2600"/>
            </a:lvl6pPr>
            <a:lvl7pPr marL="7899714" indent="0">
              <a:buNone/>
              <a:defRPr sz="2600"/>
            </a:lvl7pPr>
            <a:lvl8pPr marL="9216333" indent="0">
              <a:buNone/>
              <a:defRPr sz="2600"/>
            </a:lvl8pPr>
            <a:lvl9pPr marL="10532952" indent="0">
              <a:buNone/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98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  <a:prstGeom prst="rect">
            <a:avLst/>
          </a:prstGeom>
        </p:spPr>
        <p:txBody>
          <a:bodyPr vert="horz" lIns="263324" tIns="131662" rIns="263324" bIns="13166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3840488"/>
            <a:ext cx="29626560" cy="10862312"/>
          </a:xfrm>
          <a:prstGeom prst="rect">
            <a:avLst/>
          </a:prstGeom>
        </p:spPr>
        <p:txBody>
          <a:bodyPr vert="horz" lIns="263324" tIns="131662" rIns="263324" bIns="131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15255249"/>
            <a:ext cx="7680960" cy="876300"/>
          </a:xfrm>
          <a:prstGeom prst="rect">
            <a:avLst/>
          </a:prstGeom>
        </p:spPr>
        <p:txBody>
          <a:bodyPr vert="horz" lIns="263324" tIns="131662" rIns="263324" bIns="131662" rtlCol="0" anchor="ctr"/>
          <a:lstStyle>
            <a:lvl1pPr algn="l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79EB-3E0C-4795-BDE5-241A7129AFFB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15255249"/>
            <a:ext cx="10424160" cy="876300"/>
          </a:xfrm>
          <a:prstGeom prst="rect">
            <a:avLst/>
          </a:prstGeom>
        </p:spPr>
        <p:txBody>
          <a:bodyPr vert="horz" lIns="263324" tIns="131662" rIns="263324" bIns="131662" rtlCol="0" anchor="ctr"/>
          <a:lstStyle>
            <a:lvl1pPr algn="ct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15255249"/>
            <a:ext cx="7680960" cy="876300"/>
          </a:xfrm>
          <a:prstGeom prst="rect">
            <a:avLst/>
          </a:prstGeom>
        </p:spPr>
        <p:txBody>
          <a:bodyPr vert="horz" lIns="263324" tIns="131662" rIns="263324" bIns="131662" rtlCol="0" anchor="ctr"/>
          <a:lstStyle>
            <a:lvl1pPr algn="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B5C95-6CDD-4EE2-9B75-3E8E67FE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291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633238" rtl="0" eaLnBrk="1" latinLnBrk="0" hangingPunct="1">
        <a:spcBef>
          <a:spcPct val="0"/>
        </a:spcBef>
        <a:buNone/>
        <a:defRPr sz="1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7464" indent="-987464" algn="l" defTabSz="2633238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139506" indent="-822887" algn="l" defTabSz="2633238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547" indent="-658309" algn="l" defTabSz="263323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08166" indent="-658309" algn="l" defTabSz="2633238" rtl="0" eaLnBrk="1" latinLnBrk="0" hangingPunct="1">
        <a:spcBef>
          <a:spcPct val="20000"/>
        </a:spcBef>
        <a:buFont typeface="Arial" pitchFamily="34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24785" indent="-658309" algn="l" defTabSz="2633238" rtl="0" eaLnBrk="1" latinLnBrk="0" hangingPunct="1">
        <a:spcBef>
          <a:spcPct val="20000"/>
        </a:spcBef>
        <a:buFont typeface="Arial" pitchFamily="34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241404" indent="-658309" algn="l" defTabSz="2633238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558023" indent="-658309" algn="l" defTabSz="2633238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874642" indent="-658309" algn="l" defTabSz="2633238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191261" indent="-658309" algn="l" defTabSz="2633238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16619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33238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49857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66476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83095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899714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216333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532952" algn="l" defTabSz="263323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08"/>
            <a:ext cx="32930592" cy="2136845"/>
          </a:xfrm>
          <a:prstGeom prst="rect">
            <a:avLst/>
          </a:prstGeom>
          <a:solidFill>
            <a:srgbClr val="C000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3324" tIns="131662" rIns="263324" bIns="131662"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2192" y="2114411"/>
            <a:ext cx="32954976" cy="7430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3324" tIns="131662" rIns="263324" bIns="131662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2192" y="15864009"/>
            <a:ext cx="32930592" cy="384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3324" tIns="131662" rIns="263324" bIns="131662"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44186" y="3494316"/>
            <a:ext cx="10106695" cy="1190461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>
            <a:solidFill>
              <a:srgbClr val="C00000"/>
            </a:solidFill>
          </a:ln>
          <a:effectLst>
            <a:glow rad="63500">
              <a:srgbClr val="C0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3324" tIns="131662" rIns="263324" bIns="131662"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6328"/>
            <a:ext cx="32918400" cy="3020786"/>
          </a:xfrm>
          <a:prstGeom prst="rect">
            <a:avLst/>
          </a:prstGeom>
          <a:noFill/>
        </p:spPr>
        <p:txBody>
          <a:bodyPr wrap="square" lIns="263324" tIns="131662" rIns="263324" bIns="131662" rtlCol="0">
            <a:noAutofit/>
          </a:bodyPr>
          <a:lstStyle/>
          <a:p>
            <a:pPr algn="ctr"/>
            <a:endParaRPr lang="en-US" sz="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6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Stakeholder </a:t>
            </a:r>
            <a:r>
              <a:rPr lang="en-US" sz="6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Perspectives Regarding </a:t>
            </a:r>
            <a:r>
              <a:rPr lang="en-US" sz="6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  <a:r>
              <a:rPr lang="en-US" sz="6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Decision Making and Decision </a:t>
            </a:r>
            <a:r>
              <a:rPr lang="en-US" sz="6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Aids</a:t>
            </a:r>
          </a:p>
          <a:p>
            <a:pPr algn="ctr"/>
            <a:endParaRPr lang="en-US" sz="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Anne </a:t>
            </a:r>
            <a:r>
              <a:rPr lang="en-US" sz="3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Renz, 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MPH </a:t>
            </a:r>
            <a:r>
              <a:rPr lang="en-US" sz="37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3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Judy M. Chang, 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JD </a:t>
            </a:r>
            <a:r>
              <a:rPr lang="en-US" sz="37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3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Douglas A. Conrad, PhD, MBA, 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MHA</a:t>
            </a:r>
            <a:r>
              <a:rPr lang="en-US" sz="37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Megan </a:t>
            </a:r>
            <a:r>
              <a:rPr lang="en-US" sz="3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A. Morris, </a:t>
            </a:r>
            <a:r>
              <a:rPr lang="en-US" sz="37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PhC</a:t>
            </a:r>
            <a:r>
              <a:rPr lang="en-US" sz="3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CCC-SLP</a:t>
            </a:r>
            <a:r>
              <a:rPr lang="en-US" sz="37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1, 2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3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Carolyn A. Watts, </a:t>
            </a:r>
            <a:r>
              <a:rPr lang="en-US" sz="3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PhD</a:t>
            </a:r>
            <a:r>
              <a:rPr lang="en-US" sz="37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1, 3</a:t>
            </a:r>
            <a:endParaRPr lang="en-US" sz="3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1506200" y="3494316"/>
            <a:ext cx="10090581" cy="1192598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>
            <a:solidFill>
              <a:srgbClr val="C00000"/>
            </a:solidFill>
          </a:ln>
          <a:effectLst>
            <a:glow rad="63500">
              <a:srgbClr val="C0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3324" tIns="131662" rIns="263324" bIns="131662"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2300275" y="3494316"/>
            <a:ext cx="10008525" cy="1087254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>
            <a:solidFill>
              <a:srgbClr val="C00000"/>
            </a:solidFill>
          </a:ln>
          <a:effectLst>
            <a:glow rad="63500">
              <a:srgbClr val="C0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3324" tIns="131662" rIns="263324" bIns="131662"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38201" y="3505200"/>
            <a:ext cx="9906000" cy="11601805"/>
          </a:xfrm>
          <a:prstGeom prst="rect">
            <a:avLst/>
          </a:prstGeom>
          <a:noFill/>
        </p:spPr>
        <p:txBody>
          <a:bodyPr wrap="square" lIns="263324" tIns="131662" rIns="263324" bIns="131662" rtlCol="0">
            <a:noAutofit/>
          </a:bodyPr>
          <a:lstStyle/>
          <a:p>
            <a:pPr algn="ctr"/>
            <a:r>
              <a:rPr lang="en-US" sz="3700" b="1" u="sng" dirty="0" smtClean="0"/>
              <a:t>INTRODUCTION</a:t>
            </a:r>
          </a:p>
          <a:p>
            <a:endParaRPr lang="en-US" sz="1600" b="1" u="sng" dirty="0" smtClean="0"/>
          </a:p>
          <a:p>
            <a:pPr algn="just"/>
            <a:r>
              <a:rPr lang="en-US" sz="2900" dirty="0" smtClean="0"/>
              <a:t>The use of </a:t>
            </a:r>
            <a:r>
              <a:rPr lang="en-US" sz="2900" dirty="0"/>
              <a:t>and interest in shared decision making (SDM) and decision aids (DAs) </a:t>
            </a:r>
            <a:r>
              <a:rPr lang="en-US" sz="2900" dirty="0" smtClean="0"/>
              <a:t>in the clinical setting has increased in recent years.  Stakeholder </a:t>
            </a:r>
            <a:r>
              <a:rPr lang="en-US" sz="2900" dirty="0"/>
              <a:t>perspectives have a strong influence on whether SDM is implemented successfully (or at all).  Considering stakeholder perspectives is particularly important at the pre-implementation stage and in evaluating the effectiveness of the </a:t>
            </a:r>
            <a:r>
              <a:rPr lang="en-US" sz="2900" dirty="0" smtClean="0"/>
              <a:t>program. Research on stakeholder perspectives was conducted as part of a demonstration of SDM implementation at three multi-specialty, fee-for-service sites.</a:t>
            </a:r>
            <a:endParaRPr lang="en-US" sz="1600" dirty="0" smtClean="0"/>
          </a:p>
          <a:p>
            <a:pPr algn="ctr"/>
            <a:r>
              <a:rPr lang="en-US" sz="3700" b="1" u="sng" dirty="0" smtClean="0"/>
              <a:t>PURPOSE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2900" dirty="0" smtClean="0"/>
              <a:t>Explore the perceptions of stakeholders directly involved in implementing SDM/DA (clinical leadership, providers, and project managers) and stakeholders that are not directly involved but whose perspectives could influence uptake of SDM/DAs (medical malpractice insurers and health plans).</a:t>
            </a:r>
          </a:p>
          <a:p>
            <a:pPr algn="just"/>
            <a:endParaRPr lang="en-US" sz="1600" dirty="0" smtClean="0"/>
          </a:p>
          <a:p>
            <a:pPr algn="ctr"/>
            <a:r>
              <a:rPr lang="en-US" sz="3700" b="1" u="sng" dirty="0" smtClean="0"/>
              <a:t>METHODS</a:t>
            </a:r>
          </a:p>
          <a:p>
            <a:pPr algn="ctr"/>
            <a:endParaRPr lang="en-US" sz="1600" b="1" u="sng" dirty="0" smtClean="0"/>
          </a:p>
          <a:p>
            <a:pPr marL="409575" indent="-409575">
              <a:buFont typeface="Arial" pitchFamily="34" charset="0"/>
              <a:buChar char="•"/>
            </a:pPr>
            <a:r>
              <a:rPr lang="en-US" sz="2900" dirty="0" smtClean="0"/>
              <a:t>15 semi-structured interviews with stakeholder groups</a:t>
            </a:r>
          </a:p>
          <a:p>
            <a:pPr marL="409575" indent="-409575">
              <a:buFont typeface="Arial" pitchFamily="34" charset="0"/>
              <a:buChar char="•"/>
            </a:pPr>
            <a:r>
              <a:rPr lang="en-US" sz="2900" dirty="0" smtClean="0"/>
              <a:t>Interviews were coded and analyzed thematically</a:t>
            </a:r>
          </a:p>
          <a:p>
            <a:pPr algn="just"/>
            <a:endParaRPr lang="en-US" sz="600" dirty="0" smtClean="0"/>
          </a:p>
          <a:p>
            <a:pPr algn="just"/>
            <a:endParaRPr lang="en-US" sz="2900" dirty="0" smtClean="0"/>
          </a:p>
          <a:p>
            <a:pPr algn="just"/>
            <a:endParaRPr lang="en-US" sz="3000" dirty="0" smtClean="0"/>
          </a:p>
          <a:p>
            <a:pPr algn="just"/>
            <a:endParaRPr lang="en-US" sz="3200" dirty="0"/>
          </a:p>
          <a:p>
            <a:pPr algn="just"/>
            <a:endParaRPr lang="en-US" sz="3500" dirty="0" smtClean="0"/>
          </a:p>
          <a:p>
            <a:pPr algn="just"/>
            <a:endParaRPr lang="en-US" sz="3100" dirty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402800" y="3638193"/>
            <a:ext cx="9829800" cy="1149974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263324" tIns="131662" rIns="263324" bIns="131662" rtlCol="0">
            <a:spAutoFit/>
          </a:bodyPr>
          <a:lstStyle/>
          <a:p>
            <a:pPr algn="ctr"/>
            <a:r>
              <a:rPr lang="en-US" sz="3700" b="1" u="sng" dirty="0" smtClean="0"/>
              <a:t>CONCLUSIONS</a:t>
            </a:r>
          </a:p>
          <a:p>
            <a:pPr algn="ctr"/>
            <a:endParaRPr lang="en-US" sz="1600" u="sng" dirty="0" smtClean="0"/>
          </a:p>
          <a:p>
            <a:pPr algn="just"/>
            <a:r>
              <a:rPr lang="en-US" sz="2900" dirty="0" smtClean="0"/>
              <a:t>SDM and DAs may have greater or lesser appeal to different stakeholder groups depending on how they are introduced and explained. Stakeholders described the purpose and benefits of SDM differently. </a:t>
            </a:r>
          </a:p>
          <a:p>
            <a:pPr algn="just"/>
            <a:endParaRPr lang="en-US" sz="2900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900" i="1" dirty="0" smtClean="0"/>
              <a:t>Providers</a:t>
            </a:r>
            <a:r>
              <a:rPr lang="en-US" sz="2900" dirty="0" smtClean="0"/>
              <a:t> </a:t>
            </a:r>
            <a:r>
              <a:rPr lang="en-US" sz="2900" dirty="0"/>
              <a:t>believed that SDM is very important and that DAs are helpful as educational materials. </a:t>
            </a:r>
            <a:endParaRPr lang="en-US" sz="29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900" i="1" dirty="0" smtClean="0"/>
              <a:t>Clinical leaders</a:t>
            </a:r>
            <a:r>
              <a:rPr lang="en-US" sz="2900" dirty="0" smtClean="0"/>
              <a:t> focused on SDM’s potential to improve quality, reduce costs, and increase patient satisfaction.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900" i="1" dirty="0" smtClean="0"/>
              <a:t>Project managers </a:t>
            </a:r>
            <a:r>
              <a:rPr lang="en-US" sz="2900" dirty="0" smtClean="0"/>
              <a:t>spoke most about the barriers and facilitators in the implementation process.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900" i="1" dirty="0" smtClean="0"/>
              <a:t>Malpractice insu</a:t>
            </a:r>
            <a:r>
              <a:rPr lang="en-US" sz="2900" dirty="0" smtClean="0"/>
              <a:t>rers thought SDM would improve provider-patient communication but predicted that it would have little effect on the number of malpractice suits.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900" i="1" dirty="0" smtClean="0"/>
              <a:t>Health plans </a:t>
            </a:r>
            <a:r>
              <a:rPr lang="en-US" sz="2900" dirty="0" smtClean="0"/>
              <a:t>were interested in global incentives for quality and cost, and were indifferent as to whether improvements were achieved through SDM/DAs.</a:t>
            </a:r>
          </a:p>
          <a:p>
            <a:pPr algn="just"/>
            <a:endParaRPr lang="en-US" sz="1600" dirty="0"/>
          </a:p>
          <a:p>
            <a:pPr algn="ctr"/>
            <a:r>
              <a:rPr lang="en-US" sz="3700" b="1" u="sng" dirty="0" smtClean="0"/>
              <a:t>FUNDING SOURCES</a:t>
            </a:r>
          </a:p>
          <a:p>
            <a:pPr algn="ctr"/>
            <a:endParaRPr lang="en-US" sz="1600" b="1" u="sng" dirty="0" smtClean="0"/>
          </a:p>
          <a:p>
            <a:pPr algn="ctr"/>
            <a:endParaRPr lang="en-US" sz="600" b="1" u="sng" dirty="0" smtClean="0"/>
          </a:p>
          <a:p>
            <a:pPr algn="ctr"/>
            <a:r>
              <a:rPr lang="en-US" sz="2900" dirty="0" smtClean="0"/>
              <a:t>Foundation for Informed Medical Decision Making</a:t>
            </a:r>
          </a:p>
          <a:p>
            <a:pPr algn="ctr"/>
            <a:r>
              <a:rPr lang="en-US" sz="2900" dirty="0" smtClean="0"/>
              <a:t>Health Dialog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/>
              <a:t> 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655640" y="3044323"/>
            <a:ext cx="9791700" cy="12271877"/>
          </a:xfrm>
          <a:prstGeom prst="rect">
            <a:avLst/>
          </a:prstGeom>
          <a:noFill/>
        </p:spPr>
        <p:txBody>
          <a:bodyPr wrap="square" lIns="263324" tIns="131662" rIns="263324" bIns="131662" rtlCol="0">
            <a:noAutofit/>
          </a:bodyPr>
          <a:lstStyle/>
          <a:p>
            <a:pPr algn="ctr"/>
            <a:endParaRPr lang="en-US" sz="3000" b="1" u="sng" dirty="0" smtClean="0"/>
          </a:p>
          <a:p>
            <a:pPr algn="ctr"/>
            <a:r>
              <a:rPr lang="en-US" sz="3700" b="1" u="sng" dirty="0" smtClean="0"/>
              <a:t>RESULTS</a:t>
            </a:r>
          </a:p>
          <a:p>
            <a:pPr algn="ctr"/>
            <a:endParaRPr lang="en-US" sz="1600" dirty="0" smtClean="0"/>
          </a:p>
          <a:p>
            <a:pPr marL="514350" indent="-514350" algn="just"/>
            <a:r>
              <a:rPr lang="en-US" sz="2900" dirty="0" smtClean="0"/>
              <a:t>Eight themes arose: 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Patient engagement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Barriers to implementation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Facilitators to implementation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Benefits of SDM and DAs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Payment and reimbursement structures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Effect of Washington State’s malpractice law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Perceived value of SDM and DAs</a:t>
            </a:r>
          </a:p>
          <a:p>
            <a:pPr marL="914400" indent="-438150" algn="just">
              <a:spcAft>
                <a:spcPts val="200"/>
              </a:spcAft>
              <a:buFont typeface="+mj-lt"/>
              <a:buAutoNum type="arabicPeriod"/>
            </a:pPr>
            <a:r>
              <a:rPr lang="en-US" sz="2900" dirty="0" smtClean="0"/>
              <a:t>General observations about DAs</a:t>
            </a:r>
          </a:p>
          <a:p>
            <a:pPr algn="just"/>
            <a:endParaRPr lang="en-US" sz="2900" dirty="0" smtClean="0"/>
          </a:p>
          <a:p>
            <a:pPr algn="just"/>
            <a:r>
              <a:rPr lang="en-US" sz="2900" dirty="0" smtClean="0"/>
              <a:t>Conceptual support of SDM/DAs was strong and near universal, although different stakeholder groups focused on different aspects of SDM/DAs.</a:t>
            </a:r>
            <a:r>
              <a:rPr lang="en-US" sz="3000" dirty="0" smtClean="0"/>
              <a:t> </a:t>
            </a:r>
            <a:r>
              <a:rPr lang="en-US" sz="2900" dirty="0" smtClean="0"/>
              <a:t>Stakeholders’ perceptions of SDM depended in part on </a:t>
            </a:r>
            <a:r>
              <a:rPr lang="en-US" sz="2900" i="1" dirty="0" smtClean="0"/>
              <a:t>who</a:t>
            </a:r>
            <a:r>
              <a:rPr lang="en-US" sz="2900" dirty="0" smtClean="0"/>
              <a:t> introduced it and for </a:t>
            </a:r>
            <a:r>
              <a:rPr lang="en-US" sz="2900" i="1" dirty="0" smtClean="0"/>
              <a:t>what</a:t>
            </a:r>
            <a:r>
              <a:rPr lang="en-US" sz="2900" dirty="0" smtClean="0"/>
              <a:t> purpose.  </a:t>
            </a:r>
          </a:p>
          <a:p>
            <a:pPr algn="just"/>
            <a:endParaRPr lang="en-US" sz="29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900" dirty="0"/>
              <a:t>When a clinical leader introduced SDM to providers as a means of increasing patients’ satisfaction and access to care, it was received well.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900" dirty="0" smtClean="0"/>
              <a:t>When a state agency proposed giving premium discounts to clinics that use SDM, medical malpractice insurers responded unfavorably because they preferred to base rates on actuarial projections.</a:t>
            </a:r>
          </a:p>
          <a:p>
            <a:pPr algn="just"/>
            <a:endParaRPr lang="en-US" sz="3100" dirty="0"/>
          </a:p>
          <a:p>
            <a:pPr algn="just"/>
            <a:endParaRPr lang="en-US" sz="3100" dirty="0"/>
          </a:p>
          <a:p>
            <a:endParaRPr lang="en-US" dirty="0"/>
          </a:p>
        </p:txBody>
      </p:sp>
      <p:pic>
        <p:nvPicPr>
          <p:cNvPr id="20" name="Picture 19" descr="ai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13890859"/>
            <a:ext cx="2209800" cy="129382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026" name="Picture 2" descr="2A7P0885"/>
          <p:cNvPicPr>
            <a:picLocks noChangeAspect="1" noChangeArrowheads="1"/>
          </p:cNvPicPr>
          <p:nvPr/>
        </p:nvPicPr>
        <p:blipFill>
          <a:blip r:embed="rId3" cstate="print"/>
          <a:srcRect l="21420" t="3363" b="4134"/>
          <a:stretch>
            <a:fillRect/>
          </a:stretch>
        </p:blipFill>
        <p:spPr bwMode="auto">
          <a:xfrm>
            <a:off x="18364200" y="4038600"/>
            <a:ext cx="2133600" cy="1541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0" y="15745002"/>
            <a:ext cx="32918400" cy="622061"/>
          </a:xfrm>
          <a:prstGeom prst="rect">
            <a:avLst/>
          </a:prstGeom>
          <a:noFill/>
        </p:spPr>
        <p:txBody>
          <a:bodyPr wrap="square" lIns="263324" tIns="131662" rIns="263324" bIns="131662" rtlCol="0">
            <a:spAutoFit/>
          </a:bodyPr>
          <a:lstStyle/>
          <a:p>
            <a:pPr algn="ctr"/>
            <a:r>
              <a:rPr lang="en-US" sz="2300" dirty="0" smtClean="0">
                <a:solidFill>
                  <a:schemeClr val="bg1"/>
                </a:solidFill>
              </a:rPr>
              <a:t>1) Department of Health Services, University of Washington;  2) Department of Rehabilitation Medicine, University of Washington;  3) Department of Health Administration, Virginia Commonwealth University</a:t>
            </a:r>
            <a:endParaRPr lang="en-US" sz="2300" dirty="0">
              <a:solidFill>
                <a:schemeClr val="bg1"/>
              </a:solidFill>
            </a:endParaRPr>
          </a:p>
        </p:txBody>
      </p:sp>
      <p:pic>
        <p:nvPicPr>
          <p:cNvPr id="22" name="Picture 21" descr="uwsph_logo_1in_rg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11292" y="14664183"/>
            <a:ext cx="7986489" cy="101237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58000" y="14144747"/>
            <a:ext cx="1524000" cy="85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Decision aid:</a:t>
            </a:r>
          </a:p>
          <a:p>
            <a:r>
              <a:rPr lang="en-US" sz="1600" dirty="0" smtClean="0"/>
              <a:t>Booklet plus DVD or VHS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8288000" y="5710035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Patient care coordinator engaging in shared decision making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94828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460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jmchan</dc:creator>
  <cp:lastModifiedBy>aed2</cp:lastModifiedBy>
  <cp:revision>64</cp:revision>
  <dcterms:created xsi:type="dcterms:W3CDTF">2011-04-08T22:33:58Z</dcterms:created>
  <dcterms:modified xsi:type="dcterms:W3CDTF">2011-05-31T16:12:48Z</dcterms:modified>
</cp:coreProperties>
</file>