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65" r:id="rId3"/>
    <p:sldId id="257" r:id="rId4"/>
    <p:sldId id="264" r:id="rId5"/>
    <p:sldId id="258" r:id="rId6"/>
    <p:sldId id="259" r:id="rId7"/>
    <p:sldId id="260" r:id="rId8"/>
    <p:sldId id="261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33" autoAdjust="0"/>
  </p:normalViewPr>
  <p:slideViewPr>
    <p:cSldViewPr>
      <p:cViewPr>
        <p:scale>
          <a:sx n="70" d="100"/>
          <a:sy n="70" d="100"/>
        </p:scale>
        <p:origin x="-116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ADE848-D477-4331-AE2A-4B6067F22D0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2B0E13-5479-45BE-A887-3BF2EC91A868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entury" pitchFamily="18" charset="0"/>
            </a:rPr>
            <a:t>Organization</a:t>
          </a:r>
          <a:endParaRPr lang="en-US" dirty="0">
            <a:solidFill>
              <a:schemeClr val="tx1"/>
            </a:solidFill>
            <a:latin typeface="Century" pitchFamily="18" charset="0"/>
          </a:endParaRPr>
        </a:p>
      </dgm:t>
    </dgm:pt>
    <dgm:pt modelId="{D1C56B5A-B46C-4DAD-A29F-43E0179BCF5D}" type="parTrans" cxnId="{A689EA6D-79A6-4D21-8963-B23C98057F7E}">
      <dgm:prSet/>
      <dgm:spPr/>
      <dgm:t>
        <a:bodyPr/>
        <a:lstStyle/>
        <a:p>
          <a:endParaRPr lang="en-US"/>
        </a:p>
      </dgm:t>
    </dgm:pt>
    <dgm:pt modelId="{0C3D69C9-3D91-4937-A447-FF56770DA6BD}" type="sibTrans" cxnId="{A689EA6D-79A6-4D21-8963-B23C98057F7E}">
      <dgm:prSet/>
      <dgm:spPr/>
      <dgm:t>
        <a:bodyPr/>
        <a:lstStyle/>
        <a:p>
          <a:endParaRPr lang="en-US"/>
        </a:p>
      </dgm:t>
    </dgm:pt>
    <dgm:pt modelId="{EF54D713-A307-497F-A56F-CCE889C713E8}">
      <dgm:prSet phldrT="[Text]" custT="1"/>
      <dgm:spPr/>
      <dgm:t>
        <a:bodyPr/>
        <a:lstStyle/>
        <a:p>
          <a:r>
            <a:rPr lang="en-US" sz="2600" dirty="0" smtClean="0">
              <a:latin typeface="Century" pitchFamily="18" charset="0"/>
            </a:rPr>
            <a:t>Competing initiatives</a:t>
          </a:r>
          <a:endParaRPr lang="en-US" sz="2600" dirty="0">
            <a:latin typeface="Century" pitchFamily="18" charset="0"/>
          </a:endParaRPr>
        </a:p>
      </dgm:t>
    </dgm:pt>
    <dgm:pt modelId="{F9762CFE-BA9F-407A-ACEE-AA66F1AA26C8}" type="parTrans" cxnId="{B75F2A6D-505A-49D4-88D4-92A3C0C393F3}">
      <dgm:prSet/>
      <dgm:spPr/>
      <dgm:t>
        <a:bodyPr/>
        <a:lstStyle/>
        <a:p>
          <a:endParaRPr lang="en-US"/>
        </a:p>
      </dgm:t>
    </dgm:pt>
    <dgm:pt modelId="{21D5CC3A-981B-4CFB-9789-1F73D6364175}" type="sibTrans" cxnId="{B75F2A6D-505A-49D4-88D4-92A3C0C393F3}">
      <dgm:prSet/>
      <dgm:spPr/>
      <dgm:t>
        <a:bodyPr/>
        <a:lstStyle/>
        <a:p>
          <a:endParaRPr lang="en-US"/>
        </a:p>
      </dgm:t>
    </dgm:pt>
    <dgm:pt modelId="{74646308-9B35-466D-8924-F087AED5B3C7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en-US" dirty="0" smtClean="0">
              <a:latin typeface="Century" pitchFamily="18" charset="0"/>
            </a:rPr>
            <a:t>Practice Group</a:t>
          </a:r>
          <a:endParaRPr lang="en-US" dirty="0">
            <a:latin typeface="Century" pitchFamily="18" charset="0"/>
          </a:endParaRPr>
        </a:p>
      </dgm:t>
    </dgm:pt>
    <dgm:pt modelId="{2F6CD6C6-8326-4DD7-9BBD-EBE2A40FC929}" type="parTrans" cxnId="{B7BDA920-44A7-4DC6-8380-62CB2B4849A8}">
      <dgm:prSet/>
      <dgm:spPr/>
      <dgm:t>
        <a:bodyPr/>
        <a:lstStyle/>
        <a:p>
          <a:endParaRPr lang="en-US"/>
        </a:p>
      </dgm:t>
    </dgm:pt>
    <dgm:pt modelId="{4075C23C-E77D-4D6F-82DA-E4359C7142C7}" type="sibTrans" cxnId="{B7BDA920-44A7-4DC6-8380-62CB2B4849A8}">
      <dgm:prSet/>
      <dgm:spPr/>
      <dgm:t>
        <a:bodyPr/>
        <a:lstStyle/>
        <a:p>
          <a:endParaRPr lang="en-US"/>
        </a:p>
      </dgm:t>
    </dgm:pt>
    <dgm:pt modelId="{79EE507C-D58A-47AF-88CB-852B1DBF3340}">
      <dgm:prSet phldrT="[Text]" custT="1"/>
      <dgm:spPr/>
      <dgm:t>
        <a:bodyPr/>
        <a:lstStyle/>
        <a:p>
          <a:r>
            <a:rPr lang="en-US" sz="2600" dirty="0" smtClean="0">
              <a:latin typeface="Century" pitchFamily="18" charset="0"/>
            </a:rPr>
            <a:t>Availability of resources</a:t>
          </a:r>
          <a:endParaRPr lang="en-US" sz="2600" dirty="0">
            <a:latin typeface="Century" pitchFamily="18" charset="0"/>
          </a:endParaRPr>
        </a:p>
      </dgm:t>
    </dgm:pt>
    <dgm:pt modelId="{64A02C08-9EAC-47BB-8ACB-E2300E739A38}" type="parTrans" cxnId="{8C6AEDAD-9FBB-4339-A2C4-15BFE33154E2}">
      <dgm:prSet/>
      <dgm:spPr/>
      <dgm:t>
        <a:bodyPr/>
        <a:lstStyle/>
        <a:p>
          <a:endParaRPr lang="en-US"/>
        </a:p>
      </dgm:t>
    </dgm:pt>
    <dgm:pt modelId="{15EB2AA9-1A51-4A84-996A-9A85AB314784}" type="sibTrans" cxnId="{8C6AEDAD-9FBB-4339-A2C4-15BFE33154E2}">
      <dgm:prSet/>
      <dgm:spPr/>
      <dgm:t>
        <a:bodyPr/>
        <a:lstStyle/>
        <a:p>
          <a:endParaRPr lang="en-US"/>
        </a:p>
      </dgm:t>
    </dgm:pt>
    <dgm:pt modelId="{6D834212-3CF4-449D-A728-0A364A2B6A6C}">
      <dgm:prSet phldrT="[Text]" custT="1"/>
      <dgm:spPr/>
      <dgm:t>
        <a:bodyPr/>
        <a:lstStyle/>
        <a:p>
          <a:r>
            <a:rPr lang="en-US" sz="2600" dirty="0" smtClean="0">
              <a:latin typeface="Century" pitchFamily="18" charset="0"/>
            </a:rPr>
            <a:t>Sophistication of EMR</a:t>
          </a:r>
          <a:endParaRPr lang="en-US" sz="2600" dirty="0">
            <a:latin typeface="Century" pitchFamily="18" charset="0"/>
          </a:endParaRPr>
        </a:p>
      </dgm:t>
    </dgm:pt>
    <dgm:pt modelId="{A12D0100-98F4-4F9C-B340-95E96D5AFE01}" type="parTrans" cxnId="{CCDFC84D-FCE6-4E50-975E-22F34E5E736D}">
      <dgm:prSet/>
      <dgm:spPr/>
      <dgm:t>
        <a:bodyPr/>
        <a:lstStyle/>
        <a:p>
          <a:endParaRPr lang="en-US"/>
        </a:p>
      </dgm:t>
    </dgm:pt>
    <dgm:pt modelId="{209D8E31-FDDD-4FC2-90F9-B1742F9282C7}" type="sibTrans" cxnId="{CCDFC84D-FCE6-4E50-975E-22F34E5E736D}">
      <dgm:prSet/>
      <dgm:spPr/>
      <dgm:t>
        <a:bodyPr/>
        <a:lstStyle/>
        <a:p>
          <a:endParaRPr lang="en-US"/>
        </a:p>
      </dgm:t>
    </dgm:pt>
    <dgm:pt modelId="{C6644447-8127-4AED-B6B0-5D47F98CEF3A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entury" pitchFamily="18" charset="0"/>
            </a:rPr>
            <a:t>Individual</a:t>
          </a:r>
          <a:endParaRPr lang="en-US" dirty="0">
            <a:solidFill>
              <a:schemeClr val="tx1"/>
            </a:solidFill>
            <a:latin typeface="Century" pitchFamily="18" charset="0"/>
          </a:endParaRPr>
        </a:p>
      </dgm:t>
    </dgm:pt>
    <dgm:pt modelId="{D1F15975-3490-4595-B9CE-3E1CA1DEB9C2}" type="parTrans" cxnId="{C1DCBC6A-794F-4D80-89FE-A7D2DED482AD}">
      <dgm:prSet/>
      <dgm:spPr/>
      <dgm:t>
        <a:bodyPr/>
        <a:lstStyle/>
        <a:p>
          <a:endParaRPr lang="en-US"/>
        </a:p>
      </dgm:t>
    </dgm:pt>
    <dgm:pt modelId="{8CA64CE8-0E13-42E0-B356-775DC974D3BC}" type="sibTrans" cxnId="{C1DCBC6A-794F-4D80-89FE-A7D2DED482AD}">
      <dgm:prSet/>
      <dgm:spPr/>
      <dgm:t>
        <a:bodyPr/>
        <a:lstStyle/>
        <a:p>
          <a:endParaRPr lang="en-US"/>
        </a:p>
      </dgm:t>
    </dgm:pt>
    <dgm:pt modelId="{E0396E3F-4A04-4966-AC7D-2C723E06ACC8}">
      <dgm:prSet phldrT="[Text]" custT="1"/>
      <dgm:spPr/>
      <dgm:t>
        <a:bodyPr/>
        <a:lstStyle/>
        <a:p>
          <a:r>
            <a:rPr lang="en-US" sz="2600" dirty="0" smtClean="0">
              <a:latin typeface="Century" pitchFamily="18" charset="0"/>
            </a:rPr>
            <a:t>Changing the habits of clinicians and staff</a:t>
          </a:r>
          <a:endParaRPr lang="en-US" sz="2600" dirty="0">
            <a:latin typeface="Century" pitchFamily="18" charset="0"/>
          </a:endParaRPr>
        </a:p>
      </dgm:t>
    </dgm:pt>
    <dgm:pt modelId="{F26B4D5E-B7C3-40C3-8569-6ADE5FE34756}" type="parTrans" cxnId="{29FA37E5-E1B2-4146-8F12-9C1DDE2BA32B}">
      <dgm:prSet/>
      <dgm:spPr/>
      <dgm:t>
        <a:bodyPr/>
        <a:lstStyle/>
        <a:p>
          <a:endParaRPr lang="en-US"/>
        </a:p>
      </dgm:t>
    </dgm:pt>
    <dgm:pt modelId="{FBD134CF-088F-4AEB-8EA7-1CE16922373F}" type="sibTrans" cxnId="{29FA37E5-E1B2-4146-8F12-9C1DDE2BA32B}">
      <dgm:prSet/>
      <dgm:spPr/>
      <dgm:t>
        <a:bodyPr/>
        <a:lstStyle/>
        <a:p>
          <a:endParaRPr lang="en-US"/>
        </a:p>
      </dgm:t>
    </dgm:pt>
    <dgm:pt modelId="{F59596E6-D970-4A0E-BB00-BC6D0905408E}" type="pres">
      <dgm:prSet presAssocID="{D5ADE848-D477-4331-AE2A-4B6067F22D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BAECBF-7866-438D-9D61-55B099BB0C57}" type="pres">
      <dgm:prSet presAssocID="{B32B0E13-5479-45BE-A887-3BF2EC91A868}" presName="linNode" presStyleCnt="0"/>
      <dgm:spPr/>
    </dgm:pt>
    <dgm:pt modelId="{8180F957-6E29-4246-B935-4077B34E1B88}" type="pres">
      <dgm:prSet presAssocID="{B32B0E13-5479-45BE-A887-3BF2EC91A86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2D1FAC-0B97-4894-9AA4-3CEBCC676770}" type="pres">
      <dgm:prSet presAssocID="{B32B0E13-5479-45BE-A887-3BF2EC91A86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B2E09-E261-4628-B70F-F467CCB1105F}" type="pres">
      <dgm:prSet presAssocID="{0C3D69C9-3D91-4937-A447-FF56770DA6BD}" presName="sp" presStyleCnt="0"/>
      <dgm:spPr/>
    </dgm:pt>
    <dgm:pt modelId="{2C238B0E-09CE-4471-80CF-D95E866A6C2E}" type="pres">
      <dgm:prSet presAssocID="{74646308-9B35-466D-8924-F087AED5B3C7}" presName="linNode" presStyleCnt="0"/>
      <dgm:spPr/>
    </dgm:pt>
    <dgm:pt modelId="{5A4AAFCC-43D1-42AD-A38F-B62B7E223F02}" type="pres">
      <dgm:prSet presAssocID="{74646308-9B35-466D-8924-F087AED5B3C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9C5B1-8361-4B2B-80A2-7828BDAE72B2}" type="pres">
      <dgm:prSet presAssocID="{74646308-9B35-466D-8924-F087AED5B3C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FAEF2-1B7F-43AD-AC81-67E9197591E8}" type="pres">
      <dgm:prSet presAssocID="{4075C23C-E77D-4D6F-82DA-E4359C7142C7}" presName="sp" presStyleCnt="0"/>
      <dgm:spPr/>
    </dgm:pt>
    <dgm:pt modelId="{A9104696-856B-4C5E-8F07-22EAE8882049}" type="pres">
      <dgm:prSet presAssocID="{C6644447-8127-4AED-B6B0-5D47F98CEF3A}" presName="linNode" presStyleCnt="0"/>
      <dgm:spPr/>
    </dgm:pt>
    <dgm:pt modelId="{72F457C1-0EA1-4A17-9022-5366B113AC7A}" type="pres">
      <dgm:prSet presAssocID="{C6644447-8127-4AED-B6B0-5D47F98CEF3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EAA39-0B81-4C7C-8377-B13F86A1651D}" type="pres">
      <dgm:prSet presAssocID="{C6644447-8127-4AED-B6B0-5D47F98CEF3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027919-82A3-449B-B15D-30AB3F7F6DB7}" type="presOf" srcId="{74646308-9B35-466D-8924-F087AED5B3C7}" destId="{5A4AAFCC-43D1-42AD-A38F-B62B7E223F02}" srcOrd="0" destOrd="0" presId="urn:microsoft.com/office/officeart/2005/8/layout/vList5"/>
    <dgm:cxn modelId="{B75F2A6D-505A-49D4-88D4-92A3C0C393F3}" srcId="{B32B0E13-5479-45BE-A887-3BF2EC91A868}" destId="{EF54D713-A307-497F-A56F-CCE889C713E8}" srcOrd="0" destOrd="0" parTransId="{F9762CFE-BA9F-407A-ACEE-AA66F1AA26C8}" sibTransId="{21D5CC3A-981B-4CFB-9789-1F73D6364175}"/>
    <dgm:cxn modelId="{CCDFC84D-FCE6-4E50-975E-22F34E5E736D}" srcId="{74646308-9B35-466D-8924-F087AED5B3C7}" destId="{6D834212-3CF4-449D-A728-0A364A2B6A6C}" srcOrd="1" destOrd="0" parTransId="{A12D0100-98F4-4F9C-B340-95E96D5AFE01}" sibTransId="{209D8E31-FDDD-4FC2-90F9-B1742F9282C7}"/>
    <dgm:cxn modelId="{0758314C-597F-4EF9-8EFC-23CD3037D89C}" type="presOf" srcId="{B32B0E13-5479-45BE-A887-3BF2EC91A868}" destId="{8180F957-6E29-4246-B935-4077B34E1B88}" srcOrd="0" destOrd="0" presId="urn:microsoft.com/office/officeart/2005/8/layout/vList5"/>
    <dgm:cxn modelId="{8C6AEDAD-9FBB-4339-A2C4-15BFE33154E2}" srcId="{74646308-9B35-466D-8924-F087AED5B3C7}" destId="{79EE507C-D58A-47AF-88CB-852B1DBF3340}" srcOrd="0" destOrd="0" parTransId="{64A02C08-9EAC-47BB-8ACB-E2300E739A38}" sibTransId="{15EB2AA9-1A51-4A84-996A-9A85AB314784}"/>
    <dgm:cxn modelId="{C489F66D-1991-4527-A033-9F2749001E4B}" type="presOf" srcId="{EF54D713-A307-497F-A56F-CCE889C713E8}" destId="{BF2D1FAC-0B97-4894-9AA4-3CEBCC676770}" srcOrd="0" destOrd="0" presId="urn:microsoft.com/office/officeart/2005/8/layout/vList5"/>
    <dgm:cxn modelId="{C1DCBC6A-794F-4D80-89FE-A7D2DED482AD}" srcId="{D5ADE848-D477-4331-AE2A-4B6067F22D0E}" destId="{C6644447-8127-4AED-B6B0-5D47F98CEF3A}" srcOrd="2" destOrd="0" parTransId="{D1F15975-3490-4595-B9CE-3E1CA1DEB9C2}" sibTransId="{8CA64CE8-0E13-42E0-B356-775DC974D3BC}"/>
    <dgm:cxn modelId="{B7BDA920-44A7-4DC6-8380-62CB2B4849A8}" srcId="{D5ADE848-D477-4331-AE2A-4B6067F22D0E}" destId="{74646308-9B35-466D-8924-F087AED5B3C7}" srcOrd="1" destOrd="0" parTransId="{2F6CD6C6-8326-4DD7-9BBD-EBE2A40FC929}" sibTransId="{4075C23C-E77D-4D6F-82DA-E4359C7142C7}"/>
    <dgm:cxn modelId="{6596F687-79EA-4DA6-8FDA-7AC63E05F179}" type="presOf" srcId="{79EE507C-D58A-47AF-88CB-852B1DBF3340}" destId="{AC69C5B1-8361-4B2B-80A2-7828BDAE72B2}" srcOrd="0" destOrd="0" presId="urn:microsoft.com/office/officeart/2005/8/layout/vList5"/>
    <dgm:cxn modelId="{AE371232-20C0-4B93-B92E-398D22963258}" type="presOf" srcId="{D5ADE848-D477-4331-AE2A-4B6067F22D0E}" destId="{F59596E6-D970-4A0E-BB00-BC6D0905408E}" srcOrd="0" destOrd="0" presId="urn:microsoft.com/office/officeart/2005/8/layout/vList5"/>
    <dgm:cxn modelId="{A689EA6D-79A6-4D21-8963-B23C98057F7E}" srcId="{D5ADE848-D477-4331-AE2A-4B6067F22D0E}" destId="{B32B0E13-5479-45BE-A887-3BF2EC91A868}" srcOrd="0" destOrd="0" parTransId="{D1C56B5A-B46C-4DAD-A29F-43E0179BCF5D}" sibTransId="{0C3D69C9-3D91-4937-A447-FF56770DA6BD}"/>
    <dgm:cxn modelId="{513C137E-8B82-4641-9742-F13939980FEB}" type="presOf" srcId="{C6644447-8127-4AED-B6B0-5D47F98CEF3A}" destId="{72F457C1-0EA1-4A17-9022-5366B113AC7A}" srcOrd="0" destOrd="0" presId="urn:microsoft.com/office/officeart/2005/8/layout/vList5"/>
    <dgm:cxn modelId="{E9921541-6828-485B-B01E-90F323C580AC}" type="presOf" srcId="{E0396E3F-4A04-4966-AC7D-2C723E06ACC8}" destId="{152EAA39-0B81-4C7C-8377-B13F86A1651D}" srcOrd="0" destOrd="0" presId="urn:microsoft.com/office/officeart/2005/8/layout/vList5"/>
    <dgm:cxn modelId="{29FA37E5-E1B2-4146-8F12-9C1DDE2BA32B}" srcId="{C6644447-8127-4AED-B6B0-5D47F98CEF3A}" destId="{E0396E3F-4A04-4966-AC7D-2C723E06ACC8}" srcOrd="0" destOrd="0" parTransId="{F26B4D5E-B7C3-40C3-8569-6ADE5FE34756}" sibTransId="{FBD134CF-088F-4AEB-8EA7-1CE16922373F}"/>
    <dgm:cxn modelId="{8206D728-4CDD-4151-A05D-E00738EE9A76}" type="presOf" srcId="{6D834212-3CF4-449D-A728-0A364A2B6A6C}" destId="{AC69C5B1-8361-4B2B-80A2-7828BDAE72B2}" srcOrd="0" destOrd="1" presId="urn:microsoft.com/office/officeart/2005/8/layout/vList5"/>
    <dgm:cxn modelId="{1EE197D4-8C24-4FB6-B66F-5FB7613ECD01}" type="presParOf" srcId="{F59596E6-D970-4A0E-BB00-BC6D0905408E}" destId="{67BAECBF-7866-438D-9D61-55B099BB0C57}" srcOrd="0" destOrd="0" presId="urn:microsoft.com/office/officeart/2005/8/layout/vList5"/>
    <dgm:cxn modelId="{AD24376D-005F-4F3A-9969-27CCBB73D316}" type="presParOf" srcId="{67BAECBF-7866-438D-9D61-55B099BB0C57}" destId="{8180F957-6E29-4246-B935-4077B34E1B88}" srcOrd="0" destOrd="0" presId="urn:microsoft.com/office/officeart/2005/8/layout/vList5"/>
    <dgm:cxn modelId="{51CB5224-4CF3-4D90-B195-6495F32E81E9}" type="presParOf" srcId="{67BAECBF-7866-438D-9D61-55B099BB0C57}" destId="{BF2D1FAC-0B97-4894-9AA4-3CEBCC676770}" srcOrd="1" destOrd="0" presId="urn:microsoft.com/office/officeart/2005/8/layout/vList5"/>
    <dgm:cxn modelId="{E3A42D83-62CE-43DF-A70B-392C1202C39D}" type="presParOf" srcId="{F59596E6-D970-4A0E-BB00-BC6D0905408E}" destId="{503B2E09-E261-4628-B70F-F467CCB1105F}" srcOrd="1" destOrd="0" presId="urn:microsoft.com/office/officeart/2005/8/layout/vList5"/>
    <dgm:cxn modelId="{9C026C6A-4182-48F8-B65D-440E9B3666E9}" type="presParOf" srcId="{F59596E6-D970-4A0E-BB00-BC6D0905408E}" destId="{2C238B0E-09CE-4471-80CF-D95E866A6C2E}" srcOrd="2" destOrd="0" presId="urn:microsoft.com/office/officeart/2005/8/layout/vList5"/>
    <dgm:cxn modelId="{7B5CF068-EDB6-4908-AE22-413E7266EEAB}" type="presParOf" srcId="{2C238B0E-09CE-4471-80CF-D95E866A6C2E}" destId="{5A4AAFCC-43D1-42AD-A38F-B62B7E223F02}" srcOrd="0" destOrd="0" presId="urn:microsoft.com/office/officeart/2005/8/layout/vList5"/>
    <dgm:cxn modelId="{801303E8-C23D-45A7-90CB-265687A9E6D8}" type="presParOf" srcId="{2C238B0E-09CE-4471-80CF-D95E866A6C2E}" destId="{AC69C5B1-8361-4B2B-80A2-7828BDAE72B2}" srcOrd="1" destOrd="0" presId="urn:microsoft.com/office/officeart/2005/8/layout/vList5"/>
    <dgm:cxn modelId="{E5DD60A3-6C74-45A2-A733-9D4D04203B2B}" type="presParOf" srcId="{F59596E6-D970-4A0E-BB00-BC6D0905408E}" destId="{C99FAEF2-1B7F-43AD-AC81-67E9197591E8}" srcOrd="3" destOrd="0" presId="urn:microsoft.com/office/officeart/2005/8/layout/vList5"/>
    <dgm:cxn modelId="{7E878B79-B4B3-4760-B9EB-E79518E5A456}" type="presParOf" srcId="{F59596E6-D970-4A0E-BB00-BC6D0905408E}" destId="{A9104696-856B-4C5E-8F07-22EAE8882049}" srcOrd="4" destOrd="0" presId="urn:microsoft.com/office/officeart/2005/8/layout/vList5"/>
    <dgm:cxn modelId="{95AE86DB-CF29-49F1-B585-B738F4500096}" type="presParOf" srcId="{A9104696-856B-4C5E-8F07-22EAE8882049}" destId="{72F457C1-0EA1-4A17-9022-5366B113AC7A}" srcOrd="0" destOrd="0" presId="urn:microsoft.com/office/officeart/2005/8/layout/vList5"/>
    <dgm:cxn modelId="{D01D3427-9747-42B3-B98C-48767C72DEBF}" type="presParOf" srcId="{A9104696-856B-4C5E-8F07-22EAE8882049}" destId="{152EAA39-0B81-4C7C-8377-B13F86A1651D}" srcOrd="1" destOrd="0" presId="urn:microsoft.com/office/officeart/2005/8/layout/vList5"/>
  </dgm:cxnLst>
  <dgm:bg/>
  <dgm:whole>
    <a:ln w="28575"/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2D1FAC-0B97-4894-9AA4-3CEBCC676770}">
      <dsp:nvSpPr>
        <dsp:cNvPr id="0" name=""/>
        <dsp:cNvSpPr/>
      </dsp:nvSpPr>
      <dsp:spPr>
        <a:xfrm rot="5400000">
          <a:off x="4368891" y="-1602056"/>
          <a:ext cx="1159073" cy="46573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latin typeface="Century" pitchFamily="18" charset="0"/>
            </a:rPr>
            <a:t>Competing initiatives</a:t>
          </a:r>
          <a:endParaRPr lang="en-US" sz="2600" kern="1200" dirty="0">
            <a:latin typeface="Century" pitchFamily="18" charset="0"/>
          </a:endParaRPr>
        </a:p>
      </dsp:txBody>
      <dsp:txXfrm rot="5400000">
        <a:off x="4368891" y="-1602056"/>
        <a:ext cx="1159073" cy="4657344"/>
      </dsp:txXfrm>
    </dsp:sp>
    <dsp:sp modelId="{8180F957-6E29-4246-B935-4077B34E1B88}">
      <dsp:nvSpPr>
        <dsp:cNvPr id="0" name=""/>
        <dsp:cNvSpPr/>
      </dsp:nvSpPr>
      <dsp:spPr>
        <a:xfrm>
          <a:off x="0" y="2195"/>
          <a:ext cx="2619756" cy="1448841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dk1">
                <a:tint val="30000"/>
                <a:satMod val="300000"/>
              </a:schemeClr>
              <a:schemeClr val="dk1">
                <a:tint val="40000"/>
                <a:satMod val="200000"/>
              </a:schemeClr>
            </a:duotone>
          </a:blip>
          <a:tile tx="0" ty="0" sx="70000" sy="70000" flip="none" algn="ctr"/>
        </a:blipFill>
        <a:ln w="19050" cap="flat" cmpd="sng" algn="ctr">
          <a:solidFill>
            <a:schemeClr val="dk1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  <a:latin typeface="Century" pitchFamily="18" charset="0"/>
            </a:rPr>
            <a:t>Organization</a:t>
          </a:r>
          <a:endParaRPr lang="en-US" sz="2700" kern="1200" dirty="0">
            <a:solidFill>
              <a:schemeClr val="tx1"/>
            </a:solidFill>
            <a:latin typeface="Century" pitchFamily="18" charset="0"/>
          </a:endParaRPr>
        </a:p>
      </dsp:txBody>
      <dsp:txXfrm>
        <a:off x="0" y="2195"/>
        <a:ext cx="2619756" cy="1448841"/>
      </dsp:txXfrm>
    </dsp:sp>
    <dsp:sp modelId="{AC69C5B1-8361-4B2B-80A2-7828BDAE72B2}">
      <dsp:nvSpPr>
        <dsp:cNvPr id="0" name=""/>
        <dsp:cNvSpPr/>
      </dsp:nvSpPr>
      <dsp:spPr>
        <a:xfrm rot="5400000">
          <a:off x="4368891" y="-80772"/>
          <a:ext cx="1159073" cy="46573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latin typeface="Century" pitchFamily="18" charset="0"/>
            </a:rPr>
            <a:t>Availability of resources</a:t>
          </a:r>
          <a:endParaRPr lang="en-US" sz="2600" kern="1200" dirty="0">
            <a:latin typeface="Century" pitchFamily="18" charset="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latin typeface="Century" pitchFamily="18" charset="0"/>
            </a:rPr>
            <a:t>Sophistication of EMR</a:t>
          </a:r>
          <a:endParaRPr lang="en-US" sz="2600" kern="1200" dirty="0">
            <a:latin typeface="Century" pitchFamily="18" charset="0"/>
          </a:endParaRPr>
        </a:p>
      </dsp:txBody>
      <dsp:txXfrm rot="5400000">
        <a:off x="4368891" y="-80772"/>
        <a:ext cx="1159073" cy="4657344"/>
      </dsp:txXfrm>
    </dsp:sp>
    <dsp:sp modelId="{5A4AAFCC-43D1-42AD-A38F-B62B7E223F02}">
      <dsp:nvSpPr>
        <dsp:cNvPr id="0" name=""/>
        <dsp:cNvSpPr/>
      </dsp:nvSpPr>
      <dsp:spPr>
        <a:xfrm>
          <a:off x="0" y="1523478"/>
          <a:ext cx="2619756" cy="1448841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dk1">
                <a:tint val="30000"/>
                <a:satMod val="300000"/>
              </a:schemeClr>
              <a:schemeClr val="dk1">
                <a:tint val="40000"/>
                <a:satMod val="200000"/>
              </a:schemeClr>
            </a:duotone>
          </a:blip>
          <a:tile tx="0" ty="0" sx="70000" sy="70000" flip="none" algn="ctr"/>
        </a:blipFill>
        <a:ln w="19050" cap="flat" cmpd="sng" algn="ctr">
          <a:solidFill>
            <a:schemeClr val="dk1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Century" pitchFamily="18" charset="0"/>
            </a:rPr>
            <a:t>Practice Group</a:t>
          </a:r>
          <a:endParaRPr lang="en-US" sz="2700" kern="1200" dirty="0">
            <a:latin typeface="Century" pitchFamily="18" charset="0"/>
          </a:endParaRPr>
        </a:p>
      </dsp:txBody>
      <dsp:txXfrm>
        <a:off x="0" y="1523478"/>
        <a:ext cx="2619756" cy="1448841"/>
      </dsp:txXfrm>
    </dsp:sp>
    <dsp:sp modelId="{152EAA39-0B81-4C7C-8377-B13F86A1651D}">
      <dsp:nvSpPr>
        <dsp:cNvPr id="0" name=""/>
        <dsp:cNvSpPr/>
      </dsp:nvSpPr>
      <dsp:spPr>
        <a:xfrm rot="5400000">
          <a:off x="4368891" y="1440511"/>
          <a:ext cx="1159073" cy="46573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latin typeface="Century" pitchFamily="18" charset="0"/>
            </a:rPr>
            <a:t>Changing the habits of clinicians and staff</a:t>
          </a:r>
          <a:endParaRPr lang="en-US" sz="2600" kern="1200" dirty="0">
            <a:latin typeface="Century" pitchFamily="18" charset="0"/>
          </a:endParaRPr>
        </a:p>
      </dsp:txBody>
      <dsp:txXfrm rot="5400000">
        <a:off x="4368891" y="1440511"/>
        <a:ext cx="1159073" cy="4657344"/>
      </dsp:txXfrm>
    </dsp:sp>
    <dsp:sp modelId="{72F457C1-0EA1-4A17-9022-5366B113AC7A}">
      <dsp:nvSpPr>
        <dsp:cNvPr id="0" name=""/>
        <dsp:cNvSpPr/>
      </dsp:nvSpPr>
      <dsp:spPr>
        <a:xfrm>
          <a:off x="0" y="3044762"/>
          <a:ext cx="2619756" cy="1448841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dk1">
                <a:tint val="30000"/>
                <a:satMod val="300000"/>
              </a:schemeClr>
              <a:schemeClr val="dk1">
                <a:tint val="40000"/>
                <a:satMod val="200000"/>
              </a:schemeClr>
            </a:duotone>
          </a:blip>
          <a:tile tx="0" ty="0" sx="70000" sy="70000" flip="none" algn="ctr"/>
        </a:blipFill>
        <a:ln w="19050" cap="flat" cmpd="sng" algn="ctr">
          <a:solidFill>
            <a:schemeClr val="dk1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  <a:latin typeface="Century" pitchFamily="18" charset="0"/>
            </a:rPr>
            <a:t>Individual</a:t>
          </a:r>
          <a:endParaRPr lang="en-US" sz="2700" kern="1200" dirty="0">
            <a:solidFill>
              <a:schemeClr val="tx1"/>
            </a:solidFill>
            <a:latin typeface="Century" pitchFamily="18" charset="0"/>
          </a:endParaRPr>
        </a:p>
      </dsp:txBody>
      <dsp:txXfrm>
        <a:off x="0" y="3044762"/>
        <a:ext cx="2619756" cy="1448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14CD3-03AD-4AB8-8412-BD953F09C37D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002ED-F33A-4E69-8868-F597766DDB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6190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http://www.informedmedicaldecisions.org/what_is.html</a:t>
            </a:r>
          </a:p>
          <a:p>
            <a:endParaRPr lang="en-US" dirty="0" smtClean="0"/>
          </a:p>
          <a:p>
            <a:r>
              <a:rPr lang="en-US" dirty="0" smtClean="0"/>
              <a:t>What is SDM?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Definition</a:t>
            </a:r>
            <a:r>
              <a:rPr lang="en-US" baseline="0" dirty="0" smtClean="0"/>
              <a:t> by FIMDM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Preference-sensitive conditions – more than one treatment option exists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02ED-F33A-4E69-8868-F597766DDB0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0398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http://www.informedmedicaldecisions.org/patient_decision_aids.html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02ED-F33A-4E69-8868-F597766DDB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713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2007</a:t>
            </a:r>
            <a:r>
              <a:rPr lang="en-US" baseline="0" dirty="0" smtClean="0"/>
              <a:t> – Governor </a:t>
            </a:r>
            <a:r>
              <a:rPr lang="en-US" baseline="0" dirty="0" err="1" smtClean="0"/>
              <a:t>Gregoire</a:t>
            </a:r>
            <a:r>
              <a:rPr lang="en-US" baseline="0" dirty="0" smtClean="0"/>
              <a:t> signed a bill that supports SDM and PDAs for preference-sensitive treatment decisions involving elective surgery</a:t>
            </a:r>
          </a:p>
          <a:p>
            <a:r>
              <a:rPr lang="en-US" baseline="0" dirty="0" smtClean="0"/>
              <a:t>-use of high-quality decision aids improves </a:t>
            </a:r>
            <a:r>
              <a:rPr lang="en-US" baseline="0" dirty="0" err="1" smtClean="0"/>
              <a:t>dr-pt</a:t>
            </a:r>
            <a:r>
              <a:rPr lang="en-US" baseline="0" dirty="0" smtClean="0"/>
              <a:t> communication and leads to more fully informed patient decisions</a:t>
            </a:r>
          </a:p>
          <a:p>
            <a:r>
              <a:rPr lang="en-US" baseline="0" dirty="0" smtClean="0"/>
              <a:t>-provides increased legal protection to </a:t>
            </a:r>
            <a:r>
              <a:rPr lang="en-US" baseline="0" dirty="0" err="1" smtClean="0"/>
              <a:t>drs</a:t>
            </a:r>
            <a:r>
              <a:rPr lang="en-US" baseline="0" dirty="0" smtClean="0"/>
              <a:t> whose </a:t>
            </a:r>
            <a:r>
              <a:rPr lang="en-US" baseline="0" dirty="0" err="1" smtClean="0"/>
              <a:t>pts</a:t>
            </a:r>
            <a:r>
              <a:rPr lang="en-US" baseline="0" dirty="0" smtClean="0"/>
              <a:t> sign acknowledgement that PDAs were used during informed consent</a:t>
            </a:r>
          </a:p>
          <a:p>
            <a:r>
              <a:rPr lang="en-US" baseline="0" dirty="0" smtClean="0"/>
              <a:t>-mandated (but did not fund) a demonstration project</a:t>
            </a:r>
          </a:p>
          <a:p>
            <a:r>
              <a:rPr lang="en-US" baseline="0" dirty="0" smtClean="0"/>
              <a:t>-promoted public/private partnerships to develop, certify, use, and evaluate effective PDAs</a:t>
            </a:r>
            <a:endParaRPr lang="en-US" dirty="0" smtClean="0"/>
          </a:p>
          <a:p>
            <a:r>
              <a:rPr lang="en-US" dirty="0" smtClean="0"/>
              <a:t>RCW 41.05.033</a:t>
            </a:r>
          </a:p>
          <a:p>
            <a:r>
              <a:rPr lang="en-US" dirty="0" smtClean="0"/>
              <a:t>RCW 7.70.060</a:t>
            </a:r>
          </a:p>
          <a:p>
            <a:endParaRPr lang="en-US" dirty="0" smtClean="0"/>
          </a:p>
          <a:p>
            <a:r>
              <a:rPr lang="en-US" dirty="0" smtClean="0"/>
              <a:t>Ben Moulton – GH Conference</a:t>
            </a:r>
            <a:r>
              <a:rPr lang="en-US" baseline="0" dirty="0" smtClean="0"/>
              <a:t> 3/2011: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 State has caught the attention of other states. MA has some pending legislation on SDM. NH considering it as well. ME proposed legislation and will go forward with a pilot. MN has been looking at this issue for a while. They have legislative champion. </a:t>
            </a:r>
            <a:endParaRPr lang="en-US" dirty="0" smtClean="0"/>
          </a:p>
          <a:p>
            <a:r>
              <a:rPr lang="en-US" dirty="0" smtClean="0"/>
              <a:t>Picture: http://www.koze950.com/wp-content/uploads/2007/11/gregoire_christinemain.jpg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02ED-F33A-4E69-8868-F597766DDB0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2315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-2 year grant from FIMDM (check with Anne)</a:t>
            </a:r>
          </a:p>
          <a:p>
            <a:r>
              <a:rPr lang="en-US" dirty="0" smtClean="0"/>
              <a:t>-document implementation process</a:t>
            </a:r>
          </a:p>
          <a:p>
            <a:endParaRPr lang="en-US" dirty="0" smtClean="0"/>
          </a:p>
          <a:p>
            <a:r>
              <a:rPr lang="en-US" dirty="0" smtClean="0"/>
              <a:t>Sources: HCA-SharedDM-Proposal-to-FIMDM-Feb26-2009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02ED-F33A-4E69-8868-F597766DDB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5386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Methods for identifying barriers and solutions: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Monthly meetings with project managers from each site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Monthly meetings with other national sites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Key informant interviews with project managers, organizational leaders, and clinical staff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Barriers</a:t>
            </a:r>
            <a:r>
              <a:rPr lang="en-US" baseline="0" dirty="0" smtClean="0"/>
              <a:t> vary site to site. Unique features + external factors impact success and rate of implementation.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02ED-F33A-4E69-8868-F597766DDB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576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ACA</a:t>
            </a:r>
          </a:p>
          <a:p>
            <a:pPr lvl="1"/>
            <a:r>
              <a:rPr lang="en-US" dirty="0" smtClean="0"/>
              <a:t>§ 3506. Program to Facilitate Shared Decision Making [authorized but not appropriated]</a:t>
            </a:r>
          </a:p>
          <a:p>
            <a:pPr lvl="2"/>
            <a:r>
              <a:rPr lang="en-US" dirty="0" smtClean="0"/>
              <a:t>Contract with entity to (1) synthesize evidence to develop and identify standards to evaluate preference-sensitive care PDAs and (2) develop a certification process to determine whether PDA meets the standards</a:t>
            </a:r>
          </a:p>
          <a:p>
            <a:pPr lvl="2"/>
            <a:r>
              <a:rPr lang="en-US" dirty="0" smtClean="0"/>
              <a:t>Establish Shared Decision Making Resource Centers to provide technical assistance and to develop and disseminate best practices</a:t>
            </a:r>
          </a:p>
          <a:p>
            <a:pPr lvl="2"/>
            <a:r>
              <a:rPr lang="en-US" dirty="0" smtClean="0"/>
              <a:t>Provide grants to health care providers for development, implementation, and assessment of shared decision making techniques</a:t>
            </a:r>
          </a:p>
          <a:p>
            <a:pPr lvl="1"/>
            <a:r>
              <a:rPr lang="en-US" dirty="0" smtClean="0"/>
              <a:t>§ 3021. Establishment of Center for Medicare and Medicaid Innovation Within CMS [authorized and appropriated - $10 billion to test 18 models,</a:t>
            </a:r>
            <a:r>
              <a:rPr lang="en-US" baseline="0" dirty="0" smtClean="0"/>
              <a:t> SDM is one of the models]</a:t>
            </a:r>
            <a:endParaRPr lang="en-US" dirty="0" smtClean="0"/>
          </a:p>
          <a:p>
            <a:pPr lvl="2"/>
            <a:r>
              <a:rPr lang="en-US" dirty="0" smtClean="0"/>
              <a:t>Center for Medicare and Medicaid Innovation to test innovative payment and service delivery models to reduce program expenditures while preserving or enhancing quality of care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FIMDM</a:t>
            </a:r>
            <a:r>
              <a:rPr lang="en-US" baseline="0" dirty="0" smtClean="0"/>
              <a:t> - </a:t>
            </a:r>
            <a:r>
              <a:rPr lang="en-US" dirty="0" smtClean="0"/>
              <a:t>Gaining momentum and visibility with demonstration sites across nation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02ED-F33A-4E69-8868-F597766DDB0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52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2D8D-65C8-4762-8400-2F6FC0F46BF8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7256347-9FC3-49F7-B1D0-6C8E3CA49C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2D8D-65C8-4762-8400-2F6FC0F46BF8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6347-9FC3-49F7-B1D0-6C8E3CA49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2D8D-65C8-4762-8400-2F6FC0F46BF8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6347-9FC3-49F7-B1D0-6C8E3CA49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2D8D-65C8-4762-8400-2F6FC0F46BF8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6347-9FC3-49F7-B1D0-6C8E3CA49C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2D8D-65C8-4762-8400-2F6FC0F46BF8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256347-9FC3-49F7-B1D0-6C8E3CA49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2D8D-65C8-4762-8400-2F6FC0F46BF8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6347-9FC3-49F7-B1D0-6C8E3CA49C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2D8D-65C8-4762-8400-2F6FC0F46BF8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6347-9FC3-49F7-B1D0-6C8E3CA49C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2D8D-65C8-4762-8400-2F6FC0F46BF8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6347-9FC3-49F7-B1D0-6C8E3CA49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2D8D-65C8-4762-8400-2F6FC0F46BF8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6347-9FC3-49F7-B1D0-6C8E3CA49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2D8D-65C8-4762-8400-2F6FC0F46BF8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6347-9FC3-49F7-B1D0-6C8E3CA49C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2D8D-65C8-4762-8400-2F6FC0F46BF8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256347-9FC3-49F7-B1D0-6C8E3CA49C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212D8D-65C8-4762-8400-2F6FC0F46BF8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7256347-9FC3-49F7-B1D0-6C8E3CA49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352800"/>
            <a:ext cx="8915400" cy="1752600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  <a:latin typeface="Century" pitchFamily="18" charset="0"/>
                <a:cs typeface="Arial" charset="0"/>
              </a:rPr>
              <a:t>Judy M. Chang, JD </a:t>
            </a:r>
            <a:r>
              <a:rPr lang="en-US" sz="2500" baseline="30000" dirty="0" smtClean="0">
                <a:solidFill>
                  <a:schemeClr val="tx1"/>
                </a:solidFill>
                <a:latin typeface="Century" pitchFamily="18" charset="0"/>
                <a:cs typeface="Arial" charset="0"/>
              </a:rPr>
              <a:t>1</a:t>
            </a:r>
            <a:r>
              <a:rPr lang="en-US" sz="2500" dirty="0" smtClean="0">
                <a:solidFill>
                  <a:schemeClr val="tx1"/>
                </a:solidFill>
                <a:latin typeface="Century" pitchFamily="18" charset="0"/>
                <a:cs typeface="Arial" charset="0"/>
              </a:rPr>
              <a:t>; Anne </a:t>
            </a:r>
            <a:r>
              <a:rPr lang="en-US" sz="2500" dirty="0">
                <a:solidFill>
                  <a:schemeClr val="tx1"/>
                </a:solidFill>
                <a:latin typeface="Century" pitchFamily="18" charset="0"/>
                <a:cs typeface="Arial" charset="0"/>
              </a:rPr>
              <a:t>D. </a:t>
            </a:r>
            <a:r>
              <a:rPr lang="en-US" sz="2500" dirty="0" err="1">
                <a:solidFill>
                  <a:schemeClr val="tx1"/>
                </a:solidFill>
                <a:latin typeface="Century" pitchFamily="18" charset="0"/>
                <a:cs typeface="Arial" charset="0"/>
              </a:rPr>
              <a:t>Renz</a:t>
            </a:r>
            <a:r>
              <a:rPr lang="en-US" sz="2500" dirty="0">
                <a:solidFill>
                  <a:schemeClr val="tx1"/>
                </a:solidFill>
                <a:latin typeface="Century" pitchFamily="18" charset="0"/>
                <a:cs typeface="Arial" charset="0"/>
              </a:rPr>
              <a:t>, MPH </a:t>
            </a:r>
            <a:r>
              <a:rPr lang="en-US" sz="2500" baseline="30000" dirty="0" smtClean="0">
                <a:solidFill>
                  <a:schemeClr val="tx1"/>
                </a:solidFill>
                <a:latin typeface="Century" pitchFamily="18" charset="0"/>
                <a:cs typeface="Arial" charset="0"/>
              </a:rPr>
              <a:t>1</a:t>
            </a:r>
            <a:r>
              <a:rPr lang="en-US" sz="2500" dirty="0" smtClean="0">
                <a:solidFill>
                  <a:schemeClr val="tx1"/>
                </a:solidFill>
                <a:latin typeface="Century" pitchFamily="18" charset="0"/>
                <a:cs typeface="Arial" charset="0"/>
              </a:rPr>
              <a:t>; </a:t>
            </a:r>
            <a:r>
              <a:rPr lang="en-US" sz="2500" dirty="0">
                <a:solidFill>
                  <a:schemeClr val="tx1"/>
                </a:solidFill>
                <a:latin typeface="Century" pitchFamily="18" charset="0"/>
                <a:cs typeface="Arial" charset="0"/>
              </a:rPr>
              <a:t>Douglas A. Conrad, PhD, MBA, MHA</a:t>
            </a:r>
            <a:r>
              <a:rPr lang="en-US" sz="2500" baseline="30000" dirty="0">
                <a:solidFill>
                  <a:schemeClr val="tx1"/>
                </a:solidFill>
                <a:latin typeface="Century" pitchFamily="18" charset="0"/>
                <a:cs typeface="Arial" charset="0"/>
              </a:rPr>
              <a:t> 1</a:t>
            </a:r>
            <a:r>
              <a:rPr lang="en-US" sz="2500" dirty="0">
                <a:solidFill>
                  <a:schemeClr val="tx1"/>
                </a:solidFill>
                <a:latin typeface="Century" pitchFamily="18" charset="0"/>
                <a:cs typeface="Arial" charset="0"/>
              </a:rPr>
              <a:t>; </a:t>
            </a:r>
            <a:r>
              <a:rPr lang="en-US" sz="2500" dirty="0" smtClean="0">
                <a:solidFill>
                  <a:schemeClr val="tx1"/>
                </a:solidFill>
                <a:latin typeface="Century" pitchFamily="18" charset="0"/>
                <a:cs typeface="Arial" charset="0"/>
              </a:rPr>
              <a:t>Megan </a:t>
            </a:r>
            <a:r>
              <a:rPr lang="en-US" sz="2500" dirty="0">
                <a:solidFill>
                  <a:schemeClr val="tx1"/>
                </a:solidFill>
                <a:latin typeface="Century" pitchFamily="18" charset="0"/>
                <a:cs typeface="Arial" charset="0"/>
              </a:rPr>
              <a:t>A. Morris, </a:t>
            </a:r>
            <a:r>
              <a:rPr lang="en-US" sz="2500" dirty="0" err="1">
                <a:solidFill>
                  <a:schemeClr val="tx1"/>
                </a:solidFill>
                <a:latin typeface="Century" pitchFamily="18" charset="0"/>
                <a:cs typeface="Arial" charset="0"/>
              </a:rPr>
              <a:t>PhC</a:t>
            </a:r>
            <a:r>
              <a:rPr lang="en-US" sz="2500" dirty="0">
                <a:solidFill>
                  <a:schemeClr val="tx1"/>
                </a:solidFill>
                <a:latin typeface="Century" pitchFamily="18" charset="0"/>
                <a:cs typeface="Arial" charset="0"/>
              </a:rPr>
              <a:t>, CCC-SLP</a:t>
            </a:r>
            <a:r>
              <a:rPr lang="en-US" sz="2500" baseline="30000" dirty="0">
                <a:solidFill>
                  <a:schemeClr val="tx1"/>
                </a:solidFill>
                <a:latin typeface="Century" pitchFamily="18" charset="0"/>
                <a:cs typeface="Arial" charset="0"/>
              </a:rPr>
              <a:t> 1, 2</a:t>
            </a:r>
            <a:r>
              <a:rPr lang="en-US" sz="2500" dirty="0">
                <a:solidFill>
                  <a:schemeClr val="tx1"/>
                </a:solidFill>
                <a:latin typeface="Century" pitchFamily="18" charset="0"/>
                <a:cs typeface="Arial" charset="0"/>
              </a:rPr>
              <a:t>; Carolyn A. Watts, PhD</a:t>
            </a:r>
            <a:r>
              <a:rPr lang="en-US" sz="2500" baseline="30000" dirty="0">
                <a:solidFill>
                  <a:schemeClr val="tx1"/>
                </a:solidFill>
                <a:latin typeface="Century" pitchFamily="18" charset="0"/>
                <a:cs typeface="Arial" charset="0"/>
              </a:rPr>
              <a:t> 1, 3</a:t>
            </a:r>
            <a:endParaRPr lang="en-US" sz="2500" dirty="0">
              <a:solidFill>
                <a:schemeClr val="tx1"/>
              </a:solidFill>
              <a:latin typeface="Century" pitchFamily="18" charset="0"/>
              <a:cs typeface="Arial" charset="0"/>
            </a:endParaRPr>
          </a:p>
          <a:p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470025"/>
          </a:xfrm>
        </p:spPr>
        <p:txBody>
          <a:bodyPr>
            <a:noAutofit/>
          </a:bodyPr>
          <a:lstStyle/>
          <a:p>
            <a:r>
              <a:rPr lang="en-US" sz="4500" dirty="0" smtClean="0">
                <a:latin typeface="Arial" pitchFamily="34" charset="0"/>
                <a:cs typeface="Arial" pitchFamily="34" charset="0"/>
              </a:rPr>
              <a:t>Shared Decision Making Demonstration Project</a:t>
            </a:r>
            <a:endParaRPr lang="en-US" sz="4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jmchan\Desktop\SDM Project\logo+wordmark\uwsph_logo_1in_bw_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53138"/>
            <a:ext cx="4191000" cy="530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9400" y="4800600"/>
            <a:ext cx="3581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Century" pitchFamily="18" charset="0"/>
              </a:rPr>
              <a:t>May 13, 2011</a:t>
            </a:r>
            <a:endParaRPr lang="en-US" sz="2500" dirty="0"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81667" y="5945874"/>
            <a:ext cx="44577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>
                <a:latin typeface="Century" pitchFamily="18" charset="0"/>
              </a:rPr>
              <a:t>1) Department of Health Services, University of Washington;  2) Department of Rehabilitation Medicine, University of Washington;  3) Department of Health Administration, Virginia Commonwealth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8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0513" y="4572000"/>
            <a:ext cx="8991600" cy="1295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715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9115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Acknowledgements</a:t>
            </a:r>
            <a:endParaRPr lang="en-US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3413" y="1828800"/>
            <a:ext cx="8305800" cy="2819400"/>
          </a:xfrm>
        </p:spPr>
        <p:txBody>
          <a:bodyPr/>
          <a:lstStyle/>
          <a:p>
            <a:r>
              <a:rPr lang="en-US" dirty="0" smtClean="0">
                <a:latin typeface="Century" pitchFamily="18" charset="0"/>
              </a:rPr>
              <a:t>Foundation for Informed Medical Decision Making</a:t>
            </a:r>
          </a:p>
          <a:p>
            <a:r>
              <a:rPr lang="en-US" dirty="0" smtClean="0">
                <a:latin typeface="Century" pitchFamily="18" charset="0"/>
              </a:rPr>
              <a:t>Partner Sites</a:t>
            </a:r>
          </a:p>
          <a:p>
            <a:pPr lvl="1"/>
            <a:r>
              <a:rPr lang="en-US" dirty="0" err="1" smtClean="0">
                <a:latin typeface="Century" pitchFamily="18" charset="0"/>
              </a:rPr>
              <a:t>MultiCare</a:t>
            </a:r>
            <a:endParaRPr lang="en-US" dirty="0" smtClean="0">
              <a:latin typeface="Century" pitchFamily="18" charset="0"/>
            </a:endParaRPr>
          </a:p>
          <a:p>
            <a:pPr lvl="1"/>
            <a:r>
              <a:rPr lang="en-US" dirty="0" smtClean="0">
                <a:latin typeface="Century" pitchFamily="18" charset="0"/>
              </a:rPr>
              <a:t>The Everett Clinic</a:t>
            </a:r>
          </a:p>
          <a:p>
            <a:pPr lvl="1"/>
            <a:r>
              <a:rPr lang="en-US" dirty="0" smtClean="0">
                <a:latin typeface="Century" pitchFamily="18" charset="0"/>
              </a:rPr>
              <a:t>Virginia Mason Medical Center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4605516"/>
            <a:ext cx="6629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latin typeface="Century" pitchFamily="18" charset="0"/>
              </a:rPr>
              <a:t>Thank you!</a:t>
            </a:r>
          </a:p>
          <a:p>
            <a:pPr algn="ctr"/>
            <a:r>
              <a:rPr lang="en-US" sz="3800" dirty="0" smtClean="0">
                <a:latin typeface="Century" pitchFamily="18" charset="0"/>
              </a:rPr>
              <a:t>Questions?</a:t>
            </a:r>
            <a:endParaRPr lang="en-US" sz="3800" dirty="0">
              <a:latin typeface="Century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6067983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Email: jmchang@uw.edu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00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15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Outline</a:t>
            </a:r>
            <a:endParaRPr lang="en-US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572000"/>
          </a:xfrm>
        </p:spPr>
        <p:txBody>
          <a:bodyPr/>
          <a:lstStyle/>
          <a:p>
            <a:r>
              <a:rPr lang="en-US" dirty="0" smtClean="0">
                <a:latin typeface="Century" pitchFamily="18" charset="0"/>
              </a:rPr>
              <a:t>Definition of Shared Decision Making</a:t>
            </a:r>
          </a:p>
          <a:p>
            <a:r>
              <a:rPr lang="en-US" dirty="0" smtClean="0">
                <a:latin typeface="Century" pitchFamily="18" charset="0"/>
              </a:rPr>
              <a:t>Washington State Legislation</a:t>
            </a:r>
          </a:p>
          <a:p>
            <a:r>
              <a:rPr lang="en-US" dirty="0" smtClean="0">
                <a:latin typeface="Century" pitchFamily="18" charset="0"/>
              </a:rPr>
              <a:t>Demonstration Project</a:t>
            </a:r>
          </a:p>
          <a:p>
            <a:r>
              <a:rPr lang="en-US" dirty="0" smtClean="0">
                <a:latin typeface="Century" pitchFamily="18" charset="0"/>
              </a:rPr>
              <a:t>Barriers to Implementation</a:t>
            </a:r>
          </a:p>
          <a:p>
            <a:r>
              <a:rPr lang="en-US" dirty="0" smtClean="0">
                <a:latin typeface="Century" pitchFamily="18" charset="0"/>
              </a:rPr>
              <a:t>Overcoming Barriers</a:t>
            </a:r>
          </a:p>
          <a:p>
            <a:r>
              <a:rPr lang="en-US" dirty="0" smtClean="0">
                <a:latin typeface="Century" pitchFamily="18" charset="0"/>
              </a:rPr>
              <a:t>Future of Shared Decision Making</a:t>
            </a:r>
          </a:p>
        </p:txBody>
      </p:sp>
    </p:spTree>
    <p:extLst>
      <p:ext uri="{BB962C8B-B14F-4D97-AF65-F5344CB8AC3E}">
        <p14:creationId xmlns:p14="http://schemas.microsoft.com/office/powerpoint/2010/main" xmlns="" val="185554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15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40"/>
            <a:ext cx="7772400" cy="838200"/>
          </a:xfrm>
        </p:spPr>
        <p:txBody>
          <a:bodyPr>
            <a:normAutofit/>
          </a:bodyPr>
          <a:lstStyle/>
          <a:p>
            <a:pPr algn="ctr"/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is Shared Decision Making?</a:t>
            </a:r>
            <a:endParaRPr lang="en-US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05000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Century" pitchFamily="18" charset="0"/>
              </a:rPr>
              <a:t>“Shared decision making is the </a:t>
            </a:r>
            <a:r>
              <a:rPr lang="en-US" u="sng" dirty="0" smtClean="0">
                <a:latin typeface="Century" pitchFamily="18" charset="0"/>
              </a:rPr>
              <a:t>process</a:t>
            </a:r>
            <a:r>
              <a:rPr lang="en-US" dirty="0" smtClean="0">
                <a:latin typeface="Century" pitchFamily="18" charset="0"/>
              </a:rPr>
              <a:t> by which a health care provider communicates to the patient personalized information about the </a:t>
            </a:r>
            <a:r>
              <a:rPr lang="en-US" u="sng" dirty="0" smtClean="0">
                <a:latin typeface="Century" pitchFamily="18" charset="0"/>
              </a:rPr>
              <a:t>options, outcomes, probabilities, and scientific uncertainties of available treatment options</a:t>
            </a:r>
            <a:r>
              <a:rPr lang="en-US" dirty="0" smtClean="0">
                <a:latin typeface="Century" pitchFamily="18" charset="0"/>
              </a:rPr>
              <a:t> and the patient communicates his or her </a:t>
            </a:r>
            <a:r>
              <a:rPr lang="en-US" u="sng" dirty="0" smtClean="0">
                <a:latin typeface="Century" pitchFamily="18" charset="0"/>
              </a:rPr>
              <a:t>values and the relative importance he or she places on benefits and harms</a:t>
            </a:r>
            <a:r>
              <a:rPr lang="en-US" dirty="0" smtClean="0">
                <a:latin typeface="Century" pitchFamily="18" charset="0"/>
              </a:rPr>
              <a:t>. Shared decision making has been widely advocated as an effective means for reaching agreement on the best strategy for treatment.”</a:t>
            </a:r>
          </a:p>
          <a:p>
            <a:pPr marL="0" indent="0">
              <a:buNone/>
            </a:pPr>
            <a:r>
              <a:rPr lang="en-US" dirty="0" smtClean="0">
                <a:latin typeface="Century" pitchFamily="18" charset="0"/>
              </a:rPr>
              <a:t>				 – Foundation for Informed </a:t>
            </a:r>
          </a:p>
          <a:p>
            <a:pPr marL="0" indent="0">
              <a:buNone/>
            </a:pPr>
            <a:r>
              <a:rPr lang="en-US" dirty="0">
                <a:latin typeface="Century" pitchFamily="18" charset="0"/>
              </a:rPr>
              <a:t> </a:t>
            </a:r>
            <a:r>
              <a:rPr lang="en-US" dirty="0" smtClean="0">
                <a:latin typeface="Century" pitchFamily="18" charset="0"/>
              </a:rPr>
              <a:t>   			    	    Medical Decision Making</a:t>
            </a:r>
            <a:endParaRPr lang="en-US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448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715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270"/>
            <a:ext cx="6553200" cy="1143000"/>
          </a:xfrm>
        </p:spPr>
        <p:txBody>
          <a:bodyPr>
            <a:normAutofit/>
          </a:bodyPr>
          <a:lstStyle/>
          <a:p>
            <a:pPr algn="ctr"/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Patient Decision Aids</a:t>
            </a:r>
            <a:endParaRPr lang="en-US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" pitchFamily="18" charset="0"/>
              </a:rPr>
              <a:t>Tools to support the decision-making process</a:t>
            </a:r>
          </a:p>
          <a:p>
            <a:r>
              <a:rPr lang="en-US" dirty="0" smtClean="0">
                <a:latin typeface="Century" pitchFamily="18" charset="0"/>
              </a:rPr>
              <a:t>Advantages and disadvantages of treatment options</a:t>
            </a:r>
          </a:p>
          <a:p>
            <a:r>
              <a:rPr lang="en-US" dirty="0" smtClean="0">
                <a:latin typeface="Century" pitchFamily="18" charset="0"/>
              </a:rPr>
              <a:t>Evidence-based </a:t>
            </a:r>
          </a:p>
          <a:p>
            <a:r>
              <a:rPr lang="en-US" dirty="0" smtClean="0">
                <a:latin typeface="Century" pitchFamily="18" charset="0"/>
              </a:rPr>
              <a:t>Balanced </a:t>
            </a:r>
          </a:p>
          <a:p>
            <a:r>
              <a:rPr lang="en-US" dirty="0" smtClean="0">
                <a:latin typeface="Century" pitchFamily="18" charset="0"/>
              </a:rPr>
              <a:t>Paper-based or </a:t>
            </a:r>
          </a:p>
          <a:p>
            <a:pPr marL="0" indent="0">
              <a:buNone/>
            </a:pPr>
            <a:r>
              <a:rPr lang="en-US" dirty="0">
                <a:latin typeface="Century" pitchFamily="18" charset="0"/>
              </a:rPr>
              <a:t> </a:t>
            </a:r>
            <a:r>
              <a:rPr lang="en-US" dirty="0" smtClean="0">
                <a:latin typeface="Century" pitchFamily="18" charset="0"/>
              </a:rPr>
              <a:t>  electronic (online, </a:t>
            </a:r>
          </a:p>
          <a:p>
            <a:pPr marL="0" indent="0">
              <a:buNone/>
            </a:pPr>
            <a:r>
              <a:rPr lang="en-US" dirty="0">
                <a:latin typeface="Century" pitchFamily="18" charset="0"/>
              </a:rPr>
              <a:t> </a:t>
            </a:r>
            <a:r>
              <a:rPr lang="en-US" dirty="0" smtClean="0">
                <a:latin typeface="Century" pitchFamily="18" charset="0"/>
              </a:rPr>
              <a:t>  recorded media,</a:t>
            </a:r>
          </a:p>
          <a:p>
            <a:pPr marL="0" indent="0">
              <a:buNone/>
            </a:pPr>
            <a:r>
              <a:rPr lang="en-US" dirty="0" smtClean="0">
                <a:latin typeface="Century" pitchFamily="18" charset="0"/>
              </a:rPr>
              <a:t>   kiosk, etc.)</a:t>
            </a:r>
            <a:endParaRPr lang="en-US" dirty="0">
              <a:latin typeface="Century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124200"/>
            <a:ext cx="4247953" cy="27470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7204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715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11430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Washington State Legislation</a:t>
            </a:r>
            <a:endParaRPr lang="en-US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5200" y="1828800"/>
            <a:ext cx="5181600" cy="5029200"/>
          </a:xfrm>
        </p:spPr>
        <p:txBody>
          <a:bodyPr/>
          <a:lstStyle/>
          <a:p>
            <a:r>
              <a:rPr lang="en-US" dirty="0" smtClean="0">
                <a:latin typeface="Century" pitchFamily="18" charset="0"/>
              </a:rPr>
              <a:t>First and only state to pass legislation supporting the use of SDM and PDAs for preference-sensitive treatment decisions</a:t>
            </a:r>
          </a:p>
          <a:p>
            <a:r>
              <a:rPr lang="en-US" dirty="0" smtClean="0">
                <a:latin typeface="Century" pitchFamily="18" charset="0"/>
              </a:rPr>
              <a:t>Mandated a SDM demonstration project</a:t>
            </a:r>
          </a:p>
          <a:p>
            <a:r>
              <a:rPr lang="en-US" dirty="0" smtClean="0">
                <a:latin typeface="Century" pitchFamily="18" charset="0"/>
              </a:rPr>
              <a:t>Increased legal protection for physicians</a:t>
            </a:r>
          </a:p>
          <a:p>
            <a:r>
              <a:rPr lang="en-US" dirty="0" smtClean="0">
                <a:latin typeface="Century" pitchFamily="18" charset="0"/>
              </a:rPr>
              <a:t>Other states looking to WA for guidance</a:t>
            </a:r>
          </a:p>
          <a:p>
            <a:endParaRPr lang="en-US" dirty="0" smtClean="0">
              <a:latin typeface="Century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544" y="2514600"/>
            <a:ext cx="27432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9515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15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7556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Demonstration Project</a:t>
            </a:r>
            <a:endParaRPr lang="en-US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" pitchFamily="18" charset="0"/>
              </a:rPr>
              <a:t>Purpose and Objectives</a:t>
            </a:r>
          </a:p>
          <a:p>
            <a:pPr lvl="1"/>
            <a:r>
              <a:rPr lang="en-US" dirty="0">
                <a:latin typeface="Century" pitchFamily="18" charset="0"/>
              </a:rPr>
              <a:t>S</a:t>
            </a:r>
            <a:r>
              <a:rPr lang="en-US" dirty="0" smtClean="0">
                <a:latin typeface="Century" pitchFamily="18" charset="0"/>
              </a:rPr>
              <a:t>upport and document implementation of SDM in fee-for-service settings</a:t>
            </a:r>
          </a:p>
          <a:p>
            <a:pPr lvl="1"/>
            <a:r>
              <a:rPr lang="en-US" dirty="0" smtClean="0">
                <a:latin typeface="Century" pitchFamily="18" charset="0"/>
              </a:rPr>
              <a:t>Understand barriers and facilitators</a:t>
            </a:r>
          </a:p>
          <a:p>
            <a:pPr lvl="1"/>
            <a:r>
              <a:rPr lang="en-US" dirty="0" smtClean="0">
                <a:latin typeface="Century" pitchFamily="18" charset="0"/>
              </a:rPr>
              <a:t>Explore perceptions of providers, patients, and payers</a:t>
            </a:r>
          </a:p>
          <a:p>
            <a:pPr lvl="1"/>
            <a:r>
              <a:rPr lang="en-US" dirty="0" smtClean="0">
                <a:latin typeface="Century" pitchFamily="18" charset="0"/>
              </a:rPr>
              <a:t>Disseminate findings to assist other decision makers interested in implementing SDM</a:t>
            </a:r>
          </a:p>
          <a:p>
            <a:r>
              <a:rPr lang="en-US" dirty="0" smtClean="0">
                <a:latin typeface="Century" pitchFamily="18" charset="0"/>
              </a:rPr>
              <a:t>Sites</a:t>
            </a:r>
          </a:p>
          <a:p>
            <a:pPr lvl="1"/>
            <a:r>
              <a:rPr lang="en-US" dirty="0" err="1" smtClean="0">
                <a:latin typeface="Century" pitchFamily="18" charset="0"/>
              </a:rPr>
              <a:t>MultiCare</a:t>
            </a:r>
            <a:r>
              <a:rPr lang="en-US" dirty="0" smtClean="0">
                <a:latin typeface="Century" pitchFamily="18" charset="0"/>
              </a:rPr>
              <a:t> – Maple Valley Clinic</a:t>
            </a:r>
          </a:p>
          <a:p>
            <a:pPr lvl="1"/>
            <a:r>
              <a:rPr lang="en-US" dirty="0" smtClean="0">
                <a:latin typeface="Century" pitchFamily="18" charset="0"/>
              </a:rPr>
              <a:t>The Everett Clinic – Orthopedics Group</a:t>
            </a:r>
          </a:p>
          <a:p>
            <a:pPr lvl="1"/>
            <a:r>
              <a:rPr lang="en-US" dirty="0" smtClean="0">
                <a:latin typeface="Century" pitchFamily="18" charset="0"/>
              </a:rPr>
              <a:t>Virginia Mason Medical Center – Breast Clinic</a:t>
            </a:r>
            <a:endParaRPr lang="en-US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15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Barriers to Implementation</a:t>
            </a:r>
            <a:endParaRPr lang="en-US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716018997"/>
              </p:ext>
            </p:extLst>
          </p:nvPr>
        </p:nvGraphicFramePr>
        <p:xfrm>
          <a:off x="933450" y="1828800"/>
          <a:ext cx="7277100" cy="4495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38902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15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Overcoming Barriers</a:t>
            </a:r>
            <a:endParaRPr lang="en-US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SDM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13554" t="5046" b="2452"/>
          <a:stretch>
            <a:fillRect/>
          </a:stretch>
        </p:blipFill>
        <p:spPr bwMode="auto">
          <a:xfrm>
            <a:off x="2667000" y="1731449"/>
            <a:ext cx="3572939" cy="25488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74077" y="4343400"/>
            <a:ext cx="7772400" cy="3276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entury" pitchFamily="18" charset="0"/>
              </a:rPr>
              <a:t>SDM Champions – organization leaders, project managers, clinicians</a:t>
            </a:r>
          </a:p>
          <a:p>
            <a:r>
              <a:rPr lang="en-US" dirty="0">
                <a:latin typeface="Century" pitchFamily="18" charset="0"/>
              </a:rPr>
              <a:t>W</a:t>
            </a:r>
            <a:r>
              <a:rPr lang="en-US" dirty="0" smtClean="0">
                <a:latin typeface="Century" pitchFamily="18" charset="0"/>
              </a:rPr>
              <a:t>orking closely with practice groups to revise workflow and provide patient feedback</a:t>
            </a:r>
          </a:p>
          <a:p>
            <a:r>
              <a:rPr lang="en-US" dirty="0" smtClean="0">
                <a:latin typeface="Century" pitchFamily="18" charset="0"/>
              </a:rPr>
              <a:t>Learning from other sites</a:t>
            </a:r>
          </a:p>
          <a:p>
            <a:endParaRPr lang="en-US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2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1500"/>
            <a:ext cx="91440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67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Future of Shared Decision Making</a:t>
            </a:r>
            <a:endParaRPr lang="en-US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12436"/>
            <a:ext cx="8534400" cy="515401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" pitchFamily="18" charset="0"/>
              </a:rPr>
              <a:t>Affordable Care Act </a:t>
            </a:r>
          </a:p>
          <a:p>
            <a:pPr lvl="1"/>
            <a:r>
              <a:rPr lang="en-US" dirty="0" smtClean="0">
                <a:latin typeface="Century" pitchFamily="18" charset="0"/>
              </a:rPr>
              <a:t>§ 3506. Program to Facilitate Shared Decision Making</a:t>
            </a:r>
          </a:p>
          <a:p>
            <a:pPr lvl="2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smtClean="0">
                <a:latin typeface="Century" pitchFamily="18" charset="0"/>
              </a:rPr>
              <a:t>Develop standards to evaluate preference-sensitive care PDAs and a certification process </a:t>
            </a:r>
          </a:p>
          <a:p>
            <a:pPr lvl="2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smtClean="0">
                <a:latin typeface="Century" pitchFamily="18" charset="0"/>
              </a:rPr>
              <a:t>Establish Shared Decision Making Resource Centers </a:t>
            </a:r>
          </a:p>
          <a:p>
            <a:pPr lvl="2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smtClean="0">
                <a:latin typeface="Century" pitchFamily="18" charset="0"/>
              </a:rPr>
              <a:t>Provide grants to health care providers</a:t>
            </a:r>
          </a:p>
          <a:p>
            <a:pPr lvl="1"/>
            <a:r>
              <a:rPr lang="en-US" dirty="0" smtClean="0">
                <a:latin typeface="Century" pitchFamily="18" charset="0"/>
              </a:rPr>
              <a:t>§ 3021. Establishment of Center for Medicare and Medicaid Innovation Within CMS</a:t>
            </a:r>
          </a:p>
          <a:p>
            <a:pPr lvl="2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smtClean="0">
                <a:latin typeface="Century" pitchFamily="18" charset="0"/>
              </a:rPr>
              <a:t>Center for Medicare and Medicaid Innovation to test innovative payment and service delivery models to reduce program expenditures while preserving or enhancing quality of care</a:t>
            </a:r>
          </a:p>
          <a:p>
            <a:r>
              <a:rPr lang="en-US" dirty="0" smtClean="0">
                <a:latin typeface="Century" pitchFamily="18" charset="0"/>
              </a:rPr>
              <a:t>FIMDM Demonstration Projects</a:t>
            </a:r>
          </a:p>
          <a:p>
            <a:r>
              <a:rPr lang="en-US" dirty="0" smtClean="0">
                <a:latin typeface="Century" pitchFamily="18" charset="0"/>
              </a:rPr>
              <a:t>Shared Decision Making Conference on May 26</a:t>
            </a:r>
            <a:r>
              <a:rPr lang="en-US" baseline="30000" dirty="0" smtClean="0">
                <a:latin typeface="Century" pitchFamily="18" charset="0"/>
              </a:rPr>
              <a:t>th</a:t>
            </a:r>
            <a:r>
              <a:rPr lang="en-US" dirty="0" smtClean="0">
                <a:latin typeface="Century" pitchFamily="18" charset="0"/>
              </a:rPr>
              <a:t> </a:t>
            </a:r>
            <a:endParaRPr lang="en-US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888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444</TotalTime>
  <Words>883</Words>
  <Application>Microsoft Office PowerPoint</Application>
  <PresentationFormat>On-screen Show (4:3)</PresentationFormat>
  <Paragraphs>111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Shared Decision Making Demonstration Project</vt:lpstr>
      <vt:lpstr>Outline</vt:lpstr>
      <vt:lpstr>What is Shared Decision Making?</vt:lpstr>
      <vt:lpstr>Patient Decision Aids</vt:lpstr>
      <vt:lpstr>Washington State Legislation</vt:lpstr>
      <vt:lpstr>Demonstration Project</vt:lpstr>
      <vt:lpstr>Barriers to Implementation</vt:lpstr>
      <vt:lpstr>Overcoming Barriers</vt:lpstr>
      <vt:lpstr>Future of Shared Decision Making</vt:lpstr>
      <vt:lpstr>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Decision Making Demonstration Project</dc:title>
  <dc:creator>jmchan</dc:creator>
  <cp:lastModifiedBy>aed2</cp:lastModifiedBy>
  <cp:revision>23</cp:revision>
  <dcterms:created xsi:type="dcterms:W3CDTF">2011-05-09T22:48:39Z</dcterms:created>
  <dcterms:modified xsi:type="dcterms:W3CDTF">2011-05-10T16:17:04Z</dcterms:modified>
</cp:coreProperties>
</file>