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sldIdLst>
    <p:sldId id="257" r:id="rId2"/>
    <p:sldId id="274" r:id="rId3"/>
    <p:sldId id="275" r:id="rId4"/>
    <p:sldId id="271" r:id="rId5"/>
    <p:sldId id="272" r:id="rId6"/>
    <p:sldId id="273" r:id="rId7"/>
    <p:sldId id="261" r:id="rId8"/>
    <p:sldId id="262" r:id="rId9"/>
    <p:sldId id="277" r:id="rId10"/>
    <p:sldId id="263" r:id="rId11"/>
    <p:sldId id="265" r:id="rId12"/>
    <p:sldId id="266" r:id="rId13"/>
    <p:sldId id="267" r:id="rId14"/>
    <p:sldId id="264" r:id="rId15"/>
    <p:sldId id="269" r:id="rId16"/>
    <p:sldId id="276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53" autoAdjust="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94747-5BF4-4520-810B-D37ACD4685BD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7C3C3-019E-4D78-A56A-86D3E809D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7C3C3-019E-4D78-A56A-86D3E809D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8E40-BC4D-4D8C-9A07-4BCFB18895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Penetration</a:t>
            </a:r>
            <a:r>
              <a:rPr lang="en-US" baseline="0" dirty="0" smtClean="0"/>
              <a:t> ~5.5%</a:t>
            </a:r>
          </a:p>
          <a:p>
            <a:r>
              <a:rPr lang="en-US" baseline="0" dirty="0" smtClean="0"/>
              <a:t>Never intended to capture all patients.</a:t>
            </a:r>
          </a:p>
          <a:p>
            <a:r>
              <a:rPr lang="en-US" baseline="0" dirty="0" smtClean="0"/>
              <a:t>This was a pilot.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7C3C3-019E-4D78-A56A-86D3E809D9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Design processes to increase percentages of patients with Hip and Knee OA who are engaged in SDM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7C3C3-019E-4D78-A56A-86D3E809D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23900" y="1981200"/>
            <a:ext cx="7696200" cy="12954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0" y="6115050"/>
            <a:ext cx="9144000" cy="752475"/>
            <a:chOff x="0" y="3852"/>
            <a:chExt cx="5760" cy="474"/>
          </a:xfrm>
        </p:grpSpPr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 rot="-10800000">
              <a:off x="0" y="3882"/>
              <a:ext cx="5760" cy="444"/>
            </a:xfrm>
            <a:prstGeom prst="rect">
              <a:avLst/>
            </a:prstGeom>
            <a:solidFill>
              <a:srgbClr val="BAD2D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 rot="10800000" flipV="1">
              <a:off x="0" y="3852"/>
              <a:ext cx="5760" cy="96"/>
            </a:xfrm>
            <a:prstGeom prst="rect">
              <a:avLst/>
            </a:prstGeom>
            <a:solidFill>
              <a:srgbClr val="060D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 rot="5400000" flipV="1">
              <a:off x="160" y="3837"/>
              <a:ext cx="95" cy="127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 rot="5400000" flipV="1">
              <a:off x="547" y="3837"/>
              <a:ext cx="95" cy="12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Rectangle 34"/>
            <p:cNvSpPr>
              <a:spLocks noChangeArrowheads="1"/>
            </p:cNvSpPr>
            <p:nvPr/>
          </p:nvSpPr>
          <p:spPr bwMode="auto">
            <a:xfrm rot="5400000" flipV="1">
              <a:off x="674" y="3836"/>
              <a:ext cx="95" cy="127"/>
            </a:xfrm>
            <a:prstGeom prst="rect">
              <a:avLst/>
            </a:prstGeom>
            <a:solidFill>
              <a:srgbClr val="3C7AB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 rot="5400000" flipV="1">
              <a:off x="799" y="3837"/>
              <a:ext cx="95" cy="126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 rot="5400000" flipV="1">
              <a:off x="286" y="3837"/>
              <a:ext cx="95" cy="126"/>
            </a:xfrm>
            <a:prstGeom prst="rect">
              <a:avLst/>
            </a:prstGeom>
            <a:solidFill>
              <a:srgbClr val="3C7AB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 rot="-16200000">
              <a:off x="415" y="3833"/>
              <a:ext cx="95" cy="133"/>
            </a:xfrm>
            <a:prstGeom prst="rect">
              <a:avLst/>
            </a:prstGeom>
            <a:solidFill>
              <a:srgbClr val="12243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34" name="Picture 38" descr="@logo_aqu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" y="3969"/>
              <a:ext cx="1640" cy="3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51A8-F1CD-4877-9590-0E45611E5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609600"/>
            <a:ext cx="19621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09600"/>
            <a:ext cx="57340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51A8-F1CD-4877-9590-0E45611E5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51A8-F1CD-4877-9590-0E45611E5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51A8-F1CD-4877-9590-0E45611E5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1981200"/>
            <a:ext cx="3848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3848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51A8-F1CD-4877-9590-0E45611E5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51A8-F1CD-4877-9590-0E45611E5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51A8-F1CD-4877-9590-0E45611E5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51A8-F1CD-4877-9590-0E45611E5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51A8-F1CD-4877-9590-0E45611E5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51A8-F1CD-4877-9590-0E45611E5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436"/>
            </a:gs>
            <a:gs pos="100000">
              <a:srgbClr val="1D3B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1981200"/>
            <a:ext cx="784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115050"/>
            <a:ext cx="9144000" cy="752475"/>
            <a:chOff x="0" y="3852"/>
            <a:chExt cx="5760" cy="474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 rot="-10800000">
              <a:off x="0" y="3882"/>
              <a:ext cx="5760" cy="444"/>
            </a:xfrm>
            <a:prstGeom prst="rect">
              <a:avLst/>
            </a:prstGeom>
            <a:solidFill>
              <a:srgbClr val="BAD2D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 rot="10800000" flipV="1">
              <a:off x="0" y="3852"/>
              <a:ext cx="5760" cy="96"/>
            </a:xfrm>
            <a:prstGeom prst="rect">
              <a:avLst/>
            </a:prstGeom>
            <a:solidFill>
              <a:srgbClr val="060D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 rot="5400000" flipV="1">
              <a:off x="160" y="3837"/>
              <a:ext cx="95" cy="127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 rot="5400000" flipV="1">
              <a:off x="547" y="3837"/>
              <a:ext cx="95" cy="12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 rot="5400000" flipV="1">
              <a:off x="674" y="3836"/>
              <a:ext cx="95" cy="127"/>
            </a:xfrm>
            <a:prstGeom prst="rect">
              <a:avLst/>
            </a:prstGeom>
            <a:solidFill>
              <a:srgbClr val="3C7AB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 rot="5400000" flipV="1">
              <a:off x="799" y="3837"/>
              <a:ext cx="95" cy="126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 rot="5400000" flipV="1">
              <a:off x="286" y="3837"/>
              <a:ext cx="95" cy="126"/>
            </a:xfrm>
            <a:prstGeom prst="rect">
              <a:avLst/>
            </a:prstGeom>
            <a:solidFill>
              <a:srgbClr val="3C7AB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 rot="-16200000">
              <a:off x="415" y="3833"/>
              <a:ext cx="95" cy="133"/>
            </a:xfrm>
            <a:prstGeom prst="rect">
              <a:avLst/>
            </a:prstGeom>
            <a:solidFill>
              <a:srgbClr val="12243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88" name="Picture 16" descr="@logo_aqua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" y="3969"/>
              <a:ext cx="1640" cy="351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61E51A8-F1CD-4877-9590-0E45611E5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lo.com/asset_images/large/Paradise_spot_Bright_spot_47ea637380e85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10600" cy="38100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Shared Decision Making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              The Everett Clinic</a:t>
            </a:r>
            <a:br>
              <a:rPr lang="en-US" sz="2800" dirty="0" smtClean="0"/>
            </a:br>
            <a:r>
              <a:rPr lang="en-US" sz="2800" dirty="0" smtClean="0"/>
              <a:t>                        Everett, 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800600" y="4267200"/>
            <a:ext cx="3429000" cy="990600"/>
          </a:xfrm>
        </p:spPr>
        <p:txBody>
          <a:bodyPr/>
          <a:lstStyle/>
          <a:p>
            <a:pPr algn="l"/>
            <a:r>
              <a:rPr lang="en-US" sz="2400" dirty="0" smtClean="0"/>
              <a:t>May 26, 2011</a:t>
            </a:r>
          </a:p>
          <a:p>
            <a:pPr algn="l"/>
            <a:r>
              <a:rPr lang="en-US" sz="2400" dirty="0" smtClean="0"/>
              <a:t>Seattle, WA</a:t>
            </a:r>
          </a:p>
        </p:txBody>
      </p:sp>
      <p:pic>
        <p:nvPicPr>
          <p:cNvPr id="18434" name="Picture 2" descr="http://www.chd.ubc.ca/dhcc/sites/default/files/images/water%20ring_0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908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journey in SDM began…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Steve Hill, HCA called TEC’s CMO, Dr. Al Fisk</a:t>
            </a:r>
          </a:p>
          <a:p>
            <a:pPr lvl="1"/>
            <a:r>
              <a:rPr lang="en-US" dirty="0" smtClean="0"/>
              <a:t>Summer 2008</a:t>
            </a:r>
          </a:p>
          <a:p>
            <a:r>
              <a:rPr lang="en-US" dirty="0" smtClean="0"/>
              <a:t>Became a stakeholder in the collaborative</a:t>
            </a:r>
          </a:p>
          <a:p>
            <a:pPr lvl="1"/>
            <a:r>
              <a:rPr lang="en-US" dirty="0" smtClean="0"/>
              <a:t>Fall 2008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surgeons &amp; 7 PA-Cs</a:t>
            </a:r>
          </a:p>
          <a:p>
            <a:r>
              <a:rPr lang="en-US" dirty="0" smtClean="0"/>
              <a:t>Preference-sensitive </a:t>
            </a:r>
          </a:p>
          <a:p>
            <a:pPr>
              <a:buNone/>
            </a:pPr>
            <a:r>
              <a:rPr lang="en-US" dirty="0" smtClean="0"/>
              <a:t>   conditions</a:t>
            </a:r>
          </a:p>
          <a:p>
            <a:pPr lvl="1"/>
            <a:r>
              <a:rPr lang="en-US" dirty="0" smtClean="0"/>
              <a:t>Knee and hip osteoarthritis</a:t>
            </a:r>
          </a:p>
          <a:p>
            <a:r>
              <a:rPr lang="en-US" dirty="0" smtClean="0"/>
              <a:t>Competition for surgery blocks at community hospital</a:t>
            </a:r>
          </a:p>
          <a:p>
            <a:pPr lvl="1"/>
            <a:r>
              <a:rPr lang="en-US" dirty="0" smtClean="0"/>
              <a:t>Long waits for surgeries</a:t>
            </a:r>
          </a:p>
          <a:p>
            <a:endParaRPr lang="en-US" dirty="0"/>
          </a:p>
        </p:txBody>
      </p:sp>
      <p:pic>
        <p:nvPicPr>
          <p:cNvPr id="6148" name="Picture 4" descr="http://www.centralnewyorkinjurylawyer.com/knee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2286000" cy="3098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848600" cy="3657600"/>
          </a:xfrm>
        </p:spPr>
        <p:txBody>
          <a:bodyPr/>
          <a:lstStyle/>
          <a:p>
            <a:r>
              <a:rPr lang="en-US" dirty="0" smtClean="0"/>
              <a:t>Identify key members of </a:t>
            </a:r>
          </a:p>
          <a:p>
            <a:pPr>
              <a:buNone/>
            </a:pPr>
            <a:r>
              <a:rPr lang="en-US" dirty="0" smtClean="0"/>
              <a:t>   team</a:t>
            </a:r>
          </a:p>
          <a:p>
            <a:r>
              <a:rPr lang="en-US" dirty="0" smtClean="0"/>
              <a:t>Develop the process</a:t>
            </a:r>
          </a:p>
          <a:p>
            <a:r>
              <a:rPr lang="en-US" dirty="0" smtClean="0"/>
              <a:t>Build tools in EMR</a:t>
            </a:r>
          </a:p>
          <a:p>
            <a:r>
              <a:rPr lang="en-US" dirty="0" smtClean="0"/>
              <a:t>Develop patient letters/materials</a:t>
            </a:r>
          </a:p>
          <a:p>
            <a:r>
              <a:rPr lang="en-US" dirty="0" smtClean="0"/>
              <a:t>Educate orthopedics providers and staff</a:t>
            </a:r>
            <a:endParaRPr lang="en-US" dirty="0"/>
          </a:p>
        </p:txBody>
      </p:sp>
      <p:pic>
        <p:nvPicPr>
          <p:cNvPr id="16386" name="Picture 2" descr="http://writingsofmaria.com/wp-content/uploads/2009/12/building-bl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"/>
            <a:ext cx="2857500" cy="24765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7848600" cy="3048000"/>
          </a:xfrm>
        </p:spPr>
        <p:txBody>
          <a:bodyPr/>
          <a:lstStyle/>
          <a:p>
            <a:r>
              <a:rPr lang="en-US" dirty="0" smtClean="0"/>
              <a:t>Dedicated internal referral queue</a:t>
            </a:r>
          </a:p>
          <a:p>
            <a:pPr lvl="1"/>
            <a:r>
              <a:rPr lang="en-US" dirty="0" smtClean="0"/>
              <a:t>Receptionist sends cover letter, pre- and post-viewing surveys and PDA prior to initial consult</a:t>
            </a:r>
          </a:p>
          <a:p>
            <a:r>
              <a:rPr lang="en-US" dirty="0" smtClean="0"/>
              <a:t>Distributed 1</a:t>
            </a:r>
            <a:r>
              <a:rPr lang="en-US" baseline="30000" dirty="0" smtClean="0"/>
              <a:t>st</a:t>
            </a:r>
            <a:r>
              <a:rPr lang="en-US" dirty="0" smtClean="0"/>
              <a:t> PDAs</a:t>
            </a:r>
          </a:p>
          <a:p>
            <a:pPr lvl="1"/>
            <a:r>
              <a:rPr lang="en-US" dirty="0" smtClean="0"/>
              <a:t>Feb 2010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5602" name="Picture 2" descr="http://4.bp.blogspot.com/_o6_BqLCHuPA/TIKlqHj36fI/AAAAAAAAAEc/IFQa7cY5H_g/s1600/1064bowling_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have been</a:t>
            </a:r>
            <a:br>
              <a:rPr lang="en-US" dirty="0" smtClean="0"/>
            </a:br>
            <a:r>
              <a:rPr lang="en-US" dirty="0" smtClean="0"/>
              <a:t> challenges…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848600" cy="4191000"/>
          </a:xfrm>
        </p:spPr>
        <p:txBody>
          <a:bodyPr/>
          <a:lstStyle/>
          <a:p>
            <a:r>
              <a:rPr lang="en-US" dirty="0" smtClean="0"/>
              <a:t>Competing initiatives</a:t>
            </a:r>
          </a:p>
          <a:p>
            <a:r>
              <a:rPr lang="en-US" dirty="0" smtClean="0"/>
              <a:t>Lack of organizational focus</a:t>
            </a:r>
          </a:p>
          <a:p>
            <a:pPr lvl="1"/>
            <a:r>
              <a:rPr lang="en-US" dirty="0" smtClean="0"/>
              <a:t>Not a part of 2010 Balanced Scorecard</a:t>
            </a:r>
          </a:p>
          <a:p>
            <a:r>
              <a:rPr lang="en-US" dirty="0" smtClean="0"/>
              <a:t>Providers have their feet in two different worlds</a:t>
            </a:r>
          </a:p>
          <a:p>
            <a:pPr lvl="1"/>
            <a:r>
              <a:rPr lang="en-US" dirty="0" smtClean="0"/>
              <a:t>Fee for service </a:t>
            </a:r>
            <a:r>
              <a:rPr lang="en-US" dirty="0" err="1" smtClean="0"/>
              <a:t>vs</a:t>
            </a:r>
            <a:r>
              <a:rPr lang="en-US" dirty="0" smtClean="0"/>
              <a:t> capitation/at risk &amp; gain sharing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1001"/>
            <a:ext cx="1544781" cy="192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Challenges…Part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848600" cy="2819400"/>
          </a:xfrm>
        </p:spPr>
        <p:txBody>
          <a:bodyPr/>
          <a:lstStyle/>
          <a:p>
            <a:r>
              <a:rPr lang="en-US" dirty="0" smtClean="0"/>
              <a:t>Hard-wiring a new process </a:t>
            </a:r>
          </a:p>
          <a:p>
            <a:pPr lvl="1"/>
            <a:r>
              <a:rPr lang="en-US" dirty="0" smtClean="0"/>
              <a:t>Even in a single department</a:t>
            </a:r>
          </a:p>
          <a:p>
            <a:r>
              <a:rPr lang="en-US" dirty="0" smtClean="0"/>
              <a:t>Establishing with providers that SDM is more than handing out a PDA</a:t>
            </a:r>
          </a:p>
          <a:p>
            <a:pPr lvl="1"/>
            <a:r>
              <a:rPr lang="en-US" dirty="0" smtClean="0"/>
              <a:t>Not unique to TEC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3886200"/>
          </a:xfrm>
        </p:spPr>
        <p:txBody>
          <a:bodyPr/>
          <a:lstStyle/>
          <a:p>
            <a:r>
              <a:rPr lang="en-US" dirty="0" smtClean="0"/>
              <a:t>We did not “touch” every patient seen in orthopedics for Knee or Hip OA</a:t>
            </a:r>
          </a:p>
          <a:p>
            <a:pPr lvl="1"/>
            <a:r>
              <a:rPr lang="en-US" dirty="0" smtClean="0"/>
              <a:t>Knee OA – 59             -- Hip OA - 20</a:t>
            </a:r>
          </a:p>
          <a:p>
            <a:r>
              <a:rPr lang="en-US" dirty="0" smtClean="0"/>
              <a:t>Missed patients</a:t>
            </a:r>
          </a:p>
          <a:p>
            <a:pPr lvl="1"/>
            <a:r>
              <a:rPr lang="en-US" dirty="0" smtClean="0"/>
              <a:t>Referred by an external provider</a:t>
            </a:r>
          </a:p>
          <a:p>
            <a:pPr lvl="1"/>
            <a:r>
              <a:rPr lang="en-US" dirty="0" smtClean="0"/>
              <a:t>Self-referred</a:t>
            </a:r>
          </a:p>
          <a:p>
            <a:pPr lvl="1"/>
            <a:r>
              <a:rPr lang="en-US" dirty="0" smtClean="0"/>
              <a:t>Condition not recognized as Knee or Hip OA at time of referral 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is bright…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848600" cy="3429000"/>
          </a:xfrm>
        </p:spPr>
        <p:txBody>
          <a:bodyPr/>
          <a:lstStyle/>
          <a:p>
            <a:r>
              <a:rPr lang="en-US" dirty="0" smtClean="0"/>
              <a:t>SDM is now an organizational priority!</a:t>
            </a:r>
          </a:p>
          <a:p>
            <a:r>
              <a:rPr lang="en-US" dirty="0" smtClean="0"/>
              <a:t>SDM in orthopedics will continue beyond the Demonstration Project</a:t>
            </a:r>
          </a:p>
          <a:p>
            <a:pPr lvl="1"/>
            <a:r>
              <a:rPr lang="en-US" dirty="0" smtClean="0"/>
              <a:t>Incorporating SDM into their Lean Process Improvement Value Stream work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662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334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8600" cy="1143000"/>
          </a:xfrm>
        </p:spPr>
        <p:txBody>
          <a:bodyPr/>
          <a:lstStyle/>
          <a:p>
            <a:r>
              <a:rPr lang="en-US" dirty="0" smtClean="0"/>
              <a:t>One journey…</a:t>
            </a:r>
            <a:br>
              <a:rPr lang="en-US" dirty="0" smtClean="0"/>
            </a:br>
            <a:r>
              <a:rPr lang="en-US" dirty="0" smtClean="0"/>
              <a:t>more than one path</a:t>
            </a:r>
            <a:endParaRPr 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808493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jcj.net/yapc/npw-2008-testing_and_code_coverage/slides/images/hampton_court_ma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508009" cy="45882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Backyard…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5" t="1961"/>
          <a:stretch>
            <a:fillRect/>
          </a:stretch>
        </p:blipFill>
        <p:spPr bwMode="auto">
          <a:xfrm>
            <a:off x="2057400" y="2057400"/>
            <a:ext cx="511530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Backyard…</a:t>
            </a:r>
            <a:endParaRPr lang="en-US" dirty="0"/>
          </a:p>
        </p:txBody>
      </p:sp>
      <p:pic>
        <p:nvPicPr>
          <p:cNvPr id="4" name="Picture 8" descr="http://tomharrisphotography.com/db4/00391/tomharrisphotography.com/_uimages/050906MtBak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2847385" cy="21336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0"/>
            <a:ext cx="4476750" cy="333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Backyard…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4346528" cy="290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9E36BE55-8F35-435F-9456-085105DDDB6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8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Everett Clinic…</a:t>
            </a:r>
          </a:p>
        </p:txBody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229600" cy="3505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/>
              <a:t>Established in 1924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/>
              <a:t>Four surgeons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 smtClean="0"/>
              <a:t>343 physicians &amp; 81 Advanced Practice Clinicians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 smtClean="0"/>
              <a:t>Largest physician-owned medical group practice in Washington State</a:t>
            </a:r>
            <a:endParaRPr lang="en-US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3316" name="Picture 4" descr="http://tecweb3/Content/Locations/Intranet/Gunder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066800"/>
            <a:ext cx="2085975" cy="11620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9E36BE55-8F35-435F-9456-085105DDDB6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8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Everett Clinic…</a:t>
            </a:r>
          </a:p>
        </p:txBody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8077200" cy="3276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dirty="0" smtClean="0"/>
              <a:t>16 practice sites throughout Snohomish County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/>
              <a:t>Eight primary care sites with urgent care facilities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/>
              <a:t>Two outpatient surgery centers</a:t>
            </a:r>
            <a:endParaRPr lang="en-US" sz="3200" dirty="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/>
              <a:t>Patient base: 280,000 patients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/>
              <a:t>Visits:  &gt; 800,000 annually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3316" name="Picture 4" descr="http://tecweb3/Content/Locations/Intranet/Gunder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19200"/>
            <a:ext cx="2085975" cy="11620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1143000"/>
          </a:xfrm>
        </p:spPr>
        <p:txBody>
          <a:bodyPr/>
          <a:lstStyle/>
          <a:p>
            <a:r>
              <a:rPr lang="en-US" dirty="0" smtClean="0"/>
              <a:t>The Everett Clinic – </a:t>
            </a:r>
            <a:br>
              <a:rPr lang="en-US" dirty="0" smtClean="0"/>
            </a:br>
            <a:r>
              <a:rPr lang="en-US" dirty="0" smtClean="0"/>
              <a:t>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7848600" cy="3352800"/>
          </a:xfrm>
        </p:spPr>
        <p:txBody>
          <a:bodyPr/>
          <a:lstStyle/>
          <a:p>
            <a:r>
              <a:rPr lang="en-US" dirty="0" smtClean="0"/>
              <a:t>We do what is right for each patient. </a:t>
            </a:r>
          </a:p>
          <a:p>
            <a:r>
              <a:rPr lang="en-US" dirty="0" smtClean="0"/>
              <a:t>We provide an enriching and supportive workplace. </a:t>
            </a:r>
          </a:p>
          <a:p>
            <a:r>
              <a:rPr lang="en-US" dirty="0" smtClean="0"/>
              <a:t>Our team focuses on value: service, quality &amp; cost. </a:t>
            </a:r>
          </a:p>
          <a:p>
            <a:endParaRPr lang="en-US" dirty="0"/>
          </a:p>
        </p:txBody>
      </p:sp>
      <p:pic>
        <p:nvPicPr>
          <p:cNvPr id="4" name="Picture 4" descr="http://tecweb3/Content/Locations/Intranet/Gunder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95400"/>
            <a:ext cx="2085975" cy="11620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blu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Univer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Univer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TECblue</Template>
  <TotalTime>595</TotalTime>
  <Words>390</Words>
  <Application>Microsoft Office PowerPoint</Application>
  <PresentationFormat>On-screen Show (4:3)</PresentationFormat>
  <Paragraphs>80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TECblue</vt:lpstr>
      <vt:lpstr> Shared Decision Making                                    The Everett Clinic                         Everett, WA</vt:lpstr>
      <vt:lpstr>One journey… more than one path</vt:lpstr>
      <vt:lpstr>Slide 3</vt:lpstr>
      <vt:lpstr>In Our Backyard…</vt:lpstr>
      <vt:lpstr>In Our Backyard…</vt:lpstr>
      <vt:lpstr>In Our Backyard…</vt:lpstr>
      <vt:lpstr>The Everett Clinic…</vt:lpstr>
      <vt:lpstr>The Everett Clinic…</vt:lpstr>
      <vt:lpstr>The Everett Clinic –  Core Values</vt:lpstr>
      <vt:lpstr>Our journey in SDM began…</vt:lpstr>
      <vt:lpstr>Orthopedics…</vt:lpstr>
      <vt:lpstr>Preparation…</vt:lpstr>
      <vt:lpstr>Roll Out…</vt:lpstr>
      <vt:lpstr>There have been  challenges…</vt:lpstr>
      <vt:lpstr>Challenges…Part 2</vt:lpstr>
      <vt:lpstr>Conclusions</vt:lpstr>
      <vt:lpstr>The future is bright…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Lynette Wachholz</dc:creator>
  <cp:lastModifiedBy>aed2</cp:lastModifiedBy>
  <cp:revision>541</cp:revision>
  <dcterms:created xsi:type="dcterms:W3CDTF">2010-12-30T17:25:55Z</dcterms:created>
  <dcterms:modified xsi:type="dcterms:W3CDTF">2011-05-23T18:49:15Z</dcterms:modified>
</cp:coreProperties>
</file>