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4189" r:id="rId2"/>
    <p:sldMasterId id="2147484201" r:id="rId3"/>
  </p:sldMasterIdLst>
  <p:notesMasterIdLst>
    <p:notesMasterId r:id="rId105"/>
  </p:notesMasterIdLst>
  <p:sldIdLst>
    <p:sldId id="1596" r:id="rId4"/>
    <p:sldId id="303" r:id="rId5"/>
    <p:sldId id="1296" r:id="rId6"/>
    <p:sldId id="1761" r:id="rId7"/>
    <p:sldId id="1769" r:id="rId8"/>
    <p:sldId id="297" r:id="rId9"/>
    <p:sldId id="300" r:id="rId10"/>
    <p:sldId id="302" r:id="rId11"/>
    <p:sldId id="304" r:id="rId12"/>
    <p:sldId id="332" r:id="rId13"/>
    <p:sldId id="348" r:id="rId14"/>
    <p:sldId id="305" r:id="rId15"/>
    <p:sldId id="301" r:id="rId16"/>
    <p:sldId id="1771" r:id="rId17"/>
    <p:sldId id="1754" r:id="rId18"/>
    <p:sldId id="1830" r:id="rId19"/>
    <p:sldId id="1772" r:id="rId20"/>
    <p:sldId id="1773" r:id="rId21"/>
    <p:sldId id="347" r:id="rId22"/>
    <p:sldId id="1774" r:id="rId23"/>
    <p:sldId id="1775" r:id="rId24"/>
    <p:sldId id="1832" r:id="rId25"/>
    <p:sldId id="1776" r:id="rId26"/>
    <p:sldId id="1777" r:id="rId27"/>
    <p:sldId id="296" r:id="rId28"/>
    <p:sldId id="1779" r:id="rId29"/>
    <p:sldId id="1780" r:id="rId30"/>
    <p:sldId id="345" r:id="rId31"/>
    <p:sldId id="1781" r:id="rId32"/>
    <p:sldId id="1782" r:id="rId33"/>
    <p:sldId id="1786" r:id="rId34"/>
    <p:sldId id="1783" r:id="rId35"/>
    <p:sldId id="1548" r:id="rId36"/>
    <p:sldId id="1787" r:id="rId37"/>
    <p:sldId id="310" r:id="rId38"/>
    <p:sldId id="1788" r:id="rId39"/>
    <p:sldId id="1838" r:id="rId40"/>
    <p:sldId id="1791" r:id="rId41"/>
    <p:sldId id="1792" r:id="rId42"/>
    <p:sldId id="309" r:id="rId43"/>
    <p:sldId id="1794" r:id="rId44"/>
    <p:sldId id="1795" r:id="rId45"/>
    <p:sldId id="1796" r:id="rId46"/>
    <p:sldId id="1815" r:id="rId47"/>
    <p:sldId id="1797" r:id="rId48"/>
    <p:sldId id="295" r:id="rId49"/>
    <p:sldId id="1798" r:id="rId50"/>
    <p:sldId id="294" r:id="rId51"/>
    <p:sldId id="1799" r:id="rId52"/>
    <p:sldId id="1800" r:id="rId53"/>
    <p:sldId id="316" r:id="rId54"/>
    <p:sldId id="1831" r:id="rId55"/>
    <p:sldId id="1801" r:id="rId56"/>
    <p:sldId id="1818" r:id="rId57"/>
    <p:sldId id="335" r:id="rId58"/>
    <p:sldId id="284" r:id="rId59"/>
    <p:sldId id="336" r:id="rId60"/>
    <p:sldId id="1833" r:id="rId61"/>
    <p:sldId id="1809" r:id="rId62"/>
    <p:sldId id="289" r:id="rId63"/>
    <p:sldId id="1821" r:id="rId64"/>
    <p:sldId id="1750" r:id="rId65"/>
    <p:sldId id="1822" r:id="rId66"/>
    <p:sldId id="1823" r:id="rId67"/>
    <p:sldId id="1820" r:id="rId68"/>
    <p:sldId id="1819" r:id="rId69"/>
    <p:sldId id="337" r:id="rId70"/>
    <p:sldId id="1785" r:id="rId71"/>
    <p:sldId id="1813" r:id="rId72"/>
    <p:sldId id="1834" r:id="rId73"/>
    <p:sldId id="1784" r:id="rId74"/>
    <p:sldId id="1837" r:id="rId75"/>
    <p:sldId id="349" r:id="rId76"/>
    <p:sldId id="330" r:id="rId77"/>
    <p:sldId id="326" r:id="rId78"/>
    <p:sldId id="1811" r:id="rId79"/>
    <p:sldId id="1825" r:id="rId80"/>
    <p:sldId id="1812" r:id="rId81"/>
    <p:sldId id="1814" r:id="rId82"/>
    <p:sldId id="1835" r:id="rId83"/>
    <p:sldId id="327" r:id="rId84"/>
    <p:sldId id="1826" r:id="rId85"/>
    <p:sldId id="1751" r:id="rId86"/>
    <p:sldId id="290" r:id="rId87"/>
    <p:sldId id="329" r:id="rId88"/>
    <p:sldId id="1836" r:id="rId89"/>
    <p:sldId id="1827" r:id="rId90"/>
    <p:sldId id="1409" r:id="rId91"/>
    <p:sldId id="1743" r:id="rId92"/>
    <p:sldId id="1829" r:id="rId93"/>
    <p:sldId id="288" r:id="rId94"/>
    <p:sldId id="307" r:id="rId95"/>
    <p:sldId id="1828" r:id="rId96"/>
    <p:sldId id="1793" r:id="rId97"/>
    <p:sldId id="1810" r:id="rId98"/>
    <p:sldId id="339" r:id="rId99"/>
    <p:sldId id="340" r:id="rId100"/>
    <p:sldId id="1778" r:id="rId101"/>
    <p:sldId id="343" r:id="rId102"/>
    <p:sldId id="334" r:id="rId103"/>
    <p:sldId id="283" r:id="rId104"/>
  </p:sldIdLst>
  <p:sldSz cx="9144000" cy="6858000" type="screen4x3"/>
  <p:notesSz cx="6858000" cy="9144000"/>
  <p:defaultTextStyle>
    <a:defPPr>
      <a:defRPr lang="en-US"/>
    </a:defPPr>
    <a:lvl1pPr algn="l" rtl="0" fontAlgn="base">
      <a:lnSpc>
        <a:spcPct val="150000"/>
      </a:lnSpc>
      <a:spcBef>
        <a:spcPct val="50000"/>
      </a:spcBef>
      <a:spcAft>
        <a:spcPct val="0"/>
      </a:spcAft>
      <a:defRPr sz="2000" b="1" kern="1200">
        <a:solidFill>
          <a:srgbClr val="FF0000"/>
        </a:solidFill>
        <a:latin typeface="Arial" charset="0"/>
        <a:ea typeface="+mn-ea"/>
        <a:cs typeface="+mn-cs"/>
      </a:defRPr>
    </a:lvl1pPr>
    <a:lvl2pPr marL="457200" algn="l" rtl="0" fontAlgn="base">
      <a:lnSpc>
        <a:spcPct val="150000"/>
      </a:lnSpc>
      <a:spcBef>
        <a:spcPct val="50000"/>
      </a:spcBef>
      <a:spcAft>
        <a:spcPct val="0"/>
      </a:spcAft>
      <a:defRPr sz="2000" b="1" kern="1200">
        <a:solidFill>
          <a:srgbClr val="FF0000"/>
        </a:solidFill>
        <a:latin typeface="Arial" charset="0"/>
        <a:ea typeface="+mn-ea"/>
        <a:cs typeface="+mn-cs"/>
      </a:defRPr>
    </a:lvl2pPr>
    <a:lvl3pPr marL="914400" algn="l" rtl="0" fontAlgn="base">
      <a:lnSpc>
        <a:spcPct val="150000"/>
      </a:lnSpc>
      <a:spcBef>
        <a:spcPct val="50000"/>
      </a:spcBef>
      <a:spcAft>
        <a:spcPct val="0"/>
      </a:spcAft>
      <a:defRPr sz="2000" b="1" kern="1200">
        <a:solidFill>
          <a:srgbClr val="FF0000"/>
        </a:solidFill>
        <a:latin typeface="Arial" charset="0"/>
        <a:ea typeface="+mn-ea"/>
        <a:cs typeface="+mn-cs"/>
      </a:defRPr>
    </a:lvl3pPr>
    <a:lvl4pPr marL="1371600" algn="l" rtl="0" fontAlgn="base">
      <a:lnSpc>
        <a:spcPct val="150000"/>
      </a:lnSpc>
      <a:spcBef>
        <a:spcPct val="50000"/>
      </a:spcBef>
      <a:spcAft>
        <a:spcPct val="0"/>
      </a:spcAft>
      <a:defRPr sz="2000" b="1" kern="1200">
        <a:solidFill>
          <a:srgbClr val="FF0000"/>
        </a:solidFill>
        <a:latin typeface="Arial" charset="0"/>
        <a:ea typeface="+mn-ea"/>
        <a:cs typeface="+mn-cs"/>
      </a:defRPr>
    </a:lvl4pPr>
    <a:lvl5pPr marL="1828800" algn="l" rtl="0" fontAlgn="base">
      <a:lnSpc>
        <a:spcPct val="150000"/>
      </a:lnSpc>
      <a:spcBef>
        <a:spcPct val="50000"/>
      </a:spcBef>
      <a:spcAft>
        <a:spcPct val="0"/>
      </a:spcAft>
      <a:defRPr sz="2000" b="1" kern="1200">
        <a:solidFill>
          <a:srgbClr val="FF0000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000" b="1" kern="1200">
        <a:solidFill>
          <a:srgbClr val="FF0000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000" b="1" kern="1200">
        <a:solidFill>
          <a:srgbClr val="FF0000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000" b="1" kern="1200">
        <a:solidFill>
          <a:srgbClr val="FF0000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000" b="1" kern="1200">
        <a:solidFill>
          <a:srgbClr val="FF0000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3300"/>
    <a:srgbClr val="66FF66"/>
    <a:srgbClr val="CCFFCC"/>
    <a:srgbClr val="008000"/>
    <a:srgbClr val="990033"/>
    <a:srgbClr val="FF0000"/>
    <a:srgbClr val="FF33CC"/>
    <a:srgbClr val="0099FF"/>
    <a:srgbClr val="29975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1741" autoAdjust="0"/>
  </p:normalViewPr>
  <p:slideViewPr>
    <p:cSldViewPr>
      <p:cViewPr varScale="1">
        <p:scale>
          <a:sx n="111" d="100"/>
          <a:sy n="111" d="100"/>
        </p:scale>
        <p:origin x="1056" y="96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84" Type="http://schemas.openxmlformats.org/officeDocument/2006/relationships/slide" Target="slides/slide81.xml"/><Relationship Id="rId89" Type="http://schemas.openxmlformats.org/officeDocument/2006/relationships/slide" Target="slides/slide86.xml"/><Relationship Id="rId16" Type="http://schemas.openxmlformats.org/officeDocument/2006/relationships/slide" Target="slides/slide13.xml"/><Relationship Id="rId107" Type="http://schemas.openxmlformats.org/officeDocument/2006/relationships/viewProps" Target="viewProps.xml"/><Relationship Id="rId11" Type="http://schemas.openxmlformats.org/officeDocument/2006/relationships/slide" Target="slides/slide8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74" Type="http://schemas.openxmlformats.org/officeDocument/2006/relationships/slide" Target="slides/slide71.xml"/><Relationship Id="rId79" Type="http://schemas.openxmlformats.org/officeDocument/2006/relationships/slide" Target="slides/slide76.xml"/><Relationship Id="rId102" Type="http://schemas.openxmlformats.org/officeDocument/2006/relationships/slide" Target="slides/slide99.xml"/><Relationship Id="rId5" Type="http://schemas.openxmlformats.org/officeDocument/2006/relationships/slide" Target="slides/slide2.xml"/><Relationship Id="rId90" Type="http://schemas.openxmlformats.org/officeDocument/2006/relationships/slide" Target="slides/slide87.xml"/><Relationship Id="rId95" Type="http://schemas.openxmlformats.org/officeDocument/2006/relationships/slide" Target="slides/slide92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80" Type="http://schemas.openxmlformats.org/officeDocument/2006/relationships/slide" Target="slides/slide77.xml"/><Relationship Id="rId85" Type="http://schemas.openxmlformats.org/officeDocument/2006/relationships/slide" Target="slides/slide82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59" Type="http://schemas.openxmlformats.org/officeDocument/2006/relationships/slide" Target="slides/slide56.xml"/><Relationship Id="rId103" Type="http://schemas.openxmlformats.org/officeDocument/2006/relationships/slide" Target="slides/slide100.xml"/><Relationship Id="rId108" Type="http://schemas.openxmlformats.org/officeDocument/2006/relationships/theme" Target="theme/theme1.xml"/><Relationship Id="rId54" Type="http://schemas.openxmlformats.org/officeDocument/2006/relationships/slide" Target="slides/slide51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91" Type="http://schemas.openxmlformats.org/officeDocument/2006/relationships/slide" Target="slides/slide88.xml"/><Relationship Id="rId96" Type="http://schemas.openxmlformats.org/officeDocument/2006/relationships/slide" Target="slides/slide9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6" Type="http://schemas.openxmlformats.org/officeDocument/2006/relationships/presProps" Target="presProps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81" Type="http://schemas.openxmlformats.org/officeDocument/2006/relationships/slide" Target="slides/slide78.xml"/><Relationship Id="rId86" Type="http://schemas.openxmlformats.org/officeDocument/2006/relationships/slide" Target="slides/slide83.xml"/><Relationship Id="rId94" Type="http://schemas.openxmlformats.org/officeDocument/2006/relationships/slide" Target="slides/slide91.xml"/><Relationship Id="rId99" Type="http://schemas.openxmlformats.org/officeDocument/2006/relationships/slide" Target="slides/slide96.xml"/><Relationship Id="rId101" Type="http://schemas.openxmlformats.org/officeDocument/2006/relationships/slide" Target="slides/slide9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109" Type="http://schemas.openxmlformats.org/officeDocument/2006/relationships/tableStyles" Target="tableStyles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slide" Target="slides/slide73.xml"/><Relationship Id="rId97" Type="http://schemas.openxmlformats.org/officeDocument/2006/relationships/slide" Target="slides/slide94.xml"/><Relationship Id="rId104" Type="http://schemas.openxmlformats.org/officeDocument/2006/relationships/slide" Target="slides/slide101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92" Type="http://schemas.openxmlformats.org/officeDocument/2006/relationships/slide" Target="slides/slide8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4" Type="http://schemas.openxmlformats.org/officeDocument/2006/relationships/slide" Target="slides/slide21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66" Type="http://schemas.openxmlformats.org/officeDocument/2006/relationships/slide" Target="slides/slide63.xml"/><Relationship Id="rId87" Type="http://schemas.openxmlformats.org/officeDocument/2006/relationships/slide" Target="slides/slide84.xml"/><Relationship Id="rId61" Type="http://schemas.openxmlformats.org/officeDocument/2006/relationships/slide" Target="slides/slide58.xml"/><Relationship Id="rId82" Type="http://schemas.openxmlformats.org/officeDocument/2006/relationships/slide" Target="slides/slide79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56" Type="http://schemas.openxmlformats.org/officeDocument/2006/relationships/slide" Target="slides/slide53.xml"/><Relationship Id="rId77" Type="http://schemas.openxmlformats.org/officeDocument/2006/relationships/slide" Target="slides/slide74.xml"/><Relationship Id="rId100" Type="http://schemas.openxmlformats.org/officeDocument/2006/relationships/slide" Target="slides/slide97.xml"/><Relationship Id="rId105" Type="http://schemas.openxmlformats.org/officeDocument/2006/relationships/notesMaster" Target="notesMasters/notesMaster1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93" Type="http://schemas.openxmlformats.org/officeDocument/2006/relationships/slide" Target="slides/slide90.xml"/><Relationship Id="rId98" Type="http://schemas.openxmlformats.org/officeDocument/2006/relationships/slide" Target="slides/slide95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22.xml"/><Relationship Id="rId46" Type="http://schemas.openxmlformats.org/officeDocument/2006/relationships/slide" Target="slides/slide43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62" Type="http://schemas.openxmlformats.org/officeDocument/2006/relationships/slide" Target="slides/slide59.xml"/><Relationship Id="rId83" Type="http://schemas.openxmlformats.org/officeDocument/2006/relationships/slide" Target="slides/slide80.xml"/><Relationship Id="rId88" Type="http://schemas.openxmlformats.org/officeDocument/2006/relationships/slide" Target="slides/slide8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ct val="0"/>
              </a:spcBef>
              <a:defRPr sz="1200" b="0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defRPr sz="1200" b="0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5974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04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noProof="0"/>
              <a:t>Click to edit Master text styles</a:t>
            </a:r>
          </a:p>
          <a:p>
            <a:pPr lvl="1"/>
            <a:r>
              <a:rPr lang="en-US" altLang="en-US" noProof="0"/>
              <a:t>Second level</a:t>
            </a:r>
          </a:p>
          <a:p>
            <a:pPr lvl="2"/>
            <a:r>
              <a:rPr lang="en-US" altLang="en-US" noProof="0"/>
              <a:t>Third level</a:t>
            </a:r>
          </a:p>
          <a:p>
            <a:pPr lvl="3"/>
            <a:r>
              <a:rPr lang="en-US" altLang="en-US" noProof="0"/>
              <a:t>Fourth level</a:t>
            </a:r>
          </a:p>
          <a:p>
            <a:pPr lvl="4"/>
            <a:r>
              <a:rPr lang="en-US" altLang="en-US" noProof="0"/>
              <a:t>Fifth level</a:t>
            </a:r>
          </a:p>
        </p:txBody>
      </p:sp>
      <p:sp>
        <p:nvSpPr>
          <p:cNvPr id="604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ct val="0"/>
              </a:spcBef>
              <a:defRPr sz="1200" b="0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04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defRPr sz="1200" b="0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E804358A-4384-4EF1-B0E8-9505C1F0392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0512171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17"/>
            <a:ext cx="7772400" cy="1469348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409"/>
            <a:ext cx="6400800" cy="175287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6514642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133"/>
            <a:ext cx="8229600" cy="114352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954"/>
            <a:ext cx="8229600" cy="452552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270098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137"/>
            <a:ext cx="2057400" cy="585232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137"/>
            <a:ext cx="6019800" cy="585232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436529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8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764397-4AD7-4386-A072-D9069843DE79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32567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EDAF7B-1BF9-43E5-8E04-EF24DD3D3DBB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4273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7C44CE-D195-434E-B10E-188E371CA14D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67316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13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13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08719F-EA95-4374-B642-55F76666B275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67342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26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26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673899-12DC-4ADF-931D-D2145C3AAC74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91356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1C901F-11DB-418D-A57E-68ACFE479835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78615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3A1D44-9119-4028-A125-17122FFDAF91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15453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43511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ACC6E5-4D09-4303-9F52-908794CDFD2E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7030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133"/>
            <a:ext cx="8229600" cy="114352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954"/>
            <a:ext cx="8229600" cy="452552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0972166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613789-DF12-4A54-BA0D-DFAC50D95752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29163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CC1701-6DAB-46E0-9A3E-490385BA4BD6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004511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51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51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0BD630-A09C-4664-A7FC-22ECE0C9AFCC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864450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7C955-8015-43B1-9D34-D47143178AB1}" type="datetimeFigureOut">
              <a:rPr lang="en-US" smtClean="0"/>
              <a:t>1/19/2026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8E196-0F30-4EAB-89A0-ED13C3C328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13461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7C955-8015-43B1-9D34-D47143178AB1}" type="datetimeFigureOut">
              <a:rPr lang="en-US" smtClean="0"/>
              <a:t>1/19/2026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8E196-0F30-4EAB-89A0-ED13C3C328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75328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7C955-8015-43B1-9D34-D47143178AB1}" type="datetimeFigureOut">
              <a:rPr lang="en-US" smtClean="0"/>
              <a:t>1/19/2026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8E196-0F30-4EAB-89A0-ED13C3C328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15341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7C955-8015-43B1-9D34-D47143178AB1}" type="datetimeFigureOut">
              <a:rPr lang="en-US" smtClean="0"/>
              <a:t>1/19/2026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8E196-0F30-4EAB-89A0-ED13C3C328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24880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7C955-8015-43B1-9D34-D47143178AB1}" type="datetimeFigureOut">
              <a:rPr lang="en-US" smtClean="0"/>
              <a:t>1/19/2026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8E196-0F30-4EAB-89A0-ED13C3C328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612833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7C955-8015-43B1-9D34-D47143178AB1}" type="datetimeFigureOut">
              <a:rPr lang="en-US" smtClean="0"/>
              <a:t>1/19/2026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8E196-0F30-4EAB-89A0-ED13C3C328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61414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7C955-8015-43B1-9D34-D47143178AB1}" type="datetimeFigureOut">
              <a:rPr lang="en-US" smtClean="0"/>
              <a:t>1/19/2026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8E196-0F30-4EAB-89A0-ED13C3C328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10751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477"/>
            <a:ext cx="7772400" cy="1362828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7389"/>
            <a:ext cx="7772400" cy="1499111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4079001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7C955-8015-43B1-9D34-D47143178AB1}" type="datetimeFigureOut">
              <a:rPr lang="en-US" smtClean="0"/>
              <a:t>1/19/2026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8E196-0F30-4EAB-89A0-ED13C3C328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013577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7C955-8015-43B1-9D34-D47143178AB1}" type="datetimeFigureOut">
              <a:rPr lang="en-US" smtClean="0"/>
              <a:t>1/19/2026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8E196-0F30-4EAB-89A0-ED13C3C328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090243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7C955-8015-43B1-9D34-D47143178AB1}" type="datetimeFigureOut">
              <a:rPr lang="en-US" smtClean="0"/>
              <a:t>1/19/2026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8E196-0F30-4EAB-89A0-ED13C3C328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3417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7C955-8015-43B1-9D34-D47143178AB1}" type="datetimeFigureOut">
              <a:rPr lang="en-US" smtClean="0"/>
              <a:t>1/19/2026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8E196-0F30-4EAB-89A0-ED13C3C328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6668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133"/>
            <a:ext cx="8229600" cy="114352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954"/>
            <a:ext cx="4038600" cy="4525529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954"/>
            <a:ext cx="4038600" cy="4525529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21748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133"/>
            <a:ext cx="8229600" cy="114352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39"/>
            <a:ext cx="4040188" cy="639119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282"/>
            <a:ext cx="4040188" cy="3952201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39"/>
            <a:ext cx="4041775" cy="639119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282"/>
            <a:ext cx="4041775" cy="3952201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419345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133"/>
            <a:ext cx="8229600" cy="114352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869259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46890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72589"/>
            <a:ext cx="3008313" cy="116232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2566"/>
            <a:ext cx="5111750" cy="5853894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434909"/>
            <a:ext cx="3008313" cy="469157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048454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1250"/>
            <a:ext cx="5486400" cy="565495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501"/>
            <a:ext cx="5486400" cy="41151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6745"/>
            <a:ext cx="5486400" cy="8051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225433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33532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13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ct val="0"/>
              </a:spcBef>
              <a:defRPr sz="1400" b="0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lnSpc>
                <a:spcPct val="100000"/>
              </a:lnSpc>
              <a:spcBef>
                <a:spcPct val="0"/>
              </a:spcBef>
              <a:defRPr sz="1400" b="0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defRPr sz="1400" b="0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44A56562-4110-46C0-B222-773936A0B61A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68396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90" r:id="rId1"/>
    <p:sldLayoutId id="2147484191" r:id="rId2"/>
    <p:sldLayoutId id="2147484192" r:id="rId3"/>
    <p:sldLayoutId id="2147484193" r:id="rId4"/>
    <p:sldLayoutId id="2147484194" r:id="rId5"/>
    <p:sldLayoutId id="2147484195" r:id="rId6"/>
    <p:sldLayoutId id="2147484196" r:id="rId7"/>
    <p:sldLayoutId id="2147484197" r:id="rId8"/>
    <p:sldLayoutId id="2147484198" r:id="rId9"/>
    <p:sldLayoutId id="2147484199" r:id="rId10"/>
    <p:sldLayoutId id="214748420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97C955-8015-43B1-9D34-D47143178AB1}" type="datetimeFigureOut">
              <a:rPr lang="en-US" smtClean="0"/>
              <a:t>1/19/2026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38E196-0F30-4EAB-89A0-ED13C3C328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06655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02" r:id="rId1"/>
    <p:sldLayoutId id="2147484203" r:id="rId2"/>
    <p:sldLayoutId id="2147484204" r:id="rId3"/>
    <p:sldLayoutId id="2147484205" r:id="rId4"/>
    <p:sldLayoutId id="2147484206" r:id="rId5"/>
    <p:sldLayoutId id="2147484207" r:id="rId6"/>
    <p:sldLayoutId id="2147484208" r:id="rId7"/>
    <p:sldLayoutId id="2147484209" r:id="rId8"/>
    <p:sldLayoutId id="2147484210" r:id="rId9"/>
    <p:sldLayoutId id="2147484211" r:id="rId10"/>
    <p:sldLayoutId id="214748421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3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3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3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3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vk5i2tRE-dc" TargetMode="Externa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3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3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3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3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3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3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3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3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3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3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3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3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3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3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3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3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HaJ1gA8Zbtk" TargetMode="Externa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3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3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3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37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3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3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3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3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3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3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3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9D1729-5ACE-B6B8-442D-D659DFBD8E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ext Box 2">
            <a:extLst>
              <a:ext uri="{FF2B5EF4-FFF2-40B4-BE49-F238E27FC236}">
                <a16:creationId xmlns:a16="http://schemas.microsoft.com/office/drawing/2014/main" id="{5ACC08BE-BD6E-49C9-E11A-262B0F15C4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9401" y="838200"/>
            <a:ext cx="8311199" cy="5940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Exploring Some of the Many Scientific and Leadership Contributions of Rafael Bras over Five Decades 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Stephen J. (Steve) Burges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Professor Emeritus </a:t>
            </a:r>
          </a:p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Department of Civil and Environmental Engineering</a:t>
            </a:r>
          </a:p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University of Washington, Seattle, WA</a:t>
            </a:r>
          </a:p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106th AMS Annual Meeting</a:t>
            </a:r>
          </a:p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Rafael L. Bras Symposium </a:t>
            </a:r>
          </a:p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Paper 9.1 </a:t>
            </a:r>
          </a:p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Hydrology: from Random Functions to a Geophysical Science</a:t>
            </a:r>
          </a:p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8:30 AM, January 28, 2026, Grand Ballroom</a:t>
            </a:r>
          </a:p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C8D5526-F691-B7E7-042C-E5E7BDAB95A6}"/>
              </a:ext>
            </a:extLst>
          </p:cNvPr>
          <p:cNvSpPr/>
          <p:nvPr/>
        </p:nvSpPr>
        <p:spPr>
          <a:xfrm>
            <a:off x="398252" y="839124"/>
            <a:ext cx="8070340" cy="83727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0343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A2A177-CBFE-0AFC-895F-31E4492230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2D44E39-7CEA-1FAC-66B7-054EEC360A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8694" y="1508257"/>
            <a:ext cx="3526612" cy="384148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7CD6FEB-8B99-A260-7F8F-2FC2DCD94A7D}"/>
              </a:ext>
            </a:extLst>
          </p:cNvPr>
          <p:cNvSpPr txBox="1"/>
          <p:nvPr/>
        </p:nvSpPr>
        <p:spPr>
          <a:xfrm>
            <a:off x="3200400" y="5486400"/>
            <a:ext cx="27001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Gordon S. Brown</a:t>
            </a:r>
          </a:p>
        </p:txBody>
      </p:sp>
    </p:spTree>
    <p:extLst>
      <p:ext uri="{BB962C8B-B14F-4D97-AF65-F5344CB8AC3E}">
        <p14:creationId xmlns:p14="http://schemas.microsoft.com/office/powerpoint/2010/main" val="1832758627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AF45DA-52B2-9F9F-0A59-3A13304B4E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3700D5E-B261-ACBF-289D-B2CF2E3392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88862"/>
            <a:ext cx="9144000" cy="468027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CC34619-8CFA-E6DC-FE1C-D12BF1C3B9C4}"/>
              </a:ext>
            </a:extLst>
          </p:cNvPr>
          <p:cNvSpPr/>
          <p:nvPr/>
        </p:nvSpPr>
        <p:spPr>
          <a:xfrm>
            <a:off x="76200" y="1053703"/>
            <a:ext cx="4724400" cy="622697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noFill/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AEA760A-87E5-9CCE-0359-B980FF99E2CB}"/>
              </a:ext>
            </a:extLst>
          </p:cNvPr>
          <p:cNvSpPr/>
          <p:nvPr/>
        </p:nvSpPr>
        <p:spPr>
          <a:xfrm>
            <a:off x="101185" y="3810000"/>
            <a:ext cx="3327815" cy="1615117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noFill/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354736E-C168-F8B9-A20E-69CA8B7360F3}"/>
              </a:ext>
            </a:extLst>
          </p:cNvPr>
          <p:cNvSpPr txBox="1"/>
          <p:nvPr/>
        </p:nvSpPr>
        <p:spPr>
          <a:xfrm>
            <a:off x="76200" y="5569803"/>
            <a:ext cx="6781800" cy="461665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Geomorphic Unit Hydrograph – 1978 </a:t>
            </a:r>
          </a:p>
        </p:txBody>
      </p:sp>
    </p:spTree>
    <p:extLst>
      <p:ext uri="{BB962C8B-B14F-4D97-AF65-F5344CB8AC3E}">
        <p14:creationId xmlns:p14="http://schemas.microsoft.com/office/powerpoint/2010/main" val="479485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 animBg="1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036C2E03-0337-15C9-175B-3EB6E04FCC38}"/>
              </a:ext>
            </a:extLst>
          </p:cNvPr>
          <p:cNvGrpSpPr/>
          <p:nvPr/>
        </p:nvGrpSpPr>
        <p:grpSpPr>
          <a:xfrm>
            <a:off x="221892" y="609600"/>
            <a:ext cx="8853284" cy="3967010"/>
            <a:chOff x="290716" y="609600"/>
            <a:chExt cx="8853284" cy="396701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3C099FBA-E766-9ED0-7D6D-93DA405092F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90716" y="685800"/>
              <a:ext cx="8562569" cy="3890810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1242E7BE-4459-234A-A22B-8D1C41E7F533}"/>
                </a:ext>
              </a:extLst>
            </p:cNvPr>
            <p:cNvSpPr/>
            <p:nvPr/>
          </p:nvSpPr>
          <p:spPr>
            <a:xfrm>
              <a:off x="7391400" y="609600"/>
              <a:ext cx="1752600" cy="2057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3628A6B0-EE71-8890-5BAE-FAE324EE657E}"/>
              </a:ext>
            </a:extLst>
          </p:cNvPr>
          <p:cNvSpPr/>
          <p:nvPr/>
        </p:nvSpPr>
        <p:spPr>
          <a:xfrm>
            <a:off x="131502" y="4114800"/>
            <a:ext cx="8631498" cy="56608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noFill/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02E263B-B924-8A8E-4681-BF025E868C92}"/>
              </a:ext>
            </a:extLst>
          </p:cNvPr>
          <p:cNvSpPr txBox="1"/>
          <p:nvPr/>
        </p:nvSpPr>
        <p:spPr>
          <a:xfrm>
            <a:off x="914400" y="5024735"/>
            <a:ext cx="7467600" cy="46166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Considerable work done by Rafael and colleagues</a:t>
            </a:r>
          </a:p>
        </p:txBody>
      </p:sp>
    </p:spTree>
    <p:extLst>
      <p:ext uri="{BB962C8B-B14F-4D97-AF65-F5344CB8AC3E}">
        <p14:creationId xmlns:p14="http://schemas.microsoft.com/office/powerpoint/2010/main" val="4080697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C86B26-A67C-6AE8-AF07-F80A9A7C4A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90DB198-E9FA-1155-1B6C-C2A8ABBFBCB6}"/>
              </a:ext>
            </a:extLst>
          </p:cNvPr>
          <p:cNvSpPr txBox="1"/>
          <p:nvPr/>
        </p:nvSpPr>
        <p:spPr>
          <a:xfrm>
            <a:off x="3548253" y="4876800"/>
            <a:ext cx="21667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Lynn Gelhar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B3F84BF-003E-D5EE-CFEC-455B68C960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3250" y="2133600"/>
            <a:ext cx="2658140" cy="266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9306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C5ACCE-921F-369D-9CD8-36627360CD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FCF5AE2-C559-C617-A12E-8D3A3A9D23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3994" y="1242083"/>
            <a:ext cx="3816011" cy="437383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825697D-9818-0F86-8C94-16AE4A6DFF2C}"/>
              </a:ext>
            </a:extLst>
          </p:cNvPr>
          <p:cNvSpPr txBox="1"/>
          <p:nvPr/>
        </p:nvSpPr>
        <p:spPr>
          <a:xfrm>
            <a:off x="3505200" y="5786735"/>
            <a:ext cx="2362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John Schaake </a:t>
            </a:r>
          </a:p>
        </p:txBody>
      </p:sp>
    </p:spTree>
    <p:extLst>
      <p:ext uri="{BB962C8B-B14F-4D97-AF65-F5344CB8AC3E}">
        <p14:creationId xmlns:p14="http://schemas.microsoft.com/office/powerpoint/2010/main" val="14178813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BD800D-53DE-7183-3D6F-475B837DE0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CE2ABE4-291C-B5AA-DDFF-AE32DF81B2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3662" y="1276350"/>
            <a:ext cx="3876675" cy="43053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D597A7B-3569-00D7-2C49-85D9CF2B71B1}"/>
              </a:ext>
            </a:extLst>
          </p:cNvPr>
          <p:cNvSpPr txBox="1"/>
          <p:nvPr/>
        </p:nvSpPr>
        <p:spPr>
          <a:xfrm>
            <a:off x="2667000" y="5862935"/>
            <a:ext cx="381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Ignacio Rodriguez-Iturbe </a:t>
            </a:r>
          </a:p>
        </p:txBody>
      </p:sp>
    </p:spTree>
    <p:extLst>
      <p:ext uri="{BB962C8B-B14F-4D97-AF65-F5344CB8AC3E}">
        <p14:creationId xmlns:p14="http://schemas.microsoft.com/office/powerpoint/2010/main" val="33380738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088A9A-6D8C-5360-9BBA-6DAFB8985B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2">
            <a:extLst>
              <a:ext uri="{FF2B5EF4-FFF2-40B4-BE49-F238E27FC236}">
                <a16:creationId xmlns:a16="http://schemas.microsoft.com/office/drawing/2014/main" id="{FF2CAF09-A105-302D-9050-6F11CEAF0D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990601"/>
            <a:ext cx="7315200" cy="2812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rgbClr val="FF0000"/>
                </a:solidFill>
                <a:latin typeface="Arial" charset="0"/>
              </a:defRPr>
            </a:lvl1pPr>
            <a:lvl2pPr marL="742950" indent="-285750" eaLnBrk="0" hangingPunct="0">
              <a:defRPr sz="2000" b="1">
                <a:solidFill>
                  <a:srgbClr val="FF0000"/>
                </a:solidFill>
                <a:latin typeface="Arial" charset="0"/>
              </a:defRPr>
            </a:lvl2pPr>
            <a:lvl3pPr marL="1143000" indent="-228600" eaLnBrk="0" hangingPunct="0">
              <a:defRPr sz="2000" b="1">
                <a:solidFill>
                  <a:srgbClr val="FF0000"/>
                </a:solidFill>
                <a:latin typeface="Arial" charset="0"/>
              </a:defRPr>
            </a:lvl3pPr>
            <a:lvl4pPr marL="1600200" indent="-228600" eaLnBrk="0" hangingPunct="0">
              <a:defRPr sz="2000" b="1">
                <a:solidFill>
                  <a:srgbClr val="FF0000"/>
                </a:solidFill>
                <a:latin typeface="Arial" charset="0"/>
              </a:defRPr>
            </a:lvl4pPr>
            <a:lvl5pPr marL="2057400" indent="-228600" eaLnBrk="0" hangingPunct="0">
              <a:defRPr sz="2000" b="1">
                <a:solidFill>
                  <a:srgbClr val="FF0000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defRPr sz="2000" b="1">
                <a:solidFill>
                  <a:srgbClr val="FF0000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defRPr sz="2000" b="1">
                <a:solidFill>
                  <a:srgbClr val="FF0000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defRPr sz="2000" b="1">
                <a:solidFill>
                  <a:srgbClr val="FF0000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defRPr sz="2000" b="1">
                <a:solidFill>
                  <a:srgbClr val="FF0000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Topics:</a:t>
            </a:r>
          </a:p>
          <a:p>
            <a:pPr marL="342900" lvl="0" indent="-342900" eaLnBrk="1" hangingPunct="1">
              <a:lnSpc>
                <a:spcPct val="13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en-US" sz="2400" dirty="0">
                <a:solidFill>
                  <a:schemeClr val="bg1">
                    <a:lumMod val="65000"/>
                  </a:schemeClr>
                </a:solidFill>
              </a:rPr>
              <a:t>MIT faculty 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who aided the development and nurturing of the hydrologic science program</a:t>
            </a:r>
          </a:p>
          <a:p>
            <a:pPr marL="342900" marR="0" lvl="0" indent="-342900" algn="l" defTabSz="914400" rtl="0" eaLnBrk="1" fontAlgn="base" latinLnBrk="0" hangingPunct="1">
              <a:lnSpc>
                <a:spcPct val="13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Developments from 1950 through the present that provided the setting for Rafael’s career</a:t>
            </a:r>
          </a:p>
        </p:txBody>
      </p:sp>
    </p:spTree>
    <p:extLst>
      <p:ext uri="{BB962C8B-B14F-4D97-AF65-F5344CB8AC3E}">
        <p14:creationId xmlns:p14="http://schemas.microsoft.com/office/powerpoint/2010/main" val="9557107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8B89B9-E1B2-CCD6-6B82-B1BCE5C43F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2">
            <a:extLst>
              <a:ext uri="{FF2B5EF4-FFF2-40B4-BE49-F238E27FC236}">
                <a16:creationId xmlns:a16="http://schemas.microsoft.com/office/drawing/2014/main" id="{98CA51E1-9A3A-7814-2DAD-AD93BD0C05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990601"/>
            <a:ext cx="7696200" cy="3957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000" b="1">
                <a:solidFill>
                  <a:srgbClr val="FF0000"/>
                </a:solidFill>
                <a:latin typeface="Arial" charset="0"/>
              </a:defRPr>
            </a:lvl1pPr>
            <a:lvl2pPr marL="742950" indent="-285750" eaLnBrk="0" hangingPunct="0">
              <a:defRPr sz="2000" b="1">
                <a:solidFill>
                  <a:srgbClr val="FF0000"/>
                </a:solidFill>
                <a:latin typeface="Arial" charset="0"/>
              </a:defRPr>
            </a:lvl2pPr>
            <a:lvl3pPr marL="1143000" indent="-228600" eaLnBrk="0" hangingPunct="0">
              <a:defRPr sz="2000" b="1">
                <a:solidFill>
                  <a:srgbClr val="FF0000"/>
                </a:solidFill>
                <a:latin typeface="Arial" charset="0"/>
              </a:defRPr>
            </a:lvl3pPr>
            <a:lvl4pPr marL="1600200" indent="-228600" eaLnBrk="0" hangingPunct="0">
              <a:defRPr sz="2000" b="1">
                <a:solidFill>
                  <a:srgbClr val="FF0000"/>
                </a:solidFill>
                <a:latin typeface="Arial" charset="0"/>
              </a:defRPr>
            </a:lvl4pPr>
            <a:lvl5pPr marL="2057400" indent="-228600" eaLnBrk="0" hangingPunct="0">
              <a:defRPr sz="2000" b="1">
                <a:solidFill>
                  <a:srgbClr val="FF0000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defRPr sz="2000" b="1">
                <a:solidFill>
                  <a:srgbClr val="FF0000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defRPr sz="2000" b="1">
                <a:solidFill>
                  <a:srgbClr val="FF0000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defRPr sz="2000" b="1">
                <a:solidFill>
                  <a:srgbClr val="FF0000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defRPr sz="2000" b="1">
                <a:solidFill>
                  <a:srgbClr val="FF0000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30000"/>
              </a:lnSpc>
            </a:pPr>
            <a:r>
              <a:rPr lang="en-US" altLang="en-US" sz="2400" dirty="0">
                <a:solidFill>
                  <a:srgbClr val="0000FF"/>
                </a:solidFill>
              </a:rPr>
              <a:t>1950</a:t>
            </a:r>
            <a:r>
              <a:rPr lang="en-US" altLang="en-US" sz="2400" dirty="0">
                <a:solidFill>
                  <a:srgbClr val="000000"/>
                </a:solidFill>
              </a:rPr>
              <a:t> - Professor </a:t>
            </a:r>
            <a:r>
              <a:rPr lang="en-US" altLang="en-US" sz="2400" dirty="0">
                <a:solidFill>
                  <a:srgbClr val="0000FF"/>
                </a:solidFill>
              </a:rPr>
              <a:t>Arthur </a:t>
            </a:r>
            <a:r>
              <a:rPr lang="en-US" altLang="en-US" sz="2400" dirty="0" err="1">
                <a:solidFill>
                  <a:srgbClr val="0000FF"/>
                </a:solidFill>
              </a:rPr>
              <a:t>Ippen</a:t>
            </a:r>
            <a:r>
              <a:rPr lang="en-US" altLang="en-US" sz="2400" dirty="0">
                <a:solidFill>
                  <a:srgbClr val="000000"/>
                </a:solidFill>
              </a:rPr>
              <a:t> was appointed as the </a:t>
            </a:r>
            <a:r>
              <a:rPr lang="en-US" altLang="en-US" sz="2400" dirty="0">
                <a:solidFill>
                  <a:srgbClr val="0000FF"/>
                </a:solidFill>
              </a:rPr>
              <a:t>Director</a:t>
            </a:r>
            <a:r>
              <a:rPr lang="en-US" altLang="en-US" sz="2400" dirty="0">
                <a:solidFill>
                  <a:srgbClr val="000000"/>
                </a:solidFill>
              </a:rPr>
              <a:t> of the new </a:t>
            </a:r>
            <a:r>
              <a:rPr lang="en-US" altLang="en-US" sz="2400" dirty="0">
                <a:solidFill>
                  <a:srgbClr val="0000FF"/>
                </a:solidFill>
              </a:rPr>
              <a:t>Hydrodynamics Laboratory</a:t>
            </a:r>
            <a:r>
              <a:rPr lang="en-US" altLang="en-US" sz="2400" dirty="0">
                <a:solidFill>
                  <a:srgbClr val="000000"/>
                </a:solidFill>
              </a:rPr>
              <a:t>.  </a:t>
            </a:r>
          </a:p>
          <a:p>
            <a:pPr eaLnBrk="1" hangingPunct="1">
              <a:lnSpc>
                <a:spcPct val="130000"/>
              </a:lnSpc>
            </a:pPr>
            <a:r>
              <a:rPr lang="en-US" altLang="en-US" sz="2400" dirty="0">
                <a:solidFill>
                  <a:schemeClr val="tx1"/>
                </a:solidFill>
              </a:rPr>
              <a:t>The</a:t>
            </a:r>
            <a:r>
              <a:rPr lang="en-US" altLang="en-US" sz="2400" dirty="0">
                <a:solidFill>
                  <a:srgbClr val="000000"/>
                </a:solidFill>
              </a:rPr>
              <a:t> expanded laboratory was renamed in </a:t>
            </a:r>
            <a:r>
              <a:rPr lang="en-US" altLang="en-US" sz="2400" dirty="0">
                <a:solidFill>
                  <a:srgbClr val="0000FF"/>
                </a:solidFill>
              </a:rPr>
              <a:t>1970</a:t>
            </a:r>
            <a:r>
              <a:rPr lang="en-US" altLang="en-US" sz="2400" dirty="0">
                <a:solidFill>
                  <a:srgbClr val="000000"/>
                </a:solidFill>
              </a:rPr>
              <a:t> as the </a:t>
            </a:r>
            <a:r>
              <a:rPr lang="en-US" altLang="en-US" sz="2400" dirty="0">
                <a:solidFill>
                  <a:srgbClr val="0000FF"/>
                </a:solidFill>
              </a:rPr>
              <a:t>Ralph M. Parsons Laboratory</a:t>
            </a:r>
            <a:r>
              <a:rPr lang="en-US" altLang="en-US" sz="2400" dirty="0">
                <a:solidFill>
                  <a:srgbClr val="000000"/>
                </a:solidFill>
              </a:rPr>
              <a:t> for </a:t>
            </a:r>
            <a:r>
              <a:rPr lang="en-US" altLang="en-US" sz="2400" dirty="0">
                <a:solidFill>
                  <a:srgbClr val="0000FF"/>
                </a:solidFill>
              </a:rPr>
              <a:t>Water Resources and Hydrodynamics</a:t>
            </a:r>
            <a:r>
              <a:rPr lang="en-US" altLang="en-US" sz="2400" dirty="0">
                <a:solidFill>
                  <a:srgbClr val="000000"/>
                </a:solidFill>
              </a:rPr>
              <a:t>.  </a:t>
            </a:r>
          </a:p>
          <a:p>
            <a:pPr eaLnBrk="1" hangingPunct="1">
              <a:lnSpc>
                <a:spcPct val="130000"/>
              </a:lnSpc>
            </a:pPr>
            <a:r>
              <a:rPr lang="en-US" altLang="en-US" sz="2400" dirty="0">
                <a:solidFill>
                  <a:srgbClr val="000000"/>
                </a:solidFill>
              </a:rPr>
              <a:t>He remained Director through </a:t>
            </a:r>
            <a:r>
              <a:rPr lang="en-US" altLang="en-US" sz="2400" dirty="0">
                <a:solidFill>
                  <a:srgbClr val="0000FF"/>
                </a:solidFill>
              </a:rPr>
              <a:t>1972.</a:t>
            </a:r>
          </a:p>
          <a:p>
            <a:pPr eaLnBrk="1" hangingPunct="1">
              <a:lnSpc>
                <a:spcPct val="130000"/>
              </a:lnSpc>
            </a:pPr>
            <a:r>
              <a:rPr lang="en-US" altLang="en-US" sz="2400" dirty="0">
                <a:solidFill>
                  <a:srgbClr val="0000FF"/>
                </a:solidFill>
              </a:rPr>
              <a:t>1973 - 1983</a:t>
            </a:r>
            <a:r>
              <a:rPr lang="en-US" altLang="en-US" sz="2400" dirty="0">
                <a:solidFill>
                  <a:srgbClr val="000000"/>
                </a:solidFill>
              </a:rPr>
              <a:t> - </a:t>
            </a:r>
            <a:r>
              <a:rPr lang="en-US" altLang="en-US" sz="2400" dirty="0">
                <a:solidFill>
                  <a:srgbClr val="0000FF"/>
                </a:solidFill>
              </a:rPr>
              <a:t>Don Harleman</a:t>
            </a:r>
            <a:r>
              <a:rPr lang="en-US" altLang="en-US" sz="2400" dirty="0">
                <a:solidFill>
                  <a:srgbClr val="000000"/>
                </a:solidFill>
              </a:rPr>
              <a:t> served as Director. </a:t>
            </a:r>
          </a:p>
        </p:txBody>
      </p:sp>
    </p:spTree>
    <p:extLst>
      <p:ext uri="{BB962C8B-B14F-4D97-AF65-F5344CB8AC3E}">
        <p14:creationId xmlns:p14="http://schemas.microsoft.com/office/powerpoint/2010/main" val="2946182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1DB6D7-9AE8-9727-C353-5F143AAA01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B47A6EF-4FE5-395E-DDA8-8EE5514C1A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043" y="533400"/>
            <a:ext cx="7347913" cy="460203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155F233-BA35-54F3-979A-103FBB7693DD}"/>
              </a:ext>
            </a:extLst>
          </p:cNvPr>
          <p:cNvSpPr txBox="1"/>
          <p:nvPr/>
        </p:nvSpPr>
        <p:spPr>
          <a:xfrm>
            <a:off x="838200" y="5334000"/>
            <a:ext cx="7696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Ralph M. Parsons Laboratory for Water Resources and Hydrodynamics -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Google Earth Image</a:t>
            </a:r>
          </a:p>
        </p:txBody>
      </p:sp>
    </p:spTree>
    <p:extLst>
      <p:ext uri="{BB962C8B-B14F-4D97-AF65-F5344CB8AC3E}">
        <p14:creationId xmlns:p14="http://schemas.microsoft.com/office/powerpoint/2010/main" val="2408005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EF9E0D-49DD-A906-C116-F06B1936FE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2">
            <a:extLst>
              <a:ext uri="{FF2B5EF4-FFF2-40B4-BE49-F238E27FC236}">
                <a16:creationId xmlns:a16="http://schemas.microsoft.com/office/drawing/2014/main" id="{C218505B-C056-3FA3-84A5-8461876C6E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990601"/>
            <a:ext cx="7315200" cy="3957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rgbClr val="FF0000"/>
                </a:solidFill>
                <a:latin typeface="Arial" charset="0"/>
              </a:defRPr>
            </a:lvl1pPr>
            <a:lvl2pPr marL="742950" indent="-285750" eaLnBrk="0" hangingPunct="0">
              <a:defRPr sz="2000" b="1">
                <a:solidFill>
                  <a:srgbClr val="FF0000"/>
                </a:solidFill>
                <a:latin typeface="Arial" charset="0"/>
              </a:defRPr>
            </a:lvl2pPr>
            <a:lvl3pPr marL="1143000" indent="-228600" eaLnBrk="0" hangingPunct="0">
              <a:defRPr sz="2000" b="1">
                <a:solidFill>
                  <a:srgbClr val="FF0000"/>
                </a:solidFill>
                <a:latin typeface="Arial" charset="0"/>
              </a:defRPr>
            </a:lvl3pPr>
            <a:lvl4pPr marL="1600200" indent="-228600" eaLnBrk="0" hangingPunct="0">
              <a:defRPr sz="2000" b="1">
                <a:solidFill>
                  <a:srgbClr val="FF0000"/>
                </a:solidFill>
                <a:latin typeface="Arial" charset="0"/>
              </a:defRPr>
            </a:lvl4pPr>
            <a:lvl5pPr marL="2057400" indent="-228600" eaLnBrk="0" hangingPunct="0">
              <a:defRPr sz="2000" b="1">
                <a:solidFill>
                  <a:srgbClr val="FF0000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defRPr sz="2000" b="1">
                <a:solidFill>
                  <a:srgbClr val="FF0000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defRPr sz="2000" b="1">
                <a:solidFill>
                  <a:srgbClr val="FF0000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defRPr sz="2000" b="1">
                <a:solidFill>
                  <a:srgbClr val="FF0000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defRPr sz="2000" b="1">
                <a:solidFill>
                  <a:srgbClr val="FF0000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30000"/>
              </a:lnSpc>
            </a:pPr>
            <a:r>
              <a:rPr lang="en-US" altLang="en-US" sz="2400" dirty="0">
                <a:solidFill>
                  <a:srgbClr val="0000FF"/>
                </a:solidFill>
              </a:rPr>
              <a:t>Pete Eagleson,</a:t>
            </a:r>
            <a:r>
              <a:rPr lang="en-US" altLang="en-US" sz="2400" dirty="0">
                <a:solidFill>
                  <a:srgbClr val="000000"/>
                </a:solidFill>
              </a:rPr>
              <a:t> at the invitation of </a:t>
            </a:r>
            <a:r>
              <a:rPr lang="en-US" altLang="en-US" sz="2400" dirty="0">
                <a:solidFill>
                  <a:srgbClr val="0000FF"/>
                </a:solidFill>
              </a:rPr>
              <a:t>Art </a:t>
            </a:r>
            <a:r>
              <a:rPr lang="en-US" altLang="en-US" sz="2400" dirty="0" err="1">
                <a:solidFill>
                  <a:srgbClr val="0000FF"/>
                </a:solidFill>
              </a:rPr>
              <a:t>Ippen</a:t>
            </a:r>
            <a:r>
              <a:rPr lang="en-US" altLang="en-US" sz="2400" dirty="0">
                <a:solidFill>
                  <a:srgbClr val="000000"/>
                </a:solidFill>
              </a:rPr>
              <a:t>, joined the Hydrodynamics Lab in </a:t>
            </a:r>
            <a:r>
              <a:rPr lang="en-US" altLang="en-US" sz="2400" dirty="0">
                <a:solidFill>
                  <a:srgbClr val="0000FF"/>
                </a:solidFill>
              </a:rPr>
              <a:t>January 1952 </a:t>
            </a:r>
            <a:r>
              <a:rPr lang="en-US" altLang="en-US" sz="2400" dirty="0">
                <a:solidFill>
                  <a:schemeClr val="tx1"/>
                </a:solidFill>
              </a:rPr>
              <a:t>for his</a:t>
            </a:r>
            <a:r>
              <a:rPr lang="en-US" altLang="en-US" sz="2400" dirty="0">
                <a:solidFill>
                  <a:srgbClr val="0000FF"/>
                </a:solidFill>
              </a:rPr>
              <a:t> ScD</a:t>
            </a:r>
            <a:r>
              <a:rPr lang="en-US" altLang="en-US" sz="2400" dirty="0">
                <a:solidFill>
                  <a:schemeClr val="tx1"/>
                </a:solidFill>
              </a:rPr>
              <a:t>; completed in </a:t>
            </a:r>
            <a:r>
              <a:rPr lang="en-US" altLang="en-US" sz="2400" dirty="0">
                <a:solidFill>
                  <a:srgbClr val="0000FF"/>
                </a:solidFill>
              </a:rPr>
              <a:t>1956</a:t>
            </a:r>
            <a:r>
              <a:rPr lang="en-US" altLang="en-US" sz="2400" dirty="0">
                <a:solidFill>
                  <a:srgbClr val="000000"/>
                </a:solidFill>
              </a:rPr>
              <a:t>.</a:t>
            </a:r>
          </a:p>
          <a:p>
            <a:pPr eaLnBrk="1" hangingPunct="1">
              <a:lnSpc>
                <a:spcPct val="130000"/>
              </a:lnSpc>
            </a:pPr>
            <a:r>
              <a:rPr lang="en-US" altLang="en-US" sz="2400" dirty="0">
                <a:solidFill>
                  <a:srgbClr val="000000"/>
                </a:solidFill>
              </a:rPr>
              <a:t>Art became Pete’s long-time mentor, colleague, and friend.</a:t>
            </a:r>
          </a:p>
          <a:p>
            <a:pPr eaLnBrk="1" hangingPunct="1">
              <a:lnSpc>
                <a:spcPct val="130000"/>
              </a:lnSpc>
            </a:pPr>
            <a:r>
              <a:rPr lang="en-US" altLang="en-US" sz="2400" dirty="0">
                <a:solidFill>
                  <a:srgbClr val="0000FF"/>
                </a:solidFill>
              </a:rPr>
              <a:t>Pete </a:t>
            </a:r>
            <a:r>
              <a:rPr lang="en-US" altLang="en-US" sz="2400" dirty="0">
                <a:solidFill>
                  <a:srgbClr val="000000"/>
                </a:solidFill>
              </a:rPr>
              <a:t>was appointed as:</a:t>
            </a:r>
          </a:p>
          <a:p>
            <a:pPr eaLnBrk="1" hangingPunct="1">
              <a:lnSpc>
                <a:spcPct val="130000"/>
              </a:lnSpc>
            </a:pPr>
            <a:r>
              <a:rPr lang="en-US" altLang="en-US" sz="2400" dirty="0">
                <a:solidFill>
                  <a:srgbClr val="000000"/>
                </a:solidFill>
              </a:rPr>
              <a:t>Asst. Professor, July </a:t>
            </a:r>
            <a:r>
              <a:rPr lang="en-US" altLang="en-US" sz="2400" dirty="0">
                <a:solidFill>
                  <a:srgbClr val="0000FF"/>
                </a:solidFill>
              </a:rPr>
              <a:t>1955</a:t>
            </a:r>
            <a:r>
              <a:rPr lang="en-US" altLang="en-US" sz="2400" dirty="0">
                <a:solidFill>
                  <a:srgbClr val="000000"/>
                </a:solidFill>
              </a:rPr>
              <a:t>; Professor, July </a:t>
            </a:r>
            <a:r>
              <a:rPr lang="en-US" altLang="en-US" sz="2400" dirty="0">
                <a:solidFill>
                  <a:srgbClr val="0000FF"/>
                </a:solidFill>
              </a:rPr>
              <a:t>1965</a:t>
            </a:r>
            <a:r>
              <a:rPr lang="en-US" altLang="en-US" sz="2400" dirty="0">
                <a:solidFill>
                  <a:srgbClr val="00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43055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52CDEA-60B2-D6A2-9518-B426F56D8B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2">
            <a:extLst>
              <a:ext uri="{FF2B5EF4-FFF2-40B4-BE49-F238E27FC236}">
                <a16:creationId xmlns:a16="http://schemas.microsoft.com/office/drawing/2014/main" id="{2B28B59E-2246-801C-D0A4-DA317D5D02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990601"/>
            <a:ext cx="6934200" cy="21475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000" b="1">
                <a:solidFill>
                  <a:srgbClr val="FF0000"/>
                </a:solidFill>
                <a:latin typeface="Arial" charset="0"/>
              </a:defRPr>
            </a:lvl1pPr>
            <a:lvl2pPr marL="742950" indent="-285750" eaLnBrk="0" hangingPunct="0">
              <a:defRPr sz="2000" b="1">
                <a:solidFill>
                  <a:srgbClr val="FF0000"/>
                </a:solidFill>
                <a:latin typeface="Arial" charset="0"/>
              </a:defRPr>
            </a:lvl2pPr>
            <a:lvl3pPr marL="1143000" indent="-228600" eaLnBrk="0" hangingPunct="0">
              <a:defRPr sz="2000" b="1">
                <a:solidFill>
                  <a:srgbClr val="FF0000"/>
                </a:solidFill>
                <a:latin typeface="Arial" charset="0"/>
              </a:defRPr>
            </a:lvl3pPr>
            <a:lvl4pPr marL="1600200" indent="-228600" eaLnBrk="0" hangingPunct="0">
              <a:defRPr sz="2000" b="1">
                <a:solidFill>
                  <a:srgbClr val="FF0000"/>
                </a:solidFill>
                <a:latin typeface="Arial" charset="0"/>
              </a:defRPr>
            </a:lvl4pPr>
            <a:lvl5pPr marL="2057400" indent="-228600" eaLnBrk="0" hangingPunct="0">
              <a:defRPr sz="2000" b="1">
                <a:solidFill>
                  <a:srgbClr val="FF0000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defRPr sz="2000" b="1">
                <a:solidFill>
                  <a:srgbClr val="FF0000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defRPr sz="2000" b="1">
                <a:solidFill>
                  <a:srgbClr val="FF0000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defRPr sz="2000" b="1">
                <a:solidFill>
                  <a:srgbClr val="FF0000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defRPr sz="2000" b="1">
                <a:solidFill>
                  <a:srgbClr val="FF0000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30000"/>
              </a:lnSpc>
            </a:pPr>
            <a:r>
              <a:rPr lang="en-US" altLang="en-US" sz="2400" dirty="0">
                <a:solidFill>
                  <a:srgbClr val="000000"/>
                </a:solidFill>
              </a:rPr>
              <a:t>The work </a:t>
            </a:r>
            <a:r>
              <a:rPr lang="en-US" altLang="en-US" sz="2400" dirty="0">
                <a:solidFill>
                  <a:srgbClr val="0000FF"/>
                </a:solidFill>
              </a:rPr>
              <a:t>done in the Lab </a:t>
            </a:r>
            <a:r>
              <a:rPr lang="en-US" altLang="en-US" sz="2400" dirty="0">
                <a:solidFill>
                  <a:srgbClr val="000000"/>
                </a:solidFill>
              </a:rPr>
              <a:t>was published as </a:t>
            </a:r>
            <a:r>
              <a:rPr lang="en-US" altLang="en-US" sz="2400" dirty="0">
                <a:solidFill>
                  <a:srgbClr val="0000FF"/>
                </a:solidFill>
              </a:rPr>
              <a:t>Lab technical reports</a:t>
            </a:r>
            <a:r>
              <a:rPr lang="en-US" altLang="en-US" sz="2400" dirty="0">
                <a:solidFill>
                  <a:srgbClr val="000000"/>
                </a:solidFill>
              </a:rPr>
              <a:t>, the </a:t>
            </a:r>
            <a:r>
              <a:rPr lang="en-US" altLang="en-US" sz="2400" dirty="0">
                <a:solidFill>
                  <a:srgbClr val="0000FF"/>
                </a:solidFill>
              </a:rPr>
              <a:t>norm </a:t>
            </a:r>
            <a:r>
              <a:rPr lang="en-US" altLang="en-US" sz="2400" dirty="0">
                <a:solidFill>
                  <a:srgbClr val="000000"/>
                </a:solidFill>
              </a:rPr>
              <a:t>for </a:t>
            </a:r>
            <a:r>
              <a:rPr lang="en-US" altLang="en-US" sz="2400" dirty="0">
                <a:solidFill>
                  <a:srgbClr val="0000FF"/>
                </a:solidFill>
              </a:rPr>
              <a:t>industrial</a:t>
            </a:r>
            <a:r>
              <a:rPr lang="en-US" altLang="en-US" sz="2400" dirty="0">
                <a:solidFill>
                  <a:srgbClr val="000000"/>
                </a:solidFill>
              </a:rPr>
              <a:t>, </a:t>
            </a:r>
            <a:r>
              <a:rPr lang="en-US" altLang="en-US" sz="2400" dirty="0">
                <a:solidFill>
                  <a:srgbClr val="0000FF"/>
                </a:solidFill>
              </a:rPr>
              <a:t>government,</a:t>
            </a:r>
            <a:r>
              <a:rPr lang="en-US" altLang="en-US" sz="2400" dirty="0">
                <a:solidFill>
                  <a:srgbClr val="000000"/>
                </a:solidFill>
              </a:rPr>
              <a:t> and </a:t>
            </a:r>
            <a:r>
              <a:rPr lang="en-US" altLang="en-US" sz="2400" dirty="0">
                <a:solidFill>
                  <a:srgbClr val="0000FF"/>
                </a:solidFill>
              </a:rPr>
              <a:t>academic</a:t>
            </a:r>
            <a:r>
              <a:rPr lang="en-US" altLang="en-US" sz="2400" dirty="0">
                <a:solidFill>
                  <a:srgbClr val="000000"/>
                </a:solidFill>
              </a:rPr>
              <a:t> Labs.</a:t>
            </a:r>
          </a:p>
          <a:p>
            <a:pPr eaLnBrk="1" hangingPunct="1">
              <a:lnSpc>
                <a:spcPct val="130000"/>
              </a:lnSpc>
            </a:pPr>
            <a:r>
              <a:rPr lang="en-US" altLang="en-US" sz="2400" dirty="0">
                <a:solidFill>
                  <a:srgbClr val="000000"/>
                </a:solidFill>
              </a:rPr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29347985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8BC7D7-DD8D-0B20-7D1B-9AA6452528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1A4B361-3661-8D73-DD01-19141360DE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6545" y="0"/>
            <a:ext cx="5390909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98CF3B4-CF2E-17F5-79AB-D06EDA38F7E4}"/>
              </a:ext>
            </a:extLst>
          </p:cNvPr>
          <p:cNvSpPr/>
          <p:nvPr/>
        </p:nvSpPr>
        <p:spPr>
          <a:xfrm>
            <a:off x="4135523" y="5561165"/>
            <a:ext cx="2003607" cy="100286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A5C8B8D-FDA9-619F-4EB2-367B2DD50CFA}"/>
              </a:ext>
            </a:extLst>
          </p:cNvPr>
          <p:cNvSpPr/>
          <p:nvPr/>
        </p:nvSpPr>
        <p:spPr>
          <a:xfrm>
            <a:off x="4580112" y="4702149"/>
            <a:ext cx="1028168" cy="35149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01180A3-71D8-761F-65E4-614B3AE1003C}"/>
              </a:ext>
            </a:extLst>
          </p:cNvPr>
          <p:cNvSpPr/>
          <p:nvPr/>
        </p:nvSpPr>
        <p:spPr>
          <a:xfrm>
            <a:off x="3624530" y="2959526"/>
            <a:ext cx="3053726" cy="123510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1376341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E7D7AE-F346-A9A2-CBAD-C2A122D226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D51E589-6A4C-EBA9-FA57-99568C79F7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3162" y="1257300"/>
            <a:ext cx="4257675" cy="43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3732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E7D18A-07B5-836B-FB69-BD448E7D70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2">
            <a:extLst>
              <a:ext uri="{FF2B5EF4-FFF2-40B4-BE49-F238E27FC236}">
                <a16:creationId xmlns:a16="http://schemas.microsoft.com/office/drawing/2014/main" id="{BFC4B270-8550-7992-E3B0-4F5E569767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990601"/>
            <a:ext cx="7543800" cy="44373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000" b="1">
                <a:solidFill>
                  <a:srgbClr val="FF0000"/>
                </a:solidFill>
                <a:latin typeface="Arial" charset="0"/>
              </a:defRPr>
            </a:lvl1pPr>
            <a:lvl2pPr marL="742950" indent="-285750" eaLnBrk="0" hangingPunct="0">
              <a:defRPr sz="2000" b="1">
                <a:solidFill>
                  <a:srgbClr val="FF0000"/>
                </a:solidFill>
                <a:latin typeface="Arial" charset="0"/>
              </a:defRPr>
            </a:lvl2pPr>
            <a:lvl3pPr marL="1143000" indent="-228600" eaLnBrk="0" hangingPunct="0">
              <a:defRPr sz="2000" b="1">
                <a:solidFill>
                  <a:srgbClr val="FF0000"/>
                </a:solidFill>
                <a:latin typeface="Arial" charset="0"/>
              </a:defRPr>
            </a:lvl3pPr>
            <a:lvl4pPr marL="1600200" indent="-228600" eaLnBrk="0" hangingPunct="0">
              <a:defRPr sz="2000" b="1">
                <a:solidFill>
                  <a:srgbClr val="FF0000"/>
                </a:solidFill>
                <a:latin typeface="Arial" charset="0"/>
              </a:defRPr>
            </a:lvl4pPr>
            <a:lvl5pPr marL="2057400" indent="-228600" eaLnBrk="0" hangingPunct="0">
              <a:defRPr sz="2000" b="1">
                <a:solidFill>
                  <a:srgbClr val="FF0000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defRPr sz="2000" b="1">
                <a:solidFill>
                  <a:srgbClr val="FF0000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defRPr sz="2000" b="1">
                <a:solidFill>
                  <a:srgbClr val="FF0000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defRPr sz="2000" b="1">
                <a:solidFill>
                  <a:srgbClr val="FF0000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defRPr sz="2000" b="1">
                <a:solidFill>
                  <a:srgbClr val="FF0000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30000"/>
              </a:lnSpc>
            </a:pPr>
            <a:r>
              <a:rPr lang="en-US" altLang="en-US" sz="2400" dirty="0">
                <a:solidFill>
                  <a:srgbClr val="0000FF"/>
                </a:solidFill>
              </a:rPr>
              <a:t>1959</a:t>
            </a:r>
            <a:r>
              <a:rPr lang="en-US" altLang="en-US" sz="2400" dirty="0">
                <a:solidFill>
                  <a:srgbClr val="000000"/>
                </a:solidFill>
              </a:rPr>
              <a:t> </a:t>
            </a:r>
            <a:r>
              <a:rPr lang="en-US" altLang="en-US" sz="2400" dirty="0">
                <a:solidFill>
                  <a:srgbClr val="0000FF"/>
                </a:solidFill>
              </a:rPr>
              <a:t>-</a:t>
            </a:r>
            <a:r>
              <a:rPr lang="en-US" altLang="en-US" sz="2400" dirty="0">
                <a:solidFill>
                  <a:srgbClr val="000000"/>
                </a:solidFill>
              </a:rPr>
              <a:t> </a:t>
            </a:r>
            <a:r>
              <a:rPr lang="en-US" altLang="en-US" sz="2400" dirty="0">
                <a:solidFill>
                  <a:srgbClr val="0000FF"/>
                </a:solidFill>
              </a:rPr>
              <a:t>1968</a:t>
            </a:r>
            <a:r>
              <a:rPr lang="en-US" altLang="en-US" sz="2400" dirty="0">
                <a:solidFill>
                  <a:srgbClr val="000000"/>
                </a:solidFill>
              </a:rPr>
              <a:t> </a:t>
            </a:r>
          </a:p>
          <a:p>
            <a:pPr eaLnBrk="1" hangingPunct="1">
              <a:lnSpc>
                <a:spcPct val="130000"/>
              </a:lnSpc>
            </a:pPr>
            <a:r>
              <a:rPr lang="en-US" altLang="en-US" sz="2400" dirty="0">
                <a:solidFill>
                  <a:srgbClr val="0000FF"/>
                </a:solidFill>
              </a:rPr>
              <a:t>Gordon S. Brown</a:t>
            </a:r>
            <a:r>
              <a:rPr lang="en-US" altLang="en-US" sz="2400" dirty="0">
                <a:solidFill>
                  <a:srgbClr val="000000"/>
                </a:solidFill>
              </a:rPr>
              <a:t> served as </a:t>
            </a:r>
            <a:r>
              <a:rPr lang="en-US" altLang="en-US" sz="2400" dirty="0">
                <a:solidFill>
                  <a:srgbClr val="0000FF"/>
                </a:solidFill>
              </a:rPr>
              <a:t>Dean of the School of Engineering</a:t>
            </a:r>
            <a:r>
              <a:rPr lang="en-US" altLang="en-US" sz="2400" dirty="0">
                <a:solidFill>
                  <a:srgbClr val="000000"/>
                </a:solidFill>
              </a:rPr>
              <a:t>.  </a:t>
            </a:r>
          </a:p>
          <a:p>
            <a:pPr eaLnBrk="1" hangingPunct="1">
              <a:lnSpc>
                <a:spcPct val="130000"/>
              </a:lnSpc>
            </a:pPr>
            <a:r>
              <a:rPr lang="en-US" altLang="en-US" sz="2400" dirty="0">
                <a:solidFill>
                  <a:srgbClr val="000000"/>
                </a:solidFill>
              </a:rPr>
              <a:t>He was concerned by the speed of </a:t>
            </a:r>
            <a:r>
              <a:rPr lang="en-US" altLang="en-US" sz="2400" dirty="0">
                <a:solidFill>
                  <a:srgbClr val="0000FF"/>
                </a:solidFill>
              </a:rPr>
              <a:t>technological change</a:t>
            </a:r>
            <a:r>
              <a:rPr lang="en-US" altLang="en-US" sz="2400" dirty="0">
                <a:solidFill>
                  <a:srgbClr val="000000"/>
                </a:solidFill>
              </a:rPr>
              <a:t> and how students should be educated to remain effective. </a:t>
            </a:r>
          </a:p>
          <a:p>
            <a:pPr eaLnBrk="1" hangingPunct="1">
              <a:lnSpc>
                <a:spcPct val="130000"/>
              </a:lnSpc>
            </a:pPr>
            <a:r>
              <a:rPr lang="en-US" altLang="en-US" sz="2400" dirty="0">
                <a:solidFill>
                  <a:srgbClr val="000000"/>
                </a:solidFill>
              </a:rPr>
              <a:t>He instituted a school-wide </a:t>
            </a:r>
            <a:r>
              <a:rPr lang="en-US" altLang="en-US" sz="2400" dirty="0">
                <a:solidFill>
                  <a:srgbClr val="0000FF"/>
                </a:solidFill>
              </a:rPr>
              <a:t>engineering science approach</a:t>
            </a:r>
            <a:r>
              <a:rPr lang="en-US" altLang="en-US" sz="2400" dirty="0">
                <a:solidFill>
                  <a:srgbClr val="000000"/>
                </a:solidFill>
              </a:rPr>
              <a:t>, with emphasis on </a:t>
            </a:r>
            <a:r>
              <a:rPr lang="en-US" altLang="en-US" sz="2400" dirty="0">
                <a:solidFill>
                  <a:srgbClr val="0000FF"/>
                </a:solidFill>
              </a:rPr>
              <a:t>fundamental science</a:t>
            </a:r>
            <a:r>
              <a:rPr lang="en-US" altLang="en-US" sz="2400" dirty="0">
                <a:solidFill>
                  <a:srgbClr val="000000"/>
                </a:solidFill>
              </a:rPr>
              <a:t>.  </a:t>
            </a:r>
          </a:p>
        </p:txBody>
      </p:sp>
    </p:spTree>
    <p:extLst>
      <p:ext uri="{BB962C8B-B14F-4D97-AF65-F5344CB8AC3E}">
        <p14:creationId xmlns:p14="http://schemas.microsoft.com/office/powerpoint/2010/main" val="3287840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CBFEAD-46B8-8001-0270-8C22BD56FF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2">
            <a:extLst>
              <a:ext uri="{FF2B5EF4-FFF2-40B4-BE49-F238E27FC236}">
                <a16:creationId xmlns:a16="http://schemas.microsoft.com/office/drawing/2014/main" id="{9D24C847-3EEA-17BF-B8D4-BB6F10FD65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990601"/>
            <a:ext cx="7467600" cy="4141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000" b="1">
                <a:solidFill>
                  <a:srgbClr val="FF0000"/>
                </a:solidFill>
                <a:latin typeface="Arial" charset="0"/>
              </a:defRPr>
            </a:lvl1pPr>
            <a:lvl2pPr marL="742950" indent="-285750" eaLnBrk="0" hangingPunct="0">
              <a:defRPr sz="2000" b="1">
                <a:solidFill>
                  <a:srgbClr val="FF0000"/>
                </a:solidFill>
                <a:latin typeface="Arial" charset="0"/>
              </a:defRPr>
            </a:lvl2pPr>
            <a:lvl3pPr marL="1143000" indent="-228600" eaLnBrk="0" hangingPunct="0">
              <a:defRPr sz="2000" b="1">
                <a:solidFill>
                  <a:srgbClr val="FF0000"/>
                </a:solidFill>
                <a:latin typeface="Arial" charset="0"/>
              </a:defRPr>
            </a:lvl3pPr>
            <a:lvl4pPr marL="1600200" indent="-228600" eaLnBrk="0" hangingPunct="0">
              <a:defRPr sz="2000" b="1">
                <a:solidFill>
                  <a:srgbClr val="FF0000"/>
                </a:solidFill>
                <a:latin typeface="Arial" charset="0"/>
              </a:defRPr>
            </a:lvl4pPr>
            <a:lvl5pPr marL="2057400" indent="-228600" eaLnBrk="0" hangingPunct="0">
              <a:defRPr sz="2000" b="1">
                <a:solidFill>
                  <a:srgbClr val="FF0000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defRPr sz="2000" b="1">
                <a:solidFill>
                  <a:srgbClr val="FF0000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defRPr sz="2000" b="1">
                <a:solidFill>
                  <a:srgbClr val="FF0000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defRPr sz="2000" b="1">
                <a:solidFill>
                  <a:srgbClr val="FF0000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defRPr sz="2000" b="1">
                <a:solidFill>
                  <a:srgbClr val="FF0000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30000"/>
              </a:lnSpc>
            </a:pPr>
            <a:r>
              <a:rPr lang="en-US" altLang="en-US" sz="2400" dirty="0">
                <a:solidFill>
                  <a:srgbClr val="0000FF"/>
                </a:solidFill>
              </a:rPr>
              <a:t>Two hires</a:t>
            </a:r>
            <a:r>
              <a:rPr lang="en-US" altLang="en-US" sz="2400" dirty="0">
                <a:solidFill>
                  <a:srgbClr val="000000"/>
                </a:solidFill>
              </a:rPr>
              <a:t> under this new emphasis were:</a:t>
            </a:r>
          </a:p>
          <a:p>
            <a:pPr eaLnBrk="1" hangingPunct="1">
              <a:lnSpc>
                <a:spcPct val="130000"/>
              </a:lnSpc>
            </a:pPr>
            <a:r>
              <a:rPr lang="en-US" altLang="en-US" sz="2400" dirty="0">
                <a:solidFill>
                  <a:srgbClr val="0000FF"/>
                </a:solidFill>
              </a:rPr>
              <a:t>1963 - 1973</a:t>
            </a:r>
            <a:r>
              <a:rPr lang="en-US" altLang="en-US" sz="2400" dirty="0">
                <a:solidFill>
                  <a:srgbClr val="000000"/>
                </a:solidFill>
              </a:rPr>
              <a:t> - </a:t>
            </a:r>
            <a:r>
              <a:rPr lang="en-US" altLang="en-US" sz="2400" dirty="0">
                <a:solidFill>
                  <a:srgbClr val="0000FF"/>
                </a:solidFill>
              </a:rPr>
              <a:t>Lynn Gelhar</a:t>
            </a:r>
            <a:r>
              <a:rPr lang="en-US" altLang="en-US" sz="2400" dirty="0">
                <a:solidFill>
                  <a:srgbClr val="000000"/>
                </a:solidFill>
              </a:rPr>
              <a:t> - ground water research </a:t>
            </a:r>
          </a:p>
          <a:p>
            <a:pPr eaLnBrk="1" hangingPunct="1">
              <a:lnSpc>
                <a:spcPct val="130000"/>
              </a:lnSpc>
            </a:pPr>
            <a:r>
              <a:rPr lang="en-US" altLang="en-US" sz="2400" dirty="0">
                <a:solidFill>
                  <a:srgbClr val="0000FF"/>
                </a:solidFill>
              </a:rPr>
              <a:t>1968 - 1974</a:t>
            </a:r>
            <a:r>
              <a:rPr lang="en-US" altLang="en-US" sz="2400" dirty="0">
                <a:solidFill>
                  <a:srgbClr val="000000"/>
                </a:solidFill>
              </a:rPr>
              <a:t> - </a:t>
            </a:r>
            <a:r>
              <a:rPr lang="en-US" altLang="en-US" sz="2400" dirty="0">
                <a:solidFill>
                  <a:srgbClr val="0000FF"/>
                </a:solidFill>
              </a:rPr>
              <a:t>John Schaake</a:t>
            </a:r>
            <a:r>
              <a:rPr lang="en-US" altLang="en-US" sz="2400" dirty="0">
                <a:solidFill>
                  <a:srgbClr val="000000"/>
                </a:solidFill>
              </a:rPr>
              <a:t> - hydrology and water resource management</a:t>
            </a:r>
          </a:p>
          <a:p>
            <a:pPr eaLnBrk="1" hangingPunct="1">
              <a:lnSpc>
                <a:spcPct val="130000"/>
              </a:lnSpc>
            </a:pPr>
            <a:r>
              <a:rPr lang="en-US" altLang="en-US" sz="2400" dirty="0">
                <a:solidFill>
                  <a:srgbClr val="0000FF"/>
                </a:solidFill>
              </a:rPr>
              <a:t>Lynn</a:t>
            </a:r>
            <a:r>
              <a:rPr lang="en-US" altLang="en-US" sz="2400" dirty="0">
                <a:solidFill>
                  <a:srgbClr val="000000"/>
                </a:solidFill>
              </a:rPr>
              <a:t> joined New Mexico Tech</a:t>
            </a:r>
          </a:p>
          <a:p>
            <a:pPr eaLnBrk="1" hangingPunct="1">
              <a:lnSpc>
                <a:spcPct val="130000"/>
              </a:lnSpc>
            </a:pPr>
            <a:r>
              <a:rPr lang="en-US" altLang="en-US" sz="2400" dirty="0">
                <a:solidFill>
                  <a:srgbClr val="0000FF"/>
                </a:solidFill>
              </a:rPr>
              <a:t>John</a:t>
            </a:r>
            <a:r>
              <a:rPr lang="en-US" altLang="en-US" sz="2400" dirty="0">
                <a:solidFill>
                  <a:srgbClr val="000000"/>
                </a:solidFill>
              </a:rPr>
              <a:t> became Deputy Director, of the </a:t>
            </a:r>
            <a:r>
              <a:rPr lang="en-US" altLang="en-US" sz="2400" dirty="0">
                <a:solidFill>
                  <a:srgbClr val="0000FF"/>
                </a:solidFill>
              </a:rPr>
              <a:t>Hydrologic Research Laboratory</a:t>
            </a:r>
            <a:r>
              <a:rPr lang="en-US" altLang="en-US" sz="2400" dirty="0">
                <a:solidFill>
                  <a:srgbClr val="000000"/>
                </a:solidFill>
              </a:rPr>
              <a:t>, Office of Hydrology, </a:t>
            </a:r>
            <a:r>
              <a:rPr lang="en-US" altLang="en-US" sz="2400" dirty="0">
                <a:solidFill>
                  <a:srgbClr val="0000FF"/>
                </a:solidFill>
              </a:rPr>
              <a:t>NWS</a:t>
            </a:r>
          </a:p>
        </p:txBody>
      </p:sp>
    </p:spTree>
    <p:extLst>
      <p:ext uri="{BB962C8B-B14F-4D97-AF65-F5344CB8AC3E}">
        <p14:creationId xmlns:p14="http://schemas.microsoft.com/office/powerpoint/2010/main" val="3556326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F93276-E87F-01AC-D890-97DCBDDFE0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2">
            <a:extLst>
              <a:ext uri="{FF2B5EF4-FFF2-40B4-BE49-F238E27FC236}">
                <a16:creationId xmlns:a16="http://schemas.microsoft.com/office/drawing/2014/main" id="{001720DA-D4AA-0F79-636D-39689821F5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990601"/>
            <a:ext cx="7315200" cy="19628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rgbClr val="FF0000"/>
                </a:solidFill>
                <a:latin typeface="Arial" charset="0"/>
              </a:defRPr>
            </a:lvl1pPr>
            <a:lvl2pPr marL="742950" indent="-285750" eaLnBrk="0" hangingPunct="0">
              <a:defRPr sz="2000" b="1">
                <a:solidFill>
                  <a:srgbClr val="FF0000"/>
                </a:solidFill>
                <a:latin typeface="Arial" charset="0"/>
              </a:defRPr>
            </a:lvl2pPr>
            <a:lvl3pPr marL="1143000" indent="-228600" eaLnBrk="0" hangingPunct="0">
              <a:defRPr sz="2000" b="1">
                <a:solidFill>
                  <a:srgbClr val="FF0000"/>
                </a:solidFill>
                <a:latin typeface="Arial" charset="0"/>
              </a:defRPr>
            </a:lvl3pPr>
            <a:lvl4pPr marL="1600200" indent="-228600" eaLnBrk="0" hangingPunct="0">
              <a:defRPr sz="2000" b="1">
                <a:solidFill>
                  <a:srgbClr val="FF0000"/>
                </a:solidFill>
                <a:latin typeface="Arial" charset="0"/>
              </a:defRPr>
            </a:lvl4pPr>
            <a:lvl5pPr marL="2057400" indent="-228600" eaLnBrk="0" hangingPunct="0">
              <a:defRPr sz="2000" b="1">
                <a:solidFill>
                  <a:srgbClr val="FF0000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defRPr sz="2000" b="1">
                <a:solidFill>
                  <a:srgbClr val="FF0000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defRPr sz="2000" b="1">
                <a:solidFill>
                  <a:srgbClr val="FF0000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defRPr sz="2000" b="1">
                <a:solidFill>
                  <a:srgbClr val="FF0000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defRPr sz="2000" b="1">
                <a:solidFill>
                  <a:srgbClr val="FF0000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30000"/>
              </a:lnSpc>
            </a:pPr>
            <a:r>
              <a:rPr lang="en-US" altLang="en-US" sz="2400" dirty="0">
                <a:solidFill>
                  <a:srgbClr val="0000FF"/>
                </a:solidFill>
              </a:rPr>
              <a:t>1964</a:t>
            </a:r>
            <a:r>
              <a:rPr lang="en-US" altLang="en-US" sz="2400" dirty="0">
                <a:solidFill>
                  <a:srgbClr val="000000"/>
                </a:solidFill>
              </a:rPr>
              <a:t> - </a:t>
            </a:r>
            <a:r>
              <a:rPr lang="en-US" altLang="en-US" sz="2400" dirty="0">
                <a:solidFill>
                  <a:srgbClr val="0000FF"/>
                </a:solidFill>
              </a:rPr>
              <a:t>Pete Eagleson</a:t>
            </a:r>
            <a:r>
              <a:rPr lang="en-US" altLang="en-US" sz="2400" dirty="0">
                <a:solidFill>
                  <a:srgbClr val="000000"/>
                </a:solidFill>
              </a:rPr>
              <a:t> took up the challenge presented by </a:t>
            </a:r>
            <a:r>
              <a:rPr lang="en-US" altLang="en-US" sz="2400" dirty="0">
                <a:solidFill>
                  <a:srgbClr val="0000FF"/>
                </a:solidFill>
              </a:rPr>
              <a:t>Dean Gordon Brown</a:t>
            </a:r>
            <a:r>
              <a:rPr lang="en-US" altLang="en-US" sz="2400" dirty="0">
                <a:solidFill>
                  <a:srgbClr val="000000"/>
                </a:solidFill>
              </a:rPr>
              <a:t> and with his encouragement, and that of </a:t>
            </a:r>
            <a:r>
              <a:rPr lang="en-US" altLang="en-US" sz="2400" dirty="0">
                <a:solidFill>
                  <a:srgbClr val="0000FF"/>
                </a:solidFill>
              </a:rPr>
              <a:t>Art </a:t>
            </a:r>
            <a:r>
              <a:rPr lang="en-US" altLang="en-US" sz="2400" dirty="0" err="1">
                <a:solidFill>
                  <a:srgbClr val="0000FF"/>
                </a:solidFill>
              </a:rPr>
              <a:t>Ippen</a:t>
            </a:r>
            <a:r>
              <a:rPr lang="en-US" altLang="en-US" sz="2400" dirty="0">
                <a:solidFill>
                  <a:srgbClr val="000000"/>
                </a:solidFill>
              </a:rPr>
              <a:t>, taught himself hydrology.</a:t>
            </a:r>
          </a:p>
        </p:txBody>
      </p:sp>
    </p:spTree>
    <p:extLst>
      <p:ext uri="{BB962C8B-B14F-4D97-AF65-F5344CB8AC3E}">
        <p14:creationId xmlns:p14="http://schemas.microsoft.com/office/powerpoint/2010/main" val="321193113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BBFEBE-8179-0843-BEC2-026E135284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2">
            <a:extLst>
              <a:ext uri="{FF2B5EF4-FFF2-40B4-BE49-F238E27FC236}">
                <a16:creationId xmlns:a16="http://schemas.microsoft.com/office/drawing/2014/main" id="{74169A4F-414F-695B-D83E-79B56C6AB9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990601"/>
            <a:ext cx="7315200" cy="2923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rgbClr val="FF0000"/>
                </a:solidFill>
                <a:latin typeface="Arial" charset="0"/>
              </a:defRPr>
            </a:lvl1pPr>
            <a:lvl2pPr marL="742950" indent="-285750" eaLnBrk="0" hangingPunct="0">
              <a:defRPr sz="2000" b="1">
                <a:solidFill>
                  <a:srgbClr val="FF0000"/>
                </a:solidFill>
                <a:latin typeface="Arial" charset="0"/>
              </a:defRPr>
            </a:lvl2pPr>
            <a:lvl3pPr marL="1143000" indent="-228600" eaLnBrk="0" hangingPunct="0">
              <a:defRPr sz="2000" b="1">
                <a:solidFill>
                  <a:srgbClr val="FF0000"/>
                </a:solidFill>
                <a:latin typeface="Arial" charset="0"/>
              </a:defRPr>
            </a:lvl3pPr>
            <a:lvl4pPr marL="1600200" indent="-228600" eaLnBrk="0" hangingPunct="0">
              <a:defRPr sz="2000" b="1">
                <a:solidFill>
                  <a:srgbClr val="FF0000"/>
                </a:solidFill>
                <a:latin typeface="Arial" charset="0"/>
              </a:defRPr>
            </a:lvl4pPr>
            <a:lvl5pPr marL="2057400" indent="-228600" eaLnBrk="0" hangingPunct="0">
              <a:defRPr sz="2000" b="1">
                <a:solidFill>
                  <a:srgbClr val="FF0000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defRPr sz="2000" b="1">
                <a:solidFill>
                  <a:srgbClr val="FF0000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defRPr sz="2000" b="1">
                <a:solidFill>
                  <a:srgbClr val="FF0000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defRPr sz="2000" b="1">
                <a:solidFill>
                  <a:srgbClr val="FF0000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defRPr sz="2000" b="1">
                <a:solidFill>
                  <a:srgbClr val="FF0000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30000"/>
              </a:lnSpc>
            </a:pPr>
            <a:r>
              <a:rPr lang="en-US" altLang="en-US" sz="2400" dirty="0">
                <a:solidFill>
                  <a:srgbClr val="000000"/>
                </a:solidFill>
              </a:rPr>
              <a:t>Pete approached the </a:t>
            </a:r>
            <a:r>
              <a:rPr lang="en-US" altLang="en-US" sz="2400" dirty="0">
                <a:solidFill>
                  <a:srgbClr val="0000FF"/>
                </a:solidFill>
              </a:rPr>
              <a:t>field of hydrology </a:t>
            </a:r>
            <a:r>
              <a:rPr lang="en-US" altLang="en-US" sz="2400" dirty="0">
                <a:solidFill>
                  <a:srgbClr val="000000"/>
                </a:solidFill>
              </a:rPr>
              <a:t>as a </a:t>
            </a:r>
            <a:r>
              <a:rPr lang="en-US" altLang="en-US" sz="2400" dirty="0">
                <a:solidFill>
                  <a:srgbClr val="0000FF"/>
                </a:solidFill>
              </a:rPr>
              <a:t>geophysical science</a:t>
            </a:r>
            <a:r>
              <a:rPr lang="en-US" altLang="en-US" sz="2400" dirty="0">
                <a:solidFill>
                  <a:srgbClr val="000000"/>
                </a:solidFill>
              </a:rPr>
              <a:t>, integrating earth, atmospheric, and ocean processes, explicitly including their </a:t>
            </a:r>
            <a:r>
              <a:rPr lang="en-US" altLang="en-US" sz="2400" dirty="0">
                <a:solidFill>
                  <a:srgbClr val="0000FF"/>
                </a:solidFill>
              </a:rPr>
              <a:t>dynamic linkages </a:t>
            </a:r>
            <a:r>
              <a:rPr lang="en-US" altLang="en-US" sz="2400" dirty="0">
                <a:solidFill>
                  <a:srgbClr val="000000"/>
                </a:solidFill>
              </a:rPr>
              <a:t>and the relative strengths of </a:t>
            </a:r>
            <a:r>
              <a:rPr lang="en-US" altLang="en-US" sz="2400" dirty="0">
                <a:solidFill>
                  <a:srgbClr val="0000FF"/>
                </a:solidFill>
              </a:rPr>
              <a:t>deterministic</a:t>
            </a:r>
            <a:r>
              <a:rPr lang="en-US" altLang="en-US" sz="2400" dirty="0">
                <a:solidFill>
                  <a:srgbClr val="000000"/>
                </a:solidFill>
              </a:rPr>
              <a:t> and </a:t>
            </a:r>
            <a:r>
              <a:rPr lang="en-US" altLang="en-US" sz="2400" dirty="0">
                <a:solidFill>
                  <a:srgbClr val="0000FF"/>
                </a:solidFill>
              </a:rPr>
              <a:t>stochastic </a:t>
            </a:r>
            <a:r>
              <a:rPr lang="en-US" altLang="en-US" sz="2400" dirty="0">
                <a:solidFill>
                  <a:srgbClr val="000000"/>
                </a:solidFill>
              </a:rPr>
              <a:t>components.</a:t>
            </a:r>
          </a:p>
        </p:txBody>
      </p:sp>
    </p:spTree>
    <p:extLst>
      <p:ext uri="{BB962C8B-B14F-4D97-AF65-F5344CB8AC3E}">
        <p14:creationId xmlns:p14="http://schemas.microsoft.com/office/powerpoint/2010/main" val="52381846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63BCD4-860B-BDAC-32A6-ED3BA35579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2">
            <a:extLst>
              <a:ext uri="{FF2B5EF4-FFF2-40B4-BE49-F238E27FC236}">
                <a16:creationId xmlns:a16="http://schemas.microsoft.com/office/drawing/2014/main" id="{628428AC-CE2E-CB60-AD17-40E23A4CEA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990601"/>
            <a:ext cx="7315200" cy="3477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rgbClr val="FF0000"/>
                </a:solidFill>
                <a:latin typeface="Arial" charset="0"/>
              </a:defRPr>
            </a:lvl1pPr>
            <a:lvl2pPr marL="742950" indent="-285750" eaLnBrk="0" hangingPunct="0">
              <a:defRPr sz="2000" b="1">
                <a:solidFill>
                  <a:srgbClr val="FF0000"/>
                </a:solidFill>
                <a:latin typeface="Arial" charset="0"/>
              </a:defRPr>
            </a:lvl2pPr>
            <a:lvl3pPr marL="1143000" indent="-228600" eaLnBrk="0" hangingPunct="0">
              <a:defRPr sz="2000" b="1">
                <a:solidFill>
                  <a:srgbClr val="FF0000"/>
                </a:solidFill>
                <a:latin typeface="Arial" charset="0"/>
              </a:defRPr>
            </a:lvl3pPr>
            <a:lvl4pPr marL="1600200" indent="-228600" eaLnBrk="0" hangingPunct="0">
              <a:defRPr sz="2000" b="1">
                <a:solidFill>
                  <a:srgbClr val="FF0000"/>
                </a:solidFill>
                <a:latin typeface="Arial" charset="0"/>
              </a:defRPr>
            </a:lvl4pPr>
            <a:lvl5pPr marL="2057400" indent="-228600" eaLnBrk="0" hangingPunct="0">
              <a:defRPr sz="2000" b="1">
                <a:solidFill>
                  <a:srgbClr val="FF0000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defRPr sz="2000" b="1">
                <a:solidFill>
                  <a:srgbClr val="FF0000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defRPr sz="2000" b="1">
                <a:solidFill>
                  <a:srgbClr val="FF0000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defRPr sz="2000" b="1">
                <a:solidFill>
                  <a:srgbClr val="FF0000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defRPr sz="2000" b="1">
                <a:solidFill>
                  <a:srgbClr val="FF0000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30000"/>
              </a:lnSpc>
            </a:pPr>
            <a:r>
              <a:rPr lang="en-US" altLang="en-US" sz="2400" dirty="0">
                <a:solidFill>
                  <a:srgbClr val="000000"/>
                </a:solidFill>
              </a:rPr>
              <a:t>This led to the publication of his path breaking book “</a:t>
            </a:r>
            <a:r>
              <a:rPr lang="en-US" altLang="en-US" sz="2400" dirty="0">
                <a:solidFill>
                  <a:srgbClr val="0000FF"/>
                </a:solidFill>
              </a:rPr>
              <a:t>Dynamic Hydrology</a:t>
            </a:r>
            <a:r>
              <a:rPr lang="en-US" altLang="en-US" sz="2400" dirty="0">
                <a:solidFill>
                  <a:srgbClr val="000000"/>
                </a:solidFill>
              </a:rPr>
              <a:t>”, </a:t>
            </a:r>
            <a:r>
              <a:rPr lang="en-US" altLang="en-US" sz="2400" dirty="0">
                <a:solidFill>
                  <a:srgbClr val="0000FF"/>
                </a:solidFill>
              </a:rPr>
              <a:t>1970</a:t>
            </a:r>
            <a:r>
              <a:rPr lang="en-US" altLang="en-US" sz="2400" dirty="0">
                <a:solidFill>
                  <a:srgbClr val="000000"/>
                </a:solidFill>
              </a:rPr>
              <a:t>.</a:t>
            </a:r>
          </a:p>
          <a:p>
            <a:pPr eaLnBrk="1" hangingPunct="1">
              <a:lnSpc>
                <a:spcPct val="130000"/>
              </a:lnSpc>
            </a:pPr>
            <a:r>
              <a:rPr lang="en-US" altLang="en-US" sz="2400" dirty="0">
                <a:solidFill>
                  <a:srgbClr val="0000FF"/>
                </a:solidFill>
              </a:rPr>
              <a:t>Pete’s</a:t>
            </a:r>
            <a:r>
              <a:rPr lang="en-US" altLang="en-US" sz="2400" dirty="0">
                <a:solidFill>
                  <a:srgbClr val="000000"/>
                </a:solidFill>
              </a:rPr>
              <a:t> work has defined much research effort that has followed.</a:t>
            </a:r>
          </a:p>
          <a:p>
            <a:pPr eaLnBrk="1" hangingPunct="1">
              <a:lnSpc>
                <a:spcPct val="130000"/>
              </a:lnSpc>
            </a:pPr>
            <a:r>
              <a:rPr lang="en-US" altLang="en-US" sz="2400" dirty="0">
                <a:solidFill>
                  <a:srgbClr val="000000"/>
                </a:solidFill>
              </a:rPr>
              <a:t> </a:t>
            </a:r>
          </a:p>
          <a:p>
            <a:pPr eaLnBrk="1" hangingPunct="1">
              <a:lnSpc>
                <a:spcPct val="130000"/>
              </a:lnSpc>
            </a:pPr>
            <a:endParaRPr lang="en-US" altLang="en-US" sz="2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8283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040184B-D313-DCCD-97BF-70D67F1CF5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1084" y="263360"/>
            <a:ext cx="4141830" cy="633128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8CF0F7F-BD57-DD68-479D-FCB27B0585C2}"/>
              </a:ext>
            </a:extLst>
          </p:cNvPr>
          <p:cNvSpPr txBox="1"/>
          <p:nvPr/>
        </p:nvSpPr>
        <p:spPr>
          <a:xfrm>
            <a:off x="7239000" y="4648200"/>
            <a:ext cx="91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1970</a:t>
            </a:r>
          </a:p>
        </p:txBody>
      </p:sp>
    </p:spTree>
    <p:extLst>
      <p:ext uri="{BB962C8B-B14F-4D97-AF65-F5344CB8AC3E}">
        <p14:creationId xmlns:p14="http://schemas.microsoft.com/office/powerpoint/2010/main" val="1799258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D25D44-9DDD-C138-DFDC-9E5B18636B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2">
            <a:extLst>
              <a:ext uri="{FF2B5EF4-FFF2-40B4-BE49-F238E27FC236}">
                <a16:creationId xmlns:a16="http://schemas.microsoft.com/office/drawing/2014/main" id="{72B83273-D0C2-B5BF-A2AD-298D8A17B0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09600"/>
            <a:ext cx="7315200" cy="2812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rgbClr val="FF0000"/>
                </a:solidFill>
                <a:latin typeface="Arial" charset="0"/>
              </a:defRPr>
            </a:lvl1pPr>
            <a:lvl2pPr marL="742950" indent="-285750" eaLnBrk="0" hangingPunct="0">
              <a:defRPr sz="2000" b="1">
                <a:solidFill>
                  <a:srgbClr val="FF0000"/>
                </a:solidFill>
                <a:latin typeface="Arial" charset="0"/>
              </a:defRPr>
            </a:lvl2pPr>
            <a:lvl3pPr marL="1143000" indent="-228600" eaLnBrk="0" hangingPunct="0">
              <a:defRPr sz="2000" b="1">
                <a:solidFill>
                  <a:srgbClr val="FF0000"/>
                </a:solidFill>
                <a:latin typeface="Arial" charset="0"/>
              </a:defRPr>
            </a:lvl3pPr>
            <a:lvl4pPr marL="1600200" indent="-228600" eaLnBrk="0" hangingPunct="0">
              <a:defRPr sz="2000" b="1">
                <a:solidFill>
                  <a:srgbClr val="FF0000"/>
                </a:solidFill>
                <a:latin typeface="Arial" charset="0"/>
              </a:defRPr>
            </a:lvl4pPr>
            <a:lvl5pPr marL="2057400" indent="-228600" eaLnBrk="0" hangingPunct="0">
              <a:defRPr sz="2000" b="1">
                <a:solidFill>
                  <a:srgbClr val="FF0000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defRPr sz="2000" b="1">
                <a:solidFill>
                  <a:srgbClr val="FF0000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defRPr sz="2000" b="1">
                <a:solidFill>
                  <a:srgbClr val="FF0000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defRPr sz="2000" b="1">
                <a:solidFill>
                  <a:srgbClr val="FF0000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defRPr sz="2000" b="1">
                <a:solidFill>
                  <a:srgbClr val="FF0000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30000"/>
              </a:lnSpc>
            </a:pPr>
            <a:r>
              <a:rPr lang="en-US" altLang="en-US" sz="2400" dirty="0">
                <a:solidFill>
                  <a:srgbClr val="000000"/>
                </a:solidFill>
              </a:rPr>
              <a:t>Late </a:t>
            </a:r>
            <a:r>
              <a:rPr lang="en-US" altLang="en-US" sz="2400" dirty="0">
                <a:solidFill>
                  <a:srgbClr val="0000FF"/>
                </a:solidFill>
              </a:rPr>
              <a:t>1960s</a:t>
            </a:r>
            <a:r>
              <a:rPr lang="en-US" altLang="en-US" sz="2400" dirty="0">
                <a:solidFill>
                  <a:srgbClr val="000000"/>
                </a:solidFill>
              </a:rPr>
              <a:t> - mid </a:t>
            </a:r>
            <a:r>
              <a:rPr lang="en-US" altLang="en-US" sz="2400" dirty="0">
                <a:solidFill>
                  <a:srgbClr val="0000FF"/>
                </a:solidFill>
              </a:rPr>
              <a:t>1970s </a:t>
            </a:r>
          </a:p>
          <a:p>
            <a:pPr eaLnBrk="1" hangingPunct="1">
              <a:lnSpc>
                <a:spcPct val="130000"/>
              </a:lnSpc>
            </a:pPr>
            <a:r>
              <a:rPr lang="en-US" altLang="en-US" sz="2400" dirty="0">
                <a:solidFill>
                  <a:srgbClr val="000000"/>
                </a:solidFill>
              </a:rPr>
              <a:t>Third </a:t>
            </a:r>
            <a:r>
              <a:rPr lang="en-US" altLang="en-US" sz="2400" dirty="0">
                <a:solidFill>
                  <a:srgbClr val="0000FF"/>
                </a:solidFill>
              </a:rPr>
              <a:t>generation mainframe computers</a:t>
            </a:r>
            <a:r>
              <a:rPr lang="en-US" altLang="en-US" sz="2400" dirty="0">
                <a:solidFill>
                  <a:srgbClr val="000000"/>
                </a:solidFill>
              </a:rPr>
              <a:t>, e.g. </a:t>
            </a:r>
            <a:r>
              <a:rPr lang="en-US" altLang="en-US" sz="2400" dirty="0">
                <a:solidFill>
                  <a:srgbClr val="0000FF"/>
                </a:solidFill>
              </a:rPr>
              <a:t>IBM 360/67</a:t>
            </a:r>
            <a:r>
              <a:rPr lang="en-US" altLang="en-US" sz="2400" dirty="0">
                <a:solidFill>
                  <a:srgbClr val="000000"/>
                </a:solidFill>
              </a:rPr>
              <a:t>, made possible detailed treatment of hydrologic information.   </a:t>
            </a:r>
          </a:p>
          <a:p>
            <a:pPr eaLnBrk="1" hangingPunct="1">
              <a:lnSpc>
                <a:spcPct val="130000"/>
              </a:lnSpc>
            </a:pPr>
            <a:endParaRPr lang="en-US" altLang="en-US" sz="2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9878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F11384-5B8B-80C5-761E-7416A35387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2">
            <a:extLst>
              <a:ext uri="{FF2B5EF4-FFF2-40B4-BE49-F238E27FC236}">
                <a16:creationId xmlns:a16="http://schemas.microsoft.com/office/drawing/2014/main" id="{548A9918-5617-3761-4442-95F7E12FCC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09600"/>
            <a:ext cx="7315200" cy="43265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rgbClr val="FF0000"/>
                </a:solidFill>
                <a:latin typeface="Arial" charset="0"/>
              </a:defRPr>
            </a:lvl1pPr>
            <a:lvl2pPr marL="742950" indent="-285750" eaLnBrk="0" hangingPunct="0">
              <a:defRPr sz="2000" b="1">
                <a:solidFill>
                  <a:srgbClr val="FF0000"/>
                </a:solidFill>
                <a:latin typeface="Arial" charset="0"/>
              </a:defRPr>
            </a:lvl2pPr>
            <a:lvl3pPr marL="1143000" indent="-228600" eaLnBrk="0" hangingPunct="0">
              <a:defRPr sz="2000" b="1">
                <a:solidFill>
                  <a:srgbClr val="FF0000"/>
                </a:solidFill>
                <a:latin typeface="Arial" charset="0"/>
              </a:defRPr>
            </a:lvl3pPr>
            <a:lvl4pPr marL="1600200" indent="-228600" eaLnBrk="0" hangingPunct="0">
              <a:defRPr sz="2000" b="1">
                <a:solidFill>
                  <a:srgbClr val="FF0000"/>
                </a:solidFill>
                <a:latin typeface="Arial" charset="0"/>
              </a:defRPr>
            </a:lvl4pPr>
            <a:lvl5pPr marL="2057400" indent="-228600" eaLnBrk="0" hangingPunct="0">
              <a:defRPr sz="2000" b="1">
                <a:solidFill>
                  <a:srgbClr val="FF0000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defRPr sz="2000" b="1">
                <a:solidFill>
                  <a:srgbClr val="FF0000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defRPr sz="2000" b="1">
                <a:solidFill>
                  <a:srgbClr val="FF0000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defRPr sz="2000" b="1">
                <a:solidFill>
                  <a:srgbClr val="FF0000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defRPr sz="2000" b="1">
                <a:solidFill>
                  <a:srgbClr val="FF0000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30000"/>
              </a:lnSpc>
            </a:pPr>
            <a:r>
              <a:rPr lang="en-US" altLang="en-US" sz="2400" dirty="0">
                <a:solidFill>
                  <a:srgbClr val="000000"/>
                </a:solidFill>
              </a:rPr>
              <a:t>Research topics included:</a:t>
            </a:r>
          </a:p>
          <a:p>
            <a:pPr eaLnBrk="1" hangingPunct="1">
              <a:lnSpc>
                <a:spcPct val="130000"/>
              </a:lnSpc>
            </a:pPr>
            <a:r>
              <a:rPr lang="en-US" altLang="en-US" sz="2400" dirty="0">
                <a:solidFill>
                  <a:srgbClr val="000000"/>
                </a:solidFill>
              </a:rPr>
              <a:t>Models of long-term persistence (</a:t>
            </a:r>
            <a:r>
              <a:rPr lang="en-US" altLang="en-US" sz="2400" dirty="0">
                <a:solidFill>
                  <a:srgbClr val="0000FF"/>
                </a:solidFill>
              </a:rPr>
              <a:t>Hurst effect</a:t>
            </a:r>
            <a:r>
              <a:rPr lang="en-US" altLang="en-US" sz="2400" dirty="0">
                <a:solidFill>
                  <a:srgbClr val="000000"/>
                </a:solidFill>
              </a:rPr>
              <a:t>)</a:t>
            </a:r>
          </a:p>
          <a:p>
            <a:pPr eaLnBrk="1" hangingPunct="1">
              <a:lnSpc>
                <a:spcPct val="130000"/>
              </a:lnSpc>
            </a:pPr>
            <a:r>
              <a:rPr lang="en-US" altLang="en-US" sz="2400" dirty="0">
                <a:solidFill>
                  <a:srgbClr val="000000"/>
                </a:solidFill>
              </a:rPr>
              <a:t>Stochastic point precipitation models</a:t>
            </a:r>
          </a:p>
          <a:p>
            <a:pPr eaLnBrk="1" hangingPunct="1">
              <a:lnSpc>
                <a:spcPct val="130000"/>
              </a:lnSpc>
            </a:pPr>
            <a:r>
              <a:rPr lang="en-US" altLang="en-US" sz="2400" dirty="0">
                <a:solidFill>
                  <a:srgbClr val="000000"/>
                </a:solidFill>
              </a:rPr>
              <a:t>Stochastic spatial rainfall fields</a:t>
            </a:r>
          </a:p>
          <a:p>
            <a:pPr eaLnBrk="1" hangingPunct="1">
              <a:lnSpc>
                <a:spcPct val="130000"/>
              </a:lnSpc>
            </a:pPr>
            <a:r>
              <a:rPr lang="en-US" altLang="en-US" sz="2400" dirty="0">
                <a:solidFill>
                  <a:srgbClr val="000000"/>
                </a:solidFill>
              </a:rPr>
              <a:t>Spatial statistics e.g. </a:t>
            </a:r>
            <a:r>
              <a:rPr lang="en-US" altLang="en-US" sz="2400" dirty="0">
                <a:solidFill>
                  <a:srgbClr val="0000FF"/>
                </a:solidFill>
              </a:rPr>
              <a:t>Kriging</a:t>
            </a:r>
          </a:p>
          <a:p>
            <a:pPr eaLnBrk="1" hangingPunct="1">
              <a:lnSpc>
                <a:spcPct val="130000"/>
              </a:lnSpc>
            </a:pPr>
            <a:r>
              <a:rPr lang="en-US" altLang="en-US" sz="2400" dirty="0">
                <a:solidFill>
                  <a:srgbClr val="000000"/>
                </a:solidFill>
              </a:rPr>
              <a:t>Combination of deterministic models with state estimation updating - </a:t>
            </a:r>
            <a:r>
              <a:rPr lang="en-US" altLang="en-US" sz="2400" dirty="0">
                <a:solidFill>
                  <a:srgbClr val="0000FF"/>
                </a:solidFill>
              </a:rPr>
              <a:t>Extended Kalman Filters</a:t>
            </a:r>
          </a:p>
        </p:txBody>
      </p:sp>
    </p:spTree>
    <p:extLst>
      <p:ext uri="{BB962C8B-B14F-4D97-AF65-F5344CB8AC3E}">
        <p14:creationId xmlns:p14="http://schemas.microsoft.com/office/powerpoint/2010/main" val="2484862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27CA90-15A4-1381-8224-9A6553190F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BAF477E0-0030-210A-5D3B-A9BB231F300A}"/>
              </a:ext>
            </a:extLst>
          </p:cNvPr>
          <p:cNvGrpSpPr/>
          <p:nvPr/>
        </p:nvGrpSpPr>
        <p:grpSpPr>
          <a:xfrm>
            <a:off x="1212389" y="533400"/>
            <a:ext cx="6719221" cy="5795665"/>
            <a:chOff x="1212389" y="533400"/>
            <a:chExt cx="6719221" cy="5795665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3B16ED86-C29E-FBF7-5A12-190839A1EF8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12389" y="533400"/>
              <a:ext cx="6719221" cy="5255514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E0C55E9-4049-B3B8-4751-66FDB65757C3}"/>
                </a:ext>
              </a:extLst>
            </p:cNvPr>
            <p:cNvSpPr txBox="1"/>
            <p:nvPr/>
          </p:nvSpPr>
          <p:spPr>
            <a:xfrm>
              <a:off x="1371600" y="5867400"/>
              <a:ext cx="640761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Room-sized IBM 360/67 Computer System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9710227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254497-2AB9-72A7-E59A-0683469697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2">
            <a:extLst>
              <a:ext uri="{FF2B5EF4-FFF2-40B4-BE49-F238E27FC236}">
                <a16:creationId xmlns:a16="http://schemas.microsoft.com/office/drawing/2014/main" id="{43F8E04C-D41C-F92D-A71D-2511B26B03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09600"/>
            <a:ext cx="7467600" cy="491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000" b="1">
                <a:solidFill>
                  <a:srgbClr val="FF0000"/>
                </a:solidFill>
                <a:latin typeface="Arial" charset="0"/>
              </a:defRPr>
            </a:lvl1pPr>
            <a:lvl2pPr marL="742950" indent="-285750" eaLnBrk="0" hangingPunct="0">
              <a:defRPr sz="2000" b="1">
                <a:solidFill>
                  <a:srgbClr val="FF0000"/>
                </a:solidFill>
                <a:latin typeface="Arial" charset="0"/>
              </a:defRPr>
            </a:lvl2pPr>
            <a:lvl3pPr marL="1143000" indent="-228600" eaLnBrk="0" hangingPunct="0">
              <a:defRPr sz="2000" b="1">
                <a:solidFill>
                  <a:srgbClr val="FF0000"/>
                </a:solidFill>
                <a:latin typeface="Arial" charset="0"/>
              </a:defRPr>
            </a:lvl3pPr>
            <a:lvl4pPr marL="1600200" indent="-228600" eaLnBrk="0" hangingPunct="0">
              <a:defRPr sz="2000" b="1">
                <a:solidFill>
                  <a:srgbClr val="FF0000"/>
                </a:solidFill>
                <a:latin typeface="Arial" charset="0"/>
              </a:defRPr>
            </a:lvl4pPr>
            <a:lvl5pPr marL="2057400" indent="-228600" eaLnBrk="0" hangingPunct="0">
              <a:defRPr sz="2000" b="1">
                <a:solidFill>
                  <a:srgbClr val="FF0000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defRPr sz="2000" b="1">
                <a:solidFill>
                  <a:srgbClr val="FF0000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defRPr sz="2000" b="1">
                <a:solidFill>
                  <a:srgbClr val="FF0000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defRPr sz="2000" b="1">
                <a:solidFill>
                  <a:srgbClr val="FF0000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defRPr sz="2000" b="1">
                <a:solidFill>
                  <a:srgbClr val="FF0000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30000"/>
              </a:lnSpc>
            </a:pPr>
            <a:r>
              <a:rPr lang="en-US" altLang="en-US" sz="2400" dirty="0">
                <a:solidFill>
                  <a:srgbClr val="000000"/>
                </a:solidFill>
              </a:rPr>
              <a:t>January </a:t>
            </a:r>
            <a:r>
              <a:rPr lang="en-US" altLang="en-US" sz="2400" dirty="0">
                <a:solidFill>
                  <a:srgbClr val="0000FF"/>
                </a:solidFill>
              </a:rPr>
              <a:t>1970</a:t>
            </a:r>
            <a:r>
              <a:rPr lang="en-US" altLang="en-US" sz="2400" dirty="0">
                <a:solidFill>
                  <a:srgbClr val="000000"/>
                </a:solidFill>
              </a:rPr>
              <a:t> - July </a:t>
            </a:r>
            <a:r>
              <a:rPr lang="en-US" altLang="en-US" sz="2400" dirty="0">
                <a:solidFill>
                  <a:srgbClr val="0000FF"/>
                </a:solidFill>
              </a:rPr>
              <a:t>1975</a:t>
            </a:r>
          </a:p>
          <a:p>
            <a:pPr eaLnBrk="1" hangingPunct="1">
              <a:lnSpc>
                <a:spcPct val="130000"/>
              </a:lnSpc>
            </a:pPr>
            <a:r>
              <a:rPr lang="en-US" altLang="en-US" sz="2400" dirty="0">
                <a:solidFill>
                  <a:srgbClr val="0000FF"/>
                </a:solidFill>
              </a:rPr>
              <a:t>Pete Eagleson </a:t>
            </a:r>
            <a:r>
              <a:rPr lang="en-US" altLang="en-US" sz="2400" dirty="0">
                <a:solidFill>
                  <a:srgbClr val="000000"/>
                </a:solidFill>
              </a:rPr>
              <a:t>served as Head, Department of Civil Engineering.</a:t>
            </a:r>
          </a:p>
          <a:p>
            <a:pPr eaLnBrk="1" hangingPunct="1">
              <a:lnSpc>
                <a:spcPct val="130000"/>
              </a:lnSpc>
            </a:pPr>
            <a:r>
              <a:rPr lang="en-US" altLang="en-US" sz="2400" dirty="0">
                <a:solidFill>
                  <a:srgbClr val="000000"/>
                </a:solidFill>
              </a:rPr>
              <a:t>He sought to hire </a:t>
            </a:r>
            <a:r>
              <a:rPr lang="en-US" altLang="en-US" sz="2400" dirty="0">
                <a:solidFill>
                  <a:srgbClr val="0000FF"/>
                </a:solidFill>
              </a:rPr>
              <a:t>the most talented hydrologist</a:t>
            </a:r>
            <a:r>
              <a:rPr lang="en-US" altLang="en-US" sz="2400" dirty="0">
                <a:solidFill>
                  <a:srgbClr val="000000"/>
                </a:solidFill>
              </a:rPr>
              <a:t> who had an extensive background in </a:t>
            </a:r>
            <a:r>
              <a:rPr lang="en-US" altLang="en-US" sz="2400" dirty="0">
                <a:solidFill>
                  <a:srgbClr val="0000FF"/>
                </a:solidFill>
              </a:rPr>
              <a:t>stochastic processes</a:t>
            </a:r>
            <a:r>
              <a:rPr lang="en-US" altLang="en-US" sz="2400" dirty="0">
                <a:solidFill>
                  <a:srgbClr val="000000"/>
                </a:solidFill>
              </a:rPr>
              <a:t>.</a:t>
            </a:r>
          </a:p>
          <a:p>
            <a:pPr eaLnBrk="1" hangingPunct="1">
              <a:lnSpc>
                <a:spcPct val="130000"/>
              </a:lnSpc>
            </a:pPr>
            <a:r>
              <a:rPr lang="en-US" altLang="en-US" sz="2400" dirty="0">
                <a:solidFill>
                  <a:srgbClr val="000000"/>
                </a:solidFill>
              </a:rPr>
              <a:t>He recruited </a:t>
            </a:r>
            <a:r>
              <a:rPr lang="en-US" altLang="en-US" sz="2400" dirty="0">
                <a:solidFill>
                  <a:srgbClr val="0000FF"/>
                </a:solidFill>
              </a:rPr>
              <a:t>Ignacio Rodriquez-Iturbe</a:t>
            </a:r>
            <a:r>
              <a:rPr lang="en-US" altLang="en-US" sz="2400" dirty="0">
                <a:solidFill>
                  <a:srgbClr val="000000"/>
                </a:solidFill>
              </a:rPr>
              <a:t> (Ph.D. </a:t>
            </a:r>
            <a:r>
              <a:rPr lang="en-US" altLang="en-US" sz="2400" dirty="0">
                <a:solidFill>
                  <a:srgbClr val="0000FF"/>
                </a:solidFill>
              </a:rPr>
              <a:t>1967</a:t>
            </a:r>
            <a:r>
              <a:rPr lang="en-US" altLang="en-US" sz="2400" dirty="0">
                <a:solidFill>
                  <a:srgbClr val="000000"/>
                </a:solidFill>
              </a:rPr>
              <a:t>, Colorado State Univ.); Ignacio was then a faculty member at the </a:t>
            </a:r>
            <a:r>
              <a:rPr lang="es-ES" altLang="en-US" sz="2400" dirty="0">
                <a:solidFill>
                  <a:srgbClr val="0000FF"/>
                </a:solidFill>
              </a:rPr>
              <a:t>Universidad del Zulia in Maracaibo.</a:t>
            </a:r>
            <a:r>
              <a:rPr lang="en-US" altLang="en-US" sz="2400" dirty="0">
                <a:solidFill>
                  <a:srgbClr val="000000"/>
                </a:solidFill>
              </a:rPr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1577735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1143000" y="990601"/>
            <a:ext cx="7315200" cy="1667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rgbClr val="FF0000"/>
                </a:solidFill>
                <a:latin typeface="Arial" charset="0"/>
              </a:defRPr>
            </a:lvl1pPr>
            <a:lvl2pPr marL="742950" indent="-285750" eaLnBrk="0" hangingPunct="0">
              <a:defRPr sz="2000" b="1">
                <a:solidFill>
                  <a:srgbClr val="FF0000"/>
                </a:solidFill>
                <a:latin typeface="Arial" charset="0"/>
              </a:defRPr>
            </a:lvl2pPr>
            <a:lvl3pPr marL="1143000" indent="-228600" eaLnBrk="0" hangingPunct="0">
              <a:defRPr sz="2000" b="1">
                <a:solidFill>
                  <a:srgbClr val="FF0000"/>
                </a:solidFill>
                <a:latin typeface="Arial" charset="0"/>
              </a:defRPr>
            </a:lvl3pPr>
            <a:lvl4pPr marL="1600200" indent="-228600" eaLnBrk="0" hangingPunct="0">
              <a:defRPr sz="2000" b="1">
                <a:solidFill>
                  <a:srgbClr val="FF0000"/>
                </a:solidFill>
                <a:latin typeface="Arial" charset="0"/>
              </a:defRPr>
            </a:lvl4pPr>
            <a:lvl5pPr marL="2057400" indent="-228600" eaLnBrk="0" hangingPunct="0">
              <a:defRPr sz="2000" b="1">
                <a:solidFill>
                  <a:srgbClr val="FF0000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defRPr sz="2000" b="1">
                <a:solidFill>
                  <a:srgbClr val="FF0000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defRPr sz="2000" b="1">
                <a:solidFill>
                  <a:srgbClr val="FF0000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defRPr sz="2000" b="1">
                <a:solidFill>
                  <a:srgbClr val="FF0000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defRPr sz="2000" b="1">
                <a:solidFill>
                  <a:srgbClr val="FF0000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30000"/>
              </a:lnSpc>
            </a:pPr>
            <a:r>
              <a:rPr lang="en-US" altLang="en-US" sz="2400" dirty="0">
                <a:solidFill>
                  <a:srgbClr val="000000"/>
                </a:solidFill>
              </a:rPr>
              <a:t>I have attempted to cover his contributions and to place those in the history of their times. </a:t>
            </a:r>
          </a:p>
          <a:p>
            <a:pPr eaLnBrk="1" hangingPunct="1">
              <a:lnSpc>
                <a:spcPct val="130000"/>
              </a:lnSpc>
            </a:pPr>
            <a:r>
              <a:rPr lang="en-US" altLang="en-US" sz="2400" dirty="0">
                <a:solidFill>
                  <a:srgbClr val="000000"/>
                </a:solidFill>
              </a:rPr>
              <a:t>I have known Rafael </a:t>
            </a:r>
            <a:r>
              <a:rPr lang="en-US" altLang="en-US" sz="2400" dirty="0">
                <a:solidFill>
                  <a:srgbClr val="0000FF"/>
                </a:solidFill>
              </a:rPr>
              <a:t>(Rafa)</a:t>
            </a:r>
            <a:r>
              <a:rPr lang="en-US" altLang="en-US" sz="2400" dirty="0">
                <a:solidFill>
                  <a:srgbClr val="000000"/>
                </a:solidFill>
              </a:rPr>
              <a:t> for 51 years.</a:t>
            </a:r>
          </a:p>
        </p:txBody>
      </p:sp>
    </p:spTree>
    <p:extLst>
      <p:ext uri="{BB962C8B-B14F-4D97-AF65-F5344CB8AC3E}">
        <p14:creationId xmlns:p14="http://schemas.microsoft.com/office/powerpoint/2010/main" val="81414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B4108C-14C5-7E87-9736-C448C87C81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2">
            <a:extLst>
              <a:ext uri="{FF2B5EF4-FFF2-40B4-BE49-F238E27FC236}">
                <a16:creationId xmlns:a16="http://schemas.microsoft.com/office/drawing/2014/main" id="{311687A1-9F7A-DBFF-3760-C766CA697C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09600"/>
            <a:ext cx="7315200" cy="51021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rgbClr val="FF0000"/>
                </a:solidFill>
                <a:latin typeface="Arial" charset="0"/>
              </a:defRPr>
            </a:lvl1pPr>
            <a:lvl2pPr marL="742950" indent="-285750" eaLnBrk="0" hangingPunct="0">
              <a:defRPr sz="2000" b="1">
                <a:solidFill>
                  <a:srgbClr val="FF0000"/>
                </a:solidFill>
                <a:latin typeface="Arial" charset="0"/>
              </a:defRPr>
            </a:lvl2pPr>
            <a:lvl3pPr marL="1143000" indent="-228600" eaLnBrk="0" hangingPunct="0">
              <a:defRPr sz="2000" b="1">
                <a:solidFill>
                  <a:srgbClr val="FF0000"/>
                </a:solidFill>
                <a:latin typeface="Arial" charset="0"/>
              </a:defRPr>
            </a:lvl3pPr>
            <a:lvl4pPr marL="1600200" indent="-228600" eaLnBrk="0" hangingPunct="0">
              <a:defRPr sz="2000" b="1">
                <a:solidFill>
                  <a:srgbClr val="FF0000"/>
                </a:solidFill>
                <a:latin typeface="Arial" charset="0"/>
              </a:defRPr>
            </a:lvl4pPr>
            <a:lvl5pPr marL="2057400" indent="-228600" eaLnBrk="0" hangingPunct="0">
              <a:defRPr sz="2000" b="1">
                <a:solidFill>
                  <a:srgbClr val="FF0000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defRPr sz="2000" b="1">
                <a:solidFill>
                  <a:srgbClr val="FF0000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defRPr sz="2000" b="1">
                <a:solidFill>
                  <a:srgbClr val="FF0000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defRPr sz="2000" b="1">
                <a:solidFill>
                  <a:srgbClr val="FF0000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defRPr sz="2000" b="1">
                <a:solidFill>
                  <a:srgbClr val="FF0000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30000"/>
              </a:lnSpc>
            </a:pPr>
            <a:r>
              <a:rPr lang="en-US" altLang="en-US" sz="2400" dirty="0">
                <a:solidFill>
                  <a:srgbClr val="0000FF"/>
                </a:solidFill>
              </a:rPr>
              <a:t>Ignacio</a:t>
            </a:r>
            <a:r>
              <a:rPr lang="en-US" altLang="en-US" sz="2400" dirty="0">
                <a:solidFill>
                  <a:srgbClr val="000000"/>
                </a:solidFill>
              </a:rPr>
              <a:t> joined the MIT faculty in </a:t>
            </a:r>
            <a:r>
              <a:rPr lang="en-US" altLang="en-US" sz="2400" dirty="0">
                <a:solidFill>
                  <a:srgbClr val="0000FF"/>
                </a:solidFill>
              </a:rPr>
              <a:t>1971</a:t>
            </a:r>
            <a:r>
              <a:rPr lang="en-US" altLang="en-US" sz="2400" dirty="0">
                <a:solidFill>
                  <a:srgbClr val="000000"/>
                </a:solidFill>
              </a:rPr>
              <a:t> as an Associate Professor.</a:t>
            </a:r>
          </a:p>
          <a:p>
            <a:pPr eaLnBrk="1" hangingPunct="1">
              <a:lnSpc>
                <a:spcPct val="130000"/>
              </a:lnSpc>
            </a:pPr>
            <a:r>
              <a:rPr lang="en-US" altLang="en-US" sz="2400" dirty="0">
                <a:solidFill>
                  <a:srgbClr val="000000"/>
                </a:solidFill>
              </a:rPr>
              <a:t>He became Rafa’s doctoral dissertation advisor and lifetime friend and colleague.</a:t>
            </a:r>
          </a:p>
          <a:p>
            <a:pPr eaLnBrk="1" hangingPunct="1">
              <a:lnSpc>
                <a:spcPct val="130000"/>
              </a:lnSpc>
            </a:pPr>
            <a:r>
              <a:rPr lang="en-US" altLang="en-US" sz="2400" dirty="0">
                <a:solidFill>
                  <a:srgbClr val="000000"/>
                </a:solidFill>
              </a:rPr>
              <a:t>I first met Ignacio at a conference in Tucson Arizona in December </a:t>
            </a:r>
            <a:r>
              <a:rPr lang="en-US" altLang="en-US" sz="2400" dirty="0">
                <a:solidFill>
                  <a:srgbClr val="0000FF"/>
                </a:solidFill>
              </a:rPr>
              <a:t>1972</a:t>
            </a:r>
            <a:r>
              <a:rPr lang="en-US" altLang="en-US" sz="2400" dirty="0">
                <a:solidFill>
                  <a:srgbClr val="000000"/>
                </a:solidFill>
              </a:rPr>
              <a:t>. </a:t>
            </a:r>
          </a:p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His extraordinary intellect and</a:t>
            </a:r>
            <a:r>
              <a:rPr kumimoji="0" lang="en-US" altLang="en-US" sz="24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energy were on full display.</a:t>
            </a: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I welcomed all future chances to meet with him. </a:t>
            </a:r>
            <a:endParaRPr lang="en-US" altLang="en-US" sz="2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4356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0FA655-1761-89E3-BF06-230734C846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2">
            <a:extLst>
              <a:ext uri="{FF2B5EF4-FFF2-40B4-BE49-F238E27FC236}">
                <a16:creationId xmlns:a16="http://schemas.microsoft.com/office/drawing/2014/main" id="{2388E82B-C41D-499F-E05F-F76695A87A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990601"/>
            <a:ext cx="7315200" cy="36617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rgbClr val="FF0000"/>
                </a:solidFill>
                <a:latin typeface="Arial" charset="0"/>
              </a:defRPr>
            </a:lvl1pPr>
            <a:lvl2pPr marL="742950" indent="-285750" eaLnBrk="0" hangingPunct="0">
              <a:defRPr sz="2000" b="1">
                <a:solidFill>
                  <a:srgbClr val="FF0000"/>
                </a:solidFill>
                <a:latin typeface="Arial" charset="0"/>
              </a:defRPr>
            </a:lvl2pPr>
            <a:lvl3pPr marL="1143000" indent="-228600" eaLnBrk="0" hangingPunct="0">
              <a:defRPr sz="2000" b="1">
                <a:solidFill>
                  <a:srgbClr val="FF0000"/>
                </a:solidFill>
                <a:latin typeface="Arial" charset="0"/>
              </a:defRPr>
            </a:lvl3pPr>
            <a:lvl4pPr marL="1600200" indent="-228600" eaLnBrk="0" hangingPunct="0">
              <a:defRPr sz="2000" b="1">
                <a:solidFill>
                  <a:srgbClr val="FF0000"/>
                </a:solidFill>
                <a:latin typeface="Arial" charset="0"/>
              </a:defRPr>
            </a:lvl4pPr>
            <a:lvl5pPr marL="2057400" indent="-228600" eaLnBrk="0" hangingPunct="0">
              <a:defRPr sz="2000" b="1">
                <a:solidFill>
                  <a:srgbClr val="FF0000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defRPr sz="2000" b="1">
                <a:solidFill>
                  <a:srgbClr val="FF0000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defRPr sz="2000" b="1">
                <a:solidFill>
                  <a:srgbClr val="FF0000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defRPr sz="2000" b="1">
                <a:solidFill>
                  <a:srgbClr val="FF0000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defRPr sz="2000" b="1">
                <a:solidFill>
                  <a:srgbClr val="FF0000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How did I get to know Rafa? </a:t>
            </a:r>
          </a:p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Ignacio brought Rafa to the 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December 1974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AGU meeting in San Francisco and introduced us.  </a:t>
            </a:r>
          </a:p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I have stayed in touch with Rafa ever since.</a:t>
            </a:r>
          </a:p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en-US" sz="2400" dirty="0">
              <a:solidFill>
                <a:srgbClr val="000000"/>
              </a:solidFill>
            </a:endParaRPr>
          </a:p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0580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F258D4-7530-3FF8-8ED6-328C419F33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2">
            <a:extLst>
              <a:ext uri="{FF2B5EF4-FFF2-40B4-BE49-F238E27FC236}">
                <a16:creationId xmlns:a16="http://schemas.microsoft.com/office/drawing/2014/main" id="{BEA2B2DB-DB28-1282-64BB-62D5C7AB6A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09600"/>
            <a:ext cx="7315200" cy="480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rgbClr val="FF0000"/>
                </a:solidFill>
                <a:latin typeface="Arial" charset="0"/>
              </a:defRPr>
            </a:lvl1pPr>
            <a:lvl2pPr marL="742950" indent="-285750" eaLnBrk="0" hangingPunct="0">
              <a:defRPr sz="2000" b="1">
                <a:solidFill>
                  <a:srgbClr val="FF0000"/>
                </a:solidFill>
                <a:latin typeface="Arial" charset="0"/>
              </a:defRPr>
            </a:lvl2pPr>
            <a:lvl3pPr marL="1143000" indent="-228600" eaLnBrk="0" hangingPunct="0">
              <a:defRPr sz="2000" b="1">
                <a:solidFill>
                  <a:srgbClr val="FF0000"/>
                </a:solidFill>
                <a:latin typeface="Arial" charset="0"/>
              </a:defRPr>
            </a:lvl3pPr>
            <a:lvl4pPr marL="1600200" indent="-228600" eaLnBrk="0" hangingPunct="0">
              <a:defRPr sz="2000" b="1">
                <a:solidFill>
                  <a:srgbClr val="FF0000"/>
                </a:solidFill>
                <a:latin typeface="Arial" charset="0"/>
              </a:defRPr>
            </a:lvl4pPr>
            <a:lvl5pPr marL="2057400" indent="-228600" eaLnBrk="0" hangingPunct="0">
              <a:defRPr sz="2000" b="1">
                <a:solidFill>
                  <a:srgbClr val="FF0000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defRPr sz="2000" b="1">
                <a:solidFill>
                  <a:srgbClr val="FF0000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defRPr sz="2000" b="1">
                <a:solidFill>
                  <a:srgbClr val="FF0000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defRPr sz="2000" b="1">
                <a:solidFill>
                  <a:srgbClr val="FF0000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defRPr sz="2000" b="1">
                <a:solidFill>
                  <a:srgbClr val="FF0000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30000"/>
              </a:lnSpc>
            </a:pPr>
            <a:r>
              <a:rPr lang="en-US" altLang="en-US" sz="2400" dirty="0">
                <a:solidFill>
                  <a:srgbClr val="000000"/>
                </a:solidFill>
              </a:rPr>
              <a:t>Rafa’s MIT Education </a:t>
            </a:r>
          </a:p>
          <a:p>
            <a:pPr eaLnBrk="1" hangingPunct="1">
              <a:lnSpc>
                <a:spcPct val="130000"/>
              </a:lnSpc>
            </a:pPr>
            <a:r>
              <a:rPr lang="en-US" altLang="en-US" sz="2400" dirty="0">
                <a:solidFill>
                  <a:srgbClr val="000000"/>
                </a:solidFill>
              </a:rPr>
              <a:t>B.S., Civil Engineering, MIT, February </a:t>
            </a:r>
            <a:r>
              <a:rPr lang="en-US" altLang="en-US" sz="2400" dirty="0">
                <a:solidFill>
                  <a:srgbClr val="0000FF"/>
                </a:solidFill>
              </a:rPr>
              <a:t>1972</a:t>
            </a:r>
          </a:p>
          <a:p>
            <a:pPr eaLnBrk="1" hangingPunct="1">
              <a:lnSpc>
                <a:spcPct val="130000"/>
              </a:lnSpc>
            </a:pPr>
            <a:r>
              <a:rPr lang="en-US" altLang="en-US" sz="2400" dirty="0">
                <a:solidFill>
                  <a:srgbClr val="000000"/>
                </a:solidFill>
              </a:rPr>
              <a:t>M.S., Civil Engineering, MIT, February </a:t>
            </a:r>
            <a:r>
              <a:rPr lang="en-US" altLang="en-US" sz="2400" dirty="0">
                <a:solidFill>
                  <a:srgbClr val="0000FF"/>
                </a:solidFill>
              </a:rPr>
              <a:t>1974</a:t>
            </a:r>
          </a:p>
          <a:p>
            <a:pPr eaLnBrk="1" hangingPunct="1">
              <a:lnSpc>
                <a:spcPct val="130000"/>
              </a:lnSpc>
            </a:pPr>
            <a:r>
              <a:rPr lang="en-US" altLang="en-US" sz="2400" dirty="0">
                <a:solidFill>
                  <a:srgbClr val="000000"/>
                </a:solidFill>
              </a:rPr>
              <a:t>Thesis: “Effects of urbanization on catchment response”; Frank Perkins, thesis advisor</a:t>
            </a:r>
          </a:p>
          <a:p>
            <a:pPr eaLnBrk="1" hangingPunct="1">
              <a:lnSpc>
                <a:spcPct val="130000"/>
              </a:lnSpc>
            </a:pPr>
            <a:r>
              <a:rPr lang="en-US" altLang="en-US" sz="2400" dirty="0">
                <a:solidFill>
                  <a:schemeClr val="bg1">
                    <a:lumMod val="75000"/>
                  </a:schemeClr>
                </a:solidFill>
              </a:rPr>
              <a:t>Sc.D., (Water Resources and Hydrology), MIT, February 1975</a:t>
            </a:r>
          </a:p>
          <a:p>
            <a:pPr eaLnBrk="1" hangingPunct="1">
              <a:lnSpc>
                <a:spcPct val="130000"/>
              </a:lnSpc>
            </a:pPr>
            <a:endParaRPr lang="en-US" altLang="en-US" sz="2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2031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9AB731-4BEC-EF71-9E0B-24C9509E28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448B02E-6A8A-8C98-C2DA-9BDD19FCC2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2304" y="0"/>
            <a:ext cx="4279392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B3A113D-BD9A-5A24-4379-DC9AF73D35C8}"/>
              </a:ext>
            </a:extLst>
          </p:cNvPr>
          <p:cNvSpPr/>
          <p:nvPr/>
        </p:nvSpPr>
        <p:spPr>
          <a:xfrm>
            <a:off x="3864597" y="491940"/>
            <a:ext cx="2852779" cy="56608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noFill/>
              </a:rPr>
              <a:t>C</a:t>
            </a:r>
          </a:p>
        </p:txBody>
      </p:sp>
      <p:sp>
        <p:nvSpPr>
          <p:cNvPr id="4" name="Text Box 2">
            <a:extLst>
              <a:ext uri="{FF2B5EF4-FFF2-40B4-BE49-F238E27FC236}">
                <a16:creationId xmlns:a16="http://schemas.microsoft.com/office/drawing/2014/main" id="{8B1770A8-652E-76BE-5FBC-9EFB0CB896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7999" y="457200"/>
            <a:ext cx="1905001" cy="5224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000" b="1">
                <a:solidFill>
                  <a:srgbClr val="FF0000"/>
                </a:solidFill>
                <a:latin typeface="Arial" charset="0"/>
              </a:defRPr>
            </a:lvl1pPr>
            <a:lvl2pPr marL="742950" indent="-285750" eaLnBrk="0" hangingPunct="0">
              <a:defRPr sz="2000" b="1">
                <a:solidFill>
                  <a:srgbClr val="FF0000"/>
                </a:solidFill>
                <a:latin typeface="Arial" charset="0"/>
              </a:defRPr>
            </a:lvl2pPr>
            <a:lvl3pPr marL="1143000" indent="-228600" eaLnBrk="0" hangingPunct="0">
              <a:defRPr sz="2000" b="1">
                <a:solidFill>
                  <a:srgbClr val="FF0000"/>
                </a:solidFill>
                <a:latin typeface="Arial" charset="0"/>
              </a:defRPr>
            </a:lvl3pPr>
            <a:lvl4pPr marL="1600200" indent="-228600" eaLnBrk="0" hangingPunct="0">
              <a:defRPr sz="2000" b="1">
                <a:solidFill>
                  <a:srgbClr val="FF0000"/>
                </a:solidFill>
                <a:latin typeface="Arial" charset="0"/>
              </a:defRPr>
            </a:lvl4pPr>
            <a:lvl5pPr marL="2057400" indent="-228600" eaLnBrk="0" hangingPunct="0">
              <a:defRPr sz="2000" b="1">
                <a:solidFill>
                  <a:srgbClr val="FF0000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defRPr sz="2000" b="1">
                <a:solidFill>
                  <a:srgbClr val="FF0000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defRPr sz="2000" b="1">
                <a:solidFill>
                  <a:srgbClr val="FF0000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defRPr sz="2000" b="1">
                <a:solidFill>
                  <a:srgbClr val="FF0000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defRPr sz="2000" b="1">
                <a:solidFill>
                  <a:srgbClr val="FF0000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+mn-ea"/>
                <a:cs typeface="+mn-cs"/>
              </a:rPr>
              <a:t>ASCE, 1975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FF4E37F-E85E-A383-40F6-01E09E6AF5BC}"/>
              </a:ext>
            </a:extLst>
          </p:cNvPr>
          <p:cNvSpPr/>
          <p:nvPr/>
        </p:nvSpPr>
        <p:spPr>
          <a:xfrm>
            <a:off x="2540478" y="1262712"/>
            <a:ext cx="3949449" cy="56608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noFill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217486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220F89-1F7F-AA69-F2F1-1D720D24DA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2">
            <a:extLst>
              <a:ext uri="{FF2B5EF4-FFF2-40B4-BE49-F238E27FC236}">
                <a16:creationId xmlns:a16="http://schemas.microsoft.com/office/drawing/2014/main" id="{8C618297-A1D3-42C0-7D0C-AFB12A2D62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09600"/>
            <a:ext cx="7315200" cy="59516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rgbClr val="FF0000"/>
                </a:solidFill>
                <a:latin typeface="Arial" charset="0"/>
              </a:defRPr>
            </a:lvl1pPr>
            <a:lvl2pPr marL="742950" indent="-285750" eaLnBrk="0" hangingPunct="0">
              <a:defRPr sz="2000" b="1">
                <a:solidFill>
                  <a:srgbClr val="FF0000"/>
                </a:solidFill>
                <a:latin typeface="Arial" charset="0"/>
              </a:defRPr>
            </a:lvl2pPr>
            <a:lvl3pPr marL="1143000" indent="-228600" eaLnBrk="0" hangingPunct="0">
              <a:defRPr sz="2000" b="1">
                <a:solidFill>
                  <a:srgbClr val="FF0000"/>
                </a:solidFill>
                <a:latin typeface="Arial" charset="0"/>
              </a:defRPr>
            </a:lvl3pPr>
            <a:lvl4pPr marL="1600200" indent="-228600" eaLnBrk="0" hangingPunct="0">
              <a:defRPr sz="2000" b="1">
                <a:solidFill>
                  <a:srgbClr val="FF0000"/>
                </a:solidFill>
                <a:latin typeface="Arial" charset="0"/>
              </a:defRPr>
            </a:lvl4pPr>
            <a:lvl5pPr marL="2057400" indent="-228600" eaLnBrk="0" hangingPunct="0">
              <a:defRPr sz="2000" b="1">
                <a:solidFill>
                  <a:srgbClr val="FF0000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defRPr sz="2000" b="1">
                <a:solidFill>
                  <a:srgbClr val="FF0000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defRPr sz="2000" b="1">
                <a:solidFill>
                  <a:srgbClr val="FF0000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defRPr sz="2000" b="1">
                <a:solidFill>
                  <a:srgbClr val="FF0000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defRPr sz="2000" b="1">
                <a:solidFill>
                  <a:srgbClr val="FF0000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Rafa’s MIT Education </a:t>
            </a:r>
          </a:p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B.S., Civil Engineering, MIT, February 1972</a:t>
            </a:r>
          </a:p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M.S., Civil Engineering, MIT, February 1974</a:t>
            </a:r>
          </a:p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Thesis: “Effects of urbanization on catchment response”; Frank Perkins, thesis advisor</a:t>
            </a:r>
          </a:p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Sc.D., (Water Resources and Hydrology), MIT, February 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1975</a:t>
            </a:r>
          </a:p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Dissertation published as MIT Technical Report 196, then as 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4 papers 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in 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WRR in 1976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3815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67A0DB-E94F-22A1-B798-9908A3F2F8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19EF5290-75E1-7054-141D-23E73C6ADB1C}"/>
              </a:ext>
            </a:extLst>
          </p:cNvPr>
          <p:cNvGrpSpPr/>
          <p:nvPr/>
        </p:nvGrpSpPr>
        <p:grpSpPr>
          <a:xfrm>
            <a:off x="1988518" y="-2582"/>
            <a:ext cx="5326682" cy="6860582"/>
            <a:chOff x="1888995" y="-2582"/>
            <a:chExt cx="5326682" cy="6860582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AA089995-1F28-CD72-3631-57D55D461AC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888995" y="0"/>
              <a:ext cx="5326682" cy="6858000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2C93B33D-0F19-9AD3-A071-88382843EA1A}"/>
                </a:ext>
              </a:extLst>
            </p:cNvPr>
            <p:cNvSpPr/>
            <p:nvPr/>
          </p:nvSpPr>
          <p:spPr>
            <a:xfrm>
              <a:off x="2898056" y="-2582"/>
              <a:ext cx="1447800" cy="922020"/>
            </a:xfrm>
            <a:prstGeom prst="rect">
              <a:avLst/>
            </a:prstGeom>
            <a:solidFill>
              <a:srgbClr val="E5E2D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BA5078E2-9960-363C-E6E5-840C2B51A5E1}"/>
                </a:ext>
              </a:extLst>
            </p:cNvPr>
            <p:cNvSpPr/>
            <p:nvPr/>
          </p:nvSpPr>
          <p:spPr>
            <a:xfrm>
              <a:off x="4147028" y="-2308"/>
              <a:ext cx="1196529" cy="267076"/>
            </a:xfrm>
            <a:prstGeom prst="rect">
              <a:avLst/>
            </a:prstGeom>
            <a:solidFill>
              <a:srgbClr val="E5E2D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FCE9D5CC-7F5A-575A-EC2D-769C9AC503C1}"/>
              </a:ext>
            </a:extLst>
          </p:cNvPr>
          <p:cNvSpPr/>
          <p:nvPr/>
        </p:nvSpPr>
        <p:spPr>
          <a:xfrm>
            <a:off x="2635526" y="868659"/>
            <a:ext cx="2424365" cy="82881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4976C04-7575-B596-4C3C-566A7F89BDC1}"/>
              </a:ext>
            </a:extLst>
          </p:cNvPr>
          <p:cNvSpPr/>
          <p:nvPr/>
        </p:nvSpPr>
        <p:spPr>
          <a:xfrm>
            <a:off x="3104562" y="1847654"/>
            <a:ext cx="1505340" cy="75346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69011BF-61C3-8240-B76E-73662EA3D9A2}"/>
              </a:ext>
            </a:extLst>
          </p:cNvPr>
          <p:cNvSpPr/>
          <p:nvPr/>
        </p:nvSpPr>
        <p:spPr>
          <a:xfrm>
            <a:off x="2667000" y="5588860"/>
            <a:ext cx="2424365" cy="56608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2482642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8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225476-9EAA-E472-348D-247D2D9E2D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2">
            <a:extLst>
              <a:ext uri="{FF2B5EF4-FFF2-40B4-BE49-F238E27FC236}">
                <a16:creationId xmlns:a16="http://schemas.microsoft.com/office/drawing/2014/main" id="{73EDACDB-CABB-748C-8458-B8AF45EC1A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09600"/>
            <a:ext cx="7315200" cy="36617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rgbClr val="FF0000"/>
                </a:solidFill>
                <a:latin typeface="Arial" charset="0"/>
              </a:defRPr>
            </a:lvl1pPr>
            <a:lvl2pPr marL="742950" indent="-285750" eaLnBrk="0" hangingPunct="0">
              <a:defRPr sz="2000" b="1">
                <a:solidFill>
                  <a:srgbClr val="FF0000"/>
                </a:solidFill>
                <a:latin typeface="Arial" charset="0"/>
              </a:defRPr>
            </a:lvl2pPr>
            <a:lvl3pPr marL="1143000" indent="-228600" eaLnBrk="0" hangingPunct="0">
              <a:defRPr sz="2000" b="1">
                <a:solidFill>
                  <a:srgbClr val="FF0000"/>
                </a:solidFill>
                <a:latin typeface="Arial" charset="0"/>
              </a:defRPr>
            </a:lvl3pPr>
            <a:lvl4pPr marL="1600200" indent="-228600" eaLnBrk="0" hangingPunct="0">
              <a:defRPr sz="2000" b="1">
                <a:solidFill>
                  <a:srgbClr val="FF0000"/>
                </a:solidFill>
                <a:latin typeface="Arial" charset="0"/>
              </a:defRPr>
            </a:lvl4pPr>
            <a:lvl5pPr marL="2057400" indent="-228600" eaLnBrk="0" hangingPunct="0">
              <a:defRPr sz="2000" b="1">
                <a:solidFill>
                  <a:srgbClr val="FF0000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defRPr sz="2000" b="1">
                <a:solidFill>
                  <a:srgbClr val="FF0000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defRPr sz="2000" b="1">
                <a:solidFill>
                  <a:srgbClr val="FF0000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defRPr sz="2000" b="1">
                <a:solidFill>
                  <a:srgbClr val="FF0000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defRPr sz="2000" b="1">
                <a:solidFill>
                  <a:srgbClr val="FF0000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This highly original work was the start his exceptional career.  </a:t>
            </a:r>
          </a:p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The promise it showed has been fulfilled!</a:t>
            </a:r>
          </a:p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en-US" sz="2400" dirty="0">
              <a:solidFill>
                <a:srgbClr val="000000"/>
              </a:solidFill>
            </a:endParaRPr>
          </a:p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1382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7C8D37-C793-520B-00CF-96D2856CEF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2">
            <a:extLst>
              <a:ext uri="{FF2B5EF4-FFF2-40B4-BE49-F238E27FC236}">
                <a16:creationId xmlns:a16="http://schemas.microsoft.com/office/drawing/2014/main" id="{50184805-9E4A-7E33-017C-094FE38AD3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09600"/>
            <a:ext cx="7315200" cy="46220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rgbClr val="FF0000"/>
                </a:solidFill>
                <a:latin typeface="Arial" charset="0"/>
              </a:defRPr>
            </a:lvl1pPr>
            <a:lvl2pPr marL="742950" indent="-285750" eaLnBrk="0" hangingPunct="0">
              <a:defRPr sz="2000" b="1">
                <a:solidFill>
                  <a:srgbClr val="FF0000"/>
                </a:solidFill>
                <a:latin typeface="Arial" charset="0"/>
              </a:defRPr>
            </a:lvl2pPr>
            <a:lvl3pPr marL="1143000" indent="-228600" eaLnBrk="0" hangingPunct="0">
              <a:defRPr sz="2000" b="1">
                <a:solidFill>
                  <a:srgbClr val="FF0000"/>
                </a:solidFill>
                <a:latin typeface="Arial" charset="0"/>
              </a:defRPr>
            </a:lvl3pPr>
            <a:lvl4pPr marL="1600200" indent="-228600" eaLnBrk="0" hangingPunct="0">
              <a:defRPr sz="2000" b="1">
                <a:solidFill>
                  <a:srgbClr val="FF0000"/>
                </a:solidFill>
                <a:latin typeface="Arial" charset="0"/>
              </a:defRPr>
            </a:lvl4pPr>
            <a:lvl5pPr marL="2057400" indent="-228600" eaLnBrk="0" hangingPunct="0">
              <a:defRPr sz="2000" b="1">
                <a:solidFill>
                  <a:srgbClr val="FF0000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defRPr sz="2000" b="1">
                <a:solidFill>
                  <a:srgbClr val="FF0000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defRPr sz="2000" b="1">
                <a:solidFill>
                  <a:srgbClr val="FF0000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defRPr sz="2000" b="1">
                <a:solidFill>
                  <a:srgbClr val="FF0000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defRPr sz="2000" b="1">
                <a:solidFill>
                  <a:srgbClr val="FF0000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February 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1975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- July 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1976 </a:t>
            </a:r>
          </a:p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Rafa was an Assistant Professor of Civil Engineering, at the 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University of Puerto Rico, Mayaguez. </a:t>
            </a:r>
          </a:p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Rafa and Pat’s move to Puerto Rico was brief.</a:t>
            </a:r>
          </a:p>
          <a:p>
            <a:pPr lvl="0" eaLnBrk="1" hangingPunct="1">
              <a:lnSpc>
                <a:spcPct val="130000"/>
              </a:lnSpc>
              <a:defRPr/>
            </a:pPr>
            <a:r>
              <a:rPr lang="en-US" altLang="en-US" sz="2400" dirty="0">
                <a:solidFill>
                  <a:srgbClr val="0000FF"/>
                </a:solidFill>
              </a:rPr>
              <a:t>1975 </a:t>
            </a:r>
            <a:r>
              <a:rPr lang="en-US" altLang="en-US" sz="2400" dirty="0">
                <a:solidFill>
                  <a:srgbClr val="000000"/>
                </a:solidFill>
              </a:rPr>
              <a:t>- </a:t>
            </a:r>
            <a:r>
              <a:rPr lang="en-US" altLang="en-US" sz="2400" dirty="0">
                <a:solidFill>
                  <a:srgbClr val="0000FF"/>
                </a:solidFill>
              </a:rPr>
              <a:t>Ignacio</a:t>
            </a:r>
            <a:r>
              <a:rPr lang="en-US" altLang="en-US" sz="2400" dirty="0">
                <a:solidFill>
                  <a:srgbClr val="000000"/>
                </a:solidFill>
              </a:rPr>
              <a:t> left MIT for a professorship at Simón Bolívar University, Caracas.</a:t>
            </a: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7035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2C15BC-FB5D-AE96-24E0-1486BE01EC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2">
            <a:extLst>
              <a:ext uri="{FF2B5EF4-FFF2-40B4-BE49-F238E27FC236}">
                <a16:creationId xmlns:a16="http://schemas.microsoft.com/office/drawing/2014/main" id="{5DE3BCA3-E623-DE59-DB6B-14CF9C2A80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609600"/>
            <a:ext cx="7543800" cy="37725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000" b="1">
                <a:solidFill>
                  <a:srgbClr val="FF0000"/>
                </a:solidFill>
                <a:latin typeface="Arial" charset="0"/>
              </a:defRPr>
            </a:lvl1pPr>
            <a:lvl2pPr marL="742950" indent="-285750" eaLnBrk="0" hangingPunct="0">
              <a:defRPr sz="2000" b="1">
                <a:solidFill>
                  <a:srgbClr val="FF0000"/>
                </a:solidFill>
                <a:latin typeface="Arial" charset="0"/>
              </a:defRPr>
            </a:lvl2pPr>
            <a:lvl3pPr marL="1143000" indent="-228600" eaLnBrk="0" hangingPunct="0">
              <a:defRPr sz="2000" b="1">
                <a:solidFill>
                  <a:srgbClr val="FF0000"/>
                </a:solidFill>
                <a:latin typeface="Arial" charset="0"/>
              </a:defRPr>
            </a:lvl3pPr>
            <a:lvl4pPr marL="1600200" indent="-228600" eaLnBrk="0" hangingPunct="0">
              <a:defRPr sz="2000" b="1">
                <a:solidFill>
                  <a:srgbClr val="FF0000"/>
                </a:solidFill>
                <a:latin typeface="Arial" charset="0"/>
              </a:defRPr>
            </a:lvl4pPr>
            <a:lvl5pPr marL="2057400" indent="-228600" eaLnBrk="0" hangingPunct="0">
              <a:defRPr sz="2000" b="1">
                <a:solidFill>
                  <a:srgbClr val="FF0000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defRPr sz="2000" b="1">
                <a:solidFill>
                  <a:srgbClr val="FF0000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defRPr sz="2000" b="1">
                <a:solidFill>
                  <a:srgbClr val="FF0000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defRPr sz="2000" b="1">
                <a:solidFill>
                  <a:srgbClr val="FF0000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defRPr sz="2000" b="1">
                <a:solidFill>
                  <a:srgbClr val="FF0000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1976 - 1980 </a:t>
            </a:r>
          </a:p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Frank Perkins 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served as Head, Department of Civil Engineering.</a:t>
            </a:r>
          </a:p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Frank arranged Rafa’s appointment to the MIT faculty as an 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Assistant Professor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of Civil Engineering in 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July 1976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to 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sustain the hydrologic science program.</a:t>
            </a:r>
          </a:p>
        </p:txBody>
      </p:sp>
    </p:spTree>
    <p:extLst>
      <p:ext uri="{BB962C8B-B14F-4D97-AF65-F5344CB8AC3E}">
        <p14:creationId xmlns:p14="http://schemas.microsoft.com/office/powerpoint/2010/main" val="1206160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2A7E72-BF9D-2C6B-1A44-8CC5D0D680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2">
            <a:extLst>
              <a:ext uri="{FF2B5EF4-FFF2-40B4-BE49-F238E27FC236}">
                <a16:creationId xmlns:a16="http://schemas.microsoft.com/office/drawing/2014/main" id="{B31BC6EB-EAAC-1DBB-5305-054276D0D7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09600"/>
            <a:ext cx="7315200" cy="2812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rgbClr val="FF0000"/>
                </a:solidFill>
                <a:latin typeface="Arial" charset="0"/>
              </a:defRPr>
            </a:lvl1pPr>
            <a:lvl2pPr marL="742950" indent="-285750" eaLnBrk="0" hangingPunct="0">
              <a:defRPr sz="2000" b="1">
                <a:solidFill>
                  <a:srgbClr val="FF0000"/>
                </a:solidFill>
                <a:latin typeface="Arial" charset="0"/>
              </a:defRPr>
            </a:lvl2pPr>
            <a:lvl3pPr marL="1143000" indent="-228600" eaLnBrk="0" hangingPunct="0">
              <a:defRPr sz="2000" b="1">
                <a:solidFill>
                  <a:srgbClr val="FF0000"/>
                </a:solidFill>
                <a:latin typeface="Arial" charset="0"/>
              </a:defRPr>
            </a:lvl3pPr>
            <a:lvl4pPr marL="1600200" indent="-228600" eaLnBrk="0" hangingPunct="0">
              <a:defRPr sz="2000" b="1">
                <a:solidFill>
                  <a:srgbClr val="FF0000"/>
                </a:solidFill>
                <a:latin typeface="Arial" charset="0"/>
              </a:defRPr>
            </a:lvl4pPr>
            <a:lvl5pPr marL="2057400" indent="-228600" eaLnBrk="0" hangingPunct="0">
              <a:defRPr sz="2000" b="1">
                <a:solidFill>
                  <a:srgbClr val="FF0000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defRPr sz="2000" b="1">
                <a:solidFill>
                  <a:srgbClr val="FF0000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defRPr sz="2000" b="1">
                <a:solidFill>
                  <a:srgbClr val="FF0000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defRPr sz="2000" b="1">
                <a:solidFill>
                  <a:srgbClr val="FF0000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defRPr sz="2000" b="1">
                <a:solidFill>
                  <a:srgbClr val="FF0000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June 1978</a:t>
            </a:r>
          </a:p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2400" dirty="0">
                <a:solidFill>
                  <a:srgbClr val="0000FF"/>
                </a:solidFill>
              </a:rPr>
              <a:t>Peter </a:t>
            </a:r>
            <a:r>
              <a:rPr lang="en-US" altLang="en-US" sz="2400" dirty="0" err="1">
                <a:solidFill>
                  <a:srgbClr val="0000FF"/>
                </a:solidFill>
              </a:rPr>
              <a:t>Kitanidis</a:t>
            </a:r>
            <a:r>
              <a:rPr lang="en-US" altLang="en-US" sz="2400" dirty="0">
                <a:solidFill>
                  <a:srgbClr val="0000FF"/>
                </a:solidFill>
              </a:rPr>
              <a:t> </a:t>
            </a:r>
            <a:r>
              <a:rPr lang="en-US" altLang="en-US" sz="2400" dirty="0">
                <a:solidFill>
                  <a:srgbClr val="000000"/>
                </a:solidFill>
              </a:rPr>
              <a:t>was the first of Rafa’s graduate student colleagues to complete his doctorate.</a:t>
            </a:r>
          </a:p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The work was published as 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Parsons Lab Tech. Report 235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, then as 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3 WRR papers in 1980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49272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797DDE-B1A5-BF8E-F662-CACB810FDA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2">
            <a:extLst>
              <a:ext uri="{FF2B5EF4-FFF2-40B4-BE49-F238E27FC236}">
                <a16:creationId xmlns:a16="http://schemas.microsoft.com/office/drawing/2014/main" id="{1B08EB6A-DEF1-9AFD-146A-666B132010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990601"/>
            <a:ext cx="7315200" cy="2812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rgbClr val="FF0000"/>
                </a:solidFill>
                <a:latin typeface="Arial" charset="0"/>
              </a:defRPr>
            </a:lvl1pPr>
            <a:lvl2pPr marL="742950" indent="-285750" eaLnBrk="0" hangingPunct="0">
              <a:defRPr sz="2000" b="1">
                <a:solidFill>
                  <a:srgbClr val="FF0000"/>
                </a:solidFill>
                <a:latin typeface="Arial" charset="0"/>
              </a:defRPr>
            </a:lvl2pPr>
            <a:lvl3pPr marL="1143000" indent="-228600" eaLnBrk="0" hangingPunct="0">
              <a:defRPr sz="2000" b="1">
                <a:solidFill>
                  <a:srgbClr val="FF0000"/>
                </a:solidFill>
                <a:latin typeface="Arial" charset="0"/>
              </a:defRPr>
            </a:lvl3pPr>
            <a:lvl4pPr marL="1600200" indent="-228600" eaLnBrk="0" hangingPunct="0">
              <a:defRPr sz="2000" b="1">
                <a:solidFill>
                  <a:srgbClr val="FF0000"/>
                </a:solidFill>
                <a:latin typeface="Arial" charset="0"/>
              </a:defRPr>
            </a:lvl4pPr>
            <a:lvl5pPr marL="2057400" indent="-228600" eaLnBrk="0" hangingPunct="0">
              <a:defRPr sz="2000" b="1">
                <a:solidFill>
                  <a:srgbClr val="FF0000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defRPr sz="2000" b="1">
                <a:solidFill>
                  <a:srgbClr val="FF0000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defRPr sz="2000" b="1">
                <a:solidFill>
                  <a:srgbClr val="FF0000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defRPr sz="2000" b="1">
                <a:solidFill>
                  <a:srgbClr val="FF0000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defRPr sz="2000" b="1">
                <a:solidFill>
                  <a:srgbClr val="FF0000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Topics:</a:t>
            </a:r>
          </a:p>
          <a:p>
            <a:pPr marL="342900" lvl="0" indent="-342900" eaLnBrk="1" hangingPunct="1">
              <a:lnSpc>
                <a:spcPct val="13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en-US" sz="2400" dirty="0">
                <a:solidFill>
                  <a:srgbClr val="000000"/>
                </a:solidFill>
              </a:rPr>
              <a:t>MIT faculty 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who aided the development and nurturing of the hydrologic science program</a:t>
            </a:r>
          </a:p>
          <a:p>
            <a:pPr marL="342900" marR="0" lvl="0" indent="-342900" algn="l" defTabSz="914400" rtl="0" eaLnBrk="1" fontAlgn="base" latinLnBrk="0" hangingPunct="1">
              <a:lnSpc>
                <a:spcPct val="13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Developments from 1950 through the present that provided the setting for Rafael’s career</a:t>
            </a:r>
          </a:p>
        </p:txBody>
      </p:sp>
    </p:spTree>
    <p:extLst>
      <p:ext uri="{BB962C8B-B14F-4D97-AF65-F5344CB8AC3E}">
        <p14:creationId xmlns:p14="http://schemas.microsoft.com/office/powerpoint/2010/main" val="1737277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47E7EA-71D8-D1C8-0FFE-4AF8D36330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0E0A947A-FF73-B995-82CE-14D7C24F19CB}"/>
              </a:ext>
            </a:extLst>
          </p:cNvPr>
          <p:cNvGrpSpPr/>
          <p:nvPr/>
        </p:nvGrpSpPr>
        <p:grpSpPr>
          <a:xfrm>
            <a:off x="1907741" y="0"/>
            <a:ext cx="5328518" cy="6858000"/>
            <a:chOff x="1907741" y="0"/>
            <a:chExt cx="5328518" cy="685800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BB3158A7-5D5B-9EBC-9E66-78EF993978C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907741" y="0"/>
              <a:ext cx="5328518" cy="6858000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A23A6CC-1C33-4A56-06D7-640797892B36}"/>
                </a:ext>
              </a:extLst>
            </p:cNvPr>
            <p:cNvSpPr/>
            <p:nvPr/>
          </p:nvSpPr>
          <p:spPr>
            <a:xfrm>
              <a:off x="3658362" y="7403"/>
              <a:ext cx="1751838" cy="430129"/>
            </a:xfrm>
            <a:prstGeom prst="rect">
              <a:avLst/>
            </a:prstGeom>
            <a:solidFill>
              <a:srgbClr val="E5E2D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FA58DA57-3DC2-8D72-43E9-D59C139FF98A}"/>
              </a:ext>
            </a:extLst>
          </p:cNvPr>
          <p:cNvSpPr/>
          <p:nvPr/>
        </p:nvSpPr>
        <p:spPr>
          <a:xfrm>
            <a:off x="2343259" y="1098690"/>
            <a:ext cx="2933482" cy="42531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0E67A72-CD3F-C2D0-39B3-DDF16C740794}"/>
              </a:ext>
            </a:extLst>
          </p:cNvPr>
          <p:cNvSpPr/>
          <p:nvPr/>
        </p:nvSpPr>
        <p:spPr>
          <a:xfrm>
            <a:off x="3048000" y="2286000"/>
            <a:ext cx="1505340" cy="56608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14A2AF8-A2DD-7D94-2B7C-2651DBBBA1E7}"/>
              </a:ext>
            </a:extLst>
          </p:cNvPr>
          <p:cNvSpPr/>
          <p:nvPr/>
        </p:nvSpPr>
        <p:spPr>
          <a:xfrm>
            <a:off x="2445591" y="5037826"/>
            <a:ext cx="2762141" cy="56608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2880514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7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84D8CE-BBA4-497E-03C3-EFA2EDDC8A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2">
            <a:extLst>
              <a:ext uri="{FF2B5EF4-FFF2-40B4-BE49-F238E27FC236}">
                <a16:creationId xmlns:a16="http://schemas.microsoft.com/office/drawing/2014/main" id="{D272B492-AFA4-A433-E817-E075E673C0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609600"/>
            <a:ext cx="7848600" cy="55822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000" b="1">
                <a:solidFill>
                  <a:srgbClr val="FF0000"/>
                </a:solidFill>
                <a:latin typeface="Arial" charset="0"/>
              </a:defRPr>
            </a:lvl1pPr>
            <a:lvl2pPr marL="742950" indent="-285750" eaLnBrk="0" hangingPunct="0">
              <a:defRPr sz="2000" b="1">
                <a:solidFill>
                  <a:srgbClr val="FF0000"/>
                </a:solidFill>
                <a:latin typeface="Arial" charset="0"/>
              </a:defRPr>
            </a:lvl2pPr>
            <a:lvl3pPr marL="1143000" indent="-228600" eaLnBrk="0" hangingPunct="0">
              <a:defRPr sz="2000" b="1">
                <a:solidFill>
                  <a:srgbClr val="FF0000"/>
                </a:solidFill>
                <a:latin typeface="Arial" charset="0"/>
              </a:defRPr>
            </a:lvl3pPr>
            <a:lvl4pPr marL="1600200" indent="-228600" eaLnBrk="0" hangingPunct="0">
              <a:defRPr sz="2000" b="1">
                <a:solidFill>
                  <a:srgbClr val="FF0000"/>
                </a:solidFill>
                <a:latin typeface="Arial" charset="0"/>
              </a:defRPr>
            </a:lvl4pPr>
            <a:lvl5pPr marL="2057400" indent="-228600" eaLnBrk="0" hangingPunct="0">
              <a:defRPr sz="2000" b="1">
                <a:solidFill>
                  <a:srgbClr val="FF0000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defRPr sz="2000" b="1">
                <a:solidFill>
                  <a:srgbClr val="FF0000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defRPr sz="2000" b="1">
                <a:solidFill>
                  <a:srgbClr val="FF0000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defRPr sz="2000" b="1">
                <a:solidFill>
                  <a:srgbClr val="FF0000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defRPr sz="2000" b="1">
                <a:solidFill>
                  <a:srgbClr val="FF0000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This work, sponsored by the 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NWS Hydrologic Research Laboratory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, provided guidance for the team now led by 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John Schaake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at NWS.</a:t>
            </a:r>
          </a:p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The NWS model (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Sacramento model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) was formulated in 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state-space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mode to facilitate uncertainty analysis and to use real-time information for system state updates to improve streamflow predictions.</a:t>
            </a: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This was the first of a string of “firsts”.</a:t>
            </a:r>
          </a:p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en-US" sz="2400" dirty="0">
              <a:solidFill>
                <a:srgbClr val="000000"/>
              </a:solidFill>
            </a:endParaRPr>
          </a:p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84808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23508A-23C8-6ECA-11B0-BBB4D80802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2">
            <a:extLst>
              <a:ext uri="{FF2B5EF4-FFF2-40B4-BE49-F238E27FC236}">
                <a16:creationId xmlns:a16="http://schemas.microsoft.com/office/drawing/2014/main" id="{5B3A4E02-8A29-C50C-8564-CE31B0AEEC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609600"/>
            <a:ext cx="7848600" cy="26276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000" b="1">
                <a:solidFill>
                  <a:srgbClr val="FF0000"/>
                </a:solidFill>
                <a:latin typeface="Arial" charset="0"/>
              </a:defRPr>
            </a:lvl1pPr>
            <a:lvl2pPr marL="742950" indent="-285750" eaLnBrk="0" hangingPunct="0">
              <a:defRPr sz="2000" b="1">
                <a:solidFill>
                  <a:srgbClr val="FF0000"/>
                </a:solidFill>
                <a:latin typeface="Arial" charset="0"/>
              </a:defRPr>
            </a:lvl2pPr>
            <a:lvl3pPr marL="1143000" indent="-228600" eaLnBrk="0" hangingPunct="0">
              <a:defRPr sz="2000" b="1">
                <a:solidFill>
                  <a:srgbClr val="FF0000"/>
                </a:solidFill>
                <a:latin typeface="Arial" charset="0"/>
              </a:defRPr>
            </a:lvl3pPr>
            <a:lvl4pPr marL="1600200" indent="-228600" eaLnBrk="0" hangingPunct="0">
              <a:defRPr sz="2000" b="1">
                <a:solidFill>
                  <a:srgbClr val="FF0000"/>
                </a:solidFill>
                <a:latin typeface="Arial" charset="0"/>
              </a:defRPr>
            </a:lvl4pPr>
            <a:lvl5pPr marL="2057400" indent="-228600" eaLnBrk="0" hangingPunct="0">
              <a:defRPr sz="2000" b="1">
                <a:solidFill>
                  <a:srgbClr val="FF0000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defRPr sz="2000" b="1">
                <a:solidFill>
                  <a:srgbClr val="FF0000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defRPr sz="2000" b="1">
                <a:solidFill>
                  <a:srgbClr val="FF0000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defRPr sz="2000" b="1">
                <a:solidFill>
                  <a:srgbClr val="FF0000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defRPr sz="2000" b="1">
                <a:solidFill>
                  <a:srgbClr val="FF0000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Rafael’s published work covers a huge domain, 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unmatched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for its 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diversity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and 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depth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by any other colleague in hydrology and water resources research.  </a:t>
            </a:r>
            <a:endParaRPr lang="en-US" altLang="en-US" sz="2400" dirty="0">
              <a:solidFill>
                <a:srgbClr val="000000"/>
              </a:solidFill>
            </a:endParaRPr>
          </a:p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576142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D576D5-8AC8-5947-C46B-A10475C8DF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2">
            <a:extLst>
              <a:ext uri="{FF2B5EF4-FFF2-40B4-BE49-F238E27FC236}">
                <a16:creationId xmlns:a16="http://schemas.microsoft.com/office/drawing/2014/main" id="{B94B44CD-3032-B794-6D3F-C8415B59C3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609600"/>
            <a:ext cx="7924800" cy="2442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000" b="1">
                <a:solidFill>
                  <a:srgbClr val="FF0000"/>
                </a:solidFill>
                <a:latin typeface="Arial" charset="0"/>
              </a:defRPr>
            </a:lvl1pPr>
            <a:lvl2pPr marL="742950" indent="-285750" eaLnBrk="0" hangingPunct="0">
              <a:defRPr sz="2000" b="1">
                <a:solidFill>
                  <a:srgbClr val="FF0000"/>
                </a:solidFill>
                <a:latin typeface="Arial" charset="0"/>
              </a:defRPr>
            </a:lvl2pPr>
            <a:lvl3pPr marL="1143000" indent="-228600" eaLnBrk="0" hangingPunct="0">
              <a:defRPr sz="2000" b="1">
                <a:solidFill>
                  <a:srgbClr val="FF0000"/>
                </a:solidFill>
                <a:latin typeface="Arial" charset="0"/>
              </a:defRPr>
            </a:lvl3pPr>
            <a:lvl4pPr marL="1600200" indent="-228600" eaLnBrk="0" hangingPunct="0">
              <a:defRPr sz="2000" b="1">
                <a:solidFill>
                  <a:srgbClr val="FF0000"/>
                </a:solidFill>
                <a:latin typeface="Arial" charset="0"/>
              </a:defRPr>
            </a:lvl4pPr>
            <a:lvl5pPr marL="2057400" indent="-228600" eaLnBrk="0" hangingPunct="0">
              <a:defRPr sz="2000" b="1">
                <a:solidFill>
                  <a:srgbClr val="FF0000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defRPr sz="2000" b="1">
                <a:solidFill>
                  <a:srgbClr val="FF0000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defRPr sz="2000" b="1">
                <a:solidFill>
                  <a:srgbClr val="FF0000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defRPr sz="2000" b="1">
                <a:solidFill>
                  <a:srgbClr val="FF0000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defRPr sz="2000" b="1">
                <a:solidFill>
                  <a:srgbClr val="FF0000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He has always identified how 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emerging technologies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, be they major advances in 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computer hardware 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or 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software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, or 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space based observational systems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, could be incorporated into our ways for describing and quantifying 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“earth system science”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1451944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BB4BD2-ACAF-E08F-D19F-5A08C07D81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2">
            <a:extLst>
              <a:ext uri="{FF2B5EF4-FFF2-40B4-BE49-F238E27FC236}">
                <a16:creationId xmlns:a16="http://schemas.microsoft.com/office/drawing/2014/main" id="{3AEC7A56-60EC-F882-057E-96ACFB20D9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609600"/>
            <a:ext cx="8001000" cy="3292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000" b="1">
                <a:solidFill>
                  <a:srgbClr val="FF0000"/>
                </a:solidFill>
                <a:latin typeface="Arial" charset="0"/>
              </a:defRPr>
            </a:lvl1pPr>
            <a:lvl2pPr marL="742950" indent="-285750" eaLnBrk="0" hangingPunct="0">
              <a:defRPr sz="2000" b="1">
                <a:solidFill>
                  <a:srgbClr val="FF0000"/>
                </a:solidFill>
                <a:latin typeface="Arial" charset="0"/>
              </a:defRPr>
            </a:lvl2pPr>
            <a:lvl3pPr marL="1143000" indent="-228600" eaLnBrk="0" hangingPunct="0">
              <a:defRPr sz="2000" b="1">
                <a:solidFill>
                  <a:srgbClr val="FF0000"/>
                </a:solidFill>
                <a:latin typeface="Arial" charset="0"/>
              </a:defRPr>
            </a:lvl3pPr>
            <a:lvl4pPr marL="1600200" indent="-228600" eaLnBrk="0" hangingPunct="0">
              <a:defRPr sz="2000" b="1">
                <a:solidFill>
                  <a:srgbClr val="FF0000"/>
                </a:solidFill>
                <a:latin typeface="Arial" charset="0"/>
              </a:defRPr>
            </a:lvl4pPr>
            <a:lvl5pPr marL="2057400" indent="-228600" eaLnBrk="0" hangingPunct="0">
              <a:defRPr sz="2000" b="1">
                <a:solidFill>
                  <a:srgbClr val="FF0000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defRPr sz="2000" b="1">
                <a:solidFill>
                  <a:srgbClr val="FF0000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defRPr sz="2000" b="1">
                <a:solidFill>
                  <a:srgbClr val="FF0000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defRPr sz="2000" b="1">
                <a:solidFill>
                  <a:srgbClr val="FF0000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defRPr sz="2000" b="1">
                <a:solidFill>
                  <a:srgbClr val="FF0000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Rafa moved through the academic ranks quickly.</a:t>
            </a:r>
          </a:p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2400" dirty="0">
                <a:solidFill>
                  <a:srgbClr val="0000FF"/>
                </a:solidFill>
              </a:rPr>
              <a:t>1990</a:t>
            </a:r>
            <a:r>
              <a:rPr lang="en-US" altLang="en-US" sz="2400" dirty="0">
                <a:solidFill>
                  <a:srgbClr val="000000"/>
                </a:solidFill>
              </a:rPr>
              <a:t> - </a:t>
            </a:r>
            <a:r>
              <a:rPr lang="en-US" altLang="en-US" sz="2400" dirty="0">
                <a:solidFill>
                  <a:srgbClr val="0000FF"/>
                </a:solidFill>
              </a:rPr>
              <a:t>Pete Eagleson</a:t>
            </a:r>
            <a:r>
              <a:rPr lang="en-US" altLang="en-US" sz="2400" dirty="0">
                <a:solidFill>
                  <a:srgbClr val="000000"/>
                </a:solidFill>
              </a:rPr>
              <a:t> and </a:t>
            </a:r>
            <a:r>
              <a:rPr lang="en-US" altLang="en-US" sz="2400" dirty="0">
                <a:solidFill>
                  <a:srgbClr val="0000FF"/>
                </a:solidFill>
              </a:rPr>
              <a:t>Rafa</a:t>
            </a:r>
            <a:r>
              <a:rPr lang="en-US" altLang="en-US" sz="2400" dirty="0">
                <a:solidFill>
                  <a:srgbClr val="000000"/>
                </a:solidFill>
              </a:rPr>
              <a:t> had additional appointments as Professors of Earth, Atmosphere, and Planetary Sciences.</a:t>
            </a:r>
          </a:p>
          <a:p>
            <a:pPr lvl="0" eaLnBrk="1" hangingPunct="1">
              <a:lnSpc>
                <a:spcPct val="130000"/>
              </a:lnSpc>
              <a:defRPr/>
            </a:pPr>
            <a:r>
              <a:rPr lang="en-US" altLang="en-US" sz="2400" dirty="0">
                <a:solidFill>
                  <a:srgbClr val="000000"/>
                </a:solidFill>
              </a:rPr>
              <a:t>This cemented the commitment to defining </a:t>
            </a:r>
            <a:r>
              <a:rPr lang="en-US" altLang="en-US" sz="2400" dirty="0">
                <a:solidFill>
                  <a:srgbClr val="0000FF"/>
                </a:solidFill>
              </a:rPr>
              <a:t>hydrology</a:t>
            </a:r>
            <a:r>
              <a:rPr lang="en-US" altLang="en-US" sz="2400" dirty="0">
                <a:solidFill>
                  <a:srgbClr val="000000"/>
                </a:solidFill>
              </a:rPr>
              <a:t> as a </a:t>
            </a:r>
            <a:r>
              <a:rPr lang="en-US" altLang="en-US" sz="2400" dirty="0">
                <a:solidFill>
                  <a:srgbClr val="0000FF"/>
                </a:solidFill>
              </a:rPr>
              <a:t>geophysical science</a:t>
            </a:r>
            <a:r>
              <a:rPr lang="en-US" altLang="en-US" sz="2400" dirty="0">
                <a:solidFill>
                  <a:srgbClr val="000000"/>
                </a:solidFill>
              </a:rPr>
              <a:t>.  </a:t>
            </a: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071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3A7DB2-820B-A5DF-73C3-70757EAD5C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2">
            <a:extLst>
              <a:ext uri="{FF2B5EF4-FFF2-40B4-BE49-F238E27FC236}">
                <a16:creationId xmlns:a16="http://schemas.microsoft.com/office/drawing/2014/main" id="{013E608E-441B-876D-0BD5-66C08B2DB2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609600"/>
            <a:ext cx="7696200" cy="2812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000" b="1">
                <a:solidFill>
                  <a:srgbClr val="FF0000"/>
                </a:solidFill>
                <a:latin typeface="Arial" charset="0"/>
              </a:defRPr>
            </a:lvl1pPr>
            <a:lvl2pPr marL="742950" indent="-285750" eaLnBrk="0" hangingPunct="0">
              <a:defRPr sz="2000" b="1">
                <a:solidFill>
                  <a:srgbClr val="FF0000"/>
                </a:solidFill>
                <a:latin typeface="Arial" charset="0"/>
              </a:defRPr>
            </a:lvl2pPr>
            <a:lvl3pPr marL="1143000" indent="-228600" eaLnBrk="0" hangingPunct="0">
              <a:defRPr sz="2000" b="1">
                <a:solidFill>
                  <a:srgbClr val="FF0000"/>
                </a:solidFill>
                <a:latin typeface="Arial" charset="0"/>
              </a:defRPr>
            </a:lvl3pPr>
            <a:lvl4pPr marL="1600200" indent="-228600" eaLnBrk="0" hangingPunct="0">
              <a:defRPr sz="2000" b="1">
                <a:solidFill>
                  <a:srgbClr val="FF0000"/>
                </a:solidFill>
                <a:latin typeface="Arial" charset="0"/>
              </a:defRPr>
            </a:lvl4pPr>
            <a:lvl5pPr marL="2057400" indent="-228600" eaLnBrk="0" hangingPunct="0">
              <a:defRPr sz="2000" b="1">
                <a:solidFill>
                  <a:srgbClr val="FF0000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defRPr sz="2000" b="1">
                <a:solidFill>
                  <a:srgbClr val="FF0000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defRPr sz="2000" b="1">
                <a:solidFill>
                  <a:srgbClr val="FF0000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defRPr sz="2000" b="1">
                <a:solidFill>
                  <a:srgbClr val="FF0000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defRPr sz="2000" b="1">
                <a:solidFill>
                  <a:srgbClr val="FF0000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Rafael’s 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two books 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have provided essential guidance for numerous advanced scholars in hydrology and water resources.</a:t>
            </a:r>
          </a:p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2400" dirty="0">
                <a:solidFill>
                  <a:srgbClr val="000000"/>
                </a:solidFill>
              </a:rPr>
              <a:t>Both remain valuable reading today.</a:t>
            </a: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8229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32973D9-D921-50A3-3F8D-C51FF4472A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8603" y="333088"/>
            <a:ext cx="4406795" cy="61918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139A16F-523E-3AC7-7A66-631FCE3D3EF0}"/>
              </a:ext>
            </a:extLst>
          </p:cNvPr>
          <p:cNvSpPr txBox="1"/>
          <p:nvPr/>
        </p:nvSpPr>
        <p:spPr>
          <a:xfrm>
            <a:off x="7239000" y="4648201"/>
            <a:ext cx="990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1985</a:t>
            </a:r>
          </a:p>
        </p:txBody>
      </p:sp>
    </p:spTree>
    <p:extLst>
      <p:ext uri="{BB962C8B-B14F-4D97-AF65-F5344CB8AC3E}">
        <p14:creationId xmlns:p14="http://schemas.microsoft.com/office/powerpoint/2010/main" val="253392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3EACFC-0CC6-5FD5-242C-F0B1BE6BB5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2">
            <a:extLst>
              <a:ext uri="{FF2B5EF4-FFF2-40B4-BE49-F238E27FC236}">
                <a16:creationId xmlns:a16="http://schemas.microsoft.com/office/drawing/2014/main" id="{9D0912DE-A41B-C08F-DD40-EE62FDFD78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609600"/>
            <a:ext cx="7696200" cy="35879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000" b="1">
                <a:solidFill>
                  <a:srgbClr val="FF0000"/>
                </a:solidFill>
                <a:latin typeface="Arial" charset="0"/>
              </a:defRPr>
            </a:lvl1pPr>
            <a:lvl2pPr marL="742950" indent="-285750" eaLnBrk="0" hangingPunct="0">
              <a:defRPr sz="2000" b="1">
                <a:solidFill>
                  <a:srgbClr val="FF0000"/>
                </a:solidFill>
                <a:latin typeface="Arial" charset="0"/>
              </a:defRPr>
            </a:lvl2pPr>
            <a:lvl3pPr marL="1143000" indent="-228600" eaLnBrk="0" hangingPunct="0">
              <a:defRPr sz="2000" b="1">
                <a:solidFill>
                  <a:srgbClr val="FF0000"/>
                </a:solidFill>
                <a:latin typeface="Arial" charset="0"/>
              </a:defRPr>
            </a:lvl3pPr>
            <a:lvl4pPr marL="1600200" indent="-228600" eaLnBrk="0" hangingPunct="0">
              <a:defRPr sz="2000" b="1">
                <a:solidFill>
                  <a:srgbClr val="FF0000"/>
                </a:solidFill>
                <a:latin typeface="Arial" charset="0"/>
              </a:defRPr>
            </a:lvl4pPr>
            <a:lvl5pPr marL="2057400" indent="-228600" eaLnBrk="0" hangingPunct="0">
              <a:defRPr sz="2000" b="1">
                <a:solidFill>
                  <a:srgbClr val="FF0000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defRPr sz="2000" b="1">
                <a:solidFill>
                  <a:srgbClr val="FF0000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defRPr sz="2000" b="1">
                <a:solidFill>
                  <a:srgbClr val="FF0000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defRPr sz="2000" b="1">
                <a:solidFill>
                  <a:srgbClr val="FF0000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defRPr sz="2000" b="1">
                <a:solidFill>
                  <a:srgbClr val="FF0000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“Random Functions and Hydrology” 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with Ignacio Rodriquez-Iturbe 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(1985)</a:t>
            </a:r>
          </a:p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They provided coherence for the developments over the preceding 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two decades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of the 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probabilistic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and 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stochastic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treatment of hydrologic information, and particularly the propagation of 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uncertainties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in hydrologic models. </a:t>
            </a:r>
          </a:p>
        </p:txBody>
      </p:sp>
    </p:spTree>
    <p:extLst>
      <p:ext uri="{BB962C8B-B14F-4D97-AF65-F5344CB8AC3E}">
        <p14:creationId xmlns:p14="http://schemas.microsoft.com/office/powerpoint/2010/main" val="116814297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C3E8B3A-47D5-50C8-3091-2368D753A5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5794" y="341961"/>
            <a:ext cx="4272411" cy="617407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3979F1E-A50A-4F30-3A50-A0C28A8F181F}"/>
              </a:ext>
            </a:extLst>
          </p:cNvPr>
          <p:cNvSpPr txBox="1"/>
          <p:nvPr/>
        </p:nvSpPr>
        <p:spPr>
          <a:xfrm>
            <a:off x="7239000" y="4648200"/>
            <a:ext cx="91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1990</a:t>
            </a:r>
          </a:p>
        </p:txBody>
      </p:sp>
    </p:spTree>
    <p:extLst>
      <p:ext uri="{BB962C8B-B14F-4D97-AF65-F5344CB8AC3E}">
        <p14:creationId xmlns:p14="http://schemas.microsoft.com/office/powerpoint/2010/main" val="3756388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E959E8-1F94-AE28-5888-C402D66C34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2">
            <a:extLst>
              <a:ext uri="{FF2B5EF4-FFF2-40B4-BE49-F238E27FC236}">
                <a16:creationId xmlns:a16="http://schemas.microsoft.com/office/drawing/2014/main" id="{98212858-0F5B-3647-3212-70821FB01F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609600"/>
            <a:ext cx="7696200" cy="3292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000" b="1">
                <a:solidFill>
                  <a:srgbClr val="FF0000"/>
                </a:solidFill>
                <a:latin typeface="Arial" charset="0"/>
              </a:defRPr>
            </a:lvl1pPr>
            <a:lvl2pPr marL="742950" indent="-285750" eaLnBrk="0" hangingPunct="0">
              <a:defRPr sz="2000" b="1">
                <a:solidFill>
                  <a:srgbClr val="FF0000"/>
                </a:solidFill>
                <a:latin typeface="Arial" charset="0"/>
              </a:defRPr>
            </a:lvl2pPr>
            <a:lvl3pPr marL="1143000" indent="-228600" eaLnBrk="0" hangingPunct="0">
              <a:defRPr sz="2000" b="1">
                <a:solidFill>
                  <a:srgbClr val="FF0000"/>
                </a:solidFill>
                <a:latin typeface="Arial" charset="0"/>
              </a:defRPr>
            </a:lvl3pPr>
            <a:lvl4pPr marL="1600200" indent="-228600" eaLnBrk="0" hangingPunct="0">
              <a:defRPr sz="2000" b="1">
                <a:solidFill>
                  <a:srgbClr val="FF0000"/>
                </a:solidFill>
                <a:latin typeface="Arial" charset="0"/>
              </a:defRPr>
            </a:lvl4pPr>
            <a:lvl5pPr marL="2057400" indent="-228600" eaLnBrk="0" hangingPunct="0">
              <a:defRPr sz="2000" b="1">
                <a:solidFill>
                  <a:srgbClr val="FF0000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defRPr sz="2000" b="1">
                <a:solidFill>
                  <a:srgbClr val="FF0000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defRPr sz="2000" b="1">
                <a:solidFill>
                  <a:srgbClr val="FF0000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defRPr sz="2000" b="1">
                <a:solidFill>
                  <a:srgbClr val="FF0000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defRPr sz="2000" b="1">
                <a:solidFill>
                  <a:srgbClr val="FF0000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“Hydrology an Introduction to Hydrologic Science” 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(1990)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Rafael built on the approach taken in 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“Dynamic Hydrology” (1970)</a:t>
            </a:r>
          </a:p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This updated and expanded book on scientific hydrology included valuable 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practical applications.</a:t>
            </a:r>
            <a:r>
              <a:rPr lang="en-US" altLang="en-US" sz="2400" dirty="0">
                <a:solidFill>
                  <a:srgbClr val="000000"/>
                </a:solidFill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12708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1ED7DB-6933-59F2-A0A1-E4E45A4E74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2">
            <a:extLst>
              <a:ext uri="{FF2B5EF4-FFF2-40B4-BE49-F238E27FC236}">
                <a16:creationId xmlns:a16="http://schemas.microsoft.com/office/drawing/2014/main" id="{A6D84958-9B53-7D72-14EC-02F0040ABD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990601"/>
            <a:ext cx="7315200" cy="2812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rgbClr val="FF0000"/>
                </a:solidFill>
                <a:latin typeface="Arial" charset="0"/>
              </a:defRPr>
            </a:lvl1pPr>
            <a:lvl2pPr marL="742950" indent="-285750" eaLnBrk="0" hangingPunct="0">
              <a:defRPr sz="2000" b="1">
                <a:solidFill>
                  <a:srgbClr val="FF0000"/>
                </a:solidFill>
                <a:latin typeface="Arial" charset="0"/>
              </a:defRPr>
            </a:lvl2pPr>
            <a:lvl3pPr marL="1143000" indent="-228600" eaLnBrk="0" hangingPunct="0">
              <a:defRPr sz="2000" b="1">
                <a:solidFill>
                  <a:srgbClr val="FF0000"/>
                </a:solidFill>
                <a:latin typeface="Arial" charset="0"/>
              </a:defRPr>
            </a:lvl3pPr>
            <a:lvl4pPr marL="1600200" indent="-228600" eaLnBrk="0" hangingPunct="0">
              <a:defRPr sz="2000" b="1">
                <a:solidFill>
                  <a:srgbClr val="FF0000"/>
                </a:solidFill>
                <a:latin typeface="Arial" charset="0"/>
              </a:defRPr>
            </a:lvl4pPr>
            <a:lvl5pPr marL="2057400" indent="-228600" eaLnBrk="0" hangingPunct="0">
              <a:defRPr sz="2000" b="1">
                <a:solidFill>
                  <a:srgbClr val="FF0000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defRPr sz="2000" b="1">
                <a:solidFill>
                  <a:srgbClr val="FF0000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defRPr sz="2000" b="1">
                <a:solidFill>
                  <a:srgbClr val="FF0000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defRPr sz="2000" b="1">
                <a:solidFill>
                  <a:srgbClr val="FF0000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defRPr sz="2000" b="1">
                <a:solidFill>
                  <a:srgbClr val="FF0000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Topics:</a:t>
            </a:r>
          </a:p>
          <a:p>
            <a:pPr marL="342900" lvl="0" indent="-342900" eaLnBrk="1" hangingPunct="1">
              <a:lnSpc>
                <a:spcPct val="13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en-US" sz="2400" dirty="0">
                <a:solidFill>
                  <a:srgbClr val="000000"/>
                </a:solidFill>
              </a:rPr>
              <a:t>MIT faculty 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who aided the development and nurturing of the hydrologic science program</a:t>
            </a:r>
          </a:p>
          <a:p>
            <a:pPr marL="342900" marR="0" lvl="0" indent="-342900" algn="l" defTabSz="914400" rtl="0" eaLnBrk="1" fontAlgn="base" latinLnBrk="0" hangingPunct="1">
              <a:lnSpc>
                <a:spcPct val="13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Developments from 1950 through the present that provided the setting for Rafael’s career</a:t>
            </a:r>
          </a:p>
        </p:txBody>
      </p:sp>
    </p:spTree>
    <p:extLst>
      <p:ext uri="{BB962C8B-B14F-4D97-AF65-F5344CB8AC3E}">
        <p14:creationId xmlns:p14="http://schemas.microsoft.com/office/powerpoint/2010/main" val="45832946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E38C8C-D886-79FE-44EA-D70DC6633C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2">
            <a:extLst>
              <a:ext uri="{FF2B5EF4-FFF2-40B4-BE49-F238E27FC236}">
                <a16:creationId xmlns:a16="http://schemas.microsoft.com/office/drawing/2014/main" id="{69FEFFEA-6D99-FCDC-97E0-B04F0310F1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609600"/>
            <a:ext cx="7696200" cy="480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000" b="1">
                <a:solidFill>
                  <a:srgbClr val="FF0000"/>
                </a:solidFill>
                <a:latin typeface="Arial" charset="0"/>
              </a:defRPr>
            </a:lvl1pPr>
            <a:lvl2pPr marL="742950" indent="-285750" eaLnBrk="0" hangingPunct="0">
              <a:defRPr sz="2000" b="1">
                <a:solidFill>
                  <a:srgbClr val="FF0000"/>
                </a:solidFill>
                <a:latin typeface="Arial" charset="0"/>
              </a:defRPr>
            </a:lvl2pPr>
            <a:lvl3pPr marL="1143000" indent="-228600" eaLnBrk="0" hangingPunct="0">
              <a:defRPr sz="2000" b="1">
                <a:solidFill>
                  <a:srgbClr val="FF0000"/>
                </a:solidFill>
                <a:latin typeface="Arial" charset="0"/>
              </a:defRPr>
            </a:lvl3pPr>
            <a:lvl4pPr marL="1600200" indent="-228600" eaLnBrk="0" hangingPunct="0">
              <a:defRPr sz="2000" b="1">
                <a:solidFill>
                  <a:srgbClr val="FF0000"/>
                </a:solidFill>
                <a:latin typeface="Arial" charset="0"/>
              </a:defRPr>
            </a:lvl4pPr>
            <a:lvl5pPr marL="2057400" indent="-228600" eaLnBrk="0" hangingPunct="0">
              <a:defRPr sz="2000" b="1">
                <a:solidFill>
                  <a:srgbClr val="FF0000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defRPr sz="2000" b="1">
                <a:solidFill>
                  <a:srgbClr val="FF0000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defRPr sz="2000" b="1">
                <a:solidFill>
                  <a:srgbClr val="FF0000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defRPr sz="2000" b="1">
                <a:solidFill>
                  <a:srgbClr val="FF0000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defRPr sz="2000" b="1">
                <a:solidFill>
                  <a:srgbClr val="FF0000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2400" dirty="0">
                <a:solidFill>
                  <a:srgbClr val="000000"/>
                </a:solidFill>
              </a:rPr>
              <a:t>Rafael presented a comprehensive guide to much of his work in his </a:t>
            </a:r>
            <a:r>
              <a:rPr lang="en-US" altLang="en-US" sz="2400" dirty="0">
                <a:solidFill>
                  <a:srgbClr val="0000FF"/>
                </a:solidFill>
              </a:rPr>
              <a:t>2020 Langbein Lecture</a:t>
            </a:r>
            <a:r>
              <a:rPr lang="en-US" altLang="en-US" sz="2400" dirty="0">
                <a:solidFill>
                  <a:srgbClr val="000000"/>
                </a:solidFill>
              </a:rPr>
              <a:t>:</a:t>
            </a:r>
          </a:p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2400" dirty="0">
                <a:solidFill>
                  <a:srgbClr val="000000"/>
                </a:solidFill>
              </a:rPr>
              <a:t> “So Much Data and So Few Ways to Use It: The Era of Data Rich Hydrology”.</a:t>
            </a:r>
          </a:p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2400" dirty="0">
                <a:solidFill>
                  <a:srgbClr val="000000"/>
                </a:solidFill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2400" dirty="0">
                <a:solidFill>
                  <a:srgbClr val="000000"/>
                </a:solidFill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2400" dirty="0">
                <a:solidFill>
                  <a:srgbClr val="000000"/>
                </a:solidFill>
              </a:rPr>
              <a:t> </a:t>
            </a: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2400" dirty="0">
                <a:solidFill>
                  <a:srgbClr val="000000"/>
                </a:solidFill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32541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EBCEA5-70B1-33D0-B781-B4A7CD9BBC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72119F6-4F6D-5270-59B8-4E787DC3BA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200"/>
            <a:ext cx="9144000" cy="442612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4E0DBCC-AA0C-5CFC-8D90-11896FBC7002}"/>
              </a:ext>
            </a:extLst>
          </p:cNvPr>
          <p:cNvSpPr txBox="1"/>
          <p:nvPr/>
        </p:nvSpPr>
        <p:spPr>
          <a:xfrm>
            <a:off x="381000" y="4648200"/>
            <a:ext cx="845820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 Much Data and So Few Ways to Use It: The Era of Data Rich Hydrology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Recommended Viewing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https://www.youtube.com/watch?v=vk5i2tRE-dc</a:t>
            </a:r>
            <a:endParaRPr kumimoji="0" lang="en-US" b="0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A3D2453-7772-2B95-D3A5-DDA9696E556C}"/>
              </a:ext>
            </a:extLst>
          </p:cNvPr>
          <p:cNvSpPr/>
          <p:nvPr/>
        </p:nvSpPr>
        <p:spPr>
          <a:xfrm>
            <a:off x="4079284" y="331657"/>
            <a:ext cx="4056864" cy="622697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1830139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60C5FC-4492-EB35-104F-2B558CEF82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2">
            <a:extLst>
              <a:ext uri="{FF2B5EF4-FFF2-40B4-BE49-F238E27FC236}">
                <a16:creationId xmlns:a16="http://schemas.microsoft.com/office/drawing/2014/main" id="{DFC104DB-6F26-EC5E-2E12-269ECBF7BB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609600"/>
            <a:ext cx="7696200" cy="2996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000" b="1">
                <a:solidFill>
                  <a:srgbClr val="FF0000"/>
                </a:solidFill>
                <a:latin typeface="Arial" charset="0"/>
              </a:defRPr>
            </a:lvl1pPr>
            <a:lvl2pPr marL="742950" indent="-285750" eaLnBrk="0" hangingPunct="0">
              <a:defRPr sz="2000" b="1">
                <a:solidFill>
                  <a:srgbClr val="FF0000"/>
                </a:solidFill>
                <a:latin typeface="Arial" charset="0"/>
              </a:defRPr>
            </a:lvl2pPr>
            <a:lvl3pPr marL="1143000" indent="-228600" eaLnBrk="0" hangingPunct="0">
              <a:defRPr sz="2000" b="1">
                <a:solidFill>
                  <a:srgbClr val="FF0000"/>
                </a:solidFill>
                <a:latin typeface="Arial" charset="0"/>
              </a:defRPr>
            </a:lvl3pPr>
            <a:lvl4pPr marL="1600200" indent="-228600" eaLnBrk="0" hangingPunct="0">
              <a:defRPr sz="2000" b="1">
                <a:solidFill>
                  <a:srgbClr val="FF0000"/>
                </a:solidFill>
                <a:latin typeface="Arial" charset="0"/>
              </a:defRPr>
            </a:lvl4pPr>
            <a:lvl5pPr marL="2057400" indent="-228600" eaLnBrk="0" hangingPunct="0">
              <a:defRPr sz="2000" b="1">
                <a:solidFill>
                  <a:srgbClr val="FF0000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defRPr sz="2000" b="1">
                <a:solidFill>
                  <a:srgbClr val="FF0000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defRPr sz="2000" b="1">
                <a:solidFill>
                  <a:srgbClr val="FF0000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defRPr sz="2000" b="1">
                <a:solidFill>
                  <a:srgbClr val="FF0000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defRPr sz="2000" b="1">
                <a:solidFill>
                  <a:srgbClr val="FF0000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2400" dirty="0">
                <a:solidFill>
                  <a:srgbClr val="000000"/>
                </a:solidFill>
              </a:rPr>
              <a:t>I have selected </a:t>
            </a:r>
            <a:r>
              <a:rPr lang="en-US" altLang="en-US" sz="2400" dirty="0">
                <a:solidFill>
                  <a:srgbClr val="0000FF"/>
                </a:solidFill>
              </a:rPr>
              <a:t>two slides</a:t>
            </a:r>
            <a:r>
              <a:rPr lang="en-US" altLang="en-US" sz="2400" dirty="0">
                <a:solidFill>
                  <a:srgbClr val="000000"/>
                </a:solidFill>
              </a:rPr>
              <a:t> to highlight aspects of his work.</a:t>
            </a:r>
          </a:p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2400" dirty="0">
                <a:solidFill>
                  <a:srgbClr val="000000"/>
                </a:solidFill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2400" dirty="0">
                <a:solidFill>
                  <a:srgbClr val="000000"/>
                </a:solidFill>
              </a:rPr>
              <a:t> </a:t>
            </a: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2400" dirty="0">
                <a:solidFill>
                  <a:srgbClr val="000000"/>
                </a:solidFill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0087503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2CED97-A856-0B39-F74D-30F3367DFE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2">
            <a:extLst>
              <a:ext uri="{FF2B5EF4-FFF2-40B4-BE49-F238E27FC236}">
                <a16:creationId xmlns:a16="http://schemas.microsoft.com/office/drawing/2014/main" id="{66334000-F4FD-2217-0D29-66343AFDAE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609600"/>
            <a:ext cx="7696200" cy="3181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000" b="1">
                <a:solidFill>
                  <a:srgbClr val="FF0000"/>
                </a:solidFill>
                <a:latin typeface="Arial" charset="0"/>
              </a:defRPr>
            </a:lvl1pPr>
            <a:lvl2pPr marL="742950" indent="-285750" eaLnBrk="0" hangingPunct="0">
              <a:defRPr sz="2000" b="1">
                <a:solidFill>
                  <a:srgbClr val="FF0000"/>
                </a:solidFill>
                <a:latin typeface="Arial" charset="0"/>
              </a:defRPr>
            </a:lvl2pPr>
            <a:lvl3pPr marL="1143000" indent="-228600" eaLnBrk="0" hangingPunct="0">
              <a:defRPr sz="2000" b="1">
                <a:solidFill>
                  <a:srgbClr val="FF0000"/>
                </a:solidFill>
                <a:latin typeface="Arial" charset="0"/>
              </a:defRPr>
            </a:lvl3pPr>
            <a:lvl4pPr marL="1600200" indent="-228600" eaLnBrk="0" hangingPunct="0">
              <a:defRPr sz="2000" b="1">
                <a:solidFill>
                  <a:srgbClr val="FF0000"/>
                </a:solidFill>
                <a:latin typeface="Arial" charset="0"/>
              </a:defRPr>
            </a:lvl4pPr>
            <a:lvl5pPr marL="2057400" indent="-228600" eaLnBrk="0" hangingPunct="0">
              <a:defRPr sz="2000" b="1">
                <a:solidFill>
                  <a:srgbClr val="FF0000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defRPr sz="2000" b="1">
                <a:solidFill>
                  <a:srgbClr val="FF0000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defRPr sz="2000" b="1">
                <a:solidFill>
                  <a:srgbClr val="FF0000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defRPr sz="2000" b="1">
                <a:solidFill>
                  <a:srgbClr val="FF0000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defRPr sz="2000" b="1">
                <a:solidFill>
                  <a:srgbClr val="FF0000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1. Advances in hydrologic modeling.</a:t>
            </a:r>
            <a:endParaRPr lang="en-US" altLang="en-US" sz="2400" dirty="0">
              <a:solidFill>
                <a:srgbClr val="000000"/>
              </a:solidFill>
            </a:endParaRPr>
          </a:p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75674067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6209EB-C2C0-E321-D86C-B8C25D6594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56A1020-DC1B-0DC7-4EC9-D8A5B713CE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88862"/>
            <a:ext cx="9144000" cy="468027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CFE0462-6D9A-6A2F-C372-21E6B7DF293D}"/>
              </a:ext>
            </a:extLst>
          </p:cNvPr>
          <p:cNvSpPr/>
          <p:nvPr/>
        </p:nvSpPr>
        <p:spPr>
          <a:xfrm>
            <a:off x="76200" y="1053703"/>
            <a:ext cx="4724400" cy="622697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7650C47-3D5C-4F37-EB82-397A948AA30C}"/>
              </a:ext>
            </a:extLst>
          </p:cNvPr>
          <p:cNvSpPr/>
          <p:nvPr/>
        </p:nvSpPr>
        <p:spPr>
          <a:xfrm>
            <a:off x="278371" y="1779508"/>
            <a:ext cx="3226829" cy="195429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8326D31-B577-7844-5820-A60BF7021C52}"/>
              </a:ext>
            </a:extLst>
          </p:cNvPr>
          <p:cNvSpPr/>
          <p:nvPr/>
        </p:nvSpPr>
        <p:spPr>
          <a:xfrm>
            <a:off x="3505399" y="3011340"/>
            <a:ext cx="2666801" cy="1776629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F79B44D-5DB7-9195-3AB0-EAC7A2CCF898}"/>
              </a:ext>
            </a:extLst>
          </p:cNvPr>
          <p:cNvSpPr/>
          <p:nvPr/>
        </p:nvSpPr>
        <p:spPr>
          <a:xfrm>
            <a:off x="6182238" y="2320981"/>
            <a:ext cx="2933481" cy="3462147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C83493E-7379-ED3D-CB2D-A7A50F632206}"/>
              </a:ext>
            </a:extLst>
          </p:cNvPr>
          <p:cNvSpPr txBox="1"/>
          <p:nvPr/>
        </p:nvSpPr>
        <p:spPr>
          <a:xfrm>
            <a:off x="76200" y="5405735"/>
            <a:ext cx="5732318" cy="830997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Conceptual - continuous simulation models – constrained by limited data</a:t>
            </a:r>
          </a:p>
        </p:txBody>
      </p:sp>
    </p:spTree>
    <p:extLst>
      <p:ext uri="{BB962C8B-B14F-4D97-AF65-F5344CB8AC3E}">
        <p14:creationId xmlns:p14="http://schemas.microsoft.com/office/powerpoint/2010/main" val="2335058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7" grpId="0" animBg="1"/>
      <p:bldP spid="8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4A2BC5-6871-7497-E8B1-39CA8A5933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B12C749-09BC-59FF-50F9-A82645BD21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8332" y="609600"/>
            <a:ext cx="5416868" cy="322707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EFE81CD-AC14-373F-68F1-591298294AD6}"/>
              </a:ext>
            </a:extLst>
          </p:cNvPr>
          <p:cNvSpPr txBox="1"/>
          <p:nvPr/>
        </p:nvSpPr>
        <p:spPr>
          <a:xfrm>
            <a:off x="2087880" y="3352800"/>
            <a:ext cx="553212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Lumped catchment system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4D192E9-3DA2-4A07-CB14-A087B4767012}"/>
              </a:ext>
            </a:extLst>
          </p:cNvPr>
          <p:cNvGrpSpPr/>
          <p:nvPr/>
        </p:nvGrpSpPr>
        <p:grpSpPr>
          <a:xfrm>
            <a:off x="5469148" y="1506493"/>
            <a:ext cx="3141452" cy="461665"/>
            <a:chOff x="5469148" y="1506493"/>
            <a:chExt cx="3141452" cy="461665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E27BA2E0-AC55-B60D-9856-088792A98FD7}"/>
                </a:ext>
              </a:extLst>
            </p:cNvPr>
            <p:cNvSpPr txBox="1"/>
            <p:nvPr/>
          </p:nvSpPr>
          <p:spPr>
            <a:xfrm>
              <a:off x="5867400" y="1506493"/>
              <a:ext cx="2743200" cy="461665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System boundary</a:t>
              </a:r>
            </a:p>
          </p:txBody>
        </p:sp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5DA35826-4F13-E5AF-2A91-CF2CF4EB646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469148" y="1716340"/>
              <a:ext cx="381000" cy="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644144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B4BF80A-E49E-2FBD-E016-2F6C87D689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825652"/>
            <a:ext cx="5271420" cy="298434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854A2A5-1688-1230-3FC3-1148D4D9D4EC}"/>
              </a:ext>
            </a:extLst>
          </p:cNvPr>
          <p:cNvSpPr txBox="1"/>
          <p:nvPr/>
        </p:nvSpPr>
        <p:spPr>
          <a:xfrm>
            <a:off x="1219200" y="4643735"/>
            <a:ext cx="6781800" cy="830997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Conceptual continuous simulation models –remain in use in professional practice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EA17741-326D-1275-68CA-DAB9C934274C}"/>
              </a:ext>
            </a:extLst>
          </p:cNvPr>
          <p:cNvGrpSpPr/>
          <p:nvPr/>
        </p:nvGrpSpPr>
        <p:grpSpPr>
          <a:xfrm>
            <a:off x="4953000" y="838200"/>
            <a:ext cx="3352800" cy="1093470"/>
            <a:chOff x="4953000" y="838200"/>
            <a:chExt cx="3352800" cy="1093470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EB8E969-644E-A6AE-B1E5-2C11C95940FA}"/>
                </a:ext>
              </a:extLst>
            </p:cNvPr>
            <p:cNvSpPr txBox="1"/>
            <p:nvPr/>
          </p:nvSpPr>
          <p:spPr>
            <a:xfrm>
              <a:off x="5181600" y="838200"/>
              <a:ext cx="3124200" cy="830997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Sacramento model 1973 – NWS  </a:t>
              </a:r>
            </a:p>
          </p:txBody>
        </p:sp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0D94E348-5E0F-DEDF-C3EF-C90794F61B13}"/>
                </a:ext>
              </a:extLst>
            </p:cNvPr>
            <p:cNvCxnSpPr/>
            <p:nvPr/>
          </p:nvCxnSpPr>
          <p:spPr>
            <a:xfrm flipH="1">
              <a:off x="4953000" y="1344930"/>
              <a:ext cx="228600" cy="58674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33DE7C0-311A-D74C-D2D0-AB5A5744A2D6}"/>
              </a:ext>
            </a:extLst>
          </p:cNvPr>
          <p:cNvGrpSpPr/>
          <p:nvPr/>
        </p:nvGrpSpPr>
        <p:grpSpPr>
          <a:xfrm>
            <a:off x="5334000" y="3124200"/>
            <a:ext cx="3124200" cy="1185327"/>
            <a:chOff x="5334000" y="3124200"/>
            <a:chExt cx="3124200" cy="1185327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4387D18-6B5C-1319-8488-1746409B1D2C}"/>
                </a:ext>
              </a:extLst>
            </p:cNvPr>
            <p:cNvSpPr txBox="1"/>
            <p:nvPr/>
          </p:nvSpPr>
          <p:spPr>
            <a:xfrm>
              <a:off x="5334000" y="3478530"/>
              <a:ext cx="3124200" cy="830997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Stanford model 1966 – HSPF 1974    </a:t>
              </a:r>
            </a:p>
          </p:txBody>
        </p: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AB0E7D38-A731-38A1-27FD-8D2DFD8375C5}"/>
                </a:ext>
              </a:extLst>
            </p:cNvPr>
            <p:cNvCxnSpPr>
              <a:cxnSpLocks/>
              <a:stCxn id="9" idx="0"/>
            </p:cNvCxnSpPr>
            <p:nvPr/>
          </p:nvCxnSpPr>
          <p:spPr>
            <a:xfrm flipH="1" flipV="1">
              <a:off x="5867400" y="3124200"/>
              <a:ext cx="1028700" cy="35433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261801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85F239-9577-A516-5DD8-83F3DF3B89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7FF7837-5EB3-05BB-6E56-026C9BEC48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8647" y="152400"/>
            <a:ext cx="4886706" cy="494433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14F4A40-43C5-1114-D401-8877089C2FEE}"/>
              </a:ext>
            </a:extLst>
          </p:cNvPr>
          <p:cNvSpPr txBox="1"/>
          <p:nvPr/>
        </p:nvSpPr>
        <p:spPr>
          <a:xfrm>
            <a:off x="1447800" y="4800600"/>
            <a:ext cx="6096000" cy="830997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Conceptual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storages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inputs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outputs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– schematic of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Sacramento model</a:t>
            </a:r>
          </a:p>
        </p:txBody>
      </p:sp>
    </p:spTree>
    <p:extLst>
      <p:ext uri="{BB962C8B-B14F-4D97-AF65-F5344CB8AC3E}">
        <p14:creationId xmlns:p14="http://schemas.microsoft.com/office/powerpoint/2010/main" val="3459190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allAtOnce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2EFD05-7283-31B1-0E89-A8E389288F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2">
            <a:extLst>
              <a:ext uri="{FF2B5EF4-FFF2-40B4-BE49-F238E27FC236}">
                <a16:creationId xmlns:a16="http://schemas.microsoft.com/office/drawing/2014/main" id="{894CD529-E07C-25C4-DC87-4A1468EFA6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609600"/>
            <a:ext cx="7467600" cy="3292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000" b="1">
                <a:solidFill>
                  <a:srgbClr val="FF0000"/>
                </a:solidFill>
                <a:latin typeface="Arial" charset="0"/>
              </a:defRPr>
            </a:lvl1pPr>
            <a:lvl2pPr marL="742950" indent="-285750" eaLnBrk="0" hangingPunct="0">
              <a:defRPr sz="2000" b="1">
                <a:solidFill>
                  <a:srgbClr val="FF0000"/>
                </a:solidFill>
                <a:latin typeface="Arial" charset="0"/>
              </a:defRPr>
            </a:lvl2pPr>
            <a:lvl3pPr marL="1143000" indent="-228600" eaLnBrk="0" hangingPunct="0">
              <a:defRPr sz="2000" b="1">
                <a:solidFill>
                  <a:srgbClr val="FF0000"/>
                </a:solidFill>
                <a:latin typeface="Arial" charset="0"/>
              </a:defRPr>
            </a:lvl3pPr>
            <a:lvl4pPr marL="1600200" indent="-228600" eaLnBrk="0" hangingPunct="0">
              <a:defRPr sz="2000" b="1">
                <a:solidFill>
                  <a:srgbClr val="FF0000"/>
                </a:solidFill>
                <a:latin typeface="Arial" charset="0"/>
              </a:defRPr>
            </a:lvl4pPr>
            <a:lvl5pPr marL="2057400" indent="-228600" eaLnBrk="0" hangingPunct="0">
              <a:defRPr sz="2000" b="1">
                <a:solidFill>
                  <a:srgbClr val="FF0000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defRPr sz="2000" b="1">
                <a:solidFill>
                  <a:srgbClr val="FF0000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defRPr sz="2000" b="1">
                <a:solidFill>
                  <a:srgbClr val="FF0000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defRPr sz="2000" b="1">
                <a:solidFill>
                  <a:srgbClr val="FF0000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defRPr sz="2000" b="1">
                <a:solidFill>
                  <a:srgbClr val="FF0000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The greatest improvement in the 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outputs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from these models (and future models) depended on improved 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spatial – temporal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precipitation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inputs.</a:t>
            </a:r>
          </a:p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2400" dirty="0">
                <a:solidFill>
                  <a:srgbClr val="000000"/>
                </a:solidFill>
              </a:rPr>
              <a:t>Rafael and colleagues have done major work in this domain.</a:t>
            </a:r>
          </a:p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783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9DF16E-3D0B-CCFB-5178-4C647F24FE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2">
            <a:extLst>
              <a:ext uri="{FF2B5EF4-FFF2-40B4-BE49-F238E27FC236}">
                <a16:creationId xmlns:a16="http://schemas.microsoft.com/office/drawing/2014/main" id="{261FE2A9-9203-D0A3-9D78-84C3FBF350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609600"/>
            <a:ext cx="6705600" cy="18520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000" b="1">
                <a:solidFill>
                  <a:srgbClr val="FF0000"/>
                </a:solidFill>
                <a:latin typeface="Arial" charset="0"/>
              </a:defRPr>
            </a:lvl1pPr>
            <a:lvl2pPr marL="742950" indent="-285750" eaLnBrk="0" hangingPunct="0">
              <a:defRPr sz="2000" b="1">
                <a:solidFill>
                  <a:srgbClr val="FF0000"/>
                </a:solidFill>
                <a:latin typeface="Arial" charset="0"/>
              </a:defRPr>
            </a:lvl2pPr>
            <a:lvl3pPr marL="1143000" indent="-228600" eaLnBrk="0" hangingPunct="0">
              <a:defRPr sz="2000" b="1">
                <a:solidFill>
                  <a:srgbClr val="FF0000"/>
                </a:solidFill>
                <a:latin typeface="Arial" charset="0"/>
              </a:defRPr>
            </a:lvl3pPr>
            <a:lvl4pPr marL="1600200" indent="-228600" eaLnBrk="0" hangingPunct="0">
              <a:defRPr sz="2000" b="1">
                <a:solidFill>
                  <a:srgbClr val="FF0000"/>
                </a:solidFill>
                <a:latin typeface="Arial" charset="0"/>
              </a:defRPr>
            </a:lvl4pPr>
            <a:lvl5pPr marL="2057400" indent="-228600" eaLnBrk="0" hangingPunct="0">
              <a:defRPr sz="2000" b="1">
                <a:solidFill>
                  <a:srgbClr val="FF0000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defRPr sz="2000" b="1">
                <a:solidFill>
                  <a:srgbClr val="FF0000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defRPr sz="2000" b="1">
                <a:solidFill>
                  <a:srgbClr val="FF0000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defRPr sz="2000" b="1">
                <a:solidFill>
                  <a:srgbClr val="FF0000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defRPr sz="2000" b="1">
                <a:solidFill>
                  <a:srgbClr val="FF0000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2. Big Data Approach in Hydrology.</a:t>
            </a:r>
            <a:endParaRPr lang="en-US" altLang="en-US" sz="2400" dirty="0">
              <a:solidFill>
                <a:srgbClr val="000000"/>
              </a:solidFill>
            </a:endParaRPr>
          </a:p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Extensive terrestrial data including LIDAR </a:t>
            </a:r>
          </a:p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Airborne and space based remote sensing</a:t>
            </a:r>
          </a:p>
        </p:txBody>
      </p:sp>
    </p:spTree>
    <p:extLst>
      <p:ext uri="{BB962C8B-B14F-4D97-AF65-F5344CB8AC3E}">
        <p14:creationId xmlns:p14="http://schemas.microsoft.com/office/powerpoint/2010/main" val="1212218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26E1AF6-B734-C444-E25B-9E16F131F0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6257" y="1296829"/>
            <a:ext cx="2731485" cy="426434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DD99B58-8508-A540-75AD-52B273DFBCDF}"/>
              </a:ext>
            </a:extLst>
          </p:cNvPr>
          <p:cNvSpPr txBox="1"/>
          <p:nvPr/>
        </p:nvSpPr>
        <p:spPr>
          <a:xfrm>
            <a:off x="2977896" y="5817215"/>
            <a:ext cx="30601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Arthur T. (Art)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Ippen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122028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4A33739-0659-8D75-188F-2FCEA701A3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400"/>
            <a:ext cx="9144000" cy="479422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21CE98F-DBAB-4E59-07E4-3379D905718D}"/>
              </a:ext>
            </a:extLst>
          </p:cNvPr>
          <p:cNvSpPr/>
          <p:nvPr/>
        </p:nvSpPr>
        <p:spPr>
          <a:xfrm>
            <a:off x="0" y="152400"/>
            <a:ext cx="4724400" cy="51462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4562C86-9C48-94F2-6362-EC72730F7A8D}"/>
              </a:ext>
            </a:extLst>
          </p:cNvPr>
          <p:cNvSpPr/>
          <p:nvPr/>
        </p:nvSpPr>
        <p:spPr>
          <a:xfrm>
            <a:off x="0" y="763802"/>
            <a:ext cx="3352800" cy="418919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EE08FC3-A551-9700-ECBA-3FEB3BB3A96B}"/>
              </a:ext>
            </a:extLst>
          </p:cNvPr>
          <p:cNvSpPr/>
          <p:nvPr/>
        </p:nvSpPr>
        <p:spPr>
          <a:xfrm>
            <a:off x="3414446" y="1895573"/>
            <a:ext cx="2203968" cy="1776629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FC345BA-29CE-E336-0EF7-4AA5437B3CF5}"/>
              </a:ext>
            </a:extLst>
          </p:cNvPr>
          <p:cNvSpPr/>
          <p:nvPr/>
        </p:nvSpPr>
        <p:spPr>
          <a:xfrm>
            <a:off x="3379557" y="1378322"/>
            <a:ext cx="5716524" cy="29049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AEFB1C7-C24F-7B8A-D896-92DD63F81D86}"/>
              </a:ext>
            </a:extLst>
          </p:cNvPr>
          <p:cNvSpPr/>
          <p:nvPr/>
        </p:nvSpPr>
        <p:spPr>
          <a:xfrm>
            <a:off x="3420506" y="763864"/>
            <a:ext cx="1684894" cy="55047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2A17319-C1F8-5A90-1ED5-C1015738E098}"/>
              </a:ext>
            </a:extLst>
          </p:cNvPr>
          <p:cNvSpPr/>
          <p:nvPr/>
        </p:nvSpPr>
        <p:spPr>
          <a:xfrm>
            <a:off x="5640182" y="881824"/>
            <a:ext cx="2713537" cy="41357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1677371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7" grpId="0" animBg="1"/>
      <p:bldP spid="9" grpId="0" animBg="1"/>
      <p:bldP spid="10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ADEC23-D1D4-8B23-85B3-5A47BED2CD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A3AA671-EE73-5AF3-ADD8-6ECA41EB7BD3}"/>
              </a:ext>
            </a:extLst>
          </p:cNvPr>
          <p:cNvSpPr txBox="1"/>
          <p:nvPr/>
        </p:nvSpPr>
        <p:spPr>
          <a:xfrm>
            <a:off x="685800" y="763012"/>
            <a:ext cx="8001000" cy="2308324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Rafael was early in recognizing the importance of modeling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landscape evolution.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4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He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and his colleagues constantly pushed the limits of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computing capability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and the increasing availability of higher resolution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terrain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data.  </a:t>
            </a:r>
          </a:p>
        </p:txBody>
      </p:sp>
    </p:spTree>
    <p:extLst>
      <p:ext uri="{BB962C8B-B14F-4D97-AF65-F5344CB8AC3E}">
        <p14:creationId xmlns:p14="http://schemas.microsoft.com/office/powerpoint/2010/main" val="2455699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54CD48-532E-43B8-34FF-9A35A77CDC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020B1FD-FCD2-2B5B-43D5-A2033D492D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685800"/>
            <a:ext cx="3955466" cy="319479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DE0CA63-165C-4FC0-A3C9-1FDFC11CD375}"/>
              </a:ext>
            </a:extLst>
          </p:cNvPr>
          <p:cNvSpPr txBox="1"/>
          <p:nvPr/>
        </p:nvSpPr>
        <p:spPr>
          <a:xfrm>
            <a:off x="228600" y="4186535"/>
            <a:ext cx="8610600" cy="46166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Start of development of data</a:t>
            </a:r>
            <a:r>
              <a:rPr kumimoji="0" lang="en-US" sz="24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intensive distributed models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FAC4A9E-C36C-4826-8CEF-48FCEB072309}"/>
              </a:ext>
            </a:extLst>
          </p:cNvPr>
          <p:cNvSpPr/>
          <p:nvPr/>
        </p:nvSpPr>
        <p:spPr>
          <a:xfrm>
            <a:off x="2667000" y="1145266"/>
            <a:ext cx="1531722" cy="45493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27C1ED0-5D64-BD46-1298-6103702B95A2}"/>
              </a:ext>
            </a:extLst>
          </p:cNvPr>
          <p:cNvGrpSpPr/>
          <p:nvPr/>
        </p:nvGrpSpPr>
        <p:grpSpPr>
          <a:xfrm>
            <a:off x="3134624" y="1824335"/>
            <a:ext cx="5628377" cy="690265"/>
            <a:chOff x="3134624" y="1824335"/>
            <a:chExt cx="5776759" cy="690265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0655880A-84BA-A0E3-CB2F-07FBC7D927E2}"/>
                </a:ext>
              </a:extLst>
            </p:cNvPr>
            <p:cNvSpPr txBox="1"/>
            <p:nvPr/>
          </p:nvSpPr>
          <p:spPr>
            <a:xfrm>
              <a:off x="4572000" y="1824335"/>
              <a:ext cx="4339383" cy="461665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FF0000"/>
              </a:solidFill>
            </a:ln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noProof="0" dirty="0">
                  <a:latin typeface="Arial" panose="020B0604020202020204" pitchFamily="34" charset="0"/>
                  <a:cs typeface="Arial" panose="020B0604020202020204" pitchFamily="34" charset="0"/>
                </a:rPr>
                <a:t>Model </a:t>
              </a:r>
              <a:r>
                <a:rPr kumimoji="0" lang="en-US" sz="24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grid fit</a:t>
              </a:r>
              <a:r>
                <a:rPr kumimoji="0" lang="en-US" sz="2400" i="0" u="none" strike="noStrike" kern="1200" cap="none" spc="0" normalizeH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to topography</a:t>
              </a:r>
              <a:r>
                <a:rPr kumimoji="0" lang="en-US" sz="24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 </a:t>
              </a:r>
            </a:p>
          </p:txBody>
        </p: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7B5AE479-2DE5-8550-968E-4E69E771C5D1}"/>
                </a:ext>
              </a:extLst>
            </p:cNvPr>
            <p:cNvCxnSpPr>
              <a:cxnSpLocks/>
              <a:stCxn id="5" idx="1"/>
            </p:cNvCxnSpPr>
            <p:nvPr/>
          </p:nvCxnSpPr>
          <p:spPr bwMode="auto">
            <a:xfrm flipH="1">
              <a:off x="3134624" y="2055168"/>
              <a:ext cx="1437376" cy="459432"/>
            </a:xfrm>
            <a:prstGeom prst="straightConnector1">
              <a:avLst/>
            </a:prstGeom>
            <a:solidFill>
              <a:schemeClr val="accent1"/>
            </a:solidFill>
            <a:ln w="571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1014001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F54184-4498-F748-5D38-488572280F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DBD7628-2256-E567-E8FC-A031EDAAF7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512" y="904875"/>
            <a:ext cx="7800975" cy="504825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D647EA1-B0C2-F2BB-D11D-5406BCFD3B88}"/>
              </a:ext>
            </a:extLst>
          </p:cNvPr>
          <p:cNvSpPr/>
          <p:nvPr/>
        </p:nvSpPr>
        <p:spPr>
          <a:xfrm>
            <a:off x="533400" y="953497"/>
            <a:ext cx="6726704" cy="75346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noFill/>
              </a:rPr>
              <a:t>C</a:t>
            </a:r>
          </a:p>
        </p:txBody>
      </p:sp>
      <p:sp>
        <p:nvSpPr>
          <p:cNvPr id="4" name="Text Box 2">
            <a:extLst>
              <a:ext uri="{FF2B5EF4-FFF2-40B4-BE49-F238E27FC236}">
                <a16:creationId xmlns:a16="http://schemas.microsoft.com/office/drawing/2014/main" id="{E90209DA-AA4E-DE5A-BC6C-E341DE1F91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72199" y="1600200"/>
            <a:ext cx="2819401" cy="5224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000" b="1">
                <a:solidFill>
                  <a:srgbClr val="FF0000"/>
                </a:solidFill>
                <a:latin typeface="Arial" charset="0"/>
              </a:defRPr>
            </a:lvl1pPr>
            <a:lvl2pPr marL="742950" indent="-285750" eaLnBrk="0" hangingPunct="0">
              <a:defRPr sz="2000" b="1">
                <a:solidFill>
                  <a:srgbClr val="FF0000"/>
                </a:solidFill>
                <a:latin typeface="Arial" charset="0"/>
              </a:defRPr>
            </a:lvl2pPr>
            <a:lvl3pPr marL="1143000" indent="-228600" eaLnBrk="0" hangingPunct="0">
              <a:defRPr sz="2000" b="1">
                <a:solidFill>
                  <a:srgbClr val="FF0000"/>
                </a:solidFill>
                <a:latin typeface="Arial" charset="0"/>
              </a:defRPr>
            </a:lvl3pPr>
            <a:lvl4pPr marL="1600200" indent="-228600" eaLnBrk="0" hangingPunct="0">
              <a:defRPr sz="2000" b="1">
                <a:solidFill>
                  <a:srgbClr val="FF0000"/>
                </a:solidFill>
                <a:latin typeface="Arial" charset="0"/>
              </a:defRPr>
            </a:lvl4pPr>
            <a:lvl5pPr marL="2057400" indent="-228600" eaLnBrk="0" hangingPunct="0">
              <a:defRPr sz="2000" b="1">
                <a:solidFill>
                  <a:srgbClr val="FF0000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defRPr sz="2000" b="1">
                <a:solidFill>
                  <a:srgbClr val="FF0000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defRPr sz="2000" b="1">
                <a:solidFill>
                  <a:srgbClr val="FF0000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defRPr sz="2000" b="1">
                <a:solidFill>
                  <a:srgbClr val="FF0000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defRPr sz="2000" b="1">
                <a:solidFill>
                  <a:srgbClr val="FF0000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charset="0"/>
                <a:ea typeface="+mn-ea"/>
                <a:cs typeface="+mn-cs"/>
              </a:rPr>
              <a:t>tRIBS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+mn-ea"/>
                <a:cs typeface="+mn-cs"/>
              </a:rPr>
              <a:t>, WRR, 2004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C5EBC39-57F0-45E1-D510-149983007D30}"/>
              </a:ext>
            </a:extLst>
          </p:cNvPr>
          <p:cNvSpPr/>
          <p:nvPr/>
        </p:nvSpPr>
        <p:spPr>
          <a:xfrm>
            <a:off x="581025" y="4732936"/>
            <a:ext cx="7800975" cy="75346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noFill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2717491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6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FE90A6-AD96-F210-4ED6-7D957A7805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B1E95EA-B30F-BD19-E17F-F64187EF8D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512" y="904875"/>
            <a:ext cx="7800975" cy="504825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527FF27-500A-5BB1-6F70-E38E74169D19}"/>
              </a:ext>
            </a:extLst>
          </p:cNvPr>
          <p:cNvSpPr/>
          <p:nvPr/>
        </p:nvSpPr>
        <p:spPr>
          <a:xfrm>
            <a:off x="533400" y="953497"/>
            <a:ext cx="6726704" cy="75346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4" name="Text Box 2">
            <a:extLst>
              <a:ext uri="{FF2B5EF4-FFF2-40B4-BE49-F238E27FC236}">
                <a16:creationId xmlns:a16="http://schemas.microsoft.com/office/drawing/2014/main" id="{EA0F28D4-49DF-5E67-B325-061B8AB67A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72199" y="1600200"/>
            <a:ext cx="2819401" cy="5224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000" b="1">
                <a:solidFill>
                  <a:srgbClr val="FF0000"/>
                </a:solidFill>
                <a:latin typeface="Arial" charset="0"/>
              </a:defRPr>
            </a:lvl1pPr>
            <a:lvl2pPr marL="742950" indent="-285750" eaLnBrk="0" hangingPunct="0">
              <a:defRPr sz="2000" b="1">
                <a:solidFill>
                  <a:srgbClr val="FF0000"/>
                </a:solidFill>
                <a:latin typeface="Arial" charset="0"/>
              </a:defRPr>
            </a:lvl2pPr>
            <a:lvl3pPr marL="1143000" indent="-228600" eaLnBrk="0" hangingPunct="0">
              <a:defRPr sz="2000" b="1">
                <a:solidFill>
                  <a:srgbClr val="FF0000"/>
                </a:solidFill>
                <a:latin typeface="Arial" charset="0"/>
              </a:defRPr>
            </a:lvl3pPr>
            <a:lvl4pPr marL="1600200" indent="-228600" eaLnBrk="0" hangingPunct="0">
              <a:defRPr sz="2000" b="1">
                <a:solidFill>
                  <a:srgbClr val="FF0000"/>
                </a:solidFill>
                <a:latin typeface="Arial" charset="0"/>
              </a:defRPr>
            </a:lvl4pPr>
            <a:lvl5pPr marL="2057400" indent="-228600" eaLnBrk="0" hangingPunct="0">
              <a:defRPr sz="2000" b="1">
                <a:solidFill>
                  <a:srgbClr val="FF0000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defRPr sz="2000" b="1">
                <a:solidFill>
                  <a:srgbClr val="FF0000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defRPr sz="2000" b="1">
                <a:solidFill>
                  <a:srgbClr val="FF0000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defRPr sz="2000" b="1">
                <a:solidFill>
                  <a:srgbClr val="FF0000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defRPr sz="2000" b="1">
                <a:solidFill>
                  <a:srgbClr val="FF0000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charset="0"/>
                <a:ea typeface="+mn-ea"/>
                <a:cs typeface="+mn-cs"/>
              </a:rPr>
              <a:t>tRIBS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+mn-ea"/>
                <a:cs typeface="+mn-cs"/>
              </a:rPr>
              <a:t>, WRR, 2004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2DCFFCF-DBA0-9D66-5874-EE599946A4DB}"/>
              </a:ext>
            </a:extLst>
          </p:cNvPr>
          <p:cNvSpPr txBox="1"/>
          <p:nvPr/>
        </p:nvSpPr>
        <p:spPr>
          <a:xfrm>
            <a:off x="474452" y="4337642"/>
            <a:ext cx="8077200" cy="156966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model accounts, on a continuous basis, for the processes of 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rainfall interception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evapotranspiration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moisture dynamics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in the unsaturated and saturated zones, and 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runoff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routing. </a:t>
            </a:r>
          </a:p>
        </p:txBody>
      </p:sp>
    </p:spTree>
    <p:extLst>
      <p:ext uri="{BB962C8B-B14F-4D97-AF65-F5344CB8AC3E}">
        <p14:creationId xmlns:p14="http://schemas.microsoft.com/office/powerpoint/2010/main" val="3771192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77B6BC-CE9C-154B-56C4-B902605A7A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35100B3-F1C6-BE71-A253-6D20F5F69F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637" y="1066800"/>
            <a:ext cx="8312727" cy="316338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2D62E9C-7917-CD78-62E8-B7D087B3B893}"/>
              </a:ext>
            </a:extLst>
          </p:cNvPr>
          <p:cNvSpPr/>
          <p:nvPr/>
        </p:nvSpPr>
        <p:spPr>
          <a:xfrm>
            <a:off x="304800" y="1053703"/>
            <a:ext cx="7924800" cy="622697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4" name="Text Box 2">
            <a:extLst>
              <a:ext uri="{FF2B5EF4-FFF2-40B4-BE49-F238E27FC236}">
                <a16:creationId xmlns:a16="http://schemas.microsoft.com/office/drawing/2014/main" id="{0DF7E038-9EF2-46A9-32E8-81099C183A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05600" y="2006623"/>
            <a:ext cx="2057400" cy="522451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000" b="1">
                <a:solidFill>
                  <a:srgbClr val="FF0000"/>
                </a:solidFill>
                <a:latin typeface="Arial" charset="0"/>
              </a:defRPr>
            </a:lvl1pPr>
            <a:lvl2pPr marL="742950" indent="-285750" eaLnBrk="0" hangingPunct="0">
              <a:defRPr sz="2000" b="1">
                <a:solidFill>
                  <a:srgbClr val="FF0000"/>
                </a:solidFill>
                <a:latin typeface="Arial" charset="0"/>
              </a:defRPr>
            </a:lvl2pPr>
            <a:lvl3pPr marL="1143000" indent="-228600" eaLnBrk="0" hangingPunct="0">
              <a:defRPr sz="2000" b="1">
                <a:solidFill>
                  <a:srgbClr val="FF0000"/>
                </a:solidFill>
                <a:latin typeface="Arial" charset="0"/>
              </a:defRPr>
            </a:lvl3pPr>
            <a:lvl4pPr marL="1600200" indent="-228600" eaLnBrk="0" hangingPunct="0">
              <a:defRPr sz="2000" b="1">
                <a:solidFill>
                  <a:srgbClr val="FF0000"/>
                </a:solidFill>
                <a:latin typeface="Arial" charset="0"/>
              </a:defRPr>
            </a:lvl4pPr>
            <a:lvl5pPr marL="2057400" indent="-228600" eaLnBrk="0" hangingPunct="0">
              <a:defRPr sz="2000" b="1">
                <a:solidFill>
                  <a:srgbClr val="FF0000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defRPr sz="2000" b="1">
                <a:solidFill>
                  <a:srgbClr val="FF0000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defRPr sz="2000" b="1">
                <a:solidFill>
                  <a:srgbClr val="FF0000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defRPr sz="2000" b="1">
                <a:solidFill>
                  <a:srgbClr val="FF0000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defRPr sz="2000" b="1">
                <a:solidFill>
                  <a:srgbClr val="FF0000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+mn-ea"/>
                <a:cs typeface="+mn-cs"/>
              </a:rPr>
              <a:t>Catena, 2012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800512D-A027-69F9-8F32-005937084859}"/>
              </a:ext>
            </a:extLst>
          </p:cNvPr>
          <p:cNvSpPr txBox="1"/>
          <p:nvPr/>
        </p:nvSpPr>
        <p:spPr>
          <a:xfrm>
            <a:off x="609600" y="381000"/>
            <a:ext cx="2895600" cy="461665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Major Extension:  </a:t>
            </a:r>
          </a:p>
        </p:txBody>
      </p:sp>
    </p:spTree>
    <p:extLst>
      <p:ext uri="{BB962C8B-B14F-4D97-AF65-F5344CB8AC3E}">
        <p14:creationId xmlns:p14="http://schemas.microsoft.com/office/powerpoint/2010/main" val="208348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8EAFED-3E76-97F2-1CDA-426B2CC6D7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D63AB60-7CED-3A1E-F9F0-7C1BCE43AF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400"/>
            <a:ext cx="9144000" cy="479422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99C9FA0-6D22-04FB-A46F-CEB06C9C2460}"/>
              </a:ext>
            </a:extLst>
          </p:cNvPr>
          <p:cNvSpPr/>
          <p:nvPr/>
        </p:nvSpPr>
        <p:spPr>
          <a:xfrm>
            <a:off x="0" y="152400"/>
            <a:ext cx="4724400" cy="51462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noFill/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D4DC17A-C7A0-904D-39C8-6EE3EDCF9A9F}"/>
              </a:ext>
            </a:extLst>
          </p:cNvPr>
          <p:cNvSpPr/>
          <p:nvPr/>
        </p:nvSpPr>
        <p:spPr>
          <a:xfrm>
            <a:off x="0" y="763802"/>
            <a:ext cx="3352800" cy="418919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noFill/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6385E6D-5C26-E55A-89EC-F663BDB69857}"/>
              </a:ext>
            </a:extLst>
          </p:cNvPr>
          <p:cNvSpPr/>
          <p:nvPr/>
        </p:nvSpPr>
        <p:spPr>
          <a:xfrm>
            <a:off x="4572000" y="3352800"/>
            <a:ext cx="4560797" cy="166025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noFill/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DD78560-4EF6-EADB-CF5F-469A48F07C45}"/>
              </a:ext>
            </a:extLst>
          </p:cNvPr>
          <p:cNvSpPr/>
          <p:nvPr/>
        </p:nvSpPr>
        <p:spPr>
          <a:xfrm>
            <a:off x="3379557" y="1378322"/>
            <a:ext cx="5716524" cy="29049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noFill/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B376BD5-6C75-BFC9-900E-23B05D65ED8A}"/>
              </a:ext>
            </a:extLst>
          </p:cNvPr>
          <p:cNvSpPr/>
          <p:nvPr/>
        </p:nvSpPr>
        <p:spPr>
          <a:xfrm>
            <a:off x="5640182" y="881824"/>
            <a:ext cx="2713537" cy="41357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noFill/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3810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2BD788-2642-8466-AA5A-877C4E0DCB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C47571-9527-8E26-47F2-8D3BFCD5F5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937" y="381000"/>
            <a:ext cx="7858125" cy="474345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087AB35-0E53-1BB9-87BC-29FF9F6B3364}"/>
              </a:ext>
            </a:extLst>
          </p:cNvPr>
          <p:cNvSpPr/>
          <p:nvPr/>
        </p:nvSpPr>
        <p:spPr>
          <a:xfrm>
            <a:off x="4128835" y="838200"/>
            <a:ext cx="2424365" cy="303265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noFill/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 Box 2">
            <a:extLst>
              <a:ext uri="{FF2B5EF4-FFF2-40B4-BE49-F238E27FC236}">
                <a16:creationId xmlns:a16="http://schemas.microsoft.com/office/drawing/2014/main" id="{8247FDCD-BF59-64F6-8972-954EC176FE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7000" y="5867400"/>
            <a:ext cx="5791200" cy="522451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000" b="1">
                <a:solidFill>
                  <a:srgbClr val="FF0000"/>
                </a:solidFill>
                <a:latin typeface="Arial" charset="0"/>
              </a:defRPr>
            </a:lvl1pPr>
            <a:lvl2pPr marL="742950" indent="-285750" eaLnBrk="0" hangingPunct="0">
              <a:defRPr sz="2000" b="1">
                <a:solidFill>
                  <a:srgbClr val="FF0000"/>
                </a:solidFill>
                <a:latin typeface="Arial" charset="0"/>
              </a:defRPr>
            </a:lvl2pPr>
            <a:lvl3pPr marL="1143000" indent="-228600" eaLnBrk="0" hangingPunct="0">
              <a:defRPr sz="2000" b="1">
                <a:solidFill>
                  <a:srgbClr val="FF0000"/>
                </a:solidFill>
                <a:latin typeface="Arial" charset="0"/>
              </a:defRPr>
            </a:lvl3pPr>
            <a:lvl4pPr marL="1600200" indent="-228600" eaLnBrk="0" hangingPunct="0">
              <a:defRPr sz="2000" b="1">
                <a:solidFill>
                  <a:srgbClr val="FF0000"/>
                </a:solidFill>
                <a:latin typeface="Arial" charset="0"/>
              </a:defRPr>
            </a:lvl4pPr>
            <a:lvl5pPr marL="2057400" indent="-228600" eaLnBrk="0" hangingPunct="0">
              <a:defRPr sz="2000" b="1">
                <a:solidFill>
                  <a:srgbClr val="FF0000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defRPr sz="2000" b="1">
                <a:solidFill>
                  <a:srgbClr val="FF0000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defRPr sz="2000" b="1">
                <a:solidFill>
                  <a:srgbClr val="FF0000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defRPr sz="2000" b="1">
                <a:solidFill>
                  <a:srgbClr val="FF0000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defRPr sz="2000" b="1">
                <a:solidFill>
                  <a:srgbClr val="FF0000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2400" dirty="0"/>
              <a:t>Major evolving research opportunities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D6E36137-1D2A-D79E-5280-382AB530DC4D}"/>
              </a:ext>
            </a:extLst>
          </p:cNvPr>
          <p:cNvCxnSpPr>
            <a:cxnSpLocks/>
          </p:cNvCxnSpPr>
          <p:nvPr/>
        </p:nvCxnSpPr>
        <p:spPr>
          <a:xfrm>
            <a:off x="2286000" y="5486400"/>
            <a:ext cx="6324600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E57761CF-36EA-4B19-179A-A6ADCB9978D5}"/>
              </a:ext>
            </a:extLst>
          </p:cNvPr>
          <p:cNvSpPr/>
          <p:nvPr/>
        </p:nvSpPr>
        <p:spPr>
          <a:xfrm>
            <a:off x="2286000" y="3934225"/>
            <a:ext cx="3352800" cy="124737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noFill/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9E25C55-3873-47C0-E378-3F8D96802DE5}"/>
              </a:ext>
            </a:extLst>
          </p:cNvPr>
          <p:cNvSpPr/>
          <p:nvPr/>
        </p:nvSpPr>
        <p:spPr>
          <a:xfrm>
            <a:off x="6629400" y="3443677"/>
            <a:ext cx="1821461" cy="1509323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noFill/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9482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7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4DF95B-1795-5309-2F93-4FF919C363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2">
            <a:extLst>
              <a:ext uri="{FF2B5EF4-FFF2-40B4-BE49-F238E27FC236}">
                <a16:creationId xmlns:a16="http://schemas.microsoft.com/office/drawing/2014/main" id="{938CF561-CE42-29D1-E75E-CBD55DDB08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09600"/>
            <a:ext cx="7315200" cy="480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rgbClr val="FF0000"/>
                </a:solidFill>
                <a:latin typeface="Arial" charset="0"/>
              </a:defRPr>
            </a:lvl1pPr>
            <a:lvl2pPr marL="742950" indent="-285750" eaLnBrk="0" hangingPunct="0">
              <a:defRPr sz="2000" b="1">
                <a:solidFill>
                  <a:srgbClr val="FF0000"/>
                </a:solidFill>
                <a:latin typeface="Arial" charset="0"/>
              </a:defRPr>
            </a:lvl2pPr>
            <a:lvl3pPr marL="1143000" indent="-228600" eaLnBrk="0" hangingPunct="0">
              <a:defRPr sz="2000" b="1">
                <a:solidFill>
                  <a:srgbClr val="FF0000"/>
                </a:solidFill>
                <a:latin typeface="Arial" charset="0"/>
              </a:defRPr>
            </a:lvl3pPr>
            <a:lvl4pPr marL="1600200" indent="-228600" eaLnBrk="0" hangingPunct="0">
              <a:defRPr sz="2000" b="1">
                <a:solidFill>
                  <a:srgbClr val="FF0000"/>
                </a:solidFill>
                <a:latin typeface="Arial" charset="0"/>
              </a:defRPr>
            </a:lvl4pPr>
            <a:lvl5pPr marL="2057400" indent="-228600" eaLnBrk="0" hangingPunct="0">
              <a:defRPr sz="2000" b="1">
                <a:solidFill>
                  <a:srgbClr val="FF0000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defRPr sz="2000" b="1">
                <a:solidFill>
                  <a:srgbClr val="FF0000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defRPr sz="2000" b="1">
                <a:solidFill>
                  <a:srgbClr val="FF0000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defRPr sz="2000" b="1">
                <a:solidFill>
                  <a:srgbClr val="FF0000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defRPr sz="2000" b="1">
                <a:solidFill>
                  <a:srgbClr val="FF0000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30000"/>
              </a:lnSpc>
            </a:pPr>
            <a:r>
              <a:rPr lang="en-US" altLang="en-US" sz="2400" dirty="0">
                <a:solidFill>
                  <a:srgbClr val="000000"/>
                </a:solidFill>
              </a:rPr>
              <a:t>Administrative, educational, scientific, and professional leadership</a:t>
            </a:r>
          </a:p>
          <a:p>
            <a:pPr eaLnBrk="1" hangingPunct="1">
              <a:lnSpc>
                <a:spcPct val="130000"/>
              </a:lnSpc>
            </a:pPr>
            <a:r>
              <a:rPr lang="en-US" altLang="en-US" sz="2400" dirty="0">
                <a:solidFill>
                  <a:srgbClr val="0000FF"/>
                </a:solidFill>
              </a:rPr>
              <a:t>1983 - 1991</a:t>
            </a:r>
            <a:r>
              <a:rPr lang="en-US" altLang="en-US" sz="2400" dirty="0">
                <a:solidFill>
                  <a:srgbClr val="000000"/>
                </a:solidFill>
              </a:rPr>
              <a:t> Director Parsons Lab</a:t>
            </a:r>
          </a:p>
          <a:p>
            <a:pPr eaLnBrk="1" hangingPunct="1">
              <a:lnSpc>
                <a:spcPct val="130000"/>
              </a:lnSpc>
            </a:pPr>
            <a:r>
              <a:rPr lang="en-US" altLang="en-US" sz="2400" dirty="0">
                <a:solidFill>
                  <a:srgbClr val="0000FF"/>
                </a:solidFill>
              </a:rPr>
              <a:t>1992 - 2001 </a:t>
            </a:r>
            <a:r>
              <a:rPr lang="en-US" altLang="en-US" sz="2400" dirty="0">
                <a:solidFill>
                  <a:srgbClr val="000000"/>
                </a:solidFill>
              </a:rPr>
              <a:t>Head MIT CEE department</a:t>
            </a:r>
          </a:p>
          <a:p>
            <a:pPr eaLnBrk="1" hangingPunct="1">
              <a:lnSpc>
                <a:spcPct val="130000"/>
              </a:lnSpc>
            </a:pPr>
            <a:r>
              <a:rPr lang="en-US" altLang="en-US" sz="2400" dirty="0">
                <a:solidFill>
                  <a:srgbClr val="0000FF"/>
                </a:solidFill>
              </a:rPr>
              <a:t>2002 - 2008 </a:t>
            </a:r>
            <a:r>
              <a:rPr lang="en-US" altLang="en-US" sz="2400" dirty="0">
                <a:solidFill>
                  <a:srgbClr val="000000"/>
                </a:solidFill>
              </a:rPr>
              <a:t>Director Freshman Alternate Program, MIT</a:t>
            </a:r>
          </a:p>
          <a:p>
            <a:pPr eaLnBrk="1" hangingPunct="1">
              <a:lnSpc>
                <a:spcPct val="130000"/>
              </a:lnSpc>
            </a:pPr>
            <a:r>
              <a:rPr lang="en-US" altLang="en-US" sz="2400" dirty="0">
                <a:solidFill>
                  <a:srgbClr val="0000FF"/>
                </a:solidFill>
              </a:rPr>
              <a:t>2008 - 2010 </a:t>
            </a:r>
            <a:r>
              <a:rPr lang="en-US" altLang="en-US" sz="2400" dirty="0">
                <a:solidFill>
                  <a:srgbClr val="000000"/>
                </a:solidFill>
              </a:rPr>
              <a:t>Dean UC Irvine</a:t>
            </a:r>
          </a:p>
          <a:p>
            <a:pPr eaLnBrk="1" hangingPunct="1">
              <a:lnSpc>
                <a:spcPct val="130000"/>
              </a:lnSpc>
            </a:pPr>
            <a:r>
              <a:rPr lang="en-US" altLang="en-US" sz="2400" dirty="0">
                <a:solidFill>
                  <a:srgbClr val="0000FF"/>
                </a:solidFill>
              </a:rPr>
              <a:t>2010 - 2020 </a:t>
            </a:r>
            <a:r>
              <a:rPr lang="en-US" altLang="en-US" sz="2400" dirty="0">
                <a:solidFill>
                  <a:srgbClr val="000000"/>
                </a:solidFill>
              </a:rPr>
              <a:t>Provost Georgia Tech </a:t>
            </a:r>
          </a:p>
        </p:txBody>
      </p:sp>
    </p:spTree>
    <p:extLst>
      <p:ext uri="{BB962C8B-B14F-4D97-AF65-F5344CB8AC3E}">
        <p14:creationId xmlns:p14="http://schemas.microsoft.com/office/powerpoint/2010/main" val="3746356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4770C5-7AB3-F79F-2808-475DFB475B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2">
            <a:extLst>
              <a:ext uri="{FF2B5EF4-FFF2-40B4-BE49-F238E27FC236}">
                <a16:creationId xmlns:a16="http://schemas.microsoft.com/office/drawing/2014/main" id="{B30A0C5B-CDB7-A58B-9A73-0139E8AF19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09600"/>
            <a:ext cx="7315200" cy="19628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rgbClr val="FF0000"/>
                </a:solidFill>
                <a:latin typeface="Arial" charset="0"/>
              </a:defRPr>
            </a:lvl1pPr>
            <a:lvl2pPr marL="742950" indent="-285750" eaLnBrk="0" hangingPunct="0">
              <a:defRPr sz="2000" b="1">
                <a:solidFill>
                  <a:srgbClr val="FF0000"/>
                </a:solidFill>
                <a:latin typeface="Arial" charset="0"/>
              </a:defRPr>
            </a:lvl2pPr>
            <a:lvl3pPr marL="1143000" indent="-228600" eaLnBrk="0" hangingPunct="0">
              <a:defRPr sz="2000" b="1">
                <a:solidFill>
                  <a:srgbClr val="FF0000"/>
                </a:solidFill>
                <a:latin typeface="Arial" charset="0"/>
              </a:defRPr>
            </a:lvl3pPr>
            <a:lvl4pPr marL="1600200" indent="-228600" eaLnBrk="0" hangingPunct="0">
              <a:defRPr sz="2000" b="1">
                <a:solidFill>
                  <a:srgbClr val="FF0000"/>
                </a:solidFill>
                <a:latin typeface="Arial" charset="0"/>
              </a:defRPr>
            </a:lvl4pPr>
            <a:lvl5pPr marL="2057400" indent="-228600" eaLnBrk="0" hangingPunct="0">
              <a:defRPr sz="2000" b="1">
                <a:solidFill>
                  <a:srgbClr val="FF0000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defRPr sz="2000" b="1">
                <a:solidFill>
                  <a:srgbClr val="FF0000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defRPr sz="2000" b="1">
                <a:solidFill>
                  <a:srgbClr val="FF0000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defRPr sz="2000" b="1">
                <a:solidFill>
                  <a:srgbClr val="FF0000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defRPr sz="2000" b="1">
                <a:solidFill>
                  <a:srgbClr val="FF0000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30000"/>
              </a:lnSpc>
            </a:pPr>
            <a:r>
              <a:rPr lang="en-US" altLang="en-US" sz="2400" dirty="0">
                <a:solidFill>
                  <a:srgbClr val="000000"/>
                </a:solidFill>
              </a:rPr>
              <a:t>Extraordinary </a:t>
            </a:r>
            <a:r>
              <a:rPr lang="en-US" altLang="en-US" sz="2400" dirty="0">
                <a:solidFill>
                  <a:srgbClr val="0000FF"/>
                </a:solidFill>
              </a:rPr>
              <a:t>high-level consulting</a:t>
            </a:r>
            <a:r>
              <a:rPr lang="en-US" altLang="en-US" sz="2400" dirty="0">
                <a:solidFill>
                  <a:srgbClr val="000000"/>
                </a:solidFill>
              </a:rPr>
              <a:t> and extensive service on </a:t>
            </a:r>
            <a:r>
              <a:rPr lang="en-US" altLang="en-US" sz="2400" dirty="0">
                <a:solidFill>
                  <a:srgbClr val="0000FF"/>
                </a:solidFill>
              </a:rPr>
              <a:t>national and international advisory committees</a:t>
            </a:r>
            <a:r>
              <a:rPr lang="en-US" altLang="en-US" sz="2400" dirty="0">
                <a:solidFill>
                  <a:srgbClr val="000000"/>
                </a:solidFill>
              </a:rPr>
              <a:t>, and </a:t>
            </a:r>
            <a:r>
              <a:rPr lang="en-US" altLang="en-US" sz="2400" dirty="0">
                <a:solidFill>
                  <a:srgbClr val="0000FF"/>
                </a:solidFill>
              </a:rPr>
              <a:t>leadership of scientific societies</a:t>
            </a:r>
            <a:r>
              <a:rPr lang="en-US" altLang="en-US" sz="2400" dirty="0">
                <a:solidFill>
                  <a:srgbClr val="00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704940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ADE20B-1FC0-1718-8499-5ECA8628DD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3972696-1D63-8A5E-0D8A-5805FB2553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3632" y="1631905"/>
            <a:ext cx="2716735" cy="359418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22C4245-33B7-74C3-77B1-06D86D305845}"/>
              </a:ext>
            </a:extLst>
          </p:cNvPr>
          <p:cNvSpPr txBox="1"/>
          <p:nvPr/>
        </p:nvSpPr>
        <p:spPr>
          <a:xfrm>
            <a:off x="2667000" y="5486400"/>
            <a:ext cx="3733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Peter S. (Pete) Eagleson</a:t>
            </a:r>
          </a:p>
        </p:txBody>
      </p:sp>
    </p:spTree>
    <p:extLst>
      <p:ext uri="{BB962C8B-B14F-4D97-AF65-F5344CB8AC3E}">
        <p14:creationId xmlns:p14="http://schemas.microsoft.com/office/powerpoint/2010/main" val="191268376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459875-FC3B-8C39-E3F7-82A34B0E53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2">
            <a:extLst>
              <a:ext uri="{FF2B5EF4-FFF2-40B4-BE49-F238E27FC236}">
                <a16:creationId xmlns:a16="http://schemas.microsoft.com/office/drawing/2014/main" id="{50534FDD-52E6-1E40-1512-5F2C726814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09600"/>
            <a:ext cx="7315200" cy="37725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rgbClr val="FF0000"/>
                </a:solidFill>
                <a:latin typeface="Arial" charset="0"/>
              </a:defRPr>
            </a:lvl1pPr>
            <a:lvl2pPr marL="742950" indent="-285750" eaLnBrk="0" hangingPunct="0">
              <a:defRPr sz="2000" b="1">
                <a:solidFill>
                  <a:srgbClr val="FF0000"/>
                </a:solidFill>
                <a:latin typeface="Arial" charset="0"/>
              </a:defRPr>
            </a:lvl2pPr>
            <a:lvl3pPr marL="1143000" indent="-228600" eaLnBrk="0" hangingPunct="0">
              <a:defRPr sz="2000" b="1">
                <a:solidFill>
                  <a:srgbClr val="FF0000"/>
                </a:solidFill>
                <a:latin typeface="Arial" charset="0"/>
              </a:defRPr>
            </a:lvl3pPr>
            <a:lvl4pPr marL="1600200" indent="-228600" eaLnBrk="0" hangingPunct="0">
              <a:defRPr sz="2000" b="1">
                <a:solidFill>
                  <a:srgbClr val="FF0000"/>
                </a:solidFill>
                <a:latin typeface="Arial" charset="0"/>
              </a:defRPr>
            </a:lvl4pPr>
            <a:lvl5pPr marL="2057400" indent="-228600" eaLnBrk="0" hangingPunct="0">
              <a:defRPr sz="2000" b="1">
                <a:solidFill>
                  <a:srgbClr val="FF0000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defRPr sz="2000" b="1">
                <a:solidFill>
                  <a:srgbClr val="FF0000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defRPr sz="2000" b="1">
                <a:solidFill>
                  <a:srgbClr val="FF0000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defRPr sz="2000" b="1">
                <a:solidFill>
                  <a:srgbClr val="FF0000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defRPr sz="2000" b="1">
                <a:solidFill>
                  <a:srgbClr val="FF0000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International educational leadership:</a:t>
            </a:r>
          </a:p>
          <a:p>
            <a:pPr lvl="0" eaLnBrk="1" hangingPunct="1">
              <a:lnSpc>
                <a:spcPct val="130000"/>
              </a:lnSpc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March 20-21, </a:t>
            </a:r>
            <a:r>
              <a:rPr lang="en-US" altLang="en-US" sz="2400" dirty="0">
                <a:solidFill>
                  <a:srgbClr val="0000FF"/>
                </a:solidFill>
              </a:rPr>
              <a:t>2000</a:t>
            </a:r>
            <a:r>
              <a:rPr lang="en-US" altLang="en-US" sz="2400" dirty="0">
                <a:solidFill>
                  <a:srgbClr val="000000"/>
                </a:solidFill>
              </a:rPr>
              <a:t> - 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MIT - 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Convener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of the “New Millennium Colloquium on the Future of Civil and Environmental Engineering”</a:t>
            </a:r>
          </a:p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250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attended, including 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industry leaders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, 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university presidents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, and 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CEE leaders 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from around the world.</a:t>
            </a:r>
          </a:p>
        </p:txBody>
      </p:sp>
    </p:spTree>
    <p:extLst>
      <p:ext uri="{BB962C8B-B14F-4D97-AF65-F5344CB8AC3E}">
        <p14:creationId xmlns:p14="http://schemas.microsoft.com/office/powerpoint/2010/main" val="751157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1F1F68-CB55-1993-9D61-1BC421D02F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2">
            <a:extLst>
              <a:ext uri="{FF2B5EF4-FFF2-40B4-BE49-F238E27FC236}">
                <a16:creationId xmlns:a16="http://schemas.microsoft.com/office/drawing/2014/main" id="{AFA3E93D-9529-F339-3D04-74BED86C84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09600"/>
            <a:ext cx="7315200" cy="37725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rgbClr val="FF0000"/>
                </a:solidFill>
                <a:latin typeface="Arial" charset="0"/>
              </a:defRPr>
            </a:lvl1pPr>
            <a:lvl2pPr marL="742950" indent="-285750" eaLnBrk="0" hangingPunct="0">
              <a:defRPr sz="2000" b="1">
                <a:solidFill>
                  <a:srgbClr val="FF0000"/>
                </a:solidFill>
                <a:latin typeface="Arial" charset="0"/>
              </a:defRPr>
            </a:lvl2pPr>
            <a:lvl3pPr marL="1143000" indent="-228600" eaLnBrk="0" hangingPunct="0">
              <a:defRPr sz="2000" b="1">
                <a:solidFill>
                  <a:srgbClr val="FF0000"/>
                </a:solidFill>
                <a:latin typeface="Arial" charset="0"/>
              </a:defRPr>
            </a:lvl3pPr>
            <a:lvl4pPr marL="1600200" indent="-228600" eaLnBrk="0" hangingPunct="0">
              <a:defRPr sz="2000" b="1">
                <a:solidFill>
                  <a:srgbClr val="FF0000"/>
                </a:solidFill>
                <a:latin typeface="Arial" charset="0"/>
              </a:defRPr>
            </a:lvl4pPr>
            <a:lvl5pPr marL="2057400" indent="-228600" eaLnBrk="0" hangingPunct="0">
              <a:defRPr sz="2000" b="1">
                <a:solidFill>
                  <a:srgbClr val="FF0000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defRPr sz="2000" b="1">
                <a:solidFill>
                  <a:srgbClr val="FF0000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defRPr sz="2000" b="1">
                <a:solidFill>
                  <a:srgbClr val="FF0000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defRPr sz="2000" b="1">
                <a:solidFill>
                  <a:srgbClr val="FF0000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defRPr sz="2000" b="1">
                <a:solidFill>
                  <a:srgbClr val="FF0000"/>
                </a:solidFill>
                <a:latin typeface="Arial" charset="0"/>
              </a:defRPr>
            </a:lvl9pPr>
          </a:lstStyle>
          <a:p>
            <a:pPr lvl="0" eaLnBrk="1" hangingPunct="1">
              <a:lnSpc>
                <a:spcPct val="130000"/>
              </a:lnSpc>
              <a:defRPr/>
            </a:pPr>
            <a:r>
              <a:rPr lang="en-US" altLang="en-US" sz="2400" dirty="0">
                <a:solidFill>
                  <a:srgbClr val="000000"/>
                </a:solidFill>
              </a:rPr>
              <a:t>International professional leadership: </a:t>
            </a:r>
          </a:p>
          <a:p>
            <a:pPr lvl="0" eaLnBrk="1" hangingPunct="1">
              <a:lnSpc>
                <a:spcPct val="130000"/>
              </a:lnSpc>
              <a:defRPr/>
            </a:pPr>
            <a:r>
              <a:rPr lang="en-US" altLang="en-US" sz="2400" dirty="0">
                <a:solidFill>
                  <a:srgbClr val="0000FF"/>
                </a:solidFill>
              </a:rPr>
              <a:t>1995 - 2014 </a:t>
            </a:r>
          </a:p>
          <a:p>
            <a:pPr lvl="0" eaLnBrk="1" hangingPunct="1">
              <a:lnSpc>
                <a:spcPct val="130000"/>
              </a:lnSpc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Consultant and Chair of panel of experts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that supervised the development and construction of 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tidal gates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to protect the 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City of Venice and the Lagoon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against flooding, Consorzio Venezia Nuova, Venice.</a:t>
            </a:r>
          </a:p>
        </p:txBody>
      </p:sp>
    </p:spTree>
    <p:extLst>
      <p:ext uri="{BB962C8B-B14F-4D97-AF65-F5344CB8AC3E}">
        <p14:creationId xmlns:p14="http://schemas.microsoft.com/office/powerpoint/2010/main" val="2269487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EB83EC-3CC1-E71C-FD31-DA19DEC37A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F5312B5-1B97-379E-79A7-839F3B796A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434" y="76200"/>
            <a:ext cx="8139132" cy="60473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6C99558-0012-1ABA-78C0-C30573BABB8F}"/>
              </a:ext>
            </a:extLst>
          </p:cNvPr>
          <p:cNvSpPr/>
          <p:nvPr/>
        </p:nvSpPr>
        <p:spPr>
          <a:xfrm>
            <a:off x="2646848" y="3018162"/>
            <a:ext cx="1259505" cy="44067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9CB6477-B675-608A-9FE5-BB1743823F5C}"/>
              </a:ext>
            </a:extLst>
          </p:cNvPr>
          <p:cNvSpPr/>
          <p:nvPr/>
        </p:nvSpPr>
        <p:spPr>
          <a:xfrm>
            <a:off x="3845895" y="914400"/>
            <a:ext cx="1259505" cy="44067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2DDA2EE-35D9-F680-FDF1-7F59ACC4A7FF}"/>
              </a:ext>
            </a:extLst>
          </p:cNvPr>
          <p:cNvSpPr/>
          <p:nvPr/>
        </p:nvSpPr>
        <p:spPr>
          <a:xfrm>
            <a:off x="2209800" y="5350523"/>
            <a:ext cx="1259505" cy="44067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80C3919-85B1-EED7-4B2B-9AA7A15E2FD8}"/>
              </a:ext>
            </a:extLst>
          </p:cNvPr>
          <p:cNvSpPr/>
          <p:nvPr/>
        </p:nvSpPr>
        <p:spPr>
          <a:xfrm>
            <a:off x="7595556" y="5801368"/>
            <a:ext cx="1040914" cy="30098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E608F6B-5994-8E0F-1F35-752C211D170D}"/>
              </a:ext>
            </a:extLst>
          </p:cNvPr>
          <p:cNvGrpSpPr/>
          <p:nvPr/>
        </p:nvGrpSpPr>
        <p:grpSpPr>
          <a:xfrm>
            <a:off x="914400" y="330678"/>
            <a:ext cx="2133600" cy="461665"/>
            <a:chOff x="914400" y="533400"/>
            <a:chExt cx="2133600" cy="461665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4F22253-3129-066A-BE9D-B244CAFA8E7B}"/>
                </a:ext>
              </a:extLst>
            </p:cNvPr>
            <p:cNvSpPr txBox="1"/>
            <p:nvPr/>
          </p:nvSpPr>
          <p:spPr>
            <a:xfrm>
              <a:off x="914400" y="533400"/>
              <a:ext cx="1179919" cy="461665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FF0000"/>
              </a:solidFill>
            </a:ln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noProof="0" dirty="0">
                  <a:latin typeface="Arial" panose="020B0604020202020204" pitchFamily="34" charset="0"/>
                  <a:cs typeface="Arial" panose="020B0604020202020204" pitchFamily="34" charset="0"/>
                </a:rPr>
                <a:t>Venice</a:t>
              </a:r>
              <a:r>
                <a:rPr kumimoji="0" lang="en-US" sz="24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 </a:t>
              </a:r>
            </a:p>
          </p:txBody>
        </p: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429ED8F0-831F-FE90-50AB-A4221ECCE786}"/>
                </a:ext>
              </a:extLst>
            </p:cNvPr>
            <p:cNvCxnSpPr>
              <a:cxnSpLocks/>
              <a:stCxn id="4" idx="3"/>
            </p:cNvCxnSpPr>
            <p:nvPr/>
          </p:nvCxnSpPr>
          <p:spPr bwMode="auto">
            <a:xfrm>
              <a:off x="2094319" y="764233"/>
              <a:ext cx="953681" cy="230832"/>
            </a:xfrm>
            <a:prstGeom prst="straightConnector1">
              <a:avLst/>
            </a:prstGeom>
            <a:solidFill>
              <a:schemeClr val="accent1"/>
            </a:solidFill>
            <a:ln w="571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63962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2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686683-CFF6-2349-6A7E-E50FDA6340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1EF1653-8948-F583-923A-BDDC6AB12B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434" y="76200"/>
            <a:ext cx="8139132" cy="60473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6E027B0-952B-1C09-C2E1-D44E8D733048}"/>
              </a:ext>
            </a:extLst>
          </p:cNvPr>
          <p:cNvSpPr/>
          <p:nvPr/>
        </p:nvSpPr>
        <p:spPr>
          <a:xfrm>
            <a:off x="2514600" y="2667000"/>
            <a:ext cx="1524000" cy="11430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12775FE-C67B-90F2-F7E1-1B1F268A2A14}"/>
              </a:ext>
            </a:extLst>
          </p:cNvPr>
          <p:cNvSpPr/>
          <p:nvPr/>
        </p:nvSpPr>
        <p:spPr>
          <a:xfrm>
            <a:off x="7595556" y="5801368"/>
            <a:ext cx="1040914" cy="30098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7270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6B02B8-8253-10EE-EBCF-71ADF5B7C6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74FA7A7-9E98-8343-C8C7-CD33EB593B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228600"/>
            <a:ext cx="5616255" cy="5933199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A0D897BF-84E3-4AF5-79FB-4AD6949F40A5}"/>
              </a:ext>
            </a:extLst>
          </p:cNvPr>
          <p:cNvGrpSpPr/>
          <p:nvPr/>
        </p:nvGrpSpPr>
        <p:grpSpPr>
          <a:xfrm>
            <a:off x="4343400" y="2667000"/>
            <a:ext cx="3429000" cy="674132"/>
            <a:chOff x="4343400" y="2667000"/>
            <a:chExt cx="3429000" cy="674132"/>
          </a:xfrm>
        </p:grpSpPr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E97B92AE-A1F1-E059-12A0-5E4736E5E3D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343400" y="2667000"/>
              <a:ext cx="228600" cy="642020"/>
            </a:xfrm>
            <a:prstGeom prst="straightConnector1">
              <a:avLst/>
            </a:prstGeom>
            <a:ln w="57150"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CF40551-6166-03E1-BCBD-84840B33C484}"/>
                </a:ext>
              </a:extLst>
            </p:cNvPr>
            <p:cNvSpPr txBox="1"/>
            <p:nvPr/>
          </p:nvSpPr>
          <p:spPr>
            <a:xfrm>
              <a:off x="6705600" y="2971800"/>
              <a:ext cx="1066800" cy="369332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0.42 km</a:t>
              </a:r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DEA14E07-5EE1-2EF8-D719-F585112FB485}"/>
                </a:ext>
              </a:extLst>
            </p:cNvPr>
            <p:cNvCxnSpPr>
              <a:cxnSpLocks/>
            </p:cNvCxnSpPr>
            <p:nvPr/>
          </p:nvCxnSpPr>
          <p:spPr>
            <a:xfrm>
              <a:off x="4477512" y="2971800"/>
              <a:ext cx="2209800" cy="184666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547432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260F48-12EA-EB63-976F-FED316B66F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2E94BE5-C30A-F5D9-4792-1584802C34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400"/>
            <a:ext cx="9144000" cy="4800947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69B64802-C7E8-4BAB-7854-5127B47BD3E8}"/>
              </a:ext>
            </a:extLst>
          </p:cNvPr>
          <p:cNvGrpSpPr/>
          <p:nvPr/>
        </p:nvGrpSpPr>
        <p:grpSpPr>
          <a:xfrm>
            <a:off x="1905000" y="1295400"/>
            <a:ext cx="6019800" cy="1600200"/>
            <a:chOff x="1905000" y="1295400"/>
            <a:chExt cx="6019800" cy="1600200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74BDBA90-987F-D8C5-42B2-C108835C5055}"/>
                </a:ext>
              </a:extLst>
            </p:cNvPr>
            <p:cNvSpPr txBox="1"/>
            <p:nvPr/>
          </p:nvSpPr>
          <p:spPr>
            <a:xfrm>
              <a:off x="2973234" y="1295400"/>
              <a:ext cx="2819400" cy="461665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0000"/>
              </a:solidFill>
            </a:ln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Tidal gates raised  </a:t>
              </a:r>
            </a:p>
          </p:txBody>
        </p:sp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5FD11E31-F8BD-A4C9-CFEA-C19157F7BB6D}"/>
                </a:ext>
              </a:extLst>
            </p:cNvPr>
            <p:cNvCxnSpPr/>
            <p:nvPr/>
          </p:nvCxnSpPr>
          <p:spPr>
            <a:xfrm flipH="1">
              <a:off x="1905000" y="1752600"/>
              <a:ext cx="2514600" cy="114300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D37551A9-850B-740F-7BC8-F81A61C1DE59}"/>
                </a:ext>
              </a:extLst>
            </p:cNvPr>
            <p:cNvCxnSpPr>
              <a:cxnSpLocks/>
              <a:stCxn id="2" idx="2"/>
            </p:cNvCxnSpPr>
            <p:nvPr/>
          </p:nvCxnSpPr>
          <p:spPr>
            <a:xfrm>
              <a:off x="4382934" y="1757065"/>
              <a:ext cx="3541866" cy="681335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127353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B8405F-4F4B-5C78-651B-51FB45BDB8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2">
            <a:extLst>
              <a:ext uri="{FF2B5EF4-FFF2-40B4-BE49-F238E27FC236}">
                <a16:creationId xmlns:a16="http://schemas.microsoft.com/office/drawing/2014/main" id="{289F0BBD-4F72-097C-DDDB-B3F2BBBFB3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609600"/>
            <a:ext cx="7391400" cy="4141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000" b="1">
                <a:solidFill>
                  <a:srgbClr val="FF0000"/>
                </a:solidFill>
                <a:latin typeface="Arial" charset="0"/>
              </a:defRPr>
            </a:lvl1pPr>
            <a:lvl2pPr marL="742950" indent="-285750" eaLnBrk="0" hangingPunct="0">
              <a:defRPr sz="2000" b="1">
                <a:solidFill>
                  <a:srgbClr val="FF0000"/>
                </a:solidFill>
                <a:latin typeface="Arial" charset="0"/>
              </a:defRPr>
            </a:lvl2pPr>
            <a:lvl3pPr marL="1143000" indent="-228600" eaLnBrk="0" hangingPunct="0">
              <a:defRPr sz="2000" b="1">
                <a:solidFill>
                  <a:srgbClr val="FF0000"/>
                </a:solidFill>
                <a:latin typeface="Arial" charset="0"/>
              </a:defRPr>
            </a:lvl3pPr>
            <a:lvl4pPr marL="1600200" indent="-228600" eaLnBrk="0" hangingPunct="0">
              <a:defRPr sz="2000" b="1">
                <a:solidFill>
                  <a:srgbClr val="FF0000"/>
                </a:solidFill>
                <a:latin typeface="Arial" charset="0"/>
              </a:defRPr>
            </a:lvl4pPr>
            <a:lvl5pPr marL="2057400" indent="-228600" eaLnBrk="0" hangingPunct="0">
              <a:defRPr sz="2000" b="1">
                <a:solidFill>
                  <a:srgbClr val="FF0000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defRPr sz="2000" b="1">
                <a:solidFill>
                  <a:srgbClr val="FF0000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defRPr sz="2000" b="1">
                <a:solidFill>
                  <a:srgbClr val="FF0000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defRPr sz="2000" b="1">
                <a:solidFill>
                  <a:srgbClr val="FF0000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defRPr sz="2000" b="1">
                <a:solidFill>
                  <a:srgbClr val="FF0000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Detailed coverage:</a:t>
            </a:r>
          </a:p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Evans Lecture, University of Washington, 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May 11, 2023</a:t>
            </a:r>
            <a:r>
              <a:rPr lang="en-US" altLang="en-US" sz="2400" dirty="0">
                <a:solidFill>
                  <a:srgbClr val="000000"/>
                </a:solidFill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“The Venice Gates: A Short History of a 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Long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, Successful (but Controversial) Project”</a:t>
            </a:r>
          </a:p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81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9298DEE-E44E-7D0F-64E6-20B290323A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200"/>
            <a:ext cx="9144000" cy="52230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A0B5265-5DC2-F9A3-CFFC-D8A8F9120C31}"/>
              </a:ext>
            </a:extLst>
          </p:cNvPr>
          <p:cNvSpPr txBox="1"/>
          <p:nvPr/>
        </p:nvSpPr>
        <p:spPr>
          <a:xfrm>
            <a:off x="533400" y="5867400"/>
            <a:ext cx="8001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2023 Evans Endowed Lecture: The Venice Gates - Dr. Rafael L. Bras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6C12886-C855-95B2-6541-70DCC2309A5E}"/>
              </a:ext>
            </a:extLst>
          </p:cNvPr>
          <p:cNvSpPr/>
          <p:nvPr/>
        </p:nvSpPr>
        <p:spPr>
          <a:xfrm>
            <a:off x="4191000" y="488255"/>
            <a:ext cx="3733800" cy="467841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1B49540-1E71-FF4E-6C2A-C8C50B52BF29}"/>
              </a:ext>
            </a:extLst>
          </p:cNvPr>
          <p:cNvSpPr/>
          <p:nvPr/>
        </p:nvSpPr>
        <p:spPr>
          <a:xfrm>
            <a:off x="4191000" y="1031515"/>
            <a:ext cx="458682" cy="26408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E9AA38F-F46A-1C08-CB4A-30BA48F884E0}"/>
              </a:ext>
            </a:extLst>
          </p:cNvPr>
          <p:cNvSpPr/>
          <p:nvPr/>
        </p:nvSpPr>
        <p:spPr>
          <a:xfrm>
            <a:off x="4198192" y="3065252"/>
            <a:ext cx="4336208" cy="35149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988083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 animBg="1"/>
      <p:bldP spid="5" grpId="0" animBg="1"/>
      <p:bldP spid="6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D4EA0B-2642-C6F3-823D-91B7090E6C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2">
            <a:extLst>
              <a:ext uri="{FF2B5EF4-FFF2-40B4-BE49-F238E27FC236}">
                <a16:creationId xmlns:a16="http://schemas.microsoft.com/office/drawing/2014/main" id="{CAA1A21F-EE05-A3F7-C369-3582F0C618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609600"/>
            <a:ext cx="7924800" cy="5840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000" b="1">
                <a:solidFill>
                  <a:srgbClr val="FF0000"/>
                </a:solidFill>
                <a:latin typeface="Arial" charset="0"/>
              </a:defRPr>
            </a:lvl1pPr>
            <a:lvl2pPr marL="742950" indent="-285750" eaLnBrk="0" hangingPunct="0">
              <a:defRPr sz="2000" b="1">
                <a:solidFill>
                  <a:srgbClr val="FF0000"/>
                </a:solidFill>
                <a:latin typeface="Arial" charset="0"/>
              </a:defRPr>
            </a:lvl2pPr>
            <a:lvl3pPr marL="1143000" indent="-228600" eaLnBrk="0" hangingPunct="0">
              <a:defRPr sz="2000" b="1">
                <a:solidFill>
                  <a:srgbClr val="FF0000"/>
                </a:solidFill>
                <a:latin typeface="Arial" charset="0"/>
              </a:defRPr>
            </a:lvl3pPr>
            <a:lvl4pPr marL="1600200" indent="-228600" eaLnBrk="0" hangingPunct="0">
              <a:defRPr sz="2000" b="1">
                <a:solidFill>
                  <a:srgbClr val="FF0000"/>
                </a:solidFill>
                <a:latin typeface="Arial" charset="0"/>
              </a:defRPr>
            </a:lvl4pPr>
            <a:lvl5pPr marL="2057400" indent="-228600" eaLnBrk="0" hangingPunct="0">
              <a:defRPr sz="2000" b="1">
                <a:solidFill>
                  <a:srgbClr val="FF0000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defRPr sz="2000" b="1">
                <a:solidFill>
                  <a:srgbClr val="FF0000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defRPr sz="2000" b="1">
                <a:solidFill>
                  <a:srgbClr val="FF0000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defRPr sz="2000" b="1">
                <a:solidFill>
                  <a:srgbClr val="FF0000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defRPr sz="2000" b="1">
                <a:solidFill>
                  <a:srgbClr val="FF0000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Rafa has been, and remains:</a:t>
            </a:r>
          </a:p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 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mentor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and 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friend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to many</a:t>
            </a:r>
          </a:p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Primary academic advisor to: </a:t>
            </a:r>
          </a:p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41 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doctoral student colleagues</a:t>
            </a:r>
          </a:p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27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MS students</a:t>
            </a:r>
          </a:p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23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post doctoral fellows and visiting scholars</a:t>
            </a:r>
          </a:p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4194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CBDBA8-33A3-2393-C5F4-60741E147F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2">
            <a:extLst>
              <a:ext uri="{FF2B5EF4-FFF2-40B4-BE49-F238E27FC236}">
                <a16:creationId xmlns:a16="http://schemas.microsoft.com/office/drawing/2014/main" id="{012377A9-34E7-CEA7-AB9F-00324E6B07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609600"/>
            <a:ext cx="7924800" cy="1667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000" b="1">
                <a:solidFill>
                  <a:srgbClr val="FF0000"/>
                </a:solidFill>
                <a:latin typeface="Arial" charset="0"/>
              </a:defRPr>
            </a:lvl1pPr>
            <a:lvl2pPr marL="742950" indent="-285750" eaLnBrk="0" hangingPunct="0">
              <a:defRPr sz="2000" b="1">
                <a:solidFill>
                  <a:srgbClr val="FF0000"/>
                </a:solidFill>
                <a:latin typeface="Arial" charset="0"/>
              </a:defRPr>
            </a:lvl2pPr>
            <a:lvl3pPr marL="1143000" indent="-228600" eaLnBrk="0" hangingPunct="0">
              <a:defRPr sz="2000" b="1">
                <a:solidFill>
                  <a:srgbClr val="FF0000"/>
                </a:solidFill>
                <a:latin typeface="Arial" charset="0"/>
              </a:defRPr>
            </a:lvl3pPr>
            <a:lvl4pPr marL="1600200" indent="-228600" eaLnBrk="0" hangingPunct="0">
              <a:defRPr sz="2000" b="1">
                <a:solidFill>
                  <a:srgbClr val="FF0000"/>
                </a:solidFill>
                <a:latin typeface="Arial" charset="0"/>
              </a:defRPr>
            </a:lvl4pPr>
            <a:lvl5pPr marL="2057400" indent="-228600" eaLnBrk="0" hangingPunct="0">
              <a:defRPr sz="2000" b="1">
                <a:solidFill>
                  <a:srgbClr val="FF0000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defRPr sz="2000" b="1">
                <a:solidFill>
                  <a:srgbClr val="FF0000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defRPr sz="2000" b="1">
                <a:solidFill>
                  <a:srgbClr val="FF0000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defRPr sz="2000" b="1">
                <a:solidFill>
                  <a:srgbClr val="FF0000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defRPr sz="2000" b="1">
                <a:solidFill>
                  <a:srgbClr val="FF0000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2400" dirty="0">
                <a:solidFill>
                  <a:srgbClr val="000000"/>
                </a:solidFill>
              </a:rPr>
              <a:t>Rafa has received many honors and awards</a:t>
            </a:r>
          </a:p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He is a superb 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educator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, a compliment I reserve for the best of my academic colleagues.</a:t>
            </a:r>
          </a:p>
        </p:txBody>
      </p:sp>
    </p:spTree>
    <p:extLst>
      <p:ext uri="{BB962C8B-B14F-4D97-AF65-F5344CB8AC3E}">
        <p14:creationId xmlns:p14="http://schemas.microsoft.com/office/powerpoint/2010/main" val="2897240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447046-9FD5-AA1C-55A6-39E3CD924B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A7E73B5-F17C-0E4C-3B90-0FBB895D0D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2787" y="1409700"/>
            <a:ext cx="2638425" cy="40386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D84D59D-6466-805D-8630-68B41BE9CAD4}"/>
              </a:ext>
            </a:extLst>
          </p:cNvPr>
          <p:cNvSpPr txBox="1"/>
          <p:nvPr/>
        </p:nvSpPr>
        <p:spPr>
          <a:xfrm>
            <a:off x="2514600" y="5638800"/>
            <a:ext cx="441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Donald R. F. (Don) Harleman </a:t>
            </a:r>
          </a:p>
        </p:txBody>
      </p:sp>
    </p:spTree>
    <p:extLst>
      <p:ext uri="{BB962C8B-B14F-4D97-AF65-F5344CB8AC3E}">
        <p14:creationId xmlns:p14="http://schemas.microsoft.com/office/powerpoint/2010/main" val="4010262747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0A9017-8904-66EA-7CDC-163BA0A40B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2">
            <a:extLst>
              <a:ext uri="{FF2B5EF4-FFF2-40B4-BE49-F238E27FC236}">
                <a16:creationId xmlns:a16="http://schemas.microsoft.com/office/drawing/2014/main" id="{5B101AD4-F7F0-57AE-7A3D-52BB7CFDDC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609600"/>
            <a:ext cx="7924800" cy="3292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000" b="1">
                <a:solidFill>
                  <a:srgbClr val="FF0000"/>
                </a:solidFill>
                <a:latin typeface="Arial" charset="0"/>
              </a:defRPr>
            </a:lvl1pPr>
            <a:lvl2pPr marL="742950" indent="-285750" eaLnBrk="0" hangingPunct="0">
              <a:defRPr sz="2000" b="1">
                <a:solidFill>
                  <a:srgbClr val="FF0000"/>
                </a:solidFill>
                <a:latin typeface="Arial" charset="0"/>
              </a:defRPr>
            </a:lvl2pPr>
            <a:lvl3pPr marL="1143000" indent="-228600" eaLnBrk="0" hangingPunct="0">
              <a:defRPr sz="2000" b="1">
                <a:solidFill>
                  <a:srgbClr val="FF0000"/>
                </a:solidFill>
                <a:latin typeface="Arial" charset="0"/>
              </a:defRPr>
            </a:lvl3pPr>
            <a:lvl4pPr marL="1600200" indent="-228600" eaLnBrk="0" hangingPunct="0">
              <a:defRPr sz="2000" b="1">
                <a:solidFill>
                  <a:srgbClr val="FF0000"/>
                </a:solidFill>
                <a:latin typeface="Arial" charset="0"/>
              </a:defRPr>
            </a:lvl4pPr>
            <a:lvl5pPr marL="2057400" indent="-228600" eaLnBrk="0" hangingPunct="0">
              <a:defRPr sz="2000" b="1">
                <a:solidFill>
                  <a:srgbClr val="FF0000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defRPr sz="2000" b="1">
                <a:solidFill>
                  <a:srgbClr val="FF0000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defRPr sz="2000" b="1">
                <a:solidFill>
                  <a:srgbClr val="FF0000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defRPr sz="2000" b="1">
                <a:solidFill>
                  <a:srgbClr val="FF0000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defRPr sz="2000" b="1">
                <a:solidFill>
                  <a:srgbClr val="FF0000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2400" dirty="0">
                <a:solidFill>
                  <a:srgbClr val="000000"/>
                </a:solidFill>
              </a:rPr>
              <a:t>His latest recognition is the highest honor bestowed by </a:t>
            </a:r>
            <a:r>
              <a:rPr lang="en-US" altLang="en-US" sz="2400" dirty="0">
                <a:solidFill>
                  <a:srgbClr val="0000FF"/>
                </a:solidFill>
              </a:rPr>
              <a:t>ASCE</a:t>
            </a:r>
            <a:r>
              <a:rPr lang="en-US" altLang="en-US" sz="2400" dirty="0">
                <a:solidFill>
                  <a:srgbClr val="000000"/>
                </a:solidFill>
              </a:rPr>
              <a:t>, its </a:t>
            </a:r>
            <a:r>
              <a:rPr lang="en-US" altLang="en-US" sz="2400" dirty="0">
                <a:solidFill>
                  <a:srgbClr val="0000FF"/>
                </a:solidFill>
              </a:rPr>
              <a:t>OPAL</a:t>
            </a:r>
            <a:r>
              <a:rPr lang="en-US" altLang="en-US" sz="2400" dirty="0">
                <a:solidFill>
                  <a:srgbClr val="000000"/>
                </a:solidFill>
              </a:rPr>
              <a:t> award.</a:t>
            </a:r>
          </a:p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He was the 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2025 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recipient of the 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“OPAL Award in Education”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, presented 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October 10, 2025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, in Seattle.</a:t>
            </a:r>
          </a:p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Rafa and Pat invited Sylvia and me to join them for this memorable and uplifting award ceremony.</a:t>
            </a:r>
          </a:p>
        </p:txBody>
      </p:sp>
    </p:spTree>
    <p:extLst>
      <p:ext uri="{BB962C8B-B14F-4D97-AF65-F5344CB8AC3E}">
        <p14:creationId xmlns:p14="http://schemas.microsoft.com/office/powerpoint/2010/main" val="3738872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7FA396-2029-1C0B-9289-AD24243E20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61136BF-DE8B-FA64-2A68-083F02663F5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488" y="0"/>
            <a:ext cx="7557025" cy="5599632"/>
          </a:xfrm>
          <a:prstGeom prst="rect">
            <a:avLst/>
          </a:prstGeom>
        </p:spPr>
      </p:pic>
      <p:sp>
        <p:nvSpPr>
          <p:cNvPr id="2" name="Text Box 2">
            <a:extLst>
              <a:ext uri="{FF2B5EF4-FFF2-40B4-BE49-F238E27FC236}">
                <a16:creationId xmlns:a16="http://schemas.microsoft.com/office/drawing/2014/main" id="{80FE4A52-5529-24EA-5F32-6F12BDCBA5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5656941"/>
            <a:ext cx="7557024" cy="10025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000" b="1">
                <a:solidFill>
                  <a:srgbClr val="FF0000"/>
                </a:solidFill>
                <a:latin typeface="Arial" charset="0"/>
              </a:defRPr>
            </a:lvl1pPr>
            <a:lvl2pPr marL="742950" indent="-285750" eaLnBrk="0" hangingPunct="0">
              <a:defRPr sz="2000" b="1">
                <a:solidFill>
                  <a:srgbClr val="FF0000"/>
                </a:solidFill>
                <a:latin typeface="Arial" charset="0"/>
              </a:defRPr>
            </a:lvl2pPr>
            <a:lvl3pPr marL="1143000" indent="-228600" eaLnBrk="0" hangingPunct="0">
              <a:defRPr sz="2000" b="1">
                <a:solidFill>
                  <a:srgbClr val="FF0000"/>
                </a:solidFill>
                <a:latin typeface="Arial" charset="0"/>
              </a:defRPr>
            </a:lvl3pPr>
            <a:lvl4pPr marL="1600200" indent="-228600" eaLnBrk="0" hangingPunct="0">
              <a:defRPr sz="2000" b="1">
                <a:solidFill>
                  <a:srgbClr val="FF0000"/>
                </a:solidFill>
                <a:latin typeface="Arial" charset="0"/>
              </a:defRPr>
            </a:lvl4pPr>
            <a:lvl5pPr marL="2057400" indent="-228600" eaLnBrk="0" hangingPunct="0">
              <a:defRPr sz="2000" b="1">
                <a:solidFill>
                  <a:srgbClr val="FF0000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defRPr sz="2000" b="1">
                <a:solidFill>
                  <a:srgbClr val="FF0000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defRPr sz="2000" b="1">
                <a:solidFill>
                  <a:srgbClr val="FF0000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defRPr sz="2000" b="1">
                <a:solidFill>
                  <a:srgbClr val="FF0000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defRPr sz="2000" b="1">
                <a:solidFill>
                  <a:srgbClr val="FF0000"/>
                </a:solidFill>
                <a:latin typeface="Arial" charset="0"/>
              </a:defRPr>
            </a:lvl9pPr>
          </a:lstStyle>
          <a:p>
            <a:pPr marL="0" marR="0" lvl="0" indent="0" algn="l" defTabSz="914400" eaLnBrk="1" fontAlgn="base" latinLnBrk="0" hangingPunct="1">
              <a:lnSpc>
                <a:spcPct val="13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2400" dirty="0">
                <a:solidFill>
                  <a:srgbClr val="000000"/>
                </a:solidFill>
              </a:rPr>
              <a:t>Two </a:t>
            </a:r>
            <a:r>
              <a:rPr lang="en-US" altLang="en-US" sz="2400" dirty="0">
                <a:solidFill>
                  <a:srgbClr val="0000FF"/>
                </a:solidFill>
              </a:rPr>
              <a:t>“5</a:t>
            </a:r>
            <a:r>
              <a:rPr lang="en-US" altLang="en-US" sz="2400" baseline="30000" dirty="0">
                <a:solidFill>
                  <a:srgbClr val="0000FF"/>
                </a:solidFill>
              </a:rPr>
              <a:t>+</a:t>
            </a:r>
            <a:r>
              <a:rPr lang="en-US" altLang="en-US" sz="2400" dirty="0">
                <a:solidFill>
                  <a:srgbClr val="0000FF"/>
                </a:solidFill>
              </a:rPr>
              <a:t> decade Teams” </a:t>
            </a:r>
            <a:r>
              <a:rPr lang="en-US" altLang="en-US" sz="2400" dirty="0">
                <a:solidFill>
                  <a:srgbClr val="000000"/>
                </a:solidFill>
              </a:rPr>
              <a:t>Rafa &amp; Pat, Sylvia &amp; Steve, OPAL Awards, October 10, 2025</a:t>
            </a:r>
          </a:p>
        </p:txBody>
      </p:sp>
    </p:spTree>
    <p:extLst>
      <p:ext uri="{BB962C8B-B14F-4D97-AF65-F5344CB8AC3E}">
        <p14:creationId xmlns:p14="http://schemas.microsoft.com/office/powerpoint/2010/main" val="2796140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74F382-13F8-4D3E-30AF-EADE538EF6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2">
            <a:extLst>
              <a:ext uri="{FF2B5EF4-FFF2-40B4-BE49-F238E27FC236}">
                <a16:creationId xmlns:a16="http://schemas.microsoft.com/office/drawing/2014/main" id="{8AAC2073-C55D-1877-6E0C-F2337C34BD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609600"/>
            <a:ext cx="7924800" cy="3181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000" b="1">
                <a:solidFill>
                  <a:srgbClr val="FF0000"/>
                </a:solidFill>
                <a:latin typeface="Arial" charset="0"/>
              </a:defRPr>
            </a:lvl1pPr>
            <a:lvl2pPr marL="742950" indent="-285750" eaLnBrk="0" hangingPunct="0">
              <a:defRPr sz="2000" b="1">
                <a:solidFill>
                  <a:srgbClr val="FF0000"/>
                </a:solidFill>
                <a:latin typeface="Arial" charset="0"/>
              </a:defRPr>
            </a:lvl2pPr>
            <a:lvl3pPr marL="1143000" indent="-228600" eaLnBrk="0" hangingPunct="0">
              <a:defRPr sz="2000" b="1">
                <a:solidFill>
                  <a:srgbClr val="FF0000"/>
                </a:solidFill>
                <a:latin typeface="Arial" charset="0"/>
              </a:defRPr>
            </a:lvl3pPr>
            <a:lvl4pPr marL="1600200" indent="-228600" eaLnBrk="0" hangingPunct="0">
              <a:defRPr sz="2000" b="1">
                <a:solidFill>
                  <a:srgbClr val="FF0000"/>
                </a:solidFill>
                <a:latin typeface="Arial" charset="0"/>
              </a:defRPr>
            </a:lvl4pPr>
            <a:lvl5pPr marL="2057400" indent="-228600" eaLnBrk="0" hangingPunct="0">
              <a:defRPr sz="2000" b="1">
                <a:solidFill>
                  <a:srgbClr val="FF0000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defRPr sz="2000" b="1">
                <a:solidFill>
                  <a:srgbClr val="FF0000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defRPr sz="2000" b="1">
                <a:solidFill>
                  <a:srgbClr val="FF0000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defRPr sz="2000" b="1">
                <a:solidFill>
                  <a:srgbClr val="FF0000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defRPr sz="2000" b="1">
                <a:solidFill>
                  <a:srgbClr val="FF0000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2400" dirty="0">
                <a:solidFill>
                  <a:srgbClr val="000000"/>
                </a:solidFill>
              </a:rPr>
              <a:t>Other dimensions: </a:t>
            </a:r>
          </a:p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An adventurer</a:t>
            </a:r>
          </a:p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1897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681C29-9513-DEA6-0895-3006EC2772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0EDBFCA-657D-FD42-8590-783B424EC3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5802" y="1904703"/>
            <a:ext cx="4572396" cy="3429297"/>
          </a:xfrm>
          <a:prstGeom prst="rect">
            <a:avLst/>
          </a:prstGeom>
        </p:spPr>
      </p:pic>
      <p:sp>
        <p:nvSpPr>
          <p:cNvPr id="3" name="Text Box 2">
            <a:extLst>
              <a:ext uri="{FF2B5EF4-FFF2-40B4-BE49-F238E27FC236}">
                <a16:creationId xmlns:a16="http://schemas.microsoft.com/office/drawing/2014/main" id="{FFB5E68A-6ADB-F882-E8D4-D466E25310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620549"/>
            <a:ext cx="6934200" cy="5224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000" b="1">
                <a:solidFill>
                  <a:srgbClr val="FF0000"/>
                </a:solidFill>
                <a:latin typeface="Arial" charset="0"/>
              </a:defRPr>
            </a:lvl1pPr>
            <a:lvl2pPr marL="742950" indent="-285750" eaLnBrk="0" hangingPunct="0">
              <a:defRPr sz="2000" b="1">
                <a:solidFill>
                  <a:srgbClr val="FF0000"/>
                </a:solidFill>
                <a:latin typeface="Arial" charset="0"/>
              </a:defRPr>
            </a:lvl2pPr>
            <a:lvl3pPr marL="1143000" indent="-228600" eaLnBrk="0" hangingPunct="0">
              <a:defRPr sz="2000" b="1">
                <a:solidFill>
                  <a:srgbClr val="FF0000"/>
                </a:solidFill>
                <a:latin typeface="Arial" charset="0"/>
              </a:defRPr>
            </a:lvl3pPr>
            <a:lvl4pPr marL="1600200" indent="-228600" eaLnBrk="0" hangingPunct="0">
              <a:defRPr sz="2000" b="1">
                <a:solidFill>
                  <a:srgbClr val="FF0000"/>
                </a:solidFill>
                <a:latin typeface="Arial" charset="0"/>
              </a:defRPr>
            </a:lvl4pPr>
            <a:lvl5pPr marL="2057400" indent="-228600" eaLnBrk="0" hangingPunct="0">
              <a:defRPr sz="2000" b="1">
                <a:solidFill>
                  <a:srgbClr val="FF0000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defRPr sz="2000" b="1">
                <a:solidFill>
                  <a:srgbClr val="FF0000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defRPr sz="2000" b="1">
                <a:solidFill>
                  <a:srgbClr val="FF0000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defRPr sz="2000" b="1">
                <a:solidFill>
                  <a:srgbClr val="FF0000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defRPr sz="2000" b="1">
                <a:solidFill>
                  <a:srgbClr val="FF0000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2400" dirty="0">
                <a:solidFill>
                  <a:srgbClr val="000000"/>
                </a:solidFill>
              </a:rPr>
              <a:t>Exploring Antarctica with Pat, December 2007</a:t>
            </a:r>
          </a:p>
        </p:txBody>
      </p:sp>
    </p:spTree>
    <p:extLst>
      <p:ext uri="{BB962C8B-B14F-4D97-AF65-F5344CB8AC3E}">
        <p14:creationId xmlns:p14="http://schemas.microsoft.com/office/powerpoint/2010/main" val="557659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E1EA794-9F65-B87C-6BEB-47A52328A7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914400"/>
            <a:ext cx="3810000" cy="208712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12B3560-9385-0279-74DA-0D56DDE60F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3200400"/>
            <a:ext cx="2572512" cy="3429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B0501EC-2CA7-0BE3-4FDC-329F1810B7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2577" y="922119"/>
            <a:ext cx="3081223" cy="4107081"/>
          </a:xfrm>
          <a:prstGeom prst="rect">
            <a:avLst/>
          </a:prstGeom>
        </p:spPr>
      </p:pic>
      <p:sp>
        <p:nvSpPr>
          <p:cNvPr id="4" name="Text Box 2">
            <a:extLst>
              <a:ext uri="{FF2B5EF4-FFF2-40B4-BE49-F238E27FC236}">
                <a16:creationId xmlns:a16="http://schemas.microsoft.com/office/drawing/2014/main" id="{668AE657-814E-5214-0988-0CB13BAB11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3400" y="5268749"/>
            <a:ext cx="2895600" cy="5224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000" b="1">
                <a:solidFill>
                  <a:srgbClr val="FF0000"/>
                </a:solidFill>
                <a:latin typeface="Arial" charset="0"/>
              </a:defRPr>
            </a:lvl1pPr>
            <a:lvl2pPr marL="742950" indent="-285750" eaLnBrk="0" hangingPunct="0">
              <a:defRPr sz="2000" b="1">
                <a:solidFill>
                  <a:srgbClr val="FF0000"/>
                </a:solidFill>
                <a:latin typeface="Arial" charset="0"/>
              </a:defRPr>
            </a:lvl2pPr>
            <a:lvl3pPr marL="1143000" indent="-228600" eaLnBrk="0" hangingPunct="0">
              <a:defRPr sz="2000" b="1">
                <a:solidFill>
                  <a:srgbClr val="FF0000"/>
                </a:solidFill>
                <a:latin typeface="Arial" charset="0"/>
              </a:defRPr>
            </a:lvl3pPr>
            <a:lvl4pPr marL="1600200" indent="-228600" eaLnBrk="0" hangingPunct="0">
              <a:defRPr sz="2000" b="1">
                <a:solidFill>
                  <a:srgbClr val="FF0000"/>
                </a:solidFill>
                <a:latin typeface="Arial" charset="0"/>
              </a:defRPr>
            </a:lvl4pPr>
            <a:lvl5pPr marL="2057400" indent="-228600" eaLnBrk="0" hangingPunct="0">
              <a:defRPr sz="2000" b="1">
                <a:solidFill>
                  <a:srgbClr val="FF0000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defRPr sz="2000" b="1">
                <a:solidFill>
                  <a:srgbClr val="FF0000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defRPr sz="2000" b="1">
                <a:solidFill>
                  <a:srgbClr val="FF0000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defRPr sz="2000" b="1">
                <a:solidFill>
                  <a:srgbClr val="FF0000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defRPr sz="2000" b="1">
                <a:solidFill>
                  <a:srgbClr val="FF0000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2400" dirty="0">
                <a:solidFill>
                  <a:srgbClr val="000000"/>
                </a:solidFill>
              </a:rPr>
              <a:t>Corvette Racing</a:t>
            </a:r>
          </a:p>
        </p:txBody>
      </p:sp>
      <p:sp>
        <p:nvSpPr>
          <p:cNvPr id="6" name="Text Box 2">
            <a:extLst>
              <a:ext uri="{FF2B5EF4-FFF2-40B4-BE49-F238E27FC236}">
                <a16:creationId xmlns:a16="http://schemas.microsoft.com/office/drawing/2014/main" id="{7ED4A3FE-D98C-C48B-716C-778082E041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235792"/>
            <a:ext cx="6934200" cy="5224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000" b="1">
                <a:solidFill>
                  <a:srgbClr val="FF0000"/>
                </a:solidFill>
                <a:latin typeface="Arial" charset="0"/>
              </a:defRPr>
            </a:lvl1pPr>
            <a:lvl2pPr marL="742950" indent="-285750" eaLnBrk="0" hangingPunct="0">
              <a:defRPr sz="2000" b="1">
                <a:solidFill>
                  <a:srgbClr val="FF0000"/>
                </a:solidFill>
                <a:latin typeface="Arial" charset="0"/>
              </a:defRPr>
            </a:lvl2pPr>
            <a:lvl3pPr marL="1143000" indent="-228600" eaLnBrk="0" hangingPunct="0">
              <a:defRPr sz="2000" b="1">
                <a:solidFill>
                  <a:srgbClr val="FF0000"/>
                </a:solidFill>
                <a:latin typeface="Arial" charset="0"/>
              </a:defRPr>
            </a:lvl3pPr>
            <a:lvl4pPr marL="1600200" indent="-228600" eaLnBrk="0" hangingPunct="0">
              <a:defRPr sz="2000" b="1">
                <a:solidFill>
                  <a:srgbClr val="FF0000"/>
                </a:solidFill>
                <a:latin typeface="Arial" charset="0"/>
              </a:defRPr>
            </a:lvl4pPr>
            <a:lvl5pPr marL="2057400" indent="-228600" eaLnBrk="0" hangingPunct="0">
              <a:defRPr sz="2000" b="1">
                <a:solidFill>
                  <a:srgbClr val="FF0000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defRPr sz="2000" b="1">
                <a:solidFill>
                  <a:srgbClr val="FF0000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defRPr sz="2000" b="1">
                <a:solidFill>
                  <a:srgbClr val="FF0000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defRPr sz="2000" b="1">
                <a:solidFill>
                  <a:srgbClr val="FF0000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defRPr sz="2000" b="1">
                <a:solidFill>
                  <a:srgbClr val="FF0000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2400" dirty="0">
                <a:solidFill>
                  <a:srgbClr val="000000"/>
                </a:solidFill>
              </a:rPr>
              <a:t>Developing fast driving skills</a:t>
            </a:r>
          </a:p>
        </p:txBody>
      </p:sp>
    </p:spTree>
    <p:extLst>
      <p:ext uri="{BB962C8B-B14F-4D97-AF65-F5344CB8AC3E}">
        <p14:creationId xmlns:p14="http://schemas.microsoft.com/office/powerpoint/2010/main" val="274675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EB83EC-3CC1-E71C-FD31-DA19DEC37A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3ACAA7D-9446-3189-75A6-3D2368DCAAD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6783" y="998497"/>
            <a:ext cx="2401417" cy="3497303"/>
          </a:xfrm>
          <a:prstGeom prst="rect">
            <a:avLst/>
          </a:prstGeom>
        </p:spPr>
      </p:pic>
      <p:sp>
        <p:nvSpPr>
          <p:cNvPr id="5" name="Text Box 2">
            <a:extLst>
              <a:ext uri="{FF2B5EF4-FFF2-40B4-BE49-F238E27FC236}">
                <a16:creationId xmlns:a16="http://schemas.microsoft.com/office/drawing/2014/main" id="{1D8CB380-7045-5F57-7B37-08836DADF0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4600" y="5017218"/>
            <a:ext cx="4648200" cy="5224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000" b="1">
                <a:solidFill>
                  <a:srgbClr val="FF0000"/>
                </a:solidFill>
                <a:latin typeface="Arial" charset="0"/>
              </a:defRPr>
            </a:lvl1pPr>
            <a:lvl2pPr marL="742950" indent="-285750" eaLnBrk="0" hangingPunct="0">
              <a:defRPr sz="2000" b="1">
                <a:solidFill>
                  <a:srgbClr val="FF0000"/>
                </a:solidFill>
                <a:latin typeface="Arial" charset="0"/>
              </a:defRPr>
            </a:lvl2pPr>
            <a:lvl3pPr marL="1143000" indent="-228600" eaLnBrk="0" hangingPunct="0">
              <a:defRPr sz="2000" b="1">
                <a:solidFill>
                  <a:srgbClr val="FF0000"/>
                </a:solidFill>
                <a:latin typeface="Arial" charset="0"/>
              </a:defRPr>
            </a:lvl3pPr>
            <a:lvl4pPr marL="1600200" indent="-228600" eaLnBrk="0" hangingPunct="0">
              <a:defRPr sz="2000" b="1">
                <a:solidFill>
                  <a:srgbClr val="FF0000"/>
                </a:solidFill>
                <a:latin typeface="Arial" charset="0"/>
              </a:defRPr>
            </a:lvl4pPr>
            <a:lvl5pPr marL="2057400" indent="-228600" eaLnBrk="0" hangingPunct="0">
              <a:defRPr sz="2000" b="1">
                <a:solidFill>
                  <a:srgbClr val="FF0000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defRPr sz="2000" b="1">
                <a:solidFill>
                  <a:srgbClr val="FF0000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defRPr sz="2000" b="1">
                <a:solidFill>
                  <a:srgbClr val="FF0000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defRPr sz="2000" b="1">
                <a:solidFill>
                  <a:srgbClr val="FF0000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defRPr sz="2000" b="1">
                <a:solidFill>
                  <a:srgbClr val="FF0000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2400" dirty="0">
                <a:solidFill>
                  <a:srgbClr val="000000"/>
                </a:solidFill>
              </a:rPr>
              <a:t>Light aircraft Private Pilot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3866DA0-7D95-BF87-14DC-A5DE93108D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" y="939800"/>
            <a:ext cx="5048977" cy="3556000"/>
          </a:xfrm>
          <a:prstGeom prst="rect">
            <a:avLst/>
          </a:prstGeom>
        </p:spPr>
      </p:pic>
      <p:sp>
        <p:nvSpPr>
          <p:cNvPr id="9" name="Text Box 2">
            <a:extLst>
              <a:ext uri="{FF2B5EF4-FFF2-40B4-BE49-F238E27FC236}">
                <a16:creationId xmlns:a16="http://schemas.microsoft.com/office/drawing/2014/main" id="{8F559B03-14DA-4D59-9D8D-E7B48A20FE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235792"/>
            <a:ext cx="6934200" cy="5224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000" b="1">
                <a:solidFill>
                  <a:srgbClr val="FF0000"/>
                </a:solidFill>
                <a:latin typeface="Arial" charset="0"/>
              </a:defRPr>
            </a:lvl1pPr>
            <a:lvl2pPr marL="742950" indent="-285750" eaLnBrk="0" hangingPunct="0">
              <a:defRPr sz="2000" b="1">
                <a:solidFill>
                  <a:srgbClr val="FF0000"/>
                </a:solidFill>
                <a:latin typeface="Arial" charset="0"/>
              </a:defRPr>
            </a:lvl2pPr>
            <a:lvl3pPr marL="1143000" indent="-228600" eaLnBrk="0" hangingPunct="0">
              <a:defRPr sz="2000" b="1">
                <a:solidFill>
                  <a:srgbClr val="FF0000"/>
                </a:solidFill>
                <a:latin typeface="Arial" charset="0"/>
              </a:defRPr>
            </a:lvl3pPr>
            <a:lvl4pPr marL="1600200" indent="-228600" eaLnBrk="0" hangingPunct="0">
              <a:defRPr sz="2000" b="1">
                <a:solidFill>
                  <a:srgbClr val="FF0000"/>
                </a:solidFill>
                <a:latin typeface="Arial" charset="0"/>
              </a:defRPr>
            </a:lvl4pPr>
            <a:lvl5pPr marL="2057400" indent="-228600" eaLnBrk="0" hangingPunct="0">
              <a:defRPr sz="2000" b="1">
                <a:solidFill>
                  <a:srgbClr val="FF0000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defRPr sz="2000" b="1">
                <a:solidFill>
                  <a:srgbClr val="FF0000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defRPr sz="2000" b="1">
                <a:solidFill>
                  <a:srgbClr val="FF0000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defRPr sz="2000" b="1">
                <a:solidFill>
                  <a:srgbClr val="FF0000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defRPr sz="2000" b="1">
                <a:solidFill>
                  <a:srgbClr val="FF0000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2400" dirty="0">
                <a:solidFill>
                  <a:srgbClr val="000000"/>
                </a:solidFill>
              </a:rPr>
              <a:t>The joys of “hands on” flying</a:t>
            </a:r>
          </a:p>
        </p:txBody>
      </p:sp>
    </p:spTree>
    <p:extLst>
      <p:ext uri="{BB962C8B-B14F-4D97-AF65-F5344CB8AC3E}">
        <p14:creationId xmlns:p14="http://schemas.microsoft.com/office/powerpoint/2010/main" val="3553441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17BC3D-7FEF-A855-D34D-E7E927DC36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5A71815-7885-5869-81E2-AE87DEE2169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" y="1676400"/>
            <a:ext cx="5569109" cy="3698886"/>
          </a:xfrm>
          <a:prstGeom prst="rect">
            <a:avLst/>
          </a:prstGeom>
        </p:spPr>
      </p:pic>
      <p:sp>
        <p:nvSpPr>
          <p:cNvPr id="6" name="Text Box 2">
            <a:extLst>
              <a:ext uri="{FF2B5EF4-FFF2-40B4-BE49-F238E27FC236}">
                <a16:creationId xmlns:a16="http://schemas.microsoft.com/office/drawing/2014/main" id="{0EDA1BDB-8D3D-580D-13EE-6F986F34CC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5626818"/>
            <a:ext cx="5943600" cy="5224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000" b="1">
                <a:solidFill>
                  <a:srgbClr val="FF0000"/>
                </a:solidFill>
                <a:latin typeface="Arial" charset="0"/>
              </a:defRPr>
            </a:lvl1pPr>
            <a:lvl2pPr marL="742950" indent="-285750" eaLnBrk="0" hangingPunct="0">
              <a:defRPr sz="2000" b="1">
                <a:solidFill>
                  <a:srgbClr val="FF0000"/>
                </a:solidFill>
                <a:latin typeface="Arial" charset="0"/>
              </a:defRPr>
            </a:lvl2pPr>
            <a:lvl3pPr marL="1143000" indent="-228600" eaLnBrk="0" hangingPunct="0">
              <a:defRPr sz="2000" b="1">
                <a:solidFill>
                  <a:srgbClr val="FF0000"/>
                </a:solidFill>
                <a:latin typeface="Arial" charset="0"/>
              </a:defRPr>
            </a:lvl3pPr>
            <a:lvl4pPr marL="1600200" indent="-228600" eaLnBrk="0" hangingPunct="0">
              <a:defRPr sz="2000" b="1">
                <a:solidFill>
                  <a:srgbClr val="FF0000"/>
                </a:solidFill>
                <a:latin typeface="Arial" charset="0"/>
              </a:defRPr>
            </a:lvl4pPr>
            <a:lvl5pPr marL="2057400" indent="-228600" eaLnBrk="0" hangingPunct="0">
              <a:defRPr sz="2000" b="1">
                <a:solidFill>
                  <a:srgbClr val="FF0000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defRPr sz="2000" b="1">
                <a:solidFill>
                  <a:srgbClr val="FF0000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defRPr sz="2000" b="1">
                <a:solidFill>
                  <a:srgbClr val="FF0000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defRPr sz="2000" b="1">
                <a:solidFill>
                  <a:srgbClr val="FF0000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defRPr sz="2000" b="1">
                <a:solidFill>
                  <a:srgbClr val="FF0000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2400" dirty="0">
                <a:solidFill>
                  <a:srgbClr val="0000FF"/>
                </a:solidFill>
              </a:rPr>
              <a:t>2009</a:t>
            </a:r>
            <a:r>
              <a:rPr lang="en-US" altLang="en-US" sz="2400" dirty="0">
                <a:solidFill>
                  <a:srgbClr val="000000"/>
                </a:solidFill>
              </a:rPr>
              <a:t> - Flight with US Navy Blue Angels.</a:t>
            </a:r>
          </a:p>
        </p:txBody>
      </p:sp>
      <p:sp>
        <p:nvSpPr>
          <p:cNvPr id="9" name="Text Box 2">
            <a:extLst>
              <a:ext uri="{FF2B5EF4-FFF2-40B4-BE49-F238E27FC236}">
                <a16:creationId xmlns:a16="http://schemas.microsoft.com/office/drawing/2014/main" id="{F0B7CBC6-44A3-87A5-52B1-FD4F7D10F8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381000"/>
            <a:ext cx="6934200" cy="1187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000" b="1">
                <a:solidFill>
                  <a:srgbClr val="FF0000"/>
                </a:solidFill>
                <a:latin typeface="Arial" charset="0"/>
              </a:defRPr>
            </a:lvl1pPr>
            <a:lvl2pPr marL="742950" indent="-285750" eaLnBrk="0" hangingPunct="0">
              <a:defRPr sz="2000" b="1">
                <a:solidFill>
                  <a:srgbClr val="FF0000"/>
                </a:solidFill>
                <a:latin typeface="Arial" charset="0"/>
              </a:defRPr>
            </a:lvl2pPr>
            <a:lvl3pPr marL="1143000" indent="-228600" eaLnBrk="0" hangingPunct="0">
              <a:defRPr sz="2000" b="1">
                <a:solidFill>
                  <a:srgbClr val="FF0000"/>
                </a:solidFill>
                <a:latin typeface="Arial" charset="0"/>
              </a:defRPr>
            </a:lvl3pPr>
            <a:lvl4pPr marL="1600200" indent="-228600" eaLnBrk="0" hangingPunct="0">
              <a:defRPr sz="2000" b="1">
                <a:solidFill>
                  <a:srgbClr val="FF0000"/>
                </a:solidFill>
                <a:latin typeface="Arial" charset="0"/>
              </a:defRPr>
            </a:lvl4pPr>
            <a:lvl5pPr marL="2057400" indent="-228600" eaLnBrk="0" hangingPunct="0">
              <a:defRPr sz="2000" b="1">
                <a:solidFill>
                  <a:srgbClr val="FF0000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defRPr sz="2000" b="1">
                <a:solidFill>
                  <a:srgbClr val="FF0000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defRPr sz="2000" b="1">
                <a:solidFill>
                  <a:srgbClr val="FF0000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defRPr sz="2000" b="1">
                <a:solidFill>
                  <a:srgbClr val="FF0000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defRPr sz="2000" b="1">
                <a:solidFill>
                  <a:srgbClr val="FF0000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2400" dirty="0">
                <a:solidFill>
                  <a:srgbClr val="000000"/>
                </a:solidFill>
              </a:rPr>
              <a:t>The joys of flying - “white knuckles”? </a:t>
            </a:r>
          </a:p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2400" dirty="0">
                <a:solidFill>
                  <a:srgbClr val="000000"/>
                </a:solidFill>
              </a:rPr>
              <a:t>High speed “Thrill of  a Lifetime”</a:t>
            </a:r>
          </a:p>
        </p:txBody>
      </p:sp>
    </p:spTree>
    <p:extLst>
      <p:ext uri="{BB962C8B-B14F-4D97-AF65-F5344CB8AC3E}">
        <p14:creationId xmlns:p14="http://schemas.microsoft.com/office/powerpoint/2010/main" val="1147194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8AAA86-562E-D37F-FDDF-4C988586BC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2">
            <a:extLst>
              <a:ext uri="{FF2B5EF4-FFF2-40B4-BE49-F238E27FC236}">
                <a16:creationId xmlns:a16="http://schemas.microsoft.com/office/drawing/2014/main" id="{80F71548-649B-8DCD-F44E-CCF2573B40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609600"/>
            <a:ext cx="7924800" cy="5224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000" b="1">
                <a:solidFill>
                  <a:srgbClr val="FF0000"/>
                </a:solidFill>
                <a:latin typeface="Arial" charset="0"/>
              </a:defRPr>
            </a:lvl1pPr>
            <a:lvl2pPr marL="742950" indent="-285750" eaLnBrk="0" hangingPunct="0">
              <a:defRPr sz="2000" b="1">
                <a:solidFill>
                  <a:srgbClr val="FF0000"/>
                </a:solidFill>
                <a:latin typeface="Arial" charset="0"/>
              </a:defRPr>
            </a:lvl2pPr>
            <a:lvl3pPr marL="1143000" indent="-228600" eaLnBrk="0" hangingPunct="0">
              <a:defRPr sz="2000" b="1">
                <a:solidFill>
                  <a:srgbClr val="FF0000"/>
                </a:solidFill>
                <a:latin typeface="Arial" charset="0"/>
              </a:defRPr>
            </a:lvl3pPr>
            <a:lvl4pPr marL="1600200" indent="-228600" eaLnBrk="0" hangingPunct="0">
              <a:defRPr sz="2000" b="1">
                <a:solidFill>
                  <a:srgbClr val="FF0000"/>
                </a:solidFill>
                <a:latin typeface="Arial" charset="0"/>
              </a:defRPr>
            </a:lvl4pPr>
            <a:lvl5pPr marL="2057400" indent="-228600" eaLnBrk="0" hangingPunct="0">
              <a:defRPr sz="2000" b="1">
                <a:solidFill>
                  <a:srgbClr val="FF0000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defRPr sz="2000" b="1">
                <a:solidFill>
                  <a:srgbClr val="FF0000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defRPr sz="2000" b="1">
                <a:solidFill>
                  <a:srgbClr val="FF0000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defRPr sz="2000" b="1">
                <a:solidFill>
                  <a:srgbClr val="FF0000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defRPr sz="2000" b="1">
                <a:solidFill>
                  <a:srgbClr val="FF0000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2400" dirty="0">
                <a:solidFill>
                  <a:srgbClr val="000000"/>
                </a:solidFill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1048286803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1" y="19"/>
            <a:ext cx="9296379" cy="6872467"/>
            <a:chOff x="21" y="19"/>
            <a:chExt cx="9296379" cy="6872467"/>
          </a:xfrm>
        </p:grpSpPr>
        <p:pic>
          <p:nvPicPr>
            <p:cNvPr id="651266" name="Picture 2" descr="C:\Users\SJB\Desktop\P1090398a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" y="19"/>
              <a:ext cx="9286313" cy="68724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>
              <a:off x="3902018" y="6546008"/>
              <a:ext cx="5394382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Near headwaters of Healy Creek, Banff National Park 9/11/2014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75135951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84DDB2-5AED-02B2-8D2A-6ECF193B52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67359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ACBACB-5232-DB02-DA10-C194C07D60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6E46967-382C-4C8C-117B-496C481E08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1737" y="1524000"/>
            <a:ext cx="4200525" cy="3810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965210E-CB0E-7D30-FC26-4BE8C734991F}"/>
              </a:ext>
            </a:extLst>
          </p:cNvPr>
          <p:cNvSpPr txBox="1"/>
          <p:nvPr/>
        </p:nvSpPr>
        <p:spPr>
          <a:xfrm>
            <a:off x="3042250" y="5562600"/>
            <a:ext cx="2743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Frank E. Perkins </a:t>
            </a:r>
          </a:p>
        </p:txBody>
      </p:sp>
    </p:spTree>
    <p:extLst>
      <p:ext uri="{BB962C8B-B14F-4D97-AF65-F5344CB8AC3E}">
        <p14:creationId xmlns:p14="http://schemas.microsoft.com/office/powerpoint/2010/main" val="830566783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FAD903-2947-12B3-3CD0-5248408141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9892610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C81AB75-BA63-88ED-111E-09A14950B8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80914"/>
            <a:ext cx="5174838" cy="669617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340405B-250A-56A8-4D1E-AD5DCB5C4EF9}"/>
              </a:ext>
            </a:extLst>
          </p:cNvPr>
          <p:cNvSpPr txBox="1"/>
          <p:nvPr/>
        </p:nvSpPr>
        <p:spPr>
          <a:xfrm>
            <a:off x="5632037" y="228600"/>
            <a:ext cx="3359563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Thriving on Our Changing Planet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Decadal Strategy for Earth Observation from Space (2018)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Chapter 6 Global Hydrological Cycles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and Water Resources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6986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8659F6-6979-F7D2-36D9-6B0C0F03FD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9825260-ABBC-6B93-FEF5-FC3C89E054C1}"/>
              </a:ext>
            </a:extLst>
          </p:cNvPr>
          <p:cNvSpPr txBox="1"/>
          <p:nvPr/>
        </p:nvSpPr>
        <p:spPr>
          <a:xfrm>
            <a:off x="4876800" y="228600"/>
            <a:ext cx="41148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Modernizing Probable Maximum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Precipitation Estimation (2024)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Many needed research</a:t>
            </a:r>
            <a:r>
              <a:rPr kumimoji="0" lang="en-US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areas identified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9D4A00F-63DF-B9B0-3F42-C3603180D7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70959"/>
            <a:ext cx="4679791" cy="6710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578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62E74E-177E-2FA3-55E2-7844A14C14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4464970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24CDED-71B5-2151-8B65-B4B1BB2B89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2">
            <a:extLst>
              <a:ext uri="{FF2B5EF4-FFF2-40B4-BE49-F238E27FC236}">
                <a16:creationId xmlns:a16="http://schemas.microsoft.com/office/drawing/2014/main" id="{18548EB6-13F8-BDC2-E8EB-EC5B4BE6CE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609600"/>
            <a:ext cx="7620000" cy="23321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000" b="1">
                <a:solidFill>
                  <a:srgbClr val="FF0000"/>
                </a:solidFill>
                <a:latin typeface="Arial" charset="0"/>
              </a:defRPr>
            </a:lvl1pPr>
            <a:lvl2pPr marL="742950" indent="-285750" eaLnBrk="0" hangingPunct="0">
              <a:defRPr sz="2000" b="1">
                <a:solidFill>
                  <a:srgbClr val="FF0000"/>
                </a:solidFill>
                <a:latin typeface="Arial" charset="0"/>
              </a:defRPr>
            </a:lvl2pPr>
            <a:lvl3pPr marL="1143000" indent="-228600" eaLnBrk="0" hangingPunct="0">
              <a:defRPr sz="2000" b="1">
                <a:solidFill>
                  <a:srgbClr val="FF0000"/>
                </a:solidFill>
                <a:latin typeface="Arial" charset="0"/>
              </a:defRPr>
            </a:lvl3pPr>
            <a:lvl4pPr marL="1600200" indent="-228600" eaLnBrk="0" hangingPunct="0">
              <a:defRPr sz="2000" b="1">
                <a:solidFill>
                  <a:srgbClr val="FF0000"/>
                </a:solidFill>
                <a:latin typeface="Arial" charset="0"/>
              </a:defRPr>
            </a:lvl4pPr>
            <a:lvl5pPr marL="2057400" indent="-228600" eaLnBrk="0" hangingPunct="0">
              <a:defRPr sz="2000" b="1">
                <a:solidFill>
                  <a:srgbClr val="FF0000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defRPr sz="2000" b="1">
                <a:solidFill>
                  <a:srgbClr val="FF0000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defRPr sz="2000" b="1">
                <a:solidFill>
                  <a:srgbClr val="FF0000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defRPr sz="2000" b="1">
                <a:solidFill>
                  <a:srgbClr val="FF0000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defRPr sz="2000" b="1">
                <a:solidFill>
                  <a:srgbClr val="FF0000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Frank Perkins continued his administrative leadership as:</a:t>
            </a:r>
          </a:p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Associate Provost: 1980–1983, and</a:t>
            </a:r>
          </a:p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Dean of the Graduate School: 1983–1995</a:t>
            </a:r>
          </a:p>
        </p:txBody>
      </p:sp>
    </p:spTree>
    <p:extLst>
      <p:ext uri="{BB962C8B-B14F-4D97-AF65-F5344CB8AC3E}">
        <p14:creationId xmlns:p14="http://schemas.microsoft.com/office/powerpoint/2010/main" val="3800607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53AC6D-852D-430B-4D05-3055F8384A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2">
            <a:extLst>
              <a:ext uri="{FF2B5EF4-FFF2-40B4-BE49-F238E27FC236}">
                <a16:creationId xmlns:a16="http://schemas.microsoft.com/office/drawing/2014/main" id="{E9E12EEF-6BFD-1E7D-F556-282E16DC71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609600"/>
            <a:ext cx="7924800" cy="3477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000" b="1">
                <a:solidFill>
                  <a:srgbClr val="FF0000"/>
                </a:solidFill>
                <a:latin typeface="Arial" charset="0"/>
              </a:defRPr>
            </a:lvl1pPr>
            <a:lvl2pPr marL="742950" indent="-285750" eaLnBrk="0" hangingPunct="0">
              <a:defRPr sz="2000" b="1">
                <a:solidFill>
                  <a:srgbClr val="FF0000"/>
                </a:solidFill>
                <a:latin typeface="Arial" charset="0"/>
              </a:defRPr>
            </a:lvl2pPr>
            <a:lvl3pPr marL="1143000" indent="-228600" eaLnBrk="0" hangingPunct="0">
              <a:defRPr sz="2000" b="1">
                <a:solidFill>
                  <a:srgbClr val="FF0000"/>
                </a:solidFill>
                <a:latin typeface="Arial" charset="0"/>
              </a:defRPr>
            </a:lvl3pPr>
            <a:lvl4pPr marL="1600200" indent="-228600" eaLnBrk="0" hangingPunct="0">
              <a:defRPr sz="2000" b="1">
                <a:solidFill>
                  <a:srgbClr val="FF0000"/>
                </a:solidFill>
                <a:latin typeface="Arial" charset="0"/>
              </a:defRPr>
            </a:lvl4pPr>
            <a:lvl5pPr marL="2057400" indent="-228600" eaLnBrk="0" hangingPunct="0">
              <a:defRPr sz="2000" b="1">
                <a:solidFill>
                  <a:srgbClr val="FF0000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defRPr sz="2000" b="1">
                <a:solidFill>
                  <a:srgbClr val="FF0000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defRPr sz="2000" b="1">
                <a:solidFill>
                  <a:srgbClr val="FF0000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defRPr sz="2000" b="1">
                <a:solidFill>
                  <a:srgbClr val="FF0000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defRPr sz="2000" b="1">
                <a:solidFill>
                  <a:srgbClr val="FF0000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An extraordinary “Call to Action”</a:t>
            </a:r>
          </a:p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Editorial: </a:t>
            </a:r>
            <a:r>
              <a:rPr kumimoji="0" lang="es-E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Hydrology</a:t>
            </a:r>
            <a:r>
              <a:rPr kumimoji="0" lang="es-E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, The </a:t>
            </a:r>
            <a:r>
              <a:rPr kumimoji="0" lang="es-E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Forgotten</a:t>
            </a:r>
            <a:r>
              <a:rPr kumimoji="0" lang="es-E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s-E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Earth</a:t>
            </a:r>
            <a:r>
              <a:rPr kumimoji="0" lang="es-E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s-E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Science</a:t>
            </a:r>
            <a:r>
              <a:rPr kumimoji="0" lang="es-E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, Rafael </a:t>
            </a:r>
            <a:r>
              <a:rPr kumimoji="0" lang="es-E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Bras</a:t>
            </a:r>
            <a:r>
              <a:rPr kumimoji="0" lang="es-E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and Peter S. </a:t>
            </a:r>
            <a:r>
              <a:rPr kumimoji="0" lang="es-E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Eagleson</a:t>
            </a:r>
            <a:r>
              <a:rPr kumimoji="0" lang="es-E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, </a:t>
            </a:r>
            <a:r>
              <a:rPr kumimoji="0" lang="es-E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Eos</a:t>
            </a:r>
            <a:r>
              <a:rPr kumimoji="0" lang="es-E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, Vol. 68, No. 16, page 227, </a:t>
            </a:r>
            <a:r>
              <a:rPr kumimoji="0" lang="es-E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April 21, 1987</a:t>
            </a:r>
            <a:r>
              <a:rPr kumimoji="0" lang="es-E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. </a:t>
            </a: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9211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2E9E1E-BE54-3537-82E7-E8BF6C2183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A6F1C33-C3DB-C98C-B388-B41E809649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6785" y="23813"/>
            <a:ext cx="7250430" cy="681037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8ECF4A8-7637-0C46-2038-0F60902BFB40}"/>
              </a:ext>
            </a:extLst>
          </p:cNvPr>
          <p:cNvSpPr/>
          <p:nvPr/>
        </p:nvSpPr>
        <p:spPr>
          <a:xfrm>
            <a:off x="5822496" y="4712044"/>
            <a:ext cx="2203968" cy="82881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noFill/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DC4200C-DD6A-BC7D-7434-4D6C59E77A34}"/>
              </a:ext>
            </a:extLst>
          </p:cNvPr>
          <p:cNvSpPr/>
          <p:nvPr/>
        </p:nvSpPr>
        <p:spPr>
          <a:xfrm>
            <a:off x="946785" y="152400"/>
            <a:ext cx="4920615" cy="38664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noFill/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5544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A1E309-6301-C4F9-2C5A-D82456145C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7465FC9-29DD-9FFB-5C60-7018326F3E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1884" y="2368677"/>
            <a:ext cx="7180231" cy="2120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859438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D2B297-6155-6927-2E2B-DA346D0591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2">
            <a:extLst>
              <a:ext uri="{FF2B5EF4-FFF2-40B4-BE49-F238E27FC236}">
                <a16:creationId xmlns:a16="http://schemas.microsoft.com/office/drawing/2014/main" id="{1ED703DF-638A-C892-6685-209D2EAAC2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990601"/>
            <a:ext cx="7696200" cy="4141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000" b="1">
                <a:solidFill>
                  <a:srgbClr val="FF0000"/>
                </a:solidFill>
                <a:latin typeface="Arial" charset="0"/>
              </a:defRPr>
            </a:lvl1pPr>
            <a:lvl2pPr marL="742950" indent="-285750" eaLnBrk="0" hangingPunct="0">
              <a:defRPr sz="2000" b="1">
                <a:solidFill>
                  <a:srgbClr val="FF0000"/>
                </a:solidFill>
                <a:latin typeface="Arial" charset="0"/>
              </a:defRPr>
            </a:lvl2pPr>
            <a:lvl3pPr marL="1143000" indent="-228600" eaLnBrk="0" hangingPunct="0">
              <a:defRPr sz="2000" b="1">
                <a:solidFill>
                  <a:srgbClr val="FF0000"/>
                </a:solidFill>
                <a:latin typeface="Arial" charset="0"/>
              </a:defRPr>
            </a:lvl3pPr>
            <a:lvl4pPr marL="1600200" indent="-228600" eaLnBrk="0" hangingPunct="0">
              <a:defRPr sz="2000" b="1">
                <a:solidFill>
                  <a:srgbClr val="FF0000"/>
                </a:solidFill>
                <a:latin typeface="Arial" charset="0"/>
              </a:defRPr>
            </a:lvl4pPr>
            <a:lvl5pPr marL="2057400" indent="-228600" eaLnBrk="0" hangingPunct="0">
              <a:defRPr sz="2000" b="1">
                <a:solidFill>
                  <a:srgbClr val="FF0000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defRPr sz="2000" b="1">
                <a:solidFill>
                  <a:srgbClr val="FF0000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defRPr sz="2000" b="1">
                <a:solidFill>
                  <a:srgbClr val="FF0000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defRPr sz="2000" b="1">
                <a:solidFill>
                  <a:srgbClr val="FF0000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defRPr sz="2000" b="1">
                <a:solidFill>
                  <a:srgbClr val="FF0000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1970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- 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Brendan Harley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developed and programmed MIT’s 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“Distributed Model of Catchment Dynamics”</a:t>
            </a:r>
          </a:p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The model incorporated many elements of 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Pete’s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work.   </a:t>
            </a:r>
          </a:p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412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8200EB-2FE1-67BE-9013-F5F723E9DE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F15A2BF-A6E8-059A-5512-8851E9A21F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0063" y="0"/>
            <a:ext cx="5503873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8B72CCE-BE9F-1222-9D0B-82DD78F19329}"/>
              </a:ext>
            </a:extLst>
          </p:cNvPr>
          <p:cNvSpPr/>
          <p:nvPr/>
        </p:nvSpPr>
        <p:spPr>
          <a:xfrm>
            <a:off x="2343259" y="702243"/>
            <a:ext cx="2933482" cy="467841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noFill/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55C863D-6C46-B07D-0B99-B8F7C8300A12}"/>
              </a:ext>
            </a:extLst>
          </p:cNvPr>
          <p:cNvSpPr/>
          <p:nvPr/>
        </p:nvSpPr>
        <p:spPr>
          <a:xfrm>
            <a:off x="3048000" y="1755309"/>
            <a:ext cx="1505340" cy="911691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noFill/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024EC14-1856-F8D8-D210-11197E85828C}"/>
              </a:ext>
            </a:extLst>
          </p:cNvPr>
          <p:cNvSpPr/>
          <p:nvPr/>
        </p:nvSpPr>
        <p:spPr>
          <a:xfrm>
            <a:off x="2819400" y="4885336"/>
            <a:ext cx="2003607" cy="75346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noFill/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5297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</p:bldLst>
  </p:timing>
</p:sld>
</file>

<file path=ppt/theme/theme1.xml><?xml version="1.0" encoding="utf-8"?>
<a:theme xmlns:a="http://schemas.openxmlformats.org/drawingml/2006/main" name="Blank Presentation">
  <a:themeElements>
    <a:clrScheme name="Blank Presentation.po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.pot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Blank Presentation.po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.pot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.pot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.pot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.pot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.pot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.pot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8575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5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000" b="1" i="0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8575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5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000" b="1" i="0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15780</TotalTime>
  <Words>2168</Words>
  <Application>Microsoft Office PowerPoint</Application>
  <PresentationFormat>On-screen Show (4:3)</PresentationFormat>
  <Paragraphs>239</Paragraphs>
  <Slides>101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101</vt:i4>
      </vt:variant>
    </vt:vector>
  </HeadingPairs>
  <TitlesOfParts>
    <vt:vector size="107" baseType="lpstr">
      <vt:lpstr>Arial</vt:lpstr>
      <vt:lpstr>Calibri</vt:lpstr>
      <vt:lpstr>Times New Roman</vt:lpstr>
      <vt:lpstr>Blank Presentation</vt:lpstr>
      <vt:lpstr>14_Default Design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 &amp; S 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SJB</dc:creator>
  <cp:lastModifiedBy>Stephen J. Burges</cp:lastModifiedBy>
  <cp:revision>1402</cp:revision>
  <dcterms:created xsi:type="dcterms:W3CDTF">2006-01-09T02:58:59Z</dcterms:created>
  <dcterms:modified xsi:type="dcterms:W3CDTF">2026-01-19T23:59:03Z</dcterms:modified>
</cp:coreProperties>
</file>