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5" r:id="rId3"/>
    <p:sldMasterId id="2147483961" r:id="rId4"/>
    <p:sldMasterId id="2147484105" r:id="rId5"/>
    <p:sldMasterId id="2147484117" r:id="rId6"/>
    <p:sldMasterId id="2147484129" r:id="rId7"/>
    <p:sldMasterId id="2147484141" r:id="rId8"/>
    <p:sldMasterId id="2147484153" r:id="rId9"/>
    <p:sldMasterId id="2147484165" r:id="rId10"/>
    <p:sldMasterId id="2147484177" r:id="rId11"/>
    <p:sldMasterId id="2147484189" r:id="rId12"/>
    <p:sldMasterId id="2147484201" r:id="rId13"/>
  </p:sldMasterIdLst>
  <p:notesMasterIdLst>
    <p:notesMasterId r:id="rId175"/>
  </p:notesMasterIdLst>
  <p:sldIdLst>
    <p:sldId id="277" r:id="rId14"/>
    <p:sldId id="320" r:id="rId15"/>
    <p:sldId id="672" r:id="rId16"/>
    <p:sldId id="472" r:id="rId17"/>
    <p:sldId id="351" r:id="rId18"/>
    <p:sldId id="1583" r:id="rId19"/>
    <p:sldId id="391" r:id="rId20"/>
    <p:sldId id="373" r:id="rId21"/>
    <p:sldId id="381" r:id="rId22"/>
    <p:sldId id="1458" r:id="rId23"/>
    <p:sldId id="479" r:id="rId24"/>
    <p:sldId id="807" r:id="rId25"/>
    <p:sldId id="1552" r:id="rId26"/>
    <p:sldId id="730" r:id="rId27"/>
    <p:sldId id="808" r:id="rId28"/>
    <p:sldId id="731" r:id="rId29"/>
    <p:sldId id="733" r:id="rId30"/>
    <p:sldId id="405" r:id="rId31"/>
    <p:sldId id="1170" r:id="rId32"/>
    <p:sldId id="1560" r:id="rId33"/>
    <p:sldId id="1559" r:id="rId34"/>
    <p:sldId id="734" r:id="rId35"/>
    <p:sldId id="1073" r:id="rId36"/>
    <p:sldId id="1068" r:id="rId37"/>
    <p:sldId id="1588" r:id="rId38"/>
    <p:sldId id="853" r:id="rId39"/>
    <p:sldId id="1590" r:id="rId40"/>
    <p:sldId id="1591" r:id="rId41"/>
    <p:sldId id="821" r:id="rId42"/>
    <p:sldId id="834" r:id="rId43"/>
    <p:sldId id="852" r:id="rId44"/>
    <p:sldId id="1070" r:id="rId45"/>
    <p:sldId id="1069" r:id="rId46"/>
    <p:sldId id="827" r:id="rId47"/>
    <p:sldId id="828" r:id="rId48"/>
    <p:sldId id="1067" r:id="rId49"/>
    <p:sldId id="831" r:id="rId50"/>
    <p:sldId id="1558" r:id="rId51"/>
    <p:sldId id="802" r:id="rId52"/>
    <p:sldId id="1074" r:id="rId53"/>
    <p:sldId id="1075" r:id="rId54"/>
    <p:sldId id="1171" r:id="rId55"/>
    <p:sldId id="1551" r:id="rId56"/>
    <p:sldId id="809" r:id="rId57"/>
    <p:sldId id="813" r:id="rId58"/>
    <p:sldId id="814" r:id="rId59"/>
    <p:sldId id="815" r:id="rId60"/>
    <p:sldId id="816" r:id="rId61"/>
    <p:sldId id="817" r:id="rId62"/>
    <p:sldId id="1167" r:id="rId63"/>
    <p:sldId id="994" r:id="rId64"/>
    <p:sldId id="819" r:id="rId65"/>
    <p:sldId id="806" r:id="rId66"/>
    <p:sldId id="820" r:id="rId67"/>
    <p:sldId id="914" r:id="rId68"/>
    <p:sldId id="658" r:id="rId69"/>
    <p:sldId id="996" r:id="rId70"/>
    <p:sldId id="811" r:id="rId71"/>
    <p:sldId id="849" r:id="rId72"/>
    <p:sldId id="1079" r:id="rId73"/>
    <p:sldId id="850" r:id="rId74"/>
    <p:sldId id="1078" r:id="rId75"/>
    <p:sldId id="1090" r:id="rId76"/>
    <p:sldId id="1091" r:id="rId77"/>
    <p:sldId id="835" r:id="rId78"/>
    <p:sldId id="823" r:id="rId79"/>
    <p:sldId id="824" r:id="rId80"/>
    <p:sldId id="825" r:id="rId81"/>
    <p:sldId id="826" r:id="rId82"/>
    <p:sldId id="1164" r:id="rId83"/>
    <p:sldId id="1151" r:id="rId84"/>
    <p:sldId id="1459" r:id="rId85"/>
    <p:sldId id="926" r:id="rId86"/>
    <p:sldId id="798" r:id="rId87"/>
    <p:sldId id="799" r:id="rId88"/>
    <p:sldId id="800" r:id="rId89"/>
    <p:sldId id="786" r:id="rId90"/>
    <p:sldId id="787" r:id="rId91"/>
    <p:sldId id="1113" r:id="rId92"/>
    <p:sldId id="789" r:id="rId93"/>
    <p:sldId id="927" r:id="rId94"/>
    <p:sldId id="929" r:id="rId95"/>
    <p:sldId id="997" r:id="rId96"/>
    <p:sldId id="930" r:id="rId97"/>
    <p:sldId id="943" r:id="rId98"/>
    <p:sldId id="947" r:id="rId99"/>
    <p:sldId id="945" r:id="rId100"/>
    <p:sldId id="946" r:id="rId101"/>
    <p:sldId id="1114" r:id="rId102"/>
    <p:sldId id="931" r:id="rId103"/>
    <p:sldId id="932" r:id="rId104"/>
    <p:sldId id="953" r:id="rId105"/>
    <p:sldId id="950" r:id="rId106"/>
    <p:sldId id="982" r:id="rId107"/>
    <p:sldId id="986" r:id="rId108"/>
    <p:sldId id="985" r:id="rId109"/>
    <p:sldId id="987" r:id="rId110"/>
    <p:sldId id="1563" r:id="rId111"/>
    <p:sldId id="951" r:id="rId112"/>
    <p:sldId id="988" r:id="rId113"/>
    <p:sldId id="989" r:id="rId114"/>
    <p:sldId id="966" r:id="rId115"/>
    <p:sldId id="1564" r:id="rId116"/>
    <p:sldId id="960" r:id="rId117"/>
    <p:sldId id="961" r:id="rId118"/>
    <p:sldId id="962" r:id="rId119"/>
    <p:sldId id="965" r:id="rId120"/>
    <p:sldId id="967" r:id="rId121"/>
    <p:sldId id="1521" r:id="rId122"/>
    <p:sldId id="699" r:id="rId123"/>
    <p:sldId id="1539" r:id="rId124"/>
    <p:sldId id="703" r:id="rId125"/>
    <p:sldId id="968" r:id="rId126"/>
    <p:sldId id="1536" r:id="rId127"/>
    <p:sldId id="1537" r:id="rId128"/>
    <p:sldId id="1567" r:id="rId129"/>
    <p:sldId id="1566" r:id="rId130"/>
    <p:sldId id="991" r:id="rId131"/>
    <p:sldId id="992" r:id="rId132"/>
    <p:sldId id="993" r:id="rId133"/>
    <p:sldId id="1534" r:id="rId134"/>
    <p:sldId id="1088" r:id="rId135"/>
    <p:sldId id="1530" r:id="rId136"/>
    <p:sldId id="1531" r:id="rId137"/>
    <p:sldId id="1532" r:id="rId138"/>
    <p:sldId id="1529" r:id="rId139"/>
    <p:sldId id="1533" r:id="rId140"/>
    <p:sldId id="1110" r:id="rId141"/>
    <p:sldId id="1072" r:id="rId142"/>
    <p:sldId id="1535" r:id="rId143"/>
    <p:sldId id="1144" r:id="rId144"/>
    <p:sldId id="1573" r:id="rId145"/>
    <p:sldId id="970" r:id="rId146"/>
    <p:sldId id="1568" r:id="rId147"/>
    <p:sldId id="1569" r:id="rId148"/>
    <p:sldId id="1570" r:id="rId149"/>
    <p:sldId id="1572" r:id="rId150"/>
    <p:sldId id="1571" r:id="rId151"/>
    <p:sldId id="1174" r:id="rId152"/>
    <p:sldId id="1574" r:id="rId153"/>
    <p:sldId id="1575" r:id="rId154"/>
    <p:sldId id="1587" r:id="rId155"/>
    <p:sldId id="1576" r:id="rId156"/>
    <p:sldId id="972" r:id="rId157"/>
    <p:sldId id="974" r:id="rId158"/>
    <p:sldId id="976" r:id="rId159"/>
    <p:sldId id="971" r:id="rId160"/>
    <p:sldId id="973" r:id="rId161"/>
    <p:sldId id="979" r:id="rId162"/>
    <p:sldId id="969" r:id="rId163"/>
    <p:sldId id="1557" r:id="rId164"/>
    <p:sldId id="1586" r:id="rId165"/>
    <p:sldId id="1548" r:id="rId166"/>
    <p:sldId id="1549" r:id="rId167"/>
    <p:sldId id="1550" r:id="rId168"/>
    <p:sldId id="1542" r:id="rId169"/>
    <p:sldId id="1579" r:id="rId170"/>
    <p:sldId id="1584" r:id="rId171"/>
    <p:sldId id="1555" r:id="rId172"/>
    <p:sldId id="1585" r:id="rId173"/>
    <p:sldId id="1589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99FF33"/>
    <a:srgbClr val="CCFF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59" Type="http://schemas.openxmlformats.org/officeDocument/2006/relationships/slide" Target="slides/slide146.xml"/><Relationship Id="rId170" Type="http://schemas.openxmlformats.org/officeDocument/2006/relationships/slide" Target="slides/slide157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71" Type="http://schemas.openxmlformats.org/officeDocument/2006/relationships/slide" Target="slides/slide158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0.xml"/><Relationship Id="rId108" Type="http://schemas.openxmlformats.org/officeDocument/2006/relationships/slide" Target="slides/slide95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5" Type="http://schemas.openxmlformats.org/officeDocument/2006/relationships/slide" Target="slides/slide62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61" Type="http://schemas.openxmlformats.org/officeDocument/2006/relationships/slide" Target="slides/slide148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51" Type="http://schemas.openxmlformats.org/officeDocument/2006/relationships/slide" Target="slides/slide138.xml"/><Relationship Id="rId156" Type="http://schemas.openxmlformats.org/officeDocument/2006/relationships/slide" Target="slides/slide143.xml"/><Relationship Id="rId177" Type="http://schemas.openxmlformats.org/officeDocument/2006/relationships/viewProps" Target="viewProps.xml"/><Relationship Id="rId172" Type="http://schemas.openxmlformats.org/officeDocument/2006/relationships/slide" Target="slides/slide15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167" Type="http://schemas.openxmlformats.org/officeDocument/2006/relationships/slide" Target="slides/slide1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openxmlformats.org/officeDocument/2006/relationships/slide" Target="slides/slide1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178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73" Type="http://schemas.openxmlformats.org/officeDocument/2006/relationships/slide" Target="slides/slide160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slide" Target="slides/slide1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Relationship Id="rId174" Type="http://schemas.openxmlformats.org/officeDocument/2006/relationships/slide" Target="slides/slide161.xml"/><Relationship Id="rId179" Type="http://schemas.openxmlformats.org/officeDocument/2006/relationships/tableStyles" Target="tableStyles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64" Type="http://schemas.openxmlformats.org/officeDocument/2006/relationships/slide" Target="slides/slide151.xml"/><Relationship Id="rId169" Type="http://schemas.openxmlformats.org/officeDocument/2006/relationships/slide" Target="slides/slide1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slide" Target="slides/slide141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3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165" Type="http://schemas.openxmlformats.org/officeDocument/2006/relationships/slide" Target="slides/slide152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Relationship Id="rId80" Type="http://schemas.openxmlformats.org/officeDocument/2006/relationships/slide" Target="slides/slide67.xml"/><Relationship Id="rId155" Type="http://schemas.openxmlformats.org/officeDocument/2006/relationships/slide" Target="slides/slide142.xml"/><Relationship Id="rId176" Type="http://schemas.openxmlformats.org/officeDocument/2006/relationships/presProps" Target="presProps.xml"/><Relationship Id="rId17" Type="http://schemas.openxmlformats.org/officeDocument/2006/relationships/slide" Target="slides/slide4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24" Type="http://schemas.openxmlformats.org/officeDocument/2006/relationships/slide" Target="slides/slide111.xml"/><Relationship Id="rId70" Type="http://schemas.openxmlformats.org/officeDocument/2006/relationships/slide" Target="slides/slide57.xml"/><Relationship Id="rId91" Type="http://schemas.openxmlformats.org/officeDocument/2006/relationships/slide" Target="slides/slide78.xml"/><Relationship Id="rId145" Type="http://schemas.openxmlformats.org/officeDocument/2006/relationships/slide" Target="slides/slide132.xml"/><Relationship Id="rId166" Type="http://schemas.openxmlformats.org/officeDocument/2006/relationships/slide" Target="slides/slide15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6175-075F-4D5A-B308-38F8E33240AE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98034-60CE-4CAF-9204-63B731B4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2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B5DF9-8D4C-4CDE-9713-DB0E76BB1A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7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8034-60CE-4CAF-9204-63B731B4DBD6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5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3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91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137"/>
            <a:ext cx="2057400" cy="585232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137"/>
            <a:ext cx="6019800" cy="58523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2799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749D-E00A-467E-8B86-F2A0E8163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842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C205A-993B-4C25-8A1A-92F4951B8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93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93388-320D-41B1-950F-501813792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32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B579A-F4AC-45D1-BF61-0872A0AF6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681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9ACB9-946E-4732-834D-93403A606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429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4A5BA-881B-480E-8730-FA7C3A791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4178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9DAE0-7301-4F2D-89FC-DAD8E467DE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3449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E47DD-9EC1-4421-B92E-5AF1F7F74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5292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6270B-2315-4CCC-82FA-F03F58B2AC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1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DB1F-0F40-45EA-B6CF-0DD57E8FC4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455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2FE53-80BE-4CAF-BB4D-C9C221D11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6282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732F1-72AE-48BC-BB1A-5541B7BE89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12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D4346-0992-4FC1-8D18-D7B2753E8E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417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64F3F-2AB7-4B97-BC68-E63231D70E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09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89766-5B3A-4960-9787-5016526BDF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086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4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4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38186-E912-48EE-860D-6A8F4264F2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658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F2E1-D89E-4859-B457-E8007EA4A5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18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6035-CF7C-487F-98FA-D212A719B2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42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4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5212-AD94-4D1E-A6A9-82253F1745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1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AFDD-489D-4901-861C-835896CA68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7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2999-143B-44F0-A8A8-903FEFF4C6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87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3D92-5804-49A6-836C-395F217577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95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AC53-6CC8-4933-9236-5F99430988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07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07B7C-61D1-48BA-B715-6202E687F0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204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2E153-B1FC-48C8-A072-4F49118C3B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582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06EC-75AF-4269-9635-60708B86E3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3331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9EDAB-646F-439D-8C80-99844D1550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7312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7F800-806A-4DAA-A653-21AAC42336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545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F40-7AF2-4ABE-88D9-235771EA15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8606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96608-B3CF-412D-9137-2E4208DB8C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6189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DD924-934A-4236-B175-30E8B14327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431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4CBC5-8364-4906-B8B8-8E332A6964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8989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1230F-021D-4791-BCFD-76CCF15D76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179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D9C93-F6FC-4826-ADC8-9FC9076666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3838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DCCC2-DA1F-4809-9562-EA1CA3DE98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4574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54740-E464-400D-AD3E-F6B39DCC8B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695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867DA-D4FE-410A-B4A5-0974A7E699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055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B5ECB-40D7-430E-8C6A-4DB13CAE99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393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897AD-2220-41BA-9D81-980AE3FCC4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044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2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A1D0F-8488-4078-BB2E-B6BC49807D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640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9A92E-BFA2-4587-B9B0-57BAE3F576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66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4FEB7-FB0A-4B58-B2B6-7A522E0011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580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DB21B-58ED-4BC3-B247-C8F5BD2699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98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2204-3AC8-4ABE-BE3C-62456FA57D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465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4F56F-F2B5-4F25-89BE-9F0DF3189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04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7A5B-745C-4A96-AB59-E2AAFFB451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673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B02F7-7C67-4F51-AD08-7FFB200542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4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E3262-780A-4CA4-A422-16EE366572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75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2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E6EC-FFFB-401D-A878-857FEC2A71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22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0200-B6AF-4844-A478-08FB28AE28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79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65CF-3AA3-4646-9720-6427456041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1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DEAB0-1DFA-4120-AFEF-45AA6D2C9B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1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49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7993-8670-4A75-8A97-BE13EAEFFF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A420F-BD0D-42A9-A866-4EA45683C7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9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5A85B-53CB-44AD-8839-9F768798EB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3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81AA-963E-490A-A45B-5CB7E46A67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77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46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90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8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9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8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4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18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88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54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98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29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96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71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66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43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4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6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1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40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16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50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01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6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24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8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50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17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3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2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21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4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2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14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17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21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57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94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94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17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3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96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48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34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54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8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46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36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59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8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843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12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6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52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0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53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431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24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245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25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9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4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25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78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706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44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56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64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13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90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648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1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29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17"/>
            <a:ext cx="7772400" cy="14693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409"/>
            <a:ext cx="6400800" cy="1752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350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954"/>
            <a:ext cx="8229600" cy="45255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71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477"/>
            <a:ext cx="7772400" cy="136282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399"/>
            <a:ext cx="7772400" cy="14991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4456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954"/>
            <a:ext cx="4038600" cy="45255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954"/>
            <a:ext cx="4038600" cy="45255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5588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9"/>
            <a:ext cx="4040188" cy="6391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307"/>
            <a:ext cx="4040188" cy="39522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39"/>
            <a:ext cx="4041775" cy="6391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307"/>
            <a:ext cx="4041775" cy="39522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1468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33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793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2599"/>
            <a:ext cx="3008313" cy="116232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2566"/>
            <a:ext cx="5111750" cy="58538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4921"/>
            <a:ext cx="3008313" cy="469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338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275"/>
            <a:ext cx="5486400" cy="56549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501"/>
            <a:ext cx="5486400" cy="4115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6770"/>
            <a:ext cx="5486400" cy="805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8197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133"/>
            <a:ext cx="8229600" cy="1143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954"/>
            <a:ext cx="8229600" cy="45255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031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ED0B-503F-4E7D-BE53-98FF94C344F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3020-15CE-4C5F-B83F-1A79FF065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627173E-83E6-4B9B-B4B4-67A57875714B}" type="slidenum">
              <a:rPr lang="en-US" alt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E14DA57-986E-4CBC-951B-88DACED23913}" type="slidenum">
              <a:rPr lang="en-US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0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50AFFF-240C-4A22-AD0F-DDF42416CEA4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9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274E73E6-27B7-4FC4-8B1E-9CB44D3DFEC9}" type="slidenum">
              <a:rPr lang="en-US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F502CC4-7B1D-462B-B31A-1D86C79CBC82}" type="slidenum">
              <a:rPr lang="en-US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2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ED0B-503F-4E7D-BE53-98FF94C34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3020-15CE-4C5F-B83F-1A79FF065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5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1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C955-8015-43B1-9D34-D47143178A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E196-0F30-4EAB-89A0-ED13C3C32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3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jgugkIfwWQ" TargetMode="External"/><Relationship Id="rId2" Type="http://schemas.openxmlformats.org/officeDocument/2006/relationships/hyperlink" Target="https://www.youtube.com/watch?v=3JygTm8iiWQ" TargetMode="External"/><Relationship Id="rId1" Type="http://schemas.openxmlformats.org/officeDocument/2006/relationships/slideLayout" Target="../slideLayouts/slideLayout2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images/search?q=oroville+dam+spillway&amp;qpvt=oroville+dam+spillway&amp;qpvt=oroville+dam+spillway&amp;qpvt=oroville+dam+spillway&amp;FORM=IGRE" TargetMode="External"/><Relationship Id="rId1" Type="http://schemas.openxmlformats.org/officeDocument/2006/relationships/slideLayout" Target="../slideLayouts/slideLayout3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emergency-managers/risk-management/dam-safety/federal-guidelines" TargetMode="External"/><Relationship Id="rId2" Type="http://schemas.openxmlformats.org/officeDocument/2006/relationships/hyperlink" Target="https://www.rmc.usace.army.mil/Reference-Center/Tolerable-Risk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library.planusace.us/document/b4778eaf-3abf-45c1-e49b-11aa9a362fab" TargetMode="External"/><Relationship Id="rId4" Type="http://schemas.openxmlformats.org/officeDocument/2006/relationships/hyperlink" Target="https://www.publications.usace.army.mil/Portals/76/Publications/EngineerRegulations/er_1110-2-1156.pdf" TargetMode="Externa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att_Regency_walkway_collapse#:~:text=On%20July%2017%2C%201981%2C%20the,killing%20114%20and%20injuring%202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emergency-managers/risk-management/dam-safety/federal-guidelines" TargetMode="External"/><Relationship Id="rId2" Type="http://schemas.openxmlformats.org/officeDocument/2006/relationships/hyperlink" Target="https://www.rmc.usace.army.mil/Reference-Center/Tolerable-Risk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library.planusace.us/document/b4778eaf-3abf-45c1-e49b-11aa9a362fab" TargetMode="External"/><Relationship Id="rId4" Type="http://schemas.openxmlformats.org/officeDocument/2006/relationships/hyperlink" Target="https://www.publications.usace.army.mil/Portals/76/Publications/EngineerRegulations/er_1110-2-1156.pdf" TargetMode="Externa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egweb.org/assets/docs/1-Rogers_-_AEG_TS7-Oroville_.pdf" TargetMode="Externa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h.wa.gov/sites/default/files/2022-02/331-123.pdf?ver=2019-10-03-153237-220" TargetMode="External"/><Relationship Id="rId2" Type="http://schemas.openxmlformats.org/officeDocument/2006/relationships/hyperlink" Target="https://en.wikipedia.org/wiki/Trans-Alaska_Pipeline_System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p-YxXlMnlg&amp;ab_channel=MillieKay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96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Municipal Water Supply, Newcastle, Australia: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Chichester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Dam,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 safety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Supply in California: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dams, distribution network, infrastructure vulnerability – example Oroville 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922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JB\Documents\Classes\Cee 5xx Class materials - Steve Burges\Cee 578 Jessica Spring 2017\Oroville Dam -6-7-2013\Photos\P1070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" y="16408"/>
            <a:ext cx="9100252" cy="6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152402"/>
            <a:ext cx="2895600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zoned-earth 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80 million cubic yards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Height 770 ft.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Highest in USA  - 1968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34968" y="1962090"/>
            <a:ext cx="5181600" cy="2000310"/>
            <a:chOff x="3934968" y="1962090"/>
            <a:chExt cx="5181600" cy="2000310"/>
          </a:xfrm>
        </p:grpSpPr>
        <p:sp>
          <p:nvSpPr>
            <p:cNvPr id="4" name="TextBox 3"/>
            <p:cNvSpPr txBox="1"/>
            <p:nvPr/>
          </p:nvSpPr>
          <p:spPr>
            <a:xfrm>
              <a:off x="3934968" y="1962090"/>
              <a:ext cx="5181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Emergency spillway flow starts at El. 901 Ft.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629400" y="2362200"/>
              <a:ext cx="1828800" cy="16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57200" y="2057400"/>
            <a:ext cx="5181600" cy="1600200"/>
            <a:chOff x="457200" y="2057400"/>
            <a:chExt cx="5181600" cy="1600200"/>
          </a:xfrm>
        </p:grpSpPr>
        <p:sp>
          <p:nvSpPr>
            <p:cNvPr id="5" name="TextBox 4"/>
            <p:cNvSpPr txBox="1"/>
            <p:nvPr/>
          </p:nvSpPr>
          <p:spPr>
            <a:xfrm>
              <a:off x="457200" y="2057400"/>
              <a:ext cx="29718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Crest elevation – 922 Ft.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429000" y="2487168"/>
              <a:ext cx="2209800" cy="11704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391400" y="6381690"/>
            <a:ext cx="16764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7, 2013</a:t>
            </a:r>
          </a:p>
        </p:txBody>
      </p:sp>
    </p:spTree>
    <p:extLst>
      <p:ext uri="{BB962C8B-B14F-4D97-AF65-F5344CB8AC3E}">
        <p14:creationId xmlns:p14="http://schemas.microsoft.com/office/powerpoint/2010/main" val="25496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JB\Documents\Classes\Cee 5xx Class materials - Steve Burges\Cee 578 Jessica Spring 2017\Oroville Dam -6-7-2013\Photos\P107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" y="16408"/>
            <a:ext cx="9100252" cy="6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43200" y="1676400"/>
            <a:ext cx="4038600" cy="2599944"/>
            <a:chOff x="2743200" y="1676400"/>
            <a:chExt cx="4038600" cy="2599944"/>
          </a:xfrm>
        </p:grpSpPr>
        <p:sp>
          <p:nvSpPr>
            <p:cNvPr id="3" name="TextBox 2"/>
            <p:cNvSpPr txBox="1"/>
            <p:nvPr/>
          </p:nvSpPr>
          <p:spPr>
            <a:xfrm>
              <a:off x="2743200" y="1676400"/>
              <a:ext cx="4038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Upstream rip-rap wave protection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4762500" y="2085654"/>
              <a:ext cx="1409700" cy="21906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391400" y="6381690"/>
            <a:ext cx="16764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7, 2013</a:t>
            </a:r>
          </a:p>
        </p:txBody>
      </p:sp>
    </p:spTree>
    <p:extLst>
      <p:ext uri="{BB962C8B-B14F-4D97-AF65-F5344CB8AC3E}">
        <p14:creationId xmlns:p14="http://schemas.microsoft.com/office/powerpoint/2010/main" val="42073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002" y="15528"/>
            <a:ext cx="9127998" cy="6845999"/>
            <a:chOff x="16002" y="15526"/>
            <a:chExt cx="9127998" cy="6845999"/>
          </a:xfrm>
        </p:grpSpPr>
        <p:pic>
          <p:nvPicPr>
            <p:cNvPr id="1026" name="Picture 2" descr="C:\Users\SJB\Documents\Classes\Cee 5xx Class materials - Steve Burges\Cee 578 Jessica Spring 2017\Oroville Dam -6-7-2013\Photos\P10706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" y="15526"/>
              <a:ext cx="9127998" cy="68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June 7, 2013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400" y="1219200"/>
            <a:ext cx="38862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spillway flow (roll waves)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4" y="3733800"/>
            <a:ext cx="236219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dissipaters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47800" y="4133912"/>
            <a:ext cx="2514600" cy="14286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66088" y="4154424"/>
            <a:ext cx="1257300" cy="14286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7800" y="4133910"/>
            <a:ext cx="381000" cy="15810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54658" y="4143054"/>
            <a:ext cx="3422142" cy="15719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31F7BF-50EA-C7E0-0912-80B3E00A416C}"/>
              </a:ext>
            </a:extLst>
          </p:cNvPr>
          <p:cNvSpPr txBox="1"/>
          <p:nvPr/>
        </p:nvSpPr>
        <p:spPr>
          <a:xfrm>
            <a:off x="685800" y="2667000"/>
            <a:ext cx="259079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Channel width 179 ft.</a:t>
            </a:r>
          </a:p>
        </p:txBody>
      </p:sp>
    </p:spTree>
    <p:extLst>
      <p:ext uri="{BB962C8B-B14F-4D97-AF65-F5344CB8AC3E}">
        <p14:creationId xmlns:p14="http://schemas.microsoft.com/office/powerpoint/2010/main" val="265548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0" y="6381690"/>
            <a:ext cx="18288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27, 2017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50848" y="2"/>
            <a:ext cx="9194848" cy="6677799"/>
            <a:chOff x="-50848" y="0"/>
            <a:chExt cx="9194848" cy="6677799"/>
          </a:xfrm>
        </p:grpSpPr>
        <p:sp>
          <p:nvSpPr>
            <p:cNvPr id="2" name="TextBox 1"/>
            <p:cNvSpPr txBox="1"/>
            <p:nvPr/>
          </p:nvSpPr>
          <p:spPr>
            <a:xfrm>
              <a:off x="1143000" y="6248400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C:\Users\SJB\Desktop\Oroville_Dam_spillway_damage_27_Feb_201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48" y="0"/>
              <a:ext cx="9194848" cy="570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0" y="6400800"/>
              <a:ext cx="7391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https://en.wikipedia.org/wiki/Oroville_Dam#/media/File:Oroville_Dam_spillway_damage_27_Feb_2017.jpg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151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47802"/>
            <a:ext cx="8763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219200" y="685802"/>
            <a:ext cx="3124200" cy="1828800"/>
            <a:chOff x="1219200" y="685800"/>
            <a:chExt cx="3124200" cy="1828800"/>
          </a:xfrm>
        </p:grpSpPr>
        <p:sp>
          <p:nvSpPr>
            <p:cNvPr id="4" name="TextBox 3"/>
            <p:cNvSpPr txBox="1"/>
            <p:nvPr/>
          </p:nvSpPr>
          <p:spPr>
            <a:xfrm>
              <a:off x="1219200" y="685800"/>
              <a:ext cx="31242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Reservoir: I – O =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819400" y="1101353"/>
              <a:ext cx="1219200" cy="14132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5" name="Group 5124"/>
          <p:cNvGrpSpPr/>
          <p:nvPr/>
        </p:nvGrpSpPr>
        <p:grpSpPr>
          <a:xfrm>
            <a:off x="2400300" y="3057146"/>
            <a:ext cx="4963668" cy="2227713"/>
            <a:chOff x="2400300" y="3057144"/>
            <a:chExt cx="4963668" cy="2227713"/>
          </a:xfrm>
        </p:grpSpPr>
        <p:sp>
          <p:nvSpPr>
            <p:cNvPr id="9" name="TextBox 8"/>
            <p:cNvSpPr txBox="1"/>
            <p:nvPr/>
          </p:nvSpPr>
          <p:spPr>
            <a:xfrm>
              <a:off x="4087368" y="4343400"/>
              <a:ext cx="3276600" cy="7078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Main spillway for controlled reservoir release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2400300" y="3057144"/>
              <a:ext cx="1638300" cy="12862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781300" y="4343400"/>
              <a:ext cx="1257300" cy="9414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895600" y="2038290"/>
            <a:ext cx="5410200" cy="875598"/>
            <a:chOff x="2895600" y="2038290"/>
            <a:chExt cx="5410200" cy="875598"/>
          </a:xfrm>
        </p:grpSpPr>
        <p:sp>
          <p:nvSpPr>
            <p:cNvPr id="7" name="TextBox 6"/>
            <p:cNvSpPr txBox="1"/>
            <p:nvPr/>
          </p:nvSpPr>
          <p:spPr>
            <a:xfrm>
              <a:off x="4267200" y="2038290"/>
              <a:ext cx="3200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Earth dam – 6,920 ft. long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791200" y="2456688"/>
              <a:ext cx="251460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2895600" y="2456688"/>
              <a:ext cx="289560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4" name="Group 5123"/>
          <p:cNvGrpSpPr/>
          <p:nvPr/>
        </p:nvGrpSpPr>
        <p:grpSpPr>
          <a:xfrm>
            <a:off x="6172200" y="3181290"/>
            <a:ext cx="2362200" cy="835974"/>
            <a:chOff x="6172200" y="3181290"/>
            <a:chExt cx="2362200" cy="835974"/>
          </a:xfrm>
        </p:grpSpPr>
        <p:sp>
          <p:nvSpPr>
            <p:cNvPr id="8" name="TextBox 7"/>
            <p:cNvSpPr txBox="1"/>
            <p:nvPr/>
          </p:nvSpPr>
          <p:spPr>
            <a:xfrm>
              <a:off x="6172200" y="3181290"/>
              <a:ext cx="23622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Hydro power plant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574280" y="3590544"/>
              <a:ext cx="381000" cy="4267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239000" y="3581400"/>
              <a:ext cx="304800" cy="4267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391400" y="6381690"/>
            <a:ext cx="16764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2017</a:t>
            </a:r>
          </a:p>
        </p:txBody>
      </p:sp>
    </p:spTree>
    <p:extLst>
      <p:ext uri="{BB962C8B-B14F-4D97-AF65-F5344CB8AC3E}">
        <p14:creationId xmlns:p14="http://schemas.microsoft.com/office/powerpoint/2010/main" val="34267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47802"/>
            <a:ext cx="8763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8600" y="1168568"/>
            <a:ext cx="7315200" cy="1727032"/>
            <a:chOff x="228600" y="1168568"/>
            <a:chExt cx="7315200" cy="1727032"/>
          </a:xfrm>
        </p:grpSpPr>
        <p:sp>
          <p:nvSpPr>
            <p:cNvPr id="10" name="TextBox 9"/>
            <p:cNvSpPr txBox="1"/>
            <p:nvPr/>
          </p:nvSpPr>
          <p:spPr>
            <a:xfrm>
              <a:off x="2667000" y="1168568"/>
              <a:ext cx="4876800" cy="10156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Emergency spillway -1,730 ft. long - for uncontrolled release of floods up to PMF: 800 ft “broad crest weir” + 930 ft “ogee.” </a:t>
              </a:r>
            </a:p>
          </p:txBody>
        </p:sp>
        <p:cxnSp>
          <p:nvCxnSpPr>
            <p:cNvPr id="11" name="Straight Arrow Connector 10"/>
            <p:cNvCxnSpPr>
              <a:cxnSpLocks/>
              <a:stCxn id="10" idx="1"/>
            </p:cNvCxnSpPr>
            <p:nvPr/>
          </p:nvCxnSpPr>
          <p:spPr>
            <a:xfrm flipH="1">
              <a:off x="228600" y="1676400"/>
              <a:ext cx="2438400" cy="1143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1"/>
            </p:cNvCxnSpPr>
            <p:nvPr/>
          </p:nvCxnSpPr>
          <p:spPr>
            <a:xfrm flipH="1">
              <a:off x="1828800" y="1676400"/>
              <a:ext cx="838200" cy="1219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391400" y="6381690"/>
            <a:ext cx="16764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2017</a:t>
            </a:r>
          </a:p>
        </p:txBody>
      </p:sp>
    </p:spTree>
    <p:extLst>
      <p:ext uri="{BB962C8B-B14F-4D97-AF65-F5344CB8AC3E}">
        <p14:creationId xmlns:p14="http://schemas.microsoft.com/office/powerpoint/2010/main" val="4741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352675"/>
            <a:ext cx="8763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700" y="76200"/>
            <a:ext cx="8813800" cy="31700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operation: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Releases from power plant and from a “bypass valve” for environmental flows (and power production)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reservoir at spillway level, releases from power plant and spillway gates as appropriate.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flood conditions: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Release from controlled spillway and emergency spillway; hydro plant may be inoperable.</a:t>
            </a:r>
          </a:p>
        </p:txBody>
      </p:sp>
    </p:spTree>
    <p:extLst>
      <p:ext uri="{BB962C8B-B14F-4D97-AF65-F5344CB8AC3E}">
        <p14:creationId xmlns:p14="http://schemas.microsoft.com/office/powerpoint/2010/main" val="23362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990602"/>
            <a:ext cx="8915400" cy="5257800"/>
            <a:chOff x="152400" y="990600"/>
            <a:chExt cx="8915400" cy="5257800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909846"/>
              <a:ext cx="891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http://www.smartbrief.com/s/2017/03/oroville-dam-spillway-repair-may-require-temporary-solution</a:t>
              </a:r>
            </a:p>
          </p:txBody>
        </p:sp>
        <p:pic>
          <p:nvPicPr>
            <p:cNvPr id="1026" name="Picture 2" descr="C:\Users\SJB\Desktop\74fac0e9ae932c82056a02feab6482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90600"/>
              <a:ext cx="8205424" cy="397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0792" y="5394960"/>
              <a:ext cx="800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Release through spillway control gates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47801" y="1143000"/>
            <a:ext cx="186613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Spillway gates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67000" y="1543110"/>
            <a:ext cx="2819400" cy="12000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88336" y="1543110"/>
            <a:ext cx="1552956" cy="20382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1400" y="6381690"/>
            <a:ext cx="16764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March, 2017</a:t>
            </a:r>
          </a:p>
        </p:txBody>
      </p:sp>
    </p:spTree>
    <p:extLst>
      <p:ext uri="{BB962C8B-B14F-4D97-AF65-F5344CB8AC3E}">
        <p14:creationId xmlns:p14="http://schemas.microsoft.com/office/powerpoint/2010/main" val="75951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74" y="16408"/>
            <a:ext cx="9100252" cy="6825189"/>
            <a:chOff x="21874" y="16406"/>
            <a:chExt cx="9100252" cy="6825189"/>
          </a:xfrm>
        </p:grpSpPr>
        <p:pic>
          <p:nvPicPr>
            <p:cNvPr id="5122" name="Picture 2" descr="C:\Users\SJB\Documents\Classes\Cee 5xx Class materials - Steve Burges\Cee 578 Jessica Spring 2017\Oroville Dam -6-7-2013\Photos\P107062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4" y="16406"/>
              <a:ext cx="9100252" cy="68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June 7, 2013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38600" y="1457770"/>
            <a:ext cx="2514600" cy="1895030"/>
            <a:chOff x="3505200" y="1676400"/>
            <a:chExt cx="2514600" cy="1895030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1676400"/>
              <a:ext cx="2514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Emergency spillway</a:t>
              </a:r>
            </a:p>
          </p:txBody>
        </p:sp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H="1">
              <a:off x="3529584" y="2075686"/>
              <a:ext cx="1257300" cy="14957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191000" y="3810000"/>
            <a:ext cx="4876800" cy="240065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location similarity to Englewood Dam (1922) emergency spillway, Miami Conservancy District, Ohio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difference – greater erosional potential at Oroville: longer hillside runout length to river.  Runout domain rock stability critical to safe performance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521398-1945-39B9-14D0-9CC77C8BB9FC}"/>
              </a:ext>
            </a:extLst>
          </p:cNvPr>
          <p:cNvGrpSpPr/>
          <p:nvPr/>
        </p:nvGrpSpPr>
        <p:grpSpPr>
          <a:xfrm>
            <a:off x="685800" y="2971800"/>
            <a:ext cx="2819400" cy="525227"/>
            <a:chOff x="685800" y="2971800"/>
            <a:chExt cx="2819400" cy="5252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2807B-8284-4556-791B-F6304C2EC9A1}"/>
                </a:ext>
              </a:extLst>
            </p:cNvPr>
            <p:cNvSpPr txBox="1"/>
            <p:nvPr/>
          </p:nvSpPr>
          <p:spPr>
            <a:xfrm>
              <a:off x="685800" y="2971800"/>
              <a:ext cx="18288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Ogee section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9F93B3D-24A0-2A51-3838-C52D1E4BED22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3150662"/>
              <a:ext cx="990600" cy="3463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2186B3-2C3D-CEE0-AF55-3CDB81959A3D}"/>
              </a:ext>
            </a:extLst>
          </p:cNvPr>
          <p:cNvGrpSpPr/>
          <p:nvPr/>
        </p:nvGrpSpPr>
        <p:grpSpPr>
          <a:xfrm>
            <a:off x="304800" y="3733800"/>
            <a:ext cx="2667000" cy="400110"/>
            <a:chOff x="304800" y="3733800"/>
            <a:chExt cx="2667000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90A1F1-DDE1-88F0-48CB-71EBAFF8BD73}"/>
                </a:ext>
              </a:extLst>
            </p:cNvPr>
            <p:cNvSpPr txBox="1"/>
            <p:nvPr/>
          </p:nvSpPr>
          <p:spPr>
            <a:xfrm>
              <a:off x="304800" y="3733800"/>
              <a:ext cx="2057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Broad crest weir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6D9635E-222A-969A-765E-FFD802EE5F8C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3920835"/>
              <a:ext cx="609600" cy="2130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9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esktop\Englewood Dam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0" y="-223123"/>
            <a:ext cx="8712425" cy="7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62200" y="2438400"/>
            <a:ext cx="2249788" cy="1905000"/>
            <a:chOff x="2362200" y="2438400"/>
            <a:chExt cx="2249788" cy="1905000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468988" y="2835275"/>
              <a:ext cx="1143000" cy="15081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362200" y="2438400"/>
              <a:ext cx="2057400" cy="461665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Outlet works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" y="4796145"/>
            <a:ext cx="2667000" cy="1658006"/>
            <a:chOff x="152400" y="4796135"/>
            <a:chExt cx="2518833" cy="1658006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914400" y="5280650"/>
              <a:ext cx="461433" cy="117349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52400" y="4796135"/>
              <a:ext cx="2518833" cy="461665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spillway</a:t>
              </a:r>
            </a:p>
          </p:txBody>
        </p:sp>
      </p:grpSp>
      <p:sp>
        <p:nvSpPr>
          <p:cNvPr id="14" name="Text Box 12">
            <a:extLst>
              <a:ext uri="{FF2B5EF4-FFF2-40B4-BE49-F238E27FC236}">
                <a16:creationId xmlns:a16="http://schemas.microsoft.com/office/drawing/2014/main" id="{4FAA0D83-5A94-00CB-4470-50F44CA7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1"/>
            <a:ext cx="5410200" cy="461665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Englewood Dam, Ohio – completed 1922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FB7C76-EA8D-8A29-02A5-762A8DD1D6E1}"/>
              </a:ext>
            </a:extLst>
          </p:cNvPr>
          <p:cNvGrpSpPr/>
          <p:nvPr/>
        </p:nvGrpSpPr>
        <p:grpSpPr>
          <a:xfrm>
            <a:off x="6664445" y="5817810"/>
            <a:ext cx="1260355" cy="582990"/>
            <a:chOff x="6664445" y="5340096"/>
            <a:chExt cx="1260355" cy="582990"/>
          </a:xfrm>
        </p:grpSpPr>
        <p:sp>
          <p:nvSpPr>
            <p:cNvPr id="15" name="Text Box 23">
              <a:extLst>
                <a:ext uri="{FF2B5EF4-FFF2-40B4-BE49-F238E27FC236}">
                  <a16:creationId xmlns:a16="http://schemas.microsoft.com/office/drawing/2014/main" id="{12D5683D-1724-3FF4-8C38-E0FBD6FC2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5522976"/>
              <a:ext cx="1219200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0.1 miles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6EA319-1AE8-7763-1BC1-C83B2BE42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64445" y="5340096"/>
              <a:ext cx="125730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9"/>
            <a:ext cx="784860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Life-cycle issues in civil engineering infrastructure</a:t>
            </a:r>
          </a:p>
          <a:p>
            <a:pPr>
              <a:lnSpc>
                <a:spcPct val="13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Lowering spillway,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Chichester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Dam</a:t>
            </a: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692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0" y="342424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3" name="Picture 3" descr="miami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10"/>
            <a:ext cx="9525000" cy="62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2743200" y="457211"/>
            <a:ext cx="32766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Emergency Spillway </a:t>
            </a:r>
          </a:p>
        </p:txBody>
      </p:sp>
      <p:sp>
        <p:nvSpPr>
          <p:cNvPr id="291845" name="Line 5"/>
          <p:cNvSpPr>
            <a:spLocks noChangeShapeType="1"/>
          </p:cNvSpPr>
          <p:nvPr/>
        </p:nvSpPr>
        <p:spPr bwMode="auto">
          <a:xfrm flipV="1">
            <a:off x="2362200" y="4191000"/>
            <a:ext cx="1447800" cy="1752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846" name="Line 6"/>
          <p:cNvSpPr>
            <a:spLocks noChangeShapeType="1"/>
          </p:cNvSpPr>
          <p:nvPr/>
        </p:nvSpPr>
        <p:spPr bwMode="auto">
          <a:xfrm flipV="1">
            <a:off x="4572000" y="3276610"/>
            <a:ext cx="762000" cy="381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6559" y="1233530"/>
            <a:ext cx="5562600" cy="1854158"/>
            <a:chOff x="2694159" y="1570080"/>
            <a:chExt cx="5562600" cy="185415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694159" y="1570080"/>
              <a:ext cx="5562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Existing rock with shallow soil cover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>
              <a:off x="5475459" y="2057400"/>
              <a:ext cx="1333500" cy="13668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3810000" y="2057400"/>
              <a:ext cx="1682064" cy="1295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505200" y="5029210"/>
            <a:ext cx="2286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Overflow path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6381690"/>
            <a:ext cx="15240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1984</a:t>
            </a:r>
          </a:p>
        </p:txBody>
      </p:sp>
    </p:spTree>
    <p:extLst>
      <p:ext uri="{BB962C8B-B14F-4D97-AF65-F5344CB8AC3E}">
        <p14:creationId xmlns:p14="http://schemas.microsoft.com/office/powerpoint/2010/main" val="4940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5" grpId="0" animBg="1"/>
      <p:bldP spid="291846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6096000" y="762010"/>
            <a:ext cx="60960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0995" name="Picture 3" descr="Englewood Dam Photographs (image 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10"/>
            <a:ext cx="9144000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1000" name="Group 8"/>
          <p:cNvGrpSpPr>
            <a:grpSpLocks/>
          </p:cNvGrpSpPr>
          <p:nvPr/>
        </p:nvGrpSpPr>
        <p:grpSpPr bwMode="auto">
          <a:xfrm>
            <a:off x="2438420" y="3657600"/>
            <a:ext cx="3700463" cy="1700213"/>
            <a:chOff x="1536" y="2304"/>
            <a:chExt cx="2331" cy="1071"/>
          </a:xfrm>
        </p:grpSpPr>
        <p:sp>
          <p:nvSpPr>
            <p:cNvPr id="340996" name="Text Box 4"/>
            <p:cNvSpPr txBox="1">
              <a:spLocks noChangeArrowheads="1"/>
            </p:cNvSpPr>
            <p:nvPr/>
          </p:nvSpPr>
          <p:spPr bwMode="auto">
            <a:xfrm>
              <a:off x="1544" y="3084"/>
              <a:ext cx="1776" cy="29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Outflow armoring</a:t>
              </a:r>
            </a:p>
          </p:txBody>
        </p:sp>
        <p:sp>
          <p:nvSpPr>
            <p:cNvPr id="340997" name="Line 5"/>
            <p:cNvSpPr>
              <a:spLocks noChangeShapeType="1"/>
            </p:cNvSpPr>
            <p:nvPr/>
          </p:nvSpPr>
          <p:spPr bwMode="auto">
            <a:xfrm flipV="1">
              <a:off x="2208" y="2304"/>
              <a:ext cx="1659" cy="76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998" name="Line 6"/>
            <p:cNvSpPr>
              <a:spLocks noChangeShapeType="1"/>
            </p:cNvSpPr>
            <p:nvPr/>
          </p:nvSpPr>
          <p:spPr bwMode="auto">
            <a:xfrm flipH="1" flipV="1">
              <a:off x="1536" y="2352"/>
              <a:ext cx="672" cy="7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0800" y="990600"/>
            <a:ext cx="1828800" cy="1101661"/>
            <a:chOff x="6400800" y="990600"/>
            <a:chExt cx="1828800" cy="1101661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400800" y="990600"/>
              <a:ext cx="1828800" cy="461963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Top of dam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>
              <a:off x="7315200" y="1487424"/>
              <a:ext cx="0" cy="6048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850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0" y="342424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63" name="Picture 3" descr="miami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3"/>
            <a:ext cx="9601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6" name="Freeform 6"/>
          <p:cNvSpPr>
            <a:spLocks/>
          </p:cNvSpPr>
          <p:nvPr/>
        </p:nvSpPr>
        <p:spPr bwMode="auto">
          <a:xfrm>
            <a:off x="6985000" y="2370138"/>
            <a:ext cx="2082800" cy="553998"/>
          </a:xfrm>
          <a:custGeom>
            <a:avLst/>
            <a:gdLst>
              <a:gd name="T0" fmla="*/ 1312 w 1312"/>
              <a:gd name="T1" fmla="*/ 187 h 187"/>
              <a:gd name="T2" fmla="*/ 1240 w 1312"/>
              <a:gd name="T3" fmla="*/ 147 h 187"/>
              <a:gd name="T4" fmla="*/ 776 w 1312"/>
              <a:gd name="T5" fmla="*/ 3 h 187"/>
              <a:gd name="T6" fmla="*/ 0 w 1312"/>
              <a:gd name="T7" fmla="*/ 3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2" h="187">
                <a:moveTo>
                  <a:pt x="1312" y="187"/>
                </a:moveTo>
                <a:cubicBezTo>
                  <a:pt x="1292" y="180"/>
                  <a:pt x="1250" y="150"/>
                  <a:pt x="1240" y="147"/>
                </a:cubicBezTo>
                <a:cubicBezTo>
                  <a:pt x="1105" y="102"/>
                  <a:pt x="913" y="4"/>
                  <a:pt x="776" y="3"/>
                </a:cubicBezTo>
                <a:cubicBezTo>
                  <a:pt x="517" y="0"/>
                  <a:pt x="259" y="3"/>
                  <a:pt x="0" y="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975" name="Group 15"/>
          <p:cNvGrpSpPr>
            <a:grpSpLocks/>
          </p:cNvGrpSpPr>
          <p:nvPr/>
        </p:nvGrpSpPr>
        <p:grpSpPr bwMode="auto">
          <a:xfrm>
            <a:off x="838200" y="2714626"/>
            <a:ext cx="6858000" cy="866775"/>
            <a:chOff x="528" y="1710"/>
            <a:chExt cx="4320" cy="546"/>
          </a:xfrm>
        </p:grpSpPr>
        <p:sp>
          <p:nvSpPr>
            <p:cNvPr id="296972" name="Text Box 12"/>
            <p:cNvSpPr txBox="1">
              <a:spLocks noChangeArrowheads="1"/>
            </p:cNvSpPr>
            <p:nvPr/>
          </p:nvSpPr>
          <p:spPr bwMode="auto">
            <a:xfrm>
              <a:off x="528" y="1710"/>
              <a:ext cx="1908" cy="258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Engineered wing walls</a:t>
              </a:r>
            </a:p>
          </p:txBody>
        </p:sp>
        <p:sp>
          <p:nvSpPr>
            <p:cNvPr id="296973" name="Line 13"/>
            <p:cNvSpPr>
              <a:spLocks noChangeShapeType="1"/>
            </p:cNvSpPr>
            <p:nvPr/>
          </p:nvSpPr>
          <p:spPr bwMode="auto">
            <a:xfrm>
              <a:off x="2448" y="1872"/>
              <a:ext cx="864" cy="38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974" name="Line 14"/>
            <p:cNvSpPr>
              <a:spLocks noChangeShapeType="1"/>
            </p:cNvSpPr>
            <p:nvPr/>
          </p:nvSpPr>
          <p:spPr bwMode="auto">
            <a:xfrm>
              <a:off x="2448" y="1872"/>
              <a:ext cx="2400" cy="38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6978" name="Group 18"/>
          <p:cNvGrpSpPr>
            <a:grpSpLocks/>
          </p:cNvGrpSpPr>
          <p:nvPr/>
        </p:nvGrpSpPr>
        <p:grpSpPr bwMode="auto">
          <a:xfrm>
            <a:off x="5943600" y="3733800"/>
            <a:ext cx="1066800" cy="838200"/>
            <a:chOff x="3744" y="2352"/>
            <a:chExt cx="672" cy="528"/>
          </a:xfrm>
        </p:grpSpPr>
        <p:sp>
          <p:nvSpPr>
            <p:cNvPr id="296976" name="Line 16"/>
            <p:cNvSpPr>
              <a:spLocks noChangeShapeType="1"/>
            </p:cNvSpPr>
            <p:nvPr/>
          </p:nvSpPr>
          <p:spPr bwMode="auto">
            <a:xfrm flipH="1" flipV="1">
              <a:off x="3744" y="2352"/>
              <a:ext cx="240" cy="52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977" name="Line 17"/>
            <p:cNvSpPr>
              <a:spLocks noChangeShapeType="1"/>
            </p:cNvSpPr>
            <p:nvPr/>
          </p:nvSpPr>
          <p:spPr bwMode="auto">
            <a:xfrm flipH="1" flipV="1">
              <a:off x="4320" y="2352"/>
              <a:ext cx="96" cy="52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43800" y="6381690"/>
            <a:ext cx="15240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1984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EA40BC4C-33E7-2E7E-7874-58A92FDA6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276" y="1809690"/>
            <a:ext cx="2971800" cy="40011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Spillway overflow path</a:t>
            </a:r>
          </a:p>
        </p:txBody>
      </p:sp>
    </p:spTree>
    <p:extLst>
      <p:ext uri="{BB962C8B-B14F-4D97-AF65-F5344CB8AC3E}">
        <p14:creationId xmlns:p14="http://schemas.microsoft.com/office/powerpoint/2010/main" val="1405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 animBg="1"/>
      <p:bldP spid="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3138" y="-324854"/>
            <a:ext cx="10010277" cy="7507708"/>
            <a:chOff x="-433138" y="-324854"/>
            <a:chExt cx="10010277" cy="7507708"/>
          </a:xfrm>
        </p:grpSpPr>
        <p:pic>
          <p:nvPicPr>
            <p:cNvPr id="6146" name="Picture 2" descr="C:\Users\SJB\Documents\Classes\Cee 5xx Class materials - Steve Burges\Cee 578 Jessica Spring 2017\Oroville Dam -6-7-2013\Photos\P10706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3138" y="-324854"/>
              <a:ext cx="10010277" cy="7507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June 7, 2013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44752" y="1052310"/>
            <a:ext cx="3416804" cy="1614690"/>
            <a:chOff x="3044952" y="1661910"/>
            <a:chExt cx="3416804" cy="1614690"/>
          </a:xfrm>
        </p:grpSpPr>
        <p:sp>
          <p:nvSpPr>
            <p:cNvPr id="4" name="TextBox 3"/>
            <p:cNvSpPr txBox="1"/>
            <p:nvPr/>
          </p:nvSpPr>
          <p:spPr>
            <a:xfrm>
              <a:off x="3044952" y="1661910"/>
              <a:ext cx="3416804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Oroville Emergency spillway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762500" y="2085654"/>
              <a:ext cx="342900" cy="119094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85800" y="3581402"/>
            <a:ext cx="6705600" cy="1676400"/>
            <a:chOff x="685800" y="3581400"/>
            <a:chExt cx="6705600" cy="1676400"/>
          </a:xfrm>
        </p:grpSpPr>
        <p:sp>
          <p:nvSpPr>
            <p:cNvPr id="7" name="TextBox 6"/>
            <p:cNvSpPr txBox="1"/>
            <p:nvPr/>
          </p:nvSpPr>
          <p:spPr>
            <a:xfrm>
              <a:off x="1828800" y="3790890"/>
              <a:ext cx="1295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Flow path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85800" y="3581400"/>
              <a:ext cx="304800" cy="16764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886200" y="3581400"/>
              <a:ext cx="304800" cy="16002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257800" y="3733800"/>
              <a:ext cx="762000" cy="15240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781800" y="3990945"/>
              <a:ext cx="609600" cy="1266855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219200" y="2514602"/>
            <a:ext cx="4800600" cy="1066800"/>
            <a:chOff x="1219200" y="2514600"/>
            <a:chExt cx="4800600" cy="10668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2590800" y="2667000"/>
              <a:ext cx="0" cy="7620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867400" y="2819400"/>
              <a:ext cx="152400" cy="7620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267200" y="2743200"/>
              <a:ext cx="76200" cy="7620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219200" y="2514600"/>
              <a:ext cx="0" cy="83820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69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A9EF72-8EB3-B5EC-9076-C97382F5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7" y="-321576"/>
            <a:ext cx="7557025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0AEB8-6F21-9757-4B4C-BBC66A050C94}"/>
              </a:ext>
            </a:extLst>
          </p:cNvPr>
          <p:cNvSpPr txBox="1"/>
          <p:nvPr/>
        </p:nvSpPr>
        <p:spPr>
          <a:xfrm>
            <a:off x="228600" y="5361432"/>
            <a:ext cx="8458200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overflowed the parking lot past the emergency spillway (in the background), while water continued to flow through the main spillway (in the foreground), on February 11, 2017.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C1390-8072-3152-4AC6-4BB1EBB2D45D}"/>
              </a:ext>
            </a:extLst>
          </p:cNvPr>
          <p:cNvSpPr txBox="1"/>
          <p:nvPr/>
        </p:nvSpPr>
        <p:spPr>
          <a:xfrm>
            <a:off x="228600" y="6492242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https://en.wikipedia.org/wiki/Oroville_Dam#/media/File:Oroville_dam_spillover_2017-02-11.jpg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1CE2F-8871-AAE0-3240-9DCAA2C7E4AE}"/>
              </a:ext>
            </a:extLst>
          </p:cNvPr>
          <p:cNvSpPr txBox="1"/>
          <p:nvPr/>
        </p:nvSpPr>
        <p:spPr>
          <a:xfrm>
            <a:off x="1752600" y="76200"/>
            <a:ext cx="150493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Parking lot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1317A2-83D6-6418-50F2-4DC29D0FA6DA}"/>
              </a:ext>
            </a:extLst>
          </p:cNvPr>
          <p:cNvCxnSpPr>
            <a:cxnSpLocks/>
          </p:cNvCxnSpPr>
          <p:nvPr/>
        </p:nvCxnSpPr>
        <p:spPr>
          <a:xfrm>
            <a:off x="3258312" y="285191"/>
            <a:ext cx="1091056" cy="2259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09D972-F932-08C6-7BB3-1A2783DF97DD}"/>
              </a:ext>
            </a:extLst>
          </p:cNvPr>
          <p:cNvCxnSpPr/>
          <p:nvPr/>
        </p:nvCxnSpPr>
        <p:spPr>
          <a:xfrm>
            <a:off x="4419600" y="381000"/>
            <a:ext cx="2438400" cy="1219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374050-18FA-B685-75A9-958CBFDF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-20778"/>
            <a:ext cx="8312728" cy="555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A92A51-0BAE-E7E4-E894-D59870F0C662}"/>
              </a:ext>
            </a:extLst>
          </p:cNvPr>
          <p:cNvSpPr txBox="1"/>
          <p:nvPr/>
        </p:nvSpPr>
        <p:spPr>
          <a:xfrm>
            <a:off x="320040" y="5650242"/>
            <a:ext cx="84582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from the Oroville Dam flows over the Emergency Spillway at Lake Oroville on Sunday February 12, 2017.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E040D-1A53-273D-587A-B572A9F80DAC}"/>
              </a:ext>
            </a:extLst>
          </p:cNvPr>
          <p:cNvSpPr txBox="1"/>
          <p:nvPr/>
        </p:nvSpPr>
        <p:spPr>
          <a:xfrm>
            <a:off x="381000" y="6492242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https://en.wikipedia.org/wiki/Oroville_Dam#/media/File:Oroville_Emergency_Spillway_Carrying_Water.jpg</a:t>
            </a:r>
          </a:p>
        </p:txBody>
      </p:sp>
    </p:spTree>
    <p:extLst>
      <p:ext uri="{BB962C8B-B14F-4D97-AF65-F5344CB8AC3E}">
        <p14:creationId xmlns:p14="http://schemas.microsoft.com/office/powerpoint/2010/main" val="30729691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Image result for sections oroville d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7376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:\Users\SJB\Desktop\16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56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971800" y="2286000"/>
            <a:ext cx="3048000" cy="1206597"/>
            <a:chOff x="457200" y="1905000"/>
            <a:chExt cx="3048000" cy="1206597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1905000"/>
              <a:ext cx="30480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Back cutting at 10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/hour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932688" y="2325624"/>
              <a:ext cx="1124712" cy="7859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78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610600" cy="30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Repair schedule: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17, 2017, report of Board of Consultants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scheduled July – October 2017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https://ferc.gov/sites/default/files/2020-04/03-17-17Orovilledam.pdf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381000" y="304802"/>
            <a:ext cx="86106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Repair schedule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presented design criteria for spillway flows are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Restore both spillways to pass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Probable Maximum Flood (PMF)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flows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646,000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without failing, and with damage below the Emergency Spillway to be expected.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These include the following estimated flows: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Gated Spillway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peak design outflow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277,000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Emergency Spillway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peak design outflow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369,000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(estimated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sjb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16.0 to 16.6 ft water depth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spillway)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3"/>
            <a:ext cx="7848600" cy="573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Chichester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 Dam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was constructed between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1915 and 1926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as the Hunter Valley’s first dedicated drinking water storage system. </a:t>
            </a: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Chichester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Dam is one of the Hunter’s most important freshwater storage facilities contributing about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35 per cent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of the Lower Hunter’s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potable water supply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The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catchment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for </a:t>
            </a:r>
            <a:r>
              <a:rPr lang="en-US" sz="2000" b="1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Chichester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Dam is largely within the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Barrington Tops National Park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which is a declared wilderness area.  As a result, it is one of the most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pristine catchments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in Australia with large areas unaffected by human activity</a:t>
            </a: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en-US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276201"/>
            <a:ext cx="792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https://www.hunterwater.com.au/Water-and-Sewer/Water-Supply/Dams-and-Catchments/Chichester-Dam.aspx</a:t>
            </a:r>
          </a:p>
        </p:txBody>
      </p:sp>
    </p:spTree>
    <p:extLst>
      <p:ext uri="{BB962C8B-B14F-4D97-AF65-F5344CB8AC3E}">
        <p14:creationId xmlns:p14="http://schemas.microsoft.com/office/powerpoint/2010/main" val="40311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381000" y="304802"/>
            <a:ext cx="86106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Repair schedule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 maximum release goals are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Operate the reservoir to limit the Gated Spillway maximum design release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Operate the reservoir to prevent spill over the Emergency Spillway.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the BOC’s understanding that peak outflows through the Gated Spillway will be limited to 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which is consistent with historic peak releases, and are designed 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prevent overtopping of levees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flooding of communities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downstream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the dam.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esktop\Spillway daily maximum flow - c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6" y="152400"/>
            <a:ext cx="7437628" cy="64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421D71-43B6-2BA4-13F2-B11A77074F6A}"/>
              </a:ext>
            </a:extLst>
          </p:cNvPr>
          <p:cNvSpPr/>
          <p:nvPr/>
        </p:nvSpPr>
        <p:spPr>
          <a:xfrm>
            <a:off x="990600" y="6281228"/>
            <a:ext cx="7174450" cy="296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70F74-6414-BBB9-DBC0-4EE8EA58C8C7}"/>
              </a:ext>
            </a:extLst>
          </p:cNvPr>
          <p:cNvSpPr/>
          <p:nvPr/>
        </p:nvSpPr>
        <p:spPr>
          <a:xfrm>
            <a:off x="1588161" y="5562600"/>
            <a:ext cx="264869" cy="352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2E6EDD-DB6B-0F71-47A3-670756B28F42}"/>
              </a:ext>
            </a:extLst>
          </p:cNvPr>
          <p:cNvSpPr/>
          <p:nvPr/>
        </p:nvSpPr>
        <p:spPr>
          <a:xfrm>
            <a:off x="7583731" y="5562600"/>
            <a:ext cx="264869" cy="352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7857F-F99C-8D32-27E3-143FC29E7C15}"/>
              </a:ext>
            </a:extLst>
          </p:cNvPr>
          <p:cNvSpPr/>
          <p:nvPr/>
        </p:nvSpPr>
        <p:spPr>
          <a:xfrm>
            <a:off x="930507" y="2608296"/>
            <a:ext cx="308908" cy="1023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B1686-BF4B-5B5E-54AA-AD177469AA50}"/>
              </a:ext>
            </a:extLst>
          </p:cNvPr>
          <p:cNvSpPr/>
          <p:nvPr/>
        </p:nvSpPr>
        <p:spPr>
          <a:xfrm>
            <a:off x="1201513" y="665643"/>
            <a:ext cx="497500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427DA-D7C8-3FC9-AF87-4CEA8E8B9031}"/>
              </a:ext>
            </a:extLst>
          </p:cNvPr>
          <p:cNvSpPr/>
          <p:nvPr/>
        </p:nvSpPr>
        <p:spPr>
          <a:xfrm>
            <a:off x="1190627" y="5383406"/>
            <a:ext cx="497500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F3804D-7F4E-E095-9206-AF2645A79C2C}"/>
              </a:ext>
            </a:extLst>
          </p:cNvPr>
          <p:cNvSpPr/>
          <p:nvPr/>
        </p:nvSpPr>
        <p:spPr>
          <a:xfrm>
            <a:off x="3818164" y="364672"/>
            <a:ext cx="2286000" cy="296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" y="0"/>
            <a:ext cx="9068786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5710535"/>
            <a:ext cx="807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Reconstructed lower chute spillway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Nov. 17, 2017</a:t>
            </a:r>
          </a:p>
        </p:txBody>
      </p:sp>
    </p:spTree>
    <p:extLst>
      <p:ext uri="{BB962C8B-B14F-4D97-AF65-F5344CB8AC3E}">
        <p14:creationId xmlns:p14="http://schemas.microsoft.com/office/powerpoint/2010/main" val="31557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76200"/>
            <a:ext cx="896874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0" y="6268720"/>
            <a:ext cx="17526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14,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D80B2-6651-AB33-C3F2-08A5D2B669DC}"/>
              </a:ext>
            </a:extLst>
          </p:cNvPr>
          <p:cNvSpPr txBox="1"/>
          <p:nvPr/>
        </p:nvSpPr>
        <p:spPr>
          <a:xfrm>
            <a:off x="1981200" y="76200"/>
            <a:ext cx="32766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Emergency Spillway and overflow region before use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31B40C-E337-4C7C-C94E-E9B3BA49292D}"/>
              </a:ext>
            </a:extLst>
          </p:cNvPr>
          <p:cNvCxnSpPr>
            <a:cxnSpLocks/>
          </p:cNvCxnSpPr>
          <p:nvPr/>
        </p:nvCxnSpPr>
        <p:spPr>
          <a:xfrm flipH="1">
            <a:off x="1752600" y="784086"/>
            <a:ext cx="1828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35A11C-BE8E-F960-7996-4A999B186DAF}"/>
              </a:ext>
            </a:extLst>
          </p:cNvPr>
          <p:cNvCxnSpPr>
            <a:cxnSpLocks/>
          </p:cNvCxnSpPr>
          <p:nvPr/>
        </p:nvCxnSpPr>
        <p:spPr>
          <a:xfrm flipH="1">
            <a:off x="2971800" y="784086"/>
            <a:ext cx="609600" cy="2721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JB\Desktop\Picture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" y="76200"/>
            <a:ext cx="9024620" cy="59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9376" y="6172200"/>
            <a:ext cx="18288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18,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51812-DB27-8005-0A5C-6B35F361B527}"/>
              </a:ext>
            </a:extLst>
          </p:cNvPr>
          <p:cNvSpPr txBox="1"/>
          <p:nvPr/>
        </p:nvSpPr>
        <p:spPr>
          <a:xfrm>
            <a:off x="1981200" y="76200"/>
            <a:ext cx="40386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Emergency Spillway and overflow region after erosion damage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5C9C3E-B74C-66EA-9093-B5AA4FEFA3DD}"/>
              </a:ext>
            </a:extLst>
          </p:cNvPr>
          <p:cNvCxnSpPr>
            <a:cxnSpLocks/>
          </p:cNvCxnSpPr>
          <p:nvPr/>
        </p:nvCxnSpPr>
        <p:spPr>
          <a:xfrm flipH="1">
            <a:off x="1752600" y="784086"/>
            <a:ext cx="1828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7D562E-2DB3-B671-683F-905CDF00F7A9}"/>
              </a:ext>
            </a:extLst>
          </p:cNvPr>
          <p:cNvCxnSpPr>
            <a:cxnSpLocks/>
          </p:cNvCxnSpPr>
          <p:nvPr/>
        </p:nvCxnSpPr>
        <p:spPr>
          <a:xfrm flipH="1">
            <a:off x="2971800" y="784086"/>
            <a:ext cx="609600" cy="2721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7BB853-9F2F-8E6C-310B-C67369BE8379}"/>
              </a:ext>
            </a:extLst>
          </p:cNvPr>
          <p:cNvCxnSpPr>
            <a:cxnSpLocks/>
          </p:cNvCxnSpPr>
          <p:nvPr/>
        </p:nvCxnSpPr>
        <p:spPr>
          <a:xfrm flipH="1">
            <a:off x="838200" y="784086"/>
            <a:ext cx="2743200" cy="2568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4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C:\Users\SJB\Desktop\Picture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200"/>
            <a:ext cx="897255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6096000"/>
            <a:ext cx="17526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 21,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4D966-2872-B93B-EA33-3A7B26E3A7A9}"/>
              </a:ext>
            </a:extLst>
          </p:cNvPr>
          <p:cNvSpPr txBox="1"/>
          <p:nvPr/>
        </p:nvSpPr>
        <p:spPr>
          <a:xfrm>
            <a:off x="2590800" y="76200"/>
            <a:ext cx="36576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Emergency Spillway overflow region after extensive repair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F7AD76-8601-4ADE-23B9-6F695B3B14E4}"/>
              </a:ext>
            </a:extLst>
          </p:cNvPr>
          <p:cNvCxnSpPr>
            <a:cxnSpLocks/>
          </p:cNvCxnSpPr>
          <p:nvPr/>
        </p:nvCxnSpPr>
        <p:spPr>
          <a:xfrm flipH="1">
            <a:off x="609600" y="784086"/>
            <a:ext cx="2971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959E29-1464-2687-19AA-33BB325D4961}"/>
              </a:ext>
            </a:extLst>
          </p:cNvPr>
          <p:cNvCxnSpPr>
            <a:cxnSpLocks/>
          </p:cNvCxnSpPr>
          <p:nvPr/>
        </p:nvCxnSpPr>
        <p:spPr>
          <a:xfrm flipH="1">
            <a:off x="2971800" y="784086"/>
            <a:ext cx="609600" cy="2721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D2CCF2-730A-E335-3E1B-5D3C7C7A914C}"/>
              </a:ext>
            </a:extLst>
          </p:cNvPr>
          <p:cNvCxnSpPr>
            <a:cxnSpLocks/>
          </p:cNvCxnSpPr>
          <p:nvPr/>
        </p:nvCxnSpPr>
        <p:spPr>
          <a:xfrm flipH="1">
            <a:off x="838200" y="784086"/>
            <a:ext cx="2743200" cy="2568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2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ocuments\Folders\Newspapers\General\2018\Oroville Dam and Spillways 2018\Spillways,Oroville Emergency Recovery 12-1-2017 BOC Re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4" y="424752"/>
            <a:ext cx="8897493" cy="60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2891135"/>
            <a:ext cx="8458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DWR Contract to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Kiewitt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rebuild spillway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$275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Million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3296" y="3500735"/>
            <a:ext cx="494690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Actual cost approx.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$500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Million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8536" y="4098143"/>
            <a:ext cx="728472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Revised cost approx.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$870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Million –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 26, 2018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1676400"/>
            <a:ext cx="914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772400" y="1676400"/>
            <a:ext cx="83127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A2A2F1-C2CE-DCBD-74D4-6B2F4347CE9D}"/>
              </a:ext>
            </a:extLst>
          </p:cNvPr>
          <p:cNvSpPr/>
          <p:nvPr/>
        </p:nvSpPr>
        <p:spPr>
          <a:xfrm>
            <a:off x="5181600" y="355551"/>
            <a:ext cx="1173078" cy="358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7774" y="5865542"/>
            <a:ext cx="57150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Oroville Dam, CA, failed spillway, Feb 27, 2017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50848" y="2"/>
            <a:ext cx="9194848" cy="6677799"/>
            <a:chOff x="-50848" y="0"/>
            <a:chExt cx="9194848" cy="6677799"/>
          </a:xfrm>
        </p:grpSpPr>
        <p:sp>
          <p:nvSpPr>
            <p:cNvPr id="2" name="TextBox 1"/>
            <p:cNvSpPr txBox="1"/>
            <p:nvPr/>
          </p:nvSpPr>
          <p:spPr>
            <a:xfrm>
              <a:off x="1143000" y="6248400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C:\Users\SJB\Desktop\Oroville_Dam_spillway_damage_27_Feb_201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48" y="0"/>
              <a:ext cx="9194848" cy="570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0" y="6400800"/>
              <a:ext cx="7391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https://en.wikipedia.org/wiki/Oroville_Dam#/media/File:Oroville_Dam_spillway_damage_27_Feb_2017.jpg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971800" y="2343090"/>
            <a:ext cx="5638800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of replacement of spillway 2017-2018 and stabilization below emergency spillway – 2018,  $1.2B  (DWR Feb. 2021)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22192" y="4114801"/>
            <a:ext cx="303580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FEMA pays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$630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Million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Two Oroville Spillway webinars: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Physical Aspects of the Oroville Dam Incident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2"/>
              </a:rPr>
              <a:t>https://www.youtube.com/watch?v=3JygTm8iiWQ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March 5, 2018, 2:00 PM 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John W. France, PE, D.GE, D.WRE; Vice President, AECOM, Independent Forensic Team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Lessons for Dam Safety from the Oroville Dam Incident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https://www.youtube.com/watch?v=YjgugkIfwWQ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March 14, 2018, 2:00 PM 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Stephen J.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Rigbey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Director Dam Safety at BC Hydro, Independent Forensic Team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4393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69" y="128937"/>
            <a:ext cx="5140263" cy="660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551411" y="1440256"/>
            <a:ext cx="3952864" cy="566777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479473" y="5616386"/>
            <a:ext cx="1385455" cy="42582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4549603-984A-EBA5-3C4C-4C31D121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533400"/>
            <a:ext cx="8851392" cy="5117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FA94F5-A45A-AC0A-ED11-183C9FB588A3}"/>
              </a:ext>
            </a:extLst>
          </p:cNvPr>
          <p:cNvSpPr/>
          <p:nvPr/>
        </p:nvSpPr>
        <p:spPr>
          <a:xfrm>
            <a:off x="487680" y="3733279"/>
            <a:ext cx="5929300" cy="296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88191-747F-643C-61F9-22E56C1FE93A}"/>
              </a:ext>
            </a:extLst>
          </p:cNvPr>
          <p:cNvSpPr/>
          <p:nvPr/>
        </p:nvSpPr>
        <p:spPr>
          <a:xfrm>
            <a:off x="490102" y="4930573"/>
            <a:ext cx="7739498" cy="555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7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SJB\Desktop\Forensic team report - Summary - January 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2532"/>
            <a:ext cx="9067800" cy="4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419600" y="1219200"/>
            <a:ext cx="4462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1475232"/>
            <a:ext cx="971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44491" y="1478280"/>
            <a:ext cx="2770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5664" y="1752600"/>
            <a:ext cx="624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5656" y="2029968"/>
            <a:ext cx="5343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397" y="1505712"/>
            <a:ext cx="35052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860BE2-A48D-AFE3-8FDB-D862D5104BB4}"/>
              </a:ext>
            </a:extLst>
          </p:cNvPr>
          <p:cNvCxnSpPr>
            <a:cxnSpLocks/>
          </p:cNvCxnSpPr>
          <p:nvPr/>
        </p:nvCxnSpPr>
        <p:spPr>
          <a:xfrm>
            <a:off x="204108" y="2514600"/>
            <a:ext cx="0" cy="1219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48174E-CC79-C193-DA60-65B243455302}"/>
              </a:ext>
            </a:extLst>
          </p:cNvPr>
          <p:cNvCxnSpPr>
            <a:cxnSpLocks/>
          </p:cNvCxnSpPr>
          <p:nvPr/>
        </p:nvCxnSpPr>
        <p:spPr>
          <a:xfrm>
            <a:off x="187780" y="3886200"/>
            <a:ext cx="0" cy="1219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216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271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69119"/>
            <a:ext cx="7483475" cy="367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Images of Oroville Dam March 2017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</a:t>
            </a:r>
          </a:p>
          <a:p>
            <a:pPr marL="0" marR="0" lvl="0" indent="0" algn="l" defTabSz="914400" rtl="0" eaLnBrk="0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2"/>
              </a:rPr>
              <a:t>https://www.bing.com/images/search?q=oroville+dam+spillway&amp;qpvt=oroville+dam+spillway&amp;qpvt=oroville+dam+spillway&amp;qpvt=oroville+dam+spillway&amp;FORM=IGRE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2110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582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Tolerable Risk Resources – US Army Corps of Engineers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https://www.rmc.usace.army.mil/Reference-Center/Tolerable-Risk/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FEMA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https://www.fema.gov/emergency-managers/risk-management/dam-safety/federal-guidelines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COE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Army Corps of Engineers (USACE) Dam Safety Policy and Procedures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https://www.publications.usace.army.mil/Portals/76/Publications/EngineerRegulations/er_1110-2-1156.pdf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(528 pages) – See particularly “Chapter 10.  Dam safety Risk Communication”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72ED"/>
                </a:solidFill>
                <a:effectLst/>
                <a:uLnTx/>
                <a:uFillTx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Rationale Behind the U.S. Army Corps of Engineers Tolerable Risk Guidelines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all four Listings under “Tolerable Risk References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US EPA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 communication in Action - The Tools of Message Mapping, US EPA625R-06012, 200.pdf  (51 pages)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795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528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of engineering failure due to lack of full knowledge of situation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Hunter District Water Board pipeline crossing of the South Channel Hunter River, 1965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Pressure test of fully charged new water pipeline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Blank flange failed during test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Faulty flange provided by an engineer from HDWB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 you think happened?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B06F43-B2BF-F92E-E4E5-AC8893ED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28600"/>
            <a:ext cx="8782241" cy="52209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DC07AC-055B-D3D0-8E24-358AB53E6249}"/>
              </a:ext>
            </a:extLst>
          </p:cNvPr>
          <p:cNvGrpSpPr/>
          <p:nvPr/>
        </p:nvGrpSpPr>
        <p:grpSpPr>
          <a:xfrm>
            <a:off x="2133600" y="4495800"/>
            <a:ext cx="2028446" cy="552510"/>
            <a:chOff x="2133600" y="4495800"/>
            <a:chExt cx="2028446" cy="552510"/>
          </a:xfrm>
        </p:grpSpPr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31B2D2D5-2E75-7656-413F-279DB0D33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750" y="4648200"/>
              <a:ext cx="1162050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 Feet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3A942F-C012-51D0-7022-0064E0C4B284}"/>
                </a:ext>
              </a:extLst>
            </p:cNvPr>
            <p:cNvCxnSpPr/>
            <p:nvPr/>
          </p:nvCxnSpPr>
          <p:spPr>
            <a:xfrm>
              <a:off x="2133600" y="4495800"/>
              <a:ext cx="202844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EA296F-6C5D-8545-9C18-D61AD485C8F0}"/>
              </a:ext>
            </a:extLst>
          </p:cNvPr>
          <p:cNvSpPr txBox="1"/>
          <p:nvPr/>
        </p:nvSpPr>
        <p:spPr>
          <a:xfrm>
            <a:off x="396240" y="6076890"/>
            <a:ext cx="729996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Hunter Water Pipeline – Crossing South Channel Hunter River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6545777-F32F-E4E0-5CE4-5AA499BC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648199"/>
            <a:ext cx="1447800" cy="40011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12/10/2006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5B0422-7DCC-023F-EFF1-C80107625B55}"/>
              </a:ext>
            </a:extLst>
          </p:cNvPr>
          <p:cNvGrpSpPr/>
          <p:nvPr/>
        </p:nvGrpSpPr>
        <p:grpSpPr>
          <a:xfrm>
            <a:off x="396240" y="381001"/>
            <a:ext cx="8366760" cy="1981199"/>
            <a:chOff x="396240" y="381001"/>
            <a:chExt cx="8366760" cy="19811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0DC98E-61C6-1F57-46FD-58BED9AD62AC}"/>
                </a:ext>
              </a:extLst>
            </p:cNvPr>
            <p:cNvSpPr txBox="1"/>
            <p:nvPr/>
          </p:nvSpPr>
          <p:spPr>
            <a:xfrm>
              <a:off x="396240" y="381001"/>
              <a:ext cx="8366760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Rectangular reinforced concrete portal frame supports damaged in 1965 during pipeline pressure “proof” test – created major repair problem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50DABF-982D-0396-F8C2-6C21A4013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1750" y="1581330"/>
              <a:ext cx="1847850" cy="78087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F40205-D771-6678-804A-FEFBC971F05B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81330"/>
              <a:ext cx="2390870" cy="4666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785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B06F43-B2BF-F92E-E4E5-AC8893ED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28600"/>
            <a:ext cx="8782241" cy="52209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DC07AC-055B-D3D0-8E24-358AB53E6249}"/>
              </a:ext>
            </a:extLst>
          </p:cNvPr>
          <p:cNvGrpSpPr/>
          <p:nvPr/>
        </p:nvGrpSpPr>
        <p:grpSpPr>
          <a:xfrm>
            <a:off x="2133600" y="4495800"/>
            <a:ext cx="2028446" cy="552510"/>
            <a:chOff x="2133600" y="4495800"/>
            <a:chExt cx="2028446" cy="552510"/>
          </a:xfrm>
        </p:grpSpPr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31B2D2D5-2E75-7656-413F-279DB0D33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750" y="4648200"/>
              <a:ext cx="1162050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 Feet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3A942F-C012-51D0-7022-0064E0C4B284}"/>
                </a:ext>
              </a:extLst>
            </p:cNvPr>
            <p:cNvCxnSpPr/>
            <p:nvPr/>
          </p:nvCxnSpPr>
          <p:spPr>
            <a:xfrm>
              <a:off x="2133600" y="4495800"/>
              <a:ext cx="202844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EA296F-6C5D-8545-9C18-D61AD485C8F0}"/>
              </a:ext>
            </a:extLst>
          </p:cNvPr>
          <p:cNvSpPr txBox="1"/>
          <p:nvPr/>
        </p:nvSpPr>
        <p:spPr>
          <a:xfrm>
            <a:off x="396240" y="6076890"/>
            <a:ext cx="729996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Hunter Water Pipeline – Crossing South Channel Hunter River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6545777-F32F-E4E0-5CE4-5AA499BC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648199"/>
            <a:ext cx="1447800" cy="40011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12/10/2006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DC98E-61C6-1F57-46FD-58BED9AD62AC}"/>
              </a:ext>
            </a:extLst>
          </p:cNvPr>
          <p:cNvSpPr txBox="1"/>
          <p:nvPr/>
        </p:nvSpPr>
        <p:spPr>
          <a:xfrm>
            <a:off x="457200" y="381001"/>
            <a:ext cx="821436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Blank flanges installed isolating this section of pipeline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50DABF-982D-0396-F8C2-6C21A4013E64}"/>
              </a:ext>
            </a:extLst>
          </p:cNvPr>
          <p:cNvCxnSpPr>
            <a:cxnSpLocks/>
          </p:cNvCxnSpPr>
          <p:nvPr/>
        </p:nvCxnSpPr>
        <p:spPr>
          <a:xfrm flipH="1">
            <a:off x="1999488" y="877824"/>
            <a:ext cx="2180846" cy="144779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40205-D771-6678-804A-FEFBC971F05B}"/>
              </a:ext>
            </a:extLst>
          </p:cNvPr>
          <p:cNvCxnSpPr>
            <a:cxnSpLocks/>
          </p:cNvCxnSpPr>
          <p:nvPr/>
        </p:nvCxnSpPr>
        <p:spPr>
          <a:xfrm>
            <a:off x="4162046" y="850240"/>
            <a:ext cx="2982466" cy="120716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D7611D-E034-BC8F-48B4-088C35A2C202}"/>
              </a:ext>
            </a:extLst>
          </p:cNvPr>
          <p:cNvCxnSpPr/>
          <p:nvPr/>
        </p:nvCxnSpPr>
        <p:spPr>
          <a:xfrm flipV="1">
            <a:off x="2133600" y="2057400"/>
            <a:ext cx="5010912" cy="3048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89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525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of tragic engineering failure due to negligence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Kansas City Hyatt Regency walkway collapse, July 17, 1981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114 people killed, 216 injured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https://en.wikipedia.org/wiki/Hyatt_Regency_walkway_collapse#:~:text=On%20July%2017%2C%201981%2C%20the,killing%20114%20and%20injuring%20216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167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8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JB\Desktop\Chichester - New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514350"/>
            <a:ext cx="87820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2857" y="592862"/>
            <a:ext cx="1575435" cy="284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1769" y="5841518"/>
            <a:ext cx="1346835" cy="284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F7805-D6F7-3875-5B1F-3BF4827F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17" y="0"/>
            <a:ext cx="6236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400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5C869-B07F-7C85-C753-8EA780E2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141" y="152400"/>
            <a:ext cx="464991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19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D9816-834F-0969-40E4-12DFC69D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498" y="152400"/>
            <a:ext cx="487300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468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992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81200" y="0"/>
            <a:ext cx="7086600" cy="6858000"/>
            <a:chOff x="1981200" y="0"/>
            <a:chExt cx="7086600" cy="6858000"/>
          </a:xfrm>
        </p:grpSpPr>
        <p:pic>
          <p:nvPicPr>
            <p:cNvPr id="3" name="Picture 2" descr="C:\Users\SJB\Desktop\5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0"/>
              <a:ext cx="48768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March, 2017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5181600" y="1828800"/>
            <a:ext cx="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8686800" cy="6705600"/>
            <a:chOff x="381000" y="76200"/>
            <a:chExt cx="8686800" cy="6705600"/>
          </a:xfrm>
        </p:grpSpPr>
        <p:pic>
          <p:nvPicPr>
            <p:cNvPr id="3" name="Picture 2" descr="C:\Users\SJB\Desktop\7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76200"/>
              <a:ext cx="8077200" cy="586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9736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533403"/>
            <a:ext cx="8610600" cy="6248399"/>
            <a:chOff x="457200" y="533401"/>
            <a:chExt cx="8610600" cy="6248399"/>
          </a:xfrm>
        </p:grpSpPr>
        <p:pic>
          <p:nvPicPr>
            <p:cNvPr id="3" name="Picture 2" descr="C:\Users\SJB\Desktop\8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33401"/>
              <a:ext cx="8458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113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0"/>
            <a:ext cx="8763000" cy="6781800"/>
            <a:chOff x="304800" y="0"/>
            <a:chExt cx="8763000" cy="6781800"/>
          </a:xfrm>
        </p:grpSpPr>
        <p:pic>
          <p:nvPicPr>
            <p:cNvPr id="3" name="Picture 2" descr="C:\Users\SJB\Desktop\3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0"/>
              <a:ext cx="8610600" cy="6236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March, 2017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5181600" y="1295402"/>
            <a:ext cx="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2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304800"/>
            <a:ext cx="8534400" cy="6477000"/>
            <a:chOff x="533400" y="304800"/>
            <a:chExt cx="8534400" cy="6477000"/>
          </a:xfrm>
        </p:grpSpPr>
        <p:pic>
          <p:nvPicPr>
            <p:cNvPr id="3" name="Picture 2" descr="C:\Users\SJB\Desktop\6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04800"/>
              <a:ext cx="8305800" cy="510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7967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0" y="6381690"/>
            <a:ext cx="18288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27, 2017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50848" y="2"/>
            <a:ext cx="9194848" cy="6677799"/>
            <a:chOff x="-50848" y="0"/>
            <a:chExt cx="9194848" cy="6677799"/>
          </a:xfrm>
        </p:grpSpPr>
        <p:sp>
          <p:nvSpPr>
            <p:cNvPr id="2" name="TextBox 1"/>
            <p:cNvSpPr txBox="1"/>
            <p:nvPr/>
          </p:nvSpPr>
          <p:spPr>
            <a:xfrm>
              <a:off x="1143000" y="6248400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C:\Users\SJB\Desktop\Oroville_Dam_spillway_damage_27_Feb_201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48" y="0"/>
              <a:ext cx="9194848" cy="570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0" y="6400800"/>
              <a:ext cx="7391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https://en.wikipedia.org/wiki/Oroville_Dam#/media/File:Oroville_Dam_spillway_damage_27_Feb_2017.jpg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508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290" name="Picture 2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0"/>
            <a:ext cx="5098688" cy="71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06214" y="838200"/>
            <a:ext cx="2713786" cy="4191000"/>
            <a:chOff x="4906214" y="838200"/>
            <a:chExt cx="2713786" cy="41910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4906214" y="838200"/>
              <a:ext cx="46786" cy="419100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257800" y="1748135"/>
              <a:ext cx="2362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62 road  miles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4" y="914402"/>
            <a:ext cx="4225745" cy="3202631"/>
            <a:chOff x="228600" y="914400"/>
            <a:chExt cx="4225745" cy="3202631"/>
          </a:xfrm>
        </p:grpSpPr>
        <p:sp>
          <p:nvSpPr>
            <p:cNvPr id="10" name="TextBox 9"/>
            <p:cNvSpPr txBox="1"/>
            <p:nvPr/>
          </p:nvSpPr>
          <p:spPr>
            <a:xfrm>
              <a:off x="228600" y="1524000"/>
              <a:ext cx="2667000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Pipeline route and supply region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895600" y="2057400"/>
              <a:ext cx="1558745" cy="205963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895600" y="914400"/>
              <a:ext cx="1371600" cy="11430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C1A1C0-1753-7997-CC7B-C8D7E6F04BE6}"/>
              </a:ext>
            </a:extLst>
          </p:cNvPr>
          <p:cNvSpPr/>
          <p:nvPr/>
        </p:nvSpPr>
        <p:spPr>
          <a:xfrm>
            <a:off x="3578879" y="62607"/>
            <a:ext cx="1889258" cy="394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74" y="16408"/>
            <a:ext cx="9100252" cy="6825189"/>
            <a:chOff x="21874" y="16406"/>
            <a:chExt cx="9100252" cy="6825189"/>
          </a:xfrm>
        </p:grpSpPr>
        <p:pic>
          <p:nvPicPr>
            <p:cNvPr id="7170" name="Picture 2" descr="C:\Users\SJB\Documents\Classes\Cee 5xx Class materials - Steve Burges\Cee 578 Jessica Spring 2017\Oroville Dam -6-7-2013\Photos\P107063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4" y="16406"/>
              <a:ext cx="9100252" cy="68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June 7, 2013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95400" y="2057400"/>
            <a:ext cx="2514600" cy="1600200"/>
            <a:chOff x="3505200" y="1676400"/>
            <a:chExt cx="2514600" cy="1600200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1676400"/>
              <a:ext cx="2514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Emergency spillway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762500" y="2085654"/>
              <a:ext cx="342900" cy="119094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686050" y="2688190"/>
            <a:ext cx="4559046" cy="1426610"/>
            <a:chOff x="2686050" y="2688190"/>
            <a:chExt cx="4559046" cy="1426610"/>
          </a:xfrm>
        </p:grpSpPr>
        <p:grpSp>
          <p:nvGrpSpPr>
            <p:cNvPr id="6" name="Group 5"/>
            <p:cNvGrpSpPr/>
            <p:nvPr/>
          </p:nvGrpSpPr>
          <p:grpSpPr>
            <a:xfrm>
              <a:off x="3048000" y="2688190"/>
              <a:ext cx="4197096" cy="1128873"/>
              <a:chOff x="1213104" y="2681127"/>
              <a:chExt cx="4197096" cy="1128873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>
                <a:off x="2051304" y="2933700"/>
                <a:ext cx="533400" cy="876300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4953000" y="2681127"/>
                <a:ext cx="457200" cy="976473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3276600" y="2681127"/>
                <a:ext cx="457200" cy="900273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1213104" y="3345737"/>
                <a:ext cx="124968" cy="419100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>
              <a:off x="2686050" y="3588463"/>
              <a:ext cx="133350" cy="526337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8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659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Tolerable Risk Resources – US Army Corps of Engineers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https://www.rmc.usace.army.mil/Reference-Center/Tolerable-Risk/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FEMA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https://www.fema.gov/emergency-managers/risk-management/dam-safety/federal-guidelines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COE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Army Corps of Engineers (USACE) Dam Safety Policy and Procedures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https://www.publications.usace.army.mil/Portals/76/Publications/EngineerRegulations/er_1110-2-1156.pdf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(528 pages) – See particularly “Chapter 10.  Dam safety Risk Communication”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u="sng" dirty="0">
                <a:solidFill>
                  <a:srgbClr val="0072ED"/>
                </a:solidFill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Rationale Behind the U.S. Army Corps of Engineers Tolerable Risk Guidelines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all four Listings under “Tolerable Risk References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US EPA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 communication in Action - The Tools of Message Mapping, US EPA625R-06012, 200.pdf  (51 pages)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9747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536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B0964F04-8097-D2E4-1CE2-BFA6FBB6E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83" y="1"/>
            <a:ext cx="4448632" cy="601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1A5E1-5F82-6FBE-4C5B-DEB5B257CF6A}"/>
              </a:ext>
            </a:extLst>
          </p:cNvPr>
          <p:cNvSpPr txBox="1"/>
          <p:nvPr/>
        </p:nvSpPr>
        <p:spPr>
          <a:xfrm>
            <a:off x="320040" y="6229290"/>
            <a:ext cx="845820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https://www.hunterwater.com.au/about-us/publications/annual-report</a:t>
            </a:r>
          </a:p>
        </p:txBody>
      </p:sp>
    </p:spTree>
    <p:extLst>
      <p:ext uri="{BB962C8B-B14F-4D97-AF65-F5344CB8AC3E}">
        <p14:creationId xmlns:p14="http://schemas.microsoft.com/office/powerpoint/2010/main" val="20354508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F12D29A-92A0-46FB-D80E-FE370F94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" y="304800"/>
            <a:ext cx="9151049" cy="50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95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428414B-5A0B-FF83-004A-496220E3B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923646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3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A76EDB5-8B5B-5DD3-57CE-09A63248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39" y="304800"/>
            <a:ext cx="9300877" cy="52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82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47EA11-2A12-29A8-990F-BF7C163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" y="762000"/>
            <a:ext cx="8989695" cy="47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96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8F5B979-EAC3-2C6C-0C3C-D29596DF2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" y="0"/>
            <a:ext cx="9166032" cy="605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EFCBC-B211-6B2C-7123-96CE43323B2C}"/>
              </a:ext>
            </a:extLst>
          </p:cNvPr>
          <p:cNvSpPr txBox="1"/>
          <p:nvPr/>
        </p:nvSpPr>
        <p:spPr>
          <a:xfrm>
            <a:off x="76200" y="6096000"/>
            <a:ext cx="89916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Lake Oroville, the Oroville Dam,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Forebay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Afterbay - Pumped Storage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CDADB-B50F-F4C1-65C5-05DEBAB3FD5A}"/>
              </a:ext>
            </a:extLst>
          </p:cNvPr>
          <p:cNvGrpSpPr/>
          <p:nvPr/>
        </p:nvGrpSpPr>
        <p:grpSpPr>
          <a:xfrm>
            <a:off x="7391400" y="4961164"/>
            <a:ext cx="914400" cy="574826"/>
            <a:chOff x="7391400" y="4961164"/>
            <a:chExt cx="914400" cy="574826"/>
          </a:xfrm>
        </p:grpSpPr>
        <p:sp>
          <p:nvSpPr>
            <p:cNvPr id="6" name="Text Box 23">
              <a:extLst>
                <a:ext uri="{FF2B5EF4-FFF2-40B4-BE49-F238E27FC236}">
                  <a16:creationId xmlns:a16="http://schemas.microsoft.com/office/drawing/2014/main" id="{E6E12504-52B4-F948-ABC7-2C69BFB3E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5135880"/>
              <a:ext cx="914400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mile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1FB343-20FC-70F1-785D-8AF0448C7204}"/>
                </a:ext>
              </a:extLst>
            </p:cNvPr>
            <p:cNvCxnSpPr>
              <a:cxnSpLocks/>
            </p:cNvCxnSpPr>
            <p:nvPr/>
          </p:nvCxnSpPr>
          <p:spPr>
            <a:xfrm>
              <a:off x="7421696" y="4961164"/>
              <a:ext cx="7806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1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, rock&#10;&#10;Description automatically generated">
            <a:extLst>
              <a:ext uri="{FF2B5EF4-FFF2-40B4-BE49-F238E27FC236}">
                <a16:creationId xmlns:a16="http://schemas.microsoft.com/office/drawing/2014/main" id="{17FF7E33-8EC2-AD58-3B39-D548D3812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" y="-13604"/>
            <a:ext cx="9166032" cy="6059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CC0691-0040-A99C-F418-B7ABA53634D4}"/>
              </a:ext>
            </a:extLst>
          </p:cNvPr>
          <p:cNvGrpSpPr/>
          <p:nvPr/>
        </p:nvGrpSpPr>
        <p:grpSpPr>
          <a:xfrm>
            <a:off x="7391400" y="4961164"/>
            <a:ext cx="914400" cy="574826"/>
            <a:chOff x="7391400" y="4961164"/>
            <a:chExt cx="914400" cy="574826"/>
          </a:xfrm>
        </p:grpSpPr>
        <p:sp>
          <p:nvSpPr>
            <p:cNvPr id="6" name="Text Box 23">
              <a:extLst>
                <a:ext uri="{FF2B5EF4-FFF2-40B4-BE49-F238E27FC236}">
                  <a16:creationId xmlns:a16="http://schemas.microsoft.com/office/drawing/2014/main" id="{32DD1A05-FD63-7261-8100-FD6F609F5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5135880"/>
              <a:ext cx="914400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mile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15A6FBB-8BF7-CBE7-4F4D-487673DBD4C6}"/>
                </a:ext>
              </a:extLst>
            </p:cNvPr>
            <p:cNvCxnSpPr>
              <a:cxnSpLocks/>
            </p:cNvCxnSpPr>
            <p:nvPr/>
          </p:nvCxnSpPr>
          <p:spPr>
            <a:xfrm>
              <a:off x="7421696" y="4961164"/>
              <a:ext cx="7806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E5FB08-34F7-92BB-34A7-D06ADB4C88BB}"/>
              </a:ext>
            </a:extLst>
          </p:cNvPr>
          <p:cNvSpPr txBox="1"/>
          <p:nvPr/>
        </p:nvSpPr>
        <p:spPr>
          <a:xfrm>
            <a:off x="76200" y="6096000"/>
            <a:ext cx="89916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Lake Oroville, the Oroville Dam,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Forebay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Afterbay - Pumped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2502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JB\Desktop\Chichester Dam and Reservoi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77850"/>
            <a:ext cx="88900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21024" y="2971803"/>
            <a:ext cx="1600200" cy="1069031"/>
            <a:chOff x="3657600" y="2971801"/>
            <a:chExt cx="1600200" cy="1069031"/>
          </a:xfrm>
        </p:grpSpPr>
        <p:sp>
          <p:nvSpPr>
            <p:cNvPr id="4" name="TextBox 3"/>
            <p:cNvSpPr txBox="1"/>
            <p:nvPr/>
          </p:nvSpPr>
          <p:spPr>
            <a:xfrm>
              <a:off x="3657600" y="2971801"/>
              <a:ext cx="1447800" cy="457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Spillway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572000" y="3429001"/>
              <a:ext cx="685800" cy="61183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663952" y="3810000"/>
            <a:ext cx="2670048" cy="609600"/>
            <a:chOff x="2663952" y="3810000"/>
            <a:chExt cx="2670048" cy="609600"/>
          </a:xfrm>
        </p:grpSpPr>
        <p:sp>
          <p:nvSpPr>
            <p:cNvPr id="3" name="TextBox 2"/>
            <p:cNvSpPr txBox="1"/>
            <p:nvPr/>
          </p:nvSpPr>
          <p:spPr>
            <a:xfrm>
              <a:off x="2663952" y="3810000"/>
              <a:ext cx="89916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602736" y="4036369"/>
              <a:ext cx="1731264" cy="38323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2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37B9E-3A44-145D-6754-F11FD9F1A709}"/>
              </a:ext>
            </a:extLst>
          </p:cNvPr>
          <p:cNvSpPr txBox="1"/>
          <p:nvPr/>
        </p:nvSpPr>
        <p:spPr>
          <a:xfrm>
            <a:off x="457200" y="1066800"/>
            <a:ext cx="8229600" cy="34163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EVOLUTION OF OROVILLE DAM 1956-68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David Rogers, Ph.D., P.E., P.G., F.ASCE, F.GSA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&amp; Karl F.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Hasselmann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Chair in Geological Engineering</a:t>
            </a: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University of Science &amp; Technology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AEG Annual Meeting, Colorado Springs 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https://www.aegweb.org/assets/docs/1-Rogers_-_AEG_TS7-Oroville_.pdf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37B9E-3A44-145D-6754-F11FD9F1A709}"/>
              </a:ext>
            </a:extLst>
          </p:cNvPr>
          <p:cNvSpPr txBox="1"/>
          <p:nvPr/>
        </p:nvSpPr>
        <p:spPr>
          <a:xfrm>
            <a:off x="457200" y="1066800"/>
            <a:ext cx="8229600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County Ground Water Recharge Volume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expansion complete on world’s largest water reuse facility - Water Finance &amp; Management - 4-17-2023.pdf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= 130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= 400 Acre Feet per day</a:t>
            </a:r>
          </a:p>
          <a:p>
            <a:pPr lvl="0"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Volume = 146,000 Acre feet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SJB\Documents\Folders\LETTERS\2014\Cee Commencement Address - sjb\Scanned Slides\Cropped - jpg\Chichester Dam 1925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8" y="186957"/>
            <a:ext cx="9169495" cy="65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1010"/>
            <a:ext cx="4267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constructed 1917-1927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1066810"/>
            <a:ext cx="5105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1925 – reservoir filling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3400" y="1976745"/>
            <a:ext cx="3048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height ~ 140 ft.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400" y="2819402"/>
            <a:ext cx="3581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Spillway crest ~ 120 ft.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4034137"/>
            <a:ext cx="4343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Storage 14,900 Ac. Ft.</a:t>
            </a:r>
          </a:p>
        </p:txBody>
      </p:sp>
    </p:spTree>
    <p:extLst>
      <p:ext uri="{BB962C8B-B14F-4D97-AF65-F5344CB8AC3E}">
        <p14:creationId xmlns:p14="http://schemas.microsoft.com/office/powerpoint/2010/main" val="37566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SJB\Documents\Folders\LETTERS\2014\Cee Commencement Address - sjb\Scanned Slides\Cropped - jpg\Chichester Dam 1925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8" y="186957"/>
            <a:ext cx="9169495" cy="65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905010"/>
            <a:ext cx="3048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length ~ 550 ft.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96100" y="3424545"/>
            <a:ext cx="2019300" cy="1147465"/>
            <a:chOff x="6896100" y="3424535"/>
            <a:chExt cx="2019300" cy="1147465"/>
          </a:xfrm>
        </p:grpSpPr>
        <p:sp>
          <p:nvSpPr>
            <p:cNvPr id="6" name="TextBox 5"/>
            <p:cNvSpPr txBox="1"/>
            <p:nvPr/>
          </p:nvSpPr>
          <p:spPr>
            <a:xfrm>
              <a:off x="6896100" y="3424535"/>
              <a:ext cx="20193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fence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239000" y="3886200"/>
              <a:ext cx="457200" cy="6858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419600" y="1847674"/>
            <a:ext cx="4267200" cy="2571929"/>
            <a:chOff x="4419600" y="1847671"/>
            <a:chExt cx="4267200" cy="2571929"/>
          </a:xfrm>
        </p:grpSpPr>
        <p:sp>
          <p:nvSpPr>
            <p:cNvPr id="5" name="TextBox 4"/>
            <p:cNvSpPr txBox="1"/>
            <p:nvPr/>
          </p:nvSpPr>
          <p:spPr>
            <a:xfrm>
              <a:off x="4419600" y="1847671"/>
              <a:ext cx="4267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280 ft. long “ogee” spillway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400800" y="2316935"/>
              <a:ext cx="228600" cy="210266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3276610"/>
            <a:ext cx="5029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radius of curvature ~ 1200 ft.</a:t>
            </a:r>
          </a:p>
        </p:txBody>
      </p:sp>
    </p:spTree>
    <p:extLst>
      <p:ext uri="{BB962C8B-B14F-4D97-AF65-F5344CB8AC3E}">
        <p14:creationId xmlns:p14="http://schemas.microsoft.com/office/powerpoint/2010/main" val="28989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esktop\Sharp  Crested Weir flow - HHL 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96450"/>
            <a:ext cx="3937295" cy="577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362712"/>
            <a:ext cx="37338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crested weir - free “Nappe”</a:t>
            </a: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2133600" y="778211"/>
            <a:ext cx="3124200" cy="101167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3896" y="3002340"/>
            <a:ext cx="35814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Ogee design emulates the free nappe to avoid negative pressures at water - weir interface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172200"/>
            <a:ext cx="83820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pages 365-376 - U.S. Bureau of Reclamation, Design of Small Dams, Third Edition, Denver, Colorado, 1987, for details of discharge over an uncontrolled Ogee Crest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3896" y="1619071"/>
            <a:ext cx="37338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is atmospheric</a:t>
            </a:r>
          </a:p>
        </p:txBody>
      </p:sp>
    </p:spTree>
    <p:extLst>
      <p:ext uri="{BB962C8B-B14F-4D97-AF65-F5344CB8AC3E}">
        <p14:creationId xmlns:p14="http://schemas.microsoft.com/office/powerpoint/2010/main" val="34352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" y="914410"/>
            <a:ext cx="9067800" cy="12192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3600" b="1" dirty="0"/>
              <a:t>Two Water Resource System Examples: Australia, and California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590810"/>
            <a:ext cx="9144000" cy="40385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/>
              <a:t>Stephen J. (Steve) Burges,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/>
              <a:t>P.E., P.H., D.WRE.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Professor Emeritus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Department of Civil and Environmental Engineering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University of Washington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CEWA 578 – Lecture for Professor Jessica Lundquist, April 18, 2023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47549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mountain, old&#10;&#10;Description automatically generated">
            <a:extLst>
              <a:ext uri="{FF2B5EF4-FFF2-40B4-BE49-F238E27FC236}">
                <a16:creationId xmlns:a16="http://schemas.microsoft.com/office/drawing/2014/main" id="{19A13DD4-4FFB-D8E1-7124-C17588D6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9" y="304800"/>
            <a:ext cx="8828342" cy="4955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C89B19-43C4-D863-8AE3-F1CD0CC438A0}"/>
              </a:ext>
            </a:extLst>
          </p:cNvPr>
          <p:cNvSpPr txBox="1"/>
          <p:nvPr/>
        </p:nvSpPr>
        <p:spPr>
          <a:xfrm>
            <a:off x="152400" y="5486410"/>
            <a:ext cx="8875776" cy="830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downstream showing low-cost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“coffer dam”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river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bypass channel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scour pipes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8226E0-CE70-2BA6-2C98-FCED841E3E3D}"/>
              </a:ext>
            </a:extLst>
          </p:cNvPr>
          <p:cNvGrpSpPr/>
          <p:nvPr/>
        </p:nvGrpSpPr>
        <p:grpSpPr>
          <a:xfrm>
            <a:off x="1600200" y="762000"/>
            <a:ext cx="3962400" cy="1828800"/>
            <a:chOff x="926592" y="1295400"/>
            <a:chExt cx="3962400" cy="18288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1613C-A8DB-84F1-1D32-32950FA14D53}"/>
                </a:ext>
              </a:extLst>
            </p:cNvPr>
            <p:cNvSpPr txBox="1"/>
            <p:nvPr/>
          </p:nvSpPr>
          <p:spPr>
            <a:xfrm>
              <a:off x="1840992" y="1295400"/>
              <a:ext cx="30480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Excavated bedrock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0F52B7-8A47-392F-B774-DAA299E49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592" y="1757065"/>
              <a:ext cx="2514600" cy="13671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F6E756C-DFF6-48DC-B756-0BC669FBB027}"/>
              </a:ext>
            </a:extLst>
          </p:cNvPr>
          <p:cNvSpPr txBox="1"/>
          <p:nvPr/>
        </p:nvSpPr>
        <p:spPr>
          <a:xfrm>
            <a:off x="6019800" y="1371600"/>
            <a:ext cx="18288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Coffer dam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AF3B88-5B2F-F038-C3EC-730AF58D566D}"/>
              </a:ext>
            </a:extLst>
          </p:cNvPr>
          <p:cNvCxnSpPr>
            <a:cxnSpLocks/>
          </p:cNvCxnSpPr>
          <p:nvPr/>
        </p:nvCxnSpPr>
        <p:spPr>
          <a:xfrm flipH="1">
            <a:off x="6172200" y="1828800"/>
            <a:ext cx="838200" cy="1143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3DA39A-7B8B-272D-FF1E-307B487E552E}"/>
              </a:ext>
            </a:extLst>
          </p:cNvPr>
          <p:cNvCxnSpPr>
            <a:cxnSpLocks/>
          </p:cNvCxnSpPr>
          <p:nvPr/>
        </p:nvCxnSpPr>
        <p:spPr>
          <a:xfrm flipH="1">
            <a:off x="3657600" y="1828800"/>
            <a:ext cx="3352800" cy="17526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BD2C15-A0D6-964C-630F-EB0E40D3B34E}"/>
              </a:ext>
            </a:extLst>
          </p:cNvPr>
          <p:cNvCxnSpPr>
            <a:cxnSpLocks/>
          </p:cNvCxnSpPr>
          <p:nvPr/>
        </p:nvCxnSpPr>
        <p:spPr>
          <a:xfrm flipH="1">
            <a:off x="6858000" y="1828800"/>
            <a:ext cx="152400" cy="1600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2AFC7-D27E-E88C-0167-48833D78ED14}"/>
              </a:ext>
            </a:extLst>
          </p:cNvPr>
          <p:cNvGrpSpPr/>
          <p:nvPr/>
        </p:nvGrpSpPr>
        <p:grpSpPr>
          <a:xfrm>
            <a:off x="6248400" y="3124200"/>
            <a:ext cx="2590800" cy="1828800"/>
            <a:chOff x="6248400" y="3124200"/>
            <a:chExt cx="2590800" cy="18288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36C161-44AF-1D60-358D-872B44908230}"/>
                </a:ext>
              </a:extLst>
            </p:cNvPr>
            <p:cNvSpPr txBox="1"/>
            <p:nvPr/>
          </p:nvSpPr>
          <p:spPr>
            <a:xfrm>
              <a:off x="6248400" y="4491335"/>
              <a:ext cx="25908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Bypass channel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32255D9-14C1-CCEA-41B4-6A7AC027045C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7010400" y="3733800"/>
              <a:ext cx="533400" cy="7575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E37998-AAAA-F70D-0176-1748CB2F4564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7543800" y="3124200"/>
              <a:ext cx="304800" cy="13671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E82407-C4C3-F2F3-FD53-1007818EB7F8}"/>
              </a:ext>
            </a:extLst>
          </p:cNvPr>
          <p:cNvGrpSpPr/>
          <p:nvPr/>
        </p:nvGrpSpPr>
        <p:grpSpPr>
          <a:xfrm>
            <a:off x="3962400" y="3562028"/>
            <a:ext cx="1981200" cy="1390973"/>
            <a:chOff x="3962400" y="3562028"/>
            <a:chExt cx="1981200" cy="139097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63578A-80BB-AE82-5506-4F3B99CE79DE}"/>
                </a:ext>
              </a:extLst>
            </p:cNvPr>
            <p:cNvSpPr txBox="1"/>
            <p:nvPr/>
          </p:nvSpPr>
          <p:spPr>
            <a:xfrm>
              <a:off x="3962400" y="4495801"/>
              <a:ext cx="1981200" cy="457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Scour pipes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02AE3E8-DEA2-AEB8-D0AF-8D84CA170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9576" y="3562028"/>
              <a:ext cx="304800" cy="93377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C5E3E3-4805-8D4F-B351-EA6CA2C4F376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4684776" y="3581400"/>
              <a:ext cx="268224" cy="91440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9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old, white&#10;&#10;Description automatically generated">
            <a:extLst>
              <a:ext uri="{FF2B5EF4-FFF2-40B4-BE49-F238E27FC236}">
                <a16:creationId xmlns:a16="http://schemas.microsoft.com/office/drawing/2014/main" id="{759CCB02-E086-384E-42F3-7567A82A6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6" y="-228600"/>
            <a:ext cx="8714809" cy="6142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F2C18-D4AC-1CE4-DD8F-B83587846F14}"/>
              </a:ext>
            </a:extLst>
          </p:cNvPr>
          <p:cNvSpPr txBox="1"/>
          <p:nvPr/>
        </p:nvSpPr>
        <p:spPr>
          <a:xfrm>
            <a:off x="152400" y="5950803"/>
            <a:ext cx="8875776" cy="830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upstream showing construction progress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coffer dam,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river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bypass channel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scour pipes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BDF989-B71D-9AF3-7C0D-724A6E059F4E}"/>
              </a:ext>
            </a:extLst>
          </p:cNvPr>
          <p:cNvGrpSpPr/>
          <p:nvPr/>
        </p:nvGrpSpPr>
        <p:grpSpPr>
          <a:xfrm>
            <a:off x="533400" y="2281533"/>
            <a:ext cx="2590800" cy="2061866"/>
            <a:chOff x="6248400" y="4491335"/>
            <a:chExt cx="2590800" cy="20444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BD0933-13CA-42B8-0FFB-06D93125A6A2}"/>
                </a:ext>
              </a:extLst>
            </p:cNvPr>
            <p:cNvSpPr txBox="1"/>
            <p:nvPr/>
          </p:nvSpPr>
          <p:spPr>
            <a:xfrm>
              <a:off x="6248400" y="4491335"/>
              <a:ext cx="25908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Bypass channel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2D95F14-246F-CD52-CB7E-660B4542E2C4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4927199"/>
              <a:ext cx="304800" cy="160853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04DDEF-CDA5-F040-477A-7DC8DEAAE9B2}"/>
              </a:ext>
            </a:extLst>
          </p:cNvPr>
          <p:cNvGrpSpPr/>
          <p:nvPr/>
        </p:nvGrpSpPr>
        <p:grpSpPr>
          <a:xfrm>
            <a:off x="4343400" y="2133600"/>
            <a:ext cx="2209800" cy="2080554"/>
            <a:chOff x="4343400" y="2133600"/>
            <a:chExt cx="2209800" cy="2080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3B9EA2-D2F4-5C3A-35BC-B7C48530D519}"/>
                </a:ext>
              </a:extLst>
            </p:cNvPr>
            <p:cNvSpPr txBox="1"/>
            <p:nvPr/>
          </p:nvSpPr>
          <p:spPr>
            <a:xfrm>
              <a:off x="4572000" y="2133600"/>
              <a:ext cx="1981200" cy="457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Scour pipes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262F7FB-E0C2-B2C4-7D5E-6977A19A8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8404" y="2627891"/>
              <a:ext cx="747996" cy="158626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EDB6A0-B453-8F10-8D48-767545EF32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3400" y="2627891"/>
              <a:ext cx="1143000" cy="158626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1AA98C-5533-2BD6-47F7-CEBC129FC813}"/>
              </a:ext>
            </a:extLst>
          </p:cNvPr>
          <p:cNvGrpSpPr/>
          <p:nvPr/>
        </p:nvGrpSpPr>
        <p:grpSpPr>
          <a:xfrm>
            <a:off x="2438400" y="4491335"/>
            <a:ext cx="4840224" cy="461665"/>
            <a:chOff x="2438400" y="4491335"/>
            <a:chExt cx="4840224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C337D-BFA8-A931-64C7-9FBED6F4A506}"/>
                </a:ext>
              </a:extLst>
            </p:cNvPr>
            <p:cNvSpPr txBox="1"/>
            <p:nvPr/>
          </p:nvSpPr>
          <p:spPr>
            <a:xfrm>
              <a:off x="4459224" y="4491335"/>
              <a:ext cx="28194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Work area access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E8C27AB-AF82-9058-884E-1FD0E6F24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8400" y="4724400"/>
              <a:ext cx="1981200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2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JB\Desktop\Chichester Constructi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1" y="76200"/>
            <a:ext cx="7902489" cy="52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486410"/>
            <a:ext cx="8875776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View – 1919 ‘cyclopean’ system of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interlocking concrete blocks and large boulders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each approximately 300 cubic yards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effective water blocking construction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95600" y="1820242"/>
            <a:ext cx="1981200" cy="1837358"/>
            <a:chOff x="2895600" y="1820242"/>
            <a:chExt cx="1981200" cy="1837358"/>
          </a:xfrm>
        </p:grpSpPr>
        <p:sp>
          <p:nvSpPr>
            <p:cNvPr id="6" name="TextBox 5"/>
            <p:cNvSpPr txBox="1"/>
            <p:nvPr/>
          </p:nvSpPr>
          <p:spPr>
            <a:xfrm>
              <a:off x="2895600" y="1820242"/>
              <a:ext cx="1981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Scour pipes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657600" y="2316938"/>
              <a:ext cx="228600" cy="134066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2"/>
            </p:cNvCxnSpPr>
            <p:nvPr/>
          </p:nvCxnSpPr>
          <p:spPr>
            <a:xfrm>
              <a:off x="3886200" y="2281907"/>
              <a:ext cx="429768" cy="126855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74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JB\Desktop\Picture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032"/>
            <a:ext cx="9092655" cy="51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FCE0783-9807-84EB-8950-962ED0D9549D}"/>
              </a:ext>
            </a:extLst>
          </p:cNvPr>
          <p:cNvGrpSpPr/>
          <p:nvPr/>
        </p:nvGrpSpPr>
        <p:grpSpPr>
          <a:xfrm>
            <a:off x="4953000" y="2572512"/>
            <a:ext cx="4038600" cy="1837357"/>
            <a:chOff x="4953000" y="2572512"/>
            <a:chExt cx="4038600" cy="1837357"/>
          </a:xfrm>
        </p:grpSpPr>
        <p:sp>
          <p:nvSpPr>
            <p:cNvPr id="4" name="TextBox 3"/>
            <p:cNvSpPr txBox="1"/>
            <p:nvPr/>
          </p:nvSpPr>
          <p:spPr>
            <a:xfrm>
              <a:off x="4953000" y="2572512"/>
              <a:ext cx="4038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Scour pipes – flow bypass</a:t>
              </a:r>
            </a:p>
          </p:txBody>
        </p:sp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H="1">
              <a:off x="6275833" y="3034177"/>
              <a:ext cx="685799" cy="137569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cxnSpLocks/>
              <a:stCxn id="4" idx="2"/>
            </p:cNvCxnSpPr>
            <p:nvPr/>
          </p:nvCxnSpPr>
          <p:spPr>
            <a:xfrm flipH="1">
              <a:off x="6553201" y="3034177"/>
              <a:ext cx="419099" cy="128684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789703" y="2590800"/>
            <a:ext cx="2498833" cy="1871472"/>
            <a:chOff x="2618759" y="1786128"/>
            <a:chExt cx="2498833" cy="1871472"/>
          </a:xfrm>
        </p:grpSpPr>
        <p:sp>
          <p:nvSpPr>
            <p:cNvPr id="11" name="TextBox 10"/>
            <p:cNvSpPr txBox="1"/>
            <p:nvPr/>
          </p:nvSpPr>
          <p:spPr>
            <a:xfrm>
              <a:off x="2618759" y="1786128"/>
              <a:ext cx="2498833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Pipeline Feeder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86200" y="2316938"/>
              <a:ext cx="0" cy="134066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140209-2702-311D-CE75-D7DAF1E76ACD}"/>
              </a:ext>
            </a:extLst>
          </p:cNvPr>
          <p:cNvGrpSpPr/>
          <p:nvPr/>
        </p:nvGrpSpPr>
        <p:grpSpPr>
          <a:xfrm>
            <a:off x="304800" y="533400"/>
            <a:ext cx="1600200" cy="2039112"/>
            <a:chOff x="304800" y="533400"/>
            <a:chExt cx="1600200" cy="203911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2C8F34-5E52-C236-7461-1E480CD97C78}"/>
                </a:ext>
              </a:extLst>
            </p:cNvPr>
            <p:cNvSpPr txBox="1"/>
            <p:nvPr/>
          </p:nvSpPr>
          <p:spPr>
            <a:xfrm>
              <a:off x="304800" y="533400"/>
              <a:ext cx="1600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Cableway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A6DE3A-95A7-EB01-39F4-A4AA4B3FB843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1030224"/>
              <a:ext cx="381000" cy="15422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9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JB\Desktop\Picture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" y="228600"/>
            <a:ext cx="9119634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14600" y="1252728"/>
            <a:ext cx="4114800" cy="1871472"/>
            <a:chOff x="1840992" y="1786128"/>
            <a:chExt cx="4114800" cy="1871472"/>
          </a:xfrm>
        </p:grpSpPr>
        <p:sp>
          <p:nvSpPr>
            <p:cNvPr id="4" name="TextBox 3"/>
            <p:cNvSpPr txBox="1"/>
            <p:nvPr/>
          </p:nvSpPr>
          <p:spPr>
            <a:xfrm>
              <a:off x="1840992" y="1786128"/>
              <a:ext cx="41148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 serving as coffer dam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886200" y="2316938"/>
              <a:ext cx="0" cy="134066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20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7A7FD89-5E75-DFB8-0542-09B4BAC01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17" y="-309905"/>
            <a:ext cx="9501835" cy="68179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2248009"/>
            <a:ext cx="18288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Cableways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43200" y="978410"/>
            <a:ext cx="4386072" cy="1219200"/>
            <a:chOff x="2624328" y="914400"/>
            <a:chExt cx="4386072" cy="12192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81600" y="914400"/>
              <a:ext cx="1828800" cy="12192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212080" y="1014984"/>
              <a:ext cx="1051560" cy="111861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2624328" y="1014984"/>
              <a:ext cx="2596896" cy="111861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90600" y="2133600"/>
            <a:ext cx="4648200" cy="3128665"/>
            <a:chOff x="990600" y="2133600"/>
            <a:chExt cx="4648200" cy="3128665"/>
          </a:xfrm>
        </p:grpSpPr>
        <p:sp>
          <p:nvSpPr>
            <p:cNvPr id="9" name="TextBox 8"/>
            <p:cNvSpPr txBox="1"/>
            <p:nvPr/>
          </p:nvSpPr>
          <p:spPr>
            <a:xfrm>
              <a:off x="990600" y="4800600"/>
              <a:ext cx="4267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Spillway under construction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971800" y="2133600"/>
              <a:ext cx="1143000" cy="26670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971800" y="3429000"/>
              <a:ext cx="2667000" cy="13716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19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old&#10;&#10;Description automatically generated">
            <a:extLst>
              <a:ext uri="{FF2B5EF4-FFF2-40B4-BE49-F238E27FC236}">
                <a16:creationId xmlns:a16="http://schemas.microsoft.com/office/drawing/2014/main" id="{C54D2545-9A5A-AA5E-6949-B5D041DCD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" y="76200"/>
            <a:ext cx="9016434" cy="5622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971800"/>
            <a:ext cx="55626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spillway required for a larger flood - loss of water storage capacity</a:t>
            </a:r>
          </a:p>
        </p:txBody>
      </p:sp>
      <p:cxnSp>
        <p:nvCxnSpPr>
          <p:cNvPr id="6" name="Straight Arrow Connector 5"/>
          <p:cNvCxnSpPr>
            <a:cxnSpLocks/>
            <a:stCxn id="16" idx="2"/>
          </p:cNvCxnSpPr>
          <p:nvPr/>
        </p:nvCxnSpPr>
        <p:spPr>
          <a:xfrm>
            <a:off x="3276600" y="614065"/>
            <a:ext cx="2590800" cy="61427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9" idx="0"/>
          </p:cNvCxnSpPr>
          <p:nvPr/>
        </p:nvCxnSpPr>
        <p:spPr>
          <a:xfrm flipV="1">
            <a:off x="3009900" y="1563624"/>
            <a:ext cx="3004185" cy="140817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A49C4B-DBDF-078B-926D-724DA3693D3B}"/>
              </a:ext>
            </a:extLst>
          </p:cNvPr>
          <p:cNvCxnSpPr/>
          <p:nvPr/>
        </p:nvCxnSpPr>
        <p:spPr>
          <a:xfrm>
            <a:off x="4495800" y="1237488"/>
            <a:ext cx="31242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7C585A-38AD-05D5-EA44-AAB5E4F42A18}"/>
              </a:ext>
            </a:extLst>
          </p:cNvPr>
          <p:cNvSpPr txBox="1"/>
          <p:nvPr/>
        </p:nvSpPr>
        <p:spPr>
          <a:xfrm>
            <a:off x="228600" y="152400"/>
            <a:ext cx="6096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water level for spillway design flood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F5951F-2564-8D64-E779-061B9F30C126}"/>
              </a:ext>
            </a:extLst>
          </p:cNvPr>
          <p:cNvCxnSpPr/>
          <p:nvPr/>
        </p:nvCxnSpPr>
        <p:spPr>
          <a:xfrm>
            <a:off x="4546854" y="1524000"/>
            <a:ext cx="343662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4B9509-3084-F55A-62E7-B855DCCF4B49}"/>
              </a:ext>
            </a:extLst>
          </p:cNvPr>
          <p:cNvSpPr txBox="1"/>
          <p:nvPr/>
        </p:nvSpPr>
        <p:spPr>
          <a:xfrm>
            <a:off x="152400" y="5939135"/>
            <a:ext cx="88392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safety – spillway must discharge largest flood – PMF – without overtopping dam wall</a:t>
            </a:r>
          </a:p>
        </p:txBody>
      </p:sp>
    </p:spTree>
    <p:extLst>
      <p:ext uri="{BB962C8B-B14F-4D97-AF65-F5344CB8AC3E}">
        <p14:creationId xmlns:p14="http://schemas.microsoft.com/office/powerpoint/2010/main" val="37651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A5613-D2DF-1F4B-357D-3CCB12A2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8" y="152400"/>
            <a:ext cx="7868603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17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BFC1D9-3529-417A-CD00-162921ED4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255288"/>
              </p:ext>
            </p:extLst>
          </p:nvPr>
        </p:nvGraphicFramePr>
        <p:xfrm>
          <a:off x="253873" y="457200"/>
          <a:ext cx="8636255" cy="3143250"/>
        </p:xfrm>
        <a:graphic>
          <a:graphicData uri="http://schemas.openxmlformats.org/drawingml/2006/table">
            <a:tbl>
              <a:tblPr/>
              <a:tblGrid>
                <a:gridCol w="859405">
                  <a:extLst>
                    <a:ext uri="{9D8B030D-6E8A-4147-A177-3AD203B41FA5}">
                      <a16:colId xmlns:a16="http://schemas.microsoft.com/office/drawing/2014/main" val="3858648793"/>
                    </a:ext>
                  </a:extLst>
                </a:gridCol>
                <a:gridCol w="1442573">
                  <a:extLst>
                    <a:ext uri="{9D8B030D-6E8A-4147-A177-3AD203B41FA5}">
                      <a16:colId xmlns:a16="http://schemas.microsoft.com/office/drawing/2014/main" val="2678515449"/>
                    </a:ext>
                  </a:extLst>
                </a:gridCol>
                <a:gridCol w="1185518">
                  <a:extLst>
                    <a:ext uri="{9D8B030D-6E8A-4147-A177-3AD203B41FA5}">
                      <a16:colId xmlns:a16="http://schemas.microsoft.com/office/drawing/2014/main" val="2377895129"/>
                    </a:ext>
                  </a:extLst>
                </a:gridCol>
                <a:gridCol w="1691954">
                  <a:extLst>
                    <a:ext uri="{9D8B030D-6E8A-4147-A177-3AD203B41FA5}">
                      <a16:colId xmlns:a16="http://schemas.microsoft.com/office/drawing/2014/main" val="2947226804"/>
                    </a:ext>
                  </a:extLst>
                </a:gridCol>
                <a:gridCol w="1231559">
                  <a:extLst>
                    <a:ext uri="{9D8B030D-6E8A-4147-A177-3AD203B41FA5}">
                      <a16:colId xmlns:a16="http://schemas.microsoft.com/office/drawing/2014/main" val="738875400"/>
                    </a:ext>
                  </a:extLst>
                </a:gridCol>
                <a:gridCol w="2225246">
                  <a:extLst>
                    <a:ext uri="{9D8B030D-6E8A-4147-A177-3AD203B41FA5}">
                      <a16:colId xmlns:a16="http://schemas.microsoft.com/office/drawing/2014/main" val="3670097009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3054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Spillway _ Max Water depth</a:t>
                      </a:r>
                    </a:p>
                  </a:txBody>
                  <a:tcPr marL="100584" marR="100584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0931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modeled as broad crest</a:t>
                      </a:r>
                    </a:p>
                  </a:txBody>
                  <a:tcPr marL="100584" marR="100584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69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83886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Spilway lowered 2 ft. 1967</a:t>
                      </a:r>
                    </a:p>
                  </a:txBody>
                  <a:tcPr marL="100584" marR="100584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3282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2990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8532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52,053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3307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35977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62,803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132360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lowered 9 ft.</a:t>
                      </a:r>
                    </a:p>
                  </a:txBody>
                  <a:tcPr marL="100584" marR="100584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64786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9E9059-8498-1266-56E8-11BCF366D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50009"/>
              </p:ext>
            </p:extLst>
          </p:nvPr>
        </p:nvGraphicFramePr>
        <p:xfrm>
          <a:off x="253873" y="3838848"/>
          <a:ext cx="8636255" cy="2019300"/>
        </p:xfrm>
        <a:graphic>
          <a:graphicData uri="http://schemas.openxmlformats.org/drawingml/2006/table">
            <a:tbl>
              <a:tblPr/>
              <a:tblGrid>
                <a:gridCol w="859405">
                  <a:extLst>
                    <a:ext uri="{9D8B030D-6E8A-4147-A177-3AD203B41FA5}">
                      <a16:colId xmlns:a16="http://schemas.microsoft.com/office/drawing/2014/main" val="1916709169"/>
                    </a:ext>
                  </a:extLst>
                </a:gridCol>
                <a:gridCol w="1442573">
                  <a:extLst>
                    <a:ext uri="{9D8B030D-6E8A-4147-A177-3AD203B41FA5}">
                      <a16:colId xmlns:a16="http://schemas.microsoft.com/office/drawing/2014/main" val="523614015"/>
                    </a:ext>
                  </a:extLst>
                </a:gridCol>
                <a:gridCol w="1185518">
                  <a:extLst>
                    <a:ext uri="{9D8B030D-6E8A-4147-A177-3AD203B41FA5}">
                      <a16:colId xmlns:a16="http://schemas.microsoft.com/office/drawing/2014/main" val="3472778130"/>
                    </a:ext>
                  </a:extLst>
                </a:gridCol>
                <a:gridCol w="1691954">
                  <a:extLst>
                    <a:ext uri="{9D8B030D-6E8A-4147-A177-3AD203B41FA5}">
                      <a16:colId xmlns:a16="http://schemas.microsoft.com/office/drawing/2014/main" val="3439219785"/>
                    </a:ext>
                  </a:extLst>
                </a:gridCol>
                <a:gridCol w="1231559">
                  <a:extLst>
                    <a:ext uri="{9D8B030D-6E8A-4147-A177-3AD203B41FA5}">
                      <a16:colId xmlns:a16="http://schemas.microsoft.com/office/drawing/2014/main" val="3911197229"/>
                    </a:ext>
                  </a:extLst>
                </a:gridCol>
                <a:gridCol w="2225246">
                  <a:extLst>
                    <a:ext uri="{9D8B030D-6E8A-4147-A177-3AD203B41FA5}">
                      <a16:colId xmlns:a16="http://schemas.microsoft.com/office/drawing/2014/main" val="64988941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Flow Rate</a:t>
                      </a:r>
                    </a:p>
                  </a:txBody>
                  <a:tcPr marL="100584" marR="100584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5081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82241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 Peak Flow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06084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after lowering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Lowered 2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69923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Lowered (2 + 7)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506466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1984 Estimated PMF</a:t>
                      </a:r>
                    </a:p>
                  </a:txBody>
                  <a:tcPr marL="100584" marR="100584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081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91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ichester dam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2168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09602"/>
            <a:ext cx="4267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over original spillway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91200" y="1295400"/>
            <a:ext cx="304800" cy="9906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800600" y="2819402"/>
            <a:ext cx="60960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8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Water Supply, Newcastle, Australia: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Chichester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Dam, dam safety modifications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Supply in California: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dams, distribution network, infrastructure vulnerability – example Oroville Dam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290" name="Picture 2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5098688" cy="71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8824" y="609602"/>
            <a:ext cx="4267200" cy="526297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– 36 inch dia. - 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flow – mainly above ground</a:t>
            </a:r>
          </a:p>
          <a:p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head 430 ft.</a:t>
            </a:r>
          </a:p>
          <a:p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 reservoirs El. 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 ft. and 301 ft.</a:t>
            </a:r>
          </a:p>
          <a:p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miles wood-stave</a:t>
            </a:r>
          </a:p>
          <a:p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miles - U.S. supplied rolled steel, fabricated in Newcastle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52700" y="762000"/>
            <a:ext cx="0" cy="3886200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721FC7-8C04-8E3D-C465-0F1D2CE700EC}"/>
              </a:ext>
            </a:extLst>
          </p:cNvPr>
          <p:cNvSpPr/>
          <p:nvPr/>
        </p:nvSpPr>
        <p:spPr>
          <a:xfrm>
            <a:off x="1752600" y="62607"/>
            <a:ext cx="1889258" cy="394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6019802"/>
            <a:ext cx="5562600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stave pipeline construction</a:t>
            </a:r>
          </a:p>
        </p:txBody>
      </p:sp>
      <p:pic>
        <p:nvPicPr>
          <p:cNvPr id="5122" name="Picture 2" descr="C:\Users\SJB\Documents\sjb\Classes\Cee 5xx Class materials - Steve Burges\Cee 578 Jessica Spring 2017\Chichester Dam\Photos and scans\Wood stav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60" y="533402"/>
            <a:ext cx="6990480" cy="50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971800" y="1246632"/>
            <a:ext cx="3375660" cy="3175802"/>
            <a:chOff x="2971800" y="1246632"/>
            <a:chExt cx="3375660" cy="3175802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4881944" y="1246632"/>
              <a:ext cx="366712" cy="26670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2971800" y="2667001"/>
              <a:ext cx="2286000" cy="129376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75710" y="3960769"/>
              <a:ext cx="257175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Steel hoop rings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A8AF09-6944-8BBA-56D7-D464BDEE372D}"/>
              </a:ext>
            </a:extLst>
          </p:cNvPr>
          <p:cNvSpPr txBox="1"/>
          <p:nvPr/>
        </p:nvSpPr>
        <p:spPr>
          <a:xfrm>
            <a:off x="1812472" y="6087836"/>
            <a:ext cx="4953000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9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JB\Desktop\Picture2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9" y="76200"/>
            <a:ext cx="8874443" cy="51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28800" y="2814935"/>
            <a:ext cx="3200400" cy="1757065"/>
            <a:chOff x="1828800" y="2814935"/>
            <a:chExt cx="3200400" cy="1757065"/>
          </a:xfrm>
        </p:grpSpPr>
        <p:sp>
          <p:nvSpPr>
            <p:cNvPr id="3" name="TextBox 2"/>
            <p:cNvSpPr txBox="1"/>
            <p:nvPr/>
          </p:nvSpPr>
          <p:spPr>
            <a:xfrm>
              <a:off x="1828800" y="2814935"/>
              <a:ext cx="32004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Wood-stave pipeline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1828800" y="3276600"/>
              <a:ext cx="1620012" cy="12954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476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JB\Desktop\Picture2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" y="0"/>
            <a:ext cx="9001221" cy="51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828800" y="1600200"/>
            <a:ext cx="4764024" cy="842665"/>
            <a:chOff x="1828800" y="1600200"/>
            <a:chExt cx="4764024" cy="842665"/>
          </a:xfrm>
        </p:grpSpPr>
        <p:sp>
          <p:nvSpPr>
            <p:cNvPr id="3" name="TextBox 2"/>
            <p:cNvSpPr txBox="1"/>
            <p:nvPr/>
          </p:nvSpPr>
          <p:spPr>
            <a:xfrm>
              <a:off x="1828800" y="1600200"/>
              <a:ext cx="32004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Wood-stave pipeline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5068824" y="1832471"/>
              <a:ext cx="1524000" cy="61039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495799" y="3145536"/>
            <a:ext cx="4077025" cy="1182623"/>
            <a:chOff x="7856134" y="3465576"/>
            <a:chExt cx="4041995" cy="1182623"/>
          </a:xfrm>
        </p:grpSpPr>
        <p:sp>
          <p:nvSpPr>
            <p:cNvPr id="6" name="TextBox 5"/>
            <p:cNvSpPr txBox="1"/>
            <p:nvPr/>
          </p:nvSpPr>
          <p:spPr>
            <a:xfrm>
              <a:off x="9383529" y="4186534"/>
              <a:ext cx="2514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piers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9331468" y="3465576"/>
              <a:ext cx="1470933" cy="6858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7856134" y="3520440"/>
              <a:ext cx="2927185" cy="64922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28600" y="2895599"/>
            <a:ext cx="2514600" cy="1600201"/>
            <a:chOff x="3962400" y="3047999"/>
            <a:chExt cx="2514600" cy="1600201"/>
          </a:xfrm>
        </p:grpSpPr>
        <p:sp>
          <p:nvSpPr>
            <p:cNvPr id="12" name="TextBox 11"/>
            <p:cNvSpPr txBox="1"/>
            <p:nvPr/>
          </p:nvSpPr>
          <p:spPr>
            <a:xfrm>
              <a:off x="3962400" y="4186535"/>
              <a:ext cx="2514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cradles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4648200" y="3047999"/>
              <a:ext cx="914400" cy="113853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562600" y="3048000"/>
              <a:ext cx="914400" cy="11385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28600" y="5481935"/>
            <a:ext cx="3505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river crossing</a:t>
            </a:r>
          </a:p>
        </p:txBody>
      </p:sp>
    </p:spTree>
    <p:extLst>
      <p:ext uri="{BB962C8B-B14F-4D97-AF65-F5344CB8AC3E}">
        <p14:creationId xmlns:p14="http://schemas.microsoft.com/office/powerpoint/2010/main" val="14652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SJB\Documents\sjb\Classes\Cee 5xx Class materials - Steve Burges\Cee 578 Jessica Spring 2017\Chichester Dam\Photos and scans\Pipelin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89" y="-381000"/>
            <a:ext cx="11184778" cy="62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6019802"/>
            <a:ext cx="5562600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pipeline construction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09800" y="2438402"/>
            <a:ext cx="3276600" cy="1371600"/>
            <a:chOff x="2209800" y="2438400"/>
            <a:chExt cx="3276600" cy="137160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667000" y="2438400"/>
              <a:ext cx="1066800" cy="9099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209800" y="3348335"/>
              <a:ext cx="3276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 seams - welded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66119D-C85D-EC85-0203-B6A9E28154FF}"/>
              </a:ext>
            </a:extLst>
          </p:cNvPr>
          <p:cNvSpPr txBox="1"/>
          <p:nvPr/>
        </p:nvSpPr>
        <p:spPr>
          <a:xfrm>
            <a:off x="1786204" y="6087836"/>
            <a:ext cx="4093388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 descr="C:\Users\SJB\Documents\sjb\Classes\Cee 5xx Class materials - Steve Burges\Cee 578 Jessica Spring 2017\Chichester Dam\Photos and scans\Pipelin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780" y="-371328"/>
            <a:ext cx="10435560" cy="58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6019802"/>
            <a:ext cx="6858000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Portion of original steel pipeline – note joints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76400" y="493776"/>
            <a:ext cx="6172200" cy="2706624"/>
            <a:chOff x="1676400" y="493776"/>
            <a:chExt cx="6172200" cy="2706624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2514600" y="990600"/>
              <a:ext cx="2209800" cy="22098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724400" y="990600"/>
              <a:ext cx="2286000" cy="18288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676400" y="493776"/>
              <a:ext cx="6172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Steel pipe joint “steel bands” – lead seal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2E4FEB-5367-3B18-689E-AB8AC902214E}"/>
              </a:ext>
            </a:extLst>
          </p:cNvPr>
          <p:cNvSpPr txBox="1"/>
          <p:nvPr/>
        </p:nvSpPr>
        <p:spPr>
          <a:xfrm>
            <a:off x="1797721" y="6087836"/>
            <a:ext cx="6592443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JB\Desktop\Picture3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5" y="76200"/>
            <a:ext cx="8950510" cy="51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2670918"/>
            <a:ext cx="3886200" cy="2137195"/>
            <a:chOff x="1648968" y="-1443882"/>
            <a:chExt cx="3886200" cy="213719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706368" y="-1443882"/>
              <a:ext cx="1371600" cy="167248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48968" y="231648"/>
              <a:ext cx="3886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Pouring molten lead seal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0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JB\Documents\Classes\Cee 5xx Class materials - Steve Burges\Cee 578 Jessica Spring 2017\Chichester Dam\Photos and scans\Chichester Pipeline 1 -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"/>
            <a:ext cx="9061450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2420931"/>
            <a:ext cx="3429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steel pipeline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3611880" y="990749"/>
            <a:ext cx="762000" cy="168844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A0CAFDC-3175-84EC-229E-F6E25C0AF046}"/>
              </a:ext>
            </a:extLst>
          </p:cNvPr>
          <p:cNvGrpSpPr/>
          <p:nvPr/>
        </p:nvGrpSpPr>
        <p:grpSpPr>
          <a:xfrm>
            <a:off x="1344168" y="5334000"/>
            <a:ext cx="1295512" cy="533400"/>
            <a:chOff x="1344168" y="5334000"/>
            <a:chExt cx="1295512" cy="533400"/>
          </a:xfrm>
        </p:grpSpPr>
        <p:sp>
          <p:nvSpPr>
            <p:cNvPr id="6" name="Text Box 23">
              <a:extLst>
                <a:ext uri="{FF2B5EF4-FFF2-40B4-BE49-F238E27FC236}">
                  <a16:creationId xmlns:a16="http://schemas.microsoft.com/office/drawing/2014/main" id="{D0B872DB-A5AD-3D83-2BAA-5B7D5D927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0000" y="5467290"/>
              <a:ext cx="1200912" cy="4001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0.1 miles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34BEAE-FE03-F00A-96DF-DC2141AA1365}"/>
                </a:ext>
              </a:extLst>
            </p:cNvPr>
            <p:cNvCxnSpPr/>
            <p:nvPr/>
          </p:nvCxnSpPr>
          <p:spPr>
            <a:xfrm>
              <a:off x="1344168" y="5334000"/>
              <a:ext cx="129551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FD446A-94C2-475F-8D52-0C1106D3AFF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584575" y="2651764"/>
            <a:ext cx="1139825" cy="26822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0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Pipeline Systems – Complex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e.g.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https://en.wikipedia.org/wiki/Trans-Alaska_Pipeline_System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System Design Manual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https://doh.wa.gov/sites/default/files/2022-02/331-123.pdf?ver=2019-10-03-153237-220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Pipeline design and maintenance: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of way, ground conditions, river crossings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integrity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Materials (corrosion and wear)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influences (expansion and contraction)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Access, air relief valves, shutoff valves, drainage valves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Physical, chemical, and biological 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 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O &amp; M and replacement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5084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/>
                <a:ea typeface="Calibri"/>
                <a:cs typeface="Times New Roman"/>
              </a:rPr>
              <a:t>Major Dam Safety Upgrades – Chichester Dam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1967: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spillway lowered by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2 feet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and later by an additional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7 feet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to increase flood capacity 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1985: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spillway relocated to center of the dam wall and returned to original height; dam post-tensioned with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93 cables.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1995: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seepage potential reduced under the northern abutment 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2003: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improved drainage system for foundations installed and the left parapet wall raised to prevent overtopping in major flood.</a:t>
            </a:r>
            <a:endParaRPr lang="en-US" sz="1400" b="1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370024"/>
            <a:ext cx="723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ea typeface="Times New Roman"/>
              </a:rPr>
              <a:t>Hunter Water S170 Register - SHI No 3630116; Name Chichester Dam.pdf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18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early years – Newcastle Australia: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78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518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Major Dam Safety Upgrades – Chichester Dam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The NSW Government formed a regulator called the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‘Dams Safety Committee’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(DSC) in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1976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and charged them with determining a set of rules for dam safety based on the concept of a dam’s site specific ‘Consequence Category’.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 err="1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Chichester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was its first case. 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Original spillway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capacity was about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900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latin typeface="Arial"/>
                <a:ea typeface="Calibri"/>
              </a:rPr>
              <a:t>The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1984 PMF</a:t>
            </a:r>
            <a:r>
              <a:rPr lang="en-US" sz="2400" b="1" dirty="0">
                <a:latin typeface="Arial"/>
                <a:ea typeface="Calibri"/>
              </a:rPr>
              <a:t> was determined at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2,400 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Post tensioning (P/T) and relocation of spillway to meet new PMF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3246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Times New Roman"/>
              </a:rPr>
              <a:t>Notes from Jeff Gleeson, Hunter Water, August 2017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12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1"/>
            <a:ext cx="8153400" cy="536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Major Dam Safety Upgrades – Chichester Dam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latin typeface="Arial"/>
                <a:ea typeface="Calibri"/>
              </a:rPr>
              <a:t>From 1984 to 2017 the PMF has risen progressively from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2,400 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</a:t>
            </a:r>
            <a:r>
              <a:rPr lang="en-US" sz="2400" b="1" dirty="0">
                <a:latin typeface="Arial"/>
                <a:ea typeface="Calibri"/>
              </a:rPr>
              <a:t> to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5,900 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latin typeface="Arial"/>
                <a:ea typeface="Times New Roman"/>
                <a:cs typeface="Times New Roman"/>
              </a:rPr>
              <a:t>Rated spillway capacity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3,300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 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/sec.</a:t>
            </a:r>
            <a:endParaRPr lang="en-US" sz="2400" b="1" dirty="0">
              <a:solidFill>
                <a:srgbClr val="0000FF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Conservative design worked to about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3,600 m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  <a:ea typeface="Calibri"/>
              </a:rPr>
              <a:t>3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/sec.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P/T tendons had to be checked frequently. </a:t>
            </a:r>
            <a:endParaRPr lang="en-US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Calibri"/>
              </a:rPr>
              <a:t>The dam is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</a:rPr>
              <a:t>“deficient” 2017 -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endParaRPr lang="en-US" sz="2400" b="1" dirty="0">
              <a:solidFill>
                <a:srgbClr val="0000FF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latin typeface="Arial"/>
                <a:ea typeface="Times New Roman"/>
                <a:cs typeface="Times New Roman"/>
              </a:rPr>
              <a:t>Dams Safety Regulation 2019 – NSW Government</a:t>
            </a: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latin typeface="Arial"/>
                <a:ea typeface="Times New Roman"/>
                <a:cs typeface="Times New Roman"/>
              </a:rPr>
              <a:t>Annual reports from dam owner/operators required</a:t>
            </a: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https://legislation.nsw.gov.au/view/html/inforce/current/sl-2019-0506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096001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Times New Roman"/>
              </a:rPr>
              <a:t>Notes from Jeff Gleeson, Hunter Water, August 2017 – Updated with Dam Safety Report, April 2023, Steve Burges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19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9D92959-91B4-8031-E960-D65905799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09" y="0"/>
            <a:ext cx="49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29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B224A6E-E908-065F-E952-D3E05E515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152400"/>
            <a:ext cx="8074477" cy="3505199"/>
          </a:xfrm>
          <a:prstGeom prst="rect">
            <a:avLst/>
          </a:prstGeom>
        </p:spPr>
      </p:pic>
      <p:pic>
        <p:nvPicPr>
          <p:cNvPr id="5" name="Picture 4" descr="Graphical user interface, application, table, email&#10;&#10;Description automatically generated">
            <a:extLst>
              <a:ext uri="{FF2B5EF4-FFF2-40B4-BE49-F238E27FC236}">
                <a16:creationId xmlns:a16="http://schemas.microsoft.com/office/drawing/2014/main" id="{F593BCA0-F874-95BB-9A76-429B465F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657600"/>
            <a:ext cx="7962901" cy="320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BD043-5F2A-AC91-F88C-57370687FFBC}"/>
              </a:ext>
            </a:extLst>
          </p:cNvPr>
          <p:cNvSpPr txBox="1"/>
          <p:nvPr/>
        </p:nvSpPr>
        <p:spPr>
          <a:xfrm>
            <a:off x="4968240" y="152400"/>
            <a:ext cx="371856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 for December 31,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8DA0A-1222-196D-B00C-42CDCE623B56}"/>
              </a:ext>
            </a:extLst>
          </p:cNvPr>
          <p:cNvSpPr/>
          <p:nvPr/>
        </p:nvSpPr>
        <p:spPr>
          <a:xfrm>
            <a:off x="2062412" y="838200"/>
            <a:ext cx="1290388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27F74B-2EDF-5FFA-DE52-183A3EAF9CF6}"/>
              </a:ext>
            </a:extLst>
          </p:cNvPr>
          <p:cNvSpPr/>
          <p:nvPr/>
        </p:nvSpPr>
        <p:spPr>
          <a:xfrm>
            <a:off x="412623" y="4011168"/>
            <a:ext cx="2766062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17162A-9A91-DBE9-ED16-423B5FA2ED34}"/>
              </a:ext>
            </a:extLst>
          </p:cNvPr>
          <p:cNvSpPr/>
          <p:nvPr/>
        </p:nvSpPr>
        <p:spPr>
          <a:xfrm>
            <a:off x="2609483" y="4312686"/>
            <a:ext cx="801229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400BC-10B9-75D6-56CE-E1D7C0BD3242}"/>
              </a:ext>
            </a:extLst>
          </p:cNvPr>
          <p:cNvSpPr/>
          <p:nvPr/>
        </p:nvSpPr>
        <p:spPr>
          <a:xfrm>
            <a:off x="2576461" y="5275854"/>
            <a:ext cx="373779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E3F14-C614-FF4E-4E4A-8608B320BE3F}"/>
              </a:ext>
            </a:extLst>
          </p:cNvPr>
          <p:cNvSpPr/>
          <p:nvPr/>
        </p:nvSpPr>
        <p:spPr>
          <a:xfrm>
            <a:off x="431495" y="6482862"/>
            <a:ext cx="4369105" cy="222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968CDA-47DF-93D5-A243-B3E21168ACEC}"/>
              </a:ext>
            </a:extLst>
          </p:cNvPr>
          <p:cNvSpPr/>
          <p:nvPr/>
        </p:nvSpPr>
        <p:spPr>
          <a:xfrm>
            <a:off x="261502" y="2218944"/>
            <a:ext cx="7739498" cy="463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45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6387349"/>
            <a:ext cx="49530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 - Davis, 1942</a:t>
            </a:r>
          </a:p>
        </p:txBody>
      </p:sp>
    </p:spTree>
    <p:extLst>
      <p:ext uri="{BB962C8B-B14F-4D97-AF65-F5344CB8AC3E}">
        <p14:creationId xmlns:p14="http://schemas.microsoft.com/office/powerpoint/2010/main" val="6301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JB\Documents\Classes\Cee 5xx Class materials - Steve Burges\Cee 578 Jessica Spring 2017\Photos and scans\Applied Hydraulics 1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19" y="10"/>
            <a:ext cx="4495801" cy="65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2245840"/>
            <a:ext cx="3429000" cy="299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6056125"/>
            <a:ext cx="2895600" cy="543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8691"/>
            <a:ext cx="4149090" cy="1512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6433069"/>
            <a:ext cx="49530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 - Davis, 1942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49680" y="2828544"/>
            <a:ext cx="3017520" cy="2173224"/>
            <a:chOff x="1249680" y="2819400"/>
            <a:chExt cx="3017520" cy="2173224"/>
          </a:xfrm>
        </p:grpSpPr>
        <p:sp>
          <p:nvSpPr>
            <p:cNvPr id="6" name="Rectangle 5"/>
            <p:cNvSpPr/>
            <p:nvPr/>
          </p:nvSpPr>
          <p:spPr>
            <a:xfrm>
              <a:off x="1249680" y="4820412"/>
              <a:ext cx="2788920" cy="1722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276600" y="2819400"/>
              <a:ext cx="990600" cy="2001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31392" y="2667000"/>
            <a:ext cx="3169920" cy="2685288"/>
            <a:chOff x="1231392" y="2667000"/>
            <a:chExt cx="3169920" cy="2685288"/>
          </a:xfrm>
        </p:grpSpPr>
        <p:sp>
          <p:nvSpPr>
            <p:cNvPr id="4" name="Rectangle 3"/>
            <p:cNvSpPr/>
            <p:nvPr/>
          </p:nvSpPr>
          <p:spPr>
            <a:xfrm>
              <a:off x="1231392" y="5007864"/>
              <a:ext cx="3169920" cy="3444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514600" y="2667000"/>
              <a:ext cx="301752" cy="23241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191000" y="4267200"/>
            <a:ext cx="3581400" cy="1676400"/>
            <a:chOff x="4191000" y="4267200"/>
            <a:chExt cx="3581400" cy="1676400"/>
          </a:xfrm>
        </p:grpSpPr>
        <p:sp>
          <p:nvSpPr>
            <p:cNvPr id="7" name="Rectangle 6"/>
            <p:cNvSpPr/>
            <p:nvPr/>
          </p:nvSpPr>
          <p:spPr>
            <a:xfrm>
              <a:off x="4587240" y="5638800"/>
              <a:ext cx="318516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191000" y="4267200"/>
              <a:ext cx="1984248" cy="13624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6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225296" y="3422543"/>
            <a:ext cx="3157728" cy="2548491"/>
            <a:chOff x="1313688" y="2547765"/>
            <a:chExt cx="3157728" cy="2548491"/>
          </a:xfrm>
        </p:grpSpPr>
        <p:sp>
          <p:nvSpPr>
            <p:cNvPr id="6" name="Rectangle 5"/>
            <p:cNvSpPr/>
            <p:nvPr/>
          </p:nvSpPr>
          <p:spPr>
            <a:xfrm>
              <a:off x="1313688" y="4782312"/>
              <a:ext cx="3157728" cy="3139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94304" y="2547765"/>
              <a:ext cx="76200" cy="225435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13104" y="457200"/>
            <a:ext cx="3169920" cy="5693664"/>
            <a:chOff x="1213104" y="-341376"/>
            <a:chExt cx="3169920" cy="5693664"/>
          </a:xfrm>
        </p:grpSpPr>
        <p:sp>
          <p:nvSpPr>
            <p:cNvPr id="4" name="Rectangle 3"/>
            <p:cNvSpPr/>
            <p:nvPr/>
          </p:nvSpPr>
          <p:spPr>
            <a:xfrm>
              <a:off x="1213104" y="5180076"/>
              <a:ext cx="3169920" cy="1722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514600" y="-341376"/>
              <a:ext cx="129540" cy="548792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19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267200" y="3081167"/>
            <a:ext cx="3477768" cy="2557635"/>
            <a:chOff x="993648" y="2538621"/>
            <a:chExt cx="3477768" cy="2557635"/>
          </a:xfrm>
        </p:grpSpPr>
        <p:sp>
          <p:nvSpPr>
            <p:cNvPr id="6" name="Rectangle 5"/>
            <p:cNvSpPr/>
            <p:nvPr/>
          </p:nvSpPr>
          <p:spPr>
            <a:xfrm>
              <a:off x="1313688" y="4782312"/>
              <a:ext cx="3157728" cy="3139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993648" y="2538621"/>
              <a:ext cx="1981200" cy="225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22248" y="2667000"/>
            <a:ext cx="3169920" cy="3791712"/>
            <a:chOff x="1222248" y="1694688"/>
            <a:chExt cx="3169920" cy="3791712"/>
          </a:xfrm>
        </p:grpSpPr>
        <p:sp>
          <p:nvSpPr>
            <p:cNvPr id="4" name="Rectangle 3"/>
            <p:cNvSpPr/>
            <p:nvPr/>
          </p:nvSpPr>
          <p:spPr>
            <a:xfrm>
              <a:off x="1222248" y="5161788"/>
              <a:ext cx="3169920" cy="3246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578608" y="1694688"/>
              <a:ext cx="1459992" cy="347207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6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33600" y="2572512"/>
            <a:ext cx="5611368" cy="2737467"/>
            <a:chOff x="-1139952" y="2358789"/>
            <a:chExt cx="5611368" cy="2737467"/>
          </a:xfrm>
        </p:grpSpPr>
        <p:sp>
          <p:nvSpPr>
            <p:cNvPr id="6" name="Rectangle 5"/>
            <p:cNvSpPr/>
            <p:nvPr/>
          </p:nvSpPr>
          <p:spPr>
            <a:xfrm>
              <a:off x="1313688" y="4596021"/>
              <a:ext cx="3157728" cy="500235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-1139952" y="2358789"/>
              <a:ext cx="4114800" cy="225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47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JB\Desktop\Pictur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60" y="76211"/>
            <a:ext cx="9221352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74968" y="2429348"/>
            <a:ext cx="4468641" cy="2218852"/>
            <a:chOff x="1474959" y="2429348"/>
            <a:chExt cx="4468641" cy="2218852"/>
          </a:xfrm>
        </p:grpSpPr>
        <p:sp>
          <p:nvSpPr>
            <p:cNvPr id="3" name="TextBox 2"/>
            <p:cNvSpPr txBox="1"/>
            <p:nvPr/>
          </p:nvSpPr>
          <p:spPr>
            <a:xfrm>
              <a:off x="1474959" y="2429348"/>
              <a:ext cx="35814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Born, Newcastle, 1944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276600" y="2900066"/>
              <a:ext cx="2667000" cy="17481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6555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533402"/>
            <a:ext cx="2286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Modes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376" y="768098"/>
            <a:ext cx="1981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Overturning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3880104"/>
            <a:ext cx="2391144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5000" y="3962402"/>
            <a:ext cx="1295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304800"/>
            <a:ext cx="304800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43400" y="304800"/>
            <a:ext cx="304800" cy="11582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05200" y="304800"/>
            <a:ext cx="304800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24400" y="533400"/>
            <a:ext cx="304800" cy="23083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8" name="Group 2047"/>
          <p:cNvGrpSpPr/>
          <p:nvPr/>
        </p:nvGrpSpPr>
        <p:grpSpPr>
          <a:xfrm>
            <a:off x="6324600" y="3348335"/>
            <a:ext cx="2286000" cy="461665"/>
            <a:chOff x="5486400" y="2052935"/>
            <a:chExt cx="2286000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6781800" y="2052935"/>
              <a:ext cx="990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Pivot</a:t>
              </a:r>
            </a:p>
          </p:txBody>
        </p:sp>
        <p:cxnSp>
          <p:nvCxnSpPr>
            <p:cNvPr id="26" name="Straight Arrow Connector 25"/>
            <p:cNvCxnSpPr>
              <a:stCxn id="23" idx="1"/>
            </p:cNvCxnSpPr>
            <p:nvPr/>
          </p:nvCxnSpPr>
          <p:spPr>
            <a:xfrm flipH="1">
              <a:off x="5486400" y="2283768"/>
              <a:ext cx="1295400" cy="230832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5981854" y="3708046"/>
            <a:ext cx="264869" cy="26486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533402"/>
            <a:ext cx="2286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Modes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376" y="768098"/>
            <a:ext cx="1981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Overturning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3880104"/>
            <a:ext cx="2391144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5000" y="3962402"/>
            <a:ext cx="1295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304800"/>
            <a:ext cx="304800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43400" y="304800"/>
            <a:ext cx="304800" cy="11582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05200" y="304800"/>
            <a:ext cx="304800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24400" y="533400"/>
            <a:ext cx="304800" cy="23083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8" name="Group 2047"/>
          <p:cNvGrpSpPr/>
          <p:nvPr/>
        </p:nvGrpSpPr>
        <p:grpSpPr>
          <a:xfrm>
            <a:off x="4495800" y="2052935"/>
            <a:ext cx="4038600" cy="2317172"/>
            <a:chOff x="4495800" y="2052935"/>
            <a:chExt cx="4038600" cy="2317172"/>
          </a:xfrm>
        </p:grpSpPr>
        <p:sp>
          <p:nvSpPr>
            <p:cNvPr id="23" name="TextBox 22"/>
            <p:cNvSpPr txBox="1"/>
            <p:nvPr/>
          </p:nvSpPr>
          <p:spPr>
            <a:xfrm>
              <a:off x="6781800" y="2052935"/>
              <a:ext cx="17526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</a:t>
              </a:r>
            </a:p>
          </p:txBody>
        </p:sp>
        <p:cxnSp>
          <p:nvCxnSpPr>
            <p:cNvPr id="26" name="Straight Arrow Connector 25"/>
            <p:cNvCxnSpPr>
              <a:stCxn id="23" idx="1"/>
            </p:cNvCxnSpPr>
            <p:nvPr/>
          </p:nvCxnSpPr>
          <p:spPr>
            <a:xfrm flipH="1">
              <a:off x="4495800" y="2283768"/>
              <a:ext cx="2286000" cy="230832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835978" y="2314341"/>
              <a:ext cx="916757" cy="2055766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143000" y="5024735"/>
            <a:ext cx="7010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has to be safe for highest flow rate - PMF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0" y="4415135"/>
            <a:ext cx="315562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Subsurface erosion</a:t>
            </a:r>
          </a:p>
        </p:txBody>
      </p:sp>
    </p:spTree>
    <p:extLst>
      <p:ext uri="{BB962C8B-B14F-4D97-AF65-F5344CB8AC3E}">
        <p14:creationId xmlns:p14="http://schemas.microsoft.com/office/powerpoint/2010/main" val="36940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191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/>
                <a:ea typeface="Calibri"/>
                <a:cs typeface="Times New Roman"/>
              </a:rPr>
              <a:t>Major Dam Safety Upgrades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1967: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spillway lowered by 2 feet (Steve Burges site engineer) and later by an additional 7 feet to increase flood capacity. </a:t>
            </a:r>
            <a:endParaRPr lang="en-US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8476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1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(site engineer) - Preparation for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Chichester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 Spillway lowering - Dec 1966: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“SAA Explosives Code” and train a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“shot firer”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all site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construction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fence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arrange for fabrication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blasting pattern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schedule.  </a:t>
            </a:r>
          </a:p>
        </p:txBody>
      </p:sp>
    </p:spTree>
    <p:extLst>
      <p:ext uri="{BB962C8B-B14F-4D97-AF65-F5344CB8AC3E}">
        <p14:creationId xmlns:p14="http://schemas.microsoft.com/office/powerpoint/2010/main" val="8850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11"/>
            <a:ext cx="78486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engineer - Jan 1967 – Mar 1967</a:t>
            </a: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explosives (gelignite) to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top 2 feet of spillway</a:t>
            </a: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1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priority  -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site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materials and equipment ready for the crew –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logistics!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welcomed and used inputs from every crew member – mostly former under-ground coal miners 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developed drill and blast patterns after 1 week of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 --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blast pattern per day</a:t>
            </a:r>
          </a:p>
        </p:txBody>
      </p:sp>
    </p:spTree>
    <p:extLst>
      <p:ext uri="{BB962C8B-B14F-4D97-AF65-F5344CB8AC3E}">
        <p14:creationId xmlns:p14="http://schemas.microsoft.com/office/powerpoint/2010/main" val="23353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JB\Documents\Folders\LETTERS\2014\Cee Commencement Address - sjb\Scanned Slides\Cropped - jpg\Chichester Dam 2 - cropped - a  med 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4" y="76208"/>
            <a:ext cx="91862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49651" y="147945"/>
            <a:ext cx="4141959" cy="1223665"/>
            <a:chOff x="4849641" y="147935"/>
            <a:chExt cx="4141959" cy="1223665"/>
          </a:xfrm>
        </p:grpSpPr>
        <p:sp>
          <p:nvSpPr>
            <p:cNvPr id="4" name="TextBox 3"/>
            <p:cNvSpPr txBox="1"/>
            <p:nvPr/>
          </p:nvSpPr>
          <p:spPr>
            <a:xfrm>
              <a:off x="5074466" y="147935"/>
              <a:ext cx="3917134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fence - no design standards available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849641" y="991716"/>
              <a:ext cx="1322559" cy="3798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75853" y="457200"/>
            <a:ext cx="3276600" cy="838200"/>
            <a:chOff x="1075853" y="457200"/>
            <a:chExt cx="3276600" cy="838200"/>
          </a:xfrm>
        </p:grpSpPr>
        <p:sp>
          <p:nvSpPr>
            <p:cNvPr id="8" name="TextBox 7"/>
            <p:cNvSpPr txBox="1"/>
            <p:nvPr/>
          </p:nvSpPr>
          <p:spPr>
            <a:xfrm>
              <a:off x="1075853" y="457200"/>
              <a:ext cx="19050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 barge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980853" y="688032"/>
              <a:ext cx="1371600" cy="6073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56192" y="1189776"/>
            <a:ext cx="3285653" cy="461665"/>
            <a:chOff x="228600" y="1171660"/>
            <a:chExt cx="3285653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228600" y="1171660"/>
              <a:ext cx="25908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compressor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2828453" y="1409700"/>
              <a:ext cx="685800" cy="199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276600" y="4034145"/>
            <a:ext cx="19050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1967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497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/>
                <a:ea typeface="Calibri"/>
                <a:cs typeface="Times New Roman"/>
              </a:rPr>
              <a:t>Major Dam Safety Upgrades</a:t>
            </a:r>
            <a:endParaRPr lang="en-US" sz="1400" b="1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/>
                <a:ea typeface="Times New Roman"/>
                <a:cs typeface="Times New Roman"/>
              </a:rPr>
              <a:t>1967: spillway lowered by 2 feet and later by an additional 7 feet to increase flood capacity </a:t>
            </a:r>
            <a:endParaRPr lang="en-US" sz="1400" b="1" dirty="0">
              <a:solidFill>
                <a:schemeClr val="bg1">
                  <a:lumMod val="65000"/>
                </a:schemeClr>
              </a:solidFill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1985: spillway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relocated to center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of the dam wall and returned to original height, dam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post-tensioned with 93 cables.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tabLst>
                <a:tab pos="457200" algn="l"/>
              </a:tabLst>
            </a:pPr>
            <a:endParaRPr lang="en-US" sz="2400" b="1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The upgraded actions were made to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minimize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the possibility of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water overtopping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the main dam wall and against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rotational failure.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en-US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90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SJB\Documents\Classes\Cee 5xx Class materials - Steve Burges\Cee 578 Jessica Spring 2017\Photos and scans\Applied Hydraulics 4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6694"/>
            <a:ext cx="6753588" cy="66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>
            <a:off x="3429000" y="685800"/>
            <a:ext cx="228600" cy="5029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29200" y="769205"/>
            <a:ext cx="26670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Tensioning Cable Schematic</a:t>
            </a:r>
          </a:p>
        </p:txBody>
      </p:sp>
    </p:spTree>
    <p:extLst>
      <p:ext uri="{BB962C8B-B14F-4D97-AF65-F5344CB8AC3E}">
        <p14:creationId xmlns:p14="http://schemas.microsoft.com/office/powerpoint/2010/main" val="20664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SJB\Documents\sjb\Classes\Cee 5xx Class materials - Steve Burges\Cee 578 Jessica Spring 2017\Chichester Dam\Photos and scans\Chister Dam - Spillway anchor loc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4" y="0"/>
            <a:ext cx="7640472" cy="57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15337"/>
            <a:ext cx="770643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Post Tensioning Cable Locations - Spillway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33600" y="2057400"/>
            <a:ext cx="5486400" cy="2133600"/>
            <a:chOff x="2133600" y="2057400"/>
            <a:chExt cx="5486400" cy="213360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2133600" y="2057400"/>
              <a:ext cx="2590800" cy="21336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724400" y="2057400"/>
              <a:ext cx="2895600" cy="9144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33AEFBE-52B9-55E7-0CD3-F92B1D54D4B4}"/>
              </a:ext>
            </a:extLst>
          </p:cNvPr>
          <p:cNvSpPr/>
          <p:nvPr/>
        </p:nvSpPr>
        <p:spPr>
          <a:xfrm>
            <a:off x="609600" y="6088212"/>
            <a:ext cx="6552134" cy="364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1A5E30C-3856-930B-6127-625AEA3C9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8" y="0"/>
            <a:ext cx="8702025" cy="65265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77A830-5B4E-5CB8-182B-E27EF8154BD0}"/>
              </a:ext>
            </a:extLst>
          </p:cNvPr>
          <p:cNvGrpSpPr/>
          <p:nvPr/>
        </p:nvGrpSpPr>
        <p:grpSpPr>
          <a:xfrm>
            <a:off x="887733" y="5562600"/>
            <a:ext cx="1143000" cy="554736"/>
            <a:chOff x="887733" y="5562600"/>
            <a:chExt cx="1143000" cy="554736"/>
          </a:xfrm>
        </p:grpSpPr>
        <p:sp>
          <p:nvSpPr>
            <p:cNvPr id="8" name="Text Box 23">
              <a:extLst>
                <a:ext uri="{FF2B5EF4-FFF2-40B4-BE49-F238E27FC236}">
                  <a16:creationId xmlns:a16="http://schemas.microsoft.com/office/drawing/2014/main" id="{77E3AD10-B0ED-1A99-64CA-B483A00E6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733" y="5717226"/>
              <a:ext cx="1143000" cy="400110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0.5 miles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3D9ACF-B58A-433E-16D0-AE1A181B7E16}"/>
                </a:ext>
              </a:extLst>
            </p:cNvPr>
            <p:cNvCxnSpPr/>
            <p:nvPr/>
          </p:nvCxnSpPr>
          <p:spPr>
            <a:xfrm>
              <a:off x="1066800" y="5562600"/>
              <a:ext cx="746148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64A516-F769-03BF-54A8-449901A7844A}"/>
              </a:ext>
            </a:extLst>
          </p:cNvPr>
          <p:cNvSpPr txBox="1"/>
          <p:nvPr/>
        </p:nvSpPr>
        <p:spPr>
          <a:xfrm>
            <a:off x="3352800" y="5655128"/>
            <a:ext cx="1676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Newcastle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F86CF-6DF6-5EF1-7B5C-0F799950EB63}"/>
              </a:ext>
            </a:extLst>
          </p:cNvPr>
          <p:cNvSpPr txBox="1"/>
          <p:nvPr/>
        </p:nvSpPr>
        <p:spPr>
          <a:xfrm>
            <a:off x="1676400" y="2190690"/>
            <a:ext cx="25146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 Storage Yards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C4E300-CB52-994A-E6D1-D39E1B09A956}"/>
              </a:ext>
            </a:extLst>
          </p:cNvPr>
          <p:cNvGrpSpPr/>
          <p:nvPr/>
        </p:nvGrpSpPr>
        <p:grpSpPr>
          <a:xfrm>
            <a:off x="685800" y="228600"/>
            <a:ext cx="3733800" cy="1295400"/>
            <a:chOff x="685800" y="228600"/>
            <a:chExt cx="3733800" cy="12954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34E59F-F10A-ADF1-545A-C82B2B6F800D}"/>
                </a:ext>
              </a:extLst>
            </p:cNvPr>
            <p:cNvSpPr txBox="1"/>
            <p:nvPr/>
          </p:nvSpPr>
          <p:spPr>
            <a:xfrm>
              <a:off x="685800" y="228600"/>
              <a:ext cx="3657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Channel Hunter River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00BF87-74AE-ADC2-13A6-2D12213A3F4A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628710"/>
              <a:ext cx="1905000" cy="89529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D476B7-BB93-851B-1EA3-AF30DFC2FA81}"/>
              </a:ext>
            </a:extLst>
          </p:cNvPr>
          <p:cNvGrpSpPr/>
          <p:nvPr/>
        </p:nvGrpSpPr>
        <p:grpSpPr>
          <a:xfrm>
            <a:off x="6858000" y="209490"/>
            <a:ext cx="1752600" cy="1466910"/>
            <a:chOff x="6858000" y="209490"/>
            <a:chExt cx="1752600" cy="14669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5EB15B-7095-257C-5C28-198A61FDFCD8}"/>
                </a:ext>
              </a:extLst>
            </p:cNvPr>
            <p:cNvSpPr txBox="1"/>
            <p:nvPr/>
          </p:nvSpPr>
          <p:spPr>
            <a:xfrm>
              <a:off x="6858000" y="209490"/>
              <a:ext cx="17526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Hunter River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4F0EE3C-891A-01D5-EE7C-BD481A492ED6}"/>
                </a:ext>
              </a:extLst>
            </p:cNvPr>
            <p:cNvCxnSpPr>
              <a:cxnSpLocks/>
            </p:cNvCxnSpPr>
            <p:nvPr/>
          </p:nvCxnSpPr>
          <p:spPr>
            <a:xfrm>
              <a:off x="7734300" y="628710"/>
              <a:ext cx="0" cy="104769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5CF778-0C02-AC2D-547D-0E01EEF8E6A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191000" y="1295400"/>
            <a:ext cx="1219200" cy="109534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0A5F80-5274-4964-A2FF-705A1E9C5A6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191000" y="1309673"/>
            <a:ext cx="2324100" cy="108107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C572C9-1FE8-B50E-BD9C-C99C7E364093}"/>
              </a:ext>
            </a:extLst>
          </p:cNvPr>
          <p:cNvCxnSpPr>
            <a:cxnSpLocks/>
          </p:cNvCxnSpPr>
          <p:nvPr/>
        </p:nvCxnSpPr>
        <p:spPr>
          <a:xfrm>
            <a:off x="4199164" y="2379865"/>
            <a:ext cx="1447248" cy="9729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5888" y="1219200"/>
            <a:ext cx="8912225" cy="5334002"/>
            <a:chOff x="115888" y="1219200"/>
            <a:chExt cx="8912225" cy="5334002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6091537"/>
              <a:ext cx="770643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Tensioning Cable Placement</a:t>
              </a:r>
            </a:p>
          </p:txBody>
        </p:sp>
        <p:pic>
          <p:nvPicPr>
            <p:cNvPr id="2050" name="Picture 2" descr="C:\Users\SJB\Desktop\Picture1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1219200"/>
              <a:ext cx="8912225" cy="413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019801" y="3055292"/>
            <a:ext cx="3047999" cy="830997"/>
            <a:chOff x="6019801" y="3055292"/>
            <a:chExt cx="3047999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6818313" y="3055292"/>
              <a:ext cx="2249487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Anchor length</a:t>
              </a:r>
            </a:p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to 9 m</a:t>
              </a:r>
            </a:p>
          </p:txBody>
        </p:sp>
        <p:cxnSp>
          <p:nvCxnSpPr>
            <p:cNvPr id="7" name="Straight Arrow Connector 6"/>
            <p:cNvCxnSpPr>
              <a:stCxn id="6" idx="1"/>
            </p:cNvCxnSpPr>
            <p:nvPr/>
          </p:nvCxnSpPr>
          <p:spPr>
            <a:xfrm flipH="1">
              <a:off x="6019801" y="3470791"/>
              <a:ext cx="798512" cy="219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6" idx="1"/>
            </p:cNvCxnSpPr>
            <p:nvPr/>
          </p:nvCxnSpPr>
          <p:spPr>
            <a:xfrm flipH="1" flipV="1">
              <a:off x="6019801" y="3124201"/>
              <a:ext cx="798512" cy="346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686200" y="6137196"/>
            <a:ext cx="5020399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C:\Users\SJB\Documents\sjb\Classes\Cee 5xx Class materials - Steve Burges\Cee 578 Jessica Spring 2017\Chichester Dam\Photos and scans\Chister Dam - Spillway anchor locations -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733" y="-152398"/>
            <a:ext cx="10912221" cy="61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91537"/>
            <a:ext cx="770643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Post Tensioning Cable Inspection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0F9F8-F655-D0F9-A78B-8DD426DD94B4}"/>
              </a:ext>
            </a:extLst>
          </p:cNvPr>
          <p:cNvSpPr/>
          <p:nvPr/>
        </p:nvSpPr>
        <p:spPr>
          <a:xfrm>
            <a:off x="686200" y="6153524"/>
            <a:ext cx="5020399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969266"/>
            <a:ext cx="7706436" cy="5583936"/>
            <a:chOff x="685800" y="969266"/>
            <a:chExt cx="7706436" cy="5583936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6091537"/>
              <a:ext cx="770643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Tensioning Testing</a:t>
              </a:r>
            </a:p>
          </p:txBody>
        </p:sp>
        <p:pic>
          <p:nvPicPr>
            <p:cNvPr id="3074" name="Picture 2" descr="IMG_099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16" y="990600"/>
              <a:ext cx="3433884" cy="462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:\Users\butlerm\AppData\Local\Microsoft\Windows\INetCache\Content.Word\IMG_1032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44314" y="1525552"/>
              <a:ext cx="4704208" cy="35916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883E50E-D021-DB04-E326-9F18EC1D2075}"/>
              </a:ext>
            </a:extLst>
          </p:cNvPr>
          <p:cNvSpPr/>
          <p:nvPr/>
        </p:nvSpPr>
        <p:spPr>
          <a:xfrm>
            <a:off x="609600" y="6153524"/>
            <a:ext cx="3771900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48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Summary of P/T tendon “restressing”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2005 - 2015</a:t>
            </a:r>
            <a:endParaRPr lang="en-US" sz="14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3246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Times New Roman"/>
              </a:rPr>
              <a:t>Notes from Jeff Gleeson, Hunter Water, August 2017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7949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3246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Times New Roman"/>
              </a:rPr>
              <a:t>Notes from Jeff Gleeson, Hunter Water, August 2017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873496"/>
            <a:ext cx="7924800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Times New Roman"/>
              </a:rPr>
              <a:t>Figure B1 - % UTS (Ultimate Tensile Strength) Comparison of results for 2015 to 2005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29767"/>
            <a:ext cx="917575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267565" y="1482290"/>
            <a:ext cx="914035" cy="126091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48200" y="1482290"/>
            <a:ext cx="600091" cy="7457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0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SJB\Desktop\Chichester Dam June 8 2010 - Futurepast Heritage Consulting Pty Ltd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" y="2"/>
            <a:ext cx="9142704" cy="62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Futurepast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Heritage Consulting Pty Ltd June 8, 2010</a:t>
            </a:r>
          </a:p>
        </p:txBody>
      </p:sp>
    </p:spTree>
    <p:extLst>
      <p:ext uri="{BB962C8B-B14F-4D97-AF65-F5344CB8AC3E}">
        <p14:creationId xmlns:p14="http://schemas.microsoft.com/office/powerpoint/2010/main" val="932773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ichester dam austra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" y="76200"/>
            <a:ext cx="9082088" cy="50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Futurepast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Heritage Consulting Pty Ltd June 8,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457200"/>
            <a:ext cx="54102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Jump Forming Structures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00400" y="918865"/>
            <a:ext cx="2712584" cy="19005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496056" y="915817"/>
            <a:ext cx="2407784" cy="237566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86200" y="923544"/>
            <a:ext cx="1997828" cy="288645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15000" y="4186535"/>
            <a:ext cx="3200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Competent Bedrock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858000" y="2819400"/>
            <a:ext cx="457200" cy="13671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720522" y="3712464"/>
            <a:ext cx="2582486" cy="4527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JB\Documents\Classes\Cee 5xx Class materials - Steve Burges\Cee 578 Jessica Spring 2017\Chichester Dam\Photos and scans\Chichester Dam Modern Spill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" y="0"/>
            <a:ext cx="9198333" cy="61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81200" y="1161871"/>
            <a:ext cx="4267200" cy="1520596"/>
            <a:chOff x="4419600" y="1847671"/>
            <a:chExt cx="4267200" cy="1520596"/>
          </a:xfrm>
        </p:grpSpPr>
        <p:sp>
          <p:nvSpPr>
            <p:cNvPr id="6" name="TextBox 5"/>
            <p:cNvSpPr txBox="1"/>
            <p:nvPr/>
          </p:nvSpPr>
          <p:spPr>
            <a:xfrm>
              <a:off x="4419600" y="1847671"/>
              <a:ext cx="4267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 ft. long “ogee” spillway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400800" y="2316935"/>
              <a:ext cx="114300" cy="105133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48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Futurepast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Heritage Consulting Pty Ltd June 8, 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4960203"/>
            <a:ext cx="45720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design consideration: preventing cavitation damage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837688" y="2941320"/>
            <a:ext cx="3048000" cy="1981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894832" y="3046059"/>
            <a:ext cx="152400" cy="1905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3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JB\Documents\Classes\Cee 5xx Class materials - Steve Burges\Cee 578 Jessica Spring 2017\Chichester Dam\Photos and scans\Chichester Dam Hydraulic Model 1-48 scale - Lake view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0" y="304802"/>
            <a:ext cx="8878669" cy="50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3637" y="5634337"/>
            <a:ext cx="9157638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model –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1:48 scale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replacement spillway design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Froude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number scaling  -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1967-1968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7002"/>
            <a:ext cx="771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Futurepast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Heritage Consulting Pty Ltd May 19, 2010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33600" y="2362202"/>
            <a:ext cx="4572000" cy="1371600"/>
            <a:chOff x="2133600" y="2362200"/>
            <a:chExt cx="4572000" cy="1371600"/>
          </a:xfrm>
        </p:grpSpPr>
        <p:sp>
          <p:nvSpPr>
            <p:cNvPr id="2" name="TextBox 1"/>
            <p:cNvSpPr txBox="1"/>
            <p:nvPr/>
          </p:nvSpPr>
          <p:spPr>
            <a:xfrm>
              <a:off x="2133600" y="2362200"/>
              <a:ext cx="45720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Spillway scaled for 485 ft. prototype 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2590800" y="2762310"/>
              <a:ext cx="1828800" cy="81909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" idx="2"/>
            </p:cNvCxnSpPr>
            <p:nvPr/>
          </p:nvCxnSpPr>
          <p:spPr>
            <a:xfrm>
              <a:off x="4419600" y="2762310"/>
              <a:ext cx="1295400" cy="97149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066800" y="3962401"/>
            <a:ext cx="4800600" cy="1027603"/>
            <a:chOff x="1066800" y="3962401"/>
            <a:chExt cx="4800600" cy="1027603"/>
          </a:xfrm>
        </p:grpSpPr>
        <p:sp>
          <p:nvSpPr>
            <p:cNvPr id="12" name="TextBox 11"/>
            <p:cNvSpPr txBox="1"/>
            <p:nvPr/>
          </p:nvSpPr>
          <p:spPr>
            <a:xfrm>
              <a:off x="1066800" y="4589894"/>
              <a:ext cx="37338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Multi-level water intake ports  </a:t>
              </a: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V="1">
              <a:off x="4800600" y="3962401"/>
              <a:ext cx="1066800" cy="82754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8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450" y="2"/>
            <a:ext cx="8522950" cy="6857998"/>
            <a:chOff x="392450" y="2"/>
            <a:chExt cx="8522950" cy="6857998"/>
          </a:xfrm>
        </p:grpSpPr>
        <p:pic>
          <p:nvPicPr>
            <p:cNvPr id="2050" name="Picture 2" descr="C:\Users\SJB\Documents\Classes\Cee 5xx Class materials - Steve Burges\Cee 578 Jessica Spring 2017\Chichester Dam\Photos and scans\Chichester Dam Hydraulic Model 1-48 scale 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50" y="2"/>
              <a:ext cx="8522950" cy="562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72163" y="5978759"/>
              <a:ext cx="2680637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Hydraulic model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581400" y="5638801"/>
              <a:ext cx="1828800" cy="1219199"/>
              <a:chOff x="3733800" y="3025775"/>
              <a:chExt cx="1371600" cy="804863"/>
            </a:xfrm>
            <a:solidFill>
              <a:schemeClr val="bg1"/>
            </a:solidFill>
          </p:grpSpPr>
          <p:pic>
            <p:nvPicPr>
              <p:cNvPr id="9" name="Picture 2" descr="C:\Users\SJB\Desktop\qm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3163888"/>
                <a:ext cx="390525" cy="530225"/>
              </a:xfrm>
              <a:prstGeom prst="rect">
                <a:avLst/>
              </a:prstGeom>
              <a:grpFill/>
            </p:spPr>
          </p:pic>
          <p:pic>
            <p:nvPicPr>
              <p:cNvPr id="10" name="Picture 3" descr="C:\Users\SJB\Desktop\Length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2450" y="3025775"/>
                <a:ext cx="742950" cy="804863"/>
              </a:xfrm>
              <a:prstGeom prst="rect">
                <a:avLst/>
              </a:prstGeom>
              <a:grp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92321" y="3281983"/>
                <a:ext cx="238125" cy="2438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=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5334000" y="5967462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~ 32,000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~ 900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66" y="6495288"/>
            <a:ext cx="771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Futurepast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Heritage Consulting Pty Ltd May 19, 2010</a:t>
            </a:r>
          </a:p>
        </p:txBody>
      </p:sp>
    </p:spTree>
    <p:extLst>
      <p:ext uri="{BB962C8B-B14F-4D97-AF65-F5344CB8AC3E}">
        <p14:creationId xmlns:p14="http://schemas.microsoft.com/office/powerpoint/2010/main" val="29538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3127F79-FF69-982B-5431-21610DC39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" y="76200"/>
            <a:ext cx="9100762" cy="635956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5443038-D04C-0951-7262-CB895C60C59F}"/>
              </a:ext>
            </a:extLst>
          </p:cNvPr>
          <p:cNvGrpSpPr/>
          <p:nvPr/>
        </p:nvGrpSpPr>
        <p:grpSpPr>
          <a:xfrm>
            <a:off x="685800" y="528935"/>
            <a:ext cx="5410200" cy="995065"/>
            <a:chOff x="685800" y="528935"/>
            <a:chExt cx="5410200" cy="9950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03AAA2-77BA-FAD7-9D72-C75E42B46E27}"/>
                </a:ext>
              </a:extLst>
            </p:cNvPr>
            <p:cNvSpPr txBox="1"/>
            <p:nvPr/>
          </p:nvSpPr>
          <p:spPr>
            <a:xfrm>
              <a:off x="685800" y="528935"/>
              <a:ext cx="5410200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Newcastle 1962 - 1966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187D28C-FFE8-A1AF-BEA9-10ABA5C828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0" y="990600"/>
              <a:ext cx="342900" cy="5334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57DA0D3-BE23-1F34-EA29-60563D31015A}"/>
              </a:ext>
            </a:extLst>
          </p:cNvPr>
          <p:cNvSpPr txBox="1"/>
          <p:nvPr/>
        </p:nvSpPr>
        <p:spPr>
          <a:xfrm>
            <a:off x="3886200" y="1367135"/>
            <a:ext cx="434340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 degrees granted in 1966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51B3CA-AC31-1DFD-D249-BDA3F98E4D2B}"/>
              </a:ext>
            </a:extLst>
          </p:cNvPr>
          <p:cNvGrpSpPr/>
          <p:nvPr/>
        </p:nvGrpSpPr>
        <p:grpSpPr>
          <a:xfrm>
            <a:off x="2133600" y="5486400"/>
            <a:ext cx="4648200" cy="609600"/>
            <a:chOff x="2743200" y="5486400"/>
            <a:chExt cx="4648200" cy="609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E47EF2-1132-55C6-EF7D-145739C31535}"/>
                </a:ext>
              </a:extLst>
            </p:cNvPr>
            <p:cNvSpPr txBox="1"/>
            <p:nvPr/>
          </p:nvSpPr>
          <p:spPr>
            <a:xfrm>
              <a:off x="2743200" y="5634335"/>
              <a:ext cx="381000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Hunter Dist. Water Board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5881C1-E93F-30E8-DD66-C559ABAED76D}"/>
                </a:ext>
              </a:extLst>
            </p:cNvPr>
            <p:cNvCxnSpPr/>
            <p:nvPr/>
          </p:nvCxnSpPr>
          <p:spPr>
            <a:xfrm flipV="1">
              <a:off x="6553200" y="5486400"/>
              <a:ext cx="838200" cy="37876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74E235-374B-40BA-2D3A-414189FC82AA}"/>
              </a:ext>
            </a:extLst>
          </p:cNvPr>
          <p:cNvGrpSpPr/>
          <p:nvPr/>
        </p:nvGrpSpPr>
        <p:grpSpPr>
          <a:xfrm>
            <a:off x="231648" y="5599176"/>
            <a:ext cx="1599435" cy="518160"/>
            <a:chOff x="231648" y="5599176"/>
            <a:chExt cx="1599435" cy="518160"/>
          </a:xfrm>
        </p:grpSpPr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140D2B73-1FC8-B345-013E-2FC787C5F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016" y="5717226"/>
              <a:ext cx="1143000" cy="400110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0.5 miles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51710F-80F3-CBB2-70D2-71863293C973}"/>
                </a:ext>
              </a:extLst>
            </p:cNvPr>
            <p:cNvCxnSpPr/>
            <p:nvPr/>
          </p:nvCxnSpPr>
          <p:spPr>
            <a:xfrm>
              <a:off x="231648" y="5599176"/>
              <a:ext cx="1599435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91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4" y="762000"/>
            <a:ext cx="8295492" cy="38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9EB586-3D97-535C-8852-D187453D2B50}"/>
              </a:ext>
            </a:extLst>
          </p:cNvPr>
          <p:cNvSpPr/>
          <p:nvPr/>
        </p:nvSpPr>
        <p:spPr>
          <a:xfrm>
            <a:off x="575310" y="1828800"/>
            <a:ext cx="4149090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BBDE9-031A-3A05-B6B1-33F15AAA1F23}"/>
              </a:ext>
            </a:extLst>
          </p:cNvPr>
          <p:cNvSpPr/>
          <p:nvPr/>
        </p:nvSpPr>
        <p:spPr>
          <a:xfrm>
            <a:off x="7391400" y="1828800"/>
            <a:ext cx="746251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86405-BA1B-287A-B627-EAECB3C3CD76}"/>
              </a:ext>
            </a:extLst>
          </p:cNvPr>
          <p:cNvSpPr/>
          <p:nvPr/>
        </p:nvSpPr>
        <p:spPr>
          <a:xfrm>
            <a:off x="609600" y="3505200"/>
            <a:ext cx="4149090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E4067-6F9D-6749-9D64-A03C1CAC5F81}"/>
              </a:ext>
            </a:extLst>
          </p:cNvPr>
          <p:cNvSpPr/>
          <p:nvPr/>
        </p:nvSpPr>
        <p:spPr>
          <a:xfrm>
            <a:off x="7425690" y="3505200"/>
            <a:ext cx="746251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4705D-34B8-CE43-2B79-E35BB366F287}"/>
              </a:ext>
            </a:extLst>
          </p:cNvPr>
          <p:cNvSpPr/>
          <p:nvPr/>
        </p:nvSpPr>
        <p:spPr>
          <a:xfrm>
            <a:off x="2421493" y="4223656"/>
            <a:ext cx="746251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3E7E11-76A4-3269-E274-DD963D34A19A}"/>
              </a:ext>
            </a:extLst>
          </p:cNvPr>
          <p:cNvSpPr/>
          <p:nvPr/>
        </p:nvSpPr>
        <p:spPr>
          <a:xfrm>
            <a:off x="7407149" y="4226248"/>
            <a:ext cx="746251" cy="362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Summary Observations</a:t>
            </a:r>
          </a:p>
          <a:p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Engineering designs are made under uncertainty.</a:t>
            </a:r>
          </a:p>
          <a:p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Supplies and labor availability have major influences on construction – 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World War I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was a major disruption of the </a:t>
            </a:r>
            <a:r>
              <a:rPr 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Chichester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Dam and pipeline project.</a:t>
            </a:r>
          </a:p>
          <a:p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Knowledge and observations gained with time may necessitate modification to design and operation of facilities; the economic life of infrastructure is 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~40 yrs.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The changes to Chichester Dam and spillway occurred over three or more professional lifetimes.  It is essential that 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Institutional Memory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is retained.</a:t>
            </a:r>
          </a:p>
        </p:txBody>
      </p:sp>
    </p:spTree>
    <p:extLst>
      <p:ext uri="{BB962C8B-B14F-4D97-AF65-F5344CB8AC3E}">
        <p14:creationId xmlns:p14="http://schemas.microsoft.com/office/powerpoint/2010/main" val="31890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1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Municipal Water Supply, Newcastle, Australia: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Chichester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Dam, dam safety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Supply in California: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dams, distribution network, infrastructure vulnerability 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Oroville 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54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050"/>
          <p:cNvSpPr txBox="1">
            <a:spLocks noChangeArrowheads="1"/>
          </p:cNvSpPr>
          <p:nvPr/>
        </p:nvSpPr>
        <p:spPr bwMode="auto">
          <a:xfrm>
            <a:off x="1050925" y="925784"/>
            <a:ext cx="184150" cy="39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07" name="Text Box 2051"/>
          <p:cNvSpPr txBox="1">
            <a:spLocks noChangeArrowheads="1"/>
          </p:cNvSpPr>
          <p:nvPr/>
        </p:nvSpPr>
        <p:spPr bwMode="auto">
          <a:xfrm>
            <a:off x="914400" y="676725"/>
            <a:ext cx="792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Major reservoirs in California and distribution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295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JB\Desktop\Calif Major Dams - 1 MAF and larger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" y="15244"/>
            <a:ext cx="5213935" cy="63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571859"/>
            <a:ext cx="7239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https://en.wikipedia.org/wiki/List_of_largest_reservoirs_of_California#/media/File:Water_in_California_new.png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0224" y="2057401"/>
            <a:ext cx="4267200" cy="13665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Map of California's interconnected water system, including all eleven reservoirs over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1 million acre feet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 (1.2 km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) and selected smaller ones (Wikipedia)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A68AC-4C6E-F866-0B3A-08500FE98D69}"/>
              </a:ext>
            </a:extLst>
          </p:cNvPr>
          <p:cNvGrpSpPr/>
          <p:nvPr/>
        </p:nvGrpSpPr>
        <p:grpSpPr>
          <a:xfrm>
            <a:off x="3033631" y="4126992"/>
            <a:ext cx="1047102" cy="476305"/>
            <a:chOff x="3033631" y="4126992"/>
            <a:chExt cx="1047102" cy="47630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66110" y="4126992"/>
              <a:ext cx="79629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033631" y="4212934"/>
              <a:ext cx="1047102" cy="3903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80 miles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8600" y="0"/>
            <a:ext cx="9369552" cy="6765964"/>
            <a:chOff x="-228600" y="0"/>
            <a:chExt cx="9369552" cy="6765964"/>
          </a:xfrm>
        </p:grpSpPr>
        <p:pic>
          <p:nvPicPr>
            <p:cNvPr id="6147" name="Picture 3" descr="C:\Users\SJB\Desktop\Map North Smal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3048"/>
              <a:ext cx="6185218" cy="676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SJB\Desktop\Map Ke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77" y="0"/>
              <a:ext cx="4511675" cy="371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127504" y="1230868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4.55 MAF, 1945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2.45 MAF, 1962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657600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1.12 MAF, 1956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4547094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2.40 MAF, 1979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2754868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3.54 MAF, 1968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6107670"/>
            <a:ext cx="1676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2.04 MAF, 1979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2286000"/>
            <a:ext cx="2514600" cy="114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1352" y="2465834"/>
            <a:ext cx="2514600" cy="1143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18304" y="2645664"/>
            <a:ext cx="2514600" cy="114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DEDC1-66A3-288F-056E-07AC21D347C7}"/>
              </a:ext>
            </a:extLst>
          </p:cNvPr>
          <p:cNvSpPr/>
          <p:nvPr/>
        </p:nvSpPr>
        <p:spPr>
          <a:xfrm>
            <a:off x="4649608" y="15240"/>
            <a:ext cx="4454768" cy="326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3" grpId="0" animBg="1"/>
      <p:bldP spid="14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JB\Desktop\Map South 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86" y="673102"/>
            <a:ext cx="9370011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381002"/>
            <a:ext cx="1905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32 MAF, 1935-36, Actual 26.1 MAF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5856" y="2038959"/>
            <a:ext cx="2209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D69F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69F32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Los Angeles imports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69F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583936" y="1591057"/>
            <a:ext cx="914400" cy="420469"/>
          </a:xfrm>
          <a:prstGeom prst="straightConnector1">
            <a:avLst/>
          </a:prstGeom>
          <a:ln w="28575">
            <a:solidFill>
              <a:srgbClr val="D69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650736" y="2438401"/>
            <a:ext cx="1159764" cy="914399"/>
          </a:xfrm>
          <a:prstGeom prst="straightConnector1">
            <a:avLst/>
          </a:prstGeom>
          <a:ln w="28575">
            <a:solidFill>
              <a:srgbClr val="D69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34000" y="2438402"/>
            <a:ext cx="1295400" cy="381000"/>
          </a:xfrm>
          <a:prstGeom prst="straightConnector1">
            <a:avLst/>
          </a:prstGeom>
          <a:ln w="28575">
            <a:solidFill>
              <a:srgbClr val="D69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8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ext Box 2"/>
          <p:cNvSpPr txBox="1">
            <a:spLocks noChangeArrowheads="1"/>
          </p:cNvSpPr>
          <p:nvPr/>
        </p:nvSpPr>
        <p:spPr bwMode="auto">
          <a:xfrm>
            <a:off x="1143000" y="990609"/>
            <a:ext cx="7315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Combined use of stored surface water and ground water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Cyclic storage: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 - year to decadal time scales for aquifer recharge and pumping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548640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D.P. Lettenmaier and S.J. Burges, "Cyclic Storage:  A Preliminary Assessment," Groundwater, Vol. 20, No. 3, 278-288, 1982.</a:t>
            </a:r>
          </a:p>
        </p:txBody>
      </p:sp>
    </p:spTree>
    <p:extLst>
      <p:ext uri="{BB962C8B-B14F-4D97-AF65-F5344CB8AC3E}">
        <p14:creationId xmlns:p14="http://schemas.microsoft.com/office/powerpoint/2010/main" val="19650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914400" y="676275"/>
            <a:ext cx="7924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ground water to mitigate against drought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water reservoirs have known supply; there is considerable uncertainty about supply from surface reservoirs leading up to, and during drought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the time history of ground water use?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0" y="3424257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 descr="C:\Users\SJB\Documents\Folders\AWRA\Meetings\AWRA Tysons Corner Nov 2014\Background Reports\Fig 2 - Groundwater Depletion in the United States (1900–2008)-L Konikow-USGS Sci Investig Rept 2013-5079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900"/>
            <a:ext cx="78486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640138" y="6400800"/>
            <a:ext cx="3505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1905019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62600" y="2720994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79863" y="2590819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341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7254" y="1249788"/>
            <a:ext cx="6468084" cy="1165830"/>
            <a:chOff x="677254" y="967770"/>
            <a:chExt cx="6468084" cy="1165830"/>
          </a:xfrm>
        </p:grpSpPr>
        <p:sp>
          <p:nvSpPr>
            <p:cNvPr id="2" name="TextBox 1"/>
            <p:cNvSpPr txBox="1"/>
            <p:nvPr/>
          </p:nvSpPr>
          <p:spPr>
            <a:xfrm>
              <a:off x="2362200" y="967770"/>
              <a:ext cx="4783138" cy="7848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145 cubic km = 117.6 MAF = 7.8 yr.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crf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Mean ann. flow Colorado R. = 15 MAF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677254" y="1600200"/>
              <a:ext cx="167640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381000" y="-25381"/>
            <a:ext cx="8153400" cy="708025"/>
            <a:chOff x="381000" y="-25391"/>
            <a:chExt cx="8153400" cy="708025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381000" y="-25391"/>
              <a:ext cx="8153400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Leonard F.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Konikow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Groundwater Depletion in the United States (1900−2008), USGS Scientific Investigations Report 2013−5079</a:t>
              </a:r>
            </a:p>
          </p:txBody>
        </p: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3048000" y="321892"/>
              <a:ext cx="27432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414767" y="4564526"/>
            <a:ext cx="2085866" cy="31227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3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09601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internships – trainee civil engineer, Hunter District Water Board 1963 - 66: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of construction crews – sewers, water supply, treatment plants, pumping stations.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gained huge respect for workers who do hard physical work.   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must not waste any worker’s time!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76275"/>
            <a:ext cx="7483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must not abuse our ground water resources!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066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76277"/>
            <a:ext cx="74834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California State Water Project – importance of Oroville Dam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37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457202"/>
            <a:ext cx="7543800" cy="603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Sacramento River HR is the main water supply for much of California’s urban and agricultural areas.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Annual runoff in the HR averages 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22.4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which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nearly one-third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of the State’s total natural runoff. Major water supplies in the region are provided through surface storage reservoirs.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two largest surface water projects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the region are USBR’s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Shasta Lake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(Central Valley Project) on the upper Sacramento River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Lake Oroville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(DWR’s State Water Project) on the Feather River. </a:t>
            </a:r>
          </a:p>
        </p:txBody>
      </p:sp>
    </p:spTree>
    <p:extLst>
      <p:ext uri="{BB962C8B-B14F-4D97-AF65-F5344CB8AC3E}">
        <p14:creationId xmlns:p14="http://schemas.microsoft.com/office/powerpoint/2010/main" val="23648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457202"/>
            <a:ext cx="7543800" cy="4728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all, there are more than 40 major surface water reservoirs in the region.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Municipal, industrial, and agricultural supplies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to the region are 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groundwater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providing 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2.5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of that total.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Much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remainder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of the runoff goes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dedicated natural flows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which support various environmental requirements, including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in-stream fishery flows and flushing flows in the Delta.</a:t>
            </a:r>
          </a:p>
        </p:txBody>
      </p:sp>
    </p:spTree>
    <p:extLst>
      <p:ext uri="{BB962C8B-B14F-4D97-AF65-F5344CB8AC3E}">
        <p14:creationId xmlns:p14="http://schemas.microsoft.com/office/powerpoint/2010/main" val="393865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8600" y="0"/>
            <a:ext cx="9369552" cy="6765964"/>
            <a:chOff x="-228600" y="0"/>
            <a:chExt cx="9369552" cy="6765964"/>
          </a:xfrm>
        </p:grpSpPr>
        <p:pic>
          <p:nvPicPr>
            <p:cNvPr id="6147" name="Picture 3" descr="C:\Users\SJB\Desktop\Map North Smal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3048"/>
              <a:ext cx="6185218" cy="676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SJB\Desktop\Map Ke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77" y="0"/>
              <a:ext cx="4511675" cy="3717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127504" y="1230868"/>
            <a:ext cx="17586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4.55 MAF, 1945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17526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2.45 MAF, 1962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4009" y="3657600"/>
            <a:ext cx="178419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1.12 MAF, 1956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4547094"/>
            <a:ext cx="18227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2.40 MAF, 1979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754868"/>
            <a:ext cx="1828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3.54 MAF, 1968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6107670"/>
            <a:ext cx="1828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2.04 MAF, 1979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2286000"/>
            <a:ext cx="2514600" cy="114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1352" y="2465834"/>
            <a:ext cx="2514600" cy="1143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18304" y="2645664"/>
            <a:ext cx="2514600" cy="114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4114800"/>
            <a:ext cx="27432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mean annual runoff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Sacramento R. = 22.4 MAF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Storage ratio &gt; (2.45 + 4.55 + 3.54)/22.4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87146-D15B-1343-52A2-1CCB5A5BBE42}"/>
              </a:ext>
            </a:extLst>
          </p:cNvPr>
          <p:cNvSpPr/>
          <p:nvPr/>
        </p:nvSpPr>
        <p:spPr>
          <a:xfrm>
            <a:off x="4649608" y="15240"/>
            <a:ext cx="4454768" cy="326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3" grpId="0" animBg="1"/>
      <p:bldP spid="14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76275"/>
            <a:ext cx="748347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Sacramento River annual flow variability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Tree-ring index reconstructions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447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" y="76200"/>
            <a:ext cx="7772400" cy="6510754"/>
            <a:chOff x="762000" y="76200"/>
            <a:chExt cx="7772400" cy="6510754"/>
          </a:xfrm>
        </p:grpSpPr>
        <p:pic>
          <p:nvPicPr>
            <p:cNvPr id="1026" name="Picture 2" descr="C:\Users\SJB\Desktop\Meko et al 2014 - Hydroclimatic Reconstructions - 201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76200"/>
              <a:ext cx="5818184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2000" y="6248400"/>
              <a:ext cx="7772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http://www.water.ca.gov/waterconditions/docs/tree_ring_report_for_web.pdf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438400" y="2008632"/>
            <a:ext cx="47244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6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SJB\Desktop\Reconstructed Sacramento R - Meko et al 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97" y="-262855"/>
            <a:ext cx="7108006" cy="709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705600" y="6599444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15568" y="6797564"/>
            <a:ext cx="484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3733800" y="2286000"/>
            <a:ext cx="2743200" cy="3200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 flipV="1">
            <a:off x="4379976" y="5315712"/>
            <a:ext cx="1981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4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" y="76202"/>
            <a:ext cx="9123561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6200" y="5370576"/>
            <a:ext cx="860259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7056" y="1295400"/>
            <a:ext cx="860259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BCB85-BC96-9FE3-4A88-1F9A70410B9B}"/>
              </a:ext>
            </a:extLst>
          </p:cNvPr>
          <p:cNvSpPr/>
          <p:nvPr/>
        </p:nvSpPr>
        <p:spPr bwMode="auto">
          <a:xfrm>
            <a:off x="3982392" y="188976"/>
            <a:ext cx="1259506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61F7C-2461-3419-58C2-27152E24BCB0}"/>
              </a:ext>
            </a:extLst>
          </p:cNvPr>
          <p:cNvSpPr/>
          <p:nvPr/>
        </p:nvSpPr>
        <p:spPr bwMode="auto">
          <a:xfrm>
            <a:off x="691756" y="6361176"/>
            <a:ext cx="485594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1FCD7-DFF6-52AE-78FE-37DF6EFA3D51}"/>
              </a:ext>
            </a:extLst>
          </p:cNvPr>
          <p:cNvSpPr/>
          <p:nvPr/>
        </p:nvSpPr>
        <p:spPr bwMode="auto">
          <a:xfrm>
            <a:off x="8432854" y="6376416"/>
            <a:ext cx="485594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312967-5F7E-29AE-0FF5-2070F6EDE3A9}"/>
              </a:ext>
            </a:extLst>
          </p:cNvPr>
          <p:cNvCxnSpPr/>
          <p:nvPr/>
        </p:nvCxnSpPr>
        <p:spPr>
          <a:xfrm>
            <a:off x="919756" y="3255264"/>
            <a:ext cx="7843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6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5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76275"/>
            <a:ext cx="7483475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Oroville Dam – Importance to California State Water Project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Dam safety issues –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2017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9"/>
            <a:ext cx="7848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 baccalaureate Construction Engineering Experience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Hunter District Water Board – (now, Hunter Water) 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1966 - August 1967</a:t>
            </a:r>
          </a:p>
          <a:p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3" name="Picture 5" descr="Map of California-State Water 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228600"/>
            <a:ext cx="60071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28600" y="6019800"/>
            <a:ext cx="563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http://www.water.ca.gov/maps/state.cfm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90800" y="3886202"/>
            <a:ext cx="2362200" cy="1371600"/>
            <a:chOff x="2590800" y="3886200"/>
            <a:chExt cx="2362200" cy="1371600"/>
          </a:xfrm>
        </p:grpSpPr>
        <p:sp>
          <p:nvSpPr>
            <p:cNvPr id="2" name="Rectangle 1"/>
            <p:cNvSpPr/>
            <p:nvPr/>
          </p:nvSpPr>
          <p:spPr bwMode="auto">
            <a:xfrm>
              <a:off x="2590800" y="3886200"/>
              <a:ext cx="1524000" cy="13716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4114800" y="4151376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457200" y="1295402"/>
            <a:ext cx="3666744" cy="400110"/>
            <a:chOff x="457200" y="1295402"/>
            <a:chExt cx="3666744" cy="400110"/>
          </a:xfrm>
        </p:grpSpPr>
        <p:sp>
          <p:nvSpPr>
            <p:cNvPr id="8" name="TextBox 7"/>
            <p:cNvSpPr txBox="1"/>
            <p:nvPr/>
          </p:nvSpPr>
          <p:spPr>
            <a:xfrm>
              <a:off x="457200" y="1295402"/>
              <a:ext cx="1676400" cy="4001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Oroville Dam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142744" y="1486262"/>
              <a:ext cx="1981200" cy="1818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1375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Map of California-All Water 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-152400"/>
            <a:ext cx="60071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4572000" y="762000"/>
            <a:ext cx="3962400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water projects and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rivers (blue)</a:t>
            </a:r>
          </a:p>
        </p:txBody>
      </p:sp>
    </p:spTree>
    <p:extLst>
      <p:ext uri="{BB962C8B-B14F-4D97-AF65-F5344CB8AC3E}">
        <p14:creationId xmlns:p14="http://schemas.microsoft.com/office/powerpoint/2010/main" val="561707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925532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914402" y="669119"/>
            <a:ext cx="74834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Features of Oroville Dam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63693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2286001"/>
            <a:ext cx="7740649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8200" y="5963694"/>
            <a:ext cx="73152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Cross-section earth-fill Oroville Dam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2286001"/>
            <a:ext cx="7740649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0600" y="457201"/>
            <a:ext cx="73152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Failure mechanisms for an earth-fill dam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10200" y="1301498"/>
            <a:ext cx="3352800" cy="2362200"/>
            <a:chOff x="2514600" y="685800"/>
            <a:chExt cx="3352800" cy="2362200"/>
          </a:xfrm>
        </p:grpSpPr>
        <p:sp>
          <p:nvSpPr>
            <p:cNvPr id="5" name="TextBox 4"/>
            <p:cNvSpPr txBox="1"/>
            <p:nvPr/>
          </p:nvSpPr>
          <p:spPr>
            <a:xfrm>
              <a:off x="2514600" y="685800"/>
              <a:ext cx="3352800" cy="7078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Reservoir overtopping and erosion of downstream face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3200400" y="1406153"/>
              <a:ext cx="1066800" cy="16418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143000" y="1295402"/>
            <a:ext cx="3581400" cy="2209800"/>
            <a:chOff x="2286000" y="685800"/>
            <a:chExt cx="3581400" cy="2209800"/>
          </a:xfrm>
        </p:grpSpPr>
        <p:sp>
          <p:nvSpPr>
            <p:cNvPr id="10" name="TextBox 9"/>
            <p:cNvSpPr txBox="1"/>
            <p:nvPr/>
          </p:nvSpPr>
          <p:spPr>
            <a:xfrm>
              <a:off x="2286000" y="685800"/>
              <a:ext cx="3581400" cy="7078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Multiple causes - erosion and slumping of upstream face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86200" y="1412249"/>
              <a:ext cx="990600" cy="14833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05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2286001"/>
            <a:ext cx="7740649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0600" y="457201"/>
            <a:ext cx="73152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Failure mechanisms for an earth-fill dam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301496"/>
            <a:ext cx="350520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“Piping” or seepage flow and erosion of downstream face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057400" y="2021849"/>
            <a:ext cx="266700" cy="2016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3505200" y="3581400"/>
            <a:ext cx="2667000" cy="6096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2057400" y="4038599"/>
            <a:ext cx="5334000" cy="89611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24100" y="2021851"/>
            <a:ext cx="1104900" cy="15595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43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2286001"/>
            <a:ext cx="7740649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0600" y="457201"/>
            <a:ext cx="73152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Failure mechanisms for an earth-fill dam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1404" y="1301497"/>
            <a:ext cx="5333999" cy="2127505"/>
            <a:chOff x="685800" y="685799"/>
            <a:chExt cx="5333999" cy="2127505"/>
          </a:xfrm>
        </p:grpSpPr>
        <p:sp>
          <p:nvSpPr>
            <p:cNvPr id="5" name="TextBox 4"/>
            <p:cNvSpPr txBox="1"/>
            <p:nvPr/>
          </p:nvSpPr>
          <p:spPr>
            <a:xfrm>
              <a:off x="685800" y="685799"/>
              <a:ext cx="5333999" cy="7078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Structural instability and slumping – seismic - overtopping and erosion of downstream face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2590800" y="1406153"/>
              <a:ext cx="838200" cy="14071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03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tions oroville 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2286001"/>
            <a:ext cx="7740649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0600" y="457201"/>
            <a:ext cx="7315200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Failure mechanisms for an earth-fill dam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313963"/>
            <a:ext cx="63246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“Piping” or seepage flow failure preventative measures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4000500" y="1714073"/>
            <a:ext cx="3009900" cy="31627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2"/>
          </p:cNvCxnSpPr>
          <p:nvPr/>
        </p:nvCxnSpPr>
        <p:spPr>
          <a:xfrm>
            <a:off x="4000500" y="1714075"/>
            <a:ext cx="800100" cy="20959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000500" y="1714073"/>
            <a:ext cx="114300" cy="28335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2"/>
          </p:cNvCxnSpPr>
          <p:nvPr/>
        </p:nvCxnSpPr>
        <p:spPr>
          <a:xfrm flipH="1">
            <a:off x="3810000" y="1714075"/>
            <a:ext cx="190500" cy="30122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D72FD26-05AD-36EF-F631-39828933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2" y="1447800"/>
            <a:ext cx="7670055" cy="3093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BA796-D356-9498-B0EE-12764FA62454}"/>
              </a:ext>
            </a:extLst>
          </p:cNvPr>
          <p:cNvSpPr txBox="1"/>
          <p:nvPr/>
        </p:nvSpPr>
        <p:spPr>
          <a:xfrm>
            <a:off x="548640" y="5410200"/>
            <a:ext cx="7528560" cy="381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https://www.youtube.com/watch?v=Qp-YxXlMnlg&amp;ab_channel=MillieKay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37DEC-0DB9-A37E-4DC5-E7640BF381D7}"/>
              </a:ext>
            </a:extLst>
          </p:cNvPr>
          <p:cNvSpPr/>
          <p:nvPr/>
        </p:nvSpPr>
        <p:spPr bwMode="auto">
          <a:xfrm>
            <a:off x="2713071" y="1530298"/>
            <a:ext cx="1385457" cy="29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7420E4-C103-221B-2725-7B8F6D5F38DC}"/>
              </a:ext>
            </a:extLst>
          </p:cNvPr>
          <p:cNvSpPr/>
          <p:nvPr/>
        </p:nvSpPr>
        <p:spPr bwMode="auto">
          <a:xfrm>
            <a:off x="1378527" y="4098494"/>
            <a:ext cx="1676403" cy="3973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0D19D-BEC9-E9D1-0BB2-30EB80AB09AD}"/>
              </a:ext>
            </a:extLst>
          </p:cNvPr>
          <p:cNvSpPr/>
          <p:nvPr/>
        </p:nvSpPr>
        <p:spPr bwMode="auto">
          <a:xfrm>
            <a:off x="5164071" y="1530299"/>
            <a:ext cx="1977393" cy="4383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C2668-CDE8-84DE-663C-1C85F5599EC8}"/>
              </a:ext>
            </a:extLst>
          </p:cNvPr>
          <p:cNvSpPr/>
          <p:nvPr/>
        </p:nvSpPr>
        <p:spPr bwMode="auto">
          <a:xfrm>
            <a:off x="6059421" y="4096512"/>
            <a:ext cx="1524003" cy="3973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52B90-64D6-32FA-EE52-8210E1BA4103}"/>
              </a:ext>
            </a:extLst>
          </p:cNvPr>
          <p:cNvSpPr/>
          <p:nvPr/>
        </p:nvSpPr>
        <p:spPr bwMode="auto">
          <a:xfrm>
            <a:off x="6927270" y="2603397"/>
            <a:ext cx="1385457" cy="4370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E213B-2D5D-F881-4C0C-3494859C7287}"/>
              </a:ext>
            </a:extLst>
          </p:cNvPr>
          <p:cNvSpPr txBox="1"/>
          <p:nvPr/>
        </p:nvSpPr>
        <p:spPr>
          <a:xfrm>
            <a:off x="1143000" y="533400"/>
            <a:ext cx="578427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Seepage flow path failure preventative measures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85692-F38C-3C96-E4A3-6246630C6EE2}"/>
              </a:ext>
            </a:extLst>
          </p:cNvPr>
          <p:cNvSpPr/>
          <p:nvPr/>
        </p:nvSpPr>
        <p:spPr bwMode="auto">
          <a:xfrm>
            <a:off x="2239252" y="2371344"/>
            <a:ext cx="710958" cy="2466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00" y="119064"/>
            <a:ext cx="9004300" cy="6662738"/>
            <a:chOff x="63500" y="119062"/>
            <a:chExt cx="9004300" cy="6662738"/>
          </a:xfrm>
        </p:grpSpPr>
        <p:pic>
          <p:nvPicPr>
            <p:cNvPr id="4098" name="Picture 2" descr="Image result for sections oroville d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119062"/>
              <a:ext cx="8763000" cy="572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391400" y="6381690"/>
              <a:ext cx="16764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March 2017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76800" y="1200090"/>
            <a:ext cx="3429000" cy="1085910"/>
            <a:chOff x="5791200" y="3162180"/>
            <a:chExt cx="3429000" cy="1085910"/>
          </a:xfrm>
        </p:grpSpPr>
        <p:sp>
          <p:nvSpPr>
            <p:cNvPr id="4" name="TextBox 3"/>
            <p:cNvSpPr txBox="1"/>
            <p:nvPr/>
          </p:nvSpPr>
          <p:spPr>
            <a:xfrm>
              <a:off x="5791200" y="3162180"/>
              <a:ext cx="34290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Hydro power plant not at risk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7501128" y="3590544"/>
              <a:ext cx="502920" cy="6575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6894576" y="3590544"/>
              <a:ext cx="573024" cy="630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4800" y="533400"/>
            <a:ext cx="46482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Could the main earth dam have failed?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2400" y="1905002"/>
            <a:ext cx="5638800" cy="1676400"/>
            <a:chOff x="152400" y="1905000"/>
            <a:chExt cx="5638800" cy="1676400"/>
          </a:xfrm>
        </p:grpSpPr>
        <p:sp>
          <p:nvSpPr>
            <p:cNvPr id="10" name="TextBox 9"/>
            <p:cNvSpPr txBox="1"/>
            <p:nvPr/>
          </p:nvSpPr>
          <p:spPr>
            <a:xfrm>
              <a:off x="152400" y="1905000"/>
              <a:ext cx="56388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Relatively flat part of 3000 ft. long chute spillway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892552" y="2314254"/>
              <a:ext cx="502920" cy="12671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143000" y="2314254"/>
              <a:ext cx="1716024" cy="5051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429000" y="2673098"/>
            <a:ext cx="5029200" cy="1676400"/>
            <a:chOff x="457200" y="1905000"/>
            <a:chExt cx="5029200" cy="1676400"/>
          </a:xfrm>
        </p:grpSpPr>
        <p:sp>
          <p:nvSpPr>
            <p:cNvPr id="19" name="TextBox 18"/>
            <p:cNvSpPr txBox="1"/>
            <p:nvPr/>
          </p:nvSpPr>
          <p:spPr>
            <a:xfrm>
              <a:off x="457200" y="1905000"/>
              <a:ext cx="5029200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Damaged spillway and major erosion path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892552" y="2314254"/>
              <a:ext cx="502920" cy="12671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762000" y="2314254"/>
              <a:ext cx="2097024" cy="63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98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8845</TotalTime>
  <Words>4158</Words>
  <Application>Microsoft Office PowerPoint</Application>
  <PresentationFormat>On-screen Show (4:3)</PresentationFormat>
  <Paragraphs>623</Paragraphs>
  <Slides>161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161</vt:i4>
      </vt:variant>
    </vt:vector>
  </HeadingPairs>
  <TitlesOfParts>
    <vt:vector size="179" baseType="lpstr">
      <vt:lpstr>Arial</vt:lpstr>
      <vt:lpstr>Calibri</vt:lpstr>
      <vt:lpstr>Open Sans</vt:lpstr>
      <vt:lpstr>Symbol</vt:lpstr>
      <vt:lpstr>Times New Roman</vt:lpstr>
      <vt:lpstr>Office Theme</vt:lpstr>
      <vt:lpstr>Default Design</vt:lpstr>
      <vt:lpstr>2_Office Theme</vt:lpstr>
      <vt:lpstr>8_Office Theme</vt:lpstr>
      <vt:lpstr>12_Office Theme</vt:lpstr>
      <vt:lpstr>15_Office Theme</vt:lpstr>
      <vt:lpstr>16_Office Theme</vt:lpstr>
      <vt:lpstr>17_Office Theme</vt:lpstr>
      <vt:lpstr>Blank Presentation</vt:lpstr>
      <vt:lpstr>9_Default Design</vt:lpstr>
      <vt:lpstr>8_Default Design</vt:lpstr>
      <vt:lpstr>3_Default Design</vt:lpstr>
      <vt:lpstr>2_Default Design</vt:lpstr>
      <vt:lpstr>PowerPoint Presentation</vt:lpstr>
      <vt:lpstr>Two Water Resource System Examples: Australia, and California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SJB</dc:creator>
  <cp:lastModifiedBy>Stephen J. Burges</cp:lastModifiedBy>
  <cp:revision>778</cp:revision>
  <dcterms:created xsi:type="dcterms:W3CDTF">2014-03-23T23:48:17Z</dcterms:created>
  <dcterms:modified xsi:type="dcterms:W3CDTF">2023-04-21T23:20:00Z</dcterms:modified>
</cp:coreProperties>
</file>