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7.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theme/theme18.xml" ContentType="application/vnd.openxmlformats-officedocument.theme+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9.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20.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theme/theme21.xml" ContentType="application/vnd.openxmlformats-officedocument.theme+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theme/theme22.xml" ContentType="application/vnd.openxmlformats-officedocument.theme+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theme/theme23.xml" ContentType="application/vnd.openxmlformats-officedocument.theme+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24.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5.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26.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27.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theme/theme28.xml" ContentType="application/vnd.openxmlformats-officedocument.theme+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theme/theme29.xml" ContentType="application/vnd.openxmlformats-officedocument.theme+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theme/theme30.xml" ContentType="application/vnd.openxmlformats-officedocument.theme+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theme/theme31.xml" ContentType="application/vnd.openxmlformats-officedocument.theme+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theme/theme32.xml" ContentType="application/vnd.openxmlformats-officedocument.theme+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theme/theme33.xml" ContentType="application/vnd.openxmlformats-officedocument.theme+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theme/theme34.xml" ContentType="application/vnd.openxmlformats-officedocument.theme+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theme/theme35.xml" ContentType="application/vnd.openxmlformats-officedocument.theme+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theme/theme36.xml" ContentType="application/vnd.openxmlformats-officedocument.theme+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theme/theme37.xml" ContentType="application/vnd.openxmlformats-officedocument.theme+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theme/theme38.xml" ContentType="application/vnd.openxmlformats-officedocument.theme+xml"/>
  <Override PartName="/ppt/theme/theme3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20" r:id="rId6"/>
    <p:sldMasterId id="2147483744" r:id="rId7"/>
    <p:sldMasterId id="2147483768" r:id="rId8"/>
    <p:sldMasterId id="2147483780" r:id="rId9"/>
    <p:sldMasterId id="2147483828" r:id="rId10"/>
    <p:sldMasterId id="2147483852" r:id="rId11"/>
    <p:sldMasterId id="2147483876" r:id="rId12"/>
    <p:sldMasterId id="2147483888" r:id="rId13"/>
    <p:sldMasterId id="2147483924" r:id="rId14"/>
    <p:sldMasterId id="2147483936" r:id="rId15"/>
    <p:sldMasterId id="2147483996" r:id="rId16"/>
    <p:sldMasterId id="2147484008" r:id="rId17"/>
    <p:sldMasterId id="2147484021" r:id="rId18"/>
    <p:sldMasterId id="2147484033" r:id="rId19"/>
    <p:sldMasterId id="2147484069" r:id="rId20"/>
    <p:sldMasterId id="2147484105" r:id="rId21"/>
    <p:sldMasterId id="2147484117" r:id="rId22"/>
    <p:sldMasterId id="2147484141" r:id="rId23"/>
    <p:sldMasterId id="2147484165" r:id="rId24"/>
    <p:sldMasterId id="2147484177" r:id="rId25"/>
    <p:sldMasterId id="2147484189" r:id="rId26"/>
    <p:sldMasterId id="2147484201" r:id="rId27"/>
    <p:sldMasterId id="2147484213" r:id="rId28"/>
    <p:sldMasterId id="2147484225" r:id="rId29"/>
    <p:sldMasterId id="2147484273" r:id="rId30"/>
    <p:sldMasterId id="2147484285" r:id="rId31"/>
    <p:sldMasterId id="2147484309" r:id="rId32"/>
    <p:sldMasterId id="2147484345" r:id="rId33"/>
    <p:sldMasterId id="2147484357" r:id="rId34"/>
    <p:sldMasterId id="2147484381" r:id="rId35"/>
    <p:sldMasterId id="2147484393" r:id="rId36"/>
    <p:sldMasterId id="2147484405" r:id="rId37"/>
    <p:sldMasterId id="2147484417" r:id="rId38"/>
  </p:sldMasterIdLst>
  <p:notesMasterIdLst>
    <p:notesMasterId r:id="rId376"/>
  </p:notesMasterIdLst>
  <p:sldIdLst>
    <p:sldId id="1409" r:id="rId39"/>
    <p:sldId id="1596" r:id="rId40"/>
    <p:sldId id="1296" r:id="rId41"/>
    <p:sldId id="1297" r:id="rId42"/>
    <p:sldId id="1298" r:id="rId43"/>
    <p:sldId id="1301" r:id="rId44"/>
    <p:sldId id="1525" r:id="rId45"/>
    <p:sldId id="1303" r:id="rId46"/>
    <p:sldId id="744" r:id="rId47"/>
    <p:sldId id="745" r:id="rId48"/>
    <p:sldId id="746" r:id="rId49"/>
    <p:sldId id="747" r:id="rId50"/>
    <p:sldId id="900" r:id="rId51"/>
    <p:sldId id="749" r:id="rId52"/>
    <p:sldId id="751" r:id="rId53"/>
    <p:sldId id="748" r:id="rId54"/>
    <p:sldId id="764" r:id="rId55"/>
    <p:sldId id="765" r:id="rId56"/>
    <p:sldId id="755" r:id="rId57"/>
    <p:sldId id="1654" r:id="rId58"/>
    <p:sldId id="1655" r:id="rId59"/>
    <p:sldId id="1656" r:id="rId60"/>
    <p:sldId id="1657" r:id="rId61"/>
    <p:sldId id="756" r:id="rId62"/>
    <p:sldId id="1526" r:id="rId63"/>
    <p:sldId id="760" r:id="rId64"/>
    <p:sldId id="761" r:id="rId65"/>
    <p:sldId id="759" r:id="rId66"/>
    <p:sldId id="762" r:id="rId67"/>
    <p:sldId id="896" r:id="rId68"/>
    <p:sldId id="1514" r:id="rId69"/>
    <p:sldId id="1516" r:id="rId70"/>
    <p:sldId id="1519" r:id="rId71"/>
    <p:sldId id="1547" r:id="rId72"/>
    <p:sldId id="710" r:id="rId73"/>
    <p:sldId id="880" r:id="rId74"/>
    <p:sldId id="885" r:id="rId75"/>
    <p:sldId id="882" r:id="rId76"/>
    <p:sldId id="883" r:id="rId77"/>
    <p:sldId id="898" r:id="rId78"/>
    <p:sldId id="1302" r:id="rId79"/>
    <p:sldId id="1090" r:id="rId80"/>
    <p:sldId id="724" r:id="rId81"/>
    <p:sldId id="733" r:id="rId82"/>
    <p:sldId id="735" r:id="rId83"/>
    <p:sldId id="1601" r:id="rId84"/>
    <p:sldId id="1092" r:id="rId85"/>
    <p:sldId id="1602" r:id="rId86"/>
    <p:sldId id="1521" r:id="rId87"/>
    <p:sldId id="906" r:id="rId88"/>
    <p:sldId id="907" r:id="rId89"/>
    <p:sldId id="1307" r:id="rId90"/>
    <p:sldId id="1436" r:id="rId91"/>
    <p:sldId id="1309" r:id="rId92"/>
    <p:sldId id="910" r:id="rId93"/>
    <p:sldId id="911" r:id="rId94"/>
    <p:sldId id="912" r:id="rId95"/>
    <p:sldId id="913" r:id="rId96"/>
    <p:sldId id="914" r:id="rId97"/>
    <p:sldId id="915" r:id="rId98"/>
    <p:sldId id="916" r:id="rId99"/>
    <p:sldId id="917" r:id="rId100"/>
    <p:sldId id="918" r:id="rId101"/>
    <p:sldId id="986" r:id="rId102"/>
    <p:sldId id="1413" r:id="rId103"/>
    <p:sldId id="1414" r:id="rId104"/>
    <p:sldId id="1415" r:id="rId105"/>
    <p:sldId id="1416" r:id="rId106"/>
    <p:sldId id="1417" r:id="rId107"/>
    <p:sldId id="1418" r:id="rId108"/>
    <p:sldId id="1527" r:id="rId109"/>
    <p:sldId id="1531" r:id="rId110"/>
    <p:sldId id="1535" r:id="rId111"/>
    <p:sldId id="1539" r:id="rId112"/>
    <p:sldId id="1419" r:id="rId113"/>
    <p:sldId id="1420" r:id="rId114"/>
    <p:sldId id="1421" r:id="rId115"/>
    <p:sldId id="1422" r:id="rId116"/>
    <p:sldId id="1423" r:id="rId117"/>
    <p:sldId id="930" r:id="rId118"/>
    <p:sldId id="931" r:id="rId119"/>
    <p:sldId id="932" r:id="rId120"/>
    <p:sldId id="933" r:id="rId121"/>
    <p:sldId id="934" r:id="rId122"/>
    <p:sldId id="935" r:id="rId123"/>
    <p:sldId id="936" r:id="rId124"/>
    <p:sldId id="937" r:id="rId125"/>
    <p:sldId id="938" r:id="rId126"/>
    <p:sldId id="939" r:id="rId127"/>
    <p:sldId id="943" r:id="rId128"/>
    <p:sldId id="944" r:id="rId129"/>
    <p:sldId id="1133" r:id="rId130"/>
    <p:sldId id="1134" r:id="rId131"/>
    <p:sldId id="1135" r:id="rId132"/>
    <p:sldId id="948" r:id="rId133"/>
    <p:sldId id="949" r:id="rId134"/>
    <p:sldId id="950" r:id="rId135"/>
    <p:sldId id="951" r:id="rId136"/>
    <p:sldId id="952" r:id="rId137"/>
    <p:sldId id="953" r:id="rId138"/>
    <p:sldId id="954" r:id="rId139"/>
    <p:sldId id="1140" r:id="rId140"/>
    <p:sldId id="1141" r:id="rId141"/>
    <p:sldId id="955" r:id="rId142"/>
    <p:sldId id="956" r:id="rId143"/>
    <p:sldId id="957" r:id="rId144"/>
    <p:sldId id="958" r:id="rId145"/>
    <p:sldId id="1348" r:id="rId146"/>
    <p:sldId id="1349" r:id="rId147"/>
    <p:sldId id="1350" r:id="rId148"/>
    <p:sldId id="1351" r:id="rId149"/>
    <p:sldId id="1424" r:id="rId150"/>
    <p:sldId id="1353" r:id="rId151"/>
    <p:sldId id="1354" r:id="rId152"/>
    <p:sldId id="960" r:id="rId153"/>
    <p:sldId id="961" r:id="rId154"/>
    <p:sldId id="962" r:id="rId155"/>
    <p:sldId id="963" r:id="rId156"/>
    <p:sldId id="964" r:id="rId157"/>
    <p:sldId id="965" r:id="rId158"/>
    <p:sldId id="1386" r:id="rId159"/>
    <p:sldId id="1381" r:id="rId160"/>
    <p:sldId id="1382" r:id="rId161"/>
    <p:sldId id="1384" r:id="rId162"/>
    <p:sldId id="1385" r:id="rId163"/>
    <p:sldId id="969" r:id="rId164"/>
    <p:sldId id="970" r:id="rId165"/>
    <p:sldId id="971" r:id="rId166"/>
    <p:sldId id="1378" r:id="rId167"/>
    <p:sldId id="1438" r:id="rId168"/>
    <p:sldId id="1437" r:id="rId169"/>
    <p:sldId id="1379" r:id="rId170"/>
    <p:sldId id="593" r:id="rId171"/>
    <p:sldId id="634" r:id="rId172"/>
    <p:sldId id="633" r:id="rId173"/>
    <p:sldId id="635" r:id="rId174"/>
    <p:sldId id="1645" r:id="rId175"/>
    <p:sldId id="1653" r:id="rId176"/>
    <p:sldId id="1153" r:id="rId177"/>
    <p:sldId id="1154" r:id="rId178"/>
    <p:sldId id="1292" r:id="rId179"/>
    <p:sldId id="1299" r:id="rId180"/>
    <p:sldId id="1530" r:id="rId181"/>
    <p:sldId id="1533" r:id="rId182"/>
    <p:sldId id="1522" r:id="rId183"/>
    <p:sldId id="1121" r:id="rId184"/>
    <p:sldId id="1640" r:id="rId185"/>
    <p:sldId id="1405" r:id="rId186"/>
    <p:sldId id="1328" r:id="rId187"/>
    <p:sldId id="1573" r:id="rId188"/>
    <p:sldId id="1583" r:id="rId189"/>
    <p:sldId id="1329" r:id="rId190"/>
    <p:sldId id="1523" r:id="rId191"/>
    <p:sldId id="1187" r:id="rId192"/>
    <p:sldId id="1188" r:id="rId193"/>
    <p:sldId id="1646" r:id="rId194"/>
    <p:sldId id="1124" r:id="rId195"/>
    <p:sldId id="1407" r:id="rId196"/>
    <p:sldId id="1123" r:id="rId197"/>
    <p:sldId id="1266" r:id="rId198"/>
    <p:sldId id="1267" r:id="rId199"/>
    <p:sldId id="1183" r:id="rId200"/>
    <p:sldId id="1196" r:id="rId201"/>
    <p:sldId id="1649" r:id="rId202"/>
    <p:sldId id="1126" r:id="rId203"/>
    <p:sldId id="1199" r:id="rId204"/>
    <p:sldId id="1584" r:id="rId205"/>
    <p:sldId id="1585" r:id="rId206"/>
    <p:sldId id="1314" r:id="rId207"/>
    <p:sldId id="1408" r:id="rId208"/>
    <p:sldId id="1200" r:id="rId209"/>
    <p:sldId id="1449" r:id="rId210"/>
    <p:sldId id="1293" r:id="rId211"/>
    <p:sldId id="1202" r:id="rId212"/>
    <p:sldId id="1300" r:id="rId213"/>
    <p:sldId id="1209" r:id="rId214"/>
    <p:sldId id="1210" r:id="rId215"/>
    <p:sldId id="1211" r:id="rId216"/>
    <p:sldId id="1215" r:id="rId217"/>
    <p:sldId id="1216" r:id="rId218"/>
    <p:sldId id="1430" r:id="rId219"/>
    <p:sldId id="1431" r:id="rId220"/>
    <p:sldId id="1197" r:id="rId221"/>
    <p:sldId id="1217" r:id="rId222"/>
    <p:sldId id="1218" r:id="rId223"/>
    <p:sldId id="1219" r:id="rId224"/>
    <p:sldId id="1221" r:id="rId225"/>
    <p:sldId id="1222" r:id="rId226"/>
    <p:sldId id="1226" r:id="rId227"/>
    <p:sldId id="1227" r:id="rId228"/>
    <p:sldId id="1228" r:id="rId229"/>
    <p:sldId id="1304" r:id="rId230"/>
    <p:sldId id="1235" r:id="rId231"/>
    <p:sldId id="1236" r:id="rId232"/>
    <p:sldId id="1237" r:id="rId233"/>
    <p:sldId id="1238" r:id="rId234"/>
    <p:sldId id="1239" r:id="rId235"/>
    <p:sldId id="1240" r:id="rId236"/>
    <p:sldId id="1241" r:id="rId237"/>
    <p:sldId id="1242" r:id="rId238"/>
    <p:sldId id="1243" r:id="rId239"/>
    <p:sldId id="1244" r:id="rId240"/>
    <p:sldId id="1245" r:id="rId241"/>
    <p:sldId id="1246" r:id="rId242"/>
    <p:sldId id="1247" r:id="rId243"/>
    <p:sldId id="1248" r:id="rId244"/>
    <p:sldId id="1249" r:id="rId245"/>
    <p:sldId id="1250" r:id="rId246"/>
    <p:sldId id="1251" r:id="rId247"/>
    <p:sldId id="1252" r:id="rId248"/>
    <p:sldId id="1253" r:id="rId249"/>
    <p:sldId id="1254" r:id="rId250"/>
    <p:sldId id="1255" r:id="rId251"/>
    <p:sldId id="1256" r:id="rId252"/>
    <p:sldId id="1305" r:id="rId253"/>
    <p:sldId id="1524" r:id="rId254"/>
    <p:sldId id="1081" r:id="rId255"/>
    <p:sldId id="1279" r:id="rId256"/>
    <p:sldId id="1280" r:id="rId257"/>
    <p:sldId id="1281" r:id="rId258"/>
    <p:sldId id="1294" r:id="rId259"/>
    <p:sldId id="1295" r:id="rId260"/>
    <p:sldId id="1082" r:id="rId261"/>
    <p:sldId id="1347" r:id="rId262"/>
    <p:sldId id="1088" r:id="rId263"/>
    <p:sldId id="1427" r:id="rId264"/>
    <p:sldId id="1428" r:id="rId265"/>
    <p:sldId id="1603" r:id="rId266"/>
    <p:sldId id="1429" r:id="rId267"/>
    <p:sldId id="1604" r:id="rId268"/>
    <p:sldId id="1658" r:id="rId269"/>
    <p:sldId id="1659" r:id="rId270"/>
    <p:sldId id="1426" r:id="rId271"/>
    <p:sldId id="1355" r:id="rId272"/>
    <p:sldId id="1605" r:id="rId273"/>
    <p:sldId id="1106" r:id="rId274"/>
    <p:sldId id="1107" r:id="rId275"/>
    <p:sldId id="1410" r:id="rId276"/>
    <p:sldId id="1333" r:id="rId277"/>
    <p:sldId id="1331" r:id="rId278"/>
    <p:sldId id="1334" r:id="rId279"/>
    <p:sldId id="1330" r:id="rId280"/>
    <p:sldId id="1534" r:id="rId281"/>
    <p:sldId id="1432" r:id="rId282"/>
    <p:sldId id="1540" r:id="rId283"/>
    <p:sldId id="1434" r:id="rId284"/>
    <p:sldId id="1435" r:id="rId285"/>
    <p:sldId id="1546" r:id="rId286"/>
    <p:sldId id="1541" r:id="rId287"/>
    <p:sldId id="1545" r:id="rId288"/>
    <p:sldId id="1544" r:id="rId289"/>
    <p:sldId id="1543" r:id="rId290"/>
    <p:sldId id="1542" r:id="rId291"/>
    <p:sldId id="1549" r:id="rId292"/>
    <p:sldId id="1550" r:id="rId293"/>
    <p:sldId id="1551" r:id="rId294"/>
    <p:sldId id="1536" r:id="rId295"/>
    <p:sldId id="1552" r:id="rId296"/>
    <p:sldId id="1553" r:id="rId297"/>
    <p:sldId id="1554" r:id="rId298"/>
    <p:sldId id="1555" r:id="rId299"/>
    <p:sldId id="1581" r:id="rId300"/>
    <p:sldId id="1556" r:id="rId301"/>
    <p:sldId id="1582" r:id="rId302"/>
    <p:sldId id="1557" r:id="rId303"/>
    <p:sldId id="1537" r:id="rId304"/>
    <p:sldId id="1532" r:id="rId305"/>
    <p:sldId id="1559" r:id="rId306"/>
    <p:sldId id="1560" r:id="rId307"/>
    <p:sldId id="1561" r:id="rId308"/>
    <p:sldId id="1563" r:id="rId309"/>
    <p:sldId id="1564" r:id="rId310"/>
    <p:sldId id="1566" r:id="rId311"/>
    <p:sldId id="1567" r:id="rId312"/>
    <p:sldId id="1568" r:id="rId313"/>
    <p:sldId id="1569" r:id="rId314"/>
    <p:sldId id="1570" r:id="rId315"/>
    <p:sldId id="1572" r:id="rId316"/>
    <p:sldId id="1515" r:id="rId317"/>
    <p:sldId id="1571" r:id="rId318"/>
    <p:sldId id="1575" r:id="rId319"/>
    <p:sldId id="904" r:id="rId320"/>
    <p:sldId id="1528" r:id="rId321"/>
    <p:sldId id="1597" r:id="rId322"/>
    <p:sldId id="1632" r:id="rId323"/>
    <p:sldId id="1627" r:id="rId324"/>
    <p:sldId id="1628" r:id="rId325"/>
    <p:sldId id="1629" r:id="rId326"/>
    <p:sldId id="1630" r:id="rId327"/>
    <p:sldId id="1631" r:id="rId328"/>
    <p:sldId id="1639" r:id="rId329"/>
    <p:sldId id="1633" r:id="rId330"/>
    <p:sldId id="1634" r:id="rId331"/>
    <p:sldId id="1635" r:id="rId332"/>
    <p:sldId id="1636" r:id="rId333"/>
    <p:sldId id="1637" r:id="rId334"/>
    <p:sldId id="1638" r:id="rId335"/>
    <p:sldId id="1626" r:id="rId336"/>
    <p:sldId id="1641" r:id="rId337"/>
    <p:sldId id="1642" r:id="rId338"/>
    <p:sldId id="1643" r:id="rId339"/>
    <p:sldId id="1644" r:id="rId340"/>
    <p:sldId id="1125" r:id="rId341"/>
    <p:sldId id="1184" r:id="rId342"/>
    <p:sldId id="1186" r:id="rId343"/>
    <p:sldId id="1618" r:id="rId344"/>
    <p:sldId id="1620" r:id="rId345"/>
    <p:sldId id="1621" r:id="rId346"/>
    <p:sldId id="1622" r:id="rId347"/>
    <p:sldId id="1623" r:id="rId348"/>
    <p:sldId id="1625" r:id="rId349"/>
    <p:sldId id="1624" r:id="rId350"/>
    <p:sldId id="1606" r:id="rId351"/>
    <p:sldId id="1598" r:id="rId352"/>
    <p:sldId id="1600" r:id="rId353"/>
    <p:sldId id="1619" r:id="rId354"/>
    <p:sldId id="1562" r:id="rId355"/>
    <p:sldId id="1607" r:id="rId356"/>
    <p:sldId id="1608" r:id="rId357"/>
    <p:sldId id="1586" r:id="rId358"/>
    <p:sldId id="1587" r:id="rId359"/>
    <p:sldId id="1588" r:id="rId360"/>
    <p:sldId id="1589" r:id="rId361"/>
    <p:sldId id="1590" r:id="rId362"/>
    <p:sldId id="1613" r:id="rId363"/>
    <p:sldId id="1614" r:id="rId364"/>
    <p:sldId id="1592" r:id="rId365"/>
    <p:sldId id="1591" r:id="rId366"/>
    <p:sldId id="1617" r:id="rId367"/>
    <p:sldId id="1647" r:id="rId368"/>
    <p:sldId id="1609" r:id="rId369"/>
    <p:sldId id="1610" r:id="rId370"/>
    <p:sldId id="1648" r:id="rId371"/>
    <p:sldId id="1650" r:id="rId372"/>
    <p:sldId id="1558" r:id="rId373"/>
    <p:sldId id="1660" r:id="rId374"/>
    <p:sldId id="1661" r:id="rId375"/>
  </p:sldIdLst>
  <p:sldSz cx="9144000" cy="6858000" type="screen4x3"/>
  <p:notesSz cx="6858000" cy="9144000"/>
  <p:defaultTextStyle>
    <a:defPPr>
      <a:defRPr lang="en-US"/>
    </a:defPPr>
    <a:lvl1pPr algn="l" rtl="0" fontAlgn="base">
      <a:lnSpc>
        <a:spcPct val="150000"/>
      </a:lnSpc>
      <a:spcBef>
        <a:spcPct val="50000"/>
      </a:spcBef>
      <a:spcAft>
        <a:spcPct val="0"/>
      </a:spcAft>
      <a:defRPr sz="2000" b="1" kern="1200">
        <a:solidFill>
          <a:srgbClr val="FF0000"/>
        </a:solidFill>
        <a:latin typeface="Arial" charset="0"/>
        <a:ea typeface="+mn-ea"/>
        <a:cs typeface="+mn-cs"/>
      </a:defRPr>
    </a:lvl1pPr>
    <a:lvl2pPr marL="457200" algn="l" rtl="0" fontAlgn="base">
      <a:lnSpc>
        <a:spcPct val="150000"/>
      </a:lnSpc>
      <a:spcBef>
        <a:spcPct val="50000"/>
      </a:spcBef>
      <a:spcAft>
        <a:spcPct val="0"/>
      </a:spcAft>
      <a:defRPr sz="2000" b="1" kern="1200">
        <a:solidFill>
          <a:srgbClr val="FF0000"/>
        </a:solidFill>
        <a:latin typeface="Arial" charset="0"/>
        <a:ea typeface="+mn-ea"/>
        <a:cs typeface="+mn-cs"/>
      </a:defRPr>
    </a:lvl2pPr>
    <a:lvl3pPr marL="914400" algn="l" rtl="0" fontAlgn="base">
      <a:lnSpc>
        <a:spcPct val="150000"/>
      </a:lnSpc>
      <a:spcBef>
        <a:spcPct val="50000"/>
      </a:spcBef>
      <a:spcAft>
        <a:spcPct val="0"/>
      </a:spcAft>
      <a:defRPr sz="2000" b="1" kern="1200">
        <a:solidFill>
          <a:srgbClr val="FF0000"/>
        </a:solidFill>
        <a:latin typeface="Arial" charset="0"/>
        <a:ea typeface="+mn-ea"/>
        <a:cs typeface="+mn-cs"/>
      </a:defRPr>
    </a:lvl3pPr>
    <a:lvl4pPr marL="1371600" algn="l" rtl="0" fontAlgn="base">
      <a:lnSpc>
        <a:spcPct val="150000"/>
      </a:lnSpc>
      <a:spcBef>
        <a:spcPct val="50000"/>
      </a:spcBef>
      <a:spcAft>
        <a:spcPct val="0"/>
      </a:spcAft>
      <a:defRPr sz="2000" b="1" kern="1200">
        <a:solidFill>
          <a:srgbClr val="FF0000"/>
        </a:solidFill>
        <a:latin typeface="Arial" charset="0"/>
        <a:ea typeface="+mn-ea"/>
        <a:cs typeface="+mn-cs"/>
      </a:defRPr>
    </a:lvl4pPr>
    <a:lvl5pPr marL="1828800" algn="l" rtl="0" fontAlgn="base">
      <a:lnSpc>
        <a:spcPct val="150000"/>
      </a:lnSpc>
      <a:spcBef>
        <a:spcPct val="50000"/>
      </a:spcBef>
      <a:spcAft>
        <a:spcPct val="0"/>
      </a:spcAft>
      <a:defRPr sz="2000" b="1" kern="1200">
        <a:solidFill>
          <a:srgbClr val="FF0000"/>
        </a:solidFill>
        <a:latin typeface="Arial" charset="0"/>
        <a:ea typeface="+mn-ea"/>
        <a:cs typeface="+mn-cs"/>
      </a:defRPr>
    </a:lvl5pPr>
    <a:lvl6pPr marL="2286000" algn="l" defTabSz="914400" rtl="0" eaLnBrk="1" latinLnBrk="0" hangingPunct="1">
      <a:defRPr sz="2000" b="1" kern="1200">
        <a:solidFill>
          <a:srgbClr val="FF0000"/>
        </a:solidFill>
        <a:latin typeface="Arial" charset="0"/>
        <a:ea typeface="+mn-ea"/>
        <a:cs typeface="+mn-cs"/>
      </a:defRPr>
    </a:lvl6pPr>
    <a:lvl7pPr marL="2743200" algn="l" defTabSz="914400" rtl="0" eaLnBrk="1" latinLnBrk="0" hangingPunct="1">
      <a:defRPr sz="2000" b="1" kern="1200">
        <a:solidFill>
          <a:srgbClr val="FF0000"/>
        </a:solidFill>
        <a:latin typeface="Arial" charset="0"/>
        <a:ea typeface="+mn-ea"/>
        <a:cs typeface="+mn-cs"/>
      </a:defRPr>
    </a:lvl7pPr>
    <a:lvl8pPr marL="3200400" algn="l" defTabSz="914400" rtl="0" eaLnBrk="1" latinLnBrk="0" hangingPunct="1">
      <a:defRPr sz="2000" b="1" kern="1200">
        <a:solidFill>
          <a:srgbClr val="FF0000"/>
        </a:solidFill>
        <a:latin typeface="Arial" charset="0"/>
        <a:ea typeface="+mn-ea"/>
        <a:cs typeface="+mn-cs"/>
      </a:defRPr>
    </a:lvl8pPr>
    <a:lvl9pPr marL="3657600" algn="l" defTabSz="914400" rtl="0" eaLnBrk="1" latinLnBrk="0" hangingPunct="1">
      <a:defRPr sz="2000" b="1" kern="1200">
        <a:solidFill>
          <a:srgbClr val="FF0000"/>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3300"/>
    <a:srgbClr val="66FF66"/>
    <a:srgbClr val="CCFFCC"/>
    <a:srgbClr val="008000"/>
    <a:srgbClr val="990033"/>
    <a:srgbClr val="FF0000"/>
    <a:srgbClr val="FF33CC"/>
    <a:srgbClr val="0099FF"/>
    <a:srgbClr val="2997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1741" autoAdjust="0"/>
  </p:normalViewPr>
  <p:slideViewPr>
    <p:cSldViewPr>
      <p:cViewPr varScale="1">
        <p:scale>
          <a:sx n="111" d="100"/>
          <a:sy n="111" d="100"/>
        </p:scale>
        <p:origin x="1056" y="96"/>
      </p:cViewPr>
      <p:guideLst>
        <p:guide orient="horz" pos="2160"/>
        <p:guide pos="2880"/>
      </p:guideLst>
    </p:cSldViewPr>
  </p:slideViewPr>
  <p:notesTextViewPr>
    <p:cViewPr>
      <p:scale>
        <a:sx n="3" d="2"/>
        <a:sy n="3" d="2"/>
      </p:scale>
      <p:origin x="0" y="0"/>
    </p:cViewPr>
  </p:notesTextViewPr>
  <p:sorterViewPr>
    <p:cViewPr varScale="1">
      <p:scale>
        <a:sx n="1" d="1"/>
        <a:sy n="1" d="1"/>
      </p:scale>
      <p:origin x="0" y="-7066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79.xml"/><Relationship Id="rId299" Type="http://schemas.openxmlformats.org/officeDocument/2006/relationships/slide" Target="slides/slide261.xml"/><Relationship Id="rId21" Type="http://schemas.openxmlformats.org/officeDocument/2006/relationships/slideMaster" Target="slideMasters/slideMaster21.xml"/><Relationship Id="rId63" Type="http://schemas.openxmlformats.org/officeDocument/2006/relationships/slide" Target="slides/slide25.xml"/><Relationship Id="rId159" Type="http://schemas.openxmlformats.org/officeDocument/2006/relationships/slide" Target="slides/slide121.xml"/><Relationship Id="rId324" Type="http://schemas.openxmlformats.org/officeDocument/2006/relationships/slide" Target="slides/slide286.xml"/><Relationship Id="rId366" Type="http://schemas.openxmlformats.org/officeDocument/2006/relationships/slide" Target="slides/slide328.xml"/><Relationship Id="rId170" Type="http://schemas.openxmlformats.org/officeDocument/2006/relationships/slide" Target="slides/slide132.xml"/><Relationship Id="rId226" Type="http://schemas.openxmlformats.org/officeDocument/2006/relationships/slide" Target="slides/slide188.xml"/><Relationship Id="rId268" Type="http://schemas.openxmlformats.org/officeDocument/2006/relationships/slide" Target="slides/slide230.xml"/><Relationship Id="rId32" Type="http://schemas.openxmlformats.org/officeDocument/2006/relationships/slideMaster" Target="slideMasters/slideMaster32.xml"/><Relationship Id="rId74" Type="http://schemas.openxmlformats.org/officeDocument/2006/relationships/slide" Target="slides/slide36.xml"/><Relationship Id="rId128" Type="http://schemas.openxmlformats.org/officeDocument/2006/relationships/slide" Target="slides/slide90.xml"/><Relationship Id="rId335" Type="http://schemas.openxmlformats.org/officeDocument/2006/relationships/slide" Target="slides/slide297.xml"/><Relationship Id="rId377" Type="http://schemas.openxmlformats.org/officeDocument/2006/relationships/presProps" Target="presProps.xml"/><Relationship Id="rId5" Type="http://schemas.openxmlformats.org/officeDocument/2006/relationships/slideMaster" Target="slideMasters/slideMaster5.xml"/><Relationship Id="rId181" Type="http://schemas.openxmlformats.org/officeDocument/2006/relationships/slide" Target="slides/slide143.xml"/><Relationship Id="rId237" Type="http://schemas.openxmlformats.org/officeDocument/2006/relationships/slide" Target="slides/slide199.xml"/><Relationship Id="rId279" Type="http://schemas.openxmlformats.org/officeDocument/2006/relationships/slide" Target="slides/slide241.xml"/><Relationship Id="rId43" Type="http://schemas.openxmlformats.org/officeDocument/2006/relationships/slide" Target="slides/slide5.xml"/><Relationship Id="rId139" Type="http://schemas.openxmlformats.org/officeDocument/2006/relationships/slide" Target="slides/slide101.xml"/><Relationship Id="rId290" Type="http://schemas.openxmlformats.org/officeDocument/2006/relationships/slide" Target="slides/slide252.xml"/><Relationship Id="rId304" Type="http://schemas.openxmlformats.org/officeDocument/2006/relationships/slide" Target="slides/slide266.xml"/><Relationship Id="rId346" Type="http://schemas.openxmlformats.org/officeDocument/2006/relationships/slide" Target="slides/slide308.xml"/><Relationship Id="rId85" Type="http://schemas.openxmlformats.org/officeDocument/2006/relationships/slide" Target="slides/slide47.xml"/><Relationship Id="rId150" Type="http://schemas.openxmlformats.org/officeDocument/2006/relationships/slide" Target="slides/slide112.xml"/><Relationship Id="rId192" Type="http://schemas.openxmlformats.org/officeDocument/2006/relationships/slide" Target="slides/slide154.xml"/><Relationship Id="rId206" Type="http://schemas.openxmlformats.org/officeDocument/2006/relationships/slide" Target="slides/slide168.xml"/><Relationship Id="rId248" Type="http://schemas.openxmlformats.org/officeDocument/2006/relationships/slide" Target="slides/slide210.xml"/><Relationship Id="rId12" Type="http://schemas.openxmlformats.org/officeDocument/2006/relationships/slideMaster" Target="slideMasters/slideMaster12.xml"/><Relationship Id="rId108" Type="http://schemas.openxmlformats.org/officeDocument/2006/relationships/slide" Target="slides/slide70.xml"/><Relationship Id="rId315" Type="http://schemas.openxmlformats.org/officeDocument/2006/relationships/slide" Target="slides/slide277.xml"/><Relationship Id="rId357" Type="http://schemas.openxmlformats.org/officeDocument/2006/relationships/slide" Target="slides/slide319.xml"/><Relationship Id="rId54" Type="http://schemas.openxmlformats.org/officeDocument/2006/relationships/slide" Target="slides/slide16.xml"/><Relationship Id="rId96" Type="http://schemas.openxmlformats.org/officeDocument/2006/relationships/slide" Target="slides/slide58.xml"/><Relationship Id="rId161" Type="http://schemas.openxmlformats.org/officeDocument/2006/relationships/slide" Target="slides/slide123.xml"/><Relationship Id="rId217" Type="http://schemas.openxmlformats.org/officeDocument/2006/relationships/slide" Target="slides/slide179.xml"/><Relationship Id="rId259" Type="http://schemas.openxmlformats.org/officeDocument/2006/relationships/slide" Target="slides/slide221.xml"/><Relationship Id="rId23" Type="http://schemas.openxmlformats.org/officeDocument/2006/relationships/slideMaster" Target="slideMasters/slideMaster23.xml"/><Relationship Id="rId119" Type="http://schemas.openxmlformats.org/officeDocument/2006/relationships/slide" Target="slides/slide81.xml"/><Relationship Id="rId270" Type="http://schemas.openxmlformats.org/officeDocument/2006/relationships/slide" Target="slides/slide232.xml"/><Relationship Id="rId326" Type="http://schemas.openxmlformats.org/officeDocument/2006/relationships/slide" Target="slides/slide288.xml"/><Relationship Id="rId65" Type="http://schemas.openxmlformats.org/officeDocument/2006/relationships/slide" Target="slides/slide27.xml"/><Relationship Id="rId130" Type="http://schemas.openxmlformats.org/officeDocument/2006/relationships/slide" Target="slides/slide92.xml"/><Relationship Id="rId368" Type="http://schemas.openxmlformats.org/officeDocument/2006/relationships/slide" Target="slides/slide330.xml"/><Relationship Id="rId172" Type="http://schemas.openxmlformats.org/officeDocument/2006/relationships/slide" Target="slides/slide134.xml"/><Relationship Id="rId228" Type="http://schemas.openxmlformats.org/officeDocument/2006/relationships/slide" Target="slides/slide190.xml"/><Relationship Id="rId281" Type="http://schemas.openxmlformats.org/officeDocument/2006/relationships/slide" Target="slides/slide243.xml"/><Relationship Id="rId337" Type="http://schemas.openxmlformats.org/officeDocument/2006/relationships/slide" Target="slides/slide299.xml"/><Relationship Id="rId34" Type="http://schemas.openxmlformats.org/officeDocument/2006/relationships/slideMaster" Target="slideMasters/slideMaster34.xml"/><Relationship Id="rId76" Type="http://schemas.openxmlformats.org/officeDocument/2006/relationships/slide" Target="slides/slide38.xml"/><Relationship Id="rId141" Type="http://schemas.openxmlformats.org/officeDocument/2006/relationships/slide" Target="slides/slide103.xml"/><Relationship Id="rId379" Type="http://schemas.openxmlformats.org/officeDocument/2006/relationships/theme" Target="theme/theme1.xml"/><Relationship Id="rId7" Type="http://schemas.openxmlformats.org/officeDocument/2006/relationships/slideMaster" Target="slideMasters/slideMaster7.xml"/><Relationship Id="rId183" Type="http://schemas.openxmlformats.org/officeDocument/2006/relationships/slide" Target="slides/slide145.xml"/><Relationship Id="rId239" Type="http://schemas.openxmlformats.org/officeDocument/2006/relationships/slide" Target="slides/slide201.xml"/><Relationship Id="rId250" Type="http://schemas.openxmlformats.org/officeDocument/2006/relationships/slide" Target="slides/slide212.xml"/><Relationship Id="rId292" Type="http://schemas.openxmlformats.org/officeDocument/2006/relationships/slide" Target="slides/slide254.xml"/><Relationship Id="rId306" Type="http://schemas.openxmlformats.org/officeDocument/2006/relationships/slide" Target="slides/slide268.xml"/><Relationship Id="rId45" Type="http://schemas.openxmlformats.org/officeDocument/2006/relationships/slide" Target="slides/slide7.xml"/><Relationship Id="rId87" Type="http://schemas.openxmlformats.org/officeDocument/2006/relationships/slide" Target="slides/slide49.xml"/><Relationship Id="rId110" Type="http://schemas.openxmlformats.org/officeDocument/2006/relationships/slide" Target="slides/slide72.xml"/><Relationship Id="rId348" Type="http://schemas.openxmlformats.org/officeDocument/2006/relationships/slide" Target="slides/slide310.xml"/><Relationship Id="rId152" Type="http://schemas.openxmlformats.org/officeDocument/2006/relationships/slide" Target="slides/slide114.xml"/><Relationship Id="rId194" Type="http://schemas.openxmlformats.org/officeDocument/2006/relationships/slide" Target="slides/slide156.xml"/><Relationship Id="rId208" Type="http://schemas.openxmlformats.org/officeDocument/2006/relationships/slide" Target="slides/slide170.xml"/><Relationship Id="rId261" Type="http://schemas.openxmlformats.org/officeDocument/2006/relationships/slide" Target="slides/slide223.xml"/><Relationship Id="rId14" Type="http://schemas.openxmlformats.org/officeDocument/2006/relationships/slideMaster" Target="slideMasters/slideMaster14.xml"/><Relationship Id="rId56" Type="http://schemas.openxmlformats.org/officeDocument/2006/relationships/slide" Target="slides/slide18.xml"/><Relationship Id="rId317" Type="http://schemas.openxmlformats.org/officeDocument/2006/relationships/slide" Target="slides/slide279.xml"/><Relationship Id="rId359" Type="http://schemas.openxmlformats.org/officeDocument/2006/relationships/slide" Target="slides/slide321.xml"/><Relationship Id="rId98" Type="http://schemas.openxmlformats.org/officeDocument/2006/relationships/slide" Target="slides/slide60.xml"/><Relationship Id="rId121" Type="http://schemas.openxmlformats.org/officeDocument/2006/relationships/slide" Target="slides/slide83.xml"/><Relationship Id="rId163" Type="http://schemas.openxmlformats.org/officeDocument/2006/relationships/slide" Target="slides/slide125.xml"/><Relationship Id="rId219" Type="http://schemas.openxmlformats.org/officeDocument/2006/relationships/slide" Target="slides/slide181.xml"/><Relationship Id="rId370" Type="http://schemas.openxmlformats.org/officeDocument/2006/relationships/slide" Target="slides/slide332.xml"/><Relationship Id="rId230" Type="http://schemas.openxmlformats.org/officeDocument/2006/relationships/slide" Target="slides/slide192.xml"/><Relationship Id="rId25" Type="http://schemas.openxmlformats.org/officeDocument/2006/relationships/slideMaster" Target="slideMasters/slideMaster25.xml"/><Relationship Id="rId67" Type="http://schemas.openxmlformats.org/officeDocument/2006/relationships/slide" Target="slides/slide29.xml"/><Relationship Id="rId272" Type="http://schemas.openxmlformats.org/officeDocument/2006/relationships/slide" Target="slides/slide234.xml"/><Relationship Id="rId328" Type="http://schemas.openxmlformats.org/officeDocument/2006/relationships/slide" Target="slides/slide290.xml"/><Relationship Id="rId132" Type="http://schemas.openxmlformats.org/officeDocument/2006/relationships/slide" Target="slides/slide94.xml"/><Relationship Id="rId174" Type="http://schemas.openxmlformats.org/officeDocument/2006/relationships/slide" Target="slides/slide136.xml"/><Relationship Id="rId241" Type="http://schemas.openxmlformats.org/officeDocument/2006/relationships/slide" Target="slides/slide203.xml"/><Relationship Id="rId36" Type="http://schemas.openxmlformats.org/officeDocument/2006/relationships/slideMaster" Target="slideMasters/slideMaster36.xml"/><Relationship Id="rId283" Type="http://schemas.openxmlformats.org/officeDocument/2006/relationships/slide" Target="slides/slide245.xml"/><Relationship Id="rId339" Type="http://schemas.openxmlformats.org/officeDocument/2006/relationships/slide" Target="slides/slide301.xml"/><Relationship Id="rId78" Type="http://schemas.openxmlformats.org/officeDocument/2006/relationships/slide" Target="slides/slide40.xml"/><Relationship Id="rId101" Type="http://schemas.openxmlformats.org/officeDocument/2006/relationships/slide" Target="slides/slide63.xml"/><Relationship Id="rId143" Type="http://schemas.openxmlformats.org/officeDocument/2006/relationships/slide" Target="slides/slide105.xml"/><Relationship Id="rId185" Type="http://schemas.openxmlformats.org/officeDocument/2006/relationships/slide" Target="slides/slide147.xml"/><Relationship Id="rId350" Type="http://schemas.openxmlformats.org/officeDocument/2006/relationships/slide" Target="slides/slide312.xml"/><Relationship Id="rId9" Type="http://schemas.openxmlformats.org/officeDocument/2006/relationships/slideMaster" Target="slideMasters/slideMaster9.xml"/><Relationship Id="rId210" Type="http://schemas.openxmlformats.org/officeDocument/2006/relationships/slide" Target="slides/slide172.xml"/><Relationship Id="rId26" Type="http://schemas.openxmlformats.org/officeDocument/2006/relationships/slideMaster" Target="slideMasters/slideMaster26.xml"/><Relationship Id="rId231" Type="http://schemas.openxmlformats.org/officeDocument/2006/relationships/slide" Target="slides/slide193.xml"/><Relationship Id="rId252" Type="http://schemas.openxmlformats.org/officeDocument/2006/relationships/slide" Target="slides/slide214.xml"/><Relationship Id="rId273" Type="http://schemas.openxmlformats.org/officeDocument/2006/relationships/slide" Target="slides/slide235.xml"/><Relationship Id="rId294" Type="http://schemas.openxmlformats.org/officeDocument/2006/relationships/slide" Target="slides/slide256.xml"/><Relationship Id="rId308" Type="http://schemas.openxmlformats.org/officeDocument/2006/relationships/slide" Target="slides/slide270.xml"/><Relationship Id="rId329" Type="http://schemas.openxmlformats.org/officeDocument/2006/relationships/slide" Target="slides/slide291.xml"/><Relationship Id="rId47" Type="http://schemas.openxmlformats.org/officeDocument/2006/relationships/slide" Target="slides/slide9.xml"/><Relationship Id="rId68" Type="http://schemas.openxmlformats.org/officeDocument/2006/relationships/slide" Target="slides/slide30.xml"/><Relationship Id="rId89" Type="http://schemas.openxmlformats.org/officeDocument/2006/relationships/slide" Target="slides/slide51.xml"/><Relationship Id="rId112" Type="http://schemas.openxmlformats.org/officeDocument/2006/relationships/slide" Target="slides/slide74.xml"/><Relationship Id="rId133" Type="http://schemas.openxmlformats.org/officeDocument/2006/relationships/slide" Target="slides/slide95.xml"/><Relationship Id="rId154" Type="http://schemas.openxmlformats.org/officeDocument/2006/relationships/slide" Target="slides/slide116.xml"/><Relationship Id="rId175" Type="http://schemas.openxmlformats.org/officeDocument/2006/relationships/slide" Target="slides/slide137.xml"/><Relationship Id="rId340" Type="http://schemas.openxmlformats.org/officeDocument/2006/relationships/slide" Target="slides/slide302.xml"/><Relationship Id="rId361" Type="http://schemas.openxmlformats.org/officeDocument/2006/relationships/slide" Target="slides/slide323.xml"/><Relationship Id="rId196" Type="http://schemas.openxmlformats.org/officeDocument/2006/relationships/slide" Target="slides/slide158.xml"/><Relationship Id="rId200" Type="http://schemas.openxmlformats.org/officeDocument/2006/relationships/slide" Target="slides/slide162.xml"/><Relationship Id="rId16" Type="http://schemas.openxmlformats.org/officeDocument/2006/relationships/slideMaster" Target="slideMasters/slideMaster16.xml"/><Relationship Id="rId221" Type="http://schemas.openxmlformats.org/officeDocument/2006/relationships/slide" Target="slides/slide183.xml"/><Relationship Id="rId242" Type="http://schemas.openxmlformats.org/officeDocument/2006/relationships/slide" Target="slides/slide204.xml"/><Relationship Id="rId263" Type="http://schemas.openxmlformats.org/officeDocument/2006/relationships/slide" Target="slides/slide225.xml"/><Relationship Id="rId284" Type="http://schemas.openxmlformats.org/officeDocument/2006/relationships/slide" Target="slides/slide246.xml"/><Relationship Id="rId319" Type="http://schemas.openxmlformats.org/officeDocument/2006/relationships/slide" Target="slides/slide281.xml"/><Relationship Id="rId37" Type="http://schemas.openxmlformats.org/officeDocument/2006/relationships/slideMaster" Target="slideMasters/slideMaster37.xml"/><Relationship Id="rId58" Type="http://schemas.openxmlformats.org/officeDocument/2006/relationships/slide" Target="slides/slide20.xml"/><Relationship Id="rId79" Type="http://schemas.openxmlformats.org/officeDocument/2006/relationships/slide" Target="slides/slide41.xml"/><Relationship Id="rId102" Type="http://schemas.openxmlformats.org/officeDocument/2006/relationships/slide" Target="slides/slide64.xml"/><Relationship Id="rId123" Type="http://schemas.openxmlformats.org/officeDocument/2006/relationships/slide" Target="slides/slide85.xml"/><Relationship Id="rId144" Type="http://schemas.openxmlformats.org/officeDocument/2006/relationships/slide" Target="slides/slide106.xml"/><Relationship Id="rId330" Type="http://schemas.openxmlformats.org/officeDocument/2006/relationships/slide" Target="slides/slide292.xml"/><Relationship Id="rId90" Type="http://schemas.openxmlformats.org/officeDocument/2006/relationships/slide" Target="slides/slide52.xml"/><Relationship Id="rId165" Type="http://schemas.openxmlformats.org/officeDocument/2006/relationships/slide" Target="slides/slide127.xml"/><Relationship Id="rId186" Type="http://schemas.openxmlformats.org/officeDocument/2006/relationships/slide" Target="slides/slide148.xml"/><Relationship Id="rId351" Type="http://schemas.openxmlformats.org/officeDocument/2006/relationships/slide" Target="slides/slide313.xml"/><Relationship Id="rId372" Type="http://schemas.openxmlformats.org/officeDocument/2006/relationships/slide" Target="slides/slide334.xml"/><Relationship Id="rId211" Type="http://schemas.openxmlformats.org/officeDocument/2006/relationships/slide" Target="slides/slide173.xml"/><Relationship Id="rId232" Type="http://schemas.openxmlformats.org/officeDocument/2006/relationships/slide" Target="slides/slide194.xml"/><Relationship Id="rId253" Type="http://schemas.openxmlformats.org/officeDocument/2006/relationships/slide" Target="slides/slide215.xml"/><Relationship Id="rId274" Type="http://schemas.openxmlformats.org/officeDocument/2006/relationships/slide" Target="slides/slide236.xml"/><Relationship Id="rId295" Type="http://schemas.openxmlformats.org/officeDocument/2006/relationships/slide" Target="slides/slide257.xml"/><Relationship Id="rId309" Type="http://schemas.openxmlformats.org/officeDocument/2006/relationships/slide" Target="slides/slide271.xml"/><Relationship Id="rId27" Type="http://schemas.openxmlformats.org/officeDocument/2006/relationships/slideMaster" Target="slideMasters/slideMaster27.xml"/><Relationship Id="rId48" Type="http://schemas.openxmlformats.org/officeDocument/2006/relationships/slide" Target="slides/slide10.xml"/><Relationship Id="rId69" Type="http://schemas.openxmlformats.org/officeDocument/2006/relationships/slide" Target="slides/slide31.xml"/><Relationship Id="rId113" Type="http://schemas.openxmlformats.org/officeDocument/2006/relationships/slide" Target="slides/slide75.xml"/><Relationship Id="rId134" Type="http://schemas.openxmlformats.org/officeDocument/2006/relationships/slide" Target="slides/slide96.xml"/><Relationship Id="rId320" Type="http://schemas.openxmlformats.org/officeDocument/2006/relationships/slide" Target="slides/slide282.xml"/><Relationship Id="rId80" Type="http://schemas.openxmlformats.org/officeDocument/2006/relationships/slide" Target="slides/slide42.xml"/><Relationship Id="rId155" Type="http://schemas.openxmlformats.org/officeDocument/2006/relationships/slide" Target="slides/slide117.xml"/><Relationship Id="rId176" Type="http://schemas.openxmlformats.org/officeDocument/2006/relationships/slide" Target="slides/slide138.xml"/><Relationship Id="rId197" Type="http://schemas.openxmlformats.org/officeDocument/2006/relationships/slide" Target="slides/slide159.xml"/><Relationship Id="rId341" Type="http://schemas.openxmlformats.org/officeDocument/2006/relationships/slide" Target="slides/slide303.xml"/><Relationship Id="rId362" Type="http://schemas.openxmlformats.org/officeDocument/2006/relationships/slide" Target="slides/slide324.xml"/><Relationship Id="rId201" Type="http://schemas.openxmlformats.org/officeDocument/2006/relationships/slide" Target="slides/slide163.xml"/><Relationship Id="rId222" Type="http://schemas.openxmlformats.org/officeDocument/2006/relationships/slide" Target="slides/slide184.xml"/><Relationship Id="rId243" Type="http://schemas.openxmlformats.org/officeDocument/2006/relationships/slide" Target="slides/slide205.xml"/><Relationship Id="rId264" Type="http://schemas.openxmlformats.org/officeDocument/2006/relationships/slide" Target="slides/slide226.xml"/><Relationship Id="rId285" Type="http://schemas.openxmlformats.org/officeDocument/2006/relationships/slide" Target="slides/slide247.xml"/><Relationship Id="rId17" Type="http://schemas.openxmlformats.org/officeDocument/2006/relationships/slideMaster" Target="slideMasters/slideMaster17.xml"/><Relationship Id="rId38" Type="http://schemas.openxmlformats.org/officeDocument/2006/relationships/slideMaster" Target="slideMasters/slideMaster38.xml"/><Relationship Id="rId59" Type="http://schemas.openxmlformats.org/officeDocument/2006/relationships/slide" Target="slides/slide21.xml"/><Relationship Id="rId103" Type="http://schemas.openxmlformats.org/officeDocument/2006/relationships/slide" Target="slides/slide65.xml"/><Relationship Id="rId124" Type="http://schemas.openxmlformats.org/officeDocument/2006/relationships/slide" Target="slides/slide86.xml"/><Relationship Id="rId310" Type="http://schemas.openxmlformats.org/officeDocument/2006/relationships/slide" Target="slides/slide272.xml"/><Relationship Id="rId70" Type="http://schemas.openxmlformats.org/officeDocument/2006/relationships/slide" Target="slides/slide32.xml"/><Relationship Id="rId91" Type="http://schemas.openxmlformats.org/officeDocument/2006/relationships/slide" Target="slides/slide53.xml"/><Relationship Id="rId145" Type="http://schemas.openxmlformats.org/officeDocument/2006/relationships/slide" Target="slides/slide107.xml"/><Relationship Id="rId166" Type="http://schemas.openxmlformats.org/officeDocument/2006/relationships/slide" Target="slides/slide128.xml"/><Relationship Id="rId187" Type="http://schemas.openxmlformats.org/officeDocument/2006/relationships/slide" Target="slides/slide149.xml"/><Relationship Id="rId331" Type="http://schemas.openxmlformats.org/officeDocument/2006/relationships/slide" Target="slides/slide293.xml"/><Relationship Id="rId352" Type="http://schemas.openxmlformats.org/officeDocument/2006/relationships/slide" Target="slides/slide314.xml"/><Relationship Id="rId373" Type="http://schemas.openxmlformats.org/officeDocument/2006/relationships/slide" Target="slides/slide335.xml"/><Relationship Id="rId1" Type="http://schemas.openxmlformats.org/officeDocument/2006/relationships/slideMaster" Target="slideMasters/slideMaster1.xml"/><Relationship Id="rId212" Type="http://schemas.openxmlformats.org/officeDocument/2006/relationships/slide" Target="slides/slide174.xml"/><Relationship Id="rId233" Type="http://schemas.openxmlformats.org/officeDocument/2006/relationships/slide" Target="slides/slide195.xml"/><Relationship Id="rId254" Type="http://schemas.openxmlformats.org/officeDocument/2006/relationships/slide" Target="slides/slide216.xml"/><Relationship Id="rId28" Type="http://schemas.openxmlformats.org/officeDocument/2006/relationships/slideMaster" Target="slideMasters/slideMaster28.xml"/><Relationship Id="rId49" Type="http://schemas.openxmlformats.org/officeDocument/2006/relationships/slide" Target="slides/slide11.xml"/><Relationship Id="rId114" Type="http://schemas.openxmlformats.org/officeDocument/2006/relationships/slide" Target="slides/slide76.xml"/><Relationship Id="rId275" Type="http://schemas.openxmlformats.org/officeDocument/2006/relationships/slide" Target="slides/slide237.xml"/><Relationship Id="rId296" Type="http://schemas.openxmlformats.org/officeDocument/2006/relationships/slide" Target="slides/slide258.xml"/><Relationship Id="rId300" Type="http://schemas.openxmlformats.org/officeDocument/2006/relationships/slide" Target="slides/slide262.xml"/><Relationship Id="rId60" Type="http://schemas.openxmlformats.org/officeDocument/2006/relationships/slide" Target="slides/slide22.xml"/><Relationship Id="rId81" Type="http://schemas.openxmlformats.org/officeDocument/2006/relationships/slide" Target="slides/slide43.xml"/><Relationship Id="rId135" Type="http://schemas.openxmlformats.org/officeDocument/2006/relationships/slide" Target="slides/slide97.xml"/><Relationship Id="rId156" Type="http://schemas.openxmlformats.org/officeDocument/2006/relationships/slide" Target="slides/slide118.xml"/><Relationship Id="rId177" Type="http://schemas.openxmlformats.org/officeDocument/2006/relationships/slide" Target="slides/slide139.xml"/><Relationship Id="rId198" Type="http://schemas.openxmlformats.org/officeDocument/2006/relationships/slide" Target="slides/slide160.xml"/><Relationship Id="rId321" Type="http://schemas.openxmlformats.org/officeDocument/2006/relationships/slide" Target="slides/slide283.xml"/><Relationship Id="rId342" Type="http://schemas.openxmlformats.org/officeDocument/2006/relationships/slide" Target="slides/slide304.xml"/><Relationship Id="rId363" Type="http://schemas.openxmlformats.org/officeDocument/2006/relationships/slide" Target="slides/slide325.xml"/><Relationship Id="rId202" Type="http://schemas.openxmlformats.org/officeDocument/2006/relationships/slide" Target="slides/slide164.xml"/><Relationship Id="rId223" Type="http://schemas.openxmlformats.org/officeDocument/2006/relationships/slide" Target="slides/slide185.xml"/><Relationship Id="rId244" Type="http://schemas.openxmlformats.org/officeDocument/2006/relationships/slide" Target="slides/slide206.xml"/><Relationship Id="rId18" Type="http://schemas.openxmlformats.org/officeDocument/2006/relationships/slideMaster" Target="slideMasters/slideMaster18.xml"/><Relationship Id="rId39" Type="http://schemas.openxmlformats.org/officeDocument/2006/relationships/slide" Target="slides/slide1.xml"/><Relationship Id="rId265" Type="http://schemas.openxmlformats.org/officeDocument/2006/relationships/slide" Target="slides/slide227.xml"/><Relationship Id="rId286" Type="http://schemas.openxmlformats.org/officeDocument/2006/relationships/slide" Target="slides/slide248.xml"/><Relationship Id="rId50" Type="http://schemas.openxmlformats.org/officeDocument/2006/relationships/slide" Target="slides/slide12.xml"/><Relationship Id="rId104" Type="http://schemas.openxmlformats.org/officeDocument/2006/relationships/slide" Target="slides/slide66.xml"/><Relationship Id="rId125" Type="http://schemas.openxmlformats.org/officeDocument/2006/relationships/slide" Target="slides/slide87.xml"/><Relationship Id="rId146" Type="http://schemas.openxmlformats.org/officeDocument/2006/relationships/slide" Target="slides/slide108.xml"/><Relationship Id="rId167" Type="http://schemas.openxmlformats.org/officeDocument/2006/relationships/slide" Target="slides/slide129.xml"/><Relationship Id="rId188" Type="http://schemas.openxmlformats.org/officeDocument/2006/relationships/slide" Target="slides/slide150.xml"/><Relationship Id="rId311" Type="http://schemas.openxmlformats.org/officeDocument/2006/relationships/slide" Target="slides/slide273.xml"/><Relationship Id="rId332" Type="http://schemas.openxmlformats.org/officeDocument/2006/relationships/slide" Target="slides/slide294.xml"/><Relationship Id="rId353" Type="http://schemas.openxmlformats.org/officeDocument/2006/relationships/slide" Target="slides/slide315.xml"/><Relationship Id="rId374" Type="http://schemas.openxmlformats.org/officeDocument/2006/relationships/slide" Target="slides/slide336.xml"/><Relationship Id="rId71" Type="http://schemas.openxmlformats.org/officeDocument/2006/relationships/slide" Target="slides/slide33.xml"/><Relationship Id="rId92" Type="http://schemas.openxmlformats.org/officeDocument/2006/relationships/slide" Target="slides/slide54.xml"/><Relationship Id="rId213" Type="http://schemas.openxmlformats.org/officeDocument/2006/relationships/slide" Target="slides/slide175.xml"/><Relationship Id="rId234" Type="http://schemas.openxmlformats.org/officeDocument/2006/relationships/slide" Target="slides/slide196.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55" Type="http://schemas.openxmlformats.org/officeDocument/2006/relationships/slide" Target="slides/slide217.xml"/><Relationship Id="rId276" Type="http://schemas.openxmlformats.org/officeDocument/2006/relationships/slide" Target="slides/slide238.xml"/><Relationship Id="rId297" Type="http://schemas.openxmlformats.org/officeDocument/2006/relationships/slide" Target="slides/slide259.xml"/><Relationship Id="rId40" Type="http://schemas.openxmlformats.org/officeDocument/2006/relationships/slide" Target="slides/slide2.xml"/><Relationship Id="rId115" Type="http://schemas.openxmlformats.org/officeDocument/2006/relationships/slide" Target="slides/slide77.xml"/><Relationship Id="rId136" Type="http://schemas.openxmlformats.org/officeDocument/2006/relationships/slide" Target="slides/slide98.xml"/><Relationship Id="rId157" Type="http://schemas.openxmlformats.org/officeDocument/2006/relationships/slide" Target="slides/slide119.xml"/><Relationship Id="rId178" Type="http://schemas.openxmlformats.org/officeDocument/2006/relationships/slide" Target="slides/slide140.xml"/><Relationship Id="rId301" Type="http://schemas.openxmlformats.org/officeDocument/2006/relationships/slide" Target="slides/slide263.xml"/><Relationship Id="rId322" Type="http://schemas.openxmlformats.org/officeDocument/2006/relationships/slide" Target="slides/slide284.xml"/><Relationship Id="rId343" Type="http://schemas.openxmlformats.org/officeDocument/2006/relationships/slide" Target="slides/slide305.xml"/><Relationship Id="rId364" Type="http://schemas.openxmlformats.org/officeDocument/2006/relationships/slide" Target="slides/slide326.xml"/><Relationship Id="rId61" Type="http://schemas.openxmlformats.org/officeDocument/2006/relationships/slide" Target="slides/slide23.xml"/><Relationship Id="rId82" Type="http://schemas.openxmlformats.org/officeDocument/2006/relationships/slide" Target="slides/slide44.xml"/><Relationship Id="rId199" Type="http://schemas.openxmlformats.org/officeDocument/2006/relationships/slide" Target="slides/slide161.xml"/><Relationship Id="rId203" Type="http://schemas.openxmlformats.org/officeDocument/2006/relationships/slide" Target="slides/slide165.xml"/><Relationship Id="rId19" Type="http://schemas.openxmlformats.org/officeDocument/2006/relationships/slideMaster" Target="slideMasters/slideMaster19.xml"/><Relationship Id="rId224" Type="http://schemas.openxmlformats.org/officeDocument/2006/relationships/slide" Target="slides/slide186.xml"/><Relationship Id="rId245" Type="http://schemas.openxmlformats.org/officeDocument/2006/relationships/slide" Target="slides/slide207.xml"/><Relationship Id="rId266" Type="http://schemas.openxmlformats.org/officeDocument/2006/relationships/slide" Target="slides/slide228.xml"/><Relationship Id="rId287" Type="http://schemas.openxmlformats.org/officeDocument/2006/relationships/slide" Target="slides/slide249.xml"/><Relationship Id="rId30" Type="http://schemas.openxmlformats.org/officeDocument/2006/relationships/slideMaster" Target="slideMasters/slideMaster30.xml"/><Relationship Id="rId105" Type="http://schemas.openxmlformats.org/officeDocument/2006/relationships/slide" Target="slides/slide67.xml"/><Relationship Id="rId126" Type="http://schemas.openxmlformats.org/officeDocument/2006/relationships/slide" Target="slides/slide88.xml"/><Relationship Id="rId147" Type="http://schemas.openxmlformats.org/officeDocument/2006/relationships/slide" Target="slides/slide109.xml"/><Relationship Id="rId168" Type="http://schemas.openxmlformats.org/officeDocument/2006/relationships/slide" Target="slides/slide130.xml"/><Relationship Id="rId312" Type="http://schemas.openxmlformats.org/officeDocument/2006/relationships/slide" Target="slides/slide274.xml"/><Relationship Id="rId333" Type="http://schemas.openxmlformats.org/officeDocument/2006/relationships/slide" Target="slides/slide295.xml"/><Relationship Id="rId354" Type="http://schemas.openxmlformats.org/officeDocument/2006/relationships/slide" Target="slides/slide316.xml"/><Relationship Id="rId51" Type="http://schemas.openxmlformats.org/officeDocument/2006/relationships/slide" Target="slides/slide13.xml"/><Relationship Id="rId72" Type="http://schemas.openxmlformats.org/officeDocument/2006/relationships/slide" Target="slides/slide34.xml"/><Relationship Id="rId93" Type="http://schemas.openxmlformats.org/officeDocument/2006/relationships/slide" Target="slides/slide55.xml"/><Relationship Id="rId189" Type="http://schemas.openxmlformats.org/officeDocument/2006/relationships/slide" Target="slides/slide151.xml"/><Relationship Id="rId375" Type="http://schemas.openxmlformats.org/officeDocument/2006/relationships/slide" Target="slides/slide337.xml"/><Relationship Id="rId3" Type="http://schemas.openxmlformats.org/officeDocument/2006/relationships/slideMaster" Target="slideMasters/slideMaster3.xml"/><Relationship Id="rId214" Type="http://schemas.openxmlformats.org/officeDocument/2006/relationships/slide" Target="slides/slide176.xml"/><Relationship Id="rId235" Type="http://schemas.openxmlformats.org/officeDocument/2006/relationships/slide" Target="slides/slide197.xml"/><Relationship Id="rId256" Type="http://schemas.openxmlformats.org/officeDocument/2006/relationships/slide" Target="slides/slide218.xml"/><Relationship Id="rId277" Type="http://schemas.openxmlformats.org/officeDocument/2006/relationships/slide" Target="slides/slide239.xml"/><Relationship Id="rId298" Type="http://schemas.openxmlformats.org/officeDocument/2006/relationships/slide" Target="slides/slide260.xml"/><Relationship Id="rId116" Type="http://schemas.openxmlformats.org/officeDocument/2006/relationships/slide" Target="slides/slide78.xml"/><Relationship Id="rId137" Type="http://schemas.openxmlformats.org/officeDocument/2006/relationships/slide" Target="slides/slide99.xml"/><Relationship Id="rId158" Type="http://schemas.openxmlformats.org/officeDocument/2006/relationships/slide" Target="slides/slide120.xml"/><Relationship Id="rId302" Type="http://schemas.openxmlformats.org/officeDocument/2006/relationships/slide" Target="slides/slide264.xml"/><Relationship Id="rId323" Type="http://schemas.openxmlformats.org/officeDocument/2006/relationships/slide" Target="slides/slide285.xml"/><Relationship Id="rId344" Type="http://schemas.openxmlformats.org/officeDocument/2006/relationships/slide" Target="slides/slide306.xml"/><Relationship Id="rId20" Type="http://schemas.openxmlformats.org/officeDocument/2006/relationships/slideMaster" Target="slideMasters/slideMaster20.xml"/><Relationship Id="rId41" Type="http://schemas.openxmlformats.org/officeDocument/2006/relationships/slide" Target="slides/slide3.xml"/><Relationship Id="rId62" Type="http://schemas.openxmlformats.org/officeDocument/2006/relationships/slide" Target="slides/slide24.xml"/><Relationship Id="rId83" Type="http://schemas.openxmlformats.org/officeDocument/2006/relationships/slide" Target="slides/slide45.xml"/><Relationship Id="rId179" Type="http://schemas.openxmlformats.org/officeDocument/2006/relationships/slide" Target="slides/slide141.xml"/><Relationship Id="rId365" Type="http://schemas.openxmlformats.org/officeDocument/2006/relationships/slide" Target="slides/slide327.xml"/><Relationship Id="rId190" Type="http://schemas.openxmlformats.org/officeDocument/2006/relationships/slide" Target="slides/slide152.xml"/><Relationship Id="rId204" Type="http://schemas.openxmlformats.org/officeDocument/2006/relationships/slide" Target="slides/slide166.xml"/><Relationship Id="rId225" Type="http://schemas.openxmlformats.org/officeDocument/2006/relationships/slide" Target="slides/slide187.xml"/><Relationship Id="rId246" Type="http://schemas.openxmlformats.org/officeDocument/2006/relationships/slide" Target="slides/slide208.xml"/><Relationship Id="rId267" Type="http://schemas.openxmlformats.org/officeDocument/2006/relationships/slide" Target="slides/slide229.xml"/><Relationship Id="rId288" Type="http://schemas.openxmlformats.org/officeDocument/2006/relationships/slide" Target="slides/slide250.xml"/><Relationship Id="rId106" Type="http://schemas.openxmlformats.org/officeDocument/2006/relationships/slide" Target="slides/slide68.xml"/><Relationship Id="rId127" Type="http://schemas.openxmlformats.org/officeDocument/2006/relationships/slide" Target="slides/slide89.xml"/><Relationship Id="rId313" Type="http://schemas.openxmlformats.org/officeDocument/2006/relationships/slide" Target="slides/slide275.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 Target="slides/slide14.xml"/><Relationship Id="rId73" Type="http://schemas.openxmlformats.org/officeDocument/2006/relationships/slide" Target="slides/slide35.xml"/><Relationship Id="rId94" Type="http://schemas.openxmlformats.org/officeDocument/2006/relationships/slide" Target="slides/slide56.xml"/><Relationship Id="rId148" Type="http://schemas.openxmlformats.org/officeDocument/2006/relationships/slide" Target="slides/slide110.xml"/><Relationship Id="rId169" Type="http://schemas.openxmlformats.org/officeDocument/2006/relationships/slide" Target="slides/slide131.xml"/><Relationship Id="rId334" Type="http://schemas.openxmlformats.org/officeDocument/2006/relationships/slide" Target="slides/slide296.xml"/><Relationship Id="rId355" Type="http://schemas.openxmlformats.org/officeDocument/2006/relationships/slide" Target="slides/slide317.xml"/><Relationship Id="rId376" Type="http://schemas.openxmlformats.org/officeDocument/2006/relationships/notesMaster" Target="notesMasters/notesMaster1.xml"/><Relationship Id="rId4" Type="http://schemas.openxmlformats.org/officeDocument/2006/relationships/slideMaster" Target="slideMasters/slideMaster4.xml"/><Relationship Id="rId180" Type="http://schemas.openxmlformats.org/officeDocument/2006/relationships/slide" Target="slides/slide142.xml"/><Relationship Id="rId215" Type="http://schemas.openxmlformats.org/officeDocument/2006/relationships/slide" Target="slides/slide177.xml"/><Relationship Id="rId236" Type="http://schemas.openxmlformats.org/officeDocument/2006/relationships/slide" Target="slides/slide198.xml"/><Relationship Id="rId257" Type="http://schemas.openxmlformats.org/officeDocument/2006/relationships/slide" Target="slides/slide219.xml"/><Relationship Id="rId278" Type="http://schemas.openxmlformats.org/officeDocument/2006/relationships/slide" Target="slides/slide240.xml"/><Relationship Id="rId303" Type="http://schemas.openxmlformats.org/officeDocument/2006/relationships/slide" Target="slides/slide265.xml"/><Relationship Id="rId42" Type="http://schemas.openxmlformats.org/officeDocument/2006/relationships/slide" Target="slides/slide4.xml"/><Relationship Id="rId84" Type="http://schemas.openxmlformats.org/officeDocument/2006/relationships/slide" Target="slides/slide46.xml"/><Relationship Id="rId138" Type="http://schemas.openxmlformats.org/officeDocument/2006/relationships/slide" Target="slides/slide100.xml"/><Relationship Id="rId345" Type="http://schemas.openxmlformats.org/officeDocument/2006/relationships/slide" Target="slides/slide307.xml"/><Relationship Id="rId191" Type="http://schemas.openxmlformats.org/officeDocument/2006/relationships/slide" Target="slides/slide153.xml"/><Relationship Id="rId205" Type="http://schemas.openxmlformats.org/officeDocument/2006/relationships/slide" Target="slides/slide167.xml"/><Relationship Id="rId247" Type="http://schemas.openxmlformats.org/officeDocument/2006/relationships/slide" Target="slides/slide209.xml"/><Relationship Id="rId107" Type="http://schemas.openxmlformats.org/officeDocument/2006/relationships/slide" Target="slides/slide69.xml"/><Relationship Id="rId289" Type="http://schemas.openxmlformats.org/officeDocument/2006/relationships/slide" Target="slides/slide251.xml"/><Relationship Id="rId11" Type="http://schemas.openxmlformats.org/officeDocument/2006/relationships/slideMaster" Target="slideMasters/slideMaster11.xml"/><Relationship Id="rId53" Type="http://schemas.openxmlformats.org/officeDocument/2006/relationships/slide" Target="slides/slide15.xml"/><Relationship Id="rId149" Type="http://schemas.openxmlformats.org/officeDocument/2006/relationships/slide" Target="slides/slide111.xml"/><Relationship Id="rId314" Type="http://schemas.openxmlformats.org/officeDocument/2006/relationships/slide" Target="slides/slide276.xml"/><Relationship Id="rId356" Type="http://schemas.openxmlformats.org/officeDocument/2006/relationships/slide" Target="slides/slide318.xml"/><Relationship Id="rId95" Type="http://schemas.openxmlformats.org/officeDocument/2006/relationships/slide" Target="slides/slide57.xml"/><Relationship Id="rId160" Type="http://schemas.openxmlformats.org/officeDocument/2006/relationships/slide" Target="slides/slide122.xml"/><Relationship Id="rId216" Type="http://schemas.openxmlformats.org/officeDocument/2006/relationships/slide" Target="slides/slide178.xml"/><Relationship Id="rId258" Type="http://schemas.openxmlformats.org/officeDocument/2006/relationships/slide" Target="slides/slide220.xml"/><Relationship Id="rId22" Type="http://schemas.openxmlformats.org/officeDocument/2006/relationships/slideMaster" Target="slideMasters/slideMaster22.xml"/><Relationship Id="rId64" Type="http://schemas.openxmlformats.org/officeDocument/2006/relationships/slide" Target="slides/slide26.xml"/><Relationship Id="rId118" Type="http://schemas.openxmlformats.org/officeDocument/2006/relationships/slide" Target="slides/slide80.xml"/><Relationship Id="rId325" Type="http://schemas.openxmlformats.org/officeDocument/2006/relationships/slide" Target="slides/slide287.xml"/><Relationship Id="rId367" Type="http://schemas.openxmlformats.org/officeDocument/2006/relationships/slide" Target="slides/slide329.xml"/><Relationship Id="rId171" Type="http://schemas.openxmlformats.org/officeDocument/2006/relationships/slide" Target="slides/slide133.xml"/><Relationship Id="rId227" Type="http://schemas.openxmlformats.org/officeDocument/2006/relationships/slide" Target="slides/slide189.xml"/><Relationship Id="rId269" Type="http://schemas.openxmlformats.org/officeDocument/2006/relationships/slide" Target="slides/slide231.xml"/><Relationship Id="rId33" Type="http://schemas.openxmlformats.org/officeDocument/2006/relationships/slideMaster" Target="slideMasters/slideMaster33.xml"/><Relationship Id="rId129" Type="http://schemas.openxmlformats.org/officeDocument/2006/relationships/slide" Target="slides/slide91.xml"/><Relationship Id="rId280" Type="http://schemas.openxmlformats.org/officeDocument/2006/relationships/slide" Target="slides/slide242.xml"/><Relationship Id="rId336" Type="http://schemas.openxmlformats.org/officeDocument/2006/relationships/slide" Target="slides/slide298.xml"/><Relationship Id="rId75" Type="http://schemas.openxmlformats.org/officeDocument/2006/relationships/slide" Target="slides/slide37.xml"/><Relationship Id="rId140" Type="http://schemas.openxmlformats.org/officeDocument/2006/relationships/slide" Target="slides/slide102.xml"/><Relationship Id="rId182" Type="http://schemas.openxmlformats.org/officeDocument/2006/relationships/slide" Target="slides/slide144.xml"/><Relationship Id="rId378" Type="http://schemas.openxmlformats.org/officeDocument/2006/relationships/viewProps" Target="viewProps.xml"/><Relationship Id="rId6" Type="http://schemas.openxmlformats.org/officeDocument/2006/relationships/slideMaster" Target="slideMasters/slideMaster6.xml"/><Relationship Id="rId238" Type="http://schemas.openxmlformats.org/officeDocument/2006/relationships/slide" Target="slides/slide200.xml"/><Relationship Id="rId291" Type="http://schemas.openxmlformats.org/officeDocument/2006/relationships/slide" Target="slides/slide253.xml"/><Relationship Id="rId305" Type="http://schemas.openxmlformats.org/officeDocument/2006/relationships/slide" Target="slides/slide267.xml"/><Relationship Id="rId347" Type="http://schemas.openxmlformats.org/officeDocument/2006/relationships/slide" Target="slides/slide309.xml"/><Relationship Id="rId44" Type="http://schemas.openxmlformats.org/officeDocument/2006/relationships/slide" Target="slides/slide6.xml"/><Relationship Id="rId86" Type="http://schemas.openxmlformats.org/officeDocument/2006/relationships/slide" Target="slides/slide48.xml"/><Relationship Id="rId151" Type="http://schemas.openxmlformats.org/officeDocument/2006/relationships/slide" Target="slides/slide113.xml"/><Relationship Id="rId193" Type="http://schemas.openxmlformats.org/officeDocument/2006/relationships/slide" Target="slides/slide155.xml"/><Relationship Id="rId207" Type="http://schemas.openxmlformats.org/officeDocument/2006/relationships/slide" Target="slides/slide169.xml"/><Relationship Id="rId249" Type="http://schemas.openxmlformats.org/officeDocument/2006/relationships/slide" Target="slides/slide211.xml"/><Relationship Id="rId13" Type="http://schemas.openxmlformats.org/officeDocument/2006/relationships/slideMaster" Target="slideMasters/slideMaster13.xml"/><Relationship Id="rId109" Type="http://schemas.openxmlformats.org/officeDocument/2006/relationships/slide" Target="slides/slide71.xml"/><Relationship Id="rId260" Type="http://schemas.openxmlformats.org/officeDocument/2006/relationships/slide" Target="slides/slide222.xml"/><Relationship Id="rId316" Type="http://schemas.openxmlformats.org/officeDocument/2006/relationships/slide" Target="slides/slide278.xml"/><Relationship Id="rId55" Type="http://schemas.openxmlformats.org/officeDocument/2006/relationships/slide" Target="slides/slide17.xml"/><Relationship Id="rId97" Type="http://schemas.openxmlformats.org/officeDocument/2006/relationships/slide" Target="slides/slide59.xml"/><Relationship Id="rId120" Type="http://schemas.openxmlformats.org/officeDocument/2006/relationships/slide" Target="slides/slide82.xml"/><Relationship Id="rId358" Type="http://schemas.openxmlformats.org/officeDocument/2006/relationships/slide" Target="slides/slide320.xml"/><Relationship Id="rId162" Type="http://schemas.openxmlformats.org/officeDocument/2006/relationships/slide" Target="slides/slide124.xml"/><Relationship Id="rId218" Type="http://schemas.openxmlformats.org/officeDocument/2006/relationships/slide" Target="slides/slide180.xml"/><Relationship Id="rId271" Type="http://schemas.openxmlformats.org/officeDocument/2006/relationships/slide" Target="slides/slide233.xml"/><Relationship Id="rId24" Type="http://schemas.openxmlformats.org/officeDocument/2006/relationships/slideMaster" Target="slideMasters/slideMaster24.xml"/><Relationship Id="rId66" Type="http://schemas.openxmlformats.org/officeDocument/2006/relationships/slide" Target="slides/slide28.xml"/><Relationship Id="rId131" Type="http://schemas.openxmlformats.org/officeDocument/2006/relationships/slide" Target="slides/slide93.xml"/><Relationship Id="rId327" Type="http://schemas.openxmlformats.org/officeDocument/2006/relationships/slide" Target="slides/slide289.xml"/><Relationship Id="rId369" Type="http://schemas.openxmlformats.org/officeDocument/2006/relationships/slide" Target="slides/slide331.xml"/><Relationship Id="rId173" Type="http://schemas.openxmlformats.org/officeDocument/2006/relationships/slide" Target="slides/slide135.xml"/><Relationship Id="rId229" Type="http://schemas.openxmlformats.org/officeDocument/2006/relationships/slide" Target="slides/slide191.xml"/><Relationship Id="rId380" Type="http://schemas.openxmlformats.org/officeDocument/2006/relationships/tableStyles" Target="tableStyles.xml"/><Relationship Id="rId240" Type="http://schemas.openxmlformats.org/officeDocument/2006/relationships/slide" Target="slides/slide202.xml"/><Relationship Id="rId35" Type="http://schemas.openxmlformats.org/officeDocument/2006/relationships/slideMaster" Target="slideMasters/slideMaster35.xml"/><Relationship Id="rId77" Type="http://schemas.openxmlformats.org/officeDocument/2006/relationships/slide" Target="slides/slide39.xml"/><Relationship Id="rId100" Type="http://schemas.openxmlformats.org/officeDocument/2006/relationships/slide" Target="slides/slide62.xml"/><Relationship Id="rId282" Type="http://schemas.openxmlformats.org/officeDocument/2006/relationships/slide" Target="slides/slide244.xml"/><Relationship Id="rId338" Type="http://schemas.openxmlformats.org/officeDocument/2006/relationships/slide" Target="slides/slide300.xml"/><Relationship Id="rId8" Type="http://schemas.openxmlformats.org/officeDocument/2006/relationships/slideMaster" Target="slideMasters/slideMaster8.xml"/><Relationship Id="rId142" Type="http://schemas.openxmlformats.org/officeDocument/2006/relationships/slide" Target="slides/slide104.xml"/><Relationship Id="rId184" Type="http://schemas.openxmlformats.org/officeDocument/2006/relationships/slide" Target="slides/slide146.xml"/><Relationship Id="rId251" Type="http://schemas.openxmlformats.org/officeDocument/2006/relationships/slide" Target="slides/slide213.xml"/><Relationship Id="rId46" Type="http://schemas.openxmlformats.org/officeDocument/2006/relationships/slide" Target="slides/slide8.xml"/><Relationship Id="rId293" Type="http://schemas.openxmlformats.org/officeDocument/2006/relationships/slide" Target="slides/slide255.xml"/><Relationship Id="rId307" Type="http://schemas.openxmlformats.org/officeDocument/2006/relationships/slide" Target="slides/slide269.xml"/><Relationship Id="rId349" Type="http://schemas.openxmlformats.org/officeDocument/2006/relationships/slide" Target="slides/slide311.xml"/><Relationship Id="rId88" Type="http://schemas.openxmlformats.org/officeDocument/2006/relationships/slide" Target="slides/slide50.xml"/><Relationship Id="rId111" Type="http://schemas.openxmlformats.org/officeDocument/2006/relationships/slide" Target="slides/slide73.xml"/><Relationship Id="rId153" Type="http://schemas.openxmlformats.org/officeDocument/2006/relationships/slide" Target="slides/slide115.xml"/><Relationship Id="rId195" Type="http://schemas.openxmlformats.org/officeDocument/2006/relationships/slide" Target="slides/slide157.xml"/><Relationship Id="rId209" Type="http://schemas.openxmlformats.org/officeDocument/2006/relationships/slide" Target="slides/slide171.xml"/><Relationship Id="rId360" Type="http://schemas.openxmlformats.org/officeDocument/2006/relationships/slide" Target="slides/slide322.xml"/><Relationship Id="rId220" Type="http://schemas.openxmlformats.org/officeDocument/2006/relationships/slide" Target="slides/slide182.xml"/><Relationship Id="rId15" Type="http://schemas.openxmlformats.org/officeDocument/2006/relationships/slideMaster" Target="slideMasters/slideMaster15.xml"/><Relationship Id="rId57" Type="http://schemas.openxmlformats.org/officeDocument/2006/relationships/slide" Target="slides/slide19.xml"/><Relationship Id="rId262" Type="http://schemas.openxmlformats.org/officeDocument/2006/relationships/slide" Target="slides/slide224.xml"/><Relationship Id="rId318" Type="http://schemas.openxmlformats.org/officeDocument/2006/relationships/slide" Target="slides/slide280.xml"/><Relationship Id="rId99" Type="http://schemas.openxmlformats.org/officeDocument/2006/relationships/slide" Target="slides/slide61.xml"/><Relationship Id="rId122" Type="http://schemas.openxmlformats.org/officeDocument/2006/relationships/slide" Target="slides/slide84.xml"/><Relationship Id="rId164" Type="http://schemas.openxmlformats.org/officeDocument/2006/relationships/slide" Target="slides/slide126.xml"/><Relationship Id="rId371" Type="http://schemas.openxmlformats.org/officeDocument/2006/relationships/slide" Target="slides/slide3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200" b="0" smtClean="0">
                <a:solidFill>
                  <a:schemeClr val="tx1"/>
                </a:solidFill>
              </a:defRPr>
            </a:lvl1pPr>
          </a:lstStyle>
          <a:p>
            <a:pPr>
              <a:defRPr/>
            </a:pPr>
            <a:endParaRPr lang="en-US" altLang="en-US"/>
          </a:p>
        </p:txBody>
      </p:sp>
      <p:sp>
        <p:nvSpPr>
          <p:cNvPr id="6041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200" b="0" smtClean="0">
                <a:solidFill>
                  <a:schemeClr val="tx1"/>
                </a:solidFill>
              </a:defRPr>
            </a:lvl1pPr>
          </a:lstStyle>
          <a:p>
            <a:pPr>
              <a:defRPr/>
            </a:pPr>
            <a:endParaRPr lang="en-US" altLang="en-US"/>
          </a:p>
        </p:txBody>
      </p:sp>
      <p:sp>
        <p:nvSpPr>
          <p:cNvPr id="1597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042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6042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spcBef>
                <a:spcPct val="0"/>
              </a:spcBef>
              <a:defRPr sz="1200" b="0" smtClean="0">
                <a:solidFill>
                  <a:schemeClr val="tx1"/>
                </a:solidFill>
              </a:defRPr>
            </a:lvl1pPr>
          </a:lstStyle>
          <a:p>
            <a:pPr>
              <a:defRPr/>
            </a:pPr>
            <a:endParaRPr lang="en-US" altLang="en-US"/>
          </a:p>
        </p:txBody>
      </p:sp>
      <p:sp>
        <p:nvSpPr>
          <p:cNvPr id="6042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spcBef>
                <a:spcPct val="0"/>
              </a:spcBef>
              <a:defRPr sz="1200" b="0" smtClean="0">
                <a:solidFill>
                  <a:schemeClr val="tx1"/>
                </a:solidFill>
              </a:defRPr>
            </a:lvl1pPr>
          </a:lstStyle>
          <a:p>
            <a:pPr>
              <a:defRPr/>
            </a:pPr>
            <a:fld id="{E804358A-4384-4EF1-B0E8-9505C1F0392D}" type="slidenum">
              <a:rPr lang="en-US" altLang="en-US"/>
              <a:pPr>
                <a:defRPr/>
              </a:pPr>
              <a:t>‹#›</a:t>
            </a:fld>
            <a:endParaRPr lang="en-US" altLang="en-US"/>
          </a:p>
        </p:txBody>
      </p:sp>
    </p:spTree>
    <p:extLst>
      <p:ext uri="{BB962C8B-B14F-4D97-AF65-F5344CB8AC3E}">
        <p14:creationId xmlns:p14="http://schemas.microsoft.com/office/powerpoint/2010/main" val="42051217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CB5DF9-8D4C-4CDE-9713-DB0E76BB1AB2}" type="slidenum">
              <a:rPr lang="en-US" smtClean="0">
                <a:solidFill>
                  <a:prstClr val="black"/>
                </a:solidFill>
              </a:rPr>
              <a:pPr/>
              <a:t>177</a:t>
            </a:fld>
            <a:endParaRPr lang="en-US">
              <a:solidFill>
                <a:prstClr val="black"/>
              </a:solidFill>
            </a:endParaRPr>
          </a:p>
        </p:txBody>
      </p:sp>
    </p:spTree>
    <p:extLst>
      <p:ext uri="{BB962C8B-B14F-4D97-AF65-F5344CB8AC3E}">
        <p14:creationId xmlns:p14="http://schemas.microsoft.com/office/powerpoint/2010/main" val="1766484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CB5DF9-8D4C-4CDE-9713-DB0E76BB1AB2}" type="slidenum">
              <a:rPr lang="en-US" smtClean="0">
                <a:solidFill>
                  <a:prstClr val="black"/>
                </a:solidFill>
              </a:rPr>
              <a:pPr/>
              <a:t>178</a:t>
            </a:fld>
            <a:endParaRPr lang="en-US">
              <a:solidFill>
                <a:prstClr val="black"/>
              </a:solidFill>
            </a:endParaRPr>
          </a:p>
        </p:txBody>
      </p:sp>
    </p:spTree>
    <p:extLst>
      <p:ext uri="{BB962C8B-B14F-4D97-AF65-F5344CB8AC3E}">
        <p14:creationId xmlns:p14="http://schemas.microsoft.com/office/powerpoint/2010/main" val="1766484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92E99F5-634A-444F-8956-856E4B8CBBB3}"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6144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3764397-4AD7-4386-A072-D9069843DE79}" type="slidenum">
              <a:rPr lang="en-US" altLang="en-US"/>
              <a:pPr>
                <a:defRPr/>
              </a:pPr>
              <a:t>‹#›</a:t>
            </a:fld>
            <a:endParaRPr lang="en-US" altLang="en-US"/>
          </a:p>
        </p:txBody>
      </p:sp>
    </p:spTree>
    <p:extLst>
      <p:ext uri="{BB962C8B-B14F-4D97-AF65-F5344CB8AC3E}">
        <p14:creationId xmlns:p14="http://schemas.microsoft.com/office/powerpoint/2010/main" val="3413680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ECC1701-6DAB-46E0-9A3E-490385BA4BD6}" type="slidenum">
              <a:rPr lang="en-US" altLang="en-US"/>
              <a:pPr>
                <a:defRPr/>
              </a:pPr>
              <a:t>‹#›</a:t>
            </a:fld>
            <a:endParaRPr lang="en-US" altLang="en-US"/>
          </a:p>
        </p:txBody>
      </p:sp>
    </p:spTree>
    <p:extLst>
      <p:ext uri="{BB962C8B-B14F-4D97-AF65-F5344CB8AC3E}">
        <p14:creationId xmlns:p14="http://schemas.microsoft.com/office/powerpoint/2010/main" val="34848335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F0C35E5-2EBE-4F80-84D1-C2CBA3B5022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7280589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252EC7A-8B1C-4346-A551-3D2D05522996}"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15594068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2D038F3-8F74-4C37-8CE2-65B7E60D63D0}"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4480787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D1A2A87-06D4-4346-8305-16AE49C39A17}"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80818418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74B2942-E2F6-4C41-9CDB-1666538C288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82627428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A1FE44F-4589-4E98-93B5-3AC9515E1473}"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38463329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A1A4759-9912-4FCA-B893-DB751F045F7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92861023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6068465-8487-49C6-997D-62E4A0CEBD3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68626893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1670B7E-29CD-49F7-97B0-E9A3111DC080}"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65307243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C52979-3CFA-44BF-83C1-4CD21CBAB41A}"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732198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E0BD630-A09C-4664-A7FC-22ECE0C9AFCC}" type="slidenum">
              <a:rPr lang="en-US" altLang="en-US"/>
              <a:pPr>
                <a:defRPr/>
              </a:pPr>
              <a:t>‹#›</a:t>
            </a:fld>
            <a:endParaRPr lang="en-US" altLang="en-US"/>
          </a:p>
        </p:txBody>
      </p:sp>
    </p:spTree>
    <p:extLst>
      <p:ext uri="{BB962C8B-B14F-4D97-AF65-F5344CB8AC3E}">
        <p14:creationId xmlns:p14="http://schemas.microsoft.com/office/powerpoint/2010/main" val="190645139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7F12FF-0275-4384-85ED-625618E99336}"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45591352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3D3749D-E00A-467E-8B86-F2A0E8163DC7}" type="slidenum">
              <a:rPr lang="en-US" altLang="en-US"/>
              <a:pPr>
                <a:defRPr/>
              </a:pPr>
              <a:t>‹#›</a:t>
            </a:fld>
            <a:endParaRPr lang="en-US" altLang="en-US"/>
          </a:p>
        </p:txBody>
      </p:sp>
    </p:spTree>
    <p:extLst>
      <p:ext uri="{BB962C8B-B14F-4D97-AF65-F5344CB8AC3E}">
        <p14:creationId xmlns:p14="http://schemas.microsoft.com/office/powerpoint/2010/main" val="23202933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43C205A-993B-4C25-8A1A-92F4951B877B}" type="slidenum">
              <a:rPr lang="en-US" altLang="en-US"/>
              <a:pPr>
                <a:defRPr/>
              </a:pPr>
              <a:t>‹#›</a:t>
            </a:fld>
            <a:endParaRPr lang="en-US" altLang="en-US"/>
          </a:p>
        </p:txBody>
      </p:sp>
    </p:spTree>
    <p:extLst>
      <p:ext uri="{BB962C8B-B14F-4D97-AF65-F5344CB8AC3E}">
        <p14:creationId xmlns:p14="http://schemas.microsoft.com/office/powerpoint/2010/main" val="421331347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CF93388-320D-41B1-950F-501813792075}" type="slidenum">
              <a:rPr lang="en-US" altLang="en-US"/>
              <a:pPr>
                <a:defRPr/>
              </a:pPr>
              <a:t>‹#›</a:t>
            </a:fld>
            <a:endParaRPr lang="en-US" altLang="en-US"/>
          </a:p>
        </p:txBody>
      </p:sp>
    </p:spTree>
    <p:extLst>
      <p:ext uri="{BB962C8B-B14F-4D97-AF65-F5344CB8AC3E}">
        <p14:creationId xmlns:p14="http://schemas.microsoft.com/office/powerpoint/2010/main" val="49986395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2CB579A-F4AC-45D1-BF61-0872A0AF6B69}" type="slidenum">
              <a:rPr lang="en-US" altLang="en-US"/>
              <a:pPr>
                <a:defRPr/>
              </a:pPr>
              <a:t>‹#›</a:t>
            </a:fld>
            <a:endParaRPr lang="en-US" altLang="en-US"/>
          </a:p>
        </p:txBody>
      </p:sp>
    </p:spTree>
    <p:extLst>
      <p:ext uri="{BB962C8B-B14F-4D97-AF65-F5344CB8AC3E}">
        <p14:creationId xmlns:p14="http://schemas.microsoft.com/office/powerpoint/2010/main" val="10360761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35"/>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3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ECF9ACB9-946E-4732-834D-93403A6064FA}" type="slidenum">
              <a:rPr lang="en-US" altLang="en-US"/>
              <a:pPr>
                <a:defRPr/>
              </a:pPr>
              <a:t>‹#›</a:t>
            </a:fld>
            <a:endParaRPr lang="en-US" altLang="en-US"/>
          </a:p>
        </p:txBody>
      </p:sp>
    </p:spTree>
    <p:extLst>
      <p:ext uri="{BB962C8B-B14F-4D97-AF65-F5344CB8AC3E}">
        <p14:creationId xmlns:p14="http://schemas.microsoft.com/office/powerpoint/2010/main" val="272867221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07C4A5BA-881B-480E-8730-FA7C3A79116B}" type="slidenum">
              <a:rPr lang="en-US" altLang="en-US"/>
              <a:pPr>
                <a:defRPr/>
              </a:pPr>
              <a:t>‹#›</a:t>
            </a:fld>
            <a:endParaRPr lang="en-US" altLang="en-US"/>
          </a:p>
        </p:txBody>
      </p:sp>
    </p:spTree>
    <p:extLst>
      <p:ext uri="{BB962C8B-B14F-4D97-AF65-F5344CB8AC3E}">
        <p14:creationId xmlns:p14="http://schemas.microsoft.com/office/powerpoint/2010/main" val="405305860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2399DAE0-7301-4F2D-89FC-DAD8E467DE55}" type="slidenum">
              <a:rPr lang="en-US" altLang="en-US"/>
              <a:pPr>
                <a:defRPr/>
              </a:pPr>
              <a:t>‹#›</a:t>
            </a:fld>
            <a:endParaRPr lang="en-US" altLang="en-US"/>
          </a:p>
        </p:txBody>
      </p:sp>
    </p:spTree>
    <p:extLst>
      <p:ext uri="{BB962C8B-B14F-4D97-AF65-F5344CB8AC3E}">
        <p14:creationId xmlns:p14="http://schemas.microsoft.com/office/powerpoint/2010/main" val="372675456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7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2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0DE47DD-9EC1-4421-B92E-5AF1F7F74A5C}" type="slidenum">
              <a:rPr lang="en-US" altLang="en-US"/>
              <a:pPr>
                <a:defRPr/>
              </a:pPr>
              <a:t>‹#›</a:t>
            </a:fld>
            <a:endParaRPr lang="en-US" altLang="en-US"/>
          </a:p>
        </p:txBody>
      </p:sp>
    </p:spTree>
    <p:extLst>
      <p:ext uri="{BB962C8B-B14F-4D97-AF65-F5344CB8AC3E}">
        <p14:creationId xmlns:p14="http://schemas.microsoft.com/office/powerpoint/2010/main" val="162882065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8C6270B-2315-4CCC-82FA-F03F58B2ACCB}" type="slidenum">
              <a:rPr lang="en-US" altLang="en-US"/>
              <a:pPr>
                <a:defRPr/>
              </a:pPr>
              <a:t>‹#›</a:t>
            </a:fld>
            <a:endParaRPr lang="en-US" altLang="en-US"/>
          </a:p>
        </p:txBody>
      </p:sp>
    </p:spTree>
    <p:extLst>
      <p:ext uri="{BB962C8B-B14F-4D97-AF65-F5344CB8AC3E}">
        <p14:creationId xmlns:p14="http://schemas.microsoft.com/office/powerpoint/2010/main" val="13709925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9"/>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CA55A1E-302A-494E-B94E-5A1EFA06ABF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0869652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B58DB1F-0F40-45EA-B6CF-0DD57E8FC452}" type="slidenum">
              <a:rPr lang="en-US" altLang="en-US"/>
              <a:pPr>
                <a:defRPr/>
              </a:pPr>
              <a:t>‹#›</a:t>
            </a:fld>
            <a:endParaRPr lang="en-US" altLang="en-US"/>
          </a:p>
        </p:txBody>
      </p:sp>
    </p:spTree>
    <p:extLst>
      <p:ext uri="{BB962C8B-B14F-4D97-AF65-F5344CB8AC3E}">
        <p14:creationId xmlns:p14="http://schemas.microsoft.com/office/powerpoint/2010/main" val="194327301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6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7D2FE53-80BE-4CAF-BB4D-C9C221D1164F}" type="slidenum">
              <a:rPr lang="en-US" altLang="en-US"/>
              <a:pPr>
                <a:defRPr/>
              </a:pPr>
              <a:t>‹#›</a:t>
            </a:fld>
            <a:endParaRPr lang="en-US" altLang="en-US"/>
          </a:p>
        </p:txBody>
      </p:sp>
    </p:spTree>
    <p:extLst>
      <p:ext uri="{BB962C8B-B14F-4D97-AF65-F5344CB8AC3E}">
        <p14:creationId xmlns:p14="http://schemas.microsoft.com/office/powerpoint/2010/main" val="89634281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70"/>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8732F1-72AE-48BC-BB1A-5541B7BE89E7}"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68875435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8BD4346-0992-4FC1-8D18-D7B2753E8EE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02879062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9664F3F-2AB7-4B97-BC68-E63231D70EAE}"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86383051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E189766-5B3A-4960-9787-5016526BDF29}"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01124179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4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49"/>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9838186-E912-48EE-860D-6A8F4264F24F}"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74121340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42AF2E1-D89E-4859-B457-E8007EA4A54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57227452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28F6035-CF7C-487F-98FA-D212A719B294}"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56633211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7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45"/>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F385212-AD94-4D1E-A6A9-82253F17454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265620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278388E-642A-4E9E-A73A-7D189C22703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0168443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082999-143B-44F0-A8A8-903FEFF4C6E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888975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4903D92-5804-49A6-836C-395F217577A9}"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49223327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83"/>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83"/>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C2DAC53-6CC8-4933-9236-5F994309887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79354545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3018811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258187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027387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725008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563428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446580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75928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98856F4-84B2-4D72-9F4B-01926CB372B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367282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052188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410180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2536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210745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108148-D2E4-4029-8E2E-59F27671585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99899363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3CEA95-D2F4-4E52-A73A-D6F6ED4E622A}"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44676962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7F0D804-A465-482B-9880-F8303D82622E}"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69593544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91E1F79-9748-4F3B-ADF3-B9E88305150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82303069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7"/>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17"/>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1AA1A03-984A-45D8-8AAA-D7279CA46221}"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77425681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25D9759-C54E-4E50-966F-63474F36B6B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1986114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28D2CB9-7A3C-4D16-B350-578D460F056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2987294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89AFBF7-C4EA-4571-B021-889F8A751111}"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80677403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E0A93F6-706D-49B6-B883-17C059E1F00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07594897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4ECB1A1-88E4-4DF1-ABC0-CD3715DB74A7}"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03291155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9F50885-C3B7-4700-ABFA-5E28D244F36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43357044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6912DAA-E80D-4A66-B484-0B77437EC34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08231426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A45051E-DFD4-4BC7-8EA7-9AAD09A949C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33848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E3917506-73DC-4EE2-A895-094D5E048FE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447712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E40EF43-4AA2-41EA-873C-4FCEB2945D7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680113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B181F4C-046D-4C9F-B969-64B4B63D9C9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758195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5EE4793B-2888-47D2-A3D7-ED1C1438E0F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362736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7"/>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7"/>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9C3F49B6-49B9-43AE-A7F1-7C00E19CB7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612690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0B5A16B8-8026-4103-A910-C6A7120480C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4244686"/>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1C957D63-5EBD-4DBE-91A6-E3D56725DB8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6634005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1D95FB7-2D58-4F14-A467-3E24F6FD080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277294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7937BA0-24EA-4FB2-8629-E2CC1B35CF9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0222544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33E2F32-A5A5-43A3-BCB7-52ED701DCE7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769794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3D8AF7D-D6AC-49EA-B59F-99B76748E00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027128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843390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469515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4799392"/>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42427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4FE6E91F-FAC7-4DFD-BADC-C7D95E808B8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23898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451955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919766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109307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929239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581516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010798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760535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53D9F4C-3469-4134-B2B2-0EFDFD49438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1501931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3E3DD50-6189-48D7-93B3-F4C1B4CFA67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392254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B6D7936-7ED7-4453-8BDC-53C3D2DE471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755306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0F6F4485-7DA9-4ACE-9E7A-3829170DF5B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2357589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887FED2-16DF-4277-9973-BB084C83D36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535001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E8F25EBA-BA41-4F16-9941-26E11142019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4987632"/>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47E7757A-7065-4D2C-85AC-694198E7E26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5523343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F6A33B92-6428-4385-9E26-37A9BAC07F7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050879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17EC78F-685C-470A-89B0-3878606105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571402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D6C1479-02DD-463F-A903-7B3909DB0C1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723208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81FF7AB-1570-440C-9266-FA14E667DA6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9705945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5EFD4FB-C7CD-4187-945D-35E3C8F3D09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051490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7A9CF311-0A13-4E41-A070-6812614DB56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688167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11947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C15E1D2-AED9-4F37-A65B-9776D75D5F9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495066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09708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281853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751499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328642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63259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426006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434551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500900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157823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3543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9EDAF7B-1BF9-43E5-8E04-EF24DD3D3DBB}" type="slidenum">
              <a:rPr lang="en-US" altLang="en-US"/>
              <a:pPr>
                <a:defRPr/>
              </a:pPr>
              <a:t>‹#›</a:t>
            </a:fld>
            <a:endParaRPr lang="en-US" altLang="en-US"/>
          </a:p>
        </p:txBody>
      </p:sp>
    </p:spTree>
    <p:extLst>
      <p:ext uri="{BB962C8B-B14F-4D97-AF65-F5344CB8AC3E}">
        <p14:creationId xmlns:p14="http://schemas.microsoft.com/office/powerpoint/2010/main" val="11653608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F25CBC3-94FD-4AFF-B2E5-25EFA7AE9B3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653847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62"/>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8732F1-72AE-48BC-BB1A-5541B7BE89E7}"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06633204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8BD4346-0992-4FC1-8D18-D7B2753E8EE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15900594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9664F3F-2AB7-4B97-BC68-E63231D70EAE}"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88140175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E189766-5B3A-4960-9787-5016526BDF29}"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36305285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4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49"/>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9838186-E912-48EE-860D-6A8F4264F24F}"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853102695"/>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42AF2E1-D89E-4859-B457-E8007EA4A54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34932057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28F6035-CF7C-487F-98FA-D212A719B294}"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979751581"/>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7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37"/>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F385212-AD94-4D1E-A6A9-82253F17454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53866218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082999-143B-44F0-A8A8-903FEFF4C6E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85251599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4903D92-5804-49A6-836C-395F217577A9}"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1776610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EEA98266-6BE4-4621-B652-0F42B74E209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85224957"/>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75"/>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75"/>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C2DAC53-6CC8-4933-9236-5F994309887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24611845"/>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263536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3943838"/>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0035"/>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2908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662074"/>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546902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925619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08670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24079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2"/>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2"/>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FCCEC52-2228-4AEA-A4F0-11E963CCC32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63661863"/>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226869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897946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1953807"/>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2698462"/>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12760359"/>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8514614"/>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7711061"/>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158833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6178068"/>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85281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17"/>
            <a:ext cx="7772400" cy="1469348"/>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409"/>
            <a:ext cx="6400800" cy="1752878"/>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651464257"/>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1605455"/>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552554"/>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4786358"/>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5858196"/>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7268434"/>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1907314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9596928"/>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2330728"/>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89478717"/>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55917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133"/>
            <a:ext cx="8229600" cy="1143522"/>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954"/>
            <a:ext cx="8229600" cy="452552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9721668"/>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1269626"/>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4339857"/>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1421461"/>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9134252"/>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A11980E-E2C3-449A-A795-8CA2D696690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7360669"/>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1670F0E-FC44-45FA-AFD4-165AD5D7ADF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41198454"/>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97507E0-D6E5-4B35-957D-4BB4CE07B63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611149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614060B-8B3C-4AE9-BD92-1DEDB120489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7890997"/>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681D9452-92EE-4681-8CEA-3A91C9DE5B1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5379733"/>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884CA8E6-B269-4085-AE44-7CFF1F4767C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23743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477"/>
            <a:ext cx="7772400" cy="1362828"/>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7389"/>
            <a:ext cx="7772400" cy="1499111"/>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240790013"/>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09DF8E34-0FB5-4B93-A963-966EF58ADF1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86945753"/>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C932DB0-717A-4654-8E52-650935115B2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1561551"/>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80ED8D4-55D9-4F23-89C9-C5A13E0FC28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6113564"/>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8BF9AAA-1A8E-4BF2-91A1-FF1CD3C4215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10683868"/>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B4FB812-3514-4916-AE56-D781118D14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40991575"/>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3764397-4AD7-4386-A072-D9069843DE79}"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577757047"/>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9EDAF7B-1BF9-43E5-8E04-EF24DD3D3DBB}"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369496610"/>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57C44CE-D195-434E-B10E-188E371CA14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490087111"/>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D08719F-EA95-4374-B642-55F76666B27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5853351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3673899-12DC-4ADF-931D-D2145C3AAC74}"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1512460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133"/>
            <a:ext cx="8229600" cy="1143522"/>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954"/>
            <a:ext cx="4038600" cy="452552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954"/>
            <a:ext cx="4038600" cy="452552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217483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81C901F-11DB-418D-A57E-68ACFE47983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154928494"/>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F3A1D44-9119-4028-A125-17122FFDAF91}"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568299647"/>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CACC6E5-4D09-4303-9F52-908794CDFD2E}"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751574318"/>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613789-DF12-4A54-BA0D-DFAC50D9575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45646655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ECC1701-6DAB-46E0-9A3E-490385BA4BD6}"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36980119"/>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E0BD630-A09C-4664-A7FC-22ECE0C9AFC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642849279"/>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762361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0819106"/>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18314694"/>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449574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133"/>
            <a:ext cx="8229600" cy="1143522"/>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39"/>
            <a:ext cx="4040188" cy="639119"/>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282"/>
            <a:ext cx="4040188" cy="395220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39"/>
            <a:ext cx="4041775" cy="639119"/>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282"/>
            <a:ext cx="4041775" cy="395220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934501"/>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176570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658702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7694711"/>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3309213"/>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1359456"/>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169327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7098296"/>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3764397-4AD7-4386-A072-D9069843DE79}"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523256738"/>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9EDAF7B-1BF9-43E5-8E04-EF24DD3D3DBB}"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87427305"/>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57C44CE-D195-434E-B10E-188E371CA14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4167316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133"/>
            <a:ext cx="8229600" cy="1143522"/>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086925911"/>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D08719F-EA95-4374-B642-55F76666B27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176734241"/>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3673899-12DC-4ADF-931D-D2145C3AAC74}"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189135661"/>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81C901F-11DB-418D-A57E-68ACFE47983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787861545"/>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F3A1D44-9119-4028-A125-17122FFDAF91}"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31545362"/>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CACC6E5-4D09-4303-9F52-908794CDFD2E}"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95703021"/>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613789-DF12-4A54-BA0D-DFAC50D9575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662916326"/>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ECC1701-6DAB-46E0-9A3E-490385BA4BD6}"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630045110"/>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E0BD630-A09C-4664-A7FC-22ECE0C9AFC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27864450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3764397-4AD7-4386-A072-D9069843DE79}"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050011846"/>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9EDAF7B-1BF9-43E5-8E04-EF24DD3D3DBB}"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2158089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4689056"/>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57C44CE-D195-434E-B10E-188E371CA14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234200428"/>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D08719F-EA95-4374-B642-55F76666B27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30561368"/>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3673899-12DC-4ADF-931D-D2145C3AAC74}"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108366842"/>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81C901F-11DB-418D-A57E-68ACFE47983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107956237"/>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F3A1D44-9119-4028-A125-17122FFDAF91}"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175549166"/>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CACC6E5-4D09-4303-9F52-908794CDFD2E}"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253643712"/>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613789-DF12-4A54-BA0D-DFAC50D9575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791387455"/>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ECC1701-6DAB-46E0-9A3E-490385BA4BD6}"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818032259"/>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E0BD630-A09C-4664-A7FC-22ECE0C9AFC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346198718"/>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051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57C44CE-D195-434E-B10E-188E371CA14D}" type="slidenum">
              <a:rPr lang="en-US" altLang="en-US"/>
              <a:pPr>
                <a:defRPr/>
              </a:pPr>
              <a:t>‹#›</a:t>
            </a:fld>
            <a:endParaRPr lang="en-US" altLang="en-US"/>
          </a:p>
        </p:txBody>
      </p:sp>
    </p:spTree>
    <p:extLst>
      <p:ext uri="{BB962C8B-B14F-4D97-AF65-F5344CB8AC3E}">
        <p14:creationId xmlns:p14="http://schemas.microsoft.com/office/powerpoint/2010/main" val="29810612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2589"/>
            <a:ext cx="3008313" cy="116232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2566"/>
            <a:ext cx="5111750" cy="5853894"/>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4909"/>
            <a:ext cx="3008313" cy="4691574"/>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04845449"/>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97732468"/>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6277002"/>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8173707"/>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4109956"/>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7991349"/>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5188526"/>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1287777"/>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3538669"/>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3264344"/>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47448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1250"/>
            <a:ext cx="5486400" cy="565495"/>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501"/>
            <a:ext cx="5486400" cy="411511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6745"/>
            <a:ext cx="5486400" cy="80516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22543327"/>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3486128"/>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6481287"/>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8321983"/>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9703454"/>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96101997"/>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1589277"/>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9668381"/>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2213861"/>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6824890"/>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29661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133"/>
            <a:ext cx="8229600" cy="1143522"/>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954"/>
            <a:ext cx="8229600" cy="452552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7009880"/>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4369132"/>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7785917"/>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2399926"/>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0048324"/>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5871687"/>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2623812"/>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286854"/>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9785938"/>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84030925"/>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06962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137"/>
            <a:ext cx="2057400" cy="5852327"/>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137"/>
            <a:ext cx="6019800" cy="585232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3652932"/>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0062638"/>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6618775"/>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9870220"/>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4254620"/>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1997362"/>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7592067"/>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3774404"/>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7875817"/>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4329747"/>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02895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2"/>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108148-D2E4-4029-8E2E-59F27671585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215631504"/>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476776"/>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2148546"/>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4396206"/>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683758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7620872"/>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5933983"/>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8899598"/>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7238957"/>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5142219"/>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594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3CEA95-D2F4-4E52-A73A-D6F6ED4E622A}"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113588751"/>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3103418"/>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8782732"/>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259543"/>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EAED0B-503F-4E7D-BE53-98FF94C344F3}"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E3020-15CE-4C5F-B83F-1A79FF0657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3493191"/>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3291874"/>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3078857"/>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5529916"/>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9672298"/>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1110521"/>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5421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7F0D804-A465-482B-9880-F8303D82622E}"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924021735"/>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4748982"/>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1681845"/>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4318637"/>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4791612"/>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3193627"/>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6350041"/>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0201582"/>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5082704"/>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860742"/>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19607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91E1F79-9748-4F3B-ADF3-B9E88305150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790126943"/>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1258274"/>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8420159"/>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3678373"/>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8578108"/>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992321"/>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1081072"/>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5804452"/>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2499634"/>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9086466"/>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331857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3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3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1AA1A03-984A-45D8-8AAA-D7279CA46221}"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622259672"/>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3033524"/>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2585672"/>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1208129"/>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7619015"/>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5056129"/>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2904784"/>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6700299"/>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ED23020-927C-4258-B62F-70DA912C6D3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87148946"/>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7AE0C2F-D143-4593-AD5A-6226512BA18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2832776"/>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E40048E-D204-464C-9C9C-67825D2558B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53612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25D9759-C54E-4E50-966F-63474F36B6B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201826906"/>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B1EE263-E51F-48B5-A064-2ECA80F9C7F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75923287"/>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0E93A087-C4B1-4FC4-A6B7-6D1181C99F2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34672401"/>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DCC0D94F-F14B-41C6-81A4-20B2F2EC7E6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516530"/>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8A5F9983-6E92-4634-A68E-F4C7369EB5E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3824784"/>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890963C-5346-4FDA-A799-38D5CAA5145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11716793"/>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BD7904E-06F7-4B4E-AC5D-ABDEF3C899C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9551668"/>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79B3CAE-9EBD-4259-BE7A-40CC4D22715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5352976"/>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B3FC4A2-EAA2-42FB-A491-5500948AEDD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73458354"/>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8448812"/>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6310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D08719F-EA95-4374-B642-55F76666B275}" type="slidenum">
              <a:rPr lang="en-US" altLang="en-US"/>
              <a:pPr>
                <a:defRPr/>
              </a:pPr>
              <a:t>‹#›</a:t>
            </a:fld>
            <a:endParaRPr lang="en-US" altLang="en-US"/>
          </a:p>
        </p:txBody>
      </p:sp>
    </p:spTree>
    <p:extLst>
      <p:ext uri="{BB962C8B-B14F-4D97-AF65-F5344CB8AC3E}">
        <p14:creationId xmlns:p14="http://schemas.microsoft.com/office/powerpoint/2010/main" val="14302993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89AFBF7-C4EA-4571-B021-889F8A751111}"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582419748"/>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938714"/>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4714691"/>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5"/>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503557"/>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2345851"/>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508298"/>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4"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0806068"/>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3653977"/>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7979928"/>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6286370"/>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7EAED0B-503F-4E7D-BE53-98FF94C344F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25260425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7"/>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E0A93F6-706D-49B6-B883-17C059E1F00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441267170"/>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EAED0B-503F-4E7D-BE53-98FF94C344F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2138165848"/>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EAED0B-503F-4E7D-BE53-98FF94C344F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132121159"/>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7EAED0B-503F-4E7D-BE53-98FF94C344F3}" type="datetimeFigureOut">
              <a:rPr lang="en-US" smtClean="0"/>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1068377970"/>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7EAED0B-503F-4E7D-BE53-98FF94C344F3}" type="datetimeFigureOut">
              <a:rPr lang="en-US" smtClean="0"/>
              <a:t>4/11/2024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3440414593"/>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7EAED0B-503F-4E7D-BE53-98FF94C344F3}" type="datetimeFigureOut">
              <a:rPr lang="en-US" smtClean="0"/>
              <a:t>4/11/2024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264765634"/>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EAED0B-503F-4E7D-BE53-98FF94C344F3}" type="datetimeFigureOut">
              <a:rPr lang="en-US" smtClean="0"/>
              <a:t>4/11/2024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2300603915"/>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EAED0B-503F-4E7D-BE53-98FF94C344F3}" type="datetimeFigureOut">
              <a:rPr lang="en-US" smtClean="0"/>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2224061194"/>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EAED0B-503F-4E7D-BE53-98FF94C344F3}" type="datetimeFigureOut">
              <a:rPr lang="en-US" smtClean="0"/>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2085387205"/>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EAED0B-503F-4E7D-BE53-98FF94C344F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4061113041"/>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EAED0B-503F-4E7D-BE53-98FF94C344F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3E3020-15CE-4C5F-B83F-1A79FF065754}" type="slidenum">
              <a:rPr lang="en-US" smtClean="0"/>
              <a:t>‹#›</a:t>
            </a:fld>
            <a:endParaRPr lang="en-US"/>
          </a:p>
        </p:txBody>
      </p:sp>
    </p:spTree>
    <p:extLst>
      <p:ext uri="{BB962C8B-B14F-4D97-AF65-F5344CB8AC3E}">
        <p14:creationId xmlns:p14="http://schemas.microsoft.com/office/powerpoint/2010/main" val="20675706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4ECB1A1-88E4-4DF1-ABC0-CD3715DB74A7}"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0113309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9F50885-C3B7-4700-ABFA-5E28D244F36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1288492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5"/>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5"/>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6912DAA-E80D-4A66-B484-0B77437EC34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4466837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9"/>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3278239-64AC-4DB6-BF78-2B0D061D164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718350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44CF44B-A9FC-46DA-B260-F22B72E5E03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42265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91CF64D-CFF9-4210-A1B7-B6A51BFCD4D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20432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DF9F449-ACBB-4CFA-8F9E-305038F4D8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36666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7"/>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7"/>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73C8A97B-D1AE-4538-A60A-8FA64979B41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26368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D3673899-12DC-4ADF-931D-D2145C3AAC74}" type="slidenum">
              <a:rPr lang="en-US" altLang="en-US"/>
              <a:pPr>
                <a:defRPr/>
              </a:pPr>
              <a:t>‹#›</a:t>
            </a:fld>
            <a:endParaRPr lang="en-US" altLang="en-US"/>
          </a:p>
        </p:txBody>
      </p:sp>
    </p:spTree>
    <p:extLst>
      <p:ext uri="{BB962C8B-B14F-4D97-AF65-F5344CB8AC3E}">
        <p14:creationId xmlns:p14="http://schemas.microsoft.com/office/powerpoint/2010/main" val="12938079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359BC4B1-3E72-4059-B27A-DC8A8F1F5D6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5884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1D3C2588-AAFF-4D90-A2E3-6D585381D27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517131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E2555A7-59DE-4720-A70D-93D6D715FF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98728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3923131-BFCE-4FAD-A0BC-C95A196F8E7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8903195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1A38AE0-397F-4CB6-AB60-D5F39964C4E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35722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2"/>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2"/>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6BC879C-7C25-4EC3-BC24-A283D1F3D8D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77130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3ACB02CB-A4C9-4C54-A68D-5658D38094C6}" type="datetimeFigureOut">
              <a:rPr lang="en-US"/>
              <a:pPr>
                <a:defRPr/>
              </a:pPr>
              <a:t>4/11/2024</a:t>
            </a:fld>
            <a:endParaRPr lang="en-US"/>
          </a:p>
        </p:txBody>
      </p:sp>
      <p:sp>
        <p:nvSpPr>
          <p:cNvPr id="5" name="Footer Placeholder 4"/>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E399CD2A-6AD4-4419-8C4D-FB81C16D91F8}" type="slidenum">
              <a:rPr lang="en-US"/>
              <a:pPr>
                <a:defRPr/>
              </a:pPr>
              <a:t>‹#›</a:t>
            </a:fld>
            <a:endParaRPr lang="en-US"/>
          </a:p>
        </p:txBody>
      </p:sp>
    </p:spTree>
    <p:extLst>
      <p:ext uri="{BB962C8B-B14F-4D97-AF65-F5344CB8AC3E}">
        <p14:creationId xmlns:p14="http://schemas.microsoft.com/office/powerpoint/2010/main" val="29788367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272E01A8-49F1-4C20-87EB-5D7080B4D237}" type="datetimeFigureOut">
              <a:rPr lang="en-US"/>
              <a:pPr>
                <a:defRPr/>
              </a:pPr>
              <a:t>4/11/2024</a:t>
            </a:fld>
            <a:endParaRPr lang="en-US"/>
          </a:p>
        </p:txBody>
      </p:sp>
      <p:sp>
        <p:nvSpPr>
          <p:cNvPr id="5" name="Footer Placeholder 4"/>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AE56A76B-4E52-440E-A065-86342A7FDE0B}" type="slidenum">
              <a:rPr lang="en-US"/>
              <a:pPr>
                <a:defRPr/>
              </a:pPr>
              <a:t>‹#›</a:t>
            </a:fld>
            <a:endParaRPr lang="en-US"/>
          </a:p>
        </p:txBody>
      </p:sp>
    </p:spTree>
    <p:extLst>
      <p:ext uri="{BB962C8B-B14F-4D97-AF65-F5344CB8AC3E}">
        <p14:creationId xmlns:p14="http://schemas.microsoft.com/office/powerpoint/2010/main" val="392606854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35AEA5B8-462E-4AF1-8334-724D18E36B17}" type="datetimeFigureOut">
              <a:rPr lang="en-US"/>
              <a:pPr>
                <a:defRPr/>
              </a:pPr>
              <a:t>4/11/2024</a:t>
            </a:fld>
            <a:endParaRPr lang="en-US"/>
          </a:p>
        </p:txBody>
      </p:sp>
      <p:sp>
        <p:nvSpPr>
          <p:cNvPr id="5" name="Footer Placeholder 4"/>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34D37A25-CDC3-41AB-B93E-158232CEC8A0}" type="slidenum">
              <a:rPr lang="en-US"/>
              <a:pPr>
                <a:defRPr/>
              </a:pPr>
              <a:t>‹#›</a:t>
            </a:fld>
            <a:endParaRPr lang="en-US"/>
          </a:p>
        </p:txBody>
      </p:sp>
    </p:spTree>
    <p:extLst>
      <p:ext uri="{BB962C8B-B14F-4D97-AF65-F5344CB8AC3E}">
        <p14:creationId xmlns:p14="http://schemas.microsoft.com/office/powerpoint/2010/main" val="362390417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7DEA37D4-1AB1-4002-AAB9-56213B927FA5}" type="datetimeFigureOut">
              <a:rPr lang="en-US"/>
              <a:pPr>
                <a:defRPr/>
              </a:pPr>
              <a:t>4/11/2024</a:t>
            </a:fld>
            <a:endParaRPr lang="en-US"/>
          </a:p>
        </p:txBody>
      </p:sp>
      <p:sp>
        <p:nvSpPr>
          <p:cNvPr id="6" name="Footer Placeholder 5"/>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74B2CBEB-6ED3-4C1F-A44A-E1FFE5F7FF2A}" type="slidenum">
              <a:rPr lang="en-US"/>
              <a:pPr>
                <a:defRPr/>
              </a:pPr>
              <a:t>‹#›</a:t>
            </a:fld>
            <a:endParaRPr lang="en-US"/>
          </a:p>
        </p:txBody>
      </p:sp>
    </p:spTree>
    <p:extLst>
      <p:ext uri="{BB962C8B-B14F-4D97-AF65-F5344CB8AC3E}">
        <p14:creationId xmlns:p14="http://schemas.microsoft.com/office/powerpoint/2010/main" val="2040745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B81C901F-11DB-418D-A57E-68ACFE479835}" type="slidenum">
              <a:rPr lang="en-US" altLang="en-US"/>
              <a:pPr>
                <a:defRPr/>
              </a:pPr>
              <a:t>‹#›</a:t>
            </a:fld>
            <a:endParaRPr lang="en-US" altLang="en-US"/>
          </a:p>
        </p:txBody>
      </p:sp>
    </p:spTree>
    <p:extLst>
      <p:ext uri="{BB962C8B-B14F-4D97-AF65-F5344CB8AC3E}">
        <p14:creationId xmlns:p14="http://schemas.microsoft.com/office/powerpoint/2010/main" val="328467348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35"/>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3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524EDCC4-D557-424B-87C4-F1107C9DFEAA}" type="datetimeFigureOut">
              <a:rPr lang="en-US"/>
              <a:pPr>
                <a:defRPr/>
              </a:pPr>
              <a:t>4/11/2024</a:t>
            </a:fld>
            <a:endParaRPr lang="en-US"/>
          </a:p>
        </p:txBody>
      </p:sp>
      <p:sp>
        <p:nvSpPr>
          <p:cNvPr id="8" name="Footer Placeholder 7"/>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2FCF386A-4E89-40AA-8938-F325E6DEF8CD}" type="slidenum">
              <a:rPr lang="en-US"/>
              <a:pPr>
                <a:defRPr/>
              </a:pPr>
              <a:t>‹#›</a:t>
            </a:fld>
            <a:endParaRPr lang="en-US"/>
          </a:p>
        </p:txBody>
      </p:sp>
    </p:spTree>
    <p:extLst>
      <p:ext uri="{BB962C8B-B14F-4D97-AF65-F5344CB8AC3E}">
        <p14:creationId xmlns:p14="http://schemas.microsoft.com/office/powerpoint/2010/main" val="26095523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2D99D3E5-042C-4E50-ACD2-AB28761E2C00}" type="datetimeFigureOut">
              <a:rPr lang="en-US"/>
              <a:pPr>
                <a:defRPr/>
              </a:pPr>
              <a:t>4/11/2024</a:t>
            </a:fld>
            <a:endParaRPr lang="en-US"/>
          </a:p>
        </p:txBody>
      </p:sp>
      <p:sp>
        <p:nvSpPr>
          <p:cNvPr id="4" name="Footer Placeholder 3"/>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EC041FA4-5DF0-49FC-A3D3-58685F126337}" type="slidenum">
              <a:rPr lang="en-US"/>
              <a:pPr>
                <a:defRPr/>
              </a:pPr>
              <a:t>‹#›</a:t>
            </a:fld>
            <a:endParaRPr lang="en-US"/>
          </a:p>
        </p:txBody>
      </p:sp>
    </p:spTree>
    <p:extLst>
      <p:ext uri="{BB962C8B-B14F-4D97-AF65-F5344CB8AC3E}">
        <p14:creationId xmlns:p14="http://schemas.microsoft.com/office/powerpoint/2010/main" val="28038288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01131EBE-1536-4324-AE36-8461817ECDEA}" type="datetimeFigureOut">
              <a:rPr lang="en-US"/>
              <a:pPr>
                <a:defRPr/>
              </a:pPr>
              <a:t>4/11/2024</a:t>
            </a:fld>
            <a:endParaRPr lang="en-US"/>
          </a:p>
        </p:txBody>
      </p:sp>
      <p:sp>
        <p:nvSpPr>
          <p:cNvPr id="3" name="Footer Placeholder 2"/>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1A3504B3-03A3-4869-9A0B-AB3614B4B247}" type="slidenum">
              <a:rPr lang="en-US"/>
              <a:pPr>
                <a:defRPr/>
              </a:pPr>
              <a:t>‹#›</a:t>
            </a:fld>
            <a:endParaRPr lang="en-US"/>
          </a:p>
        </p:txBody>
      </p:sp>
    </p:spTree>
    <p:extLst>
      <p:ext uri="{BB962C8B-B14F-4D97-AF65-F5344CB8AC3E}">
        <p14:creationId xmlns:p14="http://schemas.microsoft.com/office/powerpoint/2010/main" val="15179874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7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2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4333671B-1B9B-49BF-BFE9-90DAA9299479}" type="datetimeFigureOut">
              <a:rPr lang="en-US"/>
              <a:pPr>
                <a:defRPr/>
              </a:pPr>
              <a:t>4/11/2024</a:t>
            </a:fld>
            <a:endParaRPr lang="en-US"/>
          </a:p>
        </p:txBody>
      </p:sp>
      <p:sp>
        <p:nvSpPr>
          <p:cNvPr id="6" name="Footer Placeholder 5"/>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53937EBF-F8A2-4AD1-A2CA-7D02927CD575}" type="slidenum">
              <a:rPr lang="en-US"/>
              <a:pPr>
                <a:defRPr/>
              </a:pPr>
              <a:t>‹#›</a:t>
            </a:fld>
            <a:endParaRPr lang="en-US"/>
          </a:p>
        </p:txBody>
      </p:sp>
    </p:spTree>
    <p:extLst>
      <p:ext uri="{BB962C8B-B14F-4D97-AF65-F5344CB8AC3E}">
        <p14:creationId xmlns:p14="http://schemas.microsoft.com/office/powerpoint/2010/main" val="27344660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FDFA2892-85E5-49D2-BC89-86AD71AF9EFC}" type="datetimeFigureOut">
              <a:rPr lang="en-US"/>
              <a:pPr>
                <a:defRPr/>
              </a:pPr>
              <a:t>4/11/2024</a:t>
            </a:fld>
            <a:endParaRPr lang="en-US"/>
          </a:p>
        </p:txBody>
      </p:sp>
      <p:sp>
        <p:nvSpPr>
          <p:cNvPr id="6" name="Footer Placeholder 5"/>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90017C50-148A-4420-B171-C1A9CE8CE0D3}" type="slidenum">
              <a:rPr lang="en-US"/>
              <a:pPr>
                <a:defRPr/>
              </a:pPr>
              <a:t>‹#›</a:t>
            </a:fld>
            <a:endParaRPr lang="en-US"/>
          </a:p>
        </p:txBody>
      </p:sp>
    </p:spTree>
    <p:extLst>
      <p:ext uri="{BB962C8B-B14F-4D97-AF65-F5344CB8AC3E}">
        <p14:creationId xmlns:p14="http://schemas.microsoft.com/office/powerpoint/2010/main" val="8060724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9065C5F2-3405-427C-8EF8-2169DD8F6A4B}" type="datetimeFigureOut">
              <a:rPr lang="en-US"/>
              <a:pPr>
                <a:defRPr/>
              </a:pPr>
              <a:t>4/11/2024</a:t>
            </a:fld>
            <a:endParaRPr lang="en-US"/>
          </a:p>
        </p:txBody>
      </p:sp>
      <p:sp>
        <p:nvSpPr>
          <p:cNvPr id="5" name="Footer Placeholder 4"/>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A572FD91-853E-4340-9E0B-B0CE31600F73}" type="slidenum">
              <a:rPr lang="en-US"/>
              <a:pPr>
                <a:defRPr/>
              </a:pPr>
              <a:t>‹#›</a:t>
            </a:fld>
            <a:endParaRPr lang="en-US"/>
          </a:p>
        </p:txBody>
      </p:sp>
    </p:spTree>
    <p:extLst>
      <p:ext uri="{BB962C8B-B14F-4D97-AF65-F5344CB8AC3E}">
        <p14:creationId xmlns:p14="http://schemas.microsoft.com/office/powerpoint/2010/main" val="8695786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6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lnSpc>
                <a:spcPct val="150000"/>
              </a:lnSpc>
              <a:spcBef>
                <a:spcPct val="50000"/>
              </a:spcBef>
              <a:spcAft>
                <a:spcPct val="0"/>
              </a:spcAft>
              <a:defRPr b="1">
                <a:latin typeface="Arial" charset="0"/>
              </a:defRPr>
            </a:lvl1pPr>
          </a:lstStyle>
          <a:p>
            <a:pPr>
              <a:defRPr/>
            </a:pPr>
            <a:fld id="{D04ADF7A-6E55-4325-A176-9C56BF08B0A4}" type="datetimeFigureOut">
              <a:rPr lang="en-US"/>
              <a:pPr>
                <a:defRPr/>
              </a:pPr>
              <a:t>4/11/2024</a:t>
            </a:fld>
            <a:endParaRPr lang="en-US"/>
          </a:p>
        </p:txBody>
      </p:sp>
      <p:sp>
        <p:nvSpPr>
          <p:cNvPr id="5" name="Footer Placeholder 4"/>
          <p:cNvSpPr>
            <a:spLocks noGrp="1"/>
          </p:cNvSpPr>
          <p:nvPr>
            <p:ph type="ftr" sz="quarter" idx="11"/>
          </p:nvPr>
        </p:nvSpPr>
        <p:spPr/>
        <p:txBody>
          <a:bodyPr/>
          <a:lstStyle>
            <a:lvl1pPr fontAlgn="base">
              <a:lnSpc>
                <a:spcPct val="150000"/>
              </a:lnSpc>
              <a:spcBef>
                <a:spcPct val="5000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lnSpc>
                <a:spcPct val="150000"/>
              </a:lnSpc>
              <a:spcBef>
                <a:spcPct val="50000"/>
              </a:spcBef>
              <a:spcAft>
                <a:spcPct val="0"/>
              </a:spcAft>
              <a:defRPr b="1">
                <a:latin typeface="Arial" charset="0"/>
              </a:defRPr>
            </a:lvl1pPr>
          </a:lstStyle>
          <a:p>
            <a:pPr>
              <a:defRPr/>
            </a:pPr>
            <a:fld id="{A315A14B-7D5E-4F9D-AE7A-B348D19BF5BB}" type="slidenum">
              <a:rPr lang="en-US"/>
              <a:pPr>
                <a:defRPr/>
              </a:pPr>
              <a:t>‹#›</a:t>
            </a:fld>
            <a:endParaRPr lang="en-US"/>
          </a:p>
        </p:txBody>
      </p:sp>
    </p:spTree>
    <p:extLst>
      <p:ext uri="{BB962C8B-B14F-4D97-AF65-F5344CB8AC3E}">
        <p14:creationId xmlns:p14="http://schemas.microsoft.com/office/powerpoint/2010/main" val="9235291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8465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73793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2864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8F3A1D44-9119-4028-A125-17122FFDAF91}" type="slidenum">
              <a:rPr lang="en-US" altLang="en-US"/>
              <a:pPr>
                <a:defRPr/>
              </a:pPr>
              <a:t>‹#›</a:t>
            </a:fld>
            <a:endParaRPr lang="en-US" altLang="en-US"/>
          </a:p>
        </p:txBody>
      </p:sp>
    </p:spTree>
    <p:extLst>
      <p:ext uri="{BB962C8B-B14F-4D97-AF65-F5344CB8AC3E}">
        <p14:creationId xmlns:p14="http://schemas.microsoft.com/office/powerpoint/2010/main" val="12126858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219333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80951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9021041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51753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15789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66335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52433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833011-607E-474F-B29C-DADFA610B4E8}"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A4B62-4B08-4138-A233-212B768B7D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39772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F0C35E5-2EBE-4F80-84D1-C2CBA3B5022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5397775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252EC7A-8B1C-4346-A551-3D2D05522996}"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0382558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CACC6E5-4D09-4303-9F52-908794CDFD2E}" type="slidenum">
              <a:rPr lang="en-US" altLang="en-US"/>
              <a:pPr>
                <a:defRPr/>
              </a:pPr>
              <a:t>‹#›</a:t>
            </a:fld>
            <a:endParaRPr lang="en-US" altLang="en-US"/>
          </a:p>
        </p:txBody>
      </p:sp>
    </p:spTree>
    <p:extLst>
      <p:ext uri="{BB962C8B-B14F-4D97-AF65-F5344CB8AC3E}">
        <p14:creationId xmlns:p14="http://schemas.microsoft.com/office/powerpoint/2010/main" val="259535055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2D038F3-8F74-4C37-8CE2-65B7E60D63D0}"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75661941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D1A2A87-06D4-4346-8305-16AE49C39A17}"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566369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74B2942-E2F6-4C41-9CDB-1666538C288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2753316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A1FE44F-4589-4E98-93B5-3AC9515E1473}"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1268473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A1A4759-9912-4FCA-B893-DB751F045F7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90094182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6068465-8487-49C6-997D-62E4A0CEBD3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8370463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1670B7E-29CD-49F7-97B0-E9A3111DC080}"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86147030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C52979-3CFA-44BF-83C1-4CD21CBAB41A}"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42299563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7F12FF-0275-4384-85ED-625618E99336}"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55035130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4489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8613789-DF12-4A54-BA0D-DFAC50D95752}" type="slidenum">
              <a:rPr lang="en-US" altLang="en-US"/>
              <a:pPr>
                <a:defRPr/>
              </a:pPr>
              <a:t>‹#›</a:t>
            </a:fld>
            <a:endParaRPr lang="en-US" altLang="en-US"/>
          </a:p>
        </p:txBody>
      </p:sp>
    </p:spTree>
    <p:extLst>
      <p:ext uri="{BB962C8B-B14F-4D97-AF65-F5344CB8AC3E}">
        <p14:creationId xmlns:p14="http://schemas.microsoft.com/office/powerpoint/2010/main" val="260411240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486539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58224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1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11641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029247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669967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261768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1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449386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223131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759759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0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theme" Target="../theme/theme17.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6.xml"/><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theme" Target="../theme/theme18.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7.xml"/><Relationship Id="rId3" Type="http://schemas.openxmlformats.org/officeDocument/2006/relationships/slideLayout" Target="../slideLayouts/slideLayout202.xml"/><Relationship Id="rId7" Type="http://schemas.openxmlformats.org/officeDocument/2006/relationships/slideLayout" Target="../slideLayouts/slideLayout206.xml"/><Relationship Id="rId12" Type="http://schemas.openxmlformats.org/officeDocument/2006/relationships/theme" Target="../theme/theme19.xml"/><Relationship Id="rId2" Type="http://schemas.openxmlformats.org/officeDocument/2006/relationships/slideLayout" Target="../slideLayouts/slideLayout201.xml"/><Relationship Id="rId1" Type="http://schemas.openxmlformats.org/officeDocument/2006/relationships/slideLayout" Target="../slideLayouts/slideLayout200.xml"/><Relationship Id="rId6" Type="http://schemas.openxmlformats.org/officeDocument/2006/relationships/slideLayout" Target="../slideLayouts/slideLayout205.xml"/><Relationship Id="rId11" Type="http://schemas.openxmlformats.org/officeDocument/2006/relationships/slideLayout" Target="../slideLayouts/slideLayout210.xml"/><Relationship Id="rId5" Type="http://schemas.openxmlformats.org/officeDocument/2006/relationships/slideLayout" Target="../slideLayouts/slideLayout204.xml"/><Relationship Id="rId10" Type="http://schemas.openxmlformats.org/officeDocument/2006/relationships/slideLayout" Target="../slideLayouts/slideLayout209.xml"/><Relationship Id="rId4" Type="http://schemas.openxmlformats.org/officeDocument/2006/relationships/slideLayout" Target="../slideLayouts/slideLayout203.xml"/><Relationship Id="rId9"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8.xml"/><Relationship Id="rId3" Type="http://schemas.openxmlformats.org/officeDocument/2006/relationships/slideLayout" Target="../slideLayouts/slideLayout213.xml"/><Relationship Id="rId7" Type="http://schemas.openxmlformats.org/officeDocument/2006/relationships/slideLayout" Target="../slideLayouts/slideLayout217.xml"/><Relationship Id="rId12" Type="http://schemas.openxmlformats.org/officeDocument/2006/relationships/theme" Target="../theme/theme20.xml"/><Relationship Id="rId2" Type="http://schemas.openxmlformats.org/officeDocument/2006/relationships/slideLayout" Target="../slideLayouts/slideLayout212.xml"/><Relationship Id="rId1" Type="http://schemas.openxmlformats.org/officeDocument/2006/relationships/slideLayout" Target="../slideLayouts/slideLayout211.xml"/><Relationship Id="rId6" Type="http://schemas.openxmlformats.org/officeDocument/2006/relationships/slideLayout" Target="../slideLayouts/slideLayout216.xml"/><Relationship Id="rId11" Type="http://schemas.openxmlformats.org/officeDocument/2006/relationships/slideLayout" Target="../slideLayouts/slideLayout221.xml"/><Relationship Id="rId5" Type="http://schemas.openxmlformats.org/officeDocument/2006/relationships/slideLayout" Target="../slideLayouts/slideLayout215.xml"/><Relationship Id="rId10" Type="http://schemas.openxmlformats.org/officeDocument/2006/relationships/slideLayout" Target="../slideLayouts/slideLayout220.xml"/><Relationship Id="rId4" Type="http://schemas.openxmlformats.org/officeDocument/2006/relationships/slideLayout" Target="../slideLayouts/slideLayout214.xml"/><Relationship Id="rId9" Type="http://schemas.openxmlformats.org/officeDocument/2006/relationships/slideLayout" Target="../slideLayouts/slideLayout219.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9.xml"/><Relationship Id="rId3" Type="http://schemas.openxmlformats.org/officeDocument/2006/relationships/slideLayout" Target="../slideLayouts/slideLayout224.xml"/><Relationship Id="rId7" Type="http://schemas.openxmlformats.org/officeDocument/2006/relationships/slideLayout" Target="../slideLayouts/slideLayout228.xml"/><Relationship Id="rId12" Type="http://schemas.openxmlformats.org/officeDocument/2006/relationships/theme" Target="../theme/theme21.xml"/><Relationship Id="rId2" Type="http://schemas.openxmlformats.org/officeDocument/2006/relationships/slideLayout" Target="../slideLayouts/slideLayout223.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5" Type="http://schemas.openxmlformats.org/officeDocument/2006/relationships/slideLayout" Target="../slideLayouts/slideLayout226.xml"/><Relationship Id="rId10" Type="http://schemas.openxmlformats.org/officeDocument/2006/relationships/slideLayout" Target="../slideLayouts/slideLayout231.xml"/><Relationship Id="rId4" Type="http://schemas.openxmlformats.org/officeDocument/2006/relationships/slideLayout" Target="../slideLayouts/slideLayout225.xml"/><Relationship Id="rId9" Type="http://schemas.openxmlformats.org/officeDocument/2006/relationships/slideLayout" Target="../slideLayouts/slideLayout230.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0.xml"/><Relationship Id="rId3" Type="http://schemas.openxmlformats.org/officeDocument/2006/relationships/slideLayout" Target="../slideLayouts/slideLayout235.xml"/><Relationship Id="rId7" Type="http://schemas.openxmlformats.org/officeDocument/2006/relationships/slideLayout" Target="../slideLayouts/slideLayout239.xml"/><Relationship Id="rId12" Type="http://schemas.openxmlformats.org/officeDocument/2006/relationships/theme" Target="../theme/theme22.xml"/><Relationship Id="rId2" Type="http://schemas.openxmlformats.org/officeDocument/2006/relationships/slideLayout" Target="../slideLayouts/slideLayout234.xml"/><Relationship Id="rId1" Type="http://schemas.openxmlformats.org/officeDocument/2006/relationships/slideLayout" Target="../slideLayouts/slideLayout233.xml"/><Relationship Id="rId6" Type="http://schemas.openxmlformats.org/officeDocument/2006/relationships/slideLayout" Target="../slideLayouts/slideLayout238.xml"/><Relationship Id="rId11" Type="http://schemas.openxmlformats.org/officeDocument/2006/relationships/slideLayout" Target="../slideLayouts/slideLayout243.xml"/><Relationship Id="rId5" Type="http://schemas.openxmlformats.org/officeDocument/2006/relationships/slideLayout" Target="../slideLayouts/slideLayout237.xml"/><Relationship Id="rId10" Type="http://schemas.openxmlformats.org/officeDocument/2006/relationships/slideLayout" Target="../slideLayouts/slideLayout242.xml"/><Relationship Id="rId4" Type="http://schemas.openxmlformats.org/officeDocument/2006/relationships/slideLayout" Target="../slideLayouts/slideLayout236.xml"/><Relationship Id="rId9" Type="http://schemas.openxmlformats.org/officeDocument/2006/relationships/slideLayout" Target="../slideLayouts/slideLayout241.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1.xml"/><Relationship Id="rId3" Type="http://schemas.openxmlformats.org/officeDocument/2006/relationships/slideLayout" Target="../slideLayouts/slideLayout246.xml"/><Relationship Id="rId7" Type="http://schemas.openxmlformats.org/officeDocument/2006/relationships/slideLayout" Target="../slideLayouts/slideLayout250.xml"/><Relationship Id="rId12" Type="http://schemas.openxmlformats.org/officeDocument/2006/relationships/theme" Target="../theme/theme23.xml"/><Relationship Id="rId2" Type="http://schemas.openxmlformats.org/officeDocument/2006/relationships/slideLayout" Target="../slideLayouts/slideLayout245.xml"/><Relationship Id="rId1" Type="http://schemas.openxmlformats.org/officeDocument/2006/relationships/slideLayout" Target="../slideLayouts/slideLayout244.xml"/><Relationship Id="rId6" Type="http://schemas.openxmlformats.org/officeDocument/2006/relationships/slideLayout" Target="../slideLayouts/slideLayout249.xml"/><Relationship Id="rId11" Type="http://schemas.openxmlformats.org/officeDocument/2006/relationships/slideLayout" Target="../slideLayouts/slideLayout254.xml"/><Relationship Id="rId5" Type="http://schemas.openxmlformats.org/officeDocument/2006/relationships/slideLayout" Target="../slideLayouts/slideLayout248.xml"/><Relationship Id="rId10" Type="http://schemas.openxmlformats.org/officeDocument/2006/relationships/slideLayout" Target="../slideLayouts/slideLayout253.xml"/><Relationship Id="rId4" Type="http://schemas.openxmlformats.org/officeDocument/2006/relationships/slideLayout" Target="../slideLayouts/slideLayout247.xml"/><Relationship Id="rId9" Type="http://schemas.openxmlformats.org/officeDocument/2006/relationships/slideLayout" Target="../slideLayouts/slideLayout252.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2.xml"/><Relationship Id="rId3" Type="http://schemas.openxmlformats.org/officeDocument/2006/relationships/slideLayout" Target="../slideLayouts/slideLayout257.xml"/><Relationship Id="rId7" Type="http://schemas.openxmlformats.org/officeDocument/2006/relationships/slideLayout" Target="../slideLayouts/slideLayout261.xml"/><Relationship Id="rId12" Type="http://schemas.openxmlformats.org/officeDocument/2006/relationships/theme" Target="../theme/theme24.xml"/><Relationship Id="rId2" Type="http://schemas.openxmlformats.org/officeDocument/2006/relationships/slideLayout" Target="../slideLayouts/slideLayout256.xml"/><Relationship Id="rId1" Type="http://schemas.openxmlformats.org/officeDocument/2006/relationships/slideLayout" Target="../slideLayouts/slideLayout255.xml"/><Relationship Id="rId6" Type="http://schemas.openxmlformats.org/officeDocument/2006/relationships/slideLayout" Target="../slideLayouts/slideLayout260.xml"/><Relationship Id="rId11" Type="http://schemas.openxmlformats.org/officeDocument/2006/relationships/slideLayout" Target="../slideLayouts/slideLayout265.xml"/><Relationship Id="rId5" Type="http://schemas.openxmlformats.org/officeDocument/2006/relationships/slideLayout" Target="../slideLayouts/slideLayout259.xml"/><Relationship Id="rId10" Type="http://schemas.openxmlformats.org/officeDocument/2006/relationships/slideLayout" Target="../slideLayouts/slideLayout264.xml"/><Relationship Id="rId4" Type="http://schemas.openxmlformats.org/officeDocument/2006/relationships/slideLayout" Target="../slideLayouts/slideLayout258.xml"/><Relationship Id="rId9" Type="http://schemas.openxmlformats.org/officeDocument/2006/relationships/slideLayout" Target="../slideLayouts/slideLayout263.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3.xml"/><Relationship Id="rId3" Type="http://schemas.openxmlformats.org/officeDocument/2006/relationships/slideLayout" Target="../slideLayouts/slideLayout268.xml"/><Relationship Id="rId7" Type="http://schemas.openxmlformats.org/officeDocument/2006/relationships/slideLayout" Target="../slideLayouts/slideLayout272.xml"/><Relationship Id="rId12" Type="http://schemas.openxmlformats.org/officeDocument/2006/relationships/theme" Target="../theme/theme25.xml"/><Relationship Id="rId2" Type="http://schemas.openxmlformats.org/officeDocument/2006/relationships/slideLayout" Target="../slideLayouts/slideLayout267.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5" Type="http://schemas.openxmlformats.org/officeDocument/2006/relationships/slideLayout" Target="../slideLayouts/slideLayout270.xml"/><Relationship Id="rId10" Type="http://schemas.openxmlformats.org/officeDocument/2006/relationships/slideLayout" Target="../slideLayouts/slideLayout275.xml"/><Relationship Id="rId4" Type="http://schemas.openxmlformats.org/officeDocument/2006/relationships/slideLayout" Target="../slideLayouts/slideLayout269.xml"/><Relationship Id="rId9" Type="http://schemas.openxmlformats.org/officeDocument/2006/relationships/slideLayout" Target="../slideLayouts/slideLayout274.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4.xml"/><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theme" Target="../theme/theme26.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5.xml"/><Relationship Id="rId3" Type="http://schemas.openxmlformats.org/officeDocument/2006/relationships/slideLayout" Target="../slideLayouts/slideLayout290.xml"/><Relationship Id="rId7" Type="http://schemas.openxmlformats.org/officeDocument/2006/relationships/slideLayout" Target="../slideLayouts/slideLayout294.xml"/><Relationship Id="rId12" Type="http://schemas.openxmlformats.org/officeDocument/2006/relationships/theme" Target="../theme/theme27.xml"/><Relationship Id="rId2" Type="http://schemas.openxmlformats.org/officeDocument/2006/relationships/slideLayout" Target="../slideLayouts/slideLayout289.xml"/><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5" Type="http://schemas.openxmlformats.org/officeDocument/2006/relationships/slideLayout" Target="../slideLayouts/slideLayout292.xml"/><Relationship Id="rId10" Type="http://schemas.openxmlformats.org/officeDocument/2006/relationships/slideLayout" Target="../slideLayouts/slideLayout297.xml"/><Relationship Id="rId4" Type="http://schemas.openxmlformats.org/officeDocument/2006/relationships/slideLayout" Target="../slideLayouts/slideLayout291.xml"/><Relationship Id="rId9" Type="http://schemas.openxmlformats.org/officeDocument/2006/relationships/slideLayout" Target="../slideLayouts/slideLayout296.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6.xml"/><Relationship Id="rId3" Type="http://schemas.openxmlformats.org/officeDocument/2006/relationships/slideLayout" Target="../slideLayouts/slideLayout301.xml"/><Relationship Id="rId7" Type="http://schemas.openxmlformats.org/officeDocument/2006/relationships/slideLayout" Target="../slideLayouts/slideLayout305.xml"/><Relationship Id="rId12" Type="http://schemas.openxmlformats.org/officeDocument/2006/relationships/theme" Target="../theme/theme28.xml"/><Relationship Id="rId2" Type="http://schemas.openxmlformats.org/officeDocument/2006/relationships/slideLayout" Target="../slideLayouts/slideLayout300.xml"/><Relationship Id="rId1" Type="http://schemas.openxmlformats.org/officeDocument/2006/relationships/slideLayout" Target="../slideLayouts/slideLayout299.xml"/><Relationship Id="rId6" Type="http://schemas.openxmlformats.org/officeDocument/2006/relationships/slideLayout" Target="../slideLayouts/slideLayout304.xml"/><Relationship Id="rId11" Type="http://schemas.openxmlformats.org/officeDocument/2006/relationships/slideLayout" Target="../slideLayouts/slideLayout309.xml"/><Relationship Id="rId5" Type="http://schemas.openxmlformats.org/officeDocument/2006/relationships/slideLayout" Target="../slideLayouts/slideLayout303.xml"/><Relationship Id="rId10" Type="http://schemas.openxmlformats.org/officeDocument/2006/relationships/slideLayout" Target="../slideLayouts/slideLayout308.xml"/><Relationship Id="rId4" Type="http://schemas.openxmlformats.org/officeDocument/2006/relationships/slideLayout" Target="../slideLayouts/slideLayout302.xml"/><Relationship Id="rId9" Type="http://schemas.openxmlformats.org/officeDocument/2006/relationships/slideLayout" Target="../slideLayouts/slideLayout307.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7.xml"/><Relationship Id="rId3" Type="http://schemas.openxmlformats.org/officeDocument/2006/relationships/slideLayout" Target="../slideLayouts/slideLayout312.xml"/><Relationship Id="rId7" Type="http://schemas.openxmlformats.org/officeDocument/2006/relationships/slideLayout" Target="../slideLayouts/slideLayout316.xml"/><Relationship Id="rId12" Type="http://schemas.openxmlformats.org/officeDocument/2006/relationships/theme" Target="../theme/theme29.xml"/><Relationship Id="rId2" Type="http://schemas.openxmlformats.org/officeDocument/2006/relationships/slideLayout" Target="../slideLayouts/slideLayout311.xml"/><Relationship Id="rId1" Type="http://schemas.openxmlformats.org/officeDocument/2006/relationships/slideLayout" Target="../slideLayouts/slideLayout310.xml"/><Relationship Id="rId6" Type="http://schemas.openxmlformats.org/officeDocument/2006/relationships/slideLayout" Target="../slideLayouts/slideLayout315.xml"/><Relationship Id="rId11" Type="http://schemas.openxmlformats.org/officeDocument/2006/relationships/slideLayout" Target="../slideLayouts/slideLayout320.xml"/><Relationship Id="rId5" Type="http://schemas.openxmlformats.org/officeDocument/2006/relationships/slideLayout" Target="../slideLayouts/slideLayout314.xml"/><Relationship Id="rId10" Type="http://schemas.openxmlformats.org/officeDocument/2006/relationships/slideLayout" Target="../slideLayouts/slideLayout319.xml"/><Relationship Id="rId4" Type="http://schemas.openxmlformats.org/officeDocument/2006/relationships/slideLayout" Target="../slideLayouts/slideLayout313.xml"/><Relationship Id="rId9" Type="http://schemas.openxmlformats.org/officeDocument/2006/relationships/slideLayout" Target="../slideLayouts/slideLayout3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8.xml"/><Relationship Id="rId3" Type="http://schemas.openxmlformats.org/officeDocument/2006/relationships/slideLayout" Target="../slideLayouts/slideLayout323.xml"/><Relationship Id="rId7" Type="http://schemas.openxmlformats.org/officeDocument/2006/relationships/slideLayout" Target="../slideLayouts/slideLayout327.xml"/><Relationship Id="rId12" Type="http://schemas.openxmlformats.org/officeDocument/2006/relationships/theme" Target="../theme/theme30.xml"/><Relationship Id="rId2" Type="http://schemas.openxmlformats.org/officeDocument/2006/relationships/slideLayout" Target="../slideLayouts/slideLayout322.xml"/><Relationship Id="rId1" Type="http://schemas.openxmlformats.org/officeDocument/2006/relationships/slideLayout" Target="../slideLayouts/slideLayout321.xml"/><Relationship Id="rId6" Type="http://schemas.openxmlformats.org/officeDocument/2006/relationships/slideLayout" Target="../slideLayouts/slideLayout326.xml"/><Relationship Id="rId11" Type="http://schemas.openxmlformats.org/officeDocument/2006/relationships/slideLayout" Target="../slideLayouts/slideLayout331.xml"/><Relationship Id="rId5" Type="http://schemas.openxmlformats.org/officeDocument/2006/relationships/slideLayout" Target="../slideLayouts/slideLayout325.xml"/><Relationship Id="rId10" Type="http://schemas.openxmlformats.org/officeDocument/2006/relationships/slideLayout" Target="../slideLayouts/slideLayout330.xml"/><Relationship Id="rId4" Type="http://schemas.openxmlformats.org/officeDocument/2006/relationships/slideLayout" Target="../slideLayouts/slideLayout324.xml"/><Relationship Id="rId9" Type="http://schemas.openxmlformats.org/officeDocument/2006/relationships/slideLayout" Target="../slideLayouts/slideLayout329.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9.xml"/><Relationship Id="rId3" Type="http://schemas.openxmlformats.org/officeDocument/2006/relationships/slideLayout" Target="../slideLayouts/slideLayout334.xml"/><Relationship Id="rId7" Type="http://schemas.openxmlformats.org/officeDocument/2006/relationships/slideLayout" Target="../slideLayouts/slideLayout338.xml"/><Relationship Id="rId12" Type="http://schemas.openxmlformats.org/officeDocument/2006/relationships/theme" Target="../theme/theme31.xml"/><Relationship Id="rId2" Type="http://schemas.openxmlformats.org/officeDocument/2006/relationships/slideLayout" Target="../slideLayouts/slideLayout333.xml"/><Relationship Id="rId1" Type="http://schemas.openxmlformats.org/officeDocument/2006/relationships/slideLayout" Target="../slideLayouts/slideLayout332.xml"/><Relationship Id="rId6" Type="http://schemas.openxmlformats.org/officeDocument/2006/relationships/slideLayout" Target="../slideLayouts/slideLayout337.xml"/><Relationship Id="rId11" Type="http://schemas.openxmlformats.org/officeDocument/2006/relationships/slideLayout" Target="../slideLayouts/slideLayout342.xml"/><Relationship Id="rId5" Type="http://schemas.openxmlformats.org/officeDocument/2006/relationships/slideLayout" Target="../slideLayouts/slideLayout336.xml"/><Relationship Id="rId10" Type="http://schemas.openxmlformats.org/officeDocument/2006/relationships/slideLayout" Target="../slideLayouts/slideLayout341.xml"/><Relationship Id="rId4" Type="http://schemas.openxmlformats.org/officeDocument/2006/relationships/slideLayout" Target="../slideLayouts/slideLayout335.xml"/><Relationship Id="rId9" Type="http://schemas.openxmlformats.org/officeDocument/2006/relationships/slideLayout" Target="../slideLayouts/slideLayout340.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50.xml"/><Relationship Id="rId3" Type="http://schemas.openxmlformats.org/officeDocument/2006/relationships/slideLayout" Target="../slideLayouts/slideLayout345.xml"/><Relationship Id="rId7" Type="http://schemas.openxmlformats.org/officeDocument/2006/relationships/slideLayout" Target="../slideLayouts/slideLayout349.xml"/><Relationship Id="rId12" Type="http://schemas.openxmlformats.org/officeDocument/2006/relationships/theme" Target="../theme/theme32.xml"/><Relationship Id="rId2" Type="http://schemas.openxmlformats.org/officeDocument/2006/relationships/slideLayout" Target="../slideLayouts/slideLayout344.xml"/><Relationship Id="rId1" Type="http://schemas.openxmlformats.org/officeDocument/2006/relationships/slideLayout" Target="../slideLayouts/slideLayout343.xml"/><Relationship Id="rId6" Type="http://schemas.openxmlformats.org/officeDocument/2006/relationships/slideLayout" Target="../slideLayouts/slideLayout348.xml"/><Relationship Id="rId11" Type="http://schemas.openxmlformats.org/officeDocument/2006/relationships/slideLayout" Target="../slideLayouts/slideLayout353.xml"/><Relationship Id="rId5" Type="http://schemas.openxmlformats.org/officeDocument/2006/relationships/slideLayout" Target="../slideLayouts/slideLayout347.xml"/><Relationship Id="rId10" Type="http://schemas.openxmlformats.org/officeDocument/2006/relationships/slideLayout" Target="../slideLayouts/slideLayout352.xml"/><Relationship Id="rId4" Type="http://schemas.openxmlformats.org/officeDocument/2006/relationships/slideLayout" Target="../slideLayouts/slideLayout346.xml"/><Relationship Id="rId9" Type="http://schemas.openxmlformats.org/officeDocument/2006/relationships/slideLayout" Target="../slideLayouts/slideLayout351.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1.xml"/><Relationship Id="rId3" Type="http://schemas.openxmlformats.org/officeDocument/2006/relationships/slideLayout" Target="../slideLayouts/slideLayout356.xml"/><Relationship Id="rId7" Type="http://schemas.openxmlformats.org/officeDocument/2006/relationships/slideLayout" Target="../slideLayouts/slideLayout360.xml"/><Relationship Id="rId12" Type="http://schemas.openxmlformats.org/officeDocument/2006/relationships/theme" Target="../theme/theme33.xml"/><Relationship Id="rId2" Type="http://schemas.openxmlformats.org/officeDocument/2006/relationships/slideLayout" Target="../slideLayouts/slideLayout355.xml"/><Relationship Id="rId1" Type="http://schemas.openxmlformats.org/officeDocument/2006/relationships/slideLayout" Target="../slideLayouts/slideLayout354.xml"/><Relationship Id="rId6" Type="http://schemas.openxmlformats.org/officeDocument/2006/relationships/slideLayout" Target="../slideLayouts/slideLayout359.xml"/><Relationship Id="rId11" Type="http://schemas.openxmlformats.org/officeDocument/2006/relationships/slideLayout" Target="../slideLayouts/slideLayout364.xml"/><Relationship Id="rId5" Type="http://schemas.openxmlformats.org/officeDocument/2006/relationships/slideLayout" Target="../slideLayouts/slideLayout358.xml"/><Relationship Id="rId10" Type="http://schemas.openxmlformats.org/officeDocument/2006/relationships/slideLayout" Target="../slideLayouts/slideLayout363.xml"/><Relationship Id="rId4" Type="http://schemas.openxmlformats.org/officeDocument/2006/relationships/slideLayout" Target="../slideLayouts/slideLayout357.xml"/><Relationship Id="rId9" Type="http://schemas.openxmlformats.org/officeDocument/2006/relationships/slideLayout" Target="../slideLayouts/slideLayout362.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2.xml"/><Relationship Id="rId3" Type="http://schemas.openxmlformats.org/officeDocument/2006/relationships/slideLayout" Target="../slideLayouts/slideLayout367.xml"/><Relationship Id="rId7" Type="http://schemas.openxmlformats.org/officeDocument/2006/relationships/slideLayout" Target="../slideLayouts/slideLayout371.xml"/><Relationship Id="rId12" Type="http://schemas.openxmlformats.org/officeDocument/2006/relationships/theme" Target="../theme/theme34.xml"/><Relationship Id="rId2" Type="http://schemas.openxmlformats.org/officeDocument/2006/relationships/slideLayout" Target="../slideLayouts/slideLayout366.xml"/><Relationship Id="rId1" Type="http://schemas.openxmlformats.org/officeDocument/2006/relationships/slideLayout" Target="../slideLayouts/slideLayout365.xml"/><Relationship Id="rId6" Type="http://schemas.openxmlformats.org/officeDocument/2006/relationships/slideLayout" Target="../slideLayouts/slideLayout370.xml"/><Relationship Id="rId11" Type="http://schemas.openxmlformats.org/officeDocument/2006/relationships/slideLayout" Target="../slideLayouts/slideLayout375.xml"/><Relationship Id="rId5" Type="http://schemas.openxmlformats.org/officeDocument/2006/relationships/slideLayout" Target="../slideLayouts/slideLayout369.xml"/><Relationship Id="rId10" Type="http://schemas.openxmlformats.org/officeDocument/2006/relationships/slideLayout" Target="../slideLayouts/slideLayout374.xml"/><Relationship Id="rId4" Type="http://schemas.openxmlformats.org/officeDocument/2006/relationships/slideLayout" Target="../slideLayouts/slideLayout368.xml"/><Relationship Id="rId9" Type="http://schemas.openxmlformats.org/officeDocument/2006/relationships/slideLayout" Target="../slideLayouts/slideLayout373.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83.xml"/><Relationship Id="rId3" Type="http://schemas.openxmlformats.org/officeDocument/2006/relationships/slideLayout" Target="../slideLayouts/slideLayout378.xml"/><Relationship Id="rId7" Type="http://schemas.openxmlformats.org/officeDocument/2006/relationships/slideLayout" Target="../slideLayouts/slideLayout382.xml"/><Relationship Id="rId12" Type="http://schemas.openxmlformats.org/officeDocument/2006/relationships/theme" Target="../theme/theme35.xml"/><Relationship Id="rId2" Type="http://schemas.openxmlformats.org/officeDocument/2006/relationships/slideLayout" Target="../slideLayouts/slideLayout377.xml"/><Relationship Id="rId1" Type="http://schemas.openxmlformats.org/officeDocument/2006/relationships/slideLayout" Target="../slideLayouts/slideLayout376.xml"/><Relationship Id="rId6" Type="http://schemas.openxmlformats.org/officeDocument/2006/relationships/slideLayout" Target="../slideLayouts/slideLayout381.xml"/><Relationship Id="rId11" Type="http://schemas.openxmlformats.org/officeDocument/2006/relationships/slideLayout" Target="../slideLayouts/slideLayout386.xml"/><Relationship Id="rId5" Type="http://schemas.openxmlformats.org/officeDocument/2006/relationships/slideLayout" Target="../slideLayouts/slideLayout380.xml"/><Relationship Id="rId10" Type="http://schemas.openxmlformats.org/officeDocument/2006/relationships/slideLayout" Target="../slideLayouts/slideLayout385.xml"/><Relationship Id="rId4" Type="http://schemas.openxmlformats.org/officeDocument/2006/relationships/slideLayout" Target="../slideLayouts/slideLayout379.xml"/><Relationship Id="rId9" Type="http://schemas.openxmlformats.org/officeDocument/2006/relationships/slideLayout" Target="../slideLayouts/slideLayout384.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94.xml"/><Relationship Id="rId3" Type="http://schemas.openxmlformats.org/officeDocument/2006/relationships/slideLayout" Target="../slideLayouts/slideLayout389.xml"/><Relationship Id="rId7" Type="http://schemas.openxmlformats.org/officeDocument/2006/relationships/slideLayout" Target="../slideLayouts/slideLayout393.xml"/><Relationship Id="rId12" Type="http://schemas.openxmlformats.org/officeDocument/2006/relationships/theme" Target="../theme/theme36.xml"/><Relationship Id="rId2" Type="http://schemas.openxmlformats.org/officeDocument/2006/relationships/slideLayout" Target="../slideLayouts/slideLayout388.xml"/><Relationship Id="rId1" Type="http://schemas.openxmlformats.org/officeDocument/2006/relationships/slideLayout" Target="../slideLayouts/slideLayout387.xml"/><Relationship Id="rId6" Type="http://schemas.openxmlformats.org/officeDocument/2006/relationships/slideLayout" Target="../slideLayouts/slideLayout392.xml"/><Relationship Id="rId11" Type="http://schemas.openxmlformats.org/officeDocument/2006/relationships/slideLayout" Target="../slideLayouts/slideLayout397.xml"/><Relationship Id="rId5" Type="http://schemas.openxmlformats.org/officeDocument/2006/relationships/slideLayout" Target="../slideLayouts/slideLayout391.xml"/><Relationship Id="rId10" Type="http://schemas.openxmlformats.org/officeDocument/2006/relationships/slideLayout" Target="../slideLayouts/slideLayout396.xml"/><Relationship Id="rId4" Type="http://schemas.openxmlformats.org/officeDocument/2006/relationships/slideLayout" Target="../slideLayouts/slideLayout390.xml"/><Relationship Id="rId9" Type="http://schemas.openxmlformats.org/officeDocument/2006/relationships/slideLayout" Target="../slideLayouts/slideLayout395.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05.xml"/><Relationship Id="rId3" Type="http://schemas.openxmlformats.org/officeDocument/2006/relationships/slideLayout" Target="../slideLayouts/slideLayout400.xml"/><Relationship Id="rId7" Type="http://schemas.openxmlformats.org/officeDocument/2006/relationships/slideLayout" Target="../slideLayouts/slideLayout404.xml"/><Relationship Id="rId12" Type="http://schemas.openxmlformats.org/officeDocument/2006/relationships/theme" Target="../theme/theme37.xml"/><Relationship Id="rId2" Type="http://schemas.openxmlformats.org/officeDocument/2006/relationships/slideLayout" Target="../slideLayouts/slideLayout399.xml"/><Relationship Id="rId1" Type="http://schemas.openxmlformats.org/officeDocument/2006/relationships/slideLayout" Target="../slideLayouts/slideLayout398.xml"/><Relationship Id="rId6" Type="http://schemas.openxmlformats.org/officeDocument/2006/relationships/slideLayout" Target="../slideLayouts/slideLayout403.xml"/><Relationship Id="rId11" Type="http://schemas.openxmlformats.org/officeDocument/2006/relationships/slideLayout" Target="../slideLayouts/slideLayout408.xml"/><Relationship Id="rId5" Type="http://schemas.openxmlformats.org/officeDocument/2006/relationships/slideLayout" Target="../slideLayouts/slideLayout402.xml"/><Relationship Id="rId10" Type="http://schemas.openxmlformats.org/officeDocument/2006/relationships/slideLayout" Target="../slideLayouts/slideLayout407.xml"/><Relationship Id="rId4" Type="http://schemas.openxmlformats.org/officeDocument/2006/relationships/slideLayout" Target="../slideLayouts/slideLayout401.xml"/><Relationship Id="rId9" Type="http://schemas.openxmlformats.org/officeDocument/2006/relationships/slideLayout" Target="../slideLayouts/slideLayout406.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16.xml"/><Relationship Id="rId3" Type="http://schemas.openxmlformats.org/officeDocument/2006/relationships/slideLayout" Target="../slideLayouts/slideLayout411.xml"/><Relationship Id="rId7" Type="http://schemas.openxmlformats.org/officeDocument/2006/relationships/slideLayout" Target="../slideLayouts/slideLayout415.xml"/><Relationship Id="rId12" Type="http://schemas.openxmlformats.org/officeDocument/2006/relationships/theme" Target="../theme/theme38.xml"/><Relationship Id="rId2" Type="http://schemas.openxmlformats.org/officeDocument/2006/relationships/slideLayout" Target="../slideLayouts/slideLayout410.xml"/><Relationship Id="rId1" Type="http://schemas.openxmlformats.org/officeDocument/2006/relationships/slideLayout" Target="../slideLayouts/slideLayout409.xml"/><Relationship Id="rId6" Type="http://schemas.openxmlformats.org/officeDocument/2006/relationships/slideLayout" Target="../slideLayouts/slideLayout414.xml"/><Relationship Id="rId11" Type="http://schemas.openxmlformats.org/officeDocument/2006/relationships/slideLayout" Target="../slideLayouts/slideLayout419.xml"/><Relationship Id="rId5" Type="http://schemas.openxmlformats.org/officeDocument/2006/relationships/slideLayout" Target="../slideLayouts/slideLayout413.xml"/><Relationship Id="rId10" Type="http://schemas.openxmlformats.org/officeDocument/2006/relationships/slideLayout" Target="../slideLayouts/slideLayout418.xml"/><Relationship Id="rId4" Type="http://schemas.openxmlformats.org/officeDocument/2006/relationships/slideLayout" Target="../slideLayouts/slideLayout412.xml"/><Relationship Id="rId9" Type="http://schemas.openxmlformats.org/officeDocument/2006/relationships/slideLayout" Target="../slideLayouts/slideLayout4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smtClean="0">
                <a:solidFill>
                  <a:schemeClr val="tx1"/>
                </a:solidFill>
              </a:defRPr>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smtClean="0">
                <a:solidFill>
                  <a:schemeClr val="tx1"/>
                </a:solidFill>
              </a:defRPr>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smtClean="0">
                <a:solidFill>
                  <a:schemeClr val="tx1"/>
                </a:solidFill>
              </a:defRPr>
            </a:lvl1pPr>
          </a:lstStyle>
          <a:p>
            <a:pPr>
              <a:defRPr/>
            </a:pPr>
            <a:fld id="{44A56562-4110-46C0-B222-773936A0B61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chemeClr val="tx1"/>
                </a:solidFill>
              </a:defRPr>
            </a:lvl1pPr>
          </a:lstStyle>
          <a:p>
            <a:pPr>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chemeClr val="tx1"/>
                </a:solidFill>
              </a:defRPr>
            </a:lvl1pPr>
          </a:lstStyle>
          <a:p>
            <a:pPr>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chemeClr val="tx1"/>
                </a:solidFill>
              </a:defRPr>
            </a:lvl1pPr>
          </a:lstStyle>
          <a:p>
            <a:pPr>
              <a:defRPr/>
            </a:pPr>
            <a:fld id="{A34E248B-AA9B-49A5-9EF5-F454B7E3147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653001863"/>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171" name="Rectangle 3"/>
          <p:cNvSpPr>
            <a:spLocks noGrp="1" noChangeArrowheads="1"/>
          </p:cNvSpPr>
          <p:nvPr>
            <p:ph type="body" idx="1"/>
          </p:nvPr>
        </p:nvSpPr>
        <p:spPr bwMode="auto">
          <a:xfrm>
            <a:off x="457200" y="1600216"/>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rgbClr val="000000"/>
                </a:solidFill>
              </a:defRPr>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rgbClr val="000000"/>
                </a:solidFill>
              </a:defRPr>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rgbClr val="000000"/>
                </a:solidFill>
              </a:defRPr>
            </a:lvl1pPr>
          </a:lstStyle>
          <a:p>
            <a:pPr>
              <a:defRPr/>
            </a:pPr>
            <a:fld id="{9627173E-83E6-4B9B-B4B4-67A57875714B}" type="slidenum">
              <a:rPr lang="en-US" altLang="en-US"/>
              <a:pPr>
                <a:defRPr/>
              </a:pPr>
              <a:t>‹#›</a:t>
            </a:fld>
            <a:endParaRPr lang="en-US" altLang="en-US"/>
          </a:p>
        </p:txBody>
      </p:sp>
    </p:spTree>
    <p:extLst>
      <p:ext uri="{BB962C8B-B14F-4D97-AF65-F5344CB8AC3E}">
        <p14:creationId xmlns:p14="http://schemas.microsoft.com/office/powerpoint/2010/main" val="2423879170"/>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6"/>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chemeClr val="tx1"/>
                </a:solidFill>
              </a:defRPr>
            </a:lvl1pPr>
          </a:lstStyle>
          <a:p>
            <a:pPr>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chemeClr val="tx1"/>
                </a:solidFill>
              </a:defRPr>
            </a:lvl1pPr>
          </a:lstStyle>
          <a:p>
            <a:pPr>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chemeClr val="tx1"/>
                </a:solidFill>
              </a:defRPr>
            </a:lvl1pPr>
          </a:lstStyle>
          <a:p>
            <a:pPr>
              <a:defRPr/>
            </a:pPr>
            <a:fld id="{8E14DA57-986E-4CBC-951B-88DACED23913}"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896798319"/>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2403636862"/>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smtClean="0">
                <a:solidFill>
                  <a:schemeClr val="tx1"/>
                </a:solidFill>
              </a:defRPr>
            </a:lvl1pPr>
          </a:lstStyle>
          <a:p>
            <a:pPr>
              <a:defRPr/>
            </a:pPr>
            <a:endParaRPr lang="en-US" altLang="en-US">
              <a:solidFill>
                <a:srgbClr val="000000"/>
              </a:solidFill>
              <a:latin typeface="Aria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smtClean="0">
                <a:solidFill>
                  <a:schemeClr val="tx1"/>
                </a:solidFill>
              </a:defRPr>
            </a:lvl1pPr>
          </a:lstStyle>
          <a:p>
            <a:pPr>
              <a:defRPr/>
            </a:pPr>
            <a:endParaRPr lang="en-US" altLang="en-US">
              <a:solidFill>
                <a:srgbClr val="000000"/>
              </a:solidFill>
              <a:latin typeface="Aria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smtClean="0">
                <a:solidFill>
                  <a:schemeClr val="tx1"/>
                </a:solidFill>
              </a:defRPr>
            </a:lvl1pPr>
          </a:lstStyle>
          <a:p>
            <a:pPr>
              <a:defRPr/>
            </a:pPr>
            <a:fld id="{B2158A65-2F94-4C4C-B420-78BC9A4D2D87}" type="slidenum">
              <a:rPr lang="en-US" altLang="en-US">
                <a:solidFill>
                  <a:srgbClr val="000000"/>
                </a:solidFill>
                <a:latin typeface="Arial"/>
              </a:rPr>
              <a:pPr>
                <a:defRPr/>
              </a:pPr>
              <a:t>‹#›</a:t>
            </a:fld>
            <a:endParaRPr lang="en-US" altLang="en-US">
              <a:solidFill>
                <a:srgbClr val="000000"/>
              </a:solidFill>
              <a:latin typeface="Arial"/>
            </a:endParaRPr>
          </a:p>
        </p:txBody>
      </p:sp>
    </p:spTree>
    <p:extLst>
      <p:ext uri="{BB962C8B-B14F-4D97-AF65-F5344CB8AC3E}">
        <p14:creationId xmlns:p14="http://schemas.microsoft.com/office/powerpoint/2010/main" val="3026496482"/>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1"/>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chemeClr val="tx1"/>
                </a:solidFill>
              </a:defRPr>
            </a:lvl1pPr>
          </a:lstStyle>
          <a:p>
            <a:endParaRPr lang="en-US" altLang="en-US">
              <a:solidFill>
                <a:srgbClr val="000000"/>
              </a:solidFill>
              <a:latin typeface="Aria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chemeClr val="tx1"/>
                </a:solidFill>
              </a:defRPr>
            </a:lvl1pPr>
          </a:lstStyle>
          <a:p>
            <a:endParaRPr lang="en-US" altLang="en-US">
              <a:solidFill>
                <a:srgbClr val="000000"/>
              </a:solidFill>
              <a:latin typeface="Aria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chemeClr val="tx1"/>
                </a:solidFill>
              </a:defRPr>
            </a:lvl1pPr>
          </a:lstStyle>
          <a:p>
            <a:fld id="{3426E5A6-5D17-44EF-9968-05D13D736361}" type="slidenum">
              <a:rPr lang="en-US" altLang="en-US">
                <a:solidFill>
                  <a:srgbClr val="000000"/>
                </a:solidFill>
                <a:latin typeface="Arial"/>
              </a:rPr>
              <a:pPr/>
              <a:t>‹#›</a:t>
            </a:fld>
            <a:endParaRPr lang="en-US" altLang="en-US">
              <a:solidFill>
                <a:srgbClr val="000000"/>
              </a:solidFill>
              <a:latin typeface="Arial"/>
            </a:endParaRPr>
          </a:p>
        </p:txBody>
      </p:sp>
    </p:spTree>
    <p:extLst>
      <p:ext uri="{BB962C8B-B14F-4D97-AF65-F5344CB8AC3E}">
        <p14:creationId xmlns:p14="http://schemas.microsoft.com/office/powerpoint/2010/main" val="1744739332"/>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4294341376"/>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lnSpc>
                <a:spcPct val="100000"/>
              </a:lnSpc>
              <a:spcBef>
                <a:spcPct val="0"/>
              </a:spcBef>
            </a:pPr>
            <a:endParaRPr lang="en-US" altLang="en-US" b="0">
              <a:solidFill>
                <a:srgbClr val="000000"/>
              </a:solidFill>
              <a:latin typeface="Aria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lnSpc>
                <a:spcPct val="100000"/>
              </a:lnSpc>
              <a:spcBef>
                <a:spcPct val="0"/>
              </a:spcBef>
            </a:pPr>
            <a:endParaRPr lang="en-US" altLang="en-US" b="0">
              <a:solidFill>
                <a:srgbClr val="000000"/>
              </a:solidFill>
              <a:latin typeface="Aria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lnSpc>
                <a:spcPct val="100000"/>
              </a:lnSpc>
              <a:spcBef>
                <a:spcPct val="0"/>
              </a:spcBef>
            </a:pPr>
            <a:fld id="{8DD44CBB-C26F-4029-B793-2C22FE020D3D}" type="slidenum">
              <a:rPr lang="en-US" altLang="en-US" b="0" smtClean="0">
                <a:solidFill>
                  <a:srgbClr val="000000"/>
                </a:solidFill>
                <a:latin typeface="Arial"/>
              </a:rPr>
              <a:pPr>
                <a:lnSpc>
                  <a:spcPct val="100000"/>
                </a:lnSpc>
                <a:spcBef>
                  <a:spcPct val="0"/>
                </a:spcBef>
              </a:pPr>
              <a:t>‹#›</a:t>
            </a:fld>
            <a:endParaRPr lang="en-US" altLang="en-US" b="0">
              <a:solidFill>
                <a:srgbClr val="000000"/>
              </a:solidFill>
              <a:latin typeface="Arial"/>
            </a:endParaRPr>
          </a:p>
        </p:txBody>
      </p:sp>
    </p:spTree>
    <p:extLst>
      <p:ext uri="{BB962C8B-B14F-4D97-AF65-F5344CB8AC3E}">
        <p14:creationId xmlns:p14="http://schemas.microsoft.com/office/powerpoint/2010/main" val="40526401"/>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1347360804"/>
      </p:ext>
    </p:extLst>
  </p:cSld>
  <p:clrMap bg1="lt1" tx1="dk1" bg2="lt2" tx2="dk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 id="2147484026" r:id="rId5"/>
    <p:sldLayoutId id="2147484027" r:id="rId6"/>
    <p:sldLayoutId id="2147484028" r:id="rId7"/>
    <p:sldLayoutId id="2147484029" r:id="rId8"/>
    <p:sldLayoutId id="2147484030" r:id="rId9"/>
    <p:sldLayoutId id="2147484031" r:id="rId10"/>
    <p:sldLayoutId id="214748403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9"/>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chemeClr val="tx1"/>
                </a:solidFill>
              </a:defRPr>
            </a:lvl1pPr>
          </a:lstStyle>
          <a:p>
            <a:pPr>
              <a:defRPr/>
            </a:pPr>
            <a:endParaRPr lang="en-US" altLang="en-US">
              <a:solidFill>
                <a:srgbClr val="000000"/>
              </a:solidFill>
              <a:latin typeface="Aria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chemeClr val="tx1"/>
                </a:solidFill>
              </a:defRPr>
            </a:lvl1pPr>
          </a:lstStyle>
          <a:p>
            <a:pPr>
              <a:defRPr/>
            </a:pPr>
            <a:endParaRPr lang="en-US" altLang="en-US">
              <a:solidFill>
                <a:srgbClr val="000000"/>
              </a:solidFill>
              <a:latin typeface="Aria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chemeClr val="tx1"/>
                </a:solidFill>
              </a:defRPr>
            </a:lvl1pPr>
          </a:lstStyle>
          <a:p>
            <a:pPr>
              <a:defRPr/>
            </a:pPr>
            <a:fld id="{8E14DA57-986E-4CBC-951B-88DACED23913}" type="slidenum">
              <a:rPr lang="en-US" altLang="en-US">
                <a:solidFill>
                  <a:srgbClr val="000000"/>
                </a:solidFill>
                <a:latin typeface="Arial"/>
              </a:rPr>
              <a:pPr>
                <a:defRPr/>
              </a:pPr>
              <a:t>‹#›</a:t>
            </a:fld>
            <a:endParaRPr lang="en-US" altLang="en-US">
              <a:solidFill>
                <a:srgbClr val="000000"/>
              </a:solidFill>
              <a:latin typeface="Arial"/>
            </a:endParaRPr>
          </a:p>
        </p:txBody>
      </p:sp>
    </p:spTree>
    <p:extLst>
      <p:ext uri="{BB962C8B-B14F-4D97-AF65-F5344CB8AC3E}">
        <p14:creationId xmlns:p14="http://schemas.microsoft.com/office/powerpoint/2010/main" val="2076017563"/>
      </p:ext>
    </p:extLst>
  </p:cSld>
  <p:clrMap bg1="lt1" tx1="dk1" bg2="lt2" tx2="dk2" accent1="accent1" accent2="accent2" accent3="accent3" accent4="accent4" accent5="accent5" accent6="accent6" hlink="hlink" folHlink="folHlink"/>
  <p:sldLayoutIdLst>
    <p:sldLayoutId id="2147484034" r:id="rId1"/>
    <p:sldLayoutId id="2147484035" r:id="rId2"/>
    <p:sldLayoutId id="2147484036" r:id="rId3"/>
    <p:sldLayoutId id="2147484037" r:id="rId4"/>
    <p:sldLayoutId id="2147484038" r:id="rId5"/>
    <p:sldLayoutId id="2147484039" r:id="rId6"/>
    <p:sldLayoutId id="2147484040" r:id="rId7"/>
    <p:sldLayoutId id="2147484041" r:id="rId8"/>
    <p:sldLayoutId id="2147484042" r:id="rId9"/>
    <p:sldLayoutId id="2147484043" r:id="rId10"/>
    <p:sldLayoutId id="214748404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4"/>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chemeClr val="tx1"/>
                </a:solidFill>
              </a:defRPr>
            </a:lvl1pPr>
          </a:lstStyle>
          <a:p>
            <a:endParaRPr lang="en-US" altLang="en-US">
              <a:solidFill>
                <a:srgbClr val="000000"/>
              </a:solidFill>
              <a:latin typeface="Aria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chemeClr val="tx1"/>
                </a:solidFill>
              </a:defRPr>
            </a:lvl1pPr>
          </a:lstStyle>
          <a:p>
            <a:endParaRPr lang="en-US" altLang="en-US">
              <a:solidFill>
                <a:srgbClr val="000000"/>
              </a:solidFill>
              <a:latin typeface="Aria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chemeClr val="tx1"/>
                </a:solidFill>
              </a:defRPr>
            </a:lvl1pPr>
          </a:lstStyle>
          <a:p>
            <a:fld id="{85A6618A-748E-4AF2-A059-54A1BF3C8986}" type="slidenum">
              <a:rPr lang="en-US" altLang="en-US" smtClean="0">
                <a:solidFill>
                  <a:srgbClr val="000000"/>
                </a:solidFill>
                <a:latin typeface="Arial"/>
              </a:rPr>
              <a:pPr/>
              <a:t>‹#›</a:t>
            </a:fld>
            <a:endParaRPr lang="en-US" altLang="en-US">
              <a:solidFill>
                <a:srgbClr val="000000"/>
              </a:solidFill>
              <a:latin typeface="Arial"/>
            </a:endParaRPr>
          </a:p>
        </p:txBody>
      </p:sp>
    </p:spTree>
    <p:extLst>
      <p:ext uri="{BB962C8B-B14F-4D97-AF65-F5344CB8AC3E}">
        <p14:creationId xmlns:p14="http://schemas.microsoft.com/office/powerpoint/2010/main" val="29010548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499405997"/>
      </p:ext>
    </p:extLst>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804656251"/>
      </p:ext>
    </p:extLst>
  </p:cSld>
  <p:clrMap bg1="lt1" tx1="dk1" bg2="lt2" tx2="dk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 id="214748411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1358216516"/>
      </p:ext>
    </p:extLst>
  </p:cSld>
  <p:clrMap bg1="lt1" tx1="dk1" bg2="lt2" tx2="dk2" accent1="accent1" accent2="accent2" accent3="accent3" accent4="accent4" accent5="accent5" accent6="accent6" hlink="hlink" folHlink="folHlink"/>
  <p:sldLayoutIdLst>
    <p:sldLayoutId id="2147484118" r:id="rId1"/>
    <p:sldLayoutId id="2147484119" r:id="rId2"/>
    <p:sldLayoutId id="2147484120" r:id="rId3"/>
    <p:sldLayoutId id="2147484121" r:id="rId4"/>
    <p:sldLayoutId id="2147484122" r:id="rId5"/>
    <p:sldLayoutId id="2147484123" r:id="rId6"/>
    <p:sldLayoutId id="2147484124" r:id="rId7"/>
    <p:sldLayoutId id="2147484125" r:id="rId8"/>
    <p:sldLayoutId id="2147484126" r:id="rId9"/>
    <p:sldLayoutId id="2147484127" r:id="rId10"/>
    <p:sldLayoutId id="214748412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chemeClr val="tx1"/>
                </a:solidFill>
              </a:defRPr>
            </a:lvl1pPr>
          </a:lstStyle>
          <a:p>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chemeClr val="tx1"/>
                </a:solidFill>
              </a:defRPr>
            </a:lvl1pPr>
          </a:lstStyle>
          <a:p>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chemeClr val="tx1"/>
                </a:solidFill>
              </a:defRPr>
            </a:lvl1pPr>
          </a:lstStyle>
          <a:p>
            <a:fld id="{CB73D755-B05B-4C14-8049-7351E132F4FE}"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13351069"/>
      </p:ext>
    </p:extLst>
  </p:cSld>
  <p:clrMap bg1="lt1" tx1="dk1" bg2="lt2" tx2="dk2" accent1="accent1" accent2="accent2" accent3="accent3" accent4="accent4" accent5="accent5" accent6="accent6" hlink="hlink" folHlink="folHlink"/>
  <p:sldLayoutIdLst>
    <p:sldLayoutId id="2147484142" r:id="rId1"/>
    <p:sldLayoutId id="2147484143" r:id="rId2"/>
    <p:sldLayoutId id="2147484144" r:id="rId3"/>
    <p:sldLayoutId id="2147484145" r:id="rId4"/>
    <p:sldLayoutId id="2147484146" r:id="rId5"/>
    <p:sldLayoutId id="2147484147" r:id="rId6"/>
    <p:sldLayoutId id="2147484148" r:id="rId7"/>
    <p:sldLayoutId id="2147484149" r:id="rId8"/>
    <p:sldLayoutId id="2147484150" r:id="rId9"/>
    <p:sldLayoutId id="2147484151" r:id="rId10"/>
    <p:sldLayoutId id="2147484152"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smtClean="0">
                <a:solidFill>
                  <a:schemeClr val="tx1"/>
                </a:solidFill>
              </a:defRPr>
            </a:lvl1pPr>
          </a:lstStyle>
          <a:p>
            <a:pPr>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smtClean="0">
                <a:solidFill>
                  <a:schemeClr val="tx1"/>
                </a:solidFill>
              </a:defRPr>
            </a:lvl1pPr>
          </a:lstStyle>
          <a:p>
            <a:pPr>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smtClean="0">
                <a:solidFill>
                  <a:schemeClr val="tx1"/>
                </a:solidFill>
              </a:defRPr>
            </a:lvl1pPr>
          </a:lstStyle>
          <a:p>
            <a:pPr>
              <a:defRPr/>
            </a:pPr>
            <a:fld id="{44A56562-4110-46C0-B222-773936A0B61A}"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254946082"/>
      </p:ext>
    </p:extLst>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 id="214748417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369717409"/>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smtClean="0">
                <a:solidFill>
                  <a:schemeClr val="tx1"/>
                </a:solidFill>
              </a:defRPr>
            </a:lvl1pPr>
          </a:lstStyle>
          <a:p>
            <a:pPr>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smtClean="0">
                <a:solidFill>
                  <a:schemeClr val="tx1"/>
                </a:solidFill>
              </a:defRPr>
            </a:lvl1pPr>
          </a:lstStyle>
          <a:p>
            <a:pPr>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smtClean="0">
                <a:solidFill>
                  <a:schemeClr val="tx1"/>
                </a:solidFill>
              </a:defRPr>
            </a:lvl1pPr>
          </a:lstStyle>
          <a:p>
            <a:pPr>
              <a:defRPr/>
            </a:pPr>
            <a:fld id="{44A56562-4110-46C0-B222-773936A0B61A}"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86839603"/>
      </p:ext>
    </p:extLst>
  </p:cSld>
  <p:clrMap bg1="lt1" tx1="dk1" bg2="lt2" tx2="dk2" accent1="accent1" accent2="accent2" accent3="accent3" accent4="accent4" accent5="accent5" accent6="accent6" hlink="hlink" folHlink="folHlink"/>
  <p:sldLayoutIdLst>
    <p:sldLayoutId id="2147484190" r:id="rId1"/>
    <p:sldLayoutId id="2147484191" r:id="rId2"/>
    <p:sldLayoutId id="2147484192" r:id="rId3"/>
    <p:sldLayoutId id="2147484193" r:id="rId4"/>
    <p:sldLayoutId id="2147484194" r:id="rId5"/>
    <p:sldLayoutId id="2147484195" r:id="rId6"/>
    <p:sldLayoutId id="2147484196" r:id="rId7"/>
    <p:sldLayoutId id="2147484197" r:id="rId8"/>
    <p:sldLayoutId id="2147484198" r:id="rId9"/>
    <p:sldLayoutId id="2147484199" r:id="rId10"/>
    <p:sldLayoutId id="214748420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smtClean="0">
                <a:solidFill>
                  <a:schemeClr val="tx1"/>
                </a:solidFill>
              </a:defRPr>
            </a:lvl1pPr>
          </a:lstStyle>
          <a:p>
            <a:pPr>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smtClean="0">
                <a:solidFill>
                  <a:schemeClr val="tx1"/>
                </a:solidFill>
              </a:defRPr>
            </a:lvl1pPr>
          </a:lstStyle>
          <a:p>
            <a:pPr>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smtClean="0">
                <a:solidFill>
                  <a:schemeClr val="tx1"/>
                </a:solidFill>
              </a:defRPr>
            </a:lvl1pPr>
          </a:lstStyle>
          <a:p>
            <a:pPr>
              <a:defRPr/>
            </a:pPr>
            <a:fld id="{44A56562-4110-46C0-B222-773936A0B61A}"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164001296"/>
      </p:ext>
    </p:extLst>
  </p:cSld>
  <p:clrMap bg1="lt1" tx1="dk1" bg2="lt2" tx2="dk2" accent1="accent1" accent2="accent2" accent3="accent3" accent4="accent4" accent5="accent5" accent6="accent6" hlink="hlink" folHlink="folHlink"/>
  <p:sldLayoutIdLst>
    <p:sldLayoutId id="2147484202" r:id="rId1"/>
    <p:sldLayoutId id="2147484203" r:id="rId2"/>
    <p:sldLayoutId id="2147484204" r:id="rId3"/>
    <p:sldLayoutId id="2147484205" r:id="rId4"/>
    <p:sldLayoutId id="2147484206" r:id="rId5"/>
    <p:sldLayoutId id="2147484207" r:id="rId6"/>
    <p:sldLayoutId id="2147484208" r:id="rId7"/>
    <p:sldLayoutId id="2147484209" r:id="rId8"/>
    <p:sldLayoutId id="2147484210" r:id="rId9"/>
    <p:sldLayoutId id="2147484211" r:id="rId10"/>
    <p:sldLayoutId id="214748421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2381247993"/>
      </p:ext>
    </p:extLst>
  </p:cSld>
  <p:clrMap bg1="lt1" tx1="dk1" bg2="lt2" tx2="dk2" accent1="accent1" accent2="accent2" accent3="accent3" accent4="accent4" accent5="accent5" accent6="accent6" hlink="hlink" folHlink="folHlink"/>
  <p:sldLayoutIdLst>
    <p:sldLayoutId id="2147484214"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 id="214748422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2089535651"/>
      </p:ext>
    </p:extLst>
  </p:cSld>
  <p:clrMap bg1="lt1" tx1="dk1" bg2="lt2" tx2="dk2" accent1="accent1" accent2="accent2" accent3="accent3" accent4="accent4" accent5="accent5" accent6="accent6" hlink="hlink" folHlink="folHlink"/>
  <p:sldLayoutIdLst>
    <p:sldLayoutId id="2147484226" r:id="rId1"/>
    <p:sldLayoutId id="2147484227" r:id="rId2"/>
    <p:sldLayoutId id="2147484228" r:id="rId3"/>
    <p:sldLayoutId id="2147484229" r:id="rId4"/>
    <p:sldLayoutId id="2147484230" r:id="rId5"/>
    <p:sldLayoutId id="2147484231" r:id="rId6"/>
    <p:sldLayoutId id="2147484232" r:id="rId7"/>
    <p:sldLayoutId id="2147484233" r:id="rId8"/>
    <p:sldLayoutId id="2147484234" r:id="rId9"/>
    <p:sldLayoutId id="2147484235" r:id="rId10"/>
    <p:sldLayoutId id="214748423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3532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mn-lt"/>
          <a:ea typeface="+mn-ea"/>
          <a:cs typeface="+mn-cs"/>
        </a:defRPr>
      </a:lvl1pPr>
      <a:lvl2pPr marL="742950" indent="-285750" algn="l" rtl="0" eaLnBrk="0" fontAlgn="base" hangingPunct="0">
        <a:spcBef>
          <a:spcPct val="20000"/>
        </a:spcBef>
        <a:spcAft>
          <a:spcPct val="0"/>
        </a:spcAft>
        <a:defRPr sz="2800">
          <a:solidFill>
            <a:schemeClr val="tx1"/>
          </a:solidFill>
          <a:latin typeface="+mn-lt"/>
        </a:defRPr>
      </a:lvl2pPr>
      <a:lvl3pPr marL="1143000" indent="-228600" algn="l" rtl="0" eaLnBrk="0" fontAlgn="base" hangingPunct="0">
        <a:spcBef>
          <a:spcPct val="20000"/>
        </a:spcBef>
        <a:spcAft>
          <a:spcPct val="0"/>
        </a:spcAft>
        <a:defRPr sz="2400">
          <a:solidFill>
            <a:schemeClr val="tx1"/>
          </a:solidFill>
          <a:latin typeface="+mn-lt"/>
        </a:defRPr>
      </a:lvl3pPr>
      <a:lvl4pPr marL="1600200" indent="-228600" algn="l" rtl="0" eaLnBrk="0" fontAlgn="base" hangingPunct="0">
        <a:spcBef>
          <a:spcPct val="20000"/>
        </a:spcBef>
        <a:spcAft>
          <a:spcPct val="0"/>
        </a:spcAft>
        <a:defRPr sz="2000">
          <a:solidFill>
            <a:schemeClr val="tx1"/>
          </a:solidFill>
          <a:latin typeface="+mn-lt"/>
        </a:defRPr>
      </a:lvl4pPr>
      <a:lvl5pPr marL="2057400" indent="-228600" algn="l" rtl="0" eaLnBrk="0" fontAlgn="base" hangingPunct="0">
        <a:spcBef>
          <a:spcPct val="20000"/>
        </a:spcBef>
        <a:spcAft>
          <a:spcPct val="0"/>
        </a:spcAft>
        <a:defRPr sz="2000">
          <a:solidFill>
            <a:schemeClr val="tx1"/>
          </a:solidFill>
          <a:latin typeface="+mn-lt"/>
        </a:defRPr>
      </a:lvl5pPr>
      <a:lvl6pPr marL="2514600" indent="-228600" algn="l" rtl="0" eaLnBrk="0" fontAlgn="base" hangingPunct="0">
        <a:spcBef>
          <a:spcPct val="20000"/>
        </a:spcBef>
        <a:spcAft>
          <a:spcPct val="0"/>
        </a:spcAft>
        <a:defRPr sz="2000">
          <a:solidFill>
            <a:schemeClr val="tx1"/>
          </a:solidFill>
          <a:latin typeface="+mn-lt"/>
        </a:defRPr>
      </a:lvl6pPr>
      <a:lvl7pPr marL="2971800" indent="-228600" algn="l" rtl="0" eaLnBrk="0" fontAlgn="base" hangingPunct="0">
        <a:spcBef>
          <a:spcPct val="20000"/>
        </a:spcBef>
        <a:spcAft>
          <a:spcPct val="0"/>
        </a:spcAft>
        <a:defRPr sz="2000">
          <a:solidFill>
            <a:schemeClr val="tx1"/>
          </a:solidFill>
          <a:latin typeface="+mn-lt"/>
        </a:defRPr>
      </a:lvl7pPr>
      <a:lvl8pPr marL="3429000" indent="-228600" algn="l" rtl="0" eaLnBrk="0" fontAlgn="base" hangingPunct="0">
        <a:spcBef>
          <a:spcPct val="20000"/>
        </a:spcBef>
        <a:spcAft>
          <a:spcPct val="0"/>
        </a:spcAft>
        <a:defRPr sz="2000">
          <a:solidFill>
            <a:schemeClr val="tx1"/>
          </a:solidFill>
          <a:latin typeface="+mn-lt"/>
        </a:defRPr>
      </a:lvl8pPr>
      <a:lvl9pPr marL="3886200" indent="-228600" algn="l" rtl="0" eaLnBrk="0" fontAlgn="base" hangingPunct="0">
        <a:spcBef>
          <a:spcPct val="20000"/>
        </a:spcBef>
        <a:spcAft>
          <a:spcPct val="0"/>
        </a:spcAft>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1427078497"/>
      </p:ext>
    </p:extLst>
  </p:cSld>
  <p:clrMap bg1="lt1" tx1="dk1" bg2="lt2" tx2="dk2" accent1="accent1" accent2="accent2" accent3="accent3" accent4="accent4" accent5="accent5" accent6="accent6" hlink="hlink" folHlink="folHlink"/>
  <p:sldLayoutIdLst>
    <p:sldLayoutId id="2147484274" r:id="rId1"/>
    <p:sldLayoutId id="2147484275" r:id="rId2"/>
    <p:sldLayoutId id="2147484276" r:id="rId3"/>
    <p:sldLayoutId id="2147484277" r:id="rId4"/>
    <p:sldLayoutId id="2147484278" r:id="rId5"/>
    <p:sldLayoutId id="2147484279" r:id="rId6"/>
    <p:sldLayoutId id="2147484280" r:id="rId7"/>
    <p:sldLayoutId id="2147484281" r:id="rId8"/>
    <p:sldLayoutId id="2147484282" r:id="rId9"/>
    <p:sldLayoutId id="2147484283" r:id="rId10"/>
    <p:sldLayoutId id="21474842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3283166150"/>
      </p:ext>
    </p:extLst>
  </p:cSld>
  <p:clrMap bg1="lt1" tx1="dk1" bg2="lt2" tx2="dk2" accent1="accent1" accent2="accent2" accent3="accent3" accent4="accent4" accent5="accent5" accent6="accent6" hlink="hlink" folHlink="folHlink"/>
  <p:sldLayoutIdLst>
    <p:sldLayoutId id="2147484286" r:id="rId1"/>
    <p:sldLayoutId id="2147484287" r:id="rId2"/>
    <p:sldLayoutId id="2147484288" r:id="rId3"/>
    <p:sldLayoutId id="2147484289" r:id="rId4"/>
    <p:sldLayoutId id="2147484290" r:id="rId5"/>
    <p:sldLayoutId id="2147484291" r:id="rId6"/>
    <p:sldLayoutId id="2147484292" r:id="rId7"/>
    <p:sldLayoutId id="2147484293" r:id="rId8"/>
    <p:sldLayoutId id="2147484294" r:id="rId9"/>
    <p:sldLayoutId id="2147484295" r:id="rId10"/>
    <p:sldLayoutId id="214748429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1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67EAED0B-503F-4E7D-BE53-98FF94C344F3}"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6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6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FE3E3020-15CE-4C5F-B83F-1A79FF065754}"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1458443226"/>
      </p:ext>
    </p:extLst>
  </p:cSld>
  <p:clrMap bg1="lt1" tx1="dk1" bg2="lt2" tx2="dk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4317" r:id="rId8"/>
    <p:sldLayoutId id="2147484318" r:id="rId9"/>
    <p:sldLayoutId id="2147484319" r:id="rId10"/>
    <p:sldLayoutId id="214748432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D5833011-607E-474F-B29C-DADFA610B4E8}"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E98A4B62-4B08-4138-A233-212B768B7D3E}"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3591206584"/>
      </p:ext>
    </p:extLst>
  </p:cSld>
  <p:clrMap bg1="lt1" tx1="dk1" bg2="lt2" tx2="dk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D5833011-607E-474F-B29C-DADFA610B4E8}"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E98A4B62-4B08-4138-A233-212B768B7D3E}"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3305419768"/>
      </p:ext>
    </p:extLst>
  </p:cSld>
  <p:clrMap bg1="lt1" tx1="dk1" bg2="lt2" tx2="dk2" accent1="accent1" accent2="accent2" accent3="accent3" accent4="accent4" accent5="accent5" accent6="accent6" hlink="hlink" folHlink="folHlink"/>
  <p:sldLayoutIdLst>
    <p:sldLayoutId id="2147484358" r:id="rId1"/>
    <p:sldLayoutId id="2147484359" r:id="rId2"/>
    <p:sldLayoutId id="2147484360" r:id="rId3"/>
    <p:sldLayoutId id="2147484361" r:id="rId4"/>
    <p:sldLayoutId id="2147484362" r:id="rId5"/>
    <p:sldLayoutId id="2147484363" r:id="rId6"/>
    <p:sldLayoutId id="2147484364" r:id="rId7"/>
    <p:sldLayoutId id="2147484365" r:id="rId8"/>
    <p:sldLayoutId id="2147484366" r:id="rId9"/>
    <p:sldLayoutId id="2147484367" r:id="rId10"/>
    <p:sldLayoutId id="214748436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D5833011-607E-474F-B29C-DADFA610B4E8}"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E98A4B62-4B08-4138-A233-212B768B7D3E}"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105056978"/>
      </p:ext>
    </p:extLst>
  </p:cSld>
  <p:clrMap bg1="lt1" tx1="dk1" bg2="lt2" tx2="dk2" accent1="accent1" accent2="accent2" accent3="accent3" accent4="accent4" accent5="accent5" accent6="accent6" hlink="hlink" folHlink="folHlink"/>
  <p:sldLayoutIdLst>
    <p:sldLayoutId id="2147484382" r:id="rId1"/>
    <p:sldLayoutId id="2147484383" r:id="rId2"/>
    <p:sldLayoutId id="2147484384" r:id="rId3"/>
    <p:sldLayoutId id="2147484385" r:id="rId4"/>
    <p:sldLayoutId id="2147484386" r:id="rId5"/>
    <p:sldLayoutId id="2147484387" r:id="rId6"/>
    <p:sldLayoutId id="2147484388" r:id="rId7"/>
    <p:sldLayoutId id="2147484389" r:id="rId8"/>
    <p:sldLayoutId id="2147484390" r:id="rId9"/>
    <p:sldLayoutId id="2147484391" r:id="rId10"/>
    <p:sldLayoutId id="214748439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chemeClr val="tx1"/>
                </a:solidFill>
              </a:defRPr>
            </a:lvl1pPr>
          </a:lstStyle>
          <a:p>
            <a:pPr fontAlgn="base">
              <a:spcAft>
                <a:spcPct val="0"/>
              </a:spcAft>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chemeClr val="tx1"/>
                </a:solidFill>
              </a:defRPr>
            </a:lvl1pPr>
          </a:lstStyle>
          <a:p>
            <a:pPr fontAlgn="base">
              <a:spcAft>
                <a:spcPct val="0"/>
              </a:spcAft>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chemeClr val="tx1"/>
                </a:solidFill>
              </a:defRPr>
            </a:lvl1pPr>
          </a:lstStyle>
          <a:p>
            <a:pPr fontAlgn="base">
              <a:spcAft>
                <a:spcPct val="0"/>
              </a:spcAft>
            </a:pPr>
            <a:fld id="{54A91F2D-09D9-4715-B006-23D100949320}" type="slidenum">
              <a:rPr lang="en-US" altLang="en-US">
                <a:solidFill>
                  <a:srgbClr val="000000"/>
                </a:solidFill>
              </a:rPr>
              <a:pPr fontAlgn="base">
                <a:spcAft>
                  <a:spcPct val="0"/>
                </a:spcAft>
              </a:pPr>
              <a:t>‹#›</a:t>
            </a:fld>
            <a:endParaRPr lang="en-US" altLang="en-US">
              <a:solidFill>
                <a:srgbClr val="000000"/>
              </a:solidFill>
            </a:endParaRPr>
          </a:p>
        </p:txBody>
      </p:sp>
    </p:spTree>
    <p:extLst>
      <p:ext uri="{BB962C8B-B14F-4D97-AF65-F5344CB8AC3E}">
        <p14:creationId xmlns:p14="http://schemas.microsoft.com/office/powerpoint/2010/main" val="1899119563"/>
      </p:ext>
    </p:extLst>
  </p:cSld>
  <p:clrMap bg1="lt1" tx1="dk1" bg2="lt2" tx2="dk2" accent1="accent1" accent2="accent2" accent3="accent3" accent4="accent4" accent5="accent5" accent6="accent6" hlink="hlink" folHlink="folHlink"/>
  <p:sldLayoutIdLst>
    <p:sldLayoutId id="2147484394"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97C955-8015-43B1-9D34-D47143178AB1}" type="datetimeFigureOut">
              <a:rPr lang="en-US" smtClean="0">
                <a:solidFill>
                  <a:prstClr val="black">
                    <a:tint val="75000"/>
                  </a:prstClr>
                </a:solidFill>
              </a:rPr>
              <a:pPr/>
              <a:t>4/11/2024</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38E196-0F30-4EAB-89A0-ED13C3C32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8617094"/>
      </p:ext>
    </p:extLst>
  </p:cSld>
  <p:clrMap bg1="lt1" tx1="dk1" bg2="lt2" tx2="dk2" accent1="accent1" accent2="accent2" accent3="accent3" accent4="accent4" accent5="accent5" accent6="accent6" hlink="hlink" folHlink="folHlink"/>
  <p:sldLayoutIdLst>
    <p:sldLayoutId id="2147484406" r:id="rId1"/>
    <p:sldLayoutId id="2147484407" r:id="rId2"/>
    <p:sldLayoutId id="2147484408" r:id="rId3"/>
    <p:sldLayoutId id="2147484409" r:id="rId4"/>
    <p:sldLayoutId id="2147484410" r:id="rId5"/>
    <p:sldLayoutId id="2147484411" r:id="rId6"/>
    <p:sldLayoutId id="2147484412" r:id="rId7"/>
    <p:sldLayoutId id="2147484413" r:id="rId8"/>
    <p:sldLayoutId id="2147484414" r:id="rId9"/>
    <p:sldLayoutId id="2147484415" r:id="rId10"/>
    <p:sldLayoutId id="214748441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1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EAED0B-503F-4E7D-BE53-98FF94C344F3}" type="datetimeFigureOut">
              <a:rPr lang="en-US" smtClean="0"/>
              <a:t>4/11/2024</a:t>
            </a:fld>
            <a:endParaRPr lang="en-US"/>
          </a:p>
        </p:txBody>
      </p:sp>
      <p:sp>
        <p:nvSpPr>
          <p:cNvPr id="5" name="Footer Placeholder 4"/>
          <p:cNvSpPr>
            <a:spLocks noGrp="1"/>
          </p:cNvSpPr>
          <p:nvPr>
            <p:ph type="ftr" sz="quarter" idx="3"/>
          </p:nvPr>
        </p:nvSpPr>
        <p:spPr>
          <a:xfrm>
            <a:off x="3124200" y="635636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6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3E3020-15CE-4C5F-B83F-1A79FF065754}" type="slidenum">
              <a:rPr lang="en-US" smtClean="0"/>
              <a:t>‹#›</a:t>
            </a:fld>
            <a:endParaRPr lang="en-US"/>
          </a:p>
        </p:txBody>
      </p:sp>
    </p:spTree>
    <p:extLst>
      <p:ext uri="{BB962C8B-B14F-4D97-AF65-F5344CB8AC3E}">
        <p14:creationId xmlns:p14="http://schemas.microsoft.com/office/powerpoint/2010/main" val="1554789316"/>
      </p:ext>
    </p:extLst>
  </p:cSld>
  <p:clrMap bg1="lt1" tx1="dk1" bg2="lt2" tx2="dk2" accent1="accent1" accent2="accent2" accent3="accent3" accent4="accent4" accent5="accent5" accent6="accent6" hlink="hlink" folHlink="folHlink"/>
  <p:sldLayoutIdLst>
    <p:sldLayoutId id="2147484418" r:id="rId1"/>
    <p:sldLayoutId id="2147484419" r:id="rId2"/>
    <p:sldLayoutId id="2147484420" r:id="rId3"/>
    <p:sldLayoutId id="2147484421" r:id="rId4"/>
    <p:sldLayoutId id="2147484422" r:id="rId5"/>
    <p:sldLayoutId id="2147484423" r:id="rId6"/>
    <p:sldLayoutId id="2147484424" r:id="rId7"/>
    <p:sldLayoutId id="2147484425" r:id="rId8"/>
    <p:sldLayoutId id="2147484426" r:id="rId9"/>
    <p:sldLayoutId id="2147484427" r:id="rId10"/>
    <p:sldLayoutId id="214748442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6"/>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smtClean="0">
                <a:solidFill>
                  <a:schemeClr val="tx1"/>
                </a:solidFill>
              </a:defRPr>
            </a:lvl1pPr>
          </a:lstStyle>
          <a:p>
            <a:pPr>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smtClean="0">
                <a:solidFill>
                  <a:schemeClr val="tx1"/>
                </a:solidFill>
              </a:defRPr>
            </a:lvl1pPr>
          </a:lstStyle>
          <a:p>
            <a:pPr>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smtClean="0">
                <a:solidFill>
                  <a:schemeClr val="tx1"/>
                </a:solidFill>
              </a:defRPr>
            </a:lvl1pPr>
          </a:lstStyle>
          <a:p>
            <a:pPr>
              <a:defRPr/>
            </a:pPr>
            <a:fld id="{B2158A65-2F94-4C4C-B420-78BC9A4D2D87}"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94536040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4"/>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lnSpc>
                <a:spcPct val="100000"/>
              </a:lnSpc>
              <a:spcBef>
                <a:spcPct val="0"/>
              </a:spcBef>
            </a:pPr>
            <a:endParaRPr lang="en-US" altLang="en-US" b="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lnSpc>
                <a:spcPct val="100000"/>
              </a:lnSpc>
              <a:spcBef>
                <a:spcPct val="0"/>
              </a:spcBef>
            </a:pPr>
            <a:endParaRPr lang="en-US" altLang="en-US" b="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lnSpc>
                <a:spcPct val="100000"/>
              </a:lnSpc>
              <a:spcBef>
                <a:spcPct val="0"/>
              </a:spcBef>
            </a:pPr>
            <a:fld id="{6BD6CD0C-17A3-4344-9FC1-6AE224B22AD9}" type="slidenum">
              <a:rPr lang="en-US" altLang="en-US" b="0" smtClean="0">
                <a:solidFill>
                  <a:srgbClr val="000000"/>
                </a:solidFill>
              </a:rPr>
              <a:pPr>
                <a:lnSpc>
                  <a:spcPct val="100000"/>
                </a:lnSpc>
                <a:spcBef>
                  <a:spcPct val="0"/>
                </a:spcBef>
              </a:pPr>
              <a:t>‹#›</a:t>
            </a:fld>
            <a:endParaRPr lang="en-US" altLang="en-US" b="0">
              <a:solidFill>
                <a:srgbClr val="000000"/>
              </a:solidFill>
            </a:endParaRPr>
          </a:p>
        </p:txBody>
      </p:sp>
    </p:spTree>
    <p:extLst>
      <p:ext uri="{BB962C8B-B14F-4D97-AF65-F5344CB8AC3E}">
        <p14:creationId xmlns:p14="http://schemas.microsoft.com/office/powerpoint/2010/main" val="118445964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9219" name="Text Placeholder 2"/>
          <p:cNvSpPr>
            <a:spLocks noGrp="1"/>
          </p:cNvSpPr>
          <p:nvPr>
            <p:ph type="body" idx="1"/>
          </p:nvPr>
        </p:nvSpPr>
        <p:spPr bwMode="auto">
          <a:xfrm>
            <a:off x="457200" y="160021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72"/>
            <a:ext cx="2133600" cy="365125"/>
          </a:xfrm>
          <a:prstGeom prst="rect">
            <a:avLst/>
          </a:prstGeom>
        </p:spPr>
        <p:txBody>
          <a:bodyPr vert="horz" lIns="91440" tIns="45720" rIns="91440" bIns="45720" rtlCol="0" anchor="ctr"/>
          <a:lstStyle>
            <a:lvl1pPr algn="l" fontAlgn="auto">
              <a:lnSpc>
                <a:spcPct val="100000"/>
              </a:lnSpc>
              <a:spcBef>
                <a:spcPts val="0"/>
              </a:spcBef>
              <a:spcAft>
                <a:spcPts val="0"/>
              </a:spcAft>
              <a:defRPr sz="1200" b="0" smtClean="0">
                <a:solidFill>
                  <a:prstClr val="black">
                    <a:tint val="75000"/>
                  </a:prstClr>
                </a:solidFill>
                <a:latin typeface="Calibri"/>
              </a:defRPr>
            </a:lvl1pPr>
          </a:lstStyle>
          <a:p>
            <a:pPr>
              <a:defRPr/>
            </a:pPr>
            <a:fld id="{B39B7BB0-2DDE-45B4-8BCB-9BBF7711099E}" type="datetimeFigureOut">
              <a:rPr lang="en-US"/>
              <a:pPr>
                <a:defRPr/>
              </a:pPr>
              <a:t>4/11/2024</a:t>
            </a:fld>
            <a:endParaRPr lang="en-US"/>
          </a:p>
        </p:txBody>
      </p:sp>
      <p:sp>
        <p:nvSpPr>
          <p:cNvPr id="5" name="Footer Placeholder 4"/>
          <p:cNvSpPr>
            <a:spLocks noGrp="1"/>
          </p:cNvSpPr>
          <p:nvPr>
            <p:ph type="ftr" sz="quarter" idx="3"/>
          </p:nvPr>
        </p:nvSpPr>
        <p:spPr>
          <a:xfrm>
            <a:off x="3124200" y="6356372"/>
            <a:ext cx="2895600" cy="365125"/>
          </a:xfrm>
          <a:prstGeom prst="rect">
            <a:avLst/>
          </a:prstGeom>
        </p:spPr>
        <p:txBody>
          <a:bodyPr vert="horz" lIns="91440" tIns="45720" rIns="91440" bIns="45720" rtlCol="0" anchor="ctr"/>
          <a:lstStyle>
            <a:lvl1pPr algn="ctr" fontAlgn="auto">
              <a:lnSpc>
                <a:spcPct val="100000"/>
              </a:lnSpc>
              <a:spcBef>
                <a:spcPts val="0"/>
              </a:spcBef>
              <a:spcAft>
                <a:spcPts val="0"/>
              </a:spcAft>
              <a:defRPr sz="1200" b="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72"/>
            <a:ext cx="2133600" cy="365125"/>
          </a:xfrm>
          <a:prstGeom prst="rect">
            <a:avLst/>
          </a:prstGeom>
        </p:spPr>
        <p:txBody>
          <a:bodyPr vert="horz" lIns="91440" tIns="45720" rIns="91440" bIns="45720" rtlCol="0" anchor="ctr"/>
          <a:lstStyle>
            <a:lvl1pPr algn="r" fontAlgn="auto">
              <a:lnSpc>
                <a:spcPct val="100000"/>
              </a:lnSpc>
              <a:spcBef>
                <a:spcPts val="0"/>
              </a:spcBef>
              <a:spcAft>
                <a:spcPts val="0"/>
              </a:spcAft>
              <a:defRPr sz="1200" b="0" smtClean="0">
                <a:solidFill>
                  <a:prstClr val="black">
                    <a:tint val="75000"/>
                  </a:prstClr>
                </a:solidFill>
                <a:latin typeface="Calibri"/>
              </a:defRPr>
            </a:lvl1pPr>
          </a:lstStyle>
          <a:p>
            <a:pPr>
              <a:defRPr/>
            </a:pPr>
            <a:fld id="{8B347620-5182-45C2-B3CA-847CD8E342FE}" type="slidenum">
              <a:rPr lang="en-US"/>
              <a:pPr>
                <a:defRPr/>
              </a:pPr>
              <a:t>‹#›</a:t>
            </a:fld>
            <a:endParaRPr lang="en-US"/>
          </a:p>
        </p:txBody>
      </p:sp>
    </p:spTree>
    <p:extLst>
      <p:ext uri="{BB962C8B-B14F-4D97-AF65-F5344CB8AC3E}">
        <p14:creationId xmlns:p14="http://schemas.microsoft.com/office/powerpoint/2010/main" val="13391698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13"/>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3"/>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D5833011-607E-474F-B29C-DADFA610B4E8}"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63"/>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6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E98A4B62-4B08-4138-A233-212B768B7D3E}"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55402164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1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chemeClr val="tx1"/>
                </a:solidFill>
              </a:defRPr>
            </a:lvl1pPr>
          </a:lstStyle>
          <a:p>
            <a:pPr>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chemeClr val="tx1"/>
                </a:solidFill>
              </a:defRPr>
            </a:lvl1pPr>
          </a:lstStyle>
          <a:p>
            <a:pPr>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chemeClr val="tx1"/>
                </a:solidFill>
              </a:defRPr>
            </a:lvl1pPr>
          </a:lstStyle>
          <a:p>
            <a:pPr>
              <a:defRPr/>
            </a:pPr>
            <a:fld id="{A34E248B-AA9B-49A5-9EF5-F454B7E3147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411347931"/>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13"/>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3"/>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ts val="0"/>
              </a:spcBef>
              <a:spcAft>
                <a:spcPts val="0"/>
              </a:spcAft>
            </a:pPr>
            <a:fld id="{1897C955-8015-43B1-9D34-D47143178AB1}" type="datetimeFigureOut">
              <a:rPr lang="en-US" b="0" smtClean="0">
                <a:solidFill>
                  <a:prstClr val="black">
                    <a:tint val="75000"/>
                  </a:prstClr>
                </a:solidFill>
                <a:latin typeface="Calibri"/>
              </a:rPr>
              <a:pPr fontAlgn="auto">
                <a:lnSpc>
                  <a:spcPct val="100000"/>
                </a:lnSpc>
                <a:spcBef>
                  <a:spcPts val="0"/>
                </a:spcBef>
                <a:spcAft>
                  <a:spcPts val="0"/>
                </a:spcAft>
              </a:pPr>
              <a:t>4/11/2024</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63"/>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6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ts val="0"/>
              </a:spcBef>
              <a:spcAft>
                <a:spcPts val="0"/>
              </a:spcAft>
            </a:pPr>
            <a:fld id="{5838E196-0F30-4EAB-89A0-ED13C3C328DF}" type="slidenum">
              <a:rPr lang="en-US" b="0" smtClean="0">
                <a:solidFill>
                  <a:prstClr val="black">
                    <a:tint val="75000"/>
                  </a:prstClr>
                </a:solidFill>
                <a:latin typeface="Calibri"/>
              </a:rPr>
              <a:pPr fontAlgn="auto">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1556886283"/>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porticus.org/bell/images/25years_transistor_envelope_.jpg" TargetMode="Externa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34.xml"/></Relationships>
</file>

<file path=ppt/slides/_rels/slide10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3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38.png"/><Relationship Id="rId1" Type="http://schemas.openxmlformats.org/officeDocument/2006/relationships/slideLayout" Target="../slideLayouts/slideLayout122.xml"/></Relationships>
</file>

<file path=ppt/slides/_rels/slide10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34.xml"/><Relationship Id="rId5" Type="http://schemas.openxmlformats.org/officeDocument/2006/relationships/image" Target="../media/image73.jpeg"/><Relationship Id="rId4" Type="http://schemas.openxmlformats.org/officeDocument/2006/relationships/image" Target="../media/image72.jpeg"/></Relationships>
</file>

<file path=ppt/slides/_rels/slide10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34.xml"/><Relationship Id="rId4" Type="http://schemas.openxmlformats.org/officeDocument/2006/relationships/image" Target="../media/image76.jpeg"/></Relationships>
</file>

<file path=ppt/slides/_rels/slide10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40.xml"/></Relationships>
</file>

<file path=ppt/slides/_rels/slide10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34.xml"/></Relationships>
</file>

<file path=ppt/slides/_rels/slide10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34.xml"/></Relationships>
</file>

<file path=ppt/slides/_rels/slide11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34.xml"/></Relationships>
</file>

<file path=ppt/slides/_rels/slide11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3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3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34.xml"/></Relationships>
</file>

<file path=ppt/slides/_rels/slide11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34.xml"/></Relationships>
</file>

<file path=ppt/slides/_rels/slide11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34.xml"/></Relationships>
</file>

<file path=ppt/slides/_rels/slide11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38.pn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38.png"/><Relationship Id="rId1" Type="http://schemas.openxmlformats.org/officeDocument/2006/relationships/slideLayout" Target="../slideLayouts/slideLayout34.xml"/></Relationships>
</file>

<file path=ppt/slides/_rels/slide121.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332.xml"/></Relationships>
</file>

<file path=ppt/slides/_rels/slide12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321.xml"/></Relationships>
</file>

<file path=ppt/slides/_rels/slide123.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321.xml"/></Relationships>
</file>

<file path=ppt/slides/_rels/slide124.xml.rels><?xml version="1.0" encoding="UTF-8" standalone="yes"?>
<Relationships xmlns="http://schemas.openxmlformats.org/package/2006/relationships"><Relationship Id="rId2" Type="http://schemas.openxmlformats.org/officeDocument/2006/relationships/image" Target="../media/image92.tiff"/><Relationship Id="rId1" Type="http://schemas.openxmlformats.org/officeDocument/2006/relationships/slideLayout" Target="../slideLayouts/slideLayout321.xml"/></Relationships>
</file>

<file path=ppt/slides/_rels/slide125.xml.rels><?xml version="1.0" encoding="UTF-8" standalone="yes"?>
<Relationships xmlns="http://schemas.openxmlformats.org/package/2006/relationships"><Relationship Id="rId2" Type="http://schemas.openxmlformats.org/officeDocument/2006/relationships/image" Target="../media/image92.tiff"/><Relationship Id="rId1" Type="http://schemas.openxmlformats.org/officeDocument/2006/relationships/slideLayout" Target="../slideLayouts/slideLayout32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7.xml.rels><?xml version="1.0" encoding="UTF-8" standalone="yes"?>
<Relationships xmlns="http://schemas.openxmlformats.org/package/2006/relationships"><Relationship Id="rId2" Type="http://schemas.openxmlformats.org/officeDocument/2006/relationships/image" Target="../media/image93.gif"/><Relationship Id="rId1" Type="http://schemas.openxmlformats.org/officeDocument/2006/relationships/slideLayout" Target="../slideLayouts/slideLayout34.xml"/></Relationships>
</file>

<file path=ppt/slides/_rels/slide12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6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37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32.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6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67.xml"/></Relationships>
</file>

<file path=ppt/slides/_rels/slide139.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4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upload.wikimedia.org/wikipedia/en/c/cb/WelcomeToTelevision.jpg" TargetMode="Externa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44.xml"/></Relationships>
</file>

<file path=ppt/slides/_rels/slide141.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5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8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88.xml"/></Relationships>
</file>

<file path=ppt/slides/_rels/slide14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6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88.xml"/></Relationships>
</file>

<file path=ppt/slides/_rels/slide146.xml.rels><?xml version="1.0" encoding="UTF-8" standalone="yes"?>
<Relationships xmlns="http://schemas.openxmlformats.org/package/2006/relationships"><Relationship Id="rId2" Type="http://schemas.openxmlformats.org/officeDocument/2006/relationships/hyperlink" Target="https://damsafety.org/sites/default/files/files/Independent%20Forensic%20Team%20Report%20Final%2001-05-18.pdf" TargetMode="Externa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409.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43.xml"/></Relationships>
</file>

<file path=ppt/slides/_rels/slide14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upload.wikimedia.org/wikipedia/commons/b/be/Sputnik_asm.jpg" TargetMode="Externa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png"/><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tif"/><Relationship Id="rId1" Type="http://schemas.openxmlformats.org/officeDocument/2006/relationships/slideLayout" Target="../slideLayouts/slideLayout1.xml"/><Relationship Id="rId4" Type="http://schemas.openxmlformats.org/officeDocument/2006/relationships/image" Target="../media/image111.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4.xml.rels><?xml version="1.0" encoding="UTF-8" standalone="yes"?>
<Relationships xmlns="http://schemas.openxmlformats.org/package/2006/relationships"><Relationship Id="rId2" Type="http://schemas.openxmlformats.org/officeDocument/2006/relationships/hyperlink" Target="https://www.ce.washington.edu/people/faculty/burgess" TargetMode="External"/><Relationship Id="rId1" Type="http://schemas.openxmlformats.org/officeDocument/2006/relationships/slideLayout" Target="../slideLayouts/slideLayout18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83.xml"/></Relationships>
</file>

<file path=ppt/slides/_rels/slide15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67.xml"/></Relationships>
</file>

<file path=ppt/slides/_rels/slide157.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upload.wikimedia.org/wikipedia/en/4/42/Kilby_solid_circuit.jpg" TargetMode="Externa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66.xml"/></Relationships>
</file>

<file path=ppt/slides/_rels/slide161.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1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89.xml"/></Relationships>
</file>

<file path=ppt/slides/_rels/slide164.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89.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38.png"/><Relationship Id="rId1" Type="http://schemas.openxmlformats.org/officeDocument/2006/relationships/slideLayout" Target="../slideLayouts/slideLayout200.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8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8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17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55.xml"/></Relationships>
</file>

<file path=ppt/slides/_rels/slide172.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5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55.xml"/></Relationships>
</file>

<file path=ppt/slides/_rels/slide174.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38.png"/><Relationship Id="rId1" Type="http://schemas.openxmlformats.org/officeDocument/2006/relationships/slideLayout" Target="../slideLayouts/slideLayout155.xml"/></Relationships>
</file>

<file path=ppt/slides/_rels/slide17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38.png"/><Relationship Id="rId1" Type="http://schemas.openxmlformats.org/officeDocument/2006/relationships/slideLayout" Target="../slideLayouts/slideLayout155.xml"/></Relationships>
</file>

<file path=ppt/slides/_rels/slide176.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38.png"/><Relationship Id="rId1" Type="http://schemas.openxmlformats.org/officeDocument/2006/relationships/slideLayout" Target="../slideLayouts/slideLayout155.xml"/></Relationships>
</file>

<file path=ppt/slides/_rels/slide17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xml"/><Relationship Id="rId1" Type="http://schemas.openxmlformats.org/officeDocument/2006/relationships/slideLayout" Target="../slideLayouts/slideLayout155.xml"/></Relationships>
</file>

<file path=ppt/slides/_rels/slide178.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2.xml"/><Relationship Id="rId1" Type="http://schemas.openxmlformats.org/officeDocument/2006/relationships/slideLayout" Target="../slideLayouts/slideLayout15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82.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36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78.xml"/></Relationships>
</file>

<file path=ppt/slides/_rels/slide185.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78.xml"/></Relationships>
</file>

<file path=ppt/slides/_rels/slide1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8.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88.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8.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92.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99.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94.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jpeg"/><Relationship Id="rId1" Type="http://schemas.openxmlformats.org/officeDocument/2006/relationships/slideLayout" Target="../slideLayouts/slideLayout83.xml"/></Relationships>
</file>

<file path=ppt/slides/_rels/slide195.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jpeg"/><Relationship Id="rId1" Type="http://schemas.openxmlformats.org/officeDocument/2006/relationships/slideLayout" Target="../slideLayouts/slideLayout83.xml"/><Relationship Id="rId5" Type="http://schemas.openxmlformats.org/officeDocument/2006/relationships/image" Target="../media/image129.jpeg"/><Relationship Id="rId4" Type="http://schemas.openxmlformats.org/officeDocument/2006/relationships/image" Target="../media/image128.jpeg"/></Relationships>
</file>

<file path=ppt/slides/_rels/slide19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83.xml"/><Relationship Id="rId4" Type="http://schemas.openxmlformats.org/officeDocument/2006/relationships/image" Target="../media/image132.jpeg"/></Relationships>
</file>

<file path=ppt/slides/_rels/slide19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83.xml"/></Relationships>
</file>

<file path=ppt/slides/_rels/slide198.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83.xml"/></Relationships>
</file>

<file path=ppt/slides/_rels/slide199.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36.jpeg"/><Relationship Id="rId1" Type="http://schemas.openxmlformats.org/officeDocument/2006/relationships/slideLayout" Target="../slideLayouts/slideLayout84.xml"/><Relationship Id="rId6" Type="http://schemas.openxmlformats.org/officeDocument/2006/relationships/image" Target="../media/image137.jpeg"/><Relationship Id="rId5" Type="http://schemas.openxmlformats.org/officeDocument/2006/relationships/image" Target="../media/image131.jpeg"/><Relationship Id="rId4" Type="http://schemas.openxmlformats.org/officeDocument/2006/relationships/image" Target="../media/image12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36.jpeg"/><Relationship Id="rId1" Type="http://schemas.openxmlformats.org/officeDocument/2006/relationships/slideLayout" Target="../slideLayouts/slideLayout84.xml"/><Relationship Id="rId6" Type="http://schemas.openxmlformats.org/officeDocument/2006/relationships/image" Target="../media/image137.jpeg"/><Relationship Id="rId5" Type="http://schemas.openxmlformats.org/officeDocument/2006/relationships/image" Target="../media/image131.jpeg"/><Relationship Id="rId4" Type="http://schemas.openxmlformats.org/officeDocument/2006/relationships/image" Target="../media/image129.jpeg"/></Relationships>
</file>

<file path=ppt/slides/_rels/slide201.xml.rels><?xml version="1.0" encoding="UTF-8" standalone="yes"?>
<Relationships xmlns="http://schemas.openxmlformats.org/package/2006/relationships"><Relationship Id="rId2" Type="http://schemas.openxmlformats.org/officeDocument/2006/relationships/image" Target="../media/image138.emf"/><Relationship Id="rId1" Type="http://schemas.openxmlformats.org/officeDocument/2006/relationships/slideLayout" Target="../slideLayouts/slideLayout84.xml"/></Relationships>
</file>

<file path=ppt/slides/_rels/slide202.xml.rels><?xml version="1.0" encoding="UTF-8" standalone="yes"?>
<Relationships xmlns="http://schemas.openxmlformats.org/package/2006/relationships"><Relationship Id="rId2" Type="http://schemas.openxmlformats.org/officeDocument/2006/relationships/image" Target="../media/image139.wmf"/><Relationship Id="rId1" Type="http://schemas.openxmlformats.org/officeDocument/2006/relationships/slideLayout" Target="../slideLayouts/slideLayout84.xml"/></Relationships>
</file>

<file path=ppt/slides/_rels/slide203.xml.rels><?xml version="1.0" encoding="UTF-8" standalone="yes"?>
<Relationships xmlns="http://schemas.openxmlformats.org/package/2006/relationships"><Relationship Id="rId2" Type="http://schemas.openxmlformats.org/officeDocument/2006/relationships/image" Target="../media/image139.wmf"/><Relationship Id="rId1" Type="http://schemas.openxmlformats.org/officeDocument/2006/relationships/slideLayout" Target="../slideLayouts/slideLayout84.xml"/></Relationships>
</file>

<file path=ppt/slides/_rels/slide204.xml.rels><?xml version="1.0" encoding="UTF-8" standalone="yes"?>
<Relationships xmlns="http://schemas.openxmlformats.org/package/2006/relationships"><Relationship Id="rId2" Type="http://schemas.openxmlformats.org/officeDocument/2006/relationships/image" Target="../media/image139.wmf"/><Relationship Id="rId1" Type="http://schemas.openxmlformats.org/officeDocument/2006/relationships/slideLayout" Target="../slideLayouts/slideLayout84.xml"/></Relationships>
</file>

<file path=ppt/slides/_rels/slide205.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38.png"/><Relationship Id="rId1" Type="http://schemas.openxmlformats.org/officeDocument/2006/relationships/slideLayout" Target="../slideLayouts/slideLayout78.xml"/></Relationships>
</file>

<file path=ppt/slides/_rels/slide206.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38.png"/><Relationship Id="rId1" Type="http://schemas.openxmlformats.org/officeDocument/2006/relationships/slideLayout" Target="../slideLayouts/slideLayout78.xml"/></Relationships>
</file>

<file path=ppt/slides/_rels/slide20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emf"/><Relationship Id="rId1" Type="http://schemas.openxmlformats.org/officeDocument/2006/relationships/slideLayout" Target="../slideLayouts/slideLayout84.xml"/></Relationships>
</file>

<file path=ppt/slides/_rels/slide20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emf"/><Relationship Id="rId1" Type="http://schemas.openxmlformats.org/officeDocument/2006/relationships/slideLayout" Target="../slideLayouts/slideLayout84.xml"/></Relationships>
</file>

<file path=ppt/slides/_rels/slide20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4.emf"/><Relationship Id="rId1" Type="http://schemas.openxmlformats.org/officeDocument/2006/relationships/slideLayout" Target="../slideLayouts/slideLayout84.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7.xml"/></Relationships>
</file>

<file path=ppt/slides/_rels/slide21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4.emf"/><Relationship Id="rId1" Type="http://schemas.openxmlformats.org/officeDocument/2006/relationships/slideLayout" Target="../slideLayouts/slideLayout84.xml"/><Relationship Id="rId4" Type="http://schemas.openxmlformats.org/officeDocument/2006/relationships/image" Target="../media/image145.png"/></Relationships>
</file>

<file path=ppt/slides/_rels/slide21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4.emf"/><Relationship Id="rId1" Type="http://schemas.openxmlformats.org/officeDocument/2006/relationships/slideLayout" Target="../slideLayouts/slideLayout84.xml"/><Relationship Id="rId4" Type="http://schemas.openxmlformats.org/officeDocument/2006/relationships/image" Target="../media/image145.png"/></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15.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slideLayout" Target="../slideLayouts/slideLayout310.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18.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22.xml"/></Relationships>
</file>

<file path=ppt/slides/_rels/slide219.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2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7.xml"/></Relationships>
</file>

<file path=ppt/slides/_rels/slide220.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33.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22.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66.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26.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354.xml"/></Relationships>
</file>

<file path=ppt/slides/_rels/slide227.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354.xml"/></Relationships>
</file>

<file path=ppt/slides/_rels/slide228.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354.xml"/></Relationships>
</file>

<file path=ppt/slides/_rels/slide229.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35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0.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354.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32.xml.rels><?xml version="1.0" encoding="UTF-8" standalone="yes"?>
<Relationships xmlns="http://schemas.openxmlformats.org/package/2006/relationships"><Relationship Id="rId3" Type="http://schemas.openxmlformats.org/officeDocument/2006/relationships/hyperlink" Target="https://urldefense.com/v3/__https:/www.unesco.org/en/articles/launch-2024-un-world-water-development-report-water-prosperity-and-peace__;!!K-Hz7m0Vt54!lQtrfbwIicRo2ojdyLc8569guV8-jweH9yLfpTjyjKNKmxxNyqIIyMqSGhqeDJHfWRLJVvKTo3CIdDPY2FjBSEAQgJDxSA$" TargetMode="External"/><Relationship Id="rId2" Type="http://schemas.openxmlformats.org/officeDocument/2006/relationships/image" Target="../media/image155.png"/><Relationship Id="rId1" Type="http://schemas.openxmlformats.org/officeDocument/2006/relationships/slideLayout" Target="../slideLayouts/slideLayout67.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35.xml.rels><?xml version="1.0" encoding="UTF-8" standalone="yes"?>
<Relationships xmlns="http://schemas.openxmlformats.org/package/2006/relationships"><Relationship Id="rId3" Type="http://schemas.openxmlformats.org/officeDocument/2006/relationships/image" Target="../media/image156.jpg"/><Relationship Id="rId2" Type="http://schemas.openxmlformats.org/officeDocument/2006/relationships/image" Target="../media/image38.png"/><Relationship Id="rId1" Type="http://schemas.openxmlformats.org/officeDocument/2006/relationships/slideLayout" Target="../slideLayouts/slideLayout78.xml"/></Relationships>
</file>

<file path=ppt/slides/_rels/slide2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00.xml"/></Relationships>
</file>

<file path=ppt/slides/_rels/slide2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00.xml"/></Relationships>
</file>

<file path=ppt/slides/_rels/slide2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00.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upload.wikimedia.org/wikipedia/commons/c/c7/Apollo_11.jpg" TargetMode="Externa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hyperlink" Target="http://upload.wikimedia.org/wikipedia/commons/8/8b/5927_NASA.jpg" TargetMode="Externa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42.xml.rels><?xml version="1.0" encoding="UTF-8" standalone="yes"?>
<Relationships xmlns="http://schemas.openxmlformats.org/package/2006/relationships"><Relationship Id="rId2" Type="http://schemas.openxmlformats.org/officeDocument/2006/relationships/image" Target="../media/image157.emf"/><Relationship Id="rId1" Type="http://schemas.openxmlformats.org/officeDocument/2006/relationships/slideLayout" Target="../slideLayouts/slideLayout133.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5.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133.xml"/></Relationships>
</file>

<file path=ppt/slides/_rels/slide246.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hyperlink" Target="http://upload.wikimedia.org/wikipedia/commons/d/d8/C-54landingattemplehof.jpg" TargetMode="External"/><Relationship Id="rId1" Type="http://schemas.openxmlformats.org/officeDocument/2006/relationships/slideLayout" Target="../slideLayouts/slideLayout34.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9.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3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0.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33.xml"/></Relationships>
</file>

<file path=ppt/slides/_rels/slide25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33.xml"/></Relationships>
</file>

<file path=ppt/slides/_rels/slide252.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33.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54.xml.rels><?xml version="1.0" encoding="UTF-8" standalone="yes"?>
<Relationships xmlns="http://schemas.openxmlformats.org/package/2006/relationships"><Relationship Id="rId8" Type="http://schemas.openxmlformats.org/officeDocument/2006/relationships/hyperlink" Target="https://en.wikipedia.org/wiki/COMTRAN" TargetMode="External"/><Relationship Id="rId13" Type="http://schemas.openxmlformats.org/officeDocument/2006/relationships/hyperlink" Target="https://en.wikipedia.org/wiki/IBM_RPG" TargetMode="External"/><Relationship Id="rId3" Type="http://schemas.openxmlformats.org/officeDocument/2006/relationships/hyperlink" Target="https://en.wikipedia.org/wiki/Assembly_language" TargetMode="External"/><Relationship Id="rId7" Type="http://schemas.openxmlformats.org/officeDocument/2006/relationships/hyperlink" Target="https://en.wikipedia.org/wiki/Fortran" TargetMode="External"/><Relationship Id="rId12" Type="http://schemas.openxmlformats.org/officeDocument/2006/relationships/hyperlink" Target="https://en.wikipedia.org/wiki/COBOL" TargetMode="External"/><Relationship Id="rId2" Type="http://schemas.openxmlformats.org/officeDocument/2006/relationships/hyperlink" Target="https://en.wikipedia.org/wiki/History_of_programming_languages" TargetMode="External"/><Relationship Id="rId1" Type="http://schemas.openxmlformats.org/officeDocument/2006/relationships/slideLayout" Target="../slideLayouts/slideLayout34.xml"/><Relationship Id="rId6" Type="http://schemas.openxmlformats.org/officeDocument/2006/relationships/hyperlink" Target="https://en.wikipedia.org/wiki/FLOW-MATIC" TargetMode="External"/><Relationship Id="rId11" Type="http://schemas.openxmlformats.org/officeDocument/2006/relationships/hyperlink" Target="https://en.wikipedia.org/wiki/FACT_computer_language" TargetMode="External"/><Relationship Id="rId5" Type="http://schemas.openxmlformats.org/officeDocument/2006/relationships/hyperlink" Target="https://en.wikipedia.org/wiki/Information_Processing_Language" TargetMode="External"/><Relationship Id="rId10" Type="http://schemas.openxmlformats.org/officeDocument/2006/relationships/hyperlink" Target="https://en.wikipedia.org/wiki/ALGOL_58" TargetMode="External"/><Relationship Id="rId4" Type="http://schemas.openxmlformats.org/officeDocument/2006/relationships/hyperlink" Target="https://en.wikipedia.org/wiki/Autocode" TargetMode="External"/><Relationship Id="rId9" Type="http://schemas.openxmlformats.org/officeDocument/2006/relationships/hyperlink" Target="https://en.wikipedia.org/wiki/Lisp_(programming_language)" TargetMode="External"/><Relationship Id="rId14" Type="http://schemas.openxmlformats.org/officeDocument/2006/relationships/hyperlink" Target="https://en.wikipedia.org/wiki/ALGOL_60" TargetMode="External"/></Relationships>
</file>

<file path=ppt/slides/_rels/slide255.xml.rels><?xml version="1.0" encoding="UTF-8" standalone="yes"?>
<Relationships xmlns="http://schemas.openxmlformats.org/package/2006/relationships"><Relationship Id="rId8" Type="http://schemas.openxmlformats.org/officeDocument/2006/relationships/hyperlink" Target="https://en.wikipedia.org/wiki/PL/I" TargetMode="External"/><Relationship Id="rId13" Type="http://schemas.openxmlformats.org/officeDocument/2006/relationships/hyperlink" Target="https://en.wikipedia.org/wiki/Smalltalk" TargetMode="External"/><Relationship Id="rId3" Type="http://schemas.openxmlformats.org/officeDocument/2006/relationships/hyperlink" Target="https://en.wikipedia.org/wiki/Simula" TargetMode="External"/><Relationship Id="rId7" Type="http://schemas.openxmlformats.org/officeDocument/2006/relationships/hyperlink" Target="https://en.wikipedia.org/wiki/BASIC" TargetMode="External"/><Relationship Id="rId12" Type="http://schemas.openxmlformats.org/officeDocument/2006/relationships/hyperlink" Target="https://en.wikipedia.org/wiki/Logo_(programming_language)" TargetMode="External"/><Relationship Id="rId2" Type="http://schemas.openxmlformats.org/officeDocument/2006/relationships/hyperlink" Target="https://en.wikipedia.org/wiki/APL_(programming_language)" TargetMode="External"/><Relationship Id="rId1" Type="http://schemas.openxmlformats.org/officeDocument/2006/relationships/slideLayout" Target="../slideLayouts/slideLayout34.xml"/><Relationship Id="rId6" Type="http://schemas.openxmlformats.org/officeDocument/2006/relationships/hyperlink" Target="https://en.wikipedia.org/wiki/Speakeasy_(computational_environment)" TargetMode="External"/><Relationship Id="rId11" Type="http://schemas.openxmlformats.org/officeDocument/2006/relationships/hyperlink" Target="https://en.wikipedia.org/wiki/BCPL" TargetMode="External"/><Relationship Id="rId5" Type="http://schemas.openxmlformats.org/officeDocument/2006/relationships/hyperlink" Target="https://en.wikipedia.org/wiki/Combined_Programming_Language" TargetMode="External"/><Relationship Id="rId10" Type="http://schemas.openxmlformats.org/officeDocument/2006/relationships/hyperlink" Target="https://en.wikipedia.org/wiki/MUMPS" TargetMode="External"/><Relationship Id="rId4" Type="http://schemas.openxmlformats.org/officeDocument/2006/relationships/hyperlink" Target="https://en.wikipedia.org/wiki/SNOBOL" TargetMode="External"/><Relationship Id="rId9" Type="http://schemas.openxmlformats.org/officeDocument/2006/relationships/hyperlink" Target="https://en.wikipedia.org/wiki/JOSS" TargetMode="External"/><Relationship Id="rId14" Type="http://schemas.openxmlformats.org/officeDocument/2006/relationships/hyperlink" Target="https://en.wikipedia.org/wiki/Scratch_(programming_language)" TargetMode="External"/></Relationships>
</file>

<file path=ppt/slides/_rels/slide256.xml.rels><?xml version="1.0" encoding="UTF-8" standalone="yes"?>
<Relationships xmlns="http://schemas.openxmlformats.org/package/2006/relationships"><Relationship Id="rId8" Type="http://schemas.openxmlformats.org/officeDocument/2006/relationships/hyperlink" Target="https://en.wikipedia.org/wiki/Common_Lisp" TargetMode="External"/><Relationship Id="rId13" Type="http://schemas.openxmlformats.org/officeDocument/2006/relationships/hyperlink" Target="https://en.wikipedia.org/wiki/Object_Pascal" TargetMode="External"/><Relationship Id="rId18" Type="http://schemas.openxmlformats.org/officeDocument/2006/relationships/hyperlink" Target="https://en.wikipedia.org/wiki/Rebol" TargetMode="External"/><Relationship Id="rId3" Type="http://schemas.openxmlformats.org/officeDocument/2006/relationships/hyperlink" Target="https://en.wikipedia.org/wiki/Python_(programming_language)" TargetMode="External"/><Relationship Id="rId7" Type="http://schemas.openxmlformats.org/officeDocument/2006/relationships/hyperlink" Target="https://en.wikipedia.org/wiki/CLOS" TargetMode="External"/><Relationship Id="rId12" Type="http://schemas.openxmlformats.org/officeDocument/2006/relationships/hyperlink" Target="https://en.wikipedia.org/wiki/Delphi_(software)" TargetMode="External"/><Relationship Id="rId17" Type="http://schemas.openxmlformats.org/officeDocument/2006/relationships/hyperlink" Target="https://en.wikipedia.org/wiki/OCaml" TargetMode="External"/><Relationship Id="rId2" Type="http://schemas.openxmlformats.org/officeDocument/2006/relationships/hyperlink" Target="https://en.wikipedia.org/wiki/Haskell" TargetMode="External"/><Relationship Id="rId16" Type="http://schemas.openxmlformats.org/officeDocument/2006/relationships/hyperlink" Target="https://en.wikipedia.org/wiki/PHP" TargetMode="External"/><Relationship Id="rId1" Type="http://schemas.openxmlformats.org/officeDocument/2006/relationships/slideLayout" Target="../slideLayouts/slideLayout34.xml"/><Relationship Id="rId6" Type="http://schemas.openxmlformats.org/officeDocument/2006/relationships/hyperlink" Target="https://en.wikipedia.org/wiki/R_(programming_language)" TargetMode="External"/><Relationship Id="rId11" Type="http://schemas.openxmlformats.org/officeDocument/2006/relationships/hyperlink" Target="https://en.wikipedia.org/wiki/Java_(programming_language)" TargetMode="External"/><Relationship Id="rId5" Type="http://schemas.openxmlformats.org/officeDocument/2006/relationships/hyperlink" Target="https://en.wikipedia.org/wiki/Lua_(programming_language)" TargetMode="External"/><Relationship Id="rId15" Type="http://schemas.openxmlformats.org/officeDocument/2006/relationships/hyperlink" Target="https://en.wikipedia.org/wiki/JavaScript" TargetMode="External"/><Relationship Id="rId10" Type="http://schemas.openxmlformats.org/officeDocument/2006/relationships/hyperlink" Target="https://en.wikipedia.org/wiki/Ada_95" TargetMode="External"/><Relationship Id="rId4" Type="http://schemas.openxmlformats.org/officeDocument/2006/relationships/hyperlink" Target="https://en.wikipedia.org/wiki/Visual_Basic_(classic)" TargetMode="External"/><Relationship Id="rId9" Type="http://schemas.openxmlformats.org/officeDocument/2006/relationships/hyperlink" Target="https://en.wikipedia.org/wiki/Ruby_(programming_language)" TargetMode="External"/><Relationship Id="rId14" Type="http://schemas.openxmlformats.org/officeDocument/2006/relationships/hyperlink" Target="https://en.wikipedia.org/wiki/Visual_FoxPro" TargetMode="Externa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58.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33.xml"/></Relationships>
</file>

<file path=ppt/slides/_rels/slide259.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33.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upload.wikimedia.org/wikipedia/commons/0/0e/HP_35_Calculator.jpg" TargetMode="External"/><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133.xml"/></Relationships>
</file>

<file path=ppt/slides/_rels/slide261.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133.xml"/></Relationships>
</file>

<file path=ppt/slides/_rels/slide262.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133.xml"/></Relationships>
</file>

<file path=ppt/slides/_rels/slide263.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33.xml"/></Relationships>
</file>

<file path=ppt/slides/_rels/slide264.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33.xml"/></Relationships>
</file>

<file path=ppt/slides/_rels/slide265.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33.xml"/></Relationships>
</file>

<file path=ppt/slides/_rels/slide266.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133.xml"/></Relationships>
</file>

<file path=ppt/slides/_rels/slide267.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133.xml"/></Relationships>
</file>

<file path=ppt/slides/_rels/slide268.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33.xml"/></Relationships>
</file>

<file path=ppt/slides/_rels/slide269.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33.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upload.wikimedia.org/wikipedia/commons/4/48/HP_35_pocket_calculator_main_board.jpg" TargetMode="External"/><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133.xml"/></Relationships>
</file>

<file path=ppt/slides/_rels/slide271.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33.xml"/></Relationships>
</file>

<file path=ppt/slides/_rels/slide272.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133.xml"/></Relationships>
</file>

<file path=ppt/slides/_rels/slide273.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33.xml"/></Relationships>
</file>

<file path=ppt/slides/_rels/slide274.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33.xml"/></Relationships>
</file>

<file path=ppt/slides/_rels/slide275.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33.xml"/></Relationships>
</file>

<file path=ppt/slides/_rels/slide276.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33.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7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2" Type="http://schemas.openxmlformats.org/officeDocument/2006/relationships/image" Target="../media/image178.jpe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7.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8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7.xml"/></Relationships>
</file>

<file path=ppt/slides/_rels/slide28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upload.wikimedia.org/wikipedia/commons/8/85/Fiber_optic_illuminated.jpg" TargetMode="External"/><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44.xml"/></Relationships>
</file>

<file path=ppt/slides/_rels/slide296.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44.xml"/></Relationships>
</file>

<file path=ppt/slides/_rels/slide297.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155.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99.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40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7.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398.xml"/></Relationships>
</file>

<file path=ppt/slides/_rels/slide301.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398.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398.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305.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image" Target="../media/image183.jpeg"/><Relationship Id="rId1" Type="http://schemas.openxmlformats.org/officeDocument/2006/relationships/slideLayout" Target="../slideLayouts/slideLayout67.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30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67.xml"/></Relationships>
</file>

<file path=ppt/slides/_rels/slide308.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67.xml"/></Relationships>
</file>

<file path=ppt/slides/_rels/slide309.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6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310.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67.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14.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67.xml"/></Relationships>
</file>

<file path=ppt/slides/_rels/slide315.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67.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317.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133.xml"/></Relationships>
</file>

<file path=ppt/slides/_rels/slide318.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133.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32.xml.rels><?xml version="1.0" encoding="UTF-8" standalone="yes"?>
<Relationships xmlns="http://schemas.openxmlformats.org/package/2006/relationships"><Relationship Id="rId2" Type="http://schemas.openxmlformats.org/officeDocument/2006/relationships/hyperlink" Target="https://www.technologyreview.com/2021/06/29/1025732/the-woman-who-brought-us-the-world/" TargetMode="External"/><Relationship Id="rId1" Type="http://schemas.openxmlformats.org/officeDocument/2006/relationships/slideLayout" Target="../slideLayouts/slideLayout139.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21.xml.rels><?xml version="1.0" encoding="UTF-8" standalone="yes"?>
<Relationships xmlns="http://schemas.openxmlformats.org/package/2006/relationships"><Relationship Id="rId3" Type="http://schemas.openxmlformats.org/officeDocument/2006/relationships/hyperlink" Target="https://urldefense.com/v3/__https:/www.unesco.org/en/articles/launch-2024-un-world-water-development-report-water-prosperity-and-peace__;!!K-Hz7m0Vt54!lQtrfbwIicRo2ojdyLc8569guV8-jweH9yLfpTjyjKNKmxxNyqIIyMqSGhqeDJHfWRLJVvKTo3CIdDPY2FjBSEAQgJDxSA$" TargetMode="External"/><Relationship Id="rId2" Type="http://schemas.openxmlformats.org/officeDocument/2006/relationships/image" Target="../media/image155.png"/><Relationship Id="rId1" Type="http://schemas.openxmlformats.org/officeDocument/2006/relationships/slideLayout" Target="../slideLayouts/slideLayout67.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28.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67.xml"/></Relationships>
</file>

<file path=ppt/slides/_rels/slide329.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3" Type="http://schemas.openxmlformats.org/officeDocument/2006/relationships/hyperlink" Target="https://landsat.gsfc.nasa.gov/article/virginia-t-norwood-mother-landsat" TargetMode="External"/><Relationship Id="rId2" Type="http://schemas.openxmlformats.org/officeDocument/2006/relationships/image" Target="../media/image22.jpeg"/><Relationship Id="rId1" Type="http://schemas.openxmlformats.org/officeDocument/2006/relationships/slideLayout" Target="../slideLayouts/slideLayout139.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83.xml"/></Relationships>
</file>

<file path=ppt/slides/_rels/slide331.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33.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183.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77.xml"/></Relationships>
</file>

<file path=ppt/slides/_rels/slide335.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133.xml"/></Relationships>
</file>

<file path=ppt/slides/_rels/slide336.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133.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7.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upload.wikimedia.org/wikipedia/en/4/43/OnTheBeach.jpg" TargetMode="Externa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9.xml"/></Relationships>
</file>

<file path=ppt/slides/_rels/slide4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4.xml"/></Relationships>
</file>

<file path=ppt/slides/_rels/slide5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4.xml"/></Relationships>
</file>

<file path=ppt/slides/_rels/slide5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png"/><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8.png"/><Relationship Id="rId1" Type="http://schemas.openxmlformats.org/officeDocument/2006/relationships/slideLayout" Target="../slideLayouts/slideLayout3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4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7.xml"/></Relationships>
</file>

<file path=ppt/slides/_rels/slide70.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7.xml"/></Relationships>
</file>

<file path=ppt/slides/_rels/slide7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3.xml"/></Relationships>
</file>

<file path=ppt/slides/_rels/slide79.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0.xml"/></Relationships>
</file>

<file path=ppt/slides/_rels/slide8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0.xml"/></Relationships>
</file>

<file path=ppt/slides/_rels/slide8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0.xml"/></Relationships>
</file>

<file path=ppt/slides/_rels/slide8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0.xml"/></Relationships>
</file>

<file path=ppt/slides/_rels/slide8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4.xml"/></Relationships>
</file>

<file path=ppt/slides/_rels/slide8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8.png"/><Relationship Id="rId1" Type="http://schemas.openxmlformats.org/officeDocument/2006/relationships/slideLayout" Target="../slideLayouts/slideLayout34.xml"/></Relationships>
</file>

<file path=ppt/slides/_rels/slide8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4.xml"/></Relationships>
</file>

<file path=ppt/slides/_rels/slide8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56.xml"/></Relationships>
</file>

<file path=ppt/slides/_rels/slide9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4.xml"/></Relationships>
</file>

<file path=ppt/slides/_rels/slide9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38.png"/><Relationship Id="rId1" Type="http://schemas.openxmlformats.org/officeDocument/2006/relationships/slideLayout" Target="../slideLayouts/slideLayout111.xml"/></Relationships>
</file>

<file path=ppt/slides/_rels/slide9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38.png"/><Relationship Id="rId1" Type="http://schemas.openxmlformats.org/officeDocument/2006/relationships/slideLayout" Target="../slideLayouts/slideLayout111.xml"/></Relationships>
</file>

<file path=ppt/slides/_rels/slide9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38.png"/><Relationship Id="rId1" Type="http://schemas.openxmlformats.org/officeDocument/2006/relationships/slideLayout" Target="../slideLayouts/slideLayout111.xml"/></Relationships>
</file>

<file path=ppt/slides/_rels/slide9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earthobservatory.nasa.gov/Newsroom/NewImages/Images/ISS010-E-5266_lrg.jpg" TargetMode="External"/><Relationship Id="rId1" Type="http://schemas.openxmlformats.org/officeDocument/2006/relationships/slideLayout" Target="../slideLayouts/slideLayout34.xml"/></Relationships>
</file>

<file path=ppt/slides/_rels/slide9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34.xml"/></Relationships>
</file>

<file path=ppt/slides/_rels/slide9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34.xml"/></Relationships>
</file>

<file path=ppt/slides/_rels/slide9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34.xml"/></Relationships>
</file>

<file path=ppt/slides/_rels/slide9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 y="19"/>
            <a:ext cx="9296379" cy="6872467"/>
            <a:chOff x="21" y="19"/>
            <a:chExt cx="9296379" cy="6872467"/>
          </a:xfrm>
        </p:grpSpPr>
        <p:pic>
          <p:nvPicPr>
            <p:cNvPr id="651266" name="Picture 2" descr="C:\Users\SJB\Desktop\P1090398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 y="19"/>
              <a:ext cx="9286313" cy="687246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902018" y="6546008"/>
              <a:ext cx="5394382" cy="307777"/>
            </a:xfrm>
            <a:prstGeom prst="rect">
              <a:avLst/>
            </a:prstGeom>
            <a:solidFill>
              <a:schemeClr val="bg1"/>
            </a:solidFill>
          </p:spPr>
          <p:txBody>
            <a:bodyPr wrap="square" rtlCol="0">
              <a:spAutoFit/>
            </a:bodyPr>
            <a:lstStyle/>
            <a:p>
              <a:pPr fontAlgn="auto">
                <a:lnSpc>
                  <a:spcPct val="100000"/>
                </a:lnSpc>
                <a:spcBef>
                  <a:spcPts val="0"/>
                </a:spcBef>
                <a:spcAft>
                  <a:spcPts val="0"/>
                </a:spcAft>
              </a:pPr>
              <a:r>
                <a:rPr lang="en-US" sz="1400" b="0" dirty="0">
                  <a:solidFill>
                    <a:prstClr val="black"/>
                  </a:solidFill>
                  <a:latin typeface="Arial" panose="020B0604020202020204" pitchFamily="34" charset="0"/>
                  <a:cs typeface="Arial" panose="020B0604020202020204" pitchFamily="34" charset="0"/>
                </a:rPr>
                <a:t>Near headwaters of Healy Creek, Banff National Park 9/11/2014</a:t>
              </a:r>
            </a:p>
          </p:txBody>
        </p:sp>
      </p:grpSp>
    </p:spTree>
    <p:extLst>
      <p:ext uri="{BB962C8B-B14F-4D97-AF65-F5344CB8AC3E}">
        <p14:creationId xmlns:p14="http://schemas.microsoft.com/office/powerpoint/2010/main" val="4075135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25years_transistor_envelope_closeup">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1" y="0"/>
            <a:ext cx="5018087"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0134" name="Group 6"/>
          <p:cNvGrpSpPr>
            <a:grpSpLocks/>
          </p:cNvGrpSpPr>
          <p:nvPr/>
        </p:nvGrpSpPr>
        <p:grpSpPr bwMode="auto">
          <a:xfrm>
            <a:off x="1026287" y="5063924"/>
            <a:ext cx="3657600" cy="0"/>
            <a:chOff x="1536" y="3168"/>
            <a:chExt cx="2304" cy="0"/>
          </a:xfrm>
        </p:grpSpPr>
        <p:sp>
          <p:nvSpPr>
            <p:cNvPr id="30724" name="Line 3"/>
            <p:cNvSpPr>
              <a:spLocks noChangeShapeType="1"/>
            </p:cNvSpPr>
            <p:nvPr/>
          </p:nvSpPr>
          <p:spPr bwMode="auto">
            <a:xfrm>
              <a:off x="1536" y="3168"/>
              <a:ext cx="67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725" name="Line 4"/>
            <p:cNvSpPr>
              <a:spLocks noChangeShapeType="1"/>
            </p:cNvSpPr>
            <p:nvPr/>
          </p:nvSpPr>
          <p:spPr bwMode="auto">
            <a:xfrm>
              <a:off x="2283" y="3168"/>
              <a:ext cx="72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726" name="Line 5"/>
            <p:cNvSpPr>
              <a:spLocks noChangeShapeType="1"/>
            </p:cNvSpPr>
            <p:nvPr/>
          </p:nvSpPr>
          <p:spPr bwMode="auto">
            <a:xfrm>
              <a:off x="3264" y="3168"/>
              <a:ext cx="57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 name="Text Box 3"/>
          <p:cNvSpPr txBox="1">
            <a:spLocks noChangeArrowheads="1"/>
          </p:cNvSpPr>
          <p:nvPr/>
        </p:nvSpPr>
        <p:spPr bwMode="auto">
          <a:xfrm>
            <a:off x="5808562" y="796737"/>
            <a:ext cx="3048000" cy="581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John Bardeen – one of only 5 scientists to win two Noble Prizes </a:t>
            </a:r>
          </a:p>
          <a:p>
            <a:pPr eaLnBrk="1" hangingPunct="1">
              <a:lnSpc>
                <a:spcPct val="100000"/>
              </a:lnSpc>
            </a:pPr>
            <a:r>
              <a:rPr lang="en-US" altLang="en-US" sz="2400" dirty="0">
                <a:solidFill>
                  <a:schemeClr val="tx1"/>
                </a:solidFill>
              </a:rPr>
              <a:t>(Superconductivity)</a:t>
            </a:r>
          </a:p>
          <a:p>
            <a:pPr eaLnBrk="1" hangingPunct="1">
              <a:lnSpc>
                <a:spcPct val="100000"/>
              </a:lnSpc>
            </a:pPr>
            <a:r>
              <a:rPr lang="en-US" altLang="en-US" sz="2400" dirty="0">
                <a:solidFill>
                  <a:schemeClr val="tx1"/>
                </a:solidFill>
              </a:rPr>
              <a:t>Marie Curie</a:t>
            </a:r>
          </a:p>
          <a:p>
            <a:pPr eaLnBrk="1" hangingPunct="1">
              <a:lnSpc>
                <a:spcPct val="100000"/>
              </a:lnSpc>
            </a:pPr>
            <a:r>
              <a:rPr lang="en-US" altLang="en-US" sz="2400" dirty="0">
                <a:solidFill>
                  <a:schemeClr val="tx1"/>
                </a:solidFill>
              </a:rPr>
              <a:t>Linus Pauling</a:t>
            </a:r>
          </a:p>
          <a:p>
            <a:pPr eaLnBrk="1" hangingPunct="1">
              <a:lnSpc>
                <a:spcPct val="100000"/>
              </a:lnSpc>
            </a:pPr>
            <a:r>
              <a:rPr lang="en-US" altLang="en-US" sz="2400" dirty="0">
                <a:solidFill>
                  <a:schemeClr val="tx1"/>
                </a:solidFill>
              </a:rPr>
              <a:t>Frederic Sanger</a:t>
            </a:r>
          </a:p>
          <a:p>
            <a:pPr eaLnBrk="1" hangingPunct="1">
              <a:lnSpc>
                <a:spcPct val="100000"/>
              </a:lnSpc>
            </a:pPr>
            <a:r>
              <a:rPr lang="en-US" altLang="en-US" sz="2400" dirty="0">
                <a:solidFill>
                  <a:schemeClr val="tx1"/>
                </a:solidFill>
              </a:rPr>
              <a:t>Barry Sharpless</a:t>
            </a:r>
          </a:p>
          <a:p>
            <a:pPr eaLnBrk="1" hangingPunct="1">
              <a:lnSpc>
                <a:spcPct val="100000"/>
              </a:lnSpc>
            </a:pPr>
            <a:endParaRPr lang="en-US" altLang="en-US" sz="2400" dirty="0">
              <a:solidFill>
                <a:schemeClr val="tx1"/>
              </a:solidFill>
            </a:endParaRPr>
          </a:p>
          <a:p>
            <a:pPr eaLnBrk="1" hangingPunct="1">
              <a:lnSpc>
                <a:spcPct val="100000"/>
              </a:lnSpc>
            </a:pPr>
            <a:r>
              <a:rPr lang="en-US" altLang="en-US" sz="2400" dirty="0">
                <a:solidFill>
                  <a:srgbClr val="0000FF"/>
                </a:solidFill>
              </a:rPr>
              <a:t>1956</a:t>
            </a:r>
            <a:r>
              <a:rPr lang="en-US" altLang="en-US" sz="2400" dirty="0">
                <a:solidFill>
                  <a:schemeClr val="tx1"/>
                </a:solidFill>
              </a:rPr>
              <a:t> Nobel Prize in Physics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01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drought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
            <a:ext cx="5715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3" descr="drought_cor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2850" y="3295650"/>
            <a:ext cx="5429250"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790667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NDVI Anoma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 y="0"/>
            <a:ext cx="5934075" cy="445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 Box 3"/>
          <p:cNvSpPr txBox="1">
            <a:spLocks noChangeArrowheads="1"/>
          </p:cNvSpPr>
          <p:nvPr/>
        </p:nvSpPr>
        <p:spPr bwMode="auto">
          <a:xfrm>
            <a:off x="76200" y="47244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Severe Drought </a:t>
            </a:r>
            <a:r>
              <a:rPr lang="en-US" altLang="en-US" sz="2400" dirty="0">
                <a:solidFill>
                  <a:srgbClr val="0000FF"/>
                </a:solidFill>
              </a:rPr>
              <a:t>1984-1985</a:t>
            </a:r>
            <a:r>
              <a:rPr lang="en-US" altLang="en-US" sz="2400" dirty="0">
                <a:solidFill>
                  <a:srgbClr val="000000"/>
                </a:solidFill>
              </a:rPr>
              <a:t> – NASA NVDI</a:t>
            </a:r>
          </a:p>
        </p:txBody>
      </p:sp>
      <p:sp>
        <p:nvSpPr>
          <p:cNvPr id="595972" name="Text Box 4"/>
          <p:cNvSpPr txBox="1">
            <a:spLocks noChangeArrowheads="1"/>
          </p:cNvSpPr>
          <p:nvPr/>
        </p:nvSpPr>
        <p:spPr bwMode="auto">
          <a:xfrm>
            <a:off x="6324600" y="595313"/>
            <a:ext cx="21336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993300"/>
                </a:solidFill>
              </a:rPr>
              <a:t>Dark color</a:t>
            </a:r>
            <a:r>
              <a:rPr lang="en-US" altLang="en-US" sz="2400" dirty="0">
                <a:solidFill>
                  <a:srgbClr val="000000"/>
                </a:solidFill>
              </a:rPr>
              <a:t> – </a:t>
            </a:r>
          </a:p>
          <a:p>
            <a:pPr eaLnBrk="1" hangingPunct="1">
              <a:lnSpc>
                <a:spcPct val="100000"/>
              </a:lnSpc>
            </a:pPr>
            <a:r>
              <a:rPr lang="en-US" altLang="en-US" sz="2400" dirty="0">
                <a:solidFill>
                  <a:srgbClr val="000000"/>
                </a:solidFill>
              </a:rPr>
              <a:t>Most severe</a:t>
            </a:r>
          </a:p>
        </p:txBody>
      </p:sp>
    </p:spTree>
    <p:extLst>
      <p:ext uri="{BB962C8B-B14F-4D97-AF65-F5344CB8AC3E}">
        <p14:creationId xmlns:p14="http://schemas.microsoft.com/office/powerpoint/2010/main" val="1730941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59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597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ext Box 2"/>
          <p:cNvSpPr txBox="1">
            <a:spLocks noChangeArrowheads="1"/>
          </p:cNvSpPr>
          <p:nvPr/>
        </p:nvSpPr>
        <p:spPr bwMode="auto">
          <a:xfrm>
            <a:off x="1050925" y="92554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a:lnSpc>
                <a:spcPct val="100000"/>
              </a:lnSpc>
              <a:spcBef>
                <a:spcPct val="0"/>
              </a:spcBef>
            </a:pPr>
            <a:endParaRPr lang="en-US" altLang="en-US" b="0">
              <a:solidFill>
                <a:srgbClr val="000000"/>
              </a:solidFill>
            </a:endParaRPr>
          </a:p>
        </p:txBody>
      </p:sp>
      <p:sp>
        <p:nvSpPr>
          <p:cNvPr id="266243" name="Text Box 3"/>
          <p:cNvSpPr txBox="1">
            <a:spLocks noChangeArrowheads="1"/>
          </p:cNvSpPr>
          <p:nvPr/>
        </p:nvSpPr>
        <p:spPr bwMode="auto">
          <a:xfrm>
            <a:off x="914400" y="676275"/>
            <a:ext cx="7924800"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a:spcBef>
                <a:spcPct val="0"/>
              </a:spcBef>
            </a:pPr>
            <a:r>
              <a:rPr lang="en-US" altLang="en-US" sz="2400" dirty="0">
                <a:solidFill>
                  <a:srgbClr val="000000"/>
                </a:solidFill>
              </a:rPr>
              <a:t>Ground water use including for drought mitigation</a:t>
            </a:r>
          </a:p>
          <a:p>
            <a:pPr>
              <a:lnSpc>
                <a:spcPct val="100000"/>
              </a:lnSpc>
              <a:spcBef>
                <a:spcPct val="0"/>
              </a:spcBef>
            </a:pPr>
            <a:endParaRPr lang="en-US" altLang="en-US" sz="2400" dirty="0">
              <a:solidFill>
                <a:srgbClr val="000000"/>
              </a:solidFill>
            </a:endParaRPr>
          </a:p>
          <a:p>
            <a:pPr>
              <a:spcBef>
                <a:spcPct val="0"/>
              </a:spcBef>
            </a:pPr>
            <a:r>
              <a:rPr lang="en-US" altLang="en-US" sz="2400" dirty="0">
                <a:solidFill>
                  <a:srgbClr val="000000"/>
                </a:solidFill>
              </a:rPr>
              <a:t>Ground water reservoirs have </a:t>
            </a:r>
            <a:r>
              <a:rPr lang="en-US" altLang="en-US" sz="2400" dirty="0">
                <a:solidFill>
                  <a:srgbClr val="0000FF"/>
                </a:solidFill>
              </a:rPr>
              <a:t>known supply:</a:t>
            </a:r>
          </a:p>
          <a:p>
            <a:pPr>
              <a:spcBef>
                <a:spcPct val="0"/>
              </a:spcBef>
            </a:pPr>
            <a:r>
              <a:rPr lang="en-US" altLang="en-US" sz="2400" dirty="0">
                <a:solidFill>
                  <a:srgbClr val="000000"/>
                </a:solidFill>
              </a:rPr>
              <a:t>considerable uncertainty about supply from surface reservoirs leading up to, and during drought </a:t>
            </a:r>
          </a:p>
          <a:p>
            <a:pPr>
              <a:spcBef>
                <a:spcPct val="0"/>
              </a:spcBef>
            </a:pPr>
            <a:endParaRPr lang="en-US" altLang="en-US" sz="2400" b="0" dirty="0">
              <a:solidFill>
                <a:srgbClr val="000000"/>
              </a:solidFill>
            </a:endParaRPr>
          </a:p>
          <a:p>
            <a:pPr>
              <a:spcBef>
                <a:spcPct val="0"/>
              </a:spcBef>
            </a:pPr>
            <a:r>
              <a:rPr lang="en-US" altLang="en-US" sz="2400" dirty="0">
                <a:solidFill>
                  <a:srgbClr val="000000"/>
                </a:solidFill>
              </a:rPr>
              <a:t>Time history of US ground water use: 1900 - </a:t>
            </a:r>
            <a:r>
              <a:rPr lang="en-US" altLang="en-US" sz="2400" dirty="0">
                <a:solidFill>
                  <a:srgbClr val="0000FF"/>
                </a:solidFill>
              </a:rPr>
              <a:t>2000</a:t>
            </a:r>
            <a:r>
              <a:rPr lang="en-US" altLang="en-US" sz="2400" dirty="0">
                <a:solidFill>
                  <a:srgbClr val="000000"/>
                </a:solidFill>
              </a:rPr>
              <a:t> -2008</a:t>
            </a:r>
            <a:endParaRPr lang="en-US" altLang="en-US" dirty="0">
              <a:solidFill>
                <a:srgbClr val="000000"/>
              </a:solidFill>
            </a:endParaRPr>
          </a:p>
          <a:p>
            <a:pPr>
              <a:lnSpc>
                <a:spcPct val="100000"/>
              </a:lnSpc>
              <a:spcBef>
                <a:spcPct val="0"/>
              </a:spcBef>
            </a:pPr>
            <a:endParaRPr lang="en-US" altLang="en-US" b="0" dirty="0">
              <a:solidFill>
                <a:srgbClr val="000000"/>
              </a:solidFill>
            </a:endParaRPr>
          </a:p>
        </p:txBody>
      </p:sp>
    </p:spTree>
    <p:extLst>
      <p:ext uri="{BB962C8B-B14F-4D97-AF65-F5344CB8AC3E}">
        <p14:creationId xmlns:p14="http://schemas.microsoft.com/office/powerpoint/2010/main" val="3973250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4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4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7"/>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1" name="Picture 3" descr="C:\Users\SJB\Documents\Folders\AWRA\Meetings\AWRA Tysons Corner Nov 2014\Background Reports\Fig 2 - Groundwater Depletion in the United States (1900–2008)-L Konikow-USGS Sci Investig Rept 2013-5079-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88900"/>
            <a:ext cx="7848600" cy="669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p:cNvCxnSpPr>
            <a:cxnSpLocks noChangeShapeType="1"/>
          </p:cNvCxnSpPr>
          <p:nvPr/>
        </p:nvCxnSpPr>
        <p:spPr bwMode="auto">
          <a:xfrm>
            <a:off x="3640138" y="6400800"/>
            <a:ext cx="3505200" cy="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p:cNvSpPr txBox="1">
            <a:spLocks noChangeArrowheads="1"/>
          </p:cNvSpPr>
          <p:nvPr/>
        </p:nvSpPr>
        <p:spPr bwMode="auto">
          <a:xfrm>
            <a:off x="76200" y="1905019"/>
            <a:ext cx="685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a:solidFill>
                  <a:srgbClr val="FF6600"/>
                </a:solidFill>
              </a:rPr>
              <a:t>113</a:t>
            </a:r>
          </a:p>
          <a:p>
            <a:pPr eaLnBrk="1" hangingPunct="1">
              <a:lnSpc>
                <a:spcPct val="100000"/>
              </a:lnSpc>
              <a:spcBef>
                <a:spcPct val="0"/>
              </a:spcBef>
              <a:buFontTx/>
              <a:buNone/>
            </a:pPr>
            <a:r>
              <a:rPr lang="en-US" altLang="en-US" sz="2000">
                <a:solidFill>
                  <a:srgbClr val="FF6600"/>
                </a:solidFill>
              </a:rPr>
              <a:t>145</a:t>
            </a:r>
          </a:p>
        </p:txBody>
      </p:sp>
      <p:sp>
        <p:nvSpPr>
          <p:cNvPr id="9" name="TextBox 8"/>
          <p:cNvSpPr txBox="1">
            <a:spLocks noChangeArrowheads="1"/>
          </p:cNvSpPr>
          <p:nvPr/>
        </p:nvSpPr>
        <p:spPr bwMode="auto">
          <a:xfrm>
            <a:off x="5562600" y="2720994"/>
            <a:ext cx="685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a:solidFill>
                  <a:srgbClr val="FF0000"/>
                </a:solidFill>
              </a:rPr>
              <a:t>118</a:t>
            </a:r>
          </a:p>
          <a:p>
            <a:pPr eaLnBrk="1" hangingPunct="1">
              <a:lnSpc>
                <a:spcPct val="100000"/>
              </a:lnSpc>
              <a:spcBef>
                <a:spcPct val="0"/>
              </a:spcBef>
              <a:buFontTx/>
              <a:buNone/>
            </a:pPr>
            <a:r>
              <a:rPr lang="en-US" altLang="en-US" sz="2000">
                <a:solidFill>
                  <a:srgbClr val="FF0000"/>
                </a:solidFill>
              </a:rPr>
              <a:t>182</a:t>
            </a:r>
          </a:p>
        </p:txBody>
      </p:sp>
      <p:sp>
        <p:nvSpPr>
          <p:cNvPr id="10" name="TextBox 9"/>
          <p:cNvSpPr txBox="1">
            <a:spLocks noChangeArrowheads="1"/>
          </p:cNvSpPr>
          <p:nvPr/>
        </p:nvSpPr>
        <p:spPr bwMode="auto">
          <a:xfrm>
            <a:off x="3979863" y="2590819"/>
            <a:ext cx="685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a:solidFill>
                  <a:srgbClr val="FF0000"/>
                </a:solidFill>
              </a:rPr>
              <a:t>259</a:t>
            </a:r>
          </a:p>
          <a:p>
            <a:pPr eaLnBrk="1" hangingPunct="1">
              <a:lnSpc>
                <a:spcPct val="100000"/>
              </a:lnSpc>
              <a:spcBef>
                <a:spcPct val="0"/>
              </a:spcBef>
              <a:buFontTx/>
              <a:buNone/>
            </a:pPr>
            <a:r>
              <a:rPr lang="en-US" altLang="en-US" sz="2000">
                <a:solidFill>
                  <a:srgbClr val="FF0000"/>
                </a:solidFill>
              </a:rPr>
              <a:t>341</a:t>
            </a:r>
          </a:p>
        </p:txBody>
      </p:sp>
      <p:grpSp>
        <p:nvGrpSpPr>
          <p:cNvPr id="8" name="Group 7"/>
          <p:cNvGrpSpPr/>
          <p:nvPr/>
        </p:nvGrpSpPr>
        <p:grpSpPr>
          <a:xfrm>
            <a:off x="677254" y="1249788"/>
            <a:ext cx="6468084" cy="1165830"/>
            <a:chOff x="677254" y="967770"/>
            <a:chExt cx="6468084" cy="1165830"/>
          </a:xfrm>
        </p:grpSpPr>
        <p:sp>
          <p:nvSpPr>
            <p:cNvPr id="2" name="TextBox 1"/>
            <p:cNvSpPr txBox="1"/>
            <p:nvPr/>
          </p:nvSpPr>
          <p:spPr>
            <a:xfrm>
              <a:off x="2362200" y="967770"/>
              <a:ext cx="4783138" cy="784830"/>
            </a:xfrm>
            <a:prstGeom prst="rect">
              <a:avLst/>
            </a:prstGeom>
            <a:solidFill>
              <a:schemeClr val="bg1"/>
            </a:solidFill>
            <a:ln w="38100">
              <a:solidFill>
                <a:schemeClr val="tx1"/>
              </a:solidFill>
            </a:ln>
          </p:spPr>
          <p:txBody>
            <a:bodyPr wrap="square" rtlCol="0">
              <a:spAutoFit/>
            </a:bodyPr>
            <a:lstStyle/>
            <a:p>
              <a:pPr>
                <a:lnSpc>
                  <a:spcPct val="100000"/>
                </a:lnSpc>
                <a:spcBef>
                  <a:spcPts val="600"/>
                </a:spcBef>
              </a:pPr>
              <a:r>
                <a:rPr lang="en-US" dirty="0">
                  <a:solidFill>
                    <a:srgbClr val="000000"/>
                  </a:solidFill>
                </a:rPr>
                <a:t>145 cubic km = 117.6 MAF = 7.8 yr. </a:t>
              </a:r>
              <a:r>
                <a:rPr lang="en-US" dirty="0" err="1">
                  <a:solidFill>
                    <a:srgbClr val="000000"/>
                  </a:solidFill>
                </a:rPr>
                <a:t>crf</a:t>
              </a:r>
              <a:r>
                <a:rPr lang="en-US" dirty="0">
                  <a:solidFill>
                    <a:srgbClr val="000000"/>
                  </a:solidFill>
                </a:rPr>
                <a:t>.</a:t>
              </a:r>
            </a:p>
            <a:p>
              <a:pPr>
                <a:lnSpc>
                  <a:spcPct val="100000"/>
                </a:lnSpc>
                <a:spcBef>
                  <a:spcPts val="600"/>
                </a:spcBef>
              </a:pPr>
              <a:r>
                <a:rPr lang="en-US" dirty="0">
                  <a:solidFill>
                    <a:srgbClr val="000000"/>
                  </a:solidFill>
                </a:rPr>
                <a:t>Mean ann. flow Colorado R. = 15 MAF</a:t>
              </a:r>
            </a:p>
          </p:txBody>
        </p:sp>
        <p:cxnSp>
          <p:nvCxnSpPr>
            <p:cNvPr id="7" name="Straight Arrow Connector 6"/>
            <p:cNvCxnSpPr/>
            <p:nvPr/>
          </p:nvCxnSpPr>
          <p:spPr bwMode="auto">
            <a:xfrm flipH="1">
              <a:off x="677254" y="1600200"/>
              <a:ext cx="1676400" cy="53340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2" name="Group 11"/>
          <p:cNvGrpSpPr/>
          <p:nvPr/>
        </p:nvGrpSpPr>
        <p:grpSpPr>
          <a:xfrm>
            <a:off x="381000" y="-25381"/>
            <a:ext cx="8153400" cy="708025"/>
            <a:chOff x="381000" y="-25391"/>
            <a:chExt cx="8153400" cy="708025"/>
          </a:xfrm>
        </p:grpSpPr>
        <p:sp>
          <p:nvSpPr>
            <p:cNvPr id="5" name="TextBox 4"/>
            <p:cNvSpPr txBox="1">
              <a:spLocks noChangeArrowheads="1"/>
            </p:cNvSpPr>
            <p:nvPr/>
          </p:nvSpPr>
          <p:spPr bwMode="auto">
            <a:xfrm>
              <a:off x="381000" y="-25391"/>
              <a:ext cx="8153400"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dirty="0">
                  <a:solidFill>
                    <a:srgbClr val="000000"/>
                  </a:solidFill>
                </a:rPr>
                <a:t>Leonard F. </a:t>
              </a:r>
              <a:r>
                <a:rPr lang="en-US" altLang="en-US" sz="2000" dirty="0" err="1">
                  <a:solidFill>
                    <a:srgbClr val="000000"/>
                  </a:solidFill>
                </a:rPr>
                <a:t>Konikow</a:t>
              </a:r>
              <a:r>
                <a:rPr lang="en-US" altLang="en-US" sz="2000" dirty="0">
                  <a:solidFill>
                    <a:srgbClr val="000000"/>
                  </a:solidFill>
                </a:rPr>
                <a:t>, </a:t>
              </a:r>
              <a:r>
                <a:rPr lang="en-US" altLang="en-US" sz="2000" dirty="0">
                  <a:solidFill>
                    <a:srgbClr val="0000FF"/>
                  </a:solidFill>
                </a:rPr>
                <a:t>Groundwater Depletion</a:t>
              </a:r>
              <a:r>
                <a:rPr lang="en-US" altLang="en-US" sz="2000" dirty="0">
                  <a:solidFill>
                    <a:srgbClr val="000000"/>
                  </a:solidFill>
                </a:rPr>
                <a:t> in the United States </a:t>
              </a:r>
              <a:r>
                <a:rPr lang="en-US" altLang="en-US" sz="2000" dirty="0">
                  <a:solidFill>
                    <a:srgbClr val="0000FF"/>
                  </a:solidFill>
                </a:rPr>
                <a:t>(1900−2008)</a:t>
              </a:r>
              <a:r>
                <a:rPr lang="en-US" altLang="en-US" sz="2000" dirty="0">
                  <a:solidFill>
                    <a:srgbClr val="000000"/>
                  </a:solidFill>
                </a:rPr>
                <a:t>, USGS Scientific Investigations Report 2013−5079</a:t>
              </a:r>
            </a:p>
          </p:txBody>
        </p:sp>
        <p:cxnSp>
          <p:nvCxnSpPr>
            <p:cNvPr id="13" name="Straight Connector 12"/>
            <p:cNvCxnSpPr>
              <a:cxnSpLocks noChangeShapeType="1"/>
            </p:cNvCxnSpPr>
            <p:nvPr/>
          </p:nvCxnSpPr>
          <p:spPr bwMode="auto">
            <a:xfrm>
              <a:off x="3048000" y="321892"/>
              <a:ext cx="2743200" cy="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4" name="Rectangle 5"/>
          <p:cNvSpPr>
            <a:spLocks noChangeArrowheads="1"/>
          </p:cNvSpPr>
          <p:nvPr/>
        </p:nvSpPr>
        <p:spPr bwMode="auto">
          <a:xfrm>
            <a:off x="3414767" y="4564526"/>
            <a:ext cx="2085866" cy="312274"/>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extLst>
      <p:ext uri="{BB962C8B-B14F-4D97-AF65-F5344CB8AC3E}">
        <p14:creationId xmlns:p14="http://schemas.microsoft.com/office/powerpoint/2010/main" val="19404186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4"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Water supp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4"/>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3" descr="Water supp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4"/>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Text Box 5"/>
          <p:cNvSpPr txBox="1">
            <a:spLocks noChangeArrowheads="1"/>
          </p:cNvSpPr>
          <p:nvPr/>
        </p:nvSpPr>
        <p:spPr bwMode="auto">
          <a:xfrm>
            <a:off x="5715000" y="381000"/>
            <a:ext cx="23622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Water supply </a:t>
            </a:r>
          </a:p>
          <a:p>
            <a:pPr eaLnBrk="1" hangingPunct="1">
              <a:lnSpc>
                <a:spcPct val="100000"/>
              </a:lnSpc>
            </a:pPr>
            <a:r>
              <a:rPr lang="en-US" altLang="en-US" sz="2400" dirty="0">
                <a:solidFill>
                  <a:srgbClr val="000000"/>
                </a:solidFill>
              </a:rPr>
              <a:t> </a:t>
            </a:r>
          </a:p>
        </p:txBody>
      </p:sp>
      <p:pic>
        <p:nvPicPr>
          <p:cNvPr id="38917" name="Picture 6" descr="3320348787_e0380ffac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
            <a:ext cx="46482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2"/>
          <p:cNvGrpSpPr/>
          <p:nvPr/>
        </p:nvGrpSpPr>
        <p:grpSpPr>
          <a:xfrm>
            <a:off x="0" y="3438525"/>
            <a:ext cx="9372600" cy="3419476"/>
            <a:chOff x="0" y="3438525"/>
            <a:chExt cx="9372600" cy="3419476"/>
          </a:xfrm>
        </p:grpSpPr>
        <p:pic>
          <p:nvPicPr>
            <p:cNvPr id="38919" name="Picture 4" descr="water-supply-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438525"/>
              <a:ext cx="5143500"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0" name="Picture 7" descr="Picture1 cop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3475038"/>
              <a:ext cx="5029200"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5"/>
          <p:cNvGrpSpPr/>
          <p:nvPr/>
        </p:nvGrpSpPr>
        <p:grpSpPr>
          <a:xfrm>
            <a:off x="2412522" y="808303"/>
            <a:ext cx="5995357" cy="738461"/>
            <a:chOff x="2413437" y="808300"/>
            <a:chExt cx="5783252" cy="668825"/>
          </a:xfrm>
        </p:grpSpPr>
        <p:cxnSp>
          <p:nvCxnSpPr>
            <p:cNvPr id="3" name="Straight Arrow Connector 2"/>
            <p:cNvCxnSpPr/>
            <p:nvPr/>
          </p:nvCxnSpPr>
          <p:spPr bwMode="auto">
            <a:xfrm flipH="1">
              <a:off x="2413437" y="1172325"/>
              <a:ext cx="3240316" cy="30480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p:cNvSpPr txBox="1"/>
            <p:nvPr/>
          </p:nvSpPr>
          <p:spPr>
            <a:xfrm>
              <a:off x="5624043" y="808300"/>
              <a:ext cx="2572646" cy="585384"/>
            </a:xfrm>
            <a:prstGeom prst="rect">
              <a:avLst/>
            </a:prstGeom>
            <a:noFill/>
          </p:spPr>
          <p:txBody>
            <a:bodyPr wrap="square" rtlCol="0">
              <a:spAutoFit/>
            </a:bodyPr>
            <a:lstStyle/>
            <a:p>
              <a:r>
                <a:rPr lang="en-US" altLang="en-US" sz="2400" dirty="0">
                  <a:solidFill>
                    <a:srgbClr val="000000"/>
                  </a:solidFill>
                </a:rPr>
                <a:t>surface storage</a:t>
              </a:r>
              <a:endParaRPr lang="en-US" dirty="0"/>
            </a:p>
          </p:txBody>
        </p:sp>
      </p:grpSp>
      <p:grpSp>
        <p:nvGrpSpPr>
          <p:cNvPr id="12" name="Group 11"/>
          <p:cNvGrpSpPr/>
          <p:nvPr/>
        </p:nvGrpSpPr>
        <p:grpSpPr>
          <a:xfrm>
            <a:off x="2324107" y="1981200"/>
            <a:ext cx="4995863" cy="3581400"/>
            <a:chOff x="2324100" y="1981200"/>
            <a:chExt cx="4995863" cy="3581400"/>
          </a:xfrm>
        </p:grpSpPr>
        <p:sp>
          <p:nvSpPr>
            <p:cNvPr id="38921" name="Rectangle 9"/>
            <p:cNvSpPr>
              <a:spLocks noChangeArrowheads="1"/>
            </p:cNvSpPr>
            <p:nvPr/>
          </p:nvSpPr>
          <p:spPr bwMode="auto">
            <a:xfrm>
              <a:off x="5797550" y="1981200"/>
              <a:ext cx="1522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transport</a:t>
              </a:r>
            </a:p>
          </p:txBody>
        </p:sp>
        <p:cxnSp>
          <p:nvCxnSpPr>
            <p:cNvPr id="15" name="Straight Arrow Connector 14"/>
            <p:cNvCxnSpPr/>
            <p:nvPr/>
          </p:nvCxnSpPr>
          <p:spPr bwMode="auto">
            <a:xfrm>
              <a:off x="6465425" y="2590800"/>
              <a:ext cx="842963" cy="205740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15"/>
            <p:cNvCxnSpPr/>
            <p:nvPr/>
          </p:nvCxnSpPr>
          <p:spPr bwMode="auto">
            <a:xfrm flipH="1">
              <a:off x="2324100" y="2590800"/>
              <a:ext cx="4152900" cy="297180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745830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TVA_water_supply_Wil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586163"/>
            <a:ext cx="44958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 Box 3"/>
          <p:cNvSpPr txBox="1">
            <a:spLocks noChangeArrowheads="1"/>
          </p:cNvSpPr>
          <p:nvPr/>
        </p:nvSpPr>
        <p:spPr bwMode="auto">
          <a:xfrm>
            <a:off x="5791200" y="381000"/>
            <a:ext cx="259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rgbClr val="000000"/>
                </a:solidFill>
              </a:rPr>
              <a:t>Potable water</a:t>
            </a:r>
          </a:p>
        </p:txBody>
      </p:sp>
      <p:pic>
        <p:nvPicPr>
          <p:cNvPr id="39940" name="Picture 4" descr="potable%2520water%2520rg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93665"/>
            <a:ext cx="4876800" cy="325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5" descr="gir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05216"/>
            <a:ext cx="4610100" cy="320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031970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sockeye_salm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181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Picture 3" descr="2447978480_58ecd8dec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3514741"/>
            <a:ext cx="4762500"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Text Box 4"/>
          <p:cNvSpPr txBox="1">
            <a:spLocks noChangeArrowheads="1"/>
          </p:cNvSpPr>
          <p:nvPr/>
        </p:nvSpPr>
        <p:spPr bwMode="auto">
          <a:xfrm>
            <a:off x="5715000" y="4572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rgbClr val="000000"/>
                </a:solidFill>
              </a:rPr>
              <a:t>Water for ecology</a:t>
            </a:r>
          </a:p>
        </p:txBody>
      </p:sp>
    </p:spTree>
    <p:extLst>
      <p:ext uri="{BB962C8B-B14F-4D97-AF65-F5344CB8AC3E}">
        <p14:creationId xmlns:p14="http://schemas.microsoft.com/office/powerpoint/2010/main" val="3702895118"/>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PH20070626019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
            <a:ext cx="4008438" cy="599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Text Box 3"/>
          <p:cNvSpPr txBox="1">
            <a:spLocks noChangeArrowheads="1"/>
          </p:cNvSpPr>
          <p:nvPr/>
        </p:nvSpPr>
        <p:spPr bwMode="auto">
          <a:xfrm>
            <a:off x="4572000" y="2895616"/>
            <a:ext cx="2971800"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a:solidFill>
                  <a:srgbClr val="000000"/>
                </a:solidFill>
              </a:rPr>
              <a:t>Salmon deaths – insufficient water</a:t>
            </a:r>
          </a:p>
        </p:txBody>
      </p:sp>
    </p:spTree>
    <p:extLst>
      <p:ext uri="{BB962C8B-B14F-4D97-AF65-F5344CB8AC3E}">
        <p14:creationId xmlns:p14="http://schemas.microsoft.com/office/powerpoint/2010/main" val="75124574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5867400" y="0"/>
            <a:ext cx="2743200" cy="57246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spcBef>
                <a:spcPct val="0"/>
              </a:spcBef>
            </a:pPr>
            <a:r>
              <a:rPr lang="en-US" altLang="en-US" sz="2400" dirty="0">
                <a:solidFill>
                  <a:srgbClr val="000000"/>
                </a:solidFill>
                <a:ea typeface="굴림" charset="-127"/>
              </a:rPr>
              <a:t>Urban Land use</a:t>
            </a:r>
          </a:p>
        </p:txBody>
      </p:sp>
      <p:pic>
        <p:nvPicPr>
          <p:cNvPr id="3074" name="Picture 2"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06" y="572469"/>
            <a:ext cx="8146990" cy="6285536"/>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3"/>
          <p:cNvSpPr txBox="1">
            <a:spLocks noChangeArrowheads="1"/>
          </p:cNvSpPr>
          <p:nvPr/>
        </p:nvSpPr>
        <p:spPr bwMode="auto">
          <a:xfrm>
            <a:off x="5826195" y="6285536"/>
            <a:ext cx="3276600" cy="522451"/>
          </a:xfrm>
          <a:prstGeom prst="rect">
            <a:avLst/>
          </a:prstGeom>
          <a:solidFill>
            <a:schemeClr val="bg1"/>
          </a:solidFill>
          <a:ln w="38100">
            <a:solidFill>
              <a:srgbClr val="FF0000"/>
            </a:solidFill>
          </a:ln>
          <a:effec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spcBef>
                <a:spcPct val="0"/>
              </a:spcBef>
            </a:pPr>
            <a:r>
              <a:rPr lang="en-US" altLang="en-US" sz="2400" dirty="0">
                <a:ea typeface="굴림" charset="-127"/>
              </a:rPr>
              <a:t>Google Earth, Seattle </a:t>
            </a:r>
          </a:p>
        </p:txBody>
      </p:sp>
      <p:grpSp>
        <p:nvGrpSpPr>
          <p:cNvPr id="14" name="Group 13">
            <a:extLst>
              <a:ext uri="{FF2B5EF4-FFF2-40B4-BE49-F238E27FC236}">
                <a16:creationId xmlns:a16="http://schemas.microsoft.com/office/drawing/2014/main" id="{14223026-6E5D-AC31-0B3E-7C71F80A2FC4}"/>
              </a:ext>
            </a:extLst>
          </p:cNvPr>
          <p:cNvGrpSpPr/>
          <p:nvPr/>
        </p:nvGrpSpPr>
        <p:grpSpPr>
          <a:xfrm>
            <a:off x="1388863" y="5782056"/>
            <a:ext cx="973337" cy="542544"/>
            <a:chOff x="1333820" y="4495800"/>
            <a:chExt cx="973337" cy="542544"/>
          </a:xfrm>
        </p:grpSpPr>
        <p:sp>
          <p:nvSpPr>
            <p:cNvPr id="11" name="Text Box 23">
              <a:extLst>
                <a:ext uri="{FF2B5EF4-FFF2-40B4-BE49-F238E27FC236}">
                  <a16:creationId xmlns:a16="http://schemas.microsoft.com/office/drawing/2014/main" id="{344BB8C1-0EB8-2F0E-A0A3-838277DD9D2A}"/>
                </a:ext>
              </a:extLst>
            </p:cNvPr>
            <p:cNvSpPr txBox="1">
              <a:spLocks noChangeArrowheads="1"/>
            </p:cNvSpPr>
            <p:nvPr/>
          </p:nvSpPr>
          <p:spPr bwMode="auto">
            <a:xfrm>
              <a:off x="1370575" y="4638234"/>
              <a:ext cx="896112" cy="400110"/>
            </a:xfrm>
            <a:prstGeom prst="rect">
              <a:avLst/>
            </a:prstGeom>
            <a:solidFill>
              <a:sysClr val="window" lastClr="FFFFFF"/>
            </a:solidFill>
            <a:ln w="38100" algn="ctr">
              <a:solidFill>
                <a:srgbClr val="FF0000"/>
              </a:solid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ysClr val="windowText" lastClr="000000"/>
                  </a:solidFill>
                  <a:effectLst/>
                  <a:uLnTx/>
                  <a:uFillTx/>
                  <a:latin typeface="Calibri"/>
                </a:rPr>
                <a:t>1 mile</a:t>
              </a:r>
            </a:p>
          </p:txBody>
        </p:sp>
        <p:cxnSp>
          <p:nvCxnSpPr>
            <p:cNvPr id="13" name="Straight Connector 12">
              <a:extLst>
                <a:ext uri="{FF2B5EF4-FFF2-40B4-BE49-F238E27FC236}">
                  <a16:creationId xmlns:a16="http://schemas.microsoft.com/office/drawing/2014/main" id="{80C30F93-BAA0-6535-7E74-936F14576627}"/>
                </a:ext>
              </a:extLst>
            </p:cNvPr>
            <p:cNvCxnSpPr/>
            <p:nvPr/>
          </p:nvCxnSpPr>
          <p:spPr>
            <a:xfrm>
              <a:off x="1333820" y="4495800"/>
              <a:ext cx="973337" cy="0"/>
            </a:xfrm>
            <a:prstGeom prst="line">
              <a:avLst/>
            </a:prstGeom>
            <a:noFill/>
            <a:ln w="57150" cap="flat" cmpd="sng" algn="ctr">
              <a:solidFill>
                <a:srgbClr val="FF0000"/>
              </a:solidFill>
              <a:prstDash val="solid"/>
            </a:ln>
            <a:effectLst/>
          </p:spPr>
        </p:cxnSp>
      </p:grpSp>
    </p:spTree>
    <p:extLst>
      <p:ext uri="{BB962C8B-B14F-4D97-AF65-F5344CB8AC3E}">
        <p14:creationId xmlns:p14="http://schemas.microsoft.com/office/powerpoint/2010/main" val="14318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1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074" y="-47364"/>
            <a:ext cx="5398571" cy="6905364"/>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3"/>
          <p:cNvSpPr txBox="1">
            <a:spLocks noChangeArrowheads="1"/>
          </p:cNvSpPr>
          <p:nvPr/>
        </p:nvSpPr>
        <p:spPr bwMode="auto">
          <a:xfrm>
            <a:off x="5826195" y="6285536"/>
            <a:ext cx="3276600" cy="522451"/>
          </a:xfrm>
          <a:prstGeom prst="rect">
            <a:avLst/>
          </a:prstGeom>
          <a:solidFill>
            <a:schemeClr val="bg1"/>
          </a:solidFill>
          <a:ln w="38100">
            <a:solidFill>
              <a:srgbClr val="FF0000"/>
            </a:solidFill>
          </a:ln>
          <a:effec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spcBef>
                <a:spcPct val="0"/>
              </a:spcBef>
            </a:pPr>
            <a:r>
              <a:rPr lang="en-US" altLang="en-US" sz="2400" dirty="0">
                <a:ea typeface="굴림" charset="-127"/>
              </a:rPr>
              <a:t>Google Earth, Seattle </a:t>
            </a:r>
          </a:p>
        </p:txBody>
      </p:sp>
      <p:sp>
        <p:nvSpPr>
          <p:cNvPr id="7" name="Text Box 3"/>
          <p:cNvSpPr txBox="1">
            <a:spLocks noChangeArrowheads="1"/>
          </p:cNvSpPr>
          <p:nvPr/>
        </p:nvSpPr>
        <p:spPr bwMode="auto">
          <a:xfrm>
            <a:off x="6213896" y="34504"/>
            <a:ext cx="2743200" cy="57246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spcBef>
                <a:spcPct val="0"/>
              </a:spcBef>
            </a:pPr>
            <a:r>
              <a:rPr lang="en-US" altLang="en-US" sz="2400" dirty="0">
                <a:solidFill>
                  <a:srgbClr val="000000"/>
                </a:solidFill>
                <a:ea typeface="굴림" charset="-127"/>
              </a:rPr>
              <a:t>Urban Land use</a:t>
            </a:r>
          </a:p>
        </p:txBody>
      </p:sp>
    </p:spTree>
    <p:extLst>
      <p:ext uri="{BB962C8B-B14F-4D97-AF65-F5344CB8AC3E}">
        <p14:creationId xmlns:p14="http://schemas.microsoft.com/office/powerpoint/2010/main" val="4040087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Watson-Cri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2" y="533400"/>
            <a:ext cx="4562475"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1155" name="Text Box 3"/>
          <p:cNvSpPr txBox="1">
            <a:spLocks noChangeArrowheads="1"/>
          </p:cNvSpPr>
          <p:nvPr/>
        </p:nvSpPr>
        <p:spPr bwMode="auto">
          <a:xfrm>
            <a:off x="5486400" y="914400"/>
            <a:ext cx="30480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James Watson and Francis Crick</a:t>
            </a:r>
          </a:p>
          <a:p>
            <a:pPr eaLnBrk="1" hangingPunct="1">
              <a:lnSpc>
                <a:spcPct val="100000"/>
              </a:lnSpc>
            </a:pPr>
            <a:r>
              <a:rPr lang="en-US" altLang="en-US" sz="2400" dirty="0">
                <a:solidFill>
                  <a:schemeClr val="tx1"/>
                </a:solidFill>
              </a:rPr>
              <a:t>Nature 1953</a:t>
            </a:r>
          </a:p>
          <a:p>
            <a:pPr eaLnBrk="1" hangingPunct="1">
              <a:lnSpc>
                <a:spcPct val="100000"/>
              </a:lnSpc>
            </a:pPr>
            <a:r>
              <a:rPr lang="en-US" altLang="en-US" sz="2400" dirty="0">
                <a:solidFill>
                  <a:srgbClr val="0000FF"/>
                </a:solidFill>
              </a:rPr>
              <a:t>“Double helix”</a:t>
            </a:r>
          </a:p>
          <a:p>
            <a:pPr eaLnBrk="1" hangingPunct="1">
              <a:lnSpc>
                <a:spcPct val="100000"/>
              </a:lnSpc>
            </a:pPr>
            <a:endParaRPr lang="en-US" altLang="en-US" sz="2400" dirty="0">
              <a:solidFill>
                <a:srgbClr val="000099"/>
              </a:solidFill>
            </a:endParaRPr>
          </a:p>
          <a:p>
            <a:pPr eaLnBrk="1" hangingPunct="1">
              <a:lnSpc>
                <a:spcPct val="100000"/>
              </a:lnSpc>
            </a:pPr>
            <a:r>
              <a:rPr lang="en-US" altLang="en-US" sz="2400" dirty="0">
                <a:solidFill>
                  <a:srgbClr val="0000FF"/>
                </a:solidFill>
              </a:rPr>
              <a:t>1962</a:t>
            </a:r>
            <a:r>
              <a:rPr lang="en-US" altLang="en-US" sz="2400" dirty="0">
                <a:solidFill>
                  <a:schemeClr val="tx1"/>
                </a:solidFill>
              </a:rPr>
              <a:t> Nobel Prize </a:t>
            </a:r>
          </a:p>
          <a:p>
            <a:pPr eaLnBrk="1" hangingPunct="1">
              <a:lnSpc>
                <a:spcPct val="100000"/>
              </a:lnSpc>
            </a:pPr>
            <a:r>
              <a:rPr lang="en-US" altLang="en-US" sz="2400" dirty="0">
                <a:solidFill>
                  <a:schemeClr val="tx1"/>
                </a:solidFill>
              </a:rPr>
              <a:t>in Physiology or Medicine</a:t>
            </a:r>
          </a:p>
          <a:p>
            <a:pPr eaLnBrk="1" hangingPunct="1">
              <a:lnSpc>
                <a:spcPct val="100000"/>
              </a:lnSpc>
            </a:pPr>
            <a:endParaRPr lang="en-US" altLang="en-US" sz="2400" dirty="0">
              <a:solidFill>
                <a:srgbClr val="0000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6115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115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115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0"/>
            <a:ext cx="48212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 Box 3"/>
          <p:cNvSpPr txBox="1">
            <a:spLocks noChangeArrowheads="1"/>
          </p:cNvSpPr>
          <p:nvPr/>
        </p:nvSpPr>
        <p:spPr bwMode="auto">
          <a:xfrm>
            <a:off x="3361252" y="72360"/>
            <a:ext cx="5791200" cy="10025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spcBef>
                <a:spcPct val="0"/>
              </a:spcBef>
            </a:pPr>
            <a:r>
              <a:rPr lang="en-US" altLang="en-US" sz="2400" dirty="0">
                <a:solidFill>
                  <a:srgbClr val="000000"/>
                </a:solidFill>
                <a:ea typeface="굴림" pitchFamily="34" charset="-127"/>
              </a:rPr>
              <a:t>Urban land use – </a:t>
            </a:r>
            <a:r>
              <a:rPr lang="en-US" altLang="en-US" sz="2400" dirty="0">
                <a:solidFill>
                  <a:srgbClr val="000099"/>
                </a:solidFill>
                <a:ea typeface="굴림" pitchFamily="34" charset="-127"/>
              </a:rPr>
              <a:t>heterogeneity - </a:t>
            </a:r>
            <a:r>
              <a:rPr lang="en-US" altLang="en-US" sz="2400" dirty="0">
                <a:solidFill>
                  <a:srgbClr val="000000"/>
                </a:solidFill>
                <a:ea typeface="굴림" pitchFamily="34" charset="-127"/>
              </a:rPr>
              <a:t>Land surface – atmosphere interactions</a:t>
            </a:r>
          </a:p>
        </p:txBody>
      </p:sp>
      <p:sp>
        <p:nvSpPr>
          <p:cNvPr id="2" name="Text Box 3">
            <a:extLst>
              <a:ext uri="{FF2B5EF4-FFF2-40B4-BE49-F238E27FC236}">
                <a16:creationId xmlns:a16="http://schemas.microsoft.com/office/drawing/2014/main" id="{4E50B42E-4852-B741-2EDB-7874E3BB21D1}"/>
              </a:ext>
            </a:extLst>
          </p:cNvPr>
          <p:cNvSpPr txBox="1">
            <a:spLocks noChangeArrowheads="1"/>
          </p:cNvSpPr>
          <p:nvPr/>
        </p:nvSpPr>
        <p:spPr bwMode="auto">
          <a:xfrm>
            <a:off x="914400" y="76200"/>
            <a:ext cx="2438400" cy="457200"/>
          </a:xfrm>
          <a:prstGeom prst="rect">
            <a:avLst/>
          </a:prstGeom>
          <a:solidFill>
            <a:schemeClr val="bg1"/>
          </a:solidFill>
          <a:ln>
            <a:noFill/>
          </a:ln>
          <a:effec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ea typeface="굴림" pitchFamily="34" charset="-127"/>
              </a:rPr>
              <a:t>Landsat image </a:t>
            </a:r>
          </a:p>
        </p:txBody>
      </p:sp>
    </p:spTree>
    <p:extLst>
      <p:ext uri="{BB962C8B-B14F-4D97-AF65-F5344CB8AC3E}">
        <p14:creationId xmlns:p14="http://schemas.microsoft.com/office/powerpoint/2010/main" val="337324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0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nimBg="1"/>
      <p:bldP spid="2"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0"/>
            <a:ext cx="48212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 Box 3"/>
          <p:cNvSpPr txBox="1">
            <a:spLocks noChangeArrowheads="1"/>
          </p:cNvSpPr>
          <p:nvPr/>
        </p:nvSpPr>
        <p:spPr bwMode="auto">
          <a:xfrm>
            <a:off x="6248400" y="609600"/>
            <a:ext cx="2514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ea typeface="굴림" pitchFamily="34" charset="-127"/>
              </a:rPr>
              <a:t>Landsat </a:t>
            </a:r>
          </a:p>
        </p:txBody>
      </p:sp>
      <p:sp>
        <p:nvSpPr>
          <p:cNvPr id="46084" name="Text Box 7"/>
          <p:cNvSpPr txBox="1">
            <a:spLocks noChangeArrowheads="1"/>
          </p:cNvSpPr>
          <p:nvPr/>
        </p:nvSpPr>
        <p:spPr bwMode="auto">
          <a:xfrm>
            <a:off x="228600" y="2667000"/>
            <a:ext cx="990600" cy="7016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a:solidFill>
                  <a:srgbClr val="0000CC"/>
                </a:solidFill>
                <a:ea typeface="굴림" pitchFamily="34" charset="-127"/>
              </a:rPr>
              <a:t>Puget Sound</a:t>
            </a:r>
          </a:p>
        </p:txBody>
      </p:sp>
      <p:grpSp>
        <p:nvGrpSpPr>
          <p:cNvPr id="710670" name="Group 14"/>
          <p:cNvGrpSpPr>
            <a:grpSpLocks/>
          </p:cNvGrpSpPr>
          <p:nvPr/>
        </p:nvGrpSpPr>
        <p:grpSpPr bwMode="auto">
          <a:xfrm>
            <a:off x="2590800" y="1143000"/>
            <a:ext cx="6019800" cy="3276600"/>
            <a:chOff x="1632" y="720"/>
            <a:chExt cx="3792" cy="2064"/>
          </a:xfrm>
        </p:grpSpPr>
        <p:grpSp>
          <p:nvGrpSpPr>
            <p:cNvPr id="46086" name="Group 4"/>
            <p:cNvGrpSpPr>
              <a:grpSpLocks/>
            </p:cNvGrpSpPr>
            <p:nvPr/>
          </p:nvGrpSpPr>
          <p:grpSpPr bwMode="auto">
            <a:xfrm>
              <a:off x="1632" y="720"/>
              <a:ext cx="551" cy="2064"/>
              <a:chOff x="1632" y="720"/>
              <a:chExt cx="551" cy="2064"/>
            </a:xfrm>
          </p:grpSpPr>
          <p:sp>
            <p:nvSpPr>
              <p:cNvPr id="46090" name="Line 5"/>
              <p:cNvSpPr>
                <a:spLocks noChangeShapeType="1"/>
              </p:cNvSpPr>
              <p:nvPr/>
            </p:nvSpPr>
            <p:spPr bwMode="auto">
              <a:xfrm>
                <a:off x="1632" y="720"/>
                <a:ext cx="0" cy="2064"/>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1" name="Text Box 6"/>
              <p:cNvSpPr txBox="1">
                <a:spLocks noChangeArrowheads="1"/>
              </p:cNvSpPr>
              <p:nvPr/>
            </p:nvSpPr>
            <p:spPr bwMode="auto">
              <a:xfrm>
                <a:off x="1632" y="1111"/>
                <a:ext cx="55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b="0">
                    <a:ea typeface="굴림" pitchFamily="34" charset="-127"/>
                  </a:rPr>
                  <a:t>35 km</a:t>
                </a:r>
              </a:p>
            </p:txBody>
          </p:sp>
        </p:grpSp>
        <p:grpSp>
          <p:nvGrpSpPr>
            <p:cNvPr id="46087" name="Group 8"/>
            <p:cNvGrpSpPr>
              <a:grpSpLocks/>
            </p:cNvGrpSpPr>
            <p:nvPr/>
          </p:nvGrpSpPr>
          <p:grpSpPr bwMode="auto">
            <a:xfrm>
              <a:off x="1776" y="1248"/>
              <a:ext cx="3648" cy="250"/>
              <a:chOff x="1776" y="1248"/>
              <a:chExt cx="3648" cy="250"/>
            </a:xfrm>
          </p:grpSpPr>
          <p:sp>
            <p:nvSpPr>
              <p:cNvPr id="46088" name="Text Box 9"/>
              <p:cNvSpPr txBox="1">
                <a:spLocks noChangeArrowheads="1"/>
              </p:cNvSpPr>
              <p:nvPr/>
            </p:nvSpPr>
            <p:spPr bwMode="auto">
              <a:xfrm>
                <a:off x="3936" y="1248"/>
                <a:ext cx="148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dirty="0">
                    <a:solidFill>
                      <a:srgbClr val="000000"/>
                    </a:solidFill>
                    <a:ea typeface="굴림" pitchFamily="34" charset="-127"/>
                  </a:rPr>
                  <a:t>Lake Washington</a:t>
                </a:r>
              </a:p>
            </p:txBody>
          </p:sp>
          <p:sp>
            <p:nvSpPr>
              <p:cNvPr id="46089" name="Line 10"/>
              <p:cNvSpPr>
                <a:spLocks noChangeShapeType="1"/>
              </p:cNvSpPr>
              <p:nvPr/>
            </p:nvSpPr>
            <p:spPr bwMode="auto">
              <a:xfrm flipH="1">
                <a:off x="1776" y="1392"/>
                <a:ext cx="2208" cy="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Tree>
    <p:extLst>
      <p:ext uri="{BB962C8B-B14F-4D97-AF65-F5344CB8AC3E}">
        <p14:creationId xmlns:p14="http://schemas.microsoft.com/office/powerpoint/2010/main" val="89485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06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0"/>
            <a:ext cx="48212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Text Box 3"/>
          <p:cNvSpPr txBox="1">
            <a:spLocks noChangeArrowheads="1"/>
          </p:cNvSpPr>
          <p:nvPr/>
        </p:nvSpPr>
        <p:spPr bwMode="auto">
          <a:xfrm>
            <a:off x="6248400" y="609600"/>
            <a:ext cx="2514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rgbClr val="000000"/>
                </a:solidFill>
                <a:ea typeface="굴림" pitchFamily="34" charset="-127"/>
              </a:rPr>
              <a:t>Landsat </a:t>
            </a:r>
          </a:p>
        </p:txBody>
      </p:sp>
      <p:grpSp>
        <p:nvGrpSpPr>
          <p:cNvPr id="713732" name="Group 4"/>
          <p:cNvGrpSpPr>
            <a:grpSpLocks/>
          </p:cNvGrpSpPr>
          <p:nvPr/>
        </p:nvGrpSpPr>
        <p:grpSpPr bwMode="auto">
          <a:xfrm>
            <a:off x="4876800" y="2133600"/>
            <a:ext cx="3581400" cy="2514600"/>
            <a:chOff x="3072" y="1344"/>
            <a:chExt cx="2256" cy="1584"/>
          </a:xfrm>
        </p:grpSpPr>
        <p:sp>
          <p:nvSpPr>
            <p:cNvPr id="47114" name="Text Box 5"/>
            <p:cNvSpPr txBox="1">
              <a:spLocks noChangeArrowheads="1"/>
            </p:cNvSpPr>
            <p:nvPr/>
          </p:nvSpPr>
          <p:spPr bwMode="auto">
            <a:xfrm>
              <a:off x="3984" y="1344"/>
              <a:ext cx="134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dirty="0">
                  <a:solidFill>
                    <a:srgbClr val="000000"/>
                  </a:solidFill>
                  <a:ea typeface="굴림" pitchFamily="34" charset="-127"/>
                </a:rPr>
                <a:t>Vegetated domain</a:t>
              </a:r>
            </a:p>
          </p:txBody>
        </p:sp>
        <p:sp>
          <p:nvSpPr>
            <p:cNvPr id="47115" name="Line 6"/>
            <p:cNvSpPr>
              <a:spLocks noChangeShapeType="1"/>
            </p:cNvSpPr>
            <p:nvPr/>
          </p:nvSpPr>
          <p:spPr bwMode="auto">
            <a:xfrm flipH="1">
              <a:off x="3264" y="1536"/>
              <a:ext cx="672" cy="13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6" name="Line 7"/>
            <p:cNvSpPr>
              <a:spLocks noChangeShapeType="1"/>
            </p:cNvSpPr>
            <p:nvPr/>
          </p:nvSpPr>
          <p:spPr bwMode="auto">
            <a:xfrm flipH="1">
              <a:off x="3072" y="1536"/>
              <a:ext cx="864" cy="38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109" name="Group 8"/>
          <p:cNvGrpSpPr>
            <a:grpSpLocks/>
          </p:cNvGrpSpPr>
          <p:nvPr/>
        </p:nvGrpSpPr>
        <p:grpSpPr bwMode="auto">
          <a:xfrm>
            <a:off x="1905000" y="1270000"/>
            <a:ext cx="6235700" cy="1625600"/>
            <a:chOff x="1200" y="800"/>
            <a:chExt cx="3928" cy="1024"/>
          </a:xfrm>
        </p:grpSpPr>
        <p:sp>
          <p:nvSpPr>
            <p:cNvPr id="47111" name="Text Box 9"/>
            <p:cNvSpPr txBox="1">
              <a:spLocks noChangeArrowheads="1"/>
            </p:cNvSpPr>
            <p:nvPr/>
          </p:nvSpPr>
          <p:spPr bwMode="auto">
            <a:xfrm>
              <a:off x="3936" y="800"/>
              <a:ext cx="119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a:solidFill>
                    <a:srgbClr val="000000"/>
                  </a:solidFill>
                  <a:ea typeface="굴림" pitchFamily="34" charset="-127"/>
                </a:rPr>
                <a:t>Urban domain</a:t>
              </a:r>
            </a:p>
          </p:txBody>
        </p:sp>
        <p:sp>
          <p:nvSpPr>
            <p:cNvPr id="47112" name="Line 10"/>
            <p:cNvSpPr>
              <a:spLocks noChangeShapeType="1"/>
            </p:cNvSpPr>
            <p:nvPr/>
          </p:nvSpPr>
          <p:spPr bwMode="auto">
            <a:xfrm flipH="1">
              <a:off x="1200" y="912"/>
              <a:ext cx="2736" cy="24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3" name="Line 11"/>
            <p:cNvSpPr>
              <a:spLocks noChangeShapeType="1"/>
            </p:cNvSpPr>
            <p:nvPr/>
          </p:nvSpPr>
          <p:spPr bwMode="auto">
            <a:xfrm flipH="1">
              <a:off x="2064" y="912"/>
              <a:ext cx="1872" cy="91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13740" name="Text Box 12"/>
          <p:cNvSpPr txBox="1">
            <a:spLocks noChangeArrowheads="1"/>
          </p:cNvSpPr>
          <p:nvPr/>
        </p:nvSpPr>
        <p:spPr bwMode="auto">
          <a:xfrm>
            <a:off x="5791200" y="3686175"/>
            <a:ext cx="3276600" cy="1292662"/>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spcBef>
                <a:spcPct val="5000"/>
              </a:spcBef>
            </a:pPr>
            <a:r>
              <a:rPr lang="en-US" altLang="en-US" dirty="0">
                <a:solidFill>
                  <a:srgbClr val="000000"/>
                </a:solidFill>
                <a:ea typeface="굴림" pitchFamily="34" charset="-127"/>
              </a:rPr>
              <a:t>Different mixes of </a:t>
            </a:r>
            <a:r>
              <a:rPr lang="en-US" altLang="en-US" dirty="0">
                <a:solidFill>
                  <a:srgbClr val="0000CC"/>
                </a:solidFill>
                <a:ea typeface="굴림" pitchFamily="34" charset="-127"/>
              </a:rPr>
              <a:t>latent</a:t>
            </a:r>
            <a:r>
              <a:rPr lang="en-US" altLang="en-US" dirty="0">
                <a:solidFill>
                  <a:srgbClr val="000000"/>
                </a:solidFill>
                <a:ea typeface="굴림" pitchFamily="34" charset="-127"/>
              </a:rPr>
              <a:t> (evaporative)  and </a:t>
            </a:r>
            <a:r>
              <a:rPr lang="en-US" altLang="en-US" dirty="0">
                <a:ea typeface="굴림" pitchFamily="34" charset="-127"/>
              </a:rPr>
              <a:t>sensible</a:t>
            </a:r>
            <a:r>
              <a:rPr lang="en-US" altLang="en-US" dirty="0">
                <a:solidFill>
                  <a:srgbClr val="000000"/>
                </a:solidFill>
                <a:ea typeface="굴림" pitchFamily="34" charset="-127"/>
              </a:rPr>
              <a:t> heat</a:t>
            </a:r>
          </a:p>
        </p:txBody>
      </p:sp>
      <p:sp>
        <p:nvSpPr>
          <p:cNvPr id="13" name="Text Box 12"/>
          <p:cNvSpPr txBox="1">
            <a:spLocks noChangeArrowheads="1"/>
          </p:cNvSpPr>
          <p:nvPr/>
        </p:nvSpPr>
        <p:spPr bwMode="auto">
          <a:xfrm>
            <a:off x="5810250" y="5275242"/>
            <a:ext cx="3276600" cy="954107"/>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spcBef>
                <a:spcPct val="5000"/>
              </a:spcBef>
            </a:pPr>
            <a:r>
              <a:rPr lang="en-US" altLang="en-US" dirty="0">
                <a:solidFill>
                  <a:srgbClr val="000000"/>
                </a:solidFill>
                <a:ea typeface="굴림" pitchFamily="34" charset="-127"/>
              </a:rPr>
              <a:t>Added anthropogenic </a:t>
            </a:r>
          </a:p>
          <a:p>
            <a:pPr eaLnBrk="1" hangingPunct="1">
              <a:lnSpc>
                <a:spcPct val="100000"/>
              </a:lnSpc>
            </a:pPr>
            <a:r>
              <a:rPr lang="en-US" altLang="en-US" dirty="0">
                <a:ea typeface="굴림" pitchFamily="34" charset="-127"/>
              </a:rPr>
              <a:t>sensible</a:t>
            </a:r>
            <a:r>
              <a:rPr lang="en-US" altLang="en-US" dirty="0">
                <a:solidFill>
                  <a:srgbClr val="000000"/>
                </a:solidFill>
                <a:ea typeface="굴림" pitchFamily="34" charset="-127"/>
              </a:rPr>
              <a:t> heat</a:t>
            </a:r>
          </a:p>
        </p:txBody>
      </p:sp>
      <p:sp>
        <p:nvSpPr>
          <p:cNvPr id="14" name="Line 6"/>
          <p:cNvSpPr>
            <a:spLocks noChangeShapeType="1"/>
          </p:cNvSpPr>
          <p:nvPr/>
        </p:nvSpPr>
        <p:spPr bwMode="auto">
          <a:xfrm flipH="1" flipV="1">
            <a:off x="2133599" y="5237947"/>
            <a:ext cx="3657599" cy="47705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Line 7"/>
          <p:cNvSpPr>
            <a:spLocks noChangeShapeType="1"/>
          </p:cNvSpPr>
          <p:nvPr/>
        </p:nvSpPr>
        <p:spPr bwMode="auto">
          <a:xfrm flipH="1" flipV="1">
            <a:off x="1828800" y="2343954"/>
            <a:ext cx="3962400" cy="3371046"/>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56542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37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37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3740" grpId="0" animBg="1"/>
      <p:bldP spid="13" grpId="0" animBg="1"/>
      <p:bldP spid="14" grpId="0" animBg="1"/>
      <p:bldP spid="1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066800" y="685800"/>
            <a:ext cx="7315200"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Urban hydrology:</a:t>
            </a:r>
          </a:p>
          <a:p>
            <a:pPr eaLnBrk="1" hangingPunct="1">
              <a:lnSpc>
                <a:spcPct val="130000"/>
              </a:lnSpc>
            </a:pPr>
            <a:r>
              <a:rPr lang="en-US" altLang="en-US" sz="2400" dirty="0">
                <a:solidFill>
                  <a:srgbClr val="000000"/>
                </a:solidFill>
              </a:rPr>
              <a:t>hydrologic and hydro-ecological infrastructure design, operation, and maintenance </a:t>
            </a:r>
          </a:p>
        </p:txBody>
      </p:sp>
    </p:spTree>
    <p:extLst>
      <p:ext uri="{BB962C8B-B14F-4D97-AF65-F5344CB8AC3E}">
        <p14:creationId xmlns:p14="http://schemas.microsoft.com/office/powerpoint/2010/main" val="62501425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1 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55" y="58825"/>
            <a:ext cx="8868103" cy="67403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4800" y="3808274"/>
            <a:ext cx="3124200" cy="1754326"/>
          </a:xfrm>
          <a:prstGeom prst="rect">
            <a:avLst/>
          </a:prstGeom>
          <a:solidFill>
            <a:schemeClr val="bg1"/>
          </a:solidFill>
          <a:ln w="38100">
            <a:solidFill>
              <a:srgbClr val="FF0000"/>
            </a:solidFill>
          </a:ln>
        </p:spPr>
        <p:txBody>
          <a:bodyPr wrap="square" rtlCol="0">
            <a:spAutoFit/>
          </a:bodyPr>
          <a:lstStyle/>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Large expenditures are needed for hydrologic engineering infrastructure design and redesign for ecological and societal resilience and water reuse. </a:t>
            </a:r>
          </a:p>
        </p:txBody>
      </p:sp>
      <p:sp>
        <p:nvSpPr>
          <p:cNvPr id="2" name="Rectangle 1"/>
          <p:cNvSpPr/>
          <p:nvPr/>
        </p:nvSpPr>
        <p:spPr>
          <a:xfrm>
            <a:off x="2514600" y="536549"/>
            <a:ext cx="5105400" cy="37785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459798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066800" y="685813"/>
            <a:ext cx="7315200" cy="1002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Hydrologic change when converting land for farming and forest harvesting</a:t>
            </a:r>
          </a:p>
        </p:txBody>
      </p:sp>
    </p:spTree>
    <p:extLst>
      <p:ext uri="{BB962C8B-B14F-4D97-AF65-F5344CB8AC3E}">
        <p14:creationId xmlns:p14="http://schemas.microsoft.com/office/powerpoint/2010/main" val="307237022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Plants of the Black Hills and Bear Lodge Mountains, page 25, photo A, SDAES B 732, South Dakota State University, South Dakota Agricultural Experiment Sta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6979"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696558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0067" name="Picture 3" descr="rangeland%2520rear%2520view%2520at%2520gopher%2520s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7" y="-29493"/>
            <a:ext cx="9134109" cy="685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590800" y="1600200"/>
            <a:ext cx="6324600" cy="707886"/>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Permanent change in temporal and spatial water budget, albedo, and latent and sensible heat  </a:t>
            </a:r>
          </a:p>
        </p:txBody>
      </p:sp>
      <p:sp>
        <p:nvSpPr>
          <p:cNvPr id="4" name="TextBox 3"/>
          <p:cNvSpPr txBox="1"/>
          <p:nvPr/>
        </p:nvSpPr>
        <p:spPr>
          <a:xfrm>
            <a:off x="2599426" y="2438400"/>
            <a:ext cx="5604296" cy="400110"/>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Increased wind and water erosion potential  </a:t>
            </a:r>
          </a:p>
        </p:txBody>
      </p:sp>
    </p:spTree>
    <p:extLst>
      <p:ext uri="{BB962C8B-B14F-4D97-AF65-F5344CB8AC3E}">
        <p14:creationId xmlns:p14="http://schemas.microsoft.com/office/powerpoint/2010/main" val="2115356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0069" name="Picture 5" descr="fore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61" y="457200"/>
            <a:ext cx="9127429"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590800" y="1371600"/>
            <a:ext cx="6324600" cy="707886"/>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Decadal-scale change in temporal and spatial water budget, albedo, and latent and sensible heat  </a:t>
            </a:r>
          </a:p>
        </p:txBody>
      </p:sp>
      <p:sp>
        <p:nvSpPr>
          <p:cNvPr id="4" name="TextBox 3"/>
          <p:cNvSpPr txBox="1"/>
          <p:nvPr/>
        </p:nvSpPr>
        <p:spPr>
          <a:xfrm>
            <a:off x="2599426" y="2136576"/>
            <a:ext cx="5604296" cy="400110"/>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Increased water erosion potential  </a:t>
            </a:r>
          </a:p>
        </p:txBody>
      </p:sp>
    </p:spTree>
    <p:extLst>
      <p:ext uri="{BB962C8B-B14F-4D97-AF65-F5344CB8AC3E}">
        <p14:creationId xmlns:p14="http://schemas.microsoft.com/office/powerpoint/2010/main" val="3036071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4"/>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1" name="Picture 3" descr="11004_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33347"/>
            <a:ext cx="10744200" cy="7162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 Box 4"/>
          <p:cNvSpPr txBox="1">
            <a:spLocks noChangeArrowheads="1"/>
          </p:cNvSpPr>
          <p:nvPr/>
        </p:nvSpPr>
        <p:spPr bwMode="auto">
          <a:xfrm>
            <a:off x="1295400" y="-76200"/>
            <a:ext cx="5943600" cy="646113"/>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a:solidFill>
                  <a:srgbClr val="000000"/>
                </a:solidFill>
              </a:rPr>
              <a:t>Landscape change - fire and renewal</a:t>
            </a:r>
          </a:p>
        </p:txBody>
      </p:sp>
      <p:sp>
        <p:nvSpPr>
          <p:cNvPr id="5" name="TextBox 4"/>
          <p:cNvSpPr txBox="1"/>
          <p:nvPr/>
        </p:nvSpPr>
        <p:spPr>
          <a:xfrm>
            <a:off x="1981200" y="2286000"/>
            <a:ext cx="6858000" cy="707886"/>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Transient decadal-scale change in temporal and spatial water budget, albedo, and latent and sensible heat  </a:t>
            </a:r>
          </a:p>
        </p:txBody>
      </p:sp>
    </p:spTree>
    <p:extLst>
      <p:ext uri="{BB962C8B-B14F-4D97-AF65-F5344CB8AC3E}">
        <p14:creationId xmlns:p14="http://schemas.microsoft.com/office/powerpoint/2010/main" val="2746487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Watson-Crick-Nature 1953-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152413"/>
            <a:ext cx="5608638" cy="646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2179" name="Rectangle 3"/>
          <p:cNvSpPr>
            <a:spLocks noChangeArrowheads="1"/>
          </p:cNvSpPr>
          <p:nvPr/>
        </p:nvSpPr>
        <p:spPr bwMode="auto">
          <a:xfrm>
            <a:off x="1676400" y="1600204"/>
            <a:ext cx="2895600" cy="762000"/>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
        <p:nvSpPr>
          <p:cNvPr id="4" name="Rectangle 3"/>
          <p:cNvSpPr>
            <a:spLocks noChangeArrowheads="1"/>
          </p:cNvSpPr>
          <p:nvPr/>
        </p:nvSpPr>
        <p:spPr bwMode="auto">
          <a:xfrm>
            <a:off x="2473036" y="101722"/>
            <a:ext cx="2632364" cy="355478"/>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2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179" grpId="0" animBg="1"/>
      <p:bldP spid="4"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4"/>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5" name="Picture 3" descr="Pine Beetle tre kill - British Columbi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28588"/>
            <a:ext cx="9982200" cy="705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Text Box 4"/>
          <p:cNvSpPr txBox="1">
            <a:spLocks noChangeArrowheads="1"/>
          </p:cNvSpPr>
          <p:nvPr/>
        </p:nvSpPr>
        <p:spPr bwMode="auto">
          <a:xfrm>
            <a:off x="-76200" y="-4465"/>
            <a:ext cx="6477000" cy="461665"/>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Landscape change - ecological imbalance</a:t>
            </a:r>
          </a:p>
        </p:txBody>
      </p:sp>
      <p:sp>
        <p:nvSpPr>
          <p:cNvPr id="2" name="Text Box 4">
            <a:extLst>
              <a:ext uri="{FF2B5EF4-FFF2-40B4-BE49-F238E27FC236}">
                <a16:creationId xmlns:a16="http://schemas.microsoft.com/office/drawing/2014/main" id="{F50AD54E-DED5-0BD5-4CB7-C517516FC5A8}"/>
              </a:ext>
            </a:extLst>
          </p:cNvPr>
          <p:cNvSpPr txBox="1">
            <a:spLocks noChangeArrowheads="1"/>
          </p:cNvSpPr>
          <p:nvPr/>
        </p:nvSpPr>
        <p:spPr bwMode="auto">
          <a:xfrm>
            <a:off x="3838575" y="528935"/>
            <a:ext cx="5000625" cy="461665"/>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Trees killed by pine bark beetles</a:t>
            </a:r>
          </a:p>
        </p:txBody>
      </p:sp>
    </p:spTree>
    <p:extLst>
      <p:ext uri="{BB962C8B-B14F-4D97-AF65-F5344CB8AC3E}">
        <p14:creationId xmlns:p14="http://schemas.microsoft.com/office/powerpoint/2010/main" val="446239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e the source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2476"/>
            <a:ext cx="9144000" cy="606607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6200" y="5943517"/>
            <a:ext cx="8991600" cy="954107"/>
          </a:xfrm>
          <a:prstGeom prst="rect">
            <a:avLst/>
          </a:prstGeom>
          <a:noFill/>
        </p:spPr>
        <p:txBody>
          <a:bodyPr wrap="square" rtlCol="0">
            <a:spAutoFit/>
          </a:bodyPr>
          <a:lstStyle/>
          <a:p>
            <a:pPr fontAlgn="auto">
              <a:lnSpc>
                <a:spcPct val="100000"/>
              </a:lnSpc>
              <a:spcBef>
                <a:spcPts val="0"/>
              </a:spcBef>
              <a:spcAft>
                <a:spcPts val="0"/>
              </a:spcAft>
            </a:pPr>
            <a:r>
              <a:rPr lang="en-US" sz="1400" b="0" dirty="0">
                <a:solidFill>
                  <a:prstClr val="black"/>
                </a:solidFill>
                <a:latin typeface="Calibri"/>
              </a:rPr>
              <a:t>https://www.bing.com/images/search?view=detailV2&amp;ccid=6uUrDSIF&amp;id=E687146CB86981439D2770C1837E1E5B4D7B73BC&amp;thid=OIP.6uUrDSIFNgD_07ocYbDiSQHaE6&amp;mediaurl=http%3a%2f%2fwww.ellingsoncompanies.com%2fwp-content%2fuploads%2f2014%2f04%2fIMG_1450.jpg&amp;exph=1360&amp;expw=2048&amp;q=agricultural+land+drainage&amp;simid=608047902956847224&amp;selectedIndex=103&amp;ajaxhist=0</a:t>
            </a:r>
          </a:p>
        </p:txBody>
      </p:sp>
      <p:sp>
        <p:nvSpPr>
          <p:cNvPr id="4" name="TextBox 3"/>
          <p:cNvSpPr txBox="1"/>
          <p:nvPr/>
        </p:nvSpPr>
        <p:spPr>
          <a:xfrm>
            <a:off x="2057400" y="361890"/>
            <a:ext cx="3352800" cy="400110"/>
          </a:xfrm>
          <a:prstGeom prst="rect">
            <a:avLst/>
          </a:prstGeom>
          <a:solidFill>
            <a:srgbClr val="FFFFFF"/>
          </a:solidFill>
          <a:ln w="28575">
            <a:solidFill>
              <a:srgbClr val="FF0000"/>
            </a:solidFill>
          </a:ln>
        </p:spPr>
        <p:txBody>
          <a:bodyPr wrap="square" rtlCol="0">
            <a:spAutoFit/>
          </a:bodyPr>
          <a:lstStyle/>
          <a:p>
            <a:pPr>
              <a:lnSpc>
                <a:spcPct val="100000"/>
              </a:lnSpc>
              <a:spcBef>
                <a:spcPts val="0"/>
              </a:spcBef>
              <a:defRPr/>
            </a:pPr>
            <a:r>
              <a:rPr lang="en-US" kern="0" dirty="0"/>
              <a:t>Agricultural land drainage </a:t>
            </a:r>
          </a:p>
        </p:txBody>
      </p:sp>
      <p:grpSp>
        <p:nvGrpSpPr>
          <p:cNvPr id="13" name="Group 12"/>
          <p:cNvGrpSpPr/>
          <p:nvPr/>
        </p:nvGrpSpPr>
        <p:grpSpPr>
          <a:xfrm>
            <a:off x="4187952" y="2260794"/>
            <a:ext cx="3657600" cy="2158806"/>
            <a:chOff x="2663952" y="1727394"/>
            <a:chExt cx="3657600" cy="2158806"/>
          </a:xfrm>
        </p:grpSpPr>
        <p:cxnSp>
          <p:nvCxnSpPr>
            <p:cNvPr id="5" name="Straight Arrow Connector 4"/>
            <p:cNvCxnSpPr/>
            <p:nvPr/>
          </p:nvCxnSpPr>
          <p:spPr>
            <a:xfrm flipH="1">
              <a:off x="3886200" y="2155686"/>
              <a:ext cx="609600" cy="173051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4495800" y="2155686"/>
              <a:ext cx="304800" cy="173051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663952" y="1727394"/>
              <a:ext cx="3657600" cy="400110"/>
            </a:xfrm>
            <a:prstGeom prst="rect">
              <a:avLst/>
            </a:prstGeom>
            <a:solidFill>
              <a:srgbClr val="FFFFFF"/>
            </a:solidFill>
            <a:ln w="28575">
              <a:solidFill>
                <a:srgbClr val="FF0000"/>
              </a:solidFill>
            </a:ln>
          </p:spPr>
          <p:txBody>
            <a:bodyPr wrap="square" rtlCol="0">
              <a:spAutoFit/>
            </a:bodyPr>
            <a:lstStyle/>
            <a:p>
              <a:pPr>
                <a:lnSpc>
                  <a:spcPct val="100000"/>
                </a:lnSpc>
                <a:spcBef>
                  <a:spcPts val="0"/>
                </a:spcBef>
                <a:defRPr/>
              </a:pPr>
              <a:r>
                <a:rPr lang="en-US" kern="0" dirty="0"/>
                <a:t>Surface - “ditch” -  drainage</a:t>
              </a:r>
            </a:p>
          </p:txBody>
        </p:sp>
      </p:grpSp>
      <p:cxnSp>
        <p:nvCxnSpPr>
          <p:cNvPr id="9" name="Straight Arrow Connector 8"/>
          <p:cNvCxnSpPr/>
          <p:nvPr/>
        </p:nvCxnSpPr>
        <p:spPr>
          <a:xfrm flipV="1">
            <a:off x="6466924" y="5007864"/>
            <a:ext cx="314876" cy="457200"/>
          </a:xfrm>
          <a:prstGeom prst="straightConnector1">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801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See the source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 y="10420"/>
            <a:ext cx="9223327" cy="41043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28600" y="5612249"/>
            <a:ext cx="8610600" cy="1169551"/>
          </a:xfrm>
          <a:prstGeom prst="rect">
            <a:avLst/>
          </a:prstGeom>
          <a:noFill/>
        </p:spPr>
        <p:txBody>
          <a:bodyPr wrap="square" rtlCol="0">
            <a:spAutoFit/>
          </a:bodyPr>
          <a:lstStyle/>
          <a:p>
            <a:pPr fontAlgn="auto">
              <a:lnSpc>
                <a:spcPct val="100000"/>
              </a:lnSpc>
              <a:spcBef>
                <a:spcPts val="0"/>
              </a:spcBef>
              <a:spcAft>
                <a:spcPts val="0"/>
              </a:spcAft>
            </a:pPr>
            <a:r>
              <a:rPr lang="en-US" sz="1400" b="0" dirty="0">
                <a:solidFill>
                  <a:prstClr val="black"/>
                </a:solidFill>
                <a:latin typeface="Calibri"/>
              </a:rPr>
              <a:t>https://www.bing.com/images/search?view=detailV2&amp;ccid=F8QjwaBR&amp;id=D8CA61F29E20F5FDAC91879F031CCE8AC1F5D33F&amp;thid=OIP.F8QjwaBR39kdI8Ck90aXPgHaDS&amp;mediaurl=https%3A%2F%2Fwww.cotterillcivils.co.uk%2Fwp-content%2Fuploads%2F2017%2F03%2Fland-drainage-1000x445.jpg&amp;exph=445&amp;expw=1000&amp;q=agricultural+land+drainage&amp;simid=608033089580305690&amp;selectedindex=435&amp;ajaxhist=0</a:t>
            </a:r>
          </a:p>
        </p:txBody>
      </p:sp>
      <p:grpSp>
        <p:nvGrpSpPr>
          <p:cNvPr id="5" name="Group 4"/>
          <p:cNvGrpSpPr/>
          <p:nvPr/>
        </p:nvGrpSpPr>
        <p:grpSpPr>
          <a:xfrm>
            <a:off x="2667000" y="381000"/>
            <a:ext cx="3886200" cy="2667000"/>
            <a:chOff x="2819400" y="1727394"/>
            <a:chExt cx="3886200" cy="2667000"/>
          </a:xfrm>
        </p:grpSpPr>
        <p:cxnSp>
          <p:nvCxnSpPr>
            <p:cNvPr id="6" name="Straight Arrow Connector 5"/>
            <p:cNvCxnSpPr/>
            <p:nvPr/>
          </p:nvCxnSpPr>
          <p:spPr>
            <a:xfrm flipH="1">
              <a:off x="2819400" y="2155686"/>
              <a:ext cx="1676400" cy="22387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4495800" y="2155686"/>
              <a:ext cx="2209800" cy="15529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124200" y="1727394"/>
              <a:ext cx="2743200" cy="400110"/>
            </a:xfrm>
            <a:prstGeom prst="rect">
              <a:avLst/>
            </a:prstGeom>
            <a:solidFill>
              <a:srgbClr val="FFFFFF"/>
            </a:solidFill>
            <a:ln w="28575">
              <a:solidFill>
                <a:srgbClr val="FF0000"/>
              </a:solidFill>
            </a:ln>
          </p:spPr>
          <p:txBody>
            <a:bodyPr wrap="square" rtlCol="0">
              <a:spAutoFit/>
            </a:bodyPr>
            <a:lstStyle/>
            <a:p>
              <a:pPr>
                <a:lnSpc>
                  <a:spcPct val="100000"/>
                </a:lnSpc>
                <a:spcBef>
                  <a:spcPts val="0"/>
                </a:spcBef>
                <a:defRPr/>
              </a:pPr>
              <a:r>
                <a:rPr lang="en-US" kern="0" dirty="0"/>
                <a:t>Subsurface drainage</a:t>
              </a:r>
            </a:p>
          </p:txBody>
        </p:sp>
      </p:grpSp>
    </p:spTree>
    <p:extLst>
      <p:ext uri="{BB962C8B-B14F-4D97-AF65-F5344CB8AC3E}">
        <p14:creationId xmlns:p14="http://schemas.microsoft.com/office/powerpoint/2010/main" val="58053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ee the source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5" y="12318"/>
            <a:ext cx="9153145" cy="514184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28600" y="5688449"/>
            <a:ext cx="8610600" cy="1169551"/>
          </a:xfrm>
          <a:prstGeom prst="rect">
            <a:avLst/>
          </a:prstGeom>
          <a:noFill/>
        </p:spPr>
        <p:txBody>
          <a:bodyPr wrap="square" rtlCol="0">
            <a:spAutoFit/>
          </a:bodyPr>
          <a:lstStyle/>
          <a:p>
            <a:pPr fontAlgn="auto">
              <a:lnSpc>
                <a:spcPct val="100000"/>
              </a:lnSpc>
              <a:spcBef>
                <a:spcPts val="0"/>
              </a:spcBef>
              <a:spcAft>
                <a:spcPts val="0"/>
              </a:spcAft>
            </a:pPr>
            <a:r>
              <a:rPr lang="en-US" sz="1400" b="0" dirty="0">
                <a:solidFill>
                  <a:prstClr val="black"/>
                </a:solidFill>
                <a:latin typeface="Calibri"/>
              </a:rPr>
              <a:t>https://www.bing.com/images/search?view=detailV2&amp;ccid=mA8Dx4ae&amp;id=C1F07B49F4ED46397DEA4227954792CF2B650B45&amp;thid=OIP.mA8Dx4aeIBMPi96cJVlRogHaEK&amp;mediaurl=http%3A%2F%2Ffootage.framepool.com%2Fshotimg%2Fqf%2F924111828-plantation-de-the-theier-culture-du-the-kenya.jpg&amp;exph=540&amp;expw=960&amp;q=agricultural+land+drainage&amp;simid=608005494415034365&amp;selectedindex=372&amp;ajaxhist=0</a:t>
            </a:r>
          </a:p>
        </p:txBody>
      </p:sp>
      <p:sp>
        <p:nvSpPr>
          <p:cNvPr id="4" name="TextBox 3"/>
          <p:cNvSpPr txBox="1"/>
          <p:nvPr/>
        </p:nvSpPr>
        <p:spPr>
          <a:xfrm>
            <a:off x="762000" y="2718137"/>
            <a:ext cx="7162800" cy="707886"/>
          </a:xfrm>
          <a:prstGeom prst="rect">
            <a:avLst/>
          </a:prstGeom>
          <a:solidFill>
            <a:srgbClr val="FFFFFF"/>
          </a:solidFill>
          <a:ln w="28575">
            <a:solidFill>
              <a:srgbClr val="FF0000"/>
            </a:solidFill>
          </a:ln>
        </p:spPr>
        <p:txBody>
          <a:bodyPr wrap="square" rtlCol="0">
            <a:spAutoFit/>
          </a:bodyPr>
          <a:lstStyle/>
          <a:p>
            <a:pPr>
              <a:lnSpc>
                <a:spcPct val="100000"/>
              </a:lnSpc>
              <a:spcBef>
                <a:spcPts val="0"/>
              </a:spcBef>
              <a:defRPr/>
            </a:pPr>
            <a:r>
              <a:rPr lang="en-US" kern="0" dirty="0"/>
              <a:t>Permanent change in temporal and spatial water budget, subsurface hydrology, and latent and sensible heat  </a:t>
            </a:r>
          </a:p>
        </p:txBody>
      </p:sp>
      <p:sp>
        <p:nvSpPr>
          <p:cNvPr id="5" name="TextBox 4"/>
          <p:cNvSpPr txBox="1"/>
          <p:nvPr/>
        </p:nvSpPr>
        <p:spPr>
          <a:xfrm>
            <a:off x="1227826" y="3657600"/>
            <a:ext cx="5782574" cy="400110"/>
          </a:xfrm>
          <a:prstGeom prst="rect">
            <a:avLst/>
          </a:prstGeom>
          <a:solidFill>
            <a:srgbClr val="FFFFFF"/>
          </a:solidFill>
          <a:ln w="28575">
            <a:solidFill>
              <a:srgbClr val="FF0000"/>
            </a:solidFill>
          </a:ln>
        </p:spPr>
        <p:txBody>
          <a:bodyPr wrap="square" rtlCol="0">
            <a:spAutoFit/>
          </a:bodyPr>
          <a:lstStyle/>
          <a:p>
            <a:pPr>
              <a:lnSpc>
                <a:spcPct val="100000"/>
              </a:lnSpc>
              <a:spcBef>
                <a:spcPts val="0"/>
              </a:spcBef>
              <a:defRPr/>
            </a:pPr>
            <a:r>
              <a:rPr lang="en-US" kern="0" dirty="0"/>
              <a:t>Enhanced transport of agrichemicals to rivers  </a:t>
            </a:r>
          </a:p>
        </p:txBody>
      </p:sp>
    </p:spTree>
    <p:extLst>
      <p:ext uri="{BB962C8B-B14F-4D97-AF65-F5344CB8AC3E}">
        <p14:creationId xmlns:p14="http://schemas.microsoft.com/office/powerpoint/2010/main" val="1872253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JB\Desktop\1a.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949" y="335397"/>
            <a:ext cx="8576515" cy="537960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28600" y="5909846"/>
            <a:ext cx="8610600" cy="338554"/>
          </a:xfrm>
          <a:prstGeom prst="rect">
            <a:avLst/>
          </a:prstGeom>
          <a:noFill/>
        </p:spPr>
        <p:txBody>
          <a:bodyPr wrap="square" rtlCol="0">
            <a:spAutoFit/>
          </a:bodyPr>
          <a:lstStyle/>
          <a:p>
            <a:pPr fontAlgn="auto">
              <a:lnSpc>
                <a:spcPct val="100000"/>
              </a:lnSpc>
              <a:spcBef>
                <a:spcPts val="0"/>
              </a:spcBef>
              <a:spcAft>
                <a:spcPts val="0"/>
              </a:spcAft>
            </a:pPr>
            <a:r>
              <a:rPr lang="en-US" sz="1600" b="0" dirty="0">
                <a:solidFill>
                  <a:prstClr val="black"/>
                </a:solidFill>
                <a:latin typeface="Calibri"/>
              </a:rPr>
              <a:t>Page 481 - The Yearbook of Agriculture 1955 – Water, USDA, p751</a:t>
            </a:r>
          </a:p>
        </p:txBody>
      </p:sp>
      <p:sp>
        <p:nvSpPr>
          <p:cNvPr id="6" name="Rectangle 5"/>
          <p:cNvSpPr/>
          <p:nvPr/>
        </p:nvSpPr>
        <p:spPr>
          <a:xfrm>
            <a:off x="5449824" y="653796"/>
            <a:ext cx="2209800" cy="3017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8" name="Rectangle 7"/>
          <p:cNvSpPr/>
          <p:nvPr/>
        </p:nvSpPr>
        <p:spPr>
          <a:xfrm>
            <a:off x="1219200" y="4870234"/>
            <a:ext cx="1826281" cy="58803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9" name="Rectangle 8"/>
          <p:cNvSpPr/>
          <p:nvPr/>
        </p:nvSpPr>
        <p:spPr>
          <a:xfrm>
            <a:off x="4989559" y="5187779"/>
            <a:ext cx="1509323" cy="4417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 name="Oval 1"/>
          <p:cNvSpPr/>
          <p:nvPr/>
        </p:nvSpPr>
        <p:spPr>
          <a:xfrm>
            <a:off x="4114800" y="722376"/>
            <a:ext cx="1371600" cy="1981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10" name="Oval 9"/>
          <p:cNvSpPr/>
          <p:nvPr/>
        </p:nvSpPr>
        <p:spPr>
          <a:xfrm>
            <a:off x="5553456" y="1371600"/>
            <a:ext cx="1371600" cy="1981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11" name="Oval 10"/>
          <p:cNvSpPr/>
          <p:nvPr/>
        </p:nvSpPr>
        <p:spPr>
          <a:xfrm>
            <a:off x="4876800" y="3124200"/>
            <a:ext cx="1219200" cy="1752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cxnSp>
        <p:nvCxnSpPr>
          <p:cNvPr id="12" name="Straight Connector 11"/>
          <p:cNvCxnSpPr/>
          <p:nvPr/>
        </p:nvCxnSpPr>
        <p:spPr>
          <a:xfrm>
            <a:off x="1265827" y="6202680"/>
            <a:ext cx="340066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210056" y="5513128"/>
            <a:ext cx="1835425" cy="396718"/>
          </a:xfrm>
          <a:prstGeom prst="rect">
            <a:avLst/>
          </a:prstGeom>
          <a:solidFill>
            <a:srgbClr val="FFFFFF"/>
          </a:solidFill>
          <a:ln w="28575">
            <a:solidFill>
              <a:srgbClr val="FF0000"/>
            </a:solidFill>
          </a:ln>
        </p:spPr>
        <p:txBody>
          <a:bodyPr wrap="square" rtlCol="0">
            <a:spAutoFit/>
          </a:bodyPr>
          <a:lstStyle/>
          <a:p>
            <a:pPr>
              <a:lnSpc>
                <a:spcPct val="100000"/>
              </a:lnSpc>
              <a:spcBef>
                <a:spcPts val="0"/>
              </a:spcBef>
              <a:defRPr/>
            </a:pPr>
            <a:r>
              <a:rPr lang="en-US" kern="0" dirty="0"/>
              <a:t>5.4% CONUS  </a:t>
            </a:r>
          </a:p>
        </p:txBody>
      </p:sp>
      <p:sp>
        <p:nvSpPr>
          <p:cNvPr id="14" name="Rectangle 13"/>
          <p:cNvSpPr/>
          <p:nvPr/>
        </p:nvSpPr>
        <p:spPr>
          <a:xfrm>
            <a:off x="2667000" y="300786"/>
            <a:ext cx="4306276" cy="33192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3255197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2" grpId="0" animBg="1"/>
      <p:bldP spid="10" grpId="0" animBg="1"/>
      <p:bldP spid="11" grpId="0" animBg="1"/>
      <p:bldP spid="13" grpId="0" animBg="1"/>
      <p:bldP spid="14"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JB\Desktop\1a.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949" y="335397"/>
            <a:ext cx="8576515" cy="537960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28600" y="6044625"/>
            <a:ext cx="8610600" cy="584775"/>
          </a:xfrm>
          <a:prstGeom prst="rect">
            <a:avLst/>
          </a:prstGeom>
          <a:noFill/>
        </p:spPr>
        <p:txBody>
          <a:bodyPr wrap="square" rtlCol="0">
            <a:spAutoFit/>
          </a:bodyPr>
          <a:lstStyle/>
          <a:p>
            <a:pPr fontAlgn="auto">
              <a:lnSpc>
                <a:spcPct val="100000"/>
              </a:lnSpc>
              <a:spcBef>
                <a:spcPts val="0"/>
              </a:spcBef>
              <a:spcAft>
                <a:spcPts val="0"/>
              </a:spcAft>
            </a:pPr>
            <a:r>
              <a:rPr lang="en-US" sz="1600" b="0" dirty="0">
                <a:solidFill>
                  <a:prstClr val="black"/>
                </a:solidFill>
                <a:latin typeface="Calibri"/>
              </a:rPr>
              <a:t>2012 Census of Agriculture, United States-Summary and State Data-Vol. 1 - Geographic Area Series - Part 51 AC-12-A-51, May 2014 – Table 50 -Land Use Practices by Size of Farm - 2012 </a:t>
            </a:r>
          </a:p>
        </p:txBody>
      </p:sp>
      <p:sp>
        <p:nvSpPr>
          <p:cNvPr id="6" name="Rectangle 5"/>
          <p:cNvSpPr/>
          <p:nvPr/>
        </p:nvSpPr>
        <p:spPr>
          <a:xfrm>
            <a:off x="5449824" y="642580"/>
            <a:ext cx="2209800" cy="3017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5" name="TextBox 4"/>
          <p:cNvSpPr txBox="1"/>
          <p:nvPr/>
        </p:nvSpPr>
        <p:spPr>
          <a:xfrm>
            <a:off x="152400" y="3163431"/>
            <a:ext cx="5105400" cy="2246769"/>
          </a:xfrm>
          <a:prstGeom prst="rect">
            <a:avLst/>
          </a:prstGeom>
          <a:solidFill>
            <a:schemeClr val="bg1"/>
          </a:solidFill>
          <a:ln w="38100">
            <a:solidFill>
              <a:srgbClr val="0033CC"/>
            </a:solidFill>
          </a:ln>
        </p:spPr>
        <p:txBody>
          <a:bodyPr wrap="square" rtlCol="0">
            <a:spAutoFit/>
          </a:bodyPr>
          <a:lstStyle/>
          <a:p>
            <a:pPr fontAlgn="auto">
              <a:lnSpc>
                <a:spcPct val="100000"/>
              </a:lnSpc>
              <a:spcBef>
                <a:spcPts val="0"/>
              </a:spcBef>
              <a:spcAft>
                <a:spcPts val="0"/>
              </a:spcAft>
            </a:pPr>
            <a:r>
              <a:rPr lang="en-US" dirty="0">
                <a:solidFill>
                  <a:srgbClr val="0033CC"/>
                </a:solidFill>
                <a:latin typeface="Arial" panose="020B0604020202020204" pitchFamily="34" charset="0"/>
                <a:cs typeface="Arial" panose="020B0604020202020204" pitchFamily="34" charset="0"/>
              </a:rPr>
              <a:t>2012</a:t>
            </a:r>
          </a:p>
          <a:p>
            <a:pPr fontAlgn="auto">
              <a:lnSpc>
                <a:spcPct val="100000"/>
              </a:lnSpc>
              <a:spcBef>
                <a:spcPts val="0"/>
              </a:spcBef>
              <a:spcAft>
                <a:spcPts val="0"/>
              </a:spcAft>
            </a:pPr>
            <a:endParaRPr lang="en-US" dirty="0">
              <a:solidFill>
                <a:prstClr val="black"/>
              </a:solidFill>
              <a:latin typeface="Arial" panose="020B0604020202020204" pitchFamily="34" charset="0"/>
              <a:cs typeface="Arial" panose="020B0604020202020204" pitchFamily="34" charset="0"/>
            </a:endParaRPr>
          </a:p>
          <a:p>
            <a:pPr fontAlgn="auto">
              <a:lnSpc>
                <a:spcPct val="100000"/>
              </a:lnSpc>
              <a:spcBef>
                <a:spcPts val="0"/>
              </a:spcBef>
              <a:spcAft>
                <a:spcPts val="0"/>
              </a:spcAft>
            </a:pPr>
            <a:r>
              <a:rPr lang="en-US" dirty="0">
                <a:solidFill>
                  <a:prstClr val="black"/>
                </a:solidFill>
                <a:latin typeface="Arial" panose="020B0604020202020204" pitchFamily="34" charset="0"/>
                <a:cs typeface="Arial" panose="020B0604020202020204" pitchFamily="34" charset="0"/>
              </a:rPr>
              <a:t>Subsurface drainage </a:t>
            </a:r>
            <a:r>
              <a:rPr lang="en-US" dirty="0">
                <a:solidFill>
                  <a:srgbClr val="0033CC"/>
                </a:solidFill>
                <a:latin typeface="Arial" panose="020B0604020202020204" pitchFamily="34" charset="0"/>
                <a:cs typeface="Arial" panose="020B0604020202020204" pitchFamily="34" charset="0"/>
              </a:rPr>
              <a:t>48.6</a:t>
            </a:r>
            <a:r>
              <a:rPr lang="en-US" dirty="0">
                <a:solidFill>
                  <a:prstClr val="black"/>
                </a:solidFill>
                <a:latin typeface="Arial" panose="020B0604020202020204" pitchFamily="34" charset="0"/>
                <a:cs typeface="Arial" panose="020B0604020202020204" pitchFamily="34" charset="0"/>
              </a:rPr>
              <a:t> million Acres</a:t>
            </a:r>
          </a:p>
          <a:p>
            <a:pPr fontAlgn="auto">
              <a:lnSpc>
                <a:spcPct val="100000"/>
              </a:lnSpc>
              <a:spcBef>
                <a:spcPts val="0"/>
              </a:spcBef>
              <a:spcAft>
                <a:spcPts val="0"/>
              </a:spcAft>
            </a:pPr>
            <a:endParaRPr lang="en-US" dirty="0">
              <a:solidFill>
                <a:prstClr val="black"/>
              </a:solidFill>
              <a:latin typeface="Arial" panose="020B0604020202020204" pitchFamily="34" charset="0"/>
              <a:cs typeface="Arial" panose="020B0604020202020204" pitchFamily="34" charset="0"/>
            </a:endParaRPr>
          </a:p>
          <a:p>
            <a:pPr fontAlgn="auto">
              <a:lnSpc>
                <a:spcPct val="100000"/>
              </a:lnSpc>
              <a:spcBef>
                <a:spcPts val="0"/>
              </a:spcBef>
              <a:spcAft>
                <a:spcPts val="0"/>
              </a:spcAft>
            </a:pPr>
            <a:r>
              <a:rPr lang="en-US" dirty="0">
                <a:solidFill>
                  <a:prstClr val="black"/>
                </a:solidFill>
                <a:latin typeface="Arial" panose="020B0604020202020204" pitchFamily="34" charset="0"/>
                <a:cs typeface="Arial" panose="020B0604020202020204" pitchFamily="34" charset="0"/>
              </a:rPr>
              <a:t>Surface drainage  </a:t>
            </a:r>
            <a:r>
              <a:rPr lang="en-US" dirty="0">
                <a:solidFill>
                  <a:srgbClr val="0033CC"/>
                </a:solidFill>
                <a:latin typeface="Arial" panose="020B0604020202020204" pitchFamily="34" charset="0"/>
                <a:cs typeface="Arial" panose="020B0604020202020204" pitchFamily="34" charset="0"/>
              </a:rPr>
              <a:t>42.2</a:t>
            </a:r>
            <a:r>
              <a:rPr lang="en-US" dirty="0">
                <a:solidFill>
                  <a:prstClr val="black"/>
                </a:solidFill>
                <a:latin typeface="Arial" panose="020B0604020202020204" pitchFamily="34" charset="0"/>
                <a:cs typeface="Arial" panose="020B0604020202020204" pitchFamily="34" charset="0"/>
              </a:rPr>
              <a:t> million Acres</a:t>
            </a:r>
          </a:p>
          <a:p>
            <a:pPr fontAlgn="auto">
              <a:lnSpc>
                <a:spcPct val="100000"/>
              </a:lnSpc>
              <a:spcBef>
                <a:spcPts val="0"/>
              </a:spcBef>
              <a:spcAft>
                <a:spcPts val="0"/>
              </a:spcAft>
            </a:pPr>
            <a:endParaRPr lang="en-US" dirty="0">
              <a:solidFill>
                <a:prstClr val="black"/>
              </a:solidFill>
              <a:latin typeface="Arial" panose="020B0604020202020204" pitchFamily="34" charset="0"/>
              <a:cs typeface="Arial" panose="020B0604020202020204" pitchFamily="34" charset="0"/>
            </a:endParaRPr>
          </a:p>
          <a:p>
            <a:pPr fontAlgn="auto">
              <a:lnSpc>
                <a:spcPct val="100000"/>
              </a:lnSpc>
              <a:spcBef>
                <a:spcPts val="0"/>
              </a:spcBef>
              <a:spcAft>
                <a:spcPts val="0"/>
              </a:spcAft>
            </a:pPr>
            <a:r>
              <a:rPr lang="en-US" dirty="0">
                <a:solidFill>
                  <a:srgbClr val="0033CC"/>
                </a:solidFill>
                <a:latin typeface="Arial" panose="020B0604020202020204" pitchFamily="34" charset="0"/>
                <a:cs typeface="Arial" panose="020B0604020202020204" pitchFamily="34" charset="0"/>
              </a:rPr>
              <a:t>Total 90.7 </a:t>
            </a:r>
            <a:r>
              <a:rPr lang="en-US" dirty="0">
                <a:solidFill>
                  <a:prstClr val="black"/>
                </a:solidFill>
                <a:latin typeface="Arial" panose="020B0604020202020204" pitchFamily="34" charset="0"/>
                <a:cs typeface="Arial" panose="020B0604020202020204" pitchFamily="34" charset="0"/>
              </a:rPr>
              <a:t>million Acres</a:t>
            </a:r>
          </a:p>
        </p:txBody>
      </p:sp>
      <p:sp>
        <p:nvSpPr>
          <p:cNvPr id="9" name="TextBox 8"/>
          <p:cNvSpPr txBox="1"/>
          <p:nvPr/>
        </p:nvSpPr>
        <p:spPr>
          <a:xfrm>
            <a:off x="1210056" y="5513128"/>
            <a:ext cx="1835425" cy="396718"/>
          </a:xfrm>
          <a:prstGeom prst="rect">
            <a:avLst/>
          </a:prstGeom>
          <a:solidFill>
            <a:srgbClr val="FFFFFF"/>
          </a:solidFill>
          <a:ln w="28575">
            <a:solidFill>
              <a:srgbClr val="FF0000"/>
            </a:solidFill>
          </a:ln>
        </p:spPr>
        <p:txBody>
          <a:bodyPr wrap="square" rtlCol="0">
            <a:spAutoFit/>
          </a:bodyPr>
          <a:lstStyle/>
          <a:p>
            <a:pPr>
              <a:lnSpc>
                <a:spcPct val="100000"/>
              </a:lnSpc>
              <a:spcBef>
                <a:spcPts val="0"/>
              </a:spcBef>
              <a:defRPr/>
            </a:pPr>
            <a:r>
              <a:rPr lang="en-US" kern="0" dirty="0"/>
              <a:t>4.8% CONUS  </a:t>
            </a:r>
          </a:p>
        </p:txBody>
      </p:sp>
      <p:cxnSp>
        <p:nvCxnSpPr>
          <p:cNvPr id="10" name="Straight Connector 9"/>
          <p:cNvCxnSpPr/>
          <p:nvPr/>
        </p:nvCxnSpPr>
        <p:spPr>
          <a:xfrm>
            <a:off x="363418" y="6344412"/>
            <a:ext cx="80185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667000" y="283534"/>
            <a:ext cx="4306276" cy="33192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3608413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066800" y="685800"/>
            <a:ext cx="7315200"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Some consequences of farming practice and resulting hydrologic fluxes</a:t>
            </a:r>
          </a:p>
        </p:txBody>
      </p:sp>
    </p:spTree>
    <p:extLst>
      <p:ext uri="{BB962C8B-B14F-4D97-AF65-F5344CB8AC3E}">
        <p14:creationId xmlns:p14="http://schemas.microsoft.com/office/powerpoint/2010/main" val="407769681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colburn.bluedomino.com/IMAGES/image3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4212"/>
            <a:ext cx="9182315" cy="68722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76200" y="4399002"/>
            <a:ext cx="2971800" cy="782598"/>
          </a:xfrm>
          <a:prstGeom prst="rect">
            <a:avLst/>
          </a:prstGeom>
          <a:noFill/>
          <a:ln w="5715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a:ln>
                <a:noFill/>
              </a:ln>
              <a:solidFill>
                <a:srgbClr val="FF0000"/>
              </a:solidFill>
              <a:effectLst/>
              <a:latin typeface="Arial" charset="0"/>
            </a:endParaRPr>
          </a:p>
        </p:txBody>
      </p:sp>
      <p:grpSp>
        <p:nvGrpSpPr>
          <p:cNvPr id="7" name="Group 6"/>
          <p:cNvGrpSpPr/>
          <p:nvPr/>
        </p:nvGrpSpPr>
        <p:grpSpPr>
          <a:xfrm>
            <a:off x="533400" y="2895600"/>
            <a:ext cx="4876800" cy="3581400"/>
            <a:chOff x="533400" y="2895600"/>
            <a:chExt cx="4876800" cy="3581400"/>
          </a:xfrm>
        </p:grpSpPr>
        <p:cxnSp>
          <p:nvCxnSpPr>
            <p:cNvPr id="4" name="Straight Arrow Connector 3"/>
            <p:cNvCxnSpPr/>
            <p:nvPr/>
          </p:nvCxnSpPr>
          <p:spPr bwMode="auto">
            <a:xfrm flipV="1">
              <a:off x="533400" y="2895600"/>
              <a:ext cx="4876800" cy="3429000"/>
            </a:xfrm>
            <a:prstGeom prst="straightConnector1">
              <a:avLst/>
            </a:prstGeom>
            <a:solidFill>
              <a:schemeClr val="accent1"/>
            </a:solidFill>
            <a:ln w="57150" cap="flat" cmpd="sng" algn="ctr">
              <a:solidFill>
                <a:srgbClr val="FF33CC"/>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p:cNvCxnSpPr/>
            <p:nvPr/>
          </p:nvCxnSpPr>
          <p:spPr bwMode="auto">
            <a:xfrm>
              <a:off x="685800" y="6477000"/>
              <a:ext cx="1145005" cy="0"/>
            </a:xfrm>
            <a:prstGeom prst="line">
              <a:avLst/>
            </a:prstGeom>
            <a:solidFill>
              <a:schemeClr val="accent1"/>
            </a:solidFill>
            <a:ln w="38100" cap="flat" cmpd="sng" algn="ctr">
              <a:solidFill>
                <a:srgbClr val="FF33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030010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oceanleadership.org/wp-content/uploads/Deadzone-NOA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51" y="266713"/>
            <a:ext cx="8486775" cy="63627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1600200" y="2286000"/>
            <a:ext cx="4572000" cy="3505200"/>
            <a:chOff x="1600200" y="2286000"/>
            <a:chExt cx="4572000" cy="3505200"/>
          </a:xfrm>
        </p:grpSpPr>
        <p:cxnSp>
          <p:nvCxnSpPr>
            <p:cNvPr id="3" name="Straight Connector 2"/>
            <p:cNvCxnSpPr/>
            <p:nvPr/>
          </p:nvCxnSpPr>
          <p:spPr>
            <a:xfrm>
              <a:off x="1600200" y="5791200"/>
              <a:ext cx="457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flipV="1">
              <a:off x="2362200" y="2286000"/>
              <a:ext cx="914400" cy="3276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3276600" y="3200400"/>
              <a:ext cx="1981200" cy="2362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1" name="Straight Arrow Connector 10"/>
          <p:cNvCxnSpPr/>
          <p:nvPr/>
        </p:nvCxnSpPr>
        <p:spPr>
          <a:xfrm flipV="1">
            <a:off x="533400" y="2286000"/>
            <a:ext cx="1524000" cy="2667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ectangle 5"/>
          <p:cNvSpPr>
            <a:spLocks noChangeArrowheads="1"/>
          </p:cNvSpPr>
          <p:nvPr/>
        </p:nvSpPr>
        <p:spPr bwMode="auto">
          <a:xfrm>
            <a:off x="1510502" y="481644"/>
            <a:ext cx="5804698" cy="381000"/>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extLst>
      <p:ext uri="{BB962C8B-B14F-4D97-AF65-F5344CB8AC3E}">
        <p14:creationId xmlns:p14="http://schemas.microsoft.com/office/powerpoint/2010/main" val="420768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066800" y="685800"/>
            <a:ext cx="7315200"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Extensive work has been done on how </a:t>
            </a:r>
            <a:r>
              <a:rPr lang="en-US" altLang="en-US" sz="2400" dirty="0">
                <a:solidFill>
                  <a:srgbClr val="0000FF"/>
                </a:solidFill>
              </a:rPr>
              <a:t>“legacy nitrogen”</a:t>
            </a:r>
            <a:r>
              <a:rPr lang="en-US" altLang="en-US" sz="2400" dirty="0">
                <a:solidFill>
                  <a:srgbClr val="000000"/>
                </a:solidFill>
              </a:rPr>
              <a:t> limits water quality improvement in The Gulf of Mexico by </a:t>
            </a:r>
            <a:r>
              <a:rPr lang="en-US" altLang="en-US" sz="2400" dirty="0">
                <a:solidFill>
                  <a:srgbClr val="0000FF"/>
                </a:solidFill>
              </a:rPr>
              <a:t>Professor </a:t>
            </a:r>
            <a:r>
              <a:rPr lang="en-US" altLang="en-US" sz="2400" dirty="0" err="1">
                <a:solidFill>
                  <a:srgbClr val="0000FF"/>
                </a:solidFill>
              </a:rPr>
              <a:t>Nandita</a:t>
            </a:r>
            <a:r>
              <a:rPr lang="en-US" altLang="en-US" sz="2400" dirty="0">
                <a:solidFill>
                  <a:srgbClr val="0000FF"/>
                </a:solidFill>
              </a:rPr>
              <a:t> </a:t>
            </a:r>
            <a:r>
              <a:rPr lang="en-US" altLang="en-US" sz="2400" dirty="0" err="1">
                <a:solidFill>
                  <a:srgbClr val="0000FF"/>
                </a:solidFill>
              </a:rPr>
              <a:t>Basu</a:t>
            </a:r>
            <a:r>
              <a:rPr lang="en-US" altLang="en-US" sz="2400" dirty="0">
                <a:solidFill>
                  <a:srgbClr val="000000"/>
                </a:solidFill>
              </a:rPr>
              <a:t>, University of Waterloo</a:t>
            </a:r>
          </a:p>
        </p:txBody>
      </p:sp>
    </p:spTree>
    <p:extLst>
      <p:ext uri="{BB962C8B-B14F-4D97-AF65-F5344CB8AC3E}">
        <p14:creationId xmlns:p14="http://schemas.microsoft.com/office/powerpoint/2010/main" val="3135395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1510"/>
            <a:ext cx="4495800" cy="6700395"/>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p:nvCxnSpPr>
        <p:spPr bwMode="auto">
          <a:xfrm>
            <a:off x="228609" y="1981200"/>
            <a:ext cx="2645043"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 Box 3"/>
          <p:cNvSpPr txBox="1">
            <a:spLocks noChangeArrowheads="1"/>
          </p:cNvSpPr>
          <p:nvPr/>
        </p:nvSpPr>
        <p:spPr bwMode="auto">
          <a:xfrm>
            <a:off x="7467600" y="2052935"/>
            <a:ext cx="1447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FF"/>
                </a:solidFill>
              </a:rPr>
              <a:t>1 Page !</a:t>
            </a:r>
          </a:p>
        </p:txBody>
      </p:sp>
    </p:spTree>
    <p:extLst>
      <p:ext uri="{BB962C8B-B14F-4D97-AF65-F5344CB8AC3E}">
        <p14:creationId xmlns:p14="http://schemas.microsoft.com/office/powerpoint/2010/main" val="139356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 y="179070"/>
            <a:ext cx="8884920" cy="5993130"/>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2"/>
          <p:cNvSpPr txBox="1">
            <a:spLocks noChangeArrowheads="1"/>
          </p:cNvSpPr>
          <p:nvPr/>
        </p:nvSpPr>
        <p:spPr bwMode="auto">
          <a:xfrm>
            <a:off x="457200" y="6253674"/>
            <a:ext cx="5638800"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nl-NL" altLang="en-US" dirty="0">
                <a:solidFill>
                  <a:srgbClr val="000000"/>
                </a:solidFill>
              </a:rPr>
              <a:t>Van Meter et al., Science 360, 427–430 (2018)</a:t>
            </a:r>
            <a:endParaRPr lang="en-US" altLang="en-US" dirty="0">
              <a:solidFill>
                <a:srgbClr val="000000"/>
              </a:solidFill>
            </a:endParaRPr>
          </a:p>
        </p:txBody>
      </p:sp>
      <p:sp>
        <p:nvSpPr>
          <p:cNvPr id="4" name="Text Box 2"/>
          <p:cNvSpPr txBox="1">
            <a:spLocks noChangeArrowheads="1"/>
          </p:cNvSpPr>
          <p:nvPr/>
        </p:nvSpPr>
        <p:spPr bwMode="auto">
          <a:xfrm>
            <a:off x="3276600" y="111954"/>
            <a:ext cx="1981200"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nl-NL" altLang="en-US" dirty="0"/>
              <a:t>Science - 2018</a:t>
            </a:r>
            <a:endParaRPr lang="en-US" altLang="en-US" dirty="0"/>
          </a:p>
        </p:txBody>
      </p:sp>
      <p:sp>
        <p:nvSpPr>
          <p:cNvPr id="5" name="Rectangle 4"/>
          <p:cNvSpPr/>
          <p:nvPr/>
        </p:nvSpPr>
        <p:spPr>
          <a:xfrm>
            <a:off x="192024" y="621236"/>
            <a:ext cx="5486400" cy="12258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181861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066800" y="685800"/>
            <a:ext cx="7315200"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FF"/>
                </a:solidFill>
              </a:rPr>
              <a:t>Virtual water transfers</a:t>
            </a:r>
          </a:p>
          <a:p>
            <a:pPr eaLnBrk="1" hangingPunct="1">
              <a:lnSpc>
                <a:spcPct val="130000"/>
              </a:lnSpc>
            </a:pPr>
            <a:r>
              <a:rPr lang="en-US" altLang="en-US" sz="2400" dirty="0">
                <a:solidFill>
                  <a:srgbClr val="000000"/>
                </a:solidFill>
              </a:rPr>
              <a:t>Major work by </a:t>
            </a:r>
            <a:r>
              <a:rPr lang="en-US" altLang="en-US" sz="2400" dirty="0">
                <a:solidFill>
                  <a:srgbClr val="0000FF"/>
                </a:solidFill>
              </a:rPr>
              <a:t>Professor Megan </a:t>
            </a:r>
            <a:r>
              <a:rPr lang="en-US" altLang="en-US" sz="2400" dirty="0" err="1">
                <a:solidFill>
                  <a:srgbClr val="0000FF"/>
                </a:solidFill>
              </a:rPr>
              <a:t>Konar</a:t>
            </a:r>
            <a:r>
              <a:rPr lang="en-US" altLang="en-US" sz="2400" dirty="0">
                <a:solidFill>
                  <a:srgbClr val="0000FF"/>
                </a:solidFill>
              </a:rPr>
              <a:t>,</a:t>
            </a:r>
            <a:r>
              <a:rPr lang="en-US" altLang="en-US" sz="2400" dirty="0">
                <a:solidFill>
                  <a:srgbClr val="000000"/>
                </a:solidFill>
              </a:rPr>
              <a:t> University of Illinois, Urbana-Champaign</a:t>
            </a:r>
          </a:p>
        </p:txBody>
      </p:sp>
    </p:spTree>
    <p:extLst>
      <p:ext uri="{BB962C8B-B14F-4D97-AF65-F5344CB8AC3E}">
        <p14:creationId xmlns:p14="http://schemas.microsoft.com/office/powerpoint/2010/main" val="1743089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424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4361"/>
            <a:ext cx="5724208" cy="666927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018540" y="2134308"/>
            <a:ext cx="3022810" cy="2308324"/>
          </a:xfrm>
          <a:prstGeom prst="rect">
            <a:avLst/>
          </a:prstGeom>
          <a:noFill/>
          <a:ln w="38100">
            <a:solidFill>
              <a:srgbClr val="FF0000"/>
            </a:solidFill>
          </a:ln>
        </p:spPr>
        <p:txBody>
          <a:bodyPr wrap="square" rtlCol="0">
            <a:spAutoFit/>
          </a:bodyPr>
          <a:lstStyle/>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Virtual water flows - state to state:</a:t>
            </a:r>
          </a:p>
          <a:p>
            <a:pPr fontAlgn="auto">
              <a:lnSpc>
                <a:spcPct val="100000"/>
              </a:lnSpc>
              <a:spcBef>
                <a:spcPts val="0"/>
              </a:spcBef>
              <a:spcAft>
                <a:spcPts val="0"/>
              </a:spcAft>
            </a:pPr>
            <a:endParaRPr lang="en-US" sz="1800" b="0" dirty="0">
              <a:latin typeface="Arial" panose="020B0604020202020204" pitchFamily="34" charset="0"/>
              <a:cs typeface="Arial" panose="020B0604020202020204" pitchFamily="34" charset="0"/>
            </a:endParaRPr>
          </a:p>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317 billion  m^3/</a:t>
            </a:r>
            <a:r>
              <a:rPr lang="en-US" sz="1800" b="0" dirty="0" err="1">
                <a:latin typeface="Arial" panose="020B0604020202020204" pitchFamily="34" charset="0"/>
                <a:cs typeface="Arial" panose="020B0604020202020204" pitchFamily="34" charset="0"/>
              </a:rPr>
              <a:t>yr</a:t>
            </a:r>
            <a:endParaRPr lang="en-US" sz="1800" b="0" dirty="0">
              <a:latin typeface="Arial" panose="020B0604020202020204" pitchFamily="34" charset="0"/>
              <a:cs typeface="Arial" panose="020B0604020202020204" pitchFamily="34" charset="0"/>
            </a:endParaRPr>
          </a:p>
          <a:p>
            <a:pPr fontAlgn="auto">
              <a:lnSpc>
                <a:spcPct val="100000"/>
              </a:lnSpc>
              <a:spcBef>
                <a:spcPts val="0"/>
              </a:spcBef>
              <a:spcAft>
                <a:spcPts val="0"/>
              </a:spcAft>
            </a:pPr>
            <a:endParaRPr lang="en-US" sz="1800" b="0" dirty="0">
              <a:latin typeface="Arial" panose="020B0604020202020204" pitchFamily="34" charset="0"/>
              <a:cs typeface="Arial" panose="020B0604020202020204" pitchFamily="34" charset="0"/>
            </a:endParaRPr>
          </a:p>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257 MAF</a:t>
            </a:r>
          </a:p>
          <a:p>
            <a:pPr fontAlgn="auto">
              <a:lnSpc>
                <a:spcPct val="100000"/>
              </a:lnSpc>
              <a:spcBef>
                <a:spcPts val="0"/>
              </a:spcBef>
              <a:spcAft>
                <a:spcPts val="0"/>
              </a:spcAft>
            </a:pPr>
            <a:endParaRPr lang="en-US" sz="1800" b="0" dirty="0">
              <a:latin typeface="Arial" panose="020B0604020202020204" pitchFamily="34" charset="0"/>
              <a:cs typeface="Arial" panose="020B0604020202020204" pitchFamily="34" charset="0"/>
            </a:endParaRPr>
          </a:p>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17 years Colorado R. flow</a:t>
            </a:r>
          </a:p>
        </p:txBody>
      </p:sp>
      <p:grpSp>
        <p:nvGrpSpPr>
          <p:cNvPr id="6" name="Group 5"/>
          <p:cNvGrpSpPr/>
          <p:nvPr/>
        </p:nvGrpSpPr>
        <p:grpSpPr>
          <a:xfrm>
            <a:off x="4419600" y="685800"/>
            <a:ext cx="1600200" cy="609600"/>
            <a:chOff x="3733800" y="381000"/>
            <a:chExt cx="1600200" cy="609600"/>
          </a:xfrm>
        </p:grpSpPr>
        <p:sp>
          <p:nvSpPr>
            <p:cNvPr id="2" name="TextBox 1"/>
            <p:cNvSpPr txBox="1"/>
            <p:nvPr/>
          </p:nvSpPr>
          <p:spPr>
            <a:xfrm>
              <a:off x="4343400" y="381000"/>
              <a:ext cx="990600" cy="369332"/>
            </a:xfrm>
            <a:prstGeom prst="rect">
              <a:avLst/>
            </a:prstGeom>
            <a:noFill/>
            <a:ln w="38100">
              <a:solidFill>
                <a:srgbClr val="FF0000"/>
              </a:solidFill>
            </a:ln>
          </p:spPr>
          <p:txBody>
            <a:bodyPr wrap="square" rtlCol="0">
              <a:spAutoFit/>
            </a:bodyPr>
            <a:lstStyle/>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Source</a:t>
              </a:r>
            </a:p>
          </p:txBody>
        </p:sp>
        <p:cxnSp>
          <p:nvCxnSpPr>
            <p:cNvPr id="5" name="Straight Arrow Connector 4"/>
            <p:cNvCxnSpPr/>
            <p:nvPr/>
          </p:nvCxnSpPr>
          <p:spPr>
            <a:xfrm flipH="1">
              <a:off x="3733800" y="565666"/>
              <a:ext cx="609600" cy="42493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4706112" y="1307068"/>
            <a:ext cx="2075688" cy="683276"/>
            <a:chOff x="4706112" y="1307068"/>
            <a:chExt cx="2075688" cy="683276"/>
          </a:xfrm>
        </p:grpSpPr>
        <p:sp>
          <p:nvSpPr>
            <p:cNvPr id="10" name="TextBox 9"/>
            <p:cNvSpPr txBox="1"/>
            <p:nvPr/>
          </p:nvSpPr>
          <p:spPr>
            <a:xfrm>
              <a:off x="5773057" y="1307068"/>
              <a:ext cx="1008743" cy="369332"/>
            </a:xfrm>
            <a:prstGeom prst="rect">
              <a:avLst/>
            </a:prstGeom>
            <a:noFill/>
            <a:ln w="38100">
              <a:solidFill>
                <a:srgbClr val="FF0000"/>
              </a:solidFill>
            </a:ln>
          </p:spPr>
          <p:txBody>
            <a:bodyPr wrap="square" rtlCol="0">
              <a:spAutoFit/>
            </a:bodyPr>
            <a:lstStyle/>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Fraction</a:t>
              </a:r>
            </a:p>
          </p:txBody>
        </p:sp>
        <p:cxnSp>
          <p:nvCxnSpPr>
            <p:cNvPr id="11" name="Straight Arrow Connector 10"/>
            <p:cNvCxnSpPr/>
            <p:nvPr/>
          </p:nvCxnSpPr>
          <p:spPr>
            <a:xfrm flipH="1">
              <a:off x="4706112" y="1459468"/>
              <a:ext cx="1066945" cy="1041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068824" y="1468612"/>
              <a:ext cx="692042" cy="52173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95800" y="5486400"/>
            <a:ext cx="4572000" cy="646331"/>
          </a:xfrm>
          <a:prstGeom prst="rect">
            <a:avLst/>
          </a:prstGeom>
          <a:noFill/>
          <a:ln w="38100">
            <a:solidFill>
              <a:srgbClr val="FF0000"/>
            </a:solidFill>
          </a:ln>
        </p:spPr>
        <p:txBody>
          <a:bodyPr wrap="square" rtlCol="0">
            <a:spAutoFit/>
          </a:bodyPr>
          <a:lstStyle/>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Agricultural virtual water flows within the United States, Dang, Lin, </a:t>
            </a:r>
            <a:r>
              <a:rPr lang="en-US" sz="1800" b="0" dirty="0" err="1">
                <a:latin typeface="Arial" panose="020B0604020202020204" pitchFamily="34" charset="0"/>
                <a:cs typeface="Arial" panose="020B0604020202020204" pitchFamily="34" charset="0"/>
              </a:rPr>
              <a:t>Konar</a:t>
            </a:r>
            <a:r>
              <a:rPr lang="en-US" sz="1800" b="0" dirty="0">
                <a:latin typeface="Arial" panose="020B0604020202020204" pitchFamily="34" charset="0"/>
                <a:cs typeface="Arial" panose="020B0604020202020204" pitchFamily="34" charset="0"/>
              </a:rPr>
              <a:t>, </a:t>
            </a:r>
            <a:r>
              <a:rPr lang="en-US" sz="1800" b="0" dirty="0" err="1">
                <a:latin typeface="Arial" panose="020B0604020202020204" pitchFamily="34" charset="0"/>
                <a:cs typeface="Arial" panose="020B0604020202020204" pitchFamily="34" charset="0"/>
              </a:rPr>
              <a:t>wrr</a:t>
            </a:r>
            <a:r>
              <a:rPr lang="en-US" sz="1800" b="0" dirty="0">
                <a:latin typeface="Arial" panose="020B0604020202020204" pitchFamily="34" charset="0"/>
                <a:cs typeface="Arial" panose="020B0604020202020204" pitchFamily="34" charset="0"/>
              </a:rPr>
              <a:t> 2015</a:t>
            </a:r>
          </a:p>
        </p:txBody>
      </p:sp>
      <p:sp>
        <p:nvSpPr>
          <p:cNvPr id="14" name="TextBox 13"/>
          <p:cNvSpPr txBox="1"/>
          <p:nvPr/>
        </p:nvSpPr>
        <p:spPr>
          <a:xfrm>
            <a:off x="3388447" y="240268"/>
            <a:ext cx="503802" cy="369332"/>
          </a:xfrm>
          <a:prstGeom prst="rect">
            <a:avLst/>
          </a:prstGeom>
          <a:noFill/>
          <a:ln w="38100">
            <a:solidFill>
              <a:srgbClr val="FF0000"/>
            </a:solidFill>
          </a:ln>
        </p:spPr>
        <p:txBody>
          <a:bodyPr wrap="square" rtlCol="0">
            <a:spAutoFit/>
          </a:bodyPr>
          <a:lstStyle/>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TX</a:t>
            </a:r>
          </a:p>
        </p:txBody>
      </p:sp>
      <p:sp>
        <p:nvSpPr>
          <p:cNvPr id="16" name="TextBox 15"/>
          <p:cNvSpPr txBox="1"/>
          <p:nvPr/>
        </p:nvSpPr>
        <p:spPr>
          <a:xfrm>
            <a:off x="4296798" y="545068"/>
            <a:ext cx="503802" cy="369332"/>
          </a:xfrm>
          <a:prstGeom prst="rect">
            <a:avLst/>
          </a:prstGeom>
          <a:noFill/>
          <a:ln w="38100">
            <a:solidFill>
              <a:srgbClr val="FF0000"/>
            </a:solidFill>
          </a:ln>
        </p:spPr>
        <p:txBody>
          <a:bodyPr wrap="square" rtlCol="0">
            <a:spAutoFit/>
          </a:bodyPr>
          <a:lstStyle/>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CA</a:t>
            </a:r>
          </a:p>
        </p:txBody>
      </p:sp>
    </p:spTree>
    <p:extLst>
      <p:ext uri="{BB962C8B-B14F-4D97-AF65-F5344CB8AC3E}">
        <p14:creationId xmlns:p14="http://schemas.microsoft.com/office/powerpoint/2010/main" val="3950742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6"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Text Box 2"/>
          <p:cNvSpPr txBox="1">
            <a:spLocks noChangeArrowheads="1"/>
          </p:cNvSpPr>
          <p:nvPr/>
        </p:nvSpPr>
        <p:spPr bwMode="auto">
          <a:xfrm>
            <a:off x="1143000" y="990613"/>
            <a:ext cx="7543800" cy="4487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chemeClr val="tx1"/>
                </a:solidFill>
              </a:rPr>
              <a:t>6. Scientific hydrology and hydrologic engineering</a:t>
            </a:r>
          </a:p>
          <a:p>
            <a:pPr eaLnBrk="1" hangingPunct="1">
              <a:lnSpc>
                <a:spcPct val="130000"/>
              </a:lnSpc>
            </a:pPr>
            <a:r>
              <a:rPr lang="en-US" altLang="en-US" sz="2400" dirty="0">
                <a:solidFill>
                  <a:schemeClr val="tx1"/>
                </a:solidFill>
              </a:rPr>
              <a:t>Developments in hydrologic science have been driven, and will likely continue to be driven, by</a:t>
            </a:r>
            <a:r>
              <a:rPr lang="en-US" altLang="en-US" sz="2400" dirty="0">
                <a:solidFill>
                  <a:srgbClr val="000099"/>
                </a:solidFill>
              </a:rPr>
              <a:t> </a:t>
            </a:r>
            <a:r>
              <a:rPr lang="en-US" altLang="en-US" sz="2400" dirty="0">
                <a:solidFill>
                  <a:srgbClr val="0000FF"/>
                </a:solidFill>
              </a:rPr>
              <a:t>societal needs.</a:t>
            </a:r>
          </a:p>
          <a:p>
            <a:pPr eaLnBrk="1" hangingPunct="1">
              <a:lnSpc>
                <a:spcPct val="130000"/>
              </a:lnSpc>
            </a:pPr>
            <a:r>
              <a:rPr lang="en-US" altLang="en-US" sz="2400" dirty="0">
                <a:solidFill>
                  <a:schemeClr val="tx1"/>
                </a:solidFill>
              </a:rPr>
              <a:t>It is essential that the </a:t>
            </a:r>
            <a:r>
              <a:rPr lang="en-US" altLang="en-US" sz="2400" dirty="0">
                <a:solidFill>
                  <a:srgbClr val="0000FF"/>
                </a:solidFill>
              </a:rPr>
              <a:t>best practicable science</a:t>
            </a:r>
            <a:r>
              <a:rPr lang="en-US" altLang="en-US" sz="2400" dirty="0">
                <a:solidFill>
                  <a:schemeClr val="tx1"/>
                </a:solidFill>
              </a:rPr>
              <a:t> be used in </a:t>
            </a:r>
            <a:r>
              <a:rPr lang="en-US" altLang="en-US" sz="2400" dirty="0">
                <a:solidFill>
                  <a:srgbClr val="0000FF"/>
                </a:solidFill>
              </a:rPr>
              <a:t>professional practice.</a:t>
            </a:r>
          </a:p>
          <a:p>
            <a:pPr eaLnBrk="1" hangingPunct="1">
              <a:lnSpc>
                <a:spcPct val="130000"/>
              </a:lnSpc>
            </a:pPr>
            <a:r>
              <a:rPr lang="en-US" altLang="en-US" sz="2400" dirty="0">
                <a:solidFill>
                  <a:schemeClr val="tx1"/>
                </a:solidFill>
              </a:rPr>
              <a:t>Some guiding principles for advancing hydrologic science: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936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9936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Picture1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8575"/>
            <a:ext cx="426085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2371" name="Text Box 3"/>
          <p:cNvSpPr txBox="1">
            <a:spLocks noChangeArrowheads="1"/>
          </p:cNvSpPr>
          <p:nvPr/>
        </p:nvSpPr>
        <p:spPr bwMode="auto">
          <a:xfrm>
            <a:off x="5334000" y="1752600"/>
            <a:ext cx="3581400"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err="1">
                <a:solidFill>
                  <a:schemeClr val="tx1"/>
                </a:solidFill>
              </a:rPr>
              <a:t>Eagleson</a:t>
            </a:r>
            <a:r>
              <a:rPr lang="en-US" altLang="en-US" sz="2400" dirty="0">
                <a:solidFill>
                  <a:schemeClr val="tx1"/>
                </a:solidFill>
              </a:rPr>
              <a:t> Committee 1991</a:t>
            </a:r>
          </a:p>
          <a:p>
            <a:pPr eaLnBrk="1" hangingPunct="1"/>
            <a:r>
              <a:rPr lang="en-US" altLang="en-US" sz="2400" dirty="0">
                <a:solidFill>
                  <a:srgbClr val="0000FF"/>
                </a:solidFill>
              </a:rPr>
              <a:t>Unifying, holistic view of hydrologic sciences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237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Text Box 2"/>
          <p:cNvSpPr txBox="1">
            <a:spLocks noChangeArrowheads="1"/>
          </p:cNvSpPr>
          <p:nvPr/>
        </p:nvSpPr>
        <p:spPr bwMode="auto">
          <a:xfrm>
            <a:off x="1143000" y="990600"/>
            <a:ext cx="7543800" cy="26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chemeClr val="tx1"/>
                </a:solidFill>
              </a:rPr>
              <a:t>An integrative framework for much of hydrologic science has been provided by focusing on the </a:t>
            </a:r>
            <a:r>
              <a:rPr lang="en-US" altLang="en-US" sz="2400" dirty="0">
                <a:solidFill>
                  <a:srgbClr val="0000FF"/>
                </a:solidFill>
              </a:rPr>
              <a:t>“Critical Zone”</a:t>
            </a:r>
            <a:r>
              <a:rPr lang="en-US" altLang="en-US" sz="2400" dirty="0">
                <a:solidFill>
                  <a:schemeClr val="tx1"/>
                </a:solidFill>
              </a:rPr>
              <a:t>, first introduced in: </a:t>
            </a:r>
          </a:p>
          <a:p>
            <a:pPr eaLnBrk="1" hangingPunct="1">
              <a:lnSpc>
                <a:spcPct val="130000"/>
              </a:lnSpc>
            </a:pPr>
            <a:r>
              <a:rPr lang="en-US" altLang="en-US" sz="2400" dirty="0">
                <a:solidFill>
                  <a:schemeClr val="tx1"/>
                </a:solidFill>
              </a:rPr>
              <a:t>“Basic Research Opportunities in Earth Science”, National Research Council, p 154, </a:t>
            </a:r>
            <a:r>
              <a:rPr lang="en-US" altLang="en-US" sz="2400" dirty="0">
                <a:solidFill>
                  <a:srgbClr val="0000FF"/>
                </a:solidFill>
              </a:rPr>
              <a:t>2001</a:t>
            </a:r>
            <a:r>
              <a:rPr lang="en-US" altLang="en-US" sz="2400" dirty="0">
                <a:solidFill>
                  <a:schemeClr val="tx1"/>
                </a:solidFill>
              </a:rPr>
              <a:t> </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3" descr="Basic Research Opportunities in Earth Science-cover-2-1-low re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3114" y="0"/>
            <a:ext cx="4897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Text Box 2"/>
          <p:cNvSpPr txBox="1">
            <a:spLocks noChangeArrowheads="1"/>
          </p:cNvSpPr>
          <p:nvPr/>
        </p:nvSpPr>
        <p:spPr bwMode="auto">
          <a:xfrm>
            <a:off x="1143000" y="990600"/>
            <a:ext cx="7543800" cy="26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I am guilty, together with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Professor</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Gail Ashley</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(Rutgers) and the late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Professor Larry Wilding</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(Texas A &amp; M), for introducing this framework to the NRC Committee.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There are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46</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Critical Zone Observatories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globally</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a:t>
            </a:r>
          </a:p>
        </p:txBody>
      </p:sp>
    </p:spTree>
    <p:extLst>
      <p:ext uri="{BB962C8B-B14F-4D97-AF65-F5344CB8AC3E}">
        <p14:creationId xmlns:p14="http://schemas.microsoft.com/office/powerpoint/2010/main" val="49821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134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BAA61F2-943B-3D27-DC09-F05A3DD7D172}"/>
              </a:ext>
            </a:extLst>
          </p:cNvPr>
          <p:cNvPicPr>
            <a:picLocks noChangeAspect="1"/>
          </p:cNvPicPr>
          <p:nvPr/>
        </p:nvPicPr>
        <p:blipFill>
          <a:blip r:embed="rId2"/>
          <a:stretch>
            <a:fillRect/>
          </a:stretch>
        </p:blipFill>
        <p:spPr>
          <a:xfrm>
            <a:off x="0" y="0"/>
            <a:ext cx="9144000" cy="5084414"/>
          </a:xfrm>
          <a:prstGeom prst="rect">
            <a:avLst/>
          </a:prstGeom>
        </p:spPr>
      </p:pic>
      <p:sp>
        <p:nvSpPr>
          <p:cNvPr id="2" name="Text Box 2">
            <a:extLst>
              <a:ext uri="{FF2B5EF4-FFF2-40B4-BE49-F238E27FC236}">
                <a16:creationId xmlns:a16="http://schemas.microsoft.com/office/drawing/2014/main" id="{60778D4F-77CA-A80C-BADF-1BF2F658737E}"/>
              </a:ext>
            </a:extLst>
          </p:cNvPr>
          <p:cNvSpPr txBox="1">
            <a:spLocks noChangeArrowheads="1"/>
          </p:cNvSpPr>
          <p:nvPr/>
        </p:nvSpPr>
        <p:spPr bwMode="auto">
          <a:xfrm>
            <a:off x="381000" y="5229147"/>
            <a:ext cx="8534400" cy="1019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lvl="0" eaLnBrk="1" hangingPunct="1">
              <a:lnSpc>
                <a:spcPct val="130000"/>
              </a:lnSpc>
              <a:defRPr/>
            </a:pPr>
            <a:r>
              <a:rPr lang="en-US" altLang="en-US" sz="1600" dirty="0">
                <a:solidFill>
                  <a:srgbClr val="000000"/>
                </a:solidFill>
              </a:rPr>
              <a:t>Figure 2. The current </a:t>
            </a:r>
            <a:r>
              <a:rPr lang="en-US" altLang="en-US" sz="1600" dirty="0">
                <a:solidFill>
                  <a:srgbClr val="0000FF"/>
                </a:solidFill>
              </a:rPr>
              <a:t>network of nine critical zone observatories</a:t>
            </a:r>
            <a:r>
              <a:rPr lang="en-US" altLang="en-US" sz="1600" dirty="0">
                <a:solidFill>
                  <a:srgbClr val="000000"/>
                </a:solidFill>
              </a:rPr>
              <a:t> funded in the United States to investigate all aspects of the critical zone.  S. L. Brantley et al.: Designing a network of critical zone observatories, Earth Surf. </a:t>
            </a:r>
            <a:r>
              <a:rPr lang="en-US" altLang="en-US" sz="1600" dirty="0" err="1">
                <a:solidFill>
                  <a:srgbClr val="000000"/>
                </a:solidFill>
              </a:rPr>
              <a:t>Dynam</a:t>
            </a:r>
            <a:r>
              <a:rPr lang="en-US" altLang="en-US" sz="1600" dirty="0">
                <a:solidFill>
                  <a:srgbClr val="000000"/>
                </a:solidFill>
              </a:rPr>
              <a:t>., 5, 841–860, 2017</a:t>
            </a:r>
          </a:p>
        </p:txBody>
      </p:sp>
    </p:spTree>
    <p:extLst>
      <p:ext uri="{BB962C8B-B14F-4D97-AF65-F5344CB8AC3E}">
        <p14:creationId xmlns:p14="http://schemas.microsoft.com/office/powerpoint/2010/main" val="4193498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Group 9"/>
          <p:cNvGrpSpPr>
            <a:grpSpLocks/>
          </p:cNvGrpSpPr>
          <p:nvPr/>
        </p:nvGrpSpPr>
        <p:grpSpPr bwMode="auto">
          <a:xfrm>
            <a:off x="228600" y="76203"/>
            <a:ext cx="8899525" cy="5889625"/>
            <a:chOff x="0" y="48"/>
            <a:chExt cx="5760" cy="3710"/>
          </a:xfrm>
        </p:grpSpPr>
        <p:pic>
          <p:nvPicPr>
            <p:cNvPr id="53254" name="Picture 2" descr="Critical Zone Figure 2-1-rota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
              <a:ext cx="5760" cy="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5" name="Rectangle 8"/>
            <p:cNvSpPr>
              <a:spLocks noChangeArrowheads="1"/>
            </p:cNvSpPr>
            <p:nvPr/>
          </p:nvSpPr>
          <p:spPr bwMode="auto">
            <a:xfrm>
              <a:off x="96" y="3354"/>
              <a:ext cx="116" cy="349"/>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grpSp>
      <p:sp>
        <p:nvSpPr>
          <p:cNvPr id="53252" name="Text Box 7"/>
          <p:cNvSpPr txBox="1">
            <a:spLocks noChangeArrowheads="1"/>
          </p:cNvSpPr>
          <p:nvPr/>
        </p:nvSpPr>
        <p:spPr bwMode="auto">
          <a:xfrm>
            <a:off x="1219200" y="6059487"/>
            <a:ext cx="6781800" cy="577850"/>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a:solidFill>
                  <a:srgbClr val="0000FF"/>
                </a:solidFill>
              </a:rPr>
              <a:t>Critical Zone</a:t>
            </a:r>
          </a:p>
        </p:txBody>
      </p:sp>
      <p:sp>
        <p:nvSpPr>
          <p:cNvPr id="53253" name="Line 10"/>
          <p:cNvSpPr>
            <a:spLocks noChangeShapeType="1"/>
          </p:cNvSpPr>
          <p:nvPr/>
        </p:nvSpPr>
        <p:spPr bwMode="auto">
          <a:xfrm>
            <a:off x="4191000" y="1212849"/>
            <a:ext cx="0" cy="3810000"/>
          </a:xfrm>
          <a:prstGeom prst="line">
            <a:avLst/>
          </a:prstGeom>
          <a:noFill/>
          <a:ln w="57150">
            <a:solidFill>
              <a:srgbClr val="0000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atin typeface="Arial"/>
            </a:endParaRPr>
          </a:p>
        </p:txBody>
      </p:sp>
      <p:sp>
        <p:nvSpPr>
          <p:cNvPr id="7" name="Rectangle 5"/>
          <p:cNvSpPr>
            <a:spLocks noChangeArrowheads="1"/>
          </p:cNvSpPr>
          <p:nvPr/>
        </p:nvSpPr>
        <p:spPr bwMode="auto">
          <a:xfrm>
            <a:off x="691754" y="2133600"/>
            <a:ext cx="2707934" cy="2330162"/>
          </a:xfrm>
          <a:prstGeom prst="rect">
            <a:avLst/>
          </a:prstGeom>
          <a:noFill/>
          <a:ln w="38100">
            <a:solidFill>
              <a:srgbClr val="0000FF"/>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extLst>
      <p:ext uri="{BB962C8B-B14F-4D97-AF65-F5344CB8AC3E}">
        <p14:creationId xmlns:p14="http://schemas.microsoft.com/office/powerpoint/2010/main" val="134013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File:WelcomeToTelevision.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257800"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 Box 4"/>
          <p:cNvSpPr txBox="1">
            <a:spLocks noChangeArrowheads="1"/>
          </p:cNvSpPr>
          <p:nvPr/>
        </p:nvSpPr>
        <p:spPr bwMode="auto">
          <a:xfrm>
            <a:off x="457200" y="4724408"/>
            <a:ext cx="8153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sz="2400">
                <a:solidFill>
                  <a:schemeClr val="tx1"/>
                </a:solidFill>
              </a:rPr>
              <a:t>Television – Australia - 1956</a:t>
            </a:r>
          </a:p>
          <a:p>
            <a:pPr eaLnBrk="1" hangingPunct="1">
              <a:lnSpc>
                <a:spcPct val="100000"/>
              </a:lnSpc>
              <a:spcBef>
                <a:spcPct val="0"/>
              </a:spcBef>
            </a:pPr>
            <a:endParaRPr lang="en-US" altLang="en-US" sz="2400">
              <a:solidFill>
                <a:schemeClr val="tx1"/>
              </a:solidFill>
            </a:endParaRPr>
          </a:p>
        </p:txBody>
      </p:sp>
      <p:sp>
        <p:nvSpPr>
          <p:cNvPr id="564229" name="Text Box 5"/>
          <p:cNvSpPr txBox="1">
            <a:spLocks noChangeArrowheads="1"/>
          </p:cNvSpPr>
          <p:nvPr/>
        </p:nvSpPr>
        <p:spPr bwMode="auto">
          <a:xfrm>
            <a:off x="5715000" y="1143013"/>
            <a:ext cx="2667000"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a:solidFill>
                  <a:srgbClr val="0000FF"/>
                </a:solidFill>
              </a:rPr>
              <a:t>Vacuum tube</a:t>
            </a:r>
            <a:r>
              <a:rPr lang="en-US" altLang="en-US" sz="2400" dirty="0">
                <a:solidFill>
                  <a:schemeClr val="tx1"/>
                </a:solidFill>
              </a:rPr>
              <a:t> technology</a:t>
            </a:r>
          </a:p>
          <a:p>
            <a:pPr eaLnBrk="1" hangingPunct="1"/>
            <a:r>
              <a:rPr lang="en-US" altLang="en-US" sz="2400" dirty="0">
                <a:solidFill>
                  <a:schemeClr val="tx1"/>
                </a:solidFill>
              </a:rPr>
              <a:t>Precursor of modern screens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422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NASA-Satell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292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3139" name="Text Box 3"/>
          <p:cNvSpPr txBox="1">
            <a:spLocks noChangeArrowheads="1"/>
          </p:cNvSpPr>
          <p:nvPr/>
        </p:nvSpPr>
        <p:spPr bwMode="auto">
          <a:xfrm>
            <a:off x="5105400" y="533400"/>
            <a:ext cx="4038600" cy="378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Relative scales</a:t>
            </a:r>
          </a:p>
          <a:p>
            <a:pPr eaLnBrk="1" hangingPunct="1">
              <a:lnSpc>
                <a:spcPct val="100000"/>
              </a:lnSpc>
            </a:pPr>
            <a:endParaRPr lang="en-US" altLang="en-US" sz="2400" dirty="0">
              <a:solidFill>
                <a:srgbClr val="000000"/>
              </a:solidFill>
            </a:endParaRPr>
          </a:p>
          <a:p>
            <a:pPr eaLnBrk="1" hangingPunct="1">
              <a:lnSpc>
                <a:spcPct val="100000"/>
              </a:lnSpc>
            </a:pPr>
            <a:r>
              <a:rPr lang="en-US" altLang="en-US" sz="2400" dirty="0">
                <a:solidFill>
                  <a:srgbClr val="000000"/>
                </a:solidFill>
              </a:rPr>
              <a:t>Earth = 1 m</a:t>
            </a:r>
          </a:p>
          <a:p>
            <a:pPr eaLnBrk="1" hangingPunct="1">
              <a:lnSpc>
                <a:spcPct val="100000"/>
              </a:lnSpc>
            </a:pPr>
            <a:endParaRPr lang="en-US" altLang="en-US" sz="2400" dirty="0">
              <a:solidFill>
                <a:srgbClr val="000000"/>
              </a:solidFill>
            </a:endParaRPr>
          </a:p>
          <a:p>
            <a:pPr eaLnBrk="1" hangingPunct="1">
              <a:lnSpc>
                <a:spcPct val="100000"/>
              </a:lnSpc>
            </a:pPr>
            <a:r>
              <a:rPr lang="en-US" altLang="en-US" sz="2400" dirty="0">
                <a:solidFill>
                  <a:srgbClr val="000000"/>
                </a:solidFill>
              </a:rPr>
              <a:t>Mt Everest = 0.7 mm</a:t>
            </a:r>
          </a:p>
          <a:p>
            <a:pPr eaLnBrk="1" hangingPunct="1">
              <a:lnSpc>
                <a:spcPct val="100000"/>
              </a:lnSpc>
            </a:pPr>
            <a:endParaRPr lang="en-US" altLang="en-US" sz="2400" dirty="0">
              <a:solidFill>
                <a:srgbClr val="000000"/>
              </a:solidFill>
            </a:endParaRPr>
          </a:p>
          <a:p>
            <a:pPr eaLnBrk="1" hangingPunct="1">
              <a:lnSpc>
                <a:spcPct val="100000"/>
              </a:lnSpc>
            </a:pPr>
            <a:r>
              <a:rPr lang="en-US" altLang="en-US" sz="2400" dirty="0">
                <a:solidFill>
                  <a:srgbClr val="000000"/>
                </a:solidFill>
              </a:rPr>
              <a:t>Mariana Trench = 0.9 mm</a:t>
            </a:r>
          </a:p>
        </p:txBody>
      </p:sp>
      <p:sp>
        <p:nvSpPr>
          <p:cNvPr id="54276" name="Text Box 4"/>
          <p:cNvSpPr txBox="1">
            <a:spLocks noChangeArrowheads="1"/>
          </p:cNvSpPr>
          <p:nvPr/>
        </p:nvSpPr>
        <p:spPr bwMode="auto">
          <a:xfrm>
            <a:off x="381000" y="5410200"/>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rgbClr val="000000"/>
                </a:solidFill>
              </a:rPr>
              <a:t>Critical zone</a:t>
            </a:r>
          </a:p>
        </p:txBody>
      </p:sp>
      <p:sp>
        <p:nvSpPr>
          <p:cNvPr id="603141" name="Text Box 5"/>
          <p:cNvSpPr txBox="1">
            <a:spLocks noChangeArrowheads="1"/>
          </p:cNvSpPr>
          <p:nvPr/>
        </p:nvSpPr>
        <p:spPr bwMode="auto">
          <a:xfrm>
            <a:off x="2362200" y="5257803"/>
            <a:ext cx="67818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FF"/>
                </a:solidFill>
              </a:rPr>
              <a:t>Little known about the 1 m domain</a:t>
            </a:r>
          </a:p>
          <a:p>
            <a:pPr eaLnBrk="1" hangingPunct="1">
              <a:lnSpc>
                <a:spcPct val="100000"/>
              </a:lnSpc>
            </a:pPr>
            <a:r>
              <a:rPr lang="en-US" altLang="en-US" sz="2400" dirty="0">
                <a:solidFill>
                  <a:srgbClr val="0000FF"/>
                </a:solidFill>
              </a:rPr>
              <a:t>Our domain is -0.1 to 0.7 mm above sea level</a:t>
            </a:r>
          </a:p>
        </p:txBody>
      </p:sp>
    </p:spTree>
    <p:extLst>
      <p:ext uri="{BB962C8B-B14F-4D97-AF65-F5344CB8AC3E}">
        <p14:creationId xmlns:p14="http://schemas.microsoft.com/office/powerpoint/2010/main" val="277348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313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313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313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3139">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03141">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0314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5164348" y="671286"/>
            <a:ext cx="4038600" cy="4967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FF"/>
                </a:solidFill>
              </a:rPr>
              <a:t>1991 report; 20 - years on </a:t>
            </a:r>
            <a:r>
              <a:rPr lang="en-US" altLang="en-US" sz="2400" dirty="0">
                <a:solidFill>
                  <a:srgbClr val="000000"/>
                </a:solidFill>
              </a:rPr>
              <a:t>and exploring new opportunities:</a:t>
            </a:r>
          </a:p>
          <a:p>
            <a:pPr eaLnBrk="1" hangingPunct="1">
              <a:lnSpc>
                <a:spcPct val="130000"/>
              </a:lnSpc>
            </a:pPr>
            <a:r>
              <a:rPr lang="en-US" altLang="en-US" sz="2400" dirty="0">
                <a:solidFill>
                  <a:srgbClr val="000000"/>
                </a:solidFill>
              </a:rPr>
              <a:t>NRC, 2012</a:t>
            </a:r>
          </a:p>
          <a:p>
            <a:pPr eaLnBrk="1" hangingPunct="1">
              <a:lnSpc>
                <a:spcPct val="130000"/>
              </a:lnSpc>
            </a:pPr>
            <a:r>
              <a:rPr lang="en-US" altLang="en-US" sz="2400" dirty="0">
                <a:solidFill>
                  <a:srgbClr val="000000"/>
                </a:solidFill>
              </a:rPr>
              <a:t>Provides broad examples of the </a:t>
            </a:r>
            <a:r>
              <a:rPr lang="en-US" altLang="en-US" sz="2400" dirty="0">
                <a:solidFill>
                  <a:srgbClr val="0000FF"/>
                </a:solidFill>
              </a:rPr>
              <a:t>“promising new opportunities to advance hydrologic sciences”</a:t>
            </a:r>
          </a:p>
          <a:p>
            <a:pPr eaLnBrk="1" hangingPunct="1">
              <a:lnSpc>
                <a:spcPct val="130000"/>
              </a:lnSpc>
            </a:pPr>
            <a:endParaRPr lang="en-US" altLang="en-US" sz="2400" dirty="0">
              <a:solidFill>
                <a:srgbClr val="000000"/>
              </a:solidFill>
            </a:endParaRPr>
          </a:p>
        </p:txBody>
      </p:sp>
      <p:pic>
        <p:nvPicPr>
          <p:cNvPr id="1026"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08" y="119256"/>
            <a:ext cx="5262122" cy="66194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294237" y="286563"/>
            <a:ext cx="4361155" cy="1195741"/>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extLst>
      <p:ext uri="{BB962C8B-B14F-4D97-AF65-F5344CB8AC3E}">
        <p14:creationId xmlns:p14="http://schemas.microsoft.com/office/powerpoint/2010/main" val="3017953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13"/>
            <a:ext cx="731520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Community leadership in advancing hydrologic science in the U.S.</a:t>
            </a:r>
          </a:p>
          <a:p>
            <a:pPr eaLnBrk="1" hangingPunct="1">
              <a:lnSpc>
                <a:spcPct val="130000"/>
              </a:lnSpc>
            </a:pPr>
            <a:r>
              <a:rPr lang="en-US" altLang="en-US" sz="2400" dirty="0">
                <a:solidFill>
                  <a:srgbClr val="003300"/>
                </a:solidFill>
              </a:rPr>
              <a:t>Consortium of Universities for the Advancement of Hydrologic Science, Inc. </a:t>
            </a:r>
            <a:r>
              <a:rPr lang="en-US" altLang="en-US" sz="2400" dirty="0">
                <a:solidFill>
                  <a:srgbClr val="0000FF"/>
                </a:solidFill>
              </a:rPr>
              <a:t>CUAHSI</a:t>
            </a:r>
            <a:r>
              <a:rPr lang="en-US" altLang="en-US" sz="2400" dirty="0">
                <a:solidFill>
                  <a:srgbClr val="000000"/>
                </a:solidFill>
              </a:rPr>
              <a:t> 		 </a:t>
            </a: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259607544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C1DA7-B7D9-7BB6-C278-42A2A049CB2B}"/>
            </a:ext>
          </a:extLst>
        </p:cNvPr>
        <p:cNvGrpSpPr/>
        <p:nvPr/>
      </p:nvGrpSpPr>
      <p:grpSpPr>
        <a:xfrm>
          <a:off x="0" y="0"/>
          <a:ext cx="0" cy="0"/>
          <a:chOff x="0" y="0"/>
          <a:chExt cx="0" cy="0"/>
        </a:xfrm>
      </p:grpSpPr>
      <p:sp>
        <p:nvSpPr>
          <p:cNvPr id="53250" name="Text Box 2">
            <a:extLst>
              <a:ext uri="{FF2B5EF4-FFF2-40B4-BE49-F238E27FC236}">
                <a16:creationId xmlns:a16="http://schemas.microsoft.com/office/drawing/2014/main" id="{805C0205-88F0-D9AA-EEC1-0D62C66E512B}"/>
              </a:ext>
            </a:extLst>
          </p:cNvPr>
          <p:cNvSpPr txBox="1">
            <a:spLocks noChangeArrowheads="1"/>
          </p:cNvSpPr>
          <p:nvPr/>
        </p:nvSpPr>
        <p:spPr bwMode="auto">
          <a:xfrm>
            <a:off x="1143000" y="990613"/>
            <a:ext cx="7315200" cy="1667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Are there possibilities for advancing hydrologic science using “Machine Learning”?  		 </a:t>
            </a: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376257475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BDCE0-4611-3B11-BA36-EA602A402D7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D4F9E8E-025D-A28D-1270-6A80EEE69F17}"/>
              </a:ext>
            </a:extLst>
          </p:cNvPr>
          <p:cNvPicPr>
            <a:picLocks noChangeAspect="1"/>
          </p:cNvPicPr>
          <p:nvPr/>
        </p:nvPicPr>
        <p:blipFill>
          <a:blip r:embed="rId2"/>
          <a:stretch>
            <a:fillRect/>
          </a:stretch>
        </p:blipFill>
        <p:spPr>
          <a:xfrm>
            <a:off x="0" y="786627"/>
            <a:ext cx="9144000" cy="5284745"/>
          </a:xfrm>
          <a:prstGeom prst="rect">
            <a:avLst/>
          </a:prstGeom>
        </p:spPr>
      </p:pic>
      <p:sp>
        <p:nvSpPr>
          <p:cNvPr id="2" name="Rectangle 5">
            <a:extLst>
              <a:ext uri="{FF2B5EF4-FFF2-40B4-BE49-F238E27FC236}">
                <a16:creationId xmlns:a16="http://schemas.microsoft.com/office/drawing/2014/main" id="{CC2982E8-D901-1917-ABF2-D25673A36921}"/>
              </a:ext>
            </a:extLst>
          </p:cNvPr>
          <p:cNvSpPr>
            <a:spLocks noChangeArrowheads="1"/>
          </p:cNvSpPr>
          <p:nvPr/>
        </p:nvSpPr>
        <p:spPr bwMode="auto">
          <a:xfrm>
            <a:off x="114620" y="785984"/>
            <a:ext cx="4361155" cy="461010"/>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
        <p:nvSpPr>
          <p:cNvPr id="4" name="Rectangle 5">
            <a:extLst>
              <a:ext uri="{FF2B5EF4-FFF2-40B4-BE49-F238E27FC236}">
                <a16:creationId xmlns:a16="http://schemas.microsoft.com/office/drawing/2014/main" id="{0089E28F-58C2-E2BD-3F28-297B8B2DB88D}"/>
              </a:ext>
            </a:extLst>
          </p:cNvPr>
          <p:cNvSpPr>
            <a:spLocks noChangeArrowheads="1"/>
          </p:cNvSpPr>
          <p:nvPr/>
        </p:nvSpPr>
        <p:spPr bwMode="auto">
          <a:xfrm>
            <a:off x="106936" y="1314642"/>
            <a:ext cx="1528558" cy="461010"/>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
        <p:nvSpPr>
          <p:cNvPr id="5" name="Rectangle 5">
            <a:extLst>
              <a:ext uri="{FF2B5EF4-FFF2-40B4-BE49-F238E27FC236}">
                <a16:creationId xmlns:a16="http://schemas.microsoft.com/office/drawing/2014/main" id="{E2A0210D-ACB3-4676-81A0-D9C575D7F6E5}"/>
              </a:ext>
            </a:extLst>
          </p:cNvPr>
          <p:cNvSpPr>
            <a:spLocks noChangeArrowheads="1"/>
          </p:cNvSpPr>
          <p:nvPr/>
        </p:nvSpPr>
        <p:spPr bwMode="auto">
          <a:xfrm>
            <a:off x="2172284" y="1347178"/>
            <a:ext cx="6385168" cy="557822"/>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
        <p:nvSpPr>
          <p:cNvPr id="6" name="Rectangle 5">
            <a:extLst>
              <a:ext uri="{FF2B5EF4-FFF2-40B4-BE49-F238E27FC236}">
                <a16:creationId xmlns:a16="http://schemas.microsoft.com/office/drawing/2014/main" id="{C4BAE35E-2568-FEDA-CA8D-40F8C9B07EBC}"/>
              </a:ext>
            </a:extLst>
          </p:cNvPr>
          <p:cNvSpPr>
            <a:spLocks noChangeArrowheads="1"/>
          </p:cNvSpPr>
          <p:nvPr/>
        </p:nvSpPr>
        <p:spPr bwMode="auto">
          <a:xfrm>
            <a:off x="76200" y="3006518"/>
            <a:ext cx="2237962" cy="1925754"/>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
        <p:nvSpPr>
          <p:cNvPr id="7" name="Text Box 2">
            <a:extLst>
              <a:ext uri="{FF2B5EF4-FFF2-40B4-BE49-F238E27FC236}">
                <a16:creationId xmlns:a16="http://schemas.microsoft.com/office/drawing/2014/main" id="{C0001F18-B9C9-5A71-A038-85C139DDC604}"/>
              </a:ext>
            </a:extLst>
          </p:cNvPr>
          <p:cNvSpPr txBox="1">
            <a:spLocks noChangeArrowheads="1"/>
          </p:cNvSpPr>
          <p:nvPr/>
        </p:nvSpPr>
        <p:spPr bwMode="auto">
          <a:xfrm>
            <a:off x="4668227" y="838200"/>
            <a:ext cx="970573"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dirty="0"/>
              <a:t> 2021</a:t>
            </a:r>
          </a:p>
        </p:txBody>
      </p:sp>
    </p:spTree>
    <p:extLst>
      <p:ext uri="{BB962C8B-B14F-4D97-AF65-F5344CB8AC3E}">
        <p14:creationId xmlns:p14="http://schemas.microsoft.com/office/powerpoint/2010/main" val="94360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4809E-A449-06D1-F5B6-ACF3D9F08001}"/>
            </a:ext>
          </a:extLst>
        </p:cNvPr>
        <p:cNvGrpSpPr/>
        <p:nvPr/>
      </p:nvGrpSpPr>
      <p:grpSpPr>
        <a:xfrm>
          <a:off x="0" y="0"/>
          <a:ext cx="0" cy="0"/>
          <a:chOff x="0" y="0"/>
          <a:chExt cx="0" cy="0"/>
        </a:xfrm>
      </p:grpSpPr>
      <p:sp>
        <p:nvSpPr>
          <p:cNvPr id="53250" name="Text Box 2">
            <a:extLst>
              <a:ext uri="{FF2B5EF4-FFF2-40B4-BE49-F238E27FC236}">
                <a16:creationId xmlns:a16="http://schemas.microsoft.com/office/drawing/2014/main" id="{4F5C7BA2-3410-5E2D-7BB8-E69EBAD161E9}"/>
              </a:ext>
            </a:extLst>
          </p:cNvPr>
          <p:cNvSpPr txBox="1">
            <a:spLocks noChangeArrowheads="1"/>
          </p:cNvSpPr>
          <p:nvPr/>
        </p:nvSpPr>
        <p:spPr bwMode="auto">
          <a:xfrm>
            <a:off x="1143000" y="990613"/>
            <a:ext cx="7315200" cy="2996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Landmark technological developments 1944 -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Follow up technology</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Issues in hydrology and water resources engineering</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The importance of mentors</a:t>
            </a:r>
          </a:p>
        </p:txBody>
      </p:sp>
    </p:spTree>
    <p:extLst>
      <p:ext uri="{BB962C8B-B14F-4D97-AF65-F5344CB8AC3E}">
        <p14:creationId xmlns:p14="http://schemas.microsoft.com/office/powerpoint/2010/main" val="287983937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553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We all need mentors across the age spectrum. </a:t>
            </a:r>
          </a:p>
          <a:p>
            <a:pPr eaLnBrk="1" hangingPunct="1">
              <a:lnSpc>
                <a:spcPct val="130000"/>
              </a:lnSpc>
            </a:pPr>
            <a:r>
              <a:rPr lang="en-US" altLang="en-US" sz="2400" dirty="0">
                <a:solidFill>
                  <a:srgbClr val="000000"/>
                </a:solidFill>
              </a:rPr>
              <a:t>Engineering mistakes are repeated about every 30 years.</a:t>
            </a:r>
          </a:p>
          <a:p>
            <a:pPr eaLnBrk="1" hangingPunct="1">
              <a:lnSpc>
                <a:spcPct val="130000"/>
              </a:lnSpc>
            </a:pPr>
            <a:r>
              <a:rPr lang="en-US" altLang="en-US" sz="2400" dirty="0">
                <a:solidFill>
                  <a:srgbClr val="000000"/>
                </a:solidFill>
              </a:rPr>
              <a:t>There is a loss of “institutional” memory over about 30 years – e.g., </a:t>
            </a:r>
            <a:r>
              <a:rPr lang="en-US" altLang="en-US" sz="2400" dirty="0">
                <a:solidFill>
                  <a:srgbClr val="0000FF"/>
                </a:solidFill>
              </a:rPr>
              <a:t>Oroville Dam spillway failure February 27, 2017</a:t>
            </a:r>
          </a:p>
          <a:p>
            <a:pPr eaLnBrk="1" hangingPunct="1">
              <a:lnSpc>
                <a:spcPct val="130000"/>
              </a:lnSpc>
            </a:pPr>
            <a:endParaRPr lang="en-US" altLang="en-US" sz="2400" dirty="0">
              <a:solidFill>
                <a:srgbClr val="0000FF"/>
              </a:solidFill>
            </a:endParaRPr>
          </a:p>
          <a:p>
            <a:pPr eaLnBrk="1" hangingPunct="1">
              <a:lnSpc>
                <a:spcPct val="130000"/>
              </a:lnSpc>
            </a:pPr>
            <a:endParaRPr lang="en-US" altLang="en-US" sz="1600" dirty="0">
              <a:solidFill>
                <a:schemeClr val="tx1"/>
              </a:solidFill>
            </a:endParaRPr>
          </a:p>
          <a:p>
            <a:pPr eaLnBrk="1" hangingPunct="1">
              <a:lnSpc>
                <a:spcPct val="130000"/>
              </a:lnSpc>
            </a:pPr>
            <a:r>
              <a:rPr lang="en-US" altLang="en-US" sz="1600" dirty="0">
                <a:solidFill>
                  <a:schemeClr val="tx1"/>
                </a:solidFill>
              </a:rPr>
              <a:t>See Forensic Report: </a:t>
            </a:r>
            <a:r>
              <a:rPr lang="en-US" altLang="en-US" sz="1600" dirty="0">
                <a:solidFill>
                  <a:schemeClr val="tx1"/>
                </a:solidFill>
                <a:hlinkClick r:id="rId2"/>
              </a:rPr>
              <a:t>https://damsafety.org/sites/default/files/files/Independent%20Forensic%20Team%20Report%20Final%2001-05-18.pdf</a:t>
            </a:r>
            <a:endParaRPr lang="en-US" altLang="en-US" sz="1600" dirty="0">
              <a:solidFill>
                <a:srgbClr val="0000FF"/>
              </a:solidFill>
            </a:endParaRPr>
          </a:p>
        </p:txBody>
      </p:sp>
    </p:spTree>
    <p:extLst>
      <p:ext uri="{BB962C8B-B14F-4D97-AF65-F5344CB8AC3E}">
        <p14:creationId xmlns:p14="http://schemas.microsoft.com/office/powerpoint/2010/main" val="87677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67774" y="5865542"/>
            <a:ext cx="5715000" cy="400110"/>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Oroville Dam, CA, failed spillway, Feb 27, 2017</a:t>
            </a:r>
          </a:p>
        </p:txBody>
      </p:sp>
      <p:grpSp>
        <p:nvGrpSpPr>
          <p:cNvPr id="5" name="Group 4"/>
          <p:cNvGrpSpPr/>
          <p:nvPr/>
        </p:nvGrpSpPr>
        <p:grpSpPr>
          <a:xfrm>
            <a:off x="-50848" y="2"/>
            <a:ext cx="9194848" cy="6677799"/>
            <a:chOff x="-50848" y="0"/>
            <a:chExt cx="9194848" cy="6677799"/>
          </a:xfrm>
        </p:grpSpPr>
        <p:sp>
          <p:nvSpPr>
            <p:cNvPr id="2" name="TextBox 1"/>
            <p:cNvSpPr txBox="1"/>
            <p:nvPr/>
          </p:nvSpPr>
          <p:spPr>
            <a:xfrm>
              <a:off x="1143000" y="6248400"/>
              <a:ext cx="70104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026" name="Picture 2" descr="C:\Users\SJB\Desktop\Oroville_Dam_spillway_damage_27_Feb_20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48" y="0"/>
              <a:ext cx="9194848" cy="57049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6400800"/>
              <a:ext cx="73914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https://en.wikipedia.org/wiki/Oroville_Dam#/media/File:Oroville_Dam_spillway_damage_27_Feb_2017.jpg</a:t>
              </a:r>
            </a:p>
          </p:txBody>
        </p:sp>
      </p:grpSp>
      <p:sp>
        <p:nvSpPr>
          <p:cNvPr id="7" name="TextBox 6"/>
          <p:cNvSpPr txBox="1"/>
          <p:nvPr/>
        </p:nvSpPr>
        <p:spPr>
          <a:xfrm>
            <a:off x="2971800" y="685800"/>
            <a:ext cx="5638800" cy="1015663"/>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Cost of replacement of spillway 2017-2018 and stabilization below emergency spillway – 2018,  $1.2B  (DWR Feb. 2021) </a:t>
            </a:r>
          </a:p>
        </p:txBody>
      </p:sp>
    </p:spTree>
    <p:extLst>
      <p:ext uri="{BB962C8B-B14F-4D97-AF65-F5344CB8AC3E}">
        <p14:creationId xmlns:p14="http://schemas.microsoft.com/office/powerpoint/2010/main" val="2299231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Seek a wise older (</a:t>
            </a:r>
            <a:r>
              <a:rPr lang="en-US" altLang="en-US" sz="2400" dirty="0">
                <a:solidFill>
                  <a:srgbClr val="0000FF"/>
                </a:solidFill>
              </a:rPr>
              <a:t>30 + years</a:t>
            </a:r>
            <a:r>
              <a:rPr lang="en-US" altLang="en-US" sz="2400" dirty="0">
                <a:solidFill>
                  <a:srgbClr val="000000"/>
                </a:solidFill>
              </a:rPr>
              <a:t>) mentor, and then others younger and older than yourself.</a:t>
            </a:r>
          </a:p>
          <a:p>
            <a:pPr eaLnBrk="1" hangingPunct="1">
              <a:lnSpc>
                <a:spcPct val="130000"/>
              </a:lnSpc>
            </a:pPr>
            <a:r>
              <a:rPr lang="en-US" altLang="en-US" sz="2400" dirty="0">
                <a:solidFill>
                  <a:srgbClr val="000000"/>
                </a:solidFill>
              </a:rPr>
              <a:t>Seek, with help of mentors, </a:t>
            </a:r>
            <a:r>
              <a:rPr lang="en-US" altLang="en-US" sz="2400" dirty="0">
                <a:solidFill>
                  <a:srgbClr val="0000FF"/>
                </a:solidFill>
              </a:rPr>
              <a:t>examples of inspiring work.</a:t>
            </a: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224062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13"/>
            <a:ext cx="7543800" cy="1004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dirty="0">
                <a:solidFill>
                  <a:srgbClr val="000000"/>
                </a:solidFill>
              </a:rPr>
              <a:t>My mentors have influenced me in many ways:</a:t>
            </a:r>
          </a:p>
          <a:p>
            <a:pPr eaLnBrk="1" hangingPunct="1">
              <a:lnSpc>
                <a:spcPct val="130000"/>
              </a:lnSpc>
            </a:pPr>
            <a:r>
              <a:rPr lang="en-US" altLang="en-US" dirty="0">
                <a:solidFill>
                  <a:srgbClr val="000000"/>
                </a:solidFill>
              </a:rPr>
              <a:t>Undergraduate - The </a:t>
            </a:r>
            <a:r>
              <a:rPr lang="en-US" altLang="en-US" dirty="0">
                <a:solidFill>
                  <a:srgbClr val="0000FF"/>
                </a:solidFill>
              </a:rPr>
              <a:t>University of Newcastle, Australia</a:t>
            </a:r>
          </a:p>
        </p:txBody>
      </p:sp>
      <p:grpSp>
        <p:nvGrpSpPr>
          <p:cNvPr id="10" name="Group 9">
            <a:extLst>
              <a:ext uri="{FF2B5EF4-FFF2-40B4-BE49-F238E27FC236}">
                <a16:creationId xmlns:a16="http://schemas.microsoft.com/office/drawing/2014/main" id="{CE49AD17-023B-064D-5022-2A7FEDB12EBD}"/>
              </a:ext>
            </a:extLst>
          </p:cNvPr>
          <p:cNvGrpSpPr/>
          <p:nvPr/>
        </p:nvGrpSpPr>
        <p:grpSpPr>
          <a:xfrm>
            <a:off x="1219200" y="4343400"/>
            <a:ext cx="4800600" cy="2315521"/>
            <a:chOff x="1219200" y="4343400"/>
            <a:chExt cx="4800600" cy="2315521"/>
          </a:xfrm>
        </p:grpSpPr>
        <p:sp>
          <p:nvSpPr>
            <p:cNvPr id="2" name="Text Box 2">
              <a:extLst>
                <a:ext uri="{FF2B5EF4-FFF2-40B4-BE49-F238E27FC236}">
                  <a16:creationId xmlns:a16="http://schemas.microsoft.com/office/drawing/2014/main" id="{D2F6DC11-55B4-5701-D991-7C84D2288972}"/>
                </a:ext>
              </a:extLst>
            </p:cNvPr>
            <p:cNvSpPr txBox="1">
              <a:spLocks noChangeArrowheads="1"/>
            </p:cNvSpPr>
            <p:nvPr/>
          </p:nvSpPr>
          <p:spPr bwMode="auto">
            <a:xfrm>
              <a:off x="1219200" y="4376470"/>
              <a:ext cx="2971800" cy="850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dirty="0">
                  <a:solidFill>
                    <a:srgbClr val="000000"/>
                  </a:solidFill>
                </a:rPr>
                <a:t>Dr. Peter  </a:t>
              </a:r>
              <a:r>
                <a:rPr lang="en-US" altLang="en-US" dirty="0" err="1">
                  <a:solidFill>
                    <a:srgbClr val="000000"/>
                  </a:solidFill>
                </a:rPr>
                <a:t>Kleeman</a:t>
              </a:r>
              <a:r>
                <a:rPr lang="en-US" altLang="en-US" dirty="0">
                  <a:solidFill>
                    <a:srgbClr val="000000"/>
                  </a:solidFill>
                </a:rPr>
                <a:t>, B.E. thesis supervisor</a:t>
              </a:r>
            </a:p>
          </p:txBody>
        </p:sp>
        <p:pic>
          <p:nvPicPr>
            <p:cNvPr id="5" name="Picture 4">
              <a:extLst>
                <a:ext uri="{FF2B5EF4-FFF2-40B4-BE49-F238E27FC236}">
                  <a16:creationId xmlns:a16="http://schemas.microsoft.com/office/drawing/2014/main" id="{F9A4B7CE-8480-AF8B-4714-422D2873D6DC}"/>
                </a:ext>
              </a:extLst>
            </p:cNvPr>
            <p:cNvPicPr>
              <a:picLocks noChangeAspect="1"/>
            </p:cNvPicPr>
            <p:nvPr/>
          </p:nvPicPr>
          <p:blipFill>
            <a:blip r:embed="rId2"/>
            <a:stretch>
              <a:fillRect/>
            </a:stretch>
          </p:blipFill>
          <p:spPr>
            <a:xfrm>
              <a:off x="4267200" y="4343400"/>
              <a:ext cx="1752600" cy="2315521"/>
            </a:xfrm>
            <a:prstGeom prst="rect">
              <a:avLst/>
            </a:prstGeom>
          </p:spPr>
        </p:pic>
      </p:grpSp>
      <p:grpSp>
        <p:nvGrpSpPr>
          <p:cNvPr id="9" name="Group 8">
            <a:extLst>
              <a:ext uri="{FF2B5EF4-FFF2-40B4-BE49-F238E27FC236}">
                <a16:creationId xmlns:a16="http://schemas.microsoft.com/office/drawing/2014/main" id="{11F30D3B-4290-1602-631C-03BD1CEEA4CB}"/>
              </a:ext>
            </a:extLst>
          </p:cNvPr>
          <p:cNvGrpSpPr/>
          <p:nvPr/>
        </p:nvGrpSpPr>
        <p:grpSpPr>
          <a:xfrm>
            <a:off x="1140132" y="2209800"/>
            <a:ext cx="7221099" cy="1799608"/>
            <a:chOff x="1140132" y="2209800"/>
            <a:chExt cx="7221099" cy="1799608"/>
          </a:xfrm>
        </p:grpSpPr>
        <p:pic>
          <p:nvPicPr>
            <p:cNvPr id="3" name="Picture 2" descr="A person holding a paper cup&#10;&#10;Description automatically generated">
              <a:extLst>
                <a:ext uri="{FF2B5EF4-FFF2-40B4-BE49-F238E27FC236}">
                  <a16:creationId xmlns:a16="http://schemas.microsoft.com/office/drawing/2014/main" id="{49A46E7E-9DCE-413C-9917-F7A242BAB5E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21" b="75721"/>
            <a:stretch/>
          </p:blipFill>
          <p:spPr>
            <a:xfrm>
              <a:off x="6062930" y="2286000"/>
              <a:ext cx="2298301" cy="1723408"/>
            </a:xfrm>
            <a:prstGeom prst="rect">
              <a:avLst/>
            </a:prstGeom>
          </p:spPr>
        </p:pic>
        <p:sp>
          <p:nvSpPr>
            <p:cNvPr id="8" name="Text Box 2">
              <a:extLst>
                <a:ext uri="{FF2B5EF4-FFF2-40B4-BE49-F238E27FC236}">
                  <a16:creationId xmlns:a16="http://schemas.microsoft.com/office/drawing/2014/main" id="{D53A9FDB-EB5C-8DAD-4E93-3BF4D14E41CA}"/>
                </a:ext>
              </a:extLst>
            </p:cNvPr>
            <p:cNvSpPr txBox="1">
              <a:spLocks noChangeArrowheads="1"/>
            </p:cNvSpPr>
            <p:nvPr/>
          </p:nvSpPr>
          <p:spPr bwMode="auto">
            <a:xfrm>
              <a:off x="1140132" y="2209800"/>
              <a:ext cx="4879668" cy="15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nb-NO" altLang="en-US" i="1" dirty="0">
                  <a:solidFill>
                    <a:srgbClr val="000000"/>
                  </a:solidFill>
                </a:rPr>
                <a:t>Professor Harold R. (Rupert) Valentine (92 – September 29, 2010)</a:t>
              </a:r>
            </a:p>
            <a:p>
              <a:pPr eaLnBrk="1" hangingPunct="1">
                <a:lnSpc>
                  <a:spcPct val="130000"/>
                </a:lnSpc>
              </a:pPr>
              <a:r>
                <a:rPr lang="en-US" altLang="en-US" sz="2400" dirty="0">
                  <a:solidFill>
                    <a:srgbClr val="000000"/>
                  </a:solidFill>
                </a:rPr>
                <a:t> </a:t>
              </a:r>
            </a:p>
          </p:txBody>
        </p:sp>
      </p:grpSp>
    </p:spTree>
    <p:extLst>
      <p:ext uri="{BB962C8B-B14F-4D97-AF65-F5344CB8AC3E}">
        <p14:creationId xmlns:p14="http://schemas.microsoft.com/office/powerpoint/2010/main" val="1117197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File:Sputnik asm.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172200" cy="505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3"/>
          <p:cNvSpPr txBox="1">
            <a:spLocks noChangeArrowheads="1"/>
          </p:cNvSpPr>
          <p:nvPr/>
        </p:nvSpPr>
        <p:spPr bwMode="auto">
          <a:xfrm>
            <a:off x="457200" y="5562600"/>
            <a:ext cx="708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Sputnik - 1  USSR - October 4, </a:t>
            </a:r>
            <a:r>
              <a:rPr lang="en-US" altLang="en-US" sz="2400" dirty="0">
                <a:solidFill>
                  <a:srgbClr val="0000FF"/>
                </a:solidFill>
              </a:rPr>
              <a:t>1957</a:t>
            </a:r>
          </a:p>
        </p:txBody>
      </p:sp>
      <p:sp>
        <p:nvSpPr>
          <p:cNvPr id="566276" name="Text Box 4"/>
          <p:cNvSpPr txBox="1">
            <a:spLocks noChangeArrowheads="1"/>
          </p:cNvSpPr>
          <p:nvPr/>
        </p:nvSpPr>
        <p:spPr bwMode="auto">
          <a:xfrm>
            <a:off x="6477000" y="457213"/>
            <a:ext cx="2667000"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chemeClr val="tx1"/>
                </a:solidFill>
              </a:rPr>
              <a:t>83.6 Kg</a:t>
            </a:r>
          </a:p>
          <a:p>
            <a:pPr eaLnBrk="1" hangingPunct="1">
              <a:lnSpc>
                <a:spcPct val="130000"/>
              </a:lnSpc>
            </a:pPr>
            <a:r>
              <a:rPr lang="en-US" altLang="en-US" sz="2400">
                <a:solidFill>
                  <a:schemeClr val="tx1"/>
                </a:solidFill>
              </a:rPr>
              <a:t>Orbital Period 96.2 minutes</a:t>
            </a:r>
          </a:p>
          <a:p>
            <a:pPr eaLnBrk="1" hangingPunct="1">
              <a:lnSpc>
                <a:spcPct val="100000"/>
              </a:lnSpc>
            </a:pPr>
            <a:endParaRPr lang="en-US" altLang="en-US" sz="240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6627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27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13"/>
            <a:ext cx="7315200" cy="45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b="1" i="0" u="none" strike="noStrike" kern="1200" cap="none" spc="0" normalizeH="0" baseline="0" noProof="0" dirty="0">
                <a:ln>
                  <a:noFill/>
                </a:ln>
                <a:solidFill>
                  <a:srgbClr val="000000"/>
                </a:solidFill>
                <a:effectLst/>
                <a:uLnTx/>
                <a:uFillTx/>
              </a:rPr>
              <a:t>Graduate studies - </a:t>
            </a:r>
            <a:r>
              <a:rPr kumimoji="0" lang="en-US" altLang="en-US" b="1" i="0" u="none" strike="noStrike" kern="1200" cap="none" spc="0" normalizeH="0" baseline="0" noProof="0" dirty="0">
                <a:ln>
                  <a:noFill/>
                </a:ln>
                <a:solidFill>
                  <a:srgbClr val="0000FF"/>
                </a:solidFill>
                <a:effectLst/>
                <a:uLnTx/>
                <a:uFillTx/>
              </a:rPr>
              <a:t>Stanford</a:t>
            </a:r>
            <a:endParaRPr kumimoji="0" lang="en-US" altLang="en-US" b="1" i="0" u="none" strike="noStrike" kern="1200" cap="none" spc="0" normalizeH="0" baseline="0" noProof="0" dirty="0">
              <a:ln>
                <a:noFill/>
              </a:ln>
              <a:solidFill>
                <a:srgbClr val="000000"/>
              </a:solidFill>
              <a:effectLst/>
              <a:uLnTx/>
              <a:uFillTx/>
            </a:endParaRPr>
          </a:p>
        </p:txBody>
      </p:sp>
      <p:grpSp>
        <p:nvGrpSpPr>
          <p:cNvPr id="6" name="Group 5">
            <a:extLst>
              <a:ext uri="{FF2B5EF4-FFF2-40B4-BE49-F238E27FC236}">
                <a16:creationId xmlns:a16="http://schemas.microsoft.com/office/drawing/2014/main" id="{806FDAEC-42E8-3A42-5282-FCEB1E6B7E95}"/>
              </a:ext>
            </a:extLst>
          </p:cNvPr>
          <p:cNvGrpSpPr/>
          <p:nvPr/>
        </p:nvGrpSpPr>
        <p:grpSpPr>
          <a:xfrm>
            <a:off x="1148758" y="1600200"/>
            <a:ext cx="6852242" cy="2488106"/>
            <a:chOff x="1148758" y="1600200"/>
            <a:chExt cx="6852242" cy="2488106"/>
          </a:xfrm>
        </p:grpSpPr>
        <p:sp>
          <p:nvSpPr>
            <p:cNvPr id="2" name="Text Box 2">
              <a:extLst>
                <a:ext uri="{FF2B5EF4-FFF2-40B4-BE49-F238E27FC236}">
                  <a16:creationId xmlns:a16="http://schemas.microsoft.com/office/drawing/2014/main" id="{92DBE03B-2206-1E61-B8A6-D10DC1059DD5}"/>
                </a:ext>
              </a:extLst>
            </p:cNvPr>
            <p:cNvSpPr txBox="1">
              <a:spLocks noChangeArrowheads="1"/>
            </p:cNvSpPr>
            <p:nvPr/>
          </p:nvSpPr>
          <p:spPr bwMode="auto">
            <a:xfrm>
              <a:off x="1148758" y="1752600"/>
              <a:ext cx="4833762" cy="850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lvl="0" eaLnBrk="1" hangingPunct="1">
                <a:lnSpc>
                  <a:spcPct val="130000"/>
                </a:lnSpc>
                <a:defRPr/>
              </a:pPr>
              <a:r>
                <a:rPr lang="en-US" altLang="en-US" dirty="0">
                  <a:solidFill>
                    <a:srgbClr val="000000"/>
                  </a:solidFill>
                </a:rPr>
                <a:t>Professor Robert L. (Bob) Street, NAE, </a:t>
              </a:r>
              <a:r>
                <a:rPr kumimoji="0" lang="en-US" altLang="en-US" b="1" i="0" u="none" strike="noStrike" kern="1200" cap="none" spc="0" normalizeH="0" baseline="0" noProof="0" dirty="0">
                  <a:ln>
                    <a:noFill/>
                  </a:ln>
                  <a:solidFill>
                    <a:srgbClr val="000000"/>
                  </a:solidFill>
                  <a:effectLst/>
                  <a:uLnTx/>
                  <a:uFillTx/>
                </a:rPr>
                <a:t>MS advisor</a:t>
              </a:r>
            </a:p>
          </p:txBody>
        </p:sp>
        <p:pic>
          <p:nvPicPr>
            <p:cNvPr id="4" name="Picture 3">
              <a:extLst>
                <a:ext uri="{FF2B5EF4-FFF2-40B4-BE49-F238E27FC236}">
                  <a16:creationId xmlns:a16="http://schemas.microsoft.com/office/drawing/2014/main" id="{3A11B539-3A27-B835-9AA6-8B9655438633}"/>
                </a:ext>
              </a:extLst>
            </p:cNvPr>
            <p:cNvPicPr>
              <a:picLocks noChangeAspect="1"/>
            </p:cNvPicPr>
            <p:nvPr/>
          </p:nvPicPr>
          <p:blipFill>
            <a:blip r:embed="rId2"/>
            <a:stretch>
              <a:fillRect/>
            </a:stretch>
          </p:blipFill>
          <p:spPr>
            <a:xfrm>
              <a:off x="6134920" y="1600200"/>
              <a:ext cx="1866080" cy="2488106"/>
            </a:xfrm>
            <a:prstGeom prst="rect">
              <a:avLst/>
            </a:prstGeom>
          </p:spPr>
        </p:pic>
      </p:grpSp>
      <p:grpSp>
        <p:nvGrpSpPr>
          <p:cNvPr id="7" name="Group 6">
            <a:extLst>
              <a:ext uri="{FF2B5EF4-FFF2-40B4-BE49-F238E27FC236}">
                <a16:creationId xmlns:a16="http://schemas.microsoft.com/office/drawing/2014/main" id="{4A4CF6C9-637D-B97E-F729-B6482E654537}"/>
              </a:ext>
            </a:extLst>
          </p:cNvPr>
          <p:cNvGrpSpPr/>
          <p:nvPr/>
        </p:nvGrpSpPr>
        <p:grpSpPr>
          <a:xfrm>
            <a:off x="1154516" y="4343400"/>
            <a:ext cx="6922684" cy="2438400"/>
            <a:chOff x="1154516" y="4343400"/>
            <a:chExt cx="6922684" cy="2438400"/>
          </a:xfrm>
        </p:grpSpPr>
        <p:sp>
          <p:nvSpPr>
            <p:cNvPr id="3" name="Text Box 2">
              <a:extLst>
                <a:ext uri="{FF2B5EF4-FFF2-40B4-BE49-F238E27FC236}">
                  <a16:creationId xmlns:a16="http://schemas.microsoft.com/office/drawing/2014/main" id="{D227A916-6E1E-CB22-DACC-7C829C216590}"/>
                </a:ext>
              </a:extLst>
            </p:cNvPr>
            <p:cNvSpPr txBox="1">
              <a:spLocks noChangeArrowheads="1"/>
            </p:cNvSpPr>
            <p:nvPr/>
          </p:nvSpPr>
          <p:spPr bwMode="auto">
            <a:xfrm>
              <a:off x="1154516" y="4343400"/>
              <a:ext cx="4484284" cy="1805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lvl="0" eaLnBrk="1" hangingPunct="1">
                <a:lnSpc>
                  <a:spcPct val="130000"/>
                </a:lnSpc>
                <a:defRPr/>
              </a:pPr>
              <a:r>
                <a:rPr lang="en-US" altLang="en-US" i="1" dirty="0">
                  <a:solidFill>
                    <a:srgbClr val="000000"/>
                  </a:solidFill>
                </a:rPr>
                <a:t>Professor Ray K. </a:t>
              </a:r>
              <a:r>
                <a:rPr lang="en-US" altLang="en-US" i="1" dirty="0" err="1">
                  <a:solidFill>
                    <a:srgbClr val="000000"/>
                  </a:solidFill>
                </a:rPr>
                <a:t>Linsley</a:t>
              </a:r>
              <a:r>
                <a:rPr lang="en-US" altLang="en-US" i="1" dirty="0">
                  <a:solidFill>
                    <a:srgbClr val="000000"/>
                  </a:solidFill>
                </a:rPr>
                <a:t>, Jr., NAE, (73 – November 6, 1990)</a:t>
              </a:r>
              <a:r>
                <a:rPr lang="en-US" altLang="en-US" dirty="0">
                  <a:solidFill>
                    <a:srgbClr val="000000"/>
                  </a:solidFill>
                </a:rPr>
                <a:t>           </a:t>
              </a:r>
              <a:r>
                <a:rPr kumimoji="0" lang="en-US" altLang="en-US" b="1" i="0" u="none" strike="noStrike" kern="1200" cap="none" spc="0" normalizeH="0" baseline="0" noProof="0" dirty="0">
                  <a:ln>
                    <a:noFill/>
                  </a:ln>
                  <a:solidFill>
                    <a:srgbClr val="000000"/>
                  </a:solidFill>
                  <a:effectLst/>
                  <a:uLnTx/>
                  <a:uFillTx/>
                  <a:latin typeface="Arial" charset="0"/>
                  <a:ea typeface="+mn-ea"/>
                  <a:cs typeface="+mn-cs"/>
                </a:rPr>
                <a:t>Ph.D. advisor 		 </a:t>
              </a:r>
            </a:p>
            <a:p>
              <a:pPr marL="0" marR="0" lvl="0" indent="0" algn="l" defTabSz="914400" rtl="0" eaLnBrk="1" fontAlgn="base" latinLnBrk="0" hangingPunct="1">
                <a:lnSpc>
                  <a:spcPct val="130000"/>
                </a:lnSpc>
                <a:spcBef>
                  <a:spcPct val="50000"/>
                </a:spcBef>
                <a:spcAft>
                  <a:spcPct val="0"/>
                </a:spcAft>
                <a:buClrTx/>
                <a:buSzTx/>
                <a:buFontTx/>
                <a:buNone/>
                <a:tabLst/>
                <a:defRPr/>
              </a:pPr>
              <a:endParaRPr kumimoji="0" lang="en-US" altLang="en-US" b="1"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5" name="Picture 2">
              <a:extLst>
                <a:ext uri="{FF2B5EF4-FFF2-40B4-BE49-F238E27FC236}">
                  <a16:creationId xmlns:a16="http://schemas.microsoft.com/office/drawing/2014/main" id="{6A330B64-6F43-00B8-BA76-098AC483FFF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03349" y="4381500"/>
              <a:ext cx="1973851" cy="24003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33557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304800"/>
            <a:ext cx="7315200" cy="45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dirty="0">
                <a:solidFill>
                  <a:srgbClr val="0000FF"/>
                </a:solidFill>
              </a:rPr>
              <a:t>University of Washington:</a:t>
            </a:r>
          </a:p>
        </p:txBody>
      </p:sp>
      <p:grpSp>
        <p:nvGrpSpPr>
          <p:cNvPr id="8" name="Group 7">
            <a:extLst>
              <a:ext uri="{FF2B5EF4-FFF2-40B4-BE49-F238E27FC236}">
                <a16:creationId xmlns:a16="http://schemas.microsoft.com/office/drawing/2014/main" id="{16FA24DA-0F9E-A637-9EE0-27576329DFC7}"/>
              </a:ext>
            </a:extLst>
          </p:cNvPr>
          <p:cNvGrpSpPr/>
          <p:nvPr/>
        </p:nvGrpSpPr>
        <p:grpSpPr>
          <a:xfrm>
            <a:off x="1143000" y="677174"/>
            <a:ext cx="6060948" cy="2023872"/>
            <a:chOff x="1143000" y="677174"/>
            <a:chExt cx="6060948" cy="2023872"/>
          </a:xfrm>
        </p:grpSpPr>
        <p:sp>
          <p:nvSpPr>
            <p:cNvPr id="3" name="Text Box 2">
              <a:extLst>
                <a:ext uri="{FF2B5EF4-FFF2-40B4-BE49-F238E27FC236}">
                  <a16:creationId xmlns:a16="http://schemas.microsoft.com/office/drawing/2014/main" id="{56D78D8C-E480-0672-DB94-5F847A49D5ED}"/>
                </a:ext>
              </a:extLst>
            </p:cNvPr>
            <p:cNvSpPr txBox="1">
              <a:spLocks noChangeArrowheads="1"/>
            </p:cNvSpPr>
            <p:nvPr/>
          </p:nvSpPr>
          <p:spPr bwMode="auto">
            <a:xfrm>
              <a:off x="1143000" y="1143000"/>
              <a:ext cx="4419600" cy="850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de-DE" altLang="en-US" i="1" dirty="0">
                  <a:solidFill>
                    <a:srgbClr val="000000"/>
                  </a:solidFill>
                </a:rPr>
                <a:t>Professor Eugene P. (Gene) Richey (86 - </a:t>
              </a:r>
              <a:r>
                <a:rPr lang="de-DE" altLang="en-US" i="1" dirty="0" err="1">
                  <a:solidFill>
                    <a:srgbClr val="000000"/>
                  </a:solidFill>
                </a:rPr>
                <a:t>July</a:t>
              </a:r>
              <a:r>
                <a:rPr lang="de-DE" altLang="en-US" i="1" dirty="0">
                  <a:solidFill>
                    <a:srgbClr val="000000"/>
                  </a:solidFill>
                </a:rPr>
                <a:t> 3, 2003)</a:t>
              </a:r>
              <a:endParaRPr lang="en-US" altLang="en-US" i="1" dirty="0">
                <a:solidFill>
                  <a:srgbClr val="000000"/>
                </a:solidFill>
              </a:endParaRPr>
            </a:p>
          </p:txBody>
        </p:sp>
        <p:pic>
          <p:nvPicPr>
            <p:cNvPr id="5" name="Picture 4" descr="A person wearing a suit and tie&#10;&#10;Description automatically generated">
              <a:extLst>
                <a:ext uri="{FF2B5EF4-FFF2-40B4-BE49-F238E27FC236}">
                  <a16:creationId xmlns:a16="http://schemas.microsoft.com/office/drawing/2014/main" id="{AAE52C1B-71A1-37FC-C06A-F94977A07E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000" y="677174"/>
              <a:ext cx="1488948" cy="2023872"/>
            </a:xfrm>
            <a:prstGeom prst="rect">
              <a:avLst/>
            </a:prstGeom>
          </p:spPr>
        </p:pic>
      </p:grpSp>
      <p:grpSp>
        <p:nvGrpSpPr>
          <p:cNvPr id="9" name="Group 8">
            <a:extLst>
              <a:ext uri="{FF2B5EF4-FFF2-40B4-BE49-F238E27FC236}">
                <a16:creationId xmlns:a16="http://schemas.microsoft.com/office/drawing/2014/main" id="{5B8617B0-2C76-705A-6404-269AE2E6EC27}"/>
              </a:ext>
            </a:extLst>
          </p:cNvPr>
          <p:cNvGrpSpPr/>
          <p:nvPr/>
        </p:nvGrpSpPr>
        <p:grpSpPr>
          <a:xfrm>
            <a:off x="1157384" y="2793522"/>
            <a:ext cx="6059991" cy="1855067"/>
            <a:chOff x="1157384" y="2793522"/>
            <a:chExt cx="6059991" cy="1855067"/>
          </a:xfrm>
        </p:grpSpPr>
        <p:sp>
          <p:nvSpPr>
            <p:cNvPr id="2" name="Text Box 2">
              <a:extLst>
                <a:ext uri="{FF2B5EF4-FFF2-40B4-BE49-F238E27FC236}">
                  <a16:creationId xmlns:a16="http://schemas.microsoft.com/office/drawing/2014/main" id="{E388ECC5-0B29-5D84-1DFC-2E08CF893D29}"/>
                </a:ext>
              </a:extLst>
            </p:cNvPr>
            <p:cNvSpPr txBox="1">
              <a:spLocks noChangeArrowheads="1"/>
            </p:cNvSpPr>
            <p:nvPr/>
          </p:nvSpPr>
          <p:spPr bwMode="auto">
            <a:xfrm>
              <a:off x="1157384" y="2971800"/>
              <a:ext cx="3414616" cy="850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i="1" dirty="0">
                  <a:solidFill>
                    <a:srgbClr val="000000"/>
                  </a:solidFill>
                </a:rPr>
                <a:t>Professor Colin B. Brown (84 – November 12, 2013) </a:t>
              </a:r>
            </a:p>
          </p:txBody>
        </p:sp>
        <p:pic>
          <p:nvPicPr>
            <p:cNvPr id="6" name="Picture 5">
              <a:extLst>
                <a:ext uri="{FF2B5EF4-FFF2-40B4-BE49-F238E27FC236}">
                  <a16:creationId xmlns:a16="http://schemas.microsoft.com/office/drawing/2014/main" id="{9538F2A5-DABD-506F-DD6B-48B919D1282C}"/>
                </a:ext>
              </a:extLst>
            </p:cNvPr>
            <p:cNvPicPr>
              <a:picLocks noChangeAspect="1"/>
            </p:cNvPicPr>
            <p:nvPr/>
          </p:nvPicPr>
          <p:blipFill>
            <a:blip r:embed="rId3"/>
            <a:stretch>
              <a:fillRect/>
            </a:stretch>
          </p:blipFill>
          <p:spPr>
            <a:xfrm>
              <a:off x="5715000" y="2793522"/>
              <a:ext cx="1502375" cy="1855067"/>
            </a:xfrm>
            <a:prstGeom prst="rect">
              <a:avLst/>
            </a:prstGeom>
          </p:spPr>
        </p:pic>
      </p:grpSp>
      <p:grpSp>
        <p:nvGrpSpPr>
          <p:cNvPr id="10" name="Group 9">
            <a:extLst>
              <a:ext uri="{FF2B5EF4-FFF2-40B4-BE49-F238E27FC236}">
                <a16:creationId xmlns:a16="http://schemas.microsoft.com/office/drawing/2014/main" id="{BB45FC6D-33E8-B05F-4DD8-748B97CFA1DB}"/>
              </a:ext>
            </a:extLst>
          </p:cNvPr>
          <p:cNvGrpSpPr/>
          <p:nvPr/>
        </p:nvGrpSpPr>
        <p:grpSpPr>
          <a:xfrm>
            <a:off x="1167444" y="4683356"/>
            <a:ext cx="6008745" cy="2108504"/>
            <a:chOff x="1167444" y="4683356"/>
            <a:chExt cx="6008745" cy="2108504"/>
          </a:xfrm>
        </p:grpSpPr>
        <p:sp>
          <p:nvSpPr>
            <p:cNvPr id="4" name="Text Box 2">
              <a:extLst>
                <a:ext uri="{FF2B5EF4-FFF2-40B4-BE49-F238E27FC236}">
                  <a16:creationId xmlns:a16="http://schemas.microsoft.com/office/drawing/2014/main" id="{4C4352B0-2ADF-7D57-BF05-4466DA3691C4}"/>
                </a:ext>
              </a:extLst>
            </p:cNvPr>
            <p:cNvSpPr txBox="1">
              <a:spLocks noChangeArrowheads="1"/>
            </p:cNvSpPr>
            <p:nvPr/>
          </p:nvSpPr>
          <p:spPr bwMode="auto">
            <a:xfrm>
              <a:off x="1167444" y="5410200"/>
              <a:ext cx="4090356" cy="850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i="1" dirty="0">
                  <a:solidFill>
                    <a:srgbClr val="000000"/>
                  </a:solidFill>
                </a:rPr>
                <a:t>Professor Ronald E. (Ron) </a:t>
              </a:r>
              <a:r>
                <a:rPr lang="en-US" altLang="en-US" i="1" dirty="0" err="1">
                  <a:solidFill>
                    <a:srgbClr val="000000"/>
                  </a:solidFill>
                </a:rPr>
                <a:t>Nece</a:t>
              </a:r>
              <a:r>
                <a:rPr lang="en-US" altLang="en-US" i="1" dirty="0">
                  <a:solidFill>
                    <a:srgbClr val="000000"/>
                  </a:solidFill>
                </a:rPr>
                <a:t> ( 92 - March 28, 2018)</a:t>
              </a:r>
            </a:p>
          </p:txBody>
        </p:sp>
        <p:pic>
          <p:nvPicPr>
            <p:cNvPr id="7" name="Picture 6">
              <a:extLst>
                <a:ext uri="{FF2B5EF4-FFF2-40B4-BE49-F238E27FC236}">
                  <a16:creationId xmlns:a16="http://schemas.microsoft.com/office/drawing/2014/main" id="{03ED4190-C344-CBDA-CEAE-99510CBA5E8A}"/>
                </a:ext>
              </a:extLst>
            </p:cNvPr>
            <p:cNvPicPr>
              <a:picLocks noChangeAspect="1"/>
            </p:cNvPicPr>
            <p:nvPr/>
          </p:nvPicPr>
          <p:blipFill>
            <a:blip r:embed="rId4"/>
            <a:stretch>
              <a:fillRect/>
            </a:stretch>
          </p:blipFill>
          <p:spPr>
            <a:xfrm>
              <a:off x="5715000" y="4683356"/>
              <a:ext cx="1461189" cy="2108504"/>
            </a:xfrm>
            <a:prstGeom prst="rect">
              <a:avLst/>
            </a:prstGeom>
          </p:spPr>
        </p:pic>
      </p:grpSp>
    </p:spTree>
    <p:extLst>
      <p:ext uri="{BB962C8B-B14F-4D97-AF65-F5344CB8AC3E}">
        <p14:creationId xmlns:p14="http://schemas.microsoft.com/office/powerpoint/2010/main" val="1855077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1661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dirty="0">
                <a:solidFill>
                  <a:srgbClr val="0000FF"/>
                </a:solidFill>
              </a:rPr>
              <a:t>External:</a:t>
            </a:r>
          </a:p>
          <a:p>
            <a:pPr eaLnBrk="1" hangingPunct="1">
              <a:lnSpc>
                <a:spcPct val="130000"/>
              </a:lnSpc>
            </a:pPr>
            <a:r>
              <a:rPr lang="en-US" altLang="en-US" dirty="0">
                <a:solidFill>
                  <a:srgbClr val="000000"/>
                </a:solidFill>
              </a:rPr>
              <a:t>Many wonderfully generous colleagues of all ages. </a:t>
            </a: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131847190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95A58-5EB6-C965-E38C-0BE488C940BF}"/>
            </a:ext>
          </a:extLst>
        </p:cNvPr>
        <p:cNvGrpSpPr/>
        <p:nvPr/>
      </p:nvGrpSpPr>
      <p:grpSpPr>
        <a:xfrm>
          <a:off x="0" y="0"/>
          <a:ext cx="0" cy="0"/>
          <a:chOff x="0" y="0"/>
          <a:chExt cx="0" cy="0"/>
        </a:xfrm>
      </p:grpSpPr>
      <p:sp>
        <p:nvSpPr>
          <p:cNvPr id="53250" name="Text Box 2">
            <a:extLst>
              <a:ext uri="{FF2B5EF4-FFF2-40B4-BE49-F238E27FC236}">
                <a16:creationId xmlns:a16="http://schemas.microsoft.com/office/drawing/2014/main" id="{189EBC5D-D73D-837B-8FC4-F7544A994733}"/>
              </a:ext>
            </a:extLst>
          </p:cNvPr>
          <p:cNvSpPr txBox="1">
            <a:spLocks noChangeArrowheads="1"/>
          </p:cNvSpPr>
          <p:nvPr/>
        </p:nvSpPr>
        <p:spPr bwMode="auto">
          <a:xfrm>
            <a:off x="1143000" y="990613"/>
            <a:ext cx="7315200" cy="3661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Landmark technological developments 1944 -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Follow up technology</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Issues in hydrology and water resources engineering</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The importance of mentors</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Choosing research topics</a:t>
            </a:r>
          </a:p>
        </p:txBody>
      </p:sp>
    </p:spTree>
    <p:extLst>
      <p:ext uri="{BB962C8B-B14F-4D97-AF65-F5344CB8AC3E}">
        <p14:creationId xmlns:p14="http://schemas.microsoft.com/office/powerpoint/2010/main" val="386077567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838200" y="381000"/>
            <a:ext cx="7315200" cy="581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pPr>
            <a:r>
              <a:rPr lang="en-US" altLang="en-US" sz="2400" dirty="0">
                <a:solidFill>
                  <a:srgbClr val="000000"/>
                </a:solidFill>
                <a:latin typeface="Arial" panose="020B0604020202020204" pitchFamily="34" charset="0"/>
                <a:cs typeface="Arial" panose="020B0604020202020204" pitchFamily="34" charset="0"/>
              </a:rPr>
              <a:t>Short academic history:</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Engineering educator 1970 to 2010</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Professor emeritus 2010 - </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Worked on a </a:t>
            </a:r>
            <a:r>
              <a:rPr lang="en-US" altLang="en-US" sz="2400" dirty="0">
                <a:solidFill>
                  <a:srgbClr val="0000FF"/>
                </a:solidFill>
                <a:latin typeface="Arial" panose="020B0604020202020204" pitchFamily="34" charset="0"/>
                <a:cs typeface="Arial" panose="020B0604020202020204" pitchFamily="34" charset="0"/>
              </a:rPr>
              <a:t>wide range</a:t>
            </a:r>
            <a:r>
              <a:rPr lang="en-US" altLang="en-US" sz="2400" dirty="0">
                <a:solidFill>
                  <a:srgbClr val="000000"/>
                </a:solidFill>
                <a:latin typeface="Arial" panose="020B0604020202020204" pitchFamily="34" charset="0"/>
                <a:cs typeface="Arial" panose="020B0604020202020204" pitchFamily="34" charset="0"/>
              </a:rPr>
              <a:t> of topics, and where  possible, </a:t>
            </a:r>
            <a:r>
              <a:rPr lang="en-US" altLang="en-US" sz="2400" dirty="0">
                <a:solidFill>
                  <a:srgbClr val="0000FF"/>
                </a:solidFill>
                <a:latin typeface="Arial" panose="020B0604020202020204" pitchFamily="34" charset="0"/>
                <a:cs typeface="Arial" panose="020B0604020202020204" pitchFamily="34" charset="0"/>
              </a:rPr>
              <a:t>to match the interests</a:t>
            </a:r>
            <a:r>
              <a:rPr lang="en-US" altLang="en-US" sz="2400" dirty="0">
                <a:solidFill>
                  <a:srgbClr val="000000"/>
                </a:solidFill>
                <a:latin typeface="Arial" panose="020B0604020202020204" pitchFamily="34" charset="0"/>
                <a:cs typeface="Arial" panose="020B0604020202020204" pitchFamily="34" charset="0"/>
              </a:rPr>
              <a:t> of my </a:t>
            </a:r>
            <a:r>
              <a:rPr lang="en-US" altLang="en-US" sz="2400" dirty="0">
                <a:solidFill>
                  <a:srgbClr val="0000FF"/>
                </a:solidFill>
                <a:latin typeface="Arial" panose="020B0604020202020204" pitchFamily="34" charset="0"/>
                <a:cs typeface="Arial" panose="020B0604020202020204" pitchFamily="34" charset="0"/>
              </a:rPr>
              <a:t>younger colleagues</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Published a maximum of </a:t>
            </a:r>
            <a:r>
              <a:rPr lang="en-US" altLang="en-US" sz="2400" dirty="0">
                <a:solidFill>
                  <a:srgbClr val="0000FF"/>
                </a:solidFill>
                <a:latin typeface="Arial" panose="020B0604020202020204" pitchFamily="34" charset="0"/>
                <a:cs typeface="Arial" panose="020B0604020202020204" pitchFamily="34" charset="0"/>
              </a:rPr>
              <a:t>2 papers</a:t>
            </a:r>
            <a:r>
              <a:rPr lang="en-US" altLang="en-US" sz="2400" dirty="0">
                <a:solidFill>
                  <a:srgbClr val="000000"/>
                </a:solidFill>
                <a:latin typeface="Arial" panose="020B0604020202020204" pitchFamily="34" charset="0"/>
                <a:cs typeface="Arial" panose="020B0604020202020204" pitchFamily="34" charset="0"/>
              </a:rPr>
              <a:t> per topic</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Fortunate to have exceptional co-workers</a:t>
            </a:r>
          </a:p>
          <a:p>
            <a:pPr>
              <a:lnSpc>
                <a:spcPct val="100000"/>
              </a:lnSpc>
            </a:pPr>
            <a:endParaRPr lang="en-US" altLang="en-US" sz="2400" dirty="0">
              <a:solidFill>
                <a:srgbClr val="000000"/>
              </a:solidFill>
              <a:latin typeface="Arial" panose="020B0604020202020204" pitchFamily="34" charset="0"/>
              <a:cs typeface="Arial" panose="020B0604020202020204" pitchFamily="34" charset="0"/>
            </a:endParaRPr>
          </a:p>
          <a:p>
            <a:pPr>
              <a:lnSpc>
                <a:spcPct val="100000"/>
              </a:lnSpc>
            </a:pPr>
            <a:endParaRPr lang="en-US" altLang="en-US" sz="1400" dirty="0">
              <a:solidFill>
                <a:srgbClr val="000000"/>
              </a:solidFill>
              <a:latin typeface="Arial" panose="020B0604020202020204" pitchFamily="34" charset="0"/>
              <a:cs typeface="Arial" panose="020B0604020202020204" pitchFamily="34" charset="0"/>
            </a:endParaRPr>
          </a:p>
          <a:p>
            <a:pPr>
              <a:lnSpc>
                <a:spcPct val="100000"/>
              </a:lnSpc>
            </a:pPr>
            <a:endParaRPr lang="en-US" altLang="en-US" sz="1400" dirty="0">
              <a:solidFill>
                <a:srgbClr val="000000"/>
              </a:solidFill>
              <a:latin typeface="Arial" panose="020B0604020202020204" pitchFamily="34" charset="0"/>
              <a:cs typeface="Arial" panose="020B0604020202020204" pitchFamily="34" charset="0"/>
            </a:endParaRPr>
          </a:p>
          <a:p>
            <a:pPr>
              <a:lnSpc>
                <a:spcPct val="100000"/>
              </a:lnSpc>
            </a:pPr>
            <a:r>
              <a:rPr lang="en-US" altLang="en-US" sz="1400" dirty="0">
                <a:solidFill>
                  <a:srgbClr val="000000"/>
                </a:solidFill>
                <a:latin typeface="Arial" panose="020B0604020202020204" pitchFamily="34" charset="0"/>
                <a:cs typeface="Arial" panose="020B0604020202020204" pitchFamily="34" charset="0"/>
              </a:rPr>
              <a:t>For a complete list see CV at: </a:t>
            </a:r>
          </a:p>
          <a:p>
            <a:pPr>
              <a:lnSpc>
                <a:spcPct val="100000"/>
              </a:lnSpc>
            </a:pPr>
            <a:r>
              <a:rPr lang="en-US" altLang="en-US" sz="1400" dirty="0">
                <a:solidFill>
                  <a:srgbClr val="000000"/>
                </a:solidFill>
                <a:latin typeface="Arial" panose="020B0604020202020204" pitchFamily="34" charset="0"/>
                <a:cs typeface="Arial" panose="020B0604020202020204" pitchFamily="34" charset="0"/>
                <a:hlinkClick r:id="rId2"/>
              </a:rPr>
              <a:t>https://www.ce.washington.edu/people/faculty/burgess</a:t>
            </a:r>
            <a:endParaRPr lang="en-US" altLang="en-US" sz="1800" b="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71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458">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458">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45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685800" y="457200"/>
            <a:ext cx="8153400"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pPr>
            <a:r>
              <a:rPr lang="en-US" altLang="en-US" sz="2400" dirty="0">
                <a:solidFill>
                  <a:srgbClr val="000000"/>
                </a:solidFill>
                <a:latin typeface="Arial" panose="020B0604020202020204" pitchFamily="34" charset="0"/>
                <a:cs typeface="Arial" panose="020B0604020202020204" pitchFamily="34" charset="0"/>
              </a:rPr>
              <a:t>Major mid-career influence:</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Nobel Laureate </a:t>
            </a:r>
            <a:r>
              <a:rPr lang="en-US" altLang="en-US" sz="2400" dirty="0">
                <a:solidFill>
                  <a:srgbClr val="0000FF"/>
                </a:solidFill>
                <a:latin typeface="Arial" panose="020B0604020202020204" pitchFamily="34" charset="0"/>
                <a:cs typeface="Arial" panose="020B0604020202020204" pitchFamily="34" charset="0"/>
              </a:rPr>
              <a:t>Sir Peter Medawar’s</a:t>
            </a:r>
            <a:r>
              <a:rPr lang="en-US" altLang="en-US" sz="2400" dirty="0">
                <a:solidFill>
                  <a:srgbClr val="000000"/>
                </a:solidFill>
                <a:latin typeface="Arial" panose="020B0604020202020204" pitchFamily="34" charset="0"/>
                <a:cs typeface="Arial" panose="020B0604020202020204" pitchFamily="34" charset="0"/>
              </a:rPr>
              <a:t> book </a:t>
            </a:r>
            <a:r>
              <a:rPr lang="en-US" altLang="en-US" sz="2400" dirty="0">
                <a:solidFill>
                  <a:srgbClr val="0000FF"/>
                </a:solidFill>
                <a:latin typeface="Arial" panose="020B0604020202020204" pitchFamily="34" charset="0"/>
                <a:cs typeface="Arial" panose="020B0604020202020204" pitchFamily="34" charset="0"/>
              </a:rPr>
              <a:t>“Pluto’s Republic”, 1982</a:t>
            </a:r>
            <a:r>
              <a:rPr lang="en-US" altLang="en-US" sz="2400" dirty="0">
                <a:solidFill>
                  <a:srgbClr val="000000"/>
                </a:solidFill>
                <a:latin typeface="Arial" panose="020B0604020202020204" pitchFamily="34" charset="0"/>
                <a:cs typeface="Arial" panose="020B0604020202020204" pitchFamily="34" charset="0"/>
              </a:rPr>
              <a:t> - first read January </a:t>
            </a:r>
            <a:r>
              <a:rPr lang="en-US" altLang="en-US" sz="2400" dirty="0">
                <a:solidFill>
                  <a:srgbClr val="0000FF"/>
                </a:solidFill>
                <a:latin typeface="Arial" panose="020B0604020202020204" pitchFamily="34" charset="0"/>
                <a:cs typeface="Arial" panose="020B0604020202020204" pitchFamily="34" charset="0"/>
              </a:rPr>
              <a:t>1993</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Extract from his essay on induction:</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"I reckon that for all the use it has been to science about </a:t>
            </a:r>
            <a:r>
              <a:rPr lang="en-US" altLang="en-US" sz="2400" dirty="0">
                <a:solidFill>
                  <a:srgbClr val="0000FF"/>
                </a:solidFill>
                <a:latin typeface="Arial" panose="020B0604020202020204" pitchFamily="34" charset="0"/>
                <a:cs typeface="Arial" panose="020B0604020202020204" pitchFamily="34" charset="0"/>
              </a:rPr>
              <a:t>four-fifths</a:t>
            </a:r>
            <a:r>
              <a:rPr lang="en-US" altLang="en-US" sz="2400" dirty="0">
                <a:solidFill>
                  <a:srgbClr val="000000"/>
                </a:solidFill>
                <a:latin typeface="Arial" panose="020B0604020202020204" pitchFamily="34" charset="0"/>
                <a:cs typeface="Arial" panose="020B0604020202020204" pitchFamily="34" charset="0"/>
              </a:rPr>
              <a:t> of my time has been wasted, and I believe this to be the common lot of people who are not merely playing follow-my-leader in research".  </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If only about </a:t>
            </a:r>
            <a:r>
              <a:rPr lang="en-US" altLang="en-US" sz="2400" dirty="0">
                <a:solidFill>
                  <a:srgbClr val="0000FF"/>
                </a:solidFill>
                <a:latin typeface="Arial" panose="020B0604020202020204" pitchFamily="34" charset="0"/>
                <a:cs typeface="Arial" panose="020B0604020202020204" pitchFamily="34" charset="0"/>
              </a:rPr>
              <a:t>20 %</a:t>
            </a:r>
            <a:r>
              <a:rPr lang="en-US" altLang="en-US" sz="2400" dirty="0">
                <a:solidFill>
                  <a:srgbClr val="000000"/>
                </a:solidFill>
                <a:latin typeface="Arial" panose="020B0604020202020204" pitchFamily="34" charset="0"/>
                <a:cs typeface="Arial" panose="020B0604020202020204" pitchFamily="34" charset="0"/>
              </a:rPr>
              <a:t> of Sir Peter’s research was productive, the rest of us would be doing well if </a:t>
            </a:r>
            <a:r>
              <a:rPr lang="en-US" altLang="en-US" sz="2400" dirty="0">
                <a:solidFill>
                  <a:srgbClr val="0000FF"/>
                </a:solidFill>
                <a:latin typeface="Arial" panose="020B0604020202020204" pitchFamily="34" charset="0"/>
                <a:cs typeface="Arial" panose="020B0604020202020204" pitchFamily="34" charset="0"/>
              </a:rPr>
              <a:t>5%</a:t>
            </a:r>
            <a:r>
              <a:rPr lang="en-US" altLang="en-US" sz="2400" dirty="0">
                <a:solidFill>
                  <a:srgbClr val="000000"/>
                </a:solidFill>
                <a:latin typeface="Arial" panose="020B0604020202020204" pitchFamily="34" charset="0"/>
                <a:cs typeface="Arial" panose="020B0604020202020204" pitchFamily="34" charset="0"/>
              </a:rPr>
              <a:t> of ours was potentially valuable.</a:t>
            </a:r>
          </a:p>
          <a:p>
            <a:pPr>
              <a:lnSpc>
                <a:spcPct val="100000"/>
              </a:lnSpc>
            </a:pPr>
            <a:r>
              <a:rPr lang="en-US" altLang="en-US" sz="2400" dirty="0">
                <a:solidFill>
                  <a:srgbClr val="000000"/>
                </a:solidFill>
                <a:latin typeface="Arial" panose="020B0604020202020204" pitchFamily="34" charset="0"/>
                <a:cs typeface="Arial" panose="020B0604020202020204" pitchFamily="34" charset="0"/>
              </a:rPr>
              <a:t> </a:t>
            </a:r>
          </a:p>
          <a:p>
            <a:pPr>
              <a:lnSpc>
                <a:spcPct val="100000"/>
              </a:lnSpc>
            </a:pPr>
            <a:endParaRPr lang="en-US" altLang="en-US" sz="24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99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3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43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E895D54-7160-7DBD-B913-2463D6D043CB}"/>
              </a:ext>
            </a:extLst>
          </p:cNvPr>
          <p:cNvPicPr>
            <a:picLocks noChangeAspect="1"/>
          </p:cNvPicPr>
          <p:nvPr/>
        </p:nvPicPr>
        <p:blipFill>
          <a:blip r:embed="rId2"/>
          <a:stretch>
            <a:fillRect/>
          </a:stretch>
        </p:blipFill>
        <p:spPr>
          <a:xfrm>
            <a:off x="2407757" y="0"/>
            <a:ext cx="4328485" cy="6858000"/>
          </a:xfrm>
          <a:prstGeom prst="rect">
            <a:avLst/>
          </a:prstGeom>
        </p:spPr>
      </p:pic>
      <p:sp>
        <p:nvSpPr>
          <p:cNvPr id="2" name="Rectangle 5">
            <a:extLst>
              <a:ext uri="{FF2B5EF4-FFF2-40B4-BE49-F238E27FC236}">
                <a16:creationId xmlns:a16="http://schemas.microsoft.com/office/drawing/2014/main" id="{83211B39-EDD3-04AB-DD02-7358AD7F6751}"/>
              </a:ext>
            </a:extLst>
          </p:cNvPr>
          <p:cNvSpPr>
            <a:spLocks noChangeArrowheads="1"/>
          </p:cNvSpPr>
          <p:nvPr/>
        </p:nvSpPr>
        <p:spPr bwMode="auto">
          <a:xfrm>
            <a:off x="2584374" y="135148"/>
            <a:ext cx="4027774" cy="2337756"/>
          </a:xfrm>
          <a:prstGeom prst="rect">
            <a:avLst/>
          </a:prstGeom>
          <a:noFill/>
          <a:ln w="5715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extLst>
      <p:ext uri="{BB962C8B-B14F-4D97-AF65-F5344CB8AC3E}">
        <p14:creationId xmlns:p14="http://schemas.microsoft.com/office/powerpoint/2010/main" val="2209576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281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Research is similar to the inventing process; major progress takes many years.</a:t>
            </a:r>
          </a:p>
          <a:p>
            <a:pPr eaLnBrk="1" hangingPunct="1">
              <a:lnSpc>
                <a:spcPct val="130000"/>
              </a:lnSpc>
            </a:pPr>
            <a:r>
              <a:rPr lang="en-US" altLang="en-US" sz="2400" dirty="0">
                <a:solidFill>
                  <a:srgbClr val="000000"/>
                </a:solidFill>
              </a:rPr>
              <a:t>An </a:t>
            </a:r>
            <a:r>
              <a:rPr lang="en-US" altLang="en-US" sz="2400" dirty="0">
                <a:solidFill>
                  <a:srgbClr val="0000FF"/>
                </a:solidFill>
              </a:rPr>
              <a:t>invention,</a:t>
            </a:r>
            <a:r>
              <a:rPr lang="en-US" altLang="en-US" sz="2400" dirty="0">
                <a:solidFill>
                  <a:srgbClr val="000000"/>
                </a:solidFill>
              </a:rPr>
              <a:t> on average, is about the </a:t>
            </a:r>
            <a:r>
              <a:rPr lang="en-US" altLang="en-US" sz="2400" dirty="0">
                <a:solidFill>
                  <a:srgbClr val="0000FF"/>
                </a:solidFill>
              </a:rPr>
              <a:t>35</a:t>
            </a:r>
            <a:r>
              <a:rPr lang="en-US" altLang="en-US" sz="2400" baseline="30000" dirty="0">
                <a:solidFill>
                  <a:srgbClr val="0000FF"/>
                </a:solidFill>
              </a:rPr>
              <a:t>th</a:t>
            </a:r>
            <a:r>
              <a:rPr lang="en-US" altLang="en-US" sz="2400" dirty="0">
                <a:solidFill>
                  <a:srgbClr val="0000FF"/>
                </a:solidFill>
              </a:rPr>
              <a:t> iteration</a:t>
            </a:r>
            <a:r>
              <a:rPr lang="en-US" altLang="en-US" sz="2400" dirty="0">
                <a:solidFill>
                  <a:srgbClr val="000000"/>
                </a:solidFill>
              </a:rPr>
              <a:t> of the original idea. </a:t>
            </a:r>
          </a:p>
          <a:p>
            <a:pPr eaLnBrk="1" hangingPunct="1">
              <a:lnSpc>
                <a:spcPct val="130000"/>
              </a:lnSpc>
            </a:pPr>
            <a:r>
              <a:rPr lang="en-US" altLang="en-US" sz="2400" dirty="0">
                <a:solidFill>
                  <a:srgbClr val="000000"/>
                </a:solidFill>
              </a:rPr>
              <a:t>e.g.</a:t>
            </a:r>
          </a:p>
        </p:txBody>
      </p:sp>
      <p:pic>
        <p:nvPicPr>
          <p:cNvPr id="3" name="Picture 2" descr="http://www.wd40.com/uploads/gallery/collectible_cans/large/wd_40_50th_anniversary_ca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2400" y="3185699"/>
            <a:ext cx="1869200" cy="3672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684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4622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Research is constrained by the </a:t>
            </a:r>
            <a:r>
              <a:rPr lang="en-US" altLang="en-US" sz="2400" dirty="0">
                <a:solidFill>
                  <a:srgbClr val="0000FF"/>
                </a:solidFill>
              </a:rPr>
              <a:t>intellectual environment</a:t>
            </a:r>
            <a:r>
              <a:rPr lang="en-US" altLang="en-US" sz="2400" dirty="0">
                <a:solidFill>
                  <a:srgbClr val="000000"/>
                </a:solidFill>
              </a:rPr>
              <a:t> of the times and </a:t>
            </a:r>
            <a:r>
              <a:rPr lang="en-US" altLang="en-US" sz="2400" dirty="0">
                <a:solidFill>
                  <a:srgbClr val="0000FF"/>
                </a:solidFill>
              </a:rPr>
              <a:t>tools</a:t>
            </a:r>
            <a:r>
              <a:rPr lang="en-US" altLang="en-US" sz="2400" dirty="0">
                <a:solidFill>
                  <a:srgbClr val="000000"/>
                </a:solidFill>
              </a:rPr>
              <a:t> available:</a:t>
            </a:r>
          </a:p>
          <a:p>
            <a:pPr eaLnBrk="1" hangingPunct="1">
              <a:lnSpc>
                <a:spcPct val="130000"/>
              </a:lnSpc>
            </a:pPr>
            <a:r>
              <a:rPr lang="en-US" altLang="en-US" sz="2400" dirty="0">
                <a:solidFill>
                  <a:srgbClr val="0000FF"/>
                </a:solidFill>
              </a:rPr>
              <a:t>measurement technology e.g. LIDAR</a:t>
            </a:r>
          </a:p>
          <a:p>
            <a:pPr eaLnBrk="1" hangingPunct="1">
              <a:lnSpc>
                <a:spcPct val="130000"/>
              </a:lnSpc>
            </a:pPr>
            <a:r>
              <a:rPr lang="en-US" altLang="en-US" sz="2400" dirty="0">
                <a:solidFill>
                  <a:srgbClr val="0000FF"/>
                </a:solidFill>
              </a:rPr>
              <a:t>computing capability</a:t>
            </a:r>
            <a:r>
              <a:rPr lang="en-US" altLang="en-US" sz="2400" dirty="0">
                <a:solidFill>
                  <a:srgbClr val="000000"/>
                </a:solidFill>
              </a:rPr>
              <a:t> - data storage and access</a:t>
            </a:r>
          </a:p>
          <a:p>
            <a:pPr eaLnBrk="1" hangingPunct="1">
              <a:lnSpc>
                <a:spcPct val="130000"/>
              </a:lnSpc>
            </a:pPr>
            <a:r>
              <a:rPr lang="en-US" altLang="en-US" sz="2400" dirty="0">
                <a:solidFill>
                  <a:srgbClr val="0000FF"/>
                </a:solidFill>
              </a:rPr>
              <a:t>computing tools</a:t>
            </a:r>
            <a:r>
              <a:rPr lang="en-US" altLang="en-US" sz="2400" dirty="0">
                <a:solidFill>
                  <a:srgbClr val="000000"/>
                </a:solidFill>
              </a:rPr>
              <a:t> (e.g., finite differences, finite elements, finite volumes, Kalman Filter)</a:t>
            </a:r>
          </a:p>
          <a:p>
            <a:pPr eaLnBrk="1" hangingPunct="1">
              <a:lnSpc>
                <a:spcPct val="130000"/>
              </a:lnSpc>
            </a:pPr>
            <a:r>
              <a:rPr lang="en-US" altLang="en-US" sz="2400" dirty="0">
                <a:solidFill>
                  <a:srgbClr val="0000FF"/>
                </a:solidFill>
              </a:rPr>
              <a:t>software advances </a:t>
            </a:r>
            <a:r>
              <a:rPr lang="en-US" altLang="en-US" sz="2400" dirty="0">
                <a:solidFill>
                  <a:srgbClr val="000000"/>
                </a:solidFill>
              </a:rPr>
              <a:t>– rapid change and obsolescence is the norm.</a:t>
            </a:r>
          </a:p>
        </p:txBody>
      </p:sp>
    </p:spTree>
    <p:extLst>
      <p:ext uri="{BB962C8B-B14F-4D97-AF65-F5344CB8AC3E}">
        <p14:creationId xmlns:p14="http://schemas.microsoft.com/office/powerpoint/2010/main" val="665740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25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25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How have I chosen research topics?</a:t>
            </a:r>
          </a:p>
          <a:p>
            <a:pPr eaLnBrk="1" hangingPunct="1">
              <a:lnSpc>
                <a:spcPct val="130000"/>
              </a:lnSpc>
            </a:pPr>
            <a:r>
              <a:rPr lang="en-US" altLang="en-US" sz="2400" dirty="0">
                <a:solidFill>
                  <a:srgbClr val="000000"/>
                </a:solidFill>
              </a:rPr>
              <a:t>Serendipity</a:t>
            </a:r>
          </a:p>
          <a:p>
            <a:pPr eaLnBrk="1" hangingPunct="1">
              <a:lnSpc>
                <a:spcPct val="130000"/>
              </a:lnSpc>
            </a:pPr>
            <a:r>
              <a:rPr lang="en-US" altLang="en-US" sz="2400" dirty="0">
                <a:solidFill>
                  <a:srgbClr val="0000FF"/>
                </a:solidFill>
              </a:rPr>
              <a:t>Application of known principles</a:t>
            </a:r>
            <a:r>
              <a:rPr lang="en-US" altLang="en-US" sz="2400" dirty="0">
                <a:solidFill>
                  <a:srgbClr val="000000"/>
                </a:solidFill>
              </a:rPr>
              <a:t> to provide needed solutions to problems within a time frame of 5 years or so.</a:t>
            </a:r>
          </a:p>
          <a:p>
            <a:pPr eaLnBrk="1" hangingPunct="1">
              <a:lnSpc>
                <a:spcPct val="130000"/>
              </a:lnSpc>
            </a:pPr>
            <a:r>
              <a:rPr lang="en-US" altLang="en-US" sz="2400" dirty="0">
                <a:solidFill>
                  <a:srgbClr val="000000"/>
                </a:solidFill>
              </a:rPr>
              <a:t>Identify topics that I thought would need </a:t>
            </a:r>
            <a:r>
              <a:rPr lang="en-US" altLang="en-US" sz="2400" dirty="0">
                <a:solidFill>
                  <a:srgbClr val="0000FF"/>
                </a:solidFill>
              </a:rPr>
              <a:t>new tools</a:t>
            </a:r>
            <a:r>
              <a:rPr lang="en-US" altLang="en-US" sz="2400" dirty="0">
                <a:solidFill>
                  <a:srgbClr val="000000"/>
                </a:solidFill>
              </a:rPr>
              <a:t> and understanding to solve emerging major societal problems related to the water cycle – time frame </a:t>
            </a:r>
            <a:r>
              <a:rPr lang="en-US" altLang="en-US" sz="2400" dirty="0">
                <a:solidFill>
                  <a:srgbClr val="0000FF"/>
                </a:solidFill>
              </a:rPr>
              <a:t>10 to 20 years</a:t>
            </a:r>
            <a:r>
              <a:rPr lang="en-US" altLang="en-US" sz="2400" dirty="0">
                <a:solidFill>
                  <a:srgbClr val="000000"/>
                </a:solidFill>
              </a:rPr>
              <a:t> or longer.</a:t>
            </a: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292310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25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228600" y="304813"/>
            <a:ext cx="8229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sz="2400" dirty="0">
                <a:solidFill>
                  <a:schemeClr val="tx1"/>
                </a:solidFill>
              </a:rPr>
              <a:t>Integrated Circuit (IC):</a:t>
            </a:r>
          </a:p>
        </p:txBody>
      </p:sp>
      <p:grpSp>
        <p:nvGrpSpPr>
          <p:cNvPr id="2" name="Group 1"/>
          <p:cNvGrpSpPr/>
          <p:nvPr/>
        </p:nvGrpSpPr>
        <p:grpSpPr>
          <a:xfrm>
            <a:off x="0" y="990600"/>
            <a:ext cx="9067800" cy="3200400"/>
            <a:chOff x="0" y="990600"/>
            <a:chExt cx="9067800" cy="3200400"/>
          </a:xfrm>
        </p:grpSpPr>
        <p:pic>
          <p:nvPicPr>
            <p:cNvPr id="35844" name="Picture 3" descr="File:Kilby solid circuit.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0601"/>
              <a:ext cx="4812630" cy="3200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Text Box 4"/>
            <p:cNvSpPr txBox="1">
              <a:spLocks noChangeArrowheads="1"/>
            </p:cNvSpPr>
            <p:nvPr/>
          </p:nvSpPr>
          <p:spPr bwMode="auto">
            <a:xfrm>
              <a:off x="4724400" y="990600"/>
              <a:ext cx="4343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Jack </a:t>
              </a:r>
              <a:r>
                <a:rPr lang="en-US" altLang="en-US" sz="2400" dirty="0" err="1">
                  <a:solidFill>
                    <a:schemeClr val="tx1"/>
                  </a:solidFill>
                </a:rPr>
                <a:t>Kilby’s</a:t>
              </a:r>
              <a:r>
                <a:rPr lang="en-US" altLang="en-US" sz="2400" dirty="0">
                  <a:solidFill>
                    <a:schemeClr val="tx1"/>
                  </a:solidFill>
                </a:rPr>
                <a:t> original IC </a:t>
              </a:r>
              <a:r>
                <a:rPr lang="en-US" altLang="en-US" sz="2400" dirty="0">
                  <a:solidFill>
                    <a:srgbClr val="0000FF"/>
                  </a:solidFill>
                </a:rPr>
                <a:t>1958</a:t>
              </a:r>
            </a:p>
          </p:txBody>
        </p:sp>
      </p:grpSp>
      <p:sp>
        <p:nvSpPr>
          <p:cNvPr id="6" name="Text Box 4"/>
          <p:cNvSpPr txBox="1">
            <a:spLocks noChangeArrowheads="1"/>
          </p:cNvSpPr>
          <p:nvPr/>
        </p:nvSpPr>
        <p:spPr bwMode="auto">
          <a:xfrm>
            <a:off x="1143000" y="5634335"/>
            <a:ext cx="7162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err="1">
                <a:solidFill>
                  <a:schemeClr val="tx1"/>
                </a:solidFill>
              </a:rPr>
              <a:t>Kilby</a:t>
            </a:r>
            <a:r>
              <a:rPr lang="en-US" altLang="en-US" sz="2400" dirty="0">
                <a:solidFill>
                  <a:schemeClr val="tx1"/>
                </a:solidFill>
              </a:rPr>
              <a:t> awarded the Nobel Prize in Physics </a:t>
            </a:r>
            <a:r>
              <a:rPr lang="en-US" altLang="en-US" sz="2400" dirty="0">
                <a:solidFill>
                  <a:srgbClr val="0000FF"/>
                </a:solidFill>
              </a:rPr>
              <a:t>(2000)</a:t>
            </a:r>
          </a:p>
        </p:txBody>
      </p:sp>
      <p:grpSp>
        <p:nvGrpSpPr>
          <p:cNvPr id="4" name="Group 3"/>
          <p:cNvGrpSpPr/>
          <p:nvPr/>
        </p:nvGrpSpPr>
        <p:grpSpPr>
          <a:xfrm>
            <a:off x="651906" y="1236452"/>
            <a:ext cx="2959835" cy="516149"/>
            <a:chOff x="651906" y="1236452"/>
            <a:chExt cx="2959835" cy="516149"/>
          </a:xfrm>
        </p:grpSpPr>
        <p:sp>
          <p:nvSpPr>
            <p:cNvPr id="7" name="Text Box 4"/>
            <p:cNvSpPr txBox="1">
              <a:spLocks noChangeArrowheads="1"/>
            </p:cNvSpPr>
            <p:nvPr/>
          </p:nvSpPr>
          <p:spPr bwMode="auto">
            <a:xfrm>
              <a:off x="1358672" y="1236452"/>
              <a:ext cx="1600200" cy="461665"/>
            </a:xfrm>
            <a:prstGeom prst="rect">
              <a:avLst/>
            </a:prstGeom>
            <a:solidFill>
              <a:schemeClr val="bg1"/>
            </a:solidFill>
            <a:ln>
              <a:noFill/>
            </a:ln>
            <a:effec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t>~ 0.5 inch</a:t>
              </a:r>
            </a:p>
          </p:txBody>
        </p:sp>
        <p:cxnSp>
          <p:nvCxnSpPr>
            <p:cNvPr id="3" name="Straight Arrow Connector 2"/>
            <p:cNvCxnSpPr/>
            <p:nvPr/>
          </p:nvCxnSpPr>
          <p:spPr bwMode="auto">
            <a:xfrm flipV="1">
              <a:off x="651906" y="1752600"/>
              <a:ext cx="2959835" cy="1"/>
            </a:xfrm>
            <a:prstGeom prst="straightConnector1">
              <a:avLst/>
            </a:prstGeom>
            <a:solidFill>
              <a:schemeClr val="accent1"/>
            </a:solidFill>
            <a:ln w="28575" cap="flat" cmpd="sng" algn="ctr">
              <a:solidFill>
                <a:srgbClr val="FF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 Box 4"/>
          <p:cNvSpPr txBox="1">
            <a:spLocks noChangeArrowheads="1"/>
          </p:cNvSpPr>
          <p:nvPr/>
        </p:nvSpPr>
        <p:spPr bwMode="auto">
          <a:xfrm>
            <a:off x="4760874" y="1752601"/>
            <a:ext cx="448377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Human-hair-size </a:t>
            </a:r>
            <a:r>
              <a:rPr lang="en-US" altLang="en-US" sz="2400" dirty="0">
                <a:solidFill>
                  <a:srgbClr val="0000FF"/>
                </a:solidFill>
              </a:rPr>
              <a:t>(70,000 nm) </a:t>
            </a:r>
            <a:r>
              <a:rPr lang="en-US" altLang="en-US" sz="2400" dirty="0">
                <a:solidFill>
                  <a:schemeClr val="tx1"/>
                </a:solidFill>
              </a:rPr>
              <a:t>“bonding wires” used to wire together separate </a:t>
            </a:r>
            <a:r>
              <a:rPr lang="en-US" altLang="en-US" sz="2400" dirty="0">
                <a:solidFill>
                  <a:srgbClr val="0000FF"/>
                </a:solidFill>
              </a:rPr>
              <a:t>transistors,</a:t>
            </a:r>
            <a:r>
              <a:rPr lang="en-US" altLang="en-US" sz="2400" dirty="0">
                <a:solidFill>
                  <a:schemeClr val="tx1"/>
                </a:solidFill>
              </a:rPr>
              <a:t> </a:t>
            </a:r>
            <a:r>
              <a:rPr lang="en-US" altLang="en-US" sz="2400" dirty="0">
                <a:solidFill>
                  <a:srgbClr val="0000FF"/>
                </a:solidFill>
              </a:rPr>
              <a:t>capacitors,</a:t>
            </a:r>
            <a:r>
              <a:rPr lang="en-US" altLang="en-US" sz="2400" dirty="0">
                <a:solidFill>
                  <a:schemeClr val="tx1"/>
                </a:solidFill>
              </a:rPr>
              <a:t> and </a:t>
            </a:r>
            <a:r>
              <a:rPr lang="en-US" altLang="en-US" sz="2400" dirty="0">
                <a:solidFill>
                  <a:srgbClr val="0000FF"/>
                </a:solidFill>
              </a:rPr>
              <a:t>resistors</a:t>
            </a:r>
            <a:r>
              <a:rPr lang="en-US" altLang="en-US" sz="2400" dirty="0">
                <a:solidFill>
                  <a:schemeClr val="tx1"/>
                </a:solidFill>
              </a:rPr>
              <a:t> into a circuit.</a:t>
            </a:r>
          </a:p>
          <a:p>
            <a:pPr eaLnBrk="1" hangingPunct="1">
              <a:lnSpc>
                <a:spcPct val="100000"/>
              </a:lnSpc>
            </a:pPr>
            <a:r>
              <a:rPr lang="en-US" altLang="en-US" sz="2400" dirty="0">
                <a:solidFill>
                  <a:schemeClr val="tx1"/>
                </a:solidFill>
              </a:rPr>
              <a:t>Now called </a:t>
            </a:r>
            <a:r>
              <a:rPr lang="en-US" altLang="en-US" sz="2400" dirty="0">
                <a:solidFill>
                  <a:srgbClr val="0000FF"/>
                </a:solidFill>
              </a:rPr>
              <a:t>“hybrid”</a:t>
            </a:r>
            <a:r>
              <a:rPr lang="en-US" altLang="en-US" sz="2400" dirty="0">
                <a:solidFill>
                  <a:schemeClr val="tx1"/>
                </a:solidFill>
              </a:rPr>
              <a:t> integrated circuits.</a:t>
            </a:r>
            <a:endParaRPr lang="en-US" altLang="en-US" sz="2400"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914400" y="990600"/>
            <a:ext cx="7772400" cy="5447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lvl="0" eaLnBrk="1" hangingPunct="1">
              <a:lnSpc>
                <a:spcPct val="130000"/>
              </a:lnSpc>
            </a:pPr>
            <a:r>
              <a:rPr lang="en-US" altLang="en-US" sz="2400" dirty="0">
                <a:solidFill>
                  <a:srgbClr val="000000"/>
                </a:solidFill>
              </a:rPr>
              <a:t>Serendipity – responding to short-term needs of regulatory agency colleagues</a:t>
            </a:r>
          </a:p>
          <a:p>
            <a:pPr eaLnBrk="1" hangingPunct="1">
              <a:lnSpc>
                <a:spcPct val="130000"/>
              </a:lnSpc>
            </a:pPr>
            <a:r>
              <a:rPr lang="en-US" altLang="en-US" sz="2400" dirty="0">
                <a:solidFill>
                  <a:srgbClr val="000000"/>
                </a:solidFill>
              </a:rPr>
              <a:t>I attended the International Symposium on Uncertainties in Hydrologic and Water Resources Systems, University of Arizona in December 1972</a:t>
            </a:r>
          </a:p>
          <a:p>
            <a:pPr eaLnBrk="1" hangingPunct="1">
              <a:lnSpc>
                <a:spcPct val="130000"/>
              </a:lnSpc>
            </a:pPr>
            <a:r>
              <a:rPr lang="en-US" altLang="en-US" sz="2400" dirty="0">
                <a:solidFill>
                  <a:srgbClr val="000000"/>
                </a:solidFill>
              </a:rPr>
              <a:t>Invited lecture: </a:t>
            </a:r>
            <a:r>
              <a:rPr lang="en-US" altLang="en-US" sz="2400" i="1" dirty="0">
                <a:solidFill>
                  <a:srgbClr val="000000"/>
                </a:solidFill>
              </a:rPr>
              <a:t>C. Allin Cornell</a:t>
            </a:r>
            <a:r>
              <a:rPr lang="en-US" altLang="en-US" sz="2400" dirty="0">
                <a:solidFill>
                  <a:srgbClr val="000000"/>
                </a:solidFill>
              </a:rPr>
              <a:t> (MIT), </a:t>
            </a:r>
            <a:r>
              <a:rPr lang="en-US" altLang="en-US" sz="2400" dirty="0">
                <a:solidFill>
                  <a:srgbClr val="0000FF"/>
                </a:solidFill>
              </a:rPr>
              <a:t>First-Order Analysis of Model and Parameter Uncertainty</a:t>
            </a:r>
          </a:p>
          <a:p>
            <a:pPr eaLnBrk="1" hangingPunct="1">
              <a:lnSpc>
                <a:spcPct val="130000"/>
              </a:lnSpc>
            </a:pPr>
            <a:r>
              <a:rPr lang="en-US" altLang="en-US" sz="2400" dirty="0" err="1">
                <a:solidFill>
                  <a:srgbClr val="000000"/>
                </a:solidFill>
              </a:rPr>
              <a:t>Allin</a:t>
            </a:r>
            <a:r>
              <a:rPr lang="en-US" altLang="en-US" sz="2400" dirty="0">
                <a:solidFill>
                  <a:srgbClr val="000000"/>
                </a:solidFill>
              </a:rPr>
              <a:t> showed how to propagate the </a:t>
            </a:r>
            <a:r>
              <a:rPr lang="en-US" altLang="en-US" sz="2400" dirty="0">
                <a:solidFill>
                  <a:srgbClr val="0000FF"/>
                </a:solidFill>
              </a:rPr>
              <a:t>mean</a:t>
            </a:r>
            <a:r>
              <a:rPr lang="en-US" altLang="en-US" sz="2400" dirty="0">
                <a:solidFill>
                  <a:srgbClr val="000000"/>
                </a:solidFill>
              </a:rPr>
              <a:t> and </a:t>
            </a:r>
            <a:r>
              <a:rPr lang="en-US" altLang="en-US" sz="2400" dirty="0">
                <a:solidFill>
                  <a:srgbClr val="0000FF"/>
                </a:solidFill>
              </a:rPr>
              <a:t>variance</a:t>
            </a:r>
            <a:r>
              <a:rPr lang="en-US" altLang="en-US" sz="2400" dirty="0">
                <a:solidFill>
                  <a:srgbClr val="000000"/>
                </a:solidFill>
              </a:rPr>
              <a:t> of independent variables in any model.  I have used it extensively since then.</a:t>
            </a:r>
          </a:p>
        </p:txBody>
      </p:sp>
    </p:spTree>
    <p:extLst>
      <p:ext uri="{BB962C8B-B14F-4D97-AF65-F5344CB8AC3E}">
        <p14:creationId xmlns:p14="http://schemas.microsoft.com/office/powerpoint/2010/main" val="401342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25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 y="191942"/>
            <a:ext cx="7539050" cy="64741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105400" y="1143000"/>
            <a:ext cx="3886200" cy="1200329"/>
          </a:xfrm>
          <a:prstGeom prst="rect">
            <a:avLst/>
          </a:prstGeom>
          <a:noFill/>
          <a:ln w="38100">
            <a:solidFill>
              <a:srgbClr val="FF0000"/>
            </a:solidFill>
          </a:ln>
        </p:spPr>
        <p:txBody>
          <a:bodyPr wrap="square" rtlCol="0">
            <a:spAutoFit/>
          </a:bodyPr>
          <a:lstStyle/>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First-order uncertainty propagation for the Streeter-Phelps equations.</a:t>
            </a:r>
          </a:p>
          <a:p>
            <a:pPr fontAlgn="auto">
              <a:lnSpc>
                <a:spcPct val="100000"/>
              </a:lnSpc>
              <a:spcBef>
                <a:spcPts val="0"/>
              </a:spcBef>
              <a:spcAft>
                <a:spcPts val="0"/>
              </a:spcAft>
            </a:pPr>
            <a:r>
              <a:rPr lang="en-US" sz="1800" b="0" dirty="0">
                <a:latin typeface="Arial" panose="020B0604020202020204" pitchFamily="34" charset="0"/>
                <a:cs typeface="Arial" panose="020B0604020202020204" pitchFamily="34" charset="0"/>
              </a:rPr>
              <a:t>Findings guided the building of EPA's QUAL2E Model</a:t>
            </a:r>
          </a:p>
        </p:txBody>
      </p:sp>
      <p:sp>
        <p:nvSpPr>
          <p:cNvPr id="5" name="Rectangle 4"/>
          <p:cNvSpPr/>
          <p:nvPr/>
        </p:nvSpPr>
        <p:spPr>
          <a:xfrm>
            <a:off x="1549915" y="2579546"/>
            <a:ext cx="4329605" cy="10780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6" name="Rectangle 5"/>
          <p:cNvSpPr/>
          <p:nvPr/>
        </p:nvSpPr>
        <p:spPr>
          <a:xfrm>
            <a:off x="5811726" y="642707"/>
            <a:ext cx="1655874" cy="28388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7" name="Rectangle 6"/>
          <p:cNvSpPr/>
          <p:nvPr/>
        </p:nvSpPr>
        <p:spPr>
          <a:xfrm>
            <a:off x="2196414" y="381000"/>
            <a:ext cx="2933482" cy="28388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4012457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1002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Serendipity – subtle guidance by a precious mentor</a:t>
            </a:r>
          </a:p>
        </p:txBody>
      </p:sp>
    </p:spTree>
    <p:extLst>
      <p:ext uri="{BB962C8B-B14F-4D97-AF65-F5344CB8AC3E}">
        <p14:creationId xmlns:p14="http://schemas.microsoft.com/office/powerpoint/2010/main" val="280041330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928" y="103197"/>
            <a:ext cx="6364244" cy="665160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219200" y="2659263"/>
            <a:ext cx="4422930" cy="98004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cxnSp>
        <p:nvCxnSpPr>
          <p:cNvPr id="5" name="Straight Connector 4"/>
          <p:cNvCxnSpPr/>
          <p:nvPr/>
        </p:nvCxnSpPr>
        <p:spPr>
          <a:xfrm>
            <a:off x="5628391" y="6132576"/>
            <a:ext cx="85464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63933" y="6324600"/>
            <a:ext cx="392706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29400" y="5075872"/>
            <a:ext cx="2438400" cy="1200329"/>
          </a:xfrm>
          <a:prstGeom prst="rect">
            <a:avLst/>
          </a:prstGeom>
          <a:noFill/>
          <a:ln w="38100">
            <a:solidFill>
              <a:srgbClr val="FF0000"/>
            </a:solidFill>
          </a:ln>
        </p:spPr>
        <p:txBody>
          <a:bodyPr wrap="square" rtlCol="0">
            <a:spAutoFit/>
          </a:bodyPr>
          <a:lstStyle/>
          <a:p>
            <a:pPr fontAlgn="auto">
              <a:lnSpc>
                <a:spcPct val="100000"/>
              </a:lnSpc>
              <a:spcBef>
                <a:spcPts val="0"/>
              </a:spcBef>
              <a:spcAft>
                <a:spcPts val="0"/>
              </a:spcAft>
            </a:pPr>
            <a:r>
              <a:rPr lang="en-US" sz="1800" dirty="0">
                <a:latin typeface="Arial" panose="020B0604020202020204" pitchFamily="34" charset="0"/>
                <a:cs typeface="Arial" panose="020B0604020202020204" pitchFamily="34" charset="0"/>
              </a:rPr>
              <a:t>Arthur E. Morgan</a:t>
            </a:r>
          </a:p>
          <a:p>
            <a:pPr fontAlgn="auto">
              <a:lnSpc>
                <a:spcPct val="100000"/>
              </a:lnSpc>
              <a:spcBef>
                <a:spcPts val="0"/>
              </a:spcBef>
              <a:spcAft>
                <a:spcPts val="0"/>
              </a:spcAft>
            </a:pPr>
            <a:r>
              <a:rPr lang="en-US" sz="1800" dirty="0">
                <a:latin typeface="Arial" panose="020B0604020202020204" pitchFamily="34" charset="0"/>
                <a:cs typeface="Arial" panose="020B0604020202020204" pitchFamily="34" charset="0"/>
              </a:rPr>
              <a:t>Chief Engineer,</a:t>
            </a:r>
          </a:p>
          <a:p>
            <a:pPr fontAlgn="auto">
              <a:lnSpc>
                <a:spcPct val="100000"/>
              </a:lnSpc>
              <a:spcBef>
                <a:spcPts val="0"/>
              </a:spcBef>
              <a:spcAft>
                <a:spcPts val="0"/>
              </a:spcAft>
            </a:pPr>
            <a:r>
              <a:rPr lang="en-US" sz="1800" dirty="0">
                <a:latin typeface="Arial" panose="020B0604020202020204" pitchFamily="34" charset="0"/>
                <a:cs typeface="Arial" panose="020B0604020202020204" pitchFamily="34" charset="0"/>
              </a:rPr>
              <a:t>Miami Conservancy District</a:t>
            </a:r>
          </a:p>
        </p:txBody>
      </p:sp>
      <p:sp>
        <p:nvSpPr>
          <p:cNvPr id="9" name="Rectangle 8"/>
          <p:cNvSpPr/>
          <p:nvPr/>
        </p:nvSpPr>
        <p:spPr>
          <a:xfrm>
            <a:off x="2227052" y="838200"/>
            <a:ext cx="4422930" cy="15783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10" name="TextBox 9"/>
          <p:cNvSpPr txBox="1"/>
          <p:nvPr/>
        </p:nvSpPr>
        <p:spPr>
          <a:xfrm>
            <a:off x="2819400" y="152400"/>
            <a:ext cx="3810000" cy="338554"/>
          </a:xfrm>
          <a:prstGeom prst="rect">
            <a:avLst/>
          </a:prstGeom>
          <a:noFill/>
          <a:ln w="38100">
            <a:solidFill>
              <a:srgbClr val="FF0000"/>
            </a:solidFill>
          </a:ln>
        </p:spPr>
        <p:txBody>
          <a:bodyPr wrap="square" rtlCol="0">
            <a:spAutoFit/>
          </a:bodyPr>
          <a:lstStyle/>
          <a:p>
            <a:pPr fontAlgn="auto">
              <a:lnSpc>
                <a:spcPct val="100000"/>
              </a:lnSpc>
              <a:spcBef>
                <a:spcPts val="0"/>
              </a:spcBef>
              <a:spcAft>
                <a:spcPts val="0"/>
              </a:spcAft>
            </a:pPr>
            <a:r>
              <a:rPr lang="en-US" sz="1600" dirty="0">
                <a:latin typeface="Arial" panose="020B0604020202020204" pitchFamily="34" charset="0"/>
                <a:cs typeface="Arial" panose="020B0604020202020204" pitchFamily="34" charset="0"/>
              </a:rPr>
              <a:t>                       ASCE</a:t>
            </a:r>
          </a:p>
        </p:txBody>
      </p:sp>
    </p:spTree>
    <p:extLst>
      <p:ext uri="{BB962C8B-B14F-4D97-AF65-F5344CB8AC3E}">
        <p14:creationId xmlns:p14="http://schemas.microsoft.com/office/powerpoint/2010/main" val="1834582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0"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928" y="103197"/>
            <a:ext cx="6364244" cy="665160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219200" y="2659263"/>
            <a:ext cx="4422930" cy="98004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p:cNvSpPr/>
          <p:nvPr/>
        </p:nvSpPr>
        <p:spPr>
          <a:xfrm>
            <a:off x="2227052" y="838200"/>
            <a:ext cx="4422930" cy="15783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Box 9"/>
          <p:cNvSpPr txBox="1"/>
          <p:nvPr/>
        </p:nvSpPr>
        <p:spPr>
          <a:xfrm>
            <a:off x="2819400" y="152400"/>
            <a:ext cx="3810000" cy="338554"/>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ASCE</a:t>
            </a:r>
          </a:p>
        </p:txBody>
      </p:sp>
      <p:sp>
        <p:nvSpPr>
          <p:cNvPr id="8" name="Text Box 2">
            <a:extLst>
              <a:ext uri="{FF2B5EF4-FFF2-40B4-BE49-F238E27FC236}">
                <a16:creationId xmlns:a16="http://schemas.microsoft.com/office/drawing/2014/main" id="{D2358731-889A-863B-8115-AAB1580C152F}"/>
              </a:ext>
            </a:extLst>
          </p:cNvPr>
          <p:cNvSpPr txBox="1">
            <a:spLocks noChangeArrowheads="1"/>
          </p:cNvSpPr>
          <p:nvPr/>
        </p:nvSpPr>
        <p:spPr bwMode="auto">
          <a:xfrm>
            <a:off x="135148" y="4242383"/>
            <a:ext cx="8001000" cy="2477601"/>
          </a:xfrm>
          <a:prstGeom prst="rect">
            <a:avLst/>
          </a:prstGeom>
          <a:solidFill>
            <a:schemeClr val="bg1"/>
          </a:solidFill>
          <a:ln w="38100">
            <a:solidFill>
              <a:schemeClr val="tx1"/>
            </a:solidFill>
            <a:miter lim="800000"/>
            <a:headEnd/>
            <a:tailEnd/>
          </a:ln>
          <a:effectLst/>
        </p:spPr>
        <p:txBody>
          <a:bodyPr wrap="square">
            <a:spAutoFit/>
          </a:bodyPr>
          <a:lstStyle/>
          <a:p>
            <a:pPr lvl="0">
              <a:lnSpc>
                <a:spcPct val="100000"/>
              </a:lnSpc>
              <a:defRPr/>
            </a:pPr>
            <a:r>
              <a:rPr lang="en-US" altLang="en-US" dirty="0">
                <a:solidFill>
                  <a:srgbClr val="000000"/>
                </a:solidFill>
                <a:latin typeface="Arial" panose="020B0604020202020204" pitchFamily="34" charset="0"/>
                <a:cs typeface="Arial" panose="020B0604020202020204" pitchFamily="34" charset="0"/>
              </a:rPr>
              <a:t>Systems included:</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Canals and Waterborne Transportation (Erie Canal)</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Complex Water Supply System (New York City)</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Flood Mitigation Planning </a:t>
            </a:r>
            <a:r>
              <a:rPr lang="en-US" altLang="en-US" sz="1800" dirty="0">
                <a:solidFill>
                  <a:srgbClr val="0000FF"/>
                </a:solidFill>
                <a:latin typeface="Arial" panose="020B0604020202020204" pitchFamily="34" charset="0"/>
                <a:cs typeface="Arial" panose="020B0604020202020204" pitchFamily="34" charset="0"/>
              </a:rPr>
              <a:t>(Miami Conservancy District)</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Irrigated Agriculture in the West (Colorado River System – Hoover Dam)</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Multiple Purpose Systems (Tennessee Valley Authority - TVA)</a:t>
            </a:r>
            <a:endPar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94555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838200" y="304800"/>
            <a:ext cx="7848600" cy="4007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Ray </a:t>
            </a:r>
            <a:r>
              <a:rPr lang="en-US" altLang="en-US" sz="2400" dirty="0" err="1">
                <a:solidFill>
                  <a:srgbClr val="000000"/>
                </a:solidFill>
              </a:rPr>
              <a:t>Linsley</a:t>
            </a:r>
            <a:r>
              <a:rPr lang="en-US" altLang="en-US" sz="2400" dirty="0">
                <a:solidFill>
                  <a:srgbClr val="000000"/>
                </a:solidFill>
              </a:rPr>
              <a:t> asked me in 1976 to write this paper.  He suggested that I might find the works of </a:t>
            </a:r>
            <a:r>
              <a:rPr lang="en-US" altLang="en-US" sz="2400" dirty="0">
                <a:solidFill>
                  <a:srgbClr val="0000FF"/>
                </a:solidFill>
              </a:rPr>
              <a:t>“The Miami Conservancy District”</a:t>
            </a:r>
            <a:r>
              <a:rPr lang="en-US" altLang="en-US" sz="2400" dirty="0">
                <a:solidFill>
                  <a:srgbClr val="000000"/>
                </a:solidFill>
              </a:rPr>
              <a:t> informative.  </a:t>
            </a:r>
          </a:p>
          <a:p>
            <a:pPr eaLnBrk="1" hangingPunct="1">
              <a:lnSpc>
                <a:spcPct val="130000"/>
              </a:lnSpc>
            </a:pPr>
            <a:r>
              <a:rPr lang="en-US" altLang="en-US" sz="2400" dirty="0">
                <a:solidFill>
                  <a:srgbClr val="000000"/>
                </a:solidFill>
              </a:rPr>
              <a:t>Thus began my 47 years historical interest in this work and the work of </a:t>
            </a:r>
            <a:r>
              <a:rPr lang="en-US" altLang="en-US" sz="2400" dirty="0">
                <a:solidFill>
                  <a:srgbClr val="0000FF"/>
                </a:solidFill>
              </a:rPr>
              <a:t>Arthur E. Morgan</a:t>
            </a:r>
            <a:r>
              <a:rPr lang="en-US" altLang="en-US" sz="2400" dirty="0">
                <a:solidFill>
                  <a:srgbClr val="000000"/>
                </a:solidFill>
              </a:rPr>
              <a:t>.  </a:t>
            </a:r>
          </a:p>
          <a:p>
            <a:pPr eaLnBrk="1" hangingPunct="1">
              <a:lnSpc>
                <a:spcPct val="130000"/>
              </a:lnSpc>
            </a:pPr>
            <a:r>
              <a:rPr lang="en-US" altLang="en-US" sz="2400" dirty="0">
                <a:solidFill>
                  <a:srgbClr val="0000FF"/>
                </a:solidFill>
              </a:rPr>
              <a:t>I revisit it frequently for inspiration.</a:t>
            </a: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2191208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47"/>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03" name="Picture 3" descr="C:\Users\SJB\Desktop\The Miami Conservancy District - cover p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1" y="76200"/>
            <a:ext cx="4311608" cy="66348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876800" y="6380610"/>
            <a:ext cx="990600" cy="375552"/>
          </a:xfrm>
          <a:prstGeom prst="rect">
            <a:avLst/>
          </a:prstGeom>
          <a:noFill/>
        </p:spPr>
        <p:txBody>
          <a:bodyPr wrap="square" rtlCol="0">
            <a:spAutoFit/>
          </a:bodyPr>
          <a:lstStyle/>
          <a:p>
            <a:r>
              <a:rPr lang="en-US" sz="1400" dirty="0">
                <a:solidFill>
                  <a:srgbClr val="0000FF"/>
                </a:solidFill>
                <a:latin typeface="Arial"/>
              </a:rPr>
              <a:t>504 pp</a:t>
            </a:r>
          </a:p>
        </p:txBody>
      </p:sp>
      <p:sp>
        <p:nvSpPr>
          <p:cNvPr id="5" name="TextBox 4"/>
          <p:cNvSpPr txBox="1"/>
          <p:nvPr/>
        </p:nvSpPr>
        <p:spPr>
          <a:xfrm>
            <a:off x="1524000" y="4800600"/>
            <a:ext cx="6705600" cy="400110"/>
          </a:xfrm>
          <a:prstGeom prst="rect">
            <a:avLst/>
          </a:prstGeom>
          <a:noFill/>
        </p:spPr>
        <p:txBody>
          <a:bodyPr wrap="square" rtlCol="0">
            <a:spAutoFit/>
          </a:bodyPr>
          <a:lstStyle/>
          <a:p>
            <a:pPr>
              <a:lnSpc>
                <a:spcPct val="100000"/>
              </a:lnSpc>
              <a:spcBef>
                <a:spcPts val="0"/>
              </a:spcBef>
            </a:pPr>
            <a:r>
              <a:rPr lang="en-US" dirty="0">
                <a:solidFill>
                  <a:srgbClr val="0000FF"/>
                </a:solidFill>
                <a:latin typeface="Arial"/>
              </a:rPr>
              <a:t>Excellent social-political-economic flood engineering</a:t>
            </a:r>
          </a:p>
        </p:txBody>
      </p:sp>
      <p:cxnSp>
        <p:nvCxnSpPr>
          <p:cNvPr id="6" name="Straight Connector 5"/>
          <p:cNvCxnSpPr/>
          <p:nvPr/>
        </p:nvCxnSpPr>
        <p:spPr bwMode="auto">
          <a:xfrm>
            <a:off x="4435978" y="6672130"/>
            <a:ext cx="38100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Rectangle 6"/>
          <p:cNvSpPr/>
          <p:nvPr/>
        </p:nvSpPr>
        <p:spPr>
          <a:xfrm>
            <a:off x="2821686" y="533400"/>
            <a:ext cx="3655314" cy="1078054"/>
          </a:xfrm>
          <a:prstGeom prst="rect">
            <a:avLst/>
          </a:prstGeom>
          <a:noFill/>
          <a:ln w="381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 name="Rectangle 7"/>
          <p:cNvSpPr/>
          <p:nvPr/>
        </p:nvSpPr>
        <p:spPr>
          <a:xfrm>
            <a:off x="3469006" y="2223058"/>
            <a:ext cx="2496629" cy="553212"/>
          </a:xfrm>
          <a:prstGeom prst="rect">
            <a:avLst/>
          </a:prstGeom>
          <a:noFill/>
          <a:ln w="381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 name="TextBox 8"/>
          <p:cNvSpPr txBox="1"/>
          <p:nvPr/>
        </p:nvSpPr>
        <p:spPr>
          <a:xfrm>
            <a:off x="1549877" y="3692104"/>
            <a:ext cx="7239001" cy="400110"/>
          </a:xfrm>
          <a:prstGeom prst="rect">
            <a:avLst/>
          </a:prstGeom>
          <a:noFill/>
        </p:spPr>
        <p:txBody>
          <a:bodyPr wrap="square" rtlCol="0">
            <a:spAutoFit/>
          </a:bodyPr>
          <a:lstStyle/>
          <a:p>
            <a:pPr>
              <a:lnSpc>
                <a:spcPct val="100000"/>
              </a:lnSpc>
              <a:spcBef>
                <a:spcPts val="0"/>
              </a:spcBef>
            </a:pPr>
            <a:r>
              <a:rPr lang="en-US" dirty="0">
                <a:solidFill>
                  <a:srgbClr val="0000FF"/>
                </a:solidFill>
                <a:latin typeface="Arial"/>
              </a:rPr>
              <a:t>Rare 25-years post project effectiveness assessment</a:t>
            </a:r>
          </a:p>
        </p:txBody>
      </p:sp>
    </p:spTree>
    <p:extLst>
      <p:ext uri="{BB962C8B-B14F-4D97-AF65-F5344CB8AC3E}">
        <p14:creationId xmlns:p14="http://schemas.microsoft.com/office/powerpoint/2010/main" val="917334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Text Box 2"/>
          <p:cNvSpPr txBox="1">
            <a:spLocks noChangeArrowheads="1"/>
          </p:cNvSpPr>
          <p:nvPr/>
        </p:nvSpPr>
        <p:spPr bwMode="auto">
          <a:xfrm>
            <a:off x="914400" y="304810"/>
            <a:ext cx="7696200" cy="6117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The flood protection works of the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Miami Conservancy District</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have been in place since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1922</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Built following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disastrous flooding in March 1913 in the Dayton, Ohio</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region -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360</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bodies were recovered; hundreds disappeared.</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An estimated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20,000</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homes were destroyed in Ohio, mainly in the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4,000</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square</a:t>
            </a:r>
            <a:r>
              <a:rPr kumimoji="0" lang="en-US" altLang="en-US" sz="2400" b="1" i="0" u="none" strike="noStrike" kern="1200" cap="none" spc="0" normalizeH="0" noProof="0" dirty="0">
                <a:ln>
                  <a:noFill/>
                </a:ln>
                <a:solidFill>
                  <a:srgbClr val="000000"/>
                </a:solidFill>
                <a:effectLst/>
                <a:uLnTx/>
                <a:uFillTx/>
                <a:latin typeface="Arial"/>
                <a:ea typeface="+mn-ea"/>
                <a:cs typeface="+mn-cs"/>
              </a:rPr>
              <a:t> miles</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Great Miami River Valley</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Hamilton</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and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Dayton</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suffered the greatest damage.</a:t>
            </a:r>
          </a:p>
        </p:txBody>
      </p:sp>
    </p:spTree>
    <p:extLst>
      <p:ext uri="{BB962C8B-B14F-4D97-AF65-F5344CB8AC3E}">
        <p14:creationId xmlns:p14="http://schemas.microsoft.com/office/powerpoint/2010/main" val="434023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73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73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733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Text Box 2"/>
          <p:cNvSpPr txBox="1">
            <a:spLocks noChangeArrowheads="1"/>
          </p:cNvSpPr>
          <p:nvPr/>
        </p:nvSpPr>
        <p:spPr bwMode="auto">
          <a:xfrm>
            <a:off x="914400" y="304810"/>
            <a:ext cx="7696200" cy="2978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Approximately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10 square miles</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of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Dayton</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were inundated.</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Excellent example of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integrated</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flood damage disaster prevention and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systems</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 and </a:t>
            </a:r>
            <a:r>
              <a:rPr kumimoji="0" lang="en-US" altLang="en-US" sz="2400" b="1" i="0" u="none" strike="noStrike" kern="1200" cap="none" spc="0" normalizeH="0" baseline="0" noProof="0" dirty="0">
                <a:ln>
                  <a:noFill/>
                </a:ln>
                <a:solidFill>
                  <a:srgbClr val="0000FF"/>
                </a:solidFill>
                <a:effectLst/>
                <a:uLnTx/>
                <a:uFillTx/>
                <a:latin typeface="Arial"/>
                <a:ea typeface="+mn-ea"/>
                <a:cs typeface="+mn-cs"/>
              </a:rPr>
              <a:t>life cycle </a:t>
            </a: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engineering.</a:t>
            </a:r>
          </a:p>
        </p:txBody>
      </p:sp>
    </p:spTree>
    <p:extLst>
      <p:ext uri="{BB962C8B-B14F-4D97-AF65-F5344CB8AC3E}">
        <p14:creationId xmlns:p14="http://schemas.microsoft.com/office/powerpoint/2010/main" val="75550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73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838200" y="304800"/>
            <a:ext cx="80772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lvl="0" eaLnBrk="1" hangingPunct="1"/>
            <a:r>
              <a:rPr lang="en-US" altLang="en-US" sz="2400" dirty="0">
                <a:solidFill>
                  <a:schemeClr val="tx1"/>
                </a:solidFill>
              </a:rPr>
              <a:t>Morgan and colleagues published </a:t>
            </a:r>
            <a:r>
              <a:rPr lang="en-US" altLang="en-US" sz="2400" dirty="0">
                <a:solidFill>
                  <a:srgbClr val="0000FF"/>
                </a:solidFill>
              </a:rPr>
              <a:t>Ten</a:t>
            </a:r>
            <a:r>
              <a:rPr lang="en-US" altLang="en-US" sz="2400" dirty="0">
                <a:solidFill>
                  <a:srgbClr val="000000"/>
                </a:solidFill>
              </a:rPr>
              <a:t> comprehensive </a:t>
            </a:r>
            <a:r>
              <a:rPr lang="en-US" altLang="en-US" sz="2400" dirty="0">
                <a:solidFill>
                  <a:srgbClr val="0000FF"/>
                </a:solidFill>
              </a:rPr>
              <a:t>“Technical Reports” </a:t>
            </a:r>
            <a:r>
              <a:rPr lang="en-US" altLang="en-US" sz="2400" dirty="0">
                <a:solidFill>
                  <a:srgbClr val="000000"/>
                </a:solidFill>
              </a:rPr>
              <a:t>between </a:t>
            </a:r>
            <a:r>
              <a:rPr lang="en-US" altLang="en-US" sz="2400" dirty="0">
                <a:solidFill>
                  <a:srgbClr val="0000FF"/>
                </a:solidFill>
              </a:rPr>
              <a:t>1917 and 1922. </a:t>
            </a:r>
            <a:r>
              <a:rPr lang="en-US" altLang="en-US" sz="2400" dirty="0">
                <a:solidFill>
                  <a:srgbClr val="000000"/>
                </a:solidFill>
              </a:rPr>
              <a:t> </a:t>
            </a:r>
          </a:p>
          <a:p>
            <a:pPr lvl="0" eaLnBrk="1" hangingPunct="1"/>
            <a:r>
              <a:rPr lang="en-US" altLang="en-US" sz="2400" dirty="0">
                <a:solidFill>
                  <a:srgbClr val="000000"/>
                </a:solidFill>
              </a:rPr>
              <a:t>The reports describe some of the best </a:t>
            </a:r>
            <a:r>
              <a:rPr lang="en-US" altLang="en-US" sz="2400" dirty="0">
                <a:solidFill>
                  <a:srgbClr val="0000FF"/>
                </a:solidFill>
              </a:rPr>
              <a:t>scientific hydrology</a:t>
            </a:r>
            <a:r>
              <a:rPr lang="en-US" altLang="en-US" sz="2400" dirty="0">
                <a:solidFill>
                  <a:srgbClr val="000000"/>
                </a:solidFill>
              </a:rPr>
              <a:t> and </a:t>
            </a:r>
            <a:r>
              <a:rPr lang="en-US" altLang="en-US" sz="2400" dirty="0">
                <a:solidFill>
                  <a:srgbClr val="0000FF"/>
                </a:solidFill>
              </a:rPr>
              <a:t>hydrologic engineering work</a:t>
            </a:r>
            <a:r>
              <a:rPr lang="en-US" altLang="en-US" sz="2400" dirty="0">
                <a:solidFill>
                  <a:srgbClr val="000000"/>
                </a:solidFill>
              </a:rPr>
              <a:t> that has been done.</a:t>
            </a:r>
          </a:p>
        </p:txBody>
      </p:sp>
    </p:spTree>
    <p:extLst>
      <p:ext uri="{BB962C8B-B14F-4D97-AF65-F5344CB8AC3E}">
        <p14:creationId xmlns:p14="http://schemas.microsoft.com/office/powerpoint/2010/main" val="1156786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descr="feynmanVerySm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378" y="1371600"/>
            <a:ext cx="157321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Text Box 4"/>
          <p:cNvSpPr txBox="1">
            <a:spLocks noChangeArrowheads="1"/>
          </p:cNvSpPr>
          <p:nvPr/>
        </p:nvSpPr>
        <p:spPr bwMode="auto">
          <a:xfrm>
            <a:off x="989166" y="762000"/>
            <a:ext cx="739283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ko-KR" sz="2400" dirty="0">
                <a:solidFill>
                  <a:schemeClr val="tx1"/>
                </a:solidFill>
                <a:ea typeface="굴림" charset="-127"/>
              </a:rPr>
              <a:t>Future Nobel Laureate, Richard P. Feynman, </a:t>
            </a:r>
            <a:r>
              <a:rPr lang="en-US" altLang="ko-KR" sz="2400" dirty="0">
                <a:solidFill>
                  <a:srgbClr val="0000FF"/>
                </a:solidFill>
                <a:ea typeface="굴림" charset="-127"/>
              </a:rPr>
              <a:t>1959</a:t>
            </a:r>
            <a:endParaRPr lang="en-US" altLang="en-US" sz="2400" dirty="0">
              <a:solidFill>
                <a:srgbClr val="0000FF"/>
              </a:solidFill>
            </a:endParaRPr>
          </a:p>
        </p:txBody>
      </p:sp>
      <p:sp>
        <p:nvSpPr>
          <p:cNvPr id="5" name="Text Box 2"/>
          <p:cNvSpPr txBox="1">
            <a:spLocks noChangeArrowheads="1"/>
          </p:cNvSpPr>
          <p:nvPr/>
        </p:nvSpPr>
        <p:spPr bwMode="auto">
          <a:xfrm>
            <a:off x="990600" y="3657600"/>
            <a:ext cx="762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sz="2400" dirty="0">
                <a:solidFill>
                  <a:schemeClr val="tx1"/>
                </a:solidFill>
              </a:rPr>
              <a:t>“There's Plenty of Room at the Bottom”</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838200" y="304800"/>
            <a:ext cx="8077200" cy="181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lvl="0" eaLnBrk="1" hangingPunct="1"/>
            <a:r>
              <a:rPr lang="en-US" altLang="en-US" sz="2400" dirty="0">
                <a:solidFill>
                  <a:srgbClr val="000000"/>
                </a:solidFill>
                <a:latin typeface="Arial"/>
              </a:rPr>
              <a:t>What are the flood works of the Miami Conservancy District?</a:t>
            </a:r>
            <a:endParaRPr lang="en-US" altLang="en-US" sz="2400" dirty="0">
              <a:solidFill>
                <a:srgbClr val="0000FF"/>
              </a:solidFill>
              <a:latin typeface="Arial"/>
            </a:endParaRP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105368899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9" name="Picture 3" descr="Maimi Valley-Day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52388"/>
            <a:ext cx="9677400" cy="6986588"/>
          </a:xfrm>
          <a:prstGeom prst="rect">
            <a:avLst/>
          </a:prstGeom>
          <a:noFill/>
          <a:extLst>
            <a:ext uri="{909E8E84-426E-40DD-AFC4-6F175D3DCCD1}">
              <a14:hiddenFill xmlns:a14="http://schemas.microsoft.com/office/drawing/2010/main">
                <a:solidFill>
                  <a:srgbClr val="FFFFFF"/>
                </a:solidFill>
              </a14:hiddenFill>
            </a:ext>
          </a:extLst>
        </p:spPr>
      </p:pic>
      <p:grpSp>
        <p:nvGrpSpPr>
          <p:cNvPr id="75790" name="Group 14"/>
          <p:cNvGrpSpPr>
            <a:grpSpLocks/>
          </p:cNvGrpSpPr>
          <p:nvPr/>
        </p:nvGrpSpPr>
        <p:grpSpPr bwMode="auto">
          <a:xfrm>
            <a:off x="5029200" y="5105400"/>
            <a:ext cx="2209800" cy="533400"/>
            <a:chOff x="3168" y="3216"/>
            <a:chExt cx="1392" cy="336"/>
          </a:xfrm>
        </p:grpSpPr>
        <p:sp>
          <p:nvSpPr>
            <p:cNvPr id="75780" name="Text Box 4"/>
            <p:cNvSpPr txBox="1">
              <a:spLocks noChangeArrowheads="1"/>
            </p:cNvSpPr>
            <p:nvPr/>
          </p:nvSpPr>
          <p:spPr bwMode="auto">
            <a:xfrm>
              <a:off x="3360" y="3216"/>
              <a:ext cx="1200" cy="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pPr>
              <a:r>
                <a:rPr lang="en-US" altLang="en-US">
                  <a:solidFill>
                    <a:srgbClr val="0000FF"/>
                  </a:solidFill>
                  <a:latin typeface="Arial"/>
                </a:rPr>
                <a:t>Ohio River</a:t>
              </a:r>
            </a:p>
          </p:txBody>
        </p:sp>
        <p:sp>
          <p:nvSpPr>
            <p:cNvPr id="75781" name="Line 5"/>
            <p:cNvSpPr>
              <a:spLocks noChangeShapeType="1"/>
            </p:cNvSpPr>
            <p:nvPr/>
          </p:nvSpPr>
          <p:spPr bwMode="auto">
            <a:xfrm flipH="1">
              <a:off x="3168" y="3360"/>
              <a:ext cx="240" cy="192"/>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atin typeface="Arial"/>
              </a:endParaRPr>
            </a:p>
          </p:txBody>
        </p:sp>
      </p:grpSp>
      <p:grpSp>
        <p:nvGrpSpPr>
          <p:cNvPr id="75787" name="Group 11"/>
          <p:cNvGrpSpPr>
            <a:grpSpLocks/>
          </p:cNvGrpSpPr>
          <p:nvPr/>
        </p:nvGrpSpPr>
        <p:grpSpPr bwMode="auto">
          <a:xfrm>
            <a:off x="533400" y="1752600"/>
            <a:ext cx="3886200" cy="1295400"/>
            <a:chOff x="336" y="1104"/>
            <a:chExt cx="2448" cy="816"/>
          </a:xfrm>
        </p:grpSpPr>
        <p:sp>
          <p:nvSpPr>
            <p:cNvPr id="75784" name="Text Box 8"/>
            <p:cNvSpPr txBox="1">
              <a:spLocks noChangeArrowheads="1"/>
            </p:cNvSpPr>
            <p:nvPr/>
          </p:nvSpPr>
          <p:spPr bwMode="auto">
            <a:xfrm>
              <a:off x="336" y="1104"/>
              <a:ext cx="1248" cy="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pPr>
              <a:r>
                <a:rPr lang="en-US" altLang="en-US" dirty="0">
                  <a:solidFill>
                    <a:srgbClr val="0000FF"/>
                  </a:solidFill>
                  <a:latin typeface="Arial"/>
                </a:rPr>
                <a:t>Great Miami R.</a:t>
              </a:r>
            </a:p>
          </p:txBody>
        </p:sp>
        <p:sp>
          <p:nvSpPr>
            <p:cNvPr id="75785" name="Line 9"/>
            <p:cNvSpPr>
              <a:spLocks noChangeShapeType="1"/>
            </p:cNvSpPr>
            <p:nvPr/>
          </p:nvSpPr>
          <p:spPr bwMode="auto">
            <a:xfrm>
              <a:off x="1536" y="1296"/>
              <a:ext cx="1248" cy="624"/>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atin typeface="Arial"/>
              </a:endParaRPr>
            </a:p>
          </p:txBody>
        </p:sp>
      </p:grpSp>
      <p:sp>
        <p:nvSpPr>
          <p:cNvPr id="75788" name="Oval 12"/>
          <p:cNvSpPr>
            <a:spLocks noChangeArrowheads="1"/>
          </p:cNvSpPr>
          <p:nvPr/>
        </p:nvSpPr>
        <p:spPr bwMode="auto">
          <a:xfrm>
            <a:off x="4343400" y="1676400"/>
            <a:ext cx="990600" cy="381000"/>
          </a:xfrm>
          <a:prstGeom prst="ellipse">
            <a:avLst/>
          </a:prstGeom>
          <a:solidFill>
            <a:srgbClr val="FFFFFF">
              <a:alpha val="0"/>
            </a:srgb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atin typeface="Arial"/>
            </a:endParaRPr>
          </a:p>
        </p:txBody>
      </p:sp>
      <p:sp>
        <p:nvSpPr>
          <p:cNvPr id="75789" name="Freeform 13"/>
          <p:cNvSpPr>
            <a:spLocks/>
          </p:cNvSpPr>
          <p:nvPr/>
        </p:nvSpPr>
        <p:spPr bwMode="auto">
          <a:xfrm>
            <a:off x="3305175" y="396875"/>
            <a:ext cx="3633788" cy="3746500"/>
          </a:xfrm>
          <a:custGeom>
            <a:avLst/>
            <a:gdLst>
              <a:gd name="T0" fmla="*/ 39 w 2289"/>
              <a:gd name="T1" fmla="*/ 2328 h 2360"/>
              <a:gd name="T2" fmla="*/ 39 w 2289"/>
              <a:gd name="T3" fmla="*/ 1304 h 2360"/>
              <a:gd name="T4" fmla="*/ 87 w 2289"/>
              <a:gd name="T5" fmla="*/ 1008 h 2360"/>
              <a:gd name="T6" fmla="*/ 151 w 2289"/>
              <a:gd name="T7" fmla="*/ 912 h 2360"/>
              <a:gd name="T8" fmla="*/ 223 w 2289"/>
              <a:gd name="T9" fmla="*/ 864 h 2360"/>
              <a:gd name="T10" fmla="*/ 407 w 2289"/>
              <a:gd name="T11" fmla="*/ 728 h 2360"/>
              <a:gd name="T12" fmla="*/ 527 w 2289"/>
              <a:gd name="T13" fmla="*/ 640 h 2360"/>
              <a:gd name="T14" fmla="*/ 591 w 2289"/>
              <a:gd name="T15" fmla="*/ 592 h 2360"/>
              <a:gd name="T16" fmla="*/ 655 w 2289"/>
              <a:gd name="T17" fmla="*/ 512 h 2360"/>
              <a:gd name="T18" fmla="*/ 711 w 2289"/>
              <a:gd name="T19" fmla="*/ 368 h 2360"/>
              <a:gd name="T20" fmla="*/ 767 w 2289"/>
              <a:gd name="T21" fmla="*/ 80 h 2360"/>
              <a:gd name="T22" fmla="*/ 839 w 2289"/>
              <a:gd name="T23" fmla="*/ 0 h 2360"/>
              <a:gd name="T24" fmla="*/ 1511 w 2289"/>
              <a:gd name="T25" fmla="*/ 8 h 2360"/>
              <a:gd name="T26" fmla="*/ 1967 w 2289"/>
              <a:gd name="T27" fmla="*/ 16 h 2360"/>
              <a:gd name="T28" fmla="*/ 2039 w 2289"/>
              <a:gd name="T29" fmla="*/ 40 h 2360"/>
              <a:gd name="T30" fmla="*/ 2143 w 2289"/>
              <a:gd name="T31" fmla="*/ 48 h 2360"/>
              <a:gd name="T32" fmla="*/ 2215 w 2289"/>
              <a:gd name="T33" fmla="*/ 256 h 2360"/>
              <a:gd name="T34" fmla="*/ 2119 w 2289"/>
              <a:gd name="T35" fmla="*/ 544 h 2360"/>
              <a:gd name="T36" fmla="*/ 2015 w 2289"/>
              <a:gd name="T37" fmla="*/ 656 h 2360"/>
              <a:gd name="T38" fmla="*/ 1991 w 2289"/>
              <a:gd name="T39" fmla="*/ 664 h 2360"/>
              <a:gd name="T40" fmla="*/ 1919 w 2289"/>
              <a:gd name="T41" fmla="*/ 712 h 2360"/>
              <a:gd name="T42" fmla="*/ 1871 w 2289"/>
              <a:gd name="T43" fmla="*/ 728 h 2360"/>
              <a:gd name="T44" fmla="*/ 1799 w 2289"/>
              <a:gd name="T45" fmla="*/ 784 h 2360"/>
              <a:gd name="T46" fmla="*/ 1759 w 2289"/>
              <a:gd name="T47" fmla="*/ 824 h 2360"/>
              <a:gd name="T48" fmla="*/ 1743 w 2289"/>
              <a:gd name="T49" fmla="*/ 848 h 2360"/>
              <a:gd name="T50" fmla="*/ 1695 w 2289"/>
              <a:gd name="T51" fmla="*/ 864 h 2360"/>
              <a:gd name="T52" fmla="*/ 1551 w 2289"/>
              <a:gd name="T53" fmla="*/ 904 h 2360"/>
              <a:gd name="T54" fmla="*/ 1503 w 2289"/>
              <a:gd name="T55" fmla="*/ 920 h 2360"/>
              <a:gd name="T56" fmla="*/ 1487 w 2289"/>
              <a:gd name="T57" fmla="*/ 944 h 2360"/>
              <a:gd name="T58" fmla="*/ 1463 w 2289"/>
              <a:gd name="T59" fmla="*/ 952 h 2360"/>
              <a:gd name="T60" fmla="*/ 1391 w 2289"/>
              <a:gd name="T61" fmla="*/ 984 h 2360"/>
              <a:gd name="T62" fmla="*/ 1343 w 2289"/>
              <a:gd name="T63" fmla="*/ 1016 h 2360"/>
              <a:gd name="T64" fmla="*/ 1271 w 2289"/>
              <a:gd name="T65" fmla="*/ 1080 h 2360"/>
              <a:gd name="T66" fmla="*/ 1215 w 2289"/>
              <a:gd name="T67" fmla="*/ 1200 h 2360"/>
              <a:gd name="T68" fmla="*/ 1199 w 2289"/>
              <a:gd name="T69" fmla="*/ 1296 h 2360"/>
              <a:gd name="T70" fmla="*/ 1135 w 2289"/>
              <a:gd name="T71" fmla="*/ 1416 h 2360"/>
              <a:gd name="T72" fmla="*/ 991 w 2289"/>
              <a:gd name="T73" fmla="*/ 1544 h 2360"/>
              <a:gd name="T74" fmla="*/ 927 w 2289"/>
              <a:gd name="T75" fmla="*/ 1608 h 2360"/>
              <a:gd name="T76" fmla="*/ 887 w 2289"/>
              <a:gd name="T77" fmla="*/ 1656 h 2360"/>
              <a:gd name="T78" fmla="*/ 879 w 2289"/>
              <a:gd name="T79" fmla="*/ 1680 h 2360"/>
              <a:gd name="T80" fmla="*/ 823 w 2289"/>
              <a:gd name="T81" fmla="*/ 1776 h 2360"/>
              <a:gd name="T82" fmla="*/ 751 w 2289"/>
              <a:gd name="T83" fmla="*/ 1880 h 2360"/>
              <a:gd name="T84" fmla="*/ 711 w 2289"/>
              <a:gd name="T85" fmla="*/ 1912 h 2360"/>
              <a:gd name="T86" fmla="*/ 695 w 2289"/>
              <a:gd name="T87" fmla="*/ 1936 h 2360"/>
              <a:gd name="T88" fmla="*/ 671 w 2289"/>
              <a:gd name="T89" fmla="*/ 1944 h 2360"/>
              <a:gd name="T90" fmla="*/ 623 w 2289"/>
              <a:gd name="T91" fmla="*/ 1976 h 2360"/>
              <a:gd name="T92" fmla="*/ 527 w 2289"/>
              <a:gd name="T93" fmla="*/ 2048 h 2360"/>
              <a:gd name="T94" fmla="*/ 423 w 2289"/>
              <a:gd name="T95" fmla="*/ 2152 h 2360"/>
              <a:gd name="T96" fmla="*/ 367 w 2289"/>
              <a:gd name="T97" fmla="*/ 2240 h 2360"/>
              <a:gd name="T98" fmla="*/ 207 w 2289"/>
              <a:gd name="T99" fmla="*/ 2360 h 2360"/>
              <a:gd name="T100" fmla="*/ 71 w 2289"/>
              <a:gd name="T101" fmla="*/ 2352 h 2360"/>
              <a:gd name="T102" fmla="*/ 39 w 2289"/>
              <a:gd name="T103" fmla="*/ 2328 h 2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89" h="2360">
                <a:moveTo>
                  <a:pt x="39" y="2328"/>
                </a:moveTo>
                <a:cubicBezTo>
                  <a:pt x="20" y="1883"/>
                  <a:pt x="26" y="2095"/>
                  <a:pt x="39" y="1304"/>
                </a:cubicBezTo>
                <a:cubicBezTo>
                  <a:pt x="40" y="1227"/>
                  <a:pt x="53" y="1089"/>
                  <a:pt x="87" y="1008"/>
                </a:cubicBezTo>
                <a:cubicBezTo>
                  <a:pt x="95" y="990"/>
                  <a:pt x="133" y="926"/>
                  <a:pt x="151" y="912"/>
                </a:cubicBezTo>
                <a:cubicBezTo>
                  <a:pt x="174" y="894"/>
                  <a:pt x="223" y="864"/>
                  <a:pt x="223" y="864"/>
                </a:cubicBezTo>
                <a:cubicBezTo>
                  <a:pt x="259" y="809"/>
                  <a:pt x="345" y="749"/>
                  <a:pt x="407" y="728"/>
                </a:cubicBezTo>
                <a:cubicBezTo>
                  <a:pt x="442" y="693"/>
                  <a:pt x="487" y="669"/>
                  <a:pt x="527" y="640"/>
                </a:cubicBezTo>
                <a:cubicBezTo>
                  <a:pt x="549" y="624"/>
                  <a:pt x="591" y="592"/>
                  <a:pt x="591" y="592"/>
                </a:cubicBezTo>
                <a:cubicBezTo>
                  <a:pt x="617" y="540"/>
                  <a:pt x="599" y="568"/>
                  <a:pt x="655" y="512"/>
                </a:cubicBezTo>
                <a:cubicBezTo>
                  <a:pt x="689" y="478"/>
                  <a:pt x="697" y="411"/>
                  <a:pt x="711" y="368"/>
                </a:cubicBezTo>
                <a:cubicBezTo>
                  <a:pt x="716" y="286"/>
                  <a:pt x="692" y="130"/>
                  <a:pt x="767" y="80"/>
                </a:cubicBezTo>
                <a:cubicBezTo>
                  <a:pt x="792" y="43"/>
                  <a:pt x="799" y="13"/>
                  <a:pt x="839" y="0"/>
                </a:cubicBezTo>
                <a:cubicBezTo>
                  <a:pt x="1083" y="14"/>
                  <a:pt x="1230" y="13"/>
                  <a:pt x="1511" y="8"/>
                </a:cubicBezTo>
                <a:cubicBezTo>
                  <a:pt x="1663" y="11"/>
                  <a:pt x="1815" y="9"/>
                  <a:pt x="1967" y="16"/>
                </a:cubicBezTo>
                <a:cubicBezTo>
                  <a:pt x="1967" y="16"/>
                  <a:pt x="2027" y="36"/>
                  <a:pt x="2039" y="40"/>
                </a:cubicBezTo>
                <a:cubicBezTo>
                  <a:pt x="2072" y="51"/>
                  <a:pt x="2108" y="45"/>
                  <a:pt x="2143" y="48"/>
                </a:cubicBezTo>
                <a:cubicBezTo>
                  <a:pt x="2166" y="118"/>
                  <a:pt x="2146" y="210"/>
                  <a:pt x="2215" y="256"/>
                </a:cubicBezTo>
                <a:cubicBezTo>
                  <a:pt x="2289" y="367"/>
                  <a:pt x="2231" y="507"/>
                  <a:pt x="2119" y="544"/>
                </a:cubicBezTo>
                <a:cubicBezTo>
                  <a:pt x="2081" y="582"/>
                  <a:pt x="2060" y="626"/>
                  <a:pt x="2015" y="656"/>
                </a:cubicBezTo>
                <a:cubicBezTo>
                  <a:pt x="2008" y="661"/>
                  <a:pt x="1998" y="660"/>
                  <a:pt x="1991" y="664"/>
                </a:cubicBezTo>
                <a:cubicBezTo>
                  <a:pt x="1966" y="678"/>
                  <a:pt x="1943" y="696"/>
                  <a:pt x="1919" y="712"/>
                </a:cubicBezTo>
                <a:cubicBezTo>
                  <a:pt x="1905" y="721"/>
                  <a:pt x="1885" y="719"/>
                  <a:pt x="1871" y="728"/>
                </a:cubicBezTo>
                <a:cubicBezTo>
                  <a:pt x="1845" y="745"/>
                  <a:pt x="1825" y="767"/>
                  <a:pt x="1799" y="784"/>
                </a:cubicBezTo>
                <a:cubicBezTo>
                  <a:pt x="1756" y="848"/>
                  <a:pt x="1812" y="771"/>
                  <a:pt x="1759" y="824"/>
                </a:cubicBezTo>
                <a:cubicBezTo>
                  <a:pt x="1752" y="831"/>
                  <a:pt x="1751" y="843"/>
                  <a:pt x="1743" y="848"/>
                </a:cubicBezTo>
                <a:cubicBezTo>
                  <a:pt x="1729" y="857"/>
                  <a:pt x="1695" y="864"/>
                  <a:pt x="1695" y="864"/>
                </a:cubicBezTo>
                <a:cubicBezTo>
                  <a:pt x="1661" y="916"/>
                  <a:pt x="1618" y="899"/>
                  <a:pt x="1551" y="904"/>
                </a:cubicBezTo>
                <a:cubicBezTo>
                  <a:pt x="1535" y="909"/>
                  <a:pt x="1519" y="915"/>
                  <a:pt x="1503" y="920"/>
                </a:cubicBezTo>
                <a:cubicBezTo>
                  <a:pt x="1494" y="923"/>
                  <a:pt x="1495" y="938"/>
                  <a:pt x="1487" y="944"/>
                </a:cubicBezTo>
                <a:cubicBezTo>
                  <a:pt x="1480" y="949"/>
                  <a:pt x="1471" y="949"/>
                  <a:pt x="1463" y="952"/>
                </a:cubicBezTo>
                <a:cubicBezTo>
                  <a:pt x="1410" y="1005"/>
                  <a:pt x="1476" y="949"/>
                  <a:pt x="1391" y="984"/>
                </a:cubicBezTo>
                <a:cubicBezTo>
                  <a:pt x="1373" y="991"/>
                  <a:pt x="1359" y="1005"/>
                  <a:pt x="1343" y="1016"/>
                </a:cubicBezTo>
                <a:cubicBezTo>
                  <a:pt x="1316" y="1034"/>
                  <a:pt x="1271" y="1080"/>
                  <a:pt x="1271" y="1080"/>
                </a:cubicBezTo>
                <a:cubicBezTo>
                  <a:pt x="1257" y="1123"/>
                  <a:pt x="1230" y="1156"/>
                  <a:pt x="1215" y="1200"/>
                </a:cubicBezTo>
                <a:cubicBezTo>
                  <a:pt x="1207" y="1225"/>
                  <a:pt x="1204" y="1272"/>
                  <a:pt x="1199" y="1296"/>
                </a:cubicBezTo>
                <a:cubicBezTo>
                  <a:pt x="1188" y="1344"/>
                  <a:pt x="1162" y="1376"/>
                  <a:pt x="1135" y="1416"/>
                </a:cubicBezTo>
                <a:cubicBezTo>
                  <a:pt x="1091" y="1483"/>
                  <a:pt x="1071" y="1517"/>
                  <a:pt x="991" y="1544"/>
                </a:cubicBezTo>
                <a:cubicBezTo>
                  <a:pt x="968" y="1567"/>
                  <a:pt x="954" y="1590"/>
                  <a:pt x="927" y="1608"/>
                </a:cubicBezTo>
                <a:cubicBezTo>
                  <a:pt x="915" y="1625"/>
                  <a:pt x="899" y="1639"/>
                  <a:pt x="887" y="1656"/>
                </a:cubicBezTo>
                <a:cubicBezTo>
                  <a:pt x="882" y="1663"/>
                  <a:pt x="883" y="1673"/>
                  <a:pt x="879" y="1680"/>
                </a:cubicBezTo>
                <a:cubicBezTo>
                  <a:pt x="860" y="1714"/>
                  <a:pt x="838" y="1741"/>
                  <a:pt x="823" y="1776"/>
                </a:cubicBezTo>
                <a:cubicBezTo>
                  <a:pt x="799" y="1830"/>
                  <a:pt x="815" y="1864"/>
                  <a:pt x="751" y="1880"/>
                </a:cubicBezTo>
                <a:cubicBezTo>
                  <a:pt x="705" y="1949"/>
                  <a:pt x="766" y="1868"/>
                  <a:pt x="711" y="1912"/>
                </a:cubicBezTo>
                <a:cubicBezTo>
                  <a:pt x="703" y="1918"/>
                  <a:pt x="703" y="1930"/>
                  <a:pt x="695" y="1936"/>
                </a:cubicBezTo>
                <a:cubicBezTo>
                  <a:pt x="688" y="1941"/>
                  <a:pt x="678" y="1940"/>
                  <a:pt x="671" y="1944"/>
                </a:cubicBezTo>
                <a:cubicBezTo>
                  <a:pt x="654" y="1953"/>
                  <a:pt x="639" y="1965"/>
                  <a:pt x="623" y="1976"/>
                </a:cubicBezTo>
                <a:cubicBezTo>
                  <a:pt x="589" y="1999"/>
                  <a:pt x="561" y="2026"/>
                  <a:pt x="527" y="2048"/>
                </a:cubicBezTo>
                <a:cubicBezTo>
                  <a:pt x="499" y="2089"/>
                  <a:pt x="458" y="2117"/>
                  <a:pt x="423" y="2152"/>
                </a:cubicBezTo>
                <a:cubicBezTo>
                  <a:pt x="412" y="2186"/>
                  <a:pt x="397" y="2220"/>
                  <a:pt x="367" y="2240"/>
                </a:cubicBezTo>
                <a:cubicBezTo>
                  <a:pt x="331" y="2294"/>
                  <a:pt x="269" y="2339"/>
                  <a:pt x="207" y="2360"/>
                </a:cubicBezTo>
                <a:cubicBezTo>
                  <a:pt x="162" y="2357"/>
                  <a:pt x="116" y="2358"/>
                  <a:pt x="71" y="2352"/>
                </a:cubicBezTo>
                <a:cubicBezTo>
                  <a:pt x="0" y="2343"/>
                  <a:pt x="14" y="2340"/>
                  <a:pt x="39" y="2328"/>
                </a:cubicBezTo>
                <a:close/>
              </a:path>
            </a:pathLst>
          </a:custGeom>
          <a:solidFill>
            <a:schemeClr val="accent1">
              <a:alpha val="0"/>
            </a:schemeClr>
          </a:solidFill>
          <a:ln w="28575" cap="flat" cmpd="sng">
            <a:solidFill>
              <a:srgbClr val="0000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atin typeface="Arial"/>
            </a:endParaRPr>
          </a:p>
        </p:txBody>
      </p:sp>
      <p:sp>
        <p:nvSpPr>
          <p:cNvPr id="75791" name="Oval 15"/>
          <p:cNvSpPr>
            <a:spLocks noChangeArrowheads="1"/>
          </p:cNvSpPr>
          <p:nvPr/>
        </p:nvSpPr>
        <p:spPr bwMode="auto">
          <a:xfrm>
            <a:off x="3249441" y="3115147"/>
            <a:ext cx="914400" cy="304800"/>
          </a:xfrm>
          <a:prstGeom prst="ellipse">
            <a:avLst/>
          </a:prstGeom>
          <a:solidFill>
            <a:schemeClr val="accent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2" name="Text Box 4"/>
          <p:cNvSpPr txBox="1">
            <a:spLocks noChangeArrowheads="1"/>
          </p:cNvSpPr>
          <p:nvPr/>
        </p:nvSpPr>
        <p:spPr bwMode="auto">
          <a:xfrm>
            <a:off x="4088922" y="3805535"/>
            <a:ext cx="5029200" cy="461665"/>
          </a:xfrm>
          <a:prstGeom prst="rect">
            <a:avLst/>
          </a:prstGeom>
          <a:solidFill>
            <a:schemeClr val="bg1"/>
          </a:solidFill>
          <a:ln w="38100" algn="ctr">
            <a:solidFill>
              <a:srgbClr val="0000FF"/>
            </a:solidFill>
            <a:miter lim="800000"/>
            <a:headEnd/>
            <a:tailEnd/>
          </a:ln>
          <a:effectLst/>
        </p:spPr>
        <p:txBody>
          <a:bodyPr wrap="square">
            <a:spAutoFit/>
          </a:bodyPr>
          <a:lstStyle/>
          <a:p>
            <a:pPr>
              <a:lnSpc>
                <a:spcPct val="100000"/>
              </a:lnSpc>
            </a:pPr>
            <a:r>
              <a:rPr lang="en-US" altLang="en-US" sz="2400" dirty="0">
                <a:solidFill>
                  <a:srgbClr val="0000FF"/>
                </a:solidFill>
                <a:latin typeface="Arial"/>
              </a:rPr>
              <a:t>Catastrophic Flood - March 1913</a:t>
            </a:r>
          </a:p>
        </p:txBody>
      </p:sp>
    </p:spTree>
    <p:extLst>
      <p:ext uri="{BB962C8B-B14F-4D97-AF65-F5344CB8AC3E}">
        <p14:creationId xmlns:p14="http://schemas.microsoft.com/office/powerpoint/2010/main" val="1425968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7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57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9" grpId="0" animBg="1"/>
      <p:bldP spid="12"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62000" y="76200"/>
            <a:ext cx="7391400" cy="6632377"/>
            <a:chOff x="762000" y="76200"/>
            <a:chExt cx="7391400" cy="6632377"/>
          </a:xfrm>
        </p:grpSpPr>
        <p:pic>
          <p:nvPicPr>
            <p:cNvPr id="2051" name="Picture 3"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7799" y="76200"/>
              <a:ext cx="4748403" cy="629278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2000" y="6400800"/>
              <a:ext cx="7391400" cy="307777"/>
            </a:xfrm>
            <a:prstGeom prst="rect">
              <a:avLst/>
            </a:prstGeom>
            <a:noFill/>
            <a:ln w="38100">
              <a:solidFill>
                <a:schemeClr val="tx1"/>
              </a:solidFill>
            </a:ln>
          </p:spPr>
          <p:txBody>
            <a:bodyPr wrap="square" rtlCol="0">
              <a:spAutoFit/>
            </a:bodyPr>
            <a:lstStyle/>
            <a:p>
              <a:pPr fontAlgn="auto">
                <a:lnSpc>
                  <a:spcPct val="100000"/>
                </a:lnSpc>
                <a:spcBef>
                  <a:spcPts val="0"/>
                </a:spcBef>
                <a:spcAft>
                  <a:spcPts val="0"/>
                </a:spcAft>
              </a:pPr>
              <a:r>
                <a:rPr lang="en-US" sz="1400" b="0" dirty="0">
                  <a:solidFill>
                    <a:prstClr val="black"/>
                  </a:solidFill>
                  <a:latin typeface="Arial" panose="020B0604020202020204" pitchFamily="34" charset="0"/>
                  <a:cs typeface="Arial" panose="020B0604020202020204" pitchFamily="34" charset="0"/>
                </a:rPr>
                <a:t>https://www.mcdwater.org/wp-content/uploads/2017/04/Great-Miami-River-Watershed.png</a:t>
              </a:r>
            </a:p>
          </p:txBody>
        </p:sp>
      </p:grpSp>
      <p:grpSp>
        <p:nvGrpSpPr>
          <p:cNvPr id="12" name="Group 11"/>
          <p:cNvGrpSpPr/>
          <p:nvPr/>
        </p:nvGrpSpPr>
        <p:grpSpPr>
          <a:xfrm>
            <a:off x="4343400" y="1447800"/>
            <a:ext cx="4267200" cy="1227891"/>
            <a:chOff x="4343400" y="1447800"/>
            <a:chExt cx="4267200" cy="1227891"/>
          </a:xfrm>
        </p:grpSpPr>
        <p:sp>
          <p:nvSpPr>
            <p:cNvPr id="5" name="Text Box 4"/>
            <p:cNvSpPr txBox="1">
              <a:spLocks noChangeArrowheads="1"/>
            </p:cNvSpPr>
            <p:nvPr/>
          </p:nvSpPr>
          <p:spPr bwMode="auto">
            <a:xfrm>
              <a:off x="7086600" y="1447800"/>
              <a:ext cx="1524000" cy="461665"/>
            </a:xfrm>
            <a:prstGeom prst="rect">
              <a:avLst/>
            </a:prstGeom>
            <a:solidFill>
              <a:srgbClr val="FFFFFF"/>
            </a:solidFill>
            <a:ln w="38100" algn="ctr">
              <a:solidFill>
                <a:srgbClr val="FF0000"/>
              </a:solidFill>
              <a:miter lim="800000"/>
              <a:headEnd/>
              <a:tailEnd/>
            </a:ln>
            <a:effectLst/>
          </p:spPr>
          <p:txBody>
            <a:bodyPr wrap="square">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kumimoji="0" lang="en-US" altLang="en-US" sz="2400" i="0" u="none" strike="noStrike" kern="0" cap="none" spc="0" normalizeH="0" baseline="0" noProof="0" dirty="0">
                  <a:ln>
                    <a:noFill/>
                  </a:ln>
                  <a:effectLst/>
                  <a:uLnTx/>
                  <a:uFillTx/>
                  <a:latin typeface="Arial"/>
                </a:rPr>
                <a:t>District</a:t>
              </a:r>
            </a:p>
          </p:txBody>
        </p:sp>
        <p:cxnSp>
          <p:nvCxnSpPr>
            <p:cNvPr id="7" name="Straight Arrow Connector 6"/>
            <p:cNvCxnSpPr>
              <a:stCxn id="5" idx="1"/>
            </p:cNvCxnSpPr>
            <p:nvPr/>
          </p:nvCxnSpPr>
          <p:spPr>
            <a:xfrm flipH="1">
              <a:off x="4343400" y="1678633"/>
              <a:ext cx="2743200" cy="99705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709888" y="2444859"/>
            <a:ext cx="4357912" cy="1365141"/>
            <a:chOff x="4709888" y="2444859"/>
            <a:chExt cx="4357912" cy="1365141"/>
          </a:xfrm>
        </p:grpSpPr>
        <p:sp>
          <p:nvSpPr>
            <p:cNvPr id="6" name="Text Box 4"/>
            <p:cNvSpPr txBox="1">
              <a:spLocks noChangeArrowheads="1"/>
            </p:cNvSpPr>
            <p:nvPr/>
          </p:nvSpPr>
          <p:spPr bwMode="auto">
            <a:xfrm>
              <a:off x="7118236" y="2444859"/>
              <a:ext cx="1949564" cy="461665"/>
            </a:xfrm>
            <a:prstGeom prst="rect">
              <a:avLst/>
            </a:prstGeom>
            <a:solidFill>
              <a:srgbClr val="FFFFFF"/>
            </a:solidFill>
            <a:ln w="38100" algn="ctr">
              <a:solidFill>
                <a:srgbClr val="FF0000"/>
              </a:solidFill>
              <a:miter lim="800000"/>
              <a:headEnd/>
              <a:tailEnd/>
            </a:ln>
            <a:effectLst/>
          </p:spPr>
          <p:txBody>
            <a:bodyPr wrap="square">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kumimoji="0" lang="en-US" altLang="en-US" sz="2400" i="0" u="none" strike="noStrike" kern="0" cap="none" spc="0" normalizeH="0" baseline="0" noProof="0" dirty="0">
                  <a:ln>
                    <a:noFill/>
                  </a:ln>
                  <a:effectLst/>
                  <a:uLnTx/>
                  <a:uFillTx/>
                  <a:latin typeface="Arial"/>
                </a:rPr>
                <a:t>15 Counties</a:t>
              </a:r>
            </a:p>
          </p:txBody>
        </p:sp>
        <p:cxnSp>
          <p:nvCxnSpPr>
            <p:cNvPr id="9" name="Straight Arrow Connector 8"/>
            <p:cNvCxnSpPr/>
            <p:nvPr/>
          </p:nvCxnSpPr>
          <p:spPr>
            <a:xfrm flipH="1">
              <a:off x="4709888" y="2675692"/>
              <a:ext cx="2384034" cy="11343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3" name="Text Box 4"/>
          <p:cNvSpPr txBox="1">
            <a:spLocks noChangeArrowheads="1"/>
          </p:cNvSpPr>
          <p:nvPr/>
        </p:nvSpPr>
        <p:spPr bwMode="auto">
          <a:xfrm>
            <a:off x="4648200" y="4047798"/>
            <a:ext cx="4419600" cy="2200602"/>
          </a:xfrm>
          <a:prstGeom prst="rect">
            <a:avLst/>
          </a:prstGeom>
          <a:solidFill>
            <a:schemeClr val="bg1"/>
          </a:solidFill>
          <a:ln w="38100" algn="ctr">
            <a:solidFill>
              <a:srgbClr val="0000FF"/>
            </a:solidFill>
            <a:miter lim="800000"/>
            <a:headEnd/>
            <a:tailEnd/>
          </a:ln>
          <a:effectLst/>
        </p:spPr>
        <p:txBody>
          <a:bodyPr wrap="square">
            <a:spAutoFit/>
          </a:bodyPr>
          <a:lstStyle/>
          <a:p>
            <a:pPr>
              <a:lnSpc>
                <a:spcPct val="100000"/>
              </a:lnSpc>
              <a:spcBef>
                <a:spcPts val="600"/>
              </a:spcBef>
            </a:pPr>
            <a:r>
              <a:rPr lang="en-US" altLang="en-US" sz="2400" dirty="0">
                <a:solidFill>
                  <a:srgbClr val="0000FF"/>
                </a:solidFill>
                <a:latin typeface="Arial"/>
              </a:rPr>
              <a:t>Conservancy District – 1914</a:t>
            </a:r>
          </a:p>
          <a:p>
            <a:pPr>
              <a:lnSpc>
                <a:spcPct val="100000"/>
              </a:lnSpc>
              <a:spcBef>
                <a:spcPts val="600"/>
              </a:spcBef>
            </a:pPr>
            <a:r>
              <a:rPr lang="en-US" altLang="en-US" sz="2400" dirty="0">
                <a:solidFill>
                  <a:srgbClr val="0000FF"/>
                </a:solidFill>
                <a:latin typeface="Arial"/>
              </a:rPr>
              <a:t>Entire catchment - 4,000 sq. miles, 15 counties</a:t>
            </a:r>
          </a:p>
          <a:p>
            <a:pPr>
              <a:lnSpc>
                <a:spcPct val="100000"/>
              </a:lnSpc>
            </a:pPr>
            <a:r>
              <a:rPr lang="en-US" altLang="en-US" sz="2400" dirty="0">
                <a:solidFill>
                  <a:srgbClr val="0000FF"/>
                </a:solidFill>
                <a:latin typeface="Arial"/>
              </a:rPr>
              <a:t>Model for governance and public infrastructure funding </a:t>
            </a:r>
          </a:p>
        </p:txBody>
      </p:sp>
      <p:sp>
        <p:nvSpPr>
          <p:cNvPr id="14" name="Rectangle 13"/>
          <p:cNvSpPr/>
          <p:nvPr/>
        </p:nvSpPr>
        <p:spPr>
          <a:xfrm>
            <a:off x="2208366" y="99060"/>
            <a:ext cx="4422930" cy="457200"/>
          </a:xfrm>
          <a:prstGeom prst="rect">
            <a:avLst/>
          </a:prstGeom>
          <a:noFill/>
          <a:ln w="381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44740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838200" y="304800"/>
            <a:ext cx="7848600" cy="334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Pioneering work on </a:t>
            </a:r>
            <a:r>
              <a:rPr lang="en-US" altLang="en-US" sz="2400" dirty="0">
                <a:solidFill>
                  <a:srgbClr val="0000FF"/>
                </a:solidFill>
              </a:rPr>
              <a:t>reconstructing flood producing rain</a:t>
            </a:r>
            <a:r>
              <a:rPr lang="en-US" altLang="en-US" sz="2400" dirty="0">
                <a:solidFill>
                  <a:srgbClr val="000000"/>
                </a:solidFill>
              </a:rPr>
              <a:t> and assessing </a:t>
            </a:r>
            <a:r>
              <a:rPr lang="en-US" altLang="en-US" sz="2400" dirty="0">
                <a:solidFill>
                  <a:srgbClr val="0000FF"/>
                </a:solidFill>
              </a:rPr>
              <a:t>future possible major storms.</a:t>
            </a:r>
          </a:p>
          <a:p>
            <a:pPr eaLnBrk="1" hangingPunct="1">
              <a:lnSpc>
                <a:spcPct val="130000"/>
              </a:lnSpc>
            </a:pPr>
            <a:r>
              <a:rPr lang="en-US" altLang="en-US" sz="2400" dirty="0">
                <a:solidFill>
                  <a:srgbClr val="000000"/>
                </a:solidFill>
              </a:rPr>
              <a:t>Exceptional scientific and engineering </a:t>
            </a:r>
            <a:r>
              <a:rPr lang="en-US" altLang="en-US" sz="2400" dirty="0">
                <a:solidFill>
                  <a:srgbClr val="0000FF"/>
                </a:solidFill>
              </a:rPr>
              <a:t>hydro-meteorological investigation</a:t>
            </a:r>
            <a:r>
              <a:rPr lang="en-US" altLang="en-US" sz="2400" dirty="0">
                <a:solidFill>
                  <a:srgbClr val="000000"/>
                </a:solidFill>
              </a:rPr>
              <a:t> and </a:t>
            </a:r>
            <a:r>
              <a:rPr lang="en-US" altLang="en-US" sz="2400" dirty="0">
                <a:solidFill>
                  <a:srgbClr val="0000FF"/>
                </a:solidFill>
              </a:rPr>
              <a:t>international data gathering</a:t>
            </a:r>
            <a:r>
              <a:rPr lang="en-US" altLang="en-US" sz="2400" dirty="0">
                <a:solidFill>
                  <a:srgbClr val="000000"/>
                </a:solidFill>
              </a:rPr>
              <a:t> and assessment. </a:t>
            </a:r>
          </a:p>
          <a:p>
            <a:pPr eaLnBrk="1" hangingPunct="1">
              <a:lnSpc>
                <a:spcPct val="130000"/>
              </a:lnSpc>
            </a:pPr>
            <a:r>
              <a:rPr lang="en-US" altLang="en-US" sz="2400" dirty="0">
                <a:solidFill>
                  <a:srgbClr val="000000"/>
                </a:solidFill>
              </a:rPr>
              <a:t>Documented in Technical Reports Part V, 1917. </a:t>
            </a:r>
          </a:p>
        </p:txBody>
      </p:sp>
    </p:spTree>
    <p:extLst>
      <p:ext uri="{BB962C8B-B14F-4D97-AF65-F5344CB8AC3E}">
        <p14:creationId xmlns:p14="http://schemas.microsoft.com/office/powerpoint/2010/main" val="285383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38" y="3424238"/>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3171" name="Picture 3" descr="p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864078"/>
            <a:ext cx="4951413" cy="7696200"/>
          </a:xfrm>
          <a:prstGeom prst="rect">
            <a:avLst/>
          </a:prstGeom>
          <a:noFill/>
          <a:extLst>
            <a:ext uri="{909E8E84-426E-40DD-AFC4-6F175D3DCCD1}">
              <a14:hiddenFill xmlns:a14="http://schemas.microsoft.com/office/drawing/2010/main">
                <a:solidFill>
                  <a:srgbClr val="FFFFFF"/>
                </a:solidFill>
              </a14:hiddenFill>
            </a:ext>
          </a:extLst>
        </p:spPr>
      </p:pic>
      <p:grpSp>
        <p:nvGrpSpPr>
          <p:cNvPr id="263194" name="Group 26"/>
          <p:cNvGrpSpPr>
            <a:grpSpLocks/>
          </p:cNvGrpSpPr>
          <p:nvPr/>
        </p:nvGrpSpPr>
        <p:grpSpPr bwMode="auto">
          <a:xfrm>
            <a:off x="533400" y="1066800"/>
            <a:ext cx="1600200" cy="5486400"/>
            <a:chOff x="912" y="720"/>
            <a:chExt cx="816" cy="3456"/>
          </a:xfrm>
        </p:grpSpPr>
        <p:sp>
          <p:nvSpPr>
            <p:cNvPr id="263192" name="Line 24"/>
            <p:cNvSpPr>
              <a:spLocks noChangeShapeType="1"/>
            </p:cNvSpPr>
            <p:nvPr/>
          </p:nvSpPr>
          <p:spPr bwMode="auto">
            <a:xfrm flipV="1">
              <a:off x="1632" y="720"/>
              <a:ext cx="0" cy="3456"/>
            </a:xfrm>
            <a:prstGeom prst="line">
              <a:avLst/>
            </a:prstGeom>
            <a:noFill/>
            <a:ln w="28575">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atin typeface="Arial"/>
              </a:endParaRPr>
            </a:p>
          </p:txBody>
        </p:sp>
        <p:sp>
          <p:nvSpPr>
            <p:cNvPr id="263193" name="Text Box 25"/>
            <p:cNvSpPr txBox="1">
              <a:spLocks noChangeArrowheads="1"/>
            </p:cNvSpPr>
            <p:nvPr/>
          </p:nvSpPr>
          <p:spPr bwMode="auto">
            <a:xfrm>
              <a:off x="912" y="2102"/>
              <a:ext cx="816" cy="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400" dirty="0">
                  <a:latin typeface="Arial"/>
                </a:rPr>
                <a:t>50 miles</a:t>
              </a:r>
            </a:p>
          </p:txBody>
        </p:sp>
      </p:grpSp>
      <p:sp>
        <p:nvSpPr>
          <p:cNvPr id="7" name="Rectangle 6"/>
          <p:cNvSpPr/>
          <p:nvPr/>
        </p:nvSpPr>
        <p:spPr>
          <a:xfrm>
            <a:off x="3492371" y="618653"/>
            <a:ext cx="914400" cy="381000"/>
          </a:xfrm>
          <a:prstGeom prst="rect">
            <a:avLst/>
          </a:prstGeom>
          <a:solidFill>
            <a:schemeClr val="bg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8" name="Rectangle 7"/>
          <p:cNvSpPr/>
          <p:nvPr/>
        </p:nvSpPr>
        <p:spPr>
          <a:xfrm>
            <a:off x="2261970" y="6416618"/>
            <a:ext cx="914400" cy="381000"/>
          </a:xfrm>
          <a:prstGeom prst="rect">
            <a:avLst/>
          </a:prstGeom>
          <a:solidFill>
            <a:schemeClr val="bg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 name="Rectangle 1">
            <a:extLst>
              <a:ext uri="{FF2B5EF4-FFF2-40B4-BE49-F238E27FC236}">
                <a16:creationId xmlns:a16="http://schemas.microsoft.com/office/drawing/2014/main" id="{06412F5C-64C8-935C-A533-712368910465}"/>
              </a:ext>
            </a:extLst>
          </p:cNvPr>
          <p:cNvSpPr/>
          <p:nvPr/>
        </p:nvSpPr>
        <p:spPr>
          <a:xfrm>
            <a:off x="4664537" y="4509088"/>
            <a:ext cx="2269663" cy="15783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925202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3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38" y="3424238"/>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2515" name="Picture 3" descr="p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838200"/>
            <a:ext cx="4951413" cy="7696200"/>
          </a:xfrm>
          <a:prstGeom prst="rect">
            <a:avLst/>
          </a:prstGeom>
          <a:noFill/>
          <a:extLst>
            <a:ext uri="{909E8E84-426E-40DD-AFC4-6F175D3DCCD1}">
              <a14:hiddenFill xmlns:a14="http://schemas.microsoft.com/office/drawing/2010/main">
                <a:solidFill>
                  <a:srgbClr val="FFFFFF"/>
                </a:solidFill>
              </a14:hiddenFill>
            </a:ext>
          </a:extLst>
        </p:spPr>
      </p:pic>
      <p:grpSp>
        <p:nvGrpSpPr>
          <p:cNvPr id="192542" name="Group 30"/>
          <p:cNvGrpSpPr>
            <a:grpSpLocks/>
          </p:cNvGrpSpPr>
          <p:nvPr/>
        </p:nvGrpSpPr>
        <p:grpSpPr bwMode="auto">
          <a:xfrm>
            <a:off x="685800" y="0"/>
            <a:ext cx="4724400" cy="5087938"/>
            <a:chOff x="432" y="0"/>
            <a:chExt cx="2976" cy="3205"/>
          </a:xfrm>
        </p:grpSpPr>
        <p:sp>
          <p:nvSpPr>
            <p:cNvPr id="192516" name="Oval 4"/>
            <p:cNvSpPr>
              <a:spLocks noChangeArrowheads="1"/>
            </p:cNvSpPr>
            <p:nvPr/>
          </p:nvSpPr>
          <p:spPr bwMode="auto">
            <a:xfrm>
              <a:off x="1728" y="2880"/>
              <a:ext cx="373" cy="325"/>
            </a:xfrm>
            <a:prstGeom prst="ellipse">
              <a:avLst/>
            </a:prstGeom>
            <a:solidFill>
              <a:schemeClr val="bg1">
                <a:alpha val="0"/>
              </a:schemeClr>
            </a:solidFill>
            <a:ln w="2857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17" name="Oval 5"/>
            <p:cNvSpPr>
              <a:spLocks noChangeArrowheads="1"/>
            </p:cNvSpPr>
            <p:nvPr/>
          </p:nvSpPr>
          <p:spPr bwMode="auto">
            <a:xfrm>
              <a:off x="2054" y="1640"/>
              <a:ext cx="480" cy="433"/>
            </a:xfrm>
            <a:prstGeom prst="ellipse">
              <a:avLst/>
            </a:prstGeom>
            <a:solidFill>
              <a:schemeClr val="bg1">
                <a:alpha val="0"/>
              </a:schemeClr>
            </a:solidFill>
            <a:ln w="2857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18" name="Oval 6"/>
            <p:cNvSpPr>
              <a:spLocks noChangeArrowheads="1"/>
            </p:cNvSpPr>
            <p:nvPr/>
          </p:nvSpPr>
          <p:spPr bwMode="auto">
            <a:xfrm>
              <a:off x="2784" y="1680"/>
              <a:ext cx="373" cy="379"/>
            </a:xfrm>
            <a:prstGeom prst="ellipse">
              <a:avLst/>
            </a:prstGeom>
            <a:solidFill>
              <a:schemeClr val="bg1">
                <a:alpha val="0"/>
              </a:schemeClr>
            </a:solidFill>
            <a:ln w="2857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19" name="Oval 7"/>
            <p:cNvSpPr>
              <a:spLocks noChangeArrowheads="1"/>
            </p:cNvSpPr>
            <p:nvPr/>
          </p:nvSpPr>
          <p:spPr bwMode="auto">
            <a:xfrm>
              <a:off x="3072" y="2064"/>
              <a:ext cx="336" cy="433"/>
            </a:xfrm>
            <a:prstGeom prst="ellipse">
              <a:avLst/>
            </a:prstGeom>
            <a:solidFill>
              <a:schemeClr val="bg1">
                <a:alpha val="0"/>
              </a:schemeClr>
            </a:solidFill>
            <a:ln w="2857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20" name="Oval 8"/>
            <p:cNvSpPr>
              <a:spLocks noChangeArrowheads="1"/>
            </p:cNvSpPr>
            <p:nvPr/>
          </p:nvSpPr>
          <p:spPr bwMode="auto">
            <a:xfrm>
              <a:off x="2304" y="0"/>
              <a:ext cx="560" cy="433"/>
            </a:xfrm>
            <a:prstGeom prst="ellipse">
              <a:avLst/>
            </a:prstGeom>
            <a:solidFill>
              <a:schemeClr val="bg1">
                <a:alpha val="0"/>
              </a:schemeClr>
            </a:solidFill>
            <a:ln w="2857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22" name="Text Box 10"/>
            <p:cNvSpPr txBox="1">
              <a:spLocks noChangeArrowheads="1"/>
            </p:cNvSpPr>
            <p:nvPr/>
          </p:nvSpPr>
          <p:spPr bwMode="auto">
            <a:xfrm>
              <a:off x="432" y="912"/>
              <a:ext cx="1200" cy="523"/>
            </a:xfrm>
            <a:prstGeom prst="rect">
              <a:avLst/>
            </a:prstGeom>
            <a:solidFill>
              <a:schemeClr val="bg1"/>
            </a:solidFill>
            <a:ln w="38100"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00000"/>
                </a:lnSpc>
              </a:pPr>
              <a:r>
                <a:rPr lang="en-US" altLang="en-US" sz="2400" dirty="0">
                  <a:latin typeface="Arial"/>
                </a:rPr>
                <a:t>5 major “dry” dams</a:t>
              </a:r>
            </a:p>
          </p:txBody>
        </p:sp>
      </p:grpSp>
      <p:grpSp>
        <p:nvGrpSpPr>
          <p:cNvPr id="2" name="Group 1"/>
          <p:cNvGrpSpPr/>
          <p:nvPr/>
        </p:nvGrpSpPr>
        <p:grpSpPr>
          <a:xfrm>
            <a:off x="1944688" y="381000"/>
            <a:ext cx="7161212" cy="6476999"/>
            <a:chOff x="1944688" y="381000"/>
            <a:chExt cx="7161212" cy="6476999"/>
          </a:xfrm>
        </p:grpSpPr>
        <p:sp>
          <p:nvSpPr>
            <p:cNvPr id="192523" name="Oval 11"/>
            <p:cNvSpPr>
              <a:spLocks noChangeArrowheads="1"/>
            </p:cNvSpPr>
            <p:nvPr/>
          </p:nvSpPr>
          <p:spPr bwMode="auto">
            <a:xfrm>
              <a:off x="1944688" y="6291262"/>
              <a:ext cx="1103312" cy="566737"/>
            </a:xfrm>
            <a:prstGeom prst="ellipse">
              <a:avLst/>
            </a:prstGeom>
            <a:solidFill>
              <a:schemeClr val="bg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24" name="Oval 12"/>
            <p:cNvSpPr>
              <a:spLocks noChangeArrowheads="1"/>
            </p:cNvSpPr>
            <p:nvPr/>
          </p:nvSpPr>
          <p:spPr bwMode="auto">
            <a:xfrm>
              <a:off x="2932113" y="5372099"/>
              <a:ext cx="1182687" cy="647700"/>
            </a:xfrm>
            <a:prstGeom prst="ellipse">
              <a:avLst/>
            </a:prstGeom>
            <a:solidFill>
              <a:schemeClr val="bg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25" name="Oval 13"/>
            <p:cNvSpPr>
              <a:spLocks noChangeArrowheads="1"/>
            </p:cNvSpPr>
            <p:nvPr/>
          </p:nvSpPr>
          <p:spPr bwMode="auto">
            <a:xfrm>
              <a:off x="3629025" y="5000624"/>
              <a:ext cx="866775" cy="485775"/>
            </a:xfrm>
            <a:prstGeom prst="ellipse">
              <a:avLst/>
            </a:prstGeom>
            <a:solidFill>
              <a:schemeClr val="bg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26" name="Oval 14"/>
            <p:cNvSpPr>
              <a:spLocks noChangeArrowheads="1"/>
            </p:cNvSpPr>
            <p:nvPr/>
          </p:nvSpPr>
          <p:spPr bwMode="auto">
            <a:xfrm>
              <a:off x="3622675" y="4229099"/>
              <a:ext cx="1025525" cy="647700"/>
            </a:xfrm>
            <a:prstGeom prst="ellipse">
              <a:avLst/>
            </a:prstGeom>
            <a:solidFill>
              <a:schemeClr val="bg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27" name="Text Box 15"/>
            <p:cNvSpPr txBox="1">
              <a:spLocks noChangeArrowheads="1"/>
            </p:cNvSpPr>
            <p:nvPr/>
          </p:nvSpPr>
          <p:spPr bwMode="auto">
            <a:xfrm>
              <a:off x="5257800" y="381000"/>
              <a:ext cx="3848100" cy="1533525"/>
            </a:xfrm>
            <a:prstGeom prst="rect">
              <a:avLst/>
            </a:prstGeom>
            <a:solidFill>
              <a:schemeClr val="bg1"/>
            </a:solidFill>
            <a:ln w="2857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5000"/>
                </a:lnSpc>
              </a:pPr>
              <a:r>
                <a:rPr lang="en-US" altLang="en-US" sz="2400" dirty="0">
                  <a:solidFill>
                    <a:srgbClr val="0000FF"/>
                  </a:solidFill>
                  <a:latin typeface="Arial"/>
                </a:rPr>
                <a:t>Channel hydraulic improvements including 55 miles of levees</a:t>
              </a:r>
            </a:p>
          </p:txBody>
        </p:sp>
        <p:sp>
          <p:nvSpPr>
            <p:cNvPr id="192528" name="Oval 16"/>
            <p:cNvSpPr>
              <a:spLocks noChangeArrowheads="1"/>
            </p:cNvSpPr>
            <p:nvPr/>
          </p:nvSpPr>
          <p:spPr bwMode="auto">
            <a:xfrm>
              <a:off x="4011613" y="3305175"/>
              <a:ext cx="788987" cy="809625"/>
            </a:xfrm>
            <a:prstGeom prst="ellipse">
              <a:avLst/>
            </a:prstGeom>
            <a:solidFill>
              <a:schemeClr val="bg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29" name="Oval 17"/>
            <p:cNvSpPr>
              <a:spLocks noChangeArrowheads="1"/>
            </p:cNvSpPr>
            <p:nvPr/>
          </p:nvSpPr>
          <p:spPr bwMode="auto">
            <a:xfrm>
              <a:off x="3868738" y="2028825"/>
              <a:ext cx="866775" cy="485775"/>
            </a:xfrm>
            <a:prstGeom prst="ellipse">
              <a:avLst/>
            </a:prstGeom>
            <a:solidFill>
              <a:schemeClr val="bg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30" name="Oval 18"/>
            <p:cNvSpPr>
              <a:spLocks noChangeArrowheads="1"/>
            </p:cNvSpPr>
            <p:nvPr/>
          </p:nvSpPr>
          <p:spPr bwMode="auto">
            <a:xfrm>
              <a:off x="3783013" y="1414462"/>
              <a:ext cx="788987" cy="566737"/>
            </a:xfrm>
            <a:prstGeom prst="ellipse">
              <a:avLst/>
            </a:prstGeom>
            <a:solidFill>
              <a:schemeClr val="bg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sp>
          <p:nvSpPr>
            <p:cNvPr id="192531" name="Oval 19"/>
            <p:cNvSpPr>
              <a:spLocks noChangeArrowheads="1"/>
            </p:cNvSpPr>
            <p:nvPr/>
          </p:nvSpPr>
          <p:spPr bwMode="auto">
            <a:xfrm>
              <a:off x="3394075" y="661987"/>
              <a:ext cx="1025525" cy="404812"/>
            </a:xfrm>
            <a:prstGeom prst="ellipse">
              <a:avLst/>
            </a:prstGeom>
            <a:solidFill>
              <a:schemeClr val="bg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a:endParaRPr>
            </a:p>
          </p:txBody>
        </p:sp>
      </p:grpSp>
      <p:sp>
        <p:nvSpPr>
          <p:cNvPr id="21" name="Text Box 15"/>
          <p:cNvSpPr txBox="1">
            <a:spLocks noChangeArrowheads="1"/>
          </p:cNvSpPr>
          <p:nvPr/>
        </p:nvSpPr>
        <p:spPr bwMode="auto">
          <a:xfrm>
            <a:off x="5257800" y="1926901"/>
            <a:ext cx="3848100" cy="1034899"/>
          </a:xfrm>
          <a:prstGeom prst="rect">
            <a:avLst/>
          </a:prstGeom>
          <a:solidFill>
            <a:schemeClr val="bg1"/>
          </a:solidFill>
          <a:ln w="2857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5000"/>
              </a:lnSpc>
            </a:pPr>
            <a:r>
              <a:rPr lang="en-US" altLang="en-US" sz="2400" dirty="0">
                <a:solidFill>
                  <a:srgbClr val="0000FF"/>
                </a:solidFill>
                <a:latin typeface="Arial"/>
              </a:rPr>
              <a:t>Gaps between levees are open flood plains</a:t>
            </a:r>
          </a:p>
        </p:txBody>
      </p:sp>
    </p:spTree>
    <p:extLst>
      <p:ext uri="{BB962C8B-B14F-4D97-AF65-F5344CB8AC3E}">
        <p14:creationId xmlns:p14="http://schemas.microsoft.com/office/powerpoint/2010/main" val="3072785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25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38" y="3424238"/>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8771" name="Picture 3" descr="p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838200"/>
            <a:ext cx="4951413" cy="7696200"/>
          </a:xfrm>
          <a:prstGeom prst="rect">
            <a:avLst/>
          </a:prstGeom>
          <a:noFill/>
          <a:extLst>
            <a:ext uri="{909E8E84-426E-40DD-AFC4-6F175D3DCCD1}">
              <a14:hiddenFill xmlns:a14="http://schemas.microsoft.com/office/drawing/2010/main">
                <a:solidFill>
                  <a:srgbClr val="FFFFFF"/>
                </a:solidFill>
              </a14:hiddenFill>
            </a:ext>
          </a:extLst>
        </p:spPr>
      </p:pic>
      <p:sp>
        <p:nvSpPr>
          <p:cNvPr id="288776" name="Oval 8"/>
          <p:cNvSpPr>
            <a:spLocks noChangeArrowheads="1"/>
          </p:cNvSpPr>
          <p:nvPr/>
        </p:nvSpPr>
        <p:spPr bwMode="auto">
          <a:xfrm>
            <a:off x="3309670" y="2556296"/>
            <a:ext cx="685800" cy="687388"/>
          </a:xfrm>
          <a:prstGeom prst="ellipse">
            <a:avLst/>
          </a:prstGeom>
          <a:solidFill>
            <a:schemeClr val="bg1">
              <a:alpha val="0"/>
            </a:schemeClr>
          </a:solidFill>
          <a:ln w="2857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latin typeface="Arial"/>
            </a:endParaRPr>
          </a:p>
        </p:txBody>
      </p:sp>
      <p:sp>
        <p:nvSpPr>
          <p:cNvPr id="288791" name="Text Box 23"/>
          <p:cNvSpPr txBox="1">
            <a:spLocks noChangeArrowheads="1"/>
          </p:cNvSpPr>
          <p:nvPr/>
        </p:nvSpPr>
        <p:spPr bwMode="auto">
          <a:xfrm>
            <a:off x="1524000" y="1981200"/>
            <a:ext cx="4648200" cy="461665"/>
          </a:xfrm>
          <a:prstGeom prst="rect">
            <a:avLst/>
          </a:prstGeom>
          <a:solidFill>
            <a:schemeClr val="bg1"/>
          </a:solidFill>
          <a:ln w="38100" algn="ctr">
            <a:solidFill>
              <a:srgbClr val="FF0000"/>
            </a:solidFill>
            <a:miter lim="800000"/>
            <a:headEnd/>
            <a:tailEnd/>
          </a:ln>
          <a:effectLst/>
        </p:spPr>
        <p:txBody>
          <a:bodyPr wrap="square">
            <a:spAutoFit/>
          </a:bodyPr>
          <a:lstStyle/>
          <a:p>
            <a:pPr>
              <a:lnSpc>
                <a:spcPct val="100000"/>
              </a:lnSpc>
            </a:pPr>
            <a:r>
              <a:rPr lang="en-US" altLang="en-US" sz="2400" dirty="0">
                <a:latin typeface="Arial"/>
              </a:rPr>
              <a:t>Englewood Dam – largest of 5</a:t>
            </a:r>
          </a:p>
        </p:txBody>
      </p:sp>
    </p:spTree>
    <p:extLst>
      <p:ext uri="{BB962C8B-B14F-4D97-AF65-F5344CB8AC3E}">
        <p14:creationId xmlns:p14="http://schemas.microsoft.com/office/powerpoint/2010/main" val="208262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879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87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6" grpId="0" animBg="1"/>
      <p:bldP spid="288791"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JB\Desktop\Englewood Dam-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23133"/>
            <a:ext cx="8712425" cy="736405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9"/>
          <p:cNvGrpSpPr>
            <a:grpSpLocks/>
          </p:cNvGrpSpPr>
          <p:nvPr/>
        </p:nvGrpSpPr>
        <p:grpSpPr bwMode="auto">
          <a:xfrm>
            <a:off x="1237306" y="49514"/>
            <a:ext cx="6477000" cy="6315076"/>
            <a:chOff x="768" y="54"/>
            <a:chExt cx="4080" cy="3978"/>
          </a:xfrm>
        </p:grpSpPr>
        <p:sp>
          <p:nvSpPr>
            <p:cNvPr id="4" name="Text Box 5"/>
            <p:cNvSpPr txBox="1">
              <a:spLocks noChangeArrowheads="1"/>
            </p:cNvSpPr>
            <p:nvPr/>
          </p:nvSpPr>
          <p:spPr bwMode="auto">
            <a:xfrm>
              <a:off x="1632" y="54"/>
              <a:ext cx="2256" cy="291"/>
            </a:xfrm>
            <a:prstGeom prst="rect">
              <a:avLst/>
            </a:prstGeom>
            <a:solidFill>
              <a:schemeClr val="bg1"/>
            </a:solidFill>
            <a:ln w="28575"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00000"/>
                </a:lnSpc>
              </a:pPr>
              <a:r>
                <a:rPr lang="en-US" altLang="en-US" sz="2400" dirty="0">
                  <a:latin typeface="Arial"/>
                </a:rPr>
                <a:t>Englewood “Dry” Dam</a:t>
              </a:r>
            </a:p>
          </p:txBody>
        </p:sp>
        <p:sp>
          <p:nvSpPr>
            <p:cNvPr id="5" name="Line 6"/>
            <p:cNvSpPr>
              <a:spLocks noChangeShapeType="1"/>
            </p:cNvSpPr>
            <p:nvPr/>
          </p:nvSpPr>
          <p:spPr bwMode="auto">
            <a:xfrm flipV="1">
              <a:off x="2976" y="384"/>
              <a:ext cx="1872" cy="96"/>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atin typeface="Arial"/>
              </a:endParaRPr>
            </a:p>
          </p:txBody>
        </p:sp>
        <p:sp>
          <p:nvSpPr>
            <p:cNvPr id="6" name="Line 7"/>
            <p:cNvSpPr>
              <a:spLocks noChangeShapeType="1"/>
            </p:cNvSpPr>
            <p:nvPr/>
          </p:nvSpPr>
          <p:spPr bwMode="auto">
            <a:xfrm flipH="1">
              <a:off x="768" y="480"/>
              <a:ext cx="2208" cy="355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atin typeface="Arial"/>
              </a:endParaRPr>
            </a:p>
          </p:txBody>
        </p:sp>
      </p:grpSp>
      <p:sp>
        <p:nvSpPr>
          <p:cNvPr id="8" name="Text Box 5"/>
          <p:cNvSpPr txBox="1">
            <a:spLocks noChangeArrowheads="1"/>
          </p:cNvSpPr>
          <p:nvPr/>
        </p:nvSpPr>
        <p:spPr bwMode="auto">
          <a:xfrm>
            <a:off x="762000" y="1889125"/>
            <a:ext cx="1447800" cy="461665"/>
          </a:xfrm>
          <a:prstGeom prst="rect">
            <a:avLst/>
          </a:prstGeom>
          <a:solidFill>
            <a:schemeClr val="bg1"/>
          </a:solidFill>
          <a:ln w="28575"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00000"/>
              </a:lnSpc>
            </a:pPr>
            <a:r>
              <a:rPr lang="en-US" altLang="en-US" sz="2400" dirty="0">
                <a:latin typeface="Arial"/>
              </a:rPr>
              <a:t>Dry side</a:t>
            </a:r>
          </a:p>
        </p:txBody>
      </p:sp>
      <p:grpSp>
        <p:nvGrpSpPr>
          <p:cNvPr id="9" name="Group 8"/>
          <p:cNvGrpSpPr/>
          <p:nvPr/>
        </p:nvGrpSpPr>
        <p:grpSpPr>
          <a:xfrm>
            <a:off x="990600" y="-27159"/>
            <a:ext cx="7620000" cy="6705600"/>
            <a:chOff x="762000" y="-27159"/>
            <a:chExt cx="7620000" cy="6705600"/>
          </a:xfrm>
        </p:grpSpPr>
        <p:sp>
          <p:nvSpPr>
            <p:cNvPr id="10" name="Line 5"/>
            <p:cNvSpPr>
              <a:spLocks noChangeShapeType="1"/>
            </p:cNvSpPr>
            <p:nvPr/>
          </p:nvSpPr>
          <p:spPr bwMode="auto">
            <a:xfrm flipV="1">
              <a:off x="762000" y="-27159"/>
              <a:ext cx="7620000" cy="6705600"/>
            </a:xfrm>
            <a:prstGeom prst="line">
              <a:avLst/>
            </a:prstGeom>
            <a:noFill/>
            <a:ln w="38100">
              <a:solidFill>
                <a:srgbClr val="FF0000"/>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a:latin typeface="Arial"/>
              </a:endParaRPr>
            </a:p>
          </p:txBody>
        </p:sp>
        <p:sp>
          <p:nvSpPr>
            <p:cNvPr id="11" name="Text Box 6"/>
            <p:cNvSpPr txBox="1">
              <a:spLocks noChangeArrowheads="1"/>
            </p:cNvSpPr>
            <p:nvPr/>
          </p:nvSpPr>
          <p:spPr bwMode="auto">
            <a:xfrm>
              <a:off x="4953000" y="3087469"/>
              <a:ext cx="1676400" cy="461665"/>
            </a:xfrm>
            <a:prstGeom prst="rect">
              <a:avLst/>
            </a:prstGeom>
            <a:solidFill>
              <a:schemeClr val="bg1"/>
            </a:solidFill>
            <a:ln w="28575">
              <a:solidFill>
                <a:srgbClr val="FF0000"/>
              </a:solidFill>
            </a:ln>
            <a:effectLst/>
          </p:spPr>
          <p:txBody>
            <a:bodyPr wrap="square">
              <a:spAutoFit/>
            </a:bodyPr>
            <a:lstStyle/>
            <a:p>
              <a:pPr>
                <a:lnSpc>
                  <a:spcPct val="100000"/>
                </a:lnSpc>
                <a:spcBef>
                  <a:spcPts val="0"/>
                </a:spcBef>
              </a:pPr>
              <a:r>
                <a:rPr lang="en-US" altLang="en-US" sz="2400" dirty="0">
                  <a:latin typeface="Arial"/>
                </a:rPr>
                <a:t>0.89 miles</a:t>
              </a:r>
            </a:p>
          </p:txBody>
        </p:sp>
      </p:grpSp>
    </p:spTree>
    <p:extLst>
      <p:ext uri="{BB962C8B-B14F-4D97-AF65-F5344CB8AC3E}">
        <p14:creationId xmlns:p14="http://schemas.microsoft.com/office/powerpoint/2010/main" val="3209804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JB\Desktop\Englewood Dam-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23133"/>
            <a:ext cx="8712425" cy="7364051"/>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2362200" y="2438400"/>
            <a:ext cx="2249788" cy="1905000"/>
            <a:chOff x="2362200" y="2438400"/>
            <a:chExt cx="2249788" cy="1905000"/>
          </a:xfrm>
        </p:grpSpPr>
        <p:sp>
          <p:nvSpPr>
            <p:cNvPr id="7" name="Line 8"/>
            <p:cNvSpPr>
              <a:spLocks noChangeShapeType="1"/>
            </p:cNvSpPr>
            <p:nvPr/>
          </p:nvSpPr>
          <p:spPr bwMode="auto">
            <a:xfrm>
              <a:off x="3468988" y="2835275"/>
              <a:ext cx="1143000" cy="1508125"/>
            </a:xfrm>
            <a:prstGeom prst="line">
              <a:avLst/>
            </a:prstGeom>
            <a:noFill/>
            <a:ln w="5715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a:latin typeface="Arial"/>
              </a:endParaRPr>
            </a:p>
          </p:txBody>
        </p:sp>
        <p:sp>
          <p:nvSpPr>
            <p:cNvPr id="8" name="Text Box 9"/>
            <p:cNvSpPr txBox="1">
              <a:spLocks noChangeArrowheads="1"/>
            </p:cNvSpPr>
            <p:nvPr/>
          </p:nvSpPr>
          <p:spPr bwMode="auto">
            <a:xfrm>
              <a:off x="2362200" y="2438400"/>
              <a:ext cx="2057400" cy="830997"/>
            </a:xfrm>
            <a:prstGeom prst="rect">
              <a:avLst/>
            </a:prstGeom>
            <a:solidFill>
              <a:schemeClr val="bg1"/>
            </a:solidFill>
            <a:ln w="28575" algn="ctr">
              <a:solidFill>
                <a:srgbClr val="0000FF"/>
              </a:solidFill>
              <a:miter lim="800000"/>
              <a:headEnd/>
              <a:tailEnd/>
            </a:ln>
            <a:effectLst/>
          </p:spPr>
          <p:txBody>
            <a:bodyPr wrap="square">
              <a:spAutoFit/>
            </a:bodyPr>
            <a:lstStyle/>
            <a:p>
              <a:pPr>
                <a:lnSpc>
                  <a:spcPct val="100000"/>
                </a:lnSpc>
              </a:pPr>
              <a:r>
                <a:rPr lang="en-US" altLang="en-US" sz="2400" dirty="0">
                  <a:solidFill>
                    <a:srgbClr val="0000FF"/>
                  </a:solidFill>
                  <a:latin typeface="Arial"/>
                </a:rPr>
                <a:t>Ungated outlet works</a:t>
              </a:r>
            </a:p>
          </p:txBody>
        </p:sp>
      </p:grpSp>
      <p:grpSp>
        <p:nvGrpSpPr>
          <p:cNvPr id="2" name="Group 1"/>
          <p:cNvGrpSpPr/>
          <p:nvPr/>
        </p:nvGrpSpPr>
        <p:grpSpPr>
          <a:xfrm>
            <a:off x="152400" y="4796135"/>
            <a:ext cx="1447800" cy="1604665"/>
            <a:chOff x="152400" y="4796135"/>
            <a:chExt cx="1447800" cy="1604665"/>
          </a:xfrm>
        </p:grpSpPr>
        <p:sp>
          <p:nvSpPr>
            <p:cNvPr id="10" name="Line 11"/>
            <p:cNvSpPr>
              <a:spLocks noChangeShapeType="1"/>
            </p:cNvSpPr>
            <p:nvPr/>
          </p:nvSpPr>
          <p:spPr bwMode="auto">
            <a:xfrm>
              <a:off x="762000" y="5257800"/>
              <a:ext cx="152400" cy="11430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a:latin typeface="Arial"/>
              </a:endParaRPr>
            </a:p>
          </p:txBody>
        </p:sp>
        <p:sp>
          <p:nvSpPr>
            <p:cNvPr id="11" name="Text Box 12"/>
            <p:cNvSpPr txBox="1">
              <a:spLocks noChangeArrowheads="1"/>
            </p:cNvSpPr>
            <p:nvPr/>
          </p:nvSpPr>
          <p:spPr bwMode="auto">
            <a:xfrm>
              <a:off x="152400" y="4796135"/>
              <a:ext cx="1447800" cy="461665"/>
            </a:xfrm>
            <a:prstGeom prst="rect">
              <a:avLst/>
            </a:prstGeom>
            <a:solidFill>
              <a:schemeClr val="bg1"/>
            </a:solidFill>
            <a:ln w="28575" algn="ctr">
              <a:solidFill>
                <a:srgbClr val="FF0000"/>
              </a:solidFill>
              <a:miter lim="800000"/>
              <a:headEnd/>
              <a:tailEnd/>
            </a:ln>
            <a:effectLst/>
          </p:spPr>
          <p:txBody>
            <a:bodyPr wrap="square">
              <a:spAutoFit/>
            </a:bodyPr>
            <a:lstStyle/>
            <a:p>
              <a:pPr>
                <a:lnSpc>
                  <a:spcPct val="100000"/>
                </a:lnSpc>
                <a:spcBef>
                  <a:spcPts val="0"/>
                </a:spcBef>
              </a:pPr>
              <a:r>
                <a:rPr lang="en-US" altLang="en-US" sz="2400" dirty="0">
                  <a:latin typeface="Arial"/>
                </a:rPr>
                <a:t>Spillway</a:t>
              </a:r>
            </a:p>
          </p:txBody>
        </p:sp>
      </p:grpSp>
      <p:sp>
        <p:nvSpPr>
          <p:cNvPr id="14" name="Text Box 6"/>
          <p:cNvSpPr txBox="1">
            <a:spLocks noChangeArrowheads="1"/>
          </p:cNvSpPr>
          <p:nvPr/>
        </p:nvSpPr>
        <p:spPr bwMode="auto">
          <a:xfrm>
            <a:off x="3962400" y="533400"/>
            <a:ext cx="4876800" cy="830997"/>
          </a:xfrm>
          <a:prstGeom prst="rect">
            <a:avLst/>
          </a:prstGeom>
          <a:solidFill>
            <a:schemeClr val="bg1"/>
          </a:solidFill>
          <a:ln w="28575">
            <a:solidFill>
              <a:srgbClr val="FF0000"/>
            </a:solidFill>
          </a:ln>
          <a:effectLst/>
        </p:spPr>
        <p:txBody>
          <a:bodyPr wrap="square">
            <a:spAutoFit/>
          </a:bodyPr>
          <a:lstStyle/>
          <a:p>
            <a:pPr>
              <a:lnSpc>
                <a:spcPct val="100000"/>
              </a:lnSpc>
              <a:spcBef>
                <a:spcPts val="0"/>
              </a:spcBef>
            </a:pPr>
            <a:r>
              <a:rPr lang="en-US" altLang="en-US" sz="2400" dirty="0">
                <a:latin typeface="Arial"/>
              </a:rPr>
              <a:t>Fail-safe and safe-fail design.</a:t>
            </a:r>
          </a:p>
          <a:p>
            <a:pPr>
              <a:lnSpc>
                <a:spcPct val="100000"/>
              </a:lnSpc>
              <a:spcBef>
                <a:spcPts val="0"/>
              </a:spcBef>
            </a:pPr>
            <a:r>
              <a:rPr lang="en-US" altLang="en-US" sz="2400" dirty="0">
                <a:latin typeface="Arial"/>
              </a:rPr>
              <a:t>No human intervention needed.</a:t>
            </a:r>
          </a:p>
        </p:txBody>
      </p:sp>
    </p:spTree>
    <p:extLst>
      <p:ext uri="{BB962C8B-B14F-4D97-AF65-F5344CB8AC3E}">
        <p14:creationId xmlns:p14="http://schemas.microsoft.com/office/powerpoint/2010/main" val="112255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Text Box 2"/>
          <p:cNvSpPr txBox="1">
            <a:spLocks noChangeArrowheads="1"/>
          </p:cNvSpPr>
          <p:nvPr/>
        </p:nvSpPr>
        <p:spPr bwMode="auto">
          <a:xfrm>
            <a:off x="914400" y="914400"/>
            <a:ext cx="7848600" cy="4124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600"/>
              </a:spcBef>
            </a:pPr>
            <a:r>
              <a:rPr lang="en-US" altLang="en-US" sz="2400" dirty="0">
                <a:solidFill>
                  <a:srgbClr val="000000"/>
                </a:solidFill>
                <a:latin typeface="Arial"/>
              </a:rPr>
              <a:t>First U.S. </a:t>
            </a:r>
            <a:r>
              <a:rPr lang="en-US" altLang="en-US" sz="2400" dirty="0">
                <a:solidFill>
                  <a:srgbClr val="0000FF"/>
                </a:solidFill>
                <a:latin typeface="Arial"/>
              </a:rPr>
              <a:t>integrated river basin</a:t>
            </a:r>
            <a:r>
              <a:rPr lang="en-US" altLang="en-US" sz="2400" dirty="0">
                <a:solidFill>
                  <a:srgbClr val="000000"/>
                </a:solidFill>
                <a:latin typeface="Arial"/>
              </a:rPr>
              <a:t> solution</a:t>
            </a:r>
          </a:p>
          <a:p>
            <a:pPr>
              <a:spcBef>
                <a:spcPts val="600"/>
              </a:spcBef>
            </a:pPr>
            <a:r>
              <a:rPr lang="en-US" altLang="en-US" sz="2400" dirty="0">
                <a:solidFill>
                  <a:srgbClr val="000000"/>
                </a:solidFill>
                <a:latin typeface="Arial"/>
              </a:rPr>
              <a:t>First U.S. </a:t>
            </a:r>
            <a:r>
              <a:rPr lang="en-US" altLang="en-US" sz="2400" dirty="0">
                <a:solidFill>
                  <a:srgbClr val="0000FF"/>
                </a:solidFill>
                <a:latin typeface="Arial"/>
              </a:rPr>
              <a:t>dams and levees</a:t>
            </a:r>
            <a:r>
              <a:rPr lang="en-US" altLang="en-US" sz="2400" dirty="0">
                <a:solidFill>
                  <a:srgbClr val="000000"/>
                </a:solidFill>
                <a:latin typeface="Arial"/>
              </a:rPr>
              <a:t> engineering solution</a:t>
            </a:r>
          </a:p>
          <a:p>
            <a:r>
              <a:rPr lang="en-US" altLang="en-US" sz="2400" dirty="0">
                <a:solidFill>
                  <a:srgbClr val="000000"/>
                </a:solidFill>
                <a:latin typeface="Arial"/>
              </a:rPr>
              <a:t>Flooding and deaths – </a:t>
            </a:r>
            <a:r>
              <a:rPr lang="en-US" altLang="en-US" sz="2400" dirty="0">
                <a:solidFill>
                  <a:srgbClr val="0000FF"/>
                </a:solidFill>
                <a:latin typeface="Arial"/>
              </a:rPr>
              <a:t>March 1913</a:t>
            </a:r>
          </a:p>
          <a:p>
            <a:r>
              <a:rPr lang="en-US" altLang="en-US" sz="2400" dirty="0">
                <a:solidFill>
                  <a:srgbClr val="000000"/>
                </a:solidFill>
                <a:latin typeface="Arial"/>
              </a:rPr>
              <a:t>Designs – </a:t>
            </a:r>
            <a:r>
              <a:rPr lang="en-US" altLang="en-US" sz="2400" dirty="0">
                <a:solidFill>
                  <a:srgbClr val="0000FF"/>
                </a:solidFill>
                <a:latin typeface="Arial"/>
              </a:rPr>
              <a:t>1915</a:t>
            </a:r>
          </a:p>
          <a:p>
            <a:r>
              <a:rPr lang="en-US" altLang="en-US" sz="2400" dirty="0">
                <a:solidFill>
                  <a:srgbClr val="000000"/>
                </a:solidFill>
                <a:latin typeface="Arial"/>
              </a:rPr>
              <a:t>Work completed – </a:t>
            </a:r>
            <a:r>
              <a:rPr lang="en-US" altLang="en-US" sz="2400" dirty="0">
                <a:solidFill>
                  <a:srgbClr val="0000FF"/>
                </a:solidFill>
                <a:latin typeface="Arial"/>
              </a:rPr>
              <a:t>1922</a:t>
            </a:r>
          </a:p>
          <a:p>
            <a:pPr>
              <a:spcBef>
                <a:spcPts val="600"/>
              </a:spcBef>
            </a:pPr>
            <a:endParaRPr lang="en-US" altLang="en-US" sz="2400" b="0" dirty="0">
              <a:solidFill>
                <a:srgbClr val="000000"/>
              </a:solidFill>
              <a:latin typeface="Arial"/>
            </a:endParaRPr>
          </a:p>
        </p:txBody>
      </p:sp>
    </p:spTree>
    <p:extLst>
      <p:ext uri="{BB962C8B-B14F-4D97-AF65-F5344CB8AC3E}">
        <p14:creationId xmlns:p14="http://schemas.microsoft.com/office/powerpoint/2010/main" val="133935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2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2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79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Text Box 2"/>
          <p:cNvSpPr txBox="1">
            <a:spLocks noChangeArrowheads="1"/>
          </p:cNvSpPr>
          <p:nvPr/>
        </p:nvSpPr>
        <p:spPr bwMode="auto">
          <a:xfrm>
            <a:off x="990600" y="685813"/>
            <a:ext cx="7391400" cy="4191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sz="2400" dirty="0">
                <a:solidFill>
                  <a:schemeClr val="tx1"/>
                </a:solidFill>
              </a:rPr>
              <a:t>Miniaturizing the computer</a:t>
            </a:r>
          </a:p>
          <a:p>
            <a:pPr eaLnBrk="1" hangingPunct="1">
              <a:lnSpc>
                <a:spcPct val="100000"/>
              </a:lnSpc>
              <a:spcBef>
                <a:spcPct val="0"/>
              </a:spcBef>
            </a:pPr>
            <a:endParaRPr lang="en-US" altLang="ko-KR" sz="2400" dirty="0">
              <a:solidFill>
                <a:schemeClr val="tx1"/>
              </a:solidFill>
              <a:ea typeface="굴림" charset="-127"/>
            </a:endParaRPr>
          </a:p>
          <a:p>
            <a:pPr eaLnBrk="1" hangingPunct="1">
              <a:lnSpc>
                <a:spcPct val="130000"/>
              </a:lnSpc>
              <a:spcBef>
                <a:spcPct val="0"/>
              </a:spcBef>
            </a:pPr>
            <a:r>
              <a:rPr lang="en-US" altLang="ko-KR" sz="2400" dirty="0">
                <a:solidFill>
                  <a:schemeClr val="tx1"/>
                </a:solidFill>
                <a:ea typeface="굴림" charset="-127"/>
              </a:rPr>
              <a:t>Why can't we make them </a:t>
            </a:r>
            <a:r>
              <a:rPr lang="en-US" altLang="ko-KR" sz="2400" dirty="0">
                <a:solidFill>
                  <a:srgbClr val="0000FF"/>
                </a:solidFill>
                <a:ea typeface="굴림" charset="-127"/>
              </a:rPr>
              <a:t>very small</a:t>
            </a:r>
            <a:r>
              <a:rPr lang="en-US" altLang="ko-KR" sz="2400" dirty="0">
                <a:solidFill>
                  <a:schemeClr val="tx1"/>
                </a:solidFill>
                <a:ea typeface="굴림" charset="-127"/>
              </a:rPr>
              <a:t>, make them of </a:t>
            </a:r>
            <a:r>
              <a:rPr lang="en-US" altLang="ko-KR" sz="2400" dirty="0">
                <a:solidFill>
                  <a:srgbClr val="0000FF"/>
                </a:solidFill>
                <a:ea typeface="굴림" charset="-127"/>
              </a:rPr>
              <a:t>little wires</a:t>
            </a:r>
            <a:r>
              <a:rPr lang="en-US" altLang="ko-KR" sz="2400" dirty="0">
                <a:solidFill>
                  <a:schemeClr val="tx1"/>
                </a:solidFill>
                <a:ea typeface="굴림" charset="-127"/>
              </a:rPr>
              <a:t>, </a:t>
            </a:r>
            <a:r>
              <a:rPr lang="en-US" altLang="ko-KR" sz="2400" dirty="0">
                <a:solidFill>
                  <a:srgbClr val="0000FF"/>
                </a:solidFill>
                <a:ea typeface="굴림" charset="-127"/>
              </a:rPr>
              <a:t>little elements</a:t>
            </a:r>
            <a:r>
              <a:rPr lang="en-US" altLang="ko-KR" sz="2400" dirty="0">
                <a:solidFill>
                  <a:schemeClr val="tx1"/>
                </a:solidFill>
                <a:ea typeface="굴림" charset="-127"/>
              </a:rPr>
              <a:t> - and by little, I mean little. </a:t>
            </a:r>
          </a:p>
          <a:p>
            <a:pPr eaLnBrk="1" hangingPunct="1">
              <a:lnSpc>
                <a:spcPct val="130000"/>
              </a:lnSpc>
              <a:spcBef>
                <a:spcPct val="0"/>
              </a:spcBef>
            </a:pPr>
            <a:endParaRPr lang="en-US" altLang="ko-KR" sz="2400" dirty="0">
              <a:solidFill>
                <a:schemeClr val="tx1"/>
              </a:solidFill>
              <a:ea typeface="굴림" charset="-127"/>
            </a:endParaRPr>
          </a:p>
          <a:p>
            <a:pPr eaLnBrk="1" hangingPunct="1">
              <a:lnSpc>
                <a:spcPct val="130000"/>
              </a:lnSpc>
              <a:spcBef>
                <a:spcPct val="0"/>
              </a:spcBef>
            </a:pPr>
            <a:r>
              <a:rPr lang="en-US" altLang="ko-KR" sz="2400" dirty="0">
                <a:solidFill>
                  <a:schemeClr val="tx1"/>
                </a:solidFill>
                <a:ea typeface="굴림" charset="-127"/>
              </a:rPr>
              <a:t>For instance, the wires should be </a:t>
            </a:r>
            <a:r>
              <a:rPr lang="en-US" altLang="ko-KR" sz="2400" dirty="0">
                <a:solidFill>
                  <a:srgbClr val="0000FF"/>
                </a:solidFill>
                <a:ea typeface="굴림" charset="-127"/>
              </a:rPr>
              <a:t>10</a:t>
            </a:r>
            <a:r>
              <a:rPr lang="en-US" altLang="ko-KR" sz="2400" dirty="0">
                <a:solidFill>
                  <a:schemeClr val="tx1"/>
                </a:solidFill>
                <a:ea typeface="굴림" charset="-127"/>
              </a:rPr>
              <a:t> or </a:t>
            </a:r>
            <a:r>
              <a:rPr lang="en-US" altLang="ko-KR" sz="2400" dirty="0">
                <a:solidFill>
                  <a:srgbClr val="0000FF"/>
                </a:solidFill>
                <a:ea typeface="굴림" charset="-127"/>
              </a:rPr>
              <a:t>100</a:t>
            </a:r>
            <a:r>
              <a:rPr lang="en-US" altLang="ko-KR" sz="2400" dirty="0">
                <a:solidFill>
                  <a:schemeClr val="tx1"/>
                </a:solidFill>
                <a:ea typeface="굴림" charset="-127"/>
              </a:rPr>
              <a:t> </a:t>
            </a:r>
            <a:r>
              <a:rPr lang="en-US" altLang="ko-KR" sz="2400" dirty="0">
                <a:solidFill>
                  <a:srgbClr val="0000FF"/>
                </a:solidFill>
                <a:ea typeface="굴림" charset="-127"/>
              </a:rPr>
              <a:t>atoms</a:t>
            </a:r>
            <a:r>
              <a:rPr lang="en-US" altLang="ko-KR" sz="2400" dirty="0">
                <a:solidFill>
                  <a:schemeClr val="tx1"/>
                </a:solidFill>
                <a:ea typeface="굴림" charset="-127"/>
              </a:rPr>
              <a:t> in diameter, and the circuits should be a few thousand angstroms across. </a:t>
            </a:r>
            <a:endParaRPr lang="en-US" altLang="en-US" sz="2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80610">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806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 Box 2"/>
          <p:cNvSpPr txBox="1">
            <a:spLocks noChangeArrowheads="1"/>
          </p:cNvSpPr>
          <p:nvPr/>
        </p:nvSpPr>
        <p:spPr bwMode="auto">
          <a:xfrm>
            <a:off x="914400" y="914400"/>
            <a:ext cx="7543800" cy="1131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dirty="0">
                <a:solidFill>
                  <a:srgbClr val="000000"/>
                </a:solidFill>
                <a:latin typeface="Arial"/>
              </a:rPr>
              <a:t>There has not been a flooding problem since project completed in </a:t>
            </a:r>
            <a:r>
              <a:rPr lang="en-US" altLang="en-US" sz="2400" dirty="0">
                <a:solidFill>
                  <a:srgbClr val="0000FF"/>
                </a:solidFill>
                <a:latin typeface="Arial"/>
              </a:rPr>
              <a:t>1922.</a:t>
            </a:r>
          </a:p>
        </p:txBody>
      </p:sp>
    </p:spTree>
    <p:extLst>
      <p:ext uri="{BB962C8B-B14F-4D97-AF65-F5344CB8AC3E}">
        <p14:creationId xmlns:p14="http://schemas.microsoft.com/office/powerpoint/2010/main" val="148039129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4141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Example of exploring development of tools that may be needed in several decades. </a:t>
            </a:r>
          </a:p>
          <a:p>
            <a:pPr eaLnBrk="1" hangingPunct="1">
              <a:lnSpc>
                <a:spcPct val="130000"/>
              </a:lnSpc>
            </a:pPr>
            <a:r>
              <a:rPr lang="en-US" altLang="en-US" sz="2400" dirty="0">
                <a:solidFill>
                  <a:srgbClr val="000000"/>
                </a:solidFill>
              </a:rPr>
              <a:t>Detection of climate signals in long-term records.</a:t>
            </a:r>
          </a:p>
          <a:p>
            <a:pPr eaLnBrk="1" hangingPunct="1">
              <a:lnSpc>
                <a:spcPct val="130000"/>
              </a:lnSpc>
            </a:pPr>
            <a:endParaRPr lang="en-US" altLang="en-US" sz="2400" dirty="0">
              <a:solidFill>
                <a:srgbClr val="000000"/>
              </a:solidFill>
            </a:endParaRPr>
          </a:p>
          <a:p>
            <a:pPr eaLnBrk="1" hangingPunct="1">
              <a:lnSpc>
                <a:spcPct val="130000"/>
              </a:lnSpc>
            </a:pPr>
            <a:endParaRPr lang="en-US" altLang="en-US" sz="2400" dirty="0">
              <a:solidFill>
                <a:srgbClr val="000000"/>
              </a:solidFill>
            </a:endParaRP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367911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80645" y="228600"/>
            <a:ext cx="8982710" cy="6019800"/>
            <a:chOff x="80645" y="228600"/>
            <a:chExt cx="8982710" cy="6019800"/>
          </a:xfrm>
        </p:grpSpPr>
        <p:pic>
          <p:nvPicPr>
            <p:cNvPr id="2050"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45" y="228600"/>
              <a:ext cx="8982710" cy="5064125"/>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2"/>
            <p:cNvSpPr txBox="1">
              <a:spLocks noChangeArrowheads="1"/>
            </p:cNvSpPr>
            <p:nvPr/>
          </p:nvSpPr>
          <p:spPr bwMode="auto">
            <a:xfrm>
              <a:off x="838200" y="5625088"/>
              <a:ext cx="7315200" cy="6233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1400" b="0" dirty="0">
                  <a:solidFill>
                    <a:srgbClr val="000000"/>
                  </a:solidFill>
                </a:rPr>
                <a:t>Supported in part by National Science Foundation grant DEB74-20744-A02 to the Coniferous Forest Biome Ecosystem Analysis Studies.</a:t>
              </a:r>
            </a:p>
          </p:txBody>
        </p:sp>
      </p:grpSp>
      <p:sp>
        <p:nvSpPr>
          <p:cNvPr id="3" name="Rectangle 2"/>
          <p:cNvSpPr/>
          <p:nvPr/>
        </p:nvSpPr>
        <p:spPr>
          <a:xfrm>
            <a:off x="632159" y="915326"/>
            <a:ext cx="7785274" cy="8372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4" name="Rectangle 3"/>
          <p:cNvSpPr/>
          <p:nvPr/>
        </p:nvSpPr>
        <p:spPr>
          <a:xfrm>
            <a:off x="3240024" y="175901"/>
            <a:ext cx="5849193" cy="4296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288652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5447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Example of benefit of operating a research site for a relatively long time:</a:t>
            </a:r>
          </a:p>
          <a:p>
            <a:pPr eaLnBrk="1" hangingPunct="1">
              <a:lnSpc>
                <a:spcPct val="130000"/>
              </a:lnSpc>
            </a:pPr>
            <a:r>
              <a:rPr lang="en-US" altLang="en-US" sz="2400" dirty="0">
                <a:solidFill>
                  <a:srgbClr val="000000"/>
                </a:solidFill>
              </a:rPr>
              <a:t>Research site on UW eastern campus</a:t>
            </a:r>
          </a:p>
          <a:p>
            <a:pPr eaLnBrk="1" hangingPunct="1">
              <a:lnSpc>
                <a:spcPct val="130000"/>
              </a:lnSpc>
            </a:pPr>
            <a:r>
              <a:rPr lang="en-US" altLang="en-US" sz="2400" dirty="0">
                <a:solidFill>
                  <a:srgbClr val="0000FF"/>
                </a:solidFill>
              </a:rPr>
              <a:t>Seven plots</a:t>
            </a:r>
            <a:r>
              <a:rPr lang="en-US" altLang="en-US" sz="2400" dirty="0">
                <a:solidFill>
                  <a:srgbClr val="000000"/>
                </a:solidFill>
              </a:rPr>
              <a:t> were constructed in </a:t>
            </a:r>
            <a:r>
              <a:rPr lang="en-US" altLang="en-US" sz="2400" dirty="0">
                <a:solidFill>
                  <a:srgbClr val="0000FF"/>
                </a:solidFill>
              </a:rPr>
              <a:t>1994</a:t>
            </a:r>
            <a:r>
              <a:rPr lang="en-US" altLang="en-US" sz="2400" dirty="0">
                <a:solidFill>
                  <a:srgbClr val="000000"/>
                </a:solidFill>
              </a:rPr>
              <a:t> (32 x 8 x 1 ft. deep) to determine if adding compost to till based soil could mitigate deleterious effects of typical  suburban lawns. </a:t>
            </a:r>
          </a:p>
          <a:p>
            <a:pPr eaLnBrk="1" hangingPunct="1">
              <a:lnSpc>
                <a:spcPct val="130000"/>
              </a:lnSpc>
            </a:pPr>
            <a:r>
              <a:rPr lang="en-US" altLang="en-US" sz="2400" dirty="0">
                <a:solidFill>
                  <a:srgbClr val="000000"/>
                </a:solidFill>
              </a:rPr>
              <a:t>I maintained these plots from </a:t>
            </a:r>
            <a:r>
              <a:rPr lang="en-US" altLang="en-US" sz="2400" dirty="0">
                <a:solidFill>
                  <a:srgbClr val="0000FF"/>
                </a:solidFill>
              </a:rPr>
              <a:t>1998</a:t>
            </a:r>
            <a:r>
              <a:rPr lang="en-US" altLang="en-US" sz="2400" dirty="0">
                <a:solidFill>
                  <a:srgbClr val="000000"/>
                </a:solidFill>
              </a:rPr>
              <a:t> to July </a:t>
            </a:r>
            <a:r>
              <a:rPr lang="en-US" altLang="en-US" sz="2400" dirty="0">
                <a:solidFill>
                  <a:srgbClr val="0000FF"/>
                </a:solidFill>
              </a:rPr>
              <a:t>2009</a:t>
            </a:r>
            <a:r>
              <a:rPr lang="en-US" altLang="en-US" sz="2400" dirty="0">
                <a:solidFill>
                  <a:srgbClr val="000000"/>
                </a:solidFill>
              </a:rPr>
              <a:t> largely to do extensive rainfall measurements and observe hydrologic processes.</a:t>
            </a:r>
          </a:p>
        </p:txBody>
      </p:sp>
    </p:spTree>
    <p:extLst>
      <p:ext uri="{BB962C8B-B14F-4D97-AF65-F5344CB8AC3E}">
        <p14:creationId xmlns:p14="http://schemas.microsoft.com/office/powerpoint/2010/main" val="2672683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Picture2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63500"/>
            <a:ext cx="10287000" cy="692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9315" name="Group 3"/>
          <p:cNvGrpSpPr>
            <a:grpSpLocks/>
          </p:cNvGrpSpPr>
          <p:nvPr/>
        </p:nvGrpSpPr>
        <p:grpSpPr bwMode="auto">
          <a:xfrm>
            <a:off x="457200" y="609600"/>
            <a:ext cx="7620000" cy="5943600"/>
            <a:chOff x="288" y="384"/>
            <a:chExt cx="4800" cy="3744"/>
          </a:xfrm>
        </p:grpSpPr>
        <p:sp>
          <p:nvSpPr>
            <p:cNvPr id="45064" name="Line 4"/>
            <p:cNvSpPr>
              <a:spLocks noChangeShapeType="1"/>
            </p:cNvSpPr>
            <p:nvPr/>
          </p:nvSpPr>
          <p:spPr bwMode="auto">
            <a:xfrm flipH="1">
              <a:off x="2880" y="3264"/>
              <a:ext cx="720" cy="864"/>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45065" name="Line 5"/>
            <p:cNvSpPr>
              <a:spLocks noChangeShapeType="1"/>
            </p:cNvSpPr>
            <p:nvPr/>
          </p:nvSpPr>
          <p:spPr bwMode="auto">
            <a:xfrm flipH="1" flipV="1">
              <a:off x="768" y="384"/>
              <a:ext cx="2832" cy="288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45066" name="Line 6"/>
            <p:cNvSpPr>
              <a:spLocks noChangeShapeType="1"/>
            </p:cNvSpPr>
            <p:nvPr/>
          </p:nvSpPr>
          <p:spPr bwMode="auto">
            <a:xfrm flipH="1" flipV="1">
              <a:off x="288" y="2976"/>
              <a:ext cx="3312" cy="28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45067" name="Line 7"/>
            <p:cNvSpPr>
              <a:spLocks noChangeShapeType="1"/>
            </p:cNvSpPr>
            <p:nvPr/>
          </p:nvSpPr>
          <p:spPr bwMode="auto">
            <a:xfrm flipV="1">
              <a:off x="3600" y="1920"/>
              <a:ext cx="1488" cy="1344"/>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45068" name="Line 8"/>
            <p:cNvSpPr>
              <a:spLocks noChangeShapeType="1"/>
            </p:cNvSpPr>
            <p:nvPr/>
          </p:nvSpPr>
          <p:spPr bwMode="auto">
            <a:xfrm flipV="1">
              <a:off x="3600" y="432"/>
              <a:ext cx="1104" cy="283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sp>
        <p:nvSpPr>
          <p:cNvPr id="45060" name="Text Box 9"/>
          <p:cNvSpPr txBox="1">
            <a:spLocks noChangeArrowheads="1"/>
          </p:cNvSpPr>
          <p:nvPr/>
        </p:nvSpPr>
        <p:spPr bwMode="auto">
          <a:xfrm>
            <a:off x="5791200" y="5257800"/>
            <a:ext cx="3048000" cy="400110"/>
          </a:xfrm>
          <a:prstGeom prst="rect">
            <a:avLst/>
          </a:prstGeom>
          <a:solidFill>
            <a:schemeClr val="bg1"/>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50000"/>
              </a:spcBef>
              <a:buFontTx/>
              <a:buNone/>
            </a:pPr>
            <a:r>
              <a:rPr lang="en-US" altLang="en-US" sz="2000" b="0">
                <a:solidFill>
                  <a:srgbClr val="000000"/>
                </a:solidFill>
              </a:rPr>
              <a:t>University of Washington</a:t>
            </a:r>
          </a:p>
        </p:txBody>
      </p:sp>
      <p:grpSp>
        <p:nvGrpSpPr>
          <p:cNvPr id="269325" name="Group 13"/>
          <p:cNvGrpSpPr>
            <a:grpSpLocks/>
          </p:cNvGrpSpPr>
          <p:nvPr/>
        </p:nvGrpSpPr>
        <p:grpSpPr bwMode="auto">
          <a:xfrm>
            <a:off x="4953000" y="304800"/>
            <a:ext cx="2362200" cy="1371600"/>
            <a:chOff x="3120" y="192"/>
            <a:chExt cx="1488" cy="864"/>
          </a:xfrm>
        </p:grpSpPr>
        <p:sp>
          <p:nvSpPr>
            <p:cNvPr id="45062" name="Text Box 11"/>
            <p:cNvSpPr txBox="1">
              <a:spLocks noChangeArrowheads="1"/>
            </p:cNvSpPr>
            <p:nvPr/>
          </p:nvSpPr>
          <p:spPr bwMode="auto">
            <a:xfrm>
              <a:off x="3120" y="192"/>
              <a:ext cx="1488" cy="446"/>
            </a:xfrm>
            <a:prstGeom prst="rect">
              <a:avLst/>
            </a:prstGeom>
            <a:solidFill>
              <a:schemeClr val="bg1"/>
            </a:solidFill>
            <a:ln w="2857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50000"/>
                </a:spcBef>
                <a:buFontTx/>
                <a:buNone/>
              </a:pPr>
              <a:r>
                <a:rPr lang="en-US" altLang="en-US" sz="2000" b="0">
                  <a:solidFill>
                    <a:srgbClr val="000000"/>
                  </a:solidFill>
                </a:rPr>
                <a:t>Experimental Plots Constructed 1994</a:t>
              </a:r>
            </a:p>
          </p:txBody>
        </p:sp>
        <p:sp>
          <p:nvSpPr>
            <p:cNvPr id="45063" name="Line 12"/>
            <p:cNvSpPr>
              <a:spLocks noChangeShapeType="1"/>
            </p:cNvSpPr>
            <p:nvPr/>
          </p:nvSpPr>
          <p:spPr bwMode="auto">
            <a:xfrm>
              <a:off x="3936" y="672"/>
              <a:ext cx="336" cy="384"/>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spTree>
    <p:extLst>
      <p:ext uri="{BB962C8B-B14F-4D97-AF65-F5344CB8AC3E}">
        <p14:creationId xmlns:p14="http://schemas.microsoft.com/office/powerpoint/2010/main" val="40827332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693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693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Picture1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28600"/>
            <a:ext cx="11125200" cy="645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0347" name="Group 11"/>
          <p:cNvGrpSpPr>
            <a:grpSpLocks/>
          </p:cNvGrpSpPr>
          <p:nvPr/>
        </p:nvGrpSpPr>
        <p:grpSpPr bwMode="auto">
          <a:xfrm>
            <a:off x="2971800" y="1981200"/>
            <a:ext cx="1447800" cy="1371600"/>
            <a:chOff x="1872" y="1248"/>
            <a:chExt cx="912" cy="864"/>
          </a:xfrm>
        </p:grpSpPr>
        <p:sp>
          <p:nvSpPr>
            <p:cNvPr id="46089" name="Text Box 4"/>
            <p:cNvSpPr txBox="1">
              <a:spLocks noChangeArrowheads="1"/>
            </p:cNvSpPr>
            <p:nvPr/>
          </p:nvSpPr>
          <p:spPr bwMode="auto">
            <a:xfrm>
              <a:off x="1872" y="1248"/>
              <a:ext cx="576" cy="252"/>
            </a:xfrm>
            <a:prstGeom prst="rect">
              <a:avLst/>
            </a:prstGeom>
            <a:solidFill>
              <a:schemeClr val="bg1"/>
            </a:solidFill>
            <a:ln w="2857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50000"/>
                </a:spcBef>
                <a:buFontTx/>
                <a:buNone/>
              </a:pPr>
              <a:r>
                <a:rPr lang="en-US" altLang="en-US" sz="2000" b="0">
                  <a:solidFill>
                    <a:srgbClr val="000000"/>
                  </a:solidFill>
                </a:rPr>
                <a:t>Plot 1</a:t>
              </a:r>
            </a:p>
          </p:txBody>
        </p:sp>
        <p:sp>
          <p:nvSpPr>
            <p:cNvPr id="46090" name="Line 5"/>
            <p:cNvSpPr>
              <a:spLocks noChangeShapeType="1"/>
            </p:cNvSpPr>
            <p:nvPr/>
          </p:nvSpPr>
          <p:spPr bwMode="auto">
            <a:xfrm>
              <a:off x="2112" y="1536"/>
              <a:ext cx="672" cy="576"/>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grpSp>
        <p:nvGrpSpPr>
          <p:cNvPr id="270342" name="Group 6"/>
          <p:cNvGrpSpPr>
            <a:grpSpLocks/>
          </p:cNvGrpSpPr>
          <p:nvPr/>
        </p:nvGrpSpPr>
        <p:grpSpPr bwMode="auto">
          <a:xfrm>
            <a:off x="4419600" y="1905013"/>
            <a:ext cx="2895600" cy="1981200"/>
            <a:chOff x="2784" y="1200"/>
            <a:chExt cx="1824" cy="1248"/>
          </a:xfrm>
        </p:grpSpPr>
        <p:sp>
          <p:nvSpPr>
            <p:cNvPr id="46086" name="Text Box 7"/>
            <p:cNvSpPr txBox="1">
              <a:spLocks noChangeArrowheads="1"/>
            </p:cNvSpPr>
            <p:nvPr/>
          </p:nvSpPr>
          <p:spPr bwMode="auto">
            <a:xfrm>
              <a:off x="3120" y="1200"/>
              <a:ext cx="1488" cy="252"/>
            </a:xfrm>
            <a:prstGeom prst="rect">
              <a:avLst/>
            </a:prstGeom>
            <a:solidFill>
              <a:schemeClr val="bg1"/>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50000"/>
                </a:spcBef>
                <a:buFontTx/>
                <a:buNone/>
              </a:pPr>
              <a:r>
                <a:rPr lang="en-US" altLang="en-US" sz="2000" b="0">
                  <a:solidFill>
                    <a:srgbClr val="000000"/>
                  </a:solidFill>
                </a:rPr>
                <a:t>Weather Stations</a:t>
              </a:r>
            </a:p>
          </p:txBody>
        </p:sp>
        <p:sp>
          <p:nvSpPr>
            <p:cNvPr id="46087" name="Line 8"/>
            <p:cNvSpPr>
              <a:spLocks noChangeShapeType="1"/>
            </p:cNvSpPr>
            <p:nvPr/>
          </p:nvSpPr>
          <p:spPr bwMode="auto">
            <a:xfrm flipH="1">
              <a:off x="2928" y="1488"/>
              <a:ext cx="672" cy="336"/>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46088" name="Line 9"/>
            <p:cNvSpPr>
              <a:spLocks noChangeShapeType="1"/>
            </p:cNvSpPr>
            <p:nvPr/>
          </p:nvSpPr>
          <p:spPr bwMode="auto">
            <a:xfrm flipH="1">
              <a:off x="2784" y="1488"/>
              <a:ext cx="816" cy="96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sp>
        <p:nvSpPr>
          <p:cNvPr id="46085" name="Text Box 10"/>
          <p:cNvSpPr txBox="1">
            <a:spLocks noChangeArrowheads="1"/>
          </p:cNvSpPr>
          <p:nvPr/>
        </p:nvSpPr>
        <p:spPr bwMode="auto">
          <a:xfrm>
            <a:off x="5181600" y="5257813"/>
            <a:ext cx="1676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50000"/>
              </a:spcBef>
              <a:buFontTx/>
              <a:buNone/>
            </a:pPr>
            <a:r>
              <a:rPr lang="en-US" altLang="en-US" sz="1800" b="0">
                <a:solidFill>
                  <a:srgbClr val="000000"/>
                </a:solidFill>
              </a:rPr>
              <a:t>Summer 2005</a:t>
            </a:r>
          </a:p>
        </p:txBody>
      </p:sp>
    </p:spTree>
    <p:extLst>
      <p:ext uri="{BB962C8B-B14F-4D97-AF65-F5344CB8AC3E}">
        <p14:creationId xmlns:p14="http://schemas.microsoft.com/office/powerpoint/2010/main" val="17330324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03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703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1"/>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2451" name="Text Box 3"/>
          <p:cNvSpPr txBox="1">
            <a:spLocks noChangeArrowheads="1"/>
          </p:cNvSpPr>
          <p:nvPr/>
        </p:nvSpPr>
        <p:spPr bwMode="auto">
          <a:xfrm>
            <a:off x="914400" y="828678"/>
            <a:ext cx="7239000" cy="526297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defRPr/>
            </a:pPr>
            <a:r>
              <a:rPr lang="en-US" altLang="en-US" sz="2400" dirty="0">
                <a:solidFill>
                  <a:srgbClr val="000000"/>
                </a:solidFill>
              </a:rPr>
              <a:t>Serendipity:</a:t>
            </a:r>
          </a:p>
          <a:p>
            <a:pPr>
              <a:lnSpc>
                <a:spcPct val="100000"/>
              </a:lnSpc>
              <a:defRPr/>
            </a:pPr>
            <a:r>
              <a:rPr lang="en-US" altLang="en-US" sz="2400" dirty="0">
                <a:solidFill>
                  <a:srgbClr val="000000"/>
                </a:solidFill>
              </a:rPr>
              <a:t>After several years, the plots were stable and grass well established. </a:t>
            </a:r>
            <a:r>
              <a:rPr lang="en-US" altLang="en-US" sz="2400" dirty="0">
                <a:solidFill>
                  <a:srgbClr val="0000FF"/>
                </a:solidFill>
              </a:rPr>
              <a:t>Four pit rain gauges</a:t>
            </a:r>
            <a:r>
              <a:rPr lang="en-US" altLang="en-US" sz="2400" dirty="0">
                <a:solidFill>
                  <a:srgbClr val="000000"/>
                </a:solidFill>
              </a:rPr>
              <a:t> installed permitted measuring rain accurately.  </a:t>
            </a:r>
          </a:p>
          <a:p>
            <a:pPr>
              <a:lnSpc>
                <a:spcPct val="100000"/>
              </a:lnSpc>
              <a:defRPr/>
            </a:pPr>
            <a:r>
              <a:rPr lang="en-US" altLang="en-US" sz="2400" dirty="0">
                <a:solidFill>
                  <a:srgbClr val="0000FF"/>
                </a:solidFill>
              </a:rPr>
              <a:t>Stephanie Kampf</a:t>
            </a:r>
            <a:r>
              <a:rPr lang="en-US" altLang="en-US" sz="2400" dirty="0">
                <a:solidFill>
                  <a:srgbClr val="000000"/>
                </a:solidFill>
              </a:rPr>
              <a:t> recommended in </a:t>
            </a:r>
            <a:r>
              <a:rPr lang="en-US" altLang="en-US" sz="2400" dirty="0">
                <a:solidFill>
                  <a:srgbClr val="0000FF"/>
                </a:solidFill>
              </a:rPr>
              <a:t>2004</a:t>
            </a:r>
            <a:r>
              <a:rPr lang="en-US" altLang="en-US" sz="2400" dirty="0">
                <a:solidFill>
                  <a:srgbClr val="000000"/>
                </a:solidFill>
              </a:rPr>
              <a:t> that she and I instrument one plot so we could do an accurate water and thermal balance.</a:t>
            </a:r>
          </a:p>
          <a:p>
            <a:pPr>
              <a:lnSpc>
                <a:spcPct val="100000"/>
              </a:lnSpc>
              <a:defRPr/>
            </a:pPr>
            <a:r>
              <a:rPr lang="en-US" altLang="en-US" sz="2400" dirty="0">
                <a:solidFill>
                  <a:srgbClr val="000000"/>
                </a:solidFill>
              </a:rPr>
              <a:t>Resulting research:</a:t>
            </a:r>
          </a:p>
          <a:p>
            <a:pPr>
              <a:lnSpc>
                <a:spcPct val="100000"/>
              </a:lnSpc>
              <a:defRPr/>
            </a:pPr>
            <a:r>
              <a:rPr lang="en-US" altLang="en-US" sz="2400" dirty="0">
                <a:solidFill>
                  <a:srgbClr val="0000FF"/>
                </a:solidFill>
              </a:rPr>
              <a:t>Calibration</a:t>
            </a:r>
            <a:r>
              <a:rPr lang="en-US" altLang="en-US" sz="2400" dirty="0">
                <a:solidFill>
                  <a:srgbClr val="000000"/>
                </a:solidFill>
              </a:rPr>
              <a:t> and </a:t>
            </a:r>
            <a:r>
              <a:rPr lang="en-US" altLang="en-US" sz="2400" dirty="0">
                <a:solidFill>
                  <a:srgbClr val="0000FF"/>
                </a:solidFill>
              </a:rPr>
              <a:t>test</a:t>
            </a:r>
            <a:r>
              <a:rPr lang="en-US" altLang="en-US" sz="2400" dirty="0">
                <a:solidFill>
                  <a:srgbClr val="000000"/>
                </a:solidFill>
              </a:rPr>
              <a:t> of a sophisticated </a:t>
            </a:r>
            <a:r>
              <a:rPr lang="en-US" altLang="en-US" sz="2400" dirty="0">
                <a:solidFill>
                  <a:srgbClr val="0000FF"/>
                </a:solidFill>
              </a:rPr>
              <a:t>soil physics-based model</a:t>
            </a:r>
            <a:r>
              <a:rPr lang="en-US" altLang="en-US" sz="2400" dirty="0">
                <a:solidFill>
                  <a:srgbClr val="000000"/>
                </a:solidFill>
              </a:rPr>
              <a:t> and demonstration of the </a:t>
            </a:r>
            <a:r>
              <a:rPr lang="en-US" altLang="en-US" sz="2400" dirty="0">
                <a:solidFill>
                  <a:srgbClr val="0000FF"/>
                </a:solidFill>
              </a:rPr>
              <a:t>importance</a:t>
            </a:r>
            <a:r>
              <a:rPr lang="en-US" altLang="en-US" sz="2400" dirty="0">
                <a:solidFill>
                  <a:srgbClr val="000000"/>
                </a:solidFill>
              </a:rPr>
              <a:t> of </a:t>
            </a:r>
            <a:r>
              <a:rPr lang="en-US" altLang="en-US" sz="2400" dirty="0">
                <a:solidFill>
                  <a:srgbClr val="0000FF"/>
                </a:solidFill>
              </a:rPr>
              <a:t>accurate, bias-free</a:t>
            </a:r>
            <a:r>
              <a:rPr lang="en-US" altLang="en-US" sz="2400" dirty="0">
                <a:solidFill>
                  <a:srgbClr val="000000"/>
                </a:solidFill>
              </a:rPr>
              <a:t> measurements.</a:t>
            </a:r>
          </a:p>
        </p:txBody>
      </p:sp>
    </p:spTree>
    <p:extLst>
      <p:ext uri="{BB962C8B-B14F-4D97-AF65-F5344CB8AC3E}">
        <p14:creationId xmlns:p14="http://schemas.microsoft.com/office/powerpoint/2010/main" val="292658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245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2451">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24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ext Box 2"/>
          <p:cNvSpPr txBox="1">
            <a:spLocks noChangeArrowheads="1"/>
          </p:cNvSpPr>
          <p:nvPr/>
        </p:nvSpPr>
        <p:spPr bwMode="auto">
          <a:xfrm>
            <a:off x="1143000" y="304813"/>
            <a:ext cx="6858000" cy="637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400" dirty="0">
                <a:solidFill>
                  <a:srgbClr val="000000"/>
                </a:solidFill>
              </a:rPr>
              <a:t>Data from University of Washington site</a:t>
            </a:r>
          </a:p>
          <a:p>
            <a:pPr eaLnBrk="1" hangingPunct="1">
              <a:spcBef>
                <a:spcPct val="50000"/>
              </a:spcBef>
              <a:buFontTx/>
              <a:buNone/>
            </a:pPr>
            <a:r>
              <a:rPr lang="en-US" altLang="en-US" sz="2400" dirty="0">
                <a:solidFill>
                  <a:srgbClr val="0000FF"/>
                </a:solidFill>
              </a:rPr>
              <a:t>Spatial hydrologic Model – Hydrus – 2D 	</a:t>
            </a:r>
            <a:r>
              <a:rPr lang="en-US" altLang="en-US" sz="2000" dirty="0">
                <a:solidFill>
                  <a:srgbClr val="000000"/>
                </a:solidFill>
              </a:rPr>
              <a:t>(</a:t>
            </a:r>
            <a:r>
              <a:rPr lang="en-US" altLang="en-US" sz="2000" dirty="0" err="1">
                <a:solidFill>
                  <a:srgbClr val="000000"/>
                </a:solidFill>
              </a:rPr>
              <a:t>Šimùnek</a:t>
            </a:r>
            <a:r>
              <a:rPr lang="en-US" altLang="en-US" sz="2000" dirty="0">
                <a:solidFill>
                  <a:srgbClr val="000000"/>
                </a:solidFill>
              </a:rPr>
              <a:t>, </a:t>
            </a:r>
            <a:r>
              <a:rPr lang="en-US" altLang="en-US" sz="2000" dirty="0" err="1">
                <a:solidFill>
                  <a:srgbClr val="000000"/>
                </a:solidFill>
              </a:rPr>
              <a:t>Sejna</a:t>
            </a:r>
            <a:r>
              <a:rPr lang="en-US" altLang="en-US" sz="2000" dirty="0">
                <a:solidFill>
                  <a:srgbClr val="000000"/>
                </a:solidFill>
              </a:rPr>
              <a:t>, van </a:t>
            </a:r>
            <a:r>
              <a:rPr lang="en-US" altLang="en-US" sz="2000" dirty="0" err="1">
                <a:solidFill>
                  <a:srgbClr val="000000"/>
                </a:solidFill>
              </a:rPr>
              <a:t>Genuchten</a:t>
            </a:r>
            <a:r>
              <a:rPr lang="en-US" altLang="en-US" sz="2000" dirty="0">
                <a:solidFill>
                  <a:srgbClr val="000000"/>
                </a:solidFill>
              </a:rPr>
              <a:t>, 1999)</a:t>
            </a:r>
            <a:r>
              <a:rPr lang="en-US" altLang="en-US" sz="2400" dirty="0">
                <a:solidFill>
                  <a:srgbClr val="000000"/>
                </a:solidFill>
              </a:rPr>
              <a:t> </a:t>
            </a:r>
          </a:p>
          <a:p>
            <a:pPr eaLnBrk="1" hangingPunct="1">
              <a:spcBef>
                <a:spcPct val="50000"/>
              </a:spcBef>
            </a:pPr>
            <a:r>
              <a:rPr lang="en-US" altLang="en-US" sz="2400" dirty="0">
                <a:solidFill>
                  <a:srgbClr val="000000"/>
                </a:solidFill>
              </a:rPr>
              <a:t>   Solves Richards’ equation for a variably 	saturated flow domain</a:t>
            </a:r>
          </a:p>
          <a:p>
            <a:pPr eaLnBrk="1" hangingPunct="1">
              <a:spcBef>
                <a:spcPct val="50000"/>
              </a:spcBef>
            </a:pPr>
            <a:r>
              <a:rPr lang="en-US" altLang="en-US" sz="2400" dirty="0">
                <a:solidFill>
                  <a:srgbClr val="000000"/>
                </a:solidFill>
              </a:rPr>
              <a:t>   Finite element solution scheme</a:t>
            </a:r>
          </a:p>
          <a:p>
            <a:pPr eaLnBrk="1" hangingPunct="1">
              <a:spcBef>
                <a:spcPct val="50000"/>
              </a:spcBef>
              <a:buFontTx/>
              <a:buNone/>
            </a:pPr>
            <a:r>
              <a:rPr lang="en-US" altLang="en-US" sz="2400" dirty="0">
                <a:solidFill>
                  <a:srgbClr val="000000"/>
                </a:solidFill>
              </a:rPr>
              <a:t>Part of Professor Stephanie </a:t>
            </a:r>
            <a:r>
              <a:rPr lang="en-US" altLang="en-US" sz="2400" dirty="0" err="1">
                <a:solidFill>
                  <a:srgbClr val="000000"/>
                </a:solidFill>
              </a:rPr>
              <a:t>Kampf’s</a:t>
            </a:r>
            <a:r>
              <a:rPr lang="en-US" altLang="en-US" sz="2400" dirty="0">
                <a:solidFill>
                  <a:srgbClr val="000000"/>
                </a:solidFill>
              </a:rPr>
              <a:t> doctoral dissertation (2006); Kampf and Burges </a:t>
            </a:r>
            <a:r>
              <a:rPr lang="en-US" altLang="en-US" sz="2400" dirty="0" err="1">
                <a:solidFill>
                  <a:srgbClr val="000000"/>
                </a:solidFill>
              </a:rPr>
              <a:t>wrr</a:t>
            </a:r>
            <a:r>
              <a:rPr lang="en-US" altLang="en-US" sz="2400" dirty="0">
                <a:solidFill>
                  <a:srgbClr val="000000"/>
                </a:solidFill>
              </a:rPr>
              <a:t>, 2007, J of H 2010</a:t>
            </a:r>
            <a:r>
              <a:rPr lang="en-US" altLang="en-US" sz="2400" b="0" dirty="0">
                <a:solidFill>
                  <a:srgbClr val="000000"/>
                </a:solidFill>
              </a:rPr>
              <a:t>.  </a:t>
            </a:r>
            <a:r>
              <a:rPr lang="en-US" altLang="en-US" sz="2400" dirty="0">
                <a:solidFill>
                  <a:srgbClr val="000000"/>
                </a:solidFill>
              </a:rPr>
              <a:t>(NASA and  other graduate fellowships supported)</a:t>
            </a:r>
          </a:p>
        </p:txBody>
      </p:sp>
    </p:spTree>
    <p:extLst>
      <p:ext uri="{BB962C8B-B14F-4D97-AF65-F5344CB8AC3E}">
        <p14:creationId xmlns:p14="http://schemas.microsoft.com/office/powerpoint/2010/main" val="20246251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257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2578">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5257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8138" y="-609600"/>
            <a:ext cx="6265862" cy="8077200"/>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0355" name="Text Box 3"/>
          <p:cNvSpPr txBox="1">
            <a:spLocks noChangeArrowheads="1"/>
          </p:cNvSpPr>
          <p:nvPr/>
        </p:nvSpPr>
        <p:spPr bwMode="auto">
          <a:xfrm>
            <a:off x="228600" y="1447800"/>
            <a:ext cx="2438400"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dirty="0">
                <a:solidFill>
                  <a:srgbClr val="000000"/>
                </a:solidFill>
              </a:rPr>
              <a:t>Experimental plot</a:t>
            </a:r>
          </a:p>
          <a:p>
            <a:pPr eaLnBrk="1" hangingPunct="1">
              <a:lnSpc>
                <a:spcPct val="100000"/>
              </a:lnSpc>
              <a:spcBef>
                <a:spcPct val="0"/>
              </a:spcBef>
              <a:buFontTx/>
              <a:buNone/>
            </a:pPr>
            <a:endParaRPr lang="en-US" altLang="en-US" sz="2000" b="0" dirty="0">
              <a:solidFill>
                <a:srgbClr val="000000"/>
              </a:solidFill>
            </a:endParaRPr>
          </a:p>
          <a:p>
            <a:pPr eaLnBrk="1" hangingPunct="1">
              <a:lnSpc>
                <a:spcPct val="100000"/>
              </a:lnSpc>
              <a:spcBef>
                <a:spcPct val="0"/>
              </a:spcBef>
              <a:buFontTx/>
              <a:buNone/>
            </a:pPr>
            <a:r>
              <a:rPr lang="en-US" altLang="en-US" sz="2000" b="0" dirty="0">
                <a:solidFill>
                  <a:srgbClr val="0000FF"/>
                </a:solidFill>
              </a:rPr>
              <a:t>Till-based soil:</a:t>
            </a:r>
            <a:r>
              <a:rPr lang="en-US" altLang="en-US" sz="2000" b="0" dirty="0">
                <a:solidFill>
                  <a:srgbClr val="000000"/>
                </a:solidFill>
              </a:rPr>
              <a:t> </a:t>
            </a:r>
          </a:p>
          <a:p>
            <a:pPr eaLnBrk="1" hangingPunct="1">
              <a:lnSpc>
                <a:spcPct val="100000"/>
              </a:lnSpc>
              <a:spcBef>
                <a:spcPct val="0"/>
              </a:spcBef>
              <a:buFontTx/>
              <a:buNone/>
            </a:pPr>
            <a:endParaRPr lang="en-US" altLang="en-US" sz="2000" b="0" dirty="0">
              <a:solidFill>
                <a:srgbClr val="000000"/>
              </a:solidFill>
            </a:endParaRPr>
          </a:p>
          <a:p>
            <a:pPr eaLnBrk="1" hangingPunct="1">
              <a:spcBef>
                <a:spcPct val="0"/>
              </a:spcBef>
              <a:buFontTx/>
              <a:buNone/>
            </a:pPr>
            <a:r>
              <a:rPr lang="en-US" altLang="en-US" sz="2000" b="0" dirty="0">
                <a:solidFill>
                  <a:srgbClr val="800080"/>
                </a:solidFill>
              </a:rPr>
              <a:t>33% gravel; </a:t>
            </a:r>
          </a:p>
          <a:p>
            <a:pPr eaLnBrk="1" hangingPunct="1">
              <a:spcBef>
                <a:spcPct val="0"/>
              </a:spcBef>
              <a:buFontTx/>
              <a:buNone/>
            </a:pPr>
            <a:r>
              <a:rPr lang="en-US" altLang="en-US" sz="2000" b="0" dirty="0">
                <a:solidFill>
                  <a:srgbClr val="800080"/>
                </a:solidFill>
              </a:rPr>
              <a:t>45% sand; </a:t>
            </a:r>
          </a:p>
          <a:p>
            <a:pPr eaLnBrk="1" hangingPunct="1">
              <a:spcBef>
                <a:spcPct val="0"/>
              </a:spcBef>
              <a:buFontTx/>
              <a:buNone/>
            </a:pPr>
            <a:r>
              <a:rPr lang="en-US" altLang="en-US" sz="2000" b="0" dirty="0">
                <a:solidFill>
                  <a:srgbClr val="800080"/>
                </a:solidFill>
              </a:rPr>
              <a:t>17% silt; </a:t>
            </a:r>
          </a:p>
          <a:p>
            <a:pPr eaLnBrk="1" hangingPunct="1">
              <a:spcBef>
                <a:spcPct val="0"/>
              </a:spcBef>
              <a:buFontTx/>
              <a:buNone/>
            </a:pPr>
            <a:r>
              <a:rPr lang="en-US" altLang="en-US" sz="2000" b="0" dirty="0">
                <a:solidFill>
                  <a:srgbClr val="800080"/>
                </a:solidFill>
              </a:rPr>
              <a:t>5% clay</a:t>
            </a:r>
          </a:p>
          <a:p>
            <a:pPr eaLnBrk="1" hangingPunct="1">
              <a:lnSpc>
                <a:spcPct val="100000"/>
              </a:lnSpc>
              <a:spcBef>
                <a:spcPct val="50000"/>
              </a:spcBef>
              <a:buFontTx/>
              <a:buNone/>
            </a:pPr>
            <a:endParaRPr lang="en-US" altLang="en-US" sz="2000" b="0" dirty="0">
              <a:solidFill>
                <a:srgbClr val="000000"/>
              </a:solidFill>
            </a:endParaRPr>
          </a:p>
        </p:txBody>
      </p:sp>
      <p:grpSp>
        <p:nvGrpSpPr>
          <p:cNvPr id="100363" name="Group 11"/>
          <p:cNvGrpSpPr>
            <a:grpSpLocks/>
          </p:cNvGrpSpPr>
          <p:nvPr/>
        </p:nvGrpSpPr>
        <p:grpSpPr bwMode="auto">
          <a:xfrm>
            <a:off x="2895600" y="2514600"/>
            <a:ext cx="2819400" cy="1981200"/>
            <a:chOff x="1728" y="1584"/>
            <a:chExt cx="1776" cy="1248"/>
          </a:xfrm>
        </p:grpSpPr>
        <p:sp>
          <p:nvSpPr>
            <p:cNvPr id="47109" name="Text Box 4"/>
            <p:cNvSpPr txBox="1">
              <a:spLocks noChangeArrowheads="1"/>
            </p:cNvSpPr>
            <p:nvPr/>
          </p:nvSpPr>
          <p:spPr bwMode="auto">
            <a:xfrm>
              <a:off x="1728" y="1872"/>
              <a:ext cx="1104" cy="231"/>
            </a:xfrm>
            <a:prstGeom prst="rect">
              <a:avLst/>
            </a:prstGeom>
            <a:solidFill>
              <a:schemeClr val="accent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50000"/>
                </a:spcBef>
                <a:buFontTx/>
                <a:buNone/>
              </a:pPr>
              <a:r>
                <a:rPr lang="en-US" altLang="en-US" sz="1800">
                  <a:solidFill>
                    <a:srgbClr val="0000FF"/>
                  </a:solidFill>
                </a:rPr>
                <a:t>5 Piezometers</a:t>
              </a:r>
            </a:p>
          </p:txBody>
        </p:sp>
        <p:grpSp>
          <p:nvGrpSpPr>
            <p:cNvPr id="47110" name="Group 10"/>
            <p:cNvGrpSpPr>
              <a:grpSpLocks/>
            </p:cNvGrpSpPr>
            <p:nvPr/>
          </p:nvGrpSpPr>
          <p:grpSpPr bwMode="auto">
            <a:xfrm>
              <a:off x="2880" y="1584"/>
              <a:ext cx="624" cy="1248"/>
              <a:chOff x="2880" y="1584"/>
              <a:chExt cx="624" cy="1248"/>
            </a:xfrm>
          </p:grpSpPr>
          <p:sp>
            <p:nvSpPr>
              <p:cNvPr id="47111" name="Line 5"/>
              <p:cNvSpPr>
                <a:spLocks noChangeShapeType="1"/>
              </p:cNvSpPr>
              <p:nvPr/>
            </p:nvSpPr>
            <p:spPr bwMode="auto">
              <a:xfrm flipV="1">
                <a:off x="2880" y="1584"/>
                <a:ext cx="624" cy="384"/>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sp>
            <p:nvSpPr>
              <p:cNvPr id="47112" name="Line 6"/>
              <p:cNvSpPr>
                <a:spLocks noChangeShapeType="1"/>
              </p:cNvSpPr>
              <p:nvPr/>
            </p:nvSpPr>
            <p:spPr bwMode="auto">
              <a:xfrm flipV="1">
                <a:off x="2880" y="1824"/>
                <a:ext cx="624" cy="144"/>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sp>
            <p:nvSpPr>
              <p:cNvPr id="47113" name="Line 7"/>
              <p:cNvSpPr>
                <a:spLocks noChangeShapeType="1"/>
              </p:cNvSpPr>
              <p:nvPr/>
            </p:nvSpPr>
            <p:spPr bwMode="auto">
              <a:xfrm>
                <a:off x="2880" y="1968"/>
                <a:ext cx="624" cy="240"/>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sp>
            <p:nvSpPr>
              <p:cNvPr id="47114" name="Line 8"/>
              <p:cNvSpPr>
                <a:spLocks noChangeShapeType="1"/>
              </p:cNvSpPr>
              <p:nvPr/>
            </p:nvSpPr>
            <p:spPr bwMode="auto">
              <a:xfrm>
                <a:off x="2880" y="1968"/>
                <a:ext cx="624" cy="576"/>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sp>
            <p:nvSpPr>
              <p:cNvPr id="47115" name="Line 9"/>
              <p:cNvSpPr>
                <a:spLocks noChangeShapeType="1"/>
              </p:cNvSpPr>
              <p:nvPr/>
            </p:nvSpPr>
            <p:spPr bwMode="auto">
              <a:xfrm>
                <a:off x="2880" y="1968"/>
                <a:ext cx="624" cy="864"/>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grpSp>
      </p:grpSp>
    </p:spTree>
    <p:extLst>
      <p:ext uri="{BB962C8B-B14F-4D97-AF65-F5344CB8AC3E}">
        <p14:creationId xmlns:p14="http://schemas.microsoft.com/office/powerpoint/2010/main" val="1758360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355">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355">
                                            <p:txEl>
                                              <p:pRg st="5" end="5"/>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035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355">
                                            <p:txEl>
                                              <p:pRg st="7" end="7"/>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0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ext Box 2"/>
          <p:cNvSpPr txBox="1">
            <a:spLocks noChangeArrowheads="1"/>
          </p:cNvSpPr>
          <p:nvPr/>
        </p:nvSpPr>
        <p:spPr bwMode="auto">
          <a:xfrm>
            <a:off x="1219200" y="533413"/>
            <a:ext cx="7696200" cy="408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buClr>
                <a:srgbClr val="BBE0E3"/>
              </a:buClr>
              <a:buSzPct val="65000"/>
              <a:buFont typeface="Wingdings" pitchFamily="2" charset="2"/>
              <a:buNone/>
            </a:pPr>
            <a:r>
              <a:rPr lang="en-US" altLang="en-US" sz="2200" dirty="0">
                <a:solidFill>
                  <a:srgbClr val="000000"/>
                </a:solidFill>
              </a:rPr>
              <a:t>Controlled Experiment -  </a:t>
            </a:r>
            <a:r>
              <a:rPr lang="en-US" altLang="en-US" sz="2200" dirty="0">
                <a:solidFill>
                  <a:srgbClr val="0000FF"/>
                </a:solidFill>
              </a:rPr>
              <a:t>Draining from saturation</a:t>
            </a:r>
            <a:r>
              <a:rPr lang="en-US" altLang="en-US" sz="2200" b="0" dirty="0">
                <a:solidFill>
                  <a:srgbClr val="0000FF"/>
                </a:solidFill>
              </a:rPr>
              <a:t>:</a:t>
            </a:r>
          </a:p>
          <a:p>
            <a:pPr eaLnBrk="1" hangingPunct="1">
              <a:lnSpc>
                <a:spcPct val="100000"/>
              </a:lnSpc>
              <a:buClr>
                <a:srgbClr val="BBE0E3"/>
              </a:buClr>
              <a:buSzPct val="65000"/>
              <a:buFont typeface="Wingdings" pitchFamily="2" charset="2"/>
              <a:buNone/>
            </a:pPr>
            <a:endParaRPr lang="en-US" altLang="en-US" sz="2200" b="0" dirty="0">
              <a:solidFill>
                <a:srgbClr val="000000"/>
              </a:solidFill>
            </a:endParaRPr>
          </a:p>
          <a:p>
            <a:pPr eaLnBrk="1" hangingPunct="1">
              <a:lnSpc>
                <a:spcPct val="100000"/>
              </a:lnSpc>
              <a:buClr>
                <a:srgbClr val="BBE0E3"/>
              </a:buClr>
              <a:buSzPct val="65000"/>
              <a:buFont typeface="Wingdings" pitchFamily="2" charset="2"/>
              <a:buNone/>
            </a:pPr>
            <a:r>
              <a:rPr lang="en-US" altLang="en-US" sz="2200" dirty="0">
                <a:solidFill>
                  <a:srgbClr val="000000"/>
                </a:solidFill>
              </a:rPr>
              <a:t>Irrigate to saturation </a:t>
            </a:r>
          </a:p>
          <a:p>
            <a:pPr eaLnBrk="1" hangingPunct="1">
              <a:lnSpc>
                <a:spcPct val="100000"/>
              </a:lnSpc>
              <a:buClr>
                <a:srgbClr val="BBE0E3"/>
              </a:buClr>
              <a:buSzPct val="65000"/>
              <a:buFont typeface="Wingdings" pitchFamily="2" charset="2"/>
              <a:buNone/>
            </a:pPr>
            <a:endParaRPr lang="en-US" altLang="en-US" sz="2200" dirty="0">
              <a:solidFill>
                <a:srgbClr val="000000"/>
              </a:solidFill>
            </a:endParaRPr>
          </a:p>
          <a:p>
            <a:pPr eaLnBrk="1" hangingPunct="1">
              <a:lnSpc>
                <a:spcPct val="100000"/>
              </a:lnSpc>
              <a:buClr>
                <a:srgbClr val="BBE0E3"/>
              </a:buClr>
              <a:buSzPct val="65000"/>
              <a:buFont typeface="Wingdings" pitchFamily="2" charset="2"/>
              <a:buNone/>
            </a:pPr>
            <a:r>
              <a:rPr lang="en-US" altLang="en-US" sz="2200" dirty="0">
                <a:solidFill>
                  <a:srgbClr val="000000"/>
                </a:solidFill>
              </a:rPr>
              <a:t>Turn off water supply</a:t>
            </a:r>
          </a:p>
          <a:p>
            <a:pPr eaLnBrk="1" hangingPunct="1">
              <a:lnSpc>
                <a:spcPct val="100000"/>
              </a:lnSpc>
              <a:buClr>
                <a:srgbClr val="BBE0E3"/>
              </a:buClr>
              <a:buSzPct val="65000"/>
              <a:buFont typeface="Wingdings" pitchFamily="2" charset="2"/>
              <a:buNone/>
            </a:pPr>
            <a:endParaRPr lang="en-US" altLang="en-US" sz="2200" dirty="0">
              <a:solidFill>
                <a:srgbClr val="000000"/>
              </a:solidFill>
            </a:endParaRPr>
          </a:p>
          <a:p>
            <a:pPr eaLnBrk="1" hangingPunct="1">
              <a:lnSpc>
                <a:spcPct val="100000"/>
              </a:lnSpc>
              <a:buClr>
                <a:srgbClr val="BBE0E3"/>
              </a:buClr>
              <a:buSzPct val="65000"/>
              <a:buFont typeface="Wingdings" pitchFamily="2" charset="2"/>
              <a:buNone/>
            </a:pPr>
            <a:r>
              <a:rPr lang="en-US" altLang="en-US" sz="2200" dirty="0">
                <a:solidFill>
                  <a:srgbClr val="000000"/>
                </a:solidFill>
              </a:rPr>
              <a:t>Measure outflow hydrograph and soil moisture state </a:t>
            </a:r>
          </a:p>
          <a:p>
            <a:pPr eaLnBrk="1" hangingPunct="1">
              <a:lnSpc>
                <a:spcPct val="100000"/>
              </a:lnSpc>
              <a:buClr>
                <a:srgbClr val="BBE0E3"/>
              </a:buClr>
              <a:buSzPct val="65000"/>
              <a:buFont typeface="Wingdings" pitchFamily="2" charset="2"/>
              <a:buNone/>
            </a:pPr>
            <a:endParaRPr lang="en-US" altLang="en-US" sz="2200" dirty="0">
              <a:solidFill>
                <a:srgbClr val="000000"/>
              </a:solidFill>
            </a:endParaRPr>
          </a:p>
          <a:p>
            <a:pPr eaLnBrk="1" hangingPunct="1">
              <a:lnSpc>
                <a:spcPct val="100000"/>
              </a:lnSpc>
              <a:buClr>
                <a:srgbClr val="BBE0E3"/>
              </a:buClr>
              <a:buSzPct val="65000"/>
              <a:buFont typeface="Wingdings" pitchFamily="2" charset="2"/>
              <a:buNone/>
            </a:pPr>
            <a:r>
              <a:rPr lang="en-US" altLang="en-US" sz="2200" dirty="0">
                <a:solidFill>
                  <a:srgbClr val="0000FF"/>
                </a:solidFill>
              </a:rPr>
              <a:t>July 2005</a:t>
            </a:r>
            <a:r>
              <a:rPr lang="en-US" altLang="en-US" sz="2200" dirty="0">
                <a:solidFill>
                  <a:srgbClr val="000000"/>
                </a:solidFill>
              </a:rPr>
              <a:t> and </a:t>
            </a:r>
            <a:r>
              <a:rPr lang="en-US" altLang="en-US" sz="2200" dirty="0">
                <a:solidFill>
                  <a:srgbClr val="0000FF"/>
                </a:solidFill>
              </a:rPr>
              <a:t>October 2005</a:t>
            </a:r>
            <a:r>
              <a:rPr lang="en-US" altLang="en-US" sz="2200" dirty="0">
                <a:solidFill>
                  <a:srgbClr val="000000"/>
                </a:solidFill>
              </a:rPr>
              <a:t>, (known initial conditions)</a:t>
            </a:r>
          </a:p>
          <a:p>
            <a:pPr eaLnBrk="1" hangingPunct="1">
              <a:lnSpc>
                <a:spcPct val="100000"/>
              </a:lnSpc>
              <a:buClr>
                <a:srgbClr val="BBE0E3"/>
              </a:buClr>
              <a:buSzPct val="65000"/>
              <a:buFont typeface="Wingdings" pitchFamily="2" charset="2"/>
              <a:buNone/>
            </a:pPr>
            <a:endParaRPr lang="en-US" altLang="en-US" sz="2200" dirty="0">
              <a:solidFill>
                <a:srgbClr val="0000FF"/>
              </a:solidFill>
            </a:endParaRPr>
          </a:p>
        </p:txBody>
      </p:sp>
    </p:spTree>
    <p:extLst>
      <p:ext uri="{BB962C8B-B14F-4D97-AF65-F5344CB8AC3E}">
        <p14:creationId xmlns:p14="http://schemas.microsoft.com/office/powerpoint/2010/main" val="42931720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5650">
                                            <p:txEl>
                                              <p:pRg st="6" end="6"/>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565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838200" y="609600"/>
            <a:ext cx="76962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sz="2400" dirty="0">
                <a:solidFill>
                  <a:schemeClr val="tx1"/>
                </a:solidFill>
              </a:rPr>
              <a:t>LASER - </a:t>
            </a:r>
            <a:r>
              <a:rPr lang="en-US" altLang="en-US" sz="2400" dirty="0">
                <a:solidFill>
                  <a:srgbClr val="0000FF"/>
                </a:solidFill>
              </a:rPr>
              <a:t>L</a:t>
            </a:r>
            <a:r>
              <a:rPr lang="en-US" altLang="en-US" sz="2400" dirty="0">
                <a:solidFill>
                  <a:schemeClr val="tx1"/>
                </a:solidFill>
              </a:rPr>
              <a:t>ight </a:t>
            </a:r>
            <a:r>
              <a:rPr lang="en-US" altLang="en-US" sz="2400" dirty="0">
                <a:solidFill>
                  <a:srgbClr val="0000FF"/>
                </a:solidFill>
              </a:rPr>
              <a:t>A</a:t>
            </a:r>
            <a:r>
              <a:rPr lang="en-US" altLang="en-US" sz="2400" dirty="0">
                <a:solidFill>
                  <a:schemeClr val="tx1"/>
                </a:solidFill>
              </a:rPr>
              <a:t>mplification by </a:t>
            </a:r>
            <a:r>
              <a:rPr lang="en-US" altLang="en-US" sz="2400" dirty="0">
                <a:solidFill>
                  <a:srgbClr val="0000FF"/>
                </a:solidFill>
              </a:rPr>
              <a:t>S</a:t>
            </a:r>
            <a:r>
              <a:rPr lang="en-US" altLang="en-US" sz="2400" dirty="0">
                <a:solidFill>
                  <a:schemeClr val="tx1"/>
                </a:solidFill>
              </a:rPr>
              <a:t>timulated </a:t>
            </a:r>
            <a:r>
              <a:rPr lang="en-US" altLang="en-US" sz="2400" dirty="0">
                <a:solidFill>
                  <a:srgbClr val="0000FF"/>
                </a:solidFill>
              </a:rPr>
              <a:t>E</a:t>
            </a:r>
            <a:r>
              <a:rPr lang="en-US" altLang="en-US" sz="2400" dirty="0">
                <a:solidFill>
                  <a:schemeClr val="tx1"/>
                </a:solidFill>
              </a:rPr>
              <a:t>mission of </a:t>
            </a:r>
            <a:r>
              <a:rPr lang="en-US" altLang="en-US" sz="2400" dirty="0">
                <a:solidFill>
                  <a:srgbClr val="0000FF"/>
                </a:solidFill>
              </a:rPr>
              <a:t>R</a:t>
            </a:r>
            <a:r>
              <a:rPr lang="en-US" altLang="en-US" sz="2400" dirty="0">
                <a:solidFill>
                  <a:schemeClr val="tx1"/>
                </a:solidFill>
              </a:rPr>
              <a:t>adiation</a:t>
            </a:r>
          </a:p>
          <a:p>
            <a:pPr eaLnBrk="1" hangingPunct="1">
              <a:lnSpc>
                <a:spcPct val="100000"/>
              </a:lnSpc>
              <a:spcBef>
                <a:spcPct val="0"/>
              </a:spcBef>
            </a:pPr>
            <a:endParaRPr lang="en-US" altLang="en-US" sz="2400" dirty="0">
              <a:solidFill>
                <a:schemeClr val="tx1"/>
              </a:solidFill>
            </a:endParaRPr>
          </a:p>
          <a:p>
            <a:pPr eaLnBrk="1" hangingPunct="1">
              <a:lnSpc>
                <a:spcPct val="100000"/>
              </a:lnSpc>
              <a:spcBef>
                <a:spcPct val="0"/>
              </a:spcBef>
            </a:pPr>
            <a:r>
              <a:rPr lang="en-US" altLang="en-US" sz="2400" dirty="0">
                <a:solidFill>
                  <a:schemeClr val="tx1"/>
                </a:solidFill>
              </a:rPr>
              <a:t>Theodore </a:t>
            </a:r>
            <a:r>
              <a:rPr lang="en-US" altLang="en-US" sz="2400" dirty="0" err="1">
                <a:solidFill>
                  <a:schemeClr val="tx1"/>
                </a:solidFill>
              </a:rPr>
              <a:t>Maiman</a:t>
            </a:r>
            <a:r>
              <a:rPr lang="en-US" altLang="en-US" sz="2400" dirty="0">
                <a:solidFill>
                  <a:schemeClr val="tx1"/>
                </a:solidFill>
              </a:rPr>
              <a:t> </a:t>
            </a:r>
          </a:p>
          <a:p>
            <a:pPr eaLnBrk="1" hangingPunct="1">
              <a:lnSpc>
                <a:spcPct val="100000"/>
              </a:lnSpc>
              <a:spcBef>
                <a:spcPct val="0"/>
              </a:spcBef>
            </a:pPr>
            <a:endParaRPr lang="en-US" altLang="en-US" sz="2400" dirty="0">
              <a:solidFill>
                <a:schemeClr val="tx1"/>
              </a:solidFill>
            </a:endParaRPr>
          </a:p>
          <a:p>
            <a:pPr eaLnBrk="1" hangingPunct="1">
              <a:lnSpc>
                <a:spcPct val="100000"/>
              </a:lnSpc>
              <a:spcBef>
                <a:spcPct val="0"/>
              </a:spcBef>
            </a:pPr>
            <a:r>
              <a:rPr lang="en-US" altLang="en-US" sz="2400" dirty="0">
                <a:solidFill>
                  <a:schemeClr val="tx1"/>
                </a:solidFill>
              </a:rPr>
              <a:t>built first </a:t>
            </a:r>
            <a:r>
              <a:rPr lang="en-US" altLang="en-US" sz="2400" dirty="0">
                <a:solidFill>
                  <a:srgbClr val="0000FF"/>
                </a:solidFill>
              </a:rPr>
              <a:t>functional laser</a:t>
            </a:r>
          </a:p>
          <a:p>
            <a:pPr eaLnBrk="1" hangingPunct="1">
              <a:lnSpc>
                <a:spcPct val="100000"/>
              </a:lnSpc>
              <a:spcBef>
                <a:spcPct val="0"/>
              </a:spcBef>
            </a:pPr>
            <a:r>
              <a:rPr lang="en-US" altLang="en-US" sz="2400" dirty="0">
                <a:solidFill>
                  <a:schemeClr val="tx1"/>
                </a:solidFill>
              </a:rPr>
              <a:t> - May 16, </a:t>
            </a:r>
            <a:r>
              <a:rPr lang="en-US" altLang="en-US" sz="2400" dirty="0">
                <a:solidFill>
                  <a:srgbClr val="0000FF"/>
                </a:solidFill>
              </a:rPr>
              <a:t>1960</a:t>
            </a:r>
          </a:p>
          <a:p>
            <a:pPr eaLnBrk="1" hangingPunct="1">
              <a:lnSpc>
                <a:spcPct val="100000"/>
              </a:lnSpc>
              <a:spcBef>
                <a:spcPct val="0"/>
              </a:spcBef>
            </a:pPr>
            <a:endParaRPr lang="en-US" altLang="en-US" sz="2400" dirty="0">
              <a:solidFill>
                <a:schemeClr val="tx1"/>
              </a:solidFill>
            </a:endParaRPr>
          </a:p>
        </p:txBody>
      </p:sp>
      <p:pic>
        <p:nvPicPr>
          <p:cNvPr id="38915" name="Picture 4" descr="Theodore_Maiman_580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447800"/>
            <a:ext cx="3848100" cy="512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6" descr="Ruby_las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752863"/>
            <a:ext cx="38100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9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9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1219200" y="533400"/>
            <a:ext cx="769620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buClr>
                <a:srgbClr val="BBE0E3"/>
              </a:buClr>
              <a:buSzPct val="65000"/>
              <a:buFont typeface="Wingdings" pitchFamily="2" charset="2"/>
              <a:buNone/>
            </a:pPr>
            <a:r>
              <a:rPr lang="en-US" altLang="en-US" sz="2200" dirty="0">
                <a:solidFill>
                  <a:srgbClr val="000000"/>
                </a:solidFill>
              </a:rPr>
              <a:t>Controlled Experiment -  </a:t>
            </a:r>
            <a:r>
              <a:rPr lang="en-US" altLang="en-US" sz="2200" dirty="0">
                <a:solidFill>
                  <a:srgbClr val="0033CC"/>
                </a:solidFill>
              </a:rPr>
              <a:t>Draining from saturation</a:t>
            </a:r>
            <a:r>
              <a:rPr lang="en-US" altLang="en-US" sz="2200" b="0" dirty="0">
                <a:solidFill>
                  <a:srgbClr val="0033CC"/>
                </a:solidFill>
              </a:rPr>
              <a:t>:</a:t>
            </a:r>
          </a:p>
          <a:p>
            <a:pPr eaLnBrk="1" hangingPunct="1">
              <a:lnSpc>
                <a:spcPct val="100000"/>
              </a:lnSpc>
              <a:buClr>
                <a:srgbClr val="BBE0E3"/>
              </a:buClr>
              <a:buSzPct val="65000"/>
              <a:buFont typeface="Wingdings" pitchFamily="2" charset="2"/>
              <a:buNone/>
            </a:pPr>
            <a:endParaRPr lang="en-US" altLang="en-US" sz="2200" b="0" dirty="0">
              <a:solidFill>
                <a:srgbClr val="000000"/>
              </a:solidFill>
            </a:endParaRPr>
          </a:p>
          <a:p>
            <a:pPr eaLnBrk="1" hangingPunct="1">
              <a:lnSpc>
                <a:spcPct val="100000"/>
              </a:lnSpc>
              <a:buClr>
                <a:srgbClr val="BBE0E3"/>
              </a:buClr>
              <a:buSzPct val="65000"/>
              <a:buFont typeface="Wingdings" pitchFamily="2" charset="2"/>
              <a:buNone/>
            </a:pPr>
            <a:r>
              <a:rPr lang="en-US" altLang="en-US" sz="2200" dirty="0">
                <a:solidFill>
                  <a:srgbClr val="800080"/>
                </a:solidFill>
              </a:rPr>
              <a:t>Model calibration objective:</a:t>
            </a:r>
          </a:p>
          <a:p>
            <a:pPr eaLnBrk="1" hangingPunct="1">
              <a:lnSpc>
                <a:spcPct val="100000"/>
              </a:lnSpc>
              <a:spcBef>
                <a:spcPct val="0"/>
              </a:spcBef>
              <a:buFontTx/>
              <a:buNone/>
            </a:pPr>
            <a:endParaRPr lang="en-US" altLang="en-US" sz="2200" dirty="0">
              <a:solidFill>
                <a:srgbClr val="800080"/>
              </a:solidFill>
            </a:endParaRPr>
          </a:p>
          <a:p>
            <a:pPr eaLnBrk="1" hangingPunct="1">
              <a:spcBef>
                <a:spcPct val="0"/>
              </a:spcBef>
              <a:buFontTx/>
              <a:buNone/>
            </a:pPr>
            <a:r>
              <a:rPr lang="en-US" altLang="en-US" sz="2200" dirty="0">
                <a:solidFill>
                  <a:srgbClr val="0000FF"/>
                </a:solidFill>
              </a:rPr>
              <a:t>Determine soil hydraulic characteristic curves for assumed homogeneous soil</a:t>
            </a:r>
          </a:p>
          <a:p>
            <a:pPr eaLnBrk="1" hangingPunct="1">
              <a:lnSpc>
                <a:spcPct val="100000"/>
              </a:lnSpc>
              <a:spcBef>
                <a:spcPct val="50000"/>
              </a:spcBef>
              <a:buFontTx/>
              <a:buNone/>
            </a:pPr>
            <a:endParaRPr lang="en-US" altLang="en-US" sz="2200" dirty="0">
              <a:solidFill>
                <a:srgbClr val="0000FF"/>
              </a:solidFill>
            </a:endParaRPr>
          </a:p>
        </p:txBody>
      </p:sp>
    </p:spTree>
    <p:extLst>
      <p:ext uri="{BB962C8B-B14F-4D97-AF65-F5344CB8AC3E}">
        <p14:creationId xmlns:p14="http://schemas.microsoft.com/office/powerpoint/2010/main" val="1080460044"/>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ext Box 2"/>
          <p:cNvSpPr txBox="1">
            <a:spLocks noChangeArrowheads="1"/>
          </p:cNvSpPr>
          <p:nvPr/>
        </p:nvSpPr>
        <p:spPr bwMode="auto">
          <a:xfrm>
            <a:off x="1219200" y="533406"/>
            <a:ext cx="7162800" cy="2551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buClr>
                <a:srgbClr val="BBE0E3"/>
              </a:buClr>
              <a:buSzPct val="65000"/>
              <a:buFont typeface="Wingdings" pitchFamily="2" charset="2"/>
              <a:buNone/>
            </a:pPr>
            <a:r>
              <a:rPr lang="en-US" altLang="en-US" sz="2200" dirty="0">
                <a:solidFill>
                  <a:srgbClr val="800080"/>
                </a:solidFill>
              </a:rPr>
              <a:t>Calibration:</a:t>
            </a:r>
            <a:r>
              <a:rPr lang="en-US" altLang="en-US" sz="2200" dirty="0">
                <a:solidFill>
                  <a:srgbClr val="000000"/>
                </a:solidFill>
              </a:rPr>
              <a:t> inverse simulations - Hydrus2D</a:t>
            </a:r>
          </a:p>
          <a:p>
            <a:pPr eaLnBrk="1" hangingPunct="1">
              <a:lnSpc>
                <a:spcPct val="100000"/>
              </a:lnSpc>
              <a:buClr>
                <a:srgbClr val="BBE0E3"/>
              </a:buClr>
              <a:buSzPct val="65000"/>
              <a:buFont typeface="Wingdings" pitchFamily="2" charset="2"/>
              <a:buNone/>
            </a:pPr>
            <a:endParaRPr lang="en-US" altLang="en-US" sz="2200" dirty="0">
              <a:solidFill>
                <a:srgbClr val="000000"/>
              </a:solidFill>
            </a:endParaRPr>
          </a:p>
          <a:p>
            <a:pPr lvl="0" eaLnBrk="1" hangingPunct="1">
              <a:lnSpc>
                <a:spcPct val="100000"/>
              </a:lnSpc>
              <a:spcBef>
                <a:spcPct val="50000"/>
              </a:spcBef>
              <a:buClr>
                <a:srgbClr val="BBE0E3"/>
              </a:buClr>
              <a:buSzPct val="65000"/>
              <a:buNone/>
            </a:pPr>
            <a:r>
              <a:rPr lang="en-US" altLang="en-US" sz="2200" dirty="0">
                <a:solidFill>
                  <a:srgbClr val="000000"/>
                </a:solidFill>
              </a:rPr>
              <a:t>Calibration and testing results are given in detail in Kampf and Burges, </a:t>
            </a:r>
            <a:r>
              <a:rPr lang="en-US" altLang="en-US" sz="2200" dirty="0" err="1">
                <a:solidFill>
                  <a:srgbClr val="000000"/>
                </a:solidFill>
              </a:rPr>
              <a:t>wrr</a:t>
            </a:r>
            <a:r>
              <a:rPr lang="en-US" altLang="en-US" sz="2200" dirty="0">
                <a:solidFill>
                  <a:srgbClr val="000000"/>
                </a:solidFill>
              </a:rPr>
              <a:t> 2007 </a:t>
            </a:r>
          </a:p>
          <a:p>
            <a:pPr eaLnBrk="1" hangingPunct="1">
              <a:lnSpc>
                <a:spcPct val="100000"/>
              </a:lnSpc>
              <a:buClr>
                <a:srgbClr val="BBE0E3"/>
              </a:buClr>
              <a:buSzPct val="65000"/>
              <a:buFont typeface="Wingdings" pitchFamily="2" charset="2"/>
              <a:buNone/>
            </a:pPr>
            <a:endParaRPr lang="en-US" altLang="en-US" sz="2200" dirty="0">
              <a:solidFill>
                <a:srgbClr val="800080"/>
              </a:solidFill>
            </a:endParaRPr>
          </a:p>
          <a:p>
            <a:pPr eaLnBrk="1" hangingPunct="1">
              <a:lnSpc>
                <a:spcPct val="100000"/>
              </a:lnSpc>
              <a:spcBef>
                <a:spcPct val="50000"/>
              </a:spcBef>
              <a:buFontTx/>
              <a:buNone/>
            </a:pPr>
            <a:endParaRPr lang="en-US" altLang="en-US" sz="2000" b="0" dirty="0">
              <a:solidFill>
                <a:srgbClr val="0000FF"/>
              </a:solidFill>
            </a:endParaRPr>
          </a:p>
        </p:txBody>
      </p:sp>
    </p:spTree>
    <p:extLst>
      <p:ext uri="{BB962C8B-B14F-4D97-AF65-F5344CB8AC3E}">
        <p14:creationId xmlns:p14="http://schemas.microsoft.com/office/powerpoint/2010/main" val="1227467695"/>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560" y="82836"/>
            <a:ext cx="7552881" cy="669232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54526" y="6375912"/>
            <a:ext cx="7835490" cy="4156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4" name="Rectangle 3"/>
          <p:cNvSpPr/>
          <p:nvPr/>
        </p:nvSpPr>
        <p:spPr>
          <a:xfrm>
            <a:off x="762000" y="871541"/>
            <a:ext cx="5351745" cy="11858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6" name="Rectangle 5"/>
          <p:cNvSpPr/>
          <p:nvPr/>
        </p:nvSpPr>
        <p:spPr>
          <a:xfrm>
            <a:off x="1781211" y="51681"/>
            <a:ext cx="5886920" cy="3122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1972336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6"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Text Box 2"/>
          <p:cNvSpPr txBox="1">
            <a:spLocks noChangeArrowheads="1"/>
          </p:cNvSpPr>
          <p:nvPr/>
        </p:nvSpPr>
        <p:spPr bwMode="auto">
          <a:xfrm>
            <a:off x="1143000" y="381000"/>
            <a:ext cx="739140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400" dirty="0">
                <a:solidFill>
                  <a:srgbClr val="000000"/>
                </a:solidFill>
              </a:rPr>
              <a:t>Illustration of model predictions for </a:t>
            </a:r>
            <a:r>
              <a:rPr lang="en-US" altLang="en-US" sz="2400" dirty="0">
                <a:solidFill>
                  <a:srgbClr val="0000FF"/>
                </a:solidFill>
              </a:rPr>
              <a:t>biased</a:t>
            </a:r>
            <a:r>
              <a:rPr lang="en-US" altLang="en-US" sz="2400" dirty="0">
                <a:solidFill>
                  <a:srgbClr val="000000"/>
                </a:solidFill>
              </a:rPr>
              <a:t> and </a:t>
            </a:r>
            <a:r>
              <a:rPr lang="en-US" altLang="en-US" sz="2400" dirty="0">
                <a:solidFill>
                  <a:srgbClr val="0000FF"/>
                </a:solidFill>
              </a:rPr>
              <a:t>erroneous</a:t>
            </a:r>
            <a:r>
              <a:rPr lang="en-US" altLang="en-US" sz="2400" dirty="0">
                <a:solidFill>
                  <a:srgbClr val="000000"/>
                </a:solidFill>
              </a:rPr>
              <a:t> input time series</a:t>
            </a:r>
          </a:p>
          <a:p>
            <a:pPr eaLnBrk="1" hangingPunct="1">
              <a:spcBef>
                <a:spcPct val="50000"/>
              </a:spcBef>
              <a:buFontTx/>
              <a:buNone/>
            </a:pPr>
            <a:r>
              <a:rPr lang="en-US" altLang="en-US" sz="2400" dirty="0">
                <a:solidFill>
                  <a:srgbClr val="000000"/>
                </a:solidFill>
              </a:rPr>
              <a:t>Bias in rain</a:t>
            </a:r>
          </a:p>
          <a:p>
            <a:pPr eaLnBrk="1" hangingPunct="1">
              <a:spcBef>
                <a:spcPct val="50000"/>
              </a:spcBef>
              <a:buFontTx/>
              <a:buNone/>
            </a:pPr>
            <a:r>
              <a:rPr lang="en-US" altLang="en-US" sz="2400" dirty="0">
                <a:solidFill>
                  <a:srgbClr val="000000"/>
                </a:solidFill>
              </a:rPr>
              <a:t>Bias in potential evapotranspiration</a:t>
            </a:r>
          </a:p>
          <a:p>
            <a:pPr eaLnBrk="1" hangingPunct="1">
              <a:spcBef>
                <a:spcPct val="50000"/>
              </a:spcBef>
              <a:buFontTx/>
              <a:buNone/>
            </a:pPr>
            <a:r>
              <a:rPr lang="en-US" altLang="en-US" sz="2400" dirty="0">
                <a:solidFill>
                  <a:srgbClr val="000000"/>
                </a:solidFill>
              </a:rPr>
              <a:t>Identical initial conditions for all scenarios</a:t>
            </a:r>
          </a:p>
          <a:p>
            <a:pPr eaLnBrk="1" hangingPunct="1">
              <a:spcBef>
                <a:spcPct val="50000"/>
              </a:spcBef>
              <a:buFontTx/>
              <a:buNone/>
            </a:pPr>
            <a:r>
              <a:rPr lang="en-US" altLang="en-US" sz="2400" dirty="0">
                <a:solidFill>
                  <a:srgbClr val="000000"/>
                </a:solidFill>
              </a:rPr>
              <a:t> </a:t>
            </a:r>
          </a:p>
        </p:txBody>
      </p:sp>
    </p:spTree>
    <p:extLst>
      <p:ext uri="{BB962C8B-B14F-4D97-AF65-F5344CB8AC3E}">
        <p14:creationId xmlns:p14="http://schemas.microsoft.com/office/powerpoint/2010/main" val="27190285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9014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0146">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9014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33375" y="179388"/>
            <a:ext cx="8229600" cy="1143000"/>
          </a:xfrm>
        </p:spPr>
        <p:txBody>
          <a:bodyPr/>
          <a:lstStyle/>
          <a:p>
            <a:pPr algn="l" eaLnBrk="1" hangingPunct="1"/>
            <a:r>
              <a:rPr lang="en-US" altLang="en-US" sz="2800" b="1"/>
              <a:t>Atmospheric measurements</a:t>
            </a:r>
          </a:p>
        </p:txBody>
      </p:sp>
      <p:sp>
        <p:nvSpPr>
          <p:cNvPr id="61443" name="Text Box 3"/>
          <p:cNvSpPr txBox="1">
            <a:spLocks noChangeArrowheads="1"/>
          </p:cNvSpPr>
          <p:nvPr/>
        </p:nvSpPr>
        <p:spPr bwMode="auto">
          <a:xfrm>
            <a:off x="4703763" y="1535113"/>
            <a:ext cx="3417887"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dirty="0">
                <a:solidFill>
                  <a:srgbClr val="0000FF"/>
                </a:solidFill>
                <a:cs typeface="Arial" charset="0"/>
              </a:rPr>
              <a:t>Precipitation - TB3 gauges</a:t>
            </a:r>
          </a:p>
        </p:txBody>
      </p:sp>
      <p:pic>
        <p:nvPicPr>
          <p:cNvPr id="61444" name="Picture 5" descr="Surface TB3-P1"/>
          <p:cNvPicPr>
            <a:picLocks noChangeAspect="1" noChangeArrowheads="1"/>
          </p:cNvPicPr>
          <p:nvPr/>
        </p:nvPicPr>
        <p:blipFill>
          <a:blip r:embed="rId2">
            <a:extLst>
              <a:ext uri="{28A0092B-C50C-407E-A947-70E740481C1C}">
                <a14:useLocalDpi xmlns:a14="http://schemas.microsoft.com/office/drawing/2010/main" val="0"/>
              </a:ext>
            </a:extLst>
          </a:blip>
          <a:srcRect l="23157" r="30531"/>
          <a:stretch>
            <a:fillRect/>
          </a:stretch>
        </p:blipFill>
        <p:spPr bwMode="auto">
          <a:xfrm>
            <a:off x="533404" y="1562100"/>
            <a:ext cx="1806575" cy="292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6" descr="Buried TB3"/>
          <p:cNvPicPr>
            <a:picLocks noChangeAspect="1" noChangeArrowheads="1"/>
          </p:cNvPicPr>
          <p:nvPr/>
        </p:nvPicPr>
        <p:blipFill>
          <a:blip r:embed="rId3">
            <a:extLst>
              <a:ext uri="{28A0092B-C50C-407E-A947-70E740481C1C}">
                <a14:useLocalDpi xmlns:a14="http://schemas.microsoft.com/office/drawing/2010/main" val="0"/>
              </a:ext>
            </a:extLst>
          </a:blip>
          <a:srcRect l="11385" t="13127" r="27898" b="8113"/>
          <a:stretch>
            <a:fillRect/>
          </a:stretch>
        </p:blipFill>
        <p:spPr bwMode="auto">
          <a:xfrm>
            <a:off x="2400313" y="1530350"/>
            <a:ext cx="2181225"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1752600" y="2819400"/>
            <a:ext cx="6248400" cy="2454288"/>
            <a:chOff x="1752600" y="2819400"/>
            <a:chExt cx="6248400" cy="2454288"/>
          </a:xfrm>
        </p:grpSpPr>
        <p:sp>
          <p:nvSpPr>
            <p:cNvPr id="391179" name="Text Box 11"/>
            <p:cNvSpPr txBox="1">
              <a:spLocks noChangeArrowheads="1"/>
            </p:cNvSpPr>
            <p:nvPr/>
          </p:nvSpPr>
          <p:spPr bwMode="auto">
            <a:xfrm>
              <a:off x="2971800" y="4724413"/>
              <a:ext cx="5029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dirty="0">
                  <a:solidFill>
                    <a:srgbClr val="FF0000"/>
                  </a:solidFill>
                </a:rPr>
                <a:t>Wind affected - uncorrectable</a:t>
              </a:r>
            </a:p>
          </p:txBody>
        </p:sp>
        <p:sp>
          <p:nvSpPr>
            <p:cNvPr id="391180" name="Line 12"/>
            <p:cNvSpPr>
              <a:spLocks noChangeShapeType="1"/>
            </p:cNvSpPr>
            <p:nvPr/>
          </p:nvSpPr>
          <p:spPr bwMode="auto">
            <a:xfrm flipH="1" flipV="1">
              <a:off x="1752600" y="2819400"/>
              <a:ext cx="1600200" cy="1828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grpSp>
      <p:grpSp>
        <p:nvGrpSpPr>
          <p:cNvPr id="391183" name="Group 15"/>
          <p:cNvGrpSpPr>
            <a:grpSpLocks/>
          </p:cNvGrpSpPr>
          <p:nvPr/>
        </p:nvGrpSpPr>
        <p:grpSpPr bwMode="auto">
          <a:xfrm>
            <a:off x="3810000" y="2133613"/>
            <a:ext cx="4724400" cy="1920875"/>
            <a:chOff x="2400" y="1344"/>
            <a:chExt cx="2976" cy="1210"/>
          </a:xfrm>
        </p:grpSpPr>
        <p:sp>
          <p:nvSpPr>
            <p:cNvPr id="61449" name="Line 13"/>
            <p:cNvSpPr>
              <a:spLocks noChangeShapeType="1"/>
            </p:cNvSpPr>
            <p:nvPr/>
          </p:nvSpPr>
          <p:spPr bwMode="auto">
            <a:xfrm flipH="1" flipV="1">
              <a:off x="2400" y="1344"/>
              <a:ext cx="960" cy="91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sp>
          <p:nvSpPr>
            <p:cNvPr id="61450" name="Text Box 14"/>
            <p:cNvSpPr txBox="1">
              <a:spLocks noChangeArrowheads="1"/>
            </p:cNvSpPr>
            <p:nvPr/>
          </p:nvSpPr>
          <p:spPr bwMode="auto">
            <a:xfrm>
              <a:off x="2640" y="2208"/>
              <a:ext cx="2736"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dirty="0">
                  <a:solidFill>
                    <a:srgbClr val="FF0000"/>
                  </a:solidFill>
                </a:rPr>
                <a:t>Under catch in gusty storms</a:t>
              </a:r>
            </a:p>
          </p:txBody>
        </p:sp>
      </p:grpSp>
      <p:grpSp>
        <p:nvGrpSpPr>
          <p:cNvPr id="3" name="Group 2"/>
          <p:cNvGrpSpPr/>
          <p:nvPr/>
        </p:nvGrpSpPr>
        <p:grpSpPr>
          <a:xfrm>
            <a:off x="1295400" y="3810000"/>
            <a:ext cx="5181600" cy="2173396"/>
            <a:chOff x="1295400" y="3810000"/>
            <a:chExt cx="5181600" cy="2173396"/>
          </a:xfrm>
        </p:grpSpPr>
        <p:sp>
          <p:nvSpPr>
            <p:cNvPr id="11" name="Text Box 11"/>
            <p:cNvSpPr txBox="1">
              <a:spLocks noChangeArrowheads="1"/>
            </p:cNvSpPr>
            <p:nvPr/>
          </p:nvSpPr>
          <p:spPr bwMode="auto">
            <a:xfrm>
              <a:off x="1447800" y="5486400"/>
              <a:ext cx="5029200" cy="49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dirty="0">
                  <a:solidFill>
                    <a:srgbClr val="FF0000"/>
                  </a:solidFill>
                </a:rPr>
                <a:t>Cumulative volume check</a:t>
              </a:r>
            </a:p>
          </p:txBody>
        </p:sp>
        <p:sp>
          <p:nvSpPr>
            <p:cNvPr id="12" name="Line 12"/>
            <p:cNvSpPr>
              <a:spLocks noChangeShapeType="1"/>
            </p:cNvSpPr>
            <p:nvPr/>
          </p:nvSpPr>
          <p:spPr bwMode="auto">
            <a:xfrm flipH="1" flipV="1">
              <a:off x="1295400" y="3810000"/>
              <a:ext cx="1600200" cy="1828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grpSp>
      <p:sp>
        <p:nvSpPr>
          <p:cNvPr id="15" name="Rectangle 14"/>
          <p:cNvSpPr/>
          <p:nvPr/>
        </p:nvSpPr>
        <p:spPr>
          <a:xfrm>
            <a:off x="381000" y="540433"/>
            <a:ext cx="4865223" cy="5029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374887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11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333375" y="179388"/>
            <a:ext cx="8229600" cy="1143000"/>
          </a:xfrm>
        </p:spPr>
        <p:txBody>
          <a:bodyPr/>
          <a:lstStyle/>
          <a:p>
            <a:pPr algn="l" eaLnBrk="1" hangingPunct="1"/>
            <a:r>
              <a:rPr lang="en-US" altLang="en-US" sz="2800" b="1"/>
              <a:t>Atmospheric measurements</a:t>
            </a:r>
          </a:p>
        </p:txBody>
      </p:sp>
      <p:sp>
        <p:nvSpPr>
          <p:cNvPr id="62467" name="Text Box 3"/>
          <p:cNvSpPr txBox="1">
            <a:spLocks noChangeArrowheads="1"/>
          </p:cNvSpPr>
          <p:nvPr/>
        </p:nvSpPr>
        <p:spPr bwMode="auto">
          <a:xfrm>
            <a:off x="4703763" y="1535126"/>
            <a:ext cx="33194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b="0" dirty="0">
                <a:solidFill>
                  <a:srgbClr val="0000FF"/>
                </a:solidFill>
                <a:cs typeface="Arial" charset="0"/>
              </a:rPr>
              <a:t>Precipitation – TB3 gauges</a:t>
            </a:r>
          </a:p>
        </p:txBody>
      </p:sp>
      <p:sp>
        <p:nvSpPr>
          <p:cNvPr id="468996" name="Text Box 4"/>
          <p:cNvSpPr txBox="1">
            <a:spLocks noChangeArrowheads="1"/>
          </p:cNvSpPr>
          <p:nvPr/>
        </p:nvSpPr>
        <p:spPr bwMode="auto">
          <a:xfrm>
            <a:off x="1023938" y="5157788"/>
            <a:ext cx="15668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b="0" dirty="0">
                <a:solidFill>
                  <a:srgbClr val="0000FF"/>
                </a:solidFill>
                <a:cs typeface="Arial" charset="0"/>
              </a:rPr>
              <a:t>Wind speed</a:t>
            </a:r>
          </a:p>
          <a:p>
            <a:pPr eaLnBrk="1" hangingPunct="1">
              <a:lnSpc>
                <a:spcPct val="100000"/>
              </a:lnSpc>
              <a:spcBef>
                <a:spcPct val="0"/>
              </a:spcBef>
              <a:buFontTx/>
              <a:buNone/>
            </a:pPr>
            <a:endParaRPr lang="en-US" altLang="en-US" sz="2000" b="0" dirty="0">
              <a:solidFill>
                <a:srgbClr val="0000FF"/>
              </a:solidFill>
              <a:cs typeface="Arial" charset="0"/>
            </a:endParaRPr>
          </a:p>
        </p:txBody>
      </p:sp>
      <p:pic>
        <p:nvPicPr>
          <p:cNvPr id="62469" name="Picture 5" descr="Surface TB3-P1"/>
          <p:cNvPicPr>
            <a:picLocks noChangeAspect="1" noChangeArrowheads="1"/>
          </p:cNvPicPr>
          <p:nvPr/>
        </p:nvPicPr>
        <p:blipFill>
          <a:blip r:embed="rId2">
            <a:extLst>
              <a:ext uri="{28A0092B-C50C-407E-A947-70E740481C1C}">
                <a14:useLocalDpi xmlns:a14="http://schemas.microsoft.com/office/drawing/2010/main" val="0"/>
              </a:ext>
            </a:extLst>
          </a:blip>
          <a:srcRect l="23157" r="30531"/>
          <a:stretch>
            <a:fillRect/>
          </a:stretch>
        </p:blipFill>
        <p:spPr bwMode="auto">
          <a:xfrm>
            <a:off x="533404" y="1562100"/>
            <a:ext cx="1806575" cy="292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6" descr="Buried TB3"/>
          <p:cNvPicPr>
            <a:picLocks noChangeAspect="1" noChangeArrowheads="1"/>
          </p:cNvPicPr>
          <p:nvPr/>
        </p:nvPicPr>
        <p:blipFill>
          <a:blip r:embed="rId3">
            <a:extLst>
              <a:ext uri="{28A0092B-C50C-407E-A947-70E740481C1C}">
                <a14:useLocalDpi xmlns:a14="http://schemas.microsoft.com/office/drawing/2010/main" val="0"/>
              </a:ext>
            </a:extLst>
          </a:blip>
          <a:srcRect l="11385" t="13127" r="27898" b="8113"/>
          <a:stretch>
            <a:fillRect/>
          </a:stretch>
        </p:blipFill>
        <p:spPr bwMode="auto">
          <a:xfrm>
            <a:off x="2400313" y="1530350"/>
            <a:ext cx="2181225"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8999" name="Picture 7" descr="wholestation2"/>
          <p:cNvPicPr>
            <a:picLocks noChangeAspect="1" noChangeArrowheads="1"/>
          </p:cNvPicPr>
          <p:nvPr/>
        </p:nvPicPr>
        <p:blipFill>
          <a:blip r:embed="rId4">
            <a:extLst>
              <a:ext uri="{28A0092B-C50C-407E-A947-70E740481C1C}">
                <a14:useLocalDpi xmlns:a14="http://schemas.microsoft.com/office/drawing/2010/main" val="0"/>
              </a:ext>
            </a:extLst>
          </a:blip>
          <a:srcRect l="48889" t="2222" r="17036" b="75555"/>
          <a:stretch>
            <a:fillRect/>
          </a:stretch>
        </p:blipFill>
        <p:spPr bwMode="auto">
          <a:xfrm>
            <a:off x="3048000" y="4241813"/>
            <a:ext cx="2224088"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9000" name="Picture 8" descr="datalogger_Ta"/>
          <p:cNvPicPr>
            <a:picLocks noChangeAspect="1" noChangeArrowheads="1"/>
          </p:cNvPicPr>
          <p:nvPr/>
        </p:nvPicPr>
        <p:blipFill>
          <a:blip r:embed="rId5">
            <a:extLst>
              <a:ext uri="{28A0092B-C50C-407E-A947-70E740481C1C}">
                <a14:useLocalDpi xmlns:a14="http://schemas.microsoft.com/office/drawing/2010/main" val="0"/>
              </a:ext>
            </a:extLst>
          </a:blip>
          <a:srcRect l="22523" r="24922" b="54947"/>
          <a:stretch>
            <a:fillRect/>
          </a:stretch>
        </p:blipFill>
        <p:spPr bwMode="auto">
          <a:xfrm>
            <a:off x="6477000" y="4240213"/>
            <a:ext cx="1697038"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9001" name="Text Box 9"/>
          <p:cNvSpPr txBox="1">
            <a:spLocks noChangeArrowheads="1"/>
          </p:cNvSpPr>
          <p:nvPr/>
        </p:nvSpPr>
        <p:spPr bwMode="auto">
          <a:xfrm>
            <a:off x="6400800" y="2819413"/>
            <a:ext cx="2133600"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b="0" dirty="0">
                <a:solidFill>
                  <a:srgbClr val="0000FF"/>
                </a:solidFill>
              </a:rPr>
              <a:t>Air temperature</a:t>
            </a:r>
          </a:p>
          <a:p>
            <a:pPr eaLnBrk="1" hangingPunct="1">
              <a:spcBef>
                <a:spcPct val="50000"/>
              </a:spcBef>
              <a:buFontTx/>
              <a:buNone/>
            </a:pPr>
            <a:r>
              <a:rPr lang="en-US" altLang="en-US" sz="2000" b="0" dirty="0">
                <a:solidFill>
                  <a:srgbClr val="0000FF"/>
                </a:solidFill>
              </a:rPr>
              <a:t>Relative humidity</a:t>
            </a:r>
          </a:p>
        </p:txBody>
      </p:sp>
      <p:sp>
        <p:nvSpPr>
          <p:cNvPr id="10" name="Rectangle 9"/>
          <p:cNvSpPr/>
          <p:nvPr/>
        </p:nvSpPr>
        <p:spPr>
          <a:xfrm>
            <a:off x="381000" y="540433"/>
            <a:ext cx="4865223" cy="5029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5292490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899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8999"/>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6900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90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996" grpId="0"/>
      <p:bldP spid="469001"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257175" y="-47625"/>
            <a:ext cx="8229600" cy="1143000"/>
          </a:xfrm>
        </p:spPr>
        <p:txBody>
          <a:bodyPr/>
          <a:lstStyle/>
          <a:p>
            <a:pPr algn="l" eaLnBrk="1" hangingPunct="1"/>
            <a:r>
              <a:rPr lang="en-US" altLang="en-US" sz="2800" b="1"/>
              <a:t>Radiation measurements</a:t>
            </a:r>
          </a:p>
        </p:txBody>
      </p:sp>
      <p:pic>
        <p:nvPicPr>
          <p:cNvPr id="392196" name="Picture 4" descr="Rn_Ts_side"/>
          <p:cNvPicPr>
            <a:picLocks noChangeAspect="1" noChangeArrowheads="1"/>
          </p:cNvPicPr>
          <p:nvPr/>
        </p:nvPicPr>
        <p:blipFill>
          <a:blip r:embed="rId2">
            <a:extLst>
              <a:ext uri="{28A0092B-C50C-407E-A947-70E740481C1C}">
                <a14:useLocalDpi xmlns:a14="http://schemas.microsoft.com/office/drawing/2010/main" val="0"/>
              </a:ext>
            </a:extLst>
          </a:blip>
          <a:srcRect l="20650" b="14911"/>
          <a:stretch>
            <a:fillRect/>
          </a:stretch>
        </p:blipFill>
        <p:spPr bwMode="auto">
          <a:xfrm>
            <a:off x="3576647" y="3959225"/>
            <a:ext cx="3254375" cy="261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3492" name="Group 5"/>
          <p:cNvGrpSpPr>
            <a:grpSpLocks/>
          </p:cNvGrpSpPr>
          <p:nvPr/>
        </p:nvGrpSpPr>
        <p:grpSpPr bwMode="auto">
          <a:xfrm>
            <a:off x="2384445" y="1047763"/>
            <a:ext cx="2193925" cy="2608263"/>
            <a:chOff x="1502" y="660"/>
            <a:chExt cx="1382" cy="1643"/>
          </a:xfrm>
        </p:grpSpPr>
        <p:sp>
          <p:nvSpPr>
            <p:cNvPr id="63502" name="Text Box 6"/>
            <p:cNvSpPr txBox="1">
              <a:spLocks noChangeArrowheads="1"/>
            </p:cNvSpPr>
            <p:nvPr/>
          </p:nvSpPr>
          <p:spPr bwMode="auto">
            <a:xfrm>
              <a:off x="1502" y="2051"/>
              <a:ext cx="138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b="0">
                  <a:solidFill>
                    <a:srgbClr val="0000FF"/>
                  </a:solidFill>
                  <a:cs typeface="Arial" charset="0"/>
                </a:rPr>
                <a:t>Solar (shortwave)</a:t>
              </a:r>
            </a:p>
          </p:txBody>
        </p:sp>
        <p:pic>
          <p:nvPicPr>
            <p:cNvPr id="63503" name="Picture 7" descr="wind_Rs"/>
            <p:cNvPicPr>
              <a:picLocks noChangeAspect="1" noChangeArrowheads="1"/>
            </p:cNvPicPr>
            <p:nvPr/>
          </p:nvPicPr>
          <p:blipFill>
            <a:blip r:embed="rId3" cstate="print">
              <a:extLst>
                <a:ext uri="{28A0092B-C50C-407E-A947-70E740481C1C}">
                  <a14:useLocalDpi xmlns:a14="http://schemas.microsoft.com/office/drawing/2010/main" val="0"/>
                </a:ext>
              </a:extLst>
            </a:blip>
            <a:srcRect l="68211" t="13495" b="37572"/>
            <a:stretch>
              <a:fillRect/>
            </a:stretch>
          </p:blipFill>
          <p:spPr bwMode="auto">
            <a:xfrm>
              <a:off x="1657" y="660"/>
              <a:ext cx="1207" cy="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3493" name="Group 8"/>
          <p:cNvGrpSpPr>
            <a:grpSpLocks/>
          </p:cNvGrpSpPr>
          <p:nvPr/>
        </p:nvGrpSpPr>
        <p:grpSpPr bwMode="auto">
          <a:xfrm>
            <a:off x="4719638" y="1035063"/>
            <a:ext cx="3027362" cy="2665413"/>
            <a:chOff x="2973" y="652"/>
            <a:chExt cx="1907" cy="1679"/>
          </a:xfrm>
        </p:grpSpPr>
        <p:pic>
          <p:nvPicPr>
            <p:cNvPr id="63500" name="Picture 9" descr="Rl"/>
            <p:cNvPicPr>
              <a:picLocks noChangeAspect="1" noChangeArrowheads="1"/>
            </p:cNvPicPr>
            <p:nvPr/>
          </p:nvPicPr>
          <p:blipFill>
            <a:blip r:embed="rId4">
              <a:extLst>
                <a:ext uri="{28A0092B-C50C-407E-A947-70E740481C1C}">
                  <a14:useLocalDpi xmlns:a14="http://schemas.microsoft.com/office/drawing/2010/main" val="0"/>
                </a:ext>
              </a:extLst>
            </a:blip>
            <a:srcRect b="41808"/>
            <a:stretch>
              <a:fillRect/>
            </a:stretch>
          </p:blipFill>
          <p:spPr bwMode="auto">
            <a:xfrm>
              <a:off x="2973" y="652"/>
              <a:ext cx="1762" cy="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501" name="Text Box 10"/>
            <p:cNvSpPr txBox="1">
              <a:spLocks noChangeArrowheads="1"/>
            </p:cNvSpPr>
            <p:nvPr/>
          </p:nvSpPr>
          <p:spPr bwMode="auto">
            <a:xfrm>
              <a:off x="2996" y="2081"/>
              <a:ext cx="18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b="0" dirty="0">
                  <a:solidFill>
                    <a:srgbClr val="0000FF"/>
                  </a:solidFill>
                  <a:cs typeface="Arial" charset="0"/>
                </a:rPr>
                <a:t>Atmospheric (longwave)</a:t>
              </a:r>
            </a:p>
          </p:txBody>
        </p:sp>
      </p:grpSp>
      <p:grpSp>
        <p:nvGrpSpPr>
          <p:cNvPr id="392207" name="Group 15"/>
          <p:cNvGrpSpPr>
            <a:grpSpLocks/>
          </p:cNvGrpSpPr>
          <p:nvPr/>
        </p:nvGrpSpPr>
        <p:grpSpPr bwMode="auto">
          <a:xfrm>
            <a:off x="504825" y="5137163"/>
            <a:ext cx="3657600" cy="396875"/>
            <a:chOff x="318" y="3236"/>
            <a:chExt cx="2304" cy="250"/>
          </a:xfrm>
        </p:grpSpPr>
        <p:sp>
          <p:nvSpPr>
            <p:cNvPr id="63498" name="Text Box 3"/>
            <p:cNvSpPr txBox="1">
              <a:spLocks noChangeArrowheads="1"/>
            </p:cNvSpPr>
            <p:nvPr/>
          </p:nvSpPr>
          <p:spPr bwMode="auto">
            <a:xfrm>
              <a:off x="318" y="3236"/>
              <a:ext cx="178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2000" b="0" dirty="0">
                  <a:solidFill>
                    <a:srgbClr val="0000FF"/>
                  </a:solidFill>
                  <a:cs typeface="Arial" charset="0"/>
                </a:rPr>
                <a:t>Surface temperature</a:t>
              </a:r>
            </a:p>
          </p:txBody>
        </p:sp>
        <p:sp>
          <p:nvSpPr>
            <p:cNvPr id="63499" name="Line 12"/>
            <p:cNvSpPr>
              <a:spLocks noChangeShapeType="1"/>
            </p:cNvSpPr>
            <p:nvPr/>
          </p:nvSpPr>
          <p:spPr bwMode="auto">
            <a:xfrm flipV="1">
              <a:off x="2064" y="3360"/>
              <a:ext cx="558" cy="18"/>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grpSp>
        <p:nvGrpSpPr>
          <p:cNvPr id="392206" name="Group 14"/>
          <p:cNvGrpSpPr>
            <a:grpSpLocks/>
          </p:cNvGrpSpPr>
          <p:nvPr/>
        </p:nvGrpSpPr>
        <p:grpSpPr bwMode="auto">
          <a:xfrm>
            <a:off x="609600" y="4432304"/>
            <a:ext cx="3276600" cy="496888"/>
            <a:chOff x="384" y="2792"/>
            <a:chExt cx="2064" cy="313"/>
          </a:xfrm>
        </p:grpSpPr>
        <p:sp>
          <p:nvSpPr>
            <p:cNvPr id="63496" name="Line 11"/>
            <p:cNvSpPr>
              <a:spLocks noChangeShapeType="1"/>
            </p:cNvSpPr>
            <p:nvPr/>
          </p:nvSpPr>
          <p:spPr bwMode="auto">
            <a:xfrm flipV="1">
              <a:off x="1440" y="2976"/>
              <a:ext cx="1008" cy="42"/>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63497" name="Text Box 13"/>
            <p:cNvSpPr txBox="1">
              <a:spLocks noChangeArrowheads="1"/>
            </p:cNvSpPr>
            <p:nvPr/>
          </p:nvSpPr>
          <p:spPr bwMode="auto">
            <a:xfrm>
              <a:off x="384" y="2792"/>
              <a:ext cx="1200"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b="0" dirty="0">
                  <a:solidFill>
                    <a:srgbClr val="0000FF"/>
                  </a:solidFill>
                </a:rPr>
                <a:t>Net radiation</a:t>
              </a:r>
            </a:p>
          </p:txBody>
        </p:sp>
      </p:grpSp>
      <p:sp>
        <p:nvSpPr>
          <p:cNvPr id="16" name="Rectangle 15"/>
          <p:cNvSpPr/>
          <p:nvPr/>
        </p:nvSpPr>
        <p:spPr>
          <a:xfrm>
            <a:off x="304800" y="228600"/>
            <a:ext cx="4422930" cy="6085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36567016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219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9220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22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103188"/>
            <a:ext cx="8229600" cy="1143000"/>
          </a:xfrm>
        </p:spPr>
        <p:txBody>
          <a:bodyPr/>
          <a:lstStyle/>
          <a:p>
            <a:pPr algn="l" eaLnBrk="1" hangingPunct="1"/>
            <a:r>
              <a:rPr lang="en-US" altLang="en-US" sz="2800" b="1"/>
              <a:t>Soil heat flux measurements</a:t>
            </a:r>
          </a:p>
        </p:txBody>
      </p:sp>
      <p:pic>
        <p:nvPicPr>
          <p:cNvPr id="64515" name="Picture 3"/>
          <p:cNvPicPr>
            <a:picLocks noChangeAspect="1" noChangeArrowheads="1"/>
          </p:cNvPicPr>
          <p:nvPr/>
        </p:nvPicPr>
        <p:blipFill>
          <a:blip r:embed="rId2">
            <a:extLst>
              <a:ext uri="{28A0092B-C50C-407E-A947-70E740481C1C}">
                <a14:useLocalDpi xmlns:a14="http://schemas.microsoft.com/office/drawing/2010/main" val="0"/>
              </a:ext>
            </a:extLst>
          </a:blip>
          <a:srcRect l="13274" t="17159" r="16573" b="23253"/>
          <a:stretch>
            <a:fillRect/>
          </a:stretch>
        </p:blipFill>
        <p:spPr bwMode="auto">
          <a:xfrm>
            <a:off x="563566" y="1352563"/>
            <a:ext cx="5995987" cy="407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6" name="Text Box 4"/>
          <p:cNvSpPr txBox="1">
            <a:spLocks noChangeArrowheads="1"/>
          </p:cNvSpPr>
          <p:nvPr/>
        </p:nvSpPr>
        <p:spPr bwMode="auto">
          <a:xfrm>
            <a:off x="5643577" y="1652600"/>
            <a:ext cx="31845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b="0" dirty="0">
                <a:solidFill>
                  <a:srgbClr val="0000FF"/>
                </a:solidFill>
                <a:cs typeface="Arial" charset="0"/>
              </a:rPr>
              <a:t>Soil heat flux </a:t>
            </a:r>
          </a:p>
          <a:p>
            <a:pPr eaLnBrk="1" hangingPunct="1">
              <a:lnSpc>
                <a:spcPct val="100000"/>
              </a:lnSpc>
              <a:spcBef>
                <a:spcPct val="0"/>
              </a:spcBef>
              <a:buFontTx/>
              <a:buNone/>
            </a:pPr>
            <a:r>
              <a:rPr lang="en-US" altLang="en-US" sz="2000" b="0" dirty="0">
                <a:solidFill>
                  <a:srgbClr val="0000FF"/>
                </a:solidFill>
                <a:cs typeface="Arial" charset="0"/>
              </a:rPr>
              <a:t>Soil temperature</a:t>
            </a:r>
          </a:p>
        </p:txBody>
      </p:sp>
      <p:sp>
        <p:nvSpPr>
          <p:cNvPr id="64517" name="Text Box 5"/>
          <p:cNvSpPr txBox="1">
            <a:spLocks noChangeArrowheads="1"/>
          </p:cNvSpPr>
          <p:nvPr/>
        </p:nvSpPr>
        <p:spPr bwMode="auto">
          <a:xfrm>
            <a:off x="717553" y="5791200"/>
            <a:ext cx="540702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a:solidFill>
                  <a:srgbClr val="000066"/>
                </a:solidFill>
                <a:cs typeface="Arial" charset="0"/>
              </a:rPr>
              <a:t>Figure source:  Campbell Scientific HFT3 manual</a:t>
            </a:r>
          </a:p>
        </p:txBody>
      </p:sp>
      <p:sp>
        <p:nvSpPr>
          <p:cNvPr id="393222" name="Line 6"/>
          <p:cNvSpPr>
            <a:spLocks noChangeShapeType="1"/>
          </p:cNvSpPr>
          <p:nvPr/>
        </p:nvSpPr>
        <p:spPr bwMode="auto">
          <a:xfrm flipH="1">
            <a:off x="2133600" y="1905000"/>
            <a:ext cx="3505200" cy="129540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nvGrpSpPr>
          <p:cNvPr id="393223" name="Group 7"/>
          <p:cNvGrpSpPr>
            <a:grpSpLocks/>
          </p:cNvGrpSpPr>
          <p:nvPr/>
        </p:nvGrpSpPr>
        <p:grpSpPr bwMode="auto">
          <a:xfrm>
            <a:off x="4114800" y="2209800"/>
            <a:ext cx="1600200" cy="1295400"/>
            <a:chOff x="2592" y="1392"/>
            <a:chExt cx="1008" cy="816"/>
          </a:xfrm>
        </p:grpSpPr>
        <p:sp>
          <p:nvSpPr>
            <p:cNvPr id="64520" name="Line 8"/>
            <p:cNvSpPr>
              <a:spLocks noChangeShapeType="1"/>
            </p:cNvSpPr>
            <p:nvPr/>
          </p:nvSpPr>
          <p:spPr bwMode="auto">
            <a:xfrm flipH="1">
              <a:off x="2640" y="1392"/>
              <a:ext cx="960" cy="624"/>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64521" name="Line 9"/>
            <p:cNvSpPr>
              <a:spLocks noChangeShapeType="1"/>
            </p:cNvSpPr>
            <p:nvPr/>
          </p:nvSpPr>
          <p:spPr bwMode="auto">
            <a:xfrm flipH="1">
              <a:off x="2592" y="1392"/>
              <a:ext cx="1008" cy="816"/>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sp>
        <p:nvSpPr>
          <p:cNvPr id="10" name="Rectangle 9"/>
          <p:cNvSpPr/>
          <p:nvPr/>
        </p:nvSpPr>
        <p:spPr>
          <a:xfrm>
            <a:off x="493138" y="468142"/>
            <a:ext cx="4950132"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34869332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322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932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2" grpId="0" animBg="1"/>
      <p:bldP spid="10" grpId="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247650" y="0"/>
            <a:ext cx="8229600" cy="1143000"/>
          </a:xfrm>
        </p:spPr>
        <p:txBody>
          <a:bodyPr/>
          <a:lstStyle/>
          <a:p>
            <a:pPr algn="l" eaLnBrk="1" hangingPunct="1"/>
            <a:r>
              <a:rPr lang="en-US" altLang="en-US" sz="2800" b="1"/>
              <a:t>Internal state measurements</a:t>
            </a:r>
          </a:p>
        </p:txBody>
      </p:sp>
      <p:pic>
        <p:nvPicPr>
          <p:cNvPr id="394243" name="Picture 3" descr="IMG_0467"/>
          <p:cNvPicPr>
            <a:picLocks noChangeAspect="1" noChangeArrowheads="1"/>
          </p:cNvPicPr>
          <p:nvPr/>
        </p:nvPicPr>
        <p:blipFill>
          <a:blip r:embed="rId2" cstate="print">
            <a:extLst>
              <a:ext uri="{28A0092B-C50C-407E-A947-70E740481C1C}">
                <a14:useLocalDpi xmlns:a14="http://schemas.microsoft.com/office/drawing/2010/main" val="0"/>
              </a:ext>
            </a:extLst>
          </a:blip>
          <a:srcRect l="22507" t="47896" r="37907" b="23021"/>
          <a:stretch>
            <a:fillRect/>
          </a:stretch>
        </p:blipFill>
        <p:spPr bwMode="auto">
          <a:xfrm>
            <a:off x="4876800" y="1616075"/>
            <a:ext cx="3505200"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Text Box 6"/>
          <p:cNvSpPr txBox="1">
            <a:spLocks noChangeArrowheads="1"/>
          </p:cNvSpPr>
          <p:nvPr/>
        </p:nvSpPr>
        <p:spPr bwMode="auto">
          <a:xfrm>
            <a:off x="863600" y="985838"/>
            <a:ext cx="2243138"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400" b="0" dirty="0">
                <a:solidFill>
                  <a:srgbClr val="0000FF"/>
                </a:solidFill>
                <a:cs typeface="Arial" charset="0"/>
              </a:rPr>
              <a:t>Water contents</a:t>
            </a:r>
          </a:p>
        </p:txBody>
      </p:sp>
      <p:grpSp>
        <p:nvGrpSpPr>
          <p:cNvPr id="394252" name="Group 12"/>
          <p:cNvGrpSpPr>
            <a:grpSpLocks/>
          </p:cNvGrpSpPr>
          <p:nvPr/>
        </p:nvGrpSpPr>
        <p:grpSpPr bwMode="auto">
          <a:xfrm>
            <a:off x="469900" y="1573213"/>
            <a:ext cx="3213100" cy="2400300"/>
            <a:chOff x="296" y="991"/>
            <a:chExt cx="2024" cy="1512"/>
          </a:xfrm>
        </p:grpSpPr>
        <p:pic>
          <p:nvPicPr>
            <p:cNvPr id="65543" name="Picture 5" descr="10297_38"/>
            <p:cNvPicPr>
              <a:picLocks noChangeAspect="1" noChangeArrowheads="1"/>
            </p:cNvPicPr>
            <p:nvPr/>
          </p:nvPicPr>
          <p:blipFill>
            <a:blip r:embed="rId3">
              <a:extLst>
                <a:ext uri="{28A0092B-C50C-407E-A947-70E740481C1C}">
                  <a14:useLocalDpi xmlns:a14="http://schemas.microsoft.com/office/drawing/2010/main" val="0"/>
                </a:ext>
              </a:extLst>
            </a:blip>
            <a:srcRect l="11281" t="14256"/>
            <a:stretch>
              <a:fillRect/>
            </a:stretch>
          </p:blipFill>
          <p:spPr bwMode="auto">
            <a:xfrm>
              <a:off x="359" y="991"/>
              <a:ext cx="1961" cy="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4" name="Text Box 7"/>
            <p:cNvSpPr txBox="1">
              <a:spLocks noChangeArrowheads="1"/>
            </p:cNvSpPr>
            <p:nvPr/>
          </p:nvSpPr>
          <p:spPr bwMode="auto">
            <a:xfrm>
              <a:off x="296" y="2270"/>
              <a:ext cx="197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dirty="0">
                  <a:solidFill>
                    <a:srgbClr val="0000FF"/>
                  </a:solidFill>
                  <a:cs typeface="Arial" charset="0"/>
                </a:rPr>
                <a:t>Water content reflectometers</a:t>
              </a:r>
            </a:p>
          </p:txBody>
        </p:sp>
      </p:grpSp>
      <p:sp>
        <p:nvSpPr>
          <p:cNvPr id="394248" name="Text Box 8"/>
          <p:cNvSpPr txBox="1">
            <a:spLocks noChangeArrowheads="1"/>
          </p:cNvSpPr>
          <p:nvPr/>
        </p:nvSpPr>
        <p:spPr bwMode="auto">
          <a:xfrm>
            <a:off x="4648224" y="3624276"/>
            <a:ext cx="3890963"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dirty="0">
                <a:solidFill>
                  <a:srgbClr val="0000FF"/>
                </a:solidFill>
                <a:cs typeface="Arial" charset="0"/>
              </a:rPr>
              <a:t>Time domain reflectometers (TDR’s)</a:t>
            </a:r>
          </a:p>
        </p:txBody>
      </p:sp>
      <p:sp>
        <p:nvSpPr>
          <p:cNvPr id="9" name="Rectangle 8"/>
          <p:cNvSpPr/>
          <p:nvPr/>
        </p:nvSpPr>
        <p:spPr>
          <a:xfrm>
            <a:off x="286114" y="389092"/>
            <a:ext cx="4919930"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14975082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5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425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9424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42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P spid="394248" grpId="0"/>
      <p:bldP spid="9"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314325" y="10318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800">
                <a:solidFill>
                  <a:srgbClr val="000000"/>
                </a:solidFill>
              </a:rPr>
              <a:t>Output:  Evapotranspiration (ET)</a:t>
            </a:r>
          </a:p>
        </p:txBody>
      </p:sp>
      <p:pic>
        <p:nvPicPr>
          <p:cNvPr id="395267" name="Picture 3" descr="Rn_Ts_side"/>
          <p:cNvPicPr>
            <a:picLocks noChangeAspect="1" noChangeArrowheads="1"/>
          </p:cNvPicPr>
          <p:nvPr/>
        </p:nvPicPr>
        <p:blipFill>
          <a:blip r:embed="rId2">
            <a:extLst>
              <a:ext uri="{28A0092B-C50C-407E-A947-70E740481C1C}">
                <a14:useLocalDpi xmlns:a14="http://schemas.microsoft.com/office/drawing/2010/main" val="0"/>
              </a:ext>
            </a:extLst>
          </a:blip>
          <a:srcRect l="29243" t="28174" r="35533" b="42155"/>
          <a:stretch>
            <a:fillRect/>
          </a:stretch>
        </p:blipFill>
        <p:spPr bwMode="auto">
          <a:xfrm>
            <a:off x="2973892" y="5473700"/>
            <a:ext cx="1444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5268" name="Picture 4" descr="wholestation2"/>
          <p:cNvPicPr>
            <a:picLocks noChangeAspect="1" noChangeArrowheads="1"/>
          </p:cNvPicPr>
          <p:nvPr/>
        </p:nvPicPr>
        <p:blipFill>
          <a:blip r:embed="rId3">
            <a:extLst>
              <a:ext uri="{28A0092B-C50C-407E-A947-70E740481C1C}">
                <a14:useLocalDpi xmlns:a14="http://schemas.microsoft.com/office/drawing/2010/main" val="0"/>
              </a:ext>
            </a:extLst>
          </a:blip>
          <a:srcRect l="56039" t="7257" r="22145" b="80154"/>
          <a:stretch>
            <a:fillRect/>
          </a:stretch>
        </p:blipFill>
        <p:spPr bwMode="auto">
          <a:xfrm>
            <a:off x="2977059" y="4375163"/>
            <a:ext cx="1423987"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5269" name="Picture 5" descr="datalogger_Ta"/>
          <p:cNvPicPr>
            <a:picLocks noChangeAspect="1" noChangeArrowheads="1"/>
          </p:cNvPicPr>
          <p:nvPr/>
        </p:nvPicPr>
        <p:blipFill>
          <a:blip r:embed="rId4">
            <a:extLst>
              <a:ext uri="{28A0092B-C50C-407E-A947-70E740481C1C}">
                <a14:useLocalDpi xmlns:a14="http://schemas.microsoft.com/office/drawing/2010/main" val="0"/>
              </a:ext>
            </a:extLst>
          </a:blip>
          <a:srcRect l="43172" r="33182" b="56717"/>
          <a:stretch>
            <a:fillRect/>
          </a:stretch>
        </p:blipFill>
        <p:spPr bwMode="auto">
          <a:xfrm>
            <a:off x="3638550" y="1754201"/>
            <a:ext cx="763588"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5270" name="Picture 6" descr="wind_Rs"/>
          <p:cNvPicPr>
            <a:picLocks noChangeAspect="1" noChangeArrowheads="1"/>
          </p:cNvPicPr>
          <p:nvPr/>
        </p:nvPicPr>
        <p:blipFill>
          <a:blip r:embed="rId5" cstate="print">
            <a:extLst>
              <a:ext uri="{28A0092B-C50C-407E-A947-70E740481C1C}">
                <a14:useLocalDpi xmlns:a14="http://schemas.microsoft.com/office/drawing/2010/main" val="0"/>
              </a:ext>
            </a:extLst>
          </a:blip>
          <a:srcRect l="75322" t="17921" r="14223" b="40523"/>
          <a:stretch>
            <a:fillRect/>
          </a:stretch>
        </p:blipFill>
        <p:spPr bwMode="auto">
          <a:xfrm>
            <a:off x="3011495" y="1752613"/>
            <a:ext cx="6302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5271" name="Text Box 7"/>
          <p:cNvSpPr txBox="1">
            <a:spLocks noChangeArrowheads="1"/>
          </p:cNvSpPr>
          <p:nvPr/>
        </p:nvSpPr>
        <p:spPr bwMode="auto">
          <a:xfrm>
            <a:off x="4429139" y="1889134"/>
            <a:ext cx="305911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eaLnBrk="0" hangingPunct="0">
              <a:spcBef>
                <a:spcPct val="20000"/>
              </a:spcBef>
              <a:buChar char="•"/>
              <a:defRPr sz="3200">
                <a:solidFill>
                  <a:schemeClr val="tx1"/>
                </a:solidFill>
                <a:latin typeface="Arial" charset="0"/>
              </a:defRPr>
            </a:lvl1pPr>
            <a:lvl2pPr marL="800100" indent="-342900" eaLnBrk="0" hangingPunct="0">
              <a:spcBef>
                <a:spcPct val="20000"/>
              </a:spcBef>
              <a:buChar char="–"/>
              <a:defRPr sz="2800">
                <a:solidFill>
                  <a:schemeClr val="tx1"/>
                </a:solidFill>
                <a:latin typeface="Arial" charset="0"/>
              </a:defRPr>
            </a:lvl2pPr>
            <a:lvl3pPr marL="1257300" indent="-342900" eaLnBrk="0" hangingPunct="0">
              <a:spcBef>
                <a:spcPct val="20000"/>
              </a:spcBef>
              <a:buChar char="•"/>
              <a:defRPr sz="2400">
                <a:solidFill>
                  <a:schemeClr val="tx1"/>
                </a:solidFill>
                <a:latin typeface="Arial" charset="0"/>
              </a:defRPr>
            </a:lvl3pPr>
            <a:lvl4pPr marL="1714500" indent="-342900" eaLnBrk="0" hangingPunct="0">
              <a:spcBef>
                <a:spcPct val="20000"/>
              </a:spcBef>
              <a:buChar char="–"/>
              <a:defRPr sz="2000">
                <a:solidFill>
                  <a:schemeClr val="tx1"/>
                </a:solidFill>
                <a:latin typeface="Arial" charset="0"/>
              </a:defRPr>
            </a:lvl4pPr>
            <a:lvl5pPr marL="2171700" indent="-342900" eaLnBrk="0" hangingPunct="0">
              <a:spcBef>
                <a:spcPct val="20000"/>
              </a:spcBef>
              <a:buChar char="»"/>
              <a:defRPr sz="2000">
                <a:solidFill>
                  <a:schemeClr val="tx1"/>
                </a:solidFill>
                <a:latin typeface="Arial" charset="0"/>
              </a:defRPr>
            </a:lvl5pPr>
            <a:lvl6pPr marL="2628900" indent="-342900" eaLnBrk="0" fontAlgn="base" hangingPunct="0">
              <a:spcBef>
                <a:spcPct val="20000"/>
              </a:spcBef>
              <a:spcAft>
                <a:spcPct val="0"/>
              </a:spcAft>
              <a:buChar char="»"/>
              <a:defRPr sz="2000">
                <a:solidFill>
                  <a:schemeClr val="tx1"/>
                </a:solidFill>
                <a:latin typeface="Arial" charset="0"/>
              </a:defRPr>
            </a:lvl6pPr>
            <a:lvl7pPr marL="3086100" indent="-342900" eaLnBrk="0" fontAlgn="base" hangingPunct="0">
              <a:spcBef>
                <a:spcPct val="20000"/>
              </a:spcBef>
              <a:spcAft>
                <a:spcPct val="0"/>
              </a:spcAft>
              <a:buChar char="»"/>
              <a:defRPr sz="2000">
                <a:solidFill>
                  <a:schemeClr val="tx1"/>
                </a:solidFill>
                <a:latin typeface="Arial" charset="0"/>
              </a:defRPr>
            </a:lvl7pPr>
            <a:lvl8pPr marL="3543300" indent="-342900" eaLnBrk="0" fontAlgn="base" hangingPunct="0">
              <a:spcBef>
                <a:spcPct val="20000"/>
              </a:spcBef>
              <a:spcAft>
                <a:spcPct val="0"/>
              </a:spcAft>
              <a:buChar char="»"/>
              <a:defRPr sz="2000">
                <a:solidFill>
                  <a:schemeClr val="tx1"/>
                </a:solidFill>
                <a:latin typeface="Arial" charset="0"/>
              </a:defRPr>
            </a:lvl8pPr>
            <a:lvl9pPr marL="4000500" indent="-3429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AutoNum type="arabicPeriod"/>
            </a:pPr>
            <a:r>
              <a:rPr lang="en-US" altLang="en-US" sz="1800" b="0">
                <a:solidFill>
                  <a:srgbClr val="000066"/>
                </a:solidFill>
                <a:cs typeface="Arial" charset="0"/>
              </a:rPr>
              <a:t>Turc (1961)</a:t>
            </a:r>
          </a:p>
          <a:p>
            <a:pPr eaLnBrk="1" hangingPunct="1">
              <a:lnSpc>
                <a:spcPct val="100000"/>
              </a:lnSpc>
              <a:spcBef>
                <a:spcPct val="0"/>
              </a:spcBef>
              <a:buFontTx/>
              <a:buAutoNum type="arabicPeriod"/>
            </a:pPr>
            <a:endParaRPr lang="en-US" altLang="en-US" sz="1800" b="0">
              <a:solidFill>
                <a:srgbClr val="000066"/>
              </a:solidFill>
              <a:cs typeface="Arial" charset="0"/>
            </a:endParaRPr>
          </a:p>
          <a:p>
            <a:pPr eaLnBrk="1" hangingPunct="1">
              <a:lnSpc>
                <a:spcPct val="100000"/>
              </a:lnSpc>
              <a:spcBef>
                <a:spcPct val="0"/>
              </a:spcBef>
              <a:buFontTx/>
              <a:buAutoNum type="arabicPeriod"/>
            </a:pPr>
            <a:endParaRPr lang="en-US" altLang="en-US" sz="1800" b="0">
              <a:solidFill>
                <a:srgbClr val="000066"/>
              </a:solidFill>
              <a:cs typeface="Arial" charset="0"/>
            </a:endParaRPr>
          </a:p>
          <a:p>
            <a:pPr eaLnBrk="1" hangingPunct="1">
              <a:lnSpc>
                <a:spcPct val="100000"/>
              </a:lnSpc>
              <a:spcBef>
                <a:spcPct val="0"/>
              </a:spcBef>
              <a:buFontTx/>
              <a:buAutoNum type="arabicPeriod"/>
            </a:pPr>
            <a:r>
              <a:rPr lang="en-US" altLang="en-US" sz="1800" b="0">
                <a:solidFill>
                  <a:srgbClr val="000066"/>
                </a:solidFill>
                <a:cs typeface="Arial" charset="0"/>
              </a:rPr>
              <a:t>Hargreaves et al (1985)</a:t>
            </a:r>
          </a:p>
        </p:txBody>
      </p:sp>
      <p:sp>
        <p:nvSpPr>
          <p:cNvPr id="395272" name="Text Box 8"/>
          <p:cNvSpPr txBox="1">
            <a:spLocks noChangeArrowheads="1"/>
          </p:cNvSpPr>
          <p:nvPr/>
        </p:nvSpPr>
        <p:spPr bwMode="auto">
          <a:xfrm>
            <a:off x="4459288" y="3670300"/>
            <a:ext cx="324485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a:solidFill>
                  <a:srgbClr val="000066"/>
                </a:solidFill>
                <a:cs typeface="Arial" charset="0"/>
              </a:rPr>
              <a:t>3.  Priestley and Taylor (1972)</a:t>
            </a:r>
          </a:p>
        </p:txBody>
      </p:sp>
      <p:sp>
        <p:nvSpPr>
          <p:cNvPr id="395273" name="Text Box 9"/>
          <p:cNvSpPr txBox="1">
            <a:spLocks noChangeArrowheads="1"/>
          </p:cNvSpPr>
          <p:nvPr/>
        </p:nvSpPr>
        <p:spPr bwMode="auto">
          <a:xfrm>
            <a:off x="4487881" y="4699000"/>
            <a:ext cx="2478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a:solidFill>
                  <a:srgbClr val="000066"/>
                </a:solidFill>
                <a:cs typeface="Arial" charset="0"/>
              </a:rPr>
              <a:t>4.  Penman Monteith  </a:t>
            </a:r>
          </a:p>
        </p:txBody>
      </p:sp>
      <p:sp>
        <p:nvSpPr>
          <p:cNvPr id="66570" name="Text Box 10"/>
          <p:cNvSpPr txBox="1">
            <a:spLocks noChangeArrowheads="1"/>
          </p:cNvSpPr>
          <p:nvPr/>
        </p:nvSpPr>
        <p:spPr bwMode="auto">
          <a:xfrm>
            <a:off x="2946425" y="1160463"/>
            <a:ext cx="3262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400" b="0" dirty="0">
                <a:solidFill>
                  <a:srgbClr val="000066"/>
                </a:solidFill>
                <a:cs typeface="Arial" charset="0"/>
              </a:rPr>
              <a:t>5 calculation methods</a:t>
            </a:r>
          </a:p>
        </p:txBody>
      </p:sp>
      <p:pic>
        <p:nvPicPr>
          <p:cNvPr id="395275" name="Picture 11" descr="Rn_close"/>
          <p:cNvPicPr>
            <a:picLocks noChangeAspect="1" noChangeArrowheads="1"/>
          </p:cNvPicPr>
          <p:nvPr/>
        </p:nvPicPr>
        <p:blipFill>
          <a:blip r:embed="rId6">
            <a:extLst>
              <a:ext uri="{28A0092B-C50C-407E-A947-70E740481C1C}">
                <a14:useLocalDpi xmlns:a14="http://schemas.microsoft.com/office/drawing/2010/main" val="0"/>
              </a:ext>
            </a:extLst>
          </a:blip>
          <a:srcRect l="30502" t="12840" r="-938" b="30659"/>
          <a:stretch>
            <a:fillRect/>
          </a:stretch>
        </p:blipFill>
        <p:spPr bwMode="auto">
          <a:xfrm>
            <a:off x="2997678" y="3533788"/>
            <a:ext cx="14287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5276" name="Text Box 12"/>
          <p:cNvSpPr txBox="1">
            <a:spLocks noChangeArrowheads="1"/>
          </p:cNvSpPr>
          <p:nvPr/>
        </p:nvSpPr>
        <p:spPr bwMode="auto">
          <a:xfrm>
            <a:off x="4478338" y="5718188"/>
            <a:ext cx="2976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a:solidFill>
                  <a:srgbClr val="000066"/>
                </a:solidFill>
                <a:cs typeface="Arial" charset="0"/>
              </a:rPr>
              <a:t>5.  Energy budget residual</a:t>
            </a:r>
          </a:p>
        </p:txBody>
      </p:sp>
      <p:sp>
        <p:nvSpPr>
          <p:cNvPr id="395277" name="Line 13"/>
          <p:cNvSpPr>
            <a:spLocks noChangeShapeType="1"/>
          </p:cNvSpPr>
          <p:nvPr/>
        </p:nvSpPr>
        <p:spPr bwMode="auto">
          <a:xfrm>
            <a:off x="2652731" y="1674826"/>
            <a:ext cx="9525" cy="4714875"/>
          </a:xfrm>
          <a:prstGeom prst="line">
            <a:avLst/>
          </a:prstGeom>
          <a:noFill/>
          <a:ln w="57150">
            <a:solidFill>
              <a:srgbClr val="A5002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395278" name="Text Box 14"/>
          <p:cNvSpPr txBox="1">
            <a:spLocks noChangeArrowheads="1"/>
          </p:cNvSpPr>
          <p:nvPr/>
        </p:nvSpPr>
        <p:spPr bwMode="auto">
          <a:xfrm>
            <a:off x="603276" y="3140087"/>
            <a:ext cx="20367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b="0">
                <a:solidFill>
                  <a:srgbClr val="A50021"/>
                </a:solidFill>
                <a:cs typeface="Arial" charset="0"/>
              </a:rPr>
              <a:t>Increasing measurement requirements</a:t>
            </a:r>
          </a:p>
        </p:txBody>
      </p:sp>
      <p:sp>
        <p:nvSpPr>
          <p:cNvPr id="395279" name="Oval 15"/>
          <p:cNvSpPr>
            <a:spLocks noChangeArrowheads="1"/>
          </p:cNvSpPr>
          <p:nvPr/>
        </p:nvSpPr>
        <p:spPr bwMode="auto">
          <a:xfrm>
            <a:off x="3924300" y="2384438"/>
            <a:ext cx="4381500" cy="2943225"/>
          </a:xfrm>
          <a:prstGeom prst="ellipse">
            <a:avLst/>
          </a:prstGeom>
          <a:solidFill>
            <a:schemeClr val="bg1"/>
          </a:solidFill>
          <a:ln w="28575">
            <a:solidFill>
              <a:srgbClr val="00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2400" b="0">
                <a:solidFill>
                  <a:srgbClr val="000066"/>
                </a:solidFill>
                <a:cs typeface="Arial" charset="0"/>
              </a:rPr>
              <a:t>Indirect</a:t>
            </a:r>
          </a:p>
          <a:p>
            <a:pPr algn="ctr" eaLnBrk="1" hangingPunct="1">
              <a:lnSpc>
                <a:spcPct val="100000"/>
              </a:lnSpc>
              <a:spcBef>
                <a:spcPct val="0"/>
              </a:spcBef>
              <a:buFontTx/>
              <a:buNone/>
            </a:pPr>
            <a:endParaRPr lang="en-US" altLang="en-US" sz="2400" b="0">
              <a:solidFill>
                <a:srgbClr val="000066"/>
              </a:solidFill>
              <a:cs typeface="Arial" charset="0"/>
            </a:endParaRPr>
          </a:p>
          <a:p>
            <a:pPr algn="ctr" eaLnBrk="1" hangingPunct="1">
              <a:lnSpc>
                <a:spcPct val="100000"/>
              </a:lnSpc>
              <a:spcBef>
                <a:spcPct val="0"/>
              </a:spcBef>
              <a:buFontTx/>
              <a:buNone/>
            </a:pPr>
            <a:r>
              <a:rPr lang="en-US" altLang="en-US" sz="2400" b="0">
                <a:solidFill>
                  <a:srgbClr val="000066"/>
                </a:solidFill>
                <a:cs typeface="Arial" charset="0"/>
              </a:rPr>
              <a:t>Partially empirical</a:t>
            </a:r>
          </a:p>
          <a:p>
            <a:pPr algn="ctr" eaLnBrk="1" hangingPunct="1">
              <a:lnSpc>
                <a:spcPct val="100000"/>
              </a:lnSpc>
              <a:spcBef>
                <a:spcPct val="0"/>
              </a:spcBef>
              <a:buFontTx/>
              <a:buNone/>
            </a:pPr>
            <a:endParaRPr lang="en-US" altLang="en-US" sz="2400" b="0">
              <a:solidFill>
                <a:srgbClr val="000066"/>
              </a:solidFill>
              <a:cs typeface="Arial" charset="0"/>
            </a:endParaRPr>
          </a:p>
          <a:p>
            <a:pPr algn="ctr" eaLnBrk="1" hangingPunct="1">
              <a:lnSpc>
                <a:spcPct val="100000"/>
              </a:lnSpc>
              <a:spcBef>
                <a:spcPct val="0"/>
              </a:spcBef>
              <a:buFontTx/>
              <a:buNone/>
            </a:pPr>
            <a:r>
              <a:rPr lang="en-US" altLang="en-US" sz="2400" b="0">
                <a:solidFill>
                  <a:srgbClr val="000066"/>
                </a:solidFill>
                <a:cs typeface="Arial" charset="0"/>
              </a:rPr>
              <a:t>Highly uncertain</a:t>
            </a:r>
          </a:p>
        </p:txBody>
      </p:sp>
      <p:sp>
        <p:nvSpPr>
          <p:cNvPr id="16" name="Rectangle 15"/>
          <p:cNvSpPr/>
          <p:nvPr/>
        </p:nvSpPr>
        <p:spPr>
          <a:xfrm>
            <a:off x="314325" y="457200"/>
            <a:ext cx="5764868"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41400430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5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527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52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527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9527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527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952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527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9526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5276"/>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9527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95278"/>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952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71" grpId="0"/>
      <p:bldP spid="395272" grpId="0"/>
      <p:bldP spid="395273" grpId="0"/>
      <p:bldP spid="66570" grpId="0"/>
      <p:bldP spid="395276" grpId="0"/>
      <p:bldP spid="395277" grpId="0" animBg="1"/>
      <p:bldP spid="395278" grpId="0"/>
      <p:bldP spid="395279"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D1729-5ACE-B6B8-442D-D659DFBD8E1F}"/>
            </a:ext>
          </a:extLst>
        </p:cNvPr>
        <p:cNvGrpSpPr/>
        <p:nvPr/>
      </p:nvGrpSpPr>
      <p:grpSpPr>
        <a:xfrm>
          <a:off x="0" y="0"/>
          <a:ext cx="0" cy="0"/>
          <a:chOff x="0" y="0"/>
          <a:chExt cx="0" cy="0"/>
        </a:xfrm>
      </p:grpSpPr>
      <p:sp>
        <p:nvSpPr>
          <p:cNvPr id="50178" name="Text Box 2">
            <a:extLst>
              <a:ext uri="{FF2B5EF4-FFF2-40B4-BE49-F238E27FC236}">
                <a16:creationId xmlns:a16="http://schemas.microsoft.com/office/drawing/2014/main" id="{5ACC08BE-BD6E-49C9-E11A-262B0F15C4F7}"/>
              </a:ext>
            </a:extLst>
          </p:cNvPr>
          <p:cNvSpPr txBox="1">
            <a:spLocks noChangeArrowheads="1"/>
          </p:cNvSpPr>
          <p:nvPr/>
        </p:nvSpPr>
        <p:spPr bwMode="auto">
          <a:xfrm>
            <a:off x="299401" y="838200"/>
            <a:ext cx="8311199"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Some Lessons Learned Working in Hydrology and Water Resources Engineering for Fifty-seven Years  </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Stephen J. (Steve) Burges</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Professor Emeritus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Department of Civil and Environmental Engineering</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University of Washington, Seattle, WA</a:t>
            </a: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CEE 500 Seminar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230 More Hall, University of Washington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April 11, 2024 </a:t>
            </a: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60343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838200" y="609613"/>
            <a:ext cx="76962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Stimulated Optical Radiation in Ruby, T. H. </a:t>
            </a:r>
            <a:r>
              <a:rPr kumimoji="0" lang="en-US" altLang="en-US" sz="2400" b="1" i="0" u="none" strike="noStrike" kern="1200" cap="none" spc="0" normalizeH="0" baseline="0" noProof="0" dirty="0" err="1">
                <a:ln>
                  <a:noFill/>
                </a:ln>
                <a:solidFill>
                  <a:srgbClr val="000000"/>
                </a:solidFill>
                <a:effectLst/>
                <a:uLnTx/>
                <a:uFillTx/>
                <a:latin typeface="Arial" charset="0"/>
                <a:ea typeface="+mn-ea"/>
                <a:cs typeface="+mn-cs"/>
              </a:rPr>
              <a:t>Maiman</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Nature</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187, 493–494,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1960</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108601478"/>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314325" y="10318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800">
                <a:solidFill>
                  <a:srgbClr val="000000"/>
                </a:solidFill>
              </a:rPr>
              <a:t>Output:  Evapotranspiration (ET)</a:t>
            </a:r>
          </a:p>
        </p:txBody>
      </p:sp>
      <p:pic>
        <p:nvPicPr>
          <p:cNvPr id="67587" name="Picture 3" descr="Rn_Ts_side"/>
          <p:cNvPicPr>
            <a:picLocks noChangeAspect="1" noChangeArrowheads="1"/>
          </p:cNvPicPr>
          <p:nvPr/>
        </p:nvPicPr>
        <p:blipFill>
          <a:blip r:embed="rId2">
            <a:extLst>
              <a:ext uri="{28A0092B-C50C-407E-A947-70E740481C1C}">
                <a14:useLocalDpi xmlns:a14="http://schemas.microsoft.com/office/drawing/2010/main" val="0"/>
              </a:ext>
            </a:extLst>
          </a:blip>
          <a:srcRect l="29243" t="28174" r="35533" b="42155"/>
          <a:stretch>
            <a:fillRect/>
          </a:stretch>
        </p:blipFill>
        <p:spPr bwMode="auto">
          <a:xfrm>
            <a:off x="2973892" y="5473700"/>
            <a:ext cx="1444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8" name="Picture 4" descr="wholestation2"/>
          <p:cNvPicPr>
            <a:picLocks noChangeAspect="1" noChangeArrowheads="1"/>
          </p:cNvPicPr>
          <p:nvPr/>
        </p:nvPicPr>
        <p:blipFill>
          <a:blip r:embed="rId3">
            <a:extLst>
              <a:ext uri="{28A0092B-C50C-407E-A947-70E740481C1C}">
                <a14:useLocalDpi xmlns:a14="http://schemas.microsoft.com/office/drawing/2010/main" val="0"/>
              </a:ext>
            </a:extLst>
          </a:blip>
          <a:srcRect l="56039" t="7257" r="22145" b="80154"/>
          <a:stretch>
            <a:fillRect/>
          </a:stretch>
        </p:blipFill>
        <p:spPr bwMode="auto">
          <a:xfrm>
            <a:off x="2977059" y="4375163"/>
            <a:ext cx="1423987"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Picture 5" descr="datalogger_Ta"/>
          <p:cNvPicPr>
            <a:picLocks noChangeAspect="1" noChangeArrowheads="1"/>
          </p:cNvPicPr>
          <p:nvPr/>
        </p:nvPicPr>
        <p:blipFill>
          <a:blip r:embed="rId4">
            <a:extLst>
              <a:ext uri="{28A0092B-C50C-407E-A947-70E740481C1C}">
                <a14:useLocalDpi xmlns:a14="http://schemas.microsoft.com/office/drawing/2010/main" val="0"/>
              </a:ext>
            </a:extLst>
          </a:blip>
          <a:srcRect l="43172" r="33182" b="56717"/>
          <a:stretch>
            <a:fillRect/>
          </a:stretch>
        </p:blipFill>
        <p:spPr bwMode="auto">
          <a:xfrm>
            <a:off x="3638550" y="1754201"/>
            <a:ext cx="763588"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Picture 6" descr="wind_Rs"/>
          <p:cNvPicPr>
            <a:picLocks noChangeAspect="1" noChangeArrowheads="1"/>
          </p:cNvPicPr>
          <p:nvPr/>
        </p:nvPicPr>
        <p:blipFill>
          <a:blip r:embed="rId5" cstate="print">
            <a:extLst>
              <a:ext uri="{28A0092B-C50C-407E-A947-70E740481C1C}">
                <a14:useLocalDpi xmlns:a14="http://schemas.microsoft.com/office/drawing/2010/main" val="0"/>
              </a:ext>
            </a:extLst>
          </a:blip>
          <a:srcRect l="75322" t="17921" r="14223" b="40523"/>
          <a:stretch>
            <a:fillRect/>
          </a:stretch>
        </p:blipFill>
        <p:spPr bwMode="auto">
          <a:xfrm>
            <a:off x="3011495" y="1752613"/>
            <a:ext cx="6302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1" name="Text Box 7"/>
          <p:cNvSpPr txBox="1">
            <a:spLocks noChangeArrowheads="1"/>
          </p:cNvSpPr>
          <p:nvPr/>
        </p:nvSpPr>
        <p:spPr bwMode="auto">
          <a:xfrm>
            <a:off x="4429139" y="1889134"/>
            <a:ext cx="305911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eaLnBrk="0" hangingPunct="0">
              <a:spcBef>
                <a:spcPct val="20000"/>
              </a:spcBef>
              <a:buChar char="•"/>
              <a:defRPr sz="3200">
                <a:solidFill>
                  <a:schemeClr val="tx1"/>
                </a:solidFill>
                <a:latin typeface="Arial" charset="0"/>
              </a:defRPr>
            </a:lvl1pPr>
            <a:lvl2pPr marL="800100" indent="-342900" eaLnBrk="0" hangingPunct="0">
              <a:spcBef>
                <a:spcPct val="20000"/>
              </a:spcBef>
              <a:buChar char="–"/>
              <a:defRPr sz="2800">
                <a:solidFill>
                  <a:schemeClr val="tx1"/>
                </a:solidFill>
                <a:latin typeface="Arial" charset="0"/>
              </a:defRPr>
            </a:lvl2pPr>
            <a:lvl3pPr marL="1257300" indent="-342900" eaLnBrk="0" hangingPunct="0">
              <a:spcBef>
                <a:spcPct val="20000"/>
              </a:spcBef>
              <a:buChar char="•"/>
              <a:defRPr sz="2400">
                <a:solidFill>
                  <a:schemeClr val="tx1"/>
                </a:solidFill>
                <a:latin typeface="Arial" charset="0"/>
              </a:defRPr>
            </a:lvl3pPr>
            <a:lvl4pPr marL="1714500" indent="-342900" eaLnBrk="0" hangingPunct="0">
              <a:spcBef>
                <a:spcPct val="20000"/>
              </a:spcBef>
              <a:buChar char="–"/>
              <a:defRPr sz="2000">
                <a:solidFill>
                  <a:schemeClr val="tx1"/>
                </a:solidFill>
                <a:latin typeface="Arial" charset="0"/>
              </a:defRPr>
            </a:lvl4pPr>
            <a:lvl5pPr marL="2171700" indent="-342900" eaLnBrk="0" hangingPunct="0">
              <a:spcBef>
                <a:spcPct val="20000"/>
              </a:spcBef>
              <a:buChar char="»"/>
              <a:defRPr sz="2000">
                <a:solidFill>
                  <a:schemeClr val="tx1"/>
                </a:solidFill>
                <a:latin typeface="Arial" charset="0"/>
              </a:defRPr>
            </a:lvl5pPr>
            <a:lvl6pPr marL="2628900" indent="-342900" eaLnBrk="0" fontAlgn="base" hangingPunct="0">
              <a:spcBef>
                <a:spcPct val="20000"/>
              </a:spcBef>
              <a:spcAft>
                <a:spcPct val="0"/>
              </a:spcAft>
              <a:buChar char="»"/>
              <a:defRPr sz="2000">
                <a:solidFill>
                  <a:schemeClr val="tx1"/>
                </a:solidFill>
                <a:latin typeface="Arial" charset="0"/>
              </a:defRPr>
            </a:lvl6pPr>
            <a:lvl7pPr marL="3086100" indent="-342900" eaLnBrk="0" fontAlgn="base" hangingPunct="0">
              <a:spcBef>
                <a:spcPct val="20000"/>
              </a:spcBef>
              <a:spcAft>
                <a:spcPct val="0"/>
              </a:spcAft>
              <a:buChar char="»"/>
              <a:defRPr sz="2000">
                <a:solidFill>
                  <a:schemeClr val="tx1"/>
                </a:solidFill>
                <a:latin typeface="Arial" charset="0"/>
              </a:defRPr>
            </a:lvl7pPr>
            <a:lvl8pPr marL="3543300" indent="-342900" eaLnBrk="0" fontAlgn="base" hangingPunct="0">
              <a:spcBef>
                <a:spcPct val="20000"/>
              </a:spcBef>
              <a:spcAft>
                <a:spcPct val="0"/>
              </a:spcAft>
              <a:buChar char="»"/>
              <a:defRPr sz="2000">
                <a:solidFill>
                  <a:schemeClr val="tx1"/>
                </a:solidFill>
                <a:latin typeface="Arial" charset="0"/>
              </a:defRPr>
            </a:lvl8pPr>
            <a:lvl9pPr marL="4000500" indent="-3429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AutoNum type="arabicPeriod"/>
            </a:pPr>
            <a:r>
              <a:rPr lang="en-US" altLang="en-US" sz="1800" b="0" dirty="0" err="1">
                <a:solidFill>
                  <a:srgbClr val="0000FF"/>
                </a:solidFill>
                <a:cs typeface="Arial" charset="0"/>
              </a:rPr>
              <a:t>Turc</a:t>
            </a:r>
            <a:r>
              <a:rPr lang="en-US" altLang="en-US" sz="1800" b="0" dirty="0">
                <a:solidFill>
                  <a:srgbClr val="0000FF"/>
                </a:solidFill>
                <a:cs typeface="Arial" charset="0"/>
              </a:rPr>
              <a:t> (1961)</a:t>
            </a:r>
          </a:p>
          <a:p>
            <a:pPr eaLnBrk="1" hangingPunct="1">
              <a:lnSpc>
                <a:spcPct val="100000"/>
              </a:lnSpc>
              <a:spcBef>
                <a:spcPct val="0"/>
              </a:spcBef>
              <a:buFontTx/>
              <a:buAutoNum type="arabicPeriod"/>
            </a:pPr>
            <a:endParaRPr lang="en-US" altLang="en-US" sz="1800" b="0" dirty="0">
              <a:solidFill>
                <a:srgbClr val="0000FF"/>
              </a:solidFill>
              <a:cs typeface="Arial" charset="0"/>
            </a:endParaRPr>
          </a:p>
          <a:p>
            <a:pPr eaLnBrk="1" hangingPunct="1">
              <a:lnSpc>
                <a:spcPct val="100000"/>
              </a:lnSpc>
              <a:spcBef>
                <a:spcPct val="0"/>
              </a:spcBef>
              <a:buFontTx/>
              <a:buAutoNum type="arabicPeriod"/>
            </a:pPr>
            <a:endParaRPr lang="en-US" altLang="en-US" sz="1800" b="0" dirty="0">
              <a:solidFill>
                <a:srgbClr val="0000FF"/>
              </a:solidFill>
              <a:cs typeface="Arial" charset="0"/>
            </a:endParaRPr>
          </a:p>
          <a:p>
            <a:pPr eaLnBrk="1" hangingPunct="1">
              <a:lnSpc>
                <a:spcPct val="100000"/>
              </a:lnSpc>
              <a:spcBef>
                <a:spcPct val="0"/>
              </a:spcBef>
              <a:buFontTx/>
              <a:buAutoNum type="arabicPeriod"/>
            </a:pPr>
            <a:r>
              <a:rPr lang="en-US" altLang="en-US" sz="1800" b="0" dirty="0">
                <a:solidFill>
                  <a:srgbClr val="0000FF"/>
                </a:solidFill>
                <a:cs typeface="Arial" charset="0"/>
              </a:rPr>
              <a:t>Hargreaves et al (1985)</a:t>
            </a:r>
          </a:p>
        </p:txBody>
      </p:sp>
      <p:sp>
        <p:nvSpPr>
          <p:cNvPr id="67592" name="Text Box 8"/>
          <p:cNvSpPr txBox="1">
            <a:spLocks noChangeArrowheads="1"/>
          </p:cNvSpPr>
          <p:nvPr/>
        </p:nvSpPr>
        <p:spPr bwMode="auto">
          <a:xfrm>
            <a:off x="4459288" y="3670300"/>
            <a:ext cx="324485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dirty="0">
                <a:solidFill>
                  <a:srgbClr val="0000FF"/>
                </a:solidFill>
                <a:cs typeface="Arial" charset="0"/>
              </a:rPr>
              <a:t>3.  Priestley and Taylor (1972)</a:t>
            </a:r>
          </a:p>
        </p:txBody>
      </p:sp>
      <p:sp>
        <p:nvSpPr>
          <p:cNvPr id="67593" name="Text Box 9"/>
          <p:cNvSpPr txBox="1">
            <a:spLocks noChangeArrowheads="1"/>
          </p:cNvSpPr>
          <p:nvPr/>
        </p:nvSpPr>
        <p:spPr bwMode="auto">
          <a:xfrm>
            <a:off x="4487881" y="4699000"/>
            <a:ext cx="2478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dirty="0">
                <a:solidFill>
                  <a:srgbClr val="0000FF"/>
                </a:solidFill>
                <a:cs typeface="Arial" charset="0"/>
              </a:rPr>
              <a:t>4.  Penman </a:t>
            </a:r>
            <a:r>
              <a:rPr lang="en-US" altLang="en-US" sz="1800" b="0" dirty="0" err="1">
                <a:solidFill>
                  <a:srgbClr val="0000FF"/>
                </a:solidFill>
                <a:cs typeface="Arial" charset="0"/>
              </a:rPr>
              <a:t>Monteith</a:t>
            </a:r>
            <a:r>
              <a:rPr lang="en-US" altLang="en-US" sz="1800" b="0" dirty="0">
                <a:solidFill>
                  <a:srgbClr val="0000FF"/>
                </a:solidFill>
                <a:cs typeface="Arial" charset="0"/>
              </a:rPr>
              <a:t>  </a:t>
            </a:r>
          </a:p>
        </p:txBody>
      </p:sp>
      <p:sp>
        <p:nvSpPr>
          <p:cNvPr id="67594" name="Text Box 10"/>
          <p:cNvSpPr txBox="1">
            <a:spLocks noChangeArrowheads="1"/>
          </p:cNvSpPr>
          <p:nvPr/>
        </p:nvSpPr>
        <p:spPr bwMode="auto">
          <a:xfrm>
            <a:off x="2946425" y="1160463"/>
            <a:ext cx="3262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400" b="0" dirty="0">
                <a:solidFill>
                  <a:srgbClr val="0000FF"/>
                </a:solidFill>
                <a:cs typeface="Arial" charset="0"/>
              </a:rPr>
              <a:t>5 calculation methods</a:t>
            </a:r>
          </a:p>
        </p:txBody>
      </p:sp>
      <p:pic>
        <p:nvPicPr>
          <p:cNvPr id="67595" name="Picture 11" descr="Rn_close"/>
          <p:cNvPicPr>
            <a:picLocks noChangeAspect="1" noChangeArrowheads="1"/>
          </p:cNvPicPr>
          <p:nvPr/>
        </p:nvPicPr>
        <p:blipFill>
          <a:blip r:embed="rId6">
            <a:extLst>
              <a:ext uri="{28A0092B-C50C-407E-A947-70E740481C1C}">
                <a14:useLocalDpi xmlns:a14="http://schemas.microsoft.com/office/drawing/2010/main" val="0"/>
              </a:ext>
            </a:extLst>
          </a:blip>
          <a:srcRect l="30502" t="12840" r="-938" b="30659"/>
          <a:stretch>
            <a:fillRect/>
          </a:stretch>
        </p:blipFill>
        <p:spPr bwMode="auto">
          <a:xfrm>
            <a:off x="2997678" y="3533788"/>
            <a:ext cx="14287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6" name="Text Box 12"/>
          <p:cNvSpPr txBox="1">
            <a:spLocks noChangeArrowheads="1"/>
          </p:cNvSpPr>
          <p:nvPr/>
        </p:nvSpPr>
        <p:spPr bwMode="auto">
          <a:xfrm>
            <a:off x="4478338" y="5718188"/>
            <a:ext cx="2976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dirty="0">
                <a:solidFill>
                  <a:srgbClr val="0000FF"/>
                </a:solidFill>
                <a:cs typeface="Arial" charset="0"/>
              </a:rPr>
              <a:t>5.  Energy budget residual</a:t>
            </a:r>
          </a:p>
        </p:txBody>
      </p:sp>
      <p:grpSp>
        <p:nvGrpSpPr>
          <p:cNvPr id="476180" name="Group 20"/>
          <p:cNvGrpSpPr>
            <a:grpSpLocks/>
          </p:cNvGrpSpPr>
          <p:nvPr/>
        </p:nvGrpSpPr>
        <p:grpSpPr bwMode="auto">
          <a:xfrm>
            <a:off x="319088" y="3562350"/>
            <a:ext cx="2347912" cy="2762250"/>
            <a:chOff x="201" y="2244"/>
            <a:chExt cx="1479" cy="1740"/>
          </a:xfrm>
        </p:grpSpPr>
        <p:sp>
          <p:nvSpPr>
            <p:cNvPr id="67601" name="Line 16"/>
            <p:cNvSpPr>
              <a:spLocks noChangeShapeType="1"/>
            </p:cNvSpPr>
            <p:nvPr/>
          </p:nvSpPr>
          <p:spPr bwMode="auto">
            <a:xfrm>
              <a:off x="1680" y="2244"/>
              <a:ext cx="0" cy="1740"/>
            </a:xfrm>
            <a:prstGeom prst="line">
              <a:avLst/>
            </a:prstGeom>
            <a:noFill/>
            <a:ln w="57150">
              <a:solidFill>
                <a:srgbClr val="FF0000"/>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67602" name="Text Box 17"/>
            <p:cNvSpPr txBox="1">
              <a:spLocks noChangeArrowheads="1"/>
            </p:cNvSpPr>
            <p:nvPr/>
          </p:nvSpPr>
          <p:spPr bwMode="auto">
            <a:xfrm>
              <a:off x="201" y="2688"/>
              <a:ext cx="1248"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a:solidFill>
                    <a:srgbClr val="FF0000"/>
                  </a:solidFill>
                </a:rPr>
                <a:t>Available August 2004 - </a:t>
              </a:r>
            </a:p>
          </p:txBody>
        </p:sp>
      </p:grpSp>
      <p:grpSp>
        <p:nvGrpSpPr>
          <p:cNvPr id="476179" name="Group 19"/>
          <p:cNvGrpSpPr>
            <a:grpSpLocks/>
          </p:cNvGrpSpPr>
          <p:nvPr/>
        </p:nvGrpSpPr>
        <p:grpSpPr bwMode="auto">
          <a:xfrm>
            <a:off x="247650" y="1747838"/>
            <a:ext cx="2419350" cy="1757362"/>
            <a:chOff x="156" y="1101"/>
            <a:chExt cx="1524" cy="1107"/>
          </a:xfrm>
        </p:grpSpPr>
        <p:sp>
          <p:nvSpPr>
            <p:cNvPr id="67599" name="Line 13"/>
            <p:cNvSpPr>
              <a:spLocks noChangeShapeType="1"/>
            </p:cNvSpPr>
            <p:nvPr/>
          </p:nvSpPr>
          <p:spPr bwMode="auto">
            <a:xfrm>
              <a:off x="1671" y="1101"/>
              <a:ext cx="9" cy="1107"/>
            </a:xfrm>
            <a:prstGeom prst="line">
              <a:avLst/>
            </a:prstGeom>
            <a:noFill/>
            <a:ln w="57150">
              <a:solidFill>
                <a:srgbClr val="0000FF"/>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67600" name="Text Box 18"/>
            <p:cNvSpPr txBox="1">
              <a:spLocks noChangeArrowheads="1"/>
            </p:cNvSpPr>
            <p:nvPr/>
          </p:nvSpPr>
          <p:spPr bwMode="auto">
            <a:xfrm>
              <a:off x="156" y="1296"/>
              <a:ext cx="1488" cy="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dirty="0">
                  <a:solidFill>
                    <a:srgbClr val="0000FF"/>
                  </a:solidFill>
                </a:rPr>
                <a:t>Available September 1994 -</a:t>
              </a:r>
              <a:r>
                <a:rPr lang="en-US" altLang="en-US" sz="2000" dirty="0">
                  <a:solidFill>
                    <a:srgbClr val="0033CC"/>
                  </a:solidFill>
                </a:rPr>
                <a:t> </a:t>
              </a:r>
            </a:p>
          </p:txBody>
        </p:sp>
      </p:grpSp>
      <p:sp>
        <p:nvSpPr>
          <p:cNvPr id="19" name="Rectangle 18"/>
          <p:cNvSpPr/>
          <p:nvPr/>
        </p:nvSpPr>
        <p:spPr>
          <a:xfrm>
            <a:off x="314325" y="457200"/>
            <a:ext cx="5764868"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4929747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7617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761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923951" y="103188"/>
            <a:ext cx="6619875" cy="1192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800" dirty="0">
                <a:solidFill>
                  <a:srgbClr val="000000"/>
                </a:solidFill>
              </a:rPr>
              <a:t>Calculated ET April 22-23, 2005</a:t>
            </a:r>
          </a:p>
        </p:txBody>
      </p:sp>
      <p:sp>
        <p:nvSpPr>
          <p:cNvPr id="68611" name="Text Box 3"/>
          <p:cNvSpPr txBox="1">
            <a:spLocks noChangeArrowheads="1"/>
          </p:cNvSpPr>
          <p:nvPr/>
        </p:nvSpPr>
        <p:spPr bwMode="auto">
          <a:xfrm rot="-5400000">
            <a:off x="36526" y="3349625"/>
            <a:ext cx="14732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2000" b="0">
                <a:solidFill>
                  <a:srgbClr val="000066"/>
                </a:solidFill>
                <a:cs typeface="Arial" charset="0"/>
              </a:rPr>
              <a:t>ET (mm/hr)</a:t>
            </a:r>
          </a:p>
        </p:txBody>
      </p:sp>
      <p:pic>
        <p:nvPicPr>
          <p:cNvPr id="686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114" y="1133488"/>
            <a:ext cx="6810375"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13" name="Text Box 5"/>
          <p:cNvSpPr txBox="1">
            <a:spLocks noChangeArrowheads="1"/>
          </p:cNvSpPr>
          <p:nvPr/>
        </p:nvSpPr>
        <p:spPr bwMode="auto">
          <a:xfrm>
            <a:off x="4289425" y="5780088"/>
            <a:ext cx="6413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2000" b="0">
                <a:solidFill>
                  <a:srgbClr val="000066"/>
                </a:solidFill>
                <a:cs typeface="Arial" charset="0"/>
              </a:rPr>
              <a:t>Day</a:t>
            </a:r>
          </a:p>
        </p:txBody>
      </p:sp>
      <p:grpSp>
        <p:nvGrpSpPr>
          <p:cNvPr id="396294" name="Group 6"/>
          <p:cNvGrpSpPr>
            <a:grpSpLocks/>
          </p:cNvGrpSpPr>
          <p:nvPr/>
        </p:nvGrpSpPr>
        <p:grpSpPr bwMode="auto">
          <a:xfrm>
            <a:off x="3992563" y="2390788"/>
            <a:ext cx="3314700" cy="638175"/>
            <a:chOff x="2508" y="1506"/>
            <a:chExt cx="2088" cy="402"/>
          </a:xfrm>
        </p:grpSpPr>
        <p:sp>
          <p:nvSpPr>
            <p:cNvPr id="68622" name="Rectangle 7"/>
            <p:cNvSpPr>
              <a:spLocks noChangeArrowheads="1"/>
            </p:cNvSpPr>
            <p:nvPr/>
          </p:nvSpPr>
          <p:spPr bwMode="auto">
            <a:xfrm>
              <a:off x="2508" y="1506"/>
              <a:ext cx="1152" cy="402"/>
            </a:xfrm>
            <a:prstGeom prst="rect">
              <a:avLst/>
            </a:prstGeom>
            <a:noFill/>
            <a:ln w="28575">
              <a:solidFill>
                <a:srgbClr val="00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cs typeface="Arial" charset="0"/>
              </a:endParaRPr>
            </a:p>
          </p:txBody>
        </p:sp>
        <p:sp>
          <p:nvSpPr>
            <p:cNvPr id="68623" name="Text Box 8"/>
            <p:cNvSpPr txBox="1">
              <a:spLocks noChangeArrowheads="1"/>
            </p:cNvSpPr>
            <p:nvPr/>
          </p:nvSpPr>
          <p:spPr bwMode="auto">
            <a:xfrm>
              <a:off x="3814" y="1511"/>
              <a:ext cx="782" cy="252"/>
            </a:xfrm>
            <a:prstGeom prst="rect">
              <a:avLst/>
            </a:prstGeom>
            <a:solidFill>
              <a:srgbClr val="FFFFCC"/>
            </a:solidFill>
            <a:ln w="28575">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b="0">
                  <a:solidFill>
                    <a:srgbClr val="000066"/>
                  </a:solidFill>
                  <a:cs typeface="Arial" charset="0"/>
                </a:rPr>
                <a:t>Empirical</a:t>
              </a:r>
            </a:p>
          </p:txBody>
        </p:sp>
        <p:sp>
          <p:nvSpPr>
            <p:cNvPr id="68624" name="Line 9"/>
            <p:cNvSpPr>
              <a:spLocks noChangeShapeType="1"/>
            </p:cNvSpPr>
            <p:nvPr/>
          </p:nvSpPr>
          <p:spPr bwMode="auto">
            <a:xfrm flipV="1">
              <a:off x="3666" y="1632"/>
              <a:ext cx="144" cy="48"/>
            </a:xfrm>
            <a:prstGeom prst="line">
              <a:avLst/>
            </a:prstGeom>
            <a:noFill/>
            <a:ln w="28575">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grpSp>
        <p:nvGrpSpPr>
          <p:cNvPr id="396298" name="Group 10"/>
          <p:cNvGrpSpPr>
            <a:grpSpLocks/>
          </p:cNvGrpSpPr>
          <p:nvPr/>
        </p:nvGrpSpPr>
        <p:grpSpPr bwMode="auto">
          <a:xfrm>
            <a:off x="3990975" y="1571625"/>
            <a:ext cx="3873500" cy="800100"/>
            <a:chOff x="2514" y="990"/>
            <a:chExt cx="2440" cy="504"/>
          </a:xfrm>
        </p:grpSpPr>
        <p:sp>
          <p:nvSpPr>
            <p:cNvPr id="68619" name="Rectangle 11"/>
            <p:cNvSpPr>
              <a:spLocks noChangeArrowheads="1"/>
            </p:cNvSpPr>
            <p:nvPr/>
          </p:nvSpPr>
          <p:spPr bwMode="auto">
            <a:xfrm>
              <a:off x="2514" y="990"/>
              <a:ext cx="1152" cy="504"/>
            </a:xfrm>
            <a:prstGeom prst="rect">
              <a:avLst/>
            </a:prstGeom>
            <a:noFill/>
            <a:ln w="28575">
              <a:solidFill>
                <a:srgbClr val="00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cs typeface="Arial" charset="0"/>
              </a:endParaRPr>
            </a:p>
          </p:txBody>
        </p:sp>
        <p:sp>
          <p:nvSpPr>
            <p:cNvPr id="68620" name="Text Box 12"/>
            <p:cNvSpPr txBox="1">
              <a:spLocks noChangeArrowheads="1"/>
            </p:cNvSpPr>
            <p:nvPr/>
          </p:nvSpPr>
          <p:spPr bwMode="auto">
            <a:xfrm>
              <a:off x="3832" y="995"/>
              <a:ext cx="1122" cy="252"/>
            </a:xfrm>
            <a:prstGeom prst="rect">
              <a:avLst/>
            </a:prstGeom>
            <a:solidFill>
              <a:srgbClr val="FFFFCC"/>
            </a:solidFill>
            <a:ln w="28575">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000" b="0">
                  <a:solidFill>
                    <a:srgbClr val="000066"/>
                  </a:solidFill>
                  <a:cs typeface="Arial" charset="0"/>
                </a:rPr>
                <a:t>Energy-based</a:t>
              </a:r>
            </a:p>
          </p:txBody>
        </p:sp>
        <p:sp>
          <p:nvSpPr>
            <p:cNvPr id="68621" name="Line 13"/>
            <p:cNvSpPr>
              <a:spLocks noChangeShapeType="1"/>
            </p:cNvSpPr>
            <p:nvPr/>
          </p:nvSpPr>
          <p:spPr bwMode="auto">
            <a:xfrm flipV="1">
              <a:off x="3678" y="1116"/>
              <a:ext cx="144" cy="48"/>
            </a:xfrm>
            <a:prstGeom prst="line">
              <a:avLst/>
            </a:prstGeom>
            <a:noFill/>
            <a:ln w="28575">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sp>
        <p:nvSpPr>
          <p:cNvPr id="396302" name="Text Box 14"/>
          <p:cNvSpPr txBox="1">
            <a:spLocks noChangeArrowheads="1"/>
          </p:cNvSpPr>
          <p:nvPr/>
        </p:nvSpPr>
        <p:spPr bwMode="auto">
          <a:xfrm>
            <a:off x="7332684" y="2398716"/>
            <a:ext cx="655637" cy="400050"/>
          </a:xfrm>
          <a:prstGeom prst="rect">
            <a:avLst/>
          </a:prstGeom>
          <a:solidFill>
            <a:srgbClr val="CCECFF"/>
          </a:solidFill>
          <a:ln w="28575">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2000" b="0">
                <a:solidFill>
                  <a:srgbClr val="000066"/>
                </a:solidFill>
                <a:cs typeface="Arial" charset="0"/>
              </a:rPr>
              <a:t>Low</a:t>
            </a:r>
          </a:p>
        </p:txBody>
      </p:sp>
      <p:sp>
        <p:nvSpPr>
          <p:cNvPr id="396303" name="Text Box 15"/>
          <p:cNvSpPr txBox="1">
            <a:spLocks noChangeArrowheads="1"/>
          </p:cNvSpPr>
          <p:nvPr/>
        </p:nvSpPr>
        <p:spPr bwMode="auto">
          <a:xfrm>
            <a:off x="7894645" y="1579563"/>
            <a:ext cx="712787" cy="400050"/>
          </a:xfrm>
          <a:prstGeom prst="rect">
            <a:avLst/>
          </a:prstGeom>
          <a:solidFill>
            <a:srgbClr val="CCECFF"/>
          </a:solidFill>
          <a:ln w="28575">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2000" b="0">
                <a:solidFill>
                  <a:srgbClr val="000066"/>
                </a:solidFill>
                <a:cs typeface="Arial" charset="0"/>
              </a:rPr>
              <a:t>High</a:t>
            </a:r>
          </a:p>
        </p:txBody>
      </p:sp>
      <p:sp>
        <p:nvSpPr>
          <p:cNvPr id="16" name="Text Box 2"/>
          <p:cNvSpPr txBox="1">
            <a:spLocks noChangeArrowheads="1"/>
          </p:cNvSpPr>
          <p:nvPr/>
        </p:nvSpPr>
        <p:spPr bwMode="auto">
          <a:xfrm>
            <a:off x="4994286" y="4629163"/>
            <a:ext cx="4067175" cy="400050"/>
          </a:xfrm>
          <a:prstGeom prst="rect">
            <a:avLst/>
          </a:prstGeom>
          <a:solidFill>
            <a:schemeClr val="bg1"/>
          </a:solidFill>
          <a:ln w="28575">
            <a:solidFill>
              <a:schemeClr val="tx1"/>
            </a:solidFill>
            <a:miter lim="800000"/>
            <a:headEnd/>
            <a:tailEnd/>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00000"/>
              </a:lnSpc>
              <a:spcBef>
                <a:spcPct val="50000"/>
              </a:spcBef>
              <a:buFontTx/>
              <a:buNone/>
            </a:pPr>
            <a:r>
              <a:rPr lang="en-US" altLang="en-US" sz="2000">
                <a:solidFill>
                  <a:srgbClr val="000000"/>
                </a:solidFill>
              </a:rPr>
              <a:t>Turc x 2 close to energy budget.</a:t>
            </a:r>
          </a:p>
        </p:txBody>
      </p:sp>
      <p:cxnSp>
        <p:nvCxnSpPr>
          <p:cNvPr id="17" name="Straight Arrow Connector 16"/>
          <p:cNvCxnSpPr>
            <a:cxnSpLocks noChangeShapeType="1"/>
            <a:stCxn id="16" idx="1"/>
          </p:cNvCxnSpPr>
          <p:nvPr/>
        </p:nvCxnSpPr>
        <p:spPr bwMode="auto">
          <a:xfrm flipH="1" flipV="1">
            <a:off x="3505200" y="3533788"/>
            <a:ext cx="1489086" cy="1295400"/>
          </a:xfrm>
          <a:prstGeom prst="straightConnector1">
            <a:avLst/>
          </a:prstGeom>
          <a:noFill/>
          <a:ln w="38100"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p:cNvCxnSpPr>
            <a:cxnSpLocks noChangeShapeType="1"/>
            <a:stCxn id="16" idx="1"/>
          </p:cNvCxnSpPr>
          <p:nvPr/>
        </p:nvCxnSpPr>
        <p:spPr bwMode="auto">
          <a:xfrm flipH="1" flipV="1">
            <a:off x="3505200" y="2390788"/>
            <a:ext cx="1489086" cy="2438400"/>
          </a:xfrm>
          <a:prstGeom prst="straightConnector1">
            <a:avLst/>
          </a:prstGeom>
          <a:noFill/>
          <a:ln w="38100"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Rectangle 18"/>
          <p:cNvSpPr/>
          <p:nvPr/>
        </p:nvSpPr>
        <p:spPr>
          <a:xfrm>
            <a:off x="898582" y="457200"/>
            <a:ext cx="5426018"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 name="Text Box 2">
            <a:extLst>
              <a:ext uri="{FF2B5EF4-FFF2-40B4-BE49-F238E27FC236}">
                <a16:creationId xmlns:a16="http://schemas.microsoft.com/office/drawing/2014/main" id="{D90FA1D0-B21B-CF8B-8663-34D581FE9E14}"/>
              </a:ext>
            </a:extLst>
          </p:cNvPr>
          <p:cNvSpPr txBox="1">
            <a:spLocks noChangeArrowheads="1"/>
          </p:cNvSpPr>
          <p:nvPr/>
        </p:nvSpPr>
        <p:spPr bwMode="auto">
          <a:xfrm>
            <a:off x="5000625" y="5619750"/>
            <a:ext cx="4067175" cy="400050"/>
          </a:xfrm>
          <a:prstGeom prst="rect">
            <a:avLst/>
          </a:prstGeom>
          <a:solidFill>
            <a:schemeClr val="bg1"/>
          </a:solidFill>
          <a:ln w="28575">
            <a:solidFill>
              <a:schemeClr val="tx1"/>
            </a:solidFill>
            <a:miter lim="800000"/>
            <a:headEnd/>
            <a:tailEnd/>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00000"/>
              </a:lnSpc>
              <a:spcBef>
                <a:spcPct val="50000"/>
              </a:spcBef>
              <a:buFontTx/>
              <a:buNone/>
            </a:pPr>
            <a:r>
              <a:rPr lang="en-US" altLang="en-US" sz="2000" dirty="0">
                <a:solidFill>
                  <a:srgbClr val="000000"/>
                </a:solidFill>
              </a:rPr>
              <a:t>Energy budget most accurate.</a:t>
            </a:r>
          </a:p>
        </p:txBody>
      </p:sp>
    </p:spTree>
    <p:extLst>
      <p:ext uri="{BB962C8B-B14F-4D97-AF65-F5344CB8AC3E}">
        <p14:creationId xmlns:p14="http://schemas.microsoft.com/office/powerpoint/2010/main" val="39612037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629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9629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630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630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302" grpId="0" animBg="1"/>
      <p:bldP spid="396303" grpId="0" animBg="1"/>
      <p:bldP spid="16" grpId="0" animBg="1"/>
      <p:bldP spid="19" grpId="0" animBg="1"/>
      <p:bldP spid="2"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6" name="Text Box 4"/>
          <p:cNvSpPr txBox="1">
            <a:spLocks noChangeArrowheads="1"/>
          </p:cNvSpPr>
          <p:nvPr/>
        </p:nvSpPr>
        <p:spPr bwMode="auto">
          <a:xfrm>
            <a:off x="533400" y="3352813"/>
            <a:ext cx="83058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00000"/>
              </a:lnSpc>
              <a:spcBef>
                <a:spcPct val="50000"/>
              </a:spcBef>
              <a:buFontTx/>
              <a:buNone/>
            </a:pPr>
            <a:r>
              <a:rPr lang="en-US" altLang="en-US" sz="2000">
                <a:solidFill>
                  <a:srgbClr val="000000"/>
                </a:solidFill>
              </a:rPr>
              <a:t>BG1 and BG2 are “Weather Measure” 193 mm accumulators.  </a:t>
            </a:r>
          </a:p>
          <a:p>
            <a:pPr>
              <a:lnSpc>
                <a:spcPct val="100000"/>
              </a:lnSpc>
              <a:spcBef>
                <a:spcPct val="50000"/>
              </a:spcBef>
              <a:buFontTx/>
              <a:buNone/>
            </a:pPr>
            <a:r>
              <a:rPr lang="en-US" altLang="en-US" sz="2000">
                <a:solidFill>
                  <a:srgbClr val="FF0000"/>
                </a:solidFill>
              </a:rPr>
              <a:t>Gauges do not differ by more than 0.02 inches in any storm</a:t>
            </a:r>
          </a:p>
        </p:txBody>
      </p:sp>
      <p:pic>
        <p:nvPicPr>
          <p:cNvPr id="6963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04800"/>
            <a:ext cx="9144000" cy="283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97322" name="Group 10"/>
          <p:cNvGrpSpPr>
            <a:grpSpLocks/>
          </p:cNvGrpSpPr>
          <p:nvPr/>
        </p:nvGrpSpPr>
        <p:grpSpPr bwMode="auto">
          <a:xfrm>
            <a:off x="700088" y="457211"/>
            <a:ext cx="5243512" cy="561975"/>
            <a:chOff x="441" y="288"/>
            <a:chExt cx="3303" cy="354"/>
          </a:xfrm>
        </p:grpSpPr>
        <p:sp>
          <p:nvSpPr>
            <p:cNvPr id="69637" name="Oval 8"/>
            <p:cNvSpPr>
              <a:spLocks noChangeArrowheads="1"/>
            </p:cNvSpPr>
            <p:nvPr/>
          </p:nvSpPr>
          <p:spPr bwMode="auto">
            <a:xfrm>
              <a:off x="3168" y="306"/>
              <a:ext cx="576" cy="336"/>
            </a:xfrm>
            <a:prstGeom prst="ellipse">
              <a:avLst/>
            </a:prstGeom>
            <a:solidFill>
              <a:schemeClr val="bg1">
                <a:alpha val="0"/>
              </a:schemeClr>
            </a:solidFill>
            <a:ln w="28575">
              <a:solidFill>
                <a:srgbClr val="66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sp>
          <p:nvSpPr>
            <p:cNvPr id="69638" name="Oval 9"/>
            <p:cNvSpPr>
              <a:spLocks noChangeArrowheads="1"/>
            </p:cNvSpPr>
            <p:nvPr/>
          </p:nvSpPr>
          <p:spPr bwMode="auto">
            <a:xfrm>
              <a:off x="441" y="288"/>
              <a:ext cx="576" cy="336"/>
            </a:xfrm>
            <a:prstGeom prst="ellipse">
              <a:avLst/>
            </a:prstGeom>
            <a:solidFill>
              <a:schemeClr val="bg1">
                <a:alpha val="0"/>
              </a:schemeClr>
            </a:solidFill>
            <a:ln w="28575">
              <a:solidFill>
                <a:srgbClr val="66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grpSp>
    </p:spTree>
    <p:extLst>
      <p:ext uri="{BB962C8B-B14F-4D97-AF65-F5344CB8AC3E}">
        <p14:creationId xmlns:p14="http://schemas.microsoft.com/office/powerpoint/2010/main" val="33543761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73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732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973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7316"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6" name="Text Box 2"/>
          <p:cNvSpPr txBox="1">
            <a:spLocks noChangeArrowheads="1"/>
          </p:cNvSpPr>
          <p:nvPr/>
        </p:nvSpPr>
        <p:spPr bwMode="auto">
          <a:xfrm>
            <a:off x="533400" y="3352800"/>
            <a:ext cx="8305800"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00000"/>
              </a:lnSpc>
              <a:spcBef>
                <a:spcPct val="50000"/>
              </a:spcBef>
              <a:buFontTx/>
              <a:buNone/>
            </a:pPr>
            <a:r>
              <a:rPr lang="en-US" altLang="en-US" sz="2000">
                <a:solidFill>
                  <a:srgbClr val="000000"/>
                </a:solidFill>
              </a:rPr>
              <a:t>RBG1 – Hydrologic Services TB3 200 mm 0.2 mm/tip tipping bucket gauge. </a:t>
            </a:r>
          </a:p>
          <a:p>
            <a:pPr>
              <a:lnSpc>
                <a:spcPct val="100000"/>
              </a:lnSpc>
              <a:spcBef>
                <a:spcPct val="50000"/>
              </a:spcBef>
              <a:buFontTx/>
              <a:buNone/>
            </a:pPr>
            <a:r>
              <a:rPr lang="en-US" altLang="en-US" sz="2000">
                <a:solidFill>
                  <a:srgbClr val="000000"/>
                </a:solidFill>
              </a:rPr>
              <a:t> </a:t>
            </a:r>
          </a:p>
          <a:p>
            <a:pPr>
              <a:lnSpc>
                <a:spcPct val="100000"/>
              </a:lnSpc>
              <a:spcBef>
                <a:spcPct val="50000"/>
              </a:spcBef>
              <a:buFontTx/>
              <a:buNone/>
            </a:pPr>
            <a:r>
              <a:rPr lang="en-US" altLang="en-US" sz="2000">
                <a:solidFill>
                  <a:srgbClr val="000000"/>
                </a:solidFill>
              </a:rPr>
              <a:t>Plots 1 and 2 (P1 and P2).</a:t>
            </a:r>
          </a:p>
        </p:txBody>
      </p:sp>
      <p:pic>
        <p:nvPicPr>
          <p:cNvPr id="7065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04800"/>
            <a:ext cx="9144000" cy="283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6951" name="Oval 7"/>
          <p:cNvSpPr>
            <a:spLocks noChangeArrowheads="1"/>
          </p:cNvSpPr>
          <p:nvPr/>
        </p:nvSpPr>
        <p:spPr bwMode="auto">
          <a:xfrm>
            <a:off x="3276600" y="345669"/>
            <a:ext cx="914400" cy="908864"/>
          </a:xfrm>
          <a:prstGeom prst="ellipse">
            <a:avLst/>
          </a:prstGeom>
          <a:solidFill>
            <a:schemeClr val="bg1">
              <a:alpha val="0"/>
            </a:schemeClr>
          </a:solidFill>
          <a:ln w="28575" algn="ctr">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cxnSp>
        <p:nvCxnSpPr>
          <p:cNvPr id="3" name="Straight Arrow Connector 2"/>
          <p:cNvCxnSpPr>
            <a:cxnSpLocks noChangeShapeType="1"/>
          </p:cNvCxnSpPr>
          <p:nvPr/>
        </p:nvCxnSpPr>
        <p:spPr bwMode="auto">
          <a:xfrm flipV="1">
            <a:off x="3048000" y="990600"/>
            <a:ext cx="4038600" cy="3581400"/>
          </a:xfrm>
          <a:prstGeom prst="straightConnector1">
            <a:avLst/>
          </a:prstGeom>
          <a:noFill/>
          <a:ln w="38100"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Arrow Connector 6"/>
          <p:cNvCxnSpPr>
            <a:cxnSpLocks noChangeShapeType="1"/>
          </p:cNvCxnSpPr>
          <p:nvPr/>
        </p:nvCxnSpPr>
        <p:spPr bwMode="auto">
          <a:xfrm flipV="1">
            <a:off x="3048000" y="990600"/>
            <a:ext cx="5410200" cy="3581400"/>
          </a:xfrm>
          <a:prstGeom prst="straightConnector1">
            <a:avLst/>
          </a:prstGeom>
          <a:noFill/>
          <a:ln w="38100"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188732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695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66946">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6951" grpId="0" animBg="1"/>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533400" y="3352813"/>
            <a:ext cx="83058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00000"/>
              </a:lnSpc>
              <a:spcBef>
                <a:spcPct val="50000"/>
              </a:spcBef>
              <a:buFontTx/>
              <a:buNone/>
            </a:pPr>
            <a:r>
              <a:rPr lang="en-US" altLang="en-US" sz="2000">
                <a:solidFill>
                  <a:srgbClr val="000000"/>
                </a:solidFill>
              </a:rPr>
              <a:t>BG2 is the </a:t>
            </a:r>
            <a:r>
              <a:rPr lang="en-US" altLang="en-US" sz="2000">
                <a:solidFill>
                  <a:srgbClr val="FF0000"/>
                </a:solidFill>
              </a:rPr>
              <a:t>reference rain gauge</a:t>
            </a:r>
            <a:r>
              <a:rPr lang="en-US" altLang="en-US" sz="2000">
                <a:solidFill>
                  <a:srgbClr val="000000"/>
                </a:solidFill>
              </a:rPr>
              <a:t>.</a:t>
            </a:r>
          </a:p>
          <a:p>
            <a:pPr>
              <a:lnSpc>
                <a:spcPct val="100000"/>
              </a:lnSpc>
              <a:spcBef>
                <a:spcPct val="50000"/>
              </a:spcBef>
              <a:buFontTx/>
              <a:buNone/>
            </a:pPr>
            <a:endParaRPr lang="en-US" altLang="en-US" sz="2000">
              <a:solidFill>
                <a:srgbClr val="000000"/>
              </a:solidFill>
            </a:endParaRPr>
          </a:p>
        </p:txBody>
      </p:sp>
      <p:pic>
        <p:nvPicPr>
          <p:cNvPr id="7168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04800"/>
            <a:ext cx="9144000" cy="283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3637" name="Oval 5"/>
          <p:cNvSpPr>
            <a:spLocks noChangeArrowheads="1"/>
          </p:cNvSpPr>
          <p:nvPr/>
        </p:nvSpPr>
        <p:spPr bwMode="auto">
          <a:xfrm>
            <a:off x="609600" y="457200"/>
            <a:ext cx="1066800" cy="685800"/>
          </a:xfrm>
          <a:prstGeom prst="ellipse">
            <a:avLst/>
          </a:prstGeom>
          <a:solidFill>
            <a:schemeClr val="bg1">
              <a:alpha val="0"/>
            </a:schemeClr>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spTree>
    <p:extLst>
      <p:ext uri="{BB962C8B-B14F-4D97-AF65-F5344CB8AC3E}">
        <p14:creationId xmlns:p14="http://schemas.microsoft.com/office/powerpoint/2010/main" val="41414075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36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637" grpId="0"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1"/>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07" name="Text Box 3"/>
          <p:cNvSpPr txBox="1">
            <a:spLocks noChangeArrowheads="1"/>
          </p:cNvSpPr>
          <p:nvPr/>
        </p:nvSpPr>
        <p:spPr bwMode="auto">
          <a:xfrm>
            <a:off x="914400" y="762013"/>
            <a:ext cx="769620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5000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p:txBody>
      </p:sp>
      <p:pic>
        <p:nvPicPr>
          <p:cNvPr id="72708" name="Picture 3" descr="C:\Users\SJB\Documents\Folders\SEMINARS\Oregon State - Richard Cuenca 2014\Figures\Jim Dooge April 2001-1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 y="-12700"/>
            <a:ext cx="65024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Text Box 2"/>
          <p:cNvSpPr txBox="1">
            <a:spLocks noChangeArrowheads="1"/>
          </p:cNvSpPr>
          <p:nvPr/>
        </p:nvSpPr>
        <p:spPr bwMode="auto">
          <a:xfrm>
            <a:off x="6576210" y="228613"/>
            <a:ext cx="2567790" cy="4862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00000"/>
              </a:lnSpc>
              <a:spcBef>
                <a:spcPct val="50000"/>
              </a:spcBef>
              <a:buFontTx/>
              <a:buNone/>
            </a:pPr>
            <a:r>
              <a:rPr lang="en-US" altLang="en-US" sz="2000" dirty="0">
                <a:solidFill>
                  <a:srgbClr val="000000"/>
                </a:solidFill>
              </a:rPr>
              <a:t>Prof Jim </a:t>
            </a:r>
            <a:r>
              <a:rPr lang="en-US" altLang="en-US" sz="2000" dirty="0" err="1">
                <a:solidFill>
                  <a:srgbClr val="000000"/>
                </a:solidFill>
              </a:rPr>
              <a:t>Dooge</a:t>
            </a:r>
            <a:endParaRPr lang="en-US" altLang="en-US" sz="2000" dirty="0">
              <a:solidFill>
                <a:srgbClr val="000000"/>
              </a:solidFill>
            </a:endParaRPr>
          </a:p>
          <a:p>
            <a:pPr>
              <a:lnSpc>
                <a:spcPct val="100000"/>
              </a:lnSpc>
              <a:spcBef>
                <a:spcPct val="50000"/>
              </a:spcBef>
              <a:buFontTx/>
              <a:buNone/>
            </a:pPr>
            <a:r>
              <a:rPr lang="en-US" altLang="en-US" sz="2000" dirty="0">
                <a:solidFill>
                  <a:srgbClr val="0000FF"/>
                </a:solidFill>
              </a:rPr>
              <a:t>(1922 - 2010)</a:t>
            </a:r>
            <a:endParaRPr lang="en-US" altLang="en-US" sz="2000" dirty="0">
              <a:solidFill>
                <a:srgbClr val="000000"/>
              </a:solidFill>
            </a:endParaRPr>
          </a:p>
          <a:p>
            <a:pPr>
              <a:lnSpc>
                <a:spcPct val="100000"/>
              </a:lnSpc>
              <a:spcBef>
                <a:spcPct val="50000"/>
              </a:spcBef>
              <a:buFontTx/>
              <a:buNone/>
            </a:pPr>
            <a:r>
              <a:rPr lang="en-US" altLang="en-US" sz="2000" dirty="0">
                <a:solidFill>
                  <a:srgbClr val="000000"/>
                </a:solidFill>
              </a:rPr>
              <a:t>wise counsel and friend </a:t>
            </a:r>
          </a:p>
          <a:p>
            <a:pPr>
              <a:lnSpc>
                <a:spcPct val="100000"/>
              </a:lnSpc>
              <a:spcBef>
                <a:spcPct val="50000"/>
              </a:spcBef>
              <a:buFontTx/>
              <a:buNone/>
            </a:pPr>
            <a:r>
              <a:rPr lang="en-US" altLang="en-US" sz="2000" dirty="0">
                <a:solidFill>
                  <a:srgbClr val="000000"/>
                </a:solidFill>
              </a:rPr>
              <a:t>Supervising SJB</a:t>
            </a:r>
          </a:p>
          <a:p>
            <a:pPr>
              <a:lnSpc>
                <a:spcPct val="100000"/>
              </a:lnSpc>
              <a:spcBef>
                <a:spcPct val="50000"/>
              </a:spcBef>
              <a:buFontTx/>
              <a:buNone/>
            </a:pPr>
            <a:r>
              <a:rPr lang="en-US" altLang="en-US" sz="2000" dirty="0">
                <a:solidFill>
                  <a:srgbClr val="000000"/>
                </a:solidFill>
              </a:rPr>
              <a:t>RG2 reference</a:t>
            </a:r>
          </a:p>
          <a:p>
            <a:pPr>
              <a:lnSpc>
                <a:spcPct val="100000"/>
              </a:lnSpc>
              <a:spcBef>
                <a:spcPct val="50000"/>
              </a:spcBef>
              <a:buFontTx/>
              <a:buNone/>
            </a:pPr>
            <a:r>
              <a:rPr lang="en-US" altLang="en-US" sz="2000" dirty="0">
                <a:solidFill>
                  <a:srgbClr val="000000"/>
                </a:solidFill>
              </a:rPr>
              <a:t>gauge - April 2001 </a:t>
            </a:r>
          </a:p>
          <a:p>
            <a:pPr>
              <a:lnSpc>
                <a:spcPct val="100000"/>
              </a:lnSpc>
              <a:spcBef>
                <a:spcPct val="50000"/>
              </a:spcBef>
              <a:buFontTx/>
              <a:buNone/>
            </a:pPr>
            <a:r>
              <a:rPr lang="en-US" altLang="en-US" sz="2000" dirty="0">
                <a:solidFill>
                  <a:srgbClr val="0000FF"/>
                </a:solidFill>
              </a:rPr>
              <a:t>International Hydrology Prize: </a:t>
            </a:r>
            <a:r>
              <a:rPr lang="en-US" altLang="en-US" sz="2000" dirty="0" err="1">
                <a:solidFill>
                  <a:srgbClr val="0000FF"/>
                </a:solidFill>
              </a:rPr>
              <a:t>Dooge</a:t>
            </a:r>
            <a:r>
              <a:rPr lang="en-US" altLang="en-US" sz="2000" dirty="0">
                <a:solidFill>
                  <a:srgbClr val="0000FF"/>
                </a:solidFill>
              </a:rPr>
              <a:t> Medal</a:t>
            </a:r>
          </a:p>
          <a:p>
            <a:pPr>
              <a:lnSpc>
                <a:spcPct val="100000"/>
              </a:lnSpc>
              <a:spcBef>
                <a:spcPct val="50000"/>
              </a:spcBef>
              <a:buFontTx/>
              <a:buNone/>
            </a:pPr>
            <a:r>
              <a:rPr lang="en-US" altLang="en-US" sz="2000" dirty="0">
                <a:solidFill>
                  <a:srgbClr val="000000"/>
                </a:solidFill>
              </a:rPr>
              <a:t>Named to honor Jim in 2014</a:t>
            </a:r>
          </a:p>
        </p:txBody>
      </p:sp>
    </p:spTree>
    <p:extLst>
      <p:ext uri="{BB962C8B-B14F-4D97-AF65-F5344CB8AC3E}">
        <p14:creationId xmlns:p14="http://schemas.microsoft.com/office/powerpoint/2010/main" val="180315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709">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270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1"/>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2" name="Picture 2" descr="C:\Users\SJB\Documents\Folders\SEMINARS\Oregon State - Richard Cuenca 2014\Figures\Jim Dooge April 2001 2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7025"/>
            <a:ext cx="6502400" cy="725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p:nvPr/>
        </p:nvGrpSpPr>
        <p:grpSpPr>
          <a:xfrm>
            <a:off x="6172200" y="381000"/>
            <a:ext cx="2895600" cy="2819400"/>
            <a:chOff x="6172200" y="381000"/>
            <a:chExt cx="2895600" cy="2819400"/>
          </a:xfrm>
        </p:grpSpPr>
        <p:cxnSp>
          <p:nvCxnSpPr>
            <p:cNvPr id="3" name="Straight Arrow Connector 2"/>
            <p:cNvCxnSpPr>
              <a:cxnSpLocks noChangeShapeType="1"/>
              <a:stCxn id="6" idx="2"/>
            </p:cNvCxnSpPr>
            <p:nvPr/>
          </p:nvCxnSpPr>
          <p:spPr bwMode="auto">
            <a:xfrm flipH="1">
              <a:off x="6172200" y="2627769"/>
              <a:ext cx="1638300" cy="572631"/>
            </a:xfrm>
            <a:prstGeom prst="straightConnector1">
              <a:avLst/>
            </a:prstGeom>
            <a:noFill/>
            <a:ln w="381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 Box 2"/>
            <p:cNvSpPr txBox="1">
              <a:spLocks noChangeArrowheads="1"/>
            </p:cNvSpPr>
            <p:nvPr/>
          </p:nvSpPr>
          <p:spPr bwMode="auto">
            <a:xfrm>
              <a:off x="6553200" y="381000"/>
              <a:ext cx="2514600" cy="2246769"/>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00000"/>
                </a:lnSpc>
                <a:spcBef>
                  <a:spcPct val="50000"/>
                </a:spcBef>
                <a:buFontTx/>
                <a:buNone/>
              </a:pPr>
              <a:r>
                <a:rPr lang="en-US" altLang="en-US" sz="2000" dirty="0">
                  <a:solidFill>
                    <a:srgbClr val="FF0000"/>
                  </a:solidFill>
                </a:rPr>
                <a:t>Tipping bucket gauge (calibrated) annually. </a:t>
              </a:r>
            </a:p>
            <a:p>
              <a:pPr>
                <a:lnSpc>
                  <a:spcPct val="100000"/>
                </a:lnSpc>
                <a:spcBef>
                  <a:spcPct val="50000"/>
                </a:spcBef>
                <a:buFontTx/>
                <a:buNone/>
              </a:pPr>
              <a:r>
                <a:rPr lang="en-US" altLang="en-US" sz="2000" dirty="0">
                  <a:solidFill>
                    <a:srgbClr val="FF0000"/>
                  </a:solidFill>
                </a:rPr>
                <a:t>Installed August 1994.  </a:t>
              </a:r>
            </a:p>
            <a:p>
              <a:pPr>
                <a:lnSpc>
                  <a:spcPct val="100000"/>
                </a:lnSpc>
                <a:spcBef>
                  <a:spcPct val="50000"/>
                </a:spcBef>
                <a:buFontTx/>
                <a:buNone/>
              </a:pPr>
              <a:r>
                <a:rPr lang="en-US" altLang="en-US" sz="2000" dirty="0">
                  <a:solidFill>
                    <a:srgbClr val="FF0000"/>
                  </a:solidFill>
                </a:rPr>
                <a:t>Not recommended.</a:t>
              </a:r>
            </a:p>
          </p:txBody>
        </p:sp>
      </p:grpSp>
      <p:sp>
        <p:nvSpPr>
          <p:cNvPr id="8" name="Text Box 2"/>
          <p:cNvSpPr txBox="1">
            <a:spLocks noChangeArrowheads="1"/>
          </p:cNvSpPr>
          <p:nvPr/>
        </p:nvSpPr>
        <p:spPr bwMode="auto">
          <a:xfrm>
            <a:off x="6553200" y="3396496"/>
            <a:ext cx="2514600" cy="1015663"/>
          </a:xfrm>
          <a:prstGeom prst="rect">
            <a:avLst/>
          </a:prstGeom>
          <a:noFill/>
          <a:ln w="381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00000"/>
              </a:lnSpc>
              <a:spcBef>
                <a:spcPct val="50000"/>
              </a:spcBef>
              <a:buFontTx/>
              <a:buNone/>
            </a:pPr>
            <a:r>
              <a:rPr lang="en-US" altLang="en-US" sz="2000" dirty="0">
                <a:solidFill>
                  <a:srgbClr val="0000FF"/>
                </a:solidFill>
              </a:rPr>
              <a:t>Gauges installed as “checks” in later years.</a:t>
            </a:r>
          </a:p>
        </p:txBody>
      </p:sp>
      <p:cxnSp>
        <p:nvCxnSpPr>
          <p:cNvPr id="12" name="Straight Arrow Connector 11"/>
          <p:cNvCxnSpPr>
            <a:cxnSpLocks noChangeShapeType="1"/>
            <a:stCxn id="8" idx="1"/>
          </p:cNvCxnSpPr>
          <p:nvPr/>
        </p:nvCxnSpPr>
        <p:spPr bwMode="auto">
          <a:xfrm flipH="1">
            <a:off x="3581400" y="3904328"/>
            <a:ext cx="2971800" cy="877580"/>
          </a:xfrm>
          <a:prstGeom prst="straightConnector1">
            <a:avLst/>
          </a:prstGeom>
          <a:noFill/>
          <a:ln w="38100" algn="ctr">
            <a:solidFill>
              <a:srgbClr val="0000F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a:cxnSpLocks noChangeShapeType="1"/>
          </p:cNvCxnSpPr>
          <p:nvPr/>
        </p:nvCxnSpPr>
        <p:spPr bwMode="auto">
          <a:xfrm flipH="1">
            <a:off x="2667000" y="3588315"/>
            <a:ext cx="3886200" cy="1"/>
          </a:xfrm>
          <a:prstGeom prst="straightConnector1">
            <a:avLst/>
          </a:prstGeom>
          <a:noFill/>
          <a:ln w="38100" algn="ctr">
            <a:solidFill>
              <a:srgbClr val="0000F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Arrow Connector 13"/>
          <p:cNvCxnSpPr>
            <a:cxnSpLocks noChangeShapeType="1"/>
          </p:cNvCxnSpPr>
          <p:nvPr/>
        </p:nvCxnSpPr>
        <p:spPr bwMode="auto">
          <a:xfrm flipH="1">
            <a:off x="914400" y="4191000"/>
            <a:ext cx="5638800" cy="1447800"/>
          </a:xfrm>
          <a:prstGeom prst="straightConnector1">
            <a:avLst/>
          </a:prstGeom>
          <a:noFill/>
          <a:ln w="38100" algn="ctr">
            <a:solidFill>
              <a:srgbClr val="0000F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87328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150" y="1030301"/>
            <a:ext cx="8070850" cy="544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755" name="Rectangle 3"/>
          <p:cNvSpPr>
            <a:spLocks noChangeArrowheads="1"/>
          </p:cNvSpPr>
          <p:nvPr/>
        </p:nvSpPr>
        <p:spPr bwMode="auto">
          <a:xfrm>
            <a:off x="1000139" y="179401"/>
            <a:ext cx="7381861" cy="582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400" dirty="0">
                <a:solidFill>
                  <a:srgbClr val="000000"/>
                </a:solidFill>
              </a:rPr>
              <a:t>2003 </a:t>
            </a:r>
            <a:r>
              <a:rPr lang="en-US" altLang="en-US" sz="2400" dirty="0">
                <a:solidFill>
                  <a:srgbClr val="0033CC"/>
                </a:solidFill>
              </a:rPr>
              <a:t>measured</a:t>
            </a:r>
            <a:r>
              <a:rPr lang="en-US" altLang="en-US" sz="2400" dirty="0">
                <a:solidFill>
                  <a:srgbClr val="000000"/>
                </a:solidFill>
              </a:rPr>
              <a:t> cumulative fluxes</a:t>
            </a:r>
          </a:p>
        </p:txBody>
      </p:sp>
      <p:sp>
        <p:nvSpPr>
          <p:cNvPr id="454660" name="Text Box 4"/>
          <p:cNvSpPr txBox="1">
            <a:spLocks noChangeArrowheads="1"/>
          </p:cNvSpPr>
          <p:nvPr/>
        </p:nvSpPr>
        <p:spPr bwMode="auto">
          <a:xfrm>
            <a:off x="6103938" y="1349375"/>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1800" b="0" dirty="0">
                <a:solidFill>
                  <a:srgbClr val="FF0000"/>
                </a:solidFill>
                <a:cs typeface="Arial" charset="0"/>
              </a:rPr>
              <a:t>Benchmark rain</a:t>
            </a:r>
          </a:p>
        </p:txBody>
      </p:sp>
      <p:sp>
        <p:nvSpPr>
          <p:cNvPr id="454661" name="Oval 5"/>
          <p:cNvSpPr>
            <a:spLocks noChangeAspect="1" noChangeArrowheads="1"/>
          </p:cNvSpPr>
          <p:nvPr/>
        </p:nvSpPr>
        <p:spPr bwMode="auto">
          <a:xfrm>
            <a:off x="7900989" y="1509726"/>
            <a:ext cx="92075" cy="92075"/>
          </a:xfrm>
          <a:prstGeom prst="ellipse">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pic>
        <p:nvPicPr>
          <p:cNvPr id="454662" name="Picture 6"/>
          <p:cNvPicPr>
            <a:picLocks noChangeAspect="1" noChangeArrowheads="1"/>
          </p:cNvPicPr>
          <p:nvPr/>
        </p:nvPicPr>
        <p:blipFill>
          <a:blip r:embed="rId3">
            <a:extLst>
              <a:ext uri="{28A0092B-C50C-407E-A947-70E740481C1C}">
                <a14:useLocalDpi xmlns:a14="http://schemas.microsoft.com/office/drawing/2010/main" val="0"/>
              </a:ext>
            </a:extLst>
          </a:blip>
          <a:srcRect l="30577" t="45044" r="44461" b="41794"/>
          <a:stretch>
            <a:fillRect/>
          </a:stretch>
        </p:blipFill>
        <p:spPr bwMode="auto">
          <a:xfrm>
            <a:off x="1727200" y="1908188"/>
            <a:ext cx="2159000"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759" name="Text Box 12"/>
          <p:cNvSpPr txBox="1">
            <a:spLocks noChangeArrowheads="1"/>
          </p:cNvSpPr>
          <p:nvPr/>
        </p:nvSpPr>
        <p:spPr bwMode="auto">
          <a:xfrm>
            <a:off x="811232" y="6024576"/>
            <a:ext cx="1303337"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1800">
                <a:solidFill>
                  <a:srgbClr val="000066"/>
                </a:solidFill>
                <a:cs typeface="Arial" charset="0"/>
              </a:rPr>
              <a:t>January 1</a:t>
            </a:r>
          </a:p>
        </p:txBody>
      </p:sp>
      <p:sp>
        <p:nvSpPr>
          <p:cNvPr id="74760" name="Text Box 13"/>
          <p:cNvSpPr txBox="1">
            <a:spLocks noChangeArrowheads="1"/>
          </p:cNvSpPr>
          <p:nvPr/>
        </p:nvSpPr>
        <p:spPr bwMode="auto">
          <a:xfrm>
            <a:off x="7499350" y="5959475"/>
            <a:ext cx="954088" cy="36988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1800">
                <a:solidFill>
                  <a:srgbClr val="000066"/>
                </a:solidFill>
                <a:cs typeface="Arial" charset="0"/>
              </a:rPr>
              <a:t>May 31</a:t>
            </a:r>
          </a:p>
        </p:txBody>
      </p:sp>
      <p:grpSp>
        <p:nvGrpSpPr>
          <p:cNvPr id="454672" name="Group 16"/>
          <p:cNvGrpSpPr>
            <a:grpSpLocks/>
          </p:cNvGrpSpPr>
          <p:nvPr/>
        </p:nvGrpSpPr>
        <p:grpSpPr bwMode="auto">
          <a:xfrm>
            <a:off x="1727200" y="1485913"/>
            <a:ext cx="4749800" cy="1333500"/>
            <a:chOff x="1088" y="936"/>
            <a:chExt cx="2992" cy="840"/>
          </a:xfrm>
        </p:grpSpPr>
        <p:pic>
          <p:nvPicPr>
            <p:cNvPr id="74772" name="Picture 7"/>
            <p:cNvPicPr>
              <a:picLocks noChangeAspect="1" noChangeArrowheads="1"/>
            </p:cNvPicPr>
            <p:nvPr/>
          </p:nvPicPr>
          <p:blipFill>
            <a:blip r:embed="rId3">
              <a:extLst>
                <a:ext uri="{28A0092B-C50C-407E-A947-70E740481C1C}">
                  <a14:useLocalDpi xmlns:a14="http://schemas.microsoft.com/office/drawing/2010/main" val="0"/>
                </a:ext>
              </a:extLst>
            </a:blip>
            <a:srcRect l="30577" t="20474" r="34633" b="73318"/>
            <a:stretch>
              <a:fillRect/>
            </a:stretch>
          </p:blipFill>
          <p:spPr bwMode="auto">
            <a:xfrm>
              <a:off x="1088" y="936"/>
              <a:ext cx="2176"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773" name="Line 15"/>
            <p:cNvSpPr>
              <a:spLocks noChangeShapeType="1"/>
            </p:cNvSpPr>
            <p:nvPr/>
          </p:nvSpPr>
          <p:spPr bwMode="auto">
            <a:xfrm>
              <a:off x="2736" y="1104"/>
              <a:ext cx="1344" cy="672"/>
            </a:xfrm>
            <a:prstGeom prst="line">
              <a:avLst/>
            </a:prstGeom>
            <a:noFill/>
            <a:ln w="28575">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grpSp>
      <p:sp>
        <p:nvSpPr>
          <p:cNvPr id="454673" name="Line 17"/>
          <p:cNvSpPr>
            <a:spLocks noChangeShapeType="1"/>
          </p:cNvSpPr>
          <p:nvPr/>
        </p:nvSpPr>
        <p:spPr bwMode="auto">
          <a:xfrm>
            <a:off x="3810000" y="2209800"/>
            <a:ext cx="1828800" cy="609600"/>
          </a:xfrm>
          <a:prstGeom prst="line">
            <a:avLst/>
          </a:prstGeom>
          <a:noFill/>
          <a:ln w="38100">
            <a:solidFill>
              <a:srgbClr val="66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sp>
        <p:nvSpPr>
          <p:cNvPr id="454674" name="Line 18"/>
          <p:cNvSpPr>
            <a:spLocks noChangeShapeType="1"/>
          </p:cNvSpPr>
          <p:nvPr/>
        </p:nvSpPr>
        <p:spPr bwMode="auto">
          <a:xfrm>
            <a:off x="3581400" y="2590800"/>
            <a:ext cx="1143000" cy="609600"/>
          </a:xfrm>
          <a:prstGeom prst="line">
            <a:avLst/>
          </a:prstGeom>
          <a:noFill/>
          <a:ln w="38100">
            <a:solidFill>
              <a:srgbClr val="0033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grpSp>
        <p:nvGrpSpPr>
          <p:cNvPr id="454677" name="Group 21"/>
          <p:cNvGrpSpPr>
            <a:grpSpLocks/>
          </p:cNvGrpSpPr>
          <p:nvPr/>
        </p:nvGrpSpPr>
        <p:grpSpPr bwMode="auto">
          <a:xfrm>
            <a:off x="3060700" y="3646488"/>
            <a:ext cx="3721100" cy="1017588"/>
            <a:chOff x="1928" y="2297"/>
            <a:chExt cx="2344" cy="641"/>
          </a:xfrm>
        </p:grpSpPr>
        <p:sp>
          <p:nvSpPr>
            <p:cNvPr id="74769" name="Oval 14"/>
            <p:cNvSpPr>
              <a:spLocks noChangeArrowheads="1"/>
            </p:cNvSpPr>
            <p:nvPr/>
          </p:nvSpPr>
          <p:spPr bwMode="auto">
            <a:xfrm>
              <a:off x="1928" y="2297"/>
              <a:ext cx="376" cy="573"/>
            </a:xfrm>
            <a:prstGeom prst="ellipse">
              <a:avLst/>
            </a:prstGeom>
            <a:solidFill>
              <a:schemeClr val="bg1">
                <a:alpha val="0"/>
              </a:schemeClr>
            </a:solidFill>
            <a:ln w="31750" algn="ctr">
              <a:solidFill>
                <a:srgbClr val="0000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sp>
          <p:nvSpPr>
            <p:cNvPr id="74770" name="Text Box 19"/>
            <p:cNvSpPr txBox="1">
              <a:spLocks noChangeArrowheads="1"/>
            </p:cNvSpPr>
            <p:nvPr/>
          </p:nvSpPr>
          <p:spPr bwMode="auto">
            <a:xfrm>
              <a:off x="2592" y="2592"/>
              <a:ext cx="168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a:solidFill>
                    <a:srgbClr val="000099"/>
                  </a:solidFill>
                </a:rPr>
                <a:t>Rain undercatch</a:t>
              </a:r>
            </a:p>
          </p:txBody>
        </p:sp>
        <p:sp>
          <p:nvSpPr>
            <p:cNvPr id="74771" name="Line 20"/>
            <p:cNvSpPr>
              <a:spLocks noChangeShapeType="1"/>
            </p:cNvSpPr>
            <p:nvPr/>
          </p:nvSpPr>
          <p:spPr bwMode="auto">
            <a:xfrm>
              <a:off x="2304" y="2688"/>
              <a:ext cx="288" cy="96"/>
            </a:xfrm>
            <a:prstGeom prst="line">
              <a:avLst/>
            </a:prstGeom>
            <a:noFill/>
            <a:ln w="28575">
              <a:solidFill>
                <a:srgbClr val="00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grpSp>
      <p:grpSp>
        <p:nvGrpSpPr>
          <p:cNvPr id="3" name="Group 2"/>
          <p:cNvGrpSpPr/>
          <p:nvPr/>
        </p:nvGrpSpPr>
        <p:grpSpPr>
          <a:xfrm>
            <a:off x="498497" y="1159201"/>
            <a:ext cx="999625" cy="4606121"/>
            <a:chOff x="498497" y="1159201"/>
            <a:chExt cx="999625" cy="4606121"/>
          </a:xfrm>
        </p:grpSpPr>
        <p:sp>
          <p:nvSpPr>
            <p:cNvPr id="74766" name="Rectangle 22"/>
            <p:cNvSpPr>
              <a:spLocks noChangeArrowheads="1"/>
            </p:cNvSpPr>
            <p:nvPr/>
          </p:nvSpPr>
          <p:spPr bwMode="auto">
            <a:xfrm>
              <a:off x="498497" y="2466975"/>
              <a:ext cx="296864" cy="2028825"/>
            </a:xfrm>
            <a:prstGeom prst="rect">
              <a:avLst/>
            </a:prstGeom>
            <a:solidFill>
              <a:schemeClr val="bg1">
                <a:alpha val="0"/>
              </a:schemeClr>
            </a:solidFill>
            <a:ln w="28575" algn="ctr">
              <a:solidFill>
                <a:srgbClr val="0000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sp>
          <p:nvSpPr>
            <p:cNvPr id="2" name="Rectangle 1"/>
            <p:cNvSpPr/>
            <p:nvPr/>
          </p:nvSpPr>
          <p:spPr bwMode="auto">
            <a:xfrm>
              <a:off x="821239" y="1159201"/>
              <a:ext cx="667539" cy="401955"/>
            </a:xfrm>
            <a:prstGeom prst="rect">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400" b="1" i="0" u="none" strike="noStrike" cap="none" normalizeH="0" baseline="0">
                <a:ln>
                  <a:noFill/>
                </a:ln>
                <a:solidFill>
                  <a:srgbClr val="FF33CC"/>
                </a:solidFill>
                <a:effectLst/>
                <a:latin typeface="Arial" charset="0"/>
              </a:endParaRPr>
            </a:p>
          </p:txBody>
        </p:sp>
        <p:sp>
          <p:nvSpPr>
            <p:cNvPr id="23" name="Rectangle 22"/>
            <p:cNvSpPr/>
            <p:nvPr/>
          </p:nvSpPr>
          <p:spPr bwMode="auto">
            <a:xfrm>
              <a:off x="830583" y="5363367"/>
              <a:ext cx="667539" cy="401955"/>
            </a:xfrm>
            <a:prstGeom prst="rect">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400" b="1" i="0" u="none" strike="noStrike" cap="none" normalizeH="0" baseline="0">
                <a:ln>
                  <a:noFill/>
                </a:ln>
                <a:solidFill>
                  <a:srgbClr val="FF33CC"/>
                </a:solidFill>
                <a:effectLst/>
                <a:latin typeface="Arial" charset="0"/>
              </a:endParaRPr>
            </a:p>
          </p:txBody>
        </p:sp>
      </p:grpSp>
      <p:grpSp>
        <p:nvGrpSpPr>
          <p:cNvPr id="4" name="Group 3"/>
          <p:cNvGrpSpPr/>
          <p:nvPr/>
        </p:nvGrpSpPr>
        <p:grpSpPr>
          <a:xfrm>
            <a:off x="852369" y="5788332"/>
            <a:ext cx="7605831" cy="668643"/>
            <a:chOff x="852369" y="5788332"/>
            <a:chExt cx="7605831" cy="668643"/>
          </a:xfrm>
        </p:grpSpPr>
        <p:sp>
          <p:nvSpPr>
            <p:cNvPr id="24" name="Rectangle 23"/>
            <p:cNvSpPr/>
            <p:nvPr/>
          </p:nvSpPr>
          <p:spPr bwMode="auto">
            <a:xfrm>
              <a:off x="852369" y="5809622"/>
              <a:ext cx="1182585" cy="647353"/>
            </a:xfrm>
            <a:prstGeom prst="rect">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400" b="1" i="0" u="none" strike="noStrike" cap="none" normalizeH="0" baseline="0">
                <a:ln>
                  <a:noFill/>
                </a:ln>
                <a:solidFill>
                  <a:srgbClr val="FF33CC"/>
                </a:solidFill>
                <a:effectLst/>
                <a:latin typeface="Arial" charset="0"/>
              </a:endParaRPr>
            </a:p>
          </p:txBody>
        </p:sp>
        <p:sp>
          <p:nvSpPr>
            <p:cNvPr id="25" name="Rectangle 24"/>
            <p:cNvSpPr/>
            <p:nvPr/>
          </p:nvSpPr>
          <p:spPr bwMode="auto">
            <a:xfrm>
              <a:off x="7275615" y="5788332"/>
              <a:ext cx="1182585" cy="647353"/>
            </a:xfrm>
            <a:prstGeom prst="rect">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400" b="1" i="0" u="none" strike="noStrike" cap="none" normalizeH="0" baseline="0">
                <a:ln>
                  <a:noFill/>
                </a:ln>
                <a:solidFill>
                  <a:srgbClr val="FF33CC"/>
                </a:solidFill>
                <a:effectLst/>
                <a:latin typeface="Arial" charset="0"/>
              </a:endParaRPr>
            </a:p>
          </p:txBody>
        </p:sp>
      </p:grpSp>
      <p:grpSp>
        <p:nvGrpSpPr>
          <p:cNvPr id="26" name="Group 19"/>
          <p:cNvGrpSpPr>
            <a:grpSpLocks/>
          </p:cNvGrpSpPr>
          <p:nvPr/>
        </p:nvGrpSpPr>
        <p:grpSpPr bwMode="auto">
          <a:xfrm>
            <a:off x="8077200" y="1563695"/>
            <a:ext cx="838200" cy="674690"/>
            <a:chOff x="5088" y="985"/>
            <a:chExt cx="528" cy="425"/>
          </a:xfrm>
        </p:grpSpPr>
        <p:sp>
          <p:nvSpPr>
            <p:cNvPr id="27" name="Line 20"/>
            <p:cNvSpPr>
              <a:spLocks noChangeShapeType="1"/>
            </p:cNvSpPr>
            <p:nvPr/>
          </p:nvSpPr>
          <p:spPr bwMode="auto">
            <a:xfrm>
              <a:off x="5088" y="985"/>
              <a:ext cx="0" cy="425"/>
            </a:xfrm>
            <a:prstGeom prst="line">
              <a:avLst/>
            </a:prstGeom>
            <a:noFill/>
            <a:ln w="28575">
              <a:solidFill>
                <a:srgbClr val="0000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0000FF"/>
                </a:solidFill>
              </a:endParaRPr>
            </a:p>
          </p:txBody>
        </p:sp>
        <p:sp>
          <p:nvSpPr>
            <p:cNvPr id="28" name="Text Box 21"/>
            <p:cNvSpPr txBox="1">
              <a:spLocks noChangeArrowheads="1"/>
            </p:cNvSpPr>
            <p:nvPr/>
          </p:nvSpPr>
          <p:spPr bwMode="auto">
            <a:xfrm>
              <a:off x="5136" y="1008"/>
              <a:ext cx="48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dirty="0">
                  <a:solidFill>
                    <a:srgbClr val="0000FF"/>
                  </a:solidFill>
                </a:rPr>
                <a:t>Bias</a:t>
              </a:r>
            </a:p>
          </p:txBody>
        </p:sp>
      </p:grpSp>
      <p:sp>
        <p:nvSpPr>
          <p:cNvPr id="29" name="Rectangle 28"/>
          <p:cNvSpPr/>
          <p:nvPr/>
        </p:nvSpPr>
        <p:spPr>
          <a:xfrm>
            <a:off x="936163" y="252021"/>
            <a:ext cx="5083637" cy="46841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15240140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467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5466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5467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467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466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4660"/>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5467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660" grpId="0"/>
      <p:bldP spid="454661" grpId="0" animBg="1"/>
      <p:bldP spid="454673" grpId="0" animBg="1"/>
      <p:bldP spid="454674" grpId="0" animBg="1"/>
      <p:bldP spid="29" grpId="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150" y="1030301"/>
            <a:ext cx="8070850" cy="544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779" name="Rectangle 3"/>
          <p:cNvSpPr>
            <a:spLocks noChangeArrowheads="1"/>
          </p:cNvSpPr>
          <p:nvPr/>
        </p:nvSpPr>
        <p:spPr bwMode="auto">
          <a:xfrm>
            <a:off x="1000139" y="179401"/>
            <a:ext cx="6992925" cy="582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400" dirty="0">
                <a:solidFill>
                  <a:srgbClr val="000000"/>
                </a:solidFill>
              </a:rPr>
              <a:t>2003 </a:t>
            </a:r>
            <a:r>
              <a:rPr lang="en-US" altLang="en-US" sz="2400" dirty="0">
                <a:solidFill>
                  <a:srgbClr val="0033CC"/>
                </a:solidFill>
              </a:rPr>
              <a:t>measured</a:t>
            </a:r>
            <a:r>
              <a:rPr lang="en-US" altLang="en-US" sz="2400" dirty="0">
                <a:solidFill>
                  <a:srgbClr val="000000"/>
                </a:solidFill>
              </a:rPr>
              <a:t> cumulative fluxes</a:t>
            </a:r>
          </a:p>
        </p:txBody>
      </p:sp>
      <p:sp>
        <p:nvSpPr>
          <p:cNvPr id="75780" name="Text Box 4"/>
          <p:cNvSpPr txBox="1">
            <a:spLocks noChangeArrowheads="1"/>
          </p:cNvSpPr>
          <p:nvPr/>
        </p:nvSpPr>
        <p:spPr bwMode="auto">
          <a:xfrm>
            <a:off x="6103938" y="1349375"/>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1800" b="0" dirty="0">
                <a:solidFill>
                  <a:srgbClr val="FF0000"/>
                </a:solidFill>
                <a:cs typeface="Arial" charset="0"/>
              </a:rPr>
              <a:t>Benchmark rain</a:t>
            </a:r>
          </a:p>
        </p:txBody>
      </p:sp>
      <p:sp>
        <p:nvSpPr>
          <p:cNvPr id="75781" name="Oval 5"/>
          <p:cNvSpPr>
            <a:spLocks noChangeAspect="1" noChangeArrowheads="1"/>
          </p:cNvSpPr>
          <p:nvPr/>
        </p:nvSpPr>
        <p:spPr bwMode="auto">
          <a:xfrm>
            <a:off x="7900989" y="1509726"/>
            <a:ext cx="92075" cy="92075"/>
          </a:xfrm>
          <a:prstGeom prst="ellipse">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pic>
        <p:nvPicPr>
          <p:cNvPr id="75782" name="Picture 6"/>
          <p:cNvPicPr>
            <a:picLocks noChangeAspect="1" noChangeArrowheads="1"/>
          </p:cNvPicPr>
          <p:nvPr/>
        </p:nvPicPr>
        <p:blipFill>
          <a:blip r:embed="rId3">
            <a:extLst>
              <a:ext uri="{28A0092B-C50C-407E-A947-70E740481C1C}">
                <a14:useLocalDpi xmlns:a14="http://schemas.microsoft.com/office/drawing/2010/main" val="0"/>
              </a:ext>
            </a:extLst>
          </a:blip>
          <a:srcRect l="30577" t="45044" r="44461" b="41794"/>
          <a:stretch>
            <a:fillRect/>
          </a:stretch>
        </p:blipFill>
        <p:spPr bwMode="auto">
          <a:xfrm>
            <a:off x="1727200" y="1908188"/>
            <a:ext cx="2159000"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83" name="Picture 7"/>
          <p:cNvPicPr>
            <a:picLocks noChangeAspect="1" noChangeArrowheads="1"/>
          </p:cNvPicPr>
          <p:nvPr/>
        </p:nvPicPr>
        <p:blipFill>
          <a:blip r:embed="rId3">
            <a:extLst>
              <a:ext uri="{28A0092B-C50C-407E-A947-70E740481C1C}">
                <a14:useLocalDpi xmlns:a14="http://schemas.microsoft.com/office/drawing/2010/main" val="0"/>
              </a:ext>
            </a:extLst>
          </a:blip>
          <a:srcRect l="30577" t="20474" r="34633" b="73318"/>
          <a:stretch>
            <a:fillRect/>
          </a:stretch>
        </p:blipFill>
        <p:spPr bwMode="auto">
          <a:xfrm>
            <a:off x="1727200" y="1485900"/>
            <a:ext cx="34544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8344" name="Line 8"/>
          <p:cNvSpPr>
            <a:spLocks noChangeShapeType="1"/>
          </p:cNvSpPr>
          <p:nvPr/>
        </p:nvSpPr>
        <p:spPr bwMode="auto">
          <a:xfrm flipV="1">
            <a:off x="2073275" y="4167188"/>
            <a:ext cx="2178050" cy="1395412"/>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398345" name="Text Box 9"/>
          <p:cNvSpPr txBox="1">
            <a:spLocks noChangeArrowheads="1"/>
          </p:cNvSpPr>
          <p:nvPr/>
        </p:nvSpPr>
        <p:spPr bwMode="auto">
          <a:xfrm>
            <a:off x="3584595" y="4656151"/>
            <a:ext cx="2212975" cy="91598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dirty="0">
                <a:solidFill>
                  <a:srgbClr val="FF0000"/>
                </a:solidFill>
                <a:cs typeface="Arial" charset="0"/>
              </a:rPr>
              <a:t>Most rain becomes subsurface flow</a:t>
            </a:r>
          </a:p>
        </p:txBody>
      </p:sp>
      <p:sp>
        <p:nvSpPr>
          <p:cNvPr id="398346" name="Line 10"/>
          <p:cNvSpPr>
            <a:spLocks noChangeShapeType="1"/>
          </p:cNvSpPr>
          <p:nvPr/>
        </p:nvSpPr>
        <p:spPr bwMode="auto">
          <a:xfrm flipV="1">
            <a:off x="4743450" y="2962275"/>
            <a:ext cx="3157538" cy="847725"/>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398347" name="Text Box 11"/>
          <p:cNvSpPr txBox="1">
            <a:spLocks noChangeArrowheads="1"/>
          </p:cNvSpPr>
          <p:nvPr/>
        </p:nvSpPr>
        <p:spPr bwMode="auto">
          <a:xfrm>
            <a:off x="6167453" y="3535363"/>
            <a:ext cx="1533525" cy="6413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dirty="0">
                <a:solidFill>
                  <a:srgbClr val="FF0000"/>
                </a:solidFill>
                <a:cs typeface="Arial" charset="0"/>
              </a:rPr>
              <a:t>More water lost to ET</a:t>
            </a:r>
          </a:p>
        </p:txBody>
      </p:sp>
      <p:sp>
        <p:nvSpPr>
          <p:cNvPr id="75788" name="Text Box 12"/>
          <p:cNvSpPr txBox="1">
            <a:spLocks noChangeArrowheads="1"/>
          </p:cNvSpPr>
          <p:nvPr/>
        </p:nvSpPr>
        <p:spPr bwMode="auto">
          <a:xfrm>
            <a:off x="811232" y="6024576"/>
            <a:ext cx="1303337"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1800">
                <a:solidFill>
                  <a:srgbClr val="000066"/>
                </a:solidFill>
                <a:cs typeface="Arial" charset="0"/>
              </a:rPr>
              <a:t>January 1</a:t>
            </a:r>
          </a:p>
        </p:txBody>
      </p:sp>
      <p:sp>
        <p:nvSpPr>
          <p:cNvPr id="75789" name="Text Box 13"/>
          <p:cNvSpPr txBox="1">
            <a:spLocks noChangeArrowheads="1"/>
          </p:cNvSpPr>
          <p:nvPr/>
        </p:nvSpPr>
        <p:spPr bwMode="auto">
          <a:xfrm>
            <a:off x="7499350" y="5959475"/>
            <a:ext cx="954088" cy="36988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1800">
                <a:solidFill>
                  <a:srgbClr val="000066"/>
                </a:solidFill>
                <a:cs typeface="Arial" charset="0"/>
              </a:rPr>
              <a:t>May 31</a:t>
            </a:r>
          </a:p>
        </p:txBody>
      </p:sp>
      <p:sp>
        <p:nvSpPr>
          <p:cNvPr id="14" name="Rectangle 13"/>
          <p:cNvSpPr/>
          <p:nvPr/>
        </p:nvSpPr>
        <p:spPr>
          <a:xfrm>
            <a:off x="936163" y="252021"/>
            <a:ext cx="5083637" cy="46841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18075592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83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834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83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83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44" grpId="0" animBg="1"/>
      <p:bldP spid="398345" grpId="0" animBg="1"/>
      <p:bldP spid="398346" grpId="0" animBg="1"/>
      <p:bldP spid="398347" grpId="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533400" y="152400"/>
            <a:ext cx="8305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400" dirty="0">
                <a:solidFill>
                  <a:srgbClr val="000000"/>
                </a:solidFill>
              </a:rPr>
              <a:t>2003 </a:t>
            </a:r>
            <a:r>
              <a:rPr lang="en-US" altLang="en-US" sz="2400" dirty="0">
                <a:solidFill>
                  <a:srgbClr val="0000FF"/>
                </a:solidFill>
              </a:rPr>
              <a:t>measured</a:t>
            </a:r>
            <a:r>
              <a:rPr lang="en-US" altLang="en-US" sz="2400" dirty="0">
                <a:solidFill>
                  <a:srgbClr val="000000"/>
                </a:solidFill>
              </a:rPr>
              <a:t> and </a:t>
            </a:r>
            <a:r>
              <a:rPr lang="en-US" altLang="en-US" sz="2400" dirty="0">
                <a:solidFill>
                  <a:srgbClr val="FF0000"/>
                </a:solidFill>
              </a:rPr>
              <a:t>modeled</a:t>
            </a:r>
            <a:r>
              <a:rPr lang="en-US" altLang="en-US" sz="2400" dirty="0">
                <a:solidFill>
                  <a:srgbClr val="000000"/>
                </a:solidFill>
              </a:rPr>
              <a:t> cumulative fluxes</a:t>
            </a:r>
          </a:p>
        </p:txBody>
      </p:sp>
      <p:pic>
        <p:nvPicPr>
          <p:cNvPr id="768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3" y="1019175"/>
            <a:ext cx="8062912" cy="544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4" name="Picture 4"/>
          <p:cNvPicPr>
            <a:picLocks noChangeAspect="1" noChangeArrowheads="1"/>
          </p:cNvPicPr>
          <p:nvPr/>
        </p:nvPicPr>
        <p:blipFill>
          <a:blip r:embed="rId3">
            <a:extLst>
              <a:ext uri="{28A0092B-C50C-407E-A947-70E740481C1C}">
                <a14:useLocalDpi xmlns:a14="http://schemas.microsoft.com/office/drawing/2010/main" val="0"/>
              </a:ext>
            </a:extLst>
          </a:blip>
          <a:srcRect l="30577" t="20474" r="34633" b="73318"/>
          <a:stretch>
            <a:fillRect/>
          </a:stretch>
        </p:blipFill>
        <p:spPr bwMode="auto">
          <a:xfrm>
            <a:off x="1727200" y="1390650"/>
            <a:ext cx="2338388" cy="33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5" name="Picture 5"/>
          <p:cNvPicPr>
            <a:picLocks noChangeAspect="1" noChangeArrowheads="1"/>
          </p:cNvPicPr>
          <p:nvPr/>
        </p:nvPicPr>
        <p:blipFill>
          <a:blip r:embed="rId3">
            <a:extLst>
              <a:ext uri="{28A0092B-C50C-407E-A947-70E740481C1C}">
                <a14:useLocalDpi xmlns:a14="http://schemas.microsoft.com/office/drawing/2010/main" val="0"/>
              </a:ext>
            </a:extLst>
          </a:blip>
          <a:srcRect l="30577" t="45044" r="44461" b="30225"/>
          <a:stretch>
            <a:fillRect/>
          </a:stretch>
        </p:blipFill>
        <p:spPr bwMode="auto">
          <a:xfrm>
            <a:off x="1727200" y="1674813"/>
            <a:ext cx="1677988" cy="133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806" name="Text Box 16"/>
          <p:cNvSpPr txBox="1">
            <a:spLocks noChangeArrowheads="1"/>
          </p:cNvSpPr>
          <p:nvPr/>
        </p:nvSpPr>
        <p:spPr bwMode="auto">
          <a:xfrm>
            <a:off x="6208713" y="1377951"/>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1800" b="0" dirty="0">
                <a:solidFill>
                  <a:srgbClr val="FF0000"/>
                </a:solidFill>
                <a:cs typeface="Arial" charset="0"/>
              </a:rPr>
              <a:t>Benchmark rain</a:t>
            </a:r>
          </a:p>
        </p:txBody>
      </p:sp>
      <p:sp>
        <p:nvSpPr>
          <p:cNvPr id="76807" name="Oval 17"/>
          <p:cNvSpPr>
            <a:spLocks noChangeAspect="1" noChangeArrowheads="1"/>
          </p:cNvSpPr>
          <p:nvPr/>
        </p:nvSpPr>
        <p:spPr bwMode="auto">
          <a:xfrm>
            <a:off x="8005766" y="1538301"/>
            <a:ext cx="92075" cy="92075"/>
          </a:xfrm>
          <a:prstGeom prst="ellipse">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sp>
        <p:nvSpPr>
          <p:cNvPr id="76808" name="Line 19"/>
          <p:cNvSpPr>
            <a:spLocks noChangeShapeType="1"/>
          </p:cNvSpPr>
          <p:nvPr/>
        </p:nvSpPr>
        <p:spPr bwMode="auto">
          <a:xfrm>
            <a:off x="8153400" y="2819400"/>
            <a:ext cx="0" cy="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sp>
        <p:nvSpPr>
          <p:cNvPr id="399382" name="Text Box 22"/>
          <p:cNvSpPr txBox="1">
            <a:spLocks noChangeArrowheads="1"/>
          </p:cNvSpPr>
          <p:nvPr/>
        </p:nvSpPr>
        <p:spPr bwMode="auto">
          <a:xfrm>
            <a:off x="6553200" y="4937138"/>
            <a:ext cx="11430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a:solidFill>
                  <a:srgbClr val="00FF00"/>
                </a:solidFill>
              </a:rPr>
              <a:t>Turc</a:t>
            </a:r>
          </a:p>
        </p:txBody>
      </p:sp>
      <p:sp>
        <p:nvSpPr>
          <p:cNvPr id="399383" name="Text Box 23"/>
          <p:cNvSpPr txBox="1">
            <a:spLocks noChangeArrowheads="1"/>
          </p:cNvSpPr>
          <p:nvPr/>
        </p:nvSpPr>
        <p:spPr bwMode="auto">
          <a:xfrm>
            <a:off x="5791200" y="4022725"/>
            <a:ext cx="14478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a:solidFill>
                  <a:srgbClr val="006600"/>
                </a:solidFill>
              </a:rPr>
              <a:t>Turc x 2</a:t>
            </a:r>
          </a:p>
        </p:txBody>
      </p:sp>
      <p:sp>
        <p:nvSpPr>
          <p:cNvPr id="76811" name="Text Box 24"/>
          <p:cNvSpPr txBox="1">
            <a:spLocks noChangeArrowheads="1"/>
          </p:cNvSpPr>
          <p:nvPr/>
        </p:nvSpPr>
        <p:spPr bwMode="auto">
          <a:xfrm>
            <a:off x="533400" y="520714"/>
            <a:ext cx="7696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400" dirty="0">
                <a:solidFill>
                  <a:srgbClr val="000000"/>
                </a:solidFill>
              </a:rPr>
              <a:t>ET:  S-Wave radiation, Temperature, R-H; </a:t>
            </a:r>
            <a:r>
              <a:rPr lang="en-US" altLang="en-US" sz="2400" dirty="0" err="1">
                <a:solidFill>
                  <a:srgbClr val="0000FF"/>
                </a:solidFill>
              </a:rPr>
              <a:t>Turc</a:t>
            </a:r>
            <a:r>
              <a:rPr lang="en-US" altLang="en-US" sz="2400" dirty="0">
                <a:solidFill>
                  <a:srgbClr val="0000FF"/>
                </a:solidFill>
              </a:rPr>
              <a:t>, 1961</a:t>
            </a:r>
            <a:r>
              <a:rPr lang="en-US" altLang="en-US" sz="2400" dirty="0">
                <a:solidFill>
                  <a:srgbClr val="000000"/>
                </a:solidFill>
              </a:rPr>
              <a:t> </a:t>
            </a:r>
          </a:p>
        </p:txBody>
      </p:sp>
      <p:sp>
        <p:nvSpPr>
          <p:cNvPr id="12" name="Rectangle 11"/>
          <p:cNvSpPr/>
          <p:nvPr/>
        </p:nvSpPr>
        <p:spPr>
          <a:xfrm>
            <a:off x="442912" y="269080"/>
            <a:ext cx="7786687" cy="7858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16739773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38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93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2" grpId="0"/>
      <p:bldP spid="399383" grpId="0"/>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994" y="102045"/>
            <a:ext cx="4418013" cy="665391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4572000" y="3048000"/>
            <a:ext cx="2209006" cy="3429000"/>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
        <p:nvSpPr>
          <p:cNvPr id="4" name="Rectangle 3"/>
          <p:cNvSpPr>
            <a:spLocks noChangeArrowheads="1"/>
          </p:cNvSpPr>
          <p:nvPr/>
        </p:nvSpPr>
        <p:spPr bwMode="auto">
          <a:xfrm>
            <a:off x="2872741" y="34636"/>
            <a:ext cx="2179320" cy="346364"/>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Tree>
    <p:extLst>
      <p:ext uri="{BB962C8B-B14F-4D97-AF65-F5344CB8AC3E}">
        <p14:creationId xmlns:p14="http://schemas.microsoft.com/office/powerpoint/2010/main" val="4102141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533400" y="-28575"/>
            <a:ext cx="84582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400" dirty="0">
                <a:solidFill>
                  <a:srgbClr val="000000"/>
                </a:solidFill>
              </a:rPr>
              <a:t>2003 </a:t>
            </a:r>
            <a:r>
              <a:rPr lang="en-US" altLang="en-US" sz="2400" dirty="0">
                <a:solidFill>
                  <a:srgbClr val="0033CC"/>
                </a:solidFill>
              </a:rPr>
              <a:t>measured</a:t>
            </a:r>
            <a:r>
              <a:rPr lang="en-US" altLang="en-US" sz="2400" dirty="0">
                <a:solidFill>
                  <a:srgbClr val="000000"/>
                </a:solidFill>
              </a:rPr>
              <a:t> and </a:t>
            </a:r>
            <a:r>
              <a:rPr lang="en-US" altLang="en-US" sz="2400" dirty="0">
                <a:solidFill>
                  <a:srgbClr val="FF0000"/>
                </a:solidFill>
              </a:rPr>
              <a:t>modeled</a:t>
            </a:r>
            <a:r>
              <a:rPr lang="en-US" altLang="en-US" sz="2400" dirty="0">
                <a:solidFill>
                  <a:srgbClr val="000000"/>
                </a:solidFill>
              </a:rPr>
              <a:t> cumulative fluxes</a:t>
            </a:r>
          </a:p>
        </p:txBody>
      </p:sp>
      <p:pic>
        <p:nvPicPr>
          <p:cNvPr id="778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3" y="1019175"/>
            <a:ext cx="8062912" cy="544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828" name="Picture 4"/>
          <p:cNvPicPr>
            <a:picLocks noChangeAspect="1" noChangeArrowheads="1"/>
          </p:cNvPicPr>
          <p:nvPr/>
        </p:nvPicPr>
        <p:blipFill>
          <a:blip r:embed="rId3">
            <a:extLst>
              <a:ext uri="{28A0092B-C50C-407E-A947-70E740481C1C}">
                <a14:useLocalDpi xmlns:a14="http://schemas.microsoft.com/office/drawing/2010/main" val="0"/>
              </a:ext>
            </a:extLst>
          </a:blip>
          <a:srcRect l="30577" t="20474" r="34633" b="73318"/>
          <a:stretch>
            <a:fillRect/>
          </a:stretch>
        </p:blipFill>
        <p:spPr bwMode="auto">
          <a:xfrm>
            <a:off x="1727200" y="1390650"/>
            <a:ext cx="2338388" cy="33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829" name="Picture 5"/>
          <p:cNvPicPr>
            <a:picLocks noChangeAspect="1" noChangeArrowheads="1"/>
          </p:cNvPicPr>
          <p:nvPr/>
        </p:nvPicPr>
        <p:blipFill>
          <a:blip r:embed="rId3">
            <a:extLst>
              <a:ext uri="{28A0092B-C50C-407E-A947-70E740481C1C}">
                <a14:useLocalDpi xmlns:a14="http://schemas.microsoft.com/office/drawing/2010/main" val="0"/>
              </a:ext>
            </a:extLst>
          </a:blip>
          <a:srcRect l="30577" t="45044" r="44461" b="30225"/>
          <a:stretch>
            <a:fillRect/>
          </a:stretch>
        </p:blipFill>
        <p:spPr bwMode="auto">
          <a:xfrm>
            <a:off x="1727200" y="1674813"/>
            <a:ext cx="1677988" cy="133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36230" name="Group 6"/>
          <p:cNvGrpSpPr>
            <a:grpSpLocks/>
          </p:cNvGrpSpPr>
          <p:nvPr/>
        </p:nvGrpSpPr>
        <p:grpSpPr bwMode="auto">
          <a:xfrm>
            <a:off x="1752600" y="2808288"/>
            <a:ext cx="6299200" cy="2767012"/>
            <a:chOff x="1104" y="1769"/>
            <a:chExt cx="3968" cy="1743"/>
          </a:xfrm>
        </p:grpSpPr>
        <p:sp>
          <p:nvSpPr>
            <p:cNvPr id="77843" name="Freeform 7"/>
            <p:cNvSpPr>
              <a:spLocks/>
            </p:cNvSpPr>
            <p:nvPr/>
          </p:nvSpPr>
          <p:spPr bwMode="auto">
            <a:xfrm>
              <a:off x="1104" y="1785"/>
              <a:ext cx="3628" cy="1727"/>
            </a:xfrm>
            <a:custGeom>
              <a:avLst/>
              <a:gdLst>
                <a:gd name="T0" fmla="*/ 32 w 3628"/>
                <a:gd name="T1" fmla="*/ 1687 h 1727"/>
                <a:gd name="T2" fmla="*/ 60 w 3628"/>
                <a:gd name="T3" fmla="*/ 1555 h 1727"/>
                <a:gd name="T4" fmla="*/ 96 w 3628"/>
                <a:gd name="T5" fmla="*/ 1503 h 1727"/>
                <a:gd name="T6" fmla="*/ 128 w 3628"/>
                <a:gd name="T7" fmla="*/ 1435 h 1727"/>
                <a:gd name="T8" fmla="*/ 204 w 3628"/>
                <a:gd name="T9" fmla="*/ 1419 h 1727"/>
                <a:gd name="T10" fmla="*/ 324 w 3628"/>
                <a:gd name="T11" fmla="*/ 1367 h 1727"/>
                <a:gd name="T12" fmla="*/ 388 w 3628"/>
                <a:gd name="T13" fmla="*/ 1295 h 1727"/>
                <a:gd name="T14" fmla="*/ 512 w 3628"/>
                <a:gd name="T15" fmla="*/ 1279 h 1727"/>
                <a:gd name="T16" fmla="*/ 576 w 3628"/>
                <a:gd name="T17" fmla="*/ 1247 h 1727"/>
                <a:gd name="T18" fmla="*/ 660 w 3628"/>
                <a:gd name="T19" fmla="*/ 1107 h 1727"/>
                <a:gd name="T20" fmla="*/ 728 w 3628"/>
                <a:gd name="T21" fmla="*/ 1023 h 1727"/>
                <a:gd name="T22" fmla="*/ 836 w 3628"/>
                <a:gd name="T23" fmla="*/ 935 h 1727"/>
                <a:gd name="T24" fmla="*/ 936 w 3628"/>
                <a:gd name="T25" fmla="*/ 891 h 1727"/>
                <a:gd name="T26" fmla="*/ 1108 w 3628"/>
                <a:gd name="T27" fmla="*/ 879 h 1727"/>
                <a:gd name="T28" fmla="*/ 1276 w 3628"/>
                <a:gd name="T29" fmla="*/ 835 h 1727"/>
                <a:gd name="T30" fmla="*/ 1364 w 3628"/>
                <a:gd name="T31" fmla="*/ 799 h 1727"/>
                <a:gd name="T32" fmla="*/ 1536 w 3628"/>
                <a:gd name="T33" fmla="*/ 771 h 1727"/>
                <a:gd name="T34" fmla="*/ 1656 w 3628"/>
                <a:gd name="T35" fmla="*/ 751 h 1727"/>
                <a:gd name="T36" fmla="*/ 1792 w 3628"/>
                <a:gd name="T37" fmla="*/ 723 h 1727"/>
                <a:gd name="T38" fmla="*/ 1860 w 3628"/>
                <a:gd name="T39" fmla="*/ 667 h 1727"/>
                <a:gd name="T40" fmla="*/ 1912 w 3628"/>
                <a:gd name="T41" fmla="*/ 559 h 1727"/>
                <a:gd name="T42" fmla="*/ 1968 w 3628"/>
                <a:gd name="T43" fmla="*/ 479 h 1727"/>
                <a:gd name="T44" fmla="*/ 2036 w 3628"/>
                <a:gd name="T45" fmla="*/ 459 h 1727"/>
                <a:gd name="T46" fmla="*/ 2120 w 3628"/>
                <a:gd name="T47" fmla="*/ 423 h 1727"/>
                <a:gd name="T48" fmla="*/ 2156 w 3628"/>
                <a:gd name="T49" fmla="*/ 343 h 1727"/>
                <a:gd name="T50" fmla="*/ 2268 w 3628"/>
                <a:gd name="T51" fmla="*/ 279 h 1727"/>
                <a:gd name="T52" fmla="*/ 2388 w 3628"/>
                <a:gd name="T53" fmla="*/ 263 h 1727"/>
                <a:gd name="T54" fmla="*/ 2548 w 3628"/>
                <a:gd name="T55" fmla="*/ 199 h 1727"/>
                <a:gd name="T56" fmla="*/ 2624 w 3628"/>
                <a:gd name="T57" fmla="*/ 171 h 1727"/>
                <a:gd name="T58" fmla="*/ 2736 w 3628"/>
                <a:gd name="T59" fmla="*/ 143 h 1727"/>
                <a:gd name="T60" fmla="*/ 2908 w 3628"/>
                <a:gd name="T61" fmla="*/ 79 h 1727"/>
                <a:gd name="T62" fmla="*/ 3056 w 3628"/>
                <a:gd name="T63" fmla="*/ 35 h 1727"/>
                <a:gd name="T64" fmla="*/ 3308 w 3628"/>
                <a:gd name="T65" fmla="*/ 19 h 1727"/>
                <a:gd name="T66" fmla="*/ 3628 w 3628"/>
                <a:gd name="T67" fmla="*/ 3 h 172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28" h="1727">
                  <a:moveTo>
                    <a:pt x="0" y="1727"/>
                  </a:moveTo>
                  <a:cubicBezTo>
                    <a:pt x="12" y="1718"/>
                    <a:pt x="24" y="1710"/>
                    <a:pt x="32" y="1687"/>
                  </a:cubicBezTo>
                  <a:cubicBezTo>
                    <a:pt x="40" y="1664"/>
                    <a:pt x="43" y="1613"/>
                    <a:pt x="48" y="1591"/>
                  </a:cubicBezTo>
                  <a:cubicBezTo>
                    <a:pt x="53" y="1569"/>
                    <a:pt x="55" y="1565"/>
                    <a:pt x="60" y="1555"/>
                  </a:cubicBezTo>
                  <a:cubicBezTo>
                    <a:pt x="65" y="1545"/>
                    <a:pt x="74" y="1540"/>
                    <a:pt x="80" y="1531"/>
                  </a:cubicBezTo>
                  <a:cubicBezTo>
                    <a:pt x="86" y="1522"/>
                    <a:pt x="91" y="1514"/>
                    <a:pt x="96" y="1503"/>
                  </a:cubicBezTo>
                  <a:cubicBezTo>
                    <a:pt x="101" y="1492"/>
                    <a:pt x="103" y="1474"/>
                    <a:pt x="108" y="1463"/>
                  </a:cubicBezTo>
                  <a:cubicBezTo>
                    <a:pt x="113" y="1452"/>
                    <a:pt x="117" y="1441"/>
                    <a:pt x="128" y="1435"/>
                  </a:cubicBezTo>
                  <a:cubicBezTo>
                    <a:pt x="139" y="1429"/>
                    <a:pt x="159" y="1430"/>
                    <a:pt x="172" y="1427"/>
                  </a:cubicBezTo>
                  <a:cubicBezTo>
                    <a:pt x="185" y="1424"/>
                    <a:pt x="185" y="1421"/>
                    <a:pt x="204" y="1419"/>
                  </a:cubicBezTo>
                  <a:cubicBezTo>
                    <a:pt x="223" y="1417"/>
                    <a:pt x="268" y="1424"/>
                    <a:pt x="288" y="1415"/>
                  </a:cubicBezTo>
                  <a:cubicBezTo>
                    <a:pt x="308" y="1406"/>
                    <a:pt x="312" y="1381"/>
                    <a:pt x="324" y="1367"/>
                  </a:cubicBezTo>
                  <a:cubicBezTo>
                    <a:pt x="336" y="1353"/>
                    <a:pt x="349" y="1343"/>
                    <a:pt x="360" y="1331"/>
                  </a:cubicBezTo>
                  <a:cubicBezTo>
                    <a:pt x="371" y="1319"/>
                    <a:pt x="378" y="1302"/>
                    <a:pt x="388" y="1295"/>
                  </a:cubicBezTo>
                  <a:cubicBezTo>
                    <a:pt x="398" y="1288"/>
                    <a:pt x="399" y="1294"/>
                    <a:pt x="420" y="1291"/>
                  </a:cubicBezTo>
                  <a:cubicBezTo>
                    <a:pt x="441" y="1288"/>
                    <a:pt x="491" y="1283"/>
                    <a:pt x="512" y="1279"/>
                  </a:cubicBezTo>
                  <a:cubicBezTo>
                    <a:pt x="533" y="1275"/>
                    <a:pt x="537" y="1272"/>
                    <a:pt x="548" y="1267"/>
                  </a:cubicBezTo>
                  <a:cubicBezTo>
                    <a:pt x="559" y="1262"/>
                    <a:pt x="567" y="1261"/>
                    <a:pt x="576" y="1247"/>
                  </a:cubicBezTo>
                  <a:cubicBezTo>
                    <a:pt x="585" y="1233"/>
                    <a:pt x="586" y="1206"/>
                    <a:pt x="600" y="1183"/>
                  </a:cubicBezTo>
                  <a:cubicBezTo>
                    <a:pt x="614" y="1160"/>
                    <a:pt x="643" y="1128"/>
                    <a:pt x="660" y="1107"/>
                  </a:cubicBezTo>
                  <a:cubicBezTo>
                    <a:pt x="677" y="1086"/>
                    <a:pt x="693" y="1069"/>
                    <a:pt x="704" y="1055"/>
                  </a:cubicBezTo>
                  <a:cubicBezTo>
                    <a:pt x="715" y="1041"/>
                    <a:pt x="713" y="1034"/>
                    <a:pt x="728" y="1023"/>
                  </a:cubicBezTo>
                  <a:cubicBezTo>
                    <a:pt x="743" y="1012"/>
                    <a:pt x="774" y="1002"/>
                    <a:pt x="792" y="987"/>
                  </a:cubicBezTo>
                  <a:cubicBezTo>
                    <a:pt x="810" y="972"/>
                    <a:pt x="819" y="946"/>
                    <a:pt x="836" y="935"/>
                  </a:cubicBezTo>
                  <a:cubicBezTo>
                    <a:pt x="853" y="924"/>
                    <a:pt x="879" y="930"/>
                    <a:pt x="896" y="923"/>
                  </a:cubicBezTo>
                  <a:cubicBezTo>
                    <a:pt x="913" y="916"/>
                    <a:pt x="913" y="898"/>
                    <a:pt x="936" y="891"/>
                  </a:cubicBezTo>
                  <a:cubicBezTo>
                    <a:pt x="959" y="884"/>
                    <a:pt x="1007" y="885"/>
                    <a:pt x="1036" y="883"/>
                  </a:cubicBezTo>
                  <a:cubicBezTo>
                    <a:pt x="1065" y="881"/>
                    <a:pt x="1075" y="880"/>
                    <a:pt x="1108" y="879"/>
                  </a:cubicBezTo>
                  <a:cubicBezTo>
                    <a:pt x="1141" y="878"/>
                    <a:pt x="1208" y="886"/>
                    <a:pt x="1236" y="879"/>
                  </a:cubicBezTo>
                  <a:cubicBezTo>
                    <a:pt x="1264" y="872"/>
                    <a:pt x="1265" y="847"/>
                    <a:pt x="1276" y="835"/>
                  </a:cubicBezTo>
                  <a:cubicBezTo>
                    <a:pt x="1287" y="823"/>
                    <a:pt x="1289" y="813"/>
                    <a:pt x="1304" y="807"/>
                  </a:cubicBezTo>
                  <a:cubicBezTo>
                    <a:pt x="1319" y="801"/>
                    <a:pt x="1344" y="804"/>
                    <a:pt x="1364" y="799"/>
                  </a:cubicBezTo>
                  <a:cubicBezTo>
                    <a:pt x="1384" y="794"/>
                    <a:pt x="1395" y="784"/>
                    <a:pt x="1424" y="779"/>
                  </a:cubicBezTo>
                  <a:cubicBezTo>
                    <a:pt x="1453" y="774"/>
                    <a:pt x="1502" y="773"/>
                    <a:pt x="1536" y="771"/>
                  </a:cubicBezTo>
                  <a:cubicBezTo>
                    <a:pt x="1570" y="769"/>
                    <a:pt x="1608" y="770"/>
                    <a:pt x="1628" y="767"/>
                  </a:cubicBezTo>
                  <a:cubicBezTo>
                    <a:pt x="1648" y="764"/>
                    <a:pt x="1639" y="754"/>
                    <a:pt x="1656" y="751"/>
                  </a:cubicBezTo>
                  <a:cubicBezTo>
                    <a:pt x="1673" y="748"/>
                    <a:pt x="1705" y="756"/>
                    <a:pt x="1728" y="751"/>
                  </a:cubicBezTo>
                  <a:cubicBezTo>
                    <a:pt x="1751" y="746"/>
                    <a:pt x="1776" y="734"/>
                    <a:pt x="1792" y="723"/>
                  </a:cubicBezTo>
                  <a:cubicBezTo>
                    <a:pt x="1808" y="712"/>
                    <a:pt x="1813" y="696"/>
                    <a:pt x="1824" y="687"/>
                  </a:cubicBezTo>
                  <a:cubicBezTo>
                    <a:pt x="1835" y="678"/>
                    <a:pt x="1849" y="672"/>
                    <a:pt x="1860" y="667"/>
                  </a:cubicBezTo>
                  <a:cubicBezTo>
                    <a:pt x="1871" y="662"/>
                    <a:pt x="1883" y="677"/>
                    <a:pt x="1892" y="659"/>
                  </a:cubicBezTo>
                  <a:cubicBezTo>
                    <a:pt x="1901" y="641"/>
                    <a:pt x="1904" y="584"/>
                    <a:pt x="1912" y="559"/>
                  </a:cubicBezTo>
                  <a:cubicBezTo>
                    <a:pt x="1920" y="534"/>
                    <a:pt x="1931" y="524"/>
                    <a:pt x="1940" y="511"/>
                  </a:cubicBezTo>
                  <a:cubicBezTo>
                    <a:pt x="1949" y="498"/>
                    <a:pt x="1958" y="486"/>
                    <a:pt x="1968" y="479"/>
                  </a:cubicBezTo>
                  <a:cubicBezTo>
                    <a:pt x="1978" y="472"/>
                    <a:pt x="1989" y="470"/>
                    <a:pt x="2000" y="467"/>
                  </a:cubicBezTo>
                  <a:cubicBezTo>
                    <a:pt x="2011" y="464"/>
                    <a:pt x="2024" y="461"/>
                    <a:pt x="2036" y="459"/>
                  </a:cubicBezTo>
                  <a:cubicBezTo>
                    <a:pt x="2048" y="457"/>
                    <a:pt x="2058" y="461"/>
                    <a:pt x="2072" y="455"/>
                  </a:cubicBezTo>
                  <a:cubicBezTo>
                    <a:pt x="2086" y="449"/>
                    <a:pt x="2108" y="432"/>
                    <a:pt x="2120" y="423"/>
                  </a:cubicBezTo>
                  <a:cubicBezTo>
                    <a:pt x="2132" y="414"/>
                    <a:pt x="2138" y="412"/>
                    <a:pt x="2144" y="399"/>
                  </a:cubicBezTo>
                  <a:cubicBezTo>
                    <a:pt x="2150" y="386"/>
                    <a:pt x="2147" y="357"/>
                    <a:pt x="2156" y="343"/>
                  </a:cubicBezTo>
                  <a:cubicBezTo>
                    <a:pt x="2165" y="329"/>
                    <a:pt x="2177" y="326"/>
                    <a:pt x="2196" y="315"/>
                  </a:cubicBezTo>
                  <a:cubicBezTo>
                    <a:pt x="2215" y="304"/>
                    <a:pt x="2249" y="286"/>
                    <a:pt x="2268" y="279"/>
                  </a:cubicBezTo>
                  <a:cubicBezTo>
                    <a:pt x="2287" y="272"/>
                    <a:pt x="2288" y="274"/>
                    <a:pt x="2308" y="271"/>
                  </a:cubicBezTo>
                  <a:cubicBezTo>
                    <a:pt x="2328" y="268"/>
                    <a:pt x="2357" y="273"/>
                    <a:pt x="2388" y="263"/>
                  </a:cubicBezTo>
                  <a:cubicBezTo>
                    <a:pt x="2419" y="253"/>
                    <a:pt x="2465" y="222"/>
                    <a:pt x="2492" y="211"/>
                  </a:cubicBezTo>
                  <a:cubicBezTo>
                    <a:pt x="2519" y="200"/>
                    <a:pt x="2531" y="206"/>
                    <a:pt x="2548" y="199"/>
                  </a:cubicBezTo>
                  <a:cubicBezTo>
                    <a:pt x="2565" y="192"/>
                    <a:pt x="2583" y="176"/>
                    <a:pt x="2596" y="171"/>
                  </a:cubicBezTo>
                  <a:cubicBezTo>
                    <a:pt x="2609" y="166"/>
                    <a:pt x="2614" y="175"/>
                    <a:pt x="2624" y="171"/>
                  </a:cubicBezTo>
                  <a:cubicBezTo>
                    <a:pt x="2634" y="167"/>
                    <a:pt x="2637" y="152"/>
                    <a:pt x="2656" y="147"/>
                  </a:cubicBezTo>
                  <a:cubicBezTo>
                    <a:pt x="2675" y="142"/>
                    <a:pt x="2715" y="150"/>
                    <a:pt x="2736" y="143"/>
                  </a:cubicBezTo>
                  <a:cubicBezTo>
                    <a:pt x="2757" y="136"/>
                    <a:pt x="2751" y="118"/>
                    <a:pt x="2780" y="107"/>
                  </a:cubicBezTo>
                  <a:cubicBezTo>
                    <a:pt x="2809" y="96"/>
                    <a:pt x="2871" y="85"/>
                    <a:pt x="2908" y="79"/>
                  </a:cubicBezTo>
                  <a:cubicBezTo>
                    <a:pt x="2945" y="73"/>
                    <a:pt x="2975" y="78"/>
                    <a:pt x="3000" y="71"/>
                  </a:cubicBezTo>
                  <a:cubicBezTo>
                    <a:pt x="3025" y="64"/>
                    <a:pt x="3042" y="43"/>
                    <a:pt x="3056" y="35"/>
                  </a:cubicBezTo>
                  <a:cubicBezTo>
                    <a:pt x="3070" y="27"/>
                    <a:pt x="3042" y="26"/>
                    <a:pt x="3084" y="23"/>
                  </a:cubicBezTo>
                  <a:cubicBezTo>
                    <a:pt x="3126" y="20"/>
                    <a:pt x="3265" y="22"/>
                    <a:pt x="3308" y="19"/>
                  </a:cubicBezTo>
                  <a:cubicBezTo>
                    <a:pt x="3351" y="16"/>
                    <a:pt x="3291" y="6"/>
                    <a:pt x="3344" y="3"/>
                  </a:cubicBezTo>
                  <a:cubicBezTo>
                    <a:pt x="3397" y="0"/>
                    <a:pt x="3580" y="4"/>
                    <a:pt x="3628" y="3"/>
                  </a:cubicBezTo>
                </a:path>
              </a:pathLst>
            </a:custGeom>
            <a:noFill/>
            <a:ln w="28575" cmpd="sng">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77844" name="Freeform 8"/>
            <p:cNvSpPr>
              <a:spLocks/>
            </p:cNvSpPr>
            <p:nvPr/>
          </p:nvSpPr>
          <p:spPr bwMode="auto">
            <a:xfrm>
              <a:off x="4718" y="1769"/>
              <a:ext cx="354" cy="19"/>
            </a:xfrm>
            <a:custGeom>
              <a:avLst/>
              <a:gdLst>
                <a:gd name="T0" fmla="*/ 6 w 354"/>
                <a:gd name="T1" fmla="*/ 19 h 19"/>
                <a:gd name="T2" fmla="*/ 58 w 354"/>
                <a:gd name="T3" fmla="*/ 3 h 19"/>
                <a:gd name="T4" fmla="*/ 354 w 354"/>
                <a:gd name="T5" fmla="*/ 3 h 19"/>
                <a:gd name="T6" fmla="*/ 0 60000 65536"/>
                <a:gd name="T7" fmla="*/ 0 60000 65536"/>
                <a:gd name="T8" fmla="*/ 0 60000 65536"/>
              </a:gdLst>
              <a:ahLst/>
              <a:cxnLst>
                <a:cxn ang="T6">
                  <a:pos x="T0" y="T1"/>
                </a:cxn>
                <a:cxn ang="T7">
                  <a:pos x="T2" y="T3"/>
                </a:cxn>
                <a:cxn ang="T8">
                  <a:pos x="T4" y="T5"/>
                </a:cxn>
              </a:cxnLst>
              <a:rect l="0" t="0" r="r" b="b"/>
              <a:pathLst>
                <a:path w="354" h="19">
                  <a:moveTo>
                    <a:pt x="6" y="19"/>
                  </a:moveTo>
                  <a:cubicBezTo>
                    <a:pt x="3" y="12"/>
                    <a:pt x="0" y="6"/>
                    <a:pt x="58" y="3"/>
                  </a:cubicBezTo>
                  <a:cubicBezTo>
                    <a:pt x="116" y="0"/>
                    <a:pt x="235" y="1"/>
                    <a:pt x="354" y="3"/>
                  </a:cubicBezTo>
                </a:path>
              </a:pathLst>
            </a:custGeom>
            <a:noFill/>
            <a:ln w="28575" cmpd="sng">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pic>
        <p:nvPicPr>
          <p:cNvPr id="436233" name="Picture 9"/>
          <p:cNvPicPr>
            <a:picLocks noChangeAspect="1" noChangeArrowheads="1"/>
          </p:cNvPicPr>
          <p:nvPr/>
        </p:nvPicPr>
        <p:blipFill>
          <a:blip r:embed="rId4">
            <a:extLst>
              <a:ext uri="{28A0092B-C50C-407E-A947-70E740481C1C}">
                <a14:useLocalDpi xmlns:a14="http://schemas.microsoft.com/office/drawing/2010/main" val="0"/>
              </a:ext>
            </a:extLst>
          </a:blip>
          <a:srcRect l="30577" t="59474" r="34633" b="33928"/>
          <a:stretch>
            <a:fillRect/>
          </a:stretch>
        </p:blipFill>
        <p:spPr bwMode="auto">
          <a:xfrm>
            <a:off x="3648081" y="1752613"/>
            <a:ext cx="2124075"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6234" name="Picture 10"/>
          <p:cNvPicPr>
            <a:picLocks noChangeAspect="1" noChangeArrowheads="1"/>
          </p:cNvPicPr>
          <p:nvPr/>
        </p:nvPicPr>
        <p:blipFill>
          <a:blip r:embed="rId4">
            <a:extLst>
              <a:ext uri="{28A0092B-C50C-407E-A947-70E740481C1C}">
                <a14:useLocalDpi xmlns:a14="http://schemas.microsoft.com/office/drawing/2010/main" val="0"/>
              </a:ext>
            </a:extLst>
          </a:blip>
          <a:srcRect l="30577" t="65518" r="34633" b="27884"/>
          <a:stretch>
            <a:fillRect/>
          </a:stretch>
        </p:blipFill>
        <p:spPr bwMode="auto">
          <a:xfrm>
            <a:off x="3629045" y="2039946"/>
            <a:ext cx="2124075" cy="322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6235" name="Picture 11"/>
          <p:cNvPicPr>
            <a:picLocks noChangeAspect="1" noChangeArrowheads="1"/>
          </p:cNvPicPr>
          <p:nvPr/>
        </p:nvPicPr>
        <p:blipFill>
          <a:blip r:embed="rId4">
            <a:extLst>
              <a:ext uri="{28A0092B-C50C-407E-A947-70E740481C1C}">
                <a14:useLocalDpi xmlns:a14="http://schemas.microsoft.com/office/drawing/2010/main" val="0"/>
              </a:ext>
            </a:extLst>
          </a:blip>
          <a:srcRect l="30577" t="72150" r="34633" b="21838"/>
          <a:stretch>
            <a:fillRect/>
          </a:stretch>
        </p:blipFill>
        <p:spPr bwMode="auto">
          <a:xfrm>
            <a:off x="3648081" y="2362213"/>
            <a:ext cx="212407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6236" name="Freeform 12"/>
          <p:cNvSpPr>
            <a:spLocks/>
          </p:cNvSpPr>
          <p:nvPr/>
        </p:nvSpPr>
        <p:spPr bwMode="auto">
          <a:xfrm>
            <a:off x="1758950" y="3321050"/>
            <a:ext cx="6305550" cy="2260600"/>
          </a:xfrm>
          <a:custGeom>
            <a:avLst/>
            <a:gdLst>
              <a:gd name="T0" fmla="*/ 0 w 3972"/>
              <a:gd name="T1" fmla="*/ 2147483647 h 1424"/>
              <a:gd name="T2" fmla="*/ 2147483647 w 3972"/>
              <a:gd name="T3" fmla="*/ 2147483647 h 1424"/>
              <a:gd name="T4" fmla="*/ 2147483647 w 3972"/>
              <a:gd name="T5" fmla="*/ 2147483647 h 1424"/>
              <a:gd name="T6" fmla="*/ 2147483647 w 3972"/>
              <a:gd name="T7" fmla="*/ 2147483647 h 1424"/>
              <a:gd name="T8" fmla="*/ 2147483647 w 3972"/>
              <a:gd name="T9" fmla="*/ 2147483647 h 1424"/>
              <a:gd name="T10" fmla="*/ 2147483647 w 3972"/>
              <a:gd name="T11" fmla="*/ 2147483647 h 1424"/>
              <a:gd name="T12" fmla="*/ 2147483647 w 3972"/>
              <a:gd name="T13" fmla="*/ 2147483647 h 1424"/>
              <a:gd name="T14" fmla="*/ 2147483647 w 3972"/>
              <a:gd name="T15" fmla="*/ 2147483647 h 1424"/>
              <a:gd name="T16" fmla="*/ 2147483647 w 3972"/>
              <a:gd name="T17" fmla="*/ 2147483647 h 1424"/>
              <a:gd name="T18" fmla="*/ 2147483647 w 3972"/>
              <a:gd name="T19" fmla="*/ 2147483647 h 1424"/>
              <a:gd name="T20" fmla="*/ 2147483647 w 3972"/>
              <a:gd name="T21" fmla="*/ 2147483647 h 1424"/>
              <a:gd name="T22" fmla="*/ 2147483647 w 3972"/>
              <a:gd name="T23" fmla="*/ 2147483647 h 1424"/>
              <a:gd name="T24" fmla="*/ 2147483647 w 3972"/>
              <a:gd name="T25" fmla="*/ 2147483647 h 1424"/>
              <a:gd name="T26" fmla="*/ 2147483647 w 3972"/>
              <a:gd name="T27" fmla="*/ 2147483647 h 1424"/>
              <a:gd name="T28" fmla="*/ 2147483647 w 3972"/>
              <a:gd name="T29" fmla="*/ 2147483647 h 1424"/>
              <a:gd name="T30" fmla="*/ 2147483647 w 3972"/>
              <a:gd name="T31" fmla="*/ 2147483647 h 1424"/>
              <a:gd name="T32" fmla="*/ 2147483647 w 3972"/>
              <a:gd name="T33" fmla="*/ 2147483647 h 1424"/>
              <a:gd name="T34" fmla="*/ 2147483647 w 3972"/>
              <a:gd name="T35" fmla="*/ 2147483647 h 1424"/>
              <a:gd name="T36" fmla="*/ 2147483647 w 3972"/>
              <a:gd name="T37" fmla="*/ 2147483647 h 1424"/>
              <a:gd name="T38" fmla="*/ 2147483647 w 3972"/>
              <a:gd name="T39" fmla="*/ 2147483647 h 1424"/>
              <a:gd name="T40" fmla="*/ 2147483647 w 3972"/>
              <a:gd name="T41" fmla="*/ 2147483647 h 1424"/>
              <a:gd name="T42" fmla="*/ 2147483647 w 3972"/>
              <a:gd name="T43" fmla="*/ 2147483647 h 1424"/>
              <a:gd name="T44" fmla="*/ 2147483647 w 3972"/>
              <a:gd name="T45" fmla="*/ 2147483647 h 1424"/>
              <a:gd name="T46" fmla="*/ 2147483647 w 3972"/>
              <a:gd name="T47" fmla="*/ 2147483647 h 1424"/>
              <a:gd name="T48" fmla="*/ 2147483647 w 3972"/>
              <a:gd name="T49" fmla="*/ 2147483647 h 1424"/>
              <a:gd name="T50" fmla="*/ 2147483647 w 3972"/>
              <a:gd name="T51" fmla="*/ 2147483647 h 1424"/>
              <a:gd name="T52" fmla="*/ 2147483647 w 3972"/>
              <a:gd name="T53" fmla="*/ 2147483647 h 1424"/>
              <a:gd name="T54" fmla="*/ 2147483647 w 3972"/>
              <a:gd name="T55" fmla="*/ 2147483647 h 1424"/>
              <a:gd name="T56" fmla="*/ 2147483647 w 3972"/>
              <a:gd name="T57" fmla="*/ 2147483647 h 1424"/>
              <a:gd name="T58" fmla="*/ 2147483647 w 3972"/>
              <a:gd name="T59" fmla="*/ 2147483647 h 1424"/>
              <a:gd name="T60" fmla="*/ 2147483647 w 3972"/>
              <a:gd name="T61" fmla="*/ 2147483647 h 1424"/>
              <a:gd name="T62" fmla="*/ 2147483647 w 3972"/>
              <a:gd name="T63" fmla="*/ 2147483647 h 1424"/>
              <a:gd name="T64" fmla="*/ 2147483647 w 3972"/>
              <a:gd name="T65" fmla="*/ 2147483647 h 1424"/>
              <a:gd name="T66" fmla="*/ 2147483647 w 3972"/>
              <a:gd name="T67" fmla="*/ 2147483647 h 1424"/>
              <a:gd name="T68" fmla="*/ 2147483647 w 3972"/>
              <a:gd name="T69" fmla="*/ 2147483647 h 1424"/>
              <a:gd name="T70" fmla="*/ 2147483647 w 3972"/>
              <a:gd name="T71" fmla="*/ 2147483647 h 1424"/>
              <a:gd name="T72" fmla="*/ 2147483647 w 3972"/>
              <a:gd name="T73" fmla="*/ 2147483647 h 1424"/>
              <a:gd name="T74" fmla="*/ 2147483647 w 3972"/>
              <a:gd name="T75" fmla="*/ 2147483647 h 1424"/>
              <a:gd name="T76" fmla="*/ 2147483647 w 3972"/>
              <a:gd name="T77" fmla="*/ 2147483647 h 1424"/>
              <a:gd name="T78" fmla="*/ 2147483647 w 3972"/>
              <a:gd name="T79" fmla="*/ 2147483647 h 1424"/>
              <a:gd name="T80" fmla="*/ 2147483647 w 3972"/>
              <a:gd name="T81" fmla="*/ 2147483647 h 1424"/>
              <a:gd name="T82" fmla="*/ 2147483647 w 3972"/>
              <a:gd name="T83" fmla="*/ 2147483647 h 1424"/>
              <a:gd name="T84" fmla="*/ 2147483647 w 3972"/>
              <a:gd name="T85" fmla="*/ 2147483647 h 1424"/>
              <a:gd name="T86" fmla="*/ 2147483647 w 3972"/>
              <a:gd name="T87" fmla="*/ 2147483647 h 1424"/>
              <a:gd name="T88" fmla="*/ 2147483647 w 3972"/>
              <a:gd name="T89" fmla="*/ 2147483647 h 1424"/>
              <a:gd name="T90" fmla="*/ 2147483647 w 3972"/>
              <a:gd name="T91" fmla="*/ 2147483647 h 1424"/>
              <a:gd name="T92" fmla="*/ 2147483647 w 3972"/>
              <a:gd name="T93" fmla="*/ 2147483647 h 1424"/>
              <a:gd name="T94" fmla="*/ 2147483647 w 3972"/>
              <a:gd name="T95" fmla="*/ 2147483647 h 1424"/>
              <a:gd name="T96" fmla="*/ 2147483647 w 3972"/>
              <a:gd name="T97" fmla="*/ 2147483647 h 1424"/>
              <a:gd name="T98" fmla="*/ 2147483647 w 3972"/>
              <a:gd name="T99" fmla="*/ 2147483647 h 1424"/>
              <a:gd name="T100" fmla="*/ 2147483647 w 3972"/>
              <a:gd name="T101" fmla="*/ 2147483647 h 1424"/>
              <a:gd name="T102" fmla="*/ 2147483647 w 3972"/>
              <a:gd name="T103" fmla="*/ 2147483647 h 1424"/>
              <a:gd name="T104" fmla="*/ 2147483647 w 3972"/>
              <a:gd name="T105" fmla="*/ 2147483647 h 14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972" h="1424">
                <a:moveTo>
                  <a:pt x="0" y="1424"/>
                </a:moveTo>
                <a:cubicBezTo>
                  <a:pt x="8" y="1424"/>
                  <a:pt x="16" y="1424"/>
                  <a:pt x="24" y="1400"/>
                </a:cubicBezTo>
                <a:cubicBezTo>
                  <a:pt x="32" y="1376"/>
                  <a:pt x="41" y="1307"/>
                  <a:pt x="48" y="1280"/>
                </a:cubicBezTo>
                <a:cubicBezTo>
                  <a:pt x="55" y="1253"/>
                  <a:pt x="56" y="1248"/>
                  <a:pt x="64" y="1236"/>
                </a:cubicBezTo>
                <a:cubicBezTo>
                  <a:pt x="72" y="1224"/>
                  <a:pt x="87" y="1217"/>
                  <a:pt x="96" y="1204"/>
                </a:cubicBezTo>
                <a:cubicBezTo>
                  <a:pt x="105" y="1191"/>
                  <a:pt x="105" y="1168"/>
                  <a:pt x="116" y="1156"/>
                </a:cubicBezTo>
                <a:cubicBezTo>
                  <a:pt x="127" y="1144"/>
                  <a:pt x="138" y="1137"/>
                  <a:pt x="160" y="1132"/>
                </a:cubicBezTo>
                <a:cubicBezTo>
                  <a:pt x="182" y="1127"/>
                  <a:pt x="225" y="1125"/>
                  <a:pt x="248" y="1124"/>
                </a:cubicBezTo>
                <a:cubicBezTo>
                  <a:pt x="271" y="1123"/>
                  <a:pt x="285" y="1130"/>
                  <a:pt x="296" y="1124"/>
                </a:cubicBezTo>
                <a:cubicBezTo>
                  <a:pt x="307" y="1118"/>
                  <a:pt x="301" y="1105"/>
                  <a:pt x="316" y="1088"/>
                </a:cubicBezTo>
                <a:cubicBezTo>
                  <a:pt x="331" y="1071"/>
                  <a:pt x="363" y="1032"/>
                  <a:pt x="384" y="1020"/>
                </a:cubicBezTo>
                <a:cubicBezTo>
                  <a:pt x="405" y="1008"/>
                  <a:pt x="429" y="1019"/>
                  <a:pt x="444" y="1016"/>
                </a:cubicBezTo>
                <a:cubicBezTo>
                  <a:pt x="459" y="1013"/>
                  <a:pt x="455" y="1006"/>
                  <a:pt x="472" y="1004"/>
                </a:cubicBezTo>
                <a:cubicBezTo>
                  <a:pt x="489" y="1002"/>
                  <a:pt x="527" y="1008"/>
                  <a:pt x="544" y="1004"/>
                </a:cubicBezTo>
                <a:cubicBezTo>
                  <a:pt x="561" y="1000"/>
                  <a:pt x="567" y="995"/>
                  <a:pt x="576" y="980"/>
                </a:cubicBezTo>
                <a:cubicBezTo>
                  <a:pt x="585" y="965"/>
                  <a:pt x="585" y="937"/>
                  <a:pt x="596" y="916"/>
                </a:cubicBezTo>
                <a:cubicBezTo>
                  <a:pt x="607" y="895"/>
                  <a:pt x="629" y="873"/>
                  <a:pt x="644" y="856"/>
                </a:cubicBezTo>
                <a:cubicBezTo>
                  <a:pt x="659" y="839"/>
                  <a:pt x="672" y="831"/>
                  <a:pt x="688" y="816"/>
                </a:cubicBezTo>
                <a:cubicBezTo>
                  <a:pt x="704" y="801"/>
                  <a:pt x="724" y="777"/>
                  <a:pt x="740" y="764"/>
                </a:cubicBezTo>
                <a:cubicBezTo>
                  <a:pt x="756" y="751"/>
                  <a:pt x="771" y="747"/>
                  <a:pt x="784" y="736"/>
                </a:cubicBezTo>
                <a:cubicBezTo>
                  <a:pt x="797" y="725"/>
                  <a:pt x="807" y="709"/>
                  <a:pt x="816" y="700"/>
                </a:cubicBezTo>
                <a:cubicBezTo>
                  <a:pt x="825" y="691"/>
                  <a:pt x="827" y="685"/>
                  <a:pt x="836" y="680"/>
                </a:cubicBezTo>
                <a:cubicBezTo>
                  <a:pt x="845" y="675"/>
                  <a:pt x="856" y="675"/>
                  <a:pt x="868" y="672"/>
                </a:cubicBezTo>
                <a:cubicBezTo>
                  <a:pt x="880" y="669"/>
                  <a:pt x="896" y="665"/>
                  <a:pt x="908" y="660"/>
                </a:cubicBezTo>
                <a:cubicBezTo>
                  <a:pt x="920" y="655"/>
                  <a:pt x="918" y="647"/>
                  <a:pt x="940" y="644"/>
                </a:cubicBezTo>
                <a:cubicBezTo>
                  <a:pt x="962" y="641"/>
                  <a:pt x="991" y="645"/>
                  <a:pt x="1040" y="644"/>
                </a:cubicBezTo>
                <a:cubicBezTo>
                  <a:pt x="1089" y="643"/>
                  <a:pt x="1195" y="643"/>
                  <a:pt x="1232" y="636"/>
                </a:cubicBezTo>
                <a:cubicBezTo>
                  <a:pt x="1269" y="629"/>
                  <a:pt x="1246" y="613"/>
                  <a:pt x="1260" y="604"/>
                </a:cubicBezTo>
                <a:cubicBezTo>
                  <a:pt x="1274" y="595"/>
                  <a:pt x="1295" y="589"/>
                  <a:pt x="1316" y="584"/>
                </a:cubicBezTo>
                <a:cubicBezTo>
                  <a:pt x="1337" y="579"/>
                  <a:pt x="1365" y="577"/>
                  <a:pt x="1388" y="572"/>
                </a:cubicBezTo>
                <a:cubicBezTo>
                  <a:pt x="1411" y="567"/>
                  <a:pt x="1414" y="559"/>
                  <a:pt x="1452" y="556"/>
                </a:cubicBezTo>
                <a:cubicBezTo>
                  <a:pt x="1490" y="553"/>
                  <a:pt x="1567" y="557"/>
                  <a:pt x="1616" y="556"/>
                </a:cubicBezTo>
                <a:cubicBezTo>
                  <a:pt x="1665" y="555"/>
                  <a:pt x="1718" y="551"/>
                  <a:pt x="1744" y="548"/>
                </a:cubicBezTo>
                <a:cubicBezTo>
                  <a:pt x="1770" y="545"/>
                  <a:pt x="1760" y="547"/>
                  <a:pt x="1772" y="540"/>
                </a:cubicBezTo>
                <a:cubicBezTo>
                  <a:pt x="1784" y="533"/>
                  <a:pt x="1805" y="515"/>
                  <a:pt x="1816" y="508"/>
                </a:cubicBezTo>
                <a:cubicBezTo>
                  <a:pt x="1827" y="501"/>
                  <a:pt x="1829" y="500"/>
                  <a:pt x="1840" y="496"/>
                </a:cubicBezTo>
                <a:cubicBezTo>
                  <a:pt x="1851" y="492"/>
                  <a:pt x="1872" y="503"/>
                  <a:pt x="1884" y="484"/>
                </a:cubicBezTo>
                <a:cubicBezTo>
                  <a:pt x="1896" y="465"/>
                  <a:pt x="1903" y="410"/>
                  <a:pt x="1912" y="384"/>
                </a:cubicBezTo>
                <a:cubicBezTo>
                  <a:pt x="1921" y="358"/>
                  <a:pt x="1927" y="341"/>
                  <a:pt x="1936" y="328"/>
                </a:cubicBezTo>
                <a:cubicBezTo>
                  <a:pt x="1945" y="315"/>
                  <a:pt x="1948" y="313"/>
                  <a:pt x="1968" y="308"/>
                </a:cubicBezTo>
                <a:cubicBezTo>
                  <a:pt x="1988" y="303"/>
                  <a:pt x="2031" y="306"/>
                  <a:pt x="2056" y="300"/>
                </a:cubicBezTo>
                <a:cubicBezTo>
                  <a:pt x="2081" y="294"/>
                  <a:pt x="2104" y="285"/>
                  <a:pt x="2120" y="272"/>
                </a:cubicBezTo>
                <a:cubicBezTo>
                  <a:pt x="2136" y="259"/>
                  <a:pt x="2143" y="236"/>
                  <a:pt x="2152" y="220"/>
                </a:cubicBezTo>
                <a:cubicBezTo>
                  <a:pt x="2161" y="204"/>
                  <a:pt x="2159" y="188"/>
                  <a:pt x="2176" y="176"/>
                </a:cubicBezTo>
                <a:cubicBezTo>
                  <a:pt x="2193" y="164"/>
                  <a:pt x="2215" y="155"/>
                  <a:pt x="2256" y="148"/>
                </a:cubicBezTo>
                <a:cubicBezTo>
                  <a:pt x="2297" y="141"/>
                  <a:pt x="2374" y="141"/>
                  <a:pt x="2420" y="132"/>
                </a:cubicBezTo>
                <a:cubicBezTo>
                  <a:pt x="2466" y="123"/>
                  <a:pt x="2494" y="107"/>
                  <a:pt x="2532" y="96"/>
                </a:cubicBezTo>
                <a:cubicBezTo>
                  <a:pt x="2570" y="85"/>
                  <a:pt x="2618" y="75"/>
                  <a:pt x="2652" y="68"/>
                </a:cubicBezTo>
                <a:cubicBezTo>
                  <a:pt x="2686" y="61"/>
                  <a:pt x="2707" y="61"/>
                  <a:pt x="2736" y="56"/>
                </a:cubicBezTo>
                <a:cubicBezTo>
                  <a:pt x="2765" y="51"/>
                  <a:pt x="2785" y="41"/>
                  <a:pt x="2828" y="36"/>
                </a:cubicBezTo>
                <a:cubicBezTo>
                  <a:pt x="2871" y="31"/>
                  <a:pt x="2954" y="33"/>
                  <a:pt x="2996" y="28"/>
                </a:cubicBezTo>
                <a:cubicBezTo>
                  <a:pt x="3038" y="23"/>
                  <a:pt x="2917" y="8"/>
                  <a:pt x="3080" y="4"/>
                </a:cubicBezTo>
                <a:cubicBezTo>
                  <a:pt x="3243" y="0"/>
                  <a:pt x="3607" y="2"/>
                  <a:pt x="3972" y="4"/>
                </a:cubicBezTo>
              </a:path>
            </a:pathLst>
          </a:custGeom>
          <a:noFill/>
          <a:ln w="28575" cmpd="sng">
            <a:solidFill>
              <a:srgbClr val="FF99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436237" name="Freeform 13"/>
          <p:cNvSpPr>
            <a:spLocks/>
          </p:cNvSpPr>
          <p:nvPr/>
        </p:nvSpPr>
        <p:spPr bwMode="auto">
          <a:xfrm>
            <a:off x="1752600" y="3005151"/>
            <a:ext cx="6305550" cy="2570162"/>
          </a:xfrm>
          <a:custGeom>
            <a:avLst/>
            <a:gdLst>
              <a:gd name="T0" fmla="*/ 0 w 3972"/>
              <a:gd name="T1" fmla="*/ 2147483647 h 1619"/>
              <a:gd name="T2" fmla="*/ 2147483647 w 3972"/>
              <a:gd name="T3" fmla="*/ 2147483647 h 1619"/>
              <a:gd name="T4" fmla="*/ 2147483647 w 3972"/>
              <a:gd name="T5" fmla="*/ 2147483647 h 1619"/>
              <a:gd name="T6" fmla="*/ 2147483647 w 3972"/>
              <a:gd name="T7" fmla="*/ 2147483647 h 1619"/>
              <a:gd name="T8" fmla="*/ 2147483647 w 3972"/>
              <a:gd name="T9" fmla="*/ 2147483647 h 1619"/>
              <a:gd name="T10" fmla="*/ 2147483647 w 3972"/>
              <a:gd name="T11" fmla="*/ 2147483647 h 1619"/>
              <a:gd name="T12" fmla="*/ 2147483647 w 3972"/>
              <a:gd name="T13" fmla="*/ 2147483647 h 1619"/>
              <a:gd name="T14" fmla="*/ 2147483647 w 3972"/>
              <a:gd name="T15" fmla="*/ 2147483647 h 1619"/>
              <a:gd name="T16" fmla="*/ 2147483647 w 3972"/>
              <a:gd name="T17" fmla="*/ 2147483647 h 1619"/>
              <a:gd name="T18" fmla="*/ 2147483647 w 3972"/>
              <a:gd name="T19" fmla="*/ 2147483647 h 1619"/>
              <a:gd name="T20" fmla="*/ 2147483647 w 3972"/>
              <a:gd name="T21" fmla="*/ 2147483647 h 1619"/>
              <a:gd name="T22" fmla="*/ 2147483647 w 3972"/>
              <a:gd name="T23" fmla="*/ 2147483647 h 1619"/>
              <a:gd name="T24" fmla="*/ 2147483647 w 3972"/>
              <a:gd name="T25" fmla="*/ 2147483647 h 1619"/>
              <a:gd name="T26" fmla="*/ 2147483647 w 3972"/>
              <a:gd name="T27" fmla="*/ 2147483647 h 1619"/>
              <a:gd name="T28" fmla="*/ 2147483647 w 3972"/>
              <a:gd name="T29" fmla="*/ 2147483647 h 1619"/>
              <a:gd name="T30" fmla="*/ 2147483647 w 3972"/>
              <a:gd name="T31" fmla="*/ 2147483647 h 1619"/>
              <a:gd name="T32" fmla="*/ 2147483647 w 3972"/>
              <a:gd name="T33" fmla="*/ 2147483647 h 1619"/>
              <a:gd name="T34" fmla="*/ 2147483647 w 3972"/>
              <a:gd name="T35" fmla="*/ 2147483647 h 1619"/>
              <a:gd name="T36" fmla="*/ 2147483647 w 3972"/>
              <a:gd name="T37" fmla="*/ 2147483647 h 1619"/>
              <a:gd name="T38" fmla="*/ 2147483647 w 3972"/>
              <a:gd name="T39" fmla="*/ 2147483647 h 1619"/>
              <a:gd name="T40" fmla="*/ 2147483647 w 3972"/>
              <a:gd name="T41" fmla="*/ 2147483647 h 1619"/>
              <a:gd name="T42" fmla="*/ 2147483647 w 3972"/>
              <a:gd name="T43" fmla="*/ 2147483647 h 1619"/>
              <a:gd name="T44" fmla="*/ 2147483647 w 3972"/>
              <a:gd name="T45" fmla="*/ 2147483647 h 1619"/>
              <a:gd name="T46" fmla="*/ 2147483647 w 3972"/>
              <a:gd name="T47" fmla="*/ 2147483647 h 1619"/>
              <a:gd name="T48" fmla="*/ 2147483647 w 3972"/>
              <a:gd name="T49" fmla="*/ 2147483647 h 1619"/>
              <a:gd name="T50" fmla="*/ 2147483647 w 3972"/>
              <a:gd name="T51" fmla="*/ 2147483647 h 1619"/>
              <a:gd name="T52" fmla="*/ 2147483647 w 3972"/>
              <a:gd name="T53" fmla="*/ 2147483647 h 1619"/>
              <a:gd name="T54" fmla="*/ 2147483647 w 3972"/>
              <a:gd name="T55" fmla="*/ 2147483647 h 1619"/>
              <a:gd name="T56" fmla="*/ 2147483647 w 3972"/>
              <a:gd name="T57" fmla="*/ 2147483647 h 1619"/>
              <a:gd name="T58" fmla="*/ 2147483647 w 3972"/>
              <a:gd name="T59" fmla="*/ 2147483647 h 1619"/>
              <a:gd name="T60" fmla="*/ 2147483647 w 3972"/>
              <a:gd name="T61" fmla="*/ 2147483647 h 1619"/>
              <a:gd name="T62" fmla="*/ 2147483647 w 3972"/>
              <a:gd name="T63" fmla="*/ 2147483647 h 1619"/>
              <a:gd name="T64" fmla="*/ 2147483647 w 3972"/>
              <a:gd name="T65" fmla="*/ 2147483647 h 1619"/>
              <a:gd name="T66" fmla="*/ 2147483647 w 3972"/>
              <a:gd name="T67" fmla="*/ 2147483647 h 1619"/>
              <a:gd name="T68" fmla="*/ 2147483647 w 3972"/>
              <a:gd name="T69" fmla="*/ 2147483647 h 1619"/>
              <a:gd name="T70" fmla="*/ 2147483647 w 3972"/>
              <a:gd name="T71" fmla="*/ 2147483647 h 1619"/>
              <a:gd name="T72" fmla="*/ 2147483647 w 3972"/>
              <a:gd name="T73" fmla="*/ 2147483647 h 1619"/>
              <a:gd name="T74" fmla="*/ 2147483647 w 3972"/>
              <a:gd name="T75" fmla="*/ 2147483647 h 1619"/>
              <a:gd name="T76" fmla="*/ 2147483647 w 3972"/>
              <a:gd name="T77" fmla="*/ 2147483647 h 1619"/>
              <a:gd name="T78" fmla="*/ 2147483647 w 3972"/>
              <a:gd name="T79" fmla="*/ 2147483647 h 1619"/>
              <a:gd name="T80" fmla="*/ 2147483647 w 3972"/>
              <a:gd name="T81" fmla="*/ 2147483647 h 1619"/>
              <a:gd name="T82" fmla="*/ 2147483647 w 3972"/>
              <a:gd name="T83" fmla="*/ 2147483647 h 1619"/>
              <a:gd name="T84" fmla="*/ 2147483647 w 3972"/>
              <a:gd name="T85" fmla="*/ 2147483647 h 1619"/>
              <a:gd name="T86" fmla="*/ 2147483647 w 3972"/>
              <a:gd name="T87" fmla="*/ 2147483647 h 1619"/>
              <a:gd name="T88" fmla="*/ 2147483647 w 3972"/>
              <a:gd name="T89" fmla="*/ 2147483647 h 1619"/>
              <a:gd name="T90" fmla="*/ 2147483647 w 3972"/>
              <a:gd name="T91" fmla="*/ 2147483647 h 1619"/>
              <a:gd name="T92" fmla="*/ 2147483647 w 3972"/>
              <a:gd name="T93" fmla="*/ 2147483647 h 1619"/>
              <a:gd name="T94" fmla="*/ 2147483647 w 3972"/>
              <a:gd name="T95" fmla="*/ 2147483647 h 1619"/>
              <a:gd name="T96" fmla="*/ 2147483647 w 3972"/>
              <a:gd name="T97" fmla="*/ 2147483647 h 1619"/>
              <a:gd name="T98" fmla="*/ 2147483647 w 3972"/>
              <a:gd name="T99" fmla="*/ 2147483647 h 1619"/>
              <a:gd name="T100" fmla="*/ 2147483647 w 3972"/>
              <a:gd name="T101" fmla="*/ 2147483647 h 1619"/>
              <a:gd name="T102" fmla="*/ 2147483647 w 3972"/>
              <a:gd name="T103" fmla="*/ 2147483647 h 1619"/>
              <a:gd name="T104" fmla="*/ 2147483647 w 3972"/>
              <a:gd name="T105" fmla="*/ 2147483647 h 1619"/>
              <a:gd name="T106" fmla="*/ 2147483647 w 3972"/>
              <a:gd name="T107" fmla="*/ 2147483647 h 1619"/>
              <a:gd name="T108" fmla="*/ 2147483647 w 3972"/>
              <a:gd name="T109" fmla="*/ 2147483647 h 1619"/>
              <a:gd name="T110" fmla="*/ 2147483647 w 3972"/>
              <a:gd name="T111" fmla="*/ 2147483647 h 1619"/>
              <a:gd name="T112" fmla="*/ 2147483647 w 3972"/>
              <a:gd name="T113" fmla="*/ 2147483647 h 1619"/>
              <a:gd name="T114" fmla="*/ 2147483647 w 3972"/>
              <a:gd name="T115" fmla="*/ 2147483647 h 1619"/>
              <a:gd name="T116" fmla="*/ 2147483647 w 3972"/>
              <a:gd name="T117" fmla="*/ 2147483647 h 1619"/>
              <a:gd name="T118" fmla="*/ 2147483647 w 3972"/>
              <a:gd name="T119" fmla="*/ 2147483647 h 1619"/>
              <a:gd name="T120" fmla="*/ 2147483647 w 3972"/>
              <a:gd name="T121" fmla="*/ 2147483647 h 1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972" h="1619">
                <a:moveTo>
                  <a:pt x="0" y="1619"/>
                </a:moveTo>
                <a:cubicBezTo>
                  <a:pt x="6" y="1618"/>
                  <a:pt x="13" y="1618"/>
                  <a:pt x="20" y="1599"/>
                </a:cubicBezTo>
                <a:cubicBezTo>
                  <a:pt x="27" y="1580"/>
                  <a:pt x="39" y="1530"/>
                  <a:pt x="44" y="1503"/>
                </a:cubicBezTo>
                <a:cubicBezTo>
                  <a:pt x="49" y="1476"/>
                  <a:pt x="47" y="1450"/>
                  <a:pt x="52" y="1435"/>
                </a:cubicBezTo>
                <a:cubicBezTo>
                  <a:pt x="57" y="1420"/>
                  <a:pt x="67" y="1428"/>
                  <a:pt x="76" y="1415"/>
                </a:cubicBezTo>
                <a:cubicBezTo>
                  <a:pt x="85" y="1402"/>
                  <a:pt x="96" y="1371"/>
                  <a:pt x="104" y="1355"/>
                </a:cubicBezTo>
                <a:cubicBezTo>
                  <a:pt x="112" y="1339"/>
                  <a:pt x="109" y="1326"/>
                  <a:pt x="124" y="1319"/>
                </a:cubicBezTo>
                <a:cubicBezTo>
                  <a:pt x="139" y="1312"/>
                  <a:pt x="170" y="1313"/>
                  <a:pt x="196" y="1311"/>
                </a:cubicBezTo>
                <a:cubicBezTo>
                  <a:pt x="222" y="1309"/>
                  <a:pt x="262" y="1310"/>
                  <a:pt x="280" y="1307"/>
                </a:cubicBezTo>
                <a:cubicBezTo>
                  <a:pt x="298" y="1304"/>
                  <a:pt x="296" y="1307"/>
                  <a:pt x="304" y="1295"/>
                </a:cubicBezTo>
                <a:cubicBezTo>
                  <a:pt x="312" y="1283"/>
                  <a:pt x="315" y="1252"/>
                  <a:pt x="328" y="1235"/>
                </a:cubicBezTo>
                <a:cubicBezTo>
                  <a:pt x="341" y="1218"/>
                  <a:pt x="367" y="1204"/>
                  <a:pt x="380" y="1195"/>
                </a:cubicBezTo>
                <a:cubicBezTo>
                  <a:pt x="393" y="1186"/>
                  <a:pt x="387" y="1184"/>
                  <a:pt x="408" y="1183"/>
                </a:cubicBezTo>
                <a:cubicBezTo>
                  <a:pt x="429" y="1182"/>
                  <a:pt x="483" y="1190"/>
                  <a:pt x="508" y="1187"/>
                </a:cubicBezTo>
                <a:cubicBezTo>
                  <a:pt x="533" y="1184"/>
                  <a:pt x="545" y="1176"/>
                  <a:pt x="556" y="1167"/>
                </a:cubicBezTo>
                <a:cubicBezTo>
                  <a:pt x="567" y="1158"/>
                  <a:pt x="569" y="1147"/>
                  <a:pt x="576" y="1131"/>
                </a:cubicBezTo>
                <a:cubicBezTo>
                  <a:pt x="583" y="1115"/>
                  <a:pt x="587" y="1092"/>
                  <a:pt x="600" y="1071"/>
                </a:cubicBezTo>
                <a:cubicBezTo>
                  <a:pt x="613" y="1050"/>
                  <a:pt x="637" y="1024"/>
                  <a:pt x="652" y="1007"/>
                </a:cubicBezTo>
                <a:cubicBezTo>
                  <a:pt x="667" y="990"/>
                  <a:pt x="676" y="982"/>
                  <a:pt x="688" y="967"/>
                </a:cubicBezTo>
                <a:cubicBezTo>
                  <a:pt x="700" y="952"/>
                  <a:pt x="708" y="927"/>
                  <a:pt x="724" y="915"/>
                </a:cubicBezTo>
                <a:cubicBezTo>
                  <a:pt x="740" y="903"/>
                  <a:pt x="769" y="906"/>
                  <a:pt x="784" y="895"/>
                </a:cubicBezTo>
                <a:cubicBezTo>
                  <a:pt x="799" y="884"/>
                  <a:pt x="807" y="858"/>
                  <a:pt x="816" y="847"/>
                </a:cubicBezTo>
                <a:cubicBezTo>
                  <a:pt x="825" y="836"/>
                  <a:pt x="827" y="832"/>
                  <a:pt x="840" y="827"/>
                </a:cubicBezTo>
                <a:cubicBezTo>
                  <a:pt x="853" y="822"/>
                  <a:pt x="878" y="821"/>
                  <a:pt x="896" y="815"/>
                </a:cubicBezTo>
                <a:cubicBezTo>
                  <a:pt x="914" y="809"/>
                  <a:pt x="924" y="796"/>
                  <a:pt x="948" y="791"/>
                </a:cubicBezTo>
                <a:cubicBezTo>
                  <a:pt x="972" y="786"/>
                  <a:pt x="995" y="788"/>
                  <a:pt x="1040" y="787"/>
                </a:cubicBezTo>
                <a:cubicBezTo>
                  <a:pt x="1085" y="786"/>
                  <a:pt x="1179" y="792"/>
                  <a:pt x="1216" y="787"/>
                </a:cubicBezTo>
                <a:cubicBezTo>
                  <a:pt x="1253" y="782"/>
                  <a:pt x="1249" y="768"/>
                  <a:pt x="1264" y="759"/>
                </a:cubicBezTo>
                <a:cubicBezTo>
                  <a:pt x="1279" y="750"/>
                  <a:pt x="1289" y="736"/>
                  <a:pt x="1304" y="731"/>
                </a:cubicBezTo>
                <a:cubicBezTo>
                  <a:pt x="1319" y="726"/>
                  <a:pt x="1334" y="729"/>
                  <a:pt x="1352" y="727"/>
                </a:cubicBezTo>
                <a:cubicBezTo>
                  <a:pt x="1370" y="725"/>
                  <a:pt x="1397" y="724"/>
                  <a:pt x="1412" y="719"/>
                </a:cubicBezTo>
                <a:cubicBezTo>
                  <a:pt x="1427" y="714"/>
                  <a:pt x="1414" y="702"/>
                  <a:pt x="1440" y="699"/>
                </a:cubicBezTo>
                <a:cubicBezTo>
                  <a:pt x="1466" y="696"/>
                  <a:pt x="1533" y="704"/>
                  <a:pt x="1568" y="703"/>
                </a:cubicBezTo>
                <a:cubicBezTo>
                  <a:pt x="1603" y="702"/>
                  <a:pt x="1620" y="698"/>
                  <a:pt x="1652" y="695"/>
                </a:cubicBezTo>
                <a:cubicBezTo>
                  <a:pt x="1684" y="692"/>
                  <a:pt x="1733" y="695"/>
                  <a:pt x="1760" y="687"/>
                </a:cubicBezTo>
                <a:cubicBezTo>
                  <a:pt x="1787" y="679"/>
                  <a:pt x="1803" y="658"/>
                  <a:pt x="1816" y="647"/>
                </a:cubicBezTo>
                <a:cubicBezTo>
                  <a:pt x="1829" y="636"/>
                  <a:pt x="1825" y="628"/>
                  <a:pt x="1836" y="623"/>
                </a:cubicBezTo>
                <a:cubicBezTo>
                  <a:pt x="1847" y="618"/>
                  <a:pt x="1873" y="627"/>
                  <a:pt x="1884" y="615"/>
                </a:cubicBezTo>
                <a:cubicBezTo>
                  <a:pt x="1895" y="603"/>
                  <a:pt x="1897" y="575"/>
                  <a:pt x="1904" y="551"/>
                </a:cubicBezTo>
                <a:cubicBezTo>
                  <a:pt x="1911" y="527"/>
                  <a:pt x="1916" y="492"/>
                  <a:pt x="1924" y="471"/>
                </a:cubicBezTo>
                <a:cubicBezTo>
                  <a:pt x="1932" y="450"/>
                  <a:pt x="1942" y="434"/>
                  <a:pt x="1952" y="423"/>
                </a:cubicBezTo>
                <a:cubicBezTo>
                  <a:pt x="1962" y="412"/>
                  <a:pt x="1965" y="407"/>
                  <a:pt x="1984" y="403"/>
                </a:cubicBezTo>
                <a:cubicBezTo>
                  <a:pt x="2003" y="399"/>
                  <a:pt x="2039" y="406"/>
                  <a:pt x="2064" y="399"/>
                </a:cubicBezTo>
                <a:cubicBezTo>
                  <a:pt x="2089" y="392"/>
                  <a:pt x="2117" y="376"/>
                  <a:pt x="2132" y="363"/>
                </a:cubicBezTo>
                <a:cubicBezTo>
                  <a:pt x="2147" y="350"/>
                  <a:pt x="2147" y="335"/>
                  <a:pt x="2152" y="319"/>
                </a:cubicBezTo>
                <a:cubicBezTo>
                  <a:pt x="2157" y="303"/>
                  <a:pt x="2152" y="282"/>
                  <a:pt x="2164" y="267"/>
                </a:cubicBezTo>
                <a:cubicBezTo>
                  <a:pt x="2176" y="252"/>
                  <a:pt x="2201" y="237"/>
                  <a:pt x="2224" y="227"/>
                </a:cubicBezTo>
                <a:cubicBezTo>
                  <a:pt x="2247" y="217"/>
                  <a:pt x="2275" y="210"/>
                  <a:pt x="2300" y="207"/>
                </a:cubicBezTo>
                <a:cubicBezTo>
                  <a:pt x="2325" y="204"/>
                  <a:pt x="2356" y="210"/>
                  <a:pt x="2376" y="207"/>
                </a:cubicBezTo>
                <a:cubicBezTo>
                  <a:pt x="2396" y="204"/>
                  <a:pt x="2401" y="199"/>
                  <a:pt x="2420" y="191"/>
                </a:cubicBezTo>
                <a:cubicBezTo>
                  <a:pt x="2439" y="183"/>
                  <a:pt x="2472" y="165"/>
                  <a:pt x="2492" y="159"/>
                </a:cubicBezTo>
                <a:cubicBezTo>
                  <a:pt x="2512" y="153"/>
                  <a:pt x="2521" y="162"/>
                  <a:pt x="2540" y="155"/>
                </a:cubicBezTo>
                <a:cubicBezTo>
                  <a:pt x="2559" y="148"/>
                  <a:pt x="2579" y="128"/>
                  <a:pt x="2608" y="119"/>
                </a:cubicBezTo>
                <a:cubicBezTo>
                  <a:pt x="2637" y="110"/>
                  <a:pt x="2691" y="106"/>
                  <a:pt x="2716" y="99"/>
                </a:cubicBezTo>
                <a:cubicBezTo>
                  <a:pt x="2741" y="92"/>
                  <a:pt x="2739" y="82"/>
                  <a:pt x="2760" y="75"/>
                </a:cubicBezTo>
                <a:cubicBezTo>
                  <a:pt x="2781" y="68"/>
                  <a:pt x="2822" y="64"/>
                  <a:pt x="2844" y="59"/>
                </a:cubicBezTo>
                <a:cubicBezTo>
                  <a:pt x="2866" y="54"/>
                  <a:pt x="2864" y="50"/>
                  <a:pt x="2892" y="47"/>
                </a:cubicBezTo>
                <a:cubicBezTo>
                  <a:pt x="2920" y="44"/>
                  <a:pt x="2983" y="50"/>
                  <a:pt x="3012" y="43"/>
                </a:cubicBezTo>
                <a:cubicBezTo>
                  <a:pt x="3041" y="36"/>
                  <a:pt x="3039" y="14"/>
                  <a:pt x="3064" y="7"/>
                </a:cubicBezTo>
                <a:cubicBezTo>
                  <a:pt x="3089" y="0"/>
                  <a:pt x="3009" y="4"/>
                  <a:pt x="3160" y="3"/>
                </a:cubicBezTo>
                <a:cubicBezTo>
                  <a:pt x="3311" y="2"/>
                  <a:pt x="3641" y="2"/>
                  <a:pt x="3972" y="3"/>
                </a:cubicBezTo>
              </a:path>
            </a:pathLst>
          </a:custGeom>
          <a:noFill/>
          <a:ln w="28575"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77836" name="Text Box 14"/>
          <p:cNvSpPr txBox="1">
            <a:spLocks noChangeArrowheads="1"/>
          </p:cNvSpPr>
          <p:nvPr/>
        </p:nvSpPr>
        <p:spPr bwMode="auto">
          <a:xfrm>
            <a:off x="6208713" y="1377951"/>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1800" b="0" dirty="0">
                <a:solidFill>
                  <a:srgbClr val="FF0000"/>
                </a:solidFill>
                <a:cs typeface="Arial" charset="0"/>
              </a:rPr>
              <a:t>Benchmark rain</a:t>
            </a:r>
          </a:p>
        </p:txBody>
      </p:sp>
      <p:sp>
        <p:nvSpPr>
          <p:cNvPr id="77837" name="Oval 15"/>
          <p:cNvSpPr>
            <a:spLocks noChangeAspect="1" noChangeArrowheads="1"/>
          </p:cNvSpPr>
          <p:nvPr/>
        </p:nvSpPr>
        <p:spPr bwMode="auto">
          <a:xfrm>
            <a:off x="8005766" y="1538301"/>
            <a:ext cx="92075" cy="92075"/>
          </a:xfrm>
          <a:prstGeom prst="ellipse">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sp>
        <p:nvSpPr>
          <p:cNvPr id="436240" name="Text Box 16"/>
          <p:cNvSpPr txBox="1">
            <a:spLocks noChangeArrowheads="1"/>
          </p:cNvSpPr>
          <p:nvPr/>
        </p:nvSpPr>
        <p:spPr bwMode="auto">
          <a:xfrm>
            <a:off x="3382963" y="1203325"/>
            <a:ext cx="3001962" cy="49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dirty="0">
                <a:solidFill>
                  <a:srgbClr val="0000FF"/>
                </a:solidFill>
              </a:rPr>
              <a:t>HYDRUS modeled flow</a:t>
            </a:r>
          </a:p>
        </p:txBody>
      </p:sp>
      <p:sp>
        <p:nvSpPr>
          <p:cNvPr id="77839" name="Line 17"/>
          <p:cNvSpPr>
            <a:spLocks noChangeShapeType="1"/>
          </p:cNvSpPr>
          <p:nvPr/>
        </p:nvSpPr>
        <p:spPr bwMode="auto">
          <a:xfrm>
            <a:off x="8153400" y="2819400"/>
            <a:ext cx="0" cy="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grpSp>
        <p:nvGrpSpPr>
          <p:cNvPr id="436242" name="Group 18"/>
          <p:cNvGrpSpPr>
            <a:grpSpLocks/>
          </p:cNvGrpSpPr>
          <p:nvPr/>
        </p:nvGrpSpPr>
        <p:grpSpPr bwMode="auto">
          <a:xfrm>
            <a:off x="8153400" y="2800350"/>
            <a:ext cx="920750" cy="552450"/>
            <a:chOff x="5136" y="1764"/>
            <a:chExt cx="580" cy="348"/>
          </a:xfrm>
        </p:grpSpPr>
        <p:sp>
          <p:nvSpPr>
            <p:cNvPr id="77841" name="Text Box 19"/>
            <p:cNvSpPr txBox="1">
              <a:spLocks noChangeArrowheads="1"/>
            </p:cNvSpPr>
            <p:nvPr/>
          </p:nvSpPr>
          <p:spPr bwMode="auto">
            <a:xfrm>
              <a:off x="5280" y="1776"/>
              <a:ext cx="43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2000">
                  <a:solidFill>
                    <a:srgbClr val="000000"/>
                  </a:solidFill>
                </a:rPr>
                <a:t>19%</a:t>
              </a:r>
            </a:p>
          </p:txBody>
        </p:sp>
        <p:sp>
          <p:nvSpPr>
            <p:cNvPr id="77842" name="Line 20"/>
            <p:cNvSpPr>
              <a:spLocks noChangeShapeType="1"/>
            </p:cNvSpPr>
            <p:nvPr/>
          </p:nvSpPr>
          <p:spPr bwMode="auto">
            <a:xfrm>
              <a:off x="5136" y="1764"/>
              <a:ext cx="0" cy="348"/>
            </a:xfrm>
            <a:prstGeom prst="line">
              <a:avLst/>
            </a:prstGeom>
            <a:noFill/>
            <a:ln w="571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grpSp>
      <p:sp>
        <p:nvSpPr>
          <p:cNvPr id="21" name="Rectangle 20"/>
          <p:cNvSpPr/>
          <p:nvPr/>
        </p:nvSpPr>
        <p:spPr>
          <a:xfrm>
            <a:off x="499553" y="228600"/>
            <a:ext cx="7196647" cy="46841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15331170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624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362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623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362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623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3623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6237"/>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436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36" grpId="0" animBg="1"/>
      <p:bldP spid="436237" grpId="0" animBg="1"/>
      <p:bldP spid="436240" grpId="0"/>
      <p:bldP spid="21" grpId="0" animBg="1"/>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533400" y="26988"/>
            <a:ext cx="8458200" cy="811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2400" dirty="0">
                <a:solidFill>
                  <a:srgbClr val="000000"/>
                </a:solidFill>
              </a:rPr>
              <a:t>2003 </a:t>
            </a:r>
            <a:r>
              <a:rPr lang="en-US" altLang="en-US" sz="2400" dirty="0">
                <a:solidFill>
                  <a:srgbClr val="0033CC"/>
                </a:solidFill>
              </a:rPr>
              <a:t>measured</a:t>
            </a:r>
            <a:r>
              <a:rPr lang="en-US" altLang="en-US" sz="2400" dirty="0">
                <a:solidFill>
                  <a:srgbClr val="000000"/>
                </a:solidFill>
              </a:rPr>
              <a:t> and </a:t>
            </a:r>
            <a:r>
              <a:rPr lang="en-US" altLang="en-US" sz="2400" dirty="0">
                <a:solidFill>
                  <a:srgbClr val="FF0000"/>
                </a:solidFill>
              </a:rPr>
              <a:t>modeled</a:t>
            </a:r>
            <a:r>
              <a:rPr lang="en-US" altLang="en-US" sz="2400" dirty="0">
                <a:solidFill>
                  <a:srgbClr val="000000"/>
                </a:solidFill>
              </a:rPr>
              <a:t> cumulative fluxes</a:t>
            </a:r>
          </a:p>
        </p:txBody>
      </p:sp>
      <p:pic>
        <p:nvPicPr>
          <p:cNvPr id="788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3" y="1019175"/>
            <a:ext cx="8062912" cy="544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2" name="Picture 4"/>
          <p:cNvPicPr>
            <a:picLocks noChangeAspect="1" noChangeArrowheads="1"/>
          </p:cNvPicPr>
          <p:nvPr/>
        </p:nvPicPr>
        <p:blipFill>
          <a:blip r:embed="rId3">
            <a:extLst>
              <a:ext uri="{28A0092B-C50C-407E-A947-70E740481C1C}">
                <a14:useLocalDpi xmlns:a14="http://schemas.microsoft.com/office/drawing/2010/main" val="0"/>
              </a:ext>
            </a:extLst>
          </a:blip>
          <a:srcRect l="30577" t="20474" r="34633" b="73318"/>
          <a:stretch>
            <a:fillRect/>
          </a:stretch>
        </p:blipFill>
        <p:spPr bwMode="auto">
          <a:xfrm>
            <a:off x="1727200" y="1390650"/>
            <a:ext cx="2338388" cy="33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3" name="Picture 5"/>
          <p:cNvPicPr>
            <a:picLocks noChangeAspect="1" noChangeArrowheads="1"/>
          </p:cNvPicPr>
          <p:nvPr/>
        </p:nvPicPr>
        <p:blipFill>
          <a:blip r:embed="rId3">
            <a:extLst>
              <a:ext uri="{28A0092B-C50C-407E-A947-70E740481C1C}">
                <a14:useLocalDpi xmlns:a14="http://schemas.microsoft.com/office/drawing/2010/main" val="0"/>
              </a:ext>
            </a:extLst>
          </a:blip>
          <a:srcRect l="30577" t="45044" r="44461" b="30225"/>
          <a:stretch>
            <a:fillRect/>
          </a:stretch>
        </p:blipFill>
        <p:spPr bwMode="auto">
          <a:xfrm>
            <a:off x="1727200" y="1674813"/>
            <a:ext cx="1677988" cy="133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11654" name="Group 6"/>
          <p:cNvGrpSpPr>
            <a:grpSpLocks/>
          </p:cNvGrpSpPr>
          <p:nvPr/>
        </p:nvGrpSpPr>
        <p:grpSpPr bwMode="auto">
          <a:xfrm>
            <a:off x="1752600" y="2808288"/>
            <a:ext cx="6299200" cy="2767012"/>
            <a:chOff x="1104" y="1769"/>
            <a:chExt cx="3968" cy="1743"/>
          </a:xfrm>
        </p:grpSpPr>
        <p:sp>
          <p:nvSpPr>
            <p:cNvPr id="78867" name="Freeform 7"/>
            <p:cNvSpPr>
              <a:spLocks/>
            </p:cNvSpPr>
            <p:nvPr/>
          </p:nvSpPr>
          <p:spPr bwMode="auto">
            <a:xfrm>
              <a:off x="1104" y="1785"/>
              <a:ext cx="3628" cy="1727"/>
            </a:xfrm>
            <a:custGeom>
              <a:avLst/>
              <a:gdLst>
                <a:gd name="T0" fmla="*/ 32 w 3628"/>
                <a:gd name="T1" fmla="*/ 1687 h 1727"/>
                <a:gd name="T2" fmla="*/ 60 w 3628"/>
                <a:gd name="T3" fmla="*/ 1555 h 1727"/>
                <a:gd name="T4" fmla="*/ 96 w 3628"/>
                <a:gd name="T5" fmla="*/ 1503 h 1727"/>
                <a:gd name="T6" fmla="*/ 128 w 3628"/>
                <a:gd name="T7" fmla="*/ 1435 h 1727"/>
                <a:gd name="T8" fmla="*/ 204 w 3628"/>
                <a:gd name="T9" fmla="*/ 1419 h 1727"/>
                <a:gd name="T10" fmla="*/ 324 w 3628"/>
                <a:gd name="T11" fmla="*/ 1367 h 1727"/>
                <a:gd name="T12" fmla="*/ 388 w 3628"/>
                <a:gd name="T13" fmla="*/ 1295 h 1727"/>
                <a:gd name="T14" fmla="*/ 512 w 3628"/>
                <a:gd name="T15" fmla="*/ 1279 h 1727"/>
                <a:gd name="T16" fmla="*/ 576 w 3628"/>
                <a:gd name="T17" fmla="*/ 1247 h 1727"/>
                <a:gd name="T18" fmla="*/ 660 w 3628"/>
                <a:gd name="T19" fmla="*/ 1107 h 1727"/>
                <a:gd name="T20" fmla="*/ 728 w 3628"/>
                <a:gd name="T21" fmla="*/ 1023 h 1727"/>
                <a:gd name="T22" fmla="*/ 836 w 3628"/>
                <a:gd name="T23" fmla="*/ 935 h 1727"/>
                <a:gd name="T24" fmla="*/ 936 w 3628"/>
                <a:gd name="T25" fmla="*/ 891 h 1727"/>
                <a:gd name="T26" fmla="*/ 1108 w 3628"/>
                <a:gd name="T27" fmla="*/ 879 h 1727"/>
                <a:gd name="T28" fmla="*/ 1276 w 3628"/>
                <a:gd name="T29" fmla="*/ 835 h 1727"/>
                <a:gd name="T30" fmla="*/ 1364 w 3628"/>
                <a:gd name="T31" fmla="*/ 799 h 1727"/>
                <a:gd name="T32" fmla="*/ 1536 w 3628"/>
                <a:gd name="T33" fmla="*/ 771 h 1727"/>
                <a:gd name="T34" fmla="*/ 1656 w 3628"/>
                <a:gd name="T35" fmla="*/ 751 h 1727"/>
                <a:gd name="T36" fmla="*/ 1792 w 3628"/>
                <a:gd name="T37" fmla="*/ 723 h 1727"/>
                <a:gd name="T38" fmla="*/ 1860 w 3628"/>
                <a:gd name="T39" fmla="*/ 667 h 1727"/>
                <a:gd name="T40" fmla="*/ 1912 w 3628"/>
                <a:gd name="T41" fmla="*/ 559 h 1727"/>
                <a:gd name="T42" fmla="*/ 1968 w 3628"/>
                <a:gd name="T43" fmla="*/ 479 h 1727"/>
                <a:gd name="T44" fmla="*/ 2036 w 3628"/>
                <a:gd name="T45" fmla="*/ 459 h 1727"/>
                <a:gd name="T46" fmla="*/ 2120 w 3628"/>
                <a:gd name="T47" fmla="*/ 423 h 1727"/>
                <a:gd name="T48" fmla="*/ 2156 w 3628"/>
                <a:gd name="T49" fmla="*/ 343 h 1727"/>
                <a:gd name="T50" fmla="*/ 2268 w 3628"/>
                <a:gd name="T51" fmla="*/ 279 h 1727"/>
                <a:gd name="T52" fmla="*/ 2388 w 3628"/>
                <a:gd name="T53" fmla="*/ 263 h 1727"/>
                <a:gd name="T54" fmla="*/ 2548 w 3628"/>
                <a:gd name="T55" fmla="*/ 199 h 1727"/>
                <a:gd name="T56" fmla="*/ 2624 w 3628"/>
                <a:gd name="T57" fmla="*/ 171 h 1727"/>
                <a:gd name="T58" fmla="*/ 2736 w 3628"/>
                <a:gd name="T59" fmla="*/ 143 h 1727"/>
                <a:gd name="T60" fmla="*/ 2908 w 3628"/>
                <a:gd name="T61" fmla="*/ 79 h 1727"/>
                <a:gd name="T62" fmla="*/ 3056 w 3628"/>
                <a:gd name="T63" fmla="*/ 35 h 1727"/>
                <a:gd name="T64" fmla="*/ 3308 w 3628"/>
                <a:gd name="T65" fmla="*/ 19 h 1727"/>
                <a:gd name="T66" fmla="*/ 3628 w 3628"/>
                <a:gd name="T67" fmla="*/ 3 h 172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28" h="1727">
                  <a:moveTo>
                    <a:pt x="0" y="1727"/>
                  </a:moveTo>
                  <a:cubicBezTo>
                    <a:pt x="12" y="1718"/>
                    <a:pt x="24" y="1710"/>
                    <a:pt x="32" y="1687"/>
                  </a:cubicBezTo>
                  <a:cubicBezTo>
                    <a:pt x="40" y="1664"/>
                    <a:pt x="43" y="1613"/>
                    <a:pt x="48" y="1591"/>
                  </a:cubicBezTo>
                  <a:cubicBezTo>
                    <a:pt x="53" y="1569"/>
                    <a:pt x="55" y="1565"/>
                    <a:pt x="60" y="1555"/>
                  </a:cubicBezTo>
                  <a:cubicBezTo>
                    <a:pt x="65" y="1545"/>
                    <a:pt x="74" y="1540"/>
                    <a:pt x="80" y="1531"/>
                  </a:cubicBezTo>
                  <a:cubicBezTo>
                    <a:pt x="86" y="1522"/>
                    <a:pt x="91" y="1514"/>
                    <a:pt x="96" y="1503"/>
                  </a:cubicBezTo>
                  <a:cubicBezTo>
                    <a:pt x="101" y="1492"/>
                    <a:pt x="103" y="1474"/>
                    <a:pt x="108" y="1463"/>
                  </a:cubicBezTo>
                  <a:cubicBezTo>
                    <a:pt x="113" y="1452"/>
                    <a:pt x="117" y="1441"/>
                    <a:pt x="128" y="1435"/>
                  </a:cubicBezTo>
                  <a:cubicBezTo>
                    <a:pt x="139" y="1429"/>
                    <a:pt x="159" y="1430"/>
                    <a:pt x="172" y="1427"/>
                  </a:cubicBezTo>
                  <a:cubicBezTo>
                    <a:pt x="185" y="1424"/>
                    <a:pt x="185" y="1421"/>
                    <a:pt x="204" y="1419"/>
                  </a:cubicBezTo>
                  <a:cubicBezTo>
                    <a:pt x="223" y="1417"/>
                    <a:pt x="268" y="1424"/>
                    <a:pt x="288" y="1415"/>
                  </a:cubicBezTo>
                  <a:cubicBezTo>
                    <a:pt x="308" y="1406"/>
                    <a:pt x="312" y="1381"/>
                    <a:pt x="324" y="1367"/>
                  </a:cubicBezTo>
                  <a:cubicBezTo>
                    <a:pt x="336" y="1353"/>
                    <a:pt x="349" y="1343"/>
                    <a:pt x="360" y="1331"/>
                  </a:cubicBezTo>
                  <a:cubicBezTo>
                    <a:pt x="371" y="1319"/>
                    <a:pt x="378" y="1302"/>
                    <a:pt x="388" y="1295"/>
                  </a:cubicBezTo>
                  <a:cubicBezTo>
                    <a:pt x="398" y="1288"/>
                    <a:pt x="399" y="1294"/>
                    <a:pt x="420" y="1291"/>
                  </a:cubicBezTo>
                  <a:cubicBezTo>
                    <a:pt x="441" y="1288"/>
                    <a:pt x="491" y="1283"/>
                    <a:pt x="512" y="1279"/>
                  </a:cubicBezTo>
                  <a:cubicBezTo>
                    <a:pt x="533" y="1275"/>
                    <a:pt x="537" y="1272"/>
                    <a:pt x="548" y="1267"/>
                  </a:cubicBezTo>
                  <a:cubicBezTo>
                    <a:pt x="559" y="1262"/>
                    <a:pt x="567" y="1261"/>
                    <a:pt x="576" y="1247"/>
                  </a:cubicBezTo>
                  <a:cubicBezTo>
                    <a:pt x="585" y="1233"/>
                    <a:pt x="586" y="1206"/>
                    <a:pt x="600" y="1183"/>
                  </a:cubicBezTo>
                  <a:cubicBezTo>
                    <a:pt x="614" y="1160"/>
                    <a:pt x="643" y="1128"/>
                    <a:pt x="660" y="1107"/>
                  </a:cubicBezTo>
                  <a:cubicBezTo>
                    <a:pt x="677" y="1086"/>
                    <a:pt x="693" y="1069"/>
                    <a:pt x="704" y="1055"/>
                  </a:cubicBezTo>
                  <a:cubicBezTo>
                    <a:pt x="715" y="1041"/>
                    <a:pt x="713" y="1034"/>
                    <a:pt x="728" y="1023"/>
                  </a:cubicBezTo>
                  <a:cubicBezTo>
                    <a:pt x="743" y="1012"/>
                    <a:pt x="774" y="1002"/>
                    <a:pt x="792" y="987"/>
                  </a:cubicBezTo>
                  <a:cubicBezTo>
                    <a:pt x="810" y="972"/>
                    <a:pt x="819" y="946"/>
                    <a:pt x="836" y="935"/>
                  </a:cubicBezTo>
                  <a:cubicBezTo>
                    <a:pt x="853" y="924"/>
                    <a:pt x="879" y="930"/>
                    <a:pt x="896" y="923"/>
                  </a:cubicBezTo>
                  <a:cubicBezTo>
                    <a:pt x="913" y="916"/>
                    <a:pt x="913" y="898"/>
                    <a:pt x="936" y="891"/>
                  </a:cubicBezTo>
                  <a:cubicBezTo>
                    <a:pt x="959" y="884"/>
                    <a:pt x="1007" y="885"/>
                    <a:pt x="1036" y="883"/>
                  </a:cubicBezTo>
                  <a:cubicBezTo>
                    <a:pt x="1065" y="881"/>
                    <a:pt x="1075" y="880"/>
                    <a:pt x="1108" y="879"/>
                  </a:cubicBezTo>
                  <a:cubicBezTo>
                    <a:pt x="1141" y="878"/>
                    <a:pt x="1208" y="886"/>
                    <a:pt x="1236" y="879"/>
                  </a:cubicBezTo>
                  <a:cubicBezTo>
                    <a:pt x="1264" y="872"/>
                    <a:pt x="1265" y="847"/>
                    <a:pt x="1276" y="835"/>
                  </a:cubicBezTo>
                  <a:cubicBezTo>
                    <a:pt x="1287" y="823"/>
                    <a:pt x="1289" y="813"/>
                    <a:pt x="1304" y="807"/>
                  </a:cubicBezTo>
                  <a:cubicBezTo>
                    <a:pt x="1319" y="801"/>
                    <a:pt x="1344" y="804"/>
                    <a:pt x="1364" y="799"/>
                  </a:cubicBezTo>
                  <a:cubicBezTo>
                    <a:pt x="1384" y="794"/>
                    <a:pt x="1395" y="784"/>
                    <a:pt x="1424" y="779"/>
                  </a:cubicBezTo>
                  <a:cubicBezTo>
                    <a:pt x="1453" y="774"/>
                    <a:pt x="1502" y="773"/>
                    <a:pt x="1536" y="771"/>
                  </a:cubicBezTo>
                  <a:cubicBezTo>
                    <a:pt x="1570" y="769"/>
                    <a:pt x="1608" y="770"/>
                    <a:pt x="1628" y="767"/>
                  </a:cubicBezTo>
                  <a:cubicBezTo>
                    <a:pt x="1648" y="764"/>
                    <a:pt x="1639" y="754"/>
                    <a:pt x="1656" y="751"/>
                  </a:cubicBezTo>
                  <a:cubicBezTo>
                    <a:pt x="1673" y="748"/>
                    <a:pt x="1705" y="756"/>
                    <a:pt x="1728" y="751"/>
                  </a:cubicBezTo>
                  <a:cubicBezTo>
                    <a:pt x="1751" y="746"/>
                    <a:pt x="1776" y="734"/>
                    <a:pt x="1792" y="723"/>
                  </a:cubicBezTo>
                  <a:cubicBezTo>
                    <a:pt x="1808" y="712"/>
                    <a:pt x="1813" y="696"/>
                    <a:pt x="1824" y="687"/>
                  </a:cubicBezTo>
                  <a:cubicBezTo>
                    <a:pt x="1835" y="678"/>
                    <a:pt x="1849" y="672"/>
                    <a:pt x="1860" y="667"/>
                  </a:cubicBezTo>
                  <a:cubicBezTo>
                    <a:pt x="1871" y="662"/>
                    <a:pt x="1883" y="677"/>
                    <a:pt x="1892" y="659"/>
                  </a:cubicBezTo>
                  <a:cubicBezTo>
                    <a:pt x="1901" y="641"/>
                    <a:pt x="1904" y="584"/>
                    <a:pt x="1912" y="559"/>
                  </a:cubicBezTo>
                  <a:cubicBezTo>
                    <a:pt x="1920" y="534"/>
                    <a:pt x="1931" y="524"/>
                    <a:pt x="1940" y="511"/>
                  </a:cubicBezTo>
                  <a:cubicBezTo>
                    <a:pt x="1949" y="498"/>
                    <a:pt x="1958" y="486"/>
                    <a:pt x="1968" y="479"/>
                  </a:cubicBezTo>
                  <a:cubicBezTo>
                    <a:pt x="1978" y="472"/>
                    <a:pt x="1989" y="470"/>
                    <a:pt x="2000" y="467"/>
                  </a:cubicBezTo>
                  <a:cubicBezTo>
                    <a:pt x="2011" y="464"/>
                    <a:pt x="2024" y="461"/>
                    <a:pt x="2036" y="459"/>
                  </a:cubicBezTo>
                  <a:cubicBezTo>
                    <a:pt x="2048" y="457"/>
                    <a:pt x="2058" y="461"/>
                    <a:pt x="2072" y="455"/>
                  </a:cubicBezTo>
                  <a:cubicBezTo>
                    <a:pt x="2086" y="449"/>
                    <a:pt x="2108" y="432"/>
                    <a:pt x="2120" y="423"/>
                  </a:cubicBezTo>
                  <a:cubicBezTo>
                    <a:pt x="2132" y="414"/>
                    <a:pt x="2138" y="412"/>
                    <a:pt x="2144" y="399"/>
                  </a:cubicBezTo>
                  <a:cubicBezTo>
                    <a:pt x="2150" y="386"/>
                    <a:pt x="2147" y="357"/>
                    <a:pt x="2156" y="343"/>
                  </a:cubicBezTo>
                  <a:cubicBezTo>
                    <a:pt x="2165" y="329"/>
                    <a:pt x="2177" y="326"/>
                    <a:pt x="2196" y="315"/>
                  </a:cubicBezTo>
                  <a:cubicBezTo>
                    <a:pt x="2215" y="304"/>
                    <a:pt x="2249" y="286"/>
                    <a:pt x="2268" y="279"/>
                  </a:cubicBezTo>
                  <a:cubicBezTo>
                    <a:pt x="2287" y="272"/>
                    <a:pt x="2288" y="274"/>
                    <a:pt x="2308" y="271"/>
                  </a:cubicBezTo>
                  <a:cubicBezTo>
                    <a:pt x="2328" y="268"/>
                    <a:pt x="2357" y="273"/>
                    <a:pt x="2388" y="263"/>
                  </a:cubicBezTo>
                  <a:cubicBezTo>
                    <a:pt x="2419" y="253"/>
                    <a:pt x="2465" y="222"/>
                    <a:pt x="2492" y="211"/>
                  </a:cubicBezTo>
                  <a:cubicBezTo>
                    <a:pt x="2519" y="200"/>
                    <a:pt x="2531" y="206"/>
                    <a:pt x="2548" y="199"/>
                  </a:cubicBezTo>
                  <a:cubicBezTo>
                    <a:pt x="2565" y="192"/>
                    <a:pt x="2583" y="176"/>
                    <a:pt x="2596" y="171"/>
                  </a:cubicBezTo>
                  <a:cubicBezTo>
                    <a:pt x="2609" y="166"/>
                    <a:pt x="2614" y="175"/>
                    <a:pt x="2624" y="171"/>
                  </a:cubicBezTo>
                  <a:cubicBezTo>
                    <a:pt x="2634" y="167"/>
                    <a:pt x="2637" y="152"/>
                    <a:pt x="2656" y="147"/>
                  </a:cubicBezTo>
                  <a:cubicBezTo>
                    <a:pt x="2675" y="142"/>
                    <a:pt x="2715" y="150"/>
                    <a:pt x="2736" y="143"/>
                  </a:cubicBezTo>
                  <a:cubicBezTo>
                    <a:pt x="2757" y="136"/>
                    <a:pt x="2751" y="118"/>
                    <a:pt x="2780" y="107"/>
                  </a:cubicBezTo>
                  <a:cubicBezTo>
                    <a:pt x="2809" y="96"/>
                    <a:pt x="2871" y="85"/>
                    <a:pt x="2908" y="79"/>
                  </a:cubicBezTo>
                  <a:cubicBezTo>
                    <a:pt x="2945" y="73"/>
                    <a:pt x="2975" y="78"/>
                    <a:pt x="3000" y="71"/>
                  </a:cubicBezTo>
                  <a:cubicBezTo>
                    <a:pt x="3025" y="64"/>
                    <a:pt x="3042" y="43"/>
                    <a:pt x="3056" y="35"/>
                  </a:cubicBezTo>
                  <a:cubicBezTo>
                    <a:pt x="3070" y="27"/>
                    <a:pt x="3042" y="26"/>
                    <a:pt x="3084" y="23"/>
                  </a:cubicBezTo>
                  <a:cubicBezTo>
                    <a:pt x="3126" y="20"/>
                    <a:pt x="3265" y="22"/>
                    <a:pt x="3308" y="19"/>
                  </a:cubicBezTo>
                  <a:cubicBezTo>
                    <a:pt x="3351" y="16"/>
                    <a:pt x="3291" y="6"/>
                    <a:pt x="3344" y="3"/>
                  </a:cubicBezTo>
                  <a:cubicBezTo>
                    <a:pt x="3397" y="0"/>
                    <a:pt x="3580" y="4"/>
                    <a:pt x="3628" y="3"/>
                  </a:cubicBezTo>
                </a:path>
              </a:pathLst>
            </a:custGeom>
            <a:noFill/>
            <a:ln w="28575" cmpd="sng">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78868" name="Freeform 8"/>
            <p:cNvSpPr>
              <a:spLocks/>
            </p:cNvSpPr>
            <p:nvPr/>
          </p:nvSpPr>
          <p:spPr bwMode="auto">
            <a:xfrm>
              <a:off x="4718" y="1769"/>
              <a:ext cx="354" cy="19"/>
            </a:xfrm>
            <a:custGeom>
              <a:avLst/>
              <a:gdLst>
                <a:gd name="T0" fmla="*/ 6 w 354"/>
                <a:gd name="T1" fmla="*/ 19 h 19"/>
                <a:gd name="T2" fmla="*/ 58 w 354"/>
                <a:gd name="T3" fmla="*/ 3 h 19"/>
                <a:gd name="T4" fmla="*/ 354 w 354"/>
                <a:gd name="T5" fmla="*/ 3 h 19"/>
                <a:gd name="T6" fmla="*/ 0 60000 65536"/>
                <a:gd name="T7" fmla="*/ 0 60000 65536"/>
                <a:gd name="T8" fmla="*/ 0 60000 65536"/>
              </a:gdLst>
              <a:ahLst/>
              <a:cxnLst>
                <a:cxn ang="T6">
                  <a:pos x="T0" y="T1"/>
                </a:cxn>
                <a:cxn ang="T7">
                  <a:pos x="T2" y="T3"/>
                </a:cxn>
                <a:cxn ang="T8">
                  <a:pos x="T4" y="T5"/>
                </a:cxn>
              </a:cxnLst>
              <a:rect l="0" t="0" r="r" b="b"/>
              <a:pathLst>
                <a:path w="354" h="19">
                  <a:moveTo>
                    <a:pt x="6" y="19"/>
                  </a:moveTo>
                  <a:cubicBezTo>
                    <a:pt x="3" y="12"/>
                    <a:pt x="0" y="6"/>
                    <a:pt x="58" y="3"/>
                  </a:cubicBezTo>
                  <a:cubicBezTo>
                    <a:pt x="116" y="0"/>
                    <a:pt x="235" y="1"/>
                    <a:pt x="354" y="3"/>
                  </a:cubicBezTo>
                </a:path>
              </a:pathLst>
            </a:custGeom>
            <a:noFill/>
            <a:ln w="28575" cmpd="sng">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grpSp>
      <p:pic>
        <p:nvPicPr>
          <p:cNvPr id="411657" name="Picture 9"/>
          <p:cNvPicPr>
            <a:picLocks noChangeAspect="1" noChangeArrowheads="1"/>
          </p:cNvPicPr>
          <p:nvPr/>
        </p:nvPicPr>
        <p:blipFill>
          <a:blip r:embed="rId4">
            <a:extLst>
              <a:ext uri="{28A0092B-C50C-407E-A947-70E740481C1C}">
                <a14:useLocalDpi xmlns:a14="http://schemas.microsoft.com/office/drawing/2010/main" val="0"/>
              </a:ext>
            </a:extLst>
          </a:blip>
          <a:srcRect l="30577" t="59474" r="34633" b="33928"/>
          <a:stretch>
            <a:fillRect/>
          </a:stretch>
        </p:blipFill>
        <p:spPr bwMode="auto">
          <a:xfrm>
            <a:off x="3648081" y="1752613"/>
            <a:ext cx="2124075"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658" name="Picture 10"/>
          <p:cNvPicPr>
            <a:picLocks noChangeAspect="1" noChangeArrowheads="1"/>
          </p:cNvPicPr>
          <p:nvPr/>
        </p:nvPicPr>
        <p:blipFill>
          <a:blip r:embed="rId4">
            <a:extLst>
              <a:ext uri="{28A0092B-C50C-407E-A947-70E740481C1C}">
                <a14:useLocalDpi xmlns:a14="http://schemas.microsoft.com/office/drawing/2010/main" val="0"/>
              </a:ext>
            </a:extLst>
          </a:blip>
          <a:srcRect l="30577" t="65518" r="34633" b="27884"/>
          <a:stretch>
            <a:fillRect/>
          </a:stretch>
        </p:blipFill>
        <p:spPr bwMode="auto">
          <a:xfrm>
            <a:off x="3629045" y="2039946"/>
            <a:ext cx="2124075" cy="322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659" name="Picture 11"/>
          <p:cNvPicPr>
            <a:picLocks noChangeAspect="1" noChangeArrowheads="1"/>
          </p:cNvPicPr>
          <p:nvPr/>
        </p:nvPicPr>
        <p:blipFill>
          <a:blip r:embed="rId4">
            <a:extLst>
              <a:ext uri="{28A0092B-C50C-407E-A947-70E740481C1C}">
                <a14:useLocalDpi xmlns:a14="http://schemas.microsoft.com/office/drawing/2010/main" val="0"/>
              </a:ext>
            </a:extLst>
          </a:blip>
          <a:srcRect l="30577" t="72150" r="34633" b="21838"/>
          <a:stretch>
            <a:fillRect/>
          </a:stretch>
        </p:blipFill>
        <p:spPr bwMode="auto">
          <a:xfrm>
            <a:off x="3648081" y="2362213"/>
            <a:ext cx="212407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1660" name="Freeform 12"/>
          <p:cNvSpPr>
            <a:spLocks/>
          </p:cNvSpPr>
          <p:nvPr/>
        </p:nvSpPr>
        <p:spPr bwMode="auto">
          <a:xfrm>
            <a:off x="1758950" y="3321050"/>
            <a:ext cx="6305550" cy="2260600"/>
          </a:xfrm>
          <a:custGeom>
            <a:avLst/>
            <a:gdLst>
              <a:gd name="T0" fmla="*/ 0 w 3972"/>
              <a:gd name="T1" fmla="*/ 2147483647 h 1424"/>
              <a:gd name="T2" fmla="*/ 2147483647 w 3972"/>
              <a:gd name="T3" fmla="*/ 2147483647 h 1424"/>
              <a:gd name="T4" fmla="*/ 2147483647 w 3972"/>
              <a:gd name="T5" fmla="*/ 2147483647 h 1424"/>
              <a:gd name="T6" fmla="*/ 2147483647 w 3972"/>
              <a:gd name="T7" fmla="*/ 2147483647 h 1424"/>
              <a:gd name="T8" fmla="*/ 2147483647 w 3972"/>
              <a:gd name="T9" fmla="*/ 2147483647 h 1424"/>
              <a:gd name="T10" fmla="*/ 2147483647 w 3972"/>
              <a:gd name="T11" fmla="*/ 2147483647 h 1424"/>
              <a:gd name="T12" fmla="*/ 2147483647 w 3972"/>
              <a:gd name="T13" fmla="*/ 2147483647 h 1424"/>
              <a:gd name="T14" fmla="*/ 2147483647 w 3972"/>
              <a:gd name="T15" fmla="*/ 2147483647 h 1424"/>
              <a:gd name="T16" fmla="*/ 2147483647 w 3972"/>
              <a:gd name="T17" fmla="*/ 2147483647 h 1424"/>
              <a:gd name="T18" fmla="*/ 2147483647 w 3972"/>
              <a:gd name="T19" fmla="*/ 2147483647 h 1424"/>
              <a:gd name="T20" fmla="*/ 2147483647 w 3972"/>
              <a:gd name="T21" fmla="*/ 2147483647 h 1424"/>
              <a:gd name="T22" fmla="*/ 2147483647 w 3972"/>
              <a:gd name="T23" fmla="*/ 2147483647 h 1424"/>
              <a:gd name="T24" fmla="*/ 2147483647 w 3972"/>
              <a:gd name="T25" fmla="*/ 2147483647 h 1424"/>
              <a:gd name="T26" fmla="*/ 2147483647 w 3972"/>
              <a:gd name="T27" fmla="*/ 2147483647 h 1424"/>
              <a:gd name="T28" fmla="*/ 2147483647 w 3972"/>
              <a:gd name="T29" fmla="*/ 2147483647 h 1424"/>
              <a:gd name="T30" fmla="*/ 2147483647 w 3972"/>
              <a:gd name="T31" fmla="*/ 2147483647 h 1424"/>
              <a:gd name="T32" fmla="*/ 2147483647 w 3972"/>
              <a:gd name="T33" fmla="*/ 2147483647 h 1424"/>
              <a:gd name="T34" fmla="*/ 2147483647 w 3972"/>
              <a:gd name="T35" fmla="*/ 2147483647 h 1424"/>
              <a:gd name="T36" fmla="*/ 2147483647 w 3972"/>
              <a:gd name="T37" fmla="*/ 2147483647 h 1424"/>
              <a:gd name="T38" fmla="*/ 2147483647 w 3972"/>
              <a:gd name="T39" fmla="*/ 2147483647 h 1424"/>
              <a:gd name="T40" fmla="*/ 2147483647 w 3972"/>
              <a:gd name="T41" fmla="*/ 2147483647 h 1424"/>
              <a:gd name="T42" fmla="*/ 2147483647 w 3972"/>
              <a:gd name="T43" fmla="*/ 2147483647 h 1424"/>
              <a:gd name="T44" fmla="*/ 2147483647 w 3972"/>
              <a:gd name="T45" fmla="*/ 2147483647 h 1424"/>
              <a:gd name="T46" fmla="*/ 2147483647 w 3972"/>
              <a:gd name="T47" fmla="*/ 2147483647 h 1424"/>
              <a:gd name="T48" fmla="*/ 2147483647 w 3972"/>
              <a:gd name="T49" fmla="*/ 2147483647 h 1424"/>
              <a:gd name="T50" fmla="*/ 2147483647 w 3972"/>
              <a:gd name="T51" fmla="*/ 2147483647 h 1424"/>
              <a:gd name="T52" fmla="*/ 2147483647 w 3972"/>
              <a:gd name="T53" fmla="*/ 2147483647 h 1424"/>
              <a:gd name="T54" fmla="*/ 2147483647 w 3972"/>
              <a:gd name="T55" fmla="*/ 2147483647 h 1424"/>
              <a:gd name="T56" fmla="*/ 2147483647 w 3972"/>
              <a:gd name="T57" fmla="*/ 2147483647 h 1424"/>
              <a:gd name="T58" fmla="*/ 2147483647 w 3972"/>
              <a:gd name="T59" fmla="*/ 2147483647 h 1424"/>
              <a:gd name="T60" fmla="*/ 2147483647 w 3972"/>
              <a:gd name="T61" fmla="*/ 2147483647 h 1424"/>
              <a:gd name="T62" fmla="*/ 2147483647 w 3972"/>
              <a:gd name="T63" fmla="*/ 2147483647 h 1424"/>
              <a:gd name="T64" fmla="*/ 2147483647 w 3972"/>
              <a:gd name="T65" fmla="*/ 2147483647 h 1424"/>
              <a:gd name="T66" fmla="*/ 2147483647 w 3972"/>
              <a:gd name="T67" fmla="*/ 2147483647 h 1424"/>
              <a:gd name="T68" fmla="*/ 2147483647 w 3972"/>
              <a:gd name="T69" fmla="*/ 2147483647 h 1424"/>
              <a:gd name="T70" fmla="*/ 2147483647 w 3972"/>
              <a:gd name="T71" fmla="*/ 2147483647 h 1424"/>
              <a:gd name="T72" fmla="*/ 2147483647 w 3972"/>
              <a:gd name="T73" fmla="*/ 2147483647 h 1424"/>
              <a:gd name="T74" fmla="*/ 2147483647 w 3972"/>
              <a:gd name="T75" fmla="*/ 2147483647 h 1424"/>
              <a:gd name="T76" fmla="*/ 2147483647 w 3972"/>
              <a:gd name="T77" fmla="*/ 2147483647 h 1424"/>
              <a:gd name="T78" fmla="*/ 2147483647 w 3972"/>
              <a:gd name="T79" fmla="*/ 2147483647 h 1424"/>
              <a:gd name="T80" fmla="*/ 2147483647 w 3972"/>
              <a:gd name="T81" fmla="*/ 2147483647 h 1424"/>
              <a:gd name="T82" fmla="*/ 2147483647 w 3972"/>
              <a:gd name="T83" fmla="*/ 2147483647 h 1424"/>
              <a:gd name="T84" fmla="*/ 2147483647 w 3972"/>
              <a:gd name="T85" fmla="*/ 2147483647 h 1424"/>
              <a:gd name="T86" fmla="*/ 2147483647 w 3972"/>
              <a:gd name="T87" fmla="*/ 2147483647 h 1424"/>
              <a:gd name="T88" fmla="*/ 2147483647 w 3972"/>
              <a:gd name="T89" fmla="*/ 2147483647 h 1424"/>
              <a:gd name="T90" fmla="*/ 2147483647 w 3972"/>
              <a:gd name="T91" fmla="*/ 2147483647 h 1424"/>
              <a:gd name="T92" fmla="*/ 2147483647 w 3972"/>
              <a:gd name="T93" fmla="*/ 2147483647 h 1424"/>
              <a:gd name="T94" fmla="*/ 2147483647 w 3972"/>
              <a:gd name="T95" fmla="*/ 2147483647 h 1424"/>
              <a:gd name="T96" fmla="*/ 2147483647 w 3972"/>
              <a:gd name="T97" fmla="*/ 2147483647 h 1424"/>
              <a:gd name="T98" fmla="*/ 2147483647 w 3972"/>
              <a:gd name="T99" fmla="*/ 2147483647 h 1424"/>
              <a:gd name="T100" fmla="*/ 2147483647 w 3972"/>
              <a:gd name="T101" fmla="*/ 2147483647 h 1424"/>
              <a:gd name="T102" fmla="*/ 2147483647 w 3972"/>
              <a:gd name="T103" fmla="*/ 2147483647 h 1424"/>
              <a:gd name="T104" fmla="*/ 2147483647 w 3972"/>
              <a:gd name="T105" fmla="*/ 2147483647 h 14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972" h="1424">
                <a:moveTo>
                  <a:pt x="0" y="1424"/>
                </a:moveTo>
                <a:cubicBezTo>
                  <a:pt x="8" y="1424"/>
                  <a:pt x="16" y="1424"/>
                  <a:pt x="24" y="1400"/>
                </a:cubicBezTo>
                <a:cubicBezTo>
                  <a:pt x="32" y="1376"/>
                  <a:pt x="41" y="1307"/>
                  <a:pt x="48" y="1280"/>
                </a:cubicBezTo>
                <a:cubicBezTo>
                  <a:pt x="55" y="1253"/>
                  <a:pt x="56" y="1248"/>
                  <a:pt x="64" y="1236"/>
                </a:cubicBezTo>
                <a:cubicBezTo>
                  <a:pt x="72" y="1224"/>
                  <a:pt x="87" y="1217"/>
                  <a:pt x="96" y="1204"/>
                </a:cubicBezTo>
                <a:cubicBezTo>
                  <a:pt x="105" y="1191"/>
                  <a:pt x="105" y="1168"/>
                  <a:pt x="116" y="1156"/>
                </a:cubicBezTo>
                <a:cubicBezTo>
                  <a:pt x="127" y="1144"/>
                  <a:pt x="138" y="1137"/>
                  <a:pt x="160" y="1132"/>
                </a:cubicBezTo>
                <a:cubicBezTo>
                  <a:pt x="182" y="1127"/>
                  <a:pt x="225" y="1125"/>
                  <a:pt x="248" y="1124"/>
                </a:cubicBezTo>
                <a:cubicBezTo>
                  <a:pt x="271" y="1123"/>
                  <a:pt x="285" y="1130"/>
                  <a:pt x="296" y="1124"/>
                </a:cubicBezTo>
                <a:cubicBezTo>
                  <a:pt x="307" y="1118"/>
                  <a:pt x="301" y="1105"/>
                  <a:pt x="316" y="1088"/>
                </a:cubicBezTo>
                <a:cubicBezTo>
                  <a:pt x="331" y="1071"/>
                  <a:pt x="363" y="1032"/>
                  <a:pt x="384" y="1020"/>
                </a:cubicBezTo>
                <a:cubicBezTo>
                  <a:pt x="405" y="1008"/>
                  <a:pt x="429" y="1019"/>
                  <a:pt x="444" y="1016"/>
                </a:cubicBezTo>
                <a:cubicBezTo>
                  <a:pt x="459" y="1013"/>
                  <a:pt x="455" y="1006"/>
                  <a:pt x="472" y="1004"/>
                </a:cubicBezTo>
                <a:cubicBezTo>
                  <a:pt x="489" y="1002"/>
                  <a:pt x="527" y="1008"/>
                  <a:pt x="544" y="1004"/>
                </a:cubicBezTo>
                <a:cubicBezTo>
                  <a:pt x="561" y="1000"/>
                  <a:pt x="567" y="995"/>
                  <a:pt x="576" y="980"/>
                </a:cubicBezTo>
                <a:cubicBezTo>
                  <a:pt x="585" y="965"/>
                  <a:pt x="585" y="937"/>
                  <a:pt x="596" y="916"/>
                </a:cubicBezTo>
                <a:cubicBezTo>
                  <a:pt x="607" y="895"/>
                  <a:pt x="629" y="873"/>
                  <a:pt x="644" y="856"/>
                </a:cubicBezTo>
                <a:cubicBezTo>
                  <a:pt x="659" y="839"/>
                  <a:pt x="672" y="831"/>
                  <a:pt x="688" y="816"/>
                </a:cubicBezTo>
                <a:cubicBezTo>
                  <a:pt x="704" y="801"/>
                  <a:pt x="724" y="777"/>
                  <a:pt x="740" y="764"/>
                </a:cubicBezTo>
                <a:cubicBezTo>
                  <a:pt x="756" y="751"/>
                  <a:pt x="771" y="747"/>
                  <a:pt x="784" y="736"/>
                </a:cubicBezTo>
                <a:cubicBezTo>
                  <a:pt x="797" y="725"/>
                  <a:pt x="807" y="709"/>
                  <a:pt x="816" y="700"/>
                </a:cubicBezTo>
                <a:cubicBezTo>
                  <a:pt x="825" y="691"/>
                  <a:pt x="827" y="685"/>
                  <a:pt x="836" y="680"/>
                </a:cubicBezTo>
                <a:cubicBezTo>
                  <a:pt x="845" y="675"/>
                  <a:pt x="856" y="675"/>
                  <a:pt x="868" y="672"/>
                </a:cubicBezTo>
                <a:cubicBezTo>
                  <a:pt x="880" y="669"/>
                  <a:pt x="896" y="665"/>
                  <a:pt x="908" y="660"/>
                </a:cubicBezTo>
                <a:cubicBezTo>
                  <a:pt x="920" y="655"/>
                  <a:pt x="918" y="647"/>
                  <a:pt x="940" y="644"/>
                </a:cubicBezTo>
                <a:cubicBezTo>
                  <a:pt x="962" y="641"/>
                  <a:pt x="991" y="645"/>
                  <a:pt x="1040" y="644"/>
                </a:cubicBezTo>
                <a:cubicBezTo>
                  <a:pt x="1089" y="643"/>
                  <a:pt x="1195" y="643"/>
                  <a:pt x="1232" y="636"/>
                </a:cubicBezTo>
                <a:cubicBezTo>
                  <a:pt x="1269" y="629"/>
                  <a:pt x="1246" y="613"/>
                  <a:pt x="1260" y="604"/>
                </a:cubicBezTo>
                <a:cubicBezTo>
                  <a:pt x="1274" y="595"/>
                  <a:pt x="1295" y="589"/>
                  <a:pt x="1316" y="584"/>
                </a:cubicBezTo>
                <a:cubicBezTo>
                  <a:pt x="1337" y="579"/>
                  <a:pt x="1365" y="577"/>
                  <a:pt x="1388" y="572"/>
                </a:cubicBezTo>
                <a:cubicBezTo>
                  <a:pt x="1411" y="567"/>
                  <a:pt x="1414" y="559"/>
                  <a:pt x="1452" y="556"/>
                </a:cubicBezTo>
                <a:cubicBezTo>
                  <a:pt x="1490" y="553"/>
                  <a:pt x="1567" y="557"/>
                  <a:pt x="1616" y="556"/>
                </a:cubicBezTo>
                <a:cubicBezTo>
                  <a:pt x="1665" y="555"/>
                  <a:pt x="1718" y="551"/>
                  <a:pt x="1744" y="548"/>
                </a:cubicBezTo>
                <a:cubicBezTo>
                  <a:pt x="1770" y="545"/>
                  <a:pt x="1760" y="547"/>
                  <a:pt x="1772" y="540"/>
                </a:cubicBezTo>
                <a:cubicBezTo>
                  <a:pt x="1784" y="533"/>
                  <a:pt x="1805" y="515"/>
                  <a:pt x="1816" y="508"/>
                </a:cubicBezTo>
                <a:cubicBezTo>
                  <a:pt x="1827" y="501"/>
                  <a:pt x="1829" y="500"/>
                  <a:pt x="1840" y="496"/>
                </a:cubicBezTo>
                <a:cubicBezTo>
                  <a:pt x="1851" y="492"/>
                  <a:pt x="1872" y="503"/>
                  <a:pt x="1884" y="484"/>
                </a:cubicBezTo>
                <a:cubicBezTo>
                  <a:pt x="1896" y="465"/>
                  <a:pt x="1903" y="410"/>
                  <a:pt x="1912" y="384"/>
                </a:cubicBezTo>
                <a:cubicBezTo>
                  <a:pt x="1921" y="358"/>
                  <a:pt x="1927" y="341"/>
                  <a:pt x="1936" y="328"/>
                </a:cubicBezTo>
                <a:cubicBezTo>
                  <a:pt x="1945" y="315"/>
                  <a:pt x="1948" y="313"/>
                  <a:pt x="1968" y="308"/>
                </a:cubicBezTo>
                <a:cubicBezTo>
                  <a:pt x="1988" y="303"/>
                  <a:pt x="2031" y="306"/>
                  <a:pt x="2056" y="300"/>
                </a:cubicBezTo>
                <a:cubicBezTo>
                  <a:pt x="2081" y="294"/>
                  <a:pt x="2104" y="285"/>
                  <a:pt x="2120" y="272"/>
                </a:cubicBezTo>
                <a:cubicBezTo>
                  <a:pt x="2136" y="259"/>
                  <a:pt x="2143" y="236"/>
                  <a:pt x="2152" y="220"/>
                </a:cubicBezTo>
                <a:cubicBezTo>
                  <a:pt x="2161" y="204"/>
                  <a:pt x="2159" y="188"/>
                  <a:pt x="2176" y="176"/>
                </a:cubicBezTo>
                <a:cubicBezTo>
                  <a:pt x="2193" y="164"/>
                  <a:pt x="2215" y="155"/>
                  <a:pt x="2256" y="148"/>
                </a:cubicBezTo>
                <a:cubicBezTo>
                  <a:pt x="2297" y="141"/>
                  <a:pt x="2374" y="141"/>
                  <a:pt x="2420" y="132"/>
                </a:cubicBezTo>
                <a:cubicBezTo>
                  <a:pt x="2466" y="123"/>
                  <a:pt x="2494" y="107"/>
                  <a:pt x="2532" y="96"/>
                </a:cubicBezTo>
                <a:cubicBezTo>
                  <a:pt x="2570" y="85"/>
                  <a:pt x="2618" y="75"/>
                  <a:pt x="2652" y="68"/>
                </a:cubicBezTo>
                <a:cubicBezTo>
                  <a:pt x="2686" y="61"/>
                  <a:pt x="2707" y="61"/>
                  <a:pt x="2736" y="56"/>
                </a:cubicBezTo>
                <a:cubicBezTo>
                  <a:pt x="2765" y="51"/>
                  <a:pt x="2785" y="41"/>
                  <a:pt x="2828" y="36"/>
                </a:cubicBezTo>
                <a:cubicBezTo>
                  <a:pt x="2871" y="31"/>
                  <a:pt x="2954" y="33"/>
                  <a:pt x="2996" y="28"/>
                </a:cubicBezTo>
                <a:cubicBezTo>
                  <a:pt x="3038" y="23"/>
                  <a:pt x="2917" y="8"/>
                  <a:pt x="3080" y="4"/>
                </a:cubicBezTo>
                <a:cubicBezTo>
                  <a:pt x="3243" y="0"/>
                  <a:pt x="3607" y="2"/>
                  <a:pt x="3972" y="4"/>
                </a:cubicBezTo>
              </a:path>
            </a:pathLst>
          </a:custGeom>
          <a:noFill/>
          <a:ln w="28575" cmpd="sng">
            <a:solidFill>
              <a:srgbClr val="FF99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411661" name="Freeform 13"/>
          <p:cNvSpPr>
            <a:spLocks/>
          </p:cNvSpPr>
          <p:nvPr/>
        </p:nvSpPr>
        <p:spPr bwMode="auto">
          <a:xfrm>
            <a:off x="1752600" y="3005151"/>
            <a:ext cx="6305550" cy="2570162"/>
          </a:xfrm>
          <a:custGeom>
            <a:avLst/>
            <a:gdLst>
              <a:gd name="T0" fmla="*/ 0 w 3972"/>
              <a:gd name="T1" fmla="*/ 2147483647 h 1619"/>
              <a:gd name="T2" fmla="*/ 2147483647 w 3972"/>
              <a:gd name="T3" fmla="*/ 2147483647 h 1619"/>
              <a:gd name="T4" fmla="*/ 2147483647 w 3972"/>
              <a:gd name="T5" fmla="*/ 2147483647 h 1619"/>
              <a:gd name="T6" fmla="*/ 2147483647 w 3972"/>
              <a:gd name="T7" fmla="*/ 2147483647 h 1619"/>
              <a:gd name="T8" fmla="*/ 2147483647 w 3972"/>
              <a:gd name="T9" fmla="*/ 2147483647 h 1619"/>
              <a:gd name="T10" fmla="*/ 2147483647 w 3972"/>
              <a:gd name="T11" fmla="*/ 2147483647 h 1619"/>
              <a:gd name="T12" fmla="*/ 2147483647 w 3972"/>
              <a:gd name="T13" fmla="*/ 2147483647 h 1619"/>
              <a:gd name="T14" fmla="*/ 2147483647 w 3972"/>
              <a:gd name="T15" fmla="*/ 2147483647 h 1619"/>
              <a:gd name="T16" fmla="*/ 2147483647 w 3972"/>
              <a:gd name="T17" fmla="*/ 2147483647 h 1619"/>
              <a:gd name="T18" fmla="*/ 2147483647 w 3972"/>
              <a:gd name="T19" fmla="*/ 2147483647 h 1619"/>
              <a:gd name="T20" fmla="*/ 2147483647 w 3972"/>
              <a:gd name="T21" fmla="*/ 2147483647 h 1619"/>
              <a:gd name="T22" fmla="*/ 2147483647 w 3972"/>
              <a:gd name="T23" fmla="*/ 2147483647 h 1619"/>
              <a:gd name="T24" fmla="*/ 2147483647 w 3972"/>
              <a:gd name="T25" fmla="*/ 2147483647 h 1619"/>
              <a:gd name="T26" fmla="*/ 2147483647 w 3972"/>
              <a:gd name="T27" fmla="*/ 2147483647 h 1619"/>
              <a:gd name="T28" fmla="*/ 2147483647 w 3972"/>
              <a:gd name="T29" fmla="*/ 2147483647 h 1619"/>
              <a:gd name="T30" fmla="*/ 2147483647 w 3972"/>
              <a:gd name="T31" fmla="*/ 2147483647 h 1619"/>
              <a:gd name="T32" fmla="*/ 2147483647 w 3972"/>
              <a:gd name="T33" fmla="*/ 2147483647 h 1619"/>
              <a:gd name="T34" fmla="*/ 2147483647 w 3972"/>
              <a:gd name="T35" fmla="*/ 2147483647 h 1619"/>
              <a:gd name="T36" fmla="*/ 2147483647 w 3972"/>
              <a:gd name="T37" fmla="*/ 2147483647 h 1619"/>
              <a:gd name="T38" fmla="*/ 2147483647 w 3972"/>
              <a:gd name="T39" fmla="*/ 2147483647 h 1619"/>
              <a:gd name="T40" fmla="*/ 2147483647 w 3972"/>
              <a:gd name="T41" fmla="*/ 2147483647 h 1619"/>
              <a:gd name="T42" fmla="*/ 2147483647 w 3972"/>
              <a:gd name="T43" fmla="*/ 2147483647 h 1619"/>
              <a:gd name="T44" fmla="*/ 2147483647 w 3972"/>
              <a:gd name="T45" fmla="*/ 2147483647 h 1619"/>
              <a:gd name="T46" fmla="*/ 2147483647 w 3972"/>
              <a:gd name="T47" fmla="*/ 2147483647 h 1619"/>
              <a:gd name="T48" fmla="*/ 2147483647 w 3972"/>
              <a:gd name="T49" fmla="*/ 2147483647 h 1619"/>
              <a:gd name="T50" fmla="*/ 2147483647 w 3972"/>
              <a:gd name="T51" fmla="*/ 2147483647 h 1619"/>
              <a:gd name="T52" fmla="*/ 2147483647 w 3972"/>
              <a:gd name="T53" fmla="*/ 2147483647 h 1619"/>
              <a:gd name="T54" fmla="*/ 2147483647 w 3972"/>
              <a:gd name="T55" fmla="*/ 2147483647 h 1619"/>
              <a:gd name="T56" fmla="*/ 2147483647 w 3972"/>
              <a:gd name="T57" fmla="*/ 2147483647 h 1619"/>
              <a:gd name="T58" fmla="*/ 2147483647 w 3972"/>
              <a:gd name="T59" fmla="*/ 2147483647 h 1619"/>
              <a:gd name="T60" fmla="*/ 2147483647 w 3972"/>
              <a:gd name="T61" fmla="*/ 2147483647 h 1619"/>
              <a:gd name="T62" fmla="*/ 2147483647 w 3972"/>
              <a:gd name="T63" fmla="*/ 2147483647 h 1619"/>
              <a:gd name="T64" fmla="*/ 2147483647 w 3972"/>
              <a:gd name="T65" fmla="*/ 2147483647 h 1619"/>
              <a:gd name="T66" fmla="*/ 2147483647 w 3972"/>
              <a:gd name="T67" fmla="*/ 2147483647 h 1619"/>
              <a:gd name="T68" fmla="*/ 2147483647 w 3972"/>
              <a:gd name="T69" fmla="*/ 2147483647 h 1619"/>
              <a:gd name="T70" fmla="*/ 2147483647 w 3972"/>
              <a:gd name="T71" fmla="*/ 2147483647 h 1619"/>
              <a:gd name="T72" fmla="*/ 2147483647 w 3972"/>
              <a:gd name="T73" fmla="*/ 2147483647 h 1619"/>
              <a:gd name="T74" fmla="*/ 2147483647 w 3972"/>
              <a:gd name="T75" fmla="*/ 2147483647 h 1619"/>
              <a:gd name="T76" fmla="*/ 2147483647 w 3972"/>
              <a:gd name="T77" fmla="*/ 2147483647 h 1619"/>
              <a:gd name="T78" fmla="*/ 2147483647 w 3972"/>
              <a:gd name="T79" fmla="*/ 2147483647 h 1619"/>
              <a:gd name="T80" fmla="*/ 2147483647 w 3972"/>
              <a:gd name="T81" fmla="*/ 2147483647 h 1619"/>
              <a:gd name="T82" fmla="*/ 2147483647 w 3972"/>
              <a:gd name="T83" fmla="*/ 2147483647 h 1619"/>
              <a:gd name="T84" fmla="*/ 2147483647 w 3972"/>
              <a:gd name="T85" fmla="*/ 2147483647 h 1619"/>
              <a:gd name="T86" fmla="*/ 2147483647 w 3972"/>
              <a:gd name="T87" fmla="*/ 2147483647 h 1619"/>
              <a:gd name="T88" fmla="*/ 2147483647 w 3972"/>
              <a:gd name="T89" fmla="*/ 2147483647 h 1619"/>
              <a:gd name="T90" fmla="*/ 2147483647 w 3972"/>
              <a:gd name="T91" fmla="*/ 2147483647 h 1619"/>
              <a:gd name="T92" fmla="*/ 2147483647 w 3972"/>
              <a:gd name="T93" fmla="*/ 2147483647 h 1619"/>
              <a:gd name="T94" fmla="*/ 2147483647 w 3972"/>
              <a:gd name="T95" fmla="*/ 2147483647 h 1619"/>
              <a:gd name="T96" fmla="*/ 2147483647 w 3972"/>
              <a:gd name="T97" fmla="*/ 2147483647 h 1619"/>
              <a:gd name="T98" fmla="*/ 2147483647 w 3972"/>
              <a:gd name="T99" fmla="*/ 2147483647 h 1619"/>
              <a:gd name="T100" fmla="*/ 2147483647 w 3972"/>
              <a:gd name="T101" fmla="*/ 2147483647 h 1619"/>
              <a:gd name="T102" fmla="*/ 2147483647 w 3972"/>
              <a:gd name="T103" fmla="*/ 2147483647 h 1619"/>
              <a:gd name="T104" fmla="*/ 2147483647 w 3972"/>
              <a:gd name="T105" fmla="*/ 2147483647 h 1619"/>
              <a:gd name="T106" fmla="*/ 2147483647 w 3972"/>
              <a:gd name="T107" fmla="*/ 2147483647 h 1619"/>
              <a:gd name="T108" fmla="*/ 2147483647 w 3972"/>
              <a:gd name="T109" fmla="*/ 2147483647 h 1619"/>
              <a:gd name="T110" fmla="*/ 2147483647 w 3972"/>
              <a:gd name="T111" fmla="*/ 2147483647 h 1619"/>
              <a:gd name="T112" fmla="*/ 2147483647 w 3972"/>
              <a:gd name="T113" fmla="*/ 2147483647 h 1619"/>
              <a:gd name="T114" fmla="*/ 2147483647 w 3972"/>
              <a:gd name="T115" fmla="*/ 2147483647 h 1619"/>
              <a:gd name="T116" fmla="*/ 2147483647 w 3972"/>
              <a:gd name="T117" fmla="*/ 2147483647 h 1619"/>
              <a:gd name="T118" fmla="*/ 2147483647 w 3972"/>
              <a:gd name="T119" fmla="*/ 2147483647 h 1619"/>
              <a:gd name="T120" fmla="*/ 2147483647 w 3972"/>
              <a:gd name="T121" fmla="*/ 2147483647 h 1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972" h="1619">
                <a:moveTo>
                  <a:pt x="0" y="1619"/>
                </a:moveTo>
                <a:cubicBezTo>
                  <a:pt x="6" y="1618"/>
                  <a:pt x="13" y="1618"/>
                  <a:pt x="20" y="1599"/>
                </a:cubicBezTo>
                <a:cubicBezTo>
                  <a:pt x="27" y="1580"/>
                  <a:pt x="39" y="1530"/>
                  <a:pt x="44" y="1503"/>
                </a:cubicBezTo>
                <a:cubicBezTo>
                  <a:pt x="49" y="1476"/>
                  <a:pt x="47" y="1450"/>
                  <a:pt x="52" y="1435"/>
                </a:cubicBezTo>
                <a:cubicBezTo>
                  <a:pt x="57" y="1420"/>
                  <a:pt x="67" y="1428"/>
                  <a:pt x="76" y="1415"/>
                </a:cubicBezTo>
                <a:cubicBezTo>
                  <a:pt x="85" y="1402"/>
                  <a:pt x="96" y="1371"/>
                  <a:pt x="104" y="1355"/>
                </a:cubicBezTo>
                <a:cubicBezTo>
                  <a:pt x="112" y="1339"/>
                  <a:pt x="109" y="1326"/>
                  <a:pt x="124" y="1319"/>
                </a:cubicBezTo>
                <a:cubicBezTo>
                  <a:pt x="139" y="1312"/>
                  <a:pt x="170" y="1313"/>
                  <a:pt x="196" y="1311"/>
                </a:cubicBezTo>
                <a:cubicBezTo>
                  <a:pt x="222" y="1309"/>
                  <a:pt x="262" y="1310"/>
                  <a:pt x="280" y="1307"/>
                </a:cubicBezTo>
                <a:cubicBezTo>
                  <a:pt x="298" y="1304"/>
                  <a:pt x="296" y="1307"/>
                  <a:pt x="304" y="1295"/>
                </a:cubicBezTo>
                <a:cubicBezTo>
                  <a:pt x="312" y="1283"/>
                  <a:pt x="315" y="1252"/>
                  <a:pt x="328" y="1235"/>
                </a:cubicBezTo>
                <a:cubicBezTo>
                  <a:pt x="341" y="1218"/>
                  <a:pt x="367" y="1204"/>
                  <a:pt x="380" y="1195"/>
                </a:cubicBezTo>
                <a:cubicBezTo>
                  <a:pt x="393" y="1186"/>
                  <a:pt x="387" y="1184"/>
                  <a:pt x="408" y="1183"/>
                </a:cubicBezTo>
                <a:cubicBezTo>
                  <a:pt x="429" y="1182"/>
                  <a:pt x="483" y="1190"/>
                  <a:pt x="508" y="1187"/>
                </a:cubicBezTo>
                <a:cubicBezTo>
                  <a:pt x="533" y="1184"/>
                  <a:pt x="545" y="1176"/>
                  <a:pt x="556" y="1167"/>
                </a:cubicBezTo>
                <a:cubicBezTo>
                  <a:pt x="567" y="1158"/>
                  <a:pt x="569" y="1147"/>
                  <a:pt x="576" y="1131"/>
                </a:cubicBezTo>
                <a:cubicBezTo>
                  <a:pt x="583" y="1115"/>
                  <a:pt x="587" y="1092"/>
                  <a:pt x="600" y="1071"/>
                </a:cubicBezTo>
                <a:cubicBezTo>
                  <a:pt x="613" y="1050"/>
                  <a:pt x="637" y="1024"/>
                  <a:pt x="652" y="1007"/>
                </a:cubicBezTo>
                <a:cubicBezTo>
                  <a:pt x="667" y="990"/>
                  <a:pt x="676" y="982"/>
                  <a:pt x="688" y="967"/>
                </a:cubicBezTo>
                <a:cubicBezTo>
                  <a:pt x="700" y="952"/>
                  <a:pt x="708" y="927"/>
                  <a:pt x="724" y="915"/>
                </a:cubicBezTo>
                <a:cubicBezTo>
                  <a:pt x="740" y="903"/>
                  <a:pt x="769" y="906"/>
                  <a:pt x="784" y="895"/>
                </a:cubicBezTo>
                <a:cubicBezTo>
                  <a:pt x="799" y="884"/>
                  <a:pt x="807" y="858"/>
                  <a:pt x="816" y="847"/>
                </a:cubicBezTo>
                <a:cubicBezTo>
                  <a:pt x="825" y="836"/>
                  <a:pt x="827" y="832"/>
                  <a:pt x="840" y="827"/>
                </a:cubicBezTo>
                <a:cubicBezTo>
                  <a:pt x="853" y="822"/>
                  <a:pt x="878" y="821"/>
                  <a:pt x="896" y="815"/>
                </a:cubicBezTo>
                <a:cubicBezTo>
                  <a:pt x="914" y="809"/>
                  <a:pt x="924" y="796"/>
                  <a:pt x="948" y="791"/>
                </a:cubicBezTo>
                <a:cubicBezTo>
                  <a:pt x="972" y="786"/>
                  <a:pt x="995" y="788"/>
                  <a:pt x="1040" y="787"/>
                </a:cubicBezTo>
                <a:cubicBezTo>
                  <a:pt x="1085" y="786"/>
                  <a:pt x="1179" y="792"/>
                  <a:pt x="1216" y="787"/>
                </a:cubicBezTo>
                <a:cubicBezTo>
                  <a:pt x="1253" y="782"/>
                  <a:pt x="1249" y="768"/>
                  <a:pt x="1264" y="759"/>
                </a:cubicBezTo>
                <a:cubicBezTo>
                  <a:pt x="1279" y="750"/>
                  <a:pt x="1289" y="736"/>
                  <a:pt x="1304" y="731"/>
                </a:cubicBezTo>
                <a:cubicBezTo>
                  <a:pt x="1319" y="726"/>
                  <a:pt x="1334" y="729"/>
                  <a:pt x="1352" y="727"/>
                </a:cubicBezTo>
                <a:cubicBezTo>
                  <a:pt x="1370" y="725"/>
                  <a:pt x="1397" y="724"/>
                  <a:pt x="1412" y="719"/>
                </a:cubicBezTo>
                <a:cubicBezTo>
                  <a:pt x="1427" y="714"/>
                  <a:pt x="1414" y="702"/>
                  <a:pt x="1440" y="699"/>
                </a:cubicBezTo>
                <a:cubicBezTo>
                  <a:pt x="1466" y="696"/>
                  <a:pt x="1533" y="704"/>
                  <a:pt x="1568" y="703"/>
                </a:cubicBezTo>
                <a:cubicBezTo>
                  <a:pt x="1603" y="702"/>
                  <a:pt x="1620" y="698"/>
                  <a:pt x="1652" y="695"/>
                </a:cubicBezTo>
                <a:cubicBezTo>
                  <a:pt x="1684" y="692"/>
                  <a:pt x="1733" y="695"/>
                  <a:pt x="1760" y="687"/>
                </a:cubicBezTo>
                <a:cubicBezTo>
                  <a:pt x="1787" y="679"/>
                  <a:pt x="1803" y="658"/>
                  <a:pt x="1816" y="647"/>
                </a:cubicBezTo>
                <a:cubicBezTo>
                  <a:pt x="1829" y="636"/>
                  <a:pt x="1825" y="628"/>
                  <a:pt x="1836" y="623"/>
                </a:cubicBezTo>
                <a:cubicBezTo>
                  <a:pt x="1847" y="618"/>
                  <a:pt x="1873" y="627"/>
                  <a:pt x="1884" y="615"/>
                </a:cubicBezTo>
                <a:cubicBezTo>
                  <a:pt x="1895" y="603"/>
                  <a:pt x="1897" y="575"/>
                  <a:pt x="1904" y="551"/>
                </a:cubicBezTo>
                <a:cubicBezTo>
                  <a:pt x="1911" y="527"/>
                  <a:pt x="1916" y="492"/>
                  <a:pt x="1924" y="471"/>
                </a:cubicBezTo>
                <a:cubicBezTo>
                  <a:pt x="1932" y="450"/>
                  <a:pt x="1942" y="434"/>
                  <a:pt x="1952" y="423"/>
                </a:cubicBezTo>
                <a:cubicBezTo>
                  <a:pt x="1962" y="412"/>
                  <a:pt x="1965" y="407"/>
                  <a:pt x="1984" y="403"/>
                </a:cubicBezTo>
                <a:cubicBezTo>
                  <a:pt x="2003" y="399"/>
                  <a:pt x="2039" y="406"/>
                  <a:pt x="2064" y="399"/>
                </a:cubicBezTo>
                <a:cubicBezTo>
                  <a:pt x="2089" y="392"/>
                  <a:pt x="2117" y="376"/>
                  <a:pt x="2132" y="363"/>
                </a:cubicBezTo>
                <a:cubicBezTo>
                  <a:pt x="2147" y="350"/>
                  <a:pt x="2147" y="335"/>
                  <a:pt x="2152" y="319"/>
                </a:cubicBezTo>
                <a:cubicBezTo>
                  <a:pt x="2157" y="303"/>
                  <a:pt x="2152" y="282"/>
                  <a:pt x="2164" y="267"/>
                </a:cubicBezTo>
                <a:cubicBezTo>
                  <a:pt x="2176" y="252"/>
                  <a:pt x="2201" y="237"/>
                  <a:pt x="2224" y="227"/>
                </a:cubicBezTo>
                <a:cubicBezTo>
                  <a:pt x="2247" y="217"/>
                  <a:pt x="2275" y="210"/>
                  <a:pt x="2300" y="207"/>
                </a:cubicBezTo>
                <a:cubicBezTo>
                  <a:pt x="2325" y="204"/>
                  <a:pt x="2356" y="210"/>
                  <a:pt x="2376" y="207"/>
                </a:cubicBezTo>
                <a:cubicBezTo>
                  <a:pt x="2396" y="204"/>
                  <a:pt x="2401" y="199"/>
                  <a:pt x="2420" y="191"/>
                </a:cubicBezTo>
                <a:cubicBezTo>
                  <a:pt x="2439" y="183"/>
                  <a:pt x="2472" y="165"/>
                  <a:pt x="2492" y="159"/>
                </a:cubicBezTo>
                <a:cubicBezTo>
                  <a:pt x="2512" y="153"/>
                  <a:pt x="2521" y="162"/>
                  <a:pt x="2540" y="155"/>
                </a:cubicBezTo>
                <a:cubicBezTo>
                  <a:pt x="2559" y="148"/>
                  <a:pt x="2579" y="128"/>
                  <a:pt x="2608" y="119"/>
                </a:cubicBezTo>
                <a:cubicBezTo>
                  <a:pt x="2637" y="110"/>
                  <a:pt x="2691" y="106"/>
                  <a:pt x="2716" y="99"/>
                </a:cubicBezTo>
                <a:cubicBezTo>
                  <a:pt x="2741" y="92"/>
                  <a:pt x="2739" y="82"/>
                  <a:pt x="2760" y="75"/>
                </a:cubicBezTo>
                <a:cubicBezTo>
                  <a:pt x="2781" y="68"/>
                  <a:pt x="2822" y="64"/>
                  <a:pt x="2844" y="59"/>
                </a:cubicBezTo>
                <a:cubicBezTo>
                  <a:pt x="2866" y="54"/>
                  <a:pt x="2864" y="50"/>
                  <a:pt x="2892" y="47"/>
                </a:cubicBezTo>
                <a:cubicBezTo>
                  <a:pt x="2920" y="44"/>
                  <a:pt x="2983" y="50"/>
                  <a:pt x="3012" y="43"/>
                </a:cubicBezTo>
                <a:cubicBezTo>
                  <a:pt x="3041" y="36"/>
                  <a:pt x="3039" y="14"/>
                  <a:pt x="3064" y="7"/>
                </a:cubicBezTo>
                <a:cubicBezTo>
                  <a:pt x="3089" y="0"/>
                  <a:pt x="3009" y="4"/>
                  <a:pt x="3160" y="3"/>
                </a:cubicBezTo>
                <a:cubicBezTo>
                  <a:pt x="3311" y="2"/>
                  <a:pt x="3641" y="2"/>
                  <a:pt x="3972" y="3"/>
                </a:cubicBezTo>
              </a:path>
            </a:pathLst>
          </a:custGeom>
          <a:noFill/>
          <a:ln w="28575"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solidFill>
                <a:srgbClr val="FF33CC"/>
              </a:solidFill>
            </a:endParaRPr>
          </a:p>
        </p:txBody>
      </p:sp>
      <p:sp>
        <p:nvSpPr>
          <p:cNvPr id="78860" name="Text Box 16"/>
          <p:cNvSpPr txBox="1">
            <a:spLocks noChangeArrowheads="1"/>
          </p:cNvSpPr>
          <p:nvPr/>
        </p:nvSpPr>
        <p:spPr bwMode="auto">
          <a:xfrm>
            <a:off x="6208713" y="1377951"/>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00000"/>
              </a:lnSpc>
              <a:spcBef>
                <a:spcPct val="0"/>
              </a:spcBef>
              <a:buFontTx/>
              <a:buNone/>
            </a:pPr>
            <a:r>
              <a:rPr lang="en-US" altLang="en-US" sz="1800" b="0" dirty="0">
                <a:solidFill>
                  <a:srgbClr val="FF0000"/>
                </a:solidFill>
                <a:cs typeface="Arial" charset="0"/>
              </a:rPr>
              <a:t>Benchmark rain</a:t>
            </a:r>
          </a:p>
        </p:txBody>
      </p:sp>
      <p:sp>
        <p:nvSpPr>
          <p:cNvPr id="78861" name="Oval 17"/>
          <p:cNvSpPr>
            <a:spLocks noChangeAspect="1" noChangeArrowheads="1"/>
          </p:cNvSpPr>
          <p:nvPr/>
        </p:nvSpPr>
        <p:spPr bwMode="auto">
          <a:xfrm>
            <a:off x="8005766" y="1538301"/>
            <a:ext cx="92075" cy="92075"/>
          </a:xfrm>
          <a:prstGeom prst="ellipse">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endParaRPr lang="en-US" altLang="en-US" sz="2400">
              <a:solidFill>
                <a:srgbClr val="FF33CC"/>
              </a:solidFill>
            </a:endParaRPr>
          </a:p>
        </p:txBody>
      </p:sp>
      <p:sp>
        <p:nvSpPr>
          <p:cNvPr id="78862" name="Text Box 18"/>
          <p:cNvSpPr txBox="1">
            <a:spLocks noChangeArrowheads="1"/>
          </p:cNvSpPr>
          <p:nvPr/>
        </p:nvSpPr>
        <p:spPr bwMode="auto">
          <a:xfrm>
            <a:off x="3779863" y="1203325"/>
            <a:ext cx="2149475" cy="49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dirty="0">
                <a:solidFill>
                  <a:srgbClr val="0000FF"/>
                </a:solidFill>
              </a:rPr>
              <a:t>Modeled flow</a:t>
            </a:r>
          </a:p>
        </p:txBody>
      </p:sp>
      <p:grpSp>
        <p:nvGrpSpPr>
          <p:cNvPr id="411667" name="Group 19"/>
          <p:cNvGrpSpPr>
            <a:grpSpLocks/>
          </p:cNvGrpSpPr>
          <p:nvPr/>
        </p:nvGrpSpPr>
        <p:grpSpPr bwMode="auto">
          <a:xfrm>
            <a:off x="8153400" y="1371600"/>
            <a:ext cx="838200" cy="549275"/>
            <a:chOff x="5136" y="864"/>
            <a:chExt cx="528" cy="346"/>
          </a:xfrm>
        </p:grpSpPr>
        <p:sp>
          <p:nvSpPr>
            <p:cNvPr id="78865" name="Line 20"/>
            <p:cNvSpPr>
              <a:spLocks noChangeShapeType="1"/>
            </p:cNvSpPr>
            <p:nvPr/>
          </p:nvSpPr>
          <p:spPr bwMode="auto">
            <a:xfrm>
              <a:off x="5136" y="988"/>
              <a:ext cx="0" cy="164"/>
            </a:xfrm>
            <a:prstGeom prst="line">
              <a:avLst/>
            </a:prstGeom>
            <a:noFill/>
            <a:ln w="28575">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sp>
          <p:nvSpPr>
            <p:cNvPr id="78866" name="Text Box 21"/>
            <p:cNvSpPr txBox="1">
              <a:spLocks noChangeArrowheads="1"/>
            </p:cNvSpPr>
            <p:nvPr/>
          </p:nvSpPr>
          <p:spPr bwMode="auto">
            <a:xfrm>
              <a:off x="5184" y="864"/>
              <a:ext cx="48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dirty="0">
                  <a:solidFill>
                    <a:srgbClr val="FF0000"/>
                  </a:solidFill>
                </a:rPr>
                <a:t>Bias</a:t>
              </a:r>
            </a:p>
          </p:txBody>
        </p:sp>
      </p:grpSp>
      <p:sp>
        <p:nvSpPr>
          <p:cNvPr id="411670" name="Line 22"/>
          <p:cNvSpPr>
            <a:spLocks noChangeShapeType="1"/>
          </p:cNvSpPr>
          <p:nvPr/>
        </p:nvSpPr>
        <p:spPr bwMode="auto">
          <a:xfrm>
            <a:off x="8178800" y="2781313"/>
            <a:ext cx="0" cy="260350"/>
          </a:xfrm>
          <a:prstGeom prst="line">
            <a:avLst/>
          </a:prstGeom>
          <a:noFill/>
          <a:ln w="28575">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solidFill>
                <a:srgbClr val="FF33CC"/>
              </a:solidFill>
            </a:endParaRPr>
          </a:p>
        </p:txBody>
      </p:sp>
      <p:sp>
        <p:nvSpPr>
          <p:cNvPr id="22" name="Rectangle 21"/>
          <p:cNvSpPr/>
          <p:nvPr/>
        </p:nvSpPr>
        <p:spPr>
          <a:xfrm>
            <a:off x="499553" y="228600"/>
            <a:ext cx="7196647" cy="46841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17006746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165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165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1166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165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1165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166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41166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116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60" grpId="0" animBg="1"/>
      <p:bldP spid="411661" grpId="0" animBg="1"/>
      <p:bldP spid="411670" grpId="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Text Box 2"/>
          <p:cNvSpPr txBox="1">
            <a:spLocks noChangeArrowheads="1"/>
          </p:cNvSpPr>
          <p:nvPr/>
        </p:nvSpPr>
        <p:spPr bwMode="auto">
          <a:xfrm>
            <a:off x="1143000" y="533413"/>
            <a:ext cx="7315200" cy="470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None/>
            </a:pPr>
            <a:r>
              <a:rPr lang="en-US" altLang="en-US" sz="2400" dirty="0">
                <a:solidFill>
                  <a:srgbClr val="000000"/>
                </a:solidFill>
              </a:rPr>
              <a:t>Use of </a:t>
            </a:r>
            <a:r>
              <a:rPr lang="en-US" altLang="en-US" sz="2400" dirty="0">
                <a:solidFill>
                  <a:srgbClr val="0000FF"/>
                </a:solidFill>
              </a:rPr>
              <a:t>biased wind affected rain</a:t>
            </a:r>
            <a:r>
              <a:rPr lang="en-US" altLang="en-US" sz="2400" dirty="0">
                <a:solidFill>
                  <a:srgbClr val="000000"/>
                </a:solidFill>
              </a:rPr>
              <a:t> catch and </a:t>
            </a:r>
            <a:r>
              <a:rPr lang="en-US" altLang="en-US" sz="2400" dirty="0">
                <a:solidFill>
                  <a:srgbClr val="0000FF"/>
                </a:solidFill>
              </a:rPr>
              <a:t>low potential ET</a:t>
            </a:r>
            <a:r>
              <a:rPr lang="en-US" altLang="en-US" sz="2400" dirty="0">
                <a:solidFill>
                  <a:srgbClr val="000000"/>
                </a:solidFill>
              </a:rPr>
              <a:t> yielded approximately the correct cumulative hydrograph.</a:t>
            </a:r>
          </a:p>
          <a:p>
            <a:pPr eaLnBrk="1" hangingPunct="1">
              <a:spcBef>
                <a:spcPct val="50000"/>
              </a:spcBef>
              <a:buNone/>
            </a:pPr>
            <a:r>
              <a:rPr lang="en-US" altLang="en-US" sz="2400" dirty="0">
                <a:solidFill>
                  <a:srgbClr val="000000"/>
                </a:solidFill>
              </a:rPr>
              <a:t>Modern methods of model parameter estimation would have used these </a:t>
            </a:r>
            <a:r>
              <a:rPr lang="en-US" altLang="en-US" sz="2400" dirty="0">
                <a:solidFill>
                  <a:srgbClr val="0000FF"/>
                </a:solidFill>
              </a:rPr>
              <a:t>typically available erroneous signals</a:t>
            </a:r>
            <a:r>
              <a:rPr lang="en-US" altLang="en-US" sz="2400" dirty="0">
                <a:solidFill>
                  <a:srgbClr val="000000"/>
                </a:solidFill>
              </a:rPr>
              <a:t> to determine hillslope hydraulic properties. </a:t>
            </a:r>
          </a:p>
          <a:p>
            <a:pPr eaLnBrk="1" hangingPunct="1">
              <a:lnSpc>
                <a:spcPct val="100000"/>
              </a:lnSpc>
              <a:spcBef>
                <a:spcPct val="50000"/>
              </a:spcBef>
              <a:buFontTx/>
              <a:buNone/>
            </a:pPr>
            <a:endParaRPr lang="en-US" altLang="en-US" sz="2400" dirty="0">
              <a:solidFill>
                <a:srgbClr val="000000"/>
              </a:solidFill>
            </a:endParaRPr>
          </a:p>
        </p:txBody>
      </p:sp>
    </p:spTree>
    <p:extLst>
      <p:ext uri="{BB962C8B-B14F-4D97-AF65-F5344CB8AC3E}">
        <p14:creationId xmlns:p14="http://schemas.microsoft.com/office/powerpoint/2010/main" val="15338576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345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Text Box 2"/>
          <p:cNvSpPr txBox="1">
            <a:spLocks noChangeArrowheads="1"/>
          </p:cNvSpPr>
          <p:nvPr/>
        </p:nvSpPr>
        <p:spPr bwMode="auto">
          <a:xfrm>
            <a:off x="1143000" y="533400"/>
            <a:ext cx="731520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None/>
            </a:pPr>
            <a:r>
              <a:rPr lang="en-US" altLang="en-US" sz="2400" dirty="0">
                <a:solidFill>
                  <a:srgbClr val="000000"/>
                </a:solidFill>
              </a:rPr>
              <a:t>Any such calibrated model would yield approximately the </a:t>
            </a:r>
            <a:r>
              <a:rPr lang="en-US" altLang="en-US" sz="2400" dirty="0">
                <a:solidFill>
                  <a:srgbClr val="0000FF"/>
                </a:solidFill>
              </a:rPr>
              <a:t>“right answer”</a:t>
            </a:r>
            <a:r>
              <a:rPr lang="en-US" altLang="en-US" sz="2400" dirty="0">
                <a:solidFill>
                  <a:srgbClr val="000000"/>
                </a:solidFill>
              </a:rPr>
              <a:t> concerning streamflow representation but have </a:t>
            </a:r>
            <a:r>
              <a:rPr lang="en-US" altLang="en-US" sz="2400" dirty="0">
                <a:solidFill>
                  <a:srgbClr val="0000FF"/>
                </a:solidFill>
              </a:rPr>
              <a:t>completely wrong soil water properties.</a:t>
            </a:r>
          </a:p>
          <a:p>
            <a:pPr eaLnBrk="1" hangingPunct="1">
              <a:spcBef>
                <a:spcPct val="50000"/>
              </a:spcBef>
              <a:buNone/>
            </a:pPr>
            <a:r>
              <a:rPr lang="en-US" altLang="en-US" sz="2400" dirty="0">
                <a:solidFill>
                  <a:srgbClr val="000000"/>
                </a:solidFill>
              </a:rPr>
              <a:t>Such a model would be </a:t>
            </a:r>
            <a:r>
              <a:rPr lang="en-US" altLang="en-US" sz="2400" dirty="0">
                <a:solidFill>
                  <a:srgbClr val="0000FF"/>
                </a:solidFill>
              </a:rPr>
              <a:t>unsuitable</a:t>
            </a:r>
            <a:r>
              <a:rPr lang="en-US" altLang="en-US" sz="2400" dirty="0">
                <a:solidFill>
                  <a:srgbClr val="000000"/>
                </a:solidFill>
              </a:rPr>
              <a:t> (and indefensible) for </a:t>
            </a:r>
            <a:r>
              <a:rPr lang="en-US" altLang="en-US" sz="2400" dirty="0">
                <a:solidFill>
                  <a:srgbClr val="0000FF"/>
                </a:solidFill>
              </a:rPr>
              <a:t>prediction of changed “land-use”</a:t>
            </a:r>
            <a:r>
              <a:rPr lang="en-US" altLang="en-US" sz="2400" dirty="0">
                <a:solidFill>
                  <a:srgbClr val="000000"/>
                </a:solidFill>
              </a:rPr>
              <a:t> or for changed inputs, e.g. climate change. </a:t>
            </a:r>
          </a:p>
        </p:txBody>
      </p:sp>
    </p:spTree>
    <p:extLst>
      <p:ext uri="{BB962C8B-B14F-4D97-AF65-F5344CB8AC3E}">
        <p14:creationId xmlns:p14="http://schemas.microsoft.com/office/powerpoint/2010/main" val="4675727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2905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Text Box 2"/>
          <p:cNvSpPr txBox="1">
            <a:spLocks noChangeArrowheads="1"/>
          </p:cNvSpPr>
          <p:nvPr/>
        </p:nvSpPr>
        <p:spPr bwMode="auto">
          <a:xfrm>
            <a:off x="1143000" y="533413"/>
            <a:ext cx="731520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None/>
            </a:pPr>
            <a:r>
              <a:rPr lang="en-US" altLang="en-US" sz="2400" dirty="0">
                <a:solidFill>
                  <a:srgbClr val="000000"/>
                </a:solidFill>
              </a:rPr>
              <a:t>The </a:t>
            </a:r>
            <a:r>
              <a:rPr lang="en-US" altLang="en-US" sz="2400" dirty="0">
                <a:solidFill>
                  <a:srgbClr val="0000FF"/>
                </a:solidFill>
              </a:rPr>
              <a:t>TB3</a:t>
            </a:r>
            <a:r>
              <a:rPr lang="en-US" altLang="en-US" sz="2400" dirty="0">
                <a:solidFill>
                  <a:srgbClr val="000000"/>
                </a:solidFill>
              </a:rPr>
              <a:t> pit gauge’s </a:t>
            </a:r>
            <a:r>
              <a:rPr lang="en-US" altLang="en-US" sz="2400" dirty="0">
                <a:solidFill>
                  <a:srgbClr val="0000FF"/>
                </a:solidFill>
              </a:rPr>
              <a:t>under-catc</a:t>
            </a:r>
            <a:r>
              <a:rPr lang="en-US" altLang="en-US" sz="2400" dirty="0">
                <a:solidFill>
                  <a:srgbClr val="000000"/>
                </a:solidFill>
              </a:rPr>
              <a:t>h results from </a:t>
            </a:r>
            <a:r>
              <a:rPr lang="en-US" altLang="en-US" sz="2400" dirty="0">
                <a:solidFill>
                  <a:srgbClr val="0000FF"/>
                </a:solidFill>
              </a:rPr>
              <a:t>funnel airflow restrictions</a:t>
            </a:r>
            <a:r>
              <a:rPr lang="en-US" altLang="en-US" sz="2400" dirty="0">
                <a:solidFill>
                  <a:srgbClr val="000000"/>
                </a:solidFill>
              </a:rPr>
              <a:t> in the siphon delivery system in gusty storms.</a:t>
            </a:r>
          </a:p>
          <a:p>
            <a:pPr eaLnBrk="1" hangingPunct="1">
              <a:spcBef>
                <a:spcPct val="50000"/>
              </a:spcBef>
              <a:buNone/>
            </a:pPr>
            <a:r>
              <a:rPr lang="en-US" altLang="en-US" sz="2400" dirty="0">
                <a:solidFill>
                  <a:srgbClr val="000000"/>
                </a:solidFill>
              </a:rPr>
              <a:t>This is documented in Kampf and Burges, J of Hydrology, 2010. </a:t>
            </a:r>
          </a:p>
          <a:p>
            <a:pPr eaLnBrk="1" hangingPunct="1">
              <a:lnSpc>
                <a:spcPct val="100000"/>
              </a:lnSpc>
              <a:spcBef>
                <a:spcPct val="50000"/>
              </a:spcBef>
              <a:buFontTx/>
              <a:buNone/>
            </a:pPr>
            <a:endParaRPr lang="en-US" altLang="en-US" sz="2400" dirty="0">
              <a:solidFill>
                <a:srgbClr val="000000"/>
              </a:solidFill>
            </a:endParaRPr>
          </a:p>
        </p:txBody>
      </p:sp>
    </p:spTree>
    <p:extLst>
      <p:ext uri="{BB962C8B-B14F-4D97-AF65-F5344CB8AC3E}">
        <p14:creationId xmlns:p14="http://schemas.microsoft.com/office/powerpoint/2010/main" val="12252286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6080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11499" y="381000"/>
            <a:ext cx="8521002" cy="6096000"/>
            <a:chOff x="311499" y="381000"/>
            <a:chExt cx="8521002" cy="6096000"/>
          </a:xfrm>
        </p:grpSpPr>
        <p:pic>
          <p:nvPicPr>
            <p:cNvPr id="2051" name="Picture 3"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499" y="1098550"/>
              <a:ext cx="8521002" cy="53784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SJB\Desktop\Picture3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9123" y="381000"/>
              <a:ext cx="2965755" cy="429524"/>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Rectangle 4"/>
          <p:cNvSpPr/>
          <p:nvPr/>
        </p:nvSpPr>
        <p:spPr>
          <a:xfrm>
            <a:off x="3061811" y="493776"/>
            <a:ext cx="3020921" cy="28388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7" name="Rectangle 6"/>
          <p:cNvSpPr/>
          <p:nvPr/>
        </p:nvSpPr>
        <p:spPr>
          <a:xfrm>
            <a:off x="268227" y="1143000"/>
            <a:ext cx="7123173" cy="13044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299259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D58655-CCE6-BAD4-F2D1-2376321E08B5}"/>
            </a:ext>
          </a:extLst>
        </p:cNvPr>
        <p:cNvGrpSpPr/>
        <p:nvPr/>
      </p:nvGrpSpPr>
      <p:grpSpPr>
        <a:xfrm>
          <a:off x="0" y="0"/>
          <a:ext cx="0" cy="0"/>
          <a:chOff x="0" y="0"/>
          <a:chExt cx="0" cy="0"/>
        </a:xfrm>
      </p:grpSpPr>
      <p:sp>
        <p:nvSpPr>
          <p:cNvPr id="53250" name="Text Box 2">
            <a:extLst>
              <a:ext uri="{FF2B5EF4-FFF2-40B4-BE49-F238E27FC236}">
                <a16:creationId xmlns:a16="http://schemas.microsoft.com/office/drawing/2014/main" id="{B57FBFBF-44E8-0AB7-8717-BFB1C2DD2255}"/>
              </a:ext>
            </a:extLst>
          </p:cNvPr>
          <p:cNvSpPr txBox="1">
            <a:spLocks noChangeArrowheads="1"/>
          </p:cNvSpPr>
          <p:nvPr/>
        </p:nvSpPr>
        <p:spPr bwMode="auto">
          <a:xfrm>
            <a:off x="1143000" y="990613"/>
            <a:ext cx="7315200" cy="4326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Landmark technological developments 1944 -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Follow up technology</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Issues in hydrology and water resources engineering</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The importance of mentors</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75000"/>
                  </a:schemeClr>
                </a:solidFill>
                <a:effectLst/>
                <a:uLnTx/>
                <a:uFillTx/>
                <a:latin typeface="Arial" charset="0"/>
                <a:ea typeface="+mn-ea"/>
                <a:cs typeface="+mn-cs"/>
              </a:rPr>
              <a:t>Choosing research topics</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Take home message</a:t>
            </a:r>
          </a:p>
        </p:txBody>
      </p:sp>
    </p:spTree>
    <p:extLst>
      <p:ext uri="{BB962C8B-B14F-4D97-AF65-F5344CB8AC3E}">
        <p14:creationId xmlns:p14="http://schemas.microsoft.com/office/powerpoint/2010/main" val="726986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Text Box 2"/>
          <p:cNvSpPr txBox="1">
            <a:spLocks noChangeArrowheads="1"/>
          </p:cNvSpPr>
          <p:nvPr/>
        </p:nvSpPr>
        <p:spPr bwMode="auto">
          <a:xfrm>
            <a:off x="914400" y="914411"/>
            <a:ext cx="75438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None/>
            </a:pPr>
            <a:r>
              <a:rPr lang="en-US" altLang="en-US" sz="2400" dirty="0">
                <a:solidFill>
                  <a:srgbClr val="000000"/>
                </a:solidFill>
              </a:rPr>
              <a:t>Unknown </a:t>
            </a:r>
            <a:r>
              <a:rPr lang="en-US" altLang="en-US" sz="2400" dirty="0">
                <a:solidFill>
                  <a:srgbClr val="FF0000"/>
                </a:solidFill>
              </a:rPr>
              <a:t>time-varying biases</a:t>
            </a:r>
            <a:r>
              <a:rPr lang="en-US" altLang="en-US" sz="2400" dirty="0">
                <a:solidFill>
                  <a:srgbClr val="000000"/>
                </a:solidFill>
              </a:rPr>
              <a:t> and stochastic errors in  precipitation and potential ET cannot be corrected or represented by any </a:t>
            </a:r>
            <a:r>
              <a:rPr lang="en-US" altLang="en-US" sz="2400" dirty="0">
                <a:solidFill>
                  <a:srgbClr val="0000FF"/>
                </a:solidFill>
              </a:rPr>
              <a:t>plausible Bayesian prior distributions</a:t>
            </a:r>
            <a:r>
              <a:rPr lang="en-US" altLang="en-US" sz="2400" dirty="0">
                <a:solidFill>
                  <a:srgbClr val="000000"/>
                </a:solidFill>
              </a:rPr>
              <a:t>.</a:t>
            </a:r>
          </a:p>
          <a:p>
            <a:pPr eaLnBrk="1" hangingPunct="1">
              <a:spcBef>
                <a:spcPct val="50000"/>
              </a:spcBef>
            </a:pPr>
            <a:r>
              <a:rPr lang="en-US" altLang="en-US" sz="2400" dirty="0">
                <a:solidFill>
                  <a:srgbClr val="000000"/>
                </a:solidFill>
              </a:rPr>
              <a:t>  There is no substitute for accurate model input time series.</a:t>
            </a:r>
          </a:p>
          <a:p>
            <a:pPr eaLnBrk="1" hangingPunct="1">
              <a:spcBef>
                <a:spcPct val="50000"/>
              </a:spcBef>
            </a:pPr>
            <a:r>
              <a:rPr lang="en-US" altLang="en-US" sz="2400" dirty="0">
                <a:solidFill>
                  <a:srgbClr val="000000"/>
                </a:solidFill>
              </a:rPr>
              <a:t>  Rain gauge under catch has been known for many years, e.g. John </a:t>
            </a:r>
            <a:r>
              <a:rPr lang="en-US" altLang="en-US" sz="2400" dirty="0" err="1">
                <a:solidFill>
                  <a:srgbClr val="000000"/>
                </a:solidFill>
              </a:rPr>
              <a:t>Rodda</a:t>
            </a:r>
            <a:r>
              <a:rPr lang="en-US" altLang="en-US" sz="2400" dirty="0">
                <a:solidFill>
                  <a:srgbClr val="000000"/>
                </a:solidFill>
              </a:rPr>
              <a:t>, Wallingford, UK   </a:t>
            </a:r>
            <a:endParaRPr lang="en-US" altLang="en-US" sz="2400" b="0" dirty="0">
              <a:solidFill>
                <a:srgbClr val="000000"/>
              </a:solidFill>
            </a:endParaRPr>
          </a:p>
        </p:txBody>
      </p:sp>
    </p:spTree>
    <p:extLst>
      <p:ext uri="{BB962C8B-B14F-4D97-AF65-F5344CB8AC3E}">
        <p14:creationId xmlns:p14="http://schemas.microsoft.com/office/powerpoint/2010/main" val="34938026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2598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598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838200" y="155448"/>
            <a:ext cx="7924800" cy="6778752"/>
            <a:chOff x="838200" y="155448"/>
            <a:chExt cx="7924800" cy="6778752"/>
          </a:xfrm>
        </p:grpSpPr>
        <p:pic>
          <p:nvPicPr>
            <p:cNvPr id="1027" name="Picture 3"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830" y="816751"/>
              <a:ext cx="7084341" cy="611744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38200" y="155448"/>
              <a:ext cx="7924800" cy="661303"/>
            </a:xfrm>
            <a:prstGeom prst="rect">
              <a:avLst/>
            </a:prstGeom>
            <a:noFill/>
          </p:spPr>
          <p:txBody>
            <a:bodyPr wrap="square" rtlCol="0">
              <a:spAutoFit/>
            </a:bodyPr>
            <a:lstStyle/>
            <a:p>
              <a:pPr fontAlgn="auto">
                <a:lnSpc>
                  <a:spcPct val="100000"/>
                </a:lnSpc>
                <a:spcBef>
                  <a:spcPts val="0"/>
                </a:spcBef>
                <a:spcAft>
                  <a:spcPts val="0"/>
                </a:spcAft>
              </a:pPr>
              <a:r>
                <a:rPr lang="en-US" sz="1800" b="0" dirty="0" err="1">
                  <a:solidFill>
                    <a:prstClr val="black"/>
                  </a:solidFill>
                  <a:latin typeface="Calibri"/>
                </a:rPr>
                <a:t>Rodda</a:t>
              </a:r>
              <a:r>
                <a:rPr lang="en-US" sz="1800" b="0" dirty="0">
                  <a:solidFill>
                    <a:prstClr val="black"/>
                  </a:solidFill>
                  <a:latin typeface="Calibri"/>
                </a:rPr>
                <a:t>, J. C. (1967) - The rainfall measurement problem. Proc. IAHS Gen. Ass. Bern, IAHS Pub, (78), 215-231</a:t>
              </a:r>
            </a:p>
          </p:txBody>
        </p:sp>
      </p:grpSp>
      <p:sp>
        <p:nvSpPr>
          <p:cNvPr id="5" name="Rectangle 4"/>
          <p:cNvSpPr/>
          <p:nvPr/>
        </p:nvSpPr>
        <p:spPr>
          <a:xfrm>
            <a:off x="1847088" y="838200"/>
            <a:ext cx="5468112" cy="838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6" name="Rectangle 5"/>
          <p:cNvSpPr/>
          <p:nvPr/>
        </p:nvSpPr>
        <p:spPr>
          <a:xfrm>
            <a:off x="838200" y="194521"/>
            <a:ext cx="1916541" cy="2937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2124871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SJB\Desktop\Picture6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393" y="-9446"/>
            <a:ext cx="4175214" cy="680374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4800600" y="1636776"/>
            <a:ext cx="682752" cy="369332"/>
            <a:chOff x="4800600" y="1636776"/>
            <a:chExt cx="682752" cy="369332"/>
          </a:xfrm>
        </p:grpSpPr>
        <p:cxnSp>
          <p:nvCxnSpPr>
            <p:cNvPr id="3" name="Straight Arrow Connector 2"/>
            <p:cNvCxnSpPr/>
            <p:nvPr/>
          </p:nvCxnSpPr>
          <p:spPr>
            <a:xfrm>
              <a:off x="4800600" y="1676400"/>
              <a:ext cx="0" cy="30480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873752" y="1636776"/>
              <a:ext cx="609600" cy="369332"/>
            </a:xfrm>
            <a:prstGeom prst="rect">
              <a:avLst/>
            </a:prstGeom>
            <a:solidFill>
              <a:schemeClr val="bg1">
                <a:alpha val="48000"/>
              </a:schemeClr>
            </a:solidFill>
            <a:ln w="28575">
              <a:solidFill>
                <a:srgbClr val="FF0000"/>
              </a:solidFill>
            </a:ln>
          </p:spPr>
          <p:txBody>
            <a:bodyPr wrap="square" rtlCol="0">
              <a:spAutoFit/>
            </a:bodyPr>
            <a:lstStyle/>
            <a:p>
              <a:pPr fontAlgn="auto">
                <a:lnSpc>
                  <a:spcPct val="100000"/>
                </a:lnSpc>
                <a:spcBef>
                  <a:spcPts val="0"/>
                </a:spcBef>
                <a:spcAft>
                  <a:spcPts val="0"/>
                </a:spcAft>
              </a:pPr>
              <a:r>
                <a:rPr lang="en-US" sz="1800" dirty="0">
                  <a:latin typeface="Arial" panose="020B0604020202020204" pitchFamily="34" charset="0"/>
                  <a:cs typeface="Arial" panose="020B0604020202020204" pitchFamily="34" charset="0"/>
                </a:rPr>
                <a:t>1 ft.</a:t>
              </a:r>
            </a:p>
          </p:txBody>
        </p:sp>
      </p:grpSp>
      <p:grpSp>
        <p:nvGrpSpPr>
          <p:cNvPr id="13" name="Group 12"/>
          <p:cNvGrpSpPr/>
          <p:nvPr/>
        </p:nvGrpSpPr>
        <p:grpSpPr>
          <a:xfrm>
            <a:off x="2593848" y="1981200"/>
            <a:ext cx="3563265" cy="4285488"/>
            <a:chOff x="2593848" y="1981200"/>
            <a:chExt cx="3563265" cy="4285488"/>
          </a:xfrm>
        </p:grpSpPr>
        <p:grpSp>
          <p:nvGrpSpPr>
            <p:cNvPr id="8" name="Group 7"/>
            <p:cNvGrpSpPr/>
            <p:nvPr/>
          </p:nvGrpSpPr>
          <p:grpSpPr>
            <a:xfrm>
              <a:off x="2593848" y="6019800"/>
              <a:ext cx="3563265" cy="246888"/>
              <a:chOff x="2593848" y="6019800"/>
              <a:chExt cx="3563265" cy="246888"/>
            </a:xfrm>
          </p:grpSpPr>
          <p:cxnSp>
            <p:nvCxnSpPr>
              <p:cNvPr id="7" name="Straight Connector 6"/>
              <p:cNvCxnSpPr/>
              <p:nvPr/>
            </p:nvCxnSpPr>
            <p:spPr>
              <a:xfrm>
                <a:off x="4812640" y="6019800"/>
                <a:ext cx="134447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593848" y="6266688"/>
                <a:ext cx="134447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1" name="Straight Arrow Connector 10"/>
            <p:cNvCxnSpPr/>
            <p:nvPr/>
          </p:nvCxnSpPr>
          <p:spPr>
            <a:xfrm flipH="1" flipV="1">
              <a:off x="4648200" y="1981200"/>
              <a:ext cx="685800" cy="3733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2602674" y="3733800"/>
            <a:ext cx="1789494" cy="2286000"/>
            <a:chOff x="2602674" y="3733800"/>
            <a:chExt cx="1789494" cy="2286000"/>
          </a:xfrm>
        </p:grpSpPr>
        <p:cxnSp>
          <p:nvCxnSpPr>
            <p:cNvPr id="15" name="Straight Connector 14"/>
            <p:cNvCxnSpPr/>
            <p:nvPr/>
          </p:nvCxnSpPr>
          <p:spPr>
            <a:xfrm>
              <a:off x="2602674" y="6019800"/>
              <a:ext cx="1789494"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3505200" y="3733800"/>
              <a:ext cx="838200" cy="1981200"/>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220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7570" y="128937"/>
            <a:ext cx="4348861" cy="660012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2336322" y="304800"/>
            <a:ext cx="2209006" cy="5046452"/>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
        <p:nvSpPr>
          <p:cNvPr id="4" name="Text Box 3"/>
          <p:cNvSpPr txBox="1">
            <a:spLocks noChangeArrowheads="1"/>
          </p:cNvSpPr>
          <p:nvPr/>
        </p:nvSpPr>
        <p:spPr bwMode="auto">
          <a:xfrm>
            <a:off x="6858000" y="2362201"/>
            <a:ext cx="1905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&lt; 3/4 Page !</a:t>
            </a:r>
          </a:p>
        </p:txBody>
      </p:sp>
    </p:spTree>
    <p:extLst>
      <p:ext uri="{BB962C8B-B14F-4D97-AF65-F5344CB8AC3E}">
        <p14:creationId xmlns:p14="http://schemas.microsoft.com/office/powerpoint/2010/main" val="3613083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SJB\Desktop\Picture4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779" y="909504"/>
            <a:ext cx="8339441" cy="5038993"/>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Connector 2"/>
          <p:cNvCxnSpPr/>
          <p:nvPr/>
        </p:nvCxnSpPr>
        <p:spPr>
          <a:xfrm flipV="1">
            <a:off x="1828800" y="3276600"/>
            <a:ext cx="2413024" cy="381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4226342" y="2664714"/>
            <a:ext cx="2000722" cy="190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227064" y="3048000"/>
            <a:ext cx="14691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28600" y="5401573"/>
            <a:ext cx="8563801" cy="5198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grpSp>
        <p:nvGrpSpPr>
          <p:cNvPr id="21" name="Group 20"/>
          <p:cNvGrpSpPr/>
          <p:nvPr/>
        </p:nvGrpSpPr>
        <p:grpSpPr>
          <a:xfrm>
            <a:off x="1981200" y="1219200"/>
            <a:ext cx="2840736" cy="2057400"/>
            <a:chOff x="1981200" y="1219200"/>
            <a:chExt cx="2840736" cy="2057400"/>
          </a:xfrm>
        </p:grpSpPr>
        <p:cxnSp>
          <p:nvCxnSpPr>
            <p:cNvPr id="14" name="Straight Arrow Connector 13"/>
            <p:cNvCxnSpPr>
              <a:cxnSpLocks noChangeShapeType="1"/>
            </p:cNvCxnSpPr>
            <p:nvPr/>
          </p:nvCxnSpPr>
          <p:spPr bwMode="auto">
            <a:xfrm>
              <a:off x="3162300" y="1619310"/>
              <a:ext cx="419100" cy="1657290"/>
            </a:xfrm>
            <a:prstGeom prst="straightConnector1">
              <a:avLst/>
            </a:prstGeom>
            <a:noFill/>
            <a:ln w="381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 Box 2"/>
            <p:cNvSpPr txBox="1">
              <a:spLocks noChangeArrowheads="1"/>
            </p:cNvSpPr>
            <p:nvPr/>
          </p:nvSpPr>
          <p:spPr bwMode="auto">
            <a:xfrm>
              <a:off x="1981200" y="1219200"/>
              <a:ext cx="2840736"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marR="0" lvl="0" indent="0" defTabSz="914400" eaLnBrk="0" fontAlgn="auto" latinLnBrk="0" hangingPunct="0">
                <a:lnSpc>
                  <a:spcPct val="100000"/>
                </a:lnSpc>
                <a:spcBef>
                  <a:spcPct val="50000"/>
                </a:spcBef>
                <a:spcAft>
                  <a:spcPts val="0"/>
                </a:spcAft>
                <a:buClrTx/>
                <a:buSzTx/>
                <a:buFontTx/>
                <a:buNone/>
                <a:tabLst/>
                <a:defRPr/>
              </a:pPr>
              <a:r>
                <a:rPr kumimoji="0" lang="en-US" altLang="en-US" sz="2000" b="0" i="0" u="none" strike="noStrike" kern="0" cap="none" spc="0" normalizeH="0" baseline="0" noProof="0" dirty="0">
                  <a:ln>
                    <a:noFill/>
                  </a:ln>
                  <a:solidFill>
                    <a:srgbClr val="FF0000"/>
                  </a:solidFill>
                  <a:effectLst/>
                  <a:uLnTx/>
                  <a:uFillTx/>
                  <a:latin typeface="Arial" charset="0"/>
                </a:rPr>
                <a:t>Under catch about 8%</a:t>
              </a:r>
            </a:p>
          </p:txBody>
        </p:sp>
      </p:grpSp>
    </p:spTree>
    <p:extLst>
      <p:ext uri="{BB962C8B-B14F-4D97-AF65-F5344CB8AC3E}">
        <p14:creationId xmlns:p14="http://schemas.microsoft.com/office/powerpoint/2010/main" val="521722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Text Box 2"/>
          <p:cNvSpPr txBox="1">
            <a:spLocks noChangeArrowheads="1"/>
          </p:cNvSpPr>
          <p:nvPr/>
        </p:nvSpPr>
        <p:spPr bwMode="auto">
          <a:xfrm>
            <a:off x="914400" y="914412"/>
            <a:ext cx="75438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None/>
            </a:pPr>
            <a:r>
              <a:rPr lang="en-US" altLang="en-US" sz="2400" dirty="0">
                <a:solidFill>
                  <a:srgbClr val="000000"/>
                </a:solidFill>
              </a:rPr>
              <a:t>We can make substantial progress by putting in place </a:t>
            </a:r>
            <a:r>
              <a:rPr lang="en-US" altLang="en-US" sz="2400" dirty="0">
                <a:solidFill>
                  <a:srgbClr val="0000FF"/>
                </a:solidFill>
              </a:rPr>
              <a:t>hydrologically useful rain measuring</a:t>
            </a:r>
            <a:r>
              <a:rPr lang="en-US" altLang="en-US" sz="2400" dirty="0">
                <a:solidFill>
                  <a:srgbClr val="000000"/>
                </a:solidFill>
              </a:rPr>
              <a:t> networks.  (e.g., </a:t>
            </a:r>
            <a:r>
              <a:rPr lang="en-US" altLang="en-US" sz="2400" dirty="0" err="1">
                <a:solidFill>
                  <a:srgbClr val="000000"/>
                </a:solidFill>
              </a:rPr>
              <a:t>Sieck</a:t>
            </a:r>
            <a:r>
              <a:rPr lang="en-US" altLang="en-US" sz="2400" dirty="0">
                <a:solidFill>
                  <a:srgbClr val="000000"/>
                </a:solidFill>
              </a:rPr>
              <a:t>, Burges and Steiner, WRR, 2007.</a:t>
            </a:r>
          </a:p>
          <a:p>
            <a:pPr eaLnBrk="1" hangingPunct="1">
              <a:spcBef>
                <a:spcPct val="50000"/>
              </a:spcBef>
              <a:buNone/>
            </a:pPr>
            <a:endParaRPr lang="en-US" altLang="en-US" sz="2400" dirty="0">
              <a:solidFill>
                <a:srgbClr val="000000"/>
              </a:solidFill>
            </a:endParaRPr>
          </a:p>
          <a:p>
            <a:pPr eaLnBrk="1" hangingPunct="1">
              <a:spcBef>
                <a:spcPct val="50000"/>
              </a:spcBef>
              <a:buFontTx/>
              <a:buNone/>
            </a:pPr>
            <a:endParaRPr lang="en-US" altLang="en-US" sz="2400" b="0" dirty="0">
              <a:solidFill>
                <a:srgbClr val="000000"/>
              </a:solidFill>
            </a:endParaRPr>
          </a:p>
        </p:txBody>
      </p:sp>
    </p:spTree>
    <p:extLst>
      <p:ext uri="{BB962C8B-B14F-4D97-AF65-F5344CB8AC3E}">
        <p14:creationId xmlns:p14="http://schemas.microsoft.com/office/powerpoint/2010/main" val="1600863403"/>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35" y="843502"/>
            <a:ext cx="9066530" cy="517099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371600" y="788017"/>
            <a:ext cx="6434111" cy="3228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 name="Rectangle 2"/>
          <p:cNvSpPr/>
          <p:nvPr/>
        </p:nvSpPr>
        <p:spPr>
          <a:xfrm>
            <a:off x="58948" y="1760011"/>
            <a:ext cx="7077522" cy="6919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186735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Text Box 2"/>
          <p:cNvSpPr txBox="1">
            <a:spLocks noChangeArrowheads="1"/>
          </p:cNvSpPr>
          <p:nvPr/>
        </p:nvSpPr>
        <p:spPr bwMode="auto">
          <a:xfrm>
            <a:off x="914400" y="914412"/>
            <a:ext cx="7543800" cy="2424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None/>
            </a:pPr>
            <a:r>
              <a:rPr lang="en-US" altLang="en-US" sz="2400" dirty="0">
                <a:solidFill>
                  <a:srgbClr val="000000"/>
                </a:solidFill>
              </a:rPr>
              <a:t>We must make substantially improved measurements from which we can determine unbiased </a:t>
            </a:r>
            <a:r>
              <a:rPr lang="en-US" altLang="en-US" sz="2400" dirty="0">
                <a:solidFill>
                  <a:srgbClr val="0000FF"/>
                </a:solidFill>
              </a:rPr>
              <a:t>evaporative fluxes.</a:t>
            </a:r>
          </a:p>
          <a:p>
            <a:pPr eaLnBrk="1" hangingPunct="1">
              <a:spcBef>
                <a:spcPct val="50000"/>
              </a:spcBef>
              <a:buFontTx/>
              <a:buNone/>
            </a:pPr>
            <a:endParaRPr lang="en-US" altLang="en-US" sz="2400" b="0" dirty="0">
              <a:solidFill>
                <a:srgbClr val="000000"/>
              </a:solidFill>
            </a:endParaRPr>
          </a:p>
        </p:txBody>
      </p:sp>
    </p:spTree>
    <p:extLst>
      <p:ext uri="{BB962C8B-B14F-4D97-AF65-F5344CB8AC3E}">
        <p14:creationId xmlns:p14="http://schemas.microsoft.com/office/powerpoint/2010/main" val="338044746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Text Box 2"/>
          <p:cNvSpPr txBox="1">
            <a:spLocks noChangeArrowheads="1"/>
          </p:cNvSpPr>
          <p:nvPr/>
        </p:nvSpPr>
        <p:spPr bwMode="auto">
          <a:xfrm>
            <a:off x="914400" y="914412"/>
            <a:ext cx="79248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None/>
            </a:pPr>
            <a:r>
              <a:rPr lang="en-US" altLang="en-US" sz="2400" dirty="0">
                <a:solidFill>
                  <a:srgbClr val="000000"/>
                </a:solidFill>
              </a:rPr>
              <a:t>Study excellent work from the past.</a:t>
            </a:r>
            <a:endParaRPr lang="en-US" altLang="en-US" sz="2400" dirty="0">
              <a:solidFill>
                <a:srgbClr val="0000FF"/>
              </a:solidFill>
            </a:endParaRPr>
          </a:p>
          <a:p>
            <a:pPr eaLnBrk="1" hangingPunct="1">
              <a:spcBef>
                <a:spcPct val="50000"/>
              </a:spcBef>
              <a:buFontTx/>
              <a:buNone/>
            </a:pPr>
            <a:r>
              <a:rPr lang="en-US" altLang="en-US" sz="2400" dirty="0">
                <a:solidFill>
                  <a:srgbClr val="000000"/>
                </a:solidFill>
              </a:rPr>
              <a:t>I recommend that you read the technical reports of the </a:t>
            </a:r>
            <a:r>
              <a:rPr lang="en-US" altLang="en-US" sz="2400" dirty="0">
                <a:solidFill>
                  <a:srgbClr val="0000FF"/>
                </a:solidFill>
              </a:rPr>
              <a:t>Miami Conservancy District,</a:t>
            </a:r>
            <a:r>
              <a:rPr lang="en-US" altLang="en-US" sz="2400" dirty="0">
                <a:solidFill>
                  <a:srgbClr val="000000"/>
                </a:solidFill>
              </a:rPr>
              <a:t> published </a:t>
            </a:r>
            <a:r>
              <a:rPr lang="en-US" altLang="en-US" sz="2400" dirty="0">
                <a:solidFill>
                  <a:srgbClr val="0000FF"/>
                </a:solidFill>
              </a:rPr>
              <a:t>102 years</a:t>
            </a:r>
            <a:r>
              <a:rPr lang="en-US" altLang="en-US" sz="2400" dirty="0">
                <a:solidFill>
                  <a:srgbClr val="000000"/>
                </a:solidFill>
              </a:rPr>
              <a:t> ago.  </a:t>
            </a:r>
          </a:p>
          <a:p>
            <a:pPr eaLnBrk="1" hangingPunct="1">
              <a:spcBef>
                <a:spcPct val="50000"/>
              </a:spcBef>
              <a:buFontTx/>
              <a:buNone/>
            </a:pPr>
            <a:r>
              <a:rPr lang="en-US" altLang="en-US" sz="2400" dirty="0">
                <a:solidFill>
                  <a:srgbClr val="000000"/>
                </a:solidFill>
              </a:rPr>
              <a:t>There is exceptional scholarship in these reports;  we can all gain insights from them.  </a:t>
            </a:r>
          </a:p>
        </p:txBody>
      </p:sp>
    </p:spTree>
    <p:extLst>
      <p:ext uri="{BB962C8B-B14F-4D97-AF65-F5344CB8AC3E}">
        <p14:creationId xmlns:p14="http://schemas.microsoft.com/office/powerpoint/2010/main" val="64140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70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70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Text Box 2"/>
          <p:cNvSpPr txBox="1">
            <a:spLocks noChangeArrowheads="1"/>
          </p:cNvSpPr>
          <p:nvPr/>
        </p:nvSpPr>
        <p:spPr bwMode="auto">
          <a:xfrm>
            <a:off x="914400" y="914400"/>
            <a:ext cx="7543800" cy="1131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400" dirty="0">
                <a:solidFill>
                  <a:srgbClr val="000000"/>
                </a:solidFill>
              </a:rPr>
              <a:t>Three papers that offer guidance for improving  hydrologic measurement and modeling.</a:t>
            </a:r>
            <a:endParaRPr lang="en-US" altLang="en-US" sz="2400" b="0" dirty="0">
              <a:solidFill>
                <a:srgbClr val="000000"/>
              </a:solidFill>
            </a:endParaRPr>
          </a:p>
        </p:txBody>
      </p:sp>
    </p:spTree>
    <p:extLst>
      <p:ext uri="{BB962C8B-B14F-4D97-AF65-F5344CB8AC3E}">
        <p14:creationId xmlns:p14="http://schemas.microsoft.com/office/powerpoint/2010/main" val="3043705714"/>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95" y="136620"/>
            <a:ext cx="8190611" cy="6584760"/>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2"/>
          <p:cNvSpPr txBox="1">
            <a:spLocks noChangeArrowheads="1"/>
          </p:cNvSpPr>
          <p:nvPr/>
        </p:nvSpPr>
        <p:spPr bwMode="auto">
          <a:xfrm>
            <a:off x="549218" y="178278"/>
            <a:ext cx="4953000"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dirty="0"/>
              <a:t>                                                        2020</a:t>
            </a:r>
          </a:p>
        </p:txBody>
      </p:sp>
      <p:sp>
        <p:nvSpPr>
          <p:cNvPr id="4" name="Rectangle 3"/>
          <p:cNvSpPr/>
          <p:nvPr/>
        </p:nvSpPr>
        <p:spPr>
          <a:xfrm>
            <a:off x="2452043" y="648584"/>
            <a:ext cx="5849192" cy="8372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645064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115" y="132779"/>
            <a:ext cx="7045770" cy="659244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02941" y="1403541"/>
            <a:ext cx="6434111" cy="14832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 name="Text Box 2"/>
          <p:cNvSpPr txBox="1">
            <a:spLocks noChangeArrowheads="1"/>
          </p:cNvSpPr>
          <p:nvPr/>
        </p:nvSpPr>
        <p:spPr bwMode="auto">
          <a:xfrm>
            <a:off x="6274278" y="89648"/>
            <a:ext cx="2564922"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dirty="0"/>
              <a:t>                         2021</a:t>
            </a:r>
          </a:p>
        </p:txBody>
      </p:sp>
      <p:sp>
        <p:nvSpPr>
          <p:cNvPr id="5" name="Rectangle 4">
            <a:extLst>
              <a:ext uri="{FF2B5EF4-FFF2-40B4-BE49-F238E27FC236}">
                <a16:creationId xmlns:a16="http://schemas.microsoft.com/office/drawing/2014/main" id="{2687D897-6BD7-8D9E-7E50-861F62F23AD6}"/>
              </a:ext>
            </a:extLst>
          </p:cNvPr>
          <p:cNvSpPr/>
          <p:nvPr/>
        </p:nvSpPr>
        <p:spPr>
          <a:xfrm>
            <a:off x="1150351" y="4214603"/>
            <a:ext cx="6698250" cy="10131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400716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115" y="132779"/>
            <a:ext cx="7045770" cy="659244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02941" y="1403541"/>
            <a:ext cx="6434111" cy="14832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 name="Text Box 2"/>
          <p:cNvSpPr txBox="1">
            <a:spLocks noChangeArrowheads="1"/>
          </p:cNvSpPr>
          <p:nvPr/>
        </p:nvSpPr>
        <p:spPr bwMode="auto">
          <a:xfrm>
            <a:off x="6274278" y="89648"/>
            <a:ext cx="2564922"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dirty="0"/>
              <a:t>                         2021</a:t>
            </a:r>
          </a:p>
        </p:txBody>
      </p:sp>
      <p:sp>
        <p:nvSpPr>
          <p:cNvPr id="6" name="TextBox 5">
            <a:extLst>
              <a:ext uri="{FF2B5EF4-FFF2-40B4-BE49-F238E27FC236}">
                <a16:creationId xmlns:a16="http://schemas.microsoft.com/office/drawing/2014/main" id="{B2A6C658-4A7D-36C9-A356-D524900CB2B4}"/>
              </a:ext>
            </a:extLst>
          </p:cNvPr>
          <p:cNvSpPr txBox="1"/>
          <p:nvPr/>
        </p:nvSpPr>
        <p:spPr>
          <a:xfrm>
            <a:off x="457200" y="3059192"/>
            <a:ext cx="8001000" cy="3570208"/>
          </a:xfrm>
          <a:prstGeom prst="rect">
            <a:avLst/>
          </a:prstGeom>
          <a:solidFill>
            <a:schemeClr val="bg1"/>
          </a:solidFill>
          <a:ln w="28575">
            <a:solidFill>
              <a:schemeClr val="tx1"/>
            </a:solidFill>
          </a:ln>
        </p:spPr>
        <p:txBody>
          <a:bodyPr wrap="square" rtlCol="0">
            <a:spAutoFit/>
          </a:bodyPr>
          <a:lstStyle/>
          <a:p>
            <a:pPr>
              <a:lnSpc>
                <a:spcPct val="100000"/>
              </a:lnSpc>
              <a:spcBef>
                <a:spcPts val="1200"/>
              </a:spcBef>
            </a:pPr>
            <a:r>
              <a:rPr lang="en-US" sz="2400" dirty="0">
                <a:solidFill>
                  <a:schemeClr val="tx1"/>
                </a:solidFill>
                <a:latin typeface="HardingText-Regular"/>
              </a:rPr>
              <a:t>This discussion focuses mostly on </a:t>
            </a:r>
            <a:r>
              <a:rPr lang="en-US" sz="2400" dirty="0">
                <a:solidFill>
                  <a:srgbClr val="0000FF"/>
                </a:solidFill>
                <a:latin typeface="HardingText-Regular"/>
              </a:rPr>
              <a:t>conceptual and physical/process-based models</a:t>
            </a:r>
            <a:r>
              <a:rPr lang="en-US" sz="2400" dirty="0">
                <a:solidFill>
                  <a:schemeClr val="tx1"/>
                </a:solidFill>
                <a:latin typeface="HardingText-Regular"/>
              </a:rPr>
              <a:t> where understanding the internal catchment processes and hydrologic pathways is important. </a:t>
            </a:r>
          </a:p>
          <a:p>
            <a:pPr>
              <a:lnSpc>
                <a:spcPct val="100000"/>
              </a:lnSpc>
              <a:spcBef>
                <a:spcPts val="1200"/>
              </a:spcBef>
            </a:pPr>
            <a:r>
              <a:rPr lang="en-US" sz="2400" dirty="0">
                <a:solidFill>
                  <a:schemeClr val="tx1"/>
                </a:solidFill>
                <a:latin typeface="HardingText-Regular"/>
              </a:rPr>
              <a:t>Such hydrological models </a:t>
            </a:r>
            <a:r>
              <a:rPr lang="en-US" sz="2400" dirty="0">
                <a:solidFill>
                  <a:srgbClr val="0000FF"/>
                </a:solidFill>
                <a:latin typeface="HardingText-Regular"/>
              </a:rPr>
              <a:t>can be improved</a:t>
            </a:r>
            <a:r>
              <a:rPr lang="en-US" sz="2400" dirty="0">
                <a:solidFill>
                  <a:schemeClr val="tx1"/>
                </a:solidFill>
                <a:latin typeface="HardingText-Regular"/>
              </a:rPr>
              <a:t> by </a:t>
            </a:r>
            <a:r>
              <a:rPr lang="en-US" sz="2400" dirty="0">
                <a:solidFill>
                  <a:srgbClr val="0000FF"/>
                </a:solidFill>
                <a:latin typeface="HardingText-Regular"/>
              </a:rPr>
              <a:t>using data </a:t>
            </a:r>
            <a:r>
              <a:rPr lang="en-US" sz="2400" dirty="0">
                <a:solidFill>
                  <a:schemeClr val="tx1"/>
                </a:solidFill>
                <a:latin typeface="HardingText-Regular"/>
              </a:rPr>
              <a:t>from </a:t>
            </a:r>
            <a:r>
              <a:rPr lang="en-US" sz="2400" dirty="0">
                <a:solidFill>
                  <a:srgbClr val="0000FF"/>
                </a:solidFill>
                <a:latin typeface="HardingText-Regular"/>
              </a:rPr>
              <a:t>advanced remote sensing </a:t>
            </a:r>
            <a:r>
              <a:rPr lang="en-US" sz="2400" dirty="0">
                <a:solidFill>
                  <a:schemeClr val="tx1"/>
                </a:solidFill>
                <a:latin typeface="HardingText-Regular"/>
              </a:rPr>
              <a:t>(both spatial and temporal) and derivatives, </a:t>
            </a:r>
            <a:r>
              <a:rPr lang="en-US" sz="2400" dirty="0">
                <a:solidFill>
                  <a:srgbClr val="0000FF"/>
                </a:solidFill>
                <a:latin typeface="HardingText-Regular"/>
              </a:rPr>
              <a:t>applications of machine learning</a:t>
            </a:r>
            <a:r>
              <a:rPr lang="en-US" sz="2400" dirty="0">
                <a:solidFill>
                  <a:schemeClr val="tx1"/>
                </a:solidFill>
                <a:latin typeface="HardingText-Regular"/>
              </a:rPr>
              <a:t>, flexible structures, and </a:t>
            </a:r>
            <a:r>
              <a:rPr lang="en-US" sz="2400" dirty="0">
                <a:solidFill>
                  <a:srgbClr val="0000FF"/>
                </a:solidFill>
                <a:latin typeface="HardingText-Regular"/>
              </a:rPr>
              <a:t>informing models through nested catchment studies</a:t>
            </a:r>
            <a:r>
              <a:rPr lang="en-US" sz="2400" dirty="0">
                <a:solidFill>
                  <a:schemeClr val="tx1"/>
                </a:solidFill>
                <a:latin typeface="HardingText-Regular"/>
              </a:rPr>
              <a:t> in which internal catchment processes are elucidated.</a:t>
            </a:r>
            <a:endParaRPr lang="en-US" sz="2400" dirty="0">
              <a:solidFill>
                <a:schemeClr val="tx1"/>
              </a:solidFill>
            </a:endParaRPr>
          </a:p>
        </p:txBody>
      </p:sp>
    </p:spTree>
    <p:extLst>
      <p:ext uri="{BB962C8B-B14F-4D97-AF65-F5344CB8AC3E}">
        <p14:creationId xmlns:p14="http://schemas.microsoft.com/office/powerpoint/2010/main" val="16647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 y="381000"/>
            <a:ext cx="8591550" cy="60071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2"/>
          <p:cNvSpPr txBox="1">
            <a:spLocks noChangeArrowheads="1"/>
          </p:cNvSpPr>
          <p:nvPr/>
        </p:nvSpPr>
        <p:spPr bwMode="auto">
          <a:xfrm>
            <a:off x="5257800" y="152400"/>
            <a:ext cx="1828800"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dirty="0"/>
              <a:t>Nature, 2021</a:t>
            </a:r>
          </a:p>
        </p:txBody>
      </p:sp>
      <p:sp>
        <p:nvSpPr>
          <p:cNvPr id="4" name="Rectangle 3"/>
          <p:cNvSpPr/>
          <p:nvPr/>
        </p:nvSpPr>
        <p:spPr>
          <a:xfrm>
            <a:off x="275399" y="679199"/>
            <a:ext cx="8563801" cy="9210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7" name="Rectangle 6">
            <a:extLst>
              <a:ext uri="{FF2B5EF4-FFF2-40B4-BE49-F238E27FC236}">
                <a16:creationId xmlns:a16="http://schemas.microsoft.com/office/drawing/2014/main" id="{41F7D9FA-9D64-9EE7-8DDF-B837927E2780}"/>
              </a:ext>
            </a:extLst>
          </p:cNvPr>
          <p:cNvSpPr/>
          <p:nvPr/>
        </p:nvSpPr>
        <p:spPr>
          <a:xfrm>
            <a:off x="3103480" y="4191000"/>
            <a:ext cx="5735720" cy="6290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330040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838200" y="609613"/>
            <a:ext cx="76962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Stimulated Optical Radiation in Ruby, T. H. </a:t>
            </a:r>
            <a:r>
              <a:rPr kumimoji="0" lang="en-US" altLang="en-US" sz="2400" b="1" i="0" u="none" strike="noStrike" kern="1200" cap="none" spc="0" normalizeH="0" baseline="0" noProof="0" dirty="0" err="1">
                <a:ln>
                  <a:noFill/>
                </a:ln>
                <a:solidFill>
                  <a:srgbClr val="000000"/>
                </a:solidFill>
                <a:effectLst/>
                <a:uLnTx/>
                <a:uFillTx/>
                <a:latin typeface="Arial" charset="0"/>
                <a:ea typeface="+mn-ea"/>
                <a:cs typeface="+mn-cs"/>
              </a:rPr>
              <a:t>Maiman</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Nature</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187, 493–494,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1960</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"probably more important per word than any of the papers published by Nature over the past century.“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Obituary - Theodore H. </a:t>
            </a:r>
            <a:r>
              <a:rPr kumimoji="0" lang="en-US" altLang="en-US" sz="2400" b="1" i="0" u="none" strike="noStrike" kern="1200" cap="none" spc="0" normalizeH="0" baseline="0" noProof="0" dirty="0" err="1">
                <a:ln>
                  <a:noFill/>
                </a:ln>
                <a:solidFill>
                  <a:srgbClr val="000000"/>
                </a:solidFill>
                <a:effectLst/>
                <a:uLnTx/>
                <a:uFillTx/>
                <a:latin typeface="Arial" charset="0"/>
                <a:ea typeface="+mn-ea"/>
                <a:cs typeface="+mn-cs"/>
              </a:rPr>
              <a:t>Maiman</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(1927–2007),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Charles Townes,</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Nature, 2007.</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err="1">
                <a:ln>
                  <a:noFill/>
                </a:ln>
                <a:solidFill>
                  <a:srgbClr val="0000FF"/>
                </a:solidFill>
                <a:effectLst/>
                <a:uLnTx/>
                <a:uFillTx/>
                <a:latin typeface="Arial" charset="0"/>
                <a:ea typeface="+mn-ea"/>
                <a:cs typeface="+mn-cs"/>
              </a:rPr>
              <a:t>Dr</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 Townes</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shared the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1964 Nobel Prize</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in Physics for inventing the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LASER and MASER</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665430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1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9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 y="381000"/>
            <a:ext cx="8591550" cy="60071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2"/>
          <p:cNvSpPr txBox="1">
            <a:spLocks noChangeArrowheads="1"/>
          </p:cNvSpPr>
          <p:nvPr/>
        </p:nvSpPr>
        <p:spPr bwMode="auto">
          <a:xfrm>
            <a:off x="5257800" y="152400"/>
            <a:ext cx="1828800"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dirty="0"/>
              <a:t>Nature, 2021</a:t>
            </a:r>
          </a:p>
        </p:txBody>
      </p:sp>
      <p:sp>
        <p:nvSpPr>
          <p:cNvPr id="4" name="Rectangle 3"/>
          <p:cNvSpPr/>
          <p:nvPr/>
        </p:nvSpPr>
        <p:spPr>
          <a:xfrm>
            <a:off x="275399" y="679199"/>
            <a:ext cx="8563801" cy="9210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 name="TextBox 1">
            <a:extLst>
              <a:ext uri="{FF2B5EF4-FFF2-40B4-BE49-F238E27FC236}">
                <a16:creationId xmlns:a16="http://schemas.microsoft.com/office/drawing/2014/main" id="{D63304DF-BF54-71F0-75D7-CCA64D53B29F}"/>
              </a:ext>
            </a:extLst>
          </p:cNvPr>
          <p:cNvSpPr txBox="1"/>
          <p:nvPr/>
        </p:nvSpPr>
        <p:spPr>
          <a:xfrm>
            <a:off x="1054608" y="3993136"/>
            <a:ext cx="7632192" cy="2178596"/>
          </a:xfrm>
          <a:prstGeom prst="rect">
            <a:avLst/>
          </a:prstGeom>
          <a:solidFill>
            <a:schemeClr val="bg1"/>
          </a:solidFill>
          <a:ln w="28575">
            <a:solidFill>
              <a:schemeClr val="tx1"/>
            </a:solidFill>
          </a:ln>
        </p:spPr>
        <p:txBody>
          <a:bodyPr wrap="square" rtlCol="0">
            <a:spAutoFit/>
          </a:bodyPr>
          <a:lstStyle/>
          <a:p>
            <a:pPr algn="l">
              <a:lnSpc>
                <a:spcPct val="100000"/>
              </a:lnSpc>
              <a:spcBef>
                <a:spcPts val="600"/>
              </a:spcBef>
              <a:spcAft>
                <a:spcPts val="600"/>
              </a:spcAft>
            </a:pPr>
            <a:r>
              <a:rPr lang="en-US" sz="2400" i="0" u="none" strike="noStrike" baseline="0" dirty="0">
                <a:solidFill>
                  <a:schemeClr val="tx1"/>
                </a:solidFill>
                <a:latin typeface="HardingText-Regular"/>
              </a:rPr>
              <a:t>Temporal and spatial patterns of </a:t>
            </a:r>
            <a:r>
              <a:rPr lang="en-US" sz="2400" i="0" u="none" strike="noStrike" baseline="0" dirty="0">
                <a:solidFill>
                  <a:srgbClr val="0000FF"/>
                </a:solidFill>
                <a:latin typeface="HardingText-Regular"/>
              </a:rPr>
              <a:t>bedrock water use across the continental United States</a:t>
            </a:r>
            <a:r>
              <a:rPr lang="en-US" sz="2400" i="0" u="none" strike="noStrike" baseline="0" dirty="0">
                <a:solidFill>
                  <a:schemeClr val="tx1"/>
                </a:solidFill>
                <a:latin typeface="HardingText-Regular"/>
              </a:rPr>
              <a:t> indicate that </a:t>
            </a:r>
            <a:r>
              <a:rPr lang="en-US" sz="2400" i="0" u="none" strike="noStrike" baseline="0" dirty="0">
                <a:solidFill>
                  <a:srgbClr val="0000FF"/>
                </a:solidFill>
                <a:latin typeface="HardingText-Regular"/>
              </a:rPr>
              <a:t>woody plants extensively access bedrock water</a:t>
            </a:r>
            <a:r>
              <a:rPr lang="en-US" sz="2400" i="0" u="none" strike="noStrike" baseline="0" dirty="0">
                <a:solidFill>
                  <a:schemeClr val="tx1"/>
                </a:solidFill>
                <a:latin typeface="HardingText-Regular"/>
              </a:rPr>
              <a:t> for </a:t>
            </a:r>
            <a:r>
              <a:rPr lang="en-US" sz="2400" i="0" u="none" strike="noStrike" baseline="0" dirty="0">
                <a:solidFill>
                  <a:srgbClr val="0000FF"/>
                </a:solidFill>
                <a:latin typeface="HardingText-Regular"/>
              </a:rPr>
              <a:t>transpiration. </a:t>
            </a:r>
          </a:p>
          <a:p>
            <a:pPr lvl="0">
              <a:lnSpc>
                <a:spcPct val="100000"/>
              </a:lnSpc>
              <a:spcBef>
                <a:spcPts val="1200"/>
              </a:spcBef>
            </a:pPr>
            <a:r>
              <a:rPr lang="en-US" sz="2400" dirty="0">
                <a:solidFill>
                  <a:prstClr val="black"/>
                </a:solidFill>
                <a:latin typeface="HardingText-Regular"/>
              </a:rPr>
              <a:t>Important to include in models </a:t>
            </a:r>
            <a:endParaRPr lang="en-US" sz="2400" i="0" u="none" strike="noStrike" baseline="0" dirty="0">
              <a:solidFill>
                <a:srgbClr val="0000FF"/>
              </a:solidFill>
              <a:latin typeface="HardingText-Regular"/>
            </a:endParaRPr>
          </a:p>
        </p:txBody>
      </p:sp>
    </p:spTree>
    <p:extLst>
      <p:ext uri="{BB962C8B-B14F-4D97-AF65-F5344CB8AC3E}">
        <p14:creationId xmlns:p14="http://schemas.microsoft.com/office/powerpoint/2010/main" val="802807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Text Box 2"/>
          <p:cNvSpPr txBox="1">
            <a:spLocks noChangeArrowheads="1"/>
          </p:cNvSpPr>
          <p:nvPr/>
        </p:nvSpPr>
        <p:spPr bwMode="auto">
          <a:xfrm>
            <a:off x="914400" y="914400"/>
            <a:ext cx="7543800" cy="1316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Water for food, now and in the future: </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March 2024 </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UNESCO report</a:t>
            </a:r>
          </a:p>
        </p:txBody>
      </p:sp>
    </p:spTree>
    <p:extLst>
      <p:ext uri="{BB962C8B-B14F-4D97-AF65-F5344CB8AC3E}">
        <p14:creationId xmlns:p14="http://schemas.microsoft.com/office/powerpoint/2010/main" val="237842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267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3B0DBFB-EA54-361D-5C9E-5D95471FD30C}"/>
              </a:ext>
            </a:extLst>
          </p:cNvPr>
          <p:cNvPicPr>
            <a:picLocks noChangeAspect="1"/>
          </p:cNvPicPr>
          <p:nvPr/>
        </p:nvPicPr>
        <p:blipFill>
          <a:blip r:embed="rId2"/>
          <a:stretch>
            <a:fillRect/>
          </a:stretch>
        </p:blipFill>
        <p:spPr>
          <a:xfrm>
            <a:off x="1543050" y="0"/>
            <a:ext cx="6057900" cy="6210300"/>
          </a:xfrm>
          <a:prstGeom prst="rect">
            <a:avLst/>
          </a:prstGeom>
        </p:spPr>
      </p:pic>
      <p:sp>
        <p:nvSpPr>
          <p:cNvPr id="4" name="TextBox 3">
            <a:extLst>
              <a:ext uri="{FF2B5EF4-FFF2-40B4-BE49-F238E27FC236}">
                <a16:creationId xmlns:a16="http://schemas.microsoft.com/office/drawing/2014/main" id="{6F4C7599-49C2-C5E1-6A01-834B1215C20B}"/>
              </a:ext>
            </a:extLst>
          </p:cNvPr>
          <p:cNvSpPr txBox="1"/>
          <p:nvPr/>
        </p:nvSpPr>
        <p:spPr>
          <a:xfrm>
            <a:off x="990600" y="6248400"/>
            <a:ext cx="6858000" cy="38100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sz="1400" b="0" i="0" u="sng" strike="noStrike" kern="1200" cap="none" spc="0" normalizeH="0" baseline="0" noProof="0" dirty="0">
                <a:ln>
                  <a:noFill/>
                </a:ln>
                <a:solidFill>
                  <a:srgbClr val="0000FF"/>
                </a:solidFill>
                <a:effectLst/>
                <a:highlight>
                  <a:srgbClr val="FFFFFF"/>
                </a:highlight>
                <a:uLnTx/>
                <a:uFillTx/>
                <a:latin typeface="Calibri" panose="020F0502020204030204" pitchFamily="34" charset="0"/>
                <a:ea typeface="+mn-ea"/>
                <a:cs typeface="+mn-cs"/>
                <a:hlinkClick r:id="rId3"/>
              </a:rPr>
              <a:t>Launch of the 2024 UN World Water Development Report: Water for Prosperity and Peace</a:t>
            </a:r>
            <a:endParaRPr kumimoji="0" lang="en-US" sz="1400" b="1" i="0" u="none" strike="noStrike" kern="1200" cap="none" spc="0" normalizeH="0" baseline="0" noProof="0" dirty="0">
              <a:ln>
                <a:noFill/>
              </a:ln>
              <a:solidFill>
                <a:srgbClr val="003300"/>
              </a:solidFill>
              <a:effectLst/>
              <a:uLnTx/>
              <a:uFillTx/>
              <a:latin typeface="Arial" charset="0"/>
              <a:ea typeface="+mn-ea"/>
              <a:cs typeface="+mn-cs"/>
            </a:endParaRPr>
          </a:p>
        </p:txBody>
      </p:sp>
      <p:sp>
        <p:nvSpPr>
          <p:cNvPr id="2" name="Rectangle 1">
            <a:extLst>
              <a:ext uri="{FF2B5EF4-FFF2-40B4-BE49-F238E27FC236}">
                <a16:creationId xmlns:a16="http://schemas.microsoft.com/office/drawing/2014/main" id="{9ACEE70B-5CA2-9EE8-1931-31BFFEFE67CB}"/>
              </a:ext>
            </a:extLst>
          </p:cNvPr>
          <p:cNvSpPr/>
          <p:nvPr/>
        </p:nvSpPr>
        <p:spPr>
          <a:xfrm>
            <a:off x="2057400" y="1250960"/>
            <a:ext cx="4394585" cy="3550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5971E229-E3A5-8CF2-844C-4E8C2E99DC94}"/>
              </a:ext>
            </a:extLst>
          </p:cNvPr>
          <p:cNvSpPr/>
          <p:nvPr/>
        </p:nvSpPr>
        <p:spPr>
          <a:xfrm>
            <a:off x="2057400" y="1699946"/>
            <a:ext cx="4394585" cy="101310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92829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Text Box 2"/>
          <p:cNvSpPr txBox="1">
            <a:spLocks noChangeArrowheads="1"/>
          </p:cNvSpPr>
          <p:nvPr/>
        </p:nvSpPr>
        <p:spPr bwMode="auto">
          <a:xfrm>
            <a:off x="914400" y="914400"/>
            <a:ext cx="7543800"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400" dirty="0">
                <a:solidFill>
                  <a:srgbClr val="000000"/>
                </a:solidFill>
              </a:rPr>
              <a:t>This is an exciting time for research and professional practice in hydrology and water resources engineering. </a:t>
            </a:r>
          </a:p>
          <a:p>
            <a:pPr eaLnBrk="1" hangingPunct="1">
              <a:spcBef>
                <a:spcPct val="50000"/>
              </a:spcBef>
              <a:buFontTx/>
              <a:buNone/>
            </a:pPr>
            <a:r>
              <a:rPr lang="en-US" altLang="en-US" sz="2400" dirty="0">
                <a:solidFill>
                  <a:srgbClr val="000000"/>
                </a:solidFill>
              </a:rPr>
              <a:t>There is much work to be done.</a:t>
            </a:r>
          </a:p>
          <a:p>
            <a:pPr eaLnBrk="1" hangingPunct="1">
              <a:spcBef>
                <a:spcPct val="50000"/>
              </a:spcBef>
              <a:buFontTx/>
              <a:buNone/>
            </a:pPr>
            <a:r>
              <a:rPr lang="en-US" altLang="en-US" sz="2400" dirty="0">
                <a:solidFill>
                  <a:srgbClr val="000000"/>
                </a:solidFill>
              </a:rPr>
              <a:t>It is essential that </a:t>
            </a:r>
            <a:r>
              <a:rPr lang="en-US" altLang="en-US" sz="2400" dirty="0">
                <a:solidFill>
                  <a:srgbClr val="0000FF"/>
                </a:solidFill>
              </a:rPr>
              <a:t>accurate measurements</a:t>
            </a:r>
            <a:r>
              <a:rPr lang="en-US" altLang="en-US" sz="2400" dirty="0">
                <a:solidFill>
                  <a:srgbClr val="000000"/>
                </a:solidFill>
              </a:rPr>
              <a:t> be used.</a:t>
            </a:r>
          </a:p>
          <a:p>
            <a:pPr eaLnBrk="1" hangingPunct="1">
              <a:spcBef>
                <a:spcPct val="50000"/>
              </a:spcBef>
              <a:buFontTx/>
              <a:buNone/>
            </a:pPr>
            <a:endParaRPr lang="en-US" altLang="en-US" sz="2400" dirty="0">
              <a:solidFill>
                <a:srgbClr val="000000"/>
              </a:solidFill>
            </a:endParaRPr>
          </a:p>
          <a:p>
            <a:pPr eaLnBrk="1" hangingPunct="1">
              <a:lnSpc>
                <a:spcPct val="100000"/>
              </a:lnSpc>
              <a:spcBef>
                <a:spcPct val="50000"/>
              </a:spcBef>
              <a:buFontTx/>
              <a:buNone/>
            </a:pPr>
            <a:endParaRPr lang="en-US" altLang="en-US" sz="2400" b="0" dirty="0">
              <a:solidFill>
                <a:srgbClr val="000000"/>
              </a:solidFill>
            </a:endParaRPr>
          </a:p>
        </p:txBody>
      </p:sp>
    </p:spTree>
    <p:extLst>
      <p:ext uri="{BB962C8B-B14F-4D97-AF65-F5344CB8AC3E}">
        <p14:creationId xmlns:p14="http://schemas.microsoft.com/office/powerpoint/2010/main" val="58115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267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267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1521"/>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1"/>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211" name="Text Box 3"/>
          <p:cNvSpPr txBox="1">
            <a:spLocks noChangeArrowheads="1"/>
          </p:cNvSpPr>
          <p:nvPr/>
        </p:nvSpPr>
        <p:spPr bwMode="auto">
          <a:xfrm>
            <a:off x="914400" y="762013"/>
            <a:ext cx="769620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5000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p:txBody>
      </p:sp>
      <p:sp>
        <p:nvSpPr>
          <p:cNvPr id="5" name="Text Box 2"/>
          <p:cNvSpPr txBox="1">
            <a:spLocks noChangeArrowheads="1"/>
          </p:cNvSpPr>
          <p:nvPr/>
        </p:nvSpPr>
        <p:spPr bwMode="auto">
          <a:xfrm>
            <a:off x="176092" y="5818838"/>
            <a:ext cx="8791575" cy="872034"/>
          </a:xfrm>
          <a:prstGeom prst="rect">
            <a:avLst/>
          </a:prstGeom>
          <a:solidFill>
            <a:schemeClr val="bg1">
              <a:alpha val="2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1800" dirty="0">
                <a:solidFill>
                  <a:srgbClr val="000000"/>
                </a:solidFill>
              </a:rPr>
              <a:t>Sylvia and Steve - </a:t>
            </a:r>
            <a:r>
              <a:rPr lang="en-US" altLang="en-US" sz="1800" dirty="0" err="1">
                <a:solidFill>
                  <a:srgbClr val="000000"/>
                </a:solidFill>
              </a:rPr>
              <a:t>Odoray</a:t>
            </a:r>
            <a:r>
              <a:rPr lang="en-US" altLang="en-US" sz="1800" dirty="0">
                <a:solidFill>
                  <a:srgbClr val="000000"/>
                </a:solidFill>
              </a:rPr>
              <a:t> Grand View - Yoho National Park, </a:t>
            </a:r>
            <a:r>
              <a:rPr lang="en-US" altLang="en-US" sz="1800" dirty="0">
                <a:solidFill>
                  <a:srgbClr val="0000FF"/>
                </a:solidFill>
              </a:rPr>
              <a:t>September 9, 2023,</a:t>
            </a:r>
            <a:r>
              <a:rPr lang="en-US" altLang="en-US" sz="1800" dirty="0">
                <a:solidFill>
                  <a:srgbClr val="000000"/>
                </a:solidFill>
              </a:rPr>
              <a:t> Macarthur Lake, background right.</a:t>
            </a:r>
            <a:endParaRPr lang="en-US" altLang="en-US" sz="1800" b="0" dirty="0">
              <a:solidFill>
                <a:srgbClr val="000000"/>
              </a:solidFill>
            </a:endParaRPr>
          </a:p>
        </p:txBody>
      </p:sp>
      <p:pic>
        <p:nvPicPr>
          <p:cNvPr id="3" name="Picture 2" descr="A couple standing on a rocky mountain&#10;&#10;Description automatically generated">
            <a:extLst>
              <a:ext uri="{FF2B5EF4-FFF2-40B4-BE49-F238E27FC236}">
                <a16:creationId xmlns:a16="http://schemas.microsoft.com/office/drawing/2014/main" id="{FEB43A66-A341-9C5A-80F5-B7A3EE0688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90600"/>
            <a:ext cx="9144001" cy="6858000"/>
          </a:xfrm>
          <a:prstGeom prst="rect">
            <a:avLst/>
          </a:prstGeom>
        </p:spPr>
      </p:pic>
    </p:spTree>
    <p:extLst>
      <p:ext uri="{BB962C8B-B14F-4D97-AF65-F5344CB8AC3E}">
        <p14:creationId xmlns:p14="http://schemas.microsoft.com/office/powerpoint/2010/main" val="395692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1"/>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35" name="Text Box 3"/>
          <p:cNvSpPr txBox="1">
            <a:spLocks noChangeArrowheads="1"/>
          </p:cNvSpPr>
          <p:nvPr/>
        </p:nvSpPr>
        <p:spPr bwMode="auto">
          <a:xfrm>
            <a:off x="914400" y="762000"/>
            <a:ext cx="7696200" cy="494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a:solidFill>
                  <a:srgbClr val="000000"/>
                </a:solidFill>
              </a:rPr>
              <a:t>References:</a:t>
            </a:r>
          </a:p>
          <a:p>
            <a:pPr eaLnBrk="1" hangingPunct="1">
              <a:lnSpc>
                <a:spcPct val="100000"/>
              </a:lnSpc>
              <a:spcBef>
                <a:spcPct val="50000"/>
              </a:spcBef>
              <a:buFontTx/>
              <a:buNone/>
            </a:pPr>
            <a:r>
              <a:rPr lang="en-US" altLang="en-US" sz="1800" b="0">
                <a:solidFill>
                  <a:srgbClr val="000000"/>
                </a:solidFill>
              </a:rPr>
              <a:t>Kampf, Stephanie K., Towards Improved Representation of Hydrologic Processes: Linking Integrated and Distributed Hydrologic Measurements to a Physically-Based Model for a Planar Hillslope Plot, </a:t>
            </a:r>
            <a:r>
              <a:rPr lang="en-US" altLang="en-US" sz="1800" b="0" i="1">
                <a:solidFill>
                  <a:srgbClr val="000000"/>
                </a:solidFill>
              </a:rPr>
              <a:t>Water Resources Series Technical Report No. 183</a:t>
            </a:r>
            <a:r>
              <a:rPr lang="en-US" altLang="en-US" sz="1800" b="0">
                <a:solidFill>
                  <a:srgbClr val="000000"/>
                </a:solidFill>
              </a:rPr>
              <a:t>, Dept. of Civil and Environmental Engineering, University of Washington,</a:t>
            </a:r>
            <a:r>
              <a:rPr lang="en-US" altLang="en-US" sz="1800">
                <a:solidFill>
                  <a:srgbClr val="000000"/>
                </a:solidFill>
              </a:rPr>
              <a:t> </a:t>
            </a:r>
            <a:r>
              <a:rPr lang="en-US" altLang="en-US" sz="1800" b="0">
                <a:solidFill>
                  <a:srgbClr val="000000"/>
                </a:solidFill>
              </a:rPr>
              <a:t>214p, 2006.</a:t>
            </a:r>
            <a:r>
              <a:rPr lang="en-US" altLang="en-US" sz="1800">
                <a:solidFill>
                  <a:srgbClr val="000000"/>
                </a:solidFill>
              </a:rPr>
              <a:t> </a:t>
            </a: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r>
              <a:rPr lang="en-US" altLang="en-US" sz="1800" b="0">
                <a:solidFill>
                  <a:srgbClr val="000000"/>
                </a:solidFill>
              </a:rPr>
              <a:t>Kampf, S. K. and S. J. Burges, A framework for classifying and comparing distributed hillslope and catchment hydrologic models, </a:t>
            </a:r>
            <a:r>
              <a:rPr lang="en-US" altLang="en-US" sz="1800" b="0" i="1">
                <a:solidFill>
                  <a:srgbClr val="000000"/>
                </a:solidFill>
              </a:rPr>
              <a:t>Water Resour. Res.</a:t>
            </a:r>
            <a:r>
              <a:rPr lang="en-US" altLang="en-US" sz="1800" b="0">
                <a:solidFill>
                  <a:srgbClr val="000000"/>
                </a:solidFill>
              </a:rPr>
              <a:t>, 43, W05423, doi:10.1029/2006WR005370, 2007. </a:t>
            </a: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r>
              <a:rPr lang="en-US" altLang="en-US" sz="1800" b="0">
                <a:solidFill>
                  <a:srgbClr val="000000"/>
                </a:solidFill>
              </a:rPr>
              <a:t>Kampf, S. K.</a:t>
            </a:r>
            <a:r>
              <a:rPr lang="en-US" altLang="en-US" sz="1800">
                <a:solidFill>
                  <a:srgbClr val="FF33CC"/>
                </a:solidFill>
              </a:rPr>
              <a:t> </a:t>
            </a:r>
            <a:r>
              <a:rPr lang="en-US" altLang="en-US" sz="1800" b="0">
                <a:solidFill>
                  <a:srgbClr val="000000"/>
                </a:solidFill>
              </a:rPr>
              <a:t>and S. J. Burges, Parameter estimation for a physics-based distributed hydrologic model using measured outflow fluxes and internal moisture states, </a:t>
            </a:r>
            <a:r>
              <a:rPr lang="en-US" altLang="en-US" sz="1800" b="0" i="1">
                <a:solidFill>
                  <a:srgbClr val="000000"/>
                </a:solidFill>
              </a:rPr>
              <a:t>Water Resour. Res.</a:t>
            </a:r>
            <a:r>
              <a:rPr lang="en-US" altLang="en-US" sz="1800" b="0">
                <a:solidFill>
                  <a:srgbClr val="000000"/>
                </a:solidFill>
              </a:rPr>
              <a:t>, 43, W12414, doi: 10.1029/2006WR005605, 2007.</a:t>
            </a:r>
          </a:p>
          <a:p>
            <a:pPr eaLnBrk="1" hangingPunct="1">
              <a:lnSpc>
                <a:spcPct val="100000"/>
              </a:lnSpc>
              <a:spcBef>
                <a:spcPct val="0"/>
              </a:spcBef>
              <a:buFontTx/>
              <a:buNone/>
            </a:pPr>
            <a:endParaRPr lang="en-US" altLang="en-US" sz="1800" b="0">
              <a:solidFill>
                <a:srgbClr val="000000"/>
              </a:solidFill>
            </a:endParaRPr>
          </a:p>
          <a:p>
            <a:pPr eaLnBrk="1" hangingPunct="1">
              <a:lnSpc>
                <a:spcPct val="100000"/>
              </a:lnSpc>
              <a:spcBef>
                <a:spcPct val="0"/>
              </a:spcBef>
              <a:buFontTx/>
              <a:buNone/>
            </a:pPr>
            <a:endParaRPr lang="en-US" altLang="en-US" sz="1800" b="0">
              <a:solidFill>
                <a:srgbClr val="000000"/>
              </a:solidFill>
            </a:endParaRPr>
          </a:p>
        </p:txBody>
      </p:sp>
    </p:spTree>
    <p:extLst>
      <p:ext uri="{BB962C8B-B14F-4D97-AF65-F5344CB8AC3E}">
        <p14:creationId xmlns:p14="http://schemas.microsoft.com/office/powerpoint/2010/main" val="3599526029"/>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1"/>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59" name="Text Box 3"/>
          <p:cNvSpPr txBox="1">
            <a:spLocks noChangeArrowheads="1"/>
          </p:cNvSpPr>
          <p:nvPr/>
        </p:nvSpPr>
        <p:spPr bwMode="auto">
          <a:xfrm>
            <a:off x="914400" y="762013"/>
            <a:ext cx="7696200"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dirty="0">
                <a:solidFill>
                  <a:srgbClr val="000000"/>
                </a:solidFill>
              </a:rPr>
              <a:t>Kampf, S. K., and S. J. Burges, Quantifying the water balance in a planar hillslope plot: effects of measurement errors on flow prediction, </a:t>
            </a:r>
            <a:r>
              <a:rPr lang="en-US" altLang="en-US" sz="1800" b="0" i="1" dirty="0">
                <a:solidFill>
                  <a:srgbClr val="000000"/>
                </a:solidFill>
              </a:rPr>
              <a:t>Journal of Hydrology</a:t>
            </a:r>
            <a:r>
              <a:rPr lang="en-US" altLang="en-US" sz="1800" b="0" dirty="0">
                <a:solidFill>
                  <a:srgbClr val="000000"/>
                </a:solidFill>
              </a:rPr>
              <a:t>, 380 191-202, DOI:10.1016/j.jhydrol.2009.10.036, 2010.</a:t>
            </a:r>
          </a:p>
          <a:p>
            <a:pPr eaLnBrk="1" hangingPunct="1">
              <a:lnSpc>
                <a:spcPct val="100000"/>
              </a:lnSpc>
              <a:spcBef>
                <a:spcPct val="0"/>
              </a:spcBef>
              <a:buFontTx/>
              <a:buNone/>
            </a:pPr>
            <a:endParaRPr lang="en-US" altLang="en-US" sz="1800" b="0" dirty="0">
              <a:solidFill>
                <a:srgbClr val="000000"/>
              </a:solidFill>
            </a:endParaRPr>
          </a:p>
          <a:p>
            <a:pPr eaLnBrk="1" hangingPunct="1">
              <a:lnSpc>
                <a:spcPct val="100000"/>
              </a:lnSpc>
              <a:spcBef>
                <a:spcPct val="0"/>
              </a:spcBef>
              <a:buFontTx/>
              <a:buNone/>
            </a:pPr>
            <a:r>
              <a:rPr lang="en-US" altLang="en-US" sz="1800" b="0" dirty="0">
                <a:solidFill>
                  <a:srgbClr val="000000"/>
                </a:solidFill>
              </a:rPr>
              <a:t>Kampf, S. K., Burges, S. J., Hammond, J. C., </a:t>
            </a:r>
            <a:r>
              <a:rPr lang="en-US" altLang="en-US" sz="1800" b="0" dirty="0" err="1">
                <a:solidFill>
                  <a:srgbClr val="000000"/>
                </a:solidFill>
              </a:rPr>
              <a:t>Bhaskar</a:t>
            </a:r>
            <a:r>
              <a:rPr lang="en-US" altLang="en-US" sz="1800" b="0" dirty="0">
                <a:solidFill>
                  <a:srgbClr val="000000"/>
                </a:solidFill>
              </a:rPr>
              <a:t>, A., </a:t>
            </a:r>
            <a:r>
              <a:rPr lang="en-US" altLang="en-US" sz="1800" b="0" dirty="0" err="1">
                <a:solidFill>
                  <a:srgbClr val="000000"/>
                </a:solidFill>
              </a:rPr>
              <a:t>Covino</a:t>
            </a:r>
            <a:r>
              <a:rPr lang="en-US" altLang="en-US" sz="1800" b="0" dirty="0">
                <a:solidFill>
                  <a:srgbClr val="000000"/>
                </a:solidFill>
              </a:rPr>
              <a:t>, T. P., </a:t>
            </a:r>
            <a:r>
              <a:rPr lang="en-US" altLang="en-US" sz="1800" b="0" dirty="0" err="1">
                <a:solidFill>
                  <a:srgbClr val="000000"/>
                </a:solidFill>
              </a:rPr>
              <a:t>Eurich</a:t>
            </a:r>
            <a:r>
              <a:rPr lang="en-US" altLang="en-US" sz="1800" b="0" dirty="0">
                <a:solidFill>
                  <a:srgbClr val="000000"/>
                </a:solidFill>
              </a:rPr>
              <a:t>, A., et al. (2020). The case for an open water balance: Re‐envisioning network design and data analysis for a complex, uncertain world. Water Resources Research, 56, e2019WR026699. https:// doi.org/10.1029/2019WR026699</a:t>
            </a:r>
          </a:p>
          <a:p>
            <a:pPr eaLnBrk="1" hangingPunct="1">
              <a:lnSpc>
                <a:spcPct val="100000"/>
              </a:lnSpc>
              <a:spcBef>
                <a:spcPct val="0"/>
              </a:spcBef>
              <a:buFontTx/>
              <a:buNone/>
            </a:pPr>
            <a:endParaRPr lang="en-US" altLang="en-US" sz="1800" b="0" dirty="0">
              <a:solidFill>
                <a:srgbClr val="000000"/>
              </a:solidFill>
            </a:endParaRPr>
          </a:p>
          <a:p>
            <a:pPr eaLnBrk="1" hangingPunct="1">
              <a:lnSpc>
                <a:spcPct val="100000"/>
              </a:lnSpc>
              <a:spcBef>
                <a:spcPct val="0"/>
              </a:spcBef>
              <a:buFontTx/>
              <a:buNone/>
            </a:pPr>
            <a:r>
              <a:rPr lang="en-US" altLang="en-US" sz="1800" b="0" dirty="0" err="1">
                <a:solidFill>
                  <a:srgbClr val="000000"/>
                </a:solidFill>
              </a:rPr>
              <a:t>Sieck</a:t>
            </a:r>
            <a:r>
              <a:rPr lang="en-US" altLang="en-US" sz="1800" b="0" dirty="0">
                <a:solidFill>
                  <a:srgbClr val="000000"/>
                </a:solidFill>
              </a:rPr>
              <a:t>, L. C., S. J. Burges, and M. Steiner, Challenges in obtaining reliable measurements of point rainfall </a:t>
            </a:r>
            <a:r>
              <a:rPr lang="en-US" altLang="en-US" sz="1800" b="0" i="1" dirty="0">
                <a:solidFill>
                  <a:srgbClr val="000000"/>
                </a:solidFill>
              </a:rPr>
              <a:t>Water </a:t>
            </a:r>
            <a:r>
              <a:rPr lang="en-US" altLang="en-US" sz="1800" b="0" i="1" dirty="0" err="1">
                <a:solidFill>
                  <a:srgbClr val="000000"/>
                </a:solidFill>
              </a:rPr>
              <a:t>Resour</a:t>
            </a:r>
            <a:r>
              <a:rPr lang="en-US" altLang="en-US" sz="1800" b="0" i="1" dirty="0">
                <a:solidFill>
                  <a:srgbClr val="000000"/>
                </a:solidFill>
              </a:rPr>
              <a:t>. Res.</a:t>
            </a:r>
            <a:r>
              <a:rPr lang="en-US" altLang="en-US" sz="1800" b="0" dirty="0">
                <a:solidFill>
                  <a:srgbClr val="000000"/>
                </a:solidFill>
              </a:rPr>
              <a:t>, 43(1),W0142010.1029/2005WR004519, 2007.</a:t>
            </a:r>
          </a:p>
          <a:p>
            <a:pPr eaLnBrk="1" hangingPunct="1">
              <a:lnSpc>
                <a:spcPct val="100000"/>
              </a:lnSpc>
              <a:spcBef>
                <a:spcPct val="0"/>
              </a:spcBef>
              <a:buFontTx/>
              <a:buNone/>
            </a:pPr>
            <a:endParaRPr lang="en-US" altLang="en-US" sz="1800" b="0" dirty="0">
              <a:solidFill>
                <a:srgbClr val="000000"/>
              </a:solidFill>
            </a:endParaRPr>
          </a:p>
          <a:p>
            <a:pPr eaLnBrk="1" hangingPunct="1">
              <a:lnSpc>
                <a:spcPct val="100000"/>
              </a:lnSpc>
              <a:spcBef>
                <a:spcPct val="0"/>
              </a:spcBef>
              <a:buFontTx/>
              <a:buNone/>
            </a:pPr>
            <a:endParaRPr lang="en-US" altLang="en-US" sz="1800" b="0" dirty="0">
              <a:solidFill>
                <a:srgbClr val="000000"/>
              </a:solidFill>
            </a:endParaRPr>
          </a:p>
        </p:txBody>
      </p:sp>
    </p:spTree>
    <p:extLst>
      <p:ext uri="{BB962C8B-B14F-4D97-AF65-F5344CB8AC3E}">
        <p14:creationId xmlns:p14="http://schemas.microsoft.com/office/powerpoint/2010/main" val="680598056"/>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1"/>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59" name="Text Box 3"/>
          <p:cNvSpPr txBox="1">
            <a:spLocks noChangeArrowheads="1"/>
          </p:cNvSpPr>
          <p:nvPr/>
        </p:nvSpPr>
        <p:spPr bwMode="auto">
          <a:xfrm>
            <a:off x="914400" y="762013"/>
            <a:ext cx="7696200"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r>
              <a:rPr lang="en-US" altLang="en-US" sz="1800" b="0">
                <a:solidFill>
                  <a:srgbClr val="000000"/>
                </a:solidFill>
              </a:rPr>
              <a:t>Šimùnek</a:t>
            </a:r>
            <a:r>
              <a:rPr lang="en-US" altLang="en-US" sz="1800" b="0" dirty="0">
                <a:solidFill>
                  <a:srgbClr val="000000"/>
                </a:solidFill>
              </a:rPr>
              <a:t>, J., M. </a:t>
            </a:r>
            <a:r>
              <a:rPr lang="en-US" altLang="en-US" sz="1800" b="0" dirty="0" err="1">
                <a:solidFill>
                  <a:srgbClr val="000000"/>
                </a:solidFill>
              </a:rPr>
              <a:t>Sejna</a:t>
            </a:r>
            <a:r>
              <a:rPr lang="en-US" altLang="en-US" sz="1800" b="0" dirty="0">
                <a:solidFill>
                  <a:srgbClr val="000000"/>
                </a:solidFill>
              </a:rPr>
              <a:t>, M. Th. van </a:t>
            </a:r>
            <a:r>
              <a:rPr lang="en-US" altLang="en-US" sz="1800" b="0" dirty="0" err="1">
                <a:solidFill>
                  <a:srgbClr val="000000"/>
                </a:solidFill>
              </a:rPr>
              <a:t>Genuchten</a:t>
            </a:r>
            <a:r>
              <a:rPr lang="en-US" altLang="en-US" sz="1800" b="0" dirty="0">
                <a:solidFill>
                  <a:srgbClr val="000000"/>
                </a:solidFill>
              </a:rPr>
              <a:t>, The HYDRUS-2D software package for simulating two-dimensional movement of water, heat, and multiple solutes in variably saturated media, in International Ground Water Modeling Center, Colorado School of Mines, Golden, Colorado, 1999.</a:t>
            </a:r>
          </a:p>
          <a:p>
            <a:pPr eaLnBrk="1" hangingPunct="1">
              <a:lnSpc>
                <a:spcPct val="100000"/>
              </a:lnSpc>
              <a:spcBef>
                <a:spcPct val="0"/>
              </a:spcBef>
              <a:buFontTx/>
              <a:buNone/>
            </a:pPr>
            <a:endParaRPr lang="en-US" altLang="en-US" sz="1800" b="0" dirty="0">
              <a:solidFill>
                <a:srgbClr val="000000"/>
              </a:solidFill>
            </a:endParaRPr>
          </a:p>
          <a:p>
            <a:pPr eaLnBrk="1" hangingPunct="1">
              <a:lnSpc>
                <a:spcPct val="100000"/>
              </a:lnSpc>
              <a:spcBef>
                <a:spcPct val="0"/>
              </a:spcBef>
              <a:buFontTx/>
              <a:buNone/>
            </a:pPr>
            <a:r>
              <a:rPr lang="en-US" altLang="en-US" sz="1800" b="0" dirty="0" err="1">
                <a:solidFill>
                  <a:srgbClr val="000000"/>
                </a:solidFill>
              </a:rPr>
              <a:t>Šimùnek</a:t>
            </a:r>
            <a:r>
              <a:rPr lang="en-US" altLang="en-US" sz="1800" b="0" dirty="0">
                <a:solidFill>
                  <a:srgbClr val="000000"/>
                </a:solidFill>
              </a:rPr>
              <a:t>, J., Nick J. Jarvis, M. Th. van </a:t>
            </a:r>
            <a:r>
              <a:rPr lang="en-US" altLang="en-US" sz="1800" b="0" dirty="0" err="1">
                <a:solidFill>
                  <a:srgbClr val="000000"/>
                </a:solidFill>
              </a:rPr>
              <a:t>Genuchten</a:t>
            </a:r>
            <a:r>
              <a:rPr lang="en-US" altLang="en-US" sz="1800" b="0" dirty="0">
                <a:solidFill>
                  <a:srgbClr val="000000"/>
                </a:solidFill>
              </a:rPr>
              <a:t>, </a:t>
            </a:r>
            <a:r>
              <a:rPr lang="en-US" altLang="en-US" sz="1800" b="0" dirty="0" err="1">
                <a:solidFill>
                  <a:srgbClr val="000000"/>
                </a:solidFill>
              </a:rPr>
              <a:t>Annemieke</a:t>
            </a:r>
            <a:r>
              <a:rPr lang="en-US" altLang="en-US" sz="1800" b="0" dirty="0">
                <a:solidFill>
                  <a:srgbClr val="000000"/>
                </a:solidFill>
              </a:rPr>
              <a:t> </a:t>
            </a:r>
            <a:r>
              <a:rPr lang="en-US" altLang="en-US" sz="1800" b="0" dirty="0" err="1">
                <a:solidFill>
                  <a:srgbClr val="000000"/>
                </a:solidFill>
              </a:rPr>
              <a:t>Gardenas</a:t>
            </a:r>
            <a:r>
              <a:rPr lang="en-US" altLang="en-US" sz="1800" b="0" dirty="0">
                <a:solidFill>
                  <a:srgbClr val="000000"/>
                </a:solidFill>
              </a:rPr>
              <a:t>, Review and comparison of models for describing non-equilibrium and preferential flow and transport in the vadose zone. </a:t>
            </a:r>
            <a:r>
              <a:rPr lang="en-US" altLang="en-US" sz="1800" b="0" i="1" dirty="0">
                <a:solidFill>
                  <a:srgbClr val="000000"/>
                </a:solidFill>
              </a:rPr>
              <a:t>Journal of Hydrology </a:t>
            </a:r>
            <a:r>
              <a:rPr lang="en-US" altLang="en-US" sz="1800" b="0" dirty="0">
                <a:solidFill>
                  <a:srgbClr val="000000"/>
                </a:solidFill>
              </a:rPr>
              <a:t>272:14-35, 2003.</a:t>
            </a:r>
            <a:r>
              <a:rPr lang="en-US" altLang="en-US" sz="1800" b="0" dirty="0">
                <a:solidFill>
                  <a:srgbClr val="FF0000"/>
                </a:solidFill>
              </a:rPr>
              <a:t> </a:t>
            </a:r>
          </a:p>
          <a:p>
            <a:pPr eaLnBrk="1" hangingPunct="1">
              <a:lnSpc>
                <a:spcPct val="100000"/>
              </a:lnSpc>
              <a:spcBef>
                <a:spcPct val="0"/>
              </a:spcBef>
              <a:buFontTx/>
              <a:buNone/>
            </a:pPr>
            <a:endParaRPr lang="en-US" altLang="en-US" sz="1800" b="0" dirty="0">
              <a:solidFill>
                <a:srgbClr val="000000"/>
              </a:solidFill>
            </a:endParaRPr>
          </a:p>
          <a:p>
            <a:pPr eaLnBrk="1" hangingPunct="1">
              <a:lnSpc>
                <a:spcPct val="100000"/>
              </a:lnSpc>
              <a:spcBef>
                <a:spcPct val="0"/>
              </a:spcBef>
              <a:buFontTx/>
              <a:buNone/>
            </a:pPr>
            <a:endParaRPr lang="en-US" altLang="en-US" sz="1800" b="0" dirty="0">
              <a:solidFill>
                <a:srgbClr val="000000"/>
              </a:solidFill>
            </a:endParaRPr>
          </a:p>
        </p:txBody>
      </p:sp>
    </p:spTree>
    <p:extLst>
      <p:ext uri="{BB962C8B-B14F-4D97-AF65-F5344CB8AC3E}">
        <p14:creationId xmlns:p14="http://schemas.microsoft.com/office/powerpoint/2010/main" val="718974500"/>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7711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File:Apollo 11.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96951"/>
            <a:ext cx="4724400" cy="375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 Box 3"/>
          <p:cNvSpPr txBox="1">
            <a:spLocks noChangeArrowheads="1"/>
          </p:cNvSpPr>
          <p:nvPr/>
        </p:nvSpPr>
        <p:spPr bwMode="auto">
          <a:xfrm>
            <a:off x="0" y="4914913"/>
            <a:ext cx="42672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chemeClr val="tx1"/>
                </a:solidFill>
              </a:rPr>
              <a:t>Neil Armstrong,  Michael Collins,  Edwin E. Aldrin, Jr.</a:t>
            </a:r>
          </a:p>
        </p:txBody>
      </p:sp>
      <p:sp>
        <p:nvSpPr>
          <p:cNvPr id="39940" name="Text Box 4"/>
          <p:cNvSpPr txBox="1">
            <a:spLocks noChangeArrowheads="1"/>
          </p:cNvSpPr>
          <p:nvPr/>
        </p:nvSpPr>
        <p:spPr bwMode="auto">
          <a:xfrm>
            <a:off x="614363" y="261938"/>
            <a:ext cx="800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First Humans on the Moon - </a:t>
            </a:r>
            <a:r>
              <a:rPr lang="en-US" altLang="en-US" sz="2400" dirty="0">
                <a:solidFill>
                  <a:srgbClr val="0000FF"/>
                </a:solidFill>
              </a:rPr>
              <a:t>Apollo 11</a:t>
            </a:r>
            <a:r>
              <a:rPr lang="en-US" altLang="en-US" sz="2400" dirty="0">
                <a:solidFill>
                  <a:schemeClr val="tx1"/>
                </a:solidFill>
              </a:rPr>
              <a:t> July 20, </a:t>
            </a:r>
            <a:r>
              <a:rPr lang="en-US" altLang="en-US" sz="2400" dirty="0">
                <a:solidFill>
                  <a:srgbClr val="0000FF"/>
                </a:solidFill>
              </a:rPr>
              <a:t>1969</a:t>
            </a:r>
          </a:p>
        </p:txBody>
      </p:sp>
      <p:pic>
        <p:nvPicPr>
          <p:cNvPr id="39941" name="Picture 5" descr="File:5927 NASA.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3050" y="914413"/>
            <a:ext cx="379095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Text Box 6"/>
          <p:cNvSpPr txBox="1">
            <a:spLocks noChangeArrowheads="1"/>
          </p:cNvSpPr>
          <p:nvPr/>
        </p:nvSpPr>
        <p:spPr bwMode="auto">
          <a:xfrm>
            <a:off x="5367338" y="4876801"/>
            <a:ext cx="37338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chemeClr val="tx1"/>
                </a:solidFill>
              </a:rPr>
              <a:t>Edwin E. Aldrin, Jr. and Lunar Module “Eagle”</a:t>
            </a:r>
          </a:p>
        </p:txBody>
      </p:sp>
      <p:sp>
        <p:nvSpPr>
          <p:cNvPr id="7" name="Text Box 4"/>
          <p:cNvSpPr txBox="1">
            <a:spLocks noChangeArrowheads="1"/>
          </p:cNvSpPr>
          <p:nvPr/>
        </p:nvSpPr>
        <p:spPr bwMode="auto">
          <a:xfrm>
            <a:off x="533400" y="5791200"/>
            <a:ext cx="8001000" cy="83099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t>Space exploration program – major influence on speed of technological development</a:t>
            </a:r>
          </a:p>
        </p:txBody>
      </p:sp>
      <p:sp>
        <p:nvSpPr>
          <p:cNvPr id="8" name="Rectangle 3"/>
          <p:cNvSpPr>
            <a:spLocks noChangeArrowheads="1"/>
          </p:cNvSpPr>
          <p:nvPr/>
        </p:nvSpPr>
        <p:spPr bwMode="auto">
          <a:xfrm>
            <a:off x="50322" y="4885426"/>
            <a:ext cx="4059721" cy="855452"/>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
        <p:nvSpPr>
          <p:cNvPr id="9" name="Rectangle 3"/>
          <p:cNvSpPr>
            <a:spLocks noChangeArrowheads="1"/>
          </p:cNvSpPr>
          <p:nvPr/>
        </p:nvSpPr>
        <p:spPr bwMode="auto">
          <a:xfrm>
            <a:off x="5257800" y="4876800"/>
            <a:ext cx="3690655" cy="855452"/>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685800"/>
            <a:ext cx="6934200" cy="6001643"/>
          </a:xfrm>
          <a:prstGeom prst="rect">
            <a:avLst/>
          </a:prstGeom>
          <a:noFill/>
        </p:spPr>
        <p:txBody>
          <a:bodyPr wrap="square" rtlCol="0">
            <a:spAutoFit/>
          </a:bodyPr>
          <a:lstStyle/>
          <a:p>
            <a:r>
              <a:rPr lang="en-US" sz="1200" dirty="0">
                <a:solidFill>
                  <a:srgbClr val="003300"/>
                </a:solidFill>
              </a:rPr>
              <a:t>Technical reports of The Miami Conservancy District</a:t>
            </a:r>
          </a:p>
          <a:p>
            <a:r>
              <a:rPr lang="en-US" sz="1200" dirty="0">
                <a:solidFill>
                  <a:srgbClr val="003300"/>
                </a:solidFill>
              </a:rPr>
              <a:t>Available at: </a:t>
            </a:r>
          </a:p>
          <a:p>
            <a:r>
              <a:rPr lang="en-US" sz="1200" dirty="0">
                <a:solidFill>
                  <a:srgbClr val="003300"/>
                </a:solidFill>
              </a:rPr>
              <a:t>https://depts.washington.edu/sjbx/</a:t>
            </a:r>
          </a:p>
          <a:p>
            <a:r>
              <a:rPr lang="en-US" sz="1200" dirty="0">
                <a:solidFill>
                  <a:srgbClr val="003300"/>
                </a:solidFill>
              </a:rPr>
              <a:t>Download file "MCD Reports.zip"</a:t>
            </a:r>
          </a:p>
          <a:p>
            <a:r>
              <a:rPr lang="en-US" sz="1200" dirty="0">
                <a:solidFill>
                  <a:srgbClr val="003300"/>
                </a:solidFill>
              </a:rPr>
              <a:t>There are ten reports starting in 1917 and ending in 1922.  There is an updated version of Report V (Rainfall) published in 1936.  I did not know about this report until I requested all the reports from our UW Library. I scanned in its entirety the 1936 report (it is the largest file).  The other ten reports were all scanned initially by Google.  I found numerous badly copied, unreadable, and missing pages (particularly fold out figures).  I copied and replaced such pages in all the reports.  I was restricted to copying from bound copies of the reports hence a few pages are a bit out of alignment.  The pages I scanned are all at 300 dpi.  I found this necessary to ensure that dimensions on figures etc., were readable.</a:t>
            </a:r>
          </a:p>
          <a:p>
            <a:r>
              <a:rPr lang="en-US" sz="1200" dirty="0">
                <a:solidFill>
                  <a:srgbClr val="003300"/>
                </a:solidFill>
              </a:rPr>
              <a:t>I have also included scans of two figures and a location map.  I do not know from which report they were extracted; my source was pages at the end of a single bound copy of reports 1-V.</a:t>
            </a:r>
          </a:p>
          <a:p>
            <a:r>
              <a:rPr lang="en-US" sz="1200" dirty="0">
                <a:solidFill>
                  <a:srgbClr val="003300"/>
                </a:solidFill>
              </a:rPr>
              <a:t>I have also included a copy of a 1928 paper by Arthur Morgan.  That paper provides essential background about how he located his top engineers and their experience coming to the Miami Valley flood problem.</a:t>
            </a:r>
          </a:p>
          <a:p>
            <a:endParaRPr lang="en-US" sz="1200" dirty="0"/>
          </a:p>
        </p:txBody>
      </p:sp>
    </p:spTree>
    <p:extLst>
      <p:ext uri="{BB962C8B-B14F-4D97-AF65-F5344CB8AC3E}">
        <p14:creationId xmlns:p14="http://schemas.microsoft.com/office/powerpoint/2010/main" val="3127979822"/>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685800"/>
            <a:ext cx="6934200" cy="4893647"/>
          </a:xfrm>
          <a:prstGeom prst="rect">
            <a:avLst/>
          </a:prstGeom>
          <a:noFill/>
        </p:spPr>
        <p:txBody>
          <a:bodyPr wrap="square" rtlCol="0">
            <a:spAutoFit/>
          </a:bodyPr>
          <a:lstStyle/>
          <a:p>
            <a:r>
              <a:rPr lang="en-US" sz="1200" dirty="0">
                <a:solidFill>
                  <a:srgbClr val="003300"/>
                </a:solidFill>
              </a:rPr>
              <a:t>Reading Guide - Extreme Flood Issues and System Design:</a:t>
            </a:r>
          </a:p>
          <a:p>
            <a:r>
              <a:rPr lang="en-US" sz="1200" dirty="0">
                <a:solidFill>
                  <a:srgbClr val="003300"/>
                </a:solidFill>
              </a:rPr>
              <a:t>1.  Burges-Water Systems Planning-ASCE-WRPM-1979 pages 98-100 for a brief coverage of The Miami Conservancy District flood mitigation work.</a:t>
            </a:r>
          </a:p>
          <a:p>
            <a:r>
              <a:rPr lang="en-US" sz="1200" dirty="0">
                <a:solidFill>
                  <a:srgbClr val="003300"/>
                </a:solidFill>
              </a:rPr>
              <a:t>2.  “Storm Rainfall of Eastern United States - The Engineering Staff - Miami Conservancy District Technical Reports Part V, 1917” for investigations to determine major flood producing rain.   </a:t>
            </a:r>
          </a:p>
          <a:p>
            <a:r>
              <a:rPr lang="en-US" sz="1200" dirty="0">
                <a:solidFill>
                  <a:srgbClr val="003300"/>
                </a:solidFill>
              </a:rPr>
              <a:t>Recommended initial reading: Chapter XI (page 241) and then Chapter XII (page 268).</a:t>
            </a:r>
          </a:p>
          <a:p>
            <a:r>
              <a:rPr lang="en-US" sz="1200" dirty="0">
                <a:solidFill>
                  <a:srgbClr val="003300"/>
                </a:solidFill>
              </a:rPr>
              <a:t>There was a follow up to Report V published in 1936 (“Storm Rainfall of Eastern United States - The Engineering Staff - Miami Conservancy District Technical Reports Part V, Rev 1936-sjb”) that included 20 more years of data.  See: Chapter 1 pages 1 - 5.</a:t>
            </a:r>
          </a:p>
          <a:p>
            <a:r>
              <a:rPr lang="en-US" sz="1200" dirty="0">
                <a:solidFill>
                  <a:srgbClr val="003300"/>
                </a:solidFill>
              </a:rPr>
              <a:t>3.   “Hydraulics of the Miami Flood Control Project - Sherman M. Woodward - Miami Conservancy District - Technical Reports Part VII, 1920” for details of the actual design.  Most notable are Chapters XII and XIII.  This was exceptional water resources engineering.</a:t>
            </a:r>
          </a:p>
          <a:p>
            <a:endParaRPr lang="en-US" sz="1200" dirty="0">
              <a:solidFill>
                <a:srgbClr val="003300"/>
              </a:solidFill>
            </a:endParaRPr>
          </a:p>
          <a:p>
            <a:endParaRPr lang="en-US" sz="1200" dirty="0"/>
          </a:p>
        </p:txBody>
      </p:sp>
    </p:spTree>
    <p:extLst>
      <p:ext uri="{BB962C8B-B14F-4D97-AF65-F5344CB8AC3E}">
        <p14:creationId xmlns:p14="http://schemas.microsoft.com/office/powerpoint/2010/main" val="1130357236"/>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226" y="762000"/>
            <a:ext cx="8763000" cy="4318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7979822"/>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C8F78-39C2-7EAE-8D12-EE77FFB72438}"/>
            </a:ext>
          </a:extLst>
        </p:cNvPr>
        <p:cNvGrpSpPr/>
        <p:nvPr/>
      </p:nvGrpSpPr>
      <p:grpSpPr>
        <a:xfrm>
          <a:off x="0" y="0"/>
          <a:ext cx="0" cy="0"/>
          <a:chOff x="0" y="0"/>
          <a:chExt cx="0" cy="0"/>
        </a:xfrm>
      </p:grpSpPr>
    </p:spTree>
    <p:extLst>
      <p:ext uri="{BB962C8B-B14F-4D97-AF65-F5344CB8AC3E}">
        <p14:creationId xmlns:p14="http://schemas.microsoft.com/office/powerpoint/2010/main" val="319366209"/>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Text Box 2"/>
          <p:cNvSpPr txBox="1">
            <a:spLocks noChangeArrowheads="1"/>
          </p:cNvSpPr>
          <p:nvPr/>
        </p:nvSpPr>
        <p:spPr bwMode="auto">
          <a:xfrm>
            <a:off x="1143000" y="914412"/>
            <a:ext cx="7315200" cy="3268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Berlin airlift</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Berlin Blockade</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(24 June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1948</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 12 May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1949</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Only access to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West Berlin</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was by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aircraft</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One of the first major international crises of the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Cold War</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62101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94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941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94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92ACC-BF28-44BA-9BE6-F73909642AC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2127DDB-399A-E595-4E1C-A23B41040643}"/>
              </a:ext>
            </a:extLst>
          </p:cNvPr>
          <p:cNvPicPr>
            <a:picLocks noChangeAspect="1"/>
          </p:cNvPicPr>
          <p:nvPr/>
        </p:nvPicPr>
        <p:blipFill>
          <a:blip r:embed="rId2"/>
          <a:stretch>
            <a:fillRect/>
          </a:stretch>
        </p:blipFill>
        <p:spPr>
          <a:xfrm>
            <a:off x="100155" y="204930"/>
            <a:ext cx="4114515" cy="6419565"/>
          </a:xfrm>
          <a:prstGeom prst="rect">
            <a:avLst/>
          </a:prstGeom>
        </p:spPr>
      </p:pic>
    </p:spTree>
    <p:extLst>
      <p:ext uri="{BB962C8B-B14F-4D97-AF65-F5344CB8AC3E}">
        <p14:creationId xmlns:p14="http://schemas.microsoft.com/office/powerpoint/2010/main" val="3829025078"/>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0"/>
            <a:ext cx="8743950" cy="6346686"/>
            <a:chOff x="0" y="0"/>
            <a:chExt cx="8743950" cy="6346686"/>
          </a:xfrm>
        </p:grpSpPr>
        <p:pic>
          <p:nvPicPr>
            <p:cNvPr id="11266" name="Picture 2" descr="File:C-54landingattemplehof.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6072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ext Box 3"/>
            <p:cNvSpPr txBox="1">
              <a:spLocks noChangeArrowheads="1"/>
            </p:cNvSpPr>
            <p:nvPr/>
          </p:nvSpPr>
          <p:spPr bwMode="auto">
            <a:xfrm>
              <a:off x="438150" y="5638800"/>
              <a:ext cx="83058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Arial" charset="0"/>
                  <a:ea typeface="+mn-ea"/>
                  <a:cs typeface="+mn-cs"/>
                </a:rPr>
                <a:t>Berliners watching a C-54 land at </a:t>
              </a:r>
              <a:r>
                <a:rPr kumimoji="0" lang="en-US" altLang="en-US" sz="2000" b="0" i="0" u="none" strike="noStrike" kern="1200" cap="none" spc="0" normalizeH="0" baseline="0" noProof="0" dirty="0" err="1">
                  <a:ln>
                    <a:noFill/>
                  </a:ln>
                  <a:solidFill>
                    <a:srgbClr val="000000"/>
                  </a:solidFill>
                  <a:effectLst/>
                  <a:uLnTx/>
                  <a:uFillTx/>
                  <a:latin typeface="Arial" charset="0"/>
                  <a:ea typeface="+mn-ea"/>
                  <a:cs typeface="+mn-cs"/>
                </a:rPr>
                <a:t>Tempelhof</a:t>
              </a:r>
              <a:r>
                <a:rPr kumimoji="0" lang="en-US" altLang="en-US" sz="2000" b="0" i="0" u="none" strike="noStrike" kern="1200" cap="none" spc="0" normalizeH="0" baseline="0" noProof="0" dirty="0">
                  <a:ln>
                    <a:noFill/>
                  </a:ln>
                  <a:solidFill>
                    <a:srgbClr val="000000"/>
                  </a:solidFill>
                  <a:effectLst/>
                  <a:uLnTx/>
                  <a:uFillTx/>
                  <a:latin typeface="Arial" charset="0"/>
                  <a:ea typeface="+mn-ea"/>
                  <a:cs typeface="+mn-cs"/>
                </a:rPr>
                <a:t> Airport (1948) – all food and fuel (coal) for West Berlin’s 2.4 million people was brought in by air </a:t>
              </a:r>
            </a:p>
          </p:txBody>
        </p:sp>
      </p:grpSp>
      <p:sp>
        <p:nvSpPr>
          <p:cNvPr id="8" name="TextBox 7"/>
          <p:cNvSpPr txBox="1"/>
          <p:nvPr/>
        </p:nvSpPr>
        <p:spPr>
          <a:xfrm>
            <a:off x="152400" y="6477000"/>
            <a:ext cx="42672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https://en.wikipedia.org/wiki/Berlin_Blockade</a:t>
            </a:r>
          </a:p>
        </p:txBody>
      </p:sp>
      <p:sp>
        <p:nvSpPr>
          <p:cNvPr id="10" name="Text Box 3"/>
          <p:cNvSpPr txBox="1">
            <a:spLocks noChangeArrowheads="1"/>
          </p:cNvSpPr>
          <p:nvPr/>
        </p:nvSpPr>
        <p:spPr bwMode="auto">
          <a:xfrm>
            <a:off x="5805584" y="1196876"/>
            <a:ext cx="3352800" cy="2308324"/>
          </a:xfrm>
          <a:prstGeom prst="rect">
            <a:avLst/>
          </a:prstGeom>
          <a:solidFill>
            <a:schemeClr val="bg1"/>
          </a:solidFill>
          <a:ln>
            <a:noFill/>
          </a:ln>
          <a:effec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Courageous aircrews and heroic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logistical</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and rapid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airport runway construction (and maintenance) </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feats. </a:t>
            </a:r>
          </a:p>
        </p:txBody>
      </p:sp>
      <p:sp>
        <p:nvSpPr>
          <p:cNvPr id="7" name="Rectangle 3"/>
          <p:cNvSpPr>
            <a:spLocks noChangeArrowheads="1"/>
          </p:cNvSpPr>
          <p:nvPr/>
        </p:nvSpPr>
        <p:spPr bwMode="auto">
          <a:xfrm>
            <a:off x="324671" y="5638800"/>
            <a:ext cx="8261485" cy="762000"/>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Tree>
    <p:extLst>
      <p:ext uri="{BB962C8B-B14F-4D97-AF65-F5344CB8AC3E}">
        <p14:creationId xmlns:p14="http://schemas.microsoft.com/office/powerpoint/2010/main" val="559419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Text Box 2"/>
          <p:cNvSpPr txBox="1">
            <a:spLocks noChangeArrowheads="1"/>
          </p:cNvSpPr>
          <p:nvPr/>
        </p:nvSpPr>
        <p:spPr bwMode="auto">
          <a:xfrm>
            <a:off x="838200" y="914412"/>
            <a:ext cx="75438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Coal Deliveries - peak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1-day</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rate</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Noon April 15, to Noon April 16, 1949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12,941 tons</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of coal delivered by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1,383 flights</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without accident.</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Total delivery for April, 1949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234,476 tons.</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 name="TextBox 2"/>
          <p:cNvSpPr txBox="1"/>
          <p:nvPr/>
        </p:nvSpPr>
        <p:spPr>
          <a:xfrm>
            <a:off x="152400" y="6477000"/>
            <a:ext cx="42672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https://en.wikipedia.org/wiki/Berlin_Blockade</a:t>
            </a:r>
          </a:p>
        </p:txBody>
      </p:sp>
    </p:spTree>
    <p:extLst>
      <p:ext uri="{BB962C8B-B14F-4D97-AF65-F5344CB8AC3E}">
        <p14:creationId xmlns:p14="http://schemas.microsoft.com/office/powerpoint/2010/main" val="4224447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94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94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F339D-6270-3180-A81D-CD30D12770CE}"/>
            </a:ext>
          </a:extLst>
        </p:cNvPr>
        <p:cNvGrpSpPr/>
        <p:nvPr/>
      </p:nvGrpSpPr>
      <p:grpSpPr>
        <a:xfrm>
          <a:off x="0" y="0"/>
          <a:ext cx="0" cy="0"/>
          <a:chOff x="0" y="0"/>
          <a:chExt cx="0" cy="0"/>
        </a:xfrm>
      </p:grpSpPr>
      <p:sp>
        <p:nvSpPr>
          <p:cNvPr id="529410" name="Text Box 2">
            <a:extLst>
              <a:ext uri="{FF2B5EF4-FFF2-40B4-BE49-F238E27FC236}">
                <a16:creationId xmlns:a16="http://schemas.microsoft.com/office/drawing/2014/main" id="{8D97D594-F77B-C8B5-24F1-CEA8E1FD7331}"/>
              </a:ext>
            </a:extLst>
          </p:cNvPr>
          <p:cNvSpPr txBox="1">
            <a:spLocks noChangeArrowheads="1"/>
          </p:cNvSpPr>
          <p:nvPr/>
        </p:nvSpPr>
        <p:spPr bwMode="auto">
          <a:xfrm>
            <a:off x="838200" y="914412"/>
            <a:ext cx="75438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Major societal concerns</a:t>
            </a:r>
            <a:endParaRPr kumimoji="0" lang="en-US" altLang="en-US" sz="2400" b="1" i="0" u="none" strike="noStrike" kern="1200" cap="none" spc="0" normalizeH="0" baseline="0" noProof="0" dirty="0">
              <a:ln>
                <a:noFill/>
              </a:ln>
              <a:solidFill>
                <a:srgbClr val="0000FF"/>
              </a:solidFill>
              <a:effectLst/>
              <a:uLnTx/>
              <a:uFillTx/>
              <a:latin typeface="Arial" charset="0"/>
              <a:ea typeface="+mn-ea"/>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870587392"/>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402B9-62B6-DA24-5C32-B47D4DD0EBD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6D28024-1399-ABE0-1093-A95250A9D8BE}"/>
              </a:ext>
            </a:extLst>
          </p:cNvPr>
          <p:cNvPicPr>
            <a:picLocks noChangeAspect="1"/>
          </p:cNvPicPr>
          <p:nvPr/>
        </p:nvPicPr>
        <p:blipFill>
          <a:blip r:embed="rId2"/>
          <a:stretch>
            <a:fillRect/>
          </a:stretch>
        </p:blipFill>
        <p:spPr>
          <a:xfrm>
            <a:off x="0" y="6404"/>
            <a:ext cx="9144000" cy="4774660"/>
          </a:xfrm>
          <a:prstGeom prst="rect">
            <a:avLst/>
          </a:prstGeom>
        </p:spPr>
      </p:pic>
      <p:sp>
        <p:nvSpPr>
          <p:cNvPr id="4" name="TextBox 3">
            <a:extLst>
              <a:ext uri="{FF2B5EF4-FFF2-40B4-BE49-F238E27FC236}">
                <a16:creationId xmlns:a16="http://schemas.microsoft.com/office/drawing/2014/main" id="{28F1E1CA-2BBE-6CD9-9F6A-AA72F66B3364}"/>
              </a:ext>
            </a:extLst>
          </p:cNvPr>
          <p:cNvSpPr txBox="1"/>
          <p:nvPr/>
        </p:nvSpPr>
        <p:spPr>
          <a:xfrm>
            <a:off x="152400" y="4800600"/>
            <a:ext cx="8839200" cy="1166153"/>
          </a:xfrm>
          <a:prstGeom prst="rect">
            <a:avLst/>
          </a:prstGeom>
          <a:noFill/>
        </p:spPr>
        <p:txBody>
          <a:bodyPr wrap="square">
            <a:spAutoFit/>
          </a:bodyPr>
          <a:lstStyle/>
          <a:p>
            <a:r>
              <a:rPr lang="en-US" sz="1200" dirty="0">
                <a:solidFill>
                  <a:schemeClr val="tx1"/>
                </a:solidFill>
              </a:rPr>
              <a:t>Fig. 28. How much richer would the world have been had we solved certain issues, 1900–2050 (Lomborg 2013). The estimate for each problem shows how much richer the world could have been had this problem been addressed (so can add to more than 100%). For reference, how much richer the world would be if we didn't have global warming (the cost in percent of global GDP of Nordhaus optimal 3.5°C scenario, 2015–2100). </a:t>
            </a:r>
          </a:p>
        </p:txBody>
      </p:sp>
      <p:sp>
        <p:nvSpPr>
          <p:cNvPr id="5" name="TextBox 4">
            <a:extLst>
              <a:ext uri="{FF2B5EF4-FFF2-40B4-BE49-F238E27FC236}">
                <a16:creationId xmlns:a16="http://schemas.microsoft.com/office/drawing/2014/main" id="{43B443D8-C53A-8CC6-36CF-8F30CD76F87B}"/>
              </a:ext>
            </a:extLst>
          </p:cNvPr>
          <p:cNvSpPr txBox="1"/>
          <p:nvPr/>
        </p:nvSpPr>
        <p:spPr>
          <a:xfrm>
            <a:off x="190180" y="6243935"/>
            <a:ext cx="8839200" cy="461665"/>
          </a:xfrm>
          <a:prstGeom prst="rect">
            <a:avLst/>
          </a:prstGeom>
          <a:noFill/>
        </p:spPr>
        <p:txBody>
          <a:bodyPr wrap="square">
            <a:spAutoFit/>
          </a:bodyPr>
          <a:lstStyle/>
          <a:p>
            <a:pPr>
              <a:lnSpc>
                <a:spcPct val="100000"/>
              </a:lnSpc>
            </a:pPr>
            <a:r>
              <a:rPr lang="en-US" sz="1200" dirty="0">
                <a:solidFill>
                  <a:schemeClr val="tx1"/>
                </a:solidFill>
              </a:rPr>
              <a:t>Lomborg, Bjorn, Welfare in the 21st century: Increasing development, reducing inequality, the impact of climate change, and the cost of climate policies, Technological Forecasting &amp; Social Change, 2020</a:t>
            </a:r>
          </a:p>
        </p:txBody>
      </p:sp>
      <p:cxnSp>
        <p:nvCxnSpPr>
          <p:cNvPr id="6" name="Straight Connector 5">
            <a:extLst>
              <a:ext uri="{FF2B5EF4-FFF2-40B4-BE49-F238E27FC236}">
                <a16:creationId xmlns:a16="http://schemas.microsoft.com/office/drawing/2014/main" id="{3DB38C4A-3BAE-1809-EBC7-504AF78C8C9D}"/>
              </a:ext>
            </a:extLst>
          </p:cNvPr>
          <p:cNvCxnSpPr>
            <a:cxnSpLocks/>
          </p:cNvCxnSpPr>
          <p:nvPr/>
        </p:nvCxnSpPr>
        <p:spPr>
          <a:xfrm>
            <a:off x="274064" y="5120768"/>
            <a:ext cx="792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3FE07B5-7ACF-7638-579A-A2CCD41E349B}"/>
              </a:ext>
            </a:extLst>
          </p:cNvPr>
          <p:cNvCxnSpPr>
            <a:cxnSpLocks noChangeShapeType="1"/>
          </p:cNvCxnSpPr>
          <p:nvPr/>
        </p:nvCxnSpPr>
        <p:spPr bwMode="auto">
          <a:xfrm flipH="1">
            <a:off x="1752600" y="1600200"/>
            <a:ext cx="5105400" cy="2286000"/>
          </a:xfrm>
          <a:prstGeom prst="straightConnector1">
            <a:avLst/>
          </a:prstGeom>
          <a:noFill/>
          <a:ln w="381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a:extLst>
              <a:ext uri="{FF2B5EF4-FFF2-40B4-BE49-F238E27FC236}">
                <a16:creationId xmlns:a16="http://schemas.microsoft.com/office/drawing/2014/main" id="{8CF8D725-6854-7CE4-A9C5-220290D1275D}"/>
              </a:ext>
            </a:extLst>
          </p:cNvPr>
          <p:cNvCxnSpPr>
            <a:cxnSpLocks noChangeShapeType="1"/>
          </p:cNvCxnSpPr>
          <p:nvPr/>
        </p:nvCxnSpPr>
        <p:spPr bwMode="auto">
          <a:xfrm flipH="1" flipV="1">
            <a:off x="2590800" y="1219200"/>
            <a:ext cx="4267200" cy="381000"/>
          </a:xfrm>
          <a:prstGeom prst="straightConnector1">
            <a:avLst/>
          </a:prstGeom>
          <a:noFill/>
          <a:ln w="381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4226AA43-F73B-49D6-75F0-5391500FFB87}"/>
              </a:ext>
            </a:extLst>
          </p:cNvPr>
          <p:cNvCxnSpPr>
            <a:cxnSpLocks/>
          </p:cNvCxnSpPr>
          <p:nvPr/>
        </p:nvCxnSpPr>
        <p:spPr>
          <a:xfrm>
            <a:off x="403806" y="2835408"/>
            <a:ext cx="454159" cy="0"/>
          </a:xfrm>
          <a:prstGeom prst="line">
            <a:avLst/>
          </a:pr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51EBDC-7345-C24A-1AEE-C669E22BBEC1}"/>
              </a:ext>
            </a:extLst>
          </p:cNvPr>
          <p:cNvCxnSpPr>
            <a:cxnSpLocks/>
          </p:cNvCxnSpPr>
          <p:nvPr/>
        </p:nvCxnSpPr>
        <p:spPr>
          <a:xfrm flipV="1">
            <a:off x="5219380" y="2885925"/>
            <a:ext cx="0" cy="1457475"/>
          </a:xfrm>
          <a:prstGeom prst="line">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B453B91D-1CEF-4BCD-E600-29223E6DECEF}"/>
              </a:ext>
            </a:extLst>
          </p:cNvPr>
          <p:cNvSpPr/>
          <p:nvPr/>
        </p:nvSpPr>
        <p:spPr>
          <a:xfrm>
            <a:off x="54289" y="1023348"/>
            <a:ext cx="317375" cy="24056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9" name="Rectangle 28">
            <a:extLst>
              <a:ext uri="{FF2B5EF4-FFF2-40B4-BE49-F238E27FC236}">
                <a16:creationId xmlns:a16="http://schemas.microsoft.com/office/drawing/2014/main" id="{C4B4CBA6-8D0B-172C-91C0-1A65842D4B14}"/>
              </a:ext>
            </a:extLst>
          </p:cNvPr>
          <p:cNvSpPr/>
          <p:nvPr/>
        </p:nvSpPr>
        <p:spPr>
          <a:xfrm>
            <a:off x="641227" y="4419256"/>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0" name="Rectangle 29">
            <a:extLst>
              <a:ext uri="{FF2B5EF4-FFF2-40B4-BE49-F238E27FC236}">
                <a16:creationId xmlns:a16="http://schemas.microsoft.com/office/drawing/2014/main" id="{6DB6AD24-C99D-2813-0A9F-1634BEC5C4B5}"/>
              </a:ext>
            </a:extLst>
          </p:cNvPr>
          <p:cNvSpPr/>
          <p:nvPr/>
        </p:nvSpPr>
        <p:spPr>
          <a:xfrm>
            <a:off x="8145931" y="4417976"/>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1" name="Rectangle 30">
            <a:extLst>
              <a:ext uri="{FF2B5EF4-FFF2-40B4-BE49-F238E27FC236}">
                <a16:creationId xmlns:a16="http://schemas.microsoft.com/office/drawing/2014/main" id="{5456F182-278F-660F-520E-98B291A0238A}"/>
              </a:ext>
            </a:extLst>
          </p:cNvPr>
          <p:cNvSpPr/>
          <p:nvPr/>
        </p:nvSpPr>
        <p:spPr>
          <a:xfrm>
            <a:off x="281963" y="36141"/>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2" name="Rectangle 31">
            <a:extLst>
              <a:ext uri="{FF2B5EF4-FFF2-40B4-BE49-F238E27FC236}">
                <a16:creationId xmlns:a16="http://schemas.microsoft.com/office/drawing/2014/main" id="{2B6D43EF-6C17-E2FD-8DE9-E1B5C07B364D}"/>
              </a:ext>
            </a:extLst>
          </p:cNvPr>
          <p:cNvSpPr/>
          <p:nvPr/>
        </p:nvSpPr>
        <p:spPr>
          <a:xfrm>
            <a:off x="265315" y="4150941"/>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3" name="Rectangle 32">
            <a:extLst>
              <a:ext uri="{FF2B5EF4-FFF2-40B4-BE49-F238E27FC236}">
                <a16:creationId xmlns:a16="http://schemas.microsoft.com/office/drawing/2014/main" id="{D1D11549-48D1-4AE7-1F17-DCC0201FE27D}"/>
              </a:ext>
            </a:extLst>
          </p:cNvPr>
          <p:cNvSpPr/>
          <p:nvPr/>
        </p:nvSpPr>
        <p:spPr>
          <a:xfrm>
            <a:off x="212955" y="6271046"/>
            <a:ext cx="8206825" cy="4345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2661013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9E446-A27B-9859-C403-8492E0D84AFA}"/>
            </a:ext>
          </a:extLst>
        </p:cNvPr>
        <p:cNvGrpSpPr/>
        <p:nvPr/>
      </p:nvGrpSpPr>
      <p:grpSpPr>
        <a:xfrm>
          <a:off x="0" y="0"/>
          <a:ext cx="0" cy="0"/>
          <a:chOff x="0" y="0"/>
          <a:chExt cx="0" cy="0"/>
        </a:xfrm>
      </p:grpSpPr>
      <p:sp>
        <p:nvSpPr>
          <p:cNvPr id="53250" name="Text Box 2">
            <a:extLst>
              <a:ext uri="{FF2B5EF4-FFF2-40B4-BE49-F238E27FC236}">
                <a16:creationId xmlns:a16="http://schemas.microsoft.com/office/drawing/2014/main" id="{5A2D324A-929B-DDED-B3F4-564E26C1BFFA}"/>
              </a:ext>
            </a:extLst>
          </p:cNvPr>
          <p:cNvSpPr txBox="1">
            <a:spLocks noChangeArrowheads="1"/>
          </p:cNvSpPr>
          <p:nvPr/>
        </p:nvSpPr>
        <p:spPr bwMode="auto">
          <a:xfrm>
            <a:off x="1143000" y="990613"/>
            <a:ext cx="7315200" cy="1187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65000"/>
                  </a:schemeClr>
                </a:solidFill>
                <a:effectLst/>
                <a:uLnTx/>
                <a:uFillTx/>
                <a:latin typeface="Arial" charset="0"/>
                <a:ea typeface="+mn-ea"/>
                <a:cs typeface="+mn-cs"/>
              </a:rPr>
              <a:t>Landmark technological developments 1944 -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Follow up technology</a:t>
            </a:r>
          </a:p>
        </p:txBody>
      </p:sp>
    </p:spTree>
    <p:extLst>
      <p:ext uri="{BB962C8B-B14F-4D97-AF65-F5344CB8AC3E}">
        <p14:creationId xmlns:p14="http://schemas.microsoft.com/office/powerpoint/2010/main" val="4192341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58E61-1A6C-7CA6-6170-9C05255A72E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FD3CC8F-8584-D531-9A7C-3528D9ECD3EA}"/>
              </a:ext>
            </a:extLst>
          </p:cNvPr>
          <p:cNvPicPr>
            <a:picLocks noChangeAspect="1"/>
          </p:cNvPicPr>
          <p:nvPr/>
        </p:nvPicPr>
        <p:blipFill>
          <a:blip r:embed="rId2"/>
          <a:stretch>
            <a:fillRect/>
          </a:stretch>
        </p:blipFill>
        <p:spPr>
          <a:xfrm>
            <a:off x="0" y="6404"/>
            <a:ext cx="9144000" cy="4774660"/>
          </a:xfrm>
          <a:prstGeom prst="rect">
            <a:avLst/>
          </a:prstGeom>
        </p:spPr>
      </p:pic>
      <p:sp>
        <p:nvSpPr>
          <p:cNvPr id="4" name="TextBox 3">
            <a:extLst>
              <a:ext uri="{FF2B5EF4-FFF2-40B4-BE49-F238E27FC236}">
                <a16:creationId xmlns:a16="http://schemas.microsoft.com/office/drawing/2014/main" id="{500C5AE8-4680-EDD2-7454-C539B51BDFC5}"/>
              </a:ext>
            </a:extLst>
          </p:cNvPr>
          <p:cNvSpPr txBox="1"/>
          <p:nvPr/>
        </p:nvSpPr>
        <p:spPr>
          <a:xfrm>
            <a:off x="152400" y="4800600"/>
            <a:ext cx="8839200" cy="1166153"/>
          </a:xfrm>
          <a:prstGeom prst="rect">
            <a:avLst/>
          </a:prstGeom>
          <a:noFill/>
        </p:spPr>
        <p:txBody>
          <a:bodyPr wrap="square">
            <a:spAutoFit/>
          </a:bodyPr>
          <a:lstStyle/>
          <a:p>
            <a:r>
              <a:rPr lang="en-US" sz="1200" dirty="0">
                <a:solidFill>
                  <a:schemeClr val="tx1"/>
                </a:solidFill>
              </a:rPr>
              <a:t>Fig. 28. How much richer would the world have been had we solved certain issues, 1900–2050 (Lomborg 2013). The estimate for each problem shows how much richer the world could have been had this problem been addressed (so can add to more than 100%). For reference, how much richer the world would be if we didn't have global warming (the cost in percent of global GDP of Nordhaus optimal 3.5°C scenario, 2015–2100). </a:t>
            </a:r>
          </a:p>
        </p:txBody>
      </p:sp>
      <p:sp>
        <p:nvSpPr>
          <p:cNvPr id="5" name="TextBox 4">
            <a:extLst>
              <a:ext uri="{FF2B5EF4-FFF2-40B4-BE49-F238E27FC236}">
                <a16:creationId xmlns:a16="http://schemas.microsoft.com/office/drawing/2014/main" id="{2EFDBF73-9E33-F710-F3CD-BE328320E19F}"/>
              </a:ext>
            </a:extLst>
          </p:cNvPr>
          <p:cNvSpPr txBox="1"/>
          <p:nvPr/>
        </p:nvSpPr>
        <p:spPr>
          <a:xfrm>
            <a:off x="190180" y="6243935"/>
            <a:ext cx="8839200" cy="461665"/>
          </a:xfrm>
          <a:prstGeom prst="rect">
            <a:avLst/>
          </a:prstGeom>
          <a:noFill/>
        </p:spPr>
        <p:txBody>
          <a:bodyPr wrap="square">
            <a:spAutoFit/>
          </a:bodyPr>
          <a:lstStyle/>
          <a:p>
            <a:pPr>
              <a:lnSpc>
                <a:spcPct val="100000"/>
              </a:lnSpc>
            </a:pPr>
            <a:r>
              <a:rPr lang="en-US" sz="1200" dirty="0">
                <a:solidFill>
                  <a:schemeClr val="tx1"/>
                </a:solidFill>
              </a:rPr>
              <a:t>Lomborg, Bjorn, Welfare in the 21st century: Increasing development, reducing inequality, the impact of climate change, and the cost of climate policies, Technological Forecasting &amp; Social Change, 2020</a:t>
            </a:r>
          </a:p>
        </p:txBody>
      </p:sp>
      <p:cxnSp>
        <p:nvCxnSpPr>
          <p:cNvPr id="6" name="Straight Connector 5">
            <a:extLst>
              <a:ext uri="{FF2B5EF4-FFF2-40B4-BE49-F238E27FC236}">
                <a16:creationId xmlns:a16="http://schemas.microsoft.com/office/drawing/2014/main" id="{B92564AA-670A-1542-6F2F-C91F8BCE577C}"/>
              </a:ext>
            </a:extLst>
          </p:cNvPr>
          <p:cNvCxnSpPr>
            <a:cxnSpLocks/>
          </p:cNvCxnSpPr>
          <p:nvPr/>
        </p:nvCxnSpPr>
        <p:spPr>
          <a:xfrm>
            <a:off x="274064" y="5120768"/>
            <a:ext cx="792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A94BF54-E0EC-C166-2380-BC46902E1100}"/>
              </a:ext>
            </a:extLst>
          </p:cNvPr>
          <p:cNvCxnSpPr>
            <a:cxnSpLocks noChangeShapeType="1"/>
          </p:cNvCxnSpPr>
          <p:nvPr/>
        </p:nvCxnSpPr>
        <p:spPr bwMode="auto">
          <a:xfrm flipH="1">
            <a:off x="1752600" y="1600200"/>
            <a:ext cx="5105400" cy="2286000"/>
          </a:xfrm>
          <a:prstGeom prst="straightConnector1">
            <a:avLst/>
          </a:prstGeom>
          <a:noFill/>
          <a:ln w="381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a:extLst>
              <a:ext uri="{FF2B5EF4-FFF2-40B4-BE49-F238E27FC236}">
                <a16:creationId xmlns:a16="http://schemas.microsoft.com/office/drawing/2014/main" id="{9EACA8D2-847F-2AEB-F61B-7606D0F3C075}"/>
              </a:ext>
            </a:extLst>
          </p:cNvPr>
          <p:cNvCxnSpPr>
            <a:cxnSpLocks noChangeShapeType="1"/>
          </p:cNvCxnSpPr>
          <p:nvPr/>
        </p:nvCxnSpPr>
        <p:spPr bwMode="auto">
          <a:xfrm flipH="1" flipV="1">
            <a:off x="2590800" y="1219200"/>
            <a:ext cx="4267200" cy="381000"/>
          </a:xfrm>
          <a:prstGeom prst="straightConnector1">
            <a:avLst/>
          </a:prstGeom>
          <a:noFill/>
          <a:ln w="381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Rectangle 27">
            <a:extLst>
              <a:ext uri="{FF2B5EF4-FFF2-40B4-BE49-F238E27FC236}">
                <a16:creationId xmlns:a16="http://schemas.microsoft.com/office/drawing/2014/main" id="{4A135D60-B43A-4EF6-B587-7395204DD4D9}"/>
              </a:ext>
            </a:extLst>
          </p:cNvPr>
          <p:cNvSpPr/>
          <p:nvPr/>
        </p:nvSpPr>
        <p:spPr>
          <a:xfrm>
            <a:off x="54289" y="1023348"/>
            <a:ext cx="317375" cy="24056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9" name="Rectangle 28">
            <a:extLst>
              <a:ext uri="{FF2B5EF4-FFF2-40B4-BE49-F238E27FC236}">
                <a16:creationId xmlns:a16="http://schemas.microsoft.com/office/drawing/2014/main" id="{7EE25710-43BA-228F-9789-1F7992DEACFD}"/>
              </a:ext>
            </a:extLst>
          </p:cNvPr>
          <p:cNvSpPr/>
          <p:nvPr/>
        </p:nvSpPr>
        <p:spPr>
          <a:xfrm>
            <a:off x="641227" y="4419256"/>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0" name="Rectangle 29">
            <a:extLst>
              <a:ext uri="{FF2B5EF4-FFF2-40B4-BE49-F238E27FC236}">
                <a16:creationId xmlns:a16="http://schemas.microsoft.com/office/drawing/2014/main" id="{79946447-BABF-A3E4-6221-D4E69C6B4B98}"/>
              </a:ext>
            </a:extLst>
          </p:cNvPr>
          <p:cNvSpPr/>
          <p:nvPr/>
        </p:nvSpPr>
        <p:spPr>
          <a:xfrm>
            <a:off x="8145931" y="4417976"/>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1" name="Rectangle 30">
            <a:extLst>
              <a:ext uri="{FF2B5EF4-FFF2-40B4-BE49-F238E27FC236}">
                <a16:creationId xmlns:a16="http://schemas.microsoft.com/office/drawing/2014/main" id="{4E41C43F-157C-128F-EFEE-228D1B1D4F81}"/>
              </a:ext>
            </a:extLst>
          </p:cNvPr>
          <p:cNvSpPr/>
          <p:nvPr/>
        </p:nvSpPr>
        <p:spPr>
          <a:xfrm>
            <a:off x="281963" y="36141"/>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2" name="Rectangle 31">
            <a:extLst>
              <a:ext uri="{FF2B5EF4-FFF2-40B4-BE49-F238E27FC236}">
                <a16:creationId xmlns:a16="http://schemas.microsoft.com/office/drawing/2014/main" id="{EC6CA1DC-F8AA-E8CB-FEC5-E29145F89196}"/>
              </a:ext>
            </a:extLst>
          </p:cNvPr>
          <p:cNvSpPr/>
          <p:nvPr/>
        </p:nvSpPr>
        <p:spPr>
          <a:xfrm>
            <a:off x="265315" y="4150941"/>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3" name="Rectangle 32">
            <a:extLst>
              <a:ext uri="{FF2B5EF4-FFF2-40B4-BE49-F238E27FC236}">
                <a16:creationId xmlns:a16="http://schemas.microsoft.com/office/drawing/2014/main" id="{DD9B3A38-2CEC-E865-2E4B-6204E2A00576}"/>
              </a:ext>
            </a:extLst>
          </p:cNvPr>
          <p:cNvSpPr/>
          <p:nvPr/>
        </p:nvSpPr>
        <p:spPr>
          <a:xfrm>
            <a:off x="212955" y="6271046"/>
            <a:ext cx="8206825" cy="4345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234976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280A7-F1CC-804A-B1AD-B2C0CEB280A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953D7A6-15ED-D42C-8DB6-40B116DABBCD}"/>
              </a:ext>
            </a:extLst>
          </p:cNvPr>
          <p:cNvPicPr>
            <a:picLocks noChangeAspect="1"/>
          </p:cNvPicPr>
          <p:nvPr/>
        </p:nvPicPr>
        <p:blipFill>
          <a:blip r:embed="rId2"/>
          <a:stretch>
            <a:fillRect/>
          </a:stretch>
        </p:blipFill>
        <p:spPr>
          <a:xfrm>
            <a:off x="0" y="6404"/>
            <a:ext cx="9144000" cy="4774660"/>
          </a:xfrm>
          <a:prstGeom prst="rect">
            <a:avLst/>
          </a:prstGeom>
        </p:spPr>
      </p:pic>
      <p:sp>
        <p:nvSpPr>
          <p:cNvPr id="4" name="TextBox 3">
            <a:extLst>
              <a:ext uri="{FF2B5EF4-FFF2-40B4-BE49-F238E27FC236}">
                <a16:creationId xmlns:a16="http://schemas.microsoft.com/office/drawing/2014/main" id="{FCCE4E73-22E4-FEEC-3FB3-8FAFA85A46D7}"/>
              </a:ext>
            </a:extLst>
          </p:cNvPr>
          <p:cNvSpPr txBox="1"/>
          <p:nvPr/>
        </p:nvSpPr>
        <p:spPr>
          <a:xfrm>
            <a:off x="152400" y="4800600"/>
            <a:ext cx="8839200" cy="1166153"/>
          </a:xfrm>
          <a:prstGeom prst="rect">
            <a:avLst/>
          </a:prstGeom>
          <a:noFill/>
        </p:spPr>
        <p:txBody>
          <a:bodyPr wrap="square">
            <a:spAutoFit/>
          </a:bodyPr>
          <a:lstStyle/>
          <a:p>
            <a:r>
              <a:rPr lang="en-US" sz="1200" dirty="0">
                <a:solidFill>
                  <a:schemeClr val="tx1"/>
                </a:solidFill>
              </a:rPr>
              <a:t>Fig. 28. How much richer would the world have been had we solved certain issues, 1900–2050 (Lomborg 2013). The estimate for each problem shows how much richer the world could have been had this problem been addressed (so can add to more than 100%). For reference, how much richer the world would be if we didn't have global warming (the cost in percent of global GDP of Nordhaus optimal 3.5°C scenario, 2015–2100). </a:t>
            </a:r>
          </a:p>
        </p:txBody>
      </p:sp>
      <p:sp>
        <p:nvSpPr>
          <p:cNvPr id="5" name="TextBox 4">
            <a:extLst>
              <a:ext uri="{FF2B5EF4-FFF2-40B4-BE49-F238E27FC236}">
                <a16:creationId xmlns:a16="http://schemas.microsoft.com/office/drawing/2014/main" id="{CCB9CB57-F363-752E-B6E7-AE188ADF9BBD}"/>
              </a:ext>
            </a:extLst>
          </p:cNvPr>
          <p:cNvSpPr txBox="1"/>
          <p:nvPr/>
        </p:nvSpPr>
        <p:spPr>
          <a:xfrm>
            <a:off x="190180" y="6243935"/>
            <a:ext cx="8839200" cy="461665"/>
          </a:xfrm>
          <a:prstGeom prst="rect">
            <a:avLst/>
          </a:prstGeom>
          <a:noFill/>
        </p:spPr>
        <p:txBody>
          <a:bodyPr wrap="square">
            <a:spAutoFit/>
          </a:bodyPr>
          <a:lstStyle/>
          <a:p>
            <a:pPr>
              <a:lnSpc>
                <a:spcPct val="100000"/>
              </a:lnSpc>
            </a:pPr>
            <a:r>
              <a:rPr lang="en-US" sz="1200" dirty="0">
                <a:solidFill>
                  <a:schemeClr val="tx1"/>
                </a:solidFill>
              </a:rPr>
              <a:t>Lomborg, Bjorn, Welfare in the 21st century: Increasing development, reducing inequality, the impact of climate change, and the cost of climate policies, Technological Forecasting &amp; Social Change, 2020</a:t>
            </a:r>
          </a:p>
        </p:txBody>
      </p:sp>
      <p:cxnSp>
        <p:nvCxnSpPr>
          <p:cNvPr id="6" name="Straight Connector 5">
            <a:extLst>
              <a:ext uri="{FF2B5EF4-FFF2-40B4-BE49-F238E27FC236}">
                <a16:creationId xmlns:a16="http://schemas.microsoft.com/office/drawing/2014/main" id="{511330B1-A08E-23DC-E833-6092A3ABB8B9}"/>
              </a:ext>
            </a:extLst>
          </p:cNvPr>
          <p:cNvCxnSpPr>
            <a:cxnSpLocks/>
          </p:cNvCxnSpPr>
          <p:nvPr/>
        </p:nvCxnSpPr>
        <p:spPr>
          <a:xfrm>
            <a:off x="274064" y="5120768"/>
            <a:ext cx="792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7B58C1D-70DB-0B88-4158-BC1C9DA92B8A}"/>
              </a:ext>
            </a:extLst>
          </p:cNvPr>
          <p:cNvCxnSpPr>
            <a:cxnSpLocks/>
          </p:cNvCxnSpPr>
          <p:nvPr/>
        </p:nvCxnSpPr>
        <p:spPr>
          <a:xfrm>
            <a:off x="403806" y="2835408"/>
            <a:ext cx="454159" cy="0"/>
          </a:xfrm>
          <a:prstGeom prst="line">
            <a:avLst/>
          </a:pr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C998AB3-D91C-E211-C7AB-FF66FF52DE1F}"/>
              </a:ext>
            </a:extLst>
          </p:cNvPr>
          <p:cNvCxnSpPr>
            <a:cxnSpLocks/>
          </p:cNvCxnSpPr>
          <p:nvPr/>
        </p:nvCxnSpPr>
        <p:spPr>
          <a:xfrm flipV="1">
            <a:off x="5219380" y="2885925"/>
            <a:ext cx="0" cy="1457475"/>
          </a:xfrm>
          <a:prstGeom prst="line">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D5651D2E-CFF9-6849-904C-3EAC4DC971E2}"/>
              </a:ext>
            </a:extLst>
          </p:cNvPr>
          <p:cNvSpPr/>
          <p:nvPr/>
        </p:nvSpPr>
        <p:spPr>
          <a:xfrm>
            <a:off x="54289" y="1023348"/>
            <a:ext cx="317375" cy="24056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9" name="Rectangle 28">
            <a:extLst>
              <a:ext uri="{FF2B5EF4-FFF2-40B4-BE49-F238E27FC236}">
                <a16:creationId xmlns:a16="http://schemas.microsoft.com/office/drawing/2014/main" id="{3B4218F3-73CE-FF6C-A31A-7F27E70D9AEC}"/>
              </a:ext>
            </a:extLst>
          </p:cNvPr>
          <p:cNvSpPr/>
          <p:nvPr/>
        </p:nvSpPr>
        <p:spPr>
          <a:xfrm>
            <a:off x="641227" y="4419256"/>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0" name="Rectangle 29">
            <a:extLst>
              <a:ext uri="{FF2B5EF4-FFF2-40B4-BE49-F238E27FC236}">
                <a16:creationId xmlns:a16="http://schemas.microsoft.com/office/drawing/2014/main" id="{21FE27DD-A638-D6A8-6873-EB3CA1C9E38F}"/>
              </a:ext>
            </a:extLst>
          </p:cNvPr>
          <p:cNvSpPr/>
          <p:nvPr/>
        </p:nvSpPr>
        <p:spPr>
          <a:xfrm>
            <a:off x="8145931" y="4417976"/>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1" name="Rectangle 30">
            <a:extLst>
              <a:ext uri="{FF2B5EF4-FFF2-40B4-BE49-F238E27FC236}">
                <a16:creationId xmlns:a16="http://schemas.microsoft.com/office/drawing/2014/main" id="{9C15F608-3BE2-2D9F-6711-634673D325EA}"/>
              </a:ext>
            </a:extLst>
          </p:cNvPr>
          <p:cNvSpPr/>
          <p:nvPr/>
        </p:nvSpPr>
        <p:spPr>
          <a:xfrm>
            <a:off x="281963" y="36141"/>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2" name="Rectangle 31">
            <a:extLst>
              <a:ext uri="{FF2B5EF4-FFF2-40B4-BE49-F238E27FC236}">
                <a16:creationId xmlns:a16="http://schemas.microsoft.com/office/drawing/2014/main" id="{0FD6511C-AE6B-ABD9-BFDD-ED56169FFD28}"/>
              </a:ext>
            </a:extLst>
          </p:cNvPr>
          <p:cNvSpPr/>
          <p:nvPr/>
        </p:nvSpPr>
        <p:spPr>
          <a:xfrm>
            <a:off x="265315" y="4150941"/>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33" name="Rectangle 32">
            <a:extLst>
              <a:ext uri="{FF2B5EF4-FFF2-40B4-BE49-F238E27FC236}">
                <a16:creationId xmlns:a16="http://schemas.microsoft.com/office/drawing/2014/main" id="{5AD718AA-2E42-49B0-F780-1E6BBA9AB6A1}"/>
              </a:ext>
            </a:extLst>
          </p:cNvPr>
          <p:cNvSpPr/>
          <p:nvPr/>
        </p:nvSpPr>
        <p:spPr>
          <a:xfrm>
            <a:off x="212955" y="6271046"/>
            <a:ext cx="8206825" cy="4345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2507108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14D2B-D1F5-B251-AA1D-0B9AF056F1D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5E59838-8657-8D19-9BF4-5217F9F2D7B1}"/>
              </a:ext>
            </a:extLst>
          </p:cNvPr>
          <p:cNvPicPr>
            <a:picLocks noChangeAspect="1"/>
          </p:cNvPicPr>
          <p:nvPr/>
        </p:nvPicPr>
        <p:blipFill>
          <a:blip r:embed="rId2"/>
          <a:stretch>
            <a:fillRect/>
          </a:stretch>
        </p:blipFill>
        <p:spPr>
          <a:xfrm>
            <a:off x="0" y="6404"/>
            <a:ext cx="9144000" cy="4774660"/>
          </a:xfrm>
          <a:prstGeom prst="rect">
            <a:avLst/>
          </a:prstGeom>
        </p:spPr>
      </p:pic>
      <p:sp>
        <p:nvSpPr>
          <p:cNvPr id="4" name="TextBox 3">
            <a:extLst>
              <a:ext uri="{FF2B5EF4-FFF2-40B4-BE49-F238E27FC236}">
                <a16:creationId xmlns:a16="http://schemas.microsoft.com/office/drawing/2014/main" id="{00A3B1BD-0F18-16D3-EF44-26CB67679DCE}"/>
              </a:ext>
            </a:extLst>
          </p:cNvPr>
          <p:cNvSpPr txBox="1"/>
          <p:nvPr/>
        </p:nvSpPr>
        <p:spPr>
          <a:xfrm>
            <a:off x="152400" y="4800600"/>
            <a:ext cx="8839200" cy="1166153"/>
          </a:xfrm>
          <a:prstGeom prst="rect">
            <a:avLst/>
          </a:prstGeom>
          <a:noFill/>
        </p:spPr>
        <p:txBody>
          <a:bodyPr wrap="square">
            <a:spAutoFit/>
          </a:bodyPr>
          <a:lstStyle/>
          <a:p>
            <a:r>
              <a:rPr lang="en-US" sz="1200" dirty="0">
                <a:solidFill>
                  <a:schemeClr val="tx1"/>
                </a:solidFill>
              </a:rPr>
              <a:t>Fig. 28. How much richer would the world have been had we solved certain issues, 1900–2050 (Lomborg 2013). The estimate for each problem shows how much richer the world could have been had this problem been addressed (so can add to more than 100%). For reference, how much richer the world would be if we didn't have global warming (the cost in percent of global GDP of Nordhaus optimal 3.5°C scenario, 2015–2100). </a:t>
            </a:r>
          </a:p>
        </p:txBody>
      </p:sp>
      <p:sp>
        <p:nvSpPr>
          <p:cNvPr id="5" name="TextBox 4">
            <a:extLst>
              <a:ext uri="{FF2B5EF4-FFF2-40B4-BE49-F238E27FC236}">
                <a16:creationId xmlns:a16="http://schemas.microsoft.com/office/drawing/2014/main" id="{49CDB4F1-2974-F64A-E511-4880599BA547}"/>
              </a:ext>
            </a:extLst>
          </p:cNvPr>
          <p:cNvSpPr txBox="1"/>
          <p:nvPr/>
        </p:nvSpPr>
        <p:spPr>
          <a:xfrm>
            <a:off x="190180" y="6243935"/>
            <a:ext cx="8839200" cy="461665"/>
          </a:xfrm>
          <a:prstGeom prst="rect">
            <a:avLst/>
          </a:prstGeom>
          <a:noFill/>
        </p:spPr>
        <p:txBody>
          <a:bodyPr wrap="square">
            <a:spAutoFit/>
          </a:bodyPr>
          <a:lstStyle/>
          <a:p>
            <a:pPr>
              <a:lnSpc>
                <a:spcPct val="100000"/>
              </a:lnSpc>
            </a:pPr>
            <a:r>
              <a:rPr lang="en-US" sz="1200" dirty="0">
                <a:solidFill>
                  <a:schemeClr val="tx1"/>
                </a:solidFill>
              </a:rPr>
              <a:t>Lomborg, Bjorn, Welfare in the 21st century: Increasing development, reducing inequality, the impact of climate change, and the cost of climate policies, Technological Forecasting &amp; Social Change, 2020</a:t>
            </a:r>
          </a:p>
        </p:txBody>
      </p:sp>
      <p:cxnSp>
        <p:nvCxnSpPr>
          <p:cNvPr id="2" name="Straight Connector 1">
            <a:extLst>
              <a:ext uri="{FF2B5EF4-FFF2-40B4-BE49-F238E27FC236}">
                <a16:creationId xmlns:a16="http://schemas.microsoft.com/office/drawing/2014/main" id="{9484ADC0-B183-6663-61D1-F36564743B15}"/>
              </a:ext>
            </a:extLst>
          </p:cNvPr>
          <p:cNvCxnSpPr>
            <a:cxnSpLocks/>
          </p:cNvCxnSpPr>
          <p:nvPr/>
        </p:nvCxnSpPr>
        <p:spPr>
          <a:xfrm>
            <a:off x="2435079" y="5661852"/>
            <a:ext cx="632792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E08BAB4-4B37-F22D-7806-51F40A4B11D2}"/>
              </a:ext>
            </a:extLst>
          </p:cNvPr>
          <p:cNvCxnSpPr>
            <a:cxnSpLocks/>
          </p:cNvCxnSpPr>
          <p:nvPr/>
        </p:nvCxnSpPr>
        <p:spPr>
          <a:xfrm flipV="1">
            <a:off x="304800" y="5943600"/>
            <a:ext cx="5607183" cy="2315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8C011BC8-7132-2751-BEDE-0E247D3A6E8C}"/>
              </a:ext>
            </a:extLst>
          </p:cNvPr>
          <p:cNvSpPr/>
          <p:nvPr/>
        </p:nvSpPr>
        <p:spPr>
          <a:xfrm>
            <a:off x="54289" y="1023348"/>
            <a:ext cx="317375" cy="24056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cxnSp>
        <p:nvCxnSpPr>
          <p:cNvPr id="10" name="Straight Arrow Connector 9">
            <a:extLst>
              <a:ext uri="{FF2B5EF4-FFF2-40B4-BE49-F238E27FC236}">
                <a16:creationId xmlns:a16="http://schemas.microsoft.com/office/drawing/2014/main" id="{67B5C56D-2224-A1E3-49AF-AD5C77078789}"/>
              </a:ext>
            </a:extLst>
          </p:cNvPr>
          <p:cNvCxnSpPr>
            <a:cxnSpLocks noChangeShapeType="1"/>
          </p:cNvCxnSpPr>
          <p:nvPr/>
        </p:nvCxnSpPr>
        <p:spPr bwMode="auto">
          <a:xfrm>
            <a:off x="7162800" y="1600200"/>
            <a:ext cx="1219200" cy="2667000"/>
          </a:xfrm>
          <a:prstGeom prst="straightConnector1">
            <a:avLst/>
          </a:prstGeom>
          <a:noFill/>
          <a:ln w="381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a:extLst>
              <a:ext uri="{FF2B5EF4-FFF2-40B4-BE49-F238E27FC236}">
                <a16:creationId xmlns:a16="http://schemas.microsoft.com/office/drawing/2014/main" id="{B65EC9A0-8299-6F8C-9AD9-2018EAF8103C}"/>
              </a:ext>
            </a:extLst>
          </p:cNvPr>
          <p:cNvCxnSpPr>
            <a:cxnSpLocks noChangeShapeType="1"/>
          </p:cNvCxnSpPr>
          <p:nvPr/>
        </p:nvCxnSpPr>
        <p:spPr bwMode="auto">
          <a:xfrm flipH="1">
            <a:off x="5181600" y="1600200"/>
            <a:ext cx="1981200" cy="2743200"/>
          </a:xfrm>
          <a:prstGeom prst="straightConnector1">
            <a:avLst/>
          </a:prstGeom>
          <a:noFill/>
          <a:ln w="381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Rectangle 11">
            <a:extLst>
              <a:ext uri="{FF2B5EF4-FFF2-40B4-BE49-F238E27FC236}">
                <a16:creationId xmlns:a16="http://schemas.microsoft.com/office/drawing/2014/main" id="{C8FB92E3-6C7B-DAC9-7141-C978C43CA917}"/>
              </a:ext>
            </a:extLst>
          </p:cNvPr>
          <p:cNvSpPr/>
          <p:nvPr/>
        </p:nvSpPr>
        <p:spPr>
          <a:xfrm>
            <a:off x="8431146" y="3939143"/>
            <a:ext cx="680323" cy="47594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4" name="Rectangle 23">
            <a:extLst>
              <a:ext uri="{FF2B5EF4-FFF2-40B4-BE49-F238E27FC236}">
                <a16:creationId xmlns:a16="http://schemas.microsoft.com/office/drawing/2014/main" id="{8E773460-7FC8-613C-5FE4-6EC8FEA27D6A}"/>
              </a:ext>
            </a:extLst>
          </p:cNvPr>
          <p:cNvSpPr/>
          <p:nvPr/>
        </p:nvSpPr>
        <p:spPr>
          <a:xfrm>
            <a:off x="641227" y="4419256"/>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5" name="Rectangle 24">
            <a:extLst>
              <a:ext uri="{FF2B5EF4-FFF2-40B4-BE49-F238E27FC236}">
                <a16:creationId xmlns:a16="http://schemas.microsoft.com/office/drawing/2014/main" id="{6060676E-5D0B-6686-EDE8-C08286AF5874}"/>
              </a:ext>
            </a:extLst>
          </p:cNvPr>
          <p:cNvSpPr/>
          <p:nvPr/>
        </p:nvSpPr>
        <p:spPr>
          <a:xfrm>
            <a:off x="8145931" y="4417976"/>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6" name="Rectangle 25">
            <a:extLst>
              <a:ext uri="{FF2B5EF4-FFF2-40B4-BE49-F238E27FC236}">
                <a16:creationId xmlns:a16="http://schemas.microsoft.com/office/drawing/2014/main" id="{8FD4FF85-9209-50BF-528E-E87BAC6D45CD}"/>
              </a:ext>
            </a:extLst>
          </p:cNvPr>
          <p:cNvSpPr/>
          <p:nvPr/>
        </p:nvSpPr>
        <p:spPr>
          <a:xfrm>
            <a:off x="281963" y="36141"/>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27" name="Rectangle 26">
            <a:extLst>
              <a:ext uri="{FF2B5EF4-FFF2-40B4-BE49-F238E27FC236}">
                <a16:creationId xmlns:a16="http://schemas.microsoft.com/office/drawing/2014/main" id="{852CBBF4-961C-9E78-0079-C34B78F16237}"/>
              </a:ext>
            </a:extLst>
          </p:cNvPr>
          <p:cNvSpPr/>
          <p:nvPr/>
        </p:nvSpPr>
        <p:spPr>
          <a:xfrm>
            <a:off x="265315" y="4150941"/>
            <a:ext cx="464669" cy="26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24785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B4109-DC69-D29D-F521-256C8D6D6F0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9022D8F-C657-0875-7697-AD9F559823BB}"/>
              </a:ext>
            </a:extLst>
          </p:cNvPr>
          <p:cNvSpPr txBox="1"/>
          <p:nvPr/>
        </p:nvSpPr>
        <p:spPr>
          <a:xfrm>
            <a:off x="152400" y="4191000"/>
            <a:ext cx="8839200" cy="1166153"/>
          </a:xfrm>
          <a:prstGeom prst="rect">
            <a:avLst/>
          </a:prstGeom>
          <a:noFill/>
        </p:spPr>
        <p:txBody>
          <a:bodyPr wrap="square">
            <a:spAutoFit/>
          </a:bodyPr>
          <a:lstStyle/>
          <a:p>
            <a:r>
              <a:rPr lang="en-US" sz="1200" dirty="0">
                <a:solidFill>
                  <a:schemeClr val="tx1"/>
                </a:solidFill>
              </a:rPr>
              <a:t>Fig. 28. How much richer would the world have been had we solved certain issues, 1900–2050 (Lomborg 2013). The estimate for each problem shows how much richer the world could have been had this problem been addressed (so can add to more than 100%). For reference, how much richer the world would be if we didn't have global warming (the cost in percent of global GDP of Nordhaus optimal 3.5°C scenario, 2015–2100). </a:t>
            </a:r>
          </a:p>
        </p:txBody>
      </p:sp>
      <p:sp>
        <p:nvSpPr>
          <p:cNvPr id="6" name="TextBox 5">
            <a:extLst>
              <a:ext uri="{FF2B5EF4-FFF2-40B4-BE49-F238E27FC236}">
                <a16:creationId xmlns:a16="http://schemas.microsoft.com/office/drawing/2014/main" id="{7822C86F-8BE9-B445-0D1C-C60DFB9F1BC6}"/>
              </a:ext>
            </a:extLst>
          </p:cNvPr>
          <p:cNvSpPr txBox="1"/>
          <p:nvPr/>
        </p:nvSpPr>
        <p:spPr>
          <a:xfrm>
            <a:off x="190180" y="5615647"/>
            <a:ext cx="8839200" cy="612155"/>
          </a:xfrm>
          <a:prstGeom prst="rect">
            <a:avLst/>
          </a:prstGeom>
          <a:noFill/>
        </p:spPr>
        <p:txBody>
          <a:bodyPr wrap="square">
            <a:spAutoFit/>
          </a:bodyPr>
          <a:lstStyle/>
          <a:p>
            <a:r>
              <a:rPr lang="en-US" sz="1200" dirty="0">
                <a:solidFill>
                  <a:schemeClr val="tx1"/>
                </a:solidFill>
              </a:rPr>
              <a:t>Lomborg, Bjorn, Welfare in the 21st century: Increasing development, reducing inequality, the impact of climate change, and the cost of climate policies, Technological Forecasting &amp; Social Change, 2020</a:t>
            </a:r>
          </a:p>
        </p:txBody>
      </p:sp>
    </p:spTree>
    <p:extLst>
      <p:ext uri="{BB962C8B-B14F-4D97-AF65-F5344CB8AC3E}">
        <p14:creationId xmlns:p14="http://schemas.microsoft.com/office/powerpoint/2010/main" val="2894098797"/>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F339D-6270-3180-A81D-CD30D12770CE}"/>
            </a:ext>
          </a:extLst>
        </p:cNvPr>
        <p:cNvGrpSpPr/>
        <p:nvPr/>
      </p:nvGrpSpPr>
      <p:grpSpPr>
        <a:xfrm>
          <a:off x="0" y="0"/>
          <a:ext cx="0" cy="0"/>
          <a:chOff x="0" y="0"/>
          <a:chExt cx="0" cy="0"/>
        </a:xfrm>
      </p:grpSpPr>
      <p:sp>
        <p:nvSpPr>
          <p:cNvPr id="529410" name="Text Box 2">
            <a:extLst>
              <a:ext uri="{FF2B5EF4-FFF2-40B4-BE49-F238E27FC236}">
                <a16:creationId xmlns:a16="http://schemas.microsoft.com/office/drawing/2014/main" id="{8D97D594-F77B-C8B5-24F1-CEA8E1FD7331}"/>
              </a:ext>
            </a:extLst>
          </p:cNvPr>
          <p:cNvSpPr txBox="1">
            <a:spLocks noChangeArrowheads="1"/>
          </p:cNvSpPr>
          <p:nvPr/>
        </p:nvSpPr>
        <p:spPr bwMode="auto">
          <a:xfrm>
            <a:off x="838200" y="914412"/>
            <a:ext cx="7543800" cy="5598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Major developments in computer programing languages</a:t>
            </a:r>
          </a:p>
          <a:p>
            <a:pPr marL="0" marR="0" lvl="0" indent="0" algn="l" defTabSz="914400" rtl="0" eaLnBrk="1" fontAlgn="base" latinLnBrk="0" hangingPunct="1">
              <a:lnSpc>
                <a:spcPct val="100000"/>
              </a:lnSpc>
              <a:spcBef>
                <a:spcPct val="50000"/>
              </a:spcBef>
              <a:spcAft>
                <a:spcPct val="0"/>
              </a:spcAft>
              <a:buClrTx/>
              <a:buSzTx/>
              <a:buFontTx/>
              <a:buNone/>
              <a:tabLst/>
              <a:defRPr/>
            </a:pPr>
            <a:r>
              <a:rPr lang="en-US" altLang="en-US" sz="1600" dirty="0">
                <a:solidFill>
                  <a:srgbClr val="000000"/>
                </a:solidFill>
              </a:rPr>
              <a:t>See: </a:t>
            </a:r>
            <a:r>
              <a:rPr lang="en-US" sz="1600" dirty="0">
                <a:hlinkClick r:id="rId2"/>
              </a:rPr>
              <a:t>History of programming languages – Wikipedia</a:t>
            </a:r>
            <a:endParaRPr lang="en-US" sz="1600" dirty="0"/>
          </a:p>
          <a:p>
            <a:pPr algn="l">
              <a:buFont typeface="Arial" panose="020B0604020202020204" pitchFamily="34" charset="0"/>
              <a:buChar char="•"/>
            </a:pPr>
            <a:r>
              <a:rPr lang="en-US" sz="1200" b="0" i="0" dirty="0">
                <a:solidFill>
                  <a:srgbClr val="202122"/>
                </a:solidFill>
                <a:effectLst/>
                <a:latin typeface="Arial" panose="020B0604020202020204" pitchFamily="34" charset="0"/>
              </a:rPr>
              <a:t>1951 – </a:t>
            </a:r>
            <a:r>
              <a:rPr lang="en-US" sz="1200" b="0" i="0" u="none" strike="noStrike" dirty="0">
                <a:solidFill>
                  <a:srgbClr val="3366CC"/>
                </a:solidFill>
                <a:effectLst/>
                <a:latin typeface="Arial" panose="020B0604020202020204" pitchFamily="34" charset="0"/>
                <a:hlinkClick r:id="rId3" tooltip="Assembly language"/>
              </a:rPr>
              <a:t>Regional Assembly Language</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1952 – </a:t>
            </a:r>
            <a:r>
              <a:rPr lang="en-US" sz="1200" b="0" i="0" u="none" strike="noStrike" dirty="0" err="1">
                <a:solidFill>
                  <a:srgbClr val="3366CC"/>
                </a:solidFill>
                <a:effectLst/>
                <a:latin typeface="Arial" panose="020B0604020202020204" pitchFamily="34" charset="0"/>
                <a:hlinkClick r:id="rId4" tooltip="Autocode"/>
              </a:rPr>
              <a:t>Autocode</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1954 – </a:t>
            </a:r>
            <a:r>
              <a:rPr lang="en-US" sz="1200" b="0" i="0" u="none" strike="noStrike" dirty="0">
                <a:solidFill>
                  <a:srgbClr val="3366CC"/>
                </a:solidFill>
                <a:effectLst/>
                <a:latin typeface="Arial" panose="020B0604020202020204" pitchFamily="34" charset="0"/>
                <a:hlinkClick r:id="rId5" tooltip="Information Processing Language"/>
              </a:rPr>
              <a:t>IPL</a:t>
            </a:r>
            <a:r>
              <a:rPr lang="en-US" sz="1200" b="0" i="0" dirty="0">
                <a:solidFill>
                  <a:srgbClr val="202122"/>
                </a:solidFill>
                <a:effectLst/>
                <a:latin typeface="Arial" panose="020B0604020202020204" pitchFamily="34" charset="0"/>
              </a:rPr>
              <a:t> (forerunner to LISP)</a:t>
            </a:r>
          </a:p>
          <a:p>
            <a:pPr algn="l">
              <a:buFont typeface="Arial" panose="020B0604020202020204" pitchFamily="34" charset="0"/>
              <a:buChar char="•"/>
            </a:pPr>
            <a:r>
              <a:rPr lang="en-US" sz="1200" b="0" i="0" dirty="0">
                <a:solidFill>
                  <a:srgbClr val="202122"/>
                </a:solidFill>
                <a:effectLst/>
                <a:latin typeface="Arial" panose="020B0604020202020204" pitchFamily="34" charset="0"/>
              </a:rPr>
              <a:t>1955 – </a:t>
            </a:r>
            <a:r>
              <a:rPr lang="en-US" sz="1200" b="0" i="0" u="none" strike="noStrike" dirty="0">
                <a:solidFill>
                  <a:srgbClr val="3366CC"/>
                </a:solidFill>
                <a:effectLst/>
                <a:latin typeface="Arial" panose="020B0604020202020204" pitchFamily="34" charset="0"/>
                <a:hlinkClick r:id="rId6" tooltip="FLOW-MATIC"/>
              </a:rPr>
              <a:t>FLOW-MATIC</a:t>
            </a:r>
            <a:r>
              <a:rPr lang="en-US" sz="1200" b="0" i="0" dirty="0">
                <a:solidFill>
                  <a:srgbClr val="202122"/>
                </a:solidFill>
                <a:effectLst/>
                <a:latin typeface="Arial" panose="020B0604020202020204" pitchFamily="34" charset="0"/>
              </a:rPr>
              <a:t> (led to COBOL)</a:t>
            </a:r>
          </a:p>
          <a:p>
            <a:pPr algn="l">
              <a:buFont typeface="Arial" panose="020B0604020202020204" pitchFamily="34" charset="0"/>
              <a:buChar char="•"/>
            </a:pPr>
            <a:r>
              <a:rPr lang="en-US" sz="1200" b="0" i="0" dirty="0">
                <a:solidFill>
                  <a:srgbClr val="202122"/>
                </a:solidFill>
                <a:effectLst/>
                <a:latin typeface="Arial" panose="020B0604020202020204" pitchFamily="34" charset="0"/>
              </a:rPr>
              <a:t>1957 – </a:t>
            </a:r>
            <a:r>
              <a:rPr lang="en-US" sz="1200" b="0" i="0" u="none" strike="noStrike" dirty="0">
                <a:solidFill>
                  <a:srgbClr val="3366CC"/>
                </a:solidFill>
                <a:effectLst/>
                <a:latin typeface="Arial" panose="020B0604020202020204" pitchFamily="34" charset="0"/>
                <a:hlinkClick r:id="rId7" tooltip="Fortran"/>
              </a:rPr>
              <a:t>FORTRAN</a:t>
            </a:r>
            <a:r>
              <a:rPr lang="en-US" sz="1200" b="0" i="0" dirty="0">
                <a:solidFill>
                  <a:srgbClr val="202122"/>
                </a:solidFill>
                <a:effectLst/>
                <a:latin typeface="Arial" panose="020B0604020202020204" pitchFamily="34" charset="0"/>
              </a:rPr>
              <a:t> (first compiler)</a:t>
            </a:r>
          </a:p>
          <a:p>
            <a:pPr algn="l">
              <a:buFont typeface="Arial" panose="020B0604020202020204" pitchFamily="34" charset="0"/>
              <a:buChar char="•"/>
            </a:pPr>
            <a:r>
              <a:rPr lang="en-US" sz="1200" b="0" i="0" dirty="0">
                <a:solidFill>
                  <a:srgbClr val="202122"/>
                </a:solidFill>
                <a:effectLst/>
                <a:latin typeface="Arial" panose="020B0604020202020204" pitchFamily="34" charset="0"/>
              </a:rPr>
              <a:t>1957 – </a:t>
            </a:r>
            <a:r>
              <a:rPr lang="en-US" sz="1200" b="0" i="0" u="none" strike="noStrike" dirty="0">
                <a:solidFill>
                  <a:srgbClr val="3366CC"/>
                </a:solidFill>
                <a:effectLst/>
                <a:latin typeface="Arial" panose="020B0604020202020204" pitchFamily="34" charset="0"/>
                <a:hlinkClick r:id="rId8" tooltip="COMTRAN"/>
              </a:rPr>
              <a:t>COMTRAN</a:t>
            </a:r>
            <a:r>
              <a:rPr lang="en-US" sz="1200" b="0" i="0" dirty="0">
                <a:solidFill>
                  <a:srgbClr val="202122"/>
                </a:solidFill>
                <a:effectLst/>
                <a:latin typeface="Arial" panose="020B0604020202020204" pitchFamily="34" charset="0"/>
              </a:rPr>
              <a:t> (precursor to COBOL)</a:t>
            </a:r>
          </a:p>
          <a:p>
            <a:pPr algn="l">
              <a:buFont typeface="Arial" panose="020B0604020202020204" pitchFamily="34" charset="0"/>
              <a:buChar char="•"/>
            </a:pPr>
            <a:r>
              <a:rPr lang="en-US" sz="1200" b="0" i="0" dirty="0">
                <a:solidFill>
                  <a:srgbClr val="202122"/>
                </a:solidFill>
                <a:effectLst/>
                <a:latin typeface="Arial" panose="020B0604020202020204" pitchFamily="34" charset="0"/>
              </a:rPr>
              <a:t>1958 – </a:t>
            </a:r>
            <a:r>
              <a:rPr lang="en-US" sz="1200" b="0" i="0" u="none" strike="noStrike" dirty="0">
                <a:solidFill>
                  <a:srgbClr val="3366CC"/>
                </a:solidFill>
                <a:effectLst/>
                <a:latin typeface="Arial" panose="020B0604020202020204" pitchFamily="34" charset="0"/>
                <a:hlinkClick r:id="rId9" tooltip="Lisp (programming language)"/>
              </a:rPr>
              <a:t>LISP</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1958 – </a:t>
            </a:r>
            <a:r>
              <a:rPr lang="en-US" sz="1200" b="0" i="0" u="none" strike="noStrike" dirty="0">
                <a:solidFill>
                  <a:srgbClr val="3366CC"/>
                </a:solidFill>
                <a:effectLst/>
                <a:latin typeface="Arial" panose="020B0604020202020204" pitchFamily="34" charset="0"/>
                <a:hlinkClick r:id="rId10" tooltip="ALGOL 58"/>
              </a:rPr>
              <a:t>ALGOL 58</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1959 – </a:t>
            </a:r>
            <a:r>
              <a:rPr lang="en-US" sz="1200" b="0" i="0" u="none" strike="noStrike" dirty="0">
                <a:solidFill>
                  <a:srgbClr val="3366CC"/>
                </a:solidFill>
                <a:effectLst/>
                <a:latin typeface="Arial" panose="020B0604020202020204" pitchFamily="34" charset="0"/>
                <a:hlinkClick r:id="rId11" tooltip="FACT computer language"/>
              </a:rPr>
              <a:t>FACT</a:t>
            </a:r>
            <a:r>
              <a:rPr lang="en-US" sz="1200" b="0" i="0" dirty="0">
                <a:solidFill>
                  <a:srgbClr val="202122"/>
                </a:solidFill>
                <a:effectLst/>
                <a:latin typeface="Arial" panose="020B0604020202020204" pitchFamily="34" charset="0"/>
              </a:rPr>
              <a:t> (forerunner to COBOL)</a:t>
            </a:r>
          </a:p>
          <a:p>
            <a:pPr algn="l">
              <a:buFont typeface="Arial" panose="020B0604020202020204" pitchFamily="34" charset="0"/>
              <a:buChar char="•"/>
            </a:pPr>
            <a:r>
              <a:rPr lang="en-US" sz="1200" b="0" i="0" dirty="0">
                <a:solidFill>
                  <a:srgbClr val="202122"/>
                </a:solidFill>
                <a:effectLst/>
                <a:latin typeface="Arial" panose="020B0604020202020204" pitchFamily="34" charset="0"/>
              </a:rPr>
              <a:t>1959 – </a:t>
            </a:r>
            <a:r>
              <a:rPr lang="en-US" sz="1200" b="0" i="0" u="none" strike="noStrike" dirty="0">
                <a:solidFill>
                  <a:srgbClr val="3366CC"/>
                </a:solidFill>
                <a:effectLst/>
                <a:latin typeface="Arial" panose="020B0604020202020204" pitchFamily="34" charset="0"/>
                <a:hlinkClick r:id="rId12" tooltip="COBOL"/>
              </a:rPr>
              <a:t>COBOL</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1959 – </a:t>
            </a:r>
            <a:r>
              <a:rPr lang="en-US" sz="1200" b="0" i="0" u="none" strike="noStrike" dirty="0">
                <a:solidFill>
                  <a:srgbClr val="3366CC"/>
                </a:solidFill>
                <a:effectLst/>
                <a:latin typeface="Arial" panose="020B0604020202020204" pitchFamily="34" charset="0"/>
                <a:hlinkClick r:id="rId13" tooltip="IBM RPG"/>
              </a:rPr>
              <a:t>RPG</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1960 – </a:t>
            </a:r>
            <a:r>
              <a:rPr lang="en-US" sz="1200" b="0" i="0" u="none" strike="noStrike" dirty="0">
                <a:solidFill>
                  <a:srgbClr val="3366CC"/>
                </a:solidFill>
                <a:effectLst/>
                <a:latin typeface="Arial" panose="020B0604020202020204" pitchFamily="34" charset="0"/>
                <a:hlinkClick r:id="rId14" tooltip="ALGOL 60"/>
              </a:rPr>
              <a:t>ALGOL 60</a:t>
            </a: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483673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94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941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941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2941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2941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2941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29410">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29410">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29410">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29410">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29410">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29410">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29410">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F339D-6270-3180-A81D-CD30D12770CE}"/>
            </a:ext>
          </a:extLst>
        </p:cNvPr>
        <p:cNvGrpSpPr/>
        <p:nvPr/>
      </p:nvGrpSpPr>
      <p:grpSpPr>
        <a:xfrm>
          <a:off x="0" y="0"/>
          <a:ext cx="0" cy="0"/>
          <a:chOff x="0" y="0"/>
          <a:chExt cx="0" cy="0"/>
        </a:xfrm>
      </p:grpSpPr>
      <p:sp>
        <p:nvSpPr>
          <p:cNvPr id="529410" name="Text Box 2">
            <a:extLst>
              <a:ext uri="{FF2B5EF4-FFF2-40B4-BE49-F238E27FC236}">
                <a16:creationId xmlns:a16="http://schemas.microsoft.com/office/drawing/2014/main" id="{8D97D594-F77B-C8B5-24F1-CEA8E1FD7331}"/>
              </a:ext>
            </a:extLst>
          </p:cNvPr>
          <p:cNvSpPr txBox="1">
            <a:spLocks noChangeArrowheads="1"/>
          </p:cNvSpPr>
          <p:nvPr/>
        </p:nvSpPr>
        <p:spPr bwMode="auto">
          <a:xfrm>
            <a:off x="838200" y="914412"/>
            <a:ext cx="7543800" cy="402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algn="l">
              <a:buFont typeface="Arial" panose="020B0604020202020204" pitchFamily="34" charset="0"/>
              <a:buChar char="•"/>
            </a:pPr>
            <a:r>
              <a:rPr lang="en-US" sz="1200" b="0" i="0" dirty="0">
                <a:solidFill>
                  <a:srgbClr val="202122"/>
                </a:solidFill>
                <a:effectLst/>
                <a:latin typeface="Arial" panose="020B0604020202020204" pitchFamily="34" charset="0"/>
              </a:rPr>
              <a:t>1962 – </a:t>
            </a:r>
            <a:r>
              <a:rPr lang="en-US" sz="1200" b="0" i="0" u="none" strike="noStrike" dirty="0">
                <a:solidFill>
                  <a:srgbClr val="3366CC"/>
                </a:solidFill>
                <a:effectLst/>
                <a:latin typeface="Arial" panose="020B0604020202020204" pitchFamily="34" charset="0"/>
                <a:hlinkClick r:id="rId2" tooltip="APL (programming language)"/>
              </a:rPr>
              <a:t>APL</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1962 – </a:t>
            </a:r>
            <a:r>
              <a:rPr lang="en-US" sz="1200" b="0" i="0" u="none" strike="noStrike" dirty="0">
                <a:solidFill>
                  <a:srgbClr val="3366CC"/>
                </a:solidFill>
                <a:effectLst/>
                <a:latin typeface="Arial" panose="020B0604020202020204" pitchFamily="34" charset="0"/>
                <a:hlinkClick r:id="rId3" tooltip="Simula"/>
              </a:rPr>
              <a:t>Simula</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1962 – </a:t>
            </a:r>
            <a:r>
              <a:rPr lang="en-US" sz="1200" b="0" i="0" u="none" strike="noStrike" dirty="0">
                <a:solidFill>
                  <a:srgbClr val="3366CC"/>
                </a:solidFill>
                <a:effectLst/>
                <a:latin typeface="Arial" panose="020B0604020202020204" pitchFamily="34" charset="0"/>
                <a:hlinkClick r:id="rId4" tooltip="SNOBOL"/>
              </a:rPr>
              <a:t>SNOBOL</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1963 – </a:t>
            </a:r>
            <a:r>
              <a:rPr lang="en-US" sz="1200" b="0" i="0" u="none" strike="noStrike" dirty="0">
                <a:solidFill>
                  <a:srgbClr val="3366CC"/>
                </a:solidFill>
                <a:effectLst/>
                <a:latin typeface="Arial" panose="020B0604020202020204" pitchFamily="34" charset="0"/>
                <a:hlinkClick r:id="rId5" tooltip="Combined Programming Language"/>
              </a:rPr>
              <a:t>CPL</a:t>
            </a:r>
            <a:r>
              <a:rPr lang="en-US" sz="1200" b="0" i="0" dirty="0">
                <a:solidFill>
                  <a:srgbClr val="202122"/>
                </a:solidFill>
                <a:effectLst/>
                <a:latin typeface="Arial" panose="020B0604020202020204" pitchFamily="34" charset="0"/>
              </a:rPr>
              <a:t> (forerunner to C)</a:t>
            </a:r>
          </a:p>
          <a:p>
            <a:pPr algn="l">
              <a:buFont typeface="Arial" panose="020B0604020202020204" pitchFamily="34" charset="0"/>
              <a:buChar char="•"/>
            </a:pPr>
            <a:r>
              <a:rPr lang="en-US" sz="1200" b="0" i="0" dirty="0">
                <a:solidFill>
                  <a:srgbClr val="202122"/>
                </a:solidFill>
                <a:effectLst/>
                <a:latin typeface="Arial" panose="020B0604020202020204" pitchFamily="34" charset="0"/>
              </a:rPr>
              <a:t>1964 – </a:t>
            </a:r>
            <a:r>
              <a:rPr lang="en-US" sz="1200" b="0" i="0" u="none" strike="noStrike" dirty="0">
                <a:solidFill>
                  <a:srgbClr val="3366CC"/>
                </a:solidFill>
                <a:effectLst/>
                <a:latin typeface="Arial" panose="020B0604020202020204" pitchFamily="34" charset="0"/>
                <a:hlinkClick r:id="rId6" tooltip="Speakeasy (computational environment)"/>
              </a:rPr>
              <a:t>Speakeasy</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1964 – </a:t>
            </a:r>
            <a:r>
              <a:rPr lang="en-US" sz="1200" b="0" i="0" u="none" strike="noStrike" dirty="0">
                <a:solidFill>
                  <a:srgbClr val="3366CC"/>
                </a:solidFill>
                <a:effectLst/>
                <a:latin typeface="Arial" panose="020B0604020202020204" pitchFamily="34" charset="0"/>
                <a:hlinkClick r:id="rId7" tooltip="BASIC"/>
              </a:rPr>
              <a:t>BASIC</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1964 – </a:t>
            </a:r>
            <a:r>
              <a:rPr lang="en-US" sz="1200" b="0" i="0" u="none" strike="noStrike" dirty="0">
                <a:solidFill>
                  <a:srgbClr val="3366CC"/>
                </a:solidFill>
                <a:effectLst/>
                <a:latin typeface="Arial" panose="020B0604020202020204" pitchFamily="34" charset="0"/>
                <a:hlinkClick r:id="rId8" tooltip="PL/I"/>
              </a:rPr>
              <a:t>PL/I</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1966 – </a:t>
            </a:r>
            <a:r>
              <a:rPr lang="en-US" sz="1200" b="0" i="0" u="none" strike="noStrike" dirty="0">
                <a:solidFill>
                  <a:srgbClr val="3366CC"/>
                </a:solidFill>
                <a:effectLst/>
                <a:latin typeface="Arial" panose="020B0604020202020204" pitchFamily="34" charset="0"/>
                <a:hlinkClick r:id="rId9" tooltip="JOSS"/>
              </a:rPr>
              <a:t>JOSS</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1966 – </a:t>
            </a:r>
            <a:r>
              <a:rPr lang="en-US" sz="1200" b="0" i="0" u="none" strike="noStrike" dirty="0">
                <a:solidFill>
                  <a:srgbClr val="3366CC"/>
                </a:solidFill>
                <a:effectLst/>
                <a:latin typeface="Arial" panose="020B0604020202020204" pitchFamily="34" charset="0"/>
                <a:hlinkClick r:id="rId10" tooltip="MUMPS"/>
              </a:rPr>
              <a:t>MUMPS</a:t>
            </a:r>
            <a:endParaRPr lang="en-US" sz="1200" b="0" i="0" dirty="0">
              <a:solidFill>
                <a:srgbClr val="202122"/>
              </a:solidFill>
              <a:effectLst/>
              <a:latin typeface="Arial" panose="020B0604020202020204" pitchFamily="34" charset="0"/>
            </a:endParaRPr>
          </a:p>
          <a:p>
            <a:pPr algn="l">
              <a:buFont typeface="Arial" panose="020B0604020202020204" pitchFamily="34" charset="0"/>
              <a:buChar char="•"/>
            </a:pPr>
            <a:r>
              <a:rPr lang="en-US" sz="1200" b="0" i="0" dirty="0">
                <a:solidFill>
                  <a:srgbClr val="202122"/>
                </a:solidFill>
                <a:effectLst/>
                <a:latin typeface="Arial" panose="020B0604020202020204" pitchFamily="34" charset="0"/>
              </a:rPr>
              <a:t>1967 – </a:t>
            </a:r>
            <a:r>
              <a:rPr lang="en-US" sz="1200" b="0" i="0" u="none" strike="noStrike" dirty="0">
                <a:solidFill>
                  <a:srgbClr val="3366CC"/>
                </a:solidFill>
                <a:effectLst/>
                <a:latin typeface="Arial" panose="020B0604020202020204" pitchFamily="34" charset="0"/>
                <a:hlinkClick r:id="rId11" tooltip="BCPL"/>
              </a:rPr>
              <a:t>BCPL</a:t>
            </a:r>
            <a:r>
              <a:rPr lang="en-US" sz="1200" b="0" i="0" dirty="0">
                <a:solidFill>
                  <a:srgbClr val="202122"/>
                </a:solidFill>
                <a:effectLst/>
                <a:latin typeface="Arial" panose="020B0604020202020204" pitchFamily="34" charset="0"/>
              </a:rPr>
              <a:t> (forerunner to C)</a:t>
            </a:r>
          </a:p>
          <a:p>
            <a:pPr algn="l">
              <a:buFont typeface="Arial" panose="020B0604020202020204" pitchFamily="34" charset="0"/>
              <a:buChar char="•"/>
            </a:pPr>
            <a:r>
              <a:rPr lang="en-US" sz="1200" b="0" i="0" dirty="0">
                <a:solidFill>
                  <a:srgbClr val="202122"/>
                </a:solidFill>
                <a:effectLst/>
                <a:latin typeface="Arial" panose="020B0604020202020204" pitchFamily="34" charset="0"/>
              </a:rPr>
              <a:t>1967 – </a:t>
            </a:r>
            <a:r>
              <a:rPr lang="en-US" sz="1200" b="0" i="0" u="none" strike="noStrike" dirty="0">
                <a:solidFill>
                  <a:srgbClr val="3366CC"/>
                </a:solidFill>
                <a:effectLst/>
                <a:latin typeface="Arial" panose="020B0604020202020204" pitchFamily="34" charset="0"/>
                <a:hlinkClick r:id="rId12" tooltip="Logo (programming language)"/>
              </a:rPr>
              <a:t>Logo</a:t>
            </a:r>
            <a:r>
              <a:rPr lang="en-US" sz="1200" b="0" i="0" dirty="0">
                <a:solidFill>
                  <a:srgbClr val="202122"/>
                </a:solidFill>
                <a:effectLst/>
                <a:latin typeface="Arial" panose="020B0604020202020204" pitchFamily="34" charset="0"/>
              </a:rPr>
              <a:t> (an educational language that later influenced </a:t>
            </a:r>
            <a:r>
              <a:rPr lang="en-US" sz="1200" b="0" i="0" u="none" strike="noStrike" dirty="0">
                <a:solidFill>
                  <a:srgbClr val="3366CC"/>
                </a:solidFill>
                <a:effectLst/>
                <a:latin typeface="Arial" panose="020B0604020202020204" pitchFamily="34" charset="0"/>
                <a:hlinkClick r:id="rId13" tooltip="Smalltalk"/>
              </a:rPr>
              <a:t>Smalltalk</a:t>
            </a:r>
            <a:r>
              <a:rPr lang="en-US" sz="1200" b="0" i="0" dirty="0">
                <a:solidFill>
                  <a:srgbClr val="202122"/>
                </a:solidFill>
                <a:effectLst/>
                <a:latin typeface="Arial" panose="020B0604020202020204" pitchFamily="34" charset="0"/>
              </a:rPr>
              <a:t> and </a:t>
            </a:r>
            <a:r>
              <a:rPr lang="en-US" sz="1200" b="0" i="0" u="none" strike="noStrike" dirty="0">
                <a:solidFill>
                  <a:srgbClr val="3366CC"/>
                </a:solidFill>
                <a:effectLst/>
                <a:latin typeface="Arial" panose="020B0604020202020204" pitchFamily="34" charset="0"/>
                <a:hlinkClick r:id="rId14" tooltip="Scratch (programming language)"/>
              </a:rPr>
              <a:t>Scratch</a:t>
            </a:r>
            <a:r>
              <a:rPr lang="en-US" sz="1200" b="0" i="0" dirty="0">
                <a:solidFill>
                  <a:srgbClr val="202122"/>
                </a:solidFill>
                <a:effectLst/>
                <a:latin typeface="Arial" panose="020B0604020202020204" pitchFamily="34" charset="0"/>
              </a:rPr>
              <a:t>)</a:t>
            </a: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184116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9410">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9410">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29410">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9410">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294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F339D-6270-3180-A81D-CD30D12770CE}"/>
            </a:ext>
          </a:extLst>
        </p:cNvPr>
        <p:cNvGrpSpPr/>
        <p:nvPr/>
      </p:nvGrpSpPr>
      <p:grpSpPr>
        <a:xfrm>
          <a:off x="0" y="0"/>
          <a:ext cx="0" cy="0"/>
          <a:chOff x="0" y="0"/>
          <a:chExt cx="0" cy="0"/>
        </a:xfrm>
      </p:grpSpPr>
      <p:sp>
        <p:nvSpPr>
          <p:cNvPr id="529410" name="Text Box 2">
            <a:extLst>
              <a:ext uri="{FF2B5EF4-FFF2-40B4-BE49-F238E27FC236}">
                <a16:creationId xmlns:a16="http://schemas.microsoft.com/office/drawing/2014/main" id="{8D97D594-F77B-C8B5-24F1-CEA8E1FD7331}"/>
              </a:ext>
            </a:extLst>
          </p:cNvPr>
          <p:cNvSpPr txBox="1">
            <a:spLocks noChangeArrowheads="1"/>
          </p:cNvSpPr>
          <p:nvPr/>
        </p:nvSpPr>
        <p:spPr bwMode="auto">
          <a:xfrm>
            <a:off x="838200" y="914412"/>
            <a:ext cx="7543800" cy="505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algn="l">
              <a:buFont typeface="Arial" panose="020B0604020202020204" pitchFamily="34" charset="0"/>
              <a:buChar char="•"/>
            </a:pPr>
            <a:r>
              <a:rPr lang="en-US" sz="1100" b="0" i="0" dirty="0">
                <a:solidFill>
                  <a:srgbClr val="202122"/>
                </a:solidFill>
                <a:effectLst/>
                <a:latin typeface="Arial" panose="020B0604020202020204" pitchFamily="34" charset="0"/>
              </a:rPr>
              <a:t>1990 – </a:t>
            </a:r>
            <a:r>
              <a:rPr lang="en-US" sz="1100" b="0" i="0" u="none" strike="noStrike" dirty="0">
                <a:solidFill>
                  <a:srgbClr val="3366CC"/>
                </a:solidFill>
                <a:effectLst/>
                <a:latin typeface="Arial" panose="020B0604020202020204" pitchFamily="34" charset="0"/>
                <a:hlinkClick r:id="rId2" tooltip="Haskell"/>
              </a:rPr>
              <a:t>Haskell</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1990 – </a:t>
            </a:r>
            <a:r>
              <a:rPr lang="en-US" sz="1100" b="0" i="0" u="none" strike="noStrike" dirty="0">
                <a:solidFill>
                  <a:srgbClr val="3366CC"/>
                </a:solidFill>
                <a:effectLst/>
                <a:latin typeface="Arial" panose="020B0604020202020204" pitchFamily="34" charset="0"/>
                <a:hlinkClick r:id="rId3" tooltip="Python (programming language)"/>
              </a:rPr>
              <a:t>Python</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1991 – </a:t>
            </a:r>
            <a:r>
              <a:rPr lang="en-US" sz="1100" b="0" i="0" u="none" strike="noStrike" dirty="0">
                <a:solidFill>
                  <a:srgbClr val="3366CC"/>
                </a:solidFill>
                <a:effectLst/>
                <a:latin typeface="Arial" panose="020B0604020202020204" pitchFamily="34" charset="0"/>
                <a:hlinkClick r:id="rId4" tooltip="Visual Basic (classic)"/>
              </a:rPr>
              <a:t>Visual Basic</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1993 – </a:t>
            </a:r>
            <a:r>
              <a:rPr lang="en-US" sz="1100" b="0" i="0" u="none" strike="noStrike" dirty="0">
                <a:solidFill>
                  <a:srgbClr val="3366CC"/>
                </a:solidFill>
                <a:effectLst/>
                <a:latin typeface="Arial" panose="020B0604020202020204" pitchFamily="34" charset="0"/>
                <a:hlinkClick r:id="rId5" tooltip="Lua (programming language)"/>
              </a:rPr>
              <a:t>Lua</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1993 – </a:t>
            </a:r>
            <a:r>
              <a:rPr lang="en-US" sz="1100" b="0" i="0" u="none" strike="noStrike" dirty="0">
                <a:solidFill>
                  <a:srgbClr val="3366CC"/>
                </a:solidFill>
                <a:effectLst/>
                <a:latin typeface="Arial" panose="020B0604020202020204" pitchFamily="34" charset="0"/>
                <a:hlinkClick r:id="rId6" tooltip="R (programming language)"/>
              </a:rPr>
              <a:t>R</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1994 – </a:t>
            </a:r>
            <a:r>
              <a:rPr lang="en-US" sz="1100" b="0" i="0" u="none" strike="noStrike" dirty="0">
                <a:solidFill>
                  <a:srgbClr val="3366CC"/>
                </a:solidFill>
                <a:effectLst/>
                <a:latin typeface="Arial" panose="020B0604020202020204" pitchFamily="34" charset="0"/>
                <a:hlinkClick r:id="rId7" tooltip="CLOS"/>
              </a:rPr>
              <a:t>CLOS</a:t>
            </a:r>
            <a:r>
              <a:rPr lang="en-US" sz="1100" b="0" i="0" dirty="0">
                <a:solidFill>
                  <a:srgbClr val="202122"/>
                </a:solidFill>
                <a:effectLst/>
                <a:latin typeface="Arial" panose="020B0604020202020204" pitchFamily="34" charset="0"/>
              </a:rPr>
              <a:t> (part of ANSI </a:t>
            </a:r>
            <a:r>
              <a:rPr lang="en-US" sz="1100" b="0" i="0" u="none" strike="noStrike" dirty="0">
                <a:solidFill>
                  <a:srgbClr val="3366CC"/>
                </a:solidFill>
                <a:effectLst/>
                <a:latin typeface="Arial" panose="020B0604020202020204" pitchFamily="34" charset="0"/>
                <a:hlinkClick r:id="rId8" tooltip="Common Lisp"/>
              </a:rPr>
              <a:t>Common Lisp</a:t>
            </a:r>
            <a:r>
              <a:rPr lang="en-US" sz="1100" b="0" i="0" dirty="0">
                <a:solidFill>
                  <a:srgbClr val="202122"/>
                </a:solidFill>
                <a:effectLst/>
                <a:latin typeface="Arial" panose="020B0604020202020204" pitchFamily="34" charset="0"/>
              </a:rPr>
              <a:t>)</a:t>
            </a:r>
          </a:p>
          <a:p>
            <a:pPr algn="l">
              <a:buFont typeface="Arial" panose="020B0604020202020204" pitchFamily="34" charset="0"/>
              <a:buChar char="•"/>
            </a:pPr>
            <a:r>
              <a:rPr lang="en-US" sz="1100" b="0" i="0" dirty="0">
                <a:solidFill>
                  <a:srgbClr val="202122"/>
                </a:solidFill>
                <a:effectLst/>
                <a:latin typeface="Arial" panose="020B0604020202020204" pitchFamily="34" charset="0"/>
              </a:rPr>
              <a:t>1995 – </a:t>
            </a:r>
            <a:r>
              <a:rPr lang="en-US" sz="1100" b="0" i="0" u="none" strike="noStrike" dirty="0">
                <a:solidFill>
                  <a:srgbClr val="3366CC"/>
                </a:solidFill>
                <a:effectLst/>
                <a:latin typeface="Arial" panose="020B0604020202020204" pitchFamily="34" charset="0"/>
                <a:hlinkClick r:id="rId9" tooltip="Ruby (programming language)"/>
              </a:rPr>
              <a:t>Ruby</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1995 – </a:t>
            </a:r>
            <a:r>
              <a:rPr lang="en-US" sz="1100" b="0" i="0" u="none" strike="noStrike" dirty="0">
                <a:solidFill>
                  <a:srgbClr val="3366CC"/>
                </a:solidFill>
                <a:effectLst/>
                <a:latin typeface="Arial" panose="020B0604020202020204" pitchFamily="34" charset="0"/>
                <a:hlinkClick r:id="rId10" tooltip="Ada 95"/>
              </a:rPr>
              <a:t>Ada 95</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1995 – </a:t>
            </a:r>
            <a:r>
              <a:rPr lang="en-US" sz="1100" b="0" i="0" u="none" strike="noStrike" dirty="0">
                <a:solidFill>
                  <a:srgbClr val="3366CC"/>
                </a:solidFill>
                <a:effectLst/>
                <a:latin typeface="Arial" panose="020B0604020202020204" pitchFamily="34" charset="0"/>
                <a:hlinkClick r:id="rId11" tooltip="Java (programming language)"/>
              </a:rPr>
              <a:t>Java</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1995 – </a:t>
            </a:r>
            <a:r>
              <a:rPr lang="en-US" sz="1100" b="0" i="0" u="none" strike="noStrike" dirty="0">
                <a:solidFill>
                  <a:srgbClr val="3366CC"/>
                </a:solidFill>
                <a:effectLst/>
                <a:latin typeface="Arial" panose="020B0604020202020204" pitchFamily="34" charset="0"/>
                <a:hlinkClick r:id="rId12" tooltip="Delphi (software)"/>
              </a:rPr>
              <a:t>Delphi</a:t>
            </a:r>
            <a:r>
              <a:rPr lang="en-US" sz="1100" b="0" i="0" dirty="0">
                <a:solidFill>
                  <a:srgbClr val="202122"/>
                </a:solidFill>
                <a:effectLst/>
                <a:latin typeface="Arial" panose="020B0604020202020204" pitchFamily="34" charset="0"/>
              </a:rPr>
              <a:t> (</a:t>
            </a:r>
            <a:r>
              <a:rPr lang="en-US" sz="1100" b="0" i="0" u="none" strike="noStrike" dirty="0">
                <a:solidFill>
                  <a:srgbClr val="3366CC"/>
                </a:solidFill>
                <a:effectLst/>
                <a:latin typeface="Arial" panose="020B0604020202020204" pitchFamily="34" charset="0"/>
                <a:hlinkClick r:id="rId13" tooltip="Object Pascal"/>
              </a:rPr>
              <a:t>Object Pascal</a:t>
            </a:r>
            <a:r>
              <a:rPr lang="en-US" sz="1100" b="0" i="0" dirty="0">
                <a:solidFill>
                  <a:srgbClr val="202122"/>
                </a:solidFill>
                <a:effectLst/>
                <a:latin typeface="Arial" panose="020B0604020202020204" pitchFamily="34" charset="0"/>
              </a:rPr>
              <a:t>)</a:t>
            </a:r>
          </a:p>
          <a:p>
            <a:pPr algn="l">
              <a:buFont typeface="Arial" panose="020B0604020202020204" pitchFamily="34" charset="0"/>
              <a:buChar char="•"/>
            </a:pPr>
            <a:r>
              <a:rPr lang="en-US" sz="1100" b="0" i="0" dirty="0">
                <a:solidFill>
                  <a:srgbClr val="202122"/>
                </a:solidFill>
                <a:effectLst/>
                <a:latin typeface="Arial" panose="020B0604020202020204" pitchFamily="34" charset="0"/>
              </a:rPr>
              <a:t>1995 – </a:t>
            </a:r>
            <a:r>
              <a:rPr lang="en-US" sz="1100" b="0" i="0" u="none" strike="noStrike" dirty="0">
                <a:solidFill>
                  <a:srgbClr val="3366CC"/>
                </a:solidFill>
                <a:effectLst/>
                <a:latin typeface="Arial" panose="020B0604020202020204" pitchFamily="34" charset="0"/>
                <a:hlinkClick r:id="rId14" tooltip="Visual FoxPro"/>
              </a:rPr>
              <a:t>Visual FoxPro</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1995 – </a:t>
            </a:r>
            <a:r>
              <a:rPr lang="en-US" sz="1100" b="0" i="0" u="none" strike="noStrike" dirty="0">
                <a:solidFill>
                  <a:srgbClr val="3366CC"/>
                </a:solidFill>
                <a:effectLst/>
                <a:latin typeface="Arial" panose="020B0604020202020204" pitchFamily="34" charset="0"/>
                <a:hlinkClick r:id="rId15" tooltip="JavaScript"/>
              </a:rPr>
              <a:t>JavaScript</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1995 – </a:t>
            </a:r>
            <a:r>
              <a:rPr lang="en-US" sz="1100" b="0" i="0" u="none" strike="noStrike" dirty="0">
                <a:solidFill>
                  <a:srgbClr val="3366CC"/>
                </a:solidFill>
                <a:effectLst/>
                <a:latin typeface="Arial" panose="020B0604020202020204" pitchFamily="34" charset="0"/>
                <a:hlinkClick r:id="rId16" tooltip="PHP"/>
              </a:rPr>
              <a:t>PHP</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1996 – </a:t>
            </a:r>
            <a:r>
              <a:rPr lang="en-US" sz="1100" b="0" i="0" u="none" strike="noStrike" dirty="0" err="1">
                <a:solidFill>
                  <a:srgbClr val="3366CC"/>
                </a:solidFill>
                <a:effectLst/>
                <a:latin typeface="Arial" panose="020B0604020202020204" pitchFamily="34" charset="0"/>
                <a:hlinkClick r:id="rId17" tooltip="OCaml"/>
              </a:rPr>
              <a:t>OCaml</a:t>
            </a:r>
            <a:endParaRPr lang="en-US" sz="1100" b="0" i="0" dirty="0">
              <a:solidFill>
                <a:srgbClr val="202122"/>
              </a:solidFill>
              <a:effectLst/>
              <a:latin typeface="Arial" panose="020B0604020202020204" pitchFamily="34" charset="0"/>
            </a:endParaRPr>
          </a:p>
          <a:p>
            <a:pPr algn="l">
              <a:buFont typeface="Arial" panose="020B0604020202020204" pitchFamily="34" charset="0"/>
              <a:buChar char="•"/>
            </a:pPr>
            <a:r>
              <a:rPr lang="en-US" sz="1100" b="0" i="0" dirty="0">
                <a:solidFill>
                  <a:srgbClr val="202122"/>
                </a:solidFill>
                <a:effectLst/>
                <a:latin typeface="Arial" panose="020B0604020202020204" pitchFamily="34" charset="0"/>
              </a:rPr>
              <a:t>1997 – </a:t>
            </a:r>
            <a:r>
              <a:rPr lang="en-US" sz="1100" b="0" i="0" u="none" strike="noStrike" dirty="0" err="1">
                <a:solidFill>
                  <a:srgbClr val="3366CC"/>
                </a:solidFill>
                <a:effectLst/>
                <a:latin typeface="Arial" panose="020B0604020202020204" pitchFamily="34" charset="0"/>
                <a:hlinkClick r:id="rId18" tooltip="Rebol"/>
              </a:rPr>
              <a:t>Rebol</a:t>
            </a:r>
            <a:endParaRPr lang="en-US" sz="1100" b="0" i="0" dirty="0">
              <a:solidFill>
                <a:srgbClr val="202122"/>
              </a:solidFill>
              <a:effectLst/>
              <a:latin typeface="Arial" panose="020B0604020202020204" pitchFamily="34" charset="0"/>
            </a:endParaRPr>
          </a:p>
        </p:txBody>
      </p:sp>
    </p:spTree>
    <p:extLst>
      <p:ext uri="{BB962C8B-B14F-4D97-AF65-F5344CB8AC3E}">
        <p14:creationId xmlns:p14="http://schemas.microsoft.com/office/powerpoint/2010/main" val="314524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94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941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2941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9410">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2941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2941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29410">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29410">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29410">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29410">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29410">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29410">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29410">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29410">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spTree>
    <p:extLst>
      <p:ext uri="{BB962C8B-B14F-4D97-AF65-F5344CB8AC3E}">
        <p14:creationId xmlns:p14="http://schemas.microsoft.com/office/powerpoint/2010/main" val="258799705"/>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8F647B9-9DF1-6EA1-0ECA-47A113C246CB}"/>
              </a:ext>
            </a:extLst>
          </p:cNvPr>
          <p:cNvPicPr>
            <a:picLocks noChangeAspect="1"/>
          </p:cNvPicPr>
          <p:nvPr/>
        </p:nvPicPr>
        <p:blipFill>
          <a:blip r:embed="rId2"/>
          <a:stretch>
            <a:fillRect/>
          </a:stretch>
        </p:blipFill>
        <p:spPr>
          <a:xfrm>
            <a:off x="1970665" y="76200"/>
            <a:ext cx="5202671" cy="6234545"/>
          </a:xfrm>
          <a:prstGeom prst="rect">
            <a:avLst/>
          </a:prstGeom>
        </p:spPr>
      </p:pic>
    </p:spTree>
    <p:extLst>
      <p:ext uri="{BB962C8B-B14F-4D97-AF65-F5344CB8AC3E}">
        <p14:creationId xmlns:p14="http://schemas.microsoft.com/office/powerpoint/2010/main" val="2118763878"/>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340208F-4120-BC2D-B216-65C14938D6F8}"/>
              </a:ext>
            </a:extLst>
          </p:cNvPr>
          <p:cNvPicPr>
            <a:picLocks noChangeAspect="1"/>
          </p:cNvPicPr>
          <p:nvPr/>
        </p:nvPicPr>
        <p:blipFill>
          <a:blip r:embed="rId2"/>
          <a:stretch>
            <a:fillRect/>
          </a:stretch>
        </p:blipFill>
        <p:spPr>
          <a:xfrm>
            <a:off x="1052498" y="0"/>
            <a:ext cx="7039003" cy="6234545"/>
          </a:xfrm>
          <a:prstGeom prst="rect">
            <a:avLst/>
          </a:prstGeom>
        </p:spPr>
      </p:pic>
    </p:spTree>
    <p:extLst>
      <p:ext uri="{BB962C8B-B14F-4D97-AF65-F5344CB8AC3E}">
        <p14:creationId xmlns:p14="http://schemas.microsoft.com/office/powerpoint/2010/main" val="736648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File:HP 35 Calculator.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
            <a:ext cx="506730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5491" name="Text Box 3"/>
          <p:cNvSpPr txBox="1">
            <a:spLocks noChangeArrowheads="1"/>
          </p:cNvSpPr>
          <p:nvPr/>
        </p:nvSpPr>
        <p:spPr bwMode="auto">
          <a:xfrm>
            <a:off x="5867400" y="533413"/>
            <a:ext cx="2971800" cy="5447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Hewlett-Packard</a:t>
            </a:r>
          </a:p>
          <a:p>
            <a:pPr eaLnBrk="1" hangingPunct="1">
              <a:lnSpc>
                <a:spcPct val="100000"/>
              </a:lnSpc>
            </a:pPr>
            <a:r>
              <a:rPr lang="en-US" altLang="en-US" sz="2400" dirty="0">
                <a:solidFill>
                  <a:schemeClr val="tx1"/>
                </a:solidFill>
              </a:rPr>
              <a:t>HP 35 pocket calculator</a:t>
            </a:r>
          </a:p>
          <a:p>
            <a:pPr eaLnBrk="1" hangingPunct="1">
              <a:lnSpc>
                <a:spcPct val="100000"/>
              </a:lnSpc>
            </a:pPr>
            <a:r>
              <a:rPr lang="en-US" altLang="en-US" sz="2400" dirty="0">
                <a:solidFill>
                  <a:schemeClr val="tx1"/>
                </a:solidFill>
              </a:rPr>
              <a:t>35 function keys</a:t>
            </a:r>
          </a:p>
          <a:p>
            <a:pPr eaLnBrk="1" hangingPunct="1">
              <a:lnSpc>
                <a:spcPct val="100000"/>
              </a:lnSpc>
            </a:pPr>
            <a:r>
              <a:rPr lang="en-US" altLang="en-US" sz="2400" dirty="0">
                <a:solidFill>
                  <a:srgbClr val="0000FF"/>
                </a:solidFill>
              </a:rPr>
              <a:t>1972 – 1975</a:t>
            </a:r>
          </a:p>
          <a:p>
            <a:pPr eaLnBrk="1" hangingPunct="1">
              <a:lnSpc>
                <a:spcPct val="100000"/>
              </a:lnSpc>
            </a:pPr>
            <a:endParaRPr lang="en-US" altLang="en-US" sz="2400" dirty="0">
              <a:solidFill>
                <a:schemeClr val="tx1"/>
              </a:solidFill>
            </a:endParaRPr>
          </a:p>
          <a:p>
            <a:pPr eaLnBrk="1" hangingPunct="1">
              <a:lnSpc>
                <a:spcPct val="100000"/>
              </a:lnSpc>
            </a:pPr>
            <a:r>
              <a:rPr lang="en-US" altLang="en-US" sz="2400" dirty="0">
                <a:solidFill>
                  <a:schemeClr val="tx1"/>
                </a:solidFill>
              </a:rPr>
              <a:t>100,000 sold in the first year </a:t>
            </a:r>
          </a:p>
          <a:p>
            <a:pPr eaLnBrk="1" hangingPunct="1">
              <a:lnSpc>
                <a:spcPct val="100000"/>
              </a:lnSpc>
            </a:pPr>
            <a:r>
              <a:rPr lang="en-US" altLang="en-US" sz="2400" dirty="0">
                <a:solidFill>
                  <a:schemeClr val="tx1"/>
                </a:solidFill>
              </a:rPr>
              <a:t>@ more than $300 = $2,270 today</a:t>
            </a:r>
          </a:p>
          <a:p>
            <a:pPr eaLnBrk="1" hangingPunct="1">
              <a:lnSpc>
                <a:spcPct val="100000"/>
              </a:lnSpc>
            </a:pPr>
            <a:endParaRPr lang="en-US" altLang="en-US" sz="2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7549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5491">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57549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7549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8C996BA-23BB-ADF8-2D6A-CB1433D4E496}"/>
              </a:ext>
            </a:extLst>
          </p:cNvPr>
          <p:cNvPicPr>
            <a:picLocks noChangeAspect="1"/>
          </p:cNvPicPr>
          <p:nvPr/>
        </p:nvPicPr>
        <p:blipFill>
          <a:blip r:embed="rId2"/>
          <a:stretch>
            <a:fillRect/>
          </a:stretch>
        </p:blipFill>
        <p:spPr>
          <a:xfrm>
            <a:off x="1494199" y="76200"/>
            <a:ext cx="6103037" cy="6089292"/>
          </a:xfrm>
          <a:prstGeom prst="rect">
            <a:avLst/>
          </a:prstGeom>
        </p:spPr>
      </p:pic>
    </p:spTree>
    <p:extLst>
      <p:ext uri="{BB962C8B-B14F-4D97-AF65-F5344CB8AC3E}">
        <p14:creationId xmlns:p14="http://schemas.microsoft.com/office/powerpoint/2010/main" val="3067320265"/>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FF4B7BB-EB19-E9A2-01C4-F5E66DF8627F}"/>
              </a:ext>
            </a:extLst>
          </p:cNvPr>
          <p:cNvPicPr>
            <a:picLocks noChangeAspect="1"/>
          </p:cNvPicPr>
          <p:nvPr/>
        </p:nvPicPr>
        <p:blipFill>
          <a:blip r:embed="rId2"/>
          <a:stretch>
            <a:fillRect/>
          </a:stretch>
        </p:blipFill>
        <p:spPr>
          <a:xfrm>
            <a:off x="415637" y="152400"/>
            <a:ext cx="8312727" cy="3500454"/>
          </a:xfrm>
          <a:prstGeom prst="rect">
            <a:avLst/>
          </a:prstGeom>
        </p:spPr>
      </p:pic>
    </p:spTree>
    <p:extLst>
      <p:ext uri="{BB962C8B-B14F-4D97-AF65-F5344CB8AC3E}">
        <p14:creationId xmlns:p14="http://schemas.microsoft.com/office/powerpoint/2010/main" val="3087600244"/>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FF4B7BB-EB19-E9A2-01C4-F5E66DF8627F}"/>
              </a:ext>
            </a:extLst>
          </p:cNvPr>
          <p:cNvPicPr>
            <a:picLocks noChangeAspect="1"/>
          </p:cNvPicPr>
          <p:nvPr/>
        </p:nvPicPr>
        <p:blipFill>
          <a:blip r:embed="rId2"/>
          <a:stretch>
            <a:fillRect/>
          </a:stretch>
        </p:blipFill>
        <p:spPr>
          <a:xfrm>
            <a:off x="-2791252" y="787940"/>
            <a:ext cx="14726505" cy="6201267"/>
          </a:xfrm>
          <a:prstGeom prst="rect">
            <a:avLst/>
          </a:prstGeom>
        </p:spPr>
      </p:pic>
    </p:spTree>
    <p:extLst>
      <p:ext uri="{BB962C8B-B14F-4D97-AF65-F5344CB8AC3E}">
        <p14:creationId xmlns:p14="http://schemas.microsoft.com/office/powerpoint/2010/main" val="3159537587"/>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B08AED7-9011-3D4C-394E-6EF829B0B65E}"/>
              </a:ext>
            </a:extLst>
          </p:cNvPr>
          <p:cNvPicPr>
            <a:picLocks noChangeAspect="1"/>
          </p:cNvPicPr>
          <p:nvPr/>
        </p:nvPicPr>
        <p:blipFill>
          <a:blip r:embed="rId2"/>
          <a:stretch>
            <a:fillRect/>
          </a:stretch>
        </p:blipFill>
        <p:spPr>
          <a:xfrm>
            <a:off x="415637" y="228600"/>
            <a:ext cx="8312727" cy="5081146"/>
          </a:xfrm>
          <a:prstGeom prst="rect">
            <a:avLst/>
          </a:prstGeom>
        </p:spPr>
      </p:pic>
    </p:spTree>
    <p:extLst>
      <p:ext uri="{BB962C8B-B14F-4D97-AF65-F5344CB8AC3E}">
        <p14:creationId xmlns:p14="http://schemas.microsoft.com/office/powerpoint/2010/main" val="4054282310"/>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B08AED7-9011-3D4C-394E-6EF829B0B65E}"/>
              </a:ext>
            </a:extLst>
          </p:cNvPr>
          <p:cNvPicPr>
            <a:picLocks noChangeAspect="1"/>
          </p:cNvPicPr>
          <p:nvPr/>
        </p:nvPicPr>
        <p:blipFill>
          <a:blip r:embed="rId2"/>
          <a:stretch>
            <a:fillRect/>
          </a:stretch>
        </p:blipFill>
        <p:spPr>
          <a:xfrm>
            <a:off x="-1513332" y="-392826"/>
            <a:ext cx="12170665" cy="7439307"/>
          </a:xfrm>
          <a:prstGeom prst="rect">
            <a:avLst/>
          </a:prstGeom>
        </p:spPr>
      </p:pic>
    </p:spTree>
    <p:extLst>
      <p:ext uri="{BB962C8B-B14F-4D97-AF65-F5344CB8AC3E}">
        <p14:creationId xmlns:p14="http://schemas.microsoft.com/office/powerpoint/2010/main" val="3979025223"/>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37A788F-D790-7471-C418-248D58424003}"/>
              </a:ext>
            </a:extLst>
          </p:cNvPr>
          <p:cNvPicPr>
            <a:picLocks noChangeAspect="1"/>
          </p:cNvPicPr>
          <p:nvPr/>
        </p:nvPicPr>
        <p:blipFill>
          <a:blip r:embed="rId2"/>
          <a:stretch>
            <a:fillRect/>
          </a:stretch>
        </p:blipFill>
        <p:spPr>
          <a:xfrm>
            <a:off x="1541318" y="152400"/>
            <a:ext cx="6061364" cy="6199909"/>
          </a:xfrm>
          <a:prstGeom prst="rect">
            <a:avLst/>
          </a:prstGeom>
        </p:spPr>
      </p:pic>
    </p:spTree>
    <p:extLst>
      <p:ext uri="{BB962C8B-B14F-4D97-AF65-F5344CB8AC3E}">
        <p14:creationId xmlns:p14="http://schemas.microsoft.com/office/powerpoint/2010/main" val="295291105"/>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12F030-E95D-0322-066A-3642D189AAF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3618A37-3ED5-545A-7DC7-E48C957F0774}"/>
              </a:ext>
            </a:extLst>
          </p:cNvPr>
          <p:cNvPicPr>
            <a:picLocks noChangeAspect="1"/>
          </p:cNvPicPr>
          <p:nvPr/>
        </p:nvPicPr>
        <p:blipFill>
          <a:blip r:embed="rId2"/>
          <a:stretch>
            <a:fillRect/>
          </a:stretch>
        </p:blipFill>
        <p:spPr>
          <a:xfrm>
            <a:off x="638298" y="76200"/>
            <a:ext cx="7867403" cy="6234545"/>
          </a:xfrm>
          <a:prstGeom prst="rect">
            <a:avLst/>
          </a:prstGeom>
        </p:spPr>
      </p:pic>
    </p:spTree>
    <p:extLst>
      <p:ext uri="{BB962C8B-B14F-4D97-AF65-F5344CB8AC3E}">
        <p14:creationId xmlns:p14="http://schemas.microsoft.com/office/powerpoint/2010/main" val="4127468145"/>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8D64279-1F39-40CC-5E79-4751CD3F9268}"/>
              </a:ext>
            </a:extLst>
          </p:cNvPr>
          <p:cNvPicPr>
            <a:picLocks noChangeAspect="1"/>
          </p:cNvPicPr>
          <p:nvPr/>
        </p:nvPicPr>
        <p:blipFill>
          <a:blip r:embed="rId2"/>
          <a:stretch>
            <a:fillRect/>
          </a:stretch>
        </p:blipFill>
        <p:spPr>
          <a:xfrm>
            <a:off x="1238250" y="381000"/>
            <a:ext cx="6667500" cy="5276850"/>
          </a:xfrm>
          <a:prstGeom prst="rect">
            <a:avLst/>
          </a:prstGeom>
        </p:spPr>
      </p:pic>
    </p:spTree>
    <p:extLst>
      <p:ext uri="{BB962C8B-B14F-4D97-AF65-F5344CB8AC3E}">
        <p14:creationId xmlns:p14="http://schemas.microsoft.com/office/powerpoint/2010/main" val="2227249263"/>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4834C0E-E3A8-E917-2B78-47718DA3C6B4}"/>
              </a:ext>
            </a:extLst>
          </p:cNvPr>
          <p:cNvPicPr>
            <a:picLocks noChangeAspect="1"/>
          </p:cNvPicPr>
          <p:nvPr/>
        </p:nvPicPr>
        <p:blipFill>
          <a:blip r:embed="rId2"/>
          <a:stretch>
            <a:fillRect/>
          </a:stretch>
        </p:blipFill>
        <p:spPr>
          <a:xfrm>
            <a:off x="415637" y="76200"/>
            <a:ext cx="8312727" cy="6172741"/>
          </a:xfrm>
          <a:prstGeom prst="rect">
            <a:avLst/>
          </a:prstGeom>
        </p:spPr>
      </p:pic>
    </p:spTree>
    <p:extLst>
      <p:ext uri="{BB962C8B-B14F-4D97-AF65-F5344CB8AC3E}">
        <p14:creationId xmlns:p14="http://schemas.microsoft.com/office/powerpoint/2010/main" val="3870972352"/>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A3855AD-63E8-B228-1A67-5136F522FEB3}"/>
              </a:ext>
            </a:extLst>
          </p:cNvPr>
          <p:cNvPicPr>
            <a:picLocks noChangeAspect="1"/>
          </p:cNvPicPr>
          <p:nvPr/>
        </p:nvPicPr>
        <p:blipFill>
          <a:blip r:embed="rId2"/>
          <a:stretch>
            <a:fillRect/>
          </a:stretch>
        </p:blipFill>
        <p:spPr>
          <a:xfrm>
            <a:off x="415637" y="1747312"/>
            <a:ext cx="8312727" cy="3363374"/>
          </a:xfrm>
          <a:prstGeom prst="rect">
            <a:avLst/>
          </a:prstGeom>
        </p:spPr>
      </p:pic>
    </p:spTree>
    <p:extLst>
      <p:ext uri="{BB962C8B-B14F-4D97-AF65-F5344CB8AC3E}">
        <p14:creationId xmlns:p14="http://schemas.microsoft.com/office/powerpoint/2010/main" val="14635854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File:HP 35 pocket calculator main board.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71500"/>
            <a:ext cx="56197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p:cNvSpPr txBox="1">
            <a:spLocks noChangeArrowheads="1"/>
          </p:cNvSpPr>
          <p:nvPr/>
        </p:nvSpPr>
        <p:spPr bwMode="auto">
          <a:xfrm>
            <a:off x="6096000" y="909935"/>
            <a:ext cx="2971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HP 35 circuit board</a:t>
            </a:r>
          </a:p>
        </p:txBody>
      </p:sp>
      <p:grpSp>
        <p:nvGrpSpPr>
          <p:cNvPr id="6" name="Group 5">
            <a:extLst>
              <a:ext uri="{FF2B5EF4-FFF2-40B4-BE49-F238E27FC236}">
                <a16:creationId xmlns:a16="http://schemas.microsoft.com/office/drawing/2014/main" id="{7C97BD7F-0A8D-8DC5-8C73-23CCFD4883AB}"/>
              </a:ext>
            </a:extLst>
          </p:cNvPr>
          <p:cNvGrpSpPr/>
          <p:nvPr/>
        </p:nvGrpSpPr>
        <p:grpSpPr>
          <a:xfrm>
            <a:off x="3733800" y="1752600"/>
            <a:ext cx="5257800" cy="2450068"/>
            <a:chOff x="3733800" y="1752600"/>
            <a:chExt cx="5257800" cy="2450068"/>
          </a:xfrm>
        </p:grpSpPr>
        <p:sp>
          <p:nvSpPr>
            <p:cNvPr id="2" name="Text Box 3">
              <a:extLst>
                <a:ext uri="{FF2B5EF4-FFF2-40B4-BE49-F238E27FC236}">
                  <a16:creationId xmlns:a16="http://schemas.microsoft.com/office/drawing/2014/main" id="{C68139BB-A8F3-A1C2-AFC7-EB7332412EFA}"/>
                </a:ext>
              </a:extLst>
            </p:cNvPr>
            <p:cNvSpPr txBox="1">
              <a:spLocks noChangeArrowheads="1"/>
            </p:cNvSpPr>
            <p:nvPr/>
          </p:nvSpPr>
          <p:spPr bwMode="auto">
            <a:xfrm>
              <a:off x="6019800" y="3371671"/>
              <a:ext cx="2971800" cy="830997"/>
            </a:xfrm>
            <a:prstGeom prst="rect">
              <a:avLst/>
            </a:prstGeom>
            <a:noFill/>
            <a:ln w="571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err="1">
                  <a:solidFill>
                    <a:srgbClr val="0000FF"/>
                  </a:solidFill>
                </a:rPr>
                <a:t>Mostek</a:t>
              </a:r>
              <a:r>
                <a:rPr lang="en-US" altLang="en-US" sz="2400" dirty="0">
                  <a:solidFill>
                    <a:srgbClr val="0000FF"/>
                  </a:solidFill>
                </a:rPr>
                <a:t> 6020 Integrated Circuit</a:t>
              </a:r>
            </a:p>
          </p:txBody>
        </p:sp>
        <p:cxnSp>
          <p:nvCxnSpPr>
            <p:cNvPr id="5" name="Straight Arrow Connector 4">
              <a:extLst>
                <a:ext uri="{FF2B5EF4-FFF2-40B4-BE49-F238E27FC236}">
                  <a16:creationId xmlns:a16="http://schemas.microsoft.com/office/drawing/2014/main" id="{2D82E273-25A0-9174-4B9E-BFCDEC799887}"/>
                </a:ext>
              </a:extLst>
            </p:cNvPr>
            <p:cNvCxnSpPr>
              <a:stCxn id="2" idx="0"/>
            </p:cNvCxnSpPr>
            <p:nvPr/>
          </p:nvCxnSpPr>
          <p:spPr bwMode="auto">
            <a:xfrm flipH="1" flipV="1">
              <a:off x="3733800" y="1752600"/>
              <a:ext cx="3771900" cy="1619071"/>
            </a:xfrm>
            <a:prstGeom prst="straightConnector1">
              <a:avLst/>
            </a:prstGeom>
            <a:solidFill>
              <a:schemeClr val="accent1"/>
            </a:solidFill>
            <a:ln w="57150" cap="flat" cmpd="sng" algn="ctr">
              <a:solidFill>
                <a:srgbClr val="0000FF"/>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8B42FA3-2EAC-0716-0407-3B1EF7D861E5}"/>
              </a:ext>
            </a:extLst>
          </p:cNvPr>
          <p:cNvPicPr>
            <a:picLocks noChangeAspect="1"/>
          </p:cNvPicPr>
          <p:nvPr/>
        </p:nvPicPr>
        <p:blipFill>
          <a:blip r:embed="rId2"/>
          <a:stretch>
            <a:fillRect/>
          </a:stretch>
        </p:blipFill>
        <p:spPr>
          <a:xfrm>
            <a:off x="219656" y="0"/>
            <a:ext cx="8704688" cy="6858000"/>
          </a:xfrm>
          <a:prstGeom prst="rect">
            <a:avLst/>
          </a:prstGeom>
        </p:spPr>
      </p:pic>
    </p:spTree>
    <p:extLst>
      <p:ext uri="{BB962C8B-B14F-4D97-AF65-F5344CB8AC3E}">
        <p14:creationId xmlns:p14="http://schemas.microsoft.com/office/powerpoint/2010/main" val="2842765875"/>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00F99F7-6C90-B351-C13E-9AA320A8D8DD}"/>
              </a:ext>
            </a:extLst>
          </p:cNvPr>
          <p:cNvPicPr>
            <a:picLocks noChangeAspect="1"/>
          </p:cNvPicPr>
          <p:nvPr/>
        </p:nvPicPr>
        <p:blipFill>
          <a:blip r:embed="rId2"/>
          <a:stretch>
            <a:fillRect/>
          </a:stretch>
        </p:blipFill>
        <p:spPr>
          <a:xfrm>
            <a:off x="1672895" y="76200"/>
            <a:ext cx="5798211" cy="6234545"/>
          </a:xfrm>
          <a:prstGeom prst="rect">
            <a:avLst/>
          </a:prstGeom>
        </p:spPr>
      </p:pic>
    </p:spTree>
    <p:extLst>
      <p:ext uri="{BB962C8B-B14F-4D97-AF65-F5344CB8AC3E}">
        <p14:creationId xmlns:p14="http://schemas.microsoft.com/office/powerpoint/2010/main" val="3059414870"/>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B1EA854-0F71-FEA5-E7F8-0EADB91E868B}"/>
              </a:ext>
            </a:extLst>
          </p:cNvPr>
          <p:cNvPicPr>
            <a:picLocks noChangeAspect="1"/>
          </p:cNvPicPr>
          <p:nvPr/>
        </p:nvPicPr>
        <p:blipFill>
          <a:blip r:embed="rId2"/>
          <a:stretch>
            <a:fillRect/>
          </a:stretch>
        </p:blipFill>
        <p:spPr>
          <a:xfrm>
            <a:off x="415637" y="381000"/>
            <a:ext cx="8312727" cy="5051430"/>
          </a:xfrm>
          <a:prstGeom prst="rect">
            <a:avLst/>
          </a:prstGeom>
        </p:spPr>
      </p:pic>
    </p:spTree>
    <p:extLst>
      <p:ext uri="{BB962C8B-B14F-4D97-AF65-F5344CB8AC3E}">
        <p14:creationId xmlns:p14="http://schemas.microsoft.com/office/powerpoint/2010/main" val="1128931498"/>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AF85988-911C-22A8-4D52-397719B1B48E}"/>
              </a:ext>
            </a:extLst>
          </p:cNvPr>
          <p:cNvPicPr>
            <a:picLocks noChangeAspect="1"/>
          </p:cNvPicPr>
          <p:nvPr/>
        </p:nvPicPr>
        <p:blipFill>
          <a:blip r:embed="rId2"/>
          <a:stretch>
            <a:fillRect/>
          </a:stretch>
        </p:blipFill>
        <p:spPr>
          <a:xfrm>
            <a:off x="1671205" y="228600"/>
            <a:ext cx="5801591" cy="5489864"/>
          </a:xfrm>
          <a:prstGeom prst="rect">
            <a:avLst/>
          </a:prstGeom>
        </p:spPr>
      </p:pic>
    </p:spTree>
    <p:extLst>
      <p:ext uri="{BB962C8B-B14F-4D97-AF65-F5344CB8AC3E}">
        <p14:creationId xmlns:p14="http://schemas.microsoft.com/office/powerpoint/2010/main" val="2711160408"/>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0118FAE-B02D-2CD5-4643-034CC76943CC}"/>
              </a:ext>
            </a:extLst>
          </p:cNvPr>
          <p:cNvPicPr>
            <a:picLocks noChangeAspect="1"/>
          </p:cNvPicPr>
          <p:nvPr/>
        </p:nvPicPr>
        <p:blipFill>
          <a:blip r:embed="rId2"/>
          <a:stretch>
            <a:fillRect/>
          </a:stretch>
        </p:blipFill>
        <p:spPr>
          <a:xfrm>
            <a:off x="415637" y="152400"/>
            <a:ext cx="8312727" cy="5278795"/>
          </a:xfrm>
          <a:prstGeom prst="rect">
            <a:avLst/>
          </a:prstGeom>
        </p:spPr>
      </p:pic>
    </p:spTree>
    <p:extLst>
      <p:ext uri="{BB962C8B-B14F-4D97-AF65-F5344CB8AC3E}">
        <p14:creationId xmlns:p14="http://schemas.microsoft.com/office/powerpoint/2010/main" val="1561447988"/>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1F207AB-F713-D5B2-F7AF-4286C3F7DE71}"/>
              </a:ext>
            </a:extLst>
          </p:cNvPr>
          <p:cNvPicPr>
            <a:picLocks noChangeAspect="1"/>
          </p:cNvPicPr>
          <p:nvPr/>
        </p:nvPicPr>
        <p:blipFill>
          <a:blip r:embed="rId2"/>
          <a:stretch>
            <a:fillRect/>
          </a:stretch>
        </p:blipFill>
        <p:spPr>
          <a:xfrm>
            <a:off x="415637" y="228600"/>
            <a:ext cx="8312727" cy="5174673"/>
          </a:xfrm>
          <a:prstGeom prst="rect">
            <a:avLst/>
          </a:prstGeom>
        </p:spPr>
      </p:pic>
    </p:spTree>
    <p:extLst>
      <p:ext uri="{BB962C8B-B14F-4D97-AF65-F5344CB8AC3E}">
        <p14:creationId xmlns:p14="http://schemas.microsoft.com/office/powerpoint/2010/main" val="3790742852"/>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41E3C5B-D980-C068-76EF-BCE429060B3D}"/>
              </a:ext>
            </a:extLst>
          </p:cNvPr>
          <p:cNvPicPr>
            <a:picLocks noChangeAspect="1"/>
          </p:cNvPicPr>
          <p:nvPr/>
        </p:nvPicPr>
        <p:blipFill>
          <a:blip r:embed="rId2"/>
          <a:stretch>
            <a:fillRect/>
          </a:stretch>
        </p:blipFill>
        <p:spPr>
          <a:xfrm>
            <a:off x="415637" y="228600"/>
            <a:ext cx="8312727" cy="5008556"/>
          </a:xfrm>
          <a:prstGeom prst="rect">
            <a:avLst/>
          </a:prstGeom>
        </p:spPr>
      </p:pic>
    </p:spTree>
    <p:extLst>
      <p:ext uri="{BB962C8B-B14F-4D97-AF65-F5344CB8AC3E}">
        <p14:creationId xmlns:p14="http://schemas.microsoft.com/office/powerpoint/2010/main" val="24623762"/>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1909553798"/>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78" y="13"/>
            <a:ext cx="9219760"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p:cNvSpPr>
            <a:spLocks noChangeArrowheads="1"/>
          </p:cNvSpPr>
          <p:nvPr/>
        </p:nvSpPr>
        <p:spPr bwMode="auto">
          <a:xfrm>
            <a:off x="41475" y="83445"/>
            <a:ext cx="4267200" cy="609398"/>
          </a:xfrm>
          <a:prstGeom prst="rect">
            <a:avLst/>
          </a:prstGeom>
          <a:solidFill>
            <a:schemeClr val="bg1">
              <a:alpha val="0"/>
            </a:schemeClr>
          </a:solidFill>
          <a:ln w="38100"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cxnSp>
        <p:nvCxnSpPr>
          <p:cNvPr id="3" name="Straight Arrow Connector 2"/>
          <p:cNvCxnSpPr/>
          <p:nvPr/>
        </p:nvCxnSpPr>
        <p:spPr bwMode="auto">
          <a:xfrm flipH="1">
            <a:off x="4876800" y="914400"/>
            <a:ext cx="3048000" cy="2209800"/>
          </a:xfrm>
          <a:prstGeom prst="straightConnector1">
            <a:avLst/>
          </a:prstGeom>
          <a:solidFill>
            <a:schemeClr val="accent1"/>
          </a:solidFill>
          <a:ln w="28575" cap="flat" cmpd="sng" algn="ctr">
            <a:solidFill>
              <a:srgbClr val="00B0F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Arrow Connector 5"/>
          <p:cNvCxnSpPr/>
          <p:nvPr/>
        </p:nvCxnSpPr>
        <p:spPr bwMode="auto">
          <a:xfrm>
            <a:off x="7924800" y="914400"/>
            <a:ext cx="76200" cy="5486400"/>
          </a:xfrm>
          <a:prstGeom prst="straightConnector1">
            <a:avLst/>
          </a:prstGeom>
          <a:solidFill>
            <a:schemeClr val="accent1"/>
          </a:solidFill>
          <a:ln w="28575" cap="flat" cmpd="sng" algn="ctr">
            <a:solidFill>
              <a:srgbClr val="00B0F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Rectangle 7"/>
          <p:cNvSpPr/>
          <p:nvPr/>
        </p:nvSpPr>
        <p:spPr bwMode="auto">
          <a:xfrm>
            <a:off x="-25880" y="2106619"/>
            <a:ext cx="2057402" cy="2008181"/>
          </a:xfrm>
          <a:prstGeom prst="rect">
            <a:avLst/>
          </a:prstGeom>
          <a:noFill/>
          <a:ln w="381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charset="0"/>
              <a:ea typeface="+mn-ea"/>
              <a:cs typeface="+mn-cs"/>
            </a:endParaRPr>
          </a:p>
        </p:txBody>
      </p:sp>
      <p:cxnSp>
        <p:nvCxnSpPr>
          <p:cNvPr id="10" name="Straight Arrow Connector 9"/>
          <p:cNvCxnSpPr/>
          <p:nvPr/>
        </p:nvCxnSpPr>
        <p:spPr bwMode="auto">
          <a:xfrm flipH="1">
            <a:off x="5791200" y="228600"/>
            <a:ext cx="2193400" cy="1447800"/>
          </a:xfrm>
          <a:prstGeom prst="straightConnector1">
            <a:avLst/>
          </a:prstGeom>
          <a:solidFill>
            <a:schemeClr val="accent1"/>
          </a:solidFill>
          <a:ln w="28575" cap="flat" cmpd="sng" algn="ctr">
            <a:solidFill>
              <a:srgbClr val="FFFF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p:cNvCxnSpPr/>
          <p:nvPr/>
        </p:nvCxnSpPr>
        <p:spPr bwMode="auto">
          <a:xfrm flipH="1">
            <a:off x="7391400" y="228600"/>
            <a:ext cx="609600" cy="990600"/>
          </a:xfrm>
          <a:prstGeom prst="straightConnector1">
            <a:avLst/>
          </a:prstGeom>
          <a:solidFill>
            <a:schemeClr val="accent1"/>
          </a:solidFill>
          <a:ln w="28575" cap="flat" cmpd="sng" algn="ctr">
            <a:solidFill>
              <a:srgbClr val="FFFF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4" name="Group 13"/>
          <p:cNvGrpSpPr/>
          <p:nvPr/>
        </p:nvGrpSpPr>
        <p:grpSpPr>
          <a:xfrm>
            <a:off x="1524000" y="5638800"/>
            <a:ext cx="5129844" cy="553998"/>
            <a:chOff x="1524000" y="5638800"/>
            <a:chExt cx="5129844" cy="553998"/>
          </a:xfrm>
        </p:grpSpPr>
        <p:sp>
          <p:nvSpPr>
            <p:cNvPr id="11" name="TextBox 10"/>
            <p:cNvSpPr txBox="1"/>
            <p:nvPr/>
          </p:nvSpPr>
          <p:spPr>
            <a:xfrm>
              <a:off x="1524000" y="5638800"/>
              <a:ext cx="3352800" cy="553998"/>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Arial" charset="0"/>
                  <a:ea typeface="+mn-ea"/>
                  <a:cs typeface="+mn-cs"/>
                </a:rPr>
                <a:t>GRACE up to June 2017</a:t>
              </a:r>
            </a:p>
          </p:txBody>
        </p:sp>
        <p:cxnSp>
          <p:nvCxnSpPr>
            <p:cNvPr id="13" name="Straight Arrow Connector 12"/>
            <p:cNvCxnSpPr/>
            <p:nvPr/>
          </p:nvCxnSpPr>
          <p:spPr bwMode="auto">
            <a:xfrm>
              <a:off x="4882553" y="5915799"/>
              <a:ext cx="1771291" cy="159119"/>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Rectangle 14"/>
          <p:cNvSpPr/>
          <p:nvPr/>
        </p:nvSpPr>
        <p:spPr>
          <a:xfrm>
            <a:off x="4924595" y="3695329"/>
            <a:ext cx="790405" cy="57187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 name="Rectangle 15"/>
          <p:cNvSpPr/>
          <p:nvPr/>
        </p:nvSpPr>
        <p:spPr>
          <a:xfrm>
            <a:off x="3324395" y="4175579"/>
            <a:ext cx="790405" cy="4726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2894499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5" grpId="0" animBg="1"/>
      <p:bldP spid="16" grpId="0" animBg="1"/>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796" y="228600"/>
            <a:ext cx="8930409" cy="5062682"/>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3"/>
          <p:cNvSpPr txBox="1">
            <a:spLocks noChangeArrowheads="1"/>
          </p:cNvSpPr>
          <p:nvPr/>
        </p:nvSpPr>
        <p:spPr bwMode="auto">
          <a:xfrm>
            <a:off x="457200" y="5638800"/>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400" b="1" i="0" u="none" strike="noStrike" kern="1200" cap="none" spc="0" normalizeH="0" baseline="0" noProof="0" dirty="0">
                <a:ln>
                  <a:noFill/>
                </a:ln>
                <a:solidFill>
                  <a:prstClr val="black"/>
                </a:solidFill>
                <a:effectLst/>
                <a:uLnTx/>
                <a:uFillTx/>
                <a:latin typeface="Arial" charset="0"/>
                <a:ea typeface="+mn-ea"/>
                <a:cs typeface="+mn-cs"/>
              </a:rPr>
              <a:t>NASA Earth Fleet – June 2021</a:t>
            </a:r>
            <a:endParaRPr kumimoji="0" lang="en-US" altLang="en-US" sz="2400" b="1" i="0" u="none" strike="noStrike" kern="1200" cap="none" spc="0" normalizeH="0" baseline="0" noProof="0" dirty="0">
              <a:ln>
                <a:noFill/>
              </a:ln>
              <a:solidFill>
                <a:srgbClr val="0000FF"/>
              </a:solidFill>
              <a:effectLst/>
              <a:uLnTx/>
              <a:uFillTx/>
              <a:latin typeface="Arial" charset="0"/>
              <a:ea typeface="+mn-ea"/>
              <a:cs typeface="+mn-cs"/>
            </a:endParaRPr>
          </a:p>
        </p:txBody>
      </p:sp>
      <p:sp>
        <p:nvSpPr>
          <p:cNvPr id="4" name="Rectangle 3"/>
          <p:cNvSpPr/>
          <p:nvPr/>
        </p:nvSpPr>
        <p:spPr>
          <a:xfrm>
            <a:off x="2084832" y="2171619"/>
            <a:ext cx="539857" cy="2667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Rectangle 4"/>
          <p:cNvSpPr/>
          <p:nvPr/>
        </p:nvSpPr>
        <p:spPr>
          <a:xfrm>
            <a:off x="2712330" y="2398086"/>
            <a:ext cx="593843" cy="3228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Rectangle 5"/>
          <p:cNvSpPr/>
          <p:nvPr/>
        </p:nvSpPr>
        <p:spPr>
          <a:xfrm>
            <a:off x="5791200" y="2171618"/>
            <a:ext cx="539857" cy="2667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Rectangle 6"/>
          <p:cNvSpPr/>
          <p:nvPr/>
        </p:nvSpPr>
        <p:spPr>
          <a:xfrm>
            <a:off x="4884864" y="1439174"/>
            <a:ext cx="671182" cy="304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p:cNvSpPr/>
          <p:nvPr/>
        </p:nvSpPr>
        <p:spPr>
          <a:xfrm>
            <a:off x="3810000" y="371856"/>
            <a:ext cx="539857" cy="2667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p:cNvSpPr/>
          <p:nvPr/>
        </p:nvSpPr>
        <p:spPr>
          <a:xfrm>
            <a:off x="374543" y="857931"/>
            <a:ext cx="539857" cy="2667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p:cNvSpPr/>
          <p:nvPr/>
        </p:nvSpPr>
        <p:spPr>
          <a:xfrm>
            <a:off x="3706007" y="5000163"/>
            <a:ext cx="539857" cy="2667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Rectangle 10"/>
          <p:cNvSpPr/>
          <p:nvPr/>
        </p:nvSpPr>
        <p:spPr>
          <a:xfrm>
            <a:off x="457200" y="5682486"/>
            <a:ext cx="4502727" cy="3905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8" name="Group 17"/>
          <p:cNvGrpSpPr/>
          <p:nvPr/>
        </p:nvGrpSpPr>
        <p:grpSpPr>
          <a:xfrm>
            <a:off x="1447801" y="2911420"/>
            <a:ext cx="7543799" cy="770126"/>
            <a:chOff x="1447801" y="2911420"/>
            <a:chExt cx="7543799" cy="770126"/>
          </a:xfrm>
        </p:grpSpPr>
        <p:sp>
          <p:nvSpPr>
            <p:cNvPr id="13" name="TextBox 12"/>
            <p:cNvSpPr txBox="1"/>
            <p:nvPr/>
          </p:nvSpPr>
          <p:spPr>
            <a:xfrm>
              <a:off x="3429000" y="3281436"/>
              <a:ext cx="5562600" cy="400110"/>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Arial" charset="0"/>
                  <a:ea typeface="+mn-ea"/>
                  <a:cs typeface="+mn-cs"/>
                </a:rPr>
                <a:t>LANDSAT – 9 Launched September 27, 2021</a:t>
              </a:r>
            </a:p>
          </p:txBody>
        </p:sp>
        <p:cxnSp>
          <p:nvCxnSpPr>
            <p:cNvPr id="14" name="Straight Arrow Connector 13"/>
            <p:cNvCxnSpPr>
              <a:stCxn id="13" idx="1"/>
            </p:cNvCxnSpPr>
            <p:nvPr/>
          </p:nvCxnSpPr>
          <p:spPr bwMode="auto">
            <a:xfrm flipH="1" flipV="1">
              <a:off x="1447801" y="2911420"/>
              <a:ext cx="1981199" cy="570071"/>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 name="Rectangle 16"/>
          <p:cNvSpPr/>
          <p:nvPr/>
        </p:nvSpPr>
        <p:spPr>
          <a:xfrm>
            <a:off x="762000" y="2677942"/>
            <a:ext cx="671182" cy="4462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53038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Text Box 2"/>
          <p:cNvSpPr txBox="1">
            <a:spLocks noChangeArrowheads="1"/>
          </p:cNvSpPr>
          <p:nvPr/>
        </p:nvSpPr>
        <p:spPr bwMode="auto">
          <a:xfrm>
            <a:off x="4419600" y="609612"/>
            <a:ext cx="4724400"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sz="2400" dirty="0">
                <a:solidFill>
                  <a:schemeClr val="tx1"/>
                </a:solidFill>
              </a:rPr>
              <a:t>Modern Theodolite</a:t>
            </a:r>
          </a:p>
          <a:p>
            <a:pPr eaLnBrk="1" hangingPunct="1">
              <a:lnSpc>
                <a:spcPct val="100000"/>
              </a:lnSpc>
              <a:spcBef>
                <a:spcPct val="0"/>
              </a:spcBef>
            </a:pPr>
            <a:endParaRPr lang="en-US" altLang="en-US" sz="2400" dirty="0">
              <a:solidFill>
                <a:schemeClr val="tx1"/>
              </a:solidFill>
            </a:endParaRPr>
          </a:p>
          <a:p>
            <a:pPr eaLnBrk="1" hangingPunct="1">
              <a:lnSpc>
                <a:spcPct val="100000"/>
              </a:lnSpc>
              <a:spcBef>
                <a:spcPct val="0"/>
              </a:spcBef>
            </a:pPr>
            <a:r>
              <a:rPr lang="en-US" altLang="en-US" sz="2400" dirty="0">
                <a:solidFill>
                  <a:schemeClr val="tx1"/>
                </a:solidFill>
              </a:rPr>
              <a:t>Total Station – huge advance</a:t>
            </a:r>
          </a:p>
          <a:p>
            <a:pPr eaLnBrk="1" hangingPunct="1">
              <a:lnSpc>
                <a:spcPct val="100000"/>
              </a:lnSpc>
              <a:spcBef>
                <a:spcPct val="0"/>
              </a:spcBef>
            </a:pPr>
            <a:endParaRPr lang="en-US" altLang="en-US" sz="2400" dirty="0">
              <a:solidFill>
                <a:schemeClr val="tx1"/>
              </a:solidFill>
            </a:endParaRPr>
          </a:p>
          <a:p>
            <a:pPr eaLnBrk="1" hangingPunct="1">
              <a:lnSpc>
                <a:spcPct val="100000"/>
              </a:lnSpc>
              <a:spcBef>
                <a:spcPct val="0"/>
              </a:spcBef>
            </a:pPr>
            <a:r>
              <a:rPr lang="en-US" altLang="en-US" sz="2400" dirty="0">
                <a:solidFill>
                  <a:schemeClr val="tx1"/>
                </a:solidFill>
              </a:rPr>
              <a:t>Electronic distance measuring</a:t>
            </a:r>
          </a:p>
          <a:p>
            <a:pPr eaLnBrk="1" hangingPunct="1">
              <a:lnSpc>
                <a:spcPct val="100000"/>
              </a:lnSpc>
              <a:spcBef>
                <a:spcPct val="0"/>
              </a:spcBef>
            </a:pPr>
            <a:r>
              <a:rPr lang="en-US" altLang="en-US" sz="2400" dirty="0">
                <a:solidFill>
                  <a:schemeClr val="tx1"/>
                </a:solidFill>
              </a:rPr>
              <a:t>	laser and prism</a:t>
            </a:r>
          </a:p>
          <a:p>
            <a:pPr eaLnBrk="1" hangingPunct="1">
              <a:lnSpc>
                <a:spcPct val="100000"/>
              </a:lnSpc>
              <a:spcBef>
                <a:spcPct val="0"/>
              </a:spcBef>
            </a:pPr>
            <a:endParaRPr lang="en-US" altLang="en-US" sz="2400" dirty="0">
              <a:solidFill>
                <a:schemeClr val="tx1"/>
              </a:solidFill>
            </a:endParaRPr>
          </a:p>
          <a:p>
            <a:pPr eaLnBrk="1" hangingPunct="1">
              <a:lnSpc>
                <a:spcPct val="100000"/>
              </a:lnSpc>
              <a:spcBef>
                <a:spcPct val="0"/>
              </a:spcBef>
            </a:pPr>
            <a:r>
              <a:rPr lang="en-US" altLang="en-US" sz="2400" dirty="0">
                <a:solidFill>
                  <a:schemeClr val="tx1"/>
                </a:solidFill>
              </a:rPr>
              <a:t>Angular measurements</a:t>
            </a:r>
          </a:p>
          <a:p>
            <a:pPr eaLnBrk="1" hangingPunct="1">
              <a:lnSpc>
                <a:spcPct val="100000"/>
              </a:lnSpc>
              <a:spcBef>
                <a:spcPct val="0"/>
              </a:spcBef>
            </a:pPr>
            <a:endParaRPr lang="en-US" altLang="en-US" sz="2400" dirty="0">
              <a:solidFill>
                <a:schemeClr val="tx1"/>
              </a:solidFill>
            </a:endParaRPr>
          </a:p>
          <a:p>
            <a:pPr eaLnBrk="1" hangingPunct="1">
              <a:lnSpc>
                <a:spcPct val="100000"/>
              </a:lnSpc>
              <a:spcBef>
                <a:spcPct val="0"/>
              </a:spcBef>
            </a:pPr>
            <a:r>
              <a:rPr lang="en-US" altLang="en-US" sz="2400" dirty="0">
                <a:solidFill>
                  <a:schemeClr val="tx1"/>
                </a:solidFill>
              </a:rPr>
              <a:t>Automatic data reduction</a:t>
            </a:r>
          </a:p>
          <a:p>
            <a:pPr eaLnBrk="1" hangingPunct="1">
              <a:lnSpc>
                <a:spcPct val="100000"/>
              </a:lnSpc>
              <a:spcBef>
                <a:spcPct val="0"/>
              </a:spcBef>
            </a:pPr>
            <a:r>
              <a:rPr lang="en-US" altLang="en-US" sz="2400" dirty="0">
                <a:solidFill>
                  <a:schemeClr val="tx1"/>
                </a:solidFill>
              </a:rPr>
              <a:t>	x, y, z</a:t>
            </a:r>
          </a:p>
          <a:p>
            <a:pPr eaLnBrk="1" hangingPunct="1">
              <a:lnSpc>
                <a:spcPct val="100000"/>
              </a:lnSpc>
              <a:spcBef>
                <a:spcPct val="0"/>
              </a:spcBef>
            </a:pPr>
            <a:endParaRPr lang="en-US" altLang="en-US" sz="2400" dirty="0">
              <a:solidFill>
                <a:schemeClr val="tx1"/>
              </a:solidFill>
            </a:endParaRPr>
          </a:p>
          <a:p>
            <a:pPr eaLnBrk="1" hangingPunct="1">
              <a:lnSpc>
                <a:spcPct val="100000"/>
              </a:lnSpc>
              <a:spcBef>
                <a:spcPct val="0"/>
              </a:spcBef>
            </a:pPr>
            <a:r>
              <a:rPr lang="en-US" altLang="en-US" sz="2400" dirty="0">
                <a:solidFill>
                  <a:schemeClr val="tx1"/>
                </a:solidFill>
              </a:rPr>
              <a:t>Combined: </a:t>
            </a:r>
            <a:r>
              <a:rPr lang="en-US" altLang="en-US" sz="2400" dirty="0">
                <a:solidFill>
                  <a:srgbClr val="0000FF"/>
                </a:solidFill>
              </a:rPr>
              <a:t>LASER,</a:t>
            </a:r>
            <a:r>
              <a:rPr lang="en-US" altLang="en-US" sz="2400" dirty="0">
                <a:solidFill>
                  <a:schemeClr val="tx1"/>
                </a:solidFill>
              </a:rPr>
              <a:t> </a:t>
            </a:r>
            <a:r>
              <a:rPr lang="en-US" altLang="en-US" sz="2400" dirty="0">
                <a:solidFill>
                  <a:srgbClr val="0000FF"/>
                </a:solidFill>
              </a:rPr>
              <a:t>Theodolite,</a:t>
            </a:r>
            <a:r>
              <a:rPr lang="en-US" altLang="en-US" sz="2400" dirty="0">
                <a:solidFill>
                  <a:schemeClr val="tx1"/>
                </a:solidFill>
              </a:rPr>
              <a:t> and </a:t>
            </a:r>
            <a:r>
              <a:rPr lang="en-US" altLang="en-US" sz="2400" dirty="0">
                <a:solidFill>
                  <a:srgbClr val="0000FF"/>
                </a:solidFill>
              </a:rPr>
              <a:t>“calculator”</a:t>
            </a:r>
          </a:p>
          <a:p>
            <a:pPr eaLnBrk="1" hangingPunct="1">
              <a:lnSpc>
                <a:spcPct val="100000"/>
              </a:lnSpc>
              <a:spcBef>
                <a:spcPct val="0"/>
              </a:spcBef>
            </a:pPr>
            <a:endParaRPr lang="en-US" altLang="en-US" sz="2400" dirty="0">
              <a:solidFill>
                <a:schemeClr val="tx1"/>
              </a:solidFill>
            </a:endParaRPr>
          </a:p>
          <a:p>
            <a:pPr eaLnBrk="1" hangingPunct="1">
              <a:lnSpc>
                <a:spcPct val="100000"/>
              </a:lnSpc>
              <a:spcBef>
                <a:spcPct val="0"/>
              </a:spcBef>
            </a:pPr>
            <a:endParaRPr lang="en-US" altLang="en-US" sz="2400" dirty="0">
              <a:solidFill>
                <a:schemeClr val="tx1"/>
              </a:solidFill>
            </a:endParaRPr>
          </a:p>
        </p:txBody>
      </p:sp>
      <p:pic>
        <p:nvPicPr>
          <p:cNvPr id="44035" name="Picture 3" descr="totalstation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409575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7446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466">
                                            <p:txEl>
                                              <p:pRg st="5" end="5"/>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574466">
                                            <p:txEl>
                                              <p:pRg st="7" end="7"/>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574466">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4466">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446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B28AA-4BFA-A528-A300-BDC99C1EDBC8}"/>
            </a:ext>
          </a:extLst>
        </p:cNvPr>
        <p:cNvGrpSpPr/>
        <p:nvPr/>
      </p:nvGrpSpPr>
      <p:grpSpPr>
        <a:xfrm>
          <a:off x="0" y="0"/>
          <a:ext cx="0" cy="0"/>
          <a:chOff x="0" y="0"/>
          <a:chExt cx="0" cy="0"/>
        </a:xfrm>
      </p:grpSpPr>
      <p:pic>
        <p:nvPicPr>
          <p:cNvPr id="3" name="Picture 2" descr="A screenshot of a computer screen&#10;&#10;Description automatically generated">
            <a:extLst>
              <a:ext uri="{FF2B5EF4-FFF2-40B4-BE49-F238E27FC236}">
                <a16:creationId xmlns:a16="http://schemas.microsoft.com/office/drawing/2014/main" id="{31A1AD8F-D00A-6623-CF8B-BEEE6CF730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27" y="344819"/>
            <a:ext cx="9276054" cy="5217781"/>
          </a:xfrm>
          <a:prstGeom prst="rect">
            <a:avLst/>
          </a:prstGeom>
        </p:spPr>
      </p:pic>
      <p:sp>
        <p:nvSpPr>
          <p:cNvPr id="7" name="Text Box 3">
            <a:extLst>
              <a:ext uri="{FF2B5EF4-FFF2-40B4-BE49-F238E27FC236}">
                <a16:creationId xmlns:a16="http://schemas.microsoft.com/office/drawing/2014/main" id="{2AB506D5-3619-29F0-515A-1AFC33986F2B}"/>
              </a:ext>
            </a:extLst>
          </p:cNvPr>
          <p:cNvSpPr txBox="1">
            <a:spLocks noChangeArrowheads="1"/>
          </p:cNvSpPr>
          <p:nvPr/>
        </p:nvSpPr>
        <p:spPr bwMode="auto">
          <a:xfrm>
            <a:off x="457200" y="5638800"/>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400" b="1" i="0" u="none" strike="noStrike" kern="1200" cap="none" spc="0" normalizeH="0" baseline="0" noProof="0" dirty="0">
                <a:ln>
                  <a:noFill/>
                </a:ln>
                <a:solidFill>
                  <a:prstClr val="black"/>
                </a:solidFill>
                <a:effectLst/>
                <a:uLnTx/>
                <a:uFillTx/>
                <a:latin typeface="Arial" charset="0"/>
                <a:ea typeface="+mn-ea"/>
                <a:cs typeface="+mn-cs"/>
              </a:rPr>
              <a:t>NASA Earth Fleet – December 2023</a:t>
            </a:r>
            <a:endParaRPr kumimoji="0" lang="en-US" altLang="en-US" sz="2400" b="1" i="0" u="none" strike="noStrike" kern="1200" cap="none" spc="0" normalizeH="0" baseline="0" noProof="0" dirty="0">
              <a:ln>
                <a:noFill/>
              </a:ln>
              <a:solidFill>
                <a:srgbClr val="0000FF"/>
              </a:solidFill>
              <a:effectLst/>
              <a:uLnTx/>
              <a:uFillTx/>
              <a:latin typeface="Arial" charset="0"/>
              <a:ea typeface="+mn-ea"/>
              <a:cs typeface="+mn-cs"/>
            </a:endParaRPr>
          </a:p>
        </p:txBody>
      </p:sp>
      <p:sp>
        <p:nvSpPr>
          <p:cNvPr id="8" name="Rectangle 7">
            <a:extLst>
              <a:ext uri="{FF2B5EF4-FFF2-40B4-BE49-F238E27FC236}">
                <a16:creationId xmlns:a16="http://schemas.microsoft.com/office/drawing/2014/main" id="{C738D876-F0EF-9DAE-F380-D3D3C4EA5F3A}"/>
              </a:ext>
            </a:extLst>
          </p:cNvPr>
          <p:cNvSpPr/>
          <p:nvPr/>
        </p:nvSpPr>
        <p:spPr>
          <a:xfrm>
            <a:off x="495300" y="5682486"/>
            <a:ext cx="5219700" cy="3905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91951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1282498523"/>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299401" y="838200"/>
            <a:ext cx="8311199"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A Personal Journey - Fifty-seven Years Working in Hydrology and Water Resources Engineering </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Stephen J. (Steve) Burges</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Professor Emeritus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Department of Civil and Environmental Engineering</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University of Washington, Seattle, WA</a:t>
            </a: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CEE 500 Seminar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230 More Hall, University of Washington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April 11, 2024 </a:t>
            </a: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98572046"/>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D1729-5ACE-B6B8-442D-D659DFBD8E1F}"/>
            </a:ext>
          </a:extLst>
        </p:cNvPr>
        <p:cNvGrpSpPr/>
        <p:nvPr/>
      </p:nvGrpSpPr>
      <p:grpSpPr>
        <a:xfrm>
          <a:off x="0" y="0"/>
          <a:ext cx="0" cy="0"/>
          <a:chOff x="0" y="0"/>
          <a:chExt cx="0" cy="0"/>
        </a:xfrm>
      </p:grpSpPr>
      <p:sp>
        <p:nvSpPr>
          <p:cNvPr id="50178" name="Text Box 2">
            <a:extLst>
              <a:ext uri="{FF2B5EF4-FFF2-40B4-BE49-F238E27FC236}">
                <a16:creationId xmlns:a16="http://schemas.microsoft.com/office/drawing/2014/main" id="{5ACC08BE-BD6E-49C9-E11A-262B0F15C4F7}"/>
              </a:ext>
            </a:extLst>
          </p:cNvPr>
          <p:cNvSpPr txBox="1">
            <a:spLocks noChangeArrowheads="1"/>
          </p:cNvSpPr>
          <p:nvPr/>
        </p:nvSpPr>
        <p:spPr bwMode="auto">
          <a:xfrm>
            <a:off x="299401" y="838200"/>
            <a:ext cx="8311199" cy="569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Some Lessons Learned From Fifty-seven Years Working in Hydrology and Water Resources Engineering </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Stephen J. (Steve) Burges</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Professor Emeritus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Department of Civil and Environmental Engineering</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University of Washington, Seattle, WA</a:t>
            </a: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CEE 500 Seminar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230 More Hall, University of Washington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April 11, 2024 </a:t>
            </a: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754577186"/>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299401" y="838200"/>
            <a:ext cx="8311199"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A Personal Journey - Working in Hydrology and Water Resources Engineering for Fifty-seven Years </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Stephen J. (Steve) Burges</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Professor Emeritus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Department of Civil and Environmental Engineering</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University of Washington, Seattle, WA</a:t>
            </a: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CEE 500 Seminar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230 More Hall, University of Washington </a:t>
            </a:r>
          </a:p>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a:ea typeface="+mn-ea"/>
                <a:cs typeface="+mn-cs"/>
              </a:rPr>
              <a:t>April 11, 2024 </a:t>
            </a: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base" latinLnBrk="0" hangingPunct="1">
              <a:lnSpc>
                <a:spcPct val="8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87932056"/>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1074732652"/>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838200" y="609600"/>
            <a:ext cx="76962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LASER -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L</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ight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A</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mplification by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S</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timulated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E</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mission of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R</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adiation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Theodore </a:t>
            </a:r>
            <a:r>
              <a:rPr kumimoji="0" lang="en-US" altLang="en-US" sz="2400" b="1" i="0" u="none" strike="noStrike" kern="1200" cap="none" spc="0" normalizeH="0" baseline="0" noProof="0" dirty="0" err="1">
                <a:ln>
                  <a:noFill/>
                </a:ln>
                <a:solidFill>
                  <a:srgbClr val="000000"/>
                </a:solidFill>
                <a:effectLst/>
                <a:uLnTx/>
                <a:uFillTx/>
                <a:latin typeface="Arial" charset="0"/>
                <a:ea typeface="+mn-ea"/>
                <a:cs typeface="+mn-cs"/>
              </a:rPr>
              <a:t>Maiman</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built first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functional laser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 May 16,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1960</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38915" name="Picture 4" descr="Theodore_Maiman_580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447800"/>
            <a:ext cx="3848100" cy="512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6" descr="Ruby_las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752863"/>
            <a:ext cx="38100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5345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9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9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838200" y="609613"/>
            <a:ext cx="76962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Stimulated Optical Radiation in Ruby, T. H. </a:t>
            </a:r>
            <a:r>
              <a:rPr kumimoji="0" lang="en-US" altLang="en-US" sz="2400" b="1" i="0" u="none" strike="noStrike" kern="1200" cap="none" spc="0" normalizeH="0" baseline="0" noProof="0" dirty="0" err="1">
                <a:ln>
                  <a:noFill/>
                </a:ln>
                <a:solidFill>
                  <a:srgbClr val="000000"/>
                </a:solidFill>
                <a:effectLst/>
                <a:uLnTx/>
                <a:uFillTx/>
                <a:latin typeface="Arial" charset="0"/>
                <a:ea typeface="+mn-ea"/>
                <a:cs typeface="+mn-cs"/>
              </a:rPr>
              <a:t>Maiman</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Nature</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187, 493–494,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1960</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763322952"/>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994" y="102045"/>
            <a:ext cx="4418013" cy="665391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4572000" y="3048000"/>
            <a:ext cx="2209006" cy="3429000"/>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
        <p:nvSpPr>
          <p:cNvPr id="4" name="Rectangle 3"/>
          <p:cNvSpPr>
            <a:spLocks noChangeArrowheads="1"/>
          </p:cNvSpPr>
          <p:nvPr/>
        </p:nvSpPr>
        <p:spPr bwMode="auto">
          <a:xfrm>
            <a:off x="2872741" y="34636"/>
            <a:ext cx="2179320" cy="346364"/>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Tree>
    <p:extLst>
      <p:ext uri="{BB962C8B-B14F-4D97-AF65-F5344CB8AC3E}">
        <p14:creationId xmlns:p14="http://schemas.microsoft.com/office/powerpoint/2010/main" val="30685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7570" y="128937"/>
            <a:ext cx="4348861" cy="660012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2336322" y="304800"/>
            <a:ext cx="2209006" cy="5046452"/>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
        <p:nvSpPr>
          <p:cNvPr id="4" name="Text Box 3"/>
          <p:cNvSpPr txBox="1">
            <a:spLocks noChangeArrowheads="1"/>
          </p:cNvSpPr>
          <p:nvPr/>
        </p:nvSpPr>
        <p:spPr bwMode="auto">
          <a:xfrm>
            <a:off x="6858000" y="2362201"/>
            <a:ext cx="1905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&lt; 3/4 Page !</a:t>
            </a:r>
          </a:p>
        </p:txBody>
      </p:sp>
    </p:spTree>
    <p:extLst>
      <p:ext uri="{BB962C8B-B14F-4D97-AF65-F5344CB8AC3E}">
        <p14:creationId xmlns:p14="http://schemas.microsoft.com/office/powerpoint/2010/main" val="1685269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File:Fiber optic illuminated.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0" cy="47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 Box 3"/>
          <p:cNvSpPr txBox="1">
            <a:spLocks noChangeArrowheads="1"/>
          </p:cNvSpPr>
          <p:nvPr/>
        </p:nvSpPr>
        <p:spPr bwMode="auto">
          <a:xfrm>
            <a:off x="304800" y="5334000"/>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Fiber optic data transmission – since about </a:t>
            </a:r>
            <a:r>
              <a:rPr lang="en-US" altLang="en-US" sz="2400" dirty="0">
                <a:solidFill>
                  <a:srgbClr val="0000FF"/>
                </a:solidFill>
              </a:rPr>
              <a:t>1981</a:t>
            </a:r>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838200" y="609613"/>
            <a:ext cx="76962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Stimulated Optical Radiation in Ruby, T. H. </a:t>
            </a:r>
            <a:r>
              <a:rPr kumimoji="0" lang="en-US" altLang="en-US" sz="2400" b="1" i="0" u="none" strike="noStrike" kern="1200" cap="none" spc="0" normalizeH="0" baseline="0" noProof="0" dirty="0" err="1">
                <a:ln>
                  <a:noFill/>
                </a:ln>
                <a:solidFill>
                  <a:srgbClr val="000000"/>
                </a:solidFill>
                <a:effectLst/>
                <a:uLnTx/>
                <a:uFillTx/>
                <a:latin typeface="Arial" charset="0"/>
                <a:ea typeface="+mn-ea"/>
                <a:cs typeface="+mn-cs"/>
              </a:rPr>
              <a:t>Maiman</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Nature</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187, 493–494,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1960</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"probably more important per word than any of the papers published by Nature over the past century.“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Obituary - Theodore H. </a:t>
            </a:r>
            <a:r>
              <a:rPr kumimoji="0" lang="en-US" altLang="en-US" sz="2400" b="1" i="0" u="none" strike="noStrike" kern="1200" cap="none" spc="0" normalizeH="0" baseline="0" noProof="0" dirty="0" err="1">
                <a:ln>
                  <a:noFill/>
                </a:ln>
                <a:solidFill>
                  <a:srgbClr val="000000"/>
                </a:solidFill>
                <a:effectLst/>
                <a:uLnTx/>
                <a:uFillTx/>
                <a:latin typeface="Arial" charset="0"/>
                <a:ea typeface="+mn-ea"/>
                <a:cs typeface="+mn-cs"/>
              </a:rPr>
              <a:t>Maiman</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(1927–2007),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Charles Townes,</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Nature, 2007.</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err="1">
                <a:ln>
                  <a:noFill/>
                </a:ln>
                <a:solidFill>
                  <a:srgbClr val="0000FF"/>
                </a:solidFill>
                <a:effectLst/>
                <a:uLnTx/>
                <a:uFillTx/>
                <a:latin typeface="Arial" charset="0"/>
                <a:ea typeface="+mn-ea"/>
                <a:cs typeface="+mn-cs"/>
              </a:rPr>
              <a:t>Dr</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 Townes</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shared the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1964 Nobel Prize</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in Physics for inventing the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LASER and MASER</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5833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1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9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3275957810"/>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Text Box 2"/>
          <p:cNvSpPr txBox="1">
            <a:spLocks noChangeArrowheads="1"/>
          </p:cNvSpPr>
          <p:nvPr/>
        </p:nvSpPr>
        <p:spPr bwMode="auto">
          <a:xfrm>
            <a:off x="1143000" y="990600"/>
            <a:ext cx="7543800" cy="5890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An integrative framework for much of hydrologic science has been provided by focusing on the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“Critical Zone”</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first introduced in: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“Basic Research Opportunities in Earth Science”, National Research Council, p 154,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2001</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I am guilty, together with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Professor</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Gail Ashley</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(Rutgers) and the late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Professor Larry Wilding</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(Texas A &amp; M), for introducing this framework to the NRC Committee.</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0807765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4134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3" descr="Basic Research Opportunities in Earth Science-cover-2-1-low re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3114" y="0"/>
            <a:ext cx="4897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6717190"/>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1"/>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5667" name="Text Box 3"/>
          <p:cNvSpPr txBox="1">
            <a:spLocks noChangeArrowheads="1"/>
          </p:cNvSpPr>
          <p:nvPr/>
        </p:nvSpPr>
        <p:spPr bwMode="auto">
          <a:xfrm>
            <a:off x="990600" y="838201"/>
            <a:ext cx="7467600"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Critical zone</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Heterogeneous,</a:t>
            </a:r>
            <a:r>
              <a:rPr kumimoji="0" lang="en-US" altLang="en-US" sz="2400" b="1" i="0" u="none" strike="noStrike" kern="1200" cap="none" spc="0" normalizeH="0" baseline="0" noProof="0" dirty="0">
                <a:ln>
                  <a:noFill/>
                </a:ln>
                <a:solidFill>
                  <a:srgbClr val="000099"/>
                </a:solidFill>
                <a:effectLst/>
                <a:uLnTx/>
                <a:uFillTx/>
                <a:latin typeface="Arial" charset="0"/>
                <a:ea typeface="+mn-ea"/>
                <a:cs typeface="+mn-cs"/>
              </a:rPr>
              <a:t> </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near-surface environment in which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complex interactions</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involving rock, soil, water, air, and living organisms regulate the natural habitat and determine the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availability of life-sustaining resources.</a:t>
            </a:r>
          </a:p>
        </p:txBody>
      </p:sp>
    </p:spTree>
    <p:extLst>
      <p:ext uri="{BB962C8B-B14F-4D97-AF65-F5344CB8AC3E}">
        <p14:creationId xmlns:p14="http://schemas.microsoft.com/office/powerpoint/2010/main" val="9462274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2566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Group 9"/>
          <p:cNvGrpSpPr>
            <a:grpSpLocks/>
          </p:cNvGrpSpPr>
          <p:nvPr/>
        </p:nvGrpSpPr>
        <p:grpSpPr bwMode="auto">
          <a:xfrm>
            <a:off x="228600" y="76203"/>
            <a:ext cx="8899525" cy="5889625"/>
            <a:chOff x="0" y="48"/>
            <a:chExt cx="5760" cy="3710"/>
          </a:xfrm>
        </p:grpSpPr>
        <p:pic>
          <p:nvPicPr>
            <p:cNvPr id="53254" name="Picture 2" descr="Critical Zone Figure 2-1-rota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
              <a:ext cx="5760" cy="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5" name="Rectangle 8"/>
            <p:cNvSpPr>
              <a:spLocks noChangeArrowheads="1"/>
            </p:cNvSpPr>
            <p:nvPr/>
          </p:nvSpPr>
          <p:spPr bwMode="auto">
            <a:xfrm>
              <a:off x="96" y="3354"/>
              <a:ext cx="116" cy="349"/>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grpSp>
      <p:sp>
        <p:nvSpPr>
          <p:cNvPr id="53252" name="Text Box 7"/>
          <p:cNvSpPr txBox="1">
            <a:spLocks noChangeArrowheads="1"/>
          </p:cNvSpPr>
          <p:nvPr/>
        </p:nvSpPr>
        <p:spPr bwMode="auto">
          <a:xfrm>
            <a:off x="1219200" y="6059487"/>
            <a:ext cx="6781800" cy="577850"/>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Critical Zone</a:t>
            </a:r>
          </a:p>
        </p:txBody>
      </p:sp>
      <p:sp>
        <p:nvSpPr>
          <p:cNvPr id="53253" name="Line 10"/>
          <p:cNvSpPr>
            <a:spLocks noChangeShapeType="1"/>
          </p:cNvSpPr>
          <p:nvPr/>
        </p:nvSpPr>
        <p:spPr bwMode="auto">
          <a:xfrm>
            <a:off x="4191000" y="1212849"/>
            <a:ext cx="0" cy="3810000"/>
          </a:xfrm>
          <a:prstGeom prst="line">
            <a:avLst/>
          </a:prstGeom>
          <a:noFill/>
          <a:ln w="57150">
            <a:solidFill>
              <a:srgbClr val="0000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a:ea typeface="+mn-ea"/>
              <a:cs typeface="+mn-cs"/>
            </a:endParaRPr>
          </a:p>
        </p:txBody>
      </p:sp>
      <p:sp>
        <p:nvSpPr>
          <p:cNvPr id="7" name="Rectangle 5"/>
          <p:cNvSpPr>
            <a:spLocks noChangeArrowheads="1"/>
          </p:cNvSpPr>
          <p:nvPr/>
        </p:nvSpPr>
        <p:spPr bwMode="auto">
          <a:xfrm>
            <a:off x="691754" y="2133600"/>
            <a:ext cx="2707934" cy="2330162"/>
          </a:xfrm>
          <a:prstGeom prst="rect">
            <a:avLst/>
          </a:prstGeom>
          <a:noFill/>
          <a:ln w="38100">
            <a:solidFill>
              <a:srgbClr val="0000FF"/>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Tree>
    <p:extLst>
      <p:ext uri="{BB962C8B-B14F-4D97-AF65-F5344CB8AC3E}">
        <p14:creationId xmlns:p14="http://schemas.microsoft.com/office/powerpoint/2010/main" val="1941450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animBg="1"/>
      <p:bldP spid="7" grpId="0" animBg="1"/>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NASA-Satell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292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3139" name="Text Box 3"/>
          <p:cNvSpPr txBox="1">
            <a:spLocks noChangeArrowheads="1"/>
          </p:cNvSpPr>
          <p:nvPr/>
        </p:nvSpPr>
        <p:spPr bwMode="auto">
          <a:xfrm>
            <a:off x="5105400" y="533400"/>
            <a:ext cx="4038600" cy="378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Relative scales</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Earth = 1 m</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Mt Everest = 0.7 mm</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Mariana Trench = 0.9 mm</a:t>
            </a:r>
          </a:p>
        </p:txBody>
      </p:sp>
      <p:sp>
        <p:nvSpPr>
          <p:cNvPr id="54276" name="Text Box 4"/>
          <p:cNvSpPr txBox="1">
            <a:spLocks noChangeArrowheads="1"/>
          </p:cNvSpPr>
          <p:nvPr/>
        </p:nvSpPr>
        <p:spPr bwMode="auto">
          <a:xfrm>
            <a:off x="381000" y="5410200"/>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charset="0"/>
                <a:ea typeface="+mn-ea"/>
                <a:cs typeface="+mn-cs"/>
              </a:rPr>
              <a:t>Critical zone</a:t>
            </a:r>
          </a:p>
        </p:txBody>
      </p:sp>
      <p:sp>
        <p:nvSpPr>
          <p:cNvPr id="603141" name="Text Box 5"/>
          <p:cNvSpPr txBox="1">
            <a:spLocks noChangeArrowheads="1"/>
          </p:cNvSpPr>
          <p:nvPr/>
        </p:nvSpPr>
        <p:spPr bwMode="auto">
          <a:xfrm>
            <a:off x="2362200" y="5257803"/>
            <a:ext cx="67818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Little known about the 1 m domain</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Our domain is -0.1 to 0.7 mm above sea level</a:t>
            </a:r>
          </a:p>
        </p:txBody>
      </p:sp>
    </p:spTree>
    <p:extLst>
      <p:ext uri="{BB962C8B-B14F-4D97-AF65-F5344CB8AC3E}">
        <p14:creationId xmlns:p14="http://schemas.microsoft.com/office/powerpoint/2010/main" val="219252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313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313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313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3139">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03141">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0314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4132" name="Group 20"/>
          <p:cNvGrpSpPr>
            <a:grpSpLocks/>
          </p:cNvGrpSpPr>
          <p:nvPr/>
        </p:nvGrpSpPr>
        <p:grpSpPr bwMode="auto">
          <a:xfrm>
            <a:off x="0" y="228601"/>
            <a:ext cx="9144000" cy="6329363"/>
            <a:chOff x="0" y="144"/>
            <a:chExt cx="5760" cy="3987"/>
          </a:xfrm>
        </p:grpSpPr>
        <p:pic>
          <p:nvPicPr>
            <p:cNvPr id="474114" name="Picture 2" descr="Basic Research Opportunities in earth sciences-2001 Critical Zon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44"/>
              <a:ext cx="5760" cy="3987"/>
            </a:xfrm>
            <a:prstGeom prst="rect">
              <a:avLst/>
            </a:prstGeom>
            <a:noFill/>
            <a:extLst>
              <a:ext uri="{909E8E84-426E-40DD-AFC4-6F175D3DCCD1}">
                <a14:hiddenFill xmlns:a14="http://schemas.microsoft.com/office/drawing/2010/main">
                  <a:solidFill>
                    <a:srgbClr val="FFFFFF"/>
                  </a:solidFill>
                </a14:hiddenFill>
              </a:ext>
            </a:extLst>
          </p:spPr>
        </p:pic>
        <p:sp>
          <p:nvSpPr>
            <p:cNvPr id="474131" name="Text Box 19"/>
            <p:cNvSpPr txBox="1">
              <a:spLocks noChangeArrowheads="1"/>
            </p:cNvSpPr>
            <p:nvPr/>
          </p:nvSpPr>
          <p:spPr bwMode="auto">
            <a:xfrm>
              <a:off x="0" y="3696"/>
              <a:ext cx="5760" cy="407"/>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a:ea typeface="+mn-ea"/>
                  <a:cs typeface="+mn-cs"/>
                </a:rPr>
                <a:t>Critical zone scales</a:t>
              </a:r>
            </a:p>
          </p:txBody>
        </p:sp>
      </p:grpSp>
      <p:sp>
        <p:nvSpPr>
          <p:cNvPr id="474120" name="Rectangle 8"/>
          <p:cNvSpPr>
            <a:spLocks noChangeArrowheads="1"/>
          </p:cNvSpPr>
          <p:nvPr/>
        </p:nvSpPr>
        <p:spPr bwMode="auto">
          <a:xfrm>
            <a:off x="1796469" y="1905000"/>
            <a:ext cx="5442531" cy="2895600"/>
          </a:xfrm>
          <a:prstGeom prst="rect">
            <a:avLst/>
          </a:prstGeom>
          <a:solidFill>
            <a:schemeClr val="bg1">
              <a:alpha val="0"/>
            </a:schemeClr>
          </a:solidFill>
          <a:ln w="50800"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a:ea typeface="+mn-ea"/>
              <a:cs typeface="+mn-cs"/>
            </a:endParaRPr>
          </a:p>
        </p:txBody>
      </p:sp>
      <p:sp>
        <p:nvSpPr>
          <p:cNvPr id="474123" name="Rectangle 11"/>
          <p:cNvSpPr>
            <a:spLocks noChangeArrowheads="1"/>
          </p:cNvSpPr>
          <p:nvPr/>
        </p:nvSpPr>
        <p:spPr bwMode="auto">
          <a:xfrm>
            <a:off x="76201" y="4409302"/>
            <a:ext cx="623887" cy="553998"/>
          </a:xfrm>
          <a:prstGeom prst="rect">
            <a:avLst/>
          </a:prstGeom>
          <a:solidFill>
            <a:schemeClr val="bg1">
              <a:alpha val="0"/>
            </a:schemeClr>
          </a:solidFill>
          <a:ln w="2857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a:ea typeface="+mn-ea"/>
              <a:cs typeface="+mn-cs"/>
            </a:endParaRPr>
          </a:p>
        </p:txBody>
      </p:sp>
      <p:sp>
        <p:nvSpPr>
          <p:cNvPr id="474124" name="Rectangle 12"/>
          <p:cNvSpPr>
            <a:spLocks noChangeArrowheads="1"/>
          </p:cNvSpPr>
          <p:nvPr/>
        </p:nvSpPr>
        <p:spPr bwMode="auto">
          <a:xfrm>
            <a:off x="14288" y="127815"/>
            <a:ext cx="685800" cy="553998"/>
          </a:xfrm>
          <a:prstGeom prst="rect">
            <a:avLst/>
          </a:prstGeom>
          <a:solidFill>
            <a:schemeClr val="bg1">
              <a:alpha val="0"/>
            </a:schemeClr>
          </a:solidFill>
          <a:ln w="2857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a:ea typeface="+mn-ea"/>
              <a:cs typeface="+mn-cs"/>
            </a:endParaRPr>
          </a:p>
        </p:txBody>
      </p:sp>
      <p:sp>
        <p:nvSpPr>
          <p:cNvPr id="474125" name="Rectangle 13"/>
          <p:cNvSpPr>
            <a:spLocks noChangeArrowheads="1"/>
          </p:cNvSpPr>
          <p:nvPr/>
        </p:nvSpPr>
        <p:spPr bwMode="auto">
          <a:xfrm>
            <a:off x="1384154" y="4963300"/>
            <a:ext cx="377073" cy="477798"/>
          </a:xfrm>
          <a:prstGeom prst="rect">
            <a:avLst/>
          </a:prstGeom>
          <a:solidFill>
            <a:schemeClr val="bg1">
              <a:alpha val="0"/>
            </a:schemeClr>
          </a:solidFill>
          <a:ln w="2857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a:ea typeface="+mn-ea"/>
              <a:cs typeface="+mn-cs"/>
            </a:endParaRPr>
          </a:p>
        </p:txBody>
      </p:sp>
      <p:sp>
        <p:nvSpPr>
          <p:cNvPr id="474126" name="Rectangle 14"/>
          <p:cNvSpPr>
            <a:spLocks noChangeArrowheads="1"/>
          </p:cNvSpPr>
          <p:nvPr/>
        </p:nvSpPr>
        <p:spPr bwMode="auto">
          <a:xfrm>
            <a:off x="4714875" y="5029200"/>
            <a:ext cx="1000125" cy="411898"/>
          </a:xfrm>
          <a:prstGeom prst="rect">
            <a:avLst/>
          </a:prstGeom>
          <a:solidFill>
            <a:schemeClr val="bg1">
              <a:alpha val="0"/>
            </a:schemeClr>
          </a:solidFill>
          <a:ln w="2857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a:ea typeface="+mn-ea"/>
              <a:cs typeface="+mn-cs"/>
            </a:endParaRPr>
          </a:p>
        </p:txBody>
      </p:sp>
      <p:sp>
        <p:nvSpPr>
          <p:cNvPr id="474127" name="Text Box 15"/>
          <p:cNvSpPr txBox="1">
            <a:spLocks noChangeArrowheads="1"/>
          </p:cNvSpPr>
          <p:nvPr/>
        </p:nvSpPr>
        <p:spPr bwMode="auto">
          <a:xfrm>
            <a:off x="762000" y="762001"/>
            <a:ext cx="685800" cy="549275"/>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000" b="1" i="0" u="none" strike="noStrike" kern="1200" cap="none" spc="0" normalizeH="0" baseline="0" noProof="0">
                <a:ln>
                  <a:noFill/>
                </a:ln>
                <a:solidFill>
                  <a:srgbClr val="000000"/>
                </a:solidFill>
                <a:effectLst/>
                <a:uLnTx/>
                <a:uFillTx/>
                <a:latin typeface="Arial"/>
                <a:ea typeface="+mn-ea"/>
                <a:cs typeface="+mn-cs"/>
              </a:rPr>
              <a:t>km</a:t>
            </a:r>
          </a:p>
        </p:txBody>
      </p:sp>
      <p:sp>
        <p:nvSpPr>
          <p:cNvPr id="474128" name="Oval 16"/>
          <p:cNvSpPr>
            <a:spLocks noChangeArrowheads="1"/>
          </p:cNvSpPr>
          <p:nvPr/>
        </p:nvSpPr>
        <p:spPr bwMode="auto">
          <a:xfrm>
            <a:off x="2024063" y="2306063"/>
            <a:ext cx="1295400" cy="779026"/>
          </a:xfrm>
          <a:prstGeom prst="ellipse">
            <a:avLst/>
          </a:prstGeom>
          <a:solidFill>
            <a:schemeClr val="bg1">
              <a:alpha val="0"/>
            </a:schemeClr>
          </a:solidFill>
          <a:ln w="38100"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a:ea typeface="+mn-ea"/>
              <a:cs typeface="+mn-cs"/>
            </a:endParaRPr>
          </a:p>
        </p:txBody>
      </p:sp>
      <p:sp>
        <p:nvSpPr>
          <p:cNvPr id="474129" name="Oval 17"/>
          <p:cNvSpPr>
            <a:spLocks noChangeArrowheads="1"/>
          </p:cNvSpPr>
          <p:nvPr/>
        </p:nvSpPr>
        <p:spPr bwMode="auto">
          <a:xfrm>
            <a:off x="3733800" y="2582288"/>
            <a:ext cx="1295400" cy="779026"/>
          </a:xfrm>
          <a:prstGeom prst="ellipse">
            <a:avLst/>
          </a:prstGeom>
          <a:solidFill>
            <a:schemeClr val="bg1">
              <a:alpha val="0"/>
            </a:schemeClr>
          </a:solidFill>
          <a:ln w="38100"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a:ea typeface="+mn-ea"/>
              <a:cs typeface="+mn-cs"/>
            </a:endParaRPr>
          </a:p>
        </p:txBody>
      </p:sp>
      <p:sp>
        <p:nvSpPr>
          <p:cNvPr id="474130" name="Oval 18"/>
          <p:cNvSpPr>
            <a:spLocks noChangeArrowheads="1"/>
          </p:cNvSpPr>
          <p:nvPr/>
        </p:nvSpPr>
        <p:spPr bwMode="auto">
          <a:xfrm>
            <a:off x="5438775" y="3872926"/>
            <a:ext cx="1295400" cy="779026"/>
          </a:xfrm>
          <a:prstGeom prst="ellipse">
            <a:avLst/>
          </a:prstGeom>
          <a:solidFill>
            <a:schemeClr val="bg1">
              <a:alpha val="0"/>
            </a:schemeClr>
          </a:solidFill>
          <a:ln w="38100"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srgbClr val="FF0000"/>
              </a:solidFill>
              <a:effectLst/>
              <a:uLnTx/>
              <a:uFillTx/>
              <a:latin typeface="Arial"/>
              <a:ea typeface="+mn-ea"/>
              <a:cs typeface="+mn-cs"/>
            </a:endParaRPr>
          </a:p>
        </p:txBody>
      </p:sp>
      <p:sp>
        <p:nvSpPr>
          <p:cNvPr id="14" name="Rectangle 5"/>
          <p:cNvSpPr>
            <a:spLocks noChangeArrowheads="1"/>
          </p:cNvSpPr>
          <p:nvPr/>
        </p:nvSpPr>
        <p:spPr bwMode="auto">
          <a:xfrm>
            <a:off x="41696" y="6028426"/>
            <a:ext cx="2978727" cy="381000"/>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Tree>
    <p:extLst>
      <p:ext uri="{BB962C8B-B14F-4D97-AF65-F5344CB8AC3E}">
        <p14:creationId xmlns:p14="http://schemas.microsoft.com/office/powerpoint/2010/main" val="105541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41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41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741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41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41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741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741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74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4120" grpId="0" animBg="1"/>
      <p:bldP spid="474123" grpId="0" animBg="1"/>
      <p:bldP spid="474124" grpId="0" animBg="1"/>
      <p:bldP spid="474125" grpId="0" animBg="1"/>
      <p:bldP spid="474126" grpId="0" animBg="1"/>
      <p:bldP spid="474128" grpId="0" animBg="1"/>
      <p:bldP spid="474129" grpId="0" animBg="1"/>
      <p:bldP spid="474130" grpId="0" animBg="1"/>
      <p:bldP spid="14" grpId="0" animBg="1"/>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1532036966"/>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67774" y="5865542"/>
            <a:ext cx="5715000" cy="400110"/>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Oroville Dam, CA, failed spillway, Feb 27, 2017</a:t>
            </a:r>
          </a:p>
        </p:txBody>
      </p:sp>
      <p:grpSp>
        <p:nvGrpSpPr>
          <p:cNvPr id="5" name="Group 4"/>
          <p:cNvGrpSpPr/>
          <p:nvPr/>
        </p:nvGrpSpPr>
        <p:grpSpPr>
          <a:xfrm>
            <a:off x="-50848" y="2"/>
            <a:ext cx="9194848" cy="6677799"/>
            <a:chOff x="-50848" y="0"/>
            <a:chExt cx="9194848" cy="6677799"/>
          </a:xfrm>
        </p:grpSpPr>
        <p:sp>
          <p:nvSpPr>
            <p:cNvPr id="2" name="TextBox 1"/>
            <p:cNvSpPr txBox="1"/>
            <p:nvPr/>
          </p:nvSpPr>
          <p:spPr>
            <a:xfrm>
              <a:off x="1143000" y="6248400"/>
              <a:ext cx="70104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026" name="Picture 2" descr="C:\Users\SJB\Desktop\Oroville_Dam_spillway_damage_27_Feb_20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48" y="0"/>
              <a:ext cx="9194848" cy="57049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6400800"/>
              <a:ext cx="73914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https://en.wikipedia.org/wiki/Oroville_Dam#/media/File:Oroville_Dam_spillway_damage_27_Feb_2017.jpg</a:t>
              </a:r>
            </a:p>
          </p:txBody>
        </p:sp>
      </p:grpSp>
      <p:sp>
        <p:nvSpPr>
          <p:cNvPr id="7" name="TextBox 6"/>
          <p:cNvSpPr txBox="1"/>
          <p:nvPr/>
        </p:nvSpPr>
        <p:spPr>
          <a:xfrm>
            <a:off x="2971800" y="2343090"/>
            <a:ext cx="5638800" cy="1015663"/>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Cost of replacement of spillway 2017-2018 and stabilization below emergency spillway – 2018,  $1.2B  (DWR Feb. 2021) </a:t>
            </a:r>
          </a:p>
        </p:txBody>
      </p:sp>
      <p:sp>
        <p:nvSpPr>
          <p:cNvPr id="8" name="Text Box 2"/>
          <p:cNvSpPr txBox="1">
            <a:spLocks noChangeArrowheads="1"/>
          </p:cNvSpPr>
          <p:nvPr/>
        </p:nvSpPr>
        <p:spPr bwMode="auto">
          <a:xfrm>
            <a:off x="3822192" y="4114801"/>
            <a:ext cx="3035808" cy="400110"/>
          </a:xfrm>
          <a:prstGeom prst="rect">
            <a:avLst/>
          </a:prstGeom>
          <a:solidFill>
            <a:schemeClr val="bg1"/>
          </a:solidFill>
          <a:ln>
            <a:noFill/>
          </a:ln>
          <a:effec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Arial" charset="0"/>
                <a:ea typeface="+mn-ea"/>
                <a:cs typeface="+mn-cs"/>
              </a:rPr>
              <a:t>FEMA pays </a:t>
            </a:r>
            <a:r>
              <a:rPr kumimoji="0" lang="en-US" altLang="en-US" sz="2000" b="0" i="0" u="none" strike="noStrike" kern="1200" cap="none" spc="0" normalizeH="0" baseline="0" noProof="0" dirty="0">
                <a:ln>
                  <a:noFill/>
                </a:ln>
                <a:solidFill>
                  <a:srgbClr val="FF0000"/>
                </a:solidFill>
                <a:effectLst/>
                <a:uLnTx/>
                <a:uFillTx/>
                <a:latin typeface="Arial" charset="0"/>
                <a:ea typeface="+mn-ea"/>
                <a:cs typeface="+mn-cs"/>
              </a:rPr>
              <a:t>$630</a:t>
            </a:r>
            <a:r>
              <a:rPr kumimoji="0" lang="en-US" altLang="en-US" sz="2000" b="0" i="0" u="none" strike="noStrike" kern="1200" cap="none" spc="0" normalizeH="0" baseline="0" noProof="0" dirty="0">
                <a:ln>
                  <a:noFill/>
                </a:ln>
                <a:solidFill>
                  <a:srgbClr val="000000"/>
                </a:solidFill>
                <a:effectLst/>
                <a:uLnTx/>
                <a:uFillTx/>
                <a:latin typeface="Arial" charset="0"/>
                <a:ea typeface="+mn-ea"/>
                <a:cs typeface="+mn-cs"/>
              </a:rPr>
              <a:t> Million</a:t>
            </a:r>
            <a:endParaRPr kumimoji="0" lang="en-US" altLang="en-US" sz="2000" b="0" i="0" u="none" strike="noStrike" kern="1200" cap="none" spc="0" normalizeH="0" baseline="0" noProof="0" dirty="0">
              <a:ln>
                <a:noFill/>
              </a:ln>
              <a:solidFill>
                <a:srgbClr val="FF0000"/>
              </a:solidFill>
              <a:effectLst/>
              <a:uLnTx/>
              <a:uFillTx/>
              <a:latin typeface="Arial" charset="0"/>
              <a:ea typeface="+mn-ea"/>
              <a:cs typeface="+mn-cs"/>
            </a:endParaRPr>
          </a:p>
        </p:txBody>
      </p:sp>
    </p:spTree>
    <p:extLst>
      <p:ext uri="{BB962C8B-B14F-4D97-AF65-F5344CB8AC3E}">
        <p14:creationId xmlns:p14="http://schemas.microsoft.com/office/powerpoint/2010/main" val="592714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143000" y="990601"/>
            <a:ext cx="7315200" cy="4782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A personal assessment of time and place:</a:t>
            </a:r>
          </a:p>
          <a:p>
            <a:pPr eaLnBrk="1" hangingPunct="1">
              <a:lnSpc>
                <a:spcPct val="130000"/>
              </a:lnSpc>
            </a:pPr>
            <a:r>
              <a:rPr lang="en-US" altLang="en-US" sz="2400" dirty="0">
                <a:solidFill>
                  <a:srgbClr val="000000"/>
                </a:solidFill>
              </a:rPr>
              <a:t>World events that influenced </a:t>
            </a:r>
            <a:r>
              <a:rPr lang="en-US" altLang="en-US" sz="2400" dirty="0">
                <a:solidFill>
                  <a:srgbClr val="0000FF"/>
                </a:solidFill>
              </a:rPr>
              <a:t>deployment of capital,</a:t>
            </a:r>
            <a:r>
              <a:rPr lang="en-US" altLang="en-US" sz="2400" dirty="0">
                <a:solidFill>
                  <a:srgbClr val="000000"/>
                </a:solidFill>
              </a:rPr>
              <a:t> attention to societal </a:t>
            </a:r>
            <a:r>
              <a:rPr lang="en-US" altLang="en-US" sz="2400" dirty="0">
                <a:solidFill>
                  <a:srgbClr val="0000FF"/>
                </a:solidFill>
              </a:rPr>
              <a:t>concerns</a:t>
            </a:r>
            <a:r>
              <a:rPr lang="en-US" altLang="en-US" sz="2400" dirty="0">
                <a:solidFill>
                  <a:srgbClr val="000000"/>
                </a:solidFill>
              </a:rPr>
              <a:t> about </a:t>
            </a:r>
            <a:r>
              <a:rPr lang="en-US" altLang="en-US" sz="2400" dirty="0">
                <a:solidFill>
                  <a:srgbClr val="0000FF"/>
                </a:solidFill>
              </a:rPr>
              <a:t>flooding, droughts, and pollution abatement and cleanup,</a:t>
            </a:r>
            <a:r>
              <a:rPr lang="en-US" altLang="en-US" sz="2400" dirty="0">
                <a:solidFill>
                  <a:srgbClr val="000000"/>
                </a:solidFill>
              </a:rPr>
              <a:t> have influenced what research could be done and when.</a:t>
            </a:r>
          </a:p>
          <a:p>
            <a:pPr eaLnBrk="1" hangingPunct="1">
              <a:lnSpc>
                <a:spcPct val="130000"/>
              </a:lnSpc>
            </a:pPr>
            <a:r>
              <a:rPr lang="en-US" altLang="en-US" sz="2400" dirty="0">
                <a:solidFill>
                  <a:srgbClr val="000000"/>
                </a:solidFill>
              </a:rPr>
              <a:t>Advice from </a:t>
            </a:r>
            <a:r>
              <a:rPr lang="en-US" altLang="en-US" sz="2400" dirty="0">
                <a:solidFill>
                  <a:srgbClr val="0000FF"/>
                </a:solidFill>
              </a:rPr>
              <a:t>mentors,</a:t>
            </a:r>
            <a:r>
              <a:rPr lang="en-US" altLang="en-US" sz="2400" dirty="0">
                <a:solidFill>
                  <a:srgbClr val="000000"/>
                </a:solidFill>
              </a:rPr>
              <a:t> and the interests of my </a:t>
            </a:r>
            <a:r>
              <a:rPr lang="en-US" altLang="en-US" sz="2400" dirty="0">
                <a:solidFill>
                  <a:srgbClr val="0000FF"/>
                </a:solidFill>
              </a:rPr>
              <a:t>collaborating colleagues,</a:t>
            </a:r>
            <a:r>
              <a:rPr lang="en-US" altLang="en-US" sz="2400" dirty="0">
                <a:solidFill>
                  <a:srgbClr val="000000"/>
                </a:solidFill>
              </a:rPr>
              <a:t> have influenced the research topics addressed.</a:t>
            </a:r>
          </a:p>
        </p:txBody>
      </p:sp>
    </p:spTree>
    <p:extLst>
      <p:ext uri="{BB962C8B-B14F-4D97-AF65-F5344CB8AC3E}">
        <p14:creationId xmlns:p14="http://schemas.microsoft.com/office/powerpoint/2010/main" val="8141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 y="13"/>
            <a:ext cx="9219760"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p:cNvSpPr>
            <a:spLocks noChangeArrowheads="1"/>
          </p:cNvSpPr>
          <p:nvPr/>
        </p:nvSpPr>
        <p:spPr bwMode="auto">
          <a:xfrm>
            <a:off x="41475" y="83445"/>
            <a:ext cx="4267200" cy="609398"/>
          </a:xfrm>
          <a:prstGeom prst="rect">
            <a:avLst/>
          </a:prstGeom>
          <a:solidFill>
            <a:schemeClr val="bg1">
              <a:alpha val="0"/>
            </a:schemeClr>
          </a:solidFill>
          <a:ln w="38100"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cxnSp>
        <p:nvCxnSpPr>
          <p:cNvPr id="3" name="Straight Arrow Connector 2"/>
          <p:cNvCxnSpPr/>
          <p:nvPr/>
        </p:nvCxnSpPr>
        <p:spPr bwMode="auto">
          <a:xfrm flipH="1">
            <a:off x="4876800" y="914400"/>
            <a:ext cx="3048000" cy="2209800"/>
          </a:xfrm>
          <a:prstGeom prst="straightConnector1">
            <a:avLst/>
          </a:prstGeom>
          <a:solidFill>
            <a:schemeClr val="accent1"/>
          </a:solidFill>
          <a:ln w="28575" cap="flat" cmpd="sng" algn="ctr">
            <a:solidFill>
              <a:srgbClr val="00B0F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Arrow Connector 5"/>
          <p:cNvCxnSpPr/>
          <p:nvPr/>
        </p:nvCxnSpPr>
        <p:spPr bwMode="auto">
          <a:xfrm>
            <a:off x="7924800" y="914400"/>
            <a:ext cx="76200" cy="5486400"/>
          </a:xfrm>
          <a:prstGeom prst="straightConnector1">
            <a:avLst/>
          </a:prstGeom>
          <a:solidFill>
            <a:schemeClr val="accent1"/>
          </a:solidFill>
          <a:ln w="28575" cap="flat" cmpd="sng" algn="ctr">
            <a:solidFill>
              <a:srgbClr val="00B0F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Rectangle 7"/>
          <p:cNvSpPr/>
          <p:nvPr/>
        </p:nvSpPr>
        <p:spPr bwMode="auto">
          <a:xfrm>
            <a:off x="27908" y="2106619"/>
            <a:ext cx="2057402" cy="2008181"/>
          </a:xfrm>
          <a:prstGeom prst="rect">
            <a:avLst/>
          </a:prstGeom>
          <a:noFill/>
          <a:ln w="5715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a:ln>
                <a:noFill/>
              </a:ln>
              <a:solidFill>
                <a:srgbClr val="FF0000"/>
              </a:solidFill>
              <a:effectLst/>
              <a:latin typeface="Arial" charset="0"/>
            </a:endParaRPr>
          </a:p>
        </p:txBody>
      </p:sp>
      <p:cxnSp>
        <p:nvCxnSpPr>
          <p:cNvPr id="10" name="Straight Arrow Connector 9"/>
          <p:cNvCxnSpPr/>
          <p:nvPr/>
        </p:nvCxnSpPr>
        <p:spPr bwMode="auto">
          <a:xfrm flipH="1">
            <a:off x="5791200" y="228600"/>
            <a:ext cx="2193400" cy="1447800"/>
          </a:xfrm>
          <a:prstGeom prst="straightConnector1">
            <a:avLst/>
          </a:prstGeom>
          <a:solidFill>
            <a:schemeClr val="accent1"/>
          </a:solidFill>
          <a:ln w="28575" cap="flat" cmpd="sng" algn="ctr">
            <a:solidFill>
              <a:srgbClr val="FFFF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p:cNvCxnSpPr/>
          <p:nvPr/>
        </p:nvCxnSpPr>
        <p:spPr bwMode="auto">
          <a:xfrm flipH="1">
            <a:off x="7391400" y="228600"/>
            <a:ext cx="609600" cy="990600"/>
          </a:xfrm>
          <a:prstGeom prst="straightConnector1">
            <a:avLst/>
          </a:prstGeom>
          <a:solidFill>
            <a:schemeClr val="accent1"/>
          </a:solidFill>
          <a:ln w="28575" cap="flat" cmpd="sng" algn="ctr">
            <a:solidFill>
              <a:srgbClr val="FFFF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4" name="Group 13"/>
          <p:cNvGrpSpPr/>
          <p:nvPr/>
        </p:nvGrpSpPr>
        <p:grpSpPr>
          <a:xfrm>
            <a:off x="1593156" y="5638800"/>
            <a:ext cx="5129844" cy="553998"/>
            <a:chOff x="1524000" y="5638800"/>
            <a:chExt cx="5129844" cy="553998"/>
          </a:xfrm>
        </p:grpSpPr>
        <p:sp>
          <p:nvSpPr>
            <p:cNvPr id="11" name="TextBox 10"/>
            <p:cNvSpPr txBox="1"/>
            <p:nvPr/>
          </p:nvSpPr>
          <p:spPr>
            <a:xfrm>
              <a:off x="1524000" y="5638800"/>
              <a:ext cx="3352800" cy="553998"/>
            </a:xfrm>
            <a:prstGeom prst="rect">
              <a:avLst/>
            </a:prstGeom>
            <a:solidFill>
              <a:schemeClr val="bg1"/>
            </a:solidFill>
            <a:ln w="38100">
              <a:solidFill>
                <a:srgbClr val="FF0000"/>
              </a:solidFill>
            </a:ln>
          </p:spPr>
          <p:txBody>
            <a:bodyPr wrap="square" rtlCol="0">
              <a:spAutoFit/>
            </a:bodyPr>
            <a:lstStyle/>
            <a:p>
              <a:r>
                <a:rPr lang="en-US" dirty="0"/>
                <a:t>GRACE up to June 2017</a:t>
              </a:r>
            </a:p>
          </p:txBody>
        </p:sp>
        <p:cxnSp>
          <p:nvCxnSpPr>
            <p:cNvPr id="13" name="Straight Arrow Connector 12"/>
            <p:cNvCxnSpPr/>
            <p:nvPr/>
          </p:nvCxnSpPr>
          <p:spPr bwMode="auto">
            <a:xfrm>
              <a:off x="4882553" y="5915799"/>
              <a:ext cx="1771291" cy="159119"/>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Rectangle 14"/>
          <p:cNvSpPr/>
          <p:nvPr/>
        </p:nvSpPr>
        <p:spPr>
          <a:xfrm>
            <a:off x="4863123" y="3695329"/>
            <a:ext cx="790405" cy="57187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
        <p:nvSpPr>
          <p:cNvPr id="16" name="Rectangle 15"/>
          <p:cNvSpPr/>
          <p:nvPr/>
        </p:nvSpPr>
        <p:spPr>
          <a:xfrm>
            <a:off x="3332079" y="4144843"/>
            <a:ext cx="790405" cy="4726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3669336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5" grpId="0" animBg="1"/>
      <p:bldP spid="16" grpId="0" animBg="1"/>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 result for sections oroville d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0" y="1447802"/>
            <a:ext cx="8763000" cy="4581525"/>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228600" y="1168568"/>
            <a:ext cx="7315200" cy="1727032"/>
            <a:chOff x="228600" y="1168568"/>
            <a:chExt cx="7315200" cy="1727032"/>
          </a:xfrm>
        </p:grpSpPr>
        <p:sp>
          <p:nvSpPr>
            <p:cNvPr id="10" name="TextBox 9"/>
            <p:cNvSpPr txBox="1"/>
            <p:nvPr/>
          </p:nvSpPr>
          <p:spPr>
            <a:xfrm>
              <a:off x="2667000" y="1168568"/>
              <a:ext cx="4876800" cy="707886"/>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Emergency spillway -1,730 ft. long - for uncontrolled release of floods up to PMF </a:t>
              </a:r>
            </a:p>
          </p:txBody>
        </p:sp>
        <p:cxnSp>
          <p:nvCxnSpPr>
            <p:cNvPr id="11" name="Straight Arrow Connector 10"/>
            <p:cNvCxnSpPr/>
            <p:nvPr/>
          </p:nvCxnSpPr>
          <p:spPr>
            <a:xfrm flipH="1">
              <a:off x="228600" y="1522511"/>
              <a:ext cx="2420112" cy="129688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1"/>
            </p:cNvCxnSpPr>
            <p:nvPr/>
          </p:nvCxnSpPr>
          <p:spPr>
            <a:xfrm flipH="1">
              <a:off x="1828800" y="1522511"/>
              <a:ext cx="838200" cy="137308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6" name="TextBox 5"/>
          <p:cNvSpPr txBox="1"/>
          <p:nvPr/>
        </p:nvSpPr>
        <p:spPr>
          <a:xfrm>
            <a:off x="7391400" y="6381690"/>
            <a:ext cx="1676400" cy="400110"/>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March 2017</a:t>
            </a:r>
          </a:p>
        </p:txBody>
      </p:sp>
      <p:grpSp>
        <p:nvGrpSpPr>
          <p:cNvPr id="8" name="Group 7"/>
          <p:cNvGrpSpPr/>
          <p:nvPr/>
        </p:nvGrpSpPr>
        <p:grpSpPr>
          <a:xfrm>
            <a:off x="2895600" y="2038290"/>
            <a:ext cx="5410200" cy="875598"/>
            <a:chOff x="2895600" y="2038290"/>
            <a:chExt cx="5410200" cy="875598"/>
          </a:xfrm>
        </p:grpSpPr>
        <p:sp>
          <p:nvSpPr>
            <p:cNvPr id="9" name="TextBox 8"/>
            <p:cNvSpPr txBox="1"/>
            <p:nvPr/>
          </p:nvSpPr>
          <p:spPr>
            <a:xfrm>
              <a:off x="4267200" y="2038290"/>
              <a:ext cx="3200400" cy="400110"/>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Earth dam – 6,920 ft. long</a:t>
              </a:r>
            </a:p>
          </p:txBody>
        </p:sp>
        <p:cxnSp>
          <p:nvCxnSpPr>
            <p:cNvPr id="12" name="Straight Arrow Connector 11"/>
            <p:cNvCxnSpPr/>
            <p:nvPr/>
          </p:nvCxnSpPr>
          <p:spPr>
            <a:xfrm>
              <a:off x="5791200" y="2456688"/>
              <a:ext cx="2514600" cy="457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895600" y="2456688"/>
              <a:ext cx="2895600" cy="457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3962400" y="3333690"/>
            <a:ext cx="4191000" cy="404874"/>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Discharge – Failed Chute Spillway</a:t>
            </a:r>
          </a:p>
        </p:txBody>
      </p:sp>
      <p:cxnSp>
        <p:nvCxnSpPr>
          <p:cNvPr id="16" name="Straight Arrow Connector 15"/>
          <p:cNvCxnSpPr/>
          <p:nvPr/>
        </p:nvCxnSpPr>
        <p:spPr>
          <a:xfrm flipH="1">
            <a:off x="2743200" y="3536127"/>
            <a:ext cx="1219200" cy="27387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734056" y="3554415"/>
            <a:ext cx="1219200" cy="156927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5577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6248400"/>
            <a:ext cx="70104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5" name="Group 4"/>
          <p:cNvGrpSpPr/>
          <p:nvPr/>
        </p:nvGrpSpPr>
        <p:grpSpPr>
          <a:xfrm>
            <a:off x="0" y="304800"/>
            <a:ext cx="9144000" cy="6477000"/>
            <a:chOff x="0" y="304800"/>
            <a:chExt cx="9144000" cy="6477000"/>
          </a:xfrm>
        </p:grpSpPr>
        <p:pic>
          <p:nvPicPr>
            <p:cNvPr id="3" name="Picture 2" descr="C:\Users\SJB\Desktop\169.jpg"/>
            <p:cNvPicPr/>
            <p:nvPr/>
          </p:nvPicPr>
          <p:blipFill>
            <a:blip r:embed="rId2">
              <a:extLst>
                <a:ext uri="{28A0092B-C50C-407E-A947-70E740481C1C}">
                  <a14:useLocalDpi xmlns:a14="http://schemas.microsoft.com/office/drawing/2010/main" val="0"/>
                </a:ext>
              </a:extLst>
            </a:blip>
            <a:srcRect/>
            <a:stretch>
              <a:fillRect/>
            </a:stretch>
          </p:blipFill>
          <p:spPr bwMode="auto">
            <a:xfrm>
              <a:off x="0" y="304800"/>
              <a:ext cx="9144000" cy="5562600"/>
            </a:xfrm>
            <a:prstGeom prst="rect">
              <a:avLst/>
            </a:prstGeom>
            <a:noFill/>
            <a:ln>
              <a:noFill/>
            </a:ln>
          </p:spPr>
        </p:pic>
        <p:sp>
          <p:nvSpPr>
            <p:cNvPr id="4" name="TextBox 3"/>
            <p:cNvSpPr txBox="1"/>
            <p:nvPr/>
          </p:nvSpPr>
          <p:spPr>
            <a:xfrm>
              <a:off x="7391400" y="6381690"/>
              <a:ext cx="1676400" cy="400110"/>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March  2017</a:t>
              </a:r>
            </a:p>
          </p:txBody>
        </p:sp>
      </p:grpSp>
      <p:grpSp>
        <p:nvGrpSpPr>
          <p:cNvPr id="6" name="Group 5"/>
          <p:cNvGrpSpPr/>
          <p:nvPr/>
        </p:nvGrpSpPr>
        <p:grpSpPr>
          <a:xfrm>
            <a:off x="2971800" y="2285999"/>
            <a:ext cx="3124200" cy="1206598"/>
            <a:chOff x="457200" y="1904999"/>
            <a:chExt cx="3124200" cy="1206598"/>
          </a:xfrm>
        </p:grpSpPr>
        <p:sp>
          <p:nvSpPr>
            <p:cNvPr id="7" name="TextBox 6"/>
            <p:cNvSpPr txBox="1"/>
            <p:nvPr/>
          </p:nvSpPr>
          <p:spPr>
            <a:xfrm>
              <a:off x="457200" y="1904999"/>
              <a:ext cx="3124200" cy="400110"/>
            </a:xfrm>
            <a:prstGeom prst="rect">
              <a:avLst/>
            </a:prstGeom>
            <a:solidFill>
              <a:schemeClr val="bg1"/>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Back cutting at 10 ft./hour</a:t>
              </a:r>
            </a:p>
          </p:txBody>
        </p:sp>
        <p:cxnSp>
          <p:nvCxnSpPr>
            <p:cNvPr id="9" name="Straight Arrow Connector 8"/>
            <p:cNvCxnSpPr/>
            <p:nvPr/>
          </p:nvCxnSpPr>
          <p:spPr>
            <a:xfrm flipH="1">
              <a:off x="932688" y="2325624"/>
              <a:ext cx="1124712" cy="78597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 Box 3">
            <a:extLst>
              <a:ext uri="{FF2B5EF4-FFF2-40B4-BE49-F238E27FC236}">
                <a16:creationId xmlns:a16="http://schemas.microsoft.com/office/drawing/2014/main" id="{77258E94-6FA7-CDCC-2093-AED50FD91D23}"/>
              </a:ext>
            </a:extLst>
          </p:cNvPr>
          <p:cNvSpPr txBox="1">
            <a:spLocks noChangeArrowheads="1"/>
          </p:cNvSpPr>
          <p:nvPr/>
        </p:nvSpPr>
        <p:spPr bwMode="auto">
          <a:xfrm>
            <a:off x="653144" y="6096000"/>
            <a:ext cx="612865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Damage from use of emergency spillway</a:t>
            </a:r>
          </a:p>
        </p:txBody>
      </p:sp>
    </p:spTree>
    <p:extLst>
      <p:ext uri="{BB962C8B-B14F-4D97-AF65-F5344CB8AC3E}">
        <p14:creationId xmlns:p14="http://schemas.microsoft.com/office/powerpoint/2010/main" val="505286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3137955323"/>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00"/>
            <a:ext cx="73152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Early work – responding to short-term needs of regulatory agency colleagues</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1. Washington State, Department of Ecology</a:t>
            </a:r>
          </a:p>
          <a:p>
            <a:pPr marL="0" marR="0" lvl="0" indent="0" algn="l" defTabSz="914400" rtl="0" eaLnBrk="1" fontAlgn="base" latinLnBrk="0" hangingPunct="1">
              <a:lnSpc>
                <a:spcPct val="13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3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74359386"/>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SJB\Desktop\Picture2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76200"/>
            <a:ext cx="6046915" cy="642340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943600" y="1754034"/>
            <a:ext cx="3124200" cy="1477328"/>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Uses water quality models formulated as Extended </a:t>
            </a:r>
            <a:r>
              <a:rPr kumimoji="0" lang="en-US" sz="18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Kalman</a:t>
            </a: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Filters ( a major new tool) and statistical power tests.</a:t>
            </a:r>
          </a:p>
        </p:txBody>
      </p:sp>
      <p:sp>
        <p:nvSpPr>
          <p:cNvPr id="7" name="Rectangle 6"/>
          <p:cNvSpPr/>
          <p:nvPr/>
        </p:nvSpPr>
        <p:spPr>
          <a:xfrm>
            <a:off x="762000" y="1905000"/>
            <a:ext cx="4724400"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4" name="Straight Connector 13"/>
          <p:cNvCxnSpPr/>
          <p:nvPr/>
        </p:nvCxnSpPr>
        <p:spPr>
          <a:xfrm>
            <a:off x="685800" y="2621280"/>
            <a:ext cx="158456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137696" y="4001869"/>
            <a:ext cx="2930104" cy="1477328"/>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We chose the wrong journal.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This work has eluded the research community!</a:t>
            </a:r>
          </a:p>
        </p:txBody>
      </p:sp>
      <p:sp>
        <p:nvSpPr>
          <p:cNvPr id="8" name="Rectangle 7"/>
          <p:cNvSpPr/>
          <p:nvPr/>
        </p:nvSpPr>
        <p:spPr>
          <a:xfrm>
            <a:off x="2200163" y="661356"/>
            <a:ext cx="3937533" cy="98004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extBox 8"/>
          <p:cNvSpPr txBox="1"/>
          <p:nvPr/>
        </p:nvSpPr>
        <p:spPr>
          <a:xfrm>
            <a:off x="2556296" y="0"/>
            <a:ext cx="3581400" cy="338554"/>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ASCE</a:t>
            </a:r>
          </a:p>
        </p:txBody>
      </p:sp>
    </p:spTree>
    <p:extLst>
      <p:ext uri="{BB962C8B-B14F-4D97-AF65-F5344CB8AC3E}">
        <p14:creationId xmlns:p14="http://schemas.microsoft.com/office/powerpoint/2010/main" val="1418765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2" grpId="0" animBg="1"/>
      <p:bldP spid="8" grpId="0" animBg="1"/>
      <p:bldP spid="9" grpId="0" animBg="1"/>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7409" y="170873"/>
            <a:ext cx="8809182" cy="4846358"/>
            <a:chOff x="167409" y="170873"/>
            <a:chExt cx="8809182" cy="4846358"/>
          </a:xfrm>
        </p:grpSpPr>
        <p:pic>
          <p:nvPicPr>
            <p:cNvPr id="4098" name="Picture 2" descr="C:\Users\SJB\Desktop\Picture3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456" y="691420"/>
              <a:ext cx="8713089" cy="432581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SJB\Desktop\Picture3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409" y="170873"/>
              <a:ext cx="8809182" cy="369455"/>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Rectangle 4"/>
          <p:cNvSpPr/>
          <p:nvPr/>
        </p:nvSpPr>
        <p:spPr>
          <a:xfrm>
            <a:off x="254643" y="743712"/>
            <a:ext cx="8619038" cy="8099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4" name="Straight Connector 3"/>
          <p:cNvCxnSpPr/>
          <p:nvPr/>
        </p:nvCxnSpPr>
        <p:spPr>
          <a:xfrm>
            <a:off x="3352800" y="2133600"/>
            <a:ext cx="2438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200401" y="228600"/>
            <a:ext cx="5791200" cy="28388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p:cNvSpPr txBox="1"/>
          <p:nvPr/>
        </p:nvSpPr>
        <p:spPr>
          <a:xfrm>
            <a:off x="2057400" y="5172670"/>
            <a:ext cx="5410200" cy="923330"/>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Dennis and I chose the appropriate journal.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This work has been used and cited extensively.</a:t>
            </a:r>
          </a:p>
        </p:txBody>
      </p:sp>
    </p:spTree>
    <p:extLst>
      <p:ext uri="{BB962C8B-B14F-4D97-AF65-F5344CB8AC3E}">
        <p14:creationId xmlns:p14="http://schemas.microsoft.com/office/powerpoint/2010/main" val="277755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1" grpId="0" animBg="1"/>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921367696"/>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BDCE0-4611-3B11-BA36-EA602A402D7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D4F9E8E-025D-A28D-1270-6A80EEE69F17}"/>
              </a:ext>
            </a:extLst>
          </p:cNvPr>
          <p:cNvPicPr>
            <a:picLocks noChangeAspect="1"/>
          </p:cNvPicPr>
          <p:nvPr/>
        </p:nvPicPr>
        <p:blipFill>
          <a:blip r:embed="rId2"/>
          <a:stretch>
            <a:fillRect/>
          </a:stretch>
        </p:blipFill>
        <p:spPr>
          <a:xfrm>
            <a:off x="0" y="786627"/>
            <a:ext cx="9144000" cy="5284745"/>
          </a:xfrm>
          <a:prstGeom prst="rect">
            <a:avLst/>
          </a:prstGeom>
        </p:spPr>
      </p:pic>
      <p:sp>
        <p:nvSpPr>
          <p:cNvPr id="2" name="Rectangle 5">
            <a:extLst>
              <a:ext uri="{FF2B5EF4-FFF2-40B4-BE49-F238E27FC236}">
                <a16:creationId xmlns:a16="http://schemas.microsoft.com/office/drawing/2014/main" id="{CC2982E8-D901-1917-ABF2-D25673A36921}"/>
              </a:ext>
            </a:extLst>
          </p:cNvPr>
          <p:cNvSpPr>
            <a:spLocks noChangeArrowheads="1"/>
          </p:cNvSpPr>
          <p:nvPr/>
        </p:nvSpPr>
        <p:spPr bwMode="auto">
          <a:xfrm>
            <a:off x="114620" y="785984"/>
            <a:ext cx="4361155" cy="461010"/>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
        <p:nvSpPr>
          <p:cNvPr id="4" name="Rectangle 5">
            <a:extLst>
              <a:ext uri="{FF2B5EF4-FFF2-40B4-BE49-F238E27FC236}">
                <a16:creationId xmlns:a16="http://schemas.microsoft.com/office/drawing/2014/main" id="{0089E28F-58C2-E2BD-3F28-297B8B2DB88D}"/>
              </a:ext>
            </a:extLst>
          </p:cNvPr>
          <p:cNvSpPr>
            <a:spLocks noChangeArrowheads="1"/>
          </p:cNvSpPr>
          <p:nvPr/>
        </p:nvSpPr>
        <p:spPr bwMode="auto">
          <a:xfrm>
            <a:off x="106936" y="1314642"/>
            <a:ext cx="1528558" cy="461010"/>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
        <p:nvSpPr>
          <p:cNvPr id="5" name="Rectangle 5">
            <a:extLst>
              <a:ext uri="{FF2B5EF4-FFF2-40B4-BE49-F238E27FC236}">
                <a16:creationId xmlns:a16="http://schemas.microsoft.com/office/drawing/2014/main" id="{E2A0210D-ACB3-4676-81A0-D9C575D7F6E5}"/>
              </a:ext>
            </a:extLst>
          </p:cNvPr>
          <p:cNvSpPr>
            <a:spLocks noChangeArrowheads="1"/>
          </p:cNvSpPr>
          <p:nvPr/>
        </p:nvSpPr>
        <p:spPr bwMode="auto">
          <a:xfrm>
            <a:off x="2172284" y="1347178"/>
            <a:ext cx="6385168" cy="557822"/>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
        <p:nvSpPr>
          <p:cNvPr id="6" name="Rectangle 5">
            <a:extLst>
              <a:ext uri="{FF2B5EF4-FFF2-40B4-BE49-F238E27FC236}">
                <a16:creationId xmlns:a16="http://schemas.microsoft.com/office/drawing/2014/main" id="{C4BAE35E-2568-FEDA-CA8D-40F8C9B07EBC}"/>
              </a:ext>
            </a:extLst>
          </p:cNvPr>
          <p:cNvSpPr>
            <a:spLocks noChangeArrowheads="1"/>
          </p:cNvSpPr>
          <p:nvPr/>
        </p:nvSpPr>
        <p:spPr bwMode="auto">
          <a:xfrm>
            <a:off x="76200" y="3006518"/>
            <a:ext cx="2237962" cy="1925754"/>
          </a:xfrm>
          <a:prstGeom prst="rect">
            <a:avLst/>
          </a:prstGeom>
          <a:noFill/>
          <a:ln w="38100">
            <a:solidFill>
              <a:srgbClr val="FF0000"/>
            </a:solidFill>
            <a:miter lim="800000"/>
            <a:headEnd/>
            <a:tailEnd/>
          </a:ln>
          <a:effec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000" b="1" i="0" u="none" strike="noStrike" kern="1200" cap="none" spc="0" normalizeH="0" baseline="0" noProof="0">
              <a:ln>
                <a:noFill/>
              </a:ln>
              <a:solidFill>
                <a:srgbClr val="FF0000"/>
              </a:solidFill>
              <a:effectLst/>
              <a:uLnTx/>
              <a:uFillTx/>
              <a:latin typeface="Arial" charset="0"/>
              <a:ea typeface="+mn-ea"/>
              <a:cs typeface="+mn-cs"/>
            </a:endParaRPr>
          </a:p>
        </p:txBody>
      </p:sp>
      <p:sp>
        <p:nvSpPr>
          <p:cNvPr id="7" name="Text Box 2">
            <a:extLst>
              <a:ext uri="{FF2B5EF4-FFF2-40B4-BE49-F238E27FC236}">
                <a16:creationId xmlns:a16="http://schemas.microsoft.com/office/drawing/2014/main" id="{C0001F18-B9C9-5A71-A038-85C139DDC604}"/>
              </a:ext>
            </a:extLst>
          </p:cNvPr>
          <p:cNvSpPr txBox="1">
            <a:spLocks noChangeArrowheads="1"/>
          </p:cNvSpPr>
          <p:nvPr/>
        </p:nvSpPr>
        <p:spPr bwMode="auto">
          <a:xfrm>
            <a:off x="4668227" y="838200"/>
            <a:ext cx="970573"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altLang="en-US" sz="2000" b="1" i="0" u="none" strike="noStrike" kern="1200" cap="none" spc="0" normalizeH="0" baseline="0" noProof="0" dirty="0">
                <a:ln>
                  <a:noFill/>
                </a:ln>
                <a:solidFill>
                  <a:srgbClr val="FF0000"/>
                </a:solidFill>
                <a:effectLst/>
                <a:uLnTx/>
                <a:uFillTx/>
                <a:latin typeface="Arial" charset="0"/>
                <a:ea typeface="+mn-ea"/>
                <a:cs typeface="+mn-cs"/>
              </a:rPr>
              <a:t> 2021</a:t>
            </a:r>
          </a:p>
        </p:txBody>
      </p:sp>
    </p:spTree>
    <p:extLst>
      <p:ext uri="{BB962C8B-B14F-4D97-AF65-F5344CB8AC3E}">
        <p14:creationId xmlns:p14="http://schemas.microsoft.com/office/powerpoint/2010/main" val="398789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AF85988-911C-22A8-4D52-397719B1B48E}"/>
              </a:ext>
            </a:extLst>
          </p:cNvPr>
          <p:cNvPicPr>
            <a:picLocks noChangeAspect="1"/>
          </p:cNvPicPr>
          <p:nvPr/>
        </p:nvPicPr>
        <p:blipFill>
          <a:blip r:embed="rId2"/>
          <a:stretch>
            <a:fillRect/>
          </a:stretch>
        </p:blipFill>
        <p:spPr>
          <a:xfrm>
            <a:off x="1671205" y="228600"/>
            <a:ext cx="5801591" cy="5489864"/>
          </a:xfrm>
          <a:prstGeom prst="rect">
            <a:avLst/>
          </a:prstGeom>
        </p:spPr>
      </p:pic>
      <p:sp>
        <p:nvSpPr>
          <p:cNvPr id="2" name="Rectangle 1">
            <a:extLst>
              <a:ext uri="{FF2B5EF4-FFF2-40B4-BE49-F238E27FC236}">
                <a16:creationId xmlns:a16="http://schemas.microsoft.com/office/drawing/2014/main" id="{341FDFE3-023E-CEBB-23B0-E481028271D4}"/>
              </a:ext>
            </a:extLst>
          </p:cNvPr>
          <p:cNvSpPr/>
          <p:nvPr/>
        </p:nvSpPr>
        <p:spPr>
          <a:xfrm>
            <a:off x="1905000" y="2294626"/>
            <a:ext cx="5486400" cy="1600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a:extLst>
              <a:ext uri="{FF2B5EF4-FFF2-40B4-BE49-F238E27FC236}">
                <a16:creationId xmlns:a16="http://schemas.microsoft.com/office/drawing/2014/main" id="{3255EBDC-8A1F-9FDC-E3C7-F89D466D53A2}"/>
              </a:ext>
            </a:extLst>
          </p:cNvPr>
          <p:cNvSpPr/>
          <p:nvPr/>
        </p:nvSpPr>
        <p:spPr>
          <a:xfrm>
            <a:off x="1905000" y="3878580"/>
            <a:ext cx="5486400" cy="17602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820828649"/>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AF85988-911C-22A8-4D52-397719B1B48E}"/>
              </a:ext>
            </a:extLst>
          </p:cNvPr>
          <p:cNvPicPr>
            <a:picLocks noChangeAspect="1"/>
          </p:cNvPicPr>
          <p:nvPr/>
        </p:nvPicPr>
        <p:blipFill>
          <a:blip r:embed="rId2"/>
          <a:stretch>
            <a:fillRect/>
          </a:stretch>
        </p:blipFill>
        <p:spPr>
          <a:xfrm>
            <a:off x="1671205" y="228600"/>
            <a:ext cx="5801591" cy="5489864"/>
          </a:xfrm>
          <a:prstGeom prst="rect">
            <a:avLst/>
          </a:prstGeom>
        </p:spPr>
      </p:pic>
      <p:sp>
        <p:nvSpPr>
          <p:cNvPr id="4" name="Rectangle 3">
            <a:extLst>
              <a:ext uri="{FF2B5EF4-FFF2-40B4-BE49-F238E27FC236}">
                <a16:creationId xmlns:a16="http://schemas.microsoft.com/office/drawing/2014/main" id="{3255EBDC-8A1F-9FDC-E3C7-F89D466D53A2}"/>
              </a:ext>
            </a:extLst>
          </p:cNvPr>
          <p:cNvSpPr/>
          <p:nvPr/>
        </p:nvSpPr>
        <p:spPr>
          <a:xfrm>
            <a:off x="1905000" y="3932368"/>
            <a:ext cx="5486400" cy="17602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50000"/>
              </a:spcBef>
              <a:spcAft>
                <a:spcPct val="0"/>
              </a:spcAft>
              <a:buClrTx/>
              <a:buSzTx/>
              <a:buFontTx/>
              <a:buNone/>
              <a:tabLst/>
              <a:defRPr/>
            </a:pPr>
            <a:endParaRPr kumimoji="0" lang="en-US" sz="2000" b="1"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5620877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838200" y="685800"/>
            <a:ext cx="7239000" cy="2821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en-US" sz="2400" dirty="0">
                <a:solidFill>
                  <a:srgbClr val="000000"/>
                </a:solidFill>
                <a:latin typeface="Arial" panose="020B0604020202020204" pitchFamily="34" charset="0"/>
                <a:cs typeface="Arial" panose="020B0604020202020204" pitchFamily="34" charset="0"/>
              </a:rPr>
              <a:t>The importance of LANDSAT: </a:t>
            </a:r>
          </a:p>
          <a:p>
            <a:pPr>
              <a:lnSpc>
                <a:spcPct val="120000"/>
              </a:lnSpc>
            </a:pPr>
            <a:r>
              <a:rPr lang="en-US" altLang="en-US" sz="2400" dirty="0">
                <a:solidFill>
                  <a:srgbClr val="000000"/>
                </a:solidFill>
                <a:latin typeface="Arial" panose="020B0604020202020204" pitchFamily="34" charset="0"/>
                <a:cs typeface="Arial" panose="020B0604020202020204" pitchFamily="34" charset="0"/>
              </a:rPr>
              <a:t>52nd - year - continuous mapping of earth’s surface</a:t>
            </a:r>
          </a:p>
          <a:p>
            <a:pPr>
              <a:lnSpc>
                <a:spcPct val="120000"/>
              </a:lnSpc>
            </a:pPr>
            <a:r>
              <a:rPr lang="en-US" altLang="en-US" sz="2400" dirty="0">
                <a:solidFill>
                  <a:srgbClr val="000000"/>
                </a:solidFill>
                <a:latin typeface="Arial" panose="020B0604020202020204" pitchFamily="34" charset="0"/>
                <a:cs typeface="Arial" panose="020B0604020202020204" pitchFamily="34" charset="0"/>
              </a:rPr>
              <a:t>LANDSAT 1 launched July 23, 1972</a:t>
            </a:r>
          </a:p>
          <a:p>
            <a:pPr>
              <a:lnSpc>
                <a:spcPct val="120000"/>
              </a:lnSpc>
            </a:pPr>
            <a:r>
              <a:rPr lang="en-US" altLang="en-US" sz="2400" dirty="0">
                <a:solidFill>
                  <a:srgbClr val="000000"/>
                </a:solidFill>
                <a:latin typeface="Arial" panose="020B0604020202020204" pitchFamily="34" charset="0"/>
                <a:cs typeface="Arial" panose="020B0604020202020204" pitchFamily="34" charset="0"/>
              </a:rPr>
              <a:t>LANDSAT 9 launched September 27, 2021</a:t>
            </a:r>
          </a:p>
        </p:txBody>
      </p:sp>
    </p:spTree>
    <p:extLst>
      <p:ext uri="{BB962C8B-B14F-4D97-AF65-F5344CB8AC3E}">
        <p14:creationId xmlns:p14="http://schemas.microsoft.com/office/powerpoint/2010/main" val="425200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AF85988-911C-22A8-4D52-397719B1B48E}"/>
              </a:ext>
            </a:extLst>
          </p:cNvPr>
          <p:cNvPicPr>
            <a:picLocks noChangeAspect="1"/>
          </p:cNvPicPr>
          <p:nvPr/>
        </p:nvPicPr>
        <p:blipFill>
          <a:blip r:embed="rId2"/>
          <a:stretch>
            <a:fillRect/>
          </a:stretch>
        </p:blipFill>
        <p:spPr>
          <a:xfrm>
            <a:off x="1671205" y="228600"/>
            <a:ext cx="5801591" cy="5489864"/>
          </a:xfrm>
          <a:prstGeom prst="rect">
            <a:avLst/>
          </a:prstGeom>
        </p:spPr>
      </p:pic>
    </p:spTree>
    <p:extLst>
      <p:ext uri="{BB962C8B-B14F-4D97-AF65-F5344CB8AC3E}">
        <p14:creationId xmlns:p14="http://schemas.microsoft.com/office/powerpoint/2010/main" val="2521585378"/>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3385731627"/>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4809E-A449-06D1-F5B6-ACF3D9F08001}"/>
            </a:ext>
          </a:extLst>
        </p:cNvPr>
        <p:cNvGrpSpPr/>
        <p:nvPr/>
      </p:nvGrpSpPr>
      <p:grpSpPr>
        <a:xfrm>
          <a:off x="0" y="0"/>
          <a:ext cx="0" cy="0"/>
          <a:chOff x="0" y="0"/>
          <a:chExt cx="0" cy="0"/>
        </a:xfrm>
      </p:grpSpPr>
      <p:sp>
        <p:nvSpPr>
          <p:cNvPr id="53250" name="Text Box 2">
            <a:extLst>
              <a:ext uri="{FF2B5EF4-FFF2-40B4-BE49-F238E27FC236}">
                <a16:creationId xmlns:a16="http://schemas.microsoft.com/office/drawing/2014/main" id="{4F5C7BA2-3410-5E2D-7BB8-E69EBAD161E9}"/>
              </a:ext>
            </a:extLst>
          </p:cNvPr>
          <p:cNvSpPr txBox="1">
            <a:spLocks noChangeArrowheads="1"/>
          </p:cNvSpPr>
          <p:nvPr/>
        </p:nvSpPr>
        <p:spPr bwMode="auto">
          <a:xfrm>
            <a:off x="1143000" y="990613"/>
            <a:ext cx="7315200" cy="2996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FFFFFF">
                    <a:lumMod val="75000"/>
                  </a:srgbClr>
                </a:solidFill>
                <a:effectLst/>
                <a:uLnTx/>
                <a:uFillTx/>
                <a:latin typeface="Arial" charset="0"/>
                <a:ea typeface="+mn-ea"/>
                <a:cs typeface="+mn-cs"/>
              </a:rPr>
              <a:t>Landmark technological developments 1944 -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FFFFFF">
                    <a:lumMod val="75000"/>
                  </a:srgbClr>
                </a:solidFill>
                <a:effectLst/>
                <a:uLnTx/>
                <a:uFillTx/>
                <a:latin typeface="Arial" charset="0"/>
                <a:ea typeface="+mn-ea"/>
                <a:cs typeface="+mn-cs"/>
              </a:rPr>
              <a:t>Follow up technology</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FFFFFF">
                    <a:lumMod val="75000"/>
                  </a:srgbClr>
                </a:solidFill>
                <a:effectLst/>
                <a:uLnTx/>
                <a:uFillTx/>
                <a:latin typeface="Arial" charset="0"/>
                <a:ea typeface="+mn-ea"/>
                <a:cs typeface="+mn-cs"/>
              </a:rPr>
              <a:t>Issues in hydrology and water resources engineering</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The importance of mentors</a:t>
            </a:r>
          </a:p>
        </p:txBody>
      </p:sp>
    </p:spTree>
    <p:extLst>
      <p:ext uri="{BB962C8B-B14F-4D97-AF65-F5344CB8AC3E}">
        <p14:creationId xmlns:p14="http://schemas.microsoft.com/office/powerpoint/2010/main" val="2512311830"/>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C1DA7-B7D9-7BB6-C278-42A2A049CB2B}"/>
            </a:ext>
          </a:extLst>
        </p:cNvPr>
        <p:cNvGrpSpPr/>
        <p:nvPr/>
      </p:nvGrpSpPr>
      <p:grpSpPr>
        <a:xfrm>
          <a:off x="0" y="0"/>
          <a:ext cx="0" cy="0"/>
          <a:chOff x="0" y="0"/>
          <a:chExt cx="0" cy="0"/>
        </a:xfrm>
      </p:grpSpPr>
      <p:sp>
        <p:nvSpPr>
          <p:cNvPr id="53250" name="Text Box 2">
            <a:extLst>
              <a:ext uri="{FF2B5EF4-FFF2-40B4-BE49-F238E27FC236}">
                <a16:creationId xmlns:a16="http://schemas.microsoft.com/office/drawing/2014/main" id="{805C0205-88F0-D9AA-EEC1-0D62C66E512B}"/>
              </a:ext>
            </a:extLst>
          </p:cNvPr>
          <p:cNvSpPr txBox="1">
            <a:spLocks noChangeArrowheads="1"/>
          </p:cNvSpPr>
          <p:nvPr/>
        </p:nvSpPr>
        <p:spPr bwMode="auto">
          <a:xfrm>
            <a:off x="1143000" y="990613"/>
            <a:ext cx="7315200" cy="2147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What possibilities exist for using “machine Learning” for predicting hydrologic response from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“ungauged catchments”</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a:t>
            </a:r>
          </a:p>
          <a:p>
            <a:pPr marL="0" marR="0" lvl="0" indent="0" algn="l" defTabSz="914400" rtl="0" eaLnBrk="1" fontAlgn="base" latinLnBrk="0" hangingPunct="1">
              <a:lnSpc>
                <a:spcPct val="13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49402226"/>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9537201-E95C-EA5D-DC4A-70553620EA19}"/>
              </a:ext>
            </a:extLst>
          </p:cNvPr>
          <p:cNvPicPr>
            <a:picLocks noChangeAspect="1"/>
          </p:cNvPicPr>
          <p:nvPr/>
        </p:nvPicPr>
        <p:blipFill>
          <a:blip r:embed="rId2"/>
          <a:stretch>
            <a:fillRect/>
          </a:stretch>
        </p:blipFill>
        <p:spPr>
          <a:xfrm>
            <a:off x="0" y="117677"/>
            <a:ext cx="9144000" cy="6622646"/>
          </a:xfrm>
          <a:prstGeom prst="rect">
            <a:avLst/>
          </a:prstGeom>
        </p:spPr>
      </p:pic>
      <p:sp>
        <p:nvSpPr>
          <p:cNvPr id="5" name="TextBox 4">
            <a:extLst>
              <a:ext uri="{FF2B5EF4-FFF2-40B4-BE49-F238E27FC236}">
                <a16:creationId xmlns:a16="http://schemas.microsoft.com/office/drawing/2014/main" id="{E56C40B5-9980-31C9-5D93-D3041240FCCF}"/>
              </a:ext>
            </a:extLst>
          </p:cNvPr>
          <p:cNvSpPr txBox="1"/>
          <p:nvPr/>
        </p:nvSpPr>
        <p:spPr>
          <a:xfrm>
            <a:off x="5029200" y="87868"/>
            <a:ext cx="2895600" cy="369332"/>
          </a:xfrm>
          <a:prstGeom prst="rect">
            <a:avLst/>
          </a:prstGeom>
          <a:solidFill>
            <a:srgbClr val="FFFFFF"/>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mn-ea"/>
                <a:cs typeface="+mn-cs"/>
              </a:rPr>
              <a:t>Nature – March 20, 2024.</a:t>
            </a:r>
          </a:p>
        </p:txBody>
      </p:sp>
      <p:sp>
        <p:nvSpPr>
          <p:cNvPr id="7" name="Rectangle 6">
            <a:extLst>
              <a:ext uri="{FF2B5EF4-FFF2-40B4-BE49-F238E27FC236}">
                <a16:creationId xmlns:a16="http://schemas.microsoft.com/office/drawing/2014/main" id="{738590D6-B6DD-F449-BB93-1A8A39DA7AFF}"/>
              </a:ext>
            </a:extLst>
          </p:cNvPr>
          <p:cNvSpPr/>
          <p:nvPr/>
        </p:nvSpPr>
        <p:spPr>
          <a:xfrm>
            <a:off x="152400" y="571820"/>
            <a:ext cx="7562745" cy="9144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74C62A11-C248-091D-72F3-34CF219438DA}"/>
              </a:ext>
            </a:extLst>
          </p:cNvPr>
          <p:cNvSpPr txBox="1"/>
          <p:nvPr/>
        </p:nvSpPr>
        <p:spPr>
          <a:xfrm>
            <a:off x="381000" y="3977856"/>
            <a:ext cx="2667000" cy="2031325"/>
          </a:xfrm>
          <a:prstGeom prst="rect">
            <a:avLst/>
          </a:prstGeom>
          <a:solidFill>
            <a:srgbClr val="FFFFFF"/>
          </a:solid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mn-ea"/>
                <a:cs typeface="+mn-cs"/>
              </a:rPr>
              <a:t>AI skill measures used: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mn-ea"/>
                <a:cs typeface="+mn-cs"/>
              </a:rPr>
              <a:t>Precision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mn-ea"/>
                <a:cs typeface="+mn-cs"/>
              </a:rPr>
              <a:t>Recall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mn-ea"/>
                <a:cs typeface="+mn-cs"/>
              </a:rPr>
              <a:t>F1 Score</a:t>
            </a:r>
          </a:p>
        </p:txBody>
      </p:sp>
    </p:spTree>
    <p:extLst>
      <p:ext uri="{BB962C8B-B14F-4D97-AF65-F5344CB8AC3E}">
        <p14:creationId xmlns:p14="http://schemas.microsoft.com/office/powerpoint/2010/main" val="302985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A4D004B-083D-E48B-3D62-76D9FDB21B61}"/>
              </a:ext>
            </a:extLst>
          </p:cNvPr>
          <p:cNvPicPr>
            <a:picLocks noChangeAspect="1"/>
          </p:cNvPicPr>
          <p:nvPr/>
        </p:nvPicPr>
        <p:blipFill>
          <a:blip r:embed="rId2"/>
          <a:stretch>
            <a:fillRect/>
          </a:stretch>
        </p:blipFill>
        <p:spPr>
          <a:xfrm>
            <a:off x="415637" y="533400"/>
            <a:ext cx="8312727" cy="4980501"/>
          </a:xfrm>
          <a:prstGeom prst="rect">
            <a:avLst/>
          </a:prstGeom>
        </p:spPr>
      </p:pic>
      <p:sp>
        <p:nvSpPr>
          <p:cNvPr id="2" name="TextBox 1">
            <a:extLst>
              <a:ext uri="{FF2B5EF4-FFF2-40B4-BE49-F238E27FC236}">
                <a16:creationId xmlns:a16="http://schemas.microsoft.com/office/drawing/2014/main" id="{1306165F-48C1-23B5-656F-75F42340A479}"/>
              </a:ext>
            </a:extLst>
          </p:cNvPr>
          <p:cNvSpPr txBox="1"/>
          <p:nvPr/>
        </p:nvSpPr>
        <p:spPr>
          <a:xfrm>
            <a:off x="209550" y="3048000"/>
            <a:ext cx="8705850" cy="3356688"/>
          </a:xfrm>
          <a:prstGeom prst="rect">
            <a:avLst/>
          </a:prstGeom>
          <a:solidFill>
            <a:schemeClr val="bg1"/>
          </a:solidFill>
          <a:ln w="28575">
            <a:solidFill>
              <a:schemeClr val="tx1"/>
            </a:solidFill>
          </a:ln>
        </p:spPr>
        <p:txBody>
          <a:bodyPr wrap="square" rtlCol="0">
            <a:spAutoFit/>
          </a:bodyPr>
          <a:lstStyle/>
          <a:p>
            <a:pPr marL="0" marR="0" lvl="0" indent="0" algn="l" defTabSz="914400" rtl="0" eaLnBrk="1" fontAlgn="base" latinLnBrk="0" hangingPunct="1">
              <a:lnSpc>
                <a:spcPct val="150000"/>
              </a:lnSpc>
              <a:spcBef>
                <a:spcPts val="1200"/>
              </a:spcBef>
              <a:spcAft>
                <a:spcPct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Here we show that </a:t>
            </a:r>
            <a:r>
              <a:rPr kumimoji="0" lang="en-US" sz="2400" b="1" i="0" u="none" strike="noStrike" kern="1200" cap="none" spc="0" normalizeH="0" baseline="0" noProof="0" dirty="0">
                <a:ln>
                  <a:noFill/>
                </a:ln>
                <a:solidFill>
                  <a:srgbClr val="0000FF"/>
                </a:solidFill>
                <a:effectLst/>
                <a:uLnTx/>
                <a:uFillTx/>
                <a:latin typeface="HardingText-Regular"/>
                <a:ea typeface="+mn-ea"/>
                <a:cs typeface="+mn-cs"/>
              </a:rPr>
              <a:t>artificial intelligence-based forecasting</a:t>
            </a: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 achieves reliability in </a:t>
            </a:r>
            <a:r>
              <a:rPr kumimoji="0" lang="en-US" sz="2400" b="1" i="0" u="none" strike="noStrike" kern="1200" cap="none" spc="0" normalizeH="0" baseline="0" noProof="0" dirty="0">
                <a:ln>
                  <a:noFill/>
                </a:ln>
                <a:solidFill>
                  <a:srgbClr val="0000FF"/>
                </a:solidFill>
                <a:effectLst/>
                <a:uLnTx/>
                <a:uFillTx/>
                <a:latin typeface="HardingText-Regular"/>
                <a:ea typeface="+mn-ea"/>
                <a:cs typeface="+mn-cs"/>
              </a:rPr>
              <a:t>predicting extreme riverine events </a:t>
            </a: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in </a:t>
            </a:r>
            <a:r>
              <a:rPr kumimoji="0" lang="en-US" sz="2400" b="1" i="0" u="none" strike="noStrike" kern="1200" cap="none" spc="0" normalizeH="0" baseline="0" noProof="0" dirty="0">
                <a:ln>
                  <a:noFill/>
                </a:ln>
                <a:solidFill>
                  <a:srgbClr val="0000FF"/>
                </a:solidFill>
                <a:effectLst/>
                <a:uLnTx/>
                <a:uFillTx/>
                <a:latin typeface="HardingText-Regular"/>
                <a:ea typeface="+mn-ea"/>
                <a:cs typeface="+mn-cs"/>
              </a:rPr>
              <a:t>ungauged watersheds</a:t>
            </a: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 at up to </a:t>
            </a:r>
            <a:r>
              <a:rPr kumimoji="0" lang="en-US" sz="2400" b="1" i="0" u="none" strike="noStrike" kern="1200" cap="none" spc="0" normalizeH="0" baseline="0" noProof="0" dirty="0">
                <a:ln>
                  <a:noFill/>
                </a:ln>
                <a:solidFill>
                  <a:srgbClr val="0000FF"/>
                </a:solidFill>
                <a:effectLst/>
                <a:uLnTx/>
                <a:uFillTx/>
                <a:latin typeface="HardingText-Regular"/>
                <a:ea typeface="+mn-ea"/>
                <a:cs typeface="+mn-cs"/>
              </a:rPr>
              <a:t>a five-day lead time </a:t>
            </a: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that is similar to or better than the reliability of nowcasts (zero-day lead time) from a current state-of-the-art global modelling system (the Copernicus Emergency Management Service Global Flood Awareness System).</a:t>
            </a:r>
            <a:endParaRPr kumimoji="0" lang="en-US" sz="2400" b="1"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5" name="Rectangle 4">
            <a:extLst>
              <a:ext uri="{FF2B5EF4-FFF2-40B4-BE49-F238E27FC236}">
                <a16:creationId xmlns:a16="http://schemas.microsoft.com/office/drawing/2014/main" id="{F8D04510-C286-560B-B7C3-ECE5AF246F0B}"/>
              </a:ext>
            </a:extLst>
          </p:cNvPr>
          <p:cNvSpPr/>
          <p:nvPr/>
        </p:nvSpPr>
        <p:spPr>
          <a:xfrm>
            <a:off x="367780" y="1499150"/>
            <a:ext cx="8319020" cy="14726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31167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1876667948"/>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A2332C2-2C54-72C7-85BB-E6E2D17A918D}"/>
              </a:ext>
            </a:extLst>
          </p:cNvPr>
          <p:cNvPicPr>
            <a:picLocks noChangeAspect="1"/>
          </p:cNvPicPr>
          <p:nvPr/>
        </p:nvPicPr>
        <p:blipFill>
          <a:blip r:embed="rId2"/>
          <a:stretch>
            <a:fillRect/>
          </a:stretch>
        </p:blipFill>
        <p:spPr>
          <a:xfrm>
            <a:off x="0" y="457200"/>
            <a:ext cx="9144000" cy="5148423"/>
          </a:xfrm>
          <a:prstGeom prst="rect">
            <a:avLst/>
          </a:prstGeom>
        </p:spPr>
      </p:pic>
      <p:sp>
        <p:nvSpPr>
          <p:cNvPr id="4" name="TextBox 3">
            <a:extLst>
              <a:ext uri="{FF2B5EF4-FFF2-40B4-BE49-F238E27FC236}">
                <a16:creationId xmlns:a16="http://schemas.microsoft.com/office/drawing/2014/main" id="{A272421E-D700-5FC7-9B7C-D9B164C29077}"/>
              </a:ext>
            </a:extLst>
          </p:cNvPr>
          <p:cNvSpPr txBox="1"/>
          <p:nvPr/>
        </p:nvSpPr>
        <p:spPr>
          <a:xfrm>
            <a:off x="5410200" y="457200"/>
            <a:ext cx="762000" cy="400110"/>
          </a:xfrm>
          <a:prstGeom prst="rect">
            <a:avLst/>
          </a:prstGeom>
          <a:solidFill>
            <a:srgbClr val="FFFFFF"/>
          </a:solidFill>
          <a:ln w="38100">
            <a:solidFill>
              <a:srgbClr val="FF000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i="0" u="none" strike="noStrike" kern="0" cap="none" spc="0" normalizeH="0" baseline="0" noProof="0" dirty="0">
                <a:ln>
                  <a:noFill/>
                </a:ln>
                <a:effectLst/>
                <a:uLnTx/>
                <a:uFillTx/>
              </a:rPr>
              <a:t>2004</a:t>
            </a:r>
          </a:p>
        </p:txBody>
      </p:sp>
      <p:sp>
        <p:nvSpPr>
          <p:cNvPr id="5" name="Rectangle 4">
            <a:extLst>
              <a:ext uri="{FF2B5EF4-FFF2-40B4-BE49-F238E27FC236}">
                <a16:creationId xmlns:a16="http://schemas.microsoft.com/office/drawing/2014/main" id="{A6728D8A-6662-9ED6-5EB8-63B944B43F88}"/>
              </a:ext>
            </a:extLst>
          </p:cNvPr>
          <p:cNvSpPr/>
          <p:nvPr/>
        </p:nvSpPr>
        <p:spPr bwMode="auto">
          <a:xfrm>
            <a:off x="2286000" y="990600"/>
            <a:ext cx="6539005" cy="553999"/>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Tree>
    <p:extLst>
      <p:ext uri="{BB962C8B-B14F-4D97-AF65-F5344CB8AC3E}">
        <p14:creationId xmlns:p14="http://schemas.microsoft.com/office/powerpoint/2010/main" val="138642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F8DA549-810C-B6AD-2092-E0C8D8615230}"/>
              </a:ext>
            </a:extLst>
          </p:cNvPr>
          <p:cNvPicPr>
            <a:picLocks noChangeAspect="1"/>
          </p:cNvPicPr>
          <p:nvPr/>
        </p:nvPicPr>
        <p:blipFill>
          <a:blip r:embed="rId2"/>
          <a:stretch>
            <a:fillRect/>
          </a:stretch>
        </p:blipFill>
        <p:spPr>
          <a:xfrm>
            <a:off x="415637" y="507417"/>
            <a:ext cx="8312727" cy="4064583"/>
          </a:xfrm>
          <a:prstGeom prst="rect">
            <a:avLst/>
          </a:prstGeom>
        </p:spPr>
      </p:pic>
      <p:sp>
        <p:nvSpPr>
          <p:cNvPr id="4" name="TextBox 3">
            <a:extLst>
              <a:ext uri="{FF2B5EF4-FFF2-40B4-BE49-F238E27FC236}">
                <a16:creationId xmlns:a16="http://schemas.microsoft.com/office/drawing/2014/main" id="{CD4CCA93-392F-1FFA-192F-CA4E5A3F7A7E}"/>
              </a:ext>
            </a:extLst>
          </p:cNvPr>
          <p:cNvSpPr txBox="1"/>
          <p:nvPr/>
        </p:nvSpPr>
        <p:spPr>
          <a:xfrm>
            <a:off x="990600" y="4705290"/>
            <a:ext cx="7585364" cy="400110"/>
          </a:xfrm>
          <a:prstGeom prst="rect">
            <a:avLst/>
          </a:prstGeom>
          <a:solidFill>
            <a:srgbClr val="FFFFFF"/>
          </a:solidFill>
          <a:ln w="38100">
            <a:solidFill>
              <a:schemeClr val="tx1"/>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i="0" u="none" strike="noStrike" kern="0" cap="none" spc="0" normalizeH="0" baseline="0" noProof="0" dirty="0">
                <a:ln>
                  <a:noFill/>
                </a:ln>
                <a:solidFill>
                  <a:sysClr val="windowText" lastClr="000000"/>
                </a:solidFill>
                <a:effectLst/>
                <a:uLnTx/>
                <a:uFillTx/>
              </a:rPr>
              <a:t>2,000- year reconstructed Colorado River annual flow volume</a:t>
            </a:r>
          </a:p>
        </p:txBody>
      </p:sp>
      <p:sp>
        <p:nvSpPr>
          <p:cNvPr id="5" name="TextBox 4">
            <a:extLst>
              <a:ext uri="{FF2B5EF4-FFF2-40B4-BE49-F238E27FC236}">
                <a16:creationId xmlns:a16="http://schemas.microsoft.com/office/drawing/2014/main" id="{0D1891D0-AD9E-4DD6-1EE0-DBB743F1D9EB}"/>
              </a:ext>
            </a:extLst>
          </p:cNvPr>
          <p:cNvSpPr txBox="1"/>
          <p:nvPr/>
        </p:nvSpPr>
        <p:spPr>
          <a:xfrm>
            <a:off x="1219200" y="5276671"/>
            <a:ext cx="6705600" cy="400110"/>
          </a:xfrm>
          <a:prstGeom prst="rect">
            <a:avLst/>
          </a:prstGeom>
          <a:solidFill>
            <a:srgbClr val="FFFFFF"/>
          </a:solidFill>
          <a:ln w="38100">
            <a:solidFill>
              <a:schemeClr val="tx1"/>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i="0" u="none" strike="noStrike" kern="0" cap="none" spc="0" normalizeH="0" baseline="0" noProof="0" dirty="0">
                <a:ln>
                  <a:noFill/>
                </a:ln>
                <a:solidFill>
                  <a:sysClr val="windowText" lastClr="000000"/>
                </a:solidFill>
                <a:effectLst/>
                <a:uLnTx/>
                <a:uFillTx/>
              </a:rPr>
              <a:t>Long time series records are need to establish trends</a:t>
            </a:r>
          </a:p>
        </p:txBody>
      </p:sp>
      <p:sp>
        <p:nvSpPr>
          <p:cNvPr id="6" name="Rectangle 5">
            <a:extLst>
              <a:ext uri="{FF2B5EF4-FFF2-40B4-BE49-F238E27FC236}">
                <a16:creationId xmlns:a16="http://schemas.microsoft.com/office/drawing/2014/main" id="{463422C6-BEB3-65BB-6008-C871289EF9CA}"/>
              </a:ext>
            </a:extLst>
          </p:cNvPr>
          <p:cNvSpPr/>
          <p:nvPr/>
        </p:nvSpPr>
        <p:spPr bwMode="auto">
          <a:xfrm>
            <a:off x="1863700" y="1713822"/>
            <a:ext cx="332385" cy="21359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7" name="Rectangle 6">
            <a:extLst>
              <a:ext uri="{FF2B5EF4-FFF2-40B4-BE49-F238E27FC236}">
                <a16:creationId xmlns:a16="http://schemas.microsoft.com/office/drawing/2014/main" id="{A1F8A193-A6CC-3162-9C5C-2CFC46C7E945}"/>
              </a:ext>
            </a:extLst>
          </p:cNvPr>
          <p:cNvSpPr/>
          <p:nvPr/>
        </p:nvSpPr>
        <p:spPr bwMode="auto">
          <a:xfrm>
            <a:off x="1600201" y="2066751"/>
            <a:ext cx="2667000" cy="194173"/>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8" name="Rectangle 7">
            <a:extLst>
              <a:ext uri="{FF2B5EF4-FFF2-40B4-BE49-F238E27FC236}">
                <a16:creationId xmlns:a16="http://schemas.microsoft.com/office/drawing/2014/main" id="{0E2670FA-237C-03F5-E261-277A755B0D68}"/>
              </a:ext>
            </a:extLst>
          </p:cNvPr>
          <p:cNvSpPr/>
          <p:nvPr/>
        </p:nvSpPr>
        <p:spPr bwMode="auto">
          <a:xfrm>
            <a:off x="7570003" y="1714180"/>
            <a:ext cx="332385" cy="21359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9" name="Rectangle 8">
            <a:extLst>
              <a:ext uri="{FF2B5EF4-FFF2-40B4-BE49-F238E27FC236}">
                <a16:creationId xmlns:a16="http://schemas.microsoft.com/office/drawing/2014/main" id="{82E56CE8-7884-4920-A70F-992485506C93}"/>
              </a:ext>
            </a:extLst>
          </p:cNvPr>
          <p:cNvSpPr/>
          <p:nvPr/>
        </p:nvSpPr>
        <p:spPr bwMode="auto">
          <a:xfrm>
            <a:off x="1656670" y="472568"/>
            <a:ext cx="3273918" cy="21359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cxnSp>
        <p:nvCxnSpPr>
          <p:cNvPr id="11" name="Straight Connector 10">
            <a:extLst>
              <a:ext uri="{FF2B5EF4-FFF2-40B4-BE49-F238E27FC236}">
                <a16:creationId xmlns:a16="http://schemas.microsoft.com/office/drawing/2014/main" id="{E440E838-DF74-09EC-23BD-BF8F4244E764}"/>
              </a:ext>
            </a:extLst>
          </p:cNvPr>
          <p:cNvCxnSpPr/>
          <p:nvPr/>
        </p:nvCxnSpPr>
        <p:spPr>
          <a:xfrm>
            <a:off x="1447800" y="2294832"/>
            <a:ext cx="0" cy="981768"/>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5307D338-56C5-F68D-049B-EF19711FC3A1}"/>
              </a:ext>
            </a:extLst>
          </p:cNvPr>
          <p:cNvSpPr/>
          <p:nvPr/>
        </p:nvSpPr>
        <p:spPr bwMode="auto">
          <a:xfrm>
            <a:off x="1952104" y="3099979"/>
            <a:ext cx="302168" cy="14588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15" name="Rectangle 14">
            <a:extLst>
              <a:ext uri="{FF2B5EF4-FFF2-40B4-BE49-F238E27FC236}">
                <a16:creationId xmlns:a16="http://schemas.microsoft.com/office/drawing/2014/main" id="{A7271B62-6D69-7665-F6D9-C628AE1BC1D5}"/>
              </a:ext>
            </a:extLst>
          </p:cNvPr>
          <p:cNvSpPr/>
          <p:nvPr/>
        </p:nvSpPr>
        <p:spPr bwMode="auto">
          <a:xfrm>
            <a:off x="2287577" y="2589631"/>
            <a:ext cx="227023" cy="14588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16" name="Rectangle 15">
            <a:extLst>
              <a:ext uri="{FF2B5EF4-FFF2-40B4-BE49-F238E27FC236}">
                <a16:creationId xmlns:a16="http://schemas.microsoft.com/office/drawing/2014/main" id="{EAFF7C88-006D-FFEF-580D-EA6D4D6823E8}"/>
              </a:ext>
            </a:extLst>
          </p:cNvPr>
          <p:cNvSpPr/>
          <p:nvPr/>
        </p:nvSpPr>
        <p:spPr bwMode="auto">
          <a:xfrm>
            <a:off x="4634730" y="2629220"/>
            <a:ext cx="274698" cy="14588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17" name="Rectangle 16">
            <a:extLst>
              <a:ext uri="{FF2B5EF4-FFF2-40B4-BE49-F238E27FC236}">
                <a16:creationId xmlns:a16="http://schemas.microsoft.com/office/drawing/2014/main" id="{312603EC-CE4B-AD8F-0038-090D10613852}"/>
              </a:ext>
            </a:extLst>
          </p:cNvPr>
          <p:cNvSpPr/>
          <p:nvPr/>
        </p:nvSpPr>
        <p:spPr bwMode="auto">
          <a:xfrm>
            <a:off x="7239000" y="2514600"/>
            <a:ext cx="249725" cy="14588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18" name="Rectangle 17">
            <a:extLst>
              <a:ext uri="{FF2B5EF4-FFF2-40B4-BE49-F238E27FC236}">
                <a16:creationId xmlns:a16="http://schemas.microsoft.com/office/drawing/2014/main" id="{BA54E2E2-2DF9-43A6-93C0-F4211F18561D}"/>
              </a:ext>
            </a:extLst>
          </p:cNvPr>
          <p:cNvSpPr/>
          <p:nvPr/>
        </p:nvSpPr>
        <p:spPr bwMode="auto">
          <a:xfrm>
            <a:off x="7574536" y="2438400"/>
            <a:ext cx="274698" cy="14588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Tree>
    <p:extLst>
      <p:ext uri="{BB962C8B-B14F-4D97-AF65-F5344CB8AC3E}">
        <p14:creationId xmlns:p14="http://schemas.microsoft.com/office/powerpoint/2010/main" val="268317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4" grpId="0" animBg="1"/>
      <p:bldP spid="15" grpId="0" animBg="1"/>
      <p:bldP spid="16" grpId="0" animBg="1"/>
      <p:bldP spid="17" grpId="0" animBg="1"/>
      <p:bldP spid="18" grpId="0" animBg="1"/>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32711153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838200" y="685800"/>
            <a:ext cx="7239000" cy="5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en-US" sz="1800" dirty="0">
                <a:solidFill>
                  <a:srgbClr val="000000"/>
                </a:solidFill>
                <a:latin typeface="Arial" panose="020B0604020202020204" pitchFamily="34" charset="0"/>
                <a:cs typeface="Arial" panose="020B0604020202020204" pitchFamily="34" charset="0"/>
              </a:rPr>
              <a:t>From: MIT Technology Review</a:t>
            </a:r>
          </a:p>
          <a:p>
            <a:pPr>
              <a:lnSpc>
                <a:spcPct val="120000"/>
              </a:lnSpc>
            </a:pPr>
            <a:r>
              <a:rPr lang="en-US" altLang="en-US" sz="1800" dirty="0">
                <a:solidFill>
                  <a:srgbClr val="000000"/>
                </a:solidFill>
                <a:latin typeface="Arial" panose="020B0604020202020204" pitchFamily="34" charset="0"/>
                <a:cs typeface="Arial" panose="020B0604020202020204" pitchFamily="34" charset="0"/>
              </a:rPr>
              <a:t>Cover Story, By Alice Dragoon, June 29, 2021 </a:t>
            </a:r>
          </a:p>
          <a:p>
            <a:pPr>
              <a:lnSpc>
                <a:spcPct val="120000"/>
              </a:lnSpc>
            </a:pPr>
            <a:r>
              <a:rPr lang="en-US" altLang="en-US" sz="2400" dirty="0">
                <a:solidFill>
                  <a:srgbClr val="000000"/>
                </a:solidFill>
                <a:latin typeface="Arial" panose="020B0604020202020204" pitchFamily="34" charset="0"/>
                <a:cs typeface="Arial" panose="020B0604020202020204" pitchFamily="34" charset="0"/>
              </a:rPr>
              <a:t>“The woman who brought us the world”</a:t>
            </a:r>
          </a:p>
          <a:p>
            <a:pPr>
              <a:lnSpc>
                <a:spcPct val="120000"/>
              </a:lnSpc>
            </a:pPr>
            <a:r>
              <a:rPr lang="en-US" altLang="en-US" sz="2400" dirty="0">
                <a:solidFill>
                  <a:srgbClr val="000000"/>
                </a:solidFill>
                <a:latin typeface="Arial" panose="020B0604020202020204" pitchFamily="34" charset="0"/>
                <a:cs typeface="Arial" panose="020B0604020202020204" pitchFamily="34" charset="0"/>
              </a:rPr>
              <a:t>“A half-century ago, </a:t>
            </a:r>
            <a:r>
              <a:rPr lang="en-US" altLang="en-US" sz="2400" dirty="0">
                <a:solidFill>
                  <a:srgbClr val="0000FF"/>
                </a:solidFill>
                <a:latin typeface="Arial" panose="020B0604020202020204" pitchFamily="34" charset="0"/>
                <a:cs typeface="Arial" panose="020B0604020202020204" pitchFamily="34" charset="0"/>
              </a:rPr>
              <a:t>Virginia Tower Norwood ’47 </a:t>
            </a:r>
            <a:r>
              <a:rPr lang="en-US" altLang="en-US" sz="2400" dirty="0">
                <a:solidFill>
                  <a:srgbClr val="000000"/>
                </a:solidFill>
                <a:latin typeface="Arial" panose="020B0604020202020204" pitchFamily="34" charset="0"/>
                <a:cs typeface="Arial" panose="020B0604020202020204" pitchFamily="34" charset="0"/>
              </a:rPr>
              <a:t>invented the </a:t>
            </a:r>
            <a:r>
              <a:rPr lang="en-US" altLang="en-US" sz="2400" dirty="0">
                <a:solidFill>
                  <a:srgbClr val="0000FF"/>
                </a:solidFill>
                <a:latin typeface="Arial" panose="020B0604020202020204" pitchFamily="34" charset="0"/>
                <a:cs typeface="Arial" panose="020B0604020202020204" pitchFamily="34" charset="0"/>
              </a:rPr>
              <a:t>first multispectral scanner</a:t>
            </a:r>
            <a:r>
              <a:rPr lang="en-US" altLang="en-US" sz="2400" dirty="0">
                <a:solidFill>
                  <a:srgbClr val="000000"/>
                </a:solidFill>
                <a:latin typeface="Arial" panose="020B0604020202020204" pitchFamily="34" charset="0"/>
                <a:cs typeface="Arial" panose="020B0604020202020204" pitchFamily="34" charset="0"/>
              </a:rPr>
              <a:t> (MSS) to image Earth from space. Landsat 1 and its successors have been scanning the planet continuously ever since”.</a:t>
            </a:r>
          </a:p>
          <a:p>
            <a:pPr>
              <a:lnSpc>
                <a:spcPct val="120000"/>
              </a:lnSpc>
            </a:pPr>
            <a:endParaRPr lang="en-US" altLang="en-US" sz="2400" dirty="0">
              <a:solidFill>
                <a:srgbClr val="000000"/>
              </a:solidFill>
              <a:latin typeface="Arial" panose="020B0604020202020204" pitchFamily="34" charset="0"/>
              <a:cs typeface="Arial" panose="020B0604020202020204" pitchFamily="34" charset="0"/>
            </a:endParaRPr>
          </a:p>
          <a:p>
            <a:pPr>
              <a:lnSpc>
                <a:spcPct val="120000"/>
              </a:lnSpc>
            </a:pPr>
            <a:endParaRPr lang="en-US" altLang="en-US" sz="1800" dirty="0">
              <a:solidFill>
                <a:srgbClr val="000000"/>
              </a:solidFill>
              <a:latin typeface="Arial" panose="020B0604020202020204" pitchFamily="34" charset="0"/>
              <a:cs typeface="Arial" panose="020B0604020202020204" pitchFamily="34" charset="0"/>
            </a:endParaRPr>
          </a:p>
          <a:p>
            <a:pPr>
              <a:lnSpc>
                <a:spcPct val="120000"/>
              </a:lnSpc>
            </a:pPr>
            <a:r>
              <a:rPr lang="en-US" altLang="en-US" sz="1400" dirty="0">
                <a:solidFill>
                  <a:srgbClr val="000000"/>
                </a:solidFill>
                <a:latin typeface="Arial" panose="020B0604020202020204" pitchFamily="34" charset="0"/>
                <a:cs typeface="Arial" panose="020B0604020202020204" pitchFamily="34" charset="0"/>
                <a:hlinkClick r:id="rId2"/>
              </a:rPr>
              <a:t>https://www.technologyreview.com/2021/06/29/1025732/the-woman-who-brought-us-the-world/</a:t>
            </a:r>
            <a:endParaRPr lang="en-US" altLang="en-US" sz="24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7121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Text Box 2"/>
          <p:cNvSpPr txBox="1">
            <a:spLocks noChangeArrowheads="1"/>
          </p:cNvSpPr>
          <p:nvPr/>
        </p:nvSpPr>
        <p:spPr bwMode="auto">
          <a:xfrm>
            <a:off x="914400" y="914400"/>
            <a:ext cx="7543800" cy="1316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Water for food, now and in the future: </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March 2024 </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UNESCO report</a:t>
            </a:r>
          </a:p>
        </p:txBody>
      </p:sp>
    </p:spTree>
    <p:extLst>
      <p:ext uri="{BB962C8B-B14F-4D97-AF65-F5344CB8AC3E}">
        <p14:creationId xmlns:p14="http://schemas.microsoft.com/office/powerpoint/2010/main" val="422433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267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3B0DBFB-EA54-361D-5C9E-5D95471FD30C}"/>
              </a:ext>
            </a:extLst>
          </p:cNvPr>
          <p:cNvPicPr>
            <a:picLocks noChangeAspect="1"/>
          </p:cNvPicPr>
          <p:nvPr/>
        </p:nvPicPr>
        <p:blipFill>
          <a:blip r:embed="rId2"/>
          <a:stretch>
            <a:fillRect/>
          </a:stretch>
        </p:blipFill>
        <p:spPr>
          <a:xfrm>
            <a:off x="1543050" y="0"/>
            <a:ext cx="6057900" cy="6210300"/>
          </a:xfrm>
          <a:prstGeom prst="rect">
            <a:avLst/>
          </a:prstGeom>
        </p:spPr>
      </p:pic>
      <p:sp>
        <p:nvSpPr>
          <p:cNvPr id="4" name="TextBox 3">
            <a:extLst>
              <a:ext uri="{FF2B5EF4-FFF2-40B4-BE49-F238E27FC236}">
                <a16:creationId xmlns:a16="http://schemas.microsoft.com/office/drawing/2014/main" id="{6F4C7599-49C2-C5E1-6A01-834B1215C20B}"/>
              </a:ext>
            </a:extLst>
          </p:cNvPr>
          <p:cNvSpPr txBox="1"/>
          <p:nvPr/>
        </p:nvSpPr>
        <p:spPr>
          <a:xfrm>
            <a:off x="990600" y="6248400"/>
            <a:ext cx="6858000" cy="38100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sz="1400" b="0" i="0" u="sng" strike="noStrike" kern="1200" cap="none" spc="0" normalizeH="0" baseline="0" noProof="0" dirty="0">
                <a:ln>
                  <a:noFill/>
                </a:ln>
                <a:solidFill>
                  <a:srgbClr val="0000FF"/>
                </a:solidFill>
                <a:effectLst/>
                <a:highlight>
                  <a:srgbClr val="FFFFFF"/>
                </a:highlight>
                <a:uLnTx/>
                <a:uFillTx/>
                <a:latin typeface="Calibri" panose="020F0502020204030204" pitchFamily="34" charset="0"/>
                <a:ea typeface="+mn-ea"/>
                <a:cs typeface="+mn-cs"/>
                <a:hlinkClick r:id="rId3"/>
              </a:rPr>
              <a:t>Launch of the 2024 UN World Water Development Report: Water for Prosperity and Peace</a:t>
            </a:r>
            <a:endParaRPr kumimoji="0" lang="en-US" sz="1400" b="1" i="0" u="none" strike="noStrike" kern="1200" cap="none" spc="0" normalizeH="0" baseline="0" noProof="0" dirty="0">
              <a:ln>
                <a:noFill/>
              </a:ln>
              <a:solidFill>
                <a:srgbClr val="003300"/>
              </a:solidFill>
              <a:effectLst/>
              <a:uLnTx/>
              <a:uFillTx/>
              <a:latin typeface="Arial" charset="0"/>
              <a:ea typeface="+mn-ea"/>
              <a:cs typeface="+mn-cs"/>
            </a:endParaRPr>
          </a:p>
        </p:txBody>
      </p:sp>
      <p:sp>
        <p:nvSpPr>
          <p:cNvPr id="2" name="Rectangle 1">
            <a:extLst>
              <a:ext uri="{FF2B5EF4-FFF2-40B4-BE49-F238E27FC236}">
                <a16:creationId xmlns:a16="http://schemas.microsoft.com/office/drawing/2014/main" id="{9ACEE70B-5CA2-9EE8-1931-31BFFEFE67CB}"/>
              </a:ext>
            </a:extLst>
          </p:cNvPr>
          <p:cNvSpPr/>
          <p:nvPr/>
        </p:nvSpPr>
        <p:spPr>
          <a:xfrm>
            <a:off x="2057400" y="1250960"/>
            <a:ext cx="4394585" cy="3550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5971E229-E3A5-8CF2-844C-4E8C2E99DC94}"/>
              </a:ext>
            </a:extLst>
          </p:cNvPr>
          <p:cNvSpPr/>
          <p:nvPr/>
        </p:nvSpPr>
        <p:spPr>
          <a:xfrm>
            <a:off x="2057400" y="1699946"/>
            <a:ext cx="4394585" cy="101310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149280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
        <p:nvSpPr>
          <p:cNvPr id="3" name="Text Box 2">
            <a:extLst>
              <a:ext uri="{FF2B5EF4-FFF2-40B4-BE49-F238E27FC236}">
                <a16:creationId xmlns:a16="http://schemas.microsoft.com/office/drawing/2014/main" id="{AA3C6C91-0EF7-9DEA-9387-3944E114F6DF}"/>
              </a:ext>
            </a:extLst>
          </p:cNvPr>
          <p:cNvSpPr txBox="1">
            <a:spLocks noChangeArrowheads="1"/>
          </p:cNvSpPr>
          <p:nvPr/>
        </p:nvSpPr>
        <p:spPr bwMode="auto">
          <a:xfrm>
            <a:off x="1143000" y="457200"/>
            <a:ext cx="7315200" cy="4203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000" b="1" i="0" u="none" strike="noStrike" kern="0" cap="none" spc="0" normalizeH="0" baseline="0" noProof="0" dirty="0">
                <a:ln>
                  <a:noFill/>
                </a:ln>
                <a:solidFill>
                  <a:srgbClr val="000000"/>
                </a:solidFill>
                <a:effectLst/>
                <a:uLnTx/>
                <a:uFillTx/>
                <a:latin typeface="Arial" charset="0"/>
                <a:ea typeface="+mn-ea"/>
                <a:cs typeface="+mn-cs"/>
              </a:rPr>
              <a:t>From Report, Page 3.</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en-US" sz="2000" b="1" i="0" u="none" strike="noStrike" kern="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Since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1961</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the area under irrigation more than doubled, from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139</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million ha to over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328</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million ha in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2018</a:t>
            </a:r>
            <a:endParaRPr kumimoji="0" lang="en-US" altLang="en-US" sz="2400" b="1" i="0" u="none" strike="noStrike" kern="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en-US" sz="2400" b="1" i="0" u="none" strike="noStrike" kern="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About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40% of global agriculture </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production comes from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irrigated land</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which is only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about 20% of all agricultural</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land</a:t>
            </a:r>
          </a:p>
        </p:txBody>
      </p:sp>
    </p:spTree>
    <p:extLst>
      <p:ext uri="{BB962C8B-B14F-4D97-AF65-F5344CB8AC3E}">
        <p14:creationId xmlns:p14="http://schemas.microsoft.com/office/powerpoint/2010/main" val="409723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
        <p:nvSpPr>
          <p:cNvPr id="3" name="Text Box 2">
            <a:extLst>
              <a:ext uri="{FF2B5EF4-FFF2-40B4-BE49-F238E27FC236}">
                <a16:creationId xmlns:a16="http://schemas.microsoft.com/office/drawing/2014/main" id="{AA3C6C91-0EF7-9DEA-9387-3944E114F6DF}"/>
              </a:ext>
            </a:extLst>
          </p:cNvPr>
          <p:cNvSpPr txBox="1">
            <a:spLocks noChangeArrowheads="1"/>
          </p:cNvSpPr>
          <p:nvPr/>
        </p:nvSpPr>
        <p:spPr bwMode="auto">
          <a:xfrm>
            <a:off x="1143000" y="990601"/>
            <a:ext cx="7315200" cy="2923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Irrigation plays a critical role in the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transition</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from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subsistence</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to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commercial farming</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poverty alleviation</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and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economic growth</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en-US" sz="2400" b="1" i="0" u="none" strike="noStrike" kern="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Irrigated yields tend to be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30–100%</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higher</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compared to adjacent rainfed areas.</a:t>
            </a:r>
          </a:p>
        </p:txBody>
      </p:sp>
    </p:spTree>
    <p:extLst>
      <p:ext uri="{BB962C8B-B14F-4D97-AF65-F5344CB8AC3E}">
        <p14:creationId xmlns:p14="http://schemas.microsoft.com/office/powerpoint/2010/main" val="3315140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
        <p:nvSpPr>
          <p:cNvPr id="3" name="Text Box 2">
            <a:extLst>
              <a:ext uri="{FF2B5EF4-FFF2-40B4-BE49-F238E27FC236}">
                <a16:creationId xmlns:a16="http://schemas.microsoft.com/office/drawing/2014/main" id="{AA3C6C91-0EF7-9DEA-9387-3944E114F6DF}"/>
              </a:ext>
            </a:extLst>
          </p:cNvPr>
          <p:cNvSpPr txBox="1">
            <a:spLocks noChangeArrowheads="1"/>
          </p:cNvSpPr>
          <p:nvPr/>
        </p:nvSpPr>
        <p:spPr bwMode="auto">
          <a:xfrm>
            <a:off x="1143000" y="990601"/>
            <a:ext cx="7315200" cy="3883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More than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3 billion people </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live in agricultural areas with high or very high levels of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water shortages or water scarcity</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en-US" sz="2400" b="1" i="0" u="none" strike="noStrike" kern="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The impacts of climate change are expected</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to aggravate this situation, with repercussions for agri-food systems and human health, among others.</a:t>
            </a:r>
          </a:p>
        </p:txBody>
      </p:sp>
    </p:spTree>
    <p:extLst>
      <p:ext uri="{BB962C8B-B14F-4D97-AF65-F5344CB8AC3E}">
        <p14:creationId xmlns:p14="http://schemas.microsoft.com/office/powerpoint/2010/main" val="2975675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
        <p:nvSpPr>
          <p:cNvPr id="3" name="Text Box 2">
            <a:extLst>
              <a:ext uri="{FF2B5EF4-FFF2-40B4-BE49-F238E27FC236}">
                <a16:creationId xmlns:a16="http://schemas.microsoft.com/office/drawing/2014/main" id="{AA3C6C91-0EF7-9DEA-9387-3944E114F6DF}"/>
              </a:ext>
            </a:extLst>
          </p:cNvPr>
          <p:cNvSpPr txBox="1">
            <a:spLocks noChangeArrowheads="1"/>
          </p:cNvSpPr>
          <p:nvPr/>
        </p:nvSpPr>
        <p:spPr bwMode="auto">
          <a:xfrm>
            <a:off x="1143000" y="457200"/>
            <a:ext cx="7315200" cy="5323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From Report, Page 7.</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FF"/>
                </a:solidFill>
                <a:effectLst/>
                <a:uLnTx/>
                <a:uFillTx/>
                <a:latin typeface="Roboto-Bold"/>
                <a:ea typeface="+mn-ea"/>
                <a:cs typeface="+mn-cs"/>
              </a:rPr>
              <a:t>Transboundary cooperation</a:t>
            </a:r>
            <a:endParaRPr kumimoji="0" lang="en-US" altLang="en-US" sz="2400" b="1" i="0" u="none" strike="noStrike" kern="0" cap="none" spc="0" normalizeH="0" baseline="0" noProof="0" dirty="0">
              <a:ln>
                <a:noFill/>
              </a:ln>
              <a:solidFill>
                <a:srgbClr val="0000FF"/>
              </a:solidFill>
              <a:effectLst/>
              <a:uLnTx/>
              <a:uFillTx/>
              <a:latin typeface="Arial" charset="0"/>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en-US" sz="2400" b="1" i="0" u="none" strike="noStrike" kern="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Transboundary rivers, lakes and aquifers account for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60%</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of the world’s freshwater flows. </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en-US" sz="2400" b="1" i="0" u="none" strike="noStrike" kern="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Over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310</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river basins and an estimated </a:t>
            </a: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468</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aquifers are shared between two or more countries. </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en-US" sz="2400" b="1" i="0" u="none" strike="noStrike" kern="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FF"/>
                </a:solidFill>
                <a:effectLst/>
                <a:uLnTx/>
                <a:uFillTx/>
                <a:latin typeface="Arial" charset="0"/>
                <a:ea typeface="+mn-ea"/>
                <a:cs typeface="+mn-cs"/>
              </a:rPr>
              <a:t>153</a:t>
            </a: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 countries share rivers, lakes and aquifers.</a:t>
            </a:r>
          </a:p>
        </p:txBody>
      </p:sp>
    </p:spTree>
    <p:extLst>
      <p:ext uri="{BB962C8B-B14F-4D97-AF65-F5344CB8AC3E}">
        <p14:creationId xmlns:p14="http://schemas.microsoft.com/office/powerpoint/2010/main" val="356327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
        <p:nvSpPr>
          <p:cNvPr id="3" name="Text Box 2">
            <a:extLst>
              <a:ext uri="{FF2B5EF4-FFF2-40B4-BE49-F238E27FC236}">
                <a16:creationId xmlns:a16="http://schemas.microsoft.com/office/drawing/2014/main" id="{AA3C6C91-0EF7-9DEA-9387-3944E114F6DF}"/>
              </a:ext>
            </a:extLst>
          </p:cNvPr>
          <p:cNvSpPr txBox="1">
            <a:spLocks noChangeArrowheads="1"/>
          </p:cNvSpPr>
          <p:nvPr/>
        </p:nvSpPr>
        <p:spPr bwMode="auto">
          <a:xfrm>
            <a:off x="1143000" y="990601"/>
            <a:ext cx="7315200" cy="2923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Transboundary waters globally face significant and increasing pressures due to </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population increase, </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growing water demands,</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ecosystem degradation</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ea typeface="+mn-ea"/>
                <a:cs typeface="+mn-cs"/>
              </a:rPr>
              <a:t>and climate change.</a:t>
            </a:r>
          </a:p>
        </p:txBody>
      </p:sp>
    </p:spTree>
    <p:extLst>
      <p:ext uri="{BB962C8B-B14F-4D97-AF65-F5344CB8AC3E}">
        <p14:creationId xmlns:p14="http://schemas.microsoft.com/office/powerpoint/2010/main" val="4257943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Text Box 2"/>
          <p:cNvSpPr txBox="1">
            <a:spLocks noChangeArrowheads="1"/>
          </p:cNvSpPr>
          <p:nvPr/>
        </p:nvSpPr>
        <p:spPr bwMode="auto">
          <a:xfrm>
            <a:off x="914400" y="914400"/>
            <a:ext cx="7543800" cy="1131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Unsustainable irrigation expansion for food production  </a:t>
            </a:r>
          </a:p>
        </p:txBody>
      </p:sp>
    </p:spTree>
    <p:extLst>
      <p:ext uri="{BB962C8B-B14F-4D97-AF65-F5344CB8AC3E}">
        <p14:creationId xmlns:p14="http://schemas.microsoft.com/office/powerpoint/2010/main" val="1238776610"/>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8C996BA-23BB-ADF8-2D6A-CB1433D4E496}"/>
              </a:ext>
            </a:extLst>
          </p:cNvPr>
          <p:cNvPicPr>
            <a:picLocks noChangeAspect="1"/>
          </p:cNvPicPr>
          <p:nvPr/>
        </p:nvPicPr>
        <p:blipFill>
          <a:blip r:embed="rId2"/>
          <a:stretch>
            <a:fillRect/>
          </a:stretch>
        </p:blipFill>
        <p:spPr>
          <a:xfrm>
            <a:off x="1494199" y="76200"/>
            <a:ext cx="6103037" cy="6089292"/>
          </a:xfrm>
          <a:prstGeom prst="rect">
            <a:avLst/>
          </a:prstGeom>
        </p:spPr>
      </p:pic>
      <p:sp>
        <p:nvSpPr>
          <p:cNvPr id="2" name="Rectangle 1">
            <a:extLst>
              <a:ext uri="{FF2B5EF4-FFF2-40B4-BE49-F238E27FC236}">
                <a16:creationId xmlns:a16="http://schemas.microsoft.com/office/drawing/2014/main" id="{E483FAE8-EEF9-C225-B345-8E24BFA9C6C3}"/>
              </a:ext>
            </a:extLst>
          </p:cNvPr>
          <p:cNvSpPr/>
          <p:nvPr/>
        </p:nvSpPr>
        <p:spPr>
          <a:xfrm>
            <a:off x="1338288" y="990600"/>
            <a:ext cx="6434112" cy="6919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a:extLst>
              <a:ext uri="{FF2B5EF4-FFF2-40B4-BE49-F238E27FC236}">
                <a16:creationId xmlns:a16="http://schemas.microsoft.com/office/drawing/2014/main" id="{087B388D-87B7-27B6-480C-248423621E01}"/>
              </a:ext>
            </a:extLst>
          </p:cNvPr>
          <p:cNvSpPr/>
          <p:nvPr/>
        </p:nvSpPr>
        <p:spPr>
          <a:xfrm>
            <a:off x="1371600" y="152400"/>
            <a:ext cx="1400250" cy="2934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Box 2">
            <a:extLst>
              <a:ext uri="{FF2B5EF4-FFF2-40B4-BE49-F238E27FC236}">
                <a16:creationId xmlns:a16="http://schemas.microsoft.com/office/drawing/2014/main" id="{E6B01100-1628-AC66-DCA7-CD2931F83B61}"/>
              </a:ext>
            </a:extLst>
          </p:cNvPr>
          <p:cNvSpPr txBox="1">
            <a:spLocks noChangeArrowheads="1"/>
          </p:cNvSpPr>
          <p:nvPr/>
        </p:nvSpPr>
        <p:spPr bwMode="auto">
          <a:xfrm>
            <a:off x="3118176" y="150240"/>
            <a:ext cx="1758624" cy="330669"/>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altLang="en-US" sz="2000" b="1" i="0" u="none" strike="noStrike" kern="1200" cap="none" spc="0" normalizeH="0" baseline="0" noProof="0" dirty="0">
                <a:ln>
                  <a:noFill/>
                </a:ln>
                <a:solidFill>
                  <a:srgbClr val="FF0000"/>
                </a:solidFill>
                <a:effectLst/>
                <a:uLnTx/>
                <a:uFillTx/>
                <a:latin typeface="Arial" charset="0"/>
                <a:ea typeface="+mn-ea"/>
                <a:cs typeface="+mn-cs"/>
              </a:rPr>
              <a:t> March 2024</a:t>
            </a:r>
          </a:p>
        </p:txBody>
      </p:sp>
      <p:sp>
        <p:nvSpPr>
          <p:cNvPr id="6" name="Rectangle 5">
            <a:extLst>
              <a:ext uri="{FF2B5EF4-FFF2-40B4-BE49-F238E27FC236}">
                <a16:creationId xmlns:a16="http://schemas.microsoft.com/office/drawing/2014/main" id="{772F690C-1D12-2D7A-0632-8A54D4026615}"/>
              </a:ext>
            </a:extLst>
          </p:cNvPr>
          <p:cNvSpPr/>
          <p:nvPr/>
        </p:nvSpPr>
        <p:spPr>
          <a:xfrm>
            <a:off x="3484133" y="5181600"/>
            <a:ext cx="4089763" cy="5198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01610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11F0A-DEE2-D29E-578E-C6D53966A0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8C996BA-23BB-ADF8-2D6A-CB1433D4E496}"/>
              </a:ext>
            </a:extLst>
          </p:cNvPr>
          <p:cNvPicPr>
            <a:picLocks noChangeAspect="1"/>
          </p:cNvPicPr>
          <p:nvPr/>
        </p:nvPicPr>
        <p:blipFill>
          <a:blip r:embed="rId2"/>
          <a:stretch>
            <a:fillRect/>
          </a:stretch>
        </p:blipFill>
        <p:spPr>
          <a:xfrm>
            <a:off x="1494199" y="76200"/>
            <a:ext cx="6103037" cy="6089292"/>
          </a:xfrm>
          <a:prstGeom prst="rect">
            <a:avLst/>
          </a:prstGeom>
        </p:spPr>
      </p:pic>
      <p:sp>
        <p:nvSpPr>
          <p:cNvPr id="2" name="Rectangle 1">
            <a:extLst>
              <a:ext uri="{FF2B5EF4-FFF2-40B4-BE49-F238E27FC236}">
                <a16:creationId xmlns:a16="http://schemas.microsoft.com/office/drawing/2014/main" id="{E483FAE8-EEF9-C225-B345-8E24BFA9C6C3}"/>
              </a:ext>
            </a:extLst>
          </p:cNvPr>
          <p:cNvSpPr/>
          <p:nvPr/>
        </p:nvSpPr>
        <p:spPr>
          <a:xfrm>
            <a:off x="1338288" y="990600"/>
            <a:ext cx="6434112" cy="6919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a:extLst>
              <a:ext uri="{FF2B5EF4-FFF2-40B4-BE49-F238E27FC236}">
                <a16:creationId xmlns:a16="http://schemas.microsoft.com/office/drawing/2014/main" id="{087B388D-87B7-27B6-480C-248423621E01}"/>
              </a:ext>
            </a:extLst>
          </p:cNvPr>
          <p:cNvSpPr/>
          <p:nvPr/>
        </p:nvSpPr>
        <p:spPr>
          <a:xfrm>
            <a:off x="1371600" y="152400"/>
            <a:ext cx="1400250" cy="2934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Box 2">
            <a:extLst>
              <a:ext uri="{FF2B5EF4-FFF2-40B4-BE49-F238E27FC236}">
                <a16:creationId xmlns:a16="http://schemas.microsoft.com/office/drawing/2014/main" id="{E6B01100-1628-AC66-DCA7-CD2931F83B61}"/>
              </a:ext>
            </a:extLst>
          </p:cNvPr>
          <p:cNvSpPr txBox="1">
            <a:spLocks noChangeArrowheads="1"/>
          </p:cNvSpPr>
          <p:nvPr/>
        </p:nvSpPr>
        <p:spPr bwMode="auto">
          <a:xfrm>
            <a:off x="3118176" y="150240"/>
            <a:ext cx="1758624" cy="330669"/>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altLang="en-US" sz="2000" b="1" i="0" u="none" strike="noStrike" kern="1200" cap="none" spc="0" normalizeH="0" baseline="0" noProof="0" dirty="0">
                <a:ln>
                  <a:noFill/>
                </a:ln>
                <a:solidFill>
                  <a:srgbClr val="FF0000"/>
                </a:solidFill>
                <a:effectLst/>
                <a:uLnTx/>
                <a:uFillTx/>
                <a:latin typeface="Arial" charset="0"/>
                <a:ea typeface="+mn-ea"/>
                <a:cs typeface="+mn-cs"/>
              </a:rPr>
              <a:t> March 2024</a:t>
            </a:r>
          </a:p>
        </p:txBody>
      </p:sp>
      <p:sp>
        <p:nvSpPr>
          <p:cNvPr id="6" name="TextBox 5">
            <a:extLst>
              <a:ext uri="{FF2B5EF4-FFF2-40B4-BE49-F238E27FC236}">
                <a16:creationId xmlns:a16="http://schemas.microsoft.com/office/drawing/2014/main" id="{AA8186DF-87E0-6B17-4327-9477F607E090}"/>
              </a:ext>
            </a:extLst>
          </p:cNvPr>
          <p:cNvSpPr txBox="1"/>
          <p:nvPr/>
        </p:nvSpPr>
        <p:spPr>
          <a:xfrm>
            <a:off x="1828800" y="4461808"/>
            <a:ext cx="6858000" cy="1938992"/>
          </a:xfrm>
          <a:prstGeom prst="rect">
            <a:avLst/>
          </a:prstGeom>
          <a:solidFill>
            <a:schemeClr val="bg1"/>
          </a:solidFill>
          <a:ln w="28575">
            <a:solidFill>
              <a:schemeClr val="tx1"/>
            </a:solidFill>
          </a:ln>
        </p:spPr>
        <p:txBody>
          <a:bodyPr wrap="square" rtlCol="0">
            <a:spAutoFit/>
          </a:bodyPr>
          <a:lstStyle/>
          <a:p>
            <a:pPr marL="0" marR="0" lvl="0" indent="0" algn="l" defTabSz="914400" rtl="0" eaLnBrk="1" fontAlgn="base" latinLnBrk="0" hangingPunct="1">
              <a:lnSpc>
                <a:spcPct val="100000"/>
              </a:lnSpc>
              <a:spcBef>
                <a:spcPts val="600"/>
              </a:spcBef>
              <a:spcAft>
                <a:spcPts val="60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We found that </a:t>
            </a:r>
            <a:r>
              <a:rPr kumimoji="0" lang="en-US" sz="2400" b="1" i="0" u="none" strike="noStrike" kern="1200" cap="none" spc="0" normalizeH="0" baseline="0" noProof="0" dirty="0">
                <a:ln>
                  <a:noFill/>
                </a:ln>
                <a:solidFill>
                  <a:srgbClr val="0000FF"/>
                </a:solidFill>
                <a:effectLst/>
                <a:uLnTx/>
                <a:uFillTx/>
                <a:latin typeface="HardingText-Regular"/>
                <a:ea typeface="+mn-ea"/>
                <a:cs typeface="+mn-cs"/>
              </a:rPr>
              <a:t>more than half (52%) </a:t>
            </a: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of the </a:t>
            </a:r>
            <a:r>
              <a:rPr kumimoji="0" lang="en-US" sz="2400" b="1" i="0" u="none" strike="noStrike" kern="1200" cap="none" spc="0" normalizeH="0" baseline="0" noProof="0" dirty="0">
                <a:ln>
                  <a:noFill/>
                </a:ln>
                <a:solidFill>
                  <a:srgbClr val="0000FF"/>
                </a:solidFill>
                <a:effectLst/>
                <a:uLnTx/>
                <a:uFillTx/>
                <a:latin typeface="HardingText-Regular"/>
                <a:ea typeface="+mn-ea"/>
                <a:cs typeface="+mn-cs"/>
              </a:rPr>
              <a:t>irrigation expansion</a:t>
            </a: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 has taken place in areas </a:t>
            </a:r>
            <a:r>
              <a:rPr kumimoji="0" lang="en-US" sz="2400" b="1" i="0" u="none" strike="noStrike" kern="1200" cap="none" spc="0" normalizeH="0" baseline="0" noProof="0" dirty="0">
                <a:ln>
                  <a:noFill/>
                </a:ln>
                <a:solidFill>
                  <a:srgbClr val="0000FF"/>
                </a:solidFill>
                <a:effectLst/>
                <a:uLnTx/>
                <a:uFillTx/>
                <a:latin typeface="HardingText-Regular"/>
                <a:ea typeface="+mn-ea"/>
                <a:cs typeface="+mn-cs"/>
              </a:rPr>
              <a:t>that were already water-stressed in the year 2000</a:t>
            </a: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 with </a:t>
            </a:r>
            <a:r>
              <a:rPr kumimoji="0" lang="en-US" sz="2400" b="1" i="0" u="none" strike="noStrike" kern="1200" cap="none" spc="0" normalizeH="0" baseline="0" noProof="0" dirty="0">
                <a:ln>
                  <a:noFill/>
                </a:ln>
                <a:solidFill>
                  <a:srgbClr val="0000FF"/>
                </a:solidFill>
                <a:effectLst/>
                <a:uLnTx/>
                <a:uFillTx/>
                <a:latin typeface="HardingText-Regular"/>
                <a:ea typeface="+mn-ea"/>
                <a:cs typeface="+mn-cs"/>
              </a:rPr>
              <a:t>India</a:t>
            </a: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 alone </a:t>
            </a:r>
            <a:r>
              <a:rPr kumimoji="0" lang="en-US" sz="2400" b="1" i="0" u="none" strike="noStrike" kern="1200" cap="none" spc="0" normalizeH="0" baseline="0" noProof="0" dirty="0">
                <a:ln>
                  <a:noFill/>
                </a:ln>
                <a:solidFill>
                  <a:srgbClr val="0000FF"/>
                </a:solidFill>
                <a:effectLst/>
                <a:uLnTx/>
                <a:uFillTx/>
                <a:latin typeface="HardingText-Regular"/>
                <a:ea typeface="+mn-ea"/>
                <a:cs typeface="+mn-cs"/>
              </a:rPr>
              <a:t>accounting for 36% </a:t>
            </a:r>
            <a:r>
              <a:rPr kumimoji="0" lang="en-US" sz="2400" b="1" i="0" u="none" strike="noStrike" kern="1200" cap="none" spc="0" normalizeH="0" baseline="0" noProof="0" dirty="0">
                <a:ln>
                  <a:noFill/>
                </a:ln>
                <a:solidFill>
                  <a:prstClr val="black"/>
                </a:solidFill>
                <a:effectLst/>
                <a:uLnTx/>
                <a:uFillTx/>
                <a:latin typeface="HardingText-Regular"/>
                <a:ea typeface="+mn-ea"/>
                <a:cs typeface="+mn-cs"/>
              </a:rPr>
              <a:t>of global unsustainable expansion. </a:t>
            </a:r>
          </a:p>
        </p:txBody>
      </p:sp>
    </p:spTree>
    <p:extLst>
      <p:ext uri="{BB962C8B-B14F-4D97-AF65-F5344CB8AC3E}">
        <p14:creationId xmlns:p14="http://schemas.microsoft.com/office/powerpoint/2010/main" val="229391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SJB\Desktop\Picture2a.jpg"/>
          <p:cNvPicPr/>
          <p:nvPr/>
        </p:nvPicPr>
        <p:blipFill>
          <a:blip r:embed="rId2">
            <a:extLst>
              <a:ext uri="{28A0092B-C50C-407E-A947-70E740481C1C}">
                <a14:useLocalDpi xmlns:a14="http://schemas.microsoft.com/office/drawing/2010/main" val="0"/>
              </a:ext>
            </a:extLst>
          </a:blip>
          <a:srcRect/>
          <a:stretch>
            <a:fillRect/>
          </a:stretch>
        </p:blipFill>
        <p:spPr bwMode="auto">
          <a:xfrm>
            <a:off x="762000" y="838200"/>
            <a:ext cx="3581400" cy="4038600"/>
          </a:xfrm>
          <a:prstGeom prst="rect">
            <a:avLst/>
          </a:prstGeom>
          <a:noFill/>
          <a:ln>
            <a:noFill/>
          </a:ln>
        </p:spPr>
      </p:pic>
      <p:sp>
        <p:nvSpPr>
          <p:cNvPr id="5" name="Text Box 2"/>
          <p:cNvSpPr txBox="1">
            <a:spLocks noChangeArrowheads="1"/>
          </p:cNvSpPr>
          <p:nvPr/>
        </p:nvSpPr>
        <p:spPr bwMode="auto">
          <a:xfrm>
            <a:off x="4495800" y="1219200"/>
            <a:ext cx="4343400" cy="3276600"/>
          </a:xfrm>
          <a:prstGeom prst="rect">
            <a:avLst/>
          </a:prstGeom>
          <a:noFill/>
          <a:ln w="2857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000" dirty="0">
                <a:solidFill>
                  <a:srgbClr val="000000"/>
                </a:solidFill>
              </a:rPr>
              <a:t>Every user of LANDSAT data owes a huge debt to Virginia T.  Norwood (1/8/1927 – 3/26/2023) for her exceptional vision, scientific, engineering, and  managerial skills. </a:t>
            </a:r>
            <a:r>
              <a:rPr lang="en-US" altLang="en-US" sz="2000" dirty="0">
                <a:solidFill>
                  <a:srgbClr val="0000FF"/>
                </a:solidFill>
              </a:rPr>
              <a:t>Elected a member of NAE February, 2023.</a:t>
            </a:r>
            <a:r>
              <a:rPr lang="en-US" altLang="en-US" sz="2000" dirty="0">
                <a:solidFill>
                  <a:srgbClr val="000000"/>
                </a:solidFill>
              </a:rPr>
              <a:t> </a:t>
            </a:r>
            <a:endParaRPr lang="en-US" altLang="en-US" sz="2000" b="0" dirty="0">
              <a:solidFill>
                <a:srgbClr val="000000"/>
              </a:solidFill>
            </a:endParaRPr>
          </a:p>
        </p:txBody>
      </p:sp>
      <p:sp>
        <p:nvSpPr>
          <p:cNvPr id="6" name="Text Box 2"/>
          <p:cNvSpPr txBox="1">
            <a:spLocks noChangeArrowheads="1"/>
          </p:cNvSpPr>
          <p:nvPr/>
        </p:nvSpPr>
        <p:spPr bwMode="auto">
          <a:xfrm>
            <a:off x="685800" y="5029200"/>
            <a:ext cx="8305800" cy="2135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buFontTx/>
              <a:buNone/>
            </a:pPr>
            <a:r>
              <a:rPr lang="en-US" sz="1600" dirty="0">
                <a:solidFill>
                  <a:prstClr val="black"/>
                </a:solidFill>
              </a:rPr>
              <a:t>Virginia Norwood - Photo by Michelle Groskopf </a:t>
            </a:r>
          </a:p>
          <a:p>
            <a:pPr>
              <a:buFontTx/>
              <a:buNone/>
            </a:pPr>
            <a:endParaRPr lang="en-US" sz="1600" dirty="0">
              <a:solidFill>
                <a:prstClr val="black"/>
              </a:solidFill>
            </a:endParaRPr>
          </a:p>
          <a:p>
            <a:pPr>
              <a:buFontTx/>
              <a:buNone/>
            </a:pPr>
            <a:r>
              <a:rPr lang="en-US" sz="1600" dirty="0">
                <a:solidFill>
                  <a:prstClr val="black"/>
                </a:solidFill>
              </a:rPr>
              <a:t>See also - Virginia T. Norwood: The Mother of Landsat  </a:t>
            </a:r>
          </a:p>
          <a:p>
            <a:pPr>
              <a:buFontTx/>
              <a:buNone/>
            </a:pPr>
            <a:r>
              <a:rPr lang="en-US" sz="1600" dirty="0">
                <a:solidFill>
                  <a:prstClr val="black"/>
                </a:solidFill>
                <a:hlinkClick r:id="rId3"/>
              </a:rPr>
              <a:t>https://landsat.gsfc.nasa.gov/article/virginia-t-norwood-mother-landsat</a:t>
            </a:r>
            <a:endParaRPr lang="en-US" sz="1600" dirty="0">
              <a:solidFill>
                <a:prstClr val="black"/>
              </a:solidFill>
            </a:endParaRPr>
          </a:p>
          <a:p>
            <a:pPr>
              <a:buFontTx/>
              <a:buNone/>
            </a:pPr>
            <a:endParaRPr lang="en-US" sz="1600" dirty="0">
              <a:solidFill>
                <a:prstClr val="black"/>
              </a:solidFill>
            </a:endParaRPr>
          </a:p>
        </p:txBody>
      </p:sp>
    </p:spTree>
    <p:extLst>
      <p:ext uri="{BB962C8B-B14F-4D97-AF65-F5344CB8AC3E}">
        <p14:creationId xmlns:p14="http://schemas.microsoft.com/office/powerpoint/2010/main" val="3891727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685800" y="457200"/>
            <a:ext cx="8153400" cy="581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Major mid-career influence:</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Nobel Laureate </a:t>
            </a:r>
            <a:r>
              <a:rPr kumimoji="0" lang="en-US" altLang="en-US" sz="24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Sir Peter Medawar’s</a:t>
            </a: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book </a:t>
            </a:r>
            <a:r>
              <a:rPr kumimoji="0" lang="en-US" altLang="en-US" sz="24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“Pluto’s Republic”, 1982</a:t>
            </a: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 first read January 1993 - extract from his essay on induction:</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 reckon that for all the use it has been to science about </a:t>
            </a:r>
            <a:r>
              <a:rPr kumimoji="0" lang="en-US" altLang="en-US" sz="24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four-fifths</a:t>
            </a: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of my time has been wasted, and I believe this to be the common lot of people who are not merely playing follow-my-leader in research".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If only about </a:t>
            </a:r>
            <a:r>
              <a:rPr kumimoji="0" lang="en-US" altLang="en-US" sz="24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20 %</a:t>
            </a: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of Sir Peter’s research was productive, the rest of us would be doing well if </a:t>
            </a:r>
            <a:r>
              <a:rPr kumimoji="0" lang="en-US" altLang="en-US" sz="24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5%</a:t>
            </a: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of ours was potentially valuable.</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93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E895D54-7160-7DBD-B913-2463D6D043CB}"/>
              </a:ext>
            </a:extLst>
          </p:cNvPr>
          <p:cNvPicPr>
            <a:picLocks noChangeAspect="1"/>
          </p:cNvPicPr>
          <p:nvPr/>
        </p:nvPicPr>
        <p:blipFill>
          <a:blip r:embed="rId2"/>
          <a:stretch>
            <a:fillRect/>
          </a:stretch>
        </p:blipFill>
        <p:spPr>
          <a:xfrm>
            <a:off x="2407757" y="0"/>
            <a:ext cx="4328485" cy="6858000"/>
          </a:xfrm>
          <a:prstGeom prst="rect">
            <a:avLst/>
          </a:prstGeom>
        </p:spPr>
      </p:pic>
    </p:spTree>
    <p:extLst>
      <p:ext uri="{BB962C8B-B14F-4D97-AF65-F5344CB8AC3E}">
        <p14:creationId xmlns:p14="http://schemas.microsoft.com/office/powerpoint/2010/main" val="3872162770"/>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813668441"/>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685800" y="457200"/>
            <a:ext cx="8001000" cy="2477601"/>
          </a:xfrm>
          <a:prstGeom prst="rect">
            <a:avLst/>
          </a:prstGeom>
          <a:solidFill>
            <a:schemeClr val="bg1"/>
          </a:solidFill>
          <a:ln w="38100">
            <a:solidFill>
              <a:schemeClr val="tx1"/>
            </a:solidFill>
            <a:miter lim="800000"/>
            <a:headEnd/>
            <a:tailEnd/>
          </a:ln>
          <a:effectLst/>
        </p:spPr>
        <p:txBody>
          <a:bodyPr wrap="square">
            <a:spAutoFit/>
          </a:bodyPr>
          <a:lstStyle/>
          <a:p>
            <a:pPr lvl="0">
              <a:lnSpc>
                <a:spcPct val="100000"/>
              </a:lnSpc>
              <a:defRPr/>
            </a:pPr>
            <a:r>
              <a:rPr lang="en-US" altLang="en-US" dirty="0">
                <a:solidFill>
                  <a:srgbClr val="000000"/>
                </a:solidFill>
                <a:latin typeface="Arial" panose="020B0604020202020204" pitchFamily="34" charset="0"/>
                <a:cs typeface="Arial" panose="020B0604020202020204" pitchFamily="34" charset="0"/>
              </a:rPr>
              <a:t>Subjects included:</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Canals and Waterborne Transportation (Erie Canal)</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Complex Water Supply System (New York City)</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Flood Mitigation Planning </a:t>
            </a:r>
            <a:r>
              <a:rPr lang="en-US" altLang="en-US" sz="1800" dirty="0">
                <a:solidFill>
                  <a:srgbClr val="0000FF"/>
                </a:solidFill>
                <a:latin typeface="Arial" panose="020B0604020202020204" pitchFamily="34" charset="0"/>
                <a:cs typeface="Arial" panose="020B0604020202020204" pitchFamily="34" charset="0"/>
              </a:rPr>
              <a:t>(Miami Conservancy District)</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Irrigated Agriculture in the West (Colorado River System – Hoover Dam)</a:t>
            </a:r>
          </a:p>
          <a:p>
            <a:pPr lvl="0">
              <a:lnSpc>
                <a:spcPct val="100000"/>
              </a:lnSpc>
              <a:defRPr/>
            </a:pPr>
            <a:r>
              <a:rPr lang="en-US" altLang="en-US" sz="1800" dirty="0">
                <a:solidFill>
                  <a:srgbClr val="000000"/>
                </a:solidFill>
                <a:latin typeface="Arial" panose="020B0604020202020204" pitchFamily="34" charset="0"/>
                <a:cs typeface="Arial" panose="020B0604020202020204" pitchFamily="34" charset="0"/>
              </a:rPr>
              <a:t>Multiple Purpose Systems (Tennessee Valley Authority - TVA)</a:t>
            </a:r>
            <a:endPar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78253964"/>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745663931"/>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742432E-3AFC-FF16-F29A-76ABAC05BE60}"/>
              </a:ext>
            </a:extLst>
          </p:cNvPr>
          <p:cNvPicPr>
            <a:picLocks noChangeAspect="1"/>
          </p:cNvPicPr>
          <p:nvPr/>
        </p:nvPicPr>
        <p:blipFill>
          <a:blip r:embed="rId2"/>
          <a:stretch>
            <a:fillRect/>
          </a:stretch>
        </p:blipFill>
        <p:spPr>
          <a:xfrm>
            <a:off x="80962" y="228600"/>
            <a:ext cx="8982075" cy="5619750"/>
          </a:xfrm>
          <a:prstGeom prst="rect">
            <a:avLst/>
          </a:prstGeom>
        </p:spPr>
      </p:pic>
      <p:sp>
        <p:nvSpPr>
          <p:cNvPr id="4" name="Text Box 2">
            <a:extLst>
              <a:ext uri="{FF2B5EF4-FFF2-40B4-BE49-F238E27FC236}">
                <a16:creationId xmlns:a16="http://schemas.microsoft.com/office/drawing/2014/main" id="{FCAE5A6D-CB63-DF66-F9C3-55461AD7A163}"/>
              </a:ext>
            </a:extLst>
          </p:cNvPr>
          <p:cNvSpPr txBox="1">
            <a:spLocks noChangeArrowheads="1"/>
          </p:cNvSpPr>
          <p:nvPr/>
        </p:nvSpPr>
        <p:spPr bwMode="auto">
          <a:xfrm>
            <a:off x="3118176" y="507531"/>
            <a:ext cx="2977824"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altLang="en-US" sz="2000" b="1" i="0" u="none" strike="noStrike" kern="1200" cap="none" spc="0" normalizeH="0" baseline="0" noProof="0" dirty="0">
                <a:ln>
                  <a:noFill/>
                </a:ln>
                <a:solidFill>
                  <a:srgbClr val="FF0000"/>
                </a:solidFill>
                <a:effectLst/>
                <a:uLnTx/>
                <a:uFillTx/>
                <a:latin typeface="Arial" charset="0"/>
                <a:ea typeface="+mn-ea"/>
                <a:cs typeface="+mn-cs"/>
              </a:rPr>
              <a:t>Science,  March 2024</a:t>
            </a:r>
          </a:p>
        </p:txBody>
      </p:sp>
    </p:spTree>
    <p:extLst>
      <p:ext uri="{BB962C8B-B14F-4D97-AF65-F5344CB8AC3E}">
        <p14:creationId xmlns:p14="http://schemas.microsoft.com/office/powerpoint/2010/main" val="221198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CE06DD2-FE98-FF2A-DAF7-E215793EF2A3}"/>
              </a:ext>
            </a:extLst>
          </p:cNvPr>
          <p:cNvPicPr>
            <a:picLocks noChangeAspect="1"/>
          </p:cNvPicPr>
          <p:nvPr/>
        </p:nvPicPr>
        <p:blipFill>
          <a:blip r:embed="rId2"/>
          <a:stretch>
            <a:fillRect/>
          </a:stretch>
        </p:blipFill>
        <p:spPr>
          <a:xfrm>
            <a:off x="1084024" y="0"/>
            <a:ext cx="6975951" cy="6858000"/>
          </a:xfrm>
          <a:prstGeom prst="rect">
            <a:avLst/>
          </a:prstGeom>
        </p:spPr>
      </p:pic>
    </p:spTree>
    <p:extLst>
      <p:ext uri="{BB962C8B-B14F-4D97-AF65-F5344CB8AC3E}">
        <p14:creationId xmlns:p14="http://schemas.microsoft.com/office/powerpoint/2010/main" val="3420523237"/>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063-1FD2-C3DE-170C-A52B73BB73F1}"/>
            </a:ext>
          </a:extLst>
        </p:cNvPr>
        <p:cNvGrpSpPr/>
        <p:nvPr/>
      </p:nvGrpSpPr>
      <p:grpSpPr>
        <a:xfrm>
          <a:off x="0" y="0"/>
          <a:ext cx="0" cy="0"/>
          <a:chOff x="0" y="0"/>
          <a:chExt cx="0" cy="0"/>
        </a:xfrm>
      </p:grpSpPr>
    </p:spTree>
    <p:extLst>
      <p:ext uri="{BB962C8B-B14F-4D97-AF65-F5344CB8AC3E}">
        <p14:creationId xmlns:p14="http://schemas.microsoft.com/office/powerpoint/2010/main" val="16963542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B28AA-4BFA-A528-A300-BDC99C1EDBC8}"/>
            </a:ext>
          </a:extLst>
        </p:cNvPr>
        <p:cNvGrpSpPr/>
        <p:nvPr/>
      </p:nvGrpSpPr>
      <p:grpSpPr>
        <a:xfrm>
          <a:off x="0" y="0"/>
          <a:ext cx="0" cy="0"/>
          <a:chOff x="0" y="0"/>
          <a:chExt cx="0" cy="0"/>
        </a:xfrm>
      </p:grpSpPr>
      <p:pic>
        <p:nvPicPr>
          <p:cNvPr id="3" name="Picture 2" descr="A screenshot of a computer screen&#10;&#10;Description automatically generated">
            <a:extLst>
              <a:ext uri="{FF2B5EF4-FFF2-40B4-BE49-F238E27FC236}">
                <a16:creationId xmlns:a16="http://schemas.microsoft.com/office/drawing/2014/main" id="{31A1AD8F-D00A-6623-CF8B-BEEE6CF730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27" y="344819"/>
            <a:ext cx="9276054" cy="5217781"/>
          </a:xfrm>
          <a:prstGeom prst="rect">
            <a:avLst/>
          </a:prstGeom>
        </p:spPr>
      </p:pic>
      <p:sp>
        <p:nvSpPr>
          <p:cNvPr id="7" name="Text Box 3">
            <a:extLst>
              <a:ext uri="{FF2B5EF4-FFF2-40B4-BE49-F238E27FC236}">
                <a16:creationId xmlns:a16="http://schemas.microsoft.com/office/drawing/2014/main" id="{2AB506D5-3619-29F0-515A-1AFC33986F2B}"/>
              </a:ext>
            </a:extLst>
          </p:cNvPr>
          <p:cNvSpPr txBox="1">
            <a:spLocks noChangeArrowheads="1"/>
          </p:cNvSpPr>
          <p:nvPr/>
        </p:nvSpPr>
        <p:spPr bwMode="auto">
          <a:xfrm>
            <a:off x="457200" y="5638800"/>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fontAlgn="auto" hangingPunct="1">
              <a:lnSpc>
                <a:spcPct val="100000"/>
              </a:lnSpc>
              <a:spcBef>
                <a:spcPts val="0"/>
              </a:spcBef>
              <a:spcAft>
                <a:spcPts val="0"/>
              </a:spcAft>
            </a:pPr>
            <a:r>
              <a:rPr lang="en-US" altLang="en-US" sz="2400" dirty="0">
                <a:solidFill>
                  <a:prstClr val="black"/>
                </a:solidFill>
              </a:rPr>
              <a:t>NASA Earth Fleet – December 2023</a:t>
            </a:r>
            <a:endParaRPr lang="en-US" altLang="en-US" sz="2400" dirty="0">
              <a:solidFill>
                <a:srgbClr val="0000FF"/>
              </a:solidFill>
            </a:endParaRPr>
          </a:p>
        </p:txBody>
      </p:sp>
      <p:sp>
        <p:nvSpPr>
          <p:cNvPr id="8" name="Rectangle 7">
            <a:extLst>
              <a:ext uri="{FF2B5EF4-FFF2-40B4-BE49-F238E27FC236}">
                <a16:creationId xmlns:a16="http://schemas.microsoft.com/office/drawing/2014/main" id="{C738D876-F0EF-9DAE-F380-D3D3C4EA5F3A}"/>
              </a:ext>
            </a:extLst>
          </p:cNvPr>
          <p:cNvSpPr/>
          <p:nvPr/>
        </p:nvSpPr>
        <p:spPr>
          <a:xfrm>
            <a:off x="495300" y="5682486"/>
            <a:ext cx="5219700" cy="3905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grpSp>
        <p:nvGrpSpPr>
          <p:cNvPr id="9" name="Group 8">
            <a:extLst>
              <a:ext uri="{FF2B5EF4-FFF2-40B4-BE49-F238E27FC236}">
                <a16:creationId xmlns:a16="http://schemas.microsoft.com/office/drawing/2014/main" id="{0CE00F4C-37F0-F724-0A0C-D79606156AE9}"/>
              </a:ext>
            </a:extLst>
          </p:cNvPr>
          <p:cNvGrpSpPr/>
          <p:nvPr/>
        </p:nvGrpSpPr>
        <p:grpSpPr>
          <a:xfrm>
            <a:off x="76200" y="1524000"/>
            <a:ext cx="7185447" cy="2914711"/>
            <a:chOff x="751941" y="-884237"/>
            <a:chExt cx="6762773" cy="2424042"/>
          </a:xfrm>
        </p:grpSpPr>
        <p:sp>
          <p:nvSpPr>
            <p:cNvPr id="10" name="TextBox 9">
              <a:extLst>
                <a:ext uri="{FF2B5EF4-FFF2-40B4-BE49-F238E27FC236}">
                  <a16:creationId xmlns:a16="http://schemas.microsoft.com/office/drawing/2014/main" id="{C39974AE-D172-1775-A631-97210B50F07D}"/>
                </a:ext>
              </a:extLst>
            </p:cNvPr>
            <p:cNvSpPr txBox="1"/>
            <p:nvPr/>
          </p:nvSpPr>
          <p:spPr>
            <a:xfrm>
              <a:off x="751941" y="1207050"/>
              <a:ext cx="6762773" cy="332755"/>
            </a:xfrm>
            <a:prstGeom prst="rect">
              <a:avLst/>
            </a:prstGeom>
            <a:solidFill>
              <a:schemeClr val="bg1"/>
            </a:solidFill>
            <a:ln w="38100">
              <a:solidFill>
                <a:srgbClr val="FF0000"/>
              </a:solidFill>
            </a:ln>
          </p:spPr>
          <p:txBody>
            <a:bodyPr wrap="square" rtlCol="0">
              <a:spAutoFit/>
            </a:bodyPr>
            <a:lstStyle/>
            <a:p>
              <a:pPr>
                <a:lnSpc>
                  <a:spcPct val="100000"/>
                </a:lnSpc>
                <a:spcBef>
                  <a:spcPts val="600"/>
                </a:spcBef>
              </a:pPr>
              <a:r>
                <a:rPr lang="en-US" dirty="0"/>
                <a:t>SWOT Surface water and ocean topography, Dec 15, 2022</a:t>
              </a:r>
            </a:p>
          </p:txBody>
        </p:sp>
        <p:cxnSp>
          <p:nvCxnSpPr>
            <p:cNvPr id="11" name="Straight Arrow Connector 10">
              <a:extLst>
                <a:ext uri="{FF2B5EF4-FFF2-40B4-BE49-F238E27FC236}">
                  <a16:creationId xmlns:a16="http://schemas.microsoft.com/office/drawing/2014/main" id="{18559474-1D12-2C80-4167-519CF97AC248}"/>
                </a:ext>
              </a:extLst>
            </p:cNvPr>
            <p:cNvCxnSpPr/>
            <p:nvPr/>
          </p:nvCxnSpPr>
          <p:spPr bwMode="auto">
            <a:xfrm flipH="1" flipV="1">
              <a:off x="1684270" y="-884237"/>
              <a:ext cx="1649506" cy="2091287"/>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2" name="Group 11">
            <a:extLst>
              <a:ext uri="{FF2B5EF4-FFF2-40B4-BE49-F238E27FC236}">
                <a16:creationId xmlns:a16="http://schemas.microsoft.com/office/drawing/2014/main" id="{D2178354-D7F9-D1CC-C7B0-267D3D6C270C}"/>
              </a:ext>
            </a:extLst>
          </p:cNvPr>
          <p:cNvGrpSpPr/>
          <p:nvPr/>
        </p:nvGrpSpPr>
        <p:grpSpPr>
          <a:xfrm>
            <a:off x="3429001" y="304800"/>
            <a:ext cx="5486400" cy="457200"/>
            <a:chOff x="8830019" y="3091350"/>
            <a:chExt cx="2962062" cy="457200"/>
          </a:xfrm>
        </p:grpSpPr>
        <p:sp>
          <p:nvSpPr>
            <p:cNvPr id="13" name="TextBox 12">
              <a:extLst>
                <a:ext uri="{FF2B5EF4-FFF2-40B4-BE49-F238E27FC236}">
                  <a16:creationId xmlns:a16="http://schemas.microsoft.com/office/drawing/2014/main" id="{40C18F13-6241-8C3E-56B4-C3C30E31702F}"/>
                </a:ext>
              </a:extLst>
            </p:cNvPr>
            <p:cNvSpPr txBox="1"/>
            <p:nvPr/>
          </p:nvSpPr>
          <p:spPr>
            <a:xfrm>
              <a:off x="9693954" y="3091350"/>
              <a:ext cx="2098127" cy="400110"/>
            </a:xfrm>
            <a:prstGeom prst="rect">
              <a:avLst/>
            </a:prstGeom>
            <a:solidFill>
              <a:schemeClr val="bg1"/>
            </a:solidFill>
            <a:ln w="38100">
              <a:solidFill>
                <a:srgbClr val="FF0000"/>
              </a:solidFill>
            </a:ln>
          </p:spPr>
          <p:txBody>
            <a:bodyPr wrap="square" rtlCol="0">
              <a:spAutoFit/>
            </a:bodyPr>
            <a:lstStyle/>
            <a:p>
              <a:pPr>
                <a:lnSpc>
                  <a:spcPct val="100000"/>
                </a:lnSpc>
                <a:spcBef>
                  <a:spcPts val="600"/>
                </a:spcBef>
              </a:pPr>
              <a:r>
                <a:rPr lang="en-US" dirty="0"/>
                <a:t>GRACE - FO (2),  May 22, 2018</a:t>
              </a:r>
            </a:p>
          </p:txBody>
        </p:sp>
        <p:cxnSp>
          <p:nvCxnSpPr>
            <p:cNvPr id="14" name="Straight Arrow Connector 13">
              <a:extLst>
                <a:ext uri="{FF2B5EF4-FFF2-40B4-BE49-F238E27FC236}">
                  <a16:creationId xmlns:a16="http://schemas.microsoft.com/office/drawing/2014/main" id="{0518DC6F-9CCE-3729-4486-0BA6414012EE}"/>
                </a:ext>
              </a:extLst>
            </p:cNvPr>
            <p:cNvCxnSpPr/>
            <p:nvPr/>
          </p:nvCxnSpPr>
          <p:spPr bwMode="auto">
            <a:xfrm flipH="1">
              <a:off x="8830019" y="3319950"/>
              <a:ext cx="855637" cy="228600"/>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5" name="Group 14">
            <a:extLst>
              <a:ext uri="{FF2B5EF4-FFF2-40B4-BE49-F238E27FC236}">
                <a16:creationId xmlns:a16="http://schemas.microsoft.com/office/drawing/2014/main" id="{71C6D395-FF39-3D32-12FA-1B1CE2A4D57B}"/>
              </a:ext>
            </a:extLst>
          </p:cNvPr>
          <p:cNvGrpSpPr/>
          <p:nvPr/>
        </p:nvGrpSpPr>
        <p:grpSpPr>
          <a:xfrm>
            <a:off x="2514600" y="838200"/>
            <a:ext cx="6629400" cy="2620185"/>
            <a:chOff x="4636546" y="1417949"/>
            <a:chExt cx="3821654" cy="2305332"/>
          </a:xfrm>
        </p:grpSpPr>
        <p:sp>
          <p:nvSpPr>
            <p:cNvPr id="16" name="TextBox 15">
              <a:extLst>
                <a:ext uri="{FF2B5EF4-FFF2-40B4-BE49-F238E27FC236}">
                  <a16:creationId xmlns:a16="http://schemas.microsoft.com/office/drawing/2014/main" id="{2B20E07D-4F8B-7294-E2A9-2C869DB6DBE8}"/>
                </a:ext>
              </a:extLst>
            </p:cNvPr>
            <p:cNvSpPr txBox="1"/>
            <p:nvPr/>
          </p:nvSpPr>
          <p:spPr>
            <a:xfrm>
              <a:off x="4636546" y="3371250"/>
              <a:ext cx="3821654" cy="352031"/>
            </a:xfrm>
            <a:prstGeom prst="rect">
              <a:avLst/>
            </a:prstGeom>
            <a:solidFill>
              <a:schemeClr val="bg1"/>
            </a:solidFill>
            <a:ln w="38100">
              <a:solidFill>
                <a:srgbClr val="FF0000"/>
              </a:solidFill>
            </a:ln>
          </p:spPr>
          <p:txBody>
            <a:bodyPr wrap="square" rtlCol="0">
              <a:spAutoFit/>
            </a:bodyPr>
            <a:lstStyle/>
            <a:p>
              <a:pPr>
                <a:lnSpc>
                  <a:spcPct val="100000"/>
                </a:lnSpc>
              </a:pPr>
              <a:r>
                <a:rPr lang="en-US" dirty="0"/>
                <a:t>Ice, cloud and land elevation satellite-2, Sep. 15, 2018</a:t>
              </a:r>
            </a:p>
          </p:txBody>
        </p:sp>
        <p:cxnSp>
          <p:nvCxnSpPr>
            <p:cNvPr id="17" name="Straight Arrow Connector 16">
              <a:extLst>
                <a:ext uri="{FF2B5EF4-FFF2-40B4-BE49-F238E27FC236}">
                  <a16:creationId xmlns:a16="http://schemas.microsoft.com/office/drawing/2014/main" id="{32884763-BE96-EB0F-8F29-553F048B296A}"/>
                </a:ext>
              </a:extLst>
            </p:cNvPr>
            <p:cNvCxnSpPr/>
            <p:nvPr/>
          </p:nvCxnSpPr>
          <p:spPr bwMode="auto">
            <a:xfrm flipH="1" flipV="1">
              <a:off x="4724400" y="1417949"/>
              <a:ext cx="1752600" cy="1953303"/>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8" name="Group 17">
            <a:extLst>
              <a:ext uri="{FF2B5EF4-FFF2-40B4-BE49-F238E27FC236}">
                <a16:creationId xmlns:a16="http://schemas.microsoft.com/office/drawing/2014/main" id="{D5CFA36C-57EB-DFB9-B247-6D2AEC3D387B}"/>
              </a:ext>
            </a:extLst>
          </p:cNvPr>
          <p:cNvGrpSpPr/>
          <p:nvPr/>
        </p:nvGrpSpPr>
        <p:grpSpPr>
          <a:xfrm>
            <a:off x="4648202" y="1371600"/>
            <a:ext cx="4419598" cy="1229713"/>
            <a:chOff x="4114802" y="2577310"/>
            <a:chExt cx="4419598" cy="1229713"/>
          </a:xfrm>
        </p:grpSpPr>
        <p:sp>
          <p:nvSpPr>
            <p:cNvPr id="19" name="TextBox 18">
              <a:extLst>
                <a:ext uri="{FF2B5EF4-FFF2-40B4-BE49-F238E27FC236}">
                  <a16:creationId xmlns:a16="http://schemas.microsoft.com/office/drawing/2014/main" id="{9EEF4239-48B4-52A1-E0E1-ADC5FC49BB2D}"/>
                </a:ext>
              </a:extLst>
            </p:cNvPr>
            <p:cNvSpPr txBox="1"/>
            <p:nvPr/>
          </p:nvSpPr>
          <p:spPr>
            <a:xfrm>
              <a:off x="4724400" y="3099137"/>
              <a:ext cx="3810000" cy="707886"/>
            </a:xfrm>
            <a:prstGeom prst="rect">
              <a:avLst/>
            </a:prstGeom>
            <a:solidFill>
              <a:schemeClr val="bg1"/>
            </a:solidFill>
            <a:ln w="38100">
              <a:solidFill>
                <a:srgbClr val="FF0000"/>
              </a:solidFill>
            </a:ln>
          </p:spPr>
          <p:txBody>
            <a:bodyPr wrap="square" rtlCol="0">
              <a:spAutoFit/>
            </a:bodyPr>
            <a:lstStyle/>
            <a:p>
              <a:pPr>
                <a:lnSpc>
                  <a:spcPct val="100000"/>
                </a:lnSpc>
              </a:pPr>
              <a:r>
                <a:rPr lang="en-US" dirty="0"/>
                <a:t>SMAP Soil Moisture – Active - Passive observatory, 2015</a:t>
              </a:r>
            </a:p>
          </p:txBody>
        </p:sp>
        <p:cxnSp>
          <p:nvCxnSpPr>
            <p:cNvPr id="20" name="Straight Arrow Connector 19">
              <a:extLst>
                <a:ext uri="{FF2B5EF4-FFF2-40B4-BE49-F238E27FC236}">
                  <a16:creationId xmlns:a16="http://schemas.microsoft.com/office/drawing/2014/main" id="{6520B001-9AED-1586-AD6E-7718F3BC1D08}"/>
                </a:ext>
              </a:extLst>
            </p:cNvPr>
            <p:cNvCxnSpPr/>
            <p:nvPr/>
          </p:nvCxnSpPr>
          <p:spPr bwMode="auto">
            <a:xfrm flipH="1" flipV="1">
              <a:off x="4114802" y="2577310"/>
              <a:ext cx="2362198" cy="521827"/>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Rectangle 1">
            <a:extLst>
              <a:ext uri="{FF2B5EF4-FFF2-40B4-BE49-F238E27FC236}">
                <a16:creationId xmlns:a16="http://schemas.microsoft.com/office/drawing/2014/main" id="{FB37CF34-FACF-97E7-6CA4-90AB8C4A9F7A}"/>
              </a:ext>
            </a:extLst>
          </p:cNvPr>
          <p:cNvSpPr/>
          <p:nvPr/>
        </p:nvSpPr>
        <p:spPr>
          <a:xfrm>
            <a:off x="1544669" y="632652"/>
            <a:ext cx="790405" cy="4726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pPr>
            <a:endParaRPr lang="en-US" sz="1800" b="0">
              <a:solidFill>
                <a:prstClr val="white"/>
              </a:solidFill>
            </a:endParaRPr>
          </a:p>
        </p:txBody>
      </p:sp>
    </p:spTree>
    <p:extLst>
      <p:ext uri="{BB962C8B-B14F-4D97-AF65-F5344CB8AC3E}">
        <p14:creationId xmlns:p14="http://schemas.microsoft.com/office/powerpoint/2010/main" val="86220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7" name="Text Box 3"/>
          <p:cNvSpPr txBox="1">
            <a:spLocks noChangeArrowheads="1"/>
          </p:cNvSpPr>
          <p:nvPr/>
        </p:nvSpPr>
        <p:spPr bwMode="auto">
          <a:xfrm>
            <a:off x="1066800" y="661988"/>
            <a:ext cx="7086600"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a:solidFill>
                  <a:schemeClr val="tx1"/>
                </a:solidFill>
              </a:rPr>
              <a:t>Advances during my lifetime in: </a:t>
            </a:r>
          </a:p>
          <a:p>
            <a:pPr eaLnBrk="1" hangingPunct="1">
              <a:buFontTx/>
              <a:buChar char="•"/>
            </a:pPr>
            <a:r>
              <a:rPr lang="en-US" altLang="en-US" sz="2400" dirty="0">
                <a:solidFill>
                  <a:schemeClr val="tx1"/>
                </a:solidFill>
              </a:rPr>
              <a:t> computers</a:t>
            </a:r>
          </a:p>
          <a:p>
            <a:pPr eaLnBrk="1" hangingPunct="1">
              <a:buFontTx/>
              <a:buChar char="•"/>
            </a:pPr>
            <a:r>
              <a:rPr lang="en-US" altLang="en-US" sz="2400" dirty="0">
                <a:solidFill>
                  <a:schemeClr val="tx1"/>
                </a:solidFill>
              </a:rPr>
              <a:t> All forms of </a:t>
            </a:r>
            <a:r>
              <a:rPr lang="en-US" altLang="en-US" sz="2400" dirty="0">
                <a:solidFill>
                  <a:srgbClr val="0000FF"/>
                </a:solidFill>
              </a:rPr>
              <a:t>“surveying”</a:t>
            </a:r>
            <a:r>
              <a:rPr lang="en-US" altLang="en-US" sz="2400" dirty="0">
                <a:solidFill>
                  <a:schemeClr val="tx1"/>
                </a:solidFill>
              </a:rPr>
              <a:t> the states of the  earth’s </a:t>
            </a:r>
            <a:r>
              <a:rPr lang="en-US" altLang="en-US" sz="2400" dirty="0">
                <a:solidFill>
                  <a:srgbClr val="0000FF"/>
                </a:solidFill>
              </a:rPr>
              <a:t>“critical zone”</a:t>
            </a:r>
          </a:p>
          <a:p>
            <a:pPr eaLnBrk="1" hangingPunct="1">
              <a:buFontTx/>
              <a:buChar char="•"/>
            </a:pPr>
            <a:r>
              <a:rPr lang="en-US" altLang="en-US" sz="2400" dirty="0">
                <a:solidFill>
                  <a:schemeClr val="tx1"/>
                </a:solidFill>
              </a:rPr>
              <a:t> Information transfer</a:t>
            </a:r>
          </a:p>
          <a:p>
            <a:pPr eaLnBrk="1" hangingPunct="1">
              <a:buFontTx/>
              <a:buChar char="•"/>
            </a:pPr>
            <a:r>
              <a:rPr lang="en-US" altLang="en-US" sz="2400" dirty="0">
                <a:solidFill>
                  <a:schemeClr val="tx1"/>
                </a:solidFill>
              </a:rPr>
              <a:t> Data storage and retrieval</a:t>
            </a:r>
          </a:p>
          <a:p>
            <a:pPr eaLnBrk="1" hangingPunct="1">
              <a:buFontTx/>
              <a:buChar char="•"/>
            </a:pPr>
            <a:r>
              <a:rPr lang="en-US" altLang="en-US" sz="2400" dirty="0">
                <a:solidFill>
                  <a:schemeClr val="tx1"/>
                </a:solidFill>
              </a:rPr>
              <a:t> Accessibility of the </a:t>
            </a:r>
            <a:r>
              <a:rPr lang="en-US" altLang="en-US" sz="2400" dirty="0">
                <a:solidFill>
                  <a:srgbClr val="0000FF"/>
                </a:solidFill>
              </a:rPr>
              <a:t>“libraries”</a:t>
            </a:r>
            <a:r>
              <a:rPr lang="en-US" altLang="en-US" sz="2400" dirty="0">
                <a:solidFill>
                  <a:schemeClr val="tx1"/>
                </a:solidFill>
              </a:rPr>
              <a:t> of the world</a:t>
            </a:r>
          </a:p>
          <a:p>
            <a:pPr eaLnBrk="1" hangingPunct="1"/>
            <a:r>
              <a:rPr lang="en-US" altLang="en-US" sz="2400" dirty="0">
                <a:solidFill>
                  <a:schemeClr val="tx1"/>
                </a:solidFill>
              </a:rPr>
              <a:t>Were unimaginable </a:t>
            </a:r>
            <a:r>
              <a:rPr lang="en-US" altLang="en-US" sz="2400" dirty="0">
                <a:solidFill>
                  <a:srgbClr val="0000FF"/>
                </a:solidFill>
              </a:rPr>
              <a:t>fifty-seven</a:t>
            </a:r>
            <a:r>
              <a:rPr lang="en-US" altLang="en-US" sz="2400" dirty="0">
                <a:solidFill>
                  <a:schemeClr val="tx1"/>
                </a:solidFill>
              </a:rPr>
              <a:t> years ago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2326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2326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2326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23267">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23267">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23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1066800" y="662000"/>
            <a:ext cx="7086600"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a:solidFill>
                  <a:schemeClr val="tx1"/>
                </a:solidFill>
              </a:rPr>
              <a:t>Example: Some advances in computing tools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1066800" y="662000"/>
            <a:ext cx="7620000" cy="1316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a:solidFill>
                  <a:schemeClr val="tx1"/>
                </a:solidFill>
              </a:rPr>
              <a:t>My first FORTRAN code - </a:t>
            </a:r>
            <a:r>
              <a:rPr lang="en-US" altLang="en-US" sz="2400" dirty="0">
                <a:solidFill>
                  <a:srgbClr val="0000FF"/>
                </a:solidFill>
              </a:rPr>
              <a:t>1966 </a:t>
            </a:r>
          </a:p>
          <a:p>
            <a:pPr eaLnBrk="1" hangingPunct="1"/>
            <a:r>
              <a:rPr lang="en-US" altLang="en-US" sz="2400" dirty="0">
                <a:solidFill>
                  <a:srgbClr val="0000FF"/>
                </a:solidFill>
              </a:rPr>
              <a:t>IBM 1130 </a:t>
            </a:r>
            <a:r>
              <a:rPr lang="en-US" altLang="en-US" sz="2400" dirty="0">
                <a:solidFill>
                  <a:schemeClr val="tx1"/>
                </a:solidFill>
              </a:rPr>
              <a:t>Computer</a:t>
            </a:r>
            <a:r>
              <a:rPr lang="en-US" altLang="en-US" sz="2400" dirty="0">
                <a:solidFill>
                  <a:srgbClr val="0000FF"/>
                </a:solidFill>
              </a:rPr>
              <a:t> </a:t>
            </a:r>
            <a:r>
              <a:rPr lang="en-US" altLang="en-US" sz="2400" dirty="0">
                <a:solidFill>
                  <a:schemeClr val="tx1"/>
                </a:solidFill>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First Fortran Code-3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60350"/>
            <a:ext cx="8305800" cy="636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3491" name="Line 3"/>
          <p:cNvSpPr>
            <a:spLocks noChangeShapeType="1"/>
          </p:cNvSpPr>
          <p:nvPr/>
        </p:nvSpPr>
        <p:spPr bwMode="auto">
          <a:xfrm>
            <a:off x="1219200" y="990600"/>
            <a:ext cx="617220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3493" name="Rectangle 5"/>
          <p:cNvSpPr>
            <a:spLocks noChangeArrowheads="1"/>
          </p:cNvSpPr>
          <p:nvPr/>
        </p:nvSpPr>
        <p:spPr bwMode="auto">
          <a:xfrm>
            <a:off x="1071563" y="257175"/>
            <a:ext cx="7239000" cy="457200"/>
          </a:xfrm>
          <a:prstGeom prst="rect">
            <a:avLst/>
          </a:prstGeom>
          <a:solidFill>
            <a:schemeClr val="bg1">
              <a:alpha val="0"/>
            </a:schemeClr>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349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34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3491" grpId="0" animBg="1"/>
      <p:bldP spid="70349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Text Box 2"/>
          <p:cNvSpPr txBox="1">
            <a:spLocks noChangeArrowheads="1"/>
          </p:cNvSpPr>
          <p:nvPr/>
        </p:nvSpPr>
        <p:spPr bwMode="auto">
          <a:xfrm>
            <a:off x="457200" y="3505201"/>
            <a:ext cx="55626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 IBM 1130 Computing System 1965 </a:t>
            </a:r>
          </a:p>
          <a:p>
            <a:pPr eaLnBrk="1" hangingPunct="1">
              <a:lnSpc>
                <a:spcPct val="130000"/>
              </a:lnSpc>
              <a:spcBef>
                <a:spcPct val="0"/>
              </a:spcBef>
            </a:pPr>
            <a:endParaRPr lang="en-US" altLang="en-US" sz="2400" dirty="0">
              <a:solidFill>
                <a:schemeClr val="tx1"/>
              </a:solidFill>
            </a:endParaRPr>
          </a:p>
          <a:p>
            <a:pPr eaLnBrk="1" hangingPunct="1">
              <a:lnSpc>
                <a:spcPct val="130000"/>
              </a:lnSpc>
              <a:spcBef>
                <a:spcPct val="0"/>
              </a:spcBef>
            </a:pPr>
            <a:r>
              <a:rPr lang="en-US" altLang="en-US" sz="2400" dirty="0">
                <a:solidFill>
                  <a:srgbClr val="0000FF"/>
                </a:solidFill>
              </a:rPr>
              <a:t>64 K</a:t>
            </a:r>
            <a:r>
              <a:rPr lang="en-US" altLang="en-US" sz="2400" dirty="0">
                <a:solidFill>
                  <a:schemeClr val="tx1"/>
                </a:solidFill>
              </a:rPr>
              <a:t> bytes of </a:t>
            </a:r>
            <a:r>
              <a:rPr lang="en-US" altLang="en-US" sz="2400" dirty="0">
                <a:solidFill>
                  <a:srgbClr val="0000FF"/>
                </a:solidFill>
              </a:rPr>
              <a:t>core memory!</a:t>
            </a:r>
          </a:p>
        </p:txBody>
      </p:sp>
      <p:pic>
        <p:nvPicPr>
          <p:cNvPr id="52227" name="Picture 3" descr="Image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1" y="152413"/>
            <a:ext cx="4752975"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045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143000" y="990600"/>
            <a:ext cx="7315200" cy="315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The developments in </a:t>
            </a:r>
            <a:r>
              <a:rPr lang="en-US" altLang="en-US" sz="2400" dirty="0">
                <a:solidFill>
                  <a:srgbClr val="0000FF"/>
                </a:solidFill>
              </a:rPr>
              <a:t>instruments,</a:t>
            </a:r>
            <a:r>
              <a:rPr lang="en-US" altLang="en-US" sz="2400" dirty="0">
                <a:solidFill>
                  <a:srgbClr val="000000"/>
                </a:solidFill>
              </a:rPr>
              <a:t> </a:t>
            </a:r>
            <a:r>
              <a:rPr lang="en-US" altLang="en-US" sz="2400" dirty="0">
                <a:solidFill>
                  <a:srgbClr val="0000FF"/>
                </a:solidFill>
              </a:rPr>
              <a:t>space‐based remote sensing</a:t>
            </a:r>
            <a:r>
              <a:rPr lang="en-US" altLang="en-US" sz="2400" dirty="0">
                <a:solidFill>
                  <a:srgbClr val="000000"/>
                </a:solidFill>
              </a:rPr>
              <a:t> of planet Earth, and </a:t>
            </a:r>
            <a:r>
              <a:rPr lang="en-US" altLang="en-US" sz="2400" dirty="0">
                <a:solidFill>
                  <a:srgbClr val="0000FF"/>
                </a:solidFill>
              </a:rPr>
              <a:t>computing and information transfer</a:t>
            </a:r>
            <a:r>
              <a:rPr lang="en-US" altLang="en-US" sz="2400" dirty="0">
                <a:solidFill>
                  <a:srgbClr val="000000"/>
                </a:solidFill>
              </a:rPr>
              <a:t> have defined the timing of much of our work. </a:t>
            </a:r>
          </a:p>
          <a:p>
            <a:pPr eaLnBrk="1" hangingPunct="1">
              <a:lnSpc>
                <a:spcPct val="130000"/>
              </a:lnSpc>
            </a:pPr>
            <a:r>
              <a:rPr lang="en-US" altLang="en-US" sz="2400" dirty="0">
                <a:solidFill>
                  <a:srgbClr val="000000"/>
                </a:solidFill>
              </a:rPr>
              <a:t>One of the largest challenges all of us face is deciding what </a:t>
            </a:r>
            <a:r>
              <a:rPr lang="en-US" altLang="en-US" sz="2400" dirty="0">
                <a:solidFill>
                  <a:srgbClr val="0000FF"/>
                </a:solidFill>
              </a:rPr>
              <a:t>evolving technologies to embrace.</a:t>
            </a:r>
          </a:p>
        </p:txBody>
      </p:sp>
    </p:spTree>
    <p:extLst>
      <p:ext uri="{BB962C8B-B14F-4D97-AF65-F5344CB8AC3E}">
        <p14:creationId xmlns:p14="http://schemas.microsoft.com/office/powerpoint/2010/main" val="4065851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2" name="Text Box 2"/>
          <p:cNvSpPr txBox="1">
            <a:spLocks noChangeArrowheads="1"/>
          </p:cNvSpPr>
          <p:nvPr/>
        </p:nvSpPr>
        <p:spPr bwMode="auto">
          <a:xfrm>
            <a:off x="5029200" y="76200"/>
            <a:ext cx="3657600" cy="3477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0000"/>
              </a:lnSpc>
            </a:pPr>
            <a:r>
              <a:rPr lang="en-US" altLang="en-US" sz="2400" dirty="0">
                <a:solidFill>
                  <a:srgbClr val="000000"/>
                </a:solidFill>
                <a:latin typeface="Arial"/>
                <a:cs typeface="Arial" panose="020B0604020202020204" pitchFamily="34" charset="0"/>
              </a:rPr>
              <a:t>1967 </a:t>
            </a:r>
          </a:p>
          <a:p>
            <a:pPr>
              <a:lnSpc>
                <a:spcPct val="130000"/>
              </a:lnSpc>
            </a:pPr>
            <a:r>
              <a:rPr lang="en-US" altLang="en-US" sz="2400" dirty="0">
                <a:latin typeface="Arial"/>
                <a:cs typeface="Arial" panose="020B0604020202020204" pitchFamily="34" charset="0"/>
              </a:rPr>
              <a:t>IBM 1316 removable disk pack</a:t>
            </a:r>
          </a:p>
          <a:p>
            <a:pPr>
              <a:lnSpc>
                <a:spcPct val="130000"/>
              </a:lnSpc>
            </a:pPr>
            <a:r>
              <a:rPr lang="en-US" altLang="en-US" sz="2400" dirty="0">
                <a:solidFill>
                  <a:srgbClr val="000000"/>
                </a:solidFill>
                <a:latin typeface="Arial"/>
                <a:cs typeface="Arial" panose="020B0604020202020204" pitchFamily="34" charset="0"/>
              </a:rPr>
              <a:t>4 inches deep;            six 14 inch disks, 10 </a:t>
            </a:r>
            <a:r>
              <a:rPr lang="en-US" altLang="en-US" sz="2400" dirty="0" err="1">
                <a:solidFill>
                  <a:srgbClr val="000000"/>
                </a:solidFill>
                <a:latin typeface="Arial"/>
                <a:cs typeface="Arial" panose="020B0604020202020204" pitchFamily="34" charset="0"/>
              </a:rPr>
              <a:t>lb</a:t>
            </a:r>
            <a:r>
              <a:rPr lang="en-US" altLang="en-US" sz="2400" dirty="0">
                <a:solidFill>
                  <a:srgbClr val="000000"/>
                </a:solidFill>
                <a:latin typeface="Arial"/>
                <a:cs typeface="Arial" panose="020B0604020202020204" pitchFamily="34" charset="0"/>
              </a:rPr>
              <a:t>;</a:t>
            </a:r>
          </a:p>
          <a:p>
            <a:pPr>
              <a:lnSpc>
                <a:spcPct val="130000"/>
              </a:lnSpc>
            </a:pPr>
            <a:r>
              <a:rPr lang="en-US" altLang="en-US" sz="2400" dirty="0">
                <a:solidFill>
                  <a:srgbClr val="000000"/>
                </a:solidFill>
                <a:latin typeface="Arial"/>
                <a:cs typeface="Arial" panose="020B0604020202020204" pitchFamily="34" charset="0"/>
              </a:rPr>
              <a:t>Capacity 7.25 M bytes</a:t>
            </a:r>
            <a:endParaRPr lang="en-US" altLang="en-US" sz="2400" dirty="0">
              <a:solidFill>
                <a:srgbClr val="000000"/>
              </a:solidFill>
              <a:latin typeface="Arial"/>
            </a:endParaRPr>
          </a:p>
        </p:txBody>
      </p:sp>
      <p:pic>
        <p:nvPicPr>
          <p:cNvPr id="1026" name="Picture 2" descr="C:\Users\SJB\Documents\Folders\LETTERS\2014\Cee Commencement Address - sjb\Scanned Slides\Cropped - jpg\IBM_1311_disk_drive_at_CHM.agr-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532"/>
            <a:ext cx="4810820" cy="6312068"/>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bwMode="auto">
          <a:xfrm flipH="1" flipV="1">
            <a:off x="1752600" y="1219200"/>
            <a:ext cx="3276600" cy="381000"/>
          </a:xfrm>
          <a:prstGeom prst="straightConnector1">
            <a:avLst/>
          </a:prstGeom>
          <a:solidFill>
            <a:schemeClr val="accent1"/>
          </a:solidFill>
          <a:ln w="5715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Group 3"/>
          <p:cNvGrpSpPr/>
          <p:nvPr/>
        </p:nvGrpSpPr>
        <p:grpSpPr>
          <a:xfrm>
            <a:off x="5181600" y="3733800"/>
            <a:ext cx="3581400" cy="2811467"/>
            <a:chOff x="5181600" y="3733800"/>
            <a:chExt cx="3581400" cy="2811467"/>
          </a:xfrm>
        </p:grpSpPr>
        <p:sp>
          <p:nvSpPr>
            <p:cNvPr id="6" name="Text Box 2"/>
            <p:cNvSpPr txBox="1">
              <a:spLocks noChangeArrowheads="1"/>
            </p:cNvSpPr>
            <p:nvPr/>
          </p:nvSpPr>
          <p:spPr bwMode="auto">
            <a:xfrm>
              <a:off x="5181600" y="3733800"/>
              <a:ext cx="35814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00000"/>
                </a:lnSpc>
              </a:pPr>
              <a:r>
                <a:rPr lang="en-US" altLang="en-US" sz="2400" dirty="0">
                  <a:solidFill>
                    <a:srgbClr val="0000FF"/>
                  </a:solidFill>
                  <a:latin typeface="Arial"/>
                  <a:cs typeface="Arial" panose="020B0604020202020204" pitchFamily="34" charset="0"/>
                </a:rPr>
                <a:t>2021</a:t>
              </a:r>
            </a:p>
            <a:p>
              <a:pPr>
                <a:lnSpc>
                  <a:spcPct val="100000"/>
                </a:lnSpc>
              </a:pPr>
              <a:r>
                <a:rPr lang="en-US" altLang="en-US" sz="2400" dirty="0">
                  <a:solidFill>
                    <a:srgbClr val="0000FF"/>
                  </a:solidFill>
                  <a:latin typeface="Arial"/>
                  <a:cs typeface="Arial" panose="020B0604020202020204" pitchFamily="34" charset="0"/>
                </a:rPr>
                <a:t>2 T Bytes  $40</a:t>
              </a:r>
              <a:r>
                <a:rPr lang="en-US" altLang="en-US" sz="2400" dirty="0">
                  <a:solidFill>
                    <a:srgbClr val="000000"/>
                  </a:solidFill>
                  <a:latin typeface="Arial"/>
                  <a:cs typeface="Arial" panose="020B0604020202020204" pitchFamily="34" charset="0"/>
                </a:rPr>
                <a:t> </a:t>
              </a:r>
            </a:p>
          </p:txBody>
        </p:sp>
        <p:pic>
          <p:nvPicPr>
            <p:cNvPr id="8" name="Picture 2" descr="C:\Users\SJB\Desktop\Picture2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55953" y="4866224"/>
              <a:ext cx="1675074" cy="167904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63387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144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0144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137" y="228600"/>
            <a:ext cx="7753727" cy="555962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62000" y="5943600"/>
            <a:ext cx="7391400" cy="861774"/>
          </a:xfrm>
          <a:prstGeom prst="rect">
            <a:avLst/>
          </a:prstGeom>
          <a:noFill/>
          <a:ln w="38100">
            <a:solidFill>
              <a:schemeClr val="tx1"/>
            </a:solidFill>
          </a:ln>
        </p:spPr>
        <p:txBody>
          <a:bodyPr wrap="square" rtlCol="0">
            <a:spAutoFit/>
          </a:bodyPr>
          <a:lstStyle/>
          <a:p>
            <a:pPr fontAlgn="auto">
              <a:lnSpc>
                <a:spcPct val="100000"/>
              </a:lnSpc>
              <a:spcBef>
                <a:spcPts val="0"/>
              </a:spcBef>
              <a:spcAft>
                <a:spcPts val="0"/>
              </a:spcAft>
            </a:pPr>
            <a:r>
              <a:rPr lang="en-US" sz="1000" b="0" dirty="0">
                <a:solidFill>
                  <a:prstClr val="black"/>
                </a:solidFill>
                <a:latin typeface="Arial" panose="020B0604020202020204" pitchFamily="34" charset="0"/>
                <a:cs typeface="Arial" panose="020B0604020202020204" pitchFamily="34" charset="0"/>
              </a:rPr>
              <a:t>https://www.bing.com/images/search?view=detailV2&amp;ccid=GgOYvCQU&amp;id=9B52DDF1E482EAF6A551495E0E38D0D2816AE1C1&amp;thid=OIP.GgOYvCQUb78s_8asNXt1mwHaFP&amp;mediaurl=http%3A%2F%2F1.bp.blogspot.com%2F-qbgpKYJu3x8%2FUToyTVxkicI%2FAAAAAAAAAE8%2FQP3dotSINo0%2Fs1600%2FMobile-Phones.jpg&amp;exph=1131&amp;expw=1600&amp;q=smartphone+images&amp;simid=608012722465147338&amp;selectedindex=39&amp;qpvt=smartphone+images&amp;ajaxhist=0</a:t>
            </a:r>
          </a:p>
        </p:txBody>
      </p:sp>
      <p:sp>
        <p:nvSpPr>
          <p:cNvPr id="4" name="Text Box 2"/>
          <p:cNvSpPr txBox="1">
            <a:spLocks noChangeArrowheads="1"/>
          </p:cNvSpPr>
          <p:nvPr/>
        </p:nvSpPr>
        <p:spPr bwMode="auto">
          <a:xfrm>
            <a:off x="457200" y="838200"/>
            <a:ext cx="5410200" cy="1902059"/>
          </a:xfrm>
          <a:prstGeom prst="rect">
            <a:avLst/>
          </a:prstGeom>
          <a:solidFill>
            <a:schemeClr val="bg1"/>
          </a:solidFill>
          <a:ln w="38100">
            <a:noFill/>
          </a:ln>
          <a:effectLst/>
        </p:spPr>
        <p:txBody>
          <a:bodyPr wrap="square">
            <a:spAutoFit/>
          </a:bodyPr>
          <a:lstStyle/>
          <a:p>
            <a:pPr>
              <a:lnSpc>
                <a:spcPct val="130000"/>
              </a:lnSpc>
            </a:pPr>
            <a:r>
              <a:rPr lang="en-US" altLang="en-US" sz="2400" dirty="0">
                <a:latin typeface="Arial"/>
                <a:cs typeface="Arial" panose="020B0604020202020204" pitchFamily="34" charset="0"/>
              </a:rPr>
              <a:t>Hand – held “super  computers”</a:t>
            </a:r>
          </a:p>
          <a:p>
            <a:pPr>
              <a:lnSpc>
                <a:spcPct val="130000"/>
              </a:lnSpc>
            </a:pPr>
            <a:r>
              <a:rPr lang="en-US" altLang="en-US" sz="2400" dirty="0">
                <a:latin typeface="Arial"/>
              </a:rPr>
              <a:t>Approaching Feynman’s “little”</a:t>
            </a:r>
          </a:p>
          <a:p>
            <a:pPr>
              <a:lnSpc>
                <a:spcPct val="130000"/>
              </a:lnSpc>
            </a:pPr>
            <a:endParaRPr lang="en-US" altLang="en-US" sz="2400" dirty="0">
              <a:latin typeface="Arial"/>
            </a:endParaRPr>
          </a:p>
        </p:txBody>
      </p:sp>
      <p:sp>
        <p:nvSpPr>
          <p:cNvPr id="6" name="Text Box 2"/>
          <p:cNvSpPr txBox="1">
            <a:spLocks noChangeArrowheads="1"/>
          </p:cNvSpPr>
          <p:nvPr/>
        </p:nvSpPr>
        <p:spPr bwMode="auto">
          <a:xfrm>
            <a:off x="457200" y="2213557"/>
            <a:ext cx="6096000" cy="1852045"/>
          </a:xfrm>
          <a:prstGeom prst="rect">
            <a:avLst/>
          </a:prstGeom>
          <a:solidFill>
            <a:schemeClr val="bg1"/>
          </a:solidFill>
          <a:ln w="38100">
            <a:noFill/>
          </a:ln>
          <a:effectLst/>
        </p:spPr>
        <p:txBody>
          <a:bodyPr wrap="square">
            <a:spAutoFit/>
          </a:bodyPr>
          <a:lstStyle/>
          <a:p>
            <a:pPr>
              <a:lnSpc>
                <a:spcPct val="130000"/>
              </a:lnSpc>
            </a:pPr>
            <a:r>
              <a:rPr lang="en-US" altLang="en-US" sz="2400" dirty="0">
                <a:latin typeface="Arial"/>
              </a:rPr>
              <a:t>Transistor Industry Standard 7 nm, 2021</a:t>
            </a:r>
          </a:p>
          <a:p>
            <a:pPr>
              <a:lnSpc>
                <a:spcPct val="130000"/>
              </a:lnSpc>
            </a:pPr>
            <a:r>
              <a:rPr lang="en-US" altLang="en-US" sz="2400" dirty="0">
                <a:latin typeface="Arial"/>
              </a:rPr>
              <a:t> 3 nm, in production - 2024</a:t>
            </a:r>
          </a:p>
          <a:p>
            <a:pPr>
              <a:lnSpc>
                <a:spcPct val="130000"/>
              </a:lnSpc>
            </a:pPr>
            <a:r>
              <a:rPr lang="en-US" altLang="en-US" sz="2400" dirty="0">
                <a:latin typeface="Arial"/>
              </a:rPr>
              <a:t>IBM has developed a 2 nm transistor</a:t>
            </a:r>
          </a:p>
        </p:txBody>
      </p:sp>
    </p:spTree>
    <p:extLst>
      <p:ext uri="{BB962C8B-B14F-4D97-AF65-F5344CB8AC3E}">
        <p14:creationId xmlns:p14="http://schemas.microsoft.com/office/powerpoint/2010/main" val="2705364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990600" y="609613"/>
            <a:ext cx="7315200" cy="4622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There have been many who did not see a bright future following World War II, the Korean and  Vietnam Wars.  </a:t>
            </a:r>
          </a:p>
          <a:p>
            <a:pPr eaLnBrk="1" hangingPunct="1">
              <a:lnSpc>
                <a:spcPct val="130000"/>
              </a:lnSpc>
            </a:pPr>
            <a:r>
              <a:rPr lang="en-US" altLang="en-US" sz="2400" dirty="0">
                <a:solidFill>
                  <a:srgbClr val="000000"/>
                </a:solidFill>
              </a:rPr>
              <a:t>Their concerns were for nuclear war, challenges of population growth, and possible famines.  </a:t>
            </a:r>
          </a:p>
          <a:p>
            <a:pPr eaLnBrk="1" hangingPunct="1">
              <a:lnSpc>
                <a:spcPct val="130000"/>
              </a:lnSpc>
            </a:pPr>
            <a:r>
              <a:rPr lang="en-US" altLang="en-US" sz="2400" dirty="0">
                <a:solidFill>
                  <a:srgbClr val="000000"/>
                </a:solidFill>
              </a:rPr>
              <a:t>Fortunately, all proved wrong. </a:t>
            </a:r>
          </a:p>
          <a:p>
            <a:pPr eaLnBrk="1" hangingPunct="1">
              <a:lnSpc>
                <a:spcPct val="130000"/>
              </a:lnSpc>
            </a:pPr>
            <a:endParaRPr lang="en-US" altLang="en-US" sz="2400" dirty="0">
              <a:solidFill>
                <a:srgbClr val="000000"/>
              </a:solidFill>
            </a:endParaRP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697066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424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7602" name="Picture 2" descr="File:OnTheBeach.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366838"/>
            <a:ext cx="3403600"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7603" name="Text Box 3"/>
          <p:cNvSpPr txBox="1">
            <a:spLocks noChangeArrowheads="1"/>
          </p:cNvSpPr>
          <p:nvPr/>
        </p:nvSpPr>
        <p:spPr bwMode="auto">
          <a:xfrm>
            <a:off x="4572000" y="2154238"/>
            <a:ext cx="38100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End-of-the-world novel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World War III –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Nuclear holocaust</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Melbourne Australia –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last survivors 1964</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4340" name="Text Box 4"/>
          <p:cNvSpPr txBox="1">
            <a:spLocks noChangeArrowheads="1"/>
          </p:cNvSpPr>
          <p:nvPr/>
        </p:nvSpPr>
        <p:spPr bwMode="auto">
          <a:xfrm>
            <a:off x="990600" y="457200"/>
            <a:ext cx="7315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charset="0"/>
                <a:ea typeface="+mn-ea"/>
                <a:cs typeface="+mn-cs"/>
              </a:rPr>
              <a:t>Cold war – possibility of nuclear annihilation</a:t>
            </a:r>
          </a:p>
        </p:txBody>
      </p:sp>
      <p:sp>
        <p:nvSpPr>
          <p:cNvPr id="537605" name="Text Box 5"/>
          <p:cNvSpPr txBox="1">
            <a:spLocks noChangeArrowheads="1"/>
          </p:cNvSpPr>
          <p:nvPr/>
        </p:nvSpPr>
        <p:spPr bwMode="auto">
          <a:xfrm>
            <a:off x="4567238" y="1447800"/>
            <a:ext cx="4195762" cy="457200"/>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charset="0"/>
                <a:ea typeface="+mn-ea"/>
                <a:cs typeface="+mn-cs"/>
              </a:rPr>
              <a:t>Nevil Shute (Norway) 1957</a:t>
            </a:r>
            <a:endParaRPr kumimoji="0" lang="en-US" altLang="en-US" sz="2400" b="1" i="0" u="none" strike="noStrike" kern="1200" cap="none" spc="0" normalizeH="0" baseline="0" noProof="0">
              <a:ln>
                <a:noFill/>
              </a:ln>
              <a:solidFill>
                <a:srgbClr val="FF0000"/>
              </a:solidFill>
              <a:effectLst/>
              <a:uLnTx/>
              <a:uFillTx/>
              <a:latin typeface="Arial" charset="0"/>
              <a:ea typeface="+mn-ea"/>
              <a:cs typeface="+mn-cs"/>
            </a:endParaRPr>
          </a:p>
        </p:txBody>
      </p:sp>
      <p:sp>
        <p:nvSpPr>
          <p:cNvPr id="2" name="Rectangle 5">
            <a:extLst>
              <a:ext uri="{FF2B5EF4-FFF2-40B4-BE49-F238E27FC236}">
                <a16:creationId xmlns:a16="http://schemas.microsoft.com/office/drawing/2014/main" id="{57A7C11E-BEF3-D233-566E-5D6A2DF86F22}"/>
              </a:ext>
            </a:extLst>
          </p:cNvPr>
          <p:cNvSpPr>
            <a:spLocks noChangeArrowheads="1"/>
          </p:cNvSpPr>
          <p:nvPr/>
        </p:nvSpPr>
        <p:spPr bwMode="auto">
          <a:xfrm>
            <a:off x="866651" y="5543249"/>
            <a:ext cx="2790949" cy="457200"/>
          </a:xfrm>
          <a:prstGeom prst="rect">
            <a:avLst/>
          </a:prstGeom>
          <a:solidFill>
            <a:schemeClr val="bg1">
              <a:alpha val="0"/>
            </a:schemeClr>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760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760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37603">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3760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3760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3760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605" grpId="0" animBg="1"/>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66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4000500" cy="680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7843" name="Text Box 3"/>
          <p:cNvSpPr txBox="1">
            <a:spLocks noChangeArrowheads="1"/>
          </p:cNvSpPr>
          <p:nvPr/>
        </p:nvSpPr>
        <p:spPr bwMode="auto">
          <a:xfrm>
            <a:off x="4495800" y="685813"/>
            <a:ext cx="441960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Doom and gloom about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world population,</a:t>
            </a:r>
            <a:r>
              <a:rPr kumimoji="0" lang="en-US" altLang="en-US" sz="2400" b="1" i="0" u="none" strike="noStrike" kern="1200" cap="none" spc="0" normalizeH="0" baseline="0" noProof="0" dirty="0">
                <a:ln>
                  <a:noFill/>
                </a:ln>
                <a:solidFill>
                  <a:srgbClr val="000099"/>
                </a:solidFill>
                <a:effectLst/>
                <a:uLnTx/>
                <a:uFillTx/>
                <a:latin typeface="Arial" charset="0"/>
                <a:ea typeface="+mn-ea"/>
                <a:cs typeface="+mn-cs"/>
              </a:rPr>
              <a:t> </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1968</a:t>
            </a:r>
          </a:p>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1970  -  3.7 billion</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2024  -  8.0 billion  - U.N. Est. </a:t>
            </a:r>
          </a:p>
        </p:txBody>
      </p:sp>
      <p:sp>
        <p:nvSpPr>
          <p:cNvPr id="2" name="Rectangle 5">
            <a:extLst>
              <a:ext uri="{FF2B5EF4-FFF2-40B4-BE49-F238E27FC236}">
                <a16:creationId xmlns:a16="http://schemas.microsoft.com/office/drawing/2014/main" id="{C2F9B171-DD15-D4D1-81FF-1115B326CDBE}"/>
              </a:ext>
            </a:extLst>
          </p:cNvPr>
          <p:cNvSpPr>
            <a:spLocks noChangeArrowheads="1"/>
          </p:cNvSpPr>
          <p:nvPr/>
        </p:nvSpPr>
        <p:spPr bwMode="auto">
          <a:xfrm>
            <a:off x="1676400" y="5546311"/>
            <a:ext cx="1906255" cy="343501"/>
          </a:xfrm>
          <a:prstGeom prst="rect">
            <a:avLst/>
          </a:prstGeom>
          <a:solidFill>
            <a:schemeClr val="bg1">
              <a:alpha val="0"/>
            </a:schemeClr>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784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78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amine%2B19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 y="0"/>
            <a:ext cx="43719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9891" name="Text Box 3"/>
          <p:cNvSpPr txBox="1">
            <a:spLocks noChangeArrowheads="1"/>
          </p:cNvSpPr>
          <p:nvPr/>
        </p:nvSpPr>
        <p:spPr bwMode="auto">
          <a:xfrm>
            <a:off x="4343400" y="304800"/>
            <a:ext cx="49530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Famine and extreme pessimism</a:t>
            </a:r>
          </a:p>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Triage, whole countries </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“written off”,</a:t>
            </a: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 1967</a:t>
            </a:r>
          </a:p>
          <a:p>
            <a:pPr marL="0" marR="0" lvl="0" indent="0" algn="l" defTabSz="914400" rtl="0" eaLnBrk="1" fontAlgn="base" latinLnBrk="0" hangingPunct="1">
              <a:lnSpc>
                <a:spcPct val="15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Completely missed the </a:t>
            </a:r>
            <a:r>
              <a:rPr kumimoji="0" lang="en-US" altLang="en-US" sz="2400" b="1" i="0" u="none" strike="noStrike" kern="1200" cap="none" spc="0" normalizeH="0" baseline="0" noProof="0" dirty="0">
                <a:ln>
                  <a:noFill/>
                </a:ln>
                <a:solidFill>
                  <a:srgbClr val="0000FF"/>
                </a:solidFill>
                <a:effectLst/>
                <a:uLnTx/>
                <a:uFillTx/>
                <a:latin typeface="Arial" charset="0"/>
                <a:ea typeface="+mn-ea"/>
                <a:cs typeface="+mn-cs"/>
              </a:rPr>
              <a:t>“green revolution”</a:t>
            </a:r>
          </a:p>
          <a:p>
            <a:pPr marL="0" marR="0" lvl="0" indent="0" algn="l" defTabSz="914400" rtl="0" eaLnBrk="1" fontAlgn="base" latinLnBrk="0" hangingPunct="1">
              <a:lnSpc>
                <a:spcPct val="15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2" name="Rectangle 5">
            <a:extLst>
              <a:ext uri="{FF2B5EF4-FFF2-40B4-BE49-F238E27FC236}">
                <a16:creationId xmlns:a16="http://schemas.microsoft.com/office/drawing/2014/main" id="{F898B7A4-F308-0A6C-38A6-A72694FE32EC}"/>
              </a:ext>
            </a:extLst>
          </p:cNvPr>
          <p:cNvSpPr>
            <a:spLocks noChangeArrowheads="1"/>
          </p:cNvSpPr>
          <p:nvPr/>
        </p:nvSpPr>
        <p:spPr bwMode="auto">
          <a:xfrm>
            <a:off x="219011" y="541465"/>
            <a:ext cx="4086228" cy="2100823"/>
          </a:xfrm>
          <a:prstGeom prst="rect">
            <a:avLst/>
          </a:prstGeom>
          <a:solidFill>
            <a:schemeClr val="bg1">
              <a:alpha val="0"/>
            </a:schemeClr>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
        <p:nvSpPr>
          <p:cNvPr id="3" name="Rectangle 5">
            <a:extLst>
              <a:ext uri="{FF2B5EF4-FFF2-40B4-BE49-F238E27FC236}">
                <a16:creationId xmlns:a16="http://schemas.microsoft.com/office/drawing/2014/main" id="{63E957FC-2537-4661-C76F-6DB9ECDAFE36}"/>
              </a:ext>
            </a:extLst>
          </p:cNvPr>
          <p:cNvSpPr>
            <a:spLocks noChangeArrowheads="1"/>
          </p:cNvSpPr>
          <p:nvPr/>
        </p:nvSpPr>
        <p:spPr bwMode="auto">
          <a:xfrm>
            <a:off x="179311" y="5097716"/>
            <a:ext cx="4086228" cy="1736217"/>
          </a:xfrm>
          <a:prstGeom prst="rect">
            <a:avLst/>
          </a:prstGeom>
          <a:solidFill>
            <a:schemeClr val="bg1">
              <a:alpha val="0"/>
            </a:schemeClr>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989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989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498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2119E-4AE7-4B8E-52D4-438F4EEBE4BB}"/>
            </a:ext>
          </a:extLst>
        </p:cNvPr>
        <p:cNvGrpSpPr/>
        <p:nvPr/>
      </p:nvGrpSpPr>
      <p:grpSpPr>
        <a:xfrm>
          <a:off x="0" y="0"/>
          <a:ext cx="0" cy="0"/>
          <a:chOff x="0" y="0"/>
          <a:chExt cx="0" cy="0"/>
        </a:xfrm>
      </p:grpSpPr>
      <p:sp>
        <p:nvSpPr>
          <p:cNvPr id="394242" name="Text Box 2">
            <a:extLst>
              <a:ext uri="{FF2B5EF4-FFF2-40B4-BE49-F238E27FC236}">
                <a16:creationId xmlns:a16="http://schemas.microsoft.com/office/drawing/2014/main" id="{9E98E18A-D891-A606-6161-9C2098FD31A9}"/>
              </a:ext>
            </a:extLst>
          </p:cNvPr>
          <p:cNvSpPr txBox="1">
            <a:spLocks noChangeArrowheads="1"/>
          </p:cNvSpPr>
          <p:nvPr/>
        </p:nvSpPr>
        <p:spPr bwMode="auto">
          <a:xfrm>
            <a:off x="990600" y="609613"/>
            <a:ext cx="7315200" cy="4437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Despite great geopolitical turbulence, doom and gloom about the future, and world-wide inhumanity during my life (1944 -), with all these advances, I remain an optimist for on-going progress in all we do.</a:t>
            </a:r>
          </a:p>
          <a:p>
            <a:pPr eaLnBrk="1" hangingPunct="1">
              <a:lnSpc>
                <a:spcPct val="130000"/>
              </a:lnSpc>
            </a:pPr>
            <a:r>
              <a:rPr lang="en-US" altLang="en-US" sz="2400" dirty="0">
                <a:solidFill>
                  <a:srgbClr val="0000FF"/>
                </a:solidFill>
              </a:rPr>
              <a:t>Burges, </a:t>
            </a:r>
            <a:r>
              <a:rPr lang="en-US" altLang="en-US" sz="2400" dirty="0" err="1">
                <a:solidFill>
                  <a:srgbClr val="0000FF"/>
                </a:solidFill>
              </a:rPr>
              <a:t>wrr</a:t>
            </a:r>
            <a:r>
              <a:rPr lang="en-US" altLang="en-US" sz="2400" dirty="0">
                <a:solidFill>
                  <a:srgbClr val="0000FF"/>
                </a:solidFill>
              </a:rPr>
              <a:t>, 2011</a:t>
            </a:r>
          </a:p>
          <a:p>
            <a:pPr eaLnBrk="1" hangingPunct="1">
              <a:lnSpc>
                <a:spcPct val="130000"/>
              </a:lnSpc>
            </a:pPr>
            <a:endParaRPr lang="en-US" altLang="en-US" sz="2400" dirty="0">
              <a:solidFill>
                <a:srgbClr val="000000"/>
              </a:solidFill>
            </a:endParaRP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1477423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424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786" y="228600"/>
            <a:ext cx="8350428" cy="574725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381000" y="257175"/>
            <a:ext cx="5410200" cy="457200"/>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
        <p:nvSpPr>
          <p:cNvPr id="6" name="Text Box 2">
            <a:extLst>
              <a:ext uri="{FF2B5EF4-FFF2-40B4-BE49-F238E27FC236}">
                <a16:creationId xmlns:a16="http://schemas.microsoft.com/office/drawing/2014/main" id="{F3FEAEEE-F6ED-9369-CCA6-BB4811D6192B}"/>
              </a:ext>
            </a:extLst>
          </p:cNvPr>
          <p:cNvSpPr txBox="1">
            <a:spLocks noChangeArrowheads="1"/>
          </p:cNvSpPr>
          <p:nvPr/>
        </p:nvSpPr>
        <p:spPr bwMode="auto">
          <a:xfrm>
            <a:off x="6096000" y="270610"/>
            <a:ext cx="1524000" cy="46166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600"/>
              </a:spcBef>
            </a:pPr>
            <a:r>
              <a:rPr lang="en-US" altLang="en-US" sz="2400" dirty="0" err="1"/>
              <a:t>wrr</a:t>
            </a:r>
            <a:r>
              <a:rPr lang="en-US" altLang="en-US" sz="2400" dirty="0"/>
              <a:t>, 2011</a:t>
            </a:r>
          </a:p>
        </p:txBody>
      </p:sp>
      <p:sp>
        <p:nvSpPr>
          <p:cNvPr id="7" name="Rectangle 5">
            <a:extLst>
              <a:ext uri="{FF2B5EF4-FFF2-40B4-BE49-F238E27FC236}">
                <a16:creationId xmlns:a16="http://schemas.microsoft.com/office/drawing/2014/main" id="{C48DA5A6-773B-D28E-7AFF-C0ACBAA2A3E6}"/>
              </a:ext>
            </a:extLst>
          </p:cNvPr>
          <p:cNvSpPr>
            <a:spLocks noChangeArrowheads="1"/>
          </p:cNvSpPr>
          <p:nvPr/>
        </p:nvSpPr>
        <p:spPr bwMode="auto">
          <a:xfrm>
            <a:off x="396786" y="4553620"/>
            <a:ext cx="8061414" cy="742460"/>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Tree>
    <p:extLst>
      <p:ext uri="{BB962C8B-B14F-4D97-AF65-F5344CB8AC3E}">
        <p14:creationId xmlns:p14="http://schemas.microsoft.com/office/powerpoint/2010/main" val="1351363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786" y="228600"/>
            <a:ext cx="8350428" cy="574725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381000" y="257175"/>
            <a:ext cx="5410200" cy="457200"/>
          </a:xfrm>
          <a:prstGeom prst="rect">
            <a:avLst/>
          </a:prstGeom>
          <a:solidFill>
            <a:schemeClr val="bg1">
              <a:alpha val="0"/>
            </a:schemeClr>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endParaRPr lang="en-US" altLang="en-US"/>
          </a:p>
        </p:txBody>
      </p:sp>
      <p:sp>
        <p:nvSpPr>
          <p:cNvPr id="6" name="Text Box 2">
            <a:extLst>
              <a:ext uri="{FF2B5EF4-FFF2-40B4-BE49-F238E27FC236}">
                <a16:creationId xmlns:a16="http://schemas.microsoft.com/office/drawing/2014/main" id="{F3FEAEEE-F6ED-9369-CCA6-BB4811D6192B}"/>
              </a:ext>
            </a:extLst>
          </p:cNvPr>
          <p:cNvSpPr txBox="1">
            <a:spLocks noChangeArrowheads="1"/>
          </p:cNvSpPr>
          <p:nvPr/>
        </p:nvSpPr>
        <p:spPr bwMode="auto">
          <a:xfrm>
            <a:off x="6096000" y="270610"/>
            <a:ext cx="1524000" cy="46166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600"/>
              </a:spcBef>
            </a:pPr>
            <a:r>
              <a:rPr lang="en-US" altLang="en-US" sz="2400" dirty="0" err="1"/>
              <a:t>wrr</a:t>
            </a:r>
            <a:r>
              <a:rPr lang="en-US" altLang="en-US" sz="2400" dirty="0"/>
              <a:t>, 2011</a:t>
            </a:r>
          </a:p>
        </p:txBody>
      </p:sp>
      <p:sp>
        <p:nvSpPr>
          <p:cNvPr id="8" name="Text Box 2">
            <a:extLst>
              <a:ext uri="{FF2B5EF4-FFF2-40B4-BE49-F238E27FC236}">
                <a16:creationId xmlns:a16="http://schemas.microsoft.com/office/drawing/2014/main" id="{83E58086-CC1D-6161-D8CE-4546907BB982}"/>
              </a:ext>
            </a:extLst>
          </p:cNvPr>
          <p:cNvSpPr txBox="1">
            <a:spLocks noChangeArrowheads="1"/>
          </p:cNvSpPr>
          <p:nvPr/>
        </p:nvSpPr>
        <p:spPr bwMode="auto">
          <a:xfrm>
            <a:off x="205548" y="3828355"/>
            <a:ext cx="8763000" cy="1962845"/>
          </a:xfrm>
          <a:prstGeom prst="rect">
            <a:avLst/>
          </a:prstGeom>
          <a:solidFill>
            <a:srgbClr val="FFFFFF"/>
          </a:solidFill>
          <a:ln w="57150">
            <a:solidFill>
              <a:srgbClr val="000000"/>
            </a:solidFill>
            <a:miter lim="800000"/>
            <a:headEnd/>
            <a:tailEnd/>
          </a:ln>
          <a:effec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000000"/>
                </a:solidFill>
                <a:effectLst/>
                <a:uLnTx/>
                <a:uFillTx/>
                <a:latin typeface="Arial" charset="0"/>
              </a:rPr>
              <a:t>I conclude with a long‐term community </a:t>
            </a:r>
            <a:r>
              <a:rPr kumimoji="0" lang="en-US" altLang="en-US" sz="2400" b="1" i="0" u="none" strike="noStrike" kern="0" cap="none" spc="0" normalizeH="0" baseline="0" noProof="0" dirty="0">
                <a:ln>
                  <a:noFill/>
                </a:ln>
                <a:solidFill>
                  <a:srgbClr val="0000FF"/>
                </a:solidFill>
                <a:effectLst/>
                <a:uLnTx/>
                <a:uFillTx/>
                <a:latin typeface="Arial" charset="0"/>
              </a:rPr>
              <a:t>“grand challenge,”</a:t>
            </a:r>
            <a:r>
              <a:rPr kumimoji="0" lang="en-US" altLang="en-US" sz="2400" b="1" i="0" u="none" strike="noStrike" kern="0" cap="none" spc="0" normalizeH="0" baseline="0" noProof="0" dirty="0">
                <a:ln>
                  <a:noFill/>
                </a:ln>
                <a:solidFill>
                  <a:srgbClr val="000000"/>
                </a:solidFill>
                <a:effectLst/>
                <a:uLnTx/>
                <a:uFillTx/>
                <a:latin typeface="Arial" charset="0"/>
              </a:rPr>
              <a:t> the </a:t>
            </a:r>
            <a:r>
              <a:rPr kumimoji="0" lang="en-US" altLang="en-US" sz="2400" b="1" i="0" u="none" strike="noStrike" kern="0" cap="none" spc="0" normalizeH="0" baseline="0" noProof="0" dirty="0">
                <a:ln>
                  <a:noFill/>
                </a:ln>
                <a:solidFill>
                  <a:srgbClr val="0000FF"/>
                </a:solidFill>
                <a:effectLst/>
                <a:uLnTx/>
                <a:uFillTx/>
                <a:latin typeface="Arial" charset="0"/>
              </a:rPr>
              <a:t>coupled modeling </a:t>
            </a:r>
            <a:r>
              <a:rPr kumimoji="0" lang="en-US" altLang="en-US" sz="2400" b="1" i="0" u="none" strike="noStrike" kern="0" cap="none" spc="0" normalizeH="0" baseline="0" noProof="0" dirty="0">
                <a:ln>
                  <a:noFill/>
                </a:ln>
                <a:solidFill>
                  <a:srgbClr val="000000"/>
                </a:solidFill>
                <a:effectLst/>
                <a:uLnTx/>
                <a:uFillTx/>
                <a:latin typeface="Arial" charset="0"/>
              </a:rPr>
              <a:t>of the </a:t>
            </a:r>
            <a:r>
              <a:rPr kumimoji="0" lang="en-US" altLang="en-US" sz="2400" b="1" i="0" u="none" strike="noStrike" kern="0" cap="none" spc="0" normalizeH="0" baseline="0" noProof="0" dirty="0">
                <a:ln>
                  <a:noFill/>
                </a:ln>
                <a:solidFill>
                  <a:srgbClr val="0000FF"/>
                </a:solidFill>
                <a:effectLst/>
                <a:uLnTx/>
                <a:uFillTx/>
                <a:latin typeface="Arial" charset="0"/>
              </a:rPr>
              <a:t>ocean‐atmosphere‐landform hydrologic cycle</a:t>
            </a:r>
            <a:r>
              <a:rPr kumimoji="0" lang="en-US" altLang="en-US" sz="2400" b="1" i="0" u="none" strike="noStrike" kern="0" cap="none" spc="0" normalizeH="0" baseline="0" noProof="0" dirty="0">
                <a:ln>
                  <a:noFill/>
                </a:ln>
                <a:solidFill>
                  <a:srgbClr val="000000"/>
                </a:solidFill>
                <a:effectLst/>
                <a:uLnTx/>
                <a:uFillTx/>
                <a:latin typeface="Arial" charset="0"/>
              </a:rPr>
              <a:t> for the purpose of </a:t>
            </a:r>
            <a:r>
              <a:rPr kumimoji="0" lang="en-US" altLang="en-US" sz="2400" b="1" i="0" u="none" strike="noStrike" kern="0" cap="none" spc="0" normalizeH="0" baseline="0" noProof="0" dirty="0">
                <a:ln>
                  <a:noFill/>
                </a:ln>
                <a:solidFill>
                  <a:srgbClr val="0000FF"/>
                </a:solidFill>
                <a:effectLst/>
                <a:uLnTx/>
                <a:uFillTx/>
                <a:latin typeface="Arial" charset="0"/>
              </a:rPr>
              <a:t>long–lead time hydrologic prediction</a:t>
            </a:r>
            <a:r>
              <a:rPr kumimoji="0" lang="en-US" altLang="en-US" sz="2400" b="1" i="0" u="none" strike="noStrike" kern="0" cap="none" spc="0" normalizeH="0" baseline="0" noProof="0" dirty="0">
                <a:ln>
                  <a:noFill/>
                </a:ln>
                <a:solidFill>
                  <a:srgbClr val="000000"/>
                </a:solidFill>
                <a:effectLst/>
                <a:uLnTx/>
                <a:uFillTx/>
                <a:latin typeface="Arial" charset="0"/>
              </a:rPr>
              <a:t>.</a:t>
            </a:r>
          </a:p>
        </p:txBody>
      </p:sp>
      <p:sp>
        <p:nvSpPr>
          <p:cNvPr id="2" name="Rectangle 1">
            <a:extLst>
              <a:ext uri="{FF2B5EF4-FFF2-40B4-BE49-F238E27FC236}">
                <a16:creationId xmlns:a16="http://schemas.microsoft.com/office/drawing/2014/main" id="{F34C5D07-FF35-DA1C-FFA6-38952629C173}"/>
              </a:ext>
            </a:extLst>
          </p:cNvPr>
          <p:cNvSpPr/>
          <p:nvPr/>
        </p:nvSpPr>
        <p:spPr>
          <a:xfrm>
            <a:off x="304800" y="2853594"/>
            <a:ext cx="8518614" cy="9241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9648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ED2A1-77A0-9021-2E7E-B7E1C40ACBF3}"/>
            </a:ext>
          </a:extLst>
        </p:cNvPr>
        <p:cNvGrpSpPr/>
        <p:nvPr/>
      </p:nvGrpSpPr>
      <p:grpSpPr>
        <a:xfrm>
          <a:off x="0" y="0"/>
          <a:ext cx="0" cy="0"/>
          <a:chOff x="0" y="0"/>
          <a:chExt cx="0" cy="0"/>
        </a:xfrm>
      </p:grpSpPr>
      <p:sp>
        <p:nvSpPr>
          <p:cNvPr id="53250" name="Text Box 2">
            <a:extLst>
              <a:ext uri="{FF2B5EF4-FFF2-40B4-BE49-F238E27FC236}">
                <a16:creationId xmlns:a16="http://schemas.microsoft.com/office/drawing/2014/main" id="{B07DFA7B-EA0E-5C5A-37D8-E96ABBC7FD75}"/>
              </a:ext>
            </a:extLst>
          </p:cNvPr>
          <p:cNvSpPr txBox="1">
            <a:spLocks noChangeArrowheads="1"/>
          </p:cNvSpPr>
          <p:nvPr/>
        </p:nvSpPr>
        <p:spPr bwMode="auto">
          <a:xfrm>
            <a:off x="1143000" y="990613"/>
            <a:ext cx="7315200" cy="2332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65000"/>
                  </a:schemeClr>
                </a:solidFill>
                <a:effectLst/>
                <a:uLnTx/>
                <a:uFillTx/>
                <a:latin typeface="Arial" charset="0"/>
                <a:ea typeface="+mn-ea"/>
                <a:cs typeface="+mn-cs"/>
              </a:rPr>
              <a:t>Landmark technological developments 1944 -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chemeClr val="bg1">
                    <a:lumMod val="65000"/>
                  </a:schemeClr>
                </a:solidFill>
                <a:effectLst/>
                <a:uLnTx/>
                <a:uFillTx/>
                <a:latin typeface="Arial" charset="0"/>
                <a:ea typeface="+mn-ea"/>
                <a:cs typeface="+mn-cs"/>
              </a:rPr>
              <a:t>Follow up technology</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Issues in hydrology and water resources engineering</a:t>
            </a:r>
          </a:p>
        </p:txBody>
      </p:sp>
    </p:spTree>
    <p:extLst>
      <p:ext uri="{BB962C8B-B14F-4D97-AF65-F5344CB8AC3E}">
        <p14:creationId xmlns:p14="http://schemas.microsoft.com/office/powerpoint/2010/main" val="462010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143000" y="990613"/>
            <a:ext cx="7315200"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Whenever possible, I tried to </a:t>
            </a:r>
            <a:r>
              <a:rPr lang="en-US" altLang="en-US" sz="2400" dirty="0">
                <a:solidFill>
                  <a:srgbClr val="0000FF"/>
                </a:solidFill>
              </a:rPr>
              <a:t>work on topics</a:t>
            </a:r>
            <a:r>
              <a:rPr lang="en-US" altLang="en-US" sz="2400" dirty="0">
                <a:solidFill>
                  <a:srgbClr val="000000"/>
                </a:solidFill>
              </a:rPr>
              <a:t> for which I thought we would need improved tools (including observations) about </a:t>
            </a:r>
            <a:r>
              <a:rPr lang="en-US" altLang="en-US" sz="2400" dirty="0">
                <a:solidFill>
                  <a:srgbClr val="0000FF"/>
                </a:solidFill>
              </a:rPr>
              <a:t>10–20 years</a:t>
            </a:r>
            <a:r>
              <a:rPr lang="en-US" altLang="en-US" sz="2400" dirty="0">
                <a:solidFill>
                  <a:srgbClr val="000000"/>
                </a:solidFill>
              </a:rPr>
              <a:t> before they were </a:t>
            </a:r>
            <a:r>
              <a:rPr lang="en-US" altLang="en-US" sz="2400" dirty="0">
                <a:solidFill>
                  <a:srgbClr val="0000FF"/>
                </a:solidFill>
              </a:rPr>
              <a:t>needed.</a:t>
            </a:r>
            <a:r>
              <a:rPr lang="en-US" altLang="en-US" sz="2400" dirty="0">
                <a:solidFill>
                  <a:srgbClr val="000000"/>
                </a:solidFill>
              </a:rPr>
              <a:t> </a:t>
            </a:r>
          </a:p>
        </p:txBody>
      </p:sp>
    </p:spTree>
    <p:extLst>
      <p:ext uri="{BB962C8B-B14F-4D97-AF65-F5344CB8AC3E}">
        <p14:creationId xmlns:p14="http://schemas.microsoft.com/office/powerpoint/2010/main" val="4399925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990600" y="609613"/>
            <a:ext cx="7315200"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1. Earth energy balance and the “hydrologic cycle”</a:t>
            </a: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265195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143000" y="152401"/>
            <a:ext cx="7315200"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Thermal energy balance of planet earth</a:t>
            </a:r>
          </a:p>
        </p:txBody>
      </p:sp>
      <p:grpSp>
        <p:nvGrpSpPr>
          <p:cNvPr id="10" name="Group 9"/>
          <p:cNvGrpSpPr/>
          <p:nvPr/>
        </p:nvGrpSpPr>
        <p:grpSpPr>
          <a:xfrm>
            <a:off x="685800" y="762000"/>
            <a:ext cx="8077200" cy="4928175"/>
            <a:chOff x="685800" y="762000"/>
            <a:chExt cx="8077200" cy="4928175"/>
          </a:xfrm>
        </p:grpSpPr>
        <p:sp>
          <p:nvSpPr>
            <p:cNvPr id="2" name="TextBox 1"/>
            <p:cNvSpPr txBox="1"/>
            <p:nvPr/>
          </p:nvSpPr>
          <p:spPr>
            <a:xfrm>
              <a:off x="685800" y="5105400"/>
              <a:ext cx="8077200" cy="584775"/>
            </a:xfrm>
            <a:prstGeom prst="rect">
              <a:avLst/>
            </a:prstGeom>
            <a:noFill/>
          </p:spPr>
          <p:txBody>
            <a:bodyPr wrap="square" rtlCol="0">
              <a:spAutoFit/>
            </a:bodyPr>
            <a:lstStyle/>
            <a:p>
              <a:pPr>
                <a:lnSpc>
                  <a:spcPct val="100000"/>
                </a:lnSpc>
                <a:spcBef>
                  <a:spcPts val="0"/>
                </a:spcBef>
              </a:pPr>
              <a:r>
                <a:rPr lang="en-US" sz="1600" dirty="0">
                  <a:solidFill>
                    <a:srgbClr val="000000"/>
                  </a:solidFill>
                </a:rPr>
                <a:t>Fig 7. The global annual mean energy balance of Earth for approx. 2000 – 2010.</a:t>
              </a:r>
            </a:p>
            <a:p>
              <a:pPr>
                <a:lnSpc>
                  <a:spcPct val="100000"/>
                </a:lnSpc>
                <a:spcBef>
                  <a:spcPts val="0"/>
                </a:spcBef>
              </a:pPr>
              <a:r>
                <a:rPr lang="en-US" sz="1600" dirty="0">
                  <a:solidFill>
                    <a:srgbClr val="000000"/>
                  </a:solidFill>
                </a:rPr>
                <a:t>All fluxes are in </a:t>
              </a:r>
              <a:r>
                <a:rPr lang="en-US" sz="1600" dirty="0">
                  <a:solidFill>
                    <a:srgbClr val="000000"/>
                  </a:solidFill>
                  <a:latin typeface="Arial"/>
                  <a:ea typeface="Calibri"/>
                </a:rPr>
                <a:t>Watts/m</a:t>
              </a:r>
              <a:r>
                <a:rPr lang="en-US" sz="2200" baseline="30000" dirty="0">
                  <a:solidFill>
                    <a:srgbClr val="000000"/>
                  </a:solidFill>
                  <a:latin typeface="Arial"/>
                  <a:ea typeface="Calibri"/>
                </a:rPr>
                <a:t>2</a:t>
              </a:r>
              <a:r>
                <a:rPr lang="en-US" sz="1600" dirty="0">
                  <a:solidFill>
                    <a:srgbClr val="000000"/>
                  </a:solidFill>
                </a:rPr>
                <a:t>                                   Image credit: Graeme Stephens</a:t>
              </a:r>
            </a:p>
          </p:txBody>
        </p:sp>
        <p:pic>
          <p:nvPicPr>
            <p:cNvPr id="1026" name="Picture 2" descr="C:\Users\SJB\Documents\Classes\WSU Guest Lectures 2016\Introduction to Hydrology\Work\Scanned Images\Earth Energy Balance-Earth observer-Luly - August 20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0"/>
              <a:ext cx="7915009" cy="4294409"/>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ectangle 3"/>
          <p:cNvSpPr/>
          <p:nvPr/>
        </p:nvSpPr>
        <p:spPr bwMode="auto">
          <a:xfrm>
            <a:off x="914400" y="1447800"/>
            <a:ext cx="1524000" cy="553998"/>
          </a:xfrm>
          <a:prstGeom prst="rect">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2" name="Rectangle 11"/>
          <p:cNvSpPr/>
          <p:nvPr/>
        </p:nvSpPr>
        <p:spPr bwMode="auto">
          <a:xfrm>
            <a:off x="6629400" y="1548444"/>
            <a:ext cx="1371600" cy="553998"/>
          </a:xfrm>
          <a:prstGeom prst="rect">
            <a:avLst/>
          </a:prstGeom>
          <a:noFill/>
          <a:ln w="38100" cap="flat" cmpd="sng" algn="ctr">
            <a:solidFill>
              <a:srgbClr val="CE32C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3" name="Rectangle 12"/>
          <p:cNvSpPr/>
          <p:nvPr/>
        </p:nvSpPr>
        <p:spPr bwMode="auto">
          <a:xfrm>
            <a:off x="551591" y="5105400"/>
            <a:ext cx="8006593" cy="553998"/>
          </a:xfrm>
          <a:prstGeom prst="rect">
            <a:avLst/>
          </a:prstGeom>
          <a:solidFill>
            <a:schemeClr val="bg1">
              <a:alpha val="0"/>
            </a:schemeClr>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8" name="Rectangle 17"/>
          <p:cNvSpPr/>
          <p:nvPr/>
        </p:nvSpPr>
        <p:spPr bwMode="auto">
          <a:xfrm>
            <a:off x="3811954" y="732156"/>
            <a:ext cx="1633414" cy="258444"/>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9" name="Rectangle 18"/>
          <p:cNvSpPr/>
          <p:nvPr/>
        </p:nvSpPr>
        <p:spPr bwMode="auto">
          <a:xfrm>
            <a:off x="720304" y="732156"/>
            <a:ext cx="1633414" cy="258444"/>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20" name="TextBox 19"/>
          <p:cNvSpPr txBox="1"/>
          <p:nvPr/>
        </p:nvSpPr>
        <p:spPr>
          <a:xfrm>
            <a:off x="457200" y="2057400"/>
            <a:ext cx="16764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340.2 +- 0.1</a:t>
            </a:r>
          </a:p>
        </p:txBody>
      </p:sp>
      <p:sp>
        <p:nvSpPr>
          <p:cNvPr id="21" name="TextBox 20"/>
          <p:cNvSpPr txBox="1"/>
          <p:nvPr/>
        </p:nvSpPr>
        <p:spPr>
          <a:xfrm>
            <a:off x="7010399" y="2135034"/>
            <a:ext cx="1590409"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239.7 +- 3.3</a:t>
            </a:r>
          </a:p>
        </p:txBody>
      </p:sp>
      <p:sp>
        <p:nvSpPr>
          <p:cNvPr id="14" name="Rectangle 13"/>
          <p:cNvSpPr/>
          <p:nvPr/>
        </p:nvSpPr>
        <p:spPr bwMode="auto">
          <a:xfrm>
            <a:off x="2819400" y="1446366"/>
            <a:ext cx="1524000" cy="553998"/>
          </a:xfrm>
          <a:prstGeom prst="rect">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5" name="TextBox 14"/>
          <p:cNvSpPr txBox="1"/>
          <p:nvPr/>
        </p:nvSpPr>
        <p:spPr>
          <a:xfrm>
            <a:off x="2691444" y="2054532"/>
            <a:ext cx="16764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100.0 +- 2</a:t>
            </a:r>
          </a:p>
        </p:txBody>
      </p:sp>
      <p:sp>
        <p:nvSpPr>
          <p:cNvPr id="16" name="Rectangle 15"/>
          <p:cNvSpPr/>
          <p:nvPr/>
        </p:nvSpPr>
        <p:spPr bwMode="auto">
          <a:xfrm>
            <a:off x="1066800" y="133714"/>
            <a:ext cx="6015472" cy="553998"/>
          </a:xfrm>
          <a:prstGeom prst="rect">
            <a:avLst/>
          </a:prstGeom>
          <a:solidFill>
            <a:schemeClr val="bg1">
              <a:alpha val="0"/>
            </a:schemeClr>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Tree>
    <p:extLst>
      <p:ext uri="{BB962C8B-B14F-4D97-AF65-F5344CB8AC3E}">
        <p14:creationId xmlns:p14="http://schemas.microsoft.com/office/powerpoint/2010/main" val="202361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8" grpId="0" animBg="1"/>
      <p:bldP spid="19" grpId="0" animBg="1"/>
      <p:bldP spid="20" grpId="0" animBg="1"/>
      <p:bldP spid="21" grpId="0" animBg="1"/>
      <p:bldP spid="14" grpId="0" animBg="1"/>
      <p:bldP spid="15" grpId="0" animBg="1"/>
      <p:bldP spid="1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143000" y="152401"/>
            <a:ext cx="7315200"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Thermal energy balance of planet earth</a:t>
            </a:r>
          </a:p>
        </p:txBody>
      </p:sp>
      <p:grpSp>
        <p:nvGrpSpPr>
          <p:cNvPr id="10" name="Group 9"/>
          <p:cNvGrpSpPr/>
          <p:nvPr/>
        </p:nvGrpSpPr>
        <p:grpSpPr>
          <a:xfrm>
            <a:off x="685800" y="762000"/>
            <a:ext cx="8077200" cy="4928175"/>
            <a:chOff x="685800" y="762000"/>
            <a:chExt cx="8077200" cy="4928175"/>
          </a:xfrm>
        </p:grpSpPr>
        <p:sp>
          <p:nvSpPr>
            <p:cNvPr id="2" name="TextBox 1"/>
            <p:cNvSpPr txBox="1"/>
            <p:nvPr/>
          </p:nvSpPr>
          <p:spPr>
            <a:xfrm>
              <a:off x="685800" y="5105400"/>
              <a:ext cx="8077200" cy="584775"/>
            </a:xfrm>
            <a:prstGeom prst="rect">
              <a:avLst/>
            </a:prstGeom>
            <a:noFill/>
          </p:spPr>
          <p:txBody>
            <a:bodyPr wrap="square" rtlCol="0">
              <a:spAutoFit/>
            </a:bodyPr>
            <a:lstStyle/>
            <a:p>
              <a:pPr>
                <a:lnSpc>
                  <a:spcPct val="100000"/>
                </a:lnSpc>
                <a:spcBef>
                  <a:spcPts val="0"/>
                </a:spcBef>
              </a:pPr>
              <a:r>
                <a:rPr lang="en-US" sz="1600" dirty="0">
                  <a:solidFill>
                    <a:srgbClr val="000000"/>
                  </a:solidFill>
                </a:rPr>
                <a:t>Fig 7. The global annual mean energy balance of Earth for approx. 2000 – 2010.</a:t>
              </a:r>
            </a:p>
            <a:p>
              <a:pPr>
                <a:lnSpc>
                  <a:spcPct val="100000"/>
                </a:lnSpc>
                <a:spcBef>
                  <a:spcPts val="0"/>
                </a:spcBef>
              </a:pPr>
              <a:r>
                <a:rPr lang="en-US" sz="1600" dirty="0">
                  <a:solidFill>
                    <a:srgbClr val="000000"/>
                  </a:solidFill>
                </a:rPr>
                <a:t>All fluxes are in </a:t>
              </a:r>
              <a:r>
                <a:rPr lang="en-US" sz="1600" dirty="0">
                  <a:solidFill>
                    <a:srgbClr val="000000"/>
                  </a:solidFill>
                  <a:latin typeface="Arial"/>
                  <a:ea typeface="Calibri"/>
                </a:rPr>
                <a:t>Watts/m</a:t>
              </a:r>
              <a:r>
                <a:rPr lang="en-US" sz="2200" baseline="30000" dirty="0">
                  <a:solidFill>
                    <a:srgbClr val="000000"/>
                  </a:solidFill>
                  <a:latin typeface="Arial"/>
                  <a:ea typeface="Calibri"/>
                </a:rPr>
                <a:t>2</a:t>
              </a:r>
              <a:r>
                <a:rPr lang="en-US" sz="1600" dirty="0">
                  <a:solidFill>
                    <a:srgbClr val="000000"/>
                  </a:solidFill>
                </a:rPr>
                <a:t>                                   Image credit: Graeme Stephens</a:t>
              </a:r>
            </a:p>
          </p:txBody>
        </p:sp>
        <p:pic>
          <p:nvPicPr>
            <p:cNvPr id="1026" name="Picture 2" descr="C:\Users\SJB\Documents\Classes\WSU Guest Lectures 2016\Introduction to Hydrology\Work\Scanned Images\Earth Energy Balance-Earth observer-Luly - August 20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0"/>
              <a:ext cx="7915009" cy="4294409"/>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Rectangle 2"/>
          <p:cNvSpPr/>
          <p:nvPr/>
        </p:nvSpPr>
        <p:spPr bwMode="auto">
          <a:xfrm>
            <a:off x="1143000" y="2770408"/>
            <a:ext cx="1219200" cy="5539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7" name="Rectangle 6"/>
          <p:cNvSpPr/>
          <p:nvPr/>
        </p:nvSpPr>
        <p:spPr bwMode="auto">
          <a:xfrm>
            <a:off x="4495800" y="2775652"/>
            <a:ext cx="685800" cy="7825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9" name="Rectangle 8"/>
          <p:cNvSpPr/>
          <p:nvPr/>
        </p:nvSpPr>
        <p:spPr bwMode="auto">
          <a:xfrm>
            <a:off x="3810000" y="2764077"/>
            <a:ext cx="668548" cy="7825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1" name="Rectangle 10"/>
          <p:cNvSpPr/>
          <p:nvPr/>
        </p:nvSpPr>
        <p:spPr bwMode="auto">
          <a:xfrm>
            <a:off x="7254818" y="2570202"/>
            <a:ext cx="990600" cy="5539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5" name="TextBox 4"/>
          <p:cNvSpPr txBox="1"/>
          <p:nvPr/>
        </p:nvSpPr>
        <p:spPr>
          <a:xfrm>
            <a:off x="762000" y="4245114"/>
            <a:ext cx="3771900" cy="707886"/>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Principal elements of atmospheric energy balance</a:t>
            </a:r>
          </a:p>
        </p:txBody>
      </p:sp>
      <p:sp>
        <p:nvSpPr>
          <p:cNvPr id="4" name="Rectangle 3"/>
          <p:cNvSpPr/>
          <p:nvPr/>
        </p:nvSpPr>
        <p:spPr bwMode="auto">
          <a:xfrm>
            <a:off x="914400" y="1447800"/>
            <a:ext cx="1524000" cy="553998"/>
          </a:xfrm>
          <a:prstGeom prst="rect">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2" name="Rectangle 11"/>
          <p:cNvSpPr/>
          <p:nvPr/>
        </p:nvSpPr>
        <p:spPr bwMode="auto">
          <a:xfrm>
            <a:off x="6629400" y="1548444"/>
            <a:ext cx="1371600" cy="553998"/>
          </a:xfrm>
          <a:prstGeom prst="rect">
            <a:avLst/>
          </a:prstGeom>
          <a:noFill/>
          <a:ln w="38100" cap="flat" cmpd="sng" algn="ctr">
            <a:solidFill>
              <a:srgbClr val="CE32C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3" name="Rectangle 12"/>
          <p:cNvSpPr/>
          <p:nvPr/>
        </p:nvSpPr>
        <p:spPr bwMode="auto">
          <a:xfrm>
            <a:off x="551591" y="5105400"/>
            <a:ext cx="8006593" cy="553998"/>
          </a:xfrm>
          <a:prstGeom prst="rect">
            <a:avLst/>
          </a:prstGeom>
          <a:solidFill>
            <a:schemeClr val="bg1">
              <a:alpha val="0"/>
            </a:schemeClr>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8" name="Rectangle 17"/>
          <p:cNvSpPr/>
          <p:nvPr/>
        </p:nvSpPr>
        <p:spPr bwMode="auto">
          <a:xfrm>
            <a:off x="3811954" y="732156"/>
            <a:ext cx="1633414" cy="258444"/>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9" name="Rectangle 18"/>
          <p:cNvSpPr/>
          <p:nvPr/>
        </p:nvSpPr>
        <p:spPr bwMode="auto">
          <a:xfrm>
            <a:off x="720304" y="732156"/>
            <a:ext cx="1633414" cy="258444"/>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20" name="TextBox 19"/>
          <p:cNvSpPr txBox="1"/>
          <p:nvPr/>
        </p:nvSpPr>
        <p:spPr>
          <a:xfrm>
            <a:off x="838200" y="2286000"/>
            <a:ext cx="12192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75 +- 10</a:t>
            </a:r>
          </a:p>
        </p:txBody>
      </p:sp>
      <p:sp>
        <p:nvSpPr>
          <p:cNvPr id="21" name="TextBox 20"/>
          <p:cNvSpPr txBox="1"/>
          <p:nvPr/>
        </p:nvSpPr>
        <p:spPr>
          <a:xfrm>
            <a:off x="2971800" y="2286000"/>
            <a:ext cx="10668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24 +- 7</a:t>
            </a:r>
          </a:p>
        </p:txBody>
      </p:sp>
      <p:sp>
        <p:nvSpPr>
          <p:cNvPr id="22" name="TextBox 21"/>
          <p:cNvSpPr txBox="1"/>
          <p:nvPr/>
        </p:nvSpPr>
        <p:spPr>
          <a:xfrm>
            <a:off x="4953000" y="2286000"/>
            <a:ext cx="12192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88 +- 10</a:t>
            </a:r>
          </a:p>
        </p:txBody>
      </p:sp>
      <p:sp>
        <p:nvSpPr>
          <p:cNvPr id="23" name="TextBox 22"/>
          <p:cNvSpPr txBox="1"/>
          <p:nvPr/>
        </p:nvSpPr>
        <p:spPr>
          <a:xfrm>
            <a:off x="7270636" y="2133599"/>
            <a:ext cx="1812982"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-187.9 +- 12.5</a:t>
            </a:r>
          </a:p>
        </p:txBody>
      </p:sp>
      <p:sp>
        <p:nvSpPr>
          <p:cNvPr id="24" name="Rectangle 23"/>
          <p:cNvSpPr/>
          <p:nvPr/>
        </p:nvSpPr>
        <p:spPr bwMode="auto">
          <a:xfrm>
            <a:off x="2819400" y="1446366"/>
            <a:ext cx="1524000" cy="553998"/>
          </a:xfrm>
          <a:prstGeom prst="rect">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25" name="Rectangle 24"/>
          <p:cNvSpPr/>
          <p:nvPr/>
        </p:nvSpPr>
        <p:spPr bwMode="auto">
          <a:xfrm>
            <a:off x="1066800" y="133714"/>
            <a:ext cx="6015472" cy="553998"/>
          </a:xfrm>
          <a:prstGeom prst="rect">
            <a:avLst/>
          </a:prstGeom>
          <a:solidFill>
            <a:schemeClr val="bg1">
              <a:alpha val="0"/>
            </a:schemeClr>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Tree>
    <p:extLst>
      <p:ext uri="{BB962C8B-B14F-4D97-AF65-F5344CB8AC3E}">
        <p14:creationId xmlns:p14="http://schemas.microsoft.com/office/powerpoint/2010/main" val="891190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9" grpId="0" animBg="1"/>
      <p:bldP spid="11" grpId="0" animBg="1"/>
      <p:bldP spid="5" grpId="0" animBg="1"/>
      <p:bldP spid="20" grpId="0" animBg="1"/>
      <p:bldP spid="21" grpId="0" animBg="1"/>
      <p:bldP spid="22" grpId="0" animBg="1"/>
      <p:bldP spid="2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143000" y="152401"/>
            <a:ext cx="7315200"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Thermal energy balance of planet earth</a:t>
            </a:r>
          </a:p>
        </p:txBody>
      </p:sp>
      <p:grpSp>
        <p:nvGrpSpPr>
          <p:cNvPr id="10" name="Group 9"/>
          <p:cNvGrpSpPr/>
          <p:nvPr/>
        </p:nvGrpSpPr>
        <p:grpSpPr>
          <a:xfrm>
            <a:off x="685800" y="762000"/>
            <a:ext cx="8077200" cy="4928175"/>
            <a:chOff x="685800" y="762000"/>
            <a:chExt cx="8077200" cy="4928175"/>
          </a:xfrm>
        </p:grpSpPr>
        <p:sp>
          <p:nvSpPr>
            <p:cNvPr id="2" name="TextBox 1"/>
            <p:cNvSpPr txBox="1"/>
            <p:nvPr/>
          </p:nvSpPr>
          <p:spPr>
            <a:xfrm>
              <a:off x="685800" y="5105400"/>
              <a:ext cx="8077200" cy="584775"/>
            </a:xfrm>
            <a:prstGeom prst="rect">
              <a:avLst/>
            </a:prstGeom>
            <a:noFill/>
          </p:spPr>
          <p:txBody>
            <a:bodyPr wrap="square" rtlCol="0">
              <a:spAutoFit/>
            </a:bodyPr>
            <a:lstStyle/>
            <a:p>
              <a:pPr>
                <a:lnSpc>
                  <a:spcPct val="100000"/>
                </a:lnSpc>
                <a:spcBef>
                  <a:spcPts val="0"/>
                </a:spcBef>
              </a:pPr>
              <a:r>
                <a:rPr lang="en-US" sz="1600" dirty="0">
                  <a:solidFill>
                    <a:srgbClr val="000000"/>
                  </a:solidFill>
                </a:rPr>
                <a:t>Fig 7. The global annual mean energy balance of Earth for approx. 2000 – 2010.</a:t>
              </a:r>
            </a:p>
            <a:p>
              <a:pPr>
                <a:lnSpc>
                  <a:spcPct val="100000"/>
                </a:lnSpc>
                <a:spcBef>
                  <a:spcPts val="0"/>
                </a:spcBef>
              </a:pPr>
              <a:r>
                <a:rPr lang="en-US" sz="1600" dirty="0">
                  <a:solidFill>
                    <a:srgbClr val="000000"/>
                  </a:solidFill>
                </a:rPr>
                <a:t>All fluxes are in </a:t>
              </a:r>
              <a:r>
                <a:rPr lang="en-US" sz="1600" dirty="0">
                  <a:solidFill>
                    <a:srgbClr val="000000"/>
                  </a:solidFill>
                  <a:latin typeface="Arial"/>
                  <a:ea typeface="Calibri"/>
                </a:rPr>
                <a:t>Watts/m</a:t>
              </a:r>
              <a:r>
                <a:rPr lang="en-US" sz="2200" baseline="30000" dirty="0">
                  <a:solidFill>
                    <a:srgbClr val="000000"/>
                  </a:solidFill>
                  <a:latin typeface="Arial"/>
                  <a:ea typeface="Calibri"/>
                </a:rPr>
                <a:t>2</a:t>
              </a:r>
              <a:r>
                <a:rPr lang="en-US" sz="1600" dirty="0">
                  <a:solidFill>
                    <a:srgbClr val="000000"/>
                  </a:solidFill>
                </a:rPr>
                <a:t>                                   Image credit: Graeme Stephens</a:t>
              </a:r>
            </a:p>
          </p:txBody>
        </p:sp>
        <p:pic>
          <p:nvPicPr>
            <p:cNvPr id="1026" name="Picture 2" descr="C:\Users\SJB\Documents\Classes\WSU Guest Lectures 2016\Introduction to Hydrology\Work\Scanned Images\Earth Energy Balance-Earth observer-Luly - August 20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0"/>
              <a:ext cx="7915009" cy="4294409"/>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Rectangle 2"/>
          <p:cNvSpPr/>
          <p:nvPr/>
        </p:nvSpPr>
        <p:spPr bwMode="auto">
          <a:xfrm>
            <a:off x="1143000" y="2770408"/>
            <a:ext cx="1219200" cy="5539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7" name="Rectangle 6"/>
          <p:cNvSpPr/>
          <p:nvPr/>
        </p:nvSpPr>
        <p:spPr bwMode="auto">
          <a:xfrm>
            <a:off x="4495800" y="2775652"/>
            <a:ext cx="685800" cy="7825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9" name="Rectangle 8"/>
          <p:cNvSpPr/>
          <p:nvPr/>
        </p:nvSpPr>
        <p:spPr bwMode="auto">
          <a:xfrm>
            <a:off x="3810000" y="2764077"/>
            <a:ext cx="668548" cy="7825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1" name="Rectangle 10"/>
          <p:cNvSpPr/>
          <p:nvPr/>
        </p:nvSpPr>
        <p:spPr bwMode="auto">
          <a:xfrm>
            <a:off x="7254818" y="2570202"/>
            <a:ext cx="990600" cy="5539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5" name="TextBox 4"/>
          <p:cNvSpPr txBox="1"/>
          <p:nvPr/>
        </p:nvSpPr>
        <p:spPr>
          <a:xfrm>
            <a:off x="762000" y="4245114"/>
            <a:ext cx="3771900" cy="707886"/>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Principal elements of atmospheric energy balance</a:t>
            </a:r>
          </a:p>
        </p:txBody>
      </p:sp>
      <p:sp>
        <p:nvSpPr>
          <p:cNvPr id="4" name="Rectangle 3"/>
          <p:cNvSpPr/>
          <p:nvPr/>
        </p:nvSpPr>
        <p:spPr bwMode="auto">
          <a:xfrm>
            <a:off x="914400" y="1447800"/>
            <a:ext cx="1524000" cy="553998"/>
          </a:xfrm>
          <a:prstGeom prst="rect">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2" name="Rectangle 11"/>
          <p:cNvSpPr/>
          <p:nvPr/>
        </p:nvSpPr>
        <p:spPr bwMode="auto">
          <a:xfrm>
            <a:off x="6629400" y="1548444"/>
            <a:ext cx="1371600" cy="553998"/>
          </a:xfrm>
          <a:prstGeom prst="rect">
            <a:avLst/>
          </a:prstGeom>
          <a:noFill/>
          <a:ln w="38100" cap="flat" cmpd="sng" algn="ctr">
            <a:solidFill>
              <a:srgbClr val="CE32C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3" name="Rectangle 12"/>
          <p:cNvSpPr/>
          <p:nvPr/>
        </p:nvSpPr>
        <p:spPr bwMode="auto">
          <a:xfrm>
            <a:off x="551591" y="5105400"/>
            <a:ext cx="8006593" cy="553998"/>
          </a:xfrm>
          <a:prstGeom prst="rect">
            <a:avLst/>
          </a:prstGeom>
          <a:solidFill>
            <a:schemeClr val="bg1">
              <a:alpha val="0"/>
            </a:schemeClr>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8" name="Rectangle 17"/>
          <p:cNvSpPr/>
          <p:nvPr/>
        </p:nvSpPr>
        <p:spPr bwMode="auto">
          <a:xfrm>
            <a:off x="3811954" y="732156"/>
            <a:ext cx="1633414" cy="258444"/>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9" name="Rectangle 18"/>
          <p:cNvSpPr/>
          <p:nvPr/>
        </p:nvSpPr>
        <p:spPr bwMode="auto">
          <a:xfrm>
            <a:off x="720304" y="732156"/>
            <a:ext cx="1633414" cy="258444"/>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20" name="TextBox 19"/>
          <p:cNvSpPr txBox="1"/>
          <p:nvPr/>
        </p:nvSpPr>
        <p:spPr>
          <a:xfrm>
            <a:off x="838200" y="2286000"/>
            <a:ext cx="12192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75 +- 10</a:t>
            </a:r>
          </a:p>
        </p:txBody>
      </p:sp>
      <p:sp>
        <p:nvSpPr>
          <p:cNvPr id="21" name="TextBox 20"/>
          <p:cNvSpPr txBox="1"/>
          <p:nvPr/>
        </p:nvSpPr>
        <p:spPr>
          <a:xfrm>
            <a:off x="2971800" y="2286000"/>
            <a:ext cx="10668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24 +- 7</a:t>
            </a:r>
          </a:p>
        </p:txBody>
      </p:sp>
      <p:sp>
        <p:nvSpPr>
          <p:cNvPr id="22" name="TextBox 21"/>
          <p:cNvSpPr txBox="1"/>
          <p:nvPr/>
        </p:nvSpPr>
        <p:spPr>
          <a:xfrm>
            <a:off x="4953000" y="2286000"/>
            <a:ext cx="12192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88 +- 10</a:t>
            </a:r>
          </a:p>
        </p:txBody>
      </p:sp>
      <p:sp>
        <p:nvSpPr>
          <p:cNvPr id="23" name="TextBox 22"/>
          <p:cNvSpPr txBox="1"/>
          <p:nvPr/>
        </p:nvSpPr>
        <p:spPr>
          <a:xfrm>
            <a:off x="7270636" y="2133599"/>
            <a:ext cx="1812982"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-187.9 +- 12.5</a:t>
            </a:r>
          </a:p>
        </p:txBody>
      </p:sp>
      <p:sp>
        <p:nvSpPr>
          <p:cNvPr id="24" name="Rectangle 23"/>
          <p:cNvSpPr/>
          <p:nvPr/>
        </p:nvSpPr>
        <p:spPr bwMode="auto">
          <a:xfrm>
            <a:off x="2819400" y="1446366"/>
            <a:ext cx="1524000" cy="553998"/>
          </a:xfrm>
          <a:prstGeom prst="rect">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25" name="Rectangle 24"/>
          <p:cNvSpPr/>
          <p:nvPr/>
        </p:nvSpPr>
        <p:spPr bwMode="auto">
          <a:xfrm>
            <a:off x="4723131" y="1332831"/>
            <a:ext cx="1450338" cy="343989"/>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26" name="TextBox 25"/>
          <p:cNvSpPr txBox="1"/>
          <p:nvPr/>
        </p:nvSpPr>
        <p:spPr>
          <a:xfrm>
            <a:off x="6264218" y="990600"/>
            <a:ext cx="1812982"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0.6 +- 0.4</a:t>
            </a:r>
          </a:p>
        </p:txBody>
      </p:sp>
      <p:sp>
        <p:nvSpPr>
          <p:cNvPr id="27" name="Rectangle 26"/>
          <p:cNvSpPr/>
          <p:nvPr/>
        </p:nvSpPr>
        <p:spPr bwMode="auto">
          <a:xfrm>
            <a:off x="1066800" y="133714"/>
            <a:ext cx="6015472" cy="553998"/>
          </a:xfrm>
          <a:prstGeom prst="rect">
            <a:avLst/>
          </a:prstGeom>
          <a:solidFill>
            <a:schemeClr val="bg1">
              <a:alpha val="0"/>
            </a:schemeClr>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Tree>
    <p:extLst>
      <p:ext uri="{BB962C8B-B14F-4D97-AF65-F5344CB8AC3E}">
        <p14:creationId xmlns:p14="http://schemas.microsoft.com/office/powerpoint/2010/main" val="207073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143000" y="152401"/>
            <a:ext cx="7315200"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Thermal energy balance of planet earth</a:t>
            </a:r>
          </a:p>
        </p:txBody>
      </p:sp>
      <p:grpSp>
        <p:nvGrpSpPr>
          <p:cNvPr id="10" name="Group 9"/>
          <p:cNvGrpSpPr/>
          <p:nvPr/>
        </p:nvGrpSpPr>
        <p:grpSpPr>
          <a:xfrm>
            <a:off x="685800" y="762000"/>
            <a:ext cx="8077200" cy="4928175"/>
            <a:chOff x="685800" y="762000"/>
            <a:chExt cx="8077200" cy="4928175"/>
          </a:xfrm>
        </p:grpSpPr>
        <p:sp>
          <p:nvSpPr>
            <p:cNvPr id="2" name="TextBox 1"/>
            <p:cNvSpPr txBox="1"/>
            <p:nvPr/>
          </p:nvSpPr>
          <p:spPr>
            <a:xfrm>
              <a:off x="685800" y="5105400"/>
              <a:ext cx="8077200" cy="584775"/>
            </a:xfrm>
            <a:prstGeom prst="rect">
              <a:avLst/>
            </a:prstGeom>
            <a:noFill/>
          </p:spPr>
          <p:txBody>
            <a:bodyPr wrap="square" rtlCol="0">
              <a:spAutoFit/>
            </a:bodyPr>
            <a:lstStyle/>
            <a:p>
              <a:pPr>
                <a:lnSpc>
                  <a:spcPct val="100000"/>
                </a:lnSpc>
                <a:spcBef>
                  <a:spcPts val="0"/>
                </a:spcBef>
              </a:pPr>
              <a:r>
                <a:rPr lang="en-US" sz="1600" dirty="0">
                  <a:solidFill>
                    <a:srgbClr val="000000"/>
                  </a:solidFill>
                </a:rPr>
                <a:t>Fig 7. The global annual mean energy balance of Earth for approx. 2000 – 2010.</a:t>
              </a:r>
            </a:p>
            <a:p>
              <a:pPr>
                <a:lnSpc>
                  <a:spcPct val="100000"/>
                </a:lnSpc>
                <a:spcBef>
                  <a:spcPts val="0"/>
                </a:spcBef>
              </a:pPr>
              <a:r>
                <a:rPr lang="en-US" sz="1600" dirty="0">
                  <a:solidFill>
                    <a:srgbClr val="000000"/>
                  </a:solidFill>
                </a:rPr>
                <a:t>All fluxes are in </a:t>
              </a:r>
              <a:r>
                <a:rPr lang="en-US" sz="1600" dirty="0">
                  <a:solidFill>
                    <a:srgbClr val="000000"/>
                  </a:solidFill>
                  <a:latin typeface="Arial"/>
                  <a:ea typeface="Calibri"/>
                </a:rPr>
                <a:t>Watts/m</a:t>
              </a:r>
              <a:r>
                <a:rPr lang="en-US" sz="2200" baseline="30000" dirty="0">
                  <a:solidFill>
                    <a:srgbClr val="000000"/>
                  </a:solidFill>
                  <a:latin typeface="Arial"/>
                  <a:ea typeface="Calibri"/>
                </a:rPr>
                <a:t>2</a:t>
              </a:r>
              <a:r>
                <a:rPr lang="en-US" sz="1600" dirty="0">
                  <a:solidFill>
                    <a:srgbClr val="000000"/>
                  </a:solidFill>
                </a:rPr>
                <a:t>                                   Image credit: Graeme Stephens</a:t>
              </a:r>
            </a:p>
          </p:txBody>
        </p:sp>
        <p:pic>
          <p:nvPicPr>
            <p:cNvPr id="1026" name="Picture 2" descr="C:\Users\SJB\Documents\Classes\WSU Guest Lectures 2016\Introduction to Hydrology\Work\Scanned Images\Earth Energy Balance-Earth observer-Luly - August 20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0"/>
              <a:ext cx="7915009" cy="4294409"/>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Rectangle 2"/>
          <p:cNvSpPr/>
          <p:nvPr/>
        </p:nvSpPr>
        <p:spPr bwMode="auto">
          <a:xfrm>
            <a:off x="1143000" y="2770408"/>
            <a:ext cx="1219200" cy="5539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7" name="Rectangle 6"/>
          <p:cNvSpPr/>
          <p:nvPr/>
        </p:nvSpPr>
        <p:spPr bwMode="auto">
          <a:xfrm>
            <a:off x="4495800" y="2775652"/>
            <a:ext cx="685800" cy="7825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9" name="Rectangle 8"/>
          <p:cNvSpPr/>
          <p:nvPr/>
        </p:nvSpPr>
        <p:spPr bwMode="auto">
          <a:xfrm>
            <a:off x="3810000" y="2764077"/>
            <a:ext cx="668548" cy="7825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1" name="Rectangle 10"/>
          <p:cNvSpPr/>
          <p:nvPr/>
        </p:nvSpPr>
        <p:spPr bwMode="auto">
          <a:xfrm>
            <a:off x="7254818" y="2570202"/>
            <a:ext cx="990600" cy="5539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5" name="TextBox 4"/>
          <p:cNvSpPr txBox="1"/>
          <p:nvPr/>
        </p:nvSpPr>
        <p:spPr>
          <a:xfrm>
            <a:off x="762000" y="4245114"/>
            <a:ext cx="3771900" cy="707886"/>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Principal elements of atmospheric energy balance</a:t>
            </a:r>
          </a:p>
        </p:txBody>
      </p:sp>
      <p:sp>
        <p:nvSpPr>
          <p:cNvPr id="4" name="Rectangle 3"/>
          <p:cNvSpPr/>
          <p:nvPr/>
        </p:nvSpPr>
        <p:spPr bwMode="auto">
          <a:xfrm>
            <a:off x="914400" y="1447800"/>
            <a:ext cx="1524000" cy="553998"/>
          </a:xfrm>
          <a:prstGeom prst="rect">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2" name="Rectangle 11"/>
          <p:cNvSpPr/>
          <p:nvPr/>
        </p:nvSpPr>
        <p:spPr bwMode="auto">
          <a:xfrm>
            <a:off x="6629400" y="1548444"/>
            <a:ext cx="1371600" cy="553998"/>
          </a:xfrm>
          <a:prstGeom prst="rect">
            <a:avLst/>
          </a:prstGeom>
          <a:noFill/>
          <a:ln w="38100" cap="flat" cmpd="sng" algn="ctr">
            <a:solidFill>
              <a:srgbClr val="CE32C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3" name="Rectangle 12"/>
          <p:cNvSpPr/>
          <p:nvPr/>
        </p:nvSpPr>
        <p:spPr bwMode="auto">
          <a:xfrm>
            <a:off x="551591" y="5105400"/>
            <a:ext cx="8006593" cy="553998"/>
          </a:xfrm>
          <a:prstGeom prst="rect">
            <a:avLst/>
          </a:prstGeom>
          <a:solidFill>
            <a:schemeClr val="bg1">
              <a:alpha val="0"/>
            </a:schemeClr>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8" name="Rectangle 17"/>
          <p:cNvSpPr/>
          <p:nvPr/>
        </p:nvSpPr>
        <p:spPr bwMode="auto">
          <a:xfrm>
            <a:off x="3811954" y="732156"/>
            <a:ext cx="1633414" cy="258444"/>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9" name="Rectangle 18"/>
          <p:cNvSpPr/>
          <p:nvPr/>
        </p:nvSpPr>
        <p:spPr bwMode="auto">
          <a:xfrm>
            <a:off x="720304" y="732156"/>
            <a:ext cx="1633414" cy="258444"/>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20" name="TextBox 19"/>
          <p:cNvSpPr txBox="1"/>
          <p:nvPr/>
        </p:nvSpPr>
        <p:spPr>
          <a:xfrm>
            <a:off x="838200" y="2286000"/>
            <a:ext cx="12192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75 +- 10</a:t>
            </a:r>
          </a:p>
        </p:txBody>
      </p:sp>
      <p:sp>
        <p:nvSpPr>
          <p:cNvPr id="21" name="TextBox 20"/>
          <p:cNvSpPr txBox="1"/>
          <p:nvPr/>
        </p:nvSpPr>
        <p:spPr>
          <a:xfrm>
            <a:off x="2971800" y="2286000"/>
            <a:ext cx="10668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24 +- 7</a:t>
            </a:r>
          </a:p>
        </p:txBody>
      </p:sp>
      <p:sp>
        <p:nvSpPr>
          <p:cNvPr id="22" name="TextBox 21"/>
          <p:cNvSpPr txBox="1"/>
          <p:nvPr/>
        </p:nvSpPr>
        <p:spPr>
          <a:xfrm>
            <a:off x="4953000" y="2286000"/>
            <a:ext cx="1219200"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88 +- 10</a:t>
            </a:r>
          </a:p>
        </p:txBody>
      </p:sp>
      <p:sp>
        <p:nvSpPr>
          <p:cNvPr id="24" name="TextBox 23"/>
          <p:cNvSpPr txBox="1"/>
          <p:nvPr/>
        </p:nvSpPr>
        <p:spPr>
          <a:xfrm>
            <a:off x="6499282" y="4343400"/>
            <a:ext cx="1958918" cy="400110"/>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Uncertainties</a:t>
            </a:r>
          </a:p>
        </p:txBody>
      </p:sp>
      <p:cxnSp>
        <p:nvCxnSpPr>
          <p:cNvPr id="25" name="Straight Arrow Connector 24"/>
          <p:cNvCxnSpPr/>
          <p:nvPr/>
        </p:nvCxnSpPr>
        <p:spPr bwMode="auto">
          <a:xfrm flipH="1" flipV="1">
            <a:off x="2362200" y="3047407"/>
            <a:ext cx="4648200" cy="1295993"/>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Arrow Connector 25"/>
          <p:cNvCxnSpPr/>
          <p:nvPr/>
        </p:nvCxnSpPr>
        <p:spPr bwMode="auto">
          <a:xfrm flipV="1">
            <a:off x="7010400" y="3124200"/>
            <a:ext cx="739718" cy="1219200"/>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26"/>
          <p:cNvSpPr txBox="1"/>
          <p:nvPr/>
        </p:nvSpPr>
        <p:spPr>
          <a:xfrm>
            <a:off x="7270636" y="2133599"/>
            <a:ext cx="1812982"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-187.9 +- 12.5</a:t>
            </a:r>
          </a:p>
        </p:txBody>
      </p:sp>
      <p:sp>
        <p:nvSpPr>
          <p:cNvPr id="23" name="Rectangle 22"/>
          <p:cNvSpPr/>
          <p:nvPr/>
        </p:nvSpPr>
        <p:spPr bwMode="auto">
          <a:xfrm>
            <a:off x="2819400" y="1446366"/>
            <a:ext cx="1524000" cy="553998"/>
          </a:xfrm>
          <a:prstGeom prst="rect">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28" name="Rectangle 27"/>
          <p:cNvSpPr/>
          <p:nvPr/>
        </p:nvSpPr>
        <p:spPr bwMode="auto">
          <a:xfrm>
            <a:off x="4723131" y="1332831"/>
            <a:ext cx="1450338" cy="343989"/>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29" name="TextBox 28"/>
          <p:cNvSpPr txBox="1"/>
          <p:nvPr/>
        </p:nvSpPr>
        <p:spPr>
          <a:xfrm>
            <a:off x="6264218" y="990600"/>
            <a:ext cx="1812982" cy="400110"/>
          </a:xfrm>
          <a:prstGeom prst="rect">
            <a:avLst/>
          </a:prstGeom>
          <a:solidFill>
            <a:schemeClr val="bg1"/>
          </a:solidFill>
          <a:ln w="28575">
            <a:solidFill>
              <a:schemeClr val="tx1"/>
            </a:solidFill>
          </a:ln>
        </p:spPr>
        <p:txBody>
          <a:bodyPr wrap="square" rtlCol="0">
            <a:spAutoFit/>
          </a:bodyPr>
          <a:lstStyle/>
          <a:p>
            <a:pPr>
              <a:lnSpc>
                <a:spcPct val="100000"/>
              </a:lnSpc>
              <a:spcBef>
                <a:spcPts val="0"/>
              </a:spcBef>
            </a:pPr>
            <a:r>
              <a:rPr lang="en-US" dirty="0">
                <a:solidFill>
                  <a:schemeClr val="tx1"/>
                </a:solidFill>
              </a:rPr>
              <a:t>0.6 +- 0.4</a:t>
            </a:r>
          </a:p>
        </p:txBody>
      </p:sp>
    </p:spTree>
    <p:extLst>
      <p:ext uri="{BB962C8B-B14F-4D97-AF65-F5344CB8AC3E}">
        <p14:creationId xmlns:p14="http://schemas.microsoft.com/office/powerpoint/2010/main" val="63643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990600" y="609613"/>
            <a:ext cx="7315200" cy="123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2. Global Importance of Soil</a:t>
            </a: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24986083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2400" y="76200"/>
            <a:ext cx="8839200" cy="6695420"/>
            <a:chOff x="152400" y="76200"/>
            <a:chExt cx="8839200" cy="6695420"/>
          </a:xfrm>
        </p:grpSpPr>
        <p:sp>
          <p:nvSpPr>
            <p:cNvPr id="4" name="TextBox 3"/>
            <p:cNvSpPr txBox="1"/>
            <p:nvPr/>
          </p:nvSpPr>
          <p:spPr>
            <a:xfrm>
              <a:off x="152400" y="6248400"/>
              <a:ext cx="8839200" cy="523220"/>
            </a:xfrm>
            <a:prstGeom prst="rect">
              <a:avLst/>
            </a:prstGeom>
            <a:noFill/>
          </p:spPr>
          <p:txBody>
            <a:bodyPr wrap="square" rtlCol="0">
              <a:spAutoFit/>
            </a:bodyPr>
            <a:lstStyle/>
            <a:p>
              <a:pPr>
                <a:lnSpc>
                  <a:spcPct val="100000"/>
                </a:lnSpc>
                <a:spcBef>
                  <a:spcPts val="0"/>
                </a:spcBef>
              </a:pPr>
              <a:r>
                <a:rPr lang="en-US" sz="1400" b="0" dirty="0">
                  <a:solidFill>
                    <a:srgbClr val="000000"/>
                  </a:solidFill>
                </a:rPr>
                <a:t>Source – </a:t>
              </a:r>
              <a:r>
                <a:rPr lang="en-US" sz="1400" b="0" dirty="0" err="1">
                  <a:solidFill>
                    <a:srgbClr val="000000"/>
                  </a:solidFill>
                </a:rPr>
                <a:t>Orgiazzi</a:t>
              </a:r>
              <a:r>
                <a:rPr lang="en-US" sz="1400" b="0" dirty="0">
                  <a:solidFill>
                    <a:srgbClr val="000000"/>
                  </a:solidFill>
                </a:rPr>
                <a:t>, A., et.al. (Eds.), 2016, Global Soil Biodiversity Atlas. European Commission, Publications Office of the European Union, Luxembourg. 176 pp.</a:t>
              </a:r>
            </a:p>
          </p:txBody>
        </p:sp>
        <p:pic>
          <p:nvPicPr>
            <p:cNvPr id="1026" name="Picture 2" descr="C:\Users\SJB\Desktop\Picture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091672" cy="609972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6324600" y="76200"/>
              <a:ext cx="1214872" cy="553998"/>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grpSp>
      <p:sp>
        <p:nvSpPr>
          <p:cNvPr id="6" name="Rectangle 5"/>
          <p:cNvSpPr/>
          <p:nvPr/>
        </p:nvSpPr>
        <p:spPr bwMode="auto">
          <a:xfrm>
            <a:off x="1547151" y="5568581"/>
            <a:ext cx="6015472" cy="6093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7" name="Rectangle 6"/>
          <p:cNvSpPr/>
          <p:nvPr/>
        </p:nvSpPr>
        <p:spPr bwMode="auto">
          <a:xfrm>
            <a:off x="1623350" y="2415100"/>
            <a:ext cx="838200" cy="5539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8" name="Rectangle 7"/>
          <p:cNvSpPr/>
          <p:nvPr/>
        </p:nvSpPr>
        <p:spPr bwMode="auto">
          <a:xfrm>
            <a:off x="1646500" y="4959448"/>
            <a:ext cx="838200" cy="55399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
        <p:nvSpPr>
          <p:cNvPr id="10" name="Rectangle 9"/>
          <p:cNvSpPr/>
          <p:nvPr/>
        </p:nvSpPr>
        <p:spPr bwMode="auto">
          <a:xfrm>
            <a:off x="1418581" y="128703"/>
            <a:ext cx="2319225" cy="234949"/>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cxnSp>
        <p:nvCxnSpPr>
          <p:cNvPr id="11" name="Straight Arrow Connector 10"/>
          <p:cNvCxnSpPr/>
          <p:nvPr/>
        </p:nvCxnSpPr>
        <p:spPr bwMode="auto">
          <a:xfrm flipV="1">
            <a:off x="2362200" y="1295400"/>
            <a:ext cx="3505200" cy="4577880"/>
          </a:xfrm>
          <a:prstGeom prst="straightConnector1">
            <a:avLst/>
          </a:prstGeom>
          <a:solidFill>
            <a:schemeClr val="accent1"/>
          </a:solidFill>
          <a:ln w="28575" cap="flat" cmpd="sng" algn="ctr">
            <a:solidFill>
              <a:srgbClr val="008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flipH="1" flipV="1">
            <a:off x="6172200" y="3733800"/>
            <a:ext cx="685800" cy="2139480"/>
          </a:xfrm>
          <a:prstGeom prst="straightConnector1">
            <a:avLst/>
          </a:prstGeom>
          <a:solidFill>
            <a:schemeClr val="accent1"/>
          </a:solidFill>
          <a:ln w="28575" cap="flat" cmpd="sng" algn="ctr">
            <a:solidFill>
              <a:srgbClr val="990033"/>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7410450" y="3733800"/>
            <a:ext cx="1581150" cy="1015663"/>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Major hydrologic change</a:t>
            </a:r>
          </a:p>
        </p:txBody>
      </p:sp>
      <p:cxnSp>
        <p:nvCxnSpPr>
          <p:cNvPr id="16" name="Straight Connector 15"/>
          <p:cNvCxnSpPr/>
          <p:nvPr/>
        </p:nvCxnSpPr>
        <p:spPr bwMode="auto">
          <a:xfrm>
            <a:off x="3048000" y="6510010"/>
            <a:ext cx="26670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459120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2400" y="838200"/>
            <a:ext cx="8839200" cy="5933420"/>
            <a:chOff x="152400" y="838200"/>
            <a:chExt cx="8839200" cy="5933420"/>
          </a:xfrm>
        </p:grpSpPr>
        <p:grpSp>
          <p:nvGrpSpPr>
            <p:cNvPr id="2" name="Group 1"/>
            <p:cNvGrpSpPr/>
            <p:nvPr/>
          </p:nvGrpSpPr>
          <p:grpSpPr>
            <a:xfrm>
              <a:off x="152400" y="838200"/>
              <a:ext cx="8839200" cy="5933420"/>
              <a:chOff x="152400" y="838200"/>
              <a:chExt cx="8839200" cy="5933420"/>
            </a:xfrm>
          </p:grpSpPr>
          <p:sp>
            <p:nvSpPr>
              <p:cNvPr id="4" name="TextBox 3"/>
              <p:cNvSpPr txBox="1"/>
              <p:nvPr/>
            </p:nvSpPr>
            <p:spPr>
              <a:xfrm>
                <a:off x="152400" y="6248400"/>
                <a:ext cx="8839200" cy="523220"/>
              </a:xfrm>
              <a:prstGeom prst="rect">
                <a:avLst/>
              </a:prstGeom>
              <a:noFill/>
            </p:spPr>
            <p:txBody>
              <a:bodyPr wrap="square" rtlCol="0">
                <a:spAutoFit/>
              </a:bodyPr>
              <a:lstStyle/>
              <a:p>
                <a:pPr>
                  <a:lnSpc>
                    <a:spcPct val="100000"/>
                  </a:lnSpc>
                  <a:spcBef>
                    <a:spcPts val="0"/>
                  </a:spcBef>
                </a:pPr>
                <a:r>
                  <a:rPr lang="en-US" sz="1400" b="0" dirty="0">
                    <a:solidFill>
                      <a:srgbClr val="000000"/>
                    </a:solidFill>
                  </a:rPr>
                  <a:t>Source – </a:t>
                </a:r>
                <a:r>
                  <a:rPr lang="en-US" sz="1400" b="0" dirty="0" err="1">
                    <a:solidFill>
                      <a:srgbClr val="000000"/>
                    </a:solidFill>
                  </a:rPr>
                  <a:t>Orgiazzi</a:t>
                </a:r>
                <a:r>
                  <a:rPr lang="en-US" sz="1400" b="0" dirty="0">
                    <a:solidFill>
                      <a:srgbClr val="000000"/>
                    </a:solidFill>
                  </a:rPr>
                  <a:t>, A., et.al. (Eds.), 2016, Global Soil Biodiversity Atlas. European Commission, Publications Office of the European Union, Luxembourg. 176 pp.</a:t>
                </a:r>
              </a:p>
            </p:txBody>
          </p:sp>
          <p:pic>
            <p:nvPicPr>
              <p:cNvPr id="2050" name="Picture 2" descr="C:\Users\SJB\Desktop\Picture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562" y="838200"/>
                <a:ext cx="8778876" cy="381000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 name="Straight Connector 7"/>
            <p:cNvCxnSpPr/>
            <p:nvPr/>
          </p:nvCxnSpPr>
          <p:spPr bwMode="auto">
            <a:xfrm>
              <a:off x="3048000" y="6510010"/>
              <a:ext cx="26670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 name="Straight Arrow Connector 4"/>
          <p:cNvCxnSpPr/>
          <p:nvPr/>
        </p:nvCxnSpPr>
        <p:spPr bwMode="auto">
          <a:xfrm flipV="1">
            <a:off x="990600" y="2133613"/>
            <a:ext cx="6324600" cy="1676400"/>
          </a:xfrm>
          <a:prstGeom prst="straightConnector1">
            <a:avLst/>
          </a:prstGeom>
          <a:solidFill>
            <a:schemeClr val="accent1"/>
          </a:solidFill>
          <a:ln w="28575" cap="flat" cmpd="sng" algn="ctr">
            <a:solidFill>
              <a:srgbClr val="FFC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Arrow Connector 6"/>
          <p:cNvCxnSpPr/>
          <p:nvPr/>
        </p:nvCxnSpPr>
        <p:spPr bwMode="auto">
          <a:xfrm flipV="1">
            <a:off x="990600" y="2362200"/>
            <a:ext cx="1447800" cy="1143000"/>
          </a:xfrm>
          <a:prstGeom prst="straightConnector1">
            <a:avLst/>
          </a:prstGeom>
          <a:solidFill>
            <a:schemeClr val="accent1"/>
          </a:solidFill>
          <a:ln w="28575"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10"/>
          <p:cNvSpPr/>
          <p:nvPr/>
        </p:nvSpPr>
        <p:spPr bwMode="auto">
          <a:xfrm>
            <a:off x="147575" y="838200"/>
            <a:ext cx="1485900" cy="284288"/>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spTree>
    <p:extLst>
      <p:ext uri="{BB962C8B-B14F-4D97-AF65-F5344CB8AC3E}">
        <p14:creationId xmlns:p14="http://schemas.microsoft.com/office/powerpoint/2010/main" val="3543235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2400" y="0"/>
            <a:ext cx="8839200" cy="6771620"/>
            <a:chOff x="152400" y="0"/>
            <a:chExt cx="8839200" cy="6771620"/>
          </a:xfrm>
        </p:grpSpPr>
        <p:grpSp>
          <p:nvGrpSpPr>
            <p:cNvPr id="2" name="Group 1"/>
            <p:cNvGrpSpPr/>
            <p:nvPr/>
          </p:nvGrpSpPr>
          <p:grpSpPr>
            <a:xfrm>
              <a:off x="152400" y="0"/>
              <a:ext cx="8839200" cy="6771620"/>
              <a:chOff x="152400" y="0"/>
              <a:chExt cx="8839200" cy="6771620"/>
            </a:xfrm>
          </p:grpSpPr>
          <p:sp>
            <p:nvSpPr>
              <p:cNvPr id="4" name="TextBox 3"/>
              <p:cNvSpPr txBox="1"/>
              <p:nvPr/>
            </p:nvSpPr>
            <p:spPr>
              <a:xfrm>
                <a:off x="152400" y="6248400"/>
                <a:ext cx="8839200" cy="523220"/>
              </a:xfrm>
              <a:prstGeom prst="rect">
                <a:avLst/>
              </a:prstGeom>
              <a:noFill/>
            </p:spPr>
            <p:txBody>
              <a:bodyPr wrap="square" rtlCol="0">
                <a:spAutoFit/>
              </a:bodyPr>
              <a:lstStyle/>
              <a:p>
                <a:pPr>
                  <a:lnSpc>
                    <a:spcPct val="100000"/>
                  </a:lnSpc>
                  <a:spcBef>
                    <a:spcPts val="0"/>
                  </a:spcBef>
                </a:pPr>
                <a:r>
                  <a:rPr lang="en-US" sz="1400" b="0" dirty="0">
                    <a:solidFill>
                      <a:srgbClr val="000000"/>
                    </a:solidFill>
                  </a:rPr>
                  <a:t>Source – </a:t>
                </a:r>
                <a:r>
                  <a:rPr lang="en-US" sz="1400" b="0" dirty="0" err="1">
                    <a:solidFill>
                      <a:srgbClr val="000000"/>
                    </a:solidFill>
                  </a:rPr>
                  <a:t>Orgiazzi</a:t>
                </a:r>
                <a:r>
                  <a:rPr lang="en-US" sz="1400" b="0" dirty="0">
                    <a:solidFill>
                      <a:srgbClr val="000000"/>
                    </a:solidFill>
                  </a:rPr>
                  <a:t>, A., et.al. (Eds.), 2016, Global Soil Biodiversity Atlas. European Commission, Publications Office of the European Union, Luxembourg. 176 pp.</a:t>
                </a:r>
              </a:p>
            </p:txBody>
          </p:sp>
          <p:pic>
            <p:nvPicPr>
              <p:cNvPr id="3074" name="Picture 2" descr="C:\Users\SJB\Desktop\Picture3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800" y="0"/>
                <a:ext cx="6045200" cy="627770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 name="Straight Connector 8"/>
            <p:cNvCxnSpPr/>
            <p:nvPr/>
          </p:nvCxnSpPr>
          <p:spPr bwMode="auto">
            <a:xfrm>
              <a:off x="3048000" y="6510010"/>
              <a:ext cx="26670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Rectangle 4"/>
          <p:cNvSpPr/>
          <p:nvPr/>
        </p:nvSpPr>
        <p:spPr bwMode="auto">
          <a:xfrm>
            <a:off x="2693524" y="4234646"/>
            <a:ext cx="1522875" cy="337354"/>
          </a:xfrm>
          <a:prstGeom prst="rect">
            <a:avLst/>
          </a:prstGeom>
          <a:solidFill>
            <a:schemeClr val="bg1">
              <a:alpha val="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p>
        </p:txBody>
      </p:sp>
      <p:cxnSp>
        <p:nvCxnSpPr>
          <p:cNvPr id="6" name="Straight Arrow Connector 5"/>
          <p:cNvCxnSpPr/>
          <p:nvPr/>
        </p:nvCxnSpPr>
        <p:spPr bwMode="auto">
          <a:xfrm flipV="1">
            <a:off x="3276600" y="2590813"/>
            <a:ext cx="1066800" cy="2209800"/>
          </a:xfrm>
          <a:prstGeom prst="straightConnector1">
            <a:avLst/>
          </a:prstGeom>
          <a:solidFill>
            <a:schemeClr val="accent1"/>
          </a:solidFill>
          <a:ln w="28575" cap="flat" cmpd="sng" algn="ctr">
            <a:solidFill>
              <a:srgbClr val="299753"/>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p:cNvCxnSpPr/>
          <p:nvPr/>
        </p:nvCxnSpPr>
        <p:spPr bwMode="auto">
          <a:xfrm flipV="1">
            <a:off x="3276600" y="1981201"/>
            <a:ext cx="1676400" cy="3276599"/>
          </a:xfrm>
          <a:prstGeom prst="straightConnector1">
            <a:avLst/>
          </a:prstGeom>
          <a:solidFill>
            <a:schemeClr val="accent1"/>
          </a:solidFill>
          <a:ln w="28575" cap="flat" cmpd="sng" algn="ctr">
            <a:solidFill>
              <a:srgbClr val="FFC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a:extLst>
              <a:ext uri="{FF2B5EF4-FFF2-40B4-BE49-F238E27FC236}">
                <a16:creationId xmlns:a16="http://schemas.microsoft.com/office/drawing/2014/main" id="{9BFC92D9-9EC4-C67A-06F8-84F050E1720A}"/>
              </a:ext>
            </a:extLst>
          </p:cNvPr>
          <p:cNvSpPr txBox="1"/>
          <p:nvPr/>
        </p:nvSpPr>
        <p:spPr>
          <a:xfrm>
            <a:off x="1676400" y="2952690"/>
            <a:ext cx="1447800" cy="400110"/>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America’s</a:t>
            </a:r>
          </a:p>
        </p:txBody>
      </p:sp>
    </p:spTree>
    <p:extLst>
      <p:ext uri="{BB962C8B-B14F-4D97-AF65-F5344CB8AC3E}">
        <p14:creationId xmlns:p14="http://schemas.microsoft.com/office/powerpoint/2010/main" val="3888284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1" y="28558"/>
            <a:ext cx="8895097" cy="6743075"/>
            <a:chOff x="152401" y="28558"/>
            <a:chExt cx="8895097" cy="6743075"/>
          </a:xfrm>
        </p:grpSpPr>
        <p:grpSp>
          <p:nvGrpSpPr>
            <p:cNvPr id="2" name="Group 1"/>
            <p:cNvGrpSpPr/>
            <p:nvPr/>
          </p:nvGrpSpPr>
          <p:grpSpPr>
            <a:xfrm>
              <a:off x="152401" y="28558"/>
              <a:ext cx="8895097" cy="6743075"/>
              <a:chOff x="152400" y="28545"/>
              <a:chExt cx="8895097" cy="6743075"/>
            </a:xfrm>
          </p:grpSpPr>
          <p:sp>
            <p:nvSpPr>
              <p:cNvPr id="3" name="TextBox 2"/>
              <p:cNvSpPr txBox="1"/>
              <p:nvPr/>
            </p:nvSpPr>
            <p:spPr>
              <a:xfrm>
                <a:off x="152400" y="6248400"/>
                <a:ext cx="8839200" cy="523220"/>
              </a:xfrm>
              <a:prstGeom prst="rect">
                <a:avLst/>
              </a:prstGeom>
              <a:noFill/>
            </p:spPr>
            <p:txBody>
              <a:bodyPr wrap="square" rtlCol="0">
                <a:spAutoFit/>
              </a:bodyPr>
              <a:lstStyle/>
              <a:p>
                <a:pPr>
                  <a:lnSpc>
                    <a:spcPct val="100000"/>
                  </a:lnSpc>
                  <a:spcBef>
                    <a:spcPts val="0"/>
                  </a:spcBef>
                </a:pPr>
                <a:r>
                  <a:rPr lang="en-US" sz="1400" b="0" dirty="0">
                    <a:solidFill>
                      <a:srgbClr val="000000"/>
                    </a:solidFill>
                  </a:rPr>
                  <a:t>Source – </a:t>
                </a:r>
                <a:r>
                  <a:rPr lang="en-US" sz="1400" b="0" dirty="0" err="1">
                    <a:solidFill>
                      <a:srgbClr val="000000"/>
                    </a:solidFill>
                  </a:rPr>
                  <a:t>Orgiazzi</a:t>
                </a:r>
                <a:r>
                  <a:rPr lang="en-US" sz="1400" b="0" dirty="0">
                    <a:solidFill>
                      <a:srgbClr val="000000"/>
                    </a:solidFill>
                  </a:rPr>
                  <a:t>, A., et.al. (Eds.), 2016, Global Soil Biodiversity Atlas. European Commission, Publications Office of the European Union, Luxembourg. 176 pp.</a:t>
                </a:r>
              </a:p>
            </p:txBody>
          </p:sp>
          <p:pic>
            <p:nvPicPr>
              <p:cNvPr id="4098" name="Picture 2" descr="C:\Users\SJB\Desktop\Picture4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8545"/>
                <a:ext cx="8895097" cy="6057931"/>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 name="Straight Connector 4"/>
            <p:cNvCxnSpPr/>
            <p:nvPr/>
          </p:nvCxnSpPr>
          <p:spPr bwMode="auto">
            <a:xfrm>
              <a:off x="3048000" y="6510010"/>
              <a:ext cx="26670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 name="TextBox 5">
            <a:extLst>
              <a:ext uri="{FF2B5EF4-FFF2-40B4-BE49-F238E27FC236}">
                <a16:creationId xmlns:a16="http://schemas.microsoft.com/office/drawing/2014/main" id="{E769ED4F-995F-5F67-9D90-69F54BDE5FD7}"/>
              </a:ext>
            </a:extLst>
          </p:cNvPr>
          <p:cNvSpPr txBox="1"/>
          <p:nvPr/>
        </p:nvSpPr>
        <p:spPr>
          <a:xfrm>
            <a:off x="3962400" y="4267200"/>
            <a:ext cx="1905000" cy="400110"/>
          </a:xfrm>
          <a:prstGeom prst="rect">
            <a:avLst/>
          </a:prstGeom>
          <a:solidFill>
            <a:schemeClr val="bg1"/>
          </a:solidFill>
          <a:ln w="28575">
            <a:solidFill>
              <a:srgbClr val="FF0000"/>
            </a:solidFill>
          </a:ln>
        </p:spPr>
        <p:txBody>
          <a:bodyPr wrap="square" rtlCol="0">
            <a:spAutoFit/>
          </a:bodyPr>
          <a:lstStyle/>
          <a:p>
            <a:pPr>
              <a:lnSpc>
                <a:spcPct val="100000"/>
              </a:lnSpc>
              <a:spcBef>
                <a:spcPts val="0"/>
              </a:spcBef>
            </a:pPr>
            <a:r>
              <a:rPr lang="en-US" dirty="0"/>
              <a:t>Rest of World</a:t>
            </a:r>
          </a:p>
        </p:txBody>
      </p:sp>
      <p:sp>
        <p:nvSpPr>
          <p:cNvPr id="7" name="Oval 6">
            <a:extLst>
              <a:ext uri="{FF2B5EF4-FFF2-40B4-BE49-F238E27FC236}">
                <a16:creationId xmlns:a16="http://schemas.microsoft.com/office/drawing/2014/main" id="{63574B1C-9D84-B378-B6C8-5CBD317AFAE5}"/>
              </a:ext>
            </a:extLst>
          </p:cNvPr>
          <p:cNvSpPr/>
          <p:nvPr/>
        </p:nvSpPr>
        <p:spPr bwMode="auto">
          <a:xfrm>
            <a:off x="450921" y="838200"/>
            <a:ext cx="5355093" cy="2046957"/>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a:ln>
                <a:noFill/>
              </a:ln>
              <a:solidFill>
                <a:srgbClr val="FF0000"/>
              </a:solidFill>
              <a:effectLst/>
              <a:latin typeface="Arial" charset="0"/>
            </a:endParaRPr>
          </a:p>
        </p:txBody>
      </p:sp>
    </p:spTree>
    <p:extLst>
      <p:ext uri="{BB962C8B-B14F-4D97-AF65-F5344CB8AC3E}">
        <p14:creationId xmlns:p14="http://schemas.microsoft.com/office/powerpoint/2010/main" val="30998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13"/>
            <a:ext cx="7315200" cy="522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chemeClr val="tx1"/>
                </a:solidFill>
              </a:rPr>
              <a:t>Topics</a:t>
            </a:r>
          </a:p>
        </p:txBody>
      </p:sp>
    </p:spTree>
    <p:extLst>
      <p:ext uri="{BB962C8B-B14F-4D97-AF65-F5344CB8AC3E}">
        <p14:creationId xmlns:p14="http://schemas.microsoft.com/office/powerpoint/2010/main" val="9894332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990600" y="609613"/>
            <a:ext cx="7315200"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3. First quantitative measures of atmospheric global precipitable moisture</a:t>
            </a:r>
          </a:p>
        </p:txBody>
      </p:sp>
    </p:spTree>
    <p:extLst>
      <p:ext uri="{BB962C8B-B14F-4D97-AF65-F5344CB8AC3E}">
        <p14:creationId xmlns:p14="http://schemas.microsoft.com/office/powerpoint/2010/main" val="35074152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4"/>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1" y="95556"/>
            <a:ext cx="7050174" cy="585904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38200" y="6172213"/>
            <a:ext cx="3810000" cy="338554"/>
          </a:xfrm>
          <a:prstGeom prst="rect">
            <a:avLst/>
          </a:prstGeom>
          <a:noFill/>
        </p:spPr>
        <p:txBody>
          <a:bodyPr wrap="square" rtlCol="0">
            <a:spAutoFit/>
          </a:bodyPr>
          <a:lstStyle/>
          <a:p>
            <a:pPr>
              <a:lnSpc>
                <a:spcPct val="100000"/>
              </a:lnSpc>
              <a:spcBef>
                <a:spcPts val="0"/>
              </a:spcBef>
            </a:pPr>
            <a:r>
              <a:rPr lang="en-US" sz="1600" dirty="0">
                <a:solidFill>
                  <a:srgbClr val="000000"/>
                </a:solidFill>
              </a:rPr>
              <a:t>Source: GEWEX News-August 1994</a:t>
            </a:r>
          </a:p>
        </p:txBody>
      </p:sp>
      <p:sp>
        <p:nvSpPr>
          <p:cNvPr id="4" name="Rectangle 3"/>
          <p:cNvSpPr/>
          <p:nvPr/>
        </p:nvSpPr>
        <p:spPr bwMode="auto">
          <a:xfrm>
            <a:off x="949125" y="5231756"/>
            <a:ext cx="7015450" cy="722848"/>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8" name="Rectangle 7"/>
          <p:cNvSpPr/>
          <p:nvPr/>
        </p:nvSpPr>
        <p:spPr bwMode="auto">
          <a:xfrm>
            <a:off x="838201" y="6145599"/>
            <a:ext cx="3601287" cy="416227"/>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grpSp>
        <p:nvGrpSpPr>
          <p:cNvPr id="20" name="Group 19"/>
          <p:cNvGrpSpPr/>
          <p:nvPr/>
        </p:nvGrpSpPr>
        <p:grpSpPr>
          <a:xfrm>
            <a:off x="2057400" y="990600"/>
            <a:ext cx="3733800" cy="3429000"/>
            <a:chOff x="2057400" y="990600"/>
            <a:chExt cx="3733800" cy="3429000"/>
          </a:xfrm>
        </p:grpSpPr>
        <p:cxnSp>
          <p:nvCxnSpPr>
            <p:cNvPr id="14" name="Straight Arrow Connector 13"/>
            <p:cNvCxnSpPr/>
            <p:nvPr/>
          </p:nvCxnSpPr>
          <p:spPr bwMode="auto">
            <a:xfrm flipH="1" flipV="1">
              <a:off x="3124200" y="3276600"/>
              <a:ext cx="1220096" cy="1143000"/>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flipV="1">
              <a:off x="4344295" y="990600"/>
              <a:ext cx="1446905" cy="3429000"/>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Rectangle 20"/>
            <p:cNvSpPr/>
            <p:nvPr/>
          </p:nvSpPr>
          <p:spPr bwMode="auto">
            <a:xfrm>
              <a:off x="2057400" y="3158925"/>
              <a:ext cx="381000" cy="553998"/>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grpSp>
      <p:grpSp>
        <p:nvGrpSpPr>
          <p:cNvPr id="23" name="Group 22"/>
          <p:cNvGrpSpPr/>
          <p:nvPr/>
        </p:nvGrpSpPr>
        <p:grpSpPr>
          <a:xfrm>
            <a:off x="2262876" y="967450"/>
            <a:ext cx="2081445" cy="2443166"/>
            <a:chOff x="2262850" y="967450"/>
            <a:chExt cx="2081445" cy="2443166"/>
          </a:xfrm>
        </p:grpSpPr>
        <p:cxnSp>
          <p:nvCxnSpPr>
            <p:cNvPr id="6" name="Straight Arrow Connector 5"/>
            <p:cNvCxnSpPr/>
            <p:nvPr/>
          </p:nvCxnSpPr>
          <p:spPr bwMode="auto">
            <a:xfrm flipH="1">
              <a:off x="2971800" y="990600"/>
              <a:ext cx="685800" cy="838200"/>
            </a:xfrm>
            <a:prstGeom prst="straightConnector1">
              <a:avLst/>
            </a:prstGeom>
            <a:solidFill>
              <a:schemeClr val="accent1"/>
            </a:solidFill>
            <a:ln w="38100" cap="flat" cmpd="sng" algn="ctr">
              <a:solidFill>
                <a:srgbClr val="00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p:cNvCxnSpPr/>
            <p:nvPr/>
          </p:nvCxnSpPr>
          <p:spPr bwMode="auto">
            <a:xfrm>
              <a:off x="3670965" y="967450"/>
              <a:ext cx="673330" cy="2443166"/>
            </a:xfrm>
            <a:prstGeom prst="straightConnector1">
              <a:avLst/>
            </a:prstGeom>
            <a:solidFill>
              <a:schemeClr val="accent1"/>
            </a:solidFill>
            <a:ln w="38100" cap="flat" cmpd="sng" algn="ctr">
              <a:solidFill>
                <a:srgbClr val="00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Rectangle 21"/>
            <p:cNvSpPr/>
            <p:nvPr/>
          </p:nvSpPr>
          <p:spPr bwMode="auto">
            <a:xfrm>
              <a:off x="2262850" y="1453203"/>
              <a:ext cx="381000" cy="553998"/>
            </a:xfrm>
            <a:prstGeom prst="rect">
              <a:avLst/>
            </a:prstGeom>
            <a:noFill/>
            <a:ln w="3810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grpSp>
      <p:sp>
        <p:nvSpPr>
          <p:cNvPr id="25" name="TextBox 24"/>
          <p:cNvSpPr txBox="1"/>
          <p:nvPr/>
        </p:nvSpPr>
        <p:spPr>
          <a:xfrm>
            <a:off x="1429475" y="4191000"/>
            <a:ext cx="533400" cy="338554"/>
          </a:xfrm>
          <a:prstGeom prst="rect">
            <a:avLst/>
          </a:prstGeom>
          <a:noFill/>
        </p:spPr>
        <p:txBody>
          <a:bodyPr wrap="square" rtlCol="0">
            <a:spAutoFit/>
          </a:bodyPr>
          <a:lstStyle/>
          <a:p>
            <a:pPr>
              <a:lnSpc>
                <a:spcPct val="100000"/>
              </a:lnSpc>
              <a:spcBef>
                <a:spcPts val="0"/>
              </a:spcBef>
            </a:pPr>
            <a:r>
              <a:rPr lang="en-US" sz="1600" dirty="0"/>
              <a:t>Jan</a:t>
            </a:r>
          </a:p>
        </p:txBody>
      </p:sp>
      <p:sp>
        <p:nvSpPr>
          <p:cNvPr id="26" name="TextBox 25"/>
          <p:cNvSpPr txBox="1"/>
          <p:nvPr/>
        </p:nvSpPr>
        <p:spPr>
          <a:xfrm>
            <a:off x="7162800" y="4191000"/>
            <a:ext cx="609600" cy="338554"/>
          </a:xfrm>
          <a:prstGeom prst="rect">
            <a:avLst/>
          </a:prstGeom>
          <a:noFill/>
        </p:spPr>
        <p:txBody>
          <a:bodyPr wrap="square" rtlCol="0">
            <a:spAutoFit/>
          </a:bodyPr>
          <a:lstStyle/>
          <a:p>
            <a:pPr>
              <a:lnSpc>
                <a:spcPct val="100000"/>
              </a:lnSpc>
              <a:spcBef>
                <a:spcPts val="0"/>
              </a:spcBef>
            </a:pPr>
            <a:r>
              <a:rPr lang="en-US" sz="1600" dirty="0"/>
              <a:t>Dec</a:t>
            </a:r>
          </a:p>
        </p:txBody>
      </p:sp>
    </p:spTree>
    <p:extLst>
      <p:ext uri="{BB962C8B-B14F-4D97-AF65-F5344CB8AC3E}">
        <p14:creationId xmlns:p14="http://schemas.microsoft.com/office/powerpoint/2010/main" val="174382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p:bldP spid="2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4"/>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38200" y="6172213"/>
            <a:ext cx="6705600" cy="338554"/>
          </a:xfrm>
          <a:prstGeom prst="rect">
            <a:avLst/>
          </a:prstGeom>
          <a:noFill/>
        </p:spPr>
        <p:txBody>
          <a:bodyPr wrap="square" rtlCol="0">
            <a:spAutoFit/>
          </a:bodyPr>
          <a:lstStyle/>
          <a:p>
            <a:pPr>
              <a:lnSpc>
                <a:spcPct val="100000"/>
              </a:lnSpc>
              <a:spcBef>
                <a:spcPts val="0"/>
              </a:spcBef>
            </a:pPr>
            <a:r>
              <a:rPr lang="en-US" sz="1600" dirty="0">
                <a:solidFill>
                  <a:srgbClr val="000000"/>
                </a:solidFill>
              </a:rPr>
              <a:t>Source: GEWEX News-August 1994</a:t>
            </a: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53472"/>
            <a:ext cx="7086600" cy="611872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891251" y="5356929"/>
            <a:ext cx="7204274" cy="7620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7" name="Rectangle 6"/>
          <p:cNvSpPr/>
          <p:nvPr/>
        </p:nvSpPr>
        <p:spPr bwMode="auto">
          <a:xfrm>
            <a:off x="3576575" y="2514600"/>
            <a:ext cx="2743200" cy="45785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8" name="Rectangle 7"/>
          <p:cNvSpPr/>
          <p:nvPr/>
        </p:nvSpPr>
        <p:spPr bwMode="auto">
          <a:xfrm>
            <a:off x="2015925" y="670887"/>
            <a:ext cx="838200" cy="343989"/>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sp>
        <p:nvSpPr>
          <p:cNvPr id="9" name="Rectangle 8"/>
          <p:cNvSpPr/>
          <p:nvPr/>
        </p:nvSpPr>
        <p:spPr bwMode="auto">
          <a:xfrm>
            <a:off x="1969625" y="1524000"/>
            <a:ext cx="1108275" cy="378388"/>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50000"/>
              </a:lnSpc>
              <a:spcBef>
                <a:spcPct val="50000"/>
              </a:spcBef>
              <a:spcAft>
                <a:spcPct val="0"/>
              </a:spcAft>
              <a:buClrTx/>
              <a:buSzTx/>
              <a:buFontTx/>
              <a:buNone/>
              <a:tabLst/>
            </a:pPr>
            <a:endParaRPr kumimoji="0" lang="en-US" sz="2000" b="1" i="0" u="none" strike="noStrike" cap="none" normalizeH="0" baseline="0" dirty="0">
              <a:ln>
                <a:noFill/>
              </a:ln>
              <a:solidFill>
                <a:srgbClr val="FF0000"/>
              </a:solidFill>
              <a:effectLst/>
              <a:latin typeface="Arial" charset="0"/>
            </a:endParaRPr>
          </a:p>
        </p:txBody>
      </p:sp>
      <p:cxnSp>
        <p:nvCxnSpPr>
          <p:cNvPr id="10" name="Straight Connector 9"/>
          <p:cNvCxnSpPr/>
          <p:nvPr/>
        </p:nvCxnSpPr>
        <p:spPr bwMode="auto">
          <a:xfrm>
            <a:off x="1752600" y="1049822"/>
            <a:ext cx="601980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034129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990600" y="609600"/>
            <a:ext cx="7391400" cy="2566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Average precipitable moisture in the atmosphere:</a:t>
            </a:r>
          </a:p>
          <a:p>
            <a:pPr eaLnBrk="1" hangingPunct="1">
              <a:lnSpc>
                <a:spcPct val="130000"/>
              </a:lnSpc>
            </a:pPr>
            <a:r>
              <a:rPr lang="en-US" altLang="en-US" sz="2400" dirty="0">
                <a:solidFill>
                  <a:srgbClr val="000000"/>
                </a:solidFill>
              </a:rPr>
              <a:t>Approximately 24 mm (almost 1 inch).</a:t>
            </a:r>
          </a:p>
          <a:p>
            <a:pPr eaLnBrk="1" hangingPunct="1">
              <a:lnSpc>
                <a:spcPct val="130000"/>
              </a:lnSpc>
            </a:pPr>
            <a:r>
              <a:rPr lang="en-US" altLang="en-US" sz="2400" dirty="0">
                <a:solidFill>
                  <a:srgbClr val="000000"/>
                </a:solidFill>
              </a:rPr>
              <a:t>Approximately 1.64 x </a:t>
            </a:r>
            <a:r>
              <a:rPr lang="en-US" sz="2400" dirty="0">
                <a:solidFill>
                  <a:srgbClr val="000000"/>
                </a:solidFill>
                <a:latin typeface="Arial"/>
                <a:ea typeface="Calibri"/>
              </a:rPr>
              <a:t>10</a:t>
            </a:r>
            <a:r>
              <a:rPr lang="en-US" sz="3600" baseline="30000" dirty="0">
                <a:solidFill>
                  <a:srgbClr val="000000"/>
                </a:solidFill>
                <a:latin typeface="Arial"/>
                <a:ea typeface="Calibri"/>
              </a:rPr>
              <a:t>13</a:t>
            </a:r>
            <a:r>
              <a:rPr lang="en-US" altLang="en-US" sz="2400" dirty="0">
                <a:solidFill>
                  <a:srgbClr val="000000"/>
                </a:solidFill>
              </a:rPr>
              <a:t> </a:t>
            </a:r>
            <a:r>
              <a:rPr lang="en-US" altLang="en-US" sz="2400" dirty="0" err="1">
                <a:solidFill>
                  <a:srgbClr val="000000"/>
                </a:solidFill>
              </a:rPr>
              <a:t>Tonnes</a:t>
            </a:r>
            <a:endParaRPr lang="en-US" altLang="en-US" sz="2400" dirty="0">
              <a:solidFill>
                <a:srgbClr val="000000"/>
              </a:solidFill>
            </a:endParaRPr>
          </a:p>
          <a:p>
            <a:pPr eaLnBrk="1" hangingPunct="1">
              <a:lnSpc>
                <a:spcPct val="130000"/>
              </a:lnSpc>
            </a:pPr>
            <a:endParaRPr lang="en-US" altLang="en-US" sz="2400" dirty="0">
              <a:solidFill>
                <a:srgbClr val="000000"/>
              </a:solidFill>
            </a:endParaRPr>
          </a:p>
        </p:txBody>
      </p:sp>
    </p:spTree>
    <p:extLst>
      <p:ext uri="{BB962C8B-B14F-4D97-AF65-F5344CB8AC3E}">
        <p14:creationId xmlns:p14="http://schemas.microsoft.com/office/powerpoint/2010/main" val="1076809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424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066800" y="685812"/>
            <a:ext cx="7315200" cy="219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rgbClr val="000000"/>
                </a:solidFill>
              </a:rPr>
              <a:t>4. Fundamental Hydrology  </a:t>
            </a:r>
          </a:p>
          <a:p>
            <a:pPr eaLnBrk="1" hangingPunct="1">
              <a:lnSpc>
                <a:spcPct val="130000"/>
              </a:lnSpc>
            </a:pPr>
            <a:r>
              <a:rPr lang="en-US" altLang="en-US" sz="2400" dirty="0">
                <a:solidFill>
                  <a:srgbClr val="000000"/>
                </a:solidFill>
              </a:rPr>
              <a:t>Hydrology is concerned with determining the </a:t>
            </a:r>
            <a:r>
              <a:rPr lang="en-US" altLang="en-US" sz="2400" dirty="0">
                <a:solidFill>
                  <a:srgbClr val="0000FF"/>
                </a:solidFill>
              </a:rPr>
              <a:t>water budget</a:t>
            </a:r>
            <a:r>
              <a:rPr lang="en-US" altLang="en-US" sz="2400" dirty="0">
                <a:solidFill>
                  <a:srgbClr val="000000"/>
                </a:solidFill>
              </a:rPr>
              <a:t> and associated </a:t>
            </a:r>
            <a:r>
              <a:rPr lang="en-US" altLang="en-US" sz="2400" dirty="0">
                <a:solidFill>
                  <a:srgbClr val="0000FF"/>
                </a:solidFill>
              </a:rPr>
              <a:t>thermal energy budget</a:t>
            </a:r>
            <a:r>
              <a:rPr lang="en-US" altLang="en-US" sz="2400" dirty="0">
                <a:solidFill>
                  <a:srgbClr val="000000"/>
                </a:solidFill>
              </a:rPr>
              <a:t> (evaporation, snow and ice)</a:t>
            </a:r>
          </a:p>
        </p:txBody>
      </p:sp>
    </p:spTree>
    <p:extLst>
      <p:ext uri="{BB962C8B-B14F-4D97-AF65-F5344CB8AC3E}">
        <p14:creationId xmlns:p14="http://schemas.microsoft.com/office/powerpoint/2010/main" val="3985873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424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38" y="3424238"/>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6531" name="Text Box 3"/>
          <p:cNvSpPr txBox="1">
            <a:spLocks noChangeArrowheads="1"/>
          </p:cNvSpPr>
          <p:nvPr/>
        </p:nvSpPr>
        <p:spPr bwMode="auto">
          <a:xfrm>
            <a:off x="914400" y="228600"/>
            <a:ext cx="7239000" cy="553997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pPr>
            <a:endParaRPr lang="en-US" altLang="en-US" sz="2400" dirty="0">
              <a:solidFill>
                <a:srgbClr val="000000"/>
              </a:solidFill>
              <a:latin typeface="Arial"/>
            </a:endParaRPr>
          </a:p>
          <a:p>
            <a:pPr>
              <a:lnSpc>
                <a:spcPct val="100000"/>
              </a:lnSpc>
              <a:spcBef>
                <a:spcPct val="0"/>
              </a:spcBef>
            </a:pPr>
            <a:r>
              <a:rPr lang="en-US" altLang="en-US" sz="2400" dirty="0">
                <a:solidFill>
                  <a:srgbClr val="000000"/>
                </a:solidFill>
                <a:latin typeface="Arial"/>
              </a:rPr>
              <a:t>A major effort is in rainfall-runoff modeling</a:t>
            </a:r>
          </a:p>
          <a:p>
            <a:pPr>
              <a:lnSpc>
                <a:spcPct val="100000"/>
              </a:lnSpc>
              <a:spcBef>
                <a:spcPct val="0"/>
              </a:spcBef>
            </a:pPr>
            <a:endParaRPr lang="en-US" altLang="en-US" sz="2400" dirty="0">
              <a:solidFill>
                <a:srgbClr val="000000"/>
              </a:solidFill>
              <a:latin typeface="Arial"/>
            </a:endParaRPr>
          </a:p>
          <a:p>
            <a:pPr>
              <a:lnSpc>
                <a:spcPct val="100000"/>
              </a:lnSpc>
              <a:spcBef>
                <a:spcPct val="0"/>
              </a:spcBef>
            </a:pPr>
            <a:r>
              <a:rPr lang="en-US" altLang="en-US" sz="2400" dirty="0">
                <a:solidFill>
                  <a:srgbClr val="000000"/>
                </a:solidFill>
                <a:latin typeface="Arial"/>
              </a:rPr>
              <a:t>Choose model</a:t>
            </a:r>
          </a:p>
          <a:p>
            <a:pPr>
              <a:lnSpc>
                <a:spcPct val="100000"/>
              </a:lnSpc>
              <a:spcBef>
                <a:spcPct val="0"/>
              </a:spcBef>
            </a:pPr>
            <a:endParaRPr lang="en-US" altLang="en-US" sz="2400" dirty="0">
              <a:solidFill>
                <a:srgbClr val="000000"/>
              </a:solidFill>
              <a:latin typeface="Arial"/>
            </a:endParaRPr>
          </a:p>
          <a:p>
            <a:pPr>
              <a:lnSpc>
                <a:spcPct val="100000"/>
              </a:lnSpc>
              <a:spcBef>
                <a:spcPct val="0"/>
              </a:spcBef>
            </a:pPr>
            <a:r>
              <a:rPr lang="en-US" altLang="en-US" sz="2400" dirty="0">
                <a:solidFill>
                  <a:srgbClr val="000000"/>
                </a:solidFill>
                <a:latin typeface="Arial"/>
              </a:rPr>
              <a:t>Define the catchment </a:t>
            </a:r>
            <a:r>
              <a:rPr lang="en-US" altLang="en-US" sz="2400" dirty="0">
                <a:solidFill>
                  <a:srgbClr val="0000FF"/>
                </a:solidFill>
                <a:latin typeface="Arial"/>
              </a:rPr>
              <a:t>boundaries</a:t>
            </a:r>
            <a:r>
              <a:rPr lang="en-US" altLang="en-US" sz="2400" dirty="0">
                <a:solidFill>
                  <a:srgbClr val="000000"/>
                </a:solidFill>
                <a:latin typeface="Arial"/>
              </a:rPr>
              <a:t> </a:t>
            </a:r>
          </a:p>
          <a:p>
            <a:pPr>
              <a:lnSpc>
                <a:spcPct val="100000"/>
              </a:lnSpc>
              <a:spcBef>
                <a:spcPct val="0"/>
              </a:spcBef>
            </a:pPr>
            <a:r>
              <a:rPr lang="en-US" altLang="en-US" sz="2400" dirty="0">
                <a:solidFill>
                  <a:srgbClr val="000000"/>
                </a:solidFill>
                <a:latin typeface="Arial"/>
              </a:rPr>
              <a:t>  – subsurface not well defined</a:t>
            </a:r>
          </a:p>
          <a:p>
            <a:pPr>
              <a:lnSpc>
                <a:spcPct val="100000"/>
              </a:lnSpc>
              <a:spcBef>
                <a:spcPct val="0"/>
              </a:spcBef>
            </a:pPr>
            <a:endParaRPr lang="en-US" altLang="en-US" sz="2400" dirty="0">
              <a:solidFill>
                <a:srgbClr val="000000"/>
              </a:solidFill>
              <a:latin typeface="Arial"/>
            </a:endParaRPr>
          </a:p>
          <a:p>
            <a:pPr>
              <a:lnSpc>
                <a:spcPct val="100000"/>
              </a:lnSpc>
              <a:spcBef>
                <a:spcPct val="0"/>
              </a:spcBef>
            </a:pPr>
            <a:r>
              <a:rPr lang="en-US" altLang="en-US" sz="2400" dirty="0">
                <a:solidFill>
                  <a:srgbClr val="000000"/>
                </a:solidFill>
                <a:latin typeface="Arial"/>
              </a:rPr>
              <a:t>Select </a:t>
            </a:r>
            <a:r>
              <a:rPr lang="en-US" altLang="en-US" sz="2400" dirty="0">
                <a:solidFill>
                  <a:srgbClr val="0000FF"/>
                </a:solidFill>
                <a:latin typeface="Arial"/>
              </a:rPr>
              <a:t>input</a:t>
            </a:r>
            <a:r>
              <a:rPr lang="en-US" altLang="en-US" sz="2400" dirty="0">
                <a:solidFill>
                  <a:srgbClr val="000000"/>
                </a:solidFill>
                <a:latin typeface="Arial"/>
              </a:rPr>
              <a:t> time series </a:t>
            </a:r>
          </a:p>
          <a:p>
            <a:pPr>
              <a:lnSpc>
                <a:spcPct val="100000"/>
              </a:lnSpc>
              <a:spcBef>
                <a:spcPct val="0"/>
              </a:spcBef>
            </a:pPr>
            <a:r>
              <a:rPr lang="en-US" altLang="en-US" sz="2400" dirty="0">
                <a:solidFill>
                  <a:srgbClr val="000000"/>
                </a:solidFill>
                <a:latin typeface="Arial"/>
              </a:rPr>
              <a:t>  – precipitation, potential evapotranspiration</a:t>
            </a:r>
          </a:p>
          <a:p>
            <a:pPr>
              <a:lnSpc>
                <a:spcPct val="100000"/>
              </a:lnSpc>
              <a:spcBef>
                <a:spcPct val="0"/>
              </a:spcBef>
            </a:pPr>
            <a:endParaRPr lang="en-US" altLang="en-US" sz="2400" dirty="0">
              <a:solidFill>
                <a:srgbClr val="000000"/>
              </a:solidFill>
              <a:latin typeface="Arial"/>
            </a:endParaRPr>
          </a:p>
          <a:p>
            <a:pPr>
              <a:lnSpc>
                <a:spcPct val="100000"/>
              </a:lnSpc>
              <a:spcBef>
                <a:spcPct val="0"/>
              </a:spcBef>
            </a:pPr>
            <a:r>
              <a:rPr lang="en-US" altLang="en-US" sz="2400" dirty="0">
                <a:solidFill>
                  <a:srgbClr val="000000"/>
                </a:solidFill>
                <a:latin typeface="Arial"/>
              </a:rPr>
              <a:t>Determine suitable </a:t>
            </a:r>
            <a:r>
              <a:rPr lang="en-US" altLang="en-US" sz="2400" dirty="0">
                <a:solidFill>
                  <a:srgbClr val="0000FF"/>
                </a:solidFill>
                <a:latin typeface="Arial"/>
              </a:rPr>
              <a:t>model parameters</a:t>
            </a:r>
            <a:r>
              <a:rPr lang="en-US" altLang="en-US" sz="2400" dirty="0">
                <a:solidFill>
                  <a:srgbClr val="000000"/>
                </a:solidFill>
                <a:latin typeface="Arial"/>
              </a:rPr>
              <a:t> </a:t>
            </a:r>
          </a:p>
          <a:p>
            <a:pPr>
              <a:lnSpc>
                <a:spcPct val="100000"/>
              </a:lnSpc>
              <a:spcBef>
                <a:spcPct val="0"/>
              </a:spcBef>
            </a:pPr>
            <a:r>
              <a:rPr lang="en-US" altLang="en-US" sz="2400" dirty="0">
                <a:solidFill>
                  <a:srgbClr val="000000"/>
                </a:solidFill>
                <a:latin typeface="Arial"/>
              </a:rPr>
              <a:t>  – usually by forcing the </a:t>
            </a:r>
            <a:r>
              <a:rPr lang="en-US" altLang="en-US" sz="2400" dirty="0">
                <a:solidFill>
                  <a:srgbClr val="0000FF"/>
                </a:solidFill>
                <a:latin typeface="Arial"/>
              </a:rPr>
              <a:t>predicted streamflow</a:t>
            </a:r>
            <a:r>
              <a:rPr lang="en-US" altLang="en-US" sz="2400" dirty="0">
                <a:solidFill>
                  <a:srgbClr val="000000"/>
                </a:solidFill>
                <a:latin typeface="Arial"/>
              </a:rPr>
              <a:t>   </a:t>
            </a:r>
          </a:p>
          <a:p>
            <a:pPr>
              <a:lnSpc>
                <a:spcPct val="100000"/>
              </a:lnSpc>
              <a:spcBef>
                <a:spcPct val="0"/>
              </a:spcBef>
            </a:pPr>
            <a:r>
              <a:rPr lang="en-US" altLang="en-US" sz="2400" dirty="0">
                <a:solidFill>
                  <a:srgbClr val="000000"/>
                </a:solidFill>
                <a:latin typeface="Arial"/>
              </a:rPr>
              <a:t>     time series to </a:t>
            </a:r>
            <a:r>
              <a:rPr lang="en-US" altLang="en-US" sz="2400" dirty="0">
                <a:solidFill>
                  <a:srgbClr val="0000FF"/>
                </a:solidFill>
                <a:latin typeface="Arial"/>
              </a:rPr>
              <a:t>match</a:t>
            </a:r>
            <a:r>
              <a:rPr lang="en-US" altLang="en-US" sz="2400" dirty="0">
                <a:solidFill>
                  <a:srgbClr val="000000"/>
                </a:solidFill>
                <a:latin typeface="Arial"/>
              </a:rPr>
              <a:t> the </a:t>
            </a:r>
            <a:r>
              <a:rPr lang="en-US" altLang="en-US" sz="2400" dirty="0">
                <a:solidFill>
                  <a:srgbClr val="0000FF"/>
                </a:solidFill>
                <a:latin typeface="Arial"/>
              </a:rPr>
              <a:t>observed time series</a:t>
            </a:r>
            <a:r>
              <a:rPr lang="en-US" altLang="en-US" sz="2400" dirty="0">
                <a:solidFill>
                  <a:srgbClr val="000000"/>
                </a:solidFill>
                <a:latin typeface="Arial"/>
              </a:rPr>
              <a:t> </a:t>
            </a:r>
          </a:p>
          <a:p>
            <a:pPr>
              <a:lnSpc>
                <a:spcPct val="100000"/>
              </a:lnSpc>
              <a:spcBef>
                <a:spcPct val="0"/>
              </a:spcBef>
            </a:pPr>
            <a:endParaRPr lang="en-US" altLang="en-US" sz="1800" b="0" dirty="0">
              <a:latin typeface="Arial"/>
            </a:endParaRPr>
          </a:p>
        </p:txBody>
      </p:sp>
    </p:spTree>
    <p:extLst>
      <p:ext uri="{BB962C8B-B14F-4D97-AF65-F5344CB8AC3E}">
        <p14:creationId xmlns:p14="http://schemas.microsoft.com/office/powerpoint/2010/main" val="4086512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653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6531">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6531">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06531">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6531">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6531">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06531">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6531">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838200"/>
            <a:ext cx="7543800" cy="1200329"/>
          </a:xfrm>
          <a:prstGeom prst="rect">
            <a:avLst/>
          </a:prstGeom>
          <a:noFill/>
          <a:ln w="28575">
            <a:noFill/>
          </a:ln>
        </p:spPr>
        <p:txBody>
          <a:bodyPr wrap="square" rtlCol="0">
            <a:spAutoFit/>
          </a:bodyPr>
          <a:lstStyle/>
          <a:p>
            <a:pPr fontAlgn="auto">
              <a:lnSpc>
                <a:spcPct val="100000"/>
              </a:lnSpc>
              <a:spcBef>
                <a:spcPts val="0"/>
              </a:spcBef>
              <a:spcAft>
                <a:spcPts val="0"/>
              </a:spcAft>
            </a:pPr>
            <a:r>
              <a:rPr lang="en-US" sz="2400" dirty="0">
                <a:solidFill>
                  <a:srgbClr val="000000"/>
                </a:solidFill>
                <a:latin typeface="Arial"/>
                <a:cs typeface="Arial" panose="020B0604020202020204" pitchFamily="34" charset="0"/>
              </a:rPr>
              <a:t>When records are relatively good, where will we experience the greatest modeling difficulties?</a:t>
            </a:r>
          </a:p>
          <a:p>
            <a:pPr fontAlgn="auto">
              <a:lnSpc>
                <a:spcPct val="100000"/>
              </a:lnSpc>
              <a:spcBef>
                <a:spcPts val="0"/>
              </a:spcBef>
              <a:spcAft>
                <a:spcPts val="0"/>
              </a:spcAft>
            </a:pPr>
            <a:endParaRPr lang="en-US" sz="2400" dirty="0">
              <a:solidFill>
                <a:srgbClr val="000000"/>
              </a:solidFill>
              <a:latin typeface="Arial"/>
              <a:cs typeface="Arial" panose="020B0604020202020204" pitchFamily="34" charset="0"/>
            </a:endParaRPr>
          </a:p>
        </p:txBody>
      </p:sp>
    </p:spTree>
    <p:extLst>
      <p:ext uri="{BB962C8B-B14F-4D97-AF65-F5344CB8AC3E}">
        <p14:creationId xmlns:p14="http://schemas.microsoft.com/office/powerpoint/2010/main" val="5817450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143000" y="914408"/>
            <a:ext cx="73152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Consider the conterminous US</a:t>
            </a:r>
          </a:p>
          <a:p>
            <a:pPr eaLnBrk="1" hangingPunct="1">
              <a:lnSpc>
                <a:spcPct val="100000"/>
              </a:lnSpc>
            </a:pPr>
            <a:r>
              <a:rPr lang="en-US" altLang="en-US" sz="2400" dirty="0">
                <a:solidFill>
                  <a:srgbClr val="000000"/>
                </a:solidFill>
              </a:rPr>
              <a:t>Approximately </a:t>
            </a:r>
            <a:r>
              <a:rPr lang="en-US" altLang="en-US" sz="2400" dirty="0">
                <a:solidFill>
                  <a:srgbClr val="0000FF"/>
                </a:solidFill>
              </a:rPr>
              <a:t>two thirds</a:t>
            </a:r>
            <a:r>
              <a:rPr lang="en-US" altLang="en-US" sz="2400" dirty="0">
                <a:solidFill>
                  <a:srgbClr val="000000"/>
                </a:solidFill>
              </a:rPr>
              <a:t> of the </a:t>
            </a:r>
            <a:r>
              <a:rPr lang="en-US" altLang="en-US" sz="2400" dirty="0">
                <a:solidFill>
                  <a:srgbClr val="0000FF"/>
                </a:solidFill>
              </a:rPr>
              <a:t>precipitation</a:t>
            </a:r>
            <a:r>
              <a:rPr lang="en-US" altLang="en-US" sz="2400" dirty="0">
                <a:solidFill>
                  <a:srgbClr val="000000"/>
                </a:solidFill>
              </a:rPr>
              <a:t> is evaporated or transpired.</a:t>
            </a:r>
          </a:p>
          <a:p>
            <a:pPr eaLnBrk="1" hangingPunct="1">
              <a:lnSpc>
                <a:spcPct val="100000"/>
              </a:lnSpc>
            </a:pPr>
            <a:endParaRPr lang="en-US" altLang="en-US" sz="2400" dirty="0">
              <a:solidFill>
                <a:srgbClr val="000000"/>
              </a:solidFill>
            </a:endParaRPr>
          </a:p>
        </p:txBody>
      </p:sp>
    </p:spTree>
    <p:extLst>
      <p:ext uri="{BB962C8B-B14F-4D97-AF65-F5344CB8AC3E}">
        <p14:creationId xmlns:p14="http://schemas.microsoft.com/office/powerpoint/2010/main" val="11895354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Text Box 2"/>
          <p:cNvSpPr txBox="1">
            <a:spLocks noChangeArrowheads="1"/>
          </p:cNvSpPr>
          <p:nvPr/>
        </p:nvSpPr>
        <p:spPr bwMode="auto">
          <a:xfrm>
            <a:off x="1050925" y="925784"/>
            <a:ext cx="184150" cy="396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00000"/>
              </a:lnSpc>
              <a:spcBef>
                <a:spcPct val="0"/>
              </a:spcBef>
            </a:pPr>
            <a:endParaRPr lang="en-US" b="0">
              <a:solidFill>
                <a:srgbClr val="000000"/>
              </a:solidFill>
            </a:endParaRPr>
          </a:p>
        </p:txBody>
      </p:sp>
      <p:sp>
        <p:nvSpPr>
          <p:cNvPr id="612355" name="Text Box 3"/>
          <p:cNvSpPr txBox="1">
            <a:spLocks noChangeArrowheads="1"/>
          </p:cNvSpPr>
          <p:nvPr/>
        </p:nvSpPr>
        <p:spPr bwMode="auto">
          <a:xfrm>
            <a:off x="914400" y="676733"/>
            <a:ext cx="76200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pPr>
            <a:r>
              <a:rPr lang="en-US" sz="2400" dirty="0">
                <a:solidFill>
                  <a:srgbClr val="000000"/>
                </a:solidFill>
              </a:rPr>
              <a:t>Conterminous (CONUS) U.S. </a:t>
            </a:r>
          </a:p>
          <a:p>
            <a:pPr eaLnBrk="0" hangingPunct="0">
              <a:spcBef>
                <a:spcPct val="0"/>
              </a:spcBef>
            </a:pPr>
            <a:r>
              <a:rPr lang="en-US" sz="2400" dirty="0">
                <a:solidFill>
                  <a:srgbClr val="000000"/>
                </a:solidFill>
              </a:rPr>
              <a:t>Maps of average annual,</a:t>
            </a:r>
          </a:p>
          <a:p>
            <a:pPr eaLnBrk="0" hangingPunct="0">
              <a:spcBef>
                <a:spcPct val="0"/>
              </a:spcBef>
            </a:pPr>
            <a:r>
              <a:rPr lang="en-US" sz="2400" dirty="0">
                <a:solidFill>
                  <a:srgbClr val="0000FF"/>
                </a:solidFill>
              </a:rPr>
              <a:t>Precipitation,</a:t>
            </a:r>
          </a:p>
          <a:p>
            <a:pPr eaLnBrk="0" hangingPunct="0">
              <a:spcBef>
                <a:spcPct val="0"/>
              </a:spcBef>
            </a:pPr>
            <a:r>
              <a:rPr lang="en-US" sz="2400" dirty="0">
                <a:solidFill>
                  <a:srgbClr val="0000FF"/>
                </a:solidFill>
              </a:rPr>
              <a:t>Runoff</a:t>
            </a:r>
          </a:p>
        </p:txBody>
      </p:sp>
    </p:spTree>
    <p:extLst>
      <p:ext uri="{BB962C8B-B14F-4D97-AF65-F5344CB8AC3E}">
        <p14:creationId xmlns:p14="http://schemas.microsoft.com/office/powerpoint/2010/main" val="411853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235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235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1235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JB\Desktop\us_precip.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50" y="12847"/>
            <a:ext cx="9122150" cy="684874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bwMode="auto">
          <a:xfrm flipV="1">
            <a:off x="304800" y="2743200"/>
            <a:ext cx="838200" cy="2362200"/>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Rectangle 5"/>
          <p:cNvSpPr/>
          <p:nvPr/>
        </p:nvSpPr>
        <p:spPr bwMode="auto">
          <a:xfrm>
            <a:off x="3136602" y="184158"/>
            <a:ext cx="2705700" cy="553999"/>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dirty="0"/>
          </a:p>
        </p:txBody>
      </p:sp>
      <p:cxnSp>
        <p:nvCxnSpPr>
          <p:cNvPr id="7" name="Straight Arrow Connector 6"/>
          <p:cNvCxnSpPr/>
          <p:nvPr/>
        </p:nvCxnSpPr>
        <p:spPr bwMode="auto">
          <a:xfrm flipV="1">
            <a:off x="1246517" y="4343400"/>
            <a:ext cx="4163683" cy="762000"/>
          </a:xfrm>
          <a:prstGeom prst="straightConnector1">
            <a:avLst/>
          </a:prstGeom>
          <a:solidFill>
            <a:schemeClr val="accent1"/>
          </a:solidFill>
          <a:ln w="38100" cap="flat" cmpd="sng" algn="ctr">
            <a:solidFill>
              <a:srgbClr val="008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Rectangle 8"/>
          <p:cNvSpPr/>
          <p:nvPr/>
        </p:nvSpPr>
        <p:spPr bwMode="auto">
          <a:xfrm>
            <a:off x="557036" y="4572000"/>
            <a:ext cx="1043164" cy="234949"/>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dirty="0"/>
          </a:p>
        </p:txBody>
      </p:sp>
      <p:sp>
        <p:nvSpPr>
          <p:cNvPr id="2" name="Rectangle 1">
            <a:extLst>
              <a:ext uri="{FF2B5EF4-FFF2-40B4-BE49-F238E27FC236}">
                <a16:creationId xmlns:a16="http://schemas.microsoft.com/office/drawing/2014/main" id="{0434C469-54E7-9613-2440-236DB6CF601D}"/>
              </a:ext>
            </a:extLst>
          </p:cNvPr>
          <p:cNvSpPr/>
          <p:nvPr/>
        </p:nvSpPr>
        <p:spPr bwMode="auto">
          <a:xfrm>
            <a:off x="4648200" y="5413326"/>
            <a:ext cx="2236115" cy="811110"/>
          </a:xfrm>
          <a:prstGeom prst="rect">
            <a:avLst/>
          </a:prstGeom>
          <a:noFill/>
          <a:ln w="3810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dirty="0"/>
          </a:p>
        </p:txBody>
      </p:sp>
      <p:grpSp>
        <p:nvGrpSpPr>
          <p:cNvPr id="11" name="Group 10">
            <a:extLst>
              <a:ext uri="{FF2B5EF4-FFF2-40B4-BE49-F238E27FC236}">
                <a16:creationId xmlns:a16="http://schemas.microsoft.com/office/drawing/2014/main" id="{6CF9111F-95F7-8F8F-7174-27D6E9702DDB}"/>
              </a:ext>
            </a:extLst>
          </p:cNvPr>
          <p:cNvGrpSpPr/>
          <p:nvPr/>
        </p:nvGrpSpPr>
        <p:grpSpPr>
          <a:xfrm>
            <a:off x="5842302" y="4278190"/>
            <a:ext cx="3225498" cy="1135136"/>
            <a:chOff x="5842302" y="4278190"/>
            <a:chExt cx="3225498" cy="1135136"/>
          </a:xfrm>
        </p:grpSpPr>
        <p:sp>
          <p:nvSpPr>
            <p:cNvPr id="5" name="TextBox 4">
              <a:extLst>
                <a:ext uri="{FF2B5EF4-FFF2-40B4-BE49-F238E27FC236}">
                  <a16:creationId xmlns:a16="http://schemas.microsoft.com/office/drawing/2014/main" id="{5FC1439F-28E7-64E1-4B56-16C6CA0405B8}"/>
                </a:ext>
              </a:extLst>
            </p:cNvPr>
            <p:cNvSpPr txBox="1"/>
            <p:nvPr/>
          </p:nvSpPr>
          <p:spPr>
            <a:xfrm>
              <a:off x="7391400" y="4278190"/>
              <a:ext cx="1676400" cy="872034"/>
            </a:xfrm>
            <a:prstGeom prst="rect">
              <a:avLst/>
            </a:prstGeom>
            <a:noFill/>
            <a:ln w="38100">
              <a:solidFill>
                <a:srgbClr val="0000FF"/>
              </a:solidFill>
            </a:ln>
          </p:spPr>
          <p:txBody>
            <a:bodyPr wrap="square" rtlCol="0">
              <a:spAutoFit/>
            </a:bodyPr>
            <a:lstStyle/>
            <a:p>
              <a:r>
                <a:rPr kumimoji="0" lang="en-US" altLang="en-US" sz="1800" b="1" i="0" u="none" strike="noStrike" kern="1200" cap="none" spc="0" normalizeH="0" baseline="0" noProof="0" dirty="0">
                  <a:ln>
                    <a:noFill/>
                  </a:ln>
                  <a:solidFill>
                    <a:srgbClr val="0000FF"/>
                  </a:solidFill>
                  <a:effectLst/>
                  <a:uLnTx/>
                  <a:uFillTx/>
                  <a:latin typeface="Arial" charset="0"/>
                  <a:ea typeface="+mn-ea"/>
                  <a:cs typeface="+mn-cs"/>
                </a:rPr>
                <a:t>PRISM model 1961 - 1990</a:t>
              </a:r>
              <a:endParaRPr lang="en-US" dirty="0">
                <a:solidFill>
                  <a:srgbClr val="0000FF"/>
                </a:solidFill>
              </a:endParaRPr>
            </a:p>
          </p:txBody>
        </p:sp>
        <p:cxnSp>
          <p:nvCxnSpPr>
            <p:cNvPr id="10" name="Straight Arrow Connector 9">
              <a:extLst>
                <a:ext uri="{FF2B5EF4-FFF2-40B4-BE49-F238E27FC236}">
                  <a16:creationId xmlns:a16="http://schemas.microsoft.com/office/drawing/2014/main" id="{5EBE52CC-B4F1-9564-801A-7A95B08DCCDF}"/>
                </a:ext>
              </a:extLst>
            </p:cNvPr>
            <p:cNvCxnSpPr>
              <a:stCxn id="5" idx="1"/>
            </p:cNvCxnSpPr>
            <p:nvPr/>
          </p:nvCxnSpPr>
          <p:spPr bwMode="auto">
            <a:xfrm flipH="1">
              <a:off x="5842302" y="4714207"/>
              <a:ext cx="1549098" cy="699119"/>
            </a:xfrm>
            <a:prstGeom prst="straightConnector1">
              <a:avLst/>
            </a:prstGeom>
            <a:solidFill>
              <a:schemeClr val="accent1"/>
            </a:solidFill>
            <a:ln w="38100" cap="flat" cmpd="sng" algn="ctr">
              <a:solidFill>
                <a:srgbClr val="0000FF"/>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416417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325CD-777B-24E5-1A2B-BD94E6C916D6}"/>
            </a:ext>
          </a:extLst>
        </p:cNvPr>
        <p:cNvGrpSpPr/>
        <p:nvPr/>
      </p:nvGrpSpPr>
      <p:grpSpPr>
        <a:xfrm>
          <a:off x="0" y="0"/>
          <a:ext cx="0" cy="0"/>
          <a:chOff x="0" y="0"/>
          <a:chExt cx="0" cy="0"/>
        </a:xfrm>
      </p:grpSpPr>
      <p:sp>
        <p:nvSpPr>
          <p:cNvPr id="53250" name="Text Box 2">
            <a:extLst>
              <a:ext uri="{FF2B5EF4-FFF2-40B4-BE49-F238E27FC236}">
                <a16:creationId xmlns:a16="http://schemas.microsoft.com/office/drawing/2014/main" id="{76C9EB4F-36CD-252F-9242-FF9A53276673}"/>
              </a:ext>
            </a:extLst>
          </p:cNvPr>
          <p:cNvSpPr txBox="1">
            <a:spLocks noChangeArrowheads="1"/>
          </p:cNvSpPr>
          <p:nvPr/>
        </p:nvSpPr>
        <p:spPr bwMode="auto">
          <a:xfrm>
            <a:off x="1143000" y="990613"/>
            <a:ext cx="7315200" cy="4326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Landmark technological developments 1944 -</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Follow up technology</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Issues in hydrology and water resources engineering</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The importance of mentors</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Choosing research topics</a:t>
            </a:r>
          </a:p>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charset="0"/>
                <a:ea typeface="+mn-ea"/>
                <a:cs typeface="+mn-cs"/>
              </a:rPr>
              <a:t>Take home message</a:t>
            </a:r>
          </a:p>
        </p:txBody>
      </p:sp>
    </p:spTree>
    <p:extLst>
      <p:ext uri="{BB962C8B-B14F-4D97-AF65-F5344CB8AC3E}">
        <p14:creationId xmlns:p14="http://schemas.microsoft.com/office/powerpoint/2010/main" val="188432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25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25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325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7400" y="6412487"/>
            <a:ext cx="6934200" cy="338554"/>
          </a:xfrm>
          <a:prstGeom prst="rect">
            <a:avLst/>
          </a:prstGeom>
          <a:noFill/>
        </p:spPr>
        <p:txBody>
          <a:bodyPr wrap="square" rtlCol="0">
            <a:spAutoFit/>
          </a:bodyPr>
          <a:lstStyle/>
          <a:p>
            <a:pPr eaLnBrk="0" hangingPunct="0">
              <a:lnSpc>
                <a:spcPct val="100000"/>
              </a:lnSpc>
              <a:spcBef>
                <a:spcPct val="0"/>
              </a:spcBef>
            </a:pPr>
            <a:r>
              <a:rPr lang="en-US" sz="1600" b="0" dirty="0">
                <a:solidFill>
                  <a:srgbClr val="0000FF"/>
                </a:solidFill>
                <a:latin typeface="Arial" pitchFamily="34" charset="0"/>
                <a:cs typeface="Arial" pitchFamily="34" charset="0"/>
              </a:rPr>
              <a:t>http://www.bing.com/images/search?q=map+of+US+annual+runoff</a:t>
            </a:r>
            <a:endParaRPr lang="en-US" sz="1600" b="0" dirty="0">
              <a:solidFill>
                <a:srgbClr val="0000FF"/>
              </a:solidFill>
            </a:endParaRPr>
          </a:p>
        </p:txBody>
      </p:sp>
      <p:grpSp>
        <p:nvGrpSpPr>
          <p:cNvPr id="2" name="Group 1"/>
          <p:cNvGrpSpPr/>
          <p:nvPr/>
        </p:nvGrpSpPr>
        <p:grpSpPr>
          <a:xfrm>
            <a:off x="228640" y="-152400"/>
            <a:ext cx="8637153" cy="6348868"/>
            <a:chOff x="228614" y="-152400"/>
            <a:chExt cx="8637153" cy="6348868"/>
          </a:xfrm>
        </p:grpSpPr>
        <p:pic>
          <p:nvPicPr>
            <p:cNvPr id="2050" name="Picture 2" descr="C:\Users\SJB\Desktop\Average_Annual_Runoff.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14" y="-152400"/>
              <a:ext cx="8637153" cy="634886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2"/>
            <p:cNvSpPr txBox="1">
              <a:spLocks noChangeArrowheads="1"/>
            </p:cNvSpPr>
            <p:nvPr/>
          </p:nvSpPr>
          <p:spPr bwMode="auto">
            <a:xfrm>
              <a:off x="2743174" y="152400"/>
              <a:ext cx="3664013"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dirty="0">
                  <a:solidFill>
                    <a:srgbClr val="000000"/>
                  </a:solidFill>
                </a:rPr>
                <a:t>Average US Annual Runoff</a:t>
              </a:r>
            </a:p>
          </p:txBody>
        </p:sp>
      </p:grpSp>
      <p:cxnSp>
        <p:nvCxnSpPr>
          <p:cNvPr id="6" name="Straight Arrow Connector 5"/>
          <p:cNvCxnSpPr/>
          <p:nvPr/>
        </p:nvCxnSpPr>
        <p:spPr bwMode="auto">
          <a:xfrm flipV="1">
            <a:off x="1049548" y="3022034"/>
            <a:ext cx="2379452" cy="1854766"/>
          </a:xfrm>
          <a:prstGeom prst="straightConnector1">
            <a:avLst/>
          </a:prstGeom>
          <a:solidFill>
            <a:schemeClr val="accent1"/>
          </a:solidFill>
          <a:ln w="38100" cap="flat" cmpd="sng" algn="ctr">
            <a:solidFill>
              <a:srgbClr val="66FF6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p:cNvCxnSpPr/>
          <p:nvPr/>
        </p:nvCxnSpPr>
        <p:spPr bwMode="auto">
          <a:xfrm flipV="1">
            <a:off x="1143000" y="3949417"/>
            <a:ext cx="4800600" cy="1536983"/>
          </a:xfrm>
          <a:prstGeom prst="straightConnector1">
            <a:avLst/>
          </a:prstGeom>
          <a:solidFill>
            <a:schemeClr val="accent1"/>
          </a:solidFill>
          <a:ln w="38100" cap="flat" cmpd="sng" algn="ctr">
            <a:solidFill>
              <a:srgbClr val="0033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240014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1F61F-1C64-50AB-08C5-0F197F09A209}"/>
            </a:ext>
          </a:extLst>
        </p:cNvPr>
        <p:cNvGrpSpPr/>
        <p:nvPr/>
      </p:nvGrpSpPr>
      <p:grpSpPr>
        <a:xfrm>
          <a:off x="0" y="0"/>
          <a:ext cx="0" cy="0"/>
          <a:chOff x="0" y="0"/>
          <a:chExt cx="0" cy="0"/>
        </a:xfrm>
      </p:grpSpPr>
      <p:sp>
        <p:nvSpPr>
          <p:cNvPr id="612354" name="Text Box 2">
            <a:extLst>
              <a:ext uri="{FF2B5EF4-FFF2-40B4-BE49-F238E27FC236}">
                <a16:creationId xmlns:a16="http://schemas.microsoft.com/office/drawing/2014/main" id="{4F2E7757-3C2F-451C-D230-BCD8FBD17C10}"/>
              </a:ext>
            </a:extLst>
          </p:cNvPr>
          <p:cNvSpPr txBox="1">
            <a:spLocks noChangeArrowheads="1"/>
          </p:cNvSpPr>
          <p:nvPr/>
        </p:nvSpPr>
        <p:spPr bwMode="auto">
          <a:xfrm>
            <a:off x="1050925" y="925784"/>
            <a:ext cx="184150" cy="396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12355" name="Text Box 3">
            <a:extLst>
              <a:ext uri="{FF2B5EF4-FFF2-40B4-BE49-F238E27FC236}">
                <a16:creationId xmlns:a16="http://schemas.microsoft.com/office/drawing/2014/main" id="{973D7242-60F0-4356-CD81-6716271268F5}"/>
              </a:ext>
            </a:extLst>
          </p:cNvPr>
          <p:cNvSpPr txBox="1">
            <a:spLocks noChangeArrowheads="1"/>
          </p:cNvSpPr>
          <p:nvPr/>
        </p:nvSpPr>
        <p:spPr bwMode="auto">
          <a:xfrm>
            <a:off x="914400" y="676733"/>
            <a:ext cx="7620000" cy="5563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Caution – Users of “big data”</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What challenges are faced when constructing an “average annual runoff map”, or any spatial data map?</a:t>
            </a:r>
          </a:p>
          <a:p>
            <a:pPr marL="0" marR="0" lvl="0" indent="0" algn="l" defTabSz="914400" rtl="0" eaLnBrk="0" fontAlgn="base" latinLnBrk="0" hangingPunct="0">
              <a:lnSpc>
                <a:spcPct val="150000"/>
              </a:lnSpc>
              <a:spcBef>
                <a:spcPct val="0"/>
              </a:spcBef>
              <a:spcAft>
                <a:spcPct val="0"/>
              </a:spcAft>
              <a:buClrTx/>
              <a:buSzTx/>
              <a:buFontTx/>
              <a:buNone/>
              <a:tabLst/>
              <a:defRPr/>
            </a:pPr>
            <a:r>
              <a:rPr lang="en-US" sz="2400" dirty="0">
                <a:solidFill>
                  <a:srgbClr val="0000FF"/>
                </a:solidFill>
              </a:rPr>
              <a:t>Know the limitations of the data set!</a:t>
            </a:r>
          </a:p>
          <a:p>
            <a:pPr marL="0" marR="0" lvl="0" indent="0" algn="l" defTabSz="914400" rtl="0" eaLnBrk="0" fontAlgn="base" latinLnBrk="0" hangingPunct="0">
              <a:lnSpc>
                <a:spcPct val="15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lang="en-US" sz="2400" dirty="0">
                <a:solidFill>
                  <a:srgbClr val="000000"/>
                </a:solidFill>
              </a:rPr>
              <a:t>First heroic effort for CONUS</a:t>
            </a:r>
            <a:r>
              <a:rPr kumimoji="0" lang="en-US" sz="2400" b="1" i="0" u="none" strike="noStrike" kern="1200" cap="none" spc="0" normalizeH="0" baseline="0" noProof="0" dirty="0">
                <a:ln>
                  <a:noFill/>
                </a:ln>
                <a:solidFill>
                  <a:srgbClr val="000000"/>
                </a:solidFill>
                <a:effectLst/>
                <a:uLnTx/>
                <a:uFillTx/>
                <a:latin typeface="Arial" charset="0"/>
                <a:ea typeface="+mn-ea"/>
                <a:cs typeface="+mn-cs"/>
              </a:rPr>
              <a:t> – USGS 1949 – using </a:t>
            </a:r>
            <a:r>
              <a:rPr kumimoji="0" lang="en-US" sz="2400" b="1" i="0" u="none" strike="noStrike" kern="1200" cap="none" spc="0" normalizeH="0" baseline="0" noProof="0" dirty="0">
                <a:ln>
                  <a:noFill/>
                </a:ln>
                <a:solidFill>
                  <a:srgbClr val="0000FF"/>
                </a:solidFill>
                <a:effectLst/>
                <a:uLnTx/>
                <a:uFillTx/>
                <a:latin typeface="Arial" charset="0"/>
                <a:ea typeface="+mn-ea"/>
                <a:cs typeface="+mn-cs"/>
              </a:rPr>
              <a:t>measured</a:t>
            </a:r>
            <a:r>
              <a:rPr kumimoji="0" lang="en-US" sz="2400" b="1" i="0" u="none" strike="noStrike" kern="1200" cap="none" spc="0" normalizeH="0" noProof="0" dirty="0">
                <a:ln>
                  <a:noFill/>
                </a:ln>
                <a:solidFill>
                  <a:srgbClr val="0000FF"/>
                </a:solidFill>
                <a:effectLst/>
                <a:uLnTx/>
                <a:uFillTx/>
                <a:latin typeface="Arial" charset="0"/>
                <a:ea typeface="+mn-ea"/>
                <a:cs typeface="+mn-cs"/>
              </a:rPr>
              <a:t> streamflow</a:t>
            </a:r>
            <a:r>
              <a:rPr kumimoji="0" lang="en-US" sz="2400" b="1" i="0" u="none" strike="noStrike" kern="1200" cap="none" spc="0" normalizeH="0" noProof="0" dirty="0">
                <a:ln>
                  <a:noFill/>
                </a:ln>
                <a:solidFill>
                  <a:srgbClr val="000000"/>
                </a:solidFill>
                <a:effectLst/>
                <a:uLnTx/>
                <a:uFillTx/>
                <a:latin typeface="Arial" charset="0"/>
                <a:ea typeface="+mn-ea"/>
                <a:cs typeface="+mn-cs"/>
              </a:rPr>
              <a:t> and </a:t>
            </a:r>
            <a:r>
              <a:rPr kumimoji="0" lang="en-US" sz="2400" b="1" i="0" u="none" strike="noStrike" kern="1200" cap="none" spc="0" normalizeH="0" noProof="0" dirty="0">
                <a:ln>
                  <a:noFill/>
                </a:ln>
                <a:solidFill>
                  <a:srgbClr val="0000FF"/>
                </a:solidFill>
                <a:effectLst/>
                <a:uLnTx/>
                <a:uFillTx/>
                <a:latin typeface="Arial" charset="0"/>
                <a:ea typeface="+mn-ea"/>
                <a:cs typeface="+mn-cs"/>
              </a:rPr>
              <a:t>hand drawn contours.  </a:t>
            </a:r>
          </a:p>
          <a:p>
            <a:pPr marL="0" marR="0" lvl="0" indent="0" algn="l" defTabSz="914400" rtl="0" eaLnBrk="0" fontAlgn="base" latinLnBrk="0" hangingPunct="0">
              <a:lnSpc>
                <a:spcPct val="150000"/>
              </a:lnSpc>
              <a:spcBef>
                <a:spcPct val="0"/>
              </a:spcBef>
              <a:spcAft>
                <a:spcPct val="0"/>
              </a:spcAft>
              <a:buClrTx/>
              <a:buSzTx/>
              <a:buFontTx/>
              <a:buNone/>
              <a:tabLst/>
              <a:defRPr/>
            </a:pPr>
            <a:r>
              <a:rPr lang="en-US" sz="2400" baseline="0" dirty="0">
                <a:solidFill>
                  <a:schemeClr val="tx1"/>
                </a:solidFill>
              </a:rPr>
              <a:t>USGS professional</a:t>
            </a:r>
            <a:r>
              <a:rPr lang="en-US" sz="2400" dirty="0">
                <a:solidFill>
                  <a:schemeClr val="tx1"/>
                </a:solidFill>
              </a:rPr>
              <a:t> </a:t>
            </a:r>
            <a:r>
              <a:rPr lang="en-US" sz="2400" baseline="0" dirty="0">
                <a:solidFill>
                  <a:schemeClr val="tx1"/>
                </a:solidFill>
              </a:rPr>
              <a:t>staff had extensive knowledge of all data records used.</a:t>
            </a:r>
            <a:endParaRPr kumimoji="0" lang="en-US" sz="2400" b="1" i="0" u="none" strike="noStrike" kern="1200" cap="none" spc="0" normalizeH="0" baseline="0" noProof="0" dirty="0">
              <a:ln>
                <a:noFill/>
              </a:ln>
              <a:solidFill>
                <a:schemeClr val="tx1"/>
              </a:solidFill>
              <a:effectLst/>
              <a:uLnTx/>
              <a:uFillTx/>
            </a:endParaRPr>
          </a:p>
        </p:txBody>
      </p:sp>
    </p:spTree>
    <p:extLst>
      <p:ext uri="{BB962C8B-B14F-4D97-AF65-F5344CB8AC3E}">
        <p14:creationId xmlns:p14="http://schemas.microsoft.com/office/powerpoint/2010/main" val="2928634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23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23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235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235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CA253-D06C-0D0D-0D63-595BAF84DB8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9EAB6F3-8AE9-5B37-97D1-CB284749770F}"/>
              </a:ext>
            </a:extLst>
          </p:cNvPr>
          <p:cNvPicPr>
            <a:picLocks noChangeAspect="1"/>
          </p:cNvPicPr>
          <p:nvPr/>
        </p:nvPicPr>
        <p:blipFill>
          <a:blip r:embed="rId2"/>
          <a:stretch>
            <a:fillRect/>
          </a:stretch>
        </p:blipFill>
        <p:spPr>
          <a:xfrm>
            <a:off x="939905" y="0"/>
            <a:ext cx="7264190" cy="6858000"/>
          </a:xfrm>
          <a:prstGeom prst="rect">
            <a:avLst/>
          </a:prstGeom>
        </p:spPr>
      </p:pic>
      <p:sp>
        <p:nvSpPr>
          <p:cNvPr id="4" name="Rectangle 3">
            <a:extLst>
              <a:ext uri="{FF2B5EF4-FFF2-40B4-BE49-F238E27FC236}">
                <a16:creationId xmlns:a16="http://schemas.microsoft.com/office/drawing/2014/main" id="{CBE6D4C1-46AC-972C-7118-A760486050D1}"/>
              </a:ext>
            </a:extLst>
          </p:cNvPr>
          <p:cNvSpPr/>
          <p:nvPr/>
        </p:nvSpPr>
        <p:spPr bwMode="auto">
          <a:xfrm>
            <a:off x="968188" y="1030331"/>
            <a:ext cx="3273897" cy="37838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dirty="0"/>
          </a:p>
        </p:txBody>
      </p:sp>
      <p:sp>
        <p:nvSpPr>
          <p:cNvPr id="5" name="Rectangle 4">
            <a:extLst>
              <a:ext uri="{FF2B5EF4-FFF2-40B4-BE49-F238E27FC236}">
                <a16:creationId xmlns:a16="http://schemas.microsoft.com/office/drawing/2014/main" id="{4B522755-AF81-64CA-7CE2-E7DA0FE9B8A3}"/>
              </a:ext>
            </a:extLst>
          </p:cNvPr>
          <p:cNvSpPr/>
          <p:nvPr/>
        </p:nvSpPr>
        <p:spPr bwMode="auto">
          <a:xfrm>
            <a:off x="1421424" y="3812612"/>
            <a:ext cx="5799910" cy="37838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dirty="0"/>
          </a:p>
        </p:txBody>
      </p:sp>
      <p:sp>
        <p:nvSpPr>
          <p:cNvPr id="6" name="Rectangle 5">
            <a:extLst>
              <a:ext uri="{FF2B5EF4-FFF2-40B4-BE49-F238E27FC236}">
                <a16:creationId xmlns:a16="http://schemas.microsoft.com/office/drawing/2014/main" id="{C5DA8084-1C8A-6980-BD9E-E3A35ED7017E}"/>
              </a:ext>
            </a:extLst>
          </p:cNvPr>
          <p:cNvSpPr/>
          <p:nvPr/>
        </p:nvSpPr>
        <p:spPr bwMode="auto">
          <a:xfrm>
            <a:off x="2963476" y="6403412"/>
            <a:ext cx="2705700" cy="37838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dirty="0"/>
          </a:p>
        </p:txBody>
      </p:sp>
      <p:sp>
        <p:nvSpPr>
          <p:cNvPr id="7" name="Rectangle 6">
            <a:extLst>
              <a:ext uri="{FF2B5EF4-FFF2-40B4-BE49-F238E27FC236}">
                <a16:creationId xmlns:a16="http://schemas.microsoft.com/office/drawing/2014/main" id="{BF88C01D-27FA-01FD-BF4E-0ECB234C8CF3}"/>
              </a:ext>
            </a:extLst>
          </p:cNvPr>
          <p:cNvSpPr/>
          <p:nvPr/>
        </p:nvSpPr>
        <p:spPr bwMode="auto">
          <a:xfrm>
            <a:off x="5989704" y="1886903"/>
            <a:ext cx="783745" cy="258444"/>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dirty="0"/>
          </a:p>
        </p:txBody>
      </p:sp>
    </p:spTree>
    <p:extLst>
      <p:ext uri="{BB962C8B-B14F-4D97-AF65-F5344CB8AC3E}">
        <p14:creationId xmlns:p14="http://schemas.microsoft.com/office/powerpoint/2010/main" val="2228669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F5376-8235-919A-735B-0A76E1A040C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0E3772F-C437-DF29-2501-0FAF53CC55B7}"/>
              </a:ext>
            </a:extLst>
          </p:cNvPr>
          <p:cNvPicPr>
            <a:picLocks noChangeAspect="1"/>
          </p:cNvPicPr>
          <p:nvPr/>
        </p:nvPicPr>
        <p:blipFill>
          <a:blip r:embed="rId2"/>
          <a:stretch>
            <a:fillRect/>
          </a:stretch>
        </p:blipFill>
        <p:spPr>
          <a:xfrm>
            <a:off x="-4158" y="0"/>
            <a:ext cx="9144000" cy="5984188"/>
          </a:xfrm>
          <a:prstGeom prst="rect">
            <a:avLst/>
          </a:prstGeom>
        </p:spPr>
      </p:pic>
      <p:sp>
        <p:nvSpPr>
          <p:cNvPr id="4" name="TextBox 3">
            <a:extLst>
              <a:ext uri="{FF2B5EF4-FFF2-40B4-BE49-F238E27FC236}">
                <a16:creationId xmlns:a16="http://schemas.microsoft.com/office/drawing/2014/main" id="{25C82BA3-6A90-FB24-E358-18079ABE5813}"/>
              </a:ext>
            </a:extLst>
          </p:cNvPr>
          <p:cNvSpPr txBox="1"/>
          <p:nvPr/>
        </p:nvSpPr>
        <p:spPr>
          <a:xfrm>
            <a:off x="1512472" y="6081272"/>
            <a:ext cx="6019800" cy="400110"/>
          </a:xfrm>
          <a:prstGeom prst="rect">
            <a:avLst/>
          </a:prstGeom>
          <a:noFill/>
          <a:ln w="38100">
            <a:solidFill>
              <a:schemeClr val="tx1"/>
            </a:solidFill>
          </a:ln>
        </p:spPr>
        <p:txBody>
          <a:bodyPr wrap="square" rtlCol="0">
            <a:spAutoFit/>
          </a:bodyPr>
          <a:lstStyle/>
          <a:p>
            <a:pPr>
              <a:lnSpc>
                <a:spcPct val="100000"/>
              </a:lnSpc>
              <a:spcBef>
                <a:spcPts val="600"/>
              </a:spcBef>
            </a:pPr>
            <a:r>
              <a:rPr kumimoji="0" lang="en-US" sz="2000" b="1" i="0" u="none" strike="noStrike" kern="1200" cap="none" spc="0" normalizeH="0" baseline="0" noProof="0" dirty="0">
                <a:ln>
                  <a:noFill/>
                </a:ln>
                <a:solidFill>
                  <a:srgbClr val="000000"/>
                </a:solidFill>
                <a:effectLst/>
                <a:uLnTx/>
                <a:uFillTx/>
                <a:latin typeface="Arial" charset="0"/>
                <a:ea typeface="+mn-ea"/>
                <a:cs typeface="+mn-cs"/>
              </a:rPr>
              <a:t>Major variation in contours – exceptional detail</a:t>
            </a:r>
          </a:p>
        </p:txBody>
      </p:sp>
      <p:cxnSp>
        <p:nvCxnSpPr>
          <p:cNvPr id="6" name="Straight Arrow Connector 5">
            <a:extLst>
              <a:ext uri="{FF2B5EF4-FFF2-40B4-BE49-F238E27FC236}">
                <a16:creationId xmlns:a16="http://schemas.microsoft.com/office/drawing/2014/main" id="{EC8F1E4C-0B1E-204F-AE90-ED9F826F86D0}"/>
              </a:ext>
            </a:extLst>
          </p:cNvPr>
          <p:cNvCxnSpPr>
            <a:cxnSpLocks/>
            <a:stCxn id="4" idx="0"/>
          </p:cNvCxnSpPr>
          <p:nvPr/>
        </p:nvCxnSpPr>
        <p:spPr>
          <a:xfrm flipH="1" flipV="1">
            <a:off x="940972" y="2590800"/>
            <a:ext cx="3581400" cy="349047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754937C-448D-E52C-A94B-9DA843BD5E26}"/>
              </a:ext>
            </a:extLst>
          </p:cNvPr>
          <p:cNvCxnSpPr>
            <a:cxnSpLocks/>
            <a:stCxn id="4" idx="0"/>
          </p:cNvCxnSpPr>
          <p:nvPr/>
        </p:nvCxnSpPr>
        <p:spPr>
          <a:xfrm flipH="1" flipV="1">
            <a:off x="2461458" y="2008835"/>
            <a:ext cx="2060914" cy="407243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758D553E-D01D-465B-3968-CB4204C3D33E}"/>
              </a:ext>
            </a:extLst>
          </p:cNvPr>
          <p:cNvCxnSpPr>
            <a:cxnSpLocks/>
            <a:stCxn id="4" idx="0"/>
          </p:cNvCxnSpPr>
          <p:nvPr/>
        </p:nvCxnSpPr>
        <p:spPr>
          <a:xfrm flipV="1">
            <a:off x="4522372" y="3429000"/>
            <a:ext cx="2552700" cy="265227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7BABF32-141C-09EB-9868-B8A2090A19B9}"/>
              </a:ext>
            </a:extLst>
          </p:cNvPr>
          <p:cNvCxnSpPr>
            <a:cxnSpLocks/>
            <a:stCxn id="4" idx="0"/>
          </p:cNvCxnSpPr>
          <p:nvPr/>
        </p:nvCxnSpPr>
        <p:spPr>
          <a:xfrm flipV="1">
            <a:off x="4522372" y="1676400"/>
            <a:ext cx="3581400" cy="440487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3DC6D28-9E5C-A473-DADA-6F99D400FDBD}"/>
              </a:ext>
            </a:extLst>
          </p:cNvPr>
          <p:cNvSpPr txBox="1"/>
          <p:nvPr/>
        </p:nvSpPr>
        <p:spPr>
          <a:xfrm>
            <a:off x="1741072" y="37780"/>
            <a:ext cx="6640928" cy="400110"/>
          </a:xfrm>
          <a:prstGeom prst="rect">
            <a:avLst/>
          </a:prstGeom>
          <a:solidFill>
            <a:schemeClr val="bg1"/>
          </a:solidFill>
          <a:ln w="38100">
            <a:solidFill>
              <a:schemeClr val="tx1"/>
            </a:solidFill>
          </a:ln>
        </p:spPr>
        <p:txBody>
          <a:bodyPr wrap="square" rtlCol="0">
            <a:spAutoFit/>
          </a:bodyPr>
          <a:lstStyle/>
          <a:p>
            <a:pPr>
              <a:lnSpc>
                <a:spcPct val="100000"/>
              </a:lnSpc>
              <a:spcBef>
                <a:spcPts val="600"/>
              </a:spcBef>
            </a:pPr>
            <a:r>
              <a:rPr kumimoji="0" lang="en-US" sz="2000" b="1" i="0" u="none" strike="noStrike" kern="1200" cap="none" spc="0" normalizeH="0" baseline="0" noProof="0" dirty="0">
                <a:ln>
                  <a:noFill/>
                </a:ln>
                <a:solidFill>
                  <a:srgbClr val="000000"/>
                </a:solidFill>
                <a:effectLst/>
                <a:uLnTx/>
                <a:uFillTx/>
                <a:latin typeface="Arial" charset="0"/>
                <a:ea typeface="+mn-ea"/>
                <a:cs typeface="+mn-cs"/>
              </a:rPr>
              <a:t>First mapping – annual </a:t>
            </a:r>
            <a:r>
              <a:rPr lang="en-US" dirty="0">
                <a:solidFill>
                  <a:srgbClr val="000000"/>
                </a:solidFill>
              </a:rPr>
              <a:t>average runoff, CONUS </a:t>
            </a:r>
            <a:r>
              <a:rPr kumimoji="0" lang="en-US" sz="2000" b="1" i="0" u="none" strike="noStrike" kern="1200" cap="none" spc="0" normalizeH="0" baseline="0" noProof="0" dirty="0">
                <a:ln>
                  <a:noFill/>
                </a:ln>
                <a:solidFill>
                  <a:srgbClr val="000000"/>
                </a:solidFill>
                <a:effectLst/>
                <a:uLnTx/>
                <a:uFillTx/>
                <a:latin typeface="Arial" charset="0"/>
                <a:ea typeface="+mn-ea"/>
                <a:cs typeface="+mn-cs"/>
              </a:rPr>
              <a:t>-1949</a:t>
            </a:r>
          </a:p>
        </p:txBody>
      </p:sp>
    </p:spTree>
    <p:extLst>
      <p:ext uri="{BB962C8B-B14F-4D97-AF65-F5344CB8AC3E}">
        <p14:creationId xmlns:p14="http://schemas.microsoft.com/office/powerpoint/2010/main" val="3748808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685E4-4D8B-0626-A7A8-22D95B934F35}"/>
            </a:ext>
          </a:extLst>
        </p:cNvPr>
        <p:cNvGrpSpPr/>
        <p:nvPr/>
      </p:nvGrpSpPr>
      <p:grpSpPr>
        <a:xfrm>
          <a:off x="0" y="0"/>
          <a:ext cx="0" cy="0"/>
          <a:chOff x="0" y="0"/>
          <a:chExt cx="0" cy="0"/>
        </a:xfrm>
      </p:grpSpPr>
      <p:sp>
        <p:nvSpPr>
          <p:cNvPr id="612354" name="Text Box 2">
            <a:extLst>
              <a:ext uri="{FF2B5EF4-FFF2-40B4-BE49-F238E27FC236}">
                <a16:creationId xmlns:a16="http://schemas.microsoft.com/office/drawing/2014/main" id="{048FE352-DEE9-C387-ABF4-42268C378BCE}"/>
              </a:ext>
            </a:extLst>
          </p:cNvPr>
          <p:cNvSpPr txBox="1">
            <a:spLocks noChangeArrowheads="1"/>
          </p:cNvSpPr>
          <p:nvPr/>
        </p:nvSpPr>
        <p:spPr bwMode="auto">
          <a:xfrm>
            <a:off x="1050925" y="925784"/>
            <a:ext cx="184150" cy="396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12355" name="Text Box 3">
            <a:extLst>
              <a:ext uri="{FF2B5EF4-FFF2-40B4-BE49-F238E27FC236}">
                <a16:creationId xmlns:a16="http://schemas.microsoft.com/office/drawing/2014/main" id="{F1394C72-0CD3-02EE-FCD5-DEBAF7C049EC}"/>
              </a:ext>
            </a:extLst>
          </p:cNvPr>
          <p:cNvSpPr txBox="1">
            <a:spLocks noChangeArrowheads="1"/>
          </p:cNvSpPr>
          <p:nvPr/>
        </p:nvSpPr>
        <p:spPr bwMode="auto">
          <a:xfrm>
            <a:off x="914400" y="304800"/>
            <a:ext cx="7620000" cy="6025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eaLnBrk="0" hangingPunct="0">
              <a:spcBef>
                <a:spcPct val="0"/>
              </a:spcBef>
              <a:defRPr/>
            </a:pPr>
            <a:r>
              <a:rPr lang="en-US" i="1" dirty="0" err="1">
                <a:solidFill>
                  <a:srgbClr val="000000"/>
                </a:solidFill>
              </a:rPr>
              <a:t>Langbein</a:t>
            </a:r>
            <a:r>
              <a:rPr lang="en-US" i="1" dirty="0">
                <a:solidFill>
                  <a:srgbClr val="000000"/>
                </a:solidFill>
              </a:rPr>
              <a:t> et al, 1949 – Summary page 12</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a:t>
            </a:r>
            <a:r>
              <a:rPr kumimoji="0" lang="en-US" sz="2400" b="1" i="0" u="none" strike="noStrike" kern="1200" cap="none" spc="0" normalizeH="0" baseline="0" noProof="0" dirty="0">
                <a:ln>
                  <a:noFill/>
                </a:ln>
                <a:solidFill>
                  <a:srgbClr val="0000FF"/>
                </a:solidFill>
                <a:effectLst/>
                <a:uLnTx/>
                <a:uFillTx/>
                <a:latin typeface="Arial" charset="0"/>
                <a:ea typeface="+mn-ea"/>
                <a:cs typeface="+mn-cs"/>
              </a:rPr>
              <a:t>Annual runoff </a:t>
            </a:r>
            <a:r>
              <a:rPr kumimoji="0" lang="en-US" sz="2400" b="1" i="0" u="none" strike="noStrike" kern="1200" cap="none" spc="0" normalizeH="0" baseline="0" noProof="0" dirty="0">
                <a:ln>
                  <a:noFill/>
                </a:ln>
                <a:solidFill>
                  <a:srgbClr val="000000"/>
                </a:solidFill>
                <a:effectLst/>
                <a:uLnTx/>
                <a:uFillTx/>
                <a:latin typeface="Arial" charset="0"/>
                <a:ea typeface="+mn-ea"/>
                <a:cs typeface="+mn-cs"/>
              </a:rPr>
              <a:t>from the United States</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ranges </a:t>
            </a:r>
            <a:r>
              <a:rPr kumimoji="0" lang="en-US" sz="2400" b="1" i="0" u="none" strike="noStrike" kern="1200" cap="none" spc="0" normalizeH="0" baseline="0" noProof="0" dirty="0">
                <a:ln>
                  <a:noFill/>
                </a:ln>
                <a:solidFill>
                  <a:srgbClr val="0000FF"/>
                </a:solidFill>
                <a:effectLst/>
                <a:uLnTx/>
                <a:uFillTx/>
                <a:latin typeface="Arial" charset="0"/>
                <a:ea typeface="+mn-ea"/>
                <a:cs typeface="+mn-cs"/>
              </a:rPr>
              <a:t>from less than a quarter of an inch </a:t>
            </a:r>
            <a:r>
              <a:rPr kumimoji="0" lang="en-US" sz="2400" b="1" i="0" u="none" strike="noStrike" kern="1200" cap="none" spc="0" normalizeH="0" baseline="0" noProof="0" dirty="0">
                <a:ln>
                  <a:noFill/>
                </a:ln>
                <a:solidFill>
                  <a:srgbClr val="000000"/>
                </a:solidFill>
                <a:effectLst/>
                <a:uLnTx/>
                <a:uFillTx/>
                <a:latin typeface="Arial" charset="0"/>
                <a:ea typeface="+mn-ea"/>
                <a:cs typeface="+mn-cs"/>
              </a:rPr>
              <a:t>in</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the </a:t>
            </a:r>
            <a:r>
              <a:rPr kumimoji="0" lang="en-US" sz="2400" b="1" i="0" u="none" strike="noStrike" kern="1200" cap="none" spc="0" normalizeH="0" baseline="0" noProof="0" dirty="0">
                <a:ln>
                  <a:noFill/>
                </a:ln>
                <a:solidFill>
                  <a:srgbClr val="0000FF"/>
                </a:solidFill>
                <a:effectLst/>
                <a:uLnTx/>
                <a:uFillTx/>
                <a:latin typeface="Arial" charset="0"/>
                <a:ea typeface="+mn-ea"/>
                <a:cs typeface="+mn-cs"/>
              </a:rPr>
              <a:t>intermountain deserts </a:t>
            </a:r>
            <a:r>
              <a:rPr kumimoji="0" lang="en-US" sz="2400" b="1" i="0" u="none" strike="noStrike" kern="1200" cap="none" spc="0" normalizeH="0" baseline="0" noProof="0" dirty="0">
                <a:ln>
                  <a:noFill/>
                </a:ln>
                <a:solidFill>
                  <a:srgbClr val="000000"/>
                </a:solidFill>
                <a:effectLst/>
                <a:uLnTx/>
                <a:uFillTx/>
                <a:latin typeface="Arial" charset="0"/>
                <a:ea typeface="+mn-ea"/>
                <a:cs typeface="+mn-cs"/>
              </a:rPr>
              <a:t>to </a:t>
            </a:r>
            <a:r>
              <a:rPr kumimoji="0" lang="en-US" sz="2400" b="1" i="0" u="none" strike="noStrike" kern="1200" cap="none" spc="0" normalizeH="0" baseline="0" noProof="0" dirty="0">
                <a:ln>
                  <a:noFill/>
                </a:ln>
                <a:solidFill>
                  <a:srgbClr val="0000FF"/>
                </a:solidFill>
                <a:effectLst/>
                <a:uLnTx/>
                <a:uFillTx/>
                <a:latin typeface="Arial" charset="0"/>
                <a:ea typeface="+mn-ea"/>
                <a:cs typeface="+mn-cs"/>
              </a:rPr>
              <a:t>more than 80</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FF"/>
                </a:solidFill>
                <a:effectLst/>
                <a:uLnTx/>
                <a:uFillTx/>
                <a:latin typeface="Arial" charset="0"/>
                <a:ea typeface="+mn-ea"/>
                <a:cs typeface="+mn-cs"/>
              </a:rPr>
              <a:t>inches in the Olympic and Cascade Mountains </a:t>
            </a:r>
            <a:r>
              <a:rPr kumimoji="0" lang="en-US" sz="2400" b="1" i="0" u="none" strike="noStrike" kern="1200" cap="none" spc="0" normalizeH="0" baseline="0" noProof="0" dirty="0">
                <a:ln>
                  <a:noFill/>
                </a:ln>
                <a:solidFill>
                  <a:srgbClr val="000000"/>
                </a:solidFill>
                <a:effectLst/>
                <a:uLnTx/>
                <a:uFillTx/>
                <a:latin typeface="Arial" charset="0"/>
                <a:ea typeface="+mn-ea"/>
                <a:cs typeface="+mn-cs"/>
              </a:rPr>
              <a:t>of</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Washington and Oregon.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charset="0"/>
                <a:ea typeface="+mn-ea"/>
                <a:cs typeface="+mn-cs"/>
              </a:rPr>
              <a:t>The </a:t>
            </a:r>
            <a:r>
              <a:rPr kumimoji="0" lang="en-US" sz="2400" b="1" i="0" u="none" strike="noStrike" kern="1200" cap="none" spc="0" normalizeH="0" baseline="0" noProof="0" dirty="0">
                <a:ln>
                  <a:noFill/>
                </a:ln>
                <a:solidFill>
                  <a:srgbClr val="0000FF"/>
                </a:solidFill>
                <a:effectLst/>
                <a:uLnTx/>
                <a:uFillTx/>
                <a:latin typeface="Arial" charset="0"/>
                <a:ea typeface="+mn-ea"/>
                <a:cs typeface="+mn-cs"/>
              </a:rPr>
              <a:t>country-wide</a:t>
            </a:r>
            <a:r>
              <a:rPr kumimoji="0" lang="en-US" sz="2400" b="1" i="0" u="none" strike="noStrike" kern="1200" cap="none" spc="0" normalizeH="0" baseline="0" noProof="0" dirty="0">
                <a:ln>
                  <a:noFill/>
                </a:ln>
                <a:solidFill>
                  <a:srgbClr val="000000"/>
                </a:solidFill>
                <a:effectLst/>
                <a:uLnTx/>
                <a:uFillTx/>
                <a:latin typeface="Arial" charset="0"/>
                <a:ea typeface="+mn-ea"/>
                <a:cs typeface="+mn-cs"/>
              </a:rPr>
              <a:t> </a:t>
            </a:r>
            <a:r>
              <a:rPr kumimoji="0" lang="en-US" sz="2400" b="1" i="0" u="none" strike="noStrike" kern="1200" cap="none" spc="0" normalizeH="0" baseline="0" noProof="0" dirty="0">
                <a:ln>
                  <a:noFill/>
                </a:ln>
                <a:solidFill>
                  <a:srgbClr val="0000FF"/>
                </a:solidFill>
                <a:effectLst/>
                <a:uLnTx/>
                <a:uFillTx/>
                <a:latin typeface="Arial" charset="0"/>
                <a:ea typeface="+mn-ea"/>
                <a:cs typeface="+mn-cs"/>
              </a:rPr>
              <a:t>average is approximately 8.5 inches</a:t>
            </a:r>
            <a:r>
              <a:rPr kumimoji="0" lang="en-US" sz="2400" b="1" i="0" u="none" strike="noStrike" kern="1200" cap="none" spc="0" normalizeH="0" baseline="0" noProof="0" dirty="0">
                <a:ln>
                  <a:noFill/>
                </a:ln>
                <a:solidFill>
                  <a:srgbClr val="000000"/>
                </a:solidFill>
                <a:effectLst/>
                <a:uLnTx/>
                <a:uFillTx/>
                <a:latin typeface="Arial" charset="0"/>
                <a:ea typeface="+mn-ea"/>
                <a:cs typeface="+mn-cs"/>
              </a:rPr>
              <a:t>, which, subtracted from the </a:t>
            </a:r>
            <a:r>
              <a:rPr kumimoji="0" lang="en-US" sz="2400" b="1" i="0" u="none" strike="noStrike" kern="1200" cap="none" spc="0" normalizeH="0" baseline="0" noProof="0" dirty="0">
                <a:ln>
                  <a:noFill/>
                </a:ln>
                <a:solidFill>
                  <a:srgbClr val="0000FF"/>
                </a:solidFill>
                <a:effectLst/>
                <a:uLnTx/>
                <a:uFillTx/>
                <a:latin typeface="Arial" charset="0"/>
                <a:ea typeface="+mn-ea"/>
                <a:cs typeface="+mn-cs"/>
              </a:rPr>
              <a:t>average precipitation of 30 inches, indicates that evapotranspiration loss is about 21.5 inches”.</a:t>
            </a:r>
          </a:p>
          <a:p>
            <a:pPr marL="0" marR="0" lvl="0" indent="0" algn="l" defTabSz="914400" rtl="0" eaLnBrk="0" fontAlgn="base" latinLnBrk="0" hangingPunct="0">
              <a:lnSpc>
                <a:spcPct val="15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98782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235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235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235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235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235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235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body" idx="1"/>
          </p:nvPr>
        </p:nvSpPr>
        <p:spPr>
          <a:xfrm>
            <a:off x="609600" y="685800"/>
            <a:ext cx="7696200" cy="5410200"/>
          </a:xfrm>
          <a:noFill/>
          <a:ln/>
        </p:spPr>
        <p:txBody>
          <a:bodyPr lIns="92075" tIns="46038" rIns="92075" bIns="46038"/>
          <a:lstStyle/>
          <a:p>
            <a:pPr marL="0" indent="-285750">
              <a:lnSpc>
                <a:spcPct val="130000"/>
              </a:lnSpc>
              <a:buFontTx/>
              <a:buNone/>
              <a:tabLst>
                <a:tab pos="1485900" algn="l"/>
                <a:tab pos="1885950" algn="l"/>
                <a:tab pos="2114550" algn="l"/>
                <a:tab pos="2400300" algn="l"/>
              </a:tabLst>
            </a:pPr>
            <a:r>
              <a:rPr lang="en-US" altLang="en-US" sz="2400" b="1" dirty="0">
                <a:latin typeface="Arial" panose="020B0604020202020204" pitchFamily="34" charset="0"/>
                <a:cs typeface="Arial" panose="020B0604020202020204" pitchFamily="34" charset="0"/>
              </a:rPr>
              <a:t>What climatic regions pose the greatest difficulties for, and create the greatest need for, improved precipitation measurement? </a:t>
            </a:r>
          </a:p>
        </p:txBody>
      </p:sp>
    </p:spTree>
    <p:extLst>
      <p:ext uri="{BB962C8B-B14F-4D97-AF65-F5344CB8AC3E}">
        <p14:creationId xmlns:p14="http://schemas.microsoft.com/office/powerpoint/2010/main" val="2204179617"/>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850" y="12847"/>
            <a:ext cx="9122150" cy="6848747"/>
            <a:chOff x="21850" y="12847"/>
            <a:chExt cx="9122150" cy="6848747"/>
          </a:xfrm>
        </p:grpSpPr>
        <p:pic>
          <p:nvPicPr>
            <p:cNvPr id="1026" name="Picture 2" descr="C:\Users\SJB\Desktop\us_precip.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50" y="12847"/>
              <a:ext cx="9122150" cy="684874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3136602" y="184158"/>
              <a:ext cx="2705700" cy="553999"/>
            </a:xfrm>
            <a:prstGeom prst="rect">
              <a:avLst/>
            </a:prstGeom>
            <a:solidFill>
              <a:schemeClr val="bg1"/>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dirty="0"/>
            </a:p>
          </p:txBody>
        </p:sp>
        <p:sp>
          <p:nvSpPr>
            <p:cNvPr id="8" name="Rectangle 7"/>
            <p:cNvSpPr/>
            <p:nvPr/>
          </p:nvSpPr>
          <p:spPr bwMode="auto">
            <a:xfrm>
              <a:off x="4620984" y="5394458"/>
              <a:ext cx="2372164" cy="1453406"/>
            </a:xfrm>
            <a:prstGeom prst="rect">
              <a:avLst/>
            </a:prstGeom>
            <a:solidFill>
              <a:schemeClr val="bg1"/>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dirty="0"/>
            </a:p>
          </p:txBody>
        </p:sp>
      </p:grpSp>
      <p:sp>
        <p:nvSpPr>
          <p:cNvPr id="4" name="TextBox 3"/>
          <p:cNvSpPr txBox="1"/>
          <p:nvPr/>
        </p:nvSpPr>
        <p:spPr>
          <a:xfrm>
            <a:off x="762000" y="228600"/>
            <a:ext cx="3716548" cy="441275"/>
          </a:xfrm>
          <a:prstGeom prst="rect">
            <a:avLst/>
          </a:prstGeom>
          <a:noFill/>
        </p:spPr>
        <p:txBody>
          <a:bodyPr wrap="square" rtlCol="0">
            <a:spAutoFit/>
          </a:bodyPr>
          <a:lstStyle/>
          <a:p>
            <a:pPr>
              <a:lnSpc>
                <a:spcPts val="2880"/>
              </a:lnSpc>
              <a:spcBef>
                <a:spcPts val="0"/>
              </a:spcBef>
            </a:pPr>
            <a:r>
              <a:rPr lang="en-US" sz="2400" dirty="0">
                <a:solidFill>
                  <a:srgbClr val="000000"/>
                </a:solidFill>
              </a:rPr>
              <a:t>Mixed snow &amp; rain</a:t>
            </a:r>
          </a:p>
        </p:txBody>
      </p:sp>
      <p:sp>
        <p:nvSpPr>
          <p:cNvPr id="9" name="TextBox 8"/>
          <p:cNvSpPr txBox="1"/>
          <p:nvPr/>
        </p:nvSpPr>
        <p:spPr>
          <a:xfrm>
            <a:off x="4343400" y="228600"/>
            <a:ext cx="3716548" cy="441275"/>
          </a:xfrm>
          <a:prstGeom prst="rect">
            <a:avLst/>
          </a:prstGeom>
          <a:noFill/>
        </p:spPr>
        <p:txBody>
          <a:bodyPr wrap="square" rtlCol="0">
            <a:spAutoFit/>
          </a:bodyPr>
          <a:lstStyle/>
          <a:p>
            <a:pPr>
              <a:lnSpc>
                <a:spcPts val="2880"/>
              </a:lnSpc>
              <a:spcBef>
                <a:spcPts val="0"/>
              </a:spcBef>
            </a:pPr>
            <a:r>
              <a:rPr lang="en-US" sz="2400" dirty="0">
                <a:solidFill>
                  <a:srgbClr val="000000"/>
                </a:solidFill>
              </a:rPr>
              <a:t>Convective storms</a:t>
            </a:r>
          </a:p>
        </p:txBody>
      </p:sp>
      <p:sp>
        <p:nvSpPr>
          <p:cNvPr id="10" name="TextBox 9"/>
          <p:cNvSpPr txBox="1"/>
          <p:nvPr/>
        </p:nvSpPr>
        <p:spPr>
          <a:xfrm>
            <a:off x="2631178" y="643997"/>
            <a:ext cx="3716548" cy="464230"/>
          </a:xfrm>
          <a:prstGeom prst="rect">
            <a:avLst/>
          </a:prstGeom>
          <a:noFill/>
        </p:spPr>
        <p:txBody>
          <a:bodyPr wrap="square" rtlCol="0">
            <a:spAutoFit/>
          </a:bodyPr>
          <a:lstStyle/>
          <a:p>
            <a:pPr>
              <a:lnSpc>
                <a:spcPts val="2880"/>
              </a:lnSpc>
              <a:spcBef>
                <a:spcPts val="0"/>
              </a:spcBef>
            </a:pPr>
            <a:r>
              <a:rPr lang="en-US" sz="2400" dirty="0">
                <a:solidFill>
                  <a:srgbClr val="000000"/>
                </a:solidFill>
              </a:rPr>
              <a:t>Infrequent storms</a:t>
            </a:r>
          </a:p>
        </p:txBody>
      </p:sp>
      <p:grpSp>
        <p:nvGrpSpPr>
          <p:cNvPr id="17" name="Group 16"/>
          <p:cNvGrpSpPr/>
          <p:nvPr/>
        </p:nvGrpSpPr>
        <p:grpSpPr>
          <a:xfrm>
            <a:off x="762000" y="738158"/>
            <a:ext cx="5867400" cy="5510242"/>
            <a:chOff x="762000" y="738158"/>
            <a:chExt cx="5867400" cy="5510242"/>
          </a:xfrm>
        </p:grpSpPr>
        <p:sp>
          <p:nvSpPr>
            <p:cNvPr id="11" name="TextBox 10"/>
            <p:cNvSpPr txBox="1"/>
            <p:nvPr/>
          </p:nvSpPr>
          <p:spPr>
            <a:xfrm>
              <a:off x="2514600" y="5784170"/>
              <a:ext cx="4114800" cy="464230"/>
            </a:xfrm>
            <a:prstGeom prst="rect">
              <a:avLst/>
            </a:prstGeom>
            <a:noFill/>
          </p:spPr>
          <p:txBody>
            <a:bodyPr wrap="square" rtlCol="0">
              <a:spAutoFit/>
            </a:bodyPr>
            <a:lstStyle/>
            <a:p>
              <a:pPr>
                <a:lnSpc>
                  <a:spcPts val="2880"/>
                </a:lnSpc>
                <a:spcBef>
                  <a:spcPts val="0"/>
                </a:spcBef>
              </a:pPr>
              <a:r>
                <a:rPr lang="en-US" sz="2400" dirty="0">
                  <a:solidFill>
                    <a:srgbClr val="000000"/>
                  </a:solidFill>
                </a:rPr>
                <a:t>Atmospheric River storms</a:t>
              </a:r>
            </a:p>
          </p:txBody>
        </p:sp>
        <p:cxnSp>
          <p:nvCxnSpPr>
            <p:cNvPr id="12" name="Straight Arrow Connector 11"/>
            <p:cNvCxnSpPr/>
            <p:nvPr/>
          </p:nvCxnSpPr>
          <p:spPr bwMode="auto">
            <a:xfrm flipH="1" flipV="1">
              <a:off x="762000" y="738158"/>
              <a:ext cx="1858274" cy="5198413"/>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Arrow Connector 13"/>
            <p:cNvCxnSpPr/>
            <p:nvPr/>
          </p:nvCxnSpPr>
          <p:spPr bwMode="auto">
            <a:xfrm flipH="1" flipV="1">
              <a:off x="762000" y="4114801"/>
              <a:ext cx="1869178" cy="182177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1" name="Group 20"/>
          <p:cNvGrpSpPr/>
          <p:nvPr/>
        </p:nvGrpSpPr>
        <p:grpSpPr>
          <a:xfrm>
            <a:off x="10925" y="1066800"/>
            <a:ext cx="663949" cy="2743200"/>
            <a:chOff x="10925" y="1066800"/>
            <a:chExt cx="663949" cy="2743200"/>
          </a:xfrm>
        </p:grpSpPr>
        <p:cxnSp>
          <p:nvCxnSpPr>
            <p:cNvPr id="19" name="Straight Arrow Connector 18"/>
            <p:cNvCxnSpPr/>
            <p:nvPr/>
          </p:nvCxnSpPr>
          <p:spPr bwMode="auto">
            <a:xfrm>
              <a:off x="34217" y="2971800"/>
              <a:ext cx="446275" cy="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Arrow Connector 21"/>
            <p:cNvCxnSpPr/>
            <p:nvPr/>
          </p:nvCxnSpPr>
          <p:spPr bwMode="auto">
            <a:xfrm>
              <a:off x="228599" y="1066800"/>
              <a:ext cx="446275" cy="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p:cNvCxnSpPr/>
            <p:nvPr/>
          </p:nvCxnSpPr>
          <p:spPr bwMode="auto">
            <a:xfrm>
              <a:off x="10925" y="2057400"/>
              <a:ext cx="446275" cy="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Arrow Connector 23"/>
            <p:cNvCxnSpPr/>
            <p:nvPr/>
          </p:nvCxnSpPr>
          <p:spPr bwMode="auto">
            <a:xfrm>
              <a:off x="162752" y="3810000"/>
              <a:ext cx="446275" cy="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07417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body" idx="1"/>
          </p:nvPr>
        </p:nvSpPr>
        <p:spPr>
          <a:xfrm>
            <a:off x="609600" y="685800"/>
            <a:ext cx="7696200" cy="5410200"/>
          </a:xfrm>
          <a:noFill/>
          <a:ln/>
        </p:spPr>
        <p:txBody>
          <a:bodyPr lIns="92075" tIns="46038" rIns="92075" bIns="46038"/>
          <a:lstStyle/>
          <a:p>
            <a:pPr marL="0" indent="-285750">
              <a:lnSpc>
                <a:spcPct val="130000"/>
              </a:lnSpc>
              <a:buFontTx/>
              <a:buNone/>
              <a:tabLst>
                <a:tab pos="1485900" algn="l"/>
                <a:tab pos="1885950" algn="l"/>
                <a:tab pos="2114550" algn="l"/>
                <a:tab pos="2400300" algn="l"/>
              </a:tabLst>
            </a:pPr>
            <a:r>
              <a:rPr lang="en-US" altLang="en-US" sz="2400" b="1" dirty="0">
                <a:latin typeface="Arial" panose="020B0604020202020204" pitchFamily="34" charset="0"/>
                <a:cs typeface="Arial" panose="020B0604020202020204" pitchFamily="34" charset="0"/>
              </a:rPr>
              <a:t>What regions have the least runoff signal for model building, calibration, and testing?</a:t>
            </a:r>
          </a:p>
        </p:txBody>
      </p:sp>
    </p:spTree>
    <p:extLst>
      <p:ext uri="{BB962C8B-B14F-4D97-AF65-F5344CB8AC3E}">
        <p14:creationId xmlns:p14="http://schemas.microsoft.com/office/powerpoint/2010/main" val="2329407151"/>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7400" y="6412487"/>
            <a:ext cx="6934200" cy="338554"/>
          </a:xfrm>
          <a:prstGeom prst="rect">
            <a:avLst/>
          </a:prstGeom>
          <a:noFill/>
        </p:spPr>
        <p:txBody>
          <a:bodyPr wrap="square" rtlCol="0">
            <a:spAutoFit/>
          </a:bodyPr>
          <a:lstStyle/>
          <a:p>
            <a:pPr eaLnBrk="0" hangingPunct="0">
              <a:lnSpc>
                <a:spcPct val="100000"/>
              </a:lnSpc>
              <a:spcBef>
                <a:spcPct val="0"/>
              </a:spcBef>
            </a:pPr>
            <a:r>
              <a:rPr lang="en-US" sz="1600" b="0" dirty="0">
                <a:solidFill>
                  <a:srgbClr val="000000"/>
                </a:solidFill>
                <a:latin typeface="Arial" pitchFamily="34" charset="0"/>
                <a:cs typeface="Arial" pitchFamily="34" charset="0"/>
              </a:rPr>
              <a:t>http://www.bing.com/images/search?q=map+of+US+annual+runoff</a:t>
            </a:r>
            <a:endParaRPr lang="en-US" sz="1600" b="0" dirty="0">
              <a:solidFill>
                <a:srgbClr val="000000"/>
              </a:solidFill>
            </a:endParaRPr>
          </a:p>
        </p:txBody>
      </p:sp>
      <p:grpSp>
        <p:nvGrpSpPr>
          <p:cNvPr id="2" name="Group 1"/>
          <p:cNvGrpSpPr/>
          <p:nvPr/>
        </p:nvGrpSpPr>
        <p:grpSpPr>
          <a:xfrm>
            <a:off x="228640" y="-152400"/>
            <a:ext cx="8637153" cy="6348868"/>
            <a:chOff x="228614" y="-152400"/>
            <a:chExt cx="8637153" cy="6348868"/>
          </a:xfrm>
        </p:grpSpPr>
        <p:pic>
          <p:nvPicPr>
            <p:cNvPr id="2050" name="Picture 2" descr="C:\Users\SJB\Desktop\Average_Annual_Runoff.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14" y="-152400"/>
              <a:ext cx="8637153" cy="634886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2"/>
            <p:cNvSpPr txBox="1">
              <a:spLocks noChangeArrowheads="1"/>
            </p:cNvSpPr>
            <p:nvPr/>
          </p:nvSpPr>
          <p:spPr bwMode="auto">
            <a:xfrm>
              <a:off x="2743174" y="152400"/>
              <a:ext cx="3664013"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dirty="0">
                  <a:solidFill>
                    <a:srgbClr val="000000"/>
                  </a:solidFill>
                </a:rPr>
                <a:t>Average US Annual Runoff</a:t>
              </a:r>
            </a:p>
          </p:txBody>
        </p:sp>
      </p:grpSp>
      <p:grpSp>
        <p:nvGrpSpPr>
          <p:cNvPr id="12" name="Group 11"/>
          <p:cNvGrpSpPr/>
          <p:nvPr/>
        </p:nvGrpSpPr>
        <p:grpSpPr>
          <a:xfrm>
            <a:off x="304800" y="2209800"/>
            <a:ext cx="3276600" cy="3947756"/>
            <a:chOff x="304800" y="2209800"/>
            <a:chExt cx="3276600" cy="3947756"/>
          </a:xfrm>
        </p:grpSpPr>
        <p:cxnSp>
          <p:nvCxnSpPr>
            <p:cNvPr id="6" name="Straight Arrow Connector 5"/>
            <p:cNvCxnSpPr/>
            <p:nvPr/>
          </p:nvCxnSpPr>
          <p:spPr bwMode="auto">
            <a:xfrm flipV="1">
              <a:off x="1049548" y="4114800"/>
              <a:ext cx="2531852" cy="76200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p:cNvCxnSpPr/>
            <p:nvPr/>
          </p:nvCxnSpPr>
          <p:spPr bwMode="auto">
            <a:xfrm flipV="1">
              <a:off x="1049548" y="2209800"/>
              <a:ext cx="322052" cy="266700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304800" y="5757446"/>
              <a:ext cx="2057400" cy="400110"/>
            </a:xfrm>
            <a:prstGeom prst="rect">
              <a:avLst/>
            </a:prstGeom>
            <a:noFill/>
          </p:spPr>
          <p:txBody>
            <a:bodyPr wrap="square" rtlCol="0">
              <a:spAutoFit/>
            </a:bodyPr>
            <a:lstStyle/>
            <a:p>
              <a:pPr eaLnBrk="0" hangingPunct="0">
                <a:lnSpc>
                  <a:spcPct val="100000"/>
                </a:lnSpc>
                <a:spcBef>
                  <a:spcPct val="0"/>
                </a:spcBef>
              </a:pPr>
              <a:r>
                <a:rPr lang="en-US" dirty="0">
                  <a:solidFill>
                    <a:srgbClr val="0000FF"/>
                  </a:solidFill>
                  <a:latin typeface="Arial" pitchFamily="34" charset="0"/>
                  <a:cs typeface="Arial" pitchFamily="34" charset="0"/>
                </a:rPr>
                <a:t>Minimal signal</a:t>
              </a:r>
              <a:endParaRPr lang="en-US" dirty="0">
                <a:solidFill>
                  <a:srgbClr val="0000FF"/>
                </a:solidFill>
              </a:endParaRPr>
            </a:p>
          </p:txBody>
        </p:sp>
      </p:grpSp>
    </p:spTree>
    <p:extLst>
      <p:ext uri="{BB962C8B-B14F-4D97-AF65-F5344CB8AC3E}">
        <p14:creationId xmlns:p14="http://schemas.microsoft.com/office/powerpoint/2010/main" val="4149553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7400" y="6412487"/>
            <a:ext cx="6934200" cy="338554"/>
          </a:xfrm>
          <a:prstGeom prst="rect">
            <a:avLst/>
          </a:prstGeom>
          <a:noFill/>
        </p:spPr>
        <p:txBody>
          <a:bodyPr wrap="square" rtlCol="0">
            <a:spAutoFit/>
          </a:bodyPr>
          <a:lstStyle/>
          <a:p>
            <a:pPr eaLnBrk="0" hangingPunct="0">
              <a:lnSpc>
                <a:spcPct val="100000"/>
              </a:lnSpc>
              <a:spcBef>
                <a:spcPct val="0"/>
              </a:spcBef>
            </a:pPr>
            <a:r>
              <a:rPr lang="en-US" sz="1600" b="0" dirty="0">
                <a:solidFill>
                  <a:srgbClr val="000000"/>
                </a:solidFill>
                <a:latin typeface="Arial" pitchFamily="34" charset="0"/>
                <a:cs typeface="Arial" pitchFamily="34" charset="0"/>
              </a:rPr>
              <a:t>http://www.bing.com/images/search?q=map+of+US+annual+runoff</a:t>
            </a:r>
            <a:endParaRPr lang="en-US" sz="1600" b="0" dirty="0">
              <a:solidFill>
                <a:srgbClr val="000000"/>
              </a:solidFill>
            </a:endParaRPr>
          </a:p>
        </p:txBody>
      </p:sp>
      <p:grpSp>
        <p:nvGrpSpPr>
          <p:cNvPr id="2" name="Group 1"/>
          <p:cNvGrpSpPr/>
          <p:nvPr/>
        </p:nvGrpSpPr>
        <p:grpSpPr>
          <a:xfrm>
            <a:off x="228640" y="-152400"/>
            <a:ext cx="8637153" cy="6348868"/>
            <a:chOff x="228614" y="-152400"/>
            <a:chExt cx="8637153" cy="6348868"/>
          </a:xfrm>
        </p:grpSpPr>
        <p:pic>
          <p:nvPicPr>
            <p:cNvPr id="2050" name="Picture 2" descr="C:\Users\SJB\Desktop\Average_Annual_Runoff.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14" y="-152400"/>
              <a:ext cx="8637153" cy="634886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2"/>
            <p:cNvSpPr txBox="1">
              <a:spLocks noChangeArrowheads="1"/>
            </p:cNvSpPr>
            <p:nvPr/>
          </p:nvSpPr>
          <p:spPr bwMode="auto">
            <a:xfrm>
              <a:off x="2743174" y="152400"/>
              <a:ext cx="3664013" cy="4001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dirty="0">
                  <a:solidFill>
                    <a:srgbClr val="000000"/>
                  </a:solidFill>
                </a:rPr>
                <a:t>Average US Annual Runoff</a:t>
              </a:r>
            </a:p>
          </p:txBody>
        </p:sp>
      </p:grpSp>
      <p:grpSp>
        <p:nvGrpSpPr>
          <p:cNvPr id="17" name="Group 16"/>
          <p:cNvGrpSpPr/>
          <p:nvPr/>
        </p:nvGrpSpPr>
        <p:grpSpPr>
          <a:xfrm>
            <a:off x="304800" y="1828800"/>
            <a:ext cx="5105400" cy="4328756"/>
            <a:chOff x="304800" y="1828800"/>
            <a:chExt cx="5105400" cy="4328756"/>
          </a:xfrm>
        </p:grpSpPr>
        <p:cxnSp>
          <p:nvCxnSpPr>
            <p:cNvPr id="6" name="Straight Arrow Connector 5"/>
            <p:cNvCxnSpPr/>
            <p:nvPr/>
          </p:nvCxnSpPr>
          <p:spPr bwMode="auto">
            <a:xfrm flipV="1">
              <a:off x="1049548" y="3200400"/>
              <a:ext cx="2074652" cy="190500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p:cNvCxnSpPr/>
            <p:nvPr/>
          </p:nvCxnSpPr>
          <p:spPr bwMode="auto">
            <a:xfrm flipH="1" flipV="1">
              <a:off x="914400" y="1828800"/>
              <a:ext cx="135148" cy="327660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304800" y="5757446"/>
              <a:ext cx="5105400" cy="400110"/>
            </a:xfrm>
            <a:prstGeom prst="rect">
              <a:avLst/>
            </a:prstGeom>
            <a:noFill/>
          </p:spPr>
          <p:txBody>
            <a:bodyPr wrap="square" rtlCol="0">
              <a:spAutoFit/>
            </a:bodyPr>
            <a:lstStyle/>
            <a:p>
              <a:pPr eaLnBrk="0" hangingPunct="0">
                <a:lnSpc>
                  <a:spcPct val="100000"/>
                </a:lnSpc>
                <a:spcBef>
                  <a:spcPct val="0"/>
                </a:spcBef>
              </a:pPr>
              <a:r>
                <a:rPr lang="en-US" dirty="0">
                  <a:solidFill>
                    <a:srgbClr val="0000FF"/>
                  </a:solidFill>
                  <a:latin typeface="Arial" pitchFamily="34" charset="0"/>
                  <a:cs typeface="Arial" pitchFamily="34" charset="0"/>
                </a:rPr>
                <a:t>Barely adequate, extremely challenging</a:t>
              </a:r>
              <a:endParaRPr lang="en-US" dirty="0">
                <a:solidFill>
                  <a:srgbClr val="0000FF"/>
                </a:solidFill>
              </a:endParaRPr>
            </a:p>
          </p:txBody>
        </p:sp>
        <p:cxnSp>
          <p:nvCxnSpPr>
            <p:cNvPr id="13" name="Straight Arrow Connector 12"/>
            <p:cNvCxnSpPr/>
            <p:nvPr/>
          </p:nvCxnSpPr>
          <p:spPr bwMode="auto">
            <a:xfrm flipV="1">
              <a:off x="1049548" y="2590800"/>
              <a:ext cx="3979652" cy="2514600"/>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37883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43000" y="990613"/>
            <a:ext cx="7315200" cy="522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pPr>
            <a:r>
              <a:rPr lang="en-US" altLang="en-US" sz="2400" dirty="0">
                <a:solidFill>
                  <a:schemeClr val="tx1"/>
                </a:solidFill>
              </a:rPr>
              <a:t>Landmark technological developments 1944 -</a:t>
            </a:r>
          </a:p>
        </p:txBody>
      </p:sp>
    </p:spTree>
    <p:extLst>
      <p:ext uri="{BB962C8B-B14F-4D97-AF65-F5344CB8AC3E}">
        <p14:creationId xmlns:p14="http://schemas.microsoft.com/office/powerpoint/2010/main" val="49828713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143000" y="914400"/>
            <a:ext cx="73152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5. Hydrology and water resources</a:t>
            </a:r>
          </a:p>
          <a:p>
            <a:pPr eaLnBrk="1" hangingPunct="1">
              <a:lnSpc>
                <a:spcPct val="100000"/>
              </a:lnSpc>
            </a:pPr>
            <a:r>
              <a:rPr lang="en-US" altLang="en-US" sz="2400" dirty="0">
                <a:solidFill>
                  <a:srgbClr val="000000"/>
                </a:solidFill>
              </a:rPr>
              <a:t>The principal </a:t>
            </a:r>
            <a:r>
              <a:rPr lang="en-US" altLang="en-US" sz="2400" dirty="0">
                <a:solidFill>
                  <a:srgbClr val="0000FF"/>
                </a:solidFill>
              </a:rPr>
              <a:t>societal</a:t>
            </a:r>
            <a:r>
              <a:rPr lang="en-US" altLang="en-US" sz="2400" dirty="0">
                <a:solidFill>
                  <a:srgbClr val="000000"/>
                </a:solidFill>
              </a:rPr>
              <a:t> and </a:t>
            </a:r>
            <a:r>
              <a:rPr lang="en-US" altLang="en-US" sz="2400" dirty="0">
                <a:solidFill>
                  <a:srgbClr val="0000FF"/>
                </a:solidFill>
              </a:rPr>
              <a:t>ecological</a:t>
            </a:r>
            <a:r>
              <a:rPr lang="en-US" altLang="en-US" sz="2400" dirty="0">
                <a:solidFill>
                  <a:srgbClr val="000000"/>
                </a:solidFill>
              </a:rPr>
              <a:t> issues in hydrology and hydrologic and water resources engineering are (in no particular order):</a:t>
            </a:r>
          </a:p>
          <a:p>
            <a:pPr eaLnBrk="1" hangingPunct="1">
              <a:lnSpc>
                <a:spcPct val="100000"/>
              </a:lnSpc>
            </a:pPr>
            <a:endParaRPr lang="en-US" altLang="en-US" sz="2400" dirty="0">
              <a:solidFill>
                <a:srgbClr val="000000"/>
              </a:solidFill>
            </a:endParaRPr>
          </a:p>
        </p:txBody>
      </p:sp>
    </p:spTree>
    <p:extLst>
      <p:ext uri="{BB962C8B-B14F-4D97-AF65-F5344CB8AC3E}">
        <p14:creationId xmlns:p14="http://schemas.microsoft.com/office/powerpoint/2010/main" val="361874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nterception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641"/>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 Box 3"/>
          <p:cNvSpPr txBox="1">
            <a:spLocks noChangeArrowheads="1"/>
          </p:cNvSpPr>
          <p:nvPr/>
        </p:nvSpPr>
        <p:spPr bwMode="auto">
          <a:xfrm>
            <a:off x="4343400" y="228613"/>
            <a:ext cx="3810000" cy="4616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sz="2400" dirty="0">
                <a:solidFill>
                  <a:srgbClr val="000000"/>
                </a:solidFill>
              </a:rPr>
              <a:t>Water storages -  Liquid</a:t>
            </a:r>
          </a:p>
        </p:txBody>
      </p:sp>
      <p:sp>
        <p:nvSpPr>
          <p:cNvPr id="4" name="Text Box 3"/>
          <p:cNvSpPr txBox="1">
            <a:spLocks noChangeArrowheads="1"/>
          </p:cNvSpPr>
          <p:nvPr/>
        </p:nvSpPr>
        <p:spPr bwMode="auto">
          <a:xfrm>
            <a:off x="5562600" y="2438400"/>
            <a:ext cx="2362200" cy="4616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sz="2400" dirty="0">
                <a:solidFill>
                  <a:srgbClr val="000000"/>
                </a:solidFill>
              </a:rPr>
              <a:t>“Interception”</a:t>
            </a:r>
          </a:p>
        </p:txBody>
      </p:sp>
    </p:spTree>
    <p:extLst>
      <p:ext uri="{BB962C8B-B14F-4D97-AF65-F5344CB8AC3E}">
        <p14:creationId xmlns:p14="http://schemas.microsoft.com/office/powerpoint/2010/main" val="855870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scan050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938"/>
            <a:ext cx="10515600"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p:cNvSpPr txBox="1">
            <a:spLocks noChangeArrowheads="1"/>
          </p:cNvSpPr>
          <p:nvPr/>
        </p:nvSpPr>
        <p:spPr bwMode="auto">
          <a:xfrm>
            <a:off x="5791200" y="5715013"/>
            <a:ext cx="3352800" cy="4616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“Depression storage”</a:t>
            </a:r>
          </a:p>
        </p:txBody>
      </p:sp>
    </p:spTree>
    <p:extLst>
      <p:ext uri="{BB962C8B-B14F-4D97-AF65-F5344CB8AC3E}">
        <p14:creationId xmlns:p14="http://schemas.microsoft.com/office/powerpoint/2010/main" val="17633978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Rayon_b 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
          <p:cNvSpPr txBox="1">
            <a:spLocks noChangeArrowheads="1"/>
          </p:cNvSpPr>
          <p:nvPr/>
        </p:nvSpPr>
        <p:spPr bwMode="auto">
          <a:xfrm>
            <a:off x="5791200" y="5715013"/>
            <a:ext cx="2438400" cy="4616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“Soil Moisture”</a:t>
            </a:r>
          </a:p>
        </p:txBody>
      </p:sp>
    </p:spTree>
    <p:extLst>
      <p:ext uri="{BB962C8B-B14F-4D97-AF65-F5344CB8AC3E}">
        <p14:creationId xmlns:p14="http://schemas.microsoft.com/office/powerpoint/2010/main" val="369276873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08242_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0"/>
            <a:ext cx="10439400" cy="69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
          <p:cNvSpPr txBox="1">
            <a:spLocks noChangeArrowheads="1"/>
          </p:cNvSpPr>
          <p:nvPr/>
        </p:nvSpPr>
        <p:spPr bwMode="auto">
          <a:xfrm>
            <a:off x="6096000" y="5862948"/>
            <a:ext cx="2438400" cy="4616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“Soil Moisture”</a:t>
            </a:r>
          </a:p>
        </p:txBody>
      </p:sp>
    </p:spTree>
    <p:extLst>
      <p:ext uri="{BB962C8B-B14F-4D97-AF65-F5344CB8AC3E}">
        <p14:creationId xmlns:p14="http://schemas.microsoft.com/office/powerpoint/2010/main" val="8531545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Liquid Stor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5400"/>
            <a:ext cx="10363200" cy="690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39674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54"/>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descr="A004_u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9144000"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4"/>
          <p:cNvSpPr txBox="1">
            <a:spLocks noChangeArrowheads="1"/>
          </p:cNvSpPr>
          <p:nvPr/>
        </p:nvSpPr>
        <p:spPr bwMode="auto">
          <a:xfrm>
            <a:off x="4057648" y="0"/>
            <a:ext cx="4324352" cy="461665"/>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Principal aquifers - CONUS</a:t>
            </a:r>
          </a:p>
        </p:txBody>
      </p:sp>
      <p:sp>
        <p:nvSpPr>
          <p:cNvPr id="2" name="Text Box 4">
            <a:extLst>
              <a:ext uri="{FF2B5EF4-FFF2-40B4-BE49-F238E27FC236}">
                <a16:creationId xmlns:a16="http://schemas.microsoft.com/office/drawing/2014/main" id="{4155415A-9C02-1F31-607D-9D0FFC95F233}"/>
              </a:ext>
            </a:extLst>
          </p:cNvPr>
          <p:cNvSpPr txBox="1">
            <a:spLocks noChangeArrowheads="1"/>
          </p:cNvSpPr>
          <p:nvPr/>
        </p:nvSpPr>
        <p:spPr bwMode="auto">
          <a:xfrm>
            <a:off x="762000" y="426337"/>
            <a:ext cx="7763828" cy="522451"/>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30000"/>
              </a:lnSpc>
              <a:spcBef>
                <a:spcPts val="0"/>
              </a:spcBef>
            </a:pPr>
            <a:r>
              <a:rPr lang="en-US" altLang="en-US" sz="2400" dirty="0">
                <a:solidFill>
                  <a:srgbClr val="0000FF"/>
                </a:solidFill>
              </a:rPr>
              <a:t>Surface - sub surface flow paths – aquifer storage</a:t>
            </a:r>
          </a:p>
        </p:txBody>
      </p:sp>
    </p:spTree>
    <p:extLst>
      <p:ext uri="{BB962C8B-B14F-4D97-AF65-F5344CB8AC3E}">
        <p14:creationId xmlns:p14="http://schemas.microsoft.com/office/powerpoint/2010/main" val="286028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Solid Storag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513" y="-22209"/>
            <a:ext cx="10363201" cy="690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3"/>
          <p:cNvSpPr txBox="1">
            <a:spLocks noChangeArrowheads="1"/>
          </p:cNvSpPr>
          <p:nvPr/>
        </p:nvSpPr>
        <p:spPr bwMode="auto">
          <a:xfrm>
            <a:off x="4495800" y="76200"/>
            <a:ext cx="4633913" cy="4616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Surface water storages - solid</a:t>
            </a:r>
          </a:p>
        </p:txBody>
      </p:sp>
    </p:spTree>
    <p:extLst>
      <p:ext uri="{BB962C8B-B14F-4D97-AF65-F5344CB8AC3E}">
        <p14:creationId xmlns:p14="http://schemas.microsoft.com/office/powerpoint/2010/main" val="182094068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Solid storages-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158187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62000"/>
            <a:ext cx="9448800" cy="607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7" name="Text Box 3"/>
          <p:cNvSpPr txBox="1">
            <a:spLocks noChangeArrowheads="1"/>
          </p:cNvSpPr>
          <p:nvPr/>
        </p:nvSpPr>
        <p:spPr bwMode="auto">
          <a:xfrm>
            <a:off x="5334000" y="228600"/>
            <a:ext cx="12192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Floods</a:t>
            </a:r>
          </a:p>
        </p:txBody>
      </p:sp>
      <p:sp>
        <p:nvSpPr>
          <p:cNvPr id="587780" name="Text Box 4"/>
          <p:cNvSpPr txBox="1">
            <a:spLocks noChangeArrowheads="1"/>
          </p:cNvSpPr>
          <p:nvPr/>
        </p:nvSpPr>
        <p:spPr bwMode="auto">
          <a:xfrm>
            <a:off x="2590800" y="592348"/>
            <a:ext cx="3810000" cy="461665"/>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ts val="0"/>
              </a:spcBef>
            </a:pPr>
            <a:r>
              <a:rPr lang="en-US" altLang="en-US" sz="2400" dirty="0">
                <a:solidFill>
                  <a:srgbClr val="0000FF"/>
                </a:solidFill>
              </a:rPr>
              <a:t>The river owns the valley</a:t>
            </a:r>
          </a:p>
        </p:txBody>
      </p:sp>
    </p:spTree>
    <p:extLst>
      <p:ext uri="{BB962C8B-B14F-4D97-AF65-F5344CB8AC3E}">
        <p14:creationId xmlns:p14="http://schemas.microsoft.com/office/powerpoint/2010/main" val="387529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778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transistor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6096000" cy="607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9107" name="Text Box 3"/>
          <p:cNvSpPr txBox="1">
            <a:spLocks noChangeArrowheads="1"/>
          </p:cNvSpPr>
          <p:nvPr/>
        </p:nvSpPr>
        <p:spPr bwMode="auto">
          <a:xfrm>
            <a:off x="6172200" y="381000"/>
            <a:ext cx="2971800"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chemeClr val="tx1"/>
                </a:solidFill>
              </a:rPr>
              <a:t>Point Contact </a:t>
            </a:r>
            <a:r>
              <a:rPr lang="en-US" altLang="en-US" sz="2400" dirty="0">
                <a:solidFill>
                  <a:srgbClr val="0000FF"/>
                </a:solidFill>
              </a:rPr>
              <a:t>Transistor</a:t>
            </a:r>
          </a:p>
          <a:p>
            <a:pPr eaLnBrk="1" hangingPunct="1">
              <a:lnSpc>
                <a:spcPct val="100000"/>
              </a:lnSpc>
            </a:pPr>
            <a:r>
              <a:rPr lang="en-US" altLang="en-US" sz="2400" dirty="0">
                <a:solidFill>
                  <a:schemeClr val="tx1"/>
                </a:solidFill>
              </a:rPr>
              <a:t>Bell Labs </a:t>
            </a:r>
          </a:p>
          <a:p>
            <a:pPr eaLnBrk="1" hangingPunct="1">
              <a:lnSpc>
                <a:spcPct val="100000"/>
              </a:lnSpc>
            </a:pPr>
            <a:r>
              <a:rPr lang="en-US" altLang="en-US" sz="2400" dirty="0">
                <a:solidFill>
                  <a:schemeClr val="tx1"/>
                </a:solidFill>
              </a:rPr>
              <a:t>First demonstration December 23, </a:t>
            </a:r>
            <a:r>
              <a:rPr lang="en-US" altLang="en-US" sz="2400" dirty="0">
                <a:solidFill>
                  <a:srgbClr val="0000FF"/>
                </a:solidFill>
              </a:rPr>
              <a:t>1947</a:t>
            </a:r>
          </a:p>
          <a:p>
            <a:pPr eaLnBrk="1" hangingPunct="1">
              <a:lnSpc>
                <a:spcPct val="100000"/>
              </a:lnSpc>
            </a:pPr>
            <a:r>
              <a:rPr lang="en-US" altLang="en-US" sz="2400" dirty="0">
                <a:solidFill>
                  <a:srgbClr val="0000FF"/>
                </a:solidFill>
              </a:rPr>
              <a:t>Replaced vacuum tube “triode”.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10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91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91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media.sacbee.com/static/weblogs/photos/images/2010/aug10/katrina_five_sm/katrina_five_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 y="42863"/>
            <a:ext cx="9036050" cy="602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TextBox 1"/>
          <p:cNvSpPr txBox="1">
            <a:spLocks noChangeArrowheads="1"/>
          </p:cNvSpPr>
          <p:nvPr/>
        </p:nvSpPr>
        <p:spPr bwMode="auto">
          <a:xfrm>
            <a:off x="304800" y="6096002"/>
            <a:ext cx="8610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sz="1600" b="0">
                <a:solidFill>
                  <a:srgbClr val="000000"/>
                </a:solidFill>
                <a:cs typeface="Arial" charset="0"/>
              </a:rPr>
              <a:t>Hurricane Katrina New Orleans- blogs.sacbee.com</a:t>
            </a:r>
          </a:p>
          <a:p>
            <a:pPr eaLnBrk="1" hangingPunct="1">
              <a:lnSpc>
                <a:spcPct val="100000"/>
              </a:lnSpc>
              <a:spcBef>
                <a:spcPct val="0"/>
              </a:spcBef>
            </a:pPr>
            <a:r>
              <a:rPr lang="en-US" altLang="en-US" sz="1600" b="0">
                <a:solidFill>
                  <a:srgbClr val="000000"/>
                </a:solidFill>
                <a:cs typeface="Arial" charset="0"/>
              </a:rPr>
              <a:t>http://www.bing.com/images/search?q=Hurricane+Katrina&amp;Form=IQFRDR#view=detail&amp;id=95874B1E3A338360117159C7FE90C2530DECD7E1&amp;selectedIndex=31</a:t>
            </a:r>
          </a:p>
        </p:txBody>
      </p:sp>
      <p:cxnSp>
        <p:nvCxnSpPr>
          <p:cNvPr id="4" name="Straight Connector 3"/>
          <p:cNvCxnSpPr/>
          <p:nvPr/>
        </p:nvCxnSpPr>
        <p:spPr>
          <a:xfrm>
            <a:off x="398463" y="6400800"/>
            <a:ext cx="4572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Rectangle 2">
            <a:extLst>
              <a:ext uri="{FF2B5EF4-FFF2-40B4-BE49-F238E27FC236}">
                <a16:creationId xmlns:a16="http://schemas.microsoft.com/office/drawing/2014/main" id="{C162C2F5-A880-D254-FABC-129190B0B80D}"/>
              </a:ext>
            </a:extLst>
          </p:cNvPr>
          <p:cNvSpPr>
            <a:spLocks noChangeArrowheads="1"/>
          </p:cNvSpPr>
          <p:nvPr/>
        </p:nvSpPr>
        <p:spPr bwMode="auto">
          <a:xfrm>
            <a:off x="4724400" y="39469"/>
            <a:ext cx="4343400" cy="646331"/>
          </a:xfrm>
          <a:prstGeom prst="rect">
            <a:avLst/>
          </a:prstGeom>
          <a:solidFill>
            <a:schemeClr val="bg1"/>
          </a:solidFill>
          <a:ln>
            <a:noFill/>
          </a:ln>
          <a:effectLst/>
        </p:spPr>
        <p:txBody>
          <a:bodyPr wrap="square" anchor="ct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800" i="0" u="none" strike="noStrike" kern="0" cap="none" spc="0" normalizeH="0" baseline="0" noProof="0" dirty="0">
                <a:ln>
                  <a:noFill/>
                </a:ln>
                <a:solidFill>
                  <a:srgbClr val="0000FF"/>
                </a:solidFill>
                <a:effectLst/>
                <a:uLnTx/>
                <a:uFillTx/>
                <a:latin typeface="Arial" charset="0"/>
              </a:rPr>
              <a:t>New Orleans</a:t>
            </a:r>
            <a:r>
              <a:rPr kumimoji="0" lang="en-US" altLang="en-US" sz="1800" i="0" u="none" strike="noStrike" kern="0" cap="none" spc="0" normalizeH="0" baseline="0" noProof="0" dirty="0">
                <a:ln>
                  <a:noFill/>
                </a:ln>
                <a:solidFill>
                  <a:srgbClr val="000000"/>
                </a:solidFill>
                <a:effectLst/>
                <a:uLnTx/>
                <a:uFillTx/>
                <a:latin typeface="Arial" charset="0"/>
              </a:rPr>
              <a:t> – aftermath of Hurricane Katrina - </a:t>
            </a:r>
            <a:r>
              <a:rPr kumimoji="0" lang="en-US" altLang="en-US" sz="1800" i="0" u="none" strike="noStrike" kern="0" cap="none" spc="0" normalizeH="0" baseline="0" noProof="0" dirty="0">
                <a:ln>
                  <a:noFill/>
                </a:ln>
                <a:solidFill>
                  <a:srgbClr val="0000FF"/>
                </a:solidFill>
                <a:effectLst/>
                <a:uLnTx/>
                <a:uFillTx/>
                <a:latin typeface="Arial" charset="0"/>
              </a:rPr>
              <a:t>Aug 23, 2005</a:t>
            </a:r>
            <a:r>
              <a:rPr kumimoji="0" lang="en-US" altLang="en-US" sz="1800" i="0" u="none" strike="noStrike" kern="0" cap="none" spc="0" normalizeH="0" baseline="0" noProof="0" dirty="0">
                <a:ln>
                  <a:noFill/>
                </a:ln>
                <a:solidFill>
                  <a:srgbClr val="000000"/>
                </a:solidFill>
                <a:effectLst/>
                <a:uLnTx/>
                <a:uFillTx/>
                <a:latin typeface="Arial" charset="0"/>
              </a:rPr>
              <a:t> – </a:t>
            </a:r>
            <a:r>
              <a:rPr kumimoji="0" lang="en-US" altLang="en-US" sz="1800" i="0" u="none" strike="noStrike" kern="0" cap="none" spc="0" normalizeH="0" baseline="0" noProof="0" dirty="0">
                <a:ln>
                  <a:noFill/>
                </a:ln>
                <a:solidFill>
                  <a:srgbClr val="0000FF"/>
                </a:solidFill>
                <a:effectLst/>
                <a:uLnTx/>
                <a:uFillTx/>
                <a:latin typeface="Arial" charset="0"/>
              </a:rPr>
              <a:t>Aug 31, 2005</a:t>
            </a:r>
          </a:p>
        </p:txBody>
      </p:sp>
    </p:spTree>
    <p:extLst>
      <p:ext uri="{BB962C8B-B14F-4D97-AF65-F5344CB8AC3E}">
        <p14:creationId xmlns:p14="http://schemas.microsoft.com/office/powerpoint/2010/main" val="12377370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0"/>
            <a:ext cx="9144000" cy="6858000"/>
            <a:chOff x="0" y="0"/>
            <a:chExt cx="9144000" cy="6858000"/>
          </a:xfrm>
        </p:grpSpPr>
        <p:pic>
          <p:nvPicPr>
            <p:cNvPr id="28674" name="Picture 2" descr="Yukon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 Box 3"/>
            <p:cNvSpPr txBox="1">
              <a:spLocks noChangeArrowheads="1"/>
            </p:cNvSpPr>
            <p:nvPr/>
          </p:nvSpPr>
          <p:spPr bwMode="auto">
            <a:xfrm>
              <a:off x="5791200" y="46041"/>
              <a:ext cx="2819400" cy="646112"/>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a:solidFill>
                    <a:srgbClr val="000000"/>
                  </a:solidFill>
                </a:rPr>
                <a:t>Ice - jam flooding</a:t>
              </a:r>
            </a:p>
          </p:txBody>
        </p:sp>
      </p:grpSp>
    </p:spTree>
    <p:extLst>
      <p:ext uri="{BB962C8B-B14F-4D97-AF65-F5344CB8AC3E}">
        <p14:creationId xmlns:p14="http://schemas.microsoft.com/office/powerpoint/2010/main" val="48074872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60"/>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http://i.dailymail.co.uk/i/pix/2013/05/30/article-2333098-1A0DBEC2000005DC-337_968x66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95" y="13"/>
            <a:ext cx="9072307" cy="62325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a:spLocks noChangeArrowheads="1"/>
          </p:cNvSpPr>
          <p:nvPr/>
        </p:nvSpPr>
        <p:spPr bwMode="auto">
          <a:xfrm>
            <a:off x="304800" y="6474036"/>
            <a:ext cx="87851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spcBef>
                <a:spcPct val="20000"/>
              </a:spcBef>
              <a:buFont typeface="Arial" charset="0"/>
              <a:buChar char="•"/>
              <a:defRPr sz="3200">
                <a:solidFill>
                  <a:schemeClr val="tx1"/>
                </a:solidFill>
                <a:latin typeface="Calibri" pitchFamily="34" charset="0"/>
              </a:defRPr>
            </a:lvl1pPr>
            <a:lvl2pPr marL="742950" indent="-285750" defTabSz="457200" eaLnBrk="0" hangingPunct="0">
              <a:spcBef>
                <a:spcPct val="20000"/>
              </a:spcBef>
              <a:buFont typeface="Arial" charset="0"/>
              <a:buChar char="–"/>
              <a:defRPr sz="2800">
                <a:solidFill>
                  <a:schemeClr val="tx1"/>
                </a:solidFill>
                <a:latin typeface="Calibri" pitchFamily="34" charset="0"/>
              </a:defRPr>
            </a:lvl2pPr>
            <a:lvl3pPr marL="1143000" indent="-228600" defTabSz="457200" eaLnBrk="0" hangingPunct="0">
              <a:spcBef>
                <a:spcPct val="20000"/>
              </a:spcBef>
              <a:buFont typeface="Arial" charset="0"/>
              <a:buChar char="•"/>
              <a:defRPr sz="2400">
                <a:solidFill>
                  <a:schemeClr val="tx1"/>
                </a:solidFill>
                <a:latin typeface="Calibri" pitchFamily="34" charset="0"/>
              </a:defRPr>
            </a:lvl3pPr>
            <a:lvl4pPr marL="1600200" indent="-228600" defTabSz="457200" eaLnBrk="0" hangingPunct="0">
              <a:spcBef>
                <a:spcPct val="20000"/>
              </a:spcBef>
              <a:buFont typeface="Arial" charset="0"/>
              <a:buChar char="–"/>
              <a:defRPr sz="2000">
                <a:solidFill>
                  <a:schemeClr val="tx1"/>
                </a:solidFill>
                <a:latin typeface="Calibri" pitchFamily="34" charset="0"/>
              </a:defRPr>
            </a:lvl4pPr>
            <a:lvl5pPr marL="2057400" indent="-228600" defTabSz="457200" eaLnBrk="0" hangingPunct="0">
              <a:spcBef>
                <a:spcPct val="20000"/>
              </a:spcBef>
              <a:buFont typeface="Arial" charset="0"/>
              <a:buChar char="»"/>
              <a:defRPr sz="2000">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lnSpc>
                <a:spcPct val="100000"/>
              </a:lnSpc>
              <a:spcBef>
                <a:spcPct val="0"/>
              </a:spcBef>
              <a:buFontTx/>
              <a:buNone/>
            </a:pPr>
            <a:r>
              <a:rPr lang="en-US" altLang="en-US" sz="1400" b="0" dirty="0">
                <a:solidFill>
                  <a:srgbClr val="000000"/>
                </a:solidFill>
                <a:latin typeface="Arial" panose="020B0604020202020204" pitchFamily="34" charset="0"/>
                <a:cs typeface="Arial" panose="020B0604020202020204" pitchFamily="34" charset="0"/>
              </a:rPr>
              <a:t>http://i.dailymail.co.uk/i/pix/2013/05/30/article-2333098-1A0DBEC2000005DC-337_968x665.jpg</a:t>
            </a:r>
          </a:p>
        </p:txBody>
      </p:sp>
      <p:sp>
        <p:nvSpPr>
          <p:cNvPr id="5" name="Text Box 3"/>
          <p:cNvSpPr txBox="1">
            <a:spLocks noChangeArrowheads="1"/>
          </p:cNvSpPr>
          <p:nvPr/>
        </p:nvSpPr>
        <p:spPr bwMode="auto">
          <a:xfrm>
            <a:off x="6705600" y="76201"/>
            <a:ext cx="2133600" cy="646331"/>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a:solidFill>
                  <a:srgbClr val="000000"/>
                </a:solidFill>
              </a:rPr>
              <a:t>Alaska, 2013</a:t>
            </a:r>
          </a:p>
        </p:txBody>
      </p:sp>
    </p:spTree>
    <p:extLst>
      <p:ext uri="{BB962C8B-B14F-4D97-AF65-F5344CB8AC3E}">
        <p14:creationId xmlns:p14="http://schemas.microsoft.com/office/powerpoint/2010/main" val="35194597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60"/>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http://media.cleveland.com/plain-dealer/photo/2014/01/14081485-standar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2"/>
            <a:ext cx="9204382" cy="613164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a:spLocks noChangeArrowheads="1"/>
          </p:cNvSpPr>
          <p:nvPr/>
        </p:nvSpPr>
        <p:spPr bwMode="auto">
          <a:xfrm>
            <a:off x="304800" y="6474036"/>
            <a:ext cx="87851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spcBef>
                <a:spcPct val="20000"/>
              </a:spcBef>
              <a:buFont typeface="Arial" charset="0"/>
              <a:buChar char="•"/>
              <a:defRPr sz="3200">
                <a:solidFill>
                  <a:schemeClr val="tx1"/>
                </a:solidFill>
                <a:latin typeface="Calibri" pitchFamily="34" charset="0"/>
              </a:defRPr>
            </a:lvl1pPr>
            <a:lvl2pPr marL="742950" indent="-285750" defTabSz="457200" eaLnBrk="0" hangingPunct="0">
              <a:spcBef>
                <a:spcPct val="20000"/>
              </a:spcBef>
              <a:buFont typeface="Arial" charset="0"/>
              <a:buChar char="–"/>
              <a:defRPr sz="2800">
                <a:solidFill>
                  <a:schemeClr val="tx1"/>
                </a:solidFill>
                <a:latin typeface="Calibri" pitchFamily="34" charset="0"/>
              </a:defRPr>
            </a:lvl2pPr>
            <a:lvl3pPr marL="1143000" indent="-228600" defTabSz="457200" eaLnBrk="0" hangingPunct="0">
              <a:spcBef>
                <a:spcPct val="20000"/>
              </a:spcBef>
              <a:buFont typeface="Arial" charset="0"/>
              <a:buChar char="•"/>
              <a:defRPr sz="2400">
                <a:solidFill>
                  <a:schemeClr val="tx1"/>
                </a:solidFill>
                <a:latin typeface="Calibri" pitchFamily="34" charset="0"/>
              </a:defRPr>
            </a:lvl3pPr>
            <a:lvl4pPr marL="1600200" indent="-228600" defTabSz="457200" eaLnBrk="0" hangingPunct="0">
              <a:spcBef>
                <a:spcPct val="20000"/>
              </a:spcBef>
              <a:buFont typeface="Arial" charset="0"/>
              <a:buChar char="–"/>
              <a:defRPr sz="2000">
                <a:solidFill>
                  <a:schemeClr val="tx1"/>
                </a:solidFill>
                <a:latin typeface="Calibri" pitchFamily="34" charset="0"/>
              </a:defRPr>
            </a:lvl4pPr>
            <a:lvl5pPr marL="2057400" indent="-228600" defTabSz="457200" eaLnBrk="0" hangingPunct="0">
              <a:spcBef>
                <a:spcPct val="20000"/>
              </a:spcBef>
              <a:buFont typeface="Arial" charset="0"/>
              <a:buChar char="»"/>
              <a:defRPr sz="2000">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lnSpc>
                <a:spcPct val="100000"/>
              </a:lnSpc>
              <a:spcBef>
                <a:spcPct val="0"/>
              </a:spcBef>
              <a:buFontTx/>
              <a:buNone/>
            </a:pPr>
            <a:r>
              <a:rPr lang="en-US" altLang="en-US" sz="1400" b="0" dirty="0">
                <a:solidFill>
                  <a:srgbClr val="000000"/>
                </a:solidFill>
                <a:latin typeface="Arial" panose="020B0604020202020204" pitchFamily="34" charset="0"/>
                <a:cs typeface="Arial" panose="020B0604020202020204" pitchFamily="34" charset="0"/>
              </a:rPr>
              <a:t>http://media.cleveland.com/plain-dealer/photo/2014/01/14081485-standard.jpg</a:t>
            </a:r>
          </a:p>
        </p:txBody>
      </p:sp>
      <p:sp>
        <p:nvSpPr>
          <p:cNvPr id="5" name="Text Box 3"/>
          <p:cNvSpPr txBox="1">
            <a:spLocks noChangeArrowheads="1"/>
          </p:cNvSpPr>
          <p:nvPr/>
        </p:nvSpPr>
        <p:spPr bwMode="auto">
          <a:xfrm>
            <a:off x="6934200" y="76201"/>
            <a:ext cx="1828800" cy="646331"/>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a:solidFill>
                  <a:srgbClr val="000000"/>
                </a:solidFill>
              </a:rPr>
              <a:t>Ohio, 2014</a:t>
            </a:r>
          </a:p>
        </p:txBody>
      </p:sp>
    </p:spTree>
    <p:extLst>
      <p:ext uri="{BB962C8B-B14F-4D97-AF65-F5344CB8AC3E}">
        <p14:creationId xmlns:p14="http://schemas.microsoft.com/office/powerpoint/2010/main" val="344633629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50" y="3424260"/>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a:spLocks noChangeArrowheads="1"/>
          </p:cNvSpPr>
          <p:nvPr/>
        </p:nvSpPr>
        <p:spPr bwMode="auto">
          <a:xfrm>
            <a:off x="304800" y="6474036"/>
            <a:ext cx="87851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spcBef>
                <a:spcPct val="20000"/>
              </a:spcBef>
              <a:buFont typeface="Arial" charset="0"/>
              <a:buChar char="•"/>
              <a:defRPr sz="3200">
                <a:solidFill>
                  <a:schemeClr val="tx1"/>
                </a:solidFill>
                <a:latin typeface="Calibri" pitchFamily="34" charset="0"/>
              </a:defRPr>
            </a:lvl1pPr>
            <a:lvl2pPr marL="742950" indent="-285750" defTabSz="457200" eaLnBrk="0" hangingPunct="0">
              <a:spcBef>
                <a:spcPct val="20000"/>
              </a:spcBef>
              <a:buFont typeface="Arial" charset="0"/>
              <a:buChar char="–"/>
              <a:defRPr sz="2800">
                <a:solidFill>
                  <a:schemeClr val="tx1"/>
                </a:solidFill>
                <a:latin typeface="Calibri" pitchFamily="34" charset="0"/>
              </a:defRPr>
            </a:lvl2pPr>
            <a:lvl3pPr marL="1143000" indent="-228600" defTabSz="457200" eaLnBrk="0" hangingPunct="0">
              <a:spcBef>
                <a:spcPct val="20000"/>
              </a:spcBef>
              <a:buFont typeface="Arial" charset="0"/>
              <a:buChar char="•"/>
              <a:defRPr sz="2400">
                <a:solidFill>
                  <a:schemeClr val="tx1"/>
                </a:solidFill>
                <a:latin typeface="Calibri" pitchFamily="34" charset="0"/>
              </a:defRPr>
            </a:lvl3pPr>
            <a:lvl4pPr marL="1600200" indent="-228600" defTabSz="457200" eaLnBrk="0" hangingPunct="0">
              <a:spcBef>
                <a:spcPct val="20000"/>
              </a:spcBef>
              <a:buFont typeface="Arial" charset="0"/>
              <a:buChar char="–"/>
              <a:defRPr sz="2000">
                <a:solidFill>
                  <a:schemeClr val="tx1"/>
                </a:solidFill>
                <a:latin typeface="Calibri" pitchFamily="34" charset="0"/>
              </a:defRPr>
            </a:lvl4pPr>
            <a:lvl5pPr marL="2057400" indent="-228600" defTabSz="457200" eaLnBrk="0" hangingPunct="0">
              <a:spcBef>
                <a:spcPct val="20000"/>
              </a:spcBef>
              <a:buFont typeface="Arial" charset="0"/>
              <a:buChar char="»"/>
              <a:defRPr sz="2000">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lnSpc>
                <a:spcPct val="100000"/>
              </a:lnSpc>
              <a:spcBef>
                <a:spcPct val="0"/>
              </a:spcBef>
              <a:buFontTx/>
              <a:buNone/>
            </a:pPr>
            <a:r>
              <a:rPr lang="en-US" altLang="en-US" sz="1400" b="0" dirty="0">
                <a:solidFill>
                  <a:srgbClr val="000000"/>
                </a:solidFill>
                <a:latin typeface="Arial" panose="020B0604020202020204" pitchFamily="34" charset="0"/>
                <a:cs typeface="Arial" panose="020B0604020202020204" pitchFamily="34" charset="0"/>
              </a:rPr>
              <a:t>http://www.weather.gov/images/cle/Wx_Events/2014/IcejamFeb212014/P1000602.JPG</a:t>
            </a:r>
          </a:p>
        </p:txBody>
      </p:sp>
      <p:pic>
        <p:nvPicPr>
          <p:cNvPr id="4098" name="Picture 2" descr="http://www.weather.gov/images/cle/Wx_Events/2014/IcejamFeb212014/P10006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59" y="76213"/>
            <a:ext cx="9101667" cy="5119688"/>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3"/>
          <p:cNvSpPr txBox="1">
            <a:spLocks noChangeArrowheads="1"/>
          </p:cNvSpPr>
          <p:nvPr/>
        </p:nvSpPr>
        <p:spPr bwMode="auto">
          <a:xfrm>
            <a:off x="6934200" y="76201"/>
            <a:ext cx="1828800" cy="646331"/>
          </a:xfrm>
          <a:prstGeom prst="rect">
            <a:avLst/>
          </a:prstGeom>
          <a:solidFill>
            <a:schemeClr val="bg1"/>
          </a:solidFill>
          <a:ln>
            <a:noFill/>
          </a:ln>
          <a:effectLst/>
          <a:extLst>
            <a:ext uri="{91240B29-F687-4F45-9708-019B960494DF}">
              <a14:hiddenLine xmlns:a14="http://schemas.microsoft.com/office/drawing/2010/main" w="2857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r>
              <a:rPr lang="en-US" altLang="en-US" sz="2400" dirty="0">
                <a:solidFill>
                  <a:srgbClr val="000000"/>
                </a:solidFill>
              </a:rPr>
              <a:t>Ohio, 2014</a:t>
            </a:r>
          </a:p>
        </p:txBody>
      </p:sp>
    </p:spTree>
    <p:extLst>
      <p:ext uri="{BB962C8B-B14F-4D97-AF65-F5344CB8AC3E}">
        <p14:creationId xmlns:p14="http://schemas.microsoft.com/office/powerpoint/2010/main" val="291066720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76200" y="1136650"/>
            <a:ext cx="2667000"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spcBef>
                <a:spcPct val="0"/>
              </a:spcBef>
            </a:pPr>
            <a:r>
              <a:rPr lang="en-US" altLang="en-US" sz="2400" dirty="0">
                <a:solidFill>
                  <a:srgbClr val="000000"/>
                </a:solidFill>
              </a:rPr>
              <a:t>Green Circles—</a:t>
            </a:r>
          </a:p>
          <a:p>
            <a:pPr eaLnBrk="1" hangingPunct="1">
              <a:lnSpc>
                <a:spcPct val="100000"/>
              </a:lnSpc>
              <a:spcBef>
                <a:spcPct val="0"/>
              </a:spcBef>
            </a:pPr>
            <a:r>
              <a:rPr lang="en-US" altLang="en-US" sz="2400" dirty="0">
                <a:solidFill>
                  <a:srgbClr val="000000"/>
                </a:solidFill>
              </a:rPr>
              <a:t>Al </a:t>
            </a:r>
            <a:r>
              <a:rPr lang="en-US" altLang="en-US" sz="2400" dirty="0" err="1">
                <a:solidFill>
                  <a:srgbClr val="000000"/>
                </a:solidFill>
              </a:rPr>
              <a:t>Khufrah</a:t>
            </a:r>
            <a:r>
              <a:rPr lang="en-US" altLang="en-US" sz="2400" dirty="0">
                <a:solidFill>
                  <a:srgbClr val="000000"/>
                </a:solidFill>
              </a:rPr>
              <a:t> Oasis, </a:t>
            </a:r>
            <a:r>
              <a:rPr lang="en-US" altLang="en-US" sz="2400" dirty="0">
                <a:solidFill>
                  <a:srgbClr val="0000FF"/>
                </a:solidFill>
              </a:rPr>
              <a:t>Libya</a:t>
            </a:r>
            <a:r>
              <a:rPr lang="en-US" altLang="en-US" sz="2400" dirty="0">
                <a:solidFill>
                  <a:srgbClr val="000099"/>
                </a:solidFill>
              </a:rPr>
              <a:t>,</a:t>
            </a:r>
            <a:r>
              <a:rPr lang="en-US" altLang="en-US" sz="2400" dirty="0">
                <a:solidFill>
                  <a:srgbClr val="000000"/>
                </a:solidFill>
              </a:rPr>
              <a:t> October 28, 2004</a:t>
            </a:r>
            <a:r>
              <a:rPr lang="en-US" altLang="en-US" sz="2400" b="0" dirty="0">
                <a:solidFill>
                  <a:srgbClr val="000000"/>
                </a:solidFill>
              </a:rPr>
              <a:t> </a:t>
            </a:r>
          </a:p>
        </p:txBody>
      </p:sp>
      <p:pic>
        <p:nvPicPr>
          <p:cNvPr id="30723" name="Picture 3" descr="Green Circles—Al Khufrah Oasis, Libya">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7609" y="675409"/>
            <a:ext cx="5888182" cy="588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Text Box 4"/>
          <p:cNvSpPr txBox="1">
            <a:spLocks noChangeArrowheads="1"/>
          </p:cNvSpPr>
          <p:nvPr/>
        </p:nvSpPr>
        <p:spPr bwMode="auto">
          <a:xfrm>
            <a:off x="3124200" y="152400"/>
            <a:ext cx="39624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Water for food and fiber</a:t>
            </a:r>
          </a:p>
        </p:txBody>
      </p:sp>
    </p:spTree>
    <p:extLst>
      <p:ext uri="{BB962C8B-B14F-4D97-AF65-F5344CB8AC3E}">
        <p14:creationId xmlns:p14="http://schemas.microsoft.com/office/powerpoint/2010/main" val="2927211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alifaquedu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 y="0"/>
            <a:ext cx="6238875" cy="408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0852" name="Picture 4" descr="irrigatedfield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600" y="2665413"/>
            <a:ext cx="5867400" cy="419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5707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08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380985"/>
            <a:ext cx="9144000" cy="7165774"/>
            <a:chOff x="0" y="-380997"/>
            <a:chExt cx="9144000" cy="7165774"/>
          </a:xfrm>
        </p:grpSpPr>
        <p:pic>
          <p:nvPicPr>
            <p:cNvPr id="32770" name="Picture 2" descr="steppingley%20gul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0997"/>
              <a:ext cx="9144000"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3"/>
            <p:cNvSpPr txBox="1">
              <a:spLocks noChangeArrowheads="1"/>
            </p:cNvSpPr>
            <p:nvPr/>
          </p:nvSpPr>
          <p:spPr bwMode="auto">
            <a:xfrm>
              <a:off x="381000" y="6477000"/>
              <a:ext cx="8382000" cy="30777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1400" b="0" dirty="0">
                  <a:solidFill>
                    <a:srgbClr val="000000"/>
                  </a:solidFill>
                </a:rPr>
                <a:t>http://www.es.lancs.ac.uk/people/johnq/New%20Folder/steppingley%20gully.jpg</a:t>
              </a:r>
            </a:p>
          </p:txBody>
        </p:sp>
        <p:sp>
          <p:nvSpPr>
            <p:cNvPr id="32772" name="Text Box 4"/>
            <p:cNvSpPr txBox="1">
              <a:spLocks noChangeArrowheads="1"/>
            </p:cNvSpPr>
            <p:nvPr/>
          </p:nvSpPr>
          <p:spPr bwMode="auto">
            <a:xfrm>
              <a:off x="4724400" y="157163"/>
              <a:ext cx="41148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rgbClr val="000000"/>
                  </a:solidFill>
                </a:rPr>
                <a:t>Water as a “change agent”</a:t>
              </a:r>
            </a:p>
          </p:txBody>
        </p:sp>
      </p:grpSp>
    </p:spTree>
    <p:extLst>
      <p:ext uri="{BB962C8B-B14F-4D97-AF65-F5344CB8AC3E}">
        <p14:creationId xmlns:p14="http://schemas.microsoft.com/office/powerpoint/2010/main" val="122184388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0"/>
            <a:ext cx="9144000" cy="6858000"/>
            <a:chOff x="0" y="0"/>
            <a:chExt cx="9144000" cy="6858000"/>
          </a:xfrm>
        </p:grpSpPr>
        <p:pic>
          <p:nvPicPr>
            <p:cNvPr id="34818" name="Picture 2" descr="sheet_erosion_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3"/>
            <p:cNvSpPr txBox="1">
              <a:spLocks noChangeArrowheads="1"/>
            </p:cNvSpPr>
            <p:nvPr/>
          </p:nvSpPr>
          <p:spPr bwMode="auto">
            <a:xfrm>
              <a:off x="304800" y="6474023"/>
              <a:ext cx="8610600" cy="30777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1400" b="0" dirty="0">
                  <a:solidFill>
                    <a:srgbClr val="000000"/>
                  </a:solidFill>
                </a:rPr>
                <a:t>http://www.uwsp.edu/geo/faculty/ritter/images/lithosphere/mass_wasting_erosion/sheet_erosion_large.jpg</a:t>
              </a:r>
            </a:p>
          </p:txBody>
        </p:sp>
        <p:sp>
          <p:nvSpPr>
            <p:cNvPr id="34820" name="Text Box 4"/>
            <p:cNvSpPr txBox="1">
              <a:spLocks noChangeArrowheads="1"/>
            </p:cNvSpPr>
            <p:nvPr/>
          </p:nvSpPr>
          <p:spPr bwMode="auto">
            <a:xfrm>
              <a:off x="457200" y="76200"/>
              <a:ext cx="84582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rgbClr val="000000"/>
                  </a:solidFill>
                </a:rPr>
                <a:t>“Transport agent” – sediments – dissolved substances</a:t>
              </a:r>
            </a:p>
          </p:txBody>
        </p:sp>
      </p:grpSp>
    </p:spTree>
    <p:extLst>
      <p:ext uri="{BB962C8B-B14F-4D97-AF65-F5344CB8AC3E}">
        <p14:creationId xmlns:p14="http://schemas.microsoft.com/office/powerpoint/2010/main" val="348870950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22" name="Group 2"/>
          <p:cNvGrpSpPr>
            <a:grpSpLocks/>
          </p:cNvGrpSpPr>
          <p:nvPr/>
        </p:nvGrpSpPr>
        <p:grpSpPr bwMode="auto">
          <a:xfrm>
            <a:off x="0" y="0"/>
            <a:ext cx="4800600" cy="4502150"/>
            <a:chOff x="0" y="0"/>
            <a:chExt cx="3024" cy="2836"/>
          </a:xfrm>
        </p:grpSpPr>
        <p:sp>
          <p:nvSpPr>
            <p:cNvPr id="35847" name="Text Box 3"/>
            <p:cNvSpPr txBox="1">
              <a:spLocks noChangeArrowheads="1"/>
            </p:cNvSpPr>
            <p:nvPr/>
          </p:nvSpPr>
          <p:spPr bwMode="auto">
            <a:xfrm>
              <a:off x="126" y="2313"/>
              <a:ext cx="2448"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00"/>
                  </a:solidFill>
                </a:rPr>
                <a:t>Lake Lanier, </a:t>
              </a:r>
              <a:r>
                <a:rPr lang="en-US" altLang="en-US" sz="2400" dirty="0">
                  <a:solidFill>
                    <a:srgbClr val="0000FF"/>
                  </a:solidFill>
                </a:rPr>
                <a:t>Georgia</a:t>
              </a:r>
              <a:r>
                <a:rPr lang="en-US" altLang="en-US" sz="2400" dirty="0">
                  <a:solidFill>
                    <a:srgbClr val="000000"/>
                  </a:solidFill>
                </a:rPr>
                <a:t> - Brian </a:t>
              </a:r>
              <a:r>
                <a:rPr lang="en-US" altLang="en-US" sz="2400" dirty="0" err="1">
                  <a:solidFill>
                    <a:srgbClr val="000000"/>
                  </a:solidFill>
                </a:rPr>
                <a:t>Hursey</a:t>
              </a:r>
              <a:r>
                <a:rPr lang="en-US" altLang="en-US" sz="2400" dirty="0">
                  <a:solidFill>
                    <a:srgbClr val="000000"/>
                  </a:solidFill>
                </a:rPr>
                <a:t> </a:t>
              </a:r>
            </a:p>
          </p:txBody>
        </p:sp>
        <p:grpSp>
          <p:nvGrpSpPr>
            <p:cNvPr id="35848" name="Group 4"/>
            <p:cNvGrpSpPr>
              <a:grpSpLocks/>
            </p:cNvGrpSpPr>
            <p:nvPr/>
          </p:nvGrpSpPr>
          <p:grpSpPr bwMode="auto">
            <a:xfrm>
              <a:off x="0" y="0"/>
              <a:ext cx="3024" cy="2250"/>
              <a:chOff x="0" y="0"/>
              <a:chExt cx="3024" cy="2250"/>
            </a:xfrm>
          </p:grpSpPr>
          <p:pic>
            <p:nvPicPr>
              <p:cNvPr id="35849" name="Picture 5" descr="Lake Lanier, Georgia drought: March 4th 2007 (left), February 11th 2008 (right). Montage by Brian Hursey (C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000" cy="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0" name="Text Box 6"/>
              <p:cNvSpPr txBox="1">
                <a:spLocks noChangeArrowheads="1"/>
              </p:cNvSpPr>
              <p:nvPr/>
            </p:nvSpPr>
            <p:spPr bwMode="auto">
              <a:xfrm>
                <a:off x="126" y="63"/>
                <a:ext cx="126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1800">
                    <a:solidFill>
                      <a:srgbClr val="000000"/>
                    </a:solidFill>
                  </a:rPr>
                  <a:t>March 4th 2007</a:t>
                </a:r>
              </a:p>
            </p:txBody>
          </p:sp>
          <p:sp>
            <p:nvSpPr>
              <p:cNvPr id="35851" name="Text Box 7"/>
              <p:cNvSpPr txBox="1">
                <a:spLocks noChangeArrowheads="1"/>
              </p:cNvSpPr>
              <p:nvPr/>
            </p:nvSpPr>
            <p:spPr bwMode="auto">
              <a:xfrm>
                <a:off x="1536" y="96"/>
                <a:ext cx="1488"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1800">
                    <a:solidFill>
                      <a:srgbClr val="000000"/>
                    </a:solidFill>
                  </a:rPr>
                  <a:t>February 11th 2008</a:t>
                </a:r>
              </a:p>
            </p:txBody>
          </p:sp>
        </p:grpSp>
      </p:grpSp>
      <p:grpSp>
        <p:nvGrpSpPr>
          <p:cNvPr id="593928" name="Group 8"/>
          <p:cNvGrpSpPr>
            <a:grpSpLocks/>
          </p:cNvGrpSpPr>
          <p:nvPr/>
        </p:nvGrpSpPr>
        <p:grpSpPr bwMode="auto">
          <a:xfrm>
            <a:off x="914400" y="3543300"/>
            <a:ext cx="8224838" cy="3314700"/>
            <a:chOff x="576" y="2232"/>
            <a:chExt cx="5181" cy="2088"/>
          </a:xfrm>
        </p:grpSpPr>
        <p:pic>
          <p:nvPicPr>
            <p:cNvPr id="35845" name="Picture 9" descr="136803main_scenic-river-drough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3" y="2232"/>
              <a:ext cx="2784" cy="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Text Box 10"/>
            <p:cNvSpPr txBox="1">
              <a:spLocks noChangeArrowheads="1"/>
            </p:cNvSpPr>
            <p:nvPr/>
          </p:nvSpPr>
          <p:spPr bwMode="auto">
            <a:xfrm>
              <a:off x="576" y="3360"/>
              <a:ext cx="254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dirty="0">
                  <a:solidFill>
                    <a:srgbClr val="000099"/>
                  </a:solidFill>
                </a:rPr>
                <a:t>Virginia</a:t>
              </a:r>
              <a:r>
                <a:rPr lang="en-US" altLang="en-US" sz="2400" dirty="0">
                  <a:solidFill>
                    <a:srgbClr val="000000"/>
                  </a:solidFill>
                </a:rPr>
                <a:t> riverbed - NASA</a:t>
              </a:r>
            </a:p>
          </p:txBody>
        </p:sp>
      </p:grpSp>
      <p:sp>
        <p:nvSpPr>
          <p:cNvPr id="35844" name="Text Box 11"/>
          <p:cNvSpPr txBox="1">
            <a:spLocks noChangeArrowheads="1"/>
          </p:cNvSpPr>
          <p:nvPr/>
        </p:nvSpPr>
        <p:spPr bwMode="auto">
          <a:xfrm>
            <a:off x="6324600" y="381000"/>
            <a:ext cx="1600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b="1">
                <a:solidFill>
                  <a:srgbClr val="FF0000"/>
                </a:solidFill>
                <a:latin typeface="Arial" charset="0"/>
              </a:defRPr>
            </a:lvl1pPr>
            <a:lvl2pPr marL="742950" indent="-285750" eaLnBrk="0" hangingPunct="0">
              <a:defRPr sz="2000" b="1">
                <a:solidFill>
                  <a:srgbClr val="FF0000"/>
                </a:solidFill>
                <a:latin typeface="Arial" charset="0"/>
              </a:defRPr>
            </a:lvl2pPr>
            <a:lvl3pPr marL="1143000" indent="-228600" eaLnBrk="0" hangingPunct="0">
              <a:defRPr sz="2000" b="1">
                <a:solidFill>
                  <a:srgbClr val="FF0000"/>
                </a:solidFill>
                <a:latin typeface="Arial" charset="0"/>
              </a:defRPr>
            </a:lvl3pPr>
            <a:lvl4pPr marL="1600200" indent="-228600" eaLnBrk="0" hangingPunct="0">
              <a:defRPr sz="2000" b="1">
                <a:solidFill>
                  <a:srgbClr val="FF0000"/>
                </a:solidFill>
                <a:latin typeface="Arial" charset="0"/>
              </a:defRPr>
            </a:lvl4pPr>
            <a:lvl5pPr marL="2057400" indent="-228600" eaLnBrk="0" hangingPunct="0">
              <a:defRPr sz="2000" b="1">
                <a:solidFill>
                  <a:srgbClr val="FF0000"/>
                </a:solidFill>
                <a:latin typeface="Arial" charset="0"/>
              </a:defRPr>
            </a:lvl5pPr>
            <a:lvl6pPr marL="2514600" indent="-228600" eaLnBrk="0" fontAlgn="base" hangingPunct="0">
              <a:lnSpc>
                <a:spcPct val="150000"/>
              </a:lnSpc>
              <a:spcBef>
                <a:spcPct val="50000"/>
              </a:spcBef>
              <a:spcAft>
                <a:spcPct val="0"/>
              </a:spcAft>
              <a:defRPr sz="2000" b="1">
                <a:solidFill>
                  <a:srgbClr val="FF0000"/>
                </a:solidFill>
                <a:latin typeface="Arial" charset="0"/>
              </a:defRPr>
            </a:lvl6pPr>
            <a:lvl7pPr marL="2971800" indent="-228600" eaLnBrk="0" fontAlgn="base" hangingPunct="0">
              <a:lnSpc>
                <a:spcPct val="150000"/>
              </a:lnSpc>
              <a:spcBef>
                <a:spcPct val="50000"/>
              </a:spcBef>
              <a:spcAft>
                <a:spcPct val="0"/>
              </a:spcAft>
              <a:defRPr sz="2000" b="1">
                <a:solidFill>
                  <a:srgbClr val="FF0000"/>
                </a:solidFill>
                <a:latin typeface="Arial" charset="0"/>
              </a:defRPr>
            </a:lvl7pPr>
            <a:lvl8pPr marL="3429000" indent="-228600" eaLnBrk="0" fontAlgn="base" hangingPunct="0">
              <a:lnSpc>
                <a:spcPct val="150000"/>
              </a:lnSpc>
              <a:spcBef>
                <a:spcPct val="50000"/>
              </a:spcBef>
              <a:spcAft>
                <a:spcPct val="0"/>
              </a:spcAft>
              <a:defRPr sz="2000" b="1">
                <a:solidFill>
                  <a:srgbClr val="FF0000"/>
                </a:solidFill>
                <a:latin typeface="Arial" charset="0"/>
              </a:defRPr>
            </a:lvl8pPr>
            <a:lvl9pPr marL="3886200" indent="-228600" eaLnBrk="0" fontAlgn="base" hangingPunct="0">
              <a:lnSpc>
                <a:spcPct val="150000"/>
              </a:lnSpc>
              <a:spcBef>
                <a:spcPct val="50000"/>
              </a:spcBef>
              <a:spcAft>
                <a:spcPct val="0"/>
              </a:spcAft>
              <a:defRPr sz="2000" b="1">
                <a:solidFill>
                  <a:srgbClr val="FF0000"/>
                </a:solidFill>
                <a:latin typeface="Arial" charset="0"/>
              </a:defRPr>
            </a:lvl9pPr>
          </a:lstStyle>
          <a:p>
            <a:pPr eaLnBrk="1" hangingPunct="1">
              <a:lnSpc>
                <a:spcPct val="100000"/>
              </a:lnSpc>
            </a:pPr>
            <a:r>
              <a:rPr lang="en-US" altLang="en-US" sz="2400">
                <a:solidFill>
                  <a:srgbClr val="000000"/>
                </a:solidFill>
              </a:rPr>
              <a:t>Drought</a:t>
            </a:r>
          </a:p>
        </p:txBody>
      </p:sp>
    </p:spTree>
    <p:extLst>
      <p:ext uri="{BB962C8B-B14F-4D97-AF65-F5344CB8AC3E}">
        <p14:creationId xmlns:p14="http://schemas.microsoft.com/office/powerpoint/2010/main" val="383085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39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39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400" b="1" i="0" u="none" strike="noStrike" cap="none" normalizeH="0" baseline="0" smtClean="0">
            <a:ln>
              <a:noFill/>
            </a:ln>
            <a:solidFill>
              <a:srgbClr val="FF33CC"/>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400" b="1" i="0" u="none" strike="noStrike" cap="none" normalizeH="0" baseline="0" smtClean="0">
            <a:ln>
              <a:noFill/>
            </a:ln>
            <a:solidFill>
              <a:srgbClr val="FF33CC"/>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1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2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400" b="1" i="0" u="none" strike="noStrike" cap="none" normalizeH="0" baseline="0" smtClean="0">
            <a:ln>
              <a:noFill/>
            </a:ln>
            <a:solidFill>
              <a:srgbClr val="FF33CC"/>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400" b="1" i="0" u="none" strike="noStrike" cap="none" normalizeH="0" baseline="0" smtClean="0">
            <a:ln>
              <a:noFill/>
            </a:ln>
            <a:solidFill>
              <a:srgbClr val="FF33CC"/>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1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lank Presentation">
  <a:themeElements>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1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2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2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4.xml><?xml version="1.0" encoding="utf-8"?>
<a:theme xmlns:a="http://schemas.openxmlformats.org/drawingml/2006/main" name="2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5.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6.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000" b="1" i="0" u="none" strike="noStrike" cap="none" normalizeH="0" baseline="0" smtClean="0">
            <a:ln>
              <a:noFill/>
            </a:ln>
            <a:solidFill>
              <a:srgbClr val="FF00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400" b="1" i="0" u="none" strike="noStrike" cap="none" normalizeH="0" baseline="0" smtClean="0">
            <a:ln>
              <a:noFill/>
            </a:ln>
            <a:solidFill>
              <a:srgbClr val="FF33CC"/>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50000"/>
          </a:spcBef>
          <a:spcAft>
            <a:spcPct val="0"/>
          </a:spcAft>
          <a:buClrTx/>
          <a:buSzTx/>
          <a:buFontTx/>
          <a:buNone/>
          <a:tabLst/>
          <a:defRPr kumimoji="0" lang="en-US" altLang="en-US" sz="2400" b="1" i="0" u="none" strike="noStrike" cap="none" normalizeH="0" baseline="0" smtClean="0">
            <a:ln>
              <a:noFill/>
            </a:ln>
            <a:solidFill>
              <a:srgbClr val="FF33CC"/>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14174</TotalTime>
  <Words>9068</Words>
  <Application>Microsoft Office PowerPoint</Application>
  <PresentationFormat>On-screen Show (4:3)</PresentationFormat>
  <Paragraphs>1026</Paragraphs>
  <Slides>337</Slides>
  <Notes>3</Notes>
  <HiddenSlides>0</HiddenSlides>
  <MMClips>0</MMClips>
  <ScaleCrop>false</ScaleCrop>
  <HeadingPairs>
    <vt:vector size="6" baseType="variant">
      <vt:variant>
        <vt:lpstr>Fonts Used</vt:lpstr>
      </vt:variant>
      <vt:variant>
        <vt:i4>7</vt:i4>
      </vt:variant>
      <vt:variant>
        <vt:lpstr>Theme</vt:lpstr>
      </vt:variant>
      <vt:variant>
        <vt:i4>38</vt:i4>
      </vt:variant>
      <vt:variant>
        <vt:lpstr>Slide Titles</vt:lpstr>
      </vt:variant>
      <vt:variant>
        <vt:i4>337</vt:i4>
      </vt:variant>
    </vt:vector>
  </HeadingPairs>
  <TitlesOfParts>
    <vt:vector size="382" baseType="lpstr">
      <vt:lpstr>굴림</vt:lpstr>
      <vt:lpstr>Arial</vt:lpstr>
      <vt:lpstr>Calibri</vt:lpstr>
      <vt:lpstr>HardingText-Regular</vt:lpstr>
      <vt:lpstr>Roboto-Bold</vt:lpstr>
      <vt:lpstr>Times New Roman</vt:lpstr>
      <vt:lpstr>Wingdings</vt:lpstr>
      <vt:lpstr>Default Design</vt:lpstr>
      <vt:lpstr>1_Default Design</vt:lpstr>
      <vt:lpstr>Blank Presentation</vt:lpstr>
      <vt:lpstr>2_Default Design</vt:lpstr>
      <vt:lpstr>9_Default Design</vt:lpstr>
      <vt:lpstr>2_Office Theme</vt:lpstr>
      <vt:lpstr>1_Office Theme</vt:lpstr>
      <vt:lpstr>4_Default Design</vt:lpstr>
      <vt:lpstr>Office Theme</vt:lpstr>
      <vt:lpstr>10_Default Design</vt:lpstr>
      <vt:lpstr>6_Default Design</vt:lpstr>
      <vt:lpstr>8_Default Design</vt:lpstr>
      <vt:lpstr>3_Office Theme</vt:lpstr>
      <vt:lpstr>12_Default Design</vt:lpstr>
      <vt:lpstr>13_Default Design</vt:lpstr>
      <vt:lpstr>7_Office Theme</vt:lpstr>
      <vt:lpstr>17_Default Design</vt:lpstr>
      <vt:lpstr>8_Office Theme</vt:lpstr>
      <vt:lpstr>18_Default Design</vt:lpstr>
      <vt:lpstr>11_Office Theme</vt:lpstr>
      <vt:lpstr>13_Office Theme</vt:lpstr>
      <vt:lpstr>14_Office Theme</vt:lpstr>
      <vt:lpstr>20_Default Design</vt:lpstr>
      <vt:lpstr>7_Default Design</vt:lpstr>
      <vt:lpstr>16_Office Theme</vt:lpstr>
      <vt:lpstr>14_Default Design</vt:lpstr>
      <vt:lpstr>16_Default Design</vt:lpstr>
      <vt:lpstr>17_Office Theme</vt:lpstr>
      <vt:lpstr>18_Office Theme</vt:lpstr>
      <vt:lpstr>6_Office Theme</vt:lpstr>
      <vt:lpstr>19_Office Theme</vt:lpstr>
      <vt:lpstr>21_Office Theme</vt:lpstr>
      <vt:lpstr>23_Office Theme</vt:lpstr>
      <vt:lpstr>24_Office Theme</vt:lpstr>
      <vt:lpstr>15_Office Theme</vt:lpstr>
      <vt:lpstr>3_Default Design</vt:lpstr>
      <vt:lpstr>9_Office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Atmospheric measurements</vt:lpstr>
      <vt:lpstr>Atmospheric measurements</vt:lpstr>
      <vt:lpstr>Radiation measurements</vt:lpstr>
      <vt:lpstr>Soil heat flux measurements</vt:lpstr>
      <vt:lpstr>Internal state measurements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 &amp; S 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SJB</dc:creator>
  <cp:lastModifiedBy>Steve Burges</cp:lastModifiedBy>
  <cp:revision>1244</cp:revision>
  <dcterms:created xsi:type="dcterms:W3CDTF">2006-01-09T02:58:59Z</dcterms:created>
  <dcterms:modified xsi:type="dcterms:W3CDTF">2024-04-11T18:20:31Z</dcterms:modified>
</cp:coreProperties>
</file>