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87" r:id="rId4"/>
    <p:sldMasterId id="2147483700" r:id="rId5"/>
    <p:sldMasterId id="2147483714" r:id="rId6"/>
    <p:sldMasterId id="2147483726" r:id="rId7"/>
    <p:sldMasterId id="2147483740" r:id="rId8"/>
  </p:sldMasterIdLst>
  <p:notesMasterIdLst>
    <p:notesMasterId r:id="rId152"/>
  </p:notesMasterIdLst>
  <p:sldIdLst>
    <p:sldId id="776" r:id="rId9"/>
    <p:sldId id="476" r:id="rId10"/>
    <p:sldId id="635" r:id="rId11"/>
    <p:sldId id="736" r:id="rId12"/>
    <p:sldId id="737" r:id="rId13"/>
    <p:sldId id="738" r:id="rId14"/>
    <p:sldId id="739" r:id="rId15"/>
    <p:sldId id="741" r:id="rId16"/>
    <p:sldId id="742" r:id="rId17"/>
    <p:sldId id="846" r:id="rId18"/>
    <p:sldId id="943" r:id="rId19"/>
    <p:sldId id="847" r:id="rId20"/>
    <p:sldId id="844" r:id="rId21"/>
    <p:sldId id="671" r:id="rId22"/>
    <p:sldId id="743" r:id="rId23"/>
    <p:sldId id="669" r:id="rId24"/>
    <p:sldId id="670" r:id="rId25"/>
    <p:sldId id="637" r:id="rId26"/>
    <p:sldId id="672" r:id="rId27"/>
    <p:sldId id="676" r:id="rId28"/>
    <p:sldId id="674" r:id="rId29"/>
    <p:sldId id="677" r:id="rId30"/>
    <p:sldId id="691" r:id="rId31"/>
    <p:sldId id="673" r:id="rId32"/>
    <p:sldId id="758" r:id="rId33"/>
    <p:sldId id="390" r:id="rId34"/>
    <p:sldId id="416" r:id="rId35"/>
    <p:sldId id="754" r:id="rId36"/>
    <p:sldId id="395" r:id="rId37"/>
    <p:sldId id="472" r:id="rId38"/>
    <p:sldId id="394" r:id="rId39"/>
    <p:sldId id="601" r:id="rId40"/>
    <p:sldId id="391" r:id="rId41"/>
    <p:sldId id="506" r:id="rId42"/>
    <p:sldId id="349" r:id="rId43"/>
    <p:sldId id="396" r:id="rId44"/>
    <p:sldId id="392" r:id="rId45"/>
    <p:sldId id="759" r:id="rId46"/>
    <p:sldId id="745" r:id="rId47"/>
    <p:sldId id="746" r:id="rId48"/>
    <p:sldId id="747" r:id="rId49"/>
    <p:sldId id="748" r:id="rId50"/>
    <p:sldId id="749" r:id="rId51"/>
    <p:sldId id="751" r:id="rId52"/>
    <p:sldId id="400" r:id="rId53"/>
    <p:sldId id="508" r:id="rId54"/>
    <p:sldId id="509" r:id="rId55"/>
    <p:sldId id="348" r:id="rId56"/>
    <p:sldId id="350" r:id="rId57"/>
    <p:sldId id="697" r:id="rId58"/>
    <p:sldId id="347" r:id="rId59"/>
    <p:sldId id="698" r:id="rId60"/>
    <p:sldId id="401" r:id="rId61"/>
    <p:sldId id="695" r:id="rId62"/>
    <p:sldId id="489" r:id="rId63"/>
    <p:sldId id="711" r:id="rId64"/>
    <p:sldId id="712" r:id="rId65"/>
    <p:sldId id="718" r:id="rId66"/>
    <p:sldId id="713" r:id="rId67"/>
    <p:sldId id="719" r:id="rId68"/>
    <p:sldId id="507" r:id="rId69"/>
    <p:sldId id="490" r:id="rId70"/>
    <p:sldId id="769" r:id="rId71"/>
    <p:sldId id="492" r:id="rId72"/>
    <p:sldId id="771" r:id="rId73"/>
    <p:sldId id="407" r:id="rId74"/>
    <p:sldId id="763" r:id="rId75"/>
    <p:sldId id="762" r:id="rId76"/>
    <p:sldId id="764" r:id="rId77"/>
    <p:sldId id="765" r:id="rId78"/>
    <p:sldId id="766" r:id="rId79"/>
    <p:sldId id="510" r:id="rId80"/>
    <p:sldId id="511" r:id="rId81"/>
    <p:sldId id="516" r:id="rId82"/>
    <p:sldId id="518" r:id="rId83"/>
    <p:sldId id="581" r:id="rId84"/>
    <p:sldId id="757" r:id="rId85"/>
    <p:sldId id="756" r:id="rId86"/>
    <p:sldId id="650" r:id="rId87"/>
    <p:sldId id="405" r:id="rId88"/>
    <p:sldId id="494" r:id="rId89"/>
    <p:sldId id="408" r:id="rId90"/>
    <p:sldId id="687" r:id="rId91"/>
    <p:sldId id="620" r:id="rId92"/>
    <p:sldId id="621" r:id="rId93"/>
    <p:sldId id="693" r:id="rId94"/>
    <p:sldId id="622" r:id="rId95"/>
    <p:sldId id="623" r:id="rId96"/>
    <p:sldId id="624" r:id="rId97"/>
    <p:sldId id="625" r:id="rId98"/>
    <p:sldId id="700" r:id="rId99"/>
    <p:sldId id="626" r:id="rId100"/>
    <p:sldId id="1306" r:id="rId101"/>
    <p:sldId id="1307" r:id="rId102"/>
    <p:sldId id="1308" r:id="rId103"/>
    <p:sldId id="1309" r:id="rId104"/>
    <p:sldId id="1310" r:id="rId105"/>
    <p:sldId id="1311" r:id="rId106"/>
    <p:sldId id="1312" r:id="rId107"/>
    <p:sldId id="1313" r:id="rId108"/>
    <p:sldId id="1314" r:id="rId109"/>
    <p:sldId id="1315" r:id="rId110"/>
    <p:sldId id="1316" r:id="rId111"/>
    <p:sldId id="1317" r:id="rId112"/>
    <p:sldId id="1318" r:id="rId113"/>
    <p:sldId id="1319" r:id="rId114"/>
    <p:sldId id="720" r:id="rId115"/>
    <p:sldId id="721" r:id="rId116"/>
    <p:sldId id="722" r:id="rId117"/>
    <p:sldId id="723" r:id="rId118"/>
    <p:sldId id="724" r:id="rId119"/>
    <p:sldId id="760" r:id="rId120"/>
    <p:sldId id="726" r:id="rId121"/>
    <p:sldId id="727" r:id="rId122"/>
    <p:sldId id="728" r:id="rId123"/>
    <p:sldId id="729" r:id="rId124"/>
    <p:sldId id="730" r:id="rId125"/>
    <p:sldId id="731" r:id="rId126"/>
    <p:sldId id="732" r:id="rId127"/>
    <p:sldId id="733" r:id="rId128"/>
    <p:sldId id="768" r:id="rId129"/>
    <p:sldId id="734" r:id="rId130"/>
    <p:sldId id="761" r:id="rId131"/>
    <p:sldId id="652" r:id="rId132"/>
    <p:sldId id="653" r:id="rId133"/>
    <p:sldId id="654" r:id="rId134"/>
    <p:sldId id="655" r:id="rId135"/>
    <p:sldId id="645" r:id="rId136"/>
    <p:sldId id="646" r:id="rId137"/>
    <p:sldId id="574" r:id="rId138"/>
    <p:sldId id="437" r:id="rId139"/>
    <p:sldId id="772" r:id="rId140"/>
    <p:sldId id="773" r:id="rId141"/>
    <p:sldId id="774" r:id="rId142"/>
    <p:sldId id="775" r:id="rId143"/>
    <p:sldId id="666" r:id="rId144"/>
    <p:sldId id="701" r:id="rId145"/>
    <p:sldId id="702" r:id="rId146"/>
    <p:sldId id="703" r:id="rId147"/>
    <p:sldId id="704" r:id="rId148"/>
    <p:sldId id="707" r:id="rId149"/>
    <p:sldId id="708" r:id="rId150"/>
    <p:sldId id="705" r:id="rId151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150000"/>
      </a:lnSpc>
      <a:spcBef>
        <a:spcPct val="50000"/>
      </a:spcBef>
      <a:spcAft>
        <a:spcPct val="0"/>
      </a:spcAft>
      <a:defRPr sz="2400" b="1" kern="1200">
        <a:solidFill>
          <a:srgbClr val="FF33CC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150000"/>
      </a:lnSpc>
      <a:spcBef>
        <a:spcPct val="50000"/>
      </a:spcBef>
      <a:spcAft>
        <a:spcPct val="0"/>
      </a:spcAft>
      <a:defRPr sz="2400" b="1" kern="1200">
        <a:solidFill>
          <a:srgbClr val="FF33CC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150000"/>
      </a:lnSpc>
      <a:spcBef>
        <a:spcPct val="50000"/>
      </a:spcBef>
      <a:spcAft>
        <a:spcPct val="0"/>
      </a:spcAft>
      <a:defRPr sz="2400" b="1" kern="1200">
        <a:solidFill>
          <a:srgbClr val="FF33CC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150000"/>
      </a:lnSpc>
      <a:spcBef>
        <a:spcPct val="50000"/>
      </a:spcBef>
      <a:spcAft>
        <a:spcPct val="0"/>
      </a:spcAft>
      <a:defRPr sz="2400" b="1" kern="1200">
        <a:solidFill>
          <a:srgbClr val="FF33CC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150000"/>
      </a:lnSpc>
      <a:spcBef>
        <a:spcPct val="50000"/>
      </a:spcBef>
      <a:spcAft>
        <a:spcPct val="0"/>
      </a:spcAft>
      <a:defRPr sz="2400" b="1" kern="1200">
        <a:solidFill>
          <a:srgbClr val="FF33CC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FF33CC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FF33CC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FF33CC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FF33CC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0C0C0"/>
    <a:srgbClr val="0033CC"/>
    <a:srgbClr val="003399"/>
    <a:srgbClr val="003366"/>
    <a:srgbClr val="3366FF"/>
    <a:srgbClr val="0066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864F87-E6B6-439D-BCAA-B8CDE289C358}" v="189" dt="2024-07-05T22:45:05.4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741" autoAdjust="0"/>
  </p:normalViewPr>
  <p:slideViewPr>
    <p:cSldViewPr>
      <p:cViewPr varScale="1">
        <p:scale>
          <a:sx n="124" d="100"/>
          <a:sy n="124" d="100"/>
        </p:scale>
        <p:origin x="12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9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63" Type="http://schemas.openxmlformats.org/officeDocument/2006/relationships/slide" Target="slides/slide55.xml"/><Relationship Id="rId84" Type="http://schemas.openxmlformats.org/officeDocument/2006/relationships/slide" Target="slides/slide76.xml"/><Relationship Id="rId138" Type="http://schemas.openxmlformats.org/officeDocument/2006/relationships/slide" Target="slides/slide130.xml"/><Relationship Id="rId107" Type="http://schemas.openxmlformats.org/officeDocument/2006/relationships/slide" Target="slides/slide99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53" Type="http://schemas.openxmlformats.org/officeDocument/2006/relationships/slide" Target="slides/slide45.xml"/><Relationship Id="rId74" Type="http://schemas.openxmlformats.org/officeDocument/2006/relationships/slide" Target="slides/slide66.xml"/><Relationship Id="rId128" Type="http://schemas.openxmlformats.org/officeDocument/2006/relationships/slide" Target="slides/slide120.xml"/><Relationship Id="rId149" Type="http://schemas.openxmlformats.org/officeDocument/2006/relationships/slide" Target="slides/slide141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7.xml"/><Relationship Id="rId22" Type="http://schemas.openxmlformats.org/officeDocument/2006/relationships/slide" Target="slides/slide14.xml"/><Relationship Id="rId43" Type="http://schemas.openxmlformats.org/officeDocument/2006/relationships/slide" Target="slides/slide35.xml"/><Relationship Id="rId64" Type="http://schemas.openxmlformats.org/officeDocument/2006/relationships/slide" Target="slides/slide56.xml"/><Relationship Id="rId118" Type="http://schemas.openxmlformats.org/officeDocument/2006/relationships/slide" Target="slides/slide110.xml"/><Relationship Id="rId139" Type="http://schemas.openxmlformats.org/officeDocument/2006/relationships/slide" Target="slides/slide131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150" Type="http://schemas.openxmlformats.org/officeDocument/2006/relationships/slide" Target="slides/slide142.xml"/><Relationship Id="rId155" Type="http://schemas.openxmlformats.org/officeDocument/2006/relationships/theme" Target="theme/theme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59" Type="http://schemas.openxmlformats.org/officeDocument/2006/relationships/slide" Target="slides/slide51.xml"/><Relationship Id="rId103" Type="http://schemas.openxmlformats.org/officeDocument/2006/relationships/slide" Target="slides/slide95.xml"/><Relationship Id="rId108" Type="http://schemas.openxmlformats.org/officeDocument/2006/relationships/slide" Target="slides/slide100.xml"/><Relationship Id="rId124" Type="http://schemas.openxmlformats.org/officeDocument/2006/relationships/slide" Target="slides/slide116.xml"/><Relationship Id="rId129" Type="http://schemas.openxmlformats.org/officeDocument/2006/relationships/slide" Target="slides/slide121.xml"/><Relationship Id="rId54" Type="http://schemas.openxmlformats.org/officeDocument/2006/relationships/slide" Target="slides/slide46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91" Type="http://schemas.openxmlformats.org/officeDocument/2006/relationships/slide" Target="slides/slide83.xml"/><Relationship Id="rId96" Type="http://schemas.openxmlformats.org/officeDocument/2006/relationships/slide" Target="slides/slide88.xml"/><Relationship Id="rId140" Type="http://schemas.openxmlformats.org/officeDocument/2006/relationships/slide" Target="slides/slide132.xml"/><Relationship Id="rId145" Type="http://schemas.openxmlformats.org/officeDocument/2006/relationships/slide" Target="slides/slide13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49" Type="http://schemas.openxmlformats.org/officeDocument/2006/relationships/slide" Target="slides/slide41.xml"/><Relationship Id="rId114" Type="http://schemas.openxmlformats.org/officeDocument/2006/relationships/slide" Target="slides/slide106.xml"/><Relationship Id="rId119" Type="http://schemas.openxmlformats.org/officeDocument/2006/relationships/slide" Target="slides/slide111.xml"/><Relationship Id="rId44" Type="http://schemas.openxmlformats.org/officeDocument/2006/relationships/slide" Target="slides/slide36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130" Type="http://schemas.openxmlformats.org/officeDocument/2006/relationships/slide" Target="slides/slide122.xml"/><Relationship Id="rId135" Type="http://schemas.openxmlformats.org/officeDocument/2006/relationships/slide" Target="slides/slide127.xml"/><Relationship Id="rId151" Type="http://schemas.openxmlformats.org/officeDocument/2006/relationships/slide" Target="slides/slide143.xml"/><Relationship Id="rId156" Type="http://schemas.openxmlformats.org/officeDocument/2006/relationships/tableStyles" Target="tableStyles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109" Type="http://schemas.openxmlformats.org/officeDocument/2006/relationships/slide" Target="slides/slide10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04" Type="http://schemas.openxmlformats.org/officeDocument/2006/relationships/slide" Target="slides/slide96.xml"/><Relationship Id="rId120" Type="http://schemas.openxmlformats.org/officeDocument/2006/relationships/slide" Target="slides/slide112.xml"/><Relationship Id="rId125" Type="http://schemas.openxmlformats.org/officeDocument/2006/relationships/slide" Target="slides/slide117.xml"/><Relationship Id="rId141" Type="http://schemas.openxmlformats.org/officeDocument/2006/relationships/slide" Target="slides/slide133.xml"/><Relationship Id="rId146" Type="http://schemas.openxmlformats.org/officeDocument/2006/relationships/slide" Target="slides/slide13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110" Type="http://schemas.openxmlformats.org/officeDocument/2006/relationships/slide" Target="slides/slide102.xml"/><Relationship Id="rId115" Type="http://schemas.openxmlformats.org/officeDocument/2006/relationships/slide" Target="slides/slide107.xml"/><Relationship Id="rId131" Type="http://schemas.openxmlformats.org/officeDocument/2006/relationships/slide" Target="slides/slide123.xml"/><Relationship Id="rId136" Type="http://schemas.openxmlformats.org/officeDocument/2006/relationships/slide" Target="slides/slide128.xml"/><Relationship Id="rId157" Type="http://schemas.microsoft.com/office/2015/10/relationships/revisionInfo" Target="revisionInfo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52" Type="http://schemas.openxmlformats.org/officeDocument/2006/relationships/notesMaster" Target="notesMasters/notesMaster1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105" Type="http://schemas.openxmlformats.org/officeDocument/2006/relationships/slide" Target="slides/slide97.xml"/><Relationship Id="rId126" Type="http://schemas.openxmlformats.org/officeDocument/2006/relationships/slide" Target="slides/slide118.xml"/><Relationship Id="rId147" Type="http://schemas.openxmlformats.org/officeDocument/2006/relationships/slide" Target="slides/slide13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slide" Target="slides/slide85.xml"/><Relationship Id="rId98" Type="http://schemas.openxmlformats.org/officeDocument/2006/relationships/slide" Target="slides/slide90.xml"/><Relationship Id="rId121" Type="http://schemas.openxmlformats.org/officeDocument/2006/relationships/slide" Target="slides/slide113.xml"/><Relationship Id="rId142" Type="http://schemas.openxmlformats.org/officeDocument/2006/relationships/slide" Target="slides/slide13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7.xml"/><Relationship Id="rId46" Type="http://schemas.openxmlformats.org/officeDocument/2006/relationships/slide" Target="slides/slide38.xml"/><Relationship Id="rId67" Type="http://schemas.openxmlformats.org/officeDocument/2006/relationships/slide" Target="slides/slide59.xml"/><Relationship Id="rId116" Type="http://schemas.openxmlformats.org/officeDocument/2006/relationships/slide" Target="slides/slide108.xml"/><Relationship Id="rId137" Type="http://schemas.openxmlformats.org/officeDocument/2006/relationships/slide" Target="slides/slide12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62" Type="http://schemas.openxmlformats.org/officeDocument/2006/relationships/slide" Target="slides/slide54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111" Type="http://schemas.openxmlformats.org/officeDocument/2006/relationships/slide" Target="slides/slide103.xml"/><Relationship Id="rId132" Type="http://schemas.openxmlformats.org/officeDocument/2006/relationships/slide" Target="slides/slide124.xml"/><Relationship Id="rId153" Type="http://schemas.openxmlformats.org/officeDocument/2006/relationships/presProps" Target="presProps.xml"/><Relationship Id="rId15" Type="http://schemas.openxmlformats.org/officeDocument/2006/relationships/slide" Target="slides/slide7.xml"/><Relationship Id="rId36" Type="http://schemas.openxmlformats.org/officeDocument/2006/relationships/slide" Target="slides/slide28.xml"/><Relationship Id="rId57" Type="http://schemas.openxmlformats.org/officeDocument/2006/relationships/slide" Target="slides/slide49.xml"/><Relationship Id="rId106" Type="http://schemas.openxmlformats.org/officeDocument/2006/relationships/slide" Target="slides/slide98.xml"/><Relationship Id="rId127" Type="http://schemas.openxmlformats.org/officeDocument/2006/relationships/slide" Target="slides/slide11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52" Type="http://schemas.openxmlformats.org/officeDocument/2006/relationships/slide" Target="slides/slide44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94" Type="http://schemas.openxmlformats.org/officeDocument/2006/relationships/slide" Target="slides/slide86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122" Type="http://schemas.openxmlformats.org/officeDocument/2006/relationships/slide" Target="slides/slide114.xml"/><Relationship Id="rId143" Type="http://schemas.openxmlformats.org/officeDocument/2006/relationships/slide" Target="slides/slide135.xml"/><Relationship Id="rId148" Type="http://schemas.openxmlformats.org/officeDocument/2006/relationships/slide" Target="slides/slide1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47" Type="http://schemas.openxmlformats.org/officeDocument/2006/relationships/slide" Target="slides/slide39.xml"/><Relationship Id="rId68" Type="http://schemas.openxmlformats.org/officeDocument/2006/relationships/slide" Target="slides/slide60.xml"/><Relationship Id="rId89" Type="http://schemas.openxmlformats.org/officeDocument/2006/relationships/slide" Target="slides/slide81.xml"/><Relationship Id="rId112" Type="http://schemas.openxmlformats.org/officeDocument/2006/relationships/slide" Target="slides/slide104.xml"/><Relationship Id="rId133" Type="http://schemas.openxmlformats.org/officeDocument/2006/relationships/slide" Target="slides/slide125.xml"/><Relationship Id="rId154" Type="http://schemas.openxmlformats.org/officeDocument/2006/relationships/viewProps" Target="viewProps.xml"/><Relationship Id="rId16" Type="http://schemas.openxmlformats.org/officeDocument/2006/relationships/slide" Target="slides/slide8.xml"/><Relationship Id="rId37" Type="http://schemas.openxmlformats.org/officeDocument/2006/relationships/slide" Target="slides/slide29.xml"/><Relationship Id="rId58" Type="http://schemas.openxmlformats.org/officeDocument/2006/relationships/slide" Target="slides/slide50.xml"/><Relationship Id="rId79" Type="http://schemas.openxmlformats.org/officeDocument/2006/relationships/slide" Target="slides/slide71.xml"/><Relationship Id="rId102" Type="http://schemas.openxmlformats.org/officeDocument/2006/relationships/slide" Target="slides/slide94.xml"/><Relationship Id="rId123" Type="http://schemas.openxmlformats.org/officeDocument/2006/relationships/slide" Target="slides/slide115.xml"/><Relationship Id="rId144" Type="http://schemas.openxmlformats.org/officeDocument/2006/relationships/slide" Target="slides/slide136.xml"/><Relationship Id="rId90" Type="http://schemas.openxmlformats.org/officeDocument/2006/relationships/slide" Target="slides/slide82.xml"/><Relationship Id="rId27" Type="http://schemas.openxmlformats.org/officeDocument/2006/relationships/slide" Target="slides/slide19.xml"/><Relationship Id="rId48" Type="http://schemas.openxmlformats.org/officeDocument/2006/relationships/slide" Target="slides/slide40.xml"/><Relationship Id="rId69" Type="http://schemas.openxmlformats.org/officeDocument/2006/relationships/slide" Target="slides/slide61.xml"/><Relationship Id="rId113" Type="http://schemas.openxmlformats.org/officeDocument/2006/relationships/slide" Target="slides/slide105.xml"/><Relationship Id="rId134" Type="http://schemas.openxmlformats.org/officeDocument/2006/relationships/slide" Target="slides/slide1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fld id="{8E6FC56F-6673-4302-8B44-45C311D11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4152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5C4D4-1A01-4B7B-AA31-6693C1EBFF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576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E1164-A878-4871-B5AB-3E15159D93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65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2179C-AFA6-469D-B0F9-8379D8D074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672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A22C84-C8A9-4214-847D-06082EFE4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3864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04"/>
            <a:ext cx="7772400" cy="14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409"/>
            <a:ext cx="6400800" cy="175287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2092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133"/>
            <a:ext cx="8229600" cy="11435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937"/>
            <a:ext cx="8229600" cy="45255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7765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477"/>
            <a:ext cx="7772400" cy="136282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7372"/>
            <a:ext cx="7772400" cy="1499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3228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133"/>
            <a:ext cx="8229600" cy="11435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937"/>
            <a:ext cx="4038600" cy="452552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937"/>
            <a:ext cx="4038600" cy="452552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9962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133"/>
            <a:ext cx="8229600" cy="114352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39"/>
            <a:ext cx="4040188" cy="63911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265"/>
            <a:ext cx="4040188" cy="395220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39"/>
            <a:ext cx="4041775" cy="63911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265"/>
            <a:ext cx="4041775" cy="395220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6631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133"/>
            <a:ext cx="8229600" cy="11435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4387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27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2F697-9013-45EA-A688-7E09CE21B2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7720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3" y="272572"/>
            <a:ext cx="3008313" cy="116232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2566"/>
            <a:ext cx="5111750" cy="58538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3" y="1434892"/>
            <a:ext cx="3008313" cy="4691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3870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1233"/>
            <a:ext cx="5486400" cy="56549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496"/>
            <a:ext cx="5486400" cy="411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6728"/>
            <a:ext cx="5486400" cy="8051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72846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133"/>
            <a:ext cx="8229600" cy="11435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937"/>
            <a:ext cx="8229600" cy="45255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3001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137"/>
            <a:ext cx="2057400" cy="585232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137"/>
            <a:ext cx="6019800" cy="585232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4382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65970-DFA9-4C2E-9C36-DE4D34A2267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2715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EEDA3-7F81-4F11-9D9D-D76AC3C25E0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33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43370-AD3A-4691-B882-FB9E71E883E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824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FA540-2D0E-4C8B-AAA7-054ED93434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0190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AAB1E-29C9-43D7-BF89-4AC1DC33C90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9424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980ED-A6A7-420D-9E26-0C6EA906B0E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718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DA4FC-0BB2-4B37-B09E-E150CE5B2E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8319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5CA31-D096-49E1-BC28-0DDC1C55FB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403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8A1BA-9131-4452-989D-D379B3ABD2A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260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B6661-200B-47AC-BE71-F8AD50ECA5C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973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24F92-37F5-4F3D-8E11-84E6ED01D76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9785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78F82-3F83-4529-8A62-95638B672FE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09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19B65F-D4F6-4D66-8DBB-A124EA485DE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95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ED6A43-75C3-423B-8302-67DCEFA92D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402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8259B-3F0C-40FE-93CC-BC2B4D3A7BC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279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875C-D91A-47A0-B128-FF3014EFFE2D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316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3B836-1013-46C0-A777-78798ED8EBE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736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9450A-947B-44A6-84AA-2C0BBF6A26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92460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E1253-B67C-40D1-B9EF-D9F01384682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835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68C62-B054-45F2-981C-B4E8F522C61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9588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CC8E9-689A-49EC-B1DF-94D63DF0F0F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5883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98022-8E14-4844-ACCE-A3B0152710E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2467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0BBBA-9856-4AAE-9178-B6F971E3E9C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3185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6E3A8-6CEF-4AB5-B710-7FD2E2BFA1FD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479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54681-0493-450A-9521-6D0D47A768A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5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AD5C4-EFA3-4DDD-991F-6DB6ACE2132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6115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D57F4-942C-4182-AE19-C1EDE2859F73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1788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65970-DFA9-4C2E-9C36-DE4D34A2267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7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88D01-444E-451B-9F27-C1EB399727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9323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EEDA3-7F81-4F11-9D9D-D76AC3C25E0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93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43370-AD3A-4691-B882-FB9E71E883E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4481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FA540-2D0E-4C8B-AAA7-054ED93434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528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AAB1E-29C9-43D7-BF89-4AC1DC33C90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976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980ED-A6A7-420D-9E26-0C6EA906B0E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89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5CA31-D096-49E1-BC28-0DDC1C55FB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06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8A1BA-9131-4452-989D-D379B3ABD2A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1088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B6661-200B-47AC-BE71-F8AD50ECA5C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5841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24F92-37F5-4F3D-8E11-84E6ED01D76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802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78F82-3F83-4529-8A62-95638B672FE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205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766CE-AA1E-4C30-8BE2-86A400AEF6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34089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19B65F-D4F6-4D66-8DBB-A124EA485DE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386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ED6A43-75C3-423B-8302-67DCEFA92D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36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D2689-1BB9-4853-A56C-7D84778F158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5734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3A339-EA80-4D7F-91CB-136FF0D22A2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424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88234-C59D-4A5B-974D-399E84B3C9F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5300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B4C18-33F1-4154-864D-4FBBBF5C9C8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66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E0D78-2D29-4B8F-9611-A09EF9480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7865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7F8CA-C71E-447A-B227-DE431CFDB19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6059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C9255-0E92-44E0-B5C5-023FBC77802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1114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519F0-3A54-491D-82B2-F47ECD26AAB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044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47962-5A7D-46C3-B6C0-DB71A24D80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38739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5F293-453B-4CA2-9661-38D69B39A66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7548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F1878-7517-4571-A4AB-58A27E9CC34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8495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D9F91-A97F-4458-B520-0E0068FF469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746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65970-DFA9-4C2E-9C36-DE4D34A2267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9133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EEDA3-7F81-4F11-9D9D-D76AC3C25E0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4338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43370-AD3A-4691-B882-FB9E71E883E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11754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FA540-2D0E-4C8B-AAA7-054ED93434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6193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AAB1E-29C9-43D7-BF89-4AC1DC33C90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3096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980ED-A6A7-420D-9E26-0C6EA906B0E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4021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5CA31-D096-49E1-BC28-0DDC1C55FB7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08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73960-B37A-492D-B5E5-A029C5483C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11549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8A1BA-9131-4452-989D-D379B3ABD2A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5832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B6661-200B-47AC-BE71-F8AD50ECA5C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213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24F92-37F5-4F3D-8E11-84E6ED01D76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727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78F82-3F83-4529-8A62-95638B672FE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190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19B65F-D4F6-4D66-8DBB-A124EA485DE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5439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ED6A43-75C3-423B-8302-67DCEFA92D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43805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242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05488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9892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9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4E800-57DF-453D-8CE3-74B451E315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84317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0784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8258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014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2383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6045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74869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7C955-8015-43B1-9D34-D47143178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196-0F30-4EAB-89A0-ED13C3C32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73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fld id="{AE178EE5-F421-4A5E-91C5-2F51AEDAFC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38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Arial" charset="0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fld id="{B846BF88-233E-4769-8741-207EC78E27CC}" type="slidenum">
              <a:rPr lang="en-US" altLang="en-US">
                <a:solidFill>
                  <a:srgbClr val="000000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57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81AEC26-BE6A-473B-B3E4-033416A3763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7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Arial" charset="0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fld id="{B846BF88-233E-4769-8741-207EC78E27CC}" type="slidenum">
              <a:rPr lang="en-US" altLang="en-US">
                <a:solidFill>
                  <a:srgbClr val="000000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14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fld id="{D24A906E-08EE-43B5-86D2-D76A11804705}" type="slidenum">
              <a:rPr lang="en-US" altLang="en-US" b="0">
                <a:solidFill>
                  <a:srgbClr val="000000"/>
                </a:solidFill>
                <a:latin typeface="Comic Sans MS" pitchFamily="66" charset="0"/>
              </a:rPr>
              <a:pPr>
                <a:lnSpc>
                  <a:spcPct val="100000"/>
                </a:lnSpc>
                <a:spcBef>
                  <a:spcPct val="0"/>
                </a:spcBef>
              </a:pPr>
              <a:t>‹#›</a:t>
            </a:fld>
            <a:endParaRPr lang="en-US" altLang="en-US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1736725" y="4613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648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Arial" charset="0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fld id="{B846BF88-233E-4769-8741-207EC78E27CC}" type="slidenum">
              <a:rPr lang="en-US" altLang="en-US">
                <a:solidFill>
                  <a:srgbClr val="000000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06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1897C955-8015-43B1-9D34-D47143178AB1}" type="datetimeFigureOut">
              <a:rPr lang="en-US" b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7/5/2024</a:t>
            </a:fld>
            <a:endParaRPr lang="en-US" b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5838E196-0F30-4EAB-89A0-ED13C3C328DF}" type="slidenum">
              <a:rPr lang="en-US" b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126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4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0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0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0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55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5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5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9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36.jpeg"/><Relationship Id="rId4" Type="http://schemas.openxmlformats.org/officeDocument/2006/relationships/image" Target="../media/image34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36.jpeg"/><Relationship Id="rId4" Type="http://schemas.openxmlformats.org/officeDocument/2006/relationships/image" Target="../media/image34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4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4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4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4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16696" y="802039"/>
            <a:ext cx="623760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</a:rPr>
              <a:t>Hydrologic Models – Classification: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</a:rPr>
              <a:t>Lumped, Distributed - Conceptual to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</a:rPr>
              <a:t>Physically Based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</a:rPr>
              <a:t>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</a:rPr>
              <a:t>Stephen J. (Steve) Burges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</a:pPr>
            <a:endParaRPr lang="en-US" b="0" dirty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 b="0" kern="0" dirty="0">
                <a:solidFill>
                  <a:srgbClr val="000000"/>
                </a:solidFill>
                <a:latin typeface="Arial"/>
              </a:rPr>
              <a:t>Professor Emeritus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 b="0" kern="0" dirty="0">
                <a:solidFill>
                  <a:srgbClr val="000000"/>
                </a:solidFill>
                <a:latin typeface="Arial"/>
              </a:rPr>
              <a:t>Department of Civil and Environmental Engineering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 b="0" kern="0" dirty="0">
                <a:solidFill>
                  <a:srgbClr val="000000"/>
                </a:solidFill>
                <a:latin typeface="Arial"/>
              </a:rPr>
              <a:t>University of Washington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 altLang="en-US" sz="2000" b="0" kern="0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 altLang="en-US" sz="2000" b="0" kern="0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 b="0" kern="0" dirty="0">
                <a:solidFill>
                  <a:srgbClr val="000000"/>
                </a:solidFill>
                <a:latin typeface="Arial"/>
              </a:rPr>
              <a:t>Guest Lecture CEE 574 – Advanced Hydrology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 b="0" kern="0" dirty="0">
                <a:solidFill>
                  <a:srgbClr val="000000"/>
                </a:solidFill>
                <a:latin typeface="Arial"/>
              </a:rPr>
              <a:t>April 20, 2016 – Updated </a:t>
            </a:r>
            <a:r>
              <a:rPr lang="en-US" altLang="en-US" sz="2000" b="0" kern="0">
                <a:solidFill>
                  <a:srgbClr val="000000"/>
                </a:solidFill>
                <a:latin typeface="Arial"/>
              </a:rPr>
              <a:t>July 5, </a:t>
            </a:r>
            <a:r>
              <a:rPr lang="en-US" altLang="en-US" sz="2000" b="0" kern="0" dirty="0">
                <a:solidFill>
                  <a:srgbClr val="000000"/>
                </a:solidFill>
                <a:latin typeface="Arial"/>
              </a:rPr>
              <a:t>2024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 altLang="en-US" sz="2000" b="0" kern="0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 altLang="en-US" sz="2000" b="0" kern="0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1800" b="0" kern="0" dirty="0">
                <a:solidFill>
                  <a:srgbClr val="000000"/>
                </a:solidFill>
                <a:latin typeface="Arial"/>
              </a:rPr>
              <a:t>Numerous Slides Provided by Professor Stephanie Kampf,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altLang="en-US" sz="1800" b="0" kern="0" dirty="0">
                <a:solidFill>
                  <a:srgbClr val="000000"/>
                </a:solidFill>
                <a:latin typeface="Arial"/>
              </a:rPr>
              <a:t>Colorado State University</a:t>
            </a:r>
            <a:endParaRPr lang="en-US" sz="18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770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304800"/>
            <a:ext cx="8153400" cy="838200"/>
            <a:chOff x="228600" y="304800"/>
            <a:chExt cx="8153400" cy="838200"/>
          </a:xfrm>
        </p:grpSpPr>
        <p:sp>
          <p:nvSpPr>
            <p:cNvPr id="102403" name="Text Box 3"/>
            <p:cNvSpPr txBox="1">
              <a:spLocks noChangeArrowheads="1"/>
            </p:cNvSpPr>
            <p:nvPr/>
          </p:nvSpPr>
          <p:spPr bwMode="auto">
            <a:xfrm>
              <a:off x="228600" y="304800"/>
              <a:ext cx="815340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1D (lumped) conceptual model: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Sacramento Model (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SMA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), 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1973</a:t>
              </a:r>
            </a:p>
          </p:txBody>
        </p:sp>
        <p:sp>
          <p:nvSpPr>
            <p:cNvPr id="102404" name="Text Box 4"/>
            <p:cNvSpPr txBox="1">
              <a:spLocks noChangeArrowheads="1"/>
            </p:cNvSpPr>
            <p:nvPr/>
          </p:nvSpPr>
          <p:spPr bwMode="auto">
            <a:xfrm>
              <a:off x="5779776" y="866001"/>
              <a:ext cx="229742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+mn-cs"/>
                </a:rPr>
                <a:t>Figure 2, </a:t>
              </a:r>
              <a:r>
                <a:rPr kumimoji="0" lang="en-US" alt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+mn-cs"/>
                </a:rPr>
                <a:t>Burnash</a:t>
              </a: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+mn-cs"/>
                </a:rPr>
                <a:t> et al., 1973</a:t>
              </a:r>
            </a:p>
          </p:txBody>
        </p:sp>
      </p:grpSp>
      <p:pic>
        <p:nvPicPr>
          <p:cNvPr id="323586" name="Picture 2" descr="C:\Users\SJB\Desktop\SMA Burnash et al 1973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5" y="1293909"/>
            <a:ext cx="802783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12" name="Group 102411"/>
          <p:cNvGrpSpPr/>
          <p:nvPr/>
        </p:nvGrpSpPr>
        <p:grpSpPr>
          <a:xfrm>
            <a:off x="3124200" y="1828800"/>
            <a:ext cx="1545336" cy="1219200"/>
            <a:chOff x="3124200" y="1828800"/>
            <a:chExt cx="1545336" cy="1219200"/>
          </a:xfrm>
        </p:grpSpPr>
        <p:cxnSp>
          <p:nvCxnSpPr>
            <p:cNvPr id="7" name="Straight Arrow Connector 6"/>
            <p:cNvCxnSpPr>
              <a:cxnSpLocks noChangeShapeType="1"/>
            </p:cNvCxnSpPr>
            <p:nvPr/>
          </p:nvCxnSpPr>
          <p:spPr bwMode="auto">
            <a:xfrm>
              <a:off x="3762742" y="2236099"/>
              <a:ext cx="0" cy="811901"/>
            </a:xfrm>
            <a:prstGeom prst="straightConnector1">
              <a:avLst/>
            </a:prstGeom>
            <a:noFill/>
            <a:ln w="38100" algn="ctr">
              <a:solidFill>
                <a:srgbClr val="0000FF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3124200" y="1828800"/>
              <a:ext cx="1545336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Water input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78845" y="304800"/>
            <a:ext cx="4971011" cy="83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741652" y="2545003"/>
            <a:ext cx="2753480" cy="1341197"/>
            <a:chOff x="5024632" y="2590800"/>
            <a:chExt cx="2753480" cy="1341197"/>
          </a:xfrm>
        </p:grpSpPr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 flipH="1">
              <a:off x="5024632" y="2989052"/>
              <a:ext cx="1680968" cy="942945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5715000" y="2590800"/>
              <a:ext cx="2063112" cy="40011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Land processes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726665" y="3200400"/>
            <a:ext cx="3997735" cy="2514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696200" y="3048000"/>
            <a:ext cx="1295400" cy="40011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“Outflow”</a:t>
            </a:r>
          </a:p>
        </p:txBody>
      </p: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 flipH="1">
            <a:off x="5181600" y="3460524"/>
            <a:ext cx="3162300" cy="882876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 flipH="1">
            <a:off x="5638800" y="3456736"/>
            <a:ext cx="2705100" cy="1123890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 flipH="1">
            <a:off x="5715000" y="3460524"/>
            <a:ext cx="2628900" cy="2711676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5865116" y="3460524"/>
            <a:ext cx="2516885" cy="3168876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 flipH="1">
            <a:off x="7543800" y="3460524"/>
            <a:ext cx="838200" cy="1340076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 flipV="1">
            <a:off x="2057400" y="2500327"/>
            <a:ext cx="0" cy="471473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1066800" y="2647890"/>
            <a:ext cx="605032" cy="40011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 T</a:t>
            </a:r>
          </a:p>
        </p:txBody>
      </p:sp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flipV="1">
            <a:off x="7772400" y="5486400"/>
            <a:ext cx="304800" cy="533401"/>
          </a:xfrm>
          <a:prstGeom prst="straightConnector1">
            <a:avLst/>
          </a:prstGeom>
          <a:noFill/>
          <a:ln w="5715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5946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37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533400" y="152400"/>
            <a:ext cx="8305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2003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measured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and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modeled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cumulative fluxes</a:t>
            </a: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019175"/>
            <a:ext cx="8062912" cy="544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20474" r="34633" b="73318"/>
          <a:stretch>
            <a:fillRect/>
          </a:stretch>
        </p:blipFill>
        <p:spPr bwMode="auto">
          <a:xfrm>
            <a:off x="1727200" y="1390650"/>
            <a:ext cx="2338388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45044" r="44461" b="30225"/>
          <a:stretch>
            <a:fillRect/>
          </a:stretch>
        </p:blipFill>
        <p:spPr bwMode="auto">
          <a:xfrm>
            <a:off x="1727200" y="1674813"/>
            <a:ext cx="1677988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6" name="Text Box 16"/>
          <p:cNvSpPr txBox="1">
            <a:spLocks noChangeArrowheads="1"/>
          </p:cNvSpPr>
          <p:nvPr/>
        </p:nvSpPr>
        <p:spPr bwMode="auto">
          <a:xfrm>
            <a:off x="6208713" y="1377951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Benchmark rain</a:t>
            </a:r>
          </a:p>
        </p:txBody>
      </p:sp>
      <p:sp>
        <p:nvSpPr>
          <p:cNvPr id="76807" name="Oval 17"/>
          <p:cNvSpPr>
            <a:spLocks noChangeAspect="1" noChangeArrowheads="1"/>
          </p:cNvSpPr>
          <p:nvPr/>
        </p:nvSpPr>
        <p:spPr bwMode="auto">
          <a:xfrm>
            <a:off x="8005766" y="1538301"/>
            <a:ext cx="92075" cy="920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6808" name="Line 19"/>
          <p:cNvSpPr>
            <a:spLocks noChangeShapeType="1"/>
          </p:cNvSpPr>
          <p:nvPr/>
        </p:nvSpPr>
        <p:spPr bwMode="auto">
          <a:xfrm>
            <a:off x="8153400" y="2819400"/>
            <a:ext cx="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9382" name="Text Box 22"/>
          <p:cNvSpPr txBox="1">
            <a:spLocks noChangeArrowheads="1"/>
          </p:cNvSpPr>
          <p:nvPr/>
        </p:nvSpPr>
        <p:spPr bwMode="auto">
          <a:xfrm>
            <a:off x="6553200" y="4937138"/>
            <a:ext cx="1143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Turc</a:t>
            </a:r>
          </a:p>
        </p:txBody>
      </p:sp>
      <p:sp>
        <p:nvSpPr>
          <p:cNvPr id="399383" name="Text Box 23"/>
          <p:cNvSpPr txBox="1">
            <a:spLocks noChangeArrowheads="1"/>
          </p:cNvSpPr>
          <p:nvPr/>
        </p:nvSpPr>
        <p:spPr bwMode="auto">
          <a:xfrm>
            <a:off x="5791200" y="4022725"/>
            <a:ext cx="1447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Turc x 2</a:t>
            </a:r>
          </a:p>
        </p:txBody>
      </p:sp>
      <p:sp>
        <p:nvSpPr>
          <p:cNvPr id="76811" name="Text Box 24"/>
          <p:cNvSpPr txBox="1">
            <a:spLocks noChangeArrowheads="1"/>
          </p:cNvSpPr>
          <p:nvPr/>
        </p:nvSpPr>
        <p:spPr bwMode="auto">
          <a:xfrm>
            <a:off x="533400" y="520714"/>
            <a:ext cx="7696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ET:  S-Wave radiation, Temperature, R-H;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Turc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, 1961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2912" y="269080"/>
            <a:ext cx="7786687" cy="7858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5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2" grpId="0"/>
      <p:bldP spid="399383" grpId="0"/>
      <p:bldP spid="1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533400" y="-28575"/>
            <a:ext cx="8458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2003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measured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and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modeled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cumulative fluxes</a:t>
            </a:r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019175"/>
            <a:ext cx="8062912" cy="544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20474" r="34633" b="73318"/>
          <a:stretch>
            <a:fillRect/>
          </a:stretch>
        </p:blipFill>
        <p:spPr bwMode="auto">
          <a:xfrm>
            <a:off x="1727200" y="1390650"/>
            <a:ext cx="2338388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45044" r="44461" b="30225"/>
          <a:stretch>
            <a:fillRect/>
          </a:stretch>
        </p:blipFill>
        <p:spPr bwMode="auto">
          <a:xfrm>
            <a:off x="1727200" y="1674813"/>
            <a:ext cx="1677988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6230" name="Group 6"/>
          <p:cNvGrpSpPr>
            <a:grpSpLocks/>
          </p:cNvGrpSpPr>
          <p:nvPr/>
        </p:nvGrpSpPr>
        <p:grpSpPr bwMode="auto">
          <a:xfrm>
            <a:off x="1752600" y="2808288"/>
            <a:ext cx="6299200" cy="2767012"/>
            <a:chOff x="1104" y="1769"/>
            <a:chExt cx="3968" cy="1743"/>
          </a:xfrm>
        </p:grpSpPr>
        <p:sp>
          <p:nvSpPr>
            <p:cNvPr id="77843" name="Freeform 7"/>
            <p:cNvSpPr>
              <a:spLocks/>
            </p:cNvSpPr>
            <p:nvPr/>
          </p:nvSpPr>
          <p:spPr bwMode="auto">
            <a:xfrm>
              <a:off x="1104" y="1785"/>
              <a:ext cx="3628" cy="1727"/>
            </a:xfrm>
            <a:custGeom>
              <a:avLst/>
              <a:gdLst>
                <a:gd name="T0" fmla="*/ 32 w 3628"/>
                <a:gd name="T1" fmla="*/ 1687 h 1727"/>
                <a:gd name="T2" fmla="*/ 60 w 3628"/>
                <a:gd name="T3" fmla="*/ 1555 h 1727"/>
                <a:gd name="T4" fmla="*/ 96 w 3628"/>
                <a:gd name="T5" fmla="*/ 1503 h 1727"/>
                <a:gd name="T6" fmla="*/ 128 w 3628"/>
                <a:gd name="T7" fmla="*/ 1435 h 1727"/>
                <a:gd name="T8" fmla="*/ 204 w 3628"/>
                <a:gd name="T9" fmla="*/ 1419 h 1727"/>
                <a:gd name="T10" fmla="*/ 324 w 3628"/>
                <a:gd name="T11" fmla="*/ 1367 h 1727"/>
                <a:gd name="T12" fmla="*/ 388 w 3628"/>
                <a:gd name="T13" fmla="*/ 1295 h 1727"/>
                <a:gd name="T14" fmla="*/ 512 w 3628"/>
                <a:gd name="T15" fmla="*/ 1279 h 1727"/>
                <a:gd name="T16" fmla="*/ 576 w 3628"/>
                <a:gd name="T17" fmla="*/ 1247 h 1727"/>
                <a:gd name="T18" fmla="*/ 660 w 3628"/>
                <a:gd name="T19" fmla="*/ 1107 h 1727"/>
                <a:gd name="T20" fmla="*/ 728 w 3628"/>
                <a:gd name="T21" fmla="*/ 1023 h 1727"/>
                <a:gd name="T22" fmla="*/ 836 w 3628"/>
                <a:gd name="T23" fmla="*/ 935 h 1727"/>
                <a:gd name="T24" fmla="*/ 936 w 3628"/>
                <a:gd name="T25" fmla="*/ 891 h 1727"/>
                <a:gd name="T26" fmla="*/ 1108 w 3628"/>
                <a:gd name="T27" fmla="*/ 879 h 1727"/>
                <a:gd name="T28" fmla="*/ 1276 w 3628"/>
                <a:gd name="T29" fmla="*/ 835 h 1727"/>
                <a:gd name="T30" fmla="*/ 1364 w 3628"/>
                <a:gd name="T31" fmla="*/ 799 h 1727"/>
                <a:gd name="T32" fmla="*/ 1536 w 3628"/>
                <a:gd name="T33" fmla="*/ 771 h 1727"/>
                <a:gd name="T34" fmla="*/ 1656 w 3628"/>
                <a:gd name="T35" fmla="*/ 751 h 1727"/>
                <a:gd name="T36" fmla="*/ 1792 w 3628"/>
                <a:gd name="T37" fmla="*/ 723 h 1727"/>
                <a:gd name="T38" fmla="*/ 1860 w 3628"/>
                <a:gd name="T39" fmla="*/ 667 h 1727"/>
                <a:gd name="T40" fmla="*/ 1912 w 3628"/>
                <a:gd name="T41" fmla="*/ 559 h 1727"/>
                <a:gd name="T42" fmla="*/ 1968 w 3628"/>
                <a:gd name="T43" fmla="*/ 479 h 1727"/>
                <a:gd name="T44" fmla="*/ 2036 w 3628"/>
                <a:gd name="T45" fmla="*/ 459 h 1727"/>
                <a:gd name="T46" fmla="*/ 2120 w 3628"/>
                <a:gd name="T47" fmla="*/ 423 h 1727"/>
                <a:gd name="T48" fmla="*/ 2156 w 3628"/>
                <a:gd name="T49" fmla="*/ 343 h 1727"/>
                <a:gd name="T50" fmla="*/ 2268 w 3628"/>
                <a:gd name="T51" fmla="*/ 279 h 1727"/>
                <a:gd name="T52" fmla="*/ 2388 w 3628"/>
                <a:gd name="T53" fmla="*/ 263 h 1727"/>
                <a:gd name="T54" fmla="*/ 2548 w 3628"/>
                <a:gd name="T55" fmla="*/ 199 h 1727"/>
                <a:gd name="T56" fmla="*/ 2624 w 3628"/>
                <a:gd name="T57" fmla="*/ 171 h 1727"/>
                <a:gd name="T58" fmla="*/ 2736 w 3628"/>
                <a:gd name="T59" fmla="*/ 143 h 1727"/>
                <a:gd name="T60" fmla="*/ 2908 w 3628"/>
                <a:gd name="T61" fmla="*/ 79 h 1727"/>
                <a:gd name="T62" fmla="*/ 3056 w 3628"/>
                <a:gd name="T63" fmla="*/ 35 h 1727"/>
                <a:gd name="T64" fmla="*/ 3308 w 3628"/>
                <a:gd name="T65" fmla="*/ 19 h 1727"/>
                <a:gd name="T66" fmla="*/ 3628 w 3628"/>
                <a:gd name="T67" fmla="*/ 3 h 17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28" h="1727">
                  <a:moveTo>
                    <a:pt x="0" y="1727"/>
                  </a:moveTo>
                  <a:cubicBezTo>
                    <a:pt x="12" y="1718"/>
                    <a:pt x="24" y="1710"/>
                    <a:pt x="32" y="1687"/>
                  </a:cubicBezTo>
                  <a:cubicBezTo>
                    <a:pt x="40" y="1664"/>
                    <a:pt x="43" y="1613"/>
                    <a:pt x="48" y="1591"/>
                  </a:cubicBezTo>
                  <a:cubicBezTo>
                    <a:pt x="53" y="1569"/>
                    <a:pt x="55" y="1565"/>
                    <a:pt x="60" y="1555"/>
                  </a:cubicBezTo>
                  <a:cubicBezTo>
                    <a:pt x="65" y="1545"/>
                    <a:pt x="74" y="1540"/>
                    <a:pt x="80" y="1531"/>
                  </a:cubicBezTo>
                  <a:cubicBezTo>
                    <a:pt x="86" y="1522"/>
                    <a:pt x="91" y="1514"/>
                    <a:pt x="96" y="1503"/>
                  </a:cubicBezTo>
                  <a:cubicBezTo>
                    <a:pt x="101" y="1492"/>
                    <a:pt x="103" y="1474"/>
                    <a:pt x="108" y="1463"/>
                  </a:cubicBezTo>
                  <a:cubicBezTo>
                    <a:pt x="113" y="1452"/>
                    <a:pt x="117" y="1441"/>
                    <a:pt x="128" y="1435"/>
                  </a:cubicBezTo>
                  <a:cubicBezTo>
                    <a:pt x="139" y="1429"/>
                    <a:pt x="159" y="1430"/>
                    <a:pt x="172" y="1427"/>
                  </a:cubicBezTo>
                  <a:cubicBezTo>
                    <a:pt x="185" y="1424"/>
                    <a:pt x="185" y="1421"/>
                    <a:pt x="204" y="1419"/>
                  </a:cubicBezTo>
                  <a:cubicBezTo>
                    <a:pt x="223" y="1417"/>
                    <a:pt x="268" y="1424"/>
                    <a:pt x="288" y="1415"/>
                  </a:cubicBezTo>
                  <a:cubicBezTo>
                    <a:pt x="308" y="1406"/>
                    <a:pt x="312" y="1381"/>
                    <a:pt x="324" y="1367"/>
                  </a:cubicBezTo>
                  <a:cubicBezTo>
                    <a:pt x="336" y="1353"/>
                    <a:pt x="349" y="1343"/>
                    <a:pt x="360" y="1331"/>
                  </a:cubicBezTo>
                  <a:cubicBezTo>
                    <a:pt x="371" y="1319"/>
                    <a:pt x="378" y="1302"/>
                    <a:pt x="388" y="1295"/>
                  </a:cubicBezTo>
                  <a:cubicBezTo>
                    <a:pt x="398" y="1288"/>
                    <a:pt x="399" y="1294"/>
                    <a:pt x="420" y="1291"/>
                  </a:cubicBezTo>
                  <a:cubicBezTo>
                    <a:pt x="441" y="1288"/>
                    <a:pt x="491" y="1283"/>
                    <a:pt x="512" y="1279"/>
                  </a:cubicBezTo>
                  <a:cubicBezTo>
                    <a:pt x="533" y="1275"/>
                    <a:pt x="537" y="1272"/>
                    <a:pt x="548" y="1267"/>
                  </a:cubicBezTo>
                  <a:cubicBezTo>
                    <a:pt x="559" y="1262"/>
                    <a:pt x="567" y="1261"/>
                    <a:pt x="576" y="1247"/>
                  </a:cubicBezTo>
                  <a:cubicBezTo>
                    <a:pt x="585" y="1233"/>
                    <a:pt x="586" y="1206"/>
                    <a:pt x="600" y="1183"/>
                  </a:cubicBezTo>
                  <a:cubicBezTo>
                    <a:pt x="614" y="1160"/>
                    <a:pt x="643" y="1128"/>
                    <a:pt x="660" y="1107"/>
                  </a:cubicBezTo>
                  <a:cubicBezTo>
                    <a:pt x="677" y="1086"/>
                    <a:pt x="693" y="1069"/>
                    <a:pt x="704" y="1055"/>
                  </a:cubicBezTo>
                  <a:cubicBezTo>
                    <a:pt x="715" y="1041"/>
                    <a:pt x="713" y="1034"/>
                    <a:pt x="728" y="1023"/>
                  </a:cubicBezTo>
                  <a:cubicBezTo>
                    <a:pt x="743" y="1012"/>
                    <a:pt x="774" y="1002"/>
                    <a:pt x="792" y="987"/>
                  </a:cubicBezTo>
                  <a:cubicBezTo>
                    <a:pt x="810" y="972"/>
                    <a:pt x="819" y="946"/>
                    <a:pt x="836" y="935"/>
                  </a:cubicBezTo>
                  <a:cubicBezTo>
                    <a:pt x="853" y="924"/>
                    <a:pt x="879" y="930"/>
                    <a:pt x="896" y="923"/>
                  </a:cubicBezTo>
                  <a:cubicBezTo>
                    <a:pt x="913" y="916"/>
                    <a:pt x="913" y="898"/>
                    <a:pt x="936" y="891"/>
                  </a:cubicBezTo>
                  <a:cubicBezTo>
                    <a:pt x="959" y="884"/>
                    <a:pt x="1007" y="885"/>
                    <a:pt x="1036" y="883"/>
                  </a:cubicBezTo>
                  <a:cubicBezTo>
                    <a:pt x="1065" y="881"/>
                    <a:pt x="1075" y="880"/>
                    <a:pt x="1108" y="879"/>
                  </a:cubicBezTo>
                  <a:cubicBezTo>
                    <a:pt x="1141" y="878"/>
                    <a:pt x="1208" y="886"/>
                    <a:pt x="1236" y="879"/>
                  </a:cubicBezTo>
                  <a:cubicBezTo>
                    <a:pt x="1264" y="872"/>
                    <a:pt x="1265" y="847"/>
                    <a:pt x="1276" y="835"/>
                  </a:cubicBezTo>
                  <a:cubicBezTo>
                    <a:pt x="1287" y="823"/>
                    <a:pt x="1289" y="813"/>
                    <a:pt x="1304" y="807"/>
                  </a:cubicBezTo>
                  <a:cubicBezTo>
                    <a:pt x="1319" y="801"/>
                    <a:pt x="1344" y="804"/>
                    <a:pt x="1364" y="799"/>
                  </a:cubicBezTo>
                  <a:cubicBezTo>
                    <a:pt x="1384" y="794"/>
                    <a:pt x="1395" y="784"/>
                    <a:pt x="1424" y="779"/>
                  </a:cubicBezTo>
                  <a:cubicBezTo>
                    <a:pt x="1453" y="774"/>
                    <a:pt x="1502" y="773"/>
                    <a:pt x="1536" y="771"/>
                  </a:cubicBezTo>
                  <a:cubicBezTo>
                    <a:pt x="1570" y="769"/>
                    <a:pt x="1608" y="770"/>
                    <a:pt x="1628" y="767"/>
                  </a:cubicBezTo>
                  <a:cubicBezTo>
                    <a:pt x="1648" y="764"/>
                    <a:pt x="1639" y="754"/>
                    <a:pt x="1656" y="751"/>
                  </a:cubicBezTo>
                  <a:cubicBezTo>
                    <a:pt x="1673" y="748"/>
                    <a:pt x="1705" y="756"/>
                    <a:pt x="1728" y="751"/>
                  </a:cubicBezTo>
                  <a:cubicBezTo>
                    <a:pt x="1751" y="746"/>
                    <a:pt x="1776" y="734"/>
                    <a:pt x="1792" y="723"/>
                  </a:cubicBezTo>
                  <a:cubicBezTo>
                    <a:pt x="1808" y="712"/>
                    <a:pt x="1813" y="696"/>
                    <a:pt x="1824" y="687"/>
                  </a:cubicBezTo>
                  <a:cubicBezTo>
                    <a:pt x="1835" y="678"/>
                    <a:pt x="1849" y="672"/>
                    <a:pt x="1860" y="667"/>
                  </a:cubicBezTo>
                  <a:cubicBezTo>
                    <a:pt x="1871" y="662"/>
                    <a:pt x="1883" y="677"/>
                    <a:pt x="1892" y="659"/>
                  </a:cubicBezTo>
                  <a:cubicBezTo>
                    <a:pt x="1901" y="641"/>
                    <a:pt x="1904" y="584"/>
                    <a:pt x="1912" y="559"/>
                  </a:cubicBezTo>
                  <a:cubicBezTo>
                    <a:pt x="1920" y="534"/>
                    <a:pt x="1931" y="524"/>
                    <a:pt x="1940" y="511"/>
                  </a:cubicBezTo>
                  <a:cubicBezTo>
                    <a:pt x="1949" y="498"/>
                    <a:pt x="1958" y="486"/>
                    <a:pt x="1968" y="479"/>
                  </a:cubicBezTo>
                  <a:cubicBezTo>
                    <a:pt x="1978" y="472"/>
                    <a:pt x="1989" y="470"/>
                    <a:pt x="2000" y="467"/>
                  </a:cubicBezTo>
                  <a:cubicBezTo>
                    <a:pt x="2011" y="464"/>
                    <a:pt x="2024" y="461"/>
                    <a:pt x="2036" y="459"/>
                  </a:cubicBezTo>
                  <a:cubicBezTo>
                    <a:pt x="2048" y="457"/>
                    <a:pt x="2058" y="461"/>
                    <a:pt x="2072" y="455"/>
                  </a:cubicBezTo>
                  <a:cubicBezTo>
                    <a:pt x="2086" y="449"/>
                    <a:pt x="2108" y="432"/>
                    <a:pt x="2120" y="423"/>
                  </a:cubicBezTo>
                  <a:cubicBezTo>
                    <a:pt x="2132" y="414"/>
                    <a:pt x="2138" y="412"/>
                    <a:pt x="2144" y="399"/>
                  </a:cubicBezTo>
                  <a:cubicBezTo>
                    <a:pt x="2150" y="386"/>
                    <a:pt x="2147" y="357"/>
                    <a:pt x="2156" y="343"/>
                  </a:cubicBezTo>
                  <a:cubicBezTo>
                    <a:pt x="2165" y="329"/>
                    <a:pt x="2177" y="326"/>
                    <a:pt x="2196" y="315"/>
                  </a:cubicBezTo>
                  <a:cubicBezTo>
                    <a:pt x="2215" y="304"/>
                    <a:pt x="2249" y="286"/>
                    <a:pt x="2268" y="279"/>
                  </a:cubicBezTo>
                  <a:cubicBezTo>
                    <a:pt x="2287" y="272"/>
                    <a:pt x="2288" y="274"/>
                    <a:pt x="2308" y="271"/>
                  </a:cubicBezTo>
                  <a:cubicBezTo>
                    <a:pt x="2328" y="268"/>
                    <a:pt x="2357" y="273"/>
                    <a:pt x="2388" y="263"/>
                  </a:cubicBezTo>
                  <a:cubicBezTo>
                    <a:pt x="2419" y="253"/>
                    <a:pt x="2465" y="222"/>
                    <a:pt x="2492" y="211"/>
                  </a:cubicBezTo>
                  <a:cubicBezTo>
                    <a:pt x="2519" y="200"/>
                    <a:pt x="2531" y="206"/>
                    <a:pt x="2548" y="199"/>
                  </a:cubicBezTo>
                  <a:cubicBezTo>
                    <a:pt x="2565" y="192"/>
                    <a:pt x="2583" y="176"/>
                    <a:pt x="2596" y="171"/>
                  </a:cubicBezTo>
                  <a:cubicBezTo>
                    <a:pt x="2609" y="166"/>
                    <a:pt x="2614" y="175"/>
                    <a:pt x="2624" y="171"/>
                  </a:cubicBezTo>
                  <a:cubicBezTo>
                    <a:pt x="2634" y="167"/>
                    <a:pt x="2637" y="152"/>
                    <a:pt x="2656" y="147"/>
                  </a:cubicBezTo>
                  <a:cubicBezTo>
                    <a:pt x="2675" y="142"/>
                    <a:pt x="2715" y="150"/>
                    <a:pt x="2736" y="143"/>
                  </a:cubicBezTo>
                  <a:cubicBezTo>
                    <a:pt x="2757" y="136"/>
                    <a:pt x="2751" y="118"/>
                    <a:pt x="2780" y="107"/>
                  </a:cubicBezTo>
                  <a:cubicBezTo>
                    <a:pt x="2809" y="96"/>
                    <a:pt x="2871" y="85"/>
                    <a:pt x="2908" y="79"/>
                  </a:cubicBezTo>
                  <a:cubicBezTo>
                    <a:pt x="2945" y="73"/>
                    <a:pt x="2975" y="78"/>
                    <a:pt x="3000" y="71"/>
                  </a:cubicBezTo>
                  <a:cubicBezTo>
                    <a:pt x="3025" y="64"/>
                    <a:pt x="3042" y="43"/>
                    <a:pt x="3056" y="35"/>
                  </a:cubicBezTo>
                  <a:cubicBezTo>
                    <a:pt x="3070" y="27"/>
                    <a:pt x="3042" y="26"/>
                    <a:pt x="3084" y="23"/>
                  </a:cubicBezTo>
                  <a:cubicBezTo>
                    <a:pt x="3126" y="20"/>
                    <a:pt x="3265" y="22"/>
                    <a:pt x="3308" y="19"/>
                  </a:cubicBezTo>
                  <a:cubicBezTo>
                    <a:pt x="3351" y="16"/>
                    <a:pt x="3291" y="6"/>
                    <a:pt x="3344" y="3"/>
                  </a:cubicBezTo>
                  <a:cubicBezTo>
                    <a:pt x="3397" y="0"/>
                    <a:pt x="3580" y="4"/>
                    <a:pt x="3628" y="3"/>
                  </a:cubicBezTo>
                </a:path>
              </a:pathLst>
            </a:custGeom>
            <a:noFill/>
            <a:ln w="28575" cmpd="sng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7844" name="Freeform 8"/>
            <p:cNvSpPr>
              <a:spLocks/>
            </p:cNvSpPr>
            <p:nvPr/>
          </p:nvSpPr>
          <p:spPr bwMode="auto">
            <a:xfrm>
              <a:off x="4718" y="1769"/>
              <a:ext cx="354" cy="19"/>
            </a:xfrm>
            <a:custGeom>
              <a:avLst/>
              <a:gdLst>
                <a:gd name="T0" fmla="*/ 6 w 354"/>
                <a:gd name="T1" fmla="*/ 19 h 19"/>
                <a:gd name="T2" fmla="*/ 58 w 354"/>
                <a:gd name="T3" fmla="*/ 3 h 19"/>
                <a:gd name="T4" fmla="*/ 354 w 354"/>
                <a:gd name="T5" fmla="*/ 3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4" h="19">
                  <a:moveTo>
                    <a:pt x="6" y="19"/>
                  </a:moveTo>
                  <a:cubicBezTo>
                    <a:pt x="3" y="12"/>
                    <a:pt x="0" y="6"/>
                    <a:pt x="58" y="3"/>
                  </a:cubicBezTo>
                  <a:cubicBezTo>
                    <a:pt x="116" y="0"/>
                    <a:pt x="235" y="1"/>
                    <a:pt x="354" y="3"/>
                  </a:cubicBezTo>
                </a:path>
              </a:pathLst>
            </a:custGeom>
            <a:noFill/>
            <a:ln w="28575" cmpd="sng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pic>
        <p:nvPicPr>
          <p:cNvPr id="4362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59474" r="34633" b="33928"/>
          <a:stretch>
            <a:fillRect/>
          </a:stretch>
        </p:blipFill>
        <p:spPr bwMode="auto">
          <a:xfrm>
            <a:off x="3648081" y="1752613"/>
            <a:ext cx="2124075" cy="32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62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65518" r="34633" b="27884"/>
          <a:stretch>
            <a:fillRect/>
          </a:stretch>
        </p:blipFill>
        <p:spPr bwMode="auto">
          <a:xfrm>
            <a:off x="3629045" y="2039946"/>
            <a:ext cx="2124075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62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72150" r="34633" b="21838"/>
          <a:stretch>
            <a:fillRect/>
          </a:stretch>
        </p:blipFill>
        <p:spPr bwMode="auto">
          <a:xfrm>
            <a:off x="3648081" y="2362213"/>
            <a:ext cx="212407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6236" name="Freeform 12"/>
          <p:cNvSpPr>
            <a:spLocks/>
          </p:cNvSpPr>
          <p:nvPr/>
        </p:nvSpPr>
        <p:spPr bwMode="auto">
          <a:xfrm>
            <a:off x="1758950" y="3321050"/>
            <a:ext cx="6305550" cy="2260600"/>
          </a:xfrm>
          <a:custGeom>
            <a:avLst/>
            <a:gdLst>
              <a:gd name="T0" fmla="*/ 0 w 3972"/>
              <a:gd name="T1" fmla="*/ 2147483647 h 1424"/>
              <a:gd name="T2" fmla="*/ 2147483647 w 3972"/>
              <a:gd name="T3" fmla="*/ 2147483647 h 1424"/>
              <a:gd name="T4" fmla="*/ 2147483647 w 3972"/>
              <a:gd name="T5" fmla="*/ 2147483647 h 1424"/>
              <a:gd name="T6" fmla="*/ 2147483647 w 3972"/>
              <a:gd name="T7" fmla="*/ 2147483647 h 1424"/>
              <a:gd name="T8" fmla="*/ 2147483647 w 3972"/>
              <a:gd name="T9" fmla="*/ 2147483647 h 1424"/>
              <a:gd name="T10" fmla="*/ 2147483647 w 3972"/>
              <a:gd name="T11" fmla="*/ 2147483647 h 1424"/>
              <a:gd name="T12" fmla="*/ 2147483647 w 3972"/>
              <a:gd name="T13" fmla="*/ 2147483647 h 1424"/>
              <a:gd name="T14" fmla="*/ 2147483647 w 3972"/>
              <a:gd name="T15" fmla="*/ 2147483647 h 1424"/>
              <a:gd name="T16" fmla="*/ 2147483647 w 3972"/>
              <a:gd name="T17" fmla="*/ 2147483647 h 1424"/>
              <a:gd name="T18" fmla="*/ 2147483647 w 3972"/>
              <a:gd name="T19" fmla="*/ 2147483647 h 1424"/>
              <a:gd name="T20" fmla="*/ 2147483647 w 3972"/>
              <a:gd name="T21" fmla="*/ 2147483647 h 1424"/>
              <a:gd name="T22" fmla="*/ 2147483647 w 3972"/>
              <a:gd name="T23" fmla="*/ 2147483647 h 1424"/>
              <a:gd name="T24" fmla="*/ 2147483647 w 3972"/>
              <a:gd name="T25" fmla="*/ 2147483647 h 1424"/>
              <a:gd name="T26" fmla="*/ 2147483647 w 3972"/>
              <a:gd name="T27" fmla="*/ 2147483647 h 1424"/>
              <a:gd name="T28" fmla="*/ 2147483647 w 3972"/>
              <a:gd name="T29" fmla="*/ 2147483647 h 1424"/>
              <a:gd name="T30" fmla="*/ 2147483647 w 3972"/>
              <a:gd name="T31" fmla="*/ 2147483647 h 1424"/>
              <a:gd name="T32" fmla="*/ 2147483647 w 3972"/>
              <a:gd name="T33" fmla="*/ 2147483647 h 1424"/>
              <a:gd name="T34" fmla="*/ 2147483647 w 3972"/>
              <a:gd name="T35" fmla="*/ 2147483647 h 1424"/>
              <a:gd name="T36" fmla="*/ 2147483647 w 3972"/>
              <a:gd name="T37" fmla="*/ 2147483647 h 1424"/>
              <a:gd name="T38" fmla="*/ 2147483647 w 3972"/>
              <a:gd name="T39" fmla="*/ 2147483647 h 1424"/>
              <a:gd name="T40" fmla="*/ 2147483647 w 3972"/>
              <a:gd name="T41" fmla="*/ 2147483647 h 1424"/>
              <a:gd name="T42" fmla="*/ 2147483647 w 3972"/>
              <a:gd name="T43" fmla="*/ 2147483647 h 1424"/>
              <a:gd name="T44" fmla="*/ 2147483647 w 3972"/>
              <a:gd name="T45" fmla="*/ 2147483647 h 1424"/>
              <a:gd name="T46" fmla="*/ 2147483647 w 3972"/>
              <a:gd name="T47" fmla="*/ 2147483647 h 1424"/>
              <a:gd name="T48" fmla="*/ 2147483647 w 3972"/>
              <a:gd name="T49" fmla="*/ 2147483647 h 1424"/>
              <a:gd name="T50" fmla="*/ 2147483647 w 3972"/>
              <a:gd name="T51" fmla="*/ 2147483647 h 1424"/>
              <a:gd name="T52" fmla="*/ 2147483647 w 3972"/>
              <a:gd name="T53" fmla="*/ 2147483647 h 1424"/>
              <a:gd name="T54" fmla="*/ 2147483647 w 3972"/>
              <a:gd name="T55" fmla="*/ 2147483647 h 1424"/>
              <a:gd name="T56" fmla="*/ 2147483647 w 3972"/>
              <a:gd name="T57" fmla="*/ 2147483647 h 1424"/>
              <a:gd name="T58" fmla="*/ 2147483647 w 3972"/>
              <a:gd name="T59" fmla="*/ 2147483647 h 1424"/>
              <a:gd name="T60" fmla="*/ 2147483647 w 3972"/>
              <a:gd name="T61" fmla="*/ 2147483647 h 1424"/>
              <a:gd name="T62" fmla="*/ 2147483647 w 3972"/>
              <a:gd name="T63" fmla="*/ 2147483647 h 1424"/>
              <a:gd name="T64" fmla="*/ 2147483647 w 3972"/>
              <a:gd name="T65" fmla="*/ 2147483647 h 1424"/>
              <a:gd name="T66" fmla="*/ 2147483647 w 3972"/>
              <a:gd name="T67" fmla="*/ 2147483647 h 1424"/>
              <a:gd name="T68" fmla="*/ 2147483647 w 3972"/>
              <a:gd name="T69" fmla="*/ 2147483647 h 1424"/>
              <a:gd name="T70" fmla="*/ 2147483647 w 3972"/>
              <a:gd name="T71" fmla="*/ 2147483647 h 1424"/>
              <a:gd name="T72" fmla="*/ 2147483647 w 3972"/>
              <a:gd name="T73" fmla="*/ 2147483647 h 1424"/>
              <a:gd name="T74" fmla="*/ 2147483647 w 3972"/>
              <a:gd name="T75" fmla="*/ 2147483647 h 1424"/>
              <a:gd name="T76" fmla="*/ 2147483647 w 3972"/>
              <a:gd name="T77" fmla="*/ 2147483647 h 1424"/>
              <a:gd name="T78" fmla="*/ 2147483647 w 3972"/>
              <a:gd name="T79" fmla="*/ 2147483647 h 1424"/>
              <a:gd name="T80" fmla="*/ 2147483647 w 3972"/>
              <a:gd name="T81" fmla="*/ 2147483647 h 1424"/>
              <a:gd name="T82" fmla="*/ 2147483647 w 3972"/>
              <a:gd name="T83" fmla="*/ 2147483647 h 1424"/>
              <a:gd name="T84" fmla="*/ 2147483647 w 3972"/>
              <a:gd name="T85" fmla="*/ 2147483647 h 1424"/>
              <a:gd name="T86" fmla="*/ 2147483647 w 3972"/>
              <a:gd name="T87" fmla="*/ 2147483647 h 1424"/>
              <a:gd name="T88" fmla="*/ 2147483647 w 3972"/>
              <a:gd name="T89" fmla="*/ 2147483647 h 1424"/>
              <a:gd name="T90" fmla="*/ 2147483647 w 3972"/>
              <a:gd name="T91" fmla="*/ 2147483647 h 1424"/>
              <a:gd name="T92" fmla="*/ 2147483647 w 3972"/>
              <a:gd name="T93" fmla="*/ 2147483647 h 1424"/>
              <a:gd name="T94" fmla="*/ 2147483647 w 3972"/>
              <a:gd name="T95" fmla="*/ 2147483647 h 1424"/>
              <a:gd name="T96" fmla="*/ 2147483647 w 3972"/>
              <a:gd name="T97" fmla="*/ 2147483647 h 1424"/>
              <a:gd name="T98" fmla="*/ 2147483647 w 3972"/>
              <a:gd name="T99" fmla="*/ 2147483647 h 1424"/>
              <a:gd name="T100" fmla="*/ 2147483647 w 3972"/>
              <a:gd name="T101" fmla="*/ 2147483647 h 1424"/>
              <a:gd name="T102" fmla="*/ 2147483647 w 3972"/>
              <a:gd name="T103" fmla="*/ 2147483647 h 1424"/>
              <a:gd name="T104" fmla="*/ 2147483647 w 3972"/>
              <a:gd name="T105" fmla="*/ 2147483647 h 14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972" h="1424">
                <a:moveTo>
                  <a:pt x="0" y="1424"/>
                </a:moveTo>
                <a:cubicBezTo>
                  <a:pt x="8" y="1424"/>
                  <a:pt x="16" y="1424"/>
                  <a:pt x="24" y="1400"/>
                </a:cubicBezTo>
                <a:cubicBezTo>
                  <a:pt x="32" y="1376"/>
                  <a:pt x="41" y="1307"/>
                  <a:pt x="48" y="1280"/>
                </a:cubicBezTo>
                <a:cubicBezTo>
                  <a:pt x="55" y="1253"/>
                  <a:pt x="56" y="1248"/>
                  <a:pt x="64" y="1236"/>
                </a:cubicBezTo>
                <a:cubicBezTo>
                  <a:pt x="72" y="1224"/>
                  <a:pt x="87" y="1217"/>
                  <a:pt x="96" y="1204"/>
                </a:cubicBezTo>
                <a:cubicBezTo>
                  <a:pt x="105" y="1191"/>
                  <a:pt x="105" y="1168"/>
                  <a:pt x="116" y="1156"/>
                </a:cubicBezTo>
                <a:cubicBezTo>
                  <a:pt x="127" y="1144"/>
                  <a:pt x="138" y="1137"/>
                  <a:pt x="160" y="1132"/>
                </a:cubicBezTo>
                <a:cubicBezTo>
                  <a:pt x="182" y="1127"/>
                  <a:pt x="225" y="1125"/>
                  <a:pt x="248" y="1124"/>
                </a:cubicBezTo>
                <a:cubicBezTo>
                  <a:pt x="271" y="1123"/>
                  <a:pt x="285" y="1130"/>
                  <a:pt x="296" y="1124"/>
                </a:cubicBezTo>
                <a:cubicBezTo>
                  <a:pt x="307" y="1118"/>
                  <a:pt x="301" y="1105"/>
                  <a:pt x="316" y="1088"/>
                </a:cubicBezTo>
                <a:cubicBezTo>
                  <a:pt x="331" y="1071"/>
                  <a:pt x="363" y="1032"/>
                  <a:pt x="384" y="1020"/>
                </a:cubicBezTo>
                <a:cubicBezTo>
                  <a:pt x="405" y="1008"/>
                  <a:pt x="429" y="1019"/>
                  <a:pt x="444" y="1016"/>
                </a:cubicBezTo>
                <a:cubicBezTo>
                  <a:pt x="459" y="1013"/>
                  <a:pt x="455" y="1006"/>
                  <a:pt x="472" y="1004"/>
                </a:cubicBezTo>
                <a:cubicBezTo>
                  <a:pt x="489" y="1002"/>
                  <a:pt x="527" y="1008"/>
                  <a:pt x="544" y="1004"/>
                </a:cubicBezTo>
                <a:cubicBezTo>
                  <a:pt x="561" y="1000"/>
                  <a:pt x="567" y="995"/>
                  <a:pt x="576" y="980"/>
                </a:cubicBezTo>
                <a:cubicBezTo>
                  <a:pt x="585" y="965"/>
                  <a:pt x="585" y="937"/>
                  <a:pt x="596" y="916"/>
                </a:cubicBezTo>
                <a:cubicBezTo>
                  <a:pt x="607" y="895"/>
                  <a:pt x="629" y="873"/>
                  <a:pt x="644" y="856"/>
                </a:cubicBezTo>
                <a:cubicBezTo>
                  <a:pt x="659" y="839"/>
                  <a:pt x="672" y="831"/>
                  <a:pt x="688" y="816"/>
                </a:cubicBezTo>
                <a:cubicBezTo>
                  <a:pt x="704" y="801"/>
                  <a:pt x="724" y="777"/>
                  <a:pt x="740" y="764"/>
                </a:cubicBezTo>
                <a:cubicBezTo>
                  <a:pt x="756" y="751"/>
                  <a:pt x="771" y="747"/>
                  <a:pt x="784" y="736"/>
                </a:cubicBezTo>
                <a:cubicBezTo>
                  <a:pt x="797" y="725"/>
                  <a:pt x="807" y="709"/>
                  <a:pt x="816" y="700"/>
                </a:cubicBezTo>
                <a:cubicBezTo>
                  <a:pt x="825" y="691"/>
                  <a:pt x="827" y="685"/>
                  <a:pt x="836" y="680"/>
                </a:cubicBezTo>
                <a:cubicBezTo>
                  <a:pt x="845" y="675"/>
                  <a:pt x="856" y="675"/>
                  <a:pt x="868" y="672"/>
                </a:cubicBezTo>
                <a:cubicBezTo>
                  <a:pt x="880" y="669"/>
                  <a:pt x="896" y="665"/>
                  <a:pt x="908" y="660"/>
                </a:cubicBezTo>
                <a:cubicBezTo>
                  <a:pt x="920" y="655"/>
                  <a:pt x="918" y="647"/>
                  <a:pt x="940" y="644"/>
                </a:cubicBezTo>
                <a:cubicBezTo>
                  <a:pt x="962" y="641"/>
                  <a:pt x="991" y="645"/>
                  <a:pt x="1040" y="644"/>
                </a:cubicBezTo>
                <a:cubicBezTo>
                  <a:pt x="1089" y="643"/>
                  <a:pt x="1195" y="643"/>
                  <a:pt x="1232" y="636"/>
                </a:cubicBezTo>
                <a:cubicBezTo>
                  <a:pt x="1269" y="629"/>
                  <a:pt x="1246" y="613"/>
                  <a:pt x="1260" y="604"/>
                </a:cubicBezTo>
                <a:cubicBezTo>
                  <a:pt x="1274" y="595"/>
                  <a:pt x="1295" y="589"/>
                  <a:pt x="1316" y="584"/>
                </a:cubicBezTo>
                <a:cubicBezTo>
                  <a:pt x="1337" y="579"/>
                  <a:pt x="1365" y="577"/>
                  <a:pt x="1388" y="572"/>
                </a:cubicBezTo>
                <a:cubicBezTo>
                  <a:pt x="1411" y="567"/>
                  <a:pt x="1414" y="559"/>
                  <a:pt x="1452" y="556"/>
                </a:cubicBezTo>
                <a:cubicBezTo>
                  <a:pt x="1490" y="553"/>
                  <a:pt x="1567" y="557"/>
                  <a:pt x="1616" y="556"/>
                </a:cubicBezTo>
                <a:cubicBezTo>
                  <a:pt x="1665" y="555"/>
                  <a:pt x="1718" y="551"/>
                  <a:pt x="1744" y="548"/>
                </a:cubicBezTo>
                <a:cubicBezTo>
                  <a:pt x="1770" y="545"/>
                  <a:pt x="1760" y="547"/>
                  <a:pt x="1772" y="540"/>
                </a:cubicBezTo>
                <a:cubicBezTo>
                  <a:pt x="1784" y="533"/>
                  <a:pt x="1805" y="515"/>
                  <a:pt x="1816" y="508"/>
                </a:cubicBezTo>
                <a:cubicBezTo>
                  <a:pt x="1827" y="501"/>
                  <a:pt x="1829" y="500"/>
                  <a:pt x="1840" y="496"/>
                </a:cubicBezTo>
                <a:cubicBezTo>
                  <a:pt x="1851" y="492"/>
                  <a:pt x="1872" y="503"/>
                  <a:pt x="1884" y="484"/>
                </a:cubicBezTo>
                <a:cubicBezTo>
                  <a:pt x="1896" y="465"/>
                  <a:pt x="1903" y="410"/>
                  <a:pt x="1912" y="384"/>
                </a:cubicBezTo>
                <a:cubicBezTo>
                  <a:pt x="1921" y="358"/>
                  <a:pt x="1927" y="341"/>
                  <a:pt x="1936" y="328"/>
                </a:cubicBezTo>
                <a:cubicBezTo>
                  <a:pt x="1945" y="315"/>
                  <a:pt x="1948" y="313"/>
                  <a:pt x="1968" y="308"/>
                </a:cubicBezTo>
                <a:cubicBezTo>
                  <a:pt x="1988" y="303"/>
                  <a:pt x="2031" y="306"/>
                  <a:pt x="2056" y="300"/>
                </a:cubicBezTo>
                <a:cubicBezTo>
                  <a:pt x="2081" y="294"/>
                  <a:pt x="2104" y="285"/>
                  <a:pt x="2120" y="272"/>
                </a:cubicBezTo>
                <a:cubicBezTo>
                  <a:pt x="2136" y="259"/>
                  <a:pt x="2143" y="236"/>
                  <a:pt x="2152" y="220"/>
                </a:cubicBezTo>
                <a:cubicBezTo>
                  <a:pt x="2161" y="204"/>
                  <a:pt x="2159" y="188"/>
                  <a:pt x="2176" y="176"/>
                </a:cubicBezTo>
                <a:cubicBezTo>
                  <a:pt x="2193" y="164"/>
                  <a:pt x="2215" y="155"/>
                  <a:pt x="2256" y="148"/>
                </a:cubicBezTo>
                <a:cubicBezTo>
                  <a:pt x="2297" y="141"/>
                  <a:pt x="2374" y="141"/>
                  <a:pt x="2420" y="132"/>
                </a:cubicBezTo>
                <a:cubicBezTo>
                  <a:pt x="2466" y="123"/>
                  <a:pt x="2494" y="107"/>
                  <a:pt x="2532" y="96"/>
                </a:cubicBezTo>
                <a:cubicBezTo>
                  <a:pt x="2570" y="85"/>
                  <a:pt x="2618" y="75"/>
                  <a:pt x="2652" y="68"/>
                </a:cubicBezTo>
                <a:cubicBezTo>
                  <a:pt x="2686" y="61"/>
                  <a:pt x="2707" y="61"/>
                  <a:pt x="2736" y="56"/>
                </a:cubicBezTo>
                <a:cubicBezTo>
                  <a:pt x="2765" y="51"/>
                  <a:pt x="2785" y="41"/>
                  <a:pt x="2828" y="36"/>
                </a:cubicBezTo>
                <a:cubicBezTo>
                  <a:pt x="2871" y="31"/>
                  <a:pt x="2954" y="33"/>
                  <a:pt x="2996" y="28"/>
                </a:cubicBezTo>
                <a:cubicBezTo>
                  <a:pt x="3038" y="23"/>
                  <a:pt x="2917" y="8"/>
                  <a:pt x="3080" y="4"/>
                </a:cubicBezTo>
                <a:cubicBezTo>
                  <a:pt x="3243" y="0"/>
                  <a:pt x="3607" y="2"/>
                  <a:pt x="3972" y="4"/>
                </a:cubicBezTo>
              </a:path>
            </a:pathLst>
          </a:custGeom>
          <a:noFill/>
          <a:ln w="28575" cmpd="sng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6237" name="Freeform 13"/>
          <p:cNvSpPr>
            <a:spLocks/>
          </p:cNvSpPr>
          <p:nvPr/>
        </p:nvSpPr>
        <p:spPr bwMode="auto">
          <a:xfrm>
            <a:off x="1752600" y="3005151"/>
            <a:ext cx="6305550" cy="2570162"/>
          </a:xfrm>
          <a:custGeom>
            <a:avLst/>
            <a:gdLst>
              <a:gd name="T0" fmla="*/ 0 w 3972"/>
              <a:gd name="T1" fmla="*/ 2147483647 h 1619"/>
              <a:gd name="T2" fmla="*/ 2147483647 w 3972"/>
              <a:gd name="T3" fmla="*/ 2147483647 h 1619"/>
              <a:gd name="T4" fmla="*/ 2147483647 w 3972"/>
              <a:gd name="T5" fmla="*/ 2147483647 h 1619"/>
              <a:gd name="T6" fmla="*/ 2147483647 w 3972"/>
              <a:gd name="T7" fmla="*/ 2147483647 h 1619"/>
              <a:gd name="T8" fmla="*/ 2147483647 w 3972"/>
              <a:gd name="T9" fmla="*/ 2147483647 h 1619"/>
              <a:gd name="T10" fmla="*/ 2147483647 w 3972"/>
              <a:gd name="T11" fmla="*/ 2147483647 h 1619"/>
              <a:gd name="T12" fmla="*/ 2147483647 w 3972"/>
              <a:gd name="T13" fmla="*/ 2147483647 h 1619"/>
              <a:gd name="T14" fmla="*/ 2147483647 w 3972"/>
              <a:gd name="T15" fmla="*/ 2147483647 h 1619"/>
              <a:gd name="T16" fmla="*/ 2147483647 w 3972"/>
              <a:gd name="T17" fmla="*/ 2147483647 h 1619"/>
              <a:gd name="T18" fmla="*/ 2147483647 w 3972"/>
              <a:gd name="T19" fmla="*/ 2147483647 h 1619"/>
              <a:gd name="T20" fmla="*/ 2147483647 w 3972"/>
              <a:gd name="T21" fmla="*/ 2147483647 h 1619"/>
              <a:gd name="T22" fmla="*/ 2147483647 w 3972"/>
              <a:gd name="T23" fmla="*/ 2147483647 h 1619"/>
              <a:gd name="T24" fmla="*/ 2147483647 w 3972"/>
              <a:gd name="T25" fmla="*/ 2147483647 h 1619"/>
              <a:gd name="T26" fmla="*/ 2147483647 w 3972"/>
              <a:gd name="T27" fmla="*/ 2147483647 h 1619"/>
              <a:gd name="T28" fmla="*/ 2147483647 w 3972"/>
              <a:gd name="T29" fmla="*/ 2147483647 h 1619"/>
              <a:gd name="T30" fmla="*/ 2147483647 w 3972"/>
              <a:gd name="T31" fmla="*/ 2147483647 h 1619"/>
              <a:gd name="T32" fmla="*/ 2147483647 w 3972"/>
              <a:gd name="T33" fmla="*/ 2147483647 h 1619"/>
              <a:gd name="T34" fmla="*/ 2147483647 w 3972"/>
              <a:gd name="T35" fmla="*/ 2147483647 h 1619"/>
              <a:gd name="T36" fmla="*/ 2147483647 w 3972"/>
              <a:gd name="T37" fmla="*/ 2147483647 h 1619"/>
              <a:gd name="T38" fmla="*/ 2147483647 w 3972"/>
              <a:gd name="T39" fmla="*/ 2147483647 h 1619"/>
              <a:gd name="T40" fmla="*/ 2147483647 w 3972"/>
              <a:gd name="T41" fmla="*/ 2147483647 h 1619"/>
              <a:gd name="T42" fmla="*/ 2147483647 w 3972"/>
              <a:gd name="T43" fmla="*/ 2147483647 h 1619"/>
              <a:gd name="T44" fmla="*/ 2147483647 w 3972"/>
              <a:gd name="T45" fmla="*/ 2147483647 h 1619"/>
              <a:gd name="T46" fmla="*/ 2147483647 w 3972"/>
              <a:gd name="T47" fmla="*/ 2147483647 h 1619"/>
              <a:gd name="T48" fmla="*/ 2147483647 w 3972"/>
              <a:gd name="T49" fmla="*/ 2147483647 h 1619"/>
              <a:gd name="T50" fmla="*/ 2147483647 w 3972"/>
              <a:gd name="T51" fmla="*/ 2147483647 h 1619"/>
              <a:gd name="T52" fmla="*/ 2147483647 w 3972"/>
              <a:gd name="T53" fmla="*/ 2147483647 h 1619"/>
              <a:gd name="T54" fmla="*/ 2147483647 w 3972"/>
              <a:gd name="T55" fmla="*/ 2147483647 h 1619"/>
              <a:gd name="T56" fmla="*/ 2147483647 w 3972"/>
              <a:gd name="T57" fmla="*/ 2147483647 h 1619"/>
              <a:gd name="T58" fmla="*/ 2147483647 w 3972"/>
              <a:gd name="T59" fmla="*/ 2147483647 h 1619"/>
              <a:gd name="T60" fmla="*/ 2147483647 w 3972"/>
              <a:gd name="T61" fmla="*/ 2147483647 h 1619"/>
              <a:gd name="T62" fmla="*/ 2147483647 w 3972"/>
              <a:gd name="T63" fmla="*/ 2147483647 h 1619"/>
              <a:gd name="T64" fmla="*/ 2147483647 w 3972"/>
              <a:gd name="T65" fmla="*/ 2147483647 h 1619"/>
              <a:gd name="T66" fmla="*/ 2147483647 w 3972"/>
              <a:gd name="T67" fmla="*/ 2147483647 h 1619"/>
              <a:gd name="T68" fmla="*/ 2147483647 w 3972"/>
              <a:gd name="T69" fmla="*/ 2147483647 h 1619"/>
              <a:gd name="T70" fmla="*/ 2147483647 w 3972"/>
              <a:gd name="T71" fmla="*/ 2147483647 h 1619"/>
              <a:gd name="T72" fmla="*/ 2147483647 w 3972"/>
              <a:gd name="T73" fmla="*/ 2147483647 h 1619"/>
              <a:gd name="T74" fmla="*/ 2147483647 w 3972"/>
              <a:gd name="T75" fmla="*/ 2147483647 h 1619"/>
              <a:gd name="T76" fmla="*/ 2147483647 w 3972"/>
              <a:gd name="T77" fmla="*/ 2147483647 h 1619"/>
              <a:gd name="T78" fmla="*/ 2147483647 w 3972"/>
              <a:gd name="T79" fmla="*/ 2147483647 h 1619"/>
              <a:gd name="T80" fmla="*/ 2147483647 w 3972"/>
              <a:gd name="T81" fmla="*/ 2147483647 h 1619"/>
              <a:gd name="T82" fmla="*/ 2147483647 w 3972"/>
              <a:gd name="T83" fmla="*/ 2147483647 h 1619"/>
              <a:gd name="T84" fmla="*/ 2147483647 w 3972"/>
              <a:gd name="T85" fmla="*/ 2147483647 h 1619"/>
              <a:gd name="T86" fmla="*/ 2147483647 w 3972"/>
              <a:gd name="T87" fmla="*/ 2147483647 h 1619"/>
              <a:gd name="T88" fmla="*/ 2147483647 w 3972"/>
              <a:gd name="T89" fmla="*/ 2147483647 h 1619"/>
              <a:gd name="T90" fmla="*/ 2147483647 w 3972"/>
              <a:gd name="T91" fmla="*/ 2147483647 h 1619"/>
              <a:gd name="T92" fmla="*/ 2147483647 w 3972"/>
              <a:gd name="T93" fmla="*/ 2147483647 h 1619"/>
              <a:gd name="T94" fmla="*/ 2147483647 w 3972"/>
              <a:gd name="T95" fmla="*/ 2147483647 h 1619"/>
              <a:gd name="T96" fmla="*/ 2147483647 w 3972"/>
              <a:gd name="T97" fmla="*/ 2147483647 h 1619"/>
              <a:gd name="T98" fmla="*/ 2147483647 w 3972"/>
              <a:gd name="T99" fmla="*/ 2147483647 h 1619"/>
              <a:gd name="T100" fmla="*/ 2147483647 w 3972"/>
              <a:gd name="T101" fmla="*/ 2147483647 h 1619"/>
              <a:gd name="T102" fmla="*/ 2147483647 w 3972"/>
              <a:gd name="T103" fmla="*/ 2147483647 h 1619"/>
              <a:gd name="T104" fmla="*/ 2147483647 w 3972"/>
              <a:gd name="T105" fmla="*/ 2147483647 h 1619"/>
              <a:gd name="T106" fmla="*/ 2147483647 w 3972"/>
              <a:gd name="T107" fmla="*/ 2147483647 h 1619"/>
              <a:gd name="T108" fmla="*/ 2147483647 w 3972"/>
              <a:gd name="T109" fmla="*/ 2147483647 h 1619"/>
              <a:gd name="T110" fmla="*/ 2147483647 w 3972"/>
              <a:gd name="T111" fmla="*/ 2147483647 h 1619"/>
              <a:gd name="T112" fmla="*/ 2147483647 w 3972"/>
              <a:gd name="T113" fmla="*/ 2147483647 h 1619"/>
              <a:gd name="T114" fmla="*/ 2147483647 w 3972"/>
              <a:gd name="T115" fmla="*/ 2147483647 h 1619"/>
              <a:gd name="T116" fmla="*/ 2147483647 w 3972"/>
              <a:gd name="T117" fmla="*/ 2147483647 h 1619"/>
              <a:gd name="T118" fmla="*/ 2147483647 w 3972"/>
              <a:gd name="T119" fmla="*/ 2147483647 h 1619"/>
              <a:gd name="T120" fmla="*/ 2147483647 w 3972"/>
              <a:gd name="T121" fmla="*/ 2147483647 h 161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972" h="1619">
                <a:moveTo>
                  <a:pt x="0" y="1619"/>
                </a:moveTo>
                <a:cubicBezTo>
                  <a:pt x="6" y="1618"/>
                  <a:pt x="13" y="1618"/>
                  <a:pt x="20" y="1599"/>
                </a:cubicBezTo>
                <a:cubicBezTo>
                  <a:pt x="27" y="1580"/>
                  <a:pt x="39" y="1530"/>
                  <a:pt x="44" y="1503"/>
                </a:cubicBezTo>
                <a:cubicBezTo>
                  <a:pt x="49" y="1476"/>
                  <a:pt x="47" y="1450"/>
                  <a:pt x="52" y="1435"/>
                </a:cubicBezTo>
                <a:cubicBezTo>
                  <a:pt x="57" y="1420"/>
                  <a:pt x="67" y="1428"/>
                  <a:pt x="76" y="1415"/>
                </a:cubicBezTo>
                <a:cubicBezTo>
                  <a:pt x="85" y="1402"/>
                  <a:pt x="96" y="1371"/>
                  <a:pt x="104" y="1355"/>
                </a:cubicBezTo>
                <a:cubicBezTo>
                  <a:pt x="112" y="1339"/>
                  <a:pt x="109" y="1326"/>
                  <a:pt x="124" y="1319"/>
                </a:cubicBezTo>
                <a:cubicBezTo>
                  <a:pt x="139" y="1312"/>
                  <a:pt x="170" y="1313"/>
                  <a:pt x="196" y="1311"/>
                </a:cubicBezTo>
                <a:cubicBezTo>
                  <a:pt x="222" y="1309"/>
                  <a:pt x="262" y="1310"/>
                  <a:pt x="280" y="1307"/>
                </a:cubicBezTo>
                <a:cubicBezTo>
                  <a:pt x="298" y="1304"/>
                  <a:pt x="296" y="1307"/>
                  <a:pt x="304" y="1295"/>
                </a:cubicBezTo>
                <a:cubicBezTo>
                  <a:pt x="312" y="1283"/>
                  <a:pt x="315" y="1252"/>
                  <a:pt x="328" y="1235"/>
                </a:cubicBezTo>
                <a:cubicBezTo>
                  <a:pt x="341" y="1218"/>
                  <a:pt x="367" y="1204"/>
                  <a:pt x="380" y="1195"/>
                </a:cubicBezTo>
                <a:cubicBezTo>
                  <a:pt x="393" y="1186"/>
                  <a:pt x="387" y="1184"/>
                  <a:pt x="408" y="1183"/>
                </a:cubicBezTo>
                <a:cubicBezTo>
                  <a:pt x="429" y="1182"/>
                  <a:pt x="483" y="1190"/>
                  <a:pt x="508" y="1187"/>
                </a:cubicBezTo>
                <a:cubicBezTo>
                  <a:pt x="533" y="1184"/>
                  <a:pt x="545" y="1176"/>
                  <a:pt x="556" y="1167"/>
                </a:cubicBezTo>
                <a:cubicBezTo>
                  <a:pt x="567" y="1158"/>
                  <a:pt x="569" y="1147"/>
                  <a:pt x="576" y="1131"/>
                </a:cubicBezTo>
                <a:cubicBezTo>
                  <a:pt x="583" y="1115"/>
                  <a:pt x="587" y="1092"/>
                  <a:pt x="600" y="1071"/>
                </a:cubicBezTo>
                <a:cubicBezTo>
                  <a:pt x="613" y="1050"/>
                  <a:pt x="637" y="1024"/>
                  <a:pt x="652" y="1007"/>
                </a:cubicBezTo>
                <a:cubicBezTo>
                  <a:pt x="667" y="990"/>
                  <a:pt x="676" y="982"/>
                  <a:pt x="688" y="967"/>
                </a:cubicBezTo>
                <a:cubicBezTo>
                  <a:pt x="700" y="952"/>
                  <a:pt x="708" y="927"/>
                  <a:pt x="724" y="915"/>
                </a:cubicBezTo>
                <a:cubicBezTo>
                  <a:pt x="740" y="903"/>
                  <a:pt x="769" y="906"/>
                  <a:pt x="784" y="895"/>
                </a:cubicBezTo>
                <a:cubicBezTo>
                  <a:pt x="799" y="884"/>
                  <a:pt x="807" y="858"/>
                  <a:pt x="816" y="847"/>
                </a:cubicBezTo>
                <a:cubicBezTo>
                  <a:pt x="825" y="836"/>
                  <a:pt x="827" y="832"/>
                  <a:pt x="840" y="827"/>
                </a:cubicBezTo>
                <a:cubicBezTo>
                  <a:pt x="853" y="822"/>
                  <a:pt x="878" y="821"/>
                  <a:pt x="896" y="815"/>
                </a:cubicBezTo>
                <a:cubicBezTo>
                  <a:pt x="914" y="809"/>
                  <a:pt x="924" y="796"/>
                  <a:pt x="948" y="791"/>
                </a:cubicBezTo>
                <a:cubicBezTo>
                  <a:pt x="972" y="786"/>
                  <a:pt x="995" y="788"/>
                  <a:pt x="1040" y="787"/>
                </a:cubicBezTo>
                <a:cubicBezTo>
                  <a:pt x="1085" y="786"/>
                  <a:pt x="1179" y="792"/>
                  <a:pt x="1216" y="787"/>
                </a:cubicBezTo>
                <a:cubicBezTo>
                  <a:pt x="1253" y="782"/>
                  <a:pt x="1249" y="768"/>
                  <a:pt x="1264" y="759"/>
                </a:cubicBezTo>
                <a:cubicBezTo>
                  <a:pt x="1279" y="750"/>
                  <a:pt x="1289" y="736"/>
                  <a:pt x="1304" y="731"/>
                </a:cubicBezTo>
                <a:cubicBezTo>
                  <a:pt x="1319" y="726"/>
                  <a:pt x="1334" y="729"/>
                  <a:pt x="1352" y="727"/>
                </a:cubicBezTo>
                <a:cubicBezTo>
                  <a:pt x="1370" y="725"/>
                  <a:pt x="1397" y="724"/>
                  <a:pt x="1412" y="719"/>
                </a:cubicBezTo>
                <a:cubicBezTo>
                  <a:pt x="1427" y="714"/>
                  <a:pt x="1414" y="702"/>
                  <a:pt x="1440" y="699"/>
                </a:cubicBezTo>
                <a:cubicBezTo>
                  <a:pt x="1466" y="696"/>
                  <a:pt x="1533" y="704"/>
                  <a:pt x="1568" y="703"/>
                </a:cubicBezTo>
                <a:cubicBezTo>
                  <a:pt x="1603" y="702"/>
                  <a:pt x="1620" y="698"/>
                  <a:pt x="1652" y="695"/>
                </a:cubicBezTo>
                <a:cubicBezTo>
                  <a:pt x="1684" y="692"/>
                  <a:pt x="1733" y="695"/>
                  <a:pt x="1760" y="687"/>
                </a:cubicBezTo>
                <a:cubicBezTo>
                  <a:pt x="1787" y="679"/>
                  <a:pt x="1803" y="658"/>
                  <a:pt x="1816" y="647"/>
                </a:cubicBezTo>
                <a:cubicBezTo>
                  <a:pt x="1829" y="636"/>
                  <a:pt x="1825" y="628"/>
                  <a:pt x="1836" y="623"/>
                </a:cubicBezTo>
                <a:cubicBezTo>
                  <a:pt x="1847" y="618"/>
                  <a:pt x="1873" y="627"/>
                  <a:pt x="1884" y="615"/>
                </a:cubicBezTo>
                <a:cubicBezTo>
                  <a:pt x="1895" y="603"/>
                  <a:pt x="1897" y="575"/>
                  <a:pt x="1904" y="551"/>
                </a:cubicBezTo>
                <a:cubicBezTo>
                  <a:pt x="1911" y="527"/>
                  <a:pt x="1916" y="492"/>
                  <a:pt x="1924" y="471"/>
                </a:cubicBezTo>
                <a:cubicBezTo>
                  <a:pt x="1932" y="450"/>
                  <a:pt x="1942" y="434"/>
                  <a:pt x="1952" y="423"/>
                </a:cubicBezTo>
                <a:cubicBezTo>
                  <a:pt x="1962" y="412"/>
                  <a:pt x="1965" y="407"/>
                  <a:pt x="1984" y="403"/>
                </a:cubicBezTo>
                <a:cubicBezTo>
                  <a:pt x="2003" y="399"/>
                  <a:pt x="2039" y="406"/>
                  <a:pt x="2064" y="399"/>
                </a:cubicBezTo>
                <a:cubicBezTo>
                  <a:pt x="2089" y="392"/>
                  <a:pt x="2117" y="376"/>
                  <a:pt x="2132" y="363"/>
                </a:cubicBezTo>
                <a:cubicBezTo>
                  <a:pt x="2147" y="350"/>
                  <a:pt x="2147" y="335"/>
                  <a:pt x="2152" y="319"/>
                </a:cubicBezTo>
                <a:cubicBezTo>
                  <a:pt x="2157" y="303"/>
                  <a:pt x="2152" y="282"/>
                  <a:pt x="2164" y="267"/>
                </a:cubicBezTo>
                <a:cubicBezTo>
                  <a:pt x="2176" y="252"/>
                  <a:pt x="2201" y="237"/>
                  <a:pt x="2224" y="227"/>
                </a:cubicBezTo>
                <a:cubicBezTo>
                  <a:pt x="2247" y="217"/>
                  <a:pt x="2275" y="210"/>
                  <a:pt x="2300" y="207"/>
                </a:cubicBezTo>
                <a:cubicBezTo>
                  <a:pt x="2325" y="204"/>
                  <a:pt x="2356" y="210"/>
                  <a:pt x="2376" y="207"/>
                </a:cubicBezTo>
                <a:cubicBezTo>
                  <a:pt x="2396" y="204"/>
                  <a:pt x="2401" y="199"/>
                  <a:pt x="2420" y="191"/>
                </a:cubicBezTo>
                <a:cubicBezTo>
                  <a:pt x="2439" y="183"/>
                  <a:pt x="2472" y="165"/>
                  <a:pt x="2492" y="159"/>
                </a:cubicBezTo>
                <a:cubicBezTo>
                  <a:pt x="2512" y="153"/>
                  <a:pt x="2521" y="162"/>
                  <a:pt x="2540" y="155"/>
                </a:cubicBezTo>
                <a:cubicBezTo>
                  <a:pt x="2559" y="148"/>
                  <a:pt x="2579" y="128"/>
                  <a:pt x="2608" y="119"/>
                </a:cubicBezTo>
                <a:cubicBezTo>
                  <a:pt x="2637" y="110"/>
                  <a:pt x="2691" y="106"/>
                  <a:pt x="2716" y="99"/>
                </a:cubicBezTo>
                <a:cubicBezTo>
                  <a:pt x="2741" y="92"/>
                  <a:pt x="2739" y="82"/>
                  <a:pt x="2760" y="75"/>
                </a:cubicBezTo>
                <a:cubicBezTo>
                  <a:pt x="2781" y="68"/>
                  <a:pt x="2822" y="64"/>
                  <a:pt x="2844" y="59"/>
                </a:cubicBezTo>
                <a:cubicBezTo>
                  <a:pt x="2866" y="54"/>
                  <a:pt x="2864" y="50"/>
                  <a:pt x="2892" y="47"/>
                </a:cubicBezTo>
                <a:cubicBezTo>
                  <a:pt x="2920" y="44"/>
                  <a:pt x="2983" y="50"/>
                  <a:pt x="3012" y="43"/>
                </a:cubicBezTo>
                <a:cubicBezTo>
                  <a:pt x="3041" y="36"/>
                  <a:pt x="3039" y="14"/>
                  <a:pt x="3064" y="7"/>
                </a:cubicBezTo>
                <a:cubicBezTo>
                  <a:pt x="3089" y="0"/>
                  <a:pt x="3009" y="4"/>
                  <a:pt x="3160" y="3"/>
                </a:cubicBezTo>
                <a:cubicBezTo>
                  <a:pt x="3311" y="2"/>
                  <a:pt x="3641" y="2"/>
                  <a:pt x="3972" y="3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7836" name="Text Box 14"/>
          <p:cNvSpPr txBox="1">
            <a:spLocks noChangeArrowheads="1"/>
          </p:cNvSpPr>
          <p:nvPr/>
        </p:nvSpPr>
        <p:spPr bwMode="auto">
          <a:xfrm>
            <a:off x="6208713" y="1377951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Benchmark rain</a:t>
            </a:r>
          </a:p>
        </p:txBody>
      </p:sp>
      <p:sp>
        <p:nvSpPr>
          <p:cNvPr id="77837" name="Oval 15"/>
          <p:cNvSpPr>
            <a:spLocks noChangeAspect="1" noChangeArrowheads="1"/>
          </p:cNvSpPr>
          <p:nvPr/>
        </p:nvSpPr>
        <p:spPr bwMode="auto">
          <a:xfrm>
            <a:off x="8005766" y="1538301"/>
            <a:ext cx="92075" cy="920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6240" name="Text Box 16"/>
          <p:cNvSpPr txBox="1">
            <a:spLocks noChangeArrowheads="1"/>
          </p:cNvSpPr>
          <p:nvPr/>
        </p:nvSpPr>
        <p:spPr bwMode="auto">
          <a:xfrm>
            <a:off x="3382963" y="1203325"/>
            <a:ext cx="3001962" cy="49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HYDRUS modeled flow</a:t>
            </a:r>
          </a:p>
        </p:txBody>
      </p:sp>
      <p:sp>
        <p:nvSpPr>
          <p:cNvPr id="77839" name="Line 17"/>
          <p:cNvSpPr>
            <a:spLocks noChangeShapeType="1"/>
          </p:cNvSpPr>
          <p:nvPr/>
        </p:nvSpPr>
        <p:spPr bwMode="auto">
          <a:xfrm>
            <a:off x="8153400" y="2819400"/>
            <a:ext cx="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436242" name="Group 18"/>
          <p:cNvGrpSpPr>
            <a:grpSpLocks/>
          </p:cNvGrpSpPr>
          <p:nvPr/>
        </p:nvGrpSpPr>
        <p:grpSpPr bwMode="auto">
          <a:xfrm>
            <a:off x="8153400" y="2800350"/>
            <a:ext cx="920750" cy="552450"/>
            <a:chOff x="5136" y="1764"/>
            <a:chExt cx="580" cy="348"/>
          </a:xfrm>
        </p:grpSpPr>
        <p:sp>
          <p:nvSpPr>
            <p:cNvPr id="77841" name="Text Box 19"/>
            <p:cNvSpPr txBox="1">
              <a:spLocks noChangeArrowheads="1"/>
            </p:cNvSpPr>
            <p:nvPr/>
          </p:nvSpPr>
          <p:spPr bwMode="auto">
            <a:xfrm>
              <a:off x="5280" y="1776"/>
              <a:ext cx="4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19%</a:t>
              </a:r>
            </a:p>
          </p:txBody>
        </p:sp>
        <p:sp>
          <p:nvSpPr>
            <p:cNvPr id="77842" name="Line 20"/>
            <p:cNvSpPr>
              <a:spLocks noChangeShapeType="1"/>
            </p:cNvSpPr>
            <p:nvPr/>
          </p:nvSpPr>
          <p:spPr bwMode="auto">
            <a:xfrm>
              <a:off x="5136" y="1764"/>
              <a:ext cx="0" cy="34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499553" y="228600"/>
            <a:ext cx="7196647" cy="4684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36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36" grpId="0" animBg="1"/>
      <p:bldP spid="436237" grpId="0" animBg="1"/>
      <p:bldP spid="436240" grpId="0"/>
      <p:bldP spid="21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533400" y="26988"/>
            <a:ext cx="8458200" cy="81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2003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measured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and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modeled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cumulative fluxes</a:t>
            </a: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019175"/>
            <a:ext cx="8062912" cy="544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20474" r="34633" b="73318"/>
          <a:stretch>
            <a:fillRect/>
          </a:stretch>
        </p:blipFill>
        <p:spPr bwMode="auto">
          <a:xfrm>
            <a:off x="1727200" y="1390650"/>
            <a:ext cx="2338388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45044" r="44461" b="30225"/>
          <a:stretch>
            <a:fillRect/>
          </a:stretch>
        </p:blipFill>
        <p:spPr bwMode="auto">
          <a:xfrm>
            <a:off x="1727200" y="1674813"/>
            <a:ext cx="1677988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1654" name="Group 6"/>
          <p:cNvGrpSpPr>
            <a:grpSpLocks/>
          </p:cNvGrpSpPr>
          <p:nvPr/>
        </p:nvGrpSpPr>
        <p:grpSpPr bwMode="auto">
          <a:xfrm>
            <a:off x="1752600" y="2808288"/>
            <a:ext cx="6299200" cy="2767012"/>
            <a:chOff x="1104" y="1769"/>
            <a:chExt cx="3968" cy="1743"/>
          </a:xfrm>
        </p:grpSpPr>
        <p:sp>
          <p:nvSpPr>
            <p:cNvPr id="78867" name="Freeform 7"/>
            <p:cNvSpPr>
              <a:spLocks/>
            </p:cNvSpPr>
            <p:nvPr/>
          </p:nvSpPr>
          <p:spPr bwMode="auto">
            <a:xfrm>
              <a:off x="1104" y="1785"/>
              <a:ext cx="3628" cy="1727"/>
            </a:xfrm>
            <a:custGeom>
              <a:avLst/>
              <a:gdLst>
                <a:gd name="T0" fmla="*/ 32 w 3628"/>
                <a:gd name="T1" fmla="*/ 1687 h 1727"/>
                <a:gd name="T2" fmla="*/ 60 w 3628"/>
                <a:gd name="T3" fmla="*/ 1555 h 1727"/>
                <a:gd name="T4" fmla="*/ 96 w 3628"/>
                <a:gd name="T5" fmla="*/ 1503 h 1727"/>
                <a:gd name="T6" fmla="*/ 128 w 3628"/>
                <a:gd name="T7" fmla="*/ 1435 h 1727"/>
                <a:gd name="T8" fmla="*/ 204 w 3628"/>
                <a:gd name="T9" fmla="*/ 1419 h 1727"/>
                <a:gd name="T10" fmla="*/ 324 w 3628"/>
                <a:gd name="T11" fmla="*/ 1367 h 1727"/>
                <a:gd name="T12" fmla="*/ 388 w 3628"/>
                <a:gd name="T13" fmla="*/ 1295 h 1727"/>
                <a:gd name="T14" fmla="*/ 512 w 3628"/>
                <a:gd name="T15" fmla="*/ 1279 h 1727"/>
                <a:gd name="T16" fmla="*/ 576 w 3628"/>
                <a:gd name="T17" fmla="*/ 1247 h 1727"/>
                <a:gd name="T18" fmla="*/ 660 w 3628"/>
                <a:gd name="T19" fmla="*/ 1107 h 1727"/>
                <a:gd name="T20" fmla="*/ 728 w 3628"/>
                <a:gd name="T21" fmla="*/ 1023 h 1727"/>
                <a:gd name="T22" fmla="*/ 836 w 3628"/>
                <a:gd name="T23" fmla="*/ 935 h 1727"/>
                <a:gd name="T24" fmla="*/ 936 w 3628"/>
                <a:gd name="T25" fmla="*/ 891 h 1727"/>
                <a:gd name="T26" fmla="*/ 1108 w 3628"/>
                <a:gd name="T27" fmla="*/ 879 h 1727"/>
                <a:gd name="T28" fmla="*/ 1276 w 3628"/>
                <a:gd name="T29" fmla="*/ 835 h 1727"/>
                <a:gd name="T30" fmla="*/ 1364 w 3628"/>
                <a:gd name="T31" fmla="*/ 799 h 1727"/>
                <a:gd name="T32" fmla="*/ 1536 w 3628"/>
                <a:gd name="T33" fmla="*/ 771 h 1727"/>
                <a:gd name="T34" fmla="*/ 1656 w 3628"/>
                <a:gd name="T35" fmla="*/ 751 h 1727"/>
                <a:gd name="T36" fmla="*/ 1792 w 3628"/>
                <a:gd name="T37" fmla="*/ 723 h 1727"/>
                <a:gd name="T38" fmla="*/ 1860 w 3628"/>
                <a:gd name="T39" fmla="*/ 667 h 1727"/>
                <a:gd name="T40" fmla="*/ 1912 w 3628"/>
                <a:gd name="T41" fmla="*/ 559 h 1727"/>
                <a:gd name="T42" fmla="*/ 1968 w 3628"/>
                <a:gd name="T43" fmla="*/ 479 h 1727"/>
                <a:gd name="T44" fmla="*/ 2036 w 3628"/>
                <a:gd name="T45" fmla="*/ 459 h 1727"/>
                <a:gd name="T46" fmla="*/ 2120 w 3628"/>
                <a:gd name="T47" fmla="*/ 423 h 1727"/>
                <a:gd name="T48" fmla="*/ 2156 w 3628"/>
                <a:gd name="T49" fmla="*/ 343 h 1727"/>
                <a:gd name="T50" fmla="*/ 2268 w 3628"/>
                <a:gd name="T51" fmla="*/ 279 h 1727"/>
                <a:gd name="T52" fmla="*/ 2388 w 3628"/>
                <a:gd name="T53" fmla="*/ 263 h 1727"/>
                <a:gd name="T54" fmla="*/ 2548 w 3628"/>
                <a:gd name="T55" fmla="*/ 199 h 1727"/>
                <a:gd name="T56" fmla="*/ 2624 w 3628"/>
                <a:gd name="T57" fmla="*/ 171 h 1727"/>
                <a:gd name="T58" fmla="*/ 2736 w 3628"/>
                <a:gd name="T59" fmla="*/ 143 h 1727"/>
                <a:gd name="T60" fmla="*/ 2908 w 3628"/>
                <a:gd name="T61" fmla="*/ 79 h 1727"/>
                <a:gd name="T62" fmla="*/ 3056 w 3628"/>
                <a:gd name="T63" fmla="*/ 35 h 1727"/>
                <a:gd name="T64" fmla="*/ 3308 w 3628"/>
                <a:gd name="T65" fmla="*/ 19 h 1727"/>
                <a:gd name="T66" fmla="*/ 3628 w 3628"/>
                <a:gd name="T67" fmla="*/ 3 h 17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28" h="1727">
                  <a:moveTo>
                    <a:pt x="0" y="1727"/>
                  </a:moveTo>
                  <a:cubicBezTo>
                    <a:pt x="12" y="1718"/>
                    <a:pt x="24" y="1710"/>
                    <a:pt x="32" y="1687"/>
                  </a:cubicBezTo>
                  <a:cubicBezTo>
                    <a:pt x="40" y="1664"/>
                    <a:pt x="43" y="1613"/>
                    <a:pt x="48" y="1591"/>
                  </a:cubicBezTo>
                  <a:cubicBezTo>
                    <a:pt x="53" y="1569"/>
                    <a:pt x="55" y="1565"/>
                    <a:pt x="60" y="1555"/>
                  </a:cubicBezTo>
                  <a:cubicBezTo>
                    <a:pt x="65" y="1545"/>
                    <a:pt x="74" y="1540"/>
                    <a:pt x="80" y="1531"/>
                  </a:cubicBezTo>
                  <a:cubicBezTo>
                    <a:pt x="86" y="1522"/>
                    <a:pt x="91" y="1514"/>
                    <a:pt x="96" y="1503"/>
                  </a:cubicBezTo>
                  <a:cubicBezTo>
                    <a:pt x="101" y="1492"/>
                    <a:pt x="103" y="1474"/>
                    <a:pt x="108" y="1463"/>
                  </a:cubicBezTo>
                  <a:cubicBezTo>
                    <a:pt x="113" y="1452"/>
                    <a:pt x="117" y="1441"/>
                    <a:pt x="128" y="1435"/>
                  </a:cubicBezTo>
                  <a:cubicBezTo>
                    <a:pt x="139" y="1429"/>
                    <a:pt x="159" y="1430"/>
                    <a:pt x="172" y="1427"/>
                  </a:cubicBezTo>
                  <a:cubicBezTo>
                    <a:pt x="185" y="1424"/>
                    <a:pt x="185" y="1421"/>
                    <a:pt x="204" y="1419"/>
                  </a:cubicBezTo>
                  <a:cubicBezTo>
                    <a:pt x="223" y="1417"/>
                    <a:pt x="268" y="1424"/>
                    <a:pt x="288" y="1415"/>
                  </a:cubicBezTo>
                  <a:cubicBezTo>
                    <a:pt x="308" y="1406"/>
                    <a:pt x="312" y="1381"/>
                    <a:pt x="324" y="1367"/>
                  </a:cubicBezTo>
                  <a:cubicBezTo>
                    <a:pt x="336" y="1353"/>
                    <a:pt x="349" y="1343"/>
                    <a:pt x="360" y="1331"/>
                  </a:cubicBezTo>
                  <a:cubicBezTo>
                    <a:pt x="371" y="1319"/>
                    <a:pt x="378" y="1302"/>
                    <a:pt x="388" y="1295"/>
                  </a:cubicBezTo>
                  <a:cubicBezTo>
                    <a:pt x="398" y="1288"/>
                    <a:pt x="399" y="1294"/>
                    <a:pt x="420" y="1291"/>
                  </a:cubicBezTo>
                  <a:cubicBezTo>
                    <a:pt x="441" y="1288"/>
                    <a:pt x="491" y="1283"/>
                    <a:pt x="512" y="1279"/>
                  </a:cubicBezTo>
                  <a:cubicBezTo>
                    <a:pt x="533" y="1275"/>
                    <a:pt x="537" y="1272"/>
                    <a:pt x="548" y="1267"/>
                  </a:cubicBezTo>
                  <a:cubicBezTo>
                    <a:pt x="559" y="1262"/>
                    <a:pt x="567" y="1261"/>
                    <a:pt x="576" y="1247"/>
                  </a:cubicBezTo>
                  <a:cubicBezTo>
                    <a:pt x="585" y="1233"/>
                    <a:pt x="586" y="1206"/>
                    <a:pt x="600" y="1183"/>
                  </a:cubicBezTo>
                  <a:cubicBezTo>
                    <a:pt x="614" y="1160"/>
                    <a:pt x="643" y="1128"/>
                    <a:pt x="660" y="1107"/>
                  </a:cubicBezTo>
                  <a:cubicBezTo>
                    <a:pt x="677" y="1086"/>
                    <a:pt x="693" y="1069"/>
                    <a:pt x="704" y="1055"/>
                  </a:cubicBezTo>
                  <a:cubicBezTo>
                    <a:pt x="715" y="1041"/>
                    <a:pt x="713" y="1034"/>
                    <a:pt x="728" y="1023"/>
                  </a:cubicBezTo>
                  <a:cubicBezTo>
                    <a:pt x="743" y="1012"/>
                    <a:pt x="774" y="1002"/>
                    <a:pt x="792" y="987"/>
                  </a:cubicBezTo>
                  <a:cubicBezTo>
                    <a:pt x="810" y="972"/>
                    <a:pt x="819" y="946"/>
                    <a:pt x="836" y="935"/>
                  </a:cubicBezTo>
                  <a:cubicBezTo>
                    <a:pt x="853" y="924"/>
                    <a:pt x="879" y="930"/>
                    <a:pt x="896" y="923"/>
                  </a:cubicBezTo>
                  <a:cubicBezTo>
                    <a:pt x="913" y="916"/>
                    <a:pt x="913" y="898"/>
                    <a:pt x="936" y="891"/>
                  </a:cubicBezTo>
                  <a:cubicBezTo>
                    <a:pt x="959" y="884"/>
                    <a:pt x="1007" y="885"/>
                    <a:pt x="1036" y="883"/>
                  </a:cubicBezTo>
                  <a:cubicBezTo>
                    <a:pt x="1065" y="881"/>
                    <a:pt x="1075" y="880"/>
                    <a:pt x="1108" y="879"/>
                  </a:cubicBezTo>
                  <a:cubicBezTo>
                    <a:pt x="1141" y="878"/>
                    <a:pt x="1208" y="886"/>
                    <a:pt x="1236" y="879"/>
                  </a:cubicBezTo>
                  <a:cubicBezTo>
                    <a:pt x="1264" y="872"/>
                    <a:pt x="1265" y="847"/>
                    <a:pt x="1276" y="835"/>
                  </a:cubicBezTo>
                  <a:cubicBezTo>
                    <a:pt x="1287" y="823"/>
                    <a:pt x="1289" y="813"/>
                    <a:pt x="1304" y="807"/>
                  </a:cubicBezTo>
                  <a:cubicBezTo>
                    <a:pt x="1319" y="801"/>
                    <a:pt x="1344" y="804"/>
                    <a:pt x="1364" y="799"/>
                  </a:cubicBezTo>
                  <a:cubicBezTo>
                    <a:pt x="1384" y="794"/>
                    <a:pt x="1395" y="784"/>
                    <a:pt x="1424" y="779"/>
                  </a:cubicBezTo>
                  <a:cubicBezTo>
                    <a:pt x="1453" y="774"/>
                    <a:pt x="1502" y="773"/>
                    <a:pt x="1536" y="771"/>
                  </a:cubicBezTo>
                  <a:cubicBezTo>
                    <a:pt x="1570" y="769"/>
                    <a:pt x="1608" y="770"/>
                    <a:pt x="1628" y="767"/>
                  </a:cubicBezTo>
                  <a:cubicBezTo>
                    <a:pt x="1648" y="764"/>
                    <a:pt x="1639" y="754"/>
                    <a:pt x="1656" y="751"/>
                  </a:cubicBezTo>
                  <a:cubicBezTo>
                    <a:pt x="1673" y="748"/>
                    <a:pt x="1705" y="756"/>
                    <a:pt x="1728" y="751"/>
                  </a:cubicBezTo>
                  <a:cubicBezTo>
                    <a:pt x="1751" y="746"/>
                    <a:pt x="1776" y="734"/>
                    <a:pt x="1792" y="723"/>
                  </a:cubicBezTo>
                  <a:cubicBezTo>
                    <a:pt x="1808" y="712"/>
                    <a:pt x="1813" y="696"/>
                    <a:pt x="1824" y="687"/>
                  </a:cubicBezTo>
                  <a:cubicBezTo>
                    <a:pt x="1835" y="678"/>
                    <a:pt x="1849" y="672"/>
                    <a:pt x="1860" y="667"/>
                  </a:cubicBezTo>
                  <a:cubicBezTo>
                    <a:pt x="1871" y="662"/>
                    <a:pt x="1883" y="677"/>
                    <a:pt x="1892" y="659"/>
                  </a:cubicBezTo>
                  <a:cubicBezTo>
                    <a:pt x="1901" y="641"/>
                    <a:pt x="1904" y="584"/>
                    <a:pt x="1912" y="559"/>
                  </a:cubicBezTo>
                  <a:cubicBezTo>
                    <a:pt x="1920" y="534"/>
                    <a:pt x="1931" y="524"/>
                    <a:pt x="1940" y="511"/>
                  </a:cubicBezTo>
                  <a:cubicBezTo>
                    <a:pt x="1949" y="498"/>
                    <a:pt x="1958" y="486"/>
                    <a:pt x="1968" y="479"/>
                  </a:cubicBezTo>
                  <a:cubicBezTo>
                    <a:pt x="1978" y="472"/>
                    <a:pt x="1989" y="470"/>
                    <a:pt x="2000" y="467"/>
                  </a:cubicBezTo>
                  <a:cubicBezTo>
                    <a:pt x="2011" y="464"/>
                    <a:pt x="2024" y="461"/>
                    <a:pt x="2036" y="459"/>
                  </a:cubicBezTo>
                  <a:cubicBezTo>
                    <a:pt x="2048" y="457"/>
                    <a:pt x="2058" y="461"/>
                    <a:pt x="2072" y="455"/>
                  </a:cubicBezTo>
                  <a:cubicBezTo>
                    <a:pt x="2086" y="449"/>
                    <a:pt x="2108" y="432"/>
                    <a:pt x="2120" y="423"/>
                  </a:cubicBezTo>
                  <a:cubicBezTo>
                    <a:pt x="2132" y="414"/>
                    <a:pt x="2138" y="412"/>
                    <a:pt x="2144" y="399"/>
                  </a:cubicBezTo>
                  <a:cubicBezTo>
                    <a:pt x="2150" y="386"/>
                    <a:pt x="2147" y="357"/>
                    <a:pt x="2156" y="343"/>
                  </a:cubicBezTo>
                  <a:cubicBezTo>
                    <a:pt x="2165" y="329"/>
                    <a:pt x="2177" y="326"/>
                    <a:pt x="2196" y="315"/>
                  </a:cubicBezTo>
                  <a:cubicBezTo>
                    <a:pt x="2215" y="304"/>
                    <a:pt x="2249" y="286"/>
                    <a:pt x="2268" y="279"/>
                  </a:cubicBezTo>
                  <a:cubicBezTo>
                    <a:pt x="2287" y="272"/>
                    <a:pt x="2288" y="274"/>
                    <a:pt x="2308" y="271"/>
                  </a:cubicBezTo>
                  <a:cubicBezTo>
                    <a:pt x="2328" y="268"/>
                    <a:pt x="2357" y="273"/>
                    <a:pt x="2388" y="263"/>
                  </a:cubicBezTo>
                  <a:cubicBezTo>
                    <a:pt x="2419" y="253"/>
                    <a:pt x="2465" y="222"/>
                    <a:pt x="2492" y="211"/>
                  </a:cubicBezTo>
                  <a:cubicBezTo>
                    <a:pt x="2519" y="200"/>
                    <a:pt x="2531" y="206"/>
                    <a:pt x="2548" y="199"/>
                  </a:cubicBezTo>
                  <a:cubicBezTo>
                    <a:pt x="2565" y="192"/>
                    <a:pt x="2583" y="176"/>
                    <a:pt x="2596" y="171"/>
                  </a:cubicBezTo>
                  <a:cubicBezTo>
                    <a:pt x="2609" y="166"/>
                    <a:pt x="2614" y="175"/>
                    <a:pt x="2624" y="171"/>
                  </a:cubicBezTo>
                  <a:cubicBezTo>
                    <a:pt x="2634" y="167"/>
                    <a:pt x="2637" y="152"/>
                    <a:pt x="2656" y="147"/>
                  </a:cubicBezTo>
                  <a:cubicBezTo>
                    <a:pt x="2675" y="142"/>
                    <a:pt x="2715" y="150"/>
                    <a:pt x="2736" y="143"/>
                  </a:cubicBezTo>
                  <a:cubicBezTo>
                    <a:pt x="2757" y="136"/>
                    <a:pt x="2751" y="118"/>
                    <a:pt x="2780" y="107"/>
                  </a:cubicBezTo>
                  <a:cubicBezTo>
                    <a:pt x="2809" y="96"/>
                    <a:pt x="2871" y="85"/>
                    <a:pt x="2908" y="79"/>
                  </a:cubicBezTo>
                  <a:cubicBezTo>
                    <a:pt x="2945" y="73"/>
                    <a:pt x="2975" y="78"/>
                    <a:pt x="3000" y="71"/>
                  </a:cubicBezTo>
                  <a:cubicBezTo>
                    <a:pt x="3025" y="64"/>
                    <a:pt x="3042" y="43"/>
                    <a:pt x="3056" y="35"/>
                  </a:cubicBezTo>
                  <a:cubicBezTo>
                    <a:pt x="3070" y="27"/>
                    <a:pt x="3042" y="26"/>
                    <a:pt x="3084" y="23"/>
                  </a:cubicBezTo>
                  <a:cubicBezTo>
                    <a:pt x="3126" y="20"/>
                    <a:pt x="3265" y="22"/>
                    <a:pt x="3308" y="19"/>
                  </a:cubicBezTo>
                  <a:cubicBezTo>
                    <a:pt x="3351" y="16"/>
                    <a:pt x="3291" y="6"/>
                    <a:pt x="3344" y="3"/>
                  </a:cubicBezTo>
                  <a:cubicBezTo>
                    <a:pt x="3397" y="0"/>
                    <a:pt x="3580" y="4"/>
                    <a:pt x="3628" y="3"/>
                  </a:cubicBezTo>
                </a:path>
              </a:pathLst>
            </a:custGeom>
            <a:noFill/>
            <a:ln w="28575" cmpd="sng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8868" name="Freeform 8"/>
            <p:cNvSpPr>
              <a:spLocks/>
            </p:cNvSpPr>
            <p:nvPr/>
          </p:nvSpPr>
          <p:spPr bwMode="auto">
            <a:xfrm>
              <a:off x="4718" y="1769"/>
              <a:ext cx="354" cy="19"/>
            </a:xfrm>
            <a:custGeom>
              <a:avLst/>
              <a:gdLst>
                <a:gd name="T0" fmla="*/ 6 w 354"/>
                <a:gd name="T1" fmla="*/ 19 h 19"/>
                <a:gd name="T2" fmla="*/ 58 w 354"/>
                <a:gd name="T3" fmla="*/ 3 h 19"/>
                <a:gd name="T4" fmla="*/ 354 w 354"/>
                <a:gd name="T5" fmla="*/ 3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4" h="19">
                  <a:moveTo>
                    <a:pt x="6" y="19"/>
                  </a:moveTo>
                  <a:cubicBezTo>
                    <a:pt x="3" y="12"/>
                    <a:pt x="0" y="6"/>
                    <a:pt x="58" y="3"/>
                  </a:cubicBezTo>
                  <a:cubicBezTo>
                    <a:pt x="116" y="0"/>
                    <a:pt x="235" y="1"/>
                    <a:pt x="354" y="3"/>
                  </a:cubicBezTo>
                </a:path>
              </a:pathLst>
            </a:custGeom>
            <a:noFill/>
            <a:ln w="28575" cmpd="sng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pic>
        <p:nvPicPr>
          <p:cNvPr id="4116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59474" r="34633" b="33928"/>
          <a:stretch>
            <a:fillRect/>
          </a:stretch>
        </p:blipFill>
        <p:spPr bwMode="auto">
          <a:xfrm>
            <a:off x="3648081" y="1752613"/>
            <a:ext cx="2124075" cy="32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5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65518" r="34633" b="27884"/>
          <a:stretch>
            <a:fillRect/>
          </a:stretch>
        </p:blipFill>
        <p:spPr bwMode="auto">
          <a:xfrm>
            <a:off x="3629045" y="2039946"/>
            <a:ext cx="2124075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72150" r="34633" b="21838"/>
          <a:stretch>
            <a:fillRect/>
          </a:stretch>
        </p:blipFill>
        <p:spPr bwMode="auto">
          <a:xfrm>
            <a:off x="3648081" y="2362213"/>
            <a:ext cx="212407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660" name="Freeform 12"/>
          <p:cNvSpPr>
            <a:spLocks/>
          </p:cNvSpPr>
          <p:nvPr/>
        </p:nvSpPr>
        <p:spPr bwMode="auto">
          <a:xfrm>
            <a:off x="1758950" y="3321050"/>
            <a:ext cx="6305550" cy="2260600"/>
          </a:xfrm>
          <a:custGeom>
            <a:avLst/>
            <a:gdLst>
              <a:gd name="T0" fmla="*/ 0 w 3972"/>
              <a:gd name="T1" fmla="*/ 2147483647 h 1424"/>
              <a:gd name="T2" fmla="*/ 2147483647 w 3972"/>
              <a:gd name="T3" fmla="*/ 2147483647 h 1424"/>
              <a:gd name="T4" fmla="*/ 2147483647 w 3972"/>
              <a:gd name="T5" fmla="*/ 2147483647 h 1424"/>
              <a:gd name="T6" fmla="*/ 2147483647 w 3972"/>
              <a:gd name="T7" fmla="*/ 2147483647 h 1424"/>
              <a:gd name="T8" fmla="*/ 2147483647 w 3972"/>
              <a:gd name="T9" fmla="*/ 2147483647 h 1424"/>
              <a:gd name="T10" fmla="*/ 2147483647 w 3972"/>
              <a:gd name="T11" fmla="*/ 2147483647 h 1424"/>
              <a:gd name="T12" fmla="*/ 2147483647 w 3972"/>
              <a:gd name="T13" fmla="*/ 2147483647 h 1424"/>
              <a:gd name="T14" fmla="*/ 2147483647 w 3972"/>
              <a:gd name="T15" fmla="*/ 2147483647 h 1424"/>
              <a:gd name="T16" fmla="*/ 2147483647 w 3972"/>
              <a:gd name="T17" fmla="*/ 2147483647 h 1424"/>
              <a:gd name="T18" fmla="*/ 2147483647 w 3972"/>
              <a:gd name="T19" fmla="*/ 2147483647 h 1424"/>
              <a:gd name="T20" fmla="*/ 2147483647 w 3972"/>
              <a:gd name="T21" fmla="*/ 2147483647 h 1424"/>
              <a:gd name="T22" fmla="*/ 2147483647 w 3972"/>
              <a:gd name="T23" fmla="*/ 2147483647 h 1424"/>
              <a:gd name="T24" fmla="*/ 2147483647 w 3972"/>
              <a:gd name="T25" fmla="*/ 2147483647 h 1424"/>
              <a:gd name="T26" fmla="*/ 2147483647 w 3972"/>
              <a:gd name="T27" fmla="*/ 2147483647 h 1424"/>
              <a:gd name="T28" fmla="*/ 2147483647 w 3972"/>
              <a:gd name="T29" fmla="*/ 2147483647 h 1424"/>
              <a:gd name="T30" fmla="*/ 2147483647 w 3972"/>
              <a:gd name="T31" fmla="*/ 2147483647 h 1424"/>
              <a:gd name="T32" fmla="*/ 2147483647 w 3972"/>
              <a:gd name="T33" fmla="*/ 2147483647 h 1424"/>
              <a:gd name="T34" fmla="*/ 2147483647 w 3972"/>
              <a:gd name="T35" fmla="*/ 2147483647 h 1424"/>
              <a:gd name="T36" fmla="*/ 2147483647 w 3972"/>
              <a:gd name="T37" fmla="*/ 2147483647 h 1424"/>
              <a:gd name="T38" fmla="*/ 2147483647 w 3972"/>
              <a:gd name="T39" fmla="*/ 2147483647 h 1424"/>
              <a:gd name="T40" fmla="*/ 2147483647 w 3972"/>
              <a:gd name="T41" fmla="*/ 2147483647 h 1424"/>
              <a:gd name="T42" fmla="*/ 2147483647 w 3972"/>
              <a:gd name="T43" fmla="*/ 2147483647 h 1424"/>
              <a:gd name="T44" fmla="*/ 2147483647 w 3972"/>
              <a:gd name="T45" fmla="*/ 2147483647 h 1424"/>
              <a:gd name="T46" fmla="*/ 2147483647 w 3972"/>
              <a:gd name="T47" fmla="*/ 2147483647 h 1424"/>
              <a:gd name="T48" fmla="*/ 2147483647 w 3972"/>
              <a:gd name="T49" fmla="*/ 2147483647 h 1424"/>
              <a:gd name="T50" fmla="*/ 2147483647 w 3972"/>
              <a:gd name="T51" fmla="*/ 2147483647 h 1424"/>
              <a:gd name="T52" fmla="*/ 2147483647 w 3972"/>
              <a:gd name="T53" fmla="*/ 2147483647 h 1424"/>
              <a:gd name="T54" fmla="*/ 2147483647 w 3972"/>
              <a:gd name="T55" fmla="*/ 2147483647 h 1424"/>
              <a:gd name="T56" fmla="*/ 2147483647 w 3972"/>
              <a:gd name="T57" fmla="*/ 2147483647 h 1424"/>
              <a:gd name="T58" fmla="*/ 2147483647 w 3972"/>
              <a:gd name="T59" fmla="*/ 2147483647 h 1424"/>
              <a:gd name="T60" fmla="*/ 2147483647 w 3972"/>
              <a:gd name="T61" fmla="*/ 2147483647 h 1424"/>
              <a:gd name="T62" fmla="*/ 2147483647 w 3972"/>
              <a:gd name="T63" fmla="*/ 2147483647 h 1424"/>
              <a:gd name="T64" fmla="*/ 2147483647 w 3972"/>
              <a:gd name="T65" fmla="*/ 2147483647 h 1424"/>
              <a:gd name="T66" fmla="*/ 2147483647 w 3972"/>
              <a:gd name="T67" fmla="*/ 2147483647 h 1424"/>
              <a:gd name="T68" fmla="*/ 2147483647 w 3972"/>
              <a:gd name="T69" fmla="*/ 2147483647 h 1424"/>
              <a:gd name="T70" fmla="*/ 2147483647 w 3972"/>
              <a:gd name="T71" fmla="*/ 2147483647 h 1424"/>
              <a:gd name="T72" fmla="*/ 2147483647 w 3972"/>
              <a:gd name="T73" fmla="*/ 2147483647 h 1424"/>
              <a:gd name="T74" fmla="*/ 2147483647 w 3972"/>
              <a:gd name="T75" fmla="*/ 2147483647 h 1424"/>
              <a:gd name="T76" fmla="*/ 2147483647 w 3972"/>
              <a:gd name="T77" fmla="*/ 2147483647 h 1424"/>
              <a:gd name="T78" fmla="*/ 2147483647 w 3972"/>
              <a:gd name="T79" fmla="*/ 2147483647 h 1424"/>
              <a:gd name="T80" fmla="*/ 2147483647 w 3972"/>
              <a:gd name="T81" fmla="*/ 2147483647 h 1424"/>
              <a:gd name="T82" fmla="*/ 2147483647 w 3972"/>
              <a:gd name="T83" fmla="*/ 2147483647 h 1424"/>
              <a:gd name="T84" fmla="*/ 2147483647 w 3972"/>
              <a:gd name="T85" fmla="*/ 2147483647 h 1424"/>
              <a:gd name="T86" fmla="*/ 2147483647 w 3972"/>
              <a:gd name="T87" fmla="*/ 2147483647 h 1424"/>
              <a:gd name="T88" fmla="*/ 2147483647 w 3972"/>
              <a:gd name="T89" fmla="*/ 2147483647 h 1424"/>
              <a:gd name="T90" fmla="*/ 2147483647 w 3972"/>
              <a:gd name="T91" fmla="*/ 2147483647 h 1424"/>
              <a:gd name="T92" fmla="*/ 2147483647 w 3972"/>
              <a:gd name="T93" fmla="*/ 2147483647 h 1424"/>
              <a:gd name="T94" fmla="*/ 2147483647 w 3972"/>
              <a:gd name="T95" fmla="*/ 2147483647 h 1424"/>
              <a:gd name="T96" fmla="*/ 2147483647 w 3972"/>
              <a:gd name="T97" fmla="*/ 2147483647 h 1424"/>
              <a:gd name="T98" fmla="*/ 2147483647 w 3972"/>
              <a:gd name="T99" fmla="*/ 2147483647 h 1424"/>
              <a:gd name="T100" fmla="*/ 2147483647 w 3972"/>
              <a:gd name="T101" fmla="*/ 2147483647 h 1424"/>
              <a:gd name="T102" fmla="*/ 2147483647 w 3972"/>
              <a:gd name="T103" fmla="*/ 2147483647 h 1424"/>
              <a:gd name="T104" fmla="*/ 2147483647 w 3972"/>
              <a:gd name="T105" fmla="*/ 2147483647 h 14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972" h="1424">
                <a:moveTo>
                  <a:pt x="0" y="1424"/>
                </a:moveTo>
                <a:cubicBezTo>
                  <a:pt x="8" y="1424"/>
                  <a:pt x="16" y="1424"/>
                  <a:pt x="24" y="1400"/>
                </a:cubicBezTo>
                <a:cubicBezTo>
                  <a:pt x="32" y="1376"/>
                  <a:pt x="41" y="1307"/>
                  <a:pt x="48" y="1280"/>
                </a:cubicBezTo>
                <a:cubicBezTo>
                  <a:pt x="55" y="1253"/>
                  <a:pt x="56" y="1248"/>
                  <a:pt x="64" y="1236"/>
                </a:cubicBezTo>
                <a:cubicBezTo>
                  <a:pt x="72" y="1224"/>
                  <a:pt x="87" y="1217"/>
                  <a:pt x="96" y="1204"/>
                </a:cubicBezTo>
                <a:cubicBezTo>
                  <a:pt x="105" y="1191"/>
                  <a:pt x="105" y="1168"/>
                  <a:pt x="116" y="1156"/>
                </a:cubicBezTo>
                <a:cubicBezTo>
                  <a:pt x="127" y="1144"/>
                  <a:pt x="138" y="1137"/>
                  <a:pt x="160" y="1132"/>
                </a:cubicBezTo>
                <a:cubicBezTo>
                  <a:pt x="182" y="1127"/>
                  <a:pt x="225" y="1125"/>
                  <a:pt x="248" y="1124"/>
                </a:cubicBezTo>
                <a:cubicBezTo>
                  <a:pt x="271" y="1123"/>
                  <a:pt x="285" y="1130"/>
                  <a:pt x="296" y="1124"/>
                </a:cubicBezTo>
                <a:cubicBezTo>
                  <a:pt x="307" y="1118"/>
                  <a:pt x="301" y="1105"/>
                  <a:pt x="316" y="1088"/>
                </a:cubicBezTo>
                <a:cubicBezTo>
                  <a:pt x="331" y="1071"/>
                  <a:pt x="363" y="1032"/>
                  <a:pt x="384" y="1020"/>
                </a:cubicBezTo>
                <a:cubicBezTo>
                  <a:pt x="405" y="1008"/>
                  <a:pt x="429" y="1019"/>
                  <a:pt x="444" y="1016"/>
                </a:cubicBezTo>
                <a:cubicBezTo>
                  <a:pt x="459" y="1013"/>
                  <a:pt x="455" y="1006"/>
                  <a:pt x="472" y="1004"/>
                </a:cubicBezTo>
                <a:cubicBezTo>
                  <a:pt x="489" y="1002"/>
                  <a:pt x="527" y="1008"/>
                  <a:pt x="544" y="1004"/>
                </a:cubicBezTo>
                <a:cubicBezTo>
                  <a:pt x="561" y="1000"/>
                  <a:pt x="567" y="995"/>
                  <a:pt x="576" y="980"/>
                </a:cubicBezTo>
                <a:cubicBezTo>
                  <a:pt x="585" y="965"/>
                  <a:pt x="585" y="937"/>
                  <a:pt x="596" y="916"/>
                </a:cubicBezTo>
                <a:cubicBezTo>
                  <a:pt x="607" y="895"/>
                  <a:pt x="629" y="873"/>
                  <a:pt x="644" y="856"/>
                </a:cubicBezTo>
                <a:cubicBezTo>
                  <a:pt x="659" y="839"/>
                  <a:pt x="672" y="831"/>
                  <a:pt x="688" y="816"/>
                </a:cubicBezTo>
                <a:cubicBezTo>
                  <a:pt x="704" y="801"/>
                  <a:pt x="724" y="777"/>
                  <a:pt x="740" y="764"/>
                </a:cubicBezTo>
                <a:cubicBezTo>
                  <a:pt x="756" y="751"/>
                  <a:pt x="771" y="747"/>
                  <a:pt x="784" y="736"/>
                </a:cubicBezTo>
                <a:cubicBezTo>
                  <a:pt x="797" y="725"/>
                  <a:pt x="807" y="709"/>
                  <a:pt x="816" y="700"/>
                </a:cubicBezTo>
                <a:cubicBezTo>
                  <a:pt x="825" y="691"/>
                  <a:pt x="827" y="685"/>
                  <a:pt x="836" y="680"/>
                </a:cubicBezTo>
                <a:cubicBezTo>
                  <a:pt x="845" y="675"/>
                  <a:pt x="856" y="675"/>
                  <a:pt x="868" y="672"/>
                </a:cubicBezTo>
                <a:cubicBezTo>
                  <a:pt x="880" y="669"/>
                  <a:pt x="896" y="665"/>
                  <a:pt x="908" y="660"/>
                </a:cubicBezTo>
                <a:cubicBezTo>
                  <a:pt x="920" y="655"/>
                  <a:pt x="918" y="647"/>
                  <a:pt x="940" y="644"/>
                </a:cubicBezTo>
                <a:cubicBezTo>
                  <a:pt x="962" y="641"/>
                  <a:pt x="991" y="645"/>
                  <a:pt x="1040" y="644"/>
                </a:cubicBezTo>
                <a:cubicBezTo>
                  <a:pt x="1089" y="643"/>
                  <a:pt x="1195" y="643"/>
                  <a:pt x="1232" y="636"/>
                </a:cubicBezTo>
                <a:cubicBezTo>
                  <a:pt x="1269" y="629"/>
                  <a:pt x="1246" y="613"/>
                  <a:pt x="1260" y="604"/>
                </a:cubicBezTo>
                <a:cubicBezTo>
                  <a:pt x="1274" y="595"/>
                  <a:pt x="1295" y="589"/>
                  <a:pt x="1316" y="584"/>
                </a:cubicBezTo>
                <a:cubicBezTo>
                  <a:pt x="1337" y="579"/>
                  <a:pt x="1365" y="577"/>
                  <a:pt x="1388" y="572"/>
                </a:cubicBezTo>
                <a:cubicBezTo>
                  <a:pt x="1411" y="567"/>
                  <a:pt x="1414" y="559"/>
                  <a:pt x="1452" y="556"/>
                </a:cubicBezTo>
                <a:cubicBezTo>
                  <a:pt x="1490" y="553"/>
                  <a:pt x="1567" y="557"/>
                  <a:pt x="1616" y="556"/>
                </a:cubicBezTo>
                <a:cubicBezTo>
                  <a:pt x="1665" y="555"/>
                  <a:pt x="1718" y="551"/>
                  <a:pt x="1744" y="548"/>
                </a:cubicBezTo>
                <a:cubicBezTo>
                  <a:pt x="1770" y="545"/>
                  <a:pt x="1760" y="547"/>
                  <a:pt x="1772" y="540"/>
                </a:cubicBezTo>
                <a:cubicBezTo>
                  <a:pt x="1784" y="533"/>
                  <a:pt x="1805" y="515"/>
                  <a:pt x="1816" y="508"/>
                </a:cubicBezTo>
                <a:cubicBezTo>
                  <a:pt x="1827" y="501"/>
                  <a:pt x="1829" y="500"/>
                  <a:pt x="1840" y="496"/>
                </a:cubicBezTo>
                <a:cubicBezTo>
                  <a:pt x="1851" y="492"/>
                  <a:pt x="1872" y="503"/>
                  <a:pt x="1884" y="484"/>
                </a:cubicBezTo>
                <a:cubicBezTo>
                  <a:pt x="1896" y="465"/>
                  <a:pt x="1903" y="410"/>
                  <a:pt x="1912" y="384"/>
                </a:cubicBezTo>
                <a:cubicBezTo>
                  <a:pt x="1921" y="358"/>
                  <a:pt x="1927" y="341"/>
                  <a:pt x="1936" y="328"/>
                </a:cubicBezTo>
                <a:cubicBezTo>
                  <a:pt x="1945" y="315"/>
                  <a:pt x="1948" y="313"/>
                  <a:pt x="1968" y="308"/>
                </a:cubicBezTo>
                <a:cubicBezTo>
                  <a:pt x="1988" y="303"/>
                  <a:pt x="2031" y="306"/>
                  <a:pt x="2056" y="300"/>
                </a:cubicBezTo>
                <a:cubicBezTo>
                  <a:pt x="2081" y="294"/>
                  <a:pt x="2104" y="285"/>
                  <a:pt x="2120" y="272"/>
                </a:cubicBezTo>
                <a:cubicBezTo>
                  <a:pt x="2136" y="259"/>
                  <a:pt x="2143" y="236"/>
                  <a:pt x="2152" y="220"/>
                </a:cubicBezTo>
                <a:cubicBezTo>
                  <a:pt x="2161" y="204"/>
                  <a:pt x="2159" y="188"/>
                  <a:pt x="2176" y="176"/>
                </a:cubicBezTo>
                <a:cubicBezTo>
                  <a:pt x="2193" y="164"/>
                  <a:pt x="2215" y="155"/>
                  <a:pt x="2256" y="148"/>
                </a:cubicBezTo>
                <a:cubicBezTo>
                  <a:pt x="2297" y="141"/>
                  <a:pt x="2374" y="141"/>
                  <a:pt x="2420" y="132"/>
                </a:cubicBezTo>
                <a:cubicBezTo>
                  <a:pt x="2466" y="123"/>
                  <a:pt x="2494" y="107"/>
                  <a:pt x="2532" y="96"/>
                </a:cubicBezTo>
                <a:cubicBezTo>
                  <a:pt x="2570" y="85"/>
                  <a:pt x="2618" y="75"/>
                  <a:pt x="2652" y="68"/>
                </a:cubicBezTo>
                <a:cubicBezTo>
                  <a:pt x="2686" y="61"/>
                  <a:pt x="2707" y="61"/>
                  <a:pt x="2736" y="56"/>
                </a:cubicBezTo>
                <a:cubicBezTo>
                  <a:pt x="2765" y="51"/>
                  <a:pt x="2785" y="41"/>
                  <a:pt x="2828" y="36"/>
                </a:cubicBezTo>
                <a:cubicBezTo>
                  <a:pt x="2871" y="31"/>
                  <a:pt x="2954" y="33"/>
                  <a:pt x="2996" y="28"/>
                </a:cubicBezTo>
                <a:cubicBezTo>
                  <a:pt x="3038" y="23"/>
                  <a:pt x="2917" y="8"/>
                  <a:pt x="3080" y="4"/>
                </a:cubicBezTo>
                <a:cubicBezTo>
                  <a:pt x="3243" y="0"/>
                  <a:pt x="3607" y="2"/>
                  <a:pt x="3972" y="4"/>
                </a:cubicBezTo>
              </a:path>
            </a:pathLst>
          </a:custGeom>
          <a:noFill/>
          <a:ln w="28575" cmpd="sng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1661" name="Freeform 13"/>
          <p:cNvSpPr>
            <a:spLocks/>
          </p:cNvSpPr>
          <p:nvPr/>
        </p:nvSpPr>
        <p:spPr bwMode="auto">
          <a:xfrm>
            <a:off x="1752600" y="3005151"/>
            <a:ext cx="6305550" cy="2570162"/>
          </a:xfrm>
          <a:custGeom>
            <a:avLst/>
            <a:gdLst>
              <a:gd name="T0" fmla="*/ 0 w 3972"/>
              <a:gd name="T1" fmla="*/ 2147483647 h 1619"/>
              <a:gd name="T2" fmla="*/ 2147483647 w 3972"/>
              <a:gd name="T3" fmla="*/ 2147483647 h 1619"/>
              <a:gd name="T4" fmla="*/ 2147483647 w 3972"/>
              <a:gd name="T5" fmla="*/ 2147483647 h 1619"/>
              <a:gd name="T6" fmla="*/ 2147483647 w 3972"/>
              <a:gd name="T7" fmla="*/ 2147483647 h 1619"/>
              <a:gd name="T8" fmla="*/ 2147483647 w 3972"/>
              <a:gd name="T9" fmla="*/ 2147483647 h 1619"/>
              <a:gd name="T10" fmla="*/ 2147483647 w 3972"/>
              <a:gd name="T11" fmla="*/ 2147483647 h 1619"/>
              <a:gd name="T12" fmla="*/ 2147483647 w 3972"/>
              <a:gd name="T13" fmla="*/ 2147483647 h 1619"/>
              <a:gd name="T14" fmla="*/ 2147483647 w 3972"/>
              <a:gd name="T15" fmla="*/ 2147483647 h 1619"/>
              <a:gd name="T16" fmla="*/ 2147483647 w 3972"/>
              <a:gd name="T17" fmla="*/ 2147483647 h 1619"/>
              <a:gd name="T18" fmla="*/ 2147483647 w 3972"/>
              <a:gd name="T19" fmla="*/ 2147483647 h 1619"/>
              <a:gd name="T20" fmla="*/ 2147483647 w 3972"/>
              <a:gd name="T21" fmla="*/ 2147483647 h 1619"/>
              <a:gd name="T22" fmla="*/ 2147483647 w 3972"/>
              <a:gd name="T23" fmla="*/ 2147483647 h 1619"/>
              <a:gd name="T24" fmla="*/ 2147483647 w 3972"/>
              <a:gd name="T25" fmla="*/ 2147483647 h 1619"/>
              <a:gd name="T26" fmla="*/ 2147483647 w 3972"/>
              <a:gd name="T27" fmla="*/ 2147483647 h 1619"/>
              <a:gd name="T28" fmla="*/ 2147483647 w 3972"/>
              <a:gd name="T29" fmla="*/ 2147483647 h 1619"/>
              <a:gd name="T30" fmla="*/ 2147483647 w 3972"/>
              <a:gd name="T31" fmla="*/ 2147483647 h 1619"/>
              <a:gd name="T32" fmla="*/ 2147483647 w 3972"/>
              <a:gd name="T33" fmla="*/ 2147483647 h 1619"/>
              <a:gd name="T34" fmla="*/ 2147483647 w 3972"/>
              <a:gd name="T35" fmla="*/ 2147483647 h 1619"/>
              <a:gd name="T36" fmla="*/ 2147483647 w 3972"/>
              <a:gd name="T37" fmla="*/ 2147483647 h 1619"/>
              <a:gd name="T38" fmla="*/ 2147483647 w 3972"/>
              <a:gd name="T39" fmla="*/ 2147483647 h 1619"/>
              <a:gd name="T40" fmla="*/ 2147483647 w 3972"/>
              <a:gd name="T41" fmla="*/ 2147483647 h 1619"/>
              <a:gd name="T42" fmla="*/ 2147483647 w 3972"/>
              <a:gd name="T43" fmla="*/ 2147483647 h 1619"/>
              <a:gd name="T44" fmla="*/ 2147483647 w 3972"/>
              <a:gd name="T45" fmla="*/ 2147483647 h 1619"/>
              <a:gd name="T46" fmla="*/ 2147483647 w 3972"/>
              <a:gd name="T47" fmla="*/ 2147483647 h 1619"/>
              <a:gd name="T48" fmla="*/ 2147483647 w 3972"/>
              <a:gd name="T49" fmla="*/ 2147483647 h 1619"/>
              <a:gd name="T50" fmla="*/ 2147483647 w 3972"/>
              <a:gd name="T51" fmla="*/ 2147483647 h 1619"/>
              <a:gd name="T52" fmla="*/ 2147483647 w 3972"/>
              <a:gd name="T53" fmla="*/ 2147483647 h 1619"/>
              <a:gd name="T54" fmla="*/ 2147483647 w 3972"/>
              <a:gd name="T55" fmla="*/ 2147483647 h 1619"/>
              <a:gd name="T56" fmla="*/ 2147483647 w 3972"/>
              <a:gd name="T57" fmla="*/ 2147483647 h 1619"/>
              <a:gd name="T58" fmla="*/ 2147483647 w 3972"/>
              <a:gd name="T59" fmla="*/ 2147483647 h 1619"/>
              <a:gd name="T60" fmla="*/ 2147483647 w 3972"/>
              <a:gd name="T61" fmla="*/ 2147483647 h 1619"/>
              <a:gd name="T62" fmla="*/ 2147483647 w 3972"/>
              <a:gd name="T63" fmla="*/ 2147483647 h 1619"/>
              <a:gd name="T64" fmla="*/ 2147483647 w 3972"/>
              <a:gd name="T65" fmla="*/ 2147483647 h 1619"/>
              <a:gd name="T66" fmla="*/ 2147483647 w 3972"/>
              <a:gd name="T67" fmla="*/ 2147483647 h 1619"/>
              <a:gd name="T68" fmla="*/ 2147483647 w 3972"/>
              <a:gd name="T69" fmla="*/ 2147483647 h 1619"/>
              <a:gd name="T70" fmla="*/ 2147483647 w 3972"/>
              <a:gd name="T71" fmla="*/ 2147483647 h 1619"/>
              <a:gd name="T72" fmla="*/ 2147483647 w 3972"/>
              <a:gd name="T73" fmla="*/ 2147483647 h 1619"/>
              <a:gd name="T74" fmla="*/ 2147483647 w 3972"/>
              <a:gd name="T75" fmla="*/ 2147483647 h 1619"/>
              <a:gd name="T76" fmla="*/ 2147483647 w 3972"/>
              <a:gd name="T77" fmla="*/ 2147483647 h 1619"/>
              <a:gd name="T78" fmla="*/ 2147483647 w 3972"/>
              <a:gd name="T79" fmla="*/ 2147483647 h 1619"/>
              <a:gd name="T80" fmla="*/ 2147483647 w 3972"/>
              <a:gd name="T81" fmla="*/ 2147483647 h 1619"/>
              <a:gd name="T82" fmla="*/ 2147483647 w 3972"/>
              <a:gd name="T83" fmla="*/ 2147483647 h 1619"/>
              <a:gd name="T84" fmla="*/ 2147483647 w 3972"/>
              <a:gd name="T85" fmla="*/ 2147483647 h 1619"/>
              <a:gd name="T86" fmla="*/ 2147483647 w 3972"/>
              <a:gd name="T87" fmla="*/ 2147483647 h 1619"/>
              <a:gd name="T88" fmla="*/ 2147483647 w 3972"/>
              <a:gd name="T89" fmla="*/ 2147483647 h 1619"/>
              <a:gd name="T90" fmla="*/ 2147483647 w 3972"/>
              <a:gd name="T91" fmla="*/ 2147483647 h 1619"/>
              <a:gd name="T92" fmla="*/ 2147483647 w 3972"/>
              <a:gd name="T93" fmla="*/ 2147483647 h 1619"/>
              <a:gd name="T94" fmla="*/ 2147483647 w 3972"/>
              <a:gd name="T95" fmla="*/ 2147483647 h 1619"/>
              <a:gd name="T96" fmla="*/ 2147483647 w 3972"/>
              <a:gd name="T97" fmla="*/ 2147483647 h 1619"/>
              <a:gd name="T98" fmla="*/ 2147483647 w 3972"/>
              <a:gd name="T99" fmla="*/ 2147483647 h 1619"/>
              <a:gd name="T100" fmla="*/ 2147483647 w 3972"/>
              <a:gd name="T101" fmla="*/ 2147483647 h 1619"/>
              <a:gd name="T102" fmla="*/ 2147483647 w 3972"/>
              <a:gd name="T103" fmla="*/ 2147483647 h 1619"/>
              <a:gd name="T104" fmla="*/ 2147483647 w 3972"/>
              <a:gd name="T105" fmla="*/ 2147483647 h 1619"/>
              <a:gd name="T106" fmla="*/ 2147483647 w 3972"/>
              <a:gd name="T107" fmla="*/ 2147483647 h 1619"/>
              <a:gd name="T108" fmla="*/ 2147483647 w 3972"/>
              <a:gd name="T109" fmla="*/ 2147483647 h 1619"/>
              <a:gd name="T110" fmla="*/ 2147483647 w 3972"/>
              <a:gd name="T111" fmla="*/ 2147483647 h 1619"/>
              <a:gd name="T112" fmla="*/ 2147483647 w 3972"/>
              <a:gd name="T113" fmla="*/ 2147483647 h 1619"/>
              <a:gd name="T114" fmla="*/ 2147483647 w 3972"/>
              <a:gd name="T115" fmla="*/ 2147483647 h 1619"/>
              <a:gd name="T116" fmla="*/ 2147483647 w 3972"/>
              <a:gd name="T117" fmla="*/ 2147483647 h 1619"/>
              <a:gd name="T118" fmla="*/ 2147483647 w 3972"/>
              <a:gd name="T119" fmla="*/ 2147483647 h 1619"/>
              <a:gd name="T120" fmla="*/ 2147483647 w 3972"/>
              <a:gd name="T121" fmla="*/ 2147483647 h 161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972" h="1619">
                <a:moveTo>
                  <a:pt x="0" y="1619"/>
                </a:moveTo>
                <a:cubicBezTo>
                  <a:pt x="6" y="1618"/>
                  <a:pt x="13" y="1618"/>
                  <a:pt x="20" y="1599"/>
                </a:cubicBezTo>
                <a:cubicBezTo>
                  <a:pt x="27" y="1580"/>
                  <a:pt x="39" y="1530"/>
                  <a:pt x="44" y="1503"/>
                </a:cubicBezTo>
                <a:cubicBezTo>
                  <a:pt x="49" y="1476"/>
                  <a:pt x="47" y="1450"/>
                  <a:pt x="52" y="1435"/>
                </a:cubicBezTo>
                <a:cubicBezTo>
                  <a:pt x="57" y="1420"/>
                  <a:pt x="67" y="1428"/>
                  <a:pt x="76" y="1415"/>
                </a:cubicBezTo>
                <a:cubicBezTo>
                  <a:pt x="85" y="1402"/>
                  <a:pt x="96" y="1371"/>
                  <a:pt x="104" y="1355"/>
                </a:cubicBezTo>
                <a:cubicBezTo>
                  <a:pt x="112" y="1339"/>
                  <a:pt x="109" y="1326"/>
                  <a:pt x="124" y="1319"/>
                </a:cubicBezTo>
                <a:cubicBezTo>
                  <a:pt x="139" y="1312"/>
                  <a:pt x="170" y="1313"/>
                  <a:pt x="196" y="1311"/>
                </a:cubicBezTo>
                <a:cubicBezTo>
                  <a:pt x="222" y="1309"/>
                  <a:pt x="262" y="1310"/>
                  <a:pt x="280" y="1307"/>
                </a:cubicBezTo>
                <a:cubicBezTo>
                  <a:pt x="298" y="1304"/>
                  <a:pt x="296" y="1307"/>
                  <a:pt x="304" y="1295"/>
                </a:cubicBezTo>
                <a:cubicBezTo>
                  <a:pt x="312" y="1283"/>
                  <a:pt x="315" y="1252"/>
                  <a:pt x="328" y="1235"/>
                </a:cubicBezTo>
                <a:cubicBezTo>
                  <a:pt x="341" y="1218"/>
                  <a:pt x="367" y="1204"/>
                  <a:pt x="380" y="1195"/>
                </a:cubicBezTo>
                <a:cubicBezTo>
                  <a:pt x="393" y="1186"/>
                  <a:pt x="387" y="1184"/>
                  <a:pt x="408" y="1183"/>
                </a:cubicBezTo>
                <a:cubicBezTo>
                  <a:pt x="429" y="1182"/>
                  <a:pt x="483" y="1190"/>
                  <a:pt x="508" y="1187"/>
                </a:cubicBezTo>
                <a:cubicBezTo>
                  <a:pt x="533" y="1184"/>
                  <a:pt x="545" y="1176"/>
                  <a:pt x="556" y="1167"/>
                </a:cubicBezTo>
                <a:cubicBezTo>
                  <a:pt x="567" y="1158"/>
                  <a:pt x="569" y="1147"/>
                  <a:pt x="576" y="1131"/>
                </a:cubicBezTo>
                <a:cubicBezTo>
                  <a:pt x="583" y="1115"/>
                  <a:pt x="587" y="1092"/>
                  <a:pt x="600" y="1071"/>
                </a:cubicBezTo>
                <a:cubicBezTo>
                  <a:pt x="613" y="1050"/>
                  <a:pt x="637" y="1024"/>
                  <a:pt x="652" y="1007"/>
                </a:cubicBezTo>
                <a:cubicBezTo>
                  <a:pt x="667" y="990"/>
                  <a:pt x="676" y="982"/>
                  <a:pt x="688" y="967"/>
                </a:cubicBezTo>
                <a:cubicBezTo>
                  <a:pt x="700" y="952"/>
                  <a:pt x="708" y="927"/>
                  <a:pt x="724" y="915"/>
                </a:cubicBezTo>
                <a:cubicBezTo>
                  <a:pt x="740" y="903"/>
                  <a:pt x="769" y="906"/>
                  <a:pt x="784" y="895"/>
                </a:cubicBezTo>
                <a:cubicBezTo>
                  <a:pt x="799" y="884"/>
                  <a:pt x="807" y="858"/>
                  <a:pt x="816" y="847"/>
                </a:cubicBezTo>
                <a:cubicBezTo>
                  <a:pt x="825" y="836"/>
                  <a:pt x="827" y="832"/>
                  <a:pt x="840" y="827"/>
                </a:cubicBezTo>
                <a:cubicBezTo>
                  <a:pt x="853" y="822"/>
                  <a:pt x="878" y="821"/>
                  <a:pt x="896" y="815"/>
                </a:cubicBezTo>
                <a:cubicBezTo>
                  <a:pt x="914" y="809"/>
                  <a:pt x="924" y="796"/>
                  <a:pt x="948" y="791"/>
                </a:cubicBezTo>
                <a:cubicBezTo>
                  <a:pt x="972" y="786"/>
                  <a:pt x="995" y="788"/>
                  <a:pt x="1040" y="787"/>
                </a:cubicBezTo>
                <a:cubicBezTo>
                  <a:pt x="1085" y="786"/>
                  <a:pt x="1179" y="792"/>
                  <a:pt x="1216" y="787"/>
                </a:cubicBezTo>
                <a:cubicBezTo>
                  <a:pt x="1253" y="782"/>
                  <a:pt x="1249" y="768"/>
                  <a:pt x="1264" y="759"/>
                </a:cubicBezTo>
                <a:cubicBezTo>
                  <a:pt x="1279" y="750"/>
                  <a:pt x="1289" y="736"/>
                  <a:pt x="1304" y="731"/>
                </a:cubicBezTo>
                <a:cubicBezTo>
                  <a:pt x="1319" y="726"/>
                  <a:pt x="1334" y="729"/>
                  <a:pt x="1352" y="727"/>
                </a:cubicBezTo>
                <a:cubicBezTo>
                  <a:pt x="1370" y="725"/>
                  <a:pt x="1397" y="724"/>
                  <a:pt x="1412" y="719"/>
                </a:cubicBezTo>
                <a:cubicBezTo>
                  <a:pt x="1427" y="714"/>
                  <a:pt x="1414" y="702"/>
                  <a:pt x="1440" y="699"/>
                </a:cubicBezTo>
                <a:cubicBezTo>
                  <a:pt x="1466" y="696"/>
                  <a:pt x="1533" y="704"/>
                  <a:pt x="1568" y="703"/>
                </a:cubicBezTo>
                <a:cubicBezTo>
                  <a:pt x="1603" y="702"/>
                  <a:pt x="1620" y="698"/>
                  <a:pt x="1652" y="695"/>
                </a:cubicBezTo>
                <a:cubicBezTo>
                  <a:pt x="1684" y="692"/>
                  <a:pt x="1733" y="695"/>
                  <a:pt x="1760" y="687"/>
                </a:cubicBezTo>
                <a:cubicBezTo>
                  <a:pt x="1787" y="679"/>
                  <a:pt x="1803" y="658"/>
                  <a:pt x="1816" y="647"/>
                </a:cubicBezTo>
                <a:cubicBezTo>
                  <a:pt x="1829" y="636"/>
                  <a:pt x="1825" y="628"/>
                  <a:pt x="1836" y="623"/>
                </a:cubicBezTo>
                <a:cubicBezTo>
                  <a:pt x="1847" y="618"/>
                  <a:pt x="1873" y="627"/>
                  <a:pt x="1884" y="615"/>
                </a:cubicBezTo>
                <a:cubicBezTo>
                  <a:pt x="1895" y="603"/>
                  <a:pt x="1897" y="575"/>
                  <a:pt x="1904" y="551"/>
                </a:cubicBezTo>
                <a:cubicBezTo>
                  <a:pt x="1911" y="527"/>
                  <a:pt x="1916" y="492"/>
                  <a:pt x="1924" y="471"/>
                </a:cubicBezTo>
                <a:cubicBezTo>
                  <a:pt x="1932" y="450"/>
                  <a:pt x="1942" y="434"/>
                  <a:pt x="1952" y="423"/>
                </a:cubicBezTo>
                <a:cubicBezTo>
                  <a:pt x="1962" y="412"/>
                  <a:pt x="1965" y="407"/>
                  <a:pt x="1984" y="403"/>
                </a:cubicBezTo>
                <a:cubicBezTo>
                  <a:pt x="2003" y="399"/>
                  <a:pt x="2039" y="406"/>
                  <a:pt x="2064" y="399"/>
                </a:cubicBezTo>
                <a:cubicBezTo>
                  <a:pt x="2089" y="392"/>
                  <a:pt x="2117" y="376"/>
                  <a:pt x="2132" y="363"/>
                </a:cubicBezTo>
                <a:cubicBezTo>
                  <a:pt x="2147" y="350"/>
                  <a:pt x="2147" y="335"/>
                  <a:pt x="2152" y="319"/>
                </a:cubicBezTo>
                <a:cubicBezTo>
                  <a:pt x="2157" y="303"/>
                  <a:pt x="2152" y="282"/>
                  <a:pt x="2164" y="267"/>
                </a:cubicBezTo>
                <a:cubicBezTo>
                  <a:pt x="2176" y="252"/>
                  <a:pt x="2201" y="237"/>
                  <a:pt x="2224" y="227"/>
                </a:cubicBezTo>
                <a:cubicBezTo>
                  <a:pt x="2247" y="217"/>
                  <a:pt x="2275" y="210"/>
                  <a:pt x="2300" y="207"/>
                </a:cubicBezTo>
                <a:cubicBezTo>
                  <a:pt x="2325" y="204"/>
                  <a:pt x="2356" y="210"/>
                  <a:pt x="2376" y="207"/>
                </a:cubicBezTo>
                <a:cubicBezTo>
                  <a:pt x="2396" y="204"/>
                  <a:pt x="2401" y="199"/>
                  <a:pt x="2420" y="191"/>
                </a:cubicBezTo>
                <a:cubicBezTo>
                  <a:pt x="2439" y="183"/>
                  <a:pt x="2472" y="165"/>
                  <a:pt x="2492" y="159"/>
                </a:cubicBezTo>
                <a:cubicBezTo>
                  <a:pt x="2512" y="153"/>
                  <a:pt x="2521" y="162"/>
                  <a:pt x="2540" y="155"/>
                </a:cubicBezTo>
                <a:cubicBezTo>
                  <a:pt x="2559" y="148"/>
                  <a:pt x="2579" y="128"/>
                  <a:pt x="2608" y="119"/>
                </a:cubicBezTo>
                <a:cubicBezTo>
                  <a:pt x="2637" y="110"/>
                  <a:pt x="2691" y="106"/>
                  <a:pt x="2716" y="99"/>
                </a:cubicBezTo>
                <a:cubicBezTo>
                  <a:pt x="2741" y="92"/>
                  <a:pt x="2739" y="82"/>
                  <a:pt x="2760" y="75"/>
                </a:cubicBezTo>
                <a:cubicBezTo>
                  <a:pt x="2781" y="68"/>
                  <a:pt x="2822" y="64"/>
                  <a:pt x="2844" y="59"/>
                </a:cubicBezTo>
                <a:cubicBezTo>
                  <a:pt x="2866" y="54"/>
                  <a:pt x="2864" y="50"/>
                  <a:pt x="2892" y="47"/>
                </a:cubicBezTo>
                <a:cubicBezTo>
                  <a:pt x="2920" y="44"/>
                  <a:pt x="2983" y="50"/>
                  <a:pt x="3012" y="43"/>
                </a:cubicBezTo>
                <a:cubicBezTo>
                  <a:pt x="3041" y="36"/>
                  <a:pt x="3039" y="14"/>
                  <a:pt x="3064" y="7"/>
                </a:cubicBezTo>
                <a:cubicBezTo>
                  <a:pt x="3089" y="0"/>
                  <a:pt x="3009" y="4"/>
                  <a:pt x="3160" y="3"/>
                </a:cubicBezTo>
                <a:cubicBezTo>
                  <a:pt x="3311" y="2"/>
                  <a:pt x="3641" y="2"/>
                  <a:pt x="3972" y="3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8860" name="Text Box 16"/>
          <p:cNvSpPr txBox="1">
            <a:spLocks noChangeArrowheads="1"/>
          </p:cNvSpPr>
          <p:nvPr/>
        </p:nvSpPr>
        <p:spPr bwMode="auto">
          <a:xfrm>
            <a:off x="6208713" y="1377951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Benchmark rain</a:t>
            </a:r>
          </a:p>
        </p:txBody>
      </p:sp>
      <p:sp>
        <p:nvSpPr>
          <p:cNvPr id="78861" name="Oval 17"/>
          <p:cNvSpPr>
            <a:spLocks noChangeAspect="1" noChangeArrowheads="1"/>
          </p:cNvSpPr>
          <p:nvPr/>
        </p:nvSpPr>
        <p:spPr bwMode="auto">
          <a:xfrm>
            <a:off x="8005766" y="1538301"/>
            <a:ext cx="92075" cy="920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8862" name="Text Box 18"/>
          <p:cNvSpPr txBox="1">
            <a:spLocks noChangeArrowheads="1"/>
          </p:cNvSpPr>
          <p:nvPr/>
        </p:nvSpPr>
        <p:spPr bwMode="auto">
          <a:xfrm>
            <a:off x="3779863" y="1203325"/>
            <a:ext cx="2149475" cy="49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Modeled flow</a:t>
            </a:r>
          </a:p>
        </p:txBody>
      </p:sp>
      <p:grpSp>
        <p:nvGrpSpPr>
          <p:cNvPr id="411667" name="Group 19"/>
          <p:cNvGrpSpPr>
            <a:grpSpLocks/>
          </p:cNvGrpSpPr>
          <p:nvPr/>
        </p:nvGrpSpPr>
        <p:grpSpPr bwMode="auto">
          <a:xfrm>
            <a:off x="8153400" y="1371600"/>
            <a:ext cx="838200" cy="549275"/>
            <a:chOff x="5136" y="864"/>
            <a:chExt cx="528" cy="346"/>
          </a:xfrm>
        </p:grpSpPr>
        <p:sp>
          <p:nvSpPr>
            <p:cNvPr id="78865" name="Line 20"/>
            <p:cNvSpPr>
              <a:spLocks noChangeShapeType="1"/>
            </p:cNvSpPr>
            <p:nvPr/>
          </p:nvSpPr>
          <p:spPr bwMode="auto">
            <a:xfrm>
              <a:off x="5136" y="988"/>
              <a:ext cx="0" cy="1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8866" name="Text Box 21"/>
            <p:cNvSpPr txBox="1">
              <a:spLocks noChangeArrowheads="1"/>
            </p:cNvSpPr>
            <p:nvPr/>
          </p:nvSpPr>
          <p:spPr bwMode="auto">
            <a:xfrm>
              <a:off x="5184" y="864"/>
              <a:ext cx="48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Bias</a:t>
              </a:r>
            </a:p>
          </p:txBody>
        </p:sp>
      </p:grpSp>
      <p:sp>
        <p:nvSpPr>
          <p:cNvPr id="411670" name="Line 22"/>
          <p:cNvSpPr>
            <a:spLocks noChangeShapeType="1"/>
          </p:cNvSpPr>
          <p:nvPr/>
        </p:nvSpPr>
        <p:spPr bwMode="auto">
          <a:xfrm>
            <a:off x="8178800" y="2781313"/>
            <a:ext cx="0" cy="2603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9553" y="228600"/>
            <a:ext cx="7196647" cy="4684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368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60" grpId="0" animBg="1"/>
      <p:bldP spid="411661" grpId="0" animBg="1"/>
      <p:bldP spid="411670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Text Box 2"/>
          <p:cNvSpPr txBox="1">
            <a:spLocks noChangeArrowheads="1"/>
          </p:cNvSpPr>
          <p:nvPr/>
        </p:nvSpPr>
        <p:spPr bwMode="auto">
          <a:xfrm>
            <a:off x="1143000" y="533413"/>
            <a:ext cx="7315200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Use of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biased wind affected rain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catch and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low potential ET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yielded approximately the correct cumulative hydrograph.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Modern methods of model parameter estimation would have used these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typically available erroneous signals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to determine hillslope hydraulic properties.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00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Text Box 2"/>
          <p:cNvSpPr txBox="1">
            <a:spLocks noChangeArrowheads="1"/>
          </p:cNvSpPr>
          <p:nvPr/>
        </p:nvSpPr>
        <p:spPr bwMode="auto">
          <a:xfrm>
            <a:off x="1143000" y="533400"/>
            <a:ext cx="731520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Any such calibrated model would yield approximately the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“right answer”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concerning streamflow representation but have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completely wrong soil water properties.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Such a model would be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unsuitable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(and indefensible) for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prediction of changed “land-use”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or for changed inputs, e.g. climate change. </a:t>
            </a:r>
          </a:p>
        </p:txBody>
      </p:sp>
    </p:spTree>
    <p:extLst>
      <p:ext uri="{BB962C8B-B14F-4D97-AF65-F5344CB8AC3E}">
        <p14:creationId xmlns:p14="http://schemas.microsoft.com/office/powerpoint/2010/main" val="178303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Text Box 2"/>
          <p:cNvSpPr txBox="1">
            <a:spLocks noChangeArrowheads="1"/>
          </p:cNvSpPr>
          <p:nvPr/>
        </p:nvSpPr>
        <p:spPr bwMode="auto">
          <a:xfrm>
            <a:off x="1143000" y="533413"/>
            <a:ext cx="73152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TB3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pit gauge’s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under-catc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 results from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funnel airflow restrictions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in the siphon delivery system in gusty storms.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This is documented in Kampf and Burges, J of Hydrology, 2010.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22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11499" y="381000"/>
            <a:ext cx="8521002" cy="6096000"/>
            <a:chOff x="311499" y="381000"/>
            <a:chExt cx="8521002" cy="6096000"/>
          </a:xfrm>
        </p:grpSpPr>
        <p:pic>
          <p:nvPicPr>
            <p:cNvPr id="2051" name="Picture 3" descr="C:\Users\SJB\Desktop\Picture2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99" y="1098550"/>
              <a:ext cx="8521002" cy="5378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:\Users\SJB\Desktop\Picture3a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9123" y="381000"/>
              <a:ext cx="2965755" cy="42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Rectangle 4"/>
          <p:cNvSpPr/>
          <p:nvPr/>
        </p:nvSpPr>
        <p:spPr>
          <a:xfrm>
            <a:off x="3061811" y="493776"/>
            <a:ext cx="3020921" cy="2838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8227" y="1143000"/>
            <a:ext cx="7123173" cy="1304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58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75438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How good is the newest climate network?</a:t>
            </a:r>
            <a:endParaRPr lang="en-US" altLang="en-US" sz="2400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1111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914400" y="762000"/>
            <a:ext cx="76962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  <p:pic>
        <p:nvPicPr>
          <p:cNvPr id="87044" name="Picture 4" descr="C:\Users\SJB\Documents\Folders\SEMINARS\Oregon State - Richard Cuenca 2014\Figures\page 1a-BAMS April 2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22225"/>
            <a:ext cx="5486400" cy="6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ectangle 2"/>
          <p:cNvSpPr>
            <a:spLocks noChangeArrowheads="1"/>
          </p:cNvSpPr>
          <p:nvPr/>
        </p:nvSpPr>
        <p:spPr bwMode="auto">
          <a:xfrm>
            <a:off x="6324600" y="1398588"/>
            <a:ext cx="2590800" cy="81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BAMS April 2013</a:t>
            </a:r>
          </a:p>
        </p:txBody>
      </p:sp>
      <p:sp>
        <p:nvSpPr>
          <p:cNvPr id="81926" name="Rectangle 1"/>
          <p:cNvSpPr>
            <a:spLocks noChangeArrowheads="1"/>
          </p:cNvSpPr>
          <p:nvPr/>
        </p:nvSpPr>
        <p:spPr bwMode="auto">
          <a:xfrm>
            <a:off x="1066800" y="152400"/>
            <a:ext cx="4419600" cy="1371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7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914400" y="762000"/>
            <a:ext cx="76962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  <p:pic>
        <p:nvPicPr>
          <p:cNvPr id="88068" name="Picture 2" descr="C:\Users\SJB\Documents\Folders\SEMINARS\Oregon State - Richard Cuenca 2014\Figures\page 4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" y="71438"/>
            <a:ext cx="7418388" cy="673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57600" y="4976813"/>
            <a:ext cx="2743200" cy="3810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79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304800"/>
            <a:ext cx="8153400" cy="838200"/>
            <a:chOff x="228600" y="304800"/>
            <a:chExt cx="8153400" cy="838200"/>
          </a:xfrm>
        </p:grpSpPr>
        <p:sp>
          <p:nvSpPr>
            <p:cNvPr id="102403" name="Text Box 3"/>
            <p:cNvSpPr txBox="1">
              <a:spLocks noChangeArrowheads="1"/>
            </p:cNvSpPr>
            <p:nvPr/>
          </p:nvSpPr>
          <p:spPr bwMode="auto">
            <a:xfrm>
              <a:off x="228600" y="304800"/>
              <a:ext cx="815340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1D (lumped) conceptual model: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Sacramento Model (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SMA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), 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1973</a:t>
              </a:r>
            </a:p>
          </p:txBody>
        </p:sp>
        <p:sp>
          <p:nvSpPr>
            <p:cNvPr id="102404" name="Text Box 4"/>
            <p:cNvSpPr txBox="1">
              <a:spLocks noChangeArrowheads="1"/>
            </p:cNvSpPr>
            <p:nvPr/>
          </p:nvSpPr>
          <p:spPr bwMode="auto">
            <a:xfrm>
              <a:off x="5779776" y="866001"/>
              <a:ext cx="229742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+mn-cs"/>
                </a:rPr>
                <a:t>Figure 2, </a:t>
              </a:r>
              <a:r>
                <a:rPr kumimoji="0" lang="en-US" alt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+mn-cs"/>
                </a:rPr>
                <a:t>Burnash</a:t>
              </a: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+mn-cs"/>
                </a:rPr>
                <a:t> et al., 1973</a:t>
              </a:r>
            </a:p>
          </p:txBody>
        </p:sp>
      </p:grpSp>
      <p:pic>
        <p:nvPicPr>
          <p:cNvPr id="323586" name="Picture 2" descr="C:\Users\SJB\Desktop\SMA Burnash et al 1973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5" y="1293909"/>
            <a:ext cx="802783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8845" y="304800"/>
            <a:ext cx="4971011" cy="83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181600" y="1752600"/>
            <a:ext cx="3743455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16 model parameters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Major challenge for optimization algorithms</a:t>
            </a:r>
          </a:p>
        </p:txBody>
      </p:sp>
    </p:spTree>
    <p:extLst>
      <p:ext uri="{BB962C8B-B14F-4D97-AF65-F5344CB8AC3E}">
        <p14:creationId xmlns:p14="http://schemas.microsoft.com/office/powerpoint/2010/main" val="418903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1" name="Picture 2" descr="C:\Users\SJB\Documents\Folders\SEMINARS\Oregon State - Richard Cuenca 2014\Figures\page 2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400"/>
            <a:ext cx="55626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Text Box 2"/>
          <p:cNvSpPr txBox="1">
            <a:spLocks noChangeArrowheads="1"/>
          </p:cNvSpPr>
          <p:nvPr/>
        </p:nvSpPr>
        <p:spPr bwMode="auto">
          <a:xfrm>
            <a:off x="6205538" y="914400"/>
            <a:ext cx="2895600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What essential measuring device is missing?</a:t>
            </a:r>
            <a:endParaRPr lang="en-US" altLang="en-US" sz="2400" b="0">
              <a:solidFill>
                <a:srgbClr val="00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8500" y="4114800"/>
            <a:ext cx="2781300" cy="20574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FF33CC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632610" y="6773174"/>
            <a:ext cx="24765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C6AE854F-9ABA-2262-CE2D-708614D30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5572" y="940535"/>
            <a:ext cx="2781300" cy="1700331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89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914400" y="762000"/>
            <a:ext cx="76962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00"/>
              </a:solidFill>
            </a:endParaRPr>
          </a:p>
        </p:txBody>
      </p:sp>
      <p:pic>
        <p:nvPicPr>
          <p:cNvPr id="90116" name="Picture 2" descr="C:\Users\SJB\Documents\Folders\SEMINARS\Oregon State - Richard Cuenca 2014\Figures\page 3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9850"/>
            <a:ext cx="8785225" cy="536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TextBox 1"/>
          <p:cNvSpPr txBox="1">
            <a:spLocks noChangeArrowheads="1"/>
          </p:cNvSpPr>
          <p:nvPr/>
        </p:nvSpPr>
        <p:spPr bwMode="auto">
          <a:xfrm>
            <a:off x="914400" y="381000"/>
            <a:ext cx="66294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Do you see a pit rain gauge in this network? </a:t>
            </a:r>
            <a:endParaRPr lang="en-US" altLang="en-US" sz="2400">
              <a:solidFill>
                <a:srgbClr val="FF33CC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DCC1E4-91D7-7D0B-51C9-6761BA873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533400"/>
            <a:ext cx="6558160" cy="44775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0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914400" y="828675"/>
            <a:ext cx="723900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Topics: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en-US" altLang="en-US" dirty="0">
                <a:solidFill>
                  <a:srgbClr val="C0C0C0"/>
                </a:solidFill>
              </a:rPr>
              <a:t>Model Definitions and Modeling the water budget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Calibrating and testing a conceptual model using error free data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Calibration and test of a sophisticated soil physics based model and demonstration of the importance of accurate, bias-free measurements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Modeling a small watershed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2715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2" name="Rectangle 4"/>
          <p:cNvSpPr>
            <a:spLocks noGrp="1" noChangeArrowheads="1"/>
          </p:cNvSpPr>
          <p:nvPr>
            <p:ph type="title"/>
          </p:nvPr>
        </p:nvSpPr>
        <p:spPr>
          <a:xfrm>
            <a:off x="238125" y="220663"/>
            <a:ext cx="7464425" cy="1023937"/>
          </a:xfrm>
        </p:spPr>
        <p:txBody>
          <a:bodyPr/>
          <a:lstStyle/>
          <a:p>
            <a:pPr algn="l"/>
            <a:r>
              <a:rPr lang="en-US" altLang="en-US" sz="3600"/>
              <a:t>Tarrawarra, Australia</a:t>
            </a:r>
          </a:p>
        </p:txBody>
      </p:sp>
      <p:pic>
        <p:nvPicPr>
          <p:cNvPr id="201734" name="Picture 6" descr="ai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07"/>
          <a:stretch>
            <a:fillRect/>
          </a:stretch>
        </p:blipFill>
        <p:spPr bwMode="auto">
          <a:xfrm>
            <a:off x="2487613" y="2633663"/>
            <a:ext cx="6169025" cy="335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733" name="Picture 5" descr="location ma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1439863"/>
            <a:ext cx="2198687" cy="20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1735" name="Freeform 7"/>
          <p:cNvSpPr>
            <a:spLocks noChangeAspect="1"/>
          </p:cNvSpPr>
          <p:nvPr/>
        </p:nvSpPr>
        <p:spPr bwMode="auto">
          <a:xfrm>
            <a:off x="2609850" y="3656013"/>
            <a:ext cx="4999038" cy="1365250"/>
          </a:xfrm>
          <a:custGeom>
            <a:avLst/>
            <a:gdLst>
              <a:gd name="T0" fmla="*/ 2139 w 3929"/>
              <a:gd name="T1" fmla="*/ 1073 h 1074"/>
              <a:gd name="T2" fmla="*/ 1734 w 3929"/>
              <a:gd name="T3" fmla="*/ 1032 h 1074"/>
              <a:gd name="T4" fmla="*/ 973 w 3929"/>
              <a:gd name="T5" fmla="*/ 963 h 1074"/>
              <a:gd name="T6" fmla="*/ 630 w 3929"/>
              <a:gd name="T7" fmla="*/ 977 h 1074"/>
              <a:gd name="T8" fmla="*/ 246 w 3929"/>
              <a:gd name="T9" fmla="*/ 867 h 1074"/>
              <a:gd name="T10" fmla="*/ 82 w 3929"/>
              <a:gd name="T11" fmla="*/ 655 h 1074"/>
              <a:gd name="T12" fmla="*/ 47 w 3929"/>
              <a:gd name="T13" fmla="*/ 381 h 1074"/>
              <a:gd name="T14" fmla="*/ 205 w 3929"/>
              <a:gd name="T15" fmla="*/ 257 h 1074"/>
              <a:gd name="T16" fmla="*/ 1275 w 3929"/>
              <a:gd name="T17" fmla="*/ 223 h 1074"/>
              <a:gd name="T18" fmla="*/ 2125 w 3929"/>
              <a:gd name="T19" fmla="*/ 141 h 1074"/>
              <a:gd name="T20" fmla="*/ 2728 w 3929"/>
              <a:gd name="T21" fmla="*/ 31 h 1074"/>
              <a:gd name="T22" fmla="*/ 3188 w 3929"/>
              <a:gd name="T23" fmla="*/ 3 h 1074"/>
              <a:gd name="T24" fmla="*/ 3503 w 3929"/>
              <a:gd name="T25" fmla="*/ 51 h 1074"/>
              <a:gd name="T26" fmla="*/ 3771 w 3929"/>
              <a:gd name="T27" fmla="*/ 202 h 1074"/>
              <a:gd name="T28" fmla="*/ 3922 w 3929"/>
              <a:gd name="T29" fmla="*/ 381 h 1074"/>
              <a:gd name="T30" fmla="*/ 3812 w 3929"/>
              <a:gd name="T31" fmla="*/ 621 h 1074"/>
              <a:gd name="T32" fmla="*/ 3490 w 3929"/>
              <a:gd name="T33" fmla="*/ 737 h 1074"/>
              <a:gd name="T34" fmla="*/ 2831 w 3929"/>
              <a:gd name="T35" fmla="*/ 909 h 1074"/>
              <a:gd name="T36" fmla="*/ 2358 w 3929"/>
              <a:gd name="T37" fmla="*/ 991 h 1074"/>
              <a:gd name="T38" fmla="*/ 2228 w 3929"/>
              <a:gd name="T39" fmla="*/ 1025 h 1074"/>
              <a:gd name="T40" fmla="*/ 2139 w 3929"/>
              <a:gd name="T41" fmla="*/ 1073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29" h="1074">
                <a:moveTo>
                  <a:pt x="2139" y="1073"/>
                </a:moveTo>
                <a:cubicBezTo>
                  <a:pt x="2057" y="1074"/>
                  <a:pt x="1928" y="1050"/>
                  <a:pt x="1734" y="1032"/>
                </a:cubicBezTo>
                <a:cubicBezTo>
                  <a:pt x="1540" y="1014"/>
                  <a:pt x="1157" y="972"/>
                  <a:pt x="973" y="963"/>
                </a:cubicBezTo>
                <a:cubicBezTo>
                  <a:pt x="789" y="954"/>
                  <a:pt x="751" y="993"/>
                  <a:pt x="630" y="977"/>
                </a:cubicBezTo>
                <a:cubicBezTo>
                  <a:pt x="509" y="961"/>
                  <a:pt x="337" y="921"/>
                  <a:pt x="246" y="867"/>
                </a:cubicBezTo>
                <a:cubicBezTo>
                  <a:pt x="155" y="813"/>
                  <a:pt x="115" y="736"/>
                  <a:pt x="82" y="655"/>
                </a:cubicBezTo>
                <a:cubicBezTo>
                  <a:pt x="49" y="574"/>
                  <a:pt x="27" y="447"/>
                  <a:pt x="47" y="381"/>
                </a:cubicBezTo>
                <a:cubicBezTo>
                  <a:pt x="67" y="315"/>
                  <a:pt x="0" y="283"/>
                  <a:pt x="205" y="257"/>
                </a:cubicBezTo>
                <a:cubicBezTo>
                  <a:pt x="410" y="231"/>
                  <a:pt x="955" y="242"/>
                  <a:pt x="1275" y="223"/>
                </a:cubicBezTo>
                <a:cubicBezTo>
                  <a:pt x="1595" y="204"/>
                  <a:pt x="1883" y="173"/>
                  <a:pt x="2125" y="141"/>
                </a:cubicBezTo>
                <a:cubicBezTo>
                  <a:pt x="2367" y="109"/>
                  <a:pt x="2551" y="54"/>
                  <a:pt x="2728" y="31"/>
                </a:cubicBezTo>
                <a:cubicBezTo>
                  <a:pt x="2905" y="8"/>
                  <a:pt x="3059" y="0"/>
                  <a:pt x="3188" y="3"/>
                </a:cubicBezTo>
                <a:cubicBezTo>
                  <a:pt x="3317" y="6"/>
                  <a:pt x="3406" y="18"/>
                  <a:pt x="3503" y="51"/>
                </a:cubicBezTo>
                <a:cubicBezTo>
                  <a:pt x="3600" y="84"/>
                  <a:pt x="3701" y="147"/>
                  <a:pt x="3771" y="202"/>
                </a:cubicBezTo>
                <a:cubicBezTo>
                  <a:pt x="3841" y="257"/>
                  <a:pt x="3915" y="311"/>
                  <a:pt x="3922" y="381"/>
                </a:cubicBezTo>
                <a:cubicBezTo>
                  <a:pt x="3929" y="451"/>
                  <a:pt x="3884" y="562"/>
                  <a:pt x="3812" y="621"/>
                </a:cubicBezTo>
                <a:cubicBezTo>
                  <a:pt x="3740" y="680"/>
                  <a:pt x="3653" y="689"/>
                  <a:pt x="3490" y="737"/>
                </a:cubicBezTo>
                <a:cubicBezTo>
                  <a:pt x="3327" y="785"/>
                  <a:pt x="3020" y="867"/>
                  <a:pt x="2831" y="909"/>
                </a:cubicBezTo>
                <a:cubicBezTo>
                  <a:pt x="2642" y="951"/>
                  <a:pt x="2458" y="972"/>
                  <a:pt x="2358" y="991"/>
                </a:cubicBezTo>
                <a:cubicBezTo>
                  <a:pt x="2258" y="1010"/>
                  <a:pt x="2270" y="1013"/>
                  <a:pt x="2228" y="1025"/>
                </a:cubicBezTo>
                <a:cubicBezTo>
                  <a:pt x="2186" y="1037"/>
                  <a:pt x="2221" y="1072"/>
                  <a:pt x="2139" y="1073"/>
                </a:cubicBezTo>
                <a:close/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01736" name="Text Box 8"/>
          <p:cNvSpPr txBox="1">
            <a:spLocks noChangeArrowheads="1"/>
          </p:cNvSpPr>
          <p:nvPr/>
        </p:nvSpPr>
        <p:spPr bwMode="auto">
          <a:xfrm>
            <a:off x="5805488" y="2698750"/>
            <a:ext cx="2689225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0.5 x 0.2 km catchment</a:t>
            </a:r>
          </a:p>
        </p:txBody>
      </p:sp>
      <p:sp>
        <p:nvSpPr>
          <p:cNvPr id="201737" name="Text Box 9"/>
          <p:cNvSpPr txBox="1">
            <a:spLocks noChangeArrowheads="1"/>
          </p:cNvSpPr>
          <p:nvPr/>
        </p:nvSpPr>
        <p:spPr bwMode="auto">
          <a:xfrm>
            <a:off x="579438" y="5327650"/>
            <a:ext cx="4097337" cy="94456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Three-dimensional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Converging and diverging topography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Surface and subsurface flow</a:t>
            </a:r>
          </a:p>
        </p:txBody>
      </p:sp>
    </p:spTree>
    <p:extLst>
      <p:ext uri="{BB962C8B-B14F-4D97-AF65-F5344CB8AC3E}">
        <p14:creationId xmlns:p14="http://schemas.microsoft.com/office/powerpoint/2010/main" val="198829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5" grpId="0" animBg="1"/>
      <p:bldP spid="201737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80" name="Picture 4" descr="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6" t="27885" r="16457" b="29886"/>
          <a:stretch>
            <a:fillRect/>
          </a:stretch>
        </p:blipFill>
        <p:spPr bwMode="auto">
          <a:xfrm>
            <a:off x="827088" y="1557338"/>
            <a:ext cx="7542212" cy="310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78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95375" y="5056188"/>
            <a:ext cx="2609850" cy="458787"/>
          </a:xfrm>
        </p:spPr>
        <p:txBody>
          <a:bodyPr/>
          <a:lstStyle/>
          <a:p>
            <a:pPr>
              <a:buFont typeface="Wingdings" pitchFamily="2" charset="2"/>
              <a:buChar char="à"/>
            </a:pPr>
            <a:r>
              <a:rPr lang="en-US" altLang="en-US" sz="2000" dirty="0">
                <a:solidFill>
                  <a:srgbClr val="009900"/>
                </a:solidFill>
              </a:rPr>
              <a:t>74 piezometers</a:t>
            </a:r>
          </a:p>
        </p:txBody>
      </p:sp>
      <p:sp>
        <p:nvSpPr>
          <p:cNvPr id="20378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 sz="3600"/>
              <a:t>Tarrawarra measurements</a:t>
            </a:r>
            <a:r>
              <a:rPr lang="en-US" altLang="en-US"/>
              <a:t> </a:t>
            </a:r>
            <a:br>
              <a:rPr lang="en-US" altLang="en-US"/>
            </a:br>
            <a:r>
              <a:rPr lang="en-US" altLang="en-US" sz="2000"/>
              <a:t>Western and Grayson, 1998</a:t>
            </a:r>
          </a:p>
        </p:txBody>
      </p:sp>
      <p:sp>
        <p:nvSpPr>
          <p:cNvPr id="203784" name="Line 8"/>
          <p:cNvSpPr>
            <a:spLocks noChangeShapeType="1"/>
          </p:cNvSpPr>
          <p:nvPr/>
        </p:nvSpPr>
        <p:spPr bwMode="auto">
          <a:xfrm flipV="1">
            <a:off x="3314700" y="4038600"/>
            <a:ext cx="1295400" cy="106680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03785" name="Rectangle 9"/>
          <p:cNvSpPr>
            <a:spLocks noChangeArrowheads="1"/>
          </p:cNvSpPr>
          <p:nvPr/>
        </p:nvSpPr>
        <p:spPr bwMode="auto">
          <a:xfrm>
            <a:off x="1104900" y="5475288"/>
            <a:ext cx="6000750" cy="37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2000" b="0" dirty="0">
                <a:solidFill>
                  <a:srgbClr val="FF0000"/>
                </a:solidFill>
              </a:rPr>
              <a:t>20 neutron probes (water content profiles)</a:t>
            </a:r>
          </a:p>
        </p:txBody>
      </p:sp>
      <p:sp>
        <p:nvSpPr>
          <p:cNvPr id="203786" name="Rectangle 10"/>
          <p:cNvSpPr>
            <a:spLocks noChangeArrowheads="1"/>
          </p:cNvSpPr>
          <p:nvPr/>
        </p:nvSpPr>
        <p:spPr bwMode="auto">
          <a:xfrm>
            <a:off x="1095375" y="5951538"/>
            <a:ext cx="6000750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2000" b="0" dirty="0"/>
              <a:t>10 m Digital Elevation Model</a:t>
            </a:r>
          </a:p>
        </p:txBody>
      </p:sp>
      <p:sp>
        <p:nvSpPr>
          <p:cNvPr id="203787" name="Line 11"/>
          <p:cNvSpPr>
            <a:spLocks noChangeShapeType="1"/>
          </p:cNvSpPr>
          <p:nvPr/>
        </p:nvSpPr>
        <p:spPr bwMode="auto">
          <a:xfrm flipV="1">
            <a:off x="4914900" y="4019550"/>
            <a:ext cx="1419225" cy="14192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30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2" grpId="0" build="p"/>
      <p:bldP spid="203784" grpId="0" animBg="1"/>
      <p:bldP spid="203785" grpId="0"/>
      <p:bldP spid="203786" grpId="0"/>
      <p:bldP spid="203787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55588"/>
            <a:ext cx="8229600" cy="1143000"/>
          </a:xfrm>
        </p:spPr>
        <p:txBody>
          <a:bodyPr/>
          <a:lstStyle/>
          <a:p>
            <a:pPr algn="l"/>
            <a:r>
              <a:rPr lang="en-US" altLang="en-US" sz="3600"/>
              <a:t>Soil moisture (water content) measurements</a:t>
            </a:r>
          </a:p>
        </p:txBody>
      </p:sp>
      <p:pic>
        <p:nvPicPr>
          <p:cNvPr id="205828" name="Picture 4" descr="gm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706563"/>
            <a:ext cx="3898900" cy="24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29" name="Picture 5" descr="surv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3419475"/>
            <a:ext cx="4200525" cy="244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830" name="Text Box 6"/>
          <p:cNvSpPr txBox="1">
            <a:spLocks noChangeArrowheads="1"/>
          </p:cNvSpPr>
          <p:nvPr/>
        </p:nvSpPr>
        <p:spPr bwMode="auto">
          <a:xfrm>
            <a:off x="1144588" y="5251450"/>
            <a:ext cx="3087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 13 moisture distributions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 500 measurements each</a:t>
            </a:r>
          </a:p>
        </p:txBody>
      </p:sp>
      <p:sp>
        <p:nvSpPr>
          <p:cNvPr id="205831" name="Text Box 7"/>
          <p:cNvSpPr txBox="1">
            <a:spLocks noChangeArrowheads="1"/>
          </p:cNvSpPr>
          <p:nvPr/>
        </p:nvSpPr>
        <p:spPr bwMode="auto">
          <a:xfrm>
            <a:off x="4438650" y="1743075"/>
            <a:ext cx="309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Roving TDR measurements from the ‘green machine’</a:t>
            </a:r>
          </a:p>
        </p:txBody>
      </p:sp>
      <p:sp>
        <p:nvSpPr>
          <p:cNvPr id="205833" name="Text Box 9"/>
          <p:cNvSpPr txBox="1">
            <a:spLocks noChangeArrowheads="1"/>
          </p:cNvSpPr>
          <p:nvPr/>
        </p:nvSpPr>
        <p:spPr bwMode="auto">
          <a:xfrm>
            <a:off x="203200" y="6453188"/>
            <a:ext cx="49768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000" b="0">
                <a:solidFill>
                  <a:srgbClr val="000066"/>
                </a:solidFill>
                <a:latin typeface="Comic Sans MS" pitchFamily="66" charset="0"/>
              </a:rPr>
              <a:t>Images:  http://www.civag.unimelb.edu.au/~western/tarrawarra/tarrawarra.html</a:t>
            </a:r>
          </a:p>
        </p:txBody>
      </p:sp>
      <p:sp>
        <p:nvSpPr>
          <p:cNvPr id="205834" name="Text Box 10"/>
          <p:cNvSpPr txBox="1">
            <a:spLocks noChangeArrowheads="1"/>
          </p:cNvSpPr>
          <p:nvPr/>
        </p:nvSpPr>
        <p:spPr bwMode="auto">
          <a:xfrm>
            <a:off x="5410200" y="5859463"/>
            <a:ext cx="2101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00"/>
                </a:solidFill>
                <a:latin typeface="Arial Unicode MS" pitchFamily="34" charset="-128"/>
              </a:rPr>
              <a:t>Plan view moisture</a:t>
            </a:r>
          </a:p>
        </p:txBody>
      </p:sp>
    </p:spTree>
    <p:extLst>
      <p:ext uri="{BB962C8B-B14F-4D97-AF65-F5344CB8AC3E}">
        <p14:creationId xmlns:p14="http://schemas.microsoft.com/office/powerpoint/2010/main" val="185830683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 sz="3600"/>
              <a:t>Framework of knowns/unknowns:</a:t>
            </a:r>
          </a:p>
        </p:txBody>
      </p:sp>
      <p:grpSp>
        <p:nvGrpSpPr>
          <p:cNvPr id="455683" name="Group 3"/>
          <p:cNvGrpSpPr>
            <a:grpSpLocks/>
          </p:cNvGrpSpPr>
          <p:nvPr/>
        </p:nvGrpSpPr>
        <p:grpSpPr bwMode="auto">
          <a:xfrm>
            <a:off x="504825" y="1885950"/>
            <a:ext cx="2124075" cy="2743200"/>
            <a:chOff x="426" y="876"/>
            <a:chExt cx="1338" cy="1728"/>
          </a:xfrm>
        </p:grpSpPr>
        <p:sp>
          <p:nvSpPr>
            <p:cNvPr id="455684" name="Freeform 4"/>
            <p:cNvSpPr>
              <a:spLocks/>
            </p:cNvSpPr>
            <p:nvPr/>
          </p:nvSpPr>
          <p:spPr bwMode="auto">
            <a:xfrm>
              <a:off x="426" y="876"/>
              <a:ext cx="1338" cy="1476"/>
            </a:xfrm>
            <a:custGeom>
              <a:avLst/>
              <a:gdLst>
                <a:gd name="T0" fmla="*/ 486 w 1338"/>
                <a:gd name="T1" fmla="*/ 1476 h 1476"/>
                <a:gd name="T2" fmla="*/ 426 w 1338"/>
                <a:gd name="T3" fmla="*/ 1356 h 1476"/>
                <a:gd name="T4" fmla="*/ 360 w 1338"/>
                <a:gd name="T5" fmla="*/ 1260 h 1476"/>
                <a:gd name="T6" fmla="*/ 270 w 1338"/>
                <a:gd name="T7" fmla="*/ 1134 h 1476"/>
                <a:gd name="T8" fmla="*/ 174 w 1338"/>
                <a:gd name="T9" fmla="*/ 1044 h 1476"/>
                <a:gd name="T10" fmla="*/ 90 w 1338"/>
                <a:gd name="T11" fmla="*/ 954 h 1476"/>
                <a:gd name="T12" fmla="*/ 30 w 1338"/>
                <a:gd name="T13" fmla="*/ 858 h 1476"/>
                <a:gd name="T14" fmla="*/ 0 w 1338"/>
                <a:gd name="T15" fmla="*/ 684 h 1476"/>
                <a:gd name="T16" fmla="*/ 6 w 1338"/>
                <a:gd name="T17" fmla="*/ 546 h 1476"/>
                <a:gd name="T18" fmla="*/ 42 w 1338"/>
                <a:gd name="T19" fmla="*/ 426 h 1476"/>
                <a:gd name="T20" fmla="*/ 108 w 1338"/>
                <a:gd name="T21" fmla="*/ 318 h 1476"/>
                <a:gd name="T22" fmla="*/ 192 w 1338"/>
                <a:gd name="T23" fmla="*/ 228 h 1476"/>
                <a:gd name="T24" fmla="*/ 342 w 1338"/>
                <a:gd name="T25" fmla="*/ 132 h 1476"/>
                <a:gd name="T26" fmla="*/ 498 w 1338"/>
                <a:gd name="T27" fmla="*/ 60 h 1476"/>
                <a:gd name="T28" fmla="*/ 684 w 1338"/>
                <a:gd name="T29" fmla="*/ 12 h 1476"/>
                <a:gd name="T30" fmla="*/ 918 w 1338"/>
                <a:gd name="T31" fmla="*/ 0 h 1476"/>
                <a:gd name="T32" fmla="*/ 972 w 1338"/>
                <a:gd name="T33" fmla="*/ 18 h 1476"/>
                <a:gd name="T34" fmla="*/ 1092 w 1338"/>
                <a:gd name="T35" fmla="*/ 78 h 1476"/>
                <a:gd name="T36" fmla="*/ 1164 w 1338"/>
                <a:gd name="T37" fmla="*/ 156 h 1476"/>
                <a:gd name="T38" fmla="*/ 1224 w 1338"/>
                <a:gd name="T39" fmla="*/ 246 h 1476"/>
                <a:gd name="T40" fmla="*/ 1266 w 1338"/>
                <a:gd name="T41" fmla="*/ 312 h 1476"/>
                <a:gd name="T42" fmla="*/ 1314 w 1338"/>
                <a:gd name="T43" fmla="*/ 444 h 1476"/>
                <a:gd name="T44" fmla="*/ 1338 w 1338"/>
                <a:gd name="T45" fmla="*/ 564 h 1476"/>
                <a:gd name="T46" fmla="*/ 1338 w 1338"/>
                <a:gd name="T47" fmla="*/ 666 h 1476"/>
                <a:gd name="T48" fmla="*/ 1314 w 1338"/>
                <a:gd name="T49" fmla="*/ 774 h 1476"/>
                <a:gd name="T50" fmla="*/ 1278 w 1338"/>
                <a:gd name="T51" fmla="*/ 906 h 1476"/>
                <a:gd name="T52" fmla="*/ 1248 w 1338"/>
                <a:gd name="T53" fmla="*/ 984 h 1476"/>
                <a:gd name="T54" fmla="*/ 1194 w 1338"/>
                <a:gd name="T55" fmla="*/ 1026 h 1476"/>
                <a:gd name="T56" fmla="*/ 1116 w 1338"/>
                <a:gd name="T57" fmla="*/ 1104 h 1476"/>
                <a:gd name="T58" fmla="*/ 1050 w 1338"/>
                <a:gd name="T59" fmla="*/ 1152 h 1476"/>
                <a:gd name="T60" fmla="*/ 942 w 1338"/>
                <a:gd name="T61" fmla="*/ 1176 h 1476"/>
                <a:gd name="T62" fmla="*/ 858 w 1338"/>
                <a:gd name="T63" fmla="*/ 1212 h 1476"/>
                <a:gd name="T64" fmla="*/ 816 w 1338"/>
                <a:gd name="T65" fmla="*/ 1248 h 1476"/>
                <a:gd name="T66" fmla="*/ 696 w 1338"/>
                <a:gd name="T67" fmla="*/ 1314 h 1476"/>
                <a:gd name="T68" fmla="*/ 618 w 1338"/>
                <a:gd name="T69" fmla="*/ 1392 h 1476"/>
                <a:gd name="T70" fmla="*/ 540 w 1338"/>
                <a:gd name="T71" fmla="*/ 1446 h 1476"/>
                <a:gd name="T72" fmla="*/ 486 w 1338"/>
                <a:gd name="T73" fmla="*/ 147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8" h="1476">
                  <a:moveTo>
                    <a:pt x="486" y="1476"/>
                  </a:moveTo>
                  <a:lnTo>
                    <a:pt x="426" y="1356"/>
                  </a:lnTo>
                  <a:lnTo>
                    <a:pt x="360" y="1260"/>
                  </a:lnTo>
                  <a:lnTo>
                    <a:pt x="270" y="1134"/>
                  </a:lnTo>
                  <a:lnTo>
                    <a:pt x="174" y="1044"/>
                  </a:lnTo>
                  <a:lnTo>
                    <a:pt x="90" y="954"/>
                  </a:lnTo>
                  <a:lnTo>
                    <a:pt x="30" y="858"/>
                  </a:lnTo>
                  <a:lnTo>
                    <a:pt x="0" y="684"/>
                  </a:lnTo>
                  <a:lnTo>
                    <a:pt x="6" y="546"/>
                  </a:lnTo>
                  <a:lnTo>
                    <a:pt x="42" y="426"/>
                  </a:lnTo>
                  <a:lnTo>
                    <a:pt x="108" y="318"/>
                  </a:lnTo>
                  <a:lnTo>
                    <a:pt x="192" y="228"/>
                  </a:lnTo>
                  <a:lnTo>
                    <a:pt x="342" y="132"/>
                  </a:lnTo>
                  <a:lnTo>
                    <a:pt x="498" y="60"/>
                  </a:lnTo>
                  <a:lnTo>
                    <a:pt x="684" y="12"/>
                  </a:lnTo>
                  <a:lnTo>
                    <a:pt x="918" y="0"/>
                  </a:lnTo>
                  <a:lnTo>
                    <a:pt x="972" y="18"/>
                  </a:lnTo>
                  <a:lnTo>
                    <a:pt x="1092" y="78"/>
                  </a:lnTo>
                  <a:lnTo>
                    <a:pt x="1164" y="156"/>
                  </a:lnTo>
                  <a:lnTo>
                    <a:pt x="1224" y="246"/>
                  </a:lnTo>
                  <a:lnTo>
                    <a:pt x="1266" y="312"/>
                  </a:lnTo>
                  <a:lnTo>
                    <a:pt x="1314" y="444"/>
                  </a:lnTo>
                  <a:lnTo>
                    <a:pt x="1338" y="564"/>
                  </a:lnTo>
                  <a:lnTo>
                    <a:pt x="1338" y="666"/>
                  </a:lnTo>
                  <a:lnTo>
                    <a:pt x="1314" y="774"/>
                  </a:lnTo>
                  <a:lnTo>
                    <a:pt x="1278" y="906"/>
                  </a:lnTo>
                  <a:lnTo>
                    <a:pt x="1248" y="984"/>
                  </a:lnTo>
                  <a:lnTo>
                    <a:pt x="1194" y="1026"/>
                  </a:lnTo>
                  <a:lnTo>
                    <a:pt x="1116" y="1104"/>
                  </a:lnTo>
                  <a:lnTo>
                    <a:pt x="1050" y="1152"/>
                  </a:lnTo>
                  <a:lnTo>
                    <a:pt x="942" y="1176"/>
                  </a:lnTo>
                  <a:lnTo>
                    <a:pt x="858" y="1212"/>
                  </a:lnTo>
                  <a:lnTo>
                    <a:pt x="816" y="1248"/>
                  </a:lnTo>
                  <a:lnTo>
                    <a:pt x="696" y="1314"/>
                  </a:lnTo>
                  <a:lnTo>
                    <a:pt x="618" y="1392"/>
                  </a:lnTo>
                  <a:lnTo>
                    <a:pt x="540" y="1446"/>
                  </a:lnTo>
                  <a:lnTo>
                    <a:pt x="486" y="147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55685" name="Freeform 5"/>
            <p:cNvSpPr>
              <a:spLocks/>
            </p:cNvSpPr>
            <p:nvPr/>
          </p:nvSpPr>
          <p:spPr bwMode="auto">
            <a:xfrm>
              <a:off x="426" y="1560"/>
              <a:ext cx="480" cy="1044"/>
            </a:xfrm>
            <a:custGeom>
              <a:avLst/>
              <a:gdLst>
                <a:gd name="T0" fmla="*/ 480 w 480"/>
                <a:gd name="T1" fmla="*/ 786 h 1044"/>
                <a:gd name="T2" fmla="*/ 480 w 480"/>
                <a:gd name="T3" fmla="*/ 1044 h 1044"/>
                <a:gd name="T4" fmla="*/ 408 w 480"/>
                <a:gd name="T5" fmla="*/ 906 h 1044"/>
                <a:gd name="T6" fmla="*/ 318 w 480"/>
                <a:gd name="T7" fmla="*/ 726 h 1044"/>
                <a:gd name="T8" fmla="*/ 210 w 480"/>
                <a:gd name="T9" fmla="*/ 552 h 1044"/>
                <a:gd name="T10" fmla="*/ 114 w 480"/>
                <a:gd name="T11" fmla="*/ 396 h 1044"/>
                <a:gd name="T12" fmla="*/ 30 w 480"/>
                <a:gd name="T13" fmla="*/ 240 h 1044"/>
                <a:gd name="T14" fmla="*/ 0 w 480"/>
                <a:gd name="T15" fmla="*/ 132 h 1044"/>
                <a:gd name="T16" fmla="*/ 0 w 480"/>
                <a:gd name="T17" fmla="*/ 0 h 1044"/>
                <a:gd name="T18" fmla="*/ 18 w 480"/>
                <a:gd name="T19" fmla="*/ 144 h 1044"/>
                <a:gd name="T20" fmla="*/ 66 w 480"/>
                <a:gd name="T21" fmla="*/ 234 h 1044"/>
                <a:gd name="T22" fmla="*/ 132 w 480"/>
                <a:gd name="T23" fmla="*/ 318 h 1044"/>
                <a:gd name="T24" fmla="*/ 180 w 480"/>
                <a:gd name="T25" fmla="*/ 366 h 1044"/>
                <a:gd name="T26" fmla="*/ 258 w 480"/>
                <a:gd name="T27" fmla="*/ 438 h 1044"/>
                <a:gd name="T28" fmla="*/ 318 w 480"/>
                <a:gd name="T29" fmla="*/ 510 h 1044"/>
                <a:gd name="T30" fmla="*/ 378 w 480"/>
                <a:gd name="T31" fmla="*/ 594 h 1044"/>
                <a:gd name="T32" fmla="*/ 414 w 480"/>
                <a:gd name="T33" fmla="*/ 648 h 1044"/>
                <a:gd name="T34" fmla="*/ 450 w 480"/>
                <a:gd name="T35" fmla="*/ 726 h 1044"/>
                <a:gd name="T36" fmla="*/ 480 w 480"/>
                <a:gd name="T37" fmla="*/ 786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0" h="1044">
                  <a:moveTo>
                    <a:pt x="480" y="786"/>
                  </a:moveTo>
                  <a:lnTo>
                    <a:pt x="480" y="1044"/>
                  </a:lnTo>
                  <a:lnTo>
                    <a:pt x="408" y="906"/>
                  </a:lnTo>
                  <a:lnTo>
                    <a:pt x="318" y="726"/>
                  </a:lnTo>
                  <a:lnTo>
                    <a:pt x="210" y="552"/>
                  </a:lnTo>
                  <a:lnTo>
                    <a:pt x="114" y="396"/>
                  </a:lnTo>
                  <a:lnTo>
                    <a:pt x="30" y="240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18" y="144"/>
                  </a:lnTo>
                  <a:lnTo>
                    <a:pt x="66" y="234"/>
                  </a:lnTo>
                  <a:lnTo>
                    <a:pt x="132" y="318"/>
                  </a:lnTo>
                  <a:lnTo>
                    <a:pt x="180" y="366"/>
                  </a:lnTo>
                  <a:lnTo>
                    <a:pt x="258" y="438"/>
                  </a:lnTo>
                  <a:lnTo>
                    <a:pt x="318" y="510"/>
                  </a:lnTo>
                  <a:lnTo>
                    <a:pt x="378" y="594"/>
                  </a:lnTo>
                  <a:lnTo>
                    <a:pt x="414" y="648"/>
                  </a:lnTo>
                  <a:lnTo>
                    <a:pt x="450" y="726"/>
                  </a:lnTo>
                  <a:lnTo>
                    <a:pt x="480" y="78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7607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55686" name="Freeform 6"/>
            <p:cNvSpPr>
              <a:spLocks/>
            </p:cNvSpPr>
            <p:nvPr/>
          </p:nvSpPr>
          <p:spPr bwMode="auto">
            <a:xfrm>
              <a:off x="906" y="1536"/>
              <a:ext cx="858" cy="1068"/>
            </a:xfrm>
            <a:custGeom>
              <a:avLst/>
              <a:gdLst>
                <a:gd name="T0" fmla="*/ 6 w 858"/>
                <a:gd name="T1" fmla="*/ 1068 h 1068"/>
                <a:gd name="T2" fmla="*/ 144 w 858"/>
                <a:gd name="T3" fmla="*/ 978 h 1068"/>
                <a:gd name="T4" fmla="*/ 252 w 858"/>
                <a:gd name="T5" fmla="*/ 906 h 1068"/>
                <a:gd name="T6" fmla="*/ 372 w 858"/>
                <a:gd name="T7" fmla="*/ 846 h 1068"/>
                <a:gd name="T8" fmla="*/ 486 w 858"/>
                <a:gd name="T9" fmla="*/ 780 h 1068"/>
                <a:gd name="T10" fmla="*/ 594 w 858"/>
                <a:gd name="T11" fmla="*/ 714 h 1068"/>
                <a:gd name="T12" fmla="*/ 690 w 858"/>
                <a:gd name="T13" fmla="*/ 648 h 1068"/>
                <a:gd name="T14" fmla="*/ 762 w 858"/>
                <a:gd name="T15" fmla="*/ 546 h 1068"/>
                <a:gd name="T16" fmla="*/ 810 w 858"/>
                <a:gd name="T17" fmla="*/ 432 h 1068"/>
                <a:gd name="T18" fmla="*/ 840 w 858"/>
                <a:gd name="T19" fmla="*/ 294 h 1068"/>
                <a:gd name="T20" fmla="*/ 858 w 858"/>
                <a:gd name="T21" fmla="*/ 0 h 1068"/>
                <a:gd name="T22" fmla="*/ 822 w 858"/>
                <a:gd name="T23" fmla="*/ 150 h 1068"/>
                <a:gd name="T24" fmla="*/ 780 w 858"/>
                <a:gd name="T25" fmla="*/ 264 h 1068"/>
                <a:gd name="T26" fmla="*/ 720 w 858"/>
                <a:gd name="T27" fmla="*/ 348 h 1068"/>
                <a:gd name="T28" fmla="*/ 648 w 858"/>
                <a:gd name="T29" fmla="*/ 414 h 1068"/>
                <a:gd name="T30" fmla="*/ 594 w 858"/>
                <a:gd name="T31" fmla="*/ 462 h 1068"/>
                <a:gd name="T32" fmla="*/ 528 w 858"/>
                <a:gd name="T33" fmla="*/ 486 h 1068"/>
                <a:gd name="T34" fmla="*/ 426 w 858"/>
                <a:gd name="T35" fmla="*/ 522 h 1068"/>
                <a:gd name="T36" fmla="*/ 354 w 858"/>
                <a:gd name="T37" fmla="*/ 558 h 1068"/>
                <a:gd name="T38" fmla="*/ 258 w 858"/>
                <a:gd name="T39" fmla="*/ 618 h 1068"/>
                <a:gd name="T40" fmla="*/ 186 w 858"/>
                <a:gd name="T41" fmla="*/ 678 h 1068"/>
                <a:gd name="T42" fmla="*/ 102 w 858"/>
                <a:gd name="T43" fmla="*/ 750 h 1068"/>
                <a:gd name="T44" fmla="*/ 36 w 858"/>
                <a:gd name="T45" fmla="*/ 780 h 1068"/>
                <a:gd name="T46" fmla="*/ 0 w 858"/>
                <a:gd name="T47" fmla="*/ 810 h 1068"/>
                <a:gd name="T48" fmla="*/ 6 w 858"/>
                <a:gd name="T49" fmla="*/ 1068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8" h="1068">
                  <a:moveTo>
                    <a:pt x="6" y="1068"/>
                  </a:moveTo>
                  <a:lnTo>
                    <a:pt x="144" y="978"/>
                  </a:lnTo>
                  <a:lnTo>
                    <a:pt x="252" y="906"/>
                  </a:lnTo>
                  <a:lnTo>
                    <a:pt x="372" y="846"/>
                  </a:lnTo>
                  <a:lnTo>
                    <a:pt x="486" y="780"/>
                  </a:lnTo>
                  <a:lnTo>
                    <a:pt x="594" y="714"/>
                  </a:lnTo>
                  <a:lnTo>
                    <a:pt x="690" y="648"/>
                  </a:lnTo>
                  <a:lnTo>
                    <a:pt x="762" y="546"/>
                  </a:lnTo>
                  <a:lnTo>
                    <a:pt x="810" y="432"/>
                  </a:lnTo>
                  <a:lnTo>
                    <a:pt x="840" y="294"/>
                  </a:lnTo>
                  <a:lnTo>
                    <a:pt x="858" y="0"/>
                  </a:lnTo>
                  <a:lnTo>
                    <a:pt x="822" y="150"/>
                  </a:lnTo>
                  <a:lnTo>
                    <a:pt x="780" y="264"/>
                  </a:lnTo>
                  <a:lnTo>
                    <a:pt x="720" y="348"/>
                  </a:lnTo>
                  <a:lnTo>
                    <a:pt x="648" y="414"/>
                  </a:lnTo>
                  <a:lnTo>
                    <a:pt x="594" y="462"/>
                  </a:lnTo>
                  <a:lnTo>
                    <a:pt x="528" y="486"/>
                  </a:lnTo>
                  <a:lnTo>
                    <a:pt x="426" y="522"/>
                  </a:lnTo>
                  <a:lnTo>
                    <a:pt x="354" y="558"/>
                  </a:lnTo>
                  <a:lnTo>
                    <a:pt x="258" y="618"/>
                  </a:lnTo>
                  <a:lnTo>
                    <a:pt x="186" y="678"/>
                  </a:lnTo>
                  <a:lnTo>
                    <a:pt x="102" y="750"/>
                  </a:lnTo>
                  <a:lnTo>
                    <a:pt x="36" y="780"/>
                  </a:lnTo>
                  <a:lnTo>
                    <a:pt x="0" y="810"/>
                  </a:lnTo>
                  <a:lnTo>
                    <a:pt x="6" y="106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grpSp>
          <p:nvGrpSpPr>
            <p:cNvPr id="455687" name="Group 7"/>
            <p:cNvGrpSpPr>
              <a:grpSpLocks noChangeAspect="1"/>
            </p:cNvGrpSpPr>
            <p:nvPr/>
          </p:nvGrpSpPr>
          <p:grpSpPr bwMode="auto">
            <a:xfrm>
              <a:off x="482" y="1077"/>
              <a:ext cx="1048" cy="1260"/>
              <a:chOff x="1623" y="2813"/>
              <a:chExt cx="807" cy="970"/>
            </a:xfrm>
          </p:grpSpPr>
          <p:sp>
            <p:nvSpPr>
              <p:cNvPr id="455688" name="Line 8"/>
              <p:cNvSpPr>
                <a:spLocks noChangeAspect="1" noChangeShapeType="1"/>
              </p:cNvSpPr>
              <p:nvPr/>
            </p:nvSpPr>
            <p:spPr bwMode="auto">
              <a:xfrm>
                <a:off x="2012" y="2813"/>
                <a:ext cx="157" cy="13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55689" name="Freeform 9"/>
              <p:cNvSpPr>
                <a:spLocks noChangeAspect="1"/>
              </p:cNvSpPr>
              <p:nvPr/>
            </p:nvSpPr>
            <p:spPr bwMode="auto">
              <a:xfrm>
                <a:off x="1968" y="2889"/>
                <a:ext cx="279" cy="894"/>
              </a:xfrm>
              <a:custGeom>
                <a:avLst/>
                <a:gdLst>
                  <a:gd name="T0" fmla="*/ 279 w 279"/>
                  <a:gd name="T1" fmla="*/ 0 h 894"/>
                  <a:gd name="T2" fmla="*/ 201 w 279"/>
                  <a:gd name="T3" fmla="*/ 75 h 894"/>
                  <a:gd name="T4" fmla="*/ 135 w 279"/>
                  <a:gd name="T5" fmla="*/ 216 h 894"/>
                  <a:gd name="T6" fmla="*/ 102 w 279"/>
                  <a:gd name="T7" fmla="*/ 357 h 894"/>
                  <a:gd name="T8" fmla="*/ 0 w 279"/>
                  <a:gd name="T9" fmla="*/ 89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894">
                    <a:moveTo>
                      <a:pt x="279" y="0"/>
                    </a:moveTo>
                    <a:cubicBezTo>
                      <a:pt x="252" y="19"/>
                      <a:pt x="225" y="39"/>
                      <a:pt x="201" y="75"/>
                    </a:cubicBezTo>
                    <a:cubicBezTo>
                      <a:pt x="177" y="111"/>
                      <a:pt x="152" y="169"/>
                      <a:pt x="135" y="216"/>
                    </a:cubicBezTo>
                    <a:cubicBezTo>
                      <a:pt x="118" y="263"/>
                      <a:pt x="124" y="244"/>
                      <a:pt x="102" y="357"/>
                    </a:cubicBezTo>
                    <a:cubicBezTo>
                      <a:pt x="80" y="470"/>
                      <a:pt x="40" y="682"/>
                      <a:pt x="0" y="894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55690" name="Freeform 10"/>
              <p:cNvSpPr>
                <a:spLocks noChangeAspect="1"/>
              </p:cNvSpPr>
              <p:nvPr/>
            </p:nvSpPr>
            <p:spPr bwMode="auto">
              <a:xfrm>
                <a:off x="1623" y="3150"/>
                <a:ext cx="420" cy="228"/>
              </a:xfrm>
              <a:custGeom>
                <a:avLst/>
                <a:gdLst>
                  <a:gd name="T0" fmla="*/ 0 w 420"/>
                  <a:gd name="T1" fmla="*/ 0 h 228"/>
                  <a:gd name="T2" fmla="*/ 87 w 420"/>
                  <a:gd name="T3" fmla="*/ 15 h 228"/>
                  <a:gd name="T4" fmla="*/ 243 w 420"/>
                  <a:gd name="T5" fmla="*/ 63 h 228"/>
                  <a:gd name="T6" fmla="*/ 351 w 420"/>
                  <a:gd name="T7" fmla="*/ 117 h 228"/>
                  <a:gd name="T8" fmla="*/ 396 w 420"/>
                  <a:gd name="T9" fmla="*/ 177 h 228"/>
                  <a:gd name="T10" fmla="*/ 420 w 420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228">
                    <a:moveTo>
                      <a:pt x="0" y="0"/>
                    </a:moveTo>
                    <a:cubicBezTo>
                      <a:pt x="23" y="2"/>
                      <a:pt x="47" y="5"/>
                      <a:pt x="87" y="15"/>
                    </a:cubicBezTo>
                    <a:cubicBezTo>
                      <a:pt x="127" y="25"/>
                      <a:pt x="199" y="46"/>
                      <a:pt x="243" y="63"/>
                    </a:cubicBezTo>
                    <a:cubicBezTo>
                      <a:pt x="287" y="80"/>
                      <a:pt x="325" y="98"/>
                      <a:pt x="351" y="117"/>
                    </a:cubicBezTo>
                    <a:cubicBezTo>
                      <a:pt x="377" y="136"/>
                      <a:pt x="385" y="159"/>
                      <a:pt x="396" y="177"/>
                    </a:cubicBezTo>
                    <a:cubicBezTo>
                      <a:pt x="407" y="195"/>
                      <a:pt x="413" y="211"/>
                      <a:pt x="420" y="228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55691" name="Freeform 11"/>
              <p:cNvSpPr>
                <a:spLocks noChangeAspect="1"/>
              </p:cNvSpPr>
              <p:nvPr/>
            </p:nvSpPr>
            <p:spPr bwMode="auto">
              <a:xfrm>
                <a:off x="2070" y="3182"/>
                <a:ext cx="360" cy="46"/>
              </a:xfrm>
              <a:custGeom>
                <a:avLst/>
                <a:gdLst>
                  <a:gd name="T0" fmla="*/ 360 w 360"/>
                  <a:gd name="T1" fmla="*/ 1 h 46"/>
                  <a:gd name="T2" fmla="*/ 216 w 360"/>
                  <a:gd name="T3" fmla="*/ 4 h 46"/>
                  <a:gd name="T4" fmla="*/ 96 w 360"/>
                  <a:gd name="T5" fmla="*/ 22 h 46"/>
                  <a:gd name="T6" fmla="*/ 0 w 360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0" h="46">
                    <a:moveTo>
                      <a:pt x="360" y="1"/>
                    </a:moveTo>
                    <a:cubicBezTo>
                      <a:pt x="310" y="0"/>
                      <a:pt x="260" y="0"/>
                      <a:pt x="216" y="4"/>
                    </a:cubicBezTo>
                    <a:cubicBezTo>
                      <a:pt x="172" y="8"/>
                      <a:pt x="132" y="15"/>
                      <a:pt x="96" y="22"/>
                    </a:cubicBezTo>
                    <a:cubicBezTo>
                      <a:pt x="60" y="29"/>
                      <a:pt x="30" y="37"/>
                      <a:pt x="0" y="46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</p:grpSp>
      <p:sp>
        <p:nvSpPr>
          <p:cNvPr id="455692" name="Text Box 12"/>
          <p:cNvSpPr txBox="1">
            <a:spLocks noChangeArrowheads="1"/>
          </p:cNvSpPr>
          <p:nvPr/>
        </p:nvSpPr>
        <p:spPr bwMode="auto">
          <a:xfrm>
            <a:off x="2965450" y="2111375"/>
            <a:ext cx="5138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Domain:  </a:t>
            </a: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Size and boundary conditions</a:t>
            </a:r>
          </a:p>
        </p:txBody>
      </p:sp>
      <p:sp>
        <p:nvSpPr>
          <p:cNvPr id="455693" name="Text Box 13"/>
          <p:cNvSpPr txBox="1">
            <a:spLocks noChangeArrowheads="1"/>
          </p:cNvSpPr>
          <p:nvPr/>
        </p:nvSpPr>
        <p:spPr bwMode="auto">
          <a:xfrm>
            <a:off x="3032125" y="2873375"/>
            <a:ext cx="5857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Characteristics:  </a:t>
            </a: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surface and subsurface</a:t>
            </a:r>
          </a:p>
        </p:txBody>
      </p:sp>
      <p:sp>
        <p:nvSpPr>
          <p:cNvPr id="455694" name="Text Box 14"/>
          <p:cNvSpPr txBox="1">
            <a:spLocks noChangeArrowheads="1"/>
          </p:cNvSpPr>
          <p:nvPr/>
        </p:nvSpPr>
        <p:spPr bwMode="auto">
          <a:xfrm>
            <a:off x="2946400" y="3702050"/>
            <a:ext cx="2935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Input:  </a:t>
            </a: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Precipitation</a:t>
            </a:r>
          </a:p>
        </p:txBody>
      </p:sp>
      <p:sp>
        <p:nvSpPr>
          <p:cNvPr id="455695" name="Text Box 15"/>
          <p:cNvSpPr txBox="1">
            <a:spLocks noChangeArrowheads="1"/>
          </p:cNvSpPr>
          <p:nvPr/>
        </p:nvSpPr>
        <p:spPr bwMode="auto">
          <a:xfrm>
            <a:off x="2032000" y="4454525"/>
            <a:ext cx="4467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Output:  </a:t>
            </a: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surface and subsurface</a:t>
            </a:r>
          </a:p>
        </p:txBody>
      </p:sp>
      <p:sp>
        <p:nvSpPr>
          <p:cNvPr id="455696" name="Text Box 16"/>
          <p:cNvSpPr txBox="1">
            <a:spLocks noChangeArrowheads="1"/>
          </p:cNvSpPr>
          <p:nvPr/>
        </p:nvSpPr>
        <p:spPr bwMode="auto">
          <a:xfrm>
            <a:off x="527050" y="5187950"/>
            <a:ext cx="76644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Internal states and fluxes:  </a:t>
            </a: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surface and subsurface</a:t>
            </a:r>
          </a:p>
        </p:txBody>
      </p:sp>
      <p:sp>
        <p:nvSpPr>
          <p:cNvPr id="455697" name="Oval 17"/>
          <p:cNvSpPr>
            <a:spLocks noChangeArrowheads="1"/>
          </p:cNvSpPr>
          <p:nvPr/>
        </p:nvSpPr>
        <p:spPr bwMode="auto">
          <a:xfrm>
            <a:off x="3409950" y="2305050"/>
            <a:ext cx="4752975" cy="2971800"/>
          </a:xfrm>
          <a:prstGeom prst="ellipse">
            <a:avLst/>
          </a:prstGeom>
          <a:solidFill>
            <a:srgbClr val="FFFFE1"/>
          </a:solidFill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Clues…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but mostly unknown</a:t>
            </a:r>
          </a:p>
        </p:txBody>
      </p:sp>
      <p:sp>
        <p:nvSpPr>
          <p:cNvPr id="455698" name="Oval 18"/>
          <p:cNvSpPr>
            <a:spLocks noChangeArrowheads="1"/>
          </p:cNvSpPr>
          <p:nvPr/>
        </p:nvSpPr>
        <p:spPr bwMode="auto">
          <a:xfrm>
            <a:off x="3400425" y="2295525"/>
            <a:ext cx="4752975" cy="2971800"/>
          </a:xfrm>
          <a:prstGeom prst="ellipse">
            <a:avLst/>
          </a:prstGeom>
          <a:solidFill>
            <a:srgbClr val="FFFFE1"/>
          </a:solidFill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Need fewer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uncertainties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for effective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model testing</a:t>
            </a:r>
          </a:p>
        </p:txBody>
      </p:sp>
    </p:spTree>
    <p:extLst>
      <p:ext uri="{BB962C8B-B14F-4D97-AF65-F5344CB8AC3E}">
        <p14:creationId xmlns:p14="http://schemas.microsoft.com/office/powerpoint/2010/main" val="24078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5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97" grpId="0" animBg="1"/>
      <p:bldP spid="455698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773" name="Picture 5" descr="T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28925"/>
            <a:ext cx="385762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6774" name="Rectangle 6"/>
          <p:cNvSpPr>
            <a:spLocks noChangeArrowheads="1"/>
          </p:cNvSpPr>
          <p:nvPr/>
        </p:nvSpPr>
        <p:spPr bwMode="auto">
          <a:xfrm>
            <a:off x="276225" y="296863"/>
            <a:ext cx="8578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/>
              <a:t>Tarrawarra simulations</a:t>
            </a:r>
            <a:br>
              <a:rPr lang="en-US" altLang="en-US" sz="3600" b="0"/>
            </a:br>
            <a:r>
              <a:rPr lang="en-US" altLang="en-US" sz="1800" b="0"/>
              <a:t>Keith Loague and Ben Mirus, Stanford University</a:t>
            </a:r>
          </a:p>
        </p:txBody>
      </p:sp>
      <p:sp>
        <p:nvSpPr>
          <p:cNvPr id="416775" name="Rectangle 7"/>
          <p:cNvSpPr>
            <a:spLocks noChangeArrowheads="1"/>
          </p:cNvSpPr>
          <p:nvPr/>
        </p:nvSpPr>
        <p:spPr bwMode="auto">
          <a:xfrm>
            <a:off x="4705350" y="2855913"/>
            <a:ext cx="386715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1800" b="0" dirty="0"/>
              <a:t>3D fully coupled surface-subsurface flow</a:t>
            </a:r>
          </a:p>
          <a:p>
            <a:pPr>
              <a:lnSpc>
                <a:spcPct val="100000"/>
              </a:lnSpc>
              <a:buFont typeface="Wingdings" pitchFamily="2" charset="2"/>
              <a:buChar char="à"/>
            </a:pPr>
            <a:endParaRPr lang="en-US" altLang="en-US" sz="1200" b="0" dirty="0"/>
          </a:p>
        </p:txBody>
      </p:sp>
      <p:sp>
        <p:nvSpPr>
          <p:cNvPr id="416777" name="Rectangle 9"/>
          <p:cNvSpPr>
            <a:spLocks noChangeArrowheads="1"/>
          </p:cNvSpPr>
          <p:nvPr/>
        </p:nvSpPr>
        <p:spPr bwMode="auto">
          <a:xfrm>
            <a:off x="447675" y="1582738"/>
            <a:ext cx="63690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/>
              <a:t>Integrated hydrology model (InHM)</a:t>
            </a:r>
            <a:br>
              <a:rPr lang="en-US" altLang="en-US" sz="2800" b="0"/>
            </a:br>
            <a:r>
              <a:rPr lang="en-US" altLang="en-US" sz="1800" b="0"/>
              <a:t>VanderKwaak (1999)</a:t>
            </a:r>
          </a:p>
        </p:txBody>
      </p:sp>
      <p:sp>
        <p:nvSpPr>
          <p:cNvPr id="416778" name="Text Box 10"/>
          <p:cNvSpPr txBox="1">
            <a:spLocks noChangeArrowheads="1"/>
          </p:cNvSpPr>
          <p:nvPr/>
        </p:nvSpPr>
        <p:spPr bwMode="auto">
          <a:xfrm>
            <a:off x="669925" y="5881688"/>
            <a:ext cx="15478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400" b="0">
                <a:solidFill>
                  <a:srgbClr val="000066"/>
                </a:solidFill>
                <a:latin typeface="Comic Sans MS" pitchFamily="66" charset="0"/>
              </a:rPr>
              <a:t>Figure:  B. Mirus</a:t>
            </a:r>
          </a:p>
        </p:txBody>
      </p:sp>
      <p:sp>
        <p:nvSpPr>
          <p:cNvPr id="416780" name="Rectangle 12"/>
          <p:cNvSpPr>
            <a:spLocks noChangeArrowheads="1"/>
          </p:cNvSpPr>
          <p:nvPr/>
        </p:nvSpPr>
        <p:spPr bwMode="auto">
          <a:xfrm>
            <a:off x="4695825" y="3560763"/>
            <a:ext cx="3867150" cy="75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1800" b="0" dirty="0"/>
              <a:t>Represents all physical mechanisms of water movement</a:t>
            </a:r>
          </a:p>
          <a:p>
            <a:pPr>
              <a:lnSpc>
                <a:spcPct val="100000"/>
              </a:lnSpc>
              <a:buFont typeface="Wingdings" pitchFamily="2" charset="2"/>
              <a:buChar char="à"/>
            </a:pPr>
            <a:endParaRPr lang="en-US" altLang="en-US" sz="1200" b="0" dirty="0"/>
          </a:p>
        </p:txBody>
      </p:sp>
      <p:sp>
        <p:nvSpPr>
          <p:cNvPr id="416781" name="Rectangle 13"/>
          <p:cNvSpPr>
            <a:spLocks noChangeArrowheads="1"/>
          </p:cNvSpPr>
          <p:nvPr/>
        </p:nvSpPr>
        <p:spPr bwMode="auto">
          <a:xfrm>
            <a:off x="4695825" y="4579938"/>
            <a:ext cx="386715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1800" b="0" dirty="0"/>
              <a:t>Finite element numerical solution scheme</a:t>
            </a:r>
          </a:p>
        </p:txBody>
      </p:sp>
    </p:spTree>
    <p:extLst>
      <p:ext uri="{BB962C8B-B14F-4D97-AF65-F5344CB8AC3E}">
        <p14:creationId xmlns:p14="http://schemas.microsoft.com/office/powerpoint/2010/main" val="96662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5" grpId="0"/>
      <p:bldP spid="416780" grpId="0"/>
      <p:bldP spid="416781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4" name="Text Box 4"/>
          <p:cNvSpPr txBox="1">
            <a:spLocks noChangeArrowheads="1"/>
          </p:cNvSpPr>
          <p:nvPr/>
        </p:nvSpPr>
        <p:spPr bwMode="auto">
          <a:xfrm>
            <a:off x="565150" y="3727450"/>
            <a:ext cx="8115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E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Yet we lack:</a:t>
            </a:r>
          </a:p>
        </p:txBody>
      </p:sp>
      <p:sp>
        <p:nvSpPr>
          <p:cNvPr id="491525" name="Text Box 5"/>
          <p:cNvSpPr txBox="1">
            <a:spLocks noChangeArrowheads="1"/>
          </p:cNvSpPr>
          <p:nvPr/>
        </p:nvSpPr>
        <p:spPr bwMode="auto">
          <a:xfrm>
            <a:off x="565150" y="4346575"/>
            <a:ext cx="8115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E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</a:rPr>
              <a:t>comprehensive data sets for testing simpler models</a:t>
            </a:r>
            <a:endParaRPr lang="en-US" altLang="en-US" sz="2800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91526" name="Text Box 6"/>
          <p:cNvSpPr txBox="1">
            <a:spLocks noChangeArrowheads="1"/>
          </p:cNvSpPr>
          <p:nvPr/>
        </p:nvSpPr>
        <p:spPr bwMode="auto">
          <a:xfrm>
            <a:off x="574675" y="4908550"/>
            <a:ext cx="8115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E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  <a:sym typeface="Wingdings" pitchFamily="2" charset="2"/>
              </a:rPr>
              <a:t>methods of measuring at large scales</a:t>
            </a:r>
            <a:endParaRPr lang="en-US" altLang="en-US" sz="2800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91527" name="Text Box 7"/>
          <p:cNvSpPr txBox="1">
            <a:spLocks noChangeArrowheads="1"/>
          </p:cNvSpPr>
          <p:nvPr/>
        </p:nvSpPr>
        <p:spPr bwMode="auto">
          <a:xfrm>
            <a:off x="603250" y="574675"/>
            <a:ext cx="8115300" cy="122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E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Practical distributed modeling applications require:</a:t>
            </a:r>
            <a:endParaRPr lang="en-US" altLang="en-US" b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91528" name="Text Box 8"/>
          <p:cNvSpPr txBox="1">
            <a:spLocks noChangeArrowheads="1"/>
          </p:cNvSpPr>
          <p:nvPr/>
        </p:nvSpPr>
        <p:spPr bwMode="auto">
          <a:xfrm>
            <a:off x="603250" y="1765300"/>
            <a:ext cx="81153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E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à"/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  <a:sym typeface="Wingdings" pitchFamily="2" charset="2"/>
              </a:rPr>
              <a:t>simpler, less computationally intensive models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à"/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  <a:sym typeface="Wingdings" pitchFamily="2" charset="2"/>
            </a:endParaRPr>
          </a:p>
        </p:txBody>
      </p:sp>
      <p:sp>
        <p:nvSpPr>
          <p:cNvPr id="491529" name="Text Box 9"/>
          <p:cNvSpPr txBox="1">
            <a:spLocks noChangeArrowheads="1"/>
          </p:cNvSpPr>
          <p:nvPr/>
        </p:nvSpPr>
        <p:spPr bwMode="auto">
          <a:xfrm>
            <a:off x="622300" y="2498725"/>
            <a:ext cx="81153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E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à"/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</a:rPr>
              <a:t>coarser spatial resolution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en-US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24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4" grpId="0"/>
      <p:bldP spid="491525" grpId="0"/>
      <p:bldP spid="491526" grpId="0"/>
      <p:bldP spid="491528" grpId="0"/>
      <p:bldP spid="491529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170" name="Picture 2" descr="T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28925"/>
            <a:ext cx="385762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9171" name="Rectangle 3"/>
          <p:cNvSpPr>
            <a:spLocks noChangeArrowheads="1"/>
          </p:cNvSpPr>
          <p:nvPr/>
        </p:nvSpPr>
        <p:spPr bwMode="auto">
          <a:xfrm>
            <a:off x="276225" y="296863"/>
            <a:ext cx="8578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 dirty="0" err="1"/>
              <a:t>Tarrawarra</a:t>
            </a:r>
            <a:r>
              <a:rPr lang="en-US" altLang="en-US" sz="3600" b="0" dirty="0"/>
              <a:t>-based hypothetical reality</a:t>
            </a:r>
            <a:br>
              <a:rPr lang="en-US" altLang="en-US" sz="3600" b="0" dirty="0"/>
            </a:br>
            <a:r>
              <a:rPr lang="en-US" altLang="en-US" sz="1800" b="0" dirty="0"/>
              <a:t>Keith </a:t>
            </a:r>
            <a:r>
              <a:rPr lang="en-US" altLang="en-US" sz="1800" b="0" dirty="0" err="1"/>
              <a:t>Loague</a:t>
            </a:r>
            <a:r>
              <a:rPr lang="en-US" altLang="en-US" sz="1800" b="0" dirty="0"/>
              <a:t> and Ben </a:t>
            </a:r>
            <a:r>
              <a:rPr lang="en-US" altLang="en-US" sz="1800" b="0" dirty="0" err="1"/>
              <a:t>Mirus</a:t>
            </a:r>
            <a:r>
              <a:rPr lang="en-US" altLang="en-US" sz="1800" b="0" dirty="0"/>
              <a:t>, Stanford University – </a:t>
            </a:r>
            <a:r>
              <a:rPr lang="en-US" altLang="en-US" sz="1800" b="0" dirty="0" err="1"/>
              <a:t>Mirus</a:t>
            </a:r>
            <a:r>
              <a:rPr lang="en-US" altLang="en-US" sz="1800" b="0" dirty="0"/>
              <a:t> et al, 2009</a:t>
            </a:r>
          </a:p>
        </p:txBody>
      </p:sp>
      <p:sp>
        <p:nvSpPr>
          <p:cNvPr id="519172" name="Rectangle 4"/>
          <p:cNvSpPr>
            <a:spLocks noChangeArrowheads="1"/>
          </p:cNvSpPr>
          <p:nvPr/>
        </p:nvSpPr>
        <p:spPr bwMode="auto">
          <a:xfrm>
            <a:off x="4705350" y="2855913"/>
            <a:ext cx="386715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1800" b="0"/>
              <a:t>3D fully coupled surface-subsurface flow</a:t>
            </a:r>
          </a:p>
          <a:p>
            <a:pPr>
              <a:lnSpc>
                <a:spcPct val="100000"/>
              </a:lnSpc>
              <a:buFont typeface="Wingdings" pitchFamily="2" charset="2"/>
              <a:buChar char="à"/>
            </a:pPr>
            <a:endParaRPr lang="en-US" altLang="en-US" sz="1200" b="0"/>
          </a:p>
        </p:txBody>
      </p:sp>
      <p:sp>
        <p:nvSpPr>
          <p:cNvPr id="519173" name="Rectangle 5"/>
          <p:cNvSpPr>
            <a:spLocks noChangeArrowheads="1"/>
          </p:cNvSpPr>
          <p:nvPr/>
        </p:nvSpPr>
        <p:spPr bwMode="auto">
          <a:xfrm>
            <a:off x="447675" y="1582738"/>
            <a:ext cx="63690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/>
              <a:t>Integrated hydrology model (InHM)</a:t>
            </a:r>
            <a:br>
              <a:rPr lang="en-US" altLang="en-US" sz="2800" b="0"/>
            </a:br>
            <a:r>
              <a:rPr lang="en-US" altLang="en-US" sz="1800" b="0"/>
              <a:t>VanderKwaak (1999)</a:t>
            </a:r>
          </a:p>
        </p:txBody>
      </p:sp>
      <p:sp>
        <p:nvSpPr>
          <p:cNvPr id="519174" name="Text Box 6"/>
          <p:cNvSpPr txBox="1">
            <a:spLocks noChangeArrowheads="1"/>
          </p:cNvSpPr>
          <p:nvPr/>
        </p:nvSpPr>
        <p:spPr bwMode="auto">
          <a:xfrm>
            <a:off x="669925" y="5881688"/>
            <a:ext cx="15478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400" b="0">
                <a:solidFill>
                  <a:srgbClr val="000066"/>
                </a:solidFill>
                <a:latin typeface="Comic Sans MS" pitchFamily="66" charset="0"/>
              </a:rPr>
              <a:t>Figure:  B. Mirus</a:t>
            </a:r>
          </a:p>
        </p:txBody>
      </p:sp>
      <p:sp>
        <p:nvSpPr>
          <p:cNvPr id="519175" name="Rectangle 7"/>
          <p:cNvSpPr>
            <a:spLocks noChangeArrowheads="1"/>
          </p:cNvSpPr>
          <p:nvPr/>
        </p:nvSpPr>
        <p:spPr bwMode="auto">
          <a:xfrm>
            <a:off x="4695825" y="3560763"/>
            <a:ext cx="3867150" cy="75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1800" b="0"/>
              <a:t>Represents all physical mechanisms of water movement</a:t>
            </a:r>
          </a:p>
          <a:p>
            <a:pPr>
              <a:lnSpc>
                <a:spcPct val="100000"/>
              </a:lnSpc>
              <a:buFont typeface="Wingdings" pitchFamily="2" charset="2"/>
              <a:buChar char="à"/>
            </a:pPr>
            <a:endParaRPr lang="en-US" altLang="en-US" sz="1200" b="0"/>
          </a:p>
        </p:txBody>
      </p:sp>
      <p:sp>
        <p:nvSpPr>
          <p:cNvPr id="519176" name="Rectangle 8"/>
          <p:cNvSpPr>
            <a:spLocks noChangeArrowheads="1"/>
          </p:cNvSpPr>
          <p:nvPr/>
        </p:nvSpPr>
        <p:spPr bwMode="auto">
          <a:xfrm>
            <a:off x="4695825" y="4579938"/>
            <a:ext cx="386715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Comic Sans MS" pitchFamily="66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rgbClr val="000066"/>
                </a:solidFill>
                <a:latin typeface="Comic Sans MS" pitchFamily="66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Comic Sans MS" pitchFamily="66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Comic Sans MS" pitchFamily="66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Char char="à"/>
            </a:pPr>
            <a:r>
              <a:rPr lang="en-US" altLang="en-US" sz="1800" b="0"/>
              <a:t>Finite element numerical solution scheme</a:t>
            </a:r>
          </a:p>
        </p:txBody>
      </p:sp>
      <p:sp>
        <p:nvSpPr>
          <p:cNvPr id="519177" name="Text Box 9"/>
          <p:cNvSpPr txBox="1">
            <a:spLocks noChangeArrowheads="1"/>
          </p:cNvSpPr>
          <p:nvPr/>
        </p:nvSpPr>
        <p:spPr bwMode="auto">
          <a:xfrm>
            <a:off x="4483100" y="2730500"/>
            <a:ext cx="3775075" cy="3016250"/>
          </a:xfrm>
          <a:prstGeom prst="rect">
            <a:avLst/>
          </a:prstGeom>
          <a:solidFill>
            <a:srgbClr val="DFF3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Generate 10-year continuous simulations with </a:t>
            </a:r>
            <a:r>
              <a:rPr lang="en-US" altLang="en-US" sz="2000" dirty="0">
                <a:solidFill>
                  <a:srgbClr val="000066"/>
                </a:solidFill>
                <a:latin typeface="Comic Sans MS" pitchFamily="66" charset="0"/>
              </a:rPr>
              <a:t>known</a:t>
            </a: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: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Domain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Characteristics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Input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66"/>
                </a:solidFill>
                <a:latin typeface="Comic Sans MS" pitchFamily="66" charset="0"/>
              </a:rPr>
              <a:t>Ouput</a:t>
            </a:r>
            <a:endParaRPr lang="en-US" altLang="en-US" sz="18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Internal states and fluxes</a:t>
            </a:r>
          </a:p>
        </p:txBody>
      </p:sp>
    </p:spTree>
    <p:extLst>
      <p:ext uri="{BB962C8B-B14F-4D97-AF65-F5344CB8AC3E}">
        <p14:creationId xmlns:p14="http://schemas.microsoft.com/office/powerpoint/2010/main" val="338470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1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6531" name="Text Box 3"/>
          <p:cNvSpPr txBox="1">
            <a:spLocks noChangeArrowheads="1"/>
          </p:cNvSpPr>
          <p:nvPr/>
        </p:nvSpPr>
        <p:spPr bwMode="auto">
          <a:xfrm>
            <a:off x="914400" y="228600"/>
            <a:ext cx="7239000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Rainfall-runoff modeling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Choose model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Define the catchment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boundaries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– subsurface not well defined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Select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input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time series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– precipitation, potential evapotranspiration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Determine suitable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model parameters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– usually by forcing the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predicted streamflow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  time series to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match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the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observed time series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82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05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1" t="32161" r="27747" b="38542"/>
          <a:stretch>
            <a:fillRect/>
          </a:stretch>
        </p:blipFill>
        <p:spPr bwMode="auto">
          <a:xfrm>
            <a:off x="5067300" y="1533525"/>
            <a:ext cx="28432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05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2" t="38817" r="17172" b="17159"/>
          <a:stretch>
            <a:fillRect/>
          </a:stretch>
        </p:blipFill>
        <p:spPr bwMode="auto">
          <a:xfrm>
            <a:off x="712788" y="1666875"/>
            <a:ext cx="3702050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0503" name="Rectangle 7"/>
          <p:cNvSpPr>
            <a:spLocks noChangeArrowheads="1"/>
          </p:cNvSpPr>
          <p:nvPr/>
        </p:nvSpPr>
        <p:spPr bwMode="auto">
          <a:xfrm>
            <a:off x="276225" y="296863"/>
            <a:ext cx="8578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/>
              <a:t>Hypothetical reality</a:t>
            </a:r>
            <a:br>
              <a:rPr lang="en-US" altLang="en-US" sz="3600" b="0"/>
            </a:br>
            <a:r>
              <a:rPr lang="en-US" altLang="en-US" sz="2000" b="0"/>
              <a:t>test bed of ‘error-free’ measurements</a:t>
            </a:r>
            <a:endParaRPr lang="en-US" altLang="en-US" sz="3600" b="0"/>
          </a:p>
        </p:txBody>
      </p:sp>
      <p:sp>
        <p:nvSpPr>
          <p:cNvPr id="490505" name="Text Box 9"/>
          <p:cNvSpPr txBox="1">
            <a:spLocks noChangeArrowheads="1"/>
          </p:cNvSpPr>
          <p:nvPr/>
        </p:nvSpPr>
        <p:spPr bwMode="auto">
          <a:xfrm>
            <a:off x="998538" y="4122738"/>
            <a:ext cx="3262312" cy="1766887"/>
          </a:xfrm>
          <a:prstGeom prst="rect">
            <a:avLst/>
          </a:prstGeom>
          <a:solidFill>
            <a:srgbClr val="DFF3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Point time series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Stream flow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Water contents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Saturated water levels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Pressure heads</a:t>
            </a:r>
          </a:p>
        </p:txBody>
      </p:sp>
      <p:sp>
        <p:nvSpPr>
          <p:cNvPr id="490506" name="Text Box 10"/>
          <p:cNvSpPr txBox="1">
            <a:spLocks noChangeArrowheads="1"/>
          </p:cNvSpPr>
          <p:nvPr/>
        </p:nvSpPr>
        <p:spPr bwMode="auto">
          <a:xfrm>
            <a:off x="5064125" y="4151313"/>
            <a:ext cx="3125788" cy="1766887"/>
          </a:xfrm>
          <a:prstGeom prst="rect">
            <a:avLst/>
          </a:prstGeom>
          <a:solidFill>
            <a:srgbClr val="DFF3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Spatial distributions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200" b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Water contents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Saturated water levels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Pressure heads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90507" name="Text Box 11"/>
          <p:cNvSpPr txBox="1">
            <a:spLocks noChangeArrowheads="1"/>
          </p:cNvSpPr>
          <p:nvPr/>
        </p:nvSpPr>
        <p:spPr bwMode="auto">
          <a:xfrm>
            <a:off x="7165975" y="2822575"/>
            <a:ext cx="1495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3D head distribution</a:t>
            </a:r>
          </a:p>
        </p:txBody>
      </p:sp>
      <p:sp>
        <p:nvSpPr>
          <p:cNvPr id="490508" name="Text Box 12"/>
          <p:cNvSpPr txBox="1">
            <a:spLocks noChangeArrowheads="1"/>
          </p:cNvSpPr>
          <p:nvPr/>
        </p:nvSpPr>
        <p:spPr bwMode="auto">
          <a:xfrm>
            <a:off x="2251075" y="1898650"/>
            <a:ext cx="1436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Streamflow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time series</a:t>
            </a:r>
          </a:p>
        </p:txBody>
      </p:sp>
    </p:spTree>
    <p:extLst>
      <p:ext uri="{BB962C8B-B14F-4D97-AF65-F5344CB8AC3E}">
        <p14:creationId xmlns:p14="http://schemas.microsoft.com/office/powerpoint/2010/main" val="28331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9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9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9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9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9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5" grpId="0" animBg="1"/>
      <p:bldP spid="490506" grpId="0" animBg="1"/>
      <p:bldP spid="490507" grpId="0"/>
      <p:bldP spid="490508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1" t="47383" r="18721" b="16185"/>
          <a:stretch>
            <a:fillRect/>
          </a:stretch>
        </p:blipFill>
        <p:spPr bwMode="auto">
          <a:xfrm>
            <a:off x="4791075" y="790575"/>
            <a:ext cx="3486150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1" t="32954" r="8424" b="31200"/>
          <a:stretch>
            <a:fillRect/>
          </a:stretch>
        </p:blipFill>
        <p:spPr bwMode="auto">
          <a:xfrm>
            <a:off x="971550" y="866775"/>
            <a:ext cx="3400425" cy="175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1" t="32564" r="9204" b="31589"/>
          <a:stretch>
            <a:fillRect/>
          </a:stretch>
        </p:blipFill>
        <p:spPr bwMode="auto">
          <a:xfrm>
            <a:off x="981075" y="4562475"/>
            <a:ext cx="3352800" cy="175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89" t="30614" r="7645" b="31589"/>
          <a:stretch>
            <a:fillRect/>
          </a:stretch>
        </p:blipFill>
        <p:spPr bwMode="auto">
          <a:xfrm>
            <a:off x="876300" y="2609850"/>
            <a:ext cx="3514725" cy="184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0" t="47578" r="22310" b="17549"/>
          <a:stretch>
            <a:fillRect/>
          </a:stretch>
        </p:blipFill>
        <p:spPr bwMode="auto">
          <a:xfrm>
            <a:off x="4762500" y="4591050"/>
            <a:ext cx="3219450" cy="170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9" t="46019" r="19032" b="16769"/>
          <a:stretch>
            <a:fillRect/>
          </a:stretch>
        </p:blipFill>
        <p:spPr bwMode="auto">
          <a:xfrm>
            <a:off x="4752975" y="723900"/>
            <a:ext cx="3486150" cy="181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256" name="Rectangle 8"/>
          <p:cNvSpPr>
            <a:spLocks noChangeArrowheads="1"/>
          </p:cNvSpPr>
          <p:nvPr/>
        </p:nvSpPr>
        <p:spPr bwMode="auto">
          <a:xfrm>
            <a:off x="581025" y="57150"/>
            <a:ext cx="7969250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en-US" sz="3600" b="0"/>
              <a:t>Spatial pattern comparisons</a:t>
            </a:r>
          </a:p>
        </p:txBody>
      </p:sp>
      <p:sp>
        <p:nvSpPr>
          <p:cNvPr id="309257" name="Text Box 9"/>
          <p:cNvSpPr txBox="1">
            <a:spLocks noChangeArrowheads="1"/>
          </p:cNvSpPr>
          <p:nvPr/>
        </p:nvSpPr>
        <p:spPr bwMode="auto">
          <a:xfrm rot="16200000">
            <a:off x="-901700" y="3295650"/>
            <a:ext cx="2941638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66"/>
                </a:solidFill>
                <a:latin typeface="Comic Sans MS" pitchFamily="66" charset="0"/>
              </a:rPr>
              <a:t>Measurements</a:t>
            </a:r>
          </a:p>
        </p:txBody>
      </p:sp>
      <p:sp>
        <p:nvSpPr>
          <p:cNvPr id="309258" name="Text Box 10"/>
          <p:cNvSpPr txBox="1">
            <a:spLocks noChangeArrowheads="1"/>
          </p:cNvSpPr>
          <p:nvPr/>
        </p:nvSpPr>
        <p:spPr bwMode="auto">
          <a:xfrm rot="5400000">
            <a:off x="7831138" y="3041650"/>
            <a:ext cx="13287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66"/>
                </a:solidFill>
                <a:latin typeface="Comic Sans MS" pitchFamily="66" charset="0"/>
              </a:rPr>
              <a:t>Model</a:t>
            </a:r>
          </a:p>
        </p:txBody>
      </p:sp>
      <p:sp>
        <p:nvSpPr>
          <p:cNvPr id="309259" name="Text Box 11"/>
          <p:cNvSpPr txBox="1">
            <a:spLocks noChangeArrowheads="1"/>
          </p:cNvSpPr>
          <p:nvPr/>
        </p:nvSpPr>
        <p:spPr bwMode="auto">
          <a:xfrm>
            <a:off x="1184275" y="2417763"/>
            <a:ext cx="1550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600" b="0">
                <a:solidFill>
                  <a:schemeClr val="tx1"/>
                </a:solidFill>
                <a:latin typeface="Comic Sans MS" pitchFamily="66" charset="0"/>
              </a:rPr>
              <a:t>Point locations</a:t>
            </a:r>
          </a:p>
        </p:txBody>
      </p:sp>
      <p:sp>
        <p:nvSpPr>
          <p:cNvPr id="309260" name="Text Box 12"/>
          <p:cNvSpPr txBox="1">
            <a:spLocks noChangeArrowheads="1"/>
          </p:cNvSpPr>
          <p:nvPr/>
        </p:nvSpPr>
        <p:spPr bwMode="auto">
          <a:xfrm>
            <a:off x="1184275" y="4265613"/>
            <a:ext cx="26384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600" b="0">
                <a:solidFill>
                  <a:schemeClr val="tx1"/>
                </a:solidFill>
                <a:latin typeface="Comic Sans MS" pitchFamily="66" charset="0"/>
              </a:rPr>
              <a:t>Convert to 20 m grid cells</a:t>
            </a:r>
          </a:p>
        </p:txBody>
      </p:sp>
      <p:sp>
        <p:nvSpPr>
          <p:cNvPr id="309261" name="Text Box 13"/>
          <p:cNvSpPr txBox="1">
            <a:spLocks noChangeArrowheads="1"/>
          </p:cNvSpPr>
          <p:nvPr/>
        </p:nvSpPr>
        <p:spPr bwMode="auto">
          <a:xfrm>
            <a:off x="1098550" y="6161088"/>
            <a:ext cx="2959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600" b="0">
                <a:solidFill>
                  <a:schemeClr val="tx1"/>
                </a:solidFill>
                <a:latin typeface="Comic Sans MS" pitchFamily="66" charset="0"/>
              </a:rPr>
              <a:t>Spatial interpolation:  Kriging</a:t>
            </a:r>
          </a:p>
        </p:txBody>
      </p:sp>
      <p:sp>
        <p:nvSpPr>
          <p:cNvPr id="309262" name="Text Box 14"/>
          <p:cNvSpPr txBox="1">
            <a:spLocks noChangeArrowheads="1"/>
          </p:cNvSpPr>
          <p:nvPr/>
        </p:nvSpPr>
        <p:spPr bwMode="auto">
          <a:xfrm>
            <a:off x="5022850" y="2408238"/>
            <a:ext cx="1281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600" b="0">
                <a:solidFill>
                  <a:schemeClr val="tx1"/>
                </a:solidFill>
                <a:latin typeface="Comic Sans MS" pitchFamily="66" charset="0"/>
              </a:rPr>
              <a:t>InHM mesh</a:t>
            </a:r>
          </a:p>
        </p:txBody>
      </p:sp>
      <p:sp>
        <p:nvSpPr>
          <p:cNvPr id="309263" name="Text Box 15"/>
          <p:cNvSpPr txBox="1">
            <a:spLocks noChangeArrowheads="1"/>
          </p:cNvSpPr>
          <p:nvPr/>
        </p:nvSpPr>
        <p:spPr bwMode="auto">
          <a:xfrm>
            <a:off x="5003800" y="6132513"/>
            <a:ext cx="1790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600" b="0">
                <a:solidFill>
                  <a:schemeClr val="tx1"/>
                </a:solidFill>
                <a:latin typeface="Comic Sans MS" pitchFamily="66" charset="0"/>
              </a:rPr>
              <a:t>Contoured values</a:t>
            </a:r>
          </a:p>
        </p:txBody>
      </p:sp>
      <p:pic>
        <p:nvPicPr>
          <p:cNvPr id="309264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1" t="47969" r="20280" b="17549"/>
          <a:stretch>
            <a:fillRect/>
          </a:stretch>
        </p:blipFill>
        <p:spPr bwMode="auto">
          <a:xfrm>
            <a:off x="4733925" y="2752725"/>
            <a:ext cx="3390900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265" name="Text Box 17"/>
          <p:cNvSpPr txBox="1">
            <a:spLocks noChangeArrowheads="1"/>
          </p:cNvSpPr>
          <p:nvPr/>
        </p:nvSpPr>
        <p:spPr bwMode="auto">
          <a:xfrm>
            <a:off x="5908675" y="6434138"/>
            <a:ext cx="30892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000" b="0">
                <a:solidFill>
                  <a:schemeClr val="tx1"/>
                </a:solidFill>
                <a:latin typeface="Comic Sans MS" pitchFamily="66" charset="0"/>
              </a:rPr>
              <a:t>InHM mesh and model data courtesy of B. Mirus </a:t>
            </a:r>
          </a:p>
        </p:txBody>
      </p:sp>
      <p:sp>
        <p:nvSpPr>
          <p:cNvPr id="309266" name="Line 18"/>
          <p:cNvSpPr>
            <a:spLocks noChangeAspect="1" noChangeShapeType="1"/>
          </p:cNvSpPr>
          <p:nvPr/>
        </p:nvSpPr>
        <p:spPr bwMode="auto">
          <a:xfrm>
            <a:off x="6429375" y="4933950"/>
            <a:ext cx="1588" cy="6000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67" name="Line 19"/>
          <p:cNvSpPr>
            <a:spLocks noChangeAspect="1" noChangeShapeType="1"/>
          </p:cNvSpPr>
          <p:nvPr/>
        </p:nvSpPr>
        <p:spPr bwMode="auto">
          <a:xfrm>
            <a:off x="7353300" y="5495925"/>
            <a:ext cx="504825" cy="809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68" name="Line 20"/>
          <p:cNvSpPr>
            <a:spLocks noChangeShapeType="1"/>
          </p:cNvSpPr>
          <p:nvPr/>
        </p:nvSpPr>
        <p:spPr bwMode="auto">
          <a:xfrm>
            <a:off x="5457825" y="6048375"/>
            <a:ext cx="352425" cy="95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69" name="Text Box 21"/>
          <p:cNvSpPr txBox="1">
            <a:spLocks noChangeArrowheads="1"/>
          </p:cNvSpPr>
          <p:nvPr/>
        </p:nvSpPr>
        <p:spPr bwMode="auto">
          <a:xfrm>
            <a:off x="5003800" y="4303713"/>
            <a:ext cx="1889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600" b="0">
                <a:solidFill>
                  <a:schemeClr val="tx1"/>
                </a:solidFill>
                <a:latin typeface="Comic Sans MS" pitchFamily="66" charset="0"/>
              </a:rPr>
              <a:t>Average cell value</a:t>
            </a:r>
          </a:p>
        </p:txBody>
      </p:sp>
      <p:sp>
        <p:nvSpPr>
          <p:cNvPr id="309270" name="Rectangle 22"/>
          <p:cNvSpPr>
            <a:spLocks noChangeArrowheads="1"/>
          </p:cNvSpPr>
          <p:nvPr/>
        </p:nvSpPr>
        <p:spPr bwMode="auto">
          <a:xfrm>
            <a:off x="266700" y="828675"/>
            <a:ext cx="4248150" cy="5838825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271" name="Rectangle 23"/>
          <p:cNvSpPr>
            <a:spLocks noChangeArrowheads="1"/>
          </p:cNvSpPr>
          <p:nvPr/>
        </p:nvSpPr>
        <p:spPr bwMode="auto">
          <a:xfrm>
            <a:off x="4638675" y="819150"/>
            <a:ext cx="4248150" cy="5838825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23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0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0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0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0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0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0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60" grpId="0"/>
      <p:bldP spid="309261" grpId="0"/>
      <p:bldP spid="309263" grpId="0"/>
      <p:bldP spid="309266" grpId="0" animBg="1"/>
      <p:bldP spid="309267" grpId="0" animBg="1"/>
      <p:bldP spid="309268" grpId="0" animBg="1"/>
      <p:bldP spid="309269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8020" name="Group 2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887723"/>
              </p:ext>
            </p:extLst>
          </p:nvPr>
        </p:nvGraphicFramePr>
        <p:xfrm>
          <a:off x="523874" y="2000439"/>
          <a:ext cx="8143875" cy="2571561"/>
        </p:xfrm>
        <a:graphic>
          <a:graphicData uri="http://schemas.openxmlformats.org/drawingml/2006/table">
            <a:tbl>
              <a:tblPr/>
              <a:tblGrid>
                <a:gridCol w="1628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7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4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781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Model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Surface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Subsurface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Coupling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703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MODHMS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(Panday and Huyakorn, 2004)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2D diffusion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3D Richards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Finite difference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</a:rPr>
                        <a:t>First order or linked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55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66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17816" name="Rectangle 24"/>
          <p:cNvSpPr>
            <a:spLocks noChangeArrowheads="1"/>
          </p:cNvSpPr>
          <p:nvPr/>
        </p:nvSpPr>
        <p:spPr bwMode="auto">
          <a:xfrm>
            <a:off x="581025" y="500063"/>
            <a:ext cx="80295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Recently completed work – Dr. </a:t>
            </a:r>
            <a:r>
              <a:rPr lang="en-US" altLang="en-US" sz="2800" b="0" dirty="0" err="1">
                <a:latin typeface="Arial" panose="020B0604020202020204" pitchFamily="34" charset="0"/>
                <a:cs typeface="Arial" panose="020B0604020202020204" pitchFamily="34" charset="0"/>
              </a:rPr>
              <a:t>Nicoleta</a:t>
            </a: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0" dirty="0" err="1">
                <a:latin typeface="Arial" panose="020B0604020202020204" pitchFamily="34" charset="0"/>
                <a:cs typeface="Arial" panose="020B0604020202020204" pitchFamily="34" charset="0"/>
              </a:rPr>
              <a:t>Cristea</a:t>
            </a: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Exploring model features of MODHMS</a:t>
            </a:r>
          </a:p>
        </p:txBody>
      </p:sp>
      <p:sp>
        <p:nvSpPr>
          <p:cNvPr id="417826" name="Text Box 34"/>
          <p:cNvSpPr txBox="1">
            <a:spLocks noChangeArrowheads="1"/>
          </p:cNvSpPr>
          <p:nvPr/>
        </p:nvSpPr>
        <p:spPr bwMode="auto">
          <a:xfrm>
            <a:off x="1371600" y="4038600"/>
            <a:ext cx="6548438" cy="2031325"/>
          </a:xfrm>
          <a:prstGeom prst="rect">
            <a:avLst/>
          </a:prstGeom>
          <a:solidFill>
            <a:srgbClr val="FFE7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Model structure features: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variable spatial resolutions – plan view and vertical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200" b="0" dirty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surface-subsurface coupling schemes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E-T schemes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000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6568D9-FD37-D83F-B41E-8AD81D051A34}"/>
              </a:ext>
            </a:extLst>
          </p:cNvPr>
          <p:cNvSpPr txBox="1"/>
          <p:nvPr/>
        </p:nvSpPr>
        <p:spPr>
          <a:xfrm>
            <a:off x="581025" y="6248400"/>
            <a:ext cx="2847975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Cristea and Burges, 2024</a:t>
            </a:r>
          </a:p>
        </p:txBody>
      </p:sp>
    </p:spTree>
    <p:extLst>
      <p:ext uri="{BB962C8B-B14F-4D97-AF65-F5344CB8AC3E}">
        <p14:creationId xmlns:p14="http://schemas.microsoft.com/office/powerpoint/2010/main" val="339071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826" grpId="0" animBg="1"/>
      <p:bldP spid="2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914400" y="828675"/>
            <a:ext cx="723900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Topics: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en-US" altLang="en-US" dirty="0">
                <a:solidFill>
                  <a:srgbClr val="C0C0C0"/>
                </a:solidFill>
              </a:rPr>
              <a:t>Model Definitions and Modeling the water budget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Calibrating and testing a conceptual model using error free data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Calibration and test of a sophisticated soil physics based model and demonstration of the importance of accurate, bias-free measurements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Modeling a small watershed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Suggestions for a way forward  </a:t>
            </a:r>
            <a:endParaRPr lang="en-US" altLang="en-US" sz="18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90538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7543800" cy="465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My objective was to demonstrate the need for more complete measurements than are typically available and used in hydrologic model development and calibration.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I doubt we will make much more progress by solving multi-objective stochastic optimization formulations to determine model parameters using data of dubious quality.</a:t>
            </a:r>
            <a:endParaRPr lang="en-US" altLang="en-US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7543800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Unknown </a:t>
            </a:r>
            <a:r>
              <a:rPr lang="en-US" altLang="en-US" dirty="0">
                <a:solidFill>
                  <a:srgbClr val="FF0000"/>
                </a:solidFill>
              </a:rPr>
              <a:t>time-varying biases</a:t>
            </a:r>
            <a:r>
              <a:rPr lang="en-US" altLang="en-US" dirty="0">
                <a:solidFill>
                  <a:schemeClr val="tx1"/>
                </a:solidFill>
              </a:rPr>
              <a:t> and stochastic errors in  precipitation and potential ET cannot be represented by any plausible Bayesian prior distributions.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There is no substitute for accurate model input time series.  </a:t>
            </a:r>
            <a:endParaRPr lang="en-US" altLang="en-US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7543800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We can make substantial progress by putting in place hydrologically useful rain measuring networks.  (e.g., </a:t>
            </a:r>
            <a:r>
              <a:rPr lang="en-US" altLang="en-US" dirty="0" err="1">
                <a:solidFill>
                  <a:schemeClr val="tx1"/>
                </a:solidFill>
              </a:rPr>
              <a:t>Sieck</a:t>
            </a:r>
            <a:r>
              <a:rPr lang="en-US" altLang="en-US" dirty="0">
                <a:solidFill>
                  <a:schemeClr val="tx1"/>
                </a:solidFill>
              </a:rPr>
              <a:t>, Burges and Steiner, WRR, 2007.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We must make substantially improved measurements from which we can determine unbiased evaporative fluxes.</a:t>
            </a:r>
          </a:p>
          <a:p>
            <a:endParaRPr lang="en-US" altLang="en-US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7543800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Models need to be constructed using unbiased inputs that also include measurements of hillslope states.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Such models will have credibility when used to predict the hydrologic consequences of land-use change or climatic change.   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0000"/>
                </a:solidFill>
              </a:rPr>
              <a:t>  Existing approaches using crude data are not up to the task.</a:t>
            </a:r>
            <a:endParaRPr lang="en-US" altLang="en-US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Text Box 2"/>
          <p:cNvSpPr txBox="1">
            <a:spLocks noChangeArrowheads="1"/>
          </p:cNvSpPr>
          <p:nvPr/>
        </p:nvSpPr>
        <p:spPr bwMode="auto">
          <a:xfrm>
            <a:off x="1143000" y="990600"/>
            <a:ext cx="6858000" cy="465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Few (if any) of the </a:t>
            </a:r>
            <a:r>
              <a:rPr lang="en-US" altLang="en-US" dirty="0">
                <a:solidFill>
                  <a:srgbClr val="0000FF"/>
                </a:solidFill>
              </a:rPr>
              <a:t>subsurface geometric</a:t>
            </a:r>
            <a:r>
              <a:rPr lang="en-US" altLang="en-US" dirty="0">
                <a:solidFill>
                  <a:schemeClr val="tx1"/>
                </a:solidFill>
              </a:rPr>
              <a:t>   	details are measured – </a:t>
            </a:r>
            <a:r>
              <a:rPr lang="en-US" altLang="en-US" dirty="0">
                <a:solidFill>
                  <a:srgbClr val="800080"/>
                </a:solidFill>
              </a:rPr>
              <a:t>they are critical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Almost no </a:t>
            </a:r>
            <a:r>
              <a:rPr lang="en-US" altLang="en-US" dirty="0">
                <a:solidFill>
                  <a:srgbClr val="0000FF"/>
                </a:solidFill>
              </a:rPr>
              <a:t>states</a:t>
            </a:r>
            <a:r>
              <a:rPr lang="en-US" altLang="en-US" dirty="0">
                <a:solidFill>
                  <a:schemeClr val="tx1"/>
                </a:solidFill>
              </a:rPr>
              <a:t> are measured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Few </a:t>
            </a:r>
            <a:r>
              <a:rPr lang="en-US" altLang="en-US" dirty="0">
                <a:solidFill>
                  <a:srgbClr val="0000FF"/>
                </a:solidFill>
              </a:rPr>
              <a:t>flow-path fluxes</a:t>
            </a:r>
            <a:r>
              <a:rPr lang="en-US" altLang="en-US" dirty="0">
                <a:solidFill>
                  <a:schemeClr val="tx1"/>
                </a:solidFill>
              </a:rPr>
              <a:t> are measured</a:t>
            </a:r>
          </a:p>
          <a:p>
            <a:r>
              <a:rPr lang="en-US" altLang="en-US" dirty="0">
                <a:solidFill>
                  <a:srgbClr val="0000FF"/>
                </a:solidFill>
              </a:rPr>
              <a:t>Should they be measured and modeled? </a:t>
            </a:r>
          </a:p>
          <a:p>
            <a:r>
              <a:rPr lang="en-US" altLang="en-US" dirty="0">
                <a:solidFill>
                  <a:srgbClr val="0000FF"/>
                </a:solidFill>
              </a:rPr>
              <a:t>Yes!</a:t>
            </a:r>
          </a:p>
          <a:p>
            <a:pPr>
              <a:lnSpc>
                <a:spcPct val="100000"/>
              </a:lnSpc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Text Box 2"/>
          <p:cNvSpPr txBox="1">
            <a:spLocks noChangeArrowheads="1"/>
          </p:cNvSpPr>
          <p:nvPr/>
        </p:nvSpPr>
        <p:spPr bwMode="auto">
          <a:xfrm>
            <a:off x="1145875" y="990600"/>
            <a:ext cx="72390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We need to determine </a:t>
            </a:r>
            <a:r>
              <a:rPr lang="en-US" altLang="en-US" dirty="0">
                <a:solidFill>
                  <a:srgbClr val="0000FF"/>
                </a:solidFill>
              </a:rPr>
              <a:t>what to measure</a:t>
            </a:r>
            <a:r>
              <a:rPr lang="en-US" altLang="en-US" dirty="0">
                <a:solidFill>
                  <a:schemeClr val="tx1"/>
                </a:solidFill>
              </a:rPr>
              <a:t> and </a:t>
            </a:r>
            <a:r>
              <a:rPr lang="en-US" altLang="en-US" dirty="0">
                <a:solidFill>
                  <a:srgbClr val="0000FF"/>
                </a:solidFill>
              </a:rPr>
              <a:t>how to model</a:t>
            </a:r>
            <a:r>
              <a:rPr lang="en-US" altLang="en-US" dirty="0">
                <a:solidFill>
                  <a:schemeClr val="tx1"/>
                </a:solidFill>
              </a:rPr>
              <a:t> in complex topography to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gain insight into floods and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determine landslide and debris flow risk.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838200"/>
            <a:ext cx="7543800" cy="489364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Crawford and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Linsley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(SWM IV)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Burnash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et al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(SMA)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recognized the importance of representing basin precipitation correctly.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“Definition of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basin precipitation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 a complex problem that has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 been resolved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for areas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where precipitation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reports are sparse.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Such areas constitute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major portion of the world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impose a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genuine restriction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on our ability to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evaluate streamflow synthesis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Burnash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et al, 1973</a:t>
            </a:r>
          </a:p>
        </p:txBody>
      </p:sp>
    </p:spTree>
    <p:extLst>
      <p:ext uri="{BB962C8B-B14F-4D97-AF65-F5344CB8AC3E}">
        <p14:creationId xmlns:p14="http://schemas.microsoft.com/office/powerpoint/2010/main" val="58522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75438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solidFill>
                  <a:schemeClr val="tx1"/>
                </a:solidFill>
              </a:rPr>
              <a:t>Hydrologists, however,  need to stay close to their “laboratories”.</a:t>
            </a:r>
            <a:endParaRPr lang="en-US" altLang="en-US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838200" y="609600"/>
            <a:ext cx="76962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References: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Crawford, N. H. and Burges, S. J., (2004), History of the Stanford Watershed Model, Water Resources Impact, 6(2), 3-5.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Cristea, N. and Burges S., Hydrologic effects of evapotranspiration representation in a 3-D coupled surface-subsurface distributed hydrologic model at the catchment scale, in review (Hydrologic Processes, June 2024)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Feyen</a:t>
            </a:r>
            <a:r>
              <a:rPr lang="en-US" altLang="en-US" sz="1800" b="0" dirty="0">
                <a:solidFill>
                  <a:srgbClr val="000000"/>
                </a:solidFill>
              </a:rPr>
              <a:t>, Luc, Jasper A. </a:t>
            </a:r>
            <a:r>
              <a:rPr lang="en-US" altLang="en-US" sz="1800" b="0" dirty="0" err="1">
                <a:solidFill>
                  <a:srgbClr val="000000"/>
                </a:solidFill>
              </a:rPr>
              <a:t>Vrugt</a:t>
            </a:r>
            <a:r>
              <a:rPr lang="en-US" altLang="en-US" sz="1800" b="0" dirty="0">
                <a:solidFill>
                  <a:srgbClr val="000000"/>
                </a:solidFill>
              </a:rPr>
              <a:t>, </a:t>
            </a:r>
            <a:r>
              <a:rPr lang="en-US" altLang="en-US" sz="1800" b="0" dirty="0" err="1">
                <a:solidFill>
                  <a:srgbClr val="000000"/>
                </a:solidFill>
              </a:rPr>
              <a:t>Breanndan</a:t>
            </a:r>
            <a:r>
              <a:rPr lang="en-US" altLang="en-US" sz="1800" b="0" dirty="0">
                <a:solidFill>
                  <a:srgbClr val="000000"/>
                </a:solidFill>
              </a:rPr>
              <a:t> O </a:t>
            </a:r>
            <a:r>
              <a:rPr lang="en-US" altLang="en-US" sz="1800" b="0" dirty="0" err="1">
                <a:solidFill>
                  <a:srgbClr val="000000"/>
                </a:solidFill>
              </a:rPr>
              <a:t>Nuallain</a:t>
            </a:r>
            <a:r>
              <a:rPr lang="en-US" altLang="en-US" sz="1800" b="0" dirty="0">
                <a:solidFill>
                  <a:srgbClr val="000000"/>
                </a:solidFill>
              </a:rPr>
              <a:t>, Johan van der </a:t>
            </a:r>
            <a:r>
              <a:rPr lang="en-US" altLang="en-US" sz="1800" b="0" dirty="0" err="1">
                <a:solidFill>
                  <a:srgbClr val="000000"/>
                </a:solidFill>
              </a:rPr>
              <a:t>Knijff</a:t>
            </a:r>
            <a:r>
              <a:rPr lang="en-US" altLang="en-US" sz="1800" b="0" dirty="0">
                <a:solidFill>
                  <a:srgbClr val="000000"/>
                </a:solidFill>
              </a:rPr>
              <a:t>, Ad De </a:t>
            </a:r>
            <a:r>
              <a:rPr lang="en-US" altLang="en-US" sz="1800" b="0" dirty="0" err="1">
                <a:solidFill>
                  <a:srgbClr val="000000"/>
                </a:solidFill>
              </a:rPr>
              <a:t>Roo</a:t>
            </a:r>
            <a:r>
              <a:rPr lang="en-US" altLang="en-US" sz="1800" b="0" dirty="0">
                <a:solidFill>
                  <a:srgbClr val="000000"/>
                </a:solidFill>
              </a:rPr>
              <a:t>, (2007) Parameter </a:t>
            </a:r>
            <a:r>
              <a:rPr lang="en-US" altLang="en-US" sz="1800" b="0" dirty="0" err="1">
                <a:solidFill>
                  <a:srgbClr val="000000"/>
                </a:solidFill>
              </a:rPr>
              <a:t>optimisation</a:t>
            </a:r>
            <a:r>
              <a:rPr lang="en-US" altLang="en-US" sz="1800" b="0" dirty="0">
                <a:solidFill>
                  <a:srgbClr val="000000"/>
                </a:solidFill>
              </a:rPr>
              <a:t> and uncertainty assessment for large-scale streamflow simulation with the LISFLOOD model, Journal of Hydrology 332, 276–289.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Gan T. Y., and Burges, S. J., (1990 )  An assessment of a conceptual rainfall-runoff model's ability to represent the dynamics of small hypothetical catchments, 1: models, model properties, and experimental design, </a:t>
            </a:r>
            <a:r>
              <a:rPr lang="en-US" altLang="en-US" sz="1800" b="0" i="1" dirty="0">
                <a:solidFill>
                  <a:srgbClr val="000000"/>
                </a:solidFill>
              </a:rPr>
              <a:t>Water Resources Research</a:t>
            </a:r>
            <a:r>
              <a:rPr lang="en-US" altLang="en-US" sz="1800" b="0" dirty="0">
                <a:solidFill>
                  <a:srgbClr val="000000"/>
                </a:solidFill>
              </a:rPr>
              <a:t>, 26(7), 1595-1604.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05708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914400" y="381000"/>
            <a:ext cx="7696200" cy="6324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 dirty="0">
                <a:solidFill>
                  <a:srgbClr val="000000"/>
                </a:solidFill>
              </a:rPr>
              <a:t>James, L.D. and S.J. Burges (1982) Selection, Calibration, and Testing of Hydrologic Models, Chapter 11 in C.T. </a:t>
            </a:r>
            <a:r>
              <a:rPr lang="en-US" altLang="en-US" sz="1800" b="0" dirty="0" err="1">
                <a:solidFill>
                  <a:srgbClr val="000000"/>
                </a:solidFill>
              </a:rPr>
              <a:t>Haan</a:t>
            </a:r>
            <a:r>
              <a:rPr lang="en-US" altLang="en-US" sz="1800" b="0" dirty="0">
                <a:solidFill>
                  <a:srgbClr val="000000"/>
                </a:solidFill>
              </a:rPr>
              <a:t>, H.P. Johnson and D.L. </a:t>
            </a:r>
            <a:r>
              <a:rPr lang="en-US" altLang="en-US" sz="1800" b="0" dirty="0" err="1">
                <a:solidFill>
                  <a:srgbClr val="000000"/>
                </a:solidFill>
              </a:rPr>
              <a:t>Brakensiek</a:t>
            </a:r>
            <a:r>
              <a:rPr lang="en-US" altLang="en-US" sz="1800" b="0" dirty="0">
                <a:solidFill>
                  <a:srgbClr val="000000"/>
                </a:solidFill>
              </a:rPr>
              <a:t>, </a:t>
            </a:r>
            <a:r>
              <a:rPr lang="en-US" altLang="en-US" sz="1800" b="0" dirty="0" err="1">
                <a:solidFill>
                  <a:srgbClr val="000000"/>
                </a:solidFill>
              </a:rPr>
              <a:t>eds</a:t>
            </a:r>
            <a:r>
              <a:rPr lang="en-US" altLang="en-US" sz="1800" b="0" dirty="0">
                <a:solidFill>
                  <a:srgbClr val="000000"/>
                </a:solidFill>
              </a:rPr>
              <a:t>, Hydrologic Modeling of Small Watersheds, American Society of Agricultural Engineers, Hydrologic Modeling Monograph.</a:t>
            </a:r>
          </a:p>
          <a:p>
            <a:pPr>
              <a:lnSpc>
                <a:spcPct val="100000"/>
              </a:lnSpc>
            </a:pPr>
            <a:r>
              <a:rPr lang="en-US" altLang="en-US" sz="1800" b="0" dirty="0">
                <a:solidFill>
                  <a:srgbClr val="000000"/>
                </a:solidFill>
              </a:rPr>
              <a:t>Kampf, Stephanie K., (2006) Towards Improved Representation of Hydrologic Processes: Linking Integrated and Distributed Hydrologic Measurements to a Physically-Based Model for a Planar Hillslope Plot, Water Resources Series Technical Report No. 183, Dept. of Civil and Environmental Engineering, University of Washington,</a:t>
            </a:r>
            <a:r>
              <a:rPr lang="en-US" altLang="en-US" sz="1800" dirty="0">
                <a:solidFill>
                  <a:srgbClr val="000000"/>
                </a:solidFill>
              </a:rPr>
              <a:t> </a:t>
            </a:r>
            <a:r>
              <a:rPr lang="en-US" altLang="en-US" sz="1800" b="0" dirty="0">
                <a:solidFill>
                  <a:srgbClr val="000000"/>
                </a:solidFill>
              </a:rPr>
              <a:t>214p.</a:t>
            </a:r>
            <a:r>
              <a:rPr lang="en-US" altLang="en-US" sz="1800" dirty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Kampf, S. K., and S. J. Burges (2007), A framework for classifying and comparing distributed hillslope and catchment hydrologic models, Water </a:t>
            </a:r>
            <a:r>
              <a:rPr lang="en-US" altLang="en-US" sz="1800" b="0" dirty="0" err="1">
                <a:solidFill>
                  <a:srgbClr val="000000"/>
                </a:solidFill>
              </a:rPr>
              <a:t>Resour</a:t>
            </a:r>
            <a:r>
              <a:rPr lang="en-US" altLang="en-US" sz="1800" b="0" dirty="0">
                <a:solidFill>
                  <a:srgbClr val="000000"/>
                </a:solidFill>
              </a:rPr>
              <a:t>. Res., 43, W05423, doi:10.1029/2006WR005370.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Kampf, S. K., and S. J. Burges (2007), Parameter estimation for a physics-based distributed hydrologic model using measured outflow fluxes and internal moisture states, Water </a:t>
            </a:r>
            <a:r>
              <a:rPr lang="en-US" altLang="en-US" sz="1800" b="0" dirty="0" err="1">
                <a:solidFill>
                  <a:srgbClr val="000000"/>
                </a:solidFill>
              </a:rPr>
              <a:t>Resour</a:t>
            </a:r>
            <a:r>
              <a:rPr lang="en-US" altLang="en-US" sz="1800" b="0" dirty="0">
                <a:solidFill>
                  <a:srgbClr val="000000"/>
                </a:solidFill>
              </a:rPr>
              <a:t>. Res., 43, W12414, </a:t>
            </a:r>
            <a:r>
              <a:rPr lang="en-US" altLang="en-US" sz="1800" b="0" dirty="0" err="1">
                <a:solidFill>
                  <a:srgbClr val="000000"/>
                </a:solidFill>
              </a:rPr>
              <a:t>doi</a:t>
            </a:r>
            <a:r>
              <a:rPr lang="en-US" altLang="en-US" sz="1800" b="0" dirty="0">
                <a:solidFill>
                  <a:srgbClr val="000000"/>
                </a:solidFill>
              </a:rPr>
              <a:t>: 10.1029/2006WR005605.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Kampf, S. K., and S. J. Burges (2010), Quantifying the water balance in a planar hillslope plot: effects of measurement errors on flow prediction, Journal of Hydrology, 380 191-202, doi:10.1016/j.jhydrol.2009.10.036.</a:t>
            </a:r>
          </a:p>
        </p:txBody>
      </p:sp>
    </p:spTree>
    <p:extLst>
      <p:ext uri="{BB962C8B-B14F-4D97-AF65-F5344CB8AC3E}">
        <p14:creationId xmlns:p14="http://schemas.microsoft.com/office/powerpoint/2010/main" val="72739501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838200" y="381000"/>
            <a:ext cx="7696200" cy="646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Gan T. Y., and Burges, S. J., (1990 )  An assessment of a conceptual rainfall-runoff model's ability to represent the dynamics of small hypothetical catchments, 2: hydrologic responses for normal and extreme rainfall, </a:t>
            </a:r>
            <a:r>
              <a:rPr kumimoji="0" lang="en-US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Water Resources Research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, 26(7), 1605-1619.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Kolsti</a:t>
            </a:r>
            <a:r>
              <a:rPr lang="en-US" altLang="en-US" sz="1800" b="0" dirty="0">
                <a:solidFill>
                  <a:srgbClr val="000000"/>
                </a:solidFill>
              </a:rPr>
              <a:t>, K.F., S.J. Burges, and B.W. Jensen (1995) Hydrologic Response of Residential-Scale Lawns on Till Containing Various Amounts of Compost, Water Resources Series, Technical Report #147, Department of Civil Engineering, University of Washington, p143.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Loague</a:t>
            </a:r>
            <a:r>
              <a:rPr lang="en-US" altLang="en-US" sz="1800" b="0" dirty="0">
                <a:solidFill>
                  <a:srgbClr val="000000"/>
                </a:solidFill>
              </a:rPr>
              <a:t>, K., J.E. </a:t>
            </a:r>
            <a:r>
              <a:rPr lang="en-US" altLang="en-US" sz="1800" b="0" dirty="0" err="1">
                <a:solidFill>
                  <a:srgbClr val="000000"/>
                </a:solidFill>
              </a:rPr>
              <a:t>VanderKwaak</a:t>
            </a:r>
            <a:r>
              <a:rPr lang="en-US" altLang="en-US" sz="1800" b="0" dirty="0">
                <a:solidFill>
                  <a:srgbClr val="000000"/>
                </a:solidFill>
              </a:rPr>
              <a:t>. (2004) Physics-based hydrologic response simulation: platinum bridge, 1958 Edsel, or useful tool, </a:t>
            </a:r>
            <a:r>
              <a:rPr lang="en-US" altLang="en-US" sz="1800" b="0" i="1" dirty="0">
                <a:solidFill>
                  <a:srgbClr val="000000"/>
                </a:solidFill>
              </a:rPr>
              <a:t>Hydrological Processes, </a:t>
            </a:r>
            <a:r>
              <a:rPr lang="en-US" altLang="en-US" sz="1800" b="0" dirty="0">
                <a:solidFill>
                  <a:srgbClr val="000000"/>
                </a:solidFill>
              </a:rPr>
              <a:t>18:5737.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Mirus</a:t>
            </a:r>
            <a:r>
              <a:rPr lang="en-US" altLang="en-US" sz="1800" b="0" dirty="0">
                <a:solidFill>
                  <a:srgbClr val="000000"/>
                </a:solidFill>
              </a:rPr>
              <a:t>, B. B., K. </a:t>
            </a:r>
            <a:r>
              <a:rPr lang="en-US" altLang="en-US" sz="1800" b="0" dirty="0" err="1">
                <a:solidFill>
                  <a:srgbClr val="000000"/>
                </a:solidFill>
              </a:rPr>
              <a:t>Loague</a:t>
            </a:r>
            <a:r>
              <a:rPr lang="en-US" altLang="en-US" sz="1800" b="0" dirty="0">
                <a:solidFill>
                  <a:srgbClr val="000000"/>
                </a:solidFill>
              </a:rPr>
              <a:t>, J. E. </a:t>
            </a:r>
            <a:r>
              <a:rPr lang="en-US" altLang="en-US" sz="1800" b="0" dirty="0" err="1">
                <a:solidFill>
                  <a:srgbClr val="000000"/>
                </a:solidFill>
              </a:rPr>
              <a:t>VanderKwaak</a:t>
            </a:r>
            <a:r>
              <a:rPr lang="en-US" altLang="en-US" sz="1800" b="0" dirty="0">
                <a:solidFill>
                  <a:srgbClr val="000000"/>
                </a:solidFill>
              </a:rPr>
              <a:t>, S. K. Kampf, and S. J. Burges (2009), A hypothetical reality of a </a:t>
            </a:r>
            <a:r>
              <a:rPr lang="en-US" altLang="en-US" sz="1800" b="0" dirty="0" err="1">
                <a:solidFill>
                  <a:srgbClr val="000000"/>
                </a:solidFill>
              </a:rPr>
              <a:t>Tarrawarra</a:t>
            </a:r>
            <a:r>
              <a:rPr lang="en-US" altLang="en-US" sz="1800" b="0" dirty="0">
                <a:solidFill>
                  <a:srgbClr val="000000"/>
                </a:solidFill>
              </a:rPr>
              <a:t>-like hydrological response, Hydrological Processes, 23(7), 1093-1103, doi:10.1002/hyp.7241.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Panday</a:t>
            </a:r>
            <a:r>
              <a:rPr lang="en-US" altLang="en-US" sz="1800" b="0" dirty="0">
                <a:solidFill>
                  <a:srgbClr val="000000"/>
                </a:solidFill>
              </a:rPr>
              <a:t>, S., Peter S. </a:t>
            </a:r>
            <a:r>
              <a:rPr lang="en-US" altLang="en-US" sz="1800" b="0" dirty="0" err="1">
                <a:solidFill>
                  <a:srgbClr val="000000"/>
                </a:solidFill>
              </a:rPr>
              <a:t>Huyakorn</a:t>
            </a:r>
            <a:r>
              <a:rPr lang="en-US" altLang="en-US" sz="1800" b="0" dirty="0">
                <a:solidFill>
                  <a:srgbClr val="000000"/>
                </a:solidFill>
              </a:rPr>
              <a:t>. (2004) A fully coupled physically-based spatially-distributed model for evaluating surface/subsurface flow, </a:t>
            </a:r>
            <a:r>
              <a:rPr lang="en-US" altLang="en-US" sz="1800" b="0" i="1" dirty="0">
                <a:solidFill>
                  <a:srgbClr val="000000"/>
                </a:solidFill>
              </a:rPr>
              <a:t>Advances in Water Resources, </a:t>
            </a:r>
            <a:r>
              <a:rPr lang="en-US" altLang="en-US" sz="1800" b="0" dirty="0">
                <a:solidFill>
                  <a:srgbClr val="000000"/>
                </a:solidFill>
              </a:rPr>
              <a:t>27:361-382.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2746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914400" y="685800"/>
            <a:ext cx="7696200" cy="646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Sieck, L.C., S. J. Burges, and M. Steiner (2007), Challenges in obtaining reliable measurements of point rainfall Water Resources Research, 3(1),W0142010.1029/2005 WR004519.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Šimùnek</a:t>
            </a:r>
            <a:r>
              <a:rPr lang="en-US" altLang="en-US" sz="1800" b="0" dirty="0">
                <a:solidFill>
                  <a:srgbClr val="000000"/>
                </a:solidFill>
              </a:rPr>
              <a:t>, J., M. </a:t>
            </a:r>
            <a:r>
              <a:rPr lang="en-US" altLang="en-US" sz="1800" b="0" dirty="0" err="1">
                <a:solidFill>
                  <a:srgbClr val="000000"/>
                </a:solidFill>
              </a:rPr>
              <a:t>Sejna</a:t>
            </a:r>
            <a:r>
              <a:rPr lang="en-US" altLang="en-US" sz="1800" b="0" dirty="0">
                <a:solidFill>
                  <a:srgbClr val="000000"/>
                </a:solidFill>
              </a:rPr>
              <a:t>, M. Th. van </a:t>
            </a:r>
            <a:r>
              <a:rPr lang="en-US" altLang="en-US" sz="1800" b="0" dirty="0" err="1">
                <a:solidFill>
                  <a:srgbClr val="000000"/>
                </a:solidFill>
              </a:rPr>
              <a:t>Genuchten</a:t>
            </a:r>
            <a:r>
              <a:rPr lang="en-US" altLang="en-US" sz="1800" b="0" dirty="0">
                <a:solidFill>
                  <a:srgbClr val="000000"/>
                </a:solidFill>
              </a:rPr>
              <a:t>, (1999 ) The HYDRUS-2D software package for simulating two-dimensional movement of water, heat, and multiple solutes in variably saturated media, in International Ground Water Modeling Center, Colorado School of Mines, Golden, Colorado.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Šimùnek</a:t>
            </a:r>
            <a:r>
              <a:rPr lang="en-US" altLang="en-US" sz="1800" b="0" dirty="0">
                <a:solidFill>
                  <a:srgbClr val="000000"/>
                </a:solidFill>
              </a:rPr>
              <a:t>, J., Nick J. Jarvis, M. Th. van </a:t>
            </a:r>
            <a:r>
              <a:rPr lang="en-US" altLang="en-US" sz="1800" b="0" dirty="0" err="1">
                <a:solidFill>
                  <a:srgbClr val="000000"/>
                </a:solidFill>
              </a:rPr>
              <a:t>Genuchten</a:t>
            </a:r>
            <a:r>
              <a:rPr lang="en-US" altLang="en-US" sz="1800" b="0" dirty="0">
                <a:solidFill>
                  <a:srgbClr val="000000"/>
                </a:solidFill>
              </a:rPr>
              <a:t>, </a:t>
            </a:r>
            <a:r>
              <a:rPr lang="en-US" altLang="en-US" sz="1800" b="0" dirty="0" err="1">
                <a:solidFill>
                  <a:srgbClr val="000000"/>
                </a:solidFill>
              </a:rPr>
              <a:t>Annemieke</a:t>
            </a:r>
            <a:r>
              <a:rPr lang="en-US" altLang="en-US" sz="1800" b="0" dirty="0">
                <a:solidFill>
                  <a:srgbClr val="000000"/>
                </a:solidFill>
              </a:rPr>
              <a:t> </a:t>
            </a:r>
            <a:r>
              <a:rPr lang="en-US" altLang="en-US" sz="1800" b="0" dirty="0" err="1">
                <a:solidFill>
                  <a:srgbClr val="000000"/>
                </a:solidFill>
              </a:rPr>
              <a:t>Gardenas</a:t>
            </a:r>
            <a:r>
              <a:rPr lang="en-US" altLang="en-US" sz="1800" b="0" dirty="0">
                <a:solidFill>
                  <a:srgbClr val="000000"/>
                </a:solidFill>
              </a:rPr>
              <a:t>, (2003) Review and comparison of models for describing non-equilibrium and preferential flow and transport in the vadose zone. Journal of Hydrology 272:14-35.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 err="1">
                <a:solidFill>
                  <a:srgbClr val="000000"/>
                </a:solidFill>
              </a:rPr>
              <a:t>VanderKwaak</a:t>
            </a:r>
            <a:r>
              <a:rPr lang="en-US" altLang="en-US" sz="1800" b="0" dirty="0">
                <a:solidFill>
                  <a:srgbClr val="000000"/>
                </a:solidFill>
              </a:rPr>
              <a:t>, J. E., (1999) Numerical simulation of flow and chemical transport in integrated surface-subsurface hydrologic systems. University of Waterloo, Waterloo, Ontario, Canada.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</a:rPr>
              <a:t>Western, A. W., R.B. Grayson, (1998) The </a:t>
            </a:r>
            <a:r>
              <a:rPr lang="en-US" altLang="en-US" sz="1800" b="0" dirty="0" err="1">
                <a:solidFill>
                  <a:srgbClr val="000000"/>
                </a:solidFill>
              </a:rPr>
              <a:t>Tarrawarra</a:t>
            </a:r>
            <a:r>
              <a:rPr lang="en-US" altLang="en-US" sz="1800" b="0" dirty="0">
                <a:solidFill>
                  <a:srgbClr val="000000"/>
                </a:solidFill>
              </a:rPr>
              <a:t> data set: Soil moisture patterns, soil characteristics, and hydrological flux measurements. </a:t>
            </a:r>
            <a:r>
              <a:rPr lang="en-US" altLang="en-US" sz="1800" b="0" i="1" dirty="0">
                <a:solidFill>
                  <a:srgbClr val="000000"/>
                </a:solidFill>
              </a:rPr>
              <a:t>Water Resources Research </a:t>
            </a:r>
            <a:r>
              <a:rPr lang="en-US" altLang="en-US" sz="1800" b="0" dirty="0">
                <a:solidFill>
                  <a:srgbClr val="000000"/>
                </a:solidFill>
              </a:rPr>
              <a:t>34:2765-2768.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90119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381000" y="59956"/>
            <a:ext cx="8538026" cy="6776631"/>
            <a:chOff x="381000" y="59956"/>
            <a:chExt cx="8538026" cy="6776631"/>
          </a:xfrm>
        </p:grpSpPr>
        <p:pic>
          <p:nvPicPr>
            <p:cNvPr id="319490" name="Picture 2" descr="C:\Users\SJB\Documents\Classes\Cee574c\Guest Lectures\Spring 2016\Hydrologic Model Classification\Figures\Fig 2.7 - Bouw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59956"/>
              <a:ext cx="8538026" cy="6323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57200" y="6374922"/>
              <a:ext cx="822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</a:rPr>
                <a:t>Bouwer, H., Groundwater Hydrology, McGraw-Hill, 1978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59555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85800" y="222842"/>
            <a:ext cx="7391400" cy="6487223"/>
            <a:chOff x="685800" y="222842"/>
            <a:chExt cx="7391400" cy="6487223"/>
          </a:xfrm>
        </p:grpSpPr>
        <p:grpSp>
          <p:nvGrpSpPr>
            <p:cNvPr id="2" name="Group 1"/>
            <p:cNvGrpSpPr/>
            <p:nvPr/>
          </p:nvGrpSpPr>
          <p:grpSpPr>
            <a:xfrm>
              <a:off x="825495" y="222842"/>
              <a:ext cx="7251705" cy="5562600"/>
              <a:chOff x="825495" y="76200"/>
              <a:chExt cx="7251705" cy="5562600"/>
            </a:xfrm>
          </p:grpSpPr>
          <p:pic>
            <p:nvPicPr>
              <p:cNvPr id="320514" name="Picture 2" descr="C:\Users\SJB\Documents\Classes\Cee574c\Guest Lectures\Spring 2016\Hydrologic Model Classification\Figures\Fig 2.8 - Bouwer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7825" y="76200"/>
                <a:ext cx="6821651" cy="44566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0515" name="Picture 3" descr="C:\Users\SJB\Documents\Classes\Cee574c\Guest Lectures\Spring 2016\Hydrologic Model Classification\Figures\Fig 2.8 - Title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5495" y="4732338"/>
                <a:ext cx="7251705" cy="9064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685800" y="6248400"/>
              <a:ext cx="7315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</a:rPr>
                <a:t>Bouwer, H., Groundwater Hydrology, McGraw-Hill, 1978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59555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81000" y="-42416"/>
            <a:ext cx="8651868" cy="6827247"/>
            <a:chOff x="381000" y="-42416"/>
            <a:chExt cx="8651868" cy="6827247"/>
          </a:xfrm>
        </p:grpSpPr>
        <p:pic>
          <p:nvPicPr>
            <p:cNvPr id="321538" name="Picture 2" descr="C:\Users\SJB\Documents\Classes\Cee574c\Guest Lectures\Spring 2016\Hydrologic Model Classification\Figures\Fig 2.9 - Bouw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-42416"/>
              <a:ext cx="8651868" cy="6287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57200" y="6323166"/>
              <a:ext cx="822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</a:rPr>
                <a:t>Bouwer, H., Groundwater Hydrology, McGraw-Hill, 1978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595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4419" name="Text Box 3"/>
          <p:cNvSpPr txBox="1">
            <a:spLocks noChangeArrowheads="1"/>
          </p:cNvSpPr>
          <p:nvPr/>
        </p:nvSpPr>
        <p:spPr bwMode="auto">
          <a:xfrm>
            <a:off x="914400" y="228600"/>
            <a:ext cx="7239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Earliest example - US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4306" y="685800"/>
            <a:ext cx="8927294" cy="4419600"/>
            <a:chOff x="64306" y="685800"/>
            <a:chExt cx="8927294" cy="4419600"/>
          </a:xfrm>
        </p:grpSpPr>
        <p:sp>
          <p:nvSpPr>
            <p:cNvPr id="2" name="TextBox 1"/>
            <p:cNvSpPr txBox="1"/>
            <p:nvPr/>
          </p:nvSpPr>
          <p:spPr>
            <a:xfrm>
              <a:off x="381000" y="685800"/>
              <a:ext cx="800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</a:rPr>
                <a:t>Hillel, D., Environmental Soil Physics, Academic Press, 1998 – Chap 14</a:t>
              </a:r>
            </a:p>
          </p:txBody>
        </p:sp>
        <p:pic>
          <p:nvPicPr>
            <p:cNvPr id="319490" name="Picture 2" descr="C:\Users\SJB\Desktop\Hillel 1a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6" y="1676400"/>
              <a:ext cx="8927294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6059555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-57679" y="533400"/>
            <a:ext cx="9167175" cy="5638800"/>
            <a:chOff x="-57679" y="533400"/>
            <a:chExt cx="9167175" cy="5638800"/>
          </a:xfrm>
        </p:grpSpPr>
        <p:grpSp>
          <p:nvGrpSpPr>
            <p:cNvPr id="2" name="Group 1"/>
            <p:cNvGrpSpPr/>
            <p:nvPr/>
          </p:nvGrpSpPr>
          <p:grpSpPr>
            <a:xfrm>
              <a:off x="-57679" y="533400"/>
              <a:ext cx="9167175" cy="2847707"/>
              <a:chOff x="-57679" y="533400"/>
              <a:chExt cx="9167175" cy="2847707"/>
            </a:xfrm>
          </p:grpSpPr>
          <p:pic>
            <p:nvPicPr>
              <p:cNvPr id="320514" name="Picture 2" descr="C:\Users\SJB\Desktop\Hillel 1b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53" y="533400"/>
                <a:ext cx="8782247" cy="220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0515" name="Picture 3" descr="C:\Users\SJB\Desktop\Hillel - 2a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7679" y="2675054"/>
                <a:ext cx="9167175" cy="7060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0516" name="Picture 4" descr="C:\Users\SJB\Desktop\Hillel - 2b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460" y="3657601"/>
              <a:ext cx="8839199" cy="2514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4414374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4504" y="609600"/>
            <a:ext cx="9067800" cy="5479208"/>
            <a:chOff x="34504" y="609600"/>
            <a:chExt cx="9067800" cy="5479208"/>
          </a:xfrm>
        </p:grpSpPr>
        <p:pic>
          <p:nvPicPr>
            <p:cNvPr id="321538" name="Picture 2" descr="C:\Users\SJB\Desktop\Hillel - 2c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04" y="609600"/>
              <a:ext cx="9067800" cy="2448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1539" name="Picture 3" descr="C:\Users\SJB\Desktop\Hillel - 2d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581" y="3623421"/>
              <a:ext cx="8795437" cy="2465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441437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3586" name="Picture 2" descr="C:\Users\SJB\Desktop\Hillel - 2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8" y="457200"/>
            <a:ext cx="890942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884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3048000" cy="301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00"/>
                </a:solidFill>
                <a:latin typeface="Comic Sans MS" pitchFamily="66" charset="0"/>
              </a:rPr>
              <a:t>1D (lumped) model example: 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b="0">
              <a:solidFill>
                <a:srgbClr val="000000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00"/>
                </a:solidFill>
                <a:latin typeface="Comic Sans MS" pitchFamily="66" charset="0"/>
              </a:rPr>
              <a:t>Stanford Watershed Model (1960, 1966)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609600" y="6324600"/>
            <a:ext cx="2393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200" b="0">
                <a:solidFill>
                  <a:srgbClr val="000000"/>
                </a:solidFill>
                <a:latin typeface="Comic Sans MS" pitchFamily="66" charset="0"/>
              </a:rPr>
              <a:t>Figure 12-1, Linsley et al., 1982</a:t>
            </a:r>
          </a:p>
        </p:txBody>
      </p:sp>
      <p:pic>
        <p:nvPicPr>
          <p:cNvPr id="322562" name="Picture 2" descr="C:\Users\SJB\Desktop\LKP Fig 12.1 LKP 1982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155" y="152400"/>
            <a:ext cx="5527045" cy="644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41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2371" name="Picture 3" descr="Crawford and Linsley-SWMIV-1966-Fig 6-6-2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3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2372" name="Text Box 4"/>
          <p:cNvSpPr txBox="1">
            <a:spLocks noChangeArrowheads="1"/>
          </p:cNvSpPr>
          <p:nvPr/>
        </p:nvSpPr>
        <p:spPr bwMode="auto">
          <a:xfrm>
            <a:off x="609600" y="4876800"/>
            <a:ext cx="8001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solidFill>
                  <a:schemeClr val="tx1"/>
                </a:solidFill>
              </a:rPr>
              <a:t>N. H. Crawford and R. K. Linsley, Stanford Watershed Model IV, 1966</a:t>
            </a:r>
          </a:p>
        </p:txBody>
      </p:sp>
      <p:sp>
        <p:nvSpPr>
          <p:cNvPr id="442373" name="Line 5"/>
          <p:cNvSpPr>
            <a:spLocks noChangeShapeType="1"/>
          </p:cNvSpPr>
          <p:nvPr/>
        </p:nvSpPr>
        <p:spPr bwMode="auto">
          <a:xfrm flipH="1" flipV="1">
            <a:off x="3505200" y="1371600"/>
            <a:ext cx="35814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2374" name="Line 6"/>
          <p:cNvSpPr>
            <a:spLocks noChangeShapeType="1"/>
          </p:cNvSpPr>
          <p:nvPr/>
        </p:nvSpPr>
        <p:spPr bwMode="auto">
          <a:xfrm flipH="1">
            <a:off x="3505200" y="1905000"/>
            <a:ext cx="3505200" cy="22860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2375" name="Rectangle 7"/>
          <p:cNvSpPr>
            <a:spLocks noChangeArrowheads="1"/>
          </p:cNvSpPr>
          <p:nvPr/>
        </p:nvSpPr>
        <p:spPr bwMode="auto">
          <a:xfrm>
            <a:off x="5486400" y="304800"/>
            <a:ext cx="3505200" cy="5334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2376" name="Rectangle 8"/>
          <p:cNvSpPr>
            <a:spLocks noChangeArrowheads="1"/>
          </p:cNvSpPr>
          <p:nvPr/>
        </p:nvSpPr>
        <p:spPr bwMode="auto">
          <a:xfrm>
            <a:off x="6400800" y="871538"/>
            <a:ext cx="1905000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2377" name="Rectangle 9"/>
          <p:cNvSpPr>
            <a:spLocks noChangeArrowheads="1"/>
          </p:cNvSpPr>
          <p:nvPr/>
        </p:nvSpPr>
        <p:spPr bwMode="auto">
          <a:xfrm>
            <a:off x="6400800" y="1266825"/>
            <a:ext cx="1905000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42378" name="Group 10"/>
          <p:cNvGrpSpPr>
            <a:grpSpLocks/>
          </p:cNvGrpSpPr>
          <p:nvPr/>
        </p:nvGrpSpPr>
        <p:grpSpPr bwMode="auto">
          <a:xfrm>
            <a:off x="1052513" y="3990975"/>
            <a:ext cx="7710487" cy="252413"/>
            <a:chOff x="663" y="2514"/>
            <a:chExt cx="4857" cy="159"/>
          </a:xfrm>
        </p:grpSpPr>
        <p:sp>
          <p:nvSpPr>
            <p:cNvPr id="442379" name="Rectangle 11"/>
            <p:cNvSpPr>
              <a:spLocks noChangeArrowheads="1"/>
            </p:cNvSpPr>
            <p:nvPr/>
          </p:nvSpPr>
          <p:spPr bwMode="auto">
            <a:xfrm>
              <a:off x="5088" y="2514"/>
              <a:ext cx="432" cy="14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2380" name="Rectangle 12"/>
            <p:cNvSpPr>
              <a:spLocks noChangeArrowheads="1"/>
            </p:cNvSpPr>
            <p:nvPr/>
          </p:nvSpPr>
          <p:spPr bwMode="auto">
            <a:xfrm>
              <a:off x="663" y="2529"/>
              <a:ext cx="432" cy="14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442381" name="Text Box 13"/>
          <p:cNvSpPr txBox="1">
            <a:spLocks noChangeArrowheads="1"/>
          </p:cNvSpPr>
          <p:nvPr/>
        </p:nvSpPr>
        <p:spPr bwMode="auto">
          <a:xfrm>
            <a:off x="4267200" y="2362200"/>
            <a:ext cx="2971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Manual calibration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373" grpId="0" animBg="1"/>
      <p:bldP spid="442374" grpId="0" animBg="1"/>
      <p:bldP spid="442375" grpId="0" animBg="1"/>
      <p:bldP spid="442376" grpId="0" animBg="1"/>
      <p:bldP spid="442377" grpId="0" animBg="1"/>
      <p:bldP spid="4423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3395" name="Text Box 3"/>
          <p:cNvSpPr txBox="1">
            <a:spLocks noChangeArrowheads="1"/>
          </p:cNvSpPr>
          <p:nvPr/>
        </p:nvSpPr>
        <p:spPr bwMode="auto">
          <a:xfrm>
            <a:off x="609600" y="5410200"/>
            <a:ext cx="8001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solidFill>
                  <a:schemeClr val="tx1"/>
                </a:solidFill>
              </a:rPr>
              <a:t>N. H. Crawford and R. K. Linsley, Stanford Watershed Model IV, 1966</a:t>
            </a:r>
          </a:p>
        </p:txBody>
      </p:sp>
      <p:pic>
        <p:nvPicPr>
          <p:cNvPr id="443396" name="Picture 4" descr="SWM IV-Fig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13"/>
            <a:ext cx="8458200" cy="546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3397" name="Line 5"/>
          <p:cNvSpPr>
            <a:spLocks noChangeShapeType="1"/>
          </p:cNvSpPr>
          <p:nvPr/>
        </p:nvSpPr>
        <p:spPr bwMode="auto">
          <a:xfrm flipH="1">
            <a:off x="6172200" y="990600"/>
            <a:ext cx="12192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3398" name="Line 6"/>
          <p:cNvSpPr>
            <a:spLocks noChangeShapeType="1"/>
          </p:cNvSpPr>
          <p:nvPr/>
        </p:nvSpPr>
        <p:spPr bwMode="auto">
          <a:xfrm flipH="1">
            <a:off x="6248400" y="1295400"/>
            <a:ext cx="1143000" cy="68580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3399" name="Rectangle 7"/>
          <p:cNvSpPr>
            <a:spLocks noChangeArrowheads="1"/>
          </p:cNvSpPr>
          <p:nvPr/>
        </p:nvSpPr>
        <p:spPr bwMode="auto">
          <a:xfrm>
            <a:off x="1295400" y="71438"/>
            <a:ext cx="1981200" cy="200025"/>
          </a:xfrm>
          <a:prstGeom prst="rect">
            <a:avLst/>
          </a:prstGeom>
          <a:solidFill>
            <a:schemeClr val="bg1">
              <a:alpha val="0"/>
            </a:schemeClr>
          </a:solidFill>
          <a:ln w="31750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43400" name="Group 8"/>
          <p:cNvGrpSpPr>
            <a:grpSpLocks/>
          </p:cNvGrpSpPr>
          <p:nvPr/>
        </p:nvGrpSpPr>
        <p:grpSpPr bwMode="auto">
          <a:xfrm>
            <a:off x="1524000" y="4953000"/>
            <a:ext cx="7010400" cy="261938"/>
            <a:chOff x="960" y="3120"/>
            <a:chExt cx="4416" cy="165"/>
          </a:xfrm>
        </p:grpSpPr>
        <p:sp>
          <p:nvSpPr>
            <p:cNvPr id="443401" name="Oval 9"/>
            <p:cNvSpPr>
              <a:spLocks noChangeArrowheads="1"/>
            </p:cNvSpPr>
            <p:nvPr/>
          </p:nvSpPr>
          <p:spPr bwMode="auto">
            <a:xfrm>
              <a:off x="960" y="3141"/>
              <a:ext cx="336" cy="14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43402" name="Oval 10"/>
            <p:cNvSpPr>
              <a:spLocks noChangeArrowheads="1"/>
            </p:cNvSpPr>
            <p:nvPr/>
          </p:nvSpPr>
          <p:spPr bwMode="auto">
            <a:xfrm>
              <a:off x="5040" y="3120"/>
              <a:ext cx="336" cy="14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443403" name="Rectangle 11"/>
          <p:cNvSpPr>
            <a:spLocks noChangeArrowheads="1"/>
          </p:cNvSpPr>
          <p:nvPr/>
        </p:nvSpPr>
        <p:spPr bwMode="auto">
          <a:xfrm>
            <a:off x="7205663" y="42863"/>
            <a:ext cx="1219200" cy="228600"/>
          </a:xfrm>
          <a:prstGeom prst="rect">
            <a:avLst/>
          </a:prstGeom>
          <a:solidFill>
            <a:schemeClr val="bg1">
              <a:alpha val="0"/>
            </a:schemeClr>
          </a:solidFill>
          <a:ln w="31750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3404" name="Rectangle 12"/>
          <p:cNvSpPr>
            <a:spLocks noChangeArrowheads="1"/>
          </p:cNvSpPr>
          <p:nvPr/>
        </p:nvSpPr>
        <p:spPr bwMode="auto">
          <a:xfrm>
            <a:off x="6858000" y="561975"/>
            <a:ext cx="1447800" cy="228600"/>
          </a:xfrm>
          <a:prstGeom prst="rect">
            <a:avLst/>
          </a:prstGeom>
          <a:solidFill>
            <a:schemeClr val="bg1">
              <a:alpha val="0"/>
            </a:schemeClr>
          </a:solidFill>
          <a:ln w="31750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3405" name="Text Box 13"/>
          <p:cNvSpPr txBox="1">
            <a:spLocks noChangeArrowheads="1"/>
          </p:cNvSpPr>
          <p:nvPr/>
        </p:nvSpPr>
        <p:spPr bwMode="auto">
          <a:xfrm>
            <a:off x="2286000" y="3336925"/>
            <a:ext cx="5334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Remarkable achievement at the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443398" grpId="0" animBg="1"/>
      <p:bldP spid="443399" grpId="0" animBg="1"/>
      <p:bldP spid="443403" grpId="0" animBg="1"/>
      <p:bldP spid="443404" grpId="0" animBg="1"/>
      <p:bldP spid="4434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7555" name="Text Box 3"/>
          <p:cNvSpPr txBox="1">
            <a:spLocks noChangeArrowheads="1"/>
          </p:cNvSpPr>
          <p:nvPr/>
        </p:nvSpPr>
        <p:spPr bwMode="auto">
          <a:xfrm>
            <a:off x="914400" y="228600"/>
            <a:ext cx="72390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rgbClr val="0033CC"/>
                </a:solidFill>
              </a:rPr>
              <a:t>Test</a:t>
            </a:r>
            <a:r>
              <a:rPr lang="en-US" altLang="en-US" dirty="0">
                <a:solidFill>
                  <a:schemeClr val="tx1"/>
                </a:solidFill>
              </a:rPr>
              <a:t> the model with an independent input series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compare predicted with measured streamflow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  (see, e.g., James and Burges, 1982)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Usually employ parameter optimization scheme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More recently, incorporate </a:t>
            </a:r>
            <a:r>
              <a:rPr lang="en-US" altLang="en-US" dirty="0">
                <a:solidFill>
                  <a:srgbClr val="0033CC"/>
                </a:solidFill>
              </a:rPr>
              <a:t>model, data</a:t>
            </a:r>
            <a:r>
              <a:rPr lang="en-US" altLang="en-US" dirty="0">
                <a:solidFill>
                  <a:schemeClr val="tx1"/>
                </a:solidFill>
              </a:rPr>
              <a:t>, and </a:t>
            </a:r>
            <a:r>
              <a:rPr lang="en-US" altLang="en-US" dirty="0">
                <a:solidFill>
                  <a:srgbClr val="0033CC"/>
                </a:solidFill>
              </a:rPr>
              <a:t>parameter uncertainty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to produce probability distributions of  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   predicted streamflow time series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5443" name="Text Box 3"/>
          <p:cNvSpPr txBox="1">
            <a:spLocks noChangeArrowheads="1"/>
          </p:cNvSpPr>
          <p:nvPr/>
        </p:nvSpPr>
        <p:spPr bwMode="auto">
          <a:xfrm>
            <a:off x="914400" y="228600"/>
            <a:ext cx="7239000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35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Example:</a:t>
            </a:r>
          </a:p>
          <a:p>
            <a:pPr>
              <a:lnSpc>
                <a:spcPct val="135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35000"/>
              </a:lnSpc>
              <a:spcBef>
                <a:spcPct val="0"/>
              </a:spcBef>
            </a:pPr>
            <a:r>
              <a:rPr lang="en-US" altLang="en-US" dirty="0" err="1">
                <a:solidFill>
                  <a:schemeClr val="tx1"/>
                </a:solidFill>
              </a:rPr>
              <a:t>Feyen</a:t>
            </a:r>
            <a:r>
              <a:rPr lang="en-US" altLang="en-US" dirty="0">
                <a:solidFill>
                  <a:schemeClr val="tx1"/>
                </a:solidFill>
              </a:rPr>
              <a:t>, </a:t>
            </a:r>
            <a:r>
              <a:rPr lang="en-US" altLang="en-US" dirty="0" err="1">
                <a:solidFill>
                  <a:schemeClr val="tx1"/>
                </a:solidFill>
              </a:rPr>
              <a:t>Vrugt</a:t>
            </a:r>
            <a:r>
              <a:rPr lang="en-US" altLang="en-US" dirty="0">
                <a:solidFill>
                  <a:schemeClr val="tx1"/>
                </a:solidFill>
              </a:rPr>
              <a:t>, et. al., Journal of Hydrology 2007</a:t>
            </a: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Figure 11 </a:t>
            </a: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LISFLOOD model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914400" y="828675"/>
            <a:ext cx="723900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Topics: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Model Definitions and Modeling the water budget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Calibrating and testing a conceptual model using error free data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Calibration and test of a sophisticated soil physics based model and demonstration of the importance of accurate, bias-free measurements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Modeling a small watershed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Suggestions for a way forward  </a:t>
            </a:r>
            <a:endParaRPr lang="en-US" altLang="en-US" sz="18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9539" name="Picture 3" descr="Vrugt et al J of Hydrology 2007-Figs 11, 12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3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9552" name="Group 16"/>
          <p:cNvGrpSpPr>
            <a:grpSpLocks/>
          </p:cNvGrpSpPr>
          <p:nvPr/>
        </p:nvGrpSpPr>
        <p:grpSpPr bwMode="auto">
          <a:xfrm>
            <a:off x="414338" y="-42863"/>
            <a:ext cx="5529262" cy="2590801"/>
            <a:chOff x="261" y="-27"/>
            <a:chExt cx="3483" cy="1632"/>
          </a:xfrm>
        </p:grpSpPr>
        <p:sp>
          <p:nvSpPr>
            <p:cNvPr id="449544" name="Oval 8"/>
            <p:cNvSpPr>
              <a:spLocks noChangeArrowheads="1"/>
            </p:cNvSpPr>
            <p:nvPr/>
          </p:nvSpPr>
          <p:spPr bwMode="auto">
            <a:xfrm>
              <a:off x="261" y="1392"/>
              <a:ext cx="432" cy="21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9545" name="Oval 9"/>
            <p:cNvSpPr>
              <a:spLocks noChangeArrowheads="1"/>
            </p:cNvSpPr>
            <p:nvPr/>
          </p:nvSpPr>
          <p:spPr bwMode="auto">
            <a:xfrm>
              <a:off x="261" y="-27"/>
              <a:ext cx="432" cy="21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9547" name="Text Box 11"/>
            <p:cNvSpPr txBox="1">
              <a:spLocks noChangeArrowheads="1"/>
            </p:cNvSpPr>
            <p:nvPr/>
          </p:nvSpPr>
          <p:spPr bwMode="auto">
            <a:xfrm>
              <a:off x="2256" y="144"/>
              <a:ext cx="1488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0033CC"/>
                  </a:solidFill>
                </a:rPr>
                <a:t>daily discharge</a:t>
              </a:r>
            </a:p>
          </p:txBody>
        </p:sp>
      </p:grpSp>
      <p:grpSp>
        <p:nvGrpSpPr>
          <p:cNvPr id="449553" name="Group 17"/>
          <p:cNvGrpSpPr>
            <a:grpSpLocks/>
          </p:cNvGrpSpPr>
          <p:nvPr/>
        </p:nvGrpSpPr>
        <p:grpSpPr bwMode="auto">
          <a:xfrm>
            <a:off x="790575" y="5648325"/>
            <a:ext cx="8048625" cy="981075"/>
            <a:chOff x="498" y="3558"/>
            <a:chExt cx="5070" cy="618"/>
          </a:xfrm>
        </p:grpSpPr>
        <p:sp>
          <p:nvSpPr>
            <p:cNvPr id="449540" name="Oval 4"/>
            <p:cNvSpPr>
              <a:spLocks noChangeArrowheads="1"/>
            </p:cNvSpPr>
            <p:nvPr/>
          </p:nvSpPr>
          <p:spPr bwMode="auto">
            <a:xfrm>
              <a:off x="498" y="3597"/>
              <a:ext cx="432" cy="21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9541" name="Oval 5"/>
            <p:cNvSpPr>
              <a:spLocks noChangeArrowheads="1"/>
            </p:cNvSpPr>
            <p:nvPr/>
          </p:nvSpPr>
          <p:spPr bwMode="auto">
            <a:xfrm>
              <a:off x="5031" y="3558"/>
              <a:ext cx="432" cy="21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9548" name="Line 12"/>
            <p:cNvSpPr>
              <a:spLocks noChangeShapeType="1"/>
            </p:cNvSpPr>
            <p:nvPr/>
          </p:nvSpPr>
          <p:spPr bwMode="auto">
            <a:xfrm flipV="1">
              <a:off x="672" y="3936"/>
              <a:ext cx="489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49549" name="Text Box 13"/>
            <p:cNvSpPr txBox="1">
              <a:spLocks noChangeArrowheads="1"/>
            </p:cNvSpPr>
            <p:nvPr/>
          </p:nvSpPr>
          <p:spPr bwMode="auto">
            <a:xfrm>
              <a:off x="2592" y="3830"/>
              <a:ext cx="14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FF0000"/>
                  </a:solidFill>
                </a:rPr>
                <a:t>Two years</a:t>
              </a:r>
            </a:p>
          </p:txBody>
        </p:sp>
      </p:grpSp>
      <p:grpSp>
        <p:nvGrpSpPr>
          <p:cNvPr id="449554" name="Group 18"/>
          <p:cNvGrpSpPr>
            <a:grpSpLocks/>
          </p:cNvGrpSpPr>
          <p:nvPr/>
        </p:nvGrpSpPr>
        <p:grpSpPr bwMode="auto">
          <a:xfrm>
            <a:off x="381000" y="3167063"/>
            <a:ext cx="6019800" cy="2581275"/>
            <a:chOff x="240" y="1995"/>
            <a:chExt cx="3792" cy="1626"/>
          </a:xfrm>
        </p:grpSpPr>
        <p:sp>
          <p:nvSpPr>
            <p:cNvPr id="449543" name="Text Box 7"/>
            <p:cNvSpPr txBox="1">
              <a:spLocks noChangeArrowheads="1"/>
            </p:cNvSpPr>
            <p:nvPr/>
          </p:nvSpPr>
          <p:spPr bwMode="auto">
            <a:xfrm>
              <a:off x="2208" y="2006"/>
              <a:ext cx="1824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0033CC"/>
                  </a:solidFill>
                </a:rPr>
                <a:t>Modeled - Observed</a:t>
              </a:r>
            </a:p>
          </p:txBody>
        </p:sp>
        <p:sp>
          <p:nvSpPr>
            <p:cNvPr id="449550" name="Oval 14"/>
            <p:cNvSpPr>
              <a:spLocks noChangeArrowheads="1"/>
            </p:cNvSpPr>
            <p:nvPr/>
          </p:nvSpPr>
          <p:spPr bwMode="auto">
            <a:xfrm>
              <a:off x="240" y="1995"/>
              <a:ext cx="432" cy="21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9551" name="Oval 15"/>
            <p:cNvSpPr>
              <a:spLocks noChangeArrowheads="1"/>
            </p:cNvSpPr>
            <p:nvPr/>
          </p:nvSpPr>
          <p:spPr bwMode="auto">
            <a:xfrm>
              <a:off x="240" y="3408"/>
              <a:ext cx="432" cy="21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7501" name="Picture 13" descr="Vrugt et al J of Hydrology 2007-Figs 11, 12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3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7511" name="Group 23"/>
          <p:cNvGrpSpPr>
            <a:grpSpLocks/>
          </p:cNvGrpSpPr>
          <p:nvPr/>
        </p:nvGrpSpPr>
        <p:grpSpPr bwMode="auto">
          <a:xfrm>
            <a:off x="1981200" y="-76200"/>
            <a:ext cx="2895600" cy="990600"/>
            <a:chOff x="1248" y="-48"/>
            <a:chExt cx="1824" cy="624"/>
          </a:xfrm>
        </p:grpSpPr>
        <p:sp>
          <p:nvSpPr>
            <p:cNvPr id="447503" name="Text Box 15"/>
            <p:cNvSpPr txBox="1">
              <a:spLocks noChangeArrowheads="1"/>
            </p:cNvSpPr>
            <p:nvPr/>
          </p:nvSpPr>
          <p:spPr bwMode="auto">
            <a:xfrm>
              <a:off x="2064" y="-48"/>
              <a:ext cx="1008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0033CC"/>
                  </a:solidFill>
                </a:rPr>
                <a:t>Observed</a:t>
              </a:r>
            </a:p>
          </p:txBody>
        </p:sp>
        <p:sp>
          <p:nvSpPr>
            <p:cNvPr id="447508" name="Line 20"/>
            <p:cNvSpPr>
              <a:spLocks noChangeShapeType="1"/>
            </p:cNvSpPr>
            <p:nvPr/>
          </p:nvSpPr>
          <p:spPr bwMode="auto">
            <a:xfrm flipH="1">
              <a:off x="1248" y="192"/>
              <a:ext cx="816" cy="384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447512" name="Group 24"/>
          <p:cNvGrpSpPr>
            <a:grpSpLocks/>
          </p:cNvGrpSpPr>
          <p:nvPr/>
        </p:nvGrpSpPr>
        <p:grpSpPr bwMode="auto">
          <a:xfrm>
            <a:off x="2133600" y="762000"/>
            <a:ext cx="6705600" cy="914400"/>
            <a:chOff x="1344" y="480"/>
            <a:chExt cx="4224" cy="576"/>
          </a:xfrm>
        </p:grpSpPr>
        <p:sp>
          <p:nvSpPr>
            <p:cNvPr id="447509" name="Text Box 21"/>
            <p:cNvSpPr txBox="1">
              <a:spLocks noChangeArrowheads="1"/>
            </p:cNvSpPr>
            <p:nvPr/>
          </p:nvSpPr>
          <p:spPr bwMode="auto">
            <a:xfrm>
              <a:off x="2304" y="480"/>
              <a:ext cx="3264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660066"/>
                  </a:solidFill>
                </a:rPr>
                <a:t>Predicted` plus parameter uncertainty</a:t>
              </a:r>
            </a:p>
          </p:txBody>
        </p:sp>
        <p:sp>
          <p:nvSpPr>
            <p:cNvPr id="447510" name="Line 22"/>
            <p:cNvSpPr>
              <a:spLocks noChangeShapeType="1"/>
            </p:cNvSpPr>
            <p:nvPr/>
          </p:nvSpPr>
          <p:spPr bwMode="auto">
            <a:xfrm flipH="1">
              <a:off x="1344" y="672"/>
              <a:ext cx="960" cy="384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447516" name="Group 28"/>
          <p:cNvGrpSpPr>
            <a:grpSpLocks/>
          </p:cNvGrpSpPr>
          <p:nvPr/>
        </p:nvGrpSpPr>
        <p:grpSpPr bwMode="auto">
          <a:xfrm>
            <a:off x="2209800" y="3048000"/>
            <a:ext cx="3886200" cy="1066800"/>
            <a:chOff x="1392" y="1920"/>
            <a:chExt cx="2448" cy="672"/>
          </a:xfrm>
        </p:grpSpPr>
        <p:sp>
          <p:nvSpPr>
            <p:cNvPr id="447504" name="Text Box 16"/>
            <p:cNvSpPr txBox="1">
              <a:spLocks noChangeArrowheads="1"/>
            </p:cNvSpPr>
            <p:nvPr/>
          </p:nvSpPr>
          <p:spPr bwMode="auto">
            <a:xfrm>
              <a:off x="2160" y="1920"/>
              <a:ext cx="168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0033CC"/>
                  </a:solidFill>
                </a:rPr>
                <a:t>Modeled - Observed</a:t>
              </a:r>
            </a:p>
          </p:txBody>
        </p:sp>
        <p:sp>
          <p:nvSpPr>
            <p:cNvPr id="447514" name="Line 26"/>
            <p:cNvSpPr>
              <a:spLocks noChangeShapeType="1"/>
            </p:cNvSpPr>
            <p:nvPr/>
          </p:nvSpPr>
          <p:spPr bwMode="auto">
            <a:xfrm flipH="1">
              <a:off x="1392" y="2160"/>
              <a:ext cx="720" cy="432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447517" name="Group 29"/>
          <p:cNvGrpSpPr>
            <a:grpSpLocks/>
          </p:cNvGrpSpPr>
          <p:nvPr/>
        </p:nvGrpSpPr>
        <p:grpSpPr bwMode="auto">
          <a:xfrm>
            <a:off x="2057400" y="4495800"/>
            <a:ext cx="6400800" cy="777875"/>
            <a:chOff x="1296" y="2832"/>
            <a:chExt cx="4032" cy="490"/>
          </a:xfrm>
        </p:grpSpPr>
        <p:sp>
          <p:nvSpPr>
            <p:cNvPr id="447513" name="Text Box 25"/>
            <p:cNvSpPr txBox="1">
              <a:spLocks noChangeArrowheads="1"/>
            </p:cNvSpPr>
            <p:nvPr/>
          </p:nvSpPr>
          <p:spPr bwMode="auto">
            <a:xfrm>
              <a:off x="3312" y="2976"/>
              <a:ext cx="201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660066"/>
                  </a:solidFill>
                </a:rPr>
                <a:t>parameter uncertainty</a:t>
              </a:r>
            </a:p>
          </p:txBody>
        </p:sp>
        <p:sp>
          <p:nvSpPr>
            <p:cNvPr id="447515" name="Line 27"/>
            <p:cNvSpPr>
              <a:spLocks noChangeShapeType="1"/>
            </p:cNvSpPr>
            <p:nvPr/>
          </p:nvSpPr>
          <p:spPr bwMode="auto">
            <a:xfrm flipH="1" flipV="1">
              <a:off x="1296" y="2832"/>
              <a:ext cx="2016" cy="384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63" name="Picture 3" descr="Vrugt et al J of Hydrology 2007-Figs 11, 12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3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0575" name="Group 15"/>
          <p:cNvGrpSpPr>
            <a:grpSpLocks/>
          </p:cNvGrpSpPr>
          <p:nvPr/>
        </p:nvGrpSpPr>
        <p:grpSpPr bwMode="auto">
          <a:xfrm>
            <a:off x="2209800" y="3048000"/>
            <a:ext cx="3886200" cy="1066800"/>
            <a:chOff x="1392" y="1920"/>
            <a:chExt cx="2448" cy="672"/>
          </a:xfrm>
        </p:grpSpPr>
        <p:sp>
          <p:nvSpPr>
            <p:cNvPr id="450564" name="Text Box 4"/>
            <p:cNvSpPr txBox="1">
              <a:spLocks noChangeArrowheads="1"/>
            </p:cNvSpPr>
            <p:nvPr/>
          </p:nvSpPr>
          <p:spPr bwMode="auto">
            <a:xfrm>
              <a:off x="2160" y="1920"/>
              <a:ext cx="168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>
                  <a:solidFill>
                    <a:srgbClr val="0033CC"/>
                  </a:solidFill>
                </a:rPr>
                <a:t>Modeled - Observed</a:t>
              </a:r>
            </a:p>
          </p:txBody>
        </p:sp>
        <p:sp>
          <p:nvSpPr>
            <p:cNvPr id="450572" name="Line 12"/>
            <p:cNvSpPr>
              <a:spLocks noChangeShapeType="1"/>
            </p:cNvSpPr>
            <p:nvPr/>
          </p:nvSpPr>
          <p:spPr bwMode="auto">
            <a:xfrm flipH="1">
              <a:off x="1392" y="2160"/>
              <a:ext cx="720" cy="432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450574" name="Group 14"/>
          <p:cNvGrpSpPr>
            <a:grpSpLocks/>
          </p:cNvGrpSpPr>
          <p:nvPr/>
        </p:nvGrpSpPr>
        <p:grpSpPr bwMode="auto">
          <a:xfrm>
            <a:off x="2057400" y="4724400"/>
            <a:ext cx="6172200" cy="549275"/>
            <a:chOff x="1296" y="2976"/>
            <a:chExt cx="3888" cy="346"/>
          </a:xfrm>
        </p:grpSpPr>
        <p:sp>
          <p:nvSpPr>
            <p:cNvPr id="450571" name="Text Box 11"/>
            <p:cNvSpPr txBox="1">
              <a:spLocks noChangeArrowheads="1"/>
            </p:cNvSpPr>
            <p:nvPr/>
          </p:nvSpPr>
          <p:spPr bwMode="auto">
            <a:xfrm>
              <a:off x="2160" y="2976"/>
              <a:ext cx="3024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CC0000"/>
                  </a:solidFill>
                </a:rPr>
                <a:t>Model and measurement uncertainty</a:t>
              </a:r>
            </a:p>
          </p:txBody>
        </p:sp>
        <p:sp>
          <p:nvSpPr>
            <p:cNvPr id="450573" name="Line 13"/>
            <p:cNvSpPr>
              <a:spLocks noChangeShapeType="1"/>
            </p:cNvSpPr>
            <p:nvPr/>
          </p:nvSpPr>
          <p:spPr bwMode="auto">
            <a:xfrm flipH="1" flipV="1">
              <a:off x="1296" y="2976"/>
              <a:ext cx="768" cy="19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5923" name="Picture 3" descr="Vrugt et al J of Hydrology 2007-Figs 11, 12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3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5936" name="Group 16"/>
          <p:cNvGrpSpPr>
            <a:grpSpLocks/>
          </p:cNvGrpSpPr>
          <p:nvPr/>
        </p:nvGrpSpPr>
        <p:grpSpPr bwMode="auto">
          <a:xfrm>
            <a:off x="1752600" y="2803525"/>
            <a:ext cx="6248400" cy="2301875"/>
            <a:chOff x="1104" y="1766"/>
            <a:chExt cx="3936" cy="1450"/>
          </a:xfrm>
        </p:grpSpPr>
        <p:sp>
          <p:nvSpPr>
            <p:cNvPr id="465930" name="Text Box 10"/>
            <p:cNvSpPr txBox="1">
              <a:spLocks noChangeArrowheads="1"/>
            </p:cNvSpPr>
            <p:nvPr/>
          </p:nvSpPr>
          <p:spPr bwMode="auto">
            <a:xfrm>
              <a:off x="1104" y="1766"/>
              <a:ext cx="393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FF0000"/>
                  </a:solidFill>
                </a:rPr>
                <a:t>Desirable to produce  smallest spread possible</a:t>
              </a:r>
            </a:p>
          </p:txBody>
        </p:sp>
        <p:sp>
          <p:nvSpPr>
            <p:cNvPr id="465931" name="Line 11"/>
            <p:cNvSpPr>
              <a:spLocks noChangeShapeType="1"/>
            </p:cNvSpPr>
            <p:nvPr/>
          </p:nvSpPr>
          <p:spPr bwMode="auto">
            <a:xfrm flipH="1">
              <a:off x="1248" y="2112"/>
              <a:ext cx="1872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65932" name="Line 12"/>
            <p:cNvSpPr>
              <a:spLocks noChangeShapeType="1"/>
            </p:cNvSpPr>
            <p:nvPr/>
          </p:nvSpPr>
          <p:spPr bwMode="auto">
            <a:xfrm flipH="1">
              <a:off x="1248" y="2112"/>
              <a:ext cx="1872" cy="11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65933" name="Line 13"/>
            <p:cNvSpPr>
              <a:spLocks noChangeShapeType="1"/>
            </p:cNvSpPr>
            <p:nvPr/>
          </p:nvSpPr>
          <p:spPr bwMode="auto">
            <a:xfrm>
              <a:off x="3120" y="2112"/>
              <a:ext cx="864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65934" name="Line 14"/>
            <p:cNvSpPr>
              <a:spLocks noChangeShapeType="1"/>
            </p:cNvSpPr>
            <p:nvPr/>
          </p:nvSpPr>
          <p:spPr bwMode="auto">
            <a:xfrm>
              <a:off x="3120" y="2112"/>
              <a:ext cx="816" cy="11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914400" y="228600"/>
            <a:ext cx="7239000" cy="556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rgbClr val="C0C0C0"/>
                </a:solidFill>
              </a:rPr>
              <a:t>Test the model with an independent input series and compare with measured streamflow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rgbClr val="C0C0C0"/>
                </a:solidFill>
              </a:rPr>
              <a:t>Usually employ parameter optimization scheme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rgbClr val="C0C0C0"/>
                </a:solidFill>
              </a:rPr>
              <a:t>More recently, incorporate model, data, and parameter uncertainty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to produce probability distributions of  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 predicted streamflow time series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This approach is limited by: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uncertainties in</a:t>
            </a:r>
            <a:r>
              <a:rPr lang="en-US" altLang="en-US" dirty="0"/>
              <a:t> </a:t>
            </a:r>
            <a:r>
              <a:rPr lang="en-US" altLang="en-US" dirty="0">
                <a:solidFill>
                  <a:schemeClr val="tx1"/>
                </a:solidFill>
              </a:rPr>
              <a:t>subsurface boundary location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and errors and biases in input time series and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chemeClr val="tx1"/>
                </a:solidFill>
              </a:rPr>
              <a:t>   measured streamflow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914400" y="828675"/>
            <a:ext cx="723900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Topics: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Model Definitions and Modeling the water budget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Calibrating and testing a conceptual model using error free data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14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990600" y="685800"/>
            <a:ext cx="7467600" cy="31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Conceptual model – </a:t>
            </a:r>
            <a:r>
              <a:rPr lang="en-US" altLang="en-US" dirty="0">
                <a:solidFill>
                  <a:srgbClr val="0000FF"/>
                </a:solidFill>
              </a:rPr>
              <a:t>hillslope scale</a:t>
            </a:r>
            <a:r>
              <a:rPr lang="en-US" altLang="en-US" dirty="0">
                <a:solidFill>
                  <a:schemeClr val="tx1"/>
                </a:solidFill>
              </a:rPr>
              <a:t> – mid 1980s</a:t>
            </a:r>
          </a:p>
          <a:p>
            <a:r>
              <a:rPr lang="en-US" altLang="en-US" dirty="0">
                <a:solidFill>
                  <a:srgbClr val="CC6600"/>
                </a:solidFill>
              </a:rPr>
              <a:t>How useful are calibrated conceptual hydrological models for representing major floods?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    </a:t>
            </a:r>
            <a:r>
              <a:rPr lang="en-US" altLang="en-US" dirty="0">
                <a:solidFill>
                  <a:srgbClr val="0000FF"/>
                </a:solidFill>
              </a:rPr>
              <a:t>Gan and Burges, WRR 1990 – (NSF supported)</a:t>
            </a:r>
          </a:p>
          <a:p>
            <a:pPr>
              <a:lnSpc>
                <a:spcPct val="100000"/>
              </a:lnSpc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 Box 2"/>
          <p:cNvSpPr txBox="1">
            <a:spLocks noChangeArrowheads="1"/>
          </p:cNvSpPr>
          <p:nvPr/>
        </p:nvSpPr>
        <p:spPr bwMode="auto">
          <a:xfrm>
            <a:off x="1143000" y="709613"/>
            <a:ext cx="716280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dirty="0"/>
              <a:t>Sophisticated soil physics model of flow from </a:t>
            </a:r>
            <a:r>
              <a:rPr lang="en-US" altLang="en-US" dirty="0">
                <a:solidFill>
                  <a:srgbClr val="0000FF"/>
                </a:solidFill>
              </a:rPr>
              <a:t>prismatic homogeneous hillslopes</a:t>
            </a:r>
          </a:p>
          <a:p>
            <a:r>
              <a:rPr lang="en-US" altLang="en-US" dirty="0"/>
              <a:t>	provided </a:t>
            </a:r>
            <a:r>
              <a:rPr lang="en-US" altLang="en-US" dirty="0">
                <a:solidFill>
                  <a:srgbClr val="FF0000"/>
                </a:solidFill>
              </a:rPr>
              <a:t>“error free”</a:t>
            </a:r>
            <a:r>
              <a:rPr lang="en-US" altLang="en-US" dirty="0"/>
              <a:t> hydrologic signals</a:t>
            </a:r>
          </a:p>
          <a:p>
            <a:pPr>
              <a:spcBef>
                <a:spcPct val="50000"/>
              </a:spcBef>
            </a:pPr>
            <a:r>
              <a:rPr lang="en-US" altLang="en-US" dirty="0"/>
              <a:t>Operational model was calibrated by matching the modeled and “measured” outflow hydrograph time series 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CC6600"/>
                </a:solidFill>
              </a:rPr>
              <a:t>Calibrated conceptual </a:t>
            </a:r>
            <a:r>
              <a:rPr lang="en-US" altLang="en-US" dirty="0">
                <a:solidFill>
                  <a:srgbClr val="0000FF"/>
                </a:solidFill>
              </a:rPr>
              <a:t>Sacramento model - SMA</a:t>
            </a:r>
            <a:r>
              <a:rPr lang="en-US" altLang="en-US" dirty="0">
                <a:solidFill>
                  <a:srgbClr val="CC6600"/>
                </a:solidFill>
              </a:rPr>
              <a:t> (National Weather Service) used to predict hydrologic response to large rainfall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Picture 2" descr="C:\Users\SJB\Desktop\SMA Burnash et al 1973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8" y="990600"/>
            <a:ext cx="8480102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28600" y="304800"/>
            <a:ext cx="8202663" cy="462154"/>
            <a:chOff x="228600" y="304800"/>
            <a:chExt cx="8202663" cy="462154"/>
          </a:xfrm>
        </p:grpSpPr>
        <p:sp>
          <p:nvSpPr>
            <p:cNvPr id="102403" name="Text Box 3"/>
            <p:cNvSpPr txBox="1">
              <a:spLocks noChangeArrowheads="1"/>
            </p:cNvSpPr>
            <p:nvPr/>
          </p:nvSpPr>
          <p:spPr bwMode="auto">
            <a:xfrm>
              <a:off x="228600" y="304800"/>
              <a:ext cx="81534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b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Sacramento Model (SMA)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191000" y="305289"/>
              <a:ext cx="42402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b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Figure 2, </a:t>
              </a:r>
              <a:r>
                <a:rPr lang="en-US" altLang="en-US" b="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Burnash</a:t>
              </a:r>
              <a:r>
                <a:rPr lang="en-US" altLang="en-US" b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et al., 1973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5732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1143000" y="533400"/>
            <a:ext cx="6858000" cy="28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/>
              <a:t>Case 1.   </a:t>
            </a:r>
            <a:r>
              <a:rPr lang="en-US" altLang="en-US" dirty="0">
                <a:solidFill>
                  <a:srgbClr val="0000FF"/>
                </a:solidFill>
              </a:rPr>
              <a:t>0.8 m</a:t>
            </a:r>
            <a:r>
              <a:rPr lang="en-US" altLang="en-US" dirty="0"/>
              <a:t> deep </a:t>
            </a:r>
            <a:r>
              <a:rPr lang="en-US" altLang="en-US" dirty="0" err="1">
                <a:solidFill>
                  <a:srgbClr val="0000FF"/>
                </a:solidFill>
              </a:rPr>
              <a:t>Ksat</a:t>
            </a:r>
            <a:r>
              <a:rPr lang="en-US" altLang="en-US" dirty="0">
                <a:solidFill>
                  <a:srgbClr val="0000FF"/>
                </a:solidFill>
              </a:rPr>
              <a:t> = 2 cm/</a:t>
            </a:r>
            <a:r>
              <a:rPr lang="en-US" altLang="en-US" dirty="0" err="1">
                <a:solidFill>
                  <a:srgbClr val="0000FF"/>
                </a:solidFill>
              </a:rPr>
              <a:t>hr</a:t>
            </a:r>
            <a:endParaRPr lang="en-US" altLang="en-US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en-US" dirty="0"/>
              <a:t>Case 2.   </a:t>
            </a:r>
            <a:r>
              <a:rPr lang="en-US" altLang="en-US" dirty="0">
                <a:solidFill>
                  <a:srgbClr val="800080"/>
                </a:solidFill>
              </a:rPr>
              <a:t>1.6 m</a:t>
            </a:r>
            <a:r>
              <a:rPr lang="en-US" altLang="en-US" dirty="0"/>
              <a:t> deep </a:t>
            </a:r>
            <a:r>
              <a:rPr lang="en-US" altLang="en-US" dirty="0" err="1">
                <a:solidFill>
                  <a:srgbClr val="800080"/>
                </a:solidFill>
              </a:rPr>
              <a:t>Ksat</a:t>
            </a:r>
            <a:r>
              <a:rPr lang="en-US" altLang="en-US" dirty="0">
                <a:solidFill>
                  <a:srgbClr val="800080"/>
                </a:solidFill>
              </a:rPr>
              <a:t> = 20</a:t>
            </a:r>
            <a:r>
              <a:rPr lang="en-US" altLang="en-US" dirty="0"/>
              <a:t> cm/</a:t>
            </a:r>
            <a:r>
              <a:rPr lang="en-US" altLang="en-US" dirty="0" err="1"/>
              <a:t>hr</a:t>
            </a:r>
            <a:endParaRPr lang="en-US" altLang="en-US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dirty="0"/>
              <a:t>length 100 m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dirty="0"/>
              <a:t>slope = 0.10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5507" name="Text Box 3"/>
          <p:cNvSpPr txBox="1">
            <a:spLocks noChangeArrowheads="1"/>
          </p:cNvSpPr>
          <p:nvPr/>
        </p:nvSpPr>
        <p:spPr bwMode="auto">
          <a:xfrm>
            <a:off x="914400" y="1038225"/>
            <a:ext cx="72390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Topics: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Model Definitions and Modeling the water budget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354" name="Group 2"/>
          <p:cNvGrpSpPr>
            <a:grpSpLocks/>
          </p:cNvGrpSpPr>
          <p:nvPr/>
        </p:nvGrpSpPr>
        <p:grpSpPr bwMode="auto">
          <a:xfrm>
            <a:off x="153988" y="381000"/>
            <a:ext cx="8990012" cy="6234113"/>
            <a:chOff x="194" y="622"/>
            <a:chExt cx="5230" cy="3458"/>
          </a:xfrm>
        </p:grpSpPr>
        <p:pic>
          <p:nvPicPr>
            <p:cNvPr id="228355" name="Picture 3" descr="gan-fig1revis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706"/>
              <a:ext cx="4416" cy="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8356" name="Text Box 4"/>
            <p:cNvSpPr txBox="1">
              <a:spLocks noChangeArrowheads="1"/>
            </p:cNvSpPr>
            <p:nvPr/>
          </p:nvSpPr>
          <p:spPr bwMode="auto">
            <a:xfrm>
              <a:off x="4896" y="672"/>
              <a:ext cx="192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8357" name="Text Box 5"/>
            <p:cNvSpPr txBox="1">
              <a:spLocks noChangeArrowheads="1"/>
            </p:cNvSpPr>
            <p:nvPr/>
          </p:nvSpPr>
          <p:spPr bwMode="auto">
            <a:xfrm>
              <a:off x="4896" y="1056"/>
              <a:ext cx="384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130</a:t>
              </a:r>
              <a:endParaRPr lang="en-US" alt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28358" name="Text Box 6"/>
            <p:cNvSpPr txBox="1">
              <a:spLocks noChangeArrowheads="1"/>
            </p:cNvSpPr>
            <p:nvPr/>
          </p:nvSpPr>
          <p:spPr bwMode="auto">
            <a:xfrm>
              <a:off x="4896" y="2496"/>
              <a:ext cx="432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.02</a:t>
              </a:r>
              <a:endParaRPr lang="en-US" alt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28359" name="Text Box 7"/>
            <p:cNvSpPr txBox="1">
              <a:spLocks noChangeArrowheads="1"/>
            </p:cNvSpPr>
            <p:nvPr/>
          </p:nvSpPr>
          <p:spPr bwMode="auto">
            <a:xfrm>
              <a:off x="4848" y="3216"/>
              <a:ext cx="480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0.0</a:t>
              </a:r>
            </a:p>
          </p:txBody>
        </p:sp>
        <p:sp>
          <p:nvSpPr>
            <p:cNvPr id="228360" name="Text Box 8"/>
            <p:cNvSpPr txBox="1">
              <a:spLocks noChangeArrowheads="1"/>
            </p:cNvSpPr>
            <p:nvPr/>
          </p:nvSpPr>
          <p:spPr bwMode="auto">
            <a:xfrm>
              <a:off x="4896" y="3456"/>
              <a:ext cx="528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-.008</a:t>
              </a:r>
            </a:p>
          </p:txBody>
        </p:sp>
        <p:sp>
          <p:nvSpPr>
            <p:cNvPr id="228361" name="Text Box 9"/>
            <p:cNvSpPr txBox="1">
              <a:spLocks noChangeArrowheads="1"/>
            </p:cNvSpPr>
            <p:nvPr/>
          </p:nvSpPr>
          <p:spPr bwMode="auto">
            <a:xfrm>
              <a:off x="528" y="3648"/>
              <a:ext cx="4560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Oct                      Apr                    Oct                     Apr                 Oct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                                           Time (months)   </a:t>
              </a:r>
            </a:p>
          </p:txBody>
        </p:sp>
        <p:sp>
          <p:nvSpPr>
            <p:cNvPr id="228362" name="Text Box 10"/>
            <p:cNvSpPr txBox="1">
              <a:spLocks noChangeArrowheads="1"/>
            </p:cNvSpPr>
            <p:nvPr/>
          </p:nvSpPr>
          <p:spPr bwMode="auto">
            <a:xfrm rot="-5400000">
              <a:off x="-323" y="1667"/>
              <a:ext cx="1248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S-H Flow, cmsd</a:t>
              </a:r>
            </a:p>
          </p:txBody>
        </p:sp>
        <p:sp>
          <p:nvSpPr>
            <p:cNvPr id="228363" name="Text Box 11"/>
            <p:cNvSpPr txBox="1">
              <a:spLocks noChangeArrowheads="1"/>
            </p:cNvSpPr>
            <p:nvPr/>
          </p:nvSpPr>
          <p:spPr bwMode="auto">
            <a:xfrm rot="-5400000">
              <a:off x="-372" y="3061"/>
              <a:ext cx="1346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S-H - SMA, cmsd</a:t>
              </a:r>
            </a:p>
          </p:txBody>
        </p:sp>
        <p:sp>
          <p:nvSpPr>
            <p:cNvPr id="228364" name="Text Box 12"/>
            <p:cNvSpPr txBox="1">
              <a:spLocks noChangeArrowheads="1"/>
            </p:cNvSpPr>
            <p:nvPr/>
          </p:nvSpPr>
          <p:spPr bwMode="auto">
            <a:xfrm>
              <a:off x="384" y="1056"/>
              <a:ext cx="384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.16</a:t>
              </a:r>
            </a:p>
          </p:txBody>
        </p:sp>
        <p:sp>
          <p:nvSpPr>
            <p:cNvPr id="228365" name="Text Box 13"/>
            <p:cNvSpPr txBox="1">
              <a:spLocks noChangeArrowheads="1"/>
            </p:cNvSpPr>
            <p:nvPr/>
          </p:nvSpPr>
          <p:spPr bwMode="auto">
            <a:xfrm>
              <a:off x="384" y="1440"/>
              <a:ext cx="336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.12</a:t>
              </a:r>
            </a:p>
          </p:txBody>
        </p:sp>
        <p:sp>
          <p:nvSpPr>
            <p:cNvPr id="228366" name="Text Box 14"/>
            <p:cNvSpPr txBox="1">
              <a:spLocks noChangeArrowheads="1"/>
            </p:cNvSpPr>
            <p:nvPr/>
          </p:nvSpPr>
          <p:spPr bwMode="auto">
            <a:xfrm>
              <a:off x="384" y="1776"/>
              <a:ext cx="384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.08</a:t>
              </a:r>
            </a:p>
          </p:txBody>
        </p:sp>
        <p:sp>
          <p:nvSpPr>
            <p:cNvPr id="228367" name="Text Box 15"/>
            <p:cNvSpPr txBox="1">
              <a:spLocks noChangeArrowheads="1"/>
            </p:cNvSpPr>
            <p:nvPr/>
          </p:nvSpPr>
          <p:spPr bwMode="auto">
            <a:xfrm>
              <a:off x="384" y="2160"/>
              <a:ext cx="336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.04</a:t>
              </a:r>
            </a:p>
          </p:txBody>
        </p:sp>
        <p:sp>
          <p:nvSpPr>
            <p:cNvPr id="228368" name="Text Box 16"/>
            <p:cNvSpPr txBox="1">
              <a:spLocks noChangeArrowheads="1"/>
            </p:cNvSpPr>
            <p:nvPr/>
          </p:nvSpPr>
          <p:spPr bwMode="auto">
            <a:xfrm>
              <a:off x="432" y="2544"/>
              <a:ext cx="384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8369" name="Text Box 17"/>
            <p:cNvSpPr txBox="1">
              <a:spLocks noChangeArrowheads="1"/>
            </p:cNvSpPr>
            <p:nvPr/>
          </p:nvSpPr>
          <p:spPr bwMode="auto">
            <a:xfrm rot="-5400000">
              <a:off x="4741" y="1019"/>
              <a:ext cx="1008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Rain, mm/hr</a:t>
              </a:r>
            </a:p>
          </p:txBody>
        </p:sp>
      </p:grpSp>
      <p:sp>
        <p:nvSpPr>
          <p:cNvPr id="228370" name="Text Box 18"/>
          <p:cNvSpPr txBox="1">
            <a:spLocks noChangeArrowheads="1"/>
          </p:cNvSpPr>
          <p:nvPr/>
        </p:nvSpPr>
        <p:spPr bwMode="auto">
          <a:xfrm>
            <a:off x="1295400" y="152400"/>
            <a:ext cx="480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>
                <a:solidFill>
                  <a:schemeClr val="tx1"/>
                </a:solidFill>
              </a:rPr>
              <a:t>Case 1:</a:t>
            </a:r>
            <a:r>
              <a:rPr lang="en-US" altLang="en-US" sz="2000">
                <a:solidFill>
                  <a:srgbClr val="0000FF"/>
                </a:solidFill>
              </a:rPr>
              <a:t> Ksat = 2 cm/hr</a:t>
            </a:r>
            <a:r>
              <a:rPr lang="en-US" altLang="en-US" sz="2000">
                <a:solidFill>
                  <a:schemeClr val="tx1"/>
                </a:solidFill>
              </a:rPr>
              <a:t> soil </a:t>
            </a:r>
            <a:r>
              <a:rPr lang="en-US" altLang="en-US" sz="2000">
                <a:solidFill>
                  <a:srgbClr val="0000FF"/>
                </a:solidFill>
              </a:rPr>
              <a:t>0.8 m </a:t>
            </a:r>
            <a:r>
              <a:rPr lang="en-US" altLang="en-US" sz="2000">
                <a:solidFill>
                  <a:schemeClr val="tx1"/>
                </a:solidFill>
              </a:rPr>
              <a:t>deep</a:t>
            </a:r>
            <a:endParaRPr lang="en-US" altLang="en-US" sz="2000" b="0">
              <a:solidFill>
                <a:schemeClr val="tx1"/>
              </a:solidFill>
            </a:endParaRPr>
          </a:p>
        </p:txBody>
      </p:sp>
      <p:grpSp>
        <p:nvGrpSpPr>
          <p:cNvPr id="228371" name="Group 19"/>
          <p:cNvGrpSpPr>
            <a:grpSpLocks/>
          </p:cNvGrpSpPr>
          <p:nvPr/>
        </p:nvGrpSpPr>
        <p:grpSpPr bwMode="auto">
          <a:xfrm>
            <a:off x="1981200" y="4038600"/>
            <a:ext cx="6400800" cy="1143000"/>
            <a:chOff x="1248" y="2544"/>
            <a:chExt cx="4032" cy="720"/>
          </a:xfrm>
        </p:grpSpPr>
        <p:sp>
          <p:nvSpPr>
            <p:cNvPr id="228372" name="Text Box 20"/>
            <p:cNvSpPr txBox="1">
              <a:spLocks noChangeArrowheads="1"/>
            </p:cNvSpPr>
            <p:nvPr/>
          </p:nvSpPr>
          <p:spPr bwMode="auto">
            <a:xfrm>
              <a:off x="1248" y="2784"/>
              <a:ext cx="2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>
                  <a:solidFill>
                    <a:srgbClr val="FF0000"/>
                  </a:solidFill>
                </a:rPr>
                <a:t>True minus Calibrated model</a:t>
              </a:r>
            </a:p>
          </p:txBody>
        </p:sp>
        <p:sp>
          <p:nvSpPr>
            <p:cNvPr id="228373" name="Line 21"/>
            <p:cNvSpPr>
              <a:spLocks noChangeShapeType="1"/>
            </p:cNvSpPr>
            <p:nvPr/>
          </p:nvSpPr>
          <p:spPr bwMode="auto">
            <a:xfrm flipV="1">
              <a:off x="3744" y="2544"/>
              <a:ext cx="1536" cy="43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374" name="Line 22"/>
            <p:cNvSpPr>
              <a:spLocks noChangeShapeType="1"/>
            </p:cNvSpPr>
            <p:nvPr/>
          </p:nvSpPr>
          <p:spPr bwMode="auto">
            <a:xfrm>
              <a:off x="3744" y="2976"/>
              <a:ext cx="1440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375" name="Line 23"/>
            <p:cNvSpPr>
              <a:spLocks noChangeShapeType="1"/>
            </p:cNvSpPr>
            <p:nvPr/>
          </p:nvSpPr>
          <p:spPr bwMode="auto">
            <a:xfrm>
              <a:off x="3744" y="2976"/>
              <a:ext cx="384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28386" name="Group 34"/>
          <p:cNvGrpSpPr>
            <a:grpSpLocks/>
          </p:cNvGrpSpPr>
          <p:nvPr/>
        </p:nvGrpSpPr>
        <p:grpSpPr bwMode="auto">
          <a:xfrm>
            <a:off x="5943600" y="685800"/>
            <a:ext cx="2438400" cy="701675"/>
            <a:chOff x="3744" y="432"/>
            <a:chExt cx="1536" cy="442"/>
          </a:xfrm>
        </p:grpSpPr>
        <p:sp>
          <p:nvSpPr>
            <p:cNvPr id="228376" name="Text Box 24"/>
            <p:cNvSpPr txBox="1">
              <a:spLocks noChangeArrowheads="1"/>
            </p:cNvSpPr>
            <p:nvPr/>
          </p:nvSpPr>
          <p:spPr bwMode="auto">
            <a:xfrm>
              <a:off x="4272" y="624"/>
              <a:ext cx="72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>
                  <a:solidFill>
                    <a:srgbClr val="0000FF"/>
                  </a:solidFill>
                </a:rPr>
                <a:t>Rain</a:t>
              </a:r>
            </a:p>
          </p:txBody>
        </p:sp>
        <p:sp>
          <p:nvSpPr>
            <p:cNvPr id="228377" name="Line 25"/>
            <p:cNvSpPr>
              <a:spLocks noChangeShapeType="1"/>
            </p:cNvSpPr>
            <p:nvPr/>
          </p:nvSpPr>
          <p:spPr bwMode="auto">
            <a:xfrm flipV="1">
              <a:off x="4704" y="432"/>
              <a:ext cx="528" cy="28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378" name="Line 26"/>
            <p:cNvSpPr>
              <a:spLocks noChangeShapeType="1"/>
            </p:cNvSpPr>
            <p:nvPr/>
          </p:nvSpPr>
          <p:spPr bwMode="auto">
            <a:xfrm>
              <a:off x="4704" y="720"/>
              <a:ext cx="576" cy="1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379" name="Line 27"/>
            <p:cNvSpPr>
              <a:spLocks noChangeShapeType="1"/>
            </p:cNvSpPr>
            <p:nvPr/>
          </p:nvSpPr>
          <p:spPr bwMode="auto">
            <a:xfrm flipH="1" flipV="1">
              <a:off x="3744" y="624"/>
              <a:ext cx="528" cy="1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28380" name="Group 28"/>
          <p:cNvGrpSpPr>
            <a:grpSpLocks/>
          </p:cNvGrpSpPr>
          <p:nvPr/>
        </p:nvGrpSpPr>
        <p:grpSpPr bwMode="auto">
          <a:xfrm>
            <a:off x="838200" y="1371600"/>
            <a:ext cx="4191000" cy="2590800"/>
            <a:chOff x="528" y="864"/>
            <a:chExt cx="2640" cy="1632"/>
          </a:xfrm>
        </p:grpSpPr>
        <p:grpSp>
          <p:nvGrpSpPr>
            <p:cNvPr id="228381" name="Group 29"/>
            <p:cNvGrpSpPr>
              <a:grpSpLocks/>
            </p:cNvGrpSpPr>
            <p:nvPr/>
          </p:nvGrpSpPr>
          <p:grpSpPr bwMode="auto">
            <a:xfrm>
              <a:off x="1776" y="1152"/>
              <a:ext cx="1392" cy="624"/>
              <a:chOff x="1776" y="1152"/>
              <a:chExt cx="1392" cy="624"/>
            </a:xfrm>
          </p:grpSpPr>
          <p:sp>
            <p:nvSpPr>
              <p:cNvPr id="228382" name="Text Box 30"/>
              <p:cNvSpPr txBox="1">
                <a:spLocks noChangeArrowheads="1"/>
              </p:cNvSpPr>
              <p:nvPr/>
            </p:nvSpPr>
            <p:spPr bwMode="auto">
              <a:xfrm>
                <a:off x="1920" y="1152"/>
                <a:ext cx="124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28575" algn="ctr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en-US" sz="2000">
                    <a:solidFill>
                      <a:srgbClr val="800080"/>
                    </a:solidFill>
                  </a:rPr>
                  <a:t>True flow rate</a:t>
                </a:r>
              </a:p>
            </p:txBody>
          </p:sp>
          <p:sp>
            <p:nvSpPr>
              <p:cNvPr id="228383" name="Line 31"/>
              <p:cNvSpPr>
                <a:spLocks noChangeShapeType="1"/>
              </p:cNvSpPr>
              <p:nvPr/>
            </p:nvSpPr>
            <p:spPr bwMode="auto">
              <a:xfrm flipH="1">
                <a:off x="1776" y="1440"/>
                <a:ext cx="432" cy="336"/>
              </a:xfrm>
              <a:prstGeom prst="line">
                <a:avLst/>
              </a:prstGeom>
              <a:noFill/>
              <a:ln w="28575">
                <a:solidFill>
                  <a:srgbClr val="80008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28384" name="Line 32"/>
            <p:cNvSpPr>
              <a:spLocks noChangeShapeType="1"/>
            </p:cNvSpPr>
            <p:nvPr/>
          </p:nvSpPr>
          <p:spPr bwMode="auto">
            <a:xfrm flipH="1" flipV="1">
              <a:off x="528" y="864"/>
              <a:ext cx="1344" cy="384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385" name="Line 33"/>
            <p:cNvSpPr>
              <a:spLocks noChangeShapeType="1"/>
            </p:cNvSpPr>
            <p:nvPr/>
          </p:nvSpPr>
          <p:spPr bwMode="auto">
            <a:xfrm flipH="1">
              <a:off x="672" y="1248"/>
              <a:ext cx="1200" cy="1248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28387" name="Text Box 35"/>
          <p:cNvSpPr txBox="1">
            <a:spLocks noChangeArrowheads="1"/>
          </p:cNvSpPr>
          <p:nvPr/>
        </p:nvSpPr>
        <p:spPr bwMode="auto">
          <a:xfrm>
            <a:off x="6096000" y="1828800"/>
            <a:ext cx="22098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rgbClr val="800080"/>
                </a:solidFill>
              </a:rPr>
              <a:t>Runoff:</a:t>
            </a:r>
          </a:p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rgbClr val="800080"/>
                </a:solidFill>
              </a:rPr>
              <a:t>88% Surface flow</a:t>
            </a:r>
          </a:p>
        </p:txBody>
      </p:sp>
      <p:sp>
        <p:nvSpPr>
          <p:cNvPr id="228389" name="Text Box 37"/>
          <p:cNvSpPr txBox="1">
            <a:spLocks noChangeArrowheads="1"/>
          </p:cNvSpPr>
          <p:nvPr/>
        </p:nvSpPr>
        <p:spPr bwMode="auto">
          <a:xfrm>
            <a:off x="6067425" y="38100"/>
            <a:ext cx="2971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CC0000"/>
                </a:solidFill>
              </a:rPr>
              <a:t>- Best calibration</a:t>
            </a:r>
          </a:p>
        </p:txBody>
      </p:sp>
      <p:grpSp>
        <p:nvGrpSpPr>
          <p:cNvPr id="228391" name="Group 39"/>
          <p:cNvGrpSpPr>
            <a:grpSpLocks/>
          </p:cNvGrpSpPr>
          <p:nvPr/>
        </p:nvGrpSpPr>
        <p:grpSpPr bwMode="auto">
          <a:xfrm>
            <a:off x="990600" y="6172200"/>
            <a:ext cx="7239000" cy="573088"/>
            <a:chOff x="624" y="3888"/>
            <a:chExt cx="4560" cy="361"/>
          </a:xfrm>
        </p:grpSpPr>
        <p:sp>
          <p:nvSpPr>
            <p:cNvPr id="228388" name="Line 36"/>
            <p:cNvSpPr>
              <a:spLocks noChangeShapeType="1"/>
            </p:cNvSpPr>
            <p:nvPr/>
          </p:nvSpPr>
          <p:spPr bwMode="auto">
            <a:xfrm flipV="1">
              <a:off x="624" y="3888"/>
              <a:ext cx="45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390" name="Text Box 38"/>
            <p:cNvSpPr txBox="1">
              <a:spLocks noChangeArrowheads="1"/>
            </p:cNvSpPr>
            <p:nvPr/>
          </p:nvSpPr>
          <p:spPr bwMode="auto">
            <a:xfrm>
              <a:off x="2256" y="3903"/>
              <a:ext cx="1248" cy="3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>
                  <a:solidFill>
                    <a:srgbClr val="FF0000"/>
                  </a:solidFill>
                </a:rPr>
                <a:t>Two Years</a:t>
              </a:r>
            </a:p>
          </p:txBody>
        </p:sp>
      </p:grpSp>
      <p:sp>
        <p:nvSpPr>
          <p:cNvPr id="228392" name="Rectangle 40"/>
          <p:cNvSpPr>
            <a:spLocks noChangeArrowheads="1"/>
          </p:cNvSpPr>
          <p:nvPr/>
        </p:nvSpPr>
        <p:spPr bwMode="auto">
          <a:xfrm>
            <a:off x="8715375" y="700088"/>
            <a:ext cx="304800" cy="838200"/>
          </a:xfrm>
          <a:prstGeom prst="rect">
            <a:avLst/>
          </a:prstGeom>
          <a:solidFill>
            <a:schemeClr val="bg1">
              <a:alpha val="0"/>
            </a:schemeClr>
          </a:solidFill>
          <a:ln w="31750" algn="ctr">
            <a:solidFill>
              <a:srgbClr val="00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28393" name="Rectangle 41"/>
          <p:cNvSpPr>
            <a:spLocks noChangeArrowheads="1"/>
          </p:cNvSpPr>
          <p:nvPr/>
        </p:nvSpPr>
        <p:spPr bwMode="auto">
          <a:xfrm>
            <a:off x="223838" y="1676400"/>
            <a:ext cx="261937" cy="742950"/>
          </a:xfrm>
          <a:prstGeom prst="rect">
            <a:avLst/>
          </a:prstGeom>
          <a:solidFill>
            <a:schemeClr val="bg1">
              <a:alpha val="0"/>
            </a:schemeClr>
          </a:solidFill>
          <a:ln w="31750" algn="ctr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70" grpId="0" build="allAtOnce"/>
      <p:bldP spid="228387" grpId="0"/>
      <p:bldP spid="228389" grpId="0"/>
      <p:bldP spid="228392" grpId="0" animBg="1"/>
      <p:bldP spid="22839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434" name="Group 2"/>
          <p:cNvGrpSpPr>
            <a:grpSpLocks/>
          </p:cNvGrpSpPr>
          <p:nvPr/>
        </p:nvGrpSpPr>
        <p:grpSpPr bwMode="auto">
          <a:xfrm>
            <a:off x="77788" y="460375"/>
            <a:ext cx="9142412" cy="6092825"/>
            <a:chOff x="197" y="622"/>
            <a:chExt cx="5227" cy="3470"/>
          </a:xfrm>
        </p:grpSpPr>
        <p:sp>
          <p:nvSpPr>
            <p:cNvPr id="146435" name="Text Box 3"/>
            <p:cNvSpPr txBox="1">
              <a:spLocks noChangeArrowheads="1"/>
            </p:cNvSpPr>
            <p:nvPr/>
          </p:nvSpPr>
          <p:spPr bwMode="auto">
            <a:xfrm>
              <a:off x="4896" y="672"/>
              <a:ext cx="192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6436" name="Text Box 4"/>
            <p:cNvSpPr txBox="1">
              <a:spLocks noChangeArrowheads="1"/>
            </p:cNvSpPr>
            <p:nvPr/>
          </p:nvSpPr>
          <p:spPr bwMode="auto">
            <a:xfrm>
              <a:off x="4896" y="1008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130</a:t>
              </a:r>
              <a:endParaRPr lang="en-US" alt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46437" name="Text Box 5"/>
            <p:cNvSpPr txBox="1">
              <a:spLocks noChangeArrowheads="1"/>
            </p:cNvSpPr>
            <p:nvPr/>
          </p:nvSpPr>
          <p:spPr bwMode="auto">
            <a:xfrm>
              <a:off x="4896" y="2496"/>
              <a:ext cx="432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.03</a:t>
              </a:r>
              <a:endParaRPr lang="en-US" alt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46438" name="Text Box 6"/>
            <p:cNvSpPr txBox="1">
              <a:spLocks noChangeArrowheads="1"/>
            </p:cNvSpPr>
            <p:nvPr/>
          </p:nvSpPr>
          <p:spPr bwMode="auto">
            <a:xfrm>
              <a:off x="4848" y="3168"/>
              <a:ext cx="480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0.0</a:t>
              </a:r>
            </a:p>
          </p:txBody>
        </p:sp>
        <p:sp>
          <p:nvSpPr>
            <p:cNvPr id="146439" name="Text Box 7"/>
            <p:cNvSpPr txBox="1">
              <a:spLocks noChangeArrowheads="1"/>
            </p:cNvSpPr>
            <p:nvPr/>
          </p:nvSpPr>
          <p:spPr bwMode="auto">
            <a:xfrm>
              <a:off x="4896" y="3456"/>
              <a:ext cx="528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-.013</a:t>
              </a:r>
            </a:p>
          </p:txBody>
        </p:sp>
        <p:sp>
          <p:nvSpPr>
            <p:cNvPr id="146440" name="Text Box 8"/>
            <p:cNvSpPr txBox="1">
              <a:spLocks noChangeArrowheads="1"/>
            </p:cNvSpPr>
            <p:nvPr/>
          </p:nvSpPr>
          <p:spPr bwMode="auto">
            <a:xfrm>
              <a:off x="528" y="3648"/>
              <a:ext cx="4560" cy="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Oct                      Apr                    Oct                     Apr                 Oct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                                           Time (months)   </a:t>
              </a:r>
            </a:p>
          </p:txBody>
        </p:sp>
        <p:sp>
          <p:nvSpPr>
            <p:cNvPr id="146441" name="Text Box 9"/>
            <p:cNvSpPr txBox="1">
              <a:spLocks noChangeArrowheads="1"/>
            </p:cNvSpPr>
            <p:nvPr/>
          </p:nvSpPr>
          <p:spPr bwMode="auto">
            <a:xfrm rot="-5400000">
              <a:off x="-323" y="1666"/>
              <a:ext cx="1249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S-H Flow, cmsd</a:t>
              </a:r>
            </a:p>
          </p:txBody>
        </p:sp>
        <p:sp>
          <p:nvSpPr>
            <p:cNvPr id="146442" name="Text Box 10"/>
            <p:cNvSpPr txBox="1">
              <a:spLocks noChangeArrowheads="1"/>
            </p:cNvSpPr>
            <p:nvPr/>
          </p:nvSpPr>
          <p:spPr bwMode="auto">
            <a:xfrm rot="-5400000">
              <a:off x="-371" y="3060"/>
              <a:ext cx="1346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S-H - SMA, cmsd</a:t>
              </a:r>
            </a:p>
          </p:txBody>
        </p:sp>
        <p:sp>
          <p:nvSpPr>
            <p:cNvPr id="146443" name="Text Box 11"/>
            <p:cNvSpPr txBox="1">
              <a:spLocks noChangeArrowheads="1"/>
            </p:cNvSpPr>
            <p:nvPr/>
          </p:nvSpPr>
          <p:spPr bwMode="auto">
            <a:xfrm>
              <a:off x="384" y="1056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.08</a:t>
              </a:r>
            </a:p>
          </p:txBody>
        </p:sp>
        <p:sp>
          <p:nvSpPr>
            <p:cNvPr id="146444" name="Text Box 12"/>
            <p:cNvSpPr txBox="1">
              <a:spLocks noChangeArrowheads="1"/>
            </p:cNvSpPr>
            <p:nvPr/>
          </p:nvSpPr>
          <p:spPr bwMode="auto">
            <a:xfrm>
              <a:off x="384" y="1440"/>
              <a:ext cx="336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.06</a:t>
              </a:r>
            </a:p>
          </p:txBody>
        </p:sp>
        <p:sp>
          <p:nvSpPr>
            <p:cNvPr id="146445" name="Text Box 13"/>
            <p:cNvSpPr txBox="1">
              <a:spLocks noChangeArrowheads="1"/>
            </p:cNvSpPr>
            <p:nvPr/>
          </p:nvSpPr>
          <p:spPr bwMode="auto">
            <a:xfrm>
              <a:off x="384" y="1776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.04</a:t>
              </a:r>
            </a:p>
          </p:txBody>
        </p:sp>
        <p:sp>
          <p:nvSpPr>
            <p:cNvPr id="146446" name="Text Box 14"/>
            <p:cNvSpPr txBox="1">
              <a:spLocks noChangeArrowheads="1"/>
            </p:cNvSpPr>
            <p:nvPr/>
          </p:nvSpPr>
          <p:spPr bwMode="auto">
            <a:xfrm>
              <a:off x="384" y="2160"/>
              <a:ext cx="336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.02</a:t>
              </a:r>
            </a:p>
          </p:txBody>
        </p:sp>
        <p:sp>
          <p:nvSpPr>
            <p:cNvPr id="146447" name="Text Box 15"/>
            <p:cNvSpPr txBox="1">
              <a:spLocks noChangeArrowheads="1"/>
            </p:cNvSpPr>
            <p:nvPr/>
          </p:nvSpPr>
          <p:spPr bwMode="auto">
            <a:xfrm>
              <a:off x="432" y="2544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6448" name="Text Box 16"/>
            <p:cNvSpPr txBox="1">
              <a:spLocks noChangeArrowheads="1"/>
            </p:cNvSpPr>
            <p:nvPr/>
          </p:nvSpPr>
          <p:spPr bwMode="auto">
            <a:xfrm rot="-5400000">
              <a:off x="4738" y="1021"/>
              <a:ext cx="1007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Rain, mm/hr</a:t>
              </a:r>
            </a:p>
          </p:txBody>
        </p:sp>
        <p:pic>
          <p:nvPicPr>
            <p:cNvPr id="146449" name="Picture 17" descr="gan-fig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753"/>
              <a:ext cx="4272" cy="2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6450" name="Text Box 18"/>
          <p:cNvSpPr txBox="1">
            <a:spLocks noChangeArrowheads="1"/>
          </p:cNvSpPr>
          <p:nvPr/>
        </p:nvSpPr>
        <p:spPr bwMode="auto">
          <a:xfrm>
            <a:off x="1447800" y="228600"/>
            <a:ext cx="6477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chemeClr val="tx1"/>
                </a:solidFill>
              </a:rPr>
              <a:t>Case 2:</a:t>
            </a:r>
            <a:r>
              <a:rPr lang="en-US" altLang="en-US" sz="1800">
                <a:solidFill>
                  <a:srgbClr val="0000FF"/>
                </a:solidFill>
              </a:rPr>
              <a:t> </a:t>
            </a:r>
            <a:r>
              <a:rPr lang="en-US" altLang="en-US" sz="1800">
                <a:solidFill>
                  <a:srgbClr val="800080"/>
                </a:solidFill>
              </a:rPr>
              <a:t>Ksat = 20 cm/hr</a:t>
            </a:r>
            <a:r>
              <a:rPr lang="en-US" altLang="en-US" sz="1800">
                <a:solidFill>
                  <a:srgbClr val="0000FF"/>
                </a:solidFill>
              </a:rPr>
              <a:t> </a:t>
            </a:r>
            <a:r>
              <a:rPr lang="en-US" altLang="en-US" sz="1800">
                <a:solidFill>
                  <a:schemeClr val="tx1"/>
                </a:solidFill>
              </a:rPr>
              <a:t> soil </a:t>
            </a:r>
            <a:r>
              <a:rPr lang="en-US" altLang="en-US" sz="1800">
                <a:solidFill>
                  <a:srgbClr val="800080"/>
                </a:solidFill>
              </a:rPr>
              <a:t>1.6 m</a:t>
            </a:r>
            <a:r>
              <a:rPr lang="en-US" altLang="en-US" sz="1800">
                <a:solidFill>
                  <a:srgbClr val="0000FF"/>
                </a:solidFill>
              </a:rPr>
              <a:t> </a:t>
            </a:r>
            <a:r>
              <a:rPr lang="en-US" altLang="en-US" sz="1800">
                <a:solidFill>
                  <a:schemeClr val="tx1"/>
                </a:solidFill>
              </a:rPr>
              <a:t>deep </a:t>
            </a:r>
            <a:r>
              <a:rPr lang="en-US" altLang="en-US" sz="1800">
                <a:solidFill>
                  <a:srgbClr val="CC0000"/>
                </a:solidFill>
              </a:rPr>
              <a:t>- Best calibration</a:t>
            </a:r>
            <a:endParaRPr lang="en-US" altLang="en-US" sz="1800" b="0">
              <a:solidFill>
                <a:srgbClr val="CC0000"/>
              </a:solidFill>
            </a:endParaRPr>
          </a:p>
        </p:txBody>
      </p:sp>
      <p:sp>
        <p:nvSpPr>
          <p:cNvPr id="146453" name="Text Box 21"/>
          <p:cNvSpPr txBox="1">
            <a:spLocks noChangeArrowheads="1"/>
          </p:cNvSpPr>
          <p:nvPr/>
        </p:nvSpPr>
        <p:spPr bwMode="auto">
          <a:xfrm>
            <a:off x="6248400" y="1905000"/>
            <a:ext cx="21336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800080"/>
                </a:solidFill>
              </a:rPr>
              <a:t>Runoff: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800080"/>
                </a:solidFill>
              </a:rPr>
              <a:t>7% Surface flow</a:t>
            </a:r>
          </a:p>
        </p:txBody>
      </p:sp>
      <p:grpSp>
        <p:nvGrpSpPr>
          <p:cNvPr id="146466" name="Group 34"/>
          <p:cNvGrpSpPr>
            <a:grpSpLocks/>
          </p:cNvGrpSpPr>
          <p:nvPr/>
        </p:nvGrpSpPr>
        <p:grpSpPr bwMode="auto">
          <a:xfrm>
            <a:off x="762000" y="1447800"/>
            <a:ext cx="4267200" cy="2590800"/>
            <a:chOff x="480" y="912"/>
            <a:chExt cx="2688" cy="1632"/>
          </a:xfrm>
        </p:grpSpPr>
        <p:sp>
          <p:nvSpPr>
            <p:cNvPr id="146457" name="Text Box 25"/>
            <p:cNvSpPr txBox="1">
              <a:spLocks noChangeArrowheads="1"/>
            </p:cNvSpPr>
            <p:nvPr/>
          </p:nvSpPr>
          <p:spPr bwMode="auto">
            <a:xfrm>
              <a:off x="1920" y="1200"/>
              <a:ext cx="124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>
                  <a:solidFill>
                    <a:srgbClr val="800080"/>
                  </a:solidFill>
                </a:rPr>
                <a:t>True flow rate</a:t>
              </a:r>
            </a:p>
          </p:txBody>
        </p:sp>
        <p:sp>
          <p:nvSpPr>
            <p:cNvPr id="146458" name="Line 26"/>
            <p:cNvSpPr>
              <a:spLocks noChangeShapeType="1"/>
            </p:cNvSpPr>
            <p:nvPr/>
          </p:nvSpPr>
          <p:spPr bwMode="auto">
            <a:xfrm flipH="1">
              <a:off x="1536" y="1488"/>
              <a:ext cx="672" cy="816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6459" name="Line 27"/>
            <p:cNvSpPr>
              <a:spLocks noChangeShapeType="1"/>
            </p:cNvSpPr>
            <p:nvPr/>
          </p:nvSpPr>
          <p:spPr bwMode="auto">
            <a:xfrm flipH="1" flipV="1">
              <a:off x="528" y="912"/>
              <a:ext cx="1344" cy="384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6460" name="Line 28"/>
            <p:cNvSpPr>
              <a:spLocks noChangeShapeType="1"/>
            </p:cNvSpPr>
            <p:nvPr/>
          </p:nvSpPr>
          <p:spPr bwMode="auto">
            <a:xfrm flipH="1">
              <a:off x="480" y="1296"/>
              <a:ext cx="1392" cy="1248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46461" name="Group 29"/>
          <p:cNvGrpSpPr>
            <a:grpSpLocks/>
          </p:cNvGrpSpPr>
          <p:nvPr/>
        </p:nvGrpSpPr>
        <p:grpSpPr bwMode="auto">
          <a:xfrm>
            <a:off x="1981200" y="4038600"/>
            <a:ext cx="6400800" cy="1143000"/>
            <a:chOff x="1248" y="2544"/>
            <a:chExt cx="4032" cy="720"/>
          </a:xfrm>
        </p:grpSpPr>
        <p:sp>
          <p:nvSpPr>
            <p:cNvPr id="146462" name="Text Box 30"/>
            <p:cNvSpPr txBox="1">
              <a:spLocks noChangeArrowheads="1"/>
            </p:cNvSpPr>
            <p:nvPr/>
          </p:nvSpPr>
          <p:spPr bwMode="auto">
            <a:xfrm>
              <a:off x="1248" y="2784"/>
              <a:ext cx="2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>
                  <a:solidFill>
                    <a:srgbClr val="FF0000"/>
                  </a:solidFill>
                </a:rPr>
                <a:t>True minus Calibrated model</a:t>
              </a:r>
            </a:p>
          </p:txBody>
        </p:sp>
        <p:sp>
          <p:nvSpPr>
            <p:cNvPr id="146463" name="Line 31"/>
            <p:cNvSpPr>
              <a:spLocks noChangeShapeType="1"/>
            </p:cNvSpPr>
            <p:nvPr/>
          </p:nvSpPr>
          <p:spPr bwMode="auto">
            <a:xfrm flipV="1">
              <a:off x="3744" y="2544"/>
              <a:ext cx="1536" cy="43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6464" name="Line 32"/>
            <p:cNvSpPr>
              <a:spLocks noChangeShapeType="1"/>
            </p:cNvSpPr>
            <p:nvPr/>
          </p:nvSpPr>
          <p:spPr bwMode="auto">
            <a:xfrm>
              <a:off x="3744" y="2976"/>
              <a:ext cx="1440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6465" name="Line 33"/>
            <p:cNvSpPr>
              <a:spLocks noChangeShapeType="1"/>
            </p:cNvSpPr>
            <p:nvPr/>
          </p:nvSpPr>
          <p:spPr bwMode="auto">
            <a:xfrm>
              <a:off x="3744" y="2976"/>
              <a:ext cx="384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50" grpId="0"/>
      <p:bldP spid="1464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666" name="Group 2"/>
          <p:cNvGrpSpPr>
            <a:grpSpLocks/>
          </p:cNvGrpSpPr>
          <p:nvPr/>
        </p:nvGrpSpPr>
        <p:grpSpPr bwMode="auto">
          <a:xfrm>
            <a:off x="77788" y="460375"/>
            <a:ext cx="9142412" cy="6092825"/>
            <a:chOff x="197" y="622"/>
            <a:chExt cx="5227" cy="3470"/>
          </a:xfrm>
        </p:grpSpPr>
        <p:sp>
          <p:nvSpPr>
            <p:cNvPr id="369667" name="Text Box 3"/>
            <p:cNvSpPr txBox="1">
              <a:spLocks noChangeArrowheads="1"/>
            </p:cNvSpPr>
            <p:nvPr/>
          </p:nvSpPr>
          <p:spPr bwMode="auto">
            <a:xfrm>
              <a:off x="4896" y="672"/>
              <a:ext cx="192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69668" name="Text Box 4"/>
            <p:cNvSpPr txBox="1">
              <a:spLocks noChangeArrowheads="1"/>
            </p:cNvSpPr>
            <p:nvPr/>
          </p:nvSpPr>
          <p:spPr bwMode="auto">
            <a:xfrm>
              <a:off x="4896" y="1008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130</a:t>
              </a:r>
              <a:endParaRPr lang="en-US" alt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369669" name="Text Box 5"/>
            <p:cNvSpPr txBox="1">
              <a:spLocks noChangeArrowheads="1"/>
            </p:cNvSpPr>
            <p:nvPr/>
          </p:nvSpPr>
          <p:spPr bwMode="auto">
            <a:xfrm>
              <a:off x="4896" y="2496"/>
              <a:ext cx="432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.03</a:t>
              </a:r>
              <a:endParaRPr lang="en-US" altLang="en-US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369670" name="Text Box 6"/>
            <p:cNvSpPr txBox="1">
              <a:spLocks noChangeArrowheads="1"/>
            </p:cNvSpPr>
            <p:nvPr/>
          </p:nvSpPr>
          <p:spPr bwMode="auto">
            <a:xfrm>
              <a:off x="4848" y="3168"/>
              <a:ext cx="480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0.0</a:t>
              </a:r>
            </a:p>
          </p:txBody>
        </p:sp>
        <p:sp>
          <p:nvSpPr>
            <p:cNvPr id="369671" name="Text Box 7"/>
            <p:cNvSpPr txBox="1">
              <a:spLocks noChangeArrowheads="1"/>
            </p:cNvSpPr>
            <p:nvPr/>
          </p:nvSpPr>
          <p:spPr bwMode="auto">
            <a:xfrm>
              <a:off x="4896" y="3456"/>
              <a:ext cx="528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-.013</a:t>
              </a:r>
            </a:p>
          </p:txBody>
        </p:sp>
        <p:sp>
          <p:nvSpPr>
            <p:cNvPr id="369672" name="Text Box 8"/>
            <p:cNvSpPr txBox="1">
              <a:spLocks noChangeArrowheads="1"/>
            </p:cNvSpPr>
            <p:nvPr/>
          </p:nvSpPr>
          <p:spPr bwMode="auto">
            <a:xfrm>
              <a:off x="528" y="3648"/>
              <a:ext cx="4560" cy="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Oct                      Apr                    Oct                     Apr                 Oct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                                            Time (months)   </a:t>
              </a:r>
            </a:p>
          </p:txBody>
        </p:sp>
        <p:sp>
          <p:nvSpPr>
            <p:cNvPr id="369673" name="Text Box 9"/>
            <p:cNvSpPr txBox="1">
              <a:spLocks noChangeArrowheads="1"/>
            </p:cNvSpPr>
            <p:nvPr/>
          </p:nvSpPr>
          <p:spPr bwMode="auto">
            <a:xfrm rot="-5400000">
              <a:off x="-323" y="1666"/>
              <a:ext cx="1249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S-H Flow, cmsd</a:t>
              </a:r>
            </a:p>
          </p:txBody>
        </p:sp>
        <p:sp>
          <p:nvSpPr>
            <p:cNvPr id="369674" name="Text Box 10"/>
            <p:cNvSpPr txBox="1">
              <a:spLocks noChangeArrowheads="1"/>
            </p:cNvSpPr>
            <p:nvPr/>
          </p:nvSpPr>
          <p:spPr bwMode="auto">
            <a:xfrm rot="-5400000">
              <a:off x="-371" y="3060"/>
              <a:ext cx="1346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S-H - SMA, cmsd</a:t>
              </a:r>
            </a:p>
          </p:txBody>
        </p:sp>
        <p:sp>
          <p:nvSpPr>
            <p:cNvPr id="369675" name="Text Box 11"/>
            <p:cNvSpPr txBox="1">
              <a:spLocks noChangeArrowheads="1"/>
            </p:cNvSpPr>
            <p:nvPr/>
          </p:nvSpPr>
          <p:spPr bwMode="auto">
            <a:xfrm>
              <a:off x="384" y="1056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.08</a:t>
              </a:r>
            </a:p>
          </p:txBody>
        </p:sp>
        <p:sp>
          <p:nvSpPr>
            <p:cNvPr id="369676" name="Text Box 12"/>
            <p:cNvSpPr txBox="1">
              <a:spLocks noChangeArrowheads="1"/>
            </p:cNvSpPr>
            <p:nvPr/>
          </p:nvSpPr>
          <p:spPr bwMode="auto">
            <a:xfrm>
              <a:off x="384" y="1440"/>
              <a:ext cx="336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.06</a:t>
              </a:r>
            </a:p>
          </p:txBody>
        </p:sp>
        <p:sp>
          <p:nvSpPr>
            <p:cNvPr id="369677" name="Text Box 13"/>
            <p:cNvSpPr txBox="1">
              <a:spLocks noChangeArrowheads="1"/>
            </p:cNvSpPr>
            <p:nvPr/>
          </p:nvSpPr>
          <p:spPr bwMode="auto">
            <a:xfrm>
              <a:off x="384" y="1776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.04</a:t>
              </a:r>
            </a:p>
          </p:txBody>
        </p:sp>
        <p:sp>
          <p:nvSpPr>
            <p:cNvPr id="369678" name="Text Box 14"/>
            <p:cNvSpPr txBox="1">
              <a:spLocks noChangeArrowheads="1"/>
            </p:cNvSpPr>
            <p:nvPr/>
          </p:nvSpPr>
          <p:spPr bwMode="auto">
            <a:xfrm>
              <a:off x="384" y="2160"/>
              <a:ext cx="336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.02</a:t>
              </a:r>
            </a:p>
          </p:txBody>
        </p:sp>
        <p:sp>
          <p:nvSpPr>
            <p:cNvPr id="369679" name="Text Box 15"/>
            <p:cNvSpPr txBox="1">
              <a:spLocks noChangeArrowheads="1"/>
            </p:cNvSpPr>
            <p:nvPr/>
          </p:nvSpPr>
          <p:spPr bwMode="auto">
            <a:xfrm>
              <a:off x="432" y="2544"/>
              <a:ext cx="384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69680" name="Text Box 16"/>
            <p:cNvSpPr txBox="1">
              <a:spLocks noChangeArrowheads="1"/>
            </p:cNvSpPr>
            <p:nvPr/>
          </p:nvSpPr>
          <p:spPr bwMode="auto">
            <a:xfrm rot="-5400000">
              <a:off x="4738" y="1021"/>
              <a:ext cx="1007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en-US" sz="1800">
                  <a:solidFill>
                    <a:schemeClr val="tx1"/>
                  </a:solidFill>
                </a:rPr>
                <a:t>Rain, mm/hr</a:t>
              </a:r>
            </a:p>
          </p:txBody>
        </p:sp>
        <p:pic>
          <p:nvPicPr>
            <p:cNvPr id="369681" name="Picture 17" descr="gan-fig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753"/>
              <a:ext cx="4272" cy="2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9697" name="Group 33"/>
          <p:cNvGrpSpPr>
            <a:grpSpLocks/>
          </p:cNvGrpSpPr>
          <p:nvPr/>
        </p:nvGrpSpPr>
        <p:grpSpPr bwMode="auto">
          <a:xfrm>
            <a:off x="1219200" y="3960813"/>
            <a:ext cx="7010400" cy="1677987"/>
            <a:chOff x="768" y="2495"/>
            <a:chExt cx="4416" cy="1057"/>
          </a:xfrm>
        </p:grpSpPr>
        <p:sp>
          <p:nvSpPr>
            <p:cNvPr id="369694" name="Text Box 30"/>
            <p:cNvSpPr txBox="1">
              <a:spLocks noChangeArrowheads="1"/>
            </p:cNvSpPr>
            <p:nvPr/>
          </p:nvSpPr>
          <p:spPr bwMode="auto">
            <a:xfrm>
              <a:off x="768" y="2495"/>
              <a:ext cx="3024" cy="7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en-US" altLang="en-US" sz="2000">
                  <a:solidFill>
                    <a:srgbClr val="0000FF"/>
                  </a:solidFill>
                </a:rPr>
                <a:t>Non-zero residuals result from inadequacies in model and errors in optimally estimated  parameters </a:t>
              </a:r>
            </a:p>
          </p:txBody>
        </p:sp>
        <p:sp>
          <p:nvSpPr>
            <p:cNvPr id="369695" name="Line 31"/>
            <p:cNvSpPr>
              <a:spLocks noChangeShapeType="1"/>
            </p:cNvSpPr>
            <p:nvPr/>
          </p:nvSpPr>
          <p:spPr bwMode="auto">
            <a:xfrm flipV="1">
              <a:off x="3696" y="2544"/>
              <a:ext cx="144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369696" name="Line 32"/>
            <p:cNvSpPr>
              <a:spLocks noChangeShapeType="1"/>
            </p:cNvSpPr>
            <p:nvPr/>
          </p:nvSpPr>
          <p:spPr bwMode="auto">
            <a:xfrm>
              <a:off x="3696" y="2928"/>
              <a:ext cx="1488" cy="62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1143000" y="990600"/>
            <a:ext cx="68580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/>
              <a:t>Predicted hillslope hydrograph for 6-hour duration </a:t>
            </a:r>
            <a:r>
              <a:rPr lang="en-US" altLang="en-US" dirty="0">
                <a:solidFill>
                  <a:srgbClr val="0000FF"/>
                </a:solidFill>
              </a:rPr>
              <a:t>“probable maximum rainfall”</a:t>
            </a:r>
          </a:p>
          <a:p>
            <a:pPr>
              <a:spcBef>
                <a:spcPct val="50000"/>
              </a:spcBef>
            </a:pPr>
            <a:r>
              <a:rPr lang="en-US" altLang="en-US" dirty="0"/>
              <a:t>Extreme rain applied when: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 dirty="0"/>
              <a:t>    hillslope relatively </a:t>
            </a:r>
            <a:r>
              <a:rPr lang="en-US" altLang="en-US" dirty="0">
                <a:solidFill>
                  <a:srgbClr val="00CC00"/>
                </a:solidFill>
              </a:rPr>
              <a:t>“wet”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 dirty="0"/>
              <a:t>    hillslope relatively </a:t>
            </a:r>
            <a:r>
              <a:rPr lang="en-US" altLang="en-US" dirty="0">
                <a:solidFill>
                  <a:srgbClr val="993300"/>
                </a:solidFill>
              </a:rPr>
              <a:t>“dry”</a:t>
            </a:r>
            <a:r>
              <a:rPr lang="en-US" altLang="en-US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Text Box 2"/>
          <p:cNvSpPr txBox="1">
            <a:spLocks noChangeArrowheads="1"/>
          </p:cNvSpPr>
          <p:nvPr/>
        </p:nvSpPr>
        <p:spPr bwMode="auto">
          <a:xfrm>
            <a:off x="1676400" y="31242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chemeClr val="tx1"/>
              </a:solidFill>
            </a:endParaRPr>
          </a:p>
        </p:txBody>
      </p:sp>
      <p:sp>
        <p:nvSpPr>
          <p:cNvPr id="266243" name="Line 3"/>
          <p:cNvSpPr>
            <a:spLocks noChangeShapeType="1"/>
          </p:cNvSpPr>
          <p:nvPr/>
        </p:nvSpPr>
        <p:spPr bwMode="auto">
          <a:xfrm flipH="1">
            <a:off x="914400" y="2971800"/>
            <a:ext cx="5334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44" name="Line 4"/>
          <p:cNvSpPr>
            <a:spLocks noChangeShapeType="1"/>
          </p:cNvSpPr>
          <p:nvPr/>
        </p:nvSpPr>
        <p:spPr bwMode="auto">
          <a:xfrm flipH="1">
            <a:off x="914400" y="3429000"/>
            <a:ext cx="457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45" name="Rectangle 5"/>
          <p:cNvSpPr>
            <a:spLocks noChangeArrowheads="1"/>
          </p:cNvSpPr>
          <p:nvPr/>
        </p:nvSpPr>
        <p:spPr bwMode="auto">
          <a:xfrm>
            <a:off x="3581400" y="3048000"/>
            <a:ext cx="609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46" name="Text Box 6"/>
          <p:cNvSpPr txBox="1">
            <a:spLocks noChangeArrowheads="1"/>
          </p:cNvSpPr>
          <p:nvPr/>
        </p:nvSpPr>
        <p:spPr bwMode="auto">
          <a:xfrm>
            <a:off x="2057400" y="533400"/>
            <a:ext cx="4495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chemeClr val="tx1"/>
                </a:solidFill>
              </a:rPr>
              <a:t>Case 1:</a:t>
            </a:r>
            <a:r>
              <a:rPr lang="en-US" altLang="en-US" sz="1800">
                <a:solidFill>
                  <a:srgbClr val="0000FF"/>
                </a:solidFill>
              </a:rPr>
              <a:t> Ksat = 2 cm/hr </a:t>
            </a:r>
            <a:r>
              <a:rPr lang="en-US" altLang="en-US" sz="1800">
                <a:solidFill>
                  <a:schemeClr val="tx1"/>
                </a:solidFill>
              </a:rPr>
              <a:t>soil</a:t>
            </a:r>
            <a:r>
              <a:rPr lang="en-US" altLang="en-US" sz="1800">
                <a:solidFill>
                  <a:srgbClr val="0000FF"/>
                </a:solidFill>
              </a:rPr>
              <a:t> 0.8 m </a:t>
            </a:r>
            <a:r>
              <a:rPr lang="en-US" altLang="en-US" sz="1800">
                <a:solidFill>
                  <a:schemeClr val="tx1"/>
                </a:solidFill>
              </a:rPr>
              <a:t>deep</a:t>
            </a:r>
            <a:endParaRPr lang="en-US" altLang="en-US" sz="1800" b="0">
              <a:solidFill>
                <a:schemeClr val="tx1"/>
              </a:solidFill>
            </a:endParaRPr>
          </a:p>
        </p:txBody>
      </p:sp>
      <p:sp>
        <p:nvSpPr>
          <p:cNvPr id="266247" name="Text Box 7"/>
          <p:cNvSpPr txBox="1">
            <a:spLocks noChangeArrowheads="1"/>
          </p:cNvSpPr>
          <p:nvPr/>
        </p:nvSpPr>
        <p:spPr bwMode="auto">
          <a:xfrm>
            <a:off x="1981200" y="18288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 dirty="0">
                <a:solidFill>
                  <a:srgbClr val="993300"/>
                </a:solidFill>
              </a:rPr>
              <a:t>“</a:t>
            </a:r>
            <a:r>
              <a:rPr lang="en-US" altLang="en-US" sz="1800" dirty="0">
                <a:solidFill>
                  <a:srgbClr val="993300"/>
                </a:solidFill>
              </a:rPr>
              <a:t>dry</a:t>
            </a:r>
            <a:r>
              <a:rPr lang="en-US" altLang="en-US" sz="1800" b="0" dirty="0">
                <a:solidFill>
                  <a:srgbClr val="993300"/>
                </a:solidFill>
              </a:rPr>
              <a:t>”</a:t>
            </a:r>
          </a:p>
        </p:txBody>
      </p:sp>
      <p:sp>
        <p:nvSpPr>
          <p:cNvPr id="266248" name="Text Box 8"/>
          <p:cNvSpPr txBox="1">
            <a:spLocks noChangeArrowheads="1"/>
          </p:cNvSpPr>
          <p:nvPr/>
        </p:nvSpPr>
        <p:spPr bwMode="auto">
          <a:xfrm>
            <a:off x="2057400" y="1157288"/>
            <a:ext cx="4038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chemeClr val="tx1"/>
                </a:solidFill>
              </a:rPr>
              <a:t>Hillslope condition at start of storm</a:t>
            </a:r>
          </a:p>
        </p:txBody>
      </p:sp>
      <p:pic>
        <p:nvPicPr>
          <p:cNvPr id="266249" name="Picture 9" descr="Scan-gan-burges-1990-b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144000" cy="31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50" name="Text Box 10"/>
          <p:cNvSpPr txBox="1">
            <a:spLocks noChangeArrowheads="1"/>
          </p:cNvSpPr>
          <p:nvPr/>
        </p:nvSpPr>
        <p:spPr bwMode="auto">
          <a:xfrm>
            <a:off x="5943600" y="18288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rgbClr val="00CC00"/>
                </a:solidFill>
              </a:rPr>
              <a:t>“wet”</a:t>
            </a:r>
          </a:p>
        </p:txBody>
      </p:sp>
      <p:sp>
        <p:nvSpPr>
          <p:cNvPr id="266251" name="Rectangle 11"/>
          <p:cNvSpPr>
            <a:spLocks noChangeArrowheads="1"/>
          </p:cNvSpPr>
          <p:nvPr/>
        </p:nvSpPr>
        <p:spPr bwMode="auto">
          <a:xfrm>
            <a:off x="3581400" y="3048000"/>
            <a:ext cx="609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52" name="Rectangle 12"/>
          <p:cNvSpPr>
            <a:spLocks noChangeArrowheads="1"/>
          </p:cNvSpPr>
          <p:nvPr/>
        </p:nvSpPr>
        <p:spPr bwMode="auto">
          <a:xfrm>
            <a:off x="7543800" y="2971800"/>
            <a:ext cx="6858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66" name="Text Box 26"/>
          <p:cNvSpPr txBox="1">
            <a:spLocks noChangeArrowheads="1"/>
          </p:cNvSpPr>
          <p:nvPr/>
        </p:nvSpPr>
        <p:spPr bwMode="auto">
          <a:xfrm>
            <a:off x="685800" y="5486400"/>
            <a:ext cx="7620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FF0000"/>
                </a:solidFill>
              </a:rPr>
              <a:t>Extreme Flood hydrographs – “probable maximum flood”</a:t>
            </a:r>
          </a:p>
        </p:txBody>
      </p:sp>
      <p:grpSp>
        <p:nvGrpSpPr>
          <p:cNvPr id="266270" name="Group 30"/>
          <p:cNvGrpSpPr>
            <a:grpSpLocks/>
          </p:cNvGrpSpPr>
          <p:nvPr/>
        </p:nvGrpSpPr>
        <p:grpSpPr bwMode="auto">
          <a:xfrm>
            <a:off x="990600" y="3886200"/>
            <a:ext cx="4572000" cy="1752600"/>
            <a:chOff x="624" y="2448"/>
            <a:chExt cx="2880" cy="1104"/>
          </a:xfrm>
        </p:grpSpPr>
        <p:sp>
          <p:nvSpPr>
            <p:cNvPr id="266267" name="Line 27"/>
            <p:cNvSpPr>
              <a:spLocks noChangeShapeType="1"/>
            </p:cNvSpPr>
            <p:nvPr/>
          </p:nvSpPr>
          <p:spPr bwMode="auto">
            <a:xfrm flipH="1" flipV="1">
              <a:off x="624" y="2448"/>
              <a:ext cx="1968" cy="11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6268" name="Line 28"/>
            <p:cNvSpPr>
              <a:spLocks noChangeShapeType="1"/>
            </p:cNvSpPr>
            <p:nvPr/>
          </p:nvSpPr>
          <p:spPr bwMode="auto">
            <a:xfrm flipV="1">
              <a:off x="2592" y="2784"/>
              <a:ext cx="912" cy="7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6" grpId="0"/>
      <p:bldP spid="266247" grpId="0"/>
      <p:bldP spid="266248" grpId="0"/>
      <p:bldP spid="26625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1676400" y="31242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chemeClr val="tx1"/>
              </a:solidFill>
            </a:endParaRP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914400" y="2971800"/>
            <a:ext cx="5334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 flipH="1">
            <a:off x="914400" y="3429000"/>
            <a:ext cx="457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1" name="Rectangle 13"/>
          <p:cNvSpPr>
            <a:spLocks noChangeArrowheads="1"/>
          </p:cNvSpPr>
          <p:nvPr/>
        </p:nvSpPr>
        <p:spPr bwMode="auto">
          <a:xfrm>
            <a:off x="3581400" y="3048000"/>
            <a:ext cx="609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2057400" y="533400"/>
            <a:ext cx="4495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chemeClr val="tx1"/>
                </a:solidFill>
              </a:rPr>
              <a:t>Case 1:</a:t>
            </a:r>
            <a:r>
              <a:rPr lang="en-US" altLang="en-US" sz="1800">
                <a:solidFill>
                  <a:srgbClr val="0000FF"/>
                </a:solidFill>
              </a:rPr>
              <a:t> Ksat = 2 cm/hr </a:t>
            </a:r>
            <a:r>
              <a:rPr lang="en-US" altLang="en-US" sz="1800">
                <a:solidFill>
                  <a:schemeClr val="tx1"/>
                </a:solidFill>
              </a:rPr>
              <a:t>soil</a:t>
            </a:r>
            <a:r>
              <a:rPr lang="en-US" altLang="en-US" sz="1800">
                <a:solidFill>
                  <a:srgbClr val="0000FF"/>
                </a:solidFill>
              </a:rPr>
              <a:t> 0.8 m </a:t>
            </a:r>
            <a:r>
              <a:rPr lang="en-US" altLang="en-US" sz="1800">
                <a:solidFill>
                  <a:schemeClr val="tx1"/>
                </a:solidFill>
              </a:rPr>
              <a:t>deep</a:t>
            </a:r>
            <a:endParaRPr lang="en-US" altLang="en-US" sz="1800" b="0">
              <a:solidFill>
                <a:schemeClr val="tx1"/>
              </a:solidFill>
            </a:endParaRP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981200" y="18288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>
                <a:solidFill>
                  <a:srgbClr val="993300"/>
                </a:solidFill>
              </a:rPr>
              <a:t>“</a:t>
            </a:r>
            <a:r>
              <a:rPr lang="en-US" altLang="en-US" sz="1800">
                <a:solidFill>
                  <a:srgbClr val="993300"/>
                </a:solidFill>
              </a:rPr>
              <a:t>dry</a:t>
            </a:r>
            <a:r>
              <a:rPr lang="en-US" altLang="en-US" sz="1800" b="0">
                <a:solidFill>
                  <a:srgbClr val="993300"/>
                </a:solidFill>
              </a:rPr>
              <a:t>”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2057400" y="1157288"/>
            <a:ext cx="4038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chemeClr val="tx1"/>
                </a:solidFill>
              </a:rPr>
              <a:t>Hillslope condition at start of storm</a:t>
            </a:r>
          </a:p>
        </p:txBody>
      </p:sp>
      <p:pic>
        <p:nvPicPr>
          <p:cNvPr id="99331" name="Picture 3" descr="Scan-gan-burges-1990-b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144000" cy="31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5943600" y="18288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>
                <a:solidFill>
                  <a:srgbClr val="00CC00"/>
                </a:solidFill>
              </a:rPr>
              <a:t>“</a:t>
            </a:r>
            <a:r>
              <a:rPr lang="en-US" altLang="en-US" sz="1800">
                <a:solidFill>
                  <a:srgbClr val="00CC00"/>
                </a:solidFill>
              </a:rPr>
              <a:t>wet</a:t>
            </a:r>
            <a:r>
              <a:rPr lang="en-US" altLang="en-US" sz="1800" b="0">
                <a:solidFill>
                  <a:srgbClr val="00CC00"/>
                </a:solidFill>
              </a:rPr>
              <a:t>”</a:t>
            </a:r>
          </a:p>
        </p:txBody>
      </p:sp>
      <p:sp>
        <p:nvSpPr>
          <p:cNvPr id="99342" name="Rectangle 14"/>
          <p:cNvSpPr>
            <a:spLocks noChangeArrowheads="1"/>
          </p:cNvSpPr>
          <p:nvPr/>
        </p:nvSpPr>
        <p:spPr bwMode="auto">
          <a:xfrm>
            <a:off x="3581400" y="3048000"/>
            <a:ext cx="609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3" name="Rectangle 15"/>
          <p:cNvSpPr>
            <a:spLocks noChangeArrowheads="1"/>
          </p:cNvSpPr>
          <p:nvPr/>
        </p:nvSpPr>
        <p:spPr bwMode="auto">
          <a:xfrm>
            <a:off x="7543800" y="2971800"/>
            <a:ext cx="6858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9349" name="Group 21"/>
          <p:cNvGrpSpPr>
            <a:grpSpLocks/>
          </p:cNvGrpSpPr>
          <p:nvPr/>
        </p:nvGrpSpPr>
        <p:grpSpPr bwMode="auto">
          <a:xfrm>
            <a:off x="914400" y="2819400"/>
            <a:ext cx="1295400" cy="366713"/>
            <a:chOff x="576" y="1776"/>
            <a:chExt cx="816" cy="231"/>
          </a:xfrm>
        </p:grpSpPr>
        <p:sp>
          <p:nvSpPr>
            <p:cNvPr id="99337" name="Text Box 9"/>
            <p:cNvSpPr txBox="1">
              <a:spLocks noChangeArrowheads="1"/>
            </p:cNvSpPr>
            <p:nvPr/>
          </p:nvSpPr>
          <p:spPr bwMode="auto">
            <a:xfrm>
              <a:off x="864" y="1776"/>
              <a:ext cx="52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800080"/>
                  </a:solidFill>
                </a:rPr>
                <a:t>true</a:t>
              </a:r>
            </a:p>
          </p:txBody>
        </p:sp>
        <p:sp>
          <p:nvSpPr>
            <p:cNvPr id="99345" name="Line 17"/>
            <p:cNvSpPr>
              <a:spLocks noChangeShapeType="1"/>
            </p:cNvSpPr>
            <p:nvPr/>
          </p:nvSpPr>
          <p:spPr bwMode="auto">
            <a:xfrm flipH="1">
              <a:off x="576" y="1920"/>
              <a:ext cx="336" cy="0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9350" name="Group 22"/>
          <p:cNvGrpSpPr>
            <a:grpSpLocks/>
          </p:cNvGrpSpPr>
          <p:nvPr/>
        </p:nvGrpSpPr>
        <p:grpSpPr bwMode="auto">
          <a:xfrm>
            <a:off x="914400" y="3200400"/>
            <a:ext cx="2362200" cy="915988"/>
            <a:chOff x="576" y="2025"/>
            <a:chExt cx="1488" cy="577"/>
          </a:xfrm>
        </p:grpSpPr>
        <p:sp>
          <p:nvSpPr>
            <p:cNvPr id="99338" name="Text Box 10"/>
            <p:cNvSpPr txBox="1">
              <a:spLocks noChangeArrowheads="1"/>
            </p:cNvSpPr>
            <p:nvPr/>
          </p:nvSpPr>
          <p:spPr bwMode="auto">
            <a:xfrm>
              <a:off x="816" y="2025"/>
              <a:ext cx="1248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Calibrated model prediction</a:t>
              </a:r>
            </a:p>
          </p:txBody>
        </p:sp>
        <p:sp>
          <p:nvSpPr>
            <p:cNvPr id="99346" name="Line 18"/>
            <p:cNvSpPr>
              <a:spLocks noChangeShapeType="1"/>
            </p:cNvSpPr>
            <p:nvPr/>
          </p:nvSpPr>
          <p:spPr bwMode="auto">
            <a:xfrm flipH="1">
              <a:off x="576" y="2208"/>
              <a:ext cx="288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9352" name="Group 24"/>
          <p:cNvGrpSpPr>
            <a:grpSpLocks/>
          </p:cNvGrpSpPr>
          <p:nvPr/>
        </p:nvGrpSpPr>
        <p:grpSpPr bwMode="auto">
          <a:xfrm>
            <a:off x="5334000" y="3124200"/>
            <a:ext cx="1295400" cy="366713"/>
            <a:chOff x="576" y="1776"/>
            <a:chExt cx="816" cy="231"/>
          </a:xfrm>
        </p:grpSpPr>
        <p:sp>
          <p:nvSpPr>
            <p:cNvPr id="99353" name="Text Box 25"/>
            <p:cNvSpPr txBox="1">
              <a:spLocks noChangeArrowheads="1"/>
            </p:cNvSpPr>
            <p:nvPr/>
          </p:nvSpPr>
          <p:spPr bwMode="auto">
            <a:xfrm>
              <a:off x="864" y="1776"/>
              <a:ext cx="52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800080"/>
                  </a:solidFill>
                </a:rPr>
                <a:t>true</a:t>
              </a:r>
            </a:p>
          </p:txBody>
        </p:sp>
        <p:sp>
          <p:nvSpPr>
            <p:cNvPr id="99354" name="Line 26"/>
            <p:cNvSpPr>
              <a:spLocks noChangeShapeType="1"/>
            </p:cNvSpPr>
            <p:nvPr/>
          </p:nvSpPr>
          <p:spPr bwMode="auto">
            <a:xfrm flipH="1">
              <a:off x="576" y="1920"/>
              <a:ext cx="336" cy="0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9355" name="Group 27"/>
          <p:cNvGrpSpPr>
            <a:grpSpLocks/>
          </p:cNvGrpSpPr>
          <p:nvPr/>
        </p:nvGrpSpPr>
        <p:grpSpPr bwMode="auto">
          <a:xfrm>
            <a:off x="5334000" y="3505200"/>
            <a:ext cx="2362200" cy="915988"/>
            <a:chOff x="576" y="2025"/>
            <a:chExt cx="1488" cy="577"/>
          </a:xfrm>
        </p:grpSpPr>
        <p:sp>
          <p:nvSpPr>
            <p:cNvPr id="99356" name="Text Box 28"/>
            <p:cNvSpPr txBox="1">
              <a:spLocks noChangeArrowheads="1"/>
            </p:cNvSpPr>
            <p:nvPr/>
          </p:nvSpPr>
          <p:spPr bwMode="auto">
            <a:xfrm>
              <a:off x="816" y="2025"/>
              <a:ext cx="1248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Calibrated model prediction</a:t>
              </a:r>
            </a:p>
          </p:txBody>
        </p:sp>
        <p:sp>
          <p:nvSpPr>
            <p:cNvPr id="99357" name="Line 29"/>
            <p:cNvSpPr>
              <a:spLocks noChangeShapeType="1"/>
            </p:cNvSpPr>
            <p:nvPr/>
          </p:nvSpPr>
          <p:spPr bwMode="auto">
            <a:xfrm flipH="1">
              <a:off x="576" y="2208"/>
              <a:ext cx="288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9358" name="Text Box 30"/>
          <p:cNvSpPr txBox="1">
            <a:spLocks noChangeArrowheads="1"/>
          </p:cNvSpPr>
          <p:nvPr/>
        </p:nvSpPr>
        <p:spPr bwMode="auto">
          <a:xfrm>
            <a:off x="914400" y="5410200"/>
            <a:ext cx="7620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rgbClr val="0000FF"/>
                </a:solidFill>
              </a:rPr>
              <a:t>Calibrated model appears to be satisfactory for modeling extreme rainfall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5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2057400" y="533400"/>
            <a:ext cx="4495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chemeClr val="tx1"/>
                </a:solidFill>
              </a:rPr>
              <a:t>Case 2:</a:t>
            </a:r>
            <a:r>
              <a:rPr lang="en-US" altLang="en-US" sz="1800" dirty="0">
                <a:solidFill>
                  <a:srgbClr val="0000FF"/>
                </a:solidFill>
              </a:rPr>
              <a:t> </a:t>
            </a:r>
            <a:r>
              <a:rPr lang="en-US" altLang="en-US" sz="1800" dirty="0" err="1">
                <a:solidFill>
                  <a:srgbClr val="800080"/>
                </a:solidFill>
              </a:rPr>
              <a:t>Ksat</a:t>
            </a:r>
            <a:r>
              <a:rPr lang="en-US" altLang="en-US" sz="1800" dirty="0">
                <a:solidFill>
                  <a:srgbClr val="800080"/>
                </a:solidFill>
              </a:rPr>
              <a:t> = 20 cm/</a:t>
            </a:r>
            <a:r>
              <a:rPr lang="en-US" altLang="en-US" sz="1800" dirty="0" err="1">
                <a:solidFill>
                  <a:srgbClr val="800080"/>
                </a:solidFill>
              </a:rPr>
              <a:t>hr</a:t>
            </a:r>
            <a:r>
              <a:rPr lang="en-US" altLang="en-US" sz="1800" dirty="0">
                <a:solidFill>
                  <a:srgbClr val="0000FF"/>
                </a:solidFill>
              </a:rPr>
              <a:t> </a:t>
            </a:r>
            <a:r>
              <a:rPr lang="en-US" altLang="en-US" sz="1800" dirty="0">
                <a:solidFill>
                  <a:schemeClr val="tx1"/>
                </a:solidFill>
              </a:rPr>
              <a:t>soil</a:t>
            </a:r>
            <a:r>
              <a:rPr lang="en-US" altLang="en-US" sz="1800" dirty="0">
                <a:solidFill>
                  <a:srgbClr val="0000FF"/>
                </a:solidFill>
              </a:rPr>
              <a:t> </a:t>
            </a:r>
            <a:r>
              <a:rPr lang="en-US" altLang="en-US" sz="1800" dirty="0">
                <a:solidFill>
                  <a:srgbClr val="800080"/>
                </a:solidFill>
              </a:rPr>
              <a:t>1.6 m</a:t>
            </a:r>
            <a:r>
              <a:rPr lang="en-US" altLang="en-US" sz="1800" dirty="0">
                <a:solidFill>
                  <a:srgbClr val="0000FF"/>
                </a:solidFill>
              </a:rPr>
              <a:t> </a:t>
            </a:r>
            <a:r>
              <a:rPr lang="en-US" altLang="en-US" sz="1800" dirty="0">
                <a:solidFill>
                  <a:schemeClr val="tx1"/>
                </a:solidFill>
              </a:rPr>
              <a:t>deep</a:t>
            </a:r>
            <a:endParaRPr lang="en-US" altLang="en-US" sz="1800" b="0" dirty="0">
              <a:solidFill>
                <a:schemeClr val="tx1"/>
              </a:solidFill>
            </a:endParaRP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1981200" y="18288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 dirty="0">
                <a:solidFill>
                  <a:srgbClr val="993300"/>
                </a:solidFill>
              </a:rPr>
              <a:t>“</a:t>
            </a:r>
            <a:r>
              <a:rPr lang="en-US" altLang="en-US" sz="1800" dirty="0">
                <a:solidFill>
                  <a:srgbClr val="993300"/>
                </a:solidFill>
              </a:rPr>
              <a:t>dry</a:t>
            </a:r>
            <a:r>
              <a:rPr lang="en-US" altLang="en-US" sz="1800" b="0" dirty="0">
                <a:solidFill>
                  <a:srgbClr val="993300"/>
                </a:solidFill>
              </a:rPr>
              <a:t>”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2057400" y="1157288"/>
            <a:ext cx="4038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chemeClr val="tx1"/>
                </a:solidFill>
              </a:rPr>
              <a:t>Hillslope condition at start of storm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6172200" y="18288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 dirty="0">
                <a:solidFill>
                  <a:srgbClr val="00CC00"/>
                </a:solidFill>
              </a:rPr>
              <a:t>“</a:t>
            </a:r>
            <a:r>
              <a:rPr lang="en-US" altLang="en-US" sz="1800" dirty="0">
                <a:solidFill>
                  <a:srgbClr val="00CC00"/>
                </a:solidFill>
              </a:rPr>
              <a:t>wet</a:t>
            </a:r>
            <a:r>
              <a:rPr lang="en-US" altLang="en-US" sz="1800" b="0" dirty="0">
                <a:solidFill>
                  <a:srgbClr val="00CC00"/>
                </a:solidFill>
              </a:rPr>
              <a:t>”</a:t>
            </a:r>
          </a:p>
        </p:txBody>
      </p:sp>
      <p:pic>
        <p:nvPicPr>
          <p:cNvPr id="148487" name="Picture 7" descr="Scan-gan-burges-1990-pmf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9144000" cy="314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8504" name="Group 24"/>
          <p:cNvGrpSpPr>
            <a:grpSpLocks/>
          </p:cNvGrpSpPr>
          <p:nvPr/>
        </p:nvGrpSpPr>
        <p:grpSpPr bwMode="auto">
          <a:xfrm>
            <a:off x="5181600" y="3200400"/>
            <a:ext cx="1371600" cy="366713"/>
            <a:chOff x="3264" y="2016"/>
            <a:chExt cx="864" cy="231"/>
          </a:xfrm>
        </p:grpSpPr>
        <p:sp>
          <p:nvSpPr>
            <p:cNvPr id="148488" name="Text Box 8"/>
            <p:cNvSpPr txBox="1">
              <a:spLocks noChangeArrowheads="1"/>
            </p:cNvSpPr>
            <p:nvPr/>
          </p:nvSpPr>
          <p:spPr bwMode="auto">
            <a:xfrm>
              <a:off x="3648" y="2016"/>
              <a:ext cx="4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800080"/>
                  </a:solidFill>
                </a:rPr>
                <a:t>true</a:t>
              </a:r>
            </a:p>
          </p:txBody>
        </p:sp>
        <p:sp>
          <p:nvSpPr>
            <p:cNvPr id="148490" name="Line 10"/>
            <p:cNvSpPr>
              <a:spLocks noChangeShapeType="1"/>
            </p:cNvSpPr>
            <p:nvPr/>
          </p:nvSpPr>
          <p:spPr bwMode="auto">
            <a:xfrm flipH="1">
              <a:off x="3264" y="2160"/>
              <a:ext cx="384" cy="0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8505" name="Group 25"/>
          <p:cNvGrpSpPr>
            <a:grpSpLocks/>
          </p:cNvGrpSpPr>
          <p:nvPr/>
        </p:nvGrpSpPr>
        <p:grpSpPr bwMode="auto">
          <a:xfrm>
            <a:off x="5181600" y="3581400"/>
            <a:ext cx="2895600" cy="641350"/>
            <a:chOff x="3264" y="2256"/>
            <a:chExt cx="1824" cy="404"/>
          </a:xfrm>
        </p:grpSpPr>
        <p:sp>
          <p:nvSpPr>
            <p:cNvPr id="148489" name="Text Box 9"/>
            <p:cNvSpPr txBox="1">
              <a:spLocks noChangeArrowheads="1"/>
            </p:cNvSpPr>
            <p:nvPr/>
          </p:nvSpPr>
          <p:spPr bwMode="auto">
            <a:xfrm>
              <a:off x="3648" y="2256"/>
              <a:ext cx="144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Calibrated model prediction</a:t>
              </a:r>
            </a:p>
          </p:txBody>
        </p:sp>
        <p:sp>
          <p:nvSpPr>
            <p:cNvPr id="148491" name="Line 11"/>
            <p:cNvSpPr>
              <a:spLocks noChangeShapeType="1"/>
            </p:cNvSpPr>
            <p:nvPr/>
          </p:nvSpPr>
          <p:spPr bwMode="auto">
            <a:xfrm flipH="1">
              <a:off x="3264" y="2400"/>
              <a:ext cx="432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8493" name="Rectangle 13"/>
          <p:cNvSpPr>
            <a:spLocks noChangeArrowheads="1"/>
          </p:cNvSpPr>
          <p:nvPr/>
        </p:nvSpPr>
        <p:spPr bwMode="auto">
          <a:xfrm>
            <a:off x="3505200" y="3276600"/>
            <a:ext cx="533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494" name="Rectangle 14"/>
          <p:cNvSpPr>
            <a:spLocks noChangeArrowheads="1"/>
          </p:cNvSpPr>
          <p:nvPr/>
        </p:nvSpPr>
        <p:spPr bwMode="auto">
          <a:xfrm>
            <a:off x="7848600" y="32766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8502" name="Group 22"/>
          <p:cNvGrpSpPr>
            <a:grpSpLocks/>
          </p:cNvGrpSpPr>
          <p:nvPr/>
        </p:nvGrpSpPr>
        <p:grpSpPr bwMode="auto">
          <a:xfrm>
            <a:off x="838200" y="3429000"/>
            <a:ext cx="1219200" cy="381000"/>
            <a:chOff x="528" y="2160"/>
            <a:chExt cx="768" cy="240"/>
          </a:xfrm>
        </p:grpSpPr>
        <p:sp>
          <p:nvSpPr>
            <p:cNvPr id="148497" name="Text Box 17"/>
            <p:cNvSpPr txBox="1">
              <a:spLocks noChangeArrowheads="1"/>
            </p:cNvSpPr>
            <p:nvPr/>
          </p:nvSpPr>
          <p:spPr bwMode="auto">
            <a:xfrm>
              <a:off x="768" y="2160"/>
              <a:ext cx="52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800080"/>
                  </a:solidFill>
                </a:rPr>
                <a:t>true</a:t>
              </a:r>
            </a:p>
          </p:txBody>
        </p:sp>
        <p:sp>
          <p:nvSpPr>
            <p:cNvPr id="148498" name="Line 18"/>
            <p:cNvSpPr>
              <a:spLocks noChangeShapeType="1"/>
            </p:cNvSpPr>
            <p:nvPr/>
          </p:nvSpPr>
          <p:spPr bwMode="auto">
            <a:xfrm flipH="1">
              <a:off x="528" y="2304"/>
              <a:ext cx="288" cy="96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8503" name="Group 23"/>
          <p:cNvGrpSpPr>
            <a:grpSpLocks/>
          </p:cNvGrpSpPr>
          <p:nvPr/>
        </p:nvGrpSpPr>
        <p:grpSpPr bwMode="auto">
          <a:xfrm>
            <a:off x="1066800" y="4114800"/>
            <a:ext cx="2971800" cy="914400"/>
            <a:chOff x="672" y="2592"/>
            <a:chExt cx="1872" cy="576"/>
          </a:xfrm>
        </p:grpSpPr>
        <p:sp>
          <p:nvSpPr>
            <p:cNvPr id="148499" name="Text Box 19"/>
            <p:cNvSpPr txBox="1">
              <a:spLocks noChangeArrowheads="1"/>
            </p:cNvSpPr>
            <p:nvPr/>
          </p:nvSpPr>
          <p:spPr bwMode="auto">
            <a:xfrm>
              <a:off x="1152" y="2592"/>
              <a:ext cx="139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Calibrated model prediction</a:t>
              </a:r>
            </a:p>
          </p:txBody>
        </p:sp>
        <p:sp>
          <p:nvSpPr>
            <p:cNvPr id="148500" name="Line 20"/>
            <p:cNvSpPr>
              <a:spLocks noChangeShapeType="1"/>
            </p:cNvSpPr>
            <p:nvPr/>
          </p:nvSpPr>
          <p:spPr bwMode="auto">
            <a:xfrm flipH="1">
              <a:off x="672" y="2784"/>
              <a:ext cx="528" cy="38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8506" name="Text Box 26"/>
          <p:cNvSpPr txBox="1">
            <a:spLocks noChangeArrowheads="1"/>
          </p:cNvSpPr>
          <p:nvPr/>
        </p:nvSpPr>
        <p:spPr bwMode="auto">
          <a:xfrm>
            <a:off x="1143000" y="5791200"/>
            <a:ext cx="411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rgbClr val="0000FF"/>
                </a:solidFill>
              </a:rPr>
              <a:t>Calibrated model  is unsatisfactory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  <p:bldP spid="148484" grpId="0"/>
      <p:bldP spid="148485" grpId="0"/>
      <p:bldP spid="148486" grpId="0"/>
      <p:bldP spid="1485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1143000" y="990600"/>
            <a:ext cx="6858000" cy="53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en-US" dirty="0"/>
              <a:t>Summary: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 dirty="0">
                <a:solidFill>
                  <a:srgbClr val="0000FF"/>
                </a:solidFill>
              </a:rPr>
              <a:t>Calibrated conceptual model</a:t>
            </a:r>
            <a:r>
              <a:rPr lang="en-US" altLang="en-US" dirty="0"/>
              <a:t> using complete and “error free” inputs was </a:t>
            </a:r>
            <a:r>
              <a:rPr lang="en-US" altLang="en-US" dirty="0">
                <a:solidFill>
                  <a:srgbClr val="0000FF"/>
                </a:solidFill>
              </a:rPr>
              <a:t>unable to represent all flow processes</a:t>
            </a:r>
            <a:r>
              <a:rPr lang="en-US" altLang="en-US" dirty="0"/>
              <a:t>.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 dirty="0"/>
              <a:t>Conceptual model does not provide spatial soil moisture patterns.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0000FF"/>
                </a:solidFill>
              </a:rPr>
              <a:t>More complete hydrological representation needed.</a:t>
            </a:r>
            <a:endParaRPr lang="en-US" altLang="en-US" dirty="0"/>
          </a:p>
          <a:p>
            <a:pPr>
              <a:lnSpc>
                <a:spcPct val="100000"/>
              </a:lnSpc>
              <a:spcBef>
                <a:spcPct val="50000"/>
              </a:spcBef>
            </a:pP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914400" y="828675"/>
            <a:ext cx="72390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Topics: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Model Definitions and Modeling the water budget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rgbClr val="C0C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rgbClr val="C0C0C0"/>
                </a:solidFill>
              </a:rPr>
              <a:t>  Calibrating and testing a conceptual model using error free data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Calibration and test of a sophisticated soil physics based model and demonstration of the importance of accurate, bias-free measurements</a:t>
            </a:r>
          </a:p>
        </p:txBody>
      </p:sp>
    </p:spTree>
    <p:extLst>
      <p:ext uri="{BB962C8B-B14F-4D97-AF65-F5344CB8AC3E}">
        <p14:creationId xmlns:p14="http://schemas.microsoft.com/office/powerpoint/2010/main" val="415914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Freeform 2"/>
          <p:cNvSpPr>
            <a:spLocks/>
          </p:cNvSpPr>
          <p:nvPr/>
        </p:nvSpPr>
        <p:spPr bwMode="auto">
          <a:xfrm>
            <a:off x="2714625" y="1943100"/>
            <a:ext cx="3048000" cy="4086225"/>
          </a:xfrm>
          <a:custGeom>
            <a:avLst/>
            <a:gdLst>
              <a:gd name="T0" fmla="*/ 0 w 1920"/>
              <a:gd name="T1" fmla="*/ 0 h 2574"/>
              <a:gd name="T2" fmla="*/ 0 w 1920"/>
              <a:gd name="T3" fmla="*/ 1506 h 2574"/>
              <a:gd name="T4" fmla="*/ 1920 w 1920"/>
              <a:gd name="T5" fmla="*/ 2574 h 2574"/>
              <a:gd name="T6" fmla="*/ 1920 w 1920"/>
              <a:gd name="T7" fmla="*/ 2076 h 2574"/>
              <a:gd name="T8" fmla="*/ 1836 w 1920"/>
              <a:gd name="T9" fmla="*/ 2094 h 2574"/>
              <a:gd name="T10" fmla="*/ 1758 w 1920"/>
              <a:gd name="T11" fmla="*/ 2100 h 2574"/>
              <a:gd name="T12" fmla="*/ 1674 w 1920"/>
              <a:gd name="T13" fmla="*/ 2094 h 2574"/>
              <a:gd name="T14" fmla="*/ 1566 w 1920"/>
              <a:gd name="T15" fmla="*/ 2076 h 2574"/>
              <a:gd name="T16" fmla="*/ 1524 w 1920"/>
              <a:gd name="T17" fmla="*/ 2058 h 2574"/>
              <a:gd name="T18" fmla="*/ 1464 w 1920"/>
              <a:gd name="T19" fmla="*/ 2016 h 2574"/>
              <a:gd name="T20" fmla="*/ 1410 w 1920"/>
              <a:gd name="T21" fmla="*/ 1968 h 2574"/>
              <a:gd name="T22" fmla="*/ 1350 w 1920"/>
              <a:gd name="T23" fmla="*/ 1914 h 2574"/>
              <a:gd name="T24" fmla="*/ 1308 w 1920"/>
              <a:gd name="T25" fmla="*/ 1854 h 2574"/>
              <a:gd name="T26" fmla="*/ 1272 w 1920"/>
              <a:gd name="T27" fmla="*/ 1800 h 2574"/>
              <a:gd name="T28" fmla="*/ 1266 w 1920"/>
              <a:gd name="T29" fmla="*/ 1716 h 2574"/>
              <a:gd name="T30" fmla="*/ 1272 w 1920"/>
              <a:gd name="T31" fmla="*/ 1578 h 2574"/>
              <a:gd name="T32" fmla="*/ 1272 w 1920"/>
              <a:gd name="T33" fmla="*/ 1392 h 2574"/>
              <a:gd name="T34" fmla="*/ 1188 w 1920"/>
              <a:gd name="T35" fmla="*/ 1212 h 2574"/>
              <a:gd name="T36" fmla="*/ 1116 w 1920"/>
              <a:gd name="T37" fmla="*/ 1062 h 2574"/>
              <a:gd name="T38" fmla="*/ 1044 w 1920"/>
              <a:gd name="T39" fmla="*/ 954 h 2574"/>
              <a:gd name="T40" fmla="*/ 930 w 1920"/>
              <a:gd name="T41" fmla="*/ 774 h 2574"/>
              <a:gd name="T42" fmla="*/ 858 w 1920"/>
              <a:gd name="T43" fmla="*/ 678 h 2574"/>
              <a:gd name="T44" fmla="*/ 732 w 1920"/>
              <a:gd name="T45" fmla="*/ 534 h 2574"/>
              <a:gd name="T46" fmla="*/ 630 w 1920"/>
              <a:gd name="T47" fmla="*/ 426 h 2574"/>
              <a:gd name="T48" fmla="*/ 564 w 1920"/>
              <a:gd name="T49" fmla="*/ 390 h 2574"/>
              <a:gd name="T50" fmla="*/ 480 w 1920"/>
              <a:gd name="T51" fmla="*/ 294 h 2574"/>
              <a:gd name="T52" fmla="*/ 378 w 1920"/>
              <a:gd name="T53" fmla="*/ 216 h 2574"/>
              <a:gd name="T54" fmla="*/ 288 w 1920"/>
              <a:gd name="T55" fmla="*/ 150 h 2574"/>
              <a:gd name="T56" fmla="*/ 156 w 1920"/>
              <a:gd name="T57" fmla="*/ 72 h 2574"/>
              <a:gd name="T58" fmla="*/ 48 w 1920"/>
              <a:gd name="T59" fmla="*/ 18 h 2574"/>
              <a:gd name="T60" fmla="*/ 0 w 1920"/>
              <a:gd name="T61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0" h="2574">
                <a:moveTo>
                  <a:pt x="0" y="0"/>
                </a:moveTo>
                <a:lnTo>
                  <a:pt x="0" y="1506"/>
                </a:lnTo>
                <a:lnTo>
                  <a:pt x="1920" y="2574"/>
                </a:lnTo>
                <a:lnTo>
                  <a:pt x="1920" y="2076"/>
                </a:lnTo>
                <a:lnTo>
                  <a:pt x="1836" y="2094"/>
                </a:lnTo>
                <a:lnTo>
                  <a:pt x="1758" y="2100"/>
                </a:lnTo>
                <a:lnTo>
                  <a:pt x="1674" y="2094"/>
                </a:lnTo>
                <a:lnTo>
                  <a:pt x="1566" y="2076"/>
                </a:lnTo>
                <a:lnTo>
                  <a:pt x="1524" y="2058"/>
                </a:lnTo>
                <a:lnTo>
                  <a:pt x="1464" y="2016"/>
                </a:lnTo>
                <a:lnTo>
                  <a:pt x="1410" y="1968"/>
                </a:lnTo>
                <a:lnTo>
                  <a:pt x="1350" y="1914"/>
                </a:lnTo>
                <a:lnTo>
                  <a:pt x="1308" y="1854"/>
                </a:lnTo>
                <a:lnTo>
                  <a:pt x="1272" y="1800"/>
                </a:lnTo>
                <a:lnTo>
                  <a:pt x="1266" y="1716"/>
                </a:lnTo>
                <a:lnTo>
                  <a:pt x="1272" y="1578"/>
                </a:lnTo>
                <a:lnTo>
                  <a:pt x="1272" y="1392"/>
                </a:lnTo>
                <a:lnTo>
                  <a:pt x="1188" y="1212"/>
                </a:lnTo>
                <a:lnTo>
                  <a:pt x="1116" y="1062"/>
                </a:lnTo>
                <a:lnTo>
                  <a:pt x="1044" y="954"/>
                </a:lnTo>
                <a:lnTo>
                  <a:pt x="930" y="774"/>
                </a:lnTo>
                <a:lnTo>
                  <a:pt x="858" y="678"/>
                </a:lnTo>
                <a:lnTo>
                  <a:pt x="732" y="534"/>
                </a:lnTo>
                <a:lnTo>
                  <a:pt x="630" y="426"/>
                </a:lnTo>
                <a:lnTo>
                  <a:pt x="564" y="390"/>
                </a:lnTo>
                <a:lnTo>
                  <a:pt x="480" y="294"/>
                </a:lnTo>
                <a:lnTo>
                  <a:pt x="378" y="216"/>
                </a:lnTo>
                <a:lnTo>
                  <a:pt x="288" y="150"/>
                </a:lnTo>
                <a:lnTo>
                  <a:pt x="156" y="72"/>
                </a:lnTo>
                <a:lnTo>
                  <a:pt x="48" y="1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CECFF">
                  <a:gamma/>
                  <a:shade val="82353"/>
                  <a:invGamma/>
                </a:srgbClr>
              </a:gs>
              <a:gs pos="100000">
                <a:srgbClr val="CCECFF"/>
              </a:gs>
            </a:gsLst>
            <a:lin ang="0" scaled="1"/>
          </a:gra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25" name="Freeform 5"/>
          <p:cNvSpPr>
            <a:spLocks/>
          </p:cNvSpPr>
          <p:nvPr/>
        </p:nvSpPr>
        <p:spPr bwMode="auto">
          <a:xfrm>
            <a:off x="2714625" y="3505200"/>
            <a:ext cx="3048000" cy="2533650"/>
          </a:xfrm>
          <a:custGeom>
            <a:avLst/>
            <a:gdLst>
              <a:gd name="T0" fmla="*/ 0 w 1920"/>
              <a:gd name="T1" fmla="*/ 0 h 1596"/>
              <a:gd name="T2" fmla="*/ 0 w 1920"/>
              <a:gd name="T3" fmla="*/ 522 h 1596"/>
              <a:gd name="T4" fmla="*/ 1920 w 1920"/>
              <a:gd name="T5" fmla="*/ 1596 h 1596"/>
              <a:gd name="T6" fmla="*/ 1914 w 1920"/>
              <a:gd name="T7" fmla="*/ 1092 h 1596"/>
              <a:gd name="T8" fmla="*/ 1854 w 1920"/>
              <a:gd name="T9" fmla="*/ 1098 h 1596"/>
              <a:gd name="T10" fmla="*/ 1710 w 1920"/>
              <a:gd name="T11" fmla="*/ 1116 h 1596"/>
              <a:gd name="T12" fmla="*/ 1602 w 1920"/>
              <a:gd name="T13" fmla="*/ 1092 h 1596"/>
              <a:gd name="T14" fmla="*/ 1488 w 1920"/>
              <a:gd name="T15" fmla="*/ 1050 h 1596"/>
              <a:gd name="T16" fmla="*/ 1422 w 1920"/>
              <a:gd name="T17" fmla="*/ 1002 h 1596"/>
              <a:gd name="T18" fmla="*/ 1356 w 1920"/>
              <a:gd name="T19" fmla="*/ 948 h 1596"/>
              <a:gd name="T20" fmla="*/ 1236 w 1920"/>
              <a:gd name="T21" fmla="*/ 852 h 1596"/>
              <a:gd name="T22" fmla="*/ 1104 w 1920"/>
              <a:gd name="T23" fmla="*/ 738 h 1596"/>
              <a:gd name="T24" fmla="*/ 960 w 1920"/>
              <a:gd name="T25" fmla="*/ 624 h 1596"/>
              <a:gd name="T26" fmla="*/ 822 w 1920"/>
              <a:gd name="T27" fmla="*/ 522 h 1596"/>
              <a:gd name="T28" fmla="*/ 720 w 1920"/>
              <a:gd name="T29" fmla="*/ 438 h 1596"/>
              <a:gd name="T30" fmla="*/ 612 w 1920"/>
              <a:gd name="T31" fmla="*/ 366 h 1596"/>
              <a:gd name="T32" fmla="*/ 498 w 1920"/>
              <a:gd name="T33" fmla="*/ 282 h 1596"/>
              <a:gd name="T34" fmla="*/ 402 w 1920"/>
              <a:gd name="T35" fmla="*/ 222 h 1596"/>
              <a:gd name="T36" fmla="*/ 294 w 1920"/>
              <a:gd name="T37" fmla="*/ 150 h 1596"/>
              <a:gd name="T38" fmla="*/ 180 w 1920"/>
              <a:gd name="T39" fmla="*/ 90 h 1596"/>
              <a:gd name="T40" fmla="*/ 72 w 1920"/>
              <a:gd name="T41" fmla="*/ 30 h 1596"/>
              <a:gd name="T42" fmla="*/ 0 w 1920"/>
              <a:gd name="T43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20" h="1596">
                <a:moveTo>
                  <a:pt x="0" y="0"/>
                </a:moveTo>
                <a:lnTo>
                  <a:pt x="0" y="522"/>
                </a:lnTo>
                <a:lnTo>
                  <a:pt x="1920" y="1596"/>
                </a:lnTo>
                <a:lnTo>
                  <a:pt x="1914" y="1092"/>
                </a:lnTo>
                <a:lnTo>
                  <a:pt x="1854" y="1098"/>
                </a:lnTo>
                <a:lnTo>
                  <a:pt x="1710" y="1116"/>
                </a:lnTo>
                <a:lnTo>
                  <a:pt x="1602" y="1092"/>
                </a:lnTo>
                <a:lnTo>
                  <a:pt x="1488" y="1050"/>
                </a:lnTo>
                <a:lnTo>
                  <a:pt x="1422" y="1002"/>
                </a:lnTo>
                <a:lnTo>
                  <a:pt x="1356" y="948"/>
                </a:lnTo>
                <a:lnTo>
                  <a:pt x="1236" y="852"/>
                </a:lnTo>
                <a:lnTo>
                  <a:pt x="1104" y="738"/>
                </a:lnTo>
                <a:lnTo>
                  <a:pt x="960" y="624"/>
                </a:lnTo>
                <a:lnTo>
                  <a:pt x="822" y="522"/>
                </a:lnTo>
                <a:lnTo>
                  <a:pt x="720" y="438"/>
                </a:lnTo>
                <a:lnTo>
                  <a:pt x="612" y="366"/>
                </a:lnTo>
                <a:lnTo>
                  <a:pt x="498" y="282"/>
                </a:lnTo>
                <a:lnTo>
                  <a:pt x="402" y="222"/>
                </a:lnTo>
                <a:lnTo>
                  <a:pt x="294" y="150"/>
                </a:lnTo>
                <a:lnTo>
                  <a:pt x="180" y="90"/>
                </a:lnTo>
                <a:lnTo>
                  <a:pt x="72" y="3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CECFF">
                  <a:gamma/>
                  <a:shade val="74510"/>
                  <a:invGamma/>
                </a:srgbClr>
              </a:gs>
              <a:gs pos="100000">
                <a:srgbClr val="CCECFF"/>
              </a:gs>
            </a:gsLst>
            <a:lin ang="0" scaled="1"/>
          </a:gra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26" name="Freeform 6"/>
          <p:cNvSpPr>
            <a:spLocks/>
          </p:cNvSpPr>
          <p:nvPr/>
        </p:nvSpPr>
        <p:spPr bwMode="auto">
          <a:xfrm>
            <a:off x="5753100" y="4667250"/>
            <a:ext cx="1019175" cy="1362075"/>
          </a:xfrm>
          <a:custGeom>
            <a:avLst/>
            <a:gdLst>
              <a:gd name="T0" fmla="*/ 6 w 642"/>
              <a:gd name="T1" fmla="*/ 858 h 858"/>
              <a:gd name="T2" fmla="*/ 0 w 642"/>
              <a:gd name="T3" fmla="*/ 354 h 858"/>
              <a:gd name="T4" fmla="*/ 642 w 642"/>
              <a:gd name="T5" fmla="*/ 0 h 858"/>
              <a:gd name="T6" fmla="*/ 636 w 642"/>
              <a:gd name="T7" fmla="*/ 402 h 858"/>
              <a:gd name="T8" fmla="*/ 6 w 642"/>
              <a:gd name="T9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2" h="858">
                <a:moveTo>
                  <a:pt x="6" y="858"/>
                </a:moveTo>
                <a:lnTo>
                  <a:pt x="0" y="354"/>
                </a:lnTo>
                <a:lnTo>
                  <a:pt x="642" y="0"/>
                </a:lnTo>
                <a:lnTo>
                  <a:pt x="636" y="402"/>
                </a:lnTo>
                <a:lnTo>
                  <a:pt x="6" y="858"/>
                </a:lnTo>
                <a:close/>
              </a:path>
            </a:pathLst>
          </a:custGeom>
          <a:gradFill rotWithShape="1">
            <a:gsLst>
              <a:gs pos="0">
                <a:srgbClr val="CCECFF"/>
              </a:gs>
              <a:gs pos="100000">
                <a:srgbClr val="CCECFF">
                  <a:gamma/>
                  <a:shade val="46275"/>
                  <a:invGamma/>
                </a:srgbClr>
              </a:gs>
            </a:gsLst>
            <a:lin ang="0" scaled="1"/>
          </a:gra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27" name="Freeform 7"/>
          <p:cNvSpPr>
            <a:spLocks/>
          </p:cNvSpPr>
          <p:nvPr/>
        </p:nvSpPr>
        <p:spPr bwMode="auto">
          <a:xfrm>
            <a:off x="4719638" y="3733800"/>
            <a:ext cx="1528762" cy="1276350"/>
          </a:xfrm>
          <a:custGeom>
            <a:avLst/>
            <a:gdLst>
              <a:gd name="T0" fmla="*/ 6 w 963"/>
              <a:gd name="T1" fmla="*/ 264 h 804"/>
              <a:gd name="T2" fmla="*/ 816 w 963"/>
              <a:gd name="T3" fmla="*/ 0 h 804"/>
              <a:gd name="T4" fmla="*/ 816 w 963"/>
              <a:gd name="T5" fmla="*/ 273 h 804"/>
              <a:gd name="T6" fmla="*/ 843 w 963"/>
              <a:gd name="T7" fmla="*/ 330 h 804"/>
              <a:gd name="T8" fmla="*/ 882 w 963"/>
              <a:gd name="T9" fmla="*/ 393 h 804"/>
              <a:gd name="T10" fmla="*/ 921 w 963"/>
              <a:gd name="T11" fmla="*/ 438 h 804"/>
              <a:gd name="T12" fmla="*/ 963 w 963"/>
              <a:gd name="T13" fmla="*/ 474 h 804"/>
              <a:gd name="T14" fmla="*/ 927 w 963"/>
              <a:gd name="T15" fmla="*/ 486 h 804"/>
              <a:gd name="T16" fmla="*/ 849 w 963"/>
              <a:gd name="T17" fmla="*/ 516 h 804"/>
              <a:gd name="T18" fmla="*/ 765 w 963"/>
              <a:gd name="T19" fmla="*/ 555 h 804"/>
              <a:gd name="T20" fmla="*/ 708 w 963"/>
              <a:gd name="T21" fmla="*/ 588 h 804"/>
              <a:gd name="T22" fmla="*/ 633 w 963"/>
              <a:gd name="T23" fmla="*/ 621 h 804"/>
              <a:gd name="T24" fmla="*/ 573 w 963"/>
              <a:gd name="T25" fmla="*/ 651 h 804"/>
              <a:gd name="T26" fmla="*/ 510 w 963"/>
              <a:gd name="T27" fmla="*/ 666 h 804"/>
              <a:gd name="T28" fmla="*/ 444 w 963"/>
              <a:gd name="T29" fmla="*/ 693 h 804"/>
              <a:gd name="T30" fmla="*/ 387 w 963"/>
              <a:gd name="T31" fmla="*/ 723 h 804"/>
              <a:gd name="T32" fmla="*/ 336 w 963"/>
              <a:gd name="T33" fmla="*/ 741 h 804"/>
              <a:gd name="T34" fmla="*/ 261 w 963"/>
              <a:gd name="T35" fmla="*/ 762 h 804"/>
              <a:gd name="T36" fmla="*/ 198 w 963"/>
              <a:gd name="T37" fmla="*/ 786 h 804"/>
              <a:gd name="T38" fmla="*/ 105 w 963"/>
              <a:gd name="T39" fmla="*/ 804 h 804"/>
              <a:gd name="T40" fmla="*/ 90 w 963"/>
              <a:gd name="T41" fmla="*/ 792 h 804"/>
              <a:gd name="T42" fmla="*/ 69 w 963"/>
              <a:gd name="T43" fmla="*/ 759 h 804"/>
              <a:gd name="T44" fmla="*/ 27 w 963"/>
              <a:gd name="T45" fmla="*/ 705 h 804"/>
              <a:gd name="T46" fmla="*/ 6 w 963"/>
              <a:gd name="T47" fmla="*/ 672 h 804"/>
              <a:gd name="T48" fmla="*/ 0 w 963"/>
              <a:gd name="T49" fmla="*/ 618 h 804"/>
              <a:gd name="T50" fmla="*/ 3 w 963"/>
              <a:gd name="T51" fmla="*/ 531 h 804"/>
              <a:gd name="T52" fmla="*/ 9 w 963"/>
              <a:gd name="T53" fmla="*/ 393 h 804"/>
              <a:gd name="T54" fmla="*/ 6 w 963"/>
              <a:gd name="T55" fmla="*/ 264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63" h="804">
                <a:moveTo>
                  <a:pt x="6" y="264"/>
                </a:moveTo>
                <a:lnTo>
                  <a:pt x="816" y="0"/>
                </a:lnTo>
                <a:lnTo>
                  <a:pt x="816" y="273"/>
                </a:lnTo>
                <a:lnTo>
                  <a:pt x="843" y="330"/>
                </a:lnTo>
                <a:lnTo>
                  <a:pt x="882" y="393"/>
                </a:lnTo>
                <a:lnTo>
                  <a:pt x="921" y="438"/>
                </a:lnTo>
                <a:lnTo>
                  <a:pt x="963" y="474"/>
                </a:lnTo>
                <a:lnTo>
                  <a:pt x="927" y="486"/>
                </a:lnTo>
                <a:lnTo>
                  <a:pt x="849" y="516"/>
                </a:lnTo>
                <a:lnTo>
                  <a:pt x="765" y="555"/>
                </a:lnTo>
                <a:lnTo>
                  <a:pt x="708" y="588"/>
                </a:lnTo>
                <a:lnTo>
                  <a:pt x="633" y="621"/>
                </a:lnTo>
                <a:lnTo>
                  <a:pt x="573" y="651"/>
                </a:lnTo>
                <a:lnTo>
                  <a:pt x="510" y="666"/>
                </a:lnTo>
                <a:lnTo>
                  <a:pt x="444" y="693"/>
                </a:lnTo>
                <a:lnTo>
                  <a:pt x="387" y="723"/>
                </a:lnTo>
                <a:lnTo>
                  <a:pt x="336" y="741"/>
                </a:lnTo>
                <a:lnTo>
                  <a:pt x="261" y="762"/>
                </a:lnTo>
                <a:lnTo>
                  <a:pt x="198" y="786"/>
                </a:lnTo>
                <a:lnTo>
                  <a:pt x="105" y="804"/>
                </a:lnTo>
                <a:lnTo>
                  <a:pt x="90" y="792"/>
                </a:lnTo>
                <a:lnTo>
                  <a:pt x="69" y="759"/>
                </a:lnTo>
                <a:lnTo>
                  <a:pt x="27" y="705"/>
                </a:lnTo>
                <a:lnTo>
                  <a:pt x="6" y="672"/>
                </a:lnTo>
                <a:lnTo>
                  <a:pt x="0" y="618"/>
                </a:lnTo>
                <a:lnTo>
                  <a:pt x="3" y="531"/>
                </a:lnTo>
                <a:lnTo>
                  <a:pt x="9" y="393"/>
                </a:lnTo>
                <a:lnTo>
                  <a:pt x="6" y="264"/>
                </a:lnTo>
                <a:close/>
              </a:path>
            </a:pathLst>
          </a:custGeom>
          <a:gradFill rotWithShape="1">
            <a:gsLst>
              <a:gs pos="0">
                <a:srgbClr val="CCECFF"/>
              </a:gs>
              <a:gs pos="100000">
                <a:srgbClr val="CCECFF">
                  <a:gamma/>
                  <a:shade val="46275"/>
                  <a:invGamma/>
                </a:srgbClr>
              </a:gs>
            </a:gsLst>
            <a:lin ang="0" scaled="1"/>
          </a:gra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28" name="Freeform 8"/>
          <p:cNvSpPr>
            <a:spLocks/>
          </p:cNvSpPr>
          <p:nvPr/>
        </p:nvSpPr>
        <p:spPr bwMode="auto">
          <a:xfrm>
            <a:off x="5457825" y="4662488"/>
            <a:ext cx="1304925" cy="609600"/>
          </a:xfrm>
          <a:custGeom>
            <a:avLst/>
            <a:gdLst>
              <a:gd name="T0" fmla="*/ 0 w 822"/>
              <a:gd name="T1" fmla="*/ 384 h 384"/>
              <a:gd name="T2" fmla="*/ 747 w 822"/>
              <a:gd name="T3" fmla="*/ 3 h 384"/>
              <a:gd name="T4" fmla="*/ 822 w 822"/>
              <a:gd name="T5" fmla="*/ 0 h 384"/>
              <a:gd name="T6" fmla="*/ 183 w 822"/>
              <a:gd name="T7" fmla="*/ 360 h 384"/>
              <a:gd name="T8" fmla="*/ 0 w 822"/>
              <a:gd name="T9" fmla="*/ 38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2" h="384">
                <a:moveTo>
                  <a:pt x="0" y="384"/>
                </a:moveTo>
                <a:lnTo>
                  <a:pt x="747" y="3"/>
                </a:lnTo>
                <a:lnTo>
                  <a:pt x="822" y="0"/>
                </a:lnTo>
                <a:lnTo>
                  <a:pt x="183" y="360"/>
                </a:lnTo>
                <a:lnTo>
                  <a:pt x="0" y="384"/>
                </a:lnTo>
                <a:close/>
              </a:path>
            </a:pathLst>
          </a:custGeom>
          <a:gradFill rotWithShape="1">
            <a:gsLst>
              <a:gs pos="0">
                <a:srgbClr val="CCECFF"/>
              </a:gs>
              <a:gs pos="100000">
                <a:srgbClr val="CCECFF">
                  <a:gamma/>
                  <a:shade val="46275"/>
                  <a:invGamma/>
                </a:srgbClr>
              </a:gs>
            </a:gsLst>
            <a:lin ang="0" scaled="1"/>
          </a:gra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29" name="Freeform 9"/>
          <p:cNvSpPr>
            <a:spLocks/>
          </p:cNvSpPr>
          <p:nvPr/>
        </p:nvSpPr>
        <p:spPr bwMode="auto">
          <a:xfrm>
            <a:off x="4886325" y="5014913"/>
            <a:ext cx="566738" cy="261937"/>
          </a:xfrm>
          <a:custGeom>
            <a:avLst/>
            <a:gdLst>
              <a:gd name="T0" fmla="*/ 0 w 357"/>
              <a:gd name="T1" fmla="*/ 0 h 165"/>
              <a:gd name="T2" fmla="*/ 9 w 357"/>
              <a:gd name="T3" fmla="*/ 24 h 165"/>
              <a:gd name="T4" fmla="*/ 75 w 357"/>
              <a:gd name="T5" fmla="*/ 72 h 165"/>
              <a:gd name="T6" fmla="*/ 120 w 357"/>
              <a:gd name="T7" fmla="*/ 105 h 165"/>
              <a:gd name="T8" fmla="*/ 189 w 357"/>
              <a:gd name="T9" fmla="*/ 135 h 165"/>
              <a:gd name="T10" fmla="*/ 255 w 357"/>
              <a:gd name="T11" fmla="*/ 153 h 165"/>
              <a:gd name="T12" fmla="*/ 327 w 357"/>
              <a:gd name="T13" fmla="*/ 165 h 165"/>
              <a:gd name="T14" fmla="*/ 357 w 357"/>
              <a:gd name="T15" fmla="*/ 162 h 165"/>
              <a:gd name="T16" fmla="*/ 0 w 357"/>
              <a:gd name="T1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7" h="165">
                <a:moveTo>
                  <a:pt x="0" y="0"/>
                </a:moveTo>
                <a:lnTo>
                  <a:pt x="9" y="24"/>
                </a:lnTo>
                <a:lnTo>
                  <a:pt x="75" y="72"/>
                </a:lnTo>
                <a:lnTo>
                  <a:pt x="120" y="105"/>
                </a:lnTo>
                <a:lnTo>
                  <a:pt x="189" y="135"/>
                </a:lnTo>
                <a:lnTo>
                  <a:pt x="255" y="153"/>
                </a:lnTo>
                <a:lnTo>
                  <a:pt x="327" y="165"/>
                </a:lnTo>
                <a:lnTo>
                  <a:pt x="357" y="162"/>
                </a:lnTo>
                <a:lnTo>
                  <a:pt x="0" y="0"/>
                </a:lnTo>
                <a:close/>
              </a:path>
            </a:pathLst>
          </a:custGeom>
          <a:solidFill>
            <a:srgbClr val="66CCFF"/>
          </a:soli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30" name="Freeform 10"/>
          <p:cNvSpPr>
            <a:spLocks/>
          </p:cNvSpPr>
          <p:nvPr/>
        </p:nvSpPr>
        <p:spPr bwMode="auto">
          <a:xfrm>
            <a:off x="4886325" y="4476750"/>
            <a:ext cx="1752600" cy="795338"/>
          </a:xfrm>
          <a:custGeom>
            <a:avLst/>
            <a:gdLst>
              <a:gd name="T0" fmla="*/ 0 w 1104"/>
              <a:gd name="T1" fmla="*/ 339 h 501"/>
              <a:gd name="T2" fmla="*/ 87 w 1104"/>
              <a:gd name="T3" fmla="*/ 318 h 501"/>
              <a:gd name="T4" fmla="*/ 201 w 1104"/>
              <a:gd name="T5" fmla="*/ 279 h 501"/>
              <a:gd name="T6" fmla="*/ 288 w 1104"/>
              <a:gd name="T7" fmla="*/ 249 h 501"/>
              <a:gd name="T8" fmla="*/ 366 w 1104"/>
              <a:gd name="T9" fmla="*/ 210 h 501"/>
              <a:gd name="T10" fmla="*/ 438 w 1104"/>
              <a:gd name="T11" fmla="*/ 183 h 501"/>
              <a:gd name="T12" fmla="*/ 516 w 1104"/>
              <a:gd name="T13" fmla="*/ 156 h 501"/>
              <a:gd name="T14" fmla="*/ 603 w 1104"/>
              <a:gd name="T15" fmla="*/ 117 h 501"/>
              <a:gd name="T16" fmla="*/ 699 w 1104"/>
              <a:gd name="T17" fmla="*/ 66 h 501"/>
              <a:gd name="T18" fmla="*/ 783 w 1104"/>
              <a:gd name="T19" fmla="*/ 27 h 501"/>
              <a:gd name="T20" fmla="*/ 858 w 1104"/>
              <a:gd name="T21" fmla="*/ 0 h 501"/>
              <a:gd name="T22" fmla="*/ 1104 w 1104"/>
              <a:gd name="T23" fmla="*/ 117 h 501"/>
              <a:gd name="T24" fmla="*/ 354 w 1104"/>
              <a:gd name="T25" fmla="*/ 501 h 501"/>
              <a:gd name="T26" fmla="*/ 0 w 1104"/>
              <a:gd name="T27" fmla="*/ 33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4" h="501">
                <a:moveTo>
                  <a:pt x="0" y="339"/>
                </a:moveTo>
                <a:lnTo>
                  <a:pt x="87" y="318"/>
                </a:lnTo>
                <a:lnTo>
                  <a:pt x="201" y="279"/>
                </a:lnTo>
                <a:lnTo>
                  <a:pt x="288" y="249"/>
                </a:lnTo>
                <a:lnTo>
                  <a:pt x="366" y="210"/>
                </a:lnTo>
                <a:lnTo>
                  <a:pt x="438" y="183"/>
                </a:lnTo>
                <a:lnTo>
                  <a:pt x="516" y="156"/>
                </a:lnTo>
                <a:lnTo>
                  <a:pt x="603" y="117"/>
                </a:lnTo>
                <a:lnTo>
                  <a:pt x="699" y="66"/>
                </a:lnTo>
                <a:lnTo>
                  <a:pt x="783" y="27"/>
                </a:lnTo>
                <a:lnTo>
                  <a:pt x="858" y="0"/>
                </a:lnTo>
                <a:lnTo>
                  <a:pt x="1104" y="117"/>
                </a:lnTo>
                <a:lnTo>
                  <a:pt x="354" y="501"/>
                </a:lnTo>
                <a:lnTo>
                  <a:pt x="0" y="339"/>
                </a:lnTo>
                <a:close/>
              </a:path>
            </a:pathLst>
          </a:custGeom>
          <a:solidFill>
            <a:srgbClr val="66CCFF"/>
          </a:soli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24" name="Freeform 4"/>
          <p:cNvSpPr>
            <a:spLocks/>
          </p:cNvSpPr>
          <p:nvPr/>
        </p:nvSpPr>
        <p:spPr bwMode="auto">
          <a:xfrm>
            <a:off x="2714625" y="1771650"/>
            <a:ext cx="3295650" cy="2390775"/>
          </a:xfrm>
          <a:custGeom>
            <a:avLst/>
            <a:gdLst>
              <a:gd name="T0" fmla="*/ 0 w 2076"/>
              <a:gd name="T1" fmla="*/ 108 h 1506"/>
              <a:gd name="T2" fmla="*/ 186 w 2076"/>
              <a:gd name="T3" fmla="*/ 96 h 1506"/>
              <a:gd name="T4" fmla="*/ 252 w 2076"/>
              <a:gd name="T5" fmla="*/ 108 h 1506"/>
              <a:gd name="T6" fmla="*/ 456 w 2076"/>
              <a:gd name="T7" fmla="*/ 60 h 1506"/>
              <a:gd name="T8" fmla="*/ 654 w 2076"/>
              <a:gd name="T9" fmla="*/ 24 h 1506"/>
              <a:gd name="T10" fmla="*/ 774 w 2076"/>
              <a:gd name="T11" fmla="*/ 0 h 1506"/>
              <a:gd name="T12" fmla="*/ 930 w 2076"/>
              <a:gd name="T13" fmla="*/ 42 h 1506"/>
              <a:gd name="T14" fmla="*/ 1116 w 2076"/>
              <a:gd name="T15" fmla="*/ 132 h 1506"/>
              <a:gd name="T16" fmla="*/ 1362 w 2076"/>
              <a:gd name="T17" fmla="*/ 300 h 1506"/>
              <a:gd name="T18" fmla="*/ 1518 w 2076"/>
              <a:gd name="T19" fmla="*/ 438 h 1506"/>
              <a:gd name="T20" fmla="*/ 1650 w 2076"/>
              <a:gd name="T21" fmla="*/ 588 h 1506"/>
              <a:gd name="T22" fmla="*/ 1776 w 2076"/>
              <a:gd name="T23" fmla="*/ 744 h 1506"/>
              <a:gd name="T24" fmla="*/ 1908 w 2076"/>
              <a:gd name="T25" fmla="*/ 936 h 1506"/>
              <a:gd name="T26" fmla="*/ 2034 w 2076"/>
              <a:gd name="T27" fmla="*/ 1158 h 1506"/>
              <a:gd name="T28" fmla="*/ 2076 w 2076"/>
              <a:gd name="T29" fmla="*/ 1236 h 1506"/>
              <a:gd name="T30" fmla="*/ 1272 w 2076"/>
              <a:gd name="T31" fmla="*/ 1506 h 1506"/>
              <a:gd name="T32" fmla="*/ 1194 w 2076"/>
              <a:gd name="T33" fmla="*/ 1332 h 1506"/>
              <a:gd name="T34" fmla="*/ 1098 w 2076"/>
              <a:gd name="T35" fmla="*/ 1152 h 1506"/>
              <a:gd name="T36" fmla="*/ 996 w 2076"/>
              <a:gd name="T37" fmla="*/ 1002 h 1506"/>
              <a:gd name="T38" fmla="*/ 876 w 2076"/>
              <a:gd name="T39" fmla="*/ 816 h 1506"/>
              <a:gd name="T40" fmla="*/ 750 w 2076"/>
              <a:gd name="T41" fmla="*/ 672 h 1506"/>
              <a:gd name="T42" fmla="*/ 636 w 2076"/>
              <a:gd name="T43" fmla="*/ 552 h 1506"/>
              <a:gd name="T44" fmla="*/ 570 w 2076"/>
              <a:gd name="T45" fmla="*/ 510 h 1506"/>
              <a:gd name="T46" fmla="*/ 468 w 2076"/>
              <a:gd name="T47" fmla="*/ 402 h 1506"/>
              <a:gd name="T48" fmla="*/ 348 w 2076"/>
              <a:gd name="T49" fmla="*/ 300 h 1506"/>
              <a:gd name="T50" fmla="*/ 216 w 2076"/>
              <a:gd name="T51" fmla="*/ 216 h 1506"/>
              <a:gd name="T52" fmla="*/ 102 w 2076"/>
              <a:gd name="T53" fmla="*/ 156 h 1506"/>
              <a:gd name="T54" fmla="*/ 0 w 2076"/>
              <a:gd name="T55" fmla="*/ 108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76" h="1506">
                <a:moveTo>
                  <a:pt x="0" y="108"/>
                </a:moveTo>
                <a:lnTo>
                  <a:pt x="186" y="96"/>
                </a:lnTo>
                <a:lnTo>
                  <a:pt x="252" y="108"/>
                </a:lnTo>
                <a:lnTo>
                  <a:pt x="456" y="60"/>
                </a:lnTo>
                <a:lnTo>
                  <a:pt x="654" y="24"/>
                </a:lnTo>
                <a:lnTo>
                  <a:pt x="774" y="0"/>
                </a:lnTo>
                <a:lnTo>
                  <a:pt x="930" y="42"/>
                </a:lnTo>
                <a:lnTo>
                  <a:pt x="1116" y="132"/>
                </a:lnTo>
                <a:lnTo>
                  <a:pt x="1362" y="300"/>
                </a:lnTo>
                <a:lnTo>
                  <a:pt x="1518" y="438"/>
                </a:lnTo>
                <a:lnTo>
                  <a:pt x="1650" y="588"/>
                </a:lnTo>
                <a:lnTo>
                  <a:pt x="1776" y="744"/>
                </a:lnTo>
                <a:lnTo>
                  <a:pt x="1908" y="936"/>
                </a:lnTo>
                <a:lnTo>
                  <a:pt x="2034" y="1158"/>
                </a:lnTo>
                <a:lnTo>
                  <a:pt x="2076" y="1236"/>
                </a:lnTo>
                <a:lnTo>
                  <a:pt x="1272" y="1506"/>
                </a:lnTo>
                <a:lnTo>
                  <a:pt x="1194" y="1332"/>
                </a:lnTo>
                <a:lnTo>
                  <a:pt x="1098" y="1152"/>
                </a:lnTo>
                <a:lnTo>
                  <a:pt x="996" y="1002"/>
                </a:lnTo>
                <a:lnTo>
                  <a:pt x="876" y="816"/>
                </a:lnTo>
                <a:lnTo>
                  <a:pt x="750" y="672"/>
                </a:lnTo>
                <a:lnTo>
                  <a:pt x="636" y="552"/>
                </a:lnTo>
                <a:lnTo>
                  <a:pt x="570" y="510"/>
                </a:lnTo>
                <a:lnTo>
                  <a:pt x="468" y="402"/>
                </a:lnTo>
                <a:lnTo>
                  <a:pt x="348" y="300"/>
                </a:lnTo>
                <a:lnTo>
                  <a:pt x="216" y="216"/>
                </a:lnTo>
                <a:lnTo>
                  <a:pt x="102" y="156"/>
                </a:lnTo>
                <a:lnTo>
                  <a:pt x="0" y="108"/>
                </a:lnTo>
                <a:close/>
              </a:path>
            </a:pathLst>
          </a:custGeom>
          <a:gradFill rotWithShape="1">
            <a:gsLst>
              <a:gs pos="0">
                <a:srgbClr val="CCFFFF">
                  <a:alpha val="50999"/>
                </a:srgbClr>
              </a:gs>
              <a:gs pos="100000">
                <a:srgbClr val="CCFFFF">
                  <a:gamma/>
                  <a:shade val="78431"/>
                  <a:invGamma/>
                </a:srgbClr>
              </a:gs>
            </a:gsLst>
            <a:lin ang="18900000" scaled="1"/>
          </a:gra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31" name="Text Box 11"/>
          <p:cNvSpPr txBox="1">
            <a:spLocks noChangeArrowheads="1"/>
          </p:cNvSpPr>
          <p:nvPr/>
        </p:nvSpPr>
        <p:spPr bwMode="auto">
          <a:xfrm>
            <a:off x="3994150" y="2441575"/>
            <a:ext cx="1047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Surface</a:t>
            </a:r>
          </a:p>
        </p:txBody>
      </p:sp>
      <p:sp>
        <p:nvSpPr>
          <p:cNvPr id="465932" name="Text Box 12"/>
          <p:cNvSpPr txBox="1">
            <a:spLocks noChangeArrowheads="1"/>
          </p:cNvSpPr>
          <p:nvPr/>
        </p:nvSpPr>
        <p:spPr bwMode="auto">
          <a:xfrm>
            <a:off x="1012825" y="2965450"/>
            <a:ext cx="1412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Subsurface</a:t>
            </a:r>
          </a:p>
        </p:txBody>
      </p:sp>
      <p:sp>
        <p:nvSpPr>
          <p:cNvPr id="465933" name="Text Box 13"/>
          <p:cNvSpPr txBox="1">
            <a:spLocks noChangeArrowheads="1"/>
          </p:cNvSpPr>
          <p:nvPr/>
        </p:nvSpPr>
        <p:spPr bwMode="auto">
          <a:xfrm rot="2034630">
            <a:off x="2917825" y="3184525"/>
            <a:ext cx="1522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Unsaturated</a:t>
            </a:r>
          </a:p>
        </p:txBody>
      </p:sp>
      <p:sp>
        <p:nvSpPr>
          <p:cNvPr id="465934" name="Text Box 14"/>
          <p:cNvSpPr txBox="1">
            <a:spLocks noChangeArrowheads="1"/>
          </p:cNvSpPr>
          <p:nvPr/>
        </p:nvSpPr>
        <p:spPr bwMode="auto">
          <a:xfrm rot="1827445">
            <a:off x="2860675" y="4203700"/>
            <a:ext cx="1282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Saturated</a:t>
            </a:r>
          </a:p>
        </p:txBody>
      </p:sp>
      <p:sp>
        <p:nvSpPr>
          <p:cNvPr id="465935" name="Text Box 15"/>
          <p:cNvSpPr txBox="1">
            <a:spLocks noChangeArrowheads="1"/>
          </p:cNvSpPr>
          <p:nvPr/>
        </p:nvSpPr>
        <p:spPr bwMode="auto">
          <a:xfrm rot="-1817502">
            <a:off x="5280025" y="4718050"/>
            <a:ext cx="996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Channel</a:t>
            </a:r>
          </a:p>
        </p:txBody>
      </p:sp>
      <p:sp>
        <p:nvSpPr>
          <p:cNvPr id="465936" name="AutoShape 16"/>
          <p:cNvSpPr>
            <a:spLocks/>
          </p:cNvSpPr>
          <p:nvPr/>
        </p:nvSpPr>
        <p:spPr bwMode="auto">
          <a:xfrm>
            <a:off x="2466975" y="1952625"/>
            <a:ext cx="161925" cy="2371725"/>
          </a:xfrm>
          <a:prstGeom prst="leftBrace">
            <a:avLst>
              <a:gd name="adj1" fmla="val 122059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38" name="Rectangle 1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sz="4000"/>
              <a:t>Measurements in space:  Points</a:t>
            </a:r>
          </a:p>
        </p:txBody>
      </p:sp>
      <p:sp>
        <p:nvSpPr>
          <p:cNvPr id="465944" name="Oval 24"/>
          <p:cNvSpPr>
            <a:spLocks noChangeAspect="1" noChangeArrowheads="1"/>
          </p:cNvSpPr>
          <p:nvPr/>
        </p:nvSpPr>
        <p:spPr bwMode="auto">
          <a:xfrm>
            <a:off x="5067300" y="5095875"/>
            <a:ext cx="87313" cy="873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49" name="AutoShape 29"/>
          <p:cNvSpPr>
            <a:spLocks noChangeAspect="1" noChangeArrowheads="1"/>
          </p:cNvSpPr>
          <p:nvPr/>
        </p:nvSpPr>
        <p:spPr bwMode="auto">
          <a:xfrm>
            <a:off x="5305425" y="3524250"/>
            <a:ext cx="104775" cy="96838"/>
          </a:xfrm>
          <a:prstGeom prst="triangle">
            <a:avLst>
              <a:gd name="adj" fmla="val 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50" name="AutoShape 30"/>
          <p:cNvSpPr>
            <a:spLocks noChangeAspect="1" noChangeArrowheads="1"/>
          </p:cNvSpPr>
          <p:nvPr/>
        </p:nvSpPr>
        <p:spPr bwMode="auto">
          <a:xfrm>
            <a:off x="3876675" y="2038350"/>
            <a:ext cx="104775" cy="96838"/>
          </a:xfrm>
          <a:prstGeom prst="triangle">
            <a:avLst>
              <a:gd name="adj" fmla="val 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51" name="AutoShape 31"/>
          <p:cNvSpPr>
            <a:spLocks noChangeAspect="1" noChangeArrowheads="1"/>
          </p:cNvSpPr>
          <p:nvPr/>
        </p:nvSpPr>
        <p:spPr bwMode="auto">
          <a:xfrm>
            <a:off x="4695825" y="2857500"/>
            <a:ext cx="104775" cy="96838"/>
          </a:xfrm>
          <a:prstGeom prst="triangle">
            <a:avLst>
              <a:gd name="adj" fmla="val 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52" name="Oval 32"/>
          <p:cNvSpPr>
            <a:spLocks noChangeAspect="1" noChangeArrowheads="1"/>
          </p:cNvSpPr>
          <p:nvPr/>
        </p:nvSpPr>
        <p:spPr bwMode="auto">
          <a:xfrm>
            <a:off x="2886075" y="2171700"/>
            <a:ext cx="87313" cy="873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53" name="Oval 33"/>
          <p:cNvSpPr>
            <a:spLocks noChangeAspect="1" noChangeArrowheads="1"/>
          </p:cNvSpPr>
          <p:nvPr/>
        </p:nvSpPr>
        <p:spPr bwMode="auto">
          <a:xfrm>
            <a:off x="4381500" y="4572000"/>
            <a:ext cx="87313" cy="873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54" name="Oval 34"/>
          <p:cNvSpPr>
            <a:spLocks noChangeAspect="1" noChangeArrowheads="1"/>
          </p:cNvSpPr>
          <p:nvPr/>
        </p:nvSpPr>
        <p:spPr bwMode="auto">
          <a:xfrm>
            <a:off x="4448175" y="3781425"/>
            <a:ext cx="87313" cy="873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65955" name="Oval 35"/>
          <p:cNvSpPr>
            <a:spLocks noChangeAspect="1" noChangeArrowheads="1"/>
          </p:cNvSpPr>
          <p:nvPr/>
        </p:nvSpPr>
        <p:spPr bwMode="auto">
          <a:xfrm>
            <a:off x="2867025" y="3562350"/>
            <a:ext cx="87313" cy="873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44" grpId="0" animBg="1"/>
      <p:bldP spid="465949" grpId="0" animBg="1"/>
      <p:bldP spid="465950" grpId="0" animBg="1"/>
      <p:bldP spid="465951" grpId="0" animBg="1"/>
      <p:bldP spid="465952" grpId="0" animBg="1"/>
      <p:bldP spid="465953" grpId="0" animBg="1"/>
      <p:bldP spid="465954" grpId="0" animBg="1"/>
      <p:bldP spid="4659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4" t="17159" r="7649" b="9564"/>
          <a:stretch>
            <a:fillRect/>
          </a:stretch>
        </p:blipFill>
        <p:spPr bwMode="auto">
          <a:xfrm>
            <a:off x="2895600" y="762000"/>
            <a:ext cx="3154363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2895600" y="762000"/>
            <a:ext cx="3200400" cy="21336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00"/>
                </a:solidFill>
                <a:latin typeface="Comic Sans MS" pitchFamily="66" charset="0"/>
              </a:rPr>
              <a:t>Model calculations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49288" y="1295400"/>
            <a:ext cx="2170112" cy="838200"/>
            <a:chOff x="649288" y="1295400"/>
            <a:chExt cx="2170112" cy="838200"/>
          </a:xfrm>
        </p:grpSpPr>
        <p:sp>
          <p:nvSpPr>
            <p:cNvPr id="113670" name="AutoShape 6"/>
            <p:cNvSpPr>
              <a:spLocks noChangeArrowheads="1"/>
            </p:cNvSpPr>
            <p:nvPr/>
          </p:nvSpPr>
          <p:spPr bwMode="auto">
            <a:xfrm>
              <a:off x="1600200" y="1295400"/>
              <a:ext cx="1219200" cy="838200"/>
            </a:xfrm>
            <a:prstGeom prst="rightArrow">
              <a:avLst>
                <a:gd name="adj1" fmla="val 50000"/>
                <a:gd name="adj2" fmla="val 36364"/>
              </a:avLst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71" name="Text Box 7"/>
            <p:cNvSpPr txBox="1">
              <a:spLocks noChangeArrowheads="1"/>
            </p:cNvSpPr>
            <p:nvPr/>
          </p:nvSpPr>
          <p:spPr bwMode="auto">
            <a:xfrm>
              <a:off x="649288" y="1524000"/>
              <a:ext cx="842962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 dirty="0">
                  <a:solidFill>
                    <a:srgbClr val="000000"/>
                  </a:solidFill>
                  <a:latin typeface="Comic Sans MS" pitchFamily="66" charset="0"/>
                </a:rPr>
                <a:t>Input</a:t>
              </a:r>
              <a:endParaRPr lang="en-US" altLang="en-US" sz="1800" b="0" dirty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72200" y="1371600"/>
            <a:ext cx="2409825" cy="838200"/>
            <a:chOff x="6172200" y="1371600"/>
            <a:chExt cx="2409825" cy="838200"/>
          </a:xfrm>
        </p:grpSpPr>
        <p:sp>
          <p:nvSpPr>
            <p:cNvPr id="113672" name="AutoShape 8"/>
            <p:cNvSpPr>
              <a:spLocks noChangeArrowheads="1"/>
            </p:cNvSpPr>
            <p:nvPr/>
          </p:nvSpPr>
          <p:spPr bwMode="auto">
            <a:xfrm>
              <a:off x="6172200" y="1371600"/>
              <a:ext cx="1219200" cy="838200"/>
            </a:xfrm>
            <a:prstGeom prst="rightArrow">
              <a:avLst>
                <a:gd name="adj1" fmla="val 50000"/>
                <a:gd name="adj2" fmla="val 36364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73" name="Text Box 9"/>
            <p:cNvSpPr txBox="1">
              <a:spLocks noChangeArrowheads="1"/>
            </p:cNvSpPr>
            <p:nvPr/>
          </p:nvSpPr>
          <p:spPr bwMode="auto">
            <a:xfrm>
              <a:off x="7556500" y="1524000"/>
              <a:ext cx="10255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>
                  <a:solidFill>
                    <a:srgbClr val="000000"/>
                  </a:solidFill>
                  <a:latin typeface="Comic Sans MS" pitchFamily="66" charset="0"/>
                </a:rPr>
                <a:t>Output</a:t>
              </a:r>
            </a:p>
          </p:txBody>
        </p:sp>
      </p:grpSp>
      <p:grpSp>
        <p:nvGrpSpPr>
          <p:cNvPr id="113674" name="Group 10"/>
          <p:cNvGrpSpPr>
            <a:grpSpLocks/>
          </p:cNvGrpSpPr>
          <p:nvPr/>
        </p:nvGrpSpPr>
        <p:grpSpPr bwMode="auto">
          <a:xfrm>
            <a:off x="457200" y="2514600"/>
            <a:ext cx="2514600" cy="2312988"/>
            <a:chOff x="528" y="2016"/>
            <a:chExt cx="1584" cy="1457"/>
          </a:xfrm>
        </p:grpSpPr>
        <p:sp>
          <p:nvSpPr>
            <p:cNvPr id="113675" name="Freeform 11"/>
            <p:cNvSpPr>
              <a:spLocks/>
            </p:cNvSpPr>
            <p:nvPr/>
          </p:nvSpPr>
          <p:spPr bwMode="auto">
            <a:xfrm>
              <a:off x="864" y="2016"/>
              <a:ext cx="1248" cy="1152"/>
            </a:xfrm>
            <a:custGeom>
              <a:avLst/>
              <a:gdLst>
                <a:gd name="T0" fmla="*/ 0 w 1248"/>
                <a:gd name="T1" fmla="*/ 0 h 1152"/>
                <a:gd name="T2" fmla="*/ 0 w 1248"/>
                <a:gd name="T3" fmla="*/ 1152 h 1152"/>
                <a:gd name="T4" fmla="*/ 1248 w 1248"/>
                <a:gd name="T5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8" h="1152">
                  <a:moveTo>
                    <a:pt x="0" y="0"/>
                  </a:moveTo>
                  <a:lnTo>
                    <a:pt x="0" y="1152"/>
                  </a:lnTo>
                  <a:lnTo>
                    <a:pt x="1248" y="1152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76" name="Text Box 12"/>
            <p:cNvSpPr txBox="1">
              <a:spLocks noChangeArrowheads="1"/>
            </p:cNvSpPr>
            <p:nvPr/>
          </p:nvSpPr>
          <p:spPr bwMode="auto">
            <a:xfrm>
              <a:off x="1238" y="3242"/>
              <a:ext cx="4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Time</a:t>
              </a:r>
            </a:p>
          </p:txBody>
        </p:sp>
        <p:sp>
          <p:nvSpPr>
            <p:cNvPr id="113677" name="Text Box 13"/>
            <p:cNvSpPr txBox="1">
              <a:spLocks noChangeArrowheads="1"/>
            </p:cNvSpPr>
            <p:nvPr/>
          </p:nvSpPr>
          <p:spPr bwMode="auto">
            <a:xfrm rot="16200000">
              <a:off x="158" y="2530"/>
              <a:ext cx="9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Precipitation</a:t>
              </a:r>
            </a:p>
          </p:txBody>
        </p:sp>
        <p:sp>
          <p:nvSpPr>
            <p:cNvPr id="113678" name="Rectangle 14"/>
            <p:cNvSpPr>
              <a:spLocks noChangeArrowheads="1"/>
            </p:cNvSpPr>
            <p:nvPr/>
          </p:nvSpPr>
          <p:spPr bwMode="auto">
            <a:xfrm>
              <a:off x="1056" y="2928"/>
              <a:ext cx="192" cy="240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79" name="Rectangle 15"/>
            <p:cNvSpPr>
              <a:spLocks noChangeArrowheads="1"/>
            </p:cNvSpPr>
            <p:nvPr/>
          </p:nvSpPr>
          <p:spPr bwMode="auto">
            <a:xfrm>
              <a:off x="1248" y="2544"/>
              <a:ext cx="192" cy="624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80" name="Rectangle 16"/>
            <p:cNvSpPr>
              <a:spLocks noChangeArrowheads="1"/>
            </p:cNvSpPr>
            <p:nvPr/>
          </p:nvSpPr>
          <p:spPr bwMode="auto">
            <a:xfrm>
              <a:off x="1440" y="2640"/>
              <a:ext cx="192" cy="528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81" name="Rectangle 17"/>
            <p:cNvSpPr>
              <a:spLocks noChangeArrowheads="1"/>
            </p:cNvSpPr>
            <p:nvPr/>
          </p:nvSpPr>
          <p:spPr bwMode="auto">
            <a:xfrm>
              <a:off x="1632" y="2880"/>
              <a:ext cx="192" cy="288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13682" name="Group 18"/>
          <p:cNvGrpSpPr>
            <a:grpSpLocks/>
          </p:cNvGrpSpPr>
          <p:nvPr/>
        </p:nvGrpSpPr>
        <p:grpSpPr bwMode="auto">
          <a:xfrm>
            <a:off x="6019800" y="2514600"/>
            <a:ext cx="2894013" cy="2312988"/>
            <a:chOff x="3361" y="1920"/>
            <a:chExt cx="1823" cy="1457"/>
          </a:xfrm>
        </p:grpSpPr>
        <p:sp>
          <p:nvSpPr>
            <p:cNvPr id="113683" name="Freeform 19"/>
            <p:cNvSpPr>
              <a:spLocks/>
            </p:cNvSpPr>
            <p:nvPr/>
          </p:nvSpPr>
          <p:spPr bwMode="auto">
            <a:xfrm>
              <a:off x="3696" y="1920"/>
              <a:ext cx="1488" cy="1152"/>
            </a:xfrm>
            <a:custGeom>
              <a:avLst/>
              <a:gdLst>
                <a:gd name="T0" fmla="*/ 0 w 1248"/>
                <a:gd name="T1" fmla="*/ 0 h 1152"/>
                <a:gd name="T2" fmla="*/ 0 w 1248"/>
                <a:gd name="T3" fmla="*/ 1152 h 1152"/>
                <a:gd name="T4" fmla="*/ 1248 w 1248"/>
                <a:gd name="T5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8" h="1152">
                  <a:moveTo>
                    <a:pt x="0" y="0"/>
                  </a:moveTo>
                  <a:lnTo>
                    <a:pt x="0" y="1152"/>
                  </a:lnTo>
                  <a:lnTo>
                    <a:pt x="1248" y="1152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13684" name="Text Box 20"/>
            <p:cNvSpPr txBox="1">
              <a:spLocks noChangeArrowheads="1"/>
            </p:cNvSpPr>
            <p:nvPr/>
          </p:nvSpPr>
          <p:spPr bwMode="auto">
            <a:xfrm>
              <a:off x="4070" y="3146"/>
              <a:ext cx="4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Time</a:t>
              </a:r>
            </a:p>
          </p:txBody>
        </p:sp>
        <p:sp>
          <p:nvSpPr>
            <p:cNvPr id="113685" name="Text Box 21"/>
            <p:cNvSpPr txBox="1">
              <a:spLocks noChangeArrowheads="1"/>
            </p:cNvSpPr>
            <p:nvPr/>
          </p:nvSpPr>
          <p:spPr bwMode="auto">
            <a:xfrm rot="16200000">
              <a:off x="3003" y="2444"/>
              <a:ext cx="9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00"/>
                  </a:solidFill>
                  <a:latin typeface="Comic Sans MS" pitchFamily="66" charset="0"/>
                </a:rPr>
                <a:t>Stream flow</a:t>
              </a:r>
            </a:p>
          </p:txBody>
        </p:sp>
        <p:sp>
          <p:nvSpPr>
            <p:cNvPr id="113686" name="Freeform 22"/>
            <p:cNvSpPr>
              <a:spLocks/>
            </p:cNvSpPr>
            <p:nvPr/>
          </p:nvSpPr>
          <p:spPr bwMode="auto">
            <a:xfrm>
              <a:off x="3888" y="2256"/>
              <a:ext cx="1248" cy="816"/>
            </a:xfrm>
            <a:custGeom>
              <a:avLst/>
              <a:gdLst>
                <a:gd name="T0" fmla="*/ 0 w 1248"/>
                <a:gd name="T1" fmla="*/ 816 h 816"/>
                <a:gd name="T2" fmla="*/ 96 w 1248"/>
                <a:gd name="T3" fmla="*/ 816 h 816"/>
                <a:gd name="T4" fmla="*/ 192 w 1248"/>
                <a:gd name="T5" fmla="*/ 768 h 816"/>
                <a:gd name="T6" fmla="*/ 240 w 1248"/>
                <a:gd name="T7" fmla="*/ 720 h 816"/>
                <a:gd name="T8" fmla="*/ 336 w 1248"/>
                <a:gd name="T9" fmla="*/ 624 h 816"/>
                <a:gd name="T10" fmla="*/ 432 w 1248"/>
                <a:gd name="T11" fmla="*/ 432 h 816"/>
                <a:gd name="T12" fmla="*/ 480 w 1248"/>
                <a:gd name="T13" fmla="*/ 240 h 816"/>
                <a:gd name="T14" fmla="*/ 528 w 1248"/>
                <a:gd name="T15" fmla="*/ 48 h 816"/>
                <a:gd name="T16" fmla="*/ 576 w 1248"/>
                <a:gd name="T17" fmla="*/ 0 h 816"/>
                <a:gd name="T18" fmla="*/ 672 w 1248"/>
                <a:gd name="T19" fmla="*/ 0 h 816"/>
                <a:gd name="T20" fmla="*/ 720 w 1248"/>
                <a:gd name="T21" fmla="*/ 48 h 816"/>
                <a:gd name="T22" fmla="*/ 768 w 1248"/>
                <a:gd name="T23" fmla="*/ 144 h 816"/>
                <a:gd name="T24" fmla="*/ 864 w 1248"/>
                <a:gd name="T25" fmla="*/ 384 h 816"/>
                <a:gd name="T26" fmla="*/ 960 w 1248"/>
                <a:gd name="T27" fmla="*/ 576 h 816"/>
                <a:gd name="T28" fmla="*/ 1056 w 1248"/>
                <a:gd name="T29" fmla="*/ 720 h 816"/>
                <a:gd name="T30" fmla="*/ 1104 w 1248"/>
                <a:gd name="T31" fmla="*/ 768 h 816"/>
                <a:gd name="T32" fmla="*/ 1248 w 1248"/>
                <a:gd name="T33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816">
                  <a:moveTo>
                    <a:pt x="0" y="816"/>
                  </a:moveTo>
                  <a:lnTo>
                    <a:pt x="96" y="816"/>
                  </a:lnTo>
                  <a:lnTo>
                    <a:pt x="192" y="768"/>
                  </a:lnTo>
                  <a:lnTo>
                    <a:pt x="240" y="720"/>
                  </a:lnTo>
                  <a:lnTo>
                    <a:pt x="336" y="624"/>
                  </a:lnTo>
                  <a:lnTo>
                    <a:pt x="432" y="432"/>
                  </a:lnTo>
                  <a:lnTo>
                    <a:pt x="480" y="240"/>
                  </a:lnTo>
                  <a:lnTo>
                    <a:pt x="528" y="48"/>
                  </a:lnTo>
                  <a:lnTo>
                    <a:pt x="576" y="0"/>
                  </a:lnTo>
                  <a:lnTo>
                    <a:pt x="672" y="0"/>
                  </a:lnTo>
                  <a:lnTo>
                    <a:pt x="720" y="48"/>
                  </a:lnTo>
                  <a:lnTo>
                    <a:pt x="768" y="144"/>
                  </a:lnTo>
                  <a:lnTo>
                    <a:pt x="864" y="384"/>
                  </a:lnTo>
                  <a:lnTo>
                    <a:pt x="960" y="576"/>
                  </a:lnTo>
                  <a:lnTo>
                    <a:pt x="1056" y="720"/>
                  </a:lnTo>
                  <a:lnTo>
                    <a:pt x="1104" y="768"/>
                  </a:lnTo>
                  <a:lnTo>
                    <a:pt x="1248" y="816"/>
                  </a:lnTo>
                </a:path>
              </a:pathLst>
            </a:custGeom>
            <a:noFill/>
            <a:ln w="28575" cmpd="sng">
              <a:solidFill>
                <a:srgbClr val="33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113687" name="Text Box 23"/>
          <p:cNvSpPr txBox="1">
            <a:spLocks noChangeArrowheads="1"/>
          </p:cNvSpPr>
          <p:nvPr/>
        </p:nvSpPr>
        <p:spPr bwMode="auto">
          <a:xfrm>
            <a:off x="762000" y="5486400"/>
            <a:ext cx="7467600" cy="974725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00"/>
                </a:solidFill>
                <a:latin typeface="Comic Sans MS" pitchFamily="66" charset="0"/>
              </a:rPr>
              <a:t>Mathematical model = </a:t>
            </a: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behavior of the system is represented by a set of equations, perhaps together with logical statements, expressing relationships between variables and parameters.</a:t>
            </a:r>
          </a:p>
        </p:txBody>
      </p:sp>
      <p:sp>
        <p:nvSpPr>
          <p:cNvPr id="113688" name="Text Box 24"/>
          <p:cNvSpPr txBox="1">
            <a:spLocks noChangeArrowheads="1"/>
          </p:cNvSpPr>
          <p:nvPr/>
        </p:nvSpPr>
        <p:spPr bwMode="auto">
          <a:xfrm>
            <a:off x="685800" y="5029200"/>
            <a:ext cx="3656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00"/>
                </a:solidFill>
                <a:latin typeface="Comic Sans MS" pitchFamily="66" charset="0"/>
              </a:rPr>
              <a:t>Clarke (1973) definition:</a:t>
            </a:r>
          </a:p>
        </p:txBody>
      </p:sp>
    </p:spTree>
    <p:extLst>
      <p:ext uri="{BB962C8B-B14F-4D97-AF65-F5344CB8AC3E}">
        <p14:creationId xmlns:p14="http://schemas.microsoft.com/office/powerpoint/2010/main" val="48038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nimBg="1"/>
      <p:bldP spid="113687" grpId="0" animBg="1"/>
      <p:bldP spid="11368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52" name="Rectangle 16"/>
          <p:cNvSpPr>
            <a:spLocks noGrp="1" noChangeArrowheads="1"/>
          </p:cNvSpPr>
          <p:nvPr>
            <p:ph type="title"/>
          </p:nvPr>
        </p:nvSpPr>
        <p:spPr>
          <a:xfrm>
            <a:off x="257175" y="160338"/>
            <a:ext cx="8229600" cy="1143000"/>
          </a:xfrm>
          <a:noFill/>
          <a:ln/>
        </p:spPr>
        <p:txBody>
          <a:bodyPr/>
          <a:lstStyle/>
          <a:p>
            <a:r>
              <a:rPr lang="en-US" altLang="en-US"/>
              <a:t>Models:  ‘fill in’ unknowns</a:t>
            </a:r>
          </a:p>
        </p:txBody>
      </p:sp>
      <p:sp>
        <p:nvSpPr>
          <p:cNvPr id="423980" name="Text Box 44"/>
          <p:cNvSpPr txBox="1">
            <a:spLocks noChangeArrowheads="1"/>
          </p:cNvSpPr>
          <p:nvPr/>
        </p:nvSpPr>
        <p:spPr bwMode="auto">
          <a:xfrm>
            <a:off x="5756275" y="1843088"/>
            <a:ext cx="1995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 dirty="0">
                <a:solidFill>
                  <a:srgbClr val="000066"/>
                </a:solidFill>
                <a:latin typeface="Comic Sans MS" pitchFamily="66" charset="0"/>
              </a:rPr>
              <a:t>In space</a:t>
            </a:r>
          </a:p>
        </p:txBody>
      </p:sp>
      <p:sp>
        <p:nvSpPr>
          <p:cNvPr id="423981" name="Text Box 45"/>
          <p:cNvSpPr txBox="1">
            <a:spLocks noChangeArrowheads="1"/>
          </p:cNvSpPr>
          <p:nvPr/>
        </p:nvSpPr>
        <p:spPr bwMode="auto">
          <a:xfrm>
            <a:off x="5689600" y="4786313"/>
            <a:ext cx="2619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66"/>
                </a:solidFill>
                <a:latin typeface="Comic Sans MS" pitchFamily="66" charset="0"/>
              </a:rPr>
              <a:t>And in time</a:t>
            </a:r>
          </a:p>
        </p:txBody>
      </p:sp>
      <p:grpSp>
        <p:nvGrpSpPr>
          <p:cNvPr id="423995" name="Group 59"/>
          <p:cNvGrpSpPr>
            <a:grpSpLocks/>
          </p:cNvGrpSpPr>
          <p:nvPr/>
        </p:nvGrpSpPr>
        <p:grpSpPr bwMode="auto">
          <a:xfrm>
            <a:off x="893763" y="4548188"/>
            <a:ext cx="4743450" cy="1898650"/>
            <a:chOff x="563" y="2865"/>
            <a:chExt cx="2988" cy="1196"/>
          </a:xfrm>
        </p:grpSpPr>
        <p:graphicFrame>
          <p:nvGraphicFramePr>
            <p:cNvPr id="423975" name="Object 39"/>
            <p:cNvGraphicFramePr>
              <a:graphicFrameLocks noChangeAspect="1"/>
            </p:cNvGraphicFramePr>
            <p:nvPr/>
          </p:nvGraphicFramePr>
          <p:xfrm>
            <a:off x="563" y="2865"/>
            <a:ext cx="2988" cy="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2" imgW="8496176" imgH="4762647" progId="Excel.Chart.8">
                    <p:embed/>
                  </p:oleObj>
                </mc:Choice>
                <mc:Fallback>
                  <p:oleObj name="Chart" r:id="rId2" imgW="8496176" imgH="4762647" progId="Excel.Chart.8">
                    <p:embed/>
                    <p:pic>
                      <p:nvPicPr>
                        <p:cNvPr id="423975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t="40622"/>
                        <a:stretch>
                          <a:fillRect/>
                        </a:stretch>
                      </p:blipFill>
                      <p:spPr bwMode="auto">
                        <a:xfrm>
                          <a:off x="563" y="2865"/>
                          <a:ext cx="2988" cy="9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3976" name="Oval 40"/>
            <p:cNvSpPr>
              <a:spLocks noChangeAspect="1" noChangeArrowheads="1"/>
            </p:cNvSpPr>
            <p:nvPr/>
          </p:nvSpPr>
          <p:spPr bwMode="auto">
            <a:xfrm>
              <a:off x="806" y="3367"/>
              <a:ext cx="52" cy="51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3977" name="Oval 41"/>
            <p:cNvSpPr>
              <a:spLocks noChangeAspect="1" noChangeArrowheads="1"/>
            </p:cNvSpPr>
            <p:nvPr/>
          </p:nvSpPr>
          <p:spPr bwMode="auto">
            <a:xfrm>
              <a:off x="868" y="3113"/>
              <a:ext cx="52" cy="52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3978" name="Oval 42"/>
            <p:cNvSpPr>
              <a:spLocks noChangeAspect="1" noChangeArrowheads="1"/>
            </p:cNvSpPr>
            <p:nvPr/>
          </p:nvSpPr>
          <p:spPr bwMode="auto">
            <a:xfrm>
              <a:off x="1641" y="3647"/>
              <a:ext cx="52" cy="52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3979" name="Oval 43"/>
            <p:cNvSpPr>
              <a:spLocks noChangeAspect="1" noChangeArrowheads="1"/>
            </p:cNvSpPr>
            <p:nvPr/>
          </p:nvSpPr>
          <p:spPr bwMode="auto">
            <a:xfrm>
              <a:off x="2939" y="3627"/>
              <a:ext cx="52" cy="52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3986" name="Text Box 50"/>
            <p:cNvSpPr txBox="1">
              <a:spLocks noChangeArrowheads="1"/>
            </p:cNvSpPr>
            <p:nvPr/>
          </p:nvSpPr>
          <p:spPr bwMode="auto">
            <a:xfrm>
              <a:off x="1610" y="3830"/>
              <a:ext cx="4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Time</a:t>
              </a:r>
            </a:p>
          </p:txBody>
        </p:sp>
        <p:sp>
          <p:nvSpPr>
            <p:cNvPr id="423989" name="Line 53"/>
            <p:cNvSpPr>
              <a:spLocks noChangeShapeType="1"/>
            </p:cNvSpPr>
            <p:nvPr/>
          </p:nvSpPr>
          <p:spPr bwMode="auto">
            <a:xfrm flipV="1">
              <a:off x="1176" y="3336"/>
              <a:ext cx="15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3990" name="Text Box 54"/>
            <p:cNvSpPr txBox="1">
              <a:spLocks noChangeArrowheads="1"/>
            </p:cNvSpPr>
            <p:nvPr/>
          </p:nvSpPr>
          <p:spPr bwMode="auto">
            <a:xfrm>
              <a:off x="1298" y="3170"/>
              <a:ext cx="131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Model time series</a:t>
              </a:r>
            </a:p>
          </p:txBody>
        </p:sp>
      </p:grpSp>
      <p:grpSp>
        <p:nvGrpSpPr>
          <p:cNvPr id="424121" name="Group 185"/>
          <p:cNvGrpSpPr>
            <a:grpSpLocks/>
          </p:cNvGrpSpPr>
          <p:nvPr/>
        </p:nvGrpSpPr>
        <p:grpSpPr bwMode="auto">
          <a:xfrm>
            <a:off x="1495425" y="1381125"/>
            <a:ext cx="2917825" cy="3068638"/>
            <a:chOff x="594" y="852"/>
            <a:chExt cx="1838" cy="1933"/>
          </a:xfrm>
        </p:grpSpPr>
        <p:sp>
          <p:nvSpPr>
            <p:cNvPr id="424102" name="Freeform 166"/>
            <p:cNvSpPr>
              <a:spLocks noChangeAspect="1"/>
            </p:cNvSpPr>
            <p:nvPr/>
          </p:nvSpPr>
          <p:spPr bwMode="auto">
            <a:xfrm>
              <a:off x="1837" y="2162"/>
              <a:ext cx="591" cy="276"/>
            </a:xfrm>
            <a:custGeom>
              <a:avLst/>
              <a:gdLst>
                <a:gd name="T0" fmla="*/ 0 w 822"/>
                <a:gd name="T1" fmla="*/ 384 h 384"/>
                <a:gd name="T2" fmla="*/ 747 w 822"/>
                <a:gd name="T3" fmla="*/ 3 h 384"/>
                <a:gd name="T4" fmla="*/ 822 w 822"/>
                <a:gd name="T5" fmla="*/ 0 h 384"/>
                <a:gd name="T6" fmla="*/ 183 w 822"/>
                <a:gd name="T7" fmla="*/ 360 h 384"/>
                <a:gd name="T8" fmla="*/ 0 w 822"/>
                <a:gd name="T9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384">
                  <a:moveTo>
                    <a:pt x="0" y="384"/>
                  </a:moveTo>
                  <a:lnTo>
                    <a:pt x="747" y="3"/>
                  </a:lnTo>
                  <a:lnTo>
                    <a:pt x="822" y="0"/>
                  </a:lnTo>
                  <a:lnTo>
                    <a:pt x="183" y="360"/>
                  </a:lnTo>
                  <a:lnTo>
                    <a:pt x="0" y="384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4103" name="Freeform 167"/>
            <p:cNvSpPr>
              <a:spLocks noChangeAspect="1"/>
            </p:cNvSpPr>
            <p:nvPr/>
          </p:nvSpPr>
          <p:spPr bwMode="auto">
            <a:xfrm>
              <a:off x="1578" y="2321"/>
              <a:ext cx="256" cy="119"/>
            </a:xfrm>
            <a:custGeom>
              <a:avLst/>
              <a:gdLst>
                <a:gd name="T0" fmla="*/ 0 w 357"/>
                <a:gd name="T1" fmla="*/ 0 h 165"/>
                <a:gd name="T2" fmla="*/ 9 w 357"/>
                <a:gd name="T3" fmla="*/ 24 h 165"/>
                <a:gd name="T4" fmla="*/ 75 w 357"/>
                <a:gd name="T5" fmla="*/ 72 h 165"/>
                <a:gd name="T6" fmla="*/ 120 w 357"/>
                <a:gd name="T7" fmla="*/ 105 h 165"/>
                <a:gd name="T8" fmla="*/ 189 w 357"/>
                <a:gd name="T9" fmla="*/ 135 h 165"/>
                <a:gd name="T10" fmla="*/ 255 w 357"/>
                <a:gd name="T11" fmla="*/ 153 h 165"/>
                <a:gd name="T12" fmla="*/ 327 w 357"/>
                <a:gd name="T13" fmla="*/ 165 h 165"/>
                <a:gd name="T14" fmla="*/ 357 w 357"/>
                <a:gd name="T15" fmla="*/ 162 h 165"/>
                <a:gd name="T16" fmla="*/ 0 w 357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165">
                  <a:moveTo>
                    <a:pt x="0" y="0"/>
                  </a:moveTo>
                  <a:lnTo>
                    <a:pt x="9" y="24"/>
                  </a:lnTo>
                  <a:lnTo>
                    <a:pt x="75" y="72"/>
                  </a:lnTo>
                  <a:lnTo>
                    <a:pt x="120" y="105"/>
                  </a:lnTo>
                  <a:lnTo>
                    <a:pt x="189" y="135"/>
                  </a:lnTo>
                  <a:lnTo>
                    <a:pt x="255" y="153"/>
                  </a:lnTo>
                  <a:lnTo>
                    <a:pt x="327" y="165"/>
                  </a:lnTo>
                  <a:lnTo>
                    <a:pt x="357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CCFF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grpSp>
          <p:nvGrpSpPr>
            <p:cNvPr id="424120" name="Group 184"/>
            <p:cNvGrpSpPr>
              <a:grpSpLocks/>
            </p:cNvGrpSpPr>
            <p:nvPr/>
          </p:nvGrpSpPr>
          <p:grpSpPr bwMode="auto">
            <a:xfrm>
              <a:off x="594" y="852"/>
              <a:ext cx="1838" cy="1933"/>
              <a:chOff x="594" y="852"/>
              <a:chExt cx="1838" cy="1933"/>
            </a:xfrm>
          </p:grpSpPr>
          <p:sp>
            <p:nvSpPr>
              <p:cNvPr id="424104" name="Freeform 168"/>
              <p:cNvSpPr>
                <a:spLocks noChangeAspect="1"/>
              </p:cNvSpPr>
              <p:nvPr/>
            </p:nvSpPr>
            <p:spPr bwMode="auto">
              <a:xfrm>
                <a:off x="1578" y="2077"/>
                <a:ext cx="794" cy="361"/>
              </a:xfrm>
              <a:custGeom>
                <a:avLst/>
                <a:gdLst>
                  <a:gd name="T0" fmla="*/ 0 w 1104"/>
                  <a:gd name="T1" fmla="*/ 339 h 501"/>
                  <a:gd name="T2" fmla="*/ 87 w 1104"/>
                  <a:gd name="T3" fmla="*/ 318 h 501"/>
                  <a:gd name="T4" fmla="*/ 201 w 1104"/>
                  <a:gd name="T5" fmla="*/ 279 h 501"/>
                  <a:gd name="T6" fmla="*/ 288 w 1104"/>
                  <a:gd name="T7" fmla="*/ 249 h 501"/>
                  <a:gd name="T8" fmla="*/ 366 w 1104"/>
                  <a:gd name="T9" fmla="*/ 210 h 501"/>
                  <a:gd name="T10" fmla="*/ 438 w 1104"/>
                  <a:gd name="T11" fmla="*/ 183 h 501"/>
                  <a:gd name="T12" fmla="*/ 516 w 1104"/>
                  <a:gd name="T13" fmla="*/ 156 h 501"/>
                  <a:gd name="T14" fmla="*/ 603 w 1104"/>
                  <a:gd name="T15" fmla="*/ 117 h 501"/>
                  <a:gd name="T16" fmla="*/ 699 w 1104"/>
                  <a:gd name="T17" fmla="*/ 66 h 501"/>
                  <a:gd name="T18" fmla="*/ 783 w 1104"/>
                  <a:gd name="T19" fmla="*/ 27 h 501"/>
                  <a:gd name="T20" fmla="*/ 858 w 1104"/>
                  <a:gd name="T21" fmla="*/ 0 h 501"/>
                  <a:gd name="T22" fmla="*/ 1104 w 1104"/>
                  <a:gd name="T23" fmla="*/ 117 h 501"/>
                  <a:gd name="T24" fmla="*/ 354 w 1104"/>
                  <a:gd name="T25" fmla="*/ 501 h 501"/>
                  <a:gd name="T26" fmla="*/ 0 w 1104"/>
                  <a:gd name="T27" fmla="*/ 339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4" h="501">
                    <a:moveTo>
                      <a:pt x="0" y="339"/>
                    </a:moveTo>
                    <a:lnTo>
                      <a:pt x="87" y="318"/>
                    </a:lnTo>
                    <a:lnTo>
                      <a:pt x="201" y="279"/>
                    </a:lnTo>
                    <a:lnTo>
                      <a:pt x="288" y="249"/>
                    </a:lnTo>
                    <a:lnTo>
                      <a:pt x="366" y="210"/>
                    </a:lnTo>
                    <a:lnTo>
                      <a:pt x="438" y="183"/>
                    </a:lnTo>
                    <a:lnTo>
                      <a:pt x="516" y="156"/>
                    </a:lnTo>
                    <a:lnTo>
                      <a:pt x="603" y="117"/>
                    </a:lnTo>
                    <a:lnTo>
                      <a:pt x="699" y="66"/>
                    </a:lnTo>
                    <a:lnTo>
                      <a:pt x="783" y="27"/>
                    </a:lnTo>
                    <a:lnTo>
                      <a:pt x="858" y="0"/>
                    </a:lnTo>
                    <a:lnTo>
                      <a:pt x="1104" y="117"/>
                    </a:lnTo>
                    <a:lnTo>
                      <a:pt x="354" y="501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66CCFF"/>
              </a:soli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grpSp>
            <p:nvGrpSpPr>
              <p:cNvPr id="424119" name="Group 183"/>
              <p:cNvGrpSpPr>
                <a:grpSpLocks/>
              </p:cNvGrpSpPr>
              <p:nvPr/>
            </p:nvGrpSpPr>
            <p:grpSpPr bwMode="auto">
              <a:xfrm>
                <a:off x="594" y="852"/>
                <a:ext cx="1838" cy="1933"/>
                <a:chOff x="594" y="852"/>
                <a:chExt cx="1838" cy="1933"/>
              </a:xfrm>
            </p:grpSpPr>
            <p:sp>
              <p:nvSpPr>
                <p:cNvPr id="424098" name="Freeform 162"/>
                <p:cNvSpPr>
                  <a:spLocks noChangeAspect="1"/>
                </p:cNvSpPr>
                <p:nvPr/>
              </p:nvSpPr>
              <p:spPr bwMode="auto">
                <a:xfrm>
                  <a:off x="594" y="930"/>
                  <a:ext cx="1381" cy="1851"/>
                </a:xfrm>
                <a:custGeom>
                  <a:avLst/>
                  <a:gdLst>
                    <a:gd name="T0" fmla="*/ 0 w 1920"/>
                    <a:gd name="T1" fmla="*/ 0 h 2574"/>
                    <a:gd name="T2" fmla="*/ 0 w 1920"/>
                    <a:gd name="T3" fmla="*/ 1506 h 2574"/>
                    <a:gd name="T4" fmla="*/ 1920 w 1920"/>
                    <a:gd name="T5" fmla="*/ 2574 h 2574"/>
                    <a:gd name="T6" fmla="*/ 1920 w 1920"/>
                    <a:gd name="T7" fmla="*/ 2076 h 2574"/>
                    <a:gd name="T8" fmla="*/ 1836 w 1920"/>
                    <a:gd name="T9" fmla="*/ 2094 h 2574"/>
                    <a:gd name="T10" fmla="*/ 1758 w 1920"/>
                    <a:gd name="T11" fmla="*/ 2100 h 2574"/>
                    <a:gd name="T12" fmla="*/ 1674 w 1920"/>
                    <a:gd name="T13" fmla="*/ 2094 h 2574"/>
                    <a:gd name="T14" fmla="*/ 1566 w 1920"/>
                    <a:gd name="T15" fmla="*/ 2076 h 2574"/>
                    <a:gd name="T16" fmla="*/ 1524 w 1920"/>
                    <a:gd name="T17" fmla="*/ 2058 h 2574"/>
                    <a:gd name="T18" fmla="*/ 1464 w 1920"/>
                    <a:gd name="T19" fmla="*/ 2016 h 2574"/>
                    <a:gd name="T20" fmla="*/ 1410 w 1920"/>
                    <a:gd name="T21" fmla="*/ 1968 h 2574"/>
                    <a:gd name="T22" fmla="*/ 1350 w 1920"/>
                    <a:gd name="T23" fmla="*/ 1914 h 2574"/>
                    <a:gd name="T24" fmla="*/ 1308 w 1920"/>
                    <a:gd name="T25" fmla="*/ 1854 h 2574"/>
                    <a:gd name="T26" fmla="*/ 1272 w 1920"/>
                    <a:gd name="T27" fmla="*/ 1800 h 2574"/>
                    <a:gd name="T28" fmla="*/ 1266 w 1920"/>
                    <a:gd name="T29" fmla="*/ 1716 h 2574"/>
                    <a:gd name="T30" fmla="*/ 1272 w 1920"/>
                    <a:gd name="T31" fmla="*/ 1578 h 2574"/>
                    <a:gd name="T32" fmla="*/ 1272 w 1920"/>
                    <a:gd name="T33" fmla="*/ 1392 h 2574"/>
                    <a:gd name="T34" fmla="*/ 1188 w 1920"/>
                    <a:gd name="T35" fmla="*/ 1212 h 2574"/>
                    <a:gd name="T36" fmla="*/ 1116 w 1920"/>
                    <a:gd name="T37" fmla="*/ 1062 h 2574"/>
                    <a:gd name="T38" fmla="*/ 1044 w 1920"/>
                    <a:gd name="T39" fmla="*/ 954 h 2574"/>
                    <a:gd name="T40" fmla="*/ 930 w 1920"/>
                    <a:gd name="T41" fmla="*/ 774 h 2574"/>
                    <a:gd name="T42" fmla="*/ 858 w 1920"/>
                    <a:gd name="T43" fmla="*/ 678 h 2574"/>
                    <a:gd name="T44" fmla="*/ 732 w 1920"/>
                    <a:gd name="T45" fmla="*/ 534 h 2574"/>
                    <a:gd name="T46" fmla="*/ 630 w 1920"/>
                    <a:gd name="T47" fmla="*/ 426 h 2574"/>
                    <a:gd name="T48" fmla="*/ 564 w 1920"/>
                    <a:gd name="T49" fmla="*/ 390 h 2574"/>
                    <a:gd name="T50" fmla="*/ 480 w 1920"/>
                    <a:gd name="T51" fmla="*/ 294 h 2574"/>
                    <a:gd name="T52" fmla="*/ 378 w 1920"/>
                    <a:gd name="T53" fmla="*/ 216 h 2574"/>
                    <a:gd name="T54" fmla="*/ 288 w 1920"/>
                    <a:gd name="T55" fmla="*/ 150 h 2574"/>
                    <a:gd name="T56" fmla="*/ 156 w 1920"/>
                    <a:gd name="T57" fmla="*/ 72 h 2574"/>
                    <a:gd name="T58" fmla="*/ 48 w 1920"/>
                    <a:gd name="T59" fmla="*/ 18 h 2574"/>
                    <a:gd name="T60" fmla="*/ 0 w 1920"/>
                    <a:gd name="T61" fmla="*/ 0 h 2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920" h="2574">
                      <a:moveTo>
                        <a:pt x="0" y="0"/>
                      </a:moveTo>
                      <a:lnTo>
                        <a:pt x="0" y="1506"/>
                      </a:lnTo>
                      <a:lnTo>
                        <a:pt x="1920" y="2574"/>
                      </a:lnTo>
                      <a:lnTo>
                        <a:pt x="1920" y="2076"/>
                      </a:lnTo>
                      <a:lnTo>
                        <a:pt x="1836" y="2094"/>
                      </a:lnTo>
                      <a:lnTo>
                        <a:pt x="1758" y="2100"/>
                      </a:lnTo>
                      <a:lnTo>
                        <a:pt x="1674" y="2094"/>
                      </a:lnTo>
                      <a:lnTo>
                        <a:pt x="1566" y="2076"/>
                      </a:lnTo>
                      <a:lnTo>
                        <a:pt x="1524" y="2058"/>
                      </a:lnTo>
                      <a:lnTo>
                        <a:pt x="1464" y="2016"/>
                      </a:lnTo>
                      <a:lnTo>
                        <a:pt x="1410" y="1968"/>
                      </a:lnTo>
                      <a:lnTo>
                        <a:pt x="1350" y="1914"/>
                      </a:lnTo>
                      <a:lnTo>
                        <a:pt x="1308" y="1854"/>
                      </a:lnTo>
                      <a:lnTo>
                        <a:pt x="1272" y="1800"/>
                      </a:lnTo>
                      <a:lnTo>
                        <a:pt x="1266" y="1716"/>
                      </a:lnTo>
                      <a:lnTo>
                        <a:pt x="1272" y="1578"/>
                      </a:lnTo>
                      <a:lnTo>
                        <a:pt x="1272" y="1392"/>
                      </a:lnTo>
                      <a:lnTo>
                        <a:pt x="1188" y="1212"/>
                      </a:lnTo>
                      <a:lnTo>
                        <a:pt x="1116" y="1062"/>
                      </a:lnTo>
                      <a:lnTo>
                        <a:pt x="1044" y="954"/>
                      </a:lnTo>
                      <a:lnTo>
                        <a:pt x="930" y="774"/>
                      </a:lnTo>
                      <a:lnTo>
                        <a:pt x="858" y="678"/>
                      </a:lnTo>
                      <a:lnTo>
                        <a:pt x="732" y="534"/>
                      </a:lnTo>
                      <a:lnTo>
                        <a:pt x="630" y="426"/>
                      </a:lnTo>
                      <a:lnTo>
                        <a:pt x="564" y="390"/>
                      </a:lnTo>
                      <a:lnTo>
                        <a:pt x="480" y="294"/>
                      </a:lnTo>
                      <a:lnTo>
                        <a:pt x="378" y="216"/>
                      </a:lnTo>
                      <a:lnTo>
                        <a:pt x="288" y="150"/>
                      </a:lnTo>
                      <a:lnTo>
                        <a:pt x="156" y="72"/>
                      </a:lnTo>
                      <a:lnTo>
                        <a:pt x="48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>
                        <a:gamma/>
                        <a:shade val="82353"/>
                        <a:invGamma/>
                      </a:srgbClr>
                    </a:gs>
                    <a:gs pos="100000">
                      <a:srgbClr val="CCECFF"/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099" name="Freeform 163"/>
                <p:cNvSpPr>
                  <a:spLocks noChangeAspect="1"/>
                </p:cNvSpPr>
                <p:nvPr/>
              </p:nvSpPr>
              <p:spPr bwMode="auto">
                <a:xfrm>
                  <a:off x="594" y="1637"/>
                  <a:ext cx="1381" cy="1148"/>
                </a:xfrm>
                <a:custGeom>
                  <a:avLst/>
                  <a:gdLst>
                    <a:gd name="T0" fmla="*/ 0 w 1920"/>
                    <a:gd name="T1" fmla="*/ 0 h 1596"/>
                    <a:gd name="T2" fmla="*/ 0 w 1920"/>
                    <a:gd name="T3" fmla="*/ 522 h 1596"/>
                    <a:gd name="T4" fmla="*/ 1920 w 1920"/>
                    <a:gd name="T5" fmla="*/ 1596 h 1596"/>
                    <a:gd name="T6" fmla="*/ 1914 w 1920"/>
                    <a:gd name="T7" fmla="*/ 1092 h 1596"/>
                    <a:gd name="T8" fmla="*/ 1854 w 1920"/>
                    <a:gd name="T9" fmla="*/ 1098 h 1596"/>
                    <a:gd name="T10" fmla="*/ 1710 w 1920"/>
                    <a:gd name="T11" fmla="*/ 1116 h 1596"/>
                    <a:gd name="T12" fmla="*/ 1602 w 1920"/>
                    <a:gd name="T13" fmla="*/ 1092 h 1596"/>
                    <a:gd name="T14" fmla="*/ 1488 w 1920"/>
                    <a:gd name="T15" fmla="*/ 1050 h 1596"/>
                    <a:gd name="T16" fmla="*/ 1422 w 1920"/>
                    <a:gd name="T17" fmla="*/ 1002 h 1596"/>
                    <a:gd name="T18" fmla="*/ 1356 w 1920"/>
                    <a:gd name="T19" fmla="*/ 948 h 1596"/>
                    <a:gd name="T20" fmla="*/ 1236 w 1920"/>
                    <a:gd name="T21" fmla="*/ 852 h 1596"/>
                    <a:gd name="T22" fmla="*/ 1104 w 1920"/>
                    <a:gd name="T23" fmla="*/ 738 h 1596"/>
                    <a:gd name="T24" fmla="*/ 960 w 1920"/>
                    <a:gd name="T25" fmla="*/ 624 h 1596"/>
                    <a:gd name="T26" fmla="*/ 822 w 1920"/>
                    <a:gd name="T27" fmla="*/ 522 h 1596"/>
                    <a:gd name="T28" fmla="*/ 720 w 1920"/>
                    <a:gd name="T29" fmla="*/ 438 h 1596"/>
                    <a:gd name="T30" fmla="*/ 612 w 1920"/>
                    <a:gd name="T31" fmla="*/ 366 h 1596"/>
                    <a:gd name="T32" fmla="*/ 498 w 1920"/>
                    <a:gd name="T33" fmla="*/ 282 h 1596"/>
                    <a:gd name="T34" fmla="*/ 402 w 1920"/>
                    <a:gd name="T35" fmla="*/ 222 h 1596"/>
                    <a:gd name="T36" fmla="*/ 294 w 1920"/>
                    <a:gd name="T37" fmla="*/ 150 h 1596"/>
                    <a:gd name="T38" fmla="*/ 180 w 1920"/>
                    <a:gd name="T39" fmla="*/ 90 h 1596"/>
                    <a:gd name="T40" fmla="*/ 72 w 1920"/>
                    <a:gd name="T41" fmla="*/ 30 h 1596"/>
                    <a:gd name="T42" fmla="*/ 0 w 1920"/>
                    <a:gd name="T43" fmla="*/ 0 h 1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20" h="1596">
                      <a:moveTo>
                        <a:pt x="0" y="0"/>
                      </a:moveTo>
                      <a:lnTo>
                        <a:pt x="0" y="522"/>
                      </a:lnTo>
                      <a:lnTo>
                        <a:pt x="1920" y="1596"/>
                      </a:lnTo>
                      <a:lnTo>
                        <a:pt x="1914" y="1092"/>
                      </a:lnTo>
                      <a:lnTo>
                        <a:pt x="1854" y="1098"/>
                      </a:lnTo>
                      <a:lnTo>
                        <a:pt x="1710" y="1116"/>
                      </a:lnTo>
                      <a:lnTo>
                        <a:pt x="1602" y="1092"/>
                      </a:lnTo>
                      <a:lnTo>
                        <a:pt x="1488" y="1050"/>
                      </a:lnTo>
                      <a:lnTo>
                        <a:pt x="1422" y="1002"/>
                      </a:lnTo>
                      <a:lnTo>
                        <a:pt x="1356" y="948"/>
                      </a:lnTo>
                      <a:lnTo>
                        <a:pt x="1236" y="852"/>
                      </a:lnTo>
                      <a:lnTo>
                        <a:pt x="1104" y="738"/>
                      </a:lnTo>
                      <a:lnTo>
                        <a:pt x="960" y="624"/>
                      </a:lnTo>
                      <a:lnTo>
                        <a:pt x="822" y="522"/>
                      </a:lnTo>
                      <a:lnTo>
                        <a:pt x="720" y="438"/>
                      </a:lnTo>
                      <a:lnTo>
                        <a:pt x="612" y="366"/>
                      </a:lnTo>
                      <a:lnTo>
                        <a:pt x="498" y="282"/>
                      </a:lnTo>
                      <a:lnTo>
                        <a:pt x="402" y="222"/>
                      </a:lnTo>
                      <a:lnTo>
                        <a:pt x="294" y="150"/>
                      </a:lnTo>
                      <a:lnTo>
                        <a:pt x="180" y="90"/>
                      </a:lnTo>
                      <a:lnTo>
                        <a:pt x="72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>
                        <a:gamma/>
                        <a:shade val="74510"/>
                        <a:invGamma/>
                      </a:srgbClr>
                    </a:gs>
                    <a:gs pos="100000">
                      <a:srgbClr val="CCECFF"/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00" name="Freeform 164"/>
                <p:cNvSpPr>
                  <a:spLocks noChangeAspect="1"/>
                </p:cNvSpPr>
                <p:nvPr/>
              </p:nvSpPr>
              <p:spPr bwMode="auto">
                <a:xfrm>
                  <a:off x="1970" y="2164"/>
                  <a:ext cx="462" cy="617"/>
                </a:xfrm>
                <a:custGeom>
                  <a:avLst/>
                  <a:gdLst>
                    <a:gd name="T0" fmla="*/ 6 w 642"/>
                    <a:gd name="T1" fmla="*/ 858 h 858"/>
                    <a:gd name="T2" fmla="*/ 0 w 642"/>
                    <a:gd name="T3" fmla="*/ 354 h 858"/>
                    <a:gd name="T4" fmla="*/ 642 w 642"/>
                    <a:gd name="T5" fmla="*/ 0 h 858"/>
                    <a:gd name="T6" fmla="*/ 636 w 642"/>
                    <a:gd name="T7" fmla="*/ 402 h 858"/>
                    <a:gd name="T8" fmla="*/ 6 w 642"/>
                    <a:gd name="T9" fmla="*/ 858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2" h="858">
                      <a:moveTo>
                        <a:pt x="6" y="858"/>
                      </a:moveTo>
                      <a:lnTo>
                        <a:pt x="0" y="354"/>
                      </a:lnTo>
                      <a:lnTo>
                        <a:pt x="642" y="0"/>
                      </a:lnTo>
                      <a:lnTo>
                        <a:pt x="636" y="402"/>
                      </a:lnTo>
                      <a:lnTo>
                        <a:pt x="6" y="85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01" name="Freeform 165"/>
                <p:cNvSpPr>
                  <a:spLocks noChangeAspect="1"/>
                </p:cNvSpPr>
                <p:nvPr/>
              </p:nvSpPr>
              <p:spPr bwMode="auto">
                <a:xfrm>
                  <a:off x="1502" y="1741"/>
                  <a:ext cx="693" cy="578"/>
                </a:xfrm>
                <a:custGeom>
                  <a:avLst/>
                  <a:gdLst>
                    <a:gd name="T0" fmla="*/ 6 w 963"/>
                    <a:gd name="T1" fmla="*/ 264 h 804"/>
                    <a:gd name="T2" fmla="*/ 816 w 963"/>
                    <a:gd name="T3" fmla="*/ 0 h 804"/>
                    <a:gd name="T4" fmla="*/ 816 w 963"/>
                    <a:gd name="T5" fmla="*/ 273 h 804"/>
                    <a:gd name="T6" fmla="*/ 843 w 963"/>
                    <a:gd name="T7" fmla="*/ 330 h 804"/>
                    <a:gd name="T8" fmla="*/ 882 w 963"/>
                    <a:gd name="T9" fmla="*/ 393 h 804"/>
                    <a:gd name="T10" fmla="*/ 921 w 963"/>
                    <a:gd name="T11" fmla="*/ 438 h 804"/>
                    <a:gd name="T12" fmla="*/ 963 w 963"/>
                    <a:gd name="T13" fmla="*/ 474 h 804"/>
                    <a:gd name="T14" fmla="*/ 927 w 963"/>
                    <a:gd name="T15" fmla="*/ 486 h 804"/>
                    <a:gd name="T16" fmla="*/ 849 w 963"/>
                    <a:gd name="T17" fmla="*/ 516 h 804"/>
                    <a:gd name="T18" fmla="*/ 765 w 963"/>
                    <a:gd name="T19" fmla="*/ 555 h 804"/>
                    <a:gd name="T20" fmla="*/ 708 w 963"/>
                    <a:gd name="T21" fmla="*/ 588 h 804"/>
                    <a:gd name="T22" fmla="*/ 633 w 963"/>
                    <a:gd name="T23" fmla="*/ 621 h 804"/>
                    <a:gd name="T24" fmla="*/ 573 w 963"/>
                    <a:gd name="T25" fmla="*/ 651 h 804"/>
                    <a:gd name="T26" fmla="*/ 510 w 963"/>
                    <a:gd name="T27" fmla="*/ 666 h 804"/>
                    <a:gd name="T28" fmla="*/ 444 w 963"/>
                    <a:gd name="T29" fmla="*/ 693 h 804"/>
                    <a:gd name="T30" fmla="*/ 387 w 963"/>
                    <a:gd name="T31" fmla="*/ 723 h 804"/>
                    <a:gd name="T32" fmla="*/ 336 w 963"/>
                    <a:gd name="T33" fmla="*/ 741 h 804"/>
                    <a:gd name="T34" fmla="*/ 261 w 963"/>
                    <a:gd name="T35" fmla="*/ 762 h 804"/>
                    <a:gd name="T36" fmla="*/ 198 w 963"/>
                    <a:gd name="T37" fmla="*/ 786 h 804"/>
                    <a:gd name="T38" fmla="*/ 105 w 963"/>
                    <a:gd name="T39" fmla="*/ 804 h 804"/>
                    <a:gd name="T40" fmla="*/ 90 w 963"/>
                    <a:gd name="T41" fmla="*/ 792 h 804"/>
                    <a:gd name="T42" fmla="*/ 69 w 963"/>
                    <a:gd name="T43" fmla="*/ 759 h 804"/>
                    <a:gd name="T44" fmla="*/ 27 w 963"/>
                    <a:gd name="T45" fmla="*/ 705 h 804"/>
                    <a:gd name="T46" fmla="*/ 6 w 963"/>
                    <a:gd name="T47" fmla="*/ 672 h 804"/>
                    <a:gd name="T48" fmla="*/ 0 w 963"/>
                    <a:gd name="T49" fmla="*/ 618 h 804"/>
                    <a:gd name="T50" fmla="*/ 3 w 963"/>
                    <a:gd name="T51" fmla="*/ 531 h 804"/>
                    <a:gd name="T52" fmla="*/ 9 w 963"/>
                    <a:gd name="T53" fmla="*/ 393 h 804"/>
                    <a:gd name="T54" fmla="*/ 6 w 963"/>
                    <a:gd name="T55" fmla="*/ 264 h 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63" h="804">
                      <a:moveTo>
                        <a:pt x="6" y="264"/>
                      </a:moveTo>
                      <a:lnTo>
                        <a:pt x="816" y="0"/>
                      </a:lnTo>
                      <a:lnTo>
                        <a:pt x="816" y="273"/>
                      </a:lnTo>
                      <a:lnTo>
                        <a:pt x="843" y="330"/>
                      </a:lnTo>
                      <a:lnTo>
                        <a:pt x="882" y="393"/>
                      </a:lnTo>
                      <a:lnTo>
                        <a:pt x="921" y="438"/>
                      </a:lnTo>
                      <a:lnTo>
                        <a:pt x="963" y="474"/>
                      </a:lnTo>
                      <a:lnTo>
                        <a:pt x="927" y="486"/>
                      </a:lnTo>
                      <a:lnTo>
                        <a:pt x="849" y="516"/>
                      </a:lnTo>
                      <a:lnTo>
                        <a:pt x="765" y="555"/>
                      </a:lnTo>
                      <a:lnTo>
                        <a:pt x="708" y="588"/>
                      </a:lnTo>
                      <a:lnTo>
                        <a:pt x="633" y="621"/>
                      </a:lnTo>
                      <a:lnTo>
                        <a:pt x="573" y="651"/>
                      </a:lnTo>
                      <a:lnTo>
                        <a:pt x="510" y="666"/>
                      </a:lnTo>
                      <a:lnTo>
                        <a:pt x="444" y="693"/>
                      </a:lnTo>
                      <a:lnTo>
                        <a:pt x="387" y="723"/>
                      </a:lnTo>
                      <a:lnTo>
                        <a:pt x="336" y="741"/>
                      </a:lnTo>
                      <a:lnTo>
                        <a:pt x="261" y="762"/>
                      </a:lnTo>
                      <a:lnTo>
                        <a:pt x="198" y="786"/>
                      </a:lnTo>
                      <a:lnTo>
                        <a:pt x="105" y="804"/>
                      </a:lnTo>
                      <a:lnTo>
                        <a:pt x="90" y="792"/>
                      </a:lnTo>
                      <a:lnTo>
                        <a:pt x="69" y="759"/>
                      </a:lnTo>
                      <a:lnTo>
                        <a:pt x="27" y="705"/>
                      </a:lnTo>
                      <a:lnTo>
                        <a:pt x="6" y="672"/>
                      </a:lnTo>
                      <a:lnTo>
                        <a:pt x="0" y="618"/>
                      </a:lnTo>
                      <a:lnTo>
                        <a:pt x="3" y="531"/>
                      </a:lnTo>
                      <a:lnTo>
                        <a:pt x="9" y="393"/>
                      </a:lnTo>
                      <a:lnTo>
                        <a:pt x="6" y="2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05" name="Freeform 169"/>
                <p:cNvSpPr>
                  <a:spLocks noChangeAspect="1"/>
                </p:cNvSpPr>
                <p:nvPr/>
              </p:nvSpPr>
              <p:spPr bwMode="auto">
                <a:xfrm>
                  <a:off x="594" y="852"/>
                  <a:ext cx="1493" cy="1083"/>
                </a:xfrm>
                <a:custGeom>
                  <a:avLst/>
                  <a:gdLst>
                    <a:gd name="T0" fmla="*/ 0 w 2076"/>
                    <a:gd name="T1" fmla="*/ 108 h 1506"/>
                    <a:gd name="T2" fmla="*/ 186 w 2076"/>
                    <a:gd name="T3" fmla="*/ 96 h 1506"/>
                    <a:gd name="T4" fmla="*/ 252 w 2076"/>
                    <a:gd name="T5" fmla="*/ 108 h 1506"/>
                    <a:gd name="T6" fmla="*/ 456 w 2076"/>
                    <a:gd name="T7" fmla="*/ 60 h 1506"/>
                    <a:gd name="T8" fmla="*/ 654 w 2076"/>
                    <a:gd name="T9" fmla="*/ 24 h 1506"/>
                    <a:gd name="T10" fmla="*/ 774 w 2076"/>
                    <a:gd name="T11" fmla="*/ 0 h 1506"/>
                    <a:gd name="T12" fmla="*/ 930 w 2076"/>
                    <a:gd name="T13" fmla="*/ 42 h 1506"/>
                    <a:gd name="T14" fmla="*/ 1116 w 2076"/>
                    <a:gd name="T15" fmla="*/ 132 h 1506"/>
                    <a:gd name="T16" fmla="*/ 1362 w 2076"/>
                    <a:gd name="T17" fmla="*/ 300 h 1506"/>
                    <a:gd name="T18" fmla="*/ 1518 w 2076"/>
                    <a:gd name="T19" fmla="*/ 438 h 1506"/>
                    <a:gd name="T20" fmla="*/ 1650 w 2076"/>
                    <a:gd name="T21" fmla="*/ 588 h 1506"/>
                    <a:gd name="T22" fmla="*/ 1776 w 2076"/>
                    <a:gd name="T23" fmla="*/ 744 h 1506"/>
                    <a:gd name="T24" fmla="*/ 1908 w 2076"/>
                    <a:gd name="T25" fmla="*/ 936 h 1506"/>
                    <a:gd name="T26" fmla="*/ 2034 w 2076"/>
                    <a:gd name="T27" fmla="*/ 1158 h 1506"/>
                    <a:gd name="T28" fmla="*/ 2076 w 2076"/>
                    <a:gd name="T29" fmla="*/ 1236 h 1506"/>
                    <a:gd name="T30" fmla="*/ 1272 w 2076"/>
                    <a:gd name="T31" fmla="*/ 1506 h 1506"/>
                    <a:gd name="T32" fmla="*/ 1194 w 2076"/>
                    <a:gd name="T33" fmla="*/ 1332 h 1506"/>
                    <a:gd name="T34" fmla="*/ 1098 w 2076"/>
                    <a:gd name="T35" fmla="*/ 1152 h 1506"/>
                    <a:gd name="T36" fmla="*/ 996 w 2076"/>
                    <a:gd name="T37" fmla="*/ 1002 h 1506"/>
                    <a:gd name="T38" fmla="*/ 876 w 2076"/>
                    <a:gd name="T39" fmla="*/ 816 h 1506"/>
                    <a:gd name="T40" fmla="*/ 750 w 2076"/>
                    <a:gd name="T41" fmla="*/ 672 h 1506"/>
                    <a:gd name="T42" fmla="*/ 636 w 2076"/>
                    <a:gd name="T43" fmla="*/ 552 h 1506"/>
                    <a:gd name="T44" fmla="*/ 570 w 2076"/>
                    <a:gd name="T45" fmla="*/ 510 h 1506"/>
                    <a:gd name="T46" fmla="*/ 468 w 2076"/>
                    <a:gd name="T47" fmla="*/ 402 h 1506"/>
                    <a:gd name="T48" fmla="*/ 348 w 2076"/>
                    <a:gd name="T49" fmla="*/ 300 h 1506"/>
                    <a:gd name="T50" fmla="*/ 216 w 2076"/>
                    <a:gd name="T51" fmla="*/ 216 h 1506"/>
                    <a:gd name="T52" fmla="*/ 102 w 2076"/>
                    <a:gd name="T53" fmla="*/ 156 h 1506"/>
                    <a:gd name="T54" fmla="*/ 0 w 2076"/>
                    <a:gd name="T55" fmla="*/ 108 h 1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76" h="1506">
                      <a:moveTo>
                        <a:pt x="0" y="108"/>
                      </a:moveTo>
                      <a:lnTo>
                        <a:pt x="186" y="96"/>
                      </a:lnTo>
                      <a:lnTo>
                        <a:pt x="252" y="108"/>
                      </a:lnTo>
                      <a:lnTo>
                        <a:pt x="456" y="60"/>
                      </a:lnTo>
                      <a:lnTo>
                        <a:pt x="654" y="24"/>
                      </a:lnTo>
                      <a:lnTo>
                        <a:pt x="774" y="0"/>
                      </a:lnTo>
                      <a:lnTo>
                        <a:pt x="930" y="42"/>
                      </a:lnTo>
                      <a:lnTo>
                        <a:pt x="1116" y="132"/>
                      </a:lnTo>
                      <a:lnTo>
                        <a:pt x="1362" y="300"/>
                      </a:lnTo>
                      <a:lnTo>
                        <a:pt x="1518" y="438"/>
                      </a:lnTo>
                      <a:lnTo>
                        <a:pt x="1650" y="588"/>
                      </a:lnTo>
                      <a:lnTo>
                        <a:pt x="1776" y="744"/>
                      </a:lnTo>
                      <a:lnTo>
                        <a:pt x="1908" y="936"/>
                      </a:lnTo>
                      <a:lnTo>
                        <a:pt x="2034" y="1158"/>
                      </a:lnTo>
                      <a:lnTo>
                        <a:pt x="2076" y="1236"/>
                      </a:lnTo>
                      <a:lnTo>
                        <a:pt x="1272" y="1506"/>
                      </a:lnTo>
                      <a:lnTo>
                        <a:pt x="1194" y="1332"/>
                      </a:lnTo>
                      <a:lnTo>
                        <a:pt x="1098" y="1152"/>
                      </a:lnTo>
                      <a:lnTo>
                        <a:pt x="996" y="1002"/>
                      </a:lnTo>
                      <a:lnTo>
                        <a:pt x="876" y="816"/>
                      </a:lnTo>
                      <a:lnTo>
                        <a:pt x="750" y="672"/>
                      </a:lnTo>
                      <a:lnTo>
                        <a:pt x="636" y="552"/>
                      </a:lnTo>
                      <a:lnTo>
                        <a:pt x="570" y="510"/>
                      </a:lnTo>
                      <a:lnTo>
                        <a:pt x="468" y="402"/>
                      </a:lnTo>
                      <a:lnTo>
                        <a:pt x="348" y="300"/>
                      </a:lnTo>
                      <a:lnTo>
                        <a:pt x="216" y="216"/>
                      </a:lnTo>
                      <a:lnTo>
                        <a:pt x="102" y="156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FFFF">
                        <a:alpha val="50999"/>
                      </a:srgbClr>
                    </a:gs>
                    <a:gs pos="100000">
                      <a:srgbClr val="CCFFFF">
                        <a:gamma/>
                        <a:shade val="78431"/>
                        <a:invGamma/>
                      </a:srgbClr>
                    </a:gs>
                  </a:gsLst>
                  <a:lin ang="1890000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06" name="Text Box 17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156" y="1140"/>
                  <a:ext cx="6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Surface</a:t>
                  </a:r>
                </a:p>
              </p:txBody>
            </p:sp>
            <p:sp>
              <p:nvSpPr>
                <p:cNvPr id="424107" name="Text Box 171"/>
                <p:cNvSpPr txBox="1">
                  <a:spLocks noChangeAspect="1" noChangeArrowheads="1"/>
                </p:cNvSpPr>
                <p:nvPr/>
              </p:nvSpPr>
              <p:spPr bwMode="auto">
                <a:xfrm rot="2034630">
                  <a:off x="595" y="1584"/>
                  <a:ext cx="865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Unsaturated</a:t>
                  </a:r>
                </a:p>
              </p:txBody>
            </p:sp>
            <p:sp>
              <p:nvSpPr>
                <p:cNvPr id="424108" name="Text Box 172"/>
                <p:cNvSpPr txBox="1">
                  <a:spLocks noChangeAspect="1" noChangeArrowheads="1"/>
                </p:cNvSpPr>
                <p:nvPr/>
              </p:nvSpPr>
              <p:spPr bwMode="auto">
                <a:xfrm rot="1827445">
                  <a:off x="629" y="2000"/>
                  <a:ext cx="73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Saturated</a:t>
                  </a:r>
                </a:p>
              </p:txBody>
            </p:sp>
            <p:sp>
              <p:nvSpPr>
                <p:cNvPr id="424109" name="Text Box 173"/>
                <p:cNvSpPr txBox="1">
                  <a:spLocks noChangeAspect="1" noChangeArrowheads="1"/>
                </p:cNvSpPr>
                <p:nvPr/>
              </p:nvSpPr>
              <p:spPr bwMode="auto">
                <a:xfrm rot="-1817502">
                  <a:off x="1705" y="2153"/>
                  <a:ext cx="572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Channel</a:t>
                  </a:r>
                </a:p>
              </p:txBody>
            </p:sp>
            <p:sp>
              <p:nvSpPr>
                <p:cNvPr id="424110" name="Oval 174"/>
                <p:cNvSpPr>
                  <a:spLocks noChangeAspect="1" noChangeArrowheads="1"/>
                </p:cNvSpPr>
                <p:nvPr/>
              </p:nvSpPr>
              <p:spPr bwMode="auto">
                <a:xfrm>
                  <a:off x="1660" y="2358"/>
                  <a:ext cx="47" cy="47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1" name="AutoShape 175"/>
                <p:cNvSpPr>
                  <a:spLocks noChangeAspect="1" noChangeArrowheads="1"/>
                </p:cNvSpPr>
                <p:nvPr/>
              </p:nvSpPr>
              <p:spPr bwMode="auto">
                <a:xfrm>
                  <a:off x="1768" y="1646"/>
                  <a:ext cx="56" cy="5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2" name="AutoShape 176"/>
                <p:cNvSpPr>
                  <a:spLocks noChangeAspect="1" noChangeArrowheads="1"/>
                </p:cNvSpPr>
                <p:nvPr/>
              </p:nvSpPr>
              <p:spPr bwMode="auto">
                <a:xfrm>
                  <a:off x="1120" y="973"/>
                  <a:ext cx="58" cy="5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3" name="AutoShape 177"/>
                <p:cNvSpPr>
                  <a:spLocks noChangeAspect="1" noChangeArrowheads="1"/>
                </p:cNvSpPr>
                <p:nvPr/>
              </p:nvSpPr>
              <p:spPr bwMode="auto">
                <a:xfrm>
                  <a:off x="1491" y="1344"/>
                  <a:ext cx="58" cy="5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4" name="Oval 178"/>
                <p:cNvSpPr>
                  <a:spLocks noChangeAspect="1" noChangeArrowheads="1"/>
                </p:cNvSpPr>
                <p:nvPr/>
              </p:nvSpPr>
              <p:spPr bwMode="auto">
                <a:xfrm>
                  <a:off x="672" y="1033"/>
                  <a:ext cx="47" cy="4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5" name="Oval 179"/>
                <p:cNvSpPr>
                  <a:spLocks noChangeAspect="1" noChangeArrowheads="1"/>
                </p:cNvSpPr>
                <p:nvPr/>
              </p:nvSpPr>
              <p:spPr bwMode="auto">
                <a:xfrm>
                  <a:off x="1349" y="2127"/>
                  <a:ext cx="48" cy="47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6" name="Oval 180"/>
                <p:cNvSpPr>
                  <a:spLocks noChangeAspect="1" noChangeArrowheads="1"/>
                </p:cNvSpPr>
                <p:nvPr/>
              </p:nvSpPr>
              <p:spPr bwMode="auto">
                <a:xfrm>
                  <a:off x="1379" y="1774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4117" name="Oval 181"/>
                <p:cNvSpPr>
                  <a:spLocks noChangeAspect="1" noChangeArrowheads="1"/>
                </p:cNvSpPr>
                <p:nvPr/>
              </p:nvSpPr>
              <p:spPr bwMode="auto">
                <a:xfrm>
                  <a:off x="663" y="1663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631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80" grpId="0"/>
      <p:bldP spid="42398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4" name="Rectangle 4"/>
          <p:cNvSpPr>
            <a:spLocks noChangeArrowheads="1"/>
          </p:cNvSpPr>
          <p:nvPr/>
        </p:nvSpPr>
        <p:spPr bwMode="auto">
          <a:xfrm>
            <a:off x="228600" y="1746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/>
              <a:t>Physically-based models:</a:t>
            </a:r>
          </a:p>
        </p:txBody>
      </p:sp>
      <p:sp>
        <p:nvSpPr>
          <p:cNvPr id="424987" name="Text Box 27"/>
          <p:cNvSpPr txBox="1">
            <a:spLocks noChangeArrowheads="1"/>
          </p:cNvSpPr>
          <p:nvPr/>
        </p:nvSpPr>
        <p:spPr bwMode="auto">
          <a:xfrm>
            <a:off x="288925" y="1069975"/>
            <a:ext cx="8302625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>
                <a:solidFill>
                  <a:srgbClr val="000066"/>
                </a:solidFill>
                <a:latin typeface="Comic Sans MS" pitchFamily="66" charset="0"/>
              </a:rPr>
              <a:t>Use conservation equations</a:t>
            </a:r>
            <a:r>
              <a:rPr lang="en-US" altLang="en-US" sz="3200" b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(mass, energy, and/or momentum)</a:t>
            </a:r>
          </a:p>
        </p:txBody>
      </p:sp>
      <p:sp>
        <p:nvSpPr>
          <p:cNvPr id="424988" name="Text Box 28"/>
          <p:cNvSpPr txBox="1">
            <a:spLocks noChangeArrowheads="1"/>
          </p:cNvSpPr>
          <p:nvPr/>
        </p:nvSpPr>
        <p:spPr bwMode="auto">
          <a:xfrm>
            <a:off x="374650" y="5556250"/>
            <a:ext cx="85026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</a:rPr>
              <a:t>In this case:</a:t>
            </a:r>
            <a:r>
              <a:rPr lang="en-US" altLang="en-US" sz="3200" b="0" dirty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Models solve the governing form of conservation equations (Partial Differential Equations - PDE’s)</a:t>
            </a:r>
          </a:p>
        </p:txBody>
      </p:sp>
      <p:grpSp>
        <p:nvGrpSpPr>
          <p:cNvPr id="425020" name="Group 60"/>
          <p:cNvGrpSpPr>
            <a:grpSpLocks/>
          </p:cNvGrpSpPr>
          <p:nvPr/>
        </p:nvGrpSpPr>
        <p:grpSpPr bwMode="auto">
          <a:xfrm>
            <a:off x="5133975" y="2232025"/>
            <a:ext cx="3379788" cy="2092325"/>
            <a:chOff x="3384" y="1478"/>
            <a:chExt cx="2129" cy="1318"/>
          </a:xfrm>
        </p:grpSpPr>
        <p:sp>
          <p:nvSpPr>
            <p:cNvPr id="424991" name="Line 31"/>
            <p:cNvSpPr>
              <a:spLocks noChangeShapeType="1"/>
            </p:cNvSpPr>
            <p:nvPr/>
          </p:nvSpPr>
          <p:spPr bwMode="auto">
            <a:xfrm flipH="1">
              <a:off x="3384" y="1722"/>
              <a:ext cx="492" cy="102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4992" name="Line 32"/>
            <p:cNvSpPr>
              <a:spLocks noChangeShapeType="1"/>
            </p:cNvSpPr>
            <p:nvPr/>
          </p:nvSpPr>
          <p:spPr bwMode="auto">
            <a:xfrm flipH="1">
              <a:off x="3972" y="2028"/>
              <a:ext cx="276" cy="76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4989" name="Text Box 29"/>
            <p:cNvSpPr txBox="1">
              <a:spLocks noChangeArrowheads="1"/>
            </p:cNvSpPr>
            <p:nvPr/>
          </p:nvSpPr>
          <p:spPr bwMode="auto">
            <a:xfrm>
              <a:off x="3758" y="1478"/>
              <a:ext cx="1755" cy="557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St. </a:t>
              </a:r>
              <a:r>
                <a:rPr lang="en-US" altLang="en-US" sz="1800" b="0" dirty="0" err="1">
                  <a:solidFill>
                    <a:srgbClr val="000066"/>
                  </a:solidFill>
                  <a:latin typeface="Comic Sans MS" pitchFamily="66" charset="0"/>
                </a:rPr>
                <a:t>Venant</a:t>
              </a: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 equations: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600" b="0" dirty="0">
                  <a:solidFill>
                    <a:srgbClr val="000066"/>
                  </a:solidFill>
                  <a:latin typeface="Comic Sans MS" pitchFamily="66" charset="0"/>
                </a:rPr>
                <a:t>Conservation of mass and momentum</a:t>
              </a:r>
            </a:p>
          </p:txBody>
        </p:sp>
      </p:grpSp>
      <p:grpSp>
        <p:nvGrpSpPr>
          <p:cNvPr id="425021" name="Group 61"/>
          <p:cNvGrpSpPr>
            <a:grpSpLocks/>
          </p:cNvGrpSpPr>
          <p:nvPr/>
        </p:nvGrpSpPr>
        <p:grpSpPr bwMode="auto">
          <a:xfrm>
            <a:off x="333375" y="2428875"/>
            <a:ext cx="3048000" cy="1679575"/>
            <a:chOff x="210" y="1530"/>
            <a:chExt cx="1920" cy="1058"/>
          </a:xfrm>
        </p:grpSpPr>
        <p:sp>
          <p:nvSpPr>
            <p:cNvPr id="424994" name="Text Box 34"/>
            <p:cNvSpPr txBox="1">
              <a:spLocks noChangeArrowheads="1"/>
            </p:cNvSpPr>
            <p:nvPr/>
          </p:nvSpPr>
          <p:spPr bwMode="auto">
            <a:xfrm>
              <a:off x="210" y="1820"/>
              <a:ext cx="1608" cy="768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Richards’ (Darcy) equation: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Conservation of mass and momentum</a:t>
              </a:r>
            </a:p>
          </p:txBody>
        </p:sp>
        <p:sp>
          <p:nvSpPr>
            <p:cNvPr id="424995" name="AutoShape 35"/>
            <p:cNvSpPr>
              <a:spLocks/>
            </p:cNvSpPr>
            <p:nvPr/>
          </p:nvSpPr>
          <p:spPr bwMode="auto">
            <a:xfrm>
              <a:off x="1908" y="1530"/>
              <a:ext cx="222" cy="1032"/>
            </a:xfrm>
            <a:prstGeom prst="leftBrace">
              <a:avLst>
                <a:gd name="adj1" fmla="val 38739"/>
                <a:gd name="adj2" fmla="val 50000"/>
              </a:avLst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424997" name="Group 37"/>
          <p:cNvGrpSpPr>
            <a:grpSpLocks/>
          </p:cNvGrpSpPr>
          <p:nvPr/>
        </p:nvGrpSpPr>
        <p:grpSpPr bwMode="auto">
          <a:xfrm>
            <a:off x="3419475" y="2293938"/>
            <a:ext cx="2917825" cy="3068637"/>
            <a:chOff x="594" y="852"/>
            <a:chExt cx="1838" cy="1933"/>
          </a:xfrm>
        </p:grpSpPr>
        <p:sp>
          <p:nvSpPr>
            <p:cNvPr id="424998" name="Freeform 38"/>
            <p:cNvSpPr>
              <a:spLocks noChangeAspect="1"/>
            </p:cNvSpPr>
            <p:nvPr/>
          </p:nvSpPr>
          <p:spPr bwMode="auto">
            <a:xfrm>
              <a:off x="1837" y="2162"/>
              <a:ext cx="591" cy="276"/>
            </a:xfrm>
            <a:custGeom>
              <a:avLst/>
              <a:gdLst>
                <a:gd name="T0" fmla="*/ 0 w 822"/>
                <a:gd name="T1" fmla="*/ 384 h 384"/>
                <a:gd name="T2" fmla="*/ 747 w 822"/>
                <a:gd name="T3" fmla="*/ 3 h 384"/>
                <a:gd name="T4" fmla="*/ 822 w 822"/>
                <a:gd name="T5" fmla="*/ 0 h 384"/>
                <a:gd name="T6" fmla="*/ 183 w 822"/>
                <a:gd name="T7" fmla="*/ 360 h 384"/>
                <a:gd name="T8" fmla="*/ 0 w 822"/>
                <a:gd name="T9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384">
                  <a:moveTo>
                    <a:pt x="0" y="384"/>
                  </a:moveTo>
                  <a:lnTo>
                    <a:pt x="747" y="3"/>
                  </a:lnTo>
                  <a:lnTo>
                    <a:pt x="822" y="0"/>
                  </a:lnTo>
                  <a:lnTo>
                    <a:pt x="183" y="360"/>
                  </a:lnTo>
                  <a:lnTo>
                    <a:pt x="0" y="384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4999" name="Freeform 39"/>
            <p:cNvSpPr>
              <a:spLocks noChangeAspect="1"/>
            </p:cNvSpPr>
            <p:nvPr/>
          </p:nvSpPr>
          <p:spPr bwMode="auto">
            <a:xfrm>
              <a:off x="1578" y="2321"/>
              <a:ext cx="256" cy="119"/>
            </a:xfrm>
            <a:custGeom>
              <a:avLst/>
              <a:gdLst>
                <a:gd name="T0" fmla="*/ 0 w 357"/>
                <a:gd name="T1" fmla="*/ 0 h 165"/>
                <a:gd name="T2" fmla="*/ 9 w 357"/>
                <a:gd name="T3" fmla="*/ 24 h 165"/>
                <a:gd name="T4" fmla="*/ 75 w 357"/>
                <a:gd name="T5" fmla="*/ 72 h 165"/>
                <a:gd name="T6" fmla="*/ 120 w 357"/>
                <a:gd name="T7" fmla="*/ 105 h 165"/>
                <a:gd name="T8" fmla="*/ 189 w 357"/>
                <a:gd name="T9" fmla="*/ 135 h 165"/>
                <a:gd name="T10" fmla="*/ 255 w 357"/>
                <a:gd name="T11" fmla="*/ 153 h 165"/>
                <a:gd name="T12" fmla="*/ 327 w 357"/>
                <a:gd name="T13" fmla="*/ 165 h 165"/>
                <a:gd name="T14" fmla="*/ 357 w 357"/>
                <a:gd name="T15" fmla="*/ 162 h 165"/>
                <a:gd name="T16" fmla="*/ 0 w 357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165">
                  <a:moveTo>
                    <a:pt x="0" y="0"/>
                  </a:moveTo>
                  <a:lnTo>
                    <a:pt x="9" y="24"/>
                  </a:lnTo>
                  <a:lnTo>
                    <a:pt x="75" y="72"/>
                  </a:lnTo>
                  <a:lnTo>
                    <a:pt x="120" y="105"/>
                  </a:lnTo>
                  <a:lnTo>
                    <a:pt x="189" y="135"/>
                  </a:lnTo>
                  <a:lnTo>
                    <a:pt x="255" y="153"/>
                  </a:lnTo>
                  <a:lnTo>
                    <a:pt x="327" y="165"/>
                  </a:lnTo>
                  <a:lnTo>
                    <a:pt x="357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CCFF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grpSp>
          <p:nvGrpSpPr>
            <p:cNvPr id="425000" name="Group 40"/>
            <p:cNvGrpSpPr>
              <a:grpSpLocks/>
            </p:cNvGrpSpPr>
            <p:nvPr/>
          </p:nvGrpSpPr>
          <p:grpSpPr bwMode="auto">
            <a:xfrm>
              <a:off x="594" y="852"/>
              <a:ext cx="1838" cy="1933"/>
              <a:chOff x="594" y="852"/>
              <a:chExt cx="1838" cy="1933"/>
            </a:xfrm>
          </p:grpSpPr>
          <p:sp>
            <p:nvSpPr>
              <p:cNvPr id="425001" name="Freeform 41"/>
              <p:cNvSpPr>
                <a:spLocks noChangeAspect="1"/>
              </p:cNvSpPr>
              <p:nvPr/>
            </p:nvSpPr>
            <p:spPr bwMode="auto">
              <a:xfrm>
                <a:off x="1578" y="2077"/>
                <a:ext cx="794" cy="361"/>
              </a:xfrm>
              <a:custGeom>
                <a:avLst/>
                <a:gdLst>
                  <a:gd name="T0" fmla="*/ 0 w 1104"/>
                  <a:gd name="T1" fmla="*/ 339 h 501"/>
                  <a:gd name="T2" fmla="*/ 87 w 1104"/>
                  <a:gd name="T3" fmla="*/ 318 h 501"/>
                  <a:gd name="T4" fmla="*/ 201 w 1104"/>
                  <a:gd name="T5" fmla="*/ 279 h 501"/>
                  <a:gd name="T6" fmla="*/ 288 w 1104"/>
                  <a:gd name="T7" fmla="*/ 249 h 501"/>
                  <a:gd name="T8" fmla="*/ 366 w 1104"/>
                  <a:gd name="T9" fmla="*/ 210 h 501"/>
                  <a:gd name="T10" fmla="*/ 438 w 1104"/>
                  <a:gd name="T11" fmla="*/ 183 h 501"/>
                  <a:gd name="T12" fmla="*/ 516 w 1104"/>
                  <a:gd name="T13" fmla="*/ 156 h 501"/>
                  <a:gd name="T14" fmla="*/ 603 w 1104"/>
                  <a:gd name="T15" fmla="*/ 117 h 501"/>
                  <a:gd name="T16" fmla="*/ 699 w 1104"/>
                  <a:gd name="T17" fmla="*/ 66 h 501"/>
                  <a:gd name="T18" fmla="*/ 783 w 1104"/>
                  <a:gd name="T19" fmla="*/ 27 h 501"/>
                  <a:gd name="T20" fmla="*/ 858 w 1104"/>
                  <a:gd name="T21" fmla="*/ 0 h 501"/>
                  <a:gd name="T22" fmla="*/ 1104 w 1104"/>
                  <a:gd name="T23" fmla="*/ 117 h 501"/>
                  <a:gd name="T24" fmla="*/ 354 w 1104"/>
                  <a:gd name="T25" fmla="*/ 501 h 501"/>
                  <a:gd name="T26" fmla="*/ 0 w 1104"/>
                  <a:gd name="T27" fmla="*/ 339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4" h="501">
                    <a:moveTo>
                      <a:pt x="0" y="339"/>
                    </a:moveTo>
                    <a:lnTo>
                      <a:pt x="87" y="318"/>
                    </a:lnTo>
                    <a:lnTo>
                      <a:pt x="201" y="279"/>
                    </a:lnTo>
                    <a:lnTo>
                      <a:pt x="288" y="249"/>
                    </a:lnTo>
                    <a:lnTo>
                      <a:pt x="366" y="210"/>
                    </a:lnTo>
                    <a:lnTo>
                      <a:pt x="438" y="183"/>
                    </a:lnTo>
                    <a:lnTo>
                      <a:pt x="516" y="156"/>
                    </a:lnTo>
                    <a:lnTo>
                      <a:pt x="603" y="117"/>
                    </a:lnTo>
                    <a:lnTo>
                      <a:pt x="699" y="66"/>
                    </a:lnTo>
                    <a:lnTo>
                      <a:pt x="783" y="27"/>
                    </a:lnTo>
                    <a:lnTo>
                      <a:pt x="858" y="0"/>
                    </a:lnTo>
                    <a:lnTo>
                      <a:pt x="1104" y="117"/>
                    </a:lnTo>
                    <a:lnTo>
                      <a:pt x="354" y="501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66CCFF"/>
              </a:soli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grpSp>
            <p:nvGrpSpPr>
              <p:cNvPr id="425002" name="Group 42"/>
              <p:cNvGrpSpPr>
                <a:grpSpLocks/>
              </p:cNvGrpSpPr>
              <p:nvPr/>
            </p:nvGrpSpPr>
            <p:grpSpPr bwMode="auto">
              <a:xfrm>
                <a:off x="594" y="852"/>
                <a:ext cx="1838" cy="1933"/>
                <a:chOff x="594" y="852"/>
                <a:chExt cx="1838" cy="1933"/>
              </a:xfrm>
            </p:grpSpPr>
            <p:sp>
              <p:nvSpPr>
                <p:cNvPr id="425003" name="Freeform 43"/>
                <p:cNvSpPr>
                  <a:spLocks noChangeAspect="1"/>
                </p:cNvSpPr>
                <p:nvPr/>
              </p:nvSpPr>
              <p:spPr bwMode="auto">
                <a:xfrm>
                  <a:off x="594" y="930"/>
                  <a:ext cx="1381" cy="1851"/>
                </a:xfrm>
                <a:custGeom>
                  <a:avLst/>
                  <a:gdLst>
                    <a:gd name="T0" fmla="*/ 0 w 1920"/>
                    <a:gd name="T1" fmla="*/ 0 h 2574"/>
                    <a:gd name="T2" fmla="*/ 0 w 1920"/>
                    <a:gd name="T3" fmla="*/ 1506 h 2574"/>
                    <a:gd name="T4" fmla="*/ 1920 w 1920"/>
                    <a:gd name="T5" fmla="*/ 2574 h 2574"/>
                    <a:gd name="T6" fmla="*/ 1920 w 1920"/>
                    <a:gd name="T7" fmla="*/ 2076 h 2574"/>
                    <a:gd name="T8" fmla="*/ 1836 w 1920"/>
                    <a:gd name="T9" fmla="*/ 2094 h 2574"/>
                    <a:gd name="T10" fmla="*/ 1758 w 1920"/>
                    <a:gd name="T11" fmla="*/ 2100 h 2574"/>
                    <a:gd name="T12" fmla="*/ 1674 w 1920"/>
                    <a:gd name="T13" fmla="*/ 2094 h 2574"/>
                    <a:gd name="T14" fmla="*/ 1566 w 1920"/>
                    <a:gd name="T15" fmla="*/ 2076 h 2574"/>
                    <a:gd name="T16" fmla="*/ 1524 w 1920"/>
                    <a:gd name="T17" fmla="*/ 2058 h 2574"/>
                    <a:gd name="T18" fmla="*/ 1464 w 1920"/>
                    <a:gd name="T19" fmla="*/ 2016 h 2574"/>
                    <a:gd name="T20" fmla="*/ 1410 w 1920"/>
                    <a:gd name="T21" fmla="*/ 1968 h 2574"/>
                    <a:gd name="T22" fmla="*/ 1350 w 1920"/>
                    <a:gd name="T23" fmla="*/ 1914 h 2574"/>
                    <a:gd name="T24" fmla="*/ 1308 w 1920"/>
                    <a:gd name="T25" fmla="*/ 1854 h 2574"/>
                    <a:gd name="T26" fmla="*/ 1272 w 1920"/>
                    <a:gd name="T27" fmla="*/ 1800 h 2574"/>
                    <a:gd name="T28" fmla="*/ 1266 w 1920"/>
                    <a:gd name="T29" fmla="*/ 1716 h 2574"/>
                    <a:gd name="T30" fmla="*/ 1272 w 1920"/>
                    <a:gd name="T31" fmla="*/ 1578 h 2574"/>
                    <a:gd name="T32" fmla="*/ 1272 w 1920"/>
                    <a:gd name="T33" fmla="*/ 1392 h 2574"/>
                    <a:gd name="T34" fmla="*/ 1188 w 1920"/>
                    <a:gd name="T35" fmla="*/ 1212 h 2574"/>
                    <a:gd name="T36" fmla="*/ 1116 w 1920"/>
                    <a:gd name="T37" fmla="*/ 1062 h 2574"/>
                    <a:gd name="T38" fmla="*/ 1044 w 1920"/>
                    <a:gd name="T39" fmla="*/ 954 h 2574"/>
                    <a:gd name="T40" fmla="*/ 930 w 1920"/>
                    <a:gd name="T41" fmla="*/ 774 h 2574"/>
                    <a:gd name="T42" fmla="*/ 858 w 1920"/>
                    <a:gd name="T43" fmla="*/ 678 h 2574"/>
                    <a:gd name="T44" fmla="*/ 732 w 1920"/>
                    <a:gd name="T45" fmla="*/ 534 h 2574"/>
                    <a:gd name="T46" fmla="*/ 630 w 1920"/>
                    <a:gd name="T47" fmla="*/ 426 h 2574"/>
                    <a:gd name="T48" fmla="*/ 564 w 1920"/>
                    <a:gd name="T49" fmla="*/ 390 h 2574"/>
                    <a:gd name="T50" fmla="*/ 480 w 1920"/>
                    <a:gd name="T51" fmla="*/ 294 h 2574"/>
                    <a:gd name="T52" fmla="*/ 378 w 1920"/>
                    <a:gd name="T53" fmla="*/ 216 h 2574"/>
                    <a:gd name="T54" fmla="*/ 288 w 1920"/>
                    <a:gd name="T55" fmla="*/ 150 h 2574"/>
                    <a:gd name="T56" fmla="*/ 156 w 1920"/>
                    <a:gd name="T57" fmla="*/ 72 h 2574"/>
                    <a:gd name="T58" fmla="*/ 48 w 1920"/>
                    <a:gd name="T59" fmla="*/ 18 h 2574"/>
                    <a:gd name="T60" fmla="*/ 0 w 1920"/>
                    <a:gd name="T61" fmla="*/ 0 h 2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920" h="2574">
                      <a:moveTo>
                        <a:pt x="0" y="0"/>
                      </a:moveTo>
                      <a:lnTo>
                        <a:pt x="0" y="1506"/>
                      </a:lnTo>
                      <a:lnTo>
                        <a:pt x="1920" y="2574"/>
                      </a:lnTo>
                      <a:lnTo>
                        <a:pt x="1920" y="2076"/>
                      </a:lnTo>
                      <a:lnTo>
                        <a:pt x="1836" y="2094"/>
                      </a:lnTo>
                      <a:lnTo>
                        <a:pt x="1758" y="2100"/>
                      </a:lnTo>
                      <a:lnTo>
                        <a:pt x="1674" y="2094"/>
                      </a:lnTo>
                      <a:lnTo>
                        <a:pt x="1566" y="2076"/>
                      </a:lnTo>
                      <a:lnTo>
                        <a:pt x="1524" y="2058"/>
                      </a:lnTo>
                      <a:lnTo>
                        <a:pt x="1464" y="2016"/>
                      </a:lnTo>
                      <a:lnTo>
                        <a:pt x="1410" y="1968"/>
                      </a:lnTo>
                      <a:lnTo>
                        <a:pt x="1350" y="1914"/>
                      </a:lnTo>
                      <a:lnTo>
                        <a:pt x="1308" y="1854"/>
                      </a:lnTo>
                      <a:lnTo>
                        <a:pt x="1272" y="1800"/>
                      </a:lnTo>
                      <a:lnTo>
                        <a:pt x="1266" y="1716"/>
                      </a:lnTo>
                      <a:lnTo>
                        <a:pt x="1272" y="1578"/>
                      </a:lnTo>
                      <a:lnTo>
                        <a:pt x="1272" y="1392"/>
                      </a:lnTo>
                      <a:lnTo>
                        <a:pt x="1188" y="1212"/>
                      </a:lnTo>
                      <a:lnTo>
                        <a:pt x="1116" y="1062"/>
                      </a:lnTo>
                      <a:lnTo>
                        <a:pt x="1044" y="954"/>
                      </a:lnTo>
                      <a:lnTo>
                        <a:pt x="930" y="774"/>
                      </a:lnTo>
                      <a:lnTo>
                        <a:pt x="858" y="678"/>
                      </a:lnTo>
                      <a:lnTo>
                        <a:pt x="732" y="534"/>
                      </a:lnTo>
                      <a:lnTo>
                        <a:pt x="630" y="426"/>
                      </a:lnTo>
                      <a:lnTo>
                        <a:pt x="564" y="390"/>
                      </a:lnTo>
                      <a:lnTo>
                        <a:pt x="480" y="294"/>
                      </a:lnTo>
                      <a:lnTo>
                        <a:pt x="378" y="216"/>
                      </a:lnTo>
                      <a:lnTo>
                        <a:pt x="288" y="150"/>
                      </a:lnTo>
                      <a:lnTo>
                        <a:pt x="156" y="72"/>
                      </a:lnTo>
                      <a:lnTo>
                        <a:pt x="48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>
                        <a:gamma/>
                        <a:shade val="82353"/>
                        <a:invGamma/>
                      </a:srgbClr>
                    </a:gs>
                    <a:gs pos="100000">
                      <a:srgbClr val="CCECFF"/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04" name="Freeform 44"/>
                <p:cNvSpPr>
                  <a:spLocks noChangeAspect="1"/>
                </p:cNvSpPr>
                <p:nvPr/>
              </p:nvSpPr>
              <p:spPr bwMode="auto">
                <a:xfrm>
                  <a:off x="594" y="1637"/>
                  <a:ext cx="1381" cy="1148"/>
                </a:xfrm>
                <a:custGeom>
                  <a:avLst/>
                  <a:gdLst>
                    <a:gd name="T0" fmla="*/ 0 w 1920"/>
                    <a:gd name="T1" fmla="*/ 0 h 1596"/>
                    <a:gd name="T2" fmla="*/ 0 w 1920"/>
                    <a:gd name="T3" fmla="*/ 522 h 1596"/>
                    <a:gd name="T4" fmla="*/ 1920 w 1920"/>
                    <a:gd name="T5" fmla="*/ 1596 h 1596"/>
                    <a:gd name="T6" fmla="*/ 1914 w 1920"/>
                    <a:gd name="T7" fmla="*/ 1092 h 1596"/>
                    <a:gd name="T8" fmla="*/ 1854 w 1920"/>
                    <a:gd name="T9" fmla="*/ 1098 h 1596"/>
                    <a:gd name="T10" fmla="*/ 1710 w 1920"/>
                    <a:gd name="T11" fmla="*/ 1116 h 1596"/>
                    <a:gd name="T12" fmla="*/ 1602 w 1920"/>
                    <a:gd name="T13" fmla="*/ 1092 h 1596"/>
                    <a:gd name="T14" fmla="*/ 1488 w 1920"/>
                    <a:gd name="T15" fmla="*/ 1050 h 1596"/>
                    <a:gd name="T16" fmla="*/ 1422 w 1920"/>
                    <a:gd name="T17" fmla="*/ 1002 h 1596"/>
                    <a:gd name="T18" fmla="*/ 1356 w 1920"/>
                    <a:gd name="T19" fmla="*/ 948 h 1596"/>
                    <a:gd name="T20" fmla="*/ 1236 w 1920"/>
                    <a:gd name="T21" fmla="*/ 852 h 1596"/>
                    <a:gd name="T22" fmla="*/ 1104 w 1920"/>
                    <a:gd name="T23" fmla="*/ 738 h 1596"/>
                    <a:gd name="T24" fmla="*/ 960 w 1920"/>
                    <a:gd name="T25" fmla="*/ 624 h 1596"/>
                    <a:gd name="T26" fmla="*/ 822 w 1920"/>
                    <a:gd name="T27" fmla="*/ 522 h 1596"/>
                    <a:gd name="T28" fmla="*/ 720 w 1920"/>
                    <a:gd name="T29" fmla="*/ 438 h 1596"/>
                    <a:gd name="T30" fmla="*/ 612 w 1920"/>
                    <a:gd name="T31" fmla="*/ 366 h 1596"/>
                    <a:gd name="T32" fmla="*/ 498 w 1920"/>
                    <a:gd name="T33" fmla="*/ 282 h 1596"/>
                    <a:gd name="T34" fmla="*/ 402 w 1920"/>
                    <a:gd name="T35" fmla="*/ 222 h 1596"/>
                    <a:gd name="T36" fmla="*/ 294 w 1920"/>
                    <a:gd name="T37" fmla="*/ 150 h 1596"/>
                    <a:gd name="T38" fmla="*/ 180 w 1920"/>
                    <a:gd name="T39" fmla="*/ 90 h 1596"/>
                    <a:gd name="T40" fmla="*/ 72 w 1920"/>
                    <a:gd name="T41" fmla="*/ 30 h 1596"/>
                    <a:gd name="T42" fmla="*/ 0 w 1920"/>
                    <a:gd name="T43" fmla="*/ 0 h 1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20" h="1596">
                      <a:moveTo>
                        <a:pt x="0" y="0"/>
                      </a:moveTo>
                      <a:lnTo>
                        <a:pt x="0" y="522"/>
                      </a:lnTo>
                      <a:lnTo>
                        <a:pt x="1920" y="1596"/>
                      </a:lnTo>
                      <a:lnTo>
                        <a:pt x="1914" y="1092"/>
                      </a:lnTo>
                      <a:lnTo>
                        <a:pt x="1854" y="1098"/>
                      </a:lnTo>
                      <a:lnTo>
                        <a:pt x="1710" y="1116"/>
                      </a:lnTo>
                      <a:lnTo>
                        <a:pt x="1602" y="1092"/>
                      </a:lnTo>
                      <a:lnTo>
                        <a:pt x="1488" y="1050"/>
                      </a:lnTo>
                      <a:lnTo>
                        <a:pt x="1422" y="1002"/>
                      </a:lnTo>
                      <a:lnTo>
                        <a:pt x="1356" y="948"/>
                      </a:lnTo>
                      <a:lnTo>
                        <a:pt x="1236" y="852"/>
                      </a:lnTo>
                      <a:lnTo>
                        <a:pt x="1104" y="738"/>
                      </a:lnTo>
                      <a:lnTo>
                        <a:pt x="960" y="624"/>
                      </a:lnTo>
                      <a:lnTo>
                        <a:pt x="822" y="522"/>
                      </a:lnTo>
                      <a:lnTo>
                        <a:pt x="720" y="438"/>
                      </a:lnTo>
                      <a:lnTo>
                        <a:pt x="612" y="366"/>
                      </a:lnTo>
                      <a:lnTo>
                        <a:pt x="498" y="282"/>
                      </a:lnTo>
                      <a:lnTo>
                        <a:pt x="402" y="222"/>
                      </a:lnTo>
                      <a:lnTo>
                        <a:pt x="294" y="150"/>
                      </a:lnTo>
                      <a:lnTo>
                        <a:pt x="180" y="90"/>
                      </a:lnTo>
                      <a:lnTo>
                        <a:pt x="72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>
                        <a:gamma/>
                        <a:shade val="74510"/>
                        <a:invGamma/>
                      </a:srgbClr>
                    </a:gs>
                    <a:gs pos="100000">
                      <a:srgbClr val="CCECFF"/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05" name="Freeform 45"/>
                <p:cNvSpPr>
                  <a:spLocks noChangeAspect="1"/>
                </p:cNvSpPr>
                <p:nvPr/>
              </p:nvSpPr>
              <p:spPr bwMode="auto">
                <a:xfrm>
                  <a:off x="1970" y="2164"/>
                  <a:ext cx="462" cy="617"/>
                </a:xfrm>
                <a:custGeom>
                  <a:avLst/>
                  <a:gdLst>
                    <a:gd name="T0" fmla="*/ 6 w 642"/>
                    <a:gd name="T1" fmla="*/ 858 h 858"/>
                    <a:gd name="T2" fmla="*/ 0 w 642"/>
                    <a:gd name="T3" fmla="*/ 354 h 858"/>
                    <a:gd name="T4" fmla="*/ 642 w 642"/>
                    <a:gd name="T5" fmla="*/ 0 h 858"/>
                    <a:gd name="T6" fmla="*/ 636 w 642"/>
                    <a:gd name="T7" fmla="*/ 402 h 858"/>
                    <a:gd name="T8" fmla="*/ 6 w 642"/>
                    <a:gd name="T9" fmla="*/ 858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2" h="858">
                      <a:moveTo>
                        <a:pt x="6" y="858"/>
                      </a:moveTo>
                      <a:lnTo>
                        <a:pt x="0" y="354"/>
                      </a:lnTo>
                      <a:lnTo>
                        <a:pt x="642" y="0"/>
                      </a:lnTo>
                      <a:lnTo>
                        <a:pt x="636" y="402"/>
                      </a:lnTo>
                      <a:lnTo>
                        <a:pt x="6" y="85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06" name="Freeform 46"/>
                <p:cNvSpPr>
                  <a:spLocks noChangeAspect="1"/>
                </p:cNvSpPr>
                <p:nvPr/>
              </p:nvSpPr>
              <p:spPr bwMode="auto">
                <a:xfrm>
                  <a:off x="1502" y="1741"/>
                  <a:ext cx="693" cy="578"/>
                </a:xfrm>
                <a:custGeom>
                  <a:avLst/>
                  <a:gdLst>
                    <a:gd name="T0" fmla="*/ 6 w 963"/>
                    <a:gd name="T1" fmla="*/ 264 h 804"/>
                    <a:gd name="T2" fmla="*/ 816 w 963"/>
                    <a:gd name="T3" fmla="*/ 0 h 804"/>
                    <a:gd name="T4" fmla="*/ 816 w 963"/>
                    <a:gd name="T5" fmla="*/ 273 h 804"/>
                    <a:gd name="T6" fmla="*/ 843 w 963"/>
                    <a:gd name="T7" fmla="*/ 330 h 804"/>
                    <a:gd name="T8" fmla="*/ 882 w 963"/>
                    <a:gd name="T9" fmla="*/ 393 h 804"/>
                    <a:gd name="T10" fmla="*/ 921 w 963"/>
                    <a:gd name="T11" fmla="*/ 438 h 804"/>
                    <a:gd name="T12" fmla="*/ 963 w 963"/>
                    <a:gd name="T13" fmla="*/ 474 h 804"/>
                    <a:gd name="T14" fmla="*/ 927 w 963"/>
                    <a:gd name="T15" fmla="*/ 486 h 804"/>
                    <a:gd name="T16" fmla="*/ 849 w 963"/>
                    <a:gd name="T17" fmla="*/ 516 h 804"/>
                    <a:gd name="T18" fmla="*/ 765 w 963"/>
                    <a:gd name="T19" fmla="*/ 555 h 804"/>
                    <a:gd name="T20" fmla="*/ 708 w 963"/>
                    <a:gd name="T21" fmla="*/ 588 h 804"/>
                    <a:gd name="T22" fmla="*/ 633 w 963"/>
                    <a:gd name="T23" fmla="*/ 621 h 804"/>
                    <a:gd name="T24" fmla="*/ 573 w 963"/>
                    <a:gd name="T25" fmla="*/ 651 h 804"/>
                    <a:gd name="T26" fmla="*/ 510 w 963"/>
                    <a:gd name="T27" fmla="*/ 666 h 804"/>
                    <a:gd name="T28" fmla="*/ 444 w 963"/>
                    <a:gd name="T29" fmla="*/ 693 h 804"/>
                    <a:gd name="T30" fmla="*/ 387 w 963"/>
                    <a:gd name="T31" fmla="*/ 723 h 804"/>
                    <a:gd name="T32" fmla="*/ 336 w 963"/>
                    <a:gd name="T33" fmla="*/ 741 h 804"/>
                    <a:gd name="T34" fmla="*/ 261 w 963"/>
                    <a:gd name="T35" fmla="*/ 762 h 804"/>
                    <a:gd name="T36" fmla="*/ 198 w 963"/>
                    <a:gd name="T37" fmla="*/ 786 h 804"/>
                    <a:gd name="T38" fmla="*/ 105 w 963"/>
                    <a:gd name="T39" fmla="*/ 804 h 804"/>
                    <a:gd name="T40" fmla="*/ 90 w 963"/>
                    <a:gd name="T41" fmla="*/ 792 h 804"/>
                    <a:gd name="T42" fmla="*/ 69 w 963"/>
                    <a:gd name="T43" fmla="*/ 759 h 804"/>
                    <a:gd name="T44" fmla="*/ 27 w 963"/>
                    <a:gd name="T45" fmla="*/ 705 h 804"/>
                    <a:gd name="T46" fmla="*/ 6 w 963"/>
                    <a:gd name="T47" fmla="*/ 672 h 804"/>
                    <a:gd name="T48" fmla="*/ 0 w 963"/>
                    <a:gd name="T49" fmla="*/ 618 h 804"/>
                    <a:gd name="T50" fmla="*/ 3 w 963"/>
                    <a:gd name="T51" fmla="*/ 531 h 804"/>
                    <a:gd name="T52" fmla="*/ 9 w 963"/>
                    <a:gd name="T53" fmla="*/ 393 h 804"/>
                    <a:gd name="T54" fmla="*/ 6 w 963"/>
                    <a:gd name="T55" fmla="*/ 264 h 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63" h="804">
                      <a:moveTo>
                        <a:pt x="6" y="264"/>
                      </a:moveTo>
                      <a:lnTo>
                        <a:pt x="816" y="0"/>
                      </a:lnTo>
                      <a:lnTo>
                        <a:pt x="816" y="273"/>
                      </a:lnTo>
                      <a:lnTo>
                        <a:pt x="843" y="330"/>
                      </a:lnTo>
                      <a:lnTo>
                        <a:pt x="882" y="393"/>
                      </a:lnTo>
                      <a:lnTo>
                        <a:pt x="921" y="438"/>
                      </a:lnTo>
                      <a:lnTo>
                        <a:pt x="963" y="474"/>
                      </a:lnTo>
                      <a:lnTo>
                        <a:pt x="927" y="486"/>
                      </a:lnTo>
                      <a:lnTo>
                        <a:pt x="849" y="516"/>
                      </a:lnTo>
                      <a:lnTo>
                        <a:pt x="765" y="555"/>
                      </a:lnTo>
                      <a:lnTo>
                        <a:pt x="708" y="588"/>
                      </a:lnTo>
                      <a:lnTo>
                        <a:pt x="633" y="621"/>
                      </a:lnTo>
                      <a:lnTo>
                        <a:pt x="573" y="651"/>
                      </a:lnTo>
                      <a:lnTo>
                        <a:pt x="510" y="666"/>
                      </a:lnTo>
                      <a:lnTo>
                        <a:pt x="444" y="693"/>
                      </a:lnTo>
                      <a:lnTo>
                        <a:pt x="387" y="723"/>
                      </a:lnTo>
                      <a:lnTo>
                        <a:pt x="336" y="741"/>
                      </a:lnTo>
                      <a:lnTo>
                        <a:pt x="261" y="762"/>
                      </a:lnTo>
                      <a:lnTo>
                        <a:pt x="198" y="786"/>
                      </a:lnTo>
                      <a:lnTo>
                        <a:pt x="105" y="804"/>
                      </a:lnTo>
                      <a:lnTo>
                        <a:pt x="90" y="792"/>
                      </a:lnTo>
                      <a:lnTo>
                        <a:pt x="69" y="759"/>
                      </a:lnTo>
                      <a:lnTo>
                        <a:pt x="27" y="705"/>
                      </a:lnTo>
                      <a:lnTo>
                        <a:pt x="6" y="672"/>
                      </a:lnTo>
                      <a:lnTo>
                        <a:pt x="0" y="618"/>
                      </a:lnTo>
                      <a:lnTo>
                        <a:pt x="3" y="531"/>
                      </a:lnTo>
                      <a:lnTo>
                        <a:pt x="9" y="393"/>
                      </a:lnTo>
                      <a:lnTo>
                        <a:pt x="6" y="2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07" name="Freeform 47"/>
                <p:cNvSpPr>
                  <a:spLocks noChangeAspect="1"/>
                </p:cNvSpPr>
                <p:nvPr/>
              </p:nvSpPr>
              <p:spPr bwMode="auto">
                <a:xfrm>
                  <a:off x="594" y="852"/>
                  <a:ext cx="1493" cy="1083"/>
                </a:xfrm>
                <a:custGeom>
                  <a:avLst/>
                  <a:gdLst>
                    <a:gd name="T0" fmla="*/ 0 w 2076"/>
                    <a:gd name="T1" fmla="*/ 108 h 1506"/>
                    <a:gd name="T2" fmla="*/ 186 w 2076"/>
                    <a:gd name="T3" fmla="*/ 96 h 1506"/>
                    <a:gd name="T4" fmla="*/ 252 w 2076"/>
                    <a:gd name="T5" fmla="*/ 108 h 1506"/>
                    <a:gd name="T6" fmla="*/ 456 w 2076"/>
                    <a:gd name="T7" fmla="*/ 60 h 1506"/>
                    <a:gd name="T8" fmla="*/ 654 w 2076"/>
                    <a:gd name="T9" fmla="*/ 24 h 1506"/>
                    <a:gd name="T10" fmla="*/ 774 w 2076"/>
                    <a:gd name="T11" fmla="*/ 0 h 1506"/>
                    <a:gd name="T12" fmla="*/ 930 w 2076"/>
                    <a:gd name="T13" fmla="*/ 42 h 1506"/>
                    <a:gd name="T14" fmla="*/ 1116 w 2076"/>
                    <a:gd name="T15" fmla="*/ 132 h 1506"/>
                    <a:gd name="T16" fmla="*/ 1362 w 2076"/>
                    <a:gd name="T17" fmla="*/ 300 h 1506"/>
                    <a:gd name="T18" fmla="*/ 1518 w 2076"/>
                    <a:gd name="T19" fmla="*/ 438 h 1506"/>
                    <a:gd name="T20" fmla="*/ 1650 w 2076"/>
                    <a:gd name="T21" fmla="*/ 588 h 1506"/>
                    <a:gd name="T22" fmla="*/ 1776 w 2076"/>
                    <a:gd name="T23" fmla="*/ 744 h 1506"/>
                    <a:gd name="T24" fmla="*/ 1908 w 2076"/>
                    <a:gd name="T25" fmla="*/ 936 h 1506"/>
                    <a:gd name="T26" fmla="*/ 2034 w 2076"/>
                    <a:gd name="T27" fmla="*/ 1158 h 1506"/>
                    <a:gd name="T28" fmla="*/ 2076 w 2076"/>
                    <a:gd name="T29" fmla="*/ 1236 h 1506"/>
                    <a:gd name="T30" fmla="*/ 1272 w 2076"/>
                    <a:gd name="T31" fmla="*/ 1506 h 1506"/>
                    <a:gd name="T32" fmla="*/ 1194 w 2076"/>
                    <a:gd name="T33" fmla="*/ 1332 h 1506"/>
                    <a:gd name="T34" fmla="*/ 1098 w 2076"/>
                    <a:gd name="T35" fmla="*/ 1152 h 1506"/>
                    <a:gd name="T36" fmla="*/ 996 w 2076"/>
                    <a:gd name="T37" fmla="*/ 1002 h 1506"/>
                    <a:gd name="T38" fmla="*/ 876 w 2076"/>
                    <a:gd name="T39" fmla="*/ 816 h 1506"/>
                    <a:gd name="T40" fmla="*/ 750 w 2076"/>
                    <a:gd name="T41" fmla="*/ 672 h 1506"/>
                    <a:gd name="T42" fmla="*/ 636 w 2076"/>
                    <a:gd name="T43" fmla="*/ 552 h 1506"/>
                    <a:gd name="T44" fmla="*/ 570 w 2076"/>
                    <a:gd name="T45" fmla="*/ 510 h 1506"/>
                    <a:gd name="T46" fmla="*/ 468 w 2076"/>
                    <a:gd name="T47" fmla="*/ 402 h 1506"/>
                    <a:gd name="T48" fmla="*/ 348 w 2076"/>
                    <a:gd name="T49" fmla="*/ 300 h 1506"/>
                    <a:gd name="T50" fmla="*/ 216 w 2076"/>
                    <a:gd name="T51" fmla="*/ 216 h 1506"/>
                    <a:gd name="T52" fmla="*/ 102 w 2076"/>
                    <a:gd name="T53" fmla="*/ 156 h 1506"/>
                    <a:gd name="T54" fmla="*/ 0 w 2076"/>
                    <a:gd name="T55" fmla="*/ 108 h 1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76" h="1506">
                      <a:moveTo>
                        <a:pt x="0" y="108"/>
                      </a:moveTo>
                      <a:lnTo>
                        <a:pt x="186" y="96"/>
                      </a:lnTo>
                      <a:lnTo>
                        <a:pt x="252" y="108"/>
                      </a:lnTo>
                      <a:lnTo>
                        <a:pt x="456" y="60"/>
                      </a:lnTo>
                      <a:lnTo>
                        <a:pt x="654" y="24"/>
                      </a:lnTo>
                      <a:lnTo>
                        <a:pt x="774" y="0"/>
                      </a:lnTo>
                      <a:lnTo>
                        <a:pt x="930" y="42"/>
                      </a:lnTo>
                      <a:lnTo>
                        <a:pt x="1116" y="132"/>
                      </a:lnTo>
                      <a:lnTo>
                        <a:pt x="1362" y="300"/>
                      </a:lnTo>
                      <a:lnTo>
                        <a:pt x="1518" y="438"/>
                      </a:lnTo>
                      <a:lnTo>
                        <a:pt x="1650" y="588"/>
                      </a:lnTo>
                      <a:lnTo>
                        <a:pt x="1776" y="744"/>
                      </a:lnTo>
                      <a:lnTo>
                        <a:pt x="1908" y="936"/>
                      </a:lnTo>
                      <a:lnTo>
                        <a:pt x="2034" y="1158"/>
                      </a:lnTo>
                      <a:lnTo>
                        <a:pt x="2076" y="1236"/>
                      </a:lnTo>
                      <a:lnTo>
                        <a:pt x="1272" y="1506"/>
                      </a:lnTo>
                      <a:lnTo>
                        <a:pt x="1194" y="1332"/>
                      </a:lnTo>
                      <a:lnTo>
                        <a:pt x="1098" y="1152"/>
                      </a:lnTo>
                      <a:lnTo>
                        <a:pt x="996" y="1002"/>
                      </a:lnTo>
                      <a:lnTo>
                        <a:pt x="876" y="816"/>
                      </a:lnTo>
                      <a:lnTo>
                        <a:pt x="750" y="672"/>
                      </a:lnTo>
                      <a:lnTo>
                        <a:pt x="636" y="552"/>
                      </a:lnTo>
                      <a:lnTo>
                        <a:pt x="570" y="510"/>
                      </a:lnTo>
                      <a:lnTo>
                        <a:pt x="468" y="402"/>
                      </a:lnTo>
                      <a:lnTo>
                        <a:pt x="348" y="300"/>
                      </a:lnTo>
                      <a:lnTo>
                        <a:pt x="216" y="216"/>
                      </a:lnTo>
                      <a:lnTo>
                        <a:pt x="102" y="156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FFFF">
                        <a:alpha val="50999"/>
                      </a:srgbClr>
                    </a:gs>
                    <a:gs pos="100000">
                      <a:srgbClr val="CCFFFF">
                        <a:gamma/>
                        <a:shade val="78431"/>
                        <a:invGamma/>
                      </a:srgbClr>
                    </a:gs>
                  </a:gsLst>
                  <a:lin ang="18900000" scaled="1"/>
                </a:gradFill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08" name="Text Box 4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156" y="1140"/>
                  <a:ext cx="6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Surface</a:t>
                  </a:r>
                </a:p>
              </p:txBody>
            </p:sp>
            <p:sp>
              <p:nvSpPr>
                <p:cNvPr id="425009" name="Text Box 49"/>
                <p:cNvSpPr txBox="1">
                  <a:spLocks noChangeAspect="1" noChangeArrowheads="1"/>
                </p:cNvSpPr>
                <p:nvPr/>
              </p:nvSpPr>
              <p:spPr bwMode="auto">
                <a:xfrm rot="2034630">
                  <a:off x="595" y="1584"/>
                  <a:ext cx="865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Unsaturated</a:t>
                  </a:r>
                </a:p>
              </p:txBody>
            </p:sp>
            <p:sp>
              <p:nvSpPr>
                <p:cNvPr id="425010" name="Text Box 50"/>
                <p:cNvSpPr txBox="1">
                  <a:spLocks noChangeAspect="1" noChangeArrowheads="1"/>
                </p:cNvSpPr>
                <p:nvPr/>
              </p:nvSpPr>
              <p:spPr bwMode="auto">
                <a:xfrm rot="1827445">
                  <a:off x="629" y="2000"/>
                  <a:ext cx="73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Saturated</a:t>
                  </a:r>
                </a:p>
              </p:txBody>
            </p:sp>
            <p:sp>
              <p:nvSpPr>
                <p:cNvPr id="425011" name="Text Box 51"/>
                <p:cNvSpPr txBox="1">
                  <a:spLocks noChangeAspect="1" noChangeArrowheads="1"/>
                </p:cNvSpPr>
                <p:nvPr/>
              </p:nvSpPr>
              <p:spPr bwMode="auto">
                <a:xfrm rot="-1817502">
                  <a:off x="1705" y="2153"/>
                  <a:ext cx="572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600" b="0">
                      <a:solidFill>
                        <a:srgbClr val="000000"/>
                      </a:solidFill>
                      <a:latin typeface="Comic Sans MS" pitchFamily="66" charset="0"/>
                    </a:rPr>
                    <a:t>Channel</a:t>
                  </a:r>
                </a:p>
              </p:txBody>
            </p:sp>
            <p:sp>
              <p:nvSpPr>
                <p:cNvPr id="425012" name="Oval 52"/>
                <p:cNvSpPr>
                  <a:spLocks noChangeAspect="1" noChangeArrowheads="1"/>
                </p:cNvSpPr>
                <p:nvPr/>
              </p:nvSpPr>
              <p:spPr bwMode="auto">
                <a:xfrm>
                  <a:off x="1660" y="2358"/>
                  <a:ext cx="47" cy="47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3" name="AutoShap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1768" y="1646"/>
                  <a:ext cx="56" cy="5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4" name="AutoShap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1120" y="973"/>
                  <a:ext cx="58" cy="5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5" name="AutoShap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1491" y="1344"/>
                  <a:ext cx="58" cy="5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6" name="Oval 56"/>
                <p:cNvSpPr>
                  <a:spLocks noChangeAspect="1" noChangeArrowheads="1"/>
                </p:cNvSpPr>
                <p:nvPr/>
              </p:nvSpPr>
              <p:spPr bwMode="auto">
                <a:xfrm>
                  <a:off x="672" y="1033"/>
                  <a:ext cx="47" cy="4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7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1349" y="2127"/>
                  <a:ext cx="48" cy="47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8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379" y="1774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5019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663" y="1663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1047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8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2" name="Rectangle 4"/>
          <p:cNvSpPr>
            <a:spLocks noChangeArrowheads="1"/>
          </p:cNvSpPr>
          <p:nvPr/>
        </p:nvSpPr>
        <p:spPr bwMode="auto">
          <a:xfrm>
            <a:off x="457200" y="1603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/>
              <a:t>Link?</a:t>
            </a:r>
          </a:p>
        </p:txBody>
      </p:sp>
      <p:sp>
        <p:nvSpPr>
          <p:cNvPr id="427013" name="Text Box 5"/>
          <p:cNvSpPr txBox="1">
            <a:spLocks noChangeArrowheads="1"/>
          </p:cNvSpPr>
          <p:nvPr/>
        </p:nvSpPr>
        <p:spPr bwMode="auto">
          <a:xfrm>
            <a:off x="447675" y="636588"/>
            <a:ext cx="2339975" cy="85090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Measurement points</a:t>
            </a:r>
          </a:p>
        </p:txBody>
      </p:sp>
      <p:sp>
        <p:nvSpPr>
          <p:cNvPr id="427014" name="Text Box 6"/>
          <p:cNvSpPr txBox="1">
            <a:spLocks noChangeArrowheads="1"/>
          </p:cNvSpPr>
          <p:nvPr/>
        </p:nvSpPr>
        <p:spPr bwMode="auto">
          <a:xfrm>
            <a:off x="6332538" y="660400"/>
            <a:ext cx="2268537" cy="85090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‘Continuous’ model</a:t>
            </a:r>
          </a:p>
        </p:txBody>
      </p:sp>
      <p:sp>
        <p:nvSpPr>
          <p:cNvPr id="427091" name="Text Box 83"/>
          <p:cNvSpPr txBox="1">
            <a:spLocks noChangeArrowheads="1"/>
          </p:cNvSpPr>
          <p:nvPr/>
        </p:nvSpPr>
        <p:spPr bwMode="auto">
          <a:xfrm>
            <a:off x="590550" y="4206875"/>
            <a:ext cx="3078163" cy="2101850"/>
          </a:xfrm>
          <a:prstGeom prst="rect">
            <a:avLst/>
          </a:prstGeom>
          <a:solidFill>
            <a:srgbClr val="FFCCFF">
              <a:alpha val="30000"/>
            </a:srgbClr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Insufficient data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20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Field heterogeneity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20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Measurement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Uncertainties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000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grpSp>
        <p:nvGrpSpPr>
          <p:cNvPr id="427254" name="Group 246"/>
          <p:cNvGrpSpPr>
            <a:grpSpLocks/>
          </p:cNvGrpSpPr>
          <p:nvPr/>
        </p:nvGrpSpPr>
        <p:grpSpPr bwMode="auto">
          <a:xfrm>
            <a:off x="598488" y="1819275"/>
            <a:ext cx="2093912" cy="2203450"/>
            <a:chOff x="317" y="1980"/>
            <a:chExt cx="1319" cy="1388"/>
          </a:xfrm>
        </p:grpSpPr>
        <p:sp>
          <p:nvSpPr>
            <p:cNvPr id="427183" name="Freeform 175"/>
            <p:cNvSpPr>
              <a:spLocks noChangeAspect="1"/>
            </p:cNvSpPr>
            <p:nvPr/>
          </p:nvSpPr>
          <p:spPr bwMode="auto">
            <a:xfrm>
              <a:off x="1209" y="2921"/>
              <a:ext cx="425" cy="198"/>
            </a:xfrm>
            <a:custGeom>
              <a:avLst/>
              <a:gdLst>
                <a:gd name="T0" fmla="*/ 0 w 822"/>
                <a:gd name="T1" fmla="*/ 384 h 384"/>
                <a:gd name="T2" fmla="*/ 747 w 822"/>
                <a:gd name="T3" fmla="*/ 3 h 384"/>
                <a:gd name="T4" fmla="*/ 822 w 822"/>
                <a:gd name="T5" fmla="*/ 0 h 384"/>
                <a:gd name="T6" fmla="*/ 183 w 822"/>
                <a:gd name="T7" fmla="*/ 360 h 384"/>
                <a:gd name="T8" fmla="*/ 0 w 822"/>
                <a:gd name="T9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384">
                  <a:moveTo>
                    <a:pt x="0" y="384"/>
                  </a:moveTo>
                  <a:lnTo>
                    <a:pt x="747" y="3"/>
                  </a:lnTo>
                  <a:lnTo>
                    <a:pt x="822" y="0"/>
                  </a:lnTo>
                  <a:lnTo>
                    <a:pt x="183" y="360"/>
                  </a:lnTo>
                  <a:lnTo>
                    <a:pt x="0" y="384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84" name="Freeform 176"/>
            <p:cNvSpPr>
              <a:spLocks noChangeAspect="1"/>
            </p:cNvSpPr>
            <p:nvPr/>
          </p:nvSpPr>
          <p:spPr bwMode="auto">
            <a:xfrm>
              <a:off x="1023" y="3035"/>
              <a:ext cx="184" cy="85"/>
            </a:xfrm>
            <a:custGeom>
              <a:avLst/>
              <a:gdLst>
                <a:gd name="T0" fmla="*/ 0 w 357"/>
                <a:gd name="T1" fmla="*/ 0 h 165"/>
                <a:gd name="T2" fmla="*/ 9 w 357"/>
                <a:gd name="T3" fmla="*/ 24 h 165"/>
                <a:gd name="T4" fmla="*/ 75 w 357"/>
                <a:gd name="T5" fmla="*/ 72 h 165"/>
                <a:gd name="T6" fmla="*/ 120 w 357"/>
                <a:gd name="T7" fmla="*/ 105 h 165"/>
                <a:gd name="T8" fmla="*/ 189 w 357"/>
                <a:gd name="T9" fmla="*/ 135 h 165"/>
                <a:gd name="T10" fmla="*/ 255 w 357"/>
                <a:gd name="T11" fmla="*/ 153 h 165"/>
                <a:gd name="T12" fmla="*/ 327 w 357"/>
                <a:gd name="T13" fmla="*/ 165 h 165"/>
                <a:gd name="T14" fmla="*/ 357 w 357"/>
                <a:gd name="T15" fmla="*/ 162 h 165"/>
                <a:gd name="T16" fmla="*/ 0 w 357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165">
                  <a:moveTo>
                    <a:pt x="0" y="0"/>
                  </a:moveTo>
                  <a:lnTo>
                    <a:pt x="9" y="24"/>
                  </a:lnTo>
                  <a:lnTo>
                    <a:pt x="75" y="72"/>
                  </a:lnTo>
                  <a:lnTo>
                    <a:pt x="120" y="105"/>
                  </a:lnTo>
                  <a:lnTo>
                    <a:pt x="189" y="135"/>
                  </a:lnTo>
                  <a:lnTo>
                    <a:pt x="255" y="153"/>
                  </a:lnTo>
                  <a:lnTo>
                    <a:pt x="327" y="165"/>
                  </a:lnTo>
                  <a:lnTo>
                    <a:pt x="357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CCFF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85" name="Freeform 177"/>
            <p:cNvSpPr>
              <a:spLocks noChangeAspect="1"/>
            </p:cNvSpPr>
            <p:nvPr/>
          </p:nvSpPr>
          <p:spPr bwMode="auto">
            <a:xfrm>
              <a:off x="1023" y="2860"/>
              <a:ext cx="570" cy="259"/>
            </a:xfrm>
            <a:custGeom>
              <a:avLst/>
              <a:gdLst>
                <a:gd name="T0" fmla="*/ 0 w 1104"/>
                <a:gd name="T1" fmla="*/ 339 h 501"/>
                <a:gd name="T2" fmla="*/ 87 w 1104"/>
                <a:gd name="T3" fmla="*/ 318 h 501"/>
                <a:gd name="T4" fmla="*/ 201 w 1104"/>
                <a:gd name="T5" fmla="*/ 279 h 501"/>
                <a:gd name="T6" fmla="*/ 288 w 1104"/>
                <a:gd name="T7" fmla="*/ 249 h 501"/>
                <a:gd name="T8" fmla="*/ 366 w 1104"/>
                <a:gd name="T9" fmla="*/ 210 h 501"/>
                <a:gd name="T10" fmla="*/ 438 w 1104"/>
                <a:gd name="T11" fmla="*/ 183 h 501"/>
                <a:gd name="T12" fmla="*/ 516 w 1104"/>
                <a:gd name="T13" fmla="*/ 156 h 501"/>
                <a:gd name="T14" fmla="*/ 603 w 1104"/>
                <a:gd name="T15" fmla="*/ 117 h 501"/>
                <a:gd name="T16" fmla="*/ 699 w 1104"/>
                <a:gd name="T17" fmla="*/ 66 h 501"/>
                <a:gd name="T18" fmla="*/ 783 w 1104"/>
                <a:gd name="T19" fmla="*/ 27 h 501"/>
                <a:gd name="T20" fmla="*/ 858 w 1104"/>
                <a:gd name="T21" fmla="*/ 0 h 501"/>
                <a:gd name="T22" fmla="*/ 1104 w 1104"/>
                <a:gd name="T23" fmla="*/ 117 h 501"/>
                <a:gd name="T24" fmla="*/ 354 w 1104"/>
                <a:gd name="T25" fmla="*/ 501 h 501"/>
                <a:gd name="T26" fmla="*/ 0 w 1104"/>
                <a:gd name="T27" fmla="*/ 33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4" h="501">
                  <a:moveTo>
                    <a:pt x="0" y="339"/>
                  </a:moveTo>
                  <a:lnTo>
                    <a:pt x="87" y="318"/>
                  </a:lnTo>
                  <a:lnTo>
                    <a:pt x="201" y="279"/>
                  </a:lnTo>
                  <a:lnTo>
                    <a:pt x="288" y="249"/>
                  </a:lnTo>
                  <a:lnTo>
                    <a:pt x="366" y="210"/>
                  </a:lnTo>
                  <a:lnTo>
                    <a:pt x="438" y="183"/>
                  </a:lnTo>
                  <a:lnTo>
                    <a:pt x="516" y="156"/>
                  </a:lnTo>
                  <a:lnTo>
                    <a:pt x="603" y="117"/>
                  </a:lnTo>
                  <a:lnTo>
                    <a:pt x="699" y="66"/>
                  </a:lnTo>
                  <a:lnTo>
                    <a:pt x="783" y="27"/>
                  </a:lnTo>
                  <a:lnTo>
                    <a:pt x="858" y="0"/>
                  </a:lnTo>
                  <a:lnTo>
                    <a:pt x="1104" y="117"/>
                  </a:lnTo>
                  <a:lnTo>
                    <a:pt x="354" y="501"/>
                  </a:lnTo>
                  <a:lnTo>
                    <a:pt x="0" y="339"/>
                  </a:lnTo>
                  <a:close/>
                </a:path>
              </a:pathLst>
            </a:custGeom>
            <a:solidFill>
              <a:srgbClr val="66CCFF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86" name="Freeform 178"/>
            <p:cNvSpPr>
              <a:spLocks noChangeAspect="1"/>
            </p:cNvSpPr>
            <p:nvPr/>
          </p:nvSpPr>
          <p:spPr bwMode="auto">
            <a:xfrm>
              <a:off x="317" y="2036"/>
              <a:ext cx="991" cy="1329"/>
            </a:xfrm>
            <a:custGeom>
              <a:avLst/>
              <a:gdLst>
                <a:gd name="T0" fmla="*/ 0 w 1920"/>
                <a:gd name="T1" fmla="*/ 0 h 2574"/>
                <a:gd name="T2" fmla="*/ 0 w 1920"/>
                <a:gd name="T3" fmla="*/ 1506 h 2574"/>
                <a:gd name="T4" fmla="*/ 1920 w 1920"/>
                <a:gd name="T5" fmla="*/ 2574 h 2574"/>
                <a:gd name="T6" fmla="*/ 1920 w 1920"/>
                <a:gd name="T7" fmla="*/ 2076 h 2574"/>
                <a:gd name="T8" fmla="*/ 1836 w 1920"/>
                <a:gd name="T9" fmla="*/ 2094 h 2574"/>
                <a:gd name="T10" fmla="*/ 1758 w 1920"/>
                <a:gd name="T11" fmla="*/ 2100 h 2574"/>
                <a:gd name="T12" fmla="*/ 1674 w 1920"/>
                <a:gd name="T13" fmla="*/ 2094 h 2574"/>
                <a:gd name="T14" fmla="*/ 1566 w 1920"/>
                <a:gd name="T15" fmla="*/ 2076 h 2574"/>
                <a:gd name="T16" fmla="*/ 1524 w 1920"/>
                <a:gd name="T17" fmla="*/ 2058 h 2574"/>
                <a:gd name="T18" fmla="*/ 1464 w 1920"/>
                <a:gd name="T19" fmla="*/ 2016 h 2574"/>
                <a:gd name="T20" fmla="*/ 1410 w 1920"/>
                <a:gd name="T21" fmla="*/ 1968 h 2574"/>
                <a:gd name="T22" fmla="*/ 1350 w 1920"/>
                <a:gd name="T23" fmla="*/ 1914 h 2574"/>
                <a:gd name="T24" fmla="*/ 1308 w 1920"/>
                <a:gd name="T25" fmla="*/ 1854 h 2574"/>
                <a:gd name="T26" fmla="*/ 1272 w 1920"/>
                <a:gd name="T27" fmla="*/ 1800 h 2574"/>
                <a:gd name="T28" fmla="*/ 1266 w 1920"/>
                <a:gd name="T29" fmla="*/ 1716 h 2574"/>
                <a:gd name="T30" fmla="*/ 1272 w 1920"/>
                <a:gd name="T31" fmla="*/ 1578 h 2574"/>
                <a:gd name="T32" fmla="*/ 1272 w 1920"/>
                <a:gd name="T33" fmla="*/ 1392 h 2574"/>
                <a:gd name="T34" fmla="*/ 1188 w 1920"/>
                <a:gd name="T35" fmla="*/ 1212 h 2574"/>
                <a:gd name="T36" fmla="*/ 1116 w 1920"/>
                <a:gd name="T37" fmla="*/ 1062 h 2574"/>
                <a:gd name="T38" fmla="*/ 1044 w 1920"/>
                <a:gd name="T39" fmla="*/ 954 h 2574"/>
                <a:gd name="T40" fmla="*/ 930 w 1920"/>
                <a:gd name="T41" fmla="*/ 774 h 2574"/>
                <a:gd name="T42" fmla="*/ 858 w 1920"/>
                <a:gd name="T43" fmla="*/ 678 h 2574"/>
                <a:gd name="T44" fmla="*/ 732 w 1920"/>
                <a:gd name="T45" fmla="*/ 534 h 2574"/>
                <a:gd name="T46" fmla="*/ 630 w 1920"/>
                <a:gd name="T47" fmla="*/ 426 h 2574"/>
                <a:gd name="T48" fmla="*/ 564 w 1920"/>
                <a:gd name="T49" fmla="*/ 390 h 2574"/>
                <a:gd name="T50" fmla="*/ 480 w 1920"/>
                <a:gd name="T51" fmla="*/ 294 h 2574"/>
                <a:gd name="T52" fmla="*/ 378 w 1920"/>
                <a:gd name="T53" fmla="*/ 216 h 2574"/>
                <a:gd name="T54" fmla="*/ 288 w 1920"/>
                <a:gd name="T55" fmla="*/ 150 h 2574"/>
                <a:gd name="T56" fmla="*/ 156 w 1920"/>
                <a:gd name="T57" fmla="*/ 72 h 2574"/>
                <a:gd name="T58" fmla="*/ 48 w 1920"/>
                <a:gd name="T59" fmla="*/ 18 h 2574"/>
                <a:gd name="T60" fmla="*/ 0 w 1920"/>
                <a:gd name="T61" fmla="*/ 0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0" h="2574">
                  <a:moveTo>
                    <a:pt x="0" y="0"/>
                  </a:moveTo>
                  <a:lnTo>
                    <a:pt x="0" y="1506"/>
                  </a:lnTo>
                  <a:lnTo>
                    <a:pt x="1920" y="2574"/>
                  </a:lnTo>
                  <a:lnTo>
                    <a:pt x="1920" y="2076"/>
                  </a:lnTo>
                  <a:lnTo>
                    <a:pt x="1836" y="2094"/>
                  </a:lnTo>
                  <a:lnTo>
                    <a:pt x="1758" y="2100"/>
                  </a:lnTo>
                  <a:lnTo>
                    <a:pt x="1674" y="2094"/>
                  </a:lnTo>
                  <a:lnTo>
                    <a:pt x="1566" y="2076"/>
                  </a:lnTo>
                  <a:lnTo>
                    <a:pt x="1524" y="2058"/>
                  </a:lnTo>
                  <a:lnTo>
                    <a:pt x="1464" y="2016"/>
                  </a:lnTo>
                  <a:lnTo>
                    <a:pt x="1410" y="1968"/>
                  </a:lnTo>
                  <a:lnTo>
                    <a:pt x="1350" y="1914"/>
                  </a:lnTo>
                  <a:lnTo>
                    <a:pt x="1308" y="1854"/>
                  </a:lnTo>
                  <a:lnTo>
                    <a:pt x="1272" y="1800"/>
                  </a:lnTo>
                  <a:lnTo>
                    <a:pt x="1266" y="1716"/>
                  </a:lnTo>
                  <a:lnTo>
                    <a:pt x="1272" y="1578"/>
                  </a:lnTo>
                  <a:lnTo>
                    <a:pt x="1272" y="1392"/>
                  </a:lnTo>
                  <a:lnTo>
                    <a:pt x="1188" y="1212"/>
                  </a:lnTo>
                  <a:lnTo>
                    <a:pt x="1116" y="1062"/>
                  </a:lnTo>
                  <a:lnTo>
                    <a:pt x="1044" y="954"/>
                  </a:lnTo>
                  <a:lnTo>
                    <a:pt x="930" y="774"/>
                  </a:lnTo>
                  <a:lnTo>
                    <a:pt x="858" y="678"/>
                  </a:lnTo>
                  <a:lnTo>
                    <a:pt x="732" y="534"/>
                  </a:lnTo>
                  <a:lnTo>
                    <a:pt x="630" y="426"/>
                  </a:lnTo>
                  <a:lnTo>
                    <a:pt x="564" y="390"/>
                  </a:lnTo>
                  <a:lnTo>
                    <a:pt x="480" y="294"/>
                  </a:lnTo>
                  <a:lnTo>
                    <a:pt x="378" y="216"/>
                  </a:lnTo>
                  <a:lnTo>
                    <a:pt x="288" y="150"/>
                  </a:lnTo>
                  <a:lnTo>
                    <a:pt x="156" y="72"/>
                  </a:lnTo>
                  <a:lnTo>
                    <a:pt x="48" y="1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ECFF">
                    <a:gamma/>
                    <a:shade val="82353"/>
                    <a:invGamma/>
                  </a:srgbClr>
                </a:gs>
                <a:gs pos="100000">
                  <a:srgbClr val="CCECFF"/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87" name="Freeform 179"/>
            <p:cNvSpPr>
              <a:spLocks noChangeAspect="1"/>
            </p:cNvSpPr>
            <p:nvPr/>
          </p:nvSpPr>
          <p:spPr bwMode="auto">
            <a:xfrm>
              <a:off x="317" y="2544"/>
              <a:ext cx="991" cy="824"/>
            </a:xfrm>
            <a:custGeom>
              <a:avLst/>
              <a:gdLst>
                <a:gd name="T0" fmla="*/ 0 w 1920"/>
                <a:gd name="T1" fmla="*/ 0 h 1596"/>
                <a:gd name="T2" fmla="*/ 0 w 1920"/>
                <a:gd name="T3" fmla="*/ 522 h 1596"/>
                <a:gd name="T4" fmla="*/ 1920 w 1920"/>
                <a:gd name="T5" fmla="*/ 1596 h 1596"/>
                <a:gd name="T6" fmla="*/ 1914 w 1920"/>
                <a:gd name="T7" fmla="*/ 1092 h 1596"/>
                <a:gd name="T8" fmla="*/ 1854 w 1920"/>
                <a:gd name="T9" fmla="*/ 1098 h 1596"/>
                <a:gd name="T10" fmla="*/ 1710 w 1920"/>
                <a:gd name="T11" fmla="*/ 1116 h 1596"/>
                <a:gd name="T12" fmla="*/ 1602 w 1920"/>
                <a:gd name="T13" fmla="*/ 1092 h 1596"/>
                <a:gd name="T14" fmla="*/ 1488 w 1920"/>
                <a:gd name="T15" fmla="*/ 1050 h 1596"/>
                <a:gd name="T16" fmla="*/ 1422 w 1920"/>
                <a:gd name="T17" fmla="*/ 1002 h 1596"/>
                <a:gd name="T18" fmla="*/ 1356 w 1920"/>
                <a:gd name="T19" fmla="*/ 948 h 1596"/>
                <a:gd name="T20" fmla="*/ 1236 w 1920"/>
                <a:gd name="T21" fmla="*/ 852 h 1596"/>
                <a:gd name="T22" fmla="*/ 1104 w 1920"/>
                <a:gd name="T23" fmla="*/ 738 h 1596"/>
                <a:gd name="T24" fmla="*/ 960 w 1920"/>
                <a:gd name="T25" fmla="*/ 624 h 1596"/>
                <a:gd name="T26" fmla="*/ 822 w 1920"/>
                <a:gd name="T27" fmla="*/ 522 h 1596"/>
                <a:gd name="T28" fmla="*/ 720 w 1920"/>
                <a:gd name="T29" fmla="*/ 438 h 1596"/>
                <a:gd name="T30" fmla="*/ 612 w 1920"/>
                <a:gd name="T31" fmla="*/ 366 h 1596"/>
                <a:gd name="T32" fmla="*/ 498 w 1920"/>
                <a:gd name="T33" fmla="*/ 282 h 1596"/>
                <a:gd name="T34" fmla="*/ 402 w 1920"/>
                <a:gd name="T35" fmla="*/ 222 h 1596"/>
                <a:gd name="T36" fmla="*/ 294 w 1920"/>
                <a:gd name="T37" fmla="*/ 150 h 1596"/>
                <a:gd name="T38" fmla="*/ 180 w 1920"/>
                <a:gd name="T39" fmla="*/ 90 h 1596"/>
                <a:gd name="T40" fmla="*/ 72 w 1920"/>
                <a:gd name="T41" fmla="*/ 30 h 1596"/>
                <a:gd name="T42" fmla="*/ 0 w 1920"/>
                <a:gd name="T43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0" h="1596">
                  <a:moveTo>
                    <a:pt x="0" y="0"/>
                  </a:moveTo>
                  <a:lnTo>
                    <a:pt x="0" y="522"/>
                  </a:lnTo>
                  <a:lnTo>
                    <a:pt x="1920" y="1596"/>
                  </a:lnTo>
                  <a:lnTo>
                    <a:pt x="1914" y="1092"/>
                  </a:lnTo>
                  <a:lnTo>
                    <a:pt x="1854" y="1098"/>
                  </a:lnTo>
                  <a:lnTo>
                    <a:pt x="1710" y="1116"/>
                  </a:lnTo>
                  <a:lnTo>
                    <a:pt x="1602" y="1092"/>
                  </a:lnTo>
                  <a:lnTo>
                    <a:pt x="1488" y="1050"/>
                  </a:lnTo>
                  <a:lnTo>
                    <a:pt x="1422" y="1002"/>
                  </a:lnTo>
                  <a:lnTo>
                    <a:pt x="1356" y="948"/>
                  </a:lnTo>
                  <a:lnTo>
                    <a:pt x="1236" y="852"/>
                  </a:lnTo>
                  <a:lnTo>
                    <a:pt x="1104" y="738"/>
                  </a:lnTo>
                  <a:lnTo>
                    <a:pt x="960" y="624"/>
                  </a:lnTo>
                  <a:lnTo>
                    <a:pt x="822" y="522"/>
                  </a:lnTo>
                  <a:lnTo>
                    <a:pt x="720" y="438"/>
                  </a:lnTo>
                  <a:lnTo>
                    <a:pt x="612" y="366"/>
                  </a:lnTo>
                  <a:lnTo>
                    <a:pt x="498" y="282"/>
                  </a:lnTo>
                  <a:lnTo>
                    <a:pt x="402" y="222"/>
                  </a:lnTo>
                  <a:lnTo>
                    <a:pt x="294" y="150"/>
                  </a:lnTo>
                  <a:lnTo>
                    <a:pt x="180" y="90"/>
                  </a:lnTo>
                  <a:lnTo>
                    <a:pt x="72" y="3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ECFF">
                    <a:gamma/>
                    <a:shade val="74510"/>
                    <a:invGamma/>
                  </a:srgbClr>
                </a:gs>
                <a:gs pos="100000">
                  <a:srgbClr val="CCECFF"/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88" name="Freeform 180"/>
            <p:cNvSpPr>
              <a:spLocks noChangeAspect="1"/>
            </p:cNvSpPr>
            <p:nvPr/>
          </p:nvSpPr>
          <p:spPr bwMode="auto">
            <a:xfrm>
              <a:off x="1305" y="2922"/>
              <a:ext cx="331" cy="443"/>
            </a:xfrm>
            <a:custGeom>
              <a:avLst/>
              <a:gdLst>
                <a:gd name="T0" fmla="*/ 6 w 642"/>
                <a:gd name="T1" fmla="*/ 858 h 858"/>
                <a:gd name="T2" fmla="*/ 0 w 642"/>
                <a:gd name="T3" fmla="*/ 354 h 858"/>
                <a:gd name="T4" fmla="*/ 642 w 642"/>
                <a:gd name="T5" fmla="*/ 0 h 858"/>
                <a:gd name="T6" fmla="*/ 636 w 642"/>
                <a:gd name="T7" fmla="*/ 402 h 858"/>
                <a:gd name="T8" fmla="*/ 6 w 642"/>
                <a:gd name="T9" fmla="*/ 85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858">
                  <a:moveTo>
                    <a:pt x="6" y="858"/>
                  </a:moveTo>
                  <a:lnTo>
                    <a:pt x="0" y="354"/>
                  </a:lnTo>
                  <a:lnTo>
                    <a:pt x="642" y="0"/>
                  </a:lnTo>
                  <a:lnTo>
                    <a:pt x="636" y="402"/>
                  </a:lnTo>
                  <a:lnTo>
                    <a:pt x="6" y="858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89" name="Freeform 181"/>
            <p:cNvSpPr>
              <a:spLocks noChangeAspect="1"/>
            </p:cNvSpPr>
            <p:nvPr/>
          </p:nvSpPr>
          <p:spPr bwMode="auto">
            <a:xfrm>
              <a:off x="969" y="2618"/>
              <a:ext cx="497" cy="415"/>
            </a:xfrm>
            <a:custGeom>
              <a:avLst/>
              <a:gdLst>
                <a:gd name="T0" fmla="*/ 6 w 963"/>
                <a:gd name="T1" fmla="*/ 264 h 804"/>
                <a:gd name="T2" fmla="*/ 816 w 963"/>
                <a:gd name="T3" fmla="*/ 0 h 804"/>
                <a:gd name="T4" fmla="*/ 816 w 963"/>
                <a:gd name="T5" fmla="*/ 273 h 804"/>
                <a:gd name="T6" fmla="*/ 843 w 963"/>
                <a:gd name="T7" fmla="*/ 330 h 804"/>
                <a:gd name="T8" fmla="*/ 882 w 963"/>
                <a:gd name="T9" fmla="*/ 393 h 804"/>
                <a:gd name="T10" fmla="*/ 921 w 963"/>
                <a:gd name="T11" fmla="*/ 438 h 804"/>
                <a:gd name="T12" fmla="*/ 963 w 963"/>
                <a:gd name="T13" fmla="*/ 474 h 804"/>
                <a:gd name="T14" fmla="*/ 927 w 963"/>
                <a:gd name="T15" fmla="*/ 486 h 804"/>
                <a:gd name="T16" fmla="*/ 849 w 963"/>
                <a:gd name="T17" fmla="*/ 516 h 804"/>
                <a:gd name="T18" fmla="*/ 765 w 963"/>
                <a:gd name="T19" fmla="*/ 555 h 804"/>
                <a:gd name="T20" fmla="*/ 708 w 963"/>
                <a:gd name="T21" fmla="*/ 588 h 804"/>
                <a:gd name="T22" fmla="*/ 633 w 963"/>
                <a:gd name="T23" fmla="*/ 621 h 804"/>
                <a:gd name="T24" fmla="*/ 573 w 963"/>
                <a:gd name="T25" fmla="*/ 651 h 804"/>
                <a:gd name="T26" fmla="*/ 510 w 963"/>
                <a:gd name="T27" fmla="*/ 666 h 804"/>
                <a:gd name="T28" fmla="*/ 444 w 963"/>
                <a:gd name="T29" fmla="*/ 693 h 804"/>
                <a:gd name="T30" fmla="*/ 387 w 963"/>
                <a:gd name="T31" fmla="*/ 723 h 804"/>
                <a:gd name="T32" fmla="*/ 336 w 963"/>
                <a:gd name="T33" fmla="*/ 741 h 804"/>
                <a:gd name="T34" fmla="*/ 261 w 963"/>
                <a:gd name="T35" fmla="*/ 762 h 804"/>
                <a:gd name="T36" fmla="*/ 198 w 963"/>
                <a:gd name="T37" fmla="*/ 786 h 804"/>
                <a:gd name="T38" fmla="*/ 105 w 963"/>
                <a:gd name="T39" fmla="*/ 804 h 804"/>
                <a:gd name="T40" fmla="*/ 90 w 963"/>
                <a:gd name="T41" fmla="*/ 792 h 804"/>
                <a:gd name="T42" fmla="*/ 69 w 963"/>
                <a:gd name="T43" fmla="*/ 759 h 804"/>
                <a:gd name="T44" fmla="*/ 27 w 963"/>
                <a:gd name="T45" fmla="*/ 705 h 804"/>
                <a:gd name="T46" fmla="*/ 6 w 963"/>
                <a:gd name="T47" fmla="*/ 672 h 804"/>
                <a:gd name="T48" fmla="*/ 0 w 963"/>
                <a:gd name="T49" fmla="*/ 618 h 804"/>
                <a:gd name="T50" fmla="*/ 3 w 963"/>
                <a:gd name="T51" fmla="*/ 531 h 804"/>
                <a:gd name="T52" fmla="*/ 9 w 963"/>
                <a:gd name="T53" fmla="*/ 393 h 804"/>
                <a:gd name="T54" fmla="*/ 6 w 963"/>
                <a:gd name="T55" fmla="*/ 2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3" h="804">
                  <a:moveTo>
                    <a:pt x="6" y="264"/>
                  </a:moveTo>
                  <a:lnTo>
                    <a:pt x="816" y="0"/>
                  </a:lnTo>
                  <a:lnTo>
                    <a:pt x="816" y="273"/>
                  </a:lnTo>
                  <a:lnTo>
                    <a:pt x="843" y="330"/>
                  </a:lnTo>
                  <a:lnTo>
                    <a:pt x="882" y="393"/>
                  </a:lnTo>
                  <a:lnTo>
                    <a:pt x="921" y="438"/>
                  </a:lnTo>
                  <a:lnTo>
                    <a:pt x="963" y="474"/>
                  </a:lnTo>
                  <a:lnTo>
                    <a:pt x="927" y="486"/>
                  </a:lnTo>
                  <a:lnTo>
                    <a:pt x="849" y="516"/>
                  </a:lnTo>
                  <a:lnTo>
                    <a:pt x="765" y="555"/>
                  </a:lnTo>
                  <a:lnTo>
                    <a:pt x="708" y="588"/>
                  </a:lnTo>
                  <a:lnTo>
                    <a:pt x="633" y="621"/>
                  </a:lnTo>
                  <a:lnTo>
                    <a:pt x="573" y="651"/>
                  </a:lnTo>
                  <a:lnTo>
                    <a:pt x="510" y="666"/>
                  </a:lnTo>
                  <a:lnTo>
                    <a:pt x="444" y="693"/>
                  </a:lnTo>
                  <a:lnTo>
                    <a:pt x="387" y="723"/>
                  </a:lnTo>
                  <a:lnTo>
                    <a:pt x="336" y="741"/>
                  </a:lnTo>
                  <a:lnTo>
                    <a:pt x="261" y="762"/>
                  </a:lnTo>
                  <a:lnTo>
                    <a:pt x="198" y="786"/>
                  </a:lnTo>
                  <a:lnTo>
                    <a:pt x="105" y="804"/>
                  </a:lnTo>
                  <a:lnTo>
                    <a:pt x="90" y="792"/>
                  </a:lnTo>
                  <a:lnTo>
                    <a:pt x="69" y="759"/>
                  </a:lnTo>
                  <a:lnTo>
                    <a:pt x="27" y="705"/>
                  </a:lnTo>
                  <a:lnTo>
                    <a:pt x="6" y="672"/>
                  </a:lnTo>
                  <a:lnTo>
                    <a:pt x="0" y="618"/>
                  </a:lnTo>
                  <a:lnTo>
                    <a:pt x="3" y="531"/>
                  </a:lnTo>
                  <a:lnTo>
                    <a:pt x="9" y="393"/>
                  </a:lnTo>
                  <a:lnTo>
                    <a:pt x="6" y="264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0" name="Freeform 182"/>
            <p:cNvSpPr>
              <a:spLocks noChangeAspect="1"/>
            </p:cNvSpPr>
            <p:nvPr/>
          </p:nvSpPr>
          <p:spPr bwMode="auto">
            <a:xfrm>
              <a:off x="317" y="1980"/>
              <a:ext cx="1072" cy="778"/>
            </a:xfrm>
            <a:custGeom>
              <a:avLst/>
              <a:gdLst>
                <a:gd name="T0" fmla="*/ 0 w 2076"/>
                <a:gd name="T1" fmla="*/ 108 h 1506"/>
                <a:gd name="T2" fmla="*/ 186 w 2076"/>
                <a:gd name="T3" fmla="*/ 96 h 1506"/>
                <a:gd name="T4" fmla="*/ 252 w 2076"/>
                <a:gd name="T5" fmla="*/ 108 h 1506"/>
                <a:gd name="T6" fmla="*/ 456 w 2076"/>
                <a:gd name="T7" fmla="*/ 60 h 1506"/>
                <a:gd name="T8" fmla="*/ 654 w 2076"/>
                <a:gd name="T9" fmla="*/ 24 h 1506"/>
                <a:gd name="T10" fmla="*/ 774 w 2076"/>
                <a:gd name="T11" fmla="*/ 0 h 1506"/>
                <a:gd name="T12" fmla="*/ 930 w 2076"/>
                <a:gd name="T13" fmla="*/ 42 h 1506"/>
                <a:gd name="T14" fmla="*/ 1116 w 2076"/>
                <a:gd name="T15" fmla="*/ 132 h 1506"/>
                <a:gd name="T16" fmla="*/ 1362 w 2076"/>
                <a:gd name="T17" fmla="*/ 300 h 1506"/>
                <a:gd name="T18" fmla="*/ 1518 w 2076"/>
                <a:gd name="T19" fmla="*/ 438 h 1506"/>
                <a:gd name="T20" fmla="*/ 1650 w 2076"/>
                <a:gd name="T21" fmla="*/ 588 h 1506"/>
                <a:gd name="T22" fmla="*/ 1776 w 2076"/>
                <a:gd name="T23" fmla="*/ 744 h 1506"/>
                <a:gd name="T24" fmla="*/ 1908 w 2076"/>
                <a:gd name="T25" fmla="*/ 936 h 1506"/>
                <a:gd name="T26" fmla="*/ 2034 w 2076"/>
                <a:gd name="T27" fmla="*/ 1158 h 1506"/>
                <a:gd name="T28" fmla="*/ 2076 w 2076"/>
                <a:gd name="T29" fmla="*/ 1236 h 1506"/>
                <a:gd name="T30" fmla="*/ 1272 w 2076"/>
                <a:gd name="T31" fmla="*/ 1506 h 1506"/>
                <a:gd name="T32" fmla="*/ 1194 w 2076"/>
                <a:gd name="T33" fmla="*/ 1332 h 1506"/>
                <a:gd name="T34" fmla="*/ 1098 w 2076"/>
                <a:gd name="T35" fmla="*/ 1152 h 1506"/>
                <a:gd name="T36" fmla="*/ 996 w 2076"/>
                <a:gd name="T37" fmla="*/ 1002 h 1506"/>
                <a:gd name="T38" fmla="*/ 876 w 2076"/>
                <a:gd name="T39" fmla="*/ 816 h 1506"/>
                <a:gd name="T40" fmla="*/ 750 w 2076"/>
                <a:gd name="T41" fmla="*/ 672 h 1506"/>
                <a:gd name="T42" fmla="*/ 636 w 2076"/>
                <a:gd name="T43" fmla="*/ 552 h 1506"/>
                <a:gd name="T44" fmla="*/ 570 w 2076"/>
                <a:gd name="T45" fmla="*/ 510 h 1506"/>
                <a:gd name="T46" fmla="*/ 468 w 2076"/>
                <a:gd name="T47" fmla="*/ 402 h 1506"/>
                <a:gd name="T48" fmla="*/ 348 w 2076"/>
                <a:gd name="T49" fmla="*/ 300 h 1506"/>
                <a:gd name="T50" fmla="*/ 216 w 2076"/>
                <a:gd name="T51" fmla="*/ 216 h 1506"/>
                <a:gd name="T52" fmla="*/ 102 w 2076"/>
                <a:gd name="T53" fmla="*/ 156 h 1506"/>
                <a:gd name="T54" fmla="*/ 0 w 2076"/>
                <a:gd name="T55" fmla="*/ 108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6" h="1506">
                  <a:moveTo>
                    <a:pt x="0" y="108"/>
                  </a:moveTo>
                  <a:lnTo>
                    <a:pt x="186" y="96"/>
                  </a:lnTo>
                  <a:lnTo>
                    <a:pt x="252" y="108"/>
                  </a:lnTo>
                  <a:lnTo>
                    <a:pt x="456" y="60"/>
                  </a:lnTo>
                  <a:lnTo>
                    <a:pt x="654" y="24"/>
                  </a:lnTo>
                  <a:lnTo>
                    <a:pt x="774" y="0"/>
                  </a:lnTo>
                  <a:lnTo>
                    <a:pt x="930" y="42"/>
                  </a:lnTo>
                  <a:lnTo>
                    <a:pt x="1116" y="132"/>
                  </a:lnTo>
                  <a:lnTo>
                    <a:pt x="1362" y="300"/>
                  </a:lnTo>
                  <a:lnTo>
                    <a:pt x="1518" y="438"/>
                  </a:lnTo>
                  <a:lnTo>
                    <a:pt x="1650" y="588"/>
                  </a:lnTo>
                  <a:lnTo>
                    <a:pt x="1776" y="744"/>
                  </a:lnTo>
                  <a:lnTo>
                    <a:pt x="1908" y="936"/>
                  </a:lnTo>
                  <a:lnTo>
                    <a:pt x="2034" y="1158"/>
                  </a:lnTo>
                  <a:lnTo>
                    <a:pt x="2076" y="1236"/>
                  </a:lnTo>
                  <a:lnTo>
                    <a:pt x="1272" y="1506"/>
                  </a:lnTo>
                  <a:lnTo>
                    <a:pt x="1194" y="1332"/>
                  </a:lnTo>
                  <a:lnTo>
                    <a:pt x="1098" y="1152"/>
                  </a:lnTo>
                  <a:lnTo>
                    <a:pt x="996" y="1002"/>
                  </a:lnTo>
                  <a:lnTo>
                    <a:pt x="876" y="816"/>
                  </a:lnTo>
                  <a:lnTo>
                    <a:pt x="750" y="672"/>
                  </a:lnTo>
                  <a:lnTo>
                    <a:pt x="636" y="552"/>
                  </a:lnTo>
                  <a:lnTo>
                    <a:pt x="570" y="510"/>
                  </a:lnTo>
                  <a:lnTo>
                    <a:pt x="468" y="402"/>
                  </a:lnTo>
                  <a:lnTo>
                    <a:pt x="348" y="300"/>
                  </a:lnTo>
                  <a:lnTo>
                    <a:pt x="216" y="216"/>
                  </a:lnTo>
                  <a:lnTo>
                    <a:pt x="102" y="156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CFFFF">
                    <a:alpha val="50999"/>
                  </a:srgbClr>
                </a:gs>
                <a:gs pos="100000">
                  <a:srgbClr val="CCFFFF">
                    <a:gamma/>
                    <a:shade val="78431"/>
                    <a:invGamma/>
                  </a:srgbClr>
                </a:gs>
              </a:gsLst>
              <a:lin ang="1890000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1" name="Oval 183"/>
            <p:cNvSpPr>
              <a:spLocks noChangeAspect="1" noChangeArrowheads="1"/>
            </p:cNvSpPr>
            <p:nvPr/>
          </p:nvSpPr>
          <p:spPr bwMode="auto">
            <a:xfrm>
              <a:off x="1082" y="3061"/>
              <a:ext cx="34" cy="3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2" name="AutoShape 184"/>
            <p:cNvSpPr>
              <a:spLocks noChangeAspect="1" noChangeArrowheads="1"/>
            </p:cNvSpPr>
            <p:nvPr/>
          </p:nvSpPr>
          <p:spPr bwMode="auto">
            <a:xfrm>
              <a:off x="1160" y="2550"/>
              <a:ext cx="40" cy="38"/>
            </a:xfrm>
            <a:prstGeom prst="triangle">
              <a:avLst>
                <a:gd name="adj" fmla="val 50000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3" name="AutoShape 185"/>
            <p:cNvSpPr>
              <a:spLocks noChangeAspect="1" noChangeArrowheads="1"/>
            </p:cNvSpPr>
            <p:nvPr/>
          </p:nvSpPr>
          <p:spPr bwMode="auto">
            <a:xfrm>
              <a:off x="695" y="2067"/>
              <a:ext cx="41" cy="38"/>
            </a:xfrm>
            <a:prstGeom prst="triangle">
              <a:avLst>
                <a:gd name="adj" fmla="val 50000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4" name="AutoShape 186"/>
            <p:cNvSpPr>
              <a:spLocks noChangeAspect="1" noChangeArrowheads="1"/>
            </p:cNvSpPr>
            <p:nvPr/>
          </p:nvSpPr>
          <p:spPr bwMode="auto">
            <a:xfrm>
              <a:off x="961" y="2333"/>
              <a:ext cx="42" cy="38"/>
            </a:xfrm>
            <a:prstGeom prst="triangle">
              <a:avLst>
                <a:gd name="adj" fmla="val 50000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5" name="Oval 187"/>
            <p:cNvSpPr>
              <a:spLocks noChangeAspect="1" noChangeArrowheads="1"/>
            </p:cNvSpPr>
            <p:nvPr/>
          </p:nvSpPr>
          <p:spPr bwMode="auto">
            <a:xfrm>
              <a:off x="373" y="2110"/>
              <a:ext cx="34" cy="3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6" name="Oval 188"/>
            <p:cNvSpPr>
              <a:spLocks noChangeAspect="1" noChangeArrowheads="1"/>
            </p:cNvSpPr>
            <p:nvPr/>
          </p:nvSpPr>
          <p:spPr bwMode="auto">
            <a:xfrm>
              <a:off x="859" y="2896"/>
              <a:ext cx="34" cy="3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7" name="Oval 189"/>
            <p:cNvSpPr>
              <a:spLocks noChangeAspect="1" noChangeArrowheads="1"/>
            </p:cNvSpPr>
            <p:nvPr/>
          </p:nvSpPr>
          <p:spPr bwMode="auto">
            <a:xfrm>
              <a:off x="881" y="2642"/>
              <a:ext cx="34" cy="3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27198" name="Oval 190"/>
            <p:cNvSpPr>
              <a:spLocks noChangeAspect="1" noChangeArrowheads="1"/>
            </p:cNvSpPr>
            <p:nvPr/>
          </p:nvSpPr>
          <p:spPr bwMode="auto">
            <a:xfrm>
              <a:off x="367" y="2562"/>
              <a:ext cx="34" cy="3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427253" name="Group 245"/>
          <p:cNvGrpSpPr>
            <a:grpSpLocks/>
          </p:cNvGrpSpPr>
          <p:nvPr/>
        </p:nvGrpSpPr>
        <p:grpSpPr bwMode="auto">
          <a:xfrm>
            <a:off x="6715125" y="1943100"/>
            <a:ext cx="1709738" cy="1900238"/>
            <a:chOff x="4158" y="2082"/>
            <a:chExt cx="1077" cy="1197"/>
          </a:xfrm>
        </p:grpSpPr>
        <p:sp>
          <p:nvSpPr>
            <p:cNvPr id="427147" name="Freeform 139"/>
            <p:cNvSpPr>
              <a:spLocks noChangeAspect="1"/>
            </p:cNvSpPr>
            <p:nvPr/>
          </p:nvSpPr>
          <p:spPr bwMode="auto">
            <a:xfrm>
              <a:off x="4163" y="2082"/>
              <a:ext cx="1072" cy="778"/>
            </a:xfrm>
            <a:custGeom>
              <a:avLst/>
              <a:gdLst>
                <a:gd name="T0" fmla="*/ 0 w 2076"/>
                <a:gd name="T1" fmla="*/ 108 h 1506"/>
                <a:gd name="T2" fmla="*/ 186 w 2076"/>
                <a:gd name="T3" fmla="*/ 96 h 1506"/>
                <a:gd name="T4" fmla="*/ 252 w 2076"/>
                <a:gd name="T5" fmla="*/ 108 h 1506"/>
                <a:gd name="T6" fmla="*/ 456 w 2076"/>
                <a:gd name="T7" fmla="*/ 60 h 1506"/>
                <a:gd name="T8" fmla="*/ 654 w 2076"/>
                <a:gd name="T9" fmla="*/ 24 h 1506"/>
                <a:gd name="T10" fmla="*/ 774 w 2076"/>
                <a:gd name="T11" fmla="*/ 0 h 1506"/>
                <a:gd name="T12" fmla="*/ 930 w 2076"/>
                <a:gd name="T13" fmla="*/ 42 h 1506"/>
                <a:gd name="T14" fmla="*/ 1116 w 2076"/>
                <a:gd name="T15" fmla="*/ 132 h 1506"/>
                <a:gd name="T16" fmla="*/ 1362 w 2076"/>
                <a:gd name="T17" fmla="*/ 300 h 1506"/>
                <a:gd name="T18" fmla="*/ 1518 w 2076"/>
                <a:gd name="T19" fmla="*/ 438 h 1506"/>
                <a:gd name="T20" fmla="*/ 1650 w 2076"/>
                <a:gd name="T21" fmla="*/ 588 h 1506"/>
                <a:gd name="T22" fmla="*/ 1776 w 2076"/>
                <a:gd name="T23" fmla="*/ 744 h 1506"/>
                <a:gd name="T24" fmla="*/ 1908 w 2076"/>
                <a:gd name="T25" fmla="*/ 936 h 1506"/>
                <a:gd name="T26" fmla="*/ 2034 w 2076"/>
                <a:gd name="T27" fmla="*/ 1158 h 1506"/>
                <a:gd name="T28" fmla="*/ 2076 w 2076"/>
                <a:gd name="T29" fmla="*/ 1236 h 1506"/>
                <a:gd name="T30" fmla="*/ 1272 w 2076"/>
                <a:gd name="T31" fmla="*/ 1506 h 1506"/>
                <a:gd name="T32" fmla="*/ 1194 w 2076"/>
                <a:gd name="T33" fmla="*/ 1332 h 1506"/>
                <a:gd name="T34" fmla="*/ 1098 w 2076"/>
                <a:gd name="T35" fmla="*/ 1152 h 1506"/>
                <a:gd name="T36" fmla="*/ 996 w 2076"/>
                <a:gd name="T37" fmla="*/ 1002 h 1506"/>
                <a:gd name="T38" fmla="*/ 876 w 2076"/>
                <a:gd name="T39" fmla="*/ 816 h 1506"/>
                <a:gd name="T40" fmla="*/ 750 w 2076"/>
                <a:gd name="T41" fmla="*/ 672 h 1506"/>
                <a:gd name="T42" fmla="*/ 636 w 2076"/>
                <a:gd name="T43" fmla="*/ 552 h 1506"/>
                <a:gd name="T44" fmla="*/ 570 w 2076"/>
                <a:gd name="T45" fmla="*/ 510 h 1506"/>
                <a:gd name="T46" fmla="*/ 468 w 2076"/>
                <a:gd name="T47" fmla="*/ 402 h 1506"/>
                <a:gd name="T48" fmla="*/ 348 w 2076"/>
                <a:gd name="T49" fmla="*/ 300 h 1506"/>
                <a:gd name="T50" fmla="*/ 216 w 2076"/>
                <a:gd name="T51" fmla="*/ 216 h 1506"/>
                <a:gd name="T52" fmla="*/ 102 w 2076"/>
                <a:gd name="T53" fmla="*/ 156 h 1506"/>
                <a:gd name="T54" fmla="*/ 0 w 2076"/>
                <a:gd name="T55" fmla="*/ 108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6" h="1506">
                  <a:moveTo>
                    <a:pt x="0" y="108"/>
                  </a:moveTo>
                  <a:lnTo>
                    <a:pt x="186" y="96"/>
                  </a:lnTo>
                  <a:lnTo>
                    <a:pt x="252" y="108"/>
                  </a:lnTo>
                  <a:lnTo>
                    <a:pt x="456" y="60"/>
                  </a:lnTo>
                  <a:lnTo>
                    <a:pt x="654" y="24"/>
                  </a:lnTo>
                  <a:lnTo>
                    <a:pt x="774" y="0"/>
                  </a:lnTo>
                  <a:lnTo>
                    <a:pt x="930" y="42"/>
                  </a:lnTo>
                  <a:lnTo>
                    <a:pt x="1116" y="132"/>
                  </a:lnTo>
                  <a:lnTo>
                    <a:pt x="1362" y="300"/>
                  </a:lnTo>
                  <a:lnTo>
                    <a:pt x="1518" y="438"/>
                  </a:lnTo>
                  <a:lnTo>
                    <a:pt x="1650" y="588"/>
                  </a:lnTo>
                  <a:lnTo>
                    <a:pt x="1776" y="744"/>
                  </a:lnTo>
                  <a:lnTo>
                    <a:pt x="1908" y="936"/>
                  </a:lnTo>
                  <a:lnTo>
                    <a:pt x="2034" y="1158"/>
                  </a:lnTo>
                  <a:lnTo>
                    <a:pt x="2076" y="1236"/>
                  </a:lnTo>
                  <a:lnTo>
                    <a:pt x="1272" y="1506"/>
                  </a:lnTo>
                  <a:lnTo>
                    <a:pt x="1194" y="1332"/>
                  </a:lnTo>
                  <a:lnTo>
                    <a:pt x="1098" y="1152"/>
                  </a:lnTo>
                  <a:lnTo>
                    <a:pt x="996" y="1002"/>
                  </a:lnTo>
                  <a:lnTo>
                    <a:pt x="876" y="816"/>
                  </a:lnTo>
                  <a:lnTo>
                    <a:pt x="750" y="672"/>
                  </a:lnTo>
                  <a:lnTo>
                    <a:pt x="636" y="552"/>
                  </a:lnTo>
                  <a:lnTo>
                    <a:pt x="570" y="510"/>
                  </a:lnTo>
                  <a:lnTo>
                    <a:pt x="468" y="402"/>
                  </a:lnTo>
                  <a:lnTo>
                    <a:pt x="348" y="300"/>
                  </a:lnTo>
                  <a:lnTo>
                    <a:pt x="216" y="216"/>
                  </a:lnTo>
                  <a:lnTo>
                    <a:pt x="102" y="156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CFFFF">
                    <a:alpha val="50999"/>
                  </a:srgbClr>
                </a:gs>
                <a:gs pos="100000">
                  <a:srgbClr val="CCFFFF">
                    <a:gamma/>
                    <a:shade val="78431"/>
                    <a:invGamma/>
                  </a:srgbClr>
                </a:gs>
              </a:gsLst>
              <a:lin ang="1890000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grpSp>
          <p:nvGrpSpPr>
            <p:cNvPr id="427252" name="Group 244"/>
            <p:cNvGrpSpPr>
              <a:grpSpLocks/>
            </p:cNvGrpSpPr>
            <p:nvPr/>
          </p:nvGrpSpPr>
          <p:grpSpPr bwMode="auto">
            <a:xfrm>
              <a:off x="4158" y="2100"/>
              <a:ext cx="1077" cy="1179"/>
              <a:chOff x="4158" y="2100"/>
              <a:chExt cx="1077" cy="1179"/>
            </a:xfrm>
          </p:grpSpPr>
          <p:sp>
            <p:nvSpPr>
              <p:cNvPr id="427239" name="Freeform 231"/>
              <p:cNvSpPr>
                <a:spLocks/>
              </p:cNvSpPr>
              <p:nvPr/>
            </p:nvSpPr>
            <p:spPr bwMode="auto">
              <a:xfrm>
                <a:off x="4815" y="2721"/>
                <a:ext cx="420" cy="558"/>
              </a:xfrm>
              <a:custGeom>
                <a:avLst/>
                <a:gdLst>
                  <a:gd name="T0" fmla="*/ 0 w 420"/>
                  <a:gd name="T1" fmla="*/ 558 h 558"/>
                  <a:gd name="T2" fmla="*/ 3 w 420"/>
                  <a:gd name="T3" fmla="*/ 135 h 558"/>
                  <a:gd name="T4" fmla="*/ 420 w 420"/>
                  <a:gd name="T5" fmla="*/ 0 h 558"/>
                  <a:gd name="T6" fmla="*/ 420 w 420"/>
                  <a:gd name="T7" fmla="*/ 378 h 558"/>
                  <a:gd name="T8" fmla="*/ 0 w 420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" h="558">
                    <a:moveTo>
                      <a:pt x="0" y="558"/>
                    </a:moveTo>
                    <a:lnTo>
                      <a:pt x="3" y="135"/>
                    </a:lnTo>
                    <a:lnTo>
                      <a:pt x="420" y="0"/>
                    </a:lnTo>
                    <a:lnTo>
                      <a:pt x="420" y="378"/>
                    </a:lnTo>
                    <a:lnTo>
                      <a:pt x="0" y="55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ECFF"/>
                  </a:gs>
                  <a:gs pos="100000">
                    <a:srgbClr val="CCECFF">
                      <a:gamma/>
                      <a:shade val="66275"/>
                      <a:invGamma/>
                    </a:srgbClr>
                  </a:gs>
                </a:gsLst>
                <a:lin ang="0" scaled="1"/>
              </a:gra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27240" name="Freeform 232"/>
              <p:cNvSpPr>
                <a:spLocks/>
              </p:cNvSpPr>
              <p:nvPr/>
            </p:nvSpPr>
            <p:spPr bwMode="auto">
              <a:xfrm>
                <a:off x="4161" y="2142"/>
                <a:ext cx="660" cy="1137"/>
              </a:xfrm>
              <a:custGeom>
                <a:avLst/>
                <a:gdLst>
                  <a:gd name="T0" fmla="*/ 0 w 660"/>
                  <a:gd name="T1" fmla="*/ 0 h 1137"/>
                  <a:gd name="T2" fmla="*/ 72 w 660"/>
                  <a:gd name="T3" fmla="*/ 27 h 1137"/>
                  <a:gd name="T4" fmla="*/ 165 w 660"/>
                  <a:gd name="T5" fmla="*/ 84 h 1137"/>
                  <a:gd name="T6" fmla="*/ 276 w 660"/>
                  <a:gd name="T7" fmla="*/ 174 h 1137"/>
                  <a:gd name="T8" fmla="*/ 381 w 660"/>
                  <a:gd name="T9" fmla="*/ 276 h 1137"/>
                  <a:gd name="T10" fmla="*/ 459 w 660"/>
                  <a:gd name="T11" fmla="*/ 363 h 1137"/>
                  <a:gd name="T12" fmla="*/ 519 w 660"/>
                  <a:gd name="T13" fmla="*/ 450 h 1137"/>
                  <a:gd name="T14" fmla="*/ 579 w 660"/>
                  <a:gd name="T15" fmla="*/ 540 h 1137"/>
                  <a:gd name="T16" fmla="*/ 615 w 660"/>
                  <a:gd name="T17" fmla="*/ 624 h 1137"/>
                  <a:gd name="T18" fmla="*/ 660 w 660"/>
                  <a:gd name="T19" fmla="*/ 714 h 1137"/>
                  <a:gd name="T20" fmla="*/ 654 w 660"/>
                  <a:gd name="T21" fmla="*/ 1137 h 1137"/>
                  <a:gd name="T22" fmla="*/ 0 w 660"/>
                  <a:gd name="T23" fmla="*/ 774 h 1137"/>
                  <a:gd name="T24" fmla="*/ 0 w 660"/>
                  <a:gd name="T25" fmla="*/ 0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0" h="1137">
                    <a:moveTo>
                      <a:pt x="0" y="0"/>
                    </a:moveTo>
                    <a:lnTo>
                      <a:pt x="72" y="27"/>
                    </a:lnTo>
                    <a:lnTo>
                      <a:pt x="165" y="84"/>
                    </a:lnTo>
                    <a:lnTo>
                      <a:pt x="276" y="174"/>
                    </a:lnTo>
                    <a:lnTo>
                      <a:pt x="381" y="276"/>
                    </a:lnTo>
                    <a:lnTo>
                      <a:pt x="459" y="363"/>
                    </a:lnTo>
                    <a:lnTo>
                      <a:pt x="519" y="450"/>
                    </a:lnTo>
                    <a:lnTo>
                      <a:pt x="579" y="540"/>
                    </a:lnTo>
                    <a:lnTo>
                      <a:pt x="615" y="624"/>
                    </a:lnTo>
                    <a:lnTo>
                      <a:pt x="660" y="714"/>
                    </a:lnTo>
                    <a:lnTo>
                      <a:pt x="654" y="1137"/>
                    </a:lnTo>
                    <a:lnTo>
                      <a:pt x="0" y="77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ECFF">
                      <a:gamma/>
                      <a:shade val="66275"/>
                      <a:invGamma/>
                    </a:srgbClr>
                  </a:gs>
                  <a:gs pos="100000">
                    <a:srgbClr val="CCECFF"/>
                  </a:gs>
                </a:gsLst>
                <a:lin ang="0" scaled="1"/>
              </a:gra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grpSp>
            <p:nvGrpSpPr>
              <p:cNvPr id="427251" name="Group 243"/>
              <p:cNvGrpSpPr>
                <a:grpSpLocks/>
              </p:cNvGrpSpPr>
              <p:nvPr/>
            </p:nvGrpSpPr>
            <p:grpSpPr bwMode="auto">
              <a:xfrm>
                <a:off x="4158" y="2100"/>
                <a:ext cx="1077" cy="1167"/>
                <a:chOff x="4158" y="2100"/>
                <a:chExt cx="1077" cy="1167"/>
              </a:xfrm>
            </p:grpSpPr>
            <p:sp>
              <p:nvSpPr>
                <p:cNvPr id="427204" name="Freeform 196"/>
                <p:cNvSpPr>
                  <a:spLocks/>
                </p:cNvSpPr>
                <p:nvPr/>
              </p:nvSpPr>
              <p:spPr bwMode="auto">
                <a:xfrm>
                  <a:off x="4479" y="2100"/>
                  <a:ext cx="681" cy="639"/>
                </a:xfrm>
                <a:custGeom>
                  <a:avLst/>
                  <a:gdLst>
                    <a:gd name="T0" fmla="*/ 0 w 681"/>
                    <a:gd name="T1" fmla="*/ 0 h 639"/>
                    <a:gd name="T2" fmla="*/ 75 w 681"/>
                    <a:gd name="T3" fmla="*/ 18 h 639"/>
                    <a:gd name="T4" fmla="*/ 165 w 681"/>
                    <a:gd name="T5" fmla="*/ 60 h 639"/>
                    <a:gd name="T6" fmla="*/ 231 w 681"/>
                    <a:gd name="T7" fmla="*/ 99 h 639"/>
                    <a:gd name="T8" fmla="*/ 321 w 681"/>
                    <a:gd name="T9" fmla="*/ 165 h 639"/>
                    <a:gd name="T10" fmla="*/ 396 w 681"/>
                    <a:gd name="T11" fmla="*/ 234 h 639"/>
                    <a:gd name="T12" fmla="*/ 459 w 681"/>
                    <a:gd name="T13" fmla="*/ 306 h 639"/>
                    <a:gd name="T14" fmla="*/ 513 w 681"/>
                    <a:gd name="T15" fmla="*/ 372 h 639"/>
                    <a:gd name="T16" fmla="*/ 558 w 681"/>
                    <a:gd name="T17" fmla="*/ 435 h 639"/>
                    <a:gd name="T18" fmla="*/ 606 w 681"/>
                    <a:gd name="T19" fmla="*/ 516 h 639"/>
                    <a:gd name="T20" fmla="*/ 642 w 681"/>
                    <a:gd name="T21" fmla="*/ 573 h 639"/>
                    <a:gd name="T22" fmla="*/ 681 w 681"/>
                    <a:gd name="T23" fmla="*/ 639 h 6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1" h="639">
                      <a:moveTo>
                        <a:pt x="0" y="0"/>
                      </a:moveTo>
                      <a:lnTo>
                        <a:pt x="75" y="18"/>
                      </a:lnTo>
                      <a:lnTo>
                        <a:pt x="165" y="60"/>
                      </a:lnTo>
                      <a:lnTo>
                        <a:pt x="231" y="99"/>
                      </a:lnTo>
                      <a:lnTo>
                        <a:pt x="321" y="165"/>
                      </a:lnTo>
                      <a:lnTo>
                        <a:pt x="396" y="234"/>
                      </a:lnTo>
                      <a:lnTo>
                        <a:pt x="459" y="306"/>
                      </a:lnTo>
                      <a:lnTo>
                        <a:pt x="513" y="372"/>
                      </a:lnTo>
                      <a:lnTo>
                        <a:pt x="558" y="435"/>
                      </a:lnTo>
                      <a:lnTo>
                        <a:pt x="606" y="516"/>
                      </a:lnTo>
                      <a:lnTo>
                        <a:pt x="642" y="573"/>
                      </a:lnTo>
                      <a:lnTo>
                        <a:pt x="681" y="639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07" name="Freeform 199"/>
                <p:cNvSpPr>
                  <a:spLocks/>
                </p:cNvSpPr>
                <p:nvPr/>
              </p:nvSpPr>
              <p:spPr bwMode="auto">
                <a:xfrm>
                  <a:off x="4353" y="2121"/>
                  <a:ext cx="642" cy="675"/>
                </a:xfrm>
                <a:custGeom>
                  <a:avLst/>
                  <a:gdLst>
                    <a:gd name="T0" fmla="*/ 0 w 660"/>
                    <a:gd name="T1" fmla="*/ 0 h 723"/>
                    <a:gd name="T2" fmla="*/ 75 w 660"/>
                    <a:gd name="T3" fmla="*/ 39 h 723"/>
                    <a:gd name="T4" fmla="*/ 159 w 660"/>
                    <a:gd name="T5" fmla="*/ 87 h 723"/>
                    <a:gd name="T6" fmla="*/ 213 w 660"/>
                    <a:gd name="T7" fmla="*/ 123 h 723"/>
                    <a:gd name="T8" fmla="*/ 282 w 660"/>
                    <a:gd name="T9" fmla="*/ 186 h 723"/>
                    <a:gd name="T10" fmla="*/ 348 w 660"/>
                    <a:gd name="T11" fmla="*/ 243 h 723"/>
                    <a:gd name="T12" fmla="*/ 429 w 660"/>
                    <a:gd name="T13" fmla="*/ 333 h 723"/>
                    <a:gd name="T14" fmla="*/ 483 w 660"/>
                    <a:gd name="T15" fmla="*/ 405 h 723"/>
                    <a:gd name="T16" fmla="*/ 528 w 660"/>
                    <a:gd name="T17" fmla="*/ 477 h 723"/>
                    <a:gd name="T18" fmla="*/ 585 w 660"/>
                    <a:gd name="T19" fmla="*/ 561 h 723"/>
                    <a:gd name="T20" fmla="*/ 624 w 660"/>
                    <a:gd name="T21" fmla="*/ 645 h 723"/>
                    <a:gd name="T22" fmla="*/ 660 w 660"/>
                    <a:gd name="T23" fmla="*/ 723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60" h="723">
                      <a:moveTo>
                        <a:pt x="0" y="0"/>
                      </a:moveTo>
                      <a:lnTo>
                        <a:pt x="75" y="39"/>
                      </a:lnTo>
                      <a:lnTo>
                        <a:pt x="159" y="87"/>
                      </a:lnTo>
                      <a:lnTo>
                        <a:pt x="213" y="123"/>
                      </a:lnTo>
                      <a:lnTo>
                        <a:pt x="282" y="186"/>
                      </a:lnTo>
                      <a:lnTo>
                        <a:pt x="348" y="243"/>
                      </a:lnTo>
                      <a:lnTo>
                        <a:pt x="429" y="333"/>
                      </a:lnTo>
                      <a:lnTo>
                        <a:pt x="483" y="405"/>
                      </a:lnTo>
                      <a:lnTo>
                        <a:pt x="528" y="477"/>
                      </a:lnTo>
                      <a:lnTo>
                        <a:pt x="585" y="561"/>
                      </a:lnTo>
                      <a:lnTo>
                        <a:pt x="624" y="645"/>
                      </a:lnTo>
                      <a:lnTo>
                        <a:pt x="660" y="723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08" name="Freeform 200"/>
                <p:cNvSpPr>
                  <a:spLocks/>
                </p:cNvSpPr>
                <p:nvPr/>
              </p:nvSpPr>
              <p:spPr bwMode="auto">
                <a:xfrm>
                  <a:off x="4260" y="2133"/>
                  <a:ext cx="648" cy="696"/>
                </a:xfrm>
                <a:custGeom>
                  <a:avLst/>
                  <a:gdLst>
                    <a:gd name="T0" fmla="*/ 0 w 660"/>
                    <a:gd name="T1" fmla="*/ 0 h 723"/>
                    <a:gd name="T2" fmla="*/ 75 w 660"/>
                    <a:gd name="T3" fmla="*/ 39 h 723"/>
                    <a:gd name="T4" fmla="*/ 159 w 660"/>
                    <a:gd name="T5" fmla="*/ 87 h 723"/>
                    <a:gd name="T6" fmla="*/ 213 w 660"/>
                    <a:gd name="T7" fmla="*/ 123 h 723"/>
                    <a:gd name="T8" fmla="*/ 282 w 660"/>
                    <a:gd name="T9" fmla="*/ 186 h 723"/>
                    <a:gd name="T10" fmla="*/ 348 w 660"/>
                    <a:gd name="T11" fmla="*/ 243 h 723"/>
                    <a:gd name="T12" fmla="*/ 429 w 660"/>
                    <a:gd name="T13" fmla="*/ 333 h 723"/>
                    <a:gd name="T14" fmla="*/ 483 w 660"/>
                    <a:gd name="T15" fmla="*/ 405 h 723"/>
                    <a:gd name="T16" fmla="*/ 528 w 660"/>
                    <a:gd name="T17" fmla="*/ 477 h 723"/>
                    <a:gd name="T18" fmla="*/ 585 w 660"/>
                    <a:gd name="T19" fmla="*/ 561 h 723"/>
                    <a:gd name="T20" fmla="*/ 624 w 660"/>
                    <a:gd name="T21" fmla="*/ 645 h 723"/>
                    <a:gd name="T22" fmla="*/ 660 w 660"/>
                    <a:gd name="T23" fmla="*/ 723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60" h="723">
                      <a:moveTo>
                        <a:pt x="0" y="0"/>
                      </a:moveTo>
                      <a:lnTo>
                        <a:pt x="75" y="39"/>
                      </a:lnTo>
                      <a:lnTo>
                        <a:pt x="159" y="87"/>
                      </a:lnTo>
                      <a:lnTo>
                        <a:pt x="213" y="123"/>
                      </a:lnTo>
                      <a:lnTo>
                        <a:pt x="282" y="186"/>
                      </a:lnTo>
                      <a:lnTo>
                        <a:pt x="348" y="243"/>
                      </a:lnTo>
                      <a:lnTo>
                        <a:pt x="429" y="333"/>
                      </a:lnTo>
                      <a:lnTo>
                        <a:pt x="483" y="405"/>
                      </a:lnTo>
                      <a:lnTo>
                        <a:pt x="528" y="477"/>
                      </a:lnTo>
                      <a:lnTo>
                        <a:pt x="585" y="561"/>
                      </a:lnTo>
                      <a:lnTo>
                        <a:pt x="624" y="645"/>
                      </a:lnTo>
                      <a:lnTo>
                        <a:pt x="660" y="723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09" name="Freeform 201"/>
                <p:cNvSpPr>
                  <a:spLocks/>
                </p:cNvSpPr>
                <p:nvPr/>
              </p:nvSpPr>
              <p:spPr bwMode="auto">
                <a:xfrm>
                  <a:off x="4434" y="2106"/>
                  <a:ext cx="648" cy="666"/>
                </a:xfrm>
                <a:custGeom>
                  <a:avLst/>
                  <a:gdLst>
                    <a:gd name="T0" fmla="*/ 0 w 648"/>
                    <a:gd name="T1" fmla="*/ 0 h 666"/>
                    <a:gd name="T2" fmla="*/ 69 w 648"/>
                    <a:gd name="T3" fmla="*/ 30 h 666"/>
                    <a:gd name="T4" fmla="*/ 162 w 648"/>
                    <a:gd name="T5" fmla="*/ 81 h 666"/>
                    <a:gd name="T6" fmla="*/ 246 w 648"/>
                    <a:gd name="T7" fmla="*/ 138 h 666"/>
                    <a:gd name="T8" fmla="*/ 327 w 648"/>
                    <a:gd name="T9" fmla="*/ 201 h 666"/>
                    <a:gd name="T10" fmla="*/ 405 w 648"/>
                    <a:gd name="T11" fmla="*/ 282 h 666"/>
                    <a:gd name="T12" fmla="*/ 483 w 648"/>
                    <a:gd name="T13" fmla="*/ 378 h 666"/>
                    <a:gd name="T14" fmla="*/ 543 w 648"/>
                    <a:gd name="T15" fmla="*/ 468 h 666"/>
                    <a:gd name="T16" fmla="*/ 606 w 648"/>
                    <a:gd name="T17" fmla="*/ 570 h 666"/>
                    <a:gd name="T18" fmla="*/ 648 w 648"/>
                    <a:gd name="T19" fmla="*/ 666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8" h="666">
                      <a:moveTo>
                        <a:pt x="0" y="0"/>
                      </a:moveTo>
                      <a:lnTo>
                        <a:pt x="69" y="30"/>
                      </a:lnTo>
                      <a:lnTo>
                        <a:pt x="162" y="81"/>
                      </a:lnTo>
                      <a:lnTo>
                        <a:pt x="246" y="138"/>
                      </a:lnTo>
                      <a:lnTo>
                        <a:pt x="327" y="201"/>
                      </a:lnTo>
                      <a:lnTo>
                        <a:pt x="405" y="282"/>
                      </a:lnTo>
                      <a:lnTo>
                        <a:pt x="483" y="378"/>
                      </a:lnTo>
                      <a:lnTo>
                        <a:pt x="543" y="468"/>
                      </a:lnTo>
                      <a:lnTo>
                        <a:pt x="606" y="570"/>
                      </a:lnTo>
                      <a:lnTo>
                        <a:pt x="648" y="66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15" name="Line 207"/>
                <p:cNvSpPr>
                  <a:spLocks noChangeShapeType="1"/>
                </p:cNvSpPr>
                <p:nvPr/>
              </p:nvSpPr>
              <p:spPr bwMode="auto">
                <a:xfrm flipH="1">
                  <a:off x="4818" y="2820"/>
                  <a:ext cx="417" cy="15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16" name="Line 208"/>
                <p:cNvSpPr>
                  <a:spLocks noChangeShapeType="1"/>
                </p:cNvSpPr>
                <p:nvPr/>
              </p:nvSpPr>
              <p:spPr bwMode="auto">
                <a:xfrm flipH="1">
                  <a:off x="4815" y="2922"/>
                  <a:ext cx="420" cy="1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17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4776" y="2643"/>
                  <a:ext cx="414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18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4737" y="2559"/>
                  <a:ext cx="411" cy="1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19" name="Line 211"/>
                <p:cNvSpPr>
                  <a:spLocks noChangeShapeType="1"/>
                </p:cNvSpPr>
                <p:nvPr/>
              </p:nvSpPr>
              <p:spPr bwMode="auto">
                <a:xfrm flipV="1">
                  <a:off x="4266" y="2109"/>
                  <a:ext cx="393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0" name="Line 212"/>
                <p:cNvSpPr>
                  <a:spLocks noChangeShapeType="1"/>
                </p:cNvSpPr>
                <p:nvPr/>
              </p:nvSpPr>
              <p:spPr bwMode="auto">
                <a:xfrm flipV="1">
                  <a:off x="4362" y="2148"/>
                  <a:ext cx="372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1" name="Line 213"/>
                <p:cNvSpPr>
                  <a:spLocks noChangeShapeType="1"/>
                </p:cNvSpPr>
                <p:nvPr/>
              </p:nvSpPr>
              <p:spPr bwMode="auto">
                <a:xfrm flipV="1">
                  <a:off x="4425" y="2199"/>
                  <a:ext cx="390" cy="1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2" name="Line 214"/>
                <p:cNvSpPr>
                  <a:spLocks noChangeShapeType="1"/>
                </p:cNvSpPr>
                <p:nvPr/>
              </p:nvSpPr>
              <p:spPr bwMode="auto">
                <a:xfrm flipV="1">
                  <a:off x="4509" y="2262"/>
                  <a:ext cx="378" cy="11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3" name="Line 215"/>
                <p:cNvSpPr>
                  <a:spLocks noChangeShapeType="1"/>
                </p:cNvSpPr>
                <p:nvPr/>
              </p:nvSpPr>
              <p:spPr bwMode="auto">
                <a:xfrm flipV="1">
                  <a:off x="4581" y="2322"/>
                  <a:ext cx="381" cy="13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4" name="Line 216"/>
                <p:cNvSpPr>
                  <a:spLocks noChangeShapeType="1"/>
                </p:cNvSpPr>
                <p:nvPr/>
              </p:nvSpPr>
              <p:spPr bwMode="auto">
                <a:xfrm flipV="1">
                  <a:off x="4638" y="2409"/>
                  <a:ext cx="396" cy="1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5" name="Line 217"/>
                <p:cNvSpPr>
                  <a:spLocks noChangeShapeType="1"/>
                </p:cNvSpPr>
                <p:nvPr/>
              </p:nvSpPr>
              <p:spPr bwMode="auto">
                <a:xfrm flipV="1">
                  <a:off x="4686" y="2481"/>
                  <a:ext cx="402" cy="1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6" name="Line 218"/>
                <p:cNvSpPr>
                  <a:spLocks noChangeShapeType="1"/>
                </p:cNvSpPr>
                <p:nvPr/>
              </p:nvSpPr>
              <p:spPr bwMode="auto">
                <a:xfrm>
                  <a:off x="4275" y="2196"/>
                  <a:ext cx="0" cy="7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7" name="Line 219"/>
                <p:cNvSpPr>
                  <a:spLocks noChangeShapeType="1"/>
                </p:cNvSpPr>
                <p:nvPr/>
              </p:nvSpPr>
              <p:spPr bwMode="auto">
                <a:xfrm>
                  <a:off x="4359" y="2250"/>
                  <a:ext cx="0" cy="7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8" name="Line 220"/>
                <p:cNvSpPr>
                  <a:spLocks noChangeShapeType="1"/>
                </p:cNvSpPr>
                <p:nvPr/>
              </p:nvSpPr>
              <p:spPr bwMode="auto">
                <a:xfrm flipH="1">
                  <a:off x="4434" y="2319"/>
                  <a:ext cx="3" cy="7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29" name="Line 221"/>
                <p:cNvSpPr>
                  <a:spLocks noChangeShapeType="1"/>
                </p:cNvSpPr>
                <p:nvPr/>
              </p:nvSpPr>
              <p:spPr bwMode="auto">
                <a:xfrm>
                  <a:off x="4509" y="2385"/>
                  <a:ext cx="0" cy="7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30" name="Line 222"/>
                <p:cNvSpPr>
                  <a:spLocks noChangeShapeType="1"/>
                </p:cNvSpPr>
                <p:nvPr/>
              </p:nvSpPr>
              <p:spPr bwMode="auto">
                <a:xfrm>
                  <a:off x="4578" y="2463"/>
                  <a:ext cx="0" cy="6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31" name="Line 223"/>
                <p:cNvSpPr>
                  <a:spLocks noChangeShapeType="1"/>
                </p:cNvSpPr>
                <p:nvPr/>
              </p:nvSpPr>
              <p:spPr bwMode="auto">
                <a:xfrm>
                  <a:off x="4644" y="2544"/>
                  <a:ext cx="0" cy="6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32" name="Line 224"/>
                <p:cNvSpPr>
                  <a:spLocks noChangeShapeType="1"/>
                </p:cNvSpPr>
                <p:nvPr/>
              </p:nvSpPr>
              <p:spPr bwMode="auto">
                <a:xfrm>
                  <a:off x="4692" y="2613"/>
                  <a:ext cx="0" cy="60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33" name="Line 225"/>
                <p:cNvSpPr>
                  <a:spLocks noChangeShapeType="1"/>
                </p:cNvSpPr>
                <p:nvPr/>
              </p:nvSpPr>
              <p:spPr bwMode="auto">
                <a:xfrm>
                  <a:off x="4743" y="2691"/>
                  <a:ext cx="0" cy="54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34" name="Line 226"/>
                <p:cNvSpPr>
                  <a:spLocks noChangeShapeType="1"/>
                </p:cNvSpPr>
                <p:nvPr/>
              </p:nvSpPr>
              <p:spPr bwMode="auto">
                <a:xfrm>
                  <a:off x="4782" y="2769"/>
                  <a:ext cx="0" cy="49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1" name="Line 233"/>
                <p:cNvSpPr>
                  <a:spLocks noChangeShapeType="1"/>
                </p:cNvSpPr>
                <p:nvPr/>
              </p:nvSpPr>
              <p:spPr bwMode="auto">
                <a:xfrm>
                  <a:off x="4902" y="2826"/>
                  <a:ext cx="0" cy="41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2" name="Line 234"/>
                <p:cNvSpPr>
                  <a:spLocks noChangeShapeType="1"/>
                </p:cNvSpPr>
                <p:nvPr/>
              </p:nvSpPr>
              <p:spPr bwMode="auto">
                <a:xfrm>
                  <a:off x="4992" y="2796"/>
                  <a:ext cx="0" cy="40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3" name="Line 235"/>
                <p:cNvSpPr>
                  <a:spLocks noChangeShapeType="1"/>
                </p:cNvSpPr>
                <p:nvPr/>
              </p:nvSpPr>
              <p:spPr bwMode="auto">
                <a:xfrm>
                  <a:off x="5079" y="2769"/>
                  <a:ext cx="0" cy="3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4" name="Line 236"/>
                <p:cNvSpPr>
                  <a:spLocks noChangeShapeType="1"/>
                </p:cNvSpPr>
                <p:nvPr/>
              </p:nvSpPr>
              <p:spPr bwMode="auto">
                <a:xfrm>
                  <a:off x="5160" y="2742"/>
                  <a:ext cx="0" cy="3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5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4818" y="3012"/>
                  <a:ext cx="417" cy="16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8" name="Freeform 240"/>
                <p:cNvSpPr>
                  <a:spLocks/>
                </p:cNvSpPr>
                <p:nvPr/>
              </p:nvSpPr>
              <p:spPr bwMode="auto">
                <a:xfrm>
                  <a:off x="4158" y="2334"/>
                  <a:ext cx="663" cy="630"/>
                </a:xfrm>
                <a:custGeom>
                  <a:avLst/>
                  <a:gdLst>
                    <a:gd name="T0" fmla="*/ 663 w 663"/>
                    <a:gd name="T1" fmla="*/ 630 h 630"/>
                    <a:gd name="T2" fmla="*/ 585 w 663"/>
                    <a:gd name="T3" fmla="*/ 534 h 630"/>
                    <a:gd name="T4" fmla="*/ 465 w 663"/>
                    <a:gd name="T5" fmla="*/ 369 h 630"/>
                    <a:gd name="T6" fmla="*/ 360 w 663"/>
                    <a:gd name="T7" fmla="*/ 243 h 630"/>
                    <a:gd name="T8" fmla="*/ 252 w 663"/>
                    <a:gd name="T9" fmla="*/ 147 h 630"/>
                    <a:gd name="T10" fmla="*/ 162 w 663"/>
                    <a:gd name="T11" fmla="*/ 87 h 630"/>
                    <a:gd name="T12" fmla="*/ 48 w 663"/>
                    <a:gd name="T13" fmla="*/ 15 h 630"/>
                    <a:gd name="T14" fmla="*/ 0 w 663"/>
                    <a:gd name="T15" fmla="*/ 0 h 6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3" h="630">
                      <a:moveTo>
                        <a:pt x="663" y="630"/>
                      </a:moveTo>
                      <a:lnTo>
                        <a:pt x="585" y="534"/>
                      </a:lnTo>
                      <a:lnTo>
                        <a:pt x="465" y="369"/>
                      </a:lnTo>
                      <a:lnTo>
                        <a:pt x="360" y="243"/>
                      </a:lnTo>
                      <a:lnTo>
                        <a:pt x="252" y="147"/>
                      </a:lnTo>
                      <a:lnTo>
                        <a:pt x="162" y="87"/>
                      </a:lnTo>
                      <a:lnTo>
                        <a:pt x="48" y="1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49" name="Freeform 241"/>
                <p:cNvSpPr>
                  <a:spLocks/>
                </p:cNvSpPr>
                <p:nvPr/>
              </p:nvSpPr>
              <p:spPr bwMode="auto">
                <a:xfrm>
                  <a:off x="4158" y="2721"/>
                  <a:ext cx="654" cy="456"/>
                </a:xfrm>
                <a:custGeom>
                  <a:avLst/>
                  <a:gdLst>
                    <a:gd name="T0" fmla="*/ 654 w 654"/>
                    <a:gd name="T1" fmla="*/ 456 h 456"/>
                    <a:gd name="T2" fmla="*/ 585 w 654"/>
                    <a:gd name="T3" fmla="*/ 408 h 456"/>
                    <a:gd name="T4" fmla="*/ 459 w 654"/>
                    <a:gd name="T5" fmla="*/ 300 h 456"/>
                    <a:gd name="T6" fmla="*/ 354 w 654"/>
                    <a:gd name="T7" fmla="*/ 216 h 456"/>
                    <a:gd name="T8" fmla="*/ 249 w 654"/>
                    <a:gd name="T9" fmla="*/ 132 h 456"/>
                    <a:gd name="T10" fmla="*/ 168 w 654"/>
                    <a:gd name="T11" fmla="*/ 78 h 456"/>
                    <a:gd name="T12" fmla="*/ 93 w 654"/>
                    <a:gd name="T13" fmla="*/ 33 h 456"/>
                    <a:gd name="T14" fmla="*/ 0 w 654"/>
                    <a:gd name="T15" fmla="*/ 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4" h="456">
                      <a:moveTo>
                        <a:pt x="654" y="456"/>
                      </a:moveTo>
                      <a:lnTo>
                        <a:pt x="585" y="408"/>
                      </a:lnTo>
                      <a:lnTo>
                        <a:pt x="459" y="300"/>
                      </a:lnTo>
                      <a:lnTo>
                        <a:pt x="354" y="216"/>
                      </a:lnTo>
                      <a:lnTo>
                        <a:pt x="249" y="132"/>
                      </a:lnTo>
                      <a:lnTo>
                        <a:pt x="168" y="78"/>
                      </a:lnTo>
                      <a:lnTo>
                        <a:pt x="93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7250" name="Freeform 242"/>
                <p:cNvSpPr>
                  <a:spLocks/>
                </p:cNvSpPr>
                <p:nvPr/>
              </p:nvSpPr>
              <p:spPr bwMode="auto">
                <a:xfrm>
                  <a:off x="4161" y="2529"/>
                  <a:ext cx="660" cy="543"/>
                </a:xfrm>
                <a:custGeom>
                  <a:avLst/>
                  <a:gdLst>
                    <a:gd name="T0" fmla="*/ 660 w 660"/>
                    <a:gd name="T1" fmla="*/ 543 h 543"/>
                    <a:gd name="T2" fmla="*/ 579 w 660"/>
                    <a:gd name="T3" fmla="*/ 477 h 543"/>
                    <a:gd name="T4" fmla="*/ 489 w 660"/>
                    <a:gd name="T5" fmla="*/ 378 h 543"/>
                    <a:gd name="T6" fmla="*/ 381 w 660"/>
                    <a:gd name="T7" fmla="*/ 270 h 543"/>
                    <a:gd name="T8" fmla="*/ 273 w 660"/>
                    <a:gd name="T9" fmla="*/ 165 h 543"/>
                    <a:gd name="T10" fmla="*/ 189 w 660"/>
                    <a:gd name="T11" fmla="*/ 93 h 543"/>
                    <a:gd name="T12" fmla="*/ 102 w 660"/>
                    <a:gd name="T13" fmla="*/ 36 h 543"/>
                    <a:gd name="T14" fmla="*/ 0 w 660"/>
                    <a:gd name="T15" fmla="*/ 0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0" h="543">
                      <a:moveTo>
                        <a:pt x="660" y="543"/>
                      </a:moveTo>
                      <a:lnTo>
                        <a:pt x="579" y="477"/>
                      </a:lnTo>
                      <a:lnTo>
                        <a:pt x="489" y="378"/>
                      </a:lnTo>
                      <a:lnTo>
                        <a:pt x="381" y="270"/>
                      </a:lnTo>
                      <a:lnTo>
                        <a:pt x="273" y="165"/>
                      </a:lnTo>
                      <a:lnTo>
                        <a:pt x="189" y="93"/>
                      </a:lnTo>
                      <a:lnTo>
                        <a:pt x="102" y="3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</p:grpSp>
        </p:grpSp>
      </p:grpSp>
      <p:sp>
        <p:nvSpPr>
          <p:cNvPr id="427255" name="AutoShape 247"/>
          <p:cNvSpPr>
            <a:spLocks noChangeArrowheads="1"/>
          </p:cNvSpPr>
          <p:nvPr/>
        </p:nvSpPr>
        <p:spPr bwMode="auto">
          <a:xfrm>
            <a:off x="2762250" y="2143125"/>
            <a:ext cx="3514725" cy="904875"/>
          </a:xfrm>
          <a:prstGeom prst="leftRightArrow">
            <a:avLst>
              <a:gd name="adj1" fmla="val 50000"/>
              <a:gd name="adj2" fmla="val 77684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27256" name="Text Box 248"/>
          <p:cNvSpPr txBox="1">
            <a:spLocks noChangeArrowheads="1"/>
          </p:cNvSpPr>
          <p:nvPr/>
        </p:nvSpPr>
        <p:spPr bwMode="auto">
          <a:xfrm>
            <a:off x="3336925" y="3208338"/>
            <a:ext cx="2508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Scale discrepancies</a:t>
            </a:r>
          </a:p>
        </p:txBody>
      </p:sp>
      <p:sp>
        <p:nvSpPr>
          <p:cNvPr id="427257" name="Text Box 249"/>
          <p:cNvSpPr txBox="1">
            <a:spLocks noChangeArrowheads="1"/>
          </p:cNvSpPr>
          <p:nvPr/>
        </p:nvSpPr>
        <p:spPr bwMode="auto">
          <a:xfrm>
            <a:off x="5657850" y="4187825"/>
            <a:ext cx="2925763" cy="2133600"/>
          </a:xfrm>
          <a:prstGeom prst="rect">
            <a:avLst/>
          </a:prstGeom>
          <a:solidFill>
            <a:srgbClr val="FFCCFF">
              <a:alpha val="30000"/>
            </a:srgbClr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Model uncertainties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0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structure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0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parameters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0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boundary conditions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0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initial conditions</a:t>
            </a:r>
            <a:endParaRPr lang="en-US" altLang="en-US" sz="2000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27258" name="Oval 250"/>
          <p:cNvSpPr>
            <a:spLocks noChangeArrowheads="1"/>
          </p:cNvSpPr>
          <p:nvPr/>
        </p:nvSpPr>
        <p:spPr bwMode="auto">
          <a:xfrm>
            <a:off x="2781300" y="4181475"/>
            <a:ext cx="3609975" cy="1933575"/>
          </a:xfrm>
          <a:prstGeom prst="ellipse">
            <a:avLst/>
          </a:prstGeom>
          <a:solidFill>
            <a:srgbClr val="FFFFE1"/>
          </a:solidFill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</a:rPr>
              <a:t>Problems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</a:rPr>
              <a:t>often cited,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 dirty="0">
                <a:solidFill>
                  <a:srgbClr val="000066"/>
                </a:solidFill>
                <a:latin typeface="Comic Sans MS" pitchFamily="66" charset="0"/>
              </a:rPr>
              <a:t>rarely addressed,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dirty="0">
                <a:solidFill>
                  <a:srgbClr val="000066"/>
                </a:solidFill>
                <a:latin typeface="Comic Sans MS" pitchFamily="66" charset="0"/>
              </a:rPr>
              <a:t>Not solved!</a:t>
            </a:r>
          </a:p>
        </p:txBody>
      </p:sp>
    </p:spTree>
    <p:extLst>
      <p:ext uri="{BB962C8B-B14F-4D97-AF65-F5344CB8AC3E}">
        <p14:creationId xmlns:p14="http://schemas.microsoft.com/office/powerpoint/2010/main" val="399864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91" grpId="0" animBg="1"/>
      <p:bldP spid="427256" grpId="0"/>
      <p:bldP spid="427257" grpId="0" animBg="1"/>
      <p:bldP spid="42725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461963" y="898525"/>
            <a:ext cx="8289925" cy="484505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Getting the right answers for the right reasons: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000" b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Linking measurements, analyses, and models to advance the science of hydrology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Kirchner, J.W., March 2006, Water Resources Research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“Scientific progress will mostly be achieved through the collision of theory and data, rather than through increasingly elaborate and parameter-rich models that may succeed as mathematical marionettes, dancing to match the calibration data even if their underlying premises are unrealistic.”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2000" b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1193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 sz="4000"/>
              <a:t>Framework of knowns/unknowns:</a:t>
            </a:r>
          </a:p>
        </p:txBody>
      </p:sp>
      <p:sp>
        <p:nvSpPr>
          <p:cNvPr id="434200" name="Text Box 24"/>
          <p:cNvSpPr txBox="1">
            <a:spLocks noChangeArrowheads="1"/>
          </p:cNvSpPr>
          <p:nvPr/>
        </p:nvSpPr>
        <p:spPr bwMode="auto">
          <a:xfrm>
            <a:off x="2203450" y="1597025"/>
            <a:ext cx="5138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Domain:  </a:t>
            </a: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Size and boundary conditions</a:t>
            </a:r>
          </a:p>
        </p:txBody>
      </p:sp>
      <p:sp>
        <p:nvSpPr>
          <p:cNvPr id="434201" name="Text Box 25"/>
          <p:cNvSpPr txBox="1">
            <a:spLocks noChangeArrowheads="1"/>
          </p:cNvSpPr>
          <p:nvPr/>
        </p:nvSpPr>
        <p:spPr bwMode="auto">
          <a:xfrm>
            <a:off x="603250" y="5473700"/>
            <a:ext cx="5857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Characteristics:  </a:t>
            </a: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surface and subsurface</a:t>
            </a:r>
          </a:p>
        </p:txBody>
      </p:sp>
      <p:sp>
        <p:nvSpPr>
          <p:cNvPr id="434202" name="Text Box 26"/>
          <p:cNvSpPr txBox="1">
            <a:spLocks noChangeArrowheads="1"/>
          </p:cNvSpPr>
          <p:nvPr/>
        </p:nvSpPr>
        <p:spPr bwMode="auto">
          <a:xfrm>
            <a:off x="3022600" y="2520950"/>
            <a:ext cx="2935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Input:  </a:t>
            </a: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Precipitation</a:t>
            </a:r>
          </a:p>
        </p:txBody>
      </p:sp>
      <p:sp>
        <p:nvSpPr>
          <p:cNvPr id="434203" name="Text Box 27"/>
          <p:cNvSpPr txBox="1">
            <a:spLocks noChangeArrowheads="1"/>
          </p:cNvSpPr>
          <p:nvPr/>
        </p:nvSpPr>
        <p:spPr bwMode="auto">
          <a:xfrm>
            <a:off x="3251200" y="3425825"/>
            <a:ext cx="4467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Output:  </a:t>
            </a: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surface and subsurface</a:t>
            </a:r>
          </a:p>
        </p:txBody>
      </p:sp>
      <p:sp>
        <p:nvSpPr>
          <p:cNvPr id="434204" name="Text Box 28"/>
          <p:cNvSpPr txBox="1">
            <a:spLocks noChangeArrowheads="1"/>
          </p:cNvSpPr>
          <p:nvPr/>
        </p:nvSpPr>
        <p:spPr bwMode="auto">
          <a:xfrm>
            <a:off x="584200" y="4425950"/>
            <a:ext cx="78105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Internal states and fluxes:  </a:t>
            </a: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surface and subsurface, including initial conditions</a:t>
            </a:r>
          </a:p>
        </p:txBody>
      </p:sp>
      <p:grpSp>
        <p:nvGrpSpPr>
          <p:cNvPr id="434207" name="Group 31"/>
          <p:cNvGrpSpPr>
            <a:grpSpLocks/>
          </p:cNvGrpSpPr>
          <p:nvPr/>
        </p:nvGrpSpPr>
        <p:grpSpPr bwMode="auto">
          <a:xfrm>
            <a:off x="693738" y="1819275"/>
            <a:ext cx="2093912" cy="2203450"/>
            <a:chOff x="317" y="1980"/>
            <a:chExt cx="1319" cy="1388"/>
          </a:xfrm>
        </p:grpSpPr>
        <p:sp>
          <p:nvSpPr>
            <p:cNvPr id="434208" name="Freeform 32"/>
            <p:cNvSpPr>
              <a:spLocks noChangeAspect="1"/>
            </p:cNvSpPr>
            <p:nvPr/>
          </p:nvSpPr>
          <p:spPr bwMode="auto">
            <a:xfrm>
              <a:off x="1209" y="2921"/>
              <a:ext cx="425" cy="198"/>
            </a:xfrm>
            <a:custGeom>
              <a:avLst/>
              <a:gdLst>
                <a:gd name="T0" fmla="*/ 0 w 822"/>
                <a:gd name="T1" fmla="*/ 384 h 384"/>
                <a:gd name="T2" fmla="*/ 747 w 822"/>
                <a:gd name="T3" fmla="*/ 3 h 384"/>
                <a:gd name="T4" fmla="*/ 822 w 822"/>
                <a:gd name="T5" fmla="*/ 0 h 384"/>
                <a:gd name="T6" fmla="*/ 183 w 822"/>
                <a:gd name="T7" fmla="*/ 360 h 384"/>
                <a:gd name="T8" fmla="*/ 0 w 822"/>
                <a:gd name="T9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384">
                  <a:moveTo>
                    <a:pt x="0" y="384"/>
                  </a:moveTo>
                  <a:lnTo>
                    <a:pt x="747" y="3"/>
                  </a:lnTo>
                  <a:lnTo>
                    <a:pt x="822" y="0"/>
                  </a:lnTo>
                  <a:lnTo>
                    <a:pt x="183" y="360"/>
                  </a:lnTo>
                  <a:lnTo>
                    <a:pt x="0" y="384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09" name="Freeform 33"/>
            <p:cNvSpPr>
              <a:spLocks noChangeAspect="1"/>
            </p:cNvSpPr>
            <p:nvPr/>
          </p:nvSpPr>
          <p:spPr bwMode="auto">
            <a:xfrm>
              <a:off x="1023" y="3035"/>
              <a:ext cx="184" cy="85"/>
            </a:xfrm>
            <a:custGeom>
              <a:avLst/>
              <a:gdLst>
                <a:gd name="T0" fmla="*/ 0 w 357"/>
                <a:gd name="T1" fmla="*/ 0 h 165"/>
                <a:gd name="T2" fmla="*/ 9 w 357"/>
                <a:gd name="T3" fmla="*/ 24 h 165"/>
                <a:gd name="T4" fmla="*/ 75 w 357"/>
                <a:gd name="T5" fmla="*/ 72 h 165"/>
                <a:gd name="T6" fmla="*/ 120 w 357"/>
                <a:gd name="T7" fmla="*/ 105 h 165"/>
                <a:gd name="T8" fmla="*/ 189 w 357"/>
                <a:gd name="T9" fmla="*/ 135 h 165"/>
                <a:gd name="T10" fmla="*/ 255 w 357"/>
                <a:gd name="T11" fmla="*/ 153 h 165"/>
                <a:gd name="T12" fmla="*/ 327 w 357"/>
                <a:gd name="T13" fmla="*/ 165 h 165"/>
                <a:gd name="T14" fmla="*/ 357 w 357"/>
                <a:gd name="T15" fmla="*/ 162 h 165"/>
                <a:gd name="T16" fmla="*/ 0 w 357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165">
                  <a:moveTo>
                    <a:pt x="0" y="0"/>
                  </a:moveTo>
                  <a:lnTo>
                    <a:pt x="9" y="24"/>
                  </a:lnTo>
                  <a:lnTo>
                    <a:pt x="75" y="72"/>
                  </a:lnTo>
                  <a:lnTo>
                    <a:pt x="120" y="105"/>
                  </a:lnTo>
                  <a:lnTo>
                    <a:pt x="189" y="135"/>
                  </a:lnTo>
                  <a:lnTo>
                    <a:pt x="255" y="153"/>
                  </a:lnTo>
                  <a:lnTo>
                    <a:pt x="327" y="165"/>
                  </a:lnTo>
                  <a:lnTo>
                    <a:pt x="357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CCFF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0" name="Freeform 34"/>
            <p:cNvSpPr>
              <a:spLocks noChangeAspect="1"/>
            </p:cNvSpPr>
            <p:nvPr/>
          </p:nvSpPr>
          <p:spPr bwMode="auto">
            <a:xfrm>
              <a:off x="1023" y="2860"/>
              <a:ext cx="570" cy="259"/>
            </a:xfrm>
            <a:custGeom>
              <a:avLst/>
              <a:gdLst>
                <a:gd name="T0" fmla="*/ 0 w 1104"/>
                <a:gd name="T1" fmla="*/ 339 h 501"/>
                <a:gd name="T2" fmla="*/ 87 w 1104"/>
                <a:gd name="T3" fmla="*/ 318 h 501"/>
                <a:gd name="T4" fmla="*/ 201 w 1104"/>
                <a:gd name="T5" fmla="*/ 279 h 501"/>
                <a:gd name="T6" fmla="*/ 288 w 1104"/>
                <a:gd name="T7" fmla="*/ 249 h 501"/>
                <a:gd name="T8" fmla="*/ 366 w 1104"/>
                <a:gd name="T9" fmla="*/ 210 h 501"/>
                <a:gd name="T10" fmla="*/ 438 w 1104"/>
                <a:gd name="T11" fmla="*/ 183 h 501"/>
                <a:gd name="T12" fmla="*/ 516 w 1104"/>
                <a:gd name="T13" fmla="*/ 156 h 501"/>
                <a:gd name="T14" fmla="*/ 603 w 1104"/>
                <a:gd name="T15" fmla="*/ 117 h 501"/>
                <a:gd name="T16" fmla="*/ 699 w 1104"/>
                <a:gd name="T17" fmla="*/ 66 h 501"/>
                <a:gd name="T18" fmla="*/ 783 w 1104"/>
                <a:gd name="T19" fmla="*/ 27 h 501"/>
                <a:gd name="T20" fmla="*/ 858 w 1104"/>
                <a:gd name="T21" fmla="*/ 0 h 501"/>
                <a:gd name="T22" fmla="*/ 1104 w 1104"/>
                <a:gd name="T23" fmla="*/ 117 h 501"/>
                <a:gd name="T24" fmla="*/ 354 w 1104"/>
                <a:gd name="T25" fmla="*/ 501 h 501"/>
                <a:gd name="T26" fmla="*/ 0 w 1104"/>
                <a:gd name="T27" fmla="*/ 33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4" h="501">
                  <a:moveTo>
                    <a:pt x="0" y="339"/>
                  </a:moveTo>
                  <a:lnTo>
                    <a:pt x="87" y="318"/>
                  </a:lnTo>
                  <a:lnTo>
                    <a:pt x="201" y="279"/>
                  </a:lnTo>
                  <a:lnTo>
                    <a:pt x="288" y="249"/>
                  </a:lnTo>
                  <a:lnTo>
                    <a:pt x="366" y="210"/>
                  </a:lnTo>
                  <a:lnTo>
                    <a:pt x="438" y="183"/>
                  </a:lnTo>
                  <a:lnTo>
                    <a:pt x="516" y="156"/>
                  </a:lnTo>
                  <a:lnTo>
                    <a:pt x="603" y="117"/>
                  </a:lnTo>
                  <a:lnTo>
                    <a:pt x="699" y="66"/>
                  </a:lnTo>
                  <a:lnTo>
                    <a:pt x="783" y="27"/>
                  </a:lnTo>
                  <a:lnTo>
                    <a:pt x="858" y="0"/>
                  </a:lnTo>
                  <a:lnTo>
                    <a:pt x="1104" y="117"/>
                  </a:lnTo>
                  <a:lnTo>
                    <a:pt x="354" y="501"/>
                  </a:lnTo>
                  <a:lnTo>
                    <a:pt x="0" y="339"/>
                  </a:lnTo>
                  <a:close/>
                </a:path>
              </a:pathLst>
            </a:custGeom>
            <a:solidFill>
              <a:srgbClr val="66CCFF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1" name="Freeform 35"/>
            <p:cNvSpPr>
              <a:spLocks noChangeAspect="1"/>
            </p:cNvSpPr>
            <p:nvPr/>
          </p:nvSpPr>
          <p:spPr bwMode="auto">
            <a:xfrm>
              <a:off x="317" y="2036"/>
              <a:ext cx="991" cy="1329"/>
            </a:xfrm>
            <a:custGeom>
              <a:avLst/>
              <a:gdLst>
                <a:gd name="T0" fmla="*/ 0 w 1920"/>
                <a:gd name="T1" fmla="*/ 0 h 2574"/>
                <a:gd name="T2" fmla="*/ 0 w 1920"/>
                <a:gd name="T3" fmla="*/ 1506 h 2574"/>
                <a:gd name="T4" fmla="*/ 1920 w 1920"/>
                <a:gd name="T5" fmla="*/ 2574 h 2574"/>
                <a:gd name="T6" fmla="*/ 1920 w 1920"/>
                <a:gd name="T7" fmla="*/ 2076 h 2574"/>
                <a:gd name="T8" fmla="*/ 1836 w 1920"/>
                <a:gd name="T9" fmla="*/ 2094 h 2574"/>
                <a:gd name="T10" fmla="*/ 1758 w 1920"/>
                <a:gd name="T11" fmla="*/ 2100 h 2574"/>
                <a:gd name="T12" fmla="*/ 1674 w 1920"/>
                <a:gd name="T13" fmla="*/ 2094 h 2574"/>
                <a:gd name="T14" fmla="*/ 1566 w 1920"/>
                <a:gd name="T15" fmla="*/ 2076 h 2574"/>
                <a:gd name="T16" fmla="*/ 1524 w 1920"/>
                <a:gd name="T17" fmla="*/ 2058 h 2574"/>
                <a:gd name="T18" fmla="*/ 1464 w 1920"/>
                <a:gd name="T19" fmla="*/ 2016 h 2574"/>
                <a:gd name="T20" fmla="*/ 1410 w 1920"/>
                <a:gd name="T21" fmla="*/ 1968 h 2574"/>
                <a:gd name="T22" fmla="*/ 1350 w 1920"/>
                <a:gd name="T23" fmla="*/ 1914 h 2574"/>
                <a:gd name="T24" fmla="*/ 1308 w 1920"/>
                <a:gd name="T25" fmla="*/ 1854 h 2574"/>
                <a:gd name="T26" fmla="*/ 1272 w 1920"/>
                <a:gd name="T27" fmla="*/ 1800 h 2574"/>
                <a:gd name="T28" fmla="*/ 1266 w 1920"/>
                <a:gd name="T29" fmla="*/ 1716 h 2574"/>
                <a:gd name="T30" fmla="*/ 1272 w 1920"/>
                <a:gd name="T31" fmla="*/ 1578 h 2574"/>
                <a:gd name="T32" fmla="*/ 1272 w 1920"/>
                <a:gd name="T33" fmla="*/ 1392 h 2574"/>
                <a:gd name="T34" fmla="*/ 1188 w 1920"/>
                <a:gd name="T35" fmla="*/ 1212 h 2574"/>
                <a:gd name="T36" fmla="*/ 1116 w 1920"/>
                <a:gd name="T37" fmla="*/ 1062 h 2574"/>
                <a:gd name="T38" fmla="*/ 1044 w 1920"/>
                <a:gd name="T39" fmla="*/ 954 h 2574"/>
                <a:gd name="T40" fmla="*/ 930 w 1920"/>
                <a:gd name="T41" fmla="*/ 774 h 2574"/>
                <a:gd name="T42" fmla="*/ 858 w 1920"/>
                <a:gd name="T43" fmla="*/ 678 h 2574"/>
                <a:gd name="T44" fmla="*/ 732 w 1920"/>
                <a:gd name="T45" fmla="*/ 534 h 2574"/>
                <a:gd name="T46" fmla="*/ 630 w 1920"/>
                <a:gd name="T47" fmla="*/ 426 h 2574"/>
                <a:gd name="T48" fmla="*/ 564 w 1920"/>
                <a:gd name="T49" fmla="*/ 390 h 2574"/>
                <a:gd name="T50" fmla="*/ 480 w 1920"/>
                <a:gd name="T51" fmla="*/ 294 h 2574"/>
                <a:gd name="T52" fmla="*/ 378 w 1920"/>
                <a:gd name="T53" fmla="*/ 216 h 2574"/>
                <a:gd name="T54" fmla="*/ 288 w 1920"/>
                <a:gd name="T55" fmla="*/ 150 h 2574"/>
                <a:gd name="T56" fmla="*/ 156 w 1920"/>
                <a:gd name="T57" fmla="*/ 72 h 2574"/>
                <a:gd name="T58" fmla="*/ 48 w 1920"/>
                <a:gd name="T59" fmla="*/ 18 h 2574"/>
                <a:gd name="T60" fmla="*/ 0 w 1920"/>
                <a:gd name="T61" fmla="*/ 0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0" h="2574">
                  <a:moveTo>
                    <a:pt x="0" y="0"/>
                  </a:moveTo>
                  <a:lnTo>
                    <a:pt x="0" y="1506"/>
                  </a:lnTo>
                  <a:lnTo>
                    <a:pt x="1920" y="2574"/>
                  </a:lnTo>
                  <a:lnTo>
                    <a:pt x="1920" y="2076"/>
                  </a:lnTo>
                  <a:lnTo>
                    <a:pt x="1836" y="2094"/>
                  </a:lnTo>
                  <a:lnTo>
                    <a:pt x="1758" y="2100"/>
                  </a:lnTo>
                  <a:lnTo>
                    <a:pt x="1674" y="2094"/>
                  </a:lnTo>
                  <a:lnTo>
                    <a:pt x="1566" y="2076"/>
                  </a:lnTo>
                  <a:lnTo>
                    <a:pt x="1524" y="2058"/>
                  </a:lnTo>
                  <a:lnTo>
                    <a:pt x="1464" y="2016"/>
                  </a:lnTo>
                  <a:lnTo>
                    <a:pt x="1410" y="1968"/>
                  </a:lnTo>
                  <a:lnTo>
                    <a:pt x="1350" y="1914"/>
                  </a:lnTo>
                  <a:lnTo>
                    <a:pt x="1308" y="1854"/>
                  </a:lnTo>
                  <a:lnTo>
                    <a:pt x="1272" y="1800"/>
                  </a:lnTo>
                  <a:lnTo>
                    <a:pt x="1266" y="1716"/>
                  </a:lnTo>
                  <a:lnTo>
                    <a:pt x="1272" y="1578"/>
                  </a:lnTo>
                  <a:lnTo>
                    <a:pt x="1272" y="1392"/>
                  </a:lnTo>
                  <a:lnTo>
                    <a:pt x="1188" y="1212"/>
                  </a:lnTo>
                  <a:lnTo>
                    <a:pt x="1116" y="1062"/>
                  </a:lnTo>
                  <a:lnTo>
                    <a:pt x="1044" y="954"/>
                  </a:lnTo>
                  <a:lnTo>
                    <a:pt x="930" y="774"/>
                  </a:lnTo>
                  <a:lnTo>
                    <a:pt x="858" y="678"/>
                  </a:lnTo>
                  <a:lnTo>
                    <a:pt x="732" y="534"/>
                  </a:lnTo>
                  <a:lnTo>
                    <a:pt x="630" y="426"/>
                  </a:lnTo>
                  <a:lnTo>
                    <a:pt x="564" y="390"/>
                  </a:lnTo>
                  <a:lnTo>
                    <a:pt x="480" y="294"/>
                  </a:lnTo>
                  <a:lnTo>
                    <a:pt x="378" y="216"/>
                  </a:lnTo>
                  <a:lnTo>
                    <a:pt x="288" y="150"/>
                  </a:lnTo>
                  <a:lnTo>
                    <a:pt x="156" y="72"/>
                  </a:lnTo>
                  <a:lnTo>
                    <a:pt x="48" y="1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ECFF">
                    <a:gamma/>
                    <a:shade val="82353"/>
                    <a:invGamma/>
                  </a:srgbClr>
                </a:gs>
                <a:gs pos="100000">
                  <a:srgbClr val="CCECFF"/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2" name="Freeform 36"/>
            <p:cNvSpPr>
              <a:spLocks noChangeAspect="1"/>
            </p:cNvSpPr>
            <p:nvPr/>
          </p:nvSpPr>
          <p:spPr bwMode="auto">
            <a:xfrm>
              <a:off x="317" y="2544"/>
              <a:ext cx="991" cy="824"/>
            </a:xfrm>
            <a:custGeom>
              <a:avLst/>
              <a:gdLst>
                <a:gd name="T0" fmla="*/ 0 w 1920"/>
                <a:gd name="T1" fmla="*/ 0 h 1596"/>
                <a:gd name="T2" fmla="*/ 0 w 1920"/>
                <a:gd name="T3" fmla="*/ 522 h 1596"/>
                <a:gd name="T4" fmla="*/ 1920 w 1920"/>
                <a:gd name="T5" fmla="*/ 1596 h 1596"/>
                <a:gd name="T6" fmla="*/ 1914 w 1920"/>
                <a:gd name="T7" fmla="*/ 1092 h 1596"/>
                <a:gd name="T8" fmla="*/ 1854 w 1920"/>
                <a:gd name="T9" fmla="*/ 1098 h 1596"/>
                <a:gd name="T10" fmla="*/ 1710 w 1920"/>
                <a:gd name="T11" fmla="*/ 1116 h 1596"/>
                <a:gd name="T12" fmla="*/ 1602 w 1920"/>
                <a:gd name="T13" fmla="*/ 1092 h 1596"/>
                <a:gd name="T14" fmla="*/ 1488 w 1920"/>
                <a:gd name="T15" fmla="*/ 1050 h 1596"/>
                <a:gd name="T16" fmla="*/ 1422 w 1920"/>
                <a:gd name="T17" fmla="*/ 1002 h 1596"/>
                <a:gd name="T18" fmla="*/ 1356 w 1920"/>
                <a:gd name="T19" fmla="*/ 948 h 1596"/>
                <a:gd name="T20" fmla="*/ 1236 w 1920"/>
                <a:gd name="T21" fmla="*/ 852 h 1596"/>
                <a:gd name="T22" fmla="*/ 1104 w 1920"/>
                <a:gd name="T23" fmla="*/ 738 h 1596"/>
                <a:gd name="T24" fmla="*/ 960 w 1920"/>
                <a:gd name="T25" fmla="*/ 624 h 1596"/>
                <a:gd name="T26" fmla="*/ 822 w 1920"/>
                <a:gd name="T27" fmla="*/ 522 h 1596"/>
                <a:gd name="T28" fmla="*/ 720 w 1920"/>
                <a:gd name="T29" fmla="*/ 438 h 1596"/>
                <a:gd name="T30" fmla="*/ 612 w 1920"/>
                <a:gd name="T31" fmla="*/ 366 h 1596"/>
                <a:gd name="T32" fmla="*/ 498 w 1920"/>
                <a:gd name="T33" fmla="*/ 282 h 1596"/>
                <a:gd name="T34" fmla="*/ 402 w 1920"/>
                <a:gd name="T35" fmla="*/ 222 h 1596"/>
                <a:gd name="T36" fmla="*/ 294 w 1920"/>
                <a:gd name="T37" fmla="*/ 150 h 1596"/>
                <a:gd name="T38" fmla="*/ 180 w 1920"/>
                <a:gd name="T39" fmla="*/ 90 h 1596"/>
                <a:gd name="T40" fmla="*/ 72 w 1920"/>
                <a:gd name="T41" fmla="*/ 30 h 1596"/>
                <a:gd name="T42" fmla="*/ 0 w 1920"/>
                <a:gd name="T43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0" h="1596">
                  <a:moveTo>
                    <a:pt x="0" y="0"/>
                  </a:moveTo>
                  <a:lnTo>
                    <a:pt x="0" y="522"/>
                  </a:lnTo>
                  <a:lnTo>
                    <a:pt x="1920" y="1596"/>
                  </a:lnTo>
                  <a:lnTo>
                    <a:pt x="1914" y="1092"/>
                  </a:lnTo>
                  <a:lnTo>
                    <a:pt x="1854" y="1098"/>
                  </a:lnTo>
                  <a:lnTo>
                    <a:pt x="1710" y="1116"/>
                  </a:lnTo>
                  <a:lnTo>
                    <a:pt x="1602" y="1092"/>
                  </a:lnTo>
                  <a:lnTo>
                    <a:pt x="1488" y="1050"/>
                  </a:lnTo>
                  <a:lnTo>
                    <a:pt x="1422" y="1002"/>
                  </a:lnTo>
                  <a:lnTo>
                    <a:pt x="1356" y="948"/>
                  </a:lnTo>
                  <a:lnTo>
                    <a:pt x="1236" y="852"/>
                  </a:lnTo>
                  <a:lnTo>
                    <a:pt x="1104" y="738"/>
                  </a:lnTo>
                  <a:lnTo>
                    <a:pt x="960" y="624"/>
                  </a:lnTo>
                  <a:lnTo>
                    <a:pt x="822" y="522"/>
                  </a:lnTo>
                  <a:lnTo>
                    <a:pt x="720" y="438"/>
                  </a:lnTo>
                  <a:lnTo>
                    <a:pt x="612" y="366"/>
                  </a:lnTo>
                  <a:lnTo>
                    <a:pt x="498" y="282"/>
                  </a:lnTo>
                  <a:lnTo>
                    <a:pt x="402" y="222"/>
                  </a:lnTo>
                  <a:lnTo>
                    <a:pt x="294" y="150"/>
                  </a:lnTo>
                  <a:lnTo>
                    <a:pt x="180" y="90"/>
                  </a:lnTo>
                  <a:lnTo>
                    <a:pt x="72" y="3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ECFF">
                    <a:gamma/>
                    <a:shade val="74510"/>
                    <a:invGamma/>
                  </a:srgbClr>
                </a:gs>
                <a:gs pos="100000">
                  <a:srgbClr val="CCECFF"/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3" name="Freeform 37"/>
            <p:cNvSpPr>
              <a:spLocks noChangeAspect="1"/>
            </p:cNvSpPr>
            <p:nvPr/>
          </p:nvSpPr>
          <p:spPr bwMode="auto">
            <a:xfrm>
              <a:off x="1305" y="2922"/>
              <a:ext cx="331" cy="443"/>
            </a:xfrm>
            <a:custGeom>
              <a:avLst/>
              <a:gdLst>
                <a:gd name="T0" fmla="*/ 6 w 642"/>
                <a:gd name="T1" fmla="*/ 858 h 858"/>
                <a:gd name="T2" fmla="*/ 0 w 642"/>
                <a:gd name="T3" fmla="*/ 354 h 858"/>
                <a:gd name="T4" fmla="*/ 642 w 642"/>
                <a:gd name="T5" fmla="*/ 0 h 858"/>
                <a:gd name="T6" fmla="*/ 636 w 642"/>
                <a:gd name="T7" fmla="*/ 402 h 858"/>
                <a:gd name="T8" fmla="*/ 6 w 642"/>
                <a:gd name="T9" fmla="*/ 85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858">
                  <a:moveTo>
                    <a:pt x="6" y="858"/>
                  </a:moveTo>
                  <a:lnTo>
                    <a:pt x="0" y="354"/>
                  </a:lnTo>
                  <a:lnTo>
                    <a:pt x="642" y="0"/>
                  </a:lnTo>
                  <a:lnTo>
                    <a:pt x="636" y="402"/>
                  </a:lnTo>
                  <a:lnTo>
                    <a:pt x="6" y="858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4" name="Freeform 38"/>
            <p:cNvSpPr>
              <a:spLocks noChangeAspect="1"/>
            </p:cNvSpPr>
            <p:nvPr/>
          </p:nvSpPr>
          <p:spPr bwMode="auto">
            <a:xfrm>
              <a:off x="969" y="2618"/>
              <a:ext cx="497" cy="415"/>
            </a:xfrm>
            <a:custGeom>
              <a:avLst/>
              <a:gdLst>
                <a:gd name="T0" fmla="*/ 6 w 963"/>
                <a:gd name="T1" fmla="*/ 264 h 804"/>
                <a:gd name="T2" fmla="*/ 816 w 963"/>
                <a:gd name="T3" fmla="*/ 0 h 804"/>
                <a:gd name="T4" fmla="*/ 816 w 963"/>
                <a:gd name="T5" fmla="*/ 273 h 804"/>
                <a:gd name="T6" fmla="*/ 843 w 963"/>
                <a:gd name="T7" fmla="*/ 330 h 804"/>
                <a:gd name="T8" fmla="*/ 882 w 963"/>
                <a:gd name="T9" fmla="*/ 393 h 804"/>
                <a:gd name="T10" fmla="*/ 921 w 963"/>
                <a:gd name="T11" fmla="*/ 438 h 804"/>
                <a:gd name="T12" fmla="*/ 963 w 963"/>
                <a:gd name="T13" fmla="*/ 474 h 804"/>
                <a:gd name="T14" fmla="*/ 927 w 963"/>
                <a:gd name="T15" fmla="*/ 486 h 804"/>
                <a:gd name="T16" fmla="*/ 849 w 963"/>
                <a:gd name="T17" fmla="*/ 516 h 804"/>
                <a:gd name="T18" fmla="*/ 765 w 963"/>
                <a:gd name="T19" fmla="*/ 555 h 804"/>
                <a:gd name="T20" fmla="*/ 708 w 963"/>
                <a:gd name="T21" fmla="*/ 588 h 804"/>
                <a:gd name="T22" fmla="*/ 633 w 963"/>
                <a:gd name="T23" fmla="*/ 621 h 804"/>
                <a:gd name="T24" fmla="*/ 573 w 963"/>
                <a:gd name="T25" fmla="*/ 651 h 804"/>
                <a:gd name="T26" fmla="*/ 510 w 963"/>
                <a:gd name="T27" fmla="*/ 666 h 804"/>
                <a:gd name="T28" fmla="*/ 444 w 963"/>
                <a:gd name="T29" fmla="*/ 693 h 804"/>
                <a:gd name="T30" fmla="*/ 387 w 963"/>
                <a:gd name="T31" fmla="*/ 723 h 804"/>
                <a:gd name="T32" fmla="*/ 336 w 963"/>
                <a:gd name="T33" fmla="*/ 741 h 804"/>
                <a:gd name="T34" fmla="*/ 261 w 963"/>
                <a:gd name="T35" fmla="*/ 762 h 804"/>
                <a:gd name="T36" fmla="*/ 198 w 963"/>
                <a:gd name="T37" fmla="*/ 786 h 804"/>
                <a:gd name="T38" fmla="*/ 105 w 963"/>
                <a:gd name="T39" fmla="*/ 804 h 804"/>
                <a:gd name="T40" fmla="*/ 90 w 963"/>
                <a:gd name="T41" fmla="*/ 792 h 804"/>
                <a:gd name="T42" fmla="*/ 69 w 963"/>
                <a:gd name="T43" fmla="*/ 759 h 804"/>
                <a:gd name="T44" fmla="*/ 27 w 963"/>
                <a:gd name="T45" fmla="*/ 705 h 804"/>
                <a:gd name="T46" fmla="*/ 6 w 963"/>
                <a:gd name="T47" fmla="*/ 672 h 804"/>
                <a:gd name="T48" fmla="*/ 0 w 963"/>
                <a:gd name="T49" fmla="*/ 618 h 804"/>
                <a:gd name="T50" fmla="*/ 3 w 963"/>
                <a:gd name="T51" fmla="*/ 531 h 804"/>
                <a:gd name="T52" fmla="*/ 9 w 963"/>
                <a:gd name="T53" fmla="*/ 393 h 804"/>
                <a:gd name="T54" fmla="*/ 6 w 963"/>
                <a:gd name="T55" fmla="*/ 2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3" h="804">
                  <a:moveTo>
                    <a:pt x="6" y="264"/>
                  </a:moveTo>
                  <a:lnTo>
                    <a:pt x="816" y="0"/>
                  </a:lnTo>
                  <a:lnTo>
                    <a:pt x="816" y="273"/>
                  </a:lnTo>
                  <a:lnTo>
                    <a:pt x="843" y="330"/>
                  </a:lnTo>
                  <a:lnTo>
                    <a:pt x="882" y="393"/>
                  </a:lnTo>
                  <a:lnTo>
                    <a:pt x="921" y="438"/>
                  </a:lnTo>
                  <a:lnTo>
                    <a:pt x="963" y="474"/>
                  </a:lnTo>
                  <a:lnTo>
                    <a:pt x="927" y="486"/>
                  </a:lnTo>
                  <a:lnTo>
                    <a:pt x="849" y="516"/>
                  </a:lnTo>
                  <a:lnTo>
                    <a:pt x="765" y="555"/>
                  </a:lnTo>
                  <a:lnTo>
                    <a:pt x="708" y="588"/>
                  </a:lnTo>
                  <a:lnTo>
                    <a:pt x="633" y="621"/>
                  </a:lnTo>
                  <a:lnTo>
                    <a:pt x="573" y="651"/>
                  </a:lnTo>
                  <a:lnTo>
                    <a:pt x="510" y="666"/>
                  </a:lnTo>
                  <a:lnTo>
                    <a:pt x="444" y="693"/>
                  </a:lnTo>
                  <a:lnTo>
                    <a:pt x="387" y="723"/>
                  </a:lnTo>
                  <a:lnTo>
                    <a:pt x="336" y="741"/>
                  </a:lnTo>
                  <a:lnTo>
                    <a:pt x="261" y="762"/>
                  </a:lnTo>
                  <a:lnTo>
                    <a:pt x="198" y="786"/>
                  </a:lnTo>
                  <a:lnTo>
                    <a:pt x="105" y="804"/>
                  </a:lnTo>
                  <a:lnTo>
                    <a:pt x="90" y="792"/>
                  </a:lnTo>
                  <a:lnTo>
                    <a:pt x="69" y="759"/>
                  </a:lnTo>
                  <a:lnTo>
                    <a:pt x="27" y="705"/>
                  </a:lnTo>
                  <a:lnTo>
                    <a:pt x="6" y="672"/>
                  </a:lnTo>
                  <a:lnTo>
                    <a:pt x="0" y="618"/>
                  </a:lnTo>
                  <a:lnTo>
                    <a:pt x="3" y="531"/>
                  </a:lnTo>
                  <a:lnTo>
                    <a:pt x="9" y="393"/>
                  </a:lnTo>
                  <a:lnTo>
                    <a:pt x="6" y="264"/>
                  </a:lnTo>
                  <a:close/>
                </a:path>
              </a:pathLst>
            </a:cu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5" name="Freeform 39"/>
            <p:cNvSpPr>
              <a:spLocks noChangeAspect="1"/>
            </p:cNvSpPr>
            <p:nvPr/>
          </p:nvSpPr>
          <p:spPr bwMode="auto">
            <a:xfrm>
              <a:off x="317" y="1980"/>
              <a:ext cx="1072" cy="778"/>
            </a:xfrm>
            <a:custGeom>
              <a:avLst/>
              <a:gdLst>
                <a:gd name="T0" fmla="*/ 0 w 2076"/>
                <a:gd name="T1" fmla="*/ 108 h 1506"/>
                <a:gd name="T2" fmla="*/ 186 w 2076"/>
                <a:gd name="T3" fmla="*/ 96 h 1506"/>
                <a:gd name="T4" fmla="*/ 252 w 2076"/>
                <a:gd name="T5" fmla="*/ 108 h 1506"/>
                <a:gd name="T6" fmla="*/ 456 w 2076"/>
                <a:gd name="T7" fmla="*/ 60 h 1506"/>
                <a:gd name="T8" fmla="*/ 654 w 2076"/>
                <a:gd name="T9" fmla="*/ 24 h 1506"/>
                <a:gd name="T10" fmla="*/ 774 w 2076"/>
                <a:gd name="T11" fmla="*/ 0 h 1506"/>
                <a:gd name="T12" fmla="*/ 930 w 2076"/>
                <a:gd name="T13" fmla="*/ 42 h 1506"/>
                <a:gd name="T14" fmla="*/ 1116 w 2076"/>
                <a:gd name="T15" fmla="*/ 132 h 1506"/>
                <a:gd name="T16" fmla="*/ 1362 w 2076"/>
                <a:gd name="T17" fmla="*/ 300 h 1506"/>
                <a:gd name="T18" fmla="*/ 1518 w 2076"/>
                <a:gd name="T19" fmla="*/ 438 h 1506"/>
                <a:gd name="T20" fmla="*/ 1650 w 2076"/>
                <a:gd name="T21" fmla="*/ 588 h 1506"/>
                <a:gd name="T22" fmla="*/ 1776 w 2076"/>
                <a:gd name="T23" fmla="*/ 744 h 1506"/>
                <a:gd name="T24" fmla="*/ 1908 w 2076"/>
                <a:gd name="T25" fmla="*/ 936 h 1506"/>
                <a:gd name="T26" fmla="*/ 2034 w 2076"/>
                <a:gd name="T27" fmla="*/ 1158 h 1506"/>
                <a:gd name="T28" fmla="*/ 2076 w 2076"/>
                <a:gd name="T29" fmla="*/ 1236 h 1506"/>
                <a:gd name="T30" fmla="*/ 1272 w 2076"/>
                <a:gd name="T31" fmla="*/ 1506 h 1506"/>
                <a:gd name="T32" fmla="*/ 1194 w 2076"/>
                <a:gd name="T33" fmla="*/ 1332 h 1506"/>
                <a:gd name="T34" fmla="*/ 1098 w 2076"/>
                <a:gd name="T35" fmla="*/ 1152 h 1506"/>
                <a:gd name="T36" fmla="*/ 996 w 2076"/>
                <a:gd name="T37" fmla="*/ 1002 h 1506"/>
                <a:gd name="T38" fmla="*/ 876 w 2076"/>
                <a:gd name="T39" fmla="*/ 816 h 1506"/>
                <a:gd name="T40" fmla="*/ 750 w 2076"/>
                <a:gd name="T41" fmla="*/ 672 h 1506"/>
                <a:gd name="T42" fmla="*/ 636 w 2076"/>
                <a:gd name="T43" fmla="*/ 552 h 1506"/>
                <a:gd name="T44" fmla="*/ 570 w 2076"/>
                <a:gd name="T45" fmla="*/ 510 h 1506"/>
                <a:gd name="T46" fmla="*/ 468 w 2076"/>
                <a:gd name="T47" fmla="*/ 402 h 1506"/>
                <a:gd name="T48" fmla="*/ 348 w 2076"/>
                <a:gd name="T49" fmla="*/ 300 h 1506"/>
                <a:gd name="T50" fmla="*/ 216 w 2076"/>
                <a:gd name="T51" fmla="*/ 216 h 1506"/>
                <a:gd name="T52" fmla="*/ 102 w 2076"/>
                <a:gd name="T53" fmla="*/ 156 h 1506"/>
                <a:gd name="T54" fmla="*/ 0 w 2076"/>
                <a:gd name="T55" fmla="*/ 108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6" h="1506">
                  <a:moveTo>
                    <a:pt x="0" y="108"/>
                  </a:moveTo>
                  <a:lnTo>
                    <a:pt x="186" y="96"/>
                  </a:lnTo>
                  <a:lnTo>
                    <a:pt x="252" y="108"/>
                  </a:lnTo>
                  <a:lnTo>
                    <a:pt x="456" y="60"/>
                  </a:lnTo>
                  <a:lnTo>
                    <a:pt x="654" y="24"/>
                  </a:lnTo>
                  <a:lnTo>
                    <a:pt x="774" y="0"/>
                  </a:lnTo>
                  <a:lnTo>
                    <a:pt x="930" y="42"/>
                  </a:lnTo>
                  <a:lnTo>
                    <a:pt x="1116" y="132"/>
                  </a:lnTo>
                  <a:lnTo>
                    <a:pt x="1362" y="300"/>
                  </a:lnTo>
                  <a:lnTo>
                    <a:pt x="1518" y="438"/>
                  </a:lnTo>
                  <a:lnTo>
                    <a:pt x="1650" y="588"/>
                  </a:lnTo>
                  <a:lnTo>
                    <a:pt x="1776" y="744"/>
                  </a:lnTo>
                  <a:lnTo>
                    <a:pt x="1908" y="936"/>
                  </a:lnTo>
                  <a:lnTo>
                    <a:pt x="2034" y="1158"/>
                  </a:lnTo>
                  <a:lnTo>
                    <a:pt x="2076" y="1236"/>
                  </a:lnTo>
                  <a:lnTo>
                    <a:pt x="1272" y="1506"/>
                  </a:lnTo>
                  <a:lnTo>
                    <a:pt x="1194" y="1332"/>
                  </a:lnTo>
                  <a:lnTo>
                    <a:pt x="1098" y="1152"/>
                  </a:lnTo>
                  <a:lnTo>
                    <a:pt x="996" y="1002"/>
                  </a:lnTo>
                  <a:lnTo>
                    <a:pt x="876" y="816"/>
                  </a:lnTo>
                  <a:lnTo>
                    <a:pt x="750" y="672"/>
                  </a:lnTo>
                  <a:lnTo>
                    <a:pt x="636" y="552"/>
                  </a:lnTo>
                  <a:lnTo>
                    <a:pt x="570" y="510"/>
                  </a:lnTo>
                  <a:lnTo>
                    <a:pt x="468" y="402"/>
                  </a:lnTo>
                  <a:lnTo>
                    <a:pt x="348" y="300"/>
                  </a:lnTo>
                  <a:lnTo>
                    <a:pt x="216" y="216"/>
                  </a:lnTo>
                  <a:lnTo>
                    <a:pt x="102" y="156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CFFFF">
                    <a:alpha val="50999"/>
                  </a:srgbClr>
                </a:gs>
                <a:gs pos="100000">
                  <a:srgbClr val="CCFFFF">
                    <a:gamma/>
                    <a:shade val="78431"/>
                    <a:invGamma/>
                  </a:srgbClr>
                </a:gs>
              </a:gsLst>
              <a:lin ang="18900000" scaled="1"/>
            </a:gra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6" name="Oval 40"/>
            <p:cNvSpPr>
              <a:spLocks noChangeAspect="1" noChangeArrowheads="1"/>
            </p:cNvSpPr>
            <p:nvPr/>
          </p:nvSpPr>
          <p:spPr bwMode="auto">
            <a:xfrm>
              <a:off x="1082" y="3061"/>
              <a:ext cx="34" cy="3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7" name="AutoShape 41"/>
            <p:cNvSpPr>
              <a:spLocks noChangeAspect="1" noChangeArrowheads="1"/>
            </p:cNvSpPr>
            <p:nvPr/>
          </p:nvSpPr>
          <p:spPr bwMode="auto">
            <a:xfrm>
              <a:off x="1160" y="2550"/>
              <a:ext cx="40" cy="38"/>
            </a:xfrm>
            <a:prstGeom prst="triangle">
              <a:avLst>
                <a:gd name="adj" fmla="val 50000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8" name="AutoShape 42"/>
            <p:cNvSpPr>
              <a:spLocks noChangeAspect="1" noChangeArrowheads="1"/>
            </p:cNvSpPr>
            <p:nvPr/>
          </p:nvSpPr>
          <p:spPr bwMode="auto">
            <a:xfrm>
              <a:off x="695" y="2067"/>
              <a:ext cx="41" cy="38"/>
            </a:xfrm>
            <a:prstGeom prst="triangle">
              <a:avLst>
                <a:gd name="adj" fmla="val 50000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19" name="AutoShape 43"/>
            <p:cNvSpPr>
              <a:spLocks noChangeAspect="1" noChangeArrowheads="1"/>
            </p:cNvSpPr>
            <p:nvPr/>
          </p:nvSpPr>
          <p:spPr bwMode="auto">
            <a:xfrm>
              <a:off x="961" y="2333"/>
              <a:ext cx="42" cy="38"/>
            </a:xfrm>
            <a:prstGeom prst="triangle">
              <a:avLst>
                <a:gd name="adj" fmla="val 50000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20" name="Oval 44"/>
            <p:cNvSpPr>
              <a:spLocks noChangeAspect="1" noChangeArrowheads="1"/>
            </p:cNvSpPr>
            <p:nvPr/>
          </p:nvSpPr>
          <p:spPr bwMode="auto">
            <a:xfrm>
              <a:off x="373" y="2110"/>
              <a:ext cx="34" cy="3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21" name="Oval 45"/>
            <p:cNvSpPr>
              <a:spLocks noChangeAspect="1" noChangeArrowheads="1"/>
            </p:cNvSpPr>
            <p:nvPr/>
          </p:nvSpPr>
          <p:spPr bwMode="auto">
            <a:xfrm>
              <a:off x="859" y="2896"/>
              <a:ext cx="34" cy="3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22" name="Oval 46"/>
            <p:cNvSpPr>
              <a:spLocks noChangeAspect="1" noChangeArrowheads="1"/>
            </p:cNvSpPr>
            <p:nvPr/>
          </p:nvSpPr>
          <p:spPr bwMode="auto">
            <a:xfrm>
              <a:off x="881" y="2642"/>
              <a:ext cx="34" cy="3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434223" name="Oval 47"/>
            <p:cNvSpPr>
              <a:spLocks noChangeAspect="1" noChangeArrowheads="1"/>
            </p:cNvSpPr>
            <p:nvPr/>
          </p:nvSpPr>
          <p:spPr bwMode="auto">
            <a:xfrm>
              <a:off x="367" y="2562"/>
              <a:ext cx="34" cy="3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30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200" grpId="0"/>
      <p:bldP spid="434201" grpId="0"/>
      <p:bldP spid="434202" grpId="0"/>
      <p:bldP spid="434203" grpId="0"/>
      <p:bldP spid="43420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1143000" y="304800"/>
            <a:ext cx="6858000" cy="575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Data from University of Washington site</a:t>
            </a:r>
          </a:p>
          <a:p>
            <a:r>
              <a:rPr lang="en-US" altLang="en-US" dirty="0">
                <a:solidFill>
                  <a:srgbClr val="0000FF"/>
                </a:solidFill>
              </a:rPr>
              <a:t>Spatial hydrologic Model – Hydrus – 2D 	</a:t>
            </a:r>
            <a:r>
              <a:rPr lang="en-US" altLang="en-US" sz="2000" dirty="0">
                <a:solidFill>
                  <a:schemeClr val="tx1"/>
                </a:solidFill>
              </a:rPr>
              <a:t>(</a:t>
            </a:r>
            <a:r>
              <a:rPr lang="en-US" altLang="en-US" sz="2000" dirty="0" err="1">
                <a:solidFill>
                  <a:schemeClr val="tx1"/>
                </a:solidFill>
              </a:rPr>
              <a:t>Šimùnek</a:t>
            </a:r>
            <a:r>
              <a:rPr lang="en-US" altLang="en-US" sz="2000" dirty="0">
                <a:solidFill>
                  <a:schemeClr val="tx1"/>
                </a:solidFill>
              </a:rPr>
              <a:t>, </a:t>
            </a:r>
            <a:r>
              <a:rPr lang="en-US" altLang="en-US" sz="2000" dirty="0" err="1">
                <a:solidFill>
                  <a:schemeClr val="tx1"/>
                </a:solidFill>
              </a:rPr>
              <a:t>Sejna</a:t>
            </a:r>
            <a:r>
              <a:rPr lang="en-US" altLang="en-US" sz="2000" dirty="0">
                <a:solidFill>
                  <a:schemeClr val="tx1"/>
                </a:solidFill>
              </a:rPr>
              <a:t>, van </a:t>
            </a:r>
            <a:r>
              <a:rPr lang="en-US" altLang="en-US" sz="2000" dirty="0" err="1">
                <a:solidFill>
                  <a:schemeClr val="tx1"/>
                </a:solidFill>
              </a:rPr>
              <a:t>Genuchten</a:t>
            </a:r>
            <a:r>
              <a:rPr lang="en-US" altLang="en-US" sz="2000" dirty="0">
                <a:solidFill>
                  <a:schemeClr val="tx1"/>
                </a:solidFill>
              </a:rPr>
              <a:t>, 1999)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 Solves Richards’ equation for a variably 	saturated flow domain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   Finite element solution scheme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Part of Professor Stephanie </a:t>
            </a:r>
            <a:r>
              <a:rPr lang="en-US" altLang="en-US" dirty="0" err="1">
                <a:solidFill>
                  <a:schemeClr val="tx1"/>
                </a:solidFill>
              </a:rPr>
              <a:t>Kampf’s</a:t>
            </a:r>
            <a:r>
              <a:rPr lang="en-US" altLang="en-US" dirty="0">
                <a:solidFill>
                  <a:schemeClr val="tx1"/>
                </a:solidFill>
              </a:rPr>
              <a:t> doctoral dissertation (2006); Kampf and Burges </a:t>
            </a:r>
            <a:r>
              <a:rPr lang="en-US" altLang="en-US" dirty="0" err="1">
                <a:solidFill>
                  <a:schemeClr val="tx1"/>
                </a:solidFill>
              </a:rPr>
              <a:t>wrr</a:t>
            </a:r>
            <a:r>
              <a:rPr lang="en-US" altLang="en-US" dirty="0">
                <a:solidFill>
                  <a:schemeClr val="tx1"/>
                </a:solidFill>
              </a:rPr>
              <a:t>, 2007,  J. Hydrology, 2010 (NSF supported)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 descr="Picture2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63500"/>
            <a:ext cx="10287000" cy="692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9315" name="Group 3"/>
          <p:cNvGrpSpPr>
            <a:grpSpLocks/>
          </p:cNvGrpSpPr>
          <p:nvPr/>
        </p:nvGrpSpPr>
        <p:grpSpPr bwMode="auto">
          <a:xfrm>
            <a:off x="457200" y="609600"/>
            <a:ext cx="7620000" cy="5943600"/>
            <a:chOff x="288" y="384"/>
            <a:chExt cx="4800" cy="3744"/>
          </a:xfrm>
        </p:grpSpPr>
        <p:sp>
          <p:nvSpPr>
            <p:cNvPr id="269316" name="Line 4"/>
            <p:cNvSpPr>
              <a:spLocks noChangeShapeType="1"/>
            </p:cNvSpPr>
            <p:nvPr/>
          </p:nvSpPr>
          <p:spPr bwMode="auto">
            <a:xfrm flipH="1">
              <a:off x="2880" y="3264"/>
              <a:ext cx="720" cy="8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17" name="Line 5"/>
            <p:cNvSpPr>
              <a:spLocks noChangeShapeType="1"/>
            </p:cNvSpPr>
            <p:nvPr/>
          </p:nvSpPr>
          <p:spPr bwMode="auto">
            <a:xfrm flipH="1" flipV="1">
              <a:off x="768" y="384"/>
              <a:ext cx="2832" cy="28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18" name="Line 6"/>
            <p:cNvSpPr>
              <a:spLocks noChangeShapeType="1"/>
            </p:cNvSpPr>
            <p:nvPr/>
          </p:nvSpPr>
          <p:spPr bwMode="auto">
            <a:xfrm flipH="1" flipV="1">
              <a:off x="288" y="2976"/>
              <a:ext cx="3312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19" name="Line 7"/>
            <p:cNvSpPr>
              <a:spLocks noChangeShapeType="1"/>
            </p:cNvSpPr>
            <p:nvPr/>
          </p:nvSpPr>
          <p:spPr bwMode="auto">
            <a:xfrm flipV="1">
              <a:off x="3600" y="1920"/>
              <a:ext cx="1488" cy="13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20" name="Line 8"/>
            <p:cNvSpPr>
              <a:spLocks noChangeShapeType="1"/>
            </p:cNvSpPr>
            <p:nvPr/>
          </p:nvSpPr>
          <p:spPr bwMode="auto">
            <a:xfrm flipV="1">
              <a:off x="3600" y="432"/>
              <a:ext cx="1104" cy="283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9321" name="Text Box 9"/>
          <p:cNvSpPr txBox="1">
            <a:spLocks noChangeArrowheads="1"/>
          </p:cNvSpPr>
          <p:nvPr/>
        </p:nvSpPr>
        <p:spPr bwMode="auto">
          <a:xfrm>
            <a:off x="5791200" y="5257800"/>
            <a:ext cx="3048000" cy="42545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 b="0">
                <a:solidFill>
                  <a:schemeClr val="tx1"/>
                </a:solidFill>
              </a:rPr>
              <a:t>University of Washington</a:t>
            </a:r>
          </a:p>
        </p:txBody>
      </p:sp>
      <p:grpSp>
        <p:nvGrpSpPr>
          <p:cNvPr id="269325" name="Group 13"/>
          <p:cNvGrpSpPr>
            <a:grpSpLocks/>
          </p:cNvGrpSpPr>
          <p:nvPr/>
        </p:nvGrpSpPr>
        <p:grpSpPr bwMode="auto">
          <a:xfrm>
            <a:off x="4953000" y="304800"/>
            <a:ext cx="2362200" cy="1371600"/>
            <a:chOff x="3120" y="192"/>
            <a:chExt cx="1488" cy="864"/>
          </a:xfrm>
        </p:grpSpPr>
        <p:sp>
          <p:nvSpPr>
            <p:cNvPr id="269323" name="Text Box 11"/>
            <p:cNvSpPr txBox="1">
              <a:spLocks noChangeArrowheads="1"/>
            </p:cNvSpPr>
            <p:nvPr/>
          </p:nvSpPr>
          <p:spPr bwMode="auto">
            <a:xfrm>
              <a:off x="3120" y="192"/>
              <a:ext cx="1488" cy="46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 b="0">
                  <a:solidFill>
                    <a:schemeClr val="tx1"/>
                  </a:solidFill>
                </a:rPr>
                <a:t>Experimental Plots Constructed 1994</a:t>
              </a:r>
            </a:p>
          </p:txBody>
        </p:sp>
        <p:sp>
          <p:nvSpPr>
            <p:cNvPr id="269324" name="Line 12"/>
            <p:cNvSpPr>
              <a:spLocks noChangeShapeType="1"/>
            </p:cNvSpPr>
            <p:nvPr/>
          </p:nvSpPr>
          <p:spPr bwMode="auto">
            <a:xfrm>
              <a:off x="3936" y="672"/>
              <a:ext cx="336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 descr="Picture1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228600"/>
            <a:ext cx="11125200" cy="645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0347" name="Group 11"/>
          <p:cNvGrpSpPr>
            <a:grpSpLocks/>
          </p:cNvGrpSpPr>
          <p:nvPr/>
        </p:nvGrpSpPr>
        <p:grpSpPr bwMode="auto">
          <a:xfrm>
            <a:off x="2971800" y="1981200"/>
            <a:ext cx="1447800" cy="1371600"/>
            <a:chOff x="1872" y="1248"/>
            <a:chExt cx="912" cy="864"/>
          </a:xfrm>
        </p:grpSpPr>
        <p:sp>
          <p:nvSpPr>
            <p:cNvPr id="270340" name="Text Box 4"/>
            <p:cNvSpPr txBox="1">
              <a:spLocks noChangeArrowheads="1"/>
            </p:cNvSpPr>
            <p:nvPr/>
          </p:nvSpPr>
          <p:spPr bwMode="auto">
            <a:xfrm>
              <a:off x="1872" y="1248"/>
              <a:ext cx="576" cy="2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 b="0" dirty="0">
                  <a:solidFill>
                    <a:schemeClr val="tx1"/>
                  </a:solidFill>
                </a:rPr>
                <a:t>Plot 1</a:t>
              </a:r>
            </a:p>
          </p:txBody>
        </p:sp>
        <p:sp>
          <p:nvSpPr>
            <p:cNvPr id="270341" name="Line 5"/>
            <p:cNvSpPr>
              <a:spLocks noChangeShapeType="1"/>
            </p:cNvSpPr>
            <p:nvPr/>
          </p:nvSpPr>
          <p:spPr bwMode="auto">
            <a:xfrm>
              <a:off x="2112" y="1536"/>
              <a:ext cx="672" cy="57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0342" name="Group 6"/>
          <p:cNvGrpSpPr>
            <a:grpSpLocks/>
          </p:cNvGrpSpPr>
          <p:nvPr/>
        </p:nvGrpSpPr>
        <p:grpSpPr bwMode="auto">
          <a:xfrm>
            <a:off x="4419600" y="1905000"/>
            <a:ext cx="2895600" cy="1981200"/>
            <a:chOff x="2784" y="1200"/>
            <a:chExt cx="1824" cy="1248"/>
          </a:xfrm>
        </p:grpSpPr>
        <p:sp>
          <p:nvSpPr>
            <p:cNvPr id="270343" name="Text Box 7"/>
            <p:cNvSpPr txBox="1">
              <a:spLocks noChangeArrowheads="1"/>
            </p:cNvSpPr>
            <p:nvPr/>
          </p:nvSpPr>
          <p:spPr bwMode="auto">
            <a:xfrm>
              <a:off x="3120" y="1200"/>
              <a:ext cx="1488" cy="2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 b="0" dirty="0">
                  <a:solidFill>
                    <a:schemeClr val="tx1"/>
                  </a:solidFill>
                </a:rPr>
                <a:t>Weather Stations</a:t>
              </a:r>
            </a:p>
          </p:txBody>
        </p:sp>
        <p:sp>
          <p:nvSpPr>
            <p:cNvPr id="270344" name="Line 8"/>
            <p:cNvSpPr>
              <a:spLocks noChangeShapeType="1"/>
            </p:cNvSpPr>
            <p:nvPr/>
          </p:nvSpPr>
          <p:spPr bwMode="auto">
            <a:xfrm flipH="1">
              <a:off x="2928" y="1488"/>
              <a:ext cx="672" cy="3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345" name="Line 9"/>
            <p:cNvSpPr>
              <a:spLocks noChangeShapeType="1"/>
            </p:cNvSpPr>
            <p:nvPr/>
          </p:nvSpPr>
          <p:spPr bwMode="auto">
            <a:xfrm flipH="1">
              <a:off x="2784" y="1488"/>
              <a:ext cx="816" cy="96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0346" name="Text Box 10"/>
          <p:cNvSpPr txBox="1">
            <a:spLocks noChangeArrowheads="1"/>
          </p:cNvSpPr>
          <p:nvPr/>
        </p:nvSpPr>
        <p:spPr bwMode="auto">
          <a:xfrm>
            <a:off x="5181600" y="5257800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b="0" dirty="0">
                <a:solidFill>
                  <a:schemeClr val="tx1"/>
                </a:solidFill>
              </a:rPr>
              <a:t>Summer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-609600"/>
            <a:ext cx="6265862" cy="80772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228600" y="1447800"/>
            <a:ext cx="2438400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dirty="0">
                <a:solidFill>
                  <a:schemeClr val="tx1"/>
                </a:solidFill>
              </a:rPr>
              <a:t>Experimental plot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2000" b="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FF"/>
                </a:solidFill>
              </a:rPr>
              <a:t>Till-based soil:</a:t>
            </a:r>
            <a:r>
              <a:rPr lang="en-US" altLang="en-US" sz="2000" b="0" dirty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20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en-US" sz="2000" b="0" dirty="0">
                <a:solidFill>
                  <a:srgbClr val="800080"/>
                </a:solidFill>
              </a:rPr>
              <a:t>33% gravel; </a:t>
            </a:r>
          </a:p>
          <a:p>
            <a:pPr>
              <a:spcBef>
                <a:spcPct val="0"/>
              </a:spcBef>
            </a:pPr>
            <a:r>
              <a:rPr lang="en-US" altLang="en-US" sz="2000" b="0" dirty="0">
                <a:solidFill>
                  <a:srgbClr val="800080"/>
                </a:solidFill>
              </a:rPr>
              <a:t>45% sand; </a:t>
            </a:r>
          </a:p>
          <a:p>
            <a:pPr>
              <a:spcBef>
                <a:spcPct val="0"/>
              </a:spcBef>
            </a:pPr>
            <a:r>
              <a:rPr lang="en-US" altLang="en-US" sz="2000" b="0" dirty="0">
                <a:solidFill>
                  <a:srgbClr val="800080"/>
                </a:solidFill>
              </a:rPr>
              <a:t>17% silt; </a:t>
            </a:r>
          </a:p>
          <a:p>
            <a:pPr>
              <a:spcBef>
                <a:spcPct val="0"/>
              </a:spcBef>
            </a:pPr>
            <a:r>
              <a:rPr lang="en-US" altLang="en-US" sz="2000" b="0" dirty="0">
                <a:solidFill>
                  <a:srgbClr val="800080"/>
                </a:solidFill>
              </a:rPr>
              <a:t>5% clay</a:t>
            </a:r>
          </a:p>
          <a:p>
            <a:pPr>
              <a:lnSpc>
                <a:spcPct val="100000"/>
              </a:lnSpc>
            </a:pPr>
            <a:endParaRPr lang="en-US" altLang="en-US" sz="2000" b="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en-US" sz="2000" b="0" dirty="0">
                <a:solidFill>
                  <a:schemeClr val="tx1"/>
                </a:solidFill>
              </a:rPr>
              <a:t>Construction details</a:t>
            </a:r>
          </a:p>
          <a:p>
            <a:pPr>
              <a:lnSpc>
                <a:spcPct val="100000"/>
              </a:lnSpc>
            </a:pPr>
            <a:r>
              <a:rPr lang="en-US" altLang="en-US" sz="2000" b="0" dirty="0" err="1">
                <a:solidFill>
                  <a:schemeClr val="tx1"/>
                </a:solidFill>
              </a:rPr>
              <a:t>Kolsti</a:t>
            </a:r>
            <a:r>
              <a:rPr lang="en-US" altLang="en-US" sz="2000" b="0" dirty="0">
                <a:solidFill>
                  <a:schemeClr val="tx1"/>
                </a:solidFill>
              </a:rPr>
              <a:t> et al (1995)</a:t>
            </a:r>
          </a:p>
        </p:txBody>
      </p:sp>
      <p:grpSp>
        <p:nvGrpSpPr>
          <p:cNvPr id="100363" name="Group 11"/>
          <p:cNvGrpSpPr>
            <a:grpSpLocks/>
          </p:cNvGrpSpPr>
          <p:nvPr/>
        </p:nvGrpSpPr>
        <p:grpSpPr bwMode="auto">
          <a:xfrm>
            <a:off x="2895600" y="2514600"/>
            <a:ext cx="2819400" cy="1981200"/>
            <a:chOff x="1728" y="1584"/>
            <a:chExt cx="1776" cy="1248"/>
          </a:xfrm>
        </p:grpSpPr>
        <p:sp>
          <p:nvSpPr>
            <p:cNvPr id="100356" name="Text Box 4"/>
            <p:cNvSpPr txBox="1">
              <a:spLocks noChangeArrowheads="1"/>
            </p:cNvSpPr>
            <p:nvPr/>
          </p:nvSpPr>
          <p:spPr bwMode="auto">
            <a:xfrm>
              <a:off x="1728" y="1872"/>
              <a:ext cx="1104" cy="2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00FF"/>
                  </a:solidFill>
                </a:rPr>
                <a:t>5 Piezometers</a:t>
              </a:r>
            </a:p>
          </p:txBody>
        </p:sp>
        <p:grpSp>
          <p:nvGrpSpPr>
            <p:cNvPr id="100362" name="Group 10"/>
            <p:cNvGrpSpPr>
              <a:grpSpLocks/>
            </p:cNvGrpSpPr>
            <p:nvPr/>
          </p:nvGrpSpPr>
          <p:grpSpPr bwMode="auto">
            <a:xfrm>
              <a:off x="2880" y="1584"/>
              <a:ext cx="624" cy="1248"/>
              <a:chOff x="2880" y="1584"/>
              <a:chExt cx="624" cy="1248"/>
            </a:xfrm>
          </p:grpSpPr>
          <p:sp>
            <p:nvSpPr>
              <p:cNvPr id="100357" name="Line 5"/>
              <p:cNvSpPr>
                <a:spLocks noChangeShapeType="1"/>
              </p:cNvSpPr>
              <p:nvPr/>
            </p:nvSpPr>
            <p:spPr bwMode="auto">
              <a:xfrm flipV="1">
                <a:off x="2880" y="1584"/>
                <a:ext cx="624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358" name="Line 6"/>
              <p:cNvSpPr>
                <a:spLocks noChangeShapeType="1"/>
              </p:cNvSpPr>
              <p:nvPr/>
            </p:nvSpPr>
            <p:spPr bwMode="auto">
              <a:xfrm flipV="1">
                <a:off x="2880" y="1824"/>
                <a:ext cx="624" cy="1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359" name="Line 7"/>
              <p:cNvSpPr>
                <a:spLocks noChangeShapeType="1"/>
              </p:cNvSpPr>
              <p:nvPr/>
            </p:nvSpPr>
            <p:spPr bwMode="auto">
              <a:xfrm>
                <a:off x="2880" y="1968"/>
                <a:ext cx="624" cy="24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360" name="Line 8"/>
              <p:cNvSpPr>
                <a:spLocks noChangeShapeType="1"/>
              </p:cNvSpPr>
              <p:nvPr/>
            </p:nvSpPr>
            <p:spPr bwMode="auto">
              <a:xfrm>
                <a:off x="2880" y="1968"/>
                <a:ext cx="624" cy="57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361" name="Line 9"/>
              <p:cNvSpPr>
                <a:spLocks noChangeShapeType="1"/>
              </p:cNvSpPr>
              <p:nvPr/>
            </p:nvSpPr>
            <p:spPr bwMode="auto">
              <a:xfrm>
                <a:off x="2880" y="1968"/>
                <a:ext cx="624" cy="86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33400"/>
            <a:ext cx="9525000" cy="361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8321" name="Group 17"/>
          <p:cNvGrpSpPr>
            <a:grpSpLocks/>
          </p:cNvGrpSpPr>
          <p:nvPr/>
        </p:nvGrpSpPr>
        <p:grpSpPr bwMode="auto">
          <a:xfrm>
            <a:off x="4114800" y="2971800"/>
            <a:ext cx="2209800" cy="823913"/>
            <a:chOff x="2592" y="1872"/>
            <a:chExt cx="1392" cy="519"/>
          </a:xfrm>
        </p:grpSpPr>
        <p:sp>
          <p:nvSpPr>
            <p:cNvPr id="98312" name="Text Box 8"/>
            <p:cNvSpPr txBox="1">
              <a:spLocks noChangeArrowheads="1"/>
            </p:cNvSpPr>
            <p:nvPr/>
          </p:nvSpPr>
          <p:spPr bwMode="auto">
            <a:xfrm>
              <a:off x="3312" y="2160"/>
              <a:ext cx="6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00FF"/>
                  </a:solidFill>
                </a:rPr>
                <a:t>Outflow</a:t>
              </a:r>
            </a:p>
          </p:txBody>
        </p:sp>
        <p:sp>
          <p:nvSpPr>
            <p:cNvPr id="98314" name="Line 10"/>
            <p:cNvSpPr>
              <a:spLocks noChangeShapeType="1"/>
            </p:cNvSpPr>
            <p:nvPr/>
          </p:nvSpPr>
          <p:spPr bwMode="auto">
            <a:xfrm flipH="1" flipV="1">
              <a:off x="2592" y="1872"/>
              <a:ext cx="720" cy="384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98323" name="Group 19"/>
          <p:cNvGrpSpPr>
            <a:grpSpLocks/>
          </p:cNvGrpSpPr>
          <p:nvPr/>
        </p:nvGrpSpPr>
        <p:grpSpPr bwMode="auto">
          <a:xfrm>
            <a:off x="0" y="1676400"/>
            <a:ext cx="6934200" cy="5149850"/>
            <a:chOff x="0" y="1056"/>
            <a:chExt cx="4368" cy="3244"/>
          </a:xfrm>
        </p:grpSpPr>
        <p:sp>
          <p:nvSpPr>
            <p:cNvPr id="98315" name="Text Box 11"/>
            <p:cNvSpPr txBox="1">
              <a:spLocks noChangeArrowheads="1"/>
            </p:cNvSpPr>
            <p:nvPr/>
          </p:nvSpPr>
          <p:spPr bwMode="auto">
            <a:xfrm>
              <a:off x="3024" y="2496"/>
              <a:ext cx="134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>
                  <a:solidFill>
                    <a:srgbClr val="0000FF"/>
                  </a:solidFill>
                </a:rPr>
                <a:t>Tipping buckets</a:t>
              </a:r>
            </a:p>
          </p:txBody>
        </p:sp>
        <p:sp>
          <p:nvSpPr>
            <p:cNvPr id="98316" name="Line 12"/>
            <p:cNvSpPr>
              <a:spLocks noChangeShapeType="1"/>
            </p:cNvSpPr>
            <p:nvPr/>
          </p:nvSpPr>
          <p:spPr bwMode="auto">
            <a:xfrm flipH="1" flipV="1">
              <a:off x="720" y="1056"/>
              <a:ext cx="2256" cy="1584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8317" name="Line 13"/>
            <p:cNvSpPr>
              <a:spLocks noChangeShapeType="1"/>
            </p:cNvSpPr>
            <p:nvPr/>
          </p:nvSpPr>
          <p:spPr bwMode="auto">
            <a:xfrm flipH="1" flipV="1">
              <a:off x="816" y="2016"/>
              <a:ext cx="2160" cy="624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pic>
          <p:nvPicPr>
            <p:cNvPr id="98319" name="Picture 15" descr="Plot 1 tipping bucket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48"/>
              <a:ext cx="2256" cy="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322" name="Line 18"/>
            <p:cNvSpPr>
              <a:spLocks noChangeShapeType="1"/>
            </p:cNvSpPr>
            <p:nvPr/>
          </p:nvSpPr>
          <p:spPr bwMode="auto">
            <a:xfrm flipH="1">
              <a:off x="2256" y="2640"/>
              <a:ext cx="720" cy="52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98324" name="Oval 20"/>
          <p:cNvSpPr>
            <a:spLocks noChangeArrowheads="1"/>
          </p:cNvSpPr>
          <p:nvPr/>
        </p:nvSpPr>
        <p:spPr bwMode="auto">
          <a:xfrm>
            <a:off x="7162800" y="2286000"/>
            <a:ext cx="1447800" cy="5334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8325" name="Oval 21"/>
          <p:cNvSpPr>
            <a:spLocks noChangeArrowheads="1"/>
          </p:cNvSpPr>
          <p:nvPr/>
        </p:nvSpPr>
        <p:spPr bwMode="auto">
          <a:xfrm>
            <a:off x="5867400" y="2514600"/>
            <a:ext cx="762000" cy="8382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8326" name="Oval 22"/>
          <p:cNvSpPr>
            <a:spLocks noChangeArrowheads="1"/>
          </p:cNvSpPr>
          <p:nvPr/>
        </p:nvSpPr>
        <p:spPr bwMode="auto">
          <a:xfrm>
            <a:off x="76200" y="1295400"/>
            <a:ext cx="685800" cy="6858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27" name="Oval 23"/>
          <p:cNvSpPr>
            <a:spLocks noChangeArrowheads="1"/>
          </p:cNvSpPr>
          <p:nvPr/>
        </p:nvSpPr>
        <p:spPr bwMode="auto">
          <a:xfrm>
            <a:off x="0" y="2819400"/>
            <a:ext cx="1066800" cy="5334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30" name="Rectangle 26"/>
          <p:cNvSpPr>
            <a:spLocks noChangeArrowheads="1"/>
          </p:cNvSpPr>
          <p:nvPr/>
        </p:nvSpPr>
        <p:spPr bwMode="auto">
          <a:xfrm>
            <a:off x="4567238" y="1433513"/>
            <a:ext cx="719137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8331" name="Rectangle 27"/>
          <p:cNvSpPr>
            <a:spLocks noChangeArrowheads="1"/>
          </p:cNvSpPr>
          <p:nvPr/>
        </p:nvSpPr>
        <p:spPr bwMode="auto">
          <a:xfrm>
            <a:off x="3881438" y="3395663"/>
            <a:ext cx="657225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8332" name="Rectangle 28"/>
          <p:cNvSpPr>
            <a:spLocks noChangeArrowheads="1"/>
          </p:cNvSpPr>
          <p:nvPr/>
        </p:nvSpPr>
        <p:spPr bwMode="auto">
          <a:xfrm>
            <a:off x="2286000" y="2743200"/>
            <a:ext cx="762000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4" grpId="0" animBg="1"/>
      <p:bldP spid="98325" grpId="0" animBg="1"/>
      <p:bldP spid="98326" grpId="0" animBg="1"/>
      <p:bldP spid="98327" grpId="0" animBg="1"/>
      <p:bldP spid="98330" grpId="0" animBg="1"/>
      <p:bldP spid="98331" grpId="0" animBg="1"/>
      <p:bldP spid="983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57" name="Text Box 29"/>
          <p:cNvSpPr txBox="1">
            <a:spLocks noChangeArrowheads="1"/>
          </p:cNvSpPr>
          <p:nvPr/>
        </p:nvSpPr>
        <p:spPr bwMode="auto">
          <a:xfrm>
            <a:off x="457200" y="2590800"/>
            <a:ext cx="792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00"/>
                </a:solidFill>
                <a:latin typeface="Comic Sans MS" pitchFamily="66" charset="0"/>
              </a:rPr>
              <a:t>Variable </a:t>
            </a: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= Value changes over time; input or output</a:t>
            </a:r>
            <a:endParaRPr lang="en-US" altLang="en-US" sz="1000" b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24958" name="Text Box 30"/>
          <p:cNvSpPr txBox="1">
            <a:spLocks noChangeArrowheads="1"/>
          </p:cNvSpPr>
          <p:nvPr/>
        </p:nvSpPr>
        <p:spPr bwMode="auto">
          <a:xfrm>
            <a:off x="457200" y="3168650"/>
            <a:ext cx="7696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00"/>
                </a:solidFill>
                <a:latin typeface="Comic Sans MS" pitchFamily="66" charset="0"/>
              </a:rPr>
              <a:t>Parameter </a:t>
            </a: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= Values may be modified for model calibration; typically constant over time</a:t>
            </a:r>
            <a:endParaRPr lang="en-US" altLang="en-US" sz="1000" b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24960" name="Text Box 32"/>
          <p:cNvSpPr txBox="1">
            <a:spLocks noChangeArrowheads="1"/>
          </p:cNvSpPr>
          <p:nvPr/>
        </p:nvSpPr>
        <p:spPr bwMode="auto">
          <a:xfrm>
            <a:off x="533400" y="609600"/>
            <a:ext cx="8229600" cy="161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00"/>
                </a:solidFill>
                <a:latin typeface="Comic Sans MS" pitchFamily="66" charset="0"/>
              </a:rPr>
              <a:t>Variables and Parameters:  </a:t>
            </a: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internal or external factors that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1000" b="0">
              <a:solidFill>
                <a:srgbClr val="000000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	(i) affect the rate at which water enters or leaves the model 		domain, or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	(ii) represent characteristics of the material in the model domain 		that affect water movement</a:t>
            </a:r>
            <a:endParaRPr lang="en-US" altLang="en-US" sz="10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457200" y="5486400"/>
            <a:ext cx="426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00"/>
                </a:solidFill>
                <a:latin typeface="Comic Sans MS" pitchFamily="66" charset="0"/>
              </a:rPr>
              <a:t>Domain =</a:t>
            </a: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 space represented in a mathematical model</a:t>
            </a:r>
          </a:p>
        </p:txBody>
      </p:sp>
      <p:grpSp>
        <p:nvGrpSpPr>
          <p:cNvPr id="124962" name="Group 34"/>
          <p:cNvGrpSpPr>
            <a:grpSpLocks/>
          </p:cNvGrpSpPr>
          <p:nvPr/>
        </p:nvGrpSpPr>
        <p:grpSpPr bwMode="auto">
          <a:xfrm>
            <a:off x="457200" y="3886200"/>
            <a:ext cx="7824788" cy="2465388"/>
            <a:chOff x="288" y="2448"/>
            <a:chExt cx="4929" cy="1553"/>
          </a:xfrm>
        </p:grpSpPr>
        <p:sp>
          <p:nvSpPr>
            <p:cNvPr id="124954" name="Text Box 26"/>
            <p:cNvSpPr txBox="1">
              <a:spLocks noChangeArrowheads="1"/>
            </p:cNvSpPr>
            <p:nvPr/>
          </p:nvSpPr>
          <p:spPr bwMode="auto">
            <a:xfrm>
              <a:off x="288" y="2592"/>
              <a:ext cx="2784" cy="6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dirty="0">
                  <a:solidFill>
                    <a:srgbClr val="000000"/>
                  </a:solidFill>
                  <a:latin typeface="Comic Sans MS" pitchFamily="66" charset="0"/>
                </a:rPr>
                <a:t>Calibration =</a:t>
              </a:r>
              <a:r>
                <a:rPr lang="en-US" altLang="en-US" sz="1800" b="0" dirty="0">
                  <a:solidFill>
                    <a:srgbClr val="000000"/>
                  </a:solidFill>
                  <a:latin typeface="Comic Sans MS" pitchFamily="66" charset="0"/>
                </a:rPr>
                <a:t> adjusting model parameters so that model output matches observations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altLang="en-US" sz="1000" b="0" dirty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grpSp>
          <p:nvGrpSpPr>
            <p:cNvPr id="124956" name="Group 28"/>
            <p:cNvGrpSpPr>
              <a:grpSpLocks/>
            </p:cNvGrpSpPr>
            <p:nvPr/>
          </p:nvGrpSpPr>
          <p:grpSpPr bwMode="auto">
            <a:xfrm>
              <a:off x="3312" y="2448"/>
              <a:ext cx="1905" cy="1553"/>
              <a:chOff x="3408" y="1920"/>
              <a:chExt cx="1905" cy="1553"/>
            </a:xfrm>
          </p:grpSpPr>
          <p:grpSp>
            <p:nvGrpSpPr>
              <p:cNvPr id="124934" name="Group 6"/>
              <p:cNvGrpSpPr>
                <a:grpSpLocks/>
              </p:cNvGrpSpPr>
              <p:nvPr/>
            </p:nvGrpSpPr>
            <p:grpSpPr bwMode="auto">
              <a:xfrm>
                <a:off x="3408" y="2016"/>
                <a:ext cx="1823" cy="1457"/>
                <a:chOff x="3361" y="1920"/>
                <a:chExt cx="1823" cy="1457"/>
              </a:xfrm>
            </p:grpSpPr>
            <p:sp>
              <p:nvSpPr>
                <p:cNvPr id="124935" name="Freeform 7"/>
                <p:cNvSpPr>
                  <a:spLocks/>
                </p:cNvSpPr>
                <p:nvPr/>
              </p:nvSpPr>
              <p:spPr bwMode="auto">
                <a:xfrm>
                  <a:off x="3696" y="1920"/>
                  <a:ext cx="1488" cy="1152"/>
                </a:xfrm>
                <a:custGeom>
                  <a:avLst/>
                  <a:gdLst>
                    <a:gd name="T0" fmla="*/ 0 w 1248"/>
                    <a:gd name="T1" fmla="*/ 0 h 1152"/>
                    <a:gd name="T2" fmla="*/ 0 w 1248"/>
                    <a:gd name="T3" fmla="*/ 1152 h 1152"/>
                    <a:gd name="T4" fmla="*/ 1248 w 1248"/>
                    <a:gd name="T5" fmla="*/ 1152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48" h="1152">
                      <a:moveTo>
                        <a:pt x="0" y="0"/>
                      </a:moveTo>
                      <a:lnTo>
                        <a:pt x="0" y="1152"/>
                      </a:lnTo>
                      <a:lnTo>
                        <a:pt x="1248" y="1152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3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070" y="3146"/>
                  <a:ext cx="445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800" b="0">
                      <a:solidFill>
                        <a:srgbClr val="000000"/>
                      </a:solidFill>
                      <a:latin typeface="Comic Sans MS" pitchFamily="66" charset="0"/>
                    </a:rPr>
                    <a:t>Time</a:t>
                  </a:r>
                </a:p>
              </p:txBody>
            </p:sp>
            <p:sp>
              <p:nvSpPr>
                <p:cNvPr id="124937" name="Text Box 9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3003" y="2444"/>
                  <a:ext cx="94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800" b="0">
                      <a:solidFill>
                        <a:srgbClr val="000000"/>
                      </a:solidFill>
                      <a:latin typeface="Comic Sans MS" pitchFamily="66" charset="0"/>
                    </a:rPr>
                    <a:t>Stream flow</a:t>
                  </a:r>
                </a:p>
              </p:txBody>
            </p:sp>
            <p:sp>
              <p:nvSpPr>
                <p:cNvPr id="124938" name="Freeform 10"/>
                <p:cNvSpPr>
                  <a:spLocks/>
                </p:cNvSpPr>
                <p:nvPr/>
              </p:nvSpPr>
              <p:spPr bwMode="auto">
                <a:xfrm>
                  <a:off x="3888" y="2256"/>
                  <a:ext cx="1248" cy="816"/>
                </a:xfrm>
                <a:custGeom>
                  <a:avLst/>
                  <a:gdLst>
                    <a:gd name="T0" fmla="*/ 0 w 1248"/>
                    <a:gd name="T1" fmla="*/ 816 h 816"/>
                    <a:gd name="T2" fmla="*/ 96 w 1248"/>
                    <a:gd name="T3" fmla="*/ 816 h 816"/>
                    <a:gd name="T4" fmla="*/ 192 w 1248"/>
                    <a:gd name="T5" fmla="*/ 768 h 816"/>
                    <a:gd name="T6" fmla="*/ 240 w 1248"/>
                    <a:gd name="T7" fmla="*/ 720 h 816"/>
                    <a:gd name="T8" fmla="*/ 336 w 1248"/>
                    <a:gd name="T9" fmla="*/ 624 h 816"/>
                    <a:gd name="T10" fmla="*/ 432 w 1248"/>
                    <a:gd name="T11" fmla="*/ 432 h 816"/>
                    <a:gd name="T12" fmla="*/ 480 w 1248"/>
                    <a:gd name="T13" fmla="*/ 240 h 816"/>
                    <a:gd name="T14" fmla="*/ 528 w 1248"/>
                    <a:gd name="T15" fmla="*/ 48 h 816"/>
                    <a:gd name="T16" fmla="*/ 576 w 1248"/>
                    <a:gd name="T17" fmla="*/ 0 h 816"/>
                    <a:gd name="T18" fmla="*/ 672 w 1248"/>
                    <a:gd name="T19" fmla="*/ 0 h 816"/>
                    <a:gd name="T20" fmla="*/ 720 w 1248"/>
                    <a:gd name="T21" fmla="*/ 48 h 816"/>
                    <a:gd name="T22" fmla="*/ 768 w 1248"/>
                    <a:gd name="T23" fmla="*/ 144 h 816"/>
                    <a:gd name="T24" fmla="*/ 864 w 1248"/>
                    <a:gd name="T25" fmla="*/ 384 h 816"/>
                    <a:gd name="T26" fmla="*/ 960 w 1248"/>
                    <a:gd name="T27" fmla="*/ 576 h 816"/>
                    <a:gd name="T28" fmla="*/ 1056 w 1248"/>
                    <a:gd name="T29" fmla="*/ 720 h 816"/>
                    <a:gd name="T30" fmla="*/ 1104 w 1248"/>
                    <a:gd name="T31" fmla="*/ 768 h 816"/>
                    <a:gd name="T32" fmla="*/ 1248 w 1248"/>
                    <a:gd name="T33" fmla="*/ 816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48" h="816">
                      <a:moveTo>
                        <a:pt x="0" y="816"/>
                      </a:moveTo>
                      <a:lnTo>
                        <a:pt x="96" y="816"/>
                      </a:lnTo>
                      <a:lnTo>
                        <a:pt x="192" y="768"/>
                      </a:lnTo>
                      <a:lnTo>
                        <a:pt x="240" y="720"/>
                      </a:lnTo>
                      <a:lnTo>
                        <a:pt x="336" y="624"/>
                      </a:lnTo>
                      <a:lnTo>
                        <a:pt x="432" y="432"/>
                      </a:lnTo>
                      <a:lnTo>
                        <a:pt x="480" y="240"/>
                      </a:lnTo>
                      <a:lnTo>
                        <a:pt x="528" y="48"/>
                      </a:lnTo>
                      <a:lnTo>
                        <a:pt x="576" y="0"/>
                      </a:lnTo>
                      <a:lnTo>
                        <a:pt x="672" y="0"/>
                      </a:lnTo>
                      <a:lnTo>
                        <a:pt x="720" y="48"/>
                      </a:lnTo>
                      <a:lnTo>
                        <a:pt x="768" y="144"/>
                      </a:lnTo>
                      <a:lnTo>
                        <a:pt x="864" y="384"/>
                      </a:lnTo>
                      <a:lnTo>
                        <a:pt x="960" y="576"/>
                      </a:lnTo>
                      <a:lnTo>
                        <a:pt x="1056" y="720"/>
                      </a:lnTo>
                      <a:lnTo>
                        <a:pt x="1104" y="768"/>
                      </a:lnTo>
                      <a:lnTo>
                        <a:pt x="1248" y="816"/>
                      </a:lnTo>
                    </a:path>
                  </a:pathLst>
                </a:custGeom>
                <a:noFill/>
                <a:ln w="28575" cmpd="sng">
                  <a:solidFill>
                    <a:srgbClr val="33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</p:grpSp>
          <p:grpSp>
            <p:nvGrpSpPr>
              <p:cNvPr id="124939" name="Group 11"/>
              <p:cNvGrpSpPr>
                <a:grpSpLocks/>
              </p:cNvGrpSpPr>
              <p:nvPr/>
            </p:nvGrpSpPr>
            <p:grpSpPr bwMode="auto">
              <a:xfrm>
                <a:off x="3792" y="2304"/>
                <a:ext cx="1402" cy="874"/>
                <a:chOff x="3840" y="2304"/>
                <a:chExt cx="1402" cy="874"/>
              </a:xfrm>
            </p:grpSpPr>
            <p:sp>
              <p:nvSpPr>
                <p:cNvPr id="124940" name="Oval 12"/>
                <p:cNvSpPr>
                  <a:spLocks noChangeAspect="1" noChangeArrowheads="1"/>
                </p:cNvSpPr>
                <p:nvPr/>
              </p:nvSpPr>
              <p:spPr bwMode="auto">
                <a:xfrm>
                  <a:off x="4032" y="3072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1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4128" y="2918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2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4272" y="2534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4416" y="2304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4512" y="2448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5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608" y="2640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6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848" y="2966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7" name="Oval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992" y="3072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8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5184" y="3120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49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3840" y="3120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50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20" y="2400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51" name="Oval 23"/>
                <p:cNvSpPr>
                  <a:spLocks noChangeAspect="1" noChangeArrowheads="1"/>
                </p:cNvSpPr>
                <p:nvPr/>
              </p:nvSpPr>
              <p:spPr bwMode="auto">
                <a:xfrm>
                  <a:off x="4704" y="2822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124952" name="Oval 24"/>
                <p:cNvSpPr>
                  <a:spLocks noChangeAspect="1" noChangeArrowheads="1"/>
                </p:cNvSpPr>
                <p:nvPr/>
              </p:nvSpPr>
              <p:spPr bwMode="auto">
                <a:xfrm>
                  <a:off x="4214" y="2726"/>
                  <a:ext cx="58" cy="58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</p:grpSp>
          <p:sp>
            <p:nvSpPr>
              <p:cNvPr id="124953" name="Text Box 25"/>
              <p:cNvSpPr txBox="1">
                <a:spLocks noChangeArrowheads="1"/>
              </p:cNvSpPr>
              <p:nvPr/>
            </p:nvSpPr>
            <p:spPr bwMode="auto">
              <a:xfrm>
                <a:off x="4032" y="1920"/>
                <a:ext cx="1281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en-US" sz="1800" b="0">
                    <a:solidFill>
                      <a:srgbClr val="000000"/>
                    </a:solidFill>
                    <a:latin typeface="Comic Sans MS" pitchFamily="66" charset="0"/>
                  </a:rPr>
                  <a:t>Observation data</a:t>
                </a:r>
              </a:p>
            </p:txBody>
          </p:sp>
          <p:sp>
            <p:nvSpPr>
              <p:cNvPr id="124955" name="Oval 27"/>
              <p:cNvSpPr>
                <a:spLocks noChangeAspect="1" noChangeArrowheads="1"/>
              </p:cNvSpPr>
              <p:nvPr/>
            </p:nvSpPr>
            <p:spPr bwMode="auto">
              <a:xfrm>
                <a:off x="3984" y="2016"/>
                <a:ext cx="58" cy="5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932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57" grpId="0"/>
      <p:bldP spid="124958" grpId="0"/>
      <p:bldP spid="12493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33400"/>
            <a:ext cx="9525000" cy="361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3107" name="Text Box 19"/>
          <p:cNvSpPr txBox="1">
            <a:spLocks noChangeArrowheads="1"/>
          </p:cNvSpPr>
          <p:nvPr/>
        </p:nvSpPr>
        <p:spPr bwMode="auto">
          <a:xfrm>
            <a:off x="3048000" y="3886200"/>
            <a:ext cx="4953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Plot boundary conditions are known</a:t>
            </a:r>
          </a:p>
        </p:txBody>
      </p:sp>
      <p:sp>
        <p:nvSpPr>
          <p:cNvPr id="473108" name="Text Box 20"/>
          <p:cNvSpPr txBox="1">
            <a:spLocks noChangeArrowheads="1"/>
          </p:cNvSpPr>
          <p:nvPr/>
        </p:nvSpPr>
        <p:spPr bwMode="auto">
          <a:xfrm>
            <a:off x="3048000" y="4495800"/>
            <a:ext cx="4953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0033CC"/>
                </a:solidFill>
              </a:rPr>
              <a:t>Flow produced is subsurface for all cases shown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107" grpId="0"/>
      <p:bldP spid="47310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00200"/>
            <a:ext cx="9067800" cy="315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1390" name="Group 14"/>
          <p:cNvGrpSpPr>
            <a:grpSpLocks/>
          </p:cNvGrpSpPr>
          <p:nvPr/>
        </p:nvGrpSpPr>
        <p:grpSpPr bwMode="auto">
          <a:xfrm>
            <a:off x="2209800" y="2057400"/>
            <a:ext cx="3276600" cy="3140075"/>
            <a:chOff x="1392" y="1296"/>
            <a:chExt cx="2064" cy="1978"/>
          </a:xfrm>
        </p:grpSpPr>
        <p:sp>
          <p:nvSpPr>
            <p:cNvPr id="101381" name="Line 5"/>
            <p:cNvSpPr>
              <a:spLocks noChangeShapeType="1"/>
            </p:cNvSpPr>
            <p:nvPr/>
          </p:nvSpPr>
          <p:spPr bwMode="auto">
            <a:xfrm>
              <a:off x="1584" y="1296"/>
              <a:ext cx="0" cy="67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1382" name="Line 6"/>
            <p:cNvSpPr>
              <a:spLocks noChangeShapeType="1"/>
            </p:cNvSpPr>
            <p:nvPr/>
          </p:nvSpPr>
          <p:spPr bwMode="auto">
            <a:xfrm>
              <a:off x="1632" y="1296"/>
              <a:ext cx="0" cy="67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1383" name="Text Box 7"/>
            <p:cNvSpPr txBox="1">
              <a:spLocks noChangeArrowheads="1"/>
            </p:cNvSpPr>
            <p:nvPr/>
          </p:nvSpPr>
          <p:spPr bwMode="auto">
            <a:xfrm>
              <a:off x="1392" y="3024"/>
              <a:ext cx="20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 dirty="0">
                  <a:solidFill>
                    <a:srgbClr val="0000FF"/>
                  </a:solidFill>
                </a:rPr>
                <a:t>Calibration piezometer</a:t>
              </a:r>
            </a:p>
          </p:txBody>
        </p:sp>
        <p:sp>
          <p:nvSpPr>
            <p:cNvPr id="101384" name="Line 8"/>
            <p:cNvSpPr>
              <a:spLocks noChangeShapeType="1"/>
            </p:cNvSpPr>
            <p:nvPr/>
          </p:nvSpPr>
          <p:spPr bwMode="auto">
            <a:xfrm flipH="1" flipV="1">
              <a:off x="1632" y="1776"/>
              <a:ext cx="624" cy="124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01389" name="Group 13"/>
          <p:cNvGrpSpPr>
            <a:grpSpLocks/>
          </p:cNvGrpSpPr>
          <p:nvPr/>
        </p:nvGrpSpPr>
        <p:grpSpPr bwMode="auto">
          <a:xfrm>
            <a:off x="2895600" y="2286000"/>
            <a:ext cx="1676400" cy="990600"/>
            <a:chOff x="1824" y="1440"/>
            <a:chExt cx="1056" cy="624"/>
          </a:xfrm>
        </p:grpSpPr>
        <p:sp>
          <p:nvSpPr>
            <p:cNvPr id="101386" name="Text Box 10"/>
            <p:cNvSpPr txBox="1">
              <a:spLocks noChangeArrowheads="1"/>
            </p:cNvSpPr>
            <p:nvPr/>
          </p:nvSpPr>
          <p:spPr bwMode="auto">
            <a:xfrm>
              <a:off x="2304" y="1440"/>
              <a:ext cx="19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2000">
                  <a:solidFill>
                    <a:srgbClr val="660066"/>
                  </a:solidFill>
                </a:rPr>
                <a:t>5</a:t>
              </a:r>
            </a:p>
          </p:txBody>
        </p:sp>
        <p:sp>
          <p:nvSpPr>
            <p:cNvPr id="101387" name="Oval 11"/>
            <p:cNvSpPr>
              <a:spLocks noChangeArrowheads="1"/>
            </p:cNvSpPr>
            <p:nvPr/>
          </p:nvSpPr>
          <p:spPr bwMode="auto">
            <a:xfrm>
              <a:off x="1824" y="1632"/>
              <a:ext cx="1056" cy="43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66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01397" name="Group 21"/>
          <p:cNvGrpSpPr>
            <a:grpSpLocks/>
          </p:cNvGrpSpPr>
          <p:nvPr/>
        </p:nvGrpSpPr>
        <p:grpSpPr bwMode="auto">
          <a:xfrm>
            <a:off x="2057400" y="1447800"/>
            <a:ext cx="6515100" cy="1757363"/>
            <a:chOff x="1278" y="912"/>
            <a:chExt cx="4104" cy="1107"/>
          </a:xfrm>
        </p:grpSpPr>
        <p:sp>
          <p:nvSpPr>
            <p:cNvPr id="101395" name="Oval 19"/>
            <p:cNvSpPr>
              <a:spLocks noChangeArrowheads="1"/>
            </p:cNvSpPr>
            <p:nvPr/>
          </p:nvSpPr>
          <p:spPr bwMode="auto">
            <a:xfrm>
              <a:off x="1278" y="912"/>
              <a:ext cx="1056" cy="43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800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1396" name="Oval 20"/>
            <p:cNvSpPr>
              <a:spLocks noChangeArrowheads="1"/>
            </p:cNvSpPr>
            <p:nvPr/>
          </p:nvSpPr>
          <p:spPr bwMode="auto">
            <a:xfrm>
              <a:off x="4326" y="1587"/>
              <a:ext cx="1056" cy="43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800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00200"/>
            <a:ext cx="9067800" cy="315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74129" name="Group 17"/>
          <p:cNvGrpSpPr>
            <a:grpSpLocks/>
          </p:cNvGrpSpPr>
          <p:nvPr/>
        </p:nvGrpSpPr>
        <p:grpSpPr bwMode="auto">
          <a:xfrm>
            <a:off x="609600" y="1662113"/>
            <a:ext cx="7696200" cy="2757487"/>
            <a:chOff x="384" y="1047"/>
            <a:chExt cx="4848" cy="1737"/>
          </a:xfrm>
        </p:grpSpPr>
        <p:sp>
          <p:nvSpPr>
            <p:cNvPr id="474126" name="Line 14"/>
            <p:cNvSpPr>
              <a:spLocks noChangeShapeType="1"/>
            </p:cNvSpPr>
            <p:nvPr/>
          </p:nvSpPr>
          <p:spPr bwMode="auto">
            <a:xfrm flipH="1">
              <a:off x="384" y="1047"/>
              <a:ext cx="0" cy="624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74127" name="Line 15"/>
            <p:cNvSpPr>
              <a:spLocks noChangeShapeType="1"/>
            </p:cNvSpPr>
            <p:nvPr/>
          </p:nvSpPr>
          <p:spPr bwMode="auto">
            <a:xfrm flipH="1" flipV="1">
              <a:off x="384" y="1680"/>
              <a:ext cx="4848" cy="1104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74128" name="Text Box 16"/>
            <p:cNvSpPr txBox="1">
              <a:spLocks noChangeArrowheads="1"/>
            </p:cNvSpPr>
            <p:nvPr/>
          </p:nvSpPr>
          <p:spPr bwMode="auto">
            <a:xfrm>
              <a:off x="528" y="2304"/>
              <a:ext cx="192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0033CC"/>
                  </a:solidFill>
                </a:rPr>
                <a:t>Impermeable boundary</a:t>
              </a:r>
            </a:p>
          </p:txBody>
        </p:sp>
      </p:grpSp>
      <p:sp>
        <p:nvSpPr>
          <p:cNvPr id="474130" name="Rectangle 18"/>
          <p:cNvSpPr>
            <a:spLocks noChangeArrowheads="1"/>
          </p:cNvSpPr>
          <p:nvPr/>
        </p:nvSpPr>
        <p:spPr bwMode="auto">
          <a:xfrm>
            <a:off x="4876800" y="2057400"/>
            <a:ext cx="1752600" cy="457200"/>
          </a:xfrm>
          <a:prstGeom prst="rect">
            <a:avLst/>
          </a:prstGeom>
          <a:solidFill>
            <a:schemeClr val="bg1">
              <a:alpha val="0"/>
            </a:schemeClr>
          </a:solidFill>
          <a:ln w="38100" algn="ctr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74131" name="Rectangle 19"/>
          <p:cNvSpPr>
            <a:spLocks noChangeArrowheads="1"/>
          </p:cNvSpPr>
          <p:nvPr/>
        </p:nvSpPr>
        <p:spPr bwMode="auto">
          <a:xfrm>
            <a:off x="8364748" y="3581400"/>
            <a:ext cx="762000" cy="7620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74132" name="Text Box 20"/>
          <p:cNvSpPr txBox="1">
            <a:spLocks noChangeArrowheads="1"/>
          </p:cNvSpPr>
          <p:nvPr/>
        </p:nvSpPr>
        <p:spPr bwMode="auto">
          <a:xfrm>
            <a:off x="2743200" y="5105400"/>
            <a:ext cx="35814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Boundary Conditions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30" grpId="0" animBg="1"/>
      <p:bldP spid="474131" grpId="0" animBg="1"/>
      <p:bldP spid="47413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1219200" y="533400"/>
            <a:ext cx="7696200" cy="404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Controlled Experiment -  Draining from saturation</a:t>
            </a:r>
            <a:r>
              <a:rPr lang="en-US" altLang="en-US" sz="2200" b="0" dirty="0">
                <a:solidFill>
                  <a:schemeClr val="tx1"/>
                </a:solidFill>
              </a:rPr>
              <a:t>: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b="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Irrigate to saturation 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Turn off water supply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Measure outflow hydrograph and soil moisture state 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July, 2005 and October, 2005, (known initial conditions)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Text Box 2"/>
          <p:cNvSpPr txBox="1">
            <a:spLocks noChangeArrowheads="1"/>
          </p:cNvSpPr>
          <p:nvPr/>
        </p:nvSpPr>
        <p:spPr bwMode="auto">
          <a:xfrm>
            <a:off x="1219200" y="533400"/>
            <a:ext cx="7696200" cy="307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chemeClr val="tx1"/>
                </a:solidFill>
              </a:rPr>
              <a:t>Controlled Experiment -  Draining from saturation</a:t>
            </a:r>
            <a:r>
              <a:rPr lang="en-US" altLang="en-US" sz="2200" b="0" dirty="0">
                <a:solidFill>
                  <a:schemeClr val="tx1"/>
                </a:solidFill>
              </a:rPr>
              <a:t>: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b="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800080"/>
                </a:solidFill>
              </a:rPr>
              <a:t>Model calibration objective: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2200" dirty="0">
              <a:solidFill>
                <a:srgbClr val="800080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en-US" sz="2200" dirty="0">
                <a:solidFill>
                  <a:srgbClr val="0000FF"/>
                </a:solidFill>
              </a:rPr>
              <a:t>Determine soil hydraulic characteristic curves for assumed homogeneous soil</a:t>
            </a:r>
            <a:endParaRPr lang="en-US" altLang="en-US" sz="2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endParaRPr lang="en-US" altLang="en-US" sz="2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Text Box 2"/>
          <p:cNvSpPr txBox="1">
            <a:spLocks noChangeArrowheads="1"/>
          </p:cNvSpPr>
          <p:nvPr/>
        </p:nvSpPr>
        <p:spPr bwMode="auto">
          <a:xfrm>
            <a:off x="1219200" y="533400"/>
            <a:ext cx="7162800" cy="396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800080"/>
                </a:solidFill>
              </a:rPr>
              <a:t>Calibration:</a:t>
            </a:r>
            <a:r>
              <a:rPr lang="en-US" altLang="en-US" sz="2200" dirty="0">
                <a:solidFill>
                  <a:schemeClr val="tx1"/>
                </a:solidFill>
              </a:rPr>
              <a:t> inverse simulations - Hydrus2D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en-US" sz="2200" dirty="0">
              <a:solidFill>
                <a:srgbClr val="800080"/>
              </a:solidFill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800080"/>
                </a:solidFill>
              </a:rPr>
              <a:t>Calibration criteria:</a:t>
            </a:r>
            <a:r>
              <a:rPr lang="en-US" altLang="en-US" sz="2200" dirty="0">
                <a:solidFill>
                  <a:schemeClr val="tx1"/>
                </a:solidFill>
              </a:rPr>
              <a:t> combinations of measured</a:t>
            </a:r>
            <a:r>
              <a:rPr lang="en-US" altLang="en-US" sz="2200" b="0" dirty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0000FF"/>
                </a:solidFill>
              </a:rPr>
              <a:t>subsurface flow hydrograph,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0000FF"/>
                </a:solidFill>
              </a:rPr>
              <a:t>cumulative subsurface flow,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0000FF"/>
                </a:solidFill>
              </a:rPr>
              <a:t>Soil water contents, </a:t>
            </a:r>
            <a:endParaRPr lang="en-US" altLang="en-US" sz="2200" b="0" dirty="0">
              <a:solidFill>
                <a:srgbClr val="0000FF"/>
              </a:solidFill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0000FF"/>
                </a:solidFill>
              </a:rPr>
              <a:t>saturated water levels</a:t>
            </a:r>
            <a:r>
              <a:rPr lang="en-US" altLang="en-US" sz="2200" b="0" dirty="0">
                <a:solidFill>
                  <a:srgbClr val="0000FF"/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endParaRPr lang="en-US" altLang="en-US" sz="2000" b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1066800" y="2692400"/>
          <a:ext cx="7285038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38280" imgH="406080" progId="Equation.DSMT4">
                  <p:embed/>
                </p:oleObj>
              </mc:Choice>
              <mc:Fallback>
                <p:oleObj name="Equation" r:id="rId2" imgW="2438280" imgH="406080" progId="Equation.DSMT4">
                  <p:embed/>
                  <p:pic>
                    <p:nvPicPr>
                      <p:cNvPr id="3174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692400"/>
                        <a:ext cx="7285038" cy="1214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43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169863"/>
            <a:ext cx="8229600" cy="1143000"/>
          </a:xfrm>
        </p:spPr>
        <p:txBody>
          <a:bodyPr/>
          <a:lstStyle/>
          <a:p>
            <a:pPr algn="l"/>
            <a:r>
              <a:rPr lang="en-US" altLang="en-US" sz="3600"/>
              <a:t>Subsurface governing PDE</a:t>
            </a:r>
          </a:p>
        </p:txBody>
      </p:sp>
      <p:sp>
        <p:nvSpPr>
          <p:cNvPr id="317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317445" name="Group 5"/>
          <p:cNvGrpSpPr>
            <a:grpSpLocks/>
          </p:cNvGrpSpPr>
          <p:nvPr/>
        </p:nvGrpSpPr>
        <p:grpSpPr bwMode="auto">
          <a:xfrm>
            <a:off x="655638" y="2541588"/>
            <a:ext cx="1470025" cy="3206750"/>
            <a:chOff x="413" y="1601"/>
            <a:chExt cx="926" cy="2020"/>
          </a:xfrm>
        </p:grpSpPr>
        <p:sp>
          <p:nvSpPr>
            <p:cNvPr id="317446" name="Oval 6"/>
            <p:cNvSpPr>
              <a:spLocks noChangeArrowheads="1"/>
            </p:cNvSpPr>
            <p:nvPr/>
          </p:nvSpPr>
          <p:spPr bwMode="auto">
            <a:xfrm>
              <a:off x="698" y="1601"/>
              <a:ext cx="390" cy="918"/>
            </a:xfrm>
            <a:prstGeom prst="ellipse">
              <a:avLst/>
            </a:prstGeom>
            <a:solidFill>
              <a:srgbClr val="FFFFE1">
                <a:alpha val="49001"/>
              </a:srgbClr>
            </a:solidFill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447" name="Line 7"/>
            <p:cNvSpPr>
              <a:spLocks noChangeShapeType="1"/>
            </p:cNvSpPr>
            <p:nvPr/>
          </p:nvSpPr>
          <p:spPr bwMode="auto">
            <a:xfrm>
              <a:off x="890" y="2532"/>
              <a:ext cx="0" cy="31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448" name="Text Box 8"/>
            <p:cNvSpPr txBox="1">
              <a:spLocks noChangeArrowheads="1"/>
            </p:cNvSpPr>
            <p:nvPr/>
          </p:nvSpPr>
          <p:spPr bwMode="auto">
            <a:xfrm>
              <a:off x="413" y="2853"/>
              <a:ext cx="926" cy="768"/>
            </a:xfrm>
            <a:prstGeom prst="rect">
              <a:avLst/>
            </a:prstGeom>
            <a:solidFill>
              <a:srgbClr val="FFFFE1">
                <a:alpha val="49001"/>
              </a:srgbClr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Change in water content over time</a:t>
              </a:r>
            </a:p>
          </p:txBody>
        </p:sp>
      </p:grpSp>
      <p:grpSp>
        <p:nvGrpSpPr>
          <p:cNvPr id="317449" name="Group 9"/>
          <p:cNvGrpSpPr>
            <a:grpSpLocks/>
          </p:cNvGrpSpPr>
          <p:nvPr/>
        </p:nvGrpSpPr>
        <p:grpSpPr bwMode="auto">
          <a:xfrm>
            <a:off x="7570788" y="2892425"/>
            <a:ext cx="1231900" cy="2008188"/>
            <a:chOff x="4769" y="1822"/>
            <a:chExt cx="776" cy="1265"/>
          </a:xfrm>
        </p:grpSpPr>
        <p:sp>
          <p:nvSpPr>
            <p:cNvPr id="317450" name="Oval 10"/>
            <p:cNvSpPr>
              <a:spLocks noChangeArrowheads="1"/>
            </p:cNvSpPr>
            <p:nvPr/>
          </p:nvSpPr>
          <p:spPr bwMode="auto">
            <a:xfrm>
              <a:off x="5038" y="1822"/>
              <a:ext cx="203" cy="515"/>
            </a:xfrm>
            <a:prstGeom prst="ellipse">
              <a:avLst/>
            </a:prstGeom>
            <a:solidFill>
              <a:srgbClr val="FFE7E7">
                <a:alpha val="49001"/>
              </a:srgbClr>
            </a:solidFill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451" name="Line 11"/>
            <p:cNvSpPr>
              <a:spLocks noChangeShapeType="1"/>
            </p:cNvSpPr>
            <p:nvPr/>
          </p:nvSpPr>
          <p:spPr bwMode="auto">
            <a:xfrm>
              <a:off x="5142" y="2341"/>
              <a:ext cx="0" cy="31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452" name="Text Box 12"/>
            <p:cNvSpPr txBox="1">
              <a:spLocks noChangeArrowheads="1"/>
            </p:cNvSpPr>
            <p:nvPr/>
          </p:nvSpPr>
          <p:spPr bwMode="auto">
            <a:xfrm>
              <a:off x="4769" y="2665"/>
              <a:ext cx="776" cy="422"/>
            </a:xfrm>
            <a:prstGeom prst="rect">
              <a:avLst/>
            </a:prstGeom>
            <a:solidFill>
              <a:srgbClr val="FFE7E7">
                <a:alpha val="49001"/>
              </a:srgbClr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Sources and sinks</a:t>
              </a:r>
            </a:p>
          </p:txBody>
        </p:sp>
      </p:grpSp>
      <p:grpSp>
        <p:nvGrpSpPr>
          <p:cNvPr id="317453" name="Group 13"/>
          <p:cNvGrpSpPr>
            <a:grpSpLocks/>
          </p:cNvGrpSpPr>
          <p:nvPr/>
        </p:nvGrpSpPr>
        <p:grpSpPr bwMode="auto">
          <a:xfrm>
            <a:off x="2590800" y="2736850"/>
            <a:ext cx="1563688" cy="3270250"/>
            <a:chOff x="1632" y="1724"/>
            <a:chExt cx="985" cy="2060"/>
          </a:xfrm>
        </p:grpSpPr>
        <p:sp>
          <p:nvSpPr>
            <p:cNvPr id="317454" name="Oval 14"/>
            <p:cNvSpPr>
              <a:spLocks noChangeArrowheads="1"/>
            </p:cNvSpPr>
            <p:nvPr/>
          </p:nvSpPr>
          <p:spPr bwMode="auto">
            <a:xfrm>
              <a:off x="1746" y="1724"/>
              <a:ext cx="732" cy="676"/>
            </a:xfrm>
            <a:prstGeom prst="ellipse">
              <a:avLst/>
            </a:prstGeom>
            <a:solidFill>
              <a:srgbClr val="FFDFFF">
                <a:alpha val="49001"/>
              </a:srgbClr>
            </a:solidFill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altLang="en-US" sz="1800" b="0">
                <a:solidFill>
                  <a:srgbClr val="000066"/>
                </a:solidFill>
              </a:endParaRPr>
            </a:p>
          </p:txBody>
        </p:sp>
        <p:sp>
          <p:nvSpPr>
            <p:cNvPr id="317455" name="Line 15"/>
            <p:cNvSpPr>
              <a:spLocks noChangeShapeType="1"/>
            </p:cNvSpPr>
            <p:nvPr/>
          </p:nvSpPr>
          <p:spPr bwMode="auto">
            <a:xfrm>
              <a:off x="2110" y="2412"/>
              <a:ext cx="0" cy="60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456" name="Text Box 16"/>
            <p:cNvSpPr txBox="1">
              <a:spLocks noChangeArrowheads="1"/>
            </p:cNvSpPr>
            <p:nvPr/>
          </p:nvSpPr>
          <p:spPr bwMode="auto">
            <a:xfrm>
              <a:off x="1632" y="3016"/>
              <a:ext cx="985" cy="768"/>
            </a:xfrm>
            <a:prstGeom prst="rect">
              <a:avLst/>
            </a:prstGeom>
            <a:solidFill>
              <a:srgbClr val="FFDFFF">
                <a:alpha val="49001"/>
              </a:srgbClr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Unsaturated hydraulic conductivity function</a:t>
              </a:r>
            </a:p>
          </p:txBody>
        </p:sp>
      </p:grpSp>
      <p:grpSp>
        <p:nvGrpSpPr>
          <p:cNvPr id="317457" name="Group 17"/>
          <p:cNvGrpSpPr>
            <a:grpSpLocks/>
          </p:cNvGrpSpPr>
          <p:nvPr/>
        </p:nvGrpSpPr>
        <p:grpSpPr bwMode="auto">
          <a:xfrm>
            <a:off x="3957638" y="2617788"/>
            <a:ext cx="3576637" cy="3233737"/>
            <a:chOff x="2493" y="1649"/>
            <a:chExt cx="2253" cy="2037"/>
          </a:xfrm>
        </p:grpSpPr>
        <p:sp>
          <p:nvSpPr>
            <p:cNvPr id="317458" name="Oval 18"/>
            <p:cNvSpPr>
              <a:spLocks noChangeArrowheads="1"/>
            </p:cNvSpPr>
            <p:nvPr/>
          </p:nvSpPr>
          <p:spPr bwMode="auto">
            <a:xfrm>
              <a:off x="2493" y="1649"/>
              <a:ext cx="381" cy="942"/>
            </a:xfrm>
            <a:prstGeom prst="ellipse">
              <a:avLst/>
            </a:prstGeom>
            <a:solidFill>
              <a:srgbClr val="EBFFFF">
                <a:alpha val="49001"/>
              </a:srgbClr>
            </a:solidFill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459" name="Line 19"/>
            <p:cNvSpPr>
              <a:spLocks noChangeShapeType="1"/>
            </p:cNvSpPr>
            <p:nvPr/>
          </p:nvSpPr>
          <p:spPr bwMode="auto">
            <a:xfrm>
              <a:off x="2668" y="2593"/>
              <a:ext cx="978" cy="502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460" name="Line 20"/>
            <p:cNvSpPr>
              <a:spLocks noChangeShapeType="1"/>
            </p:cNvSpPr>
            <p:nvPr/>
          </p:nvSpPr>
          <p:spPr bwMode="auto">
            <a:xfrm flipH="1">
              <a:off x="3646" y="2588"/>
              <a:ext cx="916" cy="507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461" name="Text Box 21"/>
            <p:cNvSpPr txBox="1">
              <a:spLocks noChangeArrowheads="1"/>
            </p:cNvSpPr>
            <p:nvPr/>
          </p:nvSpPr>
          <p:spPr bwMode="auto">
            <a:xfrm>
              <a:off x="3236" y="3091"/>
              <a:ext cx="814" cy="595"/>
            </a:xfrm>
            <a:prstGeom prst="rect">
              <a:avLst/>
            </a:prstGeom>
            <a:solidFill>
              <a:srgbClr val="EBFFFF">
                <a:alpha val="49001"/>
              </a:srgbClr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Change in head over space</a:t>
              </a:r>
            </a:p>
          </p:txBody>
        </p:sp>
        <p:sp>
          <p:nvSpPr>
            <p:cNvPr id="317462" name="Oval 22"/>
            <p:cNvSpPr>
              <a:spLocks noChangeArrowheads="1"/>
            </p:cNvSpPr>
            <p:nvPr/>
          </p:nvSpPr>
          <p:spPr bwMode="auto">
            <a:xfrm>
              <a:off x="4365" y="1649"/>
              <a:ext cx="381" cy="942"/>
            </a:xfrm>
            <a:prstGeom prst="ellipse">
              <a:avLst/>
            </a:prstGeom>
            <a:solidFill>
              <a:srgbClr val="EBFFFF">
                <a:alpha val="49001"/>
              </a:srgbClr>
            </a:solidFill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7463" name="Text Box 23"/>
          <p:cNvSpPr txBox="1">
            <a:spLocks noChangeArrowheads="1"/>
          </p:cNvSpPr>
          <p:nvPr/>
        </p:nvSpPr>
        <p:spPr bwMode="auto">
          <a:xfrm>
            <a:off x="2212975" y="1627188"/>
            <a:ext cx="5075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2D Richards’ equation, matrix flow</a:t>
            </a:r>
          </a:p>
        </p:txBody>
      </p:sp>
    </p:spTree>
    <p:extLst>
      <p:ext uri="{BB962C8B-B14F-4D97-AF65-F5344CB8AC3E}">
        <p14:creationId xmlns:p14="http://schemas.microsoft.com/office/powerpoint/2010/main" val="377221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66" name="Group 2"/>
          <p:cNvGrpSpPr>
            <a:grpSpLocks/>
          </p:cNvGrpSpPr>
          <p:nvPr/>
        </p:nvGrpSpPr>
        <p:grpSpPr bwMode="auto">
          <a:xfrm>
            <a:off x="609600" y="4957763"/>
            <a:ext cx="6076950" cy="1200150"/>
            <a:chOff x="384" y="3225"/>
            <a:chExt cx="3828" cy="756"/>
          </a:xfrm>
        </p:grpSpPr>
        <p:sp>
          <p:nvSpPr>
            <p:cNvPr id="318467" name="Rectangle 3"/>
            <p:cNvSpPr>
              <a:spLocks noChangeArrowheads="1"/>
            </p:cNvSpPr>
            <p:nvPr/>
          </p:nvSpPr>
          <p:spPr bwMode="auto">
            <a:xfrm>
              <a:off x="384" y="3225"/>
              <a:ext cx="3828" cy="756"/>
            </a:xfrm>
            <a:prstGeom prst="rect">
              <a:avLst/>
            </a:prstGeom>
            <a:solidFill>
              <a:srgbClr val="E5FFFF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468" name="AutoShape 4"/>
            <p:cNvSpPr>
              <a:spLocks/>
            </p:cNvSpPr>
            <p:nvPr/>
          </p:nvSpPr>
          <p:spPr bwMode="auto">
            <a:xfrm>
              <a:off x="1124" y="3271"/>
              <a:ext cx="102" cy="648"/>
            </a:xfrm>
            <a:prstGeom prst="leftBrace">
              <a:avLst>
                <a:gd name="adj1" fmla="val 52941"/>
                <a:gd name="adj2" fmla="val 50000"/>
              </a:avLst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469" name="Text Box 5"/>
            <p:cNvSpPr txBox="1">
              <a:spLocks noChangeArrowheads="1"/>
            </p:cNvSpPr>
            <p:nvPr/>
          </p:nvSpPr>
          <p:spPr bwMode="auto">
            <a:xfrm>
              <a:off x="408" y="3461"/>
              <a:ext cx="6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Variable</a:t>
              </a:r>
            </a:p>
          </p:txBody>
        </p:sp>
      </p:grpSp>
      <p:sp>
        <p:nvSpPr>
          <p:cNvPr id="318470" name="Rectangle 6"/>
          <p:cNvSpPr>
            <a:spLocks noGrp="1" noChangeArrowheads="1"/>
          </p:cNvSpPr>
          <p:nvPr>
            <p:ph type="title"/>
          </p:nvPr>
        </p:nvSpPr>
        <p:spPr>
          <a:xfrm>
            <a:off x="390525" y="179388"/>
            <a:ext cx="8229600" cy="1143000"/>
          </a:xfrm>
        </p:spPr>
        <p:txBody>
          <a:bodyPr/>
          <a:lstStyle/>
          <a:p>
            <a:pPr algn="l"/>
            <a:r>
              <a:rPr lang="en-US" altLang="en-US" sz="3000" dirty="0"/>
              <a:t>Equations for water retention functions  </a:t>
            </a:r>
            <a:br>
              <a:rPr lang="en-US" altLang="en-US" sz="3000" dirty="0"/>
            </a:br>
            <a:r>
              <a:rPr lang="en-US" altLang="en-US" sz="2000" dirty="0"/>
              <a:t>van </a:t>
            </a:r>
            <a:r>
              <a:rPr lang="en-US" altLang="en-US" sz="2000" dirty="0" err="1"/>
              <a:t>Genuchten</a:t>
            </a:r>
            <a:r>
              <a:rPr lang="en-US" altLang="en-US" sz="2000" dirty="0"/>
              <a:t> (1980)</a:t>
            </a:r>
          </a:p>
        </p:txBody>
      </p:sp>
      <p:sp>
        <p:nvSpPr>
          <p:cNvPr id="318471" name="Rectangle 7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8472" name="Object 8"/>
          <p:cNvGraphicFramePr>
            <a:graphicFrameLocks noChangeAspect="1"/>
          </p:cNvGraphicFramePr>
          <p:nvPr/>
        </p:nvGraphicFramePr>
        <p:xfrm>
          <a:off x="603250" y="1427163"/>
          <a:ext cx="199231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68200" imgH="520560" progId="Equation.DSMT4">
                  <p:embed/>
                </p:oleObj>
              </mc:Choice>
              <mc:Fallback>
                <p:oleObj name="Equation" r:id="rId2" imgW="1168200" imgH="520560" progId="Equation.DSMT4">
                  <p:embed/>
                  <p:pic>
                    <p:nvPicPr>
                      <p:cNvPr id="31847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0" y="1427163"/>
                        <a:ext cx="1992313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473" name="Rectangle 9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8474" name="Object 10"/>
          <p:cNvGraphicFramePr>
            <a:graphicFrameLocks noChangeAspect="1"/>
          </p:cNvGraphicFramePr>
          <p:nvPr/>
        </p:nvGraphicFramePr>
        <p:xfrm>
          <a:off x="573088" y="2366963"/>
          <a:ext cx="5027612" cy="116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46400" imgH="685800" progId="Equation.3">
                  <p:embed/>
                </p:oleObj>
              </mc:Choice>
              <mc:Fallback>
                <p:oleObj name="Equation" r:id="rId4" imgW="2946400" imgH="685800" progId="Equation.3">
                  <p:embed/>
                  <p:pic>
                    <p:nvPicPr>
                      <p:cNvPr id="31847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2366963"/>
                        <a:ext cx="5027612" cy="1169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475" name="Text Box 11"/>
          <p:cNvSpPr txBox="1">
            <a:spLocks noChangeArrowheads="1"/>
          </p:cNvSpPr>
          <p:nvPr/>
        </p:nvSpPr>
        <p:spPr bwMode="auto">
          <a:xfrm>
            <a:off x="2871788" y="1584325"/>
            <a:ext cx="19319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00"/>
                </a:solidFill>
                <a:latin typeface="Comic Sans MS" pitchFamily="66" charset="0"/>
              </a:rPr>
              <a:t>for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en-US" sz="2000" b="0" i="1" dirty="0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</a:rPr>
              <a:t> &lt; </a:t>
            </a:r>
            <a:r>
              <a:rPr lang="en-US" altLang="en-US" sz="2000" b="0" i="1" dirty="0" err="1">
                <a:solidFill>
                  <a:srgbClr val="000000"/>
                </a:solidFill>
                <a:latin typeface="Times New Roman" pitchFamily="18" charset="0"/>
              </a:rPr>
              <a:t>h</a:t>
            </a:r>
            <a:r>
              <a:rPr lang="en-US" altLang="en-US" sz="2000" b="0" i="1" baseline="-25000" dirty="0" err="1">
                <a:solidFill>
                  <a:srgbClr val="000000"/>
                </a:solidFill>
                <a:latin typeface="Times New Roman" pitchFamily="18" charset="0"/>
              </a:rPr>
              <a:t>s</a:t>
            </a:r>
            <a:endParaRPr lang="en-US" altLang="en-US" sz="2000" b="0" i="1" baseline="-25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8476" name="Text Box 12"/>
          <p:cNvSpPr txBox="1">
            <a:spLocks noChangeArrowheads="1"/>
          </p:cNvSpPr>
          <p:nvPr/>
        </p:nvSpPr>
        <p:spPr bwMode="auto">
          <a:xfrm>
            <a:off x="4348163" y="1590675"/>
            <a:ext cx="28241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l-GR" altLang="en-US" sz="2000" b="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altLang="en-US" sz="2000" b="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l-GR" altLang="en-US" sz="2000" b="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altLang="en-US" sz="2000" b="0" i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000" b="0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for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000" b="0" i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h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l-GR" altLang="en-US" sz="2000" b="0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≥</a:t>
            </a:r>
            <a:r>
              <a:rPr lang="en-US" altLang="en-US" sz="2000" b="0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000" b="0" i="1" dirty="0" err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h</a:t>
            </a:r>
            <a:r>
              <a:rPr lang="en-US" altLang="en-US" sz="2000" b="0" i="1" baseline="-25000" dirty="0" err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s</a:t>
            </a:r>
            <a:endParaRPr lang="el-GR" altLang="en-US" sz="2000" b="0" i="1" baseline="-25000" dirty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18477" name="Text Box 13"/>
          <p:cNvSpPr txBox="1">
            <a:spLocks noChangeArrowheads="1"/>
          </p:cNvSpPr>
          <p:nvPr/>
        </p:nvSpPr>
        <p:spPr bwMode="auto">
          <a:xfrm>
            <a:off x="1998663" y="3851275"/>
            <a:ext cx="3663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l-GR" altLang="en-US" sz="1800" b="0">
                <a:solidFill>
                  <a:srgbClr val="000066"/>
                </a:solidFill>
                <a:latin typeface="Comic Sans MS" pitchFamily="66" charset="0"/>
              </a:rPr>
              <a:t>θ</a:t>
            </a:r>
            <a:r>
              <a:rPr lang="en-US" altLang="en-US" sz="1800" b="0" baseline="-25000">
                <a:solidFill>
                  <a:srgbClr val="000066"/>
                </a:solidFill>
                <a:latin typeface="Comic Sans MS" pitchFamily="66" charset="0"/>
              </a:rPr>
              <a:t>r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= residual water content</a:t>
            </a:r>
            <a:endParaRPr lang="el-GR" altLang="en-US" sz="1800" b="0">
              <a:solidFill>
                <a:srgbClr val="000066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18478" name="Text Box 14"/>
          <p:cNvSpPr txBox="1">
            <a:spLocks noChangeArrowheads="1"/>
          </p:cNvSpPr>
          <p:nvPr/>
        </p:nvSpPr>
        <p:spPr bwMode="auto">
          <a:xfrm>
            <a:off x="2009775" y="4325938"/>
            <a:ext cx="3663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l-GR" altLang="en-US" sz="1800" b="0">
                <a:solidFill>
                  <a:srgbClr val="000066"/>
                </a:solidFill>
                <a:latin typeface="Comic Sans MS" pitchFamily="66" charset="0"/>
              </a:rPr>
              <a:t>θ</a:t>
            </a:r>
            <a:r>
              <a:rPr lang="en-US" altLang="en-US" sz="1800" b="0" baseline="-25000">
                <a:solidFill>
                  <a:srgbClr val="000066"/>
                </a:solidFill>
                <a:latin typeface="Comic Sans MS" pitchFamily="66" charset="0"/>
              </a:rPr>
              <a:t>s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= saturated water content</a:t>
            </a:r>
            <a:endParaRPr lang="el-GR" altLang="en-US" sz="1800" b="0">
              <a:solidFill>
                <a:srgbClr val="000066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18479" name="Text Box 15"/>
          <p:cNvSpPr txBox="1">
            <a:spLocks noChangeArrowheads="1"/>
          </p:cNvSpPr>
          <p:nvPr/>
        </p:nvSpPr>
        <p:spPr bwMode="auto">
          <a:xfrm>
            <a:off x="2011363" y="5122863"/>
            <a:ext cx="437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K</a:t>
            </a:r>
            <a:r>
              <a:rPr lang="en-US" altLang="en-US" sz="2000" baseline="-2500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s</a:t>
            </a: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altLang="en-US" sz="180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= saturated hydraulic conductivity</a:t>
            </a:r>
            <a:endParaRPr lang="el-GR" altLang="en-US" sz="1800" i="1" baseline="-25000">
              <a:solidFill>
                <a:srgbClr val="000066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18480" name="Text Box 16"/>
          <p:cNvSpPr txBox="1">
            <a:spLocks noChangeArrowheads="1"/>
          </p:cNvSpPr>
          <p:nvPr/>
        </p:nvSpPr>
        <p:spPr bwMode="auto">
          <a:xfrm>
            <a:off x="6299200" y="4159250"/>
            <a:ext cx="2444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l </a:t>
            </a:r>
            <a:r>
              <a:rPr lang="en-US" altLang="en-US" sz="1800" b="0" i="1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= 0.5 for wet soil</a:t>
            </a:r>
            <a:endParaRPr lang="el-GR" altLang="en-US" sz="1800" b="0" i="1" baseline="-25000">
              <a:solidFill>
                <a:srgbClr val="000066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18481" name="Text Box 17"/>
          <p:cNvSpPr txBox="1">
            <a:spLocks noChangeArrowheads="1"/>
          </p:cNvSpPr>
          <p:nvPr/>
        </p:nvSpPr>
        <p:spPr bwMode="auto">
          <a:xfrm>
            <a:off x="1992313" y="5675313"/>
            <a:ext cx="39322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l-GR" altLang="en-US" sz="2000" b="0">
                <a:solidFill>
                  <a:srgbClr val="000066"/>
                </a:solidFill>
                <a:latin typeface="Comic Sans MS" pitchFamily="66" charset="0"/>
              </a:rPr>
              <a:t>α</a:t>
            </a: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, n</a:t>
            </a:r>
            <a:r>
              <a:rPr lang="en-US" altLang="en-US" sz="1800" b="0" i="1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= independent parameters</a:t>
            </a:r>
            <a:endParaRPr lang="el-GR" altLang="en-US" sz="1800" b="0">
              <a:solidFill>
                <a:srgbClr val="000066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18482" name="Text Box 18"/>
          <p:cNvSpPr txBox="1">
            <a:spLocks noChangeArrowheads="1"/>
          </p:cNvSpPr>
          <p:nvPr/>
        </p:nvSpPr>
        <p:spPr bwMode="auto">
          <a:xfrm>
            <a:off x="6254750" y="3732213"/>
            <a:ext cx="1746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  <a:cs typeface="Times New Roman" pitchFamily="18" charset="0"/>
              </a:rPr>
              <a:t>m = 1-1/ 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n</a:t>
            </a:r>
            <a:endParaRPr lang="el-GR" altLang="en-US" sz="1800" b="0">
              <a:solidFill>
                <a:srgbClr val="000066"/>
              </a:solidFill>
              <a:latin typeface="Comic Sans MS" pitchFamily="66" charset="0"/>
            </a:endParaRPr>
          </a:p>
        </p:txBody>
      </p:sp>
      <p:grpSp>
        <p:nvGrpSpPr>
          <p:cNvPr id="318483" name="Group 19"/>
          <p:cNvGrpSpPr>
            <a:grpSpLocks/>
          </p:cNvGrpSpPr>
          <p:nvPr/>
        </p:nvGrpSpPr>
        <p:grpSpPr bwMode="auto">
          <a:xfrm>
            <a:off x="628650" y="3662363"/>
            <a:ext cx="5038725" cy="1200150"/>
            <a:chOff x="396" y="2307"/>
            <a:chExt cx="3174" cy="756"/>
          </a:xfrm>
        </p:grpSpPr>
        <p:sp>
          <p:nvSpPr>
            <p:cNvPr id="318484" name="Rectangle 20"/>
            <p:cNvSpPr>
              <a:spLocks noChangeArrowheads="1"/>
            </p:cNvSpPr>
            <p:nvPr/>
          </p:nvSpPr>
          <p:spPr bwMode="auto">
            <a:xfrm>
              <a:off x="396" y="2307"/>
              <a:ext cx="3174" cy="756"/>
            </a:xfrm>
            <a:prstGeom prst="rect">
              <a:avLst/>
            </a:prstGeom>
            <a:solidFill>
              <a:srgbClr val="FFE7E7">
                <a:alpha val="49001"/>
              </a:srgbClr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485" name="AutoShape 21"/>
            <p:cNvSpPr>
              <a:spLocks/>
            </p:cNvSpPr>
            <p:nvPr/>
          </p:nvSpPr>
          <p:spPr bwMode="auto">
            <a:xfrm>
              <a:off x="1140" y="2389"/>
              <a:ext cx="97" cy="616"/>
            </a:xfrm>
            <a:prstGeom prst="leftBrace">
              <a:avLst>
                <a:gd name="adj1" fmla="val 52921"/>
                <a:gd name="adj2" fmla="val 50000"/>
              </a:avLst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486" name="Text Box 22"/>
            <p:cNvSpPr txBox="1">
              <a:spLocks noChangeArrowheads="1"/>
            </p:cNvSpPr>
            <p:nvPr/>
          </p:nvSpPr>
          <p:spPr bwMode="auto">
            <a:xfrm>
              <a:off x="505" y="2541"/>
              <a:ext cx="49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Fixed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78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516665" y="-42416"/>
            <a:ext cx="7865335" cy="6827247"/>
            <a:chOff x="381000" y="-42416"/>
            <a:chExt cx="8651868" cy="6827247"/>
          </a:xfrm>
        </p:grpSpPr>
        <p:pic>
          <p:nvPicPr>
            <p:cNvPr id="321538" name="Picture 2" descr="C:\Users\SJB\Documents\Classes\Cee574c\Guest Lectures\Spring 2016\Hydrologic Model Classification\Figures\Fig 2.9 - Bouw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-42416"/>
              <a:ext cx="8651868" cy="6287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57200" y="6323166"/>
              <a:ext cx="822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</a:rPr>
                <a:t>Bouwer, H., Groundwater Hydrology, McGraw-Hill, 1978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07656" y="3657600"/>
            <a:ext cx="4337364" cy="457200"/>
            <a:chOff x="716280" y="3657600"/>
            <a:chExt cx="4337364" cy="457200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1777044" y="3886200"/>
              <a:ext cx="32766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" name="Rectangle 6"/>
            <p:cNvSpPr/>
            <p:nvPr/>
          </p:nvSpPr>
          <p:spPr bwMode="auto">
            <a:xfrm>
              <a:off x="716280" y="3657600"/>
              <a:ext cx="1005840" cy="4572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>
                <a:ln>
                  <a:noFill/>
                </a:ln>
                <a:solidFill>
                  <a:srgbClr val="FF33C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1905000" y="304800"/>
            <a:ext cx="71689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van </a:t>
            </a:r>
            <a:r>
              <a:rPr lang="en-US" altLang="en-US" sz="2000" b="0" kern="0" dirty="0" err="1">
                <a:solidFill>
                  <a:srgbClr val="000000"/>
                </a:solidFill>
                <a:latin typeface="Arial"/>
                <a:ea typeface="+mj-ea"/>
                <a:cs typeface="+mj-cs"/>
              </a:rPr>
              <a:t>Genuchten</a:t>
            </a:r>
            <a:r>
              <a:rPr lang="en-US" altLang="en-US" sz="2000" b="0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 (1980), requires estimated “air entry value”, </a:t>
            </a:r>
            <a:r>
              <a:rPr lang="en-US" altLang="en-US" sz="2000" b="0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en-US" sz="2000" b="0" i="1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l-GR" altLang="en-US" sz="2000" b="0" i="1" baseline="-25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1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/>
              <a:t>Solution schemes</a:t>
            </a:r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Hydrus2D:</a:t>
            </a:r>
          </a:p>
          <a:p>
            <a:pPr lvl="1"/>
            <a:r>
              <a:rPr lang="en-US" altLang="en-US" dirty="0" err="1"/>
              <a:t>Galerkin</a:t>
            </a:r>
            <a:r>
              <a:rPr lang="en-US" altLang="en-US" dirty="0"/>
              <a:t> type linear finite element</a:t>
            </a:r>
          </a:p>
          <a:p>
            <a:pPr lvl="1"/>
            <a:r>
              <a:rPr lang="en-US" altLang="en-US" dirty="0"/>
              <a:t>Time integration through implicit (backwards) finite difference scheme</a:t>
            </a:r>
          </a:p>
          <a:p>
            <a:pPr lvl="1"/>
            <a:r>
              <a:rPr lang="en-US" altLang="en-US" dirty="0"/>
              <a:t>Solution through Gaussian elimination, conjugate gradient, or ORTHOMIN methods </a:t>
            </a:r>
          </a:p>
          <a:p>
            <a:pPr lvl="1"/>
            <a:r>
              <a:rPr lang="en-US" altLang="en-US" dirty="0"/>
              <a:t>Adaptive time stepping</a:t>
            </a:r>
          </a:p>
        </p:txBody>
      </p:sp>
    </p:spTree>
    <p:extLst>
      <p:ext uri="{BB962C8B-B14F-4D97-AF65-F5344CB8AC3E}">
        <p14:creationId xmlns:p14="http://schemas.microsoft.com/office/powerpoint/2010/main" val="4287282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447800" y="1447800"/>
            <a:ext cx="66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00"/>
                </a:solidFill>
                <a:latin typeface="Comic Sans MS" pitchFamily="66" charset="0"/>
              </a:rPr>
              <a:t>1D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267200" y="1447800"/>
            <a:ext cx="7254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00"/>
                </a:solidFill>
                <a:latin typeface="Comic Sans MS" pitchFamily="66" charset="0"/>
              </a:rPr>
              <a:t>2D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315200" y="1371600"/>
            <a:ext cx="7254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00"/>
                </a:solidFill>
                <a:latin typeface="Comic Sans MS" pitchFamily="66" charset="0"/>
              </a:rPr>
              <a:t>3D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304925" y="2147888"/>
            <a:ext cx="914400" cy="914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58" name="Text Box 86"/>
          <p:cNvSpPr txBox="1">
            <a:spLocks noChangeArrowheads="1"/>
          </p:cNvSpPr>
          <p:nvPr/>
        </p:nvSpPr>
        <p:spPr bwMode="auto">
          <a:xfrm>
            <a:off x="923925" y="2757488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x</a:t>
            </a:r>
          </a:p>
        </p:txBody>
      </p:sp>
      <p:grpSp>
        <p:nvGrpSpPr>
          <p:cNvPr id="3173" name="Group 101"/>
          <p:cNvGrpSpPr>
            <a:grpSpLocks/>
          </p:cNvGrpSpPr>
          <p:nvPr/>
        </p:nvGrpSpPr>
        <p:grpSpPr bwMode="auto">
          <a:xfrm>
            <a:off x="3514725" y="2133600"/>
            <a:ext cx="1539875" cy="1322388"/>
            <a:chOff x="1478" y="1776"/>
            <a:chExt cx="970" cy="833"/>
          </a:xfrm>
        </p:grpSpPr>
        <p:sp>
          <p:nvSpPr>
            <p:cNvPr id="3080" name="Rectangle 8"/>
            <p:cNvSpPr>
              <a:spLocks noChangeArrowheads="1"/>
            </p:cNvSpPr>
            <p:nvPr/>
          </p:nvSpPr>
          <p:spPr bwMode="auto">
            <a:xfrm>
              <a:off x="1872" y="1776"/>
              <a:ext cx="576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2" name="Line 10"/>
            <p:cNvSpPr>
              <a:spLocks noChangeShapeType="1"/>
            </p:cNvSpPr>
            <p:nvPr/>
          </p:nvSpPr>
          <p:spPr bwMode="auto">
            <a:xfrm>
              <a:off x="2064" y="1776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3" name="Line 11"/>
            <p:cNvSpPr>
              <a:spLocks noChangeShapeType="1"/>
            </p:cNvSpPr>
            <p:nvPr/>
          </p:nvSpPr>
          <p:spPr bwMode="auto">
            <a:xfrm>
              <a:off x="2256" y="1776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4" name="Line 12"/>
            <p:cNvSpPr>
              <a:spLocks noChangeShapeType="1"/>
            </p:cNvSpPr>
            <p:nvPr/>
          </p:nvSpPr>
          <p:spPr bwMode="auto">
            <a:xfrm>
              <a:off x="1872" y="1968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5" name="Line 13"/>
            <p:cNvSpPr>
              <a:spLocks noChangeShapeType="1"/>
            </p:cNvSpPr>
            <p:nvPr/>
          </p:nvSpPr>
          <p:spPr bwMode="auto">
            <a:xfrm>
              <a:off x="1872" y="2160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60" name="Line 88"/>
            <p:cNvSpPr>
              <a:spLocks noChangeShapeType="1"/>
            </p:cNvSpPr>
            <p:nvPr/>
          </p:nvSpPr>
          <p:spPr bwMode="auto">
            <a:xfrm flipV="1">
              <a:off x="1680" y="211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61" name="Line 89"/>
            <p:cNvSpPr>
              <a:spLocks noChangeShapeType="1"/>
            </p:cNvSpPr>
            <p:nvPr/>
          </p:nvSpPr>
          <p:spPr bwMode="auto">
            <a:xfrm>
              <a:off x="1680" y="240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62" name="Text Box 90"/>
            <p:cNvSpPr txBox="1">
              <a:spLocks noChangeArrowheads="1"/>
            </p:cNvSpPr>
            <p:nvPr/>
          </p:nvSpPr>
          <p:spPr bwMode="auto">
            <a:xfrm>
              <a:off x="1670" y="2378"/>
              <a:ext cx="20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x</a:t>
              </a:r>
            </a:p>
          </p:txBody>
        </p:sp>
        <p:sp>
          <p:nvSpPr>
            <p:cNvPr id="3163" name="Text Box 91"/>
            <p:cNvSpPr txBox="1">
              <a:spLocks noChangeArrowheads="1"/>
            </p:cNvSpPr>
            <p:nvPr/>
          </p:nvSpPr>
          <p:spPr bwMode="auto">
            <a:xfrm>
              <a:off x="1478" y="2138"/>
              <a:ext cx="19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y</a:t>
              </a:r>
            </a:p>
          </p:txBody>
        </p:sp>
      </p:grpSp>
      <p:grpSp>
        <p:nvGrpSpPr>
          <p:cNvPr id="3174" name="Group 102"/>
          <p:cNvGrpSpPr>
            <a:grpSpLocks/>
          </p:cNvGrpSpPr>
          <p:nvPr/>
        </p:nvGrpSpPr>
        <p:grpSpPr bwMode="auto">
          <a:xfrm>
            <a:off x="6324600" y="1905000"/>
            <a:ext cx="1844675" cy="1406525"/>
            <a:chOff x="1382" y="2810"/>
            <a:chExt cx="1162" cy="886"/>
          </a:xfrm>
        </p:grpSpPr>
        <p:sp>
          <p:nvSpPr>
            <p:cNvPr id="3081" name="AutoShape 9"/>
            <p:cNvSpPr>
              <a:spLocks noChangeArrowheads="1"/>
            </p:cNvSpPr>
            <p:nvPr/>
          </p:nvSpPr>
          <p:spPr bwMode="auto">
            <a:xfrm>
              <a:off x="1776" y="2928"/>
              <a:ext cx="765" cy="765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6" name="Line 14"/>
            <p:cNvSpPr>
              <a:spLocks noChangeShapeType="1"/>
            </p:cNvSpPr>
            <p:nvPr/>
          </p:nvSpPr>
          <p:spPr bwMode="auto">
            <a:xfrm>
              <a:off x="1968" y="3120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7" name="Line 15"/>
            <p:cNvSpPr>
              <a:spLocks noChangeShapeType="1"/>
            </p:cNvSpPr>
            <p:nvPr/>
          </p:nvSpPr>
          <p:spPr bwMode="auto">
            <a:xfrm>
              <a:off x="2160" y="3120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8" name="Line 16"/>
            <p:cNvSpPr>
              <a:spLocks noChangeShapeType="1"/>
            </p:cNvSpPr>
            <p:nvPr/>
          </p:nvSpPr>
          <p:spPr bwMode="auto">
            <a:xfrm>
              <a:off x="1776" y="3312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89" name="Line 17"/>
            <p:cNvSpPr>
              <a:spLocks noChangeShapeType="1"/>
            </p:cNvSpPr>
            <p:nvPr/>
          </p:nvSpPr>
          <p:spPr bwMode="auto">
            <a:xfrm>
              <a:off x="1776" y="3504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0" name="Line 18"/>
            <p:cNvSpPr>
              <a:spLocks noChangeShapeType="1"/>
            </p:cNvSpPr>
            <p:nvPr/>
          </p:nvSpPr>
          <p:spPr bwMode="auto">
            <a:xfrm flipV="1">
              <a:off x="1968" y="2928"/>
              <a:ext cx="192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1" name="Line 19"/>
            <p:cNvSpPr>
              <a:spLocks noChangeShapeType="1"/>
            </p:cNvSpPr>
            <p:nvPr/>
          </p:nvSpPr>
          <p:spPr bwMode="auto">
            <a:xfrm flipV="1">
              <a:off x="2160" y="2928"/>
              <a:ext cx="192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2" name="Line 20"/>
            <p:cNvSpPr>
              <a:spLocks noChangeShapeType="1"/>
            </p:cNvSpPr>
            <p:nvPr/>
          </p:nvSpPr>
          <p:spPr bwMode="auto">
            <a:xfrm flipV="1">
              <a:off x="2352" y="3120"/>
              <a:ext cx="192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3" name="Line 21"/>
            <p:cNvSpPr>
              <a:spLocks noChangeShapeType="1"/>
            </p:cNvSpPr>
            <p:nvPr/>
          </p:nvSpPr>
          <p:spPr bwMode="auto">
            <a:xfrm flipV="1">
              <a:off x="2352" y="3312"/>
              <a:ext cx="192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6" name="Line 24"/>
            <p:cNvSpPr>
              <a:spLocks noChangeShapeType="1"/>
            </p:cNvSpPr>
            <p:nvPr/>
          </p:nvSpPr>
          <p:spPr bwMode="auto">
            <a:xfrm>
              <a:off x="1872" y="3024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7" name="Line 25"/>
            <p:cNvSpPr>
              <a:spLocks noChangeShapeType="1"/>
            </p:cNvSpPr>
            <p:nvPr/>
          </p:nvSpPr>
          <p:spPr bwMode="auto">
            <a:xfrm>
              <a:off x="2448" y="3024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8" name="Line 26"/>
            <p:cNvSpPr>
              <a:spLocks noChangeShapeType="1"/>
            </p:cNvSpPr>
            <p:nvPr/>
          </p:nvSpPr>
          <p:spPr bwMode="auto">
            <a:xfrm>
              <a:off x="1920" y="2976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099" name="Line 27"/>
            <p:cNvSpPr>
              <a:spLocks noChangeShapeType="1"/>
            </p:cNvSpPr>
            <p:nvPr/>
          </p:nvSpPr>
          <p:spPr bwMode="auto">
            <a:xfrm>
              <a:off x="2496" y="2976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65" name="Line 93"/>
            <p:cNvSpPr>
              <a:spLocks noChangeShapeType="1"/>
            </p:cNvSpPr>
            <p:nvPr/>
          </p:nvSpPr>
          <p:spPr bwMode="auto">
            <a:xfrm>
              <a:off x="1536" y="312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66" name="Text Box 94"/>
            <p:cNvSpPr txBox="1">
              <a:spLocks noChangeArrowheads="1"/>
            </p:cNvSpPr>
            <p:nvPr/>
          </p:nvSpPr>
          <p:spPr bwMode="auto">
            <a:xfrm>
              <a:off x="1540" y="3084"/>
              <a:ext cx="20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x</a:t>
              </a:r>
            </a:p>
          </p:txBody>
        </p:sp>
        <p:sp>
          <p:nvSpPr>
            <p:cNvPr id="3169" name="Line 97"/>
            <p:cNvSpPr>
              <a:spLocks noChangeShapeType="1"/>
            </p:cNvSpPr>
            <p:nvPr/>
          </p:nvSpPr>
          <p:spPr bwMode="auto">
            <a:xfrm flipV="1">
              <a:off x="1536" y="2880"/>
              <a:ext cx="192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70" name="Line 98"/>
            <p:cNvSpPr>
              <a:spLocks noChangeShapeType="1"/>
            </p:cNvSpPr>
            <p:nvPr/>
          </p:nvSpPr>
          <p:spPr bwMode="auto">
            <a:xfrm>
              <a:off x="1536" y="312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171" name="Text Box 99"/>
            <p:cNvSpPr txBox="1">
              <a:spLocks noChangeArrowheads="1"/>
            </p:cNvSpPr>
            <p:nvPr/>
          </p:nvSpPr>
          <p:spPr bwMode="auto">
            <a:xfrm>
              <a:off x="1382" y="2810"/>
              <a:ext cx="19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y</a:t>
              </a:r>
            </a:p>
          </p:txBody>
        </p:sp>
        <p:sp>
          <p:nvSpPr>
            <p:cNvPr id="3172" name="Text Box 100"/>
            <p:cNvSpPr txBox="1">
              <a:spLocks noChangeArrowheads="1"/>
            </p:cNvSpPr>
            <p:nvPr/>
          </p:nvSpPr>
          <p:spPr bwMode="auto">
            <a:xfrm>
              <a:off x="1382" y="3146"/>
              <a:ext cx="19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00"/>
                  </a:solidFill>
                  <a:latin typeface="Comic Sans MS" pitchFamily="66" charset="0"/>
                </a:rPr>
                <a:t>z</a:t>
              </a:r>
            </a:p>
          </p:txBody>
        </p:sp>
      </p:grpSp>
      <p:sp>
        <p:nvSpPr>
          <p:cNvPr id="3224" name="Freeform 152"/>
          <p:cNvSpPr>
            <a:spLocks/>
          </p:cNvSpPr>
          <p:nvPr/>
        </p:nvSpPr>
        <p:spPr bwMode="auto">
          <a:xfrm>
            <a:off x="685800" y="3733800"/>
            <a:ext cx="2124075" cy="2343150"/>
          </a:xfrm>
          <a:custGeom>
            <a:avLst/>
            <a:gdLst>
              <a:gd name="T0" fmla="*/ 486 w 1338"/>
              <a:gd name="T1" fmla="*/ 1476 h 1476"/>
              <a:gd name="T2" fmla="*/ 426 w 1338"/>
              <a:gd name="T3" fmla="*/ 1356 h 1476"/>
              <a:gd name="T4" fmla="*/ 360 w 1338"/>
              <a:gd name="T5" fmla="*/ 1260 h 1476"/>
              <a:gd name="T6" fmla="*/ 270 w 1338"/>
              <a:gd name="T7" fmla="*/ 1134 h 1476"/>
              <a:gd name="T8" fmla="*/ 174 w 1338"/>
              <a:gd name="T9" fmla="*/ 1044 h 1476"/>
              <a:gd name="T10" fmla="*/ 90 w 1338"/>
              <a:gd name="T11" fmla="*/ 954 h 1476"/>
              <a:gd name="T12" fmla="*/ 30 w 1338"/>
              <a:gd name="T13" fmla="*/ 858 h 1476"/>
              <a:gd name="T14" fmla="*/ 0 w 1338"/>
              <a:gd name="T15" fmla="*/ 684 h 1476"/>
              <a:gd name="T16" fmla="*/ 6 w 1338"/>
              <a:gd name="T17" fmla="*/ 546 h 1476"/>
              <a:gd name="T18" fmla="*/ 42 w 1338"/>
              <a:gd name="T19" fmla="*/ 426 h 1476"/>
              <a:gd name="T20" fmla="*/ 108 w 1338"/>
              <a:gd name="T21" fmla="*/ 318 h 1476"/>
              <a:gd name="T22" fmla="*/ 192 w 1338"/>
              <a:gd name="T23" fmla="*/ 228 h 1476"/>
              <a:gd name="T24" fmla="*/ 342 w 1338"/>
              <a:gd name="T25" fmla="*/ 132 h 1476"/>
              <a:gd name="T26" fmla="*/ 498 w 1338"/>
              <a:gd name="T27" fmla="*/ 60 h 1476"/>
              <a:gd name="T28" fmla="*/ 684 w 1338"/>
              <a:gd name="T29" fmla="*/ 12 h 1476"/>
              <a:gd name="T30" fmla="*/ 918 w 1338"/>
              <a:gd name="T31" fmla="*/ 0 h 1476"/>
              <a:gd name="T32" fmla="*/ 972 w 1338"/>
              <a:gd name="T33" fmla="*/ 18 h 1476"/>
              <a:gd name="T34" fmla="*/ 1092 w 1338"/>
              <a:gd name="T35" fmla="*/ 78 h 1476"/>
              <a:gd name="T36" fmla="*/ 1164 w 1338"/>
              <a:gd name="T37" fmla="*/ 156 h 1476"/>
              <a:gd name="T38" fmla="*/ 1224 w 1338"/>
              <a:gd name="T39" fmla="*/ 246 h 1476"/>
              <a:gd name="T40" fmla="*/ 1266 w 1338"/>
              <a:gd name="T41" fmla="*/ 312 h 1476"/>
              <a:gd name="T42" fmla="*/ 1314 w 1338"/>
              <a:gd name="T43" fmla="*/ 444 h 1476"/>
              <a:gd name="T44" fmla="*/ 1338 w 1338"/>
              <a:gd name="T45" fmla="*/ 564 h 1476"/>
              <a:gd name="T46" fmla="*/ 1338 w 1338"/>
              <a:gd name="T47" fmla="*/ 666 h 1476"/>
              <a:gd name="T48" fmla="*/ 1314 w 1338"/>
              <a:gd name="T49" fmla="*/ 774 h 1476"/>
              <a:gd name="T50" fmla="*/ 1278 w 1338"/>
              <a:gd name="T51" fmla="*/ 906 h 1476"/>
              <a:gd name="T52" fmla="*/ 1248 w 1338"/>
              <a:gd name="T53" fmla="*/ 984 h 1476"/>
              <a:gd name="T54" fmla="*/ 1194 w 1338"/>
              <a:gd name="T55" fmla="*/ 1026 h 1476"/>
              <a:gd name="T56" fmla="*/ 1116 w 1338"/>
              <a:gd name="T57" fmla="*/ 1104 h 1476"/>
              <a:gd name="T58" fmla="*/ 1050 w 1338"/>
              <a:gd name="T59" fmla="*/ 1152 h 1476"/>
              <a:gd name="T60" fmla="*/ 942 w 1338"/>
              <a:gd name="T61" fmla="*/ 1176 h 1476"/>
              <a:gd name="T62" fmla="*/ 858 w 1338"/>
              <a:gd name="T63" fmla="*/ 1212 h 1476"/>
              <a:gd name="T64" fmla="*/ 816 w 1338"/>
              <a:gd name="T65" fmla="*/ 1248 h 1476"/>
              <a:gd name="T66" fmla="*/ 696 w 1338"/>
              <a:gd name="T67" fmla="*/ 1314 h 1476"/>
              <a:gd name="T68" fmla="*/ 618 w 1338"/>
              <a:gd name="T69" fmla="*/ 1392 h 1476"/>
              <a:gd name="T70" fmla="*/ 540 w 1338"/>
              <a:gd name="T71" fmla="*/ 1446 h 1476"/>
              <a:gd name="T72" fmla="*/ 486 w 1338"/>
              <a:gd name="T73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8" h="1476">
                <a:moveTo>
                  <a:pt x="486" y="1476"/>
                </a:moveTo>
                <a:lnTo>
                  <a:pt x="426" y="1356"/>
                </a:lnTo>
                <a:lnTo>
                  <a:pt x="360" y="1260"/>
                </a:lnTo>
                <a:lnTo>
                  <a:pt x="270" y="1134"/>
                </a:lnTo>
                <a:lnTo>
                  <a:pt x="174" y="1044"/>
                </a:lnTo>
                <a:lnTo>
                  <a:pt x="90" y="954"/>
                </a:lnTo>
                <a:lnTo>
                  <a:pt x="30" y="858"/>
                </a:lnTo>
                <a:lnTo>
                  <a:pt x="0" y="684"/>
                </a:lnTo>
                <a:lnTo>
                  <a:pt x="6" y="546"/>
                </a:lnTo>
                <a:lnTo>
                  <a:pt x="42" y="426"/>
                </a:lnTo>
                <a:lnTo>
                  <a:pt x="108" y="318"/>
                </a:lnTo>
                <a:lnTo>
                  <a:pt x="192" y="228"/>
                </a:lnTo>
                <a:lnTo>
                  <a:pt x="342" y="132"/>
                </a:lnTo>
                <a:lnTo>
                  <a:pt x="498" y="60"/>
                </a:lnTo>
                <a:lnTo>
                  <a:pt x="684" y="12"/>
                </a:lnTo>
                <a:lnTo>
                  <a:pt x="918" y="0"/>
                </a:lnTo>
                <a:lnTo>
                  <a:pt x="972" y="18"/>
                </a:lnTo>
                <a:lnTo>
                  <a:pt x="1092" y="78"/>
                </a:lnTo>
                <a:lnTo>
                  <a:pt x="1164" y="156"/>
                </a:lnTo>
                <a:lnTo>
                  <a:pt x="1224" y="246"/>
                </a:lnTo>
                <a:lnTo>
                  <a:pt x="1266" y="312"/>
                </a:lnTo>
                <a:lnTo>
                  <a:pt x="1314" y="444"/>
                </a:lnTo>
                <a:lnTo>
                  <a:pt x="1338" y="564"/>
                </a:lnTo>
                <a:lnTo>
                  <a:pt x="1338" y="666"/>
                </a:lnTo>
                <a:lnTo>
                  <a:pt x="1314" y="774"/>
                </a:lnTo>
                <a:lnTo>
                  <a:pt x="1278" y="906"/>
                </a:lnTo>
                <a:lnTo>
                  <a:pt x="1248" y="984"/>
                </a:lnTo>
                <a:lnTo>
                  <a:pt x="1194" y="1026"/>
                </a:lnTo>
                <a:lnTo>
                  <a:pt x="1116" y="1104"/>
                </a:lnTo>
                <a:lnTo>
                  <a:pt x="1050" y="1152"/>
                </a:lnTo>
                <a:lnTo>
                  <a:pt x="942" y="1176"/>
                </a:lnTo>
                <a:lnTo>
                  <a:pt x="858" y="1212"/>
                </a:lnTo>
                <a:lnTo>
                  <a:pt x="816" y="1248"/>
                </a:lnTo>
                <a:lnTo>
                  <a:pt x="696" y="1314"/>
                </a:lnTo>
                <a:lnTo>
                  <a:pt x="618" y="1392"/>
                </a:lnTo>
                <a:lnTo>
                  <a:pt x="540" y="1446"/>
                </a:lnTo>
                <a:lnTo>
                  <a:pt x="486" y="1476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225" name="Text Box 153"/>
          <p:cNvSpPr txBox="1">
            <a:spLocks noChangeArrowheads="1"/>
          </p:cNvSpPr>
          <p:nvPr/>
        </p:nvSpPr>
        <p:spPr bwMode="auto">
          <a:xfrm>
            <a:off x="685800" y="584835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x</a:t>
            </a:r>
          </a:p>
        </p:txBody>
      </p:sp>
      <p:grpSp>
        <p:nvGrpSpPr>
          <p:cNvPr id="3247" name="Group 175"/>
          <p:cNvGrpSpPr>
            <a:grpSpLocks/>
          </p:cNvGrpSpPr>
          <p:nvPr/>
        </p:nvGrpSpPr>
        <p:grpSpPr bwMode="auto">
          <a:xfrm>
            <a:off x="3200400" y="3733800"/>
            <a:ext cx="2454275" cy="2770188"/>
            <a:chOff x="1916" y="2352"/>
            <a:chExt cx="1546" cy="1745"/>
          </a:xfrm>
        </p:grpSpPr>
        <p:sp>
          <p:nvSpPr>
            <p:cNvPr id="3176" name="Freeform 104"/>
            <p:cNvSpPr>
              <a:spLocks/>
            </p:cNvSpPr>
            <p:nvPr/>
          </p:nvSpPr>
          <p:spPr bwMode="auto">
            <a:xfrm>
              <a:off x="2124" y="2352"/>
              <a:ext cx="1338" cy="1476"/>
            </a:xfrm>
            <a:custGeom>
              <a:avLst/>
              <a:gdLst>
                <a:gd name="T0" fmla="*/ 486 w 1338"/>
                <a:gd name="T1" fmla="*/ 1476 h 1476"/>
                <a:gd name="T2" fmla="*/ 426 w 1338"/>
                <a:gd name="T3" fmla="*/ 1356 h 1476"/>
                <a:gd name="T4" fmla="*/ 360 w 1338"/>
                <a:gd name="T5" fmla="*/ 1260 h 1476"/>
                <a:gd name="T6" fmla="*/ 270 w 1338"/>
                <a:gd name="T7" fmla="*/ 1134 h 1476"/>
                <a:gd name="T8" fmla="*/ 174 w 1338"/>
                <a:gd name="T9" fmla="*/ 1044 h 1476"/>
                <a:gd name="T10" fmla="*/ 90 w 1338"/>
                <a:gd name="T11" fmla="*/ 954 h 1476"/>
                <a:gd name="T12" fmla="*/ 30 w 1338"/>
                <a:gd name="T13" fmla="*/ 858 h 1476"/>
                <a:gd name="T14" fmla="*/ 0 w 1338"/>
                <a:gd name="T15" fmla="*/ 684 h 1476"/>
                <a:gd name="T16" fmla="*/ 6 w 1338"/>
                <a:gd name="T17" fmla="*/ 546 h 1476"/>
                <a:gd name="T18" fmla="*/ 42 w 1338"/>
                <a:gd name="T19" fmla="*/ 426 h 1476"/>
                <a:gd name="T20" fmla="*/ 108 w 1338"/>
                <a:gd name="T21" fmla="*/ 318 h 1476"/>
                <a:gd name="T22" fmla="*/ 192 w 1338"/>
                <a:gd name="T23" fmla="*/ 228 h 1476"/>
                <a:gd name="T24" fmla="*/ 342 w 1338"/>
                <a:gd name="T25" fmla="*/ 132 h 1476"/>
                <a:gd name="T26" fmla="*/ 498 w 1338"/>
                <a:gd name="T27" fmla="*/ 60 h 1476"/>
                <a:gd name="T28" fmla="*/ 684 w 1338"/>
                <a:gd name="T29" fmla="*/ 12 h 1476"/>
                <a:gd name="T30" fmla="*/ 918 w 1338"/>
                <a:gd name="T31" fmla="*/ 0 h 1476"/>
                <a:gd name="T32" fmla="*/ 972 w 1338"/>
                <a:gd name="T33" fmla="*/ 18 h 1476"/>
                <a:gd name="T34" fmla="*/ 1092 w 1338"/>
                <a:gd name="T35" fmla="*/ 78 h 1476"/>
                <a:gd name="T36" fmla="*/ 1164 w 1338"/>
                <a:gd name="T37" fmla="*/ 156 h 1476"/>
                <a:gd name="T38" fmla="*/ 1224 w 1338"/>
                <a:gd name="T39" fmla="*/ 246 h 1476"/>
                <a:gd name="T40" fmla="*/ 1266 w 1338"/>
                <a:gd name="T41" fmla="*/ 312 h 1476"/>
                <a:gd name="T42" fmla="*/ 1314 w 1338"/>
                <a:gd name="T43" fmla="*/ 444 h 1476"/>
                <a:gd name="T44" fmla="*/ 1338 w 1338"/>
                <a:gd name="T45" fmla="*/ 564 h 1476"/>
                <a:gd name="T46" fmla="*/ 1338 w 1338"/>
                <a:gd name="T47" fmla="*/ 666 h 1476"/>
                <a:gd name="T48" fmla="*/ 1314 w 1338"/>
                <a:gd name="T49" fmla="*/ 774 h 1476"/>
                <a:gd name="T50" fmla="*/ 1278 w 1338"/>
                <a:gd name="T51" fmla="*/ 906 h 1476"/>
                <a:gd name="T52" fmla="*/ 1248 w 1338"/>
                <a:gd name="T53" fmla="*/ 984 h 1476"/>
                <a:gd name="T54" fmla="*/ 1194 w 1338"/>
                <a:gd name="T55" fmla="*/ 1026 h 1476"/>
                <a:gd name="T56" fmla="*/ 1116 w 1338"/>
                <a:gd name="T57" fmla="*/ 1104 h 1476"/>
                <a:gd name="T58" fmla="*/ 1050 w 1338"/>
                <a:gd name="T59" fmla="*/ 1152 h 1476"/>
                <a:gd name="T60" fmla="*/ 942 w 1338"/>
                <a:gd name="T61" fmla="*/ 1176 h 1476"/>
                <a:gd name="T62" fmla="*/ 858 w 1338"/>
                <a:gd name="T63" fmla="*/ 1212 h 1476"/>
                <a:gd name="T64" fmla="*/ 816 w 1338"/>
                <a:gd name="T65" fmla="*/ 1248 h 1476"/>
                <a:gd name="T66" fmla="*/ 696 w 1338"/>
                <a:gd name="T67" fmla="*/ 1314 h 1476"/>
                <a:gd name="T68" fmla="*/ 618 w 1338"/>
                <a:gd name="T69" fmla="*/ 1392 h 1476"/>
                <a:gd name="T70" fmla="*/ 540 w 1338"/>
                <a:gd name="T71" fmla="*/ 1446 h 1476"/>
                <a:gd name="T72" fmla="*/ 486 w 1338"/>
                <a:gd name="T73" fmla="*/ 147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8" h="1476">
                  <a:moveTo>
                    <a:pt x="486" y="1476"/>
                  </a:moveTo>
                  <a:lnTo>
                    <a:pt x="426" y="1356"/>
                  </a:lnTo>
                  <a:lnTo>
                    <a:pt x="360" y="1260"/>
                  </a:lnTo>
                  <a:lnTo>
                    <a:pt x="270" y="1134"/>
                  </a:lnTo>
                  <a:lnTo>
                    <a:pt x="174" y="1044"/>
                  </a:lnTo>
                  <a:lnTo>
                    <a:pt x="90" y="954"/>
                  </a:lnTo>
                  <a:lnTo>
                    <a:pt x="30" y="858"/>
                  </a:lnTo>
                  <a:lnTo>
                    <a:pt x="0" y="684"/>
                  </a:lnTo>
                  <a:lnTo>
                    <a:pt x="6" y="546"/>
                  </a:lnTo>
                  <a:lnTo>
                    <a:pt x="42" y="426"/>
                  </a:lnTo>
                  <a:lnTo>
                    <a:pt x="108" y="318"/>
                  </a:lnTo>
                  <a:lnTo>
                    <a:pt x="192" y="228"/>
                  </a:lnTo>
                  <a:lnTo>
                    <a:pt x="342" y="132"/>
                  </a:lnTo>
                  <a:lnTo>
                    <a:pt x="498" y="60"/>
                  </a:lnTo>
                  <a:lnTo>
                    <a:pt x="684" y="12"/>
                  </a:lnTo>
                  <a:lnTo>
                    <a:pt x="918" y="0"/>
                  </a:lnTo>
                  <a:lnTo>
                    <a:pt x="972" y="18"/>
                  </a:lnTo>
                  <a:lnTo>
                    <a:pt x="1092" y="78"/>
                  </a:lnTo>
                  <a:lnTo>
                    <a:pt x="1164" y="156"/>
                  </a:lnTo>
                  <a:lnTo>
                    <a:pt x="1224" y="246"/>
                  </a:lnTo>
                  <a:lnTo>
                    <a:pt x="1266" y="312"/>
                  </a:lnTo>
                  <a:lnTo>
                    <a:pt x="1314" y="444"/>
                  </a:lnTo>
                  <a:lnTo>
                    <a:pt x="1338" y="564"/>
                  </a:lnTo>
                  <a:lnTo>
                    <a:pt x="1338" y="666"/>
                  </a:lnTo>
                  <a:lnTo>
                    <a:pt x="1314" y="774"/>
                  </a:lnTo>
                  <a:lnTo>
                    <a:pt x="1278" y="906"/>
                  </a:lnTo>
                  <a:lnTo>
                    <a:pt x="1248" y="984"/>
                  </a:lnTo>
                  <a:lnTo>
                    <a:pt x="1194" y="1026"/>
                  </a:lnTo>
                  <a:lnTo>
                    <a:pt x="1116" y="1104"/>
                  </a:lnTo>
                  <a:lnTo>
                    <a:pt x="1050" y="1152"/>
                  </a:lnTo>
                  <a:lnTo>
                    <a:pt x="942" y="1176"/>
                  </a:lnTo>
                  <a:lnTo>
                    <a:pt x="858" y="1212"/>
                  </a:lnTo>
                  <a:lnTo>
                    <a:pt x="816" y="1248"/>
                  </a:lnTo>
                  <a:lnTo>
                    <a:pt x="696" y="1314"/>
                  </a:lnTo>
                  <a:lnTo>
                    <a:pt x="618" y="1392"/>
                  </a:lnTo>
                  <a:lnTo>
                    <a:pt x="540" y="1446"/>
                  </a:lnTo>
                  <a:lnTo>
                    <a:pt x="486" y="1476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grpSp>
          <p:nvGrpSpPr>
            <p:cNvPr id="3179" name="Group 107"/>
            <p:cNvGrpSpPr>
              <a:grpSpLocks noChangeAspect="1"/>
            </p:cNvGrpSpPr>
            <p:nvPr/>
          </p:nvGrpSpPr>
          <p:grpSpPr bwMode="auto">
            <a:xfrm>
              <a:off x="2166" y="2580"/>
              <a:ext cx="1048" cy="1260"/>
              <a:chOff x="1623" y="2813"/>
              <a:chExt cx="807" cy="970"/>
            </a:xfrm>
          </p:grpSpPr>
          <p:sp>
            <p:nvSpPr>
              <p:cNvPr id="3180" name="Line 108"/>
              <p:cNvSpPr>
                <a:spLocks noChangeAspect="1" noChangeShapeType="1"/>
              </p:cNvSpPr>
              <p:nvPr/>
            </p:nvSpPr>
            <p:spPr bwMode="auto">
              <a:xfrm>
                <a:off x="2012" y="2813"/>
                <a:ext cx="157" cy="13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81" name="Freeform 109"/>
              <p:cNvSpPr>
                <a:spLocks noChangeAspect="1"/>
              </p:cNvSpPr>
              <p:nvPr/>
            </p:nvSpPr>
            <p:spPr bwMode="auto">
              <a:xfrm>
                <a:off x="1968" y="2889"/>
                <a:ext cx="279" cy="894"/>
              </a:xfrm>
              <a:custGeom>
                <a:avLst/>
                <a:gdLst>
                  <a:gd name="T0" fmla="*/ 279 w 279"/>
                  <a:gd name="T1" fmla="*/ 0 h 894"/>
                  <a:gd name="T2" fmla="*/ 201 w 279"/>
                  <a:gd name="T3" fmla="*/ 75 h 894"/>
                  <a:gd name="T4" fmla="*/ 135 w 279"/>
                  <a:gd name="T5" fmla="*/ 216 h 894"/>
                  <a:gd name="T6" fmla="*/ 102 w 279"/>
                  <a:gd name="T7" fmla="*/ 357 h 894"/>
                  <a:gd name="T8" fmla="*/ 0 w 279"/>
                  <a:gd name="T9" fmla="*/ 89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894">
                    <a:moveTo>
                      <a:pt x="279" y="0"/>
                    </a:moveTo>
                    <a:cubicBezTo>
                      <a:pt x="252" y="19"/>
                      <a:pt x="225" y="39"/>
                      <a:pt x="201" y="75"/>
                    </a:cubicBezTo>
                    <a:cubicBezTo>
                      <a:pt x="177" y="111"/>
                      <a:pt x="152" y="169"/>
                      <a:pt x="135" y="216"/>
                    </a:cubicBezTo>
                    <a:cubicBezTo>
                      <a:pt x="118" y="263"/>
                      <a:pt x="124" y="244"/>
                      <a:pt x="102" y="357"/>
                    </a:cubicBezTo>
                    <a:cubicBezTo>
                      <a:pt x="80" y="470"/>
                      <a:pt x="40" y="682"/>
                      <a:pt x="0" y="894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82" name="Freeform 110"/>
              <p:cNvSpPr>
                <a:spLocks noChangeAspect="1"/>
              </p:cNvSpPr>
              <p:nvPr/>
            </p:nvSpPr>
            <p:spPr bwMode="auto">
              <a:xfrm>
                <a:off x="1623" y="3150"/>
                <a:ext cx="420" cy="228"/>
              </a:xfrm>
              <a:custGeom>
                <a:avLst/>
                <a:gdLst>
                  <a:gd name="T0" fmla="*/ 0 w 420"/>
                  <a:gd name="T1" fmla="*/ 0 h 228"/>
                  <a:gd name="T2" fmla="*/ 87 w 420"/>
                  <a:gd name="T3" fmla="*/ 15 h 228"/>
                  <a:gd name="T4" fmla="*/ 243 w 420"/>
                  <a:gd name="T5" fmla="*/ 63 h 228"/>
                  <a:gd name="T6" fmla="*/ 351 w 420"/>
                  <a:gd name="T7" fmla="*/ 117 h 228"/>
                  <a:gd name="T8" fmla="*/ 396 w 420"/>
                  <a:gd name="T9" fmla="*/ 177 h 228"/>
                  <a:gd name="T10" fmla="*/ 420 w 420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228">
                    <a:moveTo>
                      <a:pt x="0" y="0"/>
                    </a:moveTo>
                    <a:cubicBezTo>
                      <a:pt x="23" y="2"/>
                      <a:pt x="47" y="5"/>
                      <a:pt x="87" y="15"/>
                    </a:cubicBezTo>
                    <a:cubicBezTo>
                      <a:pt x="127" y="25"/>
                      <a:pt x="199" y="46"/>
                      <a:pt x="243" y="63"/>
                    </a:cubicBezTo>
                    <a:cubicBezTo>
                      <a:pt x="287" y="80"/>
                      <a:pt x="325" y="98"/>
                      <a:pt x="351" y="117"/>
                    </a:cubicBezTo>
                    <a:cubicBezTo>
                      <a:pt x="377" y="136"/>
                      <a:pt x="385" y="159"/>
                      <a:pt x="396" y="177"/>
                    </a:cubicBezTo>
                    <a:cubicBezTo>
                      <a:pt x="407" y="195"/>
                      <a:pt x="413" y="211"/>
                      <a:pt x="420" y="228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83" name="Freeform 111"/>
              <p:cNvSpPr>
                <a:spLocks noChangeAspect="1"/>
              </p:cNvSpPr>
              <p:nvPr/>
            </p:nvSpPr>
            <p:spPr bwMode="auto">
              <a:xfrm>
                <a:off x="2070" y="3182"/>
                <a:ext cx="360" cy="46"/>
              </a:xfrm>
              <a:custGeom>
                <a:avLst/>
                <a:gdLst>
                  <a:gd name="T0" fmla="*/ 360 w 360"/>
                  <a:gd name="T1" fmla="*/ 1 h 46"/>
                  <a:gd name="T2" fmla="*/ 216 w 360"/>
                  <a:gd name="T3" fmla="*/ 4 h 46"/>
                  <a:gd name="T4" fmla="*/ 96 w 360"/>
                  <a:gd name="T5" fmla="*/ 22 h 46"/>
                  <a:gd name="T6" fmla="*/ 0 w 360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0" h="46">
                    <a:moveTo>
                      <a:pt x="360" y="1"/>
                    </a:moveTo>
                    <a:cubicBezTo>
                      <a:pt x="310" y="0"/>
                      <a:pt x="260" y="0"/>
                      <a:pt x="216" y="4"/>
                    </a:cubicBezTo>
                    <a:cubicBezTo>
                      <a:pt x="172" y="8"/>
                      <a:pt x="132" y="15"/>
                      <a:pt x="96" y="22"/>
                    </a:cubicBezTo>
                    <a:cubicBezTo>
                      <a:pt x="60" y="29"/>
                      <a:pt x="30" y="37"/>
                      <a:pt x="0" y="46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3189" name="Group 117"/>
            <p:cNvGrpSpPr>
              <a:grpSpLocks/>
            </p:cNvGrpSpPr>
            <p:nvPr/>
          </p:nvGrpSpPr>
          <p:grpSpPr bwMode="auto">
            <a:xfrm>
              <a:off x="2118" y="2352"/>
              <a:ext cx="1338" cy="1446"/>
              <a:chOff x="3936" y="1278"/>
              <a:chExt cx="1338" cy="1446"/>
            </a:xfrm>
          </p:grpSpPr>
          <p:sp>
            <p:nvSpPr>
              <p:cNvPr id="3190" name="Line 118"/>
              <p:cNvSpPr>
                <a:spLocks noChangeShapeType="1"/>
              </p:cNvSpPr>
              <p:nvPr/>
            </p:nvSpPr>
            <p:spPr bwMode="auto">
              <a:xfrm flipV="1">
                <a:off x="4422" y="1278"/>
                <a:ext cx="312" cy="14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1" name="Line 119"/>
              <p:cNvSpPr>
                <a:spLocks noChangeShapeType="1"/>
              </p:cNvSpPr>
              <p:nvPr/>
            </p:nvSpPr>
            <p:spPr bwMode="auto">
              <a:xfrm flipV="1">
                <a:off x="4320" y="1290"/>
                <a:ext cx="270" cy="1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2" name="Line 120"/>
              <p:cNvSpPr>
                <a:spLocks noChangeShapeType="1"/>
              </p:cNvSpPr>
              <p:nvPr/>
            </p:nvSpPr>
            <p:spPr bwMode="auto">
              <a:xfrm flipV="1">
                <a:off x="4218" y="1332"/>
                <a:ext cx="222" cy="10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3" name="Line 121"/>
              <p:cNvSpPr>
                <a:spLocks noChangeShapeType="1"/>
              </p:cNvSpPr>
              <p:nvPr/>
            </p:nvSpPr>
            <p:spPr bwMode="auto">
              <a:xfrm flipV="1">
                <a:off x="4098" y="1398"/>
                <a:ext cx="186" cy="9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4" name="Line 122"/>
              <p:cNvSpPr>
                <a:spLocks noChangeShapeType="1"/>
              </p:cNvSpPr>
              <p:nvPr/>
            </p:nvSpPr>
            <p:spPr bwMode="auto">
              <a:xfrm flipV="1">
                <a:off x="3996" y="1488"/>
                <a:ext cx="150" cy="6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5" name="Line 123"/>
              <p:cNvSpPr>
                <a:spLocks noChangeShapeType="1"/>
              </p:cNvSpPr>
              <p:nvPr/>
            </p:nvSpPr>
            <p:spPr bwMode="auto">
              <a:xfrm flipV="1">
                <a:off x="4578" y="1278"/>
                <a:ext cx="276" cy="13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6" name="Line 124"/>
              <p:cNvSpPr>
                <a:spLocks noChangeShapeType="1"/>
              </p:cNvSpPr>
              <p:nvPr/>
            </p:nvSpPr>
            <p:spPr bwMode="auto">
              <a:xfrm flipV="1">
                <a:off x="4728" y="1326"/>
                <a:ext cx="246" cy="11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7" name="Line 125"/>
              <p:cNvSpPr>
                <a:spLocks noChangeShapeType="1"/>
              </p:cNvSpPr>
              <p:nvPr/>
            </p:nvSpPr>
            <p:spPr bwMode="auto">
              <a:xfrm flipV="1">
                <a:off x="4860" y="1398"/>
                <a:ext cx="210" cy="10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8" name="Line 126"/>
              <p:cNvSpPr>
                <a:spLocks noChangeShapeType="1"/>
              </p:cNvSpPr>
              <p:nvPr/>
            </p:nvSpPr>
            <p:spPr bwMode="auto">
              <a:xfrm flipV="1">
                <a:off x="5004" y="1554"/>
                <a:ext cx="174" cy="8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99" name="Line 127"/>
              <p:cNvSpPr>
                <a:spLocks noChangeShapeType="1"/>
              </p:cNvSpPr>
              <p:nvPr/>
            </p:nvSpPr>
            <p:spPr bwMode="auto">
              <a:xfrm flipV="1">
                <a:off x="5142" y="1704"/>
                <a:ext cx="108" cy="55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0" name="Line 128"/>
              <p:cNvSpPr>
                <a:spLocks noChangeShapeType="1"/>
              </p:cNvSpPr>
              <p:nvPr/>
            </p:nvSpPr>
            <p:spPr bwMode="auto">
              <a:xfrm>
                <a:off x="4314" y="2556"/>
                <a:ext cx="306" cy="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1" name="Line 129"/>
              <p:cNvSpPr>
                <a:spLocks noChangeShapeType="1"/>
              </p:cNvSpPr>
              <p:nvPr/>
            </p:nvSpPr>
            <p:spPr bwMode="auto">
              <a:xfrm>
                <a:off x="4212" y="2412"/>
                <a:ext cx="53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2" name="Line 130"/>
              <p:cNvSpPr>
                <a:spLocks noChangeShapeType="1"/>
              </p:cNvSpPr>
              <p:nvPr/>
            </p:nvSpPr>
            <p:spPr bwMode="auto">
              <a:xfrm>
                <a:off x="4068" y="2268"/>
                <a:ext cx="900" cy="1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3" name="Line 131"/>
              <p:cNvSpPr>
                <a:spLocks noChangeShapeType="1"/>
              </p:cNvSpPr>
              <p:nvPr/>
            </p:nvSpPr>
            <p:spPr bwMode="auto">
              <a:xfrm>
                <a:off x="3972" y="2118"/>
                <a:ext cx="1122" cy="2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4" name="Line 132"/>
              <p:cNvSpPr>
                <a:spLocks noChangeShapeType="1"/>
              </p:cNvSpPr>
              <p:nvPr/>
            </p:nvSpPr>
            <p:spPr bwMode="auto">
              <a:xfrm>
                <a:off x="3948" y="1998"/>
                <a:ext cx="1236" cy="2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5" name="Line 133"/>
              <p:cNvSpPr>
                <a:spLocks noChangeShapeType="1"/>
              </p:cNvSpPr>
              <p:nvPr/>
            </p:nvSpPr>
            <p:spPr bwMode="auto">
              <a:xfrm>
                <a:off x="3936" y="1872"/>
                <a:ext cx="1302" cy="2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6" name="Line 134"/>
              <p:cNvSpPr>
                <a:spLocks noChangeShapeType="1"/>
              </p:cNvSpPr>
              <p:nvPr/>
            </p:nvSpPr>
            <p:spPr bwMode="auto">
              <a:xfrm>
                <a:off x="3954" y="1740"/>
                <a:ext cx="1314" cy="2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7" name="Line 135"/>
              <p:cNvSpPr>
                <a:spLocks noChangeShapeType="1"/>
              </p:cNvSpPr>
              <p:nvPr/>
            </p:nvSpPr>
            <p:spPr bwMode="auto">
              <a:xfrm>
                <a:off x="4026" y="1614"/>
                <a:ext cx="1248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8" name="Line 136"/>
              <p:cNvSpPr>
                <a:spLocks noChangeShapeType="1"/>
              </p:cNvSpPr>
              <p:nvPr/>
            </p:nvSpPr>
            <p:spPr bwMode="auto">
              <a:xfrm>
                <a:off x="4152" y="1488"/>
                <a:ext cx="1092" cy="2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09" name="Line 137"/>
              <p:cNvSpPr>
                <a:spLocks noChangeShapeType="1"/>
              </p:cNvSpPr>
              <p:nvPr/>
            </p:nvSpPr>
            <p:spPr bwMode="auto">
              <a:xfrm>
                <a:off x="4314" y="1392"/>
                <a:ext cx="876" cy="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10" name="Line 138"/>
              <p:cNvSpPr>
                <a:spLocks noChangeShapeType="1"/>
              </p:cNvSpPr>
              <p:nvPr/>
            </p:nvSpPr>
            <p:spPr bwMode="auto">
              <a:xfrm>
                <a:off x="4584" y="1296"/>
                <a:ext cx="4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3241" name="Group 169"/>
            <p:cNvGrpSpPr>
              <a:grpSpLocks/>
            </p:cNvGrpSpPr>
            <p:nvPr/>
          </p:nvGrpSpPr>
          <p:grpSpPr bwMode="auto">
            <a:xfrm>
              <a:off x="1916" y="3648"/>
              <a:ext cx="394" cy="449"/>
              <a:chOff x="1910" y="3312"/>
              <a:chExt cx="394" cy="449"/>
            </a:xfrm>
          </p:grpSpPr>
          <p:sp>
            <p:nvSpPr>
              <p:cNvPr id="3226" name="Line 154"/>
              <p:cNvSpPr>
                <a:spLocks noChangeShapeType="1"/>
              </p:cNvSpPr>
              <p:nvPr/>
            </p:nvSpPr>
            <p:spPr bwMode="auto">
              <a:xfrm>
                <a:off x="2064" y="3552"/>
                <a:ext cx="24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27" name="Line 155"/>
              <p:cNvSpPr>
                <a:spLocks noChangeShapeType="1"/>
              </p:cNvSpPr>
              <p:nvPr/>
            </p:nvSpPr>
            <p:spPr bwMode="auto">
              <a:xfrm flipV="1">
                <a:off x="2064" y="3312"/>
                <a:ext cx="48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28" name="Text Box 156"/>
              <p:cNvSpPr txBox="1">
                <a:spLocks noChangeArrowheads="1"/>
              </p:cNvSpPr>
              <p:nvPr/>
            </p:nvSpPr>
            <p:spPr bwMode="auto">
              <a:xfrm>
                <a:off x="2054" y="3530"/>
                <a:ext cx="201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en-US" sz="1800" b="0">
                    <a:solidFill>
                      <a:srgbClr val="000000"/>
                    </a:solidFill>
                    <a:latin typeface="Comic Sans MS" pitchFamily="66" charset="0"/>
                  </a:rPr>
                  <a:t>x</a:t>
                </a:r>
              </a:p>
            </p:txBody>
          </p:sp>
          <p:sp>
            <p:nvSpPr>
              <p:cNvPr id="3229" name="Text Box 157"/>
              <p:cNvSpPr txBox="1">
                <a:spLocks noChangeArrowheads="1"/>
              </p:cNvSpPr>
              <p:nvPr/>
            </p:nvSpPr>
            <p:spPr bwMode="auto">
              <a:xfrm>
                <a:off x="1910" y="3315"/>
                <a:ext cx="191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en-US" sz="1800" b="0">
                    <a:solidFill>
                      <a:srgbClr val="000000"/>
                    </a:solidFill>
                    <a:latin typeface="Comic Sans MS" pitchFamily="66" charset="0"/>
                  </a:rPr>
                  <a:t>y</a:t>
                </a:r>
              </a:p>
            </p:txBody>
          </p:sp>
        </p:grpSp>
      </p:grpSp>
      <p:grpSp>
        <p:nvGrpSpPr>
          <p:cNvPr id="3245" name="Group 173"/>
          <p:cNvGrpSpPr>
            <a:grpSpLocks/>
          </p:cNvGrpSpPr>
          <p:nvPr/>
        </p:nvGrpSpPr>
        <p:grpSpPr bwMode="auto">
          <a:xfrm>
            <a:off x="6019800" y="3733800"/>
            <a:ext cx="2505075" cy="2895600"/>
            <a:chOff x="3792" y="2112"/>
            <a:chExt cx="1578" cy="1824"/>
          </a:xfrm>
        </p:grpSpPr>
        <p:grpSp>
          <p:nvGrpSpPr>
            <p:cNvPr id="3109" name="Group 37"/>
            <p:cNvGrpSpPr>
              <a:grpSpLocks/>
            </p:cNvGrpSpPr>
            <p:nvPr/>
          </p:nvGrpSpPr>
          <p:grpSpPr bwMode="auto">
            <a:xfrm>
              <a:off x="4032" y="2112"/>
              <a:ext cx="1338" cy="1728"/>
              <a:chOff x="3936" y="1278"/>
              <a:chExt cx="1338" cy="1728"/>
            </a:xfrm>
          </p:grpSpPr>
          <p:sp>
            <p:nvSpPr>
              <p:cNvPr id="3110" name="Freeform 38"/>
              <p:cNvSpPr>
                <a:spLocks/>
              </p:cNvSpPr>
              <p:nvPr/>
            </p:nvSpPr>
            <p:spPr bwMode="auto">
              <a:xfrm>
                <a:off x="3936" y="1278"/>
                <a:ext cx="1338" cy="1476"/>
              </a:xfrm>
              <a:custGeom>
                <a:avLst/>
                <a:gdLst>
                  <a:gd name="T0" fmla="*/ 486 w 1338"/>
                  <a:gd name="T1" fmla="*/ 1476 h 1476"/>
                  <a:gd name="T2" fmla="*/ 426 w 1338"/>
                  <a:gd name="T3" fmla="*/ 1356 h 1476"/>
                  <a:gd name="T4" fmla="*/ 360 w 1338"/>
                  <a:gd name="T5" fmla="*/ 1260 h 1476"/>
                  <a:gd name="T6" fmla="*/ 270 w 1338"/>
                  <a:gd name="T7" fmla="*/ 1134 h 1476"/>
                  <a:gd name="T8" fmla="*/ 174 w 1338"/>
                  <a:gd name="T9" fmla="*/ 1044 h 1476"/>
                  <a:gd name="T10" fmla="*/ 90 w 1338"/>
                  <a:gd name="T11" fmla="*/ 954 h 1476"/>
                  <a:gd name="T12" fmla="*/ 30 w 1338"/>
                  <a:gd name="T13" fmla="*/ 858 h 1476"/>
                  <a:gd name="T14" fmla="*/ 0 w 1338"/>
                  <a:gd name="T15" fmla="*/ 684 h 1476"/>
                  <a:gd name="T16" fmla="*/ 6 w 1338"/>
                  <a:gd name="T17" fmla="*/ 546 h 1476"/>
                  <a:gd name="T18" fmla="*/ 42 w 1338"/>
                  <a:gd name="T19" fmla="*/ 426 h 1476"/>
                  <a:gd name="T20" fmla="*/ 108 w 1338"/>
                  <a:gd name="T21" fmla="*/ 318 h 1476"/>
                  <a:gd name="T22" fmla="*/ 192 w 1338"/>
                  <a:gd name="T23" fmla="*/ 228 h 1476"/>
                  <a:gd name="T24" fmla="*/ 342 w 1338"/>
                  <a:gd name="T25" fmla="*/ 132 h 1476"/>
                  <a:gd name="T26" fmla="*/ 498 w 1338"/>
                  <a:gd name="T27" fmla="*/ 60 h 1476"/>
                  <a:gd name="T28" fmla="*/ 684 w 1338"/>
                  <a:gd name="T29" fmla="*/ 12 h 1476"/>
                  <a:gd name="T30" fmla="*/ 918 w 1338"/>
                  <a:gd name="T31" fmla="*/ 0 h 1476"/>
                  <a:gd name="T32" fmla="*/ 972 w 1338"/>
                  <a:gd name="T33" fmla="*/ 18 h 1476"/>
                  <a:gd name="T34" fmla="*/ 1092 w 1338"/>
                  <a:gd name="T35" fmla="*/ 78 h 1476"/>
                  <a:gd name="T36" fmla="*/ 1164 w 1338"/>
                  <a:gd name="T37" fmla="*/ 156 h 1476"/>
                  <a:gd name="T38" fmla="*/ 1224 w 1338"/>
                  <a:gd name="T39" fmla="*/ 246 h 1476"/>
                  <a:gd name="T40" fmla="*/ 1266 w 1338"/>
                  <a:gd name="T41" fmla="*/ 312 h 1476"/>
                  <a:gd name="T42" fmla="*/ 1314 w 1338"/>
                  <a:gd name="T43" fmla="*/ 444 h 1476"/>
                  <a:gd name="T44" fmla="*/ 1338 w 1338"/>
                  <a:gd name="T45" fmla="*/ 564 h 1476"/>
                  <a:gd name="T46" fmla="*/ 1338 w 1338"/>
                  <a:gd name="T47" fmla="*/ 666 h 1476"/>
                  <a:gd name="T48" fmla="*/ 1314 w 1338"/>
                  <a:gd name="T49" fmla="*/ 774 h 1476"/>
                  <a:gd name="T50" fmla="*/ 1278 w 1338"/>
                  <a:gd name="T51" fmla="*/ 906 h 1476"/>
                  <a:gd name="T52" fmla="*/ 1248 w 1338"/>
                  <a:gd name="T53" fmla="*/ 984 h 1476"/>
                  <a:gd name="T54" fmla="*/ 1194 w 1338"/>
                  <a:gd name="T55" fmla="*/ 1026 h 1476"/>
                  <a:gd name="T56" fmla="*/ 1116 w 1338"/>
                  <a:gd name="T57" fmla="*/ 1104 h 1476"/>
                  <a:gd name="T58" fmla="*/ 1050 w 1338"/>
                  <a:gd name="T59" fmla="*/ 1152 h 1476"/>
                  <a:gd name="T60" fmla="*/ 942 w 1338"/>
                  <a:gd name="T61" fmla="*/ 1176 h 1476"/>
                  <a:gd name="T62" fmla="*/ 858 w 1338"/>
                  <a:gd name="T63" fmla="*/ 1212 h 1476"/>
                  <a:gd name="T64" fmla="*/ 816 w 1338"/>
                  <a:gd name="T65" fmla="*/ 1248 h 1476"/>
                  <a:gd name="T66" fmla="*/ 696 w 1338"/>
                  <a:gd name="T67" fmla="*/ 1314 h 1476"/>
                  <a:gd name="T68" fmla="*/ 618 w 1338"/>
                  <a:gd name="T69" fmla="*/ 1392 h 1476"/>
                  <a:gd name="T70" fmla="*/ 540 w 1338"/>
                  <a:gd name="T71" fmla="*/ 1446 h 1476"/>
                  <a:gd name="T72" fmla="*/ 486 w 1338"/>
                  <a:gd name="T73" fmla="*/ 1476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8" h="1476">
                    <a:moveTo>
                      <a:pt x="486" y="1476"/>
                    </a:moveTo>
                    <a:lnTo>
                      <a:pt x="426" y="1356"/>
                    </a:lnTo>
                    <a:lnTo>
                      <a:pt x="360" y="1260"/>
                    </a:lnTo>
                    <a:lnTo>
                      <a:pt x="270" y="1134"/>
                    </a:lnTo>
                    <a:lnTo>
                      <a:pt x="174" y="1044"/>
                    </a:lnTo>
                    <a:lnTo>
                      <a:pt x="90" y="954"/>
                    </a:lnTo>
                    <a:lnTo>
                      <a:pt x="30" y="858"/>
                    </a:lnTo>
                    <a:lnTo>
                      <a:pt x="0" y="684"/>
                    </a:lnTo>
                    <a:lnTo>
                      <a:pt x="6" y="546"/>
                    </a:lnTo>
                    <a:lnTo>
                      <a:pt x="42" y="426"/>
                    </a:lnTo>
                    <a:lnTo>
                      <a:pt x="108" y="318"/>
                    </a:lnTo>
                    <a:lnTo>
                      <a:pt x="192" y="228"/>
                    </a:lnTo>
                    <a:lnTo>
                      <a:pt x="342" y="132"/>
                    </a:lnTo>
                    <a:lnTo>
                      <a:pt x="498" y="60"/>
                    </a:lnTo>
                    <a:lnTo>
                      <a:pt x="684" y="12"/>
                    </a:lnTo>
                    <a:lnTo>
                      <a:pt x="918" y="0"/>
                    </a:lnTo>
                    <a:lnTo>
                      <a:pt x="972" y="18"/>
                    </a:lnTo>
                    <a:lnTo>
                      <a:pt x="1092" y="78"/>
                    </a:lnTo>
                    <a:lnTo>
                      <a:pt x="1164" y="156"/>
                    </a:lnTo>
                    <a:lnTo>
                      <a:pt x="1224" y="246"/>
                    </a:lnTo>
                    <a:lnTo>
                      <a:pt x="1266" y="312"/>
                    </a:lnTo>
                    <a:lnTo>
                      <a:pt x="1314" y="444"/>
                    </a:lnTo>
                    <a:lnTo>
                      <a:pt x="1338" y="564"/>
                    </a:lnTo>
                    <a:lnTo>
                      <a:pt x="1338" y="666"/>
                    </a:lnTo>
                    <a:lnTo>
                      <a:pt x="1314" y="774"/>
                    </a:lnTo>
                    <a:lnTo>
                      <a:pt x="1278" y="906"/>
                    </a:lnTo>
                    <a:lnTo>
                      <a:pt x="1248" y="984"/>
                    </a:lnTo>
                    <a:lnTo>
                      <a:pt x="1194" y="1026"/>
                    </a:lnTo>
                    <a:lnTo>
                      <a:pt x="1116" y="1104"/>
                    </a:lnTo>
                    <a:lnTo>
                      <a:pt x="1050" y="1152"/>
                    </a:lnTo>
                    <a:lnTo>
                      <a:pt x="942" y="1176"/>
                    </a:lnTo>
                    <a:lnTo>
                      <a:pt x="858" y="1212"/>
                    </a:lnTo>
                    <a:lnTo>
                      <a:pt x="816" y="1248"/>
                    </a:lnTo>
                    <a:lnTo>
                      <a:pt x="696" y="1314"/>
                    </a:lnTo>
                    <a:lnTo>
                      <a:pt x="618" y="1392"/>
                    </a:lnTo>
                    <a:lnTo>
                      <a:pt x="540" y="1446"/>
                    </a:lnTo>
                    <a:lnTo>
                      <a:pt x="486" y="1476"/>
                    </a:lnTo>
                    <a:close/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11" name="Freeform 39"/>
              <p:cNvSpPr>
                <a:spLocks/>
              </p:cNvSpPr>
              <p:nvPr/>
            </p:nvSpPr>
            <p:spPr bwMode="auto">
              <a:xfrm>
                <a:off x="3936" y="1962"/>
                <a:ext cx="480" cy="1044"/>
              </a:xfrm>
              <a:custGeom>
                <a:avLst/>
                <a:gdLst>
                  <a:gd name="T0" fmla="*/ 480 w 480"/>
                  <a:gd name="T1" fmla="*/ 786 h 1044"/>
                  <a:gd name="T2" fmla="*/ 480 w 480"/>
                  <a:gd name="T3" fmla="*/ 1044 h 1044"/>
                  <a:gd name="T4" fmla="*/ 408 w 480"/>
                  <a:gd name="T5" fmla="*/ 906 h 1044"/>
                  <a:gd name="T6" fmla="*/ 318 w 480"/>
                  <a:gd name="T7" fmla="*/ 726 h 1044"/>
                  <a:gd name="T8" fmla="*/ 210 w 480"/>
                  <a:gd name="T9" fmla="*/ 552 h 1044"/>
                  <a:gd name="T10" fmla="*/ 114 w 480"/>
                  <a:gd name="T11" fmla="*/ 396 h 1044"/>
                  <a:gd name="T12" fmla="*/ 30 w 480"/>
                  <a:gd name="T13" fmla="*/ 240 h 1044"/>
                  <a:gd name="T14" fmla="*/ 0 w 480"/>
                  <a:gd name="T15" fmla="*/ 132 h 1044"/>
                  <a:gd name="T16" fmla="*/ 0 w 480"/>
                  <a:gd name="T17" fmla="*/ 0 h 1044"/>
                  <a:gd name="T18" fmla="*/ 18 w 480"/>
                  <a:gd name="T19" fmla="*/ 144 h 1044"/>
                  <a:gd name="T20" fmla="*/ 66 w 480"/>
                  <a:gd name="T21" fmla="*/ 234 h 1044"/>
                  <a:gd name="T22" fmla="*/ 132 w 480"/>
                  <a:gd name="T23" fmla="*/ 318 h 1044"/>
                  <a:gd name="T24" fmla="*/ 180 w 480"/>
                  <a:gd name="T25" fmla="*/ 366 h 1044"/>
                  <a:gd name="T26" fmla="*/ 258 w 480"/>
                  <a:gd name="T27" fmla="*/ 438 h 1044"/>
                  <a:gd name="T28" fmla="*/ 318 w 480"/>
                  <a:gd name="T29" fmla="*/ 510 h 1044"/>
                  <a:gd name="T30" fmla="*/ 378 w 480"/>
                  <a:gd name="T31" fmla="*/ 594 h 1044"/>
                  <a:gd name="T32" fmla="*/ 414 w 480"/>
                  <a:gd name="T33" fmla="*/ 648 h 1044"/>
                  <a:gd name="T34" fmla="*/ 450 w 480"/>
                  <a:gd name="T35" fmla="*/ 726 h 1044"/>
                  <a:gd name="T36" fmla="*/ 480 w 480"/>
                  <a:gd name="T37" fmla="*/ 786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0" h="1044">
                    <a:moveTo>
                      <a:pt x="480" y="786"/>
                    </a:moveTo>
                    <a:lnTo>
                      <a:pt x="480" y="1044"/>
                    </a:lnTo>
                    <a:lnTo>
                      <a:pt x="408" y="906"/>
                    </a:lnTo>
                    <a:lnTo>
                      <a:pt x="318" y="726"/>
                    </a:lnTo>
                    <a:lnTo>
                      <a:pt x="210" y="552"/>
                    </a:lnTo>
                    <a:lnTo>
                      <a:pt x="114" y="396"/>
                    </a:lnTo>
                    <a:lnTo>
                      <a:pt x="30" y="240"/>
                    </a:lnTo>
                    <a:lnTo>
                      <a:pt x="0" y="132"/>
                    </a:lnTo>
                    <a:lnTo>
                      <a:pt x="0" y="0"/>
                    </a:lnTo>
                    <a:lnTo>
                      <a:pt x="18" y="144"/>
                    </a:lnTo>
                    <a:lnTo>
                      <a:pt x="66" y="234"/>
                    </a:lnTo>
                    <a:lnTo>
                      <a:pt x="132" y="318"/>
                    </a:lnTo>
                    <a:lnTo>
                      <a:pt x="180" y="366"/>
                    </a:lnTo>
                    <a:lnTo>
                      <a:pt x="258" y="438"/>
                    </a:lnTo>
                    <a:lnTo>
                      <a:pt x="318" y="510"/>
                    </a:lnTo>
                    <a:lnTo>
                      <a:pt x="378" y="594"/>
                    </a:lnTo>
                    <a:lnTo>
                      <a:pt x="414" y="648"/>
                    </a:lnTo>
                    <a:lnTo>
                      <a:pt x="450" y="726"/>
                    </a:lnTo>
                    <a:lnTo>
                      <a:pt x="480" y="786"/>
                    </a:lnTo>
                    <a:close/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1">
                            <a:gamma/>
                            <a:shade val="76078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12" name="Freeform 40"/>
              <p:cNvSpPr>
                <a:spLocks/>
              </p:cNvSpPr>
              <p:nvPr/>
            </p:nvSpPr>
            <p:spPr bwMode="auto">
              <a:xfrm>
                <a:off x="4416" y="1938"/>
                <a:ext cx="858" cy="1068"/>
              </a:xfrm>
              <a:custGeom>
                <a:avLst/>
                <a:gdLst>
                  <a:gd name="T0" fmla="*/ 6 w 858"/>
                  <a:gd name="T1" fmla="*/ 1068 h 1068"/>
                  <a:gd name="T2" fmla="*/ 144 w 858"/>
                  <a:gd name="T3" fmla="*/ 978 h 1068"/>
                  <a:gd name="T4" fmla="*/ 252 w 858"/>
                  <a:gd name="T5" fmla="*/ 906 h 1068"/>
                  <a:gd name="T6" fmla="*/ 372 w 858"/>
                  <a:gd name="T7" fmla="*/ 846 h 1068"/>
                  <a:gd name="T8" fmla="*/ 486 w 858"/>
                  <a:gd name="T9" fmla="*/ 780 h 1068"/>
                  <a:gd name="T10" fmla="*/ 594 w 858"/>
                  <a:gd name="T11" fmla="*/ 714 h 1068"/>
                  <a:gd name="T12" fmla="*/ 690 w 858"/>
                  <a:gd name="T13" fmla="*/ 648 h 1068"/>
                  <a:gd name="T14" fmla="*/ 762 w 858"/>
                  <a:gd name="T15" fmla="*/ 546 h 1068"/>
                  <a:gd name="T16" fmla="*/ 810 w 858"/>
                  <a:gd name="T17" fmla="*/ 432 h 1068"/>
                  <a:gd name="T18" fmla="*/ 840 w 858"/>
                  <a:gd name="T19" fmla="*/ 294 h 1068"/>
                  <a:gd name="T20" fmla="*/ 858 w 858"/>
                  <a:gd name="T21" fmla="*/ 0 h 1068"/>
                  <a:gd name="T22" fmla="*/ 822 w 858"/>
                  <a:gd name="T23" fmla="*/ 150 h 1068"/>
                  <a:gd name="T24" fmla="*/ 780 w 858"/>
                  <a:gd name="T25" fmla="*/ 264 h 1068"/>
                  <a:gd name="T26" fmla="*/ 720 w 858"/>
                  <a:gd name="T27" fmla="*/ 348 h 1068"/>
                  <a:gd name="T28" fmla="*/ 648 w 858"/>
                  <a:gd name="T29" fmla="*/ 414 h 1068"/>
                  <a:gd name="T30" fmla="*/ 594 w 858"/>
                  <a:gd name="T31" fmla="*/ 462 h 1068"/>
                  <a:gd name="T32" fmla="*/ 528 w 858"/>
                  <a:gd name="T33" fmla="*/ 486 h 1068"/>
                  <a:gd name="T34" fmla="*/ 426 w 858"/>
                  <a:gd name="T35" fmla="*/ 522 h 1068"/>
                  <a:gd name="T36" fmla="*/ 354 w 858"/>
                  <a:gd name="T37" fmla="*/ 558 h 1068"/>
                  <a:gd name="T38" fmla="*/ 258 w 858"/>
                  <a:gd name="T39" fmla="*/ 618 h 1068"/>
                  <a:gd name="T40" fmla="*/ 186 w 858"/>
                  <a:gd name="T41" fmla="*/ 678 h 1068"/>
                  <a:gd name="T42" fmla="*/ 102 w 858"/>
                  <a:gd name="T43" fmla="*/ 750 h 1068"/>
                  <a:gd name="T44" fmla="*/ 36 w 858"/>
                  <a:gd name="T45" fmla="*/ 780 h 1068"/>
                  <a:gd name="T46" fmla="*/ 0 w 858"/>
                  <a:gd name="T47" fmla="*/ 810 h 1068"/>
                  <a:gd name="T48" fmla="*/ 6 w 858"/>
                  <a:gd name="T49" fmla="*/ 1068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8" h="1068">
                    <a:moveTo>
                      <a:pt x="6" y="1068"/>
                    </a:moveTo>
                    <a:lnTo>
                      <a:pt x="144" y="978"/>
                    </a:lnTo>
                    <a:lnTo>
                      <a:pt x="252" y="906"/>
                    </a:lnTo>
                    <a:lnTo>
                      <a:pt x="372" y="846"/>
                    </a:lnTo>
                    <a:lnTo>
                      <a:pt x="486" y="780"/>
                    </a:lnTo>
                    <a:lnTo>
                      <a:pt x="594" y="714"/>
                    </a:lnTo>
                    <a:lnTo>
                      <a:pt x="690" y="648"/>
                    </a:lnTo>
                    <a:lnTo>
                      <a:pt x="762" y="546"/>
                    </a:lnTo>
                    <a:lnTo>
                      <a:pt x="810" y="432"/>
                    </a:lnTo>
                    <a:lnTo>
                      <a:pt x="840" y="294"/>
                    </a:lnTo>
                    <a:lnTo>
                      <a:pt x="858" y="0"/>
                    </a:lnTo>
                    <a:lnTo>
                      <a:pt x="822" y="150"/>
                    </a:lnTo>
                    <a:lnTo>
                      <a:pt x="780" y="264"/>
                    </a:lnTo>
                    <a:lnTo>
                      <a:pt x="720" y="348"/>
                    </a:lnTo>
                    <a:lnTo>
                      <a:pt x="648" y="414"/>
                    </a:lnTo>
                    <a:lnTo>
                      <a:pt x="594" y="462"/>
                    </a:lnTo>
                    <a:lnTo>
                      <a:pt x="528" y="486"/>
                    </a:lnTo>
                    <a:lnTo>
                      <a:pt x="426" y="522"/>
                    </a:lnTo>
                    <a:lnTo>
                      <a:pt x="354" y="558"/>
                    </a:lnTo>
                    <a:lnTo>
                      <a:pt x="258" y="618"/>
                    </a:lnTo>
                    <a:lnTo>
                      <a:pt x="186" y="678"/>
                    </a:lnTo>
                    <a:lnTo>
                      <a:pt x="102" y="750"/>
                    </a:lnTo>
                    <a:lnTo>
                      <a:pt x="36" y="780"/>
                    </a:lnTo>
                    <a:lnTo>
                      <a:pt x="0" y="810"/>
                    </a:lnTo>
                    <a:lnTo>
                      <a:pt x="6" y="1068"/>
                    </a:lnTo>
                    <a:close/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grpSp>
            <p:nvGrpSpPr>
              <p:cNvPr id="3113" name="Group 41"/>
              <p:cNvGrpSpPr>
                <a:grpSpLocks noChangeAspect="1"/>
              </p:cNvGrpSpPr>
              <p:nvPr/>
            </p:nvGrpSpPr>
            <p:grpSpPr bwMode="auto">
              <a:xfrm>
                <a:off x="3977" y="1479"/>
                <a:ext cx="1048" cy="1260"/>
                <a:chOff x="1623" y="2813"/>
                <a:chExt cx="807" cy="970"/>
              </a:xfrm>
            </p:grpSpPr>
            <p:sp>
              <p:nvSpPr>
                <p:cNvPr id="3114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2012" y="2813"/>
                  <a:ext cx="157" cy="134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115" name="Freeform 43"/>
                <p:cNvSpPr>
                  <a:spLocks noChangeAspect="1"/>
                </p:cNvSpPr>
                <p:nvPr/>
              </p:nvSpPr>
              <p:spPr bwMode="auto">
                <a:xfrm>
                  <a:off x="1968" y="2889"/>
                  <a:ext cx="279" cy="894"/>
                </a:xfrm>
                <a:custGeom>
                  <a:avLst/>
                  <a:gdLst>
                    <a:gd name="T0" fmla="*/ 279 w 279"/>
                    <a:gd name="T1" fmla="*/ 0 h 894"/>
                    <a:gd name="T2" fmla="*/ 201 w 279"/>
                    <a:gd name="T3" fmla="*/ 75 h 894"/>
                    <a:gd name="T4" fmla="*/ 135 w 279"/>
                    <a:gd name="T5" fmla="*/ 216 h 894"/>
                    <a:gd name="T6" fmla="*/ 102 w 279"/>
                    <a:gd name="T7" fmla="*/ 357 h 894"/>
                    <a:gd name="T8" fmla="*/ 0 w 279"/>
                    <a:gd name="T9" fmla="*/ 894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9" h="894">
                      <a:moveTo>
                        <a:pt x="279" y="0"/>
                      </a:moveTo>
                      <a:cubicBezTo>
                        <a:pt x="252" y="19"/>
                        <a:pt x="225" y="39"/>
                        <a:pt x="201" y="75"/>
                      </a:cubicBezTo>
                      <a:cubicBezTo>
                        <a:pt x="177" y="111"/>
                        <a:pt x="152" y="169"/>
                        <a:pt x="135" y="216"/>
                      </a:cubicBezTo>
                      <a:cubicBezTo>
                        <a:pt x="118" y="263"/>
                        <a:pt x="124" y="244"/>
                        <a:pt x="102" y="357"/>
                      </a:cubicBezTo>
                      <a:cubicBezTo>
                        <a:pt x="80" y="470"/>
                        <a:pt x="40" y="682"/>
                        <a:pt x="0" y="89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116" name="Freeform 44"/>
                <p:cNvSpPr>
                  <a:spLocks noChangeAspect="1"/>
                </p:cNvSpPr>
                <p:nvPr/>
              </p:nvSpPr>
              <p:spPr bwMode="auto">
                <a:xfrm>
                  <a:off x="1623" y="3150"/>
                  <a:ext cx="420" cy="228"/>
                </a:xfrm>
                <a:custGeom>
                  <a:avLst/>
                  <a:gdLst>
                    <a:gd name="T0" fmla="*/ 0 w 420"/>
                    <a:gd name="T1" fmla="*/ 0 h 228"/>
                    <a:gd name="T2" fmla="*/ 87 w 420"/>
                    <a:gd name="T3" fmla="*/ 15 h 228"/>
                    <a:gd name="T4" fmla="*/ 243 w 420"/>
                    <a:gd name="T5" fmla="*/ 63 h 228"/>
                    <a:gd name="T6" fmla="*/ 351 w 420"/>
                    <a:gd name="T7" fmla="*/ 117 h 228"/>
                    <a:gd name="T8" fmla="*/ 396 w 420"/>
                    <a:gd name="T9" fmla="*/ 177 h 228"/>
                    <a:gd name="T10" fmla="*/ 420 w 420"/>
                    <a:gd name="T11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228">
                      <a:moveTo>
                        <a:pt x="0" y="0"/>
                      </a:moveTo>
                      <a:cubicBezTo>
                        <a:pt x="23" y="2"/>
                        <a:pt x="47" y="5"/>
                        <a:pt x="87" y="15"/>
                      </a:cubicBezTo>
                      <a:cubicBezTo>
                        <a:pt x="127" y="25"/>
                        <a:pt x="199" y="46"/>
                        <a:pt x="243" y="63"/>
                      </a:cubicBezTo>
                      <a:cubicBezTo>
                        <a:pt x="287" y="80"/>
                        <a:pt x="325" y="98"/>
                        <a:pt x="351" y="117"/>
                      </a:cubicBezTo>
                      <a:cubicBezTo>
                        <a:pt x="377" y="136"/>
                        <a:pt x="385" y="159"/>
                        <a:pt x="396" y="177"/>
                      </a:cubicBezTo>
                      <a:cubicBezTo>
                        <a:pt x="407" y="195"/>
                        <a:pt x="413" y="211"/>
                        <a:pt x="420" y="228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117" name="Freeform 45"/>
                <p:cNvSpPr>
                  <a:spLocks noChangeAspect="1"/>
                </p:cNvSpPr>
                <p:nvPr/>
              </p:nvSpPr>
              <p:spPr bwMode="auto">
                <a:xfrm>
                  <a:off x="2070" y="3182"/>
                  <a:ext cx="360" cy="46"/>
                </a:xfrm>
                <a:custGeom>
                  <a:avLst/>
                  <a:gdLst>
                    <a:gd name="T0" fmla="*/ 360 w 360"/>
                    <a:gd name="T1" fmla="*/ 1 h 46"/>
                    <a:gd name="T2" fmla="*/ 216 w 360"/>
                    <a:gd name="T3" fmla="*/ 4 h 46"/>
                    <a:gd name="T4" fmla="*/ 96 w 360"/>
                    <a:gd name="T5" fmla="*/ 22 h 46"/>
                    <a:gd name="T6" fmla="*/ 0 w 360"/>
                    <a:gd name="T7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0" h="46">
                      <a:moveTo>
                        <a:pt x="360" y="1"/>
                      </a:moveTo>
                      <a:cubicBezTo>
                        <a:pt x="310" y="0"/>
                        <a:pt x="260" y="0"/>
                        <a:pt x="216" y="4"/>
                      </a:cubicBezTo>
                      <a:cubicBezTo>
                        <a:pt x="172" y="8"/>
                        <a:pt x="132" y="15"/>
                        <a:pt x="96" y="22"/>
                      </a:cubicBezTo>
                      <a:cubicBezTo>
                        <a:pt x="60" y="29"/>
                        <a:pt x="30" y="37"/>
                        <a:pt x="0" y="46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</p:grpSp>
        </p:grpSp>
        <p:grpSp>
          <p:nvGrpSpPr>
            <p:cNvPr id="3118" name="Group 46"/>
            <p:cNvGrpSpPr>
              <a:grpSpLocks/>
            </p:cNvGrpSpPr>
            <p:nvPr/>
          </p:nvGrpSpPr>
          <p:grpSpPr bwMode="auto">
            <a:xfrm>
              <a:off x="4026" y="2112"/>
              <a:ext cx="1338" cy="1632"/>
              <a:chOff x="3936" y="1278"/>
              <a:chExt cx="1338" cy="1632"/>
            </a:xfrm>
          </p:grpSpPr>
          <p:grpSp>
            <p:nvGrpSpPr>
              <p:cNvPr id="3119" name="Group 47"/>
              <p:cNvGrpSpPr>
                <a:grpSpLocks/>
              </p:cNvGrpSpPr>
              <p:nvPr/>
            </p:nvGrpSpPr>
            <p:grpSpPr bwMode="auto">
              <a:xfrm>
                <a:off x="3936" y="1278"/>
                <a:ext cx="1338" cy="1632"/>
                <a:chOff x="3936" y="1278"/>
                <a:chExt cx="1338" cy="1632"/>
              </a:xfrm>
            </p:grpSpPr>
            <p:grpSp>
              <p:nvGrpSpPr>
                <p:cNvPr id="3120" name="Group 48"/>
                <p:cNvGrpSpPr>
                  <a:grpSpLocks/>
                </p:cNvGrpSpPr>
                <p:nvPr/>
              </p:nvGrpSpPr>
              <p:grpSpPr bwMode="auto">
                <a:xfrm>
                  <a:off x="3936" y="1278"/>
                  <a:ext cx="1338" cy="1632"/>
                  <a:chOff x="3936" y="1278"/>
                  <a:chExt cx="1338" cy="1632"/>
                </a:xfrm>
              </p:grpSpPr>
              <p:sp>
                <p:nvSpPr>
                  <p:cNvPr id="3121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5220" y="2118"/>
                    <a:ext cx="0" cy="25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</a:pPr>
                    <a:endParaRPr lang="en-US" sz="1800" b="0">
                      <a:solidFill>
                        <a:srgbClr val="000000"/>
                      </a:solidFill>
                      <a:latin typeface="Comic Sans MS" pitchFamily="66" charset="0"/>
                    </a:endParaRPr>
                  </a:p>
                </p:txBody>
              </p:sp>
              <p:grpSp>
                <p:nvGrpSpPr>
                  <p:cNvPr id="3122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3936" y="1278"/>
                    <a:ext cx="1338" cy="1632"/>
                    <a:chOff x="3936" y="1278"/>
                    <a:chExt cx="1338" cy="1632"/>
                  </a:xfrm>
                </p:grpSpPr>
                <p:grpSp>
                  <p:nvGrpSpPr>
                    <p:cNvPr id="3123" name="Group 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36" y="1278"/>
                      <a:ext cx="1338" cy="1446"/>
                      <a:chOff x="3936" y="1278"/>
                      <a:chExt cx="1338" cy="1446"/>
                    </a:xfrm>
                  </p:grpSpPr>
                  <p:sp>
                    <p:nvSpPr>
                      <p:cNvPr id="3124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422" y="1278"/>
                        <a:ext cx="312" cy="144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25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320" y="1290"/>
                        <a:ext cx="270" cy="1272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26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218" y="1332"/>
                        <a:ext cx="222" cy="107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27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98" y="1398"/>
                        <a:ext cx="186" cy="90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28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96" y="1488"/>
                        <a:ext cx="150" cy="69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29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578" y="1278"/>
                        <a:ext cx="276" cy="13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0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728" y="1326"/>
                        <a:ext cx="246" cy="118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1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860" y="1398"/>
                        <a:ext cx="210" cy="105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2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004" y="1554"/>
                        <a:ext cx="174" cy="84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3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142" y="1704"/>
                        <a:ext cx="108" cy="55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4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314" y="2556"/>
                        <a:ext cx="306" cy="5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5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212" y="2412"/>
                        <a:ext cx="534" cy="9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6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68" y="2268"/>
                        <a:ext cx="900" cy="1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7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2" y="2118"/>
                        <a:ext cx="1122" cy="20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8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1998"/>
                        <a:ext cx="1236" cy="22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39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36" y="1872"/>
                        <a:ext cx="1302" cy="24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40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54" y="1740"/>
                        <a:ext cx="1314" cy="252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41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26" y="1614"/>
                        <a:ext cx="1248" cy="24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42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152" y="1488"/>
                        <a:ext cx="1092" cy="21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43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314" y="1392"/>
                        <a:ext cx="876" cy="16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  <p:sp>
                    <p:nvSpPr>
                      <p:cNvPr id="3144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584" y="1296"/>
                        <a:ext cx="492" cy="9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  <a:spcBef>
                            <a:spcPct val="0"/>
                          </a:spcBef>
                        </a:pPr>
                        <a:endParaRPr lang="en-US" sz="1800" b="0">
                          <a:solidFill>
                            <a:srgbClr val="000000"/>
                          </a:solidFill>
                          <a:latin typeface="Comic Sans MS" pitchFamily="66" charset="0"/>
                        </a:endParaRPr>
                      </a:p>
                    </p:txBody>
                  </p:sp>
                </p:grpSp>
                <p:sp>
                  <p:nvSpPr>
                    <p:cNvPr id="3145" name="Line 7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78" y="2628"/>
                      <a:ext cx="0" cy="28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  <p:sp>
                  <p:nvSpPr>
                    <p:cNvPr id="3146" name="Line 7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34" y="2514"/>
                      <a:ext cx="0" cy="29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  <p:sp>
                  <p:nvSpPr>
                    <p:cNvPr id="3147" name="Line 7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60" y="2448"/>
                      <a:ext cx="0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  <p:sp>
                  <p:nvSpPr>
                    <p:cNvPr id="3148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04" y="2406"/>
                      <a:ext cx="0" cy="2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  <p:sp>
                  <p:nvSpPr>
                    <p:cNvPr id="3149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42" y="2274"/>
                      <a:ext cx="0" cy="27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  <p:sp>
                  <p:nvSpPr>
                    <p:cNvPr id="3150" name="Line 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20" y="2562"/>
                      <a:ext cx="0" cy="27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  <p:sp>
                  <p:nvSpPr>
                    <p:cNvPr id="3151" name="Line 7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12" y="2418"/>
                      <a:ext cx="0" cy="21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</a:pPr>
                      <a:endParaRPr lang="en-US" sz="1800" b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p:txBody>
                </p:sp>
              </p:grpSp>
              <p:sp>
                <p:nvSpPr>
                  <p:cNvPr id="3152" name="Freeform 80"/>
                  <p:cNvSpPr>
                    <a:spLocks/>
                  </p:cNvSpPr>
                  <p:nvPr/>
                </p:nvSpPr>
                <p:spPr bwMode="auto">
                  <a:xfrm>
                    <a:off x="3936" y="2091"/>
                    <a:ext cx="1329" cy="801"/>
                  </a:xfrm>
                  <a:custGeom>
                    <a:avLst/>
                    <a:gdLst>
                      <a:gd name="T0" fmla="*/ 1329 w 1329"/>
                      <a:gd name="T1" fmla="*/ 18 h 801"/>
                      <a:gd name="T2" fmla="*/ 1287 w 1329"/>
                      <a:gd name="T3" fmla="*/ 189 h 801"/>
                      <a:gd name="T4" fmla="*/ 1206 w 1329"/>
                      <a:gd name="T5" fmla="*/ 345 h 801"/>
                      <a:gd name="T6" fmla="*/ 1065 w 1329"/>
                      <a:gd name="T7" fmla="*/ 474 h 801"/>
                      <a:gd name="T8" fmla="*/ 924 w 1329"/>
                      <a:gd name="T9" fmla="*/ 555 h 801"/>
                      <a:gd name="T10" fmla="*/ 795 w 1329"/>
                      <a:gd name="T11" fmla="*/ 624 h 801"/>
                      <a:gd name="T12" fmla="*/ 639 w 1329"/>
                      <a:gd name="T13" fmla="*/ 711 h 801"/>
                      <a:gd name="T14" fmla="*/ 483 w 1329"/>
                      <a:gd name="T15" fmla="*/ 801 h 801"/>
                      <a:gd name="T16" fmla="*/ 384 w 1329"/>
                      <a:gd name="T17" fmla="*/ 639 h 801"/>
                      <a:gd name="T18" fmla="*/ 273 w 1329"/>
                      <a:gd name="T19" fmla="*/ 444 h 801"/>
                      <a:gd name="T20" fmla="*/ 159 w 1329"/>
                      <a:gd name="T21" fmla="*/ 285 h 801"/>
                      <a:gd name="T22" fmla="*/ 57 w 1329"/>
                      <a:gd name="T23" fmla="*/ 129 h 801"/>
                      <a:gd name="T24" fmla="*/ 0 w 1329"/>
                      <a:gd name="T25" fmla="*/ 0 h 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29" h="801">
                        <a:moveTo>
                          <a:pt x="1329" y="18"/>
                        </a:moveTo>
                        <a:lnTo>
                          <a:pt x="1287" y="189"/>
                        </a:lnTo>
                        <a:lnTo>
                          <a:pt x="1206" y="345"/>
                        </a:lnTo>
                        <a:lnTo>
                          <a:pt x="1065" y="474"/>
                        </a:lnTo>
                        <a:lnTo>
                          <a:pt x="924" y="555"/>
                        </a:lnTo>
                        <a:lnTo>
                          <a:pt x="795" y="624"/>
                        </a:lnTo>
                        <a:lnTo>
                          <a:pt x="639" y="711"/>
                        </a:lnTo>
                        <a:lnTo>
                          <a:pt x="483" y="801"/>
                        </a:lnTo>
                        <a:lnTo>
                          <a:pt x="384" y="639"/>
                        </a:lnTo>
                        <a:lnTo>
                          <a:pt x="273" y="444"/>
                        </a:lnTo>
                        <a:lnTo>
                          <a:pt x="159" y="285"/>
                        </a:lnTo>
                        <a:lnTo>
                          <a:pt x="57" y="12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</a:pPr>
                    <a:endParaRPr lang="en-US" sz="1800" b="0">
                      <a:solidFill>
                        <a:srgbClr val="000000"/>
                      </a:solidFill>
                      <a:latin typeface="Comic Sans MS" pitchFamily="66" charset="0"/>
                    </a:endParaRPr>
                  </a:p>
                </p:txBody>
              </p:sp>
            </p:grpSp>
            <p:grpSp>
              <p:nvGrpSpPr>
                <p:cNvPr id="3153" name="Group 81"/>
                <p:cNvGrpSpPr>
                  <a:grpSpLocks/>
                </p:cNvGrpSpPr>
                <p:nvPr/>
              </p:nvGrpSpPr>
              <p:grpSpPr bwMode="auto">
                <a:xfrm>
                  <a:off x="3996" y="2184"/>
                  <a:ext cx="102" cy="258"/>
                  <a:chOff x="3996" y="2184"/>
                  <a:chExt cx="102" cy="258"/>
                </a:xfrm>
              </p:grpSpPr>
              <p:sp>
                <p:nvSpPr>
                  <p:cNvPr id="3154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4098" y="2310"/>
                    <a:ext cx="0" cy="1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</a:pPr>
                    <a:endParaRPr lang="en-US" sz="1800" b="0">
                      <a:solidFill>
                        <a:srgbClr val="000000"/>
                      </a:solidFill>
                      <a:latin typeface="Comic Sans MS" pitchFamily="66" charset="0"/>
                    </a:endParaRPr>
                  </a:p>
                </p:txBody>
              </p:sp>
              <p:sp>
                <p:nvSpPr>
                  <p:cNvPr id="3155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3996" y="2184"/>
                    <a:ext cx="0" cy="7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</a:pPr>
                    <a:endParaRPr lang="en-US" sz="1800" b="0">
                      <a:solidFill>
                        <a:srgbClr val="000000"/>
                      </a:solidFill>
                      <a:latin typeface="Comic Sans MS" pitchFamily="66" charset="0"/>
                    </a:endParaRPr>
                  </a:p>
                </p:txBody>
              </p:sp>
            </p:grpSp>
          </p:grpSp>
          <p:sp>
            <p:nvSpPr>
              <p:cNvPr id="3156" name="Freeform 84"/>
              <p:cNvSpPr>
                <a:spLocks/>
              </p:cNvSpPr>
              <p:nvPr/>
            </p:nvSpPr>
            <p:spPr bwMode="auto">
              <a:xfrm>
                <a:off x="3942" y="2058"/>
                <a:ext cx="1326" cy="759"/>
              </a:xfrm>
              <a:custGeom>
                <a:avLst/>
                <a:gdLst>
                  <a:gd name="T0" fmla="*/ 1326 w 1326"/>
                  <a:gd name="T1" fmla="*/ 0 h 759"/>
                  <a:gd name="T2" fmla="*/ 1278 w 1326"/>
                  <a:gd name="T3" fmla="*/ 168 h 759"/>
                  <a:gd name="T4" fmla="*/ 1200 w 1326"/>
                  <a:gd name="T5" fmla="*/ 306 h 759"/>
                  <a:gd name="T6" fmla="*/ 1062 w 1326"/>
                  <a:gd name="T7" fmla="*/ 426 h 759"/>
                  <a:gd name="T8" fmla="*/ 918 w 1326"/>
                  <a:gd name="T9" fmla="*/ 495 h 759"/>
                  <a:gd name="T10" fmla="*/ 792 w 1326"/>
                  <a:gd name="T11" fmla="*/ 561 h 759"/>
                  <a:gd name="T12" fmla="*/ 633 w 1326"/>
                  <a:gd name="T13" fmla="*/ 666 h 759"/>
                  <a:gd name="T14" fmla="*/ 474 w 1326"/>
                  <a:gd name="T15" fmla="*/ 759 h 759"/>
                  <a:gd name="T16" fmla="*/ 375 w 1326"/>
                  <a:gd name="T17" fmla="*/ 603 h 759"/>
                  <a:gd name="T18" fmla="*/ 267 w 1326"/>
                  <a:gd name="T19" fmla="*/ 432 h 759"/>
                  <a:gd name="T20" fmla="*/ 156 w 1326"/>
                  <a:gd name="T21" fmla="*/ 291 h 759"/>
                  <a:gd name="T22" fmla="*/ 51 w 1326"/>
                  <a:gd name="T23" fmla="*/ 150 h 759"/>
                  <a:gd name="T24" fmla="*/ 0 w 1326"/>
                  <a:gd name="T25" fmla="*/ 36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6" h="759">
                    <a:moveTo>
                      <a:pt x="1326" y="0"/>
                    </a:moveTo>
                    <a:lnTo>
                      <a:pt x="1278" y="168"/>
                    </a:lnTo>
                    <a:lnTo>
                      <a:pt x="1200" y="306"/>
                    </a:lnTo>
                    <a:lnTo>
                      <a:pt x="1062" y="426"/>
                    </a:lnTo>
                    <a:lnTo>
                      <a:pt x="918" y="495"/>
                    </a:lnTo>
                    <a:lnTo>
                      <a:pt x="792" y="561"/>
                    </a:lnTo>
                    <a:lnTo>
                      <a:pt x="633" y="666"/>
                    </a:lnTo>
                    <a:lnTo>
                      <a:pt x="474" y="759"/>
                    </a:lnTo>
                    <a:lnTo>
                      <a:pt x="375" y="603"/>
                    </a:lnTo>
                    <a:lnTo>
                      <a:pt x="267" y="432"/>
                    </a:lnTo>
                    <a:lnTo>
                      <a:pt x="156" y="291"/>
                    </a:lnTo>
                    <a:lnTo>
                      <a:pt x="51" y="150"/>
                    </a:lnTo>
                    <a:lnTo>
                      <a:pt x="0" y="3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57" name="Freeform 85"/>
              <p:cNvSpPr>
                <a:spLocks/>
              </p:cNvSpPr>
              <p:nvPr/>
            </p:nvSpPr>
            <p:spPr bwMode="auto">
              <a:xfrm>
                <a:off x="3948" y="2019"/>
                <a:ext cx="1323" cy="759"/>
              </a:xfrm>
              <a:custGeom>
                <a:avLst/>
                <a:gdLst>
                  <a:gd name="T0" fmla="*/ 1323 w 1323"/>
                  <a:gd name="T1" fmla="*/ 0 h 759"/>
                  <a:gd name="T2" fmla="*/ 1272 w 1323"/>
                  <a:gd name="T3" fmla="*/ 177 h 759"/>
                  <a:gd name="T4" fmla="*/ 1194 w 1323"/>
                  <a:gd name="T5" fmla="*/ 309 h 759"/>
                  <a:gd name="T6" fmla="*/ 1053 w 1323"/>
                  <a:gd name="T7" fmla="*/ 432 h 759"/>
                  <a:gd name="T8" fmla="*/ 909 w 1323"/>
                  <a:gd name="T9" fmla="*/ 489 h 759"/>
                  <a:gd name="T10" fmla="*/ 786 w 1323"/>
                  <a:gd name="T11" fmla="*/ 552 h 759"/>
                  <a:gd name="T12" fmla="*/ 630 w 1323"/>
                  <a:gd name="T13" fmla="*/ 669 h 759"/>
                  <a:gd name="T14" fmla="*/ 468 w 1323"/>
                  <a:gd name="T15" fmla="*/ 759 h 759"/>
                  <a:gd name="T16" fmla="*/ 372 w 1323"/>
                  <a:gd name="T17" fmla="*/ 603 h 759"/>
                  <a:gd name="T18" fmla="*/ 264 w 1323"/>
                  <a:gd name="T19" fmla="*/ 444 h 759"/>
                  <a:gd name="T20" fmla="*/ 147 w 1323"/>
                  <a:gd name="T21" fmla="*/ 312 h 759"/>
                  <a:gd name="T22" fmla="*/ 48 w 1323"/>
                  <a:gd name="T23" fmla="*/ 183 h 759"/>
                  <a:gd name="T24" fmla="*/ 0 w 1323"/>
                  <a:gd name="T25" fmla="*/ 6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3" h="759">
                    <a:moveTo>
                      <a:pt x="1323" y="0"/>
                    </a:moveTo>
                    <a:lnTo>
                      <a:pt x="1272" y="177"/>
                    </a:lnTo>
                    <a:lnTo>
                      <a:pt x="1194" y="309"/>
                    </a:lnTo>
                    <a:lnTo>
                      <a:pt x="1053" y="432"/>
                    </a:lnTo>
                    <a:lnTo>
                      <a:pt x="909" y="489"/>
                    </a:lnTo>
                    <a:lnTo>
                      <a:pt x="786" y="552"/>
                    </a:lnTo>
                    <a:lnTo>
                      <a:pt x="630" y="669"/>
                    </a:lnTo>
                    <a:lnTo>
                      <a:pt x="468" y="759"/>
                    </a:lnTo>
                    <a:lnTo>
                      <a:pt x="372" y="603"/>
                    </a:lnTo>
                    <a:lnTo>
                      <a:pt x="264" y="444"/>
                    </a:lnTo>
                    <a:lnTo>
                      <a:pt x="147" y="312"/>
                    </a:lnTo>
                    <a:lnTo>
                      <a:pt x="48" y="183"/>
                    </a:lnTo>
                    <a:lnTo>
                      <a:pt x="0" y="63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3243" name="Group 171"/>
            <p:cNvGrpSpPr>
              <a:grpSpLocks/>
            </p:cNvGrpSpPr>
            <p:nvPr/>
          </p:nvGrpSpPr>
          <p:grpSpPr bwMode="auto">
            <a:xfrm>
              <a:off x="3792" y="3360"/>
              <a:ext cx="397" cy="576"/>
              <a:chOff x="3792" y="3264"/>
              <a:chExt cx="397" cy="576"/>
            </a:xfrm>
          </p:grpSpPr>
          <p:sp>
            <p:nvSpPr>
              <p:cNvPr id="3230" name="Line 158"/>
              <p:cNvSpPr>
                <a:spLocks noChangeShapeType="1"/>
              </p:cNvSpPr>
              <p:nvPr/>
            </p:nvSpPr>
            <p:spPr bwMode="auto">
              <a:xfrm>
                <a:off x="3946" y="3552"/>
                <a:ext cx="24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en-US" sz="1800" b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grpSp>
            <p:nvGrpSpPr>
              <p:cNvPr id="3242" name="Group 170"/>
              <p:cNvGrpSpPr>
                <a:grpSpLocks/>
              </p:cNvGrpSpPr>
              <p:nvPr/>
            </p:nvGrpSpPr>
            <p:grpSpPr bwMode="auto">
              <a:xfrm>
                <a:off x="3792" y="3264"/>
                <a:ext cx="397" cy="576"/>
                <a:chOff x="3792" y="3264"/>
                <a:chExt cx="397" cy="576"/>
              </a:xfrm>
            </p:grpSpPr>
            <p:sp>
              <p:nvSpPr>
                <p:cNvPr id="3231" name="Line 159"/>
                <p:cNvSpPr>
                  <a:spLocks noChangeShapeType="1"/>
                </p:cNvSpPr>
                <p:nvPr/>
              </p:nvSpPr>
              <p:spPr bwMode="auto">
                <a:xfrm flipV="1">
                  <a:off x="3946" y="3264"/>
                  <a:ext cx="86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232" name="Text Box 160"/>
                <p:cNvSpPr txBox="1">
                  <a:spLocks noChangeArrowheads="1"/>
                </p:cNvSpPr>
                <p:nvPr/>
              </p:nvSpPr>
              <p:spPr bwMode="auto">
                <a:xfrm>
                  <a:off x="3988" y="3372"/>
                  <a:ext cx="201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800" b="0">
                      <a:solidFill>
                        <a:srgbClr val="000000"/>
                      </a:solidFill>
                      <a:latin typeface="Comic Sans MS" pitchFamily="66" charset="0"/>
                    </a:rPr>
                    <a:t>x</a:t>
                  </a:r>
                </a:p>
              </p:txBody>
            </p:sp>
            <p:sp>
              <p:nvSpPr>
                <p:cNvPr id="3233" name="Text Box 161"/>
                <p:cNvSpPr txBox="1">
                  <a:spLocks noChangeArrowheads="1"/>
                </p:cNvSpPr>
                <p:nvPr/>
              </p:nvSpPr>
              <p:spPr bwMode="auto">
                <a:xfrm>
                  <a:off x="3844" y="3267"/>
                  <a:ext cx="191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800" b="0">
                      <a:solidFill>
                        <a:srgbClr val="000000"/>
                      </a:solidFill>
                      <a:latin typeface="Comic Sans MS" pitchFamily="66" charset="0"/>
                    </a:rPr>
                    <a:t>y</a:t>
                  </a:r>
                </a:p>
              </p:txBody>
            </p:sp>
            <p:sp>
              <p:nvSpPr>
                <p:cNvPr id="3234" name="Line 162"/>
                <p:cNvSpPr>
                  <a:spLocks noChangeShapeType="1"/>
                </p:cNvSpPr>
                <p:nvPr/>
              </p:nvSpPr>
              <p:spPr bwMode="auto">
                <a:xfrm>
                  <a:off x="3936" y="3552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endParaRPr lang="en-US" sz="1800" b="0">
                    <a:solidFill>
                      <a:srgbClr val="000000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235" name="Text Box 163"/>
                <p:cNvSpPr txBox="1">
                  <a:spLocks noChangeArrowheads="1"/>
                </p:cNvSpPr>
                <p:nvPr/>
              </p:nvSpPr>
              <p:spPr bwMode="auto">
                <a:xfrm>
                  <a:off x="3792" y="3555"/>
                  <a:ext cx="193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en-US" sz="1800" b="0">
                      <a:solidFill>
                        <a:srgbClr val="000000"/>
                      </a:solidFill>
                      <a:latin typeface="Comic Sans MS" pitchFamily="66" charset="0"/>
                    </a:rPr>
                    <a:t>z</a:t>
                  </a:r>
                </a:p>
              </p:txBody>
            </p:sp>
          </p:grpSp>
        </p:grpSp>
      </p:grpSp>
      <p:sp>
        <p:nvSpPr>
          <p:cNvPr id="3248" name="Text Box 176"/>
          <p:cNvSpPr txBox="1">
            <a:spLocks noChangeArrowheads="1"/>
          </p:cNvSpPr>
          <p:nvPr/>
        </p:nvSpPr>
        <p:spPr bwMode="auto">
          <a:xfrm>
            <a:off x="381000" y="381000"/>
            <a:ext cx="8494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600" b="0">
                <a:solidFill>
                  <a:srgbClr val="000000"/>
                </a:solidFill>
                <a:latin typeface="Comic Sans MS" pitchFamily="66" charset="0"/>
              </a:rPr>
              <a:t>How do we represent space in a model?</a:t>
            </a:r>
          </a:p>
        </p:txBody>
      </p:sp>
    </p:spTree>
    <p:extLst>
      <p:ext uri="{BB962C8B-B14F-4D97-AF65-F5344CB8AC3E}">
        <p14:creationId xmlns:p14="http://schemas.microsoft.com/office/powerpoint/2010/main" val="419893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4" grpId="0" animBg="1"/>
      <p:bldP spid="322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algn="l"/>
            <a:r>
              <a:rPr lang="en-US" altLang="en-US" sz="4000" dirty="0"/>
              <a:t>Model configuration</a:t>
            </a:r>
          </a:p>
        </p:txBody>
      </p:sp>
      <p:sp>
        <p:nvSpPr>
          <p:cNvPr id="23450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914400" y="5562600"/>
            <a:ext cx="7543800" cy="6492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/>
              <a:t>2D vertical slice - finite element mesh</a:t>
            </a:r>
          </a:p>
        </p:txBody>
      </p:sp>
      <p:pic>
        <p:nvPicPr>
          <p:cNvPr id="2345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t="18719" r="19969" b="47839"/>
          <a:stretch>
            <a:fillRect/>
          </a:stretch>
        </p:blipFill>
        <p:spPr bwMode="auto">
          <a:xfrm>
            <a:off x="381000" y="1651000"/>
            <a:ext cx="8499475" cy="375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4512" name="Group 16"/>
          <p:cNvGrpSpPr>
            <a:grpSpLocks/>
          </p:cNvGrpSpPr>
          <p:nvPr/>
        </p:nvGrpSpPr>
        <p:grpSpPr bwMode="auto">
          <a:xfrm>
            <a:off x="3911600" y="1939925"/>
            <a:ext cx="2609850" cy="803275"/>
            <a:chOff x="2464" y="1222"/>
            <a:chExt cx="1644" cy="506"/>
          </a:xfrm>
        </p:grpSpPr>
        <p:sp>
          <p:nvSpPr>
            <p:cNvPr id="234507" name="Line 11"/>
            <p:cNvSpPr>
              <a:spLocks noChangeShapeType="1"/>
            </p:cNvSpPr>
            <p:nvPr/>
          </p:nvSpPr>
          <p:spPr bwMode="auto">
            <a:xfrm flipV="1">
              <a:off x="2840" y="1472"/>
              <a:ext cx="184" cy="256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34508" name="Text Box 12"/>
            <p:cNvSpPr txBox="1">
              <a:spLocks noChangeArrowheads="1"/>
            </p:cNvSpPr>
            <p:nvPr/>
          </p:nvSpPr>
          <p:spPr bwMode="auto">
            <a:xfrm>
              <a:off x="2464" y="1222"/>
              <a:ext cx="1644" cy="249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Atmospheric boundary</a:t>
              </a:r>
            </a:p>
          </p:txBody>
        </p:sp>
      </p:grpSp>
      <p:grpSp>
        <p:nvGrpSpPr>
          <p:cNvPr id="234513" name="Group 17"/>
          <p:cNvGrpSpPr>
            <a:grpSpLocks/>
          </p:cNvGrpSpPr>
          <p:nvPr/>
        </p:nvGrpSpPr>
        <p:grpSpPr bwMode="auto">
          <a:xfrm>
            <a:off x="7562850" y="2406650"/>
            <a:ext cx="1285875" cy="2076450"/>
            <a:chOff x="4764" y="1516"/>
            <a:chExt cx="810" cy="1308"/>
          </a:xfrm>
        </p:grpSpPr>
        <p:sp>
          <p:nvSpPr>
            <p:cNvPr id="234509" name="Line 13"/>
            <p:cNvSpPr>
              <a:spLocks noChangeShapeType="1"/>
            </p:cNvSpPr>
            <p:nvPr/>
          </p:nvSpPr>
          <p:spPr bwMode="auto">
            <a:xfrm flipV="1">
              <a:off x="5416" y="2000"/>
              <a:ext cx="48" cy="82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34510" name="Text Box 14"/>
            <p:cNvSpPr txBox="1">
              <a:spLocks noChangeArrowheads="1"/>
            </p:cNvSpPr>
            <p:nvPr/>
          </p:nvSpPr>
          <p:spPr bwMode="auto">
            <a:xfrm>
              <a:off x="4764" y="1516"/>
              <a:ext cx="810" cy="595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Seepage face boundary</a:t>
              </a:r>
            </a:p>
          </p:txBody>
        </p:sp>
      </p:grpSp>
      <p:grpSp>
        <p:nvGrpSpPr>
          <p:cNvPr id="234517" name="Group 21"/>
          <p:cNvGrpSpPr>
            <a:grpSpLocks/>
          </p:cNvGrpSpPr>
          <p:nvPr/>
        </p:nvGrpSpPr>
        <p:grpSpPr bwMode="auto">
          <a:xfrm>
            <a:off x="1514475" y="2057400"/>
            <a:ext cx="1579563" cy="2816225"/>
            <a:chOff x="954" y="1296"/>
            <a:chExt cx="995" cy="1774"/>
          </a:xfrm>
        </p:grpSpPr>
        <p:sp>
          <p:nvSpPr>
            <p:cNvPr id="234514" name="Oval 18"/>
            <p:cNvSpPr>
              <a:spLocks noChangeArrowheads="1"/>
            </p:cNvSpPr>
            <p:nvPr/>
          </p:nvSpPr>
          <p:spPr bwMode="auto">
            <a:xfrm>
              <a:off x="954" y="1296"/>
              <a:ext cx="978" cy="1080"/>
            </a:xfrm>
            <a:prstGeom prst="ellips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34515" name="Line 19"/>
            <p:cNvSpPr>
              <a:spLocks noChangeShapeType="1"/>
            </p:cNvSpPr>
            <p:nvPr/>
          </p:nvSpPr>
          <p:spPr bwMode="auto">
            <a:xfrm>
              <a:off x="1446" y="2370"/>
              <a:ext cx="0" cy="282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endParaRPr lang="en-US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34516" name="Text Box 20"/>
            <p:cNvSpPr txBox="1">
              <a:spLocks noChangeArrowheads="1"/>
            </p:cNvSpPr>
            <p:nvPr/>
          </p:nvSpPr>
          <p:spPr bwMode="auto">
            <a:xfrm>
              <a:off x="968" y="2648"/>
              <a:ext cx="981" cy="422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66"/>
                  </a:solidFill>
                  <a:latin typeface="Comic Sans MS" pitchFamily="66" charset="0"/>
                </a:rPr>
                <a:t>Observation nodes</a:t>
              </a:r>
            </a:p>
          </p:txBody>
        </p:sp>
      </p:grpSp>
      <p:cxnSp>
        <p:nvCxnSpPr>
          <p:cNvPr id="3" name="Straight Connector 2"/>
          <p:cNvCxnSpPr/>
          <p:nvPr/>
        </p:nvCxnSpPr>
        <p:spPr bwMode="auto">
          <a:xfrm flipV="1">
            <a:off x="4876800" y="3771900"/>
            <a:ext cx="152400" cy="17907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4650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2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8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0"/>
            <a:ext cx="48196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8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62400"/>
            <a:ext cx="4191000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8293" name="Text Box 5"/>
          <p:cNvSpPr txBox="1">
            <a:spLocks noChangeArrowheads="1"/>
          </p:cNvSpPr>
          <p:nvPr/>
        </p:nvSpPr>
        <p:spPr bwMode="auto">
          <a:xfrm>
            <a:off x="228600" y="6019800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b="0" dirty="0">
                <a:solidFill>
                  <a:srgbClr val="0000FF"/>
                </a:solidFill>
              </a:rPr>
              <a:t>October 2005 – draining from saturation – minimal evaporation</a:t>
            </a:r>
          </a:p>
        </p:txBody>
      </p:sp>
      <p:sp>
        <p:nvSpPr>
          <p:cNvPr id="268298" name="Text Box 10"/>
          <p:cNvSpPr txBox="1">
            <a:spLocks noChangeArrowheads="1"/>
          </p:cNvSpPr>
          <p:nvPr/>
        </p:nvSpPr>
        <p:spPr bwMode="auto">
          <a:xfrm>
            <a:off x="5791200" y="381000"/>
            <a:ext cx="2514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 dirty="0">
                <a:solidFill>
                  <a:srgbClr val="0000FF"/>
                </a:solidFill>
              </a:rPr>
              <a:t>Upper piezometer</a:t>
            </a:r>
          </a:p>
        </p:txBody>
      </p:sp>
      <p:grpSp>
        <p:nvGrpSpPr>
          <p:cNvPr id="268305" name="Group 17"/>
          <p:cNvGrpSpPr>
            <a:grpSpLocks/>
          </p:cNvGrpSpPr>
          <p:nvPr/>
        </p:nvGrpSpPr>
        <p:grpSpPr bwMode="auto">
          <a:xfrm>
            <a:off x="4648200" y="152400"/>
            <a:ext cx="457200" cy="3048000"/>
            <a:chOff x="2928" y="96"/>
            <a:chExt cx="288" cy="1920"/>
          </a:xfrm>
        </p:grpSpPr>
        <p:sp>
          <p:nvSpPr>
            <p:cNvPr id="268306" name="Oval 18"/>
            <p:cNvSpPr>
              <a:spLocks noChangeArrowheads="1"/>
            </p:cNvSpPr>
            <p:nvPr/>
          </p:nvSpPr>
          <p:spPr bwMode="auto">
            <a:xfrm>
              <a:off x="2976" y="96"/>
              <a:ext cx="240" cy="19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68307" name="Oval 19"/>
            <p:cNvSpPr>
              <a:spLocks noChangeArrowheads="1"/>
            </p:cNvSpPr>
            <p:nvPr/>
          </p:nvSpPr>
          <p:spPr bwMode="auto">
            <a:xfrm>
              <a:off x="2928" y="1776"/>
              <a:ext cx="288" cy="24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68308" name="Rectangle 20"/>
          <p:cNvSpPr>
            <a:spLocks noChangeArrowheads="1"/>
          </p:cNvSpPr>
          <p:nvPr/>
        </p:nvSpPr>
        <p:spPr bwMode="auto">
          <a:xfrm>
            <a:off x="4419600" y="838200"/>
            <a:ext cx="304800" cy="18288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8309" name="Rectangle 21"/>
          <p:cNvSpPr>
            <a:spLocks noChangeArrowheads="1"/>
          </p:cNvSpPr>
          <p:nvPr/>
        </p:nvSpPr>
        <p:spPr bwMode="auto">
          <a:xfrm>
            <a:off x="152400" y="1143000"/>
            <a:ext cx="304800" cy="11430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68312" name="Group 24"/>
          <p:cNvGrpSpPr>
            <a:grpSpLocks/>
          </p:cNvGrpSpPr>
          <p:nvPr/>
        </p:nvGrpSpPr>
        <p:grpSpPr bwMode="auto">
          <a:xfrm>
            <a:off x="457200" y="152400"/>
            <a:ext cx="457200" cy="3124200"/>
            <a:chOff x="288" y="96"/>
            <a:chExt cx="288" cy="1968"/>
          </a:xfrm>
        </p:grpSpPr>
        <p:sp>
          <p:nvSpPr>
            <p:cNvPr id="268310" name="Oval 22"/>
            <p:cNvSpPr>
              <a:spLocks noChangeArrowheads="1"/>
            </p:cNvSpPr>
            <p:nvPr/>
          </p:nvSpPr>
          <p:spPr bwMode="auto">
            <a:xfrm>
              <a:off x="384" y="1872"/>
              <a:ext cx="192" cy="19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68311" name="Oval 23"/>
            <p:cNvSpPr>
              <a:spLocks noChangeArrowheads="1"/>
            </p:cNvSpPr>
            <p:nvPr/>
          </p:nvSpPr>
          <p:spPr bwMode="auto">
            <a:xfrm>
              <a:off x="288" y="96"/>
              <a:ext cx="288" cy="19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68315" name="Group 27"/>
          <p:cNvGrpSpPr>
            <a:grpSpLocks/>
          </p:cNvGrpSpPr>
          <p:nvPr/>
        </p:nvGrpSpPr>
        <p:grpSpPr bwMode="auto">
          <a:xfrm>
            <a:off x="2209800" y="3429000"/>
            <a:ext cx="5410200" cy="381000"/>
            <a:chOff x="1392" y="2160"/>
            <a:chExt cx="3408" cy="240"/>
          </a:xfrm>
        </p:grpSpPr>
        <p:sp>
          <p:nvSpPr>
            <p:cNvPr id="268313" name="Rectangle 25"/>
            <p:cNvSpPr>
              <a:spLocks noChangeArrowheads="1"/>
            </p:cNvSpPr>
            <p:nvPr/>
          </p:nvSpPr>
          <p:spPr bwMode="auto">
            <a:xfrm>
              <a:off x="1392" y="2160"/>
              <a:ext cx="672" cy="2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68314" name="Rectangle 26"/>
            <p:cNvSpPr>
              <a:spLocks noChangeArrowheads="1"/>
            </p:cNvSpPr>
            <p:nvPr/>
          </p:nvSpPr>
          <p:spPr bwMode="auto">
            <a:xfrm>
              <a:off x="3984" y="2160"/>
              <a:ext cx="816" cy="2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68318" name="Group 30"/>
          <p:cNvGrpSpPr>
            <a:grpSpLocks/>
          </p:cNvGrpSpPr>
          <p:nvPr/>
        </p:nvGrpSpPr>
        <p:grpSpPr bwMode="auto">
          <a:xfrm>
            <a:off x="4953000" y="3124200"/>
            <a:ext cx="4038600" cy="304800"/>
            <a:chOff x="3120" y="1968"/>
            <a:chExt cx="2544" cy="192"/>
          </a:xfrm>
        </p:grpSpPr>
        <p:sp>
          <p:nvSpPr>
            <p:cNvPr id="268316" name="Oval 28"/>
            <p:cNvSpPr>
              <a:spLocks noChangeArrowheads="1"/>
            </p:cNvSpPr>
            <p:nvPr/>
          </p:nvSpPr>
          <p:spPr bwMode="auto">
            <a:xfrm>
              <a:off x="3120" y="1968"/>
              <a:ext cx="240" cy="19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68317" name="Oval 29"/>
            <p:cNvSpPr>
              <a:spLocks noChangeArrowheads="1"/>
            </p:cNvSpPr>
            <p:nvPr/>
          </p:nvSpPr>
          <p:spPr bwMode="auto">
            <a:xfrm>
              <a:off x="5424" y="1968"/>
              <a:ext cx="240" cy="19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68320" name="Text Box 32"/>
          <p:cNvSpPr txBox="1">
            <a:spLocks noChangeArrowheads="1"/>
          </p:cNvSpPr>
          <p:nvPr/>
        </p:nvSpPr>
        <p:spPr bwMode="auto">
          <a:xfrm>
            <a:off x="1219200" y="228600"/>
            <a:ext cx="30480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800" dirty="0">
                <a:solidFill>
                  <a:srgbClr val="0000FF"/>
                </a:solidFill>
              </a:rPr>
              <a:t>Outflow hydrograph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3" grpId="0"/>
      <p:bldP spid="268298" grpId="0"/>
      <p:bldP spid="268308" grpId="0" animBg="1"/>
      <p:bldP spid="268309" grpId="0" animBg="1"/>
      <p:bldP spid="26832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8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0"/>
            <a:ext cx="48196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8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62400"/>
            <a:ext cx="4191000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228600" y="6019800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b="0">
                <a:solidFill>
                  <a:srgbClr val="0000FF"/>
                </a:solidFill>
              </a:rPr>
              <a:t>October 2005 – draining from saturation – minimal evaporation</a:t>
            </a:r>
          </a:p>
        </p:txBody>
      </p:sp>
      <p:grpSp>
        <p:nvGrpSpPr>
          <p:cNvPr id="248851" name="Group 19"/>
          <p:cNvGrpSpPr>
            <a:grpSpLocks/>
          </p:cNvGrpSpPr>
          <p:nvPr/>
        </p:nvGrpSpPr>
        <p:grpSpPr bwMode="auto">
          <a:xfrm>
            <a:off x="5624513" y="2124075"/>
            <a:ext cx="2971800" cy="2228850"/>
            <a:chOff x="3648" y="1392"/>
            <a:chExt cx="1728" cy="1379"/>
          </a:xfrm>
        </p:grpSpPr>
        <p:sp>
          <p:nvSpPr>
            <p:cNvPr id="248839" name="Text Box 7"/>
            <p:cNvSpPr txBox="1">
              <a:spLocks noChangeArrowheads="1"/>
            </p:cNvSpPr>
            <p:nvPr/>
          </p:nvSpPr>
          <p:spPr bwMode="auto">
            <a:xfrm>
              <a:off x="3648" y="2544"/>
              <a:ext cx="172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/>
                <a:t>Predicted pressure head</a:t>
              </a:r>
            </a:p>
          </p:txBody>
        </p:sp>
        <p:sp>
          <p:nvSpPr>
            <p:cNvPr id="248840" name="Line 8"/>
            <p:cNvSpPr>
              <a:spLocks noChangeShapeType="1"/>
            </p:cNvSpPr>
            <p:nvPr/>
          </p:nvSpPr>
          <p:spPr bwMode="auto">
            <a:xfrm flipH="1" flipV="1">
              <a:off x="3888" y="1392"/>
              <a:ext cx="0" cy="1152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48843" name="Line 11"/>
          <p:cNvSpPr>
            <a:spLocks noChangeShapeType="1"/>
          </p:cNvSpPr>
          <p:nvPr/>
        </p:nvSpPr>
        <p:spPr bwMode="auto">
          <a:xfrm flipH="1" flipV="1">
            <a:off x="1143000" y="2209800"/>
            <a:ext cx="2133600" cy="23622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5791200" y="381000"/>
            <a:ext cx="2514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rgbClr val="0000FF"/>
                </a:solidFill>
              </a:rPr>
              <a:t>Upper piezometer</a:t>
            </a:r>
          </a:p>
        </p:txBody>
      </p:sp>
      <p:grpSp>
        <p:nvGrpSpPr>
          <p:cNvPr id="248850" name="Group 18"/>
          <p:cNvGrpSpPr>
            <a:grpSpLocks/>
          </p:cNvGrpSpPr>
          <p:nvPr/>
        </p:nvGrpSpPr>
        <p:grpSpPr bwMode="auto">
          <a:xfrm>
            <a:off x="1066800" y="381000"/>
            <a:ext cx="2514600" cy="1066800"/>
            <a:chOff x="672" y="240"/>
            <a:chExt cx="1584" cy="672"/>
          </a:xfrm>
        </p:grpSpPr>
        <p:sp>
          <p:nvSpPr>
            <p:cNvPr id="248842" name="Text Box 10"/>
            <p:cNvSpPr txBox="1">
              <a:spLocks noChangeArrowheads="1"/>
            </p:cNvSpPr>
            <p:nvPr/>
          </p:nvSpPr>
          <p:spPr bwMode="auto">
            <a:xfrm>
              <a:off x="960" y="240"/>
              <a:ext cx="12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/>
                <a:t>Modeled outflow</a:t>
              </a:r>
            </a:p>
          </p:txBody>
        </p:sp>
        <p:sp>
          <p:nvSpPr>
            <p:cNvPr id="248847" name="Line 15"/>
            <p:cNvSpPr>
              <a:spLocks noChangeShapeType="1"/>
            </p:cNvSpPr>
            <p:nvPr/>
          </p:nvSpPr>
          <p:spPr bwMode="auto">
            <a:xfrm flipH="1">
              <a:off x="672" y="432"/>
              <a:ext cx="528" cy="48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48858" name="Group 26"/>
          <p:cNvGrpSpPr>
            <a:grpSpLocks/>
          </p:cNvGrpSpPr>
          <p:nvPr/>
        </p:nvGrpSpPr>
        <p:grpSpPr bwMode="auto">
          <a:xfrm>
            <a:off x="5943600" y="1295400"/>
            <a:ext cx="1905000" cy="838200"/>
            <a:chOff x="3744" y="816"/>
            <a:chExt cx="1200" cy="528"/>
          </a:xfrm>
        </p:grpSpPr>
        <p:sp>
          <p:nvSpPr>
            <p:cNvPr id="248848" name="Line 16"/>
            <p:cNvSpPr>
              <a:spLocks noChangeShapeType="1"/>
            </p:cNvSpPr>
            <p:nvPr/>
          </p:nvSpPr>
          <p:spPr bwMode="auto">
            <a:xfrm flipV="1">
              <a:off x="3804" y="816"/>
              <a:ext cx="0" cy="52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48849" name="Text Box 17"/>
            <p:cNvSpPr txBox="1">
              <a:spLocks noChangeArrowheads="1"/>
            </p:cNvSpPr>
            <p:nvPr/>
          </p:nvSpPr>
          <p:spPr bwMode="auto">
            <a:xfrm>
              <a:off x="3744" y="1017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  Error = 19 cm</a:t>
              </a:r>
            </a:p>
          </p:txBody>
        </p:sp>
      </p:grpSp>
      <p:sp>
        <p:nvSpPr>
          <p:cNvPr id="248856" name="Rectangle 24"/>
          <p:cNvSpPr>
            <a:spLocks noChangeArrowheads="1"/>
          </p:cNvSpPr>
          <p:nvPr/>
        </p:nvSpPr>
        <p:spPr bwMode="auto">
          <a:xfrm>
            <a:off x="4419600" y="838200"/>
            <a:ext cx="304800" cy="18288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8857" name="Rectangle 25"/>
          <p:cNvSpPr>
            <a:spLocks noChangeArrowheads="1"/>
          </p:cNvSpPr>
          <p:nvPr/>
        </p:nvSpPr>
        <p:spPr bwMode="auto">
          <a:xfrm>
            <a:off x="152400" y="1143000"/>
            <a:ext cx="304800" cy="11430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4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8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0"/>
            <a:ext cx="48196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8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62400"/>
            <a:ext cx="4191000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228600" y="6019800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b="0">
                <a:solidFill>
                  <a:srgbClr val="0000FF"/>
                </a:solidFill>
              </a:rPr>
              <a:t>October 2005 – draining from saturation – minimal evaporation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867400" y="381000"/>
            <a:ext cx="2743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1800">
                <a:solidFill>
                  <a:srgbClr val="0000FF"/>
                </a:solidFill>
              </a:rPr>
              <a:t>Upper piezometer</a:t>
            </a:r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V="1">
            <a:off x="3250722" y="1066800"/>
            <a:ext cx="2514600" cy="4038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1" name="Group 17"/>
          <p:cNvGrpSpPr>
            <a:grpSpLocks/>
          </p:cNvGrpSpPr>
          <p:nvPr/>
        </p:nvGrpSpPr>
        <p:grpSpPr bwMode="auto">
          <a:xfrm>
            <a:off x="1524000" y="381000"/>
            <a:ext cx="2057400" cy="2743200"/>
            <a:chOff x="960" y="240"/>
            <a:chExt cx="1296" cy="1728"/>
          </a:xfrm>
        </p:grpSpPr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960" y="240"/>
              <a:ext cx="12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>
                  <a:solidFill>
                    <a:srgbClr val="0000FF"/>
                  </a:solidFill>
                </a:rPr>
                <a:t>Modeled outflow</a:t>
              </a:r>
            </a:p>
          </p:txBody>
        </p:sp>
        <p:sp>
          <p:nvSpPr>
            <p:cNvPr id="23" name="Line 11"/>
            <p:cNvSpPr>
              <a:spLocks noChangeShapeType="1"/>
            </p:cNvSpPr>
            <p:nvPr/>
          </p:nvSpPr>
          <p:spPr bwMode="auto">
            <a:xfrm flipH="1">
              <a:off x="1392" y="480"/>
              <a:ext cx="96" cy="148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4" name="Group 14"/>
          <p:cNvGrpSpPr>
            <a:grpSpLocks/>
          </p:cNvGrpSpPr>
          <p:nvPr/>
        </p:nvGrpSpPr>
        <p:grpSpPr bwMode="auto">
          <a:xfrm>
            <a:off x="1109663" y="2286000"/>
            <a:ext cx="1066800" cy="838200"/>
            <a:chOff x="3828" y="816"/>
            <a:chExt cx="672" cy="528"/>
          </a:xfrm>
        </p:grpSpPr>
        <p:sp>
          <p:nvSpPr>
            <p:cNvPr id="25" name="Line 15"/>
            <p:cNvSpPr>
              <a:spLocks noChangeShapeType="1"/>
            </p:cNvSpPr>
            <p:nvPr/>
          </p:nvSpPr>
          <p:spPr bwMode="auto">
            <a:xfrm flipV="1">
              <a:off x="3888" y="816"/>
              <a:ext cx="0" cy="52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3828" y="1017"/>
              <a:ext cx="6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  Error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17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08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0"/>
            <a:ext cx="48196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08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62400"/>
            <a:ext cx="4191000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228600" y="6019800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b="0">
                <a:solidFill>
                  <a:srgbClr val="0000FF"/>
                </a:solidFill>
              </a:rPr>
              <a:t>October 2005 – draining from saturation – minimal evaporation</a:t>
            </a:r>
          </a:p>
        </p:txBody>
      </p:sp>
      <p:grpSp>
        <p:nvGrpSpPr>
          <p:cNvPr id="250892" name="Group 12"/>
          <p:cNvGrpSpPr>
            <a:grpSpLocks/>
          </p:cNvGrpSpPr>
          <p:nvPr/>
        </p:nvGrpSpPr>
        <p:grpSpPr bwMode="auto">
          <a:xfrm>
            <a:off x="3219450" y="323850"/>
            <a:ext cx="5667375" cy="3786188"/>
            <a:chOff x="2028" y="204"/>
            <a:chExt cx="3570" cy="2385"/>
          </a:xfrm>
        </p:grpSpPr>
        <p:sp>
          <p:nvSpPr>
            <p:cNvPr id="250887" name="Text Box 7"/>
            <p:cNvSpPr txBox="1">
              <a:spLocks noChangeArrowheads="1"/>
            </p:cNvSpPr>
            <p:nvPr/>
          </p:nvSpPr>
          <p:spPr bwMode="auto">
            <a:xfrm>
              <a:off x="3697" y="204"/>
              <a:ext cx="1901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00FF"/>
                  </a:solidFill>
                </a:rPr>
                <a:t>Measured pressure head </a:t>
              </a:r>
            </a:p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00FF"/>
                  </a:solidFill>
                </a:rPr>
                <a:t>Upper piezometer</a:t>
              </a:r>
            </a:p>
          </p:txBody>
        </p:sp>
        <p:sp>
          <p:nvSpPr>
            <p:cNvPr id="250888" name="Line 8"/>
            <p:cNvSpPr>
              <a:spLocks noChangeShapeType="1"/>
            </p:cNvSpPr>
            <p:nvPr/>
          </p:nvSpPr>
          <p:spPr bwMode="auto">
            <a:xfrm flipV="1">
              <a:off x="2028" y="672"/>
              <a:ext cx="1572" cy="191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50893" name="Group 13"/>
          <p:cNvGrpSpPr>
            <a:grpSpLocks/>
          </p:cNvGrpSpPr>
          <p:nvPr/>
        </p:nvGrpSpPr>
        <p:grpSpPr bwMode="auto">
          <a:xfrm>
            <a:off x="1143000" y="381000"/>
            <a:ext cx="2514600" cy="3705225"/>
            <a:chOff x="720" y="240"/>
            <a:chExt cx="1584" cy="2334"/>
          </a:xfrm>
        </p:grpSpPr>
        <p:sp>
          <p:nvSpPr>
            <p:cNvPr id="250890" name="Text Box 10"/>
            <p:cNvSpPr txBox="1">
              <a:spLocks noChangeArrowheads="1"/>
            </p:cNvSpPr>
            <p:nvPr/>
          </p:nvSpPr>
          <p:spPr bwMode="auto">
            <a:xfrm>
              <a:off x="785" y="240"/>
              <a:ext cx="151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00FF"/>
                  </a:solidFill>
                </a:rPr>
                <a:t>Measured outflow</a:t>
              </a:r>
            </a:p>
          </p:txBody>
        </p:sp>
        <p:sp>
          <p:nvSpPr>
            <p:cNvPr id="250891" name="Line 11"/>
            <p:cNvSpPr>
              <a:spLocks noChangeShapeType="1"/>
            </p:cNvSpPr>
            <p:nvPr/>
          </p:nvSpPr>
          <p:spPr bwMode="auto">
            <a:xfrm flipH="1" flipV="1">
              <a:off x="720" y="1344"/>
              <a:ext cx="1287" cy="123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8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0"/>
            <a:ext cx="48196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8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62400"/>
            <a:ext cx="4191000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228600" y="6019800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b="0">
                <a:solidFill>
                  <a:srgbClr val="0000FF"/>
                </a:solidFill>
              </a:rPr>
              <a:t>October 2005 – draining from saturation – minimal evaporation</a:t>
            </a: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447800" y="409575"/>
            <a:ext cx="2133600" cy="2209800"/>
            <a:chOff x="912" y="240"/>
            <a:chExt cx="1344" cy="1392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960" y="240"/>
              <a:ext cx="12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CC00"/>
                  </a:solidFill>
                </a:rPr>
                <a:t>Modeled outflow</a:t>
              </a: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>
              <a:off x="912" y="480"/>
              <a:ext cx="480" cy="1152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743200" y="5257800"/>
            <a:ext cx="838200" cy="838200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867400" y="352425"/>
            <a:ext cx="2743200" cy="1219200"/>
            <a:chOff x="3696" y="240"/>
            <a:chExt cx="1728" cy="768"/>
          </a:xfrm>
        </p:grpSpPr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3696" y="240"/>
              <a:ext cx="172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CC00"/>
                  </a:solidFill>
                </a:rPr>
                <a:t>Modeled Pressure head</a:t>
              </a: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4368" y="432"/>
              <a:ext cx="144" cy="576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948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ext Box 2"/>
          <p:cNvSpPr txBox="1">
            <a:spLocks noChangeArrowheads="1"/>
          </p:cNvSpPr>
          <p:nvPr/>
        </p:nvSpPr>
        <p:spPr bwMode="auto">
          <a:xfrm>
            <a:off x="1143000" y="990600"/>
            <a:ext cx="6858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solidFill>
                  <a:srgbClr val="0000FF"/>
                </a:solidFill>
              </a:rPr>
              <a:t>Soil moisture characteristic curves</a:t>
            </a:r>
            <a:r>
              <a:rPr lang="en-US" altLang="en-US">
                <a:solidFill>
                  <a:schemeClr val="tx1"/>
                </a:solidFill>
              </a:rPr>
              <a:t> are extremely sensitive to the calibration criterion used:</a:t>
            </a:r>
          </a:p>
          <a:p>
            <a:endParaRPr lang="en-US" altLang="en-US">
              <a:solidFill>
                <a:srgbClr val="80008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en-US">
                <a:solidFill>
                  <a:schemeClr val="tx1"/>
                </a:solidFill>
              </a:rPr>
              <a:t>  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6200" y="304800"/>
            <a:ext cx="9372600" cy="6553200"/>
            <a:chOff x="-76200" y="304800"/>
            <a:chExt cx="9372600" cy="6553200"/>
          </a:xfrm>
        </p:grpSpPr>
        <p:grpSp>
          <p:nvGrpSpPr>
            <p:cNvPr id="257026" name="Group 2"/>
            <p:cNvGrpSpPr>
              <a:grpSpLocks/>
            </p:cNvGrpSpPr>
            <p:nvPr/>
          </p:nvGrpSpPr>
          <p:grpSpPr bwMode="auto">
            <a:xfrm>
              <a:off x="-76200" y="304800"/>
              <a:ext cx="9372600" cy="6553200"/>
              <a:chOff x="-48" y="-144"/>
              <a:chExt cx="5904" cy="4128"/>
            </a:xfrm>
          </p:grpSpPr>
          <p:pic>
            <p:nvPicPr>
              <p:cNvPr id="257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8" y="-144"/>
                <a:ext cx="2904" cy="2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" y="0"/>
                <a:ext cx="2916" cy="2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6" y="2304"/>
                <a:ext cx="3168" cy="1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7030" name="Rectangle 6"/>
              <p:cNvSpPr>
                <a:spLocks noChangeArrowheads="1"/>
              </p:cNvSpPr>
              <p:nvPr/>
            </p:nvSpPr>
            <p:spPr bwMode="auto">
              <a:xfrm>
                <a:off x="2592" y="3888"/>
                <a:ext cx="3168" cy="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7031" name="Text Box 7"/>
              <p:cNvSpPr txBox="1">
                <a:spLocks noChangeArrowheads="1"/>
              </p:cNvSpPr>
              <p:nvPr/>
            </p:nvSpPr>
            <p:spPr bwMode="auto">
              <a:xfrm>
                <a:off x="2400" y="2352"/>
                <a:ext cx="187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endParaRPr lang="en-US" altLang="en-US" sz="1800" b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105400" y="3352800"/>
              <a:ext cx="30480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/>
                  </a:solidFill>
                </a:rPr>
                <a:t>.1</a:t>
              </a:r>
            </a:p>
          </p:txBody>
        </p:sp>
      </p:grp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33400" y="381000"/>
            <a:ext cx="4038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 dirty="0">
                <a:solidFill>
                  <a:srgbClr val="0000FF"/>
                </a:solidFill>
              </a:rPr>
              <a:t>Pressure head vs water content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715000" y="381000"/>
            <a:ext cx="2819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 dirty="0">
                <a:solidFill>
                  <a:srgbClr val="FF0000"/>
                </a:solidFill>
              </a:rPr>
              <a:t>K vs pressure head</a:t>
            </a:r>
          </a:p>
        </p:txBody>
      </p:sp>
      <p:grpSp>
        <p:nvGrpSpPr>
          <p:cNvPr id="12" name="Group 17"/>
          <p:cNvGrpSpPr>
            <a:grpSpLocks/>
          </p:cNvGrpSpPr>
          <p:nvPr/>
        </p:nvGrpSpPr>
        <p:grpSpPr bwMode="auto">
          <a:xfrm>
            <a:off x="228600" y="685800"/>
            <a:ext cx="457200" cy="2895600"/>
            <a:chOff x="144" y="432"/>
            <a:chExt cx="288" cy="1824"/>
          </a:xfrm>
        </p:grpSpPr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144" y="432"/>
              <a:ext cx="288" cy="24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240" y="2064"/>
              <a:ext cx="192" cy="19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5" name="Group 22"/>
          <p:cNvGrpSpPr>
            <a:grpSpLocks/>
          </p:cNvGrpSpPr>
          <p:nvPr/>
        </p:nvGrpSpPr>
        <p:grpSpPr bwMode="auto">
          <a:xfrm>
            <a:off x="4924425" y="609600"/>
            <a:ext cx="457200" cy="3048000"/>
            <a:chOff x="3120" y="384"/>
            <a:chExt cx="288" cy="1920"/>
          </a:xfrm>
        </p:grpSpPr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3216" y="2112"/>
              <a:ext cx="192" cy="19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Oval 21"/>
            <p:cNvSpPr>
              <a:spLocks noChangeArrowheads="1"/>
            </p:cNvSpPr>
            <p:nvPr/>
          </p:nvSpPr>
          <p:spPr bwMode="auto">
            <a:xfrm>
              <a:off x="3120" y="384"/>
              <a:ext cx="288" cy="288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61913" y="1419225"/>
            <a:ext cx="271462" cy="16764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295400" y="3795713"/>
            <a:ext cx="20574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533400" y="3505200"/>
            <a:ext cx="3733800" cy="381000"/>
            <a:chOff x="336" y="2208"/>
            <a:chExt cx="2352" cy="240"/>
          </a:xfrm>
        </p:grpSpPr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36" y="2208"/>
              <a:ext cx="288" cy="24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2400" y="2208"/>
              <a:ext cx="288" cy="24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3" name="Rectangle 28"/>
          <p:cNvSpPr>
            <a:spLocks noChangeArrowheads="1"/>
          </p:cNvSpPr>
          <p:nvPr/>
        </p:nvSpPr>
        <p:spPr bwMode="auto">
          <a:xfrm>
            <a:off x="4710113" y="1676400"/>
            <a:ext cx="304800" cy="99060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70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 animBg="1"/>
      <p:bldP spid="19" grpId="0" animBg="1"/>
      <p:bldP spid="2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6200" y="304800"/>
            <a:ext cx="9372600" cy="6553200"/>
            <a:chOff x="-76200" y="304800"/>
            <a:chExt cx="9372600" cy="6553200"/>
          </a:xfrm>
        </p:grpSpPr>
        <p:grpSp>
          <p:nvGrpSpPr>
            <p:cNvPr id="257026" name="Group 2"/>
            <p:cNvGrpSpPr>
              <a:grpSpLocks/>
            </p:cNvGrpSpPr>
            <p:nvPr/>
          </p:nvGrpSpPr>
          <p:grpSpPr bwMode="auto">
            <a:xfrm>
              <a:off x="-76200" y="304800"/>
              <a:ext cx="9372600" cy="6553200"/>
              <a:chOff x="-48" y="-144"/>
              <a:chExt cx="5904" cy="4128"/>
            </a:xfrm>
          </p:grpSpPr>
          <p:pic>
            <p:nvPicPr>
              <p:cNvPr id="257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8" y="-144"/>
                <a:ext cx="2904" cy="2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" y="0"/>
                <a:ext cx="2916" cy="2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6" y="2304"/>
                <a:ext cx="3168" cy="1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7030" name="Rectangle 6"/>
              <p:cNvSpPr>
                <a:spLocks noChangeArrowheads="1"/>
              </p:cNvSpPr>
              <p:nvPr/>
            </p:nvSpPr>
            <p:spPr bwMode="auto">
              <a:xfrm>
                <a:off x="2592" y="3888"/>
                <a:ext cx="3168" cy="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7031" name="Text Box 7"/>
              <p:cNvSpPr txBox="1">
                <a:spLocks noChangeArrowheads="1"/>
              </p:cNvSpPr>
              <p:nvPr/>
            </p:nvSpPr>
            <p:spPr bwMode="auto">
              <a:xfrm>
                <a:off x="2400" y="2352"/>
                <a:ext cx="187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endParaRPr lang="en-US" altLang="en-US" sz="1800" b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105400" y="3352800"/>
              <a:ext cx="30480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/>
                  </a:solidFill>
                </a:rPr>
                <a:t>.1</a:t>
              </a:r>
            </a:p>
          </p:txBody>
        </p:sp>
      </p:grpSp>
      <p:grpSp>
        <p:nvGrpSpPr>
          <p:cNvPr id="24" name="Group 14"/>
          <p:cNvGrpSpPr>
            <a:grpSpLocks/>
          </p:cNvGrpSpPr>
          <p:nvPr/>
        </p:nvGrpSpPr>
        <p:grpSpPr bwMode="auto">
          <a:xfrm>
            <a:off x="2667000" y="1981200"/>
            <a:ext cx="4114800" cy="2971800"/>
            <a:chOff x="1680" y="912"/>
            <a:chExt cx="2592" cy="1872"/>
          </a:xfrm>
        </p:grpSpPr>
        <p:sp>
          <p:nvSpPr>
            <p:cNvPr id="25" name="Line 12"/>
            <p:cNvSpPr>
              <a:spLocks noChangeShapeType="1"/>
            </p:cNvSpPr>
            <p:nvPr/>
          </p:nvSpPr>
          <p:spPr bwMode="auto">
            <a:xfrm flipV="1">
              <a:off x="2640" y="912"/>
              <a:ext cx="1632" cy="18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" name="Line 13"/>
            <p:cNvSpPr>
              <a:spLocks noChangeShapeType="1"/>
            </p:cNvSpPr>
            <p:nvPr/>
          </p:nvSpPr>
          <p:spPr bwMode="auto">
            <a:xfrm flipH="1" flipV="1">
              <a:off x="1680" y="1008"/>
              <a:ext cx="960" cy="17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031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6200" y="304800"/>
            <a:ext cx="9372600" cy="6553200"/>
            <a:chOff x="-76200" y="304800"/>
            <a:chExt cx="9372600" cy="6553200"/>
          </a:xfrm>
        </p:grpSpPr>
        <p:grpSp>
          <p:nvGrpSpPr>
            <p:cNvPr id="257026" name="Group 2"/>
            <p:cNvGrpSpPr>
              <a:grpSpLocks/>
            </p:cNvGrpSpPr>
            <p:nvPr/>
          </p:nvGrpSpPr>
          <p:grpSpPr bwMode="auto">
            <a:xfrm>
              <a:off x="-76200" y="304800"/>
              <a:ext cx="9372600" cy="6553200"/>
              <a:chOff x="-48" y="-144"/>
              <a:chExt cx="5904" cy="4128"/>
            </a:xfrm>
          </p:grpSpPr>
          <p:pic>
            <p:nvPicPr>
              <p:cNvPr id="257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8" y="-144"/>
                <a:ext cx="2904" cy="2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" y="0"/>
                <a:ext cx="2916" cy="2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6" y="2304"/>
                <a:ext cx="3168" cy="1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7030" name="Rectangle 6"/>
              <p:cNvSpPr>
                <a:spLocks noChangeArrowheads="1"/>
              </p:cNvSpPr>
              <p:nvPr/>
            </p:nvSpPr>
            <p:spPr bwMode="auto">
              <a:xfrm>
                <a:off x="2592" y="3888"/>
                <a:ext cx="3168" cy="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7031" name="Text Box 7"/>
              <p:cNvSpPr txBox="1">
                <a:spLocks noChangeArrowheads="1"/>
              </p:cNvSpPr>
              <p:nvPr/>
            </p:nvSpPr>
            <p:spPr bwMode="auto">
              <a:xfrm>
                <a:off x="2400" y="2352"/>
                <a:ext cx="187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endParaRPr lang="en-US" altLang="en-US" sz="1800" b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105400" y="3352800"/>
              <a:ext cx="30480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/>
                  </a:solidFill>
                </a:rPr>
                <a:t>.1</a:t>
              </a:r>
            </a:p>
          </p:txBody>
        </p:sp>
      </p:grp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4208252" y="3276600"/>
            <a:ext cx="1295400" cy="2209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 flipV="1">
            <a:off x="3141452" y="1828800"/>
            <a:ext cx="1066800" cy="3657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4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1371600" y="1752600"/>
            <a:ext cx="6934200" cy="944563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00"/>
                </a:solidFill>
                <a:latin typeface="Comic Sans MS" pitchFamily="66" charset="0"/>
              </a:rPr>
              <a:t>Lumped model </a:t>
            </a: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= Takes no account of the spatial distribution of input variables or parameters.  Treats the domain as if it were homogeneous and subject to uniform rainfall.</a:t>
            </a:r>
            <a:endParaRPr lang="en-US" altLang="en-US" sz="1000" b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1295400" y="4800600"/>
            <a:ext cx="7010400" cy="944563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00"/>
                </a:solidFill>
                <a:latin typeface="Comic Sans MS" pitchFamily="66" charset="0"/>
              </a:rPr>
              <a:t>Geometrically-distributed model </a:t>
            </a:r>
            <a:r>
              <a:rPr lang="en-US" altLang="en-US" sz="1800" b="0">
                <a:solidFill>
                  <a:srgbClr val="000000"/>
                </a:solidFill>
                <a:latin typeface="Comic Sans MS" pitchFamily="66" charset="0"/>
              </a:rPr>
              <a:t>= Describes spatial variability of input variables or parameters in terms of the geometric orientation of points in the model domain.</a:t>
            </a:r>
            <a:endParaRPr lang="en-US" altLang="en-US" sz="10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2956" name="Rectangle 12"/>
          <p:cNvSpPr>
            <a:spLocks noChangeArrowheads="1"/>
          </p:cNvSpPr>
          <p:nvPr/>
        </p:nvSpPr>
        <p:spPr bwMode="auto">
          <a:xfrm>
            <a:off x="304800" y="76200"/>
            <a:ext cx="8534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>
                <a:solidFill>
                  <a:srgbClr val="000000"/>
                </a:solidFill>
              </a:rPr>
              <a:t>Model representations of space</a:t>
            </a:r>
          </a:p>
        </p:txBody>
      </p:sp>
      <p:sp>
        <p:nvSpPr>
          <p:cNvPr id="82957" name="AutoShape 13"/>
          <p:cNvSpPr>
            <a:spLocks noChangeArrowheads="1"/>
          </p:cNvSpPr>
          <p:nvPr/>
        </p:nvSpPr>
        <p:spPr bwMode="auto">
          <a:xfrm>
            <a:off x="4038600" y="2971800"/>
            <a:ext cx="838200" cy="1524000"/>
          </a:xfrm>
          <a:prstGeom prst="downArrow">
            <a:avLst>
              <a:gd name="adj1" fmla="val 50000"/>
              <a:gd name="adj2" fmla="val 45455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533400" y="1889125"/>
            <a:ext cx="66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3200" b="0" dirty="0">
                <a:solidFill>
                  <a:srgbClr val="000000"/>
                </a:solidFill>
                <a:latin typeface="Comic Sans MS" pitchFamily="66" charset="0"/>
              </a:rPr>
              <a:t>1D</a:t>
            </a: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381000" y="4724400"/>
            <a:ext cx="7572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00"/>
                </a:solidFill>
                <a:latin typeface="Comic Sans MS" pitchFamily="66" charset="0"/>
              </a:rPr>
              <a:t>2D,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00"/>
                </a:solidFill>
                <a:latin typeface="Comic Sans MS" pitchFamily="66" charset="0"/>
              </a:rPr>
              <a:t>3D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4876800" y="3276600"/>
            <a:ext cx="304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Transitional: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Aggregated lumped models</a:t>
            </a:r>
          </a:p>
        </p:txBody>
      </p:sp>
      <p:sp>
        <p:nvSpPr>
          <p:cNvPr id="82961" name="Rectangle 17"/>
          <p:cNvSpPr>
            <a:spLocks noChangeArrowheads="1"/>
          </p:cNvSpPr>
          <p:nvPr/>
        </p:nvSpPr>
        <p:spPr bwMode="auto">
          <a:xfrm>
            <a:off x="381000" y="914400"/>
            <a:ext cx="3124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1pPr>
            <a:lvl2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2pPr>
            <a:lvl3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3pPr>
            <a:lvl4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4pPr>
            <a:lvl5pPr algn="ctr">
              <a:defRPr sz="4400">
                <a:solidFill>
                  <a:srgbClr val="000066"/>
                </a:solidFill>
                <a:latin typeface="Comic Sans MS" pitchFamily="66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66"/>
                </a:solidFill>
                <a:latin typeface="Comic Sans MS" pitchFamily="66" charset="0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00"/>
                </a:solidFill>
              </a:rPr>
              <a:t>Clarke (1973) definitions</a:t>
            </a:r>
          </a:p>
        </p:txBody>
      </p:sp>
    </p:spTree>
    <p:extLst>
      <p:ext uri="{BB962C8B-B14F-4D97-AF65-F5344CB8AC3E}">
        <p14:creationId xmlns:p14="http://schemas.microsoft.com/office/powerpoint/2010/main" val="209488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2" grpId="0" animBg="1"/>
      <p:bldP spid="82955" grpId="0" animBg="1"/>
      <p:bldP spid="82957" grpId="0" animBg="1"/>
      <p:bldP spid="82958" grpId="0"/>
      <p:bldP spid="82959" grpId="0"/>
      <p:bldP spid="8296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6200" y="304800"/>
            <a:ext cx="9372600" cy="6553200"/>
            <a:chOff x="-76200" y="304800"/>
            <a:chExt cx="9372600" cy="6553200"/>
          </a:xfrm>
        </p:grpSpPr>
        <p:grpSp>
          <p:nvGrpSpPr>
            <p:cNvPr id="257026" name="Group 2"/>
            <p:cNvGrpSpPr>
              <a:grpSpLocks/>
            </p:cNvGrpSpPr>
            <p:nvPr/>
          </p:nvGrpSpPr>
          <p:grpSpPr bwMode="auto">
            <a:xfrm>
              <a:off x="-76200" y="304800"/>
              <a:ext cx="9372600" cy="6553200"/>
              <a:chOff x="-48" y="-144"/>
              <a:chExt cx="5904" cy="4128"/>
            </a:xfrm>
          </p:grpSpPr>
          <p:pic>
            <p:nvPicPr>
              <p:cNvPr id="257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8" y="-144"/>
                <a:ext cx="2904" cy="2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" y="0"/>
                <a:ext cx="2916" cy="2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6" y="2304"/>
                <a:ext cx="3168" cy="1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7030" name="Rectangle 6"/>
              <p:cNvSpPr>
                <a:spLocks noChangeArrowheads="1"/>
              </p:cNvSpPr>
              <p:nvPr/>
            </p:nvSpPr>
            <p:spPr bwMode="auto">
              <a:xfrm>
                <a:off x="2592" y="3888"/>
                <a:ext cx="3168" cy="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7031" name="Text Box 7"/>
              <p:cNvSpPr txBox="1">
                <a:spLocks noChangeArrowheads="1"/>
              </p:cNvSpPr>
              <p:nvPr/>
            </p:nvSpPr>
            <p:spPr bwMode="auto">
              <a:xfrm>
                <a:off x="2400" y="2352"/>
                <a:ext cx="187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endParaRPr lang="en-US" altLang="en-US" sz="1800" b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105400" y="3352800"/>
              <a:ext cx="30480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/>
                  </a:solidFill>
                </a:rPr>
                <a:t>.1</a:t>
              </a: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2540478" y="2667000"/>
            <a:ext cx="3429000" cy="3429000"/>
            <a:chOff x="1584" y="1344"/>
            <a:chExt cx="2160" cy="2160"/>
          </a:xfrm>
        </p:grpSpPr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V="1">
              <a:off x="2592" y="1392"/>
              <a:ext cx="1152" cy="21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 flipV="1">
              <a:off x="1584" y="1344"/>
              <a:ext cx="1008" cy="2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544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6200" y="304800"/>
            <a:ext cx="9372600" cy="6553200"/>
            <a:chOff x="-76200" y="304800"/>
            <a:chExt cx="9372600" cy="6553200"/>
          </a:xfrm>
        </p:grpSpPr>
        <p:grpSp>
          <p:nvGrpSpPr>
            <p:cNvPr id="257026" name="Group 2"/>
            <p:cNvGrpSpPr>
              <a:grpSpLocks/>
            </p:cNvGrpSpPr>
            <p:nvPr/>
          </p:nvGrpSpPr>
          <p:grpSpPr bwMode="auto">
            <a:xfrm>
              <a:off x="-76200" y="304800"/>
              <a:ext cx="9372600" cy="6553200"/>
              <a:chOff x="-48" y="-144"/>
              <a:chExt cx="5904" cy="4128"/>
            </a:xfrm>
          </p:grpSpPr>
          <p:pic>
            <p:nvPicPr>
              <p:cNvPr id="257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8" y="-144"/>
                <a:ext cx="2904" cy="2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" y="0"/>
                <a:ext cx="2916" cy="2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7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6" y="2304"/>
                <a:ext cx="3168" cy="1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7030" name="Rectangle 6"/>
              <p:cNvSpPr>
                <a:spLocks noChangeArrowheads="1"/>
              </p:cNvSpPr>
              <p:nvPr/>
            </p:nvSpPr>
            <p:spPr bwMode="auto">
              <a:xfrm>
                <a:off x="2592" y="3888"/>
                <a:ext cx="3168" cy="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7031" name="Text Box 7"/>
              <p:cNvSpPr txBox="1">
                <a:spLocks noChangeArrowheads="1"/>
              </p:cNvSpPr>
              <p:nvPr/>
            </p:nvSpPr>
            <p:spPr bwMode="auto">
              <a:xfrm>
                <a:off x="2400" y="2352"/>
                <a:ext cx="187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endParaRPr lang="en-US" altLang="en-US" sz="1800" b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105400" y="3352800"/>
              <a:ext cx="30480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/>
                  </a:solidFill>
                </a:rPr>
                <a:t>.1</a:t>
              </a:r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5486400" y="990600"/>
            <a:ext cx="3200400" cy="639763"/>
            <a:chOff x="3456" y="288"/>
            <a:chExt cx="2016" cy="403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3984" y="288"/>
              <a:ext cx="1488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dirty="0"/>
                <a:t>K</a:t>
              </a:r>
              <a:r>
                <a:rPr lang="en-US" altLang="en-US" baseline="-25000" dirty="0"/>
                <a:t>s</a:t>
              </a:r>
              <a:r>
                <a:rPr lang="en-US" altLang="en-US" dirty="0"/>
                <a:t> = 132 cm/</a:t>
              </a:r>
              <a:r>
                <a:rPr lang="en-US" altLang="en-US" dirty="0" err="1"/>
                <a:t>hr</a:t>
              </a:r>
              <a:endParaRPr lang="en-US" altLang="en-US" dirty="0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H="1">
              <a:off x="3456" y="546"/>
              <a:ext cx="480" cy="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5486400" y="2441575"/>
            <a:ext cx="2971800" cy="639763"/>
            <a:chOff x="3456" y="1202"/>
            <a:chExt cx="1872" cy="403"/>
          </a:xfrm>
        </p:grpSpPr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3984" y="1202"/>
              <a:ext cx="134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dirty="0">
                  <a:solidFill>
                    <a:srgbClr val="3366FF"/>
                  </a:solidFill>
                </a:rPr>
                <a:t>K</a:t>
              </a:r>
              <a:r>
                <a:rPr lang="en-US" altLang="en-US" baseline="-25000" dirty="0">
                  <a:solidFill>
                    <a:srgbClr val="3366FF"/>
                  </a:solidFill>
                </a:rPr>
                <a:t>s</a:t>
              </a:r>
              <a:r>
                <a:rPr lang="en-US" altLang="en-US" dirty="0">
                  <a:solidFill>
                    <a:srgbClr val="3366FF"/>
                  </a:solidFill>
                </a:rPr>
                <a:t> = 1 cm/</a:t>
              </a:r>
              <a:r>
                <a:rPr lang="en-US" altLang="en-US" dirty="0" err="1">
                  <a:solidFill>
                    <a:srgbClr val="3366FF"/>
                  </a:solidFill>
                </a:rPr>
                <a:t>hr</a:t>
              </a:r>
              <a:endParaRPr lang="en-US" altLang="en-US" dirty="0">
                <a:solidFill>
                  <a:srgbClr val="3366FF"/>
                </a:solidFill>
              </a:endParaRPr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 flipH="1">
              <a:off x="3456" y="1440"/>
              <a:ext cx="480" cy="0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544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362" name="Group 2"/>
          <p:cNvGrpSpPr>
            <a:grpSpLocks/>
          </p:cNvGrpSpPr>
          <p:nvPr/>
        </p:nvGrpSpPr>
        <p:grpSpPr bwMode="auto">
          <a:xfrm>
            <a:off x="984250" y="287338"/>
            <a:ext cx="7207250" cy="3275012"/>
            <a:chOff x="620" y="181"/>
            <a:chExt cx="4540" cy="2063"/>
          </a:xfrm>
        </p:grpSpPr>
        <p:grpSp>
          <p:nvGrpSpPr>
            <p:cNvPr id="271363" name="Group 3"/>
            <p:cNvGrpSpPr>
              <a:grpSpLocks/>
            </p:cNvGrpSpPr>
            <p:nvPr/>
          </p:nvGrpSpPr>
          <p:grpSpPr bwMode="auto">
            <a:xfrm>
              <a:off x="620" y="181"/>
              <a:ext cx="4540" cy="2063"/>
              <a:chOff x="620" y="181"/>
              <a:chExt cx="4540" cy="2063"/>
            </a:xfrm>
          </p:grpSpPr>
          <p:sp>
            <p:nvSpPr>
              <p:cNvPr id="271364" name="Freeform 4"/>
              <p:cNvSpPr>
                <a:spLocks/>
              </p:cNvSpPr>
              <p:nvPr/>
            </p:nvSpPr>
            <p:spPr bwMode="auto">
              <a:xfrm>
                <a:off x="684" y="552"/>
                <a:ext cx="4476" cy="1692"/>
              </a:xfrm>
              <a:custGeom>
                <a:avLst/>
                <a:gdLst>
                  <a:gd name="T0" fmla="*/ 0 w 4476"/>
                  <a:gd name="T1" fmla="*/ 582 h 1692"/>
                  <a:gd name="T2" fmla="*/ 0 w 4476"/>
                  <a:gd name="T3" fmla="*/ 12 h 1692"/>
                  <a:gd name="T4" fmla="*/ 180 w 4476"/>
                  <a:gd name="T5" fmla="*/ 0 h 1692"/>
                  <a:gd name="T6" fmla="*/ 330 w 4476"/>
                  <a:gd name="T7" fmla="*/ 6 h 1692"/>
                  <a:gd name="T8" fmla="*/ 450 w 4476"/>
                  <a:gd name="T9" fmla="*/ 12 h 1692"/>
                  <a:gd name="T10" fmla="*/ 582 w 4476"/>
                  <a:gd name="T11" fmla="*/ 30 h 1692"/>
                  <a:gd name="T12" fmla="*/ 750 w 4476"/>
                  <a:gd name="T13" fmla="*/ 54 h 1692"/>
                  <a:gd name="T14" fmla="*/ 3192 w 4476"/>
                  <a:gd name="T15" fmla="*/ 672 h 1692"/>
                  <a:gd name="T16" fmla="*/ 3444 w 4476"/>
                  <a:gd name="T17" fmla="*/ 762 h 1692"/>
                  <a:gd name="T18" fmla="*/ 3720 w 4476"/>
                  <a:gd name="T19" fmla="*/ 906 h 1692"/>
                  <a:gd name="T20" fmla="*/ 3912 w 4476"/>
                  <a:gd name="T21" fmla="*/ 1014 h 1692"/>
                  <a:gd name="T22" fmla="*/ 4038 w 4476"/>
                  <a:gd name="T23" fmla="*/ 1098 h 1692"/>
                  <a:gd name="T24" fmla="*/ 4146 w 4476"/>
                  <a:gd name="T25" fmla="*/ 1176 h 1692"/>
                  <a:gd name="T26" fmla="*/ 4266 w 4476"/>
                  <a:gd name="T27" fmla="*/ 1272 h 1692"/>
                  <a:gd name="T28" fmla="*/ 4302 w 4476"/>
                  <a:gd name="T29" fmla="*/ 1314 h 1692"/>
                  <a:gd name="T30" fmla="*/ 4380 w 4476"/>
                  <a:gd name="T31" fmla="*/ 1410 h 1692"/>
                  <a:gd name="T32" fmla="*/ 4440 w 4476"/>
                  <a:gd name="T33" fmla="*/ 1512 h 1692"/>
                  <a:gd name="T34" fmla="*/ 4476 w 4476"/>
                  <a:gd name="T35" fmla="*/ 1584 h 1692"/>
                  <a:gd name="T36" fmla="*/ 4470 w 4476"/>
                  <a:gd name="T37" fmla="*/ 1692 h 1692"/>
                  <a:gd name="T38" fmla="*/ 0 w 4476"/>
                  <a:gd name="T39" fmla="*/ 582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76" h="1692">
                    <a:moveTo>
                      <a:pt x="0" y="582"/>
                    </a:moveTo>
                    <a:lnTo>
                      <a:pt x="0" y="12"/>
                    </a:lnTo>
                    <a:lnTo>
                      <a:pt x="180" y="0"/>
                    </a:lnTo>
                    <a:lnTo>
                      <a:pt x="330" y="6"/>
                    </a:lnTo>
                    <a:lnTo>
                      <a:pt x="450" y="12"/>
                    </a:lnTo>
                    <a:lnTo>
                      <a:pt x="582" y="30"/>
                    </a:lnTo>
                    <a:lnTo>
                      <a:pt x="750" y="54"/>
                    </a:lnTo>
                    <a:lnTo>
                      <a:pt x="3192" y="672"/>
                    </a:lnTo>
                    <a:lnTo>
                      <a:pt x="3444" y="762"/>
                    </a:lnTo>
                    <a:lnTo>
                      <a:pt x="3720" y="906"/>
                    </a:lnTo>
                    <a:lnTo>
                      <a:pt x="3912" y="1014"/>
                    </a:lnTo>
                    <a:lnTo>
                      <a:pt x="4038" y="1098"/>
                    </a:lnTo>
                    <a:lnTo>
                      <a:pt x="4146" y="1176"/>
                    </a:lnTo>
                    <a:lnTo>
                      <a:pt x="4266" y="1272"/>
                    </a:lnTo>
                    <a:lnTo>
                      <a:pt x="4302" y="1314"/>
                    </a:lnTo>
                    <a:lnTo>
                      <a:pt x="4380" y="1410"/>
                    </a:lnTo>
                    <a:lnTo>
                      <a:pt x="4440" y="1512"/>
                    </a:lnTo>
                    <a:lnTo>
                      <a:pt x="4476" y="1584"/>
                    </a:lnTo>
                    <a:lnTo>
                      <a:pt x="4470" y="1692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365" name="Text Box 5"/>
              <p:cNvSpPr txBox="1">
                <a:spLocks noChangeArrowheads="1"/>
              </p:cNvSpPr>
              <p:nvPr/>
            </p:nvSpPr>
            <p:spPr bwMode="auto">
              <a:xfrm>
                <a:off x="620" y="181"/>
                <a:ext cx="21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en-US" b="0">
                    <a:solidFill>
                      <a:srgbClr val="3399FF"/>
                    </a:solidFill>
                  </a:rPr>
                  <a:t>Piezometer 1 calibration</a:t>
                </a:r>
              </a:p>
            </p:txBody>
          </p:sp>
          <p:sp>
            <p:nvSpPr>
              <p:cNvPr id="271366" name="Freeform 6"/>
              <p:cNvSpPr>
                <a:spLocks/>
              </p:cNvSpPr>
              <p:nvPr/>
            </p:nvSpPr>
            <p:spPr bwMode="auto">
              <a:xfrm>
                <a:off x="1758" y="690"/>
                <a:ext cx="90" cy="720"/>
              </a:xfrm>
              <a:custGeom>
                <a:avLst/>
                <a:gdLst>
                  <a:gd name="T0" fmla="*/ 0 w 90"/>
                  <a:gd name="T1" fmla="*/ 696 h 720"/>
                  <a:gd name="T2" fmla="*/ 0 w 90"/>
                  <a:gd name="T3" fmla="*/ 0 h 720"/>
                  <a:gd name="T4" fmla="*/ 90 w 90"/>
                  <a:gd name="T5" fmla="*/ 24 h 720"/>
                  <a:gd name="T6" fmla="*/ 90 w 90"/>
                  <a:gd name="T7" fmla="*/ 720 h 720"/>
                  <a:gd name="T8" fmla="*/ 0 w 90"/>
                  <a:gd name="T9" fmla="*/ 69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20">
                    <a:moveTo>
                      <a:pt x="0" y="696"/>
                    </a:moveTo>
                    <a:lnTo>
                      <a:pt x="0" y="0"/>
                    </a:lnTo>
                    <a:lnTo>
                      <a:pt x="90" y="24"/>
                    </a:lnTo>
                    <a:lnTo>
                      <a:pt x="90" y="720"/>
                    </a:lnTo>
                    <a:lnTo>
                      <a:pt x="0" y="696"/>
                    </a:lnTo>
                    <a:close/>
                  </a:path>
                </a:pathLst>
              </a:custGeom>
              <a:solidFill>
                <a:srgbClr val="FFCCFF"/>
              </a:solidFill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367" name="Freeform 7"/>
              <p:cNvSpPr>
                <a:spLocks/>
              </p:cNvSpPr>
              <p:nvPr/>
            </p:nvSpPr>
            <p:spPr bwMode="auto">
              <a:xfrm>
                <a:off x="690" y="426"/>
                <a:ext cx="4464" cy="1818"/>
              </a:xfrm>
              <a:custGeom>
                <a:avLst/>
                <a:gdLst>
                  <a:gd name="T0" fmla="*/ 0 w 4464"/>
                  <a:gd name="T1" fmla="*/ 702 h 1818"/>
                  <a:gd name="T2" fmla="*/ 0 w 4464"/>
                  <a:gd name="T3" fmla="*/ 0 h 1818"/>
                  <a:gd name="T4" fmla="*/ 4464 w 4464"/>
                  <a:gd name="T5" fmla="*/ 1122 h 1818"/>
                  <a:gd name="T6" fmla="*/ 4464 w 4464"/>
                  <a:gd name="T7" fmla="*/ 1818 h 1818"/>
                  <a:gd name="T8" fmla="*/ 0 w 4464"/>
                  <a:gd name="T9" fmla="*/ 702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4" h="1818">
                    <a:moveTo>
                      <a:pt x="0" y="702"/>
                    </a:moveTo>
                    <a:lnTo>
                      <a:pt x="0" y="0"/>
                    </a:lnTo>
                    <a:lnTo>
                      <a:pt x="4464" y="1122"/>
                    </a:lnTo>
                    <a:lnTo>
                      <a:pt x="4464" y="1818"/>
                    </a:lnTo>
                    <a:lnTo>
                      <a:pt x="0" y="702"/>
                    </a:lnTo>
                    <a:close/>
                  </a:path>
                </a:pathLst>
              </a:custGeom>
              <a:noFill/>
              <a:ln w="28575" cmpd="sng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368" name="Oval 8"/>
              <p:cNvSpPr>
                <a:spLocks noChangeAspect="1" noChangeArrowheads="1"/>
              </p:cNvSpPr>
              <p:nvPr/>
            </p:nvSpPr>
            <p:spPr bwMode="auto">
              <a:xfrm>
                <a:off x="1770" y="1368"/>
                <a:ext cx="69" cy="69"/>
              </a:xfrm>
              <a:prstGeom prst="ellipse">
                <a:avLst/>
              </a:prstGeom>
              <a:solidFill>
                <a:srgbClr val="CC00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1369" name="Text Box 9"/>
            <p:cNvSpPr txBox="1">
              <a:spLocks noChangeArrowheads="1"/>
            </p:cNvSpPr>
            <p:nvPr/>
          </p:nvSpPr>
          <p:spPr bwMode="auto">
            <a:xfrm>
              <a:off x="1682" y="1394"/>
              <a:ext cx="2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p1</a:t>
              </a:r>
            </a:p>
          </p:txBody>
        </p:sp>
      </p:grpSp>
      <p:sp>
        <p:nvSpPr>
          <p:cNvPr id="271370" name="Text Box 10"/>
          <p:cNvSpPr txBox="1">
            <a:spLocks noChangeArrowheads="1"/>
          </p:cNvSpPr>
          <p:nvPr/>
        </p:nvSpPr>
        <p:spPr bwMode="auto">
          <a:xfrm>
            <a:off x="3365500" y="1784350"/>
            <a:ext cx="1820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66"/>
                </a:solidFill>
                <a:latin typeface="Comic Sans MS" pitchFamily="66" charset="0"/>
              </a:rPr>
              <a:t>Saturated area</a:t>
            </a:r>
          </a:p>
        </p:txBody>
      </p:sp>
      <p:grpSp>
        <p:nvGrpSpPr>
          <p:cNvPr id="271371" name="Group 11"/>
          <p:cNvGrpSpPr>
            <a:grpSpLocks/>
          </p:cNvGrpSpPr>
          <p:nvPr/>
        </p:nvGrpSpPr>
        <p:grpSpPr bwMode="auto">
          <a:xfrm>
            <a:off x="965200" y="2678113"/>
            <a:ext cx="7804150" cy="3697287"/>
            <a:chOff x="608" y="1687"/>
            <a:chExt cx="4916" cy="2329"/>
          </a:xfrm>
        </p:grpSpPr>
        <p:sp>
          <p:nvSpPr>
            <p:cNvPr id="271372" name="Freeform 12"/>
            <p:cNvSpPr>
              <a:spLocks/>
            </p:cNvSpPr>
            <p:nvPr/>
          </p:nvSpPr>
          <p:spPr bwMode="auto">
            <a:xfrm>
              <a:off x="684" y="2058"/>
              <a:ext cx="4476" cy="1692"/>
            </a:xfrm>
            <a:custGeom>
              <a:avLst/>
              <a:gdLst>
                <a:gd name="T0" fmla="*/ 0 w 4476"/>
                <a:gd name="T1" fmla="*/ 582 h 1692"/>
                <a:gd name="T2" fmla="*/ 0 w 4476"/>
                <a:gd name="T3" fmla="*/ 12 h 1692"/>
                <a:gd name="T4" fmla="*/ 180 w 4476"/>
                <a:gd name="T5" fmla="*/ 0 h 1692"/>
                <a:gd name="T6" fmla="*/ 330 w 4476"/>
                <a:gd name="T7" fmla="*/ 6 h 1692"/>
                <a:gd name="T8" fmla="*/ 450 w 4476"/>
                <a:gd name="T9" fmla="*/ 12 h 1692"/>
                <a:gd name="T10" fmla="*/ 582 w 4476"/>
                <a:gd name="T11" fmla="*/ 30 h 1692"/>
                <a:gd name="T12" fmla="*/ 750 w 4476"/>
                <a:gd name="T13" fmla="*/ 54 h 1692"/>
                <a:gd name="T14" fmla="*/ 3192 w 4476"/>
                <a:gd name="T15" fmla="*/ 672 h 1692"/>
                <a:gd name="T16" fmla="*/ 3444 w 4476"/>
                <a:gd name="T17" fmla="*/ 762 h 1692"/>
                <a:gd name="T18" fmla="*/ 3720 w 4476"/>
                <a:gd name="T19" fmla="*/ 906 h 1692"/>
                <a:gd name="T20" fmla="*/ 3912 w 4476"/>
                <a:gd name="T21" fmla="*/ 1014 h 1692"/>
                <a:gd name="T22" fmla="*/ 4038 w 4476"/>
                <a:gd name="T23" fmla="*/ 1098 h 1692"/>
                <a:gd name="T24" fmla="*/ 4146 w 4476"/>
                <a:gd name="T25" fmla="*/ 1176 h 1692"/>
                <a:gd name="T26" fmla="*/ 4266 w 4476"/>
                <a:gd name="T27" fmla="*/ 1272 h 1692"/>
                <a:gd name="T28" fmla="*/ 4302 w 4476"/>
                <a:gd name="T29" fmla="*/ 1314 h 1692"/>
                <a:gd name="T30" fmla="*/ 4380 w 4476"/>
                <a:gd name="T31" fmla="*/ 1410 h 1692"/>
                <a:gd name="T32" fmla="*/ 4440 w 4476"/>
                <a:gd name="T33" fmla="*/ 1512 h 1692"/>
                <a:gd name="T34" fmla="*/ 4476 w 4476"/>
                <a:gd name="T35" fmla="*/ 1584 h 1692"/>
                <a:gd name="T36" fmla="*/ 4470 w 4476"/>
                <a:gd name="T37" fmla="*/ 1692 h 1692"/>
                <a:gd name="T38" fmla="*/ 0 w 4476"/>
                <a:gd name="T39" fmla="*/ 58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76" h="1692">
                  <a:moveTo>
                    <a:pt x="0" y="582"/>
                  </a:moveTo>
                  <a:lnTo>
                    <a:pt x="0" y="12"/>
                  </a:lnTo>
                  <a:lnTo>
                    <a:pt x="180" y="0"/>
                  </a:lnTo>
                  <a:lnTo>
                    <a:pt x="330" y="6"/>
                  </a:lnTo>
                  <a:lnTo>
                    <a:pt x="450" y="12"/>
                  </a:lnTo>
                  <a:lnTo>
                    <a:pt x="582" y="30"/>
                  </a:lnTo>
                  <a:lnTo>
                    <a:pt x="750" y="54"/>
                  </a:lnTo>
                  <a:lnTo>
                    <a:pt x="3192" y="672"/>
                  </a:lnTo>
                  <a:lnTo>
                    <a:pt x="3444" y="762"/>
                  </a:lnTo>
                  <a:lnTo>
                    <a:pt x="3720" y="906"/>
                  </a:lnTo>
                  <a:lnTo>
                    <a:pt x="3912" y="1014"/>
                  </a:lnTo>
                  <a:lnTo>
                    <a:pt x="4038" y="1098"/>
                  </a:lnTo>
                  <a:lnTo>
                    <a:pt x="4146" y="1176"/>
                  </a:lnTo>
                  <a:lnTo>
                    <a:pt x="4266" y="1272"/>
                  </a:lnTo>
                  <a:lnTo>
                    <a:pt x="4302" y="1314"/>
                  </a:lnTo>
                  <a:lnTo>
                    <a:pt x="4380" y="1410"/>
                  </a:lnTo>
                  <a:lnTo>
                    <a:pt x="4440" y="1512"/>
                  </a:lnTo>
                  <a:lnTo>
                    <a:pt x="4476" y="1584"/>
                  </a:lnTo>
                  <a:lnTo>
                    <a:pt x="4470" y="1692"/>
                  </a:lnTo>
                  <a:lnTo>
                    <a:pt x="0" y="582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73" name="Freeform 13"/>
            <p:cNvSpPr>
              <a:spLocks/>
            </p:cNvSpPr>
            <p:nvPr/>
          </p:nvSpPr>
          <p:spPr bwMode="auto">
            <a:xfrm>
              <a:off x="690" y="1932"/>
              <a:ext cx="4464" cy="1818"/>
            </a:xfrm>
            <a:custGeom>
              <a:avLst/>
              <a:gdLst>
                <a:gd name="T0" fmla="*/ 0 w 4464"/>
                <a:gd name="T1" fmla="*/ 702 h 1818"/>
                <a:gd name="T2" fmla="*/ 0 w 4464"/>
                <a:gd name="T3" fmla="*/ 0 h 1818"/>
                <a:gd name="T4" fmla="*/ 4464 w 4464"/>
                <a:gd name="T5" fmla="*/ 1122 h 1818"/>
                <a:gd name="T6" fmla="*/ 4464 w 4464"/>
                <a:gd name="T7" fmla="*/ 1818 h 1818"/>
                <a:gd name="T8" fmla="*/ 0 w 4464"/>
                <a:gd name="T9" fmla="*/ 702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4" h="1818">
                  <a:moveTo>
                    <a:pt x="0" y="702"/>
                  </a:moveTo>
                  <a:lnTo>
                    <a:pt x="0" y="0"/>
                  </a:lnTo>
                  <a:lnTo>
                    <a:pt x="4464" y="1122"/>
                  </a:lnTo>
                  <a:lnTo>
                    <a:pt x="4464" y="1818"/>
                  </a:lnTo>
                  <a:lnTo>
                    <a:pt x="0" y="702"/>
                  </a:lnTo>
                  <a:close/>
                </a:path>
              </a:pathLst>
            </a:custGeom>
            <a:noFill/>
            <a:ln w="28575" cmpd="sng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74" name="Text Box 14"/>
            <p:cNvSpPr txBox="1">
              <a:spLocks noChangeArrowheads="1"/>
            </p:cNvSpPr>
            <p:nvPr/>
          </p:nvSpPr>
          <p:spPr bwMode="auto">
            <a:xfrm>
              <a:off x="608" y="1687"/>
              <a:ext cx="14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b="0">
                  <a:solidFill>
                    <a:srgbClr val="FF00FF"/>
                  </a:solidFill>
                </a:rPr>
                <a:t>Flow calibration</a:t>
              </a:r>
            </a:p>
          </p:txBody>
        </p:sp>
        <p:sp>
          <p:nvSpPr>
            <p:cNvPr id="271375" name="AutoShape 15"/>
            <p:cNvSpPr>
              <a:spLocks noChangeArrowheads="1"/>
            </p:cNvSpPr>
            <p:nvPr/>
          </p:nvSpPr>
          <p:spPr bwMode="auto">
            <a:xfrm>
              <a:off x="5196" y="3552"/>
              <a:ext cx="276" cy="264"/>
            </a:xfrm>
            <a:prstGeom prst="rightArrow">
              <a:avLst>
                <a:gd name="adj1" fmla="val 50000"/>
                <a:gd name="adj2" fmla="val 26136"/>
              </a:avLst>
            </a:pr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1376" name="Text Box 16"/>
            <p:cNvSpPr txBox="1">
              <a:spLocks noChangeArrowheads="1"/>
            </p:cNvSpPr>
            <p:nvPr/>
          </p:nvSpPr>
          <p:spPr bwMode="auto">
            <a:xfrm>
              <a:off x="5120" y="3785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>
                  <a:solidFill>
                    <a:srgbClr val="000066"/>
                  </a:solidFill>
                </a:rPr>
                <a:t>flow</a:t>
              </a:r>
            </a:p>
          </p:txBody>
        </p:sp>
      </p:grpSp>
      <p:sp>
        <p:nvSpPr>
          <p:cNvPr id="271377" name="Text Box 17"/>
          <p:cNvSpPr txBox="1">
            <a:spLocks noChangeArrowheads="1"/>
          </p:cNvSpPr>
          <p:nvPr/>
        </p:nvSpPr>
        <p:spPr bwMode="auto">
          <a:xfrm>
            <a:off x="3403600" y="5999163"/>
            <a:ext cx="1676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66"/>
                </a:solidFill>
              </a:rPr>
              <a:t>Time = 0 hour</a:t>
            </a:r>
          </a:p>
        </p:txBody>
      </p:sp>
      <p:sp>
        <p:nvSpPr>
          <p:cNvPr id="271378" name="Text Box 18"/>
          <p:cNvSpPr txBox="1">
            <a:spLocks noChangeArrowheads="1"/>
          </p:cNvSpPr>
          <p:nvPr/>
        </p:nvSpPr>
        <p:spPr bwMode="auto">
          <a:xfrm>
            <a:off x="5819775" y="4976813"/>
            <a:ext cx="1697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66"/>
                </a:solidFill>
              </a:rPr>
              <a:t>K</a:t>
            </a:r>
            <a:r>
              <a:rPr lang="en-US" altLang="en-US" sz="1800" baseline="-25000" dirty="0">
                <a:solidFill>
                  <a:srgbClr val="000066"/>
                </a:solidFill>
              </a:rPr>
              <a:t>s</a:t>
            </a:r>
            <a:r>
              <a:rPr lang="en-US" altLang="en-US" sz="1800" dirty="0">
                <a:solidFill>
                  <a:srgbClr val="000066"/>
                </a:solidFill>
              </a:rPr>
              <a:t>= 132 cm/</a:t>
            </a:r>
            <a:r>
              <a:rPr lang="en-US" altLang="en-US" sz="1800" dirty="0" err="1">
                <a:solidFill>
                  <a:srgbClr val="000066"/>
                </a:solidFill>
              </a:rPr>
              <a:t>hr</a:t>
            </a:r>
            <a:endParaRPr lang="en-US" altLang="en-US" sz="1800" dirty="0">
              <a:solidFill>
                <a:srgbClr val="000066"/>
              </a:solidFill>
            </a:endParaRPr>
          </a:p>
        </p:txBody>
      </p:sp>
      <p:sp>
        <p:nvSpPr>
          <p:cNvPr id="271379" name="Text Box 19"/>
          <p:cNvSpPr txBox="1">
            <a:spLocks noChangeArrowheads="1"/>
          </p:cNvSpPr>
          <p:nvPr/>
        </p:nvSpPr>
        <p:spPr bwMode="auto">
          <a:xfrm>
            <a:off x="6051550" y="2541588"/>
            <a:ext cx="1379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66"/>
                </a:solidFill>
              </a:rPr>
              <a:t>K</a:t>
            </a:r>
            <a:r>
              <a:rPr lang="en-US" altLang="en-US" sz="1800" baseline="-25000" dirty="0">
                <a:solidFill>
                  <a:srgbClr val="000066"/>
                </a:solidFill>
              </a:rPr>
              <a:t>s</a:t>
            </a:r>
            <a:r>
              <a:rPr lang="en-US" altLang="en-US" sz="1800" dirty="0">
                <a:solidFill>
                  <a:srgbClr val="000066"/>
                </a:solidFill>
              </a:rPr>
              <a:t>=1 cm/</a:t>
            </a:r>
            <a:r>
              <a:rPr lang="en-US" altLang="en-US" sz="1800" dirty="0" err="1">
                <a:solidFill>
                  <a:srgbClr val="000066"/>
                </a:solidFill>
              </a:rPr>
              <a:t>hr</a:t>
            </a:r>
            <a:endParaRPr lang="en-US" altLang="en-US" sz="1800" dirty="0">
              <a:solidFill>
                <a:srgbClr val="000066"/>
              </a:solidFill>
            </a:endParaRPr>
          </a:p>
        </p:txBody>
      </p:sp>
      <p:sp>
        <p:nvSpPr>
          <p:cNvPr id="271380" name="Text Box 20"/>
          <p:cNvSpPr txBox="1">
            <a:spLocks noChangeArrowheads="1"/>
          </p:cNvSpPr>
          <p:nvPr/>
        </p:nvSpPr>
        <p:spPr bwMode="auto">
          <a:xfrm>
            <a:off x="5472113" y="258763"/>
            <a:ext cx="3060700" cy="121602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</a:rPr>
              <a:t>Hydrus2D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</a:rPr>
              <a:t>Drain from saturation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</a:rPr>
              <a:t>Inverse simulations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70" grpId="0"/>
      <p:bldP spid="271377" grpId="0"/>
      <p:bldP spid="271378" grpId="0"/>
      <p:bldP spid="27137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Freeform 2"/>
          <p:cNvSpPr>
            <a:spLocks/>
          </p:cNvSpPr>
          <p:nvPr/>
        </p:nvSpPr>
        <p:spPr bwMode="auto">
          <a:xfrm>
            <a:off x="1085850" y="1057275"/>
            <a:ext cx="7086600" cy="2495550"/>
          </a:xfrm>
          <a:custGeom>
            <a:avLst/>
            <a:gdLst>
              <a:gd name="T0" fmla="*/ 0 w 4464"/>
              <a:gd name="T1" fmla="*/ 468 h 1572"/>
              <a:gd name="T2" fmla="*/ 0 w 4464"/>
              <a:gd name="T3" fmla="*/ 0 h 1572"/>
              <a:gd name="T4" fmla="*/ 168 w 4464"/>
              <a:gd name="T5" fmla="*/ 0 h 1572"/>
              <a:gd name="T6" fmla="*/ 522 w 4464"/>
              <a:gd name="T7" fmla="*/ 36 h 1572"/>
              <a:gd name="T8" fmla="*/ 852 w 4464"/>
              <a:gd name="T9" fmla="*/ 84 h 1572"/>
              <a:gd name="T10" fmla="*/ 1380 w 4464"/>
              <a:gd name="T11" fmla="*/ 198 h 1572"/>
              <a:gd name="T12" fmla="*/ 1836 w 4464"/>
              <a:gd name="T13" fmla="*/ 300 h 1572"/>
              <a:gd name="T14" fmla="*/ 2424 w 4464"/>
              <a:gd name="T15" fmla="*/ 450 h 1572"/>
              <a:gd name="T16" fmla="*/ 2844 w 4464"/>
              <a:gd name="T17" fmla="*/ 570 h 1572"/>
              <a:gd name="T18" fmla="*/ 3312 w 4464"/>
              <a:gd name="T19" fmla="*/ 720 h 1572"/>
              <a:gd name="T20" fmla="*/ 3600 w 4464"/>
              <a:gd name="T21" fmla="*/ 828 h 1572"/>
              <a:gd name="T22" fmla="*/ 3870 w 4464"/>
              <a:gd name="T23" fmla="*/ 960 h 1572"/>
              <a:gd name="T24" fmla="*/ 4146 w 4464"/>
              <a:gd name="T25" fmla="*/ 1146 h 1572"/>
              <a:gd name="T26" fmla="*/ 4296 w 4464"/>
              <a:gd name="T27" fmla="*/ 1284 h 1572"/>
              <a:gd name="T28" fmla="*/ 4422 w 4464"/>
              <a:gd name="T29" fmla="*/ 1410 h 1572"/>
              <a:gd name="T30" fmla="*/ 4464 w 4464"/>
              <a:gd name="T31" fmla="*/ 1464 h 1572"/>
              <a:gd name="T32" fmla="*/ 4464 w 4464"/>
              <a:gd name="T33" fmla="*/ 1572 h 1572"/>
              <a:gd name="T34" fmla="*/ 0 w 4464"/>
              <a:gd name="T35" fmla="*/ 468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64" h="1572">
                <a:moveTo>
                  <a:pt x="0" y="468"/>
                </a:moveTo>
                <a:lnTo>
                  <a:pt x="0" y="0"/>
                </a:lnTo>
                <a:lnTo>
                  <a:pt x="168" y="0"/>
                </a:lnTo>
                <a:lnTo>
                  <a:pt x="522" y="36"/>
                </a:lnTo>
                <a:lnTo>
                  <a:pt x="852" y="84"/>
                </a:lnTo>
                <a:lnTo>
                  <a:pt x="1380" y="198"/>
                </a:lnTo>
                <a:lnTo>
                  <a:pt x="1836" y="300"/>
                </a:lnTo>
                <a:lnTo>
                  <a:pt x="2424" y="450"/>
                </a:lnTo>
                <a:lnTo>
                  <a:pt x="2844" y="570"/>
                </a:lnTo>
                <a:lnTo>
                  <a:pt x="3312" y="720"/>
                </a:lnTo>
                <a:lnTo>
                  <a:pt x="3600" y="828"/>
                </a:lnTo>
                <a:lnTo>
                  <a:pt x="3870" y="960"/>
                </a:lnTo>
                <a:lnTo>
                  <a:pt x="4146" y="1146"/>
                </a:lnTo>
                <a:lnTo>
                  <a:pt x="4296" y="1284"/>
                </a:lnTo>
                <a:lnTo>
                  <a:pt x="4422" y="1410"/>
                </a:lnTo>
                <a:lnTo>
                  <a:pt x="4464" y="1464"/>
                </a:lnTo>
                <a:lnTo>
                  <a:pt x="4464" y="1572"/>
                </a:lnTo>
                <a:lnTo>
                  <a:pt x="0" y="468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87" name="Freeform 3"/>
          <p:cNvSpPr>
            <a:spLocks/>
          </p:cNvSpPr>
          <p:nvPr/>
        </p:nvSpPr>
        <p:spPr bwMode="auto">
          <a:xfrm>
            <a:off x="2790825" y="1095375"/>
            <a:ext cx="142875" cy="1143000"/>
          </a:xfrm>
          <a:custGeom>
            <a:avLst/>
            <a:gdLst>
              <a:gd name="T0" fmla="*/ 0 w 90"/>
              <a:gd name="T1" fmla="*/ 696 h 720"/>
              <a:gd name="T2" fmla="*/ 0 w 90"/>
              <a:gd name="T3" fmla="*/ 0 h 720"/>
              <a:gd name="T4" fmla="*/ 90 w 90"/>
              <a:gd name="T5" fmla="*/ 24 h 720"/>
              <a:gd name="T6" fmla="*/ 90 w 90"/>
              <a:gd name="T7" fmla="*/ 720 h 720"/>
              <a:gd name="T8" fmla="*/ 0 w 90"/>
              <a:gd name="T9" fmla="*/ 69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20">
                <a:moveTo>
                  <a:pt x="0" y="696"/>
                </a:moveTo>
                <a:lnTo>
                  <a:pt x="0" y="0"/>
                </a:lnTo>
                <a:lnTo>
                  <a:pt x="90" y="24"/>
                </a:lnTo>
                <a:lnTo>
                  <a:pt x="90" y="720"/>
                </a:lnTo>
                <a:lnTo>
                  <a:pt x="0" y="696"/>
                </a:lnTo>
                <a:close/>
              </a:path>
            </a:pathLst>
          </a:custGeom>
          <a:solidFill>
            <a:srgbClr val="FFCCFF"/>
          </a:solidFill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3403600" y="5999163"/>
            <a:ext cx="1676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Time = 1 hour</a:t>
            </a:r>
          </a:p>
        </p:txBody>
      </p:sp>
      <p:sp>
        <p:nvSpPr>
          <p:cNvPr id="272389" name="Freeform 5"/>
          <p:cNvSpPr>
            <a:spLocks/>
          </p:cNvSpPr>
          <p:nvPr/>
        </p:nvSpPr>
        <p:spPr bwMode="auto">
          <a:xfrm>
            <a:off x="1095375" y="3857625"/>
            <a:ext cx="7086600" cy="2105025"/>
          </a:xfrm>
          <a:custGeom>
            <a:avLst/>
            <a:gdLst>
              <a:gd name="T0" fmla="*/ 0 w 4464"/>
              <a:gd name="T1" fmla="*/ 216 h 1326"/>
              <a:gd name="T2" fmla="*/ 0 w 4464"/>
              <a:gd name="T3" fmla="*/ 0 h 1326"/>
              <a:gd name="T4" fmla="*/ 318 w 4464"/>
              <a:gd name="T5" fmla="*/ 18 h 1326"/>
              <a:gd name="T6" fmla="*/ 900 w 4464"/>
              <a:gd name="T7" fmla="*/ 84 h 1326"/>
              <a:gd name="T8" fmla="*/ 1278 w 4464"/>
              <a:gd name="T9" fmla="*/ 144 h 1326"/>
              <a:gd name="T10" fmla="*/ 1698 w 4464"/>
              <a:gd name="T11" fmla="*/ 228 h 1326"/>
              <a:gd name="T12" fmla="*/ 2292 w 4464"/>
              <a:gd name="T13" fmla="*/ 378 h 1326"/>
              <a:gd name="T14" fmla="*/ 2808 w 4464"/>
              <a:gd name="T15" fmla="*/ 504 h 1326"/>
              <a:gd name="T16" fmla="*/ 3282 w 4464"/>
              <a:gd name="T17" fmla="*/ 636 h 1326"/>
              <a:gd name="T18" fmla="*/ 3672 w 4464"/>
              <a:gd name="T19" fmla="*/ 768 h 1326"/>
              <a:gd name="T20" fmla="*/ 4056 w 4464"/>
              <a:gd name="T21" fmla="*/ 936 h 1326"/>
              <a:gd name="T22" fmla="*/ 4386 w 4464"/>
              <a:gd name="T23" fmla="*/ 1116 h 1326"/>
              <a:gd name="T24" fmla="*/ 4464 w 4464"/>
              <a:gd name="T25" fmla="*/ 1164 h 1326"/>
              <a:gd name="T26" fmla="*/ 4464 w 4464"/>
              <a:gd name="T27" fmla="*/ 1326 h 1326"/>
              <a:gd name="T28" fmla="*/ 0 w 4464"/>
              <a:gd name="T29" fmla="*/ 216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64" h="1326">
                <a:moveTo>
                  <a:pt x="0" y="216"/>
                </a:moveTo>
                <a:lnTo>
                  <a:pt x="0" y="0"/>
                </a:lnTo>
                <a:lnTo>
                  <a:pt x="318" y="18"/>
                </a:lnTo>
                <a:lnTo>
                  <a:pt x="900" y="84"/>
                </a:lnTo>
                <a:lnTo>
                  <a:pt x="1278" y="144"/>
                </a:lnTo>
                <a:lnTo>
                  <a:pt x="1698" y="228"/>
                </a:lnTo>
                <a:lnTo>
                  <a:pt x="2292" y="378"/>
                </a:lnTo>
                <a:lnTo>
                  <a:pt x="2808" y="504"/>
                </a:lnTo>
                <a:lnTo>
                  <a:pt x="3282" y="636"/>
                </a:lnTo>
                <a:lnTo>
                  <a:pt x="3672" y="768"/>
                </a:lnTo>
                <a:lnTo>
                  <a:pt x="4056" y="936"/>
                </a:lnTo>
                <a:lnTo>
                  <a:pt x="4386" y="1116"/>
                </a:lnTo>
                <a:lnTo>
                  <a:pt x="4464" y="1164"/>
                </a:lnTo>
                <a:lnTo>
                  <a:pt x="4464" y="1326"/>
                </a:lnTo>
                <a:lnTo>
                  <a:pt x="0" y="216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984250" y="287338"/>
            <a:ext cx="3457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3399FF"/>
                </a:solidFill>
              </a:rPr>
              <a:t>Piezometer 1 calibration</a:t>
            </a:r>
          </a:p>
        </p:txBody>
      </p:sp>
      <p:sp>
        <p:nvSpPr>
          <p:cNvPr id="272391" name="Text Box 7"/>
          <p:cNvSpPr txBox="1">
            <a:spLocks noChangeArrowheads="1"/>
          </p:cNvSpPr>
          <p:nvPr/>
        </p:nvSpPr>
        <p:spPr bwMode="auto">
          <a:xfrm>
            <a:off x="965200" y="2678113"/>
            <a:ext cx="230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FF00FF"/>
                </a:solidFill>
              </a:rPr>
              <a:t>Flow calibration</a:t>
            </a:r>
          </a:p>
        </p:txBody>
      </p:sp>
      <p:sp>
        <p:nvSpPr>
          <p:cNvPr id="272392" name="Freeform 8"/>
          <p:cNvSpPr>
            <a:spLocks/>
          </p:cNvSpPr>
          <p:nvPr/>
        </p:nvSpPr>
        <p:spPr bwMode="auto">
          <a:xfrm>
            <a:off x="1095375" y="676275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3" name="Oval 9"/>
          <p:cNvSpPr>
            <a:spLocks noChangeAspect="1" noChangeArrowheads="1"/>
          </p:cNvSpPr>
          <p:nvPr/>
        </p:nvSpPr>
        <p:spPr bwMode="auto">
          <a:xfrm>
            <a:off x="2809875" y="2171700"/>
            <a:ext cx="109538" cy="109538"/>
          </a:xfrm>
          <a:prstGeom prst="ellips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2394" name="Text Box 10"/>
          <p:cNvSpPr txBox="1">
            <a:spLocks noChangeArrowheads="1"/>
          </p:cNvSpPr>
          <p:nvPr/>
        </p:nvSpPr>
        <p:spPr bwMode="auto">
          <a:xfrm>
            <a:off x="2670175" y="2212975"/>
            <a:ext cx="409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p1</a:t>
            </a:r>
          </a:p>
        </p:txBody>
      </p:sp>
      <p:sp>
        <p:nvSpPr>
          <p:cNvPr id="272395" name="Freeform 11"/>
          <p:cNvSpPr>
            <a:spLocks/>
          </p:cNvSpPr>
          <p:nvPr/>
        </p:nvSpPr>
        <p:spPr bwMode="auto">
          <a:xfrm>
            <a:off x="1095375" y="3067050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6" name="AutoShape 12"/>
          <p:cNvSpPr>
            <a:spLocks noChangeArrowheads="1"/>
          </p:cNvSpPr>
          <p:nvPr/>
        </p:nvSpPr>
        <p:spPr bwMode="auto">
          <a:xfrm>
            <a:off x="8248650" y="5638800"/>
            <a:ext cx="438150" cy="419100"/>
          </a:xfrm>
          <a:prstGeom prst="rightArrow">
            <a:avLst>
              <a:gd name="adj1" fmla="val 50000"/>
              <a:gd name="adj2" fmla="val 26136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2397" name="Text Box 13"/>
          <p:cNvSpPr txBox="1">
            <a:spLocks noChangeArrowheads="1"/>
          </p:cNvSpPr>
          <p:nvPr/>
        </p:nvSpPr>
        <p:spPr bwMode="auto">
          <a:xfrm>
            <a:off x="8128000" y="6008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flow</a:t>
            </a:r>
          </a:p>
        </p:txBody>
      </p:sp>
      <p:sp>
        <p:nvSpPr>
          <p:cNvPr id="272398" name="Text Box 14"/>
          <p:cNvSpPr txBox="1">
            <a:spLocks noChangeArrowheads="1"/>
          </p:cNvSpPr>
          <p:nvPr/>
        </p:nvSpPr>
        <p:spPr bwMode="auto">
          <a:xfrm>
            <a:off x="5819775" y="4981575"/>
            <a:ext cx="168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K</a:t>
            </a:r>
            <a:r>
              <a:rPr lang="en-US" altLang="en-US" sz="1800" b="0" baseline="-25000">
                <a:solidFill>
                  <a:srgbClr val="000066"/>
                </a:solidFill>
                <a:latin typeface="Comic Sans MS" pitchFamily="66" charset="0"/>
              </a:rPr>
              <a:t>s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= 132 cm/hr</a:t>
            </a:r>
          </a:p>
        </p:txBody>
      </p:sp>
      <p:sp>
        <p:nvSpPr>
          <p:cNvPr id="272399" name="Text Box 15"/>
          <p:cNvSpPr txBox="1">
            <a:spLocks noChangeArrowheads="1"/>
          </p:cNvSpPr>
          <p:nvPr/>
        </p:nvSpPr>
        <p:spPr bwMode="auto">
          <a:xfrm>
            <a:off x="6051550" y="2546350"/>
            <a:ext cx="1339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K</a:t>
            </a:r>
            <a:r>
              <a:rPr lang="en-US" altLang="en-US" sz="1800" b="0" baseline="-25000">
                <a:solidFill>
                  <a:srgbClr val="000066"/>
                </a:solidFill>
                <a:latin typeface="Comic Sans MS" pitchFamily="66" charset="0"/>
              </a:rPr>
              <a:t>s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=1 cm/hr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Freeform 2"/>
          <p:cNvSpPr>
            <a:spLocks/>
          </p:cNvSpPr>
          <p:nvPr/>
        </p:nvSpPr>
        <p:spPr bwMode="auto">
          <a:xfrm>
            <a:off x="1085850" y="1695450"/>
            <a:ext cx="7105650" cy="1857375"/>
          </a:xfrm>
          <a:custGeom>
            <a:avLst/>
            <a:gdLst>
              <a:gd name="T0" fmla="*/ 0 w 4476"/>
              <a:gd name="T1" fmla="*/ 60 h 1170"/>
              <a:gd name="T2" fmla="*/ 0 w 4476"/>
              <a:gd name="T3" fmla="*/ 0 h 1170"/>
              <a:gd name="T4" fmla="*/ 252 w 4476"/>
              <a:gd name="T5" fmla="*/ 0 h 1170"/>
              <a:gd name="T6" fmla="*/ 756 w 4476"/>
              <a:gd name="T7" fmla="*/ 48 h 1170"/>
              <a:gd name="T8" fmla="*/ 1344 w 4476"/>
              <a:gd name="T9" fmla="*/ 150 h 1170"/>
              <a:gd name="T10" fmla="*/ 1950 w 4476"/>
              <a:gd name="T11" fmla="*/ 282 h 1170"/>
              <a:gd name="T12" fmla="*/ 2514 w 4476"/>
              <a:gd name="T13" fmla="*/ 420 h 1170"/>
              <a:gd name="T14" fmla="*/ 3012 w 4476"/>
              <a:gd name="T15" fmla="*/ 564 h 1170"/>
              <a:gd name="T16" fmla="*/ 3474 w 4476"/>
              <a:gd name="T17" fmla="*/ 708 h 1170"/>
              <a:gd name="T18" fmla="*/ 3726 w 4476"/>
              <a:gd name="T19" fmla="*/ 804 h 1170"/>
              <a:gd name="T20" fmla="*/ 3960 w 4476"/>
              <a:gd name="T21" fmla="*/ 894 h 1170"/>
              <a:gd name="T22" fmla="*/ 4170 w 4476"/>
              <a:gd name="T23" fmla="*/ 990 h 1170"/>
              <a:gd name="T24" fmla="*/ 4338 w 4476"/>
              <a:gd name="T25" fmla="*/ 1080 h 1170"/>
              <a:gd name="T26" fmla="*/ 4476 w 4476"/>
              <a:gd name="T27" fmla="*/ 1170 h 1170"/>
              <a:gd name="T28" fmla="*/ 4254 w 4476"/>
              <a:gd name="T29" fmla="*/ 1122 h 1170"/>
              <a:gd name="T30" fmla="*/ 1890 w 4476"/>
              <a:gd name="T31" fmla="*/ 528 h 1170"/>
              <a:gd name="T32" fmla="*/ 0 w 4476"/>
              <a:gd name="T33" fmla="*/ 60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76" h="1170">
                <a:moveTo>
                  <a:pt x="0" y="60"/>
                </a:moveTo>
                <a:lnTo>
                  <a:pt x="0" y="0"/>
                </a:lnTo>
                <a:lnTo>
                  <a:pt x="252" y="0"/>
                </a:lnTo>
                <a:lnTo>
                  <a:pt x="756" y="48"/>
                </a:lnTo>
                <a:lnTo>
                  <a:pt x="1344" y="150"/>
                </a:lnTo>
                <a:lnTo>
                  <a:pt x="1950" y="282"/>
                </a:lnTo>
                <a:lnTo>
                  <a:pt x="2514" y="420"/>
                </a:lnTo>
                <a:lnTo>
                  <a:pt x="3012" y="564"/>
                </a:lnTo>
                <a:lnTo>
                  <a:pt x="3474" y="708"/>
                </a:lnTo>
                <a:lnTo>
                  <a:pt x="3726" y="804"/>
                </a:lnTo>
                <a:lnTo>
                  <a:pt x="3960" y="894"/>
                </a:lnTo>
                <a:lnTo>
                  <a:pt x="4170" y="990"/>
                </a:lnTo>
                <a:lnTo>
                  <a:pt x="4338" y="1080"/>
                </a:lnTo>
                <a:lnTo>
                  <a:pt x="4476" y="1170"/>
                </a:lnTo>
                <a:lnTo>
                  <a:pt x="4254" y="1122"/>
                </a:lnTo>
                <a:lnTo>
                  <a:pt x="1890" y="528"/>
                </a:lnTo>
                <a:lnTo>
                  <a:pt x="0" y="60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507" name="Freeform 3"/>
          <p:cNvSpPr>
            <a:spLocks/>
          </p:cNvSpPr>
          <p:nvPr/>
        </p:nvSpPr>
        <p:spPr bwMode="auto">
          <a:xfrm>
            <a:off x="2790825" y="1095375"/>
            <a:ext cx="142875" cy="1143000"/>
          </a:xfrm>
          <a:custGeom>
            <a:avLst/>
            <a:gdLst>
              <a:gd name="T0" fmla="*/ 0 w 90"/>
              <a:gd name="T1" fmla="*/ 696 h 720"/>
              <a:gd name="T2" fmla="*/ 0 w 90"/>
              <a:gd name="T3" fmla="*/ 0 h 720"/>
              <a:gd name="T4" fmla="*/ 90 w 90"/>
              <a:gd name="T5" fmla="*/ 24 h 720"/>
              <a:gd name="T6" fmla="*/ 90 w 90"/>
              <a:gd name="T7" fmla="*/ 720 h 720"/>
              <a:gd name="T8" fmla="*/ 0 w 90"/>
              <a:gd name="T9" fmla="*/ 69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20">
                <a:moveTo>
                  <a:pt x="0" y="696"/>
                </a:moveTo>
                <a:lnTo>
                  <a:pt x="0" y="0"/>
                </a:lnTo>
                <a:lnTo>
                  <a:pt x="90" y="24"/>
                </a:lnTo>
                <a:lnTo>
                  <a:pt x="90" y="720"/>
                </a:lnTo>
                <a:lnTo>
                  <a:pt x="0" y="696"/>
                </a:lnTo>
                <a:close/>
              </a:path>
            </a:pathLst>
          </a:custGeom>
          <a:solidFill>
            <a:srgbClr val="FFCCFF"/>
          </a:solidFill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508" name="Text Box 4"/>
          <p:cNvSpPr txBox="1">
            <a:spLocks noChangeArrowheads="1"/>
          </p:cNvSpPr>
          <p:nvPr/>
        </p:nvSpPr>
        <p:spPr bwMode="auto">
          <a:xfrm>
            <a:off x="3403600" y="5999163"/>
            <a:ext cx="1930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Time = 10 hours</a:t>
            </a:r>
          </a:p>
        </p:txBody>
      </p:sp>
      <p:sp>
        <p:nvSpPr>
          <p:cNvPr id="277509" name="Freeform 5"/>
          <p:cNvSpPr>
            <a:spLocks/>
          </p:cNvSpPr>
          <p:nvPr/>
        </p:nvSpPr>
        <p:spPr bwMode="auto">
          <a:xfrm>
            <a:off x="5924550" y="5381625"/>
            <a:ext cx="2257425" cy="571500"/>
          </a:xfrm>
          <a:custGeom>
            <a:avLst/>
            <a:gdLst>
              <a:gd name="T0" fmla="*/ 1416 w 1422"/>
              <a:gd name="T1" fmla="*/ 198 h 360"/>
              <a:gd name="T2" fmla="*/ 996 w 1422"/>
              <a:gd name="T3" fmla="*/ 144 h 360"/>
              <a:gd name="T4" fmla="*/ 468 w 1422"/>
              <a:gd name="T5" fmla="*/ 66 h 360"/>
              <a:gd name="T6" fmla="*/ 0 w 1422"/>
              <a:gd name="T7" fmla="*/ 0 h 360"/>
              <a:gd name="T8" fmla="*/ 1422 w 1422"/>
              <a:gd name="T9" fmla="*/ 360 h 360"/>
              <a:gd name="T10" fmla="*/ 1416 w 1422"/>
              <a:gd name="T11" fmla="*/ 19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2" h="360">
                <a:moveTo>
                  <a:pt x="1416" y="198"/>
                </a:moveTo>
                <a:lnTo>
                  <a:pt x="996" y="144"/>
                </a:lnTo>
                <a:lnTo>
                  <a:pt x="468" y="66"/>
                </a:lnTo>
                <a:lnTo>
                  <a:pt x="0" y="0"/>
                </a:lnTo>
                <a:lnTo>
                  <a:pt x="1422" y="360"/>
                </a:lnTo>
                <a:lnTo>
                  <a:pt x="1416" y="198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984250" y="287338"/>
            <a:ext cx="3457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3399FF"/>
                </a:solidFill>
              </a:rPr>
              <a:t>Piezometer 1 calibration</a:t>
            </a:r>
          </a:p>
        </p:txBody>
      </p:sp>
      <p:sp>
        <p:nvSpPr>
          <p:cNvPr id="277511" name="Text Box 7"/>
          <p:cNvSpPr txBox="1">
            <a:spLocks noChangeArrowheads="1"/>
          </p:cNvSpPr>
          <p:nvPr/>
        </p:nvSpPr>
        <p:spPr bwMode="auto">
          <a:xfrm>
            <a:off x="965200" y="2678113"/>
            <a:ext cx="230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FF00FF"/>
                </a:solidFill>
              </a:rPr>
              <a:t>Flow calibration</a:t>
            </a:r>
          </a:p>
        </p:txBody>
      </p:sp>
      <p:sp>
        <p:nvSpPr>
          <p:cNvPr id="277512" name="Freeform 8"/>
          <p:cNvSpPr>
            <a:spLocks/>
          </p:cNvSpPr>
          <p:nvPr/>
        </p:nvSpPr>
        <p:spPr bwMode="auto">
          <a:xfrm>
            <a:off x="1095375" y="676275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513" name="Oval 9"/>
          <p:cNvSpPr>
            <a:spLocks noChangeAspect="1" noChangeArrowheads="1"/>
          </p:cNvSpPr>
          <p:nvPr/>
        </p:nvSpPr>
        <p:spPr bwMode="auto">
          <a:xfrm>
            <a:off x="2809875" y="2171700"/>
            <a:ext cx="109538" cy="109538"/>
          </a:xfrm>
          <a:prstGeom prst="ellips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7514" name="Text Box 10"/>
          <p:cNvSpPr txBox="1">
            <a:spLocks noChangeArrowheads="1"/>
          </p:cNvSpPr>
          <p:nvPr/>
        </p:nvSpPr>
        <p:spPr bwMode="auto">
          <a:xfrm>
            <a:off x="2670175" y="2212975"/>
            <a:ext cx="409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p1</a:t>
            </a:r>
          </a:p>
        </p:txBody>
      </p:sp>
      <p:sp>
        <p:nvSpPr>
          <p:cNvPr id="277515" name="Freeform 11"/>
          <p:cNvSpPr>
            <a:spLocks/>
          </p:cNvSpPr>
          <p:nvPr/>
        </p:nvSpPr>
        <p:spPr bwMode="auto">
          <a:xfrm>
            <a:off x="1095375" y="3067050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516" name="AutoShape 12"/>
          <p:cNvSpPr>
            <a:spLocks noChangeArrowheads="1"/>
          </p:cNvSpPr>
          <p:nvPr/>
        </p:nvSpPr>
        <p:spPr bwMode="auto">
          <a:xfrm>
            <a:off x="8248650" y="5638800"/>
            <a:ext cx="438150" cy="419100"/>
          </a:xfrm>
          <a:prstGeom prst="rightArrow">
            <a:avLst>
              <a:gd name="adj1" fmla="val 50000"/>
              <a:gd name="adj2" fmla="val 26136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7517" name="Text Box 13"/>
          <p:cNvSpPr txBox="1">
            <a:spLocks noChangeArrowheads="1"/>
          </p:cNvSpPr>
          <p:nvPr/>
        </p:nvSpPr>
        <p:spPr bwMode="auto">
          <a:xfrm>
            <a:off x="8128000" y="6008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flow</a:t>
            </a:r>
          </a:p>
        </p:txBody>
      </p:sp>
      <p:sp>
        <p:nvSpPr>
          <p:cNvPr id="277518" name="Text Box 14"/>
          <p:cNvSpPr txBox="1">
            <a:spLocks noChangeArrowheads="1"/>
          </p:cNvSpPr>
          <p:nvPr/>
        </p:nvSpPr>
        <p:spPr bwMode="auto">
          <a:xfrm>
            <a:off x="5819775" y="4976813"/>
            <a:ext cx="1697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K</a:t>
            </a:r>
            <a:r>
              <a:rPr lang="en-US" altLang="en-US" sz="1800" baseline="-25000">
                <a:solidFill>
                  <a:srgbClr val="000066"/>
                </a:solidFill>
              </a:rPr>
              <a:t>s</a:t>
            </a:r>
            <a:r>
              <a:rPr lang="en-US" altLang="en-US" sz="1800">
                <a:solidFill>
                  <a:srgbClr val="000066"/>
                </a:solidFill>
              </a:rPr>
              <a:t>= 132 cm/hr</a:t>
            </a:r>
          </a:p>
        </p:txBody>
      </p:sp>
      <p:sp>
        <p:nvSpPr>
          <p:cNvPr id="277519" name="Text Box 15"/>
          <p:cNvSpPr txBox="1">
            <a:spLocks noChangeArrowheads="1"/>
          </p:cNvSpPr>
          <p:nvPr/>
        </p:nvSpPr>
        <p:spPr bwMode="auto">
          <a:xfrm>
            <a:off x="6051550" y="2541588"/>
            <a:ext cx="1379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K</a:t>
            </a:r>
            <a:r>
              <a:rPr lang="en-US" altLang="en-US" sz="1800" baseline="-25000">
                <a:solidFill>
                  <a:srgbClr val="000066"/>
                </a:solidFill>
              </a:rPr>
              <a:t>s</a:t>
            </a:r>
            <a:r>
              <a:rPr lang="en-US" altLang="en-US" sz="1800">
                <a:solidFill>
                  <a:srgbClr val="000066"/>
                </a:solidFill>
              </a:rPr>
              <a:t>=1 cm/hr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Freeform 2"/>
          <p:cNvSpPr>
            <a:spLocks/>
          </p:cNvSpPr>
          <p:nvPr/>
        </p:nvSpPr>
        <p:spPr bwMode="auto">
          <a:xfrm>
            <a:off x="1095375" y="1714500"/>
            <a:ext cx="7086600" cy="1847850"/>
          </a:xfrm>
          <a:custGeom>
            <a:avLst/>
            <a:gdLst>
              <a:gd name="T0" fmla="*/ 0 w 4464"/>
              <a:gd name="T1" fmla="*/ 48 h 1164"/>
              <a:gd name="T2" fmla="*/ 0 w 4464"/>
              <a:gd name="T3" fmla="*/ 0 h 1164"/>
              <a:gd name="T4" fmla="*/ 156 w 4464"/>
              <a:gd name="T5" fmla="*/ 6 h 1164"/>
              <a:gd name="T6" fmla="*/ 408 w 4464"/>
              <a:gd name="T7" fmla="*/ 36 h 1164"/>
              <a:gd name="T8" fmla="*/ 642 w 4464"/>
              <a:gd name="T9" fmla="*/ 66 h 1164"/>
              <a:gd name="T10" fmla="*/ 990 w 4464"/>
              <a:gd name="T11" fmla="*/ 114 h 1164"/>
              <a:gd name="T12" fmla="*/ 1302 w 4464"/>
              <a:gd name="T13" fmla="*/ 168 h 1164"/>
              <a:gd name="T14" fmla="*/ 1632 w 4464"/>
              <a:gd name="T15" fmla="*/ 234 h 1164"/>
              <a:gd name="T16" fmla="*/ 1986 w 4464"/>
              <a:gd name="T17" fmla="*/ 312 h 1164"/>
              <a:gd name="T18" fmla="*/ 2304 w 4464"/>
              <a:gd name="T19" fmla="*/ 384 h 1164"/>
              <a:gd name="T20" fmla="*/ 2610 w 4464"/>
              <a:gd name="T21" fmla="*/ 456 h 1164"/>
              <a:gd name="T22" fmla="*/ 2976 w 4464"/>
              <a:gd name="T23" fmla="*/ 552 h 1164"/>
              <a:gd name="T24" fmla="*/ 3306 w 4464"/>
              <a:gd name="T25" fmla="*/ 642 h 1164"/>
              <a:gd name="T26" fmla="*/ 3666 w 4464"/>
              <a:gd name="T27" fmla="*/ 756 h 1164"/>
              <a:gd name="T28" fmla="*/ 3948 w 4464"/>
              <a:gd name="T29" fmla="*/ 870 h 1164"/>
              <a:gd name="T30" fmla="*/ 4182 w 4464"/>
              <a:gd name="T31" fmla="*/ 966 h 1164"/>
              <a:gd name="T32" fmla="*/ 4326 w 4464"/>
              <a:gd name="T33" fmla="*/ 1038 h 1164"/>
              <a:gd name="T34" fmla="*/ 4404 w 4464"/>
              <a:gd name="T35" fmla="*/ 1098 h 1164"/>
              <a:gd name="T36" fmla="*/ 4464 w 4464"/>
              <a:gd name="T37" fmla="*/ 1164 h 1164"/>
              <a:gd name="T38" fmla="*/ 0 w 4464"/>
              <a:gd name="T39" fmla="*/ 48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64" h="1164">
                <a:moveTo>
                  <a:pt x="0" y="48"/>
                </a:moveTo>
                <a:lnTo>
                  <a:pt x="0" y="0"/>
                </a:lnTo>
                <a:lnTo>
                  <a:pt x="156" y="6"/>
                </a:lnTo>
                <a:lnTo>
                  <a:pt x="408" y="36"/>
                </a:lnTo>
                <a:lnTo>
                  <a:pt x="642" y="66"/>
                </a:lnTo>
                <a:lnTo>
                  <a:pt x="990" y="114"/>
                </a:lnTo>
                <a:lnTo>
                  <a:pt x="1302" y="168"/>
                </a:lnTo>
                <a:lnTo>
                  <a:pt x="1632" y="234"/>
                </a:lnTo>
                <a:lnTo>
                  <a:pt x="1986" y="312"/>
                </a:lnTo>
                <a:lnTo>
                  <a:pt x="2304" y="384"/>
                </a:lnTo>
                <a:lnTo>
                  <a:pt x="2610" y="456"/>
                </a:lnTo>
                <a:lnTo>
                  <a:pt x="2976" y="552"/>
                </a:lnTo>
                <a:lnTo>
                  <a:pt x="3306" y="642"/>
                </a:lnTo>
                <a:lnTo>
                  <a:pt x="3666" y="756"/>
                </a:lnTo>
                <a:lnTo>
                  <a:pt x="3948" y="870"/>
                </a:lnTo>
                <a:lnTo>
                  <a:pt x="4182" y="966"/>
                </a:lnTo>
                <a:lnTo>
                  <a:pt x="4326" y="1038"/>
                </a:lnTo>
                <a:lnTo>
                  <a:pt x="4404" y="1098"/>
                </a:lnTo>
                <a:lnTo>
                  <a:pt x="4464" y="1164"/>
                </a:lnTo>
                <a:lnTo>
                  <a:pt x="0" y="48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555" name="Freeform 3"/>
          <p:cNvSpPr>
            <a:spLocks/>
          </p:cNvSpPr>
          <p:nvPr/>
        </p:nvSpPr>
        <p:spPr bwMode="auto">
          <a:xfrm>
            <a:off x="2790825" y="1095375"/>
            <a:ext cx="142875" cy="1143000"/>
          </a:xfrm>
          <a:custGeom>
            <a:avLst/>
            <a:gdLst>
              <a:gd name="T0" fmla="*/ 0 w 90"/>
              <a:gd name="T1" fmla="*/ 696 h 720"/>
              <a:gd name="T2" fmla="*/ 0 w 90"/>
              <a:gd name="T3" fmla="*/ 0 h 720"/>
              <a:gd name="T4" fmla="*/ 90 w 90"/>
              <a:gd name="T5" fmla="*/ 24 h 720"/>
              <a:gd name="T6" fmla="*/ 90 w 90"/>
              <a:gd name="T7" fmla="*/ 720 h 720"/>
              <a:gd name="T8" fmla="*/ 0 w 90"/>
              <a:gd name="T9" fmla="*/ 69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20">
                <a:moveTo>
                  <a:pt x="0" y="696"/>
                </a:moveTo>
                <a:lnTo>
                  <a:pt x="0" y="0"/>
                </a:lnTo>
                <a:lnTo>
                  <a:pt x="90" y="24"/>
                </a:lnTo>
                <a:lnTo>
                  <a:pt x="90" y="720"/>
                </a:lnTo>
                <a:lnTo>
                  <a:pt x="0" y="696"/>
                </a:lnTo>
                <a:close/>
              </a:path>
            </a:pathLst>
          </a:custGeom>
          <a:solidFill>
            <a:srgbClr val="FFCCFF"/>
          </a:solidFill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3403600" y="5999163"/>
            <a:ext cx="1930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Time = 20 hours</a:t>
            </a:r>
          </a:p>
        </p:txBody>
      </p:sp>
      <p:sp>
        <p:nvSpPr>
          <p:cNvPr id="279557" name="Freeform 5"/>
          <p:cNvSpPr>
            <a:spLocks/>
          </p:cNvSpPr>
          <p:nvPr/>
        </p:nvSpPr>
        <p:spPr bwMode="auto">
          <a:xfrm>
            <a:off x="7181850" y="5695950"/>
            <a:ext cx="1000125" cy="257175"/>
          </a:xfrm>
          <a:custGeom>
            <a:avLst/>
            <a:gdLst>
              <a:gd name="T0" fmla="*/ 624 w 630"/>
              <a:gd name="T1" fmla="*/ 36 h 162"/>
              <a:gd name="T2" fmla="*/ 0 w 630"/>
              <a:gd name="T3" fmla="*/ 0 h 162"/>
              <a:gd name="T4" fmla="*/ 630 w 630"/>
              <a:gd name="T5" fmla="*/ 162 h 162"/>
              <a:gd name="T6" fmla="*/ 624 w 630"/>
              <a:gd name="T7" fmla="*/ 3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0" h="162">
                <a:moveTo>
                  <a:pt x="624" y="36"/>
                </a:moveTo>
                <a:lnTo>
                  <a:pt x="0" y="0"/>
                </a:lnTo>
                <a:lnTo>
                  <a:pt x="630" y="162"/>
                </a:lnTo>
                <a:lnTo>
                  <a:pt x="624" y="36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984250" y="287338"/>
            <a:ext cx="3689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>
                <a:solidFill>
                  <a:srgbClr val="3399FF"/>
                </a:solidFill>
              </a:rPr>
              <a:t>Piezometer 1 calibration</a:t>
            </a:r>
          </a:p>
        </p:txBody>
      </p:sp>
      <p:sp>
        <p:nvSpPr>
          <p:cNvPr id="279559" name="Text Box 7"/>
          <p:cNvSpPr txBox="1">
            <a:spLocks noChangeArrowheads="1"/>
          </p:cNvSpPr>
          <p:nvPr/>
        </p:nvSpPr>
        <p:spPr bwMode="auto">
          <a:xfrm>
            <a:off x="965200" y="2678113"/>
            <a:ext cx="2500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>
                <a:solidFill>
                  <a:srgbClr val="FF00FF"/>
                </a:solidFill>
              </a:rPr>
              <a:t>Flow calibration</a:t>
            </a:r>
          </a:p>
        </p:txBody>
      </p:sp>
      <p:sp>
        <p:nvSpPr>
          <p:cNvPr id="279560" name="Freeform 8"/>
          <p:cNvSpPr>
            <a:spLocks/>
          </p:cNvSpPr>
          <p:nvPr/>
        </p:nvSpPr>
        <p:spPr bwMode="auto">
          <a:xfrm>
            <a:off x="1095375" y="676275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561" name="Oval 9"/>
          <p:cNvSpPr>
            <a:spLocks noChangeAspect="1" noChangeArrowheads="1"/>
          </p:cNvSpPr>
          <p:nvPr/>
        </p:nvSpPr>
        <p:spPr bwMode="auto">
          <a:xfrm>
            <a:off x="2809875" y="2171700"/>
            <a:ext cx="109538" cy="109538"/>
          </a:xfrm>
          <a:prstGeom prst="ellips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9562" name="Text Box 10"/>
          <p:cNvSpPr txBox="1">
            <a:spLocks noChangeArrowheads="1"/>
          </p:cNvSpPr>
          <p:nvPr/>
        </p:nvSpPr>
        <p:spPr bwMode="auto">
          <a:xfrm>
            <a:off x="3479800" y="1946275"/>
            <a:ext cx="2478088" cy="385763"/>
          </a:xfrm>
          <a:prstGeom prst="rect">
            <a:avLst/>
          </a:prstGeom>
          <a:solidFill>
            <a:srgbClr val="FFFF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66"/>
                </a:solidFill>
              </a:rPr>
              <a:t>Large saturated area</a:t>
            </a:r>
          </a:p>
        </p:txBody>
      </p:sp>
      <p:sp>
        <p:nvSpPr>
          <p:cNvPr id="279563" name="Text Box 11"/>
          <p:cNvSpPr txBox="1">
            <a:spLocks noChangeArrowheads="1"/>
          </p:cNvSpPr>
          <p:nvPr/>
        </p:nvSpPr>
        <p:spPr bwMode="auto">
          <a:xfrm>
            <a:off x="3441700" y="4332288"/>
            <a:ext cx="2438400" cy="385762"/>
          </a:xfrm>
          <a:prstGeom prst="rect">
            <a:avLst/>
          </a:prstGeom>
          <a:solidFill>
            <a:srgbClr val="FFFF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1800" dirty="0">
                <a:solidFill>
                  <a:srgbClr val="000066"/>
                </a:solidFill>
              </a:rPr>
              <a:t>Small saturated area</a:t>
            </a:r>
          </a:p>
        </p:txBody>
      </p:sp>
      <p:sp>
        <p:nvSpPr>
          <p:cNvPr id="279564" name="Text Box 12"/>
          <p:cNvSpPr txBox="1">
            <a:spLocks noChangeArrowheads="1"/>
          </p:cNvSpPr>
          <p:nvPr/>
        </p:nvSpPr>
        <p:spPr bwMode="auto">
          <a:xfrm>
            <a:off x="2670175" y="2212975"/>
            <a:ext cx="409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p1</a:t>
            </a:r>
          </a:p>
        </p:txBody>
      </p:sp>
      <p:sp>
        <p:nvSpPr>
          <p:cNvPr id="279565" name="Freeform 13"/>
          <p:cNvSpPr>
            <a:spLocks/>
          </p:cNvSpPr>
          <p:nvPr/>
        </p:nvSpPr>
        <p:spPr bwMode="auto">
          <a:xfrm>
            <a:off x="1095375" y="3067050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566" name="AutoShape 14"/>
          <p:cNvSpPr>
            <a:spLocks noChangeArrowheads="1"/>
          </p:cNvSpPr>
          <p:nvPr/>
        </p:nvSpPr>
        <p:spPr bwMode="auto">
          <a:xfrm>
            <a:off x="8248650" y="5638800"/>
            <a:ext cx="438150" cy="419100"/>
          </a:xfrm>
          <a:prstGeom prst="rightArrow">
            <a:avLst>
              <a:gd name="adj1" fmla="val 50000"/>
              <a:gd name="adj2" fmla="val 26136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9567" name="Text Box 15"/>
          <p:cNvSpPr txBox="1">
            <a:spLocks noChangeArrowheads="1"/>
          </p:cNvSpPr>
          <p:nvPr/>
        </p:nvSpPr>
        <p:spPr bwMode="auto">
          <a:xfrm>
            <a:off x="8128000" y="6008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flow</a:t>
            </a:r>
          </a:p>
        </p:txBody>
      </p:sp>
      <p:sp>
        <p:nvSpPr>
          <p:cNvPr id="279568" name="Text Box 16"/>
          <p:cNvSpPr txBox="1">
            <a:spLocks noChangeArrowheads="1"/>
          </p:cNvSpPr>
          <p:nvPr/>
        </p:nvSpPr>
        <p:spPr bwMode="auto">
          <a:xfrm>
            <a:off x="5819775" y="4976813"/>
            <a:ext cx="1697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K</a:t>
            </a:r>
            <a:r>
              <a:rPr lang="en-US" altLang="en-US" sz="1800" baseline="-25000">
                <a:solidFill>
                  <a:srgbClr val="000066"/>
                </a:solidFill>
              </a:rPr>
              <a:t>s</a:t>
            </a:r>
            <a:r>
              <a:rPr lang="en-US" altLang="en-US" sz="1800">
                <a:solidFill>
                  <a:srgbClr val="000066"/>
                </a:solidFill>
              </a:rPr>
              <a:t>= 132 cm/hr</a:t>
            </a:r>
          </a:p>
        </p:txBody>
      </p:sp>
      <p:sp>
        <p:nvSpPr>
          <p:cNvPr id="279569" name="Text Box 17"/>
          <p:cNvSpPr txBox="1">
            <a:spLocks noChangeArrowheads="1"/>
          </p:cNvSpPr>
          <p:nvPr/>
        </p:nvSpPr>
        <p:spPr bwMode="auto">
          <a:xfrm>
            <a:off x="6051550" y="2541588"/>
            <a:ext cx="1379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K</a:t>
            </a:r>
            <a:r>
              <a:rPr lang="en-US" altLang="en-US" sz="1800" baseline="-25000">
                <a:solidFill>
                  <a:srgbClr val="000066"/>
                </a:solidFill>
              </a:rPr>
              <a:t>s</a:t>
            </a:r>
            <a:r>
              <a:rPr lang="en-US" altLang="en-US" sz="1800">
                <a:solidFill>
                  <a:srgbClr val="000066"/>
                </a:solidFill>
              </a:rPr>
              <a:t>=1 cm/hr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62" grpId="0" animBg="1"/>
      <p:bldP spid="27956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Freeform 2"/>
          <p:cNvSpPr>
            <a:spLocks/>
          </p:cNvSpPr>
          <p:nvPr/>
        </p:nvSpPr>
        <p:spPr bwMode="auto">
          <a:xfrm>
            <a:off x="1095375" y="1714500"/>
            <a:ext cx="7086600" cy="1847850"/>
          </a:xfrm>
          <a:custGeom>
            <a:avLst/>
            <a:gdLst>
              <a:gd name="T0" fmla="*/ 0 w 4464"/>
              <a:gd name="T1" fmla="*/ 48 h 1164"/>
              <a:gd name="T2" fmla="*/ 0 w 4464"/>
              <a:gd name="T3" fmla="*/ 0 h 1164"/>
              <a:gd name="T4" fmla="*/ 156 w 4464"/>
              <a:gd name="T5" fmla="*/ 6 h 1164"/>
              <a:gd name="T6" fmla="*/ 408 w 4464"/>
              <a:gd name="T7" fmla="*/ 36 h 1164"/>
              <a:gd name="T8" fmla="*/ 642 w 4464"/>
              <a:gd name="T9" fmla="*/ 66 h 1164"/>
              <a:gd name="T10" fmla="*/ 990 w 4464"/>
              <a:gd name="T11" fmla="*/ 114 h 1164"/>
              <a:gd name="T12" fmla="*/ 1302 w 4464"/>
              <a:gd name="T13" fmla="*/ 168 h 1164"/>
              <a:gd name="T14" fmla="*/ 1632 w 4464"/>
              <a:gd name="T15" fmla="*/ 234 h 1164"/>
              <a:gd name="T16" fmla="*/ 1986 w 4464"/>
              <a:gd name="T17" fmla="*/ 312 h 1164"/>
              <a:gd name="T18" fmla="*/ 2304 w 4464"/>
              <a:gd name="T19" fmla="*/ 384 h 1164"/>
              <a:gd name="T20" fmla="*/ 2610 w 4464"/>
              <a:gd name="T21" fmla="*/ 456 h 1164"/>
              <a:gd name="T22" fmla="*/ 2976 w 4464"/>
              <a:gd name="T23" fmla="*/ 552 h 1164"/>
              <a:gd name="T24" fmla="*/ 3306 w 4464"/>
              <a:gd name="T25" fmla="*/ 642 h 1164"/>
              <a:gd name="T26" fmla="*/ 3666 w 4464"/>
              <a:gd name="T27" fmla="*/ 756 h 1164"/>
              <a:gd name="T28" fmla="*/ 3948 w 4464"/>
              <a:gd name="T29" fmla="*/ 870 h 1164"/>
              <a:gd name="T30" fmla="*/ 4182 w 4464"/>
              <a:gd name="T31" fmla="*/ 966 h 1164"/>
              <a:gd name="T32" fmla="*/ 4326 w 4464"/>
              <a:gd name="T33" fmla="*/ 1038 h 1164"/>
              <a:gd name="T34" fmla="*/ 4404 w 4464"/>
              <a:gd name="T35" fmla="*/ 1098 h 1164"/>
              <a:gd name="T36" fmla="*/ 4464 w 4464"/>
              <a:gd name="T37" fmla="*/ 1164 h 1164"/>
              <a:gd name="T38" fmla="*/ 0 w 4464"/>
              <a:gd name="T39" fmla="*/ 48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64" h="1164">
                <a:moveTo>
                  <a:pt x="0" y="48"/>
                </a:moveTo>
                <a:lnTo>
                  <a:pt x="0" y="0"/>
                </a:lnTo>
                <a:lnTo>
                  <a:pt x="156" y="6"/>
                </a:lnTo>
                <a:lnTo>
                  <a:pt x="408" y="36"/>
                </a:lnTo>
                <a:lnTo>
                  <a:pt x="642" y="66"/>
                </a:lnTo>
                <a:lnTo>
                  <a:pt x="990" y="114"/>
                </a:lnTo>
                <a:lnTo>
                  <a:pt x="1302" y="168"/>
                </a:lnTo>
                <a:lnTo>
                  <a:pt x="1632" y="234"/>
                </a:lnTo>
                <a:lnTo>
                  <a:pt x="1986" y="312"/>
                </a:lnTo>
                <a:lnTo>
                  <a:pt x="2304" y="384"/>
                </a:lnTo>
                <a:lnTo>
                  <a:pt x="2610" y="456"/>
                </a:lnTo>
                <a:lnTo>
                  <a:pt x="2976" y="552"/>
                </a:lnTo>
                <a:lnTo>
                  <a:pt x="3306" y="642"/>
                </a:lnTo>
                <a:lnTo>
                  <a:pt x="3666" y="756"/>
                </a:lnTo>
                <a:lnTo>
                  <a:pt x="3948" y="870"/>
                </a:lnTo>
                <a:lnTo>
                  <a:pt x="4182" y="966"/>
                </a:lnTo>
                <a:lnTo>
                  <a:pt x="4326" y="1038"/>
                </a:lnTo>
                <a:lnTo>
                  <a:pt x="4404" y="1098"/>
                </a:lnTo>
                <a:lnTo>
                  <a:pt x="4464" y="1164"/>
                </a:lnTo>
                <a:lnTo>
                  <a:pt x="0" y="48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9187" name="Freeform 3"/>
          <p:cNvSpPr>
            <a:spLocks/>
          </p:cNvSpPr>
          <p:nvPr/>
        </p:nvSpPr>
        <p:spPr bwMode="auto">
          <a:xfrm>
            <a:off x="2790825" y="1095375"/>
            <a:ext cx="142875" cy="1143000"/>
          </a:xfrm>
          <a:custGeom>
            <a:avLst/>
            <a:gdLst>
              <a:gd name="T0" fmla="*/ 0 w 90"/>
              <a:gd name="T1" fmla="*/ 696 h 720"/>
              <a:gd name="T2" fmla="*/ 0 w 90"/>
              <a:gd name="T3" fmla="*/ 0 h 720"/>
              <a:gd name="T4" fmla="*/ 90 w 90"/>
              <a:gd name="T5" fmla="*/ 24 h 720"/>
              <a:gd name="T6" fmla="*/ 90 w 90"/>
              <a:gd name="T7" fmla="*/ 720 h 720"/>
              <a:gd name="T8" fmla="*/ 0 w 90"/>
              <a:gd name="T9" fmla="*/ 69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20">
                <a:moveTo>
                  <a:pt x="0" y="696"/>
                </a:moveTo>
                <a:lnTo>
                  <a:pt x="0" y="0"/>
                </a:lnTo>
                <a:lnTo>
                  <a:pt x="90" y="24"/>
                </a:lnTo>
                <a:lnTo>
                  <a:pt x="90" y="720"/>
                </a:lnTo>
                <a:lnTo>
                  <a:pt x="0" y="696"/>
                </a:lnTo>
                <a:close/>
              </a:path>
            </a:pathLst>
          </a:custGeom>
          <a:solidFill>
            <a:srgbClr val="FFCCFF"/>
          </a:solidFill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9189" name="Freeform 5"/>
          <p:cNvSpPr>
            <a:spLocks/>
          </p:cNvSpPr>
          <p:nvPr/>
        </p:nvSpPr>
        <p:spPr bwMode="auto">
          <a:xfrm>
            <a:off x="7181850" y="5695950"/>
            <a:ext cx="1000125" cy="257175"/>
          </a:xfrm>
          <a:custGeom>
            <a:avLst/>
            <a:gdLst>
              <a:gd name="T0" fmla="*/ 624 w 630"/>
              <a:gd name="T1" fmla="*/ 36 h 162"/>
              <a:gd name="T2" fmla="*/ 0 w 630"/>
              <a:gd name="T3" fmla="*/ 0 h 162"/>
              <a:gd name="T4" fmla="*/ 630 w 630"/>
              <a:gd name="T5" fmla="*/ 162 h 162"/>
              <a:gd name="T6" fmla="*/ 624 w 630"/>
              <a:gd name="T7" fmla="*/ 3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0" h="162">
                <a:moveTo>
                  <a:pt x="624" y="36"/>
                </a:moveTo>
                <a:lnTo>
                  <a:pt x="0" y="0"/>
                </a:lnTo>
                <a:lnTo>
                  <a:pt x="630" y="162"/>
                </a:lnTo>
                <a:lnTo>
                  <a:pt x="624" y="36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9192" name="Freeform 8"/>
          <p:cNvSpPr>
            <a:spLocks/>
          </p:cNvSpPr>
          <p:nvPr/>
        </p:nvSpPr>
        <p:spPr bwMode="auto">
          <a:xfrm>
            <a:off x="1095375" y="676275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9193" name="Oval 9"/>
          <p:cNvSpPr>
            <a:spLocks noChangeAspect="1" noChangeArrowheads="1"/>
          </p:cNvSpPr>
          <p:nvPr/>
        </p:nvSpPr>
        <p:spPr bwMode="auto">
          <a:xfrm>
            <a:off x="2809875" y="2171700"/>
            <a:ext cx="109538" cy="109538"/>
          </a:xfrm>
          <a:prstGeom prst="ellips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9196" name="Text Box 12"/>
          <p:cNvSpPr txBox="1">
            <a:spLocks noChangeArrowheads="1"/>
          </p:cNvSpPr>
          <p:nvPr/>
        </p:nvSpPr>
        <p:spPr bwMode="auto">
          <a:xfrm>
            <a:off x="2670175" y="2212975"/>
            <a:ext cx="409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p1</a:t>
            </a:r>
          </a:p>
        </p:txBody>
      </p:sp>
      <p:sp>
        <p:nvSpPr>
          <p:cNvPr id="349197" name="Freeform 13"/>
          <p:cNvSpPr>
            <a:spLocks/>
          </p:cNvSpPr>
          <p:nvPr/>
        </p:nvSpPr>
        <p:spPr bwMode="auto">
          <a:xfrm>
            <a:off x="1095375" y="3067050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9198" name="AutoShape 14"/>
          <p:cNvSpPr>
            <a:spLocks noChangeArrowheads="1"/>
          </p:cNvSpPr>
          <p:nvPr/>
        </p:nvSpPr>
        <p:spPr bwMode="auto">
          <a:xfrm>
            <a:off x="8248650" y="5638800"/>
            <a:ext cx="438150" cy="419100"/>
          </a:xfrm>
          <a:prstGeom prst="rightArrow">
            <a:avLst>
              <a:gd name="adj1" fmla="val 50000"/>
              <a:gd name="adj2" fmla="val 26136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9199" name="Text Box 15"/>
          <p:cNvSpPr txBox="1">
            <a:spLocks noChangeArrowheads="1"/>
          </p:cNvSpPr>
          <p:nvPr/>
        </p:nvSpPr>
        <p:spPr bwMode="auto">
          <a:xfrm>
            <a:off x="8128000" y="6008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flow</a:t>
            </a:r>
          </a:p>
        </p:txBody>
      </p:sp>
      <p:sp>
        <p:nvSpPr>
          <p:cNvPr id="349200" name="Text Box 16"/>
          <p:cNvSpPr txBox="1">
            <a:spLocks noChangeArrowheads="1"/>
          </p:cNvSpPr>
          <p:nvPr/>
        </p:nvSpPr>
        <p:spPr bwMode="auto">
          <a:xfrm>
            <a:off x="5819775" y="4976813"/>
            <a:ext cx="1697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K</a:t>
            </a:r>
            <a:r>
              <a:rPr lang="en-US" altLang="en-US" sz="1800" baseline="-25000">
                <a:solidFill>
                  <a:srgbClr val="000066"/>
                </a:solidFill>
              </a:rPr>
              <a:t>s</a:t>
            </a:r>
            <a:r>
              <a:rPr lang="en-US" altLang="en-US" sz="1800">
                <a:solidFill>
                  <a:srgbClr val="000066"/>
                </a:solidFill>
              </a:rPr>
              <a:t>= 132 cm/hr</a:t>
            </a:r>
          </a:p>
        </p:txBody>
      </p:sp>
      <p:sp>
        <p:nvSpPr>
          <p:cNvPr id="349201" name="Text Box 17"/>
          <p:cNvSpPr txBox="1">
            <a:spLocks noChangeArrowheads="1"/>
          </p:cNvSpPr>
          <p:nvPr/>
        </p:nvSpPr>
        <p:spPr bwMode="auto">
          <a:xfrm>
            <a:off x="6051550" y="2541588"/>
            <a:ext cx="1379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K</a:t>
            </a:r>
            <a:r>
              <a:rPr lang="en-US" altLang="en-US" sz="1800" baseline="-25000">
                <a:solidFill>
                  <a:srgbClr val="000066"/>
                </a:solidFill>
              </a:rPr>
              <a:t>s</a:t>
            </a:r>
            <a:r>
              <a:rPr lang="en-US" altLang="en-US" sz="1800">
                <a:solidFill>
                  <a:srgbClr val="000066"/>
                </a:solidFill>
              </a:rPr>
              <a:t>=1 cm/hr</a:t>
            </a:r>
          </a:p>
        </p:txBody>
      </p:sp>
      <p:sp>
        <p:nvSpPr>
          <p:cNvPr id="349202" name="Text Box 18"/>
          <p:cNvSpPr txBox="1">
            <a:spLocks noChangeArrowheads="1"/>
          </p:cNvSpPr>
          <p:nvPr/>
        </p:nvSpPr>
        <p:spPr bwMode="auto">
          <a:xfrm>
            <a:off x="3810000" y="441325"/>
            <a:ext cx="5029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Huge difference in saturated and unsaturated domains</a:t>
            </a:r>
          </a:p>
        </p:txBody>
      </p:sp>
      <p:sp>
        <p:nvSpPr>
          <p:cNvPr id="349203" name="Text Box 19"/>
          <p:cNvSpPr txBox="1">
            <a:spLocks noChangeArrowheads="1"/>
          </p:cNvSpPr>
          <p:nvPr/>
        </p:nvSpPr>
        <p:spPr bwMode="auto">
          <a:xfrm>
            <a:off x="304800" y="4876800"/>
            <a:ext cx="4572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Vastly different response to rain and generation of pressure fields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202" grpId="0"/>
      <p:bldP spid="34920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Text Box 2"/>
          <p:cNvSpPr txBox="1">
            <a:spLocks noChangeArrowheads="1"/>
          </p:cNvSpPr>
          <p:nvPr/>
        </p:nvSpPr>
        <p:spPr bwMode="auto">
          <a:xfrm>
            <a:off x="685800" y="381000"/>
            <a:ext cx="78486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Assignment question: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141413"/>
                </a:solidFill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12. What is the </a:t>
            </a:r>
            <a:r>
              <a:rPr lang="en-US" dirty="0" err="1">
                <a:solidFill>
                  <a:srgbClr val="141413"/>
                </a:solidFill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Dupuit-Forchheimer</a:t>
            </a:r>
            <a:r>
              <a:rPr lang="en-US" dirty="0">
                <a:solidFill>
                  <a:srgbClr val="141413"/>
                </a:solidFill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 (DF) equation?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141413"/>
              </a:solidFill>
              <a:latin typeface="Arial" panose="020B0604020202020204" pitchFamily="34" charset="0"/>
              <a:ea typeface="Cambria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141413"/>
                </a:solidFill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What is the requirement for </a:t>
            </a:r>
            <a:r>
              <a:rPr lang="en-US" dirty="0" err="1">
                <a:solidFill>
                  <a:srgbClr val="141413"/>
                </a:solidFill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Dupuit</a:t>
            </a:r>
            <a:r>
              <a:rPr lang="en-US" dirty="0">
                <a:solidFill>
                  <a:srgbClr val="141413"/>
                </a:solidFill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 flow?</a:t>
            </a:r>
          </a:p>
          <a:p>
            <a:endParaRPr lang="en-US" altLang="en-US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21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Freeform 2"/>
          <p:cNvSpPr>
            <a:spLocks/>
          </p:cNvSpPr>
          <p:nvPr/>
        </p:nvSpPr>
        <p:spPr bwMode="auto">
          <a:xfrm>
            <a:off x="1085850" y="1057275"/>
            <a:ext cx="7086600" cy="2495550"/>
          </a:xfrm>
          <a:custGeom>
            <a:avLst/>
            <a:gdLst>
              <a:gd name="T0" fmla="*/ 0 w 4464"/>
              <a:gd name="T1" fmla="*/ 468 h 1572"/>
              <a:gd name="T2" fmla="*/ 0 w 4464"/>
              <a:gd name="T3" fmla="*/ 0 h 1572"/>
              <a:gd name="T4" fmla="*/ 168 w 4464"/>
              <a:gd name="T5" fmla="*/ 0 h 1572"/>
              <a:gd name="T6" fmla="*/ 522 w 4464"/>
              <a:gd name="T7" fmla="*/ 36 h 1572"/>
              <a:gd name="T8" fmla="*/ 852 w 4464"/>
              <a:gd name="T9" fmla="*/ 84 h 1572"/>
              <a:gd name="T10" fmla="*/ 1380 w 4464"/>
              <a:gd name="T11" fmla="*/ 198 h 1572"/>
              <a:gd name="T12" fmla="*/ 1836 w 4464"/>
              <a:gd name="T13" fmla="*/ 300 h 1572"/>
              <a:gd name="T14" fmla="*/ 2424 w 4464"/>
              <a:gd name="T15" fmla="*/ 450 h 1572"/>
              <a:gd name="T16" fmla="*/ 2844 w 4464"/>
              <a:gd name="T17" fmla="*/ 570 h 1572"/>
              <a:gd name="T18" fmla="*/ 3312 w 4464"/>
              <a:gd name="T19" fmla="*/ 720 h 1572"/>
              <a:gd name="T20" fmla="*/ 3600 w 4464"/>
              <a:gd name="T21" fmla="*/ 828 h 1572"/>
              <a:gd name="T22" fmla="*/ 3870 w 4464"/>
              <a:gd name="T23" fmla="*/ 960 h 1572"/>
              <a:gd name="T24" fmla="*/ 4146 w 4464"/>
              <a:gd name="T25" fmla="*/ 1146 h 1572"/>
              <a:gd name="T26" fmla="*/ 4296 w 4464"/>
              <a:gd name="T27" fmla="*/ 1284 h 1572"/>
              <a:gd name="T28" fmla="*/ 4422 w 4464"/>
              <a:gd name="T29" fmla="*/ 1410 h 1572"/>
              <a:gd name="T30" fmla="*/ 4464 w 4464"/>
              <a:gd name="T31" fmla="*/ 1464 h 1572"/>
              <a:gd name="T32" fmla="*/ 4464 w 4464"/>
              <a:gd name="T33" fmla="*/ 1572 h 1572"/>
              <a:gd name="T34" fmla="*/ 0 w 4464"/>
              <a:gd name="T35" fmla="*/ 468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64" h="1572">
                <a:moveTo>
                  <a:pt x="0" y="468"/>
                </a:moveTo>
                <a:lnTo>
                  <a:pt x="0" y="0"/>
                </a:lnTo>
                <a:lnTo>
                  <a:pt x="168" y="0"/>
                </a:lnTo>
                <a:lnTo>
                  <a:pt x="522" y="36"/>
                </a:lnTo>
                <a:lnTo>
                  <a:pt x="852" y="84"/>
                </a:lnTo>
                <a:lnTo>
                  <a:pt x="1380" y="198"/>
                </a:lnTo>
                <a:lnTo>
                  <a:pt x="1836" y="300"/>
                </a:lnTo>
                <a:lnTo>
                  <a:pt x="2424" y="450"/>
                </a:lnTo>
                <a:lnTo>
                  <a:pt x="2844" y="570"/>
                </a:lnTo>
                <a:lnTo>
                  <a:pt x="3312" y="720"/>
                </a:lnTo>
                <a:lnTo>
                  <a:pt x="3600" y="828"/>
                </a:lnTo>
                <a:lnTo>
                  <a:pt x="3870" y="960"/>
                </a:lnTo>
                <a:lnTo>
                  <a:pt x="4146" y="1146"/>
                </a:lnTo>
                <a:lnTo>
                  <a:pt x="4296" y="1284"/>
                </a:lnTo>
                <a:lnTo>
                  <a:pt x="4422" y="1410"/>
                </a:lnTo>
                <a:lnTo>
                  <a:pt x="4464" y="1464"/>
                </a:lnTo>
                <a:lnTo>
                  <a:pt x="4464" y="1572"/>
                </a:lnTo>
                <a:lnTo>
                  <a:pt x="0" y="468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87" name="Freeform 3"/>
          <p:cNvSpPr>
            <a:spLocks/>
          </p:cNvSpPr>
          <p:nvPr/>
        </p:nvSpPr>
        <p:spPr bwMode="auto">
          <a:xfrm>
            <a:off x="2790825" y="1095375"/>
            <a:ext cx="142875" cy="1143000"/>
          </a:xfrm>
          <a:custGeom>
            <a:avLst/>
            <a:gdLst>
              <a:gd name="T0" fmla="*/ 0 w 90"/>
              <a:gd name="T1" fmla="*/ 696 h 720"/>
              <a:gd name="T2" fmla="*/ 0 w 90"/>
              <a:gd name="T3" fmla="*/ 0 h 720"/>
              <a:gd name="T4" fmla="*/ 90 w 90"/>
              <a:gd name="T5" fmla="*/ 24 h 720"/>
              <a:gd name="T6" fmla="*/ 90 w 90"/>
              <a:gd name="T7" fmla="*/ 720 h 720"/>
              <a:gd name="T8" fmla="*/ 0 w 90"/>
              <a:gd name="T9" fmla="*/ 69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20">
                <a:moveTo>
                  <a:pt x="0" y="696"/>
                </a:moveTo>
                <a:lnTo>
                  <a:pt x="0" y="0"/>
                </a:lnTo>
                <a:lnTo>
                  <a:pt x="90" y="24"/>
                </a:lnTo>
                <a:lnTo>
                  <a:pt x="90" y="720"/>
                </a:lnTo>
                <a:lnTo>
                  <a:pt x="0" y="696"/>
                </a:lnTo>
                <a:close/>
              </a:path>
            </a:pathLst>
          </a:custGeom>
          <a:solidFill>
            <a:srgbClr val="FFCCFF"/>
          </a:solidFill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3403600" y="5999163"/>
            <a:ext cx="1676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Time = 1 hour</a:t>
            </a:r>
          </a:p>
        </p:txBody>
      </p:sp>
      <p:sp>
        <p:nvSpPr>
          <p:cNvPr id="272389" name="Freeform 5"/>
          <p:cNvSpPr>
            <a:spLocks/>
          </p:cNvSpPr>
          <p:nvPr/>
        </p:nvSpPr>
        <p:spPr bwMode="auto">
          <a:xfrm>
            <a:off x="1095375" y="3857625"/>
            <a:ext cx="7086600" cy="2105025"/>
          </a:xfrm>
          <a:custGeom>
            <a:avLst/>
            <a:gdLst>
              <a:gd name="T0" fmla="*/ 0 w 4464"/>
              <a:gd name="T1" fmla="*/ 216 h 1326"/>
              <a:gd name="T2" fmla="*/ 0 w 4464"/>
              <a:gd name="T3" fmla="*/ 0 h 1326"/>
              <a:gd name="T4" fmla="*/ 318 w 4464"/>
              <a:gd name="T5" fmla="*/ 18 h 1326"/>
              <a:gd name="T6" fmla="*/ 900 w 4464"/>
              <a:gd name="T7" fmla="*/ 84 h 1326"/>
              <a:gd name="T8" fmla="*/ 1278 w 4464"/>
              <a:gd name="T9" fmla="*/ 144 h 1326"/>
              <a:gd name="T10" fmla="*/ 1698 w 4464"/>
              <a:gd name="T11" fmla="*/ 228 h 1326"/>
              <a:gd name="T12" fmla="*/ 2292 w 4464"/>
              <a:gd name="T13" fmla="*/ 378 h 1326"/>
              <a:gd name="T14" fmla="*/ 2808 w 4464"/>
              <a:gd name="T15" fmla="*/ 504 h 1326"/>
              <a:gd name="T16" fmla="*/ 3282 w 4464"/>
              <a:gd name="T17" fmla="*/ 636 h 1326"/>
              <a:gd name="T18" fmla="*/ 3672 w 4464"/>
              <a:gd name="T19" fmla="*/ 768 h 1326"/>
              <a:gd name="T20" fmla="*/ 4056 w 4464"/>
              <a:gd name="T21" fmla="*/ 936 h 1326"/>
              <a:gd name="T22" fmla="*/ 4386 w 4464"/>
              <a:gd name="T23" fmla="*/ 1116 h 1326"/>
              <a:gd name="T24" fmla="*/ 4464 w 4464"/>
              <a:gd name="T25" fmla="*/ 1164 h 1326"/>
              <a:gd name="T26" fmla="*/ 4464 w 4464"/>
              <a:gd name="T27" fmla="*/ 1326 h 1326"/>
              <a:gd name="T28" fmla="*/ 0 w 4464"/>
              <a:gd name="T29" fmla="*/ 216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64" h="1326">
                <a:moveTo>
                  <a:pt x="0" y="216"/>
                </a:moveTo>
                <a:lnTo>
                  <a:pt x="0" y="0"/>
                </a:lnTo>
                <a:lnTo>
                  <a:pt x="318" y="18"/>
                </a:lnTo>
                <a:lnTo>
                  <a:pt x="900" y="84"/>
                </a:lnTo>
                <a:lnTo>
                  <a:pt x="1278" y="144"/>
                </a:lnTo>
                <a:lnTo>
                  <a:pt x="1698" y="228"/>
                </a:lnTo>
                <a:lnTo>
                  <a:pt x="2292" y="378"/>
                </a:lnTo>
                <a:lnTo>
                  <a:pt x="2808" y="504"/>
                </a:lnTo>
                <a:lnTo>
                  <a:pt x="3282" y="636"/>
                </a:lnTo>
                <a:lnTo>
                  <a:pt x="3672" y="768"/>
                </a:lnTo>
                <a:lnTo>
                  <a:pt x="4056" y="936"/>
                </a:lnTo>
                <a:lnTo>
                  <a:pt x="4386" y="1116"/>
                </a:lnTo>
                <a:lnTo>
                  <a:pt x="4464" y="1164"/>
                </a:lnTo>
                <a:lnTo>
                  <a:pt x="4464" y="1326"/>
                </a:lnTo>
                <a:lnTo>
                  <a:pt x="0" y="216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984250" y="287338"/>
            <a:ext cx="3457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3399FF"/>
                </a:solidFill>
              </a:rPr>
              <a:t>Piezometer 1 calibration</a:t>
            </a:r>
          </a:p>
        </p:txBody>
      </p:sp>
      <p:sp>
        <p:nvSpPr>
          <p:cNvPr id="272391" name="Text Box 7"/>
          <p:cNvSpPr txBox="1">
            <a:spLocks noChangeArrowheads="1"/>
          </p:cNvSpPr>
          <p:nvPr/>
        </p:nvSpPr>
        <p:spPr bwMode="auto">
          <a:xfrm>
            <a:off x="965200" y="2678113"/>
            <a:ext cx="230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FF00FF"/>
                </a:solidFill>
              </a:rPr>
              <a:t>Flow calibration</a:t>
            </a:r>
          </a:p>
        </p:txBody>
      </p:sp>
      <p:sp>
        <p:nvSpPr>
          <p:cNvPr id="272392" name="Freeform 8"/>
          <p:cNvSpPr>
            <a:spLocks/>
          </p:cNvSpPr>
          <p:nvPr/>
        </p:nvSpPr>
        <p:spPr bwMode="auto">
          <a:xfrm>
            <a:off x="1095375" y="676275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3" name="Oval 9"/>
          <p:cNvSpPr>
            <a:spLocks noChangeAspect="1" noChangeArrowheads="1"/>
          </p:cNvSpPr>
          <p:nvPr/>
        </p:nvSpPr>
        <p:spPr bwMode="auto">
          <a:xfrm>
            <a:off x="2809875" y="2171700"/>
            <a:ext cx="109538" cy="109538"/>
          </a:xfrm>
          <a:prstGeom prst="ellips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2394" name="Text Box 10"/>
          <p:cNvSpPr txBox="1">
            <a:spLocks noChangeArrowheads="1"/>
          </p:cNvSpPr>
          <p:nvPr/>
        </p:nvSpPr>
        <p:spPr bwMode="auto">
          <a:xfrm>
            <a:off x="2670175" y="2212975"/>
            <a:ext cx="409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p1</a:t>
            </a:r>
          </a:p>
        </p:txBody>
      </p:sp>
      <p:sp>
        <p:nvSpPr>
          <p:cNvPr id="272395" name="Freeform 11"/>
          <p:cNvSpPr>
            <a:spLocks/>
          </p:cNvSpPr>
          <p:nvPr/>
        </p:nvSpPr>
        <p:spPr bwMode="auto">
          <a:xfrm>
            <a:off x="1095375" y="3067050"/>
            <a:ext cx="7086600" cy="2886075"/>
          </a:xfrm>
          <a:custGeom>
            <a:avLst/>
            <a:gdLst>
              <a:gd name="T0" fmla="*/ 0 w 4464"/>
              <a:gd name="T1" fmla="*/ 702 h 1818"/>
              <a:gd name="T2" fmla="*/ 0 w 4464"/>
              <a:gd name="T3" fmla="*/ 0 h 1818"/>
              <a:gd name="T4" fmla="*/ 4464 w 4464"/>
              <a:gd name="T5" fmla="*/ 1122 h 1818"/>
              <a:gd name="T6" fmla="*/ 4464 w 4464"/>
              <a:gd name="T7" fmla="*/ 1818 h 1818"/>
              <a:gd name="T8" fmla="*/ 0 w 4464"/>
              <a:gd name="T9" fmla="*/ 702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4" h="1818">
                <a:moveTo>
                  <a:pt x="0" y="702"/>
                </a:moveTo>
                <a:lnTo>
                  <a:pt x="0" y="0"/>
                </a:lnTo>
                <a:lnTo>
                  <a:pt x="4464" y="1122"/>
                </a:lnTo>
                <a:lnTo>
                  <a:pt x="4464" y="1818"/>
                </a:lnTo>
                <a:lnTo>
                  <a:pt x="0" y="702"/>
                </a:lnTo>
                <a:close/>
              </a:path>
            </a:pathLst>
          </a:custGeom>
          <a:noFill/>
          <a:ln w="28575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6" name="AutoShape 12"/>
          <p:cNvSpPr>
            <a:spLocks noChangeArrowheads="1"/>
          </p:cNvSpPr>
          <p:nvPr/>
        </p:nvSpPr>
        <p:spPr bwMode="auto">
          <a:xfrm>
            <a:off x="8248650" y="5638800"/>
            <a:ext cx="438150" cy="419100"/>
          </a:xfrm>
          <a:prstGeom prst="rightArrow">
            <a:avLst>
              <a:gd name="adj1" fmla="val 50000"/>
              <a:gd name="adj2" fmla="val 26136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2397" name="Text Box 13"/>
          <p:cNvSpPr txBox="1">
            <a:spLocks noChangeArrowheads="1"/>
          </p:cNvSpPr>
          <p:nvPr/>
        </p:nvSpPr>
        <p:spPr bwMode="auto">
          <a:xfrm>
            <a:off x="8128000" y="6008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>
                <a:solidFill>
                  <a:srgbClr val="000066"/>
                </a:solidFill>
              </a:rPr>
              <a:t>flow</a:t>
            </a:r>
          </a:p>
        </p:txBody>
      </p:sp>
      <p:sp>
        <p:nvSpPr>
          <p:cNvPr id="272398" name="Text Box 14"/>
          <p:cNvSpPr txBox="1">
            <a:spLocks noChangeArrowheads="1"/>
          </p:cNvSpPr>
          <p:nvPr/>
        </p:nvSpPr>
        <p:spPr bwMode="auto">
          <a:xfrm>
            <a:off x="5819775" y="4981575"/>
            <a:ext cx="168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K</a:t>
            </a:r>
            <a:r>
              <a:rPr lang="en-US" altLang="en-US" sz="1800" b="0" baseline="-25000">
                <a:solidFill>
                  <a:srgbClr val="000066"/>
                </a:solidFill>
                <a:latin typeface="Comic Sans MS" pitchFamily="66" charset="0"/>
              </a:rPr>
              <a:t>s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= 132 cm/hr</a:t>
            </a:r>
          </a:p>
        </p:txBody>
      </p:sp>
      <p:sp>
        <p:nvSpPr>
          <p:cNvPr id="272399" name="Text Box 15"/>
          <p:cNvSpPr txBox="1">
            <a:spLocks noChangeArrowheads="1"/>
          </p:cNvSpPr>
          <p:nvPr/>
        </p:nvSpPr>
        <p:spPr bwMode="auto">
          <a:xfrm>
            <a:off x="6051550" y="2546350"/>
            <a:ext cx="1339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K</a:t>
            </a:r>
            <a:r>
              <a:rPr lang="en-US" altLang="en-US" sz="1800" b="0" baseline="-25000">
                <a:solidFill>
                  <a:srgbClr val="000066"/>
                </a:solidFill>
                <a:latin typeface="Comic Sans MS" pitchFamily="66" charset="0"/>
              </a:rPr>
              <a:t>s</a:t>
            </a: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=1 cm/hr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4842669" y="843480"/>
            <a:ext cx="285353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Is this a streamline?</a:t>
            </a:r>
          </a:p>
        </p:txBody>
      </p:sp>
      <p:cxnSp>
        <p:nvCxnSpPr>
          <p:cNvPr id="3" name="Straight Arrow Connector 2"/>
          <p:cNvCxnSpPr>
            <a:stCxn id="16" idx="2"/>
          </p:cNvCxnSpPr>
          <p:nvPr/>
        </p:nvCxnSpPr>
        <p:spPr bwMode="auto">
          <a:xfrm flipH="1">
            <a:off x="5461000" y="1397478"/>
            <a:ext cx="808435" cy="533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04800" y="5313402"/>
            <a:ext cx="61087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Do the saturated profiles satisfy </a:t>
            </a:r>
            <a:r>
              <a:rPr lang="en-US" altLang="en-US" sz="2000" dirty="0" err="1">
                <a:solidFill>
                  <a:srgbClr val="FF0000"/>
                </a:solidFill>
              </a:rPr>
              <a:t>Dupuit</a:t>
            </a:r>
            <a:r>
              <a:rPr lang="en-US" altLang="en-US" sz="2000" dirty="0">
                <a:solidFill>
                  <a:srgbClr val="FF0000"/>
                </a:solidFill>
              </a:rPr>
              <a:t> theory?</a:t>
            </a:r>
          </a:p>
        </p:txBody>
      </p:sp>
    </p:spTree>
    <p:extLst>
      <p:ext uri="{BB962C8B-B14F-4D97-AF65-F5344CB8AC3E}">
        <p14:creationId xmlns:p14="http://schemas.microsoft.com/office/powerpoint/2010/main" val="35251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Text Box 2"/>
          <p:cNvSpPr txBox="1">
            <a:spLocks noChangeArrowheads="1"/>
          </p:cNvSpPr>
          <p:nvPr/>
        </p:nvSpPr>
        <p:spPr bwMode="auto">
          <a:xfrm>
            <a:off x="1143000" y="381000"/>
            <a:ext cx="7391400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How good is this calibrated model in prediction mode?  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Case 1.  Initial moisture state completely known; evaporation losses are minimal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Case 2.  Initial moisture state not known; evaporation losses are minimal</a:t>
            </a:r>
          </a:p>
          <a:p>
            <a:r>
              <a:rPr lang="en-US" altLang="en-US" dirty="0">
                <a:solidFill>
                  <a:srgbClr val="0033CC"/>
                </a:solidFill>
              </a:rPr>
              <a:t>(Rain data are from surface rain gauge)</a:t>
            </a:r>
          </a:p>
          <a:p>
            <a:endParaRPr lang="en-US" altLang="en-US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/>
          <a:lstStyle/>
          <a:p>
            <a:pPr algn="l"/>
            <a:r>
              <a:rPr lang="en-US" altLang="en-US" sz="3600">
                <a:solidFill>
                  <a:schemeClr val="tx1"/>
                </a:solidFill>
              </a:rPr>
              <a:t>Lumped models</a:t>
            </a:r>
          </a:p>
        </p:txBody>
      </p:sp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381000" y="1219200"/>
            <a:ext cx="8153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00"/>
                </a:solidFill>
                <a:latin typeface="Comic Sans MS" pitchFamily="66" charset="0"/>
              </a:rPr>
              <a:t>Do not account for the spatial distribution of input variables or parameters</a:t>
            </a:r>
          </a:p>
        </p:txBody>
      </p:sp>
      <p:sp>
        <p:nvSpPr>
          <p:cNvPr id="168966" name="Freeform 6"/>
          <p:cNvSpPr>
            <a:spLocks/>
          </p:cNvSpPr>
          <p:nvPr/>
        </p:nvSpPr>
        <p:spPr bwMode="auto">
          <a:xfrm>
            <a:off x="2895600" y="2667000"/>
            <a:ext cx="2133600" cy="2343150"/>
          </a:xfrm>
          <a:custGeom>
            <a:avLst/>
            <a:gdLst>
              <a:gd name="T0" fmla="*/ 486 w 1338"/>
              <a:gd name="T1" fmla="*/ 1476 h 1476"/>
              <a:gd name="T2" fmla="*/ 426 w 1338"/>
              <a:gd name="T3" fmla="*/ 1356 h 1476"/>
              <a:gd name="T4" fmla="*/ 360 w 1338"/>
              <a:gd name="T5" fmla="*/ 1260 h 1476"/>
              <a:gd name="T6" fmla="*/ 270 w 1338"/>
              <a:gd name="T7" fmla="*/ 1134 h 1476"/>
              <a:gd name="T8" fmla="*/ 174 w 1338"/>
              <a:gd name="T9" fmla="*/ 1044 h 1476"/>
              <a:gd name="T10" fmla="*/ 90 w 1338"/>
              <a:gd name="T11" fmla="*/ 954 h 1476"/>
              <a:gd name="T12" fmla="*/ 30 w 1338"/>
              <a:gd name="T13" fmla="*/ 858 h 1476"/>
              <a:gd name="T14" fmla="*/ 0 w 1338"/>
              <a:gd name="T15" fmla="*/ 684 h 1476"/>
              <a:gd name="T16" fmla="*/ 6 w 1338"/>
              <a:gd name="T17" fmla="*/ 546 h 1476"/>
              <a:gd name="T18" fmla="*/ 42 w 1338"/>
              <a:gd name="T19" fmla="*/ 426 h 1476"/>
              <a:gd name="T20" fmla="*/ 108 w 1338"/>
              <a:gd name="T21" fmla="*/ 318 h 1476"/>
              <a:gd name="T22" fmla="*/ 192 w 1338"/>
              <a:gd name="T23" fmla="*/ 228 h 1476"/>
              <a:gd name="T24" fmla="*/ 342 w 1338"/>
              <a:gd name="T25" fmla="*/ 132 h 1476"/>
              <a:gd name="T26" fmla="*/ 498 w 1338"/>
              <a:gd name="T27" fmla="*/ 60 h 1476"/>
              <a:gd name="T28" fmla="*/ 684 w 1338"/>
              <a:gd name="T29" fmla="*/ 12 h 1476"/>
              <a:gd name="T30" fmla="*/ 918 w 1338"/>
              <a:gd name="T31" fmla="*/ 0 h 1476"/>
              <a:gd name="T32" fmla="*/ 972 w 1338"/>
              <a:gd name="T33" fmla="*/ 18 h 1476"/>
              <a:gd name="T34" fmla="*/ 1092 w 1338"/>
              <a:gd name="T35" fmla="*/ 78 h 1476"/>
              <a:gd name="T36" fmla="*/ 1164 w 1338"/>
              <a:gd name="T37" fmla="*/ 156 h 1476"/>
              <a:gd name="T38" fmla="*/ 1224 w 1338"/>
              <a:gd name="T39" fmla="*/ 246 h 1476"/>
              <a:gd name="T40" fmla="*/ 1266 w 1338"/>
              <a:gd name="T41" fmla="*/ 312 h 1476"/>
              <a:gd name="T42" fmla="*/ 1314 w 1338"/>
              <a:gd name="T43" fmla="*/ 444 h 1476"/>
              <a:gd name="T44" fmla="*/ 1338 w 1338"/>
              <a:gd name="T45" fmla="*/ 564 h 1476"/>
              <a:gd name="T46" fmla="*/ 1338 w 1338"/>
              <a:gd name="T47" fmla="*/ 666 h 1476"/>
              <a:gd name="T48" fmla="*/ 1314 w 1338"/>
              <a:gd name="T49" fmla="*/ 774 h 1476"/>
              <a:gd name="T50" fmla="*/ 1278 w 1338"/>
              <a:gd name="T51" fmla="*/ 906 h 1476"/>
              <a:gd name="T52" fmla="*/ 1248 w 1338"/>
              <a:gd name="T53" fmla="*/ 984 h 1476"/>
              <a:gd name="T54" fmla="*/ 1194 w 1338"/>
              <a:gd name="T55" fmla="*/ 1026 h 1476"/>
              <a:gd name="T56" fmla="*/ 1116 w 1338"/>
              <a:gd name="T57" fmla="*/ 1104 h 1476"/>
              <a:gd name="T58" fmla="*/ 1050 w 1338"/>
              <a:gd name="T59" fmla="*/ 1152 h 1476"/>
              <a:gd name="T60" fmla="*/ 942 w 1338"/>
              <a:gd name="T61" fmla="*/ 1176 h 1476"/>
              <a:gd name="T62" fmla="*/ 858 w 1338"/>
              <a:gd name="T63" fmla="*/ 1212 h 1476"/>
              <a:gd name="T64" fmla="*/ 816 w 1338"/>
              <a:gd name="T65" fmla="*/ 1248 h 1476"/>
              <a:gd name="T66" fmla="*/ 696 w 1338"/>
              <a:gd name="T67" fmla="*/ 1314 h 1476"/>
              <a:gd name="T68" fmla="*/ 618 w 1338"/>
              <a:gd name="T69" fmla="*/ 1392 h 1476"/>
              <a:gd name="T70" fmla="*/ 540 w 1338"/>
              <a:gd name="T71" fmla="*/ 1446 h 1476"/>
              <a:gd name="T72" fmla="*/ 486 w 1338"/>
              <a:gd name="T73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8" h="1476">
                <a:moveTo>
                  <a:pt x="486" y="1476"/>
                </a:moveTo>
                <a:lnTo>
                  <a:pt x="426" y="1356"/>
                </a:lnTo>
                <a:lnTo>
                  <a:pt x="360" y="1260"/>
                </a:lnTo>
                <a:lnTo>
                  <a:pt x="270" y="1134"/>
                </a:lnTo>
                <a:lnTo>
                  <a:pt x="174" y="1044"/>
                </a:lnTo>
                <a:lnTo>
                  <a:pt x="90" y="954"/>
                </a:lnTo>
                <a:lnTo>
                  <a:pt x="30" y="858"/>
                </a:lnTo>
                <a:lnTo>
                  <a:pt x="0" y="684"/>
                </a:lnTo>
                <a:lnTo>
                  <a:pt x="6" y="546"/>
                </a:lnTo>
                <a:lnTo>
                  <a:pt x="42" y="426"/>
                </a:lnTo>
                <a:lnTo>
                  <a:pt x="108" y="318"/>
                </a:lnTo>
                <a:lnTo>
                  <a:pt x="192" y="228"/>
                </a:lnTo>
                <a:lnTo>
                  <a:pt x="342" y="132"/>
                </a:lnTo>
                <a:lnTo>
                  <a:pt x="498" y="60"/>
                </a:lnTo>
                <a:lnTo>
                  <a:pt x="684" y="12"/>
                </a:lnTo>
                <a:lnTo>
                  <a:pt x="918" y="0"/>
                </a:lnTo>
                <a:lnTo>
                  <a:pt x="972" y="18"/>
                </a:lnTo>
                <a:lnTo>
                  <a:pt x="1092" y="78"/>
                </a:lnTo>
                <a:lnTo>
                  <a:pt x="1164" y="156"/>
                </a:lnTo>
                <a:lnTo>
                  <a:pt x="1224" y="246"/>
                </a:lnTo>
                <a:lnTo>
                  <a:pt x="1266" y="312"/>
                </a:lnTo>
                <a:lnTo>
                  <a:pt x="1314" y="444"/>
                </a:lnTo>
                <a:lnTo>
                  <a:pt x="1338" y="564"/>
                </a:lnTo>
                <a:lnTo>
                  <a:pt x="1338" y="666"/>
                </a:lnTo>
                <a:lnTo>
                  <a:pt x="1314" y="774"/>
                </a:lnTo>
                <a:lnTo>
                  <a:pt x="1278" y="906"/>
                </a:lnTo>
                <a:lnTo>
                  <a:pt x="1248" y="984"/>
                </a:lnTo>
                <a:lnTo>
                  <a:pt x="1194" y="1026"/>
                </a:lnTo>
                <a:lnTo>
                  <a:pt x="1116" y="1104"/>
                </a:lnTo>
                <a:lnTo>
                  <a:pt x="1050" y="1152"/>
                </a:lnTo>
                <a:lnTo>
                  <a:pt x="942" y="1176"/>
                </a:lnTo>
                <a:lnTo>
                  <a:pt x="858" y="1212"/>
                </a:lnTo>
                <a:lnTo>
                  <a:pt x="816" y="1248"/>
                </a:lnTo>
                <a:lnTo>
                  <a:pt x="696" y="1314"/>
                </a:lnTo>
                <a:lnTo>
                  <a:pt x="618" y="1392"/>
                </a:lnTo>
                <a:lnTo>
                  <a:pt x="540" y="1446"/>
                </a:lnTo>
                <a:lnTo>
                  <a:pt x="486" y="1476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grpSp>
        <p:nvGrpSpPr>
          <p:cNvPr id="168967" name="Group 7"/>
          <p:cNvGrpSpPr>
            <a:grpSpLocks/>
          </p:cNvGrpSpPr>
          <p:nvPr/>
        </p:nvGrpSpPr>
        <p:grpSpPr bwMode="auto">
          <a:xfrm>
            <a:off x="685800" y="3276600"/>
            <a:ext cx="3276600" cy="457200"/>
            <a:chOff x="672" y="1536"/>
            <a:chExt cx="2064" cy="288"/>
          </a:xfrm>
        </p:grpSpPr>
        <p:sp>
          <p:nvSpPr>
            <p:cNvPr id="168968" name="Rectangle 8"/>
            <p:cNvSpPr>
              <a:spLocks noChangeAspect="1" noChangeArrowheads="1"/>
            </p:cNvSpPr>
            <p:nvPr/>
          </p:nvSpPr>
          <p:spPr bwMode="auto">
            <a:xfrm>
              <a:off x="2640" y="1728"/>
              <a:ext cx="9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8969" name="Line 9"/>
            <p:cNvSpPr>
              <a:spLocks noChangeShapeType="1"/>
            </p:cNvSpPr>
            <p:nvPr/>
          </p:nvSpPr>
          <p:spPr bwMode="auto">
            <a:xfrm>
              <a:off x="1632" y="1680"/>
              <a:ext cx="960" cy="9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8970" name="Text Box 10"/>
            <p:cNvSpPr txBox="1">
              <a:spLocks noChangeArrowheads="1"/>
            </p:cNvSpPr>
            <p:nvPr/>
          </p:nvSpPr>
          <p:spPr bwMode="auto">
            <a:xfrm>
              <a:off x="672" y="1536"/>
              <a:ext cx="9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 dirty="0">
                  <a:solidFill>
                    <a:srgbClr val="0000FF"/>
                  </a:solidFill>
                  <a:latin typeface="Comic Sans MS" pitchFamily="66" charset="0"/>
                </a:rPr>
                <a:t>Precipitation</a:t>
              </a:r>
            </a:p>
          </p:txBody>
        </p:sp>
      </p:grpSp>
      <p:grpSp>
        <p:nvGrpSpPr>
          <p:cNvPr id="168971" name="Group 11"/>
          <p:cNvGrpSpPr>
            <a:grpSpLocks/>
          </p:cNvGrpSpPr>
          <p:nvPr/>
        </p:nvGrpSpPr>
        <p:grpSpPr bwMode="auto">
          <a:xfrm>
            <a:off x="2971800" y="4876800"/>
            <a:ext cx="1504950" cy="1281113"/>
            <a:chOff x="1968" y="1824"/>
            <a:chExt cx="948" cy="807"/>
          </a:xfrm>
        </p:grpSpPr>
        <p:sp>
          <p:nvSpPr>
            <p:cNvPr id="168972" name="Rectangle 12"/>
            <p:cNvSpPr>
              <a:spLocks noChangeAspect="1" noChangeArrowheads="1"/>
            </p:cNvSpPr>
            <p:nvPr/>
          </p:nvSpPr>
          <p:spPr bwMode="auto">
            <a:xfrm>
              <a:off x="2400" y="1824"/>
              <a:ext cx="96" cy="9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8973" name="Line 13"/>
            <p:cNvSpPr>
              <a:spLocks noChangeShapeType="1"/>
            </p:cNvSpPr>
            <p:nvPr/>
          </p:nvSpPr>
          <p:spPr bwMode="auto">
            <a:xfrm flipH="1">
              <a:off x="2352" y="1920"/>
              <a:ext cx="96" cy="4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8974" name="Text Box 14"/>
            <p:cNvSpPr txBox="1">
              <a:spLocks noChangeArrowheads="1"/>
            </p:cNvSpPr>
            <p:nvPr/>
          </p:nvSpPr>
          <p:spPr bwMode="auto">
            <a:xfrm>
              <a:off x="1968" y="2400"/>
              <a:ext cx="9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FF0000"/>
                  </a:solidFill>
                  <a:latin typeface="Comic Sans MS" pitchFamily="66" charset="0"/>
                </a:rPr>
                <a:t>Stream flow</a:t>
              </a:r>
            </a:p>
          </p:txBody>
        </p:sp>
      </p:grpSp>
      <p:sp>
        <p:nvSpPr>
          <p:cNvPr id="168975" name="Text Box 15"/>
          <p:cNvSpPr txBox="1">
            <a:spLocks noChangeArrowheads="1"/>
          </p:cNvSpPr>
          <p:nvPr/>
        </p:nvSpPr>
        <p:spPr bwMode="auto">
          <a:xfrm>
            <a:off x="5486400" y="31242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Spatially averaged (1D) model calculations</a:t>
            </a:r>
          </a:p>
        </p:txBody>
      </p:sp>
    </p:spTree>
    <p:extLst>
      <p:ext uri="{BB962C8B-B14F-4D97-AF65-F5344CB8AC3E}">
        <p14:creationId xmlns:p14="http://schemas.microsoft.com/office/powerpoint/2010/main" val="366284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animBg="1"/>
      <p:bldP spid="16897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26988"/>
            <a:ext cx="9067800" cy="580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533400" y="5486400"/>
            <a:ext cx="838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000" dirty="0">
                <a:solidFill>
                  <a:srgbClr val="0000FF"/>
                </a:solidFill>
              </a:rPr>
              <a:t>Case 1:  Hydrus2D simulation:  12-days starting from saturation, October, 2005 – </a:t>
            </a:r>
            <a:endParaRPr lang="en-US" altLang="en-US" sz="2000" dirty="0">
              <a:solidFill>
                <a:srgbClr val="FF0000"/>
              </a:solidFill>
            </a:endParaRPr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95250" y="1828800"/>
            <a:ext cx="381000" cy="1447800"/>
          </a:xfrm>
          <a:prstGeom prst="rect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57712" name="Group 16"/>
          <p:cNvGrpSpPr>
            <a:grpSpLocks/>
          </p:cNvGrpSpPr>
          <p:nvPr/>
        </p:nvGrpSpPr>
        <p:grpSpPr bwMode="auto">
          <a:xfrm>
            <a:off x="6858000" y="838200"/>
            <a:ext cx="1981200" cy="2819400"/>
            <a:chOff x="4320" y="528"/>
            <a:chExt cx="1248" cy="1776"/>
          </a:xfrm>
        </p:grpSpPr>
        <p:sp>
          <p:nvSpPr>
            <p:cNvPr id="157707" name="Rectangle 11"/>
            <p:cNvSpPr>
              <a:spLocks noChangeArrowheads="1"/>
            </p:cNvSpPr>
            <p:nvPr/>
          </p:nvSpPr>
          <p:spPr bwMode="auto">
            <a:xfrm>
              <a:off x="5328" y="960"/>
              <a:ext cx="240" cy="134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7708" name="Line 12"/>
            <p:cNvSpPr>
              <a:spLocks noChangeShapeType="1"/>
            </p:cNvSpPr>
            <p:nvPr/>
          </p:nvSpPr>
          <p:spPr bwMode="auto">
            <a:xfrm flipH="1" flipV="1">
              <a:off x="4320" y="528"/>
              <a:ext cx="1008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57713" name="Group 17"/>
          <p:cNvGrpSpPr>
            <a:grpSpLocks/>
          </p:cNvGrpSpPr>
          <p:nvPr/>
        </p:nvGrpSpPr>
        <p:grpSpPr bwMode="auto">
          <a:xfrm>
            <a:off x="8077200" y="152400"/>
            <a:ext cx="381000" cy="4876800"/>
            <a:chOff x="5088" y="96"/>
            <a:chExt cx="240" cy="3072"/>
          </a:xfrm>
        </p:grpSpPr>
        <p:sp>
          <p:nvSpPr>
            <p:cNvPr id="157709" name="Oval 13"/>
            <p:cNvSpPr>
              <a:spLocks noChangeArrowheads="1"/>
            </p:cNvSpPr>
            <p:nvPr/>
          </p:nvSpPr>
          <p:spPr bwMode="auto">
            <a:xfrm>
              <a:off x="5088" y="96"/>
              <a:ext cx="240" cy="19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7710" name="Oval 14"/>
            <p:cNvSpPr>
              <a:spLocks noChangeArrowheads="1"/>
            </p:cNvSpPr>
            <p:nvPr/>
          </p:nvSpPr>
          <p:spPr bwMode="auto">
            <a:xfrm>
              <a:off x="5088" y="2928"/>
              <a:ext cx="192" cy="24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57714" name="Line 18"/>
          <p:cNvSpPr>
            <a:spLocks noChangeShapeType="1"/>
          </p:cNvSpPr>
          <p:nvPr/>
        </p:nvSpPr>
        <p:spPr bwMode="auto">
          <a:xfrm flipH="1">
            <a:off x="1143000" y="2209800"/>
            <a:ext cx="1676400" cy="6096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7715" name="Line 19"/>
          <p:cNvSpPr>
            <a:spLocks noChangeShapeType="1"/>
          </p:cNvSpPr>
          <p:nvPr/>
        </p:nvSpPr>
        <p:spPr bwMode="auto">
          <a:xfrm flipH="1">
            <a:off x="3048000" y="1905000"/>
            <a:ext cx="76200" cy="25908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57718" name="Group 22"/>
          <p:cNvGrpSpPr>
            <a:grpSpLocks/>
          </p:cNvGrpSpPr>
          <p:nvPr/>
        </p:nvGrpSpPr>
        <p:grpSpPr bwMode="auto">
          <a:xfrm>
            <a:off x="1219200" y="2986088"/>
            <a:ext cx="1905000" cy="1052512"/>
            <a:chOff x="768" y="1881"/>
            <a:chExt cx="1200" cy="663"/>
          </a:xfrm>
        </p:grpSpPr>
        <p:sp>
          <p:nvSpPr>
            <p:cNvPr id="157716" name="Text Box 20"/>
            <p:cNvSpPr txBox="1">
              <a:spLocks noChangeArrowheads="1"/>
            </p:cNvSpPr>
            <p:nvPr/>
          </p:nvSpPr>
          <p:spPr bwMode="auto">
            <a:xfrm>
              <a:off x="768" y="1881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0000FF"/>
                  </a:solidFill>
                </a:rPr>
                <a:t>Measured flow</a:t>
              </a:r>
            </a:p>
          </p:txBody>
        </p:sp>
        <p:sp>
          <p:nvSpPr>
            <p:cNvPr id="157717" name="Line 21"/>
            <p:cNvSpPr>
              <a:spLocks noChangeShapeType="1"/>
            </p:cNvSpPr>
            <p:nvPr/>
          </p:nvSpPr>
          <p:spPr bwMode="auto">
            <a:xfrm flipH="1">
              <a:off x="864" y="2064"/>
              <a:ext cx="384" cy="48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6" grpId="0" animBg="1"/>
      <p:bldP spid="157714" grpId="0" animBg="1"/>
      <p:bldP spid="15771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930" name="Group 2"/>
          <p:cNvGrpSpPr>
            <a:grpSpLocks/>
          </p:cNvGrpSpPr>
          <p:nvPr/>
        </p:nvGrpSpPr>
        <p:grpSpPr bwMode="auto">
          <a:xfrm>
            <a:off x="-76200" y="-26988"/>
            <a:ext cx="9067800" cy="6596063"/>
            <a:chOff x="-48" y="-17"/>
            <a:chExt cx="5712" cy="4155"/>
          </a:xfrm>
        </p:grpSpPr>
        <p:pic>
          <p:nvPicPr>
            <p:cNvPr id="25293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8" y="-17"/>
              <a:ext cx="5712" cy="3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2932" name="Text Box 4"/>
            <p:cNvSpPr txBox="1">
              <a:spLocks noChangeArrowheads="1"/>
            </p:cNvSpPr>
            <p:nvPr/>
          </p:nvSpPr>
          <p:spPr bwMode="auto">
            <a:xfrm>
              <a:off x="336" y="3696"/>
              <a:ext cx="528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r>
                <a:rPr lang="en-US" altLang="en-US" sz="2000">
                  <a:solidFill>
                    <a:srgbClr val="0000FF"/>
                  </a:solidFill>
                </a:rPr>
                <a:t>Case 1:  Hydrus2D simulation:  12-days starting from saturation, October, 2005 – </a:t>
              </a:r>
              <a:endParaRPr lang="en-US" altLang="en-US" sz="2000">
                <a:solidFill>
                  <a:srgbClr val="FF0000"/>
                </a:solidFill>
              </a:endParaRPr>
            </a:p>
          </p:txBody>
        </p:sp>
      </p:grpSp>
      <p:grpSp>
        <p:nvGrpSpPr>
          <p:cNvPr id="252938" name="Group 10"/>
          <p:cNvGrpSpPr>
            <a:grpSpLocks/>
          </p:cNvGrpSpPr>
          <p:nvPr/>
        </p:nvGrpSpPr>
        <p:grpSpPr bwMode="auto">
          <a:xfrm>
            <a:off x="1190625" y="1447800"/>
            <a:ext cx="1447800" cy="3276600"/>
            <a:chOff x="768" y="912"/>
            <a:chExt cx="912" cy="2064"/>
          </a:xfrm>
        </p:grpSpPr>
        <p:sp>
          <p:nvSpPr>
            <p:cNvPr id="252933" name="Line 5"/>
            <p:cNvSpPr>
              <a:spLocks noChangeShapeType="1"/>
            </p:cNvSpPr>
            <p:nvPr/>
          </p:nvSpPr>
          <p:spPr bwMode="auto">
            <a:xfrm flipV="1">
              <a:off x="1056" y="1680"/>
              <a:ext cx="0" cy="129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2934" name="Text Box 6"/>
            <p:cNvSpPr txBox="1">
              <a:spLocks noChangeArrowheads="1"/>
            </p:cNvSpPr>
            <p:nvPr/>
          </p:nvSpPr>
          <p:spPr bwMode="auto">
            <a:xfrm>
              <a:off x="768" y="912"/>
              <a:ext cx="9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Calibration</a:t>
              </a:r>
            </a:p>
          </p:txBody>
        </p:sp>
        <p:sp>
          <p:nvSpPr>
            <p:cNvPr id="252935" name="Line 7"/>
            <p:cNvSpPr>
              <a:spLocks noChangeShapeType="1"/>
            </p:cNvSpPr>
            <p:nvPr/>
          </p:nvSpPr>
          <p:spPr bwMode="auto">
            <a:xfrm flipH="1">
              <a:off x="864" y="1152"/>
              <a:ext cx="192" cy="96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52939" name="Group 11"/>
          <p:cNvGrpSpPr>
            <a:grpSpLocks/>
          </p:cNvGrpSpPr>
          <p:nvPr/>
        </p:nvGrpSpPr>
        <p:grpSpPr bwMode="auto">
          <a:xfrm>
            <a:off x="1981200" y="2624138"/>
            <a:ext cx="5410200" cy="366712"/>
            <a:chOff x="1248" y="1689"/>
            <a:chExt cx="3408" cy="231"/>
          </a:xfrm>
        </p:grpSpPr>
        <p:sp>
          <p:nvSpPr>
            <p:cNvPr id="252936" name="Line 8"/>
            <p:cNvSpPr>
              <a:spLocks noChangeShapeType="1"/>
            </p:cNvSpPr>
            <p:nvPr/>
          </p:nvSpPr>
          <p:spPr bwMode="auto">
            <a:xfrm>
              <a:off x="1248" y="1728"/>
              <a:ext cx="340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2937" name="Text Box 9"/>
            <p:cNvSpPr txBox="1">
              <a:spLocks noChangeArrowheads="1"/>
            </p:cNvSpPr>
            <p:nvPr/>
          </p:nvSpPr>
          <p:spPr bwMode="auto">
            <a:xfrm>
              <a:off x="2448" y="1689"/>
              <a:ext cx="10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>
                  <a:solidFill>
                    <a:srgbClr val="FF0000"/>
                  </a:solidFill>
                </a:rPr>
                <a:t>Prediction</a:t>
              </a:r>
            </a:p>
          </p:txBody>
        </p:sp>
      </p:grpSp>
      <p:sp>
        <p:nvSpPr>
          <p:cNvPr id="252940" name="Text Box 12"/>
          <p:cNvSpPr txBox="1">
            <a:spLocks noChangeArrowheads="1"/>
          </p:cNvSpPr>
          <p:nvPr/>
        </p:nvSpPr>
        <p:spPr bwMode="auto">
          <a:xfrm>
            <a:off x="2514600" y="6172200"/>
            <a:ext cx="594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 dirty="0">
                <a:solidFill>
                  <a:srgbClr val="FF0000"/>
                </a:solidFill>
              </a:rPr>
              <a:t>critical importance of knowing initial conditions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4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663"/>
            <a:ext cx="9144000" cy="586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762000" y="55626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000" dirty="0">
                <a:solidFill>
                  <a:srgbClr val="0000FF"/>
                </a:solidFill>
              </a:rPr>
              <a:t>Case 2: Hydrus2D simulation: 10  days starts November, 2004 – </a:t>
            </a:r>
          </a:p>
        </p:txBody>
      </p:sp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762000" y="6019800"/>
            <a:ext cx="7772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>
                <a:solidFill>
                  <a:srgbClr val="FF0000"/>
                </a:solidFill>
              </a:rPr>
              <a:t>initial conditions unknown</a:t>
            </a:r>
            <a:r>
              <a:rPr lang="en-US" altLang="en-US" sz="2000">
                <a:solidFill>
                  <a:srgbClr val="0000FF"/>
                </a:solidFill>
              </a:rPr>
              <a:t> -- assumed moderately dry</a:t>
            </a:r>
          </a:p>
        </p:txBody>
      </p:sp>
      <p:grpSp>
        <p:nvGrpSpPr>
          <p:cNvPr id="160778" name="Group 10"/>
          <p:cNvGrpSpPr>
            <a:grpSpLocks/>
          </p:cNvGrpSpPr>
          <p:nvPr/>
        </p:nvGrpSpPr>
        <p:grpSpPr bwMode="auto">
          <a:xfrm>
            <a:off x="2209800" y="2209800"/>
            <a:ext cx="3614738" cy="685800"/>
            <a:chOff x="1392" y="1392"/>
            <a:chExt cx="2277" cy="432"/>
          </a:xfrm>
        </p:grpSpPr>
        <p:sp>
          <p:nvSpPr>
            <p:cNvPr id="160775" name="Text Box 7"/>
            <p:cNvSpPr txBox="1">
              <a:spLocks noChangeArrowheads="1"/>
            </p:cNvSpPr>
            <p:nvPr/>
          </p:nvSpPr>
          <p:spPr bwMode="auto">
            <a:xfrm>
              <a:off x="1392" y="1392"/>
              <a:ext cx="201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en-US" sz="1800" dirty="0"/>
                <a:t>Simulated-best calibration from October 2005 test</a:t>
              </a:r>
            </a:p>
          </p:txBody>
        </p:sp>
        <p:sp>
          <p:nvSpPr>
            <p:cNvPr id="160776" name="Line 8"/>
            <p:cNvSpPr>
              <a:spLocks noChangeShapeType="1"/>
            </p:cNvSpPr>
            <p:nvPr/>
          </p:nvSpPr>
          <p:spPr bwMode="auto">
            <a:xfrm>
              <a:off x="3141" y="1584"/>
              <a:ext cx="528" cy="24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663"/>
            <a:ext cx="9144000" cy="586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1827" name="Text Box 3"/>
          <p:cNvSpPr txBox="1">
            <a:spLocks noChangeArrowheads="1"/>
          </p:cNvSpPr>
          <p:nvPr/>
        </p:nvSpPr>
        <p:spPr bwMode="auto">
          <a:xfrm>
            <a:off x="762000" y="55626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en-US" sz="2000">
                <a:solidFill>
                  <a:srgbClr val="0000FF"/>
                </a:solidFill>
              </a:rPr>
              <a:t>Case 2: Hydrus2D simulation: 10  days starts November, 2004 – </a:t>
            </a:r>
          </a:p>
        </p:txBody>
      </p:sp>
      <p:sp>
        <p:nvSpPr>
          <p:cNvPr id="461828" name="Text Box 4"/>
          <p:cNvSpPr txBox="1">
            <a:spLocks noChangeArrowheads="1"/>
          </p:cNvSpPr>
          <p:nvPr/>
        </p:nvSpPr>
        <p:spPr bwMode="auto">
          <a:xfrm>
            <a:off x="762000" y="6019800"/>
            <a:ext cx="7772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000">
                <a:solidFill>
                  <a:srgbClr val="FF0000"/>
                </a:solidFill>
              </a:rPr>
              <a:t>initial conditions unknown</a:t>
            </a:r>
            <a:r>
              <a:rPr lang="en-US" altLang="en-US" sz="2000">
                <a:solidFill>
                  <a:srgbClr val="0000FF"/>
                </a:solidFill>
              </a:rPr>
              <a:t> -- assumed moderately dry</a:t>
            </a:r>
          </a:p>
        </p:txBody>
      </p:sp>
      <p:sp>
        <p:nvSpPr>
          <p:cNvPr id="461832" name="Freeform 8"/>
          <p:cNvSpPr>
            <a:spLocks/>
          </p:cNvSpPr>
          <p:nvPr/>
        </p:nvSpPr>
        <p:spPr bwMode="auto">
          <a:xfrm>
            <a:off x="3821113" y="3462338"/>
            <a:ext cx="1276350" cy="1211262"/>
          </a:xfrm>
          <a:custGeom>
            <a:avLst/>
            <a:gdLst>
              <a:gd name="T0" fmla="*/ 738 w 804"/>
              <a:gd name="T1" fmla="*/ 763 h 763"/>
              <a:gd name="T2" fmla="*/ 592 w 804"/>
              <a:gd name="T3" fmla="*/ 754 h 763"/>
              <a:gd name="T4" fmla="*/ 510 w 804"/>
              <a:gd name="T5" fmla="*/ 726 h 763"/>
              <a:gd name="T6" fmla="*/ 263 w 804"/>
              <a:gd name="T7" fmla="*/ 653 h 763"/>
              <a:gd name="T8" fmla="*/ 208 w 804"/>
              <a:gd name="T9" fmla="*/ 589 h 763"/>
              <a:gd name="T10" fmla="*/ 162 w 804"/>
              <a:gd name="T11" fmla="*/ 534 h 763"/>
              <a:gd name="T12" fmla="*/ 116 w 804"/>
              <a:gd name="T13" fmla="*/ 498 h 763"/>
              <a:gd name="T14" fmla="*/ 98 w 804"/>
              <a:gd name="T15" fmla="*/ 461 h 763"/>
              <a:gd name="T16" fmla="*/ 71 w 804"/>
              <a:gd name="T17" fmla="*/ 443 h 763"/>
              <a:gd name="T18" fmla="*/ 52 w 804"/>
              <a:gd name="T19" fmla="*/ 388 h 763"/>
              <a:gd name="T20" fmla="*/ 34 w 804"/>
              <a:gd name="T21" fmla="*/ 361 h 763"/>
              <a:gd name="T22" fmla="*/ 71 w 804"/>
              <a:gd name="T23" fmla="*/ 96 h 763"/>
              <a:gd name="T24" fmla="*/ 263 w 804"/>
              <a:gd name="T25" fmla="*/ 50 h 763"/>
              <a:gd name="T26" fmla="*/ 363 w 804"/>
              <a:gd name="T27" fmla="*/ 114 h 763"/>
              <a:gd name="T28" fmla="*/ 372 w 804"/>
              <a:gd name="T29" fmla="*/ 150 h 763"/>
              <a:gd name="T30" fmla="*/ 391 w 804"/>
              <a:gd name="T31" fmla="*/ 169 h 763"/>
              <a:gd name="T32" fmla="*/ 464 w 804"/>
              <a:gd name="T33" fmla="*/ 324 h 763"/>
              <a:gd name="T34" fmla="*/ 519 w 804"/>
              <a:gd name="T35" fmla="*/ 388 h 763"/>
              <a:gd name="T36" fmla="*/ 592 w 804"/>
              <a:gd name="T37" fmla="*/ 480 h 763"/>
              <a:gd name="T38" fmla="*/ 638 w 804"/>
              <a:gd name="T39" fmla="*/ 516 h 763"/>
              <a:gd name="T40" fmla="*/ 711 w 804"/>
              <a:gd name="T41" fmla="*/ 571 h 763"/>
              <a:gd name="T42" fmla="*/ 793 w 804"/>
              <a:gd name="T43" fmla="*/ 653 h 763"/>
              <a:gd name="T44" fmla="*/ 738 w 804"/>
              <a:gd name="T45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4" h="763">
                <a:moveTo>
                  <a:pt x="738" y="763"/>
                </a:moveTo>
                <a:cubicBezTo>
                  <a:pt x="689" y="760"/>
                  <a:pt x="640" y="760"/>
                  <a:pt x="592" y="754"/>
                </a:cubicBezTo>
                <a:cubicBezTo>
                  <a:pt x="526" y="745"/>
                  <a:pt x="556" y="737"/>
                  <a:pt x="510" y="726"/>
                </a:cubicBezTo>
                <a:cubicBezTo>
                  <a:pt x="426" y="706"/>
                  <a:pt x="345" y="680"/>
                  <a:pt x="263" y="653"/>
                </a:cubicBezTo>
                <a:cubicBezTo>
                  <a:pt x="251" y="616"/>
                  <a:pt x="237" y="613"/>
                  <a:pt x="208" y="589"/>
                </a:cubicBezTo>
                <a:cubicBezTo>
                  <a:pt x="113" y="509"/>
                  <a:pt x="238" y="611"/>
                  <a:pt x="162" y="534"/>
                </a:cubicBezTo>
                <a:cubicBezTo>
                  <a:pt x="148" y="520"/>
                  <a:pt x="130" y="511"/>
                  <a:pt x="116" y="498"/>
                </a:cubicBezTo>
                <a:cubicBezTo>
                  <a:pt x="110" y="486"/>
                  <a:pt x="107" y="472"/>
                  <a:pt x="98" y="461"/>
                </a:cubicBezTo>
                <a:cubicBezTo>
                  <a:pt x="91" y="453"/>
                  <a:pt x="77" y="452"/>
                  <a:pt x="71" y="443"/>
                </a:cubicBezTo>
                <a:cubicBezTo>
                  <a:pt x="61" y="427"/>
                  <a:pt x="63" y="404"/>
                  <a:pt x="52" y="388"/>
                </a:cubicBezTo>
                <a:cubicBezTo>
                  <a:pt x="46" y="379"/>
                  <a:pt x="40" y="370"/>
                  <a:pt x="34" y="361"/>
                </a:cubicBezTo>
                <a:cubicBezTo>
                  <a:pt x="4" y="269"/>
                  <a:pt x="0" y="163"/>
                  <a:pt x="71" y="96"/>
                </a:cubicBezTo>
                <a:cubicBezTo>
                  <a:pt x="94" y="0"/>
                  <a:pt x="159" y="44"/>
                  <a:pt x="263" y="50"/>
                </a:cubicBezTo>
                <a:cubicBezTo>
                  <a:pt x="293" y="69"/>
                  <a:pt x="329" y="103"/>
                  <a:pt x="363" y="114"/>
                </a:cubicBezTo>
                <a:cubicBezTo>
                  <a:pt x="366" y="126"/>
                  <a:pt x="366" y="139"/>
                  <a:pt x="372" y="150"/>
                </a:cubicBezTo>
                <a:cubicBezTo>
                  <a:pt x="376" y="158"/>
                  <a:pt x="387" y="161"/>
                  <a:pt x="391" y="169"/>
                </a:cubicBezTo>
                <a:cubicBezTo>
                  <a:pt x="421" y="229"/>
                  <a:pt x="406" y="287"/>
                  <a:pt x="464" y="324"/>
                </a:cubicBezTo>
                <a:cubicBezTo>
                  <a:pt x="478" y="368"/>
                  <a:pt x="495" y="356"/>
                  <a:pt x="519" y="388"/>
                </a:cubicBezTo>
                <a:cubicBezTo>
                  <a:pt x="546" y="424"/>
                  <a:pt x="558" y="452"/>
                  <a:pt x="592" y="480"/>
                </a:cubicBezTo>
                <a:cubicBezTo>
                  <a:pt x="616" y="499"/>
                  <a:pt x="620" y="493"/>
                  <a:pt x="638" y="516"/>
                </a:cubicBezTo>
                <a:cubicBezTo>
                  <a:pt x="663" y="547"/>
                  <a:pt x="672" y="558"/>
                  <a:pt x="711" y="571"/>
                </a:cubicBezTo>
                <a:cubicBezTo>
                  <a:pt x="734" y="606"/>
                  <a:pt x="758" y="630"/>
                  <a:pt x="793" y="653"/>
                </a:cubicBezTo>
                <a:cubicBezTo>
                  <a:pt x="787" y="711"/>
                  <a:pt x="804" y="763"/>
                  <a:pt x="738" y="763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2857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61833" name="Freeform 9"/>
          <p:cNvSpPr>
            <a:spLocks/>
          </p:cNvSpPr>
          <p:nvPr/>
        </p:nvSpPr>
        <p:spPr bwMode="auto">
          <a:xfrm>
            <a:off x="5638800" y="3124200"/>
            <a:ext cx="1676400" cy="1625600"/>
          </a:xfrm>
          <a:custGeom>
            <a:avLst/>
            <a:gdLst>
              <a:gd name="T0" fmla="*/ 738 w 804"/>
              <a:gd name="T1" fmla="*/ 763 h 763"/>
              <a:gd name="T2" fmla="*/ 592 w 804"/>
              <a:gd name="T3" fmla="*/ 754 h 763"/>
              <a:gd name="T4" fmla="*/ 510 w 804"/>
              <a:gd name="T5" fmla="*/ 726 h 763"/>
              <a:gd name="T6" fmla="*/ 263 w 804"/>
              <a:gd name="T7" fmla="*/ 653 h 763"/>
              <a:gd name="T8" fmla="*/ 208 w 804"/>
              <a:gd name="T9" fmla="*/ 589 h 763"/>
              <a:gd name="T10" fmla="*/ 162 w 804"/>
              <a:gd name="T11" fmla="*/ 534 h 763"/>
              <a:gd name="T12" fmla="*/ 116 w 804"/>
              <a:gd name="T13" fmla="*/ 498 h 763"/>
              <a:gd name="T14" fmla="*/ 98 w 804"/>
              <a:gd name="T15" fmla="*/ 461 h 763"/>
              <a:gd name="T16" fmla="*/ 71 w 804"/>
              <a:gd name="T17" fmla="*/ 443 h 763"/>
              <a:gd name="T18" fmla="*/ 52 w 804"/>
              <a:gd name="T19" fmla="*/ 388 h 763"/>
              <a:gd name="T20" fmla="*/ 34 w 804"/>
              <a:gd name="T21" fmla="*/ 361 h 763"/>
              <a:gd name="T22" fmla="*/ 71 w 804"/>
              <a:gd name="T23" fmla="*/ 96 h 763"/>
              <a:gd name="T24" fmla="*/ 263 w 804"/>
              <a:gd name="T25" fmla="*/ 50 h 763"/>
              <a:gd name="T26" fmla="*/ 363 w 804"/>
              <a:gd name="T27" fmla="*/ 114 h 763"/>
              <a:gd name="T28" fmla="*/ 372 w 804"/>
              <a:gd name="T29" fmla="*/ 150 h 763"/>
              <a:gd name="T30" fmla="*/ 391 w 804"/>
              <a:gd name="T31" fmla="*/ 169 h 763"/>
              <a:gd name="T32" fmla="*/ 464 w 804"/>
              <a:gd name="T33" fmla="*/ 324 h 763"/>
              <a:gd name="T34" fmla="*/ 519 w 804"/>
              <a:gd name="T35" fmla="*/ 388 h 763"/>
              <a:gd name="T36" fmla="*/ 592 w 804"/>
              <a:gd name="T37" fmla="*/ 480 h 763"/>
              <a:gd name="T38" fmla="*/ 638 w 804"/>
              <a:gd name="T39" fmla="*/ 516 h 763"/>
              <a:gd name="T40" fmla="*/ 711 w 804"/>
              <a:gd name="T41" fmla="*/ 571 h 763"/>
              <a:gd name="T42" fmla="*/ 793 w 804"/>
              <a:gd name="T43" fmla="*/ 653 h 763"/>
              <a:gd name="T44" fmla="*/ 738 w 804"/>
              <a:gd name="T45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4" h="763">
                <a:moveTo>
                  <a:pt x="738" y="763"/>
                </a:moveTo>
                <a:cubicBezTo>
                  <a:pt x="689" y="760"/>
                  <a:pt x="640" y="760"/>
                  <a:pt x="592" y="754"/>
                </a:cubicBezTo>
                <a:cubicBezTo>
                  <a:pt x="526" y="745"/>
                  <a:pt x="556" y="737"/>
                  <a:pt x="510" y="726"/>
                </a:cubicBezTo>
                <a:cubicBezTo>
                  <a:pt x="426" y="706"/>
                  <a:pt x="345" y="680"/>
                  <a:pt x="263" y="653"/>
                </a:cubicBezTo>
                <a:cubicBezTo>
                  <a:pt x="251" y="616"/>
                  <a:pt x="237" y="613"/>
                  <a:pt x="208" y="589"/>
                </a:cubicBezTo>
                <a:cubicBezTo>
                  <a:pt x="113" y="509"/>
                  <a:pt x="238" y="611"/>
                  <a:pt x="162" y="534"/>
                </a:cubicBezTo>
                <a:cubicBezTo>
                  <a:pt x="148" y="520"/>
                  <a:pt x="130" y="511"/>
                  <a:pt x="116" y="498"/>
                </a:cubicBezTo>
                <a:cubicBezTo>
                  <a:pt x="110" y="486"/>
                  <a:pt x="107" y="472"/>
                  <a:pt x="98" y="461"/>
                </a:cubicBezTo>
                <a:cubicBezTo>
                  <a:pt x="91" y="453"/>
                  <a:pt x="77" y="452"/>
                  <a:pt x="71" y="443"/>
                </a:cubicBezTo>
                <a:cubicBezTo>
                  <a:pt x="61" y="427"/>
                  <a:pt x="63" y="404"/>
                  <a:pt x="52" y="388"/>
                </a:cubicBezTo>
                <a:cubicBezTo>
                  <a:pt x="46" y="379"/>
                  <a:pt x="40" y="370"/>
                  <a:pt x="34" y="361"/>
                </a:cubicBezTo>
                <a:cubicBezTo>
                  <a:pt x="4" y="269"/>
                  <a:pt x="0" y="163"/>
                  <a:pt x="71" y="96"/>
                </a:cubicBezTo>
                <a:cubicBezTo>
                  <a:pt x="94" y="0"/>
                  <a:pt x="159" y="44"/>
                  <a:pt x="263" y="50"/>
                </a:cubicBezTo>
                <a:cubicBezTo>
                  <a:pt x="293" y="69"/>
                  <a:pt x="329" y="103"/>
                  <a:pt x="363" y="114"/>
                </a:cubicBezTo>
                <a:cubicBezTo>
                  <a:pt x="366" y="126"/>
                  <a:pt x="366" y="139"/>
                  <a:pt x="372" y="150"/>
                </a:cubicBezTo>
                <a:cubicBezTo>
                  <a:pt x="376" y="158"/>
                  <a:pt x="387" y="161"/>
                  <a:pt x="391" y="169"/>
                </a:cubicBezTo>
                <a:cubicBezTo>
                  <a:pt x="421" y="229"/>
                  <a:pt x="406" y="287"/>
                  <a:pt x="464" y="324"/>
                </a:cubicBezTo>
                <a:cubicBezTo>
                  <a:pt x="478" y="368"/>
                  <a:pt x="495" y="356"/>
                  <a:pt x="519" y="388"/>
                </a:cubicBezTo>
                <a:cubicBezTo>
                  <a:pt x="546" y="424"/>
                  <a:pt x="558" y="452"/>
                  <a:pt x="592" y="480"/>
                </a:cubicBezTo>
                <a:cubicBezTo>
                  <a:pt x="616" y="499"/>
                  <a:pt x="620" y="493"/>
                  <a:pt x="638" y="516"/>
                </a:cubicBezTo>
                <a:cubicBezTo>
                  <a:pt x="663" y="547"/>
                  <a:pt x="672" y="558"/>
                  <a:pt x="711" y="571"/>
                </a:cubicBezTo>
                <a:cubicBezTo>
                  <a:pt x="734" y="606"/>
                  <a:pt x="758" y="630"/>
                  <a:pt x="793" y="653"/>
                </a:cubicBezTo>
                <a:cubicBezTo>
                  <a:pt x="787" y="711"/>
                  <a:pt x="804" y="763"/>
                  <a:pt x="738" y="763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2857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61834" name="Text Box 10"/>
          <p:cNvSpPr txBox="1">
            <a:spLocks noChangeArrowheads="1"/>
          </p:cNvSpPr>
          <p:nvPr/>
        </p:nvSpPr>
        <p:spPr bwMode="auto">
          <a:xfrm>
            <a:off x="1219200" y="1889125"/>
            <a:ext cx="6858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Results from incorrect  initial spatial soil water pattern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832" grpId="0" animBg="1"/>
      <p:bldP spid="461833" grpId="0" animBg="1"/>
      <p:bldP spid="46183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Text Box 2"/>
          <p:cNvSpPr txBox="1">
            <a:spLocks noChangeArrowheads="1"/>
          </p:cNvSpPr>
          <p:nvPr/>
        </p:nvSpPr>
        <p:spPr bwMode="auto">
          <a:xfrm>
            <a:off x="1143000" y="381000"/>
            <a:ext cx="73914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chemeClr val="tx1"/>
                </a:solidFill>
              </a:rPr>
              <a:t>Model predictions for biased and erroneous input time series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Bias in rain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Bias in potential evapotranspiration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Identical initial conditions for all scenarios</a:t>
            </a:r>
          </a:p>
          <a:p>
            <a:r>
              <a:rPr lang="en-US" altLang="en-US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179388"/>
            <a:ext cx="8229600" cy="1143000"/>
          </a:xfrm>
        </p:spPr>
        <p:txBody>
          <a:bodyPr/>
          <a:lstStyle/>
          <a:p>
            <a:pPr algn="l"/>
            <a:r>
              <a:rPr lang="en-US" altLang="en-US" sz="2800" b="1"/>
              <a:t>Atmospheric measurements</a:t>
            </a:r>
          </a:p>
        </p:txBody>
      </p:sp>
      <p:sp>
        <p:nvSpPr>
          <p:cNvPr id="391171" name="Text Box 3"/>
          <p:cNvSpPr txBox="1">
            <a:spLocks noChangeArrowheads="1"/>
          </p:cNvSpPr>
          <p:nvPr/>
        </p:nvSpPr>
        <p:spPr bwMode="auto">
          <a:xfrm>
            <a:off x="4703763" y="1535113"/>
            <a:ext cx="33131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Precipitation - TB3 gauges</a:t>
            </a:r>
          </a:p>
        </p:txBody>
      </p:sp>
      <p:pic>
        <p:nvPicPr>
          <p:cNvPr id="391173" name="Picture 5" descr="Surface TB3-P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7" r="30531"/>
          <a:stretch>
            <a:fillRect/>
          </a:stretch>
        </p:blipFill>
        <p:spPr bwMode="auto">
          <a:xfrm>
            <a:off x="533400" y="1562100"/>
            <a:ext cx="1806575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1174" name="Picture 6" descr="Buried TB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5" t="13127" r="27898" b="8113"/>
          <a:stretch>
            <a:fillRect/>
          </a:stretch>
        </p:blipFill>
        <p:spPr bwMode="auto">
          <a:xfrm>
            <a:off x="2400300" y="1530350"/>
            <a:ext cx="2181225" cy="2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1179" name="Text Box 11"/>
          <p:cNvSpPr txBox="1">
            <a:spLocks noChangeArrowheads="1"/>
          </p:cNvSpPr>
          <p:nvPr/>
        </p:nvSpPr>
        <p:spPr bwMode="auto">
          <a:xfrm>
            <a:off x="2971800" y="4724400"/>
            <a:ext cx="502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dirty="0">
                <a:solidFill>
                  <a:srgbClr val="FF0000"/>
                </a:solidFill>
              </a:rPr>
              <a:t>Wind affected - uncorrectable</a:t>
            </a:r>
          </a:p>
        </p:txBody>
      </p:sp>
      <p:sp>
        <p:nvSpPr>
          <p:cNvPr id="391180" name="Line 12"/>
          <p:cNvSpPr>
            <a:spLocks noChangeShapeType="1"/>
          </p:cNvSpPr>
          <p:nvPr/>
        </p:nvSpPr>
        <p:spPr bwMode="auto">
          <a:xfrm flipH="1" flipV="1">
            <a:off x="1676400" y="3048000"/>
            <a:ext cx="1600200" cy="1828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391183" name="Group 15"/>
          <p:cNvGrpSpPr>
            <a:grpSpLocks/>
          </p:cNvGrpSpPr>
          <p:nvPr/>
        </p:nvGrpSpPr>
        <p:grpSpPr bwMode="auto">
          <a:xfrm>
            <a:off x="3810000" y="2133600"/>
            <a:ext cx="4724400" cy="1920875"/>
            <a:chOff x="2400" y="1344"/>
            <a:chExt cx="2976" cy="1210"/>
          </a:xfrm>
        </p:grpSpPr>
        <p:sp>
          <p:nvSpPr>
            <p:cNvPr id="391181" name="Line 13"/>
            <p:cNvSpPr>
              <a:spLocks noChangeShapeType="1"/>
            </p:cNvSpPr>
            <p:nvPr/>
          </p:nvSpPr>
          <p:spPr bwMode="auto">
            <a:xfrm flipH="1" flipV="1">
              <a:off x="2400" y="1344"/>
              <a:ext cx="960" cy="91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391182" name="Text Box 14"/>
            <p:cNvSpPr txBox="1">
              <a:spLocks noChangeArrowheads="1"/>
            </p:cNvSpPr>
            <p:nvPr/>
          </p:nvSpPr>
          <p:spPr bwMode="auto">
            <a:xfrm>
              <a:off x="2640" y="2208"/>
              <a:ext cx="273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FF0000"/>
                  </a:solidFill>
                </a:rPr>
                <a:t>Under catch in gusty storms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1" grpId="0"/>
      <p:bldP spid="391179" grpId="0"/>
      <p:bldP spid="391180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179388"/>
            <a:ext cx="8229600" cy="1143000"/>
          </a:xfrm>
        </p:spPr>
        <p:txBody>
          <a:bodyPr/>
          <a:lstStyle/>
          <a:p>
            <a:pPr algn="l"/>
            <a:r>
              <a:rPr lang="en-US" altLang="en-US" sz="2800" b="1"/>
              <a:t>Atmospheric measurements</a:t>
            </a:r>
          </a:p>
        </p:txBody>
      </p:sp>
      <p:sp>
        <p:nvSpPr>
          <p:cNvPr id="468995" name="Text Box 3"/>
          <p:cNvSpPr txBox="1">
            <a:spLocks noChangeArrowheads="1"/>
          </p:cNvSpPr>
          <p:nvPr/>
        </p:nvSpPr>
        <p:spPr bwMode="auto">
          <a:xfrm>
            <a:off x="4703763" y="1535113"/>
            <a:ext cx="331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Precipitation – TB3 gauges</a:t>
            </a:r>
          </a:p>
        </p:txBody>
      </p:sp>
      <p:sp>
        <p:nvSpPr>
          <p:cNvPr id="468996" name="Text Box 4"/>
          <p:cNvSpPr txBox="1">
            <a:spLocks noChangeArrowheads="1"/>
          </p:cNvSpPr>
          <p:nvPr/>
        </p:nvSpPr>
        <p:spPr bwMode="auto">
          <a:xfrm>
            <a:off x="1023938" y="5157788"/>
            <a:ext cx="1566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 dirty="0">
                <a:solidFill>
                  <a:srgbClr val="000066"/>
                </a:solidFill>
                <a:latin typeface="Comic Sans MS" pitchFamily="66" charset="0"/>
              </a:rPr>
              <a:t>Wind speed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US" altLang="en-US" sz="2000" b="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468997" name="Picture 5" descr="Surface TB3-P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7" r="30531"/>
          <a:stretch>
            <a:fillRect/>
          </a:stretch>
        </p:blipFill>
        <p:spPr bwMode="auto">
          <a:xfrm>
            <a:off x="533400" y="1562100"/>
            <a:ext cx="1806575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8998" name="Picture 6" descr="Buried TB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5" t="13127" r="27898" b="8113"/>
          <a:stretch>
            <a:fillRect/>
          </a:stretch>
        </p:blipFill>
        <p:spPr bwMode="auto">
          <a:xfrm>
            <a:off x="2400300" y="1530350"/>
            <a:ext cx="2181225" cy="2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8999" name="Picture 7" descr="wholestatio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9" t="2222" r="17036" b="75555"/>
          <a:stretch>
            <a:fillRect/>
          </a:stretch>
        </p:blipFill>
        <p:spPr bwMode="auto">
          <a:xfrm>
            <a:off x="3048000" y="4241800"/>
            <a:ext cx="2224088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9000" name="Picture 8" descr="datalogger_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3" r="24922" b="54947"/>
          <a:stretch>
            <a:fillRect/>
          </a:stretch>
        </p:blipFill>
        <p:spPr bwMode="auto">
          <a:xfrm>
            <a:off x="6477000" y="4240213"/>
            <a:ext cx="1697038" cy="19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9001" name="Text Box 9"/>
          <p:cNvSpPr txBox="1">
            <a:spLocks noChangeArrowheads="1"/>
          </p:cNvSpPr>
          <p:nvPr/>
        </p:nvSpPr>
        <p:spPr bwMode="auto">
          <a:xfrm>
            <a:off x="6400800" y="2819400"/>
            <a:ext cx="21336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b="0" dirty="0">
                <a:solidFill>
                  <a:srgbClr val="000066"/>
                </a:solidFill>
              </a:rPr>
              <a:t>Air temperature</a:t>
            </a:r>
          </a:p>
          <a:p>
            <a:r>
              <a:rPr lang="en-US" altLang="en-US" sz="2000" b="0" dirty="0">
                <a:solidFill>
                  <a:srgbClr val="000066"/>
                </a:solidFill>
              </a:rPr>
              <a:t>Relative humidity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8996" grpId="0"/>
      <p:bldP spid="46900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-47625"/>
            <a:ext cx="8229600" cy="1143000"/>
          </a:xfrm>
        </p:spPr>
        <p:txBody>
          <a:bodyPr/>
          <a:lstStyle/>
          <a:p>
            <a:pPr algn="l"/>
            <a:r>
              <a:rPr lang="en-US" altLang="en-US" sz="2800" b="1"/>
              <a:t>Radiation measurements</a:t>
            </a:r>
          </a:p>
        </p:txBody>
      </p:sp>
      <p:pic>
        <p:nvPicPr>
          <p:cNvPr id="392196" name="Picture 4" descr="Rn_Ts_si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0" b="14911"/>
          <a:stretch>
            <a:fillRect/>
          </a:stretch>
        </p:blipFill>
        <p:spPr bwMode="auto">
          <a:xfrm>
            <a:off x="3576638" y="3959225"/>
            <a:ext cx="3254375" cy="261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2197" name="Group 5"/>
          <p:cNvGrpSpPr>
            <a:grpSpLocks/>
          </p:cNvGrpSpPr>
          <p:nvPr/>
        </p:nvGrpSpPr>
        <p:grpSpPr bwMode="auto">
          <a:xfrm>
            <a:off x="2384425" y="1047750"/>
            <a:ext cx="2290763" cy="2605088"/>
            <a:chOff x="1502" y="660"/>
            <a:chExt cx="1443" cy="1641"/>
          </a:xfrm>
        </p:grpSpPr>
        <p:sp>
          <p:nvSpPr>
            <p:cNvPr id="392198" name="Text Box 6"/>
            <p:cNvSpPr txBox="1">
              <a:spLocks noChangeArrowheads="1"/>
            </p:cNvSpPr>
            <p:nvPr/>
          </p:nvSpPr>
          <p:spPr bwMode="auto">
            <a:xfrm>
              <a:off x="1502" y="2051"/>
              <a:ext cx="144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>
                  <a:solidFill>
                    <a:srgbClr val="000066"/>
                  </a:solidFill>
                  <a:latin typeface="Comic Sans MS" pitchFamily="66" charset="0"/>
                </a:rPr>
                <a:t>Solar (shortwave)</a:t>
              </a:r>
            </a:p>
          </p:txBody>
        </p:sp>
        <p:pic>
          <p:nvPicPr>
            <p:cNvPr id="392199" name="Picture 7" descr="wind_R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11" t="13495" b="37572"/>
            <a:stretch>
              <a:fillRect/>
            </a:stretch>
          </p:blipFill>
          <p:spPr bwMode="auto">
            <a:xfrm>
              <a:off x="1657" y="660"/>
              <a:ext cx="1207" cy="1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2200" name="Group 8"/>
          <p:cNvGrpSpPr>
            <a:grpSpLocks/>
          </p:cNvGrpSpPr>
          <p:nvPr/>
        </p:nvGrpSpPr>
        <p:grpSpPr bwMode="auto">
          <a:xfrm>
            <a:off x="4719638" y="1035050"/>
            <a:ext cx="3027362" cy="2665413"/>
            <a:chOff x="2973" y="652"/>
            <a:chExt cx="1907" cy="1679"/>
          </a:xfrm>
        </p:grpSpPr>
        <p:pic>
          <p:nvPicPr>
            <p:cNvPr id="392201" name="Picture 9" descr="Rl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808"/>
            <a:stretch>
              <a:fillRect/>
            </a:stretch>
          </p:blipFill>
          <p:spPr bwMode="auto">
            <a:xfrm>
              <a:off x="2973" y="652"/>
              <a:ext cx="1762" cy="1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2202" name="Text Box 10"/>
            <p:cNvSpPr txBox="1">
              <a:spLocks noChangeArrowheads="1"/>
            </p:cNvSpPr>
            <p:nvPr/>
          </p:nvSpPr>
          <p:spPr bwMode="auto">
            <a:xfrm>
              <a:off x="2996" y="2081"/>
              <a:ext cx="18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>
                  <a:solidFill>
                    <a:srgbClr val="000066"/>
                  </a:solidFill>
                  <a:latin typeface="Comic Sans MS" pitchFamily="66" charset="0"/>
                </a:rPr>
                <a:t>Atmospheric (longwave)</a:t>
              </a:r>
            </a:p>
          </p:txBody>
        </p:sp>
      </p:grpSp>
      <p:grpSp>
        <p:nvGrpSpPr>
          <p:cNvPr id="392207" name="Group 15"/>
          <p:cNvGrpSpPr>
            <a:grpSpLocks/>
          </p:cNvGrpSpPr>
          <p:nvPr/>
        </p:nvGrpSpPr>
        <p:grpSpPr bwMode="auto">
          <a:xfrm>
            <a:off x="504825" y="5137150"/>
            <a:ext cx="3657600" cy="396875"/>
            <a:chOff x="318" y="3236"/>
            <a:chExt cx="2304" cy="250"/>
          </a:xfrm>
        </p:grpSpPr>
        <p:sp>
          <p:nvSpPr>
            <p:cNvPr id="392195" name="Text Box 3"/>
            <p:cNvSpPr txBox="1">
              <a:spLocks noChangeArrowheads="1"/>
            </p:cNvSpPr>
            <p:nvPr/>
          </p:nvSpPr>
          <p:spPr bwMode="auto">
            <a:xfrm>
              <a:off x="318" y="3236"/>
              <a:ext cx="17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 dirty="0">
                  <a:solidFill>
                    <a:srgbClr val="000066"/>
                  </a:solidFill>
                  <a:latin typeface="Comic Sans MS" pitchFamily="66" charset="0"/>
                </a:rPr>
                <a:t>Surface temperature</a:t>
              </a:r>
            </a:p>
          </p:txBody>
        </p:sp>
        <p:sp>
          <p:nvSpPr>
            <p:cNvPr id="392204" name="Line 12"/>
            <p:cNvSpPr>
              <a:spLocks noChangeShapeType="1"/>
            </p:cNvSpPr>
            <p:nvPr/>
          </p:nvSpPr>
          <p:spPr bwMode="auto">
            <a:xfrm flipV="1">
              <a:off x="2064" y="3360"/>
              <a:ext cx="558" cy="1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2206" name="Group 14"/>
          <p:cNvGrpSpPr>
            <a:grpSpLocks/>
          </p:cNvGrpSpPr>
          <p:nvPr/>
        </p:nvGrpSpPr>
        <p:grpSpPr bwMode="auto">
          <a:xfrm>
            <a:off x="609600" y="4432300"/>
            <a:ext cx="3276600" cy="549275"/>
            <a:chOff x="384" y="2792"/>
            <a:chExt cx="2064" cy="346"/>
          </a:xfrm>
        </p:grpSpPr>
        <p:sp>
          <p:nvSpPr>
            <p:cNvPr id="392203" name="Line 11"/>
            <p:cNvSpPr>
              <a:spLocks noChangeShapeType="1"/>
            </p:cNvSpPr>
            <p:nvPr/>
          </p:nvSpPr>
          <p:spPr bwMode="auto">
            <a:xfrm flipV="1">
              <a:off x="1440" y="2976"/>
              <a:ext cx="1008" cy="4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2205" name="Text Box 13"/>
            <p:cNvSpPr txBox="1">
              <a:spLocks noChangeArrowheads="1"/>
            </p:cNvSpPr>
            <p:nvPr/>
          </p:nvSpPr>
          <p:spPr bwMode="auto">
            <a:xfrm>
              <a:off x="384" y="2792"/>
              <a:ext cx="120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b="0" dirty="0">
                  <a:solidFill>
                    <a:srgbClr val="000066"/>
                  </a:solidFill>
                </a:rPr>
                <a:t>Net radiation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3188"/>
            <a:ext cx="8229600" cy="1143000"/>
          </a:xfrm>
        </p:spPr>
        <p:txBody>
          <a:bodyPr/>
          <a:lstStyle/>
          <a:p>
            <a:pPr algn="l"/>
            <a:r>
              <a:rPr lang="en-US" altLang="en-US" sz="2800" b="1"/>
              <a:t>Soil heat flux measurements</a:t>
            </a:r>
          </a:p>
        </p:txBody>
      </p:sp>
      <p:pic>
        <p:nvPicPr>
          <p:cNvPr id="393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4" t="17159" r="16573" b="23253"/>
          <a:stretch>
            <a:fillRect/>
          </a:stretch>
        </p:blipFill>
        <p:spPr bwMode="auto">
          <a:xfrm>
            <a:off x="563563" y="1352550"/>
            <a:ext cx="5995987" cy="407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3220" name="Text Box 4"/>
          <p:cNvSpPr txBox="1">
            <a:spLocks noChangeArrowheads="1"/>
          </p:cNvSpPr>
          <p:nvPr/>
        </p:nvSpPr>
        <p:spPr bwMode="auto">
          <a:xfrm>
            <a:off x="5643563" y="1652588"/>
            <a:ext cx="3184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Soil heat flux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Soil temperature</a:t>
            </a:r>
          </a:p>
        </p:txBody>
      </p:sp>
      <p:sp>
        <p:nvSpPr>
          <p:cNvPr id="393221" name="Text Box 5"/>
          <p:cNvSpPr txBox="1">
            <a:spLocks noChangeArrowheads="1"/>
          </p:cNvSpPr>
          <p:nvPr/>
        </p:nvSpPr>
        <p:spPr bwMode="auto">
          <a:xfrm>
            <a:off x="717550" y="5791200"/>
            <a:ext cx="3638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200" b="0">
                <a:solidFill>
                  <a:srgbClr val="000066"/>
                </a:solidFill>
                <a:latin typeface="Comic Sans MS" pitchFamily="66" charset="0"/>
              </a:rPr>
              <a:t>Figure source:  Campbell Scientific HFT3 manual</a:t>
            </a:r>
          </a:p>
        </p:txBody>
      </p:sp>
      <p:sp>
        <p:nvSpPr>
          <p:cNvPr id="393222" name="Line 6"/>
          <p:cNvSpPr>
            <a:spLocks noChangeShapeType="1"/>
          </p:cNvSpPr>
          <p:nvPr/>
        </p:nvSpPr>
        <p:spPr bwMode="auto">
          <a:xfrm flipH="1">
            <a:off x="2133600" y="1905000"/>
            <a:ext cx="3505200" cy="1295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93223" name="Group 7"/>
          <p:cNvGrpSpPr>
            <a:grpSpLocks/>
          </p:cNvGrpSpPr>
          <p:nvPr/>
        </p:nvGrpSpPr>
        <p:grpSpPr bwMode="auto">
          <a:xfrm>
            <a:off x="4114800" y="2209800"/>
            <a:ext cx="1600200" cy="1295400"/>
            <a:chOff x="2592" y="1392"/>
            <a:chExt cx="1008" cy="816"/>
          </a:xfrm>
        </p:grpSpPr>
        <p:sp>
          <p:nvSpPr>
            <p:cNvPr id="393224" name="Line 8"/>
            <p:cNvSpPr>
              <a:spLocks noChangeShapeType="1"/>
            </p:cNvSpPr>
            <p:nvPr/>
          </p:nvSpPr>
          <p:spPr bwMode="auto">
            <a:xfrm flipH="1">
              <a:off x="2640" y="1392"/>
              <a:ext cx="960" cy="62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3225" name="Line 9"/>
            <p:cNvSpPr>
              <a:spLocks noChangeShapeType="1"/>
            </p:cNvSpPr>
            <p:nvPr/>
          </p:nvSpPr>
          <p:spPr bwMode="auto">
            <a:xfrm flipH="1">
              <a:off x="2592" y="1392"/>
              <a:ext cx="1008" cy="81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22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0"/>
            <a:ext cx="8229600" cy="1143000"/>
          </a:xfrm>
        </p:spPr>
        <p:txBody>
          <a:bodyPr/>
          <a:lstStyle/>
          <a:p>
            <a:pPr algn="l"/>
            <a:r>
              <a:rPr lang="en-US" altLang="en-US" sz="2800" b="1"/>
              <a:t>Internal state measurements</a:t>
            </a:r>
          </a:p>
        </p:txBody>
      </p:sp>
      <p:pic>
        <p:nvPicPr>
          <p:cNvPr id="394243" name="Picture 3" descr="IMG_046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7" t="47896" r="37907" b="23021"/>
          <a:stretch>
            <a:fillRect/>
          </a:stretch>
        </p:blipFill>
        <p:spPr bwMode="auto">
          <a:xfrm>
            <a:off x="4876800" y="1616075"/>
            <a:ext cx="3505200" cy="193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4246" name="Text Box 6"/>
          <p:cNvSpPr txBox="1">
            <a:spLocks noChangeArrowheads="1"/>
          </p:cNvSpPr>
          <p:nvPr/>
        </p:nvSpPr>
        <p:spPr bwMode="auto">
          <a:xfrm>
            <a:off x="863600" y="985838"/>
            <a:ext cx="2441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Water contents</a:t>
            </a:r>
          </a:p>
        </p:txBody>
      </p:sp>
      <p:grpSp>
        <p:nvGrpSpPr>
          <p:cNvPr id="394252" name="Group 12"/>
          <p:cNvGrpSpPr>
            <a:grpSpLocks/>
          </p:cNvGrpSpPr>
          <p:nvPr/>
        </p:nvGrpSpPr>
        <p:grpSpPr bwMode="auto">
          <a:xfrm>
            <a:off x="469900" y="1573213"/>
            <a:ext cx="3478213" cy="2397125"/>
            <a:chOff x="296" y="991"/>
            <a:chExt cx="2191" cy="1510"/>
          </a:xfrm>
        </p:grpSpPr>
        <p:pic>
          <p:nvPicPr>
            <p:cNvPr id="394245" name="Picture 5" descr="10297_3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81" t="14256"/>
            <a:stretch>
              <a:fillRect/>
            </a:stretch>
          </p:blipFill>
          <p:spPr bwMode="auto">
            <a:xfrm>
              <a:off x="359" y="991"/>
              <a:ext cx="1961" cy="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4247" name="Text Box 7"/>
            <p:cNvSpPr txBox="1">
              <a:spLocks noChangeArrowheads="1"/>
            </p:cNvSpPr>
            <p:nvPr/>
          </p:nvSpPr>
          <p:spPr bwMode="auto">
            <a:xfrm>
              <a:off x="296" y="2270"/>
              <a:ext cx="219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66"/>
                  </a:solidFill>
                  <a:latin typeface="Comic Sans MS" pitchFamily="66" charset="0"/>
                </a:rPr>
                <a:t>Water content reflectometers</a:t>
              </a:r>
            </a:p>
          </p:txBody>
        </p:sp>
      </p:grpSp>
      <p:sp>
        <p:nvSpPr>
          <p:cNvPr id="394248" name="Text Box 8"/>
          <p:cNvSpPr txBox="1">
            <a:spLocks noChangeArrowheads="1"/>
          </p:cNvSpPr>
          <p:nvPr/>
        </p:nvSpPr>
        <p:spPr bwMode="auto">
          <a:xfrm>
            <a:off x="4648200" y="3624263"/>
            <a:ext cx="4070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Time domain reflectometers (TDR’s)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2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Freeform 2"/>
          <p:cNvSpPr>
            <a:spLocks/>
          </p:cNvSpPr>
          <p:nvPr/>
        </p:nvSpPr>
        <p:spPr bwMode="auto">
          <a:xfrm>
            <a:off x="3657600" y="3657600"/>
            <a:ext cx="1371600" cy="1371600"/>
          </a:xfrm>
          <a:custGeom>
            <a:avLst/>
            <a:gdLst>
              <a:gd name="T0" fmla="*/ 0 w 864"/>
              <a:gd name="T1" fmla="*/ 864 h 864"/>
              <a:gd name="T2" fmla="*/ 192 w 864"/>
              <a:gd name="T3" fmla="*/ 96 h 864"/>
              <a:gd name="T4" fmla="*/ 864 w 864"/>
              <a:gd name="T5" fmla="*/ 0 h 864"/>
              <a:gd name="T6" fmla="*/ 864 w 864"/>
              <a:gd name="T7" fmla="*/ 48 h 864"/>
              <a:gd name="T8" fmla="*/ 768 w 864"/>
              <a:gd name="T9" fmla="*/ 384 h 864"/>
              <a:gd name="T10" fmla="*/ 624 w 864"/>
              <a:gd name="T11" fmla="*/ 480 h 864"/>
              <a:gd name="T12" fmla="*/ 576 w 864"/>
              <a:gd name="T13" fmla="*/ 528 h 864"/>
              <a:gd name="T14" fmla="*/ 432 w 864"/>
              <a:gd name="T15" fmla="*/ 576 h 864"/>
              <a:gd name="T16" fmla="*/ 336 w 864"/>
              <a:gd name="T17" fmla="*/ 624 h 864"/>
              <a:gd name="T18" fmla="*/ 240 w 864"/>
              <a:gd name="T19" fmla="*/ 672 h 864"/>
              <a:gd name="T20" fmla="*/ 144 w 864"/>
              <a:gd name="T21" fmla="*/ 768 h 864"/>
              <a:gd name="T22" fmla="*/ 0 w 864"/>
              <a:gd name="T23" fmla="*/ 864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4" h="864">
                <a:moveTo>
                  <a:pt x="0" y="864"/>
                </a:moveTo>
                <a:lnTo>
                  <a:pt x="192" y="96"/>
                </a:lnTo>
                <a:lnTo>
                  <a:pt x="864" y="0"/>
                </a:lnTo>
                <a:lnTo>
                  <a:pt x="864" y="48"/>
                </a:lnTo>
                <a:lnTo>
                  <a:pt x="768" y="384"/>
                </a:lnTo>
                <a:lnTo>
                  <a:pt x="624" y="480"/>
                </a:lnTo>
                <a:lnTo>
                  <a:pt x="576" y="528"/>
                </a:lnTo>
                <a:lnTo>
                  <a:pt x="432" y="576"/>
                </a:lnTo>
                <a:lnTo>
                  <a:pt x="336" y="624"/>
                </a:lnTo>
                <a:lnTo>
                  <a:pt x="240" y="672"/>
                </a:lnTo>
                <a:lnTo>
                  <a:pt x="144" y="768"/>
                </a:lnTo>
                <a:lnTo>
                  <a:pt x="0" y="864"/>
                </a:lnTo>
                <a:close/>
              </a:path>
            </a:pathLst>
          </a:custGeom>
          <a:solidFill>
            <a:srgbClr val="B2B2B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89443" name="Freeform 3"/>
          <p:cNvSpPr>
            <a:spLocks/>
          </p:cNvSpPr>
          <p:nvPr/>
        </p:nvSpPr>
        <p:spPr bwMode="auto">
          <a:xfrm>
            <a:off x="2895600" y="3124200"/>
            <a:ext cx="1066800" cy="1905000"/>
          </a:xfrm>
          <a:custGeom>
            <a:avLst/>
            <a:gdLst>
              <a:gd name="T0" fmla="*/ 480 w 672"/>
              <a:gd name="T1" fmla="*/ 1200 h 1200"/>
              <a:gd name="T2" fmla="*/ 672 w 672"/>
              <a:gd name="T3" fmla="*/ 432 h 1200"/>
              <a:gd name="T4" fmla="*/ 144 w 672"/>
              <a:gd name="T5" fmla="*/ 0 h 1200"/>
              <a:gd name="T6" fmla="*/ 96 w 672"/>
              <a:gd name="T7" fmla="*/ 48 h 1200"/>
              <a:gd name="T8" fmla="*/ 48 w 672"/>
              <a:gd name="T9" fmla="*/ 144 h 1200"/>
              <a:gd name="T10" fmla="*/ 0 w 672"/>
              <a:gd name="T11" fmla="*/ 288 h 1200"/>
              <a:gd name="T12" fmla="*/ 0 w 672"/>
              <a:gd name="T13" fmla="*/ 432 h 1200"/>
              <a:gd name="T14" fmla="*/ 48 w 672"/>
              <a:gd name="T15" fmla="*/ 576 h 1200"/>
              <a:gd name="T16" fmla="*/ 96 w 672"/>
              <a:gd name="T17" fmla="*/ 672 h 1200"/>
              <a:gd name="T18" fmla="*/ 192 w 672"/>
              <a:gd name="T19" fmla="*/ 768 h 1200"/>
              <a:gd name="T20" fmla="*/ 288 w 672"/>
              <a:gd name="T21" fmla="*/ 864 h 1200"/>
              <a:gd name="T22" fmla="*/ 336 w 672"/>
              <a:gd name="T23" fmla="*/ 960 h 1200"/>
              <a:gd name="T24" fmla="*/ 432 w 672"/>
              <a:gd name="T25" fmla="*/ 1056 h 1200"/>
              <a:gd name="T26" fmla="*/ 480 w 672"/>
              <a:gd name="T2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2" h="1200">
                <a:moveTo>
                  <a:pt x="480" y="1200"/>
                </a:moveTo>
                <a:lnTo>
                  <a:pt x="672" y="432"/>
                </a:lnTo>
                <a:lnTo>
                  <a:pt x="144" y="0"/>
                </a:lnTo>
                <a:lnTo>
                  <a:pt x="96" y="48"/>
                </a:lnTo>
                <a:lnTo>
                  <a:pt x="48" y="144"/>
                </a:lnTo>
                <a:lnTo>
                  <a:pt x="0" y="288"/>
                </a:lnTo>
                <a:lnTo>
                  <a:pt x="0" y="432"/>
                </a:lnTo>
                <a:lnTo>
                  <a:pt x="48" y="576"/>
                </a:lnTo>
                <a:lnTo>
                  <a:pt x="96" y="672"/>
                </a:lnTo>
                <a:lnTo>
                  <a:pt x="192" y="768"/>
                </a:lnTo>
                <a:lnTo>
                  <a:pt x="288" y="864"/>
                </a:lnTo>
                <a:lnTo>
                  <a:pt x="336" y="960"/>
                </a:lnTo>
                <a:lnTo>
                  <a:pt x="432" y="1056"/>
                </a:lnTo>
                <a:lnTo>
                  <a:pt x="480" y="12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89444" name="Freeform 4"/>
          <p:cNvSpPr>
            <a:spLocks/>
          </p:cNvSpPr>
          <p:nvPr/>
        </p:nvSpPr>
        <p:spPr bwMode="auto">
          <a:xfrm>
            <a:off x="3124200" y="2667000"/>
            <a:ext cx="1905000" cy="1143000"/>
          </a:xfrm>
          <a:custGeom>
            <a:avLst/>
            <a:gdLst>
              <a:gd name="T0" fmla="*/ 0 w 1200"/>
              <a:gd name="T1" fmla="*/ 288 h 720"/>
              <a:gd name="T2" fmla="*/ 528 w 1200"/>
              <a:gd name="T3" fmla="*/ 720 h 720"/>
              <a:gd name="T4" fmla="*/ 1200 w 1200"/>
              <a:gd name="T5" fmla="*/ 624 h 720"/>
              <a:gd name="T6" fmla="*/ 1200 w 1200"/>
              <a:gd name="T7" fmla="*/ 480 h 720"/>
              <a:gd name="T8" fmla="*/ 1152 w 1200"/>
              <a:gd name="T9" fmla="*/ 336 h 720"/>
              <a:gd name="T10" fmla="*/ 1056 w 1200"/>
              <a:gd name="T11" fmla="*/ 192 h 720"/>
              <a:gd name="T12" fmla="*/ 1008 w 1200"/>
              <a:gd name="T13" fmla="*/ 144 h 720"/>
              <a:gd name="T14" fmla="*/ 912 w 1200"/>
              <a:gd name="T15" fmla="*/ 48 h 720"/>
              <a:gd name="T16" fmla="*/ 816 w 1200"/>
              <a:gd name="T17" fmla="*/ 0 h 720"/>
              <a:gd name="T18" fmla="*/ 768 w 1200"/>
              <a:gd name="T19" fmla="*/ 0 h 720"/>
              <a:gd name="T20" fmla="*/ 576 w 1200"/>
              <a:gd name="T21" fmla="*/ 0 h 720"/>
              <a:gd name="T22" fmla="*/ 432 w 1200"/>
              <a:gd name="T23" fmla="*/ 48 h 720"/>
              <a:gd name="T24" fmla="*/ 240 w 1200"/>
              <a:gd name="T25" fmla="*/ 96 h 720"/>
              <a:gd name="T26" fmla="*/ 96 w 1200"/>
              <a:gd name="T27" fmla="*/ 192 h 720"/>
              <a:gd name="T28" fmla="*/ 0 w 1200"/>
              <a:gd name="T29" fmla="*/ 28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0" h="720">
                <a:moveTo>
                  <a:pt x="0" y="288"/>
                </a:moveTo>
                <a:lnTo>
                  <a:pt x="528" y="720"/>
                </a:lnTo>
                <a:lnTo>
                  <a:pt x="1200" y="624"/>
                </a:lnTo>
                <a:lnTo>
                  <a:pt x="1200" y="480"/>
                </a:lnTo>
                <a:lnTo>
                  <a:pt x="1152" y="336"/>
                </a:lnTo>
                <a:lnTo>
                  <a:pt x="1056" y="192"/>
                </a:lnTo>
                <a:lnTo>
                  <a:pt x="1008" y="144"/>
                </a:lnTo>
                <a:lnTo>
                  <a:pt x="912" y="48"/>
                </a:lnTo>
                <a:lnTo>
                  <a:pt x="816" y="0"/>
                </a:lnTo>
                <a:lnTo>
                  <a:pt x="768" y="0"/>
                </a:lnTo>
                <a:lnTo>
                  <a:pt x="576" y="0"/>
                </a:lnTo>
                <a:lnTo>
                  <a:pt x="432" y="48"/>
                </a:lnTo>
                <a:lnTo>
                  <a:pt x="240" y="96"/>
                </a:lnTo>
                <a:lnTo>
                  <a:pt x="96" y="192"/>
                </a:lnTo>
                <a:lnTo>
                  <a:pt x="0" y="288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89445" name="Rectangle 5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pPr algn="l"/>
            <a:r>
              <a:rPr lang="en-US" altLang="en-US" sz="3600">
                <a:solidFill>
                  <a:schemeClr val="tx1"/>
                </a:solidFill>
              </a:rPr>
              <a:t>Aggregated lumped models</a:t>
            </a:r>
          </a:p>
        </p:txBody>
      </p:sp>
      <p:sp>
        <p:nvSpPr>
          <p:cNvPr id="189446" name="Text Box 6"/>
          <p:cNvSpPr txBox="1">
            <a:spLocks noChangeArrowheads="1"/>
          </p:cNvSpPr>
          <p:nvPr/>
        </p:nvSpPr>
        <p:spPr bwMode="auto">
          <a:xfrm>
            <a:off x="304800" y="1158875"/>
            <a:ext cx="8153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00"/>
                </a:solidFill>
                <a:latin typeface="Comic Sans MS" pitchFamily="66" charset="0"/>
              </a:rPr>
              <a:t>Can account for the spatial distribution of input variables or parameters. </a:t>
            </a:r>
          </a:p>
        </p:txBody>
      </p:sp>
      <p:sp>
        <p:nvSpPr>
          <p:cNvPr id="189447" name="Freeform 7"/>
          <p:cNvSpPr>
            <a:spLocks/>
          </p:cNvSpPr>
          <p:nvPr/>
        </p:nvSpPr>
        <p:spPr bwMode="auto">
          <a:xfrm>
            <a:off x="2895600" y="2667000"/>
            <a:ext cx="2133600" cy="2343150"/>
          </a:xfrm>
          <a:custGeom>
            <a:avLst/>
            <a:gdLst>
              <a:gd name="T0" fmla="*/ 486 w 1338"/>
              <a:gd name="T1" fmla="*/ 1476 h 1476"/>
              <a:gd name="T2" fmla="*/ 426 w 1338"/>
              <a:gd name="T3" fmla="*/ 1356 h 1476"/>
              <a:gd name="T4" fmla="*/ 360 w 1338"/>
              <a:gd name="T5" fmla="*/ 1260 h 1476"/>
              <a:gd name="T6" fmla="*/ 270 w 1338"/>
              <a:gd name="T7" fmla="*/ 1134 h 1476"/>
              <a:gd name="T8" fmla="*/ 174 w 1338"/>
              <a:gd name="T9" fmla="*/ 1044 h 1476"/>
              <a:gd name="T10" fmla="*/ 90 w 1338"/>
              <a:gd name="T11" fmla="*/ 954 h 1476"/>
              <a:gd name="T12" fmla="*/ 30 w 1338"/>
              <a:gd name="T13" fmla="*/ 858 h 1476"/>
              <a:gd name="T14" fmla="*/ 0 w 1338"/>
              <a:gd name="T15" fmla="*/ 684 h 1476"/>
              <a:gd name="T16" fmla="*/ 6 w 1338"/>
              <a:gd name="T17" fmla="*/ 546 h 1476"/>
              <a:gd name="T18" fmla="*/ 42 w 1338"/>
              <a:gd name="T19" fmla="*/ 426 h 1476"/>
              <a:gd name="T20" fmla="*/ 108 w 1338"/>
              <a:gd name="T21" fmla="*/ 318 h 1476"/>
              <a:gd name="T22" fmla="*/ 192 w 1338"/>
              <a:gd name="T23" fmla="*/ 228 h 1476"/>
              <a:gd name="T24" fmla="*/ 342 w 1338"/>
              <a:gd name="T25" fmla="*/ 132 h 1476"/>
              <a:gd name="T26" fmla="*/ 498 w 1338"/>
              <a:gd name="T27" fmla="*/ 60 h 1476"/>
              <a:gd name="T28" fmla="*/ 684 w 1338"/>
              <a:gd name="T29" fmla="*/ 12 h 1476"/>
              <a:gd name="T30" fmla="*/ 918 w 1338"/>
              <a:gd name="T31" fmla="*/ 0 h 1476"/>
              <a:gd name="T32" fmla="*/ 972 w 1338"/>
              <a:gd name="T33" fmla="*/ 18 h 1476"/>
              <a:gd name="T34" fmla="*/ 1092 w 1338"/>
              <a:gd name="T35" fmla="*/ 78 h 1476"/>
              <a:gd name="T36" fmla="*/ 1164 w 1338"/>
              <a:gd name="T37" fmla="*/ 156 h 1476"/>
              <a:gd name="T38" fmla="*/ 1224 w 1338"/>
              <a:gd name="T39" fmla="*/ 246 h 1476"/>
              <a:gd name="T40" fmla="*/ 1266 w 1338"/>
              <a:gd name="T41" fmla="*/ 312 h 1476"/>
              <a:gd name="T42" fmla="*/ 1314 w 1338"/>
              <a:gd name="T43" fmla="*/ 444 h 1476"/>
              <a:gd name="T44" fmla="*/ 1338 w 1338"/>
              <a:gd name="T45" fmla="*/ 564 h 1476"/>
              <a:gd name="T46" fmla="*/ 1338 w 1338"/>
              <a:gd name="T47" fmla="*/ 666 h 1476"/>
              <a:gd name="T48" fmla="*/ 1314 w 1338"/>
              <a:gd name="T49" fmla="*/ 774 h 1476"/>
              <a:gd name="T50" fmla="*/ 1278 w 1338"/>
              <a:gd name="T51" fmla="*/ 906 h 1476"/>
              <a:gd name="T52" fmla="*/ 1248 w 1338"/>
              <a:gd name="T53" fmla="*/ 984 h 1476"/>
              <a:gd name="T54" fmla="*/ 1194 w 1338"/>
              <a:gd name="T55" fmla="*/ 1026 h 1476"/>
              <a:gd name="T56" fmla="*/ 1116 w 1338"/>
              <a:gd name="T57" fmla="*/ 1104 h 1476"/>
              <a:gd name="T58" fmla="*/ 1050 w 1338"/>
              <a:gd name="T59" fmla="*/ 1152 h 1476"/>
              <a:gd name="T60" fmla="*/ 942 w 1338"/>
              <a:gd name="T61" fmla="*/ 1176 h 1476"/>
              <a:gd name="T62" fmla="*/ 858 w 1338"/>
              <a:gd name="T63" fmla="*/ 1212 h 1476"/>
              <a:gd name="T64" fmla="*/ 816 w 1338"/>
              <a:gd name="T65" fmla="*/ 1248 h 1476"/>
              <a:gd name="T66" fmla="*/ 696 w 1338"/>
              <a:gd name="T67" fmla="*/ 1314 h 1476"/>
              <a:gd name="T68" fmla="*/ 618 w 1338"/>
              <a:gd name="T69" fmla="*/ 1392 h 1476"/>
              <a:gd name="T70" fmla="*/ 540 w 1338"/>
              <a:gd name="T71" fmla="*/ 1446 h 1476"/>
              <a:gd name="T72" fmla="*/ 486 w 1338"/>
              <a:gd name="T73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8" h="1476">
                <a:moveTo>
                  <a:pt x="486" y="1476"/>
                </a:moveTo>
                <a:lnTo>
                  <a:pt x="426" y="1356"/>
                </a:lnTo>
                <a:lnTo>
                  <a:pt x="360" y="1260"/>
                </a:lnTo>
                <a:lnTo>
                  <a:pt x="270" y="1134"/>
                </a:lnTo>
                <a:lnTo>
                  <a:pt x="174" y="1044"/>
                </a:lnTo>
                <a:lnTo>
                  <a:pt x="90" y="954"/>
                </a:lnTo>
                <a:lnTo>
                  <a:pt x="30" y="858"/>
                </a:lnTo>
                <a:lnTo>
                  <a:pt x="0" y="684"/>
                </a:lnTo>
                <a:lnTo>
                  <a:pt x="6" y="546"/>
                </a:lnTo>
                <a:lnTo>
                  <a:pt x="42" y="426"/>
                </a:lnTo>
                <a:lnTo>
                  <a:pt x="108" y="318"/>
                </a:lnTo>
                <a:lnTo>
                  <a:pt x="192" y="228"/>
                </a:lnTo>
                <a:lnTo>
                  <a:pt x="342" y="132"/>
                </a:lnTo>
                <a:lnTo>
                  <a:pt x="498" y="60"/>
                </a:lnTo>
                <a:lnTo>
                  <a:pt x="684" y="12"/>
                </a:lnTo>
                <a:lnTo>
                  <a:pt x="918" y="0"/>
                </a:lnTo>
                <a:lnTo>
                  <a:pt x="972" y="18"/>
                </a:lnTo>
                <a:lnTo>
                  <a:pt x="1092" y="78"/>
                </a:lnTo>
                <a:lnTo>
                  <a:pt x="1164" y="156"/>
                </a:lnTo>
                <a:lnTo>
                  <a:pt x="1224" y="246"/>
                </a:lnTo>
                <a:lnTo>
                  <a:pt x="1266" y="312"/>
                </a:lnTo>
                <a:lnTo>
                  <a:pt x="1314" y="444"/>
                </a:lnTo>
                <a:lnTo>
                  <a:pt x="1338" y="564"/>
                </a:lnTo>
                <a:lnTo>
                  <a:pt x="1338" y="666"/>
                </a:lnTo>
                <a:lnTo>
                  <a:pt x="1314" y="774"/>
                </a:lnTo>
                <a:lnTo>
                  <a:pt x="1278" y="906"/>
                </a:lnTo>
                <a:lnTo>
                  <a:pt x="1248" y="984"/>
                </a:lnTo>
                <a:lnTo>
                  <a:pt x="1194" y="1026"/>
                </a:lnTo>
                <a:lnTo>
                  <a:pt x="1116" y="1104"/>
                </a:lnTo>
                <a:lnTo>
                  <a:pt x="1050" y="1152"/>
                </a:lnTo>
                <a:lnTo>
                  <a:pt x="942" y="1176"/>
                </a:lnTo>
                <a:lnTo>
                  <a:pt x="858" y="1212"/>
                </a:lnTo>
                <a:lnTo>
                  <a:pt x="816" y="1248"/>
                </a:lnTo>
                <a:lnTo>
                  <a:pt x="696" y="1314"/>
                </a:lnTo>
                <a:lnTo>
                  <a:pt x="618" y="1392"/>
                </a:lnTo>
                <a:lnTo>
                  <a:pt x="540" y="1446"/>
                </a:lnTo>
                <a:lnTo>
                  <a:pt x="486" y="1476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1800" b="0">
              <a:solidFill>
                <a:srgbClr val="000000"/>
              </a:solidFill>
              <a:latin typeface="Comic Sans MS" pitchFamily="66" charset="0"/>
            </a:endParaRPr>
          </a:p>
        </p:txBody>
      </p:sp>
      <p:grpSp>
        <p:nvGrpSpPr>
          <p:cNvPr id="189448" name="Group 8"/>
          <p:cNvGrpSpPr>
            <a:grpSpLocks/>
          </p:cNvGrpSpPr>
          <p:nvPr/>
        </p:nvGrpSpPr>
        <p:grpSpPr bwMode="auto">
          <a:xfrm>
            <a:off x="2895600" y="4953000"/>
            <a:ext cx="1504950" cy="1281113"/>
            <a:chOff x="1968" y="1824"/>
            <a:chExt cx="948" cy="807"/>
          </a:xfrm>
        </p:grpSpPr>
        <p:sp>
          <p:nvSpPr>
            <p:cNvPr id="189449" name="Rectangle 9"/>
            <p:cNvSpPr>
              <a:spLocks noChangeAspect="1" noChangeArrowheads="1"/>
            </p:cNvSpPr>
            <p:nvPr/>
          </p:nvSpPr>
          <p:spPr bwMode="auto">
            <a:xfrm>
              <a:off x="2400" y="1824"/>
              <a:ext cx="96" cy="9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50" name="Line 10"/>
            <p:cNvSpPr>
              <a:spLocks noChangeShapeType="1"/>
            </p:cNvSpPr>
            <p:nvPr/>
          </p:nvSpPr>
          <p:spPr bwMode="auto">
            <a:xfrm flipH="1">
              <a:off x="2352" y="1920"/>
              <a:ext cx="96" cy="4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51" name="Text Box 11"/>
            <p:cNvSpPr txBox="1">
              <a:spLocks noChangeArrowheads="1"/>
            </p:cNvSpPr>
            <p:nvPr/>
          </p:nvSpPr>
          <p:spPr bwMode="auto">
            <a:xfrm>
              <a:off x="1968" y="2400"/>
              <a:ext cx="9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FF0000"/>
                  </a:solidFill>
                  <a:latin typeface="Comic Sans MS" pitchFamily="66" charset="0"/>
                </a:rPr>
                <a:t>Stream flow</a:t>
              </a:r>
            </a:p>
          </p:txBody>
        </p:sp>
      </p:grpSp>
      <p:sp>
        <p:nvSpPr>
          <p:cNvPr id="189452" name="Text Box 12"/>
          <p:cNvSpPr txBox="1">
            <a:spLocks noChangeArrowheads="1"/>
          </p:cNvSpPr>
          <p:nvPr/>
        </p:nvSpPr>
        <p:spPr bwMode="auto">
          <a:xfrm>
            <a:off x="5410200" y="28956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 dirty="0">
                <a:solidFill>
                  <a:srgbClr val="000000"/>
                </a:solidFill>
                <a:latin typeface="Comic Sans MS" pitchFamily="66" charset="0"/>
              </a:rPr>
              <a:t>Separate 1D calculations for each sub-domain</a:t>
            </a:r>
          </a:p>
        </p:txBody>
      </p:sp>
      <p:grpSp>
        <p:nvGrpSpPr>
          <p:cNvPr id="189453" name="Group 13"/>
          <p:cNvGrpSpPr>
            <a:grpSpLocks/>
          </p:cNvGrpSpPr>
          <p:nvPr/>
        </p:nvGrpSpPr>
        <p:grpSpPr bwMode="auto">
          <a:xfrm>
            <a:off x="685800" y="3124200"/>
            <a:ext cx="3657600" cy="1295400"/>
            <a:chOff x="432" y="1968"/>
            <a:chExt cx="2304" cy="816"/>
          </a:xfrm>
        </p:grpSpPr>
        <p:sp>
          <p:nvSpPr>
            <p:cNvPr id="189454" name="Rectangle 14"/>
            <p:cNvSpPr>
              <a:spLocks noChangeAspect="1" noChangeArrowheads="1"/>
            </p:cNvSpPr>
            <p:nvPr/>
          </p:nvSpPr>
          <p:spPr bwMode="auto">
            <a:xfrm>
              <a:off x="2112" y="2400"/>
              <a:ext cx="9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55" name="Line 15"/>
            <p:cNvSpPr>
              <a:spLocks noChangeShapeType="1"/>
            </p:cNvSpPr>
            <p:nvPr/>
          </p:nvSpPr>
          <p:spPr bwMode="auto">
            <a:xfrm>
              <a:off x="1392" y="2304"/>
              <a:ext cx="672" cy="9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56" name="Text Box 16"/>
            <p:cNvSpPr txBox="1">
              <a:spLocks noChangeArrowheads="1"/>
            </p:cNvSpPr>
            <p:nvPr/>
          </p:nvSpPr>
          <p:spPr bwMode="auto">
            <a:xfrm>
              <a:off x="432" y="2160"/>
              <a:ext cx="9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1800" b="0">
                  <a:solidFill>
                    <a:srgbClr val="0000FF"/>
                  </a:solidFill>
                  <a:latin typeface="Comic Sans MS" pitchFamily="66" charset="0"/>
                </a:rPr>
                <a:t>Precipitation</a:t>
              </a:r>
            </a:p>
          </p:txBody>
        </p:sp>
        <p:sp>
          <p:nvSpPr>
            <p:cNvPr id="189457" name="Rectangle 17"/>
            <p:cNvSpPr>
              <a:spLocks noChangeAspect="1" noChangeArrowheads="1"/>
            </p:cNvSpPr>
            <p:nvPr/>
          </p:nvSpPr>
          <p:spPr bwMode="auto">
            <a:xfrm>
              <a:off x="2640" y="2688"/>
              <a:ext cx="9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58" name="Rectangle 18"/>
            <p:cNvSpPr>
              <a:spLocks noChangeAspect="1" noChangeArrowheads="1"/>
            </p:cNvSpPr>
            <p:nvPr/>
          </p:nvSpPr>
          <p:spPr bwMode="auto">
            <a:xfrm>
              <a:off x="2592" y="1968"/>
              <a:ext cx="9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59" name="Line 19"/>
            <p:cNvSpPr>
              <a:spLocks noChangeShapeType="1"/>
            </p:cNvSpPr>
            <p:nvPr/>
          </p:nvSpPr>
          <p:spPr bwMode="auto">
            <a:xfrm flipV="1">
              <a:off x="1392" y="2016"/>
              <a:ext cx="1200" cy="28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89460" name="Line 20"/>
            <p:cNvSpPr>
              <a:spLocks noChangeShapeType="1"/>
            </p:cNvSpPr>
            <p:nvPr/>
          </p:nvSpPr>
          <p:spPr bwMode="auto">
            <a:xfrm>
              <a:off x="1392" y="2304"/>
              <a:ext cx="1248" cy="43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en-US" sz="1800" b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461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 animBg="1"/>
      <p:bldP spid="189443" grpId="0" animBg="1"/>
      <p:bldP spid="189444" grpId="0" animBg="1"/>
      <p:bldP spid="18945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ChangeArrowheads="1"/>
          </p:cNvSpPr>
          <p:nvPr/>
        </p:nvSpPr>
        <p:spPr bwMode="auto">
          <a:xfrm>
            <a:off x="314325" y="1031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en-US" sz="2800"/>
              <a:t>Output:  Evapotranspiration (ET)</a:t>
            </a:r>
          </a:p>
        </p:txBody>
      </p:sp>
      <p:pic>
        <p:nvPicPr>
          <p:cNvPr id="395267" name="Picture 3" descr="Rn_Ts_si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3" t="28174" r="35533" b="42155"/>
          <a:stretch>
            <a:fillRect/>
          </a:stretch>
        </p:blipFill>
        <p:spPr bwMode="auto">
          <a:xfrm>
            <a:off x="2947988" y="5473700"/>
            <a:ext cx="1444625" cy="91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5268" name="Picture 4" descr="wholestatio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9" t="7257" r="22145" b="80154"/>
          <a:stretch>
            <a:fillRect/>
          </a:stretch>
        </p:blipFill>
        <p:spPr bwMode="auto">
          <a:xfrm>
            <a:off x="2951163" y="4375150"/>
            <a:ext cx="1423987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5269" name="Picture 5" descr="datalogger_T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2" r="33182" b="56717"/>
          <a:stretch>
            <a:fillRect/>
          </a:stretch>
        </p:blipFill>
        <p:spPr bwMode="auto">
          <a:xfrm>
            <a:off x="3638550" y="1754188"/>
            <a:ext cx="763588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5270" name="Picture 6" descr="wind_R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22" t="17921" r="14223" b="40523"/>
          <a:stretch>
            <a:fillRect/>
          </a:stretch>
        </p:blipFill>
        <p:spPr bwMode="auto">
          <a:xfrm>
            <a:off x="3011488" y="1752600"/>
            <a:ext cx="630237" cy="18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5271" name="Text Box 7"/>
          <p:cNvSpPr txBox="1">
            <a:spLocks noChangeArrowheads="1"/>
          </p:cNvSpPr>
          <p:nvPr/>
        </p:nvSpPr>
        <p:spPr bwMode="auto">
          <a:xfrm>
            <a:off x="4429125" y="1889125"/>
            <a:ext cx="30591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AutoNum type="arabicPeriod"/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Turc (1961)</a:t>
            </a:r>
          </a:p>
          <a:p>
            <a:pPr>
              <a:lnSpc>
                <a:spcPct val="100000"/>
              </a:lnSpc>
              <a:buFontTx/>
              <a:buAutoNum type="arabicPeriod"/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buFontTx/>
              <a:buAutoNum type="arabicPeriod"/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buFontTx/>
              <a:buAutoNum type="arabicPeriod"/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Hargreaves et al (1985)</a:t>
            </a:r>
          </a:p>
        </p:txBody>
      </p: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4459288" y="3670300"/>
            <a:ext cx="34115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3.  Priestley and Taylor (1972)</a:t>
            </a:r>
          </a:p>
        </p:txBody>
      </p:sp>
      <p:sp>
        <p:nvSpPr>
          <p:cNvPr id="395273" name="Text Box 9"/>
          <p:cNvSpPr txBox="1">
            <a:spLocks noChangeArrowheads="1"/>
          </p:cNvSpPr>
          <p:nvPr/>
        </p:nvSpPr>
        <p:spPr bwMode="auto">
          <a:xfrm>
            <a:off x="4487863" y="4699000"/>
            <a:ext cx="24780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4.  Penman Monteith  </a:t>
            </a:r>
          </a:p>
        </p:txBody>
      </p:sp>
      <p:sp>
        <p:nvSpPr>
          <p:cNvPr id="395274" name="Text Box 10"/>
          <p:cNvSpPr txBox="1">
            <a:spLocks noChangeArrowheads="1"/>
          </p:cNvSpPr>
          <p:nvPr/>
        </p:nvSpPr>
        <p:spPr bwMode="auto">
          <a:xfrm>
            <a:off x="2946400" y="1160463"/>
            <a:ext cx="3262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5 calculation methods</a:t>
            </a:r>
          </a:p>
        </p:txBody>
      </p:sp>
      <p:pic>
        <p:nvPicPr>
          <p:cNvPr id="395275" name="Picture 11" descr="Rn_clo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2" t="12840" r="-938" b="30659"/>
          <a:stretch>
            <a:fillRect/>
          </a:stretch>
        </p:blipFill>
        <p:spPr bwMode="auto">
          <a:xfrm>
            <a:off x="2971800" y="3533775"/>
            <a:ext cx="1428750" cy="86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5276" name="Text Box 12"/>
          <p:cNvSpPr txBox="1">
            <a:spLocks noChangeArrowheads="1"/>
          </p:cNvSpPr>
          <p:nvPr/>
        </p:nvSpPr>
        <p:spPr bwMode="auto">
          <a:xfrm>
            <a:off x="4478338" y="5718175"/>
            <a:ext cx="29765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5.  Energy budget residual</a:t>
            </a:r>
          </a:p>
        </p:txBody>
      </p:sp>
      <p:sp>
        <p:nvSpPr>
          <p:cNvPr id="395277" name="Line 13"/>
          <p:cNvSpPr>
            <a:spLocks noChangeShapeType="1"/>
          </p:cNvSpPr>
          <p:nvPr/>
        </p:nvSpPr>
        <p:spPr bwMode="auto">
          <a:xfrm>
            <a:off x="2652713" y="1674813"/>
            <a:ext cx="9525" cy="471487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5278" name="Text Box 14"/>
          <p:cNvSpPr txBox="1">
            <a:spLocks noChangeArrowheads="1"/>
          </p:cNvSpPr>
          <p:nvPr/>
        </p:nvSpPr>
        <p:spPr bwMode="auto">
          <a:xfrm>
            <a:off x="603250" y="3140075"/>
            <a:ext cx="20367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A50021"/>
                </a:solidFill>
                <a:latin typeface="Comic Sans MS" pitchFamily="66" charset="0"/>
              </a:rPr>
              <a:t>Increasing measurement requirements</a:t>
            </a:r>
          </a:p>
        </p:txBody>
      </p:sp>
      <p:sp>
        <p:nvSpPr>
          <p:cNvPr id="395279" name="Oval 15"/>
          <p:cNvSpPr>
            <a:spLocks noChangeArrowheads="1"/>
          </p:cNvSpPr>
          <p:nvPr/>
        </p:nvSpPr>
        <p:spPr bwMode="auto">
          <a:xfrm>
            <a:off x="3886200" y="2384425"/>
            <a:ext cx="4381500" cy="2943225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Indirect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28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Partially empirical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US" altLang="en-US" sz="2800" b="0" dirty="0">
              <a:solidFill>
                <a:srgbClr val="000066"/>
              </a:solidFill>
              <a:latin typeface="Comic Sans MS" pitchFamily="66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800" b="0" dirty="0">
                <a:solidFill>
                  <a:srgbClr val="000066"/>
                </a:solidFill>
                <a:latin typeface="Comic Sans MS" pitchFamily="66" charset="0"/>
              </a:rPr>
              <a:t>Highly uncertain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71" grpId="0"/>
      <p:bldP spid="395272" grpId="0"/>
      <p:bldP spid="395273" grpId="0"/>
      <p:bldP spid="395276" grpId="0"/>
      <p:bldP spid="395277" grpId="0" animBg="1"/>
      <p:bldP spid="395278" grpId="0"/>
      <p:bldP spid="39527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ChangeArrowheads="1"/>
          </p:cNvSpPr>
          <p:nvPr/>
        </p:nvSpPr>
        <p:spPr bwMode="auto">
          <a:xfrm>
            <a:off x="314325" y="1031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en-US" sz="2800"/>
              <a:t>Output:  Evapotranspiration (ET)</a:t>
            </a:r>
          </a:p>
        </p:txBody>
      </p:sp>
      <p:pic>
        <p:nvPicPr>
          <p:cNvPr id="476163" name="Picture 3" descr="Rn_Ts_si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3" t="28174" r="35533" b="42155"/>
          <a:stretch>
            <a:fillRect/>
          </a:stretch>
        </p:blipFill>
        <p:spPr bwMode="auto">
          <a:xfrm>
            <a:off x="2947988" y="5473700"/>
            <a:ext cx="1444625" cy="91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6164" name="Picture 4" descr="wholestatio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9" t="7257" r="22145" b="80154"/>
          <a:stretch>
            <a:fillRect/>
          </a:stretch>
        </p:blipFill>
        <p:spPr bwMode="auto">
          <a:xfrm>
            <a:off x="2951163" y="4375150"/>
            <a:ext cx="1423987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6165" name="Picture 5" descr="datalogger_T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2" r="33182" b="56717"/>
          <a:stretch>
            <a:fillRect/>
          </a:stretch>
        </p:blipFill>
        <p:spPr bwMode="auto">
          <a:xfrm>
            <a:off x="3638550" y="1754188"/>
            <a:ext cx="763588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6166" name="Picture 6" descr="wind_R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22" t="17921" r="14223" b="40523"/>
          <a:stretch>
            <a:fillRect/>
          </a:stretch>
        </p:blipFill>
        <p:spPr bwMode="auto">
          <a:xfrm>
            <a:off x="3011488" y="1752600"/>
            <a:ext cx="630237" cy="18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6167" name="Text Box 7"/>
          <p:cNvSpPr txBox="1">
            <a:spLocks noChangeArrowheads="1"/>
          </p:cNvSpPr>
          <p:nvPr/>
        </p:nvSpPr>
        <p:spPr bwMode="auto">
          <a:xfrm>
            <a:off x="4429125" y="1889125"/>
            <a:ext cx="30591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AutoNum type="arabicPeriod"/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Turc (1961)</a:t>
            </a:r>
          </a:p>
          <a:p>
            <a:pPr>
              <a:lnSpc>
                <a:spcPct val="100000"/>
              </a:lnSpc>
              <a:buFontTx/>
              <a:buAutoNum type="arabicPeriod"/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buFontTx/>
              <a:buAutoNum type="arabicPeriod"/>
            </a:pPr>
            <a:endParaRPr lang="en-US" altLang="en-US" sz="1800" b="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lnSpc>
                <a:spcPct val="100000"/>
              </a:lnSpc>
              <a:buFontTx/>
              <a:buAutoNum type="arabicPeriod"/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Hargreaves et al (1985)</a:t>
            </a:r>
          </a:p>
        </p:txBody>
      </p:sp>
      <p:sp>
        <p:nvSpPr>
          <p:cNvPr id="476168" name="Text Box 8"/>
          <p:cNvSpPr txBox="1">
            <a:spLocks noChangeArrowheads="1"/>
          </p:cNvSpPr>
          <p:nvPr/>
        </p:nvSpPr>
        <p:spPr bwMode="auto">
          <a:xfrm>
            <a:off x="4459288" y="3670300"/>
            <a:ext cx="34115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3.  Priestley and Taylor (1972)</a:t>
            </a:r>
          </a:p>
        </p:txBody>
      </p:sp>
      <p:sp>
        <p:nvSpPr>
          <p:cNvPr id="476169" name="Text Box 9"/>
          <p:cNvSpPr txBox="1">
            <a:spLocks noChangeArrowheads="1"/>
          </p:cNvSpPr>
          <p:nvPr/>
        </p:nvSpPr>
        <p:spPr bwMode="auto">
          <a:xfrm>
            <a:off x="4487863" y="4699000"/>
            <a:ext cx="24780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4.  Penman Monteith  </a:t>
            </a:r>
          </a:p>
        </p:txBody>
      </p:sp>
      <p:sp>
        <p:nvSpPr>
          <p:cNvPr id="476170" name="Text Box 10"/>
          <p:cNvSpPr txBox="1">
            <a:spLocks noChangeArrowheads="1"/>
          </p:cNvSpPr>
          <p:nvPr/>
        </p:nvSpPr>
        <p:spPr bwMode="auto">
          <a:xfrm>
            <a:off x="2946400" y="1160463"/>
            <a:ext cx="3262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b="0">
                <a:solidFill>
                  <a:srgbClr val="000066"/>
                </a:solidFill>
                <a:latin typeface="Comic Sans MS" pitchFamily="66" charset="0"/>
              </a:rPr>
              <a:t>5 calculation methods</a:t>
            </a:r>
          </a:p>
        </p:txBody>
      </p:sp>
      <p:pic>
        <p:nvPicPr>
          <p:cNvPr id="476171" name="Picture 11" descr="Rn_clo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2" t="12840" r="-938" b="30659"/>
          <a:stretch>
            <a:fillRect/>
          </a:stretch>
        </p:blipFill>
        <p:spPr bwMode="auto">
          <a:xfrm>
            <a:off x="2971800" y="3533775"/>
            <a:ext cx="1428750" cy="86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6172" name="Text Box 12"/>
          <p:cNvSpPr txBox="1">
            <a:spLocks noChangeArrowheads="1"/>
          </p:cNvSpPr>
          <p:nvPr/>
        </p:nvSpPr>
        <p:spPr bwMode="auto">
          <a:xfrm>
            <a:off x="4478338" y="5718175"/>
            <a:ext cx="29765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1800" b="0">
                <a:solidFill>
                  <a:srgbClr val="000066"/>
                </a:solidFill>
                <a:latin typeface="Comic Sans MS" pitchFamily="66" charset="0"/>
              </a:rPr>
              <a:t>5.  Energy budget residual</a:t>
            </a:r>
          </a:p>
        </p:txBody>
      </p:sp>
      <p:grpSp>
        <p:nvGrpSpPr>
          <p:cNvPr id="476180" name="Group 20"/>
          <p:cNvGrpSpPr>
            <a:grpSpLocks/>
          </p:cNvGrpSpPr>
          <p:nvPr/>
        </p:nvGrpSpPr>
        <p:grpSpPr bwMode="auto">
          <a:xfrm>
            <a:off x="319088" y="3562350"/>
            <a:ext cx="2347912" cy="2762250"/>
            <a:chOff x="201" y="2244"/>
            <a:chExt cx="1479" cy="1740"/>
          </a:xfrm>
        </p:grpSpPr>
        <p:sp>
          <p:nvSpPr>
            <p:cNvPr id="476176" name="Line 16"/>
            <p:cNvSpPr>
              <a:spLocks noChangeShapeType="1"/>
            </p:cNvSpPr>
            <p:nvPr/>
          </p:nvSpPr>
          <p:spPr bwMode="auto">
            <a:xfrm>
              <a:off x="1680" y="2244"/>
              <a:ext cx="0" cy="174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6177" name="Text Box 17"/>
            <p:cNvSpPr txBox="1">
              <a:spLocks noChangeArrowheads="1"/>
            </p:cNvSpPr>
            <p:nvPr/>
          </p:nvSpPr>
          <p:spPr bwMode="auto">
            <a:xfrm>
              <a:off x="201" y="2688"/>
              <a:ext cx="1248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FF0000"/>
                  </a:solidFill>
                </a:rPr>
                <a:t>Available August 2004 - </a:t>
              </a:r>
            </a:p>
          </p:txBody>
        </p:sp>
      </p:grpSp>
      <p:grpSp>
        <p:nvGrpSpPr>
          <p:cNvPr id="476179" name="Group 19"/>
          <p:cNvGrpSpPr>
            <a:grpSpLocks/>
          </p:cNvGrpSpPr>
          <p:nvPr/>
        </p:nvGrpSpPr>
        <p:grpSpPr bwMode="auto">
          <a:xfrm>
            <a:off x="247650" y="1747838"/>
            <a:ext cx="2419350" cy="1757362"/>
            <a:chOff x="156" y="1101"/>
            <a:chExt cx="1524" cy="1107"/>
          </a:xfrm>
        </p:grpSpPr>
        <p:sp>
          <p:nvSpPr>
            <p:cNvPr id="476173" name="Line 13"/>
            <p:cNvSpPr>
              <a:spLocks noChangeShapeType="1"/>
            </p:cNvSpPr>
            <p:nvPr/>
          </p:nvSpPr>
          <p:spPr bwMode="auto">
            <a:xfrm>
              <a:off x="1671" y="1101"/>
              <a:ext cx="9" cy="1107"/>
            </a:xfrm>
            <a:prstGeom prst="line">
              <a:avLst/>
            </a:prstGeom>
            <a:noFill/>
            <a:ln w="57150">
              <a:solidFill>
                <a:srgbClr val="0033CC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6178" name="Text Box 18"/>
            <p:cNvSpPr txBox="1">
              <a:spLocks noChangeArrowheads="1"/>
            </p:cNvSpPr>
            <p:nvPr/>
          </p:nvSpPr>
          <p:spPr bwMode="auto">
            <a:xfrm>
              <a:off x="156" y="1296"/>
              <a:ext cx="1488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 dirty="0">
                  <a:solidFill>
                    <a:srgbClr val="0033CC"/>
                  </a:solidFill>
                </a:rPr>
                <a:t>Available September 1994 -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ChangeArrowheads="1"/>
          </p:cNvSpPr>
          <p:nvPr/>
        </p:nvSpPr>
        <p:spPr bwMode="auto">
          <a:xfrm>
            <a:off x="923925" y="103188"/>
            <a:ext cx="6619875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en-US" sz="2800"/>
              <a:t>ET April 22-23, 2005</a:t>
            </a:r>
          </a:p>
        </p:txBody>
      </p:sp>
      <p:sp>
        <p:nvSpPr>
          <p:cNvPr id="396291" name="Text Box 3"/>
          <p:cNvSpPr txBox="1">
            <a:spLocks noChangeArrowheads="1"/>
          </p:cNvSpPr>
          <p:nvPr/>
        </p:nvSpPr>
        <p:spPr bwMode="auto">
          <a:xfrm rot="16200000">
            <a:off x="-12700" y="3351213"/>
            <a:ext cx="1571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ET (mm/hr)</a:t>
            </a:r>
          </a:p>
        </p:txBody>
      </p:sp>
      <p:pic>
        <p:nvPicPr>
          <p:cNvPr id="396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133475"/>
            <a:ext cx="681037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6293" name="Text Box 5"/>
          <p:cNvSpPr txBox="1">
            <a:spLocks noChangeArrowheads="1"/>
          </p:cNvSpPr>
          <p:nvPr/>
        </p:nvSpPr>
        <p:spPr bwMode="auto">
          <a:xfrm>
            <a:off x="4295775" y="5780088"/>
            <a:ext cx="6286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Day</a:t>
            </a:r>
          </a:p>
        </p:txBody>
      </p:sp>
      <p:grpSp>
        <p:nvGrpSpPr>
          <p:cNvPr id="396294" name="Group 6"/>
          <p:cNvGrpSpPr>
            <a:grpSpLocks/>
          </p:cNvGrpSpPr>
          <p:nvPr/>
        </p:nvGrpSpPr>
        <p:grpSpPr bwMode="auto">
          <a:xfrm>
            <a:off x="3981450" y="2390775"/>
            <a:ext cx="3373438" cy="638175"/>
            <a:chOff x="2508" y="1506"/>
            <a:chExt cx="2125" cy="402"/>
          </a:xfrm>
        </p:grpSpPr>
        <p:sp>
          <p:nvSpPr>
            <p:cNvPr id="396295" name="Rectangle 7"/>
            <p:cNvSpPr>
              <a:spLocks noChangeArrowheads="1"/>
            </p:cNvSpPr>
            <p:nvPr/>
          </p:nvSpPr>
          <p:spPr bwMode="auto">
            <a:xfrm>
              <a:off x="2508" y="1506"/>
              <a:ext cx="1152" cy="402"/>
            </a:xfrm>
            <a:prstGeom prst="rect">
              <a:avLst/>
            </a:prstGeom>
            <a:noFill/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296" name="Text Box 8"/>
            <p:cNvSpPr txBox="1">
              <a:spLocks noChangeArrowheads="1"/>
            </p:cNvSpPr>
            <p:nvPr/>
          </p:nvSpPr>
          <p:spPr bwMode="auto">
            <a:xfrm>
              <a:off x="3814" y="1511"/>
              <a:ext cx="819" cy="268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>
                  <a:solidFill>
                    <a:srgbClr val="000066"/>
                  </a:solidFill>
                  <a:latin typeface="Comic Sans MS" pitchFamily="66" charset="0"/>
                </a:rPr>
                <a:t>Empirical</a:t>
              </a:r>
            </a:p>
          </p:txBody>
        </p:sp>
        <p:sp>
          <p:nvSpPr>
            <p:cNvPr id="396297" name="Line 9"/>
            <p:cNvSpPr>
              <a:spLocks noChangeShapeType="1"/>
            </p:cNvSpPr>
            <p:nvPr/>
          </p:nvSpPr>
          <p:spPr bwMode="auto">
            <a:xfrm flipV="1">
              <a:off x="3666" y="1632"/>
              <a:ext cx="144" cy="4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6298" name="Group 10"/>
          <p:cNvGrpSpPr>
            <a:grpSpLocks/>
          </p:cNvGrpSpPr>
          <p:nvPr/>
        </p:nvGrpSpPr>
        <p:grpSpPr bwMode="auto">
          <a:xfrm>
            <a:off x="3990975" y="1571625"/>
            <a:ext cx="3925888" cy="800100"/>
            <a:chOff x="2514" y="990"/>
            <a:chExt cx="2473" cy="504"/>
          </a:xfrm>
        </p:grpSpPr>
        <p:sp>
          <p:nvSpPr>
            <p:cNvPr id="396299" name="Rectangle 11"/>
            <p:cNvSpPr>
              <a:spLocks noChangeArrowheads="1"/>
            </p:cNvSpPr>
            <p:nvPr/>
          </p:nvSpPr>
          <p:spPr bwMode="auto">
            <a:xfrm>
              <a:off x="2514" y="990"/>
              <a:ext cx="1152" cy="504"/>
            </a:xfrm>
            <a:prstGeom prst="rect">
              <a:avLst/>
            </a:prstGeom>
            <a:noFill/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300" name="Text Box 12"/>
            <p:cNvSpPr txBox="1">
              <a:spLocks noChangeArrowheads="1"/>
            </p:cNvSpPr>
            <p:nvPr/>
          </p:nvSpPr>
          <p:spPr bwMode="auto">
            <a:xfrm>
              <a:off x="3832" y="995"/>
              <a:ext cx="1155" cy="268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en-US" sz="2000" b="0">
                  <a:solidFill>
                    <a:srgbClr val="000066"/>
                  </a:solidFill>
                  <a:latin typeface="Comic Sans MS" pitchFamily="66" charset="0"/>
                </a:rPr>
                <a:t>Energy-based</a:t>
              </a:r>
            </a:p>
          </p:txBody>
        </p:sp>
        <p:sp>
          <p:nvSpPr>
            <p:cNvPr id="396301" name="Line 13"/>
            <p:cNvSpPr>
              <a:spLocks noChangeShapeType="1"/>
            </p:cNvSpPr>
            <p:nvPr/>
          </p:nvSpPr>
          <p:spPr bwMode="auto">
            <a:xfrm flipV="1">
              <a:off x="3678" y="1116"/>
              <a:ext cx="144" cy="4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6302" name="Text Box 14"/>
          <p:cNvSpPr txBox="1">
            <a:spLocks noChangeArrowheads="1"/>
          </p:cNvSpPr>
          <p:nvPr/>
        </p:nvSpPr>
        <p:spPr bwMode="auto">
          <a:xfrm>
            <a:off x="7331075" y="2398713"/>
            <a:ext cx="658813" cy="425450"/>
          </a:xfrm>
          <a:prstGeom prst="rect">
            <a:avLst/>
          </a:prstGeom>
          <a:solidFill>
            <a:srgbClr val="CCEC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Low</a:t>
            </a:r>
          </a:p>
        </p:txBody>
      </p:sp>
      <p:sp>
        <p:nvSpPr>
          <p:cNvPr id="396303" name="Text Box 15"/>
          <p:cNvSpPr txBox="1">
            <a:spLocks noChangeArrowheads="1"/>
          </p:cNvSpPr>
          <p:nvPr/>
        </p:nvSpPr>
        <p:spPr bwMode="auto">
          <a:xfrm>
            <a:off x="7870825" y="1579563"/>
            <a:ext cx="760413" cy="425450"/>
          </a:xfrm>
          <a:prstGeom prst="rect">
            <a:avLst/>
          </a:prstGeom>
          <a:solidFill>
            <a:srgbClr val="CCECFF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en-US" sz="2000" b="0">
                <a:solidFill>
                  <a:srgbClr val="000066"/>
                </a:solidFill>
                <a:latin typeface="Comic Sans MS" pitchFamily="66" charset="0"/>
              </a:rPr>
              <a:t>High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302" grpId="0" animBg="1"/>
      <p:bldP spid="396303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6" name="Text Box 4"/>
          <p:cNvSpPr txBox="1">
            <a:spLocks noChangeArrowheads="1"/>
          </p:cNvSpPr>
          <p:nvPr/>
        </p:nvSpPr>
        <p:spPr bwMode="auto">
          <a:xfrm>
            <a:off x="533400" y="3352813"/>
            <a:ext cx="83058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BG1 and BG2 are “Weather Measure” 193 mm accumulators.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Gauges do not differ by more than 0.02 inches in any storm</a:t>
            </a: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97322" name="Group 10"/>
          <p:cNvGrpSpPr>
            <a:grpSpLocks/>
          </p:cNvGrpSpPr>
          <p:nvPr/>
        </p:nvGrpSpPr>
        <p:grpSpPr bwMode="auto">
          <a:xfrm>
            <a:off x="700088" y="457211"/>
            <a:ext cx="5243512" cy="561975"/>
            <a:chOff x="441" y="288"/>
            <a:chExt cx="3303" cy="354"/>
          </a:xfrm>
        </p:grpSpPr>
        <p:sp>
          <p:nvSpPr>
            <p:cNvPr id="69637" name="Oval 8"/>
            <p:cNvSpPr>
              <a:spLocks noChangeArrowheads="1"/>
            </p:cNvSpPr>
            <p:nvPr/>
          </p:nvSpPr>
          <p:spPr bwMode="auto">
            <a:xfrm>
              <a:off x="3168" y="306"/>
              <a:ext cx="576" cy="33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rgbClr val="66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9638" name="Oval 9"/>
            <p:cNvSpPr>
              <a:spLocks noChangeArrowheads="1"/>
            </p:cNvSpPr>
            <p:nvPr/>
          </p:nvSpPr>
          <p:spPr bwMode="auto">
            <a:xfrm>
              <a:off x="441" y="288"/>
              <a:ext cx="576" cy="33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rgbClr val="66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02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6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Text Box 2"/>
          <p:cNvSpPr txBox="1">
            <a:spLocks noChangeArrowheads="1"/>
          </p:cNvSpPr>
          <p:nvPr/>
        </p:nvSpPr>
        <p:spPr bwMode="auto">
          <a:xfrm>
            <a:off x="533400" y="3352800"/>
            <a:ext cx="8305800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RBG1 – Hydrologic Services TB3 200 mm 0.2 mm/tip tipping bucket gauge.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Plots 1 and 2 (P1 and P2).</a:t>
            </a: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6951" name="Oval 7"/>
          <p:cNvSpPr>
            <a:spLocks noChangeArrowheads="1"/>
          </p:cNvSpPr>
          <p:nvPr/>
        </p:nvSpPr>
        <p:spPr bwMode="auto">
          <a:xfrm>
            <a:off x="3276600" y="345669"/>
            <a:ext cx="914400" cy="908864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algn="ctr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3" name="Straight Arrow Connector 2"/>
          <p:cNvCxnSpPr>
            <a:cxnSpLocks noChangeShapeType="1"/>
          </p:cNvCxnSpPr>
          <p:nvPr/>
        </p:nvCxnSpPr>
        <p:spPr bwMode="auto">
          <a:xfrm flipV="1">
            <a:off x="3048000" y="990600"/>
            <a:ext cx="4038600" cy="35814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flipV="1">
            <a:off x="3048000" y="990600"/>
            <a:ext cx="5410200" cy="35814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4341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951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533400" y="3352813"/>
            <a:ext cx="83058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BG2 is the </a:t>
            </a: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reference rain gauge</a:t>
            </a: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168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3637" name="Oval 5"/>
          <p:cNvSpPr>
            <a:spLocks noChangeArrowheads="1"/>
          </p:cNvSpPr>
          <p:nvPr/>
        </p:nvSpPr>
        <p:spPr bwMode="auto">
          <a:xfrm>
            <a:off x="609600" y="457200"/>
            <a:ext cx="1066800" cy="6858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47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50" y="3424251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914400" y="762013"/>
            <a:ext cx="76962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2708" name="Picture 3" descr="C:\Users\SJB\Documents\Folders\SEMINARS\Oregon State - Richard Cuenca 2014\Figures\Jim Dooge April 2001-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-12700"/>
            <a:ext cx="65024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Text Box 2"/>
          <p:cNvSpPr txBox="1">
            <a:spLocks noChangeArrowheads="1"/>
          </p:cNvSpPr>
          <p:nvPr/>
        </p:nvSpPr>
        <p:spPr bwMode="auto">
          <a:xfrm>
            <a:off x="6576210" y="228613"/>
            <a:ext cx="2567790" cy="486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Prof Jim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Dooge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(1922 - 2010)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wise counsel and friend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Supervising SJB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RG2 reference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gauge - April 2001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International Hydrology Prize: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Dooge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Medal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Named to honor Jim in 2014</a:t>
            </a:r>
          </a:p>
        </p:txBody>
      </p:sp>
    </p:spTree>
    <p:extLst>
      <p:ext uri="{BB962C8B-B14F-4D97-AF65-F5344CB8AC3E}">
        <p14:creationId xmlns:p14="http://schemas.microsoft.com/office/powerpoint/2010/main" val="176505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50" y="3424251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2" name="Picture 2" descr="C:\Users\SJB\Documents\Folders\SEMINARS\Oregon State - Richard Cuenca 2014\Figures\Jim Dooge April 2001 2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7025"/>
            <a:ext cx="6502400" cy="725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6172200" y="381000"/>
            <a:ext cx="2895600" cy="2819400"/>
            <a:chOff x="6172200" y="381000"/>
            <a:chExt cx="2895600" cy="2819400"/>
          </a:xfrm>
        </p:grpSpPr>
        <p:cxnSp>
          <p:nvCxnSpPr>
            <p:cNvPr id="3" name="Straight Arrow Connector 2"/>
            <p:cNvCxnSpPr>
              <a:cxnSpLocks noChangeShapeType="1"/>
              <a:stCxn id="6" idx="2"/>
            </p:cNvCxnSpPr>
            <p:nvPr/>
          </p:nvCxnSpPr>
          <p:spPr bwMode="auto">
            <a:xfrm flipH="1">
              <a:off x="6172200" y="2627769"/>
              <a:ext cx="1638300" cy="572631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6553200" y="381000"/>
              <a:ext cx="2514600" cy="22467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Tipping bucket gauge (calibrated) annually.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Installed August 1994.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Not recommended.</a:t>
              </a: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553200" y="3396496"/>
            <a:ext cx="2514600" cy="101566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Gauges installed as “checks” in later years.</a:t>
            </a:r>
          </a:p>
        </p:txBody>
      </p:sp>
      <p:cxnSp>
        <p:nvCxnSpPr>
          <p:cNvPr id="12" name="Straight Arrow Connector 11"/>
          <p:cNvCxnSpPr>
            <a:cxnSpLocks noChangeShapeType="1"/>
            <a:stCxn id="8" idx="1"/>
          </p:cNvCxnSpPr>
          <p:nvPr/>
        </p:nvCxnSpPr>
        <p:spPr bwMode="auto">
          <a:xfrm flipH="1">
            <a:off x="3581400" y="3904328"/>
            <a:ext cx="2971800" cy="877580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H="1">
            <a:off x="2667000" y="3588315"/>
            <a:ext cx="3886200" cy="1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 flipH="1">
            <a:off x="914400" y="4191000"/>
            <a:ext cx="5638800" cy="1447800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235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030301"/>
            <a:ext cx="8070850" cy="544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000139" y="179401"/>
            <a:ext cx="7381861" cy="58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2003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measured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cumulative fluxes</a:t>
            </a:r>
          </a:p>
        </p:txBody>
      </p:sp>
      <p:sp>
        <p:nvSpPr>
          <p:cNvPr id="454660" name="Text Box 4"/>
          <p:cNvSpPr txBox="1">
            <a:spLocks noChangeArrowheads="1"/>
          </p:cNvSpPr>
          <p:nvPr/>
        </p:nvSpPr>
        <p:spPr bwMode="auto">
          <a:xfrm>
            <a:off x="6103938" y="1349375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Benchmark rain</a:t>
            </a:r>
          </a:p>
        </p:txBody>
      </p:sp>
      <p:sp>
        <p:nvSpPr>
          <p:cNvPr id="454661" name="Oval 5"/>
          <p:cNvSpPr>
            <a:spLocks noChangeAspect="1" noChangeArrowheads="1"/>
          </p:cNvSpPr>
          <p:nvPr/>
        </p:nvSpPr>
        <p:spPr bwMode="auto">
          <a:xfrm>
            <a:off x="7900989" y="1509726"/>
            <a:ext cx="92075" cy="920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4546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45044" r="44461" b="41794"/>
          <a:stretch>
            <a:fillRect/>
          </a:stretch>
        </p:blipFill>
        <p:spPr bwMode="auto">
          <a:xfrm>
            <a:off x="1727200" y="1908188"/>
            <a:ext cx="2159000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9" name="Text Box 12"/>
          <p:cNvSpPr txBox="1">
            <a:spLocks noChangeArrowheads="1"/>
          </p:cNvSpPr>
          <p:nvPr/>
        </p:nvSpPr>
        <p:spPr bwMode="auto">
          <a:xfrm>
            <a:off x="811232" y="6024576"/>
            <a:ext cx="1303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January 1</a:t>
            </a:r>
          </a:p>
        </p:txBody>
      </p:sp>
      <p:sp>
        <p:nvSpPr>
          <p:cNvPr id="74760" name="Text Box 13"/>
          <p:cNvSpPr txBox="1">
            <a:spLocks noChangeArrowheads="1"/>
          </p:cNvSpPr>
          <p:nvPr/>
        </p:nvSpPr>
        <p:spPr bwMode="auto">
          <a:xfrm>
            <a:off x="7499350" y="5959475"/>
            <a:ext cx="95408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May 31</a:t>
            </a:r>
          </a:p>
        </p:txBody>
      </p:sp>
      <p:grpSp>
        <p:nvGrpSpPr>
          <p:cNvPr id="454672" name="Group 16"/>
          <p:cNvGrpSpPr>
            <a:grpSpLocks/>
          </p:cNvGrpSpPr>
          <p:nvPr/>
        </p:nvGrpSpPr>
        <p:grpSpPr bwMode="auto">
          <a:xfrm>
            <a:off x="1727200" y="1485913"/>
            <a:ext cx="4749800" cy="1333500"/>
            <a:chOff x="1088" y="936"/>
            <a:chExt cx="2992" cy="840"/>
          </a:xfrm>
        </p:grpSpPr>
        <p:pic>
          <p:nvPicPr>
            <p:cNvPr id="74772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77" t="20474" r="34633" b="73318"/>
            <a:stretch>
              <a:fillRect/>
            </a:stretch>
          </p:blipFill>
          <p:spPr bwMode="auto">
            <a:xfrm>
              <a:off x="1088" y="936"/>
              <a:ext cx="2176" cy="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4773" name="Line 15"/>
            <p:cNvSpPr>
              <a:spLocks noChangeShapeType="1"/>
            </p:cNvSpPr>
            <p:nvPr/>
          </p:nvSpPr>
          <p:spPr bwMode="auto">
            <a:xfrm>
              <a:off x="2736" y="1104"/>
              <a:ext cx="1344" cy="672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454673" name="Line 17"/>
          <p:cNvSpPr>
            <a:spLocks noChangeShapeType="1"/>
          </p:cNvSpPr>
          <p:nvPr/>
        </p:nvSpPr>
        <p:spPr bwMode="auto">
          <a:xfrm>
            <a:off x="3810000" y="2209800"/>
            <a:ext cx="1828800" cy="609600"/>
          </a:xfrm>
          <a:prstGeom prst="line">
            <a:avLst/>
          </a:prstGeom>
          <a:noFill/>
          <a:ln w="38100">
            <a:solidFill>
              <a:srgbClr val="66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4674" name="Line 18"/>
          <p:cNvSpPr>
            <a:spLocks noChangeShapeType="1"/>
          </p:cNvSpPr>
          <p:nvPr/>
        </p:nvSpPr>
        <p:spPr bwMode="auto">
          <a:xfrm>
            <a:off x="3581400" y="2590800"/>
            <a:ext cx="1143000" cy="609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454677" name="Group 21"/>
          <p:cNvGrpSpPr>
            <a:grpSpLocks/>
          </p:cNvGrpSpPr>
          <p:nvPr/>
        </p:nvGrpSpPr>
        <p:grpSpPr bwMode="auto">
          <a:xfrm>
            <a:off x="3060700" y="3646488"/>
            <a:ext cx="3721100" cy="1017588"/>
            <a:chOff x="1928" y="2297"/>
            <a:chExt cx="2344" cy="641"/>
          </a:xfrm>
        </p:grpSpPr>
        <p:sp>
          <p:nvSpPr>
            <p:cNvPr id="74769" name="Oval 14"/>
            <p:cNvSpPr>
              <a:spLocks noChangeArrowheads="1"/>
            </p:cNvSpPr>
            <p:nvPr/>
          </p:nvSpPr>
          <p:spPr bwMode="auto">
            <a:xfrm>
              <a:off x="1928" y="2297"/>
              <a:ext cx="376" cy="57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1750" algn="ctr">
              <a:solidFill>
                <a:srgbClr val="00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4770" name="Text Box 19"/>
            <p:cNvSpPr txBox="1">
              <a:spLocks noChangeArrowheads="1"/>
            </p:cNvSpPr>
            <p:nvPr/>
          </p:nvSpPr>
          <p:spPr bwMode="auto">
            <a:xfrm>
              <a:off x="2592" y="2592"/>
              <a:ext cx="168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Rain undercatch</a:t>
              </a:r>
            </a:p>
          </p:txBody>
        </p:sp>
        <p:sp>
          <p:nvSpPr>
            <p:cNvPr id="74771" name="Line 20"/>
            <p:cNvSpPr>
              <a:spLocks noChangeShapeType="1"/>
            </p:cNvSpPr>
            <p:nvPr/>
          </p:nvSpPr>
          <p:spPr bwMode="auto">
            <a:xfrm>
              <a:off x="2304" y="2688"/>
              <a:ext cx="288" cy="96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98497" y="1159201"/>
            <a:ext cx="999625" cy="4606121"/>
            <a:chOff x="498497" y="1159201"/>
            <a:chExt cx="999625" cy="4606121"/>
          </a:xfrm>
        </p:grpSpPr>
        <p:sp>
          <p:nvSpPr>
            <p:cNvPr id="74766" name="Rectangle 22"/>
            <p:cNvSpPr>
              <a:spLocks noChangeArrowheads="1"/>
            </p:cNvSpPr>
            <p:nvPr/>
          </p:nvSpPr>
          <p:spPr bwMode="auto">
            <a:xfrm>
              <a:off x="498497" y="2466975"/>
              <a:ext cx="296864" cy="202882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8575" algn="ctr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821239" y="1159201"/>
              <a:ext cx="667539" cy="40195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830583" y="5363367"/>
              <a:ext cx="667539" cy="40195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52369" y="5788332"/>
            <a:ext cx="7605831" cy="668643"/>
            <a:chOff x="852369" y="5788332"/>
            <a:chExt cx="7605831" cy="668643"/>
          </a:xfrm>
        </p:grpSpPr>
        <p:sp>
          <p:nvSpPr>
            <p:cNvPr id="24" name="Rectangle 23"/>
            <p:cNvSpPr/>
            <p:nvPr/>
          </p:nvSpPr>
          <p:spPr bwMode="auto">
            <a:xfrm>
              <a:off x="852369" y="5809622"/>
              <a:ext cx="1182585" cy="647353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7275615" y="5788332"/>
              <a:ext cx="1182585" cy="647353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8077200" y="1563695"/>
            <a:ext cx="838200" cy="674690"/>
            <a:chOff x="5088" y="985"/>
            <a:chExt cx="528" cy="425"/>
          </a:xfrm>
        </p:grpSpPr>
        <p:sp>
          <p:nvSpPr>
            <p:cNvPr id="27" name="Line 20"/>
            <p:cNvSpPr>
              <a:spLocks noChangeShapeType="1"/>
            </p:cNvSpPr>
            <p:nvPr/>
          </p:nvSpPr>
          <p:spPr bwMode="auto">
            <a:xfrm>
              <a:off x="5088" y="985"/>
              <a:ext cx="0" cy="42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8" name="Text Box 21"/>
            <p:cNvSpPr txBox="1">
              <a:spLocks noChangeArrowheads="1"/>
            </p:cNvSpPr>
            <p:nvPr/>
          </p:nvSpPr>
          <p:spPr bwMode="auto">
            <a:xfrm>
              <a:off x="5136" y="1008"/>
              <a:ext cx="48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Bias</a:t>
              </a:r>
            </a:p>
          </p:txBody>
        </p:sp>
      </p:grpSp>
      <p:sp>
        <p:nvSpPr>
          <p:cNvPr id="29" name="Rectangle 28"/>
          <p:cNvSpPr/>
          <p:nvPr/>
        </p:nvSpPr>
        <p:spPr>
          <a:xfrm>
            <a:off x="936163" y="252021"/>
            <a:ext cx="5083637" cy="4684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51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60" grpId="0"/>
      <p:bldP spid="454661" grpId="0" animBg="1"/>
      <p:bldP spid="454673" grpId="0" animBg="1"/>
      <p:bldP spid="454674" grpId="0" animBg="1"/>
      <p:bldP spid="29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030301"/>
            <a:ext cx="8070850" cy="544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000139" y="179401"/>
            <a:ext cx="6992925" cy="58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2003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measured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cumulative fluxes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103938" y="1349375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Benchmark rain</a:t>
            </a:r>
          </a:p>
        </p:txBody>
      </p:sp>
      <p:sp>
        <p:nvSpPr>
          <p:cNvPr id="75781" name="Oval 5"/>
          <p:cNvSpPr>
            <a:spLocks noChangeAspect="1" noChangeArrowheads="1"/>
          </p:cNvSpPr>
          <p:nvPr/>
        </p:nvSpPr>
        <p:spPr bwMode="auto">
          <a:xfrm>
            <a:off x="7900989" y="1509726"/>
            <a:ext cx="92075" cy="920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45044" r="44461" b="41794"/>
          <a:stretch>
            <a:fillRect/>
          </a:stretch>
        </p:blipFill>
        <p:spPr bwMode="auto">
          <a:xfrm>
            <a:off x="1727200" y="1908188"/>
            <a:ext cx="2159000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 t="20474" r="34633" b="73318"/>
          <a:stretch>
            <a:fillRect/>
          </a:stretch>
        </p:blipFill>
        <p:spPr bwMode="auto">
          <a:xfrm>
            <a:off x="1727200" y="1485900"/>
            <a:ext cx="3454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8344" name="Line 8"/>
          <p:cNvSpPr>
            <a:spLocks noChangeShapeType="1"/>
          </p:cNvSpPr>
          <p:nvPr/>
        </p:nvSpPr>
        <p:spPr bwMode="auto">
          <a:xfrm flipV="1">
            <a:off x="2073275" y="4167188"/>
            <a:ext cx="2178050" cy="13954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8345" name="Text Box 9"/>
          <p:cNvSpPr txBox="1">
            <a:spLocks noChangeArrowheads="1"/>
          </p:cNvSpPr>
          <p:nvPr/>
        </p:nvSpPr>
        <p:spPr bwMode="auto">
          <a:xfrm>
            <a:off x="3584595" y="4656151"/>
            <a:ext cx="2212975" cy="915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Most rain becomes subsurface flow</a:t>
            </a:r>
          </a:p>
        </p:txBody>
      </p:sp>
      <p:sp>
        <p:nvSpPr>
          <p:cNvPr id="398346" name="Line 10"/>
          <p:cNvSpPr>
            <a:spLocks noChangeShapeType="1"/>
          </p:cNvSpPr>
          <p:nvPr/>
        </p:nvSpPr>
        <p:spPr bwMode="auto">
          <a:xfrm flipV="1">
            <a:off x="4743450" y="2962275"/>
            <a:ext cx="3157538" cy="847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8347" name="Text Box 11"/>
          <p:cNvSpPr txBox="1">
            <a:spLocks noChangeArrowheads="1"/>
          </p:cNvSpPr>
          <p:nvPr/>
        </p:nvSpPr>
        <p:spPr bwMode="auto">
          <a:xfrm>
            <a:off x="6167453" y="3535363"/>
            <a:ext cx="1533525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More water lost to ET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811232" y="6024576"/>
            <a:ext cx="1303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January 1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7499350" y="5959475"/>
            <a:ext cx="95408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May 31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36163" y="252021"/>
            <a:ext cx="5083637" cy="4684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95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344" grpId="0" animBg="1"/>
      <p:bldP spid="398345" grpId="0" animBg="1"/>
      <p:bldP spid="398346" grpId="0" animBg="1"/>
      <p:bldP spid="398347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rgbClr val="FF33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rgbClr val="FF33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rgbClr val="FF33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rgbClr val="FF33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6436</TotalTime>
  <Words>4663</Words>
  <Application>Microsoft Office PowerPoint</Application>
  <PresentationFormat>On-screen Show (4:3)</PresentationFormat>
  <Paragraphs>848</Paragraphs>
  <Slides>143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143</vt:i4>
      </vt:variant>
    </vt:vector>
  </HeadingPairs>
  <TitlesOfParts>
    <vt:vector size="159" baseType="lpstr">
      <vt:lpstr>Arial</vt:lpstr>
      <vt:lpstr>Arial Unicode MS</vt:lpstr>
      <vt:lpstr>Calibri</vt:lpstr>
      <vt:lpstr>Comic Sans MS</vt:lpstr>
      <vt:lpstr>Times New Roman</vt:lpstr>
      <vt:lpstr>Wingdings</vt:lpstr>
      <vt:lpstr>Default Design</vt:lpstr>
      <vt:lpstr>Blank Presentation</vt:lpstr>
      <vt:lpstr>1_Default Design</vt:lpstr>
      <vt:lpstr>2_Default Design</vt:lpstr>
      <vt:lpstr>3_Default Design</vt:lpstr>
      <vt:lpstr>4_Default Design</vt:lpstr>
      <vt:lpstr>5_Default Design</vt:lpstr>
      <vt:lpstr>18_Office Theme</vt:lpstr>
      <vt:lpstr>Chart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Lumped models</vt:lpstr>
      <vt:lpstr>Aggregated lumped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Measurements in space:  Points</vt:lpstr>
      <vt:lpstr>Models:  ‘fill in’ unknowns</vt:lpstr>
      <vt:lpstr>PowerPoint Presentation</vt:lpstr>
      <vt:lpstr>PowerPoint Presentation</vt:lpstr>
      <vt:lpstr>PowerPoint Presentation</vt:lpstr>
      <vt:lpstr>Framework of knowns/unknowns: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Subsurface governing PDE</vt:lpstr>
      <vt:lpstr>Equations for water retention functions   van Genuchten (1980)</vt:lpstr>
      <vt:lpstr>PowerPoint Presentation</vt:lpstr>
      <vt:lpstr>Solution schemes</vt:lpstr>
      <vt:lpstr>Model configuration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Atmospheric measurements</vt:lpstr>
      <vt:lpstr>Atmospheric measurements</vt:lpstr>
      <vt:lpstr>Radiation measurements</vt:lpstr>
      <vt:lpstr>Soil heat flux measurements</vt:lpstr>
      <vt:lpstr>Internal state measurements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Tarrawarra, Australia</vt:lpstr>
      <vt:lpstr>Tarrawarra measurements  Western and Grayson, 1998</vt:lpstr>
      <vt:lpstr>Soil moisture (water content) measurements</vt:lpstr>
      <vt:lpstr>Framework of knowns/unknowns: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 &amp; S 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SJB</dc:creator>
  <cp:lastModifiedBy>Stephen J. Burges</cp:lastModifiedBy>
  <cp:revision>657</cp:revision>
  <dcterms:created xsi:type="dcterms:W3CDTF">2006-01-09T02:58:59Z</dcterms:created>
  <dcterms:modified xsi:type="dcterms:W3CDTF">2024-07-05T23:12:00Z</dcterms:modified>
</cp:coreProperties>
</file>