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9.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0.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1.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2.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09" r:id="rId3"/>
    <p:sldMasterId id="2147483793" r:id="rId4"/>
    <p:sldMasterId id="2147483865" r:id="rId5"/>
    <p:sldMasterId id="2147483877" r:id="rId6"/>
    <p:sldMasterId id="2147483889" r:id="rId7"/>
    <p:sldMasterId id="2147483901" r:id="rId8"/>
    <p:sldMasterId id="2147483913" r:id="rId9"/>
    <p:sldMasterId id="2147483949" r:id="rId10"/>
    <p:sldMasterId id="2147484081" r:id="rId11"/>
    <p:sldMasterId id="2147484093" r:id="rId12"/>
    <p:sldMasterId id="2147484153" r:id="rId13"/>
    <p:sldMasterId id="2147484273" r:id="rId14"/>
    <p:sldMasterId id="2147484285" r:id="rId15"/>
    <p:sldMasterId id="2147484297" r:id="rId16"/>
    <p:sldMasterId id="2147484309" r:id="rId17"/>
    <p:sldMasterId id="2147484321" r:id="rId18"/>
    <p:sldMasterId id="2147484333" r:id="rId19"/>
    <p:sldMasterId id="2147484381" r:id="rId20"/>
    <p:sldMasterId id="2147484405" r:id="rId21"/>
    <p:sldMasterId id="2147484417" r:id="rId22"/>
    <p:sldMasterId id="2147484429" r:id="rId23"/>
  </p:sldMasterIdLst>
  <p:notesMasterIdLst>
    <p:notesMasterId r:id="rId217"/>
  </p:notesMasterIdLst>
  <p:sldIdLst>
    <p:sldId id="277" r:id="rId24"/>
    <p:sldId id="1567" r:id="rId25"/>
    <p:sldId id="672" r:id="rId26"/>
    <p:sldId id="1540" r:id="rId27"/>
    <p:sldId id="1014" r:id="rId28"/>
    <p:sldId id="1378" r:id="rId29"/>
    <p:sldId id="1392" r:id="rId30"/>
    <p:sldId id="1360" r:id="rId31"/>
    <p:sldId id="1376" r:id="rId32"/>
    <p:sldId id="1361" r:id="rId33"/>
    <p:sldId id="1375" r:id="rId34"/>
    <p:sldId id="1390" r:id="rId35"/>
    <p:sldId id="1396" r:id="rId36"/>
    <p:sldId id="1383" r:id="rId37"/>
    <p:sldId id="1384" r:id="rId38"/>
    <p:sldId id="1454" r:id="rId39"/>
    <p:sldId id="1445" r:id="rId40"/>
    <p:sldId id="1015" r:id="rId41"/>
    <p:sldId id="875" r:id="rId42"/>
    <p:sldId id="1542" r:id="rId43"/>
    <p:sldId id="851" r:id="rId44"/>
    <p:sldId id="1539" r:id="rId45"/>
    <p:sldId id="1179" r:id="rId46"/>
    <p:sldId id="1178" r:id="rId47"/>
    <p:sldId id="1187" r:id="rId48"/>
    <p:sldId id="1188" r:id="rId49"/>
    <p:sldId id="1189" r:id="rId50"/>
    <p:sldId id="1181" r:id="rId51"/>
    <p:sldId id="1190" r:id="rId52"/>
    <p:sldId id="1561" r:id="rId53"/>
    <p:sldId id="1562" r:id="rId54"/>
    <p:sldId id="1563" r:id="rId55"/>
    <p:sldId id="1564" r:id="rId56"/>
    <p:sldId id="1598" r:id="rId57"/>
    <p:sldId id="1080" r:id="rId58"/>
    <p:sldId id="1280" r:id="rId59"/>
    <p:sldId id="724" r:id="rId60"/>
    <p:sldId id="1180" r:id="rId61"/>
    <p:sldId id="1461" r:id="rId62"/>
    <p:sldId id="881" r:id="rId63"/>
    <p:sldId id="1082" r:id="rId64"/>
    <p:sldId id="1600" r:id="rId65"/>
    <p:sldId id="1060" r:id="rId66"/>
    <p:sldId id="1463" r:id="rId67"/>
    <p:sldId id="1061" r:id="rId68"/>
    <p:sldId id="884" r:id="rId69"/>
    <p:sldId id="1062" r:id="rId70"/>
    <p:sldId id="885" r:id="rId71"/>
    <p:sldId id="1058" r:id="rId72"/>
    <p:sldId id="1448" r:id="rId73"/>
    <p:sldId id="1453" r:id="rId74"/>
    <p:sldId id="1141" r:id="rId75"/>
    <p:sldId id="1191" r:id="rId76"/>
    <p:sldId id="957" r:id="rId77"/>
    <p:sldId id="956" r:id="rId78"/>
    <p:sldId id="889" r:id="rId79"/>
    <p:sldId id="890" r:id="rId80"/>
    <p:sldId id="891" r:id="rId81"/>
    <p:sldId id="1111" r:id="rId82"/>
    <p:sldId id="903" r:id="rId83"/>
    <p:sldId id="899" r:id="rId84"/>
    <p:sldId id="900" r:id="rId85"/>
    <p:sldId id="901" r:id="rId86"/>
    <p:sldId id="1192" r:id="rId87"/>
    <p:sldId id="1193" r:id="rId88"/>
    <p:sldId id="1194" r:id="rId89"/>
    <p:sldId id="1195" r:id="rId90"/>
    <p:sldId id="1196" r:id="rId91"/>
    <p:sldId id="1198" r:id="rId92"/>
    <p:sldId id="1199" r:id="rId93"/>
    <p:sldId id="1211" r:id="rId94"/>
    <p:sldId id="1200" r:id="rId95"/>
    <p:sldId id="1201" r:id="rId96"/>
    <p:sldId id="1202" r:id="rId97"/>
    <p:sldId id="1203" r:id="rId98"/>
    <p:sldId id="1228" r:id="rId99"/>
    <p:sldId id="1230" r:id="rId100"/>
    <p:sldId id="1212" r:id="rId101"/>
    <p:sldId id="1261" r:id="rId102"/>
    <p:sldId id="1262" r:id="rId103"/>
    <p:sldId id="1263" r:id="rId104"/>
    <p:sldId id="1264" r:id="rId105"/>
    <p:sldId id="1265" r:id="rId106"/>
    <p:sldId id="1213" r:id="rId107"/>
    <p:sldId id="1214" r:id="rId108"/>
    <p:sldId id="383" r:id="rId109"/>
    <p:sldId id="1215" r:id="rId110"/>
    <p:sldId id="1216" r:id="rId111"/>
    <p:sldId id="1217" r:id="rId112"/>
    <p:sldId id="1218" r:id="rId113"/>
    <p:sldId id="1219" r:id="rId114"/>
    <p:sldId id="1220" r:id="rId115"/>
    <p:sldId id="1501" r:id="rId116"/>
    <p:sldId id="1221" r:id="rId117"/>
    <p:sldId id="1222" r:id="rId118"/>
    <p:sldId id="1223" r:id="rId119"/>
    <p:sldId id="1224" r:id="rId120"/>
    <p:sldId id="1225" r:id="rId121"/>
    <p:sldId id="1259" r:id="rId122"/>
    <p:sldId id="1500" r:id="rId123"/>
    <p:sldId id="1226" r:id="rId124"/>
    <p:sldId id="1227" r:id="rId125"/>
    <p:sldId id="892" r:id="rId126"/>
    <p:sldId id="893" r:id="rId127"/>
    <p:sldId id="894" r:id="rId128"/>
    <p:sldId id="895" r:id="rId129"/>
    <p:sldId id="896" r:id="rId130"/>
    <p:sldId id="1543" r:id="rId131"/>
    <p:sldId id="897" r:id="rId132"/>
    <p:sldId id="898" r:id="rId133"/>
    <p:sldId id="1229" r:id="rId134"/>
    <p:sldId id="696" r:id="rId135"/>
    <p:sldId id="958" r:id="rId136"/>
    <p:sldId id="697" r:id="rId137"/>
    <p:sldId id="623" r:id="rId138"/>
    <p:sldId id="625" r:id="rId139"/>
    <p:sldId id="382" r:id="rId140"/>
    <p:sldId id="699" r:id="rId141"/>
    <p:sldId id="700" r:id="rId142"/>
    <p:sldId id="701" r:id="rId143"/>
    <p:sldId id="702" r:id="rId144"/>
    <p:sldId id="703" r:id="rId145"/>
    <p:sldId id="1234" r:id="rId146"/>
    <p:sldId id="1108" r:id="rId147"/>
    <p:sldId id="1107" r:id="rId148"/>
    <p:sldId id="1105" r:id="rId149"/>
    <p:sldId id="384" r:id="rId150"/>
    <p:sldId id="1103" r:id="rId151"/>
    <p:sldId id="1109" r:id="rId152"/>
    <p:sldId id="1104" r:id="rId153"/>
    <p:sldId id="707" r:id="rId154"/>
    <p:sldId id="708" r:id="rId155"/>
    <p:sldId id="709" r:id="rId156"/>
    <p:sldId id="1502" r:id="rId157"/>
    <p:sldId id="1503" r:id="rId158"/>
    <p:sldId id="1504" r:id="rId159"/>
    <p:sldId id="1459" r:id="rId160"/>
    <p:sldId id="1468" r:id="rId161"/>
    <p:sldId id="1565" r:id="rId162"/>
    <p:sldId id="705" r:id="rId163"/>
    <p:sldId id="388" r:id="rId164"/>
    <p:sldId id="387" r:id="rId165"/>
    <p:sldId id="386" r:id="rId166"/>
    <p:sldId id="1566" r:id="rId167"/>
    <p:sldId id="542" r:id="rId168"/>
    <p:sldId id="706" r:id="rId169"/>
    <p:sldId id="668" r:id="rId170"/>
    <p:sldId id="1505" r:id="rId171"/>
    <p:sldId id="1544" r:id="rId172"/>
    <p:sldId id="1506" r:id="rId173"/>
    <p:sldId id="1507" r:id="rId174"/>
    <p:sldId id="1508" r:id="rId175"/>
    <p:sldId id="1509" r:id="rId176"/>
    <p:sldId id="1545" r:id="rId177"/>
    <p:sldId id="1511" r:id="rId178"/>
    <p:sldId id="1512" r:id="rId179"/>
    <p:sldId id="1546" r:id="rId180"/>
    <p:sldId id="1513" r:id="rId181"/>
    <p:sldId id="1514" r:id="rId182"/>
    <p:sldId id="1146" r:id="rId183"/>
    <p:sldId id="1145" r:id="rId184"/>
    <p:sldId id="1278" r:id="rId185"/>
    <p:sldId id="1277" r:id="rId186"/>
    <p:sldId id="1587" r:id="rId187"/>
    <p:sldId id="1549" r:id="rId188"/>
    <p:sldId id="1550" r:id="rId189"/>
    <p:sldId id="1553" r:id="rId190"/>
    <p:sldId id="1552" r:id="rId191"/>
    <p:sldId id="1582" r:id="rId192"/>
    <p:sldId id="1583" r:id="rId193"/>
    <p:sldId id="1584" r:id="rId194"/>
    <p:sldId id="1585" r:id="rId195"/>
    <p:sldId id="1586" r:id="rId196"/>
    <p:sldId id="1554" r:id="rId197"/>
    <p:sldId id="1470" r:id="rId198"/>
    <p:sldId id="1548" r:id="rId199"/>
    <p:sldId id="1481" r:id="rId200"/>
    <p:sldId id="1081" r:id="rId201"/>
    <p:sldId id="1147" r:id="rId202"/>
    <p:sldId id="1148" r:id="rId203"/>
    <p:sldId id="1149" r:id="rId204"/>
    <p:sldId id="1588" r:id="rId205"/>
    <p:sldId id="1590" r:id="rId206"/>
    <p:sldId id="1593" r:id="rId207"/>
    <p:sldId id="1597" r:id="rId208"/>
    <p:sldId id="1594" r:id="rId209"/>
    <p:sldId id="1592" r:id="rId210"/>
    <p:sldId id="1591" r:id="rId211"/>
    <p:sldId id="1479" r:id="rId212"/>
    <p:sldId id="1144" r:id="rId213"/>
    <p:sldId id="1160" r:id="rId214"/>
    <p:sldId id="1589" r:id="rId215"/>
    <p:sldId id="1595" r:id="rId2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0000"/>
    <a:srgbClr val="99FF33"/>
    <a:srgbClr val="CCFF99"/>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708" autoAdjust="0"/>
  </p:normalViewPr>
  <p:slideViewPr>
    <p:cSldViewPr>
      <p:cViewPr varScale="1">
        <p:scale>
          <a:sx n="59" d="100"/>
          <a:sy n="59" d="100"/>
        </p:scale>
        <p:origin x="1500" y="52"/>
      </p:cViewPr>
      <p:guideLst>
        <p:guide orient="horz" pos="2160"/>
        <p:guide pos="2880"/>
      </p:guideLst>
    </p:cSldViewPr>
  </p:slideViewPr>
  <p:outlineViewPr>
    <p:cViewPr>
      <p:scale>
        <a:sx n="33" d="100"/>
        <a:sy n="33" d="100"/>
      </p:scale>
      <p:origin x="0" y="-30126"/>
    </p:cViewPr>
  </p:outlineViewPr>
  <p:notesTextViewPr>
    <p:cViewPr>
      <p:scale>
        <a:sx n="3" d="2"/>
        <a:sy n="3" d="2"/>
      </p:scale>
      <p:origin x="0" y="0"/>
    </p:cViewPr>
  </p:notesTextViewPr>
  <p:sorterViewPr>
    <p:cViewPr varScale="1">
      <p:scale>
        <a:sx n="100" d="100"/>
        <a:sy n="100" d="100"/>
      </p:scale>
      <p:origin x="0" y="-6554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4.xml"/><Relationship Id="rId21" Type="http://schemas.openxmlformats.org/officeDocument/2006/relationships/slideMaster" Target="slideMasters/slideMaster21.xml"/><Relationship Id="rId42" Type="http://schemas.openxmlformats.org/officeDocument/2006/relationships/slide" Target="slides/slide19.xml"/><Relationship Id="rId63" Type="http://schemas.openxmlformats.org/officeDocument/2006/relationships/slide" Target="slides/slide40.xml"/><Relationship Id="rId84" Type="http://schemas.openxmlformats.org/officeDocument/2006/relationships/slide" Target="slides/slide61.xml"/><Relationship Id="rId138" Type="http://schemas.openxmlformats.org/officeDocument/2006/relationships/slide" Target="slides/slide115.xml"/><Relationship Id="rId159" Type="http://schemas.openxmlformats.org/officeDocument/2006/relationships/slide" Target="slides/slide136.xml"/><Relationship Id="rId170" Type="http://schemas.openxmlformats.org/officeDocument/2006/relationships/slide" Target="slides/slide147.xml"/><Relationship Id="rId191" Type="http://schemas.openxmlformats.org/officeDocument/2006/relationships/slide" Target="slides/slide168.xml"/><Relationship Id="rId205" Type="http://schemas.openxmlformats.org/officeDocument/2006/relationships/slide" Target="slides/slide182.xml"/><Relationship Id="rId107" Type="http://schemas.openxmlformats.org/officeDocument/2006/relationships/slide" Target="slides/slide84.xml"/><Relationship Id="rId11" Type="http://schemas.openxmlformats.org/officeDocument/2006/relationships/slideMaster" Target="slideMasters/slideMaster11.xml"/><Relationship Id="rId32" Type="http://schemas.openxmlformats.org/officeDocument/2006/relationships/slide" Target="slides/slide9.xml"/><Relationship Id="rId53" Type="http://schemas.openxmlformats.org/officeDocument/2006/relationships/slide" Target="slides/slide30.xml"/><Relationship Id="rId74" Type="http://schemas.openxmlformats.org/officeDocument/2006/relationships/slide" Target="slides/slide51.xml"/><Relationship Id="rId128" Type="http://schemas.openxmlformats.org/officeDocument/2006/relationships/slide" Target="slides/slide105.xml"/><Relationship Id="rId149" Type="http://schemas.openxmlformats.org/officeDocument/2006/relationships/slide" Target="slides/slide126.xml"/><Relationship Id="rId5" Type="http://schemas.openxmlformats.org/officeDocument/2006/relationships/slideMaster" Target="slideMasters/slideMaster5.xml"/><Relationship Id="rId95" Type="http://schemas.openxmlformats.org/officeDocument/2006/relationships/slide" Target="slides/slide72.xml"/><Relationship Id="rId160" Type="http://schemas.openxmlformats.org/officeDocument/2006/relationships/slide" Target="slides/slide137.xml"/><Relationship Id="rId181" Type="http://schemas.openxmlformats.org/officeDocument/2006/relationships/slide" Target="slides/slide158.xml"/><Relationship Id="rId216" Type="http://schemas.openxmlformats.org/officeDocument/2006/relationships/slide" Target="slides/slide193.xml"/><Relationship Id="rId22" Type="http://schemas.openxmlformats.org/officeDocument/2006/relationships/slideMaster" Target="slideMasters/slideMaster22.xml"/><Relationship Id="rId43" Type="http://schemas.openxmlformats.org/officeDocument/2006/relationships/slide" Target="slides/slide20.xml"/><Relationship Id="rId64" Type="http://schemas.openxmlformats.org/officeDocument/2006/relationships/slide" Target="slides/slide41.xml"/><Relationship Id="rId118" Type="http://schemas.openxmlformats.org/officeDocument/2006/relationships/slide" Target="slides/slide95.xml"/><Relationship Id="rId139" Type="http://schemas.openxmlformats.org/officeDocument/2006/relationships/slide" Target="slides/slide116.xml"/><Relationship Id="rId85" Type="http://schemas.openxmlformats.org/officeDocument/2006/relationships/slide" Target="slides/slide62.xml"/><Relationship Id="rId150" Type="http://schemas.openxmlformats.org/officeDocument/2006/relationships/slide" Target="slides/slide127.xml"/><Relationship Id="rId171" Type="http://schemas.openxmlformats.org/officeDocument/2006/relationships/slide" Target="slides/slide148.xml"/><Relationship Id="rId192" Type="http://schemas.openxmlformats.org/officeDocument/2006/relationships/slide" Target="slides/slide169.xml"/><Relationship Id="rId206" Type="http://schemas.openxmlformats.org/officeDocument/2006/relationships/slide" Target="slides/slide183.xml"/><Relationship Id="rId12" Type="http://schemas.openxmlformats.org/officeDocument/2006/relationships/slideMaster" Target="slideMasters/slideMaster12.xml"/><Relationship Id="rId33" Type="http://schemas.openxmlformats.org/officeDocument/2006/relationships/slide" Target="slides/slide10.xml"/><Relationship Id="rId108" Type="http://schemas.openxmlformats.org/officeDocument/2006/relationships/slide" Target="slides/slide85.xml"/><Relationship Id="rId129" Type="http://schemas.openxmlformats.org/officeDocument/2006/relationships/slide" Target="slides/slide106.xml"/><Relationship Id="rId54" Type="http://schemas.openxmlformats.org/officeDocument/2006/relationships/slide" Target="slides/slide31.xml"/><Relationship Id="rId75" Type="http://schemas.openxmlformats.org/officeDocument/2006/relationships/slide" Target="slides/slide52.xml"/><Relationship Id="rId96" Type="http://schemas.openxmlformats.org/officeDocument/2006/relationships/slide" Target="slides/slide73.xml"/><Relationship Id="rId140" Type="http://schemas.openxmlformats.org/officeDocument/2006/relationships/slide" Target="slides/slide117.xml"/><Relationship Id="rId161" Type="http://schemas.openxmlformats.org/officeDocument/2006/relationships/slide" Target="slides/slide138.xml"/><Relationship Id="rId182" Type="http://schemas.openxmlformats.org/officeDocument/2006/relationships/slide" Target="slides/slide159.xml"/><Relationship Id="rId217" Type="http://schemas.openxmlformats.org/officeDocument/2006/relationships/notesMaster" Target="notesMasters/notes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96.xml"/><Relationship Id="rId44" Type="http://schemas.openxmlformats.org/officeDocument/2006/relationships/slide" Target="slides/slide21.xml"/><Relationship Id="rId65" Type="http://schemas.openxmlformats.org/officeDocument/2006/relationships/slide" Target="slides/slide42.xml"/><Relationship Id="rId86" Type="http://schemas.openxmlformats.org/officeDocument/2006/relationships/slide" Target="slides/slide63.xml"/><Relationship Id="rId130" Type="http://schemas.openxmlformats.org/officeDocument/2006/relationships/slide" Target="slides/slide107.xml"/><Relationship Id="rId151" Type="http://schemas.openxmlformats.org/officeDocument/2006/relationships/slide" Target="slides/slide128.xml"/><Relationship Id="rId172" Type="http://schemas.openxmlformats.org/officeDocument/2006/relationships/slide" Target="slides/slide149.xml"/><Relationship Id="rId193" Type="http://schemas.openxmlformats.org/officeDocument/2006/relationships/slide" Target="slides/slide170.xml"/><Relationship Id="rId207" Type="http://schemas.openxmlformats.org/officeDocument/2006/relationships/slide" Target="slides/slide184.xml"/><Relationship Id="rId13" Type="http://schemas.openxmlformats.org/officeDocument/2006/relationships/slideMaster" Target="slideMasters/slideMaster13.xml"/><Relationship Id="rId109" Type="http://schemas.openxmlformats.org/officeDocument/2006/relationships/slide" Target="slides/slide86.xml"/><Relationship Id="rId34" Type="http://schemas.openxmlformats.org/officeDocument/2006/relationships/slide" Target="slides/slide11.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20" Type="http://schemas.openxmlformats.org/officeDocument/2006/relationships/slide" Target="slides/slide97.xml"/><Relationship Id="rId141" Type="http://schemas.openxmlformats.org/officeDocument/2006/relationships/slide" Target="slides/slide118.xml"/><Relationship Id="rId7" Type="http://schemas.openxmlformats.org/officeDocument/2006/relationships/slideMaster" Target="slideMasters/slideMaster7.xml"/><Relationship Id="rId162" Type="http://schemas.openxmlformats.org/officeDocument/2006/relationships/slide" Target="slides/slide139.xml"/><Relationship Id="rId183" Type="http://schemas.openxmlformats.org/officeDocument/2006/relationships/slide" Target="slides/slide160.xml"/><Relationship Id="rId218" Type="http://schemas.openxmlformats.org/officeDocument/2006/relationships/presProps" Target="presProps.xml"/><Relationship Id="rId24" Type="http://schemas.openxmlformats.org/officeDocument/2006/relationships/slide" Target="slides/slide1.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110" Type="http://schemas.openxmlformats.org/officeDocument/2006/relationships/slide" Target="slides/slide87.xml"/><Relationship Id="rId131" Type="http://schemas.openxmlformats.org/officeDocument/2006/relationships/slide" Target="slides/slide108.xml"/><Relationship Id="rId152" Type="http://schemas.openxmlformats.org/officeDocument/2006/relationships/slide" Target="slides/slide129.xml"/><Relationship Id="rId173" Type="http://schemas.openxmlformats.org/officeDocument/2006/relationships/slide" Target="slides/slide150.xml"/><Relationship Id="rId194" Type="http://schemas.openxmlformats.org/officeDocument/2006/relationships/slide" Target="slides/slide171.xml"/><Relationship Id="rId208" Type="http://schemas.openxmlformats.org/officeDocument/2006/relationships/slide" Target="slides/slide185.xml"/><Relationship Id="rId14" Type="http://schemas.openxmlformats.org/officeDocument/2006/relationships/slideMaster" Target="slideMasters/slideMaster14.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openxmlformats.org/officeDocument/2006/relationships/slide" Target="slides/slide77.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98" Type="http://schemas.openxmlformats.org/officeDocument/2006/relationships/slide" Target="slides/slide75.xml"/><Relationship Id="rId121" Type="http://schemas.openxmlformats.org/officeDocument/2006/relationships/slide" Target="slides/slide98.xml"/><Relationship Id="rId142" Type="http://schemas.openxmlformats.org/officeDocument/2006/relationships/slide" Target="slides/slide119.xml"/><Relationship Id="rId163" Type="http://schemas.openxmlformats.org/officeDocument/2006/relationships/slide" Target="slides/slide140.xml"/><Relationship Id="rId184" Type="http://schemas.openxmlformats.org/officeDocument/2006/relationships/slide" Target="slides/slide161.xml"/><Relationship Id="rId189" Type="http://schemas.openxmlformats.org/officeDocument/2006/relationships/slide" Target="slides/slide166.xml"/><Relationship Id="rId219" Type="http://schemas.openxmlformats.org/officeDocument/2006/relationships/viewProps" Target="viewProps.xml"/><Relationship Id="rId3" Type="http://schemas.openxmlformats.org/officeDocument/2006/relationships/slideMaster" Target="slideMasters/slideMaster3.xml"/><Relationship Id="rId214" Type="http://schemas.openxmlformats.org/officeDocument/2006/relationships/slide" Target="slides/slide191.xml"/><Relationship Id="rId25" Type="http://schemas.openxmlformats.org/officeDocument/2006/relationships/slide" Target="slides/slide2.xml"/><Relationship Id="rId46" Type="http://schemas.openxmlformats.org/officeDocument/2006/relationships/slide" Target="slides/slide23.xml"/><Relationship Id="rId67" Type="http://schemas.openxmlformats.org/officeDocument/2006/relationships/slide" Target="slides/slide44.xml"/><Relationship Id="rId116" Type="http://schemas.openxmlformats.org/officeDocument/2006/relationships/slide" Target="slides/slide93.xml"/><Relationship Id="rId137" Type="http://schemas.openxmlformats.org/officeDocument/2006/relationships/slide" Target="slides/slide114.xml"/><Relationship Id="rId158" Type="http://schemas.openxmlformats.org/officeDocument/2006/relationships/slide" Target="slides/slide135.xml"/><Relationship Id="rId20" Type="http://schemas.openxmlformats.org/officeDocument/2006/relationships/slideMaster" Target="slideMasters/slideMaster20.xml"/><Relationship Id="rId41" Type="http://schemas.openxmlformats.org/officeDocument/2006/relationships/slide" Target="slides/slide18.xml"/><Relationship Id="rId62" Type="http://schemas.openxmlformats.org/officeDocument/2006/relationships/slide" Target="slides/slide39.xml"/><Relationship Id="rId83" Type="http://schemas.openxmlformats.org/officeDocument/2006/relationships/slide" Target="slides/slide60.xml"/><Relationship Id="rId88" Type="http://schemas.openxmlformats.org/officeDocument/2006/relationships/slide" Target="slides/slide65.xml"/><Relationship Id="rId111" Type="http://schemas.openxmlformats.org/officeDocument/2006/relationships/slide" Target="slides/slide88.xml"/><Relationship Id="rId132" Type="http://schemas.openxmlformats.org/officeDocument/2006/relationships/slide" Target="slides/slide109.xml"/><Relationship Id="rId153" Type="http://schemas.openxmlformats.org/officeDocument/2006/relationships/slide" Target="slides/slide130.xml"/><Relationship Id="rId174" Type="http://schemas.openxmlformats.org/officeDocument/2006/relationships/slide" Target="slides/slide151.xml"/><Relationship Id="rId179" Type="http://schemas.openxmlformats.org/officeDocument/2006/relationships/slide" Target="slides/slide156.xml"/><Relationship Id="rId195" Type="http://schemas.openxmlformats.org/officeDocument/2006/relationships/slide" Target="slides/slide172.xml"/><Relationship Id="rId209" Type="http://schemas.openxmlformats.org/officeDocument/2006/relationships/slide" Target="slides/slide186.xml"/><Relationship Id="rId190" Type="http://schemas.openxmlformats.org/officeDocument/2006/relationships/slide" Target="slides/slide167.xml"/><Relationship Id="rId204" Type="http://schemas.openxmlformats.org/officeDocument/2006/relationships/slide" Target="slides/slide181.xml"/><Relationship Id="rId220"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 Target="slides/slide13.xml"/><Relationship Id="rId57" Type="http://schemas.openxmlformats.org/officeDocument/2006/relationships/slide" Target="slides/slide34.xml"/><Relationship Id="rId106" Type="http://schemas.openxmlformats.org/officeDocument/2006/relationships/slide" Target="slides/slide83.xml"/><Relationship Id="rId127" Type="http://schemas.openxmlformats.org/officeDocument/2006/relationships/slide" Target="slides/slide104.xml"/><Relationship Id="rId10" Type="http://schemas.openxmlformats.org/officeDocument/2006/relationships/slideMaster" Target="slideMasters/slideMaster10.xml"/><Relationship Id="rId31" Type="http://schemas.openxmlformats.org/officeDocument/2006/relationships/slide" Target="slides/slide8.xml"/><Relationship Id="rId52" Type="http://schemas.openxmlformats.org/officeDocument/2006/relationships/slide" Target="slides/slide29.xml"/><Relationship Id="rId73" Type="http://schemas.openxmlformats.org/officeDocument/2006/relationships/slide" Target="slides/slide50.xml"/><Relationship Id="rId78" Type="http://schemas.openxmlformats.org/officeDocument/2006/relationships/slide" Target="slides/slide55.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 Id="rId122" Type="http://schemas.openxmlformats.org/officeDocument/2006/relationships/slide" Target="slides/slide99.xml"/><Relationship Id="rId143" Type="http://schemas.openxmlformats.org/officeDocument/2006/relationships/slide" Target="slides/slide120.xml"/><Relationship Id="rId148" Type="http://schemas.openxmlformats.org/officeDocument/2006/relationships/slide" Target="slides/slide125.xml"/><Relationship Id="rId164" Type="http://schemas.openxmlformats.org/officeDocument/2006/relationships/slide" Target="slides/slide141.xml"/><Relationship Id="rId169" Type="http://schemas.openxmlformats.org/officeDocument/2006/relationships/slide" Target="slides/slide146.xml"/><Relationship Id="rId185" Type="http://schemas.openxmlformats.org/officeDocument/2006/relationships/slide" Target="slides/slide162.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7.xml"/><Relationship Id="rId210" Type="http://schemas.openxmlformats.org/officeDocument/2006/relationships/slide" Target="slides/slide187.xml"/><Relationship Id="rId215" Type="http://schemas.openxmlformats.org/officeDocument/2006/relationships/slide" Target="slides/slide192.xml"/><Relationship Id="rId26" Type="http://schemas.openxmlformats.org/officeDocument/2006/relationships/slide" Target="slides/slide3.xml"/><Relationship Id="rId47" Type="http://schemas.openxmlformats.org/officeDocument/2006/relationships/slide" Target="slides/slide24.xml"/><Relationship Id="rId68" Type="http://schemas.openxmlformats.org/officeDocument/2006/relationships/slide" Target="slides/slide45.xml"/><Relationship Id="rId89" Type="http://schemas.openxmlformats.org/officeDocument/2006/relationships/slide" Target="slides/slide66.xml"/><Relationship Id="rId112" Type="http://schemas.openxmlformats.org/officeDocument/2006/relationships/slide" Target="slides/slide89.xml"/><Relationship Id="rId133" Type="http://schemas.openxmlformats.org/officeDocument/2006/relationships/slide" Target="slides/slide110.xml"/><Relationship Id="rId154" Type="http://schemas.openxmlformats.org/officeDocument/2006/relationships/slide" Target="slides/slide131.xml"/><Relationship Id="rId175" Type="http://schemas.openxmlformats.org/officeDocument/2006/relationships/slide" Target="slides/slide152.xml"/><Relationship Id="rId196" Type="http://schemas.openxmlformats.org/officeDocument/2006/relationships/slide" Target="slides/slide173.xml"/><Relationship Id="rId200" Type="http://schemas.openxmlformats.org/officeDocument/2006/relationships/slide" Target="slides/slide177.xml"/><Relationship Id="rId16" Type="http://schemas.openxmlformats.org/officeDocument/2006/relationships/slideMaster" Target="slideMasters/slideMaster16.xml"/><Relationship Id="rId221" Type="http://schemas.openxmlformats.org/officeDocument/2006/relationships/tableStyles" Target="tableStyles.xml"/><Relationship Id="rId37" Type="http://schemas.openxmlformats.org/officeDocument/2006/relationships/slide" Target="slides/slide14.xml"/><Relationship Id="rId58" Type="http://schemas.openxmlformats.org/officeDocument/2006/relationships/slide" Target="slides/slide35.xml"/><Relationship Id="rId79" Type="http://schemas.openxmlformats.org/officeDocument/2006/relationships/slide" Target="slides/slide56.xml"/><Relationship Id="rId102" Type="http://schemas.openxmlformats.org/officeDocument/2006/relationships/slide" Target="slides/slide79.xml"/><Relationship Id="rId123" Type="http://schemas.openxmlformats.org/officeDocument/2006/relationships/slide" Target="slides/slide100.xml"/><Relationship Id="rId144" Type="http://schemas.openxmlformats.org/officeDocument/2006/relationships/slide" Target="slides/slide121.xml"/><Relationship Id="rId90" Type="http://schemas.openxmlformats.org/officeDocument/2006/relationships/slide" Target="slides/slide67.xml"/><Relationship Id="rId165" Type="http://schemas.openxmlformats.org/officeDocument/2006/relationships/slide" Target="slides/slide142.xml"/><Relationship Id="rId186" Type="http://schemas.openxmlformats.org/officeDocument/2006/relationships/slide" Target="slides/slide163.xml"/><Relationship Id="rId211" Type="http://schemas.openxmlformats.org/officeDocument/2006/relationships/slide" Target="slides/slide188.xml"/><Relationship Id="rId27" Type="http://schemas.openxmlformats.org/officeDocument/2006/relationships/slide" Target="slides/slide4.xml"/><Relationship Id="rId48" Type="http://schemas.openxmlformats.org/officeDocument/2006/relationships/slide" Target="slides/slide25.xml"/><Relationship Id="rId69" Type="http://schemas.openxmlformats.org/officeDocument/2006/relationships/slide" Target="slides/slide46.xml"/><Relationship Id="rId113" Type="http://schemas.openxmlformats.org/officeDocument/2006/relationships/slide" Target="slides/slide90.xml"/><Relationship Id="rId134" Type="http://schemas.openxmlformats.org/officeDocument/2006/relationships/slide" Target="slides/slide111.xml"/><Relationship Id="rId80" Type="http://schemas.openxmlformats.org/officeDocument/2006/relationships/slide" Target="slides/slide57.xml"/><Relationship Id="rId155" Type="http://schemas.openxmlformats.org/officeDocument/2006/relationships/slide" Target="slides/slide132.xml"/><Relationship Id="rId176" Type="http://schemas.openxmlformats.org/officeDocument/2006/relationships/slide" Target="slides/slide153.xml"/><Relationship Id="rId197" Type="http://schemas.openxmlformats.org/officeDocument/2006/relationships/slide" Target="slides/slide174.xml"/><Relationship Id="rId201" Type="http://schemas.openxmlformats.org/officeDocument/2006/relationships/slide" Target="slides/slide178.xml"/><Relationship Id="rId17" Type="http://schemas.openxmlformats.org/officeDocument/2006/relationships/slideMaster" Target="slideMasters/slideMaster17.xml"/><Relationship Id="rId38" Type="http://schemas.openxmlformats.org/officeDocument/2006/relationships/slide" Target="slides/slide15.xml"/><Relationship Id="rId59" Type="http://schemas.openxmlformats.org/officeDocument/2006/relationships/slide" Target="slides/slide36.xml"/><Relationship Id="rId103" Type="http://schemas.openxmlformats.org/officeDocument/2006/relationships/slide" Target="slides/slide80.xml"/><Relationship Id="rId124" Type="http://schemas.openxmlformats.org/officeDocument/2006/relationships/slide" Target="slides/slide101.xml"/><Relationship Id="rId70" Type="http://schemas.openxmlformats.org/officeDocument/2006/relationships/slide" Target="slides/slide47.xml"/><Relationship Id="rId91" Type="http://schemas.openxmlformats.org/officeDocument/2006/relationships/slide" Target="slides/slide68.xml"/><Relationship Id="rId145" Type="http://schemas.openxmlformats.org/officeDocument/2006/relationships/slide" Target="slides/slide122.xml"/><Relationship Id="rId166" Type="http://schemas.openxmlformats.org/officeDocument/2006/relationships/slide" Target="slides/slide143.xml"/><Relationship Id="rId187" Type="http://schemas.openxmlformats.org/officeDocument/2006/relationships/slide" Target="slides/slide164.xml"/><Relationship Id="rId1" Type="http://schemas.openxmlformats.org/officeDocument/2006/relationships/slideMaster" Target="slideMasters/slideMaster1.xml"/><Relationship Id="rId212" Type="http://schemas.openxmlformats.org/officeDocument/2006/relationships/slide" Target="slides/slide189.xml"/><Relationship Id="rId28" Type="http://schemas.openxmlformats.org/officeDocument/2006/relationships/slide" Target="slides/slide5.xml"/><Relationship Id="rId49" Type="http://schemas.openxmlformats.org/officeDocument/2006/relationships/slide" Target="slides/slide26.xml"/><Relationship Id="rId114" Type="http://schemas.openxmlformats.org/officeDocument/2006/relationships/slide" Target="slides/slide91.xml"/><Relationship Id="rId60" Type="http://schemas.openxmlformats.org/officeDocument/2006/relationships/slide" Target="slides/slide37.xml"/><Relationship Id="rId81" Type="http://schemas.openxmlformats.org/officeDocument/2006/relationships/slide" Target="slides/slide58.xml"/><Relationship Id="rId135" Type="http://schemas.openxmlformats.org/officeDocument/2006/relationships/slide" Target="slides/slide112.xml"/><Relationship Id="rId156" Type="http://schemas.openxmlformats.org/officeDocument/2006/relationships/slide" Target="slides/slide133.xml"/><Relationship Id="rId177" Type="http://schemas.openxmlformats.org/officeDocument/2006/relationships/slide" Target="slides/slide154.xml"/><Relationship Id="rId198" Type="http://schemas.openxmlformats.org/officeDocument/2006/relationships/slide" Target="slides/slide175.xml"/><Relationship Id="rId202" Type="http://schemas.openxmlformats.org/officeDocument/2006/relationships/slide" Target="slides/slide179.xml"/><Relationship Id="rId18" Type="http://schemas.openxmlformats.org/officeDocument/2006/relationships/slideMaster" Target="slideMasters/slideMaster18.xml"/><Relationship Id="rId39" Type="http://schemas.openxmlformats.org/officeDocument/2006/relationships/slide" Target="slides/slide16.xml"/><Relationship Id="rId50" Type="http://schemas.openxmlformats.org/officeDocument/2006/relationships/slide" Target="slides/slide27.xml"/><Relationship Id="rId104" Type="http://schemas.openxmlformats.org/officeDocument/2006/relationships/slide" Target="slides/slide81.xml"/><Relationship Id="rId125" Type="http://schemas.openxmlformats.org/officeDocument/2006/relationships/slide" Target="slides/slide102.xml"/><Relationship Id="rId146" Type="http://schemas.openxmlformats.org/officeDocument/2006/relationships/slide" Target="slides/slide123.xml"/><Relationship Id="rId167" Type="http://schemas.openxmlformats.org/officeDocument/2006/relationships/slide" Target="slides/slide144.xml"/><Relationship Id="rId188" Type="http://schemas.openxmlformats.org/officeDocument/2006/relationships/slide" Target="slides/slide165.xml"/><Relationship Id="rId71" Type="http://schemas.openxmlformats.org/officeDocument/2006/relationships/slide" Target="slides/slide48.xml"/><Relationship Id="rId92" Type="http://schemas.openxmlformats.org/officeDocument/2006/relationships/slide" Target="slides/slide69.xml"/><Relationship Id="rId213" Type="http://schemas.openxmlformats.org/officeDocument/2006/relationships/slide" Target="slides/slide190.xml"/><Relationship Id="rId2" Type="http://schemas.openxmlformats.org/officeDocument/2006/relationships/slideMaster" Target="slideMasters/slideMaster2.xml"/><Relationship Id="rId29" Type="http://schemas.openxmlformats.org/officeDocument/2006/relationships/slide" Target="slides/slide6.xml"/><Relationship Id="rId40" Type="http://schemas.openxmlformats.org/officeDocument/2006/relationships/slide" Target="slides/slide17.xml"/><Relationship Id="rId115" Type="http://schemas.openxmlformats.org/officeDocument/2006/relationships/slide" Target="slides/slide92.xml"/><Relationship Id="rId136" Type="http://schemas.openxmlformats.org/officeDocument/2006/relationships/slide" Target="slides/slide113.xml"/><Relationship Id="rId157" Type="http://schemas.openxmlformats.org/officeDocument/2006/relationships/slide" Target="slides/slide134.xml"/><Relationship Id="rId178" Type="http://schemas.openxmlformats.org/officeDocument/2006/relationships/slide" Target="slides/slide155.xml"/><Relationship Id="rId61" Type="http://schemas.openxmlformats.org/officeDocument/2006/relationships/slide" Target="slides/slide38.xml"/><Relationship Id="rId82" Type="http://schemas.openxmlformats.org/officeDocument/2006/relationships/slide" Target="slides/slide59.xml"/><Relationship Id="rId199" Type="http://schemas.openxmlformats.org/officeDocument/2006/relationships/slide" Target="slides/slide176.xml"/><Relationship Id="rId203" Type="http://schemas.openxmlformats.org/officeDocument/2006/relationships/slide" Target="slides/slide180.xml"/><Relationship Id="rId19" Type="http://schemas.openxmlformats.org/officeDocument/2006/relationships/slideMaster" Target="slideMasters/slideMaster19.xml"/><Relationship Id="rId30" Type="http://schemas.openxmlformats.org/officeDocument/2006/relationships/slide" Target="slides/slide7.xml"/><Relationship Id="rId105" Type="http://schemas.openxmlformats.org/officeDocument/2006/relationships/slide" Target="slides/slide82.xml"/><Relationship Id="rId126" Type="http://schemas.openxmlformats.org/officeDocument/2006/relationships/slide" Target="slides/slide103.xml"/><Relationship Id="rId147" Type="http://schemas.openxmlformats.org/officeDocument/2006/relationships/slide" Target="slides/slide124.xml"/><Relationship Id="rId168" Type="http://schemas.openxmlformats.org/officeDocument/2006/relationships/slide" Target="slides/slide1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5A6175-075F-4D5A-B308-38F8E33240AE}" type="datetimeFigureOut">
              <a:rPr lang="en-US" smtClean="0"/>
              <a:t>11/27/2023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998034-60CE-4CAF-9204-63B731B4DBD6}" type="slidenum">
              <a:rPr lang="en-US" smtClean="0"/>
              <a:t>‹#›</a:t>
            </a:fld>
            <a:endParaRPr lang="en-US"/>
          </a:p>
        </p:txBody>
      </p:sp>
    </p:spTree>
    <p:extLst>
      <p:ext uri="{BB962C8B-B14F-4D97-AF65-F5344CB8AC3E}">
        <p14:creationId xmlns:p14="http://schemas.microsoft.com/office/powerpoint/2010/main" val="3042323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CB5DF9-8D4C-4CDE-9713-DB0E76BB1AB2}" type="slidenum">
              <a:rPr lang="en-US" smtClean="0">
                <a:solidFill>
                  <a:prstClr val="black"/>
                </a:solidFill>
              </a:rPr>
              <a:pPr/>
              <a:t>115</a:t>
            </a:fld>
            <a:endParaRPr lang="en-US">
              <a:solidFill>
                <a:prstClr val="black"/>
              </a:solidFill>
            </a:endParaRPr>
          </a:p>
        </p:txBody>
      </p:sp>
    </p:spTree>
    <p:extLst>
      <p:ext uri="{BB962C8B-B14F-4D97-AF65-F5344CB8AC3E}">
        <p14:creationId xmlns:p14="http://schemas.microsoft.com/office/powerpoint/2010/main" val="1766484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CB5DF9-8D4C-4CDE-9713-DB0E76BB1AB2}" type="slidenum">
              <a:rPr lang="en-US" smtClean="0">
                <a:solidFill>
                  <a:prstClr val="black"/>
                </a:solidFill>
              </a:rPr>
              <a:pPr/>
              <a:t>116</a:t>
            </a:fld>
            <a:endParaRPr lang="en-US">
              <a:solidFill>
                <a:prstClr val="black"/>
              </a:solidFill>
            </a:endParaRPr>
          </a:p>
        </p:txBody>
      </p:sp>
    </p:spTree>
    <p:extLst>
      <p:ext uri="{BB962C8B-B14F-4D97-AF65-F5344CB8AC3E}">
        <p14:creationId xmlns:p14="http://schemas.microsoft.com/office/powerpoint/2010/main" val="1766484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998034-60CE-4CAF-9204-63B731B4DBD6}" type="slidenum">
              <a:rPr lang="en-US" smtClean="0"/>
              <a:t>139</a:t>
            </a:fld>
            <a:endParaRPr lang="en-US"/>
          </a:p>
        </p:txBody>
      </p:sp>
    </p:spTree>
    <p:extLst>
      <p:ext uri="{BB962C8B-B14F-4D97-AF65-F5344CB8AC3E}">
        <p14:creationId xmlns:p14="http://schemas.microsoft.com/office/powerpoint/2010/main" val="1538926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B5DF9-8D4C-4CDE-9713-DB0E76BB1A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3950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EAED0B-503F-4E7D-BE53-98FF94C344F3}"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3E3020-15CE-4C5F-B83F-1A79FF065754}" type="slidenum">
              <a:rPr lang="en-US" smtClean="0"/>
              <a:t>‹#›</a:t>
            </a:fld>
            <a:endParaRPr lang="en-US"/>
          </a:p>
        </p:txBody>
      </p:sp>
    </p:spTree>
    <p:extLst>
      <p:ext uri="{BB962C8B-B14F-4D97-AF65-F5344CB8AC3E}">
        <p14:creationId xmlns:p14="http://schemas.microsoft.com/office/powerpoint/2010/main" val="1536135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EAED0B-503F-4E7D-BE53-98FF94C344F3}"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3E3020-15CE-4C5F-B83F-1A79FF065754}" type="slidenum">
              <a:rPr lang="en-US" smtClean="0"/>
              <a:t>‹#›</a:t>
            </a:fld>
            <a:endParaRPr lang="en-US"/>
          </a:p>
        </p:txBody>
      </p:sp>
    </p:spTree>
    <p:extLst>
      <p:ext uri="{BB962C8B-B14F-4D97-AF65-F5344CB8AC3E}">
        <p14:creationId xmlns:p14="http://schemas.microsoft.com/office/powerpoint/2010/main" val="30628091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EAED0B-503F-4E7D-BE53-98FF94C344F3}"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3E3020-15CE-4C5F-B83F-1A79FF0657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58709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EAED0B-503F-4E7D-BE53-98FF94C344F3}"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3E3020-15CE-4C5F-B83F-1A79FF0657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9345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EAED0B-503F-4E7D-BE53-98FF94C344F3}"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3E3020-15CE-4C5F-B83F-1A79FF0657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46644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EAED0B-503F-4E7D-BE53-98FF94C344F3}"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3E3020-15CE-4C5F-B83F-1A79FF0657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49969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EAED0B-503F-4E7D-BE53-98FF94C344F3}" type="datetimeFigureOut">
              <a:rPr lang="en-US" smtClean="0">
                <a:solidFill>
                  <a:prstClr val="black">
                    <a:tint val="75000"/>
                  </a:prstClr>
                </a:solidFill>
              </a:rPr>
              <a:pPr/>
              <a:t>11/27/2023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3E3020-15CE-4C5F-B83F-1A79FF0657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086117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2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2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EAED0B-503F-4E7D-BE53-98FF94C344F3}" type="datetimeFigureOut">
              <a:rPr lang="en-US" smtClean="0">
                <a:solidFill>
                  <a:prstClr val="black">
                    <a:tint val="75000"/>
                  </a:prstClr>
                </a:solidFill>
              </a:rPr>
              <a:pPr/>
              <a:t>11/27/2023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3E3020-15CE-4C5F-B83F-1A79FF0657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64911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EAED0B-503F-4E7D-BE53-98FF94C344F3}" type="datetimeFigureOut">
              <a:rPr lang="en-US" smtClean="0">
                <a:solidFill>
                  <a:prstClr val="black">
                    <a:tint val="75000"/>
                  </a:prstClr>
                </a:solidFill>
              </a:rPr>
              <a:pPr/>
              <a:t>11/27/2023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3E3020-15CE-4C5F-B83F-1A79FF0657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54548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EAED0B-503F-4E7D-BE53-98FF94C344F3}" type="datetimeFigureOut">
              <a:rPr lang="en-US" smtClean="0">
                <a:solidFill>
                  <a:prstClr val="black">
                    <a:tint val="75000"/>
                  </a:prstClr>
                </a:solidFill>
              </a:rPr>
              <a:pPr/>
              <a:t>11/27/2023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3E3020-15CE-4C5F-B83F-1A79FF0657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45568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1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EAED0B-503F-4E7D-BE53-98FF94C344F3}" type="datetimeFigureOut">
              <a:rPr lang="en-US" smtClean="0">
                <a:solidFill>
                  <a:prstClr val="black">
                    <a:tint val="75000"/>
                  </a:prstClr>
                </a:solidFill>
              </a:rPr>
              <a:pPr/>
              <a:t>11/27/2023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3E3020-15CE-4C5F-B83F-1A79FF0657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1753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EAED0B-503F-4E7D-BE53-98FF94C344F3}" type="datetimeFigureOut">
              <a:rPr lang="en-US" smtClean="0">
                <a:solidFill>
                  <a:prstClr val="black">
                    <a:tint val="75000"/>
                  </a:prstClr>
                </a:solidFill>
              </a:rPr>
              <a:pPr/>
              <a:t>11/27/2023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3E3020-15CE-4C5F-B83F-1A79FF0657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8735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EAED0B-503F-4E7D-BE53-98FF94C344F3}"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3E3020-15CE-4C5F-B83F-1A79FF065754}" type="slidenum">
              <a:rPr lang="en-US" smtClean="0"/>
              <a:t>‹#›</a:t>
            </a:fld>
            <a:endParaRPr lang="en-US"/>
          </a:p>
        </p:txBody>
      </p:sp>
    </p:spTree>
    <p:extLst>
      <p:ext uri="{BB962C8B-B14F-4D97-AF65-F5344CB8AC3E}">
        <p14:creationId xmlns:p14="http://schemas.microsoft.com/office/powerpoint/2010/main" val="22767218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EAED0B-503F-4E7D-BE53-98FF94C344F3}"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3E3020-15CE-4C5F-B83F-1A79FF0657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3853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EAED0B-503F-4E7D-BE53-98FF94C344F3}"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3E3020-15CE-4C5F-B83F-1A79FF0657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5206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ED23020-927C-4258-B62F-70DA912C6D3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08191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7AE0C2F-D143-4593-AD5A-6226512BA1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436291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E40048E-D204-464C-9C9C-67825D2558B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513917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B1EE263-E51F-48B5-A064-2ECA80F9C7F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911457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E93A087-C4B1-4FC4-A6B7-6D1181C99F2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658818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CC0D94F-F14B-41C6-81A4-20B2F2EC7E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686802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A5F9983-6E92-4634-A68E-F4C7369EB5E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642064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890963C-5346-4FDA-A799-38D5CAA514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807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C5AFDD-489D-4901-861C-835896CA687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295376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D7904E-06F7-4B4E-AC5D-ABDEF3C899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061540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79B3CAE-9EBD-4259-BE7A-40CC4D22715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030731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B3FC4A2-EAA2-42FB-A491-5500948AEDD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359627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764397-4AD7-4386-A072-D9069843DE7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646897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EDAF7B-1BF9-43E5-8E04-EF24DD3D3DB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7457823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7C44CE-D195-434E-B10E-188E371CA14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9459663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08719F-EA95-4374-B642-55F76666B27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9937693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2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2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3673899-12DC-4ADF-931D-D2145C3AAC7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8480351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81C901F-11DB-418D-A57E-68ACFE47983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6873945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F3A1D44-9119-4028-A125-17122FFDAF9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23194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8DD924-934A-4236-B175-30E8B143277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8344310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1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ACC6E5-4D09-4303-9F52-908794CDFD2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5152142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613789-DF12-4A54-BA0D-DFAC50D9575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4937212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CC1701-6DAB-46E0-9A3E-490385BA4B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2852195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0BD630-A09C-4664-A7FC-22ECE0C9AFC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2130399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8732F1-72AE-48BC-BB1A-5541B7BE89E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7551644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BD4346-0992-4FC1-8D18-D7B2753E8EE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6909636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664F3F-2AB7-4B97-BC68-E63231D70EA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110879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89766-5B3A-4960-9787-5016526BDF2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4484146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4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4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9838186-E912-48EE-860D-6A8F4264F24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1529133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2AF2E1-D89E-4859-B457-E8007EA4A54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015210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F4FEB7-FB0A-4B58-B2B6-7A522E0011D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7195808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28F6035-CF7C-487F-98FA-D212A719B29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0523150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37"/>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385212-AD94-4D1E-A6A9-82253F1745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4430948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7082999-143B-44F0-A8A8-903FEFF4C6E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8882899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903D92-5804-49A6-836C-395F217577A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7418066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2DAC53-6CC8-4933-9236-5F994309887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8172738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764397-4AD7-4386-A072-D9069843DE7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524318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EDAF7B-1BF9-43E5-8E04-EF24DD3D3DB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7669977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7C44CE-D195-434E-B10E-188E371CA14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9525822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08719F-EA95-4374-B642-55F76666B27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4503166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2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2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3673899-12DC-4ADF-931D-D2145C3AAC7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417402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5E3262-780A-4CA4-A422-16EE366572A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6597546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81C901F-11DB-418D-A57E-68ACFE47983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0609996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F3A1D44-9119-4028-A125-17122FFDAF9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283396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1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ACC6E5-4D09-4303-9F52-908794CDFD2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8780999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613789-DF12-4A54-BA0D-DFAC50D9575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9509213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CC1701-6DAB-46E0-9A3E-490385BA4BD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097631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0BD630-A09C-4664-A7FC-22ECE0C9AFC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9187783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333530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339023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075577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9229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2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2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D90E6EC-FFFB-401D-A878-857FEC2A717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2542200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78704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972994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124697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460953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620845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584984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45687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942387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213296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6688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A520200-B6AF-4844-A478-08FB28AE28B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8197908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777813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98397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902477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530864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854161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76099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967258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164918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266387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30871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50365CF-3AA3-4646-9720-64274560414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4591202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37251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71162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83519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370837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911792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032481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479974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849400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900870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75842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1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BDEAB0-1DFA-4120-AFEF-45AA6D2C9B3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0951675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983210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545526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609041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559014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697532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011726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023682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880197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79611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5000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EAED0B-503F-4E7D-BE53-98FF94C344F3}"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3E3020-15CE-4C5F-B83F-1A79FF065754}" type="slidenum">
              <a:rPr lang="en-US" smtClean="0"/>
              <a:t>‹#›</a:t>
            </a:fld>
            <a:endParaRPr lang="en-US"/>
          </a:p>
        </p:txBody>
      </p:sp>
    </p:spTree>
    <p:extLst>
      <p:ext uri="{BB962C8B-B14F-4D97-AF65-F5344CB8AC3E}">
        <p14:creationId xmlns:p14="http://schemas.microsoft.com/office/powerpoint/2010/main" val="22703493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9B97993-8670-4A75-8A97-BE13EAEFFFE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552799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723052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456218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810843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280228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438634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007046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968572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952510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491484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7852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CA420F-BD0D-42A9-A866-4EA45683C74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4129478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543727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lnSpc>
                <a:spcPct val="150000"/>
              </a:lnSpc>
              <a:spcBef>
                <a:spcPct val="50000"/>
              </a:spcBef>
              <a:spcAft>
                <a:spcPct val="0"/>
              </a:spcAft>
              <a:defRPr b="1">
                <a:latin typeface="Arial" charset="0"/>
              </a:defRPr>
            </a:lvl1pPr>
          </a:lstStyle>
          <a:p>
            <a:pPr>
              <a:defRPr/>
            </a:pPr>
            <a:fld id="{9692E5DF-0F8F-4809-B01F-10E35452139E}" type="datetimeFigureOut">
              <a:rPr lang="en-US"/>
              <a:pPr>
                <a:defRPr/>
              </a:pPr>
              <a:t>11/27/2023</a:t>
            </a:fld>
            <a:endParaRPr lang="en-US"/>
          </a:p>
        </p:txBody>
      </p:sp>
      <p:sp>
        <p:nvSpPr>
          <p:cNvPr id="5" name="Footer Placeholder 4"/>
          <p:cNvSpPr>
            <a:spLocks noGrp="1"/>
          </p:cNvSpPr>
          <p:nvPr>
            <p:ph type="ftr" sz="quarter" idx="11"/>
          </p:nvPr>
        </p:nvSpPr>
        <p:spPr/>
        <p:txBody>
          <a:bodyPr/>
          <a:lstStyle>
            <a:lvl1pPr defTabSz="914400" fontAlgn="base">
              <a:lnSpc>
                <a:spcPct val="150000"/>
              </a:lnSpc>
              <a:spcBef>
                <a:spcPct val="50000"/>
              </a:spcBef>
              <a:spcAft>
                <a:spcPct val="0"/>
              </a:spcAft>
              <a:defRPr b="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lnSpc>
                <a:spcPct val="150000"/>
              </a:lnSpc>
              <a:spcBef>
                <a:spcPct val="50000"/>
              </a:spcBef>
              <a:spcAft>
                <a:spcPct val="0"/>
              </a:spcAft>
              <a:defRPr b="1">
                <a:latin typeface="Arial" charset="0"/>
              </a:defRPr>
            </a:lvl1pPr>
          </a:lstStyle>
          <a:p>
            <a:pPr>
              <a:defRPr/>
            </a:pPr>
            <a:fld id="{138A1101-E2A7-45A9-B02D-7571D790833C}" type="slidenum">
              <a:rPr lang="en-US"/>
              <a:pPr>
                <a:defRPr/>
              </a:pPr>
              <a:t>‹#›</a:t>
            </a:fld>
            <a:endParaRPr lang="en-US"/>
          </a:p>
        </p:txBody>
      </p:sp>
    </p:spTree>
    <p:extLst>
      <p:ext uri="{BB962C8B-B14F-4D97-AF65-F5344CB8AC3E}">
        <p14:creationId xmlns:p14="http://schemas.microsoft.com/office/powerpoint/2010/main" val="364093969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lnSpc>
                <a:spcPct val="150000"/>
              </a:lnSpc>
              <a:spcBef>
                <a:spcPct val="50000"/>
              </a:spcBef>
              <a:spcAft>
                <a:spcPct val="0"/>
              </a:spcAft>
              <a:defRPr b="1">
                <a:latin typeface="Arial" charset="0"/>
              </a:defRPr>
            </a:lvl1pPr>
          </a:lstStyle>
          <a:p>
            <a:pPr>
              <a:defRPr/>
            </a:pPr>
            <a:fld id="{4F29973E-B627-4F04-9B7F-97228CF8A49B}" type="datetimeFigureOut">
              <a:rPr lang="en-US"/>
              <a:pPr>
                <a:defRPr/>
              </a:pPr>
              <a:t>11/27/2023</a:t>
            </a:fld>
            <a:endParaRPr lang="en-US"/>
          </a:p>
        </p:txBody>
      </p:sp>
      <p:sp>
        <p:nvSpPr>
          <p:cNvPr id="5" name="Footer Placeholder 4"/>
          <p:cNvSpPr>
            <a:spLocks noGrp="1"/>
          </p:cNvSpPr>
          <p:nvPr>
            <p:ph type="ftr" sz="quarter" idx="11"/>
          </p:nvPr>
        </p:nvSpPr>
        <p:spPr/>
        <p:txBody>
          <a:bodyPr/>
          <a:lstStyle>
            <a:lvl1pPr defTabSz="914400" fontAlgn="base">
              <a:lnSpc>
                <a:spcPct val="150000"/>
              </a:lnSpc>
              <a:spcBef>
                <a:spcPct val="50000"/>
              </a:spcBef>
              <a:spcAft>
                <a:spcPct val="0"/>
              </a:spcAft>
              <a:defRPr b="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lnSpc>
                <a:spcPct val="150000"/>
              </a:lnSpc>
              <a:spcBef>
                <a:spcPct val="50000"/>
              </a:spcBef>
              <a:spcAft>
                <a:spcPct val="0"/>
              </a:spcAft>
              <a:defRPr b="1">
                <a:latin typeface="Arial" charset="0"/>
              </a:defRPr>
            </a:lvl1pPr>
          </a:lstStyle>
          <a:p>
            <a:pPr>
              <a:defRPr/>
            </a:pPr>
            <a:fld id="{6F67DB6A-84ED-482B-9EFA-3A5EE7146FB7}" type="slidenum">
              <a:rPr lang="en-US"/>
              <a:pPr>
                <a:defRPr/>
              </a:pPr>
              <a:t>‹#›</a:t>
            </a:fld>
            <a:endParaRPr lang="en-US"/>
          </a:p>
        </p:txBody>
      </p:sp>
    </p:spTree>
    <p:extLst>
      <p:ext uri="{BB962C8B-B14F-4D97-AF65-F5344CB8AC3E}">
        <p14:creationId xmlns:p14="http://schemas.microsoft.com/office/powerpoint/2010/main" val="246908632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lnSpc>
                <a:spcPct val="150000"/>
              </a:lnSpc>
              <a:spcBef>
                <a:spcPct val="50000"/>
              </a:spcBef>
              <a:spcAft>
                <a:spcPct val="0"/>
              </a:spcAft>
              <a:defRPr b="1">
                <a:latin typeface="Arial" charset="0"/>
              </a:defRPr>
            </a:lvl1pPr>
          </a:lstStyle>
          <a:p>
            <a:pPr>
              <a:defRPr/>
            </a:pPr>
            <a:fld id="{53293C98-2E99-44DB-8D03-117BD1E764DD}" type="datetimeFigureOut">
              <a:rPr lang="en-US"/>
              <a:pPr>
                <a:defRPr/>
              </a:pPr>
              <a:t>11/27/2023</a:t>
            </a:fld>
            <a:endParaRPr lang="en-US"/>
          </a:p>
        </p:txBody>
      </p:sp>
      <p:sp>
        <p:nvSpPr>
          <p:cNvPr id="5" name="Footer Placeholder 4"/>
          <p:cNvSpPr>
            <a:spLocks noGrp="1"/>
          </p:cNvSpPr>
          <p:nvPr>
            <p:ph type="ftr" sz="quarter" idx="11"/>
          </p:nvPr>
        </p:nvSpPr>
        <p:spPr/>
        <p:txBody>
          <a:bodyPr/>
          <a:lstStyle>
            <a:lvl1pPr defTabSz="914400" fontAlgn="base">
              <a:lnSpc>
                <a:spcPct val="150000"/>
              </a:lnSpc>
              <a:spcBef>
                <a:spcPct val="50000"/>
              </a:spcBef>
              <a:spcAft>
                <a:spcPct val="0"/>
              </a:spcAft>
              <a:defRPr b="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lnSpc>
                <a:spcPct val="150000"/>
              </a:lnSpc>
              <a:spcBef>
                <a:spcPct val="50000"/>
              </a:spcBef>
              <a:spcAft>
                <a:spcPct val="0"/>
              </a:spcAft>
              <a:defRPr b="1">
                <a:latin typeface="Arial" charset="0"/>
              </a:defRPr>
            </a:lvl1pPr>
          </a:lstStyle>
          <a:p>
            <a:pPr>
              <a:defRPr/>
            </a:pPr>
            <a:fld id="{ACFD274F-EFB7-41F9-9261-8C9824AE16E5}" type="slidenum">
              <a:rPr lang="en-US"/>
              <a:pPr>
                <a:defRPr/>
              </a:pPr>
              <a:t>‹#›</a:t>
            </a:fld>
            <a:endParaRPr lang="en-US"/>
          </a:p>
        </p:txBody>
      </p:sp>
    </p:spTree>
    <p:extLst>
      <p:ext uri="{BB962C8B-B14F-4D97-AF65-F5344CB8AC3E}">
        <p14:creationId xmlns:p14="http://schemas.microsoft.com/office/powerpoint/2010/main" val="423988334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lnSpc>
                <a:spcPct val="150000"/>
              </a:lnSpc>
              <a:spcBef>
                <a:spcPct val="50000"/>
              </a:spcBef>
              <a:spcAft>
                <a:spcPct val="0"/>
              </a:spcAft>
              <a:defRPr b="1">
                <a:latin typeface="Arial" charset="0"/>
              </a:defRPr>
            </a:lvl1pPr>
          </a:lstStyle>
          <a:p>
            <a:pPr>
              <a:defRPr/>
            </a:pPr>
            <a:fld id="{18918E9A-24AD-4143-A813-2AB7AC22A25A}" type="datetimeFigureOut">
              <a:rPr lang="en-US"/>
              <a:pPr>
                <a:defRPr/>
              </a:pPr>
              <a:t>11/27/2023</a:t>
            </a:fld>
            <a:endParaRPr lang="en-US"/>
          </a:p>
        </p:txBody>
      </p:sp>
      <p:sp>
        <p:nvSpPr>
          <p:cNvPr id="6" name="Footer Placeholder 5"/>
          <p:cNvSpPr>
            <a:spLocks noGrp="1"/>
          </p:cNvSpPr>
          <p:nvPr>
            <p:ph type="ftr" sz="quarter" idx="11"/>
          </p:nvPr>
        </p:nvSpPr>
        <p:spPr/>
        <p:txBody>
          <a:bodyPr/>
          <a:lstStyle>
            <a:lvl1pPr defTabSz="914400" fontAlgn="base">
              <a:lnSpc>
                <a:spcPct val="150000"/>
              </a:lnSpc>
              <a:spcBef>
                <a:spcPct val="50000"/>
              </a:spcBef>
              <a:spcAft>
                <a:spcPct val="0"/>
              </a:spcAft>
              <a:defRPr b="1">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lnSpc>
                <a:spcPct val="150000"/>
              </a:lnSpc>
              <a:spcBef>
                <a:spcPct val="50000"/>
              </a:spcBef>
              <a:spcAft>
                <a:spcPct val="0"/>
              </a:spcAft>
              <a:defRPr b="1">
                <a:latin typeface="Arial" charset="0"/>
              </a:defRPr>
            </a:lvl1pPr>
          </a:lstStyle>
          <a:p>
            <a:pPr>
              <a:defRPr/>
            </a:pPr>
            <a:fld id="{F6DAD129-95EB-4FE6-BCF5-43D583626A97}" type="slidenum">
              <a:rPr lang="en-US"/>
              <a:pPr>
                <a:defRPr/>
              </a:pPr>
              <a:t>‹#›</a:t>
            </a:fld>
            <a:endParaRPr lang="en-US"/>
          </a:p>
        </p:txBody>
      </p:sp>
    </p:spTree>
    <p:extLst>
      <p:ext uri="{BB962C8B-B14F-4D97-AF65-F5344CB8AC3E}">
        <p14:creationId xmlns:p14="http://schemas.microsoft.com/office/powerpoint/2010/main" val="302672318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4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4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lnSpc>
                <a:spcPct val="150000"/>
              </a:lnSpc>
              <a:spcBef>
                <a:spcPct val="50000"/>
              </a:spcBef>
              <a:spcAft>
                <a:spcPct val="0"/>
              </a:spcAft>
              <a:defRPr b="1">
                <a:latin typeface="Arial" charset="0"/>
              </a:defRPr>
            </a:lvl1pPr>
          </a:lstStyle>
          <a:p>
            <a:pPr>
              <a:defRPr/>
            </a:pPr>
            <a:fld id="{AFB72AEC-BA1C-4335-9616-6FD8DC59F659}" type="datetimeFigureOut">
              <a:rPr lang="en-US"/>
              <a:pPr>
                <a:defRPr/>
              </a:pPr>
              <a:t>11/27/2023</a:t>
            </a:fld>
            <a:endParaRPr lang="en-US"/>
          </a:p>
        </p:txBody>
      </p:sp>
      <p:sp>
        <p:nvSpPr>
          <p:cNvPr id="8" name="Footer Placeholder 7"/>
          <p:cNvSpPr>
            <a:spLocks noGrp="1"/>
          </p:cNvSpPr>
          <p:nvPr>
            <p:ph type="ftr" sz="quarter" idx="11"/>
          </p:nvPr>
        </p:nvSpPr>
        <p:spPr/>
        <p:txBody>
          <a:bodyPr/>
          <a:lstStyle>
            <a:lvl1pPr defTabSz="914400" fontAlgn="base">
              <a:lnSpc>
                <a:spcPct val="150000"/>
              </a:lnSpc>
              <a:spcBef>
                <a:spcPct val="50000"/>
              </a:spcBef>
              <a:spcAft>
                <a:spcPct val="0"/>
              </a:spcAft>
              <a:defRPr b="1">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lnSpc>
                <a:spcPct val="150000"/>
              </a:lnSpc>
              <a:spcBef>
                <a:spcPct val="50000"/>
              </a:spcBef>
              <a:spcAft>
                <a:spcPct val="0"/>
              </a:spcAft>
              <a:defRPr b="1">
                <a:latin typeface="Arial" charset="0"/>
              </a:defRPr>
            </a:lvl1pPr>
          </a:lstStyle>
          <a:p>
            <a:pPr>
              <a:defRPr/>
            </a:pPr>
            <a:fld id="{10816E1F-392B-4B6D-8B07-DB0C07EEE60D}" type="slidenum">
              <a:rPr lang="en-US"/>
              <a:pPr>
                <a:defRPr/>
              </a:pPr>
              <a:t>‹#›</a:t>
            </a:fld>
            <a:endParaRPr lang="en-US"/>
          </a:p>
        </p:txBody>
      </p:sp>
    </p:spTree>
    <p:extLst>
      <p:ext uri="{BB962C8B-B14F-4D97-AF65-F5344CB8AC3E}">
        <p14:creationId xmlns:p14="http://schemas.microsoft.com/office/powerpoint/2010/main" val="412744306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lnSpc>
                <a:spcPct val="150000"/>
              </a:lnSpc>
              <a:spcBef>
                <a:spcPct val="50000"/>
              </a:spcBef>
              <a:spcAft>
                <a:spcPct val="0"/>
              </a:spcAft>
              <a:defRPr b="1">
                <a:latin typeface="Arial" charset="0"/>
              </a:defRPr>
            </a:lvl1pPr>
          </a:lstStyle>
          <a:p>
            <a:pPr>
              <a:defRPr/>
            </a:pPr>
            <a:fld id="{A4D2DFEC-802A-436B-BF76-9887EFA0A9DC}" type="datetimeFigureOut">
              <a:rPr lang="en-US"/>
              <a:pPr>
                <a:defRPr/>
              </a:pPr>
              <a:t>11/27/2023</a:t>
            </a:fld>
            <a:endParaRPr lang="en-US"/>
          </a:p>
        </p:txBody>
      </p:sp>
      <p:sp>
        <p:nvSpPr>
          <p:cNvPr id="4" name="Footer Placeholder 3"/>
          <p:cNvSpPr>
            <a:spLocks noGrp="1"/>
          </p:cNvSpPr>
          <p:nvPr>
            <p:ph type="ftr" sz="quarter" idx="11"/>
          </p:nvPr>
        </p:nvSpPr>
        <p:spPr/>
        <p:txBody>
          <a:bodyPr/>
          <a:lstStyle>
            <a:lvl1pPr defTabSz="914400" fontAlgn="base">
              <a:lnSpc>
                <a:spcPct val="150000"/>
              </a:lnSpc>
              <a:spcBef>
                <a:spcPct val="50000"/>
              </a:spcBef>
              <a:spcAft>
                <a:spcPct val="0"/>
              </a:spcAft>
              <a:defRPr b="1">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lnSpc>
                <a:spcPct val="150000"/>
              </a:lnSpc>
              <a:spcBef>
                <a:spcPct val="50000"/>
              </a:spcBef>
              <a:spcAft>
                <a:spcPct val="0"/>
              </a:spcAft>
              <a:defRPr b="1">
                <a:latin typeface="Arial" charset="0"/>
              </a:defRPr>
            </a:lvl1pPr>
          </a:lstStyle>
          <a:p>
            <a:pPr>
              <a:defRPr/>
            </a:pPr>
            <a:fld id="{4E316789-FDA8-4EC4-B6AF-55EDC139D045}" type="slidenum">
              <a:rPr lang="en-US"/>
              <a:pPr>
                <a:defRPr/>
              </a:pPr>
              <a:t>‹#›</a:t>
            </a:fld>
            <a:endParaRPr lang="en-US"/>
          </a:p>
        </p:txBody>
      </p:sp>
    </p:spTree>
    <p:extLst>
      <p:ext uri="{BB962C8B-B14F-4D97-AF65-F5344CB8AC3E}">
        <p14:creationId xmlns:p14="http://schemas.microsoft.com/office/powerpoint/2010/main" val="51309301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lnSpc>
                <a:spcPct val="150000"/>
              </a:lnSpc>
              <a:spcBef>
                <a:spcPct val="50000"/>
              </a:spcBef>
              <a:spcAft>
                <a:spcPct val="0"/>
              </a:spcAft>
              <a:defRPr b="1">
                <a:latin typeface="Arial" charset="0"/>
              </a:defRPr>
            </a:lvl1pPr>
          </a:lstStyle>
          <a:p>
            <a:pPr>
              <a:defRPr/>
            </a:pPr>
            <a:fld id="{240729B2-E1D3-4679-8E58-10414B62C3E8}" type="datetimeFigureOut">
              <a:rPr lang="en-US"/>
              <a:pPr>
                <a:defRPr/>
              </a:pPr>
              <a:t>11/27/2023</a:t>
            </a:fld>
            <a:endParaRPr lang="en-US"/>
          </a:p>
        </p:txBody>
      </p:sp>
      <p:sp>
        <p:nvSpPr>
          <p:cNvPr id="3" name="Footer Placeholder 2"/>
          <p:cNvSpPr>
            <a:spLocks noGrp="1"/>
          </p:cNvSpPr>
          <p:nvPr>
            <p:ph type="ftr" sz="quarter" idx="11"/>
          </p:nvPr>
        </p:nvSpPr>
        <p:spPr/>
        <p:txBody>
          <a:bodyPr/>
          <a:lstStyle>
            <a:lvl1pPr defTabSz="914400" fontAlgn="base">
              <a:lnSpc>
                <a:spcPct val="150000"/>
              </a:lnSpc>
              <a:spcBef>
                <a:spcPct val="50000"/>
              </a:spcBef>
              <a:spcAft>
                <a:spcPct val="0"/>
              </a:spcAft>
              <a:defRPr b="1">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lnSpc>
                <a:spcPct val="150000"/>
              </a:lnSpc>
              <a:spcBef>
                <a:spcPct val="50000"/>
              </a:spcBef>
              <a:spcAft>
                <a:spcPct val="0"/>
              </a:spcAft>
              <a:defRPr b="1">
                <a:latin typeface="Arial" charset="0"/>
              </a:defRPr>
            </a:lvl1pPr>
          </a:lstStyle>
          <a:p>
            <a:pPr>
              <a:defRPr/>
            </a:pPr>
            <a:fld id="{689998A5-2070-4702-A937-A13F9BE9B146}" type="slidenum">
              <a:rPr lang="en-US"/>
              <a:pPr>
                <a:defRPr/>
              </a:pPr>
              <a:t>‹#›</a:t>
            </a:fld>
            <a:endParaRPr lang="en-US"/>
          </a:p>
        </p:txBody>
      </p:sp>
    </p:spTree>
    <p:extLst>
      <p:ext uri="{BB962C8B-B14F-4D97-AF65-F5344CB8AC3E}">
        <p14:creationId xmlns:p14="http://schemas.microsoft.com/office/powerpoint/2010/main" val="270232016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37"/>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lnSpc>
                <a:spcPct val="150000"/>
              </a:lnSpc>
              <a:spcBef>
                <a:spcPct val="50000"/>
              </a:spcBef>
              <a:spcAft>
                <a:spcPct val="0"/>
              </a:spcAft>
              <a:defRPr b="1">
                <a:latin typeface="Arial" charset="0"/>
              </a:defRPr>
            </a:lvl1pPr>
          </a:lstStyle>
          <a:p>
            <a:pPr>
              <a:defRPr/>
            </a:pPr>
            <a:fld id="{96E4220F-7EB7-4323-A155-CEC99205D45D}" type="datetimeFigureOut">
              <a:rPr lang="en-US"/>
              <a:pPr>
                <a:defRPr/>
              </a:pPr>
              <a:t>11/27/2023</a:t>
            </a:fld>
            <a:endParaRPr lang="en-US"/>
          </a:p>
        </p:txBody>
      </p:sp>
      <p:sp>
        <p:nvSpPr>
          <p:cNvPr id="6" name="Footer Placeholder 5"/>
          <p:cNvSpPr>
            <a:spLocks noGrp="1"/>
          </p:cNvSpPr>
          <p:nvPr>
            <p:ph type="ftr" sz="quarter" idx="11"/>
          </p:nvPr>
        </p:nvSpPr>
        <p:spPr/>
        <p:txBody>
          <a:bodyPr/>
          <a:lstStyle>
            <a:lvl1pPr defTabSz="914400" fontAlgn="base">
              <a:lnSpc>
                <a:spcPct val="150000"/>
              </a:lnSpc>
              <a:spcBef>
                <a:spcPct val="50000"/>
              </a:spcBef>
              <a:spcAft>
                <a:spcPct val="0"/>
              </a:spcAft>
              <a:defRPr b="1">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lnSpc>
                <a:spcPct val="150000"/>
              </a:lnSpc>
              <a:spcBef>
                <a:spcPct val="50000"/>
              </a:spcBef>
              <a:spcAft>
                <a:spcPct val="0"/>
              </a:spcAft>
              <a:defRPr b="1">
                <a:latin typeface="Arial" charset="0"/>
              </a:defRPr>
            </a:lvl1pPr>
          </a:lstStyle>
          <a:p>
            <a:pPr>
              <a:defRPr/>
            </a:pPr>
            <a:fld id="{8CA5CD20-E1FF-4BE7-91AC-BB82813738EE}" type="slidenum">
              <a:rPr lang="en-US"/>
              <a:pPr>
                <a:defRPr/>
              </a:pPr>
              <a:t>‹#›</a:t>
            </a:fld>
            <a:endParaRPr lang="en-US"/>
          </a:p>
        </p:txBody>
      </p:sp>
    </p:spTree>
    <p:extLst>
      <p:ext uri="{BB962C8B-B14F-4D97-AF65-F5344CB8AC3E}">
        <p14:creationId xmlns:p14="http://schemas.microsoft.com/office/powerpoint/2010/main" val="419169381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lnSpc>
                <a:spcPct val="150000"/>
              </a:lnSpc>
              <a:spcBef>
                <a:spcPct val="50000"/>
              </a:spcBef>
              <a:spcAft>
                <a:spcPct val="0"/>
              </a:spcAft>
              <a:defRPr b="1">
                <a:latin typeface="Arial" charset="0"/>
              </a:defRPr>
            </a:lvl1pPr>
          </a:lstStyle>
          <a:p>
            <a:pPr>
              <a:defRPr/>
            </a:pPr>
            <a:fld id="{561D70D4-4506-4C05-B53A-056DACDE2F0B}" type="datetimeFigureOut">
              <a:rPr lang="en-US"/>
              <a:pPr>
                <a:defRPr/>
              </a:pPr>
              <a:t>11/27/2023</a:t>
            </a:fld>
            <a:endParaRPr lang="en-US"/>
          </a:p>
        </p:txBody>
      </p:sp>
      <p:sp>
        <p:nvSpPr>
          <p:cNvPr id="6" name="Footer Placeholder 5"/>
          <p:cNvSpPr>
            <a:spLocks noGrp="1"/>
          </p:cNvSpPr>
          <p:nvPr>
            <p:ph type="ftr" sz="quarter" idx="11"/>
          </p:nvPr>
        </p:nvSpPr>
        <p:spPr/>
        <p:txBody>
          <a:bodyPr/>
          <a:lstStyle>
            <a:lvl1pPr defTabSz="914400" fontAlgn="base">
              <a:lnSpc>
                <a:spcPct val="150000"/>
              </a:lnSpc>
              <a:spcBef>
                <a:spcPct val="50000"/>
              </a:spcBef>
              <a:spcAft>
                <a:spcPct val="0"/>
              </a:spcAft>
              <a:defRPr b="1">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lnSpc>
                <a:spcPct val="150000"/>
              </a:lnSpc>
              <a:spcBef>
                <a:spcPct val="50000"/>
              </a:spcBef>
              <a:spcAft>
                <a:spcPct val="0"/>
              </a:spcAft>
              <a:defRPr b="1">
                <a:latin typeface="Arial" charset="0"/>
              </a:defRPr>
            </a:lvl1pPr>
          </a:lstStyle>
          <a:p>
            <a:pPr>
              <a:defRPr/>
            </a:pPr>
            <a:fld id="{A6251C85-EF52-40C5-91C0-71082A54C140}" type="slidenum">
              <a:rPr lang="en-US"/>
              <a:pPr>
                <a:defRPr/>
              </a:pPr>
              <a:t>‹#›</a:t>
            </a:fld>
            <a:endParaRPr lang="en-US"/>
          </a:p>
        </p:txBody>
      </p:sp>
    </p:spTree>
    <p:extLst>
      <p:ext uri="{BB962C8B-B14F-4D97-AF65-F5344CB8AC3E}">
        <p14:creationId xmlns:p14="http://schemas.microsoft.com/office/powerpoint/2010/main" val="27443307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B5A85B-53CB-44AD-8839-9F768798EB3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9703756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lnSpc>
                <a:spcPct val="150000"/>
              </a:lnSpc>
              <a:spcBef>
                <a:spcPct val="50000"/>
              </a:spcBef>
              <a:spcAft>
                <a:spcPct val="0"/>
              </a:spcAft>
              <a:defRPr b="1">
                <a:latin typeface="Arial" charset="0"/>
              </a:defRPr>
            </a:lvl1pPr>
          </a:lstStyle>
          <a:p>
            <a:pPr>
              <a:defRPr/>
            </a:pPr>
            <a:fld id="{5D32F785-B899-4D79-8E62-4AA8C87DB6A7}" type="datetimeFigureOut">
              <a:rPr lang="en-US"/>
              <a:pPr>
                <a:defRPr/>
              </a:pPr>
              <a:t>11/27/2023</a:t>
            </a:fld>
            <a:endParaRPr lang="en-US"/>
          </a:p>
        </p:txBody>
      </p:sp>
      <p:sp>
        <p:nvSpPr>
          <p:cNvPr id="5" name="Footer Placeholder 4"/>
          <p:cNvSpPr>
            <a:spLocks noGrp="1"/>
          </p:cNvSpPr>
          <p:nvPr>
            <p:ph type="ftr" sz="quarter" idx="11"/>
          </p:nvPr>
        </p:nvSpPr>
        <p:spPr/>
        <p:txBody>
          <a:bodyPr/>
          <a:lstStyle>
            <a:lvl1pPr defTabSz="914400" fontAlgn="base">
              <a:lnSpc>
                <a:spcPct val="150000"/>
              </a:lnSpc>
              <a:spcBef>
                <a:spcPct val="50000"/>
              </a:spcBef>
              <a:spcAft>
                <a:spcPct val="0"/>
              </a:spcAft>
              <a:defRPr b="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lnSpc>
                <a:spcPct val="150000"/>
              </a:lnSpc>
              <a:spcBef>
                <a:spcPct val="50000"/>
              </a:spcBef>
              <a:spcAft>
                <a:spcPct val="0"/>
              </a:spcAft>
              <a:defRPr b="1">
                <a:latin typeface="Arial" charset="0"/>
              </a:defRPr>
            </a:lvl1pPr>
          </a:lstStyle>
          <a:p>
            <a:pPr>
              <a:defRPr/>
            </a:pPr>
            <a:fld id="{A151232F-D0D6-4CD7-9805-4115355F5F3E}" type="slidenum">
              <a:rPr lang="en-US"/>
              <a:pPr>
                <a:defRPr/>
              </a:pPr>
              <a:t>‹#›</a:t>
            </a:fld>
            <a:endParaRPr lang="en-US"/>
          </a:p>
        </p:txBody>
      </p:sp>
    </p:spTree>
    <p:extLst>
      <p:ext uri="{BB962C8B-B14F-4D97-AF65-F5344CB8AC3E}">
        <p14:creationId xmlns:p14="http://schemas.microsoft.com/office/powerpoint/2010/main" val="73189579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lnSpc>
                <a:spcPct val="150000"/>
              </a:lnSpc>
              <a:spcBef>
                <a:spcPct val="50000"/>
              </a:spcBef>
              <a:spcAft>
                <a:spcPct val="0"/>
              </a:spcAft>
              <a:defRPr b="1">
                <a:latin typeface="Arial" charset="0"/>
              </a:defRPr>
            </a:lvl1pPr>
          </a:lstStyle>
          <a:p>
            <a:pPr>
              <a:defRPr/>
            </a:pPr>
            <a:fld id="{469DF676-2827-4074-BA33-1CABCCB10490}" type="datetimeFigureOut">
              <a:rPr lang="en-US"/>
              <a:pPr>
                <a:defRPr/>
              </a:pPr>
              <a:t>11/27/2023</a:t>
            </a:fld>
            <a:endParaRPr lang="en-US"/>
          </a:p>
        </p:txBody>
      </p:sp>
      <p:sp>
        <p:nvSpPr>
          <p:cNvPr id="5" name="Footer Placeholder 4"/>
          <p:cNvSpPr>
            <a:spLocks noGrp="1"/>
          </p:cNvSpPr>
          <p:nvPr>
            <p:ph type="ftr" sz="quarter" idx="11"/>
          </p:nvPr>
        </p:nvSpPr>
        <p:spPr/>
        <p:txBody>
          <a:bodyPr/>
          <a:lstStyle>
            <a:lvl1pPr defTabSz="914400" fontAlgn="base">
              <a:lnSpc>
                <a:spcPct val="150000"/>
              </a:lnSpc>
              <a:spcBef>
                <a:spcPct val="50000"/>
              </a:spcBef>
              <a:spcAft>
                <a:spcPct val="0"/>
              </a:spcAft>
              <a:defRPr b="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lnSpc>
                <a:spcPct val="150000"/>
              </a:lnSpc>
              <a:spcBef>
                <a:spcPct val="50000"/>
              </a:spcBef>
              <a:spcAft>
                <a:spcPct val="0"/>
              </a:spcAft>
              <a:defRPr b="1">
                <a:latin typeface="Arial" charset="0"/>
              </a:defRPr>
            </a:lvl1pPr>
          </a:lstStyle>
          <a:p>
            <a:pPr>
              <a:defRPr/>
            </a:pPr>
            <a:fld id="{F6F4DD39-CA80-4C01-9B34-6D03A123B68F}" type="slidenum">
              <a:rPr lang="en-US"/>
              <a:pPr>
                <a:defRPr/>
              </a:pPr>
              <a:t>‹#›</a:t>
            </a:fld>
            <a:endParaRPr lang="en-US"/>
          </a:p>
        </p:txBody>
      </p:sp>
    </p:spTree>
    <p:extLst>
      <p:ext uri="{BB962C8B-B14F-4D97-AF65-F5344CB8AC3E}">
        <p14:creationId xmlns:p14="http://schemas.microsoft.com/office/powerpoint/2010/main" val="425965144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lnSpc>
                <a:spcPct val="150000"/>
              </a:lnSpc>
              <a:spcBef>
                <a:spcPct val="50000"/>
              </a:spcBef>
              <a:defRPr b="1"/>
            </a:lvl1pPr>
          </a:lstStyle>
          <a:p>
            <a:pPr>
              <a:defRPr/>
            </a:pPr>
            <a:endParaRPr lang="en-US" altLang="en-US"/>
          </a:p>
        </p:txBody>
      </p:sp>
      <p:sp>
        <p:nvSpPr>
          <p:cNvPr id="5" name="Footer Placeholder 4"/>
          <p:cNvSpPr>
            <a:spLocks noGrp="1"/>
          </p:cNvSpPr>
          <p:nvPr>
            <p:ph type="ftr" sz="quarter" idx="11"/>
          </p:nvPr>
        </p:nvSpPr>
        <p:spPr/>
        <p:txBody>
          <a:bodyPr/>
          <a:lstStyle>
            <a:lvl1pPr>
              <a:lnSpc>
                <a:spcPct val="150000"/>
              </a:lnSpc>
              <a:spcBef>
                <a:spcPct val="50000"/>
              </a:spcBef>
              <a:defRPr b="1"/>
            </a:lvl1pPr>
          </a:lstStyle>
          <a:p>
            <a:pPr>
              <a:defRPr/>
            </a:pPr>
            <a:endParaRPr lang="en-US" altLang="en-US"/>
          </a:p>
        </p:txBody>
      </p:sp>
      <p:sp>
        <p:nvSpPr>
          <p:cNvPr id="6" name="Slide Number Placeholder 5"/>
          <p:cNvSpPr>
            <a:spLocks noGrp="1"/>
          </p:cNvSpPr>
          <p:nvPr>
            <p:ph type="sldNum" sz="quarter" idx="12"/>
          </p:nvPr>
        </p:nvSpPr>
        <p:spPr/>
        <p:txBody>
          <a:bodyPr/>
          <a:lstStyle>
            <a:lvl1pPr>
              <a:lnSpc>
                <a:spcPct val="150000"/>
              </a:lnSpc>
              <a:spcBef>
                <a:spcPct val="50000"/>
              </a:spcBef>
              <a:defRPr b="1"/>
            </a:lvl1pPr>
          </a:lstStyle>
          <a:p>
            <a:pPr>
              <a:defRPr/>
            </a:pPr>
            <a:fld id="{646FEAF5-5811-4F90-9694-286AEA454941}" type="slidenum">
              <a:rPr lang="en-US" altLang="en-US"/>
              <a:pPr>
                <a:defRPr/>
              </a:pPr>
              <a:t>‹#›</a:t>
            </a:fld>
            <a:endParaRPr lang="en-US" altLang="en-US"/>
          </a:p>
        </p:txBody>
      </p:sp>
    </p:spTree>
    <p:extLst>
      <p:ext uri="{BB962C8B-B14F-4D97-AF65-F5344CB8AC3E}">
        <p14:creationId xmlns:p14="http://schemas.microsoft.com/office/powerpoint/2010/main" val="412727222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nSpc>
                <a:spcPct val="150000"/>
              </a:lnSpc>
              <a:spcBef>
                <a:spcPct val="50000"/>
              </a:spcBef>
              <a:defRPr b="1"/>
            </a:lvl1pPr>
          </a:lstStyle>
          <a:p>
            <a:pPr>
              <a:defRPr/>
            </a:pPr>
            <a:endParaRPr lang="en-US" altLang="en-US"/>
          </a:p>
        </p:txBody>
      </p:sp>
      <p:sp>
        <p:nvSpPr>
          <p:cNvPr id="5" name="Footer Placeholder 4"/>
          <p:cNvSpPr>
            <a:spLocks noGrp="1"/>
          </p:cNvSpPr>
          <p:nvPr>
            <p:ph type="ftr" sz="quarter" idx="11"/>
          </p:nvPr>
        </p:nvSpPr>
        <p:spPr/>
        <p:txBody>
          <a:bodyPr/>
          <a:lstStyle>
            <a:lvl1pPr>
              <a:lnSpc>
                <a:spcPct val="150000"/>
              </a:lnSpc>
              <a:spcBef>
                <a:spcPct val="50000"/>
              </a:spcBef>
              <a:defRPr b="1"/>
            </a:lvl1pPr>
          </a:lstStyle>
          <a:p>
            <a:pPr>
              <a:defRPr/>
            </a:pPr>
            <a:endParaRPr lang="en-US" altLang="en-US"/>
          </a:p>
        </p:txBody>
      </p:sp>
      <p:sp>
        <p:nvSpPr>
          <p:cNvPr id="6" name="Slide Number Placeholder 5"/>
          <p:cNvSpPr>
            <a:spLocks noGrp="1"/>
          </p:cNvSpPr>
          <p:nvPr>
            <p:ph type="sldNum" sz="quarter" idx="12"/>
          </p:nvPr>
        </p:nvSpPr>
        <p:spPr/>
        <p:txBody>
          <a:bodyPr/>
          <a:lstStyle>
            <a:lvl1pPr>
              <a:lnSpc>
                <a:spcPct val="150000"/>
              </a:lnSpc>
              <a:spcBef>
                <a:spcPct val="50000"/>
              </a:spcBef>
              <a:defRPr b="1"/>
            </a:lvl1pPr>
          </a:lstStyle>
          <a:p>
            <a:pPr>
              <a:defRPr/>
            </a:pPr>
            <a:fld id="{BE371ADE-24BF-4AA6-991D-7655F005CD34}" type="slidenum">
              <a:rPr lang="en-US" altLang="en-US"/>
              <a:pPr>
                <a:defRPr/>
              </a:pPr>
              <a:t>‹#›</a:t>
            </a:fld>
            <a:endParaRPr lang="en-US" altLang="en-US"/>
          </a:p>
        </p:txBody>
      </p:sp>
    </p:spTree>
    <p:extLst>
      <p:ext uri="{BB962C8B-B14F-4D97-AF65-F5344CB8AC3E}">
        <p14:creationId xmlns:p14="http://schemas.microsoft.com/office/powerpoint/2010/main" val="184049955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lnSpc>
                <a:spcPct val="150000"/>
              </a:lnSpc>
              <a:spcBef>
                <a:spcPct val="50000"/>
              </a:spcBef>
              <a:defRPr b="1"/>
            </a:lvl1pPr>
          </a:lstStyle>
          <a:p>
            <a:pPr>
              <a:defRPr/>
            </a:pPr>
            <a:endParaRPr lang="en-US" altLang="en-US"/>
          </a:p>
        </p:txBody>
      </p:sp>
      <p:sp>
        <p:nvSpPr>
          <p:cNvPr id="5" name="Footer Placeholder 4"/>
          <p:cNvSpPr>
            <a:spLocks noGrp="1"/>
          </p:cNvSpPr>
          <p:nvPr>
            <p:ph type="ftr" sz="quarter" idx="11"/>
          </p:nvPr>
        </p:nvSpPr>
        <p:spPr/>
        <p:txBody>
          <a:bodyPr/>
          <a:lstStyle>
            <a:lvl1pPr>
              <a:lnSpc>
                <a:spcPct val="150000"/>
              </a:lnSpc>
              <a:spcBef>
                <a:spcPct val="50000"/>
              </a:spcBef>
              <a:defRPr b="1"/>
            </a:lvl1pPr>
          </a:lstStyle>
          <a:p>
            <a:pPr>
              <a:defRPr/>
            </a:pPr>
            <a:endParaRPr lang="en-US" altLang="en-US"/>
          </a:p>
        </p:txBody>
      </p:sp>
      <p:sp>
        <p:nvSpPr>
          <p:cNvPr id="6" name="Slide Number Placeholder 5"/>
          <p:cNvSpPr>
            <a:spLocks noGrp="1"/>
          </p:cNvSpPr>
          <p:nvPr>
            <p:ph type="sldNum" sz="quarter" idx="12"/>
          </p:nvPr>
        </p:nvSpPr>
        <p:spPr/>
        <p:txBody>
          <a:bodyPr/>
          <a:lstStyle>
            <a:lvl1pPr>
              <a:lnSpc>
                <a:spcPct val="150000"/>
              </a:lnSpc>
              <a:spcBef>
                <a:spcPct val="50000"/>
              </a:spcBef>
              <a:defRPr b="1"/>
            </a:lvl1pPr>
          </a:lstStyle>
          <a:p>
            <a:pPr>
              <a:defRPr/>
            </a:pPr>
            <a:fld id="{70C98A1F-A447-4EAC-9219-BE5EE8940CC8}" type="slidenum">
              <a:rPr lang="en-US" altLang="en-US"/>
              <a:pPr>
                <a:defRPr/>
              </a:pPr>
              <a:t>‹#›</a:t>
            </a:fld>
            <a:endParaRPr lang="en-US" altLang="en-US"/>
          </a:p>
        </p:txBody>
      </p:sp>
    </p:spTree>
    <p:extLst>
      <p:ext uri="{BB962C8B-B14F-4D97-AF65-F5344CB8AC3E}">
        <p14:creationId xmlns:p14="http://schemas.microsoft.com/office/powerpoint/2010/main" val="382388748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lnSpc>
                <a:spcPct val="150000"/>
              </a:lnSpc>
              <a:spcBef>
                <a:spcPct val="50000"/>
              </a:spcBef>
              <a:defRPr b="1"/>
            </a:lvl1pPr>
          </a:lstStyle>
          <a:p>
            <a:pPr>
              <a:defRPr/>
            </a:pPr>
            <a:endParaRPr lang="en-US" altLang="en-US"/>
          </a:p>
        </p:txBody>
      </p:sp>
      <p:sp>
        <p:nvSpPr>
          <p:cNvPr id="6" name="Footer Placeholder 5"/>
          <p:cNvSpPr>
            <a:spLocks noGrp="1"/>
          </p:cNvSpPr>
          <p:nvPr>
            <p:ph type="ftr" sz="quarter" idx="11"/>
          </p:nvPr>
        </p:nvSpPr>
        <p:spPr/>
        <p:txBody>
          <a:bodyPr/>
          <a:lstStyle>
            <a:lvl1pPr>
              <a:lnSpc>
                <a:spcPct val="150000"/>
              </a:lnSpc>
              <a:spcBef>
                <a:spcPct val="50000"/>
              </a:spcBef>
              <a:defRPr b="1"/>
            </a:lvl1pPr>
          </a:lstStyle>
          <a:p>
            <a:pPr>
              <a:defRPr/>
            </a:pPr>
            <a:endParaRPr lang="en-US" altLang="en-US"/>
          </a:p>
        </p:txBody>
      </p:sp>
      <p:sp>
        <p:nvSpPr>
          <p:cNvPr id="7" name="Slide Number Placeholder 6"/>
          <p:cNvSpPr>
            <a:spLocks noGrp="1"/>
          </p:cNvSpPr>
          <p:nvPr>
            <p:ph type="sldNum" sz="quarter" idx="12"/>
          </p:nvPr>
        </p:nvSpPr>
        <p:spPr/>
        <p:txBody>
          <a:bodyPr/>
          <a:lstStyle>
            <a:lvl1pPr>
              <a:lnSpc>
                <a:spcPct val="150000"/>
              </a:lnSpc>
              <a:spcBef>
                <a:spcPct val="50000"/>
              </a:spcBef>
              <a:defRPr b="1"/>
            </a:lvl1pPr>
          </a:lstStyle>
          <a:p>
            <a:pPr>
              <a:defRPr/>
            </a:pPr>
            <a:fld id="{8D6FA2A1-30DE-4C2A-B628-80F05182E962}" type="slidenum">
              <a:rPr lang="en-US" altLang="en-US"/>
              <a:pPr>
                <a:defRPr/>
              </a:pPr>
              <a:t>‹#›</a:t>
            </a:fld>
            <a:endParaRPr lang="en-US" altLang="en-US"/>
          </a:p>
        </p:txBody>
      </p:sp>
    </p:spTree>
    <p:extLst>
      <p:ext uri="{BB962C8B-B14F-4D97-AF65-F5344CB8AC3E}">
        <p14:creationId xmlns:p14="http://schemas.microsoft.com/office/powerpoint/2010/main" val="68742561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4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4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lnSpc>
                <a:spcPct val="150000"/>
              </a:lnSpc>
              <a:spcBef>
                <a:spcPct val="50000"/>
              </a:spcBef>
              <a:defRPr b="1"/>
            </a:lvl1pPr>
          </a:lstStyle>
          <a:p>
            <a:pPr>
              <a:defRPr/>
            </a:pPr>
            <a:endParaRPr lang="en-US" altLang="en-US"/>
          </a:p>
        </p:txBody>
      </p:sp>
      <p:sp>
        <p:nvSpPr>
          <p:cNvPr id="8" name="Footer Placeholder 7"/>
          <p:cNvSpPr>
            <a:spLocks noGrp="1"/>
          </p:cNvSpPr>
          <p:nvPr>
            <p:ph type="ftr" sz="quarter" idx="11"/>
          </p:nvPr>
        </p:nvSpPr>
        <p:spPr/>
        <p:txBody>
          <a:bodyPr/>
          <a:lstStyle>
            <a:lvl1pPr>
              <a:lnSpc>
                <a:spcPct val="150000"/>
              </a:lnSpc>
              <a:spcBef>
                <a:spcPct val="50000"/>
              </a:spcBef>
              <a:defRPr b="1"/>
            </a:lvl1pPr>
          </a:lstStyle>
          <a:p>
            <a:pPr>
              <a:defRPr/>
            </a:pPr>
            <a:endParaRPr lang="en-US" altLang="en-US"/>
          </a:p>
        </p:txBody>
      </p:sp>
      <p:sp>
        <p:nvSpPr>
          <p:cNvPr id="9" name="Slide Number Placeholder 8"/>
          <p:cNvSpPr>
            <a:spLocks noGrp="1"/>
          </p:cNvSpPr>
          <p:nvPr>
            <p:ph type="sldNum" sz="quarter" idx="12"/>
          </p:nvPr>
        </p:nvSpPr>
        <p:spPr/>
        <p:txBody>
          <a:bodyPr/>
          <a:lstStyle>
            <a:lvl1pPr>
              <a:lnSpc>
                <a:spcPct val="150000"/>
              </a:lnSpc>
              <a:spcBef>
                <a:spcPct val="50000"/>
              </a:spcBef>
              <a:defRPr b="1"/>
            </a:lvl1pPr>
          </a:lstStyle>
          <a:p>
            <a:pPr>
              <a:defRPr/>
            </a:pPr>
            <a:fld id="{96BC7BB1-A864-4DF4-8D78-83EECD24CA9D}" type="slidenum">
              <a:rPr lang="en-US" altLang="en-US"/>
              <a:pPr>
                <a:defRPr/>
              </a:pPr>
              <a:t>‹#›</a:t>
            </a:fld>
            <a:endParaRPr lang="en-US" altLang="en-US"/>
          </a:p>
        </p:txBody>
      </p:sp>
    </p:spTree>
    <p:extLst>
      <p:ext uri="{BB962C8B-B14F-4D97-AF65-F5344CB8AC3E}">
        <p14:creationId xmlns:p14="http://schemas.microsoft.com/office/powerpoint/2010/main" val="359884438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lnSpc>
                <a:spcPct val="150000"/>
              </a:lnSpc>
              <a:spcBef>
                <a:spcPct val="50000"/>
              </a:spcBef>
              <a:defRPr b="1"/>
            </a:lvl1pPr>
          </a:lstStyle>
          <a:p>
            <a:pPr>
              <a:defRPr/>
            </a:pPr>
            <a:endParaRPr lang="en-US" altLang="en-US"/>
          </a:p>
        </p:txBody>
      </p:sp>
      <p:sp>
        <p:nvSpPr>
          <p:cNvPr id="4" name="Footer Placeholder 3"/>
          <p:cNvSpPr>
            <a:spLocks noGrp="1"/>
          </p:cNvSpPr>
          <p:nvPr>
            <p:ph type="ftr" sz="quarter" idx="11"/>
          </p:nvPr>
        </p:nvSpPr>
        <p:spPr/>
        <p:txBody>
          <a:bodyPr/>
          <a:lstStyle>
            <a:lvl1pPr>
              <a:lnSpc>
                <a:spcPct val="150000"/>
              </a:lnSpc>
              <a:spcBef>
                <a:spcPct val="50000"/>
              </a:spcBef>
              <a:defRPr b="1"/>
            </a:lvl1pPr>
          </a:lstStyle>
          <a:p>
            <a:pPr>
              <a:defRPr/>
            </a:pPr>
            <a:endParaRPr lang="en-US" altLang="en-US"/>
          </a:p>
        </p:txBody>
      </p:sp>
      <p:sp>
        <p:nvSpPr>
          <p:cNvPr id="5" name="Slide Number Placeholder 4"/>
          <p:cNvSpPr>
            <a:spLocks noGrp="1"/>
          </p:cNvSpPr>
          <p:nvPr>
            <p:ph type="sldNum" sz="quarter" idx="12"/>
          </p:nvPr>
        </p:nvSpPr>
        <p:spPr/>
        <p:txBody>
          <a:bodyPr/>
          <a:lstStyle>
            <a:lvl1pPr>
              <a:lnSpc>
                <a:spcPct val="150000"/>
              </a:lnSpc>
              <a:spcBef>
                <a:spcPct val="50000"/>
              </a:spcBef>
              <a:defRPr b="1"/>
            </a:lvl1pPr>
          </a:lstStyle>
          <a:p>
            <a:pPr>
              <a:defRPr/>
            </a:pPr>
            <a:fld id="{5AE5A2E9-513F-4B8C-9E60-856545455071}" type="slidenum">
              <a:rPr lang="en-US" altLang="en-US"/>
              <a:pPr>
                <a:defRPr/>
              </a:pPr>
              <a:t>‹#›</a:t>
            </a:fld>
            <a:endParaRPr lang="en-US" altLang="en-US"/>
          </a:p>
        </p:txBody>
      </p:sp>
    </p:spTree>
    <p:extLst>
      <p:ext uri="{BB962C8B-B14F-4D97-AF65-F5344CB8AC3E}">
        <p14:creationId xmlns:p14="http://schemas.microsoft.com/office/powerpoint/2010/main" val="371939634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nSpc>
                <a:spcPct val="150000"/>
              </a:lnSpc>
              <a:spcBef>
                <a:spcPct val="50000"/>
              </a:spcBef>
              <a:defRPr b="1"/>
            </a:lvl1pPr>
          </a:lstStyle>
          <a:p>
            <a:pPr>
              <a:defRPr/>
            </a:pPr>
            <a:endParaRPr lang="en-US" altLang="en-US"/>
          </a:p>
        </p:txBody>
      </p:sp>
      <p:sp>
        <p:nvSpPr>
          <p:cNvPr id="3" name="Footer Placeholder 2"/>
          <p:cNvSpPr>
            <a:spLocks noGrp="1"/>
          </p:cNvSpPr>
          <p:nvPr>
            <p:ph type="ftr" sz="quarter" idx="11"/>
          </p:nvPr>
        </p:nvSpPr>
        <p:spPr/>
        <p:txBody>
          <a:bodyPr/>
          <a:lstStyle>
            <a:lvl1pPr>
              <a:lnSpc>
                <a:spcPct val="150000"/>
              </a:lnSpc>
              <a:spcBef>
                <a:spcPct val="50000"/>
              </a:spcBef>
              <a:defRPr b="1"/>
            </a:lvl1pPr>
          </a:lstStyle>
          <a:p>
            <a:pPr>
              <a:defRPr/>
            </a:pPr>
            <a:endParaRPr lang="en-US" altLang="en-US"/>
          </a:p>
        </p:txBody>
      </p:sp>
      <p:sp>
        <p:nvSpPr>
          <p:cNvPr id="4" name="Slide Number Placeholder 3"/>
          <p:cNvSpPr>
            <a:spLocks noGrp="1"/>
          </p:cNvSpPr>
          <p:nvPr>
            <p:ph type="sldNum" sz="quarter" idx="12"/>
          </p:nvPr>
        </p:nvSpPr>
        <p:spPr/>
        <p:txBody>
          <a:bodyPr/>
          <a:lstStyle>
            <a:lvl1pPr>
              <a:lnSpc>
                <a:spcPct val="150000"/>
              </a:lnSpc>
              <a:spcBef>
                <a:spcPct val="50000"/>
              </a:spcBef>
              <a:defRPr b="1"/>
            </a:lvl1pPr>
          </a:lstStyle>
          <a:p>
            <a:pPr>
              <a:defRPr/>
            </a:pPr>
            <a:fld id="{6C00D7E3-C1DB-4F6B-B855-3E26B3BDBC09}" type="slidenum">
              <a:rPr lang="en-US" altLang="en-US"/>
              <a:pPr>
                <a:defRPr/>
              </a:pPr>
              <a:t>‹#›</a:t>
            </a:fld>
            <a:endParaRPr lang="en-US" altLang="en-US"/>
          </a:p>
        </p:txBody>
      </p:sp>
    </p:spTree>
    <p:extLst>
      <p:ext uri="{BB962C8B-B14F-4D97-AF65-F5344CB8AC3E}">
        <p14:creationId xmlns:p14="http://schemas.microsoft.com/office/powerpoint/2010/main" val="274469177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37"/>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nSpc>
                <a:spcPct val="150000"/>
              </a:lnSpc>
              <a:spcBef>
                <a:spcPct val="50000"/>
              </a:spcBef>
              <a:defRPr b="1"/>
            </a:lvl1pPr>
          </a:lstStyle>
          <a:p>
            <a:pPr>
              <a:defRPr/>
            </a:pPr>
            <a:endParaRPr lang="en-US" altLang="en-US"/>
          </a:p>
        </p:txBody>
      </p:sp>
      <p:sp>
        <p:nvSpPr>
          <p:cNvPr id="6" name="Footer Placeholder 5"/>
          <p:cNvSpPr>
            <a:spLocks noGrp="1"/>
          </p:cNvSpPr>
          <p:nvPr>
            <p:ph type="ftr" sz="quarter" idx="11"/>
          </p:nvPr>
        </p:nvSpPr>
        <p:spPr/>
        <p:txBody>
          <a:bodyPr/>
          <a:lstStyle>
            <a:lvl1pPr>
              <a:lnSpc>
                <a:spcPct val="150000"/>
              </a:lnSpc>
              <a:spcBef>
                <a:spcPct val="50000"/>
              </a:spcBef>
              <a:defRPr b="1"/>
            </a:lvl1pPr>
          </a:lstStyle>
          <a:p>
            <a:pPr>
              <a:defRPr/>
            </a:pPr>
            <a:endParaRPr lang="en-US" altLang="en-US"/>
          </a:p>
        </p:txBody>
      </p:sp>
      <p:sp>
        <p:nvSpPr>
          <p:cNvPr id="7" name="Slide Number Placeholder 6"/>
          <p:cNvSpPr>
            <a:spLocks noGrp="1"/>
          </p:cNvSpPr>
          <p:nvPr>
            <p:ph type="sldNum" sz="quarter" idx="12"/>
          </p:nvPr>
        </p:nvSpPr>
        <p:spPr/>
        <p:txBody>
          <a:bodyPr/>
          <a:lstStyle>
            <a:lvl1pPr>
              <a:lnSpc>
                <a:spcPct val="150000"/>
              </a:lnSpc>
              <a:spcBef>
                <a:spcPct val="50000"/>
              </a:spcBef>
              <a:defRPr b="1"/>
            </a:lvl1pPr>
          </a:lstStyle>
          <a:p>
            <a:pPr>
              <a:defRPr/>
            </a:pPr>
            <a:fld id="{2C9C5D78-306D-4CA2-A4A9-86E86A5E833F}" type="slidenum">
              <a:rPr lang="en-US" altLang="en-US"/>
              <a:pPr>
                <a:defRPr/>
              </a:pPr>
              <a:t>‹#›</a:t>
            </a:fld>
            <a:endParaRPr lang="en-US" altLang="en-US"/>
          </a:p>
        </p:txBody>
      </p:sp>
    </p:spTree>
    <p:extLst>
      <p:ext uri="{BB962C8B-B14F-4D97-AF65-F5344CB8AC3E}">
        <p14:creationId xmlns:p14="http://schemas.microsoft.com/office/powerpoint/2010/main" val="368306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9"/>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1E581AA-963E-490A-A45B-5CB7E46A674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3377740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nSpc>
                <a:spcPct val="150000"/>
              </a:lnSpc>
              <a:spcBef>
                <a:spcPct val="50000"/>
              </a:spcBef>
              <a:defRPr b="1"/>
            </a:lvl1pPr>
          </a:lstStyle>
          <a:p>
            <a:pPr>
              <a:defRPr/>
            </a:pPr>
            <a:endParaRPr lang="en-US" altLang="en-US"/>
          </a:p>
        </p:txBody>
      </p:sp>
      <p:sp>
        <p:nvSpPr>
          <p:cNvPr id="6" name="Footer Placeholder 5"/>
          <p:cNvSpPr>
            <a:spLocks noGrp="1"/>
          </p:cNvSpPr>
          <p:nvPr>
            <p:ph type="ftr" sz="quarter" idx="11"/>
          </p:nvPr>
        </p:nvSpPr>
        <p:spPr/>
        <p:txBody>
          <a:bodyPr/>
          <a:lstStyle>
            <a:lvl1pPr>
              <a:lnSpc>
                <a:spcPct val="150000"/>
              </a:lnSpc>
              <a:spcBef>
                <a:spcPct val="50000"/>
              </a:spcBef>
              <a:defRPr b="1"/>
            </a:lvl1pPr>
          </a:lstStyle>
          <a:p>
            <a:pPr>
              <a:defRPr/>
            </a:pPr>
            <a:endParaRPr lang="en-US" altLang="en-US"/>
          </a:p>
        </p:txBody>
      </p:sp>
      <p:sp>
        <p:nvSpPr>
          <p:cNvPr id="7" name="Slide Number Placeholder 6"/>
          <p:cNvSpPr>
            <a:spLocks noGrp="1"/>
          </p:cNvSpPr>
          <p:nvPr>
            <p:ph type="sldNum" sz="quarter" idx="12"/>
          </p:nvPr>
        </p:nvSpPr>
        <p:spPr/>
        <p:txBody>
          <a:bodyPr/>
          <a:lstStyle>
            <a:lvl1pPr>
              <a:lnSpc>
                <a:spcPct val="150000"/>
              </a:lnSpc>
              <a:spcBef>
                <a:spcPct val="50000"/>
              </a:spcBef>
              <a:defRPr b="1"/>
            </a:lvl1pPr>
          </a:lstStyle>
          <a:p>
            <a:pPr>
              <a:defRPr/>
            </a:pPr>
            <a:fld id="{1E9F308A-E7FD-468C-86F0-4F1E7E7D36D3}" type="slidenum">
              <a:rPr lang="en-US" altLang="en-US"/>
              <a:pPr>
                <a:defRPr/>
              </a:pPr>
              <a:t>‹#›</a:t>
            </a:fld>
            <a:endParaRPr lang="en-US" altLang="en-US"/>
          </a:p>
        </p:txBody>
      </p:sp>
    </p:spTree>
    <p:extLst>
      <p:ext uri="{BB962C8B-B14F-4D97-AF65-F5344CB8AC3E}">
        <p14:creationId xmlns:p14="http://schemas.microsoft.com/office/powerpoint/2010/main" val="141064729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nSpc>
                <a:spcPct val="150000"/>
              </a:lnSpc>
              <a:spcBef>
                <a:spcPct val="50000"/>
              </a:spcBef>
              <a:defRPr b="1"/>
            </a:lvl1pPr>
          </a:lstStyle>
          <a:p>
            <a:pPr>
              <a:defRPr/>
            </a:pPr>
            <a:endParaRPr lang="en-US" altLang="en-US"/>
          </a:p>
        </p:txBody>
      </p:sp>
      <p:sp>
        <p:nvSpPr>
          <p:cNvPr id="5" name="Footer Placeholder 4"/>
          <p:cNvSpPr>
            <a:spLocks noGrp="1"/>
          </p:cNvSpPr>
          <p:nvPr>
            <p:ph type="ftr" sz="quarter" idx="11"/>
          </p:nvPr>
        </p:nvSpPr>
        <p:spPr/>
        <p:txBody>
          <a:bodyPr/>
          <a:lstStyle>
            <a:lvl1pPr>
              <a:lnSpc>
                <a:spcPct val="150000"/>
              </a:lnSpc>
              <a:spcBef>
                <a:spcPct val="50000"/>
              </a:spcBef>
              <a:defRPr b="1"/>
            </a:lvl1pPr>
          </a:lstStyle>
          <a:p>
            <a:pPr>
              <a:defRPr/>
            </a:pPr>
            <a:endParaRPr lang="en-US" altLang="en-US"/>
          </a:p>
        </p:txBody>
      </p:sp>
      <p:sp>
        <p:nvSpPr>
          <p:cNvPr id="6" name="Slide Number Placeholder 5"/>
          <p:cNvSpPr>
            <a:spLocks noGrp="1"/>
          </p:cNvSpPr>
          <p:nvPr>
            <p:ph type="sldNum" sz="quarter" idx="12"/>
          </p:nvPr>
        </p:nvSpPr>
        <p:spPr/>
        <p:txBody>
          <a:bodyPr/>
          <a:lstStyle>
            <a:lvl1pPr>
              <a:lnSpc>
                <a:spcPct val="150000"/>
              </a:lnSpc>
              <a:spcBef>
                <a:spcPct val="50000"/>
              </a:spcBef>
              <a:defRPr b="1"/>
            </a:lvl1pPr>
          </a:lstStyle>
          <a:p>
            <a:pPr>
              <a:defRPr/>
            </a:pPr>
            <a:fld id="{B0D92D75-A76B-49DA-AE79-5597A3D0E140}" type="slidenum">
              <a:rPr lang="en-US" altLang="en-US"/>
              <a:pPr>
                <a:defRPr/>
              </a:pPr>
              <a:t>‹#›</a:t>
            </a:fld>
            <a:endParaRPr lang="en-US" altLang="en-US"/>
          </a:p>
        </p:txBody>
      </p:sp>
    </p:spTree>
    <p:extLst>
      <p:ext uri="{BB962C8B-B14F-4D97-AF65-F5344CB8AC3E}">
        <p14:creationId xmlns:p14="http://schemas.microsoft.com/office/powerpoint/2010/main" val="362266687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nSpc>
                <a:spcPct val="150000"/>
              </a:lnSpc>
              <a:spcBef>
                <a:spcPct val="50000"/>
              </a:spcBef>
              <a:defRPr b="1"/>
            </a:lvl1pPr>
          </a:lstStyle>
          <a:p>
            <a:pPr>
              <a:defRPr/>
            </a:pPr>
            <a:endParaRPr lang="en-US" altLang="en-US"/>
          </a:p>
        </p:txBody>
      </p:sp>
      <p:sp>
        <p:nvSpPr>
          <p:cNvPr id="5" name="Footer Placeholder 4"/>
          <p:cNvSpPr>
            <a:spLocks noGrp="1"/>
          </p:cNvSpPr>
          <p:nvPr>
            <p:ph type="ftr" sz="quarter" idx="11"/>
          </p:nvPr>
        </p:nvSpPr>
        <p:spPr/>
        <p:txBody>
          <a:bodyPr/>
          <a:lstStyle>
            <a:lvl1pPr>
              <a:lnSpc>
                <a:spcPct val="150000"/>
              </a:lnSpc>
              <a:spcBef>
                <a:spcPct val="50000"/>
              </a:spcBef>
              <a:defRPr b="1"/>
            </a:lvl1pPr>
          </a:lstStyle>
          <a:p>
            <a:pPr>
              <a:defRPr/>
            </a:pPr>
            <a:endParaRPr lang="en-US" altLang="en-US"/>
          </a:p>
        </p:txBody>
      </p:sp>
      <p:sp>
        <p:nvSpPr>
          <p:cNvPr id="6" name="Slide Number Placeholder 5"/>
          <p:cNvSpPr>
            <a:spLocks noGrp="1"/>
          </p:cNvSpPr>
          <p:nvPr>
            <p:ph type="sldNum" sz="quarter" idx="12"/>
          </p:nvPr>
        </p:nvSpPr>
        <p:spPr/>
        <p:txBody>
          <a:bodyPr/>
          <a:lstStyle>
            <a:lvl1pPr>
              <a:lnSpc>
                <a:spcPct val="150000"/>
              </a:lnSpc>
              <a:spcBef>
                <a:spcPct val="50000"/>
              </a:spcBef>
              <a:defRPr b="1"/>
            </a:lvl1pPr>
          </a:lstStyle>
          <a:p>
            <a:pPr>
              <a:defRPr/>
            </a:pPr>
            <a:fld id="{077FB439-0814-44FE-A099-A4B04804030B}" type="slidenum">
              <a:rPr lang="en-US" altLang="en-US"/>
              <a:pPr>
                <a:defRPr/>
              </a:pPr>
              <a:t>‹#›</a:t>
            </a:fld>
            <a:endParaRPr lang="en-US" altLang="en-US"/>
          </a:p>
        </p:txBody>
      </p:sp>
    </p:spTree>
    <p:extLst>
      <p:ext uri="{BB962C8B-B14F-4D97-AF65-F5344CB8AC3E}">
        <p14:creationId xmlns:p14="http://schemas.microsoft.com/office/powerpoint/2010/main" val="331752271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3D3749D-E00A-467E-8B86-F2A0E8163DC7}" type="slidenum">
              <a:rPr lang="en-US" altLang="en-US"/>
              <a:pPr>
                <a:defRPr/>
              </a:pPr>
              <a:t>‹#›</a:t>
            </a:fld>
            <a:endParaRPr lang="en-US" altLang="en-US"/>
          </a:p>
        </p:txBody>
      </p:sp>
    </p:spTree>
    <p:extLst>
      <p:ext uri="{BB962C8B-B14F-4D97-AF65-F5344CB8AC3E}">
        <p14:creationId xmlns:p14="http://schemas.microsoft.com/office/powerpoint/2010/main" val="407766739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43C205A-993B-4C25-8A1A-92F4951B877B}" type="slidenum">
              <a:rPr lang="en-US" altLang="en-US"/>
              <a:pPr>
                <a:defRPr/>
              </a:pPr>
              <a:t>‹#›</a:t>
            </a:fld>
            <a:endParaRPr lang="en-US" altLang="en-US"/>
          </a:p>
        </p:txBody>
      </p:sp>
    </p:spTree>
    <p:extLst>
      <p:ext uri="{BB962C8B-B14F-4D97-AF65-F5344CB8AC3E}">
        <p14:creationId xmlns:p14="http://schemas.microsoft.com/office/powerpoint/2010/main" val="70096726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CCF93388-320D-41B1-950F-501813792075}" type="slidenum">
              <a:rPr lang="en-US" altLang="en-US"/>
              <a:pPr>
                <a:defRPr/>
              </a:pPr>
              <a:t>‹#›</a:t>
            </a:fld>
            <a:endParaRPr lang="en-US" altLang="en-US"/>
          </a:p>
        </p:txBody>
      </p:sp>
    </p:spTree>
    <p:extLst>
      <p:ext uri="{BB962C8B-B14F-4D97-AF65-F5344CB8AC3E}">
        <p14:creationId xmlns:p14="http://schemas.microsoft.com/office/powerpoint/2010/main" val="67957164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62CB579A-F4AC-45D1-BF61-0872A0AF6B69}" type="slidenum">
              <a:rPr lang="en-US" altLang="en-US"/>
              <a:pPr>
                <a:defRPr/>
              </a:pPr>
              <a:t>‹#›</a:t>
            </a:fld>
            <a:endParaRPr lang="en-US" altLang="en-US"/>
          </a:p>
        </p:txBody>
      </p:sp>
    </p:spTree>
    <p:extLst>
      <p:ext uri="{BB962C8B-B14F-4D97-AF65-F5344CB8AC3E}">
        <p14:creationId xmlns:p14="http://schemas.microsoft.com/office/powerpoint/2010/main" val="81798020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22"/>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22"/>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ECF9ACB9-946E-4732-834D-93403A6064FA}" type="slidenum">
              <a:rPr lang="en-US" altLang="en-US"/>
              <a:pPr>
                <a:defRPr/>
              </a:pPr>
              <a:t>‹#›</a:t>
            </a:fld>
            <a:endParaRPr lang="en-US" altLang="en-US"/>
          </a:p>
        </p:txBody>
      </p:sp>
    </p:spTree>
    <p:extLst>
      <p:ext uri="{BB962C8B-B14F-4D97-AF65-F5344CB8AC3E}">
        <p14:creationId xmlns:p14="http://schemas.microsoft.com/office/powerpoint/2010/main" val="244972905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07C4A5BA-881B-480E-8730-FA7C3A79116B}" type="slidenum">
              <a:rPr lang="en-US" altLang="en-US"/>
              <a:pPr>
                <a:defRPr/>
              </a:pPr>
              <a:t>‹#›</a:t>
            </a:fld>
            <a:endParaRPr lang="en-US" altLang="en-US"/>
          </a:p>
        </p:txBody>
      </p:sp>
    </p:spTree>
    <p:extLst>
      <p:ext uri="{BB962C8B-B14F-4D97-AF65-F5344CB8AC3E}">
        <p14:creationId xmlns:p14="http://schemas.microsoft.com/office/powerpoint/2010/main" val="103865072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2399DAE0-7301-4F2D-89FC-DAD8E467DE55}" type="slidenum">
              <a:rPr lang="en-US" altLang="en-US"/>
              <a:pPr>
                <a:defRPr/>
              </a:pPr>
              <a:t>‹#›</a:t>
            </a:fld>
            <a:endParaRPr lang="en-US" altLang="en-US"/>
          </a:p>
        </p:txBody>
      </p:sp>
    </p:spTree>
    <p:extLst>
      <p:ext uri="{BB962C8B-B14F-4D97-AF65-F5344CB8AC3E}">
        <p14:creationId xmlns:p14="http://schemas.microsoft.com/office/powerpoint/2010/main" val="32663869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8354740-E464-400D-AD3E-F6B39DCC8B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965458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8" y="1435109"/>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10DE47DD-9EC1-4421-B92E-5AF1F7F74A5C}" type="slidenum">
              <a:rPr lang="en-US" altLang="en-US"/>
              <a:pPr>
                <a:defRPr/>
              </a:pPr>
              <a:t>‹#›</a:t>
            </a:fld>
            <a:endParaRPr lang="en-US" altLang="en-US"/>
          </a:p>
        </p:txBody>
      </p:sp>
    </p:spTree>
    <p:extLst>
      <p:ext uri="{BB962C8B-B14F-4D97-AF65-F5344CB8AC3E}">
        <p14:creationId xmlns:p14="http://schemas.microsoft.com/office/powerpoint/2010/main" val="159969924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98C6270B-2315-4CCC-82FA-F03F58B2ACCB}" type="slidenum">
              <a:rPr lang="en-US" altLang="en-US"/>
              <a:pPr>
                <a:defRPr/>
              </a:pPr>
              <a:t>‹#›</a:t>
            </a:fld>
            <a:endParaRPr lang="en-US" altLang="en-US"/>
          </a:p>
        </p:txBody>
      </p:sp>
    </p:spTree>
    <p:extLst>
      <p:ext uri="{BB962C8B-B14F-4D97-AF65-F5344CB8AC3E}">
        <p14:creationId xmlns:p14="http://schemas.microsoft.com/office/powerpoint/2010/main" val="305074058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3B58DB1F-0F40-45EA-B6CF-0DD57E8FC452}" type="slidenum">
              <a:rPr lang="en-US" altLang="en-US"/>
              <a:pPr>
                <a:defRPr/>
              </a:pPr>
              <a:t>‹#›</a:t>
            </a:fld>
            <a:endParaRPr lang="en-US" altLang="en-US"/>
          </a:p>
        </p:txBody>
      </p:sp>
    </p:spTree>
    <p:extLst>
      <p:ext uri="{BB962C8B-B14F-4D97-AF65-F5344CB8AC3E}">
        <p14:creationId xmlns:p14="http://schemas.microsoft.com/office/powerpoint/2010/main" val="378172427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7"/>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7"/>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7D2FE53-80BE-4CAF-BB4D-C9C221D1164F}" type="slidenum">
              <a:rPr lang="en-US" altLang="en-US"/>
              <a:pPr>
                <a:defRPr/>
              </a:pPr>
              <a:t>‹#›</a:t>
            </a:fld>
            <a:endParaRPr lang="en-US" altLang="en-US"/>
          </a:p>
        </p:txBody>
      </p:sp>
    </p:spTree>
    <p:extLst>
      <p:ext uri="{BB962C8B-B14F-4D97-AF65-F5344CB8AC3E}">
        <p14:creationId xmlns:p14="http://schemas.microsoft.com/office/powerpoint/2010/main" val="348872450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9B8CE191-31CD-461C-9FD5-E4889EEE20F1}" type="slidenum">
              <a:rPr lang="en-US" altLang="en-US"/>
              <a:pPr>
                <a:defRPr/>
              </a:pPr>
              <a:t>‹#›</a:t>
            </a:fld>
            <a:endParaRPr lang="en-US" altLang="en-US"/>
          </a:p>
        </p:txBody>
      </p:sp>
    </p:spTree>
    <p:extLst>
      <p:ext uri="{BB962C8B-B14F-4D97-AF65-F5344CB8AC3E}">
        <p14:creationId xmlns:p14="http://schemas.microsoft.com/office/powerpoint/2010/main" val="234293545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3A38F369-946F-47F1-9D50-BBC573FB8EC4}" type="slidenum">
              <a:rPr lang="en-US" altLang="en-US"/>
              <a:pPr>
                <a:defRPr/>
              </a:pPr>
              <a:t>‹#›</a:t>
            </a:fld>
            <a:endParaRPr lang="en-US" altLang="en-US"/>
          </a:p>
        </p:txBody>
      </p:sp>
    </p:spTree>
    <p:extLst>
      <p:ext uri="{BB962C8B-B14F-4D97-AF65-F5344CB8AC3E}">
        <p14:creationId xmlns:p14="http://schemas.microsoft.com/office/powerpoint/2010/main" val="91521512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9B11540-8A09-403B-8DFE-62D0E0B8DFEC}" type="slidenum">
              <a:rPr lang="en-US" altLang="en-US"/>
              <a:pPr>
                <a:defRPr/>
              </a:pPr>
              <a:t>‹#›</a:t>
            </a:fld>
            <a:endParaRPr lang="en-US" altLang="en-US"/>
          </a:p>
        </p:txBody>
      </p:sp>
    </p:spTree>
    <p:extLst>
      <p:ext uri="{BB962C8B-B14F-4D97-AF65-F5344CB8AC3E}">
        <p14:creationId xmlns:p14="http://schemas.microsoft.com/office/powerpoint/2010/main" val="339414736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65FB96CB-0963-447D-82FE-00520E186F23}" type="slidenum">
              <a:rPr lang="en-US" altLang="en-US"/>
              <a:pPr>
                <a:defRPr/>
              </a:pPr>
              <a:t>‹#›</a:t>
            </a:fld>
            <a:endParaRPr lang="en-US" altLang="en-US"/>
          </a:p>
        </p:txBody>
      </p:sp>
    </p:spTree>
    <p:extLst>
      <p:ext uri="{BB962C8B-B14F-4D97-AF65-F5344CB8AC3E}">
        <p14:creationId xmlns:p14="http://schemas.microsoft.com/office/powerpoint/2010/main" val="7503781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22"/>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22"/>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8254C304-A787-4B12-8640-744EC5657F7F}" type="slidenum">
              <a:rPr lang="en-US" altLang="en-US"/>
              <a:pPr>
                <a:defRPr/>
              </a:pPr>
              <a:t>‹#›</a:t>
            </a:fld>
            <a:endParaRPr lang="en-US" altLang="en-US"/>
          </a:p>
        </p:txBody>
      </p:sp>
    </p:spTree>
    <p:extLst>
      <p:ext uri="{BB962C8B-B14F-4D97-AF65-F5344CB8AC3E}">
        <p14:creationId xmlns:p14="http://schemas.microsoft.com/office/powerpoint/2010/main" val="328290060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1D83140A-5230-4BDF-BEBE-4DE66DEEB6D7}" type="slidenum">
              <a:rPr lang="en-US" altLang="en-US"/>
              <a:pPr>
                <a:defRPr/>
              </a:pPr>
              <a:t>‹#›</a:t>
            </a:fld>
            <a:endParaRPr lang="en-US" altLang="en-US"/>
          </a:p>
        </p:txBody>
      </p:sp>
    </p:spTree>
    <p:extLst>
      <p:ext uri="{BB962C8B-B14F-4D97-AF65-F5344CB8AC3E}">
        <p14:creationId xmlns:p14="http://schemas.microsoft.com/office/powerpoint/2010/main" val="38769321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31867DA-D4FE-410A-B4A5-0974A7E699B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985007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10733218-C949-402E-A7F3-EE4B0AD3538B}" type="slidenum">
              <a:rPr lang="en-US" altLang="en-US"/>
              <a:pPr>
                <a:defRPr/>
              </a:pPr>
              <a:t>‹#›</a:t>
            </a:fld>
            <a:endParaRPr lang="en-US" altLang="en-US"/>
          </a:p>
        </p:txBody>
      </p:sp>
    </p:spTree>
    <p:extLst>
      <p:ext uri="{BB962C8B-B14F-4D97-AF65-F5344CB8AC3E}">
        <p14:creationId xmlns:p14="http://schemas.microsoft.com/office/powerpoint/2010/main" val="192251976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8" y="1435109"/>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1B24B615-85C6-4A31-A539-84C88022EC4C}" type="slidenum">
              <a:rPr lang="en-US" altLang="en-US"/>
              <a:pPr>
                <a:defRPr/>
              </a:pPr>
              <a:t>‹#›</a:t>
            </a:fld>
            <a:endParaRPr lang="en-US" altLang="en-US"/>
          </a:p>
        </p:txBody>
      </p:sp>
    </p:spTree>
    <p:extLst>
      <p:ext uri="{BB962C8B-B14F-4D97-AF65-F5344CB8AC3E}">
        <p14:creationId xmlns:p14="http://schemas.microsoft.com/office/powerpoint/2010/main" val="171108350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BAB2D467-077D-4E33-A865-BF03B053F639}" type="slidenum">
              <a:rPr lang="en-US" altLang="en-US"/>
              <a:pPr>
                <a:defRPr/>
              </a:pPr>
              <a:t>‹#›</a:t>
            </a:fld>
            <a:endParaRPr lang="en-US" altLang="en-US"/>
          </a:p>
        </p:txBody>
      </p:sp>
    </p:spTree>
    <p:extLst>
      <p:ext uri="{BB962C8B-B14F-4D97-AF65-F5344CB8AC3E}">
        <p14:creationId xmlns:p14="http://schemas.microsoft.com/office/powerpoint/2010/main" val="226540418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7601713-D0BE-45B5-8E6C-0DCCCC643F3E}" type="slidenum">
              <a:rPr lang="en-US" altLang="en-US"/>
              <a:pPr>
                <a:defRPr/>
              </a:pPr>
              <a:t>‹#›</a:t>
            </a:fld>
            <a:endParaRPr lang="en-US" altLang="en-US"/>
          </a:p>
        </p:txBody>
      </p:sp>
    </p:spTree>
    <p:extLst>
      <p:ext uri="{BB962C8B-B14F-4D97-AF65-F5344CB8AC3E}">
        <p14:creationId xmlns:p14="http://schemas.microsoft.com/office/powerpoint/2010/main" val="173696039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7"/>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7"/>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FBABFF8-C105-4BC4-B4E9-6D1026DA9190}" type="slidenum">
              <a:rPr lang="en-US" altLang="en-US"/>
              <a:pPr>
                <a:defRPr/>
              </a:pPr>
              <a:t>‹#›</a:t>
            </a:fld>
            <a:endParaRPr lang="en-US" altLang="en-US"/>
          </a:p>
        </p:txBody>
      </p:sp>
    </p:spTree>
    <p:extLst>
      <p:ext uri="{BB962C8B-B14F-4D97-AF65-F5344CB8AC3E}">
        <p14:creationId xmlns:p14="http://schemas.microsoft.com/office/powerpoint/2010/main" val="24049763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3EB5ECB-40D7-430E-8C6A-4DB13CAE99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33731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D6897AD-2220-41BA-9D81-980AE3FCC4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23771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2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2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FCA1D0F-8488-4078-BB2E-B6BC49807D2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89349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AF9A92E-BFA2-4587-B9B0-57BAE3F576F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8481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EAED0B-503F-4E7D-BE53-98FF94C344F3}" type="datetimeFigureOut">
              <a:rPr lang="en-US" smtClean="0"/>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3E3020-15CE-4C5F-B83F-1A79FF065754}" type="slidenum">
              <a:rPr lang="en-US" smtClean="0"/>
              <a:t>‹#›</a:t>
            </a:fld>
            <a:endParaRPr lang="en-US"/>
          </a:p>
        </p:txBody>
      </p:sp>
    </p:spTree>
    <p:extLst>
      <p:ext uri="{BB962C8B-B14F-4D97-AF65-F5344CB8AC3E}">
        <p14:creationId xmlns:p14="http://schemas.microsoft.com/office/powerpoint/2010/main" val="3764918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34DB21B-58ED-4BC3-B247-C8F5BD26990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10643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1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1182204-3AC8-4ABE-BE3C-62456FA57D2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58605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A94F56F-F2B5-4F25-89BE-9F0DF31892D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7084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73E7A5B-745C-4A96-AB59-E2AAFFB4512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66399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64B02F7-7C67-4F51-AD08-7FFB2005426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75140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ED23020-927C-4258-B62F-70DA912C6D3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74978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7AE0C2F-D143-4593-AD5A-6226512BA1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34465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E40048E-D204-464C-9C9C-67825D2558B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63673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B1EE263-E51F-48B5-A064-2ECA80F9C7F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00622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2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2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E93A087-C4B1-4FC4-A6B7-6D1181C99F2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980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EAED0B-503F-4E7D-BE53-98FF94C344F3}" type="datetimeFigureOut">
              <a:rPr lang="en-US" smtClean="0"/>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3E3020-15CE-4C5F-B83F-1A79FF065754}" type="slidenum">
              <a:rPr lang="en-US" smtClean="0"/>
              <a:t>‹#›</a:t>
            </a:fld>
            <a:endParaRPr lang="en-US"/>
          </a:p>
        </p:txBody>
      </p:sp>
    </p:spTree>
    <p:extLst>
      <p:ext uri="{BB962C8B-B14F-4D97-AF65-F5344CB8AC3E}">
        <p14:creationId xmlns:p14="http://schemas.microsoft.com/office/powerpoint/2010/main" val="2793715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CC0D94F-F14B-41C6-81A4-20B2F2EC7E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145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A5F9983-6E92-4634-A68E-F4C7369EB5E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69828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1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890963C-5346-4FDA-A799-38D5CAA514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46263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D7904E-06F7-4B4E-AC5D-ABDEF3C899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65090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79B3CAE-9EBD-4259-BE7A-40CC4D22715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89514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B3FC4A2-EAA2-42FB-A491-5500948AEDD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8838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02466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23909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4188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7509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2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2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EAED0B-503F-4E7D-BE53-98FF94C344F3}" type="datetimeFigureOut">
              <a:rPr lang="en-US" smtClean="0"/>
              <a:t>11/27/2023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3E3020-15CE-4C5F-B83F-1A79FF065754}" type="slidenum">
              <a:rPr lang="en-US" smtClean="0"/>
              <a:t>‹#›</a:t>
            </a:fld>
            <a:endParaRPr lang="en-US"/>
          </a:p>
        </p:txBody>
      </p:sp>
    </p:spTree>
    <p:extLst>
      <p:ext uri="{BB962C8B-B14F-4D97-AF65-F5344CB8AC3E}">
        <p14:creationId xmlns:p14="http://schemas.microsoft.com/office/powerpoint/2010/main" val="40542213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6289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60493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77888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97543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63984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56295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21962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3D3749D-E00A-467E-8B86-F2A0E8163DC7}" type="slidenum">
              <a:rPr lang="en-US" altLang="en-US"/>
              <a:pPr>
                <a:defRPr/>
              </a:pPr>
              <a:t>‹#›</a:t>
            </a:fld>
            <a:endParaRPr lang="en-US" altLang="en-US"/>
          </a:p>
        </p:txBody>
      </p:sp>
    </p:spTree>
    <p:extLst>
      <p:ext uri="{BB962C8B-B14F-4D97-AF65-F5344CB8AC3E}">
        <p14:creationId xmlns:p14="http://schemas.microsoft.com/office/powerpoint/2010/main" val="33851096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43C205A-993B-4C25-8A1A-92F4951B877B}" type="slidenum">
              <a:rPr lang="en-US" altLang="en-US"/>
              <a:pPr>
                <a:defRPr/>
              </a:pPr>
              <a:t>‹#›</a:t>
            </a:fld>
            <a:endParaRPr lang="en-US" altLang="en-US"/>
          </a:p>
        </p:txBody>
      </p:sp>
    </p:spTree>
    <p:extLst>
      <p:ext uri="{BB962C8B-B14F-4D97-AF65-F5344CB8AC3E}">
        <p14:creationId xmlns:p14="http://schemas.microsoft.com/office/powerpoint/2010/main" val="1560770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CCF93388-320D-41B1-950F-501813792075}" type="slidenum">
              <a:rPr lang="en-US" altLang="en-US"/>
              <a:pPr>
                <a:defRPr/>
              </a:pPr>
              <a:t>‹#›</a:t>
            </a:fld>
            <a:endParaRPr lang="en-US" altLang="en-US"/>
          </a:p>
        </p:txBody>
      </p:sp>
    </p:spTree>
    <p:extLst>
      <p:ext uri="{BB962C8B-B14F-4D97-AF65-F5344CB8AC3E}">
        <p14:creationId xmlns:p14="http://schemas.microsoft.com/office/powerpoint/2010/main" val="1879578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EAED0B-503F-4E7D-BE53-98FF94C344F3}" type="datetimeFigureOut">
              <a:rPr lang="en-US" smtClean="0"/>
              <a:t>11/27/2023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3E3020-15CE-4C5F-B83F-1A79FF065754}" type="slidenum">
              <a:rPr lang="en-US" smtClean="0"/>
              <a:t>‹#›</a:t>
            </a:fld>
            <a:endParaRPr lang="en-US"/>
          </a:p>
        </p:txBody>
      </p:sp>
    </p:spTree>
    <p:extLst>
      <p:ext uri="{BB962C8B-B14F-4D97-AF65-F5344CB8AC3E}">
        <p14:creationId xmlns:p14="http://schemas.microsoft.com/office/powerpoint/2010/main" val="38411967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62CB579A-F4AC-45D1-BF61-0872A0AF6B69}" type="slidenum">
              <a:rPr lang="en-US" altLang="en-US"/>
              <a:pPr>
                <a:defRPr/>
              </a:pPr>
              <a:t>‹#›</a:t>
            </a:fld>
            <a:endParaRPr lang="en-US" altLang="en-US"/>
          </a:p>
        </p:txBody>
      </p:sp>
    </p:spTree>
    <p:extLst>
      <p:ext uri="{BB962C8B-B14F-4D97-AF65-F5344CB8AC3E}">
        <p14:creationId xmlns:p14="http://schemas.microsoft.com/office/powerpoint/2010/main" val="40860364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2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2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ECF9ACB9-946E-4732-834D-93403A6064FA}" type="slidenum">
              <a:rPr lang="en-US" altLang="en-US"/>
              <a:pPr>
                <a:defRPr/>
              </a:pPr>
              <a:t>‹#›</a:t>
            </a:fld>
            <a:endParaRPr lang="en-US" altLang="en-US"/>
          </a:p>
        </p:txBody>
      </p:sp>
    </p:spTree>
    <p:extLst>
      <p:ext uri="{BB962C8B-B14F-4D97-AF65-F5344CB8AC3E}">
        <p14:creationId xmlns:p14="http://schemas.microsoft.com/office/powerpoint/2010/main" val="37821180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07C4A5BA-881B-480E-8730-FA7C3A79116B}" type="slidenum">
              <a:rPr lang="en-US" altLang="en-US"/>
              <a:pPr>
                <a:defRPr/>
              </a:pPr>
              <a:t>‹#›</a:t>
            </a:fld>
            <a:endParaRPr lang="en-US" altLang="en-US"/>
          </a:p>
        </p:txBody>
      </p:sp>
    </p:spTree>
    <p:extLst>
      <p:ext uri="{BB962C8B-B14F-4D97-AF65-F5344CB8AC3E}">
        <p14:creationId xmlns:p14="http://schemas.microsoft.com/office/powerpoint/2010/main" val="33963496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2399DAE0-7301-4F2D-89FC-DAD8E467DE55}" type="slidenum">
              <a:rPr lang="en-US" altLang="en-US"/>
              <a:pPr>
                <a:defRPr/>
              </a:pPr>
              <a:t>‹#›</a:t>
            </a:fld>
            <a:endParaRPr lang="en-US" altLang="en-US"/>
          </a:p>
        </p:txBody>
      </p:sp>
    </p:spTree>
    <p:extLst>
      <p:ext uri="{BB962C8B-B14F-4D97-AF65-F5344CB8AC3E}">
        <p14:creationId xmlns:p14="http://schemas.microsoft.com/office/powerpoint/2010/main" val="37716178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1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10DE47DD-9EC1-4421-B92E-5AF1F7F74A5C}" type="slidenum">
              <a:rPr lang="en-US" altLang="en-US"/>
              <a:pPr>
                <a:defRPr/>
              </a:pPr>
              <a:t>‹#›</a:t>
            </a:fld>
            <a:endParaRPr lang="en-US" altLang="en-US"/>
          </a:p>
        </p:txBody>
      </p:sp>
    </p:spTree>
    <p:extLst>
      <p:ext uri="{BB962C8B-B14F-4D97-AF65-F5344CB8AC3E}">
        <p14:creationId xmlns:p14="http://schemas.microsoft.com/office/powerpoint/2010/main" val="21987212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98C6270B-2315-4CCC-82FA-F03F58B2ACCB}" type="slidenum">
              <a:rPr lang="en-US" altLang="en-US"/>
              <a:pPr>
                <a:defRPr/>
              </a:pPr>
              <a:t>‹#›</a:t>
            </a:fld>
            <a:endParaRPr lang="en-US" altLang="en-US"/>
          </a:p>
        </p:txBody>
      </p:sp>
    </p:spTree>
    <p:extLst>
      <p:ext uri="{BB962C8B-B14F-4D97-AF65-F5344CB8AC3E}">
        <p14:creationId xmlns:p14="http://schemas.microsoft.com/office/powerpoint/2010/main" val="22524146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3B58DB1F-0F40-45EA-B6CF-0DD57E8FC452}" type="slidenum">
              <a:rPr lang="en-US" altLang="en-US"/>
              <a:pPr>
                <a:defRPr/>
              </a:pPr>
              <a:t>‹#›</a:t>
            </a:fld>
            <a:endParaRPr lang="en-US" altLang="en-US"/>
          </a:p>
        </p:txBody>
      </p:sp>
    </p:spTree>
    <p:extLst>
      <p:ext uri="{BB962C8B-B14F-4D97-AF65-F5344CB8AC3E}">
        <p14:creationId xmlns:p14="http://schemas.microsoft.com/office/powerpoint/2010/main" val="17498643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7D2FE53-80BE-4CAF-BB4D-C9C221D1164F}" type="slidenum">
              <a:rPr lang="en-US" altLang="en-US"/>
              <a:pPr>
                <a:defRPr/>
              </a:pPr>
              <a:t>‹#›</a:t>
            </a:fld>
            <a:endParaRPr lang="en-US" altLang="en-US"/>
          </a:p>
        </p:txBody>
      </p:sp>
    </p:spTree>
    <p:extLst>
      <p:ext uri="{BB962C8B-B14F-4D97-AF65-F5344CB8AC3E}">
        <p14:creationId xmlns:p14="http://schemas.microsoft.com/office/powerpoint/2010/main" val="26949810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8354740-E464-400D-AD3E-F6B39DCC8B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06038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31867DA-D4FE-410A-B4A5-0974A7E699B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1196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EAED0B-503F-4E7D-BE53-98FF94C344F3}" type="datetimeFigureOut">
              <a:rPr lang="en-US" smtClean="0"/>
              <a:t>11/27/2023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3E3020-15CE-4C5F-B83F-1A79FF065754}" type="slidenum">
              <a:rPr lang="en-US" smtClean="0"/>
              <a:t>‹#›</a:t>
            </a:fld>
            <a:endParaRPr lang="en-US"/>
          </a:p>
        </p:txBody>
      </p:sp>
    </p:spTree>
    <p:extLst>
      <p:ext uri="{BB962C8B-B14F-4D97-AF65-F5344CB8AC3E}">
        <p14:creationId xmlns:p14="http://schemas.microsoft.com/office/powerpoint/2010/main" val="13836843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3EB5ECB-40D7-430E-8C6A-4DB13CAE99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30945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D6897AD-2220-41BA-9D81-980AE3FCC4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94306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FCA1D0F-8488-4078-BB2E-B6BC49807D2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30183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AF9A92E-BFA2-4587-B9B0-57BAE3F576F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53728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34DB21B-58ED-4BC3-B247-C8F5BD26990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03280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1182204-3AC8-4ABE-BE3C-62456FA57D2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25996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A94F56F-F2B5-4F25-89BE-9F0DF31892D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8502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73E7A5B-745C-4A96-AB59-E2AAFFB4512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20049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64B02F7-7C67-4F51-AD08-7FFB2005426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9349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EAED0B-503F-4E7D-BE53-98FF94C344F3}"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3E3020-15CE-4C5F-B83F-1A79FF0657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0333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1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EAED0B-503F-4E7D-BE53-98FF94C344F3}" type="datetimeFigureOut">
              <a:rPr lang="en-US" smtClean="0"/>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3E3020-15CE-4C5F-B83F-1A79FF065754}" type="slidenum">
              <a:rPr lang="en-US" smtClean="0"/>
              <a:t>‹#›</a:t>
            </a:fld>
            <a:endParaRPr lang="en-US"/>
          </a:p>
        </p:txBody>
      </p:sp>
    </p:spTree>
    <p:extLst>
      <p:ext uri="{BB962C8B-B14F-4D97-AF65-F5344CB8AC3E}">
        <p14:creationId xmlns:p14="http://schemas.microsoft.com/office/powerpoint/2010/main" val="2626441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EAED0B-503F-4E7D-BE53-98FF94C344F3}"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3E3020-15CE-4C5F-B83F-1A79FF0657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7212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EAED0B-503F-4E7D-BE53-98FF94C344F3}"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3E3020-15CE-4C5F-B83F-1A79FF0657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02543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EAED0B-503F-4E7D-BE53-98FF94C344F3}" type="datetimeFigureOut">
              <a:rPr lang="en-US" smtClean="0">
                <a:solidFill>
                  <a:prstClr val="black">
                    <a:tint val="75000"/>
                  </a:prstClr>
                </a:solidFill>
              </a:rPr>
              <a:pPr/>
              <a:t>11/27/2023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3E3020-15CE-4C5F-B83F-1A79FF0657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91061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2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2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EAED0B-503F-4E7D-BE53-98FF94C344F3}" type="datetimeFigureOut">
              <a:rPr lang="en-US" smtClean="0">
                <a:solidFill>
                  <a:prstClr val="black">
                    <a:tint val="75000"/>
                  </a:prstClr>
                </a:solidFill>
              </a:rPr>
              <a:pPr/>
              <a:t>11/27/2023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3E3020-15CE-4C5F-B83F-1A79FF0657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27262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EAED0B-503F-4E7D-BE53-98FF94C344F3}" type="datetimeFigureOut">
              <a:rPr lang="en-US" smtClean="0">
                <a:solidFill>
                  <a:prstClr val="black">
                    <a:tint val="75000"/>
                  </a:prstClr>
                </a:solidFill>
              </a:rPr>
              <a:pPr/>
              <a:t>11/27/2023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3E3020-15CE-4C5F-B83F-1A79FF0657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77234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EAED0B-503F-4E7D-BE53-98FF94C344F3}" type="datetimeFigureOut">
              <a:rPr lang="en-US" smtClean="0">
                <a:solidFill>
                  <a:prstClr val="black">
                    <a:tint val="75000"/>
                  </a:prstClr>
                </a:solidFill>
              </a:rPr>
              <a:pPr/>
              <a:t>11/27/2023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3E3020-15CE-4C5F-B83F-1A79FF0657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77565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1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EAED0B-503F-4E7D-BE53-98FF94C344F3}" type="datetimeFigureOut">
              <a:rPr lang="en-US" smtClean="0">
                <a:solidFill>
                  <a:prstClr val="black">
                    <a:tint val="75000"/>
                  </a:prstClr>
                </a:solidFill>
              </a:rPr>
              <a:pPr/>
              <a:t>11/27/2023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3E3020-15CE-4C5F-B83F-1A79FF0657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67137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EAED0B-503F-4E7D-BE53-98FF94C344F3}" type="datetimeFigureOut">
              <a:rPr lang="en-US" smtClean="0">
                <a:solidFill>
                  <a:prstClr val="black">
                    <a:tint val="75000"/>
                  </a:prstClr>
                </a:solidFill>
              </a:rPr>
              <a:pPr/>
              <a:t>11/27/2023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3E3020-15CE-4C5F-B83F-1A79FF0657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54691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EAED0B-503F-4E7D-BE53-98FF94C344F3}"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3E3020-15CE-4C5F-B83F-1A79FF0657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11329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EAED0B-503F-4E7D-BE53-98FF94C344F3}"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3E3020-15CE-4C5F-B83F-1A79FF0657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6889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EAED0B-503F-4E7D-BE53-98FF94C344F3}" type="datetimeFigureOut">
              <a:rPr lang="en-US" smtClean="0"/>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3E3020-15CE-4C5F-B83F-1A79FF065754}" type="slidenum">
              <a:rPr lang="en-US" smtClean="0"/>
              <a:t>‹#›</a:t>
            </a:fld>
            <a:endParaRPr lang="en-US"/>
          </a:p>
        </p:txBody>
      </p:sp>
    </p:spTree>
    <p:extLst>
      <p:ext uri="{BB962C8B-B14F-4D97-AF65-F5344CB8AC3E}">
        <p14:creationId xmlns:p14="http://schemas.microsoft.com/office/powerpoint/2010/main" val="26449429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EAED0B-503F-4E7D-BE53-98FF94C344F3}"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3E3020-15CE-4C5F-B83F-1A79FF0657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60958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EAED0B-503F-4E7D-BE53-98FF94C344F3}"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3E3020-15CE-4C5F-B83F-1A79FF0657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955593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EAED0B-503F-4E7D-BE53-98FF94C344F3}"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3E3020-15CE-4C5F-B83F-1A79FF0657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2379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EAED0B-503F-4E7D-BE53-98FF94C344F3}" type="datetimeFigureOut">
              <a:rPr lang="en-US" smtClean="0">
                <a:solidFill>
                  <a:prstClr val="black">
                    <a:tint val="75000"/>
                  </a:prstClr>
                </a:solidFill>
              </a:rPr>
              <a:pPr/>
              <a:t>11/27/2023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3E3020-15CE-4C5F-B83F-1A79FF0657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272744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2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2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EAED0B-503F-4E7D-BE53-98FF94C344F3}" type="datetimeFigureOut">
              <a:rPr lang="en-US" smtClean="0">
                <a:solidFill>
                  <a:prstClr val="black">
                    <a:tint val="75000"/>
                  </a:prstClr>
                </a:solidFill>
              </a:rPr>
              <a:pPr/>
              <a:t>11/27/2023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3E3020-15CE-4C5F-B83F-1A79FF0657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35273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EAED0B-503F-4E7D-BE53-98FF94C344F3}" type="datetimeFigureOut">
              <a:rPr lang="en-US" smtClean="0">
                <a:solidFill>
                  <a:prstClr val="black">
                    <a:tint val="75000"/>
                  </a:prstClr>
                </a:solidFill>
              </a:rPr>
              <a:pPr/>
              <a:t>11/27/2023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3E3020-15CE-4C5F-B83F-1A79FF0657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02460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EAED0B-503F-4E7D-BE53-98FF94C344F3}" type="datetimeFigureOut">
              <a:rPr lang="en-US" smtClean="0">
                <a:solidFill>
                  <a:prstClr val="black">
                    <a:tint val="75000"/>
                  </a:prstClr>
                </a:solidFill>
              </a:rPr>
              <a:pPr/>
              <a:t>11/27/2023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3E3020-15CE-4C5F-B83F-1A79FF0657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54233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1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EAED0B-503F-4E7D-BE53-98FF94C344F3}" type="datetimeFigureOut">
              <a:rPr lang="en-US" smtClean="0">
                <a:solidFill>
                  <a:prstClr val="black">
                    <a:tint val="75000"/>
                  </a:prstClr>
                </a:solidFill>
              </a:rPr>
              <a:pPr/>
              <a:t>11/27/2023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3E3020-15CE-4C5F-B83F-1A79FF0657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50556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EAED0B-503F-4E7D-BE53-98FF94C344F3}" type="datetimeFigureOut">
              <a:rPr lang="en-US" smtClean="0">
                <a:solidFill>
                  <a:prstClr val="black">
                    <a:tint val="75000"/>
                  </a:prstClr>
                </a:solidFill>
              </a:rPr>
              <a:pPr/>
              <a:t>11/27/2023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3E3020-15CE-4C5F-B83F-1A79FF0657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293515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EAED0B-503F-4E7D-BE53-98FF94C344F3}"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3E3020-15CE-4C5F-B83F-1A79FF0657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3156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8.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9.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0.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1.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2.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3.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1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6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EAED0B-503F-4E7D-BE53-98FF94C344F3}" type="datetimeFigureOut">
              <a:rPr lang="en-US" smtClean="0"/>
              <a:t>11/27/2023</a:t>
            </a:fld>
            <a:endParaRPr lang="en-US"/>
          </a:p>
        </p:txBody>
      </p:sp>
      <p:sp>
        <p:nvSpPr>
          <p:cNvPr id="5" name="Footer Placeholder 4"/>
          <p:cNvSpPr>
            <a:spLocks noGrp="1"/>
          </p:cNvSpPr>
          <p:nvPr>
            <p:ph type="ftr" sz="quarter" idx="3"/>
          </p:nvPr>
        </p:nvSpPr>
        <p:spPr>
          <a:xfrm>
            <a:off x="3124200" y="635636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6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E3020-15CE-4C5F-B83F-1A79FF065754}" type="slidenum">
              <a:rPr lang="en-US" smtClean="0"/>
              <a:t>‹#›</a:t>
            </a:fld>
            <a:endParaRPr lang="en-US"/>
          </a:p>
        </p:txBody>
      </p:sp>
    </p:spTree>
    <p:extLst>
      <p:ext uri="{BB962C8B-B14F-4D97-AF65-F5344CB8AC3E}">
        <p14:creationId xmlns:p14="http://schemas.microsoft.com/office/powerpoint/2010/main" val="24178771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1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6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EAED0B-503F-4E7D-BE53-98FF94C344F3}"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6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6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E3020-15CE-4C5F-B83F-1A79FF0657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0777660"/>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defRPr sz="1400" b="0">
                <a:solidFill>
                  <a:schemeClr val="tx1"/>
                </a:solidFill>
              </a:defRPr>
            </a:lvl1pPr>
          </a:lstStyle>
          <a:p>
            <a:pPr fontAlgn="base">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defRPr sz="1400" b="0">
                <a:solidFill>
                  <a:schemeClr val="tx1"/>
                </a:solidFill>
              </a:defRPr>
            </a:lvl1pPr>
          </a:lstStyle>
          <a:p>
            <a:pPr fontAlgn="base">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defRPr sz="1400" b="0">
                <a:solidFill>
                  <a:schemeClr val="tx1"/>
                </a:solidFill>
              </a:defRPr>
            </a:lvl1pPr>
          </a:lstStyle>
          <a:p>
            <a:pPr fontAlgn="base">
              <a:spcAft>
                <a:spcPct val="0"/>
              </a:spcAft>
            </a:pPr>
            <a:fld id="{54A91F2D-09D9-4715-B006-23D100949320}" type="slidenum">
              <a:rPr lang="en-US" altLang="en-US">
                <a:solidFill>
                  <a:srgbClr val="000000"/>
                </a:solidFill>
              </a:rPr>
              <a:pPr fontAlgn="base">
                <a:spcAft>
                  <a:spcPct val="0"/>
                </a:spcAft>
              </a:pPr>
              <a:t>‹#›</a:t>
            </a:fld>
            <a:endParaRPr lang="en-US" altLang="en-US">
              <a:solidFill>
                <a:srgbClr val="000000"/>
              </a:solidFill>
            </a:endParaRPr>
          </a:p>
        </p:txBody>
      </p:sp>
    </p:spTree>
    <p:extLst>
      <p:ext uri="{BB962C8B-B14F-4D97-AF65-F5344CB8AC3E}">
        <p14:creationId xmlns:p14="http://schemas.microsoft.com/office/powerpoint/2010/main" val="3029381180"/>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13"/>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defRPr sz="1400" b="0" smtClean="0">
                <a:solidFill>
                  <a:schemeClr val="tx1"/>
                </a:solidFill>
              </a:defRPr>
            </a:lvl1pPr>
          </a:lstStyle>
          <a:p>
            <a:pPr fontAlgn="base">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defRPr sz="1400" b="0" smtClean="0">
                <a:solidFill>
                  <a:schemeClr val="tx1"/>
                </a:solidFill>
              </a:defRPr>
            </a:lvl1pPr>
          </a:lstStyle>
          <a:p>
            <a:pPr fontAlgn="base">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defRPr sz="1400" b="0" smtClean="0">
                <a:solidFill>
                  <a:schemeClr val="tx1"/>
                </a:solidFill>
              </a:defRPr>
            </a:lvl1pPr>
          </a:lstStyle>
          <a:p>
            <a:pPr fontAlgn="base">
              <a:spcAft>
                <a:spcPct val="0"/>
              </a:spcAft>
              <a:defRPr/>
            </a:pPr>
            <a:fld id="{44A56562-4110-46C0-B222-773936A0B61A}" type="slidenum">
              <a:rPr lang="en-US" altLang="en-US">
                <a:solidFill>
                  <a:srgbClr val="000000"/>
                </a:solidFill>
              </a:rPr>
              <a:pPr fontAlgn="base">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84056461"/>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9"/>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defRPr sz="1400" b="0">
                <a:solidFill>
                  <a:schemeClr val="tx1"/>
                </a:solidFill>
              </a:defRPr>
            </a:lvl1pPr>
          </a:lstStyle>
          <a:p>
            <a:pPr fontAlgn="base">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defRPr sz="1400" b="0">
                <a:solidFill>
                  <a:schemeClr val="tx1"/>
                </a:solidFill>
              </a:defRPr>
            </a:lvl1pPr>
          </a:lstStyle>
          <a:p>
            <a:pPr fontAlgn="base">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defRPr sz="1400" b="0">
                <a:solidFill>
                  <a:schemeClr val="tx1"/>
                </a:solidFill>
              </a:defRPr>
            </a:lvl1pPr>
          </a:lstStyle>
          <a:p>
            <a:pPr fontAlgn="base">
              <a:spcAft>
                <a:spcPct val="0"/>
              </a:spcAft>
              <a:defRPr/>
            </a:pPr>
            <a:fld id="{8E14DA57-986E-4CBC-951B-88DACED23913}" type="slidenum">
              <a:rPr lang="en-US" altLang="en-US">
                <a:solidFill>
                  <a:srgbClr val="000000"/>
                </a:solidFill>
              </a:rPr>
              <a:pPr fontAlgn="base">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809391247"/>
      </p:ext>
    </p:extLst>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13"/>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defRPr sz="1400" b="0" smtClean="0">
                <a:solidFill>
                  <a:schemeClr val="tx1"/>
                </a:solidFill>
              </a:defRPr>
            </a:lvl1pPr>
          </a:lstStyle>
          <a:p>
            <a:pPr fontAlgn="base">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defRPr sz="1400" b="0" smtClean="0">
                <a:solidFill>
                  <a:schemeClr val="tx1"/>
                </a:solidFill>
              </a:defRPr>
            </a:lvl1pPr>
          </a:lstStyle>
          <a:p>
            <a:pPr fontAlgn="base">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defRPr sz="1400" b="0" smtClean="0">
                <a:solidFill>
                  <a:schemeClr val="tx1"/>
                </a:solidFill>
              </a:defRPr>
            </a:lvl1pPr>
          </a:lstStyle>
          <a:p>
            <a:pPr fontAlgn="base">
              <a:spcAft>
                <a:spcPct val="0"/>
              </a:spcAft>
              <a:defRPr/>
            </a:pPr>
            <a:fld id="{44A56562-4110-46C0-B222-773936A0B61A}" type="slidenum">
              <a:rPr lang="en-US" altLang="en-US">
                <a:solidFill>
                  <a:srgbClr val="000000"/>
                </a:solidFill>
              </a:rPr>
              <a:pPr fontAlgn="base">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670125412"/>
      </p:ext>
    </p:extLst>
  </p:cSld>
  <p:clrMap bg1="lt1" tx1="dk1" bg2="lt2" tx2="dk2" accent1="accent1" accent2="accent2" accent3="accent3" accent4="accent4" accent5="accent5" accent6="accent6" hlink="hlink" folHlink="folHlink"/>
  <p:sldLayoutIdLst>
    <p:sldLayoutId id="2147484274" r:id="rId1"/>
    <p:sldLayoutId id="2147484275" r:id="rId2"/>
    <p:sldLayoutId id="2147484276" r:id="rId3"/>
    <p:sldLayoutId id="2147484277" r:id="rId4"/>
    <p:sldLayoutId id="2147484278" r:id="rId5"/>
    <p:sldLayoutId id="2147484279" r:id="rId6"/>
    <p:sldLayoutId id="2147484280" r:id="rId7"/>
    <p:sldLayoutId id="2147484281" r:id="rId8"/>
    <p:sldLayoutId id="2147484282" r:id="rId9"/>
    <p:sldLayoutId id="2147484283" r:id="rId10"/>
    <p:sldLayoutId id="214748428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1493112"/>
      </p:ext>
    </p:extLst>
  </p:cSld>
  <p:clrMap bg1="lt1" tx1="dk1" bg2="lt2" tx2="dk2" accent1="accent1" accent2="accent2" accent3="accent3" accent4="accent4" accent5="accent5" accent6="accent6" hlink="hlink" folHlink="folHlink"/>
  <p:sldLayoutIdLst>
    <p:sldLayoutId id="2147484286" r:id="rId1"/>
    <p:sldLayoutId id="2147484287" r:id="rId2"/>
    <p:sldLayoutId id="2147484288" r:id="rId3"/>
    <p:sldLayoutId id="2147484289" r:id="rId4"/>
    <p:sldLayoutId id="2147484290" r:id="rId5"/>
    <p:sldLayoutId id="2147484291" r:id="rId6"/>
    <p:sldLayoutId id="2147484292" r:id="rId7"/>
    <p:sldLayoutId id="2147484293" r:id="rId8"/>
    <p:sldLayoutId id="2147484294" r:id="rId9"/>
    <p:sldLayoutId id="2147484295" r:id="rId10"/>
    <p:sldLayoutId id="21474842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5808057"/>
      </p:ext>
    </p:extLst>
  </p:cSld>
  <p:clrMap bg1="lt1" tx1="dk1" bg2="lt2" tx2="dk2" accent1="accent1" accent2="accent2" accent3="accent3" accent4="accent4" accent5="accent5" accent6="accent6" hlink="hlink" folHlink="folHlink"/>
  <p:sldLayoutIdLst>
    <p:sldLayoutId id="2147484298" r:id="rId1"/>
    <p:sldLayoutId id="2147484299" r:id="rId2"/>
    <p:sldLayoutId id="2147484300" r:id="rId3"/>
    <p:sldLayoutId id="2147484301" r:id="rId4"/>
    <p:sldLayoutId id="2147484302" r:id="rId5"/>
    <p:sldLayoutId id="2147484303" r:id="rId6"/>
    <p:sldLayoutId id="2147484304" r:id="rId7"/>
    <p:sldLayoutId id="2147484305" r:id="rId8"/>
    <p:sldLayoutId id="2147484306" r:id="rId9"/>
    <p:sldLayoutId id="2147484307" r:id="rId10"/>
    <p:sldLayoutId id="21474843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2080244"/>
      </p:ext>
    </p:extLst>
  </p:cSld>
  <p:clrMap bg1="lt1" tx1="dk1" bg2="lt2" tx2="dk2" accent1="accent1" accent2="accent2" accent3="accent3" accent4="accent4" accent5="accent5" accent6="accent6" hlink="hlink" folHlink="folHlink"/>
  <p:sldLayoutIdLst>
    <p:sldLayoutId id="2147484310" r:id="rId1"/>
    <p:sldLayoutId id="2147484311" r:id="rId2"/>
    <p:sldLayoutId id="2147484312" r:id="rId3"/>
    <p:sldLayoutId id="2147484313" r:id="rId4"/>
    <p:sldLayoutId id="2147484314" r:id="rId5"/>
    <p:sldLayoutId id="2147484315" r:id="rId6"/>
    <p:sldLayoutId id="2147484316" r:id="rId7"/>
    <p:sldLayoutId id="2147484317" r:id="rId8"/>
    <p:sldLayoutId id="2147484318" r:id="rId9"/>
    <p:sldLayoutId id="2147484319" r:id="rId10"/>
    <p:sldLayoutId id="214748432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6495384"/>
      </p:ext>
    </p:extLst>
  </p:cSld>
  <p:clrMap bg1="lt1" tx1="dk1" bg2="lt2" tx2="dk2" accent1="accent1" accent2="accent2" accent3="accent3" accent4="accent4" accent5="accent5" accent6="accent6" hlink="hlink" folHlink="folHlink"/>
  <p:sldLayoutIdLst>
    <p:sldLayoutId id="2147484322" r:id="rId1"/>
    <p:sldLayoutId id="2147484323" r:id="rId2"/>
    <p:sldLayoutId id="2147484324" r:id="rId3"/>
    <p:sldLayoutId id="2147484325" r:id="rId4"/>
    <p:sldLayoutId id="2147484326" r:id="rId5"/>
    <p:sldLayoutId id="2147484327" r:id="rId6"/>
    <p:sldLayoutId id="2147484328" r:id="rId7"/>
    <p:sldLayoutId id="2147484329" r:id="rId8"/>
    <p:sldLayoutId id="2147484330" r:id="rId9"/>
    <p:sldLayoutId id="2147484331" r:id="rId10"/>
    <p:sldLayoutId id="214748433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1623369"/>
      </p:ext>
    </p:extLst>
  </p:cSld>
  <p:clrMap bg1="lt1" tx1="dk1" bg2="lt2" tx2="dk2" accent1="accent1" accent2="accent2" accent3="accent3" accent4="accent4" accent5="accent5" accent6="accent6" hlink="hlink" folHlink="folHlink"/>
  <p:sldLayoutIdLst>
    <p:sldLayoutId id="2147484334" r:id="rId1"/>
    <p:sldLayoutId id="2147484335" r:id="rId2"/>
    <p:sldLayoutId id="2147484336" r:id="rId3"/>
    <p:sldLayoutId id="2147484337" r:id="rId4"/>
    <p:sldLayoutId id="2147484338" r:id="rId5"/>
    <p:sldLayoutId id="2147484339" r:id="rId6"/>
    <p:sldLayoutId id="2147484340" r:id="rId7"/>
    <p:sldLayoutId id="2147484341" r:id="rId8"/>
    <p:sldLayoutId id="2147484342" r:id="rId9"/>
    <p:sldLayoutId id="2147484343" r:id="rId10"/>
    <p:sldLayoutId id="214748434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11"/>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defRPr sz="1400" b="0">
                <a:solidFill>
                  <a:schemeClr val="tx1"/>
                </a:solidFill>
              </a:defRPr>
            </a:lvl1pPr>
          </a:lstStyle>
          <a:p>
            <a:pPr fontAlgn="base">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defRPr sz="1400" b="0">
                <a:solidFill>
                  <a:schemeClr val="tx1"/>
                </a:solidFill>
              </a:defRPr>
            </a:lvl1pPr>
          </a:lstStyle>
          <a:p>
            <a:pPr fontAlgn="base">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defRPr sz="1400" b="0">
                <a:solidFill>
                  <a:schemeClr val="tx1"/>
                </a:solidFill>
              </a:defRPr>
            </a:lvl1pPr>
          </a:lstStyle>
          <a:p>
            <a:pPr fontAlgn="base">
              <a:spcAft>
                <a:spcPct val="0"/>
              </a:spcAft>
              <a:defRPr/>
            </a:pPr>
            <a:fld id="{5F502CC4-7B1D-462B-B31A-1D86C79CBC82}" type="slidenum">
              <a:rPr lang="en-US" altLang="en-US">
                <a:solidFill>
                  <a:srgbClr val="000000"/>
                </a:solidFill>
              </a:rPr>
              <a:pPr fontAlgn="base">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6160277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457200" y="1600209"/>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9"/>
            <a:ext cx="2133600" cy="365125"/>
          </a:xfrm>
          <a:prstGeom prst="rect">
            <a:avLst/>
          </a:prstGeom>
        </p:spPr>
        <p:txBody>
          <a:bodyPr vert="horz" lIns="91440" tIns="45720" rIns="91440" bIns="45720" rtlCol="0" anchor="ctr"/>
          <a:lstStyle>
            <a:lvl1pPr algn="l" defTabSz="457200" fontAlgn="auto">
              <a:lnSpc>
                <a:spcPct val="100000"/>
              </a:lnSpc>
              <a:spcBef>
                <a:spcPts val="0"/>
              </a:spcBef>
              <a:spcAft>
                <a:spcPts val="0"/>
              </a:spcAft>
              <a:defRPr sz="1200" b="0">
                <a:solidFill>
                  <a:prstClr val="black">
                    <a:tint val="75000"/>
                  </a:prstClr>
                </a:solidFill>
                <a:latin typeface="Calibri"/>
              </a:defRPr>
            </a:lvl1pPr>
          </a:lstStyle>
          <a:p>
            <a:pPr>
              <a:defRPr/>
            </a:pPr>
            <a:fld id="{2741BEF8-7052-47FE-B0D4-C7FB76A51763}" type="datetimeFigureOut">
              <a:rPr lang="en-US"/>
              <a:pPr>
                <a:defRPr/>
              </a:pPr>
              <a:t>11/27/2023</a:t>
            </a:fld>
            <a:endParaRPr lang="en-US"/>
          </a:p>
        </p:txBody>
      </p:sp>
      <p:sp>
        <p:nvSpPr>
          <p:cNvPr id="5" name="Footer Placeholder 4"/>
          <p:cNvSpPr>
            <a:spLocks noGrp="1"/>
          </p:cNvSpPr>
          <p:nvPr>
            <p:ph type="ftr" sz="quarter" idx="3"/>
          </p:nvPr>
        </p:nvSpPr>
        <p:spPr>
          <a:xfrm>
            <a:off x="3124200" y="6356359"/>
            <a:ext cx="2895600" cy="365125"/>
          </a:xfrm>
          <a:prstGeom prst="rect">
            <a:avLst/>
          </a:prstGeom>
        </p:spPr>
        <p:txBody>
          <a:bodyPr vert="horz" lIns="91440" tIns="45720" rIns="91440" bIns="45720" rtlCol="0" anchor="ctr"/>
          <a:lstStyle>
            <a:lvl1pPr algn="ctr" defTabSz="457200" fontAlgn="auto">
              <a:lnSpc>
                <a:spcPct val="100000"/>
              </a:lnSpc>
              <a:spcBef>
                <a:spcPts val="0"/>
              </a:spcBef>
              <a:spcAft>
                <a:spcPts val="0"/>
              </a:spcAft>
              <a:defRPr sz="1200" b="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9"/>
            <a:ext cx="2133600" cy="365125"/>
          </a:xfrm>
          <a:prstGeom prst="rect">
            <a:avLst/>
          </a:prstGeom>
        </p:spPr>
        <p:txBody>
          <a:bodyPr vert="horz" lIns="91440" tIns="45720" rIns="91440" bIns="45720" rtlCol="0" anchor="ctr"/>
          <a:lstStyle>
            <a:lvl1pPr algn="r" defTabSz="457200" fontAlgn="auto">
              <a:lnSpc>
                <a:spcPct val="100000"/>
              </a:lnSpc>
              <a:spcBef>
                <a:spcPts val="0"/>
              </a:spcBef>
              <a:spcAft>
                <a:spcPts val="0"/>
              </a:spcAft>
              <a:defRPr sz="1200" b="0">
                <a:solidFill>
                  <a:prstClr val="black">
                    <a:tint val="75000"/>
                  </a:prstClr>
                </a:solidFill>
                <a:latin typeface="Calibri"/>
              </a:defRPr>
            </a:lvl1pPr>
          </a:lstStyle>
          <a:p>
            <a:pPr>
              <a:defRPr/>
            </a:pPr>
            <a:fld id="{22280783-D118-4519-AF06-E68EAA7407DA}" type="slidenum">
              <a:rPr lang="en-US"/>
              <a:pPr>
                <a:defRPr/>
              </a:pPr>
              <a:t>‹#›</a:t>
            </a:fld>
            <a:endParaRPr lang="en-US"/>
          </a:p>
        </p:txBody>
      </p:sp>
    </p:spTree>
    <p:extLst>
      <p:ext uri="{BB962C8B-B14F-4D97-AF65-F5344CB8AC3E}">
        <p14:creationId xmlns:p14="http://schemas.microsoft.com/office/powerpoint/2010/main" val="3771886993"/>
      </p:ext>
    </p:extLst>
  </p:cSld>
  <p:clrMap bg1="lt1" tx1="dk1" bg2="lt2" tx2="dk2" accent1="accent1" accent2="accent2" accent3="accent3" accent4="accent4" accent5="accent5" accent6="accent6" hlink="hlink" folHlink="folHlink"/>
  <p:sldLayoutIdLst>
    <p:sldLayoutId id="2147484382" r:id="rId1"/>
    <p:sldLayoutId id="2147484383" r:id="rId2"/>
    <p:sldLayoutId id="2147484384" r:id="rId3"/>
    <p:sldLayoutId id="2147484385" r:id="rId4"/>
    <p:sldLayoutId id="2147484386" r:id="rId5"/>
    <p:sldLayoutId id="2147484387" r:id="rId6"/>
    <p:sldLayoutId id="2147484388" r:id="rId7"/>
    <p:sldLayoutId id="2147484389" r:id="rId8"/>
    <p:sldLayoutId id="2147484390" r:id="rId9"/>
    <p:sldLayoutId id="2147484391" r:id="rId10"/>
    <p:sldLayoutId id="2147484392"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457200" y="1600209"/>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defRPr sz="1400" b="0">
                <a:solidFill>
                  <a:srgbClr val="000000"/>
                </a:solidFill>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defRPr sz="1400" b="0">
                <a:solidFill>
                  <a:srgbClr val="000000"/>
                </a:solidFill>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defRPr sz="1400" b="0">
                <a:solidFill>
                  <a:srgbClr val="000000"/>
                </a:solidFill>
              </a:defRPr>
            </a:lvl1pPr>
          </a:lstStyle>
          <a:p>
            <a:pPr>
              <a:defRPr/>
            </a:pPr>
            <a:fld id="{780A149F-2129-46EF-A918-88E7CB346F30}" type="slidenum">
              <a:rPr lang="en-US" altLang="en-US"/>
              <a:pPr>
                <a:defRPr/>
              </a:pPr>
              <a:t>‹#›</a:t>
            </a:fld>
            <a:endParaRPr lang="en-US" altLang="en-US"/>
          </a:p>
        </p:txBody>
      </p:sp>
    </p:spTree>
    <p:extLst>
      <p:ext uri="{BB962C8B-B14F-4D97-AF65-F5344CB8AC3E}">
        <p14:creationId xmlns:p14="http://schemas.microsoft.com/office/powerpoint/2010/main" val="4103343645"/>
      </p:ext>
    </p:extLst>
  </p:cSld>
  <p:clrMap bg1="lt1" tx1="dk1" bg2="lt2" tx2="dk2" accent1="accent1" accent2="accent2" accent3="accent3" accent4="accent4" accent5="accent5" accent6="accent6" hlink="hlink" folHlink="folHlink"/>
  <p:sldLayoutIdLst>
    <p:sldLayoutId id="2147484406" r:id="rId1"/>
    <p:sldLayoutId id="2147484407" r:id="rId2"/>
    <p:sldLayoutId id="2147484408" r:id="rId3"/>
    <p:sldLayoutId id="2147484409" r:id="rId4"/>
    <p:sldLayoutId id="2147484410" r:id="rId5"/>
    <p:sldLayoutId id="2147484411" r:id="rId6"/>
    <p:sldLayoutId id="2147484412" r:id="rId7"/>
    <p:sldLayoutId id="2147484413" r:id="rId8"/>
    <p:sldLayoutId id="2147484414" r:id="rId9"/>
    <p:sldLayoutId id="2147484415" r:id="rId10"/>
    <p:sldLayoutId id="214748441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Rectangle 3"/>
          <p:cNvSpPr>
            <a:spLocks noGrp="1" noChangeArrowheads="1"/>
          </p:cNvSpPr>
          <p:nvPr>
            <p:ph type="body" idx="1"/>
          </p:nvPr>
        </p:nvSpPr>
        <p:spPr bwMode="auto">
          <a:xfrm>
            <a:off x="457200" y="1600209"/>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defRPr sz="1400" b="0">
                <a:solidFill>
                  <a:srgbClr val="000000"/>
                </a:solidFill>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defRPr sz="1400" b="0">
                <a:solidFill>
                  <a:srgbClr val="000000"/>
                </a:solidFill>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defRPr sz="1400" b="0">
                <a:solidFill>
                  <a:srgbClr val="000000"/>
                </a:solidFill>
              </a:defRPr>
            </a:lvl1pPr>
          </a:lstStyle>
          <a:p>
            <a:pPr>
              <a:defRPr/>
            </a:pPr>
            <a:fld id="{9627173E-83E6-4B9B-B4B4-67A57875714B}" type="slidenum">
              <a:rPr lang="en-US" altLang="en-US"/>
              <a:pPr>
                <a:defRPr/>
              </a:pPr>
              <a:t>‹#›</a:t>
            </a:fld>
            <a:endParaRPr lang="en-US" altLang="en-US"/>
          </a:p>
        </p:txBody>
      </p:sp>
    </p:spTree>
    <p:extLst>
      <p:ext uri="{BB962C8B-B14F-4D97-AF65-F5344CB8AC3E}">
        <p14:creationId xmlns:p14="http://schemas.microsoft.com/office/powerpoint/2010/main" val="202003933"/>
      </p:ext>
    </p:extLst>
  </p:cSld>
  <p:clrMap bg1="lt1" tx1="dk1" bg2="lt2" tx2="dk2" accent1="accent1" accent2="accent2" accent3="accent3" accent4="accent4" accent5="accent5" accent6="accent6" hlink="hlink" folHlink="folHlink"/>
  <p:sldLayoutIdLst>
    <p:sldLayoutId id="2147484418" r:id="rId1"/>
    <p:sldLayoutId id="2147484419" r:id="rId2"/>
    <p:sldLayoutId id="2147484420" r:id="rId3"/>
    <p:sldLayoutId id="2147484421" r:id="rId4"/>
    <p:sldLayoutId id="2147484422" r:id="rId5"/>
    <p:sldLayoutId id="2147484423" r:id="rId6"/>
    <p:sldLayoutId id="2147484424" r:id="rId7"/>
    <p:sldLayoutId id="2147484425" r:id="rId8"/>
    <p:sldLayoutId id="2147484426" r:id="rId9"/>
    <p:sldLayoutId id="2147484427" r:id="rId10"/>
    <p:sldLayoutId id="214748442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67" name="Rectangle 3"/>
          <p:cNvSpPr>
            <a:spLocks noGrp="1" noChangeArrowheads="1"/>
          </p:cNvSpPr>
          <p:nvPr>
            <p:ph type="body" idx="1"/>
          </p:nvPr>
        </p:nvSpPr>
        <p:spPr bwMode="auto">
          <a:xfrm>
            <a:off x="457200" y="1600209"/>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defRPr sz="1400" b="0">
                <a:solidFill>
                  <a:srgbClr val="000000"/>
                </a:solidFill>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defRPr sz="1400" b="0">
                <a:solidFill>
                  <a:srgbClr val="000000"/>
                </a:solidFill>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defRPr sz="1400" b="0">
                <a:solidFill>
                  <a:srgbClr val="000000"/>
                </a:solidFill>
              </a:defRPr>
            </a:lvl1pPr>
          </a:lstStyle>
          <a:p>
            <a:pPr>
              <a:defRPr/>
            </a:pPr>
            <a:fld id="{D6794289-91C1-476B-AEA2-ECFACDFBCBED}" type="slidenum">
              <a:rPr lang="en-US" altLang="en-US"/>
              <a:pPr>
                <a:defRPr/>
              </a:pPr>
              <a:t>‹#›</a:t>
            </a:fld>
            <a:endParaRPr lang="en-US" altLang="en-US"/>
          </a:p>
        </p:txBody>
      </p:sp>
    </p:spTree>
    <p:extLst>
      <p:ext uri="{BB962C8B-B14F-4D97-AF65-F5344CB8AC3E}">
        <p14:creationId xmlns:p14="http://schemas.microsoft.com/office/powerpoint/2010/main" val="3711619243"/>
      </p:ext>
    </p:extLst>
  </p:cSld>
  <p:clrMap bg1="lt1" tx1="dk1" bg2="lt2" tx2="dk2" accent1="accent1" accent2="accent2" accent3="accent3" accent4="accent4" accent5="accent5" accent6="accent6" hlink="hlink" folHlink="folHlink"/>
  <p:sldLayoutIdLst>
    <p:sldLayoutId id="2147484430" r:id="rId1"/>
    <p:sldLayoutId id="2147484431" r:id="rId2"/>
    <p:sldLayoutId id="2147484432" r:id="rId3"/>
    <p:sldLayoutId id="2147484433" r:id="rId4"/>
    <p:sldLayoutId id="2147484434" r:id="rId5"/>
    <p:sldLayoutId id="2147484435" r:id="rId6"/>
    <p:sldLayoutId id="2147484436" r:id="rId7"/>
    <p:sldLayoutId id="2147484437" r:id="rId8"/>
    <p:sldLayoutId id="2147484438" r:id="rId9"/>
    <p:sldLayoutId id="2147484439" r:id="rId10"/>
    <p:sldLayoutId id="214748444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1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defRPr sz="1400" b="0">
                <a:solidFill>
                  <a:schemeClr val="tx1"/>
                </a:solidFill>
              </a:defRPr>
            </a:lvl1pPr>
          </a:lstStyle>
          <a:p>
            <a:pPr fontAlgn="base">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defRPr sz="1400" b="0">
                <a:solidFill>
                  <a:schemeClr val="tx1"/>
                </a:solidFill>
              </a:defRPr>
            </a:lvl1pPr>
          </a:lstStyle>
          <a:p>
            <a:pPr fontAlgn="base">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defRPr sz="1400" b="0">
                <a:solidFill>
                  <a:schemeClr val="tx1"/>
                </a:solidFill>
              </a:defRPr>
            </a:lvl1pPr>
          </a:lstStyle>
          <a:p>
            <a:pPr fontAlgn="base">
              <a:spcAft>
                <a:spcPct val="0"/>
              </a:spcAft>
            </a:pPr>
            <a:fld id="{274E73E6-27B7-4FC4-8B1E-9CB44D3DFEC9}" type="slidenum">
              <a:rPr lang="en-US" altLang="en-US">
                <a:solidFill>
                  <a:srgbClr val="000000"/>
                </a:solidFill>
              </a:rPr>
              <a:pPr fontAlgn="base">
                <a:spcAft>
                  <a:spcPct val="0"/>
                </a:spcAft>
              </a:pPr>
              <a:t>‹#›</a:t>
            </a:fld>
            <a:endParaRPr lang="en-US" altLang="en-US">
              <a:solidFill>
                <a:srgbClr val="000000"/>
              </a:solidFill>
            </a:endParaRPr>
          </a:p>
        </p:txBody>
      </p:sp>
    </p:spTree>
    <p:extLst>
      <p:ext uri="{BB962C8B-B14F-4D97-AF65-F5344CB8AC3E}">
        <p14:creationId xmlns:p14="http://schemas.microsoft.com/office/powerpoint/2010/main" val="252106240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1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defRPr sz="1400" b="0">
                <a:solidFill>
                  <a:schemeClr val="tx1"/>
                </a:solidFill>
              </a:defRPr>
            </a:lvl1pPr>
          </a:lstStyle>
          <a:p>
            <a:pPr fontAlgn="base">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defRPr sz="1400" b="0">
                <a:solidFill>
                  <a:schemeClr val="tx1"/>
                </a:solidFill>
              </a:defRPr>
            </a:lvl1pPr>
          </a:lstStyle>
          <a:p>
            <a:pPr fontAlgn="base">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defRPr sz="1400" b="0">
                <a:solidFill>
                  <a:schemeClr val="tx1"/>
                </a:solidFill>
              </a:defRPr>
            </a:lvl1pPr>
          </a:lstStyle>
          <a:p>
            <a:pPr fontAlgn="base">
              <a:spcAft>
                <a:spcPct val="0"/>
              </a:spcAft>
            </a:pPr>
            <a:fld id="{54A91F2D-09D9-4715-B006-23D100949320}" type="slidenum">
              <a:rPr lang="en-US" altLang="en-US">
                <a:solidFill>
                  <a:srgbClr val="000000"/>
                </a:solidFill>
              </a:rPr>
              <a:pPr fontAlgn="base">
                <a:spcAft>
                  <a:spcPct val="0"/>
                </a:spcAft>
              </a:pPr>
              <a:t>‹#›</a:t>
            </a:fld>
            <a:endParaRPr lang="en-US" altLang="en-US">
              <a:solidFill>
                <a:srgbClr val="000000"/>
              </a:solidFill>
            </a:endParaRPr>
          </a:p>
        </p:txBody>
      </p:sp>
    </p:spTree>
    <p:extLst>
      <p:ext uri="{BB962C8B-B14F-4D97-AF65-F5344CB8AC3E}">
        <p14:creationId xmlns:p14="http://schemas.microsoft.com/office/powerpoint/2010/main" val="72895678"/>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97C955-8015-43B1-9D34-D47143178AB1}"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38E196-0F30-4EAB-89A0-ED13C3C328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9127269"/>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Rectangle 3"/>
          <p:cNvSpPr>
            <a:spLocks noGrp="1" noChangeArrowheads="1"/>
          </p:cNvSpPr>
          <p:nvPr>
            <p:ph type="body" idx="1"/>
          </p:nvPr>
        </p:nvSpPr>
        <p:spPr bwMode="auto">
          <a:xfrm>
            <a:off x="457200" y="1600211"/>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defRPr sz="1400" b="0">
                <a:solidFill>
                  <a:srgbClr val="000000"/>
                </a:solidFill>
              </a:defRPr>
            </a:lvl1pPr>
          </a:lstStyle>
          <a:p>
            <a:pPr fontAlgn="base">
              <a:spcAft>
                <a:spcPct val="0"/>
              </a:spcAft>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defRPr sz="1400" b="0">
                <a:solidFill>
                  <a:srgbClr val="000000"/>
                </a:solidFill>
              </a:defRPr>
            </a:lvl1pPr>
          </a:lstStyle>
          <a:p>
            <a:pPr fontAlgn="base">
              <a:spcAft>
                <a:spcPct val="0"/>
              </a:spcAft>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defRPr sz="1400" b="0">
                <a:solidFill>
                  <a:srgbClr val="000000"/>
                </a:solidFill>
              </a:defRPr>
            </a:lvl1pPr>
          </a:lstStyle>
          <a:p>
            <a:pPr fontAlgn="base">
              <a:spcAft>
                <a:spcPct val="0"/>
              </a:spcAft>
              <a:defRPr/>
            </a:pPr>
            <a:fld id="{9627173E-83E6-4B9B-B4B4-67A57875714B}" type="slidenum">
              <a:rPr lang="en-US" altLang="en-US"/>
              <a:pPr fontAlgn="base">
                <a:spcAft>
                  <a:spcPct val="0"/>
                </a:spcAft>
                <a:defRPr/>
              </a:pPr>
              <a:t>‹#›</a:t>
            </a:fld>
            <a:endParaRPr lang="en-US" altLang="en-US"/>
          </a:p>
        </p:txBody>
      </p:sp>
    </p:spTree>
    <p:extLst>
      <p:ext uri="{BB962C8B-B14F-4D97-AF65-F5344CB8AC3E}">
        <p14:creationId xmlns:p14="http://schemas.microsoft.com/office/powerpoint/2010/main" val="1353014235"/>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defRPr sz="1400" b="0">
                <a:solidFill>
                  <a:schemeClr val="tx1"/>
                </a:solidFill>
              </a:defRPr>
            </a:lvl1pPr>
          </a:lstStyle>
          <a:p>
            <a:pPr fontAlgn="base">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defRPr sz="1400" b="0">
                <a:solidFill>
                  <a:schemeClr val="tx1"/>
                </a:solidFill>
              </a:defRPr>
            </a:lvl1pPr>
          </a:lstStyle>
          <a:p>
            <a:pPr fontAlgn="base">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defRPr sz="1400" b="0">
                <a:solidFill>
                  <a:schemeClr val="tx1"/>
                </a:solidFill>
              </a:defRPr>
            </a:lvl1pPr>
          </a:lstStyle>
          <a:p>
            <a:pPr fontAlgn="base">
              <a:spcAft>
                <a:spcPct val="0"/>
              </a:spcAft>
            </a:pPr>
            <a:fld id="{274E73E6-27B7-4FC4-8B1E-9CB44D3DFEC9}" type="slidenum">
              <a:rPr lang="en-US" altLang="en-US">
                <a:solidFill>
                  <a:srgbClr val="000000"/>
                </a:solidFill>
              </a:rPr>
              <a:pPr fontAlgn="base">
                <a:spcAft>
                  <a:spcPct val="0"/>
                </a:spcAft>
              </a:pPr>
              <a:t>‹#›</a:t>
            </a:fld>
            <a:endParaRPr lang="en-US" altLang="en-US">
              <a:solidFill>
                <a:srgbClr val="000000"/>
              </a:solidFill>
            </a:endParaRPr>
          </a:p>
        </p:txBody>
      </p:sp>
    </p:spTree>
    <p:extLst>
      <p:ext uri="{BB962C8B-B14F-4D97-AF65-F5344CB8AC3E}">
        <p14:creationId xmlns:p14="http://schemas.microsoft.com/office/powerpoint/2010/main" val="25026741"/>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1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6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EAED0B-503F-4E7D-BE53-98FF94C344F3}"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6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6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E3020-15CE-4C5F-B83F-1A79FF0657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2153027"/>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1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6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EAED0B-503F-4E7D-BE53-98FF94C344F3}" type="datetimeFigureOut">
              <a:rPr lang="en-US" smtClean="0">
                <a:solidFill>
                  <a:prstClr val="black">
                    <a:tint val="75000"/>
                  </a:prstClr>
                </a:solidFill>
              </a:rPr>
              <a:pPr/>
              <a:t>11/27/2023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6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6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E3020-15CE-4C5F-B83F-1A79FF0657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5954975"/>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211.xml"/></Relationships>
</file>

<file path=ppt/slides/_rels/slide10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78.xml"/></Relationships>
</file>

<file path=ppt/slides/_rels/slide102.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178.xml"/></Relationships>
</file>

<file path=ppt/slides/_rels/slide10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68.xml"/></Relationships>
</file>

<file path=ppt/slides/_rels/slide10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0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png"/><Relationship Id="rId1" Type="http://schemas.openxmlformats.org/officeDocument/2006/relationships/slideLayout" Target="../slideLayouts/slideLayout68.xml"/></Relationships>
</file>

<file path=ppt/slides/_rels/slide10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png"/><Relationship Id="rId1" Type="http://schemas.openxmlformats.org/officeDocument/2006/relationships/slideLayout" Target="../slideLayouts/slideLayout68.xml"/></Relationships>
</file>

<file path=ppt/slides/_rels/slide10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8.xml"/></Relationships>
</file>

<file path=ppt/slides/_rels/slide10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11.xml"/></Relationships>
</file>

<file path=ppt/slides/_rels/slide11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8.xml"/></Relationships>
</file>

<file path=ppt/slides/_rels/slide11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89.xml"/></Relationships>
</file>

<file path=ppt/slides/_rels/slide1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11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4.xml"/></Relationships>
</file>

<file path=ppt/slides/_rels/slide11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4.xml"/></Relationships>
</file>

<file path=ppt/slides/_rels/slide11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1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117.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11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22.xml"/></Relationships>
</file>

<file path=ppt/slides/_rels/slide12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12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12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12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4.xml"/></Relationships>
</file>

<file path=ppt/slides/_rels/slide12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6.xml.rels><?xml version="1.0" encoding="UTF-8" standalone="yes"?>
<Relationships xmlns="http://schemas.openxmlformats.org/package/2006/relationships"><Relationship Id="rId2" Type="http://schemas.openxmlformats.org/officeDocument/2006/relationships/image" Target="../media/image75.tiff"/><Relationship Id="rId1" Type="http://schemas.openxmlformats.org/officeDocument/2006/relationships/slideLayout" Target="../slideLayouts/slideLayout101.xml"/></Relationships>
</file>

<file path=ppt/slides/_rels/slide127.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77.tiff"/><Relationship Id="rId1" Type="http://schemas.openxmlformats.org/officeDocument/2006/relationships/slideLayout" Target="../slideLayouts/slideLayout101.xml"/></Relationships>
</file>

<file path=ppt/slides/_rels/slide129.xml.rels><?xml version="1.0" encoding="UTF-8" standalone="yes"?>
<Relationships xmlns="http://schemas.openxmlformats.org/package/2006/relationships"><Relationship Id="rId2" Type="http://schemas.openxmlformats.org/officeDocument/2006/relationships/image" Target="../media/image78.tiff"/><Relationship Id="rId1" Type="http://schemas.openxmlformats.org/officeDocument/2006/relationships/slideLayout" Target="../slideLayouts/slideLayout101.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222.xml"/></Relationships>
</file>

<file path=ppt/slides/_rels/slide130.xml.rels><?xml version="1.0" encoding="UTF-8" standalone="yes"?>
<Relationships xmlns="http://schemas.openxmlformats.org/package/2006/relationships"><Relationship Id="rId2" Type="http://schemas.openxmlformats.org/officeDocument/2006/relationships/image" Target="../media/image79.tiff"/><Relationship Id="rId1" Type="http://schemas.openxmlformats.org/officeDocument/2006/relationships/slideLayout" Target="../slideLayouts/slideLayout10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4.xml"/></Relationships>
</file>

<file path=ppt/slides/_rels/slide13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5.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4.xml"/></Relationships>
</file>

<file path=ppt/slides/_rels/slide136.xml.rels><?xml version="1.0" encoding="UTF-8" standalone="yes"?>
<Relationships xmlns="http://schemas.openxmlformats.org/package/2006/relationships"><Relationship Id="rId2" Type="http://schemas.openxmlformats.org/officeDocument/2006/relationships/image" Target="../media/image82.tif"/><Relationship Id="rId1" Type="http://schemas.openxmlformats.org/officeDocument/2006/relationships/slideLayout" Target="../slideLayouts/slideLayout24.xml"/></Relationships>
</file>

<file path=ppt/slides/_rels/slide1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23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1.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4.xml"/></Relationships>
</file>

<file path=ppt/slides/_rels/slide142.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7.xml.rels><?xml version="1.0" encoding="UTF-8" standalone="yes"?>
<Relationships xmlns="http://schemas.openxmlformats.org/package/2006/relationships"><Relationship Id="rId3" Type="http://schemas.openxmlformats.org/officeDocument/2006/relationships/hyperlink" Target="https://www.mcdwater.org/MCD-Flip/MCD-A-Flood-of-Memories-Book/" TargetMode="External"/><Relationship Id="rId2" Type="http://schemas.openxmlformats.org/officeDocument/2006/relationships/hyperlink" Target="https://www.mcdwater.org/resources/mcd-publications/" TargetMode="External"/><Relationship Id="rId1" Type="http://schemas.openxmlformats.org/officeDocument/2006/relationships/slideLayout" Target="../slideLayouts/slideLayout24.xml"/><Relationship Id="rId4" Type="http://schemas.openxmlformats.org/officeDocument/2006/relationships/hyperlink" Target="https://www.mcdwater.org/water-stewardship/state-of-the-water/all-about-the-great-miami-river-watershed/" TargetMode="Externa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23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6.xml"/></Relationships>
</file>

<file path=ppt/slides/_rels/slide15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46.xml"/></Relationships>
</file>

<file path=ppt/slides/_rels/slide15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4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5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46.xml"/></Relationships>
</file>

<file path=ppt/slides/_rels/slide15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6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46.xml"/></Relationships>
</file>

<file path=ppt/slides/_rels/slide16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46.xml"/></Relationships>
</file>

<file path=ppt/slides/_rels/slide16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1.png"/><Relationship Id="rId1" Type="http://schemas.openxmlformats.org/officeDocument/2006/relationships/slideLayout" Target="../slideLayouts/slideLayout244.xml"/></Relationships>
</file>

<file path=ppt/slides/_rels/slide17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17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46.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1.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46.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_rels/slide184.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44.xml"/></Relationships>
</file>

<file path=ppt/slides/_rels/slide185.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44.xml"/></Relationships>
</file>

<file path=ppt/slides/_rels/slide186.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44.xml"/></Relationships>
</file>

<file path=ppt/slides/_rels/slide187.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44.xml"/></Relationships>
</file>

<file path=ppt/slides/_rels/slide188.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44.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91.xml.rels><?xml version="1.0" encoding="UTF-8" standalone="yes"?>
<Relationships xmlns="http://schemas.openxmlformats.org/package/2006/relationships"><Relationship Id="rId3" Type="http://schemas.openxmlformats.org/officeDocument/2006/relationships/hyperlink" Target="https://www.youtube.com/watch?v=YjgugkIfwWQ" TargetMode="External"/><Relationship Id="rId2" Type="http://schemas.openxmlformats.org/officeDocument/2006/relationships/hyperlink" Target="https://www.youtube.com/watch?v=3JygTm8iiWQ" TargetMode="External"/><Relationship Id="rId1" Type="http://schemas.openxmlformats.org/officeDocument/2006/relationships/slideLayout" Target="../slideLayouts/slideLayout1.xml"/><Relationship Id="rId4" Type="http://schemas.openxmlformats.org/officeDocument/2006/relationships/hyperlink" Target="https://damsafety.org/sites/default/files/files/Independent%20Forensic%20Team%20Report%20Final%2001-05-18.pdf" TargetMode="Externa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hyperlink" Target="https://en.wikipedia.org/wiki/Satisficing" TargetMode="Externa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hyperlink" Target="https://usace.contentdm.oclc.org/digital/collection/p16021coll4/id/358" TargetMode="Externa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1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8.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8.xml"/></Relationships>
</file>

<file path=ppt/slides/_rels/slide4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44.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68.xml"/></Relationships>
</file>

<file path=ppt/slides/_rels/slide4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4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68.xml"/></Relationships>
</file>

<file path=ppt/slides/_rels/slide4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1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5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12.xml"/></Relationships>
</file>

<file path=ppt/slides/_rels/slide5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6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8.xml"/></Relationships>
</file>

<file path=ppt/slides/_rels/slide5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8.xml"/></Relationships>
</file>

<file path=ppt/slides/_rels/slide5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8.xml"/></Relationships>
</file>

<file path=ppt/slides/_rels/slide5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4.xml"/></Relationships>
</file>

<file path=ppt/slides/_rels/slide5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4.xml"/></Relationships>
</file>

<file path=ppt/slides/_rels/slide59.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9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_rels/slide6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0.xml"/></Relationships>
</file>

<file path=ppt/slides/_rels/slide6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9.xml"/></Relationships>
</file>

<file path=ppt/slides/_rels/slide6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9.xml"/></Relationships>
</file>

<file path=ppt/slides/_rels/slide6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72.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167.xml"/></Relationships>
</file>

<file path=ppt/slides/_rels/slide7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7.xml"/></Relationships>
</file>

<file path=ppt/slides/_rels/slide7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67.xml"/></Relationships>
</file>

<file path=ppt/slides/_rels/slide7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6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7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00.xml"/></Relationships>
</file>

<file path=ppt/slides/_rels/slide7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11.xml"/></Relationships>
</file>

<file path=ppt/slides/_rels/slide80.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178.xml"/></Relationships>
</file>

<file path=ppt/slides/_rels/slide8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78.xml"/></Relationships>
</file>

<file path=ppt/slides/_rels/slide86.xml.rels><?xml version="1.0" encoding="UTF-8" standalone="yes"?>
<Relationships xmlns="http://schemas.openxmlformats.org/package/2006/relationships"><Relationship Id="rId3" Type="http://schemas.openxmlformats.org/officeDocument/2006/relationships/hyperlink" Target="https://www.mcdwater.org/MCD-Flip/MCD-A-Flood-of-Memories-Book/" TargetMode="External"/><Relationship Id="rId2" Type="http://schemas.openxmlformats.org/officeDocument/2006/relationships/image" Target="../media/image48.jp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78.xml"/></Relationships>
</file>

<file path=ppt/slides/_rels/slide8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178.xml"/></Relationships>
</file>

<file path=ppt/slides/_rels/slide8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78.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44.xml"/></Relationships>
</file>

<file path=ppt/slides/_rels/slide90.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178.xml"/></Relationships>
</file>

<file path=ppt/slides/_rels/slide9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78.xml"/></Relationships>
</file>

<file path=ppt/slides/_rels/slide9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78.xml"/></Relationships>
</file>

<file path=ppt/slides/_rels/slide9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78.xml"/></Relationships>
</file>

<file path=ppt/slides/_rels/slide94.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178.xml"/></Relationships>
</file>

<file path=ppt/slides/_rels/slide9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178.xml"/></Relationships>
</file>

<file path=ppt/slides/_rels/slide9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78.xml"/></Relationships>
</file>

<file path=ppt/slides/_rels/slide9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78.xml"/></Relationships>
</file>

<file path=ppt/slides/_rels/slide98.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178.xml"/></Relationships>
</file>

<file path=ppt/slides/_rels/slide9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7965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3175" y="0"/>
            <a:ext cx="9150350" cy="6705600"/>
            <a:chOff x="-3175" y="0"/>
            <a:chExt cx="9150350" cy="6705600"/>
          </a:xfrm>
        </p:grpSpPr>
        <p:pic>
          <p:nvPicPr>
            <p:cNvPr id="1026" name="Picture 2" descr="C:\Users\SJB\Documents\Folders\ABSTRACT\AGU Fall 2016\Presentation\work\scanned Images\1993 Upper Missippi Flooding\Picture2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150350" cy="558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a:spLocks noChangeArrowheads="1"/>
            </p:cNvSpPr>
            <p:nvPr/>
          </p:nvSpPr>
          <p:spPr bwMode="auto">
            <a:xfrm>
              <a:off x="152400" y="6397823"/>
              <a:ext cx="87851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spcBef>
                  <a:spcPct val="20000"/>
                </a:spcBef>
                <a:buFont typeface="Arial" charset="0"/>
                <a:buChar char="•"/>
                <a:defRPr sz="3200">
                  <a:solidFill>
                    <a:schemeClr val="tx1"/>
                  </a:solidFill>
                  <a:latin typeface="Calibri" pitchFamily="34" charset="0"/>
                </a:defRPr>
              </a:lvl1pPr>
              <a:lvl2pPr marL="742950" indent="-285750" defTabSz="457200" eaLnBrk="0" hangingPunct="0">
                <a:spcBef>
                  <a:spcPct val="20000"/>
                </a:spcBef>
                <a:buFont typeface="Arial" charset="0"/>
                <a:buChar char="–"/>
                <a:defRPr sz="2800">
                  <a:solidFill>
                    <a:schemeClr val="tx1"/>
                  </a:solidFill>
                  <a:latin typeface="Calibri" pitchFamily="34" charset="0"/>
                </a:defRPr>
              </a:lvl2pPr>
              <a:lvl3pPr marL="1143000" indent="-228600" defTabSz="457200" eaLnBrk="0" hangingPunct="0">
                <a:spcBef>
                  <a:spcPct val="20000"/>
                </a:spcBef>
                <a:buFont typeface="Arial" charset="0"/>
                <a:buChar char="•"/>
                <a:defRPr sz="2400">
                  <a:solidFill>
                    <a:schemeClr val="tx1"/>
                  </a:solidFill>
                  <a:latin typeface="Calibri" pitchFamily="34" charset="0"/>
                </a:defRPr>
              </a:lvl3pPr>
              <a:lvl4pPr marL="1600200" indent="-228600" defTabSz="457200" eaLnBrk="0" hangingPunct="0">
                <a:spcBef>
                  <a:spcPct val="20000"/>
                </a:spcBef>
                <a:buFont typeface="Arial" charset="0"/>
                <a:buChar char="–"/>
                <a:defRPr sz="2000">
                  <a:solidFill>
                    <a:schemeClr val="tx1"/>
                  </a:solidFill>
                  <a:latin typeface="Calibri" pitchFamily="34" charset="0"/>
                </a:defRPr>
              </a:lvl4pPr>
              <a:lvl5pPr marL="2057400" indent="-228600" defTabSz="4572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Fig 1. Flood Discharges in the Upper Mississippi River Basin—1993: U.S. Geological Survey Circular 1120-A</a:t>
              </a:r>
            </a:p>
          </p:txBody>
        </p:sp>
      </p:grpSp>
      <p:sp>
        <p:nvSpPr>
          <p:cNvPr id="23" name="Rectangle 22"/>
          <p:cNvSpPr/>
          <p:nvPr/>
        </p:nvSpPr>
        <p:spPr bwMode="auto">
          <a:xfrm>
            <a:off x="152400" y="6189452"/>
            <a:ext cx="8229600" cy="514938"/>
          </a:xfrm>
          <a:prstGeom prst="rect">
            <a:avLst/>
          </a:prstGeom>
          <a:solidFill>
            <a:schemeClr val="bg1">
              <a:alpha val="0"/>
            </a:schemeClr>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50000"/>
              </a:lnSpc>
              <a:spcBef>
                <a:spcPct val="5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p:txBody>
      </p:sp>
      <p:pic>
        <p:nvPicPr>
          <p:cNvPr id="184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50" y="3424247"/>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2"/>
          <p:cNvSpPr txBox="1">
            <a:spLocks noChangeArrowheads="1"/>
          </p:cNvSpPr>
          <p:nvPr/>
        </p:nvSpPr>
        <p:spPr bwMode="auto">
          <a:xfrm>
            <a:off x="1143000" y="228600"/>
            <a:ext cx="2286000" cy="461665"/>
          </a:xfrm>
          <a:prstGeom prst="rect">
            <a:avLst/>
          </a:prstGeom>
          <a:solidFill>
            <a:schemeClr val="bg1"/>
          </a:solidFill>
          <a:ln>
            <a:noFill/>
          </a:ln>
          <a:effectLst/>
        </p:spPr>
        <p:txBody>
          <a:bodyPr wrap="square">
            <a:spAutoFit/>
          </a:bodyPr>
          <a:lstStyle>
            <a:lvl1pPr eaLnBrk="0" hangingPunct="0">
              <a:defRPr sz="2000" b="1">
                <a:solidFill>
                  <a:srgbClr val="FF0000"/>
                </a:solidFill>
                <a:latin typeface="Arial" charset="0"/>
              </a:defRPr>
            </a:lvl1pPr>
            <a:lvl2pPr marL="742950" indent="-285750" eaLnBrk="0" hangingPunct="0">
              <a:defRPr sz="2000" b="1">
                <a:solidFill>
                  <a:srgbClr val="FF0000"/>
                </a:solidFill>
                <a:latin typeface="Arial" charset="0"/>
              </a:defRPr>
            </a:lvl2pPr>
            <a:lvl3pPr marL="1143000" indent="-228600" eaLnBrk="0" hangingPunct="0">
              <a:defRPr sz="2000" b="1">
                <a:solidFill>
                  <a:srgbClr val="FF0000"/>
                </a:solidFill>
                <a:latin typeface="Arial" charset="0"/>
              </a:defRPr>
            </a:lvl3pPr>
            <a:lvl4pPr marL="1600200" indent="-228600" eaLnBrk="0" hangingPunct="0">
              <a:defRPr sz="2000" b="1">
                <a:solidFill>
                  <a:srgbClr val="FF0000"/>
                </a:solidFill>
                <a:latin typeface="Arial" charset="0"/>
              </a:defRPr>
            </a:lvl4pPr>
            <a:lvl5pPr marL="2057400" indent="-228600" eaLnBrk="0" hangingPunct="0">
              <a:defRPr sz="2000" b="1">
                <a:solidFill>
                  <a:srgbClr val="FF0000"/>
                </a:solidFill>
                <a:latin typeface="Arial" charset="0"/>
              </a:defRPr>
            </a:lvl5pPr>
            <a:lvl6pPr marL="2514600" indent="-228600" eaLnBrk="0" fontAlgn="base" hangingPunct="0">
              <a:lnSpc>
                <a:spcPct val="150000"/>
              </a:lnSpc>
              <a:spcBef>
                <a:spcPct val="50000"/>
              </a:spcBef>
              <a:spcAft>
                <a:spcPct val="0"/>
              </a:spcAft>
              <a:defRPr sz="2000" b="1">
                <a:solidFill>
                  <a:srgbClr val="FF0000"/>
                </a:solidFill>
                <a:latin typeface="Arial" charset="0"/>
              </a:defRPr>
            </a:lvl6pPr>
            <a:lvl7pPr marL="2971800" indent="-228600" eaLnBrk="0" fontAlgn="base" hangingPunct="0">
              <a:lnSpc>
                <a:spcPct val="150000"/>
              </a:lnSpc>
              <a:spcBef>
                <a:spcPct val="50000"/>
              </a:spcBef>
              <a:spcAft>
                <a:spcPct val="0"/>
              </a:spcAft>
              <a:defRPr sz="2000" b="1">
                <a:solidFill>
                  <a:srgbClr val="FF0000"/>
                </a:solidFill>
                <a:latin typeface="Arial" charset="0"/>
              </a:defRPr>
            </a:lvl7pPr>
            <a:lvl8pPr marL="3429000" indent="-228600" eaLnBrk="0" fontAlgn="base" hangingPunct="0">
              <a:lnSpc>
                <a:spcPct val="150000"/>
              </a:lnSpc>
              <a:spcBef>
                <a:spcPct val="50000"/>
              </a:spcBef>
              <a:spcAft>
                <a:spcPct val="0"/>
              </a:spcAft>
              <a:defRPr sz="2000" b="1">
                <a:solidFill>
                  <a:srgbClr val="FF0000"/>
                </a:solidFill>
                <a:latin typeface="Arial" charset="0"/>
              </a:defRPr>
            </a:lvl8pPr>
            <a:lvl9pPr marL="3886200" indent="-228600" eaLnBrk="0" fontAlgn="base" hangingPunct="0">
              <a:lnSpc>
                <a:spcPct val="150000"/>
              </a:lnSpc>
              <a:spcBef>
                <a:spcPct val="50000"/>
              </a:spcBef>
              <a:spcAft>
                <a:spcPct val="0"/>
              </a:spcAft>
              <a:defRPr sz="2000" b="1">
                <a:solidFill>
                  <a:srgbClr val="FF0000"/>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FF"/>
                </a:solidFill>
                <a:effectLst/>
                <a:uLnTx/>
                <a:uFillTx/>
                <a:latin typeface="Arial" charset="0"/>
                <a:ea typeface="+mn-ea"/>
                <a:cs typeface="+mn-cs"/>
              </a:rPr>
              <a:t>Flood Domain</a:t>
            </a:r>
          </a:p>
        </p:txBody>
      </p:sp>
      <p:grpSp>
        <p:nvGrpSpPr>
          <p:cNvPr id="10" name="Group 9"/>
          <p:cNvGrpSpPr/>
          <p:nvPr/>
        </p:nvGrpSpPr>
        <p:grpSpPr>
          <a:xfrm>
            <a:off x="304800" y="2237112"/>
            <a:ext cx="5029200" cy="2792088"/>
            <a:chOff x="304800" y="2237112"/>
            <a:chExt cx="5029200" cy="2792088"/>
          </a:xfrm>
        </p:grpSpPr>
        <p:cxnSp>
          <p:nvCxnSpPr>
            <p:cNvPr id="9" name="Straight Arrow Connector 8"/>
            <p:cNvCxnSpPr/>
            <p:nvPr/>
          </p:nvCxnSpPr>
          <p:spPr bwMode="auto">
            <a:xfrm flipV="1">
              <a:off x="2209800" y="2237112"/>
              <a:ext cx="3124200" cy="209550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304800" y="4343400"/>
              <a:ext cx="2514600" cy="6858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50000"/>
                </a:lnSpc>
                <a:spcBef>
                  <a:spcPct val="5000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3" name="Group 12"/>
          <p:cNvGrpSpPr/>
          <p:nvPr/>
        </p:nvGrpSpPr>
        <p:grpSpPr>
          <a:xfrm>
            <a:off x="5715000" y="2209800"/>
            <a:ext cx="2514600" cy="584200"/>
            <a:chOff x="5715000" y="2209800"/>
            <a:chExt cx="2514600" cy="584200"/>
          </a:xfrm>
        </p:grpSpPr>
        <p:sp>
          <p:nvSpPr>
            <p:cNvPr id="15" name="TextBox 1"/>
            <p:cNvSpPr txBox="1">
              <a:spLocks noChangeArrowheads="1"/>
            </p:cNvSpPr>
            <p:nvPr/>
          </p:nvSpPr>
          <p:spPr bwMode="auto">
            <a:xfrm>
              <a:off x="6400800" y="2209800"/>
              <a:ext cx="1828800" cy="400110"/>
            </a:xfrm>
            <a:prstGeom prst="rect">
              <a:avLst/>
            </a:prstGeom>
            <a:solidFill>
              <a:srgbClr val="FFFFFF"/>
            </a:solidFill>
            <a:ln w="28575">
              <a:solidFill>
                <a:srgbClr val="FF0000"/>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Arial" charset="0"/>
                  <a:ea typeface="+mn-ea"/>
                  <a:cs typeface="+mn-cs"/>
                </a:rPr>
                <a:t>St. Louis, MO</a:t>
              </a:r>
            </a:p>
          </p:txBody>
        </p:sp>
        <p:cxnSp>
          <p:nvCxnSpPr>
            <p:cNvPr id="16" name="Straight Arrow Connector 15"/>
            <p:cNvCxnSpPr/>
            <p:nvPr/>
          </p:nvCxnSpPr>
          <p:spPr bwMode="auto">
            <a:xfrm flipH="1">
              <a:off x="5715000" y="2609910"/>
              <a:ext cx="685800" cy="18409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4" name="Rectangle 13">
            <a:extLst>
              <a:ext uri="{FF2B5EF4-FFF2-40B4-BE49-F238E27FC236}">
                <a16:creationId xmlns:a16="http://schemas.microsoft.com/office/drawing/2014/main" id="{411F2512-F39B-6422-958F-ACC1A835B542}"/>
              </a:ext>
            </a:extLst>
          </p:cNvPr>
          <p:cNvSpPr/>
          <p:nvPr/>
        </p:nvSpPr>
        <p:spPr bwMode="auto">
          <a:xfrm>
            <a:off x="198662" y="6366319"/>
            <a:ext cx="8632722" cy="392488"/>
          </a:xfrm>
          <a:prstGeom prst="rect">
            <a:avLst/>
          </a:prstGeom>
          <a:solidFill>
            <a:schemeClr val="bg1">
              <a:alpha val="0"/>
            </a:schemeClr>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5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133015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JB\Desktop\Picture1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28" y="63627"/>
            <a:ext cx="8920544" cy="673074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6096000" y="5638800"/>
            <a:ext cx="2454420" cy="552510"/>
            <a:chOff x="6096000" y="5638800"/>
            <a:chExt cx="2454420" cy="552510"/>
          </a:xfrm>
        </p:grpSpPr>
        <p:sp>
          <p:nvSpPr>
            <p:cNvPr id="4" name="Text Box 23"/>
            <p:cNvSpPr txBox="1">
              <a:spLocks noChangeArrowheads="1"/>
            </p:cNvSpPr>
            <p:nvPr/>
          </p:nvSpPr>
          <p:spPr bwMode="auto">
            <a:xfrm>
              <a:off x="6762750" y="5791200"/>
              <a:ext cx="1162050" cy="400110"/>
            </a:xfrm>
            <a:prstGeom prst="rect">
              <a:avLst/>
            </a:prstGeom>
            <a:solidFill>
              <a:schemeClr val="bg1"/>
            </a:solidFill>
            <a:ln w="38100" algn="ctr">
              <a:solidFill>
                <a:srgbClr val="FF0000"/>
              </a:solidFill>
              <a:miter lim="800000"/>
              <a:headEnd/>
              <a:tailEnd/>
            </a:ln>
            <a:effectLst/>
          </p:spPr>
          <p:txBody>
            <a:bodyPr wrap="square">
              <a:spAutoFit/>
            </a:bodyPr>
            <a:lstStyle/>
            <a:p>
              <a:pPr fontAlgn="base">
                <a:spcBef>
                  <a:spcPct val="50000"/>
                </a:spcBef>
                <a:spcAft>
                  <a:spcPct val="0"/>
                </a:spcAft>
              </a:pPr>
              <a:r>
                <a:rPr lang="en-US" altLang="en-US" sz="2000" b="1" dirty="0">
                  <a:solidFill>
                    <a:srgbClr val="FF0000"/>
                  </a:solidFill>
                </a:rPr>
                <a:t>0.1 miles</a:t>
              </a:r>
            </a:p>
          </p:txBody>
        </p:sp>
        <p:cxnSp>
          <p:nvCxnSpPr>
            <p:cNvPr id="5" name="Straight Connector 4"/>
            <p:cNvCxnSpPr/>
            <p:nvPr/>
          </p:nvCxnSpPr>
          <p:spPr>
            <a:xfrm>
              <a:off x="6096000" y="5638800"/>
              <a:ext cx="24544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9" name="Straight Arrow Connector 8"/>
          <p:cNvCxnSpPr/>
          <p:nvPr/>
        </p:nvCxnSpPr>
        <p:spPr bwMode="auto">
          <a:xfrm>
            <a:off x="4629151" y="6260695"/>
            <a:ext cx="933449" cy="108152"/>
          </a:xfrm>
          <a:prstGeom prst="straightConnector1">
            <a:avLst/>
          </a:prstGeom>
          <a:solidFill>
            <a:schemeClr val="accent1"/>
          </a:solidFill>
          <a:ln w="5715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1"/>
          <p:cNvCxnSpPr/>
          <p:nvPr/>
        </p:nvCxnSpPr>
        <p:spPr bwMode="auto">
          <a:xfrm>
            <a:off x="304800" y="5920803"/>
            <a:ext cx="533400" cy="53404"/>
          </a:xfrm>
          <a:prstGeom prst="straightConnector1">
            <a:avLst/>
          </a:prstGeom>
          <a:solidFill>
            <a:schemeClr val="accent1"/>
          </a:solidFill>
          <a:ln w="5715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3" name="Group 22"/>
          <p:cNvGrpSpPr/>
          <p:nvPr/>
        </p:nvGrpSpPr>
        <p:grpSpPr>
          <a:xfrm>
            <a:off x="1100328" y="3657600"/>
            <a:ext cx="3681984" cy="2264665"/>
            <a:chOff x="1100328" y="3657600"/>
            <a:chExt cx="3681984" cy="2264665"/>
          </a:xfrm>
        </p:grpSpPr>
        <p:sp>
          <p:nvSpPr>
            <p:cNvPr id="16" name="Line 6"/>
            <p:cNvSpPr>
              <a:spLocks noChangeShapeType="1"/>
            </p:cNvSpPr>
            <p:nvPr/>
          </p:nvSpPr>
          <p:spPr bwMode="auto">
            <a:xfrm flipH="1">
              <a:off x="1100328" y="4087367"/>
              <a:ext cx="2285999" cy="1676401"/>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
          <p:nvSpPr>
            <p:cNvPr id="17" name="Text Box 7"/>
            <p:cNvSpPr txBox="1">
              <a:spLocks noChangeArrowheads="1"/>
            </p:cNvSpPr>
            <p:nvPr/>
          </p:nvSpPr>
          <p:spPr bwMode="auto">
            <a:xfrm>
              <a:off x="2299188" y="3657600"/>
              <a:ext cx="2196612" cy="400110"/>
            </a:xfrm>
            <a:prstGeom prst="rect">
              <a:avLst/>
            </a:prstGeom>
            <a:solidFill>
              <a:srgbClr val="FFFFFF"/>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000" b="1" dirty="0">
                  <a:solidFill>
                    <a:srgbClr val="FF0000"/>
                  </a:solidFill>
                </a:rPr>
                <a:t>Controlled outflow</a:t>
              </a:r>
            </a:p>
          </p:txBody>
        </p:sp>
        <p:sp>
          <p:nvSpPr>
            <p:cNvPr id="24" name="Line 6"/>
            <p:cNvSpPr>
              <a:spLocks noChangeShapeType="1"/>
            </p:cNvSpPr>
            <p:nvPr/>
          </p:nvSpPr>
          <p:spPr bwMode="auto">
            <a:xfrm>
              <a:off x="3410711" y="4093464"/>
              <a:ext cx="1371601" cy="1828801"/>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grpSp>
      <p:grpSp>
        <p:nvGrpSpPr>
          <p:cNvPr id="3" name="Group 2">
            <a:extLst>
              <a:ext uri="{FF2B5EF4-FFF2-40B4-BE49-F238E27FC236}">
                <a16:creationId xmlns:a16="http://schemas.microsoft.com/office/drawing/2014/main" id="{52AA053D-7A46-E916-DFB4-5BF3F153B529}"/>
              </a:ext>
            </a:extLst>
          </p:cNvPr>
          <p:cNvGrpSpPr/>
          <p:nvPr/>
        </p:nvGrpSpPr>
        <p:grpSpPr>
          <a:xfrm>
            <a:off x="4952997" y="4267200"/>
            <a:ext cx="3492015" cy="1924110"/>
            <a:chOff x="4952997" y="4800600"/>
            <a:chExt cx="3492015" cy="1924110"/>
          </a:xfrm>
        </p:grpSpPr>
        <p:sp>
          <p:nvSpPr>
            <p:cNvPr id="18" name="Text Box 7">
              <a:extLst>
                <a:ext uri="{FF2B5EF4-FFF2-40B4-BE49-F238E27FC236}">
                  <a16:creationId xmlns:a16="http://schemas.microsoft.com/office/drawing/2014/main" id="{3DBB28A0-EA1F-9540-BBF0-64FFF026C18A}"/>
                </a:ext>
              </a:extLst>
            </p:cNvPr>
            <p:cNvSpPr txBox="1">
              <a:spLocks noChangeArrowheads="1"/>
            </p:cNvSpPr>
            <p:nvPr/>
          </p:nvSpPr>
          <p:spPr bwMode="auto">
            <a:xfrm>
              <a:off x="6324600" y="4800600"/>
              <a:ext cx="2120412" cy="400097"/>
            </a:xfrm>
            <a:prstGeom prst="rect">
              <a:avLst/>
            </a:prstGeom>
            <a:solidFill>
              <a:srgbClr val="FFFFFF"/>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000" b="1" dirty="0">
                  <a:solidFill>
                    <a:srgbClr val="FF0000"/>
                  </a:solidFill>
                </a:rPr>
                <a:t>Energy dissipation</a:t>
              </a:r>
            </a:p>
          </p:txBody>
        </p:sp>
        <p:sp>
          <p:nvSpPr>
            <p:cNvPr id="19" name="Line 6">
              <a:extLst>
                <a:ext uri="{FF2B5EF4-FFF2-40B4-BE49-F238E27FC236}">
                  <a16:creationId xmlns:a16="http://schemas.microsoft.com/office/drawing/2014/main" id="{46B3B751-17DD-CD47-D7D5-03A2FE296DA3}"/>
                </a:ext>
              </a:extLst>
            </p:cNvPr>
            <p:cNvSpPr>
              <a:spLocks noChangeShapeType="1"/>
            </p:cNvSpPr>
            <p:nvPr/>
          </p:nvSpPr>
          <p:spPr bwMode="auto">
            <a:xfrm flipH="1">
              <a:off x="4952997" y="5006404"/>
              <a:ext cx="1371602" cy="1718306"/>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grpSp>
    </p:spTree>
    <p:extLst>
      <p:ext uri="{BB962C8B-B14F-4D97-AF65-F5344CB8AC3E}">
        <p14:creationId xmlns:p14="http://schemas.microsoft.com/office/powerpoint/2010/main" val="321857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JB\Desktop\Picture1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28" y="63627"/>
            <a:ext cx="8920544" cy="673074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6096000" y="5638800"/>
            <a:ext cx="2454420" cy="552510"/>
            <a:chOff x="6096000" y="5638800"/>
            <a:chExt cx="2454420" cy="552510"/>
          </a:xfrm>
        </p:grpSpPr>
        <p:sp>
          <p:nvSpPr>
            <p:cNvPr id="4" name="Text Box 23"/>
            <p:cNvSpPr txBox="1">
              <a:spLocks noChangeArrowheads="1"/>
            </p:cNvSpPr>
            <p:nvPr/>
          </p:nvSpPr>
          <p:spPr bwMode="auto">
            <a:xfrm>
              <a:off x="6762750" y="5791200"/>
              <a:ext cx="1162050" cy="400110"/>
            </a:xfrm>
            <a:prstGeom prst="rect">
              <a:avLst/>
            </a:prstGeom>
            <a:solidFill>
              <a:schemeClr val="bg1"/>
            </a:solidFill>
            <a:ln w="38100" algn="ctr">
              <a:solidFill>
                <a:srgbClr val="FF0000"/>
              </a:solidFill>
              <a:miter lim="800000"/>
              <a:headEnd/>
              <a:tailEnd/>
            </a:ln>
            <a:effectLst/>
          </p:spPr>
          <p:txBody>
            <a:bodyPr wrap="square">
              <a:spAutoFit/>
            </a:bodyPr>
            <a:lstStyle/>
            <a:p>
              <a:pPr fontAlgn="base">
                <a:spcBef>
                  <a:spcPct val="50000"/>
                </a:spcBef>
                <a:spcAft>
                  <a:spcPct val="0"/>
                </a:spcAft>
              </a:pPr>
              <a:r>
                <a:rPr lang="en-US" altLang="en-US" sz="2000" b="1" dirty="0">
                  <a:solidFill>
                    <a:srgbClr val="FF0000"/>
                  </a:solidFill>
                </a:rPr>
                <a:t>0.1 miles</a:t>
              </a:r>
            </a:p>
          </p:txBody>
        </p:sp>
        <p:cxnSp>
          <p:nvCxnSpPr>
            <p:cNvPr id="5" name="Straight Connector 4"/>
            <p:cNvCxnSpPr/>
            <p:nvPr/>
          </p:nvCxnSpPr>
          <p:spPr>
            <a:xfrm>
              <a:off x="6096000" y="5638800"/>
              <a:ext cx="24544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6" name="Text Box 7"/>
          <p:cNvSpPr txBox="1">
            <a:spLocks noChangeArrowheads="1"/>
          </p:cNvSpPr>
          <p:nvPr/>
        </p:nvSpPr>
        <p:spPr bwMode="auto">
          <a:xfrm>
            <a:off x="5867400" y="533400"/>
            <a:ext cx="1828800" cy="400110"/>
          </a:xfrm>
          <a:prstGeom prst="rect">
            <a:avLst/>
          </a:prstGeom>
          <a:solidFill>
            <a:srgbClr val="FFFFFF"/>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000" b="1" dirty="0">
                <a:solidFill>
                  <a:srgbClr val="FF0000"/>
                </a:solidFill>
              </a:rPr>
              <a:t>Stable Bedrock</a:t>
            </a:r>
          </a:p>
        </p:txBody>
      </p:sp>
      <p:sp>
        <p:nvSpPr>
          <p:cNvPr id="27" name="Line 6"/>
          <p:cNvSpPr>
            <a:spLocks noChangeShapeType="1"/>
          </p:cNvSpPr>
          <p:nvPr/>
        </p:nvSpPr>
        <p:spPr bwMode="auto">
          <a:xfrm flipH="1">
            <a:off x="1905000" y="933511"/>
            <a:ext cx="4724400" cy="180969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
        <p:nvSpPr>
          <p:cNvPr id="28" name="Line 6"/>
          <p:cNvSpPr>
            <a:spLocks noChangeShapeType="1"/>
          </p:cNvSpPr>
          <p:nvPr/>
        </p:nvSpPr>
        <p:spPr bwMode="auto">
          <a:xfrm flipH="1">
            <a:off x="5486400" y="972312"/>
            <a:ext cx="1140948" cy="337108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
        <p:nvSpPr>
          <p:cNvPr id="29" name="Line 6"/>
          <p:cNvSpPr>
            <a:spLocks noChangeShapeType="1"/>
          </p:cNvSpPr>
          <p:nvPr/>
        </p:nvSpPr>
        <p:spPr bwMode="auto">
          <a:xfrm flipH="1">
            <a:off x="5943600" y="972312"/>
            <a:ext cx="685800" cy="521208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
        <p:nvSpPr>
          <p:cNvPr id="30" name="Line 6"/>
          <p:cNvSpPr>
            <a:spLocks noChangeShapeType="1"/>
          </p:cNvSpPr>
          <p:nvPr/>
        </p:nvSpPr>
        <p:spPr bwMode="auto">
          <a:xfrm flipH="1">
            <a:off x="5334000" y="954024"/>
            <a:ext cx="1295400" cy="1636776"/>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Tree>
    <p:extLst>
      <p:ext uri="{BB962C8B-B14F-4D97-AF65-F5344CB8AC3E}">
        <p14:creationId xmlns:p14="http://schemas.microsoft.com/office/powerpoint/2010/main" val="49475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43800" y="6381690"/>
            <a:ext cx="1524000" cy="400110"/>
          </a:xfrm>
          <a:prstGeom prst="rect">
            <a:avLst/>
          </a:prstGeom>
          <a:solidFill>
            <a:schemeClr val="bg1"/>
          </a:solidFill>
          <a:ln w="38100">
            <a:solidFill>
              <a:srgbClr val="FF0000"/>
            </a:solidFill>
          </a:ln>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May 1984</a:t>
            </a:r>
          </a:p>
        </p:txBody>
      </p:sp>
      <p:pic>
        <p:nvPicPr>
          <p:cNvPr id="4098" name="Picture 2" descr="C:\Users\SJB\Pictures\My Pictures - SJB\Scanned Photos\Miami Conservancy District 1984\miami015.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0417" y="152400"/>
            <a:ext cx="6923167" cy="616055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3460477" y="1066800"/>
            <a:ext cx="2102124" cy="2438400"/>
            <a:chOff x="2299188" y="3657600"/>
            <a:chExt cx="2102124" cy="2438400"/>
          </a:xfrm>
        </p:grpSpPr>
        <p:sp>
          <p:nvSpPr>
            <p:cNvPr id="5" name="Line 6"/>
            <p:cNvSpPr>
              <a:spLocks noChangeShapeType="1"/>
            </p:cNvSpPr>
            <p:nvPr/>
          </p:nvSpPr>
          <p:spPr bwMode="auto">
            <a:xfrm flipH="1">
              <a:off x="2612134" y="4105656"/>
              <a:ext cx="737614" cy="191414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
          <p:nvSpPr>
            <p:cNvPr id="6" name="Text Box 7"/>
            <p:cNvSpPr txBox="1">
              <a:spLocks noChangeArrowheads="1"/>
            </p:cNvSpPr>
            <p:nvPr/>
          </p:nvSpPr>
          <p:spPr bwMode="auto">
            <a:xfrm>
              <a:off x="2299188" y="3657600"/>
              <a:ext cx="2102124" cy="400110"/>
            </a:xfrm>
            <a:prstGeom prst="rect">
              <a:avLst/>
            </a:prstGeom>
            <a:solidFill>
              <a:srgbClr val="FFFFFF"/>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000" b="1" dirty="0">
                  <a:solidFill>
                    <a:srgbClr val="FF0000"/>
                  </a:solidFill>
                </a:rPr>
                <a:t>Outflow Controls</a:t>
              </a:r>
            </a:p>
          </p:txBody>
        </p:sp>
        <p:sp>
          <p:nvSpPr>
            <p:cNvPr id="7" name="Line 6"/>
            <p:cNvSpPr>
              <a:spLocks noChangeShapeType="1"/>
            </p:cNvSpPr>
            <p:nvPr/>
          </p:nvSpPr>
          <p:spPr bwMode="auto">
            <a:xfrm>
              <a:off x="3344651" y="4057710"/>
              <a:ext cx="596413" cy="203829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grpSp>
      <p:cxnSp>
        <p:nvCxnSpPr>
          <p:cNvPr id="8" name="Straight Arrow Connector 7"/>
          <p:cNvCxnSpPr/>
          <p:nvPr/>
        </p:nvCxnSpPr>
        <p:spPr bwMode="auto">
          <a:xfrm>
            <a:off x="3962400" y="4191000"/>
            <a:ext cx="597406" cy="1783207"/>
          </a:xfrm>
          <a:prstGeom prst="straightConnector1">
            <a:avLst/>
          </a:prstGeom>
          <a:solidFill>
            <a:schemeClr val="accent1"/>
          </a:solidFill>
          <a:ln w="5715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 Box 7"/>
          <p:cNvSpPr txBox="1">
            <a:spLocks noChangeArrowheads="1"/>
          </p:cNvSpPr>
          <p:nvPr/>
        </p:nvSpPr>
        <p:spPr bwMode="auto">
          <a:xfrm>
            <a:off x="4508988" y="4857690"/>
            <a:ext cx="3644412" cy="400110"/>
          </a:xfrm>
          <a:prstGeom prst="rect">
            <a:avLst/>
          </a:prstGeom>
          <a:solidFill>
            <a:srgbClr val="FFFFFF"/>
          </a:solidFill>
          <a:ln w="38100"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000" b="1" dirty="0">
                <a:solidFill>
                  <a:srgbClr val="0000FF"/>
                </a:solidFill>
              </a:rPr>
              <a:t>Twin Creek unconstrained  flow</a:t>
            </a:r>
          </a:p>
        </p:txBody>
      </p:sp>
      <p:sp>
        <p:nvSpPr>
          <p:cNvPr id="12" name="Rectangle 11"/>
          <p:cNvSpPr/>
          <p:nvPr/>
        </p:nvSpPr>
        <p:spPr>
          <a:xfrm>
            <a:off x="2133600" y="2020824"/>
            <a:ext cx="609600" cy="914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89496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42" y="3424240"/>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8771" name="Picture 3" descr="p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4" y="-838200"/>
            <a:ext cx="4951413" cy="7696200"/>
          </a:xfrm>
          <a:prstGeom prst="rect">
            <a:avLst/>
          </a:prstGeom>
          <a:noFill/>
          <a:extLst>
            <a:ext uri="{909E8E84-426E-40DD-AFC4-6F175D3DCCD1}">
              <a14:hiddenFill xmlns:a14="http://schemas.microsoft.com/office/drawing/2010/main">
                <a:solidFill>
                  <a:srgbClr val="FFFFFF"/>
                </a:solidFill>
              </a14:hiddenFill>
            </a:ext>
          </a:extLst>
        </p:spPr>
      </p:pic>
      <p:sp>
        <p:nvSpPr>
          <p:cNvPr id="288776" name="Oval 8"/>
          <p:cNvSpPr>
            <a:spLocks noChangeArrowheads="1"/>
          </p:cNvSpPr>
          <p:nvPr/>
        </p:nvSpPr>
        <p:spPr bwMode="auto">
          <a:xfrm>
            <a:off x="4876800" y="3230782"/>
            <a:ext cx="533400" cy="779026"/>
          </a:xfrm>
          <a:prstGeom prst="ellipse">
            <a:avLst/>
          </a:prstGeom>
          <a:solidFill>
            <a:schemeClr val="bg1">
              <a:alpha val="0"/>
            </a:schemeClr>
          </a:solid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lnSpc>
                <a:spcPct val="150000"/>
              </a:lnSpc>
              <a:spcBef>
                <a:spcPct val="50000"/>
              </a:spcBef>
              <a:spcAft>
                <a:spcPct val="0"/>
              </a:spcAft>
            </a:pPr>
            <a:endParaRPr lang="en-US" sz="2000" b="1">
              <a:solidFill>
                <a:srgbClr val="FF0000"/>
              </a:solidFill>
            </a:endParaRPr>
          </a:p>
        </p:txBody>
      </p:sp>
      <p:sp>
        <p:nvSpPr>
          <p:cNvPr id="288791" name="Text Box 23"/>
          <p:cNvSpPr txBox="1">
            <a:spLocks noChangeArrowheads="1"/>
          </p:cNvSpPr>
          <p:nvPr/>
        </p:nvSpPr>
        <p:spPr bwMode="auto">
          <a:xfrm>
            <a:off x="5606144" y="3276600"/>
            <a:ext cx="1981200" cy="708025"/>
          </a:xfrm>
          <a:prstGeom prst="rect">
            <a:avLst/>
          </a:prstGeom>
          <a:solidFill>
            <a:schemeClr val="bg1"/>
          </a:solidFill>
          <a:ln w="2857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dirty="0">
                <a:solidFill>
                  <a:srgbClr val="FF0000"/>
                </a:solidFill>
              </a:rPr>
              <a:t>Huffman Dam on Mad River</a:t>
            </a:r>
          </a:p>
        </p:txBody>
      </p:sp>
    </p:spTree>
    <p:extLst>
      <p:ext uri="{BB962C8B-B14F-4D97-AF65-F5344CB8AC3E}">
        <p14:creationId xmlns:p14="http://schemas.microsoft.com/office/powerpoint/2010/main" val="130506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87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87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6" grpId="0" animBg="1"/>
      <p:bldP spid="288791"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JB\Desktop\Picture1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7478440" cy="684807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2286000" y="4038600"/>
            <a:ext cx="2133600" cy="457200"/>
          </a:xfrm>
          <a:prstGeom prst="rect">
            <a:avLst/>
          </a:prstGeom>
          <a:solidFill>
            <a:schemeClr val="accent1">
              <a:alpha val="0"/>
            </a:schemeClr>
          </a:solidFill>
          <a:ln w="2857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lnSpc>
                <a:spcPct val="150000"/>
              </a:lnSpc>
              <a:spcBef>
                <a:spcPct val="50000"/>
              </a:spcBef>
              <a:spcAft>
                <a:spcPct val="0"/>
              </a:spcAft>
            </a:pPr>
            <a:endParaRPr lang="en-US" sz="2000" b="1">
              <a:solidFill>
                <a:srgbClr val="FF0000"/>
              </a:solidFill>
            </a:endParaRPr>
          </a:p>
        </p:txBody>
      </p:sp>
      <p:sp>
        <p:nvSpPr>
          <p:cNvPr id="8" name="Rectangle 4"/>
          <p:cNvSpPr>
            <a:spLocks noChangeArrowheads="1"/>
          </p:cNvSpPr>
          <p:nvPr/>
        </p:nvSpPr>
        <p:spPr bwMode="auto">
          <a:xfrm>
            <a:off x="3657600" y="5181600"/>
            <a:ext cx="2052828" cy="1143000"/>
          </a:xfrm>
          <a:prstGeom prst="rect">
            <a:avLst/>
          </a:prstGeom>
          <a:solidFill>
            <a:schemeClr val="accent1">
              <a:alpha val="0"/>
            </a:schemeClr>
          </a:solidFill>
          <a:ln w="3175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lnSpc>
                <a:spcPct val="150000"/>
              </a:lnSpc>
              <a:spcBef>
                <a:spcPct val="50000"/>
              </a:spcBef>
              <a:spcAft>
                <a:spcPct val="0"/>
              </a:spcAft>
            </a:pPr>
            <a:endParaRPr lang="en-US" sz="2000" b="1">
              <a:solidFill>
                <a:srgbClr val="FF0000"/>
              </a:solidFill>
            </a:endParaRPr>
          </a:p>
        </p:txBody>
      </p:sp>
      <p:sp>
        <p:nvSpPr>
          <p:cNvPr id="9" name="Rectangle 5"/>
          <p:cNvSpPr>
            <a:spLocks noChangeArrowheads="1"/>
          </p:cNvSpPr>
          <p:nvPr/>
        </p:nvSpPr>
        <p:spPr bwMode="auto">
          <a:xfrm>
            <a:off x="4459224" y="4038600"/>
            <a:ext cx="2447544" cy="457200"/>
          </a:xfrm>
          <a:prstGeom prst="rect">
            <a:avLst/>
          </a:prstGeom>
          <a:solidFill>
            <a:schemeClr val="accent1">
              <a:alpha val="0"/>
            </a:schemeClr>
          </a:solidFill>
          <a:ln w="2857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lnSpc>
                <a:spcPct val="150000"/>
              </a:lnSpc>
              <a:spcBef>
                <a:spcPct val="50000"/>
              </a:spcBef>
              <a:spcAft>
                <a:spcPct val="0"/>
              </a:spcAft>
            </a:pPr>
            <a:endParaRPr lang="en-US" sz="2000" b="1">
              <a:solidFill>
                <a:srgbClr val="FF0000"/>
              </a:solidFill>
            </a:endParaRPr>
          </a:p>
        </p:txBody>
      </p:sp>
      <p:sp>
        <p:nvSpPr>
          <p:cNvPr id="10" name="TextBox 9"/>
          <p:cNvSpPr txBox="1"/>
          <p:nvPr/>
        </p:nvSpPr>
        <p:spPr>
          <a:xfrm>
            <a:off x="7543800" y="6381690"/>
            <a:ext cx="1524000" cy="400110"/>
          </a:xfrm>
          <a:prstGeom prst="rect">
            <a:avLst/>
          </a:prstGeom>
          <a:solidFill>
            <a:schemeClr val="bg1"/>
          </a:solidFill>
          <a:ln w="38100">
            <a:solidFill>
              <a:srgbClr val="FF0000"/>
            </a:solidFill>
          </a:ln>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May 1984</a:t>
            </a:r>
          </a:p>
        </p:txBody>
      </p:sp>
    </p:spTree>
    <p:extLst>
      <p:ext uri="{BB962C8B-B14F-4D97-AF65-F5344CB8AC3E}">
        <p14:creationId xmlns:p14="http://schemas.microsoft.com/office/powerpoint/2010/main" val="3632581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Text Box 2"/>
          <p:cNvSpPr txBox="1">
            <a:spLocks noChangeArrowheads="1"/>
          </p:cNvSpPr>
          <p:nvPr/>
        </p:nvSpPr>
        <p:spPr bwMode="auto">
          <a:xfrm>
            <a:off x="762000" y="762000"/>
            <a:ext cx="7696200"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altLang="en-US" sz="3600" b="1">
                <a:solidFill>
                  <a:srgbClr val="000000"/>
                </a:solidFill>
              </a:rPr>
              <a:t>THE DAMS</a:t>
            </a:r>
          </a:p>
          <a:p>
            <a:pPr algn="ctr" eaLnBrk="0" fontAlgn="base" hangingPunct="0">
              <a:spcBef>
                <a:spcPct val="50000"/>
              </a:spcBef>
              <a:spcAft>
                <a:spcPct val="0"/>
              </a:spcAft>
            </a:pPr>
            <a:r>
              <a:rPr lang="en-US" altLang="en-US" sz="2400" b="1">
                <a:solidFill>
                  <a:srgbClr val="000000"/>
                </a:solidFill>
              </a:rPr>
              <a:t>OF THE MIAMI CONSERVANCY DISTRICT ARE FOR</a:t>
            </a:r>
          </a:p>
          <a:p>
            <a:pPr algn="ctr" eaLnBrk="0" fontAlgn="base" hangingPunct="0">
              <a:spcBef>
                <a:spcPct val="50000"/>
              </a:spcBef>
              <a:spcAft>
                <a:spcPct val="0"/>
              </a:spcAft>
            </a:pPr>
            <a:r>
              <a:rPr lang="en-US" altLang="en-US" sz="3600" b="1">
                <a:solidFill>
                  <a:srgbClr val="000000"/>
                </a:solidFill>
              </a:rPr>
              <a:t>FLOOD PREVENTION PURPOSES</a:t>
            </a:r>
          </a:p>
          <a:p>
            <a:pPr algn="ctr" eaLnBrk="0" fontAlgn="base" hangingPunct="0">
              <a:spcBef>
                <a:spcPct val="50000"/>
              </a:spcBef>
              <a:spcAft>
                <a:spcPct val="0"/>
              </a:spcAft>
            </a:pPr>
            <a:endParaRPr lang="en-US" altLang="en-US" sz="2400" b="1">
              <a:solidFill>
                <a:srgbClr val="000000"/>
              </a:solidFill>
            </a:endParaRPr>
          </a:p>
          <a:p>
            <a:pPr algn="ctr" eaLnBrk="0" fontAlgn="base" hangingPunct="0">
              <a:spcBef>
                <a:spcPct val="50000"/>
              </a:spcBef>
              <a:spcAft>
                <a:spcPct val="0"/>
              </a:spcAft>
            </a:pPr>
            <a:r>
              <a:rPr lang="en-US" altLang="en-US" sz="2400" b="1">
                <a:solidFill>
                  <a:srgbClr val="000000"/>
                </a:solidFill>
              </a:rPr>
              <a:t>THEIR USE FOR POWER DEVELOPMENT</a:t>
            </a:r>
          </a:p>
          <a:p>
            <a:pPr algn="ctr" eaLnBrk="0" fontAlgn="base" hangingPunct="0">
              <a:spcBef>
                <a:spcPct val="50000"/>
              </a:spcBef>
              <a:spcAft>
                <a:spcPct val="0"/>
              </a:spcAft>
            </a:pPr>
            <a:r>
              <a:rPr lang="en-US" altLang="en-US" sz="2400" b="1">
                <a:solidFill>
                  <a:srgbClr val="000000"/>
                </a:solidFill>
              </a:rPr>
              <a:t>OR FOR STORAGE</a:t>
            </a:r>
          </a:p>
          <a:p>
            <a:pPr algn="ctr" eaLnBrk="0" fontAlgn="base" hangingPunct="0">
              <a:spcBef>
                <a:spcPct val="50000"/>
              </a:spcBef>
              <a:spcAft>
                <a:spcPct val="0"/>
              </a:spcAft>
            </a:pPr>
            <a:r>
              <a:rPr lang="en-US" altLang="en-US" sz="2400" b="1">
                <a:solidFill>
                  <a:srgbClr val="000000"/>
                </a:solidFill>
              </a:rPr>
              <a:t>WOULD BE A MENACE</a:t>
            </a:r>
          </a:p>
          <a:p>
            <a:pPr algn="ctr" eaLnBrk="0" fontAlgn="base" hangingPunct="0">
              <a:spcBef>
                <a:spcPct val="50000"/>
              </a:spcBef>
              <a:spcAft>
                <a:spcPct val="0"/>
              </a:spcAft>
            </a:pPr>
            <a:r>
              <a:rPr lang="en-US" altLang="en-US" sz="2400" b="1">
                <a:solidFill>
                  <a:srgbClr val="000000"/>
                </a:solidFill>
              </a:rPr>
              <a:t>TO THE CITIES BELOW</a:t>
            </a:r>
          </a:p>
          <a:p>
            <a:pPr algn="ctr" eaLnBrk="0" fontAlgn="base" hangingPunct="0">
              <a:spcBef>
                <a:spcPct val="50000"/>
              </a:spcBef>
              <a:spcAft>
                <a:spcPct val="0"/>
              </a:spcAft>
            </a:pPr>
            <a:endParaRPr lang="en-US" altLang="en-US" sz="2400">
              <a:solidFill>
                <a:srgbClr val="000000"/>
              </a:solidFill>
            </a:endParaRPr>
          </a:p>
        </p:txBody>
      </p:sp>
    </p:spTree>
    <p:extLst>
      <p:ext uri="{BB962C8B-B14F-4D97-AF65-F5344CB8AC3E}">
        <p14:creationId xmlns:p14="http://schemas.microsoft.com/office/powerpoint/2010/main" val="537947437"/>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42" y="3424240"/>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1908" name="Picture 4" descr="Huffman Dam-cropp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8" y="-42067"/>
            <a:ext cx="9144000" cy="6932613"/>
          </a:xfrm>
          <a:prstGeom prst="rect">
            <a:avLst/>
          </a:prstGeom>
          <a:noFill/>
          <a:extLst>
            <a:ext uri="{909E8E84-426E-40DD-AFC4-6F175D3DCCD1}">
              <a14:hiddenFill xmlns:a14="http://schemas.microsoft.com/office/drawing/2010/main">
                <a:solidFill>
                  <a:srgbClr val="FFFFFF"/>
                </a:solidFill>
              </a14:hiddenFill>
            </a:ext>
          </a:extLst>
        </p:spPr>
      </p:pic>
      <p:grpSp>
        <p:nvGrpSpPr>
          <p:cNvPr id="251912" name="Group 8"/>
          <p:cNvGrpSpPr>
            <a:grpSpLocks/>
          </p:cNvGrpSpPr>
          <p:nvPr/>
        </p:nvGrpSpPr>
        <p:grpSpPr bwMode="auto">
          <a:xfrm>
            <a:off x="2895600" y="1447800"/>
            <a:ext cx="2819400" cy="4648200"/>
            <a:chOff x="1824" y="912"/>
            <a:chExt cx="1776" cy="2928"/>
          </a:xfrm>
        </p:grpSpPr>
        <p:sp>
          <p:nvSpPr>
            <p:cNvPr id="251909" name="Line 5"/>
            <p:cNvSpPr>
              <a:spLocks noChangeShapeType="1"/>
            </p:cNvSpPr>
            <p:nvPr/>
          </p:nvSpPr>
          <p:spPr bwMode="auto">
            <a:xfrm>
              <a:off x="1824" y="912"/>
              <a:ext cx="1776" cy="2928"/>
            </a:xfrm>
            <a:prstGeom prst="line">
              <a:avLst/>
            </a:prstGeom>
            <a:noFill/>
            <a:ln w="38100">
              <a:solidFill>
                <a:srgbClr val="FF00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endParaRPr lang="en-US" sz="2000" b="1">
                <a:solidFill>
                  <a:srgbClr val="FF0000"/>
                </a:solidFill>
              </a:endParaRPr>
            </a:p>
          </p:txBody>
        </p:sp>
        <p:sp>
          <p:nvSpPr>
            <p:cNvPr id="251910" name="Text Box 6"/>
            <p:cNvSpPr txBox="1">
              <a:spLocks noChangeArrowheads="1"/>
            </p:cNvSpPr>
            <p:nvPr/>
          </p:nvSpPr>
          <p:spPr bwMode="auto">
            <a:xfrm>
              <a:off x="2448" y="1776"/>
              <a:ext cx="672" cy="2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b="1" dirty="0">
                  <a:solidFill>
                    <a:srgbClr val="FF0000"/>
                  </a:solidFill>
                </a:rPr>
                <a:t>3300 Ft.</a:t>
              </a:r>
            </a:p>
          </p:txBody>
        </p:sp>
      </p:grpSp>
      <p:sp>
        <p:nvSpPr>
          <p:cNvPr id="251911" name="Text Box 7"/>
          <p:cNvSpPr txBox="1">
            <a:spLocks noChangeArrowheads="1"/>
          </p:cNvSpPr>
          <p:nvPr/>
        </p:nvSpPr>
        <p:spPr bwMode="auto">
          <a:xfrm>
            <a:off x="762000" y="152400"/>
            <a:ext cx="2286000" cy="461665"/>
          </a:xfrm>
          <a:prstGeom prst="rect">
            <a:avLst/>
          </a:prstGeom>
          <a:solidFill>
            <a:schemeClr val="bg1">
              <a:alpha val="93000"/>
            </a:schemeClr>
          </a:solidFill>
          <a:ln>
            <a:noFill/>
          </a:ln>
          <a:effectLst/>
        </p:spPr>
        <p:txBody>
          <a:bodyPr wrap="square">
            <a:spAutoFit/>
          </a:bodyPr>
          <a:lstStyle/>
          <a:p>
            <a:pPr fontAlgn="base">
              <a:spcBef>
                <a:spcPct val="50000"/>
              </a:spcBef>
              <a:spcAft>
                <a:spcPct val="0"/>
              </a:spcAft>
            </a:pPr>
            <a:r>
              <a:rPr lang="en-US" altLang="en-US" sz="2400" b="1" dirty="0">
                <a:solidFill>
                  <a:srgbClr val="FF0000"/>
                </a:solidFill>
              </a:rPr>
              <a:t>Huffman Dam</a:t>
            </a:r>
          </a:p>
        </p:txBody>
      </p:sp>
      <p:sp>
        <p:nvSpPr>
          <p:cNvPr id="251913" name="Rectangle 9"/>
          <p:cNvSpPr>
            <a:spLocks noChangeArrowheads="1"/>
          </p:cNvSpPr>
          <p:nvPr/>
        </p:nvSpPr>
        <p:spPr bwMode="auto">
          <a:xfrm>
            <a:off x="7848600" y="6096000"/>
            <a:ext cx="1143000" cy="505600"/>
          </a:xfrm>
          <a:prstGeom prst="rect">
            <a:avLst/>
          </a:prstGeom>
          <a:solidFill>
            <a:schemeClr val="accent1">
              <a:alpha val="0"/>
            </a:schemeClr>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fontAlgn="base">
              <a:lnSpc>
                <a:spcPct val="150000"/>
              </a:lnSpc>
              <a:spcBef>
                <a:spcPct val="50000"/>
              </a:spcBef>
              <a:spcAft>
                <a:spcPct val="0"/>
              </a:spcAft>
            </a:pPr>
            <a:endParaRPr lang="en-US" sz="2000" b="1">
              <a:solidFill>
                <a:srgbClr val="FF0000"/>
              </a:solidFill>
            </a:endParaRPr>
          </a:p>
        </p:txBody>
      </p:sp>
      <p:grpSp>
        <p:nvGrpSpPr>
          <p:cNvPr id="9" name="Group 8"/>
          <p:cNvGrpSpPr/>
          <p:nvPr/>
        </p:nvGrpSpPr>
        <p:grpSpPr>
          <a:xfrm>
            <a:off x="1935480" y="2057402"/>
            <a:ext cx="2407920" cy="3124200"/>
            <a:chOff x="1935480" y="2057400"/>
            <a:chExt cx="2407920" cy="3124200"/>
          </a:xfrm>
        </p:grpSpPr>
        <p:grpSp>
          <p:nvGrpSpPr>
            <p:cNvPr id="10" name="Group 9"/>
            <p:cNvGrpSpPr/>
            <p:nvPr/>
          </p:nvGrpSpPr>
          <p:grpSpPr>
            <a:xfrm>
              <a:off x="2438400" y="2057400"/>
              <a:ext cx="1905000" cy="3124200"/>
              <a:chOff x="2438400" y="2057400"/>
              <a:chExt cx="1905000" cy="3124200"/>
            </a:xfrm>
          </p:grpSpPr>
          <p:cxnSp>
            <p:nvCxnSpPr>
              <p:cNvPr id="12" name="Straight Arrow Connector 11"/>
              <p:cNvCxnSpPr/>
              <p:nvPr/>
            </p:nvCxnSpPr>
            <p:spPr bwMode="auto">
              <a:xfrm flipV="1">
                <a:off x="2438400" y="2057400"/>
                <a:ext cx="228600" cy="2286000"/>
              </a:xfrm>
              <a:prstGeom prst="straightConnector1">
                <a:avLst/>
              </a:prstGeom>
              <a:solidFill>
                <a:schemeClr val="accent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2"/>
              <p:cNvCxnSpPr/>
              <p:nvPr/>
            </p:nvCxnSpPr>
            <p:spPr bwMode="auto">
              <a:xfrm>
                <a:off x="2438400" y="4343400"/>
                <a:ext cx="1905000" cy="838200"/>
              </a:xfrm>
              <a:prstGeom prst="straightConnector1">
                <a:avLst/>
              </a:prstGeom>
              <a:solidFill>
                <a:schemeClr val="accent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 name="TextBox 10"/>
            <p:cNvSpPr txBox="1"/>
            <p:nvPr/>
          </p:nvSpPr>
          <p:spPr>
            <a:xfrm>
              <a:off x="1935480" y="4108704"/>
              <a:ext cx="457200" cy="461665"/>
            </a:xfrm>
            <a:prstGeom prst="rect">
              <a:avLst/>
            </a:prstGeom>
            <a:solidFill>
              <a:schemeClr val="bg1"/>
            </a:solidFill>
            <a:ln w="38100">
              <a:solidFill>
                <a:srgbClr val="0000FF"/>
              </a:solidFill>
            </a:ln>
          </p:spPr>
          <p:txBody>
            <a:bodyPr wrap="square" rtlCol="0">
              <a:spAutoFit/>
            </a:bodyPr>
            <a:lstStyle/>
            <a:p>
              <a:r>
                <a:rPr lang="en-US" sz="2400" b="1" dirty="0">
                  <a:solidFill>
                    <a:srgbClr val="0000FF"/>
                  </a:solidFill>
                </a:rPr>
                <a:t>?</a:t>
              </a:r>
            </a:p>
          </p:txBody>
        </p:sp>
      </p:grpSp>
    </p:spTree>
    <p:extLst>
      <p:ext uri="{BB962C8B-B14F-4D97-AF65-F5344CB8AC3E}">
        <p14:creationId xmlns:p14="http://schemas.microsoft.com/office/powerpoint/2010/main" val="151220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19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19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19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11" grpId="0" animBg="1"/>
      <p:bldP spid="251913"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42" y="3424240"/>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2259" name="Picture 3" descr="Huffman Dam-cropp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098"/>
            <a:ext cx="9144000" cy="6932613"/>
          </a:xfrm>
          <a:prstGeom prst="rect">
            <a:avLst/>
          </a:prstGeom>
          <a:noFill/>
          <a:extLst>
            <a:ext uri="{909E8E84-426E-40DD-AFC4-6F175D3DCCD1}">
              <a14:hiddenFill xmlns:a14="http://schemas.microsoft.com/office/drawing/2010/main">
                <a:solidFill>
                  <a:srgbClr val="FFFFFF"/>
                </a:solidFill>
              </a14:hiddenFill>
            </a:ext>
          </a:extLst>
        </p:spPr>
      </p:pic>
      <p:sp>
        <p:nvSpPr>
          <p:cNvPr id="352265" name="Line 9"/>
          <p:cNvSpPr>
            <a:spLocks noChangeShapeType="1"/>
          </p:cNvSpPr>
          <p:nvPr/>
        </p:nvSpPr>
        <p:spPr bwMode="auto">
          <a:xfrm flipH="1">
            <a:off x="5638800" y="4953000"/>
            <a:ext cx="533400" cy="6096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endParaRPr lang="en-US" sz="2000" b="1">
              <a:solidFill>
                <a:srgbClr val="FF0000"/>
              </a:solidFill>
            </a:endParaRPr>
          </a:p>
        </p:txBody>
      </p:sp>
      <p:sp>
        <p:nvSpPr>
          <p:cNvPr id="352268" name="Line 12"/>
          <p:cNvSpPr>
            <a:spLocks noChangeShapeType="1"/>
          </p:cNvSpPr>
          <p:nvPr/>
        </p:nvSpPr>
        <p:spPr bwMode="auto">
          <a:xfrm flipH="1">
            <a:off x="4343400" y="5867400"/>
            <a:ext cx="685800" cy="3048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endParaRPr lang="en-US" sz="2000" b="1">
              <a:solidFill>
                <a:srgbClr val="FF0000"/>
              </a:solidFill>
            </a:endParaRPr>
          </a:p>
        </p:txBody>
      </p:sp>
      <p:grpSp>
        <p:nvGrpSpPr>
          <p:cNvPr id="6" name="Group 5"/>
          <p:cNvGrpSpPr/>
          <p:nvPr/>
        </p:nvGrpSpPr>
        <p:grpSpPr>
          <a:xfrm>
            <a:off x="2590800" y="76197"/>
            <a:ext cx="6400800" cy="5181603"/>
            <a:chOff x="2590800" y="76195"/>
            <a:chExt cx="6400800" cy="5181603"/>
          </a:xfrm>
        </p:grpSpPr>
        <p:grpSp>
          <p:nvGrpSpPr>
            <p:cNvPr id="7" name="Group 6"/>
            <p:cNvGrpSpPr/>
            <p:nvPr/>
          </p:nvGrpSpPr>
          <p:grpSpPr>
            <a:xfrm>
              <a:off x="2590800" y="1276524"/>
              <a:ext cx="3354324" cy="3981274"/>
              <a:chOff x="2590800" y="1276524"/>
              <a:chExt cx="3354324" cy="3981274"/>
            </a:xfrm>
          </p:grpSpPr>
          <p:cxnSp>
            <p:nvCxnSpPr>
              <p:cNvPr id="9" name="Straight Arrow Connector 8"/>
              <p:cNvCxnSpPr>
                <a:stCxn id="8" idx="2"/>
              </p:cNvCxnSpPr>
              <p:nvPr/>
            </p:nvCxnSpPr>
            <p:spPr bwMode="auto">
              <a:xfrm flipH="1">
                <a:off x="2590800" y="1276524"/>
                <a:ext cx="3238500" cy="716933"/>
              </a:xfrm>
              <a:prstGeom prst="straightConnector1">
                <a:avLst/>
              </a:prstGeom>
              <a:solidFill>
                <a:schemeClr val="accent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p:cNvCxnSpPr/>
              <p:nvPr/>
            </p:nvCxnSpPr>
            <p:spPr bwMode="auto">
              <a:xfrm flipH="1">
                <a:off x="4419600" y="1276524"/>
                <a:ext cx="1525524" cy="3981274"/>
              </a:xfrm>
              <a:prstGeom prst="straightConnector1">
                <a:avLst/>
              </a:prstGeom>
              <a:solidFill>
                <a:schemeClr val="accent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8" name="TextBox 7"/>
            <p:cNvSpPr txBox="1"/>
            <p:nvPr/>
          </p:nvSpPr>
          <p:spPr>
            <a:xfrm>
              <a:off x="2667000" y="76195"/>
              <a:ext cx="6324600" cy="1200329"/>
            </a:xfrm>
            <a:prstGeom prst="rect">
              <a:avLst/>
            </a:prstGeom>
            <a:solidFill>
              <a:schemeClr val="bg1"/>
            </a:solidFill>
            <a:ln w="38100">
              <a:solidFill>
                <a:srgbClr val="0000FF"/>
              </a:solidFill>
            </a:ln>
          </p:spPr>
          <p:txBody>
            <a:bodyPr wrap="square" rtlCol="0">
              <a:spAutoFit/>
            </a:bodyPr>
            <a:lstStyle/>
            <a:p>
              <a:r>
                <a:rPr lang="en-US" sz="2400" b="1" dirty="0">
                  <a:solidFill>
                    <a:srgbClr val="0000FF"/>
                  </a:solidFill>
                </a:rPr>
                <a:t>Dam safety:</a:t>
              </a:r>
            </a:p>
            <a:p>
              <a:r>
                <a:rPr lang="en-US" sz="2400" b="1" dirty="0">
                  <a:solidFill>
                    <a:srgbClr val="0000FF"/>
                  </a:solidFill>
                </a:rPr>
                <a:t>48 relief wells to control under seepage - </a:t>
              </a:r>
            </a:p>
            <a:p>
              <a:r>
                <a:rPr lang="en-US" sz="2400" b="1" dirty="0">
                  <a:solidFill>
                    <a:srgbClr val="0000FF"/>
                  </a:solidFill>
                </a:rPr>
                <a:t>reduce uplift forces - installed 1979 - 1983</a:t>
              </a:r>
            </a:p>
          </p:txBody>
        </p:sp>
      </p:grpSp>
      <p:sp>
        <p:nvSpPr>
          <p:cNvPr id="33" name="TextBox 32"/>
          <p:cNvSpPr txBox="1"/>
          <p:nvPr/>
        </p:nvSpPr>
        <p:spPr>
          <a:xfrm>
            <a:off x="5562600" y="4186535"/>
            <a:ext cx="1905000" cy="461665"/>
          </a:xfrm>
          <a:prstGeom prst="rect">
            <a:avLst/>
          </a:prstGeom>
          <a:solidFill>
            <a:schemeClr val="bg1"/>
          </a:solidFill>
          <a:ln w="38100">
            <a:solidFill>
              <a:srgbClr val="0000FF"/>
            </a:solidFill>
          </a:ln>
        </p:spPr>
        <p:txBody>
          <a:bodyPr wrap="square" rtlCol="0">
            <a:spAutoFit/>
          </a:bodyPr>
          <a:lstStyle/>
          <a:p>
            <a:r>
              <a:rPr lang="en-US" sz="2400" b="1" dirty="0">
                <a:solidFill>
                  <a:srgbClr val="0000FF"/>
                </a:solidFill>
              </a:rPr>
              <a:t>Mad River</a:t>
            </a:r>
          </a:p>
        </p:txBody>
      </p:sp>
      <p:sp>
        <p:nvSpPr>
          <p:cNvPr id="12" name="TextBox 11">
            <a:extLst>
              <a:ext uri="{FF2B5EF4-FFF2-40B4-BE49-F238E27FC236}">
                <a16:creationId xmlns:a16="http://schemas.microsoft.com/office/drawing/2014/main" id="{9394BBDA-52C0-66C0-C64E-20044AA33766}"/>
              </a:ext>
            </a:extLst>
          </p:cNvPr>
          <p:cNvSpPr txBox="1"/>
          <p:nvPr/>
        </p:nvSpPr>
        <p:spPr>
          <a:xfrm>
            <a:off x="228600" y="3657600"/>
            <a:ext cx="2971800" cy="1200329"/>
          </a:xfrm>
          <a:prstGeom prst="rect">
            <a:avLst/>
          </a:prstGeom>
          <a:solidFill>
            <a:schemeClr val="bg1"/>
          </a:solidFill>
          <a:ln w="38100">
            <a:solidFill>
              <a:srgbClr val="0000FF"/>
            </a:solidFill>
          </a:ln>
        </p:spPr>
        <p:txBody>
          <a:bodyPr wrap="square" rtlCol="0">
            <a:spAutoFit/>
          </a:bodyPr>
          <a:lstStyle/>
          <a:p>
            <a:r>
              <a:rPr lang="en-US" sz="2400" b="1" dirty="0">
                <a:solidFill>
                  <a:srgbClr val="0000FF"/>
                </a:solidFill>
              </a:rPr>
              <a:t>Dam safety:</a:t>
            </a:r>
          </a:p>
          <a:p>
            <a:r>
              <a:rPr lang="en-US" sz="2400" b="1" dirty="0">
                <a:solidFill>
                  <a:srgbClr val="0000FF"/>
                </a:solidFill>
              </a:rPr>
              <a:t>All five dams now</a:t>
            </a:r>
          </a:p>
          <a:p>
            <a:r>
              <a:rPr lang="en-US" sz="2400" b="1" dirty="0">
                <a:solidFill>
                  <a:srgbClr val="0000FF"/>
                </a:solidFill>
              </a:rPr>
              <a:t> have relief wells</a:t>
            </a:r>
          </a:p>
        </p:txBody>
      </p:sp>
    </p:spTree>
    <p:extLst>
      <p:ext uri="{BB962C8B-B14F-4D97-AF65-F5344CB8AC3E}">
        <p14:creationId xmlns:p14="http://schemas.microsoft.com/office/powerpoint/2010/main" val="298186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22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22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265" grpId="0" animBg="1"/>
      <p:bldP spid="352268" grpId="0" animBg="1"/>
      <p:bldP spid="33" grpId="0" animBg="1"/>
      <p:bldP spid="12"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2" name="Picture 2" descr="Huffman Inl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372600" cy="5988050"/>
          </a:xfrm>
          <a:prstGeom prst="rect">
            <a:avLst/>
          </a:prstGeom>
          <a:noFill/>
          <a:extLst>
            <a:ext uri="{909E8E84-426E-40DD-AFC4-6F175D3DCCD1}">
              <a14:hiddenFill xmlns:a14="http://schemas.microsoft.com/office/drawing/2010/main">
                <a:solidFill>
                  <a:srgbClr val="FFFFFF"/>
                </a:solidFill>
              </a14:hiddenFill>
            </a:ext>
          </a:extLst>
        </p:spPr>
      </p:pic>
      <p:sp>
        <p:nvSpPr>
          <p:cNvPr id="353283" name="Text Box 3"/>
          <p:cNvSpPr txBox="1">
            <a:spLocks noChangeArrowheads="1"/>
          </p:cNvSpPr>
          <p:nvPr/>
        </p:nvSpPr>
        <p:spPr bwMode="auto">
          <a:xfrm>
            <a:off x="21336" y="6073774"/>
            <a:ext cx="7467600" cy="496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r>
              <a:rPr lang="en-US" altLang="en-US" sz="2000" b="1" dirty="0">
                <a:solidFill>
                  <a:srgbClr val="000000"/>
                </a:solidFill>
              </a:rPr>
              <a:t>Unconstrained Mad River flow – Huffman Dam Outlet works</a:t>
            </a:r>
          </a:p>
        </p:txBody>
      </p:sp>
      <p:sp>
        <p:nvSpPr>
          <p:cNvPr id="353284" name="Line 4"/>
          <p:cNvSpPr>
            <a:spLocks noChangeShapeType="1"/>
          </p:cNvSpPr>
          <p:nvPr/>
        </p:nvSpPr>
        <p:spPr bwMode="auto">
          <a:xfrm flipV="1">
            <a:off x="2590800" y="4191000"/>
            <a:ext cx="1295400" cy="381000"/>
          </a:xfrm>
          <a:prstGeom prst="line">
            <a:avLst/>
          </a:prstGeom>
          <a:noFill/>
          <a:ln w="76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
        <p:nvSpPr>
          <p:cNvPr id="13" name="TextBox 12"/>
          <p:cNvSpPr txBox="1"/>
          <p:nvPr/>
        </p:nvSpPr>
        <p:spPr>
          <a:xfrm>
            <a:off x="7543800" y="6381690"/>
            <a:ext cx="1524000" cy="400110"/>
          </a:xfrm>
          <a:prstGeom prst="rect">
            <a:avLst/>
          </a:prstGeom>
          <a:solidFill>
            <a:schemeClr val="bg1"/>
          </a:solidFill>
          <a:ln w="38100">
            <a:solidFill>
              <a:srgbClr val="FF0000"/>
            </a:solidFill>
          </a:ln>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May 1984</a:t>
            </a:r>
          </a:p>
        </p:txBody>
      </p:sp>
    </p:spTree>
    <p:extLst>
      <p:ext uri="{BB962C8B-B14F-4D97-AF65-F5344CB8AC3E}">
        <p14:creationId xmlns:p14="http://schemas.microsoft.com/office/powerpoint/2010/main" val="2124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32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32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283" grpId="0"/>
      <p:bldP spid="353284"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2" name="Picture 2" descr="Huffman Inl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372600" cy="5988050"/>
          </a:xfrm>
          <a:prstGeom prst="rect">
            <a:avLst/>
          </a:prstGeom>
          <a:noFill/>
          <a:ln>
            <a:solidFill>
              <a:srgbClr val="0000FF"/>
            </a:solidFill>
          </a:ln>
          <a:extLst>
            <a:ext uri="{909E8E84-426E-40DD-AFC4-6F175D3DCCD1}">
              <a14:hiddenFill xmlns:a14="http://schemas.microsoft.com/office/drawing/2010/main">
                <a:solidFill>
                  <a:srgbClr val="FFFFFF"/>
                </a:solidFill>
              </a14:hiddenFill>
            </a:ext>
          </a:extLst>
        </p:spPr>
      </p:pic>
      <p:sp>
        <p:nvSpPr>
          <p:cNvPr id="353283" name="Text Box 3"/>
          <p:cNvSpPr txBox="1">
            <a:spLocks noChangeArrowheads="1"/>
          </p:cNvSpPr>
          <p:nvPr/>
        </p:nvSpPr>
        <p:spPr bwMode="auto">
          <a:xfrm>
            <a:off x="609600" y="5934077"/>
            <a:ext cx="72390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r>
              <a:rPr lang="en-US" altLang="en-US" sz="2000" b="1">
                <a:solidFill>
                  <a:srgbClr val="000000"/>
                </a:solidFill>
              </a:rPr>
              <a:t>Huffman Dam Outlet works – Hydrodynamic Design</a:t>
            </a:r>
          </a:p>
        </p:txBody>
      </p:sp>
      <p:grpSp>
        <p:nvGrpSpPr>
          <p:cNvPr id="353291" name="Group 11"/>
          <p:cNvGrpSpPr>
            <a:grpSpLocks/>
          </p:cNvGrpSpPr>
          <p:nvPr/>
        </p:nvGrpSpPr>
        <p:grpSpPr bwMode="auto">
          <a:xfrm>
            <a:off x="1524004" y="3648075"/>
            <a:ext cx="4648200" cy="771525"/>
            <a:chOff x="960" y="2394"/>
            <a:chExt cx="2928" cy="486"/>
          </a:xfrm>
        </p:grpSpPr>
        <p:sp>
          <p:nvSpPr>
            <p:cNvPr id="353284" name="Line 4"/>
            <p:cNvSpPr>
              <a:spLocks noChangeShapeType="1"/>
            </p:cNvSpPr>
            <p:nvPr/>
          </p:nvSpPr>
          <p:spPr bwMode="auto">
            <a:xfrm flipV="1">
              <a:off x="1776" y="2394"/>
              <a:ext cx="864" cy="48"/>
            </a:xfrm>
            <a:prstGeom prst="line">
              <a:avLst/>
            </a:prstGeom>
            <a:noFill/>
            <a:ln w="76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endParaRPr lang="en-US" sz="2000" b="1">
                <a:solidFill>
                  <a:srgbClr val="FF0000"/>
                </a:solidFill>
              </a:endParaRPr>
            </a:p>
          </p:txBody>
        </p:sp>
        <p:sp>
          <p:nvSpPr>
            <p:cNvPr id="353286" name="Line 6"/>
            <p:cNvSpPr>
              <a:spLocks noChangeShapeType="1"/>
            </p:cNvSpPr>
            <p:nvPr/>
          </p:nvSpPr>
          <p:spPr bwMode="auto">
            <a:xfrm flipV="1">
              <a:off x="3120" y="2496"/>
              <a:ext cx="768" cy="288"/>
            </a:xfrm>
            <a:prstGeom prst="line">
              <a:avLst/>
            </a:prstGeom>
            <a:noFill/>
            <a:ln w="76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endParaRPr lang="en-US" sz="2000" b="1">
                <a:solidFill>
                  <a:srgbClr val="FF0000"/>
                </a:solidFill>
              </a:endParaRPr>
            </a:p>
          </p:txBody>
        </p:sp>
        <p:sp>
          <p:nvSpPr>
            <p:cNvPr id="353287" name="Line 7"/>
            <p:cNvSpPr>
              <a:spLocks noChangeShapeType="1"/>
            </p:cNvSpPr>
            <p:nvPr/>
          </p:nvSpPr>
          <p:spPr bwMode="auto">
            <a:xfrm flipV="1">
              <a:off x="2400" y="2442"/>
              <a:ext cx="960" cy="102"/>
            </a:xfrm>
            <a:prstGeom prst="line">
              <a:avLst/>
            </a:prstGeom>
            <a:noFill/>
            <a:ln w="76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endParaRPr lang="en-US" sz="2000" b="1">
                <a:solidFill>
                  <a:srgbClr val="FF0000"/>
                </a:solidFill>
              </a:endParaRPr>
            </a:p>
          </p:txBody>
        </p:sp>
        <p:sp>
          <p:nvSpPr>
            <p:cNvPr id="353288" name="Text Box 8"/>
            <p:cNvSpPr txBox="1">
              <a:spLocks noChangeArrowheads="1"/>
            </p:cNvSpPr>
            <p:nvPr/>
          </p:nvSpPr>
          <p:spPr bwMode="auto">
            <a:xfrm>
              <a:off x="960" y="2630"/>
              <a:ext cx="1536" cy="250"/>
            </a:xfrm>
            <a:prstGeom prst="rect">
              <a:avLst/>
            </a:prstGeom>
            <a:solidFill>
              <a:schemeClr val="bg1"/>
            </a:solidFill>
            <a:ln w="2857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dirty="0">
                  <a:solidFill>
                    <a:srgbClr val="0000FF"/>
                  </a:solidFill>
                </a:rPr>
                <a:t>Controlled release</a:t>
              </a:r>
            </a:p>
          </p:txBody>
        </p:sp>
      </p:grpSp>
      <p:grpSp>
        <p:nvGrpSpPr>
          <p:cNvPr id="353292" name="Group 12"/>
          <p:cNvGrpSpPr>
            <a:grpSpLocks/>
          </p:cNvGrpSpPr>
          <p:nvPr/>
        </p:nvGrpSpPr>
        <p:grpSpPr bwMode="auto">
          <a:xfrm>
            <a:off x="685800" y="288925"/>
            <a:ext cx="4724400" cy="854075"/>
            <a:chOff x="432" y="182"/>
            <a:chExt cx="2976" cy="538"/>
          </a:xfrm>
        </p:grpSpPr>
        <p:sp>
          <p:nvSpPr>
            <p:cNvPr id="353289" name="Text Box 9"/>
            <p:cNvSpPr txBox="1">
              <a:spLocks noChangeArrowheads="1"/>
            </p:cNvSpPr>
            <p:nvPr/>
          </p:nvSpPr>
          <p:spPr bwMode="auto">
            <a:xfrm>
              <a:off x="432" y="182"/>
              <a:ext cx="196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dirty="0">
                  <a:solidFill>
                    <a:srgbClr val="000000"/>
                  </a:solidFill>
                </a:rPr>
                <a:t>Emergency spillway</a:t>
              </a:r>
            </a:p>
          </p:txBody>
        </p:sp>
        <p:sp>
          <p:nvSpPr>
            <p:cNvPr id="353290" name="Line 10"/>
            <p:cNvSpPr>
              <a:spLocks noChangeShapeType="1"/>
            </p:cNvSpPr>
            <p:nvPr/>
          </p:nvSpPr>
          <p:spPr bwMode="auto">
            <a:xfrm>
              <a:off x="2112" y="336"/>
              <a:ext cx="1296" cy="384"/>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endParaRPr lang="en-US" sz="2000" b="1">
                <a:solidFill>
                  <a:srgbClr val="FF0000"/>
                </a:solidFill>
              </a:endParaRPr>
            </a:p>
          </p:txBody>
        </p:sp>
      </p:grpSp>
      <p:sp>
        <p:nvSpPr>
          <p:cNvPr id="353293" name="Rectangle 13"/>
          <p:cNvSpPr>
            <a:spLocks noChangeArrowheads="1"/>
          </p:cNvSpPr>
          <p:nvPr/>
        </p:nvSpPr>
        <p:spPr bwMode="auto">
          <a:xfrm>
            <a:off x="4191003" y="5983624"/>
            <a:ext cx="2895597" cy="553998"/>
          </a:xfrm>
          <a:prstGeom prst="rect">
            <a:avLst/>
          </a:prstGeom>
          <a:solidFill>
            <a:schemeClr val="accent1">
              <a:alpha val="0"/>
            </a:schemeClr>
          </a:solidFill>
          <a:ln w="2857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fontAlgn="base">
              <a:lnSpc>
                <a:spcPct val="150000"/>
              </a:lnSpc>
              <a:spcBef>
                <a:spcPct val="50000"/>
              </a:spcBef>
              <a:spcAft>
                <a:spcPct val="0"/>
              </a:spcAft>
            </a:pPr>
            <a:endParaRPr lang="en-US" sz="2000" b="1">
              <a:solidFill>
                <a:srgbClr val="FF0000"/>
              </a:solidFill>
            </a:endParaRPr>
          </a:p>
        </p:txBody>
      </p:sp>
      <p:sp>
        <p:nvSpPr>
          <p:cNvPr id="13" name="TextBox 12"/>
          <p:cNvSpPr txBox="1"/>
          <p:nvPr/>
        </p:nvSpPr>
        <p:spPr>
          <a:xfrm>
            <a:off x="7543800" y="6381690"/>
            <a:ext cx="1524000" cy="400110"/>
          </a:xfrm>
          <a:prstGeom prst="rect">
            <a:avLst/>
          </a:prstGeom>
          <a:solidFill>
            <a:schemeClr val="bg1"/>
          </a:solidFill>
          <a:ln w="38100">
            <a:solidFill>
              <a:srgbClr val="FF0000"/>
            </a:solidFill>
          </a:ln>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May 1984</a:t>
            </a:r>
          </a:p>
        </p:txBody>
      </p:sp>
      <p:sp>
        <p:nvSpPr>
          <p:cNvPr id="18" name="Line 7"/>
          <p:cNvSpPr>
            <a:spLocks noChangeShapeType="1"/>
          </p:cNvSpPr>
          <p:nvPr/>
        </p:nvSpPr>
        <p:spPr bwMode="auto">
          <a:xfrm flipV="1">
            <a:off x="3657600" y="1676400"/>
            <a:ext cx="1066800" cy="6858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
        <p:nvSpPr>
          <p:cNvPr id="19" name="Text Box 8"/>
          <p:cNvSpPr txBox="1">
            <a:spLocks noChangeArrowheads="1"/>
          </p:cNvSpPr>
          <p:nvPr/>
        </p:nvSpPr>
        <p:spPr bwMode="auto">
          <a:xfrm>
            <a:off x="1066801" y="1830832"/>
            <a:ext cx="2590804" cy="1015663"/>
          </a:xfrm>
          <a:prstGeom prst="rect">
            <a:avLst/>
          </a:prstGeom>
          <a:solidFill>
            <a:schemeClr val="bg1"/>
          </a:solidFill>
          <a:ln w="38100" algn="ctr">
            <a:solidFill>
              <a:srgbClr val="0000FF"/>
            </a:solidFill>
            <a:miter lim="800000"/>
            <a:headEnd/>
            <a:tailEnd/>
          </a:ln>
          <a:effectLst/>
        </p:spPr>
        <p:txBody>
          <a:bodyPr wrap="square">
            <a:spAutoFit/>
          </a:bodyPr>
          <a:lstStyle/>
          <a:p>
            <a:pPr fontAlgn="base">
              <a:spcBef>
                <a:spcPct val="50000"/>
              </a:spcBef>
              <a:spcAft>
                <a:spcPct val="0"/>
              </a:spcAft>
            </a:pPr>
            <a:r>
              <a:rPr lang="en-US" altLang="en-US" sz="2000" b="1" dirty="0">
                <a:solidFill>
                  <a:srgbClr val="0000FF"/>
                </a:solidFill>
              </a:rPr>
              <a:t>Time history of Portland cement concrete chemistry</a:t>
            </a:r>
          </a:p>
        </p:txBody>
      </p:sp>
      <p:sp>
        <p:nvSpPr>
          <p:cNvPr id="20" name="Line 7"/>
          <p:cNvSpPr>
            <a:spLocks noChangeShapeType="1"/>
          </p:cNvSpPr>
          <p:nvPr/>
        </p:nvSpPr>
        <p:spPr bwMode="auto">
          <a:xfrm flipV="1">
            <a:off x="3657605" y="2171700"/>
            <a:ext cx="2209795" cy="1905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Tree>
    <p:extLst>
      <p:ext uri="{BB962C8B-B14F-4D97-AF65-F5344CB8AC3E}">
        <p14:creationId xmlns:p14="http://schemas.microsoft.com/office/powerpoint/2010/main" val="354793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32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32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32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293" grpId="0" animBg="1"/>
      <p:bldP spid="18" grpId="0" animBg="1"/>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bwMode="auto">
          <a:xfrm>
            <a:off x="152400" y="6189452"/>
            <a:ext cx="8229600" cy="514938"/>
          </a:xfrm>
          <a:prstGeom prst="rect">
            <a:avLst/>
          </a:prstGeom>
          <a:solidFill>
            <a:schemeClr val="bg1">
              <a:alpha val="0"/>
            </a:schemeClr>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50000"/>
              </a:lnSpc>
              <a:spcBef>
                <a:spcPct val="5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p:txBody>
      </p:sp>
      <p:pic>
        <p:nvPicPr>
          <p:cNvPr id="184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50" y="3424247"/>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2"/>
          <p:cNvSpPr txBox="1">
            <a:spLocks noChangeArrowheads="1"/>
          </p:cNvSpPr>
          <p:nvPr/>
        </p:nvSpPr>
        <p:spPr bwMode="auto">
          <a:xfrm>
            <a:off x="1143000" y="228600"/>
            <a:ext cx="2286000" cy="461665"/>
          </a:xfrm>
          <a:prstGeom prst="rect">
            <a:avLst/>
          </a:prstGeom>
          <a:solidFill>
            <a:schemeClr val="bg1"/>
          </a:solidFill>
          <a:ln>
            <a:noFill/>
          </a:ln>
          <a:effectLst/>
        </p:spPr>
        <p:txBody>
          <a:bodyPr wrap="square">
            <a:spAutoFit/>
          </a:bodyPr>
          <a:lstStyle>
            <a:lvl1pPr eaLnBrk="0" hangingPunct="0">
              <a:defRPr sz="2000" b="1">
                <a:solidFill>
                  <a:srgbClr val="FF0000"/>
                </a:solidFill>
                <a:latin typeface="Arial" charset="0"/>
              </a:defRPr>
            </a:lvl1pPr>
            <a:lvl2pPr marL="742950" indent="-285750" eaLnBrk="0" hangingPunct="0">
              <a:defRPr sz="2000" b="1">
                <a:solidFill>
                  <a:srgbClr val="FF0000"/>
                </a:solidFill>
                <a:latin typeface="Arial" charset="0"/>
              </a:defRPr>
            </a:lvl2pPr>
            <a:lvl3pPr marL="1143000" indent="-228600" eaLnBrk="0" hangingPunct="0">
              <a:defRPr sz="2000" b="1">
                <a:solidFill>
                  <a:srgbClr val="FF0000"/>
                </a:solidFill>
                <a:latin typeface="Arial" charset="0"/>
              </a:defRPr>
            </a:lvl3pPr>
            <a:lvl4pPr marL="1600200" indent="-228600" eaLnBrk="0" hangingPunct="0">
              <a:defRPr sz="2000" b="1">
                <a:solidFill>
                  <a:srgbClr val="FF0000"/>
                </a:solidFill>
                <a:latin typeface="Arial" charset="0"/>
              </a:defRPr>
            </a:lvl4pPr>
            <a:lvl5pPr marL="2057400" indent="-228600" eaLnBrk="0" hangingPunct="0">
              <a:defRPr sz="2000" b="1">
                <a:solidFill>
                  <a:srgbClr val="FF0000"/>
                </a:solidFill>
                <a:latin typeface="Arial" charset="0"/>
              </a:defRPr>
            </a:lvl5pPr>
            <a:lvl6pPr marL="2514600" indent="-228600" eaLnBrk="0" fontAlgn="base" hangingPunct="0">
              <a:lnSpc>
                <a:spcPct val="150000"/>
              </a:lnSpc>
              <a:spcBef>
                <a:spcPct val="50000"/>
              </a:spcBef>
              <a:spcAft>
                <a:spcPct val="0"/>
              </a:spcAft>
              <a:defRPr sz="2000" b="1">
                <a:solidFill>
                  <a:srgbClr val="FF0000"/>
                </a:solidFill>
                <a:latin typeface="Arial" charset="0"/>
              </a:defRPr>
            </a:lvl6pPr>
            <a:lvl7pPr marL="2971800" indent="-228600" eaLnBrk="0" fontAlgn="base" hangingPunct="0">
              <a:lnSpc>
                <a:spcPct val="150000"/>
              </a:lnSpc>
              <a:spcBef>
                <a:spcPct val="50000"/>
              </a:spcBef>
              <a:spcAft>
                <a:spcPct val="0"/>
              </a:spcAft>
              <a:defRPr sz="2000" b="1">
                <a:solidFill>
                  <a:srgbClr val="FF0000"/>
                </a:solidFill>
                <a:latin typeface="Arial" charset="0"/>
              </a:defRPr>
            </a:lvl7pPr>
            <a:lvl8pPr marL="3429000" indent="-228600" eaLnBrk="0" fontAlgn="base" hangingPunct="0">
              <a:lnSpc>
                <a:spcPct val="150000"/>
              </a:lnSpc>
              <a:spcBef>
                <a:spcPct val="50000"/>
              </a:spcBef>
              <a:spcAft>
                <a:spcPct val="0"/>
              </a:spcAft>
              <a:defRPr sz="2000" b="1">
                <a:solidFill>
                  <a:srgbClr val="FF0000"/>
                </a:solidFill>
                <a:latin typeface="Arial" charset="0"/>
              </a:defRPr>
            </a:lvl8pPr>
            <a:lvl9pPr marL="3886200" indent="-228600" eaLnBrk="0" fontAlgn="base" hangingPunct="0">
              <a:lnSpc>
                <a:spcPct val="150000"/>
              </a:lnSpc>
              <a:spcBef>
                <a:spcPct val="50000"/>
              </a:spcBef>
              <a:spcAft>
                <a:spcPct val="0"/>
              </a:spcAft>
              <a:defRPr sz="2000" b="1">
                <a:solidFill>
                  <a:srgbClr val="FF0000"/>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FF"/>
                </a:solidFill>
                <a:effectLst/>
                <a:uLnTx/>
                <a:uFillTx/>
                <a:latin typeface="Arial" charset="0"/>
                <a:ea typeface="+mn-ea"/>
                <a:cs typeface="+mn-cs"/>
              </a:rPr>
              <a:t>Meteorology</a:t>
            </a:r>
          </a:p>
        </p:txBody>
      </p:sp>
      <p:pic>
        <p:nvPicPr>
          <p:cNvPr id="3" name="Picture 2" descr="C:\Users\SJB\Desktop\June-July 1993 Weather Patter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0450" y="800100"/>
            <a:ext cx="7023100" cy="52578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bwMode="auto">
          <a:xfrm>
            <a:off x="381000" y="6189452"/>
            <a:ext cx="8229600" cy="523220"/>
          </a:xfrm>
          <a:prstGeom prst="rect">
            <a:avLst/>
          </a:prstGeom>
          <a:solidFill>
            <a:schemeClr val="bg1">
              <a:alpha val="0"/>
            </a:schemeClr>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mn-cs"/>
              </a:rPr>
              <a:t>Precipitation in the Upper Mississippi River Basin—January 1 through July 31, 1993: U.S. Geological Survey Circular 1120-B</a:t>
            </a:r>
          </a:p>
        </p:txBody>
      </p:sp>
      <p:cxnSp>
        <p:nvCxnSpPr>
          <p:cNvPr id="4" name="Straight Connector 3"/>
          <p:cNvCxnSpPr/>
          <p:nvPr/>
        </p:nvCxnSpPr>
        <p:spPr>
          <a:xfrm>
            <a:off x="1752600" y="5943600"/>
            <a:ext cx="4419600" cy="0"/>
          </a:xfrm>
          <a:prstGeom prst="line">
            <a:avLst/>
          </a:prstGeom>
          <a:ln w="38100">
            <a:solidFill>
              <a:srgbClr val="0000FF"/>
            </a:solidFill>
          </a:ln>
        </p:spPr>
        <p:style>
          <a:lnRef idx="2">
            <a:schemeClr val="accent1"/>
          </a:lnRef>
          <a:fillRef idx="0">
            <a:schemeClr val="accent1"/>
          </a:fillRef>
          <a:effectRef idx="1">
            <a:schemeClr val="accent1"/>
          </a:effectRef>
          <a:fontRef idx="minor">
            <a:schemeClr val="tx1"/>
          </a:fontRef>
        </p:style>
      </p:cxnSp>
      <p:sp>
        <p:nvSpPr>
          <p:cNvPr id="9" name="Text Box 2"/>
          <p:cNvSpPr txBox="1">
            <a:spLocks noChangeArrowheads="1"/>
          </p:cNvSpPr>
          <p:nvPr/>
        </p:nvSpPr>
        <p:spPr bwMode="auto">
          <a:xfrm>
            <a:off x="5562600" y="1066800"/>
            <a:ext cx="2590800" cy="461665"/>
          </a:xfrm>
          <a:prstGeom prst="rect">
            <a:avLst/>
          </a:prstGeom>
          <a:solidFill>
            <a:schemeClr val="bg1"/>
          </a:solidFill>
          <a:ln>
            <a:noFill/>
          </a:ln>
          <a:effectLst/>
        </p:spPr>
        <p:txBody>
          <a:bodyPr wrap="square">
            <a:spAutoFit/>
          </a:bodyPr>
          <a:lstStyle>
            <a:lvl1pPr eaLnBrk="0" hangingPunct="0">
              <a:defRPr sz="2000" b="1">
                <a:solidFill>
                  <a:srgbClr val="FF0000"/>
                </a:solidFill>
                <a:latin typeface="Arial" charset="0"/>
              </a:defRPr>
            </a:lvl1pPr>
            <a:lvl2pPr marL="742950" indent="-285750" eaLnBrk="0" hangingPunct="0">
              <a:defRPr sz="2000" b="1">
                <a:solidFill>
                  <a:srgbClr val="FF0000"/>
                </a:solidFill>
                <a:latin typeface="Arial" charset="0"/>
              </a:defRPr>
            </a:lvl2pPr>
            <a:lvl3pPr marL="1143000" indent="-228600" eaLnBrk="0" hangingPunct="0">
              <a:defRPr sz="2000" b="1">
                <a:solidFill>
                  <a:srgbClr val="FF0000"/>
                </a:solidFill>
                <a:latin typeface="Arial" charset="0"/>
              </a:defRPr>
            </a:lvl3pPr>
            <a:lvl4pPr marL="1600200" indent="-228600" eaLnBrk="0" hangingPunct="0">
              <a:defRPr sz="2000" b="1">
                <a:solidFill>
                  <a:srgbClr val="FF0000"/>
                </a:solidFill>
                <a:latin typeface="Arial" charset="0"/>
              </a:defRPr>
            </a:lvl4pPr>
            <a:lvl5pPr marL="2057400" indent="-228600" eaLnBrk="0" hangingPunct="0">
              <a:defRPr sz="2000" b="1">
                <a:solidFill>
                  <a:srgbClr val="FF0000"/>
                </a:solidFill>
                <a:latin typeface="Arial" charset="0"/>
              </a:defRPr>
            </a:lvl5pPr>
            <a:lvl6pPr marL="2514600" indent="-228600" eaLnBrk="0" fontAlgn="base" hangingPunct="0">
              <a:lnSpc>
                <a:spcPct val="150000"/>
              </a:lnSpc>
              <a:spcBef>
                <a:spcPct val="50000"/>
              </a:spcBef>
              <a:spcAft>
                <a:spcPct val="0"/>
              </a:spcAft>
              <a:defRPr sz="2000" b="1">
                <a:solidFill>
                  <a:srgbClr val="FF0000"/>
                </a:solidFill>
                <a:latin typeface="Arial" charset="0"/>
              </a:defRPr>
            </a:lvl6pPr>
            <a:lvl7pPr marL="2971800" indent="-228600" eaLnBrk="0" fontAlgn="base" hangingPunct="0">
              <a:lnSpc>
                <a:spcPct val="150000"/>
              </a:lnSpc>
              <a:spcBef>
                <a:spcPct val="50000"/>
              </a:spcBef>
              <a:spcAft>
                <a:spcPct val="0"/>
              </a:spcAft>
              <a:defRPr sz="2000" b="1">
                <a:solidFill>
                  <a:srgbClr val="FF0000"/>
                </a:solidFill>
                <a:latin typeface="Arial" charset="0"/>
              </a:defRPr>
            </a:lvl7pPr>
            <a:lvl8pPr marL="3429000" indent="-228600" eaLnBrk="0" fontAlgn="base" hangingPunct="0">
              <a:lnSpc>
                <a:spcPct val="150000"/>
              </a:lnSpc>
              <a:spcBef>
                <a:spcPct val="50000"/>
              </a:spcBef>
              <a:spcAft>
                <a:spcPct val="0"/>
              </a:spcAft>
              <a:defRPr sz="2000" b="1">
                <a:solidFill>
                  <a:srgbClr val="FF0000"/>
                </a:solidFill>
                <a:latin typeface="Arial" charset="0"/>
              </a:defRPr>
            </a:lvl8pPr>
            <a:lvl9pPr marL="3886200" indent="-228600" eaLnBrk="0" fontAlgn="base" hangingPunct="0">
              <a:lnSpc>
                <a:spcPct val="150000"/>
              </a:lnSpc>
              <a:spcBef>
                <a:spcPct val="50000"/>
              </a:spcBef>
              <a:spcAft>
                <a:spcPct val="0"/>
              </a:spcAft>
              <a:defRPr sz="2000" b="1">
                <a:solidFill>
                  <a:srgbClr val="FF0000"/>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FF"/>
                </a:solidFill>
                <a:effectLst/>
                <a:uLnTx/>
                <a:uFillTx/>
                <a:latin typeface="Arial" charset="0"/>
                <a:ea typeface="+mn-ea"/>
                <a:cs typeface="+mn-cs"/>
              </a:rPr>
              <a:t>Storm sequence </a:t>
            </a:r>
          </a:p>
        </p:txBody>
      </p:sp>
      <p:sp>
        <p:nvSpPr>
          <p:cNvPr id="5" name="Rectangle 4"/>
          <p:cNvSpPr/>
          <p:nvPr/>
        </p:nvSpPr>
        <p:spPr>
          <a:xfrm>
            <a:off x="4576775" y="3124200"/>
            <a:ext cx="1366825" cy="1752600"/>
          </a:xfrm>
          <a:prstGeom prst="rect">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50000"/>
              </a:lnSpc>
              <a:spcBef>
                <a:spcPct val="5000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2667000" y="914400"/>
            <a:ext cx="1366825" cy="1219200"/>
          </a:xfrm>
          <a:prstGeom prst="rect">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50000"/>
              </a:lnSpc>
              <a:spcBef>
                <a:spcPct val="5000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D88BA72D-2794-6176-8A3A-9A814F8D9D12}"/>
              </a:ext>
            </a:extLst>
          </p:cNvPr>
          <p:cNvSpPr/>
          <p:nvPr/>
        </p:nvSpPr>
        <p:spPr bwMode="auto">
          <a:xfrm>
            <a:off x="381001" y="6240236"/>
            <a:ext cx="7702550" cy="431729"/>
          </a:xfrm>
          <a:prstGeom prst="rect">
            <a:avLst/>
          </a:prstGeom>
          <a:solidFill>
            <a:schemeClr val="bg1">
              <a:alpha val="0"/>
            </a:schemeClr>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5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FF0000"/>
              </a:solidFill>
              <a:effectLst/>
              <a:uLnTx/>
              <a:uFillTx/>
              <a:latin typeface="Arial" charset="0"/>
              <a:ea typeface="+mn-ea"/>
              <a:cs typeface="+mn-cs"/>
            </a:endParaRPr>
          </a:p>
        </p:txBody>
      </p:sp>
      <p:grpSp>
        <p:nvGrpSpPr>
          <p:cNvPr id="13" name="Group 12">
            <a:extLst>
              <a:ext uri="{FF2B5EF4-FFF2-40B4-BE49-F238E27FC236}">
                <a16:creationId xmlns:a16="http://schemas.microsoft.com/office/drawing/2014/main" id="{F800FFF0-1E13-914F-CFDC-BCDBD136FE27}"/>
              </a:ext>
            </a:extLst>
          </p:cNvPr>
          <p:cNvGrpSpPr/>
          <p:nvPr/>
        </p:nvGrpSpPr>
        <p:grpSpPr>
          <a:xfrm>
            <a:off x="1371600" y="2895600"/>
            <a:ext cx="3195626" cy="2040149"/>
            <a:chOff x="495300" y="1214584"/>
            <a:chExt cx="3515189" cy="3285681"/>
          </a:xfrm>
        </p:grpSpPr>
        <p:cxnSp>
          <p:nvCxnSpPr>
            <p:cNvPr id="14" name="Straight Arrow Connector 13">
              <a:extLst>
                <a:ext uri="{FF2B5EF4-FFF2-40B4-BE49-F238E27FC236}">
                  <a16:creationId xmlns:a16="http://schemas.microsoft.com/office/drawing/2014/main" id="{9D01EDD2-AE8E-244C-EF69-31A25C1ED521}"/>
                </a:ext>
              </a:extLst>
            </p:cNvPr>
            <p:cNvCxnSpPr>
              <a:cxnSpLocks/>
            </p:cNvCxnSpPr>
            <p:nvPr/>
          </p:nvCxnSpPr>
          <p:spPr bwMode="auto">
            <a:xfrm flipV="1">
              <a:off x="1752600" y="1214584"/>
              <a:ext cx="2257889" cy="2595416"/>
            </a:xfrm>
            <a:prstGeom prst="straightConnector1">
              <a:avLst/>
            </a:prstGeom>
            <a:ln w="38100">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DF4F273E-3142-0FA6-F9C7-F59A209D37E9}"/>
                </a:ext>
              </a:extLst>
            </p:cNvPr>
            <p:cNvSpPr/>
            <p:nvPr/>
          </p:nvSpPr>
          <p:spPr>
            <a:xfrm>
              <a:off x="495300" y="3814465"/>
              <a:ext cx="2514600" cy="685800"/>
            </a:xfrm>
            <a:prstGeom prst="rect">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50000"/>
                </a:lnSpc>
                <a:spcBef>
                  <a:spcPct val="50000"/>
                </a:spcBef>
                <a:spcAft>
                  <a:spcPct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8" name="Group 17">
            <a:extLst>
              <a:ext uri="{FF2B5EF4-FFF2-40B4-BE49-F238E27FC236}">
                <a16:creationId xmlns:a16="http://schemas.microsoft.com/office/drawing/2014/main" id="{256A7AE2-B97F-0EAA-4523-64DC4394F013}"/>
              </a:ext>
            </a:extLst>
          </p:cNvPr>
          <p:cNvGrpSpPr/>
          <p:nvPr/>
        </p:nvGrpSpPr>
        <p:grpSpPr>
          <a:xfrm>
            <a:off x="304800" y="2983328"/>
            <a:ext cx="2534118" cy="904611"/>
            <a:chOff x="304800" y="2983328"/>
            <a:chExt cx="2534118" cy="904611"/>
          </a:xfrm>
        </p:grpSpPr>
        <p:sp>
          <p:nvSpPr>
            <p:cNvPr id="8" name="TextBox 7">
              <a:extLst>
                <a:ext uri="{FF2B5EF4-FFF2-40B4-BE49-F238E27FC236}">
                  <a16:creationId xmlns:a16="http://schemas.microsoft.com/office/drawing/2014/main" id="{529D20E1-8173-A1D6-25DA-C2240D8CD878}"/>
                </a:ext>
              </a:extLst>
            </p:cNvPr>
            <p:cNvSpPr txBox="1"/>
            <p:nvPr/>
          </p:nvSpPr>
          <p:spPr>
            <a:xfrm>
              <a:off x="304800" y="3426274"/>
              <a:ext cx="1672253" cy="461665"/>
            </a:xfrm>
            <a:prstGeom prst="rect">
              <a:avLst/>
            </a:prstGeom>
            <a:noFill/>
          </p:spPr>
          <p:txBody>
            <a:bodyPr wrap="none" rtlCol="0">
              <a:spAutoFit/>
            </a:bodyPr>
            <a:lstStyle/>
            <a:p>
              <a:r>
                <a:rPr lang="en-US" sz="2400" dirty="0">
                  <a:solidFill>
                    <a:srgbClr val="0000FF"/>
                  </a:solidFill>
                  <a:latin typeface="Arial" panose="020B0604020202020204" pitchFamily="34" charset="0"/>
                  <a:cs typeface="Arial" panose="020B0604020202020204" pitchFamily="34" charset="0"/>
                </a:rPr>
                <a:t>Jet Stream</a:t>
              </a:r>
            </a:p>
          </p:txBody>
        </p:sp>
        <p:grpSp>
          <p:nvGrpSpPr>
            <p:cNvPr id="20" name="Group 19">
              <a:extLst>
                <a:ext uri="{FF2B5EF4-FFF2-40B4-BE49-F238E27FC236}">
                  <a16:creationId xmlns:a16="http://schemas.microsoft.com/office/drawing/2014/main" id="{8B1470C0-62B1-8CE6-8AA7-7DDE52A85191}"/>
                </a:ext>
              </a:extLst>
            </p:cNvPr>
            <p:cNvGrpSpPr/>
            <p:nvPr/>
          </p:nvGrpSpPr>
          <p:grpSpPr>
            <a:xfrm>
              <a:off x="358376" y="2983328"/>
              <a:ext cx="2480542" cy="902872"/>
              <a:chOff x="554235" y="3521017"/>
              <a:chExt cx="2728598" cy="1454082"/>
            </a:xfrm>
          </p:grpSpPr>
          <p:cxnSp>
            <p:nvCxnSpPr>
              <p:cNvPr id="21" name="Straight Arrow Connector 20">
                <a:extLst>
                  <a:ext uri="{FF2B5EF4-FFF2-40B4-BE49-F238E27FC236}">
                    <a16:creationId xmlns:a16="http://schemas.microsoft.com/office/drawing/2014/main" id="{6BE8A4E5-30EF-AD4F-E39F-E6FE405C35F1}"/>
                  </a:ext>
                </a:extLst>
              </p:cNvPr>
              <p:cNvCxnSpPr>
                <a:cxnSpLocks/>
              </p:cNvCxnSpPr>
              <p:nvPr/>
            </p:nvCxnSpPr>
            <p:spPr bwMode="auto">
              <a:xfrm flipV="1">
                <a:off x="1381531" y="3521017"/>
                <a:ext cx="1901302" cy="751503"/>
              </a:xfrm>
              <a:prstGeom prst="straightConnector1">
                <a:avLst/>
              </a:prstGeom>
              <a:ln w="38100">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0D6DBDF7-0EE0-98A3-CDFE-C0EE1742BEE1}"/>
                  </a:ext>
                </a:extLst>
              </p:cNvPr>
              <p:cNvSpPr/>
              <p:nvPr/>
            </p:nvSpPr>
            <p:spPr>
              <a:xfrm>
                <a:off x="554235" y="4289298"/>
                <a:ext cx="1717505" cy="685801"/>
              </a:xfrm>
              <a:prstGeom prst="rect">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50000"/>
                  </a:lnSpc>
                  <a:spcBef>
                    <a:spcPct val="50000"/>
                  </a:spcBef>
                  <a:spcAft>
                    <a:spcPct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grpSp>
      </p:grpSp>
    </p:spTree>
    <p:extLst>
      <p:ext uri="{BB962C8B-B14F-4D97-AF65-F5344CB8AC3E}">
        <p14:creationId xmlns:p14="http://schemas.microsoft.com/office/powerpoint/2010/main" val="287948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5" grpId="0" animBg="1"/>
      <p:bldP spid="11" grpId="0" animBg="1"/>
      <p:bldP spid="1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6" name="Picture 2" descr="Huffman outl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5762625"/>
          </a:xfrm>
          <a:prstGeom prst="rect">
            <a:avLst/>
          </a:prstGeom>
          <a:noFill/>
          <a:extLst>
            <a:ext uri="{909E8E84-426E-40DD-AFC4-6F175D3DCCD1}">
              <a14:hiddenFill xmlns:a14="http://schemas.microsoft.com/office/drawing/2010/main">
                <a:solidFill>
                  <a:srgbClr val="FFFFFF"/>
                </a:solidFill>
              </a14:hiddenFill>
            </a:ext>
          </a:extLst>
        </p:spPr>
      </p:pic>
      <p:sp>
        <p:nvSpPr>
          <p:cNvPr id="354307" name="Text Box 3"/>
          <p:cNvSpPr txBox="1">
            <a:spLocks noChangeArrowheads="1"/>
          </p:cNvSpPr>
          <p:nvPr/>
        </p:nvSpPr>
        <p:spPr bwMode="auto">
          <a:xfrm>
            <a:off x="685800" y="5791200"/>
            <a:ext cx="693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b="1">
                <a:solidFill>
                  <a:srgbClr val="000000"/>
                </a:solidFill>
              </a:rPr>
              <a:t>Hydraulically efficient divided outlet flow</a:t>
            </a:r>
          </a:p>
        </p:txBody>
      </p:sp>
      <p:sp>
        <p:nvSpPr>
          <p:cNvPr id="354308" name="Line 4"/>
          <p:cNvSpPr>
            <a:spLocks noChangeShapeType="1"/>
          </p:cNvSpPr>
          <p:nvPr/>
        </p:nvSpPr>
        <p:spPr bwMode="auto">
          <a:xfrm flipH="1">
            <a:off x="2667000" y="2819400"/>
            <a:ext cx="1981200" cy="228600"/>
          </a:xfrm>
          <a:prstGeom prst="line">
            <a:avLst/>
          </a:prstGeom>
          <a:noFill/>
          <a:ln w="76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endParaRPr lang="en-US" sz="2000" b="1">
              <a:solidFill>
                <a:srgbClr val="FF0000"/>
              </a:solidFill>
            </a:endParaRPr>
          </a:p>
        </p:txBody>
      </p:sp>
      <p:sp>
        <p:nvSpPr>
          <p:cNvPr id="354309" name="Line 5"/>
          <p:cNvSpPr>
            <a:spLocks noChangeShapeType="1"/>
          </p:cNvSpPr>
          <p:nvPr/>
        </p:nvSpPr>
        <p:spPr bwMode="auto">
          <a:xfrm flipH="1">
            <a:off x="5029200" y="2819400"/>
            <a:ext cx="1295400" cy="990600"/>
          </a:xfrm>
          <a:prstGeom prst="line">
            <a:avLst/>
          </a:prstGeom>
          <a:noFill/>
          <a:ln w="76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endParaRPr lang="en-US" sz="2000" b="1">
              <a:solidFill>
                <a:srgbClr val="FF0000"/>
              </a:solidFill>
            </a:endParaRPr>
          </a:p>
        </p:txBody>
      </p:sp>
      <p:sp>
        <p:nvSpPr>
          <p:cNvPr id="354310" name="Rectangle 6"/>
          <p:cNvSpPr>
            <a:spLocks noChangeArrowheads="1"/>
          </p:cNvSpPr>
          <p:nvPr/>
        </p:nvSpPr>
        <p:spPr bwMode="auto">
          <a:xfrm>
            <a:off x="3981450" y="5742803"/>
            <a:ext cx="2743200" cy="553998"/>
          </a:xfrm>
          <a:prstGeom prst="rect">
            <a:avLst/>
          </a:prstGeom>
          <a:solidFill>
            <a:schemeClr val="accent1">
              <a:alpha val="0"/>
            </a:schemeClr>
          </a:solidFill>
          <a:ln w="2857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lnSpc>
                <a:spcPct val="150000"/>
              </a:lnSpc>
              <a:spcBef>
                <a:spcPct val="50000"/>
              </a:spcBef>
              <a:spcAft>
                <a:spcPct val="0"/>
              </a:spcAft>
            </a:pPr>
            <a:endParaRPr lang="en-US" sz="2000" b="1">
              <a:solidFill>
                <a:srgbClr val="FF0000"/>
              </a:solidFill>
            </a:endParaRPr>
          </a:p>
        </p:txBody>
      </p:sp>
      <p:sp>
        <p:nvSpPr>
          <p:cNvPr id="7" name="TextBox 6"/>
          <p:cNvSpPr txBox="1"/>
          <p:nvPr/>
        </p:nvSpPr>
        <p:spPr>
          <a:xfrm>
            <a:off x="7543800" y="6381690"/>
            <a:ext cx="1524000" cy="400110"/>
          </a:xfrm>
          <a:prstGeom prst="rect">
            <a:avLst/>
          </a:prstGeom>
          <a:solidFill>
            <a:schemeClr val="bg1"/>
          </a:solidFill>
          <a:ln w="38100">
            <a:solidFill>
              <a:srgbClr val="FF0000"/>
            </a:solidFill>
          </a:ln>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May 1984</a:t>
            </a:r>
          </a:p>
        </p:txBody>
      </p:sp>
    </p:spTree>
    <p:extLst>
      <p:ext uri="{BB962C8B-B14F-4D97-AF65-F5344CB8AC3E}">
        <p14:creationId xmlns:p14="http://schemas.microsoft.com/office/powerpoint/2010/main" val="125651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43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430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43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08" grpId="0" animBg="1"/>
      <p:bldP spid="354309" grpId="0" animBg="1"/>
      <p:bldP spid="354310"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JB\Desktop\Picture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514" y="-1"/>
            <a:ext cx="8528685" cy="636333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211568" y="5580888"/>
            <a:ext cx="1550211" cy="502920"/>
          </a:xfrm>
          <a:prstGeom prst="rect">
            <a:avLst/>
          </a:prstGeom>
          <a:noFill/>
          <a:ln w="38100" cap="flat" cmpd="sng" algn="ctr">
            <a:solidFill>
              <a:srgbClr val="FF0000"/>
            </a:solidFill>
            <a:prstDash val="solid"/>
          </a:ln>
          <a:effectLst/>
        </p:spPr>
        <p:txBody>
          <a:bodyPr rtlCol="0" anchor="ctr"/>
          <a:lstStyle/>
          <a:p>
            <a:pPr algn="ctr">
              <a:defRPr/>
            </a:pPr>
            <a:endParaRPr lang="en-US" kern="0">
              <a:solidFill>
                <a:prstClr val="white"/>
              </a:solidFill>
            </a:endParaRPr>
          </a:p>
        </p:txBody>
      </p:sp>
      <p:sp>
        <p:nvSpPr>
          <p:cNvPr id="4" name="Text Box 7"/>
          <p:cNvSpPr txBox="1">
            <a:spLocks noChangeArrowheads="1"/>
          </p:cNvSpPr>
          <p:nvPr/>
        </p:nvSpPr>
        <p:spPr bwMode="auto">
          <a:xfrm>
            <a:off x="2514600" y="2873514"/>
            <a:ext cx="3245123" cy="707886"/>
          </a:xfrm>
          <a:prstGeom prst="rect">
            <a:avLst/>
          </a:prstGeom>
          <a:solidFill>
            <a:srgbClr val="FFFFFF"/>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000" b="1" dirty="0">
                <a:solidFill>
                  <a:srgbClr val="FF0000"/>
                </a:solidFill>
              </a:rPr>
              <a:t>Outflow Controls – Similar design to Taylorsville Dam</a:t>
            </a:r>
          </a:p>
        </p:txBody>
      </p:sp>
      <p:grpSp>
        <p:nvGrpSpPr>
          <p:cNvPr id="33" name="Group 32"/>
          <p:cNvGrpSpPr/>
          <p:nvPr/>
        </p:nvGrpSpPr>
        <p:grpSpPr>
          <a:xfrm>
            <a:off x="2237232" y="4669536"/>
            <a:ext cx="1039368" cy="816864"/>
            <a:chOff x="2237232" y="4669536"/>
            <a:chExt cx="1039368" cy="816864"/>
          </a:xfrm>
        </p:grpSpPr>
        <p:cxnSp>
          <p:nvCxnSpPr>
            <p:cNvPr id="6" name="Straight Arrow Connector 5"/>
            <p:cNvCxnSpPr/>
            <p:nvPr/>
          </p:nvCxnSpPr>
          <p:spPr bwMode="auto">
            <a:xfrm flipH="1">
              <a:off x="2438400" y="5073396"/>
              <a:ext cx="838200" cy="413004"/>
            </a:xfrm>
            <a:prstGeom prst="straightConnector1">
              <a:avLst/>
            </a:prstGeom>
            <a:solidFill>
              <a:schemeClr val="accent1"/>
            </a:solidFill>
            <a:ln w="5715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Arrow Connector 6"/>
            <p:cNvCxnSpPr/>
            <p:nvPr/>
          </p:nvCxnSpPr>
          <p:spPr bwMode="auto">
            <a:xfrm flipH="1">
              <a:off x="2237232" y="4669536"/>
              <a:ext cx="800100" cy="339852"/>
            </a:xfrm>
            <a:prstGeom prst="straightConnector1">
              <a:avLst/>
            </a:prstGeom>
            <a:solidFill>
              <a:schemeClr val="accent1"/>
            </a:solidFill>
            <a:ln w="5715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 name="Group 30"/>
          <p:cNvGrpSpPr/>
          <p:nvPr/>
        </p:nvGrpSpPr>
        <p:grpSpPr>
          <a:xfrm>
            <a:off x="4419600" y="3810000"/>
            <a:ext cx="762000" cy="664464"/>
            <a:chOff x="4419600" y="3810000"/>
            <a:chExt cx="762000" cy="664464"/>
          </a:xfrm>
        </p:grpSpPr>
        <p:cxnSp>
          <p:nvCxnSpPr>
            <p:cNvPr id="16" name="Straight Arrow Connector 15"/>
            <p:cNvCxnSpPr/>
            <p:nvPr/>
          </p:nvCxnSpPr>
          <p:spPr bwMode="auto">
            <a:xfrm flipH="1">
              <a:off x="4495800" y="4061460"/>
              <a:ext cx="685800" cy="413004"/>
            </a:xfrm>
            <a:prstGeom prst="straightConnector1">
              <a:avLst/>
            </a:prstGeom>
            <a:solidFill>
              <a:schemeClr val="accent1"/>
            </a:solidFill>
            <a:ln w="5715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Arrow Connector 16"/>
            <p:cNvCxnSpPr/>
            <p:nvPr/>
          </p:nvCxnSpPr>
          <p:spPr bwMode="auto">
            <a:xfrm flipH="1">
              <a:off x="4419600" y="3810000"/>
              <a:ext cx="685800" cy="457962"/>
            </a:xfrm>
            <a:prstGeom prst="straightConnector1">
              <a:avLst/>
            </a:prstGeom>
            <a:solidFill>
              <a:schemeClr val="accent1"/>
            </a:solidFill>
            <a:ln w="5715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2" name="Text Box 7"/>
          <p:cNvSpPr txBox="1">
            <a:spLocks noChangeArrowheads="1"/>
          </p:cNvSpPr>
          <p:nvPr/>
        </p:nvSpPr>
        <p:spPr bwMode="auto">
          <a:xfrm>
            <a:off x="5118588" y="4419600"/>
            <a:ext cx="3644412" cy="400110"/>
          </a:xfrm>
          <a:prstGeom prst="rect">
            <a:avLst/>
          </a:prstGeom>
          <a:solidFill>
            <a:srgbClr val="FFFFFF"/>
          </a:solidFill>
          <a:ln w="38100"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000" b="1" dirty="0">
                <a:solidFill>
                  <a:srgbClr val="0000FF"/>
                </a:solidFill>
              </a:rPr>
              <a:t>Mad River unconstrained  flow</a:t>
            </a:r>
          </a:p>
        </p:txBody>
      </p:sp>
      <p:sp>
        <p:nvSpPr>
          <p:cNvPr id="2" name="Text Box 7">
            <a:extLst>
              <a:ext uri="{FF2B5EF4-FFF2-40B4-BE49-F238E27FC236}">
                <a16:creationId xmlns:a16="http://schemas.microsoft.com/office/drawing/2014/main" id="{5D3FC253-194D-9B85-825B-1783F7676972}"/>
              </a:ext>
            </a:extLst>
          </p:cNvPr>
          <p:cNvSpPr txBox="1">
            <a:spLocks noChangeArrowheads="1"/>
          </p:cNvSpPr>
          <p:nvPr/>
        </p:nvSpPr>
        <p:spPr bwMode="auto">
          <a:xfrm>
            <a:off x="4161065" y="5919106"/>
            <a:ext cx="1371600" cy="400110"/>
          </a:xfrm>
          <a:prstGeom prst="rect">
            <a:avLst/>
          </a:prstGeom>
          <a:solidFill>
            <a:srgbClr val="FFFFFF"/>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000" b="1" dirty="0">
                <a:solidFill>
                  <a:srgbClr val="FF0000"/>
                </a:solidFill>
              </a:rPr>
              <a:t>9/23/2019</a:t>
            </a:r>
          </a:p>
        </p:txBody>
      </p:sp>
      <p:grpSp>
        <p:nvGrpSpPr>
          <p:cNvPr id="10" name="Group 9">
            <a:extLst>
              <a:ext uri="{FF2B5EF4-FFF2-40B4-BE49-F238E27FC236}">
                <a16:creationId xmlns:a16="http://schemas.microsoft.com/office/drawing/2014/main" id="{21FDE6F7-9E70-50DE-F447-A78757F2B047}"/>
              </a:ext>
            </a:extLst>
          </p:cNvPr>
          <p:cNvGrpSpPr/>
          <p:nvPr/>
        </p:nvGrpSpPr>
        <p:grpSpPr>
          <a:xfrm>
            <a:off x="1085088" y="5638800"/>
            <a:ext cx="1385456" cy="552510"/>
            <a:chOff x="1085088" y="5638800"/>
            <a:chExt cx="1385456" cy="552510"/>
          </a:xfrm>
        </p:grpSpPr>
        <p:sp>
          <p:nvSpPr>
            <p:cNvPr id="8" name="Text Box 23">
              <a:extLst>
                <a:ext uri="{FF2B5EF4-FFF2-40B4-BE49-F238E27FC236}">
                  <a16:creationId xmlns:a16="http://schemas.microsoft.com/office/drawing/2014/main" id="{FD524F8F-8113-60EB-3A17-25AFC085F7D5}"/>
                </a:ext>
              </a:extLst>
            </p:cNvPr>
            <p:cNvSpPr txBox="1">
              <a:spLocks noChangeArrowheads="1"/>
            </p:cNvSpPr>
            <p:nvPr/>
          </p:nvSpPr>
          <p:spPr bwMode="auto">
            <a:xfrm>
              <a:off x="1200150" y="5791200"/>
              <a:ext cx="1162050" cy="400110"/>
            </a:xfrm>
            <a:prstGeom prst="rect">
              <a:avLst/>
            </a:prstGeom>
            <a:solidFill>
              <a:schemeClr val="bg1"/>
            </a:solidFill>
            <a:ln w="38100" algn="ctr">
              <a:solidFill>
                <a:srgbClr val="FF0000"/>
              </a:solidFill>
              <a:miter lim="800000"/>
              <a:headEnd/>
              <a:tailEnd/>
            </a:ln>
            <a:effectLst/>
          </p:spPr>
          <p:txBody>
            <a:bodyPr wrap="square">
              <a:spAutoFit/>
            </a:bodyPr>
            <a:lstStyle/>
            <a:p>
              <a:pPr fontAlgn="base">
                <a:spcBef>
                  <a:spcPct val="50000"/>
                </a:spcBef>
                <a:spcAft>
                  <a:spcPct val="0"/>
                </a:spcAft>
              </a:pPr>
              <a:r>
                <a:rPr lang="en-US" altLang="en-US" sz="2000" b="1" dirty="0">
                  <a:solidFill>
                    <a:srgbClr val="FF0000"/>
                  </a:solidFill>
                </a:rPr>
                <a:t>200 Feet</a:t>
              </a:r>
            </a:p>
          </p:txBody>
        </p:sp>
        <p:cxnSp>
          <p:nvCxnSpPr>
            <p:cNvPr id="9" name="Straight Connector 8">
              <a:extLst>
                <a:ext uri="{FF2B5EF4-FFF2-40B4-BE49-F238E27FC236}">
                  <a16:creationId xmlns:a16="http://schemas.microsoft.com/office/drawing/2014/main" id="{054B5756-41B8-C2E1-B6AE-885285C7E311}"/>
                </a:ext>
              </a:extLst>
            </p:cNvPr>
            <p:cNvCxnSpPr/>
            <p:nvPr/>
          </p:nvCxnSpPr>
          <p:spPr>
            <a:xfrm>
              <a:off x="1085088" y="5638800"/>
              <a:ext cx="13854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4418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32" grpId="0" animBg="1"/>
      <p:bldP spid="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50" y="3424248"/>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8771" name="Picture 3" descr="p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20" y="-838200"/>
            <a:ext cx="4951413" cy="7696200"/>
          </a:xfrm>
          <a:prstGeom prst="rect">
            <a:avLst/>
          </a:prstGeom>
          <a:noFill/>
          <a:extLst>
            <a:ext uri="{909E8E84-426E-40DD-AFC4-6F175D3DCCD1}">
              <a14:hiddenFill xmlns:a14="http://schemas.microsoft.com/office/drawing/2010/main">
                <a:solidFill>
                  <a:srgbClr val="FFFFFF"/>
                </a:solidFill>
              </a14:hiddenFill>
            </a:ext>
          </a:extLst>
        </p:spPr>
      </p:pic>
      <p:sp>
        <p:nvSpPr>
          <p:cNvPr id="288776" name="Oval 8"/>
          <p:cNvSpPr>
            <a:spLocks noChangeArrowheads="1"/>
          </p:cNvSpPr>
          <p:nvPr/>
        </p:nvSpPr>
        <p:spPr bwMode="auto">
          <a:xfrm>
            <a:off x="3269526" y="2588101"/>
            <a:ext cx="754381" cy="643823"/>
          </a:xfrm>
          <a:prstGeom prst="ellipse">
            <a:avLst/>
          </a:prstGeom>
          <a:solidFill>
            <a:schemeClr val="bg1">
              <a:alpha val="0"/>
            </a:schemeClr>
          </a:solid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fontAlgn="base">
              <a:lnSpc>
                <a:spcPct val="150000"/>
              </a:lnSpc>
              <a:spcBef>
                <a:spcPct val="50000"/>
              </a:spcBef>
              <a:spcAft>
                <a:spcPct val="0"/>
              </a:spcAft>
            </a:pPr>
            <a:endParaRPr lang="en-US" sz="2000" b="1">
              <a:solidFill>
                <a:srgbClr val="FF0000"/>
              </a:solidFill>
            </a:endParaRPr>
          </a:p>
        </p:txBody>
      </p:sp>
      <p:sp>
        <p:nvSpPr>
          <p:cNvPr id="288791" name="Text Box 23"/>
          <p:cNvSpPr txBox="1">
            <a:spLocks noChangeArrowheads="1"/>
          </p:cNvSpPr>
          <p:nvPr/>
        </p:nvSpPr>
        <p:spPr bwMode="auto">
          <a:xfrm>
            <a:off x="1447800" y="1740408"/>
            <a:ext cx="2438401" cy="707886"/>
          </a:xfrm>
          <a:prstGeom prst="rect">
            <a:avLst/>
          </a:prstGeom>
          <a:solidFill>
            <a:schemeClr val="bg1"/>
          </a:solidFill>
          <a:ln w="38100" algn="ctr">
            <a:solidFill>
              <a:srgbClr val="FF0000"/>
            </a:solidFill>
            <a:miter lim="800000"/>
            <a:headEnd/>
            <a:tailEnd/>
          </a:ln>
          <a:effectLst/>
        </p:spPr>
        <p:txBody>
          <a:bodyPr wrap="square">
            <a:spAutoFit/>
          </a:bodyPr>
          <a:lstStyle/>
          <a:p>
            <a:pPr fontAlgn="base">
              <a:spcBef>
                <a:spcPct val="50000"/>
              </a:spcBef>
              <a:spcAft>
                <a:spcPct val="0"/>
              </a:spcAft>
            </a:pPr>
            <a:r>
              <a:rPr lang="en-US" altLang="en-US" sz="2000" b="1" dirty="0">
                <a:solidFill>
                  <a:srgbClr val="FF0000"/>
                </a:solidFill>
              </a:rPr>
              <a:t>Englewood Dam on Stillwater River</a:t>
            </a:r>
          </a:p>
        </p:txBody>
      </p:sp>
    </p:spTree>
    <p:extLst>
      <p:ext uri="{BB962C8B-B14F-4D97-AF65-F5344CB8AC3E}">
        <p14:creationId xmlns:p14="http://schemas.microsoft.com/office/powerpoint/2010/main" val="385401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87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87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6" grpId="0" animBg="1"/>
      <p:bldP spid="288791"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6248400"/>
            <a:ext cx="7010400" cy="369332"/>
          </a:xfrm>
          <a:prstGeom prst="rect">
            <a:avLst/>
          </a:prstGeom>
          <a:noFill/>
        </p:spPr>
        <p:txBody>
          <a:bodyPr wrap="square" rtlCol="0">
            <a:spAutoFit/>
          </a:bodyPr>
          <a:lstStyle/>
          <a:p>
            <a:endParaRPr lang="en-US" dirty="0"/>
          </a:p>
        </p:txBody>
      </p:sp>
      <p:grpSp>
        <p:nvGrpSpPr>
          <p:cNvPr id="18" name="Group 17"/>
          <p:cNvGrpSpPr/>
          <p:nvPr/>
        </p:nvGrpSpPr>
        <p:grpSpPr>
          <a:xfrm>
            <a:off x="4" y="2"/>
            <a:ext cx="9161617" cy="6676535"/>
            <a:chOff x="0" y="0"/>
            <a:chExt cx="9161617" cy="6676535"/>
          </a:xfrm>
        </p:grpSpPr>
        <p:pic>
          <p:nvPicPr>
            <p:cNvPr id="4098" name="Picture 2" descr="C:\Users\SJB\Documents\Classes\Cee 5xx Class materials - Steve Burges\Cee 578 Jessica Spring 2017\Miami Conservancy District\Photos\Englewood D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1617" cy="60462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5"/>
            <p:cNvSpPr txBox="1">
              <a:spLocks noChangeArrowheads="1"/>
            </p:cNvSpPr>
            <p:nvPr/>
          </p:nvSpPr>
          <p:spPr bwMode="auto">
            <a:xfrm>
              <a:off x="1846902" y="6214870"/>
              <a:ext cx="4401494" cy="461665"/>
            </a:xfrm>
            <a:prstGeom prst="rect">
              <a:avLst/>
            </a:prstGeom>
            <a:noFill/>
            <a:ln w="28575" algn="ctr">
              <a:noFill/>
              <a:miter lim="800000"/>
              <a:headEnd/>
              <a:tailEnd/>
            </a:ln>
            <a:effectLst/>
          </p:spPr>
          <p:txBody>
            <a:bodyPr wrap="square">
              <a:spAutoFit/>
            </a:bodyPr>
            <a:lstStyle/>
            <a:p>
              <a:pPr fontAlgn="base">
                <a:spcBef>
                  <a:spcPct val="50000"/>
                </a:spcBef>
                <a:spcAft>
                  <a:spcPct val="0"/>
                </a:spcAft>
              </a:pPr>
              <a:r>
                <a:rPr lang="en-US" altLang="en-US" sz="2400" b="1" dirty="0"/>
                <a:t>Englewood Dam and region </a:t>
              </a:r>
            </a:p>
          </p:txBody>
        </p:sp>
      </p:grpSp>
      <p:sp>
        <p:nvSpPr>
          <p:cNvPr id="7" name="Text Box 5"/>
          <p:cNvSpPr txBox="1">
            <a:spLocks noChangeArrowheads="1"/>
          </p:cNvSpPr>
          <p:nvPr/>
        </p:nvSpPr>
        <p:spPr bwMode="auto">
          <a:xfrm>
            <a:off x="4572000" y="3576937"/>
            <a:ext cx="2438400" cy="461665"/>
          </a:xfrm>
          <a:prstGeom prst="rect">
            <a:avLst/>
          </a:prstGeom>
          <a:solidFill>
            <a:schemeClr val="bg1"/>
          </a:solidFill>
          <a:ln w="2857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400" b="1" dirty="0">
                <a:solidFill>
                  <a:srgbClr val="0000FF"/>
                </a:solidFill>
              </a:rPr>
              <a:t>Stillwater River</a:t>
            </a:r>
          </a:p>
        </p:txBody>
      </p:sp>
      <p:cxnSp>
        <p:nvCxnSpPr>
          <p:cNvPr id="8" name="Straight Arrow Connector 7"/>
          <p:cNvCxnSpPr/>
          <p:nvPr/>
        </p:nvCxnSpPr>
        <p:spPr bwMode="auto">
          <a:xfrm>
            <a:off x="1447800" y="2286000"/>
            <a:ext cx="685800" cy="990600"/>
          </a:xfrm>
          <a:prstGeom prst="straightConnector1">
            <a:avLst/>
          </a:prstGeom>
          <a:solidFill>
            <a:schemeClr val="accent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p:cNvCxnSpPr/>
          <p:nvPr/>
        </p:nvCxnSpPr>
        <p:spPr bwMode="auto">
          <a:xfrm>
            <a:off x="3627120" y="4151376"/>
            <a:ext cx="1143000" cy="381000"/>
          </a:xfrm>
          <a:prstGeom prst="straightConnector1">
            <a:avLst/>
          </a:prstGeom>
          <a:solidFill>
            <a:schemeClr val="accent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 name="Group 16"/>
          <p:cNvGrpSpPr/>
          <p:nvPr/>
        </p:nvGrpSpPr>
        <p:grpSpPr>
          <a:xfrm>
            <a:off x="1143000" y="381000"/>
            <a:ext cx="3467100" cy="2057400"/>
            <a:chOff x="1143000" y="381000"/>
            <a:chExt cx="3467100" cy="2057400"/>
          </a:xfrm>
        </p:grpSpPr>
        <p:sp>
          <p:nvSpPr>
            <p:cNvPr id="6" name="Text Box 5"/>
            <p:cNvSpPr txBox="1">
              <a:spLocks noChangeArrowheads="1"/>
            </p:cNvSpPr>
            <p:nvPr/>
          </p:nvSpPr>
          <p:spPr bwMode="auto">
            <a:xfrm>
              <a:off x="1143000" y="381000"/>
              <a:ext cx="3467100" cy="461665"/>
            </a:xfrm>
            <a:prstGeom prst="rect">
              <a:avLst/>
            </a:prstGeom>
            <a:solidFill>
              <a:schemeClr val="bg1"/>
            </a:solidFill>
            <a:ln w="2857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400" b="1" dirty="0">
                  <a:solidFill>
                    <a:srgbClr val="0000FF"/>
                  </a:solidFill>
                </a:rPr>
                <a:t>Lake and picnic area</a:t>
              </a:r>
            </a:p>
          </p:txBody>
        </p:sp>
        <p:cxnSp>
          <p:nvCxnSpPr>
            <p:cNvPr id="13" name="Straight Arrow Connector 12"/>
            <p:cNvCxnSpPr/>
            <p:nvPr/>
          </p:nvCxnSpPr>
          <p:spPr bwMode="auto">
            <a:xfrm>
              <a:off x="2819400" y="838200"/>
              <a:ext cx="0" cy="1600200"/>
            </a:xfrm>
            <a:prstGeom prst="straightConnector1">
              <a:avLst/>
            </a:prstGeom>
            <a:solidFill>
              <a:schemeClr val="accent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 name="Group 15"/>
          <p:cNvGrpSpPr/>
          <p:nvPr/>
        </p:nvGrpSpPr>
        <p:grpSpPr>
          <a:xfrm>
            <a:off x="3962400" y="2438402"/>
            <a:ext cx="2057400" cy="762000"/>
            <a:chOff x="3962400" y="2438400"/>
            <a:chExt cx="2057400" cy="762000"/>
          </a:xfrm>
        </p:grpSpPr>
        <p:sp>
          <p:nvSpPr>
            <p:cNvPr id="5" name="Text Box 5"/>
            <p:cNvSpPr txBox="1">
              <a:spLocks noChangeArrowheads="1"/>
            </p:cNvSpPr>
            <p:nvPr/>
          </p:nvSpPr>
          <p:spPr bwMode="auto">
            <a:xfrm>
              <a:off x="5105400" y="2438400"/>
              <a:ext cx="914400" cy="461963"/>
            </a:xfrm>
            <a:prstGeom prst="rect">
              <a:avLst/>
            </a:prstGeom>
            <a:solidFill>
              <a:schemeClr val="bg1"/>
            </a:solidFill>
            <a:ln w="2857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400" b="1" dirty="0">
                  <a:solidFill>
                    <a:srgbClr val="0000FF"/>
                  </a:solidFill>
                </a:rPr>
                <a:t>Dam</a:t>
              </a:r>
            </a:p>
          </p:txBody>
        </p:sp>
        <p:cxnSp>
          <p:nvCxnSpPr>
            <p:cNvPr id="15" name="Straight Arrow Connector 14"/>
            <p:cNvCxnSpPr/>
            <p:nvPr/>
          </p:nvCxnSpPr>
          <p:spPr bwMode="auto">
            <a:xfrm flipH="1">
              <a:off x="3962400" y="2669381"/>
              <a:ext cx="1143000" cy="531019"/>
            </a:xfrm>
            <a:prstGeom prst="straightConnector1">
              <a:avLst/>
            </a:prstGeom>
            <a:solidFill>
              <a:schemeClr val="accent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9" name="Rectangle 18"/>
          <p:cNvSpPr>
            <a:spLocks noChangeArrowheads="1"/>
          </p:cNvSpPr>
          <p:nvPr/>
        </p:nvSpPr>
        <p:spPr bwMode="auto">
          <a:xfrm>
            <a:off x="1745105" y="6258893"/>
            <a:ext cx="4417951" cy="416227"/>
          </a:xfrm>
          <a:prstGeom prst="rect">
            <a:avLst/>
          </a:prstGeom>
          <a:solidFill>
            <a:schemeClr val="accent1">
              <a:alpha val="0"/>
            </a:schemeClr>
          </a:solidFill>
          <a:ln w="38100"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lnSpc>
                <a:spcPct val="150000"/>
              </a:lnSpc>
              <a:spcBef>
                <a:spcPct val="50000"/>
              </a:spcBef>
              <a:spcAft>
                <a:spcPct val="0"/>
              </a:spcAft>
            </a:pPr>
            <a:endParaRPr lang="en-US" sz="2000" b="1" dirty="0">
              <a:solidFill>
                <a:srgbClr val="FF0000"/>
              </a:solidFill>
            </a:endParaRPr>
          </a:p>
        </p:txBody>
      </p:sp>
      <p:grpSp>
        <p:nvGrpSpPr>
          <p:cNvPr id="3" name="Group 2">
            <a:extLst>
              <a:ext uri="{FF2B5EF4-FFF2-40B4-BE49-F238E27FC236}">
                <a16:creationId xmlns:a16="http://schemas.microsoft.com/office/drawing/2014/main" id="{981545F5-1480-E793-A1B8-3A67F55FE7E5}"/>
              </a:ext>
            </a:extLst>
          </p:cNvPr>
          <p:cNvGrpSpPr/>
          <p:nvPr/>
        </p:nvGrpSpPr>
        <p:grpSpPr>
          <a:xfrm>
            <a:off x="6705600" y="5349240"/>
            <a:ext cx="1219200" cy="573846"/>
            <a:chOff x="6705600" y="5349240"/>
            <a:chExt cx="1219200" cy="573846"/>
          </a:xfrm>
        </p:grpSpPr>
        <p:sp>
          <p:nvSpPr>
            <p:cNvPr id="21" name="Text Box 23">
              <a:extLst>
                <a:ext uri="{FF2B5EF4-FFF2-40B4-BE49-F238E27FC236}">
                  <a16:creationId xmlns:a16="http://schemas.microsoft.com/office/drawing/2014/main" id="{4310C854-DA89-E6BD-CBB9-8C7274D74253}"/>
                </a:ext>
              </a:extLst>
            </p:cNvPr>
            <p:cNvSpPr txBox="1">
              <a:spLocks noChangeArrowheads="1"/>
            </p:cNvSpPr>
            <p:nvPr/>
          </p:nvSpPr>
          <p:spPr bwMode="auto">
            <a:xfrm>
              <a:off x="6705600" y="5522976"/>
              <a:ext cx="1219200" cy="400110"/>
            </a:xfrm>
            <a:prstGeom prst="rect">
              <a:avLst/>
            </a:prstGeom>
            <a:solidFill>
              <a:schemeClr val="bg1"/>
            </a:solidFill>
            <a:ln w="38100" algn="ctr">
              <a:solidFill>
                <a:srgbClr val="FF0000"/>
              </a:solid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Calibri"/>
                  <a:ea typeface="+mn-ea"/>
                  <a:cs typeface="+mn-cs"/>
                </a:rPr>
                <a:t>0.1 miles</a:t>
              </a:r>
            </a:p>
          </p:txBody>
        </p:sp>
        <p:cxnSp>
          <p:nvCxnSpPr>
            <p:cNvPr id="22" name="Straight Connector 21">
              <a:extLst>
                <a:ext uri="{FF2B5EF4-FFF2-40B4-BE49-F238E27FC236}">
                  <a16:creationId xmlns:a16="http://schemas.microsoft.com/office/drawing/2014/main" id="{7DA78F86-5441-223F-007D-9CBC292FE67B}"/>
                </a:ext>
              </a:extLst>
            </p:cNvPr>
            <p:cNvCxnSpPr>
              <a:cxnSpLocks/>
            </p:cNvCxnSpPr>
            <p:nvPr/>
          </p:nvCxnSpPr>
          <p:spPr>
            <a:xfrm>
              <a:off x="7112549" y="5349240"/>
              <a:ext cx="36419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7802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JB\Documents\Folders\LETTERS\2014\Cee Commencement Address - sjb\Scanned Slides\Cropped - jpg\Englewood Dam sig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14" y="76204"/>
            <a:ext cx="7053135" cy="65532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533400" y="4495810"/>
            <a:ext cx="3984282" cy="1228253"/>
            <a:chOff x="533400" y="4495800"/>
            <a:chExt cx="3984282" cy="1228253"/>
          </a:xfrm>
        </p:grpSpPr>
        <p:sp>
          <p:nvSpPr>
            <p:cNvPr id="5" name="Text Box 8"/>
            <p:cNvSpPr txBox="1">
              <a:spLocks noChangeArrowheads="1"/>
            </p:cNvSpPr>
            <p:nvPr/>
          </p:nvSpPr>
          <p:spPr bwMode="auto">
            <a:xfrm>
              <a:off x="533400" y="4495800"/>
              <a:ext cx="1981200" cy="461665"/>
            </a:xfrm>
            <a:prstGeom prst="rect">
              <a:avLst/>
            </a:prstGeom>
            <a:solidFill>
              <a:schemeClr val="bg1"/>
            </a:solidFill>
            <a:ln w="38100" algn="ctr">
              <a:solidFill>
                <a:srgbClr val="FF0000"/>
              </a:solidFill>
              <a:miter lim="800000"/>
              <a:headEnd/>
              <a:tailEnd/>
            </a:ln>
            <a:effectLst/>
          </p:spPr>
          <p:txBody>
            <a:bodyPr>
              <a:spAutoFit/>
            </a:bodyPr>
            <a:lstStyle/>
            <a:p>
              <a:pPr fontAlgn="base">
                <a:spcBef>
                  <a:spcPct val="50000"/>
                </a:spcBef>
                <a:spcAft>
                  <a:spcPct val="0"/>
                </a:spcAft>
              </a:pPr>
              <a:r>
                <a:rPr lang="en-US" altLang="en-US" sz="2400" b="1" dirty="0">
                  <a:solidFill>
                    <a:srgbClr val="FF0000"/>
                  </a:solidFill>
                </a:rPr>
                <a:t>Granite sign</a:t>
              </a:r>
            </a:p>
          </p:txBody>
        </p:sp>
        <p:sp>
          <p:nvSpPr>
            <p:cNvPr id="6" name="Line 9"/>
            <p:cNvSpPr>
              <a:spLocks noChangeShapeType="1"/>
            </p:cNvSpPr>
            <p:nvPr/>
          </p:nvSpPr>
          <p:spPr bwMode="auto">
            <a:xfrm>
              <a:off x="2536482" y="4733453"/>
              <a:ext cx="1981200" cy="9906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endParaRPr lang="en-US" sz="2000" b="1">
                <a:solidFill>
                  <a:srgbClr val="FF0000"/>
                </a:solidFill>
              </a:endParaRPr>
            </a:p>
          </p:txBody>
        </p:sp>
      </p:grpSp>
      <p:sp>
        <p:nvSpPr>
          <p:cNvPr id="7" name="Rectangle 6"/>
          <p:cNvSpPr>
            <a:spLocks noChangeArrowheads="1"/>
          </p:cNvSpPr>
          <p:nvPr/>
        </p:nvSpPr>
        <p:spPr bwMode="auto">
          <a:xfrm>
            <a:off x="2675966" y="4012998"/>
            <a:ext cx="1703311" cy="416227"/>
          </a:xfrm>
          <a:prstGeom prst="rect">
            <a:avLst/>
          </a:prstGeom>
          <a:solidFill>
            <a:schemeClr val="accent1">
              <a:alpha val="0"/>
            </a:schemeClr>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lnSpc>
                <a:spcPct val="150000"/>
              </a:lnSpc>
              <a:spcBef>
                <a:spcPct val="50000"/>
              </a:spcBef>
              <a:spcAft>
                <a:spcPct val="0"/>
              </a:spcAft>
            </a:pPr>
            <a:endParaRPr lang="en-US" sz="2000" b="1">
              <a:solidFill>
                <a:srgbClr val="FF0000"/>
              </a:solidFill>
            </a:endParaRPr>
          </a:p>
        </p:txBody>
      </p:sp>
    </p:spTree>
    <p:extLst>
      <p:ext uri="{BB962C8B-B14F-4D97-AF65-F5344CB8AC3E}">
        <p14:creationId xmlns:p14="http://schemas.microsoft.com/office/powerpoint/2010/main" val="132934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JB\Desktop\Englewood Dam-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20" y="-223123"/>
            <a:ext cx="8712425" cy="736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9"/>
          <p:cNvGrpSpPr>
            <a:grpSpLocks/>
          </p:cNvGrpSpPr>
          <p:nvPr/>
        </p:nvGrpSpPr>
        <p:grpSpPr bwMode="auto">
          <a:xfrm>
            <a:off x="1237306" y="49514"/>
            <a:ext cx="6477000" cy="6315076"/>
            <a:chOff x="768" y="54"/>
            <a:chExt cx="4080" cy="3978"/>
          </a:xfrm>
        </p:grpSpPr>
        <p:sp>
          <p:nvSpPr>
            <p:cNvPr id="4" name="Text Box 5"/>
            <p:cNvSpPr txBox="1">
              <a:spLocks noChangeArrowheads="1"/>
            </p:cNvSpPr>
            <p:nvPr/>
          </p:nvSpPr>
          <p:spPr bwMode="auto">
            <a:xfrm>
              <a:off x="1632" y="54"/>
              <a:ext cx="2256" cy="291"/>
            </a:xfrm>
            <a:prstGeom prst="rect">
              <a:avLst/>
            </a:prstGeom>
            <a:solidFill>
              <a:schemeClr val="bg1"/>
            </a:solidFill>
            <a:ln w="2857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400" b="1" dirty="0">
                  <a:solidFill>
                    <a:srgbClr val="FF0000"/>
                  </a:solidFill>
                </a:rPr>
                <a:t>Englewood “Dry” Dam</a:t>
              </a:r>
            </a:p>
          </p:txBody>
        </p:sp>
        <p:sp>
          <p:nvSpPr>
            <p:cNvPr id="5" name="Line 6"/>
            <p:cNvSpPr>
              <a:spLocks noChangeShapeType="1"/>
            </p:cNvSpPr>
            <p:nvPr/>
          </p:nvSpPr>
          <p:spPr bwMode="auto">
            <a:xfrm flipV="1">
              <a:off x="2976" y="384"/>
              <a:ext cx="1872" cy="96"/>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endParaRPr lang="en-US" sz="2000" b="1">
                <a:solidFill>
                  <a:srgbClr val="FF0000"/>
                </a:solidFill>
              </a:endParaRPr>
            </a:p>
          </p:txBody>
        </p:sp>
        <p:sp>
          <p:nvSpPr>
            <p:cNvPr id="6" name="Line 7"/>
            <p:cNvSpPr>
              <a:spLocks noChangeShapeType="1"/>
            </p:cNvSpPr>
            <p:nvPr/>
          </p:nvSpPr>
          <p:spPr bwMode="auto">
            <a:xfrm flipH="1">
              <a:off x="768" y="480"/>
              <a:ext cx="2208" cy="355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endParaRPr lang="en-US" sz="2000" b="1">
                <a:solidFill>
                  <a:srgbClr val="FF0000"/>
                </a:solidFill>
              </a:endParaRPr>
            </a:p>
          </p:txBody>
        </p:sp>
      </p:grpSp>
      <p:sp>
        <p:nvSpPr>
          <p:cNvPr id="7" name="Text Box 8"/>
          <p:cNvSpPr txBox="1">
            <a:spLocks noChangeArrowheads="1"/>
          </p:cNvSpPr>
          <p:nvPr/>
        </p:nvSpPr>
        <p:spPr bwMode="auto">
          <a:xfrm>
            <a:off x="4191000" y="3851084"/>
            <a:ext cx="4572000" cy="873316"/>
          </a:xfrm>
          <a:prstGeom prst="rect">
            <a:avLst/>
          </a:prstGeom>
          <a:solidFill>
            <a:schemeClr val="bg1"/>
          </a:solidFill>
          <a:ln w="28575" algn="ctr">
            <a:solidFill>
              <a:srgbClr val="FF0000"/>
            </a:solidFill>
            <a:miter lim="800000"/>
            <a:headEnd/>
            <a:tailEnd/>
          </a:ln>
          <a:effectLst/>
        </p:spPr>
        <p:txBody>
          <a:bodyPr wrap="square">
            <a:spAutoFit/>
          </a:bodyPr>
          <a:lstStyle/>
          <a:p>
            <a:pPr fontAlgn="base">
              <a:lnSpc>
                <a:spcPct val="110000"/>
              </a:lnSpc>
              <a:spcAft>
                <a:spcPct val="0"/>
              </a:spcAft>
            </a:pPr>
            <a:r>
              <a:rPr lang="en-US" altLang="en-US" sz="2400" b="1" dirty="0">
                <a:solidFill>
                  <a:srgbClr val="FF0000"/>
                </a:solidFill>
              </a:rPr>
              <a:t>1972 National Historic Civil Engineering Landmark, ASCE</a:t>
            </a:r>
          </a:p>
        </p:txBody>
      </p:sp>
      <p:sp>
        <p:nvSpPr>
          <p:cNvPr id="8" name="Text Box 5"/>
          <p:cNvSpPr txBox="1">
            <a:spLocks noChangeArrowheads="1"/>
          </p:cNvSpPr>
          <p:nvPr/>
        </p:nvSpPr>
        <p:spPr bwMode="auto">
          <a:xfrm>
            <a:off x="228600" y="889337"/>
            <a:ext cx="2971800" cy="830997"/>
          </a:xfrm>
          <a:prstGeom prst="rect">
            <a:avLst/>
          </a:prstGeom>
          <a:solidFill>
            <a:schemeClr val="bg1"/>
          </a:solidFill>
          <a:ln w="2857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400" b="1" dirty="0">
                <a:solidFill>
                  <a:srgbClr val="FF0000"/>
                </a:solidFill>
              </a:rPr>
              <a:t>Dry side - no “permanent flood”</a:t>
            </a:r>
          </a:p>
        </p:txBody>
      </p:sp>
      <p:grpSp>
        <p:nvGrpSpPr>
          <p:cNvPr id="9" name="Group 8">
            <a:extLst>
              <a:ext uri="{FF2B5EF4-FFF2-40B4-BE49-F238E27FC236}">
                <a16:creationId xmlns:a16="http://schemas.microsoft.com/office/drawing/2014/main" id="{559A4C30-5096-5357-C68D-349DC00E2C77}"/>
              </a:ext>
            </a:extLst>
          </p:cNvPr>
          <p:cNvGrpSpPr/>
          <p:nvPr/>
        </p:nvGrpSpPr>
        <p:grpSpPr>
          <a:xfrm>
            <a:off x="6664445" y="5817810"/>
            <a:ext cx="1260355" cy="582990"/>
            <a:chOff x="6664445" y="5340096"/>
            <a:chExt cx="1260355" cy="582990"/>
          </a:xfrm>
        </p:grpSpPr>
        <p:sp>
          <p:nvSpPr>
            <p:cNvPr id="10" name="Text Box 23">
              <a:extLst>
                <a:ext uri="{FF2B5EF4-FFF2-40B4-BE49-F238E27FC236}">
                  <a16:creationId xmlns:a16="http://schemas.microsoft.com/office/drawing/2014/main" id="{5C1EF55E-CB34-F8F7-F026-88B8655B87E3}"/>
                </a:ext>
              </a:extLst>
            </p:cNvPr>
            <p:cNvSpPr txBox="1">
              <a:spLocks noChangeArrowheads="1"/>
            </p:cNvSpPr>
            <p:nvPr/>
          </p:nvSpPr>
          <p:spPr bwMode="auto">
            <a:xfrm>
              <a:off x="6705600" y="5522976"/>
              <a:ext cx="1219200" cy="400110"/>
            </a:xfrm>
            <a:prstGeom prst="rect">
              <a:avLst/>
            </a:prstGeom>
            <a:solidFill>
              <a:schemeClr val="bg1"/>
            </a:solidFill>
            <a:ln w="38100" algn="ctr">
              <a:solidFill>
                <a:srgbClr val="FF0000"/>
              </a:solid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Calibri"/>
                  <a:ea typeface="+mn-ea"/>
                  <a:cs typeface="+mn-cs"/>
                </a:rPr>
                <a:t>0.1 miles</a:t>
              </a:r>
            </a:p>
          </p:txBody>
        </p:sp>
        <p:cxnSp>
          <p:nvCxnSpPr>
            <p:cNvPr id="11" name="Straight Connector 10">
              <a:extLst>
                <a:ext uri="{FF2B5EF4-FFF2-40B4-BE49-F238E27FC236}">
                  <a16:creationId xmlns:a16="http://schemas.microsoft.com/office/drawing/2014/main" id="{A2DCA895-FABB-E039-1880-EC7D9D23F6DD}"/>
                </a:ext>
              </a:extLst>
            </p:cNvPr>
            <p:cNvCxnSpPr>
              <a:cxnSpLocks/>
            </p:cNvCxnSpPr>
            <p:nvPr/>
          </p:nvCxnSpPr>
          <p:spPr>
            <a:xfrm>
              <a:off x="6664445" y="5340096"/>
              <a:ext cx="12573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992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JB\Desktop\Englewood Dam-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20" y="-223123"/>
            <a:ext cx="8712425" cy="736405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990600" y="-27159"/>
            <a:ext cx="7620000" cy="6705600"/>
            <a:chOff x="762000" y="-27159"/>
            <a:chExt cx="7620000" cy="6705600"/>
          </a:xfrm>
        </p:grpSpPr>
        <p:sp>
          <p:nvSpPr>
            <p:cNvPr id="4" name="Line 5"/>
            <p:cNvSpPr>
              <a:spLocks noChangeShapeType="1"/>
            </p:cNvSpPr>
            <p:nvPr/>
          </p:nvSpPr>
          <p:spPr bwMode="auto">
            <a:xfrm flipV="1">
              <a:off x="762000" y="-27159"/>
              <a:ext cx="7620000" cy="6705600"/>
            </a:xfrm>
            <a:prstGeom prst="line">
              <a:avLst/>
            </a:prstGeom>
            <a:noFill/>
            <a:ln w="38100">
              <a:solidFill>
                <a:srgbClr val="FF00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
          <p:nvSpPr>
            <p:cNvPr id="5" name="Text Box 6"/>
            <p:cNvSpPr txBox="1">
              <a:spLocks noChangeArrowheads="1"/>
            </p:cNvSpPr>
            <p:nvPr/>
          </p:nvSpPr>
          <p:spPr bwMode="auto">
            <a:xfrm>
              <a:off x="4953000" y="3087469"/>
              <a:ext cx="1676400" cy="461665"/>
            </a:xfrm>
            <a:prstGeom prst="rect">
              <a:avLst/>
            </a:prstGeom>
            <a:solidFill>
              <a:schemeClr val="bg1"/>
            </a:solidFill>
            <a:ln w="28575">
              <a:solidFill>
                <a:srgbClr val="FF0000"/>
              </a:solidFill>
            </a:ln>
            <a:effectLst/>
          </p:spPr>
          <p:txBody>
            <a:bodyPr wrap="square">
              <a:spAutoFit/>
            </a:bodyPr>
            <a:lstStyle/>
            <a:p>
              <a:pPr fontAlgn="base">
                <a:spcAft>
                  <a:spcPct val="0"/>
                </a:spcAft>
              </a:pPr>
              <a:r>
                <a:rPr lang="en-US" altLang="en-US" sz="2400" b="1" dirty="0">
                  <a:solidFill>
                    <a:srgbClr val="FF0000"/>
                  </a:solidFill>
                </a:rPr>
                <a:t>0.89 miles</a:t>
              </a:r>
            </a:p>
          </p:txBody>
        </p:sp>
      </p:grpSp>
      <p:grpSp>
        <p:nvGrpSpPr>
          <p:cNvPr id="12" name="Group 11"/>
          <p:cNvGrpSpPr/>
          <p:nvPr/>
        </p:nvGrpSpPr>
        <p:grpSpPr>
          <a:xfrm>
            <a:off x="2362200" y="2438400"/>
            <a:ext cx="2249788" cy="1905000"/>
            <a:chOff x="2362200" y="2438400"/>
            <a:chExt cx="2249788" cy="1905000"/>
          </a:xfrm>
        </p:grpSpPr>
        <p:sp>
          <p:nvSpPr>
            <p:cNvPr id="7" name="Line 8"/>
            <p:cNvSpPr>
              <a:spLocks noChangeShapeType="1"/>
            </p:cNvSpPr>
            <p:nvPr/>
          </p:nvSpPr>
          <p:spPr bwMode="auto">
            <a:xfrm>
              <a:off x="3468988" y="2835275"/>
              <a:ext cx="1143000" cy="1508125"/>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
          <p:nvSpPr>
            <p:cNvPr id="8" name="Text Box 9"/>
            <p:cNvSpPr txBox="1">
              <a:spLocks noChangeArrowheads="1"/>
            </p:cNvSpPr>
            <p:nvPr/>
          </p:nvSpPr>
          <p:spPr bwMode="auto">
            <a:xfrm>
              <a:off x="2362200" y="2438400"/>
              <a:ext cx="2057400" cy="461665"/>
            </a:xfrm>
            <a:prstGeom prst="rect">
              <a:avLst/>
            </a:prstGeom>
            <a:solidFill>
              <a:schemeClr val="bg1"/>
            </a:solidFill>
            <a:ln w="28575" algn="ctr">
              <a:solidFill>
                <a:srgbClr val="0000FF"/>
              </a:solidFill>
              <a:miter lim="800000"/>
              <a:headEnd/>
              <a:tailEnd/>
            </a:ln>
            <a:effectLst/>
          </p:spPr>
          <p:txBody>
            <a:bodyPr wrap="square">
              <a:spAutoFit/>
            </a:bodyPr>
            <a:lstStyle/>
            <a:p>
              <a:pPr fontAlgn="base">
                <a:spcBef>
                  <a:spcPct val="50000"/>
                </a:spcBef>
                <a:spcAft>
                  <a:spcPct val="0"/>
                </a:spcAft>
              </a:pPr>
              <a:r>
                <a:rPr lang="en-US" altLang="en-US" sz="2400" b="1" dirty="0">
                  <a:solidFill>
                    <a:srgbClr val="0000FF"/>
                  </a:solidFill>
                </a:rPr>
                <a:t>Outlet works</a:t>
              </a:r>
            </a:p>
          </p:txBody>
        </p:sp>
      </p:grpSp>
      <p:grpSp>
        <p:nvGrpSpPr>
          <p:cNvPr id="2" name="Group 1"/>
          <p:cNvGrpSpPr/>
          <p:nvPr/>
        </p:nvGrpSpPr>
        <p:grpSpPr>
          <a:xfrm>
            <a:off x="152400" y="4796145"/>
            <a:ext cx="1447800" cy="1604665"/>
            <a:chOff x="152400" y="4796135"/>
            <a:chExt cx="1447800" cy="1604665"/>
          </a:xfrm>
        </p:grpSpPr>
        <p:sp>
          <p:nvSpPr>
            <p:cNvPr id="10" name="Line 11"/>
            <p:cNvSpPr>
              <a:spLocks noChangeShapeType="1"/>
            </p:cNvSpPr>
            <p:nvPr/>
          </p:nvSpPr>
          <p:spPr bwMode="auto">
            <a:xfrm>
              <a:off x="762000" y="5257800"/>
              <a:ext cx="152400" cy="11430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
          <p:nvSpPr>
            <p:cNvPr id="11" name="Text Box 12"/>
            <p:cNvSpPr txBox="1">
              <a:spLocks noChangeArrowheads="1"/>
            </p:cNvSpPr>
            <p:nvPr/>
          </p:nvSpPr>
          <p:spPr bwMode="auto">
            <a:xfrm>
              <a:off x="152400" y="4796135"/>
              <a:ext cx="1447800" cy="461665"/>
            </a:xfrm>
            <a:prstGeom prst="rect">
              <a:avLst/>
            </a:prstGeom>
            <a:solidFill>
              <a:schemeClr val="bg1"/>
            </a:solidFill>
            <a:ln w="28575" algn="ctr">
              <a:solidFill>
                <a:srgbClr val="FF0000"/>
              </a:solidFill>
              <a:miter lim="800000"/>
              <a:headEnd/>
              <a:tailEnd/>
            </a:ln>
            <a:effectLst/>
          </p:spPr>
          <p:txBody>
            <a:bodyPr wrap="square">
              <a:spAutoFit/>
            </a:bodyPr>
            <a:lstStyle/>
            <a:p>
              <a:pPr fontAlgn="base">
                <a:spcAft>
                  <a:spcPct val="0"/>
                </a:spcAft>
              </a:pPr>
              <a:r>
                <a:rPr lang="en-US" altLang="en-US" sz="2400" b="1" dirty="0">
                  <a:solidFill>
                    <a:srgbClr val="FF0000"/>
                  </a:solidFill>
                </a:rPr>
                <a:t>Spillway</a:t>
              </a:r>
            </a:p>
          </p:txBody>
        </p:sp>
      </p:grpSp>
      <p:sp>
        <p:nvSpPr>
          <p:cNvPr id="14" name="Rectangle 6">
            <a:extLst>
              <a:ext uri="{FF2B5EF4-FFF2-40B4-BE49-F238E27FC236}">
                <a16:creationId xmlns:a16="http://schemas.microsoft.com/office/drawing/2014/main" id="{0423AB6A-D72E-3D1C-5BA9-4D52A99232B3}"/>
              </a:ext>
            </a:extLst>
          </p:cNvPr>
          <p:cNvSpPr>
            <a:spLocks noChangeArrowheads="1"/>
          </p:cNvSpPr>
          <p:nvPr/>
        </p:nvSpPr>
        <p:spPr bwMode="auto">
          <a:xfrm>
            <a:off x="3316932" y="6327212"/>
            <a:ext cx="874068" cy="378388"/>
          </a:xfrm>
          <a:prstGeom prst="rect">
            <a:avLst/>
          </a:prstGeom>
          <a:solidFill>
            <a:schemeClr val="accent1">
              <a:alpha val="0"/>
            </a:schemeClr>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lnSpc>
                <a:spcPct val="150000"/>
              </a:lnSpc>
              <a:spcBef>
                <a:spcPct val="50000"/>
              </a:spcBef>
              <a:spcAft>
                <a:spcPct val="0"/>
              </a:spcAft>
            </a:pPr>
            <a:endParaRPr lang="en-US" sz="2000" b="1">
              <a:solidFill>
                <a:srgbClr val="FF0000"/>
              </a:solidFill>
            </a:endParaRPr>
          </a:p>
        </p:txBody>
      </p:sp>
      <p:grpSp>
        <p:nvGrpSpPr>
          <p:cNvPr id="15" name="Group 14">
            <a:extLst>
              <a:ext uri="{FF2B5EF4-FFF2-40B4-BE49-F238E27FC236}">
                <a16:creationId xmlns:a16="http://schemas.microsoft.com/office/drawing/2014/main" id="{E066A2FA-CAB7-4359-5FF8-78A2DADFC565}"/>
              </a:ext>
            </a:extLst>
          </p:cNvPr>
          <p:cNvGrpSpPr/>
          <p:nvPr/>
        </p:nvGrpSpPr>
        <p:grpSpPr>
          <a:xfrm>
            <a:off x="6664445" y="5817810"/>
            <a:ext cx="1260355" cy="582990"/>
            <a:chOff x="6664445" y="5340096"/>
            <a:chExt cx="1260355" cy="582990"/>
          </a:xfrm>
        </p:grpSpPr>
        <p:sp>
          <p:nvSpPr>
            <p:cNvPr id="16" name="Text Box 23">
              <a:extLst>
                <a:ext uri="{FF2B5EF4-FFF2-40B4-BE49-F238E27FC236}">
                  <a16:creationId xmlns:a16="http://schemas.microsoft.com/office/drawing/2014/main" id="{63348220-15FC-B9A1-AD5F-3E69DE2AFB27}"/>
                </a:ext>
              </a:extLst>
            </p:cNvPr>
            <p:cNvSpPr txBox="1">
              <a:spLocks noChangeArrowheads="1"/>
            </p:cNvSpPr>
            <p:nvPr/>
          </p:nvSpPr>
          <p:spPr bwMode="auto">
            <a:xfrm>
              <a:off x="6705600" y="5522976"/>
              <a:ext cx="1219200" cy="400110"/>
            </a:xfrm>
            <a:prstGeom prst="rect">
              <a:avLst/>
            </a:prstGeom>
            <a:solidFill>
              <a:schemeClr val="bg1"/>
            </a:solidFill>
            <a:ln w="38100" algn="ctr">
              <a:solidFill>
                <a:srgbClr val="FF0000"/>
              </a:solid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Calibri"/>
                  <a:ea typeface="+mn-ea"/>
                  <a:cs typeface="+mn-cs"/>
                </a:rPr>
                <a:t>0.1 miles</a:t>
              </a:r>
            </a:p>
          </p:txBody>
        </p:sp>
        <p:cxnSp>
          <p:nvCxnSpPr>
            <p:cNvPr id="17" name="Straight Connector 16">
              <a:extLst>
                <a:ext uri="{FF2B5EF4-FFF2-40B4-BE49-F238E27FC236}">
                  <a16:creationId xmlns:a16="http://schemas.microsoft.com/office/drawing/2014/main" id="{A7EB5C8F-E0C7-3A08-25F6-71F662E86719}"/>
                </a:ext>
              </a:extLst>
            </p:cNvPr>
            <p:cNvCxnSpPr>
              <a:cxnSpLocks/>
            </p:cNvCxnSpPr>
            <p:nvPr/>
          </p:nvCxnSpPr>
          <p:spPr>
            <a:xfrm>
              <a:off x="6664445" y="5340096"/>
              <a:ext cx="12573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3613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outdoor, road, way&#10;&#10;Description automatically generated">
            <a:extLst>
              <a:ext uri="{FF2B5EF4-FFF2-40B4-BE49-F238E27FC236}">
                <a16:creationId xmlns:a16="http://schemas.microsoft.com/office/drawing/2014/main" id="{CDD9DA91-1B6E-76F7-9016-E7D2575633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453788"/>
          </a:xfrm>
          <a:prstGeom prst="rect">
            <a:avLst/>
          </a:prstGeom>
        </p:spPr>
      </p:pic>
      <p:grpSp>
        <p:nvGrpSpPr>
          <p:cNvPr id="14" name="Group 13">
            <a:extLst>
              <a:ext uri="{FF2B5EF4-FFF2-40B4-BE49-F238E27FC236}">
                <a16:creationId xmlns:a16="http://schemas.microsoft.com/office/drawing/2014/main" id="{87B0431A-F6BF-1278-AAB4-DDBD7EF7DE9E}"/>
              </a:ext>
            </a:extLst>
          </p:cNvPr>
          <p:cNvGrpSpPr/>
          <p:nvPr/>
        </p:nvGrpSpPr>
        <p:grpSpPr>
          <a:xfrm>
            <a:off x="6479934" y="5314890"/>
            <a:ext cx="1673466" cy="552510"/>
            <a:chOff x="6479934" y="5181600"/>
            <a:chExt cx="1673466" cy="552510"/>
          </a:xfrm>
        </p:grpSpPr>
        <p:sp>
          <p:nvSpPr>
            <p:cNvPr id="5" name="Text Box 23">
              <a:extLst>
                <a:ext uri="{FF2B5EF4-FFF2-40B4-BE49-F238E27FC236}">
                  <a16:creationId xmlns:a16="http://schemas.microsoft.com/office/drawing/2014/main" id="{AD036656-F0B2-4CA0-D2AB-980F2A98FC3D}"/>
                </a:ext>
              </a:extLst>
            </p:cNvPr>
            <p:cNvSpPr txBox="1">
              <a:spLocks noChangeArrowheads="1"/>
            </p:cNvSpPr>
            <p:nvPr/>
          </p:nvSpPr>
          <p:spPr bwMode="auto">
            <a:xfrm>
              <a:off x="6705600" y="5334000"/>
              <a:ext cx="1314450" cy="400110"/>
            </a:xfrm>
            <a:prstGeom prst="rect">
              <a:avLst/>
            </a:prstGeom>
            <a:solidFill>
              <a:schemeClr val="bg1"/>
            </a:solidFill>
            <a:ln w="38100" algn="ctr">
              <a:solidFill>
                <a:srgbClr val="FF0000"/>
              </a:solid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Calibri"/>
                  <a:ea typeface="+mn-ea"/>
                  <a:cs typeface="+mn-cs"/>
                </a:rPr>
                <a:t>0.05 miles</a:t>
              </a:r>
            </a:p>
          </p:txBody>
        </p:sp>
        <p:cxnSp>
          <p:nvCxnSpPr>
            <p:cNvPr id="6" name="Straight Connector 5">
              <a:extLst>
                <a:ext uri="{FF2B5EF4-FFF2-40B4-BE49-F238E27FC236}">
                  <a16:creationId xmlns:a16="http://schemas.microsoft.com/office/drawing/2014/main" id="{F63F7423-6088-5F11-8081-41FF1CFA1D91}"/>
                </a:ext>
              </a:extLst>
            </p:cNvPr>
            <p:cNvCxnSpPr>
              <a:cxnSpLocks/>
            </p:cNvCxnSpPr>
            <p:nvPr/>
          </p:nvCxnSpPr>
          <p:spPr>
            <a:xfrm>
              <a:off x="6479934" y="5181600"/>
              <a:ext cx="167346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5" name="Text Box 23">
            <a:extLst>
              <a:ext uri="{FF2B5EF4-FFF2-40B4-BE49-F238E27FC236}">
                <a16:creationId xmlns:a16="http://schemas.microsoft.com/office/drawing/2014/main" id="{A2E0E54F-484E-5FC6-109B-C3C4451D1F89}"/>
              </a:ext>
            </a:extLst>
          </p:cNvPr>
          <p:cNvSpPr txBox="1">
            <a:spLocks noChangeArrowheads="1"/>
          </p:cNvSpPr>
          <p:nvPr/>
        </p:nvSpPr>
        <p:spPr bwMode="auto">
          <a:xfrm>
            <a:off x="3867150" y="5848290"/>
            <a:ext cx="1314450" cy="400110"/>
          </a:xfrm>
          <a:prstGeom prst="rect">
            <a:avLst/>
          </a:prstGeom>
          <a:solidFill>
            <a:schemeClr val="bg1"/>
          </a:solidFill>
          <a:ln w="38100" algn="ctr">
            <a:solidFill>
              <a:srgbClr val="FF0000"/>
            </a:solid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Calibri"/>
                <a:ea typeface="+mn-ea"/>
                <a:cs typeface="+mn-cs"/>
              </a:rPr>
              <a:t>6/29/2016</a:t>
            </a:r>
          </a:p>
        </p:txBody>
      </p:sp>
      <p:cxnSp>
        <p:nvCxnSpPr>
          <p:cNvPr id="10" name="Straight Arrow Connector 9">
            <a:extLst>
              <a:ext uri="{FF2B5EF4-FFF2-40B4-BE49-F238E27FC236}">
                <a16:creationId xmlns:a16="http://schemas.microsoft.com/office/drawing/2014/main" id="{8EA790A0-CE22-72CD-6617-353BC8B970D3}"/>
              </a:ext>
            </a:extLst>
          </p:cNvPr>
          <p:cNvCxnSpPr>
            <a:cxnSpLocks/>
          </p:cNvCxnSpPr>
          <p:nvPr/>
        </p:nvCxnSpPr>
        <p:spPr bwMode="auto">
          <a:xfrm flipH="1">
            <a:off x="2133600" y="637858"/>
            <a:ext cx="2667000" cy="4238942"/>
          </a:xfrm>
          <a:prstGeom prst="straightConnector1">
            <a:avLst/>
          </a:prstGeom>
          <a:solidFill>
            <a:schemeClr val="accent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Arrow Connector 10">
            <a:extLst>
              <a:ext uri="{FF2B5EF4-FFF2-40B4-BE49-F238E27FC236}">
                <a16:creationId xmlns:a16="http://schemas.microsoft.com/office/drawing/2014/main" id="{0B7715A0-F7FD-33DF-33E1-24C6E2AB8FB1}"/>
              </a:ext>
            </a:extLst>
          </p:cNvPr>
          <p:cNvCxnSpPr>
            <a:cxnSpLocks/>
          </p:cNvCxnSpPr>
          <p:nvPr/>
        </p:nvCxnSpPr>
        <p:spPr bwMode="auto">
          <a:xfrm>
            <a:off x="4800600" y="628714"/>
            <a:ext cx="1752600" cy="819086"/>
          </a:xfrm>
          <a:prstGeom prst="straightConnector1">
            <a:avLst/>
          </a:prstGeom>
          <a:solidFill>
            <a:schemeClr val="accent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Box 8">
            <a:extLst>
              <a:ext uri="{FF2B5EF4-FFF2-40B4-BE49-F238E27FC236}">
                <a16:creationId xmlns:a16="http://schemas.microsoft.com/office/drawing/2014/main" id="{16A7B19B-B19B-849C-E118-D342D80544A3}"/>
              </a:ext>
            </a:extLst>
          </p:cNvPr>
          <p:cNvSpPr txBox="1"/>
          <p:nvPr/>
        </p:nvSpPr>
        <p:spPr>
          <a:xfrm>
            <a:off x="1981200" y="228605"/>
            <a:ext cx="6400800" cy="400109"/>
          </a:xfrm>
          <a:prstGeom prst="rect">
            <a:avLst/>
          </a:prstGeom>
          <a:solidFill>
            <a:schemeClr val="bg1"/>
          </a:solidFill>
          <a:ln w="38100">
            <a:solidFill>
              <a:srgbClr val="0000F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Calibri"/>
                <a:ea typeface="+mn-ea"/>
                <a:cs typeface="+mn-cs"/>
              </a:rPr>
              <a:t>Relief wells to control under seepage - reduce uplift forces</a:t>
            </a:r>
          </a:p>
        </p:txBody>
      </p:sp>
      <p:sp>
        <p:nvSpPr>
          <p:cNvPr id="29" name="TextBox 28">
            <a:extLst>
              <a:ext uri="{FF2B5EF4-FFF2-40B4-BE49-F238E27FC236}">
                <a16:creationId xmlns:a16="http://schemas.microsoft.com/office/drawing/2014/main" id="{A27B1867-B19A-9705-D0FA-2711D39F9794}"/>
              </a:ext>
            </a:extLst>
          </p:cNvPr>
          <p:cNvSpPr txBox="1"/>
          <p:nvPr/>
        </p:nvSpPr>
        <p:spPr>
          <a:xfrm>
            <a:off x="6705600" y="4376178"/>
            <a:ext cx="2362200" cy="707886"/>
          </a:xfrm>
          <a:prstGeom prst="rect">
            <a:avLst/>
          </a:prstGeom>
          <a:solidFill>
            <a:schemeClr val="bg1"/>
          </a:solidFill>
          <a:ln w="38100">
            <a:solidFill>
              <a:srgbClr val="0000F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Calibri"/>
                <a:ea typeface="+mn-ea"/>
                <a:cs typeface="+mn-cs"/>
              </a:rPr>
              <a:t>Controlled seepage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Calibri"/>
                <a:ea typeface="+mn-ea"/>
                <a:cs typeface="+mn-cs"/>
              </a:rPr>
              <a:t> release structures</a:t>
            </a:r>
          </a:p>
        </p:txBody>
      </p:sp>
      <p:cxnSp>
        <p:nvCxnSpPr>
          <p:cNvPr id="30" name="Straight Arrow Connector 29">
            <a:extLst>
              <a:ext uri="{FF2B5EF4-FFF2-40B4-BE49-F238E27FC236}">
                <a16:creationId xmlns:a16="http://schemas.microsoft.com/office/drawing/2014/main" id="{E84B04A7-6B93-78E1-BD7C-EB1D17175C5F}"/>
              </a:ext>
            </a:extLst>
          </p:cNvPr>
          <p:cNvCxnSpPr>
            <a:cxnSpLocks/>
            <a:stCxn id="29" idx="0"/>
          </p:cNvCxnSpPr>
          <p:nvPr/>
        </p:nvCxnSpPr>
        <p:spPr bwMode="auto">
          <a:xfrm flipH="1" flipV="1">
            <a:off x="6096000" y="4175993"/>
            <a:ext cx="1790700" cy="200185"/>
          </a:xfrm>
          <a:prstGeom prst="straightConnector1">
            <a:avLst/>
          </a:prstGeom>
          <a:solidFill>
            <a:schemeClr val="accent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A71B3B19-5B79-FC77-3B1C-4A88FE7E1397}"/>
              </a:ext>
            </a:extLst>
          </p:cNvPr>
          <p:cNvCxnSpPr>
            <a:cxnSpLocks/>
            <a:stCxn id="29" idx="0"/>
          </p:cNvCxnSpPr>
          <p:nvPr/>
        </p:nvCxnSpPr>
        <p:spPr bwMode="auto">
          <a:xfrm flipV="1">
            <a:off x="7886700" y="1375175"/>
            <a:ext cx="495300" cy="3001003"/>
          </a:xfrm>
          <a:prstGeom prst="straightConnector1">
            <a:avLst/>
          </a:prstGeom>
          <a:solidFill>
            <a:schemeClr val="accent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62393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animBg="1"/>
      <p:bldP spid="29"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50" y="3424248"/>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1843" name="Picture 3" descr="miami0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10"/>
            <a:ext cx="9525000" cy="6270625"/>
          </a:xfrm>
          <a:prstGeom prst="rect">
            <a:avLst/>
          </a:prstGeom>
          <a:noFill/>
          <a:extLst>
            <a:ext uri="{909E8E84-426E-40DD-AFC4-6F175D3DCCD1}">
              <a14:hiddenFill xmlns:a14="http://schemas.microsoft.com/office/drawing/2010/main">
                <a:solidFill>
                  <a:srgbClr val="FFFFFF"/>
                </a:solidFill>
              </a14:hiddenFill>
            </a:ext>
          </a:extLst>
        </p:spPr>
      </p:pic>
      <p:sp>
        <p:nvSpPr>
          <p:cNvPr id="291844" name="Text Box 4"/>
          <p:cNvSpPr txBox="1">
            <a:spLocks noChangeArrowheads="1"/>
          </p:cNvSpPr>
          <p:nvPr/>
        </p:nvSpPr>
        <p:spPr bwMode="auto">
          <a:xfrm>
            <a:off x="2057400" y="457210"/>
            <a:ext cx="4724400" cy="461665"/>
          </a:xfrm>
          <a:prstGeom prst="rect">
            <a:avLst/>
          </a:prstGeom>
          <a:solidFill>
            <a:schemeClr val="bg1"/>
          </a:solidFill>
          <a:ln w="38100">
            <a:solidFill>
              <a:srgbClr val="0000FF"/>
            </a:solidFill>
          </a:ln>
          <a:effectLst/>
        </p:spPr>
        <p:txBody>
          <a:bodyPr wrap="square">
            <a:spAutoFit/>
          </a:bodyPr>
          <a:lstStyle/>
          <a:p>
            <a:pPr fontAlgn="base">
              <a:spcAft>
                <a:spcPct val="0"/>
              </a:spcAft>
            </a:pPr>
            <a:r>
              <a:rPr lang="en-US" altLang="en-US" sz="2400" b="1" dirty="0">
                <a:solidFill>
                  <a:srgbClr val="0000FF"/>
                </a:solidFill>
              </a:rPr>
              <a:t>Low Cost Emergency Spillway </a:t>
            </a:r>
          </a:p>
        </p:txBody>
      </p:sp>
      <p:sp>
        <p:nvSpPr>
          <p:cNvPr id="291845" name="Line 5"/>
          <p:cNvSpPr>
            <a:spLocks noChangeShapeType="1"/>
          </p:cNvSpPr>
          <p:nvPr/>
        </p:nvSpPr>
        <p:spPr bwMode="auto">
          <a:xfrm flipV="1">
            <a:off x="2362200" y="4191000"/>
            <a:ext cx="1447800" cy="1752600"/>
          </a:xfrm>
          <a:prstGeom prst="line">
            <a:avLst/>
          </a:prstGeom>
          <a:noFill/>
          <a:ln w="76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endParaRPr lang="en-US" sz="2000" b="1">
              <a:solidFill>
                <a:srgbClr val="FF0000"/>
              </a:solidFill>
            </a:endParaRPr>
          </a:p>
        </p:txBody>
      </p:sp>
      <p:sp>
        <p:nvSpPr>
          <p:cNvPr id="291846" name="Line 6"/>
          <p:cNvSpPr>
            <a:spLocks noChangeShapeType="1"/>
          </p:cNvSpPr>
          <p:nvPr/>
        </p:nvSpPr>
        <p:spPr bwMode="auto">
          <a:xfrm flipV="1">
            <a:off x="4572000" y="3276610"/>
            <a:ext cx="762000" cy="381000"/>
          </a:xfrm>
          <a:prstGeom prst="line">
            <a:avLst/>
          </a:prstGeom>
          <a:noFill/>
          <a:ln w="76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endParaRPr lang="en-US" sz="2000" b="1">
              <a:solidFill>
                <a:srgbClr val="FF0000"/>
              </a:solidFill>
            </a:endParaRPr>
          </a:p>
        </p:txBody>
      </p:sp>
      <p:grpSp>
        <p:nvGrpSpPr>
          <p:cNvPr id="6" name="Group 5"/>
          <p:cNvGrpSpPr/>
          <p:nvPr/>
        </p:nvGrpSpPr>
        <p:grpSpPr>
          <a:xfrm>
            <a:off x="2846559" y="1233530"/>
            <a:ext cx="5562600" cy="1854158"/>
            <a:chOff x="2694159" y="1570080"/>
            <a:chExt cx="5562600" cy="1854158"/>
          </a:xfrm>
        </p:grpSpPr>
        <p:sp>
          <p:nvSpPr>
            <p:cNvPr id="7" name="Text Box 4"/>
            <p:cNvSpPr txBox="1">
              <a:spLocks noChangeArrowheads="1"/>
            </p:cNvSpPr>
            <p:nvPr/>
          </p:nvSpPr>
          <p:spPr bwMode="auto">
            <a:xfrm>
              <a:off x="2694159" y="1570080"/>
              <a:ext cx="5562600" cy="461665"/>
            </a:xfrm>
            <a:prstGeom prst="rect">
              <a:avLst/>
            </a:prstGeom>
            <a:solidFill>
              <a:schemeClr val="bg1"/>
            </a:solidFill>
            <a:ln w="38100">
              <a:solidFill>
                <a:srgbClr val="0000FF"/>
              </a:solidFill>
            </a:ln>
            <a:effectLst/>
          </p:spPr>
          <p:txBody>
            <a:bodyPr wrap="square">
              <a:spAutoFit/>
            </a:bodyPr>
            <a:lstStyle/>
            <a:p>
              <a:pPr fontAlgn="base">
                <a:spcAft>
                  <a:spcPct val="0"/>
                </a:spcAft>
              </a:pPr>
              <a:r>
                <a:rPr lang="en-US" altLang="en-US" sz="2400" b="1" dirty="0">
                  <a:solidFill>
                    <a:srgbClr val="0000FF"/>
                  </a:solidFill>
                </a:rPr>
                <a:t>Existing rock with shallow soil cover</a:t>
              </a:r>
            </a:p>
          </p:txBody>
        </p:sp>
        <p:cxnSp>
          <p:nvCxnSpPr>
            <p:cNvPr id="3" name="Straight Arrow Connector 2"/>
            <p:cNvCxnSpPr/>
            <p:nvPr/>
          </p:nvCxnSpPr>
          <p:spPr bwMode="auto">
            <a:xfrm>
              <a:off x="5475459" y="2057400"/>
              <a:ext cx="1333500" cy="1366838"/>
            </a:xfrm>
            <a:prstGeom prst="straightConnector1">
              <a:avLst/>
            </a:prstGeom>
            <a:solidFill>
              <a:schemeClr val="accent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p:cNvCxnSpPr/>
            <p:nvPr/>
          </p:nvCxnSpPr>
          <p:spPr bwMode="auto">
            <a:xfrm flipH="1">
              <a:off x="3810000" y="2057400"/>
              <a:ext cx="1682064" cy="1295400"/>
            </a:xfrm>
            <a:prstGeom prst="straightConnector1">
              <a:avLst/>
            </a:prstGeom>
            <a:solidFill>
              <a:schemeClr val="accent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5" name="Text Box 4"/>
          <p:cNvSpPr txBox="1">
            <a:spLocks noChangeArrowheads="1"/>
          </p:cNvSpPr>
          <p:nvPr/>
        </p:nvSpPr>
        <p:spPr bwMode="auto">
          <a:xfrm>
            <a:off x="3505200" y="5029210"/>
            <a:ext cx="2286000" cy="461665"/>
          </a:xfrm>
          <a:prstGeom prst="rect">
            <a:avLst/>
          </a:prstGeom>
          <a:solidFill>
            <a:schemeClr val="bg1"/>
          </a:solidFill>
          <a:ln w="38100">
            <a:solidFill>
              <a:srgbClr val="0000FF"/>
            </a:solidFill>
          </a:ln>
          <a:effectLst/>
        </p:spPr>
        <p:txBody>
          <a:bodyPr wrap="square">
            <a:spAutoFit/>
          </a:bodyPr>
          <a:lstStyle/>
          <a:p>
            <a:pPr fontAlgn="base">
              <a:spcAft>
                <a:spcPct val="0"/>
              </a:spcAft>
            </a:pPr>
            <a:r>
              <a:rPr lang="en-US" altLang="en-US" sz="2400" b="1" dirty="0">
                <a:solidFill>
                  <a:srgbClr val="0000FF"/>
                </a:solidFill>
              </a:rPr>
              <a:t>Overflow path</a:t>
            </a:r>
          </a:p>
        </p:txBody>
      </p:sp>
      <p:sp>
        <p:nvSpPr>
          <p:cNvPr id="12" name="TextBox 11"/>
          <p:cNvSpPr txBox="1"/>
          <p:nvPr/>
        </p:nvSpPr>
        <p:spPr>
          <a:xfrm>
            <a:off x="7543800" y="6381690"/>
            <a:ext cx="1524000" cy="400110"/>
          </a:xfrm>
          <a:prstGeom prst="rect">
            <a:avLst/>
          </a:prstGeom>
          <a:solidFill>
            <a:schemeClr val="bg1"/>
          </a:solidFill>
          <a:ln w="38100">
            <a:solidFill>
              <a:srgbClr val="FF0000"/>
            </a:solidFill>
          </a:ln>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May 1984</a:t>
            </a:r>
          </a:p>
        </p:txBody>
      </p:sp>
    </p:spTree>
    <p:extLst>
      <p:ext uri="{BB962C8B-B14F-4D97-AF65-F5344CB8AC3E}">
        <p14:creationId xmlns:p14="http://schemas.microsoft.com/office/powerpoint/2010/main" val="49408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18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18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5" grpId="0" animBg="1"/>
      <p:bldP spid="291846" grpId="0" animBg="1"/>
      <p:bldP spid="15"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Text Box 2"/>
          <p:cNvSpPr txBox="1">
            <a:spLocks noChangeArrowheads="1"/>
          </p:cNvSpPr>
          <p:nvPr/>
        </p:nvSpPr>
        <p:spPr bwMode="auto">
          <a:xfrm>
            <a:off x="6096000" y="762010"/>
            <a:ext cx="609600" cy="549275"/>
          </a:xfrm>
          <a:prstGeom prst="rect">
            <a:avLst/>
          </a:prstGeom>
          <a:solidFill>
            <a:schemeClr val="bg1"/>
          </a:solidFill>
          <a:ln>
            <a:noFill/>
          </a:ln>
          <a:effectLst/>
          <a:extLs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endParaRPr lang="en-US" altLang="en-US" sz="2000" b="1">
              <a:solidFill>
                <a:srgbClr val="FF0000"/>
              </a:solidFill>
            </a:endParaRPr>
          </a:p>
        </p:txBody>
      </p:sp>
      <p:pic>
        <p:nvPicPr>
          <p:cNvPr id="340995" name="Picture 3" descr="Englewood Dam Photographs (imag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10"/>
            <a:ext cx="9144000" cy="5546725"/>
          </a:xfrm>
          <a:prstGeom prst="rect">
            <a:avLst/>
          </a:prstGeom>
          <a:noFill/>
          <a:extLst>
            <a:ext uri="{909E8E84-426E-40DD-AFC4-6F175D3DCCD1}">
              <a14:hiddenFill xmlns:a14="http://schemas.microsoft.com/office/drawing/2010/main">
                <a:solidFill>
                  <a:srgbClr val="FFFFFF"/>
                </a:solidFill>
              </a14:hiddenFill>
            </a:ext>
          </a:extLst>
        </p:spPr>
      </p:pic>
      <p:grpSp>
        <p:nvGrpSpPr>
          <p:cNvPr id="341000" name="Group 8"/>
          <p:cNvGrpSpPr>
            <a:grpSpLocks/>
          </p:cNvGrpSpPr>
          <p:nvPr/>
        </p:nvGrpSpPr>
        <p:grpSpPr bwMode="auto">
          <a:xfrm>
            <a:off x="2438420" y="3657600"/>
            <a:ext cx="3700463" cy="1700213"/>
            <a:chOff x="1536" y="2304"/>
            <a:chExt cx="2331" cy="1071"/>
          </a:xfrm>
        </p:grpSpPr>
        <p:sp>
          <p:nvSpPr>
            <p:cNvPr id="340996" name="Text Box 4"/>
            <p:cNvSpPr txBox="1">
              <a:spLocks noChangeArrowheads="1"/>
            </p:cNvSpPr>
            <p:nvPr/>
          </p:nvSpPr>
          <p:spPr bwMode="auto">
            <a:xfrm>
              <a:off x="1544" y="3084"/>
              <a:ext cx="1776" cy="291"/>
            </a:xfrm>
            <a:prstGeom prst="rect">
              <a:avLst/>
            </a:prstGeom>
            <a:solidFill>
              <a:schemeClr val="bg1"/>
            </a:solidFill>
            <a:ln w="2857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400" b="1" dirty="0">
                  <a:solidFill>
                    <a:srgbClr val="0000FF"/>
                  </a:solidFill>
                  <a:latin typeface="Arial" panose="020B0604020202020204" pitchFamily="34" charset="0"/>
                  <a:cs typeface="Arial" panose="020B0604020202020204" pitchFamily="34" charset="0"/>
                </a:rPr>
                <a:t>Outflow armoring</a:t>
              </a:r>
            </a:p>
          </p:txBody>
        </p:sp>
        <p:sp>
          <p:nvSpPr>
            <p:cNvPr id="340997" name="Line 5"/>
            <p:cNvSpPr>
              <a:spLocks noChangeShapeType="1"/>
            </p:cNvSpPr>
            <p:nvPr/>
          </p:nvSpPr>
          <p:spPr bwMode="auto">
            <a:xfrm flipV="1">
              <a:off x="2208" y="2304"/>
              <a:ext cx="1659" cy="768"/>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endParaRPr lang="en-US" sz="2000" b="1">
                <a:solidFill>
                  <a:srgbClr val="0000FF"/>
                </a:solidFill>
              </a:endParaRPr>
            </a:p>
          </p:txBody>
        </p:sp>
        <p:sp>
          <p:nvSpPr>
            <p:cNvPr id="340998" name="Line 6"/>
            <p:cNvSpPr>
              <a:spLocks noChangeShapeType="1"/>
            </p:cNvSpPr>
            <p:nvPr/>
          </p:nvSpPr>
          <p:spPr bwMode="auto">
            <a:xfrm flipH="1" flipV="1">
              <a:off x="1536" y="2352"/>
              <a:ext cx="672" cy="72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endParaRPr lang="en-US" sz="2000" b="1">
                <a:solidFill>
                  <a:srgbClr val="0000FF"/>
                </a:solidFill>
              </a:endParaRPr>
            </a:p>
          </p:txBody>
        </p:sp>
      </p:grpSp>
      <p:grpSp>
        <p:nvGrpSpPr>
          <p:cNvPr id="10" name="Group 9"/>
          <p:cNvGrpSpPr/>
          <p:nvPr/>
        </p:nvGrpSpPr>
        <p:grpSpPr>
          <a:xfrm>
            <a:off x="6400800" y="990600"/>
            <a:ext cx="1828800" cy="1101661"/>
            <a:chOff x="6400800" y="990600"/>
            <a:chExt cx="1828800" cy="1101661"/>
          </a:xfrm>
        </p:grpSpPr>
        <p:sp>
          <p:nvSpPr>
            <p:cNvPr id="8" name="Text Box 4"/>
            <p:cNvSpPr txBox="1">
              <a:spLocks noChangeArrowheads="1"/>
            </p:cNvSpPr>
            <p:nvPr/>
          </p:nvSpPr>
          <p:spPr bwMode="auto">
            <a:xfrm>
              <a:off x="6400800" y="990600"/>
              <a:ext cx="1828800" cy="461963"/>
            </a:xfrm>
            <a:prstGeom prst="rect">
              <a:avLst/>
            </a:prstGeom>
            <a:solidFill>
              <a:schemeClr val="bg1"/>
            </a:solidFill>
            <a:ln w="2857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400" b="1" dirty="0">
                  <a:solidFill>
                    <a:srgbClr val="0000FF"/>
                  </a:solidFill>
                  <a:latin typeface="Arial" panose="020B0604020202020204" pitchFamily="34" charset="0"/>
                  <a:cs typeface="Arial" panose="020B0604020202020204" pitchFamily="34" charset="0"/>
                </a:rPr>
                <a:t>Top of dam</a:t>
              </a:r>
            </a:p>
          </p:txBody>
        </p:sp>
        <p:cxnSp>
          <p:nvCxnSpPr>
            <p:cNvPr id="3" name="Straight Arrow Connector 2"/>
            <p:cNvCxnSpPr/>
            <p:nvPr/>
          </p:nvCxnSpPr>
          <p:spPr bwMode="auto">
            <a:xfrm>
              <a:off x="7315200" y="1487424"/>
              <a:ext cx="0" cy="604837"/>
            </a:xfrm>
            <a:prstGeom prst="straightConnector1">
              <a:avLst/>
            </a:prstGeom>
            <a:solidFill>
              <a:schemeClr val="accent1"/>
            </a:solidFill>
            <a:ln w="28575"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2" name="Straight Arrow Connector 11"/>
          <p:cNvCxnSpPr/>
          <p:nvPr/>
        </p:nvCxnSpPr>
        <p:spPr bwMode="auto">
          <a:xfrm>
            <a:off x="5199888" y="2353056"/>
            <a:ext cx="0" cy="533400"/>
          </a:xfrm>
          <a:prstGeom prst="straightConnector1">
            <a:avLst/>
          </a:prstGeom>
          <a:solidFill>
            <a:schemeClr val="accent1"/>
          </a:solidFill>
          <a:ln w="38100" cap="flat" cmpd="sng" algn="ctr">
            <a:solidFill>
              <a:srgbClr val="0000FF"/>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Text Box 4">
            <a:extLst>
              <a:ext uri="{FF2B5EF4-FFF2-40B4-BE49-F238E27FC236}">
                <a16:creationId xmlns:a16="http://schemas.microsoft.com/office/drawing/2014/main" id="{69846700-8472-9D19-67C2-D03372FAC8B4}"/>
              </a:ext>
            </a:extLst>
          </p:cNvPr>
          <p:cNvSpPr txBox="1">
            <a:spLocks noChangeArrowheads="1"/>
          </p:cNvSpPr>
          <p:nvPr/>
        </p:nvSpPr>
        <p:spPr bwMode="auto">
          <a:xfrm>
            <a:off x="2675163" y="1138535"/>
            <a:ext cx="2514601" cy="461665"/>
          </a:xfrm>
          <a:prstGeom prst="rect">
            <a:avLst/>
          </a:prstGeom>
          <a:solidFill>
            <a:schemeClr val="bg1"/>
          </a:solidFill>
          <a:ln w="2857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400" b="1" dirty="0">
                <a:solidFill>
                  <a:srgbClr val="0000FF"/>
                </a:solidFill>
                <a:latin typeface="Arial" panose="020B0604020202020204" pitchFamily="34" charset="0"/>
                <a:cs typeface="Arial" panose="020B0604020202020204" pitchFamily="34" charset="0"/>
              </a:rPr>
              <a:t>Original  Bridge</a:t>
            </a:r>
          </a:p>
        </p:txBody>
      </p:sp>
      <p:cxnSp>
        <p:nvCxnSpPr>
          <p:cNvPr id="5" name="Straight Arrow Connector 4">
            <a:extLst>
              <a:ext uri="{FF2B5EF4-FFF2-40B4-BE49-F238E27FC236}">
                <a16:creationId xmlns:a16="http://schemas.microsoft.com/office/drawing/2014/main" id="{94D8110B-B0E8-B30B-413A-9D635108E721}"/>
              </a:ext>
            </a:extLst>
          </p:cNvPr>
          <p:cNvCxnSpPr/>
          <p:nvPr/>
        </p:nvCxnSpPr>
        <p:spPr bwMode="auto">
          <a:xfrm flipH="1">
            <a:off x="3392424" y="1631105"/>
            <a:ext cx="534595" cy="823160"/>
          </a:xfrm>
          <a:prstGeom prst="straightConnector1">
            <a:avLst/>
          </a:prstGeom>
          <a:solidFill>
            <a:schemeClr val="accent1"/>
          </a:solidFill>
          <a:ln w="28575"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Arrow Connector 5">
            <a:extLst>
              <a:ext uri="{FF2B5EF4-FFF2-40B4-BE49-F238E27FC236}">
                <a16:creationId xmlns:a16="http://schemas.microsoft.com/office/drawing/2014/main" id="{F23AEBCB-7027-1079-F4E7-882CD7B41459}"/>
              </a:ext>
            </a:extLst>
          </p:cNvPr>
          <p:cNvCxnSpPr/>
          <p:nvPr/>
        </p:nvCxnSpPr>
        <p:spPr bwMode="auto">
          <a:xfrm>
            <a:off x="3944113" y="1628944"/>
            <a:ext cx="704086" cy="782340"/>
          </a:xfrm>
          <a:prstGeom prst="straightConnector1">
            <a:avLst/>
          </a:prstGeom>
          <a:solidFill>
            <a:schemeClr val="accent1"/>
          </a:solidFill>
          <a:ln w="28575"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93819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10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6200" y="-14279"/>
            <a:ext cx="9034463" cy="6858001"/>
            <a:chOff x="76200" y="-14279"/>
            <a:chExt cx="9034463" cy="6858001"/>
          </a:xfrm>
        </p:grpSpPr>
        <p:sp>
          <p:nvSpPr>
            <p:cNvPr id="53250" name="Rectangle 2"/>
            <p:cNvSpPr>
              <a:spLocks noChangeArrowheads="1"/>
            </p:cNvSpPr>
            <p:nvPr/>
          </p:nvSpPr>
          <p:spPr bwMode="auto">
            <a:xfrm>
              <a:off x="228600" y="304800"/>
              <a:ext cx="3200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charset="0"/>
                  <a:ea typeface="+mn-ea"/>
                  <a:cs typeface="+mn-cs"/>
                </a:rPr>
                <a:t>Resulting flooding extent near St. Louis, MO</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53251" name="Picture 4" descr="Great Flood of the Mississippi River, 199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8863" y="-14279"/>
              <a:ext cx="55118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6200" y="6435304"/>
              <a:ext cx="914400"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mn-ea"/>
                  <a:cs typeface="+mn-cs"/>
                </a:rPr>
                <a:t>NASA</a:t>
              </a:r>
            </a:p>
          </p:txBody>
        </p:sp>
      </p:grpSp>
      <p:grpSp>
        <p:nvGrpSpPr>
          <p:cNvPr id="2" name="Group 1"/>
          <p:cNvGrpSpPr/>
          <p:nvPr/>
        </p:nvGrpSpPr>
        <p:grpSpPr>
          <a:xfrm>
            <a:off x="1352550" y="5029208"/>
            <a:ext cx="7715250" cy="1671639"/>
            <a:chOff x="1352550" y="5029208"/>
            <a:chExt cx="7715250" cy="1671639"/>
          </a:xfrm>
        </p:grpSpPr>
        <p:sp>
          <p:nvSpPr>
            <p:cNvPr id="53253" name="Line 5"/>
            <p:cNvSpPr>
              <a:spLocks noChangeShapeType="1"/>
            </p:cNvSpPr>
            <p:nvPr/>
          </p:nvSpPr>
          <p:spPr bwMode="auto">
            <a:xfrm flipV="1">
              <a:off x="3598863" y="5029208"/>
              <a:ext cx="5468937" cy="42863"/>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5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FF0000"/>
                </a:solidFill>
                <a:effectLst/>
                <a:uLnTx/>
                <a:uFillTx/>
                <a:latin typeface="Arial" charset="0"/>
                <a:ea typeface="+mn-ea"/>
                <a:cs typeface="+mn-cs"/>
              </a:endParaRPr>
            </a:p>
          </p:txBody>
        </p:sp>
        <p:sp>
          <p:nvSpPr>
            <p:cNvPr id="53254" name="Text Box 6"/>
            <p:cNvSpPr txBox="1">
              <a:spLocks noChangeArrowheads="1"/>
            </p:cNvSpPr>
            <p:nvPr/>
          </p:nvSpPr>
          <p:spPr bwMode="auto">
            <a:xfrm>
              <a:off x="1352550" y="6243647"/>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FF0000"/>
                  </a:solidFill>
                  <a:effectLst/>
                  <a:uLnTx/>
                  <a:uFillTx/>
                  <a:latin typeface="Arial" charset="0"/>
                  <a:ea typeface="+mn-ea"/>
                  <a:cs typeface="+mn-cs"/>
                </a:rPr>
                <a:t>65 km</a:t>
              </a:r>
            </a:p>
          </p:txBody>
        </p:sp>
        <p:sp>
          <p:nvSpPr>
            <p:cNvPr id="53255" name="Line 7"/>
            <p:cNvSpPr>
              <a:spLocks noChangeShapeType="1"/>
            </p:cNvSpPr>
            <p:nvPr/>
          </p:nvSpPr>
          <p:spPr bwMode="auto">
            <a:xfrm flipV="1">
              <a:off x="2185988" y="5072072"/>
              <a:ext cx="2590800" cy="1295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5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FF0000"/>
                </a:solidFill>
                <a:effectLst/>
                <a:uLnTx/>
                <a:uFillTx/>
                <a:latin typeface="Arial" charset="0"/>
                <a:ea typeface="+mn-ea"/>
                <a:cs typeface="+mn-cs"/>
              </a:endParaRPr>
            </a:p>
          </p:txBody>
        </p:sp>
      </p:grpSp>
      <p:sp>
        <p:nvSpPr>
          <p:cNvPr id="13" name="TextBox 1"/>
          <p:cNvSpPr txBox="1">
            <a:spLocks noChangeArrowheads="1"/>
          </p:cNvSpPr>
          <p:nvPr/>
        </p:nvSpPr>
        <p:spPr bwMode="auto">
          <a:xfrm>
            <a:off x="7315200" y="1828800"/>
            <a:ext cx="1828800" cy="400110"/>
          </a:xfrm>
          <a:prstGeom prst="rect">
            <a:avLst/>
          </a:prstGeom>
          <a:solidFill>
            <a:schemeClr val="bg1"/>
          </a:solidFill>
          <a:ln w="28575">
            <a:no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altLang="en-US" sz="2000" b="1" i="0" u="none" strike="noStrike" kern="1200" cap="none" spc="0" normalizeH="0" baseline="0" noProof="0" dirty="0">
                <a:ln>
                  <a:noFill/>
                </a:ln>
                <a:solidFill>
                  <a:srgbClr val="0000FF"/>
                </a:solidFill>
                <a:effectLst/>
                <a:uLnTx/>
                <a:uFillTx/>
                <a:latin typeface="Arial" charset="0"/>
                <a:ea typeface="+mn-ea"/>
                <a:cs typeface="+mn-cs"/>
              </a:rPr>
              <a:t>St. Louis, MO</a:t>
            </a:r>
          </a:p>
        </p:txBody>
      </p:sp>
      <p:sp>
        <p:nvSpPr>
          <p:cNvPr id="4" name="TextBox 3">
            <a:extLst>
              <a:ext uri="{FF2B5EF4-FFF2-40B4-BE49-F238E27FC236}">
                <a16:creationId xmlns:a16="http://schemas.microsoft.com/office/drawing/2014/main" id="{534793E6-EB09-1517-EE2C-61FC20EA329E}"/>
              </a:ext>
            </a:extLst>
          </p:cNvPr>
          <p:cNvSpPr txBox="1"/>
          <p:nvPr/>
        </p:nvSpPr>
        <p:spPr>
          <a:xfrm>
            <a:off x="228600" y="4191000"/>
            <a:ext cx="304800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charset="0"/>
                <a:ea typeface="+mn-ea"/>
                <a:cs typeface="+mn-cs"/>
              </a:rPr>
              <a:t>Image August 19, 1993, extensive flooding</a:t>
            </a:r>
          </a:p>
        </p:txBody>
      </p:sp>
      <p:sp>
        <p:nvSpPr>
          <p:cNvPr id="15" name="TextBox 14">
            <a:extLst>
              <a:ext uri="{FF2B5EF4-FFF2-40B4-BE49-F238E27FC236}">
                <a16:creationId xmlns:a16="http://schemas.microsoft.com/office/drawing/2014/main" id="{D00FF1C6-D82B-7953-2E6B-CABE26FE77D2}"/>
              </a:ext>
            </a:extLst>
          </p:cNvPr>
          <p:cNvSpPr txBox="1"/>
          <p:nvPr/>
        </p:nvSpPr>
        <p:spPr>
          <a:xfrm>
            <a:off x="304800" y="1752600"/>
            <a:ext cx="304800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charset="0"/>
                <a:ea typeface="+mn-ea"/>
                <a:cs typeface="+mn-cs"/>
              </a:rPr>
              <a:t>Image August 14, 1991, no flood</a:t>
            </a:r>
          </a:p>
        </p:txBody>
      </p:sp>
      <p:sp>
        <p:nvSpPr>
          <p:cNvPr id="16" name="Line 7">
            <a:extLst>
              <a:ext uri="{FF2B5EF4-FFF2-40B4-BE49-F238E27FC236}">
                <a16:creationId xmlns:a16="http://schemas.microsoft.com/office/drawing/2014/main" id="{2185CF2A-7F45-716F-F642-EDC9B543C5E3}"/>
              </a:ext>
            </a:extLst>
          </p:cNvPr>
          <p:cNvSpPr>
            <a:spLocks noChangeShapeType="1"/>
          </p:cNvSpPr>
          <p:nvPr/>
        </p:nvSpPr>
        <p:spPr bwMode="auto">
          <a:xfrm flipV="1">
            <a:off x="2668132" y="2467552"/>
            <a:ext cx="837068" cy="1166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5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FF0000"/>
              </a:solidFill>
              <a:effectLst/>
              <a:uLnTx/>
              <a:uFillTx/>
              <a:latin typeface="Arial" charset="0"/>
              <a:ea typeface="+mn-ea"/>
              <a:cs typeface="+mn-cs"/>
            </a:endParaRPr>
          </a:p>
        </p:txBody>
      </p:sp>
      <p:sp>
        <p:nvSpPr>
          <p:cNvPr id="17" name="Line 7">
            <a:extLst>
              <a:ext uri="{FF2B5EF4-FFF2-40B4-BE49-F238E27FC236}">
                <a16:creationId xmlns:a16="http://schemas.microsoft.com/office/drawing/2014/main" id="{401597C4-A0A6-DA8A-DC41-170E9F8275A5}"/>
              </a:ext>
            </a:extLst>
          </p:cNvPr>
          <p:cNvSpPr>
            <a:spLocks noChangeShapeType="1"/>
          </p:cNvSpPr>
          <p:nvPr/>
        </p:nvSpPr>
        <p:spPr bwMode="auto">
          <a:xfrm flipV="1">
            <a:off x="2673580" y="4560332"/>
            <a:ext cx="837068" cy="1166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5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1033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p:bldP spid="15" grpId="0"/>
      <p:bldP spid="16" grpId="0" animBg="1"/>
      <p:bldP spid="17"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50" y="3424248"/>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2867" name="Picture 3" descr="miami0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9100"/>
            <a:ext cx="9448800" cy="6219825"/>
          </a:xfrm>
          <a:prstGeom prst="rect">
            <a:avLst/>
          </a:prstGeom>
          <a:noFill/>
          <a:extLst>
            <a:ext uri="{909E8E84-426E-40DD-AFC4-6F175D3DCCD1}">
              <a14:hiddenFill xmlns:a14="http://schemas.microsoft.com/office/drawing/2010/main">
                <a:solidFill>
                  <a:srgbClr val="FFFFFF"/>
                </a:solidFill>
              </a14:hiddenFill>
            </a:ext>
          </a:extLst>
        </p:spPr>
      </p:pic>
      <p:sp>
        <p:nvSpPr>
          <p:cNvPr id="292868" name="Line 4"/>
          <p:cNvSpPr>
            <a:spLocks noChangeShapeType="1"/>
          </p:cNvSpPr>
          <p:nvPr/>
        </p:nvSpPr>
        <p:spPr bwMode="auto">
          <a:xfrm>
            <a:off x="5410200" y="3429000"/>
            <a:ext cx="2209800" cy="2514600"/>
          </a:xfrm>
          <a:prstGeom prst="line">
            <a:avLst/>
          </a:prstGeom>
          <a:noFill/>
          <a:ln w="76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endParaRPr lang="en-US" sz="2000" b="1">
              <a:solidFill>
                <a:srgbClr val="FF0000"/>
              </a:solidFill>
            </a:endParaRPr>
          </a:p>
        </p:txBody>
      </p:sp>
      <p:grpSp>
        <p:nvGrpSpPr>
          <p:cNvPr id="292871" name="Group 7"/>
          <p:cNvGrpSpPr>
            <a:grpSpLocks/>
          </p:cNvGrpSpPr>
          <p:nvPr/>
        </p:nvGrpSpPr>
        <p:grpSpPr bwMode="auto">
          <a:xfrm>
            <a:off x="4267200" y="76200"/>
            <a:ext cx="4191000" cy="2714625"/>
            <a:chOff x="2688" y="48"/>
            <a:chExt cx="2640" cy="1728"/>
          </a:xfrm>
          <a:solidFill>
            <a:schemeClr val="bg1"/>
          </a:solidFill>
        </p:grpSpPr>
        <p:sp>
          <p:nvSpPr>
            <p:cNvPr id="292869" name="Text Box 5"/>
            <p:cNvSpPr txBox="1">
              <a:spLocks noChangeArrowheads="1"/>
            </p:cNvSpPr>
            <p:nvPr/>
          </p:nvSpPr>
          <p:spPr bwMode="auto">
            <a:xfrm>
              <a:off x="2688" y="48"/>
              <a:ext cx="2640" cy="291"/>
            </a:xfrm>
            <a:prstGeom prst="rect">
              <a:avLst/>
            </a:prstGeom>
            <a:grpFill/>
            <a:ln w="2857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Aft>
                  <a:spcPct val="0"/>
                </a:spcAft>
              </a:pPr>
              <a:r>
                <a:rPr lang="en-US" altLang="en-US" sz="2400" b="1" dirty="0">
                  <a:solidFill>
                    <a:srgbClr val="0000FF"/>
                  </a:solidFill>
                </a:rPr>
                <a:t>Engineered Ogee Spillway</a:t>
              </a:r>
            </a:p>
          </p:txBody>
        </p:sp>
        <p:sp>
          <p:nvSpPr>
            <p:cNvPr id="292870" name="Line 6"/>
            <p:cNvSpPr>
              <a:spLocks noChangeShapeType="1"/>
            </p:cNvSpPr>
            <p:nvPr/>
          </p:nvSpPr>
          <p:spPr bwMode="auto">
            <a:xfrm flipH="1">
              <a:off x="3216" y="339"/>
              <a:ext cx="864" cy="1437"/>
            </a:xfrm>
            <a:prstGeom prst="line">
              <a:avLst/>
            </a:prstGeom>
            <a:grpFill/>
            <a:ln w="38100">
              <a:solidFill>
                <a:srgbClr val="0000FF"/>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grpSp>
      <p:grpSp>
        <p:nvGrpSpPr>
          <p:cNvPr id="292874" name="Group 10"/>
          <p:cNvGrpSpPr>
            <a:grpSpLocks/>
          </p:cNvGrpSpPr>
          <p:nvPr/>
        </p:nvGrpSpPr>
        <p:grpSpPr bwMode="auto">
          <a:xfrm>
            <a:off x="1447800" y="1905000"/>
            <a:ext cx="5638800" cy="590550"/>
            <a:chOff x="912" y="1200"/>
            <a:chExt cx="3552" cy="372"/>
          </a:xfrm>
        </p:grpSpPr>
        <p:sp>
          <p:nvSpPr>
            <p:cNvPr id="292872" name="Line 8"/>
            <p:cNvSpPr>
              <a:spLocks noChangeShapeType="1"/>
            </p:cNvSpPr>
            <p:nvPr/>
          </p:nvSpPr>
          <p:spPr bwMode="auto">
            <a:xfrm>
              <a:off x="912" y="1476"/>
              <a:ext cx="3552" cy="96"/>
            </a:xfrm>
            <a:prstGeom prst="line">
              <a:avLst/>
            </a:prstGeom>
            <a:noFill/>
            <a:ln w="38100">
              <a:solidFill>
                <a:srgbClr val="0000FF"/>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endParaRPr lang="en-US" sz="2000" b="1">
                <a:solidFill>
                  <a:srgbClr val="0000FF"/>
                </a:solidFill>
              </a:endParaRPr>
            </a:p>
          </p:txBody>
        </p:sp>
        <p:sp>
          <p:nvSpPr>
            <p:cNvPr id="292873" name="Text Box 9"/>
            <p:cNvSpPr txBox="1">
              <a:spLocks noChangeArrowheads="1"/>
            </p:cNvSpPr>
            <p:nvPr/>
          </p:nvSpPr>
          <p:spPr bwMode="auto">
            <a:xfrm>
              <a:off x="2592" y="1200"/>
              <a:ext cx="768" cy="291"/>
            </a:xfrm>
            <a:prstGeom prst="rect">
              <a:avLst/>
            </a:prstGeom>
            <a:solidFill>
              <a:schemeClr val="bg1"/>
            </a:solidFill>
            <a:ln w="2857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Aft>
                  <a:spcPct val="0"/>
                </a:spcAft>
              </a:pPr>
              <a:r>
                <a:rPr lang="en-US" altLang="en-US" sz="2400" b="1" dirty="0">
                  <a:solidFill>
                    <a:srgbClr val="0000FF"/>
                  </a:solidFill>
                </a:rPr>
                <a:t>100 Ft.</a:t>
              </a:r>
            </a:p>
          </p:txBody>
        </p:sp>
      </p:grpSp>
      <p:sp>
        <p:nvSpPr>
          <p:cNvPr id="11" name="TextBox 10"/>
          <p:cNvSpPr txBox="1"/>
          <p:nvPr/>
        </p:nvSpPr>
        <p:spPr>
          <a:xfrm>
            <a:off x="7543800" y="6381690"/>
            <a:ext cx="1524000" cy="400110"/>
          </a:xfrm>
          <a:prstGeom prst="rect">
            <a:avLst/>
          </a:prstGeom>
          <a:solidFill>
            <a:schemeClr val="bg1"/>
          </a:solidFill>
          <a:ln w="38100">
            <a:solidFill>
              <a:srgbClr val="FF0000"/>
            </a:solidFill>
          </a:ln>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May 1984</a:t>
            </a:r>
          </a:p>
        </p:txBody>
      </p:sp>
      <p:sp>
        <p:nvSpPr>
          <p:cNvPr id="2" name="Text Box 4">
            <a:extLst>
              <a:ext uri="{FF2B5EF4-FFF2-40B4-BE49-F238E27FC236}">
                <a16:creationId xmlns:a16="http://schemas.microsoft.com/office/drawing/2014/main" id="{2DA373E7-0EAC-B8D8-BEFA-2F06D4E62D91}"/>
              </a:ext>
            </a:extLst>
          </p:cNvPr>
          <p:cNvSpPr txBox="1">
            <a:spLocks noChangeArrowheads="1"/>
          </p:cNvSpPr>
          <p:nvPr/>
        </p:nvSpPr>
        <p:spPr bwMode="auto">
          <a:xfrm>
            <a:off x="914400" y="152400"/>
            <a:ext cx="2819400" cy="461963"/>
          </a:xfrm>
          <a:prstGeom prst="rect">
            <a:avLst/>
          </a:prstGeom>
          <a:solidFill>
            <a:schemeClr val="bg1"/>
          </a:solidFill>
          <a:ln w="2857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400" b="1" dirty="0">
                <a:solidFill>
                  <a:srgbClr val="0000FF"/>
                </a:solidFill>
                <a:latin typeface="Arial" panose="020B0604020202020204" pitchFamily="34" charset="0"/>
                <a:cs typeface="Arial" panose="020B0604020202020204" pitchFamily="34" charset="0"/>
              </a:rPr>
              <a:t>Clear span bridge</a:t>
            </a:r>
          </a:p>
        </p:txBody>
      </p:sp>
    </p:spTree>
    <p:extLst>
      <p:ext uri="{BB962C8B-B14F-4D97-AF65-F5344CB8AC3E}">
        <p14:creationId xmlns:p14="http://schemas.microsoft.com/office/powerpoint/2010/main" val="278490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28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28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28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8" grpId="0" animBg="1"/>
      <p:bldP spid="2"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50" y="3424248"/>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5939" name="Picture 3" descr="miami0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9100"/>
            <a:ext cx="9144000" cy="6019800"/>
          </a:xfrm>
          <a:prstGeom prst="rect">
            <a:avLst/>
          </a:prstGeom>
          <a:noFill/>
          <a:extLst>
            <a:ext uri="{909E8E84-426E-40DD-AFC4-6F175D3DCCD1}">
              <a14:hiddenFill xmlns:a14="http://schemas.microsoft.com/office/drawing/2010/main">
                <a:solidFill>
                  <a:srgbClr val="FFFFFF"/>
                </a:solidFill>
              </a14:hiddenFill>
            </a:ext>
          </a:extLst>
        </p:spPr>
      </p:pic>
      <p:grpSp>
        <p:nvGrpSpPr>
          <p:cNvPr id="295942" name="Group 6"/>
          <p:cNvGrpSpPr>
            <a:grpSpLocks/>
          </p:cNvGrpSpPr>
          <p:nvPr/>
        </p:nvGrpSpPr>
        <p:grpSpPr bwMode="auto">
          <a:xfrm>
            <a:off x="838200" y="228600"/>
            <a:ext cx="2438400" cy="2133600"/>
            <a:chOff x="528" y="144"/>
            <a:chExt cx="1536" cy="1344"/>
          </a:xfrm>
        </p:grpSpPr>
        <p:sp>
          <p:nvSpPr>
            <p:cNvPr id="295940" name="Text Box 4"/>
            <p:cNvSpPr txBox="1">
              <a:spLocks noChangeArrowheads="1"/>
            </p:cNvSpPr>
            <p:nvPr/>
          </p:nvSpPr>
          <p:spPr bwMode="auto">
            <a:xfrm>
              <a:off x="528" y="144"/>
              <a:ext cx="1536"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r>
                <a:rPr lang="en-US" altLang="en-US" sz="2400" b="1" dirty="0">
                  <a:solidFill>
                    <a:srgbClr val="0000FF"/>
                  </a:solidFill>
                </a:rPr>
                <a:t>Stillwater River</a:t>
              </a:r>
            </a:p>
          </p:txBody>
        </p:sp>
        <p:sp>
          <p:nvSpPr>
            <p:cNvPr id="295941" name="Line 5"/>
            <p:cNvSpPr>
              <a:spLocks noChangeShapeType="1"/>
            </p:cNvSpPr>
            <p:nvPr/>
          </p:nvSpPr>
          <p:spPr bwMode="auto">
            <a:xfrm>
              <a:off x="1344" y="528"/>
              <a:ext cx="144" cy="96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endParaRPr lang="en-US" sz="2000" b="1">
                <a:solidFill>
                  <a:srgbClr val="FF0000"/>
                </a:solidFill>
              </a:endParaRPr>
            </a:p>
          </p:txBody>
        </p:sp>
      </p:grpSp>
      <p:grpSp>
        <p:nvGrpSpPr>
          <p:cNvPr id="295945" name="Group 9"/>
          <p:cNvGrpSpPr>
            <a:grpSpLocks/>
          </p:cNvGrpSpPr>
          <p:nvPr/>
        </p:nvGrpSpPr>
        <p:grpSpPr bwMode="auto">
          <a:xfrm>
            <a:off x="4965700" y="-88900"/>
            <a:ext cx="2895600" cy="2146300"/>
            <a:chOff x="3128" y="-56"/>
            <a:chExt cx="1824" cy="1352"/>
          </a:xfrm>
        </p:grpSpPr>
        <p:sp>
          <p:nvSpPr>
            <p:cNvPr id="295943" name="Text Box 7"/>
            <p:cNvSpPr txBox="1">
              <a:spLocks noChangeArrowheads="1"/>
            </p:cNvSpPr>
            <p:nvPr/>
          </p:nvSpPr>
          <p:spPr bwMode="auto">
            <a:xfrm>
              <a:off x="3128" y="-56"/>
              <a:ext cx="1824"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r>
                <a:rPr lang="en-US" altLang="en-US" sz="2400" b="1">
                  <a:solidFill>
                    <a:srgbClr val="0000FF"/>
                  </a:solidFill>
                </a:rPr>
                <a:t>Recreational Lake</a:t>
              </a:r>
            </a:p>
          </p:txBody>
        </p:sp>
        <p:sp>
          <p:nvSpPr>
            <p:cNvPr id="295944" name="Line 8"/>
            <p:cNvSpPr>
              <a:spLocks noChangeShapeType="1"/>
            </p:cNvSpPr>
            <p:nvPr/>
          </p:nvSpPr>
          <p:spPr bwMode="auto">
            <a:xfrm flipH="1">
              <a:off x="3936" y="336"/>
              <a:ext cx="96" cy="96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endParaRPr lang="en-US" sz="2000" b="1">
                <a:solidFill>
                  <a:srgbClr val="FF0000"/>
                </a:solidFill>
              </a:endParaRPr>
            </a:p>
          </p:txBody>
        </p:sp>
      </p:grpSp>
      <p:grpSp>
        <p:nvGrpSpPr>
          <p:cNvPr id="295949" name="Group 13"/>
          <p:cNvGrpSpPr>
            <a:grpSpLocks/>
          </p:cNvGrpSpPr>
          <p:nvPr/>
        </p:nvGrpSpPr>
        <p:grpSpPr bwMode="auto">
          <a:xfrm>
            <a:off x="2819400" y="2560647"/>
            <a:ext cx="1676400" cy="646112"/>
            <a:chOff x="1776" y="1613"/>
            <a:chExt cx="1056" cy="407"/>
          </a:xfrm>
        </p:grpSpPr>
        <p:sp>
          <p:nvSpPr>
            <p:cNvPr id="295947" name="Text Box 11"/>
            <p:cNvSpPr txBox="1">
              <a:spLocks noChangeArrowheads="1"/>
            </p:cNvSpPr>
            <p:nvPr/>
          </p:nvSpPr>
          <p:spPr bwMode="auto">
            <a:xfrm>
              <a:off x="1776" y="1613"/>
              <a:ext cx="576"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r>
                <a:rPr lang="en-US" altLang="en-US" sz="2400" b="1">
                  <a:solidFill>
                    <a:srgbClr val="0000FF"/>
                  </a:solidFill>
                </a:rPr>
                <a:t>Weir</a:t>
              </a:r>
            </a:p>
          </p:txBody>
        </p:sp>
        <p:sp>
          <p:nvSpPr>
            <p:cNvPr id="295948" name="Line 12"/>
            <p:cNvSpPr>
              <a:spLocks noChangeShapeType="1"/>
            </p:cNvSpPr>
            <p:nvPr/>
          </p:nvSpPr>
          <p:spPr bwMode="auto">
            <a:xfrm flipV="1">
              <a:off x="2304" y="1680"/>
              <a:ext cx="528"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endParaRPr lang="en-US" sz="2000" b="1">
                <a:solidFill>
                  <a:srgbClr val="FF0000"/>
                </a:solidFill>
              </a:endParaRPr>
            </a:p>
          </p:txBody>
        </p:sp>
      </p:grpSp>
      <p:grpSp>
        <p:nvGrpSpPr>
          <p:cNvPr id="295951" name="Group 15"/>
          <p:cNvGrpSpPr>
            <a:grpSpLocks/>
          </p:cNvGrpSpPr>
          <p:nvPr/>
        </p:nvGrpSpPr>
        <p:grpSpPr bwMode="auto">
          <a:xfrm>
            <a:off x="1447800" y="3581400"/>
            <a:ext cx="6172200" cy="2743200"/>
            <a:chOff x="912" y="2256"/>
            <a:chExt cx="3888" cy="1728"/>
          </a:xfrm>
        </p:grpSpPr>
        <p:sp>
          <p:nvSpPr>
            <p:cNvPr id="295946" name="Line 10"/>
            <p:cNvSpPr>
              <a:spLocks noChangeShapeType="1"/>
            </p:cNvSpPr>
            <p:nvPr/>
          </p:nvSpPr>
          <p:spPr bwMode="auto">
            <a:xfrm>
              <a:off x="2976" y="2256"/>
              <a:ext cx="1824" cy="1488"/>
            </a:xfrm>
            <a:prstGeom prst="line">
              <a:avLst/>
            </a:prstGeom>
            <a:noFill/>
            <a:ln w="76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endParaRPr lang="en-US" sz="2000" b="1">
                <a:solidFill>
                  <a:srgbClr val="FF0000"/>
                </a:solidFill>
              </a:endParaRPr>
            </a:p>
          </p:txBody>
        </p:sp>
        <p:sp>
          <p:nvSpPr>
            <p:cNvPr id="295950" name="Line 14"/>
            <p:cNvSpPr>
              <a:spLocks noChangeShapeType="1"/>
            </p:cNvSpPr>
            <p:nvPr/>
          </p:nvSpPr>
          <p:spPr bwMode="auto">
            <a:xfrm>
              <a:off x="912" y="2496"/>
              <a:ext cx="864" cy="1488"/>
            </a:xfrm>
            <a:prstGeom prst="line">
              <a:avLst/>
            </a:prstGeom>
            <a:noFill/>
            <a:ln w="76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endParaRPr lang="en-US" sz="2000" b="1">
                <a:solidFill>
                  <a:srgbClr val="FF0000"/>
                </a:solidFill>
              </a:endParaRPr>
            </a:p>
          </p:txBody>
        </p:sp>
      </p:grpSp>
      <p:sp>
        <p:nvSpPr>
          <p:cNvPr id="16" name="TextBox 15"/>
          <p:cNvSpPr txBox="1"/>
          <p:nvPr/>
        </p:nvSpPr>
        <p:spPr>
          <a:xfrm>
            <a:off x="7543800" y="6381690"/>
            <a:ext cx="1524000" cy="400110"/>
          </a:xfrm>
          <a:prstGeom prst="rect">
            <a:avLst/>
          </a:prstGeom>
          <a:solidFill>
            <a:schemeClr val="bg1"/>
          </a:solidFill>
          <a:ln w="38100">
            <a:solidFill>
              <a:srgbClr val="FF0000"/>
            </a:solidFill>
          </a:ln>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May 1984</a:t>
            </a:r>
          </a:p>
        </p:txBody>
      </p:sp>
    </p:spTree>
    <p:extLst>
      <p:ext uri="{BB962C8B-B14F-4D97-AF65-F5344CB8AC3E}">
        <p14:creationId xmlns:p14="http://schemas.microsoft.com/office/powerpoint/2010/main" val="94286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59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59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59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59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50" y="3424248"/>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63" name="Picture 3" descr="miami0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4363"/>
            <a:ext cx="96012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96966" name="Freeform 6"/>
          <p:cNvSpPr>
            <a:spLocks/>
          </p:cNvSpPr>
          <p:nvPr/>
        </p:nvSpPr>
        <p:spPr bwMode="auto">
          <a:xfrm>
            <a:off x="6985000" y="2370138"/>
            <a:ext cx="2082800" cy="553998"/>
          </a:xfrm>
          <a:custGeom>
            <a:avLst/>
            <a:gdLst>
              <a:gd name="T0" fmla="*/ 1312 w 1312"/>
              <a:gd name="T1" fmla="*/ 187 h 187"/>
              <a:gd name="T2" fmla="*/ 1240 w 1312"/>
              <a:gd name="T3" fmla="*/ 147 h 187"/>
              <a:gd name="T4" fmla="*/ 776 w 1312"/>
              <a:gd name="T5" fmla="*/ 3 h 187"/>
              <a:gd name="T6" fmla="*/ 0 w 1312"/>
              <a:gd name="T7" fmla="*/ 3 h 187"/>
            </a:gdLst>
            <a:ahLst/>
            <a:cxnLst>
              <a:cxn ang="0">
                <a:pos x="T0" y="T1"/>
              </a:cxn>
              <a:cxn ang="0">
                <a:pos x="T2" y="T3"/>
              </a:cxn>
              <a:cxn ang="0">
                <a:pos x="T4" y="T5"/>
              </a:cxn>
              <a:cxn ang="0">
                <a:pos x="T6" y="T7"/>
              </a:cxn>
            </a:cxnLst>
            <a:rect l="0" t="0" r="r" b="b"/>
            <a:pathLst>
              <a:path w="1312" h="187">
                <a:moveTo>
                  <a:pt x="1312" y="187"/>
                </a:moveTo>
                <a:cubicBezTo>
                  <a:pt x="1292" y="180"/>
                  <a:pt x="1250" y="150"/>
                  <a:pt x="1240" y="147"/>
                </a:cubicBezTo>
                <a:cubicBezTo>
                  <a:pt x="1105" y="102"/>
                  <a:pt x="913" y="4"/>
                  <a:pt x="776" y="3"/>
                </a:cubicBezTo>
                <a:cubicBezTo>
                  <a:pt x="517" y="0"/>
                  <a:pt x="259" y="3"/>
                  <a:pt x="0" y="3"/>
                </a:cubicBezTo>
              </a:path>
            </a:pathLst>
          </a:custGeom>
          <a:noFill/>
          <a:ln w="38100" cap="flat" cmpd="sng">
            <a:solidFill>
              <a:srgbClr val="0000FF"/>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endParaRPr lang="en-US" sz="2000" b="1">
              <a:solidFill>
                <a:srgbClr val="FF0000"/>
              </a:solidFill>
            </a:endParaRPr>
          </a:p>
        </p:txBody>
      </p:sp>
      <p:grpSp>
        <p:nvGrpSpPr>
          <p:cNvPr id="296971" name="Group 11"/>
          <p:cNvGrpSpPr>
            <a:grpSpLocks/>
          </p:cNvGrpSpPr>
          <p:nvPr/>
        </p:nvGrpSpPr>
        <p:grpSpPr bwMode="auto">
          <a:xfrm>
            <a:off x="2971800" y="-76200"/>
            <a:ext cx="4191000" cy="3276600"/>
            <a:chOff x="1872" y="-48"/>
            <a:chExt cx="2640" cy="2064"/>
          </a:xfrm>
        </p:grpSpPr>
        <p:sp>
          <p:nvSpPr>
            <p:cNvPr id="296967" name="Text Box 7"/>
            <p:cNvSpPr txBox="1">
              <a:spLocks noChangeArrowheads="1"/>
            </p:cNvSpPr>
            <p:nvPr/>
          </p:nvSpPr>
          <p:spPr bwMode="auto">
            <a:xfrm>
              <a:off x="1872" y="-48"/>
              <a:ext cx="2640"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r>
                <a:rPr lang="en-US" altLang="en-US" sz="2400" b="1" dirty="0">
                  <a:solidFill>
                    <a:srgbClr val="0000FF"/>
                  </a:solidFill>
                </a:rPr>
                <a:t>Gravel Bed Stillwater River</a:t>
              </a:r>
            </a:p>
          </p:txBody>
        </p:sp>
        <p:sp>
          <p:nvSpPr>
            <p:cNvPr id="296968" name="Line 8"/>
            <p:cNvSpPr>
              <a:spLocks noChangeShapeType="1"/>
            </p:cNvSpPr>
            <p:nvPr/>
          </p:nvSpPr>
          <p:spPr bwMode="auto">
            <a:xfrm flipH="1">
              <a:off x="2544" y="384"/>
              <a:ext cx="288" cy="768"/>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endParaRPr lang="en-US" sz="2000" b="1">
                <a:solidFill>
                  <a:srgbClr val="FF0000"/>
                </a:solidFill>
              </a:endParaRPr>
            </a:p>
          </p:txBody>
        </p:sp>
        <p:sp>
          <p:nvSpPr>
            <p:cNvPr id="296969" name="Line 9"/>
            <p:cNvSpPr>
              <a:spLocks noChangeShapeType="1"/>
            </p:cNvSpPr>
            <p:nvPr/>
          </p:nvSpPr>
          <p:spPr bwMode="auto">
            <a:xfrm>
              <a:off x="2832" y="384"/>
              <a:ext cx="144" cy="1056"/>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endParaRPr lang="en-US" sz="2000" b="1">
                <a:solidFill>
                  <a:srgbClr val="FF0000"/>
                </a:solidFill>
              </a:endParaRPr>
            </a:p>
          </p:txBody>
        </p:sp>
        <p:sp>
          <p:nvSpPr>
            <p:cNvPr id="296970" name="Line 10"/>
            <p:cNvSpPr>
              <a:spLocks noChangeShapeType="1"/>
            </p:cNvSpPr>
            <p:nvPr/>
          </p:nvSpPr>
          <p:spPr bwMode="auto">
            <a:xfrm>
              <a:off x="2832" y="384"/>
              <a:ext cx="1440" cy="163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endParaRPr lang="en-US" sz="2000" b="1">
                <a:solidFill>
                  <a:srgbClr val="FF0000"/>
                </a:solidFill>
              </a:endParaRPr>
            </a:p>
          </p:txBody>
        </p:sp>
      </p:grpSp>
      <p:grpSp>
        <p:nvGrpSpPr>
          <p:cNvPr id="296975" name="Group 15"/>
          <p:cNvGrpSpPr>
            <a:grpSpLocks/>
          </p:cNvGrpSpPr>
          <p:nvPr/>
        </p:nvGrpSpPr>
        <p:grpSpPr bwMode="auto">
          <a:xfrm>
            <a:off x="838200" y="2714626"/>
            <a:ext cx="6858000" cy="866775"/>
            <a:chOff x="528" y="1710"/>
            <a:chExt cx="4320" cy="546"/>
          </a:xfrm>
        </p:grpSpPr>
        <p:sp>
          <p:nvSpPr>
            <p:cNvPr id="296972" name="Text Box 12"/>
            <p:cNvSpPr txBox="1">
              <a:spLocks noChangeArrowheads="1"/>
            </p:cNvSpPr>
            <p:nvPr/>
          </p:nvSpPr>
          <p:spPr bwMode="auto">
            <a:xfrm>
              <a:off x="528" y="1710"/>
              <a:ext cx="1908" cy="258"/>
            </a:xfrm>
            <a:prstGeom prst="rect">
              <a:avLst/>
            </a:prstGeom>
            <a:solidFill>
              <a:schemeClr val="bg1"/>
            </a:solidFill>
            <a:ln w="38100"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000" b="1" dirty="0">
                  <a:solidFill>
                    <a:srgbClr val="0000FF"/>
                  </a:solidFill>
                </a:rPr>
                <a:t>Engineered wing walls</a:t>
              </a:r>
            </a:p>
          </p:txBody>
        </p:sp>
        <p:sp>
          <p:nvSpPr>
            <p:cNvPr id="296973" name="Line 13"/>
            <p:cNvSpPr>
              <a:spLocks noChangeShapeType="1"/>
            </p:cNvSpPr>
            <p:nvPr/>
          </p:nvSpPr>
          <p:spPr bwMode="auto">
            <a:xfrm>
              <a:off x="2448" y="1872"/>
              <a:ext cx="864" cy="384"/>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endParaRPr lang="en-US" sz="2000" b="1">
                <a:solidFill>
                  <a:srgbClr val="0000FF"/>
                </a:solidFill>
              </a:endParaRPr>
            </a:p>
          </p:txBody>
        </p:sp>
        <p:sp>
          <p:nvSpPr>
            <p:cNvPr id="296974" name="Line 14"/>
            <p:cNvSpPr>
              <a:spLocks noChangeShapeType="1"/>
            </p:cNvSpPr>
            <p:nvPr/>
          </p:nvSpPr>
          <p:spPr bwMode="auto">
            <a:xfrm>
              <a:off x="2448" y="1872"/>
              <a:ext cx="2400" cy="384"/>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endParaRPr lang="en-US" sz="2000" b="1">
                <a:solidFill>
                  <a:srgbClr val="0000FF"/>
                </a:solidFill>
              </a:endParaRPr>
            </a:p>
          </p:txBody>
        </p:sp>
      </p:grpSp>
      <p:grpSp>
        <p:nvGrpSpPr>
          <p:cNvPr id="296978" name="Group 18"/>
          <p:cNvGrpSpPr>
            <a:grpSpLocks/>
          </p:cNvGrpSpPr>
          <p:nvPr/>
        </p:nvGrpSpPr>
        <p:grpSpPr bwMode="auto">
          <a:xfrm>
            <a:off x="5943600" y="3733800"/>
            <a:ext cx="1066800" cy="838200"/>
            <a:chOff x="3744" y="2352"/>
            <a:chExt cx="672" cy="528"/>
          </a:xfrm>
        </p:grpSpPr>
        <p:sp>
          <p:nvSpPr>
            <p:cNvPr id="296976" name="Line 16"/>
            <p:cNvSpPr>
              <a:spLocks noChangeShapeType="1"/>
            </p:cNvSpPr>
            <p:nvPr/>
          </p:nvSpPr>
          <p:spPr bwMode="auto">
            <a:xfrm flipH="1" flipV="1">
              <a:off x="3744" y="2352"/>
              <a:ext cx="240" cy="528"/>
            </a:xfrm>
            <a:prstGeom prst="line">
              <a:avLst/>
            </a:prstGeom>
            <a:noFill/>
            <a:ln w="76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endParaRPr lang="en-US" sz="2000" b="1">
                <a:solidFill>
                  <a:srgbClr val="FF0000"/>
                </a:solidFill>
              </a:endParaRPr>
            </a:p>
          </p:txBody>
        </p:sp>
        <p:sp>
          <p:nvSpPr>
            <p:cNvPr id="296977" name="Line 17"/>
            <p:cNvSpPr>
              <a:spLocks noChangeShapeType="1"/>
            </p:cNvSpPr>
            <p:nvPr/>
          </p:nvSpPr>
          <p:spPr bwMode="auto">
            <a:xfrm flipH="1" flipV="1">
              <a:off x="4320" y="2352"/>
              <a:ext cx="96" cy="528"/>
            </a:xfrm>
            <a:prstGeom prst="line">
              <a:avLst/>
            </a:prstGeom>
            <a:noFill/>
            <a:ln w="76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endParaRPr lang="en-US" sz="2000" b="1">
                <a:solidFill>
                  <a:srgbClr val="FF0000"/>
                </a:solidFill>
              </a:endParaRPr>
            </a:p>
          </p:txBody>
        </p:sp>
      </p:grpSp>
      <p:sp>
        <p:nvSpPr>
          <p:cNvPr id="296983" name="Text Box 23"/>
          <p:cNvSpPr txBox="1">
            <a:spLocks noChangeArrowheads="1"/>
          </p:cNvSpPr>
          <p:nvPr/>
        </p:nvSpPr>
        <p:spPr bwMode="auto">
          <a:xfrm>
            <a:off x="685800" y="650722"/>
            <a:ext cx="2514600" cy="797078"/>
          </a:xfrm>
          <a:prstGeom prst="rect">
            <a:avLst/>
          </a:prstGeom>
          <a:solidFill>
            <a:schemeClr val="bg1"/>
          </a:solidFill>
          <a:ln w="38100">
            <a:solidFill>
              <a:srgbClr val="0000FF"/>
            </a:solidFill>
          </a:ln>
          <a:effectLst/>
        </p:spPr>
        <p:txBody>
          <a:bodyPr wrap="square">
            <a:spAutoFit/>
          </a:bodyPr>
          <a:lstStyle/>
          <a:p>
            <a:pPr fontAlgn="base">
              <a:lnSpc>
                <a:spcPct val="120000"/>
              </a:lnSpc>
              <a:spcBef>
                <a:spcPct val="50000"/>
              </a:spcBef>
              <a:spcAft>
                <a:spcPct val="0"/>
              </a:spcAft>
            </a:pPr>
            <a:r>
              <a:rPr lang="en-US" altLang="en-US" sz="2000" b="1" dirty="0">
                <a:solidFill>
                  <a:srgbClr val="0000FF"/>
                </a:solidFill>
              </a:rPr>
              <a:t>Sediment transport difficult to predict</a:t>
            </a:r>
          </a:p>
        </p:txBody>
      </p:sp>
      <p:sp>
        <p:nvSpPr>
          <p:cNvPr id="18" name="TextBox 17"/>
          <p:cNvSpPr txBox="1"/>
          <p:nvPr/>
        </p:nvSpPr>
        <p:spPr>
          <a:xfrm>
            <a:off x="7543800" y="6381690"/>
            <a:ext cx="1524000" cy="400110"/>
          </a:xfrm>
          <a:prstGeom prst="rect">
            <a:avLst/>
          </a:prstGeom>
          <a:solidFill>
            <a:schemeClr val="bg1"/>
          </a:solidFill>
          <a:ln w="38100">
            <a:solidFill>
              <a:srgbClr val="FF0000"/>
            </a:solidFill>
          </a:ln>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May 1984</a:t>
            </a:r>
          </a:p>
        </p:txBody>
      </p:sp>
      <p:sp>
        <p:nvSpPr>
          <p:cNvPr id="2" name="Text Box 12">
            <a:extLst>
              <a:ext uri="{FF2B5EF4-FFF2-40B4-BE49-F238E27FC236}">
                <a16:creationId xmlns:a16="http://schemas.microsoft.com/office/drawing/2014/main" id="{EA40BC4C-33E7-2E7E-7874-58A92FDA634A}"/>
              </a:ext>
            </a:extLst>
          </p:cNvPr>
          <p:cNvSpPr txBox="1">
            <a:spLocks noChangeArrowheads="1"/>
          </p:cNvSpPr>
          <p:nvPr/>
        </p:nvSpPr>
        <p:spPr bwMode="auto">
          <a:xfrm>
            <a:off x="6093276" y="1809690"/>
            <a:ext cx="2971800" cy="400110"/>
          </a:xfrm>
          <a:prstGeom prst="rect">
            <a:avLst/>
          </a:prstGeom>
          <a:solidFill>
            <a:schemeClr val="bg1"/>
          </a:solidFill>
          <a:ln w="38100"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000" b="1" dirty="0">
                <a:solidFill>
                  <a:srgbClr val="0000FF"/>
                </a:solidFill>
              </a:rPr>
              <a:t>Spillway overflow path</a:t>
            </a:r>
          </a:p>
        </p:txBody>
      </p:sp>
    </p:spTree>
    <p:extLst>
      <p:ext uri="{BB962C8B-B14F-4D97-AF65-F5344CB8AC3E}">
        <p14:creationId xmlns:p14="http://schemas.microsoft.com/office/powerpoint/2010/main" val="14054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69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69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69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69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6" grpId="0" animBg="1"/>
      <p:bldP spid="296983" grpId="0" animBg="1"/>
      <p:bldP spid="2"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JB\Desktop\Picture1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48" y="0"/>
            <a:ext cx="8567103" cy="64003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9496" y="6448151"/>
            <a:ext cx="7808976" cy="307777"/>
          </a:xfrm>
          <a:prstGeom prst="rect">
            <a:avLst/>
          </a:prstGeom>
          <a:solidFill>
            <a:schemeClr val="bg1"/>
          </a:solidFill>
          <a:ln w="38100">
            <a:solidFill>
              <a:srgbClr val="0000FF"/>
            </a:solidFill>
          </a:ln>
        </p:spPr>
        <p:txBody>
          <a:bodyPr wrap="square" rtlCol="0">
            <a:spAutoFit/>
          </a:bodyPr>
          <a:lstStyle/>
          <a:p>
            <a:r>
              <a:rPr lang="en-US" sz="1400" b="1" dirty="0">
                <a:solidFill>
                  <a:srgbClr val="0000FF"/>
                </a:solidFill>
                <a:latin typeface="Arial" panose="020B0604020202020204" pitchFamily="34" charset="0"/>
                <a:cs typeface="Arial" panose="020B0604020202020204" pitchFamily="34" charset="0"/>
              </a:rPr>
              <a:t>Slide courtesy of Professor J. David Rogers, Missouri University of Science &amp; Technology </a:t>
            </a:r>
            <a:endParaRPr lang="en-US" sz="1400" dirty="0">
              <a:solidFill>
                <a:srgbClr val="0000FF"/>
              </a:solidFill>
            </a:endParaRPr>
          </a:p>
        </p:txBody>
      </p:sp>
      <p:sp>
        <p:nvSpPr>
          <p:cNvPr id="10" name="Rectangle 9"/>
          <p:cNvSpPr/>
          <p:nvPr/>
        </p:nvSpPr>
        <p:spPr>
          <a:xfrm>
            <a:off x="5589679" y="2018948"/>
            <a:ext cx="3173321" cy="1078054"/>
          </a:xfrm>
          <a:prstGeom prst="rect">
            <a:avLst/>
          </a:prstGeom>
          <a:noFill/>
          <a:ln w="38100" cap="flat" cmpd="sng" algn="ctr">
            <a:solidFill>
              <a:srgbClr val="FF0000"/>
            </a:solidFill>
            <a:prstDash val="solid"/>
          </a:ln>
          <a:effectLst/>
        </p:spPr>
        <p:txBody>
          <a:bodyPr rtlCol="0" anchor="ctr"/>
          <a:lstStyle/>
          <a:p>
            <a:pPr algn="ctr">
              <a:defRPr/>
            </a:pPr>
            <a:endParaRPr lang="en-US" kern="0">
              <a:solidFill>
                <a:prstClr val="white"/>
              </a:solidFill>
              <a:latin typeface="Calibri"/>
            </a:endParaRPr>
          </a:p>
        </p:txBody>
      </p:sp>
      <p:cxnSp>
        <p:nvCxnSpPr>
          <p:cNvPr id="14" name="Straight Arrow Connector 13"/>
          <p:cNvCxnSpPr/>
          <p:nvPr/>
        </p:nvCxnSpPr>
        <p:spPr>
          <a:xfrm flipH="1" flipV="1">
            <a:off x="2514600" y="2514600"/>
            <a:ext cx="3066288" cy="76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2590800" y="1295400"/>
            <a:ext cx="2990088" cy="1295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990328" y="421820"/>
            <a:ext cx="408219" cy="283885"/>
          </a:xfrm>
          <a:prstGeom prst="rect">
            <a:avLst/>
          </a:prstGeom>
          <a:noFill/>
          <a:ln w="38100" cap="flat" cmpd="sng" algn="ctr">
            <a:solidFill>
              <a:srgbClr val="FF0000"/>
            </a:solidFill>
            <a:prstDash val="solid"/>
          </a:ln>
          <a:effectLst/>
        </p:spPr>
        <p:txBody>
          <a:bodyPr rtlCol="0" anchor="ctr"/>
          <a:lstStyle/>
          <a:p>
            <a:pPr algn="ctr">
              <a:defRPr/>
            </a:pPr>
            <a:endParaRPr lang="en-US" kern="0">
              <a:solidFill>
                <a:prstClr val="white"/>
              </a:solidFill>
              <a:latin typeface="Calibri"/>
            </a:endParaRPr>
          </a:p>
        </p:txBody>
      </p:sp>
      <p:sp>
        <p:nvSpPr>
          <p:cNvPr id="21" name="Rectangle 20"/>
          <p:cNvSpPr/>
          <p:nvPr/>
        </p:nvSpPr>
        <p:spPr>
          <a:xfrm>
            <a:off x="5577487" y="3048000"/>
            <a:ext cx="3173321" cy="736325"/>
          </a:xfrm>
          <a:prstGeom prst="rect">
            <a:avLst/>
          </a:prstGeom>
          <a:noFill/>
          <a:ln w="38100" cap="flat" cmpd="sng" algn="ctr">
            <a:solidFill>
              <a:srgbClr val="FF0000"/>
            </a:solidFill>
            <a:prstDash val="solid"/>
          </a:ln>
          <a:effectLst/>
        </p:spPr>
        <p:txBody>
          <a:bodyPr rtlCol="0" anchor="ctr"/>
          <a:lstStyle/>
          <a:p>
            <a:pPr algn="ctr">
              <a:defRPr/>
            </a:pPr>
            <a:endParaRPr lang="en-US" kern="0">
              <a:solidFill>
                <a:prstClr val="white"/>
              </a:solidFill>
              <a:latin typeface="Calibri"/>
            </a:endParaRPr>
          </a:p>
        </p:txBody>
      </p:sp>
      <p:cxnSp>
        <p:nvCxnSpPr>
          <p:cNvPr id="22" name="Straight Arrow Connector 21"/>
          <p:cNvCxnSpPr>
            <a:stCxn id="21" idx="1"/>
          </p:cNvCxnSpPr>
          <p:nvPr/>
        </p:nvCxnSpPr>
        <p:spPr>
          <a:xfrm flipH="1">
            <a:off x="2590800" y="3416163"/>
            <a:ext cx="2986687" cy="47003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21" idx="1"/>
          </p:cNvCxnSpPr>
          <p:nvPr/>
        </p:nvCxnSpPr>
        <p:spPr>
          <a:xfrm flipH="1">
            <a:off x="990600" y="3416163"/>
            <a:ext cx="4586887" cy="115583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5486400" y="76200"/>
            <a:ext cx="3173321" cy="1304445"/>
          </a:xfrm>
          <a:prstGeom prst="rect">
            <a:avLst/>
          </a:prstGeom>
          <a:noFill/>
          <a:ln w="38100" cap="flat" cmpd="sng" algn="ctr">
            <a:solidFill>
              <a:srgbClr val="FF0000"/>
            </a:solidFill>
            <a:prstDash val="solid"/>
          </a:ln>
          <a:effectLst/>
        </p:spPr>
        <p:txBody>
          <a:bodyPr rtlCol="0" anchor="ctr"/>
          <a:lstStyle/>
          <a:p>
            <a:pPr algn="ctr">
              <a:defRPr/>
            </a:pPr>
            <a:endParaRPr lang="en-US" kern="0">
              <a:solidFill>
                <a:prstClr val="white"/>
              </a:solidFill>
              <a:latin typeface="Calibri"/>
            </a:endParaRPr>
          </a:p>
        </p:txBody>
      </p:sp>
      <p:sp>
        <p:nvSpPr>
          <p:cNvPr id="12" name="Rectangle 11">
            <a:extLst>
              <a:ext uri="{FF2B5EF4-FFF2-40B4-BE49-F238E27FC236}">
                <a16:creationId xmlns:a16="http://schemas.microsoft.com/office/drawing/2014/main" id="{97239D37-DEDD-EEA4-E3AE-FFAF1B652B25}"/>
              </a:ext>
            </a:extLst>
          </p:cNvPr>
          <p:cNvSpPr/>
          <p:nvPr/>
        </p:nvSpPr>
        <p:spPr>
          <a:xfrm>
            <a:off x="5587092" y="4184048"/>
            <a:ext cx="3173321" cy="2100823"/>
          </a:xfrm>
          <a:prstGeom prst="rect">
            <a:avLst/>
          </a:prstGeom>
          <a:noFill/>
          <a:ln w="38100" cap="flat" cmpd="sng" algn="ctr">
            <a:solidFill>
              <a:srgbClr val="FF0000"/>
            </a:solidFill>
            <a:prstDash val="solid"/>
          </a:ln>
          <a:effectLst/>
        </p:spPr>
        <p:txBody>
          <a:bodyPr rtlCol="0" anchor="ctr"/>
          <a:lstStyle/>
          <a:p>
            <a:pPr algn="ctr">
              <a:defRPr/>
            </a:pPr>
            <a:endParaRPr lang="en-US" kern="0">
              <a:solidFill>
                <a:prstClr val="white"/>
              </a:solidFill>
              <a:latin typeface="Calibri"/>
            </a:endParaRPr>
          </a:p>
        </p:txBody>
      </p:sp>
      <p:grpSp>
        <p:nvGrpSpPr>
          <p:cNvPr id="6" name="Group 5">
            <a:extLst>
              <a:ext uri="{FF2B5EF4-FFF2-40B4-BE49-F238E27FC236}">
                <a16:creationId xmlns:a16="http://schemas.microsoft.com/office/drawing/2014/main" id="{7654F47C-746A-2E6A-B040-1C1B214EDEFD}"/>
              </a:ext>
            </a:extLst>
          </p:cNvPr>
          <p:cNvGrpSpPr/>
          <p:nvPr/>
        </p:nvGrpSpPr>
        <p:grpSpPr>
          <a:xfrm>
            <a:off x="1447800" y="389165"/>
            <a:ext cx="1534363" cy="369332"/>
            <a:chOff x="1447800" y="389165"/>
            <a:chExt cx="1534363" cy="369332"/>
          </a:xfrm>
        </p:grpSpPr>
        <p:sp>
          <p:nvSpPr>
            <p:cNvPr id="2" name="Text Box 9">
              <a:extLst>
                <a:ext uri="{FF2B5EF4-FFF2-40B4-BE49-F238E27FC236}">
                  <a16:creationId xmlns:a16="http://schemas.microsoft.com/office/drawing/2014/main" id="{89D843C3-CED6-7D61-D54A-3FD68EC920C3}"/>
                </a:ext>
              </a:extLst>
            </p:cNvPr>
            <p:cNvSpPr txBox="1">
              <a:spLocks noChangeArrowheads="1"/>
            </p:cNvSpPr>
            <p:nvPr/>
          </p:nvSpPr>
          <p:spPr bwMode="auto">
            <a:xfrm>
              <a:off x="1447800" y="389165"/>
              <a:ext cx="821872" cy="369332"/>
            </a:xfrm>
            <a:prstGeom prst="rect">
              <a:avLst/>
            </a:prstGeom>
            <a:solidFill>
              <a:schemeClr val="bg1"/>
            </a:solidFill>
            <a:ln w="2857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b="1" dirty="0">
                  <a:solidFill>
                    <a:srgbClr val="FF0000"/>
                  </a:solidFill>
                </a:rPr>
                <a:t>1919</a:t>
              </a:r>
            </a:p>
          </p:txBody>
        </p:sp>
        <p:cxnSp>
          <p:nvCxnSpPr>
            <p:cNvPr id="5" name="Straight Connector 4">
              <a:extLst>
                <a:ext uri="{FF2B5EF4-FFF2-40B4-BE49-F238E27FC236}">
                  <a16:creationId xmlns:a16="http://schemas.microsoft.com/office/drawing/2014/main" id="{52BC67EC-A560-F988-0FBE-092404806223}"/>
                </a:ext>
              </a:extLst>
            </p:cNvPr>
            <p:cNvCxnSpPr/>
            <p:nvPr/>
          </p:nvCxnSpPr>
          <p:spPr bwMode="auto">
            <a:xfrm>
              <a:off x="2277835" y="576944"/>
              <a:ext cx="704328" cy="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 name="Group 12">
            <a:extLst>
              <a:ext uri="{FF2B5EF4-FFF2-40B4-BE49-F238E27FC236}">
                <a16:creationId xmlns:a16="http://schemas.microsoft.com/office/drawing/2014/main" id="{D27C5A35-93EF-06AB-E290-247EBC940B01}"/>
              </a:ext>
            </a:extLst>
          </p:cNvPr>
          <p:cNvGrpSpPr/>
          <p:nvPr/>
        </p:nvGrpSpPr>
        <p:grpSpPr>
          <a:xfrm>
            <a:off x="152400" y="838200"/>
            <a:ext cx="2590800" cy="838200"/>
            <a:chOff x="152400" y="838200"/>
            <a:chExt cx="2590800" cy="838200"/>
          </a:xfrm>
        </p:grpSpPr>
        <p:sp>
          <p:nvSpPr>
            <p:cNvPr id="7" name="Text Box 9">
              <a:extLst>
                <a:ext uri="{FF2B5EF4-FFF2-40B4-BE49-F238E27FC236}">
                  <a16:creationId xmlns:a16="http://schemas.microsoft.com/office/drawing/2014/main" id="{38D758AD-C4A7-5ED7-E5FE-2BEC1C96735E}"/>
                </a:ext>
              </a:extLst>
            </p:cNvPr>
            <p:cNvSpPr txBox="1">
              <a:spLocks noChangeArrowheads="1"/>
            </p:cNvSpPr>
            <p:nvPr/>
          </p:nvSpPr>
          <p:spPr bwMode="auto">
            <a:xfrm>
              <a:off x="152400" y="838200"/>
              <a:ext cx="2201008" cy="369332"/>
            </a:xfrm>
            <a:prstGeom prst="rect">
              <a:avLst/>
            </a:prstGeom>
            <a:solidFill>
              <a:schemeClr val="bg1"/>
            </a:solidFill>
            <a:ln w="2857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b="1" dirty="0">
                  <a:solidFill>
                    <a:srgbClr val="FF0000"/>
                  </a:solidFill>
                </a:rPr>
                <a:t>Consulting Board</a:t>
              </a:r>
            </a:p>
          </p:txBody>
        </p:sp>
        <p:cxnSp>
          <p:nvCxnSpPr>
            <p:cNvPr id="8" name="Straight Arrow Connector 7">
              <a:extLst>
                <a:ext uri="{FF2B5EF4-FFF2-40B4-BE49-F238E27FC236}">
                  <a16:creationId xmlns:a16="http://schemas.microsoft.com/office/drawing/2014/main" id="{8425CD78-91F7-42B8-933B-BE08209D3E68}"/>
                </a:ext>
              </a:extLst>
            </p:cNvPr>
            <p:cNvCxnSpPr>
              <a:cxnSpLocks/>
              <a:stCxn id="7" idx="2"/>
            </p:cNvCxnSpPr>
            <p:nvPr/>
          </p:nvCxnSpPr>
          <p:spPr>
            <a:xfrm>
              <a:off x="1252904" y="1207532"/>
              <a:ext cx="1490296" cy="46886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8170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animBg="1"/>
      <p:bldP spid="21" grpId="0" animBg="1"/>
      <p:bldP spid="28" grpId="0" animBg="1"/>
      <p:bldP spid="12"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JB\Documents\Folders\LETTERS\2014\Cee Commencement Address - sjb\Scanned Slides\Cropped - jpg\Englewood Dam Outflo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990600"/>
            <a:ext cx="7242662" cy="4823613"/>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p:cNvSpPr txBox="1">
            <a:spLocks noChangeArrowheads="1"/>
          </p:cNvSpPr>
          <p:nvPr/>
        </p:nvSpPr>
        <p:spPr bwMode="auto">
          <a:xfrm>
            <a:off x="1752600" y="2514610"/>
            <a:ext cx="3541470" cy="461665"/>
          </a:xfrm>
          <a:prstGeom prst="rect">
            <a:avLst/>
          </a:prstGeom>
          <a:solidFill>
            <a:schemeClr val="bg1"/>
          </a:solidFill>
          <a:ln w="38100">
            <a:solidFill>
              <a:srgbClr val="0000FF"/>
            </a:solidFill>
          </a:ln>
          <a:effectLst/>
        </p:spPr>
        <p:txBody>
          <a:bodyPr wrap="square">
            <a:spAutoFit/>
          </a:bodyPr>
          <a:lstStyle/>
          <a:p>
            <a:pPr fontAlgn="base">
              <a:spcAft>
                <a:spcPct val="0"/>
              </a:spcAft>
            </a:pPr>
            <a:r>
              <a:rPr lang="en-US" altLang="en-US" sz="2400" b="1" dirty="0">
                <a:solidFill>
                  <a:srgbClr val="0000FF"/>
                </a:solidFill>
              </a:rPr>
              <a:t>Maximum outflow rate</a:t>
            </a:r>
          </a:p>
        </p:txBody>
      </p:sp>
      <p:sp>
        <p:nvSpPr>
          <p:cNvPr id="5" name="Line 5"/>
          <p:cNvSpPr>
            <a:spLocks noChangeShapeType="1"/>
          </p:cNvSpPr>
          <p:nvPr/>
        </p:nvSpPr>
        <p:spPr bwMode="auto">
          <a:xfrm flipH="1">
            <a:off x="2133600" y="3581410"/>
            <a:ext cx="3124200" cy="5334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
        <p:nvSpPr>
          <p:cNvPr id="6" name="Line 5"/>
          <p:cNvSpPr>
            <a:spLocks noChangeShapeType="1"/>
          </p:cNvSpPr>
          <p:nvPr/>
        </p:nvSpPr>
        <p:spPr bwMode="auto">
          <a:xfrm flipH="1">
            <a:off x="3695700" y="3848100"/>
            <a:ext cx="2857500" cy="16383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Tree>
    <p:extLst>
      <p:ext uri="{BB962C8B-B14F-4D97-AF65-F5344CB8AC3E}">
        <p14:creationId xmlns:p14="http://schemas.microsoft.com/office/powerpoint/2010/main" val="73368409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6248400"/>
            <a:ext cx="7010400" cy="369332"/>
          </a:xfrm>
          <a:prstGeom prst="rect">
            <a:avLst/>
          </a:prstGeom>
          <a:noFill/>
        </p:spPr>
        <p:txBody>
          <a:bodyPr wrap="square" rtlCol="0">
            <a:spAutoFit/>
          </a:bodyPr>
          <a:lstStyle/>
          <a:p>
            <a:endParaRPr lang="en-US" dirty="0">
              <a:solidFill>
                <a:prstClr val="black"/>
              </a:solidFill>
            </a:endParaRPr>
          </a:p>
        </p:txBody>
      </p:sp>
      <p:sp>
        <p:nvSpPr>
          <p:cNvPr id="4" name="TextBox 3"/>
          <p:cNvSpPr txBox="1"/>
          <p:nvPr/>
        </p:nvSpPr>
        <p:spPr>
          <a:xfrm>
            <a:off x="762000" y="609601"/>
            <a:ext cx="7848600" cy="1107996"/>
          </a:xfrm>
          <a:prstGeom prst="rect">
            <a:avLst/>
          </a:prstGeom>
          <a:noFill/>
        </p:spPr>
        <p:txBody>
          <a:bodyPr wrap="square" rtlCol="0">
            <a:spAutoFit/>
          </a:bodyPr>
          <a:lstStyle/>
          <a:p>
            <a:r>
              <a:rPr lang="en-US" sz="2400" b="1" dirty="0">
                <a:solidFill>
                  <a:prstClr val="black"/>
                </a:solidFill>
                <a:latin typeface="Arial" panose="020B0604020202020204" pitchFamily="34" charset="0"/>
                <a:cs typeface="Arial" panose="020B0604020202020204" pitchFamily="34" charset="0"/>
              </a:rPr>
              <a:t>Englewood Dam construction</a:t>
            </a:r>
          </a:p>
          <a:p>
            <a:endParaRPr lang="en-US" sz="2400" b="1" dirty="0">
              <a:solidFill>
                <a:prstClr val="black"/>
              </a:solidFill>
              <a:latin typeface="Arial" panose="020B0604020202020204" pitchFamily="34" charset="0"/>
              <a:cs typeface="Arial" panose="020B0604020202020204" pitchFamily="34" charset="0"/>
            </a:endParaRPr>
          </a:p>
          <a:p>
            <a:endParaRPr lang="en-US" dirty="0">
              <a:solidFill>
                <a:prstClr val="black"/>
              </a:solidFill>
            </a:endParaRPr>
          </a:p>
        </p:txBody>
      </p:sp>
    </p:spTree>
    <p:extLst>
      <p:ext uri="{BB962C8B-B14F-4D97-AF65-F5344CB8AC3E}">
        <p14:creationId xmlns:p14="http://schemas.microsoft.com/office/powerpoint/2010/main" val="57700924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43298" y="371323"/>
            <a:ext cx="7857403" cy="5800877"/>
            <a:chOff x="642505" y="350512"/>
            <a:chExt cx="7857403" cy="5800877"/>
          </a:xfrm>
        </p:grpSpPr>
        <p:pic>
          <p:nvPicPr>
            <p:cNvPr id="3074" name="Picture 2" descr="C:\Users\SJB\Desktop\Rock Excavation for outlet conduits-Englewood From Morgan 1951.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2505" y="350512"/>
              <a:ext cx="7857403" cy="569993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50392" y="5677575"/>
              <a:ext cx="7303008" cy="473814"/>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3E1A3352-A46F-5FCF-EE93-9BBA7A3D1D64}"/>
              </a:ext>
            </a:extLst>
          </p:cNvPr>
          <p:cNvGrpSpPr/>
          <p:nvPr/>
        </p:nvGrpSpPr>
        <p:grpSpPr>
          <a:xfrm>
            <a:off x="5105400" y="681335"/>
            <a:ext cx="3091248" cy="1159657"/>
            <a:chOff x="5105400" y="681335"/>
            <a:chExt cx="3091248" cy="1159657"/>
          </a:xfrm>
        </p:grpSpPr>
        <p:sp>
          <p:nvSpPr>
            <p:cNvPr id="5" name="TextBox 4">
              <a:extLst>
                <a:ext uri="{FF2B5EF4-FFF2-40B4-BE49-F238E27FC236}">
                  <a16:creationId xmlns:a16="http://schemas.microsoft.com/office/drawing/2014/main" id="{07DC7B3F-C2A8-A2F7-AB6E-FDB746A17A4F}"/>
                </a:ext>
              </a:extLst>
            </p:cNvPr>
            <p:cNvSpPr txBox="1"/>
            <p:nvPr/>
          </p:nvSpPr>
          <p:spPr>
            <a:xfrm>
              <a:off x="5257800" y="681335"/>
              <a:ext cx="2938848" cy="461665"/>
            </a:xfrm>
            <a:prstGeom prst="rect">
              <a:avLst/>
            </a:prstGeom>
            <a:solidFill>
              <a:schemeClr val="bg1"/>
            </a:solidFill>
            <a:ln w="38100">
              <a:solidFill>
                <a:srgbClr val="0000FF"/>
              </a:solidFill>
            </a:ln>
          </p:spPr>
          <p:txBody>
            <a:bodyPr wrap="square" rtlCol="0">
              <a:spAutoFit/>
            </a:bodyPr>
            <a:lstStyle/>
            <a:p>
              <a:r>
                <a:rPr lang="en-US" sz="2400" dirty="0">
                  <a:solidFill>
                    <a:srgbClr val="0000FF"/>
                  </a:solidFill>
                  <a:latin typeface="Arial" panose="020B0604020202020204" pitchFamily="34" charset="0"/>
                  <a:cs typeface="Arial" panose="020B0604020202020204" pitchFamily="34" charset="0"/>
                </a:rPr>
                <a:t>Dragline  Excavator</a:t>
              </a:r>
            </a:p>
          </p:txBody>
        </p:sp>
        <p:cxnSp>
          <p:nvCxnSpPr>
            <p:cNvPr id="6" name="Straight Arrow Connector 5">
              <a:extLst>
                <a:ext uri="{FF2B5EF4-FFF2-40B4-BE49-F238E27FC236}">
                  <a16:creationId xmlns:a16="http://schemas.microsoft.com/office/drawing/2014/main" id="{4FA8ED07-4FA3-4C9E-729B-30F18511225F}"/>
                </a:ext>
              </a:extLst>
            </p:cNvPr>
            <p:cNvCxnSpPr/>
            <p:nvPr/>
          </p:nvCxnSpPr>
          <p:spPr>
            <a:xfrm flipH="1">
              <a:off x="5105400" y="1155192"/>
              <a:ext cx="1641472" cy="68580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2958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mountain, steam, smoke&#10;&#10;Description automatically generated">
            <a:extLst>
              <a:ext uri="{FF2B5EF4-FFF2-40B4-BE49-F238E27FC236}">
                <a16:creationId xmlns:a16="http://schemas.microsoft.com/office/drawing/2014/main" id="{E06F7D75-541C-0D90-9C86-1B06632476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844" y="622258"/>
            <a:ext cx="8116313" cy="4825162"/>
          </a:xfrm>
          <a:prstGeom prst="rect">
            <a:avLst/>
          </a:prstGeom>
        </p:spPr>
      </p:pic>
      <p:sp>
        <p:nvSpPr>
          <p:cNvPr id="4" name="TextBox 3">
            <a:extLst>
              <a:ext uri="{FF2B5EF4-FFF2-40B4-BE49-F238E27FC236}">
                <a16:creationId xmlns:a16="http://schemas.microsoft.com/office/drawing/2014/main" id="{26439E28-C941-1CA6-BFA1-3D06DDEA1A4A}"/>
              </a:ext>
            </a:extLst>
          </p:cNvPr>
          <p:cNvSpPr txBox="1"/>
          <p:nvPr/>
        </p:nvSpPr>
        <p:spPr>
          <a:xfrm>
            <a:off x="768096" y="5786735"/>
            <a:ext cx="7309104" cy="461665"/>
          </a:xfrm>
          <a:prstGeom prst="rect">
            <a:avLst/>
          </a:prstGeom>
          <a:solidFill>
            <a:schemeClr val="bg1"/>
          </a:solidFill>
          <a:ln w="38100">
            <a:solidFill>
              <a:srgbClr val="0000FF"/>
            </a:solidFill>
          </a:ln>
        </p:spPr>
        <p:txBody>
          <a:bodyPr wrap="square" rtlCol="0">
            <a:spAutoFit/>
          </a:bodyPr>
          <a:lstStyle/>
          <a:p>
            <a:r>
              <a:rPr lang="en-US" sz="2400" b="1" dirty="0">
                <a:solidFill>
                  <a:srgbClr val="0000FF"/>
                </a:solidFill>
                <a:latin typeface="Arial" panose="020B0604020202020204" pitchFamily="34" charset="0"/>
                <a:cs typeface="Arial" panose="020B0604020202020204" pitchFamily="34" charset="0"/>
              </a:rPr>
              <a:t>Conduits at Englewood Dam under construction</a:t>
            </a:r>
            <a:endParaRPr lang="en-US" sz="2400" dirty="0">
              <a:solidFill>
                <a:srgbClr val="0000FF"/>
              </a:solidFill>
            </a:endParaRPr>
          </a:p>
        </p:txBody>
      </p:sp>
      <p:grpSp>
        <p:nvGrpSpPr>
          <p:cNvPr id="5" name="Group 4">
            <a:extLst>
              <a:ext uri="{FF2B5EF4-FFF2-40B4-BE49-F238E27FC236}">
                <a16:creationId xmlns:a16="http://schemas.microsoft.com/office/drawing/2014/main" id="{0BC34EB4-C837-5478-BB40-117E94539469}"/>
              </a:ext>
            </a:extLst>
          </p:cNvPr>
          <p:cNvGrpSpPr/>
          <p:nvPr/>
        </p:nvGrpSpPr>
        <p:grpSpPr>
          <a:xfrm>
            <a:off x="2209800" y="2129135"/>
            <a:ext cx="2133600" cy="1147465"/>
            <a:chOff x="2209800" y="1295400"/>
            <a:chExt cx="2133600" cy="1147465"/>
          </a:xfrm>
        </p:grpSpPr>
        <p:sp>
          <p:nvSpPr>
            <p:cNvPr id="6" name="TextBox 5">
              <a:extLst>
                <a:ext uri="{FF2B5EF4-FFF2-40B4-BE49-F238E27FC236}">
                  <a16:creationId xmlns:a16="http://schemas.microsoft.com/office/drawing/2014/main" id="{A0EC58C3-A7CF-119C-2908-1977521D4C04}"/>
                </a:ext>
              </a:extLst>
            </p:cNvPr>
            <p:cNvSpPr txBox="1"/>
            <p:nvPr/>
          </p:nvSpPr>
          <p:spPr>
            <a:xfrm>
              <a:off x="2514600" y="1295400"/>
              <a:ext cx="1828800" cy="461665"/>
            </a:xfrm>
            <a:prstGeom prst="rect">
              <a:avLst/>
            </a:prstGeom>
            <a:solidFill>
              <a:schemeClr val="bg1"/>
            </a:solidFill>
            <a:ln w="38100">
              <a:solidFill>
                <a:srgbClr val="0000FF"/>
              </a:solidFill>
            </a:ln>
          </p:spPr>
          <p:txBody>
            <a:bodyPr wrap="square" rtlCol="0">
              <a:spAutoFit/>
            </a:bodyPr>
            <a:lstStyle/>
            <a:p>
              <a:r>
                <a:rPr lang="en-US" sz="2400" dirty="0">
                  <a:solidFill>
                    <a:srgbClr val="0000FF"/>
                  </a:solidFill>
                  <a:latin typeface="Arial" panose="020B0604020202020204" pitchFamily="34" charset="0"/>
                  <a:cs typeface="Arial" panose="020B0604020202020204" pitchFamily="34" charset="0"/>
                </a:rPr>
                <a:t>Stillwater R.</a:t>
              </a:r>
            </a:p>
          </p:txBody>
        </p:sp>
        <p:cxnSp>
          <p:nvCxnSpPr>
            <p:cNvPr id="7" name="Straight Arrow Connector 6">
              <a:extLst>
                <a:ext uri="{FF2B5EF4-FFF2-40B4-BE49-F238E27FC236}">
                  <a16:creationId xmlns:a16="http://schemas.microsoft.com/office/drawing/2014/main" id="{6172AFE3-85CC-9D7C-A387-F4F2C9E46955}"/>
                </a:ext>
              </a:extLst>
            </p:cNvPr>
            <p:cNvCxnSpPr/>
            <p:nvPr/>
          </p:nvCxnSpPr>
          <p:spPr>
            <a:xfrm flipH="1">
              <a:off x="2209800" y="1757065"/>
              <a:ext cx="1481328" cy="68580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0D6AE3A0-C765-8DAF-443A-19FAFEFC0FDE}"/>
              </a:ext>
            </a:extLst>
          </p:cNvPr>
          <p:cNvGrpSpPr/>
          <p:nvPr/>
        </p:nvGrpSpPr>
        <p:grpSpPr>
          <a:xfrm>
            <a:off x="2209800" y="2524851"/>
            <a:ext cx="6757416" cy="2580549"/>
            <a:chOff x="1947672" y="2372451"/>
            <a:chExt cx="6757416" cy="2580549"/>
          </a:xfrm>
        </p:grpSpPr>
        <p:sp>
          <p:nvSpPr>
            <p:cNvPr id="9" name="TextBox 8">
              <a:extLst>
                <a:ext uri="{FF2B5EF4-FFF2-40B4-BE49-F238E27FC236}">
                  <a16:creationId xmlns:a16="http://schemas.microsoft.com/office/drawing/2014/main" id="{E4A648DA-1764-025B-5720-4F8E8F5527E8}"/>
                </a:ext>
              </a:extLst>
            </p:cNvPr>
            <p:cNvSpPr txBox="1"/>
            <p:nvPr/>
          </p:nvSpPr>
          <p:spPr>
            <a:xfrm>
              <a:off x="6047232" y="2372451"/>
              <a:ext cx="2657856" cy="830997"/>
            </a:xfrm>
            <a:prstGeom prst="rect">
              <a:avLst/>
            </a:prstGeom>
            <a:solidFill>
              <a:schemeClr val="bg1"/>
            </a:solidFill>
            <a:ln w="38100">
              <a:solidFill>
                <a:srgbClr val="0000FF"/>
              </a:solidFill>
            </a:ln>
          </p:spPr>
          <p:txBody>
            <a:bodyPr wrap="square" rtlCol="0">
              <a:spAutoFit/>
            </a:bodyPr>
            <a:lstStyle/>
            <a:p>
              <a:r>
                <a:rPr lang="en-US" sz="2400" dirty="0">
                  <a:solidFill>
                    <a:srgbClr val="0000FF"/>
                  </a:solidFill>
                  <a:latin typeface="Arial" panose="020B0604020202020204" pitchFamily="34" charset="0"/>
                  <a:cs typeface="Arial" panose="020B0604020202020204" pitchFamily="34" charset="0"/>
                </a:rPr>
                <a:t>Trench excavated in bedrock</a:t>
              </a:r>
            </a:p>
          </p:txBody>
        </p:sp>
        <p:cxnSp>
          <p:nvCxnSpPr>
            <p:cNvPr id="10" name="Straight Arrow Connector 9">
              <a:extLst>
                <a:ext uri="{FF2B5EF4-FFF2-40B4-BE49-F238E27FC236}">
                  <a16:creationId xmlns:a16="http://schemas.microsoft.com/office/drawing/2014/main" id="{B7615086-B8E3-1FAC-2DF7-902221E34A9B}"/>
                </a:ext>
              </a:extLst>
            </p:cNvPr>
            <p:cNvCxnSpPr>
              <a:cxnSpLocks/>
            </p:cNvCxnSpPr>
            <p:nvPr/>
          </p:nvCxnSpPr>
          <p:spPr>
            <a:xfrm flipH="1">
              <a:off x="1947672" y="2806237"/>
              <a:ext cx="4099560" cy="2146763"/>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6EC0273-E45D-5D9C-1826-B7C33A683D2F}"/>
                </a:ext>
              </a:extLst>
            </p:cNvPr>
            <p:cNvCxnSpPr>
              <a:cxnSpLocks/>
            </p:cNvCxnSpPr>
            <p:nvPr/>
          </p:nvCxnSpPr>
          <p:spPr>
            <a:xfrm flipH="1">
              <a:off x="4081272" y="2819400"/>
              <a:ext cx="1938528" cy="68580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37CDF8F8-AE59-C97C-B8A5-062C37617139}"/>
              </a:ext>
            </a:extLst>
          </p:cNvPr>
          <p:cNvGrpSpPr/>
          <p:nvPr/>
        </p:nvGrpSpPr>
        <p:grpSpPr>
          <a:xfrm>
            <a:off x="2819400" y="4133671"/>
            <a:ext cx="6248400" cy="1200329"/>
            <a:chOff x="2819400" y="3864864"/>
            <a:chExt cx="6248400" cy="1200329"/>
          </a:xfrm>
        </p:grpSpPr>
        <p:sp>
          <p:nvSpPr>
            <p:cNvPr id="13" name="TextBox 12">
              <a:extLst>
                <a:ext uri="{FF2B5EF4-FFF2-40B4-BE49-F238E27FC236}">
                  <a16:creationId xmlns:a16="http://schemas.microsoft.com/office/drawing/2014/main" id="{CA918669-DC56-CE44-7B65-C15548C902EB}"/>
                </a:ext>
              </a:extLst>
            </p:cNvPr>
            <p:cNvSpPr txBox="1"/>
            <p:nvPr/>
          </p:nvSpPr>
          <p:spPr>
            <a:xfrm>
              <a:off x="5401056" y="3864864"/>
              <a:ext cx="3666744" cy="1200329"/>
            </a:xfrm>
            <a:prstGeom prst="rect">
              <a:avLst/>
            </a:prstGeom>
            <a:solidFill>
              <a:schemeClr val="bg1"/>
            </a:solidFill>
            <a:ln w="38100">
              <a:solidFill>
                <a:srgbClr val="0000FF"/>
              </a:solidFill>
            </a:ln>
          </p:spPr>
          <p:txBody>
            <a:bodyPr wrap="square" rtlCol="0">
              <a:spAutoFit/>
            </a:bodyPr>
            <a:lstStyle/>
            <a:p>
              <a:r>
                <a:rPr lang="en-US" sz="2400" dirty="0">
                  <a:solidFill>
                    <a:srgbClr val="0000FF"/>
                  </a:solidFill>
                  <a:latin typeface="Arial" panose="020B0604020202020204" pitchFamily="34" charset="0"/>
                  <a:cs typeface="Arial" panose="020B0604020202020204" pitchFamily="34" charset="0"/>
                </a:rPr>
                <a:t>Two conduits – X section:</a:t>
              </a:r>
            </a:p>
            <a:p>
              <a:r>
                <a:rPr lang="en-US" sz="2400" dirty="0">
                  <a:solidFill>
                    <a:srgbClr val="0000FF"/>
                  </a:solidFill>
                  <a:latin typeface="Arial" panose="020B0604020202020204" pitchFamily="34" charset="0"/>
                  <a:cs typeface="Arial" panose="020B0604020202020204" pitchFamily="34" charset="0"/>
                </a:rPr>
                <a:t>Horseshoe shape, each</a:t>
              </a:r>
            </a:p>
            <a:p>
              <a:r>
                <a:rPr lang="en-US" sz="2400" dirty="0">
                  <a:solidFill>
                    <a:srgbClr val="0000FF"/>
                  </a:solidFill>
                  <a:latin typeface="Arial" panose="020B0604020202020204" pitchFamily="34" charset="0"/>
                  <a:cs typeface="Arial" panose="020B0604020202020204" pitchFamily="34" charset="0"/>
                </a:rPr>
                <a:t>13 ft. wide x 10.5 ft. high </a:t>
              </a:r>
            </a:p>
          </p:txBody>
        </p:sp>
        <p:cxnSp>
          <p:nvCxnSpPr>
            <p:cNvPr id="14" name="Straight Arrow Connector 13">
              <a:extLst>
                <a:ext uri="{FF2B5EF4-FFF2-40B4-BE49-F238E27FC236}">
                  <a16:creationId xmlns:a16="http://schemas.microsoft.com/office/drawing/2014/main" id="{EFBBC827-255D-94E9-7D50-3801F9809B6E}"/>
                </a:ext>
              </a:extLst>
            </p:cNvPr>
            <p:cNvCxnSpPr>
              <a:cxnSpLocks/>
            </p:cNvCxnSpPr>
            <p:nvPr/>
          </p:nvCxnSpPr>
          <p:spPr>
            <a:xfrm flipH="1">
              <a:off x="3657600" y="4419600"/>
              <a:ext cx="1743456" cy="416993"/>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D5AE7EE-02AC-9108-1A2E-1D90828730A3}"/>
                </a:ext>
              </a:extLst>
            </p:cNvPr>
            <p:cNvCxnSpPr>
              <a:cxnSpLocks/>
            </p:cNvCxnSpPr>
            <p:nvPr/>
          </p:nvCxnSpPr>
          <p:spPr>
            <a:xfrm flipH="1">
              <a:off x="2819400" y="4419600"/>
              <a:ext cx="2581656" cy="340793"/>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7411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49635" y="378540"/>
            <a:ext cx="8643143" cy="5156630"/>
            <a:chOff x="249635" y="378540"/>
            <a:chExt cx="8643143" cy="5156630"/>
          </a:xfrm>
        </p:grpSpPr>
        <p:pic>
          <p:nvPicPr>
            <p:cNvPr id="1026" name="Picture 2" descr="C:\Users\SJB\Desktop\Conduits at Englewood - From Morgan 1951.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9635" y="378540"/>
              <a:ext cx="8643143" cy="508332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65760" y="4973488"/>
              <a:ext cx="8229600" cy="56168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4916424" y="2436461"/>
            <a:ext cx="4085502" cy="904149"/>
            <a:chOff x="4953000" y="2372451"/>
            <a:chExt cx="4085502" cy="904149"/>
          </a:xfrm>
        </p:grpSpPr>
        <p:sp>
          <p:nvSpPr>
            <p:cNvPr id="5" name="TextBox 4"/>
            <p:cNvSpPr txBox="1"/>
            <p:nvPr/>
          </p:nvSpPr>
          <p:spPr>
            <a:xfrm>
              <a:off x="6065520" y="2372451"/>
              <a:ext cx="2972982" cy="830997"/>
            </a:xfrm>
            <a:prstGeom prst="rect">
              <a:avLst/>
            </a:prstGeom>
            <a:solidFill>
              <a:schemeClr val="bg1"/>
            </a:solidFill>
            <a:ln w="38100">
              <a:solidFill>
                <a:srgbClr val="0000FF"/>
              </a:solidFill>
            </a:ln>
          </p:spPr>
          <p:txBody>
            <a:bodyPr wrap="square" rtlCol="0">
              <a:spAutoFit/>
            </a:bodyPr>
            <a:lstStyle/>
            <a:p>
              <a:r>
                <a:rPr lang="en-US" sz="2400" dirty="0">
                  <a:solidFill>
                    <a:srgbClr val="0000FF"/>
                  </a:solidFill>
                  <a:latin typeface="Arial" panose="020B0604020202020204" pitchFamily="34" charset="0"/>
                  <a:cs typeface="Arial" panose="020B0604020202020204" pitchFamily="34" charset="0"/>
                </a:rPr>
                <a:t>Horizontal seepage retarding barriers</a:t>
              </a:r>
            </a:p>
          </p:txBody>
        </p:sp>
        <p:cxnSp>
          <p:nvCxnSpPr>
            <p:cNvPr id="6" name="Straight Arrow Connector 5"/>
            <p:cNvCxnSpPr/>
            <p:nvPr/>
          </p:nvCxnSpPr>
          <p:spPr>
            <a:xfrm flipH="1">
              <a:off x="4953000" y="2819400"/>
              <a:ext cx="1066800" cy="45720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flipV="1">
              <a:off x="5181600" y="2657856"/>
              <a:ext cx="838200" cy="15240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7958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JB\Desktop\Section - Germantown Dam outlet - From Morgan 1951.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2477" y="33896"/>
            <a:ext cx="6797458" cy="644310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67968" y="5299403"/>
            <a:ext cx="4645397" cy="348760"/>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533400" y="1905000"/>
            <a:ext cx="5410200" cy="3048000"/>
            <a:chOff x="762000" y="2209800"/>
            <a:chExt cx="5410200" cy="3048000"/>
          </a:xfrm>
        </p:grpSpPr>
        <p:cxnSp>
          <p:nvCxnSpPr>
            <p:cNvPr id="5" name="Straight Arrow Connector 4"/>
            <p:cNvCxnSpPr/>
            <p:nvPr/>
          </p:nvCxnSpPr>
          <p:spPr>
            <a:xfrm flipV="1">
              <a:off x="2971800" y="2209800"/>
              <a:ext cx="762000" cy="2586335"/>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62000" y="4796135"/>
              <a:ext cx="5410200" cy="461665"/>
            </a:xfrm>
            <a:prstGeom prst="rect">
              <a:avLst/>
            </a:prstGeom>
            <a:solidFill>
              <a:schemeClr val="bg1"/>
            </a:solidFill>
            <a:ln w="38100">
              <a:solidFill>
                <a:srgbClr val="0000FF"/>
              </a:solidFill>
            </a:ln>
          </p:spPr>
          <p:txBody>
            <a:bodyPr wrap="square" rtlCol="0">
              <a:spAutoFit/>
            </a:bodyPr>
            <a:lstStyle/>
            <a:p>
              <a:r>
                <a:rPr lang="en-US" sz="2400" dirty="0">
                  <a:solidFill>
                    <a:srgbClr val="0000FF"/>
                  </a:solidFill>
                  <a:latin typeface="Arial" panose="020B0604020202020204" pitchFamily="34" charset="0"/>
                  <a:cs typeface="Arial" panose="020B0604020202020204" pitchFamily="34" charset="0"/>
                </a:rPr>
                <a:t>Englewood – similar to Germantown</a:t>
              </a:r>
            </a:p>
          </p:txBody>
        </p:sp>
      </p:grpSp>
    </p:spTree>
    <p:extLst>
      <p:ext uri="{BB962C8B-B14F-4D97-AF65-F5344CB8AC3E}">
        <p14:creationId xmlns:p14="http://schemas.microsoft.com/office/powerpoint/2010/main" val="136901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50" y="3424247"/>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8626" y="152400"/>
            <a:ext cx="9103293" cy="6590681"/>
            <a:chOff x="8626" y="152400"/>
            <a:chExt cx="9103293" cy="6590681"/>
          </a:xfrm>
        </p:grpSpPr>
        <p:pic>
          <p:nvPicPr>
            <p:cNvPr id="3074" name="Picture 2" descr="C:\Users\SJB\Documents\Folders\ABSTRACT\AGU Fall 2016\Presentation\work\scanned Images\1993 Upper Missippi Flooding\Sattelite View St Louis Flood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6" y="152400"/>
              <a:ext cx="9103293" cy="48987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 y="6435304"/>
              <a:ext cx="914400"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mn-ea"/>
                  <a:cs typeface="+mn-cs"/>
                </a:rPr>
                <a:t>NASA</a:t>
              </a:r>
            </a:p>
          </p:txBody>
        </p:sp>
      </p:grpSp>
      <p:sp>
        <p:nvSpPr>
          <p:cNvPr id="6" name="Rectangle 2">
            <a:extLst>
              <a:ext uri="{FF2B5EF4-FFF2-40B4-BE49-F238E27FC236}">
                <a16:creationId xmlns:a16="http://schemas.microsoft.com/office/drawing/2014/main" id="{62578009-B67D-2CD9-119F-2F587273B3DD}"/>
              </a:ext>
            </a:extLst>
          </p:cNvPr>
          <p:cNvSpPr>
            <a:spLocks noChangeArrowheads="1"/>
          </p:cNvSpPr>
          <p:nvPr/>
        </p:nvSpPr>
        <p:spPr bwMode="auto">
          <a:xfrm>
            <a:off x="1447800" y="5410200"/>
            <a:ext cx="5181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charset="0"/>
                <a:ea typeface="+mn-ea"/>
                <a:cs typeface="+mn-cs"/>
              </a:rPr>
              <a:t>Higher resolution St. Louis, MO</a:t>
            </a:r>
            <a:endParaRPr kumimoji="0" lang="en-US" alt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6433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08474" y="457200"/>
            <a:ext cx="7925465" cy="5437632"/>
            <a:chOff x="608474" y="457200"/>
            <a:chExt cx="7925465" cy="5437632"/>
          </a:xfrm>
        </p:grpSpPr>
        <p:pic>
          <p:nvPicPr>
            <p:cNvPr id="2050" name="Picture 2" descr="C:\Users\SJB\Desktop\Pool of Hydraulic Fill - Englewood - From Morgan 1951.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474" y="457200"/>
              <a:ext cx="7925465" cy="535623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52599" y="5409350"/>
              <a:ext cx="5685663" cy="48548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838200" y="838200"/>
            <a:ext cx="2590800" cy="1066800"/>
            <a:chOff x="838200" y="838200"/>
            <a:chExt cx="2590800" cy="1066800"/>
          </a:xfrm>
        </p:grpSpPr>
        <p:cxnSp>
          <p:nvCxnSpPr>
            <p:cNvPr id="8" name="Straight Arrow Connector 7"/>
            <p:cNvCxnSpPr/>
            <p:nvPr/>
          </p:nvCxnSpPr>
          <p:spPr>
            <a:xfrm>
              <a:off x="1981200" y="1299865"/>
              <a:ext cx="533400" cy="605135"/>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38200" y="838200"/>
              <a:ext cx="2590800" cy="461665"/>
            </a:xfrm>
            <a:prstGeom prst="rect">
              <a:avLst/>
            </a:prstGeom>
            <a:solidFill>
              <a:schemeClr val="bg1"/>
            </a:solidFill>
            <a:ln w="38100">
              <a:solidFill>
                <a:srgbClr val="0000FF"/>
              </a:solidFill>
            </a:ln>
          </p:spPr>
          <p:txBody>
            <a:bodyPr wrap="square" rtlCol="0">
              <a:spAutoFit/>
            </a:bodyPr>
            <a:lstStyle/>
            <a:p>
              <a:r>
                <a:rPr lang="en-US" sz="2400" dirty="0">
                  <a:solidFill>
                    <a:srgbClr val="0000FF"/>
                  </a:solidFill>
                  <a:latin typeface="Arial" panose="020B0604020202020204" pitchFamily="34" charset="0"/>
                  <a:cs typeface="Arial" panose="020B0604020202020204" pitchFamily="34" charset="0"/>
                </a:rPr>
                <a:t>Coarse materials</a:t>
              </a:r>
            </a:p>
          </p:txBody>
        </p:sp>
      </p:grpSp>
      <p:grpSp>
        <p:nvGrpSpPr>
          <p:cNvPr id="16" name="Group 15"/>
          <p:cNvGrpSpPr/>
          <p:nvPr/>
        </p:nvGrpSpPr>
        <p:grpSpPr>
          <a:xfrm>
            <a:off x="838200" y="2209800"/>
            <a:ext cx="3200400" cy="1371600"/>
            <a:chOff x="838200" y="2209800"/>
            <a:chExt cx="3200400" cy="1371600"/>
          </a:xfrm>
        </p:grpSpPr>
        <p:cxnSp>
          <p:nvCxnSpPr>
            <p:cNvPr id="7" name="Straight Arrow Connector 6"/>
            <p:cNvCxnSpPr>
              <a:stCxn id="10" idx="2"/>
            </p:cNvCxnSpPr>
            <p:nvPr/>
          </p:nvCxnSpPr>
          <p:spPr>
            <a:xfrm>
              <a:off x="1333500" y="2671465"/>
              <a:ext cx="2705100" cy="909935"/>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38200" y="2209800"/>
              <a:ext cx="990600" cy="461665"/>
            </a:xfrm>
            <a:prstGeom prst="rect">
              <a:avLst/>
            </a:prstGeom>
            <a:solidFill>
              <a:schemeClr val="bg1"/>
            </a:solidFill>
            <a:ln w="38100">
              <a:solidFill>
                <a:srgbClr val="0000FF"/>
              </a:solidFill>
            </a:ln>
          </p:spPr>
          <p:txBody>
            <a:bodyPr wrap="square" rtlCol="0">
              <a:spAutoFit/>
            </a:bodyPr>
            <a:lstStyle/>
            <a:p>
              <a:r>
                <a:rPr lang="en-US" sz="2400" dirty="0">
                  <a:solidFill>
                    <a:srgbClr val="0000FF"/>
                  </a:solidFill>
                  <a:latin typeface="Arial" panose="020B0604020202020204" pitchFamily="34" charset="0"/>
                  <a:cs typeface="Arial" panose="020B0604020202020204" pitchFamily="34" charset="0"/>
                </a:rPr>
                <a:t>Fines</a:t>
              </a:r>
            </a:p>
          </p:txBody>
        </p:sp>
      </p:grpSp>
      <p:cxnSp>
        <p:nvCxnSpPr>
          <p:cNvPr id="20" name="Straight Arrow Connector 19"/>
          <p:cNvCxnSpPr/>
          <p:nvPr/>
        </p:nvCxnSpPr>
        <p:spPr>
          <a:xfrm flipH="1">
            <a:off x="5410200" y="1604665"/>
            <a:ext cx="1143000" cy="300335"/>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257800" y="990600"/>
            <a:ext cx="3200400" cy="461665"/>
          </a:xfrm>
          <a:prstGeom prst="rect">
            <a:avLst/>
          </a:prstGeom>
          <a:solidFill>
            <a:schemeClr val="bg1"/>
          </a:solidFill>
          <a:ln w="38100">
            <a:solidFill>
              <a:srgbClr val="0000FF"/>
            </a:solidFill>
          </a:ln>
        </p:spPr>
        <p:txBody>
          <a:bodyPr wrap="square" rtlCol="0">
            <a:spAutoFit/>
          </a:bodyPr>
          <a:lstStyle/>
          <a:p>
            <a:r>
              <a:rPr lang="en-US" sz="2400" dirty="0">
                <a:solidFill>
                  <a:srgbClr val="0000FF"/>
                </a:solidFill>
                <a:latin typeface="Arial" panose="020B0604020202020204" pitchFamily="34" charset="0"/>
                <a:cs typeface="Arial" panose="020B0604020202020204" pitchFamily="34" charset="0"/>
              </a:rPr>
              <a:t>Hydraulic fill direction</a:t>
            </a:r>
          </a:p>
        </p:txBody>
      </p:sp>
    </p:spTree>
    <p:extLst>
      <p:ext uri="{BB962C8B-B14F-4D97-AF65-F5344CB8AC3E}">
        <p14:creationId xmlns:p14="http://schemas.microsoft.com/office/powerpoint/2010/main" val="64950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6248400"/>
            <a:ext cx="7010400" cy="369332"/>
          </a:xfrm>
          <a:prstGeom prst="rect">
            <a:avLst/>
          </a:prstGeom>
          <a:noFill/>
        </p:spPr>
        <p:txBody>
          <a:bodyPr wrap="square" rtlCol="0">
            <a:spAutoFit/>
          </a:bodyPr>
          <a:lstStyle/>
          <a:p>
            <a:endParaRPr lang="en-US" dirty="0">
              <a:solidFill>
                <a:prstClr val="black"/>
              </a:solidFill>
            </a:endParaRPr>
          </a:p>
        </p:txBody>
      </p:sp>
      <p:sp>
        <p:nvSpPr>
          <p:cNvPr id="4" name="TextBox 3"/>
          <p:cNvSpPr txBox="1"/>
          <p:nvPr/>
        </p:nvSpPr>
        <p:spPr>
          <a:xfrm>
            <a:off x="762000" y="609601"/>
            <a:ext cx="7848600" cy="1107996"/>
          </a:xfrm>
          <a:prstGeom prst="rect">
            <a:avLst/>
          </a:prstGeom>
          <a:noFill/>
        </p:spPr>
        <p:txBody>
          <a:bodyPr wrap="square" rtlCol="0">
            <a:spAutoFit/>
          </a:bodyPr>
          <a:lstStyle/>
          <a:p>
            <a:r>
              <a:rPr lang="en-US" sz="2400" b="1" dirty="0">
                <a:solidFill>
                  <a:prstClr val="black"/>
                </a:solidFill>
                <a:latin typeface="Arial" panose="020B0604020202020204" pitchFamily="34" charset="0"/>
                <a:cs typeface="Arial" panose="020B0604020202020204" pitchFamily="34" charset="0"/>
              </a:rPr>
              <a:t>How does a “dry dam” work?</a:t>
            </a:r>
          </a:p>
          <a:p>
            <a:endParaRPr lang="en-US" sz="2400" b="1" dirty="0">
              <a:solidFill>
                <a:prstClr val="black"/>
              </a:solidFill>
              <a:latin typeface="Arial" panose="020B0604020202020204" pitchFamily="34" charset="0"/>
              <a:cs typeface="Arial" panose="020B0604020202020204" pitchFamily="34" charset="0"/>
            </a:endParaRPr>
          </a:p>
          <a:p>
            <a:endParaRPr lang="en-US" dirty="0">
              <a:solidFill>
                <a:prstClr val="black"/>
              </a:solidFill>
            </a:endParaRPr>
          </a:p>
        </p:txBody>
      </p:sp>
    </p:spTree>
    <p:extLst>
      <p:ext uri="{BB962C8B-B14F-4D97-AF65-F5344CB8AC3E}">
        <p14:creationId xmlns:p14="http://schemas.microsoft.com/office/powerpoint/2010/main" val="93147283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6248400"/>
            <a:ext cx="7010400" cy="369332"/>
          </a:xfrm>
          <a:prstGeom prst="rect">
            <a:avLst/>
          </a:prstGeom>
          <a:noFill/>
        </p:spPr>
        <p:txBody>
          <a:bodyPr wrap="square" rtlCol="0">
            <a:spAutoFit/>
          </a:bodyPr>
          <a:lstStyle/>
          <a:p>
            <a:endParaRPr lang="en-US" dirty="0"/>
          </a:p>
        </p:txBody>
      </p:sp>
      <p:pic>
        <p:nvPicPr>
          <p:cNvPr id="1027" name="Picture 3" descr="C:\Users\SJB\Desktop\Englewood inflow-outflow hydrograph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57200"/>
            <a:ext cx="8991600" cy="503555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3"/>
          <p:cNvSpPr txBox="1">
            <a:spLocks noChangeArrowheads="1"/>
          </p:cNvSpPr>
          <p:nvPr/>
        </p:nvSpPr>
        <p:spPr bwMode="auto">
          <a:xfrm>
            <a:off x="914400" y="6091545"/>
            <a:ext cx="7772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400" b="1" dirty="0">
                <a:solidFill>
                  <a:srgbClr val="0000FF"/>
                </a:solidFill>
              </a:rPr>
              <a:t>Design flood</a:t>
            </a:r>
            <a:r>
              <a:rPr lang="en-US" altLang="en-US" sz="2400" b="1" dirty="0">
                <a:solidFill>
                  <a:srgbClr val="000000"/>
                </a:solidFill>
              </a:rPr>
              <a:t> peak flow reduction – Englewood Dam</a:t>
            </a:r>
          </a:p>
        </p:txBody>
      </p:sp>
      <p:grpSp>
        <p:nvGrpSpPr>
          <p:cNvPr id="15" name="Group 14"/>
          <p:cNvGrpSpPr/>
          <p:nvPr/>
        </p:nvGrpSpPr>
        <p:grpSpPr>
          <a:xfrm>
            <a:off x="1362547" y="832933"/>
            <a:ext cx="7010400" cy="461665"/>
            <a:chOff x="1362547" y="832923"/>
            <a:chExt cx="7010400" cy="461665"/>
          </a:xfrm>
        </p:grpSpPr>
        <p:sp>
          <p:nvSpPr>
            <p:cNvPr id="8" name="TextBox 7"/>
            <p:cNvSpPr txBox="1"/>
            <p:nvPr/>
          </p:nvSpPr>
          <p:spPr>
            <a:xfrm>
              <a:off x="1895947" y="832923"/>
              <a:ext cx="6477000" cy="461665"/>
            </a:xfrm>
            <a:prstGeom prst="rect">
              <a:avLst/>
            </a:prstGeom>
            <a:solidFill>
              <a:schemeClr val="bg1"/>
            </a:solidFill>
            <a:ln w="28575">
              <a:solidFill>
                <a:srgbClr val="FF0000"/>
              </a:solidFill>
            </a:ln>
          </p:spPr>
          <p:txBody>
            <a:bodyPr wrap="square" rtlCol="0">
              <a:spAutoFit/>
            </a:bodyPr>
            <a:lstStyle/>
            <a:p>
              <a:r>
                <a:rPr lang="en-US" sz="2400" b="1" dirty="0">
                  <a:solidFill>
                    <a:srgbClr val="FF0000"/>
                  </a:solidFill>
                </a:rPr>
                <a:t>85,000 cubic feet per second without dam</a:t>
              </a:r>
            </a:p>
          </p:txBody>
        </p:sp>
        <p:cxnSp>
          <p:nvCxnSpPr>
            <p:cNvPr id="5" name="Straight Arrow Connector 4"/>
            <p:cNvCxnSpPr/>
            <p:nvPr/>
          </p:nvCxnSpPr>
          <p:spPr bwMode="auto">
            <a:xfrm flipH="1" flipV="1">
              <a:off x="1362547" y="1063755"/>
              <a:ext cx="524347" cy="1"/>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 name="Group 13"/>
          <p:cNvGrpSpPr/>
          <p:nvPr/>
        </p:nvGrpSpPr>
        <p:grpSpPr>
          <a:xfrm>
            <a:off x="2133600" y="3200410"/>
            <a:ext cx="6096000" cy="1374989"/>
            <a:chOff x="2133600" y="3200400"/>
            <a:chExt cx="6096000" cy="1374989"/>
          </a:xfrm>
        </p:grpSpPr>
        <p:sp>
          <p:nvSpPr>
            <p:cNvPr id="10" name="TextBox 9"/>
            <p:cNvSpPr txBox="1"/>
            <p:nvPr/>
          </p:nvSpPr>
          <p:spPr>
            <a:xfrm>
              <a:off x="2505547" y="3200400"/>
              <a:ext cx="5724053" cy="461665"/>
            </a:xfrm>
            <a:prstGeom prst="rect">
              <a:avLst/>
            </a:prstGeom>
            <a:solidFill>
              <a:schemeClr val="bg1"/>
            </a:solidFill>
            <a:ln w="28575">
              <a:solidFill>
                <a:srgbClr val="0000FF"/>
              </a:solidFill>
            </a:ln>
          </p:spPr>
          <p:txBody>
            <a:bodyPr wrap="square" rtlCol="0">
              <a:spAutoFit/>
            </a:bodyPr>
            <a:lstStyle/>
            <a:p>
              <a:r>
                <a:rPr lang="en-US" sz="2400" b="1" dirty="0">
                  <a:solidFill>
                    <a:srgbClr val="0000FF"/>
                  </a:solidFill>
                </a:rPr>
                <a:t>11,000 cubic feet per second with dam</a:t>
              </a:r>
            </a:p>
          </p:txBody>
        </p:sp>
        <p:cxnSp>
          <p:nvCxnSpPr>
            <p:cNvPr id="13" name="Straight Arrow Connector 12"/>
            <p:cNvCxnSpPr/>
            <p:nvPr/>
          </p:nvCxnSpPr>
          <p:spPr bwMode="auto">
            <a:xfrm flipH="1">
              <a:off x="2133600" y="3662066"/>
              <a:ext cx="371948" cy="913323"/>
            </a:xfrm>
            <a:prstGeom prst="straightConnector1">
              <a:avLst/>
            </a:prstGeom>
            <a:solidFill>
              <a:schemeClr val="accent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6" name="Rectangle 4"/>
          <p:cNvSpPr>
            <a:spLocks noChangeArrowheads="1"/>
          </p:cNvSpPr>
          <p:nvPr/>
        </p:nvSpPr>
        <p:spPr bwMode="auto">
          <a:xfrm>
            <a:off x="4906330" y="4208508"/>
            <a:ext cx="1113481" cy="400110"/>
          </a:xfrm>
          <a:prstGeom prst="rect">
            <a:avLst/>
          </a:prstGeom>
          <a:solidFill>
            <a:schemeClr val="bg1"/>
          </a:solidFill>
          <a:ln w="38100" algn="ctr">
            <a:solidFill>
              <a:srgbClr val="0000FF"/>
            </a:solidFill>
            <a:miter lim="800000"/>
            <a:headEnd/>
            <a:tailEnd/>
          </a:ln>
          <a:effectLst/>
        </p:spPr>
        <p:txBody>
          <a:bodyPr wrap="square" anchor="ctr">
            <a:spAutoFit/>
          </a:bodyPr>
          <a:lstStyle/>
          <a:p>
            <a:pPr fontAlgn="base">
              <a:spcAft>
                <a:spcPct val="0"/>
              </a:spcAft>
            </a:pPr>
            <a:r>
              <a:rPr lang="en-US" sz="2000" b="1" dirty="0">
                <a:solidFill>
                  <a:srgbClr val="0000FF"/>
                </a:solidFill>
              </a:rPr>
              <a:t>outflow</a:t>
            </a:r>
          </a:p>
        </p:txBody>
      </p:sp>
      <p:grpSp>
        <p:nvGrpSpPr>
          <p:cNvPr id="18" name="Group 17"/>
          <p:cNvGrpSpPr/>
          <p:nvPr/>
        </p:nvGrpSpPr>
        <p:grpSpPr>
          <a:xfrm>
            <a:off x="1438767" y="1779257"/>
            <a:ext cx="1529277" cy="400110"/>
            <a:chOff x="1438747" y="1779257"/>
            <a:chExt cx="1529277" cy="400110"/>
          </a:xfrm>
        </p:grpSpPr>
        <p:sp>
          <p:nvSpPr>
            <p:cNvPr id="6" name="Rectangle 4"/>
            <p:cNvSpPr>
              <a:spLocks noChangeArrowheads="1"/>
            </p:cNvSpPr>
            <p:nvPr/>
          </p:nvSpPr>
          <p:spPr bwMode="auto">
            <a:xfrm>
              <a:off x="1702143" y="1779257"/>
              <a:ext cx="1265881" cy="400110"/>
            </a:xfrm>
            <a:prstGeom prst="rect">
              <a:avLst/>
            </a:prstGeom>
            <a:solidFill>
              <a:schemeClr val="bg1"/>
            </a:solidFill>
            <a:ln w="38100" algn="ctr">
              <a:solidFill>
                <a:srgbClr val="FF0000"/>
              </a:solidFill>
              <a:miter lim="800000"/>
              <a:headEnd/>
              <a:tailEnd/>
            </a:ln>
            <a:effectLst/>
          </p:spPr>
          <p:txBody>
            <a:bodyPr wrap="square" anchor="ctr">
              <a:spAutoFit/>
            </a:bodyPr>
            <a:lstStyle/>
            <a:p>
              <a:pPr fontAlgn="base">
                <a:spcAft>
                  <a:spcPct val="0"/>
                </a:spcAft>
              </a:pPr>
              <a:r>
                <a:rPr lang="en-US" sz="2000" b="1" dirty="0">
                  <a:solidFill>
                    <a:srgbClr val="FF0000"/>
                  </a:solidFill>
                </a:rPr>
                <a:t>Inflow</a:t>
              </a:r>
            </a:p>
          </p:txBody>
        </p:sp>
        <p:cxnSp>
          <p:nvCxnSpPr>
            <p:cNvPr id="11" name="Straight Arrow Connector 10"/>
            <p:cNvCxnSpPr/>
            <p:nvPr/>
          </p:nvCxnSpPr>
          <p:spPr bwMode="auto">
            <a:xfrm flipH="1">
              <a:off x="1438747" y="1953777"/>
              <a:ext cx="254343" cy="205358"/>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7" name="Rectangle 16"/>
          <p:cNvSpPr/>
          <p:nvPr/>
        </p:nvSpPr>
        <p:spPr>
          <a:xfrm>
            <a:off x="966783" y="6098930"/>
            <a:ext cx="7567617" cy="441347"/>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167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6248400"/>
            <a:ext cx="7010400" cy="369332"/>
          </a:xfrm>
          <a:prstGeom prst="rect">
            <a:avLst/>
          </a:prstGeom>
          <a:noFill/>
        </p:spPr>
        <p:txBody>
          <a:bodyPr wrap="square" rtlCol="0">
            <a:spAutoFit/>
          </a:bodyPr>
          <a:lstStyle/>
          <a:p>
            <a:endParaRPr lang="en-US" dirty="0"/>
          </a:p>
        </p:txBody>
      </p:sp>
      <p:pic>
        <p:nvPicPr>
          <p:cNvPr id="1027" name="Picture 3" descr="C:\Users\SJB\Desktop\Englewood inflow-outflow hydrograph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57200"/>
            <a:ext cx="8991600" cy="503555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3"/>
          <p:cNvSpPr txBox="1">
            <a:spLocks noChangeArrowheads="1"/>
          </p:cNvSpPr>
          <p:nvPr/>
        </p:nvSpPr>
        <p:spPr bwMode="auto">
          <a:xfrm>
            <a:off x="914400" y="6091546"/>
            <a:ext cx="7696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altLang="en-US" sz="2400" b="1" i="0" u="none" strike="noStrike" kern="1200" cap="none" spc="0" normalizeH="0" baseline="0" noProof="0" dirty="0">
                <a:ln>
                  <a:noFill/>
                </a:ln>
                <a:solidFill>
                  <a:srgbClr val="0000FF"/>
                </a:solidFill>
                <a:effectLst/>
                <a:uLnTx/>
                <a:uFillTx/>
                <a:latin typeface="Arial"/>
                <a:ea typeface="+mn-ea"/>
                <a:cs typeface="+mn-cs"/>
              </a:rPr>
              <a:t>Design flood</a:t>
            </a:r>
            <a:r>
              <a:rPr kumimoji="0" lang="en-US" altLang="en-US" sz="2400" b="1" i="0" u="none" strike="noStrike" kern="1200" cap="none" spc="0" normalizeH="0" baseline="0" noProof="0" dirty="0">
                <a:ln>
                  <a:noFill/>
                </a:ln>
                <a:solidFill>
                  <a:srgbClr val="000000"/>
                </a:solidFill>
                <a:effectLst/>
                <a:uLnTx/>
                <a:uFillTx/>
                <a:latin typeface="Arial"/>
                <a:ea typeface="+mn-ea"/>
                <a:cs typeface="+mn-cs"/>
              </a:rPr>
              <a:t> peak flow reduction – Englewood Dam</a:t>
            </a:r>
          </a:p>
        </p:txBody>
      </p:sp>
      <p:grpSp>
        <p:nvGrpSpPr>
          <p:cNvPr id="16" name="Group 15"/>
          <p:cNvGrpSpPr/>
          <p:nvPr/>
        </p:nvGrpSpPr>
        <p:grpSpPr>
          <a:xfrm>
            <a:off x="1079638" y="1752600"/>
            <a:ext cx="3659109" cy="3086100"/>
            <a:chOff x="989091" y="1752600"/>
            <a:chExt cx="3659109" cy="3086100"/>
          </a:xfrm>
          <a:solidFill>
            <a:schemeClr val="bg1"/>
          </a:solidFill>
        </p:grpSpPr>
        <p:cxnSp>
          <p:nvCxnSpPr>
            <p:cNvPr id="17" name="Straight Connector 16"/>
            <p:cNvCxnSpPr/>
            <p:nvPr/>
          </p:nvCxnSpPr>
          <p:spPr bwMode="auto">
            <a:xfrm flipH="1">
              <a:off x="1115429" y="1752600"/>
              <a:ext cx="166817" cy="266700"/>
            </a:xfrm>
            <a:prstGeom prst="line">
              <a:avLst/>
            </a:prstGeom>
            <a:grp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flipH="1">
              <a:off x="1115429" y="2114550"/>
              <a:ext cx="179971" cy="309515"/>
            </a:xfrm>
            <a:prstGeom prst="line">
              <a:avLst/>
            </a:prstGeom>
            <a:grp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Connector 18"/>
            <p:cNvCxnSpPr/>
            <p:nvPr/>
          </p:nvCxnSpPr>
          <p:spPr bwMode="auto">
            <a:xfrm flipH="1">
              <a:off x="1107376" y="2590800"/>
              <a:ext cx="264224" cy="518877"/>
            </a:xfrm>
            <a:prstGeom prst="line">
              <a:avLst/>
            </a:prstGeom>
            <a:grp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p:cNvCxnSpPr/>
            <p:nvPr/>
          </p:nvCxnSpPr>
          <p:spPr bwMode="auto">
            <a:xfrm flipH="1">
              <a:off x="1066800" y="3105150"/>
              <a:ext cx="364828" cy="781050"/>
            </a:xfrm>
            <a:prstGeom prst="line">
              <a:avLst/>
            </a:prstGeom>
            <a:grp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flipH="1">
              <a:off x="989091" y="3524250"/>
              <a:ext cx="586310" cy="1314450"/>
            </a:xfrm>
            <a:prstGeom prst="line">
              <a:avLst/>
            </a:prstGeom>
            <a:grp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p:cNvCxnSpPr/>
            <p:nvPr/>
          </p:nvCxnSpPr>
          <p:spPr bwMode="auto">
            <a:xfrm flipH="1">
              <a:off x="1572629" y="4262485"/>
              <a:ext cx="179971" cy="309515"/>
            </a:xfrm>
            <a:prstGeom prst="line">
              <a:avLst/>
            </a:prstGeom>
            <a:grp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p:cNvSpPr txBox="1"/>
            <p:nvPr/>
          </p:nvSpPr>
          <p:spPr>
            <a:xfrm>
              <a:off x="1676400" y="2586335"/>
              <a:ext cx="2971800" cy="461665"/>
            </a:xfrm>
            <a:prstGeom prst="rect">
              <a:avLst/>
            </a:prstGeom>
            <a:grpFill/>
            <a:ln w="38100">
              <a:solidFill>
                <a:srgbClr val="FF0000"/>
              </a:solidFill>
            </a:ln>
          </p:spPr>
          <p:txBody>
            <a:bodyPr wrap="square" rtlCol="0">
              <a:spAutoFit/>
            </a:bodyPr>
            <a:lstStyle/>
            <a:p>
              <a:r>
                <a:rPr lang="en-US" sz="2400" b="1" dirty="0">
                  <a:solidFill>
                    <a:srgbClr val="FF0000"/>
                  </a:solidFill>
                </a:rPr>
                <a:t>Flood water stored</a:t>
              </a:r>
            </a:p>
          </p:txBody>
        </p:sp>
      </p:grpSp>
      <p:grpSp>
        <p:nvGrpSpPr>
          <p:cNvPr id="24" name="Group 23"/>
          <p:cNvGrpSpPr/>
          <p:nvPr/>
        </p:nvGrpSpPr>
        <p:grpSpPr>
          <a:xfrm>
            <a:off x="2362200" y="3424545"/>
            <a:ext cx="4648200" cy="1483200"/>
            <a:chOff x="2362200" y="3424535"/>
            <a:chExt cx="4648200" cy="1483200"/>
          </a:xfrm>
          <a:solidFill>
            <a:schemeClr val="bg1"/>
          </a:solidFill>
        </p:grpSpPr>
        <p:sp>
          <p:nvSpPr>
            <p:cNvPr id="25" name="TextBox 24"/>
            <p:cNvSpPr txBox="1"/>
            <p:nvPr/>
          </p:nvSpPr>
          <p:spPr>
            <a:xfrm>
              <a:off x="3657600" y="3424535"/>
              <a:ext cx="3352800" cy="461665"/>
            </a:xfrm>
            <a:prstGeom prst="rect">
              <a:avLst/>
            </a:prstGeom>
            <a:grpFill/>
            <a:ln w="38100">
              <a:solidFill>
                <a:srgbClr val="0000FF"/>
              </a:solidFill>
            </a:ln>
          </p:spPr>
          <p:txBody>
            <a:bodyPr wrap="square" rtlCol="0">
              <a:spAutoFit/>
            </a:bodyPr>
            <a:lstStyle/>
            <a:p>
              <a:r>
                <a:rPr lang="en-US" sz="2400" b="1" dirty="0">
                  <a:solidFill>
                    <a:srgbClr val="0000FF"/>
                  </a:solidFill>
                </a:rPr>
                <a:t>Flood water released</a:t>
              </a:r>
            </a:p>
          </p:txBody>
        </p:sp>
        <p:cxnSp>
          <p:nvCxnSpPr>
            <p:cNvPr id="26" name="Straight Connector 25"/>
            <p:cNvCxnSpPr/>
            <p:nvPr/>
          </p:nvCxnSpPr>
          <p:spPr bwMode="auto">
            <a:xfrm>
              <a:off x="2362200" y="4572000"/>
              <a:ext cx="228600" cy="266700"/>
            </a:xfrm>
            <a:prstGeom prst="line">
              <a:avLst/>
            </a:prstGeom>
            <a:grpFill/>
            <a:ln w="381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p:nvPr/>
          </p:nvCxnSpPr>
          <p:spPr bwMode="auto">
            <a:xfrm>
              <a:off x="2801294" y="4581053"/>
              <a:ext cx="228600" cy="317629"/>
            </a:xfrm>
            <a:prstGeom prst="line">
              <a:avLst/>
            </a:prstGeom>
            <a:grpFill/>
            <a:ln w="381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Connector 27"/>
            <p:cNvCxnSpPr/>
            <p:nvPr/>
          </p:nvCxnSpPr>
          <p:spPr bwMode="auto">
            <a:xfrm>
              <a:off x="3162300" y="4581053"/>
              <a:ext cx="190500" cy="313853"/>
            </a:xfrm>
            <a:prstGeom prst="line">
              <a:avLst/>
            </a:prstGeom>
            <a:grpFill/>
            <a:ln w="381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p:cNvCxnSpPr/>
            <p:nvPr/>
          </p:nvCxnSpPr>
          <p:spPr bwMode="auto">
            <a:xfrm>
              <a:off x="3505200" y="4581053"/>
              <a:ext cx="228600" cy="326682"/>
            </a:xfrm>
            <a:prstGeom prst="line">
              <a:avLst/>
            </a:prstGeom>
            <a:grpFill/>
            <a:ln w="381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Connector 29"/>
            <p:cNvCxnSpPr/>
            <p:nvPr/>
          </p:nvCxnSpPr>
          <p:spPr bwMode="auto">
            <a:xfrm>
              <a:off x="3839424" y="4590106"/>
              <a:ext cx="114300" cy="213133"/>
            </a:xfrm>
            <a:prstGeom prst="line">
              <a:avLst/>
            </a:prstGeom>
            <a:grpFill/>
            <a:ln w="381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 name="Group 30"/>
          <p:cNvGrpSpPr/>
          <p:nvPr/>
        </p:nvGrpSpPr>
        <p:grpSpPr>
          <a:xfrm>
            <a:off x="829147" y="5473571"/>
            <a:ext cx="1371600" cy="550694"/>
            <a:chOff x="716735" y="5410200"/>
            <a:chExt cx="1371600" cy="550694"/>
          </a:xfrm>
        </p:grpSpPr>
        <p:cxnSp>
          <p:nvCxnSpPr>
            <p:cNvPr id="32" name="Straight Arrow Connector 31"/>
            <p:cNvCxnSpPr/>
            <p:nvPr/>
          </p:nvCxnSpPr>
          <p:spPr bwMode="auto">
            <a:xfrm>
              <a:off x="716735" y="5410200"/>
              <a:ext cx="1371600" cy="0"/>
            </a:xfrm>
            <a:prstGeom prst="straightConnector1">
              <a:avLst/>
            </a:prstGeom>
            <a:solidFill>
              <a:schemeClr val="accent1"/>
            </a:solidFill>
            <a:ln w="38100" cap="flat" cmpd="sng" algn="ctr">
              <a:solidFill>
                <a:srgbClr val="FF0000"/>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Text Box 3"/>
            <p:cNvSpPr txBox="1">
              <a:spLocks noChangeArrowheads="1"/>
            </p:cNvSpPr>
            <p:nvPr/>
          </p:nvSpPr>
          <p:spPr bwMode="auto">
            <a:xfrm>
              <a:off x="838200" y="5499229"/>
              <a:ext cx="117393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400" b="1" dirty="0">
                  <a:solidFill>
                    <a:srgbClr val="FF0000"/>
                  </a:solidFill>
                </a:rPr>
                <a:t>Filling</a:t>
              </a:r>
            </a:p>
          </p:txBody>
        </p:sp>
      </p:grpSp>
      <p:grpSp>
        <p:nvGrpSpPr>
          <p:cNvPr id="34" name="Group 33"/>
          <p:cNvGrpSpPr/>
          <p:nvPr/>
        </p:nvGrpSpPr>
        <p:grpSpPr>
          <a:xfrm>
            <a:off x="2246012" y="5473571"/>
            <a:ext cx="6629400" cy="537865"/>
            <a:chOff x="2133600" y="5410200"/>
            <a:chExt cx="6629400" cy="537865"/>
          </a:xfrm>
        </p:grpSpPr>
        <p:cxnSp>
          <p:nvCxnSpPr>
            <p:cNvPr id="35" name="Straight Arrow Connector 34"/>
            <p:cNvCxnSpPr/>
            <p:nvPr/>
          </p:nvCxnSpPr>
          <p:spPr bwMode="auto">
            <a:xfrm>
              <a:off x="2133600" y="5410200"/>
              <a:ext cx="6629400" cy="0"/>
            </a:xfrm>
            <a:prstGeom prst="straightConnector1">
              <a:avLst/>
            </a:prstGeom>
            <a:solidFill>
              <a:schemeClr val="accent1"/>
            </a:solidFill>
            <a:ln w="38100" cap="flat" cmpd="sng" algn="ctr">
              <a:solidFill>
                <a:srgbClr val="0000FF"/>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Text Box 3"/>
            <p:cNvSpPr txBox="1">
              <a:spLocks noChangeArrowheads="1"/>
            </p:cNvSpPr>
            <p:nvPr/>
          </p:nvSpPr>
          <p:spPr bwMode="auto">
            <a:xfrm>
              <a:off x="3945795" y="5486400"/>
              <a:ext cx="170733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400" b="1" dirty="0">
                  <a:solidFill>
                    <a:srgbClr val="0000FF"/>
                  </a:solidFill>
                </a:rPr>
                <a:t>Emptying</a:t>
              </a:r>
            </a:p>
          </p:txBody>
        </p:sp>
      </p:grpSp>
      <p:sp>
        <p:nvSpPr>
          <p:cNvPr id="37" name="TextBox 36"/>
          <p:cNvSpPr txBox="1"/>
          <p:nvPr/>
        </p:nvSpPr>
        <p:spPr>
          <a:xfrm>
            <a:off x="3810000" y="1214745"/>
            <a:ext cx="4800600" cy="461665"/>
          </a:xfrm>
          <a:prstGeom prst="rect">
            <a:avLst/>
          </a:prstGeom>
          <a:solidFill>
            <a:schemeClr val="bg1"/>
          </a:solidFill>
          <a:ln w="38100">
            <a:solidFill>
              <a:srgbClr val="0000FF"/>
            </a:solidFill>
          </a:ln>
        </p:spPr>
        <p:txBody>
          <a:bodyPr wrap="square" rtlCol="0">
            <a:spAutoFit/>
          </a:bodyPr>
          <a:lstStyle/>
          <a:p>
            <a:r>
              <a:rPr lang="en-US" sz="2400" b="1" dirty="0">
                <a:solidFill>
                  <a:srgbClr val="0000FF"/>
                </a:solidFill>
              </a:rPr>
              <a:t>No human intervention needed </a:t>
            </a:r>
          </a:p>
        </p:txBody>
      </p:sp>
    </p:spTree>
    <p:extLst>
      <p:ext uri="{BB962C8B-B14F-4D97-AF65-F5344CB8AC3E}">
        <p14:creationId xmlns:p14="http://schemas.microsoft.com/office/powerpoint/2010/main" val="29716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6248400"/>
            <a:ext cx="7010400" cy="369332"/>
          </a:xfrm>
          <a:prstGeom prst="rect">
            <a:avLst/>
          </a:prstGeom>
          <a:noFill/>
        </p:spPr>
        <p:txBody>
          <a:bodyPr wrap="square" rtlCol="0">
            <a:spAutoFit/>
          </a:bodyPr>
          <a:lstStyle/>
          <a:p>
            <a:endParaRPr lang="en-US" dirty="0"/>
          </a:p>
        </p:txBody>
      </p:sp>
      <p:sp>
        <p:nvSpPr>
          <p:cNvPr id="9" name="Text Box 3"/>
          <p:cNvSpPr txBox="1">
            <a:spLocks noChangeArrowheads="1"/>
          </p:cNvSpPr>
          <p:nvPr/>
        </p:nvSpPr>
        <p:spPr bwMode="auto">
          <a:xfrm>
            <a:off x="914400" y="609600"/>
            <a:ext cx="7315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Aft>
                <a:spcPct val="0"/>
              </a:spcAft>
            </a:pPr>
            <a:r>
              <a:rPr lang="en-US" altLang="en-US" sz="2400" b="1" dirty="0">
                <a:solidFill>
                  <a:srgbClr val="000000"/>
                </a:solidFill>
              </a:rPr>
              <a:t>Flood peak flow reduction – Englewood Dam</a:t>
            </a:r>
          </a:p>
          <a:p>
            <a:pPr fontAlgn="base">
              <a:spcAft>
                <a:spcPct val="0"/>
              </a:spcAft>
            </a:pPr>
            <a:r>
              <a:rPr lang="en-US" altLang="en-US" sz="2400" b="1" dirty="0">
                <a:solidFill>
                  <a:srgbClr val="0000FF"/>
                </a:solidFill>
              </a:rPr>
              <a:t>January 1937</a:t>
            </a:r>
          </a:p>
        </p:txBody>
      </p:sp>
      <p:sp>
        <p:nvSpPr>
          <p:cNvPr id="38" name="Rectangle 37"/>
          <p:cNvSpPr/>
          <p:nvPr/>
        </p:nvSpPr>
        <p:spPr>
          <a:xfrm>
            <a:off x="850805" y="650420"/>
            <a:ext cx="6879652" cy="710794"/>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Box 3">
            <a:extLst>
              <a:ext uri="{FF2B5EF4-FFF2-40B4-BE49-F238E27FC236}">
                <a16:creationId xmlns:a16="http://schemas.microsoft.com/office/drawing/2014/main" id="{8C70CE93-3CF7-8AAF-58F7-8D3D90E7B9C1}"/>
              </a:ext>
            </a:extLst>
          </p:cNvPr>
          <p:cNvSpPr txBox="1">
            <a:spLocks noChangeArrowheads="1"/>
          </p:cNvSpPr>
          <p:nvPr/>
        </p:nvSpPr>
        <p:spPr bwMode="auto">
          <a:xfrm>
            <a:off x="873580" y="1752600"/>
            <a:ext cx="73152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Aft>
                <a:spcPct val="0"/>
              </a:spcAft>
            </a:pPr>
            <a:r>
              <a:rPr lang="en-US" altLang="en-US" sz="2400" b="1" dirty="0">
                <a:solidFill>
                  <a:srgbClr val="000000"/>
                </a:solidFill>
              </a:rPr>
              <a:t>Inflow and outflow Stillwater River</a:t>
            </a:r>
          </a:p>
          <a:p>
            <a:pPr fontAlgn="base">
              <a:spcAft>
                <a:spcPct val="0"/>
              </a:spcAft>
            </a:pPr>
            <a:endParaRPr lang="en-US" altLang="en-US" sz="2400" b="1" dirty="0">
              <a:solidFill>
                <a:srgbClr val="000000"/>
              </a:solidFill>
            </a:endParaRPr>
          </a:p>
          <a:p>
            <a:pPr fontAlgn="base">
              <a:spcAft>
                <a:spcPct val="0"/>
              </a:spcAft>
            </a:pPr>
            <a:r>
              <a:rPr lang="en-US" altLang="en-US" sz="2400" b="1" dirty="0">
                <a:solidFill>
                  <a:srgbClr val="000000"/>
                </a:solidFill>
              </a:rPr>
              <a:t>Inflow measured at Pleasant Hill, Ohio</a:t>
            </a:r>
          </a:p>
          <a:p>
            <a:pPr fontAlgn="base">
              <a:spcAft>
                <a:spcPct val="0"/>
              </a:spcAft>
            </a:pPr>
            <a:endParaRPr lang="en-US" altLang="en-US" sz="2400" b="1" dirty="0">
              <a:solidFill>
                <a:srgbClr val="000000"/>
              </a:solidFill>
            </a:endParaRPr>
          </a:p>
          <a:p>
            <a:pPr fontAlgn="base">
              <a:spcAft>
                <a:spcPct val="0"/>
              </a:spcAft>
            </a:pPr>
            <a:r>
              <a:rPr lang="en-US" altLang="en-US" sz="2400" b="1" dirty="0">
                <a:solidFill>
                  <a:srgbClr val="000000"/>
                </a:solidFill>
              </a:rPr>
              <a:t>Outflow measured at Englewood, Ohio</a:t>
            </a:r>
          </a:p>
        </p:txBody>
      </p:sp>
    </p:spTree>
    <p:extLst>
      <p:ext uri="{BB962C8B-B14F-4D97-AF65-F5344CB8AC3E}">
        <p14:creationId xmlns:p14="http://schemas.microsoft.com/office/powerpoint/2010/main" val="410991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6248400"/>
            <a:ext cx="7010400" cy="369332"/>
          </a:xfrm>
          <a:prstGeom prst="rect">
            <a:avLst/>
          </a:prstGeom>
          <a:noFill/>
        </p:spPr>
        <p:txBody>
          <a:bodyPr wrap="square" rtlCol="0">
            <a:spAutoFit/>
          </a:bodyPr>
          <a:lstStyle/>
          <a:p>
            <a:endParaRPr lang="en-US" dirty="0"/>
          </a:p>
        </p:txBody>
      </p:sp>
      <p:sp>
        <p:nvSpPr>
          <p:cNvPr id="9" name="Text Box 3"/>
          <p:cNvSpPr txBox="1">
            <a:spLocks noChangeArrowheads="1"/>
          </p:cNvSpPr>
          <p:nvPr/>
        </p:nvSpPr>
        <p:spPr bwMode="auto">
          <a:xfrm>
            <a:off x="914400" y="6091545"/>
            <a:ext cx="7315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Aft>
                <a:spcPct val="0"/>
              </a:spcAft>
            </a:pPr>
            <a:r>
              <a:rPr lang="en-US" altLang="en-US" sz="2400" b="1" dirty="0">
                <a:solidFill>
                  <a:srgbClr val="000000"/>
                </a:solidFill>
              </a:rPr>
              <a:t>Flood peak flow reduction – Englewood Dam</a:t>
            </a:r>
          </a:p>
        </p:txBody>
      </p:sp>
      <p:sp>
        <p:nvSpPr>
          <p:cNvPr id="38" name="Rectangle 37"/>
          <p:cNvSpPr/>
          <p:nvPr/>
        </p:nvSpPr>
        <p:spPr>
          <a:xfrm>
            <a:off x="850805" y="6098930"/>
            <a:ext cx="6879652" cy="441347"/>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Map&#10;&#10;Description automatically generated">
            <a:extLst>
              <a:ext uri="{FF2B5EF4-FFF2-40B4-BE49-F238E27FC236}">
                <a16:creationId xmlns:a16="http://schemas.microsoft.com/office/drawing/2014/main" id="{F9458360-7C84-12BD-8608-B5DD9CC595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894" y="0"/>
            <a:ext cx="8608210" cy="5793744"/>
          </a:xfrm>
          <a:prstGeom prst="rect">
            <a:avLst/>
          </a:prstGeom>
        </p:spPr>
      </p:pic>
      <p:grpSp>
        <p:nvGrpSpPr>
          <p:cNvPr id="13" name="Group 12">
            <a:extLst>
              <a:ext uri="{FF2B5EF4-FFF2-40B4-BE49-F238E27FC236}">
                <a16:creationId xmlns:a16="http://schemas.microsoft.com/office/drawing/2014/main" id="{7A49EB81-D28B-EDD3-6481-06D530BA58C5}"/>
              </a:ext>
            </a:extLst>
          </p:cNvPr>
          <p:cNvGrpSpPr/>
          <p:nvPr/>
        </p:nvGrpSpPr>
        <p:grpSpPr>
          <a:xfrm>
            <a:off x="914400" y="5105400"/>
            <a:ext cx="1844043" cy="502622"/>
            <a:chOff x="1828800" y="3829110"/>
            <a:chExt cx="1844043" cy="502622"/>
          </a:xfrm>
        </p:grpSpPr>
        <p:sp>
          <p:nvSpPr>
            <p:cNvPr id="14" name="Text Box 23">
              <a:extLst>
                <a:ext uri="{FF2B5EF4-FFF2-40B4-BE49-F238E27FC236}">
                  <a16:creationId xmlns:a16="http://schemas.microsoft.com/office/drawing/2014/main" id="{8B9E3B86-D408-C89C-A35F-A4F90AA0D937}"/>
                </a:ext>
              </a:extLst>
            </p:cNvPr>
            <p:cNvSpPr txBox="1">
              <a:spLocks noChangeArrowheads="1"/>
            </p:cNvSpPr>
            <p:nvPr/>
          </p:nvSpPr>
          <p:spPr bwMode="auto">
            <a:xfrm>
              <a:off x="2256060" y="3962400"/>
              <a:ext cx="990600" cy="369332"/>
            </a:xfrm>
            <a:prstGeom prst="rect">
              <a:avLst/>
            </a:prstGeom>
            <a:solidFill>
              <a:sysClr val="window" lastClr="FFFFFF"/>
            </a:solidFill>
            <a:ln w="38100" algn="ctr">
              <a:solidFill>
                <a:srgbClr val="FF0000"/>
              </a:solidFill>
              <a:miter lim="800000"/>
              <a:headEnd/>
              <a:tailEnd/>
            </a:ln>
            <a:effectLst/>
          </p:spPr>
          <p:txBody>
            <a:bodyPr wrap="square">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5 miles</a:t>
              </a:r>
            </a:p>
          </p:txBody>
        </p:sp>
        <p:cxnSp>
          <p:nvCxnSpPr>
            <p:cNvPr id="15" name="Straight Connector 14">
              <a:extLst>
                <a:ext uri="{FF2B5EF4-FFF2-40B4-BE49-F238E27FC236}">
                  <a16:creationId xmlns:a16="http://schemas.microsoft.com/office/drawing/2014/main" id="{C67C1DFC-D196-7493-AD74-4005FB8D12DC}"/>
                </a:ext>
              </a:extLst>
            </p:cNvPr>
            <p:cNvCxnSpPr/>
            <p:nvPr/>
          </p:nvCxnSpPr>
          <p:spPr>
            <a:xfrm>
              <a:off x="1828800" y="3829110"/>
              <a:ext cx="1844043" cy="0"/>
            </a:xfrm>
            <a:prstGeom prst="line">
              <a:avLst/>
            </a:prstGeom>
            <a:noFill/>
            <a:ln w="57150" cap="flat" cmpd="sng" algn="ctr">
              <a:solidFill>
                <a:srgbClr val="FF0000"/>
              </a:solidFill>
              <a:prstDash val="solid"/>
            </a:ln>
            <a:effectLst/>
          </p:spPr>
        </p:cxnSp>
      </p:grpSp>
      <p:sp>
        <p:nvSpPr>
          <p:cNvPr id="16" name="TextBox 15">
            <a:extLst>
              <a:ext uri="{FF2B5EF4-FFF2-40B4-BE49-F238E27FC236}">
                <a16:creationId xmlns:a16="http://schemas.microsoft.com/office/drawing/2014/main" id="{354893B8-B63F-C341-2F52-0074895B0B8D}"/>
              </a:ext>
            </a:extLst>
          </p:cNvPr>
          <p:cNvSpPr txBox="1"/>
          <p:nvPr/>
        </p:nvSpPr>
        <p:spPr>
          <a:xfrm>
            <a:off x="4662547" y="3974068"/>
            <a:ext cx="1966853" cy="369332"/>
          </a:xfrm>
          <a:prstGeom prst="rect">
            <a:avLst/>
          </a:prstGeom>
          <a:solidFill>
            <a:schemeClr val="bg1"/>
          </a:solidFill>
          <a:ln w="38100">
            <a:solidFill>
              <a:srgbClr val="FF0000"/>
            </a:solidFill>
          </a:ln>
        </p:spPr>
        <p:txBody>
          <a:bodyPr wrap="square" rtlCol="0">
            <a:spAutoFit/>
          </a:bodyPr>
          <a:lstStyle/>
          <a:p>
            <a:r>
              <a:rPr lang="en-US" b="1" dirty="0">
                <a:solidFill>
                  <a:srgbClr val="FF0000"/>
                </a:solidFill>
              </a:rPr>
              <a:t>Englewood Dam</a:t>
            </a:r>
          </a:p>
        </p:txBody>
      </p:sp>
      <p:sp>
        <p:nvSpPr>
          <p:cNvPr id="17" name="TextBox 16">
            <a:extLst>
              <a:ext uri="{FF2B5EF4-FFF2-40B4-BE49-F238E27FC236}">
                <a16:creationId xmlns:a16="http://schemas.microsoft.com/office/drawing/2014/main" id="{644A3E6F-EA01-4490-F707-41834357498D}"/>
              </a:ext>
            </a:extLst>
          </p:cNvPr>
          <p:cNvSpPr txBox="1"/>
          <p:nvPr/>
        </p:nvSpPr>
        <p:spPr>
          <a:xfrm>
            <a:off x="5486400" y="4876800"/>
            <a:ext cx="1447800" cy="369332"/>
          </a:xfrm>
          <a:prstGeom prst="rect">
            <a:avLst/>
          </a:prstGeom>
          <a:solidFill>
            <a:schemeClr val="bg1"/>
          </a:solidFill>
          <a:ln w="38100">
            <a:solidFill>
              <a:srgbClr val="FF0000"/>
            </a:solidFill>
          </a:ln>
        </p:spPr>
        <p:txBody>
          <a:bodyPr wrap="square" rtlCol="0">
            <a:spAutoFit/>
          </a:bodyPr>
          <a:lstStyle/>
          <a:p>
            <a:r>
              <a:rPr lang="en-US" b="1" dirty="0">
                <a:solidFill>
                  <a:srgbClr val="FF0000"/>
                </a:solidFill>
              </a:rPr>
              <a:t>Englewood</a:t>
            </a:r>
          </a:p>
        </p:txBody>
      </p:sp>
      <p:sp>
        <p:nvSpPr>
          <p:cNvPr id="18" name="TextBox 17">
            <a:extLst>
              <a:ext uri="{FF2B5EF4-FFF2-40B4-BE49-F238E27FC236}">
                <a16:creationId xmlns:a16="http://schemas.microsoft.com/office/drawing/2014/main" id="{065AEC79-FE51-BCED-D2C8-FC1A785D926C}"/>
              </a:ext>
            </a:extLst>
          </p:cNvPr>
          <p:cNvSpPr txBox="1"/>
          <p:nvPr/>
        </p:nvSpPr>
        <p:spPr>
          <a:xfrm>
            <a:off x="3886200" y="533400"/>
            <a:ext cx="1676400" cy="381000"/>
          </a:xfrm>
          <a:prstGeom prst="rect">
            <a:avLst/>
          </a:prstGeom>
          <a:solidFill>
            <a:schemeClr val="bg1"/>
          </a:solidFill>
          <a:ln w="38100">
            <a:solidFill>
              <a:srgbClr val="FF0000"/>
            </a:solidFill>
          </a:ln>
        </p:spPr>
        <p:txBody>
          <a:bodyPr wrap="square" rtlCol="0">
            <a:spAutoFit/>
          </a:bodyPr>
          <a:lstStyle/>
          <a:p>
            <a:r>
              <a:rPr lang="en-US" b="1" dirty="0">
                <a:solidFill>
                  <a:srgbClr val="FF0000"/>
                </a:solidFill>
              </a:rPr>
              <a:t>Pleasant Hill</a:t>
            </a:r>
          </a:p>
        </p:txBody>
      </p:sp>
      <p:sp>
        <p:nvSpPr>
          <p:cNvPr id="19" name="Line 12">
            <a:extLst>
              <a:ext uri="{FF2B5EF4-FFF2-40B4-BE49-F238E27FC236}">
                <a16:creationId xmlns:a16="http://schemas.microsoft.com/office/drawing/2014/main" id="{F3B9A851-521D-3864-B294-39E3CE1B96AC}"/>
              </a:ext>
            </a:extLst>
          </p:cNvPr>
          <p:cNvSpPr>
            <a:spLocks noChangeShapeType="1"/>
          </p:cNvSpPr>
          <p:nvPr/>
        </p:nvSpPr>
        <p:spPr bwMode="auto">
          <a:xfrm>
            <a:off x="3124199" y="148708"/>
            <a:ext cx="1538347" cy="371759"/>
          </a:xfrm>
          <a:prstGeom prst="line">
            <a:avLst/>
          </a:prstGeom>
          <a:noFill/>
          <a:ln w="28575">
            <a:solidFill>
              <a:srgbClr val="FF0000"/>
            </a:solidFill>
            <a:round/>
            <a:headEnd type="arrow"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
        <p:nvSpPr>
          <p:cNvPr id="20" name="Line 12">
            <a:extLst>
              <a:ext uri="{FF2B5EF4-FFF2-40B4-BE49-F238E27FC236}">
                <a16:creationId xmlns:a16="http://schemas.microsoft.com/office/drawing/2014/main" id="{80DBC9A5-D98F-247B-3D90-0A96623D6822}"/>
              </a:ext>
            </a:extLst>
          </p:cNvPr>
          <p:cNvSpPr>
            <a:spLocks noChangeShapeType="1"/>
          </p:cNvSpPr>
          <p:nvPr/>
        </p:nvSpPr>
        <p:spPr bwMode="auto">
          <a:xfrm flipV="1">
            <a:off x="4481453" y="4350784"/>
            <a:ext cx="1004947" cy="602215"/>
          </a:xfrm>
          <a:prstGeom prst="line">
            <a:avLst/>
          </a:prstGeom>
          <a:noFill/>
          <a:ln w="28575">
            <a:solidFill>
              <a:srgbClr val="FF0000"/>
            </a:solidFill>
            <a:round/>
            <a:headEnd type="arrow"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
        <p:nvSpPr>
          <p:cNvPr id="21" name="Line 12">
            <a:extLst>
              <a:ext uri="{FF2B5EF4-FFF2-40B4-BE49-F238E27FC236}">
                <a16:creationId xmlns:a16="http://schemas.microsoft.com/office/drawing/2014/main" id="{2B362D2B-EA0E-5DF1-A6FF-1B1914D8889B}"/>
              </a:ext>
            </a:extLst>
          </p:cNvPr>
          <p:cNvSpPr>
            <a:spLocks noChangeShapeType="1"/>
          </p:cNvSpPr>
          <p:nvPr/>
        </p:nvSpPr>
        <p:spPr bwMode="auto">
          <a:xfrm flipV="1">
            <a:off x="4800600" y="5105399"/>
            <a:ext cx="685800" cy="228599"/>
          </a:xfrm>
          <a:prstGeom prst="line">
            <a:avLst/>
          </a:prstGeom>
          <a:noFill/>
          <a:ln w="28575">
            <a:solidFill>
              <a:srgbClr val="FF0000"/>
            </a:solidFill>
            <a:round/>
            <a:headEnd type="arrow"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Tree>
    <p:extLst>
      <p:ext uri="{BB962C8B-B14F-4D97-AF65-F5344CB8AC3E}">
        <p14:creationId xmlns:p14="http://schemas.microsoft.com/office/powerpoint/2010/main" val="69744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6248400"/>
            <a:ext cx="7010400" cy="369332"/>
          </a:xfrm>
          <a:prstGeom prst="rect">
            <a:avLst/>
          </a:prstGeom>
          <a:noFill/>
        </p:spPr>
        <p:txBody>
          <a:bodyPr wrap="square" rtlCol="0">
            <a:spAutoFit/>
          </a:bodyPr>
          <a:lstStyle/>
          <a:p>
            <a:endParaRPr lang="en-US" dirty="0"/>
          </a:p>
        </p:txBody>
      </p:sp>
      <p:sp>
        <p:nvSpPr>
          <p:cNvPr id="9" name="Text Box 3"/>
          <p:cNvSpPr txBox="1">
            <a:spLocks noChangeArrowheads="1"/>
          </p:cNvSpPr>
          <p:nvPr/>
        </p:nvSpPr>
        <p:spPr bwMode="auto">
          <a:xfrm>
            <a:off x="914400" y="6214646"/>
            <a:ext cx="73152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Aft>
                <a:spcPct val="0"/>
              </a:spcAft>
            </a:pPr>
            <a:r>
              <a:rPr lang="en-US" altLang="en-US" sz="1600" dirty="0">
                <a:solidFill>
                  <a:srgbClr val="000000"/>
                </a:solidFill>
              </a:rPr>
              <a:t>Source: </a:t>
            </a:r>
            <a:r>
              <a:rPr lang="en-US" altLang="en-US" sz="1600" dirty="0" err="1">
                <a:solidFill>
                  <a:srgbClr val="000000"/>
                </a:solidFill>
              </a:rPr>
              <a:t>Linsley</a:t>
            </a:r>
            <a:r>
              <a:rPr lang="en-US" altLang="en-US" sz="1600" dirty="0">
                <a:solidFill>
                  <a:srgbClr val="000000"/>
                </a:solidFill>
              </a:rPr>
              <a:t>, Kohler, and </a:t>
            </a:r>
            <a:r>
              <a:rPr lang="en-US" altLang="en-US" sz="1600" dirty="0" err="1">
                <a:solidFill>
                  <a:srgbClr val="000000"/>
                </a:solidFill>
              </a:rPr>
              <a:t>Paulhus</a:t>
            </a:r>
            <a:r>
              <a:rPr lang="en-US" altLang="en-US" sz="1600" dirty="0">
                <a:solidFill>
                  <a:srgbClr val="000000"/>
                </a:solidFill>
              </a:rPr>
              <a:t>, “Hydrology for Engineers, 1958</a:t>
            </a:r>
          </a:p>
        </p:txBody>
      </p:sp>
      <p:pic>
        <p:nvPicPr>
          <p:cNvPr id="4" name="Picture 3" descr="Diagram&#10;&#10;Description automatically generated">
            <a:extLst>
              <a:ext uri="{FF2B5EF4-FFF2-40B4-BE49-F238E27FC236}">
                <a16:creationId xmlns:a16="http://schemas.microsoft.com/office/drawing/2014/main" id="{AE191E57-E4E3-3A1E-36CA-19F8929478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816" y="-95252"/>
            <a:ext cx="8758368" cy="6337650"/>
          </a:xfrm>
          <a:prstGeom prst="rect">
            <a:avLst/>
          </a:prstGeom>
        </p:spPr>
      </p:pic>
      <p:sp>
        <p:nvSpPr>
          <p:cNvPr id="5" name="Rectangle 4">
            <a:extLst>
              <a:ext uri="{FF2B5EF4-FFF2-40B4-BE49-F238E27FC236}">
                <a16:creationId xmlns:a16="http://schemas.microsoft.com/office/drawing/2014/main" id="{B38E5B74-ECD5-44F7-C627-57F63E2FE1DE}"/>
              </a:ext>
            </a:extLst>
          </p:cNvPr>
          <p:cNvSpPr/>
          <p:nvPr/>
        </p:nvSpPr>
        <p:spPr>
          <a:xfrm>
            <a:off x="438621" y="5595255"/>
            <a:ext cx="8324379" cy="441348"/>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CC211B1-36B6-A59D-4776-7B88A5BBA99B}"/>
              </a:ext>
            </a:extLst>
          </p:cNvPr>
          <p:cNvSpPr/>
          <p:nvPr/>
        </p:nvSpPr>
        <p:spPr>
          <a:xfrm>
            <a:off x="5791200" y="1219200"/>
            <a:ext cx="1826281" cy="533400"/>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3CFB3F2-BA7A-8046-6D73-491E2934797B}"/>
              </a:ext>
            </a:extLst>
          </p:cNvPr>
          <p:cNvSpPr/>
          <p:nvPr/>
        </p:nvSpPr>
        <p:spPr>
          <a:xfrm>
            <a:off x="1219200" y="72284"/>
            <a:ext cx="397452" cy="273718"/>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9B08EF2-5F1A-008F-42C9-D194DEC5AFD3}"/>
              </a:ext>
            </a:extLst>
          </p:cNvPr>
          <p:cNvSpPr/>
          <p:nvPr/>
        </p:nvSpPr>
        <p:spPr>
          <a:xfrm>
            <a:off x="1219200" y="4860472"/>
            <a:ext cx="397452" cy="273718"/>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E28971E-109F-65EE-E268-CC85CFD99550}"/>
              </a:ext>
            </a:extLst>
          </p:cNvPr>
          <p:cNvSpPr/>
          <p:nvPr/>
        </p:nvSpPr>
        <p:spPr>
          <a:xfrm>
            <a:off x="884461" y="1396092"/>
            <a:ext cx="381000" cy="2438400"/>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ine 12">
            <a:extLst>
              <a:ext uri="{FF2B5EF4-FFF2-40B4-BE49-F238E27FC236}">
                <a16:creationId xmlns:a16="http://schemas.microsoft.com/office/drawing/2014/main" id="{4C809362-8DE8-E457-A730-A0BAC0715BB6}"/>
              </a:ext>
            </a:extLst>
          </p:cNvPr>
          <p:cNvSpPr>
            <a:spLocks noChangeShapeType="1"/>
          </p:cNvSpPr>
          <p:nvPr/>
        </p:nvSpPr>
        <p:spPr bwMode="auto">
          <a:xfrm>
            <a:off x="1651908" y="3404508"/>
            <a:ext cx="1057275" cy="0"/>
          </a:xfrm>
          <a:prstGeom prst="line">
            <a:avLst/>
          </a:prstGeom>
          <a:noFill/>
          <a:ln w="28575">
            <a:solidFill>
              <a:srgbClr val="FF0000"/>
            </a:solidFill>
            <a:round/>
            <a:headEnd type="arrow"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endParaRPr lang="en-US" sz="2000" b="1">
              <a:solidFill>
                <a:srgbClr val="FF0000"/>
              </a:solidFill>
            </a:endParaRPr>
          </a:p>
        </p:txBody>
      </p:sp>
      <p:sp>
        <p:nvSpPr>
          <p:cNvPr id="14" name="Rectangle 13">
            <a:extLst>
              <a:ext uri="{FF2B5EF4-FFF2-40B4-BE49-F238E27FC236}">
                <a16:creationId xmlns:a16="http://schemas.microsoft.com/office/drawing/2014/main" id="{92E8DDF9-4F9C-D2A6-1CB6-B92C217FB41E}"/>
              </a:ext>
            </a:extLst>
          </p:cNvPr>
          <p:cNvSpPr/>
          <p:nvPr/>
        </p:nvSpPr>
        <p:spPr>
          <a:xfrm>
            <a:off x="1736148" y="5029200"/>
            <a:ext cx="397452" cy="273718"/>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EBD09C7-4D61-7339-9F0B-9DC1755A6383}"/>
              </a:ext>
            </a:extLst>
          </p:cNvPr>
          <p:cNvSpPr/>
          <p:nvPr/>
        </p:nvSpPr>
        <p:spPr>
          <a:xfrm>
            <a:off x="7560004" y="5029200"/>
            <a:ext cx="397452" cy="273718"/>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46CBB05-3275-3BAD-53ED-13BDBF203BB3}"/>
              </a:ext>
            </a:extLst>
          </p:cNvPr>
          <p:cNvSpPr/>
          <p:nvPr/>
        </p:nvSpPr>
        <p:spPr>
          <a:xfrm>
            <a:off x="3896408" y="2971800"/>
            <a:ext cx="2167421" cy="502920"/>
          </a:xfrm>
          <a:prstGeom prst="rect">
            <a:avLst/>
          </a:prstGeom>
          <a:noFill/>
          <a:ln w="38100" cap="flat" cmpd="sng" algn="ctr">
            <a:solidFill>
              <a:srgbClr val="FF0000"/>
            </a:solidFill>
            <a:prstDash val="solid"/>
          </a:ln>
          <a:effectLst/>
        </p:spPr>
        <p:txBody>
          <a:bodyPr rtlCol="0" anchor="ctr"/>
          <a:lstStyle/>
          <a:p>
            <a:pPr algn="ctr">
              <a:defRPr/>
            </a:pPr>
            <a:endParaRPr lang="en-US" kern="0">
              <a:solidFill>
                <a:prstClr val="white"/>
              </a:solidFill>
              <a:latin typeface="Calibri"/>
            </a:endParaRPr>
          </a:p>
        </p:txBody>
      </p:sp>
      <p:sp>
        <p:nvSpPr>
          <p:cNvPr id="20" name="Rectangle 19">
            <a:extLst>
              <a:ext uri="{FF2B5EF4-FFF2-40B4-BE49-F238E27FC236}">
                <a16:creationId xmlns:a16="http://schemas.microsoft.com/office/drawing/2014/main" id="{4B2D4DB7-5917-A11B-8D5D-AAC695157773}"/>
              </a:ext>
            </a:extLst>
          </p:cNvPr>
          <p:cNvSpPr/>
          <p:nvPr/>
        </p:nvSpPr>
        <p:spPr>
          <a:xfrm>
            <a:off x="3234690" y="1905000"/>
            <a:ext cx="2209800" cy="533400"/>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97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1" grpId="0" animBg="1"/>
      <p:bldP spid="14" grpId="0" animBg="1"/>
      <p:bldP spid="15" grpId="0" animBg="1"/>
      <p:bldP spid="17" grpId="0" animBg="1"/>
      <p:bldP spid="20"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JB\Documents\Folders\LETTERS\2014\Cee Commencement Address - sjb\Background Materials\Miami Conservancy District\MCD_dams_leve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30" y="-152400"/>
            <a:ext cx="4318906" cy="7293318"/>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2"/>
          <p:cNvSpPr txBox="1">
            <a:spLocks noChangeArrowheads="1"/>
          </p:cNvSpPr>
          <p:nvPr/>
        </p:nvSpPr>
        <p:spPr bwMode="auto">
          <a:xfrm>
            <a:off x="4382224" y="228602"/>
            <a:ext cx="4761776" cy="334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fontAlgn="base">
              <a:lnSpc>
                <a:spcPct val="150000"/>
              </a:lnSpc>
              <a:spcBef>
                <a:spcPct val="50000"/>
              </a:spcBef>
              <a:spcAft>
                <a:spcPct val="0"/>
              </a:spcAft>
              <a:defRPr/>
            </a:pPr>
            <a:r>
              <a:rPr lang="en-US" altLang="en-US" sz="2400" b="1" dirty="0">
                <a:solidFill>
                  <a:srgbClr val="000000"/>
                </a:solidFill>
              </a:rPr>
              <a:t>Emptying times for dams from peak design flood stage</a:t>
            </a:r>
          </a:p>
          <a:p>
            <a:pPr lvl="0" fontAlgn="base">
              <a:lnSpc>
                <a:spcPct val="150000"/>
              </a:lnSpc>
              <a:spcBef>
                <a:spcPct val="50000"/>
              </a:spcBef>
              <a:spcAft>
                <a:spcPct val="0"/>
              </a:spcAft>
              <a:defRPr/>
            </a:pPr>
            <a:r>
              <a:rPr lang="en-US" altLang="en-US" sz="2400" b="1" dirty="0">
                <a:solidFill>
                  <a:srgbClr val="000000"/>
                </a:solidFill>
              </a:rPr>
              <a:t>Englewood – </a:t>
            </a:r>
            <a:r>
              <a:rPr lang="en-US" altLang="en-US" sz="2400" b="1" dirty="0">
                <a:solidFill>
                  <a:srgbClr val="0000FF"/>
                </a:solidFill>
              </a:rPr>
              <a:t>28</a:t>
            </a:r>
            <a:r>
              <a:rPr lang="en-US" altLang="en-US" sz="2400" b="1" dirty="0">
                <a:solidFill>
                  <a:srgbClr val="000000"/>
                </a:solidFill>
              </a:rPr>
              <a:t> days</a:t>
            </a:r>
          </a:p>
          <a:p>
            <a:pPr lvl="0" fontAlgn="base">
              <a:lnSpc>
                <a:spcPct val="150000"/>
              </a:lnSpc>
              <a:spcBef>
                <a:spcPct val="50000"/>
              </a:spcBef>
              <a:spcAft>
                <a:spcPct val="0"/>
              </a:spcAft>
              <a:defRPr/>
            </a:pPr>
            <a:r>
              <a:rPr lang="en-US" altLang="en-US" sz="2400" b="1" dirty="0">
                <a:solidFill>
                  <a:srgbClr val="000000"/>
                </a:solidFill>
              </a:rPr>
              <a:t>Huffman – </a:t>
            </a:r>
            <a:r>
              <a:rPr lang="en-US" altLang="en-US" sz="2400" b="1" dirty="0">
                <a:solidFill>
                  <a:srgbClr val="0000FF"/>
                </a:solidFill>
              </a:rPr>
              <a:t>5</a:t>
            </a:r>
            <a:r>
              <a:rPr lang="en-US" altLang="en-US" sz="2400" b="1" dirty="0">
                <a:solidFill>
                  <a:srgbClr val="000000"/>
                </a:solidFill>
              </a:rPr>
              <a:t> days</a:t>
            </a:r>
          </a:p>
          <a:p>
            <a:pPr lvl="0" fontAlgn="base">
              <a:lnSpc>
                <a:spcPct val="150000"/>
              </a:lnSpc>
              <a:spcBef>
                <a:spcPct val="50000"/>
              </a:spcBef>
              <a:spcAft>
                <a:spcPct val="0"/>
              </a:spcAft>
              <a:defRPr/>
            </a:pPr>
            <a:r>
              <a:rPr lang="en-US" altLang="en-US" sz="2400" b="1" dirty="0">
                <a:solidFill>
                  <a:srgbClr val="000000"/>
                </a:solidFill>
              </a:rPr>
              <a:t>Germantown – </a:t>
            </a:r>
            <a:r>
              <a:rPr lang="en-US" altLang="en-US" sz="2400" b="1" dirty="0">
                <a:solidFill>
                  <a:srgbClr val="0000FF"/>
                </a:solidFill>
              </a:rPr>
              <a:t>8</a:t>
            </a:r>
            <a:r>
              <a:rPr lang="en-US" altLang="en-US" sz="2400" b="1" dirty="0">
                <a:solidFill>
                  <a:srgbClr val="000000"/>
                </a:solidFill>
              </a:rPr>
              <a:t> days</a:t>
            </a:r>
            <a:endParaRPr lang="en-US" altLang="en-US" sz="2400" b="1" dirty="0">
              <a:solidFill>
                <a:srgbClr val="0000FF"/>
              </a:solidFill>
            </a:endParaRPr>
          </a:p>
        </p:txBody>
      </p:sp>
      <p:cxnSp>
        <p:nvCxnSpPr>
          <p:cNvPr id="4" name="Straight Arrow Connector 3"/>
          <p:cNvCxnSpPr>
            <a:stCxn id="3" idx="1"/>
          </p:cNvCxnSpPr>
          <p:nvPr/>
        </p:nvCxnSpPr>
        <p:spPr bwMode="auto">
          <a:xfrm flipH="1">
            <a:off x="2133600" y="1902522"/>
            <a:ext cx="2248624" cy="764478"/>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Arrow Connector 5"/>
          <p:cNvCxnSpPr/>
          <p:nvPr/>
        </p:nvCxnSpPr>
        <p:spPr bwMode="auto">
          <a:xfrm flipH="1">
            <a:off x="1524000" y="3417471"/>
            <a:ext cx="2780576" cy="773530"/>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Arrow Connector 6"/>
          <p:cNvCxnSpPr/>
          <p:nvPr/>
        </p:nvCxnSpPr>
        <p:spPr bwMode="auto">
          <a:xfrm flipH="1">
            <a:off x="3131396" y="2667000"/>
            <a:ext cx="1250828" cy="448149"/>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86950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ext Box 2"/>
          <p:cNvSpPr txBox="1">
            <a:spLocks noChangeArrowheads="1"/>
          </p:cNvSpPr>
          <p:nvPr/>
        </p:nvSpPr>
        <p:spPr bwMode="auto">
          <a:xfrm>
            <a:off x="838200" y="758763"/>
            <a:ext cx="7696200" cy="107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15000"/>
              </a:lnSpc>
              <a:spcAft>
                <a:spcPts val="1000"/>
              </a:spcAft>
            </a:pPr>
            <a:r>
              <a:rPr lang="en-US" sz="2400" b="1" dirty="0">
                <a:solidFill>
                  <a:prstClr val="black"/>
                </a:solidFill>
                <a:latin typeface="Arial" panose="020B0604020202020204" pitchFamily="34" charset="0"/>
                <a:ea typeface="Calibri"/>
                <a:cs typeface="Arial" panose="020B0604020202020204" pitchFamily="34" charset="0"/>
              </a:rPr>
              <a:t>Annual flood peak flow rate at Dayton - </a:t>
            </a:r>
            <a:r>
              <a:rPr lang="en-US" sz="2400" b="1" dirty="0">
                <a:solidFill>
                  <a:srgbClr val="0000FF"/>
                </a:solidFill>
                <a:latin typeface="Arial" panose="020B0604020202020204" pitchFamily="34" charset="0"/>
                <a:ea typeface="Calibri"/>
                <a:cs typeface="Arial" panose="020B0604020202020204" pitchFamily="34" charset="0"/>
              </a:rPr>
              <a:t>1895 - 2021</a:t>
            </a:r>
          </a:p>
          <a:p>
            <a:pPr>
              <a:lnSpc>
                <a:spcPct val="115000"/>
              </a:lnSpc>
              <a:spcAft>
                <a:spcPts val="1000"/>
              </a:spcAft>
            </a:pPr>
            <a:endParaRPr lang="en-US" sz="2400" b="1" dirty="0">
              <a:solidFill>
                <a:prstClr val="black"/>
              </a:solidFill>
              <a:ea typeface="Calibri"/>
              <a:cs typeface="Times New Roman"/>
            </a:endParaRPr>
          </a:p>
        </p:txBody>
      </p:sp>
    </p:spTree>
    <p:extLst>
      <p:ext uri="{BB962C8B-B14F-4D97-AF65-F5344CB8AC3E}">
        <p14:creationId xmlns:p14="http://schemas.microsoft.com/office/powerpoint/2010/main" val="89212845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number of people in the united states&#10;&#10;Description automatically generated with medium confidence">
            <a:extLst>
              <a:ext uri="{FF2B5EF4-FFF2-40B4-BE49-F238E27FC236}">
                <a16:creationId xmlns:a16="http://schemas.microsoft.com/office/drawing/2014/main" id="{2FBA2FDE-7B0B-F41F-6229-8759E240E4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369" y="300780"/>
            <a:ext cx="8897263" cy="6387064"/>
          </a:xfrm>
          <a:prstGeom prst="rect">
            <a:avLst/>
          </a:prstGeom>
        </p:spPr>
      </p:pic>
      <p:sp>
        <p:nvSpPr>
          <p:cNvPr id="4" name="Rectangle 6">
            <a:extLst>
              <a:ext uri="{FF2B5EF4-FFF2-40B4-BE49-F238E27FC236}">
                <a16:creationId xmlns:a16="http://schemas.microsoft.com/office/drawing/2014/main" id="{0AAAC525-9631-D255-E436-740679DF80BE}"/>
              </a:ext>
            </a:extLst>
          </p:cNvPr>
          <p:cNvSpPr>
            <a:spLocks noChangeArrowheads="1"/>
          </p:cNvSpPr>
          <p:nvPr/>
        </p:nvSpPr>
        <p:spPr bwMode="auto">
          <a:xfrm>
            <a:off x="1890513" y="296883"/>
            <a:ext cx="5229579" cy="342036"/>
          </a:xfrm>
          <a:prstGeom prst="rect">
            <a:avLst/>
          </a:prstGeom>
          <a:solidFill>
            <a:schemeClr val="accent1">
              <a:alpha val="0"/>
            </a:schemeClr>
          </a:solidFill>
          <a:ln w="2857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fontAlgn="base">
              <a:lnSpc>
                <a:spcPct val="150000"/>
              </a:lnSpc>
              <a:spcBef>
                <a:spcPct val="50000"/>
              </a:spcBef>
              <a:spcAft>
                <a:spcPct val="0"/>
              </a:spcAft>
            </a:pPr>
            <a:endParaRPr lang="en-US" sz="2000" b="1">
              <a:solidFill>
                <a:srgbClr val="FF0000"/>
              </a:solidFill>
            </a:endParaRPr>
          </a:p>
        </p:txBody>
      </p:sp>
      <p:sp>
        <p:nvSpPr>
          <p:cNvPr id="5" name="Rectangle 6">
            <a:extLst>
              <a:ext uri="{FF2B5EF4-FFF2-40B4-BE49-F238E27FC236}">
                <a16:creationId xmlns:a16="http://schemas.microsoft.com/office/drawing/2014/main" id="{3D73C62E-E5DB-7CBB-1211-E250EA894CDE}"/>
              </a:ext>
            </a:extLst>
          </p:cNvPr>
          <p:cNvSpPr>
            <a:spLocks noChangeArrowheads="1"/>
          </p:cNvSpPr>
          <p:nvPr/>
        </p:nvSpPr>
        <p:spPr bwMode="auto">
          <a:xfrm>
            <a:off x="735546" y="5953374"/>
            <a:ext cx="306355" cy="343989"/>
          </a:xfrm>
          <a:prstGeom prst="rect">
            <a:avLst/>
          </a:prstGeom>
          <a:solidFill>
            <a:schemeClr val="accent1">
              <a:alpha val="0"/>
            </a:schemeClr>
          </a:solidFill>
          <a:ln w="2857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lnSpc>
                <a:spcPct val="150000"/>
              </a:lnSpc>
              <a:spcBef>
                <a:spcPct val="50000"/>
              </a:spcBef>
              <a:spcAft>
                <a:spcPct val="0"/>
              </a:spcAft>
            </a:pPr>
            <a:endParaRPr lang="en-US" sz="2000" b="1">
              <a:solidFill>
                <a:srgbClr val="FF0000"/>
              </a:solidFill>
            </a:endParaRPr>
          </a:p>
        </p:txBody>
      </p:sp>
      <p:sp>
        <p:nvSpPr>
          <p:cNvPr id="6" name="Rectangle 6">
            <a:extLst>
              <a:ext uri="{FF2B5EF4-FFF2-40B4-BE49-F238E27FC236}">
                <a16:creationId xmlns:a16="http://schemas.microsoft.com/office/drawing/2014/main" id="{2E11B1E5-7878-C9BC-05F0-D88501851393}"/>
              </a:ext>
            </a:extLst>
          </p:cNvPr>
          <p:cNvSpPr>
            <a:spLocks noChangeArrowheads="1"/>
          </p:cNvSpPr>
          <p:nvPr/>
        </p:nvSpPr>
        <p:spPr bwMode="auto">
          <a:xfrm>
            <a:off x="8307944" y="5948608"/>
            <a:ext cx="306355" cy="343989"/>
          </a:xfrm>
          <a:prstGeom prst="rect">
            <a:avLst/>
          </a:prstGeom>
          <a:solidFill>
            <a:schemeClr val="accent1">
              <a:alpha val="0"/>
            </a:schemeClr>
          </a:solidFill>
          <a:ln w="2857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lnSpc>
                <a:spcPct val="150000"/>
              </a:lnSpc>
              <a:spcBef>
                <a:spcPct val="50000"/>
              </a:spcBef>
              <a:spcAft>
                <a:spcPct val="0"/>
              </a:spcAft>
            </a:pPr>
            <a:endParaRPr lang="en-US" sz="2000" b="1">
              <a:solidFill>
                <a:srgbClr val="FF0000"/>
              </a:solidFill>
            </a:endParaRPr>
          </a:p>
        </p:txBody>
      </p:sp>
      <p:grpSp>
        <p:nvGrpSpPr>
          <p:cNvPr id="7" name="Group 6">
            <a:extLst>
              <a:ext uri="{FF2B5EF4-FFF2-40B4-BE49-F238E27FC236}">
                <a16:creationId xmlns:a16="http://schemas.microsoft.com/office/drawing/2014/main" id="{FD77D793-F079-AACC-59DD-D83BFAFA6C07}"/>
              </a:ext>
            </a:extLst>
          </p:cNvPr>
          <p:cNvGrpSpPr/>
          <p:nvPr/>
        </p:nvGrpSpPr>
        <p:grpSpPr>
          <a:xfrm>
            <a:off x="877176" y="842248"/>
            <a:ext cx="6846240" cy="325731"/>
            <a:chOff x="926160" y="874904"/>
            <a:chExt cx="6846240" cy="325731"/>
          </a:xfrm>
        </p:grpSpPr>
        <p:sp>
          <p:nvSpPr>
            <p:cNvPr id="8" name="Rectangle 6">
              <a:extLst>
                <a:ext uri="{FF2B5EF4-FFF2-40B4-BE49-F238E27FC236}">
                  <a16:creationId xmlns:a16="http://schemas.microsoft.com/office/drawing/2014/main" id="{D5D080F1-D70F-9094-942A-C3C6C126D5FA}"/>
                </a:ext>
              </a:extLst>
            </p:cNvPr>
            <p:cNvSpPr>
              <a:spLocks noChangeArrowheads="1"/>
            </p:cNvSpPr>
            <p:nvPr/>
          </p:nvSpPr>
          <p:spPr bwMode="auto">
            <a:xfrm>
              <a:off x="3622574" y="889693"/>
              <a:ext cx="4149826" cy="310942"/>
            </a:xfrm>
            <a:prstGeom prst="rect">
              <a:avLst/>
            </a:prstGeom>
            <a:solidFill>
              <a:schemeClr val="accent1">
                <a:alpha val="0"/>
              </a:schemeClr>
            </a:solidFill>
            <a:ln w="2857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fontAlgn="base">
                <a:lnSpc>
                  <a:spcPct val="150000"/>
                </a:lnSpc>
                <a:spcBef>
                  <a:spcPct val="50000"/>
                </a:spcBef>
                <a:spcAft>
                  <a:spcPct val="0"/>
                </a:spcAft>
              </a:pPr>
              <a:endParaRPr lang="en-US" sz="2000" b="1" dirty="0">
                <a:solidFill>
                  <a:srgbClr val="FF0000"/>
                </a:solidFill>
              </a:endParaRPr>
            </a:p>
          </p:txBody>
        </p:sp>
        <p:cxnSp>
          <p:nvCxnSpPr>
            <p:cNvPr id="9" name="Straight Arrow Connector 8">
              <a:extLst>
                <a:ext uri="{FF2B5EF4-FFF2-40B4-BE49-F238E27FC236}">
                  <a16:creationId xmlns:a16="http://schemas.microsoft.com/office/drawing/2014/main" id="{FA77B771-0B14-7668-1355-61546FD24A99}"/>
                </a:ext>
              </a:extLst>
            </p:cNvPr>
            <p:cNvCxnSpPr/>
            <p:nvPr/>
          </p:nvCxnSpPr>
          <p:spPr bwMode="auto">
            <a:xfrm flipH="1" flipV="1">
              <a:off x="926160" y="874904"/>
              <a:ext cx="2696414" cy="171018"/>
            </a:xfrm>
            <a:prstGeom prst="straightConnector1">
              <a:avLst/>
            </a:prstGeom>
            <a:solidFill>
              <a:schemeClr val="accent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 name="Rectangle 6">
            <a:extLst>
              <a:ext uri="{FF2B5EF4-FFF2-40B4-BE49-F238E27FC236}">
                <a16:creationId xmlns:a16="http://schemas.microsoft.com/office/drawing/2014/main" id="{7A7D048E-82A9-1B6A-EDDA-0AABAADAA0F8}"/>
              </a:ext>
            </a:extLst>
          </p:cNvPr>
          <p:cNvSpPr>
            <a:spLocks noChangeArrowheads="1"/>
          </p:cNvSpPr>
          <p:nvPr/>
        </p:nvSpPr>
        <p:spPr bwMode="auto">
          <a:xfrm>
            <a:off x="2149692" y="1387457"/>
            <a:ext cx="4229793" cy="367972"/>
          </a:xfrm>
          <a:prstGeom prst="rect">
            <a:avLst/>
          </a:prstGeom>
          <a:solidFill>
            <a:schemeClr val="accent1">
              <a:alpha val="0"/>
            </a:schemeClr>
          </a:solidFill>
          <a:ln w="2857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fontAlgn="base">
              <a:lnSpc>
                <a:spcPct val="150000"/>
              </a:lnSpc>
              <a:spcBef>
                <a:spcPct val="50000"/>
              </a:spcBef>
              <a:spcAft>
                <a:spcPct val="0"/>
              </a:spcAft>
            </a:pPr>
            <a:endParaRPr lang="en-US" sz="2000" b="1">
              <a:solidFill>
                <a:srgbClr val="FF0000"/>
              </a:solidFill>
            </a:endParaRPr>
          </a:p>
        </p:txBody>
      </p:sp>
      <p:sp>
        <p:nvSpPr>
          <p:cNvPr id="11" name="Rectangle 6">
            <a:extLst>
              <a:ext uri="{FF2B5EF4-FFF2-40B4-BE49-F238E27FC236}">
                <a16:creationId xmlns:a16="http://schemas.microsoft.com/office/drawing/2014/main" id="{1EFBE896-E5C4-C1D6-8D33-701077506528}"/>
              </a:ext>
            </a:extLst>
          </p:cNvPr>
          <p:cNvSpPr>
            <a:spLocks noChangeArrowheads="1"/>
          </p:cNvSpPr>
          <p:nvPr/>
        </p:nvSpPr>
        <p:spPr bwMode="auto">
          <a:xfrm>
            <a:off x="4904070" y="2643063"/>
            <a:ext cx="2696909" cy="553999"/>
          </a:xfrm>
          <a:prstGeom prst="rect">
            <a:avLst/>
          </a:prstGeom>
          <a:solidFill>
            <a:schemeClr val="accent1">
              <a:alpha val="0"/>
            </a:schemeClr>
          </a:solidFill>
          <a:ln w="2857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fontAlgn="base">
              <a:lnSpc>
                <a:spcPct val="150000"/>
              </a:lnSpc>
              <a:spcBef>
                <a:spcPct val="50000"/>
              </a:spcBef>
              <a:spcAft>
                <a:spcPct val="0"/>
              </a:spcAft>
            </a:pPr>
            <a:endParaRPr lang="en-US" sz="2000" b="1">
              <a:solidFill>
                <a:srgbClr val="FF0000"/>
              </a:solidFill>
            </a:endParaRPr>
          </a:p>
        </p:txBody>
      </p:sp>
      <p:sp>
        <p:nvSpPr>
          <p:cNvPr id="12" name="Rectangle 6">
            <a:extLst>
              <a:ext uri="{FF2B5EF4-FFF2-40B4-BE49-F238E27FC236}">
                <a16:creationId xmlns:a16="http://schemas.microsoft.com/office/drawing/2014/main" id="{640B2FA6-9616-97A2-BC08-21F8A1967344}"/>
              </a:ext>
            </a:extLst>
          </p:cNvPr>
          <p:cNvSpPr>
            <a:spLocks noChangeArrowheads="1"/>
          </p:cNvSpPr>
          <p:nvPr/>
        </p:nvSpPr>
        <p:spPr bwMode="auto">
          <a:xfrm>
            <a:off x="340086" y="2218762"/>
            <a:ext cx="253186" cy="2314192"/>
          </a:xfrm>
          <a:prstGeom prst="rect">
            <a:avLst/>
          </a:prstGeom>
          <a:solidFill>
            <a:schemeClr val="accent1">
              <a:alpha val="0"/>
            </a:schemeClr>
          </a:solidFill>
          <a:ln w="2857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lnSpc>
                <a:spcPct val="150000"/>
              </a:lnSpc>
              <a:spcBef>
                <a:spcPct val="50000"/>
              </a:spcBef>
              <a:spcAft>
                <a:spcPct val="0"/>
              </a:spcAft>
            </a:pPr>
            <a:endParaRPr lang="en-US" sz="2000" b="1">
              <a:solidFill>
                <a:srgbClr val="FF0000"/>
              </a:solidFill>
            </a:endParaRPr>
          </a:p>
        </p:txBody>
      </p:sp>
    </p:spTree>
    <p:extLst>
      <p:ext uri="{BB962C8B-B14F-4D97-AF65-F5344CB8AC3E}">
        <p14:creationId xmlns:p14="http://schemas.microsoft.com/office/powerpoint/2010/main" val="2052534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50" y="3424247"/>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76200" y="291420"/>
            <a:ext cx="8993035" cy="6327800"/>
            <a:chOff x="76200" y="291420"/>
            <a:chExt cx="8993035" cy="6327800"/>
          </a:xfrm>
        </p:grpSpPr>
        <p:sp>
          <p:nvSpPr>
            <p:cNvPr id="3" name="TextBox 2"/>
            <p:cNvSpPr txBox="1">
              <a:spLocks noChangeArrowheads="1"/>
            </p:cNvSpPr>
            <p:nvPr/>
          </p:nvSpPr>
          <p:spPr bwMode="auto">
            <a:xfrm>
              <a:off x="76200" y="6096000"/>
              <a:ext cx="8915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rgbClr val="FF0000"/>
                  </a:solidFill>
                  <a:latin typeface="Arial" charset="0"/>
                </a:defRPr>
              </a:lvl1pPr>
              <a:lvl2pPr marL="742950" indent="-285750" eaLnBrk="0" hangingPunct="0">
                <a:defRPr sz="2000" b="1">
                  <a:solidFill>
                    <a:srgbClr val="FF0000"/>
                  </a:solidFill>
                  <a:latin typeface="Arial" charset="0"/>
                </a:defRPr>
              </a:lvl2pPr>
              <a:lvl3pPr marL="1143000" indent="-228600" eaLnBrk="0" hangingPunct="0">
                <a:defRPr sz="2000" b="1">
                  <a:solidFill>
                    <a:srgbClr val="FF0000"/>
                  </a:solidFill>
                  <a:latin typeface="Arial" charset="0"/>
                </a:defRPr>
              </a:lvl3pPr>
              <a:lvl4pPr marL="1600200" indent="-228600" eaLnBrk="0" hangingPunct="0">
                <a:defRPr sz="2000" b="1">
                  <a:solidFill>
                    <a:srgbClr val="FF0000"/>
                  </a:solidFill>
                  <a:latin typeface="Arial" charset="0"/>
                </a:defRPr>
              </a:lvl4pPr>
              <a:lvl5pPr marL="2057400" indent="-228600" eaLnBrk="0" hangingPunct="0">
                <a:defRPr sz="2000" b="1">
                  <a:solidFill>
                    <a:srgbClr val="FF0000"/>
                  </a:solidFill>
                  <a:latin typeface="Arial" charset="0"/>
                </a:defRPr>
              </a:lvl5pPr>
              <a:lvl6pPr marL="2514600" indent="-228600" eaLnBrk="0" fontAlgn="base" hangingPunct="0">
                <a:lnSpc>
                  <a:spcPct val="150000"/>
                </a:lnSpc>
                <a:spcBef>
                  <a:spcPct val="50000"/>
                </a:spcBef>
                <a:spcAft>
                  <a:spcPct val="0"/>
                </a:spcAft>
                <a:defRPr sz="2000" b="1">
                  <a:solidFill>
                    <a:srgbClr val="FF0000"/>
                  </a:solidFill>
                  <a:latin typeface="Arial" charset="0"/>
                </a:defRPr>
              </a:lvl6pPr>
              <a:lvl7pPr marL="2971800" indent="-228600" eaLnBrk="0" fontAlgn="base" hangingPunct="0">
                <a:lnSpc>
                  <a:spcPct val="150000"/>
                </a:lnSpc>
                <a:spcBef>
                  <a:spcPct val="50000"/>
                </a:spcBef>
                <a:spcAft>
                  <a:spcPct val="0"/>
                </a:spcAft>
                <a:defRPr sz="2000" b="1">
                  <a:solidFill>
                    <a:srgbClr val="FF0000"/>
                  </a:solidFill>
                  <a:latin typeface="Arial" charset="0"/>
                </a:defRPr>
              </a:lvl7pPr>
              <a:lvl8pPr marL="3429000" indent="-228600" eaLnBrk="0" fontAlgn="base" hangingPunct="0">
                <a:lnSpc>
                  <a:spcPct val="150000"/>
                </a:lnSpc>
                <a:spcBef>
                  <a:spcPct val="50000"/>
                </a:spcBef>
                <a:spcAft>
                  <a:spcPct val="0"/>
                </a:spcAft>
                <a:defRPr sz="2000" b="1">
                  <a:solidFill>
                    <a:srgbClr val="FF0000"/>
                  </a:solidFill>
                  <a:latin typeface="Arial" charset="0"/>
                </a:defRPr>
              </a:lvl8pPr>
              <a:lvl9pPr marL="3886200" indent="-228600" eaLnBrk="0" fontAlgn="base" hangingPunct="0">
                <a:lnSpc>
                  <a:spcPct val="150000"/>
                </a:lnSpc>
                <a:spcBef>
                  <a:spcPct val="50000"/>
                </a:spcBef>
                <a:spcAft>
                  <a:spcPct val="0"/>
                </a:spcAft>
                <a:defRPr sz="2000" b="1">
                  <a:solidFill>
                    <a:srgbClr val="FF0000"/>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charset="0"/>
                  <a:ea typeface="+mn-ea"/>
                  <a:cs typeface="Arial" charset="0"/>
                </a:rPr>
                <a:t>The Great Flood of 1993 on the Upper Mississippi River—10 Years Later, Gary P. Johnson, Robert R. Holmes, Jr., and </a:t>
              </a:r>
              <a:r>
                <a:rPr kumimoji="0" lang="en-US" altLang="en-US" sz="1400" b="0" i="0" u="none" strike="noStrike" kern="1200" cap="none" spc="0" normalizeH="0" baseline="0" noProof="0" dirty="0" err="1">
                  <a:ln>
                    <a:noFill/>
                  </a:ln>
                  <a:solidFill>
                    <a:srgbClr val="000000"/>
                  </a:solidFill>
                  <a:effectLst/>
                  <a:uLnTx/>
                  <a:uFillTx/>
                  <a:latin typeface="Arial" charset="0"/>
                  <a:ea typeface="+mn-ea"/>
                  <a:cs typeface="Arial" charset="0"/>
                </a:rPr>
                <a:t>Loyd</a:t>
              </a:r>
              <a:r>
                <a:rPr kumimoji="0" lang="en-US" altLang="en-US" sz="1400" b="0" i="0" u="none" strike="noStrike" kern="1200" cap="none" spc="0" normalizeH="0" baseline="0" noProof="0" dirty="0">
                  <a:ln>
                    <a:noFill/>
                  </a:ln>
                  <a:solidFill>
                    <a:srgbClr val="000000"/>
                  </a:solidFill>
                  <a:effectLst/>
                  <a:uLnTx/>
                  <a:uFillTx/>
                  <a:latin typeface="Arial" charset="0"/>
                  <a:ea typeface="+mn-ea"/>
                  <a:cs typeface="Arial" charset="0"/>
                </a:rPr>
                <a:t>  A. Waite, USGS Fact Sheet 2004-3024, May 2004</a:t>
              </a:r>
              <a:endParaRPr kumimoji="0" lang="en-US" altLang="en-US" sz="14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1026" name="Picture 2" descr="C:\Users\SJB\Desktop\Mississippi at St Louis May - August 1993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87" y="291420"/>
              <a:ext cx="8974348" cy="5371084"/>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4" name="Straight Connector 3"/>
          <p:cNvCxnSpPr/>
          <p:nvPr/>
        </p:nvCxnSpPr>
        <p:spPr bwMode="auto">
          <a:xfrm>
            <a:off x="1676400" y="2869722"/>
            <a:ext cx="7315200" cy="0"/>
          </a:xfrm>
          <a:prstGeom prst="line">
            <a:avLst/>
          </a:prstGeom>
          <a:solidFill>
            <a:schemeClr val="accent1"/>
          </a:solidFill>
          <a:ln w="381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9" name="Group 28"/>
          <p:cNvGrpSpPr/>
          <p:nvPr/>
        </p:nvGrpSpPr>
        <p:grpSpPr>
          <a:xfrm>
            <a:off x="4533900" y="2869722"/>
            <a:ext cx="4076700" cy="940278"/>
            <a:chOff x="4533900" y="2869722"/>
            <a:chExt cx="4076700" cy="940278"/>
          </a:xfrm>
        </p:grpSpPr>
        <p:sp>
          <p:nvSpPr>
            <p:cNvPr id="10" name="Text Box 10"/>
            <p:cNvSpPr txBox="1">
              <a:spLocks noChangeArrowheads="1"/>
            </p:cNvSpPr>
            <p:nvPr/>
          </p:nvSpPr>
          <p:spPr bwMode="auto">
            <a:xfrm>
              <a:off x="5257800" y="3102114"/>
              <a:ext cx="3352800" cy="707886"/>
            </a:xfrm>
            <a:prstGeom prst="rect">
              <a:avLst/>
            </a:prstGeom>
            <a:solidFill>
              <a:schemeClr val="bg1"/>
            </a:solidFill>
            <a:ln w="38100"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00FF"/>
                  </a:solidFill>
                  <a:effectLst/>
                  <a:uLnTx/>
                  <a:uFillTx/>
                  <a:latin typeface="Arial"/>
                  <a:ea typeface="+mn-ea"/>
                  <a:cs typeface="+mn-cs"/>
                </a:rPr>
                <a:t>National Weather Service flood discharge</a:t>
              </a:r>
            </a:p>
          </p:txBody>
        </p:sp>
        <p:cxnSp>
          <p:nvCxnSpPr>
            <p:cNvPr id="9" name="Straight Arrow Connector 8"/>
            <p:cNvCxnSpPr/>
            <p:nvPr/>
          </p:nvCxnSpPr>
          <p:spPr bwMode="auto">
            <a:xfrm flipH="1" flipV="1">
              <a:off x="4533900" y="2869722"/>
              <a:ext cx="723900" cy="586335"/>
            </a:xfrm>
            <a:prstGeom prst="straightConnector1">
              <a:avLst/>
            </a:prstGeom>
            <a:solidFill>
              <a:schemeClr val="accent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3" name="Straight Connector 12"/>
          <p:cNvCxnSpPr/>
          <p:nvPr/>
        </p:nvCxnSpPr>
        <p:spPr bwMode="auto">
          <a:xfrm>
            <a:off x="2743200" y="5375696"/>
            <a:ext cx="396240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p:cNvCxnSpPr/>
          <p:nvPr/>
        </p:nvCxnSpPr>
        <p:spPr bwMode="auto">
          <a:xfrm>
            <a:off x="7450348" y="5375696"/>
            <a:ext cx="626852"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Connector 16"/>
          <p:cNvCxnSpPr/>
          <p:nvPr/>
        </p:nvCxnSpPr>
        <p:spPr bwMode="auto">
          <a:xfrm flipV="1">
            <a:off x="219974" y="5662504"/>
            <a:ext cx="1227826" cy="17992"/>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Arrow Connector 21"/>
          <p:cNvCxnSpPr/>
          <p:nvPr/>
        </p:nvCxnSpPr>
        <p:spPr bwMode="auto">
          <a:xfrm flipV="1">
            <a:off x="5003322" y="618226"/>
            <a:ext cx="2209800" cy="533400"/>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p:cNvCxnSpPr/>
          <p:nvPr/>
        </p:nvCxnSpPr>
        <p:spPr bwMode="auto">
          <a:xfrm>
            <a:off x="3745360" y="1541252"/>
            <a:ext cx="75044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p:nvPr/>
        </p:nvCxnSpPr>
        <p:spPr bwMode="auto">
          <a:xfrm>
            <a:off x="2445592" y="4620888"/>
            <a:ext cx="42413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Connector 27"/>
          <p:cNvCxnSpPr/>
          <p:nvPr/>
        </p:nvCxnSpPr>
        <p:spPr bwMode="auto">
          <a:xfrm>
            <a:off x="7755148" y="4623756"/>
            <a:ext cx="779252"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Rectangle 17">
            <a:extLst>
              <a:ext uri="{FF2B5EF4-FFF2-40B4-BE49-F238E27FC236}">
                <a16:creationId xmlns:a16="http://schemas.microsoft.com/office/drawing/2014/main" id="{81E76787-99A2-6948-4668-9EFAF0E4EBD5}"/>
              </a:ext>
            </a:extLst>
          </p:cNvPr>
          <p:cNvSpPr/>
          <p:nvPr/>
        </p:nvSpPr>
        <p:spPr bwMode="auto">
          <a:xfrm>
            <a:off x="137795" y="6111809"/>
            <a:ext cx="8777605" cy="484935"/>
          </a:xfrm>
          <a:prstGeom prst="rect">
            <a:avLst/>
          </a:prstGeom>
          <a:solidFill>
            <a:schemeClr val="bg1">
              <a:alpha val="0"/>
            </a:schemeClr>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5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FF0000"/>
              </a:solidFill>
              <a:effectLst/>
              <a:uLnTx/>
              <a:uFillTx/>
              <a:latin typeface="Arial" charset="0"/>
              <a:ea typeface="+mn-ea"/>
              <a:cs typeface="+mn-cs"/>
            </a:endParaRPr>
          </a:p>
        </p:txBody>
      </p:sp>
      <p:sp>
        <p:nvSpPr>
          <p:cNvPr id="19" name="Rectangle 18">
            <a:extLst>
              <a:ext uri="{FF2B5EF4-FFF2-40B4-BE49-F238E27FC236}">
                <a16:creationId xmlns:a16="http://schemas.microsoft.com/office/drawing/2014/main" id="{E8E8D0A6-59F8-0087-4428-C7E3D0997362}"/>
              </a:ext>
            </a:extLst>
          </p:cNvPr>
          <p:cNvSpPr/>
          <p:nvPr/>
        </p:nvSpPr>
        <p:spPr>
          <a:xfrm>
            <a:off x="149676" y="891425"/>
            <a:ext cx="479063" cy="3104838"/>
          </a:xfrm>
          <a:prstGeom prst="rect">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50000"/>
              </a:lnSpc>
              <a:spcBef>
                <a:spcPct val="5000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6B6586FC-8BA5-BCCA-B460-550D9204F4F3}"/>
              </a:ext>
            </a:extLst>
          </p:cNvPr>
          <p:cNvSpPr/>
          <p:nvPr/>
        </p:nvSpPr>
        <p:spPr>
          <a:xfrm>
            <a:off x="776483" y="304800"/>
            <a:ext cx="848690" cy="346743"/>
          </a:xfrm>
          <a:prstGeom prst="rect">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50000"/>
              </a:lnSpc>
              <a:spcBef>
                <a:spcPct val="5000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764F8E14-D32A-822D-2C9C-FF9BAFB4E1DF}"/>
              </a:ext>
            </a:extLst>
          </p:cNvPr>
          <p:cNvSpPr/>
          <p:nvPr/>
        </p:nvSpPr>
        <p:spPr>
          <a:xfrm>
            <a:off x="764718" y="3890525"/>
            <a:ext cx="848690" cy="346743"/>
          </a:xfrm>
          <a:prstGeom prst="rect">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50000"/>
              </a:lnSpc>
              <a:spcBef>
                <a:spcPct val="5000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2464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5" grpId="0" animBg="1"/>
      <p:bldP spid="6"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ext Box 2"/>
          <p:cNvSpPr txBox="1">
            <a:spLocks noChangeArrowheads="1"/>
          </p:cNvSpPr>
          <p:nvPr/>
        </p:nvSpPr>
        <p:spPr bwMode="auto">
          <a:xfrm>
            <a:off x="914400" y="914401"/>
            <a:ext cx="7696200" cy="5581015"/>
          </a:xfrm>
          <a:prstGeom prst="rect">
            <a:avLst/>
          </a:prstGeom>
          <a:noFill/>
          <a:ln w="28575"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r>
              <a:rPr lang="en-US" altLang="en-US" sz="2400" b="1" dirty="0">
                <a:solidFill>
                  <a:srgbClr val="000000"/>
                </a:solidFill>
              </a:rPr>
              <a:t>The 1913 flood was the “flood of record”.</a:t>
            </a:r>
          </a:p>
          <a:p>
            <a:pPr fontAlgn="base">
              <a:lnSpc>
                <a:spcPct val="150000"/>
              </a:lnSpc>
              <a:spcBef>
                <a:spcPct val="50000"/>
              </a:spcBef>
              <a:spcAft>
                <a:spcPct val="0"/>
              </a:spcAft>
            </a:pPr>
            <a:r>
              <a:rPr lang="en-US" altLang="en-US" sz="2400" b="1" dirty="0">
                <a:solidFill>
                  <a:srgbClr val="000000"/>
                </a:solidFill>
              </a:rPr>
              <a:t>The facilities (levees, dams, and hydraulically efficient channels) were designed for the </a:t>
            </a:r>
            <a:r>
              <a:rPr lang="en-US" altLang="en-US" sz="2400" b="1" dirty="0">
                <a:solidFill>
                  <a:srgbClr val="0000FF"/>
                </a:solidFill>
              </a:rPr>
              <a:t>1913 flood</a:t>
            </a:r>
            <a:r>
              <a:rPr lang="en-US" altLang="en-US" sz="2400" b="1" dirty="0">
                <a:solidFill>
                  <a:srgbClr val="000000"/>
                </a:solidFill>
              </a:rPr>
              <a:t> peak </a:t>
            </a:r>
            <a:r>
              <a:rPr lang="en-US" altLang="en-US" sz="2400" b="1" dirty="0">
                <a:solidFill>
                  <a:srgbClr val="0000FF"/>
                </a:solidFill>
              </a:rPr>
              <a:t>plus 40% </a:t>
            </a:r>
            <a:r>
              <a:rPr lang="en-US" altLang="en-US" sz="2400" b="1" dirty="0">
                <a:solidFill>
                  <a:srgbClr val="000000"/>
                </a:solidFill>
              </a:rPr>
              <a:t>additional runoff.</a:t>
            </a:r>
          </a:p>
          <a:p>
            <a:pPr fontAlgn="base">
              <a:lnSpc>
                <a:spcPct val="150000"/>
              </a:lnSpc>
              <a:spcBef>
                <a:spcPct val="50000"/>
              </a:spcBef>
              <a:spcAft>
                <a:spcPct val="0"/>
              </a:spcAft>
            </a:pPr>
            <a:r>
              <a:rPr lang="en-US" altLang="en-US" sz="2400" b="1" dirty="0">
                <a:solidFill>
                  <a:srgbClr val="000000"/>
                </a:solidFill>
              </a:rPr>
              <a:t>There has not been a flooding problem since implementation.</a:t>
            </a:r>
          </a:p>
          <a:p>
            <a:pPr fontAlgn="base">
              <a:lnSpc>
                <a:spcPct val="150000"/>
              </a:lnSpc>
              <a:spcBef>
                <a:spcPct val="50000"/>
              </a:spcBef>
              <a:spcAft>
                <a:spcPct val="0"/>
              </a:spcAft>
            </a:pPr>
            <a:r>
              <a:rPr lang="en-US" altLang="en-US" sz="2400" b="1" dirty="0">
                <a:solidFill>
                  <a:srgbClr val="000000"/>
                </a:solidFill>
              </a:rPr>
              <a:t>There is </a:t>
            </a:r>
            <a:r>
              <a:rPr lang="en-US" altLang="en-US" sz="2400" b="1" dirty="0">
                <a:solidFill>
                  <a:srgbClr val="0000FF"/>
                </a:solidFill>
              </a:rPr>
              <a:t>ongoing updating</a:t>
            </a:r>
            <a:r>
              <a:rPr lang="en-US" altLang="en-US" sz="2400" b="1" dirty="0">
                <a:solidFill>
                  <a:srgbClr val="000000"/>
                </a:solidFill>
              </a:rPr>
              <a:t> for dam and levee safety and repair and replacement of </a:t>
            </a:r>
            <a:r>
              <a:rPr lang="en-US" altLang="en-US" sz="2400" b="1" dirty="0">
                <a:solidFill>
                  <a:srgbClr val="0000FF"/>
                </a:solidFill>
              </a:rPr>
              <a:t>aged concrete</a:t>
            </a:r>
            <a:r>
              <a:rPr lang="en-US" altLang="en-US" sz="2400" b="1" dirty="0">
                <a:solidFill>
                  <a:srgbClr val="000000"/>
                </a:solidFill>
              </a:rPr>
              <a:t>.</a:t>
            </a:r>
          </a:p>
          <a:p>
            <a:pPr fontAlgn="base">
              <a:lnSpc>
                <a:spcPct val="150000"/>
              </a:lnSpc>
              <a:spcBef>
                <a:spcPct val="50000"/>
              </a:spcBef>
              <a:spcAft>
                <a:spcPct val="0"/>
              </a:spcAft>
            </a:pPr>
            <a:endParaRPr lang="en-US" altLang="en-US" dirty="0">
              <a:solidFill>
                <a:srgbClr val="00B050"/>
              </a:solidFill>
            </a:endParaRPr>
          </a:p>
        </p:txBody>
      </p:sp>
    </p:spTree>
    <p:extLst>
      <p:ext uri="{BB962C8B-B14F-4D97-AF65-F5344CB8AC3E}">
        <p14:creationId xmlns:p14="http://schemas.microsoft.com/office/powerpoint/2010/main" val="186133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817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817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817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igh angle view of a dam&#10;&#10;Description automatically generated with medium confidence">
            <a:extLst>
              <a:ext uri="{FF2B5EF4-FFF2-40B4-BE49-F238E27FC236}">
                <a16:creationId xmlns:a16="http://schemas.microsoft.com/office/drawing/2014/main" id="{A593A9AB-CE3E-F107-60B5-87F2CA14D7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680" y="685800"/>
            <a:ext cx="6884640" cy="4859746"/>
          </a:xfrm>
          <a:prstGeom prst="rect">
            <a:avLst/>
          </a:prstGeom>
        </p:spPr>
      </p:pic>
      <p:sp>
        <p:nvSpPr>
          <p:cNvPr id="4" name="Text Box 3">
            <a:extLst>
              <a:ext uri="{FF2B5EF4-FFF2-40B4-BE49-F238E27FC236}">
                <a16:creationId xmlns:a16="http://schemas.microsoft.com/office/drawing/2014/main" id="{A0E1E615-F555-94F1-81B9-A65CBC5CBB42}"/>
              </a:ext>
            </a:extLst>
          </p:cNvPr>
          <p:cNvSpPr txBox="1">
            <a:spLocks noChangeArrowheads="1"/>
          </p:cNvSpPr>
          <p:nvPr/>
        </p:nvSpPr>
        <p:spPr bwMode="auto">
          <a:xfrm>
            <a:off x="152400" y="5924491"/>
            <a:ext cx="8763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b="1" dirty="0">
                <a:solidFill>
                  <a:srgbClr val="000000"/>
                </a:solidFill>
              </a:rPr>
              <a:t>Example - </a:t>
            </a:r>
            <a:r>
              <a:rPr lang="en-US" altLang="en-US" b="1" dirty="0">
                <a:solidFill>
                  <a:srgbClr val="0000FF"/>
                </a:solidFill>
              </a:rPr>
              <a:t>Lockington Dam</a:t>
            </a:r>
            <a:r>
              <a:rPr lang="en-US" altLang="en-US" b="1" dirty="0">
                <a:solidFill>
                  <a:srgbClr val="000000"/>
                </a:solidFill>
              </a:rPr>
              <a:t> Concrete replacement </a:t>
            </a:r>
            <a:r>
              <a:rPr lang="en-US" altLang="en-US" b="1" dirty="0">
                <a:solidFill>
                  <a:srgbClr val="0000FF"/>
                </a:solidFill>
              </a:rPr>
              <a:t>2020</a:t>
            </a:r>
            <a:r>
              <a:rPr lang="en-US" altLang="en-US" b="1" dirty="0">
                <a:solidFill>
                  <a:srgbClr val="000000"/>
                </a:solidFill>
              </a:rPr>
              <a:t> - </a:t>
            </a:r>
            <a:r>
              <a:rPr lang="en-US" altLang="en-US" b="1" dirty="0" err="1">
                <a:solidFill>
                  <a:srgbClr val="000000"/>
                </a:solidFill>
              </a:rPr>
              <a:t>Sunesis</a:t>
            </a:r>
            <a:r>
              <a:rPr lang="en-US" altLang="en-US" b="1" dirty="0">
                <a:solidFill>
                  <a:srgbClr val="000000"/>
                </a:solidFill>
              </a:rPr>
              <a:t> Construction</a:t>
            </a:r>
            <a:endParaRPr lang="en-US" altLang="en-US" b="1" dirty="0">
              <a:solidFill>
                <a:srgbClr val="000000"/>
              </a:solidFill>
              <a:latin typeface="Arial"/>
            </a:endParaRPr>
          </a:p>
        </p:txBody>
      </p:sp>
      <p:cxnSp>
        <p:nvCxnSpPr>
          <p:cNvPr id="2" name="Straight Arrow Connector 1">
            <a:extLst>
              <a:ext uri="{FF2B5EF4-FFF2-40B4-BE49-F238E27FC236}">
                <a16:creationId xmlns:a16="http://schemas.microsoft.com/office/drawing/2014/main" id="{3580E027-5331-795D-F7A7-EB528EC0C73F}"/>
              </a:ext>
            </a:extLst>
          </p:cNvPr>
          <p:cNvCxnSpPr/>
          <p:nvPr/>
        </p:nvCxnSpPr>
        <p:spPr bwMode="auto">
          <a:xfrm flipH="1" flipV="1">
            <a:off x="3200400" y="2362200"/>
            <a:ext cx="990600" cy="3580724"/>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Arrow Connector 6">
            <a:extLst>
              <a:ext uri="{FF2B5EF4-FFF2-40B4-BE49-F238E27FC236}">
                <a16:creationId xmlns:a16="http://schemas.microsoft.com/office/drawing/2014/main" id="{B7B2853C-466C-16C7-DDA6-9CA82FF54FAE}"/>
              </a:ext>
            </a:extLst>
          </p:cNvPr>
          <p:cNvCxnSpPr/>
          <p:nvPr/>
        </p:nvCxnSpPr>
        <p:spPr bwMode="auto">
          <a:xfrm flipV="1">
            <a:off x="4191000" y="3657600"/>
            <a:ext cx="1219200" cy="2285324"/>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a:extLst>
              <a:ext uri="{FF2B5EF4-FFF2-40B4-BE49-F238E27FC236}">
                <a16:creationId xmlns:a16="http://schemas.microsoft.com/office/drawing/2014/main" id="{3C363EA0-7942-3E21-F844-29E7E35BEF55}"/>
              </a:ext>
            </a:extLst>
          </p:cNvPr>
          <p:cNvCxnSpPr/>
          <p:nvPr/>
        </p:nvCxnSpPr>
        <p:spPr bwMode="auto">
          <a:xfrm flipV="1">
            <a:off x="4191000" y="4343400"/>
            <a:ext cx="2590800" cy="1581091"/>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Arrow Connector 10">
            <a:extLst>
              <a:ext uri="{FF2B5EF4-FFF2-40B4-BE49-F238E27FC236}">
                <a16:creationId xmlns:a16="http://schemas.microsoft.com/office/drawing/2014/main" id="{8F429566-B45C-B55D-0F43-228637BD058F}"/>
              </a:ext>
            </a:extLst>
          </p:cNvPr>
          <p:cNvCxnSpPr/>
          <p:nvPr/>
        </p:nvCxnSpPr>
        <p:spPr bwMode="auto">
          <a:xfrm flipV="1">
            <a:off x="4189476" y="5369907"/>
            <a:ext cx="3201924" cy="547667"/>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10097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02C50D26-B4BF-01AE-A00C-4E92FDA351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6338" y="228600"/>
            <a:ext cx="4551322" cy="5603577"/>
          </a:xfrm>
          <a:prstGeom prst="rect">
            <a:avLst/>
          </a:prstGeom>
        </p:spPr>
      </p:pic>
      <p:sp>
        <p:nvSpPr>
          <p:cNvPr id="3" name="Text Box 3">
            <a:extLst>
              <a:ext uri="{FF2B5EF4-FFF2-40B4-BE49-F238E27FC236}">
                <a16:creationId xmlns:a16="http://schemas.microsoft.com/office/drawing/2014/main" id="{D541E080-F581-D3A4-4F98-0BDA16598686}"/>
              </a:ext>
            </a:extLst>
          </p:cNvPr>
          <p:cNvSpPr txBox="1">
            <a:spLocks noChangeArrowheads="1"/>
          </p:cNvSpPr>
          <p:nvPr/>
        </p:nvSpPr>
        <p:spPr bwMode="auto">
          <a:xfrm>
            <a:off x="119744" y="6091535"/>
            <a:ext cx="8915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400" b="1" dirty="0">
                <a:solidFill>
                  <a:srgbClr val="000000"/>
                </a:solidFill>
                <a:latin typeface="Arial"/>
              </a:rPr>
              <a:t>Latest details of life-cycle system updates in annual reports</a:t>
            </a:r>
          </a:p>
        </p:txBody>
      </p:sp>
    </p:spTree>
    <p:extLst>
      <p:ext uri="{BB962C8B-B14F-4D97-AF65-F5344CB8AC3E}">
        <p14:creationId xmlns:p14="http://schemas.microsoft.com/office/powerpoint/2010/main" val="40986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FC8E2935-2D77-E770-539E-1AA77D4376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512" y="381000"/>
            <a:ext cx="4918977" cy="5476799"/>
          </a:xfrm>
          <a:prstGeom prst="rect">
            <a:avLst/>
          </a:prstGeom>
        </p:spPr>
      </p:pic>
      <p:sp>
        <p:nvSpPr>
          <p:cNvPr id="4" name="Rectangle 6">
            <a:extLst>
              <a:ext uri="{FF2B5EF4-FFF2-40B4-BE49-F238E27FC236}">
                <a16:creationId xmlns:a16="http://schemas.microsoft.com/office/drawing/2014/main" id="{9D791208-2F99-7945-7206-47B5E1463CB2}"/>
              </a:ext>
            </a:extLst>
          </p:cNvPr>
          <p:cNvSpPr>
            <a:spLocks noChangeArrowheads="1"/>
          </p:cNvSpPr>
          <p:nvPr/>
        </p:nvSpPr>
        <p:spPr bwMode="auto">
          <a:xfrm>
            <a:off x="2819950" y="1858620"/>
            <a:ext cx="3639312" cy="342036"/>
          </a:xfrm>
          <a:prstGeom prst="rect">
            <a:avLst/>
          </a:prstGeom>
          <a:solidFill>
            <a:schemeClr val="accent1">
              <a:alpha val="0"/>
            </a:schemeClr>
          </a:solidFill>
          <a:ln w="38100"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fontAlgn="base">
              <a:lnSpc>
                <a:spcPct val="150000"/>
              </a:lnSpc>
              <a:spcBef>
                <a:spcPct val="50000"/>
              </a:spcBef>
              <a:spcAft>
                <a:spcPct val="0"/>
              </a:spcAft>
            </a:pPr>
            <a:endParaRPr lang="en-US" sz="2000" b="1">
              <a:solidFill>
                <a:srgbClr val="FF0000"/>
              </a:solidFill>
            </a:endParaRPr>
          </a:p>
        </p:txBody>
      </p:sp>
      <p:sp>
        <p:nvSpPr>
          <p:cNvPr id="6" name="Rectangle 6">
            <a:extLst>
              <a:ext uri="{FF2B5EF4-FFF2-40B4-BE49-F238E27FC236}">
                <a16:creationId xmlns:a16="http://schemas.microsoft.com/office/drawing/2014/main" id="{2355C85F-84EE-75A3-1480-13C039DC4276}"/>
              </a:ext>
            </a:extLst>
          </p:cNvPr>
          <p:cNvSpPr>
            <a:spLocks noChangeArrowheads="1"/>
          </p:cNvSpPr>
          <p:nvPr/>
        </p:nvSpPr>
        <p:spPr bwMode="auto">
          <a:xfrm>
            <a:off x="2819400" y="2553564"/>
            <a:ext cx="3639312" cy="342036"/>
          </a:xfrm>
          <a:prstGeom prst="rect">
            <a:avLst/>
          </a:prstGeom>
          <a:solidFill>
            <a:schemeClr val="accent1">
              <a:alpha val="0"/>
            </a:schemeClr>
          </a:solidFill>
          <a:ln w="38100"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fontAlgn="base">
              <a:lnSpc>
                <a:spcPct val="150000"/>
              </a:lnSpc>
              <a:spcBef>
                <a:spcPct val="50000"/>
              </a:spcBef>
              <a:spcAft>
                <a:spcPct val="0"/>
              </a:spcAft>
            </a:pPr>
            <a:endParaRPr lang="en-US" sz="2000" b="1">
              <a:solidFill>
                <a:srgbClr val="FF0000"/>
              </a:solidFill>
            </a:endParaRPr>
          </a:p>
        </p:txBody>
      </p:sp>
      <p:sp>
        <p:nvSpPr>
          <p:cNvPr id="7" name="Rectangle 6">
            <a:extLst>
              <a:ext uri="{FF2B5EF4-FFF2-40B4-BE49-F238E27FC236}">
                <a16:creationId xmlns:a16="http://schemas.microsoft.com/office/drawing/2014/main" id="{847519D7-B07C-A2F3-3822-F87F938EEBEC}"/>
              </a:ext>
            </a:extLst>
          </p:cNvPr>
          <p:cNvSpPr>
            <a:spLocks noChangeArrowheads="1"/>
          </p:cNvSpPr>
          <p:nvPr/>
        </p:nvSpPr>
        <p:spPr bwMode="auto">
          <a:xfrm>
            <a:off x="3135209" y="3410052"/>
            <a:ext cx="3007695" cy="342036"/>
          </a:xfrm>
          <a:prstGeom prst="rect">
            <a:avLst/>
          </a:prstGeom>
          <a:solidFill>
            <a:schemeClr val="accent1">
              <a:alpha val="0"/>
            </a:schemeClr>
          </a:solidFill>
          <a:ln w="38100"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fontAlgn="base">
              <a:lnSpc>
                <a:spcPct val="150000"/>
              </a:lnSpc>
              <a:spcBef>
                <a:spcPct val="50000"/>
              </a:spcBef>
              <a:spcAft>
                <a:spcPct val="0"/>
              </a:spcAft>
            </a:pPr>
            <a:endParaRPr lang="en-US" sz="2000" b="1">
              <a:solidFill>
                <a:srgbClr val="FF0000"/>
              </a:solidFill>
            </a:endParaRPr>
          </a:p>
        </p:txBody>
      </p:sp>
    </p:spTree>
    <p:extLst>
      <p:ext uri="{BB962C8B-B14F-4D97-AF65-F5344CB8AC3E}">
        <p14:creationId xmlns:p14="http://schemas.microsoft.com/office/powerpoint/2010/main" val="279770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rochure of a bicycle race&#10;&#10;Description automatically generated">
            <a:extLst>
              <a:ext uri="{FF2B5EF4-FFF2-40B4-BE49-F238E27FC236}">
                <a16:creationId xmlns:a16="http://schemas.microsoft.com/office/drawing/2014/main" id="{AE8CB0F7-BFC3-1378-6626-749EFA127A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857250"/>
            <a:ext cx="3914775" cy="5143500"/>
          </a:xfrm>
          <a:prstGeom prst="rect">
            <a:avLst/>
          </a:prstGeom>
        </p:spPr>
      </p:pic>
      <p:sp>
        <p:nvSpPr>
          <p:cNvPr id="4" name="Text Box 2">
            <a:extLst>
              <a:ext uri="{FF2B5EF4-FFF2-40B4-BE49-F238E27FC236}">
                <a16:creationId xmlns:a16="http://schemas.microsoft.com/office/drawing/2014/main" id="{D366D825-7B76-B094-5937-8FE4A0DA1D59}"/>
              </a:ext>
            </a:extLst>
          </p:cNvPr>
          <p:cNvSpPr txBox="1">
            <a:spLocks noChangeArrowheads="1"/>
          </p:cNvSpPr>
          <p:nvPr/>
        </p:nvSpPr>
        <p:spPr bwMode="auto">
          <a:xfrm>
            <a:off x="5257800" y="2514519"/>
            <a:ext cx="2895600" cy="3553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15000"/>
              </a:lnSpc>
              <a:spcAft>
                <a:spcPts val="1000"/>
              </a:spcAft>
            </a:pPr>
            <a:r>
              <a:rPr lang="en-US" sz="2400" b="1" dirty="0">
                <a:solidFill>
                  <a:prstClr val="black"/>
                </a:solidFill>
                <a:latin typeface="Arial" panose="020B0604020202020204" pitchFamily="34" charset="0"/>
                <a:ea typeface="Calibri"/>
                <a:cs typeface="Arial" panose="020B0604020202020204" pitchFamily="34" charset="0"/>
              </a:rPr>
              <a:t>Includes details of rate structure – Page 4 </a:t>
            </a:r>
          </a:p>
          <a:p>
            <a:pPr>
              <a:lnSpc>
                <a:spcPct val="115000"/>
              </a:lnSpc>
              <a:spcAft>
                <a:spcPts val="1000"/>
              </a:spcAft>
            </a:pPr>
            <a:r>
              <a:rPr lang="en-US" sz="2400" b="1" dirty="0">
                <a:solidFill>
                  <a:prstClr val="black"/>
                </a:solidFill>
                <a:latin typeface="Arial" panose="020B0604020202020204" pitchFamily="34" charset="0"/>
                <a:ea typeface="Calibri"/>
                <a:cs typeface="Arial" panose="020B0604020202020204" pitchFamily="34" charset="0"/>
              </a:rPr>
              <a:t>“How is the MCD</a:t>
            </a:r>
          </a:p>
          <a:p>
            <a:pPr>
              <a:lnSpc>
                <a:spcPct val="115000"/>
              </a:lnSpc>
              <a:spcAft>
                <a:spcPts val="1000"/>
              </a:spcAft>
            </a:pPr>
            <a:r>
              <a:rPr lang="en-US" sz="2400" b="1" dirty="0">
                <a:solidFill>
                  <a:prstClr val="black"/>
                </a:solidFill>
                <a:latin typeface="Arial" panose="020B0604020202020204" pitchFamily="34" charset="0"/>
                <a:ea typeface="Calibri"/>
                <a:cs typeface="Arial" panose="020B0604020202020204" pitchFamily="34" charset="0"/>
              </a:rPr>
              <a:t>Flood Protection</a:t>
            </a:r>
          </a:p>
          <a:p>
            <a:pPr>
              <a:lnSpc>
                <a:spcPct val="115000"/>
              </a:lnSpc>
              <a:spcAft>
                <a:spcPts val="1000"/>
              </a:spcAft>
            </a:pPr>
            <a:r>
              <a:rPr lang="en-US" sz="2400" b="1" dirty="0">
                <a:solidFill>
                  <a:prstClr val="black"/>
                </a:solidFill>
                <a:latin typeface="Arial" panose="020B0604020202020204" pitchFamily="34" charset="0"/>
                <a:ea typeface="Calibri"/>
                <a:cs typeface="Arial" panose="020B0604020202020204" pitchFamily="34" charset="0"/>
              </a:rPr>
              <a:t>System Funded?”</a:t>
            </a:r>
          </a:p>
          <a:p>
            <a:pPr>
              <a:lnSpc>
                <a:spcPct val="115000"/>
              </a:lnSpc>
              <a:spcAft>
                <a:spcPts val="1000"/>
              </a:spcAft>
            </a:pPr>
            <a:endParaRPr lang="en-US" sz="2400" b="1" dirty="0">
              <a:solidFill>
                <a:prstClr val="black"/>
              </a:solidFill>
              <a:ea typeface="Calibri"/>
              <a:cs typeface="Times New Roman"/>
            </a:endParaRPr>
          </a:p>
        </p:txBody>
      </p:sp>
    </p:spTree>
    <p:extLst>
      <p:ext uri="{BB962C8B-B14F-4D97-AF65-F5344CB8AC3E}">
        <p14:creationId xmlns:p14="http://schemas.microsoft.com/office/powerpoint/2010/main" val="128706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Text Box 2"/>
          <p:cNvSpPr txBox="1">
            <a:spLocks noChangeArrowheads="1"/>
          </p:cNvSpPr>
          <p:nvPr/>
        </p:nvSpPr>
        <p:spPr bwMode="auto">
          <a:xfrm>
            <a:off x="914400" y="914410"/>
            <a:ext cx="7848600" cy="4431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ts val="600"/>
              </a:spcBef>
              <a:spcAft>
                <a:spcPct val="0"/>
              </a:spcAft>
            </a:pPr>
            <a:r>
              <a:rPr lang="en-US" altLang="en-US" sz="2400" b="1" dirty="0">
                <a:solidFill>
                  <a:srgbClr val="000000"/>
                </a:solidFill>
              </a:rPr>
              <a:t>Why is this work exceptional and inspiring?</a:t>
            </a:r>
          </a:p>
          <a:p>
            <a:pPr fontAlgn="base">
              <a:lnSpc>
                <a:spcPct val="150000"/>
              </a:lnSpc>
              <a:spcBef>
                <a:spcPts val="600"/>
              </a:spcBef>
              <a:spcAft>
                <a:spcPct val="0"/>
              </a:spcAft>
            </a:pPr>
            <a:r>
              <a:rPr lang="en-US" altLang="en-US" sz="2400" b="1" dirty="0">
                <a:solidFill>
                  <a:srgbClr val="000000"/>
                </a:solidFill>
              </a:rPr>
              <a:t>First U.S. </a:t>
            </a:r>
            <a:r>
              <a:rPr lang="en-US" altLang="en-US" sz="2400" b="1" dirty="0">
                <a:solidFill>
                  <a:srgbClr val="0000FF"/>
                </a:solidFill>
              </a:rPr>
              <a:t>integrated river basin</a:t>
            </a:r>
            <a:r>
              <a:rPr lang="en-US" altLang="en-US" sz="2400" b="1" dirty="0">
                <a:solidFill>
                  <a:srgbClr val="000000"/>
                </a:solidFill>
              </a:rPr>
              <a:t> solution</a:t>
            </a:r>
          </a:p>
          <a:p>
            <a:pPr fontAlgn="base">
              <a:lnSpc>
                <a:spcPct val="150000"/>
              </a:lnSpc>
              <a:spcBef>
                <a:spcPts val="600"/>
              </a:spcBef>
              <a:spcAft>
                <a:spcPct val="0"/>
              </a:spcAft>
            </a:pPr>
            <a:r>
              <a:rPr lang="en-US" altLang="en-US" sz="2400" b="1" dirty="0">
                <a:solidFill>
                  <a:srgbClr val="000000"/>
                </a:solidFill>
              </a:rPr>
              <a:t>Total community involvement</a:t>
            </a:r>
          </a:p>
          <a:p>
            <a:pPr fontAlgn="base">
              <a:lnSpc>
                <a:spcPct val="150000"/>
              </a:lnSpc>
              <a:spcBef>
                <a:spcPts val="600"/>
              </a:spcBef>
              <a:spcAft>
                <a:spcPct val="0"/>
              </a:spcAft>
            </a:pPr>
            <a:r>
              <a:rPr lang="en-US" altLang="en-US" sz="2400" b="1" dirty="0">
                <a:solidFill>
                  <a:srgbClr val="000000"/>
                </a:solidFill>
              </a:rPr>
              <a:t>First U.S. </a:t>
            </a:r>
            <a:r>
              <a:rPr lang="en-US" altLang="en-US" sz="2400" b="1" dirty="0">
                <a:solidFill>
                  <a:srgbClr val="0000FF"/>
                </a:solidFill>
              </a:rPr>
              <a:t>dams and levees </a:t>
            </a:r>
            <a:r>
              <a:rPr lang="en-US" altLang="en-US" sz="2400" b="1" dirty="0">
                <a:solidFill>
                  <a:srgbClr val="000000"/>
                </a:solidFill>
              </a:rPr>
              <a:t>engineering solution</a:t>
            </a:r>
          </a:p>
          <a:p>
            <a:pPr fontAlgn="base">
              <a:lnSpc>
                <a:spcPct val="150000"/>
              </a:lnSpc>
              <a:spcBef>
                <a:spcPts val="600"/>
              </a:spcBef>
              <a:spcAft>
                <a:spcPct val="0"/>
              </a:spcAft>
            </a:pPr>
            <a:r>
              <a:rPr lang="en-US" altLang="en-US" sz="2400" b="1" dirty="0">
                <a:solidFill>
                  <a:srgbClr val="000000"/>
                </a:solidFill>
              </a:rPr>
              <a:t>Much modern engineering was done here first</a:t>
            </a:r>
          </a:p>
          <a:p>
            <a:pPr fontAlgn="base">
              <a:lnSpc>
                <a:spcPct val="150000"/>
              </a:lnSpc>
              <a:spcBef>
                <a:spcPts val="600"/>
              </a:spcBef>
              <a:spcAft>
                <a:spcPct val="0"/>
              </a:spcAft>
            </a:pPr>
            <a:endParaRPr lang="en-US" altLang="en-US" sz="2400" b="1" dirty="0">
              <a:solidFill>
                <a:srgbClr val="000000"/>
              </a:solidFill>
            </a:endParaRPr>
          </a:p>
          <a:p>
            <a:pPr fontAlgn="base">
              <a:lnSpc>
                <a:spcPct val="150000"/>
              </a:lnSpc>
              <a:spcBef>
                <a:spcPts val="600"/>
              </a:spcBef>
              <a:spcAft>
                <a:spcPct val="0"/>
              </a:spcAft>
            </a:pPr>
            <a:r>
              <a:rPr lang="en-US" altLang="en-US" sz="2400" b="1" dirty="0">
                <a:solidFill>
                  <a:srgbClr val="000000"/>
                </a:solidFill>
              </a:rPr>
              <a:t> </a:t>
            </a:r>
            <a:endParaRPr lang="en-US" altLang="en-US" sz="2400" dirty="0">
              <a:solidFill>
                <a:srgbClr val="000000"/>
              </a:solidFill>
            </a:endParaRPr>
          </a:p>
        </p:txBody>
      </p:sp>
    </p:spTree>
    <p:extLst>
      <p:ext uri="{BB962C8B-B14F-4D97-AF65-F5344CB8AC3E}">
        <p14:creationId xmlns:p14="http://schemas.microsoft.com/office/powerpoint/2010/main" val="64364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2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79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79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79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Text Box 2"/>
          <p:cNvSpPr txBox="1">
            <a:spLocks noChangeArrowheads="1"/>
          </p:cNvSpPr>
          <p:nvPr/>
        </p:nvSpPr>
        <p:spPr bwMode="auto">
          <a:xfrm>
            <a:off x="914400" y="914410"/>
            <a:ext cx="784860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r>
              <a:rPr lang="en-US" altLang="en-US" sz="2400" b="1" dirty="0">
                <a:solidFill>
                  <a:srgbClr val="000000"/>
                </a:solidFill>
              </a:rPr>
              <a:t>The work was done under the exceptional leadership of </a:t>
            </a:r>
            <a:r>
              <a:rPr lang="en-US" altLang="en-US" sz="2400" b="1" dirty="0">
                <a:solidFill>
                  <a:srgbClr val="0000FF"/>
                </a:solidFill>
              </a:rPr>
              <a:t>Arthur E. Morgan </a:t>
            </a:r>
            <a:r>
              <a:rPr lang="en-US" altLang="en-US" sz="2400" b="1" dirty="0">
                <a:solidFill>
                  <a:srgbClr val="000000"/>
                </a:solidFill>
              </a:rPr>
              <a:t>without Federal funding.</a:t>
            </a:r>
          </a:p>
          <a:p>
            <a:pPr fontAlgn="base">
              <a:lnSpc>
                <a:spcPct val="150000"/>
              </a:lnSpc>
              <a:spcBef>
                <a:spcPct val="50000"/>
              </a:spcBef>
              <a:spcAft>
                <a:spcPct val="0"/>
              </a:spcAft>
            </a:pPr>
            <a:r>
              <a:rPr lang="en-US" altLang="en-US" sz="2400" b="1" dirty="0">
                <a:solidFill>
                  <a:srgbClr val="000000"/>
                </a:solidFill>
              </a:rPr>
              <a:t>It was path setting, innovative, and inspires.</a:t>
            </a:r>
          </a:p>
          <a:p>
            <a:pPr fontAlgn="base">
              <a:lnSpc>
                <a:spcPct val="150000"/>
              </a:lnSpc>
              <a:spcBef>
                <a:spcPct val="50000"/>
              </a:spcBef>
              <a:spcAft>
                <a:spcPct val="0"/>
              </a:spcAft>
            </a:pPr>
            <a:r>
              <a:rPr lang="en-US" altLang="en-US" sz="2400" b="1" dirty="0">
                <a:solidFill>
                  <a:srgbClr val="000000"/>
                </a:solidFill>
              </a:rPr>
              <a:t>It includes </a:t>
            </a:r>
            <a:r>
              <a:rPr lang="en-US" altLang="en-US" sz="2400" b="1" dirty="0">
                <a:solidFill>
                  <a:srgbClr val="0000FF"/>
                </a:solidFill>
              </a:rPr>
              <a:t>fail-safe</a:t>
            </a:r>
            <a:r>
              <a:rPr lang="en-US" altLang="en-US" sz="2400" b="1" dirty="0">
                <a:solidFill>
                  <a:srgbClr val="000000"/>
                </a:solidFill>
              </a:rPr>
              <a:t> and </a:t>
            </a:r>
            <a:r>
              <a:rPr lang="en-US" altLang="en-US" sz="2400" b="1" dirty="0">
                <a:solidFill>
                  <a:srgbClr val="0000FF"/>
                </a:solidFill>
              </a:rPr>
              <a:t>safe-fail</a:t>
            </a:r>
            <a:r>
              <a:rPr lang="en-US" altLang="en-US" sz="2400" b="1" dirty="0">
                <a:solidFill>
                  <a:srgbClr val="000000"/>
                </a:solidFill>
              </a:rPr>
              <a:t> features worthy of study.  </a:t>
            </a:r>
          </a:p>
          <a:p>
            <a:pPr fontAlgn="base">
              <a:lnSpc>
                <a:spcPct val="150000"/>
              </a:lnSpc>
              <a:spcBef>
                <a:spcPct val="50000"/>
              </a:spcBef>
              <a:spcAft>
                <a:spcPct val="0"/>
              </a:spcAft>
            </a:pPr>
            <a:r>
              <a:rPr lang="en-US" altLang="en-US" sz="2400" b="1" dirty="0">
                <a:solidFill>
                  <a:srgbClr val="000000"/>
                </a:solidFill>
              </a:rPr>
              <a:t>The 1917 Federal Flood Act required </a:t>
            </a:r>
            <a:r>
              <a:rPr lang="en-US" altLang="en-US" sz="2400" b="1" dirty="0">
                <a:solidFill>
                  <a:srgbClr val="0000FF"/>
                </a:solidFill>
              </a:rPr>
              <a:t>“Levees only”</a:t>
            </a:r>
            <a:r>
              <a:rPr lang="en-US" altLang="en-US" sz="2400" b="1" dirty="0">
                <a:solidFill>
                  <a:srgbClr val="000000"/>
                </a:solidFill>
              </a:rPr>
              <a:t> solutions to flooding.</a:t>
            </a:r>
          </a:p>
          <a:p>
            <a:pPr fontAlgn="base">
              <a:lnSpc>
                <a:spcPct val="150000"/>
              </a:lnSpc>
              <a:spcBef>
                <a:spcPct val="50000"/>
              </a:spcBef>
              <a:spcAft>
                <a:spcPct val="0"/>
              </a:spcAft>
            </a:pPr>
            <a:r>
              <a:rPr lang="en-US" altLang="en-US" sz="2400" b="1" dirty="0">
                <a:solidFill>
                  <a:srgbClr val="000000"/>
                </a:solidFill>
              </a:rPr>
              <a:t>The </a:t>
            </a:r>
            <a:r>
              <a:rPr lang="en-US" altLang="en-US" sz="2400" b="1" dirty="0">
                <a:solidFill>
                  <a:srgbClr val="0000FF"/>
                </a:solidFill>
              </a:rPr>
              <a:t>1928</a:t>
            </a:r>
            <a:r>
              <a:rPr lang="en-US" altLang="en-US" sz="2400" b="1" dirty="0">
                <a:solidFill>
                  <a:srgbClr val="000000"/>
                </a:solidFill>
              </a:rPr>
              <a:t> Flood Act included </a:t>
            </a:r>
            <a:r>
              <a:rPr lang="en-US" altLang="en-US" sz="2400" b="1" dirty="0">
                <a:solidFill>
                  <a:srgbClr val="0000FF"/>
                </a:solidFill>
              </a:rPr>
              <a:t>Dams and Spillways.</a:t>
            </a:r>
            <a:r>
              <a:rPr lang="en-US" altLang="en-US" sz="2400" b="1" dirty="0">
                <a:solidFill>
                  <a:srgbClr val="000000"/>
                </a:solidFill>
              </a:rPr>
              <a:t> </a:t>
            </a:r>
            <a:endParaRPr lang="en-US" altLang="en-US" sz="2400" dirty="0">
              <a:solidFill>
                <a:srgbClr val="000000"/>
              </a:solidFill>
            </a:endParaRPr>
          </a:p>
        </p:txBody>
      </p:sp>
    </p:spTree>
    <p:extLst>
      <p:ext uri="{BB962C8B-B14F-4D97-AF65-F5344CB8AC3E}">
        <p14:creationId xmlns:p14="http://schemas.microsoft.com/office/powerpoint/2010/main" val="323536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2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79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79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79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Text Box 2"/>
          <p:cNvSpPr txBox="1">
            <a:spLocks noChangeArrowheads="1"/>
          </p:cNvSpPr>
          <p:nvPr/>
        </p:nvSpPr>
        <p:spPr bwMode="auto">
          <a:xfrm>
            <a:off x="914400" y="304800"/>
            <a:ext cx="7848600" cy="6365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ts val="1200"/>
              </a:spcBef>
              <a:spcAft>
                <a:spcPct val="0"/>
              </a:spcAft>
            </a:pPr>
            <a:r>
              <a:rPr lang="en-US" altLang="en-US" sz="2400" b="1" dirty="0">
                <a:solidFill>
                  <a:srgbClr val="000000"/>
                </a:solidFill>
              </a:rPr>
              <a:t>Project time-line:</a:t>
            </a:r>
          </a:p>
          <a:p>
            <a:pPr fontAlgn="base">
              <a:lnSpc>
                <a:spcPct val="150000"/>
              </a:lnSpc>
              <a:spcBef>
                <a:spcPts val="1200"/>
              </a:spcBef>
              <a:spcAft>
                <a:spcPct val="0"/>
              </a:spcAft>
            </a:pPr>
            <a:r>
              <a:rPr lang="en-US" altLang="en-US" sz="2400" b="1" dirty="0">
                <a:solidFill>
                  <a:srgbClr val="000000"/>
                </a:solidFill>
              </a:rPr>
              <a:t>Flooding and deaths – </a:t>
            </a:r>
            <a:r>
              <a:rPr lang="en-US" altLang="en-US" sz="2400" b="1" dirty="0">
                <a:solidFill>
                  <a:srgbClr val="0000FF"/>
                </a:solidFill>
              </a:rPr>
              <a:t>March 1913</a:t>
            </a:r>
          </a:p>
          <a:p>
            <a:pPr fontAlgn="base">
              <a:lnSpc>
                <a:spcPct val="150000"/>
              </a:lnSpc>
              <a:spcBef>
                <a:spcPts val="1200"/>
              </a:spcBef>
              <a:spcAft>
                <a:spcPct val="0"/>
              </a:spcAft>
            </a:pPr>
            <a:r>
              <a:rPr lang="en-US" altLang="en-US" sz="2400" b="1" dirty="0">
                <a:solidFill>
                  <a:srgbClr val="000000"/>
                </a:solidFill>
              </a:rPr>
              <a:t>Designs – </a:t>
            </a:r>
            <a:r>
              <a:rPr lang="en-US" altLang="en-US" sz="2400" b="1" dirty="0">
                <a:solidFill>
                  <a:srgbClr val="0000FF"/>
                </a:solidFill>
              </a:rPr>
              <a:t>1915</a:t>
            </a:r>
          </a:p>
          <a:p>
            <a:pPr fontAlgn="base">
              <a:lnSpc>
                <a:spcPct val="150000"/>
              </a:lnSpc>
              <a:spcBef>
                <a:spcPts val="1200"/>
              </a:spcBef>
              <a:spcAft>
                <a:spcPct val="0"/>
              </a:spcAft>
            </a:pPr>
            <a:r>
              <a:rPr lang="en-US" altLang="en-US" sz="2400" b="1" dirty="0">
                <a:solidFill>
                  <a:srgbClr val="000000"/>
                </a:solidFill>
              </a:rPr>
              <a:t>Completion – </a:t>
            </a:r>
            <a:r>
              <a:rPr lang="en-US" altLang="en-US" sz="2400" b="1" dirty="0">
                <a:solidFill>
                  <a:srgbClr val="0000FF"/>
                </a:solidFill>
              </a:rPr>
              <a:t>1922</a:t>
            </a:r>
          </a:p>
          <a:p>
            <a:pPr fontAlgn="base">
              <a:lnSpc>
                <a:spcPct val="150000"/>
              </a:lnSpc>
              <a:spcBef>
                <a:spcPts val="1200"/>
              </a:spcBef>
              <a:spcAft>
                <a:spcPct val="0"/>
              </a:spcAft>
            </a:pPr>
            <a:r>
              <a:rPr lang="en-US" altLang="en-US" sz="2400" b="1" dirty="0">
                <a:solidFill>
                  <a:srgbClr val="000000"/>
                </a:solidFill>
              </a:rPr>
              <a:t>Typical modern project </a:t>
            </a:r>
            <a:r>
              <a:rPr lang="en-US" altLang="en-US" sz="2400" b="1" dirty="0">
                <a:solidFill>
                  <a:srgbClr val="0000FF"/>
                </a:solidFill>
              </a:rPr>
              <a:t>30 to 40 years </a:t>
            </a:r>
          </a:p>
          <a:p>
            <a:pPr fontAlgn="base">
              <a:lnSpc>
                <a:spcPct val="150000"/>
              </a:lnSpc>
              <a:spcBef>
                <a:spcPts val="1200"/>
              </a:spcBef>
              <a:spcAft>
                <a:spcPct val="0"/>
              </a:spcAft>
            </a:pPr>
            <a:r>
              <a:rPr lang="en-US" altLang="en-US" sz="2400" b="1" dirty="0">
                <a:solidFill>
                  <a:srgbClr val="000000"/>
                </a:solidFill>
              </a:rPr>
              <a:t>MCD detailed reports</a:t>
            </a:r>
          </a:p>
          <a:p>
            <a:pPr fontAlgn="base">
              <a:lnSpc>
                <a:spcPct val="150000"/>
              </a:lnSpc>
              <a:spcBef>
                <a:spcPct val="50000"/>
              </a:spcBef>
              <a:spcAft>
                <a:spcPct val="0"/>
              </a:spcAft>
            </a:pPr>
            <a:r>
              <a:rPr lang="en-US" altLang="en-US" b="1" dirty="0">
                <a:solidFill>
                  <a:srgbClr val="00B050"/>
                </a:solidFill>
                <a:hlinkClick r:id="rId2"/>
              </a:rPr>
              <a:t>https://www.mcdwater.org/resources/mcd-publications/</a:t>
            </a:r>
            <a:r>
              <a:rPr lang="en-US" altLang="en-US" b="1" dirty="0">
                <a:solidFill>
                  <a:srgbClr val="00B050"/>
                </a:solidFill>
              </a:rPr>
              <a:t> </a:t>
            </a:r>
          </a:p>
          <a:p>
            <a:pPr fontAlgn="base">
              <a:lnSpc>
                <a:spcPct val="150000"/>
              </a:lnSpc>
              <a:spcBef>
                <a:spcPct val="50000"/>
              </a:spcBef>
              <a:spcAft>
                <a:spcPct val="0"/>
              </a:spcAft>
            </a:pPr>
            <a:r>
              <a:rPr lang="en-US" altLang="en-US" b="1" dirty="0">
                <a:solidFill>
                  <a:srgbClr val="00B050"/>
                </a:solidFill>
                <a:hlinkClick r:id="rId3"/>
              </a:rPr>
              <a:t>https://www.mcdwater.org/MCD-Flip/MCD-A-Flood-of-Memories-Book/</a:t>
            </a:r>
            <a:r>
              <a:rPr lang="en-US" altLang="en-US" b="1" dirty="0">
                <a:solidFill>
                  <a:srgbClr val="00B050"/>
                </a:solidFill>
              </a:rPr>
              <a:t> </a:t>
            </a:r>
          </a:p>
          <a:p>
            <a:pPr fontAlgn="base">
              <a:lnSpc>
                <a:spcPct val="150000"/>
              </a:lnSpc>
              <a:spcBef>
                <a:spcPct val="50000"/>
              </a:spcBef>
              <a:spcAft>
                <a:spcPct val="0"/>
              </a:spcAft>
            </a:pPr>
            <a:r>
              <a:rPr lang="en-US" altLang="en-US" b="1" dirty="0">
                <a:solidFill>
                  <a:srgbClr val="00B050"/>
                </a:solidFill>
                <a:hlinkClick r:id="rId4"/>
              </a:rPr>
              <a:t>https://www.mcdwater.org/water-stewardship/state-of-the-water/all-about-the-great-miami-river-watershed/</a:t>
            </a:r>
            <a:r>
              <a:rPr lang="en-US" altLang="en-US" b="1" dirty="0">
                <a:solidFill>
                  <a:srgbClr val="00B050"/>
                </a:solidFill>
              </a:rPr>
              <a:t> </a:t>
            </a:r>
            <a:endParaRPr lang="en-US" altLang="en-US" sz="2400" dirty="0">
              <a:solidFill>
                <a:srgbClr val="000000"/>
              </a:solidFill>
            </a:endParaRPr>
          </a:p>
        </p:txBody>
      </p:sp>
    </p:spTree>
    <p:extLst>
      <p:ext uri="{BB962C8B-B14F-4D97-AF65-F5344CB8AC3E}">
        <p14:creationId xmlns:p14="http://schemas.microsoft.com/office/powerpoint/2010/main" val="39895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2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792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792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792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792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792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792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792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6248400"/>
            <a:ext cx="7010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p:cNvSpPr txBox="1"/>
          <p:nvPr/>
        </p:nvSpPr>
        <p:spPr>
          <a:xfrm>
            <a:off x="762000" y="609611"/>
            <a:ext cx="8001000"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MCD – Additional Observations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Miami Valley aquifers and aquifer recharge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Family connection - W Burges Report 1960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lumMod val="6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20675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6248400"/>
            <a:ext cx="7010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p:cNvSpPr txBox="1"/>
          <p:nvPr/>
        </p:nvSpPr>
        <p:spPr>
          <a:xfrm>
            <a:off x="762000" y="609611"/>
            <a:ext cx="8001000"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MCD – Additional Observations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Miami Valley aquifers and aquifer recharge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rPr>
              <a:t>Family connection - W Burges Report 1960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bg1">
                  <a:lumMod val="65000"/>
                </a:schemeClr>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lumMod val="6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4228775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50" y="3424247"/>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SJB\Desktop\Mississippi at St Louis May - August 1993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87" y="291420"/>
            <a:ext cx="8974348" cy="5371084"/>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0"/>
          <p:cNvSpPr txBox="1">
            <a:spLocks noChangeArrowheads="1"/>
          </p:cNvSpPr>
          <p:nvPr/>
        </p:nvSpPr>
        <p:spPr bwMode="auto">
          <a:xfrm>
            <a:off x="685800" y="152400"/>
            <a:ext cx="3352800" cy="2554545"/>
          </a:xfrm>
          <a:prstGeom prst="rect">
            <a:avLst/>
          </a:prstGeom>
          <a:solidFill>
            <a:schemeClr val="bg1"/>
          </a:solidFill>
          <a:ln w="38100"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00FF"/>
                </a:solidFill>
                <a:effectLst/>
                <a:uLnTx/>
                <a:uFillTx/>
                <a:latin typeface="Arial"/>
                <a:ea typeface="+mn-ea"/>
                <a:cs typeface="+mn-cs"/>
              </a:rPr>
              <a:t>Multi-month duration results from:</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00FF"/>
                </a:solidFill>
                <a:effectLst/>
                <a:uLnTx/>
                <a:uFillTx/>
                <a:latin typeface="Arial"/>
                <a:ea typeface="+mn-ea"/>
                <a:cs typeface="+mn-cs"/>
              </a:rPr>
              <a:t>Sequence of storms</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00FF"/>
                </a:solidFill>
                <a:effectLst/>
                <a:uLnTx/>
                <a:uFillTx/>
                <a:latin typeface="Arial"/>
                <a:ea typeface="+mn-ea"/>
                <a:cs typeface="+mn-cs"/>
              </a:rPr>
              <a:t>Upper basin hydrology</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00FF"/>
                </a:solidFill>
                <a:effectLst/>
                <a:uLnTx/>
                <a:uFillTx/>
                <a:latin typeface="Arial"/>
                <a:ea typeface="+mn-ea"/>
                <a:cs typeface="+mn-cs"/>
              </a:rPr>
              <a:t>Operation of reservoirs</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00FF"/>
                </a:solidFill>
                <a:effectLst/>
                <a:uLnTx/>
                <a:uFillTx/>
                <a:latin typeface="Arial"/>
                <a:ea typeface="+mn-ea"/>
                <a:cs typeface="+mn-cs"/>
              </a:rPr>
              <a:t>Failure of levees</a:t>
            </a:r>
          </a:p>
        </p:txBody>
      </p:sp>
      <p:cxnSp>
        <p:nvCxnSpPr>
          <p:cNvPr id="27" name="Straight Connector 26"/>
          <p:cNvCxnSpPr/>
          <p:nvPr/>
        </p:nvCxnSpPr>
        <p:spPr bwMode="auto">
          <a:xfrm>
            <a:off x="2445592" y="4620888"/>
            <a:ext cx="424130"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Connector 27"/>
          <p:cNvCxnSpPr/>
          <p:nvPr/>
        </p:nvCxnSpPr>
        <p:spPr bwMode="auto">
          <a:xfrm>
            <a:off x="7755148" y="4623756"/>
            <a:ext cx="779252"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Rectangle 10">
            <a:extLst>
              <a:ext uri="{FF2B5EF4-FFF2-40B4-BE49-F238E27FC236}">
                <a16:creationId xmlns:a16="http://schemas.microsoft.com/office/drawing/2014/main" id="{29F0940C-36EE-0E9E-4705-8D44A6486F08}"/>
              </a:ext>
            </a:extLst>
          </p:cNvPr>
          <p:cNvSpPr/>
          <p:nvPr/>
        </p:nvSpPr>
        <p:spPr bwMode="auto">
          <a:xfrm>
            <a:off x="137795" y="6111809"/>
            <a:ext cx="8777605" cy="484935"/>
          </a:xfrm>
          <a:prstGeom prst="rect">
            <a:avLst/>
          </a:prstGeom>
          <a:solidFill>
            <a:schemeClr val="bg1">
              <a:alpha val="0"/>
            </a:schemeClr>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5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FF0000"/>
              </a:solidFill>
              <a:effectLst/>
              <a:uLnTx/>
              <a:uFillTx/>
              <a:latin typeface="Arial" charset="0"/>
              <a:ea typeface="+mn-ea"/>
              <a:cs typeface="+mn-cs"/>
            </a:endParaRPr>
          </a:p>
        </p:txBody>
      </p:sp>
      <p:sp>
        <p:nvSpPr>
          <p:cNvPr id="12" name="TextBox 11">
            <a:extLst>
              <a:ext uri="{FF2B5EF4-FFF2-40B4-BE49-F238E27FC236}">
                <a16:creationId xmlns:a16="http://schemas.microsoft.com/office/drawing/2014/main" id="{9BDCBB53-A12E-9043-8C8F-FC1E0E7378A8}"/>
              </a:ext>
            </a:extLst>
          </p:cNvPr>
          <p:cNvSpPr txBox="1">
            <a:spLocks noChangeArrowheads="1"/>
          </p:cNvSpPr>
          <p:nvPr/>
        </p:nvSpPr>
        <p:spPr bwMode="auto">
          <a:xfrm>
            <a:off x="76200" y="6096000"/>
            <a:ext cx="8915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rgbClr val="FF0000"/>
                </a:solidFill>
                <a:latin typeface="Arial" charset="0"/>
              </a:defRPr>
            </a:lvl1pPr>
            <a:lvl2pPr marL="742950" indent="-285750" eaLnBrk="0" hangingPunct="0">
              <a:defRPr sz="2000" b="1">
                <a:solidFill>
                  <a:srgbClr val="FF0000"/>
                </a:solidFill>
                <a:latin typeface="Arial" charset="0"/>
              </a:defRPr>
            </a:lvl2pPr>
            <a:lvl3pPr marL="1143000" indent="-228600" eaLnBrk="0" hangingPunct="0">
              <a:defRPr sz="2000" b="1">
                <a:solidFill>
                  <a:srgbClr val="FF0000"/>
                </a:solidFill>
                <a:latin typeface="Arial" charset="0"/>
              </a:defRPr>
            </a:lvl3pPr>
            <a:lvl4pPr marL="1600200" indent="-228600" eaLnBrk="0" hangingPunct="0">
              <a:defRPr sz="2000" b="1">
                <a:solidFill>
                  <a:srgbClr val="FF0000"/>
                </a:solidFill>
                <a:latin typeface="Arial" charset="0"/>
              </a:defRPr>
            </a:lvl4pPr>
            <a:lvl5pPr marL="2057400" indent="-228600" eaLnBrk="0" hangingPunct="0">
              <a:defRPr sz="2000" b="1">
                <a:solidFill>
                  <a:srgbClr val="FF0000"/>
                </a:solidFill>
                <a:latin typeface="Arial" charset="0"/>
              </a:defRPr>
            </a:lvl5pPr>
            <a:lvl6pPr marL="2514600" indent="-228600" eaLnBrk="0" fontAlgn="base" hangingPunct="0">
              <a:lnSpc>
                <a:spcPct val="150000"/>
              </a:lnSpc>
              <a:spcBef>
                <a:spcPct val="50000"/>
              </a:spcBef>
              <a:spcAft>
                <a:spcPct val="0"/>
              </a:spcAft>
              <a:defRPr sz="2000" b="1">
                <a:solidFill>
                  <a:srgbClr val="FF0000"/>
                </a:solidFill>
                <a:latin typeface="Arial" charset="0"/>
              </a:defRPr>
            </a:lvl6pPr>
            <a:lvl7pPr marL="2971800" indent="-228600" eaLnBrk="0" fontAlgn="base" hangingPunct="0">
              <a:lnSpc>
                <a:spcPct val="150000"/>
              </a:lnSpc>
              <a:spcBef>
                <a:spcPct val="50000"/>
              </a:spcBef>
              <a:spcAft>
                <a:spcPct val="0"/>
              </a:spcAft>
              <a:defRPr sz="2000" b="1">
                <a:solidFill>
                  <a:srgbClr val="FF0000"/>
                </a:solidFill>
                <a:latin typeface="Arial" charset="0"/>
              </a:defRPr>
            </a:lvl7pPr>
            <a:lvl8pPr marL="3429000" indent="-228600" eaLnBrk="0" fontAlgn="base" hangingPunct="0">
              <a:lnSpc>
                <a:spcPct val="150000"/>
              </a:lnSpc>
              <a:spcBef>
                <a:spcPct val="50000"/>
              </a:spcBef>
              <a:spcAft>
                <a:spcPct val="0"/>
              </a:spcAft>
              <a:defRPr sz="2000" b="1">
                <a:solidFill>
                  <a:srgbClr val="FF0000"/>
                </a:solidFill>
                <a:latin typeface="Arial" charset="0"/>
              </a:defRPr>
            </a:lvl8pPr>
            <a:lvl9pPr marL="3886200" indent="-228600" eaLnBrk="0" fontAlgn="base" hangingPunct="0">
              <a:lnSpc>
                <a:spcPct val="150000"/>
              </a:lnSpc>
              <a:spcBef>
                <a:spcPct val="50000"/>
              </a:spcBef>
              <a:spcAft>
                <a:spcPct val="0"/>
              </a:spcAft>
              <a:defRPr sz="2000" b="1">
                <a:solidFill>
                  <a:srgbClr val="FF0000"/>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charset="0"/>
                <a:ea typeface="+mn-ea"/>
                <a:cs typeface="Arial" charset="0"/>
              </a:rPr>
              <a:t>The Great Flood of 1993 on the Upper Mississippi River—10 Years Later, Gary P. Johnson, Robert R. Holmes, Jr., and </a:t>
            </a:r>
            <a:r>
              <a:rPr kumimoji="0" lang="en-US" altLang="en-US" sz="1400" b="0" i="0" u="none" strike="noStrike" kern="1200" cap="none" spc="0" normalizeH="0" baseline="0" noProof="0" dirty="0" err="1">
                <a:ln>
                  <a:noFill/>
                </a:ln>
                <a:solidFill>
                  <a:srgbClr val="000000"/>
                </a:solidFill>
                <a:effectLst/>
                <a:uLnTx/>
                <a:uFillTx/>
                <a:latin typeface="Arial" charset="0"/>
                <a:ea typeface="+mn-ea"/>
                <a:cs typeface="Arial" charset="0"/>
              </a:rPr>
              <a:t>Loyd</a:t>
            </a:r>
            <a:r>
              <a:rPr kumimoji="0" lang="en-US" altLang="en-US" sz="1400" b="0" i="0" u="none" strike="noStrike" kern="1200" cap="none" spc="0" normalizeH="0" baseline="0" noProof="0" dirty="0">
                <a:ln>
                  <a:noFill/>
                </a:ln>
                <a:solidFill>
                  <a:srgbClr val="000000"/>
                </a:solidFill>
                <a:effectLst/>
                <a:uLnTx/>
                <a:uFillTx/>
                <a:latin typeface="Arial" charset="0"/>
                <a:ea typeface="+mn-ea"/>
                <a:cs typeface="Arial" charset="0"/>
              </a:rPr>
              <a:t>  A. Waite, USGS Fact Sheet 2004-3024, May 2004</a:t>
            </a:r>
            <a:endParaRPr kumimoji="0" lang="en-US" altLang="en-US" sz="14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6079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Text Box 2"/>
          <p:cNvSpPr txBox="1">
            <a:spLocks noChangeArrowheads="1"/>
          </p:cNvSpPr>
          <p:nvPr/>
        </p:nvSpPr>
        <p:spPr bwMode="auto">
          <a:xfrm>
            <a:off x="914400" y="914400"/>
            <a:ext cx="7848600"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5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a:ea typeface="+mn-ea"/>
                <a:cs typeface="+mn-cs"/>
              </a:rPr>
              <a:t>Other notable features MCD and Dayton region:</a:t>
            </a:r>
          </a:p>
          <a:p>
            <a:pPr marL="0" marR="0" lvl="0" indent="0" algn="l" defTabSz="914400" rtl="0" eaLnBrk="1" fontAlgn="base" latinLnBrk="0" hangingPunct="1">
              <a:lnSpc>
                <a:spcPct val="15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a:ea typeface="+mn-ea"/>
                <a:cs typeface="+mn-cs"/>
              </a:rPr>
              <a:t>Major aquifer system </a:t>
            </a:r>
          </a:p>
          <a:p>
            <a:pPr marL="0" marR="0" lvl="0" indent="0" algn="l" defTabSz="914400" rtl="0" eaLnBrk="1" fontAlgn="base" latinLnBrk="0" hangingPunct="1">
              <a:lnSpc>
                <a:spcPct val="15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a:ea typeface="+mn-ea"/>
                <a:cs typeface="+mn-cs"/>
              </a:rPr>
              <a:t>Sole source supply for approx. </a:t>
            </a:r>
            <a:r>
              <a:rPr kumimoji="0" lang="en-US" altLang="en-US" sz="2400" b="1" i="0" u="none" strike="noStrike" kern="1200" cap="none" spc="0" normalizeH="0" baseline="0" noProof="0" dirty="0">
                <a:ln>
                  <a:noFill/>
                </a:ln>
                <a:solidFill>
                  <a:srgbClr val="0000FF"/>
                </a:solidFill>
                <a:effectLst/>
                <a:uLnTx/>
                <a:uFillTx/>
                <a:latin typeface="Arial"/>
                <a:ea typeface="+mn-ea"/>
                <a:cs typeface="+mn-cs"/>
              </a:rPr>
              <a:t>2.3 Million</a:t>
            </a:r>
            <a:r>
              <a:rPr kumimoji="0" lang="en-US" altLang="en-US" sz="2400" b="1" i="0" u="none" strike="noStrike" kern="1200" cap="none" spc="0" normalizeH="0" baseline="0" noProof="0" dirty="0">
                <a:ln>
                  <a:noFill/>
                </a:ln>
                <a:solidFill>
                  <a:srgbClr val="000000"/>
                </a:solidFill>
                <a:effectLst/>
                <a:uLnTx/>
                <a:uFillTx/>
                <a:latin typeface="Arial"/>
                <a:ea typeface="+mn-ea"/>
                <a:cs typeface="+mn-cs"/>
              </a:rPr>
              <a:t> people</a:t>
            </a:r>
          </a:p>
          <a:p>
            <a:pPr marL="0" marR="0" lvl="0" indent="0" algn="l" defTabSz="914400" rtl="0" eaLnBrk="1" fontAlgn="base" latinLnBrk="0" hangingPunct="1">
              <a:lnSpc>
                <a:spcPct val="15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a:ea typeface="+mn-ea"/>
                <a:cs typeface="+mn-cs"/>
              </a:rPr>
              <a:t>Natural recharge - </a:t>
            </a:r>
            <a:r>
              <a:rPr kumimoji="0" lang="en-US" altLang="en-US" sz="2400" b="1" i="0" u="none" strike="noStrike" kern="1200" cap="none" spc="0" normalizeH="0" baseline="0" noProof="0" dirty="0">
                <a:ln>
                  <a:noFill/>
                </a:ln>
                <a:solidFill>
                  <a:srgbClr val="0000FF"/>
                </a:solidFill>
                <a:effectLst/>
                <a:uLnTx/>
                <a:uFillTx/>
                <a:latin typeface="Arial"/>
                <a:ea typeface="+mn-ea"/>
                <a:cs typeface="+mn-cs"/>
              </a:rPr>
              <a:t>stream - aquifer</a:t>
            </a:r>
            <a:r>
              <a:rPr kumimoji="0" lang="en-US" altLang="en-US" sz="2400" b="1" i="0" u="none" strike="noStrike" kern="1200" cap="none" spc="0" normalizeH="0" baseline="0" noProof="0" dirty="0">
                <a:ln>
                  <a:noFill/>
                </a:ln>
                <a:solidFill>
                  <a:srgbClr val="000000"/>
                </a:solidFill>
                <a:effectLst/>
                <a:uLnTx/>
                <a:uFillTx/>
                <a:latin typeface="Arial"/>
                <a:ea typeface="+mn-ea"/>
                <a:cs typeface="+mn-cs"/>
              </a:rPr>
              <a:t> connections </a:t>
            </a:r>
          </a:p>
          <a:p>
            <a:pPr marL="0" marR="0" lvl="0" indent="0" algn="l" defTabSz="914400" rtl="0" eaLnBrk="1" fontAlgn="base" latinLnBrk="0" hangingPunct="1">
              <a:lnSpc>
                <a:spcPct val="15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a:ea typeface="+mn-ea"/>
                <a:cs typeface="+mn-cs"/>
              </a:rPr>
              <a:t>Artificial recharge in </a:t>
            </a:r>
            <a:r>
              <a:rPr kumimoji="0" lang="en-US" altLang="en-US" sz="2400" b="1" i="0" u="none" strike="noStrike" kern="1200" cap="none" spc="0" normalizeH="0" baseline="0" noProof="0" dirty="0">
                <a:ln>
                  <a:noFill/>
                </a:ln>
                <a:solidFill>
                  <a:srgbClr val="0000FF"/>
                </a:solidFill>
                <a:effectLst/>
                <a:uLnTx/>
                <a:uFillTx/>
                <a:latin typeface="Arial"/>
                <a:ea typeface="+mn-ea"/>
                <a:cs typeface="+mn-cs"/>
              </a:rPr>
              <a:t>Mad River</a:t>
            </a:r>
            <a:r>
              <a:rPr kumimoji="0" lang="en-US" altLang="en-US" sz="2400" b="1" i="0" u="none" strike="noStrike" kern="1200" cap="none" spc="0" normalizeH="0" baseline="0" noProof="0" dirty="0">
                <a:ln>
                  <a:noFill/>
                </a:ln>
                <a:solidFill>
                  <a:srgbClr val="000000"/>
                </a:solidFill>
                <a:effectLst/>
                <a:uLnTx/>
                <a:uFillTx/>
                <a:latin typeface="Arial"/>
                <a:ea typeface="+mn-ea"/>
                <a:cs typeface="+mn-cs"/>
              </a:rPr>
              <a:t> basin since </a:t>
            </a:r>
            <a:r>
              <a:rPr kumimoji="0" lang="en-US" altLang="en-US" sz="2400" b="1" i="0" u="none" strike="noStrike" kern="1200" cap="none" spc="0" normalizeH="0" baseline="0" noProof="0" dirty="0">
                <a:ln>
                  <a:noFill/>
                </a:ln>
                <a:solidFill>
                  <a:srgbClr val="0000FF"/>
                </a:solidFill>
                <a:effectLst/>
                <a:uLnTx/>
                <a:uFillTx/>
                <a:latin typeface="Arial"/>
                <a:ea typeface="+mn-ea"/>
                <a:cs typeface="+mn-cs"/>
              </a:rPr>
              <a:t>1930s</a:t>
            </a:r>
          </a:p>
        </p:txBody>
      </p:sp>
    </p:spTree>
    <p:extLst>
      <p:ext uri="{BB962C8B-B14F-4D97-AF65-F5344CB8AC3E}">
        <p14:creationId xmlns:p14="http://schemas.microsoft.com/office/powerpoint/2010/main" val="138309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2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79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79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79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JB\Desktop\BuriedValleyAquifer_Tiitl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2241" y="-349512"/>
            <a:ext cx="5839519" cy="75570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432" y="2750403"/>
            <a:ext cx="2944368" cy="830997"/>
          </a:xfrm>
          <a:prstGeom prst="rect">
            <a:avLst/>
          </a:prstGeom>
          <a:solidFill>
            <a:schemeClr val="bg1"/>
          </a:solidFill>
          <a:ln w="38100">
            <a:solidFill>
              <a:srgbClr val="0000F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libri"/>
                <a:ea typeface="+mn-ea"/>
                <a:cs typeface="+mn-cs"/>
              </a:rPr>
              <a:t>Aquifer storage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libri"/>
                <a:ea typeface="+mn-ea"/>
                <a:cs typeface="+mn-cs"/>
              </a:rPr>
              <a:t>4.6 Million Acre Feet </a:t>
            </a:r>
          </a:p>
        </p:txBody>
      </p:sp>
      <p:sp>
        <p:nvSpPr>
          <p:cNvPr id="4" name="TextBox 3"/>
          <p:cNvSpPr txBox="1"/>
          <p:nvPr/>
        </p:nvSpPr>
        <p:spPr>
          <a:xfrm>
            <a:off x="6324600" y="4800600"/>
            <a:ext cx="2514600" cy="830997"/>
          </a:xfrm>
          <a:prstGeom prst="rect">
            <a:avLst/>
          </a:prstGeom>
          <a:solidFill>
            <a:schemeClr val="bg1"/>
          </a:solidFill>
          <a:ln w="38100">
            <a:solidFill>
              <a:srgbClr val="0000F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libri"/>
                <a:ea typeface="+mn-ea"/>
                <a:cs typeface="+mn-cs"/>
              </a:rPr>
              <a:t>Natural River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libri"/>
                <a:ea typeface="+mn-ea"/>
                <a:cs typeface="+mn-cs"/>
              </a:rPr>
              <a:t>aquifer recharge</a:t>
            </a:r>
          </a:p>
        </p:txBody>
      </p:sp>
      <p:sp>
        <p:nvSpPr>
          <p:cNvPr id="5" name="Rectangle 4"/>
          <p:cNvSpPr/>
          <p:nvPr/>
        </p:nvSpPr>
        <p:spPr>
          <a:xfrm>
            <a:off x="3997637" y="65618"/>
            <a:ext cx="2326963" cy="39158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p:cNvGrpSpPr/>
          <p:nvPr/>
        </p:nvGrpSpPr>
        <p:grpSpPr>
          <a:xfrm>
            <a:off x="3124200" y="2971800"/>
            <a:ext cx="3200400" cy="3276600"/>
            <a:chOff x="3124200" y="2971800"/>
            <a:chExt cx="3200400" cy="3276600"/>
          </a:xfrm>
        </p:grpSpPr>
        <p:sp>
          <p:nvSpPr>
            <p:cNvPr id="6" name="Line 5"/>
            <p:cNvSpPr>
              <a:spLocks noChangeShapeType="1"/>
            </p:cNvSpPr>
            <p:nvPr/>
          </p:nvSpPr>
          <p:spPr bwMode="auto">
            <a:xfrm flipV="1">
              <a:off x="5715000" y="2971800"/>
              <a:ext cx="609600" cy="3276600"/>
            </a:xfrm>
            <a:prstGeom prst="line">
              <a:avLst/>
            </a:prstGeom>
            <a:noFill/>
            <a:ln w="38100">
              <a:solidFill>
                <a:srgbClr val="00B0F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5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0000FF"/>
                </a:solidFill>
                <a:effectLst/>
                <a:uLnTx/>
                <a:uFillTx/>
                <a:latin typeface="Calibri"/>
                <a:ea typeface="+mn-ea"/>
                <a:cs typeface="+mn-cs"/>
              </a:endParaRPr>
            </a:p>
          </p:txBody>
        </p:sp>
        <p:sp>
          <p:nvSpPr>
            <p:cNvPr id="7" name="Line 5"/>
            <p:cNvSpPr>
              <a:spLocks noChangeShapeType="1"/>
            </p:cNvSpPr>
            <p:nvPr/>
          </p:nvSpPr>
          <p:spPr bwMode="auto">
            <a:xfrm flipH="1" flipV="1">
              <a:off x="3124200" y="6096000"/>
              <a:ext cx="2590800" cy="152400"/>
            </a:xfrm>
            <a:prstGeom prst="line">
              <a:avLst/>
            </a:prstGeom>
            <a:noFill/>
            <a:ln w="38100">
              <a:solidFill>
                <a:srgbClr val="00B0F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5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0000FF"/>
                </a:solidFill>
                <a:effectLst/>
                <a:uLnTx/>
                <a:uFillTx/>
                <a:latin typeface="Calibri"/>
                <a:ea typeface="+mn-ea"/>
                <a:cs typeface="+mn-cs"/>
              </a:endParaRPr>
            </a:p>
          </p:txBody>
        </p:sp>
      </p:grpSp>
      <p:grpSp>
        <p:nvGrpSpPr>
          <p:cNvPr id="2" name="Group 1"/>
          <p:cNvGrpSpPr/>
          <p:nvPr/>
        </p:nvGrpSpPr>
        <p:grpSpPr>
          <a:xfrm>
            <a:off x="5266944" y="990600"/>
            <a:ext cx="3819144" cy="2819400"/>
            <a:chOff x="5324856" y="990600"/>
            <a:chExt cx="3819144" cy="2819400"/>
          </a:xfrm>
        </p:grpSpPr>
        <p:sp>
          <p:nvSpPr>
            <p:cNvPr id="8" name="TextBox 7"/>
            <p:cNvSpPr txBox="1"/>
            <p:nvPr/>
          </p:nvSpPr>
          <p:spPr>
            <a:xfrm>
              <a:off x="6248400" y="990600"/>
              <a:ext cx="2895600" cy="830997"/>
            </a:xfrm>
            <a:prstGeom prst="rect">
              <a:avLst/>
            </a:prstGeom>
            <a:solidFill>
              <a:schemeClr val="bg1"/>
            </a:solidFill>
            <a:ln w="38100">
              <a:solidFill>
                <a:srgbClr val="0000F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libri"/>
                  <a:ea typeface="+mn-ea"/>
                  <a:cs typeface="+mn-cs"/>
                </a:rPr>
                <a:t>Managed aquifer recharge since 1930s</a:t>
              </a:r>
            </a:p>
          </p:txBody>
        </p:sp>
        <p:sp>
          <p:nvSpPr>
            <p:cNvPr id="9" name="Line 5"/>
            <p:cNvSpPr>
              <a:spLocks noChangeShapeType="1"/>
            </p:cNvSpPr>
            <p:nvPr/>
          </p:nvSpPr>
          <p:spPr bwMode="auto">
            <a:xfrm flipH="1">
              <a:off x="5324856" y="1406098"/>
              <a:ext cx="914400" cy="2403902"/>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5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0000FF"/>
                </a:solidFill>
                <a:effectLst/>
                <a:uLnTx/>
                <a:uFillTx/>
                <a:latin typeface="Calibri"/>
                <a:ea typeface="+mn-ea"/>
                <a:cs typeface="+mn-cs"/>
              </a:endParaRPr>
            </a:p>
          </p:txBody>
        </p:sp>
      </p:grpSp>
      <p:sp>
        <p:nvSpPr>
          <p:cNvPr id="12" name="TextBox 11"/>
          <p:cNvSpPr txBox="1"/>
          <p:nvPr/>
        </p:nvSpPr>
        <p:spPr>
          <a:xfrm>
            <a:off x="18288" y="3817203"/>
            <a:ext cx="2953512" cy="830997"/>
          </a:xfrm>
          <a:prstGeom prst="rect">
            <a:avLst/>
          </a:prstGeom>
          <a:solidFill>
            <a:schemeClr val="bg1"/>
          </a:solidFill>
          <a:ln w="38100">
            <a:solidFill>
              <a:srgbClr val="0000F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libri"/>
                <a:ea typeface="+mn-ea"/>
                <a:cs typeface="+mn-cs"/>
              </a:rPr>
              <a:t>Shasta Dam, CA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libri"/>
                <a:ea typeface="+mn-ea"/>
                <a:cs typeface="+mn-cs"/>
              </a:rPr>
              <a:t>4.55 Million Acre Feet </a:t>
            </a:r>
          </a:p>
        </p:txBody>
      </p:sp>
    </p:spTree>
    <p:extLst>
      <p:ext uri="{BB962C8B-B14F-4D97-AF65-F5344CB8AC3E}">
        <p14:creationId xmlns:p14="http://schemas.microsoft.com/office/powerpoint/2010/main" val="2603793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2"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JB\Desktop\Rohrers Island Recharge Area - Huffman D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199" y="76200"/>
            <a:ext cx="9584398" cy="611913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419100" y="990600"/>
            <a:ext cx="2895600" cy="3398519"/>
            <a:chOff x="5210556" y="990600"/>
            <a:chExt cx="2895600" cy="3224236"/>
          </a:xfrm>
        </p:grpSpPr>
        <p:sp>
          <p:nvSpPr>
            <p:cNvPr id="4" name="TextBox 3"/>
            <p:cNvSpPr txBox="1"/>
            <p:nvPr/>
          </p:nvSpPr>
          <p:spPr>
            <a:xfrm>
              <a:off x="5210556" y="990600"/>
              <a:ext cx="2895600" cy="830997"/>
            </a:xfrm>
            <a:prstGeom prst="rect">
              <a:avLst/>
            </a:prstGeom>
            <a:solidFill>
              <a:schemeClr val="bg1"/>
            </a:solidFill>
            <a:ln w="38100">
              <a:solidFill>
                <a:srgbClr val="0000F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libri"/>
                  <a:ea typeface="+mn-ea"/>
                  <a:cs typeface="+mn-cs"/>
                </a:rPr>
                <a:t>Managed aquifer recharge since 1930s</a:t>
              </a:r>
            </a:p>
          </p:txBody>
        </p:sp>
        <p:sp>
          <p:nvSpPr>
            <p:cNvPr id="5" name="Line 5"/>
            <p:cNvSpPr>
              <a:spLocks noChangeShapeType="1"/>
            </p:cNvSpPr>
            <p:nvPr/>
          </p:nvSpPr>
          <p:spPr bwMode="auto">
            <a:xfrm flipH="1">
              <a:off x="6640068" y="1822678"/>
              <a:ext cx="114300" cy="2392158"/>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5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0000FF"/>
                </a:solidFill>
                <a:effectLst/>
                <a:uLnTx/>
                <a:uFillTx/>
                <a:latin typeface="Calibri"/>
                <a:ea typeface="+mn-ea"/>
                <a:cs typeface="+mn-cs"/>
              </a:endParaRPr>
            </a:p>
          </p:txBody>
        </p:sp>
      </p:grpSp>
      <p:grpSp>
        <p:nvGrpSpPr>
          <p:cNvPr id="2" name="Group 1"/>
          <p:cNvGrpSpPr/>
          <p:nvPr/>
        </p:nvGrpSpPr>
        <p:grpSpPr>
          <a:xfrm>
            <a:off x="4648200" y="346055"/>
            <a:ext cx="2590800" cy="3082945"/>
            <a:chOff x="4648200" y="346055"/>
            <a:chExt cx="2590800" cy="3082945"/>
          </a:xfrm>
        </p:grpSpPr>
        <p:sp>
          <p:nvSpPr>
            <p:cNvPr id="7" name="TextBox 6"/>
            <p:cNvSpPr txBox="1"/>
            <p:nvPr/>
          </p:nvSpPr>
          <p:spPr>
            <a:xfrm>
              <a:off x="5181600" y="346055"/>
              <a:ext cx="2057400" cy="461665"/>
            </a:xfrm>
            <a:prstGeom prst="rect">
              <a:avLst/>
            </a:prstGeom>
            <a:solidFill>
              <a:schemeClr val="bg1"/>
            </a:solidFill>
            <a:ln w="38100">
              <a:solidFill>
                <a:srgbClr val="0000F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libri"/>
                  <a:ea typeface="+mn-ea"/>
                  <a:cs typeface="+mn-cs"/>
                </a:rPr>
                <a:t>Huffman Dam</a:t>
              </a:r>
            </a:p>
          </p:txBody>
        </p:sp>
        <p:sp>
          <p:nvSpPr>
            <p:cNvPr id="8" name="Line 5"/>
            <p:cNvSpPr>
              <a:spLocks noChangeShapeType="1"/>
            </p:cNvSpPr>
            <p:nvPr/>
          </p:nvSpPr>
          <p:spPr bwMode="auto">
            <a:xfrm flipH="1">
              <a:off x="4648200" y="849624"/>
              <a:ext cx="1562100" cy="674376"/>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5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0000FF"/>
                </a:solidFill>
                <a:effectLst/>
                <a:uLnTx/>
                <a:uFillTx/>
                <a:latin typeface="Calibri"/>
                <a:ea typeface="+mn-ea"/>
                <a:cs typeface="+mn-cs"/>
              </a:endParaRPr>
            </a:p>
          </p:txBody>
        </p:sp>
        <p:sp>
          <p:nvSpPr>
            <p:cNvPr id="9" name="Line 5"/>
            <p:cNvSpPr>
              <a:spLocks noChangeShapeType="1"/>
            </p:cNvSpPr>
            <p:nvPr/>
          </p:nvSpPr>
          <p:spPr bwMode="auto">
            <a:xfrm flipH="1">
              <a:off x="5581650" y="849624"/>
              <a:ext cx="628650" cy="2579376"/>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5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0000FF"/>
                </a:solidFill>
                <a:effectLst/>
                <a:uLnTx/>
                <a:uFillTx/>
                <a:latin typeface="Calibri"/>
                <a:ea typeface="+mn-ea"/>
                <a:cs typeface="+mn-cs"/>
              </a:endParaRPr>
            </a:p>
          </p:txBody>
        </p:sp>
      </p:grpSp>
      <p:grpSp>
        <p:nvGrpSpPr>
          <p:cNvPr id="6" name="Group 5"/>
          <p:cNvGrpSpPr/>
          <p:nvPr/>
        </p:nvGrpSpPr>
        <p:grpSpPr>
          <a:xfrm>
            <a:off x="762000" y="5410200"/>
            <a:ext cx="1844042" cy="548640"/>
            <a:chOff x="4023358" y="5181600"/>
            <a:chExt cx="1844042" cy="548640"/>
          </a:xfrm>
        </p:grpSpPr>
        <p:sp>
          <p:nvSpPr>
            <p:cNvPr id="11" name="Text Box 23"/>
            <p:cNvSpPr txBox="1">
              <a:spLocks noChangeArrowheads="1"/>
            </p:cNvSpPr>
            <p:nvPr/>
          </p:nvSpPr>
          <p:spPr bwMode="auto">
            <a:xfrm>
              <a:off x="4401312" y="5330130"/>
              <a:ext cx="1162050" cy="400110"/>
            </a:xfrm>
            <a:prstGeom prst="rect">
              <a:avLst/>
            </a:prstGeom>
            <a:solidFill>
              <a:schemeClr val="bg1"/>
            </a:solidFill>
            <a:ln w="38100" algn="ctr">
              <a:solidFill>
                <a:srgbClr val="FF0000"/>
              </a:solid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Calibri"/>
                  <a:ea typeface="+mn-ea"/>
                  <a:cs typeface="+mn-cs"/>
                </a:rPr>
                <a:t>0.5 miles</a:t>
              </a:r>
            </a:p>
          </p:txBody>
        </p:sp>
        <p:cxnSp>
          <p:nvCxnSpPr>
            <p:cNvPr id="12" name="Straight Connector 11"/>
            <p:cNvCxnSpPr/>
            <p:nvPr/>
          </p:nvCxnSpPr>
          <p:spPr>
            <a:xfrm>
              <a:off x="4023358" y="5181600"/>
              <a:ext cx="184404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0866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SJB\Desktop\Picture1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65" y="425450"/>
            <a:ext cx="9345930" cy="60071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280418" y="5684520"/>
            <a:ext cx="1162050" cy="548640"/>
            <a:chOff x="1139954" y="5410200"/>
            <a:chExt cx="1162050" cy="548640"/>
          </a:xfrm>
        </p:grpSpPr>
        <p:sp>
          <p:nvSpPr>
            <p:cNvPr id="4" name="Text Box 23"/>
            <p:cNvSpPr txBox="1">
              <a:spLocks noChangeArrowheads="1"/>
            </p:cNvSpPr>
            <p:nvPr/>
          </p:nvSpPr>
          <p:spPr bwMode="auto">
            <a:xfrm>
              <a:off x="1139954" y="5558730"/>
              <a:ext cx="1162050" cy="400110"/>
            </a:xfrm>
            <a:prstGeom prst="rect">
              <a:avLst/>
            </a:prstGeom>
            <a:solidFill>
              <a:schemeClr val="bg1"/>
            </a:solidFill>
            <a:ln w="38100" algn="ctr">
              <a:solidFill>
                <a:srgbClr val="FF0000"/>
              </a:solid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Calibri"/>
                  <a:ea typeface="+mn-ea"/>
                  <a:cs typeface="+mn-cs"/>
                </a:rPr>
                <a:t>0.2 miles</a:t>
              </a:r>
            </a:p>
          </p:txBody>
        </p:sp>
        <p:cxnSp>
          <p:nvCxnSpPr>
            <p:cNvPr id="5" name="Straight Connector 4"/>
            <p:cNvCxnSpPr/>
            <p:nvPr/>
          </p:nvCxnSpPr>
          <p:spPr>
            <a:xfrm>
              <a:off x="1411075" y="5410200"/>
              <a:ext cx="6463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 name="Rectangle 6">
            <a:extLst>
              <a:ext uri="{FF2B5EF4-FFF2-40B4-BE49-F238E27FC236}">
                <a16:creationId xmlns:a16="http://schemas.microsoft.com/office/drawing/2014/main" id="{1353FC08-6B6D-4443-B7B3-2BDA1EC86147}"/>
              </a:ext>
            </a:extLst>
          </p:cNvPr>
          <p:cNvSpPr>
            <a:spLocks noChangeArrowheads="1"/>
          </p:cNvSpPr>
          <p:nvPr/>
        </p:nvSpPr>
        <p:spPr bwMode="auto">
          <a:xfrm>
            <a:off x="793350" y="4057630"/>
            <a:ext cx="2951961" cy="1428770"/>
          </a:xfrm>
          <a:prstGeom prst="rect">
            <a:avLst/>
          </a:prstGeom>
          <a:solidFill>
            <a:schemeClr val="accent1">
              <a:alpha val="0"/>
            </a:schemeClr>
          </a:solidFill>
          <a:ln w="5715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l" defTabSz="914400" rtl="0" eaLnBrk="1" fontAlgn="base" latinLnBrk="0" hangingPunct="1">
              <a:lnSpc>
                <a:spcPct val="15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352200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6248400"/>
            <a:ext cx="7010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p:cNvSpPr txBox="1"/>
          <p:nvPr/>
        </p:nvSpPr>
        <p:spPr>
          <a:xfrm>
            <a:off x="762000" y="609611"/>
            <a:ext cx="8001000"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MCD – Additional Observations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rPr>
              <a:t>Miami Valley aquifers and aquifer recharge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Family connection - W Burges Report 1960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lumMod val="6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64902944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ext Box 2"/>
          <p:cNvSpPr txBox="1">
            <a:spLocks noChangeArrowheads="1"/>
          </p:cNvSpPr>
          <p:nvPr/>
        </p:nvSpPr>
        <p:spPr bwMode="auto">
          <a:xfrm>
            <a:off x="6871078" y="152400"/>
            <a:ext cx="2373566" cy="61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5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a:ea typeface="+mn-ea"/>
                <a:cs typeface="+mn-cs"/>
              </a:rPr>
              <a:t>My Dad:</a:t>
            </a:r>
          </a:p>
          <a:p>
            <a:pPr marL="0" marR="0" lvl="0" indent="0" algn="l" defTabSz="914400" rtl="0" eaLnBrk="1" fontAlgn="base" latinLnBrk="0" hangingPunct="1">
              <a:lnSpc>
                <a:spcPct val="15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a:ea typeface="+mn-ea"/>
                <a:cs typeface="+mn-cs"/>
              </a:rPr>
              <a:t>Findings from a 6-month world study tour in 1960.</a:t>
            </a:r>
          </a:p>
          <a:p>
            <a:pPr marL="0" marR="0" lvl="0" indent="0" algn="l" defTabSz="914400" rtl="0" eaLnBrk="1" fontAlgn="base" latinLnBrk="0" hangingPunct="1">
              <a:lnSpc>
                <a:spcPct val="15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a:ea typeface="+mn-ea"/>
                <a:cs typeface="+mn-cs"/>
              </a:rPr>
              <a:t>I was 16, Dad was 44</a:t>
            </a:r>
          </a:p>
          <a:p>
            <a:pPr marL="0" marR="0" lvl="0" indent="0" algn="l" defTabSz="914400" rtl="0" eaLnBrk="1" fontAlgn="base" latinLnBrk="0" hangingPunct="1">
              <a:lnSpc>
                <a:spcPct val="15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a:ea typeface="+mn-ea"/>
                <a:cs typeface="+mn-cs"/>
              </a:rPr>
              <a:t>I read the report in </a:t>
            </a:r>
            <a:r>
              <a:rPr kumimoji="0" lang="en-US" altLang="en-US" sz="2400" b="1" i="0" u="none" strike="noStrike" kern="1200" cap="none" spc="0" normalizeH="0" baseline="0" noProof="0" dirty="0">
                <a:ln>
                  <a:noFill/>
                </a:ln>
                <a:solidFill>
                  <a:srgbClr val="0000FF"/>
                </a:solidFill>
                <a:effectLst/>
                <a:uLnTx/>
                <a:uFillTx/>
                <a:latin typeface="Arial"/>
                <a:ea typeface="+mn-ea"/>
                <a:cs typeface="+mn-cs"/>
              </a:rPr>
              <a:t>April 2018</a:t>
            </a:r>
          </a:p>
        </p:txBody>
      </p:sp>
      <p:pic>
        <p:nvPicPr>
          <p:cNvPr id="1026" name="Picture 2" descr="C:\Users\SJB\Documents\Pdf-Folders\W Burges - World Study Tour Report 1960\Cover and Title page\W Burges Report Cover-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6" y="16467"/>
            <a:ext cx="6922834" cy="6530975"/>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
          <p:cNvSpPr txBox="1">
            <a:spLocks noChangeArrowheads="1"/>
          </p:cNvSpPr>
          <p:nvPr/>
        </p:nvSpPr>
        <p:spPr bwMode="auto">
          <a:xfrm>
            <a:off x="67574" y="6460872"/>
            <a:ext cx="518160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50000"/>
              </a:lnSpc>
              <a:spcBef>
                <a:spcPct val="5000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a:ea typeface="+mn-ea"/>
                <a:cs typeface="+mn-cs"/>
              </a:rPr>
              <a:t>Scanned from University of Newcastle’s </a:t>
            </a:r>
            <a:r>
              <a:rPr kumimoji="0" lang="en-US" altLang="en-US" sz="1400" b="0" i="0" u="none" strike="noStrike" kern="1200" cap="none" spc="0" normalizeH="0" baseline="0" noProof="0" dirty="0" err="1">
                <a:ln>
                  <a:noFill/>
                </a:ln>
                <a:solidFill>
                  <a:srgbClr val="000000"/>
                </a:solidFill>
                <a:effectLst/>
                <a:uLnTx/>
                <a:uFillTx/>
                <a:latin typeface="Arial"/>
                <a:ea typeface="+mn-ea"/>
                <a:cs typeface="+mn-cs"/>
              </a:rPr>
              <a:t>Auchmuty</a:t>
            </a:r>
            <a:r>
              <a:rPr kumimoji="0" lang="en-US" altLang="en-US" sz="1400" b="0" i="0" u="none" strike="noStrike" kern="1200" cap="none" spc="0" normalizeH="0" baseline="0" noProof="0" dirty="0">
                <a:ln>
                  <a:noFill/>
                </a:ln>
                <a:solidFill>
                  <a:srgbClr val="000000"/>
                </a:solidFill>
                <a:effectLst/>
                <a:uLnTx/>
                <a:uFillTx/>
                <a:latin typeface="Arial"/>
                <a:ea typeface="+mn-ea"/>
                <a:cs typeface="+mn-cs"/>
              </a:rPr>
              <a:t> Library copy</a:t>
            </a:r>
            <a:endParaRPr kumimoji="0" lang="en-US" altLang="en-US" sz="1400" b="0" i="0" u="none" strike="noStrike" kern="1200" cap="none" spc="0" normalizeH="0" baseline="0" noProof="0" dirty="0">
              <a:ln>
                <a:noFill/>
              </a:ln>
              <a:solidFill>
                <a:srgbClr val="0000FF"/>
              </a:solidFill>
              <a:effectLst/>
              <a:uLnTx/>
              <a:uFillTx/>
              <a:latin typeface="Arial"/>
              <a:ea typeface="+mn-ea"/>
              <a:cs typeface="+mn-cs"/>
            </a:endParaRPr>
          </a:p>
        </p:txBody>
      </p:sp>
      <p:sp>
        <p:nvSpPr>
          <p:cNvPr id="7" name="Rectangle 6"/>
          <p:cNvSpPr>
            <a:spLocks noChangeArrowheads="1"/>
          </p:cNvSpPr>
          <p:nvPr/>
        </p:nvSpPr>
        <p:spPr bwMode="auto">
          <a:xfrm>
            <a:off x="1623887" y="69008"/>
            <a:ext cx="4090285" cy="2750392"/>
          </a:xfrm>
          <a:prstGeom prst="rect">
            <a:avLst/>
          </a:prstGeom>
          <a:solidFill>
            <a:schemeClr val="bg1">
              <a:alpha val="0"/>
            </a:schemeClr>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b="1">
                <a:solidFill>
                  <a:srgbClr val="FF0000"/>
                </a:solidFill>
                <a:latin typeface="Arial" charset="0"/>
              </a:defRPr>
            </a:lvl1pPr>
            <a:lvl2pPr marL="742950" indent="-285750" eaLnBrk="0" hangingPunct="0">
              <a:defRPr sz="2000" b="1">
                <a:solidFill>
                  <a:srgbClr val="FF0000"/>
                </a:solidFill>
                <a:latin typeface="Arial" charset="0"/>
              </a:defRPr>
            </a:lvl2pPr>
            <a:lvl3pPr marL="1143000" indent="-228600" eaLnBrk="0" hangingPunct="0">
              <a:defRPr sz="2000" b="1">
                <a:solidFill>
                  <a:srgbClr val="FF0000"/>
                </a:solidFill>
                <a:latin typeface="Arial" charset="0"/>
              </a:defRPr>
            </a:lvl3pPr>
            <a:lvl4pPr marL="1600200" indent="-228600" eaLnBrk="0" hangingPunct="0">
              <a:defRPr sz="2000" b="1">
                <a:solidFill>
                  <a:srgbClr val="FF0000"/>
                </a:solidFill>
                <a:latin typeface="Arial" charset="0"/>
              </a:defRPr>
            </a:lvl4pPr>
            <a:lvl5pPr marL="2057400" indent="-228600" eaLnBrk="0" hangingPunct="0">
              <a:defRPr sz="2000" b="1">
                <a:solidFill>
                  <a:srgbClr val="FF0000"/>
                </a:solidFill>
                <a:latin typeface="Arial" charset="0"/>
              </a:defRPr>
            </a:lvl5pPr>
            <a:lvl6pPr marL="2514600" indent="-228600" eaLnBrk="0" fontAlgn="base" hangingPunct="0">
              <a:lnSpc>
                <a:spcPct val="150000"/>
              </a:lnSpc>
              <a:spcBef>
                <a:spcPct val="50000"/>
              </a:spcBef>
              <a:spcAft>
                <a:spcPct val="0"/>
              </a:spcAft>
              <a:defRPr sz="2000" b="1">
                <a:solidFill>
                  <a:srgbClr val="FF0000"/>
                </a:solidFill>
                <a:latin typeface="Arial" charset="0"/>
              </a:defRPr>
            </a:lvl6pPr>
            <a:lvl7pPr marL="2971800" indent="-228600" eaLnBrk="0" fontAlgn="base" hangingPunct="0">
              <a:lnSpc>
                <a:spcPct val="150000"/>
              </a:lnSpc>
              <a:spcBef>
                <a:spcPct val="50000"/>
              </a:spcBef>
              <a:spcAft>
                <a:spcPct val="0"/>
              </a:spcAft>
              <a:defRPr sz="2000" b="1">
                <a:solidFill>
                  <a:srgbClr val="FF0000"/>
                </a:solidFill>
                <a:latin typeface="Arial" charset="0"/>
              </a:defRPr>
            </a:lvl7pPr>
            <a:lvl8pPr marL="3429000" indent="-228600" eaLnBrk="0" fontAlgn="base" hangingPunct="0">
              <a:lnSpc>
                <a:spcPct val="150000"/>
              </a:lnSpc>
              <a:spcBef>
                <a:spcPct val="50000"/>
              </a:spcBef>
              <a:spcAft>
                <a:spcPct val="0"/>
              </a:spcAft>
              <a:defRPr sz="2000" b="1">
                <a:solidFill>
                  <a:srgbClr val="FF0000"/>
                </a:solidFill>
                <a:latin typeface="Arial" charset="0"/>
              </a:defRPr>
            </a:lvl8pPr>
            <a:lvl9pPr marL="3886200" indent="-228600" eaLnBrk="0" fontAlgn="base" hangingPunct="0">
              <a:lnSpc>
                <a:spcPct val="150000"/>
              </a:lnSpc>
              <a:spcBef>
                <a:spcPct val="50000"/>
              </a:spcBef>
              <a:spcAft>
                <a:spcPct val="0"/>
              </a:spcAft>
              <a:defRPr sz="2000" b="1">
                <a:solidFill>
                  <a:srgbClr val="FF0000"/>
                </a:solidFill>
                <a:latin typeface="Arial" charset="0"/>
              </a:defRPr>
            </a:lvl9pPr>
          </a:lstStyle>
          <a:p>
            <a:pPr marL="0" marR="0" lvl="0" indent="0" algn="l" defTabSz="914400" rtl="0" eaLnBrk="1" fontAlgn="base" latinLnBrk="0" hangingPunct="1">
              <a:lnSpc>
                <a:spcPct val="150000"/>
              </a:lnSpc>
              <a:spcBef>
                <a:spcPct val="50000"/>
              </a:spcBef>
              <a:spcAft>
                <a:spcPct val="0"/>
              </a:spcAft>
              <a:buClrTx/>
              <a:buSzTx/>
              <a:buFontTx/>
              <a:buNone/>
              <a:tabLst/>
              <a:defRPr/>
            </a:pPr>
            <a:endParaRPr kumimoji="0" lang="en-US" altLang="en-US" sz="2000" b="1" i="0" u="none" strike="noStrike" kern="1200" cap="none" spc="0" normalizeH="0" baseline="0" noProof="0">
              <a:ln>
                <a:noFill/>
              </a:ln>
              <a:solidFill>
                <a:srgbClr val="FF0000"/>
              </a:solidFill>
              <a:effectLst/>
              <a:uLnTx/>
              <a:uFillTx/>
              <a:latin typeface="Arial" charset="0"/>
              <a:ea typeface="+mn-ea"/>
              <a:cs typeface="+mn-cs"/>
            </a:endParaRPr>
          </a:p>
        </p:txBody>
      </p:sp>
      <p:sp>
        <p:nvSpPr>
          <p:cNvPr id="8" name="Rectangle 7"/>
          <p:cNvSpPr>
            <a:spLocks noChangeArrowheads="1"/>
          </p:cNvSpPr>
          <p:nvPr/>
        </p:nvSpPr>
        <p:spPr bwMode="auto">
          <a:xfrm>
            <a:off x="2490913" y="5930376"/>
            <a:ext cx="2308859" cy="494682"/>
          </a:xfrm>
          <a:prstGeom prst="rect">
            <a:avLst/>
          </a:prstGeom>
          <a:solidFill>
            <a:schemeClr val="bg1">
              <a:alpha val="0"/>
            </a:schemeClr>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b="1">
                <a:solidFill>
                  <a:srgbClr val="FF0000"/>
                </a:solidFill>
                <a:latin typeface="Arial" charset="0"/>
              </a:defRPr>
            </a:lvl1pPr>
            <a:lvl2pPr marL="742950" indent="-285750" eaLnBrk="0" hangingPunct="0">
              <a:defRPr sz="2000" b="1">
                <a:solidFill>
                  <a:srgbClr val="FF0000"/>
                </a:solidFill>
                <a:latin typeface="Arial" charset="0"/>
              </a:defRPr>
            </a:lvl2pPr>
            <a:lvl3pPr marL="1143000" indent="-228600" eaLnBrk="0" hangingPunct="0">
              <a:defRPr sz="2000" b="1">
                <a:solidFill>
                  <a:srgbClr val="FF0000"/>
                </a:solidFill>
                <a:latin typeface="Arial" charset="0"/>
              </a:defRPr>
            </a:lvl3pPr>
            <a:lvl4pPr marL="1600200" indent="-228600" eaLnBrk="0" hangingPunct="0">
              <a:defRPr sz="2000" b="1">
                <a:solidFill>
                  <a:srgbClr val="FF0000"/>
                </a:solidFill>
                <a:latin typeface="Arial" charset="0"/>
              </a:defRPr>
            </a:lvl4pPr>
            <a:lvl5pPr marL="2057400" indent="-228600" eaLnBrk="0" hangingPunct="0">
              <a:defRPr sz="2000" b="1">
                <a:solidFill>
                  <a:srgbClr val="FF0000"/>
                </a:solidFill>
                <a:latin typeface="Arial" charset="0"/>
              </a:defRPr>
            </a:lvl5pPr>
            <a:lvl6pPr marL="2514600" indent="-228600" eaLnBrk="0" fontAlgn="base" hangingPunct="0">
              <a:lnSpc>
                <a:spcPct val="150000"/>
              </a:lnSpc>
              <a:spcBef>
                <a:spcPct val="50000"/>
              </a:spcBef>
              <a:spcAft>
                <a:spcPct val="0"/>
              </a:spcAft>
              <a:defRPr sz="2000" b="1">
                <a:solidFill>
                  <a:srgbClr val="FF0000"/>
                </a:solidFill>
                <a:latin typeface="Arial" charset="0"/>
              </a:defRPr>
            </a:lvl6pPr>
            <a:lvl7pPr marL="2971800" indent="-228600" eaLnBrk="0" fontAlgn="base" hangingPunct="0">
              <a:lnSpc>
                <a:spcPct val="150000"/>
              </a:lnSpc>
              <a:spcBef>
                <a:spcPct val="50000"/>
              </a:spcBef>
              <a:spcAft>
                <a:spcPct val="0"/>
              </a:spcAft>
              <a:defRPr sz="2000" b="1">
                <a:solidFill>
                  <a:srgbClr val="FF0000"/>
                </a:solidFill>
                <a:latin typeface="Arial" charset="0"/>
              </a:defRPr>
            </a:lvl7pPr>
            <a:lvl8pPr marL="3429000" indent="-228600" eaLnBrk="0" fontAlgn="base" hangingPunct="0">
              <a:lnSpc>
                <a:spcPct val="150000"/>
              </a:lnSpc>
              <a:spcBef>
                <a:spcPct val="50000"/>
              </a:spcBef>
              <a:spcAft>
                <a:spcPct val="0"/>
              </a:spcAft>
              <a:defRPr sz="2000" b="1">
                <a:solidFill>
                  <a:srgbClr val="FF0000"/>
                </a:solidFill>
                <a:latin typeface="Arial" charset="0"/>
              </a:defRPr>
            </a:lvl8pPr>
            <a:lvl9pPr marL="3886200" indent="-228600" eaLnBrk="0" fontAlgn="base" hangingPunct="0">
              <a:lnSpc>
                <a:spcPct val="150000"/>
              </a:lnSpc>
              <a:spcBef>
                <a:spcPct val="50000"/>
              </a:spcBef>
              <a:spcAft>
                <a:spcPct val="0"/>
              </a:spcAft>
              <a:defRPr sz="2000" b="1">
                <a:solidFill>
                  <a:srgbClr val="FF0000"/>
                </a:solidFill>
                <a:latin typeface="Arial" charset="0"/>
              </a:defRPr>
            </a:lvl9pPr>
          </a:lstStyle>
          <a:p>
            <a:pPr marL="0" marR="0" lvl="0" indent="0" algn="l" defTabSz="914400" rtl="0" eaLnBrk="1" fontAlgn="base" latinLnBrk="0" hangingPunct="1">
              <a:lnSpc>
                <a:spcPct val="150000"/>
              </a:lnSpc>
              <a:spcBef>
                <a:spcPct val="50000"/>
              </a:spcBef>
              <a:spcAft>
                <a:spcPct val="0"/>
              </a:spcAft>
              <a:buClrTx/>
              <a:buSzTx/>
              <a:buFontTx/>
              <a:buNone/>
              <a:tabLst/>
              <a:defRPr/>
            </a:pPr>
            <a:endParaRPr kumimoji="0" lang="en-US" altLang="en-US" sz="2000" b="1" i="0" u="none" strike="noStrike" kern="1200" cap="none" spc="0" normalizeH="0" baseline="0" noProof="0">
              <a:ln>
                <a:noFill/>
              </a:ln>
              <a:solidFill>
                <a:srgbClr val="FF0000"/>
              </a:solidFill>
              <a:effectLst/>
              <a:uLnTx/>
              <a:uFillTx/>
              <a:latin typeface="Arial" charset="0"/>
              <a:ea typeface="+mn-ea"/>
              <a:cs typeface="+mn-cs"/>
            </a:endParaRPr>
          </a:p>
        </p:txBody>
      </p:sp>
      <p:sp>
        <p:nvSpPr>
          <p:cNvPr id="9" name="Rectangle 8"/>
          <p:cNvSpPr>
            <a:spLocks noChangeArrowheads="1"/>
          </p:cNvSpPr>
          <p:nvPr/>
        </p:nvSpPr>
        <p:spPr bwMode="auto">
          <a:xfrm>
            <a:off x="1865376" y="4572000"/>
            <a:ext cx="3380401" cy="1060395"/>
          </a:xfrm>
          <a:prstGeom prst="rect">
            <a:avLst/>
          </a:prstGeom>
          <a:solidFill>
            <a:schemeClr val="bg1">
              <a:alpha val="0"/>
            </a:schemeClr>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b="1">
                <a:solidFill>
                  <a:srgbClr val="FF0000"/>
                </a:solidFill>
                <a:latin typeface="Arial" charset="0"/>
              </a:defRPr>
            </a:lvl1pPr>
            <a:lvl2pPr marL="742950" indent="-285750" eaLnBrk="0" hangingPunct="0">
              <a:defRPr sz="2000" b="1">
                <a:solidFill>
                  <a:srgbClr val="FF0000"/>
                </a:solidFill>
                <a:latin typeface="Arial" charset="0"/>
              </a:defRPr>
            </a:lvl2pPr>
            <a:lvl3pPr marL="1143000" indent="-228600" eaLnBrk="0" hangingPunct="0">
              <a:defRPr sz="2000" b="1">
                <a:solidFill>
                  <a:srgbClr val="FF0000"/>
                </a:solidFill>
                <a:latin typeface="Arial" charset="0"/>
              </a:defRPr>
            </a:lvl3pPr>
            <a:lvl4pPr marL="1600200" indent="-228600" eaLnBrk="0" hangingPunct="0">
              <a:defRPr sz="2000" b="1">
                <a:solidFill>
                  <a:srgbClr val="FF0000"/>
                </a:solidFill>
                <a:latin typeface="Arial" charset="0"/>
              </a:defRPr>
            </a:lvl4pPr>
            <a:lvl5pPr marL="2057400" indent="-228600" eaLnBrk="0" hangingPunct="0">
              <a:defRPr sz="2000" b="1">
                <a:solidFill>
                  <a:srgbClr val="FF0000"/>
                </a:solidFill>
                <a:latin typeface="Arial" charset="0"/>
              </a:defRPr>
            </a:lvl5pPr>
            <a:lvl6pPr marL="2514600" indent="-228600" eaLnBrk="0" fontAlgn="base" hangingPunct="0">
              <a:lnSpc>
                <a:spcPct val="150000"/>
              </a:lnSpc>
              <a:spcBef>
                <a:spcPct val="50000"/>
              </a:spcBef>
              <a:spcAft>
                <a:spcPct val="0"/>
              </a:spcAft>
              <a:defRPr sz="2000" b="1">
                <a:solidFill>
                  <a:srgbClr val="FF0000"/>
                </a:solidFill>
                <a:latin typeface="Arial" charset="0"/>
              </a:defRPr>
            </a:lvl6pPr>
            <a:lvl7pPr marL="2971800" indent="-228600" eaLnBrk="0" fontAlgn="base" hangingPunct="0">
              <a:lnSpc>
                <a:spcPct val="150000"/>
              </a:lnSpc>
              <a:spcBef>
                <a:spcPct val="50000"/>
              </a:spcBef>
              <a:spcAft>
                <a:spcPct val="0"/>
              </a:spcAft>
              <a:defRPr sz="2000" b="1">
                <a:solidFill>
                  <a:srgbClr val="FF0000"/>
                </a:solidFill>
                <a:latin typeface="Arial" charset="0"/>
              </a:defRPr>
            </a:lvl7pPr>
            <a:lvl8pPr marL="3429000" indent="-228600" eaLnBrk="0" fontAlgn="base" hangingPunct="0">
              <a:lnSpc>
                <a:spcPct val="150000"/>
              </a:lnSpc>
              <a:spcBef>
                <a:spcPct val="50000"/>
              </a:spcBef>
              <a:spcAft>
                <a:spcPct val="0"/>
              </a:spcAft>
              <a:defRPr sz="2000" b="1">
                <a:solidFill>
                  <a:srgbClr val="FF0000"/>
                </a:solidFill>
                <a:latin typeface="Arial" charset="0"/>
              </a:defRPr>
            </a:lvl8pPr>
            <a:lvl9pPr marL="3886200" indent="-228600" eaLnBrk="0" fontAlgn="base" hangingPunct="0">
              <a:lnSpc>
                <a:spcPct val="150000"/>
              </a:lnSpc>
              <a:spcBef>
                <a:spcPct val="50000"/>
              </a:spcBef>
              <a:spcAft>
                <a:spcPct val="0"/>
              </a:spcAft>
              <a:defRPr sz="2000" b="1">
                <a:solidFill>
                  <a:srgbClr val="FF0000"/>
                </a:solidFill>
                <a:latin typeface="Arial" charset="0"/>
              </a:defRPr>
            </a:lvl9pPr>
          </a:lstStyle>
          <a:p>
            <a:pPr marL="0" marR="0" lvl="0" indent="0" algn="l" defTabSz="914400" rtl="0" eaLnBrk="1" fontAlgn="base" latinLnBrk="0" hangingPunct="1">
              <a:lnSpc>
                <a:spcPct val="150000"/>
              </a:lnSpc>
              <a:spcBef>
                <a:spcPct val="50000"/>
              </a:spcBef>
              <a:spcAft>
                <a:spcPct val="0"/>
              </a:spcAft>
              <a:buClrTx/>
              <a:buSzTx/>
              <a:buFontTx/>
              <a:buNone/>
              <a:tabLst/>
              <a:defRPr/>
            </a:pPr>
            <a:endParaRPr kumimoji="0" lang="en-US" altLang="en-US" sz="2000" b="1" i="0" u="none" strike="noStrike" kern="1200" cap="none" spc="0" normalizeH="0" baseline="0" noProof="0">
              <a:ln>
                <a:noFill/>
              </a:ln>
              <a:solidFill>
                <a:srgbClr val="FF0000"/>
              </a:solidFill>
              <a:effectLst/>
              <a:uLnTx/>
              <a:uFillTx/>
              <a:latin typeface="Arial" charset="0"/>
              <a:ea typeface="+mn-ea"/>
              <a:cs typeface="+mn-cs"/>
            </a:endParaRPr>
          </a:p>
        </p:txBody>
      </p:sp>
      <p:sp>
        <p:nvSpPr>
          <p:cNvPr id="10" name="Rectangle 9"/>
          <p:cNvSpPr>
            <a:spLocks noChangeArrowheads="1"/>
          </p:cNvSpPr>
          <p:nvPr/>
        </p:nvSpPr>
        <p:spPr bwMode="auto">
          <a:xfrm>
            <a:off x="74663" y="6523409"/>
            <a:ext cx="5107106" cy="307159"/>
          </a:xfrm>
          <a:prstGeom prst="rect">
            <a:avLst/>
          </a:prstGeom>
          <a:solidFill>
            <a:schemeClr val="bg1">
              <a:alpha val="0"/>
            </a:schemeClr>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b="1">
                <a:solidFill>
                  <a:srgbClr val="FF0000"/>
                </a:solidFill>
                <a:latin typeface="Arial" charset="0"/>
              </a:defRPr>
            </a:lvl1pPr>
            <a:lvl2pPr marL="742950" indent="-285750" eaLnBrk="0" hangingPunct="0">
              <a:defRPr sz="2000" b="1">
                <a:solidFill>
                  <a:srgbClr val="FF0000"/>
                </a:solidFill>
                <a:latin typeface="Arial" charset="0"/>
              </a:defRPr>
            </a:lvl2pPr>
            <a:lvl3pPr marL="1143000" indent="-228600" eaLnBrk="0" hangingPunct="0">
              <a:defRPr sz="2000" b="1">
                <a:solidFill>
                  <a:srgbClr val="FF0000"/>
                </a:solidFill>
                <a:latin typeface="Arial" charset="0"/>
              </a:defRPr>
            </a:lvl3pPr>
            <a:lvl4pPr marL="1600200" indent="-228600" eaLnBrk="0" hangingPunct="0">
              <a:defRPr sz="2000" b="1">
                <a:solidFill>
                  <a:srgbClr val="FF0000"/>
                </a:solidFill>
                <a:latin typeface="Arial" charset="0"/>
              </a:defRPr>
            </a:lvl4pPr>
            <a:lvl5pPr marL="2057400" indent="-228600" eaLnBrk="0" hangingPunct="0">
              <a:defRPr sz="2000" b="1">
                <a:solidFill>
                  <a:srgbClr val="FF0000"/>
                </a:solidFill>
                <a:latin typeface="Arial" charset="0"/>
              </a:defRPr>
            </a:lvl5pPr>
            <a:lvl6pPr marL="2514600" indent="-228600" eaLnBrk="0" fontAlgn="base" hangingPunct="0">
              <a:lnSpc>
                <a:spcPct val="150000"/>
              </a:lnSpc>
              <a:spcBef>
                <a:spcPct val="50000"/>
              </a:spcBef>
              <a:spcAft>
                <a:spcPct val="0"/>
              </a:spcAft>
              <a:defRPr sz="2000" b="1">
                <a:solidFill>
                  <a:srgbClr val="FF0000"/>
                </a:solidFill>
                <a:latin typeface="Arial" charset="0"/>
              </a:defRPr>
            </a:lvl6pPr>
            <a:lvl7pPr marL="2971800" indent="-228600" eaLnBrk="0" fontAlgn="base" hangingPunct="0">
              <a:lnSpc>
                <a:spcPct val="150000"/>
              </a:lnSpc>
              <a:spcBef>
                <a:spcPct val="50000"/>
              </a:spcBef>
              <a:spcAft>
                <a:spcPct val="0"/>
              </a:spcAft>
              <a:defRPr sz="2000" b="1">
                <a:solidFill>
                  <a:srgbClr val="FF0000"/>
                </a:solidFill>
                <a:latin typeface="Arial" charset="0"/>
              </a:defRPr>
            </a:lvl7pPr>
            <a:lvl8pPr marL="3429000" indent="-228600" eaLnBrk="0" fontAlgn="base" hangingPunct="0">
              <a:lnSpc>
                <a:spcPct val="150000"/>
              </a:lnSpc>
              <a:spcBef>
                <a:spcPct val="50000"/>
              </a:spcBef>
              <a:spcAft>
                <a:spcPct val="0"/>
              </a:spcAft>
              <a:defRPr sz="2000" b="1">
                <a:solidFill>
                  <a:srgbClr val="FF0000"/>
                </a:solidFill>
                <a:latin typeface="Arial" charset="0"/>
              </a:defRPr>
            </a:lvl8pPr>
            <a:lvl9pPr marL="3886200" indent="-228600" eaLnBrk="0" fontAlgn="base" hangingPunct="0">
              <a:lnSpc>
                <a:spcPct val="150000"/>
              </a:lnSpc>
              <a:spcBef>
                <a:spcPct val="50000"/>
              </a:spcBef>
              <a:spcAft>
                <a:spcPct val="0"/>
              </a:spcAft>
              <a:defRPr sz="2000" b="1">
                <a:solidFill>
                  <a:srgbClr val="FF0000"/>
                </a:solidFill>
                <a:latin typeface="Arial" charset="0"/>
              </a:defRPr>
            </a:lvl9pPr>
          </a:lstStyle>
          <a:p>
            <a:pPr marL="0" marR="0" lvl="0" indent="0" algn="l" defTabSz="914400" rtl="0" eaLnBrk="1" fontAlgn="base" latinLnBrk="0" hangingPunct="1">
              <a:lnSpc>
                <a:spcPct val="150000"/>
              </a:lnSpc>
              <a:spcBef>
                <a:spcPct val="50000"/>
              </a:spcBef>
              <a:spcAft>
                <a:spcPct val="0"/>
              </a:spcAft>
              <a:buClrTx/>
              <a:buSzTx/>
              <a:buFontTx/>
              <a:buNone/>
              <a:tabLst/>
              <a:defRPr/>
            </a:pPr>
            <a:endParaRPr kumimoji="0" lang="en-US" altLang="en-US" sz="2000" b="1" i="0"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245302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817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8178">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8178">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817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031522" y="152400"/>
            <a:ext cx="5029200" cy="6110807"/>
            <a:chOff x="2031522" y="152400"/>
            <a:chExt cx="5029200" cy="6110807"/>
          </a:xfrm>
        </p:grpSpPr>
        <p:pic>
          <p:nvPicPr>
            <p:cNvPr id="1026" name="Picture 2" descr="C:\Users\SJB\Documents\Folders\LETTERS\WC Burges - May 9  2002\Mum and Dad Photos\dad-low resolution for pptx fil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8108" y="152400"/>
              <a:ext cx="3928892" cy="5225646"/>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2"/>
            <p:cNvSpPr txBox="1">
              <a:spLocks noChangeArrowheads="1"/>
            </p:cNvSpPr>
            <p:nvPr/>
          </p:nvSpPr>
          <p:spPr bwMode="auto">
            <a:xfrm>
              <a:off x="2031522" y="5755376"/>
              <a:ext cx="502920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50000"/>
                </a:lnSpc>
                <a:spcBef>
                  <a:spcPct val="5000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a:ea typeface="+mn-ea"/>
                  <a:cs typeface="+mn-cs"/>
                </a:rPr>
                <a:t>W. C. (Bill) Burges (1916 – 2002), circa 1960</a:t>
              </a:r>
              <a:endParaRPr kumimoji="0" lang="en-US" altLang="en-US" sz="1800" b="1" i="0" u="none" strike="noStrike" kern="1200" cap="none" spc="0" normalizeH="0" baseline="0" noProof="0" dirty="0">
                <a:ln>
                  <a:noFill/>
                </a:ln>
                <a:solidFill>
                  <a:srgbClr val="0000FF"/>
                </a:solidFill>
                <a:effectLst/>
                <a:uLnTx/>
                <a:uFillTx/>
                <a:latin typeface="Arial"/>
                <a:ea typeface="+mn-ea"/>
                <a:cs typeface="+mn-cs"/>
              </a:endParaRPr>
            </a:p>
          </p:txBody>
        </p:sp>
      </p:grpSp>
    </p:spTree>
    <p:extLst>
      <p:ext uri="{BB962C8B-B14F-4D97-AF65-F5344CB8AC3E}">
        <p14:creationId xmlns:p14="http://schemas.microsoft.com/office/powerpoint/2010/main" val="250235898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ext Box 2"/>
          <p:cNvSpPr txBox="1">
            <a:spLocks noChangeArrowheads="1"/>
          </p:cNvSpPr>
          <p:nvPr/>
        </p:nvSpPr>
        <p:spPr bwMode="auto">
          <a:xfrm>
            <a:off x="914400" y="914400"/>
            <a:ext cx="7543800" cy="187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5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a:ea typeface="+mn-ea"/>
                <a:cs typeface="+mn-cs"/>
              </a:rPr>
              <a:t>I did not know why Dad included Dayton in his study tour.  </a:t>
            </a:r>
          </a:p>
          <a:p>
            <a:pPr marL="0" marR="0" lvl="0" indent="0" algn="l" defTabSz="914400" rtl="0" eaLnBrk="1" fontAlgn="base" latinLnBrk="0" hangingPunct="1">
              <a:lnSpc>
                <a:spcPct val="15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a:ea typeface="+mn-ea"/>
                <a:cs typeface="+mn-cs"/>
              </a:rPr>
              <a:t>It became clear after I read his report.</a:t>
            </a:r>
          </a:p>
        </p:txBody>
      </p:sp>
    </p:spTree>
    <p:extLst>
      <p:ext uri="{BB962C8B-B14F-4D97-AF65-F5344CB8AC3E}">
        <p14:creationId xmlns:p14="http://schemas.microsoft.com/office/powerpoint/2010/main" val="413975090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ext Box 2"/>
          <p:cNvSpPr txBox="1">
            <a:spLocks noChangeArrowheads="1"/>
          </p:cNvSpPr>
          <p:nvPr/>
        </p:nvSpPr>
        <p:spPr bwMode="auto">
          <a:xfrm>
            <a:off x="914400" y="914400"/>
            <a:ext cx="754380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5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a:ea typeface="+mn-ea"/>
                <a:cs typeface="+mn-cs"/>
              </a:rPr>
              <a:t>Dayton … .  In 1913 it became the </a:t>
            </a:r>
            <a:r>
              <a:rPr kumimoji="0" lang="en-US" altLang="en-US" sz="2400" b="1" i="0" u="none" strike="noStrike" kern="1200" cap="none" spc="0" normalizeH="0" baseline="0" noProof="0" dirty="0">
                <a:ln>
                  <a:noFill/>
                </a:ln>
                <a:solidFill>
                  <a:srgbClr val="0000FF"/>
                </a:solidFill>
                <a:effectLst/>
                <a:uLnTx/>
                <a:uFillTx/>
                <a:latin typeface="Arial"/>
                <a:ea typeface="+mn-ea"/>
                <a:cs typeface="+mn-cs"/>
              </a:rPr>
              <a:t>first city</a:t>
            </a:r>
            <a:r>
              <a:rPr kumimoji="0" lang="en-US" altLang="en-US" sz="2400" b="1" i="0" u="none" strike="noStrike" kern="1200" cap="none" spc="0" normalizeH="0" baseline="0" noProof="0" dirty="0">
                <a:ln>
                  <a:noFill/>
                </a:ln>
                <a:solidFill>
                  <a:srgbClr val="000000"/>
                </a:solidFill>
                <a:effectLst/>
                <a:uLnTx/>
                <a:uFillTx/>
                <a:latin typeface="Arial"/>
                <a:ea typeface="+mn-ea"/>
                <a:cs typeface="+mn-cs"/>
              </a:rPr>
              <a:t> in the United States with a </a:t>
            </a:r>
            <a:r>
              <a:rPr kumimoji="0" lang="en-US" altLang="en-US" sz="2400" b="1" i="0" u="none" strike="noStrike" kern="1200" cap="none" spc="0" normalizeH="0" baseline="0" noProof="0" dirty="0">
                <a:ln>
                  <a:noFill/>
                </a:ln>
                <a:solidFill>
                  <a:srgbClr val="0000FF"/>
                </a:solidFill>
                <a:effectLst/>
                <a:uLnTx/>
                <a:uFillTx/>
                <a:latin typeface="Arial"/>
                <a:ea typeface="+mn-ea"/>
                <a:cs typeface="+mn-cs"/>
              </a:rPr>
              <a:t>population over 8,000</a:t>
            </a:r>
            <a:r>
              <a:rPr kumimoji="0" lang="en-US" altLang="en-US" sz="2400" b="1" i="0" u="none" strike="noStrike" kern="1200" cap="none" spc="0" normalizeH="0" baseline="0" noProof="0" dirty="0">
                <a:ln>
                  <a:noFill/>
                </a:ln>
                <a:solidFill>
                  <a:srgbClr val="000000"/>
                </a:solidFill>
                <a:effectLst/>
                <a:uLnTx/>
                <a:uFillTx/>
                <a:latin typeface="Arial"/>
                <a:ea typeface="+mn-ea"/>
                <a:cs typeface="+mn-cs"/>
              </a:rPr>
              <a:t> to adopt the </a:t>
            </a:r>
            <a:r>
              <a:rPr kumimoji="0" lang="en-US" altLang="en-US" sz="2400" b="1" i="0" u="none" strike="noStrike" kern="1200" cap="none" spc="0" normalizeH="0" baseline="0" noProof="0" dirty="0">
                <a:ln>
                  <a:noFill/>
                </a:ln>
                <a:solidFill>
                  <a:srgbClr val="0000FF"/>
                </a:solidFill>
                <a:effectLst/>
                <a:uLnTx/>
                <a:uFillTx/>
                <a:latin typeface="Arial"/>
                <a:ea typeface="+mn-ea"/>
                <a:cs typeface="+mn-cs"/>
              </a:rPr>
              <a:t>Council-Manager</a:t>
            </a:r>
            <a:r>
              <a:rPr kumimoji="0" lang="en-US" altLang="en-US" sz="2400" b="1" i="0" u="none" strike="noStrike" kern="1200" cap="none" spc="0" normalizeH="0" baseline="0" noProof="0" dirty="0">
                <a:ln>
                  <a:noFill/>
                </a:ln>
                <a:solidFill>
                  <a:srgbClr val="000000"/>
                </a:solidFill>
                <a:effectLst/>
                <a:uLnTx/>
                <a:uFillTx/>
                <a:latin typeface="Arial"/>
                <a:ea typeface="+mn-ea"/>
                <a:cs typeface="+mn-cs"/>
              </a:rPr>
              <a:t> form of government.</a:t>
            </a:r>
          </a:p>
          <a:p>
            <a:pPr marL="0" marR="0" lvl="0" indent="0" algn="l" defTabSz="914400" rtl="0" eaLnBrk="1" fontAlgn="base" latinLnBrk="0" hangingPunct="1">
              <a:lnSpc>
                <a:spcPct val="15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a:ea typeface="+mn-ea"/>
                <a:cs typeface="+mn-cs"/>
              </a:rPr>
              <a:t>The City of Dayton is located on a flood plain and it was the result of severe flooding and subsequent devastation in 1913 which led to the </a:t>
            </a:r>
            <a:r>
              <a:rPr kumimoji="0" lang="en-US" altLang="en-US" sz="2400" b="1" i="0" u="none" strike="noStrike" kern="1200" cap="none" spc="0" normalizeH="0" baseline="0" noProof="0" dirty="0">
                <a:ln>
                  <a:noFill/>
                </a:ln>
                <a:solidFill>
                  <a:srgbClr val="0000FF"/>
                </a:solidFill>
                <a:effectLst/>
                <a:uLnTx/>
                <a:uFillTx/>
                <a:latin typeface="Arial"/>
                <a:ea typeface="+mn-ea"/>
                <a:cs typeface="+mn-cs"/>
              </a:rPr>
              <a:t>then new form of Council-Manager city government</a:t>
            </a:r>
            <a:r>
              <a:rPr kumimoji="0" lang="en-US" altLang="en-US" sz="2400" b="1" i="0" u="none" strike="noStrike" kern="1200" cap="none" spc="0" normalizeH="0" baseline="0" noProof="0" dirty="0">
                <a:ln>
                  <a:noFill/>
                </a:ln>
                <a:solidFill>
                  <a:srgbClr val="000000"/>
                </a:solidFill>
                <a:effectLst/>
                <a:uLnTx/>
                <a:uFillTx/>
                <a:latin typeface="Arial"/>
                <a:ea typeface="+mn-ea"/>
                <a:cs typeface="+mn-cs"/>
              </a:rPr>
              <a:t> being adopted </a:t>
            </a:r>
            <a:r>
              <a:rPr kumimoji="0" lang="en-US" altLang="en-US" sz="2400" b="1" i="0" u="none" strike="noStrike" kern="1200" cap="none" spc="0" normalizeH="0" baseline="0" noProof="0" dirty="0">
                <a:ln>
                  <a:noFill/>
                </a:ln>
                <a:solidFill>
                  <a:srgbClr val="0000FF"/>
                </a:solidFill>
                <a:effectLst/>
                <a:uLnTx/>
                <a:uFillTx/>
                <a:latin typeface="Arial"/>
                <a:ea typeface="+mn-ea"/>
                <a:cs typeface="+mn-cs"/>
              </a:rPr>
              <a:t>to expeditiously and systematically restore and manage the city.</a:t>
            </a:r>
            <a:r>
              <a:rPr kumimoji="0" lang="en-US" altLang="en-US" sz="2400" b="1" i="0" u="none" strike="noStrike" kern="1200" cap="none" spc="0" normalizeH="0" baseline="0" noProof="0" dirty="0">
                <a:ln>
                  <a:noFill/>
                </a:ln>
                <a:solidFill>
                  <a:srgbClr val="000000"/>
                </a:solidFill>
                <a:effectLst/>
                <a:uLnTx/>
                <a:uFillTx/>
                <a:latin typeface="Arial"/>
                <a:ea typeface="+mn-ea"/>
                <a:cs typeface="+mn-cs"/>
              </a:rPr>
              <a:t>  </a:t>
            </a:r>
          </a:p>
        </p:txBody>
      </p:sp>
    </p:spTree>
    <p:extLst>
      <p:ext uri="{BB962C8B-B14F-4D97-AF65-F5344CB8AC3E}">
        <p14:creationId xmlns:p14="http://schemas.microsoft.com/office/powerpoint/2010/main" val="173673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817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ext Box 2"/>
          <p:cNvSpPr txBox="1">
            <a:spLocks noChangeArrowheads="1"/>
          </p:cNvSpPr>
          <p:nvPr/>
        </p:nvSpPr>
        <p:spPr bwMode="auto">
          <a:xfrm>
            <a:off x="914400" y="914400"/>
            <a:ext cx="7543800" cy="2793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5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a:ea typeface="+mn-ea"/>
                <a:cs typeface="+mn-cs"/>
              </a:rPr>
              <a:t>At that time also, the </a:t>
            </a:r>
            <a:r>
              <a:rPr kumimoji="0" lang="en-US" altLang="en-US" sz="2400" b="1" i="0" u="none" strike="noStrike" kern="1200" cap="none" spc="0" normalizeH="0" baseline="0" noProof="0" dirty="0">
                <a:ln>
                  <a:noFill/>
                </a:ln>
                <a:solidFill>
                  <a:srgbClr val="0000FF"/>
                </a:solidFill>
                <a:effectLst/>
                <a:uLnTx/>
                <a:uFillTx/>
                <a:latin typeface="Arial"/>
                <a:ea typeface="+mn-ea"/>
                <a:cs typeface="+mn-cs"/>
              </a:rPr>
              <a:t>“Miami Conservancy District”</a:t>
            </a:r>
            <a:r>
              <a:rPr kumimoji="0" lang="en-US" altLang="en-US" sz="2400" b="1" i="0" u="none" strike="noStrike" kern="1200" cap="none" spc="0" normalizeH="0" baseline="0" noProof="0" dirty="0">
                <a:ln>
                  <a:noFill/>
                </a:ln>
                <a:solidFill>
                  <a:srgbClr val="000000"/>
                </a:solidFill>
                <a:effectLst/>
                <a:uLnTx/>
                <a:uFillTx/>
                <a:latin typeface="Arial"/>
                <a:ea typeface="+mn-ea"/>
                <a:cs typeface="+mn-cs"/>
              </a:rPr>
              <a:t> was formed, about which I will report separately, and as a result of the work of the Conservancy District, </a:t>
            </a:r>
            <a:r>
              <a:rPr kumimoji="0" lang="en-US" altLang="en-US" sz="2400" b="1" i="0" u="none" strike="noStrike" kern="1200" cap="none" spc="0" normalizeH="0" baseline="0" noProof="0" dirty="0">
                <a:ln>
                  <a:noFill/>
                </a:ln>
                <a:solidFill>
                  <a:srgbClr val="0000FF"/>
                </a:solidFill>
                <a:effectLst/>
                <a:uLnTx/>
                <a:uFillTx/>
                <a:latin typeface="Arial"/>
                <a:ea typeface="+mn-ea"/>
                <a:cs typeface="+mn-cs"/>
              </a:rPr>
              <a:t>Dayton is now safe from future flood-rains.</a:t>
            </a:r>
            <a:endParaRPr kumimoji="0" lang="en-US" altLang="en-US" sz="2400" b="1" i="0" u="none" strike="noStrike" kern="1200" cap="none" spc="0" normalizeH="0" baseline="0" noProof="0" dirty="0">
              <a:ln>
                <a:noFill/>
              </a:ln>
              <a:solidFill>
                <a:prstClr val="black"/>
              </a:solidFill>
              <a:effectLst/>
              <a:uLnTx/>
              <a:uFillTx/>
              <a:latin typeface="Arial"/>
              <a:ea typeface="+mn-ea"/>
              <a:cs typeface="+mn-cs"/>
            </a:endParaRPr>
          </a:p>
        </p:txBody>
      </p:sp>
      <p:sp>
        <p:nvSpPr>
          <p:cNvPr id="3" name="Text Box 2"/>
          <p:cNvSpPr txBox="1">
            <a:spLocks noChangeArrowheads="1"/>
          </p:cNvSpPr>
          <p:nvPr/>
        </p:nvSpPr>
        <p:spPr bwMode="auto">
          <a:xfrm>
            <a:off x="914400" y="3962400"/>
            <a:ext cx="7543800" cy="698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50000"/>
              </a:lnSpc>
              <a:spcBef>
                <a:spcPct val="5000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a:ea typeface="+mn-ea"/>
                <a:cs typeface="+mn-cs"/>
              </a:rPr>
              <a:t>From page 110: “Some Aspects of City Government and Other Practices Overseas”, Report by, W. Burges, Town Clerk, City of Newcastle, N.S.W., 1960, p221. </a:t>
            </a:r>
          </a:p>
        </p:txBody>
      </p:sp>
      <p:sp>
        <p:nvSpPr>
          <p:cNvPr id="4" name="Text Box 2"/>
          <p:cNvSpPr txBox="1">
            <a:spLocks noChangeArrowheads="1"/>
          </p:cNvSpPr>
          <p:nvPr/>
        </p:nvSpPr>
        <p:spPr bwMode="auto">
          <a:xfrm>
            <a:off x="921592" y="5029200"/>
            <a:ext cx="7543800"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5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a:ea typeface="+mn-ea"/>
                <a:cs typeface="+mn-cs"/>
              </a:rPr>
              <a:t>Sadly, I have not found Dad’s report on the MCD.</a:t>
            </a:r>
          </a:p>
        </p:txBody>
      </p:sp>
    </p:spTree>
    <p:extLst>
      <p:ext uri="{BB962C8B-B14F-4D97-AF65-F5344CB8AC3E}">
        <p14:creationId xmlns:p14="http://schemas.microsoft.com/office/powerpoint/2010/main" val="89933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Text Box 2"/>
          <p:cNvSpPr txBox="1">
            <a:spLocks noChangeArrowheads="1"/>
          </p:cNvSpPr>
          <p:nvPr/>
        </p:nvSpPr>
        <p:spPr bwMode="auto">
          <a:xfrm>
            <a:off x="1143000" y="990600"/>
            <a:ext cx="7315200" cy="2332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a:solidFill>
                  <a:srgbClr val="FF0000"/>
                </a:solidFill>
                <a:latin typeface="Arial" charset="0"/>
              </a:defRPr>
            </a:lvl1pPr>
            <a:lvl2pPr marL="742950" indent="-285750" eaLnBrk="0" hangingPunct="0">
              <a:defRPr sz="2000" b="1">
                <a:solidFill>
                  <a:srgbClr val="FF0000"/>
                </a:solidFill>
                <a:latin typeface="Arial" charset="0"/>
              </a:defRPr>
            </a:lvl2pPr>
            <a:lvl3pPr marL="1143000" indent="-228600" eaLnBrk="0" hangingPunct="0">
              <a:defRPr sz="2000" b="1">
                <a:solidFill>
                  <a:srgbClr val="FF0000"/>
                </a:solidFill>
                <a:latin typeface="Arial" charset="0"/>
              </a:defRPr>
            </a:lvl3pPr>
            <a:lvl4pPr marL="1600200" indent="-228600" eaLnBrk="0" hangingPunct="0">
              <a:defRPr sz="2000" b="1">
                <a:solidFill>
                  <a:srgbClr val="FF0000"/>
                </a:solidFill>
                <a:latin typeface="Arial" charset="0"/>
              </a:defRPr>
            </a:lvl4pPr>
            <a:lvl5pPr marL="2057400" indent="-228600" eaLnBrk="0" hangingPunct="0">
              <a:defRPr sz="2000" b="1">
                <a:solidFill>
                  <a:srgbClr val="FF0000"/>
                </a:solidFill>
                <a:latin typeface="Arial" charset="0"/>
              </a:defRPr>
            </a:lvl5pPr>
            <a:lvl6pPr marL="2514600" indent="-228600" eaLnBrk="0" fontAlgn="base" hangingPunct="0">
              <a:lnSpc>
                <a:spcPct val="150000"/>
              </a:lnSpc>
              <a:spcBef>
                <a:spcPct val="50000"/>
              </a:spcBef>
              <a:spcAft>
                <a:spcPct val="0"/>
              </a:spcAft>
              <a:defRPr sz="2000" b="1">
                <a:solidFill>
                  <a:srgbClr val="FF0000"/>
                </a:solidFill>
                <a:latin typeface="Arial" charset="0"/>
              </a:defRPr>
            </a:lvl6pPr>
            <a:lvl7pPr marL="2971800" indent="-228600" eaLnBrk="0" fontAlgn="base" hangingPunct="0">
              <a:lnSpc>
                <a:spcPct val="150000"/>
              </a:lnSpc>
              <a:spcBef>
                <a:spcPct val="50000"/>
              </a:spcBef>
              <a:spcAft>
                <a:spcPct val="0"/>
              </a:spcAft>
              <a:defRPr sz="2000" b="1">
                <a:solidFill>
                  <a:srgbClr val="FF0000"/>
                </a:solidFill>
                <a:latin typeface="Arial" charset="0"/>
              </a:defRPr>
            </a:lvl7pPr>
            <a:lvl8pPr marL="3429000" indent="-228600" eaLnBrk="0" fontAlgn="base" hangingPunct="0">
              <a:lnSpc>
                <a:spcPct val="150000"/>
              </a:lnSpc>
              <a:spcBef>
                <a:spcPct val="50000"/>
              </a:spcBef>
              <a:spcAft>
                <a:spcPct val="0"/>
              </a:spcAft>
              <a:defRPr sz="2000" b="1">
                <a:solidFill>
                  <a:srgbClr val="FF0000"/>
                </a:solidFill>
                <a:latin typeface="Arial" charset="0"/>
              </a:defRPr>
            </a:lvl8pPr>
            <a:lvl9pPr marL="3886200" indent="-228600" eaLnBrk="0" fontAlgn="base" hangingPunct="0">
              <a:lnSpc>
                <a:spcPct val="150000"/>
              </a:lnSpc>
              <a:spcBef>
                <a:spcPct val="50000"/>
              </a:spcBef>
              <a:spcAft>
                <a:spcPct val="0"/>
              </a:spcAft>
              <a:defRPr sz="2000" b="1">
                <a:solidFill>
                  <a:srgbClr val="FF0000"/>
                </a:solidFill>
                <a:latin typeface="Arial" charset="0"/>
              </a:defRPr>
            </a:lvl9pPr>
          </a:lstStyle>
          <a:p>
            <a:pPr marL="0" marR="0" lvl="0" indent="0" algn="l" defTabSz="914400" rtl="0" eaLnBrk="1" fontAlgn="base" latinLnBrk="0" hangingPunct="1">
              <a:lnSpc>
                <a:spcPct val="13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charset="0"/>
                <a:ea typeface="+mn-ea"/>
                <a:cs typeface="+mn-cs"/>
              </a:rPr>
              <a:t>How should we design for flood</a:t>
            </a:r>
            <a:r>
              <a:rPr kumimoji="0" lang="en-US" altLang="en-US" sz="2400" b="1" i="0" u="none" strike="noStrike" kern="1200" cap="none" spc="0" normalizeH="0" noProof="0" dirty="0">
                <a:ln>
                  <a:noFill/>
                </a:ln>
                <a:solidFill>
                  <a:srgbClr val="000000"/>
                </a:solidFill>
                <a:effectLst/>
                <a:uLnTx/>
                <a:uFillTx/>
                <a:latin typeface="Arial" charset="0"/>
                <a:ea typeface="+mn-ea"/>
                <a:cs typeface="+mn-cs"/>
              </a:rPr>
              <a:t> damage mitigation?</a:t>
            </a:r>
          </a:p>
          <a:p>
            <a:pPr marL="0" marR="0" lvl="0" indent="0" algn="l" defTabSz="914400" rtl="0" eaLnBrk="1" fontAlgn="base" latinLnBrk="0" hangingPunct="1">
              <a:lnSpc>
                <a:spcPct val="130000"/>
              </a:lnSpc>
              <a:spcBef>
                <a:spcPct val="50000"/>
              </a:spcBef>
              <a:spcAft>
                <a:spcPct val="0"/>
              </a:spcAft>
              <a:buClrTx/>
              <a:buSzTx/>
              <a:buFontTx/>
              <a:buNone/>
              <a:tabLst/>
              <a:defRPr/>
            </a:pPr>
            <a:r>
              <a:rPr lang="en-US" altLang="en-US" sz="2400" baseline="0" dirty="0">
                <a:solidFill>
                  <a:srgbClr val="000000"/>
                </a:solidFill>
              </a:rPr>
              <a:t>This has been known for a long time.</a:t>
            </a:r>
            <a:r>
              <a:rPr kumimoji="0" lang="en-US" altLang="en-US" sz="2400" b="1" i="0" u="none" strike="noStrike" kern="1200" cap="none" spc="0" normalizeH="0" baseline="0" noProof="0" dirty="0">
                <a:ln>
                  <a:noFill/>
                </a:ln>
                <a:solidFill>
                  <a:srgbClr val="000000"/>
                </a:solidFill>
                <a:effectLst/>
                <a:uLnTx/>
                <a:uFillTx/>
                <a:latin typeface="Arial" charset="0"/>
                <a:ea typeface="+mn-ea"/>
                <a:cs typeface="+mn-cs"/>
              </a:rPr>
              <a:t> </a:t>
            </a:r>
          </a:p>
          <a:p>
            <a:pPr marL="0" marR="0" lvl="0" indent="0" algn="l" defTabSz="914400" rtl="0" eaLnBrk="1" fontAlgn="base" latinLnBrk="0" hangingPunct="1">
              <a:lnSpc>
                <a:spcPct val="130000"/>
              </a:lnSpc>
              <a:spcBef>
                <a:spcPct val="5000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9718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424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6248400"/>
            <a:ext cx="7010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p:cNvSpPr txBox="1"/>
          <p:nvPr/>
        </p:nvSpPr>
        <p:spPr>
          <a:xfrm>
            <a:off x="762000" y="609611"/>
            <a:ext cx="80010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Summary observations from personal experience and studying excellent water resources engineering works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lumMod val="6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51579726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7" name="Text Box 3"/>
          <p:cNvSpPr txBox="1">
            <a:spLocks noChangeArrowheads="1"/>
          </p:cNvSpPr>
          <p:nvPr/>
        </p:nvSpPr>
        <p:spPr bwMode="auto">
          <a:xfrm>
            <a:off x="381000" y="304803"/>
            <a:ext cx="8534400" cy="6302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5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Make sure that there is a </a:t>
            </a:r>
            <a:r>
              <a:rPr kumimoji="0" lang="en-US" alt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“captain of the ship”. The captain</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has </a:t>
            </a:r>
            <a:r>
              <a:rPr kumimoji="0" lang="en-US" alt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full knowledge</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of the operation and </a:t>
            </a:r>
            <a:r>
              <a:rPr kumimoji="0" lang="en-US" alt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delegates.</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base" latinLnBrk="0" hangingPunct="1">
              <a:lnSpc>
                <a:spcPct val="15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Arthur Morgan was an exceptional </a:t>
            </a:r>
            <a:r>
              <a:rPr kumimoji="0" lang="en-US" alt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“captain of the ship”</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He had detailed understanding of every aspect of the flood protection scheme.</a:t>
            </a:r>
          </a:p>
          <a:p>
            <a:pPr marL="0" marR="0" lvl="0" indent="0" algn="l" defTabSz="914400" rtl="0" eaLnBrk="1" fontAlgn="base" latinLnBrk="0" hangingPunct="1">
              <a:lnSpc>
                <a:spcPct val="15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He and colleagues hired the best engineers they could find to do this innovative work.</a:t>
            </a:r>
          </a:p>
          <a:p>
            <a:pPr marL="0" marR="0" lvl="0" indent="0" algn="l" defTabSz="914400" rtl="0" eaLnBrk="1" fontAlgn="base" latinLnBrk="0" hangingPunct="1">
              <a:lnSpc>
                <a:spcPct val="150000"/>
              </a:lnSpc>
              <a:spcBef>
                <a:spcPct val="5000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50000"/>
              </a:lnSpc>
              <a:spcBef>
                <a:spcPct val="5000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2226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3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3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7" name="Text Box 3"/>
          <p:cNvSpPr txBox="1">
            <a:spLocks noChangeArrowheads="1"/>
          </p:cNvSpPr>
          <p:nvPr/>
        </p:nvSpPr>
        <p:spPr bwMode="auto">
          <a:xfrm>
            <a:off x="381000" y="304802"/>
            <a:ext cx="8305800" cy="6117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5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establishment with the full engagement of the community of the “Miami Conservancy District” and its </a:t>
            </a:r>
            <a:r>
              <a:rPr kumimoji="0" lang="en-US" alt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governing structure</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guaranteed there would be no loss of </a:t>
            </a:r>
            <a:r>
              <a:rPr kumimoji="0" lang="en-US" alt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“institutional memory”</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and ensured </a:t>
            </a:r>
            <a:r>
              <a:rPr kumimoji="0" lang="en-US" alt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“life cycle”</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engineering and societal engagement.</a:t>
            </a:r>
          </a:p>
          <a:p>
            <a:pPr marL="0" marR="0" lvl="0" indent="0" algn="l" defTabSz="914400" rtl="0" eaLnBrk="1" fontAlgn="base" latinLnBrk="0" hangingPunct="1">
              <a:lnSpc>
                <a:spcPct val="15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"District" is overseen by its </a:t>
            </a:r>
            <a:r>
              <a:rPr kumimoji="0" lang="en-US" alt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chief engineer</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board of directors</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and </a:t>
            </a:r>
            <a:r>
              <a:rPr kumimoji="0" lang="en-US" alt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board of (world class) consultants</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who meet in Dayton for "five-year" inspection tours.</a:t>
            </a:r>
          </a:p>
          <a:p>
            <a:pPr marL="0" marR="0" lvl="0" indent="0" algn="l" defTabSz="914400" rtl="0" eaLnBrk="1" fontAlgn="base" latinLnBrk="0" hangingPunct="1">
              <a:lnSpc>
                <a:spcPct val="15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base" latinLnBrk="0" hangingPunct="1">
              <a:lnSpc>
                <a:spcPct val="150000"/>
              </a:lnSpc>
              <a:spcBef>
                <a:spcPct val="5000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2207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326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7" name="Text Box 3"/>
          <p:cNvSpPr txBox="1">
            <a:spLocks noChangeArrowheads="1"/>
          </p:cNvSpPr>
          <p:nvPr/>
        </p:nvSpPr>
        <p:spPr bwMode="auto">
          <a:xfrm>
            <a:off x="381000" y="304803"/>
            <a:ext cx="8680704" cy="6288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5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How do we replicate the spirit of Morgan and his approach?</a:t>
            </a:r>
          </a:p>
          <a:p>
            <a:pPr marL="0" marR="0" lvl="0" indent="0" algn="l" defTabSz="914400" rtl="0" eaLnBrk="1" fontAlgn="base" latinLnBrk="0" hangingPunct="1">
              <a:lnSpc>
                <a:spcPct val="15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 addition to a “ship’s captain”</a:t>
            </a:r>
          </a:p>
          <a:p>
            <a:pPr marL="0" marR="0" lvl="0" indent="0" algn="l" defTabSz="914400" rtl="0" eaLnBrk="1" fontAlgn="base" latinLnBrk="0" hangingPunct="1">
              <a:lnSpc>
                <a:spcPct val="15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Seek out several wise colleagues </a:t>
            </a:r>
            <a:r>
              <a:rPr kumimoji="0" lang="en-US" alt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30+ years older</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including </a:t>
            </a:r>
            <a:r>
              <a:rPr kumimoji="0" lang="en-US" alt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retired professionals</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to serve as </a:t>
            </a:r>
            <a:r>
              <a:rPr kumimoji="0" lang="en-US" alt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mentors</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engineering mistakes</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are repeated about every </a:t>
            </a:r>
            <a:r>
              <a:rPr kumimoji="0" lang="en-US" alt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30 years.</a:t>
            </a:r>
          </a:p>
          <a:p>
            <a:pPr marL="0" marR="0" lvl="0" indent="0" algn="l" defTabSz="914400" rtl="0" eaLnBrk="1" fontAlgn="base" latinLnBrk="0" hangingPunct="1">
              <a:lnSpc>
                <a:spcPct val="15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Invite colleagues to help you </a:t>
            </a:r>
            <a:r>
              <a:rPr kumimoji="0" lang="en-US" alt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think of all ways</a:t>
            </a: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that your design or system </a:t>
            </a:r>
            <a:r>
              <a:rPr kumimoji="0" lang="en-US" alt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could possibly fail</a:t>
            </a: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the societal consequences.</a:t>
            </a:r>
          </a:p>
          <a:p>
            <a:pPr marL="0" marR="0" lvl="0" indent="0" algn="l" defTabSz="914400" rtl="0" eaLnBrk="1" fontAlgn="base" latinLnBrk="0" hangingPunct="1">
              <a:lnSpc>
                <a:spcPct val="15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“Hope”</a:t>
            </a: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is not a strategy!</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6683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3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32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326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3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35935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6248400"/>
            <a:ext cx="7010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p:cNvSpPr txBox="1"/>
          <p:nvPr/>
        </p:nvSpPr>
        <p:spPr>
          <a:xfrm>
            <a:off x="762000" y="609611"/>
            <a:ext cx="80010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Epilogue: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Oroville Dam chute spillway failure, February 2017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lumMod val="6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07024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7" name="Text Box 3"/>
          <p:cNvSpPr txBox="1">
            <a:spLocks noChangeArrowheads="1"/>
          </p:cNvSpPr>
          <p:nvPr/>
        </p:nvSpPr>
        <p:spPr bwMode="auto">
          <a:xfrm>
            <a:off x="381000" y="304802"/>
            <a:ext cx="8610600" cy="6671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5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 example of the importance of loss of “institutional memory”</a:t>
            </a:r>
          </a:p>
          <a:p>
            <a:pPr marL="0" marR="0" lvl="0" indent="0" algn="l" defTabSz="914400" rtl="0" eaLnBrk="1" fontAlgn="base" latinLnBrk="0" hangingPunct="1">
              <a:lnSpc>
                <a:spcPct val="15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Failure of the </a:t>
            </a:r>
            <a:r>
              <a:rPr kumimoji="0" lang="en-US" alt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spillway</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and </a:t>
            </a:r>
            <a:r>
              <a:rPr kumimoji="0" lang="en-US" alt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severe damage</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from flow over the </a:t>
            </a:r>
            <a:r>
              <a:rPr kumimoji="0" lang="en-US" alt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emergency spillway</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t>
            </a:r>
            <a:r>
              <a:rPr kumimoji="0" lang="en-US" alt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Oroville Dam</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California, the </a:t>
            </a:r>
            <a:r>
              <a:rPr kumimoji="0" lang="en-US" alt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most important reservoir</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in the California </a:t>
            </a:r>
            <a:r>
              <a:rPr kumimoji="0" lang="en-US" alt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State Water Project</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in February 2017</a:t>
            </a:r>
          </a:p>
          <a:p>
            <a:pPr marL="0" marR="0" lvl="0" indent="0" algn="l" defTabSz="914400" rtl="0" eaLnBrk="1" fontAlgn="base" latinLnBrk="0" hangingPunct="1">
              <a:lnSpc>
                <a:spcPct val="15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January 2018 </a:t>
            </a:r>
            <a:r>
              <a:rPr kumimoji="0" lang="en-US" alt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Independent Team Forensic Report </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highlights the failure to consider full “life-cycle” design and maintenance.</a:t>
            </a:r>
          </a:p>
          <a:p>
            <a:pPr marL="0" marR="0" lvl="0" indent="0" algn="l" defTabSz="914400" rtl="0" eaLnBrk="1" fontAlgn="base" latinLnBrk="0" hangingPunct="1">
              <a:lnSpc>
                <a:spcPct val="15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There was no </a:t>
            </a:r>
            <a:r>
              <a:rPr kumimoji="0" lang="en-US" alt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oversight of the system</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of comparable robustness to that for the MCD</a:t>
            </a:r>
          </a:p>
        </p:txBody>
      </p:sp>
    </p:spTree>
    <p:extLst>
      <p:ext uri="{BB962C8B-B14F-4D97-AF65-F5344CB8AC3E}">
        <p14:creationId xmlns:p14="http://schemas.microsoft.com/office/powerpoint/2010/main" val="376721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3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32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3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sections oroville d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447802"/>
            <a:ext cx="8763000" cy="4581525"/>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228600" y="1168568"/>
            <a:ext cx="7315200" cy="1727032"/>
            <a:chOff x="228600" y="1168568"/>
            <a:chExt cx="7315200" cy="1727032"/>
          </a:xfrm>
        </p:grpSpPr>
        <p:sp>
          <p:nvSpPr>
            <p:cNvPr id="10" name="TextBox 9"/>
            <p:cNvSpPr txBox="1"/>
            <p:nvPr/>
          </p:nvSpPr>
          <p:spPr>
            <a:xfrm>
              <a:off x="2667000" y="1168568"/>
              <a:ext cx="4876800" cy="707886"/>
            </a:xfrm>
            <a:prstGeom prst="rect">
              <a:avLst/>
            </a:prstGeom>
            <a:solidFill>
              <a:schemeClr val="bg1"/>
            </a:solid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Emergency spillway -1,730 ft. long - for uncontrolled release of floods up to PMF </a:t>
              </a:r>
            </a:p>
          </p:txBody>
        </p:sp>
        <p:cxnSp>
          <p:nvCxnSpPr>
            <p:cNvPr id="11" name="Straight Arrow Connector 10"/>
            <p:cNvCxnSpPr/>
            <p:nvPr/>
          </p:nvCxnSpPr>
          <p:spPr>
            <a:xfrm flipH="1">
              <a:off x="228600" y="1522511"/>
              <a:ext cx="2420112" cy="129688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0" idx="1"/>
            </p:cNvCxnSpPr>
            <p:nvPr/>
          </p:nvCxnSpPr>
          <p:spPr>
            <a:xfrm flipH="1">
              <a:off x="1828800" y="1522511"/>
              <a:ext cx="838200" cy="137308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7391400" y="6381690"/>
            <a:ext cx="1676400" cy="400110"/>
          </a:xfrm>
          <a:prstGeom prst="rect">
            <a:avLst/>
          </a:prstGeom>
          <a:solidFill>
            <a:schemeClr val="bg1"/>
          </a:solid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March 2017</a:t>
            </a:r>
          </a:p>
        </p:txBody>
      </p:sp>
      <p:grpSp>
        <p:nvGrpSpPr>
          <p:cNvPr id="8" name="Group 7"/>
          <p:cNvGrpSpPr/>
          <p:nvPr/>
        </p:nvGrpSpPr>
        <p:grpSpPr>
          <a:xfrm>
            <a:off x="2895600" y="2038290"/>
            <a:ext cx="5410200" cy="875598"/>
            <a:chOff x="2895600" y="2038290"/>
            <a:chExt cx="5410200" cy="875598"/>
          </a:xfrm>
        </p:grpSpPr>
        <p:sp>
          <p:nvSpPr>
            <p:cNvPr id="9" name="TextBox 8"/>
            <p:cNvSpPr txBox="1"/>
            <p:nvPr/>
          </p:nvSpPr>
          <p:spPr>
            <a:xfrm>
              <a:off x="4267200" y="2038290"/>
              <a:ext cx="3200400" cy="400110"/>
            </a:xfrm>
            <a:prstGeom prst="rect">
              <a:avLst/>
            </a:prstGeom>
            <a:solidFill>
              <a:schemeClr val="bg1"/>
            </a:solid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Earth dam – 6,920 ft. long</a:t>
              </a:r>
            </a:p>
          </p:txBody>
        </p:sp>
        <p:cxnSp>
          <p:nvCxnSpPr>
            <p:cNvPr id="12" name="Straight Arrow Connector 11"/>
            <p:cNvCxnSpPr/>
            <p:nvPr/>
          </p:nvCxnSpPr>
          <p:spPr>
            <a:xfrm>
              <a:off x="5791200" y="2456688"/>
              <a:ext cx="2514600" cy="457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2895600" y="2456688"/>
              <a:ext cx="2895600" cy="457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3962400" y="3333690"/>
            <a:ext cx="4191000" cy="404874"/>
          </a:xfrm>
          <a:prstGeom prst="rect">
            <a:avLst/>
          </a:prstGeom>
          <a:solidFill>
            <a:schemeClr val="bg1"/>
          </a:solid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Discharge – Failed Chute Spillway</a:t>
            </a:r>
          </a:p>
        </p:txBody>
      </p:sp>
      <p:cxnSp>
        <p:nvCxnSpPr>
          <p:cNvPr id="16" name="Straight Arrow Connector 15"/>
          <p:cNvCxnSpPr/>
          <p:nvPr/>
        </p:nvCxnSpPr>
        <p:spPr>
          <a:xfrm flipH="1">
            <a:off x="2743200" y="3536127"/>
            <a:ext cx="1219200" cy="27387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2734056" y="3554415"/>
            <a:ext cx="1219200" cy="156927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826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6248400"/>
            <a:ext cx="7010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5" name="Group 4"/>
          <p:cNvGrpSpPr/>
          <p:nvPr/>
        </p:nvGrpSpPr>
        <p:grpSpPr>
          <a:xfrm>
            <a:off x="0" y="304800"/>
            <a:ext cx="9144000" cy="6477000"/>
            <a:chOff x="0" y="304800"/>
            <a:chExt cx="9144000" cy="6477000"/>
          </a:xfrm>
        </p:grpSpPr>
        <p:pic>
          <p:nvPicPr>
            <p:cNvPr id="3" name="Picture 2" descr="C:\Users\SJB\Desktop\169.jpg"/>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5562600"/>
            </a:xfrm>
            <a:prstGeom prst="rect">
              <a:avLst/>
            </a:prstGeom>
            <a:noFill/>
            <a:ln>
              <a:noFill/>
            </a:ln>
          </p:spPr>
        </p:pic>
        <p:sp>
          <p:nvSpPr>
            <p:cNvPr id="4" name="TextBox 3"/>
            <p:cNvSpPr txBox="1"/>
            <p:nvPr/>
          </p:nvSpPr>
          <p:spPr>
            <a:xfrm>
              <a:off x="7391400" y="6381690"/>
              <a:ext cx="1676400" cy="400110"/>
            </a:xfrm>
            <a:prstGeom prst="rect">
              <a:avLst/>
            </a:prstGeom>
            <a:solidFill>
              <a:schemeClr val="bg1"/>
            </a:solid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March  2017</a:t>
              </a:r>
            </a:p>
          </p:txBody>
        </p:sp>
      </p:grpSp>
      <p:grpSp>
        <p:nvGrpSpPr>
          <p:cNvPr id="6" name="Group 5"/>
          <p:cNvGrpSpPr/>
          <p:nvPr/>
        </p:nvGrpSpPr>
        <p:grpSpPr>
          <a:xfrm>
            <a:off x="2971800" y="2285999"/>
            <a:ext cx="3124200" cy="1206598"/>
            <a:chOff x="457200" y="1904999"/>
            <a:chExt cx="3124200" cy="1206598"/>
          </a:xfrm>
        </p:grpSpPr>
        <p:sp>
          <p:nvSpPr>
            <p:cNvPr id="7" name="TextBox 6"/>
            <p:cNvSpPr txBox="1"/>
            <p:nvPr/>
          </p:nvSpPr>
          <p:spPr>
            <a:xfrm>
              <a:off x="457200" y="1904999"/>
              <a:ext cx="3124200" cy="400110"/>
            </a:xfrm>
            <a:prstGeom prst="rect">
              <a:avLst/>
            </a:prstGeom>
            <a:solidFill>
              <a:schemeClr val="bg1"/>
            </a:solid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Back cutting at 10 ft./hour</a:t>
              </a:r>
            </a:p>
          </p:txBody>
        </p:sp>
        <p:cxnSp>
          <p:nvCxnSpPr>
            <p:cNvPr id="9" name="Straight Arrow Connector 8"/>
            <p:cNvCxnSpPr/>
            <p:nvPr/>
          </p:nvCxnSpPr>
          <p:spPr>
            <a:xfrm flipH="1">
              <a:off x="932688" y="2325624"/>
              <a:ext cx="1124712" cy="78597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2" name="Text Box 3">
            <a:extLst>
              <a:ext uri="{FF2B5EF4-FFF2-40B4-BE49-F238E27FC236}">
                <a16:creationId xmlns:a16="http://schemas.microsoft.com/office/drawing/2014/main" id="{77258E94-6FA7-CDCC-2093-AED50FD91D23}"/>
              </a:ext>
            </a:extLst>
          </p:cNvPr>
          <p:cNvSpPr txBox="1">
            <a:spLocks noChangeArrowheads="1"/>
          </p:cNvSpPr>
          <p:nvPr/>
        </p:nvSpPr>
        <p:spPr bwMode="auto">
          <a:xfrm>
            <a:off x="653144" y="6096000"/>
            <a:ext cx="612865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400" b="1" dirty="0">
                <a:solidFill>
                  <a:srgbClr val="000000"/>
                </a:solidFill>
                <a:latin typeface="Arial"/>
              </a:rPr>
              <a:t>Damage from use of emergency spillway</a:t>
            </a:r>
          </a:p>
        </p:txBody>
      </p:sp>
    </p:spTree>
    <p:extLst>
      <p:ext uri="{BB962C8B-B14F-4D97-AF65-F5344CB8AC3E}">
        <p14:creationId xmlns:p14="http://schemas.microsoft.com/office/powerpoint/2010/main" val="265169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874" y="16408"/>
            <a:ext cx="9100252" cy="6825189"/>
            <a:chOff x="21874" y="16406"/>
            <a:chExt cx="9100252" cy="6825189"/>
          </a:xfrm>
        </p:grpSpPr>
        <p:pic>
          <p:nvPicPr>
            <p:cNvPr id="5122" name="Picture 2" descr="C:\Users\SJB\Documents\Classes\Cee 5xx Class materials - Steve Burges\Cee 578 Jessica Spring 2017\Oroville Dam -6-7-2013\Photos\P10706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74" y="16406"/>
              <a:ext cx="9100252" cy="682518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391400" y="6381690"/>
              <a:ext cx="1676400" cy="400110"/>
            </a:xfrm>
            <a:prstGeom prst="rect">
              <a:avLst/>
            </a:prstGeom>
            <a:solidFill>
              <a:schemeClr val="bg1"/>
            </a:solid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June 7  2013</a:t>
              </a:r>
            </a:p>
          </p:txBody>
        </p:sp>
      </p:grpSp>
      <p:grpSp>
        <p:nvGrpSpPr>
          <p:cNvPr id="3" name="Group 2"/>
          <p:cNvGrpSpPr/>
          <p:nvPr/>
        </p:nvGrpSpPr>
        <p:grpSpPr>
          <a:xfrm>
            <a:off x="1905000" y="1295402"/>
            <a:ext cx="2514600" cy="2057400"/>
            <a:chOff x="3505200" y="1676400"/>
            <a:chExt cx="2514600" cy="2057400"/>
          </a:xfrm>
        </p:grpSpPr>
        <p:sp>
          <p:nvSpPr>
            <p:cNvPr id="4" name="TextBox 3"/>
            <p:cNvSpPr txBox="1"/>
            <p:nvPr/>
          </p:nvSpPr>
          <p:spPr>
            <a:xfrm>
              <a:off x="3505200" y="1676400"/>
              <a:ext cx="2514600" cy="400110"/>
            </a:xfrm>
            <a:prstGeom prst="rect">
              <a:avLst/>
            </a:prstGeom>
            <a:solidFill>
              <a:schemeClr val="bg1"/>
            </a:solid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Emergency spillway</a:t>
              </a:r>
            </a:p>
          </p:txBody>
        </p:sp>
        <p:cxnSp>
          <p:nvCxnSpPr>
            <p:cNvPr id="5" name="Straight Arrow Connector 4"/>
            <p:cNvCxnSpPr/>
            <p:nvPr/>
          </p:nvCxnSpPr>
          <p:spPr>
            <a:xfrm>
              <a:off x="4762500" y="2085654"/>
              <a:ext cx="419100" cy="164814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4038600" y="4001631"/>
            <a:ext cx="4876800" cy="2246769"/>
          </a:xfrm>
          <a:prstGeom prst="rect">
            <a:avLst/>
          </a:prstGeom>
          <a:solidFill>
            <a:schemeClr val="bg1"/>
          </a:solid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Note location similarity to Englewood Dam emergency spillway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Major difference – greater erosional potential at Oroville: longer hillside runout length to river.  Runout domain rock stability critical to safe performance</a:t>
            </a:r>
          </a:p>
        </p:txBody>
      </p:sp>
    </p:spTree>
    <p:extLst>
      <p:ext uri="{BB962C8B-B14F-4D97-AF65-F5344CB8AC3E}">
        <p14:creationId xmlns:p14="http://schemas.microsoft.com/office/powerpoint/2010/main" val="284645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50" y="3424247"/>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27" name="Picture 3" descr="C:\Users\SJB\Desktop\Hoyt and Langbein 1955 - Cover Page.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152400"/>
            <a:ext cx="5041043" cy="70103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553200" y="5822286"/>
            <a:ext cx="990600" cy="415498"/>
          </a:xfrm>
          <a:prstGeom prst="rect">
            <a:avLst/>
          </a:prstGeom>
          <a:noFill/>
        </p:spPr>
        <p:txBody>
          <a:bodyPr wrap="square" rtlCol="0">
            <a:spAutoFit/>
          </a:bodyPr>
          <a:lstStyle/>
          <a:p>
            <a:pPr marL="0" marR="0" lvl="0" indent="0" algn="l" defTabSz="914400" rtl="0" eaLnBrk="1" fontAlgn="base" latinLnBrk="0" hangingPunct="1">
              <a:lnSpc>
                <a:spcPct val="15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FF"/>
                </a:solidFill>
                <a:effectLst/>
                <a:uLnTx/>
                <a:uFillTx/>
                <a:latin typeface="Arial" charset="0"/>
                <a:ea typeface="+mn-ea"/>
                <a:cs typeface="+mn-cs"/>
              </a:rPr>
              <a:t>469 pp</a:t>
            </a:r>
          </a:p>
        </p:txBody>
      </p:sp>
      <p:cxnSp>
        <p:nvCxnSpPr>
          <p:cNvPr id="3" name="Straight Connector 2"/>
          <p:cNvCxnSpPr/>
          <p:nvPr/>
        </p:nvCxnSpPr>
        <p:spPr bwMode="auto">
          <a:xfrm>
            <a:off x="5977784" y="6160870"/>
            <a:ext cx="381000" cy="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TextBox 19"/>
          <p:cNvSpPr txBox="1">
            <a:spLocks noChangeArrowheads="1"/>
          </p:cNvSpPr>
          <p:nvPr/>
        </p:nvSpPr>
        <p:spPr bwMode="auto">
          <a:xfrm>
            <a:off x="3124200" y="3581400"/>
            <a:ext cx="2853584" cy="461665"/>
          </a:xfrm>
          <a:prstGeom prst="rect">
            <a:avLst/>
          </a:prstGeom>
          <a:solidFill>
            <a:srgbClr val="FFFFFF"/>
          </a:solidFill>
          <a:ln w="38100">
            <a:solidFill>
              <a:srgbClr val="FF0000"/>
            </a:solidFill>
            <a:miter lim="800000"/>
            <a:headEnd/>
            <a:tailEnd/>
          </a:ln>
        </p:spPr>
        <p:txBody>
          <a:bodyPr wrap="square">
            <a:spAutoFit/>
          </a:bodyPr>
          <a:lstStyle>
            <a:lvl1pPr eaLnBrk="0" hangingPunct="0">
              <a:defRPr sz="2000" b="1">
                <a:solidFill>
                  <a:srgbClr val="FF0000"/>
                </a:solidFill>
                <a:latin typeface="Arial" charset="0"/>
              </a:defRPr>
            </a:lvl1pPr>
            <a:lvl2pPr marL="742950" indent="-285750" eaLnBrk="0" hangingPunct="0">
              <a:defRPr sz="2000" b="1">
                <a:solidFill>
                  <a:srgbClr val="FF0000"/>
                </a:solidFill>
                <a:latin typeface="Arial" charset="0"/>
              </a:defRPr>
            </a:lvl2pPr>
            <a:lvl3pPr marL="1143000" indent="-228600" eaLnBrk="0" hangingPunct="0">
              <a:defRPr sz="2000" b="1">
                <a:solidFill>
                  <a:srgbClr val="FF0000"/>
                </a:solidFill>
                <a:latin typeface="Arial" charset="0"/>
              </a:defRPr>
            </a:lvl3pPr>
            <a:lvl4pPr marL="1600200" indent="-228600" eaLnBrk="0" hangingPunct="0">
              <a:defRPr sz="2000" b="1">
                <a:solidFill>
                  <a:srgbClr val="FF0000"/>
                </a:solidFill>
                <a:latin typeface="Arial" charset="0"/>
              </a:defRPr>
            </a:lvl4pPr>
            <a:lvl5pPr marL="2057400" indent="-228600" eaLnBrk="0" hangingPunct="0">
              <a:defRPr sz="2000" b="1">
                <a:solidFill>
                  <a:srgbClr val="FF0000"/>
                </a:solidFill>
                <a:latin typeface="Arial" charset="0"/>
              </a:defRPr>
            </a:lvl5pPr>
            <a:lvl6pPr marL="2514600" indent="-228600" eaLnBrk="0" fontAlgn="base" hangingPunct="0">
              <a:lnSpc>
                <a:spcPct val="150000"/>
              </a:lnSpc>
              <a:spcBef>
                <a:spcPct val="50000"/>
              </a:spcBef>
              <a:spcAft>
                <a:spcPct val="0"/>
              </a:spcAft>
              <a:defRPr sz="2000" b="1">
                <a:solidFill>
                  <a:srgbClr val="FF0000"/>
                </a:solidFill>
                <a:latin typeface="Arial" charset="0"/>
              </a:defRPr>
            </a:lvl6pPr>
            <a:lvl7pPr marL="2971800" indent="-228600" eaLnBrk="0" fontAlgn="base" hangingPunct="0">
              <a:lnSpc>
                <a:spcPct val="150000"/>
              </a:lnSpc>
              <a:spcBef>
                <a:spcPct val="50000"/>
              </a:spcBef>
              <a:spcAft>
                <a:spcPct val="0"/>
              </a:spcAft>
              <a:defRPr sz="2000" b="1">
                <a:solidFill>
                  <a:srgbClr val="FF0000"/>
                </a:solidFill>
                <a:latin typeface="Arial" charset="0"/>
              </a:defRPr>
            </a:lvl7pPr>
            <a:lvl8pPr marL="3429000" indent="-228600" eaLnBrk="0" fontAlgn="base" hangingPunct="0">
              <a:lnSpc>
                <a:spcPct val="150000"/>
              </a:lnSpc>
              <a:spcBef>
                <a:spcPct val="50000"/>
              </a:spcBef>
              <a:spcAft>
                <a:spcPct val="0"/>
              </a:spcAft>
              <a:defRPr sz="2000" b="1">
                <a:solidFill>
                  <a:srgbClr val="FF0000"/>
                </a:solidFill>
                <a:latin typeface="Arial" charset="0"/>
              </a:defRPr>
            </a:lvl8pPr>
            <a:lvl9pPr marL="3886200" indent="-228600" eaLnBrk="0" fontAlgn="base" hangingPunct="0">
              <a:lnSpc>
                <a:spcPct val="150000"/>
              </a:lnSpc>
              <a:spcBef>
                <a:spcPct val="50000"/>
              </a:spcBef>
              <a:spcAft>
                <a:spcPct val="0"/>
              </a:spcAft>
              <a:defRPr sz="2000" b="1">
                <a:solidFill>
                  <a:srgbClr val="FF0000"/>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0" cap="none" spc="0" normalizeH="0" baseline="0" noProof="0" dirty="0">
                <a:ln>
                  <a:noFill/>
                </a:ln>
                <a:solidFill>
                  <a:srgbClr val="FF0000"/>
                </a:solidFill>
                <a:effectLst/>
                <a:uLnTx/>
                <a:uFillTx/>
                <a:latin typeface="Arial" charset="0"/>
                <a:ea typeface="+mn-ea"/>
                <a:cs typeface="+mn-cs"/>
              </a:rPr>
              <a:t>Essential reading!</a:t>
            </a:r>
          </a:p>
        </p:txBody>
      </p:sp>
      <p:sp>
        <p:nvSpPr>
          <p:cNvPr id="7" name="Rectangle 6">
            <a:extLst>
              <a:ext uri="{FF2B5EF4-FFF2-40B4-BE49-F238E27FC236}">
                <a16:creationId xmlns:a16="http://schemas.microsoft.com/office/drawing/2014/main" id="{BADF3D1A-BC41-7482-3197-9652C4873158}"/>
              </a:ext>
            </a:extLst>
          </p:cNvPr>
          <p:cNvSpPr/>
          <p:nvPr/>
        </p:nvSpPr>
        <p:spPr>
          <a:xfrm>
            <a:off x="2619376" y="609601"/>
            <a:ext cx="3701312" cy="74295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50000"/>
              </a:lnSpc>
              <a:spcBef>
                <a:spcPct val="5000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3869FF6E-5F54-1E8E-2A4D-8467A0EC18E1}"/>
              </a:ext>
            </a:extLst>
          </p:cNvPr>
          <p:cNvSpPr/>
          <p:nvPr/>
        </p:nvSpPr>
        <p:spPr>
          <a:xfrm>
            <a:off x="2383139" y="1802494"/>
            <a:ext cx="4478587" cy="89897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50000"/>
              </a:lnSpc>
              <a:spcBef>
                <a:spcPct val="5000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4150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JB\Desktop\Englewood Dam-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20" y="-223123"/>
            <a:ext cx="8712425" cy="7364051"/>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2362200" y="2438400"/>
            <a:ext cx="2249788" cy="1905000"/>
            <a:chOff x="2362200" y="2438400"/>
            <a:chExt cx="2249788" cy="1905000"/>
          </a:xfrm>
        </p:grpSpPr>
        <p:sp>
          <p:nvSpPr>
            <p:cNvPr id="7" name="Line 8"/>
            <p:cNvSpPr>
              <a:spLocks noChangeShapeType="1"/>
            </p:cNvSpPr>
            <p:nvPr/>
          </p:nvSpPr>
          <p:spPr bwMode="auto">
            <a:xfrm>
              <a:off x="3468988" y="2835275"/>
              <a:ext cx="1143000" cy="1508125"/>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5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FF0000"/>
                </a:solidFill>
                <a:effectLst/>
                <a:uLnTx/>
                <a:uFillTx/>
                <a:latin typeface="Calibri"/>
                <a:ea typeface="+mn-ea"/>
                <a:cs typeface="+mn-cs"/>
              </a:endParaRPr>
            </a:p>
          </p:txBody>
        </p:sp>
        <p:sp>
          <p:nvSpPr>
            <p:cNvPr id="8" name="Text Box 9"/>
            <p:cNvSpPr txBox="1">
              <a:spLocks noChangeArrowheads="1"/>
            </p:cNvSpPr>
            <p:nvPr/>
          </p:nvSpPr>
          <p:spPr bwMode="auto">
            <a:xfrm>
              <a:off x="2362200" y="2438400"/>
              <a:ext cx="2057400" cy="461665"/>
            </a:xfrm>
            <a:prstGeom prst="rect">
              <a:avLst/>
            </a:prstGeom>
            <a:solidFill>
              <a:schemeClr val="bg1"/>
            </a:solidFill>
            <a:ln w="28575" algn="ctr">
              <a:solidFill>
                <a:srgbClr val="0000FF"/>
              </a:solid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FF"/>
                  </a:solidFill>
                  <a:effectLst/>
                  <a:uLnTx/>
                  <a:uFillTx/>
                  <a:latin typeface="Calibri"/>
                  <a:ea typeface="+mn-ea"/>
                  <a:cs typeface="+mn-cs"/>
                </a:rPr>
                <a:t>Outlet works</a:t>
              </a:r>
            </a:p>
          </p:txBody>
        </p:sp>
      </p:grpSp>
      <p:grpSp>
        <p:nvGrpSpPr>
          <p:cNvPr id="2" name="Group 1"/>
          <p:cNvGrpSpPr/>
          <p:nvPr/>
        </p:nvGrpSpPr>
        <p:grpSpPr>
          <a:xfrm>
            <a:off x="152400" y="4796145"/>
            <a:ext cx="2667000" cy="1658006"/>
            <a:chOff x="152400" y="4796135"/>
            <a:chExt cx="2518833" cy="1658006"/>
          </a:xfrm>
        </p:grpSpPr>
        <p:sp>
          <p:nvSpPr>
            <p:cNvPr id="10" name="Line 11"/>
            <p:cNvSpPr>
              <a:spLocks noChangeShapeType="1"/>
            </p:cNvSpPr>
            <p:nvPr/>
          </p:nvSpPr>
          <p:spPr bwMode="auto">
            <a:xfrm flipH="1">
              <a:off x="914400" y="5280650"/>
              <a:ext cx="461433" cy="1173491"/>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5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FF0000"/>
                </a:solidFill>
                <a:effectLst/>
                <a:uLnTx/>
                <a:uFillTx/>
                <a:latin typeface="Calibri"/>
                <a:ea typeface="+mn-ea"/>
                <a:cs typeface="+mn-cs"/>
              </a:endParaRPr>
            </a:p>
          </p:txBody>
        </p:sp>
        <p:sp>
          <p:nvSpPr>
            <p:cNvPr id="11" name="Text Box 12"/>
            <p:cNvSpPr txBox="1">
              <a:spLocks noChangeArrowheads="1"/>
            </p:cNvSpPr>
            <p:nvPr/>
          </p:nvSpPr>
          <p:spPr bwMode="auto">
            <a:xfrm>
              <a:off x="152400" y="4796135"/>
              <a:ext cx="2518833" cy="461665"/>
            </a:xfrm>
            <a:prstGeom prst="rect">
              <a:avLst/>
            </a:prstGeom>
            <a:solidFill>
              <a:schemeClr val="bg1"/>
            </a:solidFill>
            <a:ln w="28575" algn="ctr">
              <a:solidFill>
                <a:srgbClr val="FF0000"/>
              </a:solidFill>
              <a:miter lim="800000"/>
              <a:headEnd/>
              <a:tailEnd/>
            </a:ln>
            <a:effectLst/>
          </p:spPr>
          <p:txBody>
            <a:bodyPr wrap="square">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altLang="en-US" sz="2400" b="1" i="0" u="none" strike="noStrike" kern="1200" cap="none" spc="0" normalizeH="0" baseline="0" noProof="0" dirty="0">
                  <a:ln>
                    <a:noFill/>
                  </a:ln>
                  <a:solidFill>
                    <a:srgbClr val="FF0000"/>
                  </a:solidFill>
                  <a:effectLst/>
                  <a:uLnTx/>
                  <a:uFillTx/>
                  <a:latin typeface="Calibri"/>
                  <a:ea typeface="+mn-ea"/>
                  <a:cs typeface="+mn-cs"/>
                </a:rPr>
                <a:t>Emergency spillway</a:t>
              </a:r>
            </a:p>
          </p:txBody>
        </p:sp>
      </p:grpSp>
      <p:sp>
        <p:nvSpPr>
          <p:cNvPr id="14" name="Text Box 12">
            <a:extLst>
              <a:ext uri="{FF2B5EF4-FFF2-40B4-BE49-F238E27FC236}">
                <a16:creationId xmlns:a16="http://schemas.microsoft.com/office/drawing/2014/main" id="{4FAA0D83-5A94-00CB-4470-50F44CA731BD}"/>
              </a:ext>
            </a:extLst>
          </p:cNvPr>
          <p:cNvSpPr txBox="1">
            <a:spLocks noChangeArrowheads="1"/>
          </p:cNvSpPr>
          <p:nvPr/>
        </p:nvSpPr>
        <p:spPr bwMode="auto">
          <a:xfrm>
            <a:off x="3124200" y="533400"/>
            <a:ext cx="2286000" cy="461665"/>
          </a:xfrm>
          <a:prstGeom prst="rect">
            <a:avLst/>
          </a:prstGeom>
          <a:solidFill>
            <a:schemeClr val="bg1"/>
          </a:solidFill>
          <a:ln w="28575" algn="ctr">
            <a:solidFill>
              <a:srgbClr val="FF0000"/>
            </a:solidFill>
            <a:miter lim="800000"/>
            <a:headEnd/>
            <a:tailEnd/>
          </a:ln>
          <a:effectLst/>
        </p:spPr>
        <p:txBody>
          <a:bodyPr wrap="square">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altLang="en-US" sz="2400" b="1" i="0" u="none" strike="noStrike" kern="1200" cap="none" spc="0" normalizeH="0" baseline="0" noProof="0" dirty="0">
                <a:ln>
                  <a:noFill/>
                </a:ln>
                <a:solidFill>
                  <a:srgbClr val="FF0000"/>
                </a:solidFill>
                <a:effectLst/>
                <a:uLnTx/>
                <a:uFillTx/>
                <a:latin typeface="Calibri"/>
                <a:ea typeface="+mn-ea"/>
                <a:cs typeface="+mn-cs"/>
              </a:rPr>
              <a:t>Englewood Dam</a:t>
            </a:r>
          </a:p>
        </p:txBody>
      </p:sp>
      <p:grpSp>
        <p:nvGrpSpPr>
          <p:cNvPr id="3" name="Group 2">
            <a:extLst>
              <a:ext uri="{FF2B5EF4-FFF2-40B4-BE49-F238E27FC236}">
                <a16:creationId xmlns:a16="http://schemas.microsoft.com/office/drawing/2014/main" id="{38FB7C76-EA8D-8A29-02A5-762A8DD1D6E1}"/>
              </a:ext>
            </a:extLst>
          </p:cNvPr>
          <p:cNvGrpSpPr/>
          <p:nvPr/>
        </p:nvGrpSpPr>
        <p:grpSpPr>
          <a:xfrm>
            <a:off x="6664445" y="5817810"/>
            <a:ext cx="1260355" cy="582990"/>
            <a:chOff x="6664445" y="5340096"/>
            <a:chExt cx="1260355" cy="582990"/>
          </a:xfrm>
        </p:grpSpPr>
        <p:sp>
          <p:nvSpPr>
            <p:cNvPr id="15" name="Text Box 23">
              <a:extLst>
                <a:ext uri="{FF2B5EF4-FFF2-40B4-BE49-F238E27FC236}">
                  <a16:creationId xmlns:a16="http://schemas.microsoft.com/office/drawing/2014/main" id="{12D5683D-1724-3FF4-8C38-E0FBD6FC25F1}"/>
                </a:ext>
              </a:extLst>
            </p:cNvPr>
            <p:cNvSpPr txBox="1">
              <a:spLocks noChangeArrowheads="1"/>
            </p:cNvSpPr>
            <p:nvPr/>
          </p:nvSpPr>
          <p:spPr bwMode="auto">
            <a:xfrm>
              <a:off x="6705600" y="5522976"/>
              <a:ext cx="1219200" cy="400110"/>
            </a:xfrm>
            <a:prstGeom prst="rect">
              <a:avLst/>
            </a:prstGeom>
            <a:solidFill>
              <a:schemeClr val="bg1"/>
            </a:solidFill>
            <a:ln w="38100" algn="ctr">
              <a:solidFill>
                <a:srgbClr val="FF0000"/>
              </a:solid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Calibri"/>
                  <a:ea typeface="+mn-ea"/>
                  <a:cs typeface="+mn-cs"/>
                </a:rPr>
                <a:t>0.1 miles</a:t>
              </a:r>
            </a:p>
          </p:txBody>
        </p:sp>
        <p:cxnSp>
          <p:nvCxnSpPr>
            <p:cNvPr id="16" name="Straight Connector 15">
              <a:extLst>
                <a:ext uri="{FF2B5EF4-FFF2-40B4-BE49-F238E27FC236}">
                  <a16:creationId xmlns:a16="http://schemas.microsoft.com/office/drawing/2014/main" id="{D46EA319-1AE8-7763-1BC1-C83B2BE426C1}"/>
                </a:ext>
              </a:extLst>
            </p:cNvPr>
            <p:cNvCxnSpPr>
              <a:cxnSpLocks/>
            </p:cNvCxnSpPr>
            <p:nvPr/>
          </p:nvCxnSpPr>
          <p:spPr>
            <a:xfrm>
              <a:off x="6664445" y="5340096"/>
              <a:ext cx="12573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4529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JB\Desktop\Picture1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 y="76200"/>
            <a:ext cx="8968740" cy="6146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239000" y="6268720"/>
            <a:ext cx="1752600" cy="400110"/>
          </a:xfrm>
          <a:prstGeom prst="rect">
            <a:avLst/>
          </a:prstGeom>
          <a:solidFill>
            <a:schemeClr val="bg1"/>
          </a:solid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April 14, 2015</a:t>
            </a:r>
          </a:p>
        </p:txBody>
      </p:sp>
      <p:sp>
        <p:nvSpPr>
          <p:cNvPr id="4" name="TextBox 3">
            <a:extLst>
              <a:ext uri="{FF2B5EF4-FFF2-40B4-BE49-F238E27FC236}">
                <a16:creationId xmlns:a16="http://schemas.microsoft.com/office/drawing/2014/main" id="{B93D80B2-6651-AB33-C3F2-08A5D2B669DC}"/>
              </a:ext>
            </a:extLst>
          </p:cNvPr>
          <p:cNvSpPr txBox="1"/>
          <p:nvPr/>
        </p:nvSpPr>
        <p:spPr>
          <a:xfrm>
            <a:off x="1981200" y="76200"/>
            <a:ext cx="3276600" cy="707886"/>
          </a:xfrm>
          <a:prstGeom prst="rect">
            <a:avLst/>
          </a:prstGeom>
          <a:solidFill>
            <a:schemeClr val="bg1"/>
          </a:solid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Emergency Spillway and overflow region before use </a:t>
            </a:r>
          </a:p>
        </p:txBody>
      </p:sp>
      <p:cxnSp>
        <p:nvCxnSpPr>
          <p:cNvPr id="5" name="Straight Arrow Connector 4">
            <a:extLst>
              <a:ext uri="{FF2B5EF4-FFF2-40B4-BE49-F238E27FC236}">
                <a16:creationId xmlns:a16="http://schemas.microsoft.com/office/drawing/2014/main" id="{0531B40C-E337-4C7C-C94E-E9B3BA49292D}"/>
              </a:ext>
            </a:extLst>
          </p:cNvPr>
          <p:cNvCxnSpPr>
            <a:cxnSpLocks/>
          </p:cNvCxnSpPr>
          <p:nvPr/>
        </p:nvCxnSpPr>
        <p:spPr>
          <a:xfrm flipH="1">
            <a:off x="1752600" y="784086"/>
            <a:ext cx="1828800" cy="457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735A11C-BE8E-F960-7996-4A999B186DAF}"/>
              </a:ext>
            </a:extLst>
          </p:cNvPr>
          <p:cNvCxnSpPr>
            <a:cxnSpLocks/>
          </p:cNvCxnSpPr>
          <p:nvPr/>
        </p:nvCxnSpPr>
        <p:spPr>
          <a:xfrm flipH="1">
            <a:off x="2971800" y="784086"/>
            <a:ext cx="609600" cy="272111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8982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JB\Desktop\Picture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90" y="76200"/>
            <a:ext cx="9024620" cy="5937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199376" y="6172200"/>
            <a:ext cx="1828800" cy="400110"/>
          </a:xfrm>
          <a:prstGeom prst="rect">
            <a:avLst/>
          </a:prstGeom>
          <a:solidFill>
            <a:schemeClr val="bg1"/>
          </a:solid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May 18, 2017</a:t>
            </a:r>
          </a:p>
        </p:txBody>
      </p:sp>
      <p:sp>
        <p:nvSpPr>
          <p:cNvPr id="5" name="TextBox 4">
            <a:extLst>
              <a:ext uri="{FF2B5EF4-FFF2-40B4-BE49-F238E27FC236}">
                <a16:creationId xmlns:a16="http://schemas.microsoft.com/office/drawing/2014/main" id="{CD651812-DB27-8005-0A5C-6B35F361B527}"/>
              </a:ext>
            </a:extLst>
          </p:cNvPr>
          <p:cNvSpPr txBox="1"/>
          <p:nvPr/>
        </p:nvSpPr>
        <p:spPr>
          <a:xfrm>
            <a:off x="1981200" y="76200"/>
            <a:ext cx="4038600" cy="707886"/>
          </a:xfrm>
          <a:prstGeom prst="rect">
            <a:avLst/>
          </a:prstGeom>
          <a:solidFill>
            <a:schemeClr val="bg1"/>
          </a:solid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Emergency Spillway and overflow region after erosion damage </a:t>
            </a:r>
          </a:p>
        </p:txBody>
      </p:sp>
      <p:cxnSp>
        <p:nvCxnSpPr>
          <p:cNvPr id="6" name="Straight Arrow Connector 5">
            <a:extLst>
              <a:ext uri="{FF2B5EF4-FFF2-40B4-BE49-F238E27FC236}">
                <a16:creationId xmlns:a16="http://schemas.microsoft.com/office/drawing/2014/main" id="{985C9C3E-B74C-66EA-9093-B5AA4FEFA3DD}"/>
              </a:ext>
            </a:extLst>
          </p:cNvPr>
          <p:cNvCxnSpPr>
            <a:cxnSpLocks/>
          </p:cNvCxnSpPr>
          <p:nvPr/>
        </p:nvCxnSpPr>
        <p:spPr>
          <a:xfrm flipH="1">
            <a:off x="1752600" y="784086"/>
            <a:ext cx="1828800" cy="457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57D562E-2DB3-B671-683F-905CDF00F7A9}"/>
              </a:ext>
            </a:extLst>
          </p:cNvPr>
          <p:cNvCxnSpPr>
            <a:cxnSpLocks/>
          </p:cNvCxnSpPr>
          <p:nvPr/>
        </p:nvCxnSpPr>
        <p:spPr>
          <a:xfrm flipH="1">
            <a:off x="2971800" y="784086"/>
            <a:ext cx="609600" cy="272111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57BB853-9F2F-8E6C-310B-C67369BE8379}"/>
              </a:ext>
            </a:extLst>
          </p:cNvPr>
          <p:cNvCxnSpPr>
            <a:cxnSpLocks/>
          </p:cNvCxnSpPr>
          <p:nvPr/>
        </p:nvCxnSpPr>
        <p:spPr>
          <a:xfrm flipH="1">
            <a:off x="838200" y="784086"/>
            <a:ext cx="2743200" cy="256871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70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6248400"/>
            <a:ext cx="7010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122" name="Picture 2" descr="C:\Users\SJB\Desktop\Picture5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76200"/>
            <a:ext cx="8972550" cy="5613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39000" y="6096000"/>
            <a:ext cx="1752600" cy="400110"/>
          </a:xfrm>
          <a:prstGeom prst="rect">
            <a:avLst/>
          </a:prstGeom>
          <a:solidFill>
            <a:schemeClr val="bg1"/>
          </a:solid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Sep 21, 2020</a:t>
            </a:r>
          </a:p>
        </p:txBody>
      </p:sp>
      <p:sp>
        <p:nvSpPr>
          <p:cNvPr id="6" name="TextBox 5">
            <a:extLst>
              <a:ext uri="{FF2B5EF4-FFF2-40B4-BE49-F238E27FC236}">
                <a16:creationId xmlns:a16="http://schemas.microsoft.com/office/drawing/2014/main" id="{BC84D966-2872-B93B-EA33-3A7B26E3A7A9}"/>
              </a:ext>
            </a:extLst>
          </p:cNvPr>
          <p:cNvSpPr txBox="1"/>
          <p:nvPr/>
        </p:nvSpPr>
        <p:spPr>
          <a:xfrm>
            <a:off x="2590800" y="76200"/>
            <a:ext cx="3657600" cy="707886"/>
          </a:xfrm>
          <a:prstGeom prst="rect">
            <a:avLst/>
          </a:prstGeom>
          <a:solidFill>
            <a:schemeClr val="bg1"/>
          </a:solid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Emergency Spillway overflow region after extensive repair</a:t>
            </a:r>
          </a:p>
        </p:txBody>
      </p:sp>
      <p:cxnSp>
        <p:nvCxnSpPr>
          <p:cNvPr id="7" name="Straight Arrow Connector 6">
            <a:extLst>
              <a:ext uri="{FF2B5EF4-FFF2-40B4-BE49-F238E27FC236}">
                <a16:creationId xmlns:a16="http://schemas.microsoft.com/office/drawing/2014/main" id="{B4F7AD76-8601-4ADE-23B9-6F695B3B14E4}"/>
              </a:ext>
            </a:extLst>
          </p:cNvPr>
          <p:cNvCxnSpPr>
            <a:cxnSpLocks/>
          </p:cNvCxnSpPr>
          <p:nvPr/>
        </p:nvCxnSpPr>
        <p:spPr>
          <a:xfrm flipH="1">
            <a:off x="609600" y="784086"/>
            <a:ext cx="29718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1959E29-1464-2687-19AA-33BB325D4961}"/>
              </a:ext>
            </a:extLst>
          </p:cNvPr>
          <p:cNvCxnSpPr>
            <a:cxnSpLocks/>
          </p:cNvCxnSpPr>
          <p:nvPr/>
        </p:nvCxnSpPr>
        <p:spPr>
          <a:xfrm flipH="1">
            <a:off x="2971800" y="784086"/>
            <a:ext cx="609600" cy="272111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6D2CCF2-730A-E335-3E1B-5D3C7C7A914C}"/>
              </a:ext>
            </a:extLst>
          </p:cNvPr>
          <p:cNvCxnSpPr>
            <a:cxnSpLocks/>
          </p:cNvCxnSpPr>
          <p:nvPr/>
        </p:nvCxnSpPr>
        <p:spPr>
          <a:xfrm flipH="1">
            <a:off x="838200" y="784086"/>
            <a:ext cx="2743200" cy="256871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768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SJB\Desktop\Picture1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8937"/>
            <a:ext cx="5140263" cy="660012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914400" y="1440256"/>
            <a:ext cx="3952864" cy="566777"/>
          </a:xfrm>
          <a:prstGeom prst="rect">
            <a:avLst/>
          </a:prstGeom>
          <a:noFill/>
          <a:ln w="381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FF"/>
              </a:solidFill>
              <a:effectLst/>
              <a:uLnTx/>
              <a:uFillTx/>
              <a:latin typeface="Arial" charset="0"/>
              <a:ea typeface="+mn-ea"/>
              <a:cs typeface="+mn-cs"/>
            </a:endParaRPr>
          </a:p>
        </p:txBody>
      </p:sp>
      <p:sp>
        <p:nvSpPr>
          <p:cNvPr id="4" name="Rectangle 3"/>
          <p:cNvSpPr/>
          <p:nvPr/>
        </p:nvSpPr>
        <p:spPr bwMode="auto">
          <a:xfrm>
            <a:off x="3733800" y="5616386"/>
            <a:ext cx="1385455" cy="425828"/>
          </a:xfrm>
          <a:prstGeom prst="rect">
            <a:avLst/>
          </a:prstGeom>
          <a:noFill/>
          <a:ln w="381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FF"/>
              </a:solidFill>
              <a:effectLst/>
              <a:uLnTx/>
              <a:uFillTx/>
              <a:latin typeface="Arial" charset="0"/>
              <a:ea typeface="+mn-ea"/>
              <a:cs typeface="+mn-cs"/>
            </a:endParaRPr>
          </a:p>
        </p:txBody>
      </p:sp>
      <p:sp>
        <p:nvSpPr>
          <p:cNvPr id="2" name="TextBox 1">
            <a:extLst>
              <a:ext uri="{FF2B5EF4-FFF2-40B4-BE49-F238E27FC236}">
                <a16:creationId xmlns:a16="http://schemas.microsoft.com/office/drawing/2014/main" id="{2F72AF23-2551-38DB-8B91-168CB1DEF4BB}"/>
              </a:ext>
            </a:extLst>
          </p:cNvPr>
          <p:cNvSpPr txBox="1"/>
          <p:nvPr/>
        </p:nvSpPr>
        <p:spPr>
          <a:xfrm>
            <a:off x="5486400" y="2343091"/>
            <a:ext cx="3622737" cy="1631216"/>
          </a:xfrm>
          <a:prstGeom prst="rect">
            <a:avLst/>
          </a:prstGeom>
          <a:solidFill>
            <a:schemeClr val="bg1"/>
          </a:solid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Cost of replacement of spillway 2017-2018 and stabilization below emergency spillway – 2018,  $1.2B  (DWR Feb. 2021) </a:t>
            </a:r>
          </a:p>
        </p:txBody>
      </p:sp>
      <p:cxnSp>
        <p:nvCxnSpPr>
          <p:cNvPr id="5" name="Straight Arrow Connector 4">
            <a:extLst>
              <a:ext uri="{FF2B5EF4-FFF2-40B4-BE49-F238E27FC236}">
                <a16:creationId xmlns:a16="http://schemas.microsoft.com/office/drawing/2014/main" id="{648517B9-8E14-E5CB-0F12-B7D9F2AEDD31}"/>
              </a:ext>
            </a:extLst>
          </p:cNvPr>
          <p:cNvCxnSpPr/>
          <p:nvPr/>
        </p:nvCxnSpPr>
        <p:spPr bwMode="auto">
          <a:xfrm flipH="1">
            <a:off x="3200400" y="2895600"/>
            <a:ext cx="2286000" cy="609600"/>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Arrow Connector 5">
            <a:extLst>
              <a:ext uri="{FF2B5EF4-FFF2-40B4-BE49-F238E27FC236}">
                <a16:creationId xmlns:a16="http://schemas.microsoft.com/office/drawing/2014/main" id="{E60C6B30-2A15-CF8D-CF35-60EB1CA89267}"/>
              </a:ext>
            </a:extLst>
          </p:cNvPr>
          <p:cNvCxnSpPr/>
          <p:nvPr/>
        </p:nvCxnSpPr>
        <p:spPr bwMode="auto">
          <a:xfrm flipH="1">
            <a:off x="1676400" y="3505200"/>
            <a:ext cx="3810000" cy="1981200"/>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88136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6248400"/>
            <a:ext cx="7010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p:cNvSpPr txBox="1"/>
          <p:nvPr/>
        </p:nvSpPr>
        <p:spPr>
          <a:xfrm>
            <a:off x="762000" y="609611"/>
            <a:ext cx="80010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lumMod val="6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94944448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6248400"/>
            <a:ext cx="7010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816424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838200" y="1022350"/>
            <a:ext cx="8077200"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b="1">
                <a:solidFill>
                  <a:srgbClr val="FF0000"/>
                </a:solidFill>
                <a:latin typeface="Arial" charset="0"/>
              </a:defRPr>
            </a:lvl1pPr>
            <a:lvl2pPr marL="742950" indent="-285750" eaLnBrk="0" hangingPunct="0">
              <a:defRPr sz="2000" b="1">
                <a:solidFill>
                  <a:srgbClr val="FF0000"/>
                </a:solidFill>
                <a:latin typeface="Arial" charset="0"/>
              </a:defRPr>
            </a:lvl2pPr>
            <a:lvl3pPr marL="1143000" indent="-228600" eaLnBrk="0" hangingPunct="0">
              <a:defRPr sz="2000" b="1">
                <a:solidFill>
                  <a:srgbClr val="FF0000"/>
                </a:solidFill>
                <a:latin typeface="Arial" charset="0"/>
              </a:defRPr>
            </a:lvl3pPr>
            <a:lvl4pPr marL="1600200" indent="-228600" eaLnBrk="0" hangingPunct="0">
              <a:defRPr sz="2000" b="1">
                <a:solidFill>
                  <a:srgbClr val="FF0000"/>
                </a:solidFill>
                <a:latin typeface="Arial" charset="0"/>
              </a:defRPr>
            </a:lvl4pPr>
            <a:lvl5pPr marL="2057400" indent="-228600" eaLnBrk="0" hangingPunct="0">
              <a:defRPr sz="2000" b="1">
                <a:solidFill>
                  <a:srgbClr val="FF0000"/>
                </a:solidFill>
                <a:latin typeface="Arial" charset="0"/>
              </a:defRPr>
            </a:lvl5pPr>
            <a:lvl6pPr marL="2514600" indent="-228600" eaLnBrk="0" fontAlgn="base" hangingPunct="0">
              <a:lnSpc>
                <a:spcPct val="150000"/>
              </a:lnSpc>
              <a:spcBef>
                <a:spcPct val="50000"/>
              </a:spcBef>
              <a:spcAft>
                <a:spcPct val="0"/>
              </a:spcAft>
              <a:defRPr sz="2000" b="1">
                <a:solidFill>
                  <a:srgbClr val="FF0000"/>
                </a:solidFill>
                <a:latin typeface="Arial" charset="0"/>
              </a:defRPr>
            </a:lvl6pPr>
            <a:lvl7pPr marL="2971800" indent="-228600" eaLnBrk="0" fontAlgn="base" hangingPunct="0">
              <a:lnSpc>
                <a:spcPct val="150000"/>
              </a:lnSpc>
              <a:spcBef>
                <a:spcPct val="50000"/>
              </a:spcBef>
              <a:spcAft>
                <a:spcPct val="0"/>
              </a:spcAft>
              <a:defRPr sz="2000" b="1">
                <a:solidFill>
                  <a:srgbClr val="FF0000"/>
                </a:solidFill>
                <a:latin typeface="Arial" charset="0"/>
              </a:defRPr>
            </a:lvl7pPr>
            <a:lvl8pPr marL="3429000" indent="-228600" eaLnBrk="0" fontAlgn="base" hangingPunct="0">
              <a:lnSpc>
                <a:spcPct val="150000"/>
              </a:lnSpc>
              <a:spcBef>
                <a:spcPct val="50000"/>
              </a:spcBef>
              <a:spcAft>
                <a:spcPct val="0"/>
              </a:spcAft>
              <a:defRPr sz="2000" b="1">
                <a:solidFill>
                  <a:srgbClr val="FF0000"/>
                </a:solidFill>
                <a:latin typeface="Arial" charset="0"/>
              </a:defRPr>
            </a:lvl8pPr>
            <a:lvl9pPr marL="3886200" indent="-228600" eaLnBrk="0" fontAlgn="base" hangingPunct="0">
              <a:lnSpc>
                <a:spcPct val="150000"/>
              </a:lnSpc>
              <a:spcBef>
                <a:spcPct val="50000"/>
              </a:spcBef>
              <a:spcAft>
                <a:spcPct val="0"/>
              </a:spcAft>
              <a:defRPr sz="2000" b="1">
                <a:solidFill>
                  <a:srgbClr val="FF0000"/>
                </a:solidFill>
                <a:latin typeface="Arial" charset="0"/>
              </a:defRPr>
            </a:lvl9pPr>
          </a:lstStyle>
          <a:p>
            <a:pPr eaLnBrk="1" fontAlgn="base" hangingPunct="1">
              <a:lnSpc>
                <a:spcPct val="150000"/>
              </a:lnSpc>
              <a:spcBef>
                <a:spcPct val="50000"/>
              </a:spcBef>
              <a:spcAft>
                <a:spcPct val="0"/>
              </a:spcAft>
            </a:pPr>
            <a:r>
              <a:rPr lang="en-US" altLang="en-US" sz="2400" dirty="0">
                <a:solidFill>
                  <a:srgbClr val="000000"/>
                </a:solidFill>
              </a:rPr>
              <a:t>Access to the Technical Reports of the MCD</a:t>
            </a:r>
          </a:p>
        </p:txBody>
      </p:sp>
    </p:spTree>
    <p:extLst>
      <p:ext uri="{BB962C8B-B14F-4D97-AF65-F5344CB8AC3E}">
        <p14:creationId xmlns:p14="http://schemas.microsoft.com/office/powerpoint/2010/main" val="88019131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838200" y="304800"/>
            <a:ext cx="8077200" cy="3532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b="1">
                <a:solidFill>
                  <a:srgbClr val="FF0000"/>
                </a:solidFill>
                <a:latin typeface="Arial" charset="0"/>
              </a:defRPr>
            </a:lvl1pPr>
            <a:lvl2pPr marL="742950" indent="-285750" eaLnBrk="0" hangingPunct="0">
              <a:defRPr sz="2000" b="1">
                <a:solidFill>
                  <a:srgbClr val="FF0000"/>
                </a:solidFill>
                <a:latin typeface="Arial" charset="0"/>
              </a:defRPr>
            </a:lvl2pPr>
            <a:lvl3pPr marL="1143000" indent="-228600" eaLnBrk="0" hangingPunct="0">
              <a:defRPr sz="2000" b="1">
                <a:solidFill>
                  <a:srgbClr val="FF0000"/>
                </a:solidFill>
                <a:latin typeface="Arial" charset="0"/>
              </a:defRPr>
            </a:lvl3pPr>
            <a:lvl4pPr marL="1600200" indent="-228600" eaLnBrk="0" hangingPunct="0">
              <a:defRPr sz="2000" b="1">
                <a:solidFill>
                  <a:srgbClr val="FF0000"/>
                </a:solidFill>
                <a:latin typeface="Arial" charset="0"/>
              </a:defRPr>
            </a:lvl4pPr>
            <a:lvl5pPr marL="2057400" indent="-228600" eaLnBrk="0" hangingPunct="0">
              <a:defRPr sz="2000" b="1">
                <a:solidFill>
                  <a:srgbClr val="FF0000"/>
                </a:solidFill>
                <a:latin typeface="Arial" charset="0"/>
              </a:defRPr>
            </a:lvl5pPr>
            <a:lvl6pPr marL="2514600" indent="-228600" eaLnBrk="0" fontAlgn="base" hangingPunct="0">
              <a:lnSpc>
                <a:spcPct val="150000"/>
              </a:lnSpc>
              <a:spcBef>
                <a:spcPct val="50000"/>
              </a:spcBef>
              <a:spcAft>
                <a:spcPct val="0"/>
              </a:spcAft>
              <a:defRPr sz="2000" b="1">
                <a:solidFill>
                  <a:srgbClr val="FF0000"/>
                </a:solidFill>
                <a:latin typeface="Arial" charset="0"/>
              </a:defRPr>
            </a:lvl6pPr>
            <a:lvl7pPr marL="2971800" indent="-228600" eaLnBrk="0" fontAlgn="base" hangingPunct="0">
              <a:lnSpc>
                <a:spcPct val="150000"/>
              </a:lnSpc>
              <a:spcBef>
                <a:spcPct val="50000"/>
              </a:spcBef>
              <a:spcAft>
                <a:spcPct val="0"/>
              </a:spcAft>
              <a:defRPr sz="2000" b="1">
                <a:solidFill>
                  <a:srgbClr val="FF0000"/>
                </a:solidFill>
                <a:latin typeface="Arial" charset="0"/>
              </a:defRPr>
            </a:lvl7pPr>
            <a:lvl8pPr marL="3429000" indent="-228600" eaLnBrk="0" fontAlgn="base" hangingPunct="0">
              <a:lnSpc>
                <a:spcPct val="150000"/>
              </a:lnSpc>
              <a:spcBef>
                <a:spcPct val="50000"/>
              </a:spcBef>
              <a:spcAft>
                <a:spcPct val="0"/>
              </a:spcAft>
              <a:defRPr sz="2000" b="1">
                <a:solidFill>
                  <a:srgbClr val="FF0000"/>
                </a:solidFill>
                <a:latin typeface="Arial" charset="0"/>
              </a:defRPr>
            </a:lvl8pPr>
            <a:lvl9pPr marL="3886200" indent="-228600" eaLnBrk="0" fontAlgn="base" hangingPunct="0">
              <a:lnSpc>
                <a:spcPct val="150000"/>
              </a:lnSpc>
              <a:spcBef>
                <a:spcPct val="50000"/>
              </a:spcBef>
              <a:spcAft>
                <a:spcPct val="0"/>
              </a:spcAft>
              <a:defRPr sz="2000" b="1">
                <a:solidFill>
                  <a:srgbClr val="FF0000"/>
                </a:solidFill>
                <a:latin typeface="Arial" charset="0"/>
              </a:defRPr>
            </a:lvl9pPr>
          </a:lstStyle>
          <a:p>
            <a:pPr eaLnBrk="1" fontAlgn="base" hangingPunct="1">
              <a:lnSpc>
                <a:spcPct val="150000"/>
              </a:lnSpc>
              <a:spcBef>
                <a:spcPct val="50000"/>
              </a:spcBef>
              <a:spcAft>
                <a:spcPct val="0"/>
              </a:spcAft>
            </a:pPr>
            <a:r>
              <a:rPr lang="en-US" altLang="en-US" sz="2400" dirty="0">
                <a:solidFill>
                  <a:srgbClr val="000000"/>
                </a:solidFill>
              </a:rPr>
              <a:t>Arthur Morgan and colleagues published </a:t>
            </a:r>
            <a:r>
              <a:rPr lang="en-US" altLang="en-US" sz="2400" dirty="0">
                <a:solidFill>
                  <a:srgbClr val="0000FF"/>
                </a:solidFill>
              </a:rPr>
              <a:t>Ten</a:t>
            </a:r>
            <a:r>
              <a:rPr lang="en-US" altLang="en-US" sz="2400" dirty="0">
                <a:solidFill>
                  <a:srgbClr val="000000"/>
                </a:solidFill>
              </a:rPr>
              <a:t> comprehensive </a:t>
            </a:r>
            <a:r>
              <a:rPr lang="en-US" altLang="en-US" sz="2400" dirty="0">
                <a:solidFill>
                  <a:srgbClr val="0000FF"/>
                </a:solidFill>
              </a:rPr>
              <a:t>“Technical Reports” </a:t>
            </a:r>
            <a:r>
              <a:rPr lang="en-US" altLang="en-US" sz="2400" dirty="0">
                <a:solidFill>
                  <a:srgbClr val="000000"/>
                </a:solidFill>
              </a:rPr>
              <a:t>between </a:t>
            </a:r>
            <a:r>
              <a:rPr lang="en-US" altLang="en-US" sz="2400" dirty="0">
                <a:solidFill>
                  <a:srgbClr val="0000FF"/>
                </a:solidFill>
              </a:rPr>
              <a:t>1917 and 1922. </a:t>
            </a:r>
            <a:r>
              <a:rPr lang="en-US" altLang="en-US" sz="2400" dirty="0">
                <a:solidFill>
                  <a:srgbClr val="000000"/>
                </a:solidFill>
              </a:rPr>
              <a:t> </a:t>
            </a:r>
          </a:p>
          <a:p>
            <a:pPr eaLnBrk="1" fontAlgn="base" hangingPunct="1">
              <a:lnSpc>
                <a:spcPct val="150000"/>
              </a:lnSpc>
              <a:spcBef>
                <a:spcPct val="50000"/>
              </a:spcBef>
              <a:spcAft>
                <a:spcPct val="0"/>
              </a:spcAft>
            </a:pPr>
            <a:r>
              <a:rPr lang="en-US" altLang="en-US" sz="2400" dirty="0">
                <a:solidFill>
                  <a:srgbClr val="000000"/>
                </a:solidFill>
              </a:rPr>
              <a:t>The reports describe some of the best </a:t>
            </a:r>
            <a:r>
              <a:rPr lang="en-US" altLang="en-US" sz="2400" dirty="0">
                <a:solidFill>
                  <a:srgbClr val="0000FF"/>
                </a:solidFill>
              </a:rPr>
              <a:t>scientific hydrology</a:t>
            </a:r>
            <a:r>
              <a:rPr lang="en-US" altLang="en-US" sz="2400" dirty="0">
                <a:solidFill>
                  <a:srgbClr val="000000"/>
                </a:solidFill>
              </a:rPr>
              <a:t> and </a:t>
            </a:r>
            <a:r>
              <a:rPr lang="en-US" altLang="en-US" sz="2400" dirty="0">
                <a:solidFill>
                  <a:srgbClr val="0000FF"/>
                </a:solidFill>
              </a:rPr>
              <a:t>hydrologic engineering</a:t>
            </a:r>
            <a:r>
              <a:rPr lang="en-US" altLang="en-US" sz="2400" dirty="0">
                <a:solidFill>
                  <a:srgbClr val="000000"/>
                </a:solidFill>
              </a:rPr>
              <a:t> work that has been done.</a:t>
            </a:r>
          </a:p>
        </p:txBody>
      </p:sp>
    </p:spTree>
    <p:extLst>
      <p:ext uri="{BB962C8B-B14F-4D97-AF65-F5344CB8AC3E}">
        <p14:creationId xmlns:p14="http://schemas.microsoft.com/office/powerpoint/2010/main" val="243601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5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685800"/>
            <a:ext cx="6934200" cy="6001643"/>
          </a:xfrm>
          <a:prstGeom prst="rect">
            <a:avLst/>
          </a:prstGeom>
          <a:noFill/>
        </p:spPr>
        <p:txBody>
          <a:bodyPr wrap="square" rtlCol="0">
            <a:spAutoFit/>
          </a:bodyPr>
          <a:lstStyle/>
          <a:p>
            <a:pPr fontAlgn="base">
              <a:lnSpc>
                <a:spcPct val="150000"/>
              </a:lnSpc>
              <a:spcBef>
                <a:spcPct val="50000"/>
              </a:spcBef>
              <a:spcAft>
                <a:spcPct val="0"/>
              </a:spcAft>
            </a:pPr>
            <a:r>
              <a:rPr lang="en-US" sz="1200" b="1" dirty="0">
                <a:solidFill>
                  <a:srgbClr val="003300"/>
                </a:solidFill>
                <a:latin typeface="Arial" charset="0"/>
              </a:rPr>
              <a:t>Technical reports of The Miami Conservancy District</a:t>
            </a:r>
          </a:p>
          <a:p>
            <a:pPr fontAlgn="base">
              <a:lnSpc>
                <a:spcPct val="150000"/>
              </a:lnSpc>
              <a:spcBef>
                <a:spcPct val="50000"/>
              </a:spcBef>
              <a:spcAft>
                <a:spcPct val="0"/>
              </a:spcAft>
            </a:pPr>
            <a:r>
              <a:rPr lang="en-US" sz="1200" b="1" dirty="0">
                <a:solidFill>
                  <a:srgbClr val="003300"/>
                </a:solidFill>
                <a:latin typeface="Arial" charset="0"/>
              </a:rPr>
              <a:t>Available at: </a:t>
            </a:r>
          </a:p>
          <a:p>
            <a:pPr fontAlgn="base">
              <a:lnSpc>
                <a:spcPct val="150000"/>
              </a:lnSpc>
              <a:spcBef>
                <a:spcPct val="50000"/>
              </a:spcBef>
              <a:spcAft>
                <a:spcPct val="0"/>
              </a:spcAft>
            </a:pPr>
            <a:r>
              <a:rPr lang="en-US" sz="1200" b="1" dirty="0">
                <a:solidFill>
                  <a:srgbClr val="003300"/>
                </a:solidFill>
                <a:latin typeface="Arial" charset="0"/>
              </a:rPr>
              <a:t>https://depts.washington.edu/sjbx/</a:t>
            </a:r>
          </a:p>
          <a:p>
            <a:pPr fontAlgn="base">
              <a:lnSpc>
                <a:spcPct val="150000"/>
              </a:lnSpc>
              <a:spcBef>
                <a:spcPct val="50000"/>
              </a:spcBef>
              <a:spcAft>
                <a:spcPct val="0"/>
              </a:spcAft>
            </a:pPr>
            <a:r>
              <a:rPr lang="en-US" sz="1200" b="1" dirty="0">
                <a:solidFill>
                  <a:srgbClr val="003300"/>
                </a:solidFill>
                <a:latin typeface="Arial" charset="0"/>
              </a:rPr>
              <a:t>Download file "MCD Reports.zip"</a:t>
            </a:r>
          </a:p>
          <a:p>
            <a:pPr fontAlgn="base">
              <a:lnSpc>
                <a:spcPct val="150000"/>
              </a:lnSpc>
              <a:spcBef>
                <a:spcPct val="50000"/>
              </a:spcBef>
              <a:spcAft>
                <a:spcPct val="0"/>
              </a:spcAft>
            </a:pPr>
            <a:r>
              <a:rPr lang="en-US" sz="1200" b="1" dirty="0">
                <a:solidFill>
                  <a:srgbClr val="003300"/>
                </a:solidFill>
                <a:latin typeface="Arial" charset="0"/>
              </a:rPr>
              <a:t>There are ten reports starting in 1917 and ending in 1922.  There is an updated version of Report V (Rainfall) published in 1936.  I did not know about this report until I requested all the reports from our UW Library. I scanned in its entirety the 1936 report (it is the largest file).  The other ten reports were all scanned initially by Google.  I found numerous badly copied, unreadable, and missing pages (particularly fold out figures).  I copied and replaced such pages in all the reports.  I was restricted to copying from bound copies of the reports hence a few pages are a bit out of alignment.  The pages I scanned are all at 300 dpi.  I found this necessary to ensure that dimensions on figures etc., were readable.</a:t>
            </a:r>
          </a:p>
          <a:p>
            <a:pPr fontAlgn="base">
              <a:lnSpc>
                <a:spcPct val="150000"/>
              </a:lnSpc>
              <a:spcBef>
                <a:spcPct val="50000"/>
              </a:spcBef>
              <a:spcAft>
                <a:spcPct val="0"/>
              </a:spcAft>
            </a:pPr>
            <a:r>
              <a:rPr lang="en-US" sz="1200" b="1" dirty="0">
                <a:solidFill>
                  <a:srgbClr val="003300"/>
                </a:solidFill>
                <a:latin typeface="Arial" charset="0"/>
              </a:rPr>
              <a:t>I have also included scans of two figures and a location map.  I do not know from which report they were extracted; my source was pages at the end of a single bound copy of reports 1-V.</a:t>
            </a:r>
          </a:p>
          <a:p>
            <a:pPr fontAlgn="base">
              <a:lnSpc>
                <a:spcPct val="150000"/>
              </a:lnSpc>
              <a:spcBef>
                <a:spcPct val="50000"/>
              </a:spcBef>
              <a:spcAft>
                <a:spcPct val="0"/>
              </a:spcAft>
            </a:pPr>
            <a:r>
              <a:rPr lang="en-US" sz="1200" b="1" dirty="0">
                <a:solidFill>
                  <a:srgbClr val="003300"/>
                </a:solidFill>
                <a:latin typeface="Arial" charset="0"/>
              </a:rPr>
              <a:t>I have also included a copy of a 1928 paper by Arthur Morgan.  That paper provides essential background about how he located his top engineers and their experience coming to the Miami Valley flood problem.</a:t>
            </a:r>
          </a:p>
          <a:p>
            <a:pPr fontAlgn="base">
              <a:lnSpc>
                <a:spcPct val="150000"/>
              </a:lnSpc>
              <a:spcBef>
                <a:spcPct val="50000"/>
              </a:spcBef>
              <a:spcAft>
                <a:spcPct val="0"/>
              </a:spcAft>
            </a:pPr>
            <a:endParaRPr lang="en-US" sz="1200" b="1" dirty="0">
              <a:solidFill>
                <a:srgbClr val="FF0000"/>
              </a:solidFill>
              <a:latin typeface="Arial" charset="0"/>
            </a:endParaRPr>
          </a:p>
        </p:txBody>
      </p:sp>
      <p:sp>
        <p:nvSpPr>
          <p:cNvPr id="3" name="Rectangle 2">
            <a:extLst>
              <a:ext uri="{FF2B5EF4-FFF2-40B4-BE49-F238E27FC236}">
                <a16:creationId xmlns:a16="http://schemas.microsoft.com/office/drawing/2014/main" id="{FF816BF7-EF53-40DF-A339-A416F8470029}"/>
              </a:ext>
            </a:extLst>
          </p:cNvPr>
          <p:cNvSpPr>
            <a:spLocks noChangeArrowheads="1"/>
          </p:cNvSpPr>
          <p:nvPr/>
        </p:nvSpPr>
        <p:spPr bwMode="auto">
          <a:xfrm>
            <a:off x="914400" y="657275"/>
            <a:ext cx="4090285" cy="1552525"/>
          </a:xfrm>
          <a:prstGeom prst="rect">
            <a:avLst/>
          </a:prstGeom>
          <a:solidFill>
            <a:schemeClr val="bg1">
              <a:alpha val="0"/>
            </a:schemeClr>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b="1">
                <a:solidFill>
                  <a:srgbClr val="FF0000"/>
                </a:solidFill>
                <a:latin typeface="Arial" charset="0"/>
              </a:defRPr>
            </a:lvl1pPr>
            <a:lvl2pPr marL="742950" indent="-285750" eaLnBrk="0" hangingPunct="0">
              <a:defRPr sz="2000" b="1">
                <a:solidFill>
                  <a:srgbClr val="FF0000"/>
                </a:solidFill>
                <a:latin typeface="Arial" charset="0"/>
              </a:defRPr>
            </a:lvl2pPr>
            <a:lvl3pPr marL="1143000" indent="-228600" eaLnBrk="0" hangingPunct="0">
              <a:defRPr sz="2000" b="1">
                <a:solidFill>
                  <a:srgbClr val="FF0000"/>
                </a:solidFill>
                <a:latin typeface="Arial" charset="0"/>
              </a:defRPr>
            </a:lvl3pPr>
            <a:lvl4pPr marL="1600200" indent="-228600" eaLnBrk="0" hangingPunct="0">
              <a:defRPr sz="2000" b="1">
                <a:solidFill>
                  <a:srgbClr val="FF0000"/>
                </a:solidFill>
                <a:latin typeface="Arial" charset="0"/>
              </a:defRPr>
            </a:lvl4pPr>
            <a:lvl5pPr marL="2057400" indent="-228600" eaLnBrk="0" hangingPunct="0">
              <a:defRPr sz="2000" b="1">
                <a:solidFill>
                  <a:srgbClr val="FF0000"/>
                </a:solidFill>
                <a:latin typeface="Arial" charset="0"/>
              </a:defRPr>
            </a:lvl5pPr>
            <a:lvl6pPr marL="2514600" indent="-228600" eaLnBrk="0" fontAlgn="base" hangingPunct="0">
              <a:lnSpc>
                <a:spcPct val="150000"/>
              </a:lnSpc>
              <a:spcBef>
                <a:spcPct val="50000"/>
              </a:spcBef>
              <a:spcAft>
                <a:spcPct val="0"/>
              </a:spcAft>
              <a:defRPr sz="2000" b="1">
                <a:solidFill>
                  <a:srgbClr val="FF0000"/>
                </a:solidFill>
                <a:latin typeface="Arial" charset="0"/>
              </a:defRPr>
            </a:lvl6pPr>
            <a:lvl7pPr marL="2971800" indent="-228600" eaLnBrk="0" fontAlgn="base" hangingPunct="0">
              <a:lnSpc>
                <a:spcPct val="150000"/>
              </a:lnSpc>
              <a:spcBef>
                <a:spcPct val="50000"/>
              </a:spcBef>
              <a:spcAft>
                <a:spcPct val="0"/>
              </a:spcAft>
              <a:defRPr sz="2000" b="1">
                <a:solidFill>
                  <a:srgbClr val="FF0000"/>
                </a:solidFill>
                <a:latin typeface="Arial" charset="0"/>
              </a:defRPr>
            </a:lvl7pPr>
            <a:lvl8pPr marL="3429000" indent="-228600" eaLnBrk="0" fontAlgn="base" hangingPunct="0">
              <a:lnSpc>
                <a:spcPct val="150000"/>
              </a:lnSpc>
              <a:spcBef>
                <a:spcPct val="50000"/>
              </a:spcBef>
              <a:spcAft>
                <a:spcPct val="0"/>
              </a:spcAft>
              <a:defRPr sz="2000" b="1">
                <a:solidFill>
                  <a:srgbClr val="FF0000"/>
                </a:solidFill>
                <a:latin typeface="Arial" charset="0"/>
              </a:defRPr>
            </a:lvl8pPr>
            <a:lvl9pPr marL="3886200" indent="-228600" eaLnBrk="0" fontAlgn="base" hangingPunct="0">
              <a:lnSpc>
                <a:spcPct val="150000"/>
              </a:lnSpc>
              <a:spcBef>
                <a:spcPct val="50000"/>
              </a:spcBef>
              <a:spcAft>
                <a:spcPct val="0"/>
              </a:spcAft>
              <a:defRPr sz="2000" b="1">
                <a:solidFill>
                  <a:srgbClr val="FF0000"/>
                </a:solidFill>
                <a:latin typeface="Arial" charset="0"/>
              </a:defRPr>
            </a:lvl9pPr>
          </a:lstStyle>
          <a:p>
            <a:pPr eaLnBrk="1" fontAlgn="base" hangingPunct="1">
              <a:lnSpc>
                <a:spcPct val="150000"/>
              </a:lnSpc>
              <a:spcBef>
                <a:spcPct val="50000"/>
              </a:spcBef>
              <a:spcAft>
                <a:spcPct val="0"/>
              </a:spcAft>
            </a:pPr>
            <a:endParaRPr lang="en-US" altLang="en-US"/>
          </a:p>
        </p:txBody>
      </p:sp>
    </p:spTree>
    <p:extLst>
      <p:ext uri="{BB962C8B-B14F-4D97-AF65-F5344CB8AC3E}">
        <p14:creationId xmlns:p14="http://schemas.microsoft.com/office/powerpoint/2010/main" val="184375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1143000" y="617035"/>
            <a:ext cx="7239000" cy="616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a:solidFill>
                  <a:srgbClr val="FF0000"/>
                </a:solidFill>
                <a:latin typeface="Arial" charset="0"/>
              </a:defRPr>
            </a:lvl1pPr>
            <a:lvl2pPr marL="742950" indent="-285750" eaLnBrk="0" hangingPunct="0">
              <a:defRPr sz="2000" b="1">
                <a:solidFill>
                  <a:srgbClr val="FF0000"/>
                </a:solidFill>
                <a:latin typeface="Arial" charset="0"/>
              </a:defRPr>
            </a:lvl2pPr>
            <a:lvl3pPr marL="1143000" indent="-228600" eaLnBrk="0" hangingPunct="0">
              <a:defRPr sz="2000" b="1">
                <a:solidFill>
                  <a:srgbClr val="FF0000"/>
                </a:solidFill>
                <a:latin typeface="Arial" charset="0"/>
              </a:defRPr>
            </a:lvl3pPr>
            <a:lvl4pPr marL="1600200" indent="-228600" eaLnBrk="0" hangingPunct="0">
              <a:defRPr sz="2000" b="1">
                <a:solidFill>
                  <a:srgbClr val="FF0000"/>
                </a:solidFill>
                <a:latin typeface="Arial" charset="0"/>
              </a:defRPr>
            </a:lvl4pPr>
            <a:lvl5pPr marL="2057400" indent="-228600" eaLnBrk="0" hangingPunct="0">
              <a:defRPr sz="2000" b="1">
                <a:solidFill>
                  <a:srgbClr val="FF0000"/>
                </a:solidFill>
                <a:latin typeface="Arial" charset="0"/>
              </a:defRPr>
            </a:lvl5pPr>
            <a:lvl6pPr marL="2514600" indent="-228600" eaLnBrk="0" fontAlgn="base" hangingPunct="0">
              <a:lnSpc>
                <a:spcPct val="150000"/>
              </a:lnSpc>
              <a:spcBef>
                <a:spcPct val="50000"/>
              </a:spcBef>
              <a:spcAft>
                <a:spcPct val="0"/>
              </a:spcAft>
              <a:defRPr sz="2000" b="1">
                <a:solidFill>
                  <a:srgbClr val="FF0000"/>
                </a:solidFill>
                <a:latin typeface="Arial" charset="0"/>
              </a:defRPr>
            </a:lvl6pPr>
            <a:lvl7pPr marL="2971800" indent="-228600" eaLnBrk="0" fontAlgn="base" hangingPunct="0">
              <a:lnSpc>
                <a:spcPct val="150000"/>
              </a:lnSpc>
              <a:spcBef>
                <a:spcPct val="50000"/>
              </a:spcBef>
              <a:spcAft>
                <a:spcPct val="0"/>
              </a:spcAft>
              <a:defRPr sz="2000" b="1">
                <a:solidFill>
                  <a:srgbClr val="FF0000"/>
                </a:solidFill>
                <a:latin typeface="Arial" charset="0"/>
              </a:defRPr>
            </a:lvl7pPr>
            <a:lvl8pPr marL="3429000" indent="-228600" eaLnBrk="0" fontAlgn="base" hangingPunct="0">
              <a:lnSpc>
                <a:spcPct val="150000"/>
              </a:lnSpc>
              <a:spcBef>
                <a:spcPct val="50000"/>
              </a:spcBef>
              <a:spcAft>
                <a:spcPct val="0"/>
              </a:spcAft>
              <a:defRPr sz="2000" b="1">
                <a:solidFill>
                  <a:srgbClr val="FF0000"/>
                </a:solidFill>
                <a:latin typeface="Arial" charset="0"/>
              </a:defRPr>
            </a:lvl8pPr>
            <a:lvl9pPr marL="3886200" indent="-228600" eaLnBrk="0" fontAlgn="base" hangingPunct="0">
              <a:lnSpc>
                <a:spcPct val="150000"/>
              </a:lnSpc>
              <a:spcBef>
                <a:spcPct val="50000"/>
              </a:spcBef>
              <a:spcAft>
                <a:spcPct val="0"/>
              </a:spcAft>
              <a:defRPr sz="2000" b="1">
                <a:solidFill>
                  <a:srgbClr val="FF0000"/>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charset="0"/>
                <a:ea typeface="+mn-ea"/>
                <a:cs typeface="+mn-cs"/>
              </a:rPr>
              <a:t>Floods and ongoing national flood risk –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Arial" charset="0"/>
                <a:ea typeface="+mn-ea"/>
                <a:cs typeface="+mn-cs"/>
              </a:rPr>
              <a:t>from pages 9-11,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00FF"/>
                </a:solidFill>
                <a:effectLst/>
                <a:uLnTx/>
                <a:uFillTx/>
                <a:latin typeface="Arial" charset="0"/>
                <a:ea typeface="+mn-ea"/>
                <a:cs typeface="+mn-cs"/>
              </a:rPr>
              <a:t>Hoyt and </a:t>
            </a:r>
            <a:r>
              <a:rPr kumimoji="0" lang="en-US" altLang="en-US" sz="2000" b="1" i="0" u="none" strike="noStrike" kern="1200" cap="none" spc="0" normalizeH="0" baseline="0" noProof="0" dirty="0" err="1">
                <a:ln>
                  <a:noFill/>
                </a:ln>
                <a:solidFill>
                  <a:srgbClr val="0000FF"/>
                </a:solidFill>
                <a:effectLst/>
                <a:uLnTx/>
                <a:uFillTx/>
                <a:latin typeface="Arial" charset="0"/>
                <a:ea typeface="+mn-ea"/>
                <a:cs typeface="+mn-cs"/>
              </a:rPr>
              <a:t>Langbein</a:t>
            </a:r>
            <a:r>
              <a:rPr kumimoji="0" lang="en-US" altLang="en-US" sz="2000" b="1" i="0" u="none" strike="noStrike" kern="1200" cap="none" spc="0" normalizeH="0" baseline="0" noProof="0" dirty="0">
                <a:ln>
                  <a:noFill/>
                </a:ln>
                <a:solidFill>
                  <a:srgbClr val="000000"/>
                </a:solidFill>
                <a:effectLst/>
                <a:uLnTx/>
                <a:uFillTx/>
                <a:latin typeface="Arial" charset="0"/>
                <a:ea typeface="+mn-ea"/>
                <a:cs typeface="+mn-cs"/>
              </a:rPr>
              <a:t>, “Floods”, Princeton Univ. Press,</a:t>
            </a:r>
            <a:r>
              <a:rPr kumimoji="0" lang="en-US" altLang="en-US" sz="2000" b="1" i="0" u="none" strike="noStrike" kern="1200" cap="none" spc="0" normalizeH="0" baseline="0" noProof="0" dirty="0">
                <a:ln>
                  <a:noFill/>
                </a:ln>
                <a:solidFill>
                  <a:srgbClr val="0000FF"/>
                </a:solidFill>
                <a:effectLst/>
                <a:uLnTx/>
                <a:uFillTx/>
                <a:latin typeface="Arial" charset="0"/>
                <a:ea typeface="+mn-ea"/>
                <a:cs typeface="+mn-cs"/>
              </a:rPr>
              <a:t>1955</a:t>
            </a:r>
          </a:p>
          <a:p>
            <a:pPr marL="0" marR="0" lvl="0" indent="0" algn="l" defTabSz="914400" rtl="0" eaLnBrk="1" fontAlgn="base" latinLnBrk="0" hangingPunct="1">
              <a:lnSpc>
                <a:spcPct val="13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charset="0"/>
                <a:ea typeface="+mn-ea"/>
                <a:cs typeface="+mn-cs"/>
              </a:rPr>
              <a:t>…. </a:t>
            </a:r>
            <a:r>
              <a:rPr kumimoji="0" lang="en-US" altLang="en-US" sz="2400" b="1" i="0" u="none" strike="noStrike" kern="1200" cap="none" spc="0" normalizeH="0" baseline="0" noProof="0" dirty="0">
                <a:ln>
                  <a:noFill/>
                </a:ln>
                <a:solidFill>
                  <a:srgbClr val="0000FF"/>
                </a:solidFill>
                <a:effectLst/>
                <a:uLnTx/>
                <a:uFillTx/>
                <a:latin typeface="Arial" charset="0"/>
                <a:ea typeface="+mn-ea"/>
                <a:cs typeface="+mn-cs"/>
              </a:rPr>
              <a:t>meteorologic and hydrologic conditions will combine to produce super floods of unprecedented magnitude.</a:t>
            </a:r>
            <a:r>
              <a:rPr kumimoji="0" lang="en-US" altLang="en-US" sz="2400" b="1" i="0" u="none" strike="noStrike" kern="1200" cap="none" spc="0" normalizeH="0" baseline="0" noProof="0" dirty="0">
                <a:ln>
                  <a:noFill/>
                </a:ln>
                <a:solidFill>
                  <a:srgbClr val="000000"/>
                </a:solidFill>
                <a:effectLst/>
                <a:uLnTx/>
                <a:uFillTx/>
                <a:latin typeface="Arial" charset="0"/>
                <a:ea typeface="+mn-ea"/>
                <a:cs typeface="+mn-cs"/>
              </a:rPr>
              <a:t> </a:t>
            </a:r>
          </a:p>
          <a:p>
            <a:pPr marL="0" marR="0" lvl="0" indent="0" algn="l" defTabSz="914400" rtl="0" eaLnBrk="1" fontAlgn="base" latinLnBrk="0" hangingPunct="1">
              <a:lnSpc>
                <a:spcPct val="13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charset="0"/>
                <a:ea typeface="+mn-ea"/>
                <a:cs typeface="+mn-cs"/>
              </a:rPr>
              <a:t>We have every reason to believe that in most rivers past floods may not be an accurate measure of ultimate flood potentialities. </a:t>
            </a:r>
          </a:p>
          <a:p>
            <a:pPr marL="0" marR="0" lvl="0" indent="0" algn="l" defTabSz="914400" rtl="0" eaLnBrk="1" fontAlgn="base" latinLnBrk="0" hangingPunct="1">
              <a:lnSpc>
                <a:spcPct val="13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FF"/>
                </a:solidFill>
                <a:effectLst/>
                <a:uLnTx/>
                <a:uFillTx/>
                <a:latin typeface="Arial" charset="0"/>
                <a:ea typeface="+mn-ea"/>
                <a:cs typeface="+mn-cs"/>
              </a:rPr>
              <a:t>It is this super flood with which we are always most concerned.</a:t>
            </a:r>
            <a:r>
              <a:rPr kumimoji="0" lang="en-US" altLang="en-US" sz="2400" b="1" i="0" u="none" strike="noStrike" kern="1200" cap="none" spc="0" normalizeH="0" baseline="0" noProof="0" dirty="0">
                <a:ln>
                  <a:noFill/>
                </a:ln>
                <a:solidFill>
                  <a:srgbClr val="000000"/>
                </a:solidFill>
                <a:effectLst/>
                <a:uLnTx/>
                <a:uFillTx/>
                <a:latin typeface="Arial" charset="0"/>
                <a:ea typeface="+mn-ea"/>
                <a:cs typeface="+mn-cs"/>
              </a:rPr>
              <a:t>    …</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57700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80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680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680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680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680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685800"/>
            <a:ext cx="6934200" cy="4893647"/>
          </a:xfrm>
          <a:prstGeom prst="rect">
            <a:avLst/>
          </a:prstGeom>
          <a:noFill/>
        </p:spPr>
        <p:txBody>
          <a:bodyPr wrap="square" rtlCol="0">
            <a:spAutoFit/>
          </a:bodyPr>
          <a:lstStyle/>
          <a:p>
            <a:pPr fontAlgn="base">
              <a:lnSpc>
                <a:spcPct val="150000"/>
              </a:lnSpc>
              <a:spcBef>
                <a:spcPct val="50000"/>
              </a:spcBef>
              <a:spcAft>
                <a:spcPct val="0"/>
              </a:spcAft>
            </a:pPr>
            <a:r>
              <a:rPr lang="en-US" sz="1200" b="1" dirty="0">
                <a:solidFill>
                  <a:srgbClr val="003300"/>
                </a:solidFill>
                <a:latin typeface="Arial" charset="0"/>
              </a:rPr>
              <a:t>Reading Guide - Extreme Flood Issues and System Design:</a:t>
            </a:r>
          </a:p>
          <a:p>
            <a:pPr fontAlgn="base">
              <a:lnSpc>
                <a:spcPct val="150000"/>
              </a:lnSpc>
              <a:spcBef>
                <a:spcPct val="50000"/>
              </a:spcBef>
              <a:spcAft>
                <a:spcPct val="0"/>
              </a:spcAft>
            </a:pPr>
            <a:r>
              <a:rPr lang="en-US" sz="1200" b="1" dirty="0">
                <a:solidFill>
                  <a:srgbClr val="003300"/>
                </a:solidFill>
                <a:latin typeface="Arial" charset="0"/>
              </a:rPr>
              <a:t>1.  Burges-Water Systems Planning-ASCE-WRPM-1979 pages 98-100 for a brief coverage of The Miami Conservancy District flood mitigation work.</a:t>
            </a:r>
          </a:p>
          <a:p>
            <a:pPr fontAlgn="base">
              <a:lnSpc>
                <a:spcPct val="150000"/>
              </a:lnSpc>
              <a:spcBef>
                <a:spcPct val="50000"/>
              </a:spcBef>
              <a:spcAft>
                <a:spcPct val="0"/>
              </a:spcAft>
            </a:pPr>
            <a:r>
              <a:rPr lang="en-US" sz="1200" b="1" dirty="0">
                <a:solidFill>
                  <a:srgbClr val="003300"/>
                </a:solidFill>
                <a:latin typeface="Arial" charset="0"/>
              </a:rPr>
              <a:t>2.  “Storm Rainfall of Eastern United States - The Engineering Staff - Miami Conservancy District Technical Reports Part V, 1917” for investigations to determine major flood producing rain.   </a:t>
            </a:r>
          </a:p>
          <a:p>
            <a:pPr fontAlgn="base">
              <a:lnSpc>
                <a:spcPct val="150000"/>
              </a:lnSpc>
              <a:spcBef>
                <a:spcPct val="50000"/>
              </a:spcBef>
              <a:spcAft>
                <a:spcPct val="0"/>
              </a:spcAft>
            </a:pPr>
            <a:r>
              <a:rPr lang="en-US" sz="1200" b="1" dirty="0">
                <a:solidFill>
                  <a:srgbClr val="003300"/>
                </a:solidFill>
                <a:latin typeface="Arial" charset="0"/>
              </a:rPr>
              <a:t>Recommended initial reading: Chapter XI (page 241) and then Chapter XII (page 268).</a:t>
            </a:r>
          </a:p>
          <a:p>
            <a:pPr fontAlgn="base">
              <a:lnSpc>
                <a:spcPct val="150000"/>
              </a:lnSpc>
              <a:spcBef>
                <a:spcPct val="50000"/>
              </a:spcBef>
              <a:spcAft>
                <a:spcPct val="0"/>
              </a:spcAft>
            </a:pPr>
            <a:r>
              <a:rPr lang="en-US" sz="1200" b="1" dirty="0">
                <a:solidFill>
                  <a:srgbClr val="003300"/>
                </a:solidFill>
                <a:latin typeface="Arial" charset="0"/>
              </a:rPr>
              <a:t>There was a follow up to Report V published in 1936 (“Storm Rainfall of Eastern United States - The Engineering Staff - Miami Conservancy District Technical Reports Part V, Rev 1936-sjb”) that included 20 more years of data.  See: Chapter 1 pages 1 - 5.</a:t>
            </a:r>
          </a:p>
          <a:p>
            <a:pPr fontAlgn="base">
              <a:lnSpc>
                <a:spcPct val="150000"/>
              </a:lnSpc>
              <a:spcBef>
                <a:spcPct val="50000"/>
              </a:spcBef>
              <a:spcAft>
                <a:spcPct val="0"/>
              </a:spcAft>
            </a:pPr>
            <a:r>
              <a:rPr lang="en-US" sz="1200" b="1" dirty="0">
                <a:solidFill>
                  <a:srgbClr val="003300"/>
                </a:solidFill>
                <a:latin typeface="Arial" charset="0"/>
              </a:rPr>
              <a:t>3.   “Hydraulics of the Miami Flood Control Project - Sherman M. Woodward - Miami Conservancy District - Technical Reports Part VII, 1920” for details of the actual design.  Most notable are Chapters XII and XIII.  This was exceptional water resources engineering.</a:t>
            </a:r>
          </a:p>
          <a:p>
            <a:pPr fontAlgn="base">
              <a:lnSpc>
                <a:spcPct val="150000"/>
              </a:lnSpc>
              <a:spcBef>
                <a:spcPct val="50000"/>
              </a:spcBef>
              <a:spcAft>
                <a:spcPct val="0"/>
              </a:spcAft>
            </a:pPr>
            <a:endParaRPr lang="en-US" sz="1200" b="1" dirty="0">
              <a:solidFill>
                <a:srgbClr val="003300"/>
              </a:solidFill>
              <a:latin typeface="Arial" charset="0"/>
            </a:endParaRPr>
          </a:p>
          <a:p>
            <a:pPr fontAlgn="base">
              <a:lnSpc>
                <a:spcPct val="150000"/>
              </a:lnSpc>
              <a:spcBef>
                <a:spcPct val="50000"/>
              </a:spcBef>
              <a:spcAft>
                <a:spcPct val="0"/>
              </a:spcAft>
            </a:pPr>
            <a:endParaRPr lang="en-US" sz="1200" b="1" dirty="0">
              <a:solidFill>
                <a:srgbClr val="FF0000"/>
              </a:solidFill>
              <a:latin typeface="Arial" charset="0"/>
            </a:endParaRPr>
          </a:p>
        </p:txBody>
      </p:sp>
    </p:spTree>
    <p:extLst>
      <p:ext uri="{BB962C8B-B14F-4D97-AF65-F5344CB8AC3E}">
        <p14:creationId xmlns:p14="http://schemas.microsoft.com/office/powerpoint/2010/main" val="410290920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226" y="762000"/>
            <a:ext cx="8763000" cy="4318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282390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1143000" y="762000"/>
            <a:ext cx="7239000" cy="477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a:solidFill>
                  <a:srgbClr val="FF0000"/>
                </a:solidFill>
                <a:latin typeface="Arial" charset="0"/>
              </a:defRPr>
            </a:lvl1pPr>
            <a:lvl2pPr marL="742950" indent="-285750" eaLnBrk="0" hangingPunct="0">
              <a:defRPr sz="2000" b="1">
                <a:solidFill>
                  <a:srgbClr val="FF0000"/>
                </a:solidFill>
                <a:latin typeface="Arial" charset="0"/>
              </a:defRPr>
            </a:lvl2pPr>
            <a:lvl3pPr marL="1143000" indent="-228600" eaLnBrk="0" hangingPunct="0">
              <a:defRPr sz="2000" b="1">
                <a:solidFill>
                  <a:srgbClr val="FF0000"/>
                </a:solidFill>
                <a:latin typeface="Arial" charset="0"/>
              </a:defRPr>
            </a:lvl3pPr>
            <a:lvl4pPr marL="1600200" indent="-228600" eaLnBrk="0" hangingPunct="0">
              <a:defRPr sz="2000" b="1">
                <a:solidFill>
                  <a:srgbClr val="FF0000"/>
                </a:solidFill>
                <a:latin typeface="Arial" charset="0"/>
              </a:defRPr>
            </a:lvl4pPr>
            <a:lvl5pPr marL="2057400" indent="-228600" eaLnBrk="0" hangingPunct="0">
              <a:defRPr sz="2000" b="1">
                <a:solidFill>
                  <a:srgbClr val="FF0000"/>
                </a:solidFill>
                <a:latin typeface="Arial" charset="0"/>
              </a:defRPr>
            </a:lvl5pPr>
            <a:lvl6pPr marL="2514600" indent="-228600" eaLnBrk="0" fontAlgn="base" hangingPunct="0">
              <a:lnSpc>
                <a:spcPct val="150000"/>
              </a:lnSpc>
              <a:spcBef>
                <a:spcPct val="50000"/>
              </a:spcBef>
              <a:spcAft>
                <a:spcPct val="0"/>
              </a:spcAft>
              <a:defRPr sz="2000" b="1">
                <a:solidFill>
                  <a:srgbClr val="FF0000"/>
                </a:solidFill>
                <a:latin typeface="Arial" charset="0"/>
              </a:defRPr>
            </a:lvl6pPr>
            <a:lvl7pPr marL="2971800" indent="-228600" eaLnBrk="0" fontAlgn="base" hangingPunct="0">
              <a:lnSpc>
                <a:spcPct val="150000"/>
              </a:lnSpc>
              <a:spcBef>
                <a:spcPct val="50000"/>
              </a:spcBef>
              <a:spcAft>
                <a:spcPct val="0"/>
              </a:spcAft>
              <a:defRPr sz="2000" b="1">
                <a:solidFill>
                  <a:srgbClr val="FF0000"/>
                </a:solidFill>
                <a:latin typeface="Arial" charset="0"/>
              </a:defRPr>
            </a:lvl7pPr>
            <a:lvl8pPr marL="3429000" indent="-228600" eaLnBrk="0" fontAlgn="base" hangingPunct="0">
              <a:lnSpc>
                <a:spcPct val="150000"/>
              </a:lnSpc>
              <a:spcBef>
                <a:spcPct val="50000"/>
              </a:spcBef>
              <a:spcAft>
                <a:spcPct val="0"/>
              </a:spcAft>
              <a:defRPr sz="2000" b="1">
                <a:solidFill>
                  <a:srgbClr val="FF0000"/>
                </a:solidFill>
                <a:latin typeface="Arial" charset="0"/>
              </a:defRPr>
            </a:lvl8pPr>
            <a:lvl9pPr marL="3886200" indent="-228600" eaLnBrk="0" fontAlgn="base" hangingPunct="0">
              <a:lnSpc>
                <a:spcPct val="150000"/>
              </a:lnSpc>
              <a:spcBef>
                <a:spcPct val="50000"/>
              </a:spcBef>
              <a:spcAft>
                <a:spcPct val="0"/>
              </a:spcAft>
              <a:defRPr sz="2000" b="1">
                <a:solidFill>
                  <a:srgbClr val="FF0000"/>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charset="0"/>
                <a:ea typeface="+mn-ea"/>
                <a:cs typeface="+mn-cs"/>
              </a:rPr>
              <a:t>REASONS FOR CHOOSING AS BASIS OF DESIGN A FLOOD 40 PER CENT GREATER THAN THAT OF MARCH 1913</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charset="0"/>
                <a:ea typeface="+mn-ea"/>
                <a:cs typeface="+mn-cs"/>
              </a:rPr>
              <a:t>The extensive investigation of storms in the eastern United States leads to the belief that </a:t>
            </a:r>
            <a:r>
              <a:rPr kumimoji="0" lang="en-US" altLang="en-US" sz="1600" b="1" i="0" u="none" strike="noStrike" kern="1200" cap="none" spc="0" normalizeH="0" baseline="0" noProof="0" dirty="0">
                <a:ln>
                  <a:noFill/>
                </a:ln>
                <a:solidFill>
                  <a:srgbClr val="0000FF"/>
                </a:solidFill>
                <a:effectLst/>
                <a:uLnTx/>
                <a:uFillTx/>
                <a:latin typeface="Arial" charset="0"/>
                <a:ea typeface="+mn-ea"/>
                <a:cs typeface="+mn-cs"/>
              </a:rPr>
              <a:t>the March, 1913, flood was one of the great floods of centuries in the Miami Valley</a:t>
            </a:r>
            <a:r>
              <a:rPr kumimoji="0" lang="en-US" altLang="en-US" sz="1600" b="1" i="0" u="none" strike="noStrike" kern="1200" cap="none" spc="0" normalizeH="0" baseline="0" noProof="0" dirty="0">
                <a:ln>
                  <a:noFill/>
                </a:ln>
                <a:solidFill>
                  <a:srgbClr val="000000"/>
                </a:solidFill>
                <a:effectLst/>
                <a:uLnTx/>
                <a:uFillTx/>
                <a:latin typeface="Arial" charset="0"/>
                <a:ea typeface="+mn-ea"/>
                <a:cs typeface="+mn-cs"/>
              </a:rPr>
              <a:t>. </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600" b="1" i="0" u="none" strike="noStrike" kern="1200" cap="none" spc="0" normalizeH="0" baseline="0" noProof="0" dirty="0">
              <a:ln>
                <a:noFill/>
              </a:ln>
              <a:solidFill>
                <a:srgbClr val="0000FF"/>
              </a:solidFill>
              <a:effectLst/>
              <a:uLnTx/>
              <a:uFillTx/>
              <a:latin typeface="Arial"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dirty="0">
                <a:ln>
                  <a:noFill/>
                </a:ln>
                <a:solidFill>
                  <a:srgbClr val="0000FF"/>
                </a:solidFill>
                <a:effectLst/>
                <a:uLnTx/>
                <a:uFillTx/>
                <a:latin typeface="Arial" charset="0"/>
                <a:ea typeface="+mn-ea"/>
                <a:cs typeface="+mn-cs"/>
              </a:rPr>
              <a:t>In the course of three or four hundred years, however, a flood 15 or 20 per cent greater may occur.</a:t>
            </a:r>
            <a:r>
              <a:rPr kumimoji="0" lang="en-US" altLang="en-US" sz="1600" b="1" i="0" u="none" strike="noStrike" kern="1200" cap="none" spc="0" normalizeH="0" baseline="0" noProof="0" dirty="0">
                <a:ln>
                  <a:noFill/>
                </a:ln>
                <a:solidFill>
                  <a:srgbClr val="000000"/>
                </a:solidFill>
                <a:effectLst/>
                <a:uLnTx/>
                <a:uFillTx/>
                <a:latin typeface="Arial" charset="0"/>
                <a:ea typeface="+mn-ea"/>
                <a:cs typeface="+mn-cs"/>
              </a:rPr>
              <a:t> It is not believed that a flood will ever occur which is more than 20 or 25 per cent in excess of that of March 1913.</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6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dirty="0">
                <a:ln>
                  <a:noFill/>
                </a:ln>
                <a:solidFill>
                  <a:srgbClr val="0000FF"/>
                </a:solidFill>
                <a:effectLst/>
                <a:uLnTx/>
                <a:uFillTx/>
                <a:latin typeface="Arial" charset="0"/>
                <a:ea typeface="+mn-ea"/>
                <a:cs typeface="+mn-cs"/>
              </a:rPr>
              <a:t>There is a factor of ignorance, however</a:t>
            </a:r>
            <a:r>
              <a:rPr kumimoji="0" lang="en-US" altLang="en-US" sz="1600" b="1" i="0" u="none" strike="noStrike" kern="1200" cap="none" spc="0" normalizeH="0" baseline="0" noProof="0" dirty="0">
                <a:ln>
                  <a:noFill/>
                </a:ln>
                <a:solidFill>
                  <a:srgbClr val="000000"/>
                </a:solidFill>
                <a:effectLst/>
                <a:uLnTx/>
                <a:uFillTx/>
                <a:latin typeface="Arial" charset="0"/>
                <a:ea typeface="+mn-ea"/>
                <a:cs typeface="+mn-cs"/>
              </a:rPr>
              <a:t>, which should be provided against, and </a:t>
            </a:r>
            <a:r>
              <a:rPr kumimoji="0" lang="en-US" altLang="en-US" sz="1600" b="1" i="0" u="none" strike="noStrike" kern="1200" cap="none" spc="0" normalizeH="0" baseline="0" noProof="0" dirty="0">
                <a:ln>
                  <a:noFill/>
                </a:ln>
                <a:solidFill>
                  <a:srgbClr val="0000FF"/>
                </a:solidFill>
                <a:effectLst/>
                <a:uLnTx/>
                <a:uFillTx/>
                <a:latin typeface="Arial" charset="0"/>
                <a:ea typeface="+mn-ea"/>
                <a:cs typeface="+mn-cs"/>
              </a:rPr>
              <a:t>the only way this could be done was arbitrarily to increase the size of maximum flood provided for.</a:t>
            </a:r>
            <a:r>
              <a:rPr kumimoji="0" lang="en-US" altLang="en-US" sz="1600" b="1" i="0" u="none" strike="noStrike" kern="1200" cap="none" spc="0" normalizeH="0" baseline="0" noProof="0" dirty="0">
                <a:ln>
                  <a:noFill/>
                </a:ln>
                <a:solidFill>
                  <a:srgbClr val="000000"/>
                </a:solidFill>
                <a:effectLst/>
                <a:uLnTx/>
                <a:uFillTx/>
                <a:latin typeface="Arial" charset="0"/>
                <a:ea typeface="+mn-ea"/>
                <a:cs typeface="+mn-cs"/>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charset="0"/>
                <a:ea typeface="+mn-ea"/>
                <a:cs typeface="+mn-cs"/>
              </a:rPr>
              <a:t>If longer records were available a closer estimate could be made, but in planning works on which the protection of the Miami Valley depends, </a:t>
            </a:r>
            <a:r>
              <a:rPr kumimoji="0" lang="en-US" altLang="en-US" sz="1600" b="1" i="0" u="none" strike="noStrike" kern="1200" cap="none" spc="0" normalizeH="0" baseline="0" noProof="0" dirty="0">
                <a:ln>
                  <a:noFill/>
                </a:ln>
                <a:solidFill>
                  <a:srgbClr val="0000FF"/>
                </a:solidFill>
                <a:effectLst/>
                <a:uLnTx/>
                <a:uFillTx/>
                <a:latin typeface="Arial" charset="0"/>
                <a:ea typeface="+mn-ea"/>
                <a:cs typeface="+mn-cs"/>
              </a:rPr>
              <a:t>it was necessary to go beyond human judgment. </a:t>
            </a:r>
            <a:endParaRPr kumimoji="0" lang="en-US" altLang="en-US" sz="1400" b="1" i="0" u="none" strike="noStrike" kern="1200" cap="none" spc="0" normalizeH="0" baseline="0" noProof="0" dirty="0">
              <a:ln>
                <a:noFill/>
              </a:ln>
              <a:solidFill>
                <a:srgbClr val="0000FF"/>
              </a:solidFill>
              <a:effectLst/>
              <a:uLnTx/>
              <a:uFillTx/>
              <a:latin typeface="Arial" charset="0"/>
              <a:ea typeface="+mn-ea"/>
              <a:cs typeface="+mn-cs"/>
            </a:endParaRPr>
          </a:p>
        </p:txBody>
      </p:sp>
    </p:spTree>
    <p:extLst>
      <p:ext uri="{BB962C8B-B14F-4D97-AF65-F5344CB8AC3E}">
        <p14:creationId xmlns:p14="http://schemas.microsoft.com/office/powerpoint/2010/main" val="281432373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1143000" y="617035"/>
            <a:ext cx="7239000" cy="4662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a:solidFill>
                  <a:srgbClr val="FF0000"/>
                </a:solidFill>
                <a:latin typeface="Arial" charset="0"/>
              </a:defRPr>
            </a:lvl1pPr>
            <a:lvl2pPr marL="742950" indent="-285750" eaLnBrk="0" hangingPunct="0">
              <a:defRPr sz="2000" b="1">
                <a:solidFill>
                  <a:srgbClr val="FF0000"/>
                </a:solidFill>
                <a:latin typeface="Arial" charset="0"/>
              </a:defRPr>
            </a:lvl2pPr>
            <a:lvl3pPr marL="1143000" indent="-228600" eaLnBrk="0" hangingPunct="0">
              <a:defRPr sz="2000" b="1">
                <a:solidFill>
                  <a:srgbClr val="FF0000"/>
                </a:solidFill>
                <a:latin typeface="Arial" charset="0"/>
              </a:defRPr>
            </a:lvl3pPr>
            <a:lvl4pPr marL="1600200" indent="-228600" eaLnBrk="0" hangingPunct="0">
              <a:defRPr sz="2000" b="1">
                <a:solidFill>
                  <a:srgbClr val="FF0000"/>
                </a:solidFill>
                <a:latin typeface="Arial" charset="0"/>
              </a:defRPr>
            </a:lvl4pPr>
            <a:lvl5pPr marL="2057400" indent="-228600" eaLnBrk="0" hangingPunct="0">
              <a:defRPr sz="2000" b="1">
                <a:solidFill>
                  <a:srgbClr val="FF0000"/>
                </a:solidFill>
                <a:latin typeface="Arial" charset="0"/>
              </a:defRPr>
            </a:lvl5pPr>
            <a:lvl6pPr marL="2514600" indent="-228600" eaLnBrk="0" fontAlgn="base" hangingPunct="0">
              <a:lnSpc>
                <a:spcPct val="150000"/>
              </a:lnSpc>
              <a:spcBef>
                <a:spcPct val="50000"/>
              </a:spcBef>
              <a:spcAft>
                <a:spcPct val="0"/>
              </a:spcAft>
              <a:defRPr sz="2000" b="1">
                <a:solidFill>
                  <a:srgbClr val="FF0000"/>
                </a:solidFill>
                <a:latin typeface="Arial" charset="0"/>
              </a:defRPr>
            </a:lvl6pPr>
            <a:lvl7pPr marL="2971800" indent="-228600" eaLnBrk="0" fontAlgn="base" hangingPunct="0">
              <a:lnSpc>
                <a:spcPct val="150000"/>
              </a:lnSpc>
              <a:spcBef>
                <a:spcPct val="50000"/>
              </a:spcBef>
              <a:spcAft>
                <a:spcPct val="0"/>
              </a:spcAft>
              <a:defRPr sz="2000" b="1">
                <a:solidFill>
                  <a:srgbClr val="FF0000"/>
                </a:solidFill>
                <a:latin typeface="Arial" charset="0"/>
              </a:defRPr>
            </a:lvl7pPr>
            <a:lvl8pPr marL="3429000" indent="-228600" eaLnBrk="0" fontAlgn="base" hangingPunct="0">
              <a:lnSpc>
                <a:spcPct val="150000"/>
              </a:lnSpc>
              <a:spcBef>
                <a:spcPct val="50000"/>
              </a:spcBef>
              <a:spcAft>
                <a:spcPct val="0"/>
              </a:spcAft>
              <a:defRPr sz="2000" b="1">
                <a:solidFill>
                  <a:srgbClr val="FF0000"/>
                </a:solidFill>
                <a:latin typeface="Arial" charset="0"/>
              </a:defRPr>
            </a:lvl8pPr>
            <a:lvl9pPr marL="3886200" indent="-228600" eaLnBrk="0" fontAlgn="base" hangingPunct="0">
              <a:lnSpc>
                <a:spcPct val="150000"/>
              </a:lnSpc>
              <a:spcBef>
                <a:spcPct val="50000"/>
              </a:spcBef>
              <a:spcAft>
                <a:spcPct val="0"/>
              </a:spcAft>
              <a:defRPr sz="2000" b="1">
                <a:solidFill>
                  <a:srgbClr val="FF0000"/>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a:ea typeface="+mn-ea"/>
                <a:cs typeface="+mn-cs"/>
              </a:rPr>
              <a:t>This was done on all the other phases of the design, and it was believed that it would not be good engineering practice to stop at individual judgment on this phase. </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6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dirty="0">
                <a:ln>
                  <a:noFill/>
                </a:ln>
                <a:solidFill>
                  <a:srgbClr val="0000FF"/>
                </a:solidFill>
                <a:effectLst/>
                <a:uLnTx/>
                <a:uFillTx/>
                <a:latin typeface="Arial"/>
                <a:ea typeface="+mn-ea"/>
                <a:cs typeface="+mn-cs"/>
              </a:rPr>
              <a:t>The planners of the project felt that they must be able to say that the engineering works are safe in every respect. </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600" b="1" i="0" u="none" strike="noStrike" kern="1200" cap="none" spc="0" normalizeH="0" baseline="0" noProof="0" dirty="0">
              <a:ln>
                <a:noFill/>
              </a:ln>
              <a:solidFill>
                <a:srgbClr val="0000FF"/>
              </a:solidFill>
              <a:effectLst/>
              <a:uLnTx/>
              <a:uFillTx/>
              <a:latin typeface="Arial"/>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a:ea typeface="+mn-ea"/>
                <a:cs typeface="+mn-cs"/>
              </a:rPr>
              <a:t>For this reason </a:t>
            </a:r>
            <a:r>
              <a:rPr kumimoji="0" lang="en-US" altLang="en-US" sz="1600" b="1" i="0" u="none" strike="noStrike" kern="1200" cap="none" spc="0" normalizeH="0" baseline="0" noProof="0" dirty="0">
                <a:ln>
                  <a:noFill/>
                </a:ln>
                <a:solidFill>
                  <a:srgbClr val="0000FF"/>
                </a:solidFill>
                <a:effectLst/>
                <a:uLnTx/>
                <a:uFillTx/>
                <a:latin typeface="Arial"/>
                <a:ea typeface="+mn-ea"/>
                <a:cs typeface="+mn-cs"/>
              </a:rPr>
              <a:t>provision was made for a flood nearly 40 per cent greater than that of March 1913. </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6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a:ea typeface="+mn-ea"/>
                <a:cs typeface="+mn-cs"/>
              </a:rPr>
              <a:t>This is 15 or 20 per cent in excess of what is believed to be the greatest possible flood that will ever occur.</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2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a:ea typeface="+mn-ea"/>
                <a:cs typeface="+mn-cs"/>
              </a:rPr>
              <a:t>STORM RAINFALL OF EASTERN UNITED STATES, 1936 Page 335</a:t>
            </a:r>
            <a:endParaRPr kumimoji="0" lang="en-US" altLang="en-US" sz="24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8645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8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80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680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680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680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ok cover with text&#10;&#10;Description automatically generated">
            <a:extLst>
              <a:ext uri="{FF2B5EF4-FFF2-40B4-BE49-F238E27FC236}">
                <a16:creationId xmlns:a16="http://schemas.microsoft.com/office/drawing/2014/main" id="{559C8500-A04C-C29F-5F84-3716E64E7B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414668"/>
            <a:ext cx="3558905" cy="6028663"/>
          </a:xfrm>
          <a:prstGeom prst="rect">
            <a:avLst/>
          </a:prstGeom>
        </p:spPr>
      </p:pic>
      <p:sp>
        <p:nvSpPr>
          <p:cNvPr id="2" name="Rectangle 1">
            <a:extLst>
              <a:ext uri="{FF2B5EF4-FFF2-40B4-BE49-F238E27FC236}">
                <a16:creationId xmlns:a16="http://schemas.microsoft.com/office/drawing/2014/main" id="{FA906C14-5E92-4CE1-73CB-2761F2914DED}"/>
              </a:ext>
            </a:extLst>
          </p:cNvPr>
          <p:cNvSpPr/>
          <p:nvPr/>
        </p:nvSpPr>
        <p:spPr bwMode="auto">
          <a:xfrm>
            <a:off x="990600" y="2285628"/>
            <a:ext cx="2967891" cy="566665"/>
          </a:xfrm>
          <a:prstGeom prst="rect">
            <a:avLst/>
          </a:prstGeom>
          <a:solidFill>
            <a:schemeClr val="bg1">
              <a:alpha val="0"/>
            </a:scheme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5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FF0000"/>
              </a:solidFill>
              <a:effectLst/>
              <a:uLnTx/>
              <a:uFillTx/>
              <a:latin typeface="Arial"/>
              <a:ea typeface="+mn-ea"/>
              <a:cs typeface="+mn-cs"/>
            </a:endParaRPr>
          </a:p>
        </p:txBody>
      </p:sp>
      <p:sp>
        <p:nvSpPr>
          <p:cNvPr id="3" name="Rectangle 2">
            <a:extLst>
              <a:ext uri="{FF2B5EF4-FFF2-40B4-BE49-F238E27FC236}">
                <a16:creationId xmlns:a16="http://schemas.microsoft.com/office/drawing/2014/main" id="{AE98DC80-6842-000C-A4F8-C9920771443C}"/>
              </a:ext>
            </a:extLst>
          </p:cNvPr>
          <p:cNvSpPr/>
          <p:nvPr/>
        </p:nvSpPr>
        <p:spPr bwMode="auto">
          <a:xfrm>
            <a:off x="990600" y="3886200"/>
            <a:ext cx="2967891" cy="566665"/>
          </a:xfrm>
          <a:prstGeom prst="rect">
            <a:avLst/>
          </a:prstGeom>
          <a:solidFill>
            <a:schemeClr val="bg1">
              <a:alpha val="0"/>
            </a:scheme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5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FF0000"/>
              </a:solidFill>
              <a:effectLst/>
              <a:uLnTx/>
              <a:uFillTx/>
              <a:latin typeface="Arial"/>
              <a:ea typeface="+mn-ea"/>
              <a:cs typeface="+mn-cs"/>
            </a:endParaRPr>
          </a:p>
        </p:txBody>
      </p:sp>
      <p:sp>
        <p:nvSpPr>
          <p:cNvPr id="4" name="Rectangle 3">
            <a:extLst>
              <a:ext uri="{FF2B5EF4-FFF2-40B4-BE49-F238E27FC236}">
                <a16:creationId xmlns:a16="http://schemas.microsoft.com/office/drawing/2014/main" id="{0970EDD8-EBEC-A8F5-5AF8-8BE13CE3DC5C}"/>
              </a:ext>
            </a:extLst>
          </p:cNvPr>
          <p:cNvSpPr/>
          <p:nvPr/>
        </p:nvSpPr>
        <p:spPr bwMode="auto">
          <a:xfrm>
            <a:off x="1626011" y="4913995"/>
            <a:ext cx="1675297" cy="425744"/>
          </a:xfrm>
          <a:prstGeom prst="rect">
            <a:avLst/>
          </a:prstGeom>
          <a:solidFill>
            <a:schemeClr val="bg1">
              <a:alpha val="0"/>
            </a:scheme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5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FF0000"/>
              </a:solidFill>
              <a:effectLst/>
              <a:uLnTx/>
              <a:uFillTx/>
              <a:latin typeface="Arial"/>
              <a:ea typeface="+mn-ea"/>
              <a:cs typeface="+mn-cs"/>
            </a:endParaRPr>
          </a:p>
        </p:txBody>
      </p:sp>
    </p:spTree>
    <p:extLst>
      <p:ext uri="{BB962C8B-B14F-4D97-AF65-F5344CB8AC3E}">
        <p14:creationId xmlns:p14="http://schemas.microsoft.com/office/powerpoint/2010/main" val="242128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ok cover of a calculator&#10;&#10;Description automatically generated">
            <a:extLst>
              <a:ext uri="{FF2B5EF4-FFF2-40B4-BE49-F238E27FC236}">
                <a16:creationId xmlns:a16="http://schemas.microsoft.com/office/drawing/2014/main" id="{64A5EE13-57C6-E624-3BEF-E768292512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723563"/>
            <a:ext cx="3625844" cy="5410875"/>
          </a:xfrm>
          <a:prstGeom prst="rect">
            <a:avLst/>
          </a:prstGeom>
        </p:spPr>
      </p:pic>
      <p:sp>
        <p:nvSpPr>
          <p:cNvPr id="2" name="TextBox 1">
            <a:extLst>
              <a:ext uri="{FF2B5EF4-FFF2-40B4-BE49-F238E27FC236}">
                <a16:creationId xmlns:a16="http://schemas.microsoft.com/office/drawing/2014/main" id="{C0C0007E-43A5-4274-7EFB-34EBD12CDE9A}"/>
              </a:ext>
            </a:extLst>
          </p:cNvPr>
          <p:cNvSpPr txBox="1"/>
          <p:nvPr/>
        </p:nvSpPr>
        <p:spPr>
          <a:xfrm>
            <a:off x="4495800" y="1700748"/>
            <a:ext cx="41910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20 velocity formulae tested</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Manning, Basin and </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Kutter</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Kutter</a:t>
            </a:r>
            <a:r>
              <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equation adopted</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pages 125-129 </a:t>
            </a:r>
          </a:p>
        </p:txBody>
      </p:sp>
      <p:sp>
        <p:nvSpPr>
          <p:cNvPr id="3" name="Rectangle 2">
            <a:extLst>
              <a:ext uri="{FF2B5EF4-FFF2-40B4-BE49-F238E27FC236}">
                <a16:creationId xmlns:a16="http://schemas.microsoft.com/office/drawing/2014/main" id="{AAD49AAD-1967-4771-C952-B422A6EDAF3B}"/>
              </a:ext>
            </a:extLst>
          </p:cNvPr>
          <p:cNvSpPr/>
          <p:nvPr/>
        </p:nvSpPr>
        <p:spPr bwMode="auto">
          <a:xfrm>
            <a:off x="1102091" y="3048000"/>
            <a:ext cx="2229821" cy="566665"/>
          </a:xfrm>
          <a:prstGeom prst="rect">
            <a:avLst/>
          </a:prstGeom>
          <a:solidFill>
            <a:schemeClr val="bg1">
              <a:alpha val="0"/>
            </a:scheme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5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FF0000"/>
              </a:solidFill>
              <a:effectLst/>
              <a:uLnTx/>
              <a:uFillTx/>
              <a:latin typeface="Arial"/>
              <a:ea typeface="+mn-ea"/>
              <a:cs typeface="+mn-cs"/>
            </a:endParaRPr>
          </a:p>
        </p:txBody>
      </p:sp>
      <p:sp>
        <p:nvSpPr>
          <p:cNvPr id="4" name="Rectangle 3">
            <a:extLst>
              <a:ext uri="{FF2B5EF4-FFF2-40B4-BE49-F238E27FC236}">
                <a16:creationId xmlns:a16="http://schemas.microsoft.com/office/drawing/2014/main" id="{E0C97829-DE6A-C969-4618-4B2F674136DB}"/>
              </a:ext>
            </a:extLst>
          </p:cNvPr>
          <p:cNvSpPr/>
          <p:nvPr/>
        </p:nvSpPr>
        <p:spPr bwMode="auto">
          <a:xfrm>
            <a:off x="1473024" y="4460420"/>
            <a:ext cx="1384543" cy="425744"/>
          </a:xfrm>
          <a:prstGeom prst="rect">
            <a:avLst/>
          </a:prstGeom>
          <a:solidFill>
            <a:schemeClr val="bg1">
              <a:alpha val="0"/>
            </a:scheme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5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FF0000"/>
              </a:solidFill>
              <a:effectLst/>
              <a:uLnTx/>
              <a:uFillTx/>
              <a:latin typeface="Arial"/>
              <a:ea typeface="+mn-ea"/>
              <a:cs typeface="+mn-cs"/>
            </a:endParaRPr>
          </a:p>
        </p:txBody>
      </p:sp>
    </p:spTree>
    <p:extLst>
      <p:ext uri="{BB962C8B-B14F-4D97-AF65-F5344CB8AC3E}">
        <p14:creationId xmlns:p14="http://schemas.microsoft.com/office/powerpoint/2010/main" val="410978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cover of a document&#10;&#10;Description automatically generated">
            <a:extLst>
              <a:ext uri="{FF2B5EF4-FFF2-40B4-BE49-F238E27FC236}">
                <a16:creationId xmlns:a16="http://schemas.microsoft.com/office/drawing/2014/main" id="{6AEFB8B7-7CED-B0B1-8104-8BB5308DD4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446336"/>
            <a:ext cx="3512885" cy="5997982"/>
          </a:xfrm>
          <a:prstGeom prst="rect">
            <a:avLst/>
          </a:prstGeom>
        </p:spPr>
      </p:pic>
      <p:sp>
        <p:nvSpPr>
          <p:cNvPr id="2" name="Rectangle 1">
            <a:extLst>
              <a:ext uri="{FF2B5EF4-FFF2-40B4-BE49-F238E27FC236}">
                <a16:creationId xmlns:a16="http://schemas.microsoft.com/office/drawing/2014/main" id="{1FD6C5E9-A55A-ADC3-818F-89B6E2B8C081}"/>
              </a:ext>
            </a:extLst>
          </p:cNvPr>
          <p:cNvSpPr/>
          <p:nvPr/>
        </p:nvSpPr>
        <p:spPr bwMode="auto">
          <a:xfrm>
            <a:off x="1626011" y="4496281"/>
            <a:ext cx="1675297" cy="468318"/>
          </a:xfrm>
          <a:prstGeom prst="rect">
            <a:avLst/>
          </a:prstGeom>
          <a:solidFill>
            <a:schemeClr val="bg1">
              <a:alpha val="0"/>
            </a:scheme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5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FF0000"/>
              </a:solidFill>
              <a:effectLst/>
              <a:uLnTx/>
              <a:uFillTx/>
              <a:latin typeface="Arial"/>
              <a:ea typeface="+mn-ea"/>
              <a:cs typeface="+mn-cs"/>
            </a:endParaRPr>
          </a:p>
        </p:txBody>
      </p:sp>
    </p:spTree>
    <p:extLst>
      <p:ext uri="{BB962C8B-B14F-4D97-AF65-F5344CB8AC3E}">
        <p14:creationId xmlns:p14="http://schemas.microsoft.com/office/powerpoint/2010/main" val="120111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ok cover of a flood control project&#10;&#10;Description automatically generated">
            <a:extLst>
              <a:ext uri="{FF2B5EF4-FFF2-40B4-BE49-F238E27FC236}">
                <a16:creationId xmlns:a16="http://schemas.microsoft.com/office/drawing/2014/main" id="{DABE598C-8624-6F34-6A73-B9EF609AC5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315724"/>
            <a:ext cx="3796678" cy="6226551"/>
          </a:xfrm>
          <a:prstGeom prst="rect">
            <a:avLst/>
          </a:prstGeom>
        </p:spPr>
      </p:pic>
      <p:sp>
        <p:nvSpPr>
          <p:cNvPr id="2" name="TextBox 1">
            <a:extLst>
              <a:ext uri="{FF2B5EF4-FFF2-40B4-BE49-F238E27FC236}">
                <a16:creationId xmlns:a16="http://schemas.microsoft.com/office/drawing/2014/main" id="{F640E2D6-6BE1-384D-B9D0-1B0DF8E42E94}"/>
              </a:ext>
            </a:extLst>
          </p:cNvPr>
          <p:cNvSpPr txBox="1"/>
          <p:nvPr/>
        </p:nvSpPr>
        <p:spPr>
          <a:xfrm>
            <a:off x="4572000" y="1982212"/>
            <a:ext cx="426720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Includes full details of the actual design.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Notable are Chapters XII and XIII.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This was exceptional water resources engineering.</a:t>
            </a:r>
          </a:p>
        </p:txBody>
      </p:sp>
      <p:sp>
        <p:nvSpPr>
          <p:cNvPr id="3" name="Rectangle 2">
            <a:extLst>
              <a:ext uri="{FF2B5EF4-FFF2-40B4-BE49-F238E27FC236}">
                <a16:creationId xmlns:a16="http://schemas.microsoft.com/office/drawing/2014/main" id="{2B0D2057-125B-E871-BBB4-C28DAF941D8F}"/>
              </a:ext>
            </a:extLst>
          </p:cNvPr>
          <p:cNvSpPr/>
          <p:nvPr/>
        </p:nvSpPr>
        <p:spPr bwMode="auto">
          <a:xfrm>
            <a:off x="499414" y="2985407"/>
            <a:ext cx="3950263" cy="754232"/>
          </a:xfrm>
          <a:prstGeom prst="rect">
            <a:avLst/>
          </a:prstGeom>
          <a:solidFill>
            <a:schemeClr val="bg1">
              <a:alpha val="0"/>
            </a:scheme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5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FF0000"/>
              </a:solidFill>
              <a:effectLst/>
              <a:uLnTx/>
              <a:uFillTx/>
              <a:latin typeface="Arial"/>
              <a:ea typeface="+mn-ea"/>
              <a:cs typeface="+mn-cs"/>
            </a:endParaRPr>
          </a:p>
        </p:txBody>
      </p:sp>
      <p:sp>
        <p:nvSpPr>
          <p:cNvPr id="4" name="Rectangle 3">
            <a:extLst>
              <a:ext uri="{FF2B5EF4-FFF2-40B4-BE49-F238E27FC236}">
                <a16:creationId xmlns:a16="http://schemas.microsoft.com/office/drawing/2014/main" id="{ABCA592E-5FC9-B5AB-6D6E-DDD71992E9CE}"/>
              </a:ext>
            </a:extLst>
          </p:cNvPr>
          <p:cNvSpPr/>
          <p:nvPr/>
        </p:nvSpPr>
        <p:spPr bwMode="auto">
          <a:xfrm>
            <a:off x="1542246" y="4773573"/>
            <a:ext cx="1842827" cy="468318"/>
          </a:xfrm>
          <a:prstGeom prst="rect">
            <a:avLst/>
          </a:prstGeom>
          <a:solidFill>
            <a:schemeClr val="bg1">
              <a:alpha val="0"/>
            </a:scheme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5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FF0000"/>
              </a:solidFill>
              <a:effectLst/>
              <a:uLnTx/>
              <a:uFillTx/>
              <a:latin typeface="Arial"/>
              <a:ea typeface="+mn-ea"/>
              <a:cs typeface="+mn-cs"/>
            </a:endParaRPr>
          </a:p>
        </p:txBody>
      </p:sp>
    </p:spTree>
    <p:extLst>
      <p:ext uri="{BB962C8B-B14F-4D97-AF65-F5344CB8AC3E}">
        <p14:creationId xmlns:p14="http://schemas.microsoft.com/office/powerpoint/2010/main" val="90873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cover of a book&#10;&#10;Description automatically generated">
            <a:extLst>
              <a:ext uri="{FF2B5EF4-FFF2-40B4-BE49-F238E27FC236}">
                <a16:creationId xmlns:a16="http://schemas.microsoft.com/office/drawing/2014/main" id="{246D7467-B06B-ED93-7E1F-AF881B5989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629429"/>
            <a:ext cx="3313463" cy="5599141"/>
          </a:xfrm>
          <a:prstGeom prst="rect">
            <a:avLst/>
          </a:prstGeom>
        </p:spPr>
      </p:pic>
      <p:sp>
        <p:nvSpPr>
          <p:cNvPr id="2" name="Rectangle 1">
            <a:extLst>
              <a:ext uri="{FF2B5EF4-FFF2-40B4-BE49-F238E27FC236}">
                <a16:creationId xmlns:a16="http://schemas.microsoft.com/office/drawing/2014/main" id="{ECC0EBCC-6B6B-BBEA-3D16-1E8AB7AEC507}"/>
              </a:ext>
            </a:extLst>
          </p:cNvPr>
          <p:cNvSpPr/>
          <p:nvPr/>
        </p:nvSpPr>
        <p:spPr bwMode="auto">
          <a:xfrm>
            <a:off x="1676400" y="4496281"/>
            <a:ext cx="1675297" cy="468318"/>
          </a:xfrm>
          <a:prstGeom prst="rect">
            <a:avLst/>
          </a:prstGeom>
          <a:solidFill>
            <a:schemeClr val="bg1">
              <a:alpha val="0"/>
            </a:schemeClr>
          </a:solid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5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FF0000"/>
              </a:solidFill>
              <a:effectLst/>
              <a:uLnTx/>
              <a:uFillTx/>
              <a:latin typeface="Arial"/>
              <a:ea typeface="+mn-ea"/>
              <a:cs typeface="+mn-cs"/>
            </a:endParaRPr>
          </a:p>
        </p:txBody>
      </p:sp>
    </p:spTree>
    <p:extLst>
      <p:ext uri="{BB962C8B-B14F-4D97-AF65-F5344CB8AC3E}">
        <p14:creationId xmlns:p14="http://schemas.microsoft.com/office/powerpoint/2010/main" val="133675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6248400"/>
            <a:ext cx="7010400" cy="369332"/>
          </a:xfrm>
          <a:prstGeom prst="rect">
            <a:avLst/>
          </a:prstGeom>
          <a:noFill/>
        </p:spPr>
        <p:txBody>
          <a:bodyPr wrap="square" rtlCol="0">
            <a:spAutoFit/>
          </a:bodyPr>
          <a:lstStyle/>
          <a:p>
            <a:endParaRPr lang="en-US" dirty="0">
              <a:solidFill>
                <a:prstClr val="black"/>
              </a:solidFill>
            </a:endParaRPr>
          </a:p>
        </p:txBody>
      </p:sp>
      <p:sp>
        <p:nvSpPr>
          <p:cNvPr id="4" name="TextBox 3"/>
          <p:cNvSpPr txBox="1"/>
          <p:nvPr/>
        </p:nvSpPr>
        <p:spPr>
          <a:xfrm>
            <a:off x="762000" y="609611"/>
            <a:ext cx="8001000" cy="2000548"/>
          </a:xfrm>
          <a:prstGeom prst="rect">
            <a:avLst/>
          </a:prstGeom>
          <a:noFill/>
        </p:spPr>
        <p:txBody>
          <a:bodyPr wrap="square" rtlCol="0">
            <a:spAutoFit/>
          </a:bodyPr>
          <a:lstStyle/>
          <a:p>
            <a:r>
              <a:rPr lang="en-US" sz="2000" b="1" dirty="0">
                <a:solidFill>
                  <a:prstClr val="black"/>
                </a:solidFill>
                <a:latin typeface="Arial" panose="020B0604020202020204" pitchFamily="34" charset="0"/>
                <a:cs typeface="Arial" panose="020B0604020202020204" pitchFamily="34" charset="0"/>
              </a:rPr>
              <a:t>Arthur Morgan had an extensive knowledge of flood hydrology - see, e.g. </a:t>
            </a:r>
          </a:p>
          <a:p>
            <a:endParaRPr lang="en-US" sz="2000" b="1" dirty="0">
              <a:solidFill>
                <a:prstClr val="black"/>
              </a:solidFill>
              <a:latin typeface="Arial" panose="020B0604020202020204" pitchFamily="34" charset="0"/>
              <a:cs typeface="Arial" panose="020B0604020202020204" pitchFamily="34" charset="0"/>
            </a:endParaRPr>
          </a:p>
          <a:p>
            <a:r>
              <a:rPr lang="en-US" sz="2000" b="1" dirty="0">
                <a:solidFill>
                  <a:prstClr val="black"/>
                </a:solidFill>
                <a:latin typeface="Arial" panose="020B0604020202020204" pitchFamily="34" charset="0"/>
                <a:cs typeface="Arial" panose="020B0604020202020204" pitchFamily="34" charset="0"/>
              </a:rPr>
              <a:t>Discussion by Arthur Morgan (pages 618 - 621) of paper by W. B. Fuller, Flood Flows, ASCE Transaction  Paper 1293, 1914</a:t>
            </a:r>
            <a:endParaRPr lang="en-US" sz="2000" b="1" dirty="0">
              <a:solidFill>
                <a:prstClr val="black"/>
              </a:solidFill>
              <a:cs typeface="Arial" panose="020B0604020202020204" pitchFamily="34" charset="0"/>
            </a:endParaRPr>
          </a:p>
          <a:p>
            <a:endParaRPr lang="en-US" sz="2400" b="1" dirty="0">
              <a:solidFill>
                <a:schemeClr val="bg1">
                  <a:lumMod val="65000"/>
                </a:schemeClr>
              </a:solidFill>
              <a:cs typeface="Arial" panose="020B0604020202020204" pitchFamily="34" charset="0"/>
            </a:endParaRPr>
          </a:p>
        </p:txBody>
      </p:sp>
    </p:spTree>
    <p:extLst>
      <p:ext uri="{BB962C8B-B14F-4D97-AF65-F5344CB8AC3E}">
        <p14:creationId xmlns:p14="http://schemas.microsoft.com/office/powerpoint/2010/main" val="313703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Text Box 2"/>
          <p:cNvSpPr txBox="1">
            <a:spLocks noChangeArrowheads="1"/>
          </p:cNvSpPr>
          <p:nvPr/>
        </p:nvSpPr>
        <p:spPr bwMode="auto">
          <a:xfrm>
            <a:off x="914400" y="990602"/>
            <a:ext cx="7543800" cy="3527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b="1">
                <a:solidFill>
                  <a:srgbClr val="FF0000"/>
                </a:solidFill>
                <a:latin typeface="Arial" charset="0"/>
              </a:defRPr>
            </a:lvl1pPr>
            <a:lvl2pPr marL="742950" indent="-285750" eaLnBrk="0" hangingPunct="0">
              <a:defRPr sz="2000" b="1">
                <a:solidFill>
                  <a:srgbClr val="FF0000"/>
                </a:solidFill>
                <a:latin typeface="Arial" charset="0"/>
              </a:defRPr>
            </a:lvl2pPr>
            <a:lvl3pPr marL="1143000" indent="-228600" eaLnBrk="0" hangingPunct="0">
              <a:defRPr sz="2000" b="1">
                <a:solidFill>
                  <a:srgbClr val="FF0000"/>
                </a:solidFill>
                <a:latin typeface="Arial" charset="0"/>
              </a:defRPr>
            </a:lvl3pPr>
            <a:lvl4pPr marL="1600200" indent="-228600" eaLnBrk="0" hangingPunct="0">
              <a:defRPr sz="2000" b="1">
                <a:solidFill>
                  <a:srgbClr val="FF0000"/>
                </a:solidFill>
                <a:latin typeface="Arial" charset="0"/>
              </a:defRPr>
            </a:lvl4pPr>
            <a:lvl5pPr marL="2057400" indent="-228600" eaLnBrk="0" hangingPunct="0">
              <a:defRPr sz="2000" b="1">
                <a:solidFill>
                  <a:srgbClr val="FF0000"/>
                </a:solidFill>
                <a:latin typeface="Arial" charset="0"/>
              </a:defRPr>
            </a:lvl5pPr>
            <a:lvl6pPr marL="2514600" indent="-228600" eaLnBrk="0" fontAlgn="base" hangingPunct="0">
              <a:lnSpc>
                <a:spcPct val="150000"/>
              </a:lnSpc>
              <a:spcBef>
                <a:spcPct val="50000"/>
              </a:spcBef>
              <a:spcAft>
                <a:spcPct val="0"/>
              </a:spcAft>
              <a:defRPr sz="2000" b="1">
                <a:solidFill>
                  <a:srgbClr val="FF0000"/>
                </a:solidFill>
                <a:latin typeface="Arial" charset="0"/>
              </a:defRPr>
            </a:lvl6pPr>
            <a:lvl7pPr marL="2971800" indent="-228600" eaLnBrk="0" fontAlgn="base" hangingPunct="0">
              <a:lnSpc>
                <a:spcPct val="150000"/>
              </a:lnSpc>
              <a:spcBef>
                <a:spcPct val="50000"/>
              </a:spcBef>
              <a:spcAft>
                <a:spcPct val="0"/>
              </a:spcAft>
              <a:defRPr sz="2000" b="1">
                <a:solidFill>
                  <a:srgbClr val="FF0000"/>
                </a:solidFill>
                <a:latin typeface="Arial" charset="0"/>
              </a:defRPr>
            </a:lvl7pPr>
            <a:lvl8pPr marL="3429000" indent="-228600" eaLnBrk="0" fontAlgn="base" hangingPunct="0">
              <a:lnSpc>
                <a:spcPct val="150000"/>
              </a:lnSpc>
              <a:spcBef>
                <a:spcPct val="50000"/>
              </a:spcBef>
              <a:spcAft>
                <a:spcPct val="0"/>
              </a:spcAft>
              <a:defRPr sz="2000" b="1">
                <a:solidFill>
                  <a:srgbClr val="FF0000"/>
                </a:solidFill>
                <a:latin typeface="Arial" charset="0"/>
              </a:defRPr>
            </a:lvl8pPr>
            <a:lvl9pPr marL="3886200" indent="-228600" eaLnBrk="0" fontAlgn="base" hangingPunct="0">
              <a:lnSpc>
                <a:spcPct val="150000"/>
              </a:lnSpc>
              <a:spcBef>
                <a:spcPct val="50000"/>
              </a:spcBef>
              <a:spcAft>
                <a:spcPct val="0"/>
              </a:spcAft>
              <a:defRPr sz="2000" b="1">
                <a:solidFill>
                  <a:srgbClr val="FF0000"/>
                </a:solidFill>
                <a:latin typeface="Arial" charset="0"/>
              </a:defRPr>
            </a:lvl9pPr>
          </a:lstStyle>
          <a:p>
            <a:pPr eaLnBrk="1" fontAlgn="base" hangingPunct="1">
              <a:lnSpc>
                <a:spcPct val="130000"/>
              </a:lnSpc>
              <a:spcBef>
                <a:spcPct val="50000"/>
              </a:spcBef>
              <a:spcAft>
                <a:spcPct val="0"/>
              </a:spcAft>
            </a:pPr>
            <a:r>
              <a:rPr lang="en-US" altLang="en-US" sz="2400" dirty="0">
                <a:solidFill>
                  <a:srgbClr val="000000"/>
                </a:solidFill>
              </a:rPr>
              <a:t>Flood Damage Mitigation</a:t>
            </a:r>
          </a:p>
          <a:p>
            <a:pPr eaLnBrk="1" fontAlgn="base" hangingPunct="1">
              <a:lnSpc>
                <a:spcPct val="130000"/>
              </a:lnSpc>
              <a:spcBef>
                <a:spcPct val="50000"/>
              </a:spcBef>
              <a:spcAft>
                <a:spcPct val="0"/>
              </a:spcAft>
            </a:pPr>
            <a:r>
              <a:rPr lang="en-US" altLang="en-US" sz="2400" dirty="0">
                <a:solidFill>
                  <a:srgbClr val="000000"/>
                </a:solidFill>
              </a:rPr>
              <a:t>Floods are an </a:t>
            </a:r>
            <a:r>
              <a:rPr lang="en-US" altLang="en-US" sz="2400" dirty="0">
                <a:solidFill>
                  <a:srgbClr val="0000FF"/>
                </a:solidFill>
              </a:rPr>
              <a:t>act of God</a:t>
            </a:r>
            <a:r>
              <a:rPr lang="en-US" altLang="en-US" sz="2400" dirty="0">
                <a:solidFill>
                  <a:srgbClr val="000000"/>
                </a:solidFill>
              </a:rPr>
              <a:t>; flood damages result from </a:t>
            </a:r>
            <a:r>
              <a:rPr lang="en-US" altLang="en-US" sz="2400" dirty="0">
                <a:solidFill>
                  <a:srgbClr val="0000FF"/>
                </a:solidFill>
              </a:rPr>
              <a:t>acts of men</a:t>
            </a:r>
            <a:r>
              <a:rPr lang="en-US" altLang="en-US" sz="2400" dirty="0">
                <a:solidFill>
                  <a:srgbClr val="000000"/>
                </a:solidFill>
              </a:rPr>
              <a:t>.</a:t>
            </a:r>
          </a:p>
          <a:p>
            <a:pPr eaLnBrk="1" fontAlgn="base" hangingPunct="1">
              <a:lnSpc>
                <a:spcPct val="130000"/>
              </a:lnSpc>
              <a:spcBef>
                <a:spcPct val="50000"/>
              </a:spcBef>
              <a:spcAft>
                <a:spcPct val="0"/>
              </a:spcAft>
            </a:pPr>
            <a:r>
              <a:rPr lang="en-US" altLang="en-US" sz="2400" dirty="0">
                <a:solidFill>
                  <a:srgbClr val="0000FF"/>
                </a:solidFill>
              </a:rPr>
              <a:t>House Document 465</a:t>
            </a:r>
            <a:r>
              <a:rPr lang="en-US" altLang="en-US" sz="2400" dirty="0">
                <a:solidFill>
                  <a:srgbClr val="000000"/>
                </a:solidFill>
              </a:rPr>
              <a:t>, 89th Congress, 2d Session</a:t>
            </a:r>
          </a:p>
          <a:p>
            <a:pPr eaLnBrk="1" fontAlgn="base" hangingPunct="1">
              <a:lnSpc>
                <a:spcPct val="130000"/>
              </a:lnSpc>
              <a:spcBef>
                <a:spcPct val="50000"/>
              </a:spcBef>
              <a:spcAft>
                <a:spcPct val="0"/>
              </a:spcAft>
            </a:pPr>
            <a:r>
              <a:rPr lang="en-US" altLang="en-US" sz="2400" dirty="0">
                <a:solidFill>
                  <a:srgbClr val="000000"/>
                </a:solidFill>
              </a:rPr>
              <a:t>A Unified National Program for Managing Flood Losses, </a:t>
            </a:r>
            <a:r>
              <a:rPr lang="en-US" altLang="en-US" sz="2400" dirty="0">
                <a:solidFill>
                  <a:srgbClr val="0000FF"/>
                </a:solidFill>
              </a:rPr>
              <a:t>August 1966</a:t>
            </a:r>
          </a:p>
        </p:txBody>
      </p:sp>
    </p:spTree>
    <p:extLst>
      <p:ext uri="{BB962C8B-B14F-4D97-AF65-F5344CB8AC3E}">
        <p14:creationId xmlns:p14="http://schemas.microsoft.com/office/powerpoint/2010/main" val="22750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424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424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424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6248400"/>
            <a:ext cx="7010400" cy="369332"/>
          </a:xfrm>
          <a:prstGeom prst="rect">
            <a:avLst/>
          </a:prstGeom>
          <a:noFill/>
        </p:spPr>
        <p:txBody>
          <a:bodyPr wrap="square" rtlCol="0">
            <a:spAutoFit/>
          </a:bodyPr>
          <a:lstStyle/>
          <a:p>
            <a:endParaRPr lang="en-US" dirty="0">
              <a:solidFill>
                <a:prstClr val="black"/>
              </a:solidFill>
            </a:endParaRPr>
          </a:p>
        </p:txBody>
      </p:sp>
      <p:sp>
        <p:nvSpPr>
          <p:cNvPr id="4" name="TextBox 3"/>
          <p:cNvSpPr txBox="1"/>
          <p:nvPr/>
        </p:nvSpPr>
        <p:spPr>
          <a:xfrm>
            <a:off x="762000" y="609611"/>
            <a:ext cx="8001000" cy="1200329"/>
          </a:xfrm>
          <a:prstGeom prst="rect">
            <a:avLst/>
          </a:prstGeom>
          <a:noFill/>
        </p:spPr>
        <p:txBody>
          <a:bodyPr wrap="square" rtlCol="0">
            <a:spAutoFit/>
          </a:bodyPr>
          <a:lstStyle/>
          <a:p>
            <a:r>
              <a:rPr lang="en-US" sz="2400" b="1" dirty="0">
                <a:solidFill>
                  <a:prstClr val="black"/>
                </a:solidFill>
                <a:latin typeface="Arial" panose="020B0604020202020204" pitchFamily="34" charset="0"/>
                <a:cs typeface="Arial" panose="020B0604020202020204" pitchFamily="34" charset="0"/>
              </a:rPr>
              <a:t>Source Materials:</a:t>
            </a:r>
          </a:p>
          <a:p>
            <a:endParaRPr lang="en-US" sz="2400" b="1" dirty="0">
              <a:solidFill>
                <a:prstClr val="black"/>
              </a:solidFill>
              <a:latin typeface="Arial" panose="020B0604020202020204" pitchFamily="34" charset="0"/>
              <a:cs typeface="Arial" panose="020B0604020202020204" pitchFamily="34" charset="0"/>
            </a:endParaRPr>
          </a:p>
          <a:p>
            <a:endParaRPr lang="en-US" sz="2400" b="1" dirty="0">
              <a:solidFill>
                <a:schemeClr val="bg1">
                  <a:lumMod val="65000"/>
                </a:schemeClr>
              </a:solidFill>
              <a:cs typeface="Arial" panose="020B0604020202020204" pitchFamily="34" charset="0"/>
            </a:endParaRPr>
          </a:p>
        </p:txBody>
      </p:sp>
    </p:spTree>
    <p:extLst>
      <p:ext uri="{BB962C8B-B14F-4D97-AF65-F5344CB8AC3E}">
        <p14:creationId xmlns:p14="http://schemas.microsoft.com/office/powerpoint/2010/main" val="256682165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6248400"/>
            <a:ext cx="7010400" cy="369332"/>
          </a:xfrm>
          <a:prstGeom prst="rect">
            <a:avLst/>
          </a:prstGeom>
          <a:noFill/>
        </p:spPr>
        <p:txBody>
          <a:bodyPr wrap="square" rtlCol="0">
            <a:spAutoFit/>
          </a:bodyPr>
          <a:lstStyle/>
          <a:p>
            <a:endParaRPr lang="en-US" dirty="0">
              <a:solidFill>
                <a:prstClr val="black"/>
              </a:solidFill>
            </a:endParaRPr>
          </a:p>
        </p:txBody>
      </p:sp>
      <p:sp>
        <p:nvSpPr>
          <p:cNvPr id="4" name="TextBox 3"/>
          <p:cNvSpPr txBox="1"/>
          <p:nvPr/>
        </p:nvSpPr>
        <p:spPr>
          <a:xfrm>
            <a:off x="762000" y="609611"/>
            <a:ext cx="8001000" cy="5324535"/>
          </a:xfrm>
          <a:prstGeom prst="rect">
            <a:avLst/>
          </a:prstGeom>
          <a:noFill/>
        </p:spPr>
        <p:txBody>
          <a:bodyPr wrap="square" rtlCol="0">
            <a:spAutoFit/>
          </a:bodyPr>
          <a:lstStyle/>
          <a:p>
            <a:r>
              <a:rPr lang="en-US" sz="2000" b="1" dirty="0">
                <a:solidFill>
                  <a:prstClr val="black"/>
                </a:solidFill>
                <a:cs typeface="Arial" panose="020B0604020202020204" pitchFamily="34" charset="0"/>
              </a:rPr>
              <a:t>Two Oroville Spillway webinars:</a:t>
            </a:r>
          </a:p>
          <a:p>
            <a:endParaRPr lang="en-US" sz="1200" b="1" dirty="0">
              <a:solidFill>
                <a:prstClr val="black"/>
              </a:solidFill>
              <a:cs typeface="Arial" panose="020B0604020202020204" pitchFamily="34" charset="0"/>
            </a:endParaRPr>
          </a:p>
          <a:p>
            <a:r>
              <a:rPr lang="en-US" sz="2000" b="1" dirty="0">
                <a:solidFill>
                  <a:prstClr val="black"/>
                </a:solidFill>
                <a:cs typeface="Arial" panose="020B0604020202020204" pitchFamily="34" charset="0"/>
              </a:rPr>
              <a:t>Physical Aspects of the Oroville Dam Incident </a:t>
            </a:r>
          </a:p>
          <a:p>
            <a:r>
              <a:rPr lang="en-US" sz="2000" b="1" dirty="0">
                <a:solidFill>
                  <a:prstClr val="black"/>
                </a:solidFill>
                <a:cs typeface="Arial" panose="020B0604020202020204" pitchFamily="34" charset="0"/>
                <a:hlinkClick r:id="rId2"/>
              </a:rPr>
              <a:t>https://www.youtube.com/watch?v=3JygTm8iiWQ</a:t>
            </a:r>
            <a:endParaRPr lang="en-US" sz="2000" b="1" dirty="0">
              <a:solidFill>
                <a:prstClr val="black"/>
              </a:solidFill>
              <a:cs typeface="Arial" panose="020B0604020202020204" pitchFamily="34" charset="0"/>
            </a:endParaRPr>
          </a:p>
          <a:p>
            <a:r>
              <a:rPr lang="en-US" sz="2000" b="1" dirty="0">
                <a:solidFill>
                  <a:prstClr val="black"/>
                </a:solidFill>
                <a:cs typeface="Arial" panose="020B0604020202020204" pitchFamily="34" charset="0"/>
              </a:rPr>
              <a:t>March 5, 2018, 2:00 PM EST</a:t>
            </a:r>
          </a:p>
          <a:p>
            <a:r>
              <a:rPr lang="en-US" sz="2000" b="1" dirty="0">
                <a:solidFill>
                  <a:prstClr val="black"/>
                </a:solidFill>
                <a:cs typeface="Arial" panose="020B0604020202020204" pitchFamily="34" charset="0"/>
              </a:rPr>
              <a:t>John W. France, PE, D.GE, D.WRE; Vice President, AECOM, Independent Forensic Team Leader</a:t>
            </a:r>
          </a:p>
          <a:p>
            <a:r>
              <a:rPr lang="en-US" sz="2000" b="1" dirty="0">
                <a:solidFill>
                  <a:prstClr val="black"/>
                </a:solidFill>
                <a:cs typeface="Arial" panose="020B0604020202020204" pitchFamily="34" charset="0"/>
              </a:rPr>
              <a:t> </a:t>
            </a:r>
          </a:p>
          <a:p>
            <a:r>
              <a:rPr lang="en-US" sz="2000" b="1" dirty="0">
                <a:solidFill>
                  <a:prstClr val="black"/>
                </a:solidFill>
                <a:cs typeface="Arial" panose="020B0604020202020204" pitchFamily="34" charset="0"/>
              </a:rPr>
              <a:t>Lessons for Dam Safety from the Oroville Dam Incident</a:t>
            </a:r>
          </a:p>
          <a:p>
            <a:r>
              <a:rPr lang="en-US" sz="2000" b="1" dirty="0">
                <a:solidFill>
                  <a:prstClr val="black"/>
                </a:solidFill>
                <a:cs typeface="Arial" panose="020B0604020202020204" pitchFamily="34" charset="0"/>
                <a:hlinkClick r:id="rId3"/>
              </a:rPr>
              <a:t>https://www.youtube.com/watch?v=YjgugkIfwWQ</a:t>
            </a:r>
            <a:endParaRPr lang="en-US" sz="2000" b="1" dirty="0">
              <a:solidFill>
                <a:prstClr val="black"/>
              </a:solidFill>
              <a:cs typeface="Arial" panose="020B0604020202020204" pitchFamily="34" charset="0"/>
            </a:endParaRPr>
          </a:p>
          <a:p>
            <a:r>
              <a:rPr lang="en-US" sz="2000" b="1" dirty="0">
                <a:solidFill>
                  <a:prstClr val="black"/>
                </a:solidFill>
                <a:cs typeface="Arial" panose="020B0604020202020204" pitchFamily="34" charset="0"/>
              </a:rPr>
              <a:t>March 14, 2018, 2:00 PM EST</a:t>
            </a:r>
          </a:p>
          <a:p>
            <a:r>
              <a:rPr lang="en-US" sz="2000" b="1" dirty="0">
                <a:solidFill>
                  <a:prstClr val="black"/>
                </a:solidFill>
                <a:cs typeface="Arial" panose="020B0604020202020204" pitchFamily="34" charset="0"/>
              </a:rPr>
              <a:t>Stephen J. </a:t>
            </a:r>
            <a:r>
              <a:rPr lang="en-US" sz="2000" b="1" dirty="0" err="1">
                <a:solidFill>
                  <a:prstClr val="black"/>
                </a:solidFill>
                <a:cs typeface="Arial" panose="020B0604020202020204" pitchFamily="34" charset="0"/>
              </a:rPr>
              <a:t>Rigbey</a:t>
            </a:r>
            <a:r>
              <a:rPr lang="en-US" sz="2000" b="1" dirty="0">
                <a:solidFill>
                  <a:prstClr val="black"/>
                </a:solidFill>
                <a:cs typeface="Arial" panose="020B0604020202020204" pitchFamily="34" charset="0"/>
              </a:rPr>
              <a:t>, Director Dam Safety at BC Hydro, Independent Forensic Team member</a:t>
            </a:r>
          </a:p>
          <a:p>
            <a:endParaRPr lang="en-US" sz="2000" b="1" dirty="0">
              <a:solidFill>
                <a:prstClr val="black"/>
              </a:solidFill>
              <a:cs typeface="Arial" panose="020B0604020202020204" pitchFamily="34" charset="0"/>
            </a:endParaRPr>
          </a:p>
          <a:p>
            <a:r>
              <a:rPr lang="en-US" sz="2000" b="1" dirty="0">
                <a:solidFill>
                  <a:prstClr val="black"/>
                </a:solidFill>
                <a:cs typeface="Arial" panose="020B0604020202020204" pitchFamily="34" charset="0"/>
              </a:rPr>
              <a:t>Independent Forensic Team Report Final 01-05-18.pdf  584 p </a:t>
            </a:r>
            <a:r>
              <a:rPr lang="en-US" sz="2000" b="1" dirty="0">
                <a:solidFill>
                  <a:prstClr val="black"/>
                </a:solidFill>
                <a:cs typeface="Arial" panose="020B0604020202020204" pitchFamily="34" charset="0"/>
                <a:hlinkClick r:id="rId4"/>
              </a:rPr>
              <a:t>https://damsafety.org/sites/default/files/files/Independent%20Forensic%20Team%20Report%20Final%2001-05-18.pdf</a:t>
            </a:r>
            <a:r>
              <a:rPr lang="en-US" sz="2000" b="1" dirty="0">
                <a:solidFill>
                  <a:prstClr val="black"/>
                </a:solidFill>
                <a:cs typeface="Arial" panose="020B0604020202020204" pitchFamily="34" charset="0"/>
              </a:rPr>
              <a:t> </a:t>
            </a:r>
            <a:r>
              <a:rPr lang="en-US" sz="2400" b="1" dirty="0">
                <a:solidFill>
                  <a:prstClr val="black"/>
                </a:solidFill>
                <a:cs typeface="Arial" panose="020B0604020202020204" pitchFamily="34" charset="0"/>
              </a:rPr>
              <a:t> </a:t>
            </a:r>
          </a:p>
        </p:txBody>
      </p:sp>
    </p:spTree>
    <p:extLst>
      <p:ext uri="{BB962C8B-B14F-4D97-AF65-F5344CB8AC3E}">
        <p14:creationId xmlns:p14="http://schemas.microsoft.com/office/powerpoint/2010/main" val="416180685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6248400"/>
            <a:ext cx="7010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718500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600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45720" y="533400"/>
            <a:ext cx="9098280" cy="1600210"/>
          </a:xfrm>
        </p:spPr>
        <p:txBody>
          <a:bodyPr/>
          <a:lstStyle/>
          <a:p>
            <a:pPr eaLnBrk="1" hangingPunct="1">
              <a:lnSpc>
                <a:spcPct val="130000"/>
              </a:lnSpc>
            </a:pPr>
            <a:r>
              <a:rPr lang="en-US" altLang="en-US" sz="3200" b="1" dirty="0"/>
              <a:t>The Flood Damage Mitigation Works of the Miami Conservancy District, Ohio, 1922 -</a:t>
            </a:r>
          </a:p>
        </p:txBody>
      </p:sp>
      <p:sp>
        <p:nvSpPr>
          <p:cNvPr id="15363" name="Rectangle 3"/>
          <p:cNvSpPr>
            <a:spLocks noGrp="1" noChangeArrowheads="1"/>
          </p:cNvSpPr>
          <p:nvPr>
            <p:ph type="subTitle" idx="1"/>
          </p:nvPr>
        </p:nvSpPr>
        <p:spPr>
          <a:xfrm>
            <a:off x="0" y="2590810"/>
            <a:ext cx="9144000" cy="4038599"/>
          </a:xfrm>
        </p:spPr>
        <p:txBody>
          <a:bodyPr/>
          <a:lstStyle/>
          <a:p>
            <a:pPr eaLnBrk="1" hangingPunct="1">
              <a:lnSpc>
                <a:spcPct val="80000"/>
              </a:lnSpc>
            </a:pPr>
            <a:endParaRPr lang="en-US" altLang="en-US" b="1" dirty="0"/>
          </a:p>
          <a:p>
            <a:pPr eaLnBrk="1" hangingPunct="1">
              <a:lnSpc>
                <a:spcPct val="80000"/>
              </a:lnSpc>
            </a:pPr>
            <a:r>
              <a:rPr lang="en-US" altLang="en-US" sz="2800" b="1" dirty="0"/>
              <a:t>Stephen J. (Steve) Burges </a:t>
            </a:r>
          </a:p>
          <a:p>
            <a:pPr eaLnBrk="1" hangingPunct="1">
              <a:lnSpc>
                <a:spcPct val="80000"/>
              </a:lnSpc>
            </a:pPr>
            <a:endParaRPr lang="en-US" altLang="en-US" b="1" dirty="0"/>
          </a:p>
          <a:p>
            <a:pPr eaLnBrk="1" hangingPunct="1">
              <a:lnSpc>
                <a:spcPct val="80000"/>
              </a:lnSpc>
            </a:pPr>
            <a:r>
              <a:rPr lang="en-US" altLang="en-US" sz="2000" dirty="0"/>
              <a:t>Professor Emeritus </a:t>
            </a:r>
          </a:p>
          <a:p>
            <a:pPr eaLnBrk="1" hangingPunct="1">
              <a:lnSpc>
                <a:spcPct val="80000"/>
              </a:lnSpc>
            </a:pPr>
            <a:r>
              <a:rPr lang="en-US" altLang="en-US" sz="2000" dirty="0"/>
              <a:t>Department of Civil and Environmental Engineering</a:t>
            </a:r>
          </a:p>
          <a:p>
            <a:pPr eaLnBrk="1" hangingPunct="1">
              <a:lnSpc>
                <a:spcPct val="80000"/>
              </a:lnSpc>
            </a:pPr>
            <a:r>
              <a:rPr lang="en-US" altLang="en-US" sz="2000" dirty="0"/>
              <a:t>University of Washington</a:t>
            </a:r>
          </a:p>
          <a:p>
            <a:pPr eaLnBrk="1" hangingPunct="1">
              <a:lnSpc>
                <a:spcPct val="80000"/>
              </a:lnSpc>
            </a:pPr>
            <a:endParaRPr lang="en-US" altLang="en-US" sz="2000" dirty="0"/>
          </a:p>
          <a:p>
            <a:pPr eaLnBrk="1" hangingPunct="1">
              <a:lnSpc>
                <a:spcPct val="80000"/>
              </a:lnSpc>
            </a:pPr>
            <a:endParaRPr lang="en-US" altLang="en-US" sz="2000" dirty="0"/>
          </a:p>
          <a:p>
            <a:pPr eaLnBrk="1" hangingPunct="1">
              <a:lnSpc>
                <a:spcPct val="80000"/>
              </a:lnSpc>
            </a:pPr>
            <a:r>
              <a:rPr lang="en-US" altLang="en-US" sz="2000" dirty="0"/>
              <a:t>Department of Civil and Environmental Engineering</a:t>
            </a:r>
          </a:p>
          <a:p>
            <a:pPr eaLnBrk="1" hangingPunct="1">
              <a:lnSpc>
                <a:spcPct val="80000"/>
              </a:lnSpc>
            </a:pPr>
            <a:r>
              <a:rPr lang="en-US" altLang="en-US" sz="2000" dirty="0"/>
              <a:t>University of Illinois Urbana-Champaign – November 27, 2023</a:t>
            </a:r>
          </a:p>
          <a:p>
            <a:pPr eaLnBrk="1" hangingPunct="1">
              <a:lnSpc>
                <a:spcPct val="80000"/>
              </a:lnSpc>
            </a:pPr>
            <a:endParaRPr lang="en-US" altLang="en-US" sz="2000" dirty="0"/>
          </a:p>
        </p:txBody>
      </p:sp>
    </p:spTree>
    <p:extLst>
      <p:ext uri="{BB962C8B-B14F-4D97-AF65-F5344CB8AC3E}">
        <p14:creationId xmlns:p14="http://schemas.microsoft.com/office/powerpoint/2010/main" val="3221473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6248400"/>
            <a:ext cx="7010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extBox 3"/>
          <p:cNvSpPr txBox="1"/>
          <p:nvPr/>
        </p:nvSpPr>
        <p:spPr>
          <a:xfrm>
            <a:off x="762000" y="609611"/>
            <a:ext cx="8001000"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Topics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rPr>
              <a:t>Rain generated Super Floods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Flood Damage Mitigation: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Miami Conservancy District, Ohio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16424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6248400"/>
            <a:ext cx="7010400" cy="369332"/>
          </a:xfrm>
          <a:prstGeom prst="rect">
            <a:avLst/>
          </a:prstGeom>
          <a:noFill/>
        </p:spPr>
        <p:txBody>
          <a:bodyPr wrap="square" rtlCol="0">
            <a:spAutoFit/>
          </a:bodyPr>
          <a:lstStyle/>
          <a:p>
            <a:endParaRPr lang="en-US" dirty="0">
              <a:solidFill>
                <a:prstClr val="black"/>
              </a:solidFill>
            </a:endParaRPr>
          </a:p>
        </p:txBody>
      </p:sp>
      <p:sp>
        <p:nvSpPr>
          <p:cNvPr id="4" name="TextBox 3"/>
          <p:cNvSpPr txBox="1"/>
          <p:nvPr/>
        </p:nvSpPr>
        <p:spPr>
          <a:xfrm>
            <a:off x="762000" y="609611"/>
            <a:ext cx="8001000" cy="4893647"/>
          </a:xfrm>
          <a:prstGeom prst="rect">
            <a:avLst/>
          </a:prstGeom>
          <a:noFill/>
        </p:spPr>
        <p:txBody>
          <a:bodyPr wrap="square" rtlCol="0">
            <a:spAutoFit/>
          </a:bodyPr>
          <a:lstStyle/>
          <a:p>
            <a:r>
              <a:rPr lang="en-US" sz="2400" b="1" dirty="0">
                <a:solidFill>
                  <a:prstClr val="black"/>
                </a:solidFill>
                <a:cs typeface="Arial" panose="020B0604020202020204" pitchFamily="34" charset="0"/>
              </a:rPr>
              <a:t>Example of flood protection works at the</a:t>
            </a:r>
          </a:p>
          <a:p>
            <a:endParaRPr lang="en-US" sz="2400" b="1" dirty="0">
              <a:solidFill>
                <a:prstClr val="black"/>
              </a:solidFill>
              <a:cs typeface="Arial" panose="020B0604020202020204" pitchFamily="34" charset="0"/>
            </a:endParaRPr>
          </a:p>
          <a:p>
            <a:r>
              <a:rPr lang="en-US" sz="2400" b="1" dirty="0">
                <a:solidFill>
                  <a:srgbClr val="0000FF"/>
                </a:solidFill>
                <a:cs typeface="Arial" panose="020B0604020202020204" pitchFamily="34" charset="0"/>
              </a:rPr>
              <a:t>river basin scale</a:t>
            </a:r>
            <a:r>
              <a:rPr lang="en-US" sz="2400" b="1" dirty="0">
                <a:solidFill>
                  <a:prstClr val="black"/>
                </a:solidFill>
                <a:cs typeface="Arial" panose="020B0604020202020204" pitchFamily="34" charset="0"/>
              </a:rPr>
              <a:t> </a:t>
            </a:r>
          </a:p>
          <a:p>
            <a:endParaRPr lang="en-US" sz="2400" b="1" dirty="0">
              <a:solidFill>
                <a:prstClr val="black"/>
              </a:solidFill>
              <a:cs typeface="Arial" panose="020B0604020202020204" pitchFamily="34" charset="0"/>
            </a:endParaRPr>
          </a:p>
          <a:p>
            <a:r>
              <a:rPr lang="en-US" sz="2400" b="1" dirty="0">
                <a:solidFill>
                  <a:prstClr val="black"/>
                </a:solidFill>
                <a:cs typeface="Arial" panose="020B0604020202020204" pitchFamily="34" charset="0"/>
              </a:rPr>
              <a:t>to address </a:t>
            </a:r>
          </a:p>
          <a:p>
            <a:endParaRPr lang="en-US" sz="2400" b="1" dirty="0">
              <a:solidFill>
                <a:prstClr val="black"/>
              </a:solidFill>
              <a:cs typeface="Arial" panose="020B0604020202020204" pitchFamily="34" charset="0"/>
            </a:endParaRPr>
          </a:p>
          <a:p>
            <a:r>
              <a:rPr lang="en-US" sz="2400" b="1" dirty="0">
                <a:solidFill>
                  <a:srgbClr val="0000FF"/>
                </a:solidFill>
                <a:cs typeface="Arial" panose="020B0604020202020204" pitchFamily="34" charset="0"/>
              </a:rPr>
              <a:t>life-cycle societal resilience</a:t>
            </a:r>
            <a:r>
              <a:rPr lang="en-US" sz="2400" b="1" dirty="0">
                <a:solidFill>
                  <a:prstClr val="black"/>
                </a:solidFill>
                <a:cs typeface="Arial" panose="020B0604020202020204" pitchFamily="34" charset="0"/>
              </a:rPr>
              <a:t> </a:t>
            </a:r>
          </a:p>
          <a:p>
            <a:endParaRPr lang="en-US" sz="2400" b="1" dirty="0">
              <a:solidFill>
                <a:prstClr val="black"/>
              </a:solidFill>
              <a:cs typeface="Arial" panose="020B0604020202020204" pitchFamily="34" charset="0"/>
            </a:endParaRPr>
          </a:p>
          <a:p>
            <a:r>
              <a:rPr lang="en-US" sz="2400" b="1" dirty="0">
                <a:solidFill>
                  <a:prstClr val="black"/>
                </a:solidFill>
                <a:cs typeface="Arial" panose="020B0604020202020204" pitchFamily="34" charset="0"/>
              </a:rPr>
              <a:t>against </a:t>
            </a:r>
          </a:p>
          <a:p>
            <a:endParaRPr lang="en-US" sz="2400" b="1" dirty="0">
              <a:solidFill>
                <a:prstClr val="black"/>
              </a:solidFill>
              <a:cs typeface="Arial" panose="020B0604020202020204" pitchFamily="34" charset="0"/>
            </a:endParaRPr>
          </a:p>
          <a:p>
            <a:r>
              <a:rPr lang="en-US" sz="2400" b="1" dirty="0">
                <a:solidFill>
                  <a:srgbClr val="0000FF"/>
                </a:solidFill>
                <a:cs typeface="Arial" panose="020B0604020202020204" pitchFamily="34" charset="0"/>
              </a:rPr>
              <a:t>rain caused “super floods”</a:t>
            </a:r>
            <a:endParaRPr lang="en-US" sz="2400" b="1" dirty="0">
              <a:solidFill>
                <a:prstClr val="black"/>
              </a:solidFill>
              <a:cs typeface="Arial" panose="020B0604020202020204" pitchFamily="34" charset="0"/>
            </a:endParaRPr>
          </a:p>
          <a:p>
            <a:endParaRPr lang="en-US" sz="2400" b="1" dirty="0">
              <a:solidFill>
                <a:prstClr val="black"/>
              </a:solidFill>
              <a:cs typeface="Arial" panose="020B0604020202020204" pitchFamily="34" charset="0"/>
            </a:endParaRPr>
          </a:p>
          <a:p>
            <a:endParaRPr lang="en-US" sz="2400" b="1" dirty="0">
              <a:solidFill>
                <a:schemeClr val="bg1">
                  <a:lumMod val="65000"/>
                </a:schemeClr>
              </a:solidFill>
              <a:cs typeface="Arial" panose="020B0604020202020204" pitchFamily="34" charset="0"/>
            </a:endParaRPr>
          </a:p>
        </p:txBody>
      </p:sp>
    </p:spTree>
    <p:extLst>
      <p:ext uri="{BB962C8B-B14F-4D97-AF65-F5344CB8AC3E}">
        <p14:creationId xmlns:p14="http://schemas.microsoft.com/office/powerpoint/2010/main" val="343555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6248400"/>
            <a:ext cx="7010400" cy="369332"/>
          </a:xfrm>
          <a:prstGeom prst="rect">
            <a:avLst/>
          </a:prstGeom>
          <a:noFill/>
        </p:spPr>
        <p:txBody>
          <a:bodyPr wrap="square" rtlCol="0">
            <a:spAutoFit/>
          </a:bodyPr>
          <a:lstStyle/>
          <a:p>
            <a:endParaRPr lang="en-US" dirty="0">
              <a:solidFill>
                <a:prstClr val="black"/>
              </a:solidFill>
            </a:endParaRPr>
          </a:p>
        </p:txBody>
      </p:sp>
      <p:sp>
        <p:nvSpPr>
          <p:cNvPr id="4" name="TextBox 3"/>
          <p:cNvSpPr txBox="1"/>
          <p:nvPr/>
        </p:nvSpPr>
        <p:spPr>
          <a:xfrm>
            <a:off x="762000" y="609611"/>
            <a:ext cx="8001000" cy="1938992"/>
          </a:xfrm>
          <a:prstGeom prst="rect">
            <a:avLst/>
          </a:prstGeom>
          <a:noFill/>
        </p:spPr>
        <p:txBody>
          <a:bodyPr wrap="square" rtlCol="0">
            <a:spAutoFit/>
          </a:bodyPr>
          <a:lstStyle/>
          <a:p>
            <a:r>
              <a:rPr lang="en-US" sz="2400" b="1" dirty="0">
                <a:solidFill>
                  <a:prstClr val="black"/>
                </a:solidFill>
                <a:cs typeface="Arial" panose="020B0604020202020204" pitchFamily="34" charset="0"/>
              </a:rPr>
              <a:t>How did I learn about The Miami Conservancy District, Ohio?</a:t>
            </a:r>
          </a:p>
          <a:p>
            <a:endParaRPr lang="en-US" sz="2400" b="1" dirty="0">
              <a:solidFill>
                <a:prstClr val="black"/>
              </a:solidFill>
              <a:cs typeface="Arial" panose="020B0604020202020204" pitchFamily="34" charset="0"/>
            </a:endParaRPr>
          </a:p>
          <a:p>
            <a:r>
              <a:rPr lang="en-US" sz="2400" b="1" dirty="0">
                <a:solidFill>
                  <a:prstClr val="black"/>
                </a:solidFill>
                <a:cs typeface="Arial" panose="020B0604020202020204" pitchFamily="34" charset="0"/>
              </a:rPr>
              <a:t>Serendipity – subtle guidance by </a:t>
            </a:r>
            <a:r>
              <a:rPr lang="en-US" sz="2400" b="1" dirty="0">
                <a:solidFill>
                  <a:srgbClr val="0000FF"/>
                </a:solidFill>
                <a:cs typeface="Arial" panose="020B0604020202020204" pitchFamily="34" charset="0"/>
              </a:rPr>
              <a:t>Professor Ray K.  </a:t>
            </a:r>
            <a:r>
              <a:rPr lang="en-US" sz="2400" b="1" dirty="0" err="1">
                <a:solidFill>
                  <a:srgbClr val="0000FF"/>
                </a:solidFill>
                <a:cs typeface="Arial" panose="020B0604020202020204" pitchFamily="34" charset="0"/>
              </a:rPr>
              <a:t>Linsley</a:t>
            </a:r>
            <a:r>
              <a:rPr lang="en-US" sz="2400" b="1" dirty="0">
                <a:solidFill>
                  <a:prstClr val="black"/>
                </a:solidFill>
                <a:cs typeface="Arial" panose="020B0604020202020204" pitchFamily="34" charset="0"/>
              </a:rPr>
              <a:t>, doctoral adviser, precious mentor, and friend.</a:t>
            </a:r>
            <a:endParaRPr lang="en-US" sz="2400" b="1" dirty="0">
              <a:solidFill>
                <a:schemeClr val="bg1">
                  <a:lumMod val="65000"/>
                </a:schemeClr>
              </a:solidFill>
              <a:cs typeface="Arial" panose="020B0604020202020204" pitchFamily="34" charset="0"/>
            </a:endParaRPr>
          </a:p>
        </p:txBody>
      </p:sp>
      <p:pic>
        <p:nvPicPr>
          <p:cNvPr id="2050" name="Picture 2">
            <a:extLst>
              <a:ext uri="{FF2B5EF4-FFF2-40B4-BE49-F238E27FC236}">
                <a16:creationId xmlns:a16="http://schemas.microsoft.com/office/drawing/2014/main" id="{7A838D84-3FFC-BE45-5F40-D564EC2896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5462" y="2689367"/>
            <a:ext cx="2874338" cy="34953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1FF0EA5-DA6A-7832-0676-EB37945CA052}"/>
              </a:ext>
            </a:extLst>
          </p:cNvPr>
          <p:cNvSpPr txBox="1"/>
          <p:nvPr/>
        </p:nvSpPr>
        <p:spPr>
          <a:xfrm>
            <a:off x="2465608" y="6291944"/>
            <a:ext cx="4267200" cy="338554"/>
          </a:xfrm>
          <a:prstGeom prst="rect">
            <a:avLst/>
          </a:prstGeom>
          <a:noFill/>
        </p:spPr>
        <p:txBody>
          <a:bodyPr wrap="square" rtlCol="0">
            <a:spAutoFit/>
          </a:bodyPr>
          <a:lstStyle/>
          <a:p>
            <a:r>
              <a:rPr lang="en-US" sz="1600" b="1" dirty="0">
                <a:solidFill>
                  <a:prstClr val="black"/>
                </a:solidFill>
                <a:cs typeface="Arial" panose="020B0604020202020204" pitchFamily="34" charset="0"/>
              </a:rPr>
              <a:t>Ray K. </a:t>
            </a:r>
            <a:r>
              <a:rPr lang="en-US" sz="1600" b="1" dirty="0" err="1">
                <a:solidFill>
                  <a:prstClr val="black"/>
                </a:solidFill>
                <a:cs typeface="Arial" panose="020B0604020202020204" pitchFamily="34" charset="0"/>
              </a:rPr>
              <a:t>Linsley</a:t>
            </a:r>
            <a:r>
              <a:rPr lang="en-US" sz="1600" b="1" dirty="0">
                <a:solidFill>
                  <a:prstClr val="black"/>
                </a:solidFill>
                <a:cs typeface="Arial" panose="020B0604020202020204" pitchFamily="34" charset="0"/>
              </a:rPr>
              <a:t>, NAE, 1/13/1917 - 11/6/1990</a:t>
            </a:r>
            <a:endParaRPr lang="en-US" sz="2400" b="1" dirty="0">
              <a:solidFill>
                <a:schemeClr val="bg1">
                  <a:lumMod val="65000"/>
                </a:schemeClr>
              </a:solidFill>
              <a:cs typeface="Arial" panose="020B0604020202020204" pitchFamily="34" charset="0"/>
            </a:endParaRPr>
          </a:p>
        </p:txBody>
      </p:sp>
    </p:spTree>
    <p:extLst>
      <p:ext uri="{BB962C8B-B14F-4D97-AF65-F5344CB8AC3E}">
        <p14:creationId xmlns:p14="http://schemas.microsoft.com/office/powerpoint/2010/main" val="3788002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838200" y="304800"/>
            <a:ext cx="7848600" cy="4967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b="1">
                <a:solidFill>
                  <a:srgbClr val="FF0000"/>
                </a:solidFill>
                <a:latin typeface="Arial" charset="0"/>
              </a:defRPr>
            </a:lvl1pPr>
            <a:lvl2pPr marL="742950" indent="-285750" eaLnBrk="0" hangingPunct="0">
              <a:defRPr sz="2000" b="1">
                <a:solidFill>
                  <a:srgbClr val="FF0000"/>
                </a:solidFill>
                <a:latin typeface="Arial" charset="0"/>
              </a:defRPr>
            </a:lvl2pPr>
            <a:lvl3pPr marL="1143000" indent="-228600" eaLnBrk="0" hangingPunct="0">
              <a:defRPr sz="2000" b="1">
                <a:solidFill>
                  <a:srgbClr val="FF0000"/>
                </a:solidFill>
                <a:latin typeface="Arial" charset="0"/>
              </a:defRPr>
            </a:lvl3pPr>
            <a:lvl4pPr marL="1600200" indent="-228600" eaLnBrk="0" hangingPunct="0">
              <a:defRPr sz="2000" b="1">
                <a:solidFill>
                  <a:srgbClr val="FF0000"/>
                </a:solidFill>
                <a:latin typeface="Arial" charset="0"/>
              </a:defRPr>
            </a:lvl4pPr>
            <a:lvl5pPr marL="2057400" indent="-228600" eaLnBrk="0" hangingPunct="0">
              <a:defRPr sz="2000" b="1">
                <a:solidFill>
                  <a:srgbClr val="FF0000"/>
                </a:solidFill>
                <a:latin typeface="Arial" charset="0"/>
              </a:defRPr>
            </a:lvl5pPr>
            <a:lvl6pPr marL="2514600" indent="-228600" eaLnBrk="0" fontAlgn="base" hangingPunct="0">
              <a:lnSpc>
                <a:spcPct val="150000"/>
              </a:lnSpc>
              <a:spcBef>
                <a:spcPct val="50000"/>
              </a:spcBef>
              <a:spcAft>
                <a:spcPct val="0"/>
              </a:spcAft>
              <a:defRPr sz="2000" b="1">
                <a:solidFill>
                  <a:srgbClr val="FF0000"/>
                </a:solidFill>
                <a:latin typeface="Arial" charset="0"/>
              </a:defRPr>
            </a:lvl6pPr>
            <a:lvl7pPr marL="2971800" indent="-228600" eaLnBrk="0" fontAlgn="base" hangingPunct="0">
              <a:lnSpc>
                <a:spcPct val="150000"/>
              </a:lnSpc>
              <a:spcBef>
                <a:spcPct val="50000"/>
              </a:spcBef>
              <a:spcAft>
                <a:spcPct val="0"/>
              </a:spcAft>
              <a:defRPr sz="2000" b="1">
                <a:solidFill>
                  <a:srgbClr val="FF0000"/>
                </a:solidFill>
                <a:latin typeface="Arial" charset="0"/>
              </a:defRPr>
            </a:lvl7pPr>
            <a:lvl8pPr marL="3429000" indent="-228600" eaLnBrk="0" fontAlgn="base" hangingPunct="0">
              <a:lnSpc>
                <a:spcPct val="150000"/>
              </a:lnSpc>
              <a:spcBef>
                <a:spcPct val="50000"/>
              </a:spcBef>
              <a:spcAft>
                <a:spcPct val="0"/>
              </a:spcAft>
              <a:defRPr sz="2000" b="1">
                <a:solidFill>
                  <a:srgbClr val="FF0000"/>
                </a:solidFill>
                <a:latin typeface="Arial" charset="0"/>
              </a:defRPr>
            </a:lvl8pPr>
            <a:lvl9pPr marL="3886200" indent="-228600" eaLnBrk="0" fontAlgn="base" hangingPunct="0">
              <a:lnSpc>
                <a:spcPct val="150000"/>
              </a:lnSpc>
              <a:spcBef>
                <a:spcPct val="50000"/>
              </a:spcBef>
              <a:spcAft>
                <a:spcPct val="0"/>
              </a:spcAft>
              <a:defRPr sz="2000" b="1">
                <a:solidFill>
                  <a:srgbClr val="FF0000"/>
                </a:solidFill>
                <a:latin typeface="Arial" charset="0"/>
              </a:defRPr>
            </a:lvl9pPr>
          </a:lstStyle>
          <a:p>
            <a:pPr eaLnBrk="1" fontAlgn="base" hangingPunct="1">
              <a:lnSpc>
                <a:spcPct val="130000"/>
              </a:lnSpc>
              <a:spcBef>
                <a:spcPct val="50000"/>
              </a:spcBef>
              <a:spcAft>
                <a:spcPct val="0"/>
              </a:spcAft>
            </a:pPr>
            <a:r>
              <a:rPr lang="en-US" altLang="en-US" sz="2400" dirty="0">
                <a:solidFill>
                  <a:srgbClr val="000000"/>
                </a:solidFill>
              </a:rPr>
              <a:t>Ray </a:t>
            </a:r>
            <a:r>
              <a:rPr lang="en-US" altLang="en-US" sz="2400" dirty="0" err="1">
                <a:solidFill>
                  <a:srgbClr val="000000"/>
                </a:solidFill>
              </a:rPr>
              <a:t>Linsley</a:t>
            </a:r>
            <a:r>
              <a:rPr lang="en-US" altLang="en-US" sz="2400" dirty="0">
                <a:solidFill>
                  <a:srgbClr val="000000"/>
                </a:solidFill>
              </a:rPr>
              <a:t> asked me in 1976 to write a paper on Water Resources Systems Planning 1776-1976 for the bicentennial.  He suggested that I might find the works of </a:t>
            </a:r>
            <a:r>
              <a:rPr lang="en-US" altLang="en-US" sz="2400" dirty="0">
                <a:solidFill>
                  <a:srgbClr val="0000FF"/>
                </a:solidFill>
              </a:rPr>
              <a:t>“The Miami Conservancy District”</a:t>
            </a:r>
            <a:r>
              <a:rPr lang="en-US" altLang="en-US" sz="2400" dirty="0">
                <a:solidFill>
                  <a:srgbClr val="000000"/>
                </a:solidFill>
              </a:rPr>
              <a:t> informative.  (See Burges 1979 – next slide)</a:t>
            </a:r>
          </a:p>
          <a:p>
            <a:pPr eaLnBrk="1" fontAlgn="base" hangingPunct="1">
              <a:lnSpc>
                <a:spcPct val="130000"/>
              </a:lnSpc>
              <a:spcBef>
                <a:spcPct val="50000"/>
              </a:spcBef>
              <a:spcAft>
                <a:spcPct val="0"/>
              </a:spcAft>
            </a:pPr>
            <a:r>
              <a:rPr lang="en-US" altLang="en-US" sz="2400" dirty="0">
                <a:solidFill>
                  <a:srgbClr val="000000"/>
                </a:solidFill>
              </a:rPr>
              <a:t>Thus began my 47 years historical interest in this work and the work of </a:t>
            </a:r>
            <a:r>
              <a:rPr lang="en-US" altLang="en-US" sz="2400" dirty="0">
                <a:solidFill>
                  <a:srgbClr val="0000FF"/>
                </a:solidFill>
              </a:rPr>
              <a:t>Arthur E. Morgan</a:t>
            </a:r>
            <a:r>
              <a:rPr lang="en-US" altLang="en-US" sz="2400" dirty="0">
                <a:solidFill>
                  <a:srgbClr val="000000"/>
                </a:solidFill>
              </a:rPr>
              <a:t>.  </a:t>
            </a:r>
          </a:p>
          <a:p>
            <a:pPr eaLnBrk="1" fontAlgn="base" hangingPunct="1">
              <a:lnSpc>
                <a:spcPct val="130000"/>
              </a:lnSpc>
              <a:spcBef>
                <a:spcPct val="50000"/>
              </a:spcBef>
              <a:spcAft>
                <a:spcPct val="0"/>
              </a:spcAft>
            </a:pPr>
            <a:r>
              <a:rPr lang="en-US" altLang="en-US" sz="2400" dirty="0">
                <a:solidFill>
                  <a:srgbClr val="0000FF"/>
                </a:solidFill>
              </a:rPr>
              <a:t>I revisit it frequently for inspiration.</a:t>
            </a:r>
          </a:p>
          <a:p>
            <a:pPr eaLnBrk="1" fontAlgn="base" hangingPunct="1">
              <a:lnSpc>
                <a:spcPct val="130000"/>
              </a:lnSpc>
              <a:spcBef>
                <a:spcPct val="50000"/>
              </a:spcBef>
              <a:spcAft>
                <a:spcPct val="0"/>
              </a:spcAft>
            </a:pPr>
            <a:endParaRPr lang="en-US" altLang="en-US" sz="2400" dirty="0">
              <a:solidFill>
                <a:srgbClr val="000000"/>
              </a:solidFill>
            </a:endParaRPr>
          </a:p>
        </p:txBody>
      </p:sp>
    </p:spTree>
    <p:extLst>
      <p:ext uri="{BB962C8B-B14F-4D97-AF65-F5344CB8AC3E}">
        <p14:creationId xmlns:p14="http://schemas.microsoft.com/office/powerpoint/2010/main" val="19779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5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25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SJB\Desktop\Picture1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928" y="103197"/>
            <a:ext cx="6364244" cy="665160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19200" y="2659263"/>
            <a:ext cx="4422930" cy="98004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 name="Straight Connector 4"/>
          <p:cNvCxnSpPr/>
          <p:nvPr/>
        </p:nvCxnSpPr>
        <p:spPr>
          <a:xfrm>
            <a:off x="5628391" y="6132576"/>
            <a:ext cx="8546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63933" y="6324600"/>
            <a:ext cx="39270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629400" y="5075872"/>
            <a:ext cx="2438400" cy="1200329"/>
          </a:xfrm>
          <a:prstGeom prst="rect">
            <a:avLst/>
          </a:prstGeom>
          <a:noFill/>
          <a:ln w="38100">
            <a:solidFill>
              <a:srgbClr val="FF0000"/>
            </a:solidFill>
          </a:ln>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Arthur E. Morgan</a:t>
            </a:r>
          </a:p>
          <a:p>
            <a:r>
              <a:rPr lang="en-US" b="1" dirty="0">
                <a:solidFill>
                  <a:srgbClr val="FF0000"/>
                </a:solidFill>
                <a:latin typeface="Arial" panose="020B0604020202020204" pitchFamily="34" charset="0"/>
                <a:cs typeface="Arial" panose="020B0604020202020204" pitchFamily="34" charset="0"/>
              </a:rPr>
              <a:t>Chief Engineer,</a:t>
            </a:r>
          </a:p>
          <a:p>
            <a:r>
              <a:rPr lang="en-US" b="1" dirty="0">
                <a:solidFill>
                  <a:srgbClr val="FF0000"/>
                </a:solidFill>
                <a:latin typeface="Arial" panose="020B0604020202020204" pitchFamily="34" charset="0"/>
                <a:cs typeface="Arial" panose="020B0604020202020204" pitchFamily="34" charset="0"/>
              </a:rPr>
              <a:t>Miami Conservancy District</a:t>
            </a:r>
          </a:p>
        </p:txBody>
      </p:sp>
      <p:sp>
        <p:nvSpPr>
          <p:cNvPr id="9" name="Rectangle 8"/>
          <p:cNvSpPr/>
          <p:nvPr/>
        </p:nvSpPr>
        <p:spPr>
          <a:xfrm>
            <a:off x="2227052" y="838200"/>
            <a:ext cx="4422930" cy="15783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2819400" y="152400"/>
            <a:ext cx="3810000" cy="338554"/>
          </a:xfrm>
          <a:prstGeom prst="rect">
            <a:avLst/>
          </a:prstGeom>
          <a:noFill/>
          <a:ln w="38100">
            <a:solidFill>
              <a:srgbClr val="FF0000"/>
            </a:solidFill>
          </a:ln>
        </p:spPr>
        <p:txBody>
          <a:bodyPr wrap="square" rtlCol="0">
            <a:spAutoFit/>
          </a:bodyPr>
          <a:lstStyle/>
          <a:p>
            <a:r>
              <a:rPr lang="en-US" sz="1600" b="1" dirty="0">
                <a:solidFill>
                  <a:srgbClr val="FF0000"/>
                </a:solidFill>
                <a:latin typeface="Arial" panose="020B0604020202020204" pitchFamily="34" charset="0"/>
                <a:cs typeface="Arial" panose="020B0604020202020204" pitchFamily="34" charset="0"/>
              </a:rPr>
              <a:t>                       ASCE</a:t>
            </a:r>
          </a:p>
        </p:txBody>
      </p:sp>
      <p:cxnSp>
        <p:nvCxnSpPr>
          <p:cNvPr id="2" name="Straight Connector 1">
            <a:extLst>
              <a:ext uri="{FF2B5EF4-FFF2-40B4-BE49-F238E27FC236}">
                <a16:creationId xmlns:a16="http://schemas.microsoft.com/office/drawing/2014/main" id="{53292F5E-44F5-88AD-168D-48AF2389949F}"/>
              </a:ext>
            </a:extLst>
          </p:cNvPr>
          <p:cNvCxnSpPr>
            <a:cxnSpLocks/>
          </p:cNvCxnSpPr>
          <p:nvPr/>
        </p:nvCxnSpPr>
        <p:spPr>
          <a:xfrm>
            <a:off x="462205" y="4666488"/>
            <a:ext cx="59202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329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ext Box 2"/>
          <p:cNvSpPr txBox="1">
            <a:spLocks noChangeArrowheads="1"/>
          </p:cNvSpPr>
          <p:nvPr/>
        </p:nvSpPr>
        <p:spPr bwMode="auto">
          <a:xfrm>
            <a:off x="914400" y="304810"/>
            <a:ext cx="769620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r>
              <a:rPr lang="en-US" altLang="en-US" sz="2400" b="1" dirty="0">
                <a:solidFill>
                  <a:srgbClr val="000000"/>
                </a:solidFill>
              </a:rPr>
              <a:t>What is </a:t>
            </a:r>
            <a:r>
              <a:rPr lang="en-US" altLang="en-US" sz="2400" b="1" dirty="0">
                <a:solidFill>
                  <a:srgbClr val="0000FF"/>
                </a:solidFill>
              </a:rPr>
              <a:t>Systems Engineering? </a:t>
            </a:r>
            <a:endParaRPr lang="en-US" altLang="en-US" sz="2400" b="1" dirty="0">
              <a:solidFill>
                <a:srgbClr val="000000"/>
              </a:solidFill>
            </a:endParaRPr>
          </a:p>
          <a:p>
            <a:pPr fontAlgn="base">
              <a:lnSpc>
                <a:spcPct val="150000"/>
              </a:lnSpc>
              <a:spcBef>
                <a:spcPct val="50000"/>
              </a:spcBef>
              <a:spcAft>
                <a:spcPct val="0"/>
              </a:spcAft>
            </a:pPr>
            <a:r>
              <a:rPr lang="en-US" altLang="en-US" sz="2400" b="1" dirty="0">
                <a:solidFill>
                  <a:srgbClr val="000000"/>
                </a:solidFill>
              </a:rPr>
              <a:t>The systems approach </a:t>
            </a:r>
            <a:r>
              <a:rPr lang="en-US" altLang="en-US" sz="2400" b="1" dirty="0">
                <a:solidFill>
                  <a:srgbClr val="0000FF"/>
                </a:solidFill>
              </a:rPr>
              <a:t>(engineering and planning)</a:t>
            </a:r>
            <a:r>
              <a:rPr lang="en-US" altLang="en-US" sz="2400" b="1" dirty="0">
                <a:solidFill>
                  <a:srgbClr val="000000"/>
                </a:solidFill>
              </a:rPr>
              <a:t> requires formal identification of </a:t>
            </a:r>
            <a:r>
              <a:rPr lang="en-US" altLang="en-US" sz="2400" b="1" dirty="0">
                <a:solidFill>
                  <a:srgbClr val="0000FF"/>
                </a:solidFill>
              </a:rPr>
              <a:t>objectives</a:t>
            </a:r>
            <a:r>
              <a:rPr lang="en-US" altLang="en-US" sz="2400" b="1" dirty="0">
                <a:solidFill>
                  <a:srgbClr val="000000"/>
                </a:solidFill>
              </a:rPr>
              <a:t>, </a:t>
            </a:r>
            <a:r>
              <a:rPr lang="en-US" altLang="en-US" sz="2400" b="1" dirty="0">
                <a:solidFill>
                  <a:srgbClr val="0000FF"/>
                </a:solidFill>
              </a:rPr>
              <a:t>criteria</a:t>
            </a:r>
            <a:r>
              <a:rPr lang="en-US" altLang="en-US" sz="2400" b="1" dirty="0">
                <a:solidFill>
                  <a:srgbClr val="000000"/>
                </a:solidFill>
              </a:rPr>
              <a:t> (by which alternative solutions may be evaluated), and </a:t>
            </a:r>
            <a:r>
              <a:rPr lang="en-US" altLang="en-US" sz="2400" b="1" dirty="0">
                <a:solidFill>
                  <a:srgbClr val="0000FF"/>
                </a:solidFill>
              </a:rPr>
              <a:t>constraints</a:t>
            </a:r>
            <a:r>
              <a:rPr lang="en-US" altLang="en-US" sz="2400" b="1" dirty="0">
                <a:solidFill>
                  <a:srgbClr val="000000"/>
                </a:solidFill>
              </a:rPr>
              <a:t>. </a:t>
            </a:r>
          </a:p>
          <a:p>
            <a:pPr fontAlgn="base">
              <a:lnSpc>
                <a:spcPct val="150000"/>
              </a:lnSpc>
              <a:spcBef>
                <a:spcPct val="50000"/>
              </a:spcBef>
              <a:spcAft>
                <a:spcPct val="0"/>
              </a:spcAft>
            </a:pPr>
            <a:r>
              <a:rPr lang="en-US" altLang="en-US" sz="2400" b="1" dirty="0">
                <a:solidFill>
                  <a:srgbClr val="000000"/>
                </a:solidFill>
              </a:rPr>
              <a:t>These activities can be difficult to perform. </a:t>
            </a:r>
          </a:p>
          <a:p>
            <a:pPr fontAlgn="base">
              <a:lnSpc>
                <a:spcPct val="150000"/>
              </a:lnSpc>
              <a:spcBef>
                <a:spcPct val="50000"/>
              </a:spcBef>
              <a:spcAft>
                <a:spcPct val="0"/>
              </a:spcAft>
            </a:pPr>
            <a:r>
              <a:rPr lang="en-US" altLang="en-US" sz="2400" b="1" dirty="0">
                <a:solidFill>
                  <a:srgbClr val="000000"/>
                </a:solidFill>
              </a:rPr>
              <a:t>If </a:t>
            </a:r>
            <a:r>
              <a:rPr lang="en-US" altLang="en-US" sz="2400" b="1" dirty="0">
                <a:solidFill>
                  <a:srgbClr val="0000FF"/>
                </a:solidFill>
              </a:rPr>
              <a:t>improperly identified objectives</a:t>
            </a:r>
            <a:r>
              <a:rPr lang="en-US" altLang="en-US" sz="2400" b="1" dirty="0">
                <a:solidFill>
                  <a:srgbClr val="000000"/>
                </a:solidFill>
              </a:rPr>
              <a:t> are examined, the resulting system </a:t>
            </a:r>
            <a:r>
              <a:rPr lang="en-US" altLang="en-US" sz="2400" b="1" dirty="0">
                <a:solidFill>
                  <a:srgbClr val="0000FF"/>
                </a:solidFill>
              </a:rPr>
              <a:t>will fail to respond to the real problem</a:t>
            </a:r>
            <a:r>
              <a:rPr lang="en-US" altLang="en-US" sz="2400" b="1" dirty="0">
                <a:solidFill>
                  <a:srgbClr val="000000"/>
                </a:solidFill>
              </a:rPr>
              <a:t> that initiated the planning effort. </a:t>
            </a:r>
          </a:p>
        </p:txBody>
      </p:sp>
    </p:spTree>
    <p:extLst>
      <p:ext uri="{BB962C8B-B14F-4D97-AF65-F5344CB8AC3E}">
        <p14:creationId xmlns:p14="http://schemas.microsoft.com/office/powerpoint/2010/main" val="219437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733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733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733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ext Box 2"/>
          <p:cNvSpPr txBox="1">
            <a:spLocks noChangeArrowheads="1"/>
          </p:cNvSpPr>
          <p:nvPr/>
        </p:nvSpPr>
        <p:spPr bwMode="auto">
          <a:xfrm>
            <a:off x="914400" y="304810"/>
            <a:ext cx="7696200" cy="556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r>
              <a:rPr lang="en-US" altLang="en-US" sz="2400" b="1" dirty="0">
                <a:solidFill>
                  <a:srgbClr val="000000"/>
                </a:solidFill>
              </a:rPr>
              <a:t>The generation of </a:t>
            </a:r>
            <a:r>
              <a:rPr lang="en-US" altLang="en-US" sz="2400" b="1" dirty="0">
                <a:solidFill>
                  <a:srgbClr val="0000FF"/>
                </a:solidFill>
              </a:rPr>
              <a:t>alternatives</a:t>
            </a:r>
            <a:r>
              <a:rPr lang="en-US" altLang="en-US" sz="2400" b="1" dirty="0">
                <a:solidFill>
                  <a:srgbClr val="000000"/>
                </a:solidFill>
              </a:rPr>
              <a:t> depends upon </a:t>
            </a:r>
            <a:r>
              <a:rPr lang="en-US" altLang="en-US" sz="2400" b="1" dirty="0">
                <a:solidFill>
                  <a:srgbClr val="0000FF"/>
                </a:solidFill>
              </a:rPr>
              <a:t>technological, human, and resource</a:t>
            </a:r>
            <a:r>
              <a:rPr lang="en-US" altLang="en-US" sz="2400" b="1" dirty="0">
                <a:solidFill>
                  <a:srgbClr val="000000"/>
                </a:solidFill>
              </a:rPr>
              <a:t> limitations; </a:t>
            </a:r>
          </a:p>
          <a:p>
            <a:pPr fontAlgn="base">
              <a:lnSpc>
                <a:spcPct val="150000"/>
              </a:lnSpc>
              <a:spcBef>
                <a:spcPct val="50000"/>
              </a:spcBef>
              <a:spcAft>
                <a:spcPct val="0"/>
              </a:spcAft>
            </a:pPr>
            <a:r>
              <a:rPr lang="en-US" altLang="en-US" sz="2400" b="1" dirty="0">
                <a:solidFill>
                  <a:srgbClr val="000000"/>
                </a:solidFill>
              </a:rPr>
              <a:t>alternative </a:t>
            </a:r>
            <a:r>
              <a:rPr lang="en-US" altLang="en-US" sz="2400" b="1" dirty="0">
                <a:solidFill>
                  <a:srgbClr val="0000FF"/>
                </a:solidFill>
              </a:rPr>
              <a:t>solutions to a problem</a:t>
            </a:r>
            <a:r>
              <a:rPr lang="en-US" altLang="en-US" sz="2400" b="1" dirty="0">
                <a:solidFill>
                  <a:srgbClr val="000000"/>
                </a:solidFill>
              </a:rPr>
              <a:t> are a </a:t>
            </a:r>
            <a:r>
              <a:rPr lang="en-US" altLang="en-US" sz="2400" b="1" dirty="0">
                <a:solidFill>
                  <a:srgbClr val="0000FF"/>
                </a:solidFill>
              </a:rPr>
              <a:t>function of time and place and societal structure</a:t>
            </a:r>
            <a:r>
              <a:rPr lang="en-US" altLang="en-US" sz="2400" b="1" dirty="0">
                <a:solidFill>
                  <a:srgbClr val="000000"/>
                </a:solidFill>
              </a:rPr>
              <a:t>. </a:t>
            </a:r>
          </a:p>
          <a:p>
            <a:pPr fontAlgn="base">
              <a:lnSpc>
                <a:spcPct val="150000"/>
              </a:lnSpc>
              <a:spcBef>
                <a:spcPct val="50000"/>
              </a:spcBef>
              <a:spcAft>
                <a:spcPct val="0"/>
              </a:spcAft>
            </a:pPr>
            <a:r>
              <a:rPr lang="en-US" altLang="en-US" sz="2400" b="1" dirty="0">
                <a:solidFill>
                  <a:srgbClr val="0000FF"/>
                </a:solidFill>
              </a:rPr>
              <a:t>Implementation</a:t>
            </a:r>
            <a:r>
              <a:rPr lang="en-US" altLang="en-US" sz="2400" b="1" dirty="0">
                <a:solidFill>
                  <a:srgbClr val="000000"/>
                </a:solidFill>
              </a:rPr>
              <a:t> of the preferred alternative is one of the most difficult planning activities when </a:t>
            </a:r>
            <a:r>
              <a:rPr lang="en-US" altLang="en-US" sz="2400" b="1" dirty="0">
                <a:solidFill>
                  <a:srgbClr val="0000FF"/>
                </a:solidFill>
              </a:rPr>
              <a:t>conflicts necessitate modifications</a:t>
            </a:r>
            <a:r>
              <a:rPr lang="en-US" altLang="en-US" sz="2400" b="1" dirty="0">
                <a:solidFill>
                  <a:srgbClr val="000000"/>
                </a:solidFill>
              </a:rPr>
              <a:t> to the </a:t>
            </a:r>
            <a:r>
              <a:rPr lang="en-US" altLang="en-US" sz="2400" b="1" dirty="0">
                <a:solidFill>
                  <a:srgbClr val="0000FF"/>
                </a:solidFill>
              </a:rPr>
              <a:t>community preferred alternative</a:t>
            </a:r>
            <a:r>
              <a:rPr lang="en-US" altLang="en-US" sz="2400" b="1" dirty="0">
                <a:solidFill>
                  <a:srgbClr val="000000"/>
                </a:solidFill>
              </a:rPr>
              <a:t>. </a:t>
            </a:r>
          </a:p>
          <a:p>
            <a:pPr fontAlgn="base">
              <a:lnSpc>
                <a:spcPct val="150000"/>
              </a:lnSpc>
              <a:spcBef>
                <a:spcPct val="50000"/>
              </a:spcBef>
              <a:spcAft>
                <a:spcPct val="0"/>
              </a:spcAft>
            </a:pPr>
            <a:endParaRPr lang="en-US" altLang="en-US" sz="2400" b="1" dirty="0">
              <a:solidFill>
                <a:srgbClr val="000000"/>
              </a:solidFill>
            </a:endParaRPr>
          </a:p>
        </p:txBody>
      </p:sp>
    </p:spTree>
    <p:extLst>
      <p:ext uri="{BB962C8B-B14F-4D97-AF65-F5344CB8AC3E}">
        <p14:creationId xmlns:p14="http://schemas.microsoft.com/office/powerpoint/2010/main" val="347019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733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733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ext Box 2"/>
          <p:cNvSpPr txBox="1">
            <a:spLocks noChangeArrowheads="1"/>
          </p:cNvSpPr>
          <p:nvPr/>
        </p:nvSpPr>
        <p:spPr bwMode="auto">
          <a:xfrm>
            <a:off x="914400" y="304810"/>
            <a:ext cx="7696200" cy="4271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r>
              <a:rPr lang="en-US" altLang="en-US" sz="2400" b="1" dirty="0">
                <a:solidFill>
                  <a:srgbClr val="0000FF"/>
                </a:solidFill>
              </a:rPr>
              <a:t>“Satisficing”</a:t>
            </a:r>
            <a:r>
              <a:rPr lang="en-US" altLang="en-US" sz="2400" b="1" dirty="0">
                <a:solidFill>
                  <a:srgbClr val="000000"/>
                </a:solidFill>
              </a:rPr>
              <a:t>, or satisfactory solutions, (proposed by future Nobel Laureate, Herbert A. Simon in 1947 - </a:t>
            </a:r>
            <a:r>
              <a:rPr lang="en-US" altLang="en-US" sz="1600" b="1" dirty="0">
                <a:solidFill>
                  <a:srgbClr val="000000"/>
                </a:solidFill>
                <a:hlinkClick r:id="rId2"/>
              </a:rPr>
              <a:t>https://en.wikipedia.org/wiki/Satisficing</a:t>
            </a:r>
            <a:r>
              <a:rPr lang="en-US" altLang="en-US" sz="1600" b="1" dirty="0">
                <a:solidFill>
                  <a:srgbClr val="000000"/>
                </a:solidFill>
              </a:rPr>
              <a:t> </a:t>
            </a:r>
            <a:r>
              <a:rPr lang="en-US" altLang="en-US" sz="2400" b="1" dirty="0">
                <a:solidFill>
                  <a:srgbClr val="000000"/>
                </a:solidFill>
              </a:rPr>
              <a:t>) rather than </a:t>
            </a:r>
            <a:r>
              <a:rPr lang="en-US" altLang="en-US" sz="2400" b="1" dirty="0">
                <a:solidFill>
                  <a:srgbClr val="0000FF"/>
                </a:solidFill>
              </a:rPr>
              <a:t>optimal</a:t>
            </a:r>
            <a:r>
              <a:rPr lang="en-US" altLang="en-US" sz="2400" b="1" dirty="0">
                <a:solidFill>
                  <a:srgbClr val="000000"/>
                </a:solidFill>
              </a:rPr>
              <a:t> solutions result. </a:t>
            </a:r>
          </a:p>
          <a:p>
            <a:pPr fontAlgn="base">
              <a:lnSpc>
                <a:spcPct val="150000"/>
              </a:lnSpc>
              <a:spcBef>
                <a:spcPct val="50000"/>
              </a:spcBef>
              <a:spcAft>
                <a:spcPct val="0"/>
              </a:spcAft>
            </a:pPr>
            <a:r>
              <a:rPr lang="en-US" altLang="en-US" sz="2400" b="1" dirty="0">
                <a:solidFill>
                  <a:srgbClr val="000000"/>
                </a:solidFill>
              </a:rPr>
              <a:t>Good system plans will be </a:t>
            </a:r>
            <a:r>
              <a:rPr lang="en-US" altLang="en-US" sz="2400" b="1" dirty="0">
                <a:solidFill>
                  <a:srgbClr val="0000FF"/>
                </a:solidFill>
              </a:rPr>
              <a:t>robust</a:t>
            </a:r>
            <a:r>
              <a:rPr lang="en-US" altLang="en-US" sz="2400" b="1" dirty="0">
                <a:solidFill>
                  <a:srgbClr val="000000"/>
                </a:solidFill>
              </a:rPr>
              <a:t> to </a:t>
            </a:r>
            <a:r>
              <a:rPr lang="en-US" altLang="en-US" sz="2400" b="1" dirty="0">
                <a:solidFill>
                  <a:srgbClr val="0000FF"/>
                </a:solidFill>
              </a:rPr>
              <a:t>changing demands or uses.</a:t>
            </a:r>
          </a:p>
          <a:p>
            <a:pPr fontAlgn="base">
              <a:lnSpc>
                <a:spcPct val="150000"/>
              </a:lnSpc>
              <a:spcBef>
                <a:spcPct val="50000"/>
              </a:spcBef>
              <a:spcAft>
                <a:spcPct val="0"/>
              </a:spcAft>
            </a:pPr>
            <a:endParaRPr lang="en-US" altLang="en-US" sz="2400" b="1" dirty="0">
              <a:solidFill>
                <a:srgbClr val="000000"/>
              </a:solidFill>
            </a:endParaRPr>
          </a:p>
        </p:txBody>
      </p:sp>
    </p:spTree>
    <p:extLst>
      <p:ext uri="{BB962C8B-B14F-4D97-AF65-F5344CB8AC3E}">
        <p14:creationId xmlns:p14="http://schemas.microsoft.com/office/powerpoint/2010/main" val="115532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733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Text Box 2"/>
          <p:cNvSpPr txBox="1">
            <a:spLocks noChangeArrowheads="1"/>
          </p:cNvSpPr>
          <p:nvPr/>
        </p:nvSpPr>
        <p:spPr bwMode="auto">
          <a:xfrm>
            <a:off x="914400" y="990602"/>
            <a:ext cx="7543800" cy="2332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b="1">
                <a:solidFill>
                  <a:srgbClr val="FF0000"/>
                </a:solidFill>
                <a:latin typeface="Arial" charset="0"/>
              </a:defRPr>
            </a:lvl1pPr>
            <a:lvl2pPr marL="742950" indent="-285750" eaLnBrk="0" hangingPunct="0">
              <a:defRPr sz="2000" b="1">
                <a:solidFill>
                  <a:srgbClr val="FF0000"/>
                </a:solidFill>
                <a:latin typeface="Arial" charset="0"/>
              </a:defRPr>
            </a:lvl2pPr>
            <a:lvl3pPr marL="1143000" indent="-228600" eaLnBrk="0" hangingPunct="0">
              <a:defRPr sz="2000" b="1">
                <a:solidFill>
                  <a:srgbClr val="FF0000"/>
                </a:solidFill>
                <a:latin typeface="Arial" charset="0"/>
              </a:defRPr>
            </a:lvl3pPr>
            <a:lvl4pPr marL="1600200" indent="-228600" eaLnBrk="0" hangingPunct="0">
              <a:defRPr sz="2000" b="1">
                <a:solidFill>
                  <a:srgbClr val="FF0000"/>
                </a:solidFill>
                <a:latin typeface="Arial" charset="0"/>
              </a:defRPr>
            </a:lvl4pPr>
            <a:lvl5pPr marL="2057400" indent="-228600" eaLnBrk="0" hangingPunct="0">
              <a:defRPr sz="2000" b="1">
                <a:solidFill>
                  <a:srgbClr val="FF0000"/>
                </a:solidFill>
                <a:latin typeface="Arial" charset="0"/>
              </a:defRPr>
            </a:lvl5pPr>
            <a:lvl6pPr marL="2514600" indent="-228600" eaLnBrk="0" fontAlgn="base" hangingPunct="0">
              <a:lnSpc>
                <a:spcPct val="150000"/>
              </a:lnSpc>
              <a:spcBef>
                <a:spcPct val="50000"/>
              </a:spcBef>
              <a:spcAft>
                <a:spcPct val="0"/>
              </a:spcAft>
              <a:defRPr sz="2000" b="1">
                <a:solidFill>
                  <a:srgbClr val="FF0000"/>
                </a:solidFill>
                <a:latin typeface="Arial" charset="0"/>
              </a:defRPr>
            </a:lvl6pPr>
            <a:lvl7pPr marL="2971800" indent="-228600" eaLnBrk="0" fontAlgn="base" hangingPunct="0">
              <a:lnSpc>
                <a:spcPct val="150000"/>
              </a:lnSpc>
              <a:spcBef>
                <a:spcPct val="50000"/>
              </a:spcBef>
              <a:spcAft>
                <a:spcPct val="0"/>
              </a:spcAft>
              <a:defRPr sz="2000" b="1">
                <a:solidFill>
                  <a:srgbClr val="FF0000"/>
                </a:solidFill>
                <a:latin typeface="Arial" charset="0"/>
              </a:defRPr>
            </a:lvl7pPr>
            <a:lvl8pPr marL="3429000" indent="-228600" eaLnBrk="0" fontAlgn="base" hangingPunct="0">
              <a:lnSpc>
                <a:spcPct val="150000"/>
              </a:lnSpc>
              <a:spcBef>
                <a:spcPct val="50000"/>
              </a:spcBef>
              <a:spcAft>
                <a:spcPct val="0"/>
              </a:spcAft>
              <a:defRPr sz="2000" b="1">
                <a:solidFill>
                  <a:srgbClr val="FF0000"/>
                </a:solidFill>
                <a:latin typeface="Arial" charset="0"/>
              </a:defRPr>
            </a:lvl8pPr>
            <a:lvl9pPr marL="3886200" indent="-228600" eaLnBrk="0" fontAlgn="base" hangingPunct="0">
              <a:lnSpc>
                <a:spcPct val="150000"/>
              </a:lnSpc>
              <a:spcBef>
                <a:spcPct val="50000"/>
              </a:spcBef>
              <a:spcAft>
                <a:spcPct val="0"/>
              </a:spcAft>
              <a:defRPr sz="2000" b="1">
                <a:solidFill>
                  <a:srgbClr val="FF0000"/>
                </a:solidFill>
                <a:latin typeface="Arial" charset="0"/>
              </a:defRPr>
            </a:lvl9pPr>
          </a:lstStyle>
          <a:p>
            <a:pPr eaLnBrk="1" fontAlgn="base" hangingPunct="1">
              <a:lnSpc>
                <a:spcPct val="130000"/>
              </a:lnSpc>
              <a:spcBef>
                <a:spcPct val="50000"/>
              </a:spcBef>
              <a:spcAft>
                <a:spcPct val="0"/>
              </a:spcAft>
            </a:pPr>
            <a:r>
              <a:rPr lang="en-US" altLang="en-US" sz="2400" dirty="0">
                <a:solidFill>
                  <a:srgbClr val="000000"/>
                </a:solidFill>
              </a:rPr>
              <a:t>U.S. Legislation for Flood Damage Mitigation</a:t>
            </a:r>
          </a:p>
          <a:p>
            <a:pPr eaLnBrk="1" fontAlgn="base" hangingPunct="1">
              <a:lnSpc>
                <a:spcPct val="130000"/>
              </a:lnSpc>
              <a:spcBef>
                <a:spcPct val="50000"/>
              </a:spcBef>
              <a:spcAft>
                <a:spcPct val="0"/>
              </a:spcAft>
            </a:pPr>
            <a:r>
              <a:rPr lang="en-US" altLang="en-US" sz="2400" dirty="0">
                <a:solidFill>
                  <a:srgbClr val="000000"/>
                </a:solidFill>
              </a:rPr>
              <a:t>U.S. Flood Damage Mitigation and Dam Safety Legislation:</a:t>
            </a:r>
          </a:p>
          <a:p>
            <a:pPr eaLnBrk="1" fontAlgn="base" hangingPunct="1">
              <a:lnSpc>
                <a:spcPct val="130000"/>
              </a:lnSpc>
              <a:spcBef>
                <a:spcPct val="50000"/>
              </a:spcBef>
              <a:spcAft>
                <a:spcPct val="0"/>
              </a:spcAft>
            </a:pPr>
            <a:r>
              <a:rPr lang="en-US" altLang="en-US" sz="2400" dirty="0">
                <a:solidFill>
                  <a:srgbClr val="000000"/>
                </a:solidFill>
              </a:rPr>
              <a:t>Extensive Federal Legislation over a century</a:t>
            </a:r>
          </a:p>
        </p:txBody>
      </p:sp>
      <p:sp>
        <p:nvSpPr>
          <p:cNvPr id="3" name="TextBox 2"/>
          <p:cNvSpPr txBox="1"/>
          <p:nvPr/>
        </p:nvSpPr>
        <p:spPr>
          <a:xfrm>
            <a:off x="885444" y="3810000"/>
            <a:ext cx="7191756" cy="1323439"/>
          </a:xfrm>
          <a:prstGeom prst="rect">
            <a:avLst/>
          </a:prstGeom>
          <a:noFill/>
        </p:spPr>
        <p:txBody>
          <a:bodyPr wrap="square" rtlCol="0">
            <a:spAutoFit/>
          </a:bodyPr>
          <a:lstStyle/>
          <a:p>
            <a:pPr fontAlgn="base">
              <a:spcAft>
                <a:spcPct val="0"/>
              </a:spcAft>
            </a:pPr>
            <a:r>
              <a:rPr lang="en-US" sz="2000" b="1" dirty="0">
                <a:latin typeface="Arial" panose="020B0604020202020204" pitchFamily="34" charset="0"/>
                <a:cs typeface="Arial" panose="020B0604020202020204" pitchFamily="34" charset="0"/>
              </a:rPr>
              <a:t>Summarized in</a:t>
            </a:r>
            <a:r>
              <a:rPr lang="en-US" sz="2000" b="1" dirty="0">
                <a:solidFill>
                  <a:srgbClr val="0000FF"/>
                </a:solidFill>
                <a:latin typeface="Arial" panose="020B0604020202020204" pitchFamily="34" charset="0"/>
                <a:cs typeface="Arial" panose="020B0604020202020204" pitchFamily="34" charset="0"/>
              </a:rPr>
              <a:t> Tables C.1 and C.2 from: </a:t>
            </a:r>
          </a:p>
          <a:p>
            <a:pPr fontAlgn="base">
              <a:spcAft>
                <a:spcPct val="0"/>
              </a:spcAft>
            </a:pPr>
            <a:endParaRPr lang="en-US" sz="2000" b="1" dirty="0">
              <a:solidFill>
                <a:srgbClr val="0000FF"/>
              </a:solidFill>
              <a:latin typeface="Arial" panose="020B0604020202020204" pitchFamily="34" charset="0"/>
              <a:cs typeface="Arial" panose="020B0604020202020204" pitchFamily="34" charset="0"/>
            </a:endParaRPr>
          </a:p>
          <a:p>
            <a:pPr fontAlgn="base">
              <a:spcAft>
                <a:spcPct val="0"/>
              </a:spcAft>
            </a:pPr>
            <a:r>
              <a:rPr lang="en-US" sz="2000" b="1" dirty="0">
                <a:solidFill>
                  <a:srgbClr val="0000FF"/>
                </a:solidFill>
                <a:latin typeface="Arial" panose="020B0604020202020204" pitchFamily="34" charset="0"/>
                <a:cs typeface="Arial" panose="020B0604020202020204" pitchFamily="34" charset="0"/>
              </a:rPr>
              <a:t>Dam and Levee Safety and Community Resilience  – a Vision for Future Practice, NRC 2012 </a:t>
            </a:r>
          </a:p>
        </p:txBody>
      </p:sp>
    </p:spTree>
    <p:extLst>
      <p:ext uri="{BB962C8B-B14F-4D97-AF65-F5344CB8AC3E}">
        <p14:creationId xmlns:p14="http://schemas.microsoft.com/office/powerpoint/2010/main" val="232573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424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424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JB\Desktop\Picture1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8579" y="31357"/>
            <a:ext cx="4766843" cy="6795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727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6248400"/>
            <a:ext cx="7010400" cy="369332"/>
          </a:xfrm>
          <a:prstGeom prst="rect">
            <a:avLst/>
          </a:prstGeom>
          <a:noFill/>
        </p:spPr>
        <p:txBody>
          <a:bodyPr wrap="square" rtlCol="0">
            <a:spAutoFit/>
          </a:bodyPr>
          <a:lstStyle/>
          <a:p>
            <a:endParaRPr lang="en-US" dirty="0">
              <a:solidFill>
                <a:prstClr val="black"/>
              </a:solidFill>
            </a:endParaRPr>
          </a:p>
        </p:txBody>
      </p:sp>
      <p:sp>
        <p:nvSpPr>
          <p:cNvPr id="4" name="TextBox 3"/>
          <p:cNvSpPr txBox="1"/>
          <p:nvPr/>
        </p:nvSpPr>
        <p:spPr>
          <a:xfrm>
            <a:off x="762000" y="609611"/>
            <a:ext cx="8001000" cy="4154984"/>
          </a:xfrm>
          <a:prstGeom prst="rect">
            <a:avLst/>
          </a:prstGeom>
          <a:noFill/>
        </p:spPr>
        <p:txBody>
          <a:bodyPr wrap="square" rtlCol="0">
            <a:spAutoFit/>
          </a:bodyPr>
          <a:lstStyle/>
          <a:p>
            <a:r>
              <a:rPr lang="en-US" sz="2400" b="1" dirty="0">
                <a:solidFill>
                  <a:prstClr val="black"/>
                </a:solidFill>
                <a:latin typeface="Arial" panose="020B0604020202020204" pitchFamily="34" charset="0"/>
                <a:cs typeface="Arial" panose="020B0604020202020204" pitchFamily="34" charset="0"/>
              </a:rPr>
              <a:t>Topics</a:t>
            </a:r>
          </a:p>
          <a:p>
            <a:endParaRPr lang="en-US" sz="2400" b="1" dirty="0">
              <a:solidFill>
                <a:prstClr val="black"/>
              </a:solidFill>
              <a:latin typeface="Arial" panose="020B0604020202020204" pitchFamily="34" charset="0"/>
              <a:cs typeface="Arial" panose="020B0604020202020204" pitchFamily="34" charset="0"/>
            </a:endParaRPr>
          </a:p>
          <a:p>
            <a:r>
              <a:rPr lang="en-US" sz="2400" b="1" dirty="0">
                <a:solidFill>
                  <a:prstClr val="black"/>
                </a:solidFill>
                <a:latin typeface="Arial" panose="020B0604020202020204" pitchFamily="34" charset="0"/>
                <a:cs typeface="Arial" panose="020B0604020202020204" pitchFamily="34" charset="0"/>
              </a:rPr>
              <a:t>Rain generated Super Floods</a:t>
            </a:r>
          </a:p>
          <a:p>
            <a:endParaRPr lang="en-US" sz="2400" b="1" dirty="0">
              <a:solidFill>
                <a:prstClr val="black"/>
              </a:solidFill>
              <a:latin typeface="Arial" panose="020B0604020202020204" pitchFamily="34" charset="0"/>
              <a:cs typeface="Arial" panose="020B0604020202020204" pitchFamily="34" charset="0"/>
            </a:endParaRPr>
          </a:p>
          <a:p>
            <a:r>
              <a:rPr lang="en-US" sz="2400" b="1" dirty="0">
                <a:solidFill>
                  <a:prstClr val="black"/>
                </a:solidFill>
                <a:latin typeface="Arial" panose="020B0604020202020204" pitchFamily="34" charset="0"/>
                <a:cs typeface="Arial" panose="020B0604020202020204" pitchFamily="34" charset="0"/>
              </a:rPr>
              <a:t>Flood Damage Mitigation:</a:t>
            </a:r>
          </a:p>
          <a:p>
            <a:r>
              <a:rPr lang="en-US" sz="2400" b="1" dirty="0">
                <a:solidFill>
                  <a:prstClr val="black"/>
                </a:solidFill>
                <a:latin typeface="Arial" panose="020B0604020202020204" pitchFamily="34" charset="0"/>
                <a:cs typeface="Arial" panose="020B0604020202020204" pitchFamily="34" charset="0"/>
              </a:rPr>
              <a:t>Miami Conservancy District, Ohio</a:t>
            </a:r>
          </a:p>
          <a:p>
            <a:endParaRPr lang="en-US" sz="2400" b="1" dirty="0">
              <a:solidFill>
                <a:prstClr val="black"/>
              </a:solidFill>
              <a:latin typeface="Arial" panose="020B0604020202020204" pitchFamily="34" charset="0"/>
              <a:cs typeface="Arial" panose="020B0604020202020204" pitchFamily="34" charset="0"/>
            </a:endParaRPr>
          </a:p>
          <a:p>
            <a:r>
              <a:rPr lang="en-US" sz="2400" b="1" dirty="0">
                <a:solidFill>
                  <a:prstClr val="black"/>
                </a:solidFill>
                <a:latin typeface="Arial" panose="020B0604020202020204" pitchFamily="34" charset="0"/>
                <a:cs typeface="Arial" panose="020B0604020202020204" pitchFamily="34" charset="0"/>
              </a:rPr>
              <a:t> </a:t>
            </a:r>
          </a:p>
          <a:p>
            <a:endParaRPr lang="en-US" sz="2400" b="1" dirty="0">
              <a:solidFill>
                <a:prstClr val="black"/>
              </a:solidFill>
              <a:latin typeface="Arial" panose="020B0604020202020204" pitchFamily="34" charset="0"/>
              <a:cs typeface="Arial" panose="020B0604020202020204" pitchFamily="34" charset="0"/>
            </a:endParaRPr>
          </a:p>
          <a:p>
            <a:endParaRPr lang="en-US" sz="2400" b="1" dirty="0">
              <a:solidFill>
                <a:prstClr val="black"/>
              </a:solidFill>
              <a:latin typeface="Arial" panose="020B0604020202020204" pitchFamily="34" charset="0"/>
              <a:cs typeface="Arial" panose="020B0604020202020204" pitchFamily="34" charset="0"/>
            </a:endParaRPr>
          </a:p>
          <a:p>
            <a:endParaRPr lang="en-US" sz="24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324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50" y="3424249"/>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1619" name="Picture 3" descr="C:\Users\SJB\Desktop\Table c-1 - Laws for Dam Safe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8887" y="76200"/>
            <a:ext cx="5116513"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6200" y="6320137"/>
            <a:ext cx="388620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200" b="1" i="0" u="none" strike="noStrike" kern="1200" cap="none" spc="0" normalizeH="0" baseline="0" noProof="0" dirty="0">
                <a:ln>
                  <a:noFill/>
                </a:ln>
                <a:solidFill>
                  <a:srgbClr val="0000FF"/>
                </a:solidFill>
                <a:effectLst/>
                <a:uLnTx/>
                <a:uFillTx/>
                <a:latin typeface="Arial"/>
                <a:ea typeface="+mn-ea"/>
                <a:cs typeface="+mn-cs"/>
              </a:rPr>
              <a:t>Dam and Levee Safety and Community Resilience  – a Vision for Future Practice, NRC 2012 </a:t>
            </a:r>
          </a:p>
        </p:txBody>
      </p:sp>
      <p:sp>
        <p:nvSpPr>
          <p:cNvPr id="8" name="TextBox 7">
            <a:extLst>
              <a:ext uri="{FF2B5EF4-FFF2-40B4-BE49-F238E27FC236}">
                <a16:creationId xmlns:a16="http://schemas.microsoft.com/office/drawing/2014/main" id="{C22A61D0-D8A1-CEFB-E8AD-44CDFA5F05BD}"/>
              </a:ext>
            </a:extLst>
          </p:cNvPr>
          <p:cNvSpPr txBox="1"/>
          <p:nvPr/>
        </p:nvSpPr>
        <p:spPr>
          <a:xfrm>
            <a:off x="533400" y="76200"/>
            <a:ext cx="2971800" cy="369332"/>
          </a:xfrm>
          <a:prstGeom prst="rect">
            <a:avLst/>
          </a:prstGeom>
          <a:noFill/>
          <a:ln w="38100">
            <a:solidFill>
              <a:srgbClr val="FF0000"/>
            </a:solidFill>
          </a:ln>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Table C.1 – Dam Safety</a:t>
            </a:r>
          </a:p>
        </p:txBody>
      </p:sp>
      <p:cxnSp>
        <p:nvCxnSpPr>
          <p:cNvPr id="10" name="Straight Arrow Connector 9">
            <a:extLst>
              <a:ext uri="{FF2B5EF4-FFF2-40B4-BE49-F238E27FC236}">
                <a16:creationId xmlns:a16="http://schemas.microsoft.com/office/drawing/2014/main" id="{48C0DFA5-38F9-C334-2334-94D20E3EDC28}"/>
              </a:ext>
            </a:extLst>
          </p:cNvPr>
          <p:cNvCxnSpPr/>
          <p:nvPr/>
        </p:nvCxnSpPr>
        <p:spPr bwMode="auto">
          <a:xfrm>
            <a:off x="2971800" y="609600"/>
            <a:ext cx="827087" cy="0"/>
          </a:xfrm>
          <a:prstGeom prst="straightConnector1">
            <a:avLst/>
          </a:prstGeom>
          <a:solidFill>
            <a:schemeClr val="accent1"/>
          </a:solidFill>
          <a:ln w="571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Arrow Connector 10">
            <a:extLst>
              <a:ext uri="{FF2B5EF4-FFF2-40B4-BE49-F238E27FC236}">
                <a16:creationId xmlns:a16="http://schemas.microsoft.com/office/drawing/2014/main" id="{8920F0C0-CE96-C0D1-7673-D2DEF62A27BA}"/>
              </a:ext>
            </a:extLst>
          </p:cNvPr>
          <p:cNvCxnSpPr/>
          <p:nvPr/>
        </p:nvCxnSpPr>
        <p:spPr bwMode="auto">
          <a:xfrm>
            <a:off x="2973769" y="1143000"/>
            <a:ext cx="827087" cy="0"/>
          </a:xfrm>
          <a:prstGeom prst="straightConnector1">
            <a:avLst/>
          </a:prstGeom>
          <a:solidFill>
            <a:schemeClr val="accent1"/>
          </a:solidFill>
          <a:ln w="571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1">
            <a:extLst>
              <a:ext uri="{FF2B5EF4-FFF2-40B4-BE49-F238E27FC236}">
                <a16:creationId xmlns:a16="http://schemas.microsoft.com/office/drawing/2014/main" id="{35BC0E6E-9957-D86F-3411-EF20580F50A7}"/>
              </a:ext>
            </a:extLst>
          </p:cNvPr>
          <p:cNvCxnSpPr/>
          <p:nvPr/>
        </p:nvCxnSpPr>
        <p:spPr bwMode="auto">
          <a:xfrm>
            <a:off x="2910840" y="4267200"/>
            <a:ext cx="827087" cy="0"/>
          </a:xfrm>
          <a:prstGeom prst="straightConnector1">
            <a:avLst/>
          </a:prstGeom>
          <a:solidFill>
            <a:schemeClr val="accent1"/>
          </a:solidFill>
          <a:ln w="571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81450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6248400"/>
            <a:ext cx="7010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descr="Graphical user interface, text, application, email&#10;&#10;Description automatically generated">
            <a:extLst>
              <a:ext uri="{FF2B5EF4-FFF2-40B4-BE49-F238E27FC236}">
                <a16:creationId xmlns:a16="http://schemas.microsoft.com/office/drawing/2014/main" id="{8D0F938B-B7A9-135F-DC2B-EF63627AED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60" y="318912"/>
            <a:ext cx="9028479" cy="3262488"/>
          </a:xfrm>
          <a:prstGeom prst="rect">
            <a:avLst/>
          </a:prstGeom>
        </p:spPr>
      </p:pic>
      <p:pic>
        <p:nvPicPr>
          <p:cNvPr id="6" name="Picture 5" descr="Text&#10;&#10;Description automatically generated">
            <a:extLst>
              <a:ext uri="{FF2B5EF4-FFF2-40B4-BE49-F238E27FC236}">
                <a16:creationId xmlns:a16="http://schemas.microsoft.com/office/drawing/2014/main" id="{C90C51C0-977B-B7C8-7F5E-A8F32ECAC4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68" y="4038600"/>
            <a:ext cx="9103231" cy="1228937"/>
          </a:xfrm>
          <a:prstGeom prst="rect">
            <a:avLst/>
          </a:prstGeom>
        </p:spPr>
      </p:pic>
      <p:cxnSp>
        <p:nvCxnSpPr>
          <p:cNvPr id="7" name="Straight Connector 6">
            <a:extLst>
              <a:ext uri="{FF2B5EF4-FFF2-40B4-BE49-F238E27FC236}">
                <a16:creationId xmlns:a16="http://schemas.microsoft.com/office/drawing/2014/main" id="{623BF0D3-20AF-242E-1584-18E5A147A4CC}"/>
              </a:ext>
            </a:extLst>
          </p:cNvPr>
          <p:cNvCxnSpPr/>
          <p:nvPr/>
        </p:nvCxnSpPr>
        <p:spPr bwMode="auto">
          <a:xfrm>
            <a:off x="228600" y="533400"/>
            <a:ext cx="6209675" cy="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Rectangle 7">
            <a:extLst>
              <a:ext uri="{FF2B5EF4-FFF2-40B4-BE49-F238E27FC236}">
                <a16:creationId xmlns:a16="http://schemas.microsoft.com/office/drawing/2014/main" id="{8B183171-B235-0F96-7613-887FE3F18F48}"/>
              </a:ext>
            </a:extLst>
          </p:cNvPr>
          <p:cNvSpPr/>
          <p:nvPr/>
        </p:nvSpPr>
        <p:spPr bwMode="auto">
          <a:xfrm>
            <a:off x="154036" y="1097291"/>
            <a:ext cx="8541933" cy="861730"/>
          </a:xfrm>
          <a:prstGeom prst="rect">
            <a:avLst/>
          </a:prstGeom>
          <a:solidFill>
            <a:schemeClr val="bg1">
              <a:alpha val="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5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FF0000"/>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2FF196C0-39A0-A988-57D2-0A580566488C}"/>
              </a:ext>
            </a:extLst>
          </p:cNvPr>
          <p:cNvSpPr/>
          <p:nvPr/>
        </p:nvSpPr>
        <p:spPr bwMode="auto">
          <a:xfrm>
            <a:off x="144867" y="2057400"/>
            <a:ext cx="8541933" cy="1515296"/>
          </a:xfrm>
          <a:prstGeom prst="rect">
            <a:avLst/>
          </a:prstGeom>
          <a:solidFill>
            <a:schemeClr val="bg1">
              <a:alpha val="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5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FF0000"/>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566F59EC-CE8C-220D-22CF-F36DB0E71228}"/>
              </a:ext>
            </a:extLst>
          </p:cNvPr>
          <p:cNvSpPr/>
          <p:nvPr/>
        </p:nvSpPr>
        <p:spPr bwMode="auto">
          <a:xfrm>
            <a:off x="182484" y="4054785"/>
            <a:ext cx="8620140" cy="1203015"/>
          </a:xfrm>
          <a:prstGeom prst="rect">
            <a:avLst/>
          </a:prstGeom>
          <a:solidFill>
            <a:schemeClr val="bg1">
              <a:alpha val="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5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FF0000"/>
              </a:solidFill>
              <a:effectLst/>
              <a:uLnTx/>
              <a:uFillTx/>
              <a:latin typeface="Calibri"/>
              <a:ea typeface="+mn-ea"/>
              <a:cs typeface="+mn-cs"/>
            </a:endParaRPr>
          </a:p>
        </p:txBody>
      </p:sp>
      <p:sp>
        <p:nvSpPr>
          <p:cNvPr id="3" name="TextBox 2">
            <a:extLst>
              <a:ext uri="{FF2B5EF4-FFF2-40B4-BE49-F238E27FC236}">
                <a16:creationId xmlns:a16="http://schemas.microsoft.com/office/drawing/2014/main" id="{B33A7E37-C435-F2AB-C5D1-61EFA88543BB}"/>
              </a:ext>
            </a:extLst>
          </p:cNvPr>
          <p:cNvSpPr txBox="1"/>
          <p:nvPr/>
        </p:nvSpPr>
        <p:spPr>
          <a:xfrm>
            <a:off x="228600" y="4818787"/>
            <a:ext cx="4840225" cy="363736"/>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Arial"/>
                <a:ea typeface="+mn-ea"/>
                <a:cs typeface="+mn-cs"/>
              </a:rPr>
              <a:t>Federal – local cost sharing legislated</a:t>
            </a:r>
          </a:p>
        </p:txBody>
      </p:sp>
    </p:spTree>
    <p:extLst>
      <p:ext uri="{BB962C8B-B14F-4D97-AF65-F5344CB8AC3E}">
        <p14:creationId xmlns:p14="http://schemas.microsoft.com/office/powerpoint/2010/main" val="296120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50" y="3424249"/>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43" name="Picture 3" descr="C:\Users\SJB\Desktop\Table c-2 - Laws for Levee Safe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76207"/>
            <a:ext cx="5129213" cy="677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6200" y="6172202"/>
            <a:ext cx="388620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200" b="1" i="0" u="none" strike="noStrike" kern="1200" cap="none" spc="0" normalizeH="0" baseline="0" noProof="0" dirty="0">
                <a:ln>
                  <a:noFill/>
                </a:ln>
                <a:solidFill>
                  <a:srgbClr val="0000FF"/>
                </a:solidFill>
                <a:effectLst/>
                <a:uLnTx/>
                <a:uFillTx/>
                <a:latin typeface="Arial"/>
                <a:ea typeface="+mn-ea"/>
                <a:cs typeface="+mn-cs"/>
              </a:rPr>
              <a:t>Dam and Levee Safety and Community Resilience  – a Vision for Future Practice, NRC 2012 </a:t>
            </a:r>
          </a:p>
        </p:txBody>
      </p:sp>
      <p:sp>
        <p:nvSpPr>
          <p:cNvPr id="2" name="TextBox 1">
            <a:extLst>
              <a:ext uri="{FF2B5EF4-FFF2-40B4-BE49-F238E27FC236}">
                <a16:creationId xmlns:a16="http://schemas.microsoft.com/office/drawing/2014/main" id="{A441B652-0B5F-CF6D-37E3-48B2BAE9475F}"/>
              </a:ext>
            </a:extLst>
          </p:cNvPr>
          <p:cNvSpPr txBox="1"/>
          <p:nvPr/>
        </p:nvSpPr>
        <p:spPr>
          <a:xfrm>
            <a:off x="533400" y="76200"/>
            <a:ext cx="2971800" cy="369332"/>
          </a:xfrm>
          <a:prstGeom prst="rect">
            <a:avLst/>
          </a:prstGeom>
          <a:noFill/>
          <a:ln w="38100">
            <a:solidFill>
              <a:srgbClr val="FF0000"/>
            </a:solidFill>
          </a:ln>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Table C.2 – Levee Safety</a:t>
            </a:r>
          </a:p>
        </p:txBody>
      </p:sp>
      <p:cxnSp>
        <p:nvCxnSpPr>
          <p:cNvPr id="3" name="Straight Arrow Connector 2">
            <a:extLst>
              <a:ext uri="{FF2B5EF4-FFF2-40B4-BE49-F238E27FC236}">
                <a16:creationId xmlns:a16="http://schemas.microsoft.com/office/drawing/2014/main" id="{54EE7EE4-FAC6-F5AA-E37A-88CD0ABABE2B}"/>
              </a:ext>
            </a:extLst>
          </p:cNvPr>
          <p:cNvCxnSpPr/>
          <p:nvPr/>
        </p:nvCxnSpPr>
        <p:spPr bwMode="auto">
          <a:xfrm>
            <a:off x="2971800" y="609600"/>
            <a:ext cx="827087" cy="0"/>
          </a:xfrm>
          <a:prstGeom prst="straightConnector1">
            <a:avLst/>
          </a:prstGeom>
          <a:solidFill>
            <a:schemeClr val="accent1"/>
          </a:solidFill>
          <a:ln w="571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Arrow Connector 7">
            <a:extLst>
              <a:ext uri="{FF2B5EF4-FFF2-40B4-BE49-F238E27FC236}">
                <a16:creationId xmlns:a16="http://schemas.microsoft.com/office/drawing/2014/main" id="{8D48992C-CFA9-49EB-D715-6915D309BD7D}"/>
              </a:ext>
            </a:extLst>
          </p:cNvPr>
          <p:cNvCxnSpPr/>
          <p:nvPr/>
        </p:nvCxnSpPr>
        <p:spPr bwMode="auto">
          <a:xfrm>
            <a:off x="2973769" y="1703832"/>
            <a:ext cx="827087" cy="0"/>
          </a:xfrm>
          <a:prstGeom prst="straightConnector1">
            <a:avLst/>
          </a:prstGeom>
          <a:solidFill>
            <a:schemeClr val="accent1"/>
          </a:solidFill>
          <a:ln w="571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Arrow Connector 8">
            <a:extLst>
              <a:ext uri="{FF2B5EF4-FFF2-40B4-BE49-F238E27FC236}">
                <a16:creationId xmlns:a16="http://schemas.microsoft.com/office/drawing/2014/main" id="{F2AF7C85-03AB-5832-8195-F12E673355B9}"/>
              </a:ext>
            </a:extLst>
          </p:cNvPr>
          <p:cNvCxnSpPr/>
          <p:nvPr/>
        </p:nvCxnSpPr>
        <p:spPr bwMode="auto">
          <a:xfrm>
            <a:off x="2910840" y="2602992"/>
            <a:ext cx="827087" cy="0"/>
          </a:xfrm>
          <a:prstGeom prst="straightConnector1">
            <a:avLst/>
          </a:prstGeom>
          <a:solidFill>
            <a:schemeClr val="accent1"/>
          </a:solidFill>
          <a:ln w="571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4506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6248400"/>
            <a:ext cx="7010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descr="Graphical user interface, text&#10;&#10;Description automatically generated with medium confidence">
            <a:extLst>
              <a:ext uri="{FF2B5EF4-FFF2-40B4-BE49-F238E27FC236}">
                <a16:creationId xmlns:a16="http://schemas.microsoft.com/office/drawing/2014/main" id="{54F27DD2-2AC2-DB93-4DED-202B90D7B4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60" y="228600"/>
            <a:ext cx="9028479" cy="5879276"/>
          </a:xfrm>
          <a:prstGeom prst="rect">
            <a:avLst/>
          </a:prstGeom>
        </p:spPr>
      </p:pic>
      <p:cxnSp>
        <p:nvCxnSpPr>
          <p:cNvPr id="5" name="Straight Connector 4">
            <a:extLst>
              <a:ext uri="{FF2B5EF4-FFF2-40B4-BE49-F238E27FC236}">
                <a16:creationId xmlns:a16="http://schemas.microsoft.com/office/drawing/2014/main" id="{D6F68485-735E-F6ED-7270-1A9442D2EA99}"/>
              </a:ext>
            </a:extLst>
          </p:cNvPr>
          <p:cNvCxnSpPr/>
          <p:nvPr/>
        </p:nvCxnSpPr>
        <p:spPr bwMode="auto">
          <a:xfrm>
            <a:off x="219456" y="533400"/>
            <a:ext cx="6209675" cy="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Rectangle 5">
            <a:extLst>
              <a:ext uri="{FF2B5EF4-FFF2-40B4-BE49-F238E27FC236}">
                <a16:creationId xmlns:a16="http://schemas.microsoft.com/office/drawing/2014/main" id="{9EE35174-0271-5C66-586F-19E0D8F17AD8}"/>
              </a:ext>
            </a:extLst>
          </p:cNvPr>
          <p:cNvSpPr/>
          <p:nvPr/>
        </p:nvSpPr>
        <p:spPr bwMode="auto">
          <a:xfrm>
            <a:off x="90028" y="1060715"/>
            <a:ext cx="8541933" cy="861730"/>
          </a:xfrm>
          <a:prstGeom prst="rect">
            <a:avLst/>
          </a:prstGeom>
          <a:solidFill>
            <a:schemeClr val="bg1">
              <a:alpha val="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5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FF0000"/>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E032EBA4-B6F2-8396-7832-6A64CA934C09}"/>
              </a:ext>
            </a:extLst>
          </p:cNvPr>
          <p:cNvSpPr/>
          <p:nvPr/>
        </p:nvSpPr>
        <p:spPr bwMode="auto">
          <a:xfrm>
            <a:off x="71715" y="3048000"/>
            <a:ext cx="8569390" cy="1359456"/>
          </a:xfrm>
          <a:prstGeom prst="rect">
            <a:avLst/>
          </a:prstGeom>
          <a:solidFill>
            <a:schemeClr val="bg1">
              <a:alpha val="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5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FF0000"/>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246E5561-10E7-E017-75CC-5452CDF0E43F}"/>
              </a:ext>
            </a:extLst>
          </p:cNvPr>
          <p:cNvSpPr/>
          <p:nvPr/>
        </p:nvSpPr>
        <p:spPr bwMode="auto">
          <a:xfrm>
            <a:off x="44283" y="4553396"/>
            <a:ext cx="8596822" cy="1495402"/>
          </a:xfrm>
          <a:prstGeom prst="rect">
            <a:avLst/>
          </a:prstGeom>
          <a:solidFill>
            <a:schemeClr val="bg1">
              <a:alpha val="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5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FF0000"/>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31CFF851-5ACB-B8C1-A669-62D14DB80BD2}"/>
              </a:ext>
            </a:extLst>
          </p:cNvPr>
          <p:cNvSpPr txBox="1"/>
          <p:nvPr/>
        </p:nvSpPr>
        <p:spPr>
          <a:xfrm>
            <a:off x="6705600" y="1258669"/>
            <a:ext cx="2057400"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Arial"/>
                <a:ea typeface="+mn-ea"/>
                <a:cs typeface="+mn-cs"/>
              </a:rPr>
              <a:t>US population 103 Mi.</a:t>
            </a:r>
          </a:p>
        </p:txBody>
      </p:sp>
      <p:sp>
        <p:nvSpPr>
          <p:cNvPr id="12" name="TextBox 11">
            <a:extLst>
              <a:ext uri="{FF2B5EF4-FFF2-40B4-BE49-F238E27FC236}">
                <a16:creationId xmlns:a16="http://schemas.microsoft.com/office/drawing/2014/main" id="{F76B1940-8B64-91E1-8896-CE13C0FFD9BC}"/>
              </a:ext>
            </a:extLst>
          </p:cNvPr>
          <p:cNvSpPr txBox="1"/>
          <p:nvPr/>
        </p:nvSpPr>
        <p:spPr>
          <a:xfrm>
            <a:off x="6629400" y="4867502"/>
            <a:ext cx="2025182"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Arial"/>
                <a:ea typeface="+mn-ea"/>
                <a:cs typeface="+mn-cs"/>
              </a:rPr>
              <a:t>US population 166 Mi.</a:t>
            </a:r>
          </a:p>
        </p:txBody>
      </p:sp>
      <p:sp>
        <p:nvSpPr>
          <p:cNvPr id="13" name="TextBox 12">
            <a:extLst>
              <a:ext uri="{FF2B5EF4-FFF2-40B4-BE49-F238E27FC236}">
                <a16:creationId xmlns:a16="http://schemas.microsoft.com/office/drawing/2014/main" id="{E42E630C-5224-0AD4-7679-298681B6BE02}"/>
              </a:ext>
            </a:extLst>
          </p:cNvPr>
          <p:cNvSpPr txBox="1"/>
          <p:nvPr/>
        </p:nvSpPr>
        <p:spPr>
          <a:xfrm>
            <a:off x="1143000" y="6194738"/>
            <a:ext cx="701040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Arial"/>
                <a:ea typeface="+mn-ea"/>
                <a:cs typeface="+mn-cs"/>
              </a:rPr>
              <a:t>Reflects evolving issues of societal structure and needs</a:t>
            </a:r>
          </a:p>
        </p:txBody>
      </p:sp>
    </p:spTree>
    <p:extLst>
      <p:ext uri="{BB962C8B-B14F-4D97-AF65-F5344CB8AC3E}">
        <p14:creationId xmlns:p14="http://schemas.microsoft.com/office/powerpoint/2010/main" val="71125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p:bldP spid="12"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ext Box 2"/>
          <p:cNvSpPr txBox="1">
            <a:spLocks noChangeArrowheads="1"/>
          </p:cNvSpPr>
          <p:nvPr/>
        </p:nvSpPr>
        <p:spPr bwMode="auto">
          <a:xfrm>
            <a:off x="914400" y="304810"/>
            <a:ext cx="7696200" cy="5819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r>
              <a:rPr lang="en-US" altLang="en-US" sz="2400" b="1" dirty="0">
                <a:solidFill>
                  <a:srgbClr val="000000"/>
                </a:solidFill>
                <a:latin typeface="Arial" panose="020B0604020202020204" pitchFamily="34" charset="0"/>
                <a:cs typeface="Arial" panose="020B0604020202020204" pitchFamily="34" charset="0"/>
              </a:rPr>
              <a:t>1936 Flood Control Act specified:</a:t>
            </a:r>
          </a:p>
          <a:p>
            <a:pPr fontAlgn="base">
              <a:lnSpc>
                <a:spcPct val="150000"/>
              </a:lnSpc>
              <a:spcBef>
                <a:spcPct val="50000"/>
              </a:spcBef>
              <a:spcAft>
                <a:spcPct val="0"/>
              </a:spcAft>
            </a:pPr>
            <a:r>
              <a:rPr lang="en-US" altLang="en-US" sz="2400" b="1" dirty="0">
                <a:solidFill>
                  <a:srgbClr val="000000"/>
                </a:solidFill>
                <a:latin typeface="Arial" panose="020B0604020202020204" pitchFamily="34" charset="0"/>
                <a:cs typeface="Arial" panose="020B0604020202020204" pitchFamily="34" charset="0"/>
              </a:rPr>
              <a:t> </a:t>
            </a:r>
            <a:r>
              <a:rPr lang="en-US" altLang="en-US" sz="2000" b="1" dirty="0">
                <a:solidFill>
                  <a:srgbClr val="0000FF"/>
                </a:solidFill>
                <a:latin typeface="Arial" panose="020B0604020202020204" pitchFamily="34" charset="0"/>
                <a:cs typeface="Arial" panose="020B0604020202020204" pitchFamily="34" charset="0"/>
              </a:rPr>
              <a:t>“the benefits to whomsoever they may accrue should exceed the costs”.</a:t>
            </a:r>
          </a:p>
          <a:p>
            <a:pPr fontAlgn="base">
              <a:lnSpc>
                <a:spcPct val="150000"/>
              </a:lnSpc>
              <a:spcBef>
                <a:spcPct val="50000"/>
              </a:spcBef>
              <a:spcAft>
                <a:spcPct val="0"/>
              </a:spcAft>
            </a:pPr>
            <a:r>
              <a:rPr lang="en-US" altLang="en-US" sz="2000" b="1" dirty="0">
                <a:solidFill>
                  <a:srgbClr val="000000"/>
                </a:solidFill>
                <a:latin typeface="Arial" panose="020B0604020202020204" pitchFamily="34" charset="0"/>
                <a:cs typeface="Arial" panose="020B0604020202020204" pitchFamily="34" charset="0"/>
              </a:rPr>
              <a:t>What constituted </a:t>
            </a:r>
            <a:r>
              <a:rPr lang="en-US" altLang="en-US" sz="2000" b="1" dirty="0">
                <a:solidFill>
                  <a:srgbClr val="0000FF"/>
                </a:solidFill>
                <a:latin typeface="Arial" panose="020B0604020202020204" pitchFamily="34" charset="0"/>
                <a:cs typeface="Arial" panose="020B0604020202020204" pitchFamily="34" charset="0"/>
              </a:rPr>
              <a:t>“benefits”</a:t>
            </a:r>
            <a:r>
              <a:rPr lang="en-US" altLang="en-US" sz="2000" b="1" dirty="0">
                <a:solidFill>
                  <a:srgbClr val="000000"/>
                </a:solidFill>
                <a:latin typeface="Arial" panose="020B0604020202020204" pitchFamily="34" charset="0"/>
                <a:cs typeface="Arial" panose="020B0604020202020204" pitchFamily="34" charset="0"/>
              </a:rPr>
              <a:t> was not defined.  </a:t>
            </a:r>
          </a:p>
          <a:p>
            <a:pPr fontAlgn="base">
              <a:lnSpc>
                <a:spcPct val="150000"/>
              </a:lnSpc>
              <a:spcBef>
                <a:spcPct val="50000"/>
              </a:spcBef>
              <a:spcAft>
                <a:spcPct val="0"/>
              </a:spcAft>
            </a:pPr>
            <a:r>
              <a:rPr lang="en-US" altLang="en-US" sz="2000" b="1" dirty="0">
                <a:solidFill>
                  <a:srgbClr val="000000"/>
                </a:solidFill>
                <a:latin typeface="Arial" panose="020B0604020202020204" pitchFamily="34" charset="0"/>
                <a:cs typeface="Arial" panose="020B0604020202020204" pitchFamily="34" charset="0"/>
              </a:rPr>
              <a:t>See: discussion of </a:t>
            </a:r>
            <a:r>
              <a:rPr lang="en-US" altLang="en-US" sz="2000" b="1" dirty="0">
                <a:solidFill>
                  <a:srgbClr val="0000FF"/>
                </a:solidFill>
                <a:latin typeface="Arial" panose="020B0604020202020204" pitchFamily="34" charset="0"/>
                <a:cs typeface="Arial" panose="020B0604020202020204" pitchFamily="34" charset="0"/>
              </a:rPr>
              <a:t>“welfare economics”</a:t>
            </a:r>
            <a:r>
              <a:rPr lang="en-US" altLang="en-US" sz="2000" b="1" dirty="0">
                <a:solidFill>
                  <a:srgbClr val="000000"/>
                </a:solidFill>
                <a:latin typeface="Arial" panose="020B0604020202020204" pitchFamily="34" charset="0"/>
                <a:cs typeface="Arial" panose="020B0604020202020204" pitchFamily="34" charset="0"/>
              </a:rPr>
              <a:t> and </a:t>
            </a:r>
            <a:r>
              <a:rPr lang="en-US" altLang="en-US" sz="2000" b="1" dirty="0">
                <a:solidFill>
                  <a:srgbClr val="0000FF"/>
                </a:solidFill>
                <a:latin typeface="Arial" panose="020B0604020202020204" pitchFamily="34" charset="0"/>
                <a:cs typeface="Arial" panose="020B0604020202020204" pitchFamily="34" charset="0"/>
              </a:rPr>
              <a:t>“benefits”</a:t>
            </a:r>
            <a:r>
              <a:rPr lang="en-US" altLang="en-US" sz="2000" b="1" dirty="0">
                <a:solidFill>
                  <a:srgbClr val="000000"/>
                </a:solidFill>
                <a:latin typeface="Arial" panose="020B0604020202020204" pitchFamily="34" charset="0"/>
                <a:cs typeface="Arial" panose="020B0604020202020204" pitchFamily="34" charset="0"/>
              </a:rPr>
              <a:t> in:</a:t>
            </a:r>
          </a:p>
          <a:p>
            <a:pPr fontAlgn="base">
              <a:lnSpc>
                <a:spcPct val="150000"/>
              </a:lnSpc>
              <a:spcBef>
                <a:spcPct val="50000"/>
              </a:spcBef>
              <a:spcAft>
                <a:spcPct val="0"/>
              </a:spcAft>
            </a:pPr>
            <a:r>
              <a:rPr lang="en-US" altLang="en-US" sz="2000" b="1" dirty="0">
                <a:solidFill>
                  <a:srgbClr val="000000"/>
                </a:solidFill>
                <a:latin typeface="Arial" panose="020B0604020202020204" pitchFamily="34" charset="0"/>
                <a:cs typeface="Arial" panose="020B0604020202020204" pitchFamily="34" charset="0"/>
              </a:rPr>
              <a:t>Arthur </a:t>
            </a:r>
            <a:r>
              <a:rPr lang="en-US" altLang="en-US" sz="2000" b="1" dirty="0" err="1">
                <a:solidFill>
                  <a:srgbClr val="000000"/>
                </a:solidFill>
                <a:latin typeface="Arial" panose="020B0604020202020204" pitchFamily="34" charset="0"/>
                <a:cs typeface="Arial" panose="020B0604020202020204" pitchFamily="34" charset="0"/>
              </a:rPr>
              <a:t>Maass</a:t>
            </a:r>
            <a:r>
              <a:rPr lang="en-US" altLang="en-US" sz="2000" b="1" dirty="0">
                <a:solidFill>
                  <a:srgbClr val="000000"/>
                </a:solidFill>
                <a:latin typeface="Arial" panose="020B0604020202020204" pitchFamily="34" charset="0"/>
                <a:cs typeface="Arial" panose="020B0604020202020204" pitchFamily="34" charset="0"/>
              </a:rPr>
              <a:t>, </a:t>
            </a:r>
            <a:r>
              <a:rPr lang="en-US" altLang="en-US" sz="2000" b="1" dirty="0">
                <a:solidFill>
                  <a:srgbClr val="0000FF"/>
                </a:solidFill>
                <a:latin typeface="Arial" panose="020B0604020202020204" pitchFamily="34" charset="0"/>
                <a:cs typeface="Arial" panose="020B0604020202020204" pitchFamily="34" charset="0"/>
              </a:rPr>
              <a:t>Benefit-Cost Analysis Its Relevance to Public Investment Decisions</a:t>
            </a:r>
            <a:r>
              <a:rPr lang="en-US" altLang="en-US" sz="2000" b="1" dirty="0">
                <a:solidFill>
                  <a:srgbClr val="000000"/>
                </a:solidFill>
                <a:latin typeface="Arial" panose="020B0604020202020204" pitchFamily="34" charset="0"/>
                <a:cs typeface="Arial" panose="020B0604020202020204" pitchFamily="34" charset="0"/>
              </a:rPr>
              <a:t>, Quarterly Journal of Economics, </a:t>
            </a:r>
            <a:r>
              <a:rPr lang="en-US" altLang="en-US" sz="2000" b="1" dirty="0">
                <a:solidFill>
                  <a:srgbClr val="0000FF"/>
                </a:solidFill>
                <a:latin typeface="Arial" panose="020B0604020202020204" pitchFamily="34" charset="0"/>
                <a:cs typeface="Arial" panose="020B0604020202020204" pitchFamily="34" charset="0"/>
              </a:rPr>
              <a:t>1966.</a:t>
            </a:r>
          </a:p>
          <a:p>
            <a:pPr fontAlgn="base">
              <a:lnSpc>
                <a:spcPct val="150000"/>
              </a:lnSpc>
              <a:spcBef>
                <a:spcPct val="50000"/>
              </a:spcBef>
              <a:spcAft>
                <a:spcPct val="0"/>
              </a:spcAft>
            </a:pPr>
            <a:endParaRPr lang="en-US" altLang="en-US" sz="2000" b="1" dirty="0">
              <a:solidFill>
                <a:srgbClr val="0000FF"/>
              </a:solidFill>
              <a:latin typeface="Arial" panose="020B0604020202020204" pitchFamily="34" charset="0"/>
              <a:cs typeface="Arial" panose="020B0604020202020204" pitchFamily="34" charset="0"/>
            </a:endParaRPr>
          </a:p>
          <a:p>
            <a:pPr>
              <a:lnSpc>
                <a:spcPct val="107000"/>
              </a:lnSpc>
              <a:spcAft>
                <a:spcPts val="600"/>
              </a:spcAft>
            </a:pPr>
            <a:r>
              <a:rPr lang="en-US" sz="1600" dirty="0">
                <a:latin typeface="Arial" panose="020B0604020202020204" pitchFamily="34" charset="0"/>
                <a:ea typeface="Calibri" panose="020F0502020204030204" pitchFamily="34" charset="0"/>
                <a:cs typeface="Arial" panose="020B0604020202020204" pitchFamily="34" charset="0"/>
              </a:rPr>
              <a:t>Martin Reuss, Water Resources, People, and Issues - Interview with Professor Arthur </a:t>
            </a:r>
            <a:r>
              <a:rPr lang="en-US" sz="1600" dirty="0" err="1">
                <a:latin typeface="Arial" panose="020B0604020202020204" pitchFamily="34" charset="0"/>
                <a:ea typeface="Calibri" panose="020F0502020204030204" pitchFamily="34" charset="0"/>
                <a:cs typeface="Arial" panose="020B0604020202020204" pitchFamily="34" charset="0"/>
              </a:rPr>
              <a:t>Maass</a:t>
            </a:r>
            <a:r>
              <a:rPr lang="en-US" sz="1600" dirty="0">
                <a:latin typeface="Arial" panose="020B0604020202020204" pitchFamily="34" charset="0"/>
                <a:ea typeface="Calibri" panose="020F0502020204030204" pitchFamily="34" charset="0"/>
                <a:cs typeface="Arial" panose="020B0604020202020204" pitchFamily="34" charset="0"/>
              </a:rPr>
              <a:t>, USACE Office of History, 1989.pdf</a:t>
            </a:r>
          </a:p>
          <a:p>
            <a:pPr>
              <a:lnSpc>
                <a:spcPct val="107000"/>
              </a:lnSpc>
              <a:spcAft>
                <a:spcPts val="600"/>
              </a:spcAft>
            </a:pPr>
            <a:r>
              <a:rPr lang="en-US" sz="1600"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https://usace.contentdm.oclc.org/digital/collection/p16021coll4/id/358</a:t>
            </a:r>
            <a:endParaRPr lang="en-US" altLang="en-US" sz="1600" b="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25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733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733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733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733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7330">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733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50" y="3424247"/>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03" name="Picture 3" descr="C:\Users\SJB\Desktop\The Miami Conservancy District - cover p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1" y="76200"/>
            <a:ext cx="4311608" cy="66348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876800" y="6380610"/>
            <a:ext cx="990600" cy="375552"/>
          </a:xfrm>
          <a:prstGeom prst="rect">
            <a:avLst/>
          </a:prstGeom>
          <a:noFill/>
        </p:spPr>
        <p:txBody>
          <a:bodyPr wrap="square" rtlCol="0">
            <a:spAutoFit/>
          </a:bodyPr>
          <a:lstStyle/>
          <a:p>
            <a:pPr fontAlgn="base">
              <a:lnSpc>
                <a:spcPct val="150000"/>
              </a:lnSpc>
              <a:spcBef>
                <a:spcPct val="50000"/>
              </a:spcBef>
              <a:spcAft>
                <a:spcPct val="0"/>
              </a:spcAft>
            </a:pPr>
            <a:r>
              <a:rPr lang="en-US" sz="1400" b="1" dirty="0">
                <a:solidFill>
                  <a:srgbClr val="0000FF"/>
                </a:solidFill>
              </a:rPr>
              <a:t>504 pp</a:t>
            </a:r>
          </a:p>
        </p:txBody>
      </p:sp>
      <p:sp>
        <p:nvSpPr>
          <p:cNvPr id="5" name="TextBox 4"/>
          <p:cNvSpPr txBox="1"/>
          <p:nvPr/>
        </p:nvSpPr>
        <p:spPr>
          <a:xfrm>
            <a:off x="1524000" y="4800600"/>
            <a:ext cx="6705600" cy="400110"/>
          </a:xfrm>
          <a:prstGeom prst="rect">
            <a:avLst/>
          </a:prstGeom>
          <a:noFill/>
        </p:spPr>
        <p:txBody>
          <a:bodyPr wrap="square" rtlCol="0">
            <a:spAutoFit/>
          </a:bodyPr>
          <a:lstStyle/>
          <a:p>
            <a:pPr fontAlgn="base">
              <a:spcAft>
                <a:spcPct val="0"/>
              </a:spcAft>
            </a:pPr>
            <a:r>
              <a:rPr lang="en-US" sz="2000" b="1" dirty="0">
                <a:solidFill>
                  <a:srgbClr val="0000FF"/>
                </a:solidFill>
              </a:rPr>
              <a:t>Excellent social-political-economic flood engineering</a:t>
            </a:r>
          </a:p>
        </p:txBody>
      </p:sp>
      <p:cxnSp>
        <p:nvCxnSpPr>
          <p:cNvPr id="6" name="Straight Connector 5"/>
          <p:cNvCxnSpPr/>
          <p:nvPr/>
        </p:nvCxnSpPr>
        <p:spPr bwMode="auto">
          <a:xfrm>
            <a:off x="4435978" y="6672130"/>
            <a:ext cx="381000" cy="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Rectangle 6"/>
          <p:cNvSpPr/>
          <p:nvPr/>
        </p:nvSpPr>
        <p:spPr>
          <a:xfrm>
            <a:off x="2821686" y="533400"/>
            <a:ext cx="3655314" cy="1078054"/>
          </a:xfrm>
          <a:prstGeom prst="rect">
            <a:avLst/>
          </a:prstGeom>
          <a:noFill/>
          <a:ln w="38100" cap="flat" cmpd="sng" algn="ctr">
            <a:solidFill>
              <a:srgbClr val="FF0000"/>
            </a:solidFill>
            <a:prstDash val="solid"/>
          </a:ln>
          <a:effectLst/>
        </p:spPr>
        <p:txBody>
          <a:bodyPr rtlCol="0" anchor="ctr"/>
          <a:lstStyle/>
          <a:p>
            <a:pPr algn="ctr">
              <a:defRPr/>
            </a:pPr>
            <a:endParaRPr lang="en-US" kern="0">
              <a:solidFill>
                <a:prstClr val="white"/>
              </a:solidFill>
              <a:latin typeface="Calibri"/>
            </a:endParaRPr>
          </a:p>
        </p:txBody>
      </p:sp>
      <p:sp>
        <p:nvSpPr>
          <p:cNvPr id="8" name="Rectangle 7"/>
          <p:cNvSpPr/>
          <p:nvPr/>
        </p:nvSpPr>
        <p:spPr>
          <a:xfrm>
            <a:off x="3469006" y="2223058"/>
            <a:ext cx="2496629" cy="553212"/>
          </a:xfrm>
          <a:prstGeom prst="rect">
            <a:avLst/>
          </a:prstGeom>
          <a:noFill/>
          <a:ln w="38100" cap="flat" cmpd="sng" algn="ctr">
            <a:solidFill>
              <a:srgbClr val="FF0000"/>
            </a:solidFill>
            <a:prstDash val="solid"/>
          </a:ln>
          <a:effectLst/>
        </p:spPr>
        <p:txBody>
          <a:bodyPr rtlCol="0" anchor="ctr"/>
          <a:lstStyle/>
          <a:p>
            <a:pPr algn="ctr">
              <a:defRPr/>
            </a:pPr>
            <a:endParaRPr lang="en-US" kern="0">
              <a:solidFill>
                <a:prstClr val="white"/>
              </a:solidFill>
              <a:latin typeface="Calibri"/>
            </a:endParaRPr>
          </a:p>
        </p:txBody>
      </p:sp>
      <p:sp>
        <p:nvSpPr>
          <p:cNvPr id="9" name="TextBox 8"/>
          <p:cNvSpPr txBox="1"/>
          <p:nvPr/>
        </p:nvSpPr>
        <p:spPr>
          <a:xfrm>
            <a:off x="1549877" y="3692104"/>
            <a:ext cx="7239001" cy="400110"/>
          </a:xfrm>
          <a:prstGeom prst="rect">
            <a:avLst/>
          </a:prstGeom>
          <a:noFill/>
        </p:spPr>
        <p:txBody>
          <a:bodyPr wrap="square" rtlCol="0">
            <a:spAutoFit/>
          </a:bodyPr>
          <a:lstStyle/>
          <a:p>
            <a:pPr fontAlgn="base">
              <a:spcAft>
                <a:spcPct val="0"/>
              </a:spcAft>
            </a:pPr>
            <a:r>
              <a:rPr lang="en-US" sz="2000" b="1" dirty="0">
                <a:solidFill>
                  <a:srgbClr val="0000FF"/>
                </a:solidFill>
              </a:rPr>
              <a:t>Rare 25-years post project effectiveness assessment</a:t>
            </a:r>
          </a:p>
        </p:txBody>
      </p:sp>
    </p:spTree>
    <p:extLst>
      <p:ext uri="{BB962C8B-B14F-4D97-AF65-F5344CB8AC3E}">
        <p14:creationId xmlns:p14="http://schemas.microsoft.com/office/powerpoint/2010/main" val="6914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ext Box 2"/>
          <p:cNvSpPr txBox="1">
            <a:spLocks noChangeArrowheads="1"/>
          </p:cNvSpPr>
          <p:nvPr/>
        </p:nvSpPr>
        <p:spPr bwMode="auto">
          <a:xfrm>
            <a:off x="914400" y="304810"/>
            <a:ext cx="7696200" cy="6302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r>
              <a:rPr lang="en-US" altLang="en-US" sz="2400" b="1" dirty="0">
                <a:solidFill>
                  <a:srgbClr val="000000"/>
                </a:solidFill>
              </a:rPr>
              <a:t>The flood protection works of the </a:t>
            </a:r>
            <a:r>
              <a:rPr lang="en-US" altLang="en-US" sz="2400" b="1" dirty="0">
                <a:solidFill>
                  <a:srgbClr val="0000FF"/>
                </a:solidFill>
              </a:rPr>
              <a:t>Miami Conservancy District</a:t>
            </a:r>
            <a:r>
              <a:rPr lang="en-US" altLang="en-US" sz="2400" b="1" dirty="0"/>
              <a:t>, </a:t>
            </a:r>
            <a:r>
              <a:rPr lang="en-US" altLang="en-US" sz="2400" b="1" dirty="0">
                <a:solidFill>
                  <a:srgbClr val="000000"/>
                </a:solidFill>
              </a:rPr>
              <a:t>have been in place since </a:t>
            </a:r>
            <a:r>
              <a:rPr lang="en-US" altLang="en-US" sz="2400" b="1" dirty="0">
                <a:solidFill>
                  <a:srgbClr val="0000FF"/>
                </a:solidFill>
              </a:rPr>
              <a:t>1922</a:t>
            </a:r>
            <a:r>
              <a:rPr lang="en-US" altLang="en-US" sz="2400" b="1" dirty="0">
                <a:solidFill>
                  <a:srgbClr val="000000"/>
                </a:solidFill>
              </a:rPr>
              <a:t>.</a:t>
            </a:r>
          </a:p>
          <a:p>
            <a:pPr fontAlgn="base">
              <a:lnSpc>
                <a:spcPct val="150000"/>
              </a:lnSpc>
              <a:spcBef>
                <a:spcPct val="50000"/>
              </a:spcBef>
              <a:spcAft>
                <a:spcPct val="0"/>
              </a:spcAft>
            </a:pPr>
            <a:r>
              <a:rPr lang="en-US" altLang="en-US" sz="2400" b="1" dirty="0">
                <a:solidFill>
                  <a:srgbClr val="000000"/>
                </a:solidFill>
              </a:rPr>
              <a:t>Built following </a:t>
            </a:r>
            <a:r>
              <a:rPr lang="en-US" altLang="en-US" sz="2400" b="1" dirty="0">
                <a:solidFill>
                  <a:srgbClr val="0000FF"/>
                </a:solidFill>
              </a:rPr>
              <a:t>disastrous flooding in March 1913 in the Dayton, Ohio</a:t>
            </a:r>
            <a:r>
              <a:rPr lang="en-US" altLang="en-US" sz="2400" b="1" dirty="0">
                <a:solidFill>
                  <a:srgbClr val="000000"/>
                </a:solidFill>
              </a:rPr>
              <a:t> region - </a:t>
            </a:r>
            <a:r>
              <a:rPr lang="en-US" altLang="en-US" sz="2400" b="1" dirty="0">
                <a:solidFill>
                  <a:srgbClr val="0000FF"/>
                </a:solidFill>
              </a:rPr>
              <a:t>360</a:t>
            </a:r>
            <a:r>
              <a:rPr lang="en-US" altLang="en-US" sz="2400" b="1" dirty="0">
                <a:solidFill>
                  <a:srgbClr val="000000"/>
                </a:solidFill>
              </a:rPr>
              <a:t> bodies were recovered; hundreds disappeared.</a:t>
            </a:r>
          </a:p>
          <a:p>
            <a:pPr fontAlgn="base">
              <a:lnSpc>
                <a:spcPct val="150000"/>
              </a:lnSpc>
              <a:spcBef>
                <a:spcPct val="50000"/>
              </a:spcBef>
              <a:spcAft>
                <a:spcPct val="0"/>
              </a:spcAft>
            </a:pPr>
            <a:r>
              <a:rPr lang="en-US" altLang="en-US" sz="2400" b="1" dirty="0">
                <a:solidFill>
                  <a:srgbClr val="000000"/>
                </a:solidFill>
              </a:rPr>
              <a:t>An estimated </a:t>
            </a:r>
            <a:r>
              <a:rPr lang="en-US" altLang="en-US" sz="2400" b="1" dirty="0">
                <a:solidFill>
                  <a:srgbClr val="0000FF"/>
                </a:solidFill>
              </a:rPr>
              <a:t>20,000</a:t>
            </a:r>
            <a:r>
              <a:rPr lang="en-US" altLang="en-US" sz="2400" b="1" dirty="0">
                <a:solidFill>
                  <a:srgbClr val="000000"/>
                </a:solidFill>
              </a:rPr>
              <a:t> homes were destroyed in Ohio, mainly in the </a:t>
            </a:r>
            <a:r>
              <a:rPr lang="en-US" altLang="en-US" sz="2400" b="1" dirty="0">
                <a:solidFill>
                  <a:srgbClr val="0000FF"/>
                </a:solidFill>
              </a:rPr>
              <a:t>Great Miami River Valley</a:t>
            </a:r>
            <a:r>
              <a:rPr lang="en-US" altLang="en-US" sz="2400" b="1" dirty="0">
                <a:solidFill>
                  <a:srgbClr val="000000"/>
                </a:solidFill>
              </a:rPr>
              <a:t>.</a:t>
            </a:r>
          </a:p>
          <a:p>
            <a:pPr fontAlgn="base">
              <a:lnSpc>
                <a:spcPct val="150000"/>
              </a:lnSpc>
              <a:spcBef>
                <a:spcPct val="50000"/>
              </a:spcBef>
              <a:spcAft>
                <a:spcPct val="0"/>
              </a:spcAft>
            </a:pPr>
            <a:r>
              <a:rPr lang="en-US" altLang="en-US" sz="2400" b="1" dirty="0">
                <a:solidFill>
                  <a:srgbClr val="0000FF"/>
                </a:solidFill>
              </a:rPr>
              <a:t>Hamilton</a:t>
            </a:r>
            <a:r>
              <a:rPr lang="en-US" altLang="en-US" sz="2400" b="1" dirty="0">
                <a:solidFill>
                  <a:srgbClr val="000000"/>
                </a:solidFill>
              </a:rPr>
              <a:t> and </a:t>
            </a:r>
            <a:r>
              <a:rPr lang="en-US" altLang="en-US" sz="2400" b="1" dirty="0">
                <a:solidFill>
                  <a:srgbClr val="0000FF"/>
                </a:solidFill>
              </a:rPr>
              <a:t>Dayton</a:t>
            </a:r>
            <a:r>
              <a:rPr lang="en-US" altLang="en-US" sz="2400" b="1" dirty="0">
                <a:solidFill>
                  <a:srgbClr val="000000"/>
                </a:solidFill>
              </a:rPr>
              <a:t> suffered the greatest damage.</a:t>
            </a:r>
          </a:p>
          <a:p>
            <a:pPr fontAlgn="base">
              <a:lnSpc>
                <a:spcPct val="150000"/>
              </a:lnSpc>
              <a:spcBef>
                <a:spcPct val="50000"/>
              </a:spcBef>
              <a:spcAft>
                <a:spcPct val="0"/>
              </a:spcAft>
            </a:pPr>
            <a:endParaRPr lang="en-US" altLang="en-US" sz="2400" b="1" dirty="0">
              <a:solidFill>
                <a:srgbClr val="000000"/>
              </a:solidFill>
            </a:endParaRPr>
          </a:p>
        </p:txBody>
      </p:sp>
    </p:spTree>
    <p:extLst>
      <p:ext uri="{BB962C8B-B14F-4D97-AF65-F5344CB8AC3E}">
        <p14:creationId xmlns:p14="http://schemas.microsoft.com/office/powerpoint/2010/main" val="106488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733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733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733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ext Box 2"/>
          <p:cNvSpPr txBox="1">
            <a:spLocks noChangeArrowheads="1"/>
          </p:cNvSpPr>
          <p:nvPr/>
        </p:nvSpPr>
        <p:spPr bwMode="auto">
          <a:xfrm>
            <a:off x="914400" y="304810"/>
            <a:ext cx="7696200" cy="297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r>
              <a:rPr lang="en-US" altLang="en-US" sz="2400" b="1" dirty="0">
                <a:solidFill>
                  <a:srgbClr val="000000"/>
                </a:solidFill>
              </a:rPr>
              <a:t>Approximately </a:t>
            </a:r>
            <a:r>
              <a:rPr lang="en-US" altLang="en-US" sz="2400" b="1" dirty="0">
                <a:solidFill>
                  <a:srgbClr val="0000FF"/>
                </a:solidFill>
              </a:rPr>
              <a:t>10 square miles</a:t>
            </a:r>
            <a:r>
              <a:rPr lang="en-US" altLang="en-US" sz="2400" b="1" dirty="0">
                <a:solidFill>
                  <a:srgbClr val="000000"/>
                </a:solidFill>
              </a:rPr>
              <a:t> of </a:t>
            </a:r>
            <a:r>
              <a:rPr lang="en-US" altLang="en-US" sz="2400" b="1" dirty="0">
                <a:solidFill>
                  <a:srgbClr val="0000FF"/>
                </a:solidFill>
              </a:rPr>
              <a:t>Dayton</a:t>
            </a:r>
            <a:r>
              <a:rPr lang="en-US" altLang="en-US" sz="2400" b="1" dirty="0">
                <a:solidFill>
                  <a:srgbClr val="000000"/>
                </a:solidFill>
              </a:rPr>
              <a:t> were inundated.</a:t>
            </a:r>
          </a:p>
          <a:p>
            <a:pPr fontAlgn="base">
              <a:lnSpc>
                <a:spcPct val="150000"/>
              </a:lnSpc>
              <a:spcBef>
                <a:spcPct val="50000"/>
              </a:spcBef>
              <a:spcAft>
                <a:spcPct val="0"/>
              </a:spcAft>
            </a:pPr>
            <a:r>
              <a:rPr lang="en-US" altLang="en-US" sz="2400" b="1" dirty="0">
                <a:solidFill>
                  <a:srgbClr val="000000"/>
                </a:solidFill>
              </a:rPr>
              <a:t>Excellent example of </a:t>
            </a:r>
            <a:r>
              <a:rPr lang="en-US" altLang="en-US" sz="2400" b="1" dirty="0">
                <a:solidFill>
                  <a:srgbClr val="0000FF"/>
                </a:solidFill>
              </a:rPr>
              <a:t>integrated</a:t>
            </a:r>
            <a:r>
              <a:rPr lang="en-US" altLang="en-US" sz="2400" b="1" dirty="0">
                <a:solidFill>
                  <a:srgbClr val="000000"/>
                </a:solidFill>
              </a:rPr>
              <a:t> flood damage disaster prevention and </a:t>
            </a:r>
            <a:r>
              <a:rPr lang="en-US" altLang="en-US" sz="2400" b="1" dirty="0">
                <a:solidFill>
                  <a:srgbClr val="0000FF"/>
                </a:solidFill>
              </a:rPr>
              <a:t>systems</a:t>
            </a:r>
            <a:r>
              <a:rPr lang="en-US" altLang="en-US" sz="2400" b="1" dirty="0">
                <a:solidFill>
                  <a:srgbClr val="000000"/>
                </a:solidFill>
              </a:rPr>
              <a:t> and </a:t>
            </a:r>
            <a:r>
              <a:rPr lang="en-US" altLang="en-US" sz="2400" b="1" dirty="0">
                <a:solidFill>
                  <a:srgbClr val="0000FF"/>
                </a:solidFill>
              </a:rPr>
              <a:t>life cycle </a:t>
            </a:r>
            <a:r>
              <a:rPr lang="en-US" altLang="en-US" sz="2400" b="1" dirty="0">
                <a:solidFill>
                  <a:srgbClr val="000000"/>
                </a:solidFill>
              </a:rPr>
              <a:t>engineering.</a:t>
            </a:r>
          </a:p>
        </p:txBody>
      </p:sp>
    </p:spTree>
    <p:extLst>
      <p:ext uri="{BB962C8B-B14F-4D97-AF65-F5344CB8AC3E}">
        <p14:creationId xmlns:p14="http://schemas.microsoft.com/office/powerpoint/2010/main" val="311287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733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ext Box 2"/>
          <p:cNvSpPr txBox="1">
            <a:spLocks noChangeArrowheads="1"/>
          </p:cNvSpPr>
          <p:nvPr/>
        </p:nvSpPr>
        <p:spPr bwMode="auto">
          <a:xfrm>
            <a:off x="914400" y="304810"/>
            <a:ext cx="7696200" cy="4825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r>
              <a:rPr lang="en-US" altLang="en-US" sz="2400" b="1" dirty="0">
                <a:solidFill>
                  <a:srgbClr val="000000"/>
                </a:solidFill>
              </a:rPr>
              <a:t>The Morgan Engineering Company (headed by </a:t>
            </a:r>
            <a:r>
              <a:rPr lang="en-US" altLang="en-US" sz="2400" b="1" dirty="0">
                <a:solidFill>
                  <a:srgbClr val="0000FF"/>
                </a:solidFill>
              </a:rPr>
              <a:t>Arthur E. Morgan</a:t>
            </a:r>
            <a:r>
              <a:rPr lang="en-US" altLang="en-US" sz="2400" b="1" dirty="0">
                <a:solidFill>
                  <a:srgbClr val="000000"/>
                </a:solidFill>
              </a:rPr>
              <a:t>) was asked on </a:t>
            </a:r>
            <a:r>
              <a:rPr lang="en-US" altLang="en-US" sz="2400" b="1" dirty="0">
                <a:solidFill>
                  <a:srgbClr val="0000FF"/>
                </a:solidFill>
              </a:rPr>
              <a:t>May 5, 1913,</a:t>
            </a:r>
            <a:r>
              <a:rPr lang="en-US" altLang="en-US" sz="2400" b="1" dirty="0">
                <a:solidFill>
                  <a:srgbClr val="000000"/>
                </a:solidFill>
              </a:rPr>
              <a:t> to examine the entire problem. </a:t>
            </a:r>
          </a:p>
          <a:p>
            <a:pPr fontAlgn="base">
              <a:lnSpc>
                <a:spcPct val="150000"/>
              </a:lnSpc>
              <a:spcBef>
                <a:spcPct val="50000"/>
              </a:spcBef>
              <a:spcAft>
                <a:spcPct val="0"/>
              </a:spcAft>
            </a:pPr>
            <a:r>
              <a:rPr lang="en-US" altLang="en-US" sz="2400" b="1" dirty="0">
                <a:solidFill>
                  <a:srgbClr val="000000"/>
                </a:solidFill>
              </a:rPr>
              <a:t>From a </a:t>
            </a:r>
            <a:r>
              <a:rPr lang="en-US" altLang="en-US" sz="2400" b="1" dirty="0">
                <a:solidFill>
                  <a:srgbClr val="0000FF"/>
                </a:solidFill>
              </a:rPr>
              <a:t>“Systems Engineering Approach</a:t>
            </a:r>
            <a:r>
              <a:rPr lang="en-US" altLang="en-US" sz="2400" b="1" dirty="0">
                <a:solidFill>
                  <a:srgbClr val="000000"/>
                </a:solidFill>
              </a:rPr>
              <a:t>” the charge of the local Citizens' Flood Prevention Committee was a rare </a:t>
            </a:r>
            <a:r>
              <a:rPr lang="en-US" altLang="en-US" sz="2400" b="1" dirty="0">
                <a:solidFill>
                  <a:srgbClr val="0000FF"/>
                </a:solidFill>
              </a:rPr>
              <a:t>single objective</a:t>
            </a:r>
            <a:r>
              <a:rPr lang="en-US" altLang="en-US" sz="2400" b="1" dirty="0">
                <a:solidFill>
                  <a:srgbClr val="000000"/>
                </a:solidFill>
              </a:rPr>
              <a:t>: </a:t>
            </a:r>
            <a:endParaRPr lang="en-US" altLang="en-US" sz="2400" b="1" dirty="0"/>
          </a:p>
          <a:p>
            <a:pPr fontAlgn="base">
              <a:lnSpc>
                <a:spcPct val="150000"/>
              </a:lnSpc>
              <a:spcBef>
                <a:spcPct val="50000"/>
              </a:spcBef>
              <a:spcAft>
                <a:spcPct val="0"/>
              </a:spcAft>
            </a:pPr>
            <a:r>
              <a:rPr lang="en-US" altLang="en-US" sz="2400" b="1" dirty="0">
                <a:solidFill>
                  <a:srgbClr val="0000FF"/>
                </a:solidFill>
              </a:rPr>
              <a:t>"The valley has suffered a calamity that must not be allowed to occur again. Find a way out."</a:t>
            </a:r>
          </a:p>
        </p:txBody>
      </p:sp>
    </p:spTree>
    <p:extLst>
      <p:ext uri="{BB962C8B-B14F-4D97-AF65-F5344CB8AC3E}">
        <p14:creationId xmlns:p14="http://schemas.microsoft.com/office/powerpoint/2010/main" val="317276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733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733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838200" y="304800"/>
            <a:ext cx="8077200" cy="1131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b="1">
                <a:solidFill>
                  <a:srgbClr val="FF0000"/>
                </a:solidFill>
                <a:latin typeface="Arial" charset="0"/>
              </a:defRPr>
            </a:lvl1pPr>
            <a:lvl2pPr marL="742950" indent="-285750" eaLnBrk="0" hangingPunct="0">
              <a:defRPr sz="2000" b="1">
                <a:solidFill>
                  <a:srgbClr val="FF0000"/>
                </a:solidFill>
                <a:latin typeface="Arial" charset="0"/>
              </a:defRPr>
            </a:lvl2pPr>
            <a:lvl3pPr marL="1143000" indent="-228600" eaLnBrk="0" hangingPunct="0">
              <a:defRPr sz="2000" b="1">
                <a:solidFill>
                  <a:srgbClr val="FF0000"/>
                </a:solidFill>
                <a:latin typeface="Arial" charset="0"/>
              </a:defRPr>
            </a:lvl3pPr>
            <a:lvl4pPr marL="1600200" indent="-228600" eaLnBrk="0" hangingPunct="0">
              <a:defRPr sz="2000" b="1">
                <a:solidFill>
                  <a:srgbClr val="FF0000"/>
                </a:solidFill>
                <a:latin typeface="Arial" charset="0"/>
              </a:defRPr>
            </a:lvl4pPr>
            <a:lvl5pPr marL="2057400" indent="-228600" eaLnBrk="0" hangingPunct="0">
              <a:defRPr sz="2000" b="1">
                <a:solidFill>
                  <a:srgbClr val="FF0000"/>
                </a:solidFill>
                <a:latin typeface="Arial" charset="0"/>
              </a:defRPr>
            </a:lvl5pPr>
            <a:lvl6pPr marL="2514600" indent="-228600" eaLnBrk="0" fontAlgn="base" hangingPunct="0">
              <a:lnSpc>
                <a:spcPct val="150000"/>
              </a:lnSpc>
              <a:spcBef>
                <a:spcPct val="50000"/>
              </a:spcBef>
              <a:spcAft>
                <a:spcPct val="0"/>
              </a:spcAft>
              <a:defRPr sz="2000" b="1">
                <a:solidFill>
                  <a:srgbClr val="FF0000"/>
                </a:solidFill>
                <a:latin typeface="Arial" charset="0"/>
              </a:defRPr>
            </a:lvl6pPr>
            <a:lvl7pPr marL="2971800" indent="-228600" eaLnBrk="0" fontAlgn="base" hangingPunct="0">
              <a:lnSpc>
                <a:spcPct val="150000"/>
              </a:lnSpc>
              <a:spcBef>
                <a:spcPct val="50000"/>
              </a:spcBef>
              <a:spcAft>
                <a:spcPct val="0"/>
              </a:spcAft>
              <a:defRPr sz="2000" b="1">
                <a:solidFill>
                  <a:srgbClr val="FF0000"/>
                </a:solidFill>
                <a:latin typeface="Arial" charset="0"/>
              </a:defRPr>
            </a:lvl7pPr>
            <a:lvl8pPr marL="3429000" indent="-228600" eaLnBrk="0" fontAlgn="base" hangingPunct="0">
              <a:lnSpc>
                <a:spcPct val="150000"/>
              </a:lnSpc>
              <a:spcBef>
                <a:spcPct val="50000"/>
              </a:spcBef>
              <a:spcAft>
                <a:spcPct val="0"/>
              </a:spcAft>
              <a:defRPr sz="2000" b="1">
                <a:solidFill>
                  <a:srgbClr val="FF0000"/>
                </a:solidFill>
                <a:latin typeface="Arial" charset="0"/>
              </a:defRPr>
            </a:lvl8pPr>
            <a:lvl9pPr marL="3886200" indent="-228600" eaLnBrk="0" fontAlgn="base" hangingPunct="0">
              <a:lnSpc>
                <a:spcPct val="150000"/>
              </a:lnSpc>
              <a:spcBef>
                <a:spcPct val="50000"/>
              </a:spcBef>
              <a:spcAft>
                <a:spcPct val="0"/>
              </a:spcAft>
              <a:defRPr sz="2000" b="1">
                <a:solidFill>
                  <a:srgbClr val="FF0000"/>
                </a:solidFill>
                <a:latin typeface="Arial" charset="0"/>
              </a:defRPr>
            </a:lvl9pPr>
          </a:lstStyle>
          <a:p>
            <a:pPr eaLnBrk="1" fontAlgn="base" hangingPunct="1">
              <a:lnSpc>
                <a:spcPct val="150000"/>
              </a:lnSpc>
              <a:spcBef>
                <a:spcPct val="50000"/>
              </a:spcBef>
              <a:spcAft>
                <a:spcPct val="0"/>
              </a:spcAft>
            </a:pPr>
            <a:r>
              <a:rPr lang="en-US" altLang="en-US" sz="2400" dirty="0">
                <a:solidFill>
                  <a:srgbClr val="000000"/>
                </a:solidFill>
                <a:latin typeface="Arial"/>
              </a:rPr>
              <a:t>What and where are the flood works of the </a:t>
            </a:r>
            <a:r>
              <a:rPr lang="en-US" altLang="en-US" sz="2400" dirty="0">
                <a:solidFill>
                  <a:srgbClr val="0000FF"/>
                </a:solidFill>
                <a:latin typeface="Arial"/>
              </a:rPr>
              <a:t>Miami Conservancy District?</a:t>
            </a:r>
            <a:endParaRPr lang="en-US" altLang="en-US" sz="2400" dirty="0">
              <a:solidFill>
                <a:srgbClr val="000000"/>
              </a:solidFill>
            </a:endParaRPr>
          </a:p>
        </p:txBody>
      </p:sp>
    </p:spTree>
    <p:extLst>
      <p:ext uri="{BB962C8B-B14F-4D97-AF65-F5344CB8AC3E}">
        <p14:creationId xmlns:p14="http://schemas.microsoft.com/office/powerpoint/2010/main" val="2935235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6248400"/>
            <a:ext cx="7010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extBox 3"/>
          <p:cNvSpPr txBox="1"/>
          <p:nvPr/>
        </p:nvSpPr>
        <p:spPr>
          <a:xfrm>
            <a:off x="762000" y="609611"/>
            <a:ext cx="8001000"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Topics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Rain generated Super Floods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rPr>
              <a:t>Flood Damage Mitigation: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rPr>
              <a:t>Miami Conservancy District, Ohio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108019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3" name="Picture 3" descr="Map USA 1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3250"/>
            <a:ext cx="9144000" cy="7461250"/>
          </a:xfrm>
          <a:prstGeom prst="rect">
            <a:avLst/>
          </a:prstGeom>
          <a:noFill/>
          <a:extLst>
            <a:ext uri="{909E8E84-426E-40DD-AFC4-6F175D3DCCD1}">
              <a14:hiddenFill xmlns:a14="http://schemas.microsoft.com/office/drawing/2010/main">
                <a:solidFill>
                  <a:srgbClr val="FFFFFF"/>
                </a:solidFill>
              </a14:hiddenFill>
            </a:ext>
          </a:extLst>
        </p:spPr>
      </p:pic>
      <p:grpSp>
        <p:nvGrpSpPr>
          <p:cNvPr id="189448" name="Group 8"/>
          <p:cNvGrpSpPr>
            <a:grpSpLocks/>
          </p:cNvGrpSpPr>
          <p:nvPr/>
        </p:nvGrpSpPr>
        <p:grpSpPr bwMode="auto">
          <a:xfrm>
            <a:off x="6190778" y="1524944"/>
            <a:ext cx="1809750" cy="666750"/>
            <a:chOff x="3894" y="972"/>
            <a:chExt cx="1140" cy="420"/>
          </a:xfrm>
        </p:grpSpPr>
        <p:sp>
          <p:nvSpPr>
            <p:cNvPr id="189446" name="Line 6"/>
            <p:cNvSpPr>
              <a:spLocks noChangeShapeType="1"/>
            </p:cNvSpPr>
            <p:nvPr/>
          </p:nvSpPr>
          <p:spPr bwMode="auto">
            <a:xfrm flipH="1">
              <a:off x="3894" y="1152"/>
              <a:ext cx="144" cy="24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endParaRPr lang="en-US" sz="2000" b="1">
                <a:solidFill>
                  <a:srgbClr val="FF0000"/>
                </a:solidFill>
              </a:endParaRPr>
            </a:p>
          </p:txBody>
        </p:sp>
        <p:sp>
          <p:nvSpPr>
            <p:cNvPr id="189447" name="Text Box 7"/>
            <p:cNvSpPr txBox="1">
              <a:spLocks noChangeArrowheads="1"/>
            </p:cNvSpPr>
            <p:nvPr/>
          </p:nvSpPr>
          <p:spPr bwMode="auto">
            <a:xfrm>
              <a:off x="4044" y="972"/>
              <a:ext cx="990" cy="252"/>
            </a:xfrm>
            <a:prstGeom prst="rect">
              <a:avLst/>
            </a:prstGeom>
            <a:solidFill>
              <a:srgbClr val="FFFFFF"/>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000" b="1" dirty="0">
                  <a:solidFill>
                    <a:srgbClr val="FF0000"/>
                  </a:solidFill>
                  <a:latin typeface="+mj-lt"/>
                </a:rPr>
                <a:t>Dayton, OH</a:t>
              </a:r>
            </a:p>
          </p:txBody>
        </p:sp>
      </p:grpSp>
    </p:spTree>
    <p:extLst>
      <p:ext uri="{BB962C8B-B14F-4D97-AF65-F5344CB8AC3E}">
        <p14:creationId xmlns:p14="http://schemas.microsoft.com/office/powerpoint/2010/main" val="281866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94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9" name="Picture 3" descr="Maimi Valley-Day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2388"/>
            <a:ext cx="9677400" cy="6986588"/>
          </a:xfrm>
          <a:prstGeom prst="rect">
            <a:avLst/>
          </a:prstGeom>
          <a:noFill/>
          <a:extLst>
            <a:ext uri="{909E8E84-426E-40DD-AFC4-6F175D3DCCD1}">
              <a14:hiddenFill xmlns:a14="http://schemas.microsoft.com/office/drawing/2010/main">
                <a:solidFill>
                  <a:srgbClr val="FFFFFF"/>
                </a:solidFill>
              </a14:hiddenFill>
            </a:ext>
          </a:extLst>
        </p:spPr>
      </p:pic>
      <p:grpSp>
        <p:nvGrpSpPr>
          <p:cNvPr id="75790" name="Group 14"/>
          <p:cNvGrpSpPr>
            <a:grpSpLocks/>
          </p:cNvGrpSpPr>
          <p:nvPr/>
        </p:nvGrpSpPr>
        <p:grpSpPr bwMode="auto">
          <a:xfrm>
            <a:off x="5029200" y="5105400"/>
            <a:ext cx="2209800" cy="533400"/>
            <a:chOff x="3168" y="3216"/>
            <a:chExt cx="1392" cy="336"/>
          </a:xfrm>
        </p:grpSpPr>
        <p:sp>
          <p:nvSpPr>
            <p:cNvPr id="75780" name="Text Box 4"/>
            <p:cNvSpPr txBox="1">
              <a:spLocks noChangeArrowheads="1"/>
            </p:cNvSpPr>
            <p:nvPr/>
          </p:nvSpPr>
          <p:spPr bwMode="auto">
            <a:xfrm>
              <a:off x="3360" y="3216"/>
              <a:ext cx="1200" cy="2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dirty="0">
                  <a:solidFill>
                    <a:srgbClr val="0000FF"/>
                  </a:solidFill>
                </a:rPr>
                <a:t>Ohio River</a:t>
              </a:r>
            </a:p>
          </p:txBody>
        </p:sp>
        <p:sp>
          <p:nvSpPr>
            <p:cNvPr id="75781" name="Line 5"/>
            <p:cNvSpPr>
              <a:spLocks noChangeShapeType="1"/>
            </p:cNvSpPr>
            <p:nvPr/>
          </p:nvSpPr>
          <p:spPr bwMode="auto">
            <a:xfrm flipH="1">
              <a:off x="3168" y="3360"/>
              <a:ext cx="24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endParaRPr lang="en-US" sz="2000" b="1">
                <a:solidFill>
                  <a:srgbClr val="FF0000"/>
                </a:solidFill>
              </a:endParaRPr>
            </a:p>
          </p:txBody>
        </p:sp>
      </p:grpSp>
      <p:grpSp>
        <p:nvGrpSpPr>
          <p:cNvPr id="75787" name="Group 11"/>
          <p:cNvGrpSpPr>
            <a:grpSpLocks/>
          </p:cNvGrpSpPr>
          <p:nvPr/>
        </p:nvGrpSpPr>
        <p:grpSpPr bwMode="auto">
          <a:xfrm>
            <a:off x="533400" y="1752600"/>
            <a:ext cx="3886200" cy="1295400"/>
            <a:chOff x="336" y="1104"/>
            <a:chExt cx="2448" cy="816"/>
          </a:xfrm>
        </p:grpSpPr>
        <p:sp>
          <p:nvSpPr>
            <p:cNvPr id="75784" name="Text Box 8"/>
            <p:cNvSpPr txBox="1">
              <a:spLocks noChangeArrowheads="1"/>
            </p:cNvSpPr>
            <p:nvPr/>
          </p:nvSpPr>
          <p:spPr bwMode="auto">
            <a:xfrm>
              <a:off x="336" y="1104"/>
              <a:ext cx="1248" cy="2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000" b="1" dirty="0">
                  <a:solidFill>
                    <a:srgbClr val="0000FF"/>
                  </a:solidFill>
                </a:rPr>
                <a:t>Great Miami R.</a:t>
              </a:r>
            </a:p>
          </p:txBody>
        </p:sp>
        <p:sp>
          <p:nvSpPr>
            <p:cNvPr id="75785" name="Line 9"/>
            <p:cNvSpPr>
              <a:spLocks noChangeShapeType="1"/>
            </p:cNvSpPr>
            <p:nvPr/>
          </p:nvSpPr>
          <p:spPr bwMode="auto">
            <a:xfrm>
              <a:off x="1536" y="1296"/>
              <a:ext cx="1248" cy="624"/>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endParaRPr lang="en-US" sz="2000" b="1">
                <a:solidFill>
                  <a:srgbClr val="FF0000"/>
                </a:solidFill>
              </a:endParaRPr>
            </a:p>
          </p:txBody>
        </p:sp>
      </p:grpSp>
      <p:sp>
        <p:nvSpPr>
          <p:cNvPr id="75788" name="Oval 12"/>
          <p:cNvSpPr>
            <a:spLocks noChangeArrowheads="1"/>
          </p:cNvSpPr>
          <p:nvPr/>
        </p:nvSpPr>
        <p:spPr bwMode="auto">
          <a:xfrm>
            <a:off x="4343400" y="1725384"/>
            <a:ext cx="990600" cy="381000"/>
          </a:xfrm>
          <a:prstGeom prst="ellipse">
            <a:avLst/>
          </a:prstGeom>
          <a:solidFill>
            <a:srgbClr val="FFFFFF">
              <a:alpha val="0"/>
            </a:srgbClr>
          </a:solidFill>
          <a:ln w="285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lnSpc>
                <a:spcPct val="150000"/>
              </a:lnSpc>
              <a:spcBef>
                <a:spcPct val="50000"/>
              </a:spcBef>
              <a:spcAft>
                <a:spcPct val="0"/>
              </a:spcAft>
            </a:pPr>
            <a:endParaRPr lang="en-US" sz="2000" b="1">
              <a:solidFill>
                <a:srgbClr val="FF0000"/>
              </a:solidFill>
            </a:endParaRPr>
          </a:p>
        </p:txBody>
      </p:sp>
      <p:sp>
        <p:nvSpPr>
          <p:cNvPr id="75791" name="Oval 15"/>
          <p:cNvSpPr>
            <a:spLocks noChangeArrowheads="1"/>
          </p:cNvSpPr>
          <p:nvPr/>
        </p:nvSpPr>
        <p:spPr bwMode="auto">
          <a:xfrm>
            <a:off x="3249441" y="3115147"/>
            <a:ext cx="914400" cy="304800"/>
          </a:xfrm>
          <a:prstGeom prst="ellipse">
            <a:avLst/>
          </a:prstGeom>
          <a:solidFill>
            <a:schemeClr val="accent1">
              <a:alpha val="0"/>
            </a:schemeClr>
          </a:solidFill>
          <a:ln w="285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lnSpc>
                <a:spcPct val="150000"/>
              </a:lnSpc>
              <a:spcBef>
                <a:spcPct val="50000"/>
              </a:spcBef>
              <a:spcAft>
                <a:spcPct val="0"/>
              </a:spcAft>
            </a:pPr>
            <a:endParaRPr lang="en-US" sz="2000" b="1">
              <a:solidFill>
                <a:srgbClr val="FF0000"/>
              </a:solidFill>
            </a:endParaRPr>
          </a:p>
        </p:txBody>
      </p:sp>
    </p:spTree>
    <p:extLst>
      <p:ext uri="{BB962C8B-B14F-4D97-AF65-F5344CB8AC3E}">
        <p14:creationId xmlns:p14="http://schemas.microsoft.com/office/powerpoint/2010/main" val="342406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7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7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7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57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8" grpId="0" animBg="1"/>
      <p:bldP spid="7579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atellite view of a map&#10;&#10;Description automatically generated">
            <a:extLst>
              <a:ext uri="{FF2B5EF4-FFF2-40B4-BE49-F238E27FC236}">
                <a16:creationId xmlns:a16="http://schemas.microsoft.com/office/drawing/2014/main" id="{EB5B72FC-1B4B-2A2C-73FF-DA6C881C68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61" y="538468"/>
            <a:ext cx="8912476" cy="5781065"/>
          </a:xfrm>
          <a:prstGeom prst="rect">
            <a:avLst/>
          </a:prstGeom>
        </p:spPr>
      </p:pic>
      <p:sp>
        <p:nvSpPr>
          <p:cNvPr id="5" name="Text Box 23">
            <a:extLst>
              <a:ext uri="{FF2B5EF4-FFF2-40B4-BE49-F238E27FC236}">
                <a16:creationId xmlns:a16="http://schemas.microsoft.com/office/drawing/2014/main" id="{419734E2-1400-A145-84D6-B20FEB80C3AF}"/>
              </a:ext>
            </a:extLst>
          </p:cNvPr>
          <p:cNvSpPr txBox="1">
            <a:spLocks noChangeArrowheads="1"/>
          </p:cNvSpPr>
          <p:nvPr/>
        </p:nvSpPr>
        <p:spPr bwMode="auto">
          <a:xfrm>
            <a:off x="2819400" y="2590800"/>
            <a:ext cx="1219200" cy="400110"/>
          </a:xfrm>
          <a:prstGeom prst="rect">
            <a:avLst/>
          </a:prstGeom>
          <a:solidFill>
            <a:schemeClr val="bg1"/>
          </a:solidFill>
          <a:ln w="38100" algn="ctr">
            <a:solidFill>
              <a:srgbClr val="FF0000"/>
            </a:solid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Calibri"/>
                <a:ea typeface="+mn-ea"/>
                <a:cs typeface="+mn-cs"/>
              </a:rPr>
              <a:t>220 miles</a:t>
            </a:r>
          </a:p>
        </p:txBody>
      </p:sp>
      <p:cxnSp>
        <p:nvCxnSpPr>
          <p:cNvPr id="6" name="Straight Connector 5">
            <a:extLst>
              <a:ext uri="{FF2B5EF4-FFF2-40B4-BE49-F238E27FC236}">
                <a16:creationId xmlns:a16="http://schemas.microsoft.com/office/drawing/2014/main" id="{E2132796-0675-A3EB-1772-3EE44B1DE9D1}"/>
              </a:ext>
            </a:extLst>
          </p:cNvPr>
          <p:cNvCxnSpPr>
            <a:cxnSpLocks/>
          </p:cNvCxnSpPr>
          <p:nvPr/>
        </p:nvCxnSpPr>
        <p:spPr>
          <a:xfrm>
            <a:off x="685800" y="3020568"/>
            <a:ext cx="5943600" cy="5608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 Box 23">
            <a:extLst>
              <a:ext uri="{FF2B5EF4-FFF2-40B4-BE49-F238E27FC236}">
                <a16:creationId xmlns:a16="http://schemas.microsoft.com/office/drawing/2014/main" id="{13561CE6-F674-618B-FAB5-F4E75ACF2349}"/>
              </a:ext>
            </a:extLst>
          </p:cNvPr>
          <p:cNvSpPr txBox="1">
            <a:spLocks noChangeArrowheads="1"/>
          </p:cNvSpPr>
          <p:nvPr/>
        </p:nvSpPr>
        <p:spPr bwMode="auto">
          <a:xfrm>
            <a:off x="6096000" y="3657600"/>
            <a:ext cx="1447800" cy="400110"/>
          </a:xfrm>
          <a:prstGeom prst="rect">
            <a:avLst/>
          </a:prstGeom>
          <a:solidFill>
            <a:schemeClr val="bg1"/>
          </a:solidFill>
          <a:ln w="38100" algn="ctr">
            <a:solidFill>
              <a:srgbClr val="FF0000"/>
            </a:solid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Calibri"/>
                <a:ea typeface="+mn-ea"/>
                <a:cs typeface="+mn-cs"/>
              </a:rPr>
              <a:t>Dayton, OH</a:t>
            </a:r>
          </a:p>
        </p:txBody>
      </p:sp>
      <p:sp>
        <p:nvSpPr>
          <p:cNvPr id="4" name="Text Box 23">
            <a:extLst>
              <a:ext uri="{FF2B5EF4-FFF2-40B4-BE49-F238E27FC236}">
                <a16:creationId xmlns:a16="http://schemas.microsoft.com/office/drawing/2014/main" id="{57B6892F-9639-DD82-09B1-5CDA6998798A}"/>
              </a:ext>
            </a:extLst>
          </p:cNvPr>
          <p:cNvSpPr txBox="1">
            <a:spLocks noChangeArrowheads="1"/>
          </p:cNvSpPr>
          <p:nvPr/>
        </p:nvSpPr>
        <p:spPr bwMode="auto">
          <a:xfrm>
            <a:off x="152400" y="2438400"/>
            <a:ext cx="1295400" cy="400110"/>
          </a:xfrm>
          <a:prstGeom prst="rect">
            <a:avLst/>
          </a:prstGeom>
          <a:solidFill>
            <a:schemeClr val="bg1"/>
          </a:solidFill>
          <a:ln w="38100" algn="ctr">
            <a:solidFill>
              <a:srgbClr val="FF0000"/>
            </a:solid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Calibri"/>
                <a:ea typeface="+mn-ea"/>
                <a:cs typeface="+mn-cs"/>
              </a:rPr>
              <a:t>Urbana, IL</a:t>
            </a:r>
          </a:p>
        </p:txBody>
      </p:sp>
    </p:spTree>
    <p:extLst>
      <p:ext uri="{BB962C8B-B14F-4D97-AF65-F5344CB8AC3E}">
        <p14:creationId xmlns:p14="http://schemas.microsoft.com/office/powerpoint/2010/main" val="246375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62000" y="76200"/>
            <a:ext cx="7391400" cy="6632377"/>
            <a:chOff x="762000" y="76200"/>
            <a:chExt cx="7391400" cy="6632377"/>
          </a:xfrm>
        </p:grpSpPr>
        <p:pic>
          <p:nvPicPr>
            <p:cNvPr id="2051" name="Picture 3" descr="C:\Users\SJB\Desktop\Picture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7799" y="76200"/>
              <a:ext cx="4748403" cy="62927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0" y="6400800"/>
              <a:ext cx="7391400" cy="307777"/>
            </a:xfrm>
            <a:prstGeom prst="rect">
              <a:avLst/>
            </a:prstGeom>
            <a:noFill/>
            <a:ln w="38100">
              <a:solidFill>
                <a:schemeClr val="tx1"/>
              </a:solidFill>
            </a:ln>
          </p:spPr>
          <p:txBody>
            <a:bodyPr wrap="square" rtlCol="0">
              <a:spAutoFit/>
            </a:bodyPr>
            <a:lstStyle/>
            <a:p>
              <a:r>
                <a:rPr lang="en-US" sz="1400" dirty="0">
                  <a:solidFill>
                    <a:prstClr val="black"/>
                  </a:solidFill>
                  <a:latin typeface="Arial" panose="020B0604020202020204" pitchFamily="34" charset="0"/>
                  <a:cs typeface="Arial" panose="020B0604020202020204" pitchFamily="34" charset="0"/>
                </a:rPr>
                <a:t>https://www.mcdwater.org/wp-content/uploads/2017/04/Great-Miami-River-Watershed.png</a:t>
              </a:r>
            </a:p>
          </p:txBody>
        </p:sp>
      </p:grpSp>
      <p:grpSp>
        <p:nvGrpSpPr>
          <p:cNvPr id="15" name="Group 14">
            <a:extLst>
              <a:ext uri="{FF2B5EF4-FFF2-40B4-BE49-F238E27FC236}">
                <a16:creationId xmlns:a16="http://schemas.microsoft.com/office/drawing/2014/main" id="{E17797A7-581E-AA32-7B25-311F32AC0607}"/>
              </a:ext>
            </a:extLst>
          </p:cNvPr>
          <p:cNvGrpSpPr/>
          <p:nvPr/>
        </p:nvGrpSpPr>
        <p:grpSpPr>
          <a:xfrm>
            <a:off x="4536621" y="1447800"/>
            <a:ext cx="4212832" cy="1227891"/>
            <a:chOff x="4536621" y="1447800"/>
            <a:chExt cx="4212832" cy="1227891"/>
          </a:xfrm>
        </p:grpSpPr>
        <p:sp>
          <p:nvSpPr>
            <p:cNvPr id="5" name="Text Box 4"/>
            <p:cNvSpPr txBox="1">
              <a:spLocks noChangeArrowheads="1"/>
            </p:cNvSpPr>
            <p:nvPr/>
          </p:nvSpPr>
          <p:spPr bwMode="auto">
            <a:xfrm>
              <a:off x="6172200" y="1447800"/>
              <a:ext cx="2577253" cy="707886"/>
            </a:xfrm>
            <a:prstGeom prst="rect">
              <a:avLst/>
            </a:prstGeom>
            <a:solidFill>
              <a:srgbClr val="FFFFFF"/>
            </a:solidFill>
            <a:ln w="38100" algn="ctr">
              <a:solidFill>
                <a:srgbClr val="FF0000"/>
              </a:solidFill>
              <a:miter lim="800000"/>
              <a:headEnd/>
              <a:tailEnd/>
            </a:ln>
            <a:effectLst/>
          </p:spPr>
          <p:txBody>
            <a:bodyPr wrap="square">
              <a:spAutoFit/>
            </a:bodyPr>
            <a:lstStyle/>
            <a:p>
              <a:pPr>
                <a:spcBef>
                  <a:spcPts val="600"/>
                </a:spcBef>
                <a:defRPr/>
              </a:pPr>
              <a:r>
                <a:rPr lang="en-US" altLang="en-US" sz="2000" b="1" kern="0" dirty="0">
                  <a:solidFill>
                    <a:srgbClr val="FF0000"/>
                  </a:solidFill>
                  <a:latin typeface="Arial"/>
                </a:rPr>
                <a:t>Miami Conservancy District</a:t>
              </a:r>
            </a:p>
          </p:txBody>
        </p:sp>
        <p:cxnSp>
          <p:nvCxnSpPr>
            <p:cNvPr id="7" name="Straight Arrow Connector 6"/>
            <p:cNvCxnSpPr>
              <a:cxnSpLocks/>
              <a:stCxn id="5" idx="1"/>
            </p:cNvCxnSpPr>
            <p:nvPr/>
          </p:nvCxnSpPr>
          <p:spPr>
            <a:xfrm flipH="1">
              <a:off x="4536621" y="1801743"/>
              <a:ext cx="1635579" cy="87394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4709888" y="2444859"/>
            <a:ext cx="4053112" cy="1365141"/>
            <a:chOff x="4709888" y="2444859"/>
            <a:chExt cx="4053112" cy="1365141"/>
          </a:xfrm>
        </p:grpSpPr>
        <p:sp>
          <p:nvSpPr>
            <p:cNvPr id="6" name="Text Box 4"/>
            <p:cNvSpPr txBox="1">
              <a:spLocks noChangeArrowheads="1"/>
            </p:cNvSpPr>
            <p:nvPr/>
          </p:nvSpPr>
          <p:spPr bwMode="auto">
            <a:xfrm>
              <a:off x="7118236" y="2444859"/>
              <a:ext cx="1644764" cy="400110"/>
            </a:xfrm>
            <a:prstGeom prst="rect">
              <a:avLst/>
            </a:prstGeom>
            <a:solidFill>
              <a:srgbClr val="FFFFFF"/>
            </a:solidFill>
            <a:ln w="38100" algn="ctr">
              <a:solidFill>
                <a:srgbClr val="FF0000"/>
              </a:solidFill>
              <a:miter lim="800000"/>
              <a:headEnd/>
              <a:tailEnd/>
            </a:ln>
            <a:effectLst/>
          </p:spPr>
          <p:txBody>
            <a:bodyPr wrap="square">
              <a:spAutoFit/>
            </a:bodyPr>
            <a:lstStyle/>
            <a:p>
              <a:pPr>
                <a:spcBef>
                  <a:spcPts val="600"/>
                </a:spcBef>
                <a:defRPr/>
              </a:pPr>
              <a:r>
                <a:rPr lang="en-US" altLang="en-US" sz="2000" b="1" kern="0" dirty="0">
                  <a:solidFill>
                    <a:srgbClr val="FF0000"/>
                  </a:solidFill>
                  <a:latin typeface="Arial"/>
                </a:rPr>
                <a:t>15 Counties</a:t>
              </a:r>
            </a:p>
          </p:txBody>
        </p:sp>
        <p:cxnSp>
          <p:nvCxnSpPr>
            <p:cNvPr id="9" name="Straight Arrow Connector 8"/>
            <p:cNvCxnSpPr/>
            <p:nvPr/>
          </p:nvCxnSpPr>
          <p:spPr>
            <a:xfrm flipH="1">
              <a:off x="4709888" y="2675692"/>
              <a:ext cx="2384034" cy="113430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DB37FF1D-1E36-FD88-59F2-E821F0C295C8}"/>
              </a:ext>
            </a:extLst>
          </p:cNvPr>
          <p:cNvSpPr/>
          <p:nvPr/>
        </p:nvSpPr>
        <p:spPr>
          <a:xfrm>
            <a:off x="3809881" y="128925"/>
            <a:ext cx="2760303" cy="290395"/>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4" name="Straight Arrow Connector 13">
            <a:extLst>
              <a:ext uri="{FF2B5EF4-FFF2-40B4-BE49-F238E27FC236}">
                <a16:creationId xmlns:a16="http://schemas.microsoft.com/office/drawing/2014/main" id="{A6C0256C-2138-32E2-0EEE-8F0845F3D38B}"/>
              </a:ext>
            </a:extLst>
          </p:cNvPr>
          <p:cNvCxnSpPr>
            <a:cxnSpLocks/>
          </p:cNvCxnSpPr>
          <p:nvPr/>
        </p:nvCxnSpPr>
        <p:spPr>
          <a:xfrm flipH="1">
            <a:off x="4876800" y="419320"/>
            <a:ext cx="304800" cy="102848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984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838200" y="701482"/>
            <a:ext cx="8077200" cy="5477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b="1">
                <a:solidFill>
                  <a:srgbClr val="FF0000"/>
                </a:solidFill>
                <a:latin typeface="Arial" charset="0"/>
              </a:defRPr>
            </a:lvl1pPr>
            <a:lvl2pPr marL="742950" indent="-285750" eaLnBrk="0" hangingPunct="0">
              <a:defRPr sz="2000" b="1">
                <a:solidFill>
                  <a:srgbClr val="FF0000"/>
                </a:solidFill>
                <a:latin typeface="Arial" charset="0"/>
              </a:defRPr>
            </a:lvl2pPr>
            <a:lvl3pPr marL="1143000" indent="-228600" eaLnBrk="0" hangingPunct="0">
              <a:defRPr sz="2000" b="1">
                <a:solidFill>
                  <a:srgbClr val="FF0000"/>
                </a:solidFill>
                <a:latin typeface="Arial" charset="0"/>
              </a:defRPr>
            </a:lvl3pPr>
            <a:lvl4pPr marL="1600200" indent="-228600" eaLnBrk="0" hangingPunct="0">
              <a:defRPr sz="2000" b="1">
                <a:solidFill>
                  <a:srgbClr val="FF0000"/>
                </a:solidFill>
                <a:latin typeface="Arial" charset="0"/>
              </a:defRPr>
            </a:lvl4pPr>
            <a:lvl5pPr marL="2057400" indent="-228600" eaLnBrk="0" hangingPunct="0">
              <a:defRPr sz="2000" b="1">
                <a:solidFill>
                  <a:srgbClr val="FF0000"/>
                </a:solidFill>
                <a:latin typeface="Arial" charset="0"/>
              </a:defRPr>
            </a:lvl5pPr>
            <a:lvl6pPr marL="2514600" indent="-228600" eaLnBrk="0" fontAlgn="base" hangingPunct="0">
              <a:lnSpc>
                <a:spcPct val="150000"/>
              </a:lnSpc>
              <a:spcBef>
                <a:spcPct val="50000"/>
              </a:spcBef>
              <a:spcAft>
                <a:spcPct val="0"/>
              </a:spcAft>
              <a:defRPr sz="2000" b="1">
                <a:solidFill>
                  <a:srgbClr val="FF0000"/>
                </a:solidFill>
                <a:latin typeface="Arial" charset="0"/>
              </a:defRPr>
            </a:lvl6pPr>
            <a:lvl7pPr marL="2971800" indent="-228600" eaLnBrk="0" fontAlgn="base" hangingPunct="0">
              <a:lnSpc>
                <a:spcPct val="150000"/>
              </a:lnSpc>
              <a:spcBef>
                <a:spcPct val="50000"/>
              </a:spcBef>
              <a:spcAft>
                <a:spcPct val="0"/>
              </a:spcAft>
              <a:defRPr sz="2000" b="1">
                <a:solidFill>
                  <a:srgbClr val="FF0000"/>
                </a:solidFill>
                <a:latin typeface="Arial" charset="0"/>
              </a:defRPr>
            </a:lvl7pPr>
            <a:lvl8pPr marL="3429000" indent="-228600" eaLnBrk="0" fontAlgn="base" hangingPunct="0">
              <a:lnSpc>
                <a:spcPct val="150000"/>
              </a:lnSpc>
              <a:spcBef>
                <a:spcPct val="50000"/>
              </a:spcBef>
              <a:spcAft>
                <a:spcPct val="0"/>
              </a:spcAft>
              <a:defRPr sz="2000" b="1">
                <a:solidFill>
                  <a:srgbClr val="FF0000"/>
                </a:solidFill>
                <a:latin typeface="Arial" charset="0"/>
              </a:defRPr>
            </a:lvl8pPr>
            <a:lvl9pPr marL="3886200" indent="-228600" eaLnBrk="0" fontAlgn="base" hangingPunct="0">
              <a:lnSpc>
                <a:spcPct val="150000"/>
              </a:lnSpc>
              <a:spcBef>
                <a:spcPct val="50000"/>
              </a:spcBef>
              <a:spcAft>
                <a:spcPct val="0"/>
              </a:spcAft>
              <a:defRPr sz="2000" b="1">
                <a:solidFill>
                  <a:srgbClr val="FF0000"/>
                </a:solidFill>
                <a:latin typeface="Arial" charset="0"/>
              </a:defRPr>
            </a:lvl9pPr>
          </a:lstStyle>
          <a:p>
            <a:pPr lvl="0" eaLnBrk="1" fontAlgn="base" hangingPunct="1">
              <a:spcBef>
                <a:spcPts val="600"/>
              </a:spcBef>
              <a:spcAft>
                <a:spcPct val="0"/>
              </a:spcAft>
            </a:pPr>
            <a:r>
              <a:rPr lang="en-US" altLang="en-US" sz="2400" dirty="0">
                <a:solidFill>
                  <a:schemeClr val="tx1"/>
                </a:solidFill>
                <a:latin typeface="Arial"/>
              </a:rPr>
              <a:t>Miami Conservancy District – established 1914</a:t>
            </a:r>
          </a:p>
          <a:p>
            <a:pPr lvl="0" eaLnBrk="1" fontAlgn="base" hangingPunct="1">
              <a:spcBef>
                <a:spcPts val="600"/>
              </a:spcBef>
              <a:spcAft>
                <a:spcPct val="0"/>
              </a:spcAft>
            </a:pPr>
            <a:endParaRPr lang="en-US" altLang="en-US" sz="2400" dirty="0">
              <a:solidFill>
                <a:schemeClr val="tx1"/>
              </a:solidFill>
              <a:latin typeface="Arial"/>
            </a:endParaRPr>
          </a:p>
          <a:p>
            <a:pPr lvl="0" eaLnBrk="1" fontAlgn="base" hangingPunct="1">
              <a:spcBef>
                <a:spcPts val="600"/>
              </a:spcBef>
              <a:spcAft>
                <a:spcPct val="0"/>
              </a:spcAft>
            </a:pPr>
            <a:r>
              <a:rPr lang="en-US" altLang="en-US" sz="2400" dirty="0">
                <a:solidFill>
                  <a:schemeClr val="tx1"/>
                </a:solidFill>
                <a:latin typeface="Arial"/>
              </a:rPr>
              <a:t>Encompasses entire catchment - 4,000 sq. miles, 15 counties</a:t>
            </a:r>
          </a:p>
          <a:p>
            <a:pPr lvl="0" eaLnBrk="1" fontAlgn="base" hangingPunct="1">
              <a:lnSpc>
                <a:spcPct val="150000"/>
              </a:lnSpc>
              <a:spcBef>
                <a:spcPct val="50000"/>
              </a:spcBef>
              <a:spcAft>
                <a:spcPct val="0"/>
              </a:spcAft>
            </a:pPr>
            <a:r>
              <a:rPr lang="en-US" altLang="en-US" sz="2400" dirty="0">
                <a:solidFill>
                  <a:schemeClr val="tx1"/>
                </a:solidFill>
                <a:latin typeface="Arial"/>
              </a:rPr>
              <a:t>Model for governance and public infrastructure funding that </a:t>
            </a:r>
            <a:r>
              <a:rPr lang="en-US" altLang="en-US" sz="2400" dirty="0">
                <a:solidFill>
                  <a:srgbClr val="000000"/>
                </a:solidFill>
                <a:latin typeface="Arial"/>
              </a:rPr>
              <a:t>provides ongoing </a:t>
            </a:r>
            <a:r>
              <a:rPr lang="en-US" altLang="en-US" sz="2400" dirty="0">
                <a:solidFill>
                  <a:srgbClr val="0000FF"/>
                </a:solidFill>
                <a:latin typeface="Arial"/>
              </a:rPr>
              <a:t>financing</a:t>
            </a:r>
            <a:r>
              <a:rPr lang="en-US" altLang="en-US" sz="2400" dirty="0">
                <a:solidFill>
                  <a:srgbClr val="000000"/>
                </a:solidFill>
                <a:latin typeface="Arial"/>
              </a:rPr>
              <a:t> for </a:t>
            </a:r>
            <a:r>
              <a:rPr lang="en-US" altLang="en-US" sz="2400" dirty="0">
                <a:solidFill>
                  <a:srgbClr val="0000FF"/>
                </a:solidFill>
                <a:latin typeface="Arial"/>
              </a:rPr>
              <a:t>operations and maintenance</a:t>
            </a:r>
            <a:r>
              <a:rPr lang="en-US" altLang="en-US" sz="2400" dirty="0">
                <a:solidFill>
                  <a:srgbClr val="000000"/>
                </a:solidFill>
                <a:latin typeface="Arial"/>
              </a:rPr>
              <a:t>, and </a:t>
            </a:r>
            <a:r>
              <a:rPr lang="en-US" altLang="en-US" sz="2400" dirty="0">
                <a:solidFill>
                  <a:srgbClr val="0000FF"/>
                </a:solidFill>
                <a:latin typeface="Arial"/>
              </a:rPr>
              <a:t>replacement</a:t>
            </a:r>
          </a:p>
          <a:p>
            <a:pPr lvl="0" eaLnBrk="1" fontAlgn="base" hangingPunct="1">
              <a:spcBef>
                <a:spcPct val="50000"/>
              </a:spcBef>
              <a:spcAft>
                <a:spcPct val="0"/>
              </a:spcAft>
            </a:pPr>
            <a:r>
              <a:rPr lang="en-US" altLang="en-US" sz="2400" dirty="0">
                <a:solidFill>
                  <a:srgbClr val="0000FF"/>
                </a:solidFill>
                <a:latin typeface="Arial"/>
              </a:rPr>
              <a:t> </a:t>
            </a:r>
          </a:p>
          <a:p>
            <a:pPr eaLnBrk="1" fontAlgn="base" hangingPunct="1">
              <a:lnSpc>
                <a:spcPct val="150000"/>
              </a:lnSpc>
              <a:spcBef>
                <a:spcPct val="50000"/>
              </a:spcBef>
              <a:spcAft>
                <a:spcPct val="0"/>
              </a:spcAft>
            </a:pPr>
            <a:endParaRPr lang="en-US" altLang="en-US" sz="2400" dirty="0">
              <a:solidFill>
                <a:srgbClr val="0000FF"/>
              </a:solidFill>
              <a:latin typeface="Arial"/>
            </a:endParaRPr>
          </a:p>
          <a:p>
            <a:pPr eaLnBrk="1" fontAlgn="base" hangingPunct="1">
              <a:lnSpc>
                <a:spcPct val="130000"/>
              </a:lnSpc>
              <a:spcBef>
                <a:spcPct val="50000"/>
              </a:spcBef>
              <a:spcAft>
                <a:spcPct val="0"/>
              </a:spcAft>
            </a:pPr>
            <a:endParaRPr lang="en-US" altLang="en-US" sz="2400" dirty="0">
              <a:solidFill>
                <a:srgbClr val="000000"/>
              </a:solidFill>
            </a:endParaRPr>
          </a:p>
        </p:txBody>
      </p:sp>
    </p:spTree>
    <p:extLst>
      <p:ext uri="{BB962C8B-B14F-4D97-AF65-F5344CB8AC3E}">
        <p14:creationId xmlns:p14="http://schemas.microsoft.com/office/powerpoint/2010/main" val="301791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5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25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3171" name="Picture 3" descr="p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907208"/>
            <a:ext cx="4951413" cy="7696200"/>
          </a:xfrm>
          <a:prstGeom prst="rect">
            <a:avLst/>
          </a:prstGeom>
          <a:noFill/>
          <a:extLst>
            <a:ext uri="{909E8E84-426E-40DD-AFC4-6F175D3DCCD1}">
              <a14:hiddenFill xmlns:a14="http://schemas.microsoft.com/office/drawing/2010/main">
                <a:solidFill>
                  <a:srgbClr val="FFFFFF"/>
                </a:solidFill>
              </a14:hiddenFill>
            </a:ext>
          </a:extLst>
        </p:spPr>
      </p:pic>
      <p:grpSp>
        <p:nvGrpSpPr>
          <p:cNvPr id="263194" name="Group 26"/>
          <p:cNvGrpSpPr>
            <a:grpSpLocks/>
          </p:cNvGrpSpPr>
          <p:nvPr/>
        </p:nvGrpSpPr>
        <p:grpSpPr bwMode="auto">
          <a:xfrm>
            <a:off x="533400" y="1066800"/>
            <a:ext cx="1600200" cy="5486400"/>
            <a:chOff x="912" y="720"/>
            <a:chExt cx="816" cy="3456"/>
          </a:xfrm>
        </p:grpSpPr>
        <p:sp>
          <p:nvSpPr>
            <p:cNvPr id="263192" name="Line 24"/>
            <p:cNvSpPr>
              <a:spLocks noChangeShapeType="1"/>
            </p:cNvSpPr>
            <p:nvPr/>
          </p:nvSpPr>
          <p:spPr bwMode="auto">
            <a:xfrm flipV="1">
              <a:off x="1632" y="720"/>
              <a:ext cx="0" cy="3456"/>
            </a:xfrm>
            <a:prstGeom prst="line">
              <a:avLst/>
            </a:prstGeom>
            <a:noFill/>
            <a:ln w="2857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endParaRPr lang="en-US" sz="2000" b="1">
                <a:solidFill>
                  <a:srgbClr val="FF0000"/>
                </a:solidFill>
              </a:endParaRPr>
            </a:p>
          </p:txBody>
        </p:sp>
        <p:sp>
          <p:nvSpPr>
            <p:cNvPr id="263193" name="Text Box 25"/>
            <p:cNvSpPr txBox="1">
              <a:spLocks noChangeArrowheads="1"/>
            </p:cNvSpPr>
            <p:nvPr/>
          </p:nvSpPr>
          <p:spPr bwMode="auto">
            <a:xfrm>
              <a:off x="912" y="2102"/>
              <a:ext cx="816" cy="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r>
                <a:rPr lang="en-US" altLang="en-US" sz="2400" b="1" dirty="0">
                  <a:solidFill>
                    <a:srgbClr val="FF0000"/>
                  </a:solidFill>
                </a:rPr>
                <a:t>50 miles</a:t>
              </a:r>
            </a:p>
          </p:txBody>
        </p:sp>
      </p:grpSp>
      <p:sp>
        <p:nvSpPr>
          <p:cNvPr id="7" name="Rectangle 6"/>
          <p:cNvSpPr/>
          <p:nvPr/>
        </p:nvSpPr>
        <p:spPr>
          <a:xfrm>
            <a:off x="3492371" y="618653"/>
            <a:ext cx="914400" cy="381000"/>
          </a:xfrm>
          <a:prstGeom prst="rect">
            <a:avLst/>
          </a:prstGeom>
          <a:solidFill>
            <a:schemeClr val="bg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2261970" y="6416618"/>
            <a:ext cx="914400" cy="381000"/>
          </a:xfrm>
          <a:prstGeom prst="rect">
            <a:avLst/>
          </a:prstGeom>
          <a:solidFill>
            <a:schemeClr val="bg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a:extLst>
              <a:ext uri="{FF2B5EF4-FFF2-40B4-BE49-F238E27FC236}">
                <a16:creationId xmlns:a16="http://schemas.microsoft.com/office/drawing/2014/main" id="{7AE10783-F2C4-1A3A-8B4A-62F207A42928}"/>
              </a:ext>
            </a:extLst>
          </p:cNvPr>
          <p:cNvSpPr/>
          <p:nvPr/>
        </p:nvSpPr>
        <p:spPr>
          <a:xfrm>
            <a:off x="4876800" y="4511819"/>
            <a:ext cx="1960098" cy="2330162"/>
          </a:xfrm>
          <a:prstGeom prst="rect">
            <a:avLst/>
          </a:prstGeom>
          <a:solidFill>
            <a:schemeClr val="bg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 name="Straight Connector 1">
            <a:extLst>
              <a:ext uri="{FF2B5EF4-FFF2-40B4-BE49-F238E27FC236}">
                <a16:creationId xmlns:a16="http://schemas.microsoft.com/office/drawing/2014/main" id="{01A36C64-13E7-F432-C4EA-A137BFC85792}"/>
              </a:ext>
            </a:extLst>
          </p:cNvPr>
          <p:cNvCxnSpPr/>
          <p:nvPr/>
        </p:nvCxnSpPr>
        <p:spPr bwMode="auto">
          <a:xfrm>
            <a:off x="5495544" y="5916168"/>
            <a:ext cx="839117" cy="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11103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3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JB\Documents\Folders\LETTERS\2014\Cee Commencement Address - sjb\Background Materials\Miami Conservancy District\MCD_dams_leve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30" y="-152400"/>
            <a:ext cx="4318906" cy="7293318"/>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2"/>
          <p:cNvSpPr txBox="1">
            <a:spLocks noChangeArrowheads="1"/>
          </p:cNvSpPr>
          <p:nvPr/>
        </p:nvSpPr>
        <p:spPr bwMode="auto">
          <a:xfrm>
            <a:off x="4191000" y="228602"/>
            <a:ext cx="4953000" cy="187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r>
              <a:rPr lang="en-US" altLang="en-US" sz="2400" b="1" dirty="0">
                <a:solidFill>
                  <a:srgbClr val="000000"/>
                </a:solidFill>
              </a:rPr>
              <a:t>Integrated river basin solution</a:t>
            </a:r>
            <a:endParaRPr lang="en-US" altLang="en-US" sz="2400" b="1" dirty="0">
              <a:solidFill>
                <a:srgbClr val="0000FF"/>
              </a:solidFill>
            </a:endParaRPr>
          </a:p>
          <a:p>
            <a:pPr fontAlgn="base">
              <a:lnSpc>
                <a:spcPct val="150000"/>
              </a:lnSpc>
              <a:spcBef>
                <a:spcPct val="50000"/>
              </a:spcBef>
              <a:spcAft>
                <a:spcPct val="0"/>
              </a:spcAft>
            </a:pPr>
            <a:r>
              <a:rPr lang="en-US" altLang="en-US" sz="2400" b="1" dirty="0">
                <a:solidFill>
                  <a:srgbClr val="FF0000"/>
                </a:solidFill>
              </a:rPr>
              <a:t>Three dams on major tributaries are critical components</a:t>
            </a:r>
            <a:endParaRPr lang="en-US" altLang="en-US" sz="2400" b="1" dirty="0">
              <a:solidFill>
                <a:srgbClr val="0000FF"/>
              </a:solidFill>
            </a:endParaRPr>
          </a:p>
        </p:txBody>
      </p:sp>
      <p:cxnSp>
        <p:nvCxnSpPr>
          <p:cNvPr id="4" name="Straight Arrow Connector 3"/>
          <p:cNvCxnSpPr/>
          <p:nvPr/>
        </p:nvCxnSpPr>
        <p:spPr bwMode="auto">
          <a:xfrm flipH="1">
            <a:off x="2209799" y="1600202"/>
            <a:ext cx="1981201" cy="990600"/>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Arrow Connector 5"/>
          <p:cNvCxnSpPr/>
          <p:nvPr/>
        </p:nvCxnSpPr>
        <p:spPr bwMode="auto">
          <a:xfrm flipH="1">
            <a:off x="1600199" y="1591149"/>
            <a:ext cx="2590802" cy="2590800"/>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Arrow Connector 6"/>
          <p:cNvCxnSpPr/>
          <p:nvPr/>
        </p:nvCxnSpPr>
        <p:spPr bwMode="auto">
          <a:xfrm flipH="1">
            <a:off x="3131396" y="1582096"/>
            <a:ext cx="1068657" cy="1533053"/>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40518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838200" y="304800"/>
            <a:ext cx="7848600" cy="3342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b="1">
                <a:solidFill>
                  <a:srgbClr val="FF0000"/>
                </a:solidFill>
                <a:latin typeface="Arial" charset="0"/>
              </a:defRPr>
            </a:lvl1pPr>
            <a:lvl2pPr marL="742950" indent="-285750" eaLnBrk="0" hangingPunct="0">
              <a:defRPr sz="2000" b="1">
                <a:solidFill>
                  <a:srgbClr val="FF0000"/>
                </a:solidFill>
                <a:latin typeface="Arial" charset="0"/>
              </a:defRPr>
            </a:lvl2pPr>
            <a:lvl3pPr marL="1143000" indent="-228600" eaLnBrk="0" hangingPunct="0">
              <a:defRPr sz="2000" b="1">
                <a:solidFill>
                  <a:srgbClr val="FF0000"/>
                </a:solidFill>
                <a:latin typeface="Arial" charset="0"/>
              </a:defRPr>
            </a:lvl3pPr>
            <a:lvl4pPr marL="1600200" indent="-228600" eaLnBrk="0" hangingPunct="0">
              <a:defRPr sz="2000" b="1">
                <a:solidFill>
                  <a:srgbClr val="FF0000"/>
                </a:solidFill>
                <a:latin typeface="Arial" charset="0"/>
              </a:defRPr>
            </a:lvl4pPr>
            <a:lvl5pPr marL="2057400" indent="-228600" eaLnBrk="0" hangingPunct="0">
              <a:defRPr sz="2000" b="1">
                <a:solidFill>
                  <a:srgbClr val="FF0000"/>
                </a:solidFill>
                <a:latin typeface="Arial" charset="0"/>
              </a:defRPr>
            </a:lvl5pPr>
            <a:lvl6pPr marL="2514600" indent="-228600" eaLnBrk="0" fontAlgn="base" hangingPunct="0">
              <a:lnSpc>
                <a:spcPct val="150000"/>
              </a:lnSpc>
              <a:spcBef>
                <a:spcPct val="50000"/>
              </a:spcBef>
              <a:spcAft>
                <a:spcPct val="0"/>
              </a:spcAft>
              <a:defRPr sz="2000" b="1">
                <a:solidFill>
                  <a:srgbClr val="FF0000"/>
                </a:solidFill>
                <a:latin typeface="Arial" charset="0"/>
              </a:defRPr>
            </a:lvl6pPr>
            <a:lvl7pPr marL="2971800" indent="-228600" eaLnBrk="0" fontAlgn="base" hangingPunct="0">
              <a:lnSpc>
                <a:spcPct val="150000"/>
              </a:lnSpc>
              <a:spcBef>
                <a:spcPct val="50000"/>
              </a:spcBef>
              <a:spcAft>
                <a:spcPct val="0"/>
              </a:spcAft>
              <a:defRPr sz="2000" b="1">
                <a:solidFill>
                  <a:srgbClr val="FF0000"/>
                </a:solidFill>
                <a:latin typeface="Arial" charset="0"/>
              </a:defRPr>
            </a:lvl7pPr>
            <a:lvl8pPr marL="3429000" indent="-228600" eaLnBrk="0" fontAlgn="base" hangingPunct="0">
              <a:lnSpc>
                <a:spcPct val="150000"/>
              </a:lnSpc>
              <a:spcBef>
                <a:spcPct val="50000"/>
              </a:spcBef>
              <a:spcAft>
                <a:spcPct val="0"/>
              </a:spcAft>
              <a:defRPr sz="2000" b="1">
                <a:solidFill>
                  <a:srgbClr val="FF0000"/>
                </a:solidFill>
                <a:latin typeface="Arial" charset="0"/>
              </a:defRPr>
            </a:lvl8pPr>
            <a:lvl9pPr marL="3886200" indent="-228600" eaLnBrk="0" fontAlgn="base" hangingPunct="0">
              <a:lnSpc>
                <a:spcPct val="150000"/>
              </a:lnSpc>
              <a:spcBef>
                <a:spcPct val="50000"/>
              </a:spcBef>
              <a:spcAft>
                <a:spcPct val="0"/>
              </a:spcAft>
              <a:defRPr sz="2000" b="1">
                <a:solidFill>
                  <a:srgbClr val="FF0000"/>
                </a:solidFill>
                <a:latin typeface="Arial" charset="0"/>
              </a:defRPr>
            </a:lvl9pPr>
          </a:lstStyle>
          <a:p>
            <a:pPr eaLnBrk="1" fontAlgn="base" hangingPunct="1">
              <a:lnSpc>
                <a:spcPct val="130000"/>
              </a:lnSpc>
              <a:spcBef>
                <a:spcPct val="50000"/>
              </a:spcBef>
              <a:spcAft>
                <a:spcPct val="0"/>
              </a:spcAft>
            </a:pPr>
            <a:r>
              <a:rPr lang="en-US" altLang="en-US" sz="2400" dirty="0">
                <a:solidFill>
                  <a:srgbClr val="000000"/>
                </a:solidFill>
              </a:rPr>
              <a:t>Pioneering work on </a:t>
            </a:r>
            <a:r>
              <a:rPr lang="en-US" altLang="en-US" sz="2400" dirty="0">
                <a:solidFill>
                  <a:srgbClr val="0000FF"/>
                </a:solidFill>
              </a:rPr>
              <a:t>reconstructing flood producing rain</a:t>
            </a:r>
            <a:r>
              <a:rPr lang="en-US" altLang="en-US" sz="2400" dirty="0">
                <a:solidFill>
                  <a:srgbClr val="000000"/>
                </a:solidFill>
              </a:rPr>
              <a:t> and assessing </a:t>
            </a:r>
            <a:r>
              <a:rPr lang="en-US" altLang="en-US" sz="2400" dirty="0">
                <a:solidFill>
                  <a:srgbClr val="0000FF"/>
                </a:solidFill>
              </a:rPr>
              <a:t>future possible major storms</a:t>
            </a:r>
          </a:p>
          <a:p>
            <a:pPr eaLnBrk="1" fontAlgn="base" hangingPunct="1">
              <a:lnSpc>
                <a:spcPct val="130000"/>
              </a:lnSpc>
              <a:spcBef>
                <a:spcPct val="50000"/>
              </a:spcBef>
              <a:spcAft>
                <a:spcPct val="0"/>
              </a:spcAft>
            </a:pPr>
            <a:r>
              <a:rPr lang="en-US" altLang="en-US" sz="2400" dirty="0">
                <a:solidFill>
                  <a:srgbClr val="000000"/>
                </a:solidFill>
              </a:rPr>
              <a:t>Extensive scientific and engineering </a:t>
            </a:r>
            <a:r>
              <a:rPr lang="en-US" altLang="en-US" sz="2400" dirty="0">
                <a:solidFill>
                  <a:srgbClr val="0000FF"/>
                </a:solidFill>
              </a:rPr>
              <a:t>hydro-meteorological investigation</a:t>
            </a:r>
            <a:r>
              <a:rPr lang="en-US" altLang="en-US" sz="2400" dirty="0">
                <a:solidFill>
                  <a:srgbClr val="000000"/>
                </a:solidFill>
              </a:rPr>
              <a:t> and </a:t>
            </a:r>
            <a:r>
              <a:rPr lang="en-US" altLang="en-US" sz="2400" dirty="0">
                <a:solidFill>
                  <a:srgbClr val="0000FF"/>
                </a:solidFill>
              </a:rPr>
              <a:t>international data gathering</a:t>
            </a:r>
            <a:r>
              <a:rPr lang="en-US" altLang="en-US" sz="2400" dirty="0">
                <a:solidFill>
                  <a:srgbClr val="000000"/>
                </a:solidFill>
              </a:rPr>
              <a:t> and assessment. </a:t>
            </a:r>
          </a:p>
          <a:p>
            <a:pPr eaLnBrk="1" fontAlgn="base" hangingPunct="1">
              <a:lnSpc>
                <a:spcPct val="130000"/>
              </a:lnSpc>
              <a:spcBef>
                <a:spcPct val="50000"/>
              </a:spcBef>
              <a:spcAft>
                <a:spcPct val="0"/>
              </a:spcAft>
            </a:pPr>
            <a:r>
              <a:rPr lang="en-US" altLang="en-US" sz="2400" dirty="0">
                <a:solidFill>
                  <a:srgbClr val="000000"/>
                </a:solidFill>
              </a:rPr>
              <a:t>Documented in Technical Reports Part V, 1917. </a:t>
            </a:r>
          </a:p>
        </p:txBody>
      </p:sp>
    </p:spTree>
    <p:extLst>
      <p:ext uri="{BB962C8B-B14F-4D97-AF65-F5344CB8AC3E}">
        <p14:creationId xmlns:p14="http://schemas.microsoft.com/office/powerpoint/2010/main" val="142910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5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25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42" y="3424240"/>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0579" name="Picture 3" descr="p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3" y="0"/>
            <a:ext cx="6772276" cy="7315200"/>
          </a:xfrm>
          <a:prstGeom prst="rect">
            <a:avLst/>
          </a:prstGeom>
          <a:noFill/>
          <a:extLst>
            <a:ext uri="{909E8E84-426E-40DD-AFC4-6F175D3DCCD1}">
              <a14:hiddenFill xmlns:a14="http://schemas.microsoft.com/office/drawing/2010/main">
                <a:solidFill>
                  <a:srgbClr val="FFFFFF"/>
                </a:solidFill>
              </a14:hiddenFill>
            </a:ext>
          </a:extLst>
        </p:spPr>
      </p:pic>
      <p:sp>
        <p:nvSpPr>
          <p:cNvPr id="280580" name="Text Box 4"/>
          <p:cNvSpPr txBox="1">
            <a:spLocks noChangeArrowheads="1"/>
          </p:cNvSpPr>
          <p:nvPr/>
        </p:nvSpPr>
        <p:spPr bwMode="auto">
          <a:xfrm>
            <a:off x="6629400" y="1143002"/>
            <a:ext cx="22860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r>
              <a:rPr lang="en-US" altLang="en-US" sz="2000" b="1" dirty="0">
                <a:solidFill>
                  <a:srgbClr val="000000"/>
                </a:solidFill>
              </a:rPr>
              <a:t>Rain fell on saturated ground – approximately 90% runoff</a:t>
            </a:r>
          </a:p>
        </p:txBody>
      </p:sp>
      <p:grpSp>
        <p:nvGrpSpPr>
          <p:cNvPr id="280586" name="Group 10"/>
          <p:cNvGrpSpPr>
            <a:grpSpLocks/>
          </p:cNvGrpSpPr>
          <p:nvPr/>
        </p:nvGrpSpPr>
        <p:grpSpPr bwMode="auto">
          <a:xfrm>
            <a:off x="3657600" y="2667002"/>
            <a:ext cx="4876800" cy="2378075"/>
            <a:chOff x="2304" y="1680"/>
            <a:chExt cx="3072" cy="1498"/>
          </a:xfrm>
        </p:grpSpPr>
        <p:sp>
          <p:nvSpPr>
            <p:cNvPr id="280581" name="Line 5"/>
            <p:cNvSpPr>
              <a:spLocks noChangeShapeType="1"/>
            </p:cNvSpPr>
            <p:nvPr/>
          </p:nvSpPr>
          <p:spPr bwMode="auto">
            <a:xfrm flipH="1" flipV="1">
              <a:off x="2592" y="1680"/>
              <a:ext cx="1968" cy="139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endParaRPr lang="en-US" sz="2000" b="1">
                <a:solidFill>
                  <a:srgbClr val="FF0000"/>
                </a:solidFill>
              </a:endParaRPr>
            </a:p>
          </p:txBody>
        </p:sp>
        <p:sp>
          <p:nvSpPr>
            <p:cNvPr id="280582" name="Line 6"/>
            <p:cNvSpPr>
              <a:spLocks noChangeShapeType="1"/>
            </p:cNvSpPr>
            <p:nvPr/>
          </p:nvSpPr>
          <p:spPr bwMode="auto">
            <a:xfrm flipH="1" flipV="1">
              <a:off x="2304" y="1968"/>
              <a:ext cx="2256" cy="1104"/>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endParaRPr lang="en-US" sz="2000" b="1">
                <a:solidFill>
                  <a:srgbClr val="FF0000"/>
                </a:solidFill>
              </a:endParaRPr>
            </a:p>
          </p:txBody>
        </p:sp>
        <p:sp>
          <p:nvSpPr>
            <p:cNvPr id="280584" name="Text Box 8"/>
            <p:cNvSpPr txBox="1">
              <a:spLocks noChangeArrowheads="1"/>
            </p:cNvSpPr>
            <p:nvPr/>
          </p:nvSpPr>
          <p:spPr bwMode="auto">
            <a:xfrm>
              <a:off x="4512" y="2832"/>
              <a:ext cx="86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r>
                <a:rPr lang="en-US" altLang="en-US" sz="2000" b="1" dirty="0">
                  <a:solidFill>
                    <a:srgbClr val="FF0000"/>
                  </a:solidFill>
                </a:rPr>
                <a:t>254 mm</a:t>
              </a:r>
            </a:p>
          </p:txBody>
        </p:sp>
      </p:grpSp>
      <p:grpSp>
        <p:nvGrpSpPr>
          <p:cNvPr id="280587" name="Group 11"/>
          <p:cNvGrpSpPr>
            <a:grpSpLocks/>
          </p:cNvGrpSpPr>
          <p:nvPr/>
        </p:nvGrpSpPr>
        <p:grpSpPr bwMode="auto">
          <a:xfrm>
            <a:off x="3505200" y="3429002"/>
            <a:ext cx="5105400" cy="2225675"/>
            <a:chOff x="2208" y="2160"/>
            <a:chExt cx="3216" cy="1402"/>
          </a:xfrm>
        </p:grpSpPr>
        <p:sp>
          <p:nvSpPr>
            <p:cNvPr id="280583" name="Line 7"/>
            <p:cNvSpPr>
              <a:spLocks noChangeShapeType="1"/>
            </p:cNvSpPr>
            <p:nvPr/>
          </p:nvSpPr>
          <p:spPr bwMode="auto">
            <a:xfrm flipH="1" flipV="1">
              <a:off x="2208" y="2160"/>
              <a:ext cx="2352" cy="1200"/>
            </a:xfrm>
            <a:prstGeom prst="line">
              <a:avLst/>
            </a:prstGeom>
            <a:noFill/>
            <a:ln w="28575">
              <a:solidFill>
                <a:srgbClr val="FF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endParaRPr lang="en-US" sz="2000" b="1">
                <a:solidFill>
                  <a:srgbClr val="FF0000"/>
                </a:solidFill>
              </a:endParaRPr>
            </a:p>
          </p:txBody>
        </p:sp>
        <p:sp>
          <p:nvSpPr>
            <p:cNvPr id="280585" name="Text Box 9"/>
            <p:cNvSpPr txBox="1">
              <a:spLocks noChangeArrowheads="1"/>
            </p:cNvSpPr>
            <p:nvPr/>
          </p:nvSpPr>
          <p:spPr bwMode="auto">
            <a:xfrm>
              <a:off x="4512" y="3216"/>
              <a:ext cx="912"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r>
                <a:rPr lang="en-US" altLang="en-US" sz="2000" b="1">
                  <a:solidFill>
                    <a:srgbClr val="FF33CC"/>
                  </a:solidFill>
                </a:rPr>
                <a:t>203 mm</a:t>
              </a:r>
            </a:p>
          </p:txBody>
        </p:sp>
      </p:grpSp>
      <p:sp>
        <p:nvSpPr>
          <p:cNvPr id="280588" name="Text Box 12"/>
          <p:cNvSpPr txBox="1">
            <a:spLocks noChangeArrowheads="1"/>
          </p:cNvSpPr>
          <p:nvPr/>
        </p:nvSpPr>
        <p:spPr bwMode="auto">
          <a:xfrm>
            <a:off x="685800" y="36578"/>
            <a:ext cx="5943600" cy="573022"/>
          </a:xfrm>
          <a:prstGeom prst="rect">
            <a:avLst/>
          </a:prstGeom>
          <a:solidFill>
            <a:schemeClr val="bg1"/>
          </a:solidFill>
          <a:ln>
            <a:noFill/>
          </a:ln>
          <a:effectLst/>
        </p:spPr>
        <p:txBody>
          <a:bodyPr wrap="square">
            <a:spAutoFit/>
          </a:bodyPr>
          <a:lstStyle/>
          <a:p>
            <a:pPr fontAlgn="base">
              <a:lnSpc>
                <a:spcPct val="150000"/>
              </a:lnSpc>
              <a:spcBef>
                <a:spcPct val="50000"/>
              </a:spcBef>
              <a:spcAft>
                <a:spcPct val="0"/>
              </a:spcAft>
            </a:pPr>
            <a:r>
              <a:rPr lang="en-US" altLang="en-US" sz="2400" b="1" dirty="0">
                <a:solidFill>
                  <a:srgbClr val="0000FF"/>
                </a:solidFill>
              </a:rPr>
              <a:t>Reconstructed cumulative daily rainfall</a:t>
            </a:r>
          </a:p>
        </p:txBody>
      </p:sp>
      <p:sp>
        <p:nvSpPr>
          <p:cNvPr id="280589" name="Oval 13"/>
          <p:cNvSpPr>
            <a:spLocks noChangeArrowheads="1"/>
          </p:cNvSpPr>
          <p:nvPr/>
        </p:nvSpPr>
        <p:spPr bwMode="auto">
          <a:xfrm>
            <a:off x="1038225" y="2291775"/>
            <a:ext cx="1981200" cy="779026"/>
          </a:xfrm>
          <a:prstGeom prst="ellipse">
            <a:avLst/>
          </a:prstGeom>
          <a:solidFill>
            <a:schemeClr val="accent1">
              <a:alpha val="0"/>
            </a:schemeClr>
          </a:solidFill>
          <a:ln w="285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lnSpc>
                <a:spcPct val="150000"/>
              </a:lnSpc>
              <a:spcBef>
                <a:spcPct val="50000"/>
              </a:spcBef>
              <a:spcAft>
                <a:spcPct val="0"/>
              </a:spcAft>
            </a:pPr>
            <a:endParaRPr lang="en-US" sz="2000" b="1">
              <a:solidFill>
                <a:srgbClr val="FF0000"/>
              </a:solidFill>
            </a:endParaRPr>
          </a:p>
        </p:txBody>
      </p:sp>
      <p:sp>
        <p:nvSpPr>
          <p:cNvPr id="280590" name="Text Box 14"/>
          <p:cNvSpPr txBox="1">
            <a:spLocks noChangeArrowheads="1"/>
          </p:cNvSpPr>
          <p:nvPr/>
        </p:nvSpPr>
        <p:spPr bwMode="auto">
          <a:xfrm>
            <a:off x="1295400" y="5029200"/>
            <a:ext cx="4343400" cy="1002582"/>
          </a:xfrm>
          <a:prstGeom prst="rect">
            <a:avLst/>
          </a:prstGeom>
          <a:solidFill>
            <a:schemeClr val="bg1"/>
          </a:solidFill>
          <a:ln>
            <a:noFill/>
          </a:ln>
          <a:effectLst/>
        </p:spPr>
        <p:txBody>
          <a:bodyPr>
            <a:spAutoFit/>
          </a:bodyPr>
          <a:lstStyle/>
          <a:p>
            <a:pPr fontAlgn="base">
              <a:lnSpc>
                <a:spcPct val="130000"/>
              </a:lnSpc>
              <a:spcBef>
                <a:spcPct val="50000"/>
              </a:spcBef>
              <a:spcAft>
                <a:spcPct val="0"/>
              </a:spcAft>
            </a:pPr>
            <a:r>
              <a:rPr lang="en-US" altLang="en-US" sz="2400" b="1" dirty="0">
                <a:solidFill>
                  <a:srgbClr val="000000"/>
                </a:solidFill>
              </a:rPr>
              <a:t>Origin of </a:t>
            </a:r>
            <a:r>
              <a:rPr lang="en-US" altLang="en-US" sz="2400" b="1" dirty="0">
                <a:solidFill>
                  <a:srgbClr val="0000FF"/>
                </a:solidFill>
              </a:rPr>
              <a:t>Probable Maximum Precipitation</a:t>
            </a:r>
          </a:p>
        </p:txBody>
      </p:sp>
    </p:spTree>
    <p:extLst>
      <p:ext uri="{BB962C8B-B14F-4D97-AF65-F5344CB8AC3E}">
        <p14:creationId xmlns:p14="http://schemas.microsoft.com/office/powerpoint/2010/main" val="426997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05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05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05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058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058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05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0" grpId="0"/>
      <p:bldP spid="280588" grpId="0" animBg="1"/>
      <p:bldP spid="280589" grpId="0" animBg="1"/>
      <p:bldP spid="28059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1538" y="3359150"/>
            <a:ext cx="9525" cy="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0819" name="Picture 3" descr="p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0"/>
            <a:ext cx="7848600" cy="7162800"/>
          </a:xfrm>
          <a:prstGeom prst="rect">
            <a:avLst/>
          </a:prstGeom>
          <a:noFill/>
          <a:extLst>
            <a:ext uri="{909E8E84-426E-40DD-AFC4-6F175D3DCCD1}">
              <a14:hiddenFill xmlns:a14="http://schemas.microsoft.com/office/drawing/2010/main">
                <a:solidFill>
                  <a:srgbClr val="FFFFFF"/>
                </a:solidFill>
              </a14:hiddenFill>
            </a:ext>
          </a:extLst>
        </p:spPr>
      </p:pic>
      <p:grpSp>
        <p:nvGrpSpPr>
          <p:cNvPr id="290826" name="Group 10"/>
          <p:cNvGrpSpPr>
            <a:grpSpLocks/>
          </p:cNvGrpSpPr>
          <p:nvPr/>
        </p:nvGrpSpPr>
        <p:grpSpPr bwMode="auto">
          <a:xfrm>
            <a:off x="2422525" y="5372100"/>
            <a:ext cx="5130800" cy="744538"/>
            <a:chOff x="1440" y="3456"/>
            <a:chExt cx="3264" cy="480"/>
          </a:xfrm>
        </p:grpSpPr>
        <p:sp>
          <p:nvSpPr>
            <p:cNvPr id="290821" name="Oval 5"/>
            <p:cNvSpPr>
              <a:spLocks noChangeArrowheads="1"/>
            </p:cNvSpPr>
            <p:nvPr/>
          </p:nvSpPr>
          <p:spPr bwMode="auto">
            <a:xfrm>
              <a:off x="1440" y="3504"/>
              <a:ext cx="720" cy="432"/>
            </a:xfrm>
            <a:prstGeom prst="ellipse">
              <a:avLst/>
            </a:prstGeom>
            <a:solidFill>
              <a:schemeClr val="accent1">
                <a:alpha val="0"/>
              </a:schemeClr>
            </a:solidFill>
            <a:ln w="285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lnSpc>
                  <a:spcPct val="150000"/>
                </a:lnSpc>
                <a:spcBef>
                  <a:spcPct val="50000"/>
                </a:spcBef>
                <a:spcAft>
                  <a:spcPct val="0"/>
                </a:spcAft>
              </a:pPr>
              <a:endParaRPr lang="en-US" sz="2000" b="1">
                <a:solidFill>
                  <a:srgbClr val="FF0000"/>
                </a:solidFill>
              </a:endParaRPr>
            </a:p>
          </p:txBody>
        </p:sp>
        <p:sp>
          <p:nvSpPr>
            <p:cNvPr id="290822" name="Oval 6"/>
            <p:cNvSpPr>
              <a:spLocks noChangeArrowheads="1"/>
            </p:cNvSpPr>
            <p:nvPr/>
          </p:nvSpPr>
          <p:spPr bwMode="auto">
            <a:xfrm>
              <a:off x="3984" y="3456"/>
              <a:ext cx="720" cy="432"/>
            </a:xfrm>
            <a:prstGeom prst="ellipse">
              <a:avLst/>
            </a:prstGeom>
            <a:solidFill>
              <a:schemeClr val="accent1">
                <a:alpha val="0"/>
              </a:schemeClr>
            </a:solidFill>
            <a:ln w="285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lnSpc>
                  <a:spcPct val="150000"/>
                </a:lnSpc>
                <a:spcBef>
                  <a:spcPct val="50000"/>
                </a:spcBef>
                <a:spcAft>
                  <a:spcPct val="0"/>
                </a:spcAft>
              </a:pPr>
              <a:endParaRPr lang="en-US" sz="2000" b="1">
                <a:solidFill>
                  <a:srgbClr val="FF0000"/>
                </a:solidFill>
              </a:endParaRPr>
            </a:p>
          </p:txBody>
        </p:sp>
      </p:grpSp>
      <p:grpSp>
        <p:nvGrpSpPr>
          <p:cNvPr id="290827" name="Group 11"/>
          <p:cNvGrpSpPr>
            <a:grpSpLocks/>
          </p:cNvGrpSpPr>
          <p:nvPr/>
        </p:nvGrpSpPr>
        <p:grpSpPr bwMode="auto">
          <a:xfrm>
            <a:off x="1755775" y="14288"/>
            <a:ext cx="754063" cy="5656262"/>
            <a:chOff x="1008" y="0"/>
            <a:chExt cx="528" cy="3648"/>
          </a:xfrm>
        </p:grpSpPr>
        <p:sp>
          <p:nvSpPr>
            <p:cNvPr id="290823" name="Oval 7"/>
            <p:cNvSpPr>
              <a:spLocks noChangeArrowheads="1"/>
            </p:cNvSpPr>
            <p:nvPr/>
          </p:nvSpPr>
          <p:spPr bwMode="auto">
            <a:xfrm>
              <a:off x="1248" y="0"/>
              <a:ext cx="288" cy="288"/>
            </a:xfrm>
            <a:prstGeom prst="ellipse">
              <a:avLst/>
            </a:prstGeom>
            <a:solidFill>
              <a:schemeClr val="accent1">
                <a:alpha val="0"/>
              </a:schemeClr>
            </a:solidFill>
            <a:ln w="285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lnSpc>
                  <a:spcPct val="150000"/>
                </a:lnSpc>
                <a:spcBef>
                  <a:spcPct val="50000"/>
                </a:spcBef>
                <a:spcAft>
                  <a:spcPct val="0"/>
                </a:spcAft>
              </a:pPr>
              <a:endParaRPr lang="en-US" sz="2000" b="1">
                <a:solidFill>
                  <a:srgbClr val="FF0000"/>
                </a:solidFill>
              </a:endParaRPr>
            </a:p>
          </p:txBody>
        </p:sp>
        <p:sp>
          <p:nvSpPr>
            <p:cNvPr id="290824" name="Oval 8"/>
            <p:cNvSpPr>
              <a:spLocks noChangeArrowheads="1"/>
            </p:cNvSpPr>
            <p:nvPr/>
          </p:nvSpPr>
          <p:spPr bwMode="auto">
            <a:xfrm>
              <a:off x="1248" y="3360"/>
              <a:ext cx="288" cy="288"/>
            </a:xfrm>
            <a:prstGeom prst="ellipse">
              <a:avLst/>
            </a:prstGeom>
            <a:solidFill>
              <a:schemeClr val="accent1">
                <a:alpha val="0"/>
              </a:schemeClr>
            </a:solidFill>
            <a:ln w="285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lnSpc>
                  <a:spcPct val="150000"/>
                </a:lnSpc>
                <a:spcBef>
                  <a:spcPct val="50000"/>
                </a:spcBef>
                <a:spcAft>
                  <a:spcPct val="0"/>
                </a:spcAft>
              </a:pPr>
              <a:endParaRPr lang="en-US" sz="2000" b="1">
                <a:solidFill>
                  <a:srgbClr val="FF0000"/>
                </a:solidFill>
              </a:endParaRPr>
            </a:p>
          </p:txBody>
        </p:sp>
        <p:sp>
          <p:nvSpPr>
            <p:cNvPr id="290825" name="Rectangle 9"/>
            <p:cNvSpPr>
              <a:spLocks noChangeArrowheads="1"/>
            </p:cNvSpPr>
            <p:nvPr/>
          </p:nvSpPr>
          <p:spPr bwMode="auto">
            <a:xfrm>
              <a:off x="1008" y="1200"/>
              <a:ext cx="288" cy="1392"/>
            </a:xfrm>
            <a:prstGeom prst="rect">
              <a:avLst/>
            </a:prstGeom>
            <a:solidFill>
              <a:schemeClr val="accent1">
                <a:alpha val="0"/>
              </a:schemeClr>
            </a:solidFill>
            <a:ln w="2857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lnSpc>
                  <a:spcPct val="150000"/>
                </a:lnSpc>
                <a:spcBef>
                  <a:spcPct val="50000"/>
                </a:spcBef>
                <a:spcAft>
                  <a:spcPct val="0"/>
                </a:spcAft>
              </a:pPr>
              <a:endParaRPr lang="en-US" sz="2000" b="1">
                <a:solidFill>
                  <a:srgbClr val="FF0000"/>
                </a:solidFill>
              </a:endParaRPr>
            </a:p>
          </p:txBody>
        </p:sp>
      </p:grpSp>
      <p:grpSp>
        <p:nvGrpSpPr>
          <p:cNvPr id="290830" name="Group 14"/>
          <p:cNvGrpSpPr>
            <a:grpSpLocks/>
          </p:cNvGrpSpPr>
          <p:nvPr/>
        </p:nvGrpSpPr>
        <p:grpSpPr bwMode="auto">
          <a:xfrm>
            <a:off x="2497138" y="1427163"/>
            <a:ext cx="1057275" cy="1117600"/>
            <a:chOff x="1488" y="912"/>
            <a:chExt cx="672" cy="720"/>
          </a:xfrm>
        </p:grpSpPr>
        <p:sp>
          <p:nvSpPr>
            <p:cNvPr id="290828" name="Line 12"/>
            <p:cNvSpPr>
              <a:spLocks noChangeShapeType="1"/>
            </p:cNvSpPr>
            <p:nvPr/>
          </p:nvSpPr>
          <p:spPr bwMode="auto">
            <a:xfrm>
              <a:off x="1488" y="1632"/>
              <a:ext cx="672" cy="0"/>
            </a:xfrm>
            <a:prstGeom prst="line">
              <a:avLst/>
            </a:prstGeom>
            <a:noFill/>
            <a:ln w="28575">
              <a:solidFill>
                <a:srgbClr val="FF00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endParaRPr lang="en-US" sz="2000" b="1">
                <a:solidFill>
                  <a:srgbClr val="FF0000"/>
                </a:solidFill>
              </a:endParaRPr>
            </a:p>
          </p:txBody>
        </p:sp>
        <p:sp>
          <p:nvSpPr>
            <p:cNvPr id="290829" name="Text Box 13"/>
            <p:cNvSpPr txBox="1">
              <a:spLocks noChangeArrowheads="1"/>
            </p:cNvSpPr>
            <p:nvPr/>
          </p:nvSpPr>
          <p:spPr bwMode="auto">
            <a:xfrm>
              <a:off x="1488" y="912"/>
              <a:ext cx="672" cy="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30000"/>
                </a:lnSpc>
                <a:spcBef>
                  <a:spcPct val="50000"/>
                </a:spcBef>
                <a:spcAft>
                  <a:spcPct val="0"/>
                </a:spcAft>
              </a:pPr>
              <a:r>
                <a:rPr lang="en-US" altLang="en-US" sz="2000" b="1">
                  <a:solidFill>
                    <a:srgbClr val="FF0000"/>
                  </a:solidFill>
                </a:rPr>
                <a:t>Rapid rise</a:t>
              </a:r>
            </a:p>
          </p:txBody>
        </p:sp>
      </p:grpSp>
      <p:grpSp>
        <p:nvGrpSpPr>
          <p:cNvPr id="290833" name="Group 17"/>
          <p:cNvGrpSpPr>
            <a:grpSpLocks/>
          </p:cNvGrpSpPr>
          <p:nvPr/>
        </p:nvGrpSpPr>
        <p:grpSpPr bwMode="auto">
          <a:xfrm>
            <a:off x="838200" y="6116638"/>
            <a:ext cx="6867525" cy="558800"/>
            <a:chOff x="432" y="3936"/>
            <a:chExt cx="4368" cy="360"/>
          </a:xfrm>
        </p:grpSpPr>
        <p:sp>
          <p:nvSpPr>
            <p:cNvPr id="290831" name="Rectangle 15"/>
            <p:cNvSpPr>
              <a:spLocks noChangeArrowheads="1"/>
            </p:cNvSpPr>
            <p:nvPr/>
          </p:nvSpPr>
          <p:spPr bwMode="auto">
            <a:xfrm>
              <a:off x="3216" y="3936"/>
              <a:ext cx="1584" cy="192"/>
            </a:xfrm>
            <a:prstGeom prst="rect">
              <a:avLst/>
            </a:prstGeom>
            <a:solidFill>
              <a:schemeClr val="accent1">
                <a:alpha val="0"/>
              </a:schemeClr>
            </a:solidFill>
            <a:ln w="2857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lnSpc>
                  <a:spcPct val="150000"/>
                </a:lnSpc>
                <a:spcBef>
                  <a:spcPct val="50000"/>
                </a:spcBef>
                <a:spcAft>
                  <a:spcPct val="0"/>
                </a:spcAft>
              </a:pPr>
              <a:endParaRPr lang="en-US" sz="2000" b="1">
                <a:solidFill>
                  <a:srgbClr val="FF0000"/>
                </a:solidFill>
              </a:endParaRPr>
            </a:p>
          </p:txBody>
        </p:sp>
        <p:sp>
          <p:nvSpPr>
            <p:cNvPr id="290832" name="Rectangle 16"/>
            <p:cNvSpPr>
              <a:spLocks noChangeArrowheads="1"/>
            </p:cNvSpPr>
            <p:nvPr/>
          </p:nvSpPr>
          <p:spPr bwMode="auto">
            <a:xfrm>
              <a:off x="432" y="4104"/>
              <a:ext cx="768" cy="192"/>
            </a:xfrm>
            <a:prstGeom prst="rect">
              <a:avLst/>
            </a:prstGeom>
            <a:solidFill>
              <a:schemeClr val="accent1">
                <a:alpha val="0"/>
              </a:schemeClr>
            </a:solidFill>
            <a:ln w="2857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lnSpc>
                  <a:spcPct val="150000"/>
                </a:lnSpc>
                <a:spcBef>
                  <a:spcPct val="50000"/>
                </a:spcBef>
                <a:spcAft>
                  <a:spcPct val="0"/>
                </a:spcAft>
              </a:pPr>
              <a:endParaRPr lang="en-US" sz="2000" b="1">
                <a:solidFill>
                  <a:srgbClr val="FF0000"/>
                </a:solidFill>
              </a:endParaRPr>
            </a:p>
          </p:txBody>
        </p:sp>
      </p:grpSp>
    </p:spTree>
    <p:extLst>
      <p:ext uri="{BB962C8B-B14F-4D97-AF65-F5344CB8AC3E}">
        <p14:creationId xmlns:p14="http://schemas.microsoft.com/office/powerpoint/2010/main" val="351215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08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08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08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08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1143000" y="990606"/>
            <a:ext cx="7086600" cy="4206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b="1">
                <a:solidFill>
                  <a:srgbClr val="FF0000"/>
                </a:solidFill>
                <a:latin typeface="Arial" charset="0"/>
              </a:defRPr>
            </a:lvl1pPr>
            <a:lvl2pPr marL="742950" indent="-285750" eaLnBrk="0" hangingPunct="0">
              <a:defRPr sz="2000" b="1">
                <a:solidFill>
                  <a:srgbClr val="FF0000"/>
                </a:solidFill>
                <a:latin typeface="Arial" charset="0"/>
              </a:defRPr>
            </a:lvl2pPr>
            <a:lvl3pPr marL="1143000" indent="-228600" eaLnBrk="0" hangingPunct="0">
              <a:defRPr sz="2000" b="1">
                <a:solidFill>
                  <a:srgbClr val="FF0000"/>
                </a:solidFill>
                <a:latin typeface="Arial" charset="0"/>
              </a:defRPr>
            </a:lvl3pPr>
            <a:lvl4pPr marL="1600200" indent="-228600" eaLnBrk="0" hangingPunct="0">
              <a:defRPr sz="2000" b="1">
                <a:solidFill>
                  <a:srgbClr val="FF0000"/>
                </a:solidFill>
                <a:latin typeface="Arial" charset="0"/>
              </a:defRPr>
            </a:lvl4pPr>
            <a:lvl5pPr marL="2057400" indent="-228600" eaLnBrk="0" hangingPunct="0">
              <a:defRPr sz="2000" b="1">
                <a:solidFill>
                  <a:srgbClr val="FF0000"/>
                </a:solidFill>
                <a:latin typeface="Arial" charset="0"/>
              </a:defRPr>
            </a:lvl5pPr>
            <a:lvl6pPr marL="2514600" indent="-228600" eaLnBrk="0" fontAlgn="base" hangingPunct="0">
              <a:lnSpc>
                <a:spcPct val="150000"/>
              </a:lnSpc>
              <a:spcBef>
                <a:spcPct val="50000"/>
              </a:spcBef>
              <a:spcAft>
                <a:spcPct val="0"/>
              </a:spcAft>
              <a:defRPr sz="2000" b="1">
                <a:solidFill>
                  <a:srgbClr val="FF0000"/>
                </a:solidFill>
                <a:latin typeface="Arial" charset="0"/>
              </a:defRPr>
            </a:lvl6pPr>
            <a:lvl7pPr marL="2971800" indent="-228600" eaLnBrk="0" fontAlgn="base" hangingPunct="0">
              <a:lnSpc>
                <a:spcPct val="150000"/>
              </a:lnSpc>
              <a:spcBef>
                <a:spcPct val="50000"/>
              </a:spcBef>
              <a:spcAft>
                <a:spcPct val="0"/>
              </a:spcAft>
              <a:defRPr sz="2000" b="1">
                <a:solidFill>
                  <a:srgbClr val="FF0000"/>
                </a:solidFill>
                <a:latin typeface="Arial" charset="0"/>
              </a:defRPr>
            </a:lvl7pPr>
            <a:lvl8pPr marL="3429000" indent="-228600" eaLnBrk="0" fontAlgn="base" hangingPunct="0">
              <a:lnSpc>
                <a:spcPct val="150000"/>
              </a:lnSpc>
              <a:spcBef>
                <a:spcPct val="50000"/>
              </a:spcBef>
              <a:spcAft>
                <a:spcPct val="0"/>
              </a:spcAft>
              <a:defRPr sz="2000" b="1">
                <a:solidFill>
                  <a:srgbClr val="FF0000"/>
                </a:solidFill>
                <a:latin typeface="Arial" charset="0"/>
              </a:defRPr>
            </a:lvl8pPr>
            <a:lvl9pPr marL="3886200" indent="-228600" eaLnBrk="0" fontAlgn="base" hangingPunct="0">
              <a:lnSpc>
                <a:spcPct val="150000"/>
              </a:lnSpc>
              <a:spcBef>
                <a:spcPct val="50000"/>
              </a:spcBef>
              <a:spcAft>
                <a:spcPct val="0"/>
              </a:spcAft>
              <a:defRPr sz="2000" b="1">
                <a:solidFill>
                  <a:srgbClr val="FF0000"/>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charset="0"/>
                <a:ea typeface="+mn-ea"/>
                <a:cs typeface="+mn-cs"/>
              </a:rPr>
              <a:t>Why super floods are important </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15000"/>
              </a:lnSpc>
              <a:spcBef>
                <a:spcPts val="0"/>
              </a:spcBef>
              <a:spcAft>
                <a:spcPts val="1000"/>
              </a:spcAft>
              <a:buClrTx/>
              <a:buSzTx/>
              <a:buFontTx/>
              <a:buNone/>
              <a:tabLst/>
              <a:defRPr/>
            </a:pPr>
            <a:r>
              <a:rPr kumimoji="0" lang="en-US" altLang="en-US" sz="2400" b="1" i="0" u="none" strike="noStrike" kern="1200" cap="none" spc="0" normalizeH="0" baseline="0" noProof="0" dirty="0">
                <a:ln>
                  <a:noFill/>
                </a:ln>
                <a:solidFill>
                  <a:srgbClr val="0000FF"/>
                </a:solidFill>
                <a:effectLst/>
                <a:uLnTx/>
                <a:uFillTx/>
                <a:latin typeface="Arial" charset="0"/>
                <a:ea typeface="+mn-ea"/>
                <a:cs typeface="+mn-cs"/>
              </a:rPr>
              <a:t>They differ substantially from lesser floods, </a:t>
            </a:r>
          </a:p>
          <a:p>
            <a:pPr marL="0" marR="0" lvl="0" indent="0" algn="l" defTabSz="914400" rtl="0" eaLnBrk="1" fontAlgn="base" latinLnBrk="0" hangingPunct="1">
              <a:lnSpc>
                <a:spcPct val="115000"/>
              </a:lnSpc>
              <a:spcBef>
                <a:spcPts val="0"/>
              </a:spcBef>
              <a:spcAft>
                <a:spcPts val="1000"/>
              </a:spcAft>
              <a:buClrTx/>
              <a:buSzTx/>
              <a:buFontTx/>
              <a:buNone/>
              <a:tabLst/>
              <a:defRPr/>
            </a:pPr>
            <a:r>
              <a:rPr kumimoji="0" lang="en-US" altLang="en-US" sz="2400" b="1" i="0" u="none" strike="noStrike" kern="1200" cap="none" spc="0" normalizeH="0" baseline="0" noProof="0" dirty="0">
                <a:ln>
                  <a:noFill/>
                </a:ln>
                <a:solidFill>
                  <a:srgbClr val="0000FF"/>
                </a:solidFill>
                <a:effectLst/>
                <a:uLnTx/>
                <a:uFillTx/>
                <a:latin typeface="Arial" charset="0"/>
                <a:ea typeface="+mn-ea"/>
                <a:cs typeface="+mn-cs"/>
              </a:rPr>
              <a:t>are infrequent, </a:t>
            </a:r>
          </a:p>
          <a:p>
            <a:pPr marL="0" marR="0" lvl="0" indent="0" algn="l" defTabSz="914400" rtl="0" eaLnBrk="1" fontAlgn="base" latinLnBrk="0" hangingPunct="1">
              <a:lnSpc>
                <a:spcPct val="115000"/>
              </a:lnSpc>
              <a:spcBef>
                <a:spcPts val="0"/>
              </a:spcBef>
              <a:spcAft>
                <a:spcPts val="1000"/>
              </a:spcAft>
              <a:buClrTx/>
              <a:buSzTx/>
              <a:buFontTx/>
              <a:buNone/>
              <a:tabLst/>
              <a:defRPr/>
            </a:pPr>
            <a:r>
              <a:rPr kumimoji="0" lang="en-US" altLang="en-US" sz="2400" b="1" i="0" u="none" strike="noStrike" kern="1200" cap="none" spc="0" normalizeH="0" baseline="0" noProof="0" dirty="0">
                <a:ln>
                  <a:noFill/>
                </a:ln>
                <a:solidFill>
                  <a:srgbClr val="0000FF"/>
                </a:solidFill>
                <a:effectLst/>
                <a:uLnTx/>
                <a:uFillTx/>
                <a:latin typeface="Arial" charset="0"/>
                <a:ea typeface="+mn-ea"/>
                <a:cs typeface="+mn-cs"/>
              </a:rPr>
              <a:t>annual exceedance probability, </a:t>
            </a:r>
            <a:r>
              <a:rPr kumimoji="0" lang="en-US" sz="2400" b="1" i="0" u="none" strike="noStrike" kern="1200" cap="none" spc="0" normalizeH="0" baseline="0" noProof="0" dirty="0">
                <a:ln>
                  <a:noFill/>
                </a:ln>
                <a:solidFill>
                  <a:srgbClr val="0000FF"/>
                </a:solidFill>
                <a:effectLst/>
                <a:uLnTx/>
                <a:uFillTx/>
                <a:latin typeface="Arial"/>
                <a:ea typeface="Calibri"/>
                <a:cs typeface="Times New Roman"/>
              </a:rPr>
              <a:t>p &lt; 10</a:t>
            </a:r>
            <a:r>
              <a:rPr kumimoji="0" lang="en-US" sz="3200" b="1" i="0" u="none" strike="noStrike" kern="1200" cap="none" spc="0" normalizeH="0" baseline="30000" noProof="0" dirty="0">
                <a:ln>
                  <a:noFill/>
                </a:ln>
                <a:solidFill>
                  <a:srgbClr val="0000FF"/>
                </a:solidFill>
                <a:effectLst/>
                <a:uLnTx/>
                <a:uFillTx/>
                <a:latin typeface="Arial"/>
                <a:ea typeface="Calibri"/>
                <a:cs typeface="Times New Roman"/>
              </a:rPr>
              <a:t>-2</a:t>
            </a:r>
            <a:r>
              <a:rPr kumimoji="0" lang="en-US" sz="2800" b="1" i="0" u="none" strike="noStrike" kern="1200" cap="none" spc="0" normalizeH="0" baseline="30000" noProof="0" dirty="0">
                <a:ln>
                  <a:noFill/>
                </a:ln>
                <a:solidFill>
                  <a:srgbClr val="0000FF"/>
                </a:solidFill>
                <a:effectLst/>
                <a:uLnTx/>
                <a:uFillTx/>
                <a:latin typeface="Arial"/>
                <a:ea typeface="Calibri"/>
                <a:cs typeface="Times New Roman"/>
              </a:rPr>
              <a:t> </a:t>
            </a:r>
            <a:r>
              <a:rPr kumimoji="0" lang="en-US" altLang="en-US" sz="2400" b="1" i="0" u="none" strike="noStrike" kern="1200" cap="none" spc="0" normalizeH="0" baseline="0" noProof="0" dirty="0">
                <a:ln>
                  <a:noFill/>
                </a:ln>
                <a:solidFill>
                  <a:srgbClr val="0000FF"/>
                </a:solidFill>
                <a:effectLst/>
                <a:uLnTx/>
                <a:uFillTx/>
                <a:latin typeface="Arial" charset="0"/>
                <a:ea typeface="+mn-ea"/>
                <a:cs typeface="+mn-cs"/>
              </a:rPr>
              <a:t>, </a:t>
            </a:r>
          </a:p>
          <a:p>
            <a:pPr marL="0" marR="0" lvl="0" indent="0" algn="l" defTabSz="914400" rtl="0" eaLnBrk="1" fontAlgn="base" latinLnBrk="0" hangingPunct="1">
              <a:lnSpc>
                <a:spcPct val="115000"/>
              </a:lnSpc>
              <a:spcBef>
                <a:spcPts val="0"/>
              </a:spcBef>
              <a:spcAft>
                <a:spcPts val="1000"/>
              </a:spcAft>
              <a:buClrTx/>
              <a:buSzTx/>
              <a:buFontTx/>
              <a:buNone/>
              <a:tabLst/>
              <a:defRPr/>
            </a:pPr>
            <a:r>
              <a:rPr kumimoji="0" lang="en-US" altLang="en-US" sz="2400" b="1" i="0" u="none" strike="noStrike" kern="1200" cap="none" spc="0" normalizeH="0" baseline="0" noProof="0" dirty="0">
                <a:ln>
                  <a:noFill/>
                </a:ln>
                <a:solidFill>
                  <a:srgbClr val="0000FF"/>
                </a:solidFill>
                <a:effectLst/>
                <a:uLnTx/>
                <a:uFillTx/>
                <a:latin typeface="Arial" charset="0"/>
                <a:ea typeface="+mn-ea"/>
                <a:cs typeface="+mn-cs"/>
              </a:rPr>
              <a:t>and cause greatest societal disruption and damage</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400" b="1" i="0" u="none" strike="noStrike" kern="1200" cap="none" spc="0" normalizeH="0" baseline="0" noProof="0" dirty="0">
              <a:ln>
                <a:noFill/>
              </a:ln>
              <a:solidFill>
                <a:srgbClr val="0000FF"/>
              </a:solidFill>
              <a:effectLst/>
              <a:uLnTx/>
              <a:uFillTx/>
              <a:latin typeface="Arial"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18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318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318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318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838200" y="304800"/>
            <a:ext cx="8077200" cy="4769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b="1">
                <a:solidFill>
                  <a:srgbClr val="FF0000"/>
                </a:solidFill>
                <a:latin typeface="Arial" charset="0"/>
              </a:defRPr>
            </a:lvl1pPr>
            <a:lvl2pPr marL="742950" indent="-285750" eaLnBrk="0" hangingPunct="0">
              <a:defRPr sz="2000" b="1">
                <a:solidFill>
                  <a:srgbClr val="FF0000"/>
                </a:solidFill>
                <a:latin typeface="Arial" charset="0"/>
              </a:defRPr>
            </a:lvl2pPr>
            <a:lvl3pPr marL="1143000" indent="-228600" eaLnBrk="0" hangingPunct="0">
              <a:defRPr sz="2000" b="1">
                <a:solidFill>
                  <a:srgbClr val="FF0000"/>
                </a:solidFill>
                <a:latin typeface="Arial" charset="0"/>
              </a:defRPr>
            </a:lvl3pPr>
            <a:lvl4pPr marL="1600200" indent="-228600" eaLnBrk="0" hangingPunct="0">
              <a:defRPr sz="2000" b="1">
                <a:solidFill>
                  <a:srgbClr val="FF0000"/>
                </a:solidFill>
                <a:latin typeface="Arial" charset="0"/>
              </a:defRPr>
            </a:lvl4pPr>
            <a:lvl5pPr marL="2057400" indent="-228600" eaLnBrk="0" hangingPunct="0">
              <a:defRPr sz="2000" b="1">
                <a:solidFill>
                  <a:srgbClr val="FF0000"/>
                </a:solidFill>
                <a:latin typeface="Arial" charset="0"/>
              </a:defRPr>
            </a:lvl5pPr>
            <a:lvl6pPr marL="2514600" indent="-228600" eaLnBrk="0" fontAlgn="base" hangingPunct="0">
              <a:lnSpc>
                <a:spcPct val="150000"/>
              </a:lnSpc>
              <a:spcBef>
                <a:spcPct val="50000"/>
              </a:spcBef>
              <a:spcAft>
                <a:spcPct val="0"/>
              </a:spcAft>
              <a:defRPr sz="2000" b="1">
                <a:solidFill>
                  <a:srgbClr val="FF0000"/>
                </a:solidFill>
                <a:latin typeface="Arial" charset="0"/>
              </a:defRPr>
            </a:lvl6pPr>
            <a:lvl7pPr marL="2971800" indent="-228600" eaLnBrk="0" fontAlgn="base" hangingPunct="0">
              <a:lnSpc>
                <a:spcPct val="150000"/>
              </a:lnSpc>
              <a:spcBef>
                <a:spcPct val="50000"/>
              </a:spcBef>
              <a:spcAft>
                <a:spcPct val="0"/>
              </a:spcAft>
              <a:defRPr sz="2000" b="1">
                <a:solidFill>
                  <a:srgbClr val="FF0000"/>
                </a:solidFill>
                <a:latin typeface="Arial" charset="0"/>
              </a:defRPr>
            </a:lvl7pPr>
            <a:lvl8pPr marL="3429000" indent="-228600" eaLnBrk="0" fontAlgn="base" hangingPunct="0">
              <a:lnSpc>
                <a:spcPct val="150000"/>
              </a:lnSpc>
              <a:spcBef>
                <a:spcPct val="50000"/>
              </a:spcBef>
              <a:spcAft>
                <a:spcPct val="0"/>
              </a:spcAft>
              <a:defRPr sz="2000" b="1">
                <a:solidFill>
                  <a:srgbClr val="FF0000"/>
                </a:solidFill>
                <a:latin typeface="Arial" charset="0"/>
              </a:defRPr>
            </a:lvl8pPr>
            <a:lvl9pPr marL="3886200" indent="-228600" eaLnBrk="0" fontAlgn="base" hangingPunct="0">
              <a:lnSpc>
                <a:spcPct val="150000"/>
              </a:lnSpc>
              <a:spcBef>
                <a:spcPct val="50000"/>
              </a:spcBef>
              <a:spcAft>
                <a:spcPct val="0"/>
              </a:spcAft>
              <a:defRPr sz="2000" b="1">
                <a:solidFill>
                  <a:srgbClr val="FF0000"/>
                </a:solidFill>
                <a:latin typeface="Arial" charset="0"/>
              </a:defRPr>
            </a:lvl9pPr>
          </a:lstStyle>
          <a:p>
            <a:pPr eaLnBrk="1" fontAlgn="base" hangingPunct="1">
              <a:lnSpc>
                <a:spcPct val="150000"/>
              </a:lnSpc>
              <a:spcBef>
                <a:spcPct val="50000"/>
              </a:spcBef>
              <a:spcAft>
                <a:spcPct val="0"/>
              </a:spcAft>
            </a:pPr>
            <a:r>
              <a:rPr lang="en-US" altLang="en-US" sz="2400" dirty="0">
                <a:solidFill>
                  <a:srgbClr val="000000"/>
                </a:solidFill>
              </a:rPr>
              <a:t>What dominated the hydrograph shape?</a:t>
            </a:r>
          </a:p>
          <a:p>
            <a:pPr eaLnBrk="1" fontAlgn="base" hangingPunct="1">
              <a:lnSpc>
                <a:spcPct val="150000"/>
              </a:lnSpc>
              <a:spcBef>
                <a:spcPct val="50000"/>
              </a:spcBef>
              <a:spcAft>
                <a:spcPct val="0"/>
              </a:spcAft>
            </a:pPr>
            <a:r>
              <a:rPr lang="en-US" altLang="en-US" sz="2400" dirty="0">
                <a:solidFill>
                  <a:srgbClr val="000000"/>
                </a:solidFill>
              </a:rPr>
              <a:t>Storm orientation – alignment with catchment</a:t>
            </a:r>
          </a:p>
          <a:p>
            <a:pPr eaLnBrk="1" fontAlgn="base" hangingPunct="1">
              <a:lnSpc>
                <a:spcPct val="150000"/>
              </a:lnSpc>
              <a:spcBef>
                <a:spcPct val="50000"/>
              </a:spcBef>
              <a:spcAft>
                <a:spcPct val="0"/>
              </a:spcAft>
            </a:pPr>
            <a:r>
              <a:rPr lang="en-US" altLang="en-US" sz="2400" dirty="0">
                <a:solidFill>
                  <a:srgbClr val="000000"/>
                </a:solidFill>
              </a:rPr>
              <a:t>The channel system is a highly efficient drainage concentrator   </a:t>
            </a:r>
          </a:p>
          <a:p>
            <a:pPr eaLnBrk="1" fontAlgn="base" hangingPunct="1">
              <a:lnSpc>
                <a:spcPct val="150000"/>
              </a:lnSpc>
              <a:spcBef>
                <a:spcPct val="50000"/>
              </a:spcBef>
              <a:spcAft>
                <a:spcPct val="0"/>
              </a:spcAft>
            </a:pPr>
            <a:r>
              <a:rPr lang="en-US" altLang="en-US" sz="2400" dirty="0">
                <a:solidFill>
                  <a:srgbClr val="000000"/>
                </a:solidFill>
              </a:rPr>
              <a:t> </a:t>
            </a:r>
          </a:p>
          <a:p>
            <a:pPr eaLnBrk="1" fontAlgn="base" hangingPunct="1">
              <a:lnSpc>
                <a:spcPct val="150000"/>
              </a:lnSpc>
              <a:spcBef>
                <a:spcPct val="50000"/>
              </a:spcBef>
              <a:spcAft>
                <a:spcPct val="0"/>
              </a:spcAft>
            </a:pPr>
            <a:endParaRPr lang="en-US" altLang="en-US" sz="2400" dirty="0">
              <a:solidFill>
                <a:srgbClr val="0000FF"/>
              </a:solidFill>
              <a:latin typeface="Arial"/>
            </a:endParaRPr>
          </a:p>
          <a:p>
            <a:pPr eaLnBrk="1" fontAlgn="base" hangingPunct="1">
              <a:lnSpc>
                <a:spcPct val="130000"/>
              </a:lnSpc>
              <a:spcBef>
                <a:spcPct val="50000"/>
              </a:spcBef>
              <a:spcAft>
                <a:spcPct val="0"/>
              </a:spcAft>
            </a:pPr>
            <a:endParaRPr lang="en-US" altLang="en-US" sz="2400" dirty="0">
              <a:solidFill>
                <a:srgbClr val="000000"/>
              </a:solidFill>
            </a:endParaRPr>
          </a:p>
        </p:txBody>
      </p:sp>
    </p:spTree>
    <p:extLst>
      <p:ext uri="{BB962C8B-B14F-4D97-AF65-F5344CB8AC3E}">
        <p14:creationId xmlns:p14="http://schemas.microsoft.com/office/powerpoint/2010/main" val="191573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5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25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BBEE5FF9-A918-E85B-51E4-B13D1E5656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481" y="76200"/>
            <a:ext cx="5369038" cy="7071791"/>
          </a:xfrm>
          <a:prstGeom prst="rect">
            <a:avLst/>
          </a:prstGeom>
        </p:spPr>
      </p:pic>
      <p:sp>
        <p:nvSpPr>
          <p:cNvPr id="4" name="TextBox 3"/>
          <p:cNvSpPr txBox="1"/>
          <p:nvPr/>
        </p:nvSpPr>
        <p:spPr>
          <a:xfrm>
            <a:off x="1066800" y="838200"/>
            <a:ext cx="3048000" cy="830997"/>
          </a:xfrm>
          <a:prstGeom prst="rect">
            <a:avLst/>
          </a:prstGeom>
          <a:solidFill>
            <a:schemeClr val="bg1"/>
          </a:solidFill>
          <a:ln w="38100">
            <a:solidFill>
              <a:srgbClr val="0000F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libri"/>
                <a:ea typeface="+mn-ea"/>
                <a:cs typeface="+mn-cs"/>
              </a:rPr>
              <a:t>Efficient second-order feeder channels</a:t>
            </a:r>
          </a:p>
        </p:txBody>
      </p:sp>
      <p:sp>
        <p:nvSpPr>
          <p:cNvPr id="5" name="Rectangle 4"/>
          <p:cNvSpPr/>
          <p:nvPr/>
        </p:nvSpPr>
        <p:spPr>
          <a:xfrm>
            <a:off x="3737178" y="194237"/>
            <a:ext cx="3036333" cy="290395"/>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Line 5"/>
          <p:cNvSpPr>
            <a:spLocks noChangeShapeType="1"/>
          </p:cNvSpPr>
          <p:nvPr/>
        </p:nvSpPr>
        <p:spPr bwMode="auto">
          <a:xfrm>
            <a:off x="2819400" y="1669197"/>
            <a:ext cx="2286000" cy="1988403"/>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5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0000FF"/>
              </a:solidFill>
              <a:effectLst/>
              <a:uLnTx/>
              <a:uFillTx/>
              <a:latin typeface="Calibri"/>
              <a:ea typeface="+mn-ea"/>
              <a:cs typeface="+mn-cs"/>
            </a:endParaRPr>
          </a:p>
        </p:txBody>
      </p:sp>
      <p:sp>
        <p:nvSpPr>
          <p:cNvPr id="7" name="Line 5"/>
          <p:cNvSpPr>
            <a:spLocks noChangeShapeType="1"/>
          </p:cNvSpPr>
          <p:nvPr/>
        </p:nvSpPr>
        <p:spPr bwMode="auto">
          <a:xfrm>
            <a:off x="2819400" y="1669197"/>
            <a:ext cx="1143000" cy="2217003"/>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5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0000FF"/>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06FCBF54-F4FA-FB66-0EB7-7257CDBEC4DC}"/>
              </a:ext>
            </a:extLst>
          </p:cNvPr>
          <p:cNvSpPr txBox="1"/>
          <p:nvPr/>
        </p:nvSpPr>
        <p:spPr>
          <a:xfrm>
            <a:off x="4821936" y="4490810"/>
            <a:ext cx="3581400" cy="1200329"/>
          </a:xfrm>
          <a:prstGeom prst="rect">
            <a:avLst/>
          </a:prstGeom>
          <a:solidFill>
            <a:schemeClr val="bg1"/>
          </a:solidFill>
          <a:ln w="38100">
            <a:solidFill>
              <a:srgbClr val="0000F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libri"/>
                <a:ea typeface="+mn-ea"/>
                <a:cs typeface="+mn-cs"/>
              </a:rPr>
              <a:t>Third-order main  channel;</a:t>
            </a:r>
            <a:r>
              <a:rPr kumimoji="0" lang="en-US" sz="2400" b="1" i="0" u="none" strike="noStrike" kern="1200" cap="none" spc="0" normalizeH="0" noProof="0" dirty="0">
                <a:ln>
                  <a:noFill/>
                </a:ln>
                <a:solidFill>
                  <a:srgbClr val="0000FF"/>
                </a:solidFill>
                <a:effectLst/>
                <a:uLnTx/>
                <a:uFillTx/>
                <a:latin typeface="Calibri"/>
                <a:ea typeface="+mn-ea"/>
                <a:cs typeface="+mn-cs"/>
              </a:rPr>
              <a:t> multiple inputs – Dayton to Hamilton</a:t>
            </a:r>
            <a:endParaRPr kumimoji="0" lang="en-US" sz="2400" b="1" i="0" u="none" strike="noStrike" kern="1200" cap="none" spc="0" normalizeH="0" baseline="0" noProof="0" dirty="0">
              <a:ln>
                <a:noFill/>
              </a:ln>
              <a:solidFill>
                <a:srgbClr val="0000FF"/>
              </a:solidFill>
              <a:effectLst/>
              <a:uLnTx/>
              <a:uFillTx/>
              <a:latin typeface="Calibri"/>
              <a:ea typeface="+mn-ea"/>
              <a:cs typeface="+mn-cs"/>
            </a:endParaRPr>
          </a:p>
        </p:txBody>
      </p:sp>
      <p:sp>
        <p:nvSpPr>
          <p:cNvPr id="14" name="Line 5">
            <a:extLst>
              <a:ext uri="{FF2B5EF4-FFF2-40B4-BE49-F238E27FC236}">
                <a16:creationId xmlns:a16="http://schemas.microsoft.com/office/drawing/2014/main" id="{C9BAC5F9-B777-A4EF-E92D-76CEAE941A5D}"/>
              </a:ext>
            </a:extLst>
          </p:cNvPr>
          <p:cNvSpPr>
            <a:spLocks noChangeShapeType="1"/>
          </p:cNvSpPr>
          <p:nvPr/>
        </p:nvSpPr>
        <p:spPr bwMode="auto">
          <a:xfrm flipH="1" flipV="1">
            <a:off x="4191000" y="4252795"/>
            <a:ext cx="609600" cy="845402"/>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5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0000FF"/>
              </a:solidFill>
              <a:effectLst/>
              <a:uLnTx/>
              <a:uFillTx/>
              <a:latin typeface="Calibri"/>
              <a:ea typeface="+mn-ea"/>
              <a:cs typeface="+mn-cs"/>
            </a:endParaRPr>
          </a:p>
        </p:txBody>
      </p:sp>
      <p:sp>
        <p:nvSpPr>
          <p:cNvPr id="15" name="Line 5">
            <a:extLst>
              <a:ext uri="{FF2B5EF4-FFF2-40B4-BE49-F238E27FC236}">
                <a16:creationId xmlns:a16="http://schemas.microsoft.com/office/drawing/2014/main" id="{FDA9F72D-C7C7-9483-6639-E40D8940EB11}"/>
              </a:ext>
            </a:extLst>
          </p:cNvPr>
          <p:cNvSpPr>
            <a:spLocks noChangeShapeType="1"/>
          </p:cNvSpPr>
          <p:nvPr/>
        </p:nvSpPr>
        <p:spPr bwMode="auto">
          <a:xfrm flipH="1">
            <a:off x="2632278" y="5126736"/>
            <a:ext cx="2209800" cy="9144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5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0000FF"/>
              </a:solidFill>
              <a:effectLst/>
              <a:uLnTx/>
              <a:uFillTx/>
              <a:latin typeface="Calibri"/>
              <a:ea typeface="+mn-ea"/>
              <a:cs typeface="+mn-cs"/>
            </a:endParaRPr>
          </a:p>
        </p:txBody>
      </p:sp>
    </p:spTree>
    <p:extLst>
      <p:ext uri="{BB962C8B-B14F-4D97-AF65-F5344CB8AC3E}">
        <p14:creationId xmlns:p14="http://schemas.microsoft.com/office/powerpoint/2010/main" val="301227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3" grpId="0" animBg="1"/>
      <p:bldP spid="14" grpId="0" animBg="1"/>
      <p:bldP spid="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2515" name="Picture 3" descr="p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838200"/>
            <a:ext cx="4951413" cy="7696200"/>
          </a:xfrm>
          <a:prstGeom prst="rect">
            <a:avLst/>
          </a:prstGeom>
          <a:noFill/>
          <a:extLst>
            <a:ext uri="{909E8E84-426E-40DD-AFC4-6F175D3DCCD1}">
              <a14:hiddenFill xmlns:a14="http://schemas.microsoft.com/office/drawing/2010/main">
                <a:solidFill>
                  <a:srgbClr val="FFFFFF"/>
                </a:solidFill>
              </a14:hiddenFill>
            </a:ext>
          </a:extLst>
        </p:spPr>
      </p:pic>
      <p:grpSp>
        <p:nvGrpSpPr>
          <p:cNvPr id="192542" name="Group 30"/>
          <p:cNvGrpSpPr>
            <a:grpSpLocks/>
          </p:cNvGrpSpPr>
          <p:nvPr/>
        </p:nvGrpSpPr>
        <p:grpSpPr bwMode="auto">
          <a:xfrm>
            <a:off x="685800" y="201611"/>
            <a:ext cx="4724400" cy="4886325"/>
            <a:chOff x="432" y="127"/>
            <a:chExt cx="2976" cy="3078"/>
          </a:xfrm>
        </p:grpSpPr>
        <p:sp>
          <p:nvSpPr>
            <p:cNvPr id="192516" name="Oval 4"/>
            <p:cNvSpPr>
              <a:spLocks noChangeArrowheads="1"/>
            </p:cNvSpPr>
            <p:nvPr/>
          </p:nvSpPr>
          <p:spPr bwMode="auto">
            <a:xfrm>
              <a:off x="1719" y="2880"/>
              <a:ext cx="410" cy="325"/>
            </a:xfrm>
            <a:prstGeom prst="ellipse">
              <a:avLst/>
            </a:prstGeom>
            <a:solidFill>
              <a:schemeClr val="bg1">
                <a:alpha val="0"/>
              </a:schemeClr>
            </a:solid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lnSpc>
                  <a:spcPct val="150000"/>
                </a:lnSpc>
                <a:spcBef>
                  <a:spcPct val="50000"/>
                </a:spcBef>
                <a:spcAft>
                  <a:spcPct val="0"/>
                </a:spcAft>
              </a:pPr>
              <a:endParaRPr lang="en-US" sz="2000" b="1">
                <a:solidFill>
                  <a:srgbClr val="FF0000"/>
                </a:solidFill>
              </a:endParaRPr>
            </a:p>
          </p:txBody>
        </p:sp>
        <p:sp>
          <p:nvSpPr>
            <p:cNvPr id="192517" name="Oval 5"/>
            <p:cNvSpPr>
              <a:spLocks noChangeArrowheads="1"/>
            </p:cNvSpPr>
            <p:nvPr/>
          </p:nvSpPr>
          <p:spPr bwMode="auto">
            <a:xfrm>
              <a:off x="2054" y="1694"/>
              <a:ext cx="480" cy="325"/>
            </a:xfrm>
            <a:prstGeom prst="ellipse">
              <a:avLst/>
            </a:prstGeom>
            <a:solidFill>
              <a:schemeClr val="bg1">
                <a:alpha val="0"/>
              </a:schemeClr>
            </a:solid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lnSpc>
                  <a:spcPct val="150000"/>
                </a:lnSpc>
                <a:spcBef>
                  <a:spcPct val="50000"/>
                </a:spcBef>
                <a:spcAft>
                  <a:spcPct val="0"/>
                </a:spcAft>
              </a:pPr>
              <a:endParaRPr lang="en-US" sz="2000" b="1">
                <a:solidFill>
                  <a:srgbClr val="FF0000"/>
                </a:solidFill>
              </a:endParaRPr>
            </a:p>
          </p:txBody>
        </p:sp>
        <p:sp>
          <p:nvSpPr>
            <p:cNvPr id="192518" name="Oval 6"/>
            <p:cNvSpPr>
              <a:spLocks noChangeArrowheads="1"/>
            </p:cNvSpPr>
            <p:nvPr/>
          </p:nvSpPr>
          <p:spPr bwMode="auto">
            <a:xfrm>
              <a:off x="2815" y="1697"/>
              <a:ext cx="451" cy="345"/>
            </a:xfrm>
            <a:prstGeom prst="ellipse">
              <a:avLst/>
            </a:prstGeom>
            <a:solidFill>
              <a:schemeClr val="bg1">
                <a:alpha val="0"/>
              </a:schemeClr>
            </a:solid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lnSpc>
                  <a:spcPct val="150000"/>
                </a:lnSpc>
                <a:spcBef>
                  <a:spcPct val="50000"/>
                </a:spcBef>
                <a:spcAft>
                  <a:spcPct val="0"/>
                </a:spcAft>
              </a:pPr>
              <a:endParaRPr lang="en-US" sz="2000" b="1">
                <a:solidFill>
                  <a:srgbClr val="FF0000"/>
                </a:solidFill>
              </a:endParaRPr>
            </a:p>
          </p:txBody>
        </p:sp>
        <p:sp>
          <p:nvSpPr>
            <p:cNvPr id="192519" name="Oval 7"/>
            <p:cNvSpPr>
              <a:spLocks noChangeArrowheads="1"/>
            </p:cNvSpPr>
            <p:nvPr/>
          </p:nvSpPr>
          <p:spPr bwMode="auto">
            <a:xfrm>
              <a:off x="3072" y="2102"/>
              <a:ext cx="336" cy="358"/>
            </a:xfrm>
            <a:prstGeom prst="ellipse">
              <a:avLst/>
            </a:prstGeom>
            <a:solidFill>
              <a:schemeClr val="bg1">
                <a:alpha val="0"/>
              </a:schemeClr>
            </a:solid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lnSpc>
                  <a:spcPct val="150000"/>
                </a:lnSpc>
                <a:spcBef>
                  <a:spcPct val="50000"/>
                </a:spcBef>
                <a:spcAft>
                  <a:spcPct val="0"/>
                </a:spcAft>
              </a:pPr>
              <a:endParaRPr lang="en-US" sz="2000" b="1">
                <a:solidFill>
                  <a:srgbClr val="FF0000"/>
                </a:solidFill>
              </a:endParaRPr>
            </a:p>
          </p:txBody>
        </p:sp>
        <p:sp>
          <p:nvSpPr>
            <p:cNvPr id="192520" name="Oval 8"/>
            <p:cNvSpPr>
              <a:spLocks noChangeArrowheads="1"/>
            </p:cNvSpPr>
            <p:nvPr/>
          </p:nvSpPr>
          <p:spPr bwMode="auto">
            <a:xfrm>
              <a:off x="2308" y="127"/>
              <a:ext cx="678" cy="268"/>
            </a:xfrm>
            <a:prstGeom prst="ellipse">
              <a:avLst/>
            </a:prstGeom>
            <a:solidFill>
              <a:schemeClr val="bg1">
                <a:alpha val="0"/>
              </a:schemeClr>
            </a:solid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lnSpc>
                  <a:spcPct val="150000"/>
                </a:lnSpc>
                <a:spcBef>
                  <a:spcPct val="50000"/>
                </a:spcBef>
                <a:spcAft>
                  <a:spcPct val="0"/>
                </a:spcAft>
              </a:pPr>
              <a:endParaRPr lang="en-US" sz="2000" b="1">
                <a:solidFill>
                  <a:srgbClr val="FF0000"/>
                </a:solidFill>
              </a:endParaRPr>
            </a:p>
          </p:txBody>
        </p:sp>
        <p:sp>
          <p:nvSpPr>
            <p:cNvPr id="192522" name="Text Box 10"/>
            <p:cNvSpPr txBox="1">
              <a:spLocks noChangeArrowheads="1"/>
            </p:cNvSpPr>
            <p:nvPr/>
          </p:nvSpPr>
          <p:spPr bwMode="auto">
            <a:xfrm>
              <a:off x="432" y="912"/>
              <a:ext cx="1200" cy="523"/>
            </a:xfrm>
            <a:prstGeom prst="rect">
              <a:avLst/>
            </a:prstGeom>
            <a:solidFill>
              <a:schemeClr val="bg1"/>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400" b="1" dirty="0">
                  <a:solidFill>
                    <a:srgbClr val="FF0000"/>
                  </a:solidFill>
                </a:rPr>
                <a:t>5 major “dry” dams</a:t>
              </a:r>
            </a:p>
          </p:txBody>
        </p:sp>
      </p:grpSp>
      <p:grpSp>
        <p:nvGrpSpPr>
          <p:cNvPr id="2" name="Group 1"/>
          <p:cNvGrpSpPr/>
          <p:nvPr/>
        </p:nvGrpSpPr>
        <p:grpSpPr>
          <a:xfrm>
            <a:off x="1944688" y="381000"/>
            <a:ext cx="7161212" cy="6476999"/>
            <a:chOff x="1944688" y="381000"/>
            <a:chExt cx="7161212" cy="6476999"/>
          </a:xfrm>
        </p:grpSpPr>
        <p:sp>
          <p:nvSpPr>
            <p:cNvPr id="192523" name="Oval 11"/>
            <p:cNvSpPr>
              <a:spLocks noChangeArrowheads="1"/>
            </p:cNvSpPr>
            <p:nvPr/>
          </p:nvSpPr>
          <p:spPr bwMode="auto">
            <a:xfrm>
              <a:off x="1944688" y="6291262"/>
              <a:ext cx="1103312" cy="566737"/>
            </a:xfrm>
            <a:prstGeom prst="ellipse">
              <a:avLst/>
            </a:prstGeom>
            <a:solidFill>
              <a:schemeClr val="bg1">
                <a:alpha val="0"/>
              </a:schemeClr>
            </a:solidFill>
            <a:ln w="285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lnSpc>
                  <a:spcPct val="150000"/>
                </a:lnSpc>
                <a:spcBef>
                  <a:spcPct val="50000"/>
                </a:spcBef>
                <a:spcAft>
                  <a:spcPct val="0"/>
                </a:spcAft>
              </a:pPr>
              <a:endParaRPr lang="en-US" sz="2000" b="1">
                <a:solidFill>
                  <a:srgbClr val="FF0000"/>
                </a:solidFill>
              </a:endParaRPr>
            </a:p>
          </p:txBody>
        </p:sp>
        <p:sp>
          <p:nvSpPr>
            <p:cNvPr id="192524" name="Oval 12"/>
            <p:cNvSpPr>
              <a:spLocks noChangeArrowheads="1"/>
            </p:cNvSpPr>
            <p:nvPr/>
          </p:nvSpPr>
          <p:spPr bwMode="auto">
            <a:xfrm>
              <a:off x="2968689" y="5448300"/>
              <a:ext cx="1182687" cy="647700"/>
            </a:xfrm>
            <a:prstGeom prst="ellipse">
              <a:avLst/>
            </a:prstGeom>
            <a:solidFill>
              <a:schemeClr val="bg1">
                <a:alpha val="0"/>
              </a:schemeClr>
            </a:solidFill>
            <a:ln w="285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lnSpc>
                  <a:spcPct val="150000"/>
                </a:lnSpc>
                <a:spcBef>
                  <a:spcPct val="50000"/>
                </a:spcBef>
                <a:spcAft>
                  <a:spcPct val="0"/>
                </a:spcAft>
              </a:pPr>
              <a:endParaRPr lang="en-US" sz="2000" b="1">
                <a:solidFill>
                  <a:srgbClr val="FF0000"/>
                </a:solidFill>
              </a:endParaRPr>
            </a:p>
          </p:txBody>
        </p:sp>
        <p:sp>
          <p:nvSpPr>
            <p:cNvPr id="192525" name="Oval 13"/>
            <p:cNvSpPr>
              <a:spLocks noChangeArrowheads="1"/>
            </p:cNvSpPr>
            <p:nvPr/>
          </p:nvSpPr>
          <p:spPr bwMode="auto">
            <a:xfrm>
              <a:off x="3629025" y="5000624"/>
              <a:ext cx="866775" cy="485775"/>
            </a:xfrm>
            <a:prstGeom prst="ellipse">
              <a:avLst/>
            </a:prstGeom>
            <a:solidFill>
              <a:schemeClr val="bg1">
                <a:alpha val="0"/>
              </a:schemeClr>
            </a:solidFill>
            <a:ln w="285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lnSpc>
                  <a:spcPct val="150000"/>
                </a:lnSpc>
                <a:spcBef>
                  <a:spcPct val="50000"/>
                </a:spcBef>
                <a:spcAft>
                  <a:spcPct val="0"/>
                </a:spcAft>
              </a:pPr>
              <a:endParaRPr lang="en-US" sz="2000" b="1">
                <a:solidFill>
                  <a:srgbClr val="FF0000"/>
                </a:solidFill>
              </a:endParaRPr>
            </a:p>
          </p:txBody>
        </p:sp>
        <p:sp>
          <p:nvSpPr>
            <p:cNvPr id="192526" name="Oval 14"/>
            <p:cNvSpPr>
              <a:spLocks noChangeArrowheads="1"/>
            </p:cNvSpPr>
            <p:nvPr/>
          </p:nvSpPr>
          <p:spPr bwMode="auto">
            <a:xfrm>
              <a:off x="3622675" y="4229099"/>
              <a:ext cx="1025525" cy="647700"/>
            </a:xfrm>
            <a:prstGeom prst="ellipse">
              <a:avLst/>
            </a:prstGeom>
            <a:solidFill>
              <a:schemeClr val="bg1">
                <a:alpha val="0"/>
              </a:schemeClr>
            </a:solidFill>
            <a:ln w="285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lnSpc>
                  <a:spcPct val="150000"/>
                </a:lnSpc>
                <a:spcBef>
                  <a:spcPct val="50000"/>
                </a:spcBef>
                <a:spcAft>
                  <a:spcPct val="0"/>
                </a:spcAft>
              </a:pPr>
              <a:endParaRPr lang="en-US" sz="2000" b="1">
                <a:solidFill>
                  <a:srgbClr val="FF0000"/>
                </a:solidFill>
              </a:endParaRPr>
            </a:p>
          </p:txBody>
        </p:sp>
        <p:sp>
          <p:nvSpPr>
            <p:cNvPr id="192527" name="Text Box 15"/>
            <p:cNvSpPr txBox="1">
              <a:spLocks noChangeArrowheads="1"/>
            </p:cNvSpPr>
            <p:nvPr/>
          </p:nvSpPr>
          <p:spPr bwMode="auto">
            <a:xfrm>
              <a:off x="5257800" y="381000"/>
              <a:ext cx="3848100" cy="1533525"/>
            </a:xfrm>
            <a:prstGeom prst="rect">
              <a:avLst/>
            </a:prstGeom>
            <a:solidFill>
              <a:schemeClr val="bg1"/>
            </a:solidFill>
            <a:ln w="2857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35000"/>
                </a:lnSpc>
                <a:spcBef>
                  <a:spcPct val="50000"/>
                </a:spcBef>
                <a:spcAft>
                  <a:spcPct val="0"/>
                </a:spcAft>
              </a:pPr>
              <a:r>
                <a:rPr lang="en-US" altLang="en-US" sz="2400" b="1" dirty="0">
                  <a:solidFill>
                    <a:srgbClr val="0000FF"/>
                  </a:solidFill>
                </a:rPr>
                <a:t>Channel hydraulic improvements including 55 miles of levees</a:t>
              </a:r>
            </a:p>
          </p:txBody>
        </p:sp>
        <p:sp>
          <p:nvSpPr>
            <p:cNvPr id="192528" name="Oval 16"/>
            <p:cNvSpPr>
              <a:spLocks noChangeArrowheads="1"/>
            </p:cNvSpPr>
            <p:nvPr/>
          </p:nvSpPr>
          <p:spPr bwMode="auto">
            <a:xfrm>
              <a:off x="4011613" y="3305175"/>
              <a:ext cx="788987" cy="809625"/>
            </a:xfrm>
            <a:prstGeom prst="ellipse">
              <a:avLst/>
            </a:prstGeom>
            <a:solidFill>
              <a:schemeClr val="bg1">
                <a:alpha val="0"/>
              </a:schemeClr>
            </a:solidFill>
            <a:ln w="285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lnSpc>
                  <a:spcPct val="150000"/>
                </a:lnSpc>
                <a:spcBef>
                  <a:spcPct val="50000"/>
                </a:spcBef>
                <a:spcAft>
                  <a:spcPct val="0"/>
                </a:spcAft>
              </a:pPr>
              <a:endParaRPr lang="en-US" sz="2000" b="1">
                <a:solidFill>
                  <a:srgbClr val="FF0000"/>
                </a:solidFill>
              </a:endParaRPr>
            </a:p>
          </p:txBody>
        </p:sp>
        <p:sp>
          <p:nvSpPr>
            <p:cNvPr id="192529" name="Oval 17"/>
            <p:cNvSpPr>
              <a:spLocks noChangeArrowheads="1"/>
            </p:cNvSpPr>
            <p:nvPr/>
          </p:nvSpPr>
          <p:spPr bwMode="auto">
            <a:xfrm>
              <a:off x="3868738" y="2028825"/>
              <a:ext cx="866775" cy="485775"/>
            </a:xfrm>
            <a:prstGeom prst="ellipse">
              <a:avLst/>
            </a:prstGeom>
            <a:solidFill>
              <a:schemeClr val="bg1">
                <a:alpha val="0"/>
              </a:schemeClr>
            </a:solidFill>
            <a:ln w="285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lnSpc>
                  <a:spcPct val="150000"/>
                </a:lnSpc>
                <a:spcBef>
                  <a:spcPct val="50000"/>
                </a:spcBef>
                <a:spcAft>
                  <a:spcPct val="0"/>
                </a:spcAft>
              </a:pPr>
              <a:endParaRPr lang="en-US" sz="2000" b="1">
                <a:solidFill>
                  <a:srgbClr val="FF0000"/>
                </a:solidFill>
              </a:endParaRPr>
            </a:p>
          </p:txBody>
        </p:sp>
        <p:sp>
          <p:nvSpPr>
            <p:cNvPr id="192530" name="Oval 18"/>
            <p:cNvSpPr>
              <a:spLocks noChangeArrowheads="1"/>
            </p:cNvSpPr>
            <p:nvPr/>
          </p:nvSpPr>
          <p:spPr bwMode="auto">
            <a:xfrm>
              <a:off x="3783013" y="1414462"/>
              <a:ext cx="788987" cy="566737"/>
            </a:xfrm>
            <a:prstGeom prst="ellipse">
              <a:avLst/>
            </a:prstGeom>
            <a:solidFill>
              <a:schemeClr val="bg1">
                <a:alpha val="0"/>
              </a:schemeClr>
            </a:solidFill>
            <a:ln w="285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lnSpc>
                  <a:spcPct val="150000"/>
                </a:lnSpc>
                <a:spcBef>
                  <a:spcPct val="50000"/>
                </a:spcBef>
                <a:spcAft>
                  <a:spcPct val="0"/>
                </a:spcAft>
              </a:pPr>
              <a:endParaRPr lang="en-US" sz="2000" b="1">
                <a:solidFill>
                  <a:srgbClr val="FF0000"/>
                </a:solidFill>
              </a:endParaRPr>
            </a:p>
          </p:txBody>
        </p:sp>
        <p:sp>
          <p:nvSpPr>
            <p:cNvPr id="192531" name="Oval 19"/>
            <p:cNvSpPr>
              <a:spLocks noChangeArrowheads="1"/>
            </p:cNvSpPr>
            <p:nvPr/>
          </p:nvSpPr>
          <p:spPr bwMode="auto">
            <a:xfrm>
              <a:off x="3394075" y="661987"/>
              <a:ext cx="1025525" cy="404812"/>
            </a:xfrm>
            <a:prstGeom prst="ellipse">
              <a:avLst/>
            </a:prstGeom>
            <a:solidFill>
              <a:schemeClr val="bg1">
                <a:alpha val="0"/>
              </a:schemeClr>
            </a:solidFill>
            <a:ln w="28575" algn="ctr">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lnSpc>
                  <a:spcPct val="150000"/>
                </a:lnSpc>
                <a:spcBef>
                  <a:spcPct val="50000"/>
                </a:spcBef>
                <a:spcAft>
                  <a:spcPct val="0"/>
                </a:spcAft>
              </a:pPr>
              <a:endParaRPr lang="en-US" sz="2000" b="1">
                <a:solidFill>
                  <a:srgbClr val="FF0000"/>
                </a:solidFill>
              </a:endParaRPr>
            </a:p>
          </p:txBody>
        </p:sp>
      </p:grpSp>
      <p:sp>
        <p:nvSpPr>
          <p:cNvPr id="21" name="Text Box 15"/>
          <p:cNvSpPr txBox="1">
            <a:spLocks noChangeArrowheads="1"/>
          </p:cNvSpPr>
          <p:nvPr/>
        </p:nvSpPr>
        <p:spPr bwMode="auto">
          <a:xfrm>
            <a:off x="5257800" y="1926901"/>
            <a:ext cx="3848100" cy="1034899"/>
          </a:xfrm>
          <a:prstGeom prst="rect">
            <a:avLst/>
          </a:prstGeom>
          <a:solidFill>
            <a:schemeClr val="bg1"/>
          </a:solidFill>
          <a:ln w="28575"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35000"/>
              </a:lnSpc>
              <a:spcBef>
                <a:spcPct val="50000"/>
              </a:spcBef>
              <a:spcAft>
                <a:spcPct val="0"/>
              </a:spcAft>
            </a:pPr>
            <a:r>
              <a:rPr lang="en-US" altLang="en-US" sz="2400" b="1" dirty="0">
                <a:solidFill>
                  <a:srgbClr val="0000FF"/>
                </a:solidFill>
              </a:rPr>
              <a:t>Gaps between levees are open flood plains</a:t>
            </a:r>
          </a:p>
        </p:txBody>
      </p:sp>
    </p:spTree>
    <p:extLst>
      <p:ext uri="{BB962C8B-B14F-4D97-AF65-F5344CB8AC3E}">
        <p14:creationId xmlns:p14="http://schemas.microsoft.com/office/powerpoint/2010/main" val="387499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25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838200" y="304800"/>
            <a:ext cx="8077200" cy="204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b="1">
                <a:solidFill>
                  <a:srgbClr val="FF0000"/>
                </a:solidFill>
                <a:latin typeface="Arial" charset="0"/>
              </a:defRPr>
            </a:lvl1pPr>
            <a:lvl2pPr marL="742950" indent="-285750" eaLnBrk="0" hangingPunct="0">
              <a:defRPr sz="2000" b="1">
                <a:solidFill>
                  <a:srgbClr val="FF0000"/>
                </a:solidFill>
                <a:latin typeface="Arial" charset="0"/>
              </a:defRPr>
            </a:lvl2pPr>
            <a:lvl3pPr marL="1143000" indent="-228600" eaLnBrk="0" hangingPunct="0">
              <a:defRPr sz="2000" b="1">
                <a:solidFill>
                  <a:srgbClr val="FF0000"/>
                </a:solidFill>
                <a:latin typeface="Arial" charset="0"/>
              </a:defRPr>
            </a:lvl3pPr>
            <a:lvl4pPr marL="1600200" indent="-228600" eaLnBrk="0" hangingPunct="0">
              <a:defRPr sz="2000" b="1">
                <a:solidFill>
                  <a:srgbClr val="FF0000"/>
                </a:solidFill>
                <a:latin typeface="Arial" charset="0"/>
              </a:defRPr>
            </a:lvl4pPr>
            <a:lvl5pPr marL="2057400" indent="-228600" eaLnBrk="0" hangingPunct="0">
              <a:defRPr sz="2000" b="1">
                <a:solidFill>
                  <a:srgbClr val="FF0000"/>
                </a:solidFill>
                <a:latin typeface="Arial" charset="0"/>
              </a:defRPr>
            </a:lvl5pPr>
            <a:lvl6pPr marL="2514600" indent="-228600" eaLnBrk="0" fontAlgn="base" hangingPunct="0">
              <a:lnSpc>
                <a:spcPct val="150000"/>
              </a:lnSpc>
              <a:spcBef>
                <a:spcPct val="50000"/>
              </a:spcBef>
              <a:spcAft>
                <a:spcPct val="0"/>
              </a:spcAft>
              <a:defRPr sz="2000" b="1">
                <a:solidFill>
                  <a:srgbClr val="FF0000"/>
                </a:solidFill>
                <a:latin typeface="Arial" charset="0"/>
              </a:defRPr>
            </a:lvl6pPr>
            <a:lvl7pPr marL="2971800" indent="-228600" eaLnBrk="0" fontAlgn="base" hangingPunct="0">
              <a:lnSpc>
                <a:spcPct val="150000"/>
              </a:lnSpc>
              <a:spcBef>
                <a:spcPct val="50000"/>
              </a:spcBef>
              <a:spcAft>
                <a:spcPct val="0"/>
              </a:spcAft>
              <a:defRPr sz="2000" b="1">
                <a:solidFill>
                  <a:srgbClr val="FF0000"/>
                </a:solidFill>
                <a:latin typeface="Arial" charset="0"/>
              </a:defRPr>
            </a:lvl7pPr>
            <a:lvl8pPr marL="3429000" indent="-228600" eaLnBrk="0" fontAlgn="base" hangingPunct="0">
              <a:lnSpc>
                <a:spcPct val="150000"/>
              </a:lnSpc>
              <a:spcBef>
                <a:spcPct val="50000"/>
              </a:spcBef>
              <a:spcAft>
                <a:spcPct val="0"/>
              </a:spcAft>
              <a:defRPr sz="2000" b="1">
                <a:solidFill>
                  <a:srgbClr val="FF0000"/>
                </a:solidFill>
                <a:latin typeface="Arial" charset="0"/>
              </a:defRPr>
            </a:lvl8pPr>
            <a:lvl9pPr marL="3886200" indent="-228600" eaLnBrk="0" fontAlgn="base" hangingPunct="0">
              <a:lnSpc>
                <a:spcPct val="150000"/>
              </a:lnSpc>
              <a:spcBef>
                <a:spcPct val="50000"/>
              </a:spcBef>
              <a:spcAft>
                <a:spcPct val="0"/>
              </a:spcAft>
              <a:defRPr sz="2000" b="1">
                <a:solidFill>
                  <a:srgbClr val="FF0000"/>
                </a:solidFill>
                <a:latin typeface="Arial" charset="0"/>
              </a:defRPr>
            </a:lvl9pPr>
          </a:lstStyle>
          <a:p>
            <a:pPr eaLnBrk="1" fontAlgn="base" hangingPunct="1">
              <a:lnSpc>
                <a:spcPct val="150000"/>
              </a:lnSpc>
              <a:spcBef>
                <a:spcPct val="50000"/>
              </a:spcBef>
              <a:spcAft>
                <a:spcPct val="0"/>
              </a:spcAft>
            </a:pPr>
            <a:r>
              <a:rPr lang="en-US" altLang="en-US" sz="2400" dirty="0">
                <a:solidFill>
                  <a:srgbClr val="000000"/>
                </a:solidFill>
              </a:rPr>
              <a:t>Examples of levees and channel armoring </a:t>
            </a:r>
          </a:p>
          <a:p>
            <a:pPr eaLnBrk="1" fontAlgn="base" hangingPunct="1">
              <a:lnSpc>
                <a:spcPct val="150000"/>
              </a:lnSpc>
              <a:spcBef>
                <a:spcPct val="50000"/>
              </a:spcBef>
              <a:spcAft>
                <a:spcPct val="0"/>
              </a:spcAft>
            </a:pPr>
            <a:endParaRPr lang="en-US" altLang="en-US" sz="2400" dirty="0">
              <a:solidFill>
                <a:srgbClr val="0000FF"/>
              </a:solidFill>
              <a:latin typeface="Arial"/>
            </a:endParaRPr>
          </a:p>
          <a:p>
            <a:pPr eaLnBrk="1" fontAlgn="base" hangingPunct="1">
              <a:lnSpc>
                <a:spcPct val="130000"/>
              </a:lnSpc>
              <a:spcBef>
                <a:spcPct val="50000"/>
              </a:spcBef>
              <a:spcAft>
                <a:spcPct val="0"/>
              </a:spcAft>
            </a:pPr>
            <a:endParaRPr lang="en-US" altLang="en-US" sz="2400" dirty="0">
              <a:solidFill>
                <a:srgbClr val="000000"/>
              </a:solidFill>
            </a:endParaRPr>
          </a:p>
        </p:txBody>
      </p:sp>
    </p:spTree>
    <p:extLst>
      <p:ext uri="{BB962C8B-B14F-4D97-AF65-F5344CB8AC3E}">
        <p14:creationId xmlns:p14="http://schemas.microsoft.com/office/powerpoint/2010/main" val="4529923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4962" y="1"/>
            <a:ext cx="9387562" cy="6758869"/>
            <a:chOff x="-14962" y="0"/>
            <a:chExt cx="9387562" cy="6758868"/>
          </a:xfrm>
        </p:grpSpPr>
        <p:sp>
          <p:nvSpPr>
            <p:cNvPr id="4" name="Text Box 4"/>
            <p:cNvSpPr txBox="1">
              <a:spLocks noChangeArrowheads="1"/>
            </p:cNvSpPr>
            <p:nvPr/>
          </p:nvSpPr>
          <p:spPr bwMode="auto">
            <a:xfrm>
              <a:off x="228600" y="6186404"/>
              <a:ext cx="9144000" cy="572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30000"/>
                </a:lnSpc>
                <a:spcAft>
                  <a:spcPct val="0"/>
                </a:spcAft>
              </a:pPr>
              <a:r>
                <a:rPr lang="en-US" altLang="en-US" sz="2400" b="1" dirty="0">
                  <a:solidFill>
                    <a:srgbClr val="000000"/>
                  </a:solidFill>
                </a:rPr>
                <a:t>Dayton region – major levees and channel widening</a:t>
              </a:r>
            </a:p>
          </p:txBody>
        </p:sp>
        <p:pic>
          <p:nvPicPr>
            <p:cNvPr id="3074" name="Picture 2" descr="C:\Users\SJB\Documents\Classes\Cee 5xx Class materials - Steve Burges\Cee 578 Jessica Spring 2017\Miami Conservancy District\Photos\Dayton reg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62" y="0"/>
              <a:ext cx="9158962" cy="6172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9F37568D-73F2-7004-573E-B76B3A32B37A}"/>
              </a:ext>
            </a:extLst>
          </p:cNvPr>
          <p:cNvGrpSpPr/>
          <p:nvPr/>
        </p:nvGrpSpPr>
        <p:grpSpPr>
          <a:xfrm>
            <a:off x="533402" y="481584"/>
            <a:ext cx="4800597" cy="1965960"/>
            <a:chOff x="533402" y="481584"/>
            <a:chExt cx="4800597" cy="1965960"/>
          </a:xfrm>
        </p:grpSpPr>
        <p:sp>
          <p:nvSpPr>
            <p:cNvPr id="16" name="Text Box 5"/>
            <p:cNvSpPr txBox="1">
              <a:spLocks noChangeArrowheads="1"/>
            </p:cNvSpPr>
            <p:nvPr/>
          </p:nvSpPr>
          <p:spPr bwMode="auto">
            <a:xfrm>
              <a:off x="533402" y="481584"/>
              <a:ext cx="4038599" cy="1015663"/>
            </a:xfrm>
            <a:prstGeom prst="rect">
              <a:avLst/>
            </a:prstGeom>
            <a:solidFill>
              <a:schemeClr val="bg1"/>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000" b="1" dirty="0">
                  <a:solidFill>
                    <a:srgbClr val="FF0000"/>
                  </a:solidFill>
                </a:rPr>
                <a:t>Site selected by Orville Wright and Arthur Morgan in 1917 – </a:t>
              </a:r>
            </a:p>
            <a:p>
              <a:pPr fontAlgn="base">
                <a:spcAft>
                  <a:spcPct val="0"/>
                </a:spcAft>
              </a:pPr>
              <a:r>
                <a:rPr lang="en-US" altLang="en-US" sz="2000" b="1" dirty="0">
                  <a:solidFill>
                    <a:srgbClr val="FF0000"/>
                  </a:solidFill>
                </a:rPr>
                <a:t>US had entered World War I</a:t>
              </a:r>
            </a:p>
          </p:txBody>
        </p:sp>
        <p:sp>
          <p:nvSpPr>
            <p:cNvPr id="17" name="Line 7"/>
            <p:cNvSpPr>
              <a:spLocks noChangeShapeType="1"/>
            </p:cNvSpPr>
            <p:nvPr/>
          </p:nvSpPr>
          <p:spPr bwMode="auto">
            <a:xfrm>
              <a:off x="2563176" y="1536392"/>
              <a:ext cx="2770823" cy="91115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grpSp>
      <p:sp>
        <p:nvSpPr>
          <p:cNvPr id="2" name="TextBox 1"/>
          <p:cNvSpPr txBox="1"/>
          <p:nvPr/>
        </p:nvSpPr>
        <p:spPr>
          <a:xfrm>
            <a:off x="1143000" y="6248400"/>
            <a:ext cx="7010400" cy="369332"/>
          </a:xfrm>
          <a:prstGeom prst="rect">
            <a:avLst/>
          </a:prstGeom>
          <a:noFill/>
        </p:spPr>
        <p:txBody>
          <a:bodyPr wrap="square" rtlCol="0">
            <a:spAutoFit/>
          </a:bodyPr>
          <a:lstStyle/>
          <a:p>
            <a:endParaRPr lang="en-US" dirty="0"/>
          </a:p>
        </p:txBody>
      </p:sp>
      <p:grpSp>
        <p:nvGrpSpPr>
          <p:cNvPr id="12" name="Group 11"/>
          <p:cNvGrpSpPr/>
          <p:nvPr/>
        </p:nvGrpSpPr>
        <p:grpSpPr>
          <a:xfrm>
            <a:off x="1219203" y="4567239"/>
            <a:ext cx="5715001" cy="995363"/>
            <a:chOff x="1219199" y="4567237"/>
            <a:chExt cx="5715001" cy="995363"/>
          </a:xfrm>
        </p:grpSpPr>
        <p:sp>
          <p:nvSpPr>
            <p:cNvPr id="6" name="Text Box 5"/>
            <p:cNvSpPr txBox="1">
              <a:spLocks noChangeArrowheads="1"/>
            </p:cNvSpPr>
            <p:nvPr/>
          </p:nvSpPr>
          <p:spPr bwMode="auto">
            <a:xfrm>
              <a:off x="2895601" y="4567237"/>
              <a:ext cx="4038599" cy="400110"/>
            </a:xfrm>
            <a:prstGeom prst="rect">
              <a:avLst/>
            </a:prstGeom>
            <a:solidFill>
              <a:schemeClr val="bg1"/>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000" b="1" dirty="0">
                  <a:solidFill>
                    <a:srgbClr val="FF0000"/>
                  </a:solidFill>
                </a:rPr>
                <a:t>Engineered channel and levees</a:t>
              </a:r>
            </a:p>
          </p:txBody>
        </p:sp>
        <p:sp>
          <p:nvSpPr>
            <p:cNvPr id="8" name="Line 7"/>
            <p:cNvSpPr>
              <a:spLocks noChangeShapeType="1"/>
            </p:cNvSpPr>
            <p:nvPr/>
          </p:nvSpPr>
          <p:spPr bwMode="auto">
            <a:xfrm flipH="1">
              <a:off x="1219199" y="4791456"/>
              <a:ext cx="1688592" cy="771144"/>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grpSp>
      <p:grpSp>
        <p:nvGrpSpPr>
          <p:cNvPr id="11" name="Group 10"/>
          <p:cNvGrpSpPr/>
          <p:nvPr/>
        </p:nvGrpSpPr>
        <p:grpSpPr>
          <a:xfrm>
            <a:off x="4038600" y="3276600"/>
            <a:ext cx="1676400" cy="553998"/>
            <a:chOff x="4038600" y="3276600"/>
            <a:chExt cx="1676400" cy="553998"/>
          </a:xfrm>
        </p:grpSpPr>
        <p:cxnSp>
          <p:nvCxnSpPr>
            <p:cNvPr id="9" name="Straight Connector 8"/>
            <p:cNvCxnSpPr/>
            <p:nvPr/>
          </p:nvCxnSpPr>
          <p:spPr bwMode="auto">
            <a:xfrm>
              <a:off x="4038600" y="3276600"/>
              <a:ext cx="304800" cy="22860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Rectangle 9"/>
            <p:cNvSpPr/>
            <p:nvPr/>
          </p:nvSpPr>
          <p:spPr bwMode="auto">
            <a:xfrm>
              <a:off x="4343400" y="3276600"/>
              <a:ext cx="1371600" cy="553998"/>
            </a:xfrm>
            <a:prstGeom prst="rect">
              <a:avLst/>
            </a:prstGeom>
            <a:solidFill>
              <a:schemeClr val="bg1">
                <a:alpha val="2500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50000"/>
                </a:lnSpc>
                <a:spcBef>
                  <a:spcPct val="50000"/>
                </a:spcBef>
                <a:spcAft>
                  <a:spcPct val="0"/>
                </a:spcAft>
                <a:buClrTx/>
                <a:buSzTx/>
                <a:buFontTx/>
                <a:buNone/>
                <a:tabLst/>
              </a:pPr>
              <a:endParaRPr kumimoji="0" lang="en-US" sz="2000" b="1" i="0" u="none" strike="noStrike" cap="none" normalizeH="0" baseline="0">
                <a:ln>
                  <a:noFill/>
                </a:ln>
                <a:solidFill>
                  <a:srgbClr val="FF0000"/>
                </a:solidFill>
                <a:effectLst/>
                <a:latin typeface="Arial" charset="0"/>
              </a:endParaRPr>
            </a:p>
          </p:txBody>
        </p:sp>
      </p:grpSp>
      <p:sp>
        <p:nvSpPr>
          <p:cNvPr id="15" name="Rectangle 14"/>
          <p:cNvSpPr/>
          <p:nvPr/>
        </p:nvSpPr>
        <p:spPr bwMode="auto">
          <a:xfrm>
            <a:off x="3276600" y="2667000"/>
            <a:ext cx="2209800" cy="553998"/>
          </a:xfrm>
          <a:prstGeom prst="rect">
            <a:avLst/>
          </a:prstGeom>
          <a:solidFill>
            <a:schemeClr val="bg1">
              <a:alpha val="2500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50000"/>
              </a:lnSpc>
              <a:spcBef>
                <a:spcPct val="50000"/>
              </a:spcBef>
              <a:spcAft>
                <a:spcPct val="0"/>
              </a:spcAft>
              <a:buClrTx/>
              <a:buSzTx/>
              <a:buFontTx/>
              <a:buNone/>
              <a:tabLst/>
            </a:pPr>
            <a:endParaRPr kumimoji="0" lang="en-US" sz="2000" b="1" i="0" u="none" strike="noStrike" cap="none" normalizeH="0" baseline="0">
              <a:ln>
                <a:noFill/>
              </a:ln>
              <a:solidFill>
                <a:srgbClr val="FF0000"/>
              </a:solidFill>
              <a:effectLst/>
              <a:latin typeface="Arial" charset="0"/>
            </a:endParaRPr>
          </a:p>
        </p:txBody>
      </p:sp>
      <p:sp>
        <p:nvSpPr>
          <p:cNvPr id="18" name="Rectangle 17"/>
          <p:cNvSpPr/>
          <p:nvPr/>
        </p:nvSpPr>
        <p:spPr bwMode="auto">
          <a:xfrm>
            <a:off x="228600" y="6287544"/>
            <a:ext cx="7628830" cy="416227"/>
          </a:xfrm>
          <a:prstGeom prst="rect">
            <a:avLst/>
          </a:prstGeom>
          <a:solidFill>
            <a:schemeClr val="bg1">
              <a:alpha val="25000"/>
            </a:schemeClr>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50000"/>
              </a:lnSpc>
              <a:spcBef>
                <a:spcPct val="50000"/>
              </a:spcBef>
              <a:spcAft>
                <a:spcPct val="0"/>
              </a:spcAft>
              <a:buClrTx/>
              <a:buSzTx/>
              <a:buFontTx/>
              <a:buNone/>
              <a:tabLst/>
            </a:pPr>
            <a:endParaRPr kumimoji="0" lang="en-US" sz="2000" b="1" i="0" u="none" strike="noStrike" cap="none" normalizeH="0" baseline="0">
              <a:ln>
                <a:noFill/>
              </a:ln>
              <a:solidFill>
                <a:srgbClr val="FF0000"/>
              </a:solidFill>
              <a:effectLst/>
              <a:latin typeface="Arial" charset="0"/>
            </a:endParaRPr>
          </a:p>
        </p:txBody>
      </p:sp>
      <p:grpSp>
        <p:nvGrpSpPr>
          <p:cNvPr id="26" name="Group 25"/>
          <p:cNvGrpSpPr/>
          <p:nvPr/>
        </p:nvGrpSpPr>
        <p:grpSpPr>
          <a:xfrm>
            <a:off x="1847088" y="5638800"/>
            <a:ext cx="896112" cy="515112"/>
            <a:chOff x="1370575" y="5666232"/>
            <a:chExt cx="896112" cy="515112"/>
          </a:xfrm>
        </p:grpSpPr>
        <p:sp>
          <p:nvSpPr>
            <p:cNvPr id="23" name="Text Box 23"/>
            <p:cNvSpPr txBox="1">
              <a:spLocks noChangeArrowheads="1"/>
            </p:cNvSpPr>
            <p:nvPr/>
          </p:nvSpPr>
          <p:spPr bwMode="auto">
            <a:xfrm>
              <a:off x="1370575" y="5781234"/>
              <a:ext cx="896112" cy="400110"/>
            </a:xfrm>
            <a:prstGeom prst="rect">
              <a:avLst/>
            </a:prstGeom>
            <a:solidFill>
              <a:sysClr val="window" lastClr="FFFFFF"/>
            </a:solidFill>
            <a:ln w="38100" algn="ctr">
              <a:solidFill>
                <a:srgbClr val="FF0000"/>
              </a:solidFill>
              <a:miter lim="800000"/>
              <a:headEnd/>
              <a:tailEnd/>
            </a:ln>
            <a:effectLst/>
          </p:spPr>
          <p:txBody>
            <a:bodyPr wrap="square">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000" b="1" i="0" u="none" strike="noStrike" kern="0" cap="none" spc="0" normalizeH="0" baseline="0" noProof="0" dirty="0">
                  <a:ln>
                    <a:noFill/>
                  </a:ln>
                  <a:solidFill>
                    <a:srgbClr val="FF0000"/>
                  </a:solidFill>
                  <a:effectLst/>
                  <a:uLnTx/>
                  <a:uFillTx/>
                  <a:latin typeface="Calibri"/>
                </a:rPr>
                <a:t>1 mile</a:t>
              </a:r>
            </a:p>
          </p:txBody>
        </p:sp>
        <p:cxnSp>
          <p:nvCxnSpPr>
            <p:cNvPr id="25" name="Straight Connector 24"/>
            <p:cNvCxnSpPr/>
            <p:nvPr/>
          </p:nvCxnSpPr>
          <p:spPr>
            <a:xfrm>
              <a:off x="1577035" y="5666232"/>
              <a:ext cx="509629" cy="0"/>
            </a:xfrm>
            <a:prstGeom prst="line">
              <a:avLst/>
            </a:prstGeom>
            <a:noFill/>
            <a:ln w="57150" cap="flat" cmpd="sng" algn="ctr">
              <a:solidFill>
                <a:srgbClr val="FF0000"/>
              </a:solidFill>
              <a:prstDash val="solid"/>
            </a:ln>
            <a:effectLst/>
          </p:spPr>
        </p:cxnSp>
      </p:grpSp>
    </p:spTree>
    <p:extLst>
      <p:ext uri="{BB962C8B-B14F-4D97-AF65-F5344CB8AC3E}">
        <p14:creationId xmlns:p14="http://schemas.microsoft.com/office/powerpoint/2010/main" val="44575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6248400"/>
            <a:ext cx="7010400" cy="369332"/>
          </a:xfrm>
          <a:prstGeom prst="rect">
            <a:avLst/>
          </a:prstGeom>
          <a:noFill/>
        </p:spPr>
        <p:txBody>
          <a:bodyPr wrap="square" rtlCol="0">
            <a:spAutoFit/>
          </a:bodyPr>
          <a:lstStyle/>
          <a:p>
            <a:endParaRPr lang="en-US" dirty="0"/>
          </a:p>
        </p:txBody>
      </p:sp>
      <p:pic>
        <p:nvPicPr>
          <p:cNvPr id="2050" name="Picture 2" descr="C:\Users\SJB\Documents\Classes\Cee 5xx Class materials - Steve Burges\Cee 578 Jessica Spring 2017\Miami Conservancy District\Photos\Dayton Leve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475" y="0"/>
            <a:ext cx="8909050" cy="58864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p:cNvSpPr txBox="1">
            <a:spLocks noChangeArrowheads="1"/>
          </p:cNvSpPr>
          <p:nvPr/>
        </p:nvSpPr>
        <p:spPr bwMode="auto">
          <a:xfrm>
            <a:off x="228600" y="6096000"/>
            <a:ext cx="9144000" cy="572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30000"/>
              </a:lnSpc>
              <a:spcAft>
                <a:spcPct val="0"/>
              </a:spcAft>
            </a:pPr>
            <a:r>
              <a:rPr lang="en-US" altLang="en-US" sz="2400" b="1" dirty="0">
                <a:solidFill>
                  <a:srgbClr val="000000"/>
                </a:solidFill>
              </a:rPr>
              <a:t>Dayton – major levees and channel widening</a:t>
            </a:r>
          </a:p>
        </p:txBody>
      </p:sp>
      <p:grpSp>
        <p:nvGrpSpPr>
          <p:cNvPr id="3" name="Group 2"/>
          <p:cNvGrpSpPr/>
          <p:nvPr/>
        </p:nvGrpSpPr>
        <p:grpSpPr>
          <a:xfrm>
            <a:off x="2971803" y="923543"/>
            <a:ext cx="5715001" cy="3805620"/>
            <a:chOff x="2971799" y="923543"/>
            <a:chExt cx="5715001" cy="3805620"/>
          </a:xfrm>
        </p:grpSpPr>
        <p:sp>
          <p:nvSpPr>
            <p:cNvPr id="6" name="Text Box 5"/>
            <p:cNvSpPr txBox="1">
              <a:spLocks noChangeArrowheads="1"/>
            </p:cNvSpPr>
            <p:nvPr/>
          </p:nvSpPr>
          <p:spPr bwMode="auto">
            <a:xfrm>
              <a:off x="4648201" y="3733800"/>
              <a:ext cx="4038599" cy="400110"/>
            </a:xfrm>
            <a:prstGeom prst="rect">
              <a:avLst/>
            </a:prstGeom>
            <a:solidFill>
              <a:schemeClr val="bg1"/>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000" b="1" dirty="0">
                  <a:solidFill>
                    <a:srgbClr val="FF0000"/>
                  </a:solidFill>
                </a:rPr>
                <a:t>Engineered channel and levees</a:t>
              </a:r>
            </a:p>
          </p:txBody>
        </p:sp>
        <p:sp>
          <p:nvSpPr>
            <p:cNvPr id="7" name="Line 7"/>
            <p:cNvSpPr>
              <a:spLocks noChangeShapeType="1"/>
            </p:cNvSpPr>
            <p:nvPr/>
          </p:nvSpPr>
          <p:spPr bwMode="auto">
            <a:xfrm flipH="1">
              <a:off x="2971799" y="3958019"/>
              <a:ext cx="1688592" cy="771144"/>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
          <p:nvSpPr>
            <p:cNvPr id="8" name="Line 7"/>
            <p:cNvSpPr>
              <a:spLocks noChangeShapeType="1"/>
            </p:cNvSpPr>
            <p:nvPr/>
          </p:nvSpPr>
          <p:spPr bwMode="auto">
            <a:xfrm flipH="1" flipV="1">
              <a:off x="3090671" y="923543"/>
              <a:ext cx="1557529" cy="303447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grpSp>
      <p:grpSp>
        <p:nvGrpSpPr>
          <p:cNvPr id="11" name="Group 10"/>
          <p:cNvGrpSpPr/>
          <p:nvPr/>
        </p:nvGrpSpPr>
        <p:grpSpPr>
          <a:xfrm>
            <a:off x="6324605" y="762000"/>
            <a:ext cx="1523999" cy="1390710"/>
            <a:chOff x="6324601" y="762000"/>
            <a:chExt cx="1523999" cy="1390710"/>
          </a:xfrm>
        </p:grpSpPr>
        <p:sp>
          <p:nvSpPr>
            <p:cNvPr id="9" name="Line 7"/>
            <p:cNvSpPr>
              <a:spLocks noChangeShapeType="1"/>
            </p:cNvSpPr>
            <p:nvPr/>
          </p:nvSpPr>
          <p:spPr bwMode="auto">
            <a:xfrm flipV="1">
              <a:off x="7010400" y="762000"/>
              <a:ext cx="381000" cy="9906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
          <p:nvSpPr>
            <p:cNvPr id="10" name="Text Box 5"/>
            <p:cNvSpPr txBox="1">
              <a:spLocks noChangeArrowheads="1"/>
            </p:cNvSpPr>
            <p:nvPr/>
          </p:nvSpPr>
          <p:spPr bwMode="auto">
            <a:xfrm>
              <a:off x="6324601" y="1752600"/>
              <a:ext cx="1523999" cy="400110"/>
            </a:xfrm>
            <a:prstGeom prst="rect">
              <a:avLst/>
            </a:prstGeom>
            <a:solidFill>
              <a:schemeClr val="bg1"/>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000" b="1" dirty="0">
                  <a:solidFill>
                    <a:srgbClr val="FF0000"/>
                  </a:solidFill>
                </a:rPr>
                <a:t>No levees</a:t>
              </a:r>
            </a:p>
          </p:txBody>
        </p:sp>
      </p:grpSp>
      <p:sp>
        <p:nvSpPr>
          <p:cNvPr id="12" name="Rectangle 11"/>
          <p:cNvSpPr/>
          <p:nvPr/>
        </p:nvSpPr>
        <p:spPr bwMode="auto">
          <a:xfrm>
            <a:off x="228600" y="6214393"/>
            <a:ext cx="6629400" cy="403340"/>
          </a:xfrm>
          <a:prstGeom prst="rect">
            <a:avLst/>
          </a:prstGeom>
          <a:solidFill>
            <a:schemeClr val="bg1">
              <a:alpha val="25000"/>
            </a:schemeClr>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50000"/>
              </a:lnSpc>
              <a:spcBef>
                <a:spcPct val="50000"/>
              </a:spcBef>
              <a:spcAft>
                <a:spcPct val="0"/>
              </a:spcAft>
              <a:buClrTx/>
              <a:buSzTx/>
              <a:buFontTx/>
              <a:buNone/>
              <a:tabLst/>
            </a:pPr>
            <a:endParaRPr kumimoji="0" lang="en-US" sz="2000" b="1" i="0" u="none" strike="noStrike" cap="none" normalizeH="0" baseline="0">
              <a:ln>
                <a:noFill/>
              </a:ln>
              <a:solidFill>
                <a:srgbClr val="FF0000"/>
              </a:solidFill>
              <a:effectLst/>
              <a:latin typeface="Arial" charset="0"/>
            </a:endParaRPr>
          </a:p>
        </p:txBody>
      </p:sp>
      <p:grpSp>
        <p:nvGrpSpPr>
          <p:cNvPr id="5" name="Group 4"/>
          <p:cNvGrpSpPr/>
          <p:nvPr/>
        </p:nvGrpSpPr>
        <p:grpSpPr>
          <a:xfrm>
            <a:off x="1224270" y="5318760"/>
            <a:ext cx="1144026" cy="527304"/>
            <a:chOff x="1224270" y="5318760"/>
            <a:chExt cx="1144026" cy="527304"/>
          </a:xfrm>
        </p:grpSpPr>
        <p:sp>
          <p:nvSpPr>
            <p:cNvPr id="14" name="Text Box 23"/>
            <p:cNvSpPr txBox="1">
              <a:spLocks noChangeArrowheads="1"/>
            </p:cNvSpPr>
            <p:nvPr/>
          </p:nvSpPr>
          <p:spPr bwMode="auto">
            <a:xfrm>
              <a:off x="1224270" y="5445954"/>
              <a:ext cx="1144026" cy="400110"/>
            </a:xfrm>
            <a:prstGeom prst="rect">
              <a:avLst/>
            </a:prstGeom>
            <a:solidFill>
              <a:sysClr val="window" lastClr="FFFFFF"/>
            </a:solidFill>
            <a:ln w="38100" algn="ctr">
              <a:solidFill>
                <a:srgbClr val="FF0000"/>
              </a:solidFill>
              <a:miter lim="800000"/>
              <a:headEnd/>
              <a:tailEnd/>
            </a:ln>
            <a:effectLst/>
          </p:spPr>
          <p:txBody>
            <a:bodyPr wrap="square">
              <a:spAutoFit/>
            </a:body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000" b="1" i="0" u="none" strike="noStrike" kern="0" cap="none" spc="0" normalizeH="0" baseline="0" noProof="0" dirty="0">
                  <a:ln>
                    <a:noFill/>
                  </a:ln>
                  <a:solidFill>
                    <a:srgbClr val="FF0000"/>
                  </a:solidFill>
                  <a:effectLst/>
                  <a:uLnTx/>
                  <a:uFillTx/>
                  <a:latin typeface="Calibri"/>
                </a:rPr>
                <a:t>0.5 miles</a:t>
              </a:r>
            </a:p>
          </p:txBody>
        </p:sp>
        <p:cxnSp>
          <p:nvCxnSpPr>
            <p:cNvPr id="15" name="Straight Connector 14"/>
            <p:cNvCxnSpPr/>
            <p:nvPr/>
          </p:nvCxnSpPr>
          <p:spPr>
            <a:xfrm>
              <a:off x="1382860" y="5318760"/>
              <a:ext cx="884852" cy="0"/>
            </a:xfrm>
            <a:prstGeom prst="line">
              <a:avLst/>
            </a:prstGeom>
            <a:noFill/>
            <a:ln w="57150" cap="flat" cmpd="sng" algn="ctr">
              <a:solidFill>
                <a:srgbClr val="FF0000"/>
              </a:solidFill>
              <a:prstDash val="solid"/>
            </a:ln>
            <a:effectLst/>
          </p:spPr>
        </p:cxnSp>
      </p:grpSp>
    </p:spTree>
    <p:extLst>
      <p:ext uri="{BB962C8B-B14F-4D97-AF65-F5344CB8AC3E}">
        <p14:creationId xmlns:p14="http://schemas.microsoft.com/office/powerpoint/2010/main" val="6426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Text Box 2"/>
          <p:cNvSpPr txBox="1">
            <a:spLocks noChangeArrowheads="1"/>
          </p:cNvSpPr>
          <p:nvPr/>
        </p:nvSpPr>
        <p:spPr bwMode="auto">
          <a:xfrm>
            <a:off x="6096000" y="762002"/>
            <a:ext cx="609600" cy="549275"/>
          </a:xfrm>
          <a:prstGeom prst="rect">
            <a:avLst/>
          </a:prstGeom>
          <a:solidFill>
            <a:schemeClr val="bg1"/>
          </a:solidFill>
          <a:ln>
            <a:noFill/>
          </a:ln>
          <a:effectLst/>
          <a:extLs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endParaRPr lang="en-US" altLang="en-US" sz="2000" b="1">
              <a:solidFill>
                <a:srgbClr val="FF0000"/>
              </a:solidFill>
            </a:endParaRPr>
          </a:p>
        </p:txBody>
      </p:sp>
      <p:pic>
        <p:nvPicPr>
          <p:cNvPr id="350211" name="Picture 3" descr="miami0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71436"/>
            <a:ext cx="9448801" cy="5522913"/>
          </a:xfrm>
          <a:prstGeom prst="rect">
            <a:avLst/>
          </a:prstGeom>
          <a:noFill/>
          <a:extLst>
            <a:ext uri="{909E8E84-426E-40DD-AFC4-6F175D3DCCD1}">
              <a14:hiddenFill xmlns:a14="http://schemas.microsoft.com/office/drawing/2010/main">
                <a:solidFill>
                  <a:srgbClr val="FFFFFF"/>
                </a:solidFill>
              </a14:hiddenFill>
            </a:ext>
          </a:extLst>
        </p:spPr>
      </p:pic>
      <p:sp>
        <p:nvSpPr>
          <p:cNvPr id="350212" name="Text Box 4"/>
          <p:cNvSpPr txBox="1">
            <a:spLocks noChangeArrowheads="1"/>
          </p:cNvSpPr>
          <p:nvPr/>
        </p:nvSpPr>
        <p:spPr bwMode="auto">
          <a:xfrm>
            <a:off x="228600" y="5550618"/>
            <a:ext cx="9144000" cy="1002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30000"/>
              </a:lnSpc>
              <a:spcAft>
                <a:spcPct val="0"/>
              </a:spcAft>
            </a:pPr>
            <a:r>
              <a:rPr lang="en-US" altLang="en-US" sz="2400" b="1" dirty="0">
                <a:solidFill>
                  <a:srgbClr val="000000"/>
                </a:solidFill>
              </a:rPr>
              <a:t>Levee and hydraulically efficient channel liner near Dayton – </a:t>
            </a:r>
            <a:r>
              <a:rPr lang="en-US" altLang="en-US" sz="2400" b="1" dirty="0">
                <a:solidFill>
                  <a:srgbClr val="0000FF"/>
                </a:solidFill>
              </a:rPr>
              <a:t>original materials</a:t>
            </a:r>
            <a:r>
              <a:rPr lang="en-US" altLang="en-US" sz="2400" b="1" dirty="0">
                <a:solidFill>
                  <a:srgbClr val="000000"/>
                </a:solidFill>
              </a:rPr>
              <a:t> - photograph (Steve Burges)</a:t>
            </a:r>
          </a:p>
        </p:txBody>
      </p:sp>
      <p:grpSp>
        <p:nvGrpSpPr>
          <p:cNvPr id="350216" name="Group 8"/>
          <p:cNvGrpSpPr>
            <a:grpSpLocks/>
          </p:cNvGrpSpPr>
          <p:nvPr/>
        </p:nvGrpSpPr>
        <p:grpSpPr bwMode="auto">
          <a:xfrm>
            <a:off x="3463715" y="1343027"/>
            <a:ext cx="5146675" cy="1628775"/>
            <a:chOff x="2448" y="846"/>
            <a:chExt cx="3242" cy="1026"/>
          </a:xfrm>
        </p:grpSpPr>
        <p:sp>
          <p:nvSpPr>
            <p:cNvPr id="350213" name="Text Box 5"/>
            <p:cNvSpPr txBox="1">
              <a:spLocks noChangeArrowheads="1"/>
            </p:cNvSpPr>
            <p:nvPr/>
          </p:nvSpPr>
          <p:spPr bwMode="auto">
            <a:xfrm>
              <a:off x="3120" y="846"/>
              <a:ext cx="2570" cy="450"/>
            </a:xfrm>
            <a:prstGeom prst="rect">
              <a:avLst/>
            </a:prstGeom>
            <a:solidFill>
              <a:schemeClr val="bg1"/>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000" b="1" dirty="0">
                  <a:solidFill>
                    <a:srgbClr val="FF0000"/>
                  </a:solidFill>
                </a:rPr>
                <a:t>Innovative flexible revetment to retard bank undercutting</a:t>
              </a:r>
            </a:p>
          </p:txBody>
        </p:sp>
        <p:sp>
          <p:nvSpPr>
            <p:cNvPr id="350214" name="Line 6"/>
            <p:cNvSpPr>
              <a:spLocks noChangeShapeType="1"/>
            </p:cNvSpPr>
            <p:nvPr/>
          </p:nvSpPr>
          <p:spPr bwMode="auto">
            <a:xfrm flipH="1">
              <a:off x="2448" y="1104"/>
              <a:ext cx="672" cy="76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grpSp>
      <p:grpSp>
        <p:nvGrpSpPr>
          <p:cNvPr id="9" name="Group 8"/>
          <p:cNvGrpSpPr>
            <a:grpSpLocks/>
          </p:cNvGrpSpPr>
          <p:nvPr/>
        </p:nvGrpSpPr>
        <p:grpSpPr bwMode="auto">
          <a:xfrm>
            <a:off x="380790" y="708029"/>
            <a:ext cx="3148013" cy="400050"/>
            <a:chOff x="410" y="1166"/>
            <a:chExt cx="1983" cy="252"/>
          </a:xfrm>
        </p:grpSpPr>
        <p:sp>
          <p:nvSpPr>
            <p:cNvPr id="10" name="Text Box 5"/>
            <p:cNvSpPr txBox="1">
              <a:spLocks noChangeArrowheads="1"/>
            </p:cNvSpPr>
            <p:nvPr/>
          </p:nvSpPr>
          <p:spPr bwMode="auto">
            <a:xfrm>
              <a:off x="1508" y="1166"/>
              <a:ext cx="885" cy="252"/>
            </a:xfrm>
            <a:prstGeom prst="rect">
              <a:avLst/>
            </a:prstGeom>
            <a:solidFill>
              <a:schemeClr val="bg1"/>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000" b="1" dirty="0">
                  <a:solidFill>
                    <a:srgbClr val="FF0000"/>
                  </a:solidFill>
                </a:rPr>
                <a:t>Levee top</a:t>
              </a:r>
            </a:p>
          </p:txBody>
        </p:sp>
        <p:sp>
          <p:nvSpPr>
            <p:cNvPr id="12" name="Line 7"/>
            <p:cNvSpPr>
              <a:spLocks noChangeShapeType="1"/>
            </p:cNvSpPr>
            <p:nvPr/>
          </p:nvSpPr>
          <p:spPr bwMode="auto">
            <a:xfrm flipH="1">
              <a:off x="410" y="1290"/>
              <a:ext cx="1078" cy="12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grpSp>
      <p:sp>
        <p:nvSpPr>
          <p:cNvPr id="14" name="TextBox 13"/>
          <p:cNvSpPr txBox="1"/>
          <p:nvPr/>
        </p:nvSpPr>
        <p:spPr>
          <a:xfrm>
            <a:off x="7543800" y="6172200"/>
            <a:ext cx="1524000" cy="400110"/>
          </a:xfrm>
          <a:prstGeom prst="rect">
            <a:avLst/>
          </a:prstGeom>
          <a:solidFill>
            <a:schemeClr val="bg1"/>
          </a:solidFill>
          <a:ln w="38100">
            <a:solidFill>
              <a:srgbClr val="FF0000"/>
            </a:solidFill>
          </a:ln>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May 1984</a:t>
            </a:r>
          </a:p>
        </p:txBody>
      </p:sp>
    </p:spTree>
    <p:extLst>
      <p:ext uri="{BB962C8B-B14F-4D97-AF65-F5344CB8AC3E}">
        <p14:creationId xmlns:p14="http://schemas.microsoft.com/office/powerpoint/2010/main" val="225317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02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Fig 71 from Flood Book 72d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90498"/>
            <a:ext cx="10134600" cy="7312025"/>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a:off x="2826554" y="6248400"/>
            <a:ext cx="29646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94A51FD-D70C-8467-20E5-9AFA4E070400}"/>
              </a:ext>
            </a:extLst>
          </p:cNvPr>
          <p:cNvSpPr txBox="1"/>
          <p:nvPr/>
        </p:nvSpPr>
        <p:spPr>
          <a:xfrm>
            <a:off x="990600" y="5514856"/>
            <a:ext cx="6705600" cy="369332"/>
          </a:xfrm>
          <a:prstGeom prst="rect">
            <a:avLst/>
          </a:prstGeom>
          <a:solidFill>
            <a:schemeClr val="bg1"/>
          </a:solidFill>
          <a:ln w="28575">
            <a:solidFill>
              <a:srgbClr val="0000FF"/>
            </a:solidFill>
          </a:ln>
        </p:spPr>
        <p:txBody>
          <a:bodyPr wrap="square" rtlCol="0">
            <a:spAutoFit/>
          </a:bodyPr>
          <a:lstStyle/>
          <a:p>
            <a:r>
              <a:rPr lang="en-US" b="1" dirty="0">
                <a:solidFill>
                  <a:srgbClr val="0000FF"/>
                </a:solidFill>
                <a:latin typeface="Arial" panose="020B0604020202020204" pitchFamily="34" charset="0"/>
                <a:cs typeface="Arial" panose="020B0604020202020204" pitchFamily="34" charset="0"/>
              </a:rPr>
              <a:t>Threading steel cables through “two – man” concrete block</a:t>
            </a:r>
          </a:p>
        </p:txBody>
      </p:sp>
      <p:cxnSp>
        <p:nvCxnSpPr>
          <p:cNvPr id="5" name="Straight Arrow Connector 4">
            <a:extLst>
              <a:ext uri="{FF2B5EF4-FFF2-40B4-BE49-F238E27FC236}">
                <a16:creationId xmlns:a16="http://schemas.microsoft.com/office/drawing/2014/main" id="{FF4E24B5-1787-44CD-1860-C000C75463FF}"/>
              </a:ext>
            </a:extLst>
          </p:cNvPr>
          <p:cNvCxnSpPr/>
          <p:nvPr/>
        </p:nvCxnSpPr>
        <p:spPr bwMode="auto">
          <a:xfrm>
            <a:off x="4267200" y="4800600"/>
            <a:ext cx="381000" cy="0"/>
          </a:xfrm>
          <a:prstGeom prst="straightConnector1">
            <a:avLst/>
          </a:prstGeom>
          <a:solidFill>
            <a:schemeClr val="accent1"/>
          </a:solidFill>
          <a:ln w="76200" cap="flat" cmpd="sng" algn="ctr">
            <a:solidFill>
              <a:srgbClr val="0000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Arrow Connector 5">
            <a:extLst>
              <a:ext uri="{FF2B5EF4-FFF2-40B4-BE49-F238E27FC236}">
                <a16:creationId xmlns:a16="http://schemas.microsoft.com/office/drawing/2014/main" id="{C5366141-A5D9-E43B-42D5-85C0CD25A0B9}"/>
              </a:ext>
            </a:extLst>
          </p:cNvPr>
          <p:cNvCxnSpPr/>
          <p:nvPr/>
        </p:nvCxnSpPr>
        <p:spPr bwMode="auto">
          <a:xfrm>
            <a:off x="4356545" y="4928508"/>
            <a:ext cx="596455" cy="0"/>
          </a:xfrm>
          <a:prstGeom prst="straightConnector1">
            <a:avLst/>
          </a:prstGeom>
          <a:solidFill>
            <a:schemeClr val="accent1"/>
          </a:solidFill>
          <a:ln w="76200" cap="flat" cmpd="sng" algn="ctr">
            <a:solidFill>
              <a:srgbClr val="0000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76330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3" name="Picture 3" descr="petrafle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2884" name="Text Box 4"/>
          <p:cNvSpPr txBox="1">
            <a:spLocks noChangeArrowheads="1"/>
          </p:cNvSpPr>
          <p:nvPr/>
        </p:nvSpPr>
        <p:spPr bwMode="auto">
          <a:xfrm>
            <a:off x="4267200" y="6477002"/>
            <a:ext cx="49530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b="1" dirty="0">
                <a:solidFill>
                  <a:srgbClr val="000000"/>
                </a:solidFill>
              </a:rPr>
              <a:t>http://www.cfmwi.com/images/petraflex.jpg</a:t>
            </a:r>
          </a:p>
        </p:txBody>
      </p:sp>
      <p:sp>
        <p:nvSpPr>
          <p:cNvPr id="122885" name="Text Box 5"/>
          <p:cNvSpPr txBox="1">
            <a:spLocks noChangeArrowheads="1"/>
          </p:cNvSpPr>
          <p:nvPr/>
        </p:nvSpPr>
        <p:spPr bwMode="auto">
          <a:xfrm>
            <a:off x="1143000" y="4705290"/>
            <a:ext cx="1447800" cy="400110"/>
          </a:xfrm>
          <a:prstGeom prst="rect">
            <a:avLst/>
          </a:prstGeom>
          <a:solidFill>
            <a:srgbClr val="FFFFFF"/>
          </a:solidFill>
          <a:ln w="254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000" b="1" dirty="0">
                <a:solidFill>
                  <a:srgbClr val="FF0000"/>
                </a:solidFill>
              </a:rPr>
              <a:t>Geotextile</a:t>
            </a:r>
          </a:p>
        </p:txBody>
      </p:sp>
      <p:sp>
        <p:nvSpPr>
          <p:cNvPr id="5" name="Text Box 4"/>
          <p:cNvSpPr txBox="1">
            <a:spLocks noChangeArrowheads="1"/>
          </p:cNvSpPr>
          <p:nvPr/>
        </p:nvSpPr>
        <p:spPr bwMode="auto">
          <a:xfrm>
            <a:off x="3276600" y="247590"/>
            <a:ext cx="2590800" cy="400110"/>
          </a:xfrm>
          <a:prstGeom prst="rect">
            <a:avLst/>
          </a:prstGeom>
          <a:solidFill>
            <a:srgbClr val="FFFFFF"/>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000" b="1" dirty="0">
                <a:solidFill>
                  <a:srgbClr val="FF0000"/>
                </a:solidFill>
              </a:rPr>
              <a:t>Modern equivalent</a:t>
            </a:r>
          </a:p>
        </p:txBody>
      </p:sp>
      <p:sp>
        <p:nvSpPr>
          <p:cNvPr id="6" name="Line 7">
            <a:extLst>
              <a:ext uri="{FF2B5EF4-FFF2-40B4-BE49-F238E27FC236}">
                <a16:creationId xmlns:a16="http://schemas.microsoft.com/office/drawing/2014/main" id="{7D565E4D-099B-F065-4191-BFE843D05745}"/>
              </a:ext>
            </a:extLst>
          </p:cNvPr>
          <p:cNvSpPr>
            <a:spLocks noChangeShapeType="1"/>
          </p:cNvSpPr>
          <p:nvPr/>
        </p:nvSpPr>
        <p:spPr bwMode="auto">
          <a:xfrm flipH="1">
            <a:off x="2590800" y="647700"/>
            <a:ext cx="2057400" cy="20955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Tree>
    <p:extLst>
      <p:ext uri="{BB962C8B-B14F-4D97-AF65-F5344CB8AC3E}">
        <p14:creationId xmlns:p14="http://schemas.microsoft.com/office/powerpoint/2010/main" val="13569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8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5" grpId="0" animBg="1"/>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JB\Desktop\Construction of revetment 1920 - From Morgan 1951.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1387" y="381000"/>
            <a:ext cx="7881226" cy="54481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868167" y="3105059"/>
            <a:ext cx="6248401" cy="2305142"/>
            <a:chOff x="2666786" y="2876459"/>
            <a:chExt cx="6248401" cy="2305142"/>
          </a:xfrm>
        </p:grpSpPr>
        <p:sp>
          <p:nvSpPr>
            <p:cNvPr id="4" name="Text Box 5"/>
            <p:cNvSpPr txBox="1">
              <a:spLocks noChangeArrowheads="1"/>
            </p:cNvSpPr>
            <p:nvPr/>
          </p:nvSpPr>
          <p:spPr bwMode="auto">
            <a:xfrm>
              <a:off x="4114586" y="4719638"/>
              <a:ext cx="4800601" cy="461963"/>
            </a:xfrm>
            <a:prstGeom prst="rect">
              <a:avLst/>
            </a:prstGeom>
            <a:solidFill>
              <a:schemeClr val="bg1"/>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400" b="1" dirty="0">
                  <a:solidFill>
                    <a:srgbClr val="FF0000"/>
                  </a:solidFill>
                </a:rPr>
                <a:t>Best practices – concrete placement</a:t>
              </a:r>
            </a:p>
          </p:txBody>
        </p:sp>
        <p:sp>
          <p:nvSpPr>
            <p:cNvPr id="5" name="Line 6"/>
            <p:cNvSpPr>
              <a:spLocks noChangeShapeType="1"/>
            </p:cNvSpPr>
            <p:nvPr/>
          </p:nvSpPr>
          <p:spPr bwMode="auto">
            <a:xfrm flipH="1" flipV="1">
              <a:off x="3885986" y="2876459"/>
              <a:ext cx="2514811" cy="1843179"/>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
          <p:nvSpPr>
            <p:cNvPr id="6" name="Line 7"/>
            <p:cNvSpPr>
              <a:spLocks noChangeShapeType="1"/>
            </p:cNvSpPr>
            <p:nvPr/>
          </p:nvSpPr>
          <p:spPr bwMode="auto">
            <a:xfrm flipH="1" flipV="1">
              <a:off x="2666786" y="3200400"/>
              <a:ext cx="3734012" cy="151923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grpSp>
      <p:sp>
        <p:nvSpPr>
          <p:cNvPr id="7" name="Rectangle 6"/>
          <p:cNvSpPr/>
          <p:nvPr/>
        </p:nvSpPr>
        <p:spPr bwMode="auto">
          <a:xfrm>
            <a:off x="2562204" y="5486551"/>
            <a:ext cx="3914796" cy="378388"/>
          </a:xfrm>
          <a:prstGeom prst="rect">
            <a:avLst/>
          </a:prstGeom>
          <a:solidFill>
            <a:schemeClr val="bg1">
              <a:alpha val="2500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50000"/>
              </a:lnSpc>
              <a:spcBef>
                <a:spcPct val="50000"/>
              </a:spcBef>
              <a:spcAft>
                <a:spcPct val="0"/>
              </a:spcAft>
              <a:buClrTx/>
              <a:buSzTx/>
              <a:buFontTx/>
              <a:buNone/>
              <a:tabLst/>
            </a:pPr>
            <a:endParaRPr kumimoji="0" lang="en-US" sz="2000" b="1" i="0" u="none" strike="noStrike" cap="none" normalizeH="0" baseline="0">
              <a:ln>
                <a:noFill/>
              </a:ln>
              <a:solidFill>
                <a:srgbClr val="FF0000"/>
              </a:solidFill>
              <a:effectLst/>
              <a:latin typeface="Arial" charset="0"/>
            </a:endParaRPr>
          </a:p>
        </p:txBody>
      </p:sp>
      <p:grpSp>
        <p:nvGrpSpPr>
          <p:cNvPr id="8" name="Group 8"/>
          <p:cNvGrpSpPr>
            <a:grpSpLocks/>
          </p:cNvGrpSpPr>
          <p:nvPr/>
        </p:nvGrpSpPr>
        <p:grpSpPr bwMode="auto">
          <a:xfrm>
            <a:off x="1025527" y="4572002"/>
            <a:ext cx="2555876" cy="838201"/>
            <a:chOff x="3120" y="1104"/>
            <a:chExt cx="1610" cy="528"/>
          </a:xfrm>
        </p:grpSpPr>
        <p:sp>
          <p:nvSpPr>
            <p:cNvPr id="9" name="Text Box 5"/>
            <p:cNvSpPr txBox="1">
              <a:spLocks noChangeArrowheads="1"/>
            </p:cNvSpPr>
            <p:nvPr/>
          </p:nvSpPr>
          <p:spPr bwMode="auto">
            <a:xfrm>
              <a:off x="3120" y="1341"/>
              <a:ext cx="1610" cy="291"/>
            </a:xfrm>
            <a:prstGeom prst="rect">
              <a:avLst/>
            </a:prstGeom>
            <a:solidFill>
              <a:schemeClr val="bg1"/>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400" b="1" dirty="0">
                  <a:solidFill>
                    <a:srgbClr val="FF0000"/>
                  </a:solidFill>
                </a:rPr>
                <a:t>Flexible revetment</a:t>
              </a:r>
            </a:p>
          </p:txBody>
        </p:sp>
        <p:sp>
          <p:nvSpPr>
            <p:cNvPr id="10" name="Line 6"/>
            <p:cNvSpPr>
              <a:spLocks noChangeShapeType="1"/>
            </p:cNvSpPr>
            <p:nvPr/>
          </p:nvSpPr>
          <p:spPr bwMode="auto">
            <a:xfrm flipV="1">
              <a:off x="3818" y="1104"/>
              <a:ext cx="576" cy="237"/>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grpSp>
    </p:spTree>
    <p:extLst>
      <p:ext uri="{BB962C8B-B14F-4D97-AF65-F5344CB8AC3E}">
        <p14:creationId xmlns:p14="http://schemas.microsoft.com/office/powerpoint/2010/main" val="145664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Text Box 2"/>
          <p:cNvSpPr txBox="1">
            <a:spLocks noChangeArrowheads="1"/>
          </p:cNvSpPr>
          <p:nvPr/>
        </p:nvSpPr>
        <p:spPr bwMode="auto">
          <a:xfrm>
            <a:off x="762000" y="990600"/>
            <a:ext cx="7315200" cy="3896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a:solidFill>
                  <a:srgbClr val="FF0000"/>
                </a:solidFill>
                <a:latin typeface="Arial" charset="0"/>
              </a:defRPr>
            </a:lvl1pPr>
            <a:lvl2pPr marL="742950" indent="-285750" eaLnBrk="0" hangingPunct="0">
              <a:defRPr sz="2000" b="1">
                <a:solidFill>
                  <a:srgbClr val="FF0000"/>
                </a:solidFill>
                <a:latin typeface="Arial" charset="0"/>
              </a:defRPr>
            </a:lvl2pPr>
            <a:lvl3pPr marL="1143000" indent="-228600" eaLnBrk="0" hangingPunct="0">
              <a:defRPr sz="2000" b="1">
                <a:solidFill>
                  <a:srgbClr val="FF0000"/>
                </a:solidFill>
                <a:latin typeface="Arial" charset="0"/>
              </a:defRPr>
            </a:lvl3pPr>
            <a:lvl4pPr marL="1600200" indent="-228600" eaLnBrk="0" hangingPunct="0">
              <a:defRPr sz="2000" b="1">
                <a:solidFill>
                  <a:srgbClr val="FF0000"/>
                </a:solidFill>
                <a:latin typeface="Arial" charset="0"/>
              </a:defRPr>
            </a:lvl4pPr>
            <a:lvl5pPr marL="2057400" indent="-228600" eaLnBrk="0" hangingPunct="0">
              <a:defRPr sz="2000" b="1">
                <a:solidFill>
                  <a:srgbClr val="FF0000"/>
                </a:solidFill>
                <a:latin typeface="Arial" charset="0"/>
              </a:defRPr>
            </a:lvl5pPr>
            <a:lvl6pPr marL="2514600" indent="-228600" eaLnBrk="0" fontAlgn="base" hangingPunct="0">
              <a:lnSpc>
                <a:spcPct val="150000"/>
              </a:lnSpc>
              <a:spcBef>
                <a:spcPct val="50000"/>
              </a:spcBef>
              <a:spcAft>
                <a:spcPct val="0"/>
              </a:spcAft>
              <a:defRPr sz="2000" b="1">
                <a:solidFill>
                  <a:srgbClr val="FF0000"/>
                </a:solidFill>
                <a:latin typeface="Arial" charset="0"/>
              </a:defRPr>
            </a:lvl6pPr>
            <a:lvl7pPr marL="2971800" indent="-228600" eaLnBrk="0" fontAlgn="base" hangingPunct="0">
              <a:lnSpc>
                <a:spcPct val="150000"/>
              </a:lnSpc>
              <a:spcBef>
                <a:spcPct val="50000"/>
              </a:spcBef>
              <a:spcAft>
                <a:spcPct val="0"/>
              </a:spcAft>
              <a:defRPr sz="2000" b="1">
                <a:solidFill>
                  <a:srgbClr val="FF0000"/>
                </a:solidFill>
                <a:latin typeface="Arial" charset="0"/>
              </a:defRPr>
            </a:lvl7pPr>
            <a:lvl8pPr marL="3429000" indent="-228600" eaLnBrk="0" fontAlgn="base" hangingPunct="0">
              <a:lnSpc>
                <a:spcPct val="150000"/>
              </a:lnSpc>
              <a:spcBef>
                <a:spcPct val="50000"/>
              </a:spcBef>
              <a:spcAft>
                <a:spcPct val="0"/>
              </a:spcAft>
              <a:defRPr sz="2000" b="1">
                <a:solidFill>
                  <a:srgbClr val="FF0000"/>
                </a:solidFill>
                <a:latin typeface="Arial" charset="0"/>
              </a:defRPr>
            </a:lvl8pPr>
            <a:lvl9pPr marL="3886200" indent="-228600" eaLnBrk="0" fontAlgn="base" hangingPunct="0">
              <a:lnSpc>
                <a:spcPct val="150000"/>
              </a:lnSpc>
              <a:spcBef>
                <a:spcPct val="50000"/>
              </a:spcBef>
              <a:spcAft>
                <a:spcPct val="0"/>
              </a:spcAft>
              <a:defRPr sz="2000" b="1">
                <a:solidFill>
                  <a:srgbClr val="FF0000"/>
                </a:solidFill>
                <a:latin typeface="Arial" charset="0"/>
              </a:defRPr>
            </a:lvl9pPr>
          </a:lstStyle>
          <a:p>
            <a:pPr marL="0" marR="0" lvl="0" indent="0" algn="l" defTabSz="914400" rtl="0" eaLnBrk="1" fontAlgn="base" latinLnBrk="0" hangingPunct="1">
              <a:lnSpc>
                <a:spcPct val="13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charset="0"/>
                <a:ea typeface="+mn-ea"/>
                <a:cs typeface="+mn-cs"/>
              </a:rPr>
              <a:t>Super flood – Essential Information </a:t>
            </a:r>
          </a:p>
          <a:p>
            <a:pPr marL="0" marR="0" lvl="0" indent="0" algn="l" defTabSz="914400" rtl="0" eaLnBrk="1" fontAlgn="base" latinLnBrk="0" hangingPunct="1">
              <a:lnSpc>
                <a:spcPct val="13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charset="0"/>
                <a:ea typeface="+mn-ea"/>
                <a:cs typeface="+mn-cs"/>
              </a:rPr>
              <a:t>Domain</a:t>
            </a:r>
          </a:p>
          <a:p>
            <a:pPr marL="0" marR="0" lvl="0" indent="0" algn="l" defTabSz="914400" rtl="0" eaLnBrk="1" fontAlgn="base" latinLnBrk="0" hangingPunct="1">
              <a:lnSpc>
                <a:spcPct val="13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charset="0"/>
                <a:ea typeface="+mn-ea"/>
                <a:cs typeface="+mn-cs"/>
              </a:rPr>
              <a:t>Meteorological context – storm sequence</a:t>
            </a:r>
          </a:p>
          <a:p>
            <a:pPr marL="0" marR="0" lvl="0" indent="0" algn="l" defTabSz="914400" rtl="0" eaLnBrk="1" fontAlgn="base" latinLnBrk="0" hangingPunct="1">
              <a:lnSpc>
                <a:spcPct val="13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charset="0"/>
                <a:ea typeface="+mn-ea"/>
                <a:cs typeface="+mn-cs"/>
              </a:rPr>
              <a:t>Inundation details</a:t>
            </a:r>
          </a:p>
          <a:p>
            <a:pPr marL="0" marR="0" lvl="0" indent="0" algn="l" defTabSz="914400" rtl="0" eaLnBrk="1" fontAlgn="base" latinLnBrk="0" hangingPunct="1">
              <a:lnSpc>
                <a:spcPct val="13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charset="0"/>
                <a:ea typeface="+mn-ea"/>
                <a:cs typeface="+mn-cs"/>
              </a:rPr>
              <a:t>Complete flood hydrograph – multiple locations </a:t>
            </a:r>
          </a:p>
          <a:p>
            <a:pPr marL="0" marR="0" lvl="0" indent="0" algn="l" defTabSz="914400" rtl="0" eaLnBrk="1" fontAlgn="base" latinLnBrk="0" hangingPunct="1">
              <a:lnSpc>
                <a:spcPct val="130000"/>
              </a:lnSpc>
              <a:spcBef>
                <a:spcPct val="5000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8276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424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424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424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424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6248400"/>
            <a:ext cx="7010400" cy="369332"/>
          </a:xfrm>
          <a:prstGeom prst="rect">
            <a:avLst/>
          </a:prstGeom>
          <a:noFill/>
        </p:spPr>
        <p:txBody>
          <a:bodyPr wrap="square" rtlCol="0">
            <a:spAutoFit/>
          </a:bodyPr>
          <a:lstStyle/>
          <a:p>
            <a:endParaRPr lang="en-US" dirty="0">
              <a:solidFill>
                <a:prstClr val="black"/>
              </a:solidFill>
            </a:endParaRPr>
          </a:p>
        </p:txBody>
      </p:sp>
      <p:pic>
        <p:nvPicPr>
          <p:cNvPr id="11266" name="Picture 2" descr="C:\Users\SJB\Documents\Classes\Cee574c\Miami Conservancy District\Photos From Morgan 1951\p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23" y="10"/>
            <a:ext cx="9199729" cy="54015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90800" y="1371600"/>
            <a:ext cx="6420206" cy="400110"/>
          </a:xfrm>
          <a:prstGeom prst="rect">
            <a:avLst/>
          </a:prstGeom>
          <a:solidFill>
            <a:schemeClr val="bg1"/>
          </a:solidFill>
          <a:ln w="38100">
            <a:solidFill>
              <a:srgbClr val="FF0000"/>
            </a:solidFill>
          </a:ln>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From Morgan, 1951 - same location - photo circa 1942</a:t>
            </a:r>
          </a:p>
        </p:txBody>
      </p:sp>
    </p:spTree>
    <p:extLst>
      <p:ext uri="{BB962C8B-B14F-4D97-AF65-F5344CB8AC3E}">
        <p14:creationId xmlns:p14="http://schemas.microsoft.com/office/powerpoint/2010/main" val="17427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6248400"/>
            <a:ext cx="7010400" cy="369332"/>
          </a:xfrm>
          <a:prstGeom prst="rect">
            <a:avLst/>
          </a:prstGeom>
          <a:noFill/>
        </p:spPr>
        <p:txBody>
          <a:bodyPr wrap="square" rtlCol="0">
            <a:spAutoFit/>
          </a:bodyPr>
          <a:lstStyle/>
          <a:p>
            <a:endParaRPr lang="en-US" dirty="0">
              <a:solidFill>
                <a:prstClr val="black"/>
              </a:solidFill>
            </a:endParaRPr>
          </a:p>
        </p:txBody>
      </p:sp>
      <p:pic>
        <p:nvPicPr>
          <p:cNvPr id="5122" name="Picture 2" descr="C:\Users\SJB\Documents\Classes\Cee 5xx Class materials - Steve Burges\Cee 578 Jessica Spring 2017\Miami Conservancy District\miami0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4" y="182880"/>
            <a:ext cx="9106791" cy="56593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543800" y="6381690"/>
            <a:ext cx="1524000" cy="400110"/>
          </a:xfrm>
          <a:prstGeom prst="rect">
            <a:avLst/>
          </a:prstGeom>
          <a:solidFill>
            <a:schemeClr val="bg1"/>
          </a:solidFill>
          <a:ln w="38100">
            <a:solidFill>
              <a:srgbClr val="FF0000"/>
            </a:solidFill>
          </a:ln>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May 1984</a:t>
            </a:r>
          </a:p>
        </p:txBody>
      </p:sp>
      <p:sp>
        <p:nvSpPr>
          <p:cNvPr id="3" name="TextBox 2">
            <a:extLst>
              <a:ext uri="{FF2B5EF4-FFF2-40B4-BE49-F238E27FC236}">
                <a16:creationId xmlns:a16="http://schemas.microsoft.com/office/drawing/2014/main" id="{131D2232-19C1-4EE7-77F1-3EA8903B935A}"/>
              </a:ext>
            </a:extLst>
          </p:cNvPr>
          <p:cNvSpPr txBox="1"/>
          <p:nvPr/>
        </p:nvSpPr>
        <p:spPr>
          <a:xfrm>
            <a:off x="0" y="5919217"/>
            <a:ext cx="8915400" cy="369332"/>
          </a:xfrm>
          <a:prstGeom prst="rect">
            <a:avLst/>
          </a:prstGeom>
          <a:noFill/>
        </p:spPr>
        <p:txBody>
          <a:bodyPr wrap="square" rtlCol="0">
            <a:spAutoFit/>
          </a:bodyPr>
          <a:lstStyle/>
          <a:p>
            <a:r>
              <a:rPr lang="en-US" b="1" dirty="0">
                <a:solidFill>
                  <a:prstClr val="black"/>
                </a:solidFill>
                <a:latin typeface="Arial" panose="020B0604020202020204" pitchFamily="34" charset="0"/>
                <a:cs typeface="Arial" panose="020B0604020202020204" pitchFamily="34" charset="0"/>
              </a:rPr>
              <a:t>Wolf Creek - tributary to Great Miami River at Dayton – Bridges and revetment</a:t>
            </a:r>
            <a:endParaRPr lang="en-US" b="1" dirty="0">
              <a:solidFill>
                <a:schemeClr val="bg1">
                  <a:lumMod val="65000"/>
                </a:schemeClr>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B9F699D-1348-34F5-4E71-AED95D9079C8}"/>
              </a:ext>
            </a:extLst>
          </p:cNvPr>
          <p:cNvSpPr txBox="1"/>
          <p:nvPr/>
        </p:nvSpPr>
        <p:spPr>
          <a:xfrm>
            <a:off x="2133600" y="392668"/>
            <a:ext cx="3810000" cy="369332"/>
          </a:xfrm>
          <a:prstGeom prst="rect">
            <a:avLst/>
          </a:prstGeom>
          <a:solidFill>
            <a:schemeClr val="bg1"/>
          </a:solidFill>
        </p:spPr>
        <p:txBody>
          <a:bodyPr wrap="square" rtlCol="0">
            <a:spAutoFit/>
          </a:bodyPr>
          <a:lstStyle/>
          <a:p>
            <a:r>
              <a:rPr lang="en-US" b="1" dirty="0">
                <a:solidFill>
                  <a:srgbClr val="0000FF"/>
                </a:solidFill>
                <a:latin typeface="Arial" panose="020B0604020202020204" pitchFamily="34" charset="0"/>
                <a:cs typeface="Arial" panose="020B0604020202020204" pitchFamily="34" charset="0"/>
              </a:rPr>
              <a:t>Bridge built 1927 - replaced 2010</a:t>
            </a:r>
          </a:p>
        </p:txBody>
      </p:sp>
    </p:spTree>
    <p:extLst>
      <p:ext uri="{BB962C8B-B14F-4D97-AF65-F5344CB8AC3E}">
        <p14:creationId xmlns:p14="http://schemas.microsoft.com/office/powerpoint/2010/main" val="129181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6248400"/>
            <a:ext cx="7010400" cy="369332"/>
          </a:xfrm>
          <a:prstGeom prst="rect">
            <a:avLst/>
          </a:prstGeom>
          <a:noFill/>
        </p:spPr>
        <p:txBody>
          <a:bodyPr wrap="square" rtlCol="0">
            <a:spAutoFit/>
          </a:bodyPr>
          <a:lstStyle/>
          <a:p>
            <a:endParaRPr lang="en-US" dirty="0">
              <a:solidFill>
                <a:prstClr val="black"/>
              </a:solidFill>
            </a:endParaRPr>
          </a:p>
        </p:txBody>
      </p:sp>
      <p:pic>
        <p:nvPicPr>
          <p:cNvPr id="6146" name="Picture 2" descr="C:\Users\SJB\Documents\Classes\Cee 5xx Class materials - Steve Burges\Cee 578 Jessica Spring 2017\Miami Conservancy District\miami030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5" y="129106"/>
            <a:ext cx="9106534" cy="56620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543800" y="6381690"/>
            <a:ext cx="1524000" cy="400110"/>
          </a:xfrm>
          <a:prstGeom prst="rect">
            <a:avLst/>
          </a:prstGeom>
          <a:solidFill>
            <a:schemeClr val="bg1"/>
          </a:solidFill>
          <a:ln w="38100">
            <a:solidFill>
              <a:srgbClr val="FF0000"/>
            </a:solidFill>
          </a:ln>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May 1984</a:t>
            </a:r>
          </a:p>
        </p:txBody>
      </p:sp>
      <p:sp>
        <p:nvSpPr>
          <p:cNvPr id="3" name="TextBox 2">
            <a:extLst>
              <a:ext uri="{FF2B5EF4-FFF2-40B4-BE49-F238E27FC236}">
                <a16:creationId xmlns:a16="http://schemas.microsoft.com/office/drawing/2014/main" id="{8CF3FBC2-D8E1-5E5A-7A7E-D78035D242AF}"/>
              </a:ext>
            </a:extLst>
          </p:cNvPr>
          <p:cNvSpPr txBox="1"/>
          <p:nvPr/>
        </p:nvSpPr>
        <p:spPr>
          <a:xfrm>
            <a:off x="762000" y="6172200"/>
            <a:ext cx="6324600" cy="369332"/>
          </a:xfrm>
          <a:prstGeom prst="rect">
            <a:avLst/>
          </a:prstGeom>
          <a:noFill/>
        </p:spPr>
        <p:txBody>
          <a:bodyPr wrap="square" rtlCol="0">
            <a:spAutoFit/>
          </a:bodyPr>
          <a:lstStyle/>
          <a:p>
            <a:r>
              <a:rPr lang="en-US" b="1" dirty="0">
                <a:solidFill>
                  <a:prstClr val="black"/>
                </a:solidFill>
                <a:latin typeface="Arial" panose="020B0604020202020204" pitchFamily="34" charset="0"/>
                <a:cs typeface="Arial" panose="020B0604020202020204" pitchFamily="34" charset="0"/>
              </a:rPr>
              <a:t>Great Miami River near Dayton – Scale of Levee</a:t>
            </a:r>
            <a:endParaRPr lang="en-US" b="1" dirty="0">
              <a:solidFill>
                <a:schemeClr val="bg1">
                  <a:lumMod val="6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281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SJB\Documents\Classes\Cee 5xx Class materials - Steve Burges\Cee 578 Jessica Spring 2017\Miami Conservancy District\miami0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210062" cy="62023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543800" y="6381690"/>
            <a:ext cx="1524000" cy="400110"/>
          </a:xfrm>
          <a:prstGeom prst="rect">
            <a:avLst/>
          </a:prstGeom>
          <a:solidFill>
            <a:schemeClr val="bg1"/>
          </a:solidFill>
          <a:ln w="38100">
            <a:solidFill>
              <a:srgbClr val="FF0000"/>
            </a:solidFill>
          </a:ln>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May 1984</a:t>
            </a:r>
          </a:p>
        </p:txBody>
      </p:sp>
      <p:sp>
        <p:nvSpPr>
          <p:cNvPr id="2" name="TextBox 1">
            <a:extLst>
              <a:ext uri="{FF2B5EF4-FFF2-40B4-BE49-F238E27FC236}">
                <a16:creationId xmlns:a16="http://schemas.microsoft.com/office/drawing/2014/main" id="{B32FA0E8-FEF8-69EB-63D6-C5ED206FF534}"/>
              </a:ext>
            </a:extLst>
          </p:cNvPr>
          <p:cNvSpPr txBox="1"/>
          <p:nvPr/>
        </p:nvSpPr>
        <p:spPr>
          <a:xfrm>
            <a:off x="119744" y="6324600"/>
            <a:ext cx="7391400" cy="369332"/>
          </a:xfrm>
          <a:prstGeom prst="rect">
            <a:avLst/>
          </a:prstGeom>
          <a:noFill/>
        </p:spPr>
        <p:txBody>
          <a:bodyPr wrap="square" rtlCol="0">
            <a:spAutoFit/>
          </a:bodyPr>
          <a:lstStyle/>
          <a:p>
            <a:r>
              <a:rPr lang="en-US" b="1" dirty="0">
                <a:solidFill>
                  <a:prstClr val="black"/>
                </a:solidFill>
                <a:latin typeface="Arial" panose="020B0604020202020204" pitchFamily="34" charset="0"/>
                <a:cs typeface="Arial" panose="020B0604020202020204" pitchFamily="34" charset="0"/>
              </a:rPr>
              <a:t>Great Miami River near Dayton - Levee section – Recreation paths</a:t>
            </a:r>
            <a:endParaRPr lang="en-US" b="1" dirty="0">
              <a:solidFill>
                <a:schemeClr val="bg1">
                  <a:lumMod val="6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288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838200" y="304800"/>
            <a:ext cx="8077200" cy="629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b="1">
                <a:solidFill>
                  <a:srgbClr val="FF0000"/>
                </a:solidFill>
                <a:latin typeface="Arial" charset="0"/>
              </a:defRPr>
            </a:lvl1pPr>
            <a:lvl2pPr marL="742950" indent="-285750" eaLnBrk="0" hangingPunct="0">
              <a:defRPr sz="2000" b="1">
                <a:solidFill>
                  <a:srgbClr val="FF0000"/>
                </a:solidFill>
                <a:latin typeface="Arial" charset="0"/>
              </a:defRPr>
            </a:lvl2pPr>
            <a:lvl3pPr marL="1143000" indent="-228600" eaLnBrk="0" hangingPunct="0">
              <a:defRPr sz="2000" b="1">
                <a:solidFill>
                  <a:srgbClr val="FF0000"/>
                </a:solidFill>
                <a:latin typeface="Arial" charset="0"/>
              </a:defRPr>
            </a:lvl3pPr>
            <a:lvl4pPr marL="1600200" indent="-228600" eaLnBrk="0" hangingPunct="0">
              <a:defRPr sz="2000" b="1">
                <a:solidFill>
                  <a:srgbClr val="FF0000"/>
                </a:solidFill>
                <a:latin typeface="Arial" charset="0"/>
              </a:defRPr>
            </a:lvl4pPr>
            <a:lvl5pPr marL="2057400" indent="-228600" eaLnBrk="0" hangingPunct="0">
              <a:defRPr sz="2000" b="1">
                <a:solidFill>
                  <a:srgbClr val="FF0000"/>
                </a:solidFill>
                <a:latin typeface="Arial" charset="0"/>
              </a:defRPr>
            </a:lvl5pPr>
            <a:lvl6pPr marL="2514600" indent="-228600" eaLnBrk="0" fontAlgn="base" hangingPunct="0">
              <a:lnSpc>
                <a:spcPct val="150000"/>
              </a:lnSpc>
              <a:spcBef>
                <a:spcPct val="50000"/>
              </a:spcBef>
              <a:spcAft>
                <a:spcPct val="0"/>
              </a:spcAft>
              <a:defRPr sz="2000" b="1">
                <a:solidFill>
                  <a:srgbClr val="FF0000"/>
                </a:solidFill>
                <a:latin typeface="Arial" charset="0"/>
              </a:defRPr>
            </a:lvl6pPr>
            <a:lvl7pPr marL="2971800" indent="-228600" eaLnBrk="0" fontAlgn="base" hangingPunct="0">
              <a:lnSpc>
                <a:spcPct val="150000"/>
              </a:lnSpc>
              <a:spcBef>
                <a:spcPct val="50000"/>
              </a:spcBef>
              <a:spcAft>
                <a:spcPct val="0"/>
              </a:spcAft>
              <a:defRPr sz="2000" b="1">
                <a:solidFill>
                  <a:srgbClr val="FF0000"/>
                </a:solidFill>
                <a:latin typeface="Arial" charset="0"/>
              </a:defRPr>
            </a:lvl7pPr>
            <a:lvl8pPr marL="3429000" indent="-228600" eaLnBrk="0" fontAlgn="base" hangingPunct="0">
              <a:lnSpc>
                <a:spcPct val="150000"/>
              </a:lnSpc>
              <a:spcBef>
                <a:spcPct val="50000"/>
              </a:spcBef>
              <a:spcAft>
                <a:spcPct val="0"/>
              </a:spcAft>
              <a:defRPr sz="2000" b="1">
                <a:solidFill>
                  <a:srgbClr val="FF0000"/>
                </a:solidFill>
                <a:latin typeface="Arial" charset="0"/>
              </a:defRPr>
            </a:lvl8pPr>
            <a:lvl9pPr marL="3886200" indent="-228600" eaLnBrk="0" fontAlgn="base" hangingPunct="0">
              <a:lnSpc>
                <a:spcPct val="150000"/>
              </a:lnSpc>
              <a:spcBef>
                <a:spcPct val="50000"/>
              </a:spcBef>
              <a:spcAft>
                <a:spcPct val="0"/>
              </a:spcAft>
              <a:defRPr sz="2000" b="1">
                <a:solidFill>
                  <a:srgbClr val="FF0000"/>
                </a:solidFill>
                <a:latin typeface="Arial" charset="0"/>
              </a:defRPr>
            </a:lvl9pPr>
          </a:lstStyle>
          <a:p>
            <a:pPr eaLnBrk="1" fontAlgn="base" hangingPunct="1">
              <a:lnSpc>
                <a:spcPct val="150000"/>
              </a:lnSpc>
              <a:spcBef>
                <a:spcPct val="50000"/>
              </a:spcBef>
              <a:spcAft>
                <a:spcPct val="0"/>
              </a:spcAft>
            </a:pPr>
            <a:r>
              <a:rPr lang="en-US" altLang="en-US" sz="2400" dirty="0">
                <a:solidFill>
                  <a:srgbClr val="000000"/>
                </a:solidFill>
              </a:rPr>
              <a:t>Significance of first use of “dry dams” in the U.S. – effectively large detention reservoirs.</a:t>
            </a:r>
          </a:p>
          <a:p>
            <a:pPr eaLnBrk="1" fontAlgn="base" hangingPunct="1">
              <a:lnSpc>
                <a:spcPct val="150000"/>
              </a:lnSpc>
              <a:spcBef>
                <a:spcPct val="50000"/>
              </a:spcBef>
              <a:spcAft>
                <a:spcPct val="0"/>
              </a:spcAft>
            </a:pPr>
            <a:r>
              <a:rPr lang="en-US" altLang="en-US" sz="2400" dirty="0">
                <a:solidFill>
                  <a:srgbClr val="000000"/>
                </a:solidFill>
              </a:rPr>
              <a:t>How did dry dams become part of the system-wide flood damage mitigation design?</a:t>
            </a:r>
          </a:p>
          <a:p>
            <a:pPr eaLnBrk="1" fontAlgn="base" hangingPunct="1">
              <a:lnSpc>
                <a:spcPct val="150000"/>
              </a:lnSpc>
              <a:spcBef>
                <a:spcPct val="50000"/>
              </a:spcBef>
              <a:spcAft>
                <a:spcPct val="0"/>
              </a:spcAft>
            </a:pPr>
            <a:r>
              <a:rPr lang="en-US" altLang="en-US" sz="2400" dirty="0">
                <a:solidFill>
                  <a:srgbClr val="000000"/>
                </a:solidFill>
              </a:rPr>
              <a:t>This resulted from application of </a:t>
            </a:r>
            <a:r>
              <a:rPr lang="en-US" altLang="en-US" sz="2400" dirty="0">
                <a:solidFill>
                  <a:srgbClr val="0000FF"/>
                </a:solidFill>
              </a:rPr>
              <a:t>“Conclusive Engineering Analysis”</a:t>
            </a:r>
            <a:r>
              <a:rPr lang="en-US" altLang="en-US" sz="2400" dirty="0">
                <a:solidFill>
                  <a:srgbClr val="000000"/>
                </a:solidFill>
              </a:rPr>
              <a:t> as explained in material from pages 284 – 286 of “The Miami Conservancy District”, A. E. Morgan, 1951. </a:t>
            </a:r>
          </a:p>
          <a:p>
            <a:pPr eaLnBrk="1" fontAlgn="base" hangingPunct="1">
              <a:lnSpc>
                <a:spcPct val="150000"/>
              </a:lnSpc>
              <a:spcBef>
                <a:spcPct val="50000"/>
              </a:spcBef>
              <a:spcAft>
                <a:spcPct val="0"/>
              </a:spcAft>
            </a:pPr>
            <a:endParaRPr lang="en-US" altLang="en-US" sz="2400" dirty="0">
              <a:solidFill>
                <a:srgbClr val="0000FF"/>
              </a:solidFill>
              <a:latin typeface="Arial"/>
            </a:endParaRPr>
          </a:p>
          <a:p>
            <a:pPr eaLnBrk="1" fontAlgn="base" hangingPunct="1">
              <a:lnSpc>
                <a:spcPct val="130000"/>
              </a:lnSpc>
              <a:spcBef>
                <a:spcPct val="50000"/>
              </a:spcBef>
              <a:spcAft>
                <a:spcPct val="0"/>
              </a:spcAft>
            </a:pPr>
            <a:endParaRPr lang="en-US" altLang="en-US" sz="2400" dirty="0">
              <a:solidFill>
                <a:srgbClr val="000000"/>
              </a:solidFill>
            </a:endParaRPr>
          </a:p>
        </p:txBody>
      </p:sp>
    </p:spTree>
    <p:extLst>
      <p:ext uri="{BB962C8B-B14F-4D97-AF65-F5344CB8AC3E}">
        <p14:creationId xmlns:p14="http://schemas.microsoft.com/office/powerpoint/2010/main" val="133109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5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25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ext Box 2"/>
          <p:cNvSpPr txBox="1">
            <a:spLocks noChangeArrowheads="1"/>
          </p:cNvSpPr>
          <p:nvPr/>
        </p:nvSpPr>
        <p:spPr bwMode="auto">
          <a:xfrm>
            <a:off x="914400" y="252790"/>
            <a:ext cx="7543800" cy="2872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15000"/>
              </a:lnSpc>
              <a:spcAft>
                <a:spcPts val="1000"/>
              </a:spcAft>
            </a:pPr>
            <a:r>
              <a:rPr lang="en-US" sz="2400" dirty="0">
                <a:solidFill>
                  <a:prstClr val="black"/>
                </a:solidFill>
                <a:ea typeface="Calibri"/>
                <a:cs typeface="Times New Roman"/>
              </a:rPr>
              <a:t>Page 284</a:t>
            </a:r>
          </a:p>
          <a:p>
            <a:pPr>
              <a:lnSpc>
                <a:spcPct val="115000"/>
              </a:lnSpc>
              <a:spcAft>
                <a:spcPts val="1000"/>
              </a:spcAft>
            </a:pPr>
            <a:r>
              <a:rPr lang="en-US" sz="2400" b="1" dirty="0">
                <a:solidFill>
                  <a:prstClr val="black"/>
                </a:solidFill>
                <a:ea typeface="Calibri"/>
                <a:cs typeface="Times New Roman"/>
              </a:rPr>
              <a:t>A general principle was adopted for approaching the solution of the engineering problems of the Miami flood-control project which I have termed </a:t>
            </a:r>
            <a:r>
              <a:rPr lang="en-US" sz="2400" b="1" dirty="0">
                <a:solidFill>
                  <a:srgbClr val="0000FF"/>
                </a:solidFill>
                <a:ea typeface="Calibri"/>
                <a:cs typeface="Times New Roman"/>
              </a:rPr>
              <a:t>"conclusive engineering analysis."</a:t>
            </a:r>
            <a:r>
              <a:rPr lang="en-US" sz="2400" b="1" dirty="0">
                <a:solidFill>
                  <a:prstClr val="black"/>
                </a:solidFill>
                <a:ea typeface="Calibri"/>
                <a:cs typeface="Times New Roman"/>
              </a:rPr>
              <a:t>  </a:t>
            </a:r>
          </a:p>
          <a:p>
            <a:pPr>
              <a:lnSpc>
                <a:spcPct val="115000"/>
              </a:lnSpc>
              <a:spcAft>
                <a:spcPts val="1000"/>
              </a:spcAft>
            </a:pPr>
            <a:endParaRPr lang="en-US" altLang="en-US" sz="2400" b="1" dirty="0">
              <a:solidFill>
                <a:srgbClr val="000000"/>
              </a:solidFill>
            </a:endParaRPr>
          </a:p>
        </p:txBody>
      </p:sp>
      <p:sp>
        <p:nvSpPr>
          <p:cNvPr id="3" name="Rectangle 2"/>
          <p:cNvSpPr/>
          <p:nvPr/>
        </p:nvSpPr>
        <p:spPr bwMode="auto">
          <a:xfrm>
            <a:off x="932633" y="341376"/>
            <a:ext cx="1275285" cy="416227"/>
          </a:xfrm>
          <a:prstGeom prst="rect">
            <a:avLst/>
          </a:prstGeom>
          <a:solidFill>
            <a:schemeClr val="bg1">
              <a:alpha val="2500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50000"/>
              </a:lnSpc>
              <a:spcBef>
                <a:spcPct val="50000"/>
              </a:spcBef>
              <a:spcAft>
                <a:spcPct val="0"/>
              </a:spcAft>
              <a:buClrTx/>
              <a:buSzTx/>
              <a:buFontTx/>
              <a:buNone/>
              <a:tabLst/>
            </a:pPr>
            <a:endParaRPr kumimoji="0" lang="en-US" sz="2000" b="1" i="0"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38166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733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ext Box 2"/>
          <p:cNvSpPr txBox="1">
            <a:spLocks noChangeArrowheads="1"/>
          </p:cNvSpPr>
          <p:nvPr/>
        </p:nvSpPr>
        <p:spPr bwMode="auto">
          <a:xfrm>
            <a:off x="914400" y="304810"/>
            <a:ext cx="769620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r>
              <a:rPr lang="en-US" sz="2400" b="1" dirty="0">
                <a:ea typeface="Calibri"/>
                <a:cs typeface="Times New Roman"/>
              </a:rPr>
              <a:t>The principle in essence is that, to whatever extent the importance of the work justifies, </a:t>
            </a:r>
            <a:r>
              <a:rPr lang="en-US" sz="2400" b="1" dirty="0">
                <a:solidFill>
                  <a:srgbClr val="0000FF"/>
                </a:solidFill>
                <a:ea typeface="Calibri"/>
                <a:cs typeface="Times New Roman"/>
              </a:rPr>
              <a:t>every possibility for solution of the problem, whether promising or not</a:t>
            </a:r>
            <a:r>
              <a:rPr lang="en-US" sz="2400" b="1" dirty="0">
                <a:ea typeface="Calibri"/>
                <a:cs typeface="Times New Roman"/>
              </a:rPr>
              <a:t>, should </a:t>
            </a:r>
            <a:r>
              <a:rPr lang="en-US" sz="2400" b="1" dirty="0">
                <a:solidFill>
                  <a:srgbClr val="0000FF"/>
                </a:solidFill>
                <a:ea typeface="Calibri"/>
                <a:cs typeface="Times New Roman"/>
              </a:rPr>
              <a:t>be explored</a:t>
            </a:r>
            <a:r>
              <a:rPr lang="en-US" sz="2400" b="1" dirty="0">
                <a:ea typeface="Calibri"/>
                <a:cs typeface="Times New Roman"/>
              </a:rPr>
              <a:t>, with effort to become aware of unrealized and unexpected ways of approach; </a:t>
            </a:r>
          </a:p>
          <a:p>
            <a:pPr fontAlgn="base">
              <a:lnSpc>
                <a:spcPct val="150000"/>
              </a:lnSpc>
              <a:spcBef>
                <a:spcPct val="50000"/>
              </a:spcBef>
              <a:spcAft>
                <a:spcPct val="0"/>
              </a:spcAft>
            </a:pPr>
            <a:r>
              <a:rPr lang="en-US" sz="2400" b="1" dirty="0">
                <a:ea typeface="Calibri"/>
                <a:cs typeface="Times New Roman"/>
              </a:rPr>
              <a:t>and that each such possibility be explored to a point where, in comparison with other methods of solution, it either </a:t>
            </a:r>
            <a:r>
              <a:rPr lang="en-US" sz="2400" b="1" dirty="0">
                <a:solidFill>
                  <a:srgbClr val="0000FF"/>
                </a:solidFill>
                <a:ea typeface="Calibri"/>
                <a:cs typeface="Times New Roman"/>
              </a:rPr>
              <a:t>is proved to be inferior or finally emerges as the best possible solution.</a:t>
            </a:r>
            <a:endParaRPr lang="en-US" altLang="en-US" sz="2400" b="1" dirty="0">
              <a:solidFill>
                <a:srgbClr val="0000FF"/>
              </a:solidFill>
            </a:endParaRPr>
          </a:p>
        </p:txBody>
      </p:sp>
    </p:spTree>
    <p:extLst>
      <p:ext uri="{BB962C8B-B14F-4D97-AF65-F5344CB8AC3E}">
        <p14:creationId xmlns:p14="http://schemas.microsoft.com/office/powerpoint/2010/main" val="362572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733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ext Box 2"/>
          <p:cNvSpPr txBox="1">
            <a:spLocks noChangeArrowheads="1"/>
          </p:cNvSpPr>
          <p:nvPr/>
        </p:nvSpPr>
        <p:spPr bwMode="auto">
          <a:xfrm>
            <a:off x="914400" y="304810"/>
            <a:ext cx="7696200" cy="4870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15000"/>
              </a:lnSpc>
              <a:spcAft>
                <a:spcPts val="1000"/>
              </a:spcAft>
            </a:pPr>
            <a:r>
              <a:rPr lang="en-US" sz="2400" i="1" dirty="0">
                <a:solidFill>
                  <a:prstClr val="black"/>
                </a:solidFill>
                <a:ea typeface="Calibri"/>
                <a:cs typeface="Times New Roman"/>
              </a:rPr>
              <a:t>Page </a:t>
            </a:r>
            <a:r>
              <a:rPr lang="en-US" sz="2400" dirty="0">
                <a:solidFill>
                  <a:prstClr val="black"/>
                </a:solidFill>
                <a:ea typeface="Calibri"/>
                <a:cs typeface="Times New Roman"/>
              </a:rPr>
              <a:t>285</a:t>
            </a:r>
          </a:p>
          <a:p>
            <a:pPr>
              <a:lnSpc>
                <a:spcPct val="115000"/>
              </a:lnSpc>
              <a:spcAft>
                <a:spcPts val="1000"/>
              </a:spcAft>
            </a:pPr>
            <a:endParaRPr lang="en-US" sz="2400" dirty="0">
              <a:solidFill>
                <a:prstClr val="black"/>
              </a:solidFill>
              <a:ea typeface="Calibri"/>
              <a:cs typeface="Times New Roman"/>
            </a:endParaRPr>
          </a:p>
          <a:p>
            <a:pPr>
              <a:lnSpc>
                <a:spcPct val="115000"/>
              </a:lnSpc>
              <a:spcAft>
                <a:spcPts val="1000"/>
              </a:spcAft>
            </a:pPr>
            <a:r>
              <a:rPr lang="en-US" sz="2400" b="1" dirty="0">
                <a:solidFill>
                  <a:prstClr val="black"/>
                </a:solidFill>
                <a:ea typeface="Calibri"/>
                <a:cs typeface="Times New Roman"/>
              </a:rPr>
              <a:t>In the search for solutions to the Miami River flood problem, the different ways of approach were assigned to different engineers or groups of engineers. </a:t>
            </a:r>
          </a:p>
          <a:p>
            <a:pPr>
              <a:lnSpc>
                <a:spcPct val="115000"/>
              </a:lnSpc>
              <a:spcAft>
                <a:spcPts val="1000"/>
              </a:spcAft>
            </a:pPr>
            <a:r>
              <a:rPr lang="en-US" sz="2400" b="1" dirty="0">
                <a:solidFill>
                  <a:prstClr val="black"/>
                </a:solidFill>
                <a:ea typeface="Calibri"/>
                <a:cs typeface="Times New Roman"/>
              </a:rPr>
              <a:t>At that time, </a:t>
            </a:r>
            <a:r>
              <a:rPr lang="en-US" sz="2400" b="1" dirty="0">
                <a:solidFill>
                  <a:srgbClr val="0000FF"/>
                </a:solidFill>
                <a:ea typeface="Calibri"/>
                <a:cs typeface="Times New Roman"/>
              </a:rPr>
              <a:t>I had little or no expectation </a:t>
            </a:r>
            <a:r>
              <a:rPr lang="en-US" sz="2400" b="1" dirty="0">
                <a:solidFill>
                  <a:prstClr val="black"/>
                </a:solidFill>
                <a:ea typeface="Calibri"/>
                <a:cs typeface="Times New Roman"/>
              </a:rPr>
              <a:t>of finding a solution by </a:t>
            </a:r>
            <a:r>
              <a:rPr lang="en-US" sz="2400" b="1" dirty="0">
                <a:solidFill>
                  <a:srgbClr val="0000FF"/>
                </a:solidFill>
                <a:ea typeface="Calibri"/>
                <a:cs typeface="Times New Roman"/>
              </a:rPr>
              <a:t>means of dams and retarding basins. </a:t>
            </a:r>
          </a:p>
          <a:p>
            <a:pPr>
              <a:lnSpc>
                <a:spcPct val="115000"/>
              </a:lnSpc>
              <a:spcAft>
                <a:spcPts val="1000"/>
              </a:spcAft>
            </a:pPr>
            <a:endParaRPr lang="en-US" sz="2400" dirty="0">
              <a:solidFill>
                <a:prstClr val="black"/>
              </a:solidFill>
              <a:ea typeface="Calibri"/>
              <a:cs typeface="Times New Roman"/>
            </a:endParaRPr>
          </a:p>
          <a:p>
            <a:pPr fontAlgn="base">
              <a:lnSpc>
                <a:spcPct val="150000"/>
              </a:lnSpc>
              <a:spcBef>
                <a:spcPct val="50000"/>
              </a:spcBef>
              <a:spcAft>
                <a:spcPct val="0"/>
              </a:spcAft>
            </a:pPr>
            <a:endParaRPr lang="en-US" altLang="en-US" sz="2400" b="1" dirty="0">
              <a:solidFill>
                <a:srgbClr val="000000"/>
              </a:solidFill>
            </a:endParaRPr>
          </a:p>
        </p:txBody>
      </p:sp>
      <p:sp>
        <p:nvSpPr>
          <p:cNvPr id="3" name="Rectangle 2"/>
          <p:cNvSpPr/>
          <p:nvPr/>
        </p:nvSpPr>
        <p:spPr bwMode="auto">
          <a:xfrm>
            <a:off x="962425" y="381000"/>
            <a:ext cx="1247375" cy="503635"/>
          </a:xfrm>
          <a:prstGeom prst="rect">
            <a:avLst/>
          </a:prstGeom>
          <a:solidFill>
            <a:schemeClr val="bg1">
              <a:alpha val="2500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50000"/>
              </a:lnSpc>
              <a:spcBef>
                <a:spcPct val="50000"/>
              </a:spcBef>
              <a:spcAft>
                <a:spcPct val="0"/>
              </a:spcAft>
              <a:buClrTx/>
              <a:buSzTx/>
              <a:buFontTx/>
              <a:buNone/>
              <a:tabLst/>
            </a:pPr>
            <a:endParaRPr kumimoji="0" lang="en-US" sz="2000" b="1" i="0"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168764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733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733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ext Box 2"/>
          <p:cNvSpPr txBox="1">
            <a:spLocks noChangeArrowheads="1"/>
          </p:cNvSpPr>
          <p:nvPr/>
        </p:nvSpPr>
        <p:spPr bwMode="auto">
          <a:xfrm>
            <a:off x="914400" y="304810"/>
            <a:ext cx="76962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r>
              <a:rPr lang="en-US" sz="2400" b="1" dirty="0">
                <a:solidFill>
                  <a:prstClr val="black"/>
                </a:solidFill>
                <a:ea typeface="Calibri"/>
                <a:cs typeface="Times New Roman"/>
              </a:rPr>
              <a:t>One reason why the possibilities of dams and retarding basins on the Miami Conservancy project were not sooner appreciated was that </a:t>
            </a:r>
            <a:r>
              <a:rPr lang="en-US" sz="2400" b="1" dirty="0">
                <a:solidFill>
                  <a:srgbClr val="0000FF"/>
                </a:solidFill>
                <a:ea typeface="Calibri"/>
                <a:cs typeface="Times New Roman"/>
              </a:rPr>
              <a:t>at that time few topographic maps of the possible basin sites had been published </a:t>
            </a:r>
            <a:r>
              <a:rPr lang="en-US" sz="2400" b="1" dirty="0">
                <a:solidFill>
                  <a:prstClr val="black"/>
                </a:solidFill>
                <a:ea typeface="Calibri"/>
                <a:cs typeface="Times New Roman"/>
              </a:rPr>
              <a:t>… </a:t>
            </a:r>
          </a:p>
          <a:p>
            <a:pPr fontAlgn="base">
              <a:lnSpc>
                <a:spcPct val="150000"/>
              </a:lnSpc>
              <a:spcBef>
                <a:spcPct val="50000"/>
              </a:spcBef>
              <a:spcAft>
                <a:spcPct val="0"/>
              </a:spcAft>
            </a:pPr>
            <a:r>
              <a:rPr lang="en-US" sz="2400" b="1" dirty="0">
                <a:solidFill>
                  <a:prstClr val="black"/>
                </a:solidFill>
                <a:ea typeface="Calibri"/>
                <a:cs typeface="Times New Roman"/>
              </a:rPr>
              <a:t>it would not have been supposed that here, in populous Ohio, </a:t>
            </a:r>
            <a:r>
              <a:rPr lang="en-US" sz="2400" b="1" dirty="0">
                <a:solidFill>
                  <a:srgbClr val="0000FF"/>
                </a:solidFill>
                <a:ea typeface="Calibri"/>
                <a:cs typeface="Times New Roman"/>
              </a:rPr>
              <a:t>would exist some of the finest and least obstructed sites in the country.</a:t>
            </a:r>
            <a:endParaRPr lang="en-US" altLang="en-US" sz="2400" b="1" dirty="0">
              <a:solidFill>
                <a:srgbClr val="0000FF"/>
              </a:solidFill>
            </a:endParaRPr>
          </a:p>
        </p:txBody>
      </p:sp>
    </p:spTree>
    <p:extLst>
      <p:ext uri="{BB962C8B-B14F-4D97-AF65-F5344CB8AC3E}">
        <p14:creationId xmlns:p14="http://schemas.microsoft.com/office/powerpoint/2010/main" val="54549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733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ext Box 2"/>
          <p:cNvSpPr txBox="1">
            <a:spLocks noChangeArrowheads="1"/>
          </p:cNvSpPr>
          <p:nvPr/>
        </p:nvSpPr>
        <p:spPr bwMode="auto">
          <a:xfrm>
            <a:off x="914400" y="304810"/>
            <a:ext cx="7696200" cy="455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15000"/>
              </a:lnSpc>
              <a:spcAft>
                <a:spcPts val="1000"/>
              </a:spcAft>
            </a:pPr>
            <a:r>
              <a:rPr lang="en-US" sz="2400" b="1" dirty="0">
                <a:solidFill>
                  <a:prstClr val="black"/>
                </a:solidFill>
                <a:ea typeface="Calibri"/>
                <a:cs typeface="Times New Roman"/>
              </a:rPr>
              <a:t>While the process of </a:t>
            </a:r>
            <a:r>
              <a:rPr lang="en-US" sz="2400" b="1" dirty="0">
                <a:solidFill>
                  <a:srgbClr val="0000FF"/>
                </a:solidFill>
                <a:ea typeface="Calibri"/>
                <a:cs typeface="Times New Roman"/>
              </a:rPr>
              <a:t>conclusive engineering analysis</a:t>
            </a:r>
            <a:r>
              <a:rPr lang="en-US" sz="2400" b="1" dirty="0">
                <a:solidFill>
                  <a:prstClr val="black"/>
                </a:solidFill>
                <a:ea typeface="Calibri"/>
                <a:cs typeface="Times New Roman"/>
              </a:rPr>
              <a:t> had its most spectacular result in developing the possibility of retarding basins, </a:t>
            </a:r>
            <a:r>
              <a:rPr lang="en-US" sz="2400" b="1" dirty="0">
                <a:solidFill>
                  <a:srgbClr val="0000FF"/>
                </a:solidFill>
                <a:ea typeface="Calibri"/>
                <a:cs typeface="Times New Roman"/>
              </a:rPr>
              <a:t>it was applied in practice throughout the job,</a:t>
            </a:r>
            <a:r>
              <a:rPr lang="en-US" sz="2400" b="1" dirty="0">
                <a:solidFill>
                  <a:prstClr val="black"/>
                </a:solidFill>
                <a:ea typeface="Calibri"/>
                <a:cs typeface="Times New Roman"/>
              </a:rPr>
              <a:t> and with many interesting results. </a:t>
            </a:r>
          </a:p>
          <a:p>
            <a:pPr>
              <a:lnSpc>
                <a:spcPct val="115000"/>
              </a:lnSpc>
              <a:spcAft>
                <a:spcPts val="1000"/>
              </a:spcAft>
            </a:pPr>
            <a:endParaRPr lang="en-US" sz="2400" b="1" dirty="0">
              <a:solidFill>
                <a:prstClr val="black"/>
              </a:solidFill>
              <a:ea typeface="Calibri"/>
              <a:cs typeface="Times New Roman"/>
            </a:endParaRPr>
          </a:p>
          <a:p>
            <a:pPr>
              <a:lnSpc>
                <a:spcPct val="115000"/>
              </a:lnSpc>
              <a:spcAft>
                <a:spcPts val="1000"/>
              </a:spcAft>
            </a:pPr>
            <a:r>
              <a:rPr lang="en-US" sz="2400" b="1" dirty="0">
                <a:solidFill>
                  <a:prstClr val="black"/>
                </a:solidFill>
                <a:ea typeface="Calibri"/>
                <a:cs typeface="Times New Roman"/>
              </a:rPr>
              <a:t>One of the most distinctive of these was the development of the </a:t>
            </a:r>
            <a:r>
              <a:rPr lang="en-US" sz="2400" b="1" dirty="0">
                <a:solidFill>
                  <a:srgbClr val="0000FF"/>
                </a:solidFill>
                <a:ea typeface="Calibri"/>
                <a:cs typeface="Times New Roman"/>
              </a:rPr>
              <a:t>hydraulic-jump</a:t>
            </a:r>
            <a:r>
              <a:rPr lang="en-US" sz="2400" b="1" dirty="0">
                <a:solidFill>
                  <a:prstClr val="black"/>
                </a:solidFill>
                <a:ea typeface="Calibri"/>
                <a:cs typeface="Times New Roman"/>
              </a:rPr>
              <a:t> design for </a:t>
            </a:r>
            <a:r>
              <a:rPr lang="en-US" sz="2400" b="1" dirty="0">
                <a:solidFill>
                  <a:srgbClr val="0000FF"/>
                </a:solidFill>
                <a:ea typeface="Calibri"/>
                <a:cs typeface="Times New Roman"/>
              </a:rPr>
              <a:t>dissipating energy at the dam outlets.</a:t>
            </a:r>
          </a:p>
          <a:p>
            <a:pPr fontAlgn="base">
              <a:lnSpc>
                <a:spcPct val="150000"/>
              </a:lnSpc>
              <a:spcBef>
                <a:spcPct val="50000"/>
              </a:spcBef>
              <a:spcAft>
                <a:spcPct val="0"/>
              </a:spcAft>
            </a:pPr>
            <a:endParaRPr lang="en-US" altLang="en-US" sz="2400" b="1" dirty="0">
              <a:solidFill>
                <a:srgbClr val="000000"/>
              </a:solidFill>
            </a:endParaRPr>
          </a:p>
        </p:txBody>
      </p:sp>
    </p:spTree>
    <p:extLst>
      <p:ext uri="{BB962C8B-B14F-4D97-AF65-F5344CB8AC3E}">
        <p14:creationId xmlns:p14="http://schemas.microsoft.com/office/powerpoint/2010/main" val="4477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733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Text Box 2"/>
          <p:cNvSpPr txBox="1">
            <a:spLocks noChangeArrowheads="1"/>
          </p:cNvSpPr>
          <p:nvPr/>
        </p:nvSpPr>
        <p:spPr bwMode="auto">
          <a:xfrm>
            <a:off x="1143000" y="990600"/>
            <a:ext cx="7315200" cy="3661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a:solidFill>
                  <a:srgbClr val="FF0000"/>
                </a:solidFill>
                <a:latin typeface="Arial" charset="0"/>
              </a:defRPr>
            </a:lvl1pPr>
            <a:lvl2pPr marL="742950" indent="-285750" eaLnBrk="0" hangingPunct="0">
              <a:defRPr sz="2000" b="1">
                <a:solidFill>
                  <a:srgbClr val="FF0000"/>
                </a:solidFill>
                <a:latin typeface="Arial" charset="0"/>
              </a:defRPr>
            </a:lvl2pPr>
            <a:lvl3pPr marL="1143000" indent="-228600" eaLnBrk="0" hangingPunct="0">
              <a:defRPr sz="2000" b="1">
                <a:solidFill>
                  <a:srgbClr val="FF0000"/>
                </a:solidFill>
                <a:latin typeface="Arial" charset="0"/>
              </a:defRPr>
            </a:lvl3pPr>
            <a:lvl4pPr marL="1600200" indent="-228600" eaLnBrk="0" hangingPunct="0">
              <a:defRPr sz="2000" b="1">
                <a:solidFill>
                  <a:srgbClr val="FF0000"/>
                </a:solidFill>
                <a:latin typeface="Arial" charset="0"/>
              </a:defRPr>
            </a:lvl4pPr>
            <a:lvl5pPr marL="2057400" indent="-228600" eaLnBrk="0" hangingPunct="0">
              <a:defRPr sz="2000" b="1">
                <a:solidFill>
                  <a:srgbClr val="FF0000"/>
                </a:solidFill>
                <a:latin typeface="Arial" charset="0"/>
              </a:defRPr>
            </a:lvl5pPr>
            <a:lvl6pPr marL="2514600" indent="-228600" eaLnBrk="0" fontAlgn="base" hangingPunct="0">
              <a:lnSpc>
                <a:spcPct val="150000"/>
              </a:lnSpc>
              <a:spcBef>
                <a:spcPct val="50000"/>
              </a:spcBef>
              <a:spcAft>
                <a:spcPct val="0"/>
              </a:spcAft>
              <a:defRPr sz="2000" b="1">
                <a:solidFill>
                  <a:srgbClr val="FF0000"/>
                </a:solidFill>
                <a:latin typeface="Arial" charset="0"/>
              </a:defRPr>
            </a:lvl6pPr>
            <a:lvl7pPr marL="2971800" indent="-228600" eaLnBrk="0" fontAlgn="base" hangingPunct="0">
              <a:lnSpc>
                <a:spcPct val="150000"/>
              </a:lnSpc>
              <a:spcBef>
                <a:spcPct val="50000"/>
              </a:spcBef>
              <a:spcAft>
                <a:spcPct val="0"/>
              </a:spcAft>
              <a:defRPr sz="2000" b="1">
                <a:solidFill>
                  <a:srgbClr val="FF0000"/>
                </a:solidFill>
                <a:latin typeface="Arial" charset="0"/>
              </a:defRPr>
            </a:lvl7pPr>
            <a:lvl8pPr marL="3429000" indent="-228600" eaLnBrk="0" fontAlgn="base" hangingPunct="0">
              <a:lnSpc>
                <a:spcPct val="150000"/>
              </a:lnSpc>
              <a:spcBef>
                <a:spcPct val="50000"/>
              </a:spcBef>
              <a:spcAft>
                <a:spcPct val="0"/>
              </a:spcAft>
              <a:defRPr sz="2000" b="1">
                <a:solidFill>
                  <a:srgbClr val="FF0000"/>
                </a:solidFill>
                <a:latin typeface="Arial" charset="0"/>
              </a:defRPr>
            </a:lvl8pPr>
            <a:lvl9pPr marL="3886200" indent="-228600" eaLnBrk="0" fontAlgn="base" hangingPunct="0">
              <a:lnSpc>
                <a:spcPct val="150000"/>
              </a:lnSpc>
              <a:spcBef>
                <a:spcPct val="50000"/>
              </a:spcBef>
              <a:spcAft>
                <a:spcPct val="0"/>
              </a:spcAft>
              <a:defRPr sz="2000" b="1">
                <a:solidFill>
                  <a:srgbClr val="FF0000"/>
                </a:solidFill>
                <a:latin typeface="Arial" charset="0"/>
              </a:defRPr>
            </a:lvl9pPr>
          </a:lstStyle>
          <a:p>
            <a:pPr marL="0" marR="0" lvl="0" indent="0" algn="l" defTabSz="914400" rtl="0" eaLnBrk="1" fontAlgn="base" latinLnBrk="0" hangingPunct="1">
              <a:lnSpc>
                <a:spcPct val="13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charset="0"/>
                <a:ea typeface="+mn-ea"/>
                <a:cs typeface="+mn-cs"/>
              </a:rPr>
              <a:t>Super flood features - example</a:t>
            </a:r>
          </a:p>
          <a:p>
            <a:pPr marL="0" marR="0" lvl="0" indent="0" algn="l" defTabSz="914400" rtl="0" eaLnBrk="1" fontAlgn="base" latinLnBrk="0" hangingPunct="1">
              <a:lnSpc>
                <a:spcPct val="13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charset="0"/>
                <a:ea typeface="+mn-ea"/>
                <a:cs typeface="+mn-cs"/>
              </a:rPr>
              <a:t>Great Flood of the Upper Mississippi River, May to September,1993</a:t>
            </a:r>
          </a:p>
          <a:p>
            <a:pPr marL="0" marR="0" lvl="0" indent="0" algn="l" defTabSz="914400" rtl="0" eaLnBrk="1" fontAlgn="base" latinLnBrk="0" hangingPunct="1">
              <a:lnSpc>
                <a:spcPct val="130000"/>
              </a:lnSpc>
              <a:spcBef>
                <a:spcPct val="50000"/>
              </a:spcBef>
              <a:spcAft>
                <a:spcPct val="0"/>
              </a:spcAft>
              <a:buClrTx/>
              <a:buSzTx/>
              <a:buFontTx/>
              <a:buNone/>
              <a:tabLst/>
              <a:defRPr/>
            </a:pPr>
            <a:r>
              <a:rPr lang="en-US" altLang="en-US" sz="2400" dirty="0">
                <a:solidFill>
                  <a:srgbClr val="000000"/>
                </a:solidFill>
              </a:rPr>
              <a:t>Extensive documentation and satellite images</a:t>
            </a:r>
            <a:endParaRPr kumimoji="0" lang="en-US" altLang="en-US" sz="24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3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charset="0"/>
                <a:ea typeface="+mn-ea"/>
                <a:cs typeface="+mn-cs"/>
              </a:rPr>
              <a:t> </a:t>
            </a:r>
          </a:p>
          <a:p>
            <a:pPr marL="0" marR="0" lvl="0" indent="0" algn="l" defTabSz="914400" rtl="0" eaLnBrk="1" fontAlgn="base" latinLnBrk="0" hangingPunct="1">
              <a:lnSpc>
                <a:spcPct val="130000"/>
              </a:lnSpc>
              <a:spcBef>
                <a:spcPct val="5000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6644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424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424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ext Box 2"/>
          <p:cNvSpPr txBox="1">
            <a:spLocks noChangeArrowheads="1"/>
          </p:cNvSpPr>
          <p:nvPr/>
        </p:nvSpPr>
        <p:spPr bwMode="auto">
          <a:xfrm>
            <a:off x="914400" y="304810"/>
            <a:ext cx="8001000" cy="5830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15000"/>
              </a:lnSpc>
              <a:spcAft>
                <a:spcPts val="1000"/>
              </a:spcAft>
            </a:pPr>
            <a:r>
              <a:rPr lang="en-US" sz="2400" i="1" dirty="0">
                <a:solidFill>
                  <a:prstClr val="black"/>
                </a:solidFill>
                <a:ea typeface="Calibri"/>
                <a:cs typeface="Times New Roman"/>
              </a:rPr>
              <a:t>286 The Miami Conservancy District</a:t>
            </a:r>
            <a:endParaRPr lang="en-US" sz="2400" dirty="0">
              <a:solidFill>
                <a:prstClr val="black"/>
              </a:solidFill>
              <a:ea typeface="Calibri"/>
              <a:cs typeface="Times New Roman"/>
            </a:endParaRPr>
          </a:p>
          <a:p>
            <a:pPr>
              <a:lnSpc>
                <a:spcPct val="115000"/>
              </a:lnSpc>
              <a:spcAft>
                <a:spcPts val="1000"/>
              </a:spcAft>
            </a:pPr>
            <a:endParaRPr lang="en-US" sz="2400" b="1" dirty="0">
              <a:solidFill>
                <a:prstClr val="black"/>
              </a:solidFill>
              <a:ea typeface="Calibri"/>
              <a:cs typeface="Times New Roman"/>
            </a:endParaRPr>
          </a:p>
          <a:p>
            <a:pPr>
              <a:lnSpc>
                <a:spcPct val="115000"/>
              </a:lnSpc>
              <a:spcAft>
                <a:spcPts val="1000"/>
              </a:spcAft>
            </a:pPr>
            <a:r>
              <a:rPr lang="en-US" sz="2400" b="1" dirty="0">
                <a:solidFill>
                  <a:prstClr val="black"/>
                </a:solidFill>
                <a:ea typeface="Calibri"/>
                <a:cs typeface="Times New Roman"/>
              </a:rPr>
              <a:t>Years later, while spending an evening with </a:t>
            </a:r>
            <a:r>
              <a:rPr lang="en-US" sz="2400" b="1" dirty="0">
                <a:solidFill>
                  <a:srgbClr val="0000FF"/>
                </a:solidFill>
                <a:ea typeface="Calibri"/>
                <a:cs typeface="Times New Roman"/>
              </a:rPr>
              <a:t>Thomas A. Edison</a:t>
            </a:r>
            <a:r>
              <a:rPr lang="en-US" sz="2400" b="1" dirty="0">
                <a:solidFill>
                  <a:prstClr val="black"/>
                </a:solidFill>
                <a:ea typeface="Calibri"/>
                <a:cs typeface="Times New Roman"/>
              </a:rPr>
              <a:t> at his home, I asked him this point-blank question: </a:t>
            </a:r>
            <a:r>
              <a:rPr lang="en-US" sz="2400" b="1" dirty="0">
                <a:solidFill>
                  <a:srgbClr val="0000FF"/>
                </a:solidFill>
                <a:ea typeface="Calibri"/>
                <a:cs typeface="Times New Roman"/>
              </a:rPr>
              <a:t>"Do you have any general method for solving a problem?"</a:t>
            </a:r>
            <a:r>
              <a:rPr lang="en-US" sz="2400" b="1" dirty="0">
                <a:solidFill>
                  <a:prstClr val="black"/>
                </a:solidFill>
                <a:ea typeface="Calibri"/>
                <a:cs typeface="Times New Roman"/>
              </a:rPr>
              <a:t>  </a:t>
            </a:r>
          </a:p>
          <a:p>
            <a:pPr>
              <a:lnSpc>
                <a:spcPct val="115000"/>
              </a:lnSpc>
              <a:spcAft>
                <a:spcPts val="1000"/>
              </a:spcAft>
            </a:pPr>
            <a:r>
              <a:rPr lang="en-US" sz="2400" b="1" dirty="0">
                <a:solidFill>
                  <a:prstClr val="black"/>
                </a:solidFill>
                <a:ea typeface="Calibri"/>
                <a:cs typeface="Times New Roman"/>
              </a:rPr>
              <a:t>He said he did and outlined substantially the process I have described but with greater elaboration. </a:t>
            </a:r>
          </a:p>
          <a:p>
            <a:pPr>
              <a:lnSpc>
                <a:spcPct val="115000"/>
              </a:lnSpc>
              <a:spcAft>
                <a:spcPts val="1000"/>
              </a:spcAft>
            </a:pPr>
            <a:r>
              <a:rPr lang="en-US" sz="2400" b="1" dirty="0">
                <a:solidFill>
                  <a:prstClr val="black"/>
                </a:solidFill>
                <a:ea typeface="Calibri"/>
                <a:cs typeface="Times New Roman"/>
              </a:rPr>
              <a:t>In some cases, he said, </a:t>
            </a:r>
            <a:r>
              <a:rPr lang="en-US" sz="2400" b="1" dirty="0">
                <a:solidFill>
                  <a:srgbClr val="0000FF"/>
                </a:solidFill>
                <a:ea typeface="Calibri"/>
                <a:cs typeface="Times New Roman"/>
              </a:rPr>
              <a:t>he would have as many as forty possible answers to a problem before he would begin the process of comparison and elimination</a:t>
            </a:r>
            <a:r>
              <a:rPr lang="en-US" sz="2400" b="1" dirty="0">
                <a:solidFill>
                  <a:prstClr val="black"/>
                </a:solidFill>
                <a:ea typeface="Calibri"/>
                <a:cs typeface="Times New Roman"/>
              </a:rPr>
              <a:t>. </a:t>
            </a:r>
          </a:p>
          <a:p>
            <a:pPr>
              <a:lnSpc>
                <a:spcPct val="115000"/>
              </a:lnSpc>
              <a:spcAft>
                <a:spcPts val="1000"/>
              </a:spcAft>
            </a:pPr>
            <a:r>
              <a:rPr lang="en-US" sz="2400" b="1" dirty="0">
                <a:solidFill>
                  <a:prstClr val="black"/>
                </a:solidFill>
                <a:ea typeface="Calibri"/>
                <a:cs typeface="Times New Roman"/>
              </a:rPr>
              <a:t>Rarely, he said, did his final solution have </a:t>
            </a:r>
            <a:r>
              <a:rPr lang="en-US" sz="2400" b="1" dirty="0">
                <a:solidFill>
                  <a:srgbClr val="0000FF"/>
                </a:solidFill>
                <a:ea typeface="Calibri"/>
                <a:cs typeface="Times New Roman"/>
              </a:rPr>
              <a:t>"any noticeable similarity to my first inspiration or 'hunch.' "</a:t>
            </a:r>
          </a:p>
        </p:txBody>
      </p:sp>
      <p:sp>
        <p:nvSpPr>
          <p:cNvPr id="3" name="Rectangle 2"/>
          <p:cNvSpPr/>
          <p:nvPr/>
        </p:nvSpPr>
        <p:spPr bwMode="auto">
          <a:xfrm>
            <a:off x="825696" y="304800"/>
            <a:ext cx="4736904" cy="553998"/>
          </a:xfrm>
          <a:prstGeom prst="rect">
            <a:avLst/>
          </a:prstGeom>
          <a:solidFill>
            <a:schemeClr val="bg1">
              <a:alpha val="2500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50000"/>
              </a:lnSpc>
              <a:spcBef>
                <a:spcPct val="50000"/>
              </a:spcBef>
              <a:spcAft>
                <a:spcPct val="0"/>
              </a:spcAft>
              <a:buClrTx/>
              <a:buSzTx/>
              <a:buFontTx/>
              <a:buNone/>
              <a:tabLst/>
            </a:pPr>
            <a:endParaRPr kumimoji="0" lang="en-US" sz="2000" b="1" i="0"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363083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733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733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733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733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ext Box 2"/>
          <p:cNvSpPr txBox="1">
            <a:spLocks noChangeArrowheads="1"/>
          </p:cNvSpPr>
          <p:nvPr/>
        </p:nvSpPr>
        <p:spPr bwMode="auto">
          <a:xfrm>
            <a:off x="914400" y="304810"/>
            <a:ext cx="7696200" cy="4556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15000"/>
              </a:lnSpc>
              <a:spcAft>
                <a:spcPts val="1000"/>
              </a:spcAft>
            </a:pPr>
            <a:r>
              <a:rPr lang="en-US" sz="2400" b="1" dirty="0">
                <a:solidFill>
                  <a:prstClr val="black"/>
                </a:solidFill>
                <a:ea typeface="Calibri"/>
                <a:cs typeface="Times New Roman"/>
              </a:rPr>
              <a:t>Was there existing proof of the effectiveness of the use of </a:t>
            </a:r>
            <a:r>
              <a:rPr lang="en-US" sz="2400" b="1" dirty="0">
                <a:solidFill>
                  <a:srgbClr val="0000FF"/>
                </a:solidFill>
                <a:ea typeface="Calibri"/>
                <a:cs typeface="Times New Roman"/>
              </a:rPr>
              <a:t>“retarding basins”</a:t>
            </a:r>
            <a:r>
              <a:rPr lang="en-US" sz="2400" b="1" dirty="0">
                <a:solidFill>
                  <a:prstClr val="black"/>
                </a:solidFill>
                <a:ea typeface="Calibri"/>
                <a:cs typeface="Times New Roman"/>
              </a:rPr>
              <a:t> for flood damage mitigation?</a:t>
            </a:r>
          </a:p>
          <a:p>
            <a:pPr>
              <a:lnSpc>
                <a:spcPct val="115000"/>
              </a:lnSpc>
              <a:spcAft>
                <a:spcPts val="1000"/>
              </a:spcAft>
            </a:pPr>
            <a:endParaRPr lang="en-US" sz="2400" b="1" dirty="0">
              <a:solidFill>
                <a:prstClr val="black"/>
              </a:solidFill>
              <a:ea typeface="Calibri"/>
              <a:cs typeface="Times New Roman"/>
            </a:endParaRPr>
          </a:p>
          <a:p>
            <a:pPr>
              <a:lnSpc>
                <a:spcPct val="115000"/>
              </a:lnSpc>
              <a:spcAft>
                <a:spcPts val="1000"/>
              </a:spcAft>
            </a:pPr>
            <a:r>
              <a:rPr lang="en-US" sz="2400" b="1" dirty="0">
                <a:solidFill>
                  <a:prstClr val="black"/>
                </a:solidFill>
                <a:ea typeface="Calibri"/>
                <a:cs typeface="Times New Roman"/>
              </a:rPr>
              <a:t>Yes.  The </a:t>
            </a:r>
            <a:r>
              <a:rPr lang="en-US" sz="2400" b="1" dirty="0">
                <a:solidFill>
                  <a:srgbClr val="0000FF"/>
                </a:solidFill>
                <a:ea typeface="Calibri"/>
                <a:cs typeface="Times New Roman"/>
              </a:rPr>
              <a:t>Pinay Dam</a:t>
            </a:r>
            <a:r>
              <a:rPr lang="en-US" sz="2400" b="1" dirty="0">
                <a:solidFill>
                  <a:prstClr val="black"/>
                </a:solidFill>
                <a:ea typeface="Calibri"/>
                <a:cs typeface="Times New Roman"/>
              </a:rPr>
              <a:t> on the </a:t>
            </a:r>
            <a:r>
              <a:rPr lang="en-US" sz="2400" b="1" dirty="0">
                <a:solidFill>
                  <a:srgbClr val="0000FF"/>
                </a:solidFill>
                <a:ea typeface="Calibri"/>
                <a:cs typeface="Times New Roman"/>
              </a:rPr>
              <a:t>Loire River in France.</a:t>
            </a:r>
          </a:p>
          <a:p>
            <a:pPr>
              <a:lnSpc>
                <a:spcPct val="115000"/>
              </a:lnSpc>
              <a:spcAft>
                <a:spcPts val="1000"/>
              </a:spcAft>
            </a:pPr>
            <a:endParaRPr lang="en-US" sz="2400" b="1" dirty="0">
              <a:solidFill>
                <a:prstClr val="black"/>
              </a:solidFill>
              <a:ea typeface="Calibri"/>
              <a:cs typeface="Times New Roman"/>
            </a:endParaRPr>
          </a:p>
          <a:p>
            <a:pPr>
              <a:lnSpc>
                <a:spcPct val="115000"/>
              </a:lnSpc>
              <a:spcAft>
                <a:spcPts val="1000"/>
              </a:spcAft>
            </a:pPr>
            <a:r>
              <a:rPr lang="en-US" sz="2400" b="1" dirty="0">
                <a:solidFill>
                  <a:prstClr val="black"/>
                </a:solidFill>
                <a:ea typeface="Calibri"/>
                <a:cs typeface="Times New Roman"/>
              </a:rPr>
              <a:t>Waters that were retained for short duration behind the Pinay Dam </a:t>
            </a:r>
            <a:r>
              <a:rPr lang="en-US" sz="2400" b="1" dirty="0">
                <a:solidFill>
                  <a:srgbClr val="0000FF"/>
                </a:solidFill>
                <a:ea typeface="Calibri"/>
                <a:cs typeface="Times New Roman"/>
              </a:rPr>
              <a:t>deposited rich sediments</a:t>
            </a:r>
            <a:r>
              <a:rPr lang="en-US" sz="2400" b="1" dirty="0">
                <a:solidFill>
                  <a:prstClr val="black"/>
                </a:solidFill>
                <a:ea typeface="Calibri"/>
                <a:cs typeface="Times New Roman"/>
              </a:rPr>
              <a:t> that </a:t>
            </a:r>
            <a:r>
              <a:rPr lang="en-US" sz="2400" b="1" dirty="0">
                <a:solidFill>
                  <a:srgbClr val="0000FF"/>
                </a:solidFill>
                <a:ea typeface="Calibri"/>
                <a:cs typeface="Times New Roman"/>
              </a:rPr>
              <a:t>enhanced the productivity</a:t>
            </a:r>
            <a:r>
              <a:rPr lang="en-US" sz="2400" b="1" dirty="0">
                <a:solidFill>
                  <a:prstClr val="black"/>
                </a:solidFill>
                <a:ea typeface="Calibri"/>
                <a:cs typeface="Times New Roman"/>
              </a:rPr>
              <a:t> of the inundated land.</a:t>
            </a:r>
          </a:p>
          <a:p>
            <a:pPr>
              <a:lnSpc>
                <a:spcPct val="115000"/>
              </a:lnSpc>
              <a:spcAft>
                <a:spcPts val="1000"/>
              </a:spcAft>
            </a:pPr>
            <a:endParaRPr lang="en-US" sz="2400" b="1" dirty="0">
              <a:solidFill>
                <a:prstClr val="black"/>
              </a:solidFill>
              <a:ea typeface="Calibri"/>
              <a:cs typeface="Times New Roman"/>
            </a:endParaRPr>
          </a:p>
        </p:txBody>
      </p:sp>
    </p:spTree>
    <p:extLst>
      <p:ext uri="{BB962C8B-B14F-4D97-AF65-F5344CB8AC3E}">
        <p14:creationId xmlns:p14="http://schemas.microsoft.com/office/powerpoint/2010/main" val="304228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733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733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JB\Desktop\Pinay Dam.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4104" y="755309"/>
            <a:ext cx="6575793" cy="4320798"/>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flipV="1">
            <a:off x="5459730" y="3048000"/>
            <a:ext cx="586740" cy="15240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4800600" y="76200"/>
            <a:ext cx="2895600" cy="2920664"/>
            <a:chOff x="2133601" y="203536"/>
            <a:chExt cx="2895600" cy="2920664"/>
          </a:xfrm>
        </p:grpSpPr>
        <p:sp>
          <p:nvSpPr>
            <p:cNvPr id="6" name="Text Box 7"/>
            <p:cNvSpPr txBox="1">
              <a:spLocks noChangeArrowheads="1"/>
            </p:cNvSpPr>
            <p:nvPr/>
          </p:nvSpPr>
          <p:spPr bwMode="auto">
            <a:xfrm>
              <a:off x="2133601" y="203536"/>
              <a:ext cx="2895600" cy="707886"/>
            </a:xfrm>
            <a:prstGeom prst="rect">
              <a:avLst/>
            </a:prstGeom>
            <a:solidFill>
              <a:srgbClr val="FFFFFF"/>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000" b="1" dirty="0">
                  <a:solidFill>
                    <a:srgbClr val="FF0000"/>
                  </a:solidFill>
                </a:rPr>
                <a:t>Pinay “retarding basin”</a:t>
              </a:r>
            </a:p>
            <a:p>
              <a:pPr fontAlgn="base">
                <a:spcAft>
                  <a:spcPct val="0"/>
                </a:spcAft>
              </a:pPr>
              <a:r>
                <a:rPr lang="en-US" altLang="en-US" sz="2000" b="1" dirty="0">
                  <a:solidFill>
                    <a:srgbClr val="FF0000"/>
                  </a:solidFill>
                </a:rPr>
                <a:t>Open width 19.7m</a:t>
              </a:r>
            </a:p>
          </p:txBody>
        </p:sp>
        <p:sp>
          <p:nvSpPr>
            <p:cNvPr id="7" name="Line 6"/>
            <p:cNvSpPr>
              <a:spLocks noChangeShapeType="1"/>
            </p:cNvSpPr>
            <p:nvPr/>
          </p:nvSpPr>
          <p:spPr bwMode="auto">
            <a:xfrm flipH="1">
              <a:off x="3015857" y="911422"/>
              <a:ext cx="641743" cy="221277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grpSp>
      <p:sp>
        <p:nvSpPr>
          <p:cNvPr id="8" name="Rectangle 7"/>
          <p:cNvSpPr/>
          <p:nvPr/>
        </p:nvSpPr>
        <p:spPr>
          <a:xfrm>
            <a:off x="1295400" y="4534291"/>
            <a:ext cx="6553200" cy="541815"/>
          </a:xfrm>
          <a:prstGeom prst="rect">
            <a:avLst/>
          </a:prstGeom>
          <a:noFill/>
          <a:ln w="38100" cap="flat" cmpd="sng" algn="ctr">
            <a:solidFill>
              <a:srgbClr val="FF0000"/>
            </a:solidFill>
            <a:prstDash val="solid"/>
          </a:ln>
          <a:effectLst/>
        </p:spPr>
        <p:txBody>
          <a:bodyPr rtlCol="0" anchor="ctr"/>
          <a:lstStyle/>
          <a:p>
            <a:pPr algn="ctr">
              <a:defRPr/>
            </a:pPr>
            <a:endParaRPr lang="en-US" kern="0">
              <a:solidFill>
                <a:prstClr val="white"/>
              </a:solidFill>
            </a:endParaRPr>
          </a:p>
        </p:txBody>
      </p:sp>
      <p:sp>
        <p:nvSpPr>
          <p:cNvPr id="9" name="Text Box 7">
            <a:extLst>
              <a:ext uri="{FF2B5EF4-FFF2-40B4-BE49-F238E27FC236}">
                <a16:creationId xmlns:a16="http://schemas.microsoft.com/office/drawing/2014/main" id="{1431F051-DEFF-F3AA-F089-D3EE8DB3F325}"/>
              </a:ext>
            </a:extLst>
          </p:cNvPr>
          <p:cNvSpPr txBox="1">
            <a:spLocks noChangeArrowheads="1"/>
          </p:cNvSpPr>
          <p:nvPr/>
        </p:nvSpPr>
        <p:spPr bwMode="auto">
          <a:xfrm>
            <a:off x="1600200" y="1349514"/>
            <a:ext cx="2362200" cy="403086"/>
          </a:xfrm>
          <a:prstGeom prst="rect">
            <a:avLst/>
          </a:prstGeom>
          <a:solidFill>
            <a:srgbClr val="FFFFFF"/>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000" b="1" dirty="0">
                <a:solidFill>
                  <a:srgbClr val="FF0000"/>
                </a:solidFill>
              </a:rPr>
              <a:t>Constructed in 1711</a:t>
            </a:r>
          </a:p>
        </p:txBody>
      </p:sp>
    </p:spTree>
    <p:extLst>
      <p:ext uri="{BB962C8B-B14F-4D97-AF65-F5344CB8AC3E}">
        <p14:creationId xmlns:p14="http://schemas.microsoft.com/office/powerpoint/2010/main" val="394137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8100"/>
            <a:ext cx="7620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3810000" y="4724399"/>
            <a:ext cx="3733799" cy="1071266"/>
            <a:chOff x="3810000" y="4724399"/>
            <a:chExt cx="3733799" cy="1071266"/>
          </a:xfrm>
        </p:grpSpPr>
        <p:sp>
          <p:nvSpPr>
            <p:cNvPr id="3" name="Text Box 7"/>
            <p:cNvSpPr txBox="1">
              <a:spLocks noChangeArrowheads="1"/>
            </p:cNvSpPr>
            <p:nvPr/>
          </p:nvSpPr>
          <p:spPr bwMode="auto">
            <a:xfrm>
              <a:off x="3810000" y="5334000"/>
              <a:ext cx="990600" cy="461665"/>
            </a:xfrm>
            <a:prstGeom prst="rect">
              <a:avLst/>
            </a:prstGeom>
            <a:solidFill>
              <a:srgbClr val="FFFFFF"/>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400" b="1" dirty="0">
                  <a:solidFill>
                    <a:srgbClr val="FF0000"/>
                  </a:solidFill>
                </a:rPr>
                <a:t>Pinay</a:t>
              </a:r>
            </a:p>
          </p:txBody>
        </p:sp>
        <p:sp>
          <p:nvSpPr>
            <p:cNvPr id="4" name="Line 6"/>
            <p:cNvSpPr>
              <a:spLocks noChangeShapeType="1"/>
            </p:cNvSpPr>
            <p:nvPr/>
          </p:nvSpPr>
          <p:spPr bwMode="auto">
            <a:xfrm flipV="1">
              <a:off x="4800600" y="4724399"/>
              <a:ext cx="2743199" cy="809626"/>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grpSp>
      <p:sp>
        <p:nvSpPr>
          <p:cNvPr id="7" name="Text Box 23"/>
          <p:cNvSpPr txBox="1">
            <a:spLocks noChangeArrowheads="1"/>
          </p:cNvSpPr>
          <p:nvPr/>
        </p:nvSpPr>
        <p:spPr bwMode="auto">
          <a:xfrm>
            <a:off x="6705600" y="758952"/>
            <a:ext cx="2362200" cy="1569660"/>
          </a:xfrm>
          <a:prstGeom prst="rect">
            <a:avLst/>
          </a:prstGeom>
          <a:solidFill>
            <a:schemeClr val="bg1"/>
          </a:solidFill>
          <a:ln w="38100" algn="ctr">
            <a:solidFill>
              <a:srgbClr val="FF0000"/>
            </a:solidFill>
            <a:miter lim="800000"/>
            <a:headEnd/>
            <a:tailEnd/>
          </a:ln>
          <a:effectLst/>
        </p:spPr>
        <p:txBody>
          <a:bodyPr wrap="square">
            <a:spAutoFit/>
          </a:bodyPr>
          <a:lstStyle/>
          <a:p>
            <a:pPr fontAlgn="base">
              <a:spcAft>
                <a:spcPct val="0"/>
              </a:spcAft>
            </a:pPr>
            <a:r>
              <a:rPr lang="en-US" altLang="en-US" sz="2400" b="1" dirty="0">
                <a:solidFill>
                  <a:srgbClr val="FF0000"/>
                </a:solidFill>
              </a:rPr>
              <a:t>Loire Catchment  </a:t>
            </a:r>
            <a:r>
              <a:rPr lang="en-US" sz="2400" b="1" dirty="0">
                <a:solidFill>
                  <a:srgbClr val="FF0000"/>
                </a:solidFill>
              </a:rPr>
              <a:t>117,000 km</a:t>
            </a:r>
            <a:r>
              <a:rPr lang="en-US" sz="2400" b="1" baseline="30000" dirty="0">
                <a:solidFill>
                  <a:srgbClr val="FF0000"/>
                </a:solidFill>
              </a:rPr>
              <a:t>2</a:t>
            </a:r>
            <a:r>
              <a:rPr lang="en-US" sz="2400" b="1" dirty="0">
                <a:solidFill>
                  <a:srgbClr val="FF0000"/>
                </a:solidFill>
              </a:rPr>
              <a:t> </a:t>
            </a:r>
          </a:p>
          <a:p>
            <a:pPr fontAlgn="base">
              <a:spcAft>
                <a:spcPct val="0"/>
              </a:spcAft>
            </a:pPr>
            <a:r>
              <a:rPr lang="en-US" sz="2400" b="1" dirty="0">
                <a:solidFill>
                  <a:srgbClr val="FF0000"/>
                </a:solidFill>
              </a:rPr>
              <a:t>(45,000 sq. mi)   ~ 1/5</a:t>
            </a:r>
            <a:r>
              <a:rPr lang="en-US" sz="2400" b="1" baseline="30000" dirty="0">
                <a:solidFill>
                  <a:srgbClr val="FF0000"/>
                </a:solidFill>
              </a:rPr>
              <a:t>th</a:t>
            </a:r>
            <a:r>
              <a:rPr lang="en-US" sz="2400" b="1" dirty="0">
                <a:solidFill>
                  <a:srgbClr val="FF0000"/>
                </a:solidFill>
              </a:rPr>
              <a:t> of France</a:t>
            </a:r>
            <a:endParaRPr lang="en-US" altLang="en-US" sz="2400" b="1" dirty="0">
              <a:solidFill>
                <a:srgbClr val="FF0000"/>
              </a:solidFill>
            </a:endParaRPr>
          </a:p>
        </p:txBody>
      </p:sp>
    </p:spTree>
    <p:extLst>
      <p:ext uri="{BB962C8B-B14F-4D97-AF65-F5344CB8AC3E}">
        <p14:creationId xmlns:p14="http://schemas.microsoft.com/office/powerpoint/2010/main" val="117830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JB\Desktop\Picture1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765" y="44418"/>
            <a:ext cx="8582470" cy="676916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370575" y="5858256"/>
            <a:ext cx="896112" cy="542544"/>
            <a:chOff x="1370575" y="5858256"/>
            <a:chExt cx="896112" cy="542544"/>
          </a:xfrm>
        </p:grpSpPr>
        <p:sp>
          <p:nvSpPr>
            <p:cNvPr id="4" name="Text Box 23"/>
            <p:cNvSpPr txBox="1">
              <a:spLocks noChangeArrowheads="1"/>
            </p:cNvSpPr>
            <p:nvPr/>
          </p:nvSpPr>
          <p:spPr bwMode="auto">
            <a:xfrm>
              <a:off x="1370575" y="6000690"/>
              <a:ext cx="896112" cy="400110"/>
            </a:xfrm>
            <a:prstGeom prst="rect">
              <a:avLst/>
            </a:prstGeom>
            <a:solidFill>
              <a:schemeClr val="bg1"/>
            </a:solidFill>
            <a:ln w="38100" algn="ctr">
              <a:solidFill>
                <a:srgbClr val="FF0000"/>
              </a:solidFill>
              <a:miter lim="800000"/>
              <a:headEnd/>
              <a:tailEnd/>
            </a:ln>
            <a:effectLst/>
          </p:spPr>
          <p:txBody>
            <a:bodyPr wrap="square">
              <a:spAutoFit/>
            </a:bodyPr>
            <a:lstStyle/>
            <a:p>
              <a:pPr fontAlgn="base">
                <a:spcBef>
                  <a:spcPct val="50000"/>
                </a:spcBef>
                <a:spcAft>
                  <a:spcPct val="0"/>
                </a:spcAft>
              </a:pPr>
              <a:r>
                <a:rPr lang="en-US" altLang="en-US" sz="2000" b="1" dirty="0">
                  <a:solidFill>
                    <a:srgbClr val="FF0000"/>
                  </a:solidFill>
                </a:rPr>
                <a:t>1 mile</a:t>
              </a:r>
            </a:p>
          </p:txBody>
        </p:sp>
        <p:cxnSp>
          <p:nvCxnSpPr>
            <p:cNvPr id="5" name="Straight Connector 4"/>
            <p:cNvCxnSpPr/>
            <p:nvPr/>
          </p:nvCxnSpPr>
          <p:spPr>
            <a:xfrm>
              <a:off x="1487085" y="5858256"/>
              <a:ext cx="66480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2667001" y="609600"/>
            <a:ext cx="6095999" cy="1938992"/>
            <a:chOff x="2667001" y="609600"/>
            <a:chExt cx="6095999" cy="1938992"/>
          </a:xfrm>
        </p:grpSpPr>
        <p:sp>
          <p:nvSpPr>
            <p:cNvPr id="6" name="Text Box 23"/>
            <p:cNvSpPr txBox="1">
              <a:spLocks noChangeArrowheads="1"/>
            </p:cNvSpPr>
            <p:nvPr/>
          </p:nvSpPr>
          <p:spPr bwMode="auto">
            <a:xfrm>
              <a:off x="4495800" y="609600"/>
              <a:ext cx="4267200" cy="1938992"/>
            </a:xfrm>
            <a:prstGeom prst="rect">
              <a:avLst/>
            </a:prstGeom>
            <a:solidFill>
              <a:schemeClr val="bg1"/>
            </a:solidFill>
            <a:ln w="38100" algn="ctr">
              <a:solidFill>
                <a:srgbClr val="FF0000"/>
              </a:solidFill>
              <a:miter lim="800000"/>
              <a:headEnd/>
              <a:tailEnd/>
            </a:ln>
            <a:effectLst/>
          </p:spPr>
          <p:txBody>
            <a:bodyPr wrap="square">
              <a:spAutoFit/>
            </a:bodyPr>
            <a:lstStyle/>
            <a:p>
              <a:pPr fontAlgn="base">
                <a:spcAft>
                  <a:spcPct val="0"/>
                </a:spcAft>
              </a:pPr>
              <a:r>
                <a:rPr lang="en-US" altLang="en-US" sz="2400" b="1" dirty="0">
                  <a:solidFill>
                    <a:srgbClr val="FF0000"/>
                  </a:solidFill>
                </a:rPr>
                <a:t>Multi-purpose </a:t>
              </a:r>
              <a:r>
                <a:rPr lang="en-US" altLang="en-US" sz="2400" b="1" dirty="0" err="1">
                  <a:solidFill>
                    <a:srgbClr val="FF0000"/>
                  </a:solidFill>
                </a:rPr>
                <a:t>Villerest</a:t>
              </a:r>
              <a:r>
                <a:rPr lang="en-US" altLang="en-US" sz="2400" b="1" dirty="0">
                  <a:solidFill>
                    <a:srgbClr val="FF0000"/>
                  </a:solidFill>
                </a:rPr>
                <a:t> Dam (hydro-water supply-flood mitigation). </a:t>
              </a:r>
            </a:p>
            <a:p>
              <a:pPr fontAlgn="base">
                <a:spcAft>
                  <a:spcPct val="0"/>
                </a:spcAft>
              </a:pPr>
              <a:r>
                <a:rPr lang="en-US" altLang="en-US" sz="2400" b="1" dirty="0">
                  <a:solidFill>
                    <a:srgbClr val="FF0000"/>
                  </a:solidFill>
                </a:rPr>
                <a:t>Opened on 11 September 1982; made Pinay Dam redundant</a:t>
              </a:r>
            </a:p>
          </p:txBody>
        </p:sp>
        <p:sp>
          <p:nvSpPr>
            <p:cNvPr id="7" name="Line 6"/>
            <p:cNvSpPr>
              <a:spLocks noChangeShapeType="1"/>
            </p:cNvSpPr>
            <p:nvPr/>
          </p:nvSpPr>
          <p:spPr bwMode="auto">
            <a:xfrm flipH="1" flipV="1">
              <a:off x="2667001" y="990600"/>
              <a:ext cx="1828799" cy="533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grpSp>
      <p:grpSp>
        <p:nvGrpSpPr>
          <p:cNvPr id="3" name="Group 2"/>
          <p:cNvGrpSpPr/>
          <p:nvPr/>
        </p:nvGrpSpPr>
        <p:grpSpPr>
          <a:xfrm>
            <a:off x="5105400" y="5329535"/>
            <a:ext cx="2538984" cy="766465"/>
            <a:chOff x="5105400" y="5329535"/>
            <a:chExt cx="2538984" cy="766465"/>
          </a:xfrm>
        </p:grpSpPr>
        <p:sp>
          <p:nvSpPr>
            <p:cNvPr id="9" name="Text Box 7"/>
            <p:cNvSpPr txBox="1">
              <a:spLocks noChangeArrowheads="1"/>
            </p:cNvSpPr>
            <p:nvPr/>
          </p:nvSpPr>
          <p:spPr bwMode="auto">
            <a:xfrm>
              <a:off x="6653784" y="5329535"/>
              <a:ext cx="990600" cy="461665"/>
            </a:xfrm>
            <a:prstGeom prst="rect">
              <a:avLst/>
            </a:prstGeom>
            <a:solidFill>
              <a:srgbClr val="FFFFFF"/>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400" b="1" dirty="0">
                  <a:solidFill>
                    <a:srgbClr val="FF0000"/>
                  </a:solidFill>
                </a:rPr>
                <a:t>Pinay</a:t>
              </a:r>
            </a:p>
          </p:txBody>
        </p:sp>
        <p:sp>
          <p:nvSpPr>
            <p:cNvPr id="10" name="Line 6"/>
            <p:cNvSpPr>
              <a:spLocks noChangeShapeType="1"/>
            </p:cNvSpPr>
            <p:nvPr/>
          </p:nvSpPr>
          <p:spPr bwMode="auto">
            <a:xfrm flipH="1">
              <a:off x="5105400" y="5581711"/>
              <a:ext cx="1523999" cy="514289"/>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grpSp>
    </p:spTree>
    <p:extLst>
      <p:ext uri="{BB962C8B-B14F-4D97-AF65-F5344CB8AC3E}">
        <p14:creationId xmlns:p14="http://schemas.microsoft.com/office/powerpoint/2010/main" val="312953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JB\Desktop\Picture1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52" y="0"/>
            <a:ext cx="9081897" cy="650024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295400" y="5638800"/>
            <a:ext cx="1881107" cy="534221"/>
            <a:chOff x="1295400" y="5638800"/>
            <a:chExt cx="1881107" cy="534221"/>
          </a:xfrm>
        </p:grpSpPr>
        <p:sp>
          <p:nvSpPr>
            <p:cNvPr id="4" name="Text Box 23"/>
            <p:cNvSpPr txBox="1">
              <a:spLocks noChangeArrowheads="1"/>
            </p:cNvSpPr>
            <p:nvPr/>
          </p:nvSpPr>
          <p:spPr bwMode="auto">
            <a:xfrm>
              <a:off x="1600200" y="5772911"/>
              <a:ext cx="1314450" cy="400110"/>
            </a:xfrm>
            <a:prstGeom prst="rect">
              <a:avLst/>
            </a:prstGeom>
            <a:solidFill>
              <a:schemeClr val="bg1"/>
            </a:solidFill>
            <a:ln w="38100" algn="ctr">
              <a:solidFill>
                <a:srgbClr val="FF0000"/>
              </a:solidFill>
              <a:miter lim="800000"/>
              <a:headEnd/>
              <a:tailEnd/>
            </a:ln>
            <a:effectLst/>
          </p:spPr>
          <p:txBody>
            <a:bodyPr wrap="square">
              <a:spAutoFit/>
            </a:bodyPr>
            <a:lstStyle/>
            <a:p>
              <a:pPr fontAlgn="base">
                <a:spcBef>
                  <a:spcPct val="50000"/>
                </a:spcBef>
                <a:spcAft>
                  <a:spcPct val="0"/>
                </a:spcAft>
              </a:pPr>
              <a:r>
                <a:rPr lang="en-US" altLang="en-US" sz="2000" b="1" dirty="0">
                  <a:solidFill>
                    <a:srgbClr val="FF0000"/>
                  </a:solidFill>
                </a:rPr>
                <a:t>0.05 miles</a:t>
              </a:r>
            </a:p>
          </p:txBody>
        </p:sp>
        <p:cxnSp>
          <p:nvCxnSpPr>
            <p:cNvPr id="5" name="Straight Connector 4"/>
            <p:cNvCxnSpPr/>
            <p:nvPr/>
          </p:nvCxnSpPr>
          <p:spPr>
            <a:xfrm>
              <a:off x="1295400" y="5638800"/>
              <a:ext cx="18811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1524000" y="2209800"/>
            <a:ext cx="1371600" cy="1981200"/>
            <a:chOff x="1524000" y="2209800"/>
            <a:chExt cx="1371600" cy="1981200"/>
          </a:xfrm>
        </p:grpSpPr>
        <p:cxnSp>
          <p:nvCxnSpPr>
            <p:cNvPr id="9" name="Straight Connector 8"/>
            <p:cNvCxnSpPr/>
            <p:nvPr/>
          </p:nvCxnSpPr>
          <p:spPr>
            <a:xfrm>
              <a:off x="1524000" y="2209800"/>
              <a:ext cx="533400" cy="1828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362200" y="2362200"/>
              <a:ext cx="533400" cy="1828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057400" y="4038600"/>
              <a:ext cx="838200" cy="152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524000" y="2209800"/>
              <a:ext cx="838200" cy="152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1219200" y="203536"/>
            <a:ext cx="5410200" cy="2103975"/>
            <a:chOff x="1219200" y="203536"/>
            <a:chExt cx="5410200" cy="2103975"/>
          </a:xfrm>
        </p:grpSpPr>
        <p:sp>
          <p:nvSpPr>
            <p:cNvPr id="17" name="Text Box 7"/>
            <p:cNvSpPr txBox="1">
              <a:spLocks noChangeArrowheads="1"/>
            </p:cNvSpPr>
            <p:nvPr/>
          </p:nvSpPr>
          <p:spPr bwMode="auto">
            <a:xfrm>
              <a:off x="1219200" y="203536"/>
              <a:ext cx="5410200" cy="707886"/>
            </a:xfrm>
            <a:prstGeom prst="rect">
              <a:avLst/>
            </a:prstGeom>
            <a:solidFill>
              <a:srgbClr val="FFFFFF"/>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000" b="1" dirty="0">
                  <a:solidFill>
                    <a:srgbClr val="FF0000"/>
                  </a:solidFill>
                </a:rPr>
                <a:t>Approximate location of Pinay “retarding basin” – Operated from 1711 to 1984</a:t>
              </a:r>
            </a:p>
          </p:txBody>
        </p:sp>
        <p:sp>
          <p:nvSpPr>
            <p:cNvPr id="18" name="Line 6"/>
            <p:cNvSpPr>
              <a:spLocks noChangeShapeType="1"/>
            </p:cNvSpPr>
            <p:nvPr/>
          </p:nvSpPr>
          <p:spPr bwMode="auto">
            <a:xfrm flipH="1">
              <a:off x="2142653" y="911422"/>
              <a:ext cx="1819747" cy="1396089"/>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grpSp>
    </p:spTree>
    <p:extLst>
      <p:ext uri="{BB962C8B-B14F-4D97-AF65-F5344CB8AC3E}">
        <p14:creationId xmlns:p14="http://schemas.microsoft.com/office/powerpoint/2010/main" val="142045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ext Box 2"/>
          <p:cNvSpPr txBox="1">
            <a:spLocks noChangeArrowheads="1"/>
          </p:cNvSpPr>
          <p:nvPr/>
        </p:nvSpPr>
        <p:spPr bwMode="auto">
          <a:xfrm>
            <a:off x="914400" y="304810"/>
            <a:ext cx="7696200" cy="107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15000"/>
              </a:lnSpc>
              <a:spcAft>
                <a:spcPts val="1000"/>
              </a:spcAft>
            </a:pPr>
            <a:r>
              <a:rPr lang="en-US" sz="2400" b="1" dirty="0">
                <a:solidFill>
                  <a:prstClr val="black"/>
                </a:solidFill>
                <a:latin typeface="Arial" panose="020B0604020202020204" pitchFamily="34" charset="0"/>
                <a:ea typeface="Calibri"/>
                <a:cs typeface="Arial" panose="020B0604020202020204" pitchFamily="34" charset="0"/>
              </a:rPr>
              <a:t>Features of the five “dry dams” and their locations</a:t>
            </a:r>
          </a:p>
          <a:p>
            <a:pPr>
              <a:lnSpc>
                <a:spcPct val="115000"/>
              </a:lnSpc>
              <a:spcAft>
                <a:spcPts val="1000"/>
              </a:spcAft>
            </a:pPr>
            <a:endParaRPr lang="en-US" sz="2400" b="1" dirty="0">
              <a:solidFill>
                <a:prstClr val="black"/>
              </a:solidFill>
              <a:ea typeface="Calibri"/>
              <a:cs typeface="Times New Roman"/>
            </a:endParaRPr>
          </a:p>
        </p:txBody>
      </p:sp>
    </p:spTree>
    <p:extLst>
      <p:ext uri="{BB962C8B-B14F-4D97-AF65-F5344CB8AC3E}">
        <p14:creationId xmlns:p14="http://schemas.microsoft.com/office/powerpoint/2010/main" val="5592306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JB\Documents\Folders\SEMINARS\ASCE - Seattle EWRI - MCD 2022\Work\Map-showing-salient-features-of-the-Miami-Conservancy-District-within-the-watershed-o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6200"/>
            <a:ext cx="4005700" cy="6581407"/>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23"/>
          <p:cNvSpPr txBox="1">
            <a:spLocks noChangeArrowheads="1"/>
          </p:cNvSpPr>
          <p:nvPr/>
        </p:nvSpPr>
        <p:spPr bwMode="auto">
          <a:xfrm>
            <a:off x="4952997" y="3048000"/>
            <a:ext cx="4038600" cy="1569660"/>
          </a:xfrm>
          <a:prstGeom prst="rect">
            <a:avLst/>
          </a:prstGeom>
          <a:solidFill>
            <a:schemeClr val="bg1"/>
          </a:solidFill>
          <a:ln w="38100" algn="ctr">
            <a:solidFill>
              <a:srgbClr val="0000FF"/>
            </a:solidFill>
            <a:miter lim="800000"/>
            <a:headEnd/>
            <a:tailEnd/>
          </a:ln>
          <a:effectLst/>
        </p:spPr>
        <p:txBody>
          <a:bodyPr wrap="square">
            <a:spAutoFit/>
          </a:bodyPr>
          <a:lstStyle/>
          <a:p>
            <a:pPr fontAlgn="base">
              <a:spcAft>
                <a:spcPct val="0"/>
              </a:spcAft>
            </a:pPr>
            <a:r>
              <a:rPr lang="en-US" altLang="en-US" sz="2400" b="1" dirty="0">
                <a:solidFill>
                  <a:srgbClr val="0000FF"/>
                </a:solidFill>
              </a:rPr>
              <a:t>Inundation extent when dams operated for the design flood </a:t>
            </a:r>
          </a:p>
          <a:p>
            <a:pPr fontAlgn="base">
              <a:spcAft>
                <a:spcPct val="0"/>
              </a:spcAft>
            </a:pPr>
            <a:endParaRPr lang="en-US" altLang="en-US" sz="2400" b="1" dirty="0">
              <a:solidFill>
                <a:srgbClr val="0000FF"/>
              </a:solidFill>
            </a:endParaRPr>
          </a:p>
          <a:p>
            <a:pPr fontAlgn="base">
              <a:spcAft>
                <a:spcPct val="0"/>
              </a:spcAft>
            </a:pPr>
            <a:r>
              <a:rPr lang="en-US" altLang="en-US" sz="2400" b="1" dirty="0">
                <a:solidFill>
                  <a:srgbClr val="0000FF"/>
                </a:solidFill>
              </a:rPr>
              <a:t>Map prepared 1925 </a:t>
            </a:r>
          </a:p>
        </p:txBody>
      </p:sp>
      <p:sp>
        <p:nvSpPr>
          <p:cNvPr id="4" name="Line 6"/>
          <p:cNvSpPr>
            <a:spLocks noChangeShapeType="1"/>
          </p:cNvSpPr>
          <p:nvPr/>
        </p:nvSpPr>
        <p:spPr bwMode="auto">
          <a:xfrm flipH="1" flipV="1">
            <a:off x="2285998" y="1024127"/>
            <a:ext cx="2666997" cy="3090667"/>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
        <p:nvSpPr>
          <p:cNvPr id="5" name="Line 6"/>
          <p:cNvSpPr>
            <a:spLocks noChangeShapeType="1"/>
          </p:cNvSpPr>
          <p:nvPr/>
        </p:nvSpPr>
        <p:spPr bwMode="auto">
          <a:xfrm flipH="1" flipV="1">
            <a:off x="2752342" y="2633471"/>
            <a:ext cx="2200654" cy="1481324"/>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
        <p:nvSpPr>
          <p:cNvPr id="6" name="Line 6"/>
          <p:cNvSpPr>
            <a:spLocks noChangeShapeType="1"/>
          </p:cNvSpPr>
          <p:nvPr/>
        </p:nvSpPr>
        <p:spPr bwMode="auto">
          <a:xfrm flipH="1" flipV="1">
            <a:off x="3276601" y="3428999"/>
            <a:ext cx="1676396" cy="685797"/>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
        <p:nvSpPr>
          <p:cNvPr id="7" name="Line 6"/>
          <p:cNvSpPr>
            <a:spLocks noChangeShapeType="1"/>
          </p:cNvSpPr>
          <p:nvPr/>
        </p:nvSpPr>
        <p:spPr bwMode="auto">
          <a:xfrm flipH="1" flipV="1">
            <a:off x="1981201" y="3147446"/>
            <a:ext cx="2971796" cy="967351"/>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
        <p:nvSpPr>
          <p:cNvPr id="8" name="Line 6"/>
          <p:cNvSpPr>
            <a:spLocks noChangeShapeType="1"/>
          </p:cNvSpPr>
          <p:nvPr/>
        </p:nvSpPr>
        <p:spPr bwMode="auto">
          <a:xfrm flipH="1">
            <a:off x="1299076" y="4114798"/>
            <a:ext cx="3653921" cy="685802"/>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
        <p:nvSpPr>
          <p:cNvPr id="9" name="Rectangle 8"/>
          <p:cNvSpPr/>
          <p:nvPr/>
        </p:nvSpPr>
        <p:spPr>
          <a:xfrm>
            <a:off x="2819400" y="4907281"/>
            <a:ext cx="1719700" cy="1704606"/>
          </a:xfrm>
          <a:prstGeom prst="rect">
            <a:avLst/>
          </a:prstGeom>
          <a:noFill/>
          <a:ln w="38100" cap="flat" cmpd="sng" algn="ctr">
            <a:solidFill>
              <a:srgbClr val="0000FF"/>
            </a:solidFill>
            <a:prstDash val="solid"/>
          </a:ln>
          <a:effectLst/>
        </p:spPr>
        <p:txBody>
          <a:bodyPr rtlCol="0" anchor="ctr"/>
          <a:lstStyle/>
          <a:p>
            <a:pPr algn="ctr">
              <a:defRPr/>
            </a:pPr>
            <a:endParaRPr lang="en-US" kern="0">
              <a:solidFill>
                <a:prstClr val="white"/>
              </a:solidFill>
            </a:endParaRPr>
          </a:p>
        </p:txBody>
      </p:sp>
      <p:grpSp>
        <p:nvGrpSpPr>
          <p:cNvPr id="11" name="Group 10">
            <a:extLst>
              <a:ext uri="{FF2B5EF4-FFF2-40B4-BE49-F238E27FC236}">
                <a16:creationId xmlns:a16="http://schemas.microsoft.com/office/drawing/2014/main" id="{9C2010FE-75DA-E6F0-637E-8EB26E9A559A}"/>
              </a:ext>
            </a:extLst>
          </p:cNvPr>
          <p:cNvGrpSpPr/>
          <p:nvPr/>
        </p:nvGrpSpPr>
        <p:grpSpPr>
          <a:xfrm>
            <a:off x="228601" y="685800"/>
            <a:ext cx="1905000" cy="2209800"/>
            <a:chOff x="228601" y="685800"/>
            <a:chExt cx="1905000" cy="2209800"/>
          </a:xfrm>
        </p:grpSpPr>
        <p:sp>
          <p:nvSpPr>
            <p:cNvPr id="2" name="Text Box 23">
              <a:extLst>
                <a:ext uri="{FF2B5EF4-FFF2-40B4-BE49-F238E27FC236}">
                  <a16:creationId xmlns:a16="http://schemas.microsoft.com/office/drawing/2014/main" id="{E4B5BE9A-32C0-65B7-CD0F-FD1427E42DA2}"/>
                </a:ext>
              </a:extLst>
            </p:cNvPr>
            <p:cNvSpPr txBox="1">
              <a:spLocks noChangeArrowheads="1"/>
            </p:cNvSpPr>
            <p:nvPr/>
          </p:nvSpPr>
          <p:spPr bwMode="auto">
            <a:xfrm>
              <a:off x="228601" y="685800"/>
              <a:ext cx="1905000" cy="830997"/>
            </a:xfrm>
            <a:prstGeom prst="rect">
              <a:avLst/>
            </a:prstGeom>
            <a:solidFill>
              <a:schemeClr val="bg1"/>
            </a:solidFill>
            <a:ln w="38100" algn="ctr">
              <a:solidFill>
                <a:srgbClr val="0000FF"/>
              </a:solidFill>
              <a:miter lim="800000"/>
              <a:headEnd/>
              <a:tailEnd/>
            </a:ln>
            <a:effectLst/>
          </p:spPr>
          <p:txBody>
            <a:bodyPr wrap="square">
              <a:spAutoFit/>
            </a:bodyPr>
            <a:lstStyle/>
            <a:p>
              <a:pPr fontAlgn="base">
                <a:spcAft>
                  <a:spcPct val="0"/>
                </a:spcAft>
              </a:pPr>
              <a:r>
                <a:rPr lang="en-US" altLang="en-US" sz="2400" b="1" dirty="0">
                  <a:solidFill>
                    <a:srgbClr val="0000FF"/>
                  </a:solidFill>
                </a:rPr>
                <a:t>Area flooded 6,350 acres</a:t>
              </a:r>
            </a:p>
          </p:txBody>
        </p:sp>
        <p:sp>
          <p:nvSpPr>
            <p:cNvPr id="10" name="Line 6">
              <a:extLst>
                <a:ext uri="{FF2B5EF4-FFF2-40B4-BE49-F238E27FC236}">
                  <a16:creationId xmlns:a16="http://schemas.microsoft.com/office/drawing/2014/main" id="{368B6E73-A1FF-4AD2-BC67-653BD5CD85CA}"/>
                </a:ext>
              </a:extLst>
            </p:cNvPr>
            <p:cNvSpPr>
              <a:spLocks noChangeShapeType="1"/>
            </p:cNvSpPr>
            <p:nvPr/>
          </p:nvSpPr>
          <p:spPr bwMode="auto">
            <a:xfrm>
              <a:off x="1219199" y="1516797"/>
              <a:ext cx="762001" cy="1378803"/>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0000FF"/>
                </a:solidFill>
              </a:endParaRPr>
            </a:p>
          </p:txBody>
        </p:sp>
      </p:grpSp>
    </p:spTree>
    <p:extLst>
      <p:ext uri="{BB962C8B-B14F-4D97-AF65-F5344CB8AC3E}">
        <p14:creationId xmlns:p14="http://schemas.microsoft.com/office/powerpoint/2010/main" val="125302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JB\Desktop\Picture19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6322"/>
            <a:ext cx="5420360" cy="65659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p:cNvSpPr txBox="1">
            <a:spLocks noChangeArrowheads="1"/>
          </p:cNvSpPr>
          <p:nvPr/>
        </p:nvSpPr>
        <p:spPr bwMode="auto">
          <a:xfrm>
            <a:off x="6324600" y="4731603"/>
            <a:ext cx="2667000" cy="830997"/>
          </a:xfrm>
          <a:prstGeom prst="rect">
            <a:avLst/>
          </a:prstGeom>
          <a:solidFill>
            <a:srgbClr val="FFFFFF"/>
          </a:solidFill>
          <a:ln w="38100" algn="ctr">
            <a:solidFill>
              <a:srgbClr val="FF0000"/>
            </a:solidFill>
            <a:miter lim="800000"/>
            <a:headEnd/>
            <a:tailEnd/>
          </a:ln>
          <a:effectLst/>
        </p:spPr>
        <p:txBody>
          <a:bodyPr wrap="square">
            <a:spAutoFit/>
          </a:bodyPr>
          <a:lstStyle/>
          <a:p>
            <a:pPr>
              <a:spcBef>
                <a:spcPts val="600"/>
              </a:spcBef>
              <a:defRPr/>
            </a:pPr>
            <a:r>
              <a:rPr lang="en-US" altLang="en-US" sz="2400" b="1" kern="0" dirty="0">
                <a:solidFill>
                  <a:srgbClr val="FF0000"/>
                </a:solidFill>
                <a:latin typeface="Arial"/>
              </a:rPr>
              <a:t>Google Earth Image of Region</a:t>
            </a:r>
          </a:p>
        </p:txBody>
      </p:sp>
      <p:sp>
        <p:nvSpPr>
          <p:cNvPr id="7" name="Rectangle 6"/>
          <p:cNvSpPr/>
          <p:nvPr/>
        </p:nvSpPr>
        <p:spPr>
          <a:xfrm>
            <a:off x="2514600" y="76200"/>
            <a:ext cx="1281166" cy="502920"/>
          </a:xfrm>
          <a:prstGeom prst="rect">
            <a:avLst/>
          </a:prstGeom>
          <a:noFill/>
          <a:ln w="38100" cap="flat" cmpd="sng" algn="ctr">
            <a:solidFill>
              <a:srgbClr val="FF0000"/>
            </a:solidFill>
            <a:prstDash val="solid"/>
          </a:ln>
          <a:effectLst/>
        </p:spPr>
        <p:txBody>
          <a:bodyPr rtlCol="0" anchor="ctr"/>
          <a:lstStyle/>
          <a:p>
            <a:pPr algn="ctr">
              <a:defRPr/>
            </a:pPr>
            <a:endParaRPr lang="en-US" kern="0">
              <a:solidFill>
                <a:prstClr val="white"/>
              </a:solidFill>
            </a:endParaRPr>
          </a:p>
        </p:txBody>
      </p:sp>
      <p:sp>
        <p:nvSpPr>
          <p:cNvPr id="8" name="Rectangle 7"/>
          <p:cNvSpPr/>
          <p:nvPr/>
        </p:nvSpPr>
        <p:spPr>
          <a:xfrm>
            <a:off x="838200" y="5562600"/>
            <a:ext cx="1281166" cy="502920"/>
          </a:xfrm>
          <a:prstGeom prst="rect">
            <a:avLst/>
          </a:prstGeom>
          <a:noFill/>
          <a:ln w="38100" cap="flat" cmpd="sng" algn="ctr">
            <a:solidFill>
              <a:srgbClr val="FF0000"/>
            </a:solidFill>
            <a:prstDash val="solid"/>
          </a:ln>
          <a:effectLst/>
        </p:spPr>
        <p:txBody>
          <a:bodyPr rtlCol="0" anchor="ctr"/>
          <a:lstStyle/>
          <a:p>
            <a:pPr algn="ctr">
              <a:defRPr/>
            </a:pPr>
            <a:endParaRPr lang="en-US" kern="0">
              <a:solidFill>
                <a:prstClr val="white"/>
              </a:solidFill>
            </a:endParaRPr>
          </a:p>
        </p:txBody>
      </p:sp>
    </p:spTree>
    <p:extLst>
      <p:ext uri="{BB962C8B-B14F-4D97-AF65-F5344CB8AC3E}">
        <p14:creationId xmlns:p14="http://schemas.microsoft.com/office/powerpoint/2010/main" val="352943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ext Box 2"/>
          <p:cNvSpPr txBox="1">
            <a:spLocks noChangeArrowheads="1"/>
          </p:cNvSpPr>
          <p:nvPr/>
        </p:nvSpPr>
        <p:spPr bwMode="auto">
          <a:xfrm>
            <a:off x="914400" y="304810"/>
            <a:ext cx="7696200" cy="3532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50000"/>
              </a:spcBef>
              <a:spcAft>
                <a:spcPct val="0"/>
              </a:spcAft>
            </a:pPr>
            <a:r>
              <a:rPr lang="en-US" altLang="en-US" sz="2400" b="1" dirty="0">
                <a:solidFill>
                  <a:srgbClr val="000000"/>
                </a:solidFill>
              </a:rPr>
              <a:t>All five earth dams were constructed by the </a:t>
            </a:r>
            <a:r>
              <a:rPr lang="en-US" altLang="en-US" sz="2400" b="1" dirty="0">
                <a:solidFill>
                  <a:srgbClr val="0000FF"/>
                </a:solidFill>
              </a:rPr>
              <a:t>“hydraulic fill method”</a:t>
            </a:r>
            <a:r>
              <a:rPr lang="en-US" altLang="en-US" sz="2400" b="1" dirty="0">
                <a:solidFill>
                  <a:srgbClr val="000000"/>
                </a:solidFill>
              </a:rPr>
              <a:t> using materials dredged up  river.</a:t>
            </a:r>
          </a:p>
          <a:p>
            <a:pPr fontAlgn="base">
              <a:lnSpc>
                <a:spcPct val="150000"/>
              </a:lnSpc>
              <a:spcBef>
                <a:spcPct val="50000"/>
              </a:spcBef>
              <a:spcAft>
                <a:spcPct val="0"/>
              </a:spcAft>
            </a:pPr>
            <a:r>
              <a:rPr lang="en-US" altLang="en-US" sz="2400" b="1" dirty="0">
                <a:solidFill>
                  <a:srgbClr val="000000"/>
                </a:solidFill>
              </a:rPr>
              <a:t>This was done before the development, by </a:t>
            </a:r>
            <a:r>
              <a:rPr lang="en-US" sz="2400" b="1" i="0" dirty="0">
                <a:solidFill>
                  <a:srgbClr val="0000FF"/>
                </a:solidFill>
                <a:effectLst/>
              </a:rPr>
              <a:t>Karl von Terzaghi</a:t>
            </a:r>
            <a:r>
              <a:rPr lang="en-US" altLang="en-US" sz="2400" b="1" dirty="0">
                <a:solidFill>
                  <a:srgbClr val="000000"/>
                </a:solidFill>
              </a:rPr>
              <a:t> and others, of </a:t>
            </a:r>
            <a:r>
              <a:rPr lang="en-US" altLang="en-US" sz="2400" b="1" dirty="0">
                <a:solidFill>
                  <a:srgbClr val="0000FF"/>
                </a:solidFill>
              </a:rPr>
              <a:t>“soil mechanics”</a:t>
            </a:r>
            <a:r>
              <a:rPr lang="en-US" altLang="en-US" sz="2400" b="1" dirty="0">
                <a:solidFill>
                  <a:srgbClr val="000000"/>
                </a:solidFill>
              </a:rPr>
              <a:t> now called </a:t>
            </a:r>
            <a:r>
              <a:rPr lang="en-US" altLang="en-US" sz="2400" b="1" dirty="0">
                <a:solidFill>
                  <a:srgbClr val="0000FF"/>
                </a:solidFill>
              </a:rPr>
              <a:t>“geotechnical engineering”</a:t>
            </a:r>
            <a:r>
              <a:rPr lang="en-US" altLang="en-US" sz="2400" b="1" dirty="0">
                <a:solidFill>
                  <a:srgbClr val="000000"/>
                </a:solidFill>
              </a:rPr>
              <a:t>.</a:t>
            </a:r>
          </a:p>
        </p:txBody>
      </p:sp>
    </p:spTree>
    <p:extLst>
      <p:ext uri="{BB962C8B-B14F-4D97-AF65-F5344CB8AC3E}">
        <p14:creationId xmlns:p14="http://schemas.microsoft.com/office/powerpoint/2010/main" val="425961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733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50" y="3424247"/>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57803" y="4302"/>
            <a:ext cx="9187183" cy="6725622"/>
            <a:chOff x="-57803" y="4302"/>
            <a:chExt cx="9187183" cy="6725622"/>
          </a:xfrm>
        </p:grpSpPr>
        <p:pic>
          <p:nvPicPr>
            <p:cNvPr id="2050" name="Picture 2" descr="C:\Users\SJB\Documents\Folders\ABSTRACT\AGU Fall 2016\Presentation\work\scanned Images\Fact Sheet 024–00, March 2000-M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03" y="4302"/>
              <a:ext cx="9187183" cy="5638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a:spLocks noChangeArrowheads="1"/>
            </p:cNvSpPr>
            <p:nvPr/>
          </p:nvSpPr>
          <p:spPr bwMode="auto">
            <a:xfrm>
              <a:off x="152400" y="6206704"/>
              <a:ext cx="87851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spcBef>
                  <a:spcPct val="20000"/>
                </a:spcBef>
                <a:buFont typeface="Arial" charset="0"/>
                <a:buChar char="•"/>
                <a:defRPr sz="3200">
                  <a:solidFill>
                    <a:schemeClr val="tx1"/>
                  </a:solidFill>
                  <a:latin typeface="Calibri" pitchFamily="34" charset="0"/>
                </a:defRPr>
              </a:lvl1pPr>
              <a:lvl2pPr marL="742950" indent="-285750" defTabSz="457200" eaLnBrk="0" hangingPunct="0">
                <a:spcBef>
                  <a:spcPct val="20000"/>
                </a:spcBef>
                <a:buFont typeface="Arial" charset="0"/>
                <a:buChar char="–"/>
                <a:defRPr sz="2800">
                  <a:solidFill>
                    <a:schemeClr val="tx1"/>
                  </a:solidFill>
                  <a:latin typeface="Calibri" pitchFamily="34" charset="0"/>
                </a:defRPr>
              </a:lvl2pPr>
              <a:lvl3pPr marL="1143000" indent="-228600" defTabSz="457200" eaLnBrk="0" hangingPunct="0">
                <a:spcBef>
                  <a:spcPct val="20000"/>
                </a:spcBef>
                <a:buFont typeface="Arial" charset="0"/>
                <a:buChar char="•"/>
                <a:defRPr sz="2400">
                  <a:solidFill>
                    <a:schemeClr val="tx1"/>
                  </a:solidFill>
                  <a:latin typeface="Calibri" pitchFamily="34" charset="0"/>
                </a:defRPr>
              </a:lvl3pPr>
              <a:lvl4pPr marL="1600200" indent="-228600" defTabSz="457200" eaLnBrk="0" hangingPunct="0">
                <a:spcBef>
                  <a:spcPct val="20000"/>
                </a:spcBef>
                <a:buFont typeface="Arial" charset="0"/>
                <a:buChar char="–"/>
                <a:defRPr sz="2000">
                  <a:solidFill>
                    <a:schemeClr val="tx1"/>
                  </a:solidFill>
                  <a:latin typeface="Calibri" pitchFamily="34" charset="0"/>
                </a:defRPr>
              </a:lvl4pPr>
              <a:lvl5pPr marL="2057400" indent="-228600" defTabSz="4572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Significant Floods in the United States During the 20th Century - USGS Measures a Century of Floods</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USGS Fact Sheet 024–00 March 2000  - Charles A. Perry</a:t>
              </a:r>
            </a:p>
          </p:txBody>
        </p:sp>
      </p:grpSp>
      <p:sp>
        <p:nvSpPr>
          <p:cNvPr id="23" name="Rectangle 22"/>
          <p:cNvSpPr/>
          <p:nvPr/>
        </p:nvSpPr>
        <p:spPr bwMode="auto">
          <a:xfrm>
            <a:off x="152400" y="6189452"/>
            <a:ext cx="8229600" cy="514938"/>
          </a:xfrm>
          <a:prstGeom prst="rect">
            <a:avLst/>
          </a:prstGeom>
          <a:solidFill>
            <a:schemeClr val="bg1">
              <a:alpha val="0"/>
            </a:schemeClr>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5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FF0000"/>
              </a:solidFill>
              <a:effectLst/>
              <a:uLnTx/>
              <a:uFillTx/>
              <a:latin typeface="Arial" charset="0"/>
              <a:ea typeface="+mn-ea"/>
              <a:cs typeface="+mn-cs"/>
            </a:endParaRPr>
          </a:p>
        </p:txBody>
      </p:sp>
      <p:sp>
        <p:nvSpPr>
          <p:cNvPr id="22" name="TextBox 1"/>
          <p:cNvSpPr txBox="1">
            <a:spLocks noChangeArrowheads="1"/>
          </p:cNvSpPr>
          <p:nvPr/>
        </p:nvSpPr>
        <p:spPr bwMode="auto">
          <a:xfrm>
            <a:off x="3733800" y="228600"/>
            <a:ext cx="2743200" cy="707886"/>
          </a:xfrm>
          <a:prstGeom prst="rect">
            <a:avLst/>
          </a:prstGeom>
          <a:solidFill>
            <a:srgbClr val="FFFFFF"/>
          </a:solidFill>
          <a:ln w="28575">
            <a:solidFill>
              <a:srgbClr val="FF0000"/>
            </a:solid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Arial" charset="0"/>
                <a:ea typeface="+mn-ea"/>
                <a:cs typeface="+mn-cs"/>
              </a:rPr>
              <a:t>Upper Mississippi R. May – Sep 1993</a:t>
            </a:r>
          </a:p>
        </p:txBody>
      </p:sp>
      <p:cxnSp>
        <p:nvCxnSpPr>
          <p:cNvPr id="24" name="Straight Arrow Connector 23"/>
          <p:cNvCxnSpPr>
            <a:cxnSpLocks/>
          </p:cNvCxnSpPr>
          <p:nvPr/>
        </p:nvCxnSpPr>
        <p:spPr bwMode="auto">
          <a:xfrm>
            <a:off x="5029200" y="936486"/>
            <a:ext cx="152400" cy="1349514"/>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497941CC-6B49-5825-FCA9-372019B03E3D}"/>
              </a:ext>
            </a:extLst>
          </p:cNvPr>
          <p:cNvCxnSpPr>
            <a:cxnSpLocks/>
          </p:cNvCxnSpPr>
          <p:nvPr/>
        </p:nvCxnSpPr>
        <p:spPr bwMode="auto">
          <a:xfrm>
            <a:off x="5029200" y="936486"/>
            <a:ext cx="457200" cy="707886"/>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331CE41E-F6EA-3C03-FDBD-5DBC308CC808}"/>
              </a:ext>
            </a:extLst>
          </p:cNvPr>
          <p:cNvCxnSpPr>
            <a:cxnSpLocks/>
          </p:cNvCxnSpPr>
          <p:nvPr/>
        </p:nvCxnSpPr>
        <p:spPr bwMode="auto">
          <a:xfrm>
            <a:off x="5029200" y="953738"/>
            <a:ext cx="571500" cy="139852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124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6248400"/>
            <a:ext cx="7010400" cy="369332"/>
          </a:xfrm>
          <a:prstGeom prst="rect">
            <a:avLst/>
          </a:prstGeom>
          <a:noFill/>
        </p:spPr>
        <p:txBody>
          <a:bodyPr wrap="square" rtlCol="0">
            <a:spAutoFit/>
          </a:bodyPr>
          <a:lstStyle/>
          <a:p>
            <a:endParaRPr lang="en-US" dirty="0">
              <a:solidFill>
                <a:prstClr val="black"/>
              </a:solidFill>
            </a:endParaRPr>
          </a:p>
        </p:txBody>
      </p:sp>
      <p:pic>
        <p:nvPicPr>
          <p:cNvPr id="4098" name="Picture 2" descr="C:\Users\SJB\Documents\Classes\Cee 5xx Class materials - Steve Burges\Cee 578 Jessica Spring 2017\Photos and scans\Applied Hydraulics 3a.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825" y="1143010"/>
            <a:ext cx="10150063" cy="271307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286000" y="3452841"/>
            <a:ext cx="4364182" cy="401225"/>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0" name="Group 9"/>
          <p:cNvGrpSpPr/>
          <p:nvPr/>
        </p:nvGrpSpPr>
        <p:grpSpPr>
          <a:xfrm>
            <a:off x="2743200" y="1981200"/>
            <a:ext cx="2971800" cy="1493520"/>
            <a:chOff x="1447800" y="1981200"/>
            <a:chExt cx="2971800" cy="1493520"/>
          </a:xfrm>
        </p:grpSpPr>
        <p:cxnSp>
          <p:nvCxnSpPr>
            <p:cNvPr id="5" name="Straight Arrow Connector 4"/>
            <p:cNvCxnSpPr/>
            <p:nvPr/>
          </p:nvCxnSpPr>
          <p:spPr>
            <a:xfrm flipH="1" flipV="1">
              <a:off x="1447800" y="1981200"/>
              <a:ext cx="1600200" cy="149352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3048000" y="1981200"/>
              <a:ext cx="1371600" cy="149352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55949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6248400"/>
            <a:ext cx="7010400" cy="369332"/>
          </a:xfrm>
          <a:prstGeom prst="rect">
            <a:avLst/>
          </a:prstGeom>
          <a:noFill/>
        </p:spPr>
        <p:txBody>
          <a:bodyPr wrap="square" rtlCol="0">
            <a:spAutoFit/>
          </a:bodyPr>
          <a:lstStyle/>
          <a:p>
            <a:endParaRPr lang="en-US" dirty="0">
              <a:solidFill>
                <a:prstClr val="black"/>
              </a:solidFill>
            </a:endParaRPr>
          </a:p>
        </p:txBody>
      </p:sp>
      <p:pic>
        <p:nvPicPr>
          <p:cNvPr id="4098" name="Picture 2" descr="C:\Users\SJB\Documents\Classes\Cee 5xx Class materials - Steve Burges\Cee 578 Jessica Spring 2017\Photos and scans\Applied Hydraulics 3a.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825" y="1143010"/>
            <a:ext cx="10150063" cy="271307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162800" y="2429256"/>
            <a:ext cx="1386285" cy="3014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4509318" y="3185466"/>
            <a:ext cx="2701479" cy="3014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4849368" y="1136904"/>
            <a:ext cx="2029661" cy="3014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13322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6248400"/>
            <a:ext cx="7010400" cy="369332"/>
          </a:xfrm>
          <a:prstGeom prst="rect">
            <a:avLst/>
          </a:prstGeom>
          <a:noFill/>
        </p:spPr>
        <p:txBody>
          <a:bodyPr wrap="square" rtlCol="0">
            <a:spAutoFit/>
          </a:bodyPr>
          <a:lstStyle/>
          <a:p>
            <a:endParaRPr lang="en-US" dirty="0">
              <a:solidFill>
                <a:prstClr val="black"/>
              </a:solidFill>
            </a:endParaRPr>
          </a:p>
        </p:txBody>
      </p:sp>
      <p:pic>
        <p:nvPicPr>
          <p:cNvPr id="8194" name="Picture 2" descr="C:\Users\SJB\Documents\Classes\Cee574c\Miami Conservancy District\Photos From Morgan 1951\p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950" y="381005"/>
            <a:ext cx="9706950" cy="350540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133600" y="3324518"/>
            <a:ext cx="4800600" cy="48548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p:cNvSpPr txBox="1"/>
          <p:nvPr/>
        </p:nvSpPr>
        <p:spPr>
          <a:xfrm>
            <a:off x="6629400" y="572871"/>
            <a:ext cx="2286000" cy="830997"/>
          </a:xfrm>
          <a:prstGeom prst="rect">
            <a:avLst/>
          </a:prstGeom>
          <a:noFill/>
        </p:spPr>
        <p:txBody>
          <a:bodyPr wrap="square" rtlCol="0">
            <a:spAutoFit/>
          </a:bodyPr>
          <a:lstStyle/>
          <a:p>
            <a:r>
              <a:rPr lang="en-US" sz="2400" dirty="0">
                <a:solidFill>
                  <a:srgbClr val="0000FF"/>
                </a:solidFill>
                <a:latin typeface="Arial" panose="020B0604020202020204" pitchFamily="34" charset="0"/>
                <a:cs typeface="Arial" panose="020B0604020202020204" pitchFamily="34" charset="0"/>
              </a:rPr>
              <a:t>Fine sediments settle</a:t>
            </a:r>
          </a:p>
        </p:txBody>
      </p:sp>
      <p:cxnSp>
        <p:nvCxnSpPr>
          <p:cNvPr id="7" name="Straight Connector 6"/>
          <p:cNvCxnSpPr/>
          <p:nvPr/>
        </p:nvCxnSpPr>
        <p:spPr>
          <a:xfrm>
            <a:off x="5257800" y="997511"/>
            <a:ext cx="1143000"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474017" y="946484"/>
            <a:ext cx="1682581" cy="364750"/>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78352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6248400"/>
            <a:ext cx="7010400" cy="369332"/>
          </a:xfrm>
          <a:prstGeom prst="rect">
            <a:avLst/>
          </a:prstGeom>
          <a:noFill/>
        </p:spPr>
        <p:txBody>
          <a:bodyPr wrap="square" rtlCol="0">
            <a:spAutoFit/>
          </a:bodyPr>
          <a:lstStyle/>
          <a:p>
            <a:endParaRPr lang="en-US" dirty="0">
              <a:solidFill>
                <a:prstClr val="black"/>
              </a:solidFill>
            </a:endParaRPr>
          </a:p>
        </p:txBody>
      </p:sp>
      <p:pic>
        <p:nvPicPr>
          <p:cNvPr id="3074" name="Picture 2" descr="C:\Users\SJB\Documents\Classes\Cee 5xx Class materials - Steve Burges\Cee 578 Jessica Spring 2017\Photos and scans\Applied Hydraulics 2a.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 y="1207008"/>
            <a:ext cx="9090280" cy="3352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81584" y="219458"/>
            <a:ext cx="8153400" cy="830997"/>
          </a:xfrm>
          <a:prstGeom prst="rect">
            <a:avLst/>
          </a:prstGeom>
          <a:solidFill>
            <a:schemeClr val="bg1"/>
          </a:solidFill>
          <a:ln w="38100">
            <a:solidFill>
              <a:srgbClr val="0000FF"/>
            </a:solidFill>
          </a:ln>
        </p:spPr>
        <p:txBody>
          <a:bodyPr wrap="square" rtlCol="0">
            <a:spAutoFit/>
          </a:bodyPr>
          <a:lstStyle/>
          <a:p>
            <a:r>
              <a:rPr lang="en-US" sz="2400" b="1" dirty="0">
                <a:solidFill>
                  <a:srgbClr val="0000FF"/>
                </a:solidFill>
                <a:latin typeface="Arial" panose="020B0604020202020204" pitchFamily="34" charset="0"/>
                <a:cs typeface="Arial" panose="020B0604020202020204" pitchFamily="34" charset="0"/>
              </a:rPr>
              <a:t>Note – upper part lacks impervious core – added in dam safety upgrades starting 1999 at Englewood Dam</a:t>
            </a:r>
          </a:p>
        </p:txBody>
      </p:sp>
      <p:sp>
        <p:nvSpPr>
          <p:cNvPr id="8" name="Rectangle 7"/>
          <p:cNvSpPr/>
          <p:nvPr/>
        </p:nvSpPr>
        <p:spPr>
          <a:xfrm>
            <a:off x="1676400" y="3895344"/>
            <a:ext cx="6019800" cy="646176"/>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1" name="Straight Connector 10"/>
          <p:cNvCxnSpPr/>
          <p:nvPr/>
        </p:nvCxnSpPr>
        <p:spPr>
          <a:xfrm>
            <a:off x="4572000" y="1828800"/>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3581400" y="1050455"/>
            <a:ext cx="991172" cy="885027"/>
            <a:chOff x="3581400" y="1050453"/>
            <a:chExt cx="991172" cy="885027"/>
          </a:xfrm>
        </p:grpSpPr>
        <p:cxnSp>
          <p:nvCxnSpPr>
            <p:cNvPr id="6" name="Straight Arrow Connector 5"/>
            <p:cNvCxnSpPr>
              <a:cxnSpLocks/>
            </p:cNvCxnSpPr>
            <p:nvPr/>
          </p:nvCxnSpPr>
          <p:spPr>
            <a:xfrm>
              <a:off x="3581400" y="1050453"/>
              <a:ext cx="990600" cy="732627"/>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572572" y="1630680"/>
              <a:ext cx="0" cy="30480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4038600" y="1935482"/>
            <a:ext cx="1066800" cy="883918"/>
            <a:chOff x="4038600" y="1935482"/>
            <a:chExt cx="1066800" cy="883918"/>
          </a:xfrm>
        </p:grpSpPr>
        <p:cxnSp>
          <p:nvCxnSpPr>
            <p:cNvPr id="4" name="Straight Connector 3"/>
            <p:cNvCxnSpPr/>
            <p:nvPr/>
          </p:nvCxnSpPr>
          <p:spPr>
            <a:xfrm flipH="1">
              <a:off x="4038600" y="1935482"/>
              <a:ext cx="381000" cy="8839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419600" y="1935482"/>
              <a:ext cx="304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24400" y="1935482"/>
              <a:ext cx="381000" cy="8839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4639056" y="2377441"/>
            <a:ext cx="2980944" cy="1471376"/>
            <a:chOff x="4639056" y="2377441"/>
            <a:chExt cx="2980944" cy="1471376"/>
          </a:xfrm>
        </p:grpSpPr>
        <p:sp>
          <p:nvSpPr>
            <p:cNvPr id="19" name="Rectangle 18"/>
            <p:cNvSpPr/>
            <p:nvPr/>
          </p:nvSpPr>
          <p:spPr>
            <a:xfrm>
              <a:off x="5067014" y="3599688"/>
              <a:ext cx="2552986" cy="2491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0" name="Straight Arrow Connector 19"/>
            <p:cNvCxnSpPr/>
            <p:nvPr/>
          </p:nvCxnSpPr>
          <p:spPr>
            <a:xfrm flipH="1" flipV="1">
              <a:off x="4639056" y="2377441"/>
              <a:ext cx="418814" cy="134681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7" name="Rectangle 16"/>
          <p:cNvSpPr/>
          <p:nvPr/>
        </p:nvSpPr>
        <p:spPr>
          <a:xfrm>
            <a:off x="2819400" y="3310434"/>
            <a:ext cx="1386285" cy="3014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837241" y="3059571"/>
            <a:ext cx="1677405" cy="5340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5" name="Straight Arrow Connector 24"/>
          <p:cNvCxnSpPr/>
          <p:nvPr/>
        </p:nvCxnSpPr>
        <p:spPr>
          <a:xfrm>
            <a:off x="2206337" y="2563368"/>
            <a:ext cx="692727" cy="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257049" y="2581656"/>
            <a:ext cx="572502"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1A1CB7AE-0A11-5801-C497-512860F3BC1A}"/>
              </a:ext>
            </a:extLst>
          </p:cNvPr>
          <p:cNvGrpSpPr/>
          <p:nvPr/>
        </p:nvGrpSpPr>
        <p:grpSpPr>
          <a:xfrm>
            <a:off x="2026920" y="1246632"/>
            <a:ext cx="1802631" cy="554738"/>
            <a:chOff x="2026920" y="1246632"/>
            <a:chExt cx="1802631" cy="554738"/>
          </a:xfrm>
        </p:grpSpPr>
        <p:sp>
          <p:nvSpPr>
            <p:cNvPr id="27" name="Rectangle 26">
              <a:extLst>
                <a:ext uri="{FF2B5EF4-FFF2-40B4-BE49-F238E27FC236}">
                  <a16:creationId xmlns:a16="http://schemas.microsoft.com/office/drawing/2014/main" id="{B10532C8-18DE-C307-C66C-50FABEEF0F12}"/>
                </a:ext>
              </a:extLst>
            </p:cNvPr>
            <p:cNvSpPr/>
            <p:nvPr/>
          </p:nvSpPr>
          <p:spPr>
            <a:xfrm>
              <a:off x="2026920" y="1246632"/>
              <a:ext cx="1441094" cy="2491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8" name="Straight Arrow Connector 27">
              <a:extLst>
                <a:ext uri="{FF2B5EF4-FFF2-40B4-BE49-F238E27FC236}">
                  <a16:creationId xmlns:a16="http://schemas.microsoft.com/office/drawing/2014/main" id="{AF811DBB-7A79-0607-D05B-69D4203AD44F}"/>
                </a:ext>
              </a:extLst>
            </p:cNvPr>
            <p:cNvCxnSpPr>
              <a:cxnSpLocks/>
            </p:cNvCxnSpPr>
            <p:nvPr/>
          </p:nvCxnSpPr>
          <p:spPr>
            <a:xfrm>
              <a:off x="3257049" y="1490069"/>
              <a:ext cx="572502" cy="31130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9" name="Straight Connector 8">
            <a:extLst>
              <a:ext uri="{FF2B5EF4-FFF2-40B4-BE49-F238E27FC236}">
                <a16:creationId xmlns:a16="http://schemas.microsoft.com/office/drawing/2014/main" id="{EAF23881-034F-695A-8152-B1DF9F36B804}"/>
              </a:ext>
            </a:extLst>
          </p:cNvPr>
          <p:cNvCxnSpPr/>
          <p:nvPr/>
        </p:nvCxnSpPr>
        <p:spPr>
          <a:xfrm flipH="1" flipV="1">
            <a:off x="3438144" y="1627632"/>
            <a:ext cx="29870" cy="30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D698D66-65EC-2A48-8B0B-E421098FF01E}"/>
              </a:ext>
            </a:extLst>
          </p:cNvPr>
          <p:cNvCxnSpPr/>
          <p:nvPr/>
        </p:nvCxnSpPr>
        <p:spPr>
          <a:xfrm>
            <a:off x="2930236" y="1783082"/>
            <a:ext cx="11083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40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7" grpId="0" animBg="1"/>
      <p:bldP spid="1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2515" name="Picture 3" descr="p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838200"/>
            <a:ext cx="4951413" cy="7696200"/>
          </a:xfrm>
          <a:prstGeom prst="rect">
            <a:avLst/>
          </a:prstGeom>
          <a:noFill/>
          <a:extLst>
            <a:ext uri="{909E8E84-426E-40DD-AFC4-6F175D3DCCD1}">
              <a14:hiddenFill xmlns:a14="http://schemas.microsoft.com/office/drawing/2010/main">
                <a:solidFill>
                  <a:srgbClr val="FFFFFF"/>
                </a:solidFill>
              </a14:hiddenFill>
            </a:ext>
          </a:extLst>
        </p:spPr>
      </p:pic>
      <p:sp>
        <p:nvSpPr>
          <p:cNvPr id="192520" name="Oval 8"/>
          <p:cNvSpPr>
            <a:spLocks noChangeArrowheads="1"/>
          </p:cNvSpPr>
          <p:nvPr/>
        </p:nvSpPr>
        <p:spPr bwMode="auto">
          <a:xfrm>
            <a:off x="3648621" y="136072"/>
            <a:ext cx="1075690" cy="568089"/>
          </a:xfrm>
          <a:prstGeom prst="ellipse">
            <a:avLst/>
          </a:prstGeom>
          <a:solidFill>
            <a:schemeClr val="bg1">
              <a:alpha val="0"/>
            </a:schemeClr>
          </a:solid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lnSpc>
                <a:spcPct val="150000"/>
              </a:lnSpc>
              <a:spcBef>
                <a:spcPct val="50000"/>
              </a:spcBef>
              <a:spcAft>
                <a:spcPct val="0"/>
              </a:spcAft>
            </a:pPr>
            <a:endParaRPr lang="en-US" sz="2000" b="1">
              <a:solidFill>
                <a:srgbClr val="FF0000"/>
              </a:solidFill>
            </a:endParaRPr>
          </a:p>
        </p:txBody>
      </p:sp>
      <p:sp>
        <p:nvSpPr>
          <p:cNvPr id="192522" name="Text Box 10"/>
          <p:cNvSpPr txBox="1">
            <a:spLocks noChangeArrowheads="1"/>
          </p:cNvSpPr>
          <p:nvPr/>
        </p:nvSpPr>
        <p:spPr bwMode="auto">
          <a:xfrm>
            <a:off x="152400" y="304800"/>
            <a:ext cx="2649538" cy="830997"/>
          </a:xfrm>
          <a:prstGeom prst="rect">
            <a:avLst/>
          </a:prstGeom>
          <a:solidFill>
            <a:schemeClr val="bg1"/>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400" b="1" dirty="0">
                <a:solidFill>
                  <a:srgbClr val="FF0000"/>
                </a:solidFill>
              </a:rPr>
              <a:t>Google images of “dry” dam location</a:t>
            </a:r>
          </a:p>
        </p:txBody>
      </p:sp>
      <p:sp>
        <p:nvSpPr>
          <p:cNvPr id="22" name="Text Box 23"/>
          <p:cNvSpPr txBox="1">
            <a:spLocks noChangeArrowheads="1"/>
          </p:cNvSpPr>
          <p:nvPr/>
        </p:nvSpPr>
        <p:spPr bwMode="auto">
          <a:xfrm>
            <a:off x="4765140" y="152400"/>
            <a:ext cx="2245260" cy="707886"/>
          </a:xfrm>
          <a:prstGeom prst="rect">
            <a:avLst/>
          </a:prstGeom>
          <a:solidFill>
            <a:schemeClr val="bg1"/>
          </a:solidFill>
          <a:ln w="38100" algn="ctr">
            <a:solidFill>
              <a:srgbClr val="FF0000"/>
            </a:solidFill>
            <a:miter lim="800000"/>
            <a:headEnd/>
            <a:tailEnd/>
          </a:ln>
          <a:effectLst/>
        </p:spPr>
        <p:txBody>
          <a:bodyPr wrap="square">
            <a:spAutoFit/>
          </a:bodyPr>
          <a:lstStyle/>
          <a:p>
            <a:pPr fontAlgn="base">
              <a:spcBef>
                <a:spcPct val="50000"/>
              </a:spcBef>
              <a:spcAft>
                <a:spcPct val="0"/>
              </a:spcAft>
            </a:pPr>
            <a:r>
              <a:rPr lang="en-US" altLang="en-US" sz="2000" b="1" dirty="0">
                <a:solidFill>
                  <a:srgbClr val="FF0000"/>
                </a:solidFill>
              </a:rPr>
              <a:t>Lockington Dam on </a:t>
            </a:r>
            <a:r>
              <a:rPr lang="en-US" altLang="en-US" sz="2000" b="1" dirty="0" err="1">
                <a:solidFill>
                  <a:srgbClr val="FF0000"/>
                </a:solidFill>
              </a:rPr>
              <a:t>Loramie</a:t>
            </a:r>
            <a:r>
              <a:rPr lang="en-US" altLang="en-US" sz="2000" b="1" dirty="0">
                <a:solidFill>
                  <a:srgbClr val="FF0000"/>
                </a:solidFill>
              </a:rPr>
              <a:t> Creek</a:t>
            </a:r>
          </a:p>
        </p:txBody>
      </p:sp>
    </p:spTree>
    <p:extLst>
      <p:ext uri="{BB962C8B-B14F-4D97-AF65-F5344CB8AC3E}">
        <p14:creationId xmlns:p14="http://schemas.microsoft.com/office/powerpoint/2010/main" val="226843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25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20" grpId="0" animBg="1"/>
      <p:bldP spid="2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JB\Desktop\Picture17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435" y="152400"/>
            <a:ext cx="8787130" cy="595122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8"/>
          <p:cNvGrpSpPr>
            <a:grpSpLocks/>
          </p:cNvGrpSpPr>
          <p:nvPr/>
        </p:nvGrpSpPr>
        <p:grpSpPr bwMode="auto">
          <a:xfrm>
            <a:off x="3885728" y="3400425"/>
            <a:ext cx="4876800" cy="523875"/>
            <a:chOff x="2346" y="894"/>
            <a:chExt cx="3072" cy="330"/>
          </a:xfrm>
        </p:grpSpPr>
        <p:sp>
          <p:nvSpPr>
            <p:cNvPr id="7" name="Line 6"/>
            <p:cNvSpPr>
              <a:spLocks noChangeShapeType="1"/>
            </p:cNvSpPr>
            <p:nvPr/>
          </p:nvSpPr>
          <p:spPr bwMode="auto">
            <a:xfrm flipH="1" flipV="1">
              <a:off x="2346" y="894"/>
              <a:ext cx="1692" cy="24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
          <p:nvSpPr>
            <p:cNvPr id="8" name="Text Box 7"/>
            <p:cNvSpPr txBox="1">
              <a:spLocks noChangeArrowheads="1"/>
            </p:cNvSpPr>
            <p:nvPr/>
          </p:nvSpPr>
          <p:spPr bwMode="auto">
            <a:xfrm>
              <a:off x="4044" y="972"/>
              <a:ext cx="1374" cy="252"/>
            </a:xfrm>
            <a:prstGeom prst="rect">
              <a:avLst/>
            </a:prstGeom>
            <a:solidFill>
              <a:srgbClr val="FFFFFF"/>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000" b="1" dirty="0">
                  <a:solidFill>
                    <a:srgbClr val="FF0000"/>
                  </a:solidFill>
                </a:rPr>
                <a:t>Controlled outflow</a:t>
              </a:r>
            </a:p>
          </p:txBody>
        </p:sp>
      </p:grpSp>
      <p:grpSp>
        <p:nvGrpSpPr>
          <p:cNvPr id="2" name="Group 1"/>
          <p:cNvGrpSpPr/>
          <p:nvPr/>
        </p:nvGrpSpPr>
        <p:grpSpPr>
          <a:xfrm>
            <a:off x="914400" y="1547987"/>
            <a:ext cx="7391400" cy="1595263"/>
            <a:chOff x="914400" y="1547987"/>
            <a:chExt cx="7391400" cy="1595263"/>
          </a:xfrm>
        </p:grpSpPr>
        <p:grpSp>
          <p:nvGrpSpPr>
            <p:cNvPr id="3" name="Group 8"/>
            <p:cNvGrpSpPr>
              <a:grpSpLocks/>
            </p:cNvGrpSpPr>
            <p:nvPr/>
          </p:nvGrpSpPr>
          <p:grpSpPr bwMode="auto">
            <a:xfrm>
              <a:off x="5867400" y="1547987"/>
              <a:ext cx="2438400" cy="1042988"/>
              <a:chOff x="3750" y="972"/>
              <a:chExt cx="1536" cy="657"/>
            </a:xfrm>
          </p:grpSpPr>
          <p:sp>
            <p:nvSpPr>
              <p:cNvPr id="4" name="Line 6"/>
              <p:cNvSpPr>
                <a:spLocks noChangeShapeType="1"/>
              </p:cNvSpPr>
              <p:nvPr/>
            </p:nvSpPr>
            <p:spPr bwMode="auto">
              <a:xfrm flipH="1">
                <a:off x="3750" y="1152"/>
                <a:ext cx="288" cy="477"/>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
            <p:nvSpPr>
              <p:cNvPr id="5" name="Text Box 7"/>
              <p:cNvSpPr txBox="1">
                <a:spLocks noChangeArrowheads="1"/>
              </p:cNvSpPr>
              <p:nvPr/>
            </p:nvSpPr>
            <p:spPr bwMode="auto">
              <a:xfrm>
                <a:off x="4044" y="972"/>
                <a:ext cx="1242" cy="252"/>
              </a:xfrm>
              <a:prstGeom prst="rect">
                <a:avLst/>
              </a:prstGeom>
              <a:solidFill>
                <a:srgbClr val="FFFFFF"/>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000" b="1" dirty="0" err="1">
                    <a:solidFill>
                      <a:srgbClr val="FF0000"/>
                    </a:solidFill>
                  </a:rPr>
                  <a:t>Lockington</a:t>
                </a:r>
                <a:r>
                  <a:rPr lang="en-US" altLang="en-US" sz="2000" b="1" dirty="0">
                    <a:solidFill>
                      <a:srgbClr val="FF0000"/>
                    </a:solidFill>
                  </a:rPr>
                  <a:t> Dam</a:t>
                </a:r>
              </a:p>
            </p:txBody>
          </p:sp>
        </p:grpSp>
        <p:sp>
          <p:nvSpPr>
            <p:cNvPr id="9" name="Line 6"/>
            <p:cNvSpPr>
              <a:spLocks noChangeShapeType="1"/>
            </p:cNvSpPr>
            <p:nvPr/>
          </p:nvSpPr>
          <p:spPr bwMode="auto">
            <a:xfrm flipH="1">
              <a:off x="914400" y="1833737"/>
              <a:ext cx="5410200" cy="130951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grpSp>
      <p:grpSp>
        <p:nvGrpSpPr>
          <p:cNvPr id="11" name="Group 8"/>
          <p:cNvGrpSpPr>
            <a:grpSpLocks/>
          </p:cNvGrpSpPr>
          <p:nvPr/>
        </p:nvGrpSpPr>
        <p:grpSpPr bwMode="auto">
          <a:xfrm>
            <a:off x="685800" y="3276600"/>
            <a:ext cx="3200400" cy="1714500"/>
            <a:chOff x="4044" y="144"/>
            <a:chExt cx="2016" cy="1080"/>
          </a:xfrm>
        </p:grpSpPr>
        <p:sp>
          <p:nvSpPr>
            <p:cNvPr id="12" name="Line 6"/>
            <p:cNvSpPr>
              <a:spLocks noChangeShapeType="1"/>
            </p:cNvSpPr>
            <p:nvPr/>
          </p:nvSpPr>
          <p:spPr bwMode="auto">
            <a:xfrm flipV="1">
              <a:off x="4710" y="144"/>
              <a:ext cx="1350" cy="82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
          <p:nvSpPr>
            <p:cNvPr id="13" name="Text Box 7"/>
            <p:cNvSpPr txBox="1">
              <a:spLocks noChangeArrowheads="1"/>
            </p:cNvSpPr>
            <p:nvPr/>
          </p:nvSpPr>
          <p:spPr bwMode="auto">
            <a:xfrm>
              <a:off x="4044" y="972"/>
              <a:ext cx="1434" cy="252"/>
            </a:xfrm>
            <a:prstGeom prst="rect">
              <a:avLst/>
            </a:prstGeom>
            <a:solidFill>
              <a:srgbClr val="FFFFFF"/>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000" b="1" dirty="0">
                  <a:solidFill>
                    <a:srgbClr val="FF0000"/>
                  </a:solidFill>
                </a:rPr>
                <a:t>Emergency Spillway</a:t>
              </a:r>
            </a:p>
          </p:txBody>
        </p:sp>
      </p:grpSp>
      <p:cxnSp>
        <p:nvCxnSpPr>
          <p:cNvPr id="14" name="Straight Arrow Connector 13"/>
          <p:cNvCxnSpPr/>
          <p:nvPr/>
        </p:nvCxnSpPr>
        <p:spPr bwMode="auto">
          <a:xfrm>
            <a:off x="3922776" y="3545205"/>
            <a:ext cx="228600" cy="1245870"/>
          </a:xfrm>
          <a:prstGeom prst="straightConnector1">
            <a:avLst/>
          </a:prstGeom>
          <a:solidFill>
            <a:schemeClr val="accent1"/>
          </a:solidFill>
          <a:ln w="5715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Rectangle 18"/>
          <p:cNvSpPr/>
          <p:nvPr/>
        </p:nvSpPr>
        <p:spPr>
          <a:xfrm>
            <a:off x="7924800" y="5608320"/>
            <a:ext cx="1058815" cy="502920"/>
          </a:xfrm>
          <a:prstGeom prst="rect">
            <a:avLst/>
          </a:prstGeom>
          <a:noFill/>
          <a:ln w="38100" cap="flat" cmpd="sng" algn="ctr">
            <a:solidFill>
              <a:srgbClr val="FF0000"/>
            </a:solidFill>
            <a:prstDash val="solid"/>
          </a:ln>
          <a:effectLst/>
        </p:spPr>
        <p:txBody>
          <a:bodyPr rtlCol="0" anchor="ctr"/>
          <a:lstStyle/>
          <a:p>
            <a:pPr algn="ctr">
              <a:defRPr/>
            </a:pPr>
            <a:endParaRPr lang="en-US" kern="0">
              <a:solidFill>
                <a:prstClr val="white"/>
              </a:solidFill>
            </a:endParaRPr>
          </a:p>
        </p:txBody>
      </p:sp>
      <p:grpSp>
        <p:nvGrpSpPr>
          <p:cNvPr id="10" name="Group 9"/>
          <p:cNvGrpSpPr/>
          <p:nvPr/>
        </p:nvGrpSpPr>
        <p:grpSpPr>
          <a:xfrm>
            <a:off x="914400" y="5321808"/>
            <a:ext cx="1162050" cy="545592"/>
            <a:chOff x="914400" y="5321808"/>
            <a:chExt cx="1162050" cy="545592"/>
          </a:xfrm>
        </p:grpSpPr>
        <p:sp>
          <p:nvSpPr>
            <p:cNvPr id="17" name="Text Box 23"/>
            <p:cNvSpPr txBox="1">
              <a:spLocks noChangeArrowheads="1"/>
            </p:cNvSpPr>
            <p:nvPr/>
          </p:nvSpPr>
          <p:spPr bwMode="auto">
            <a:xfrm>
              <a:off x="914400" y="5467290"/>
              <a:ext cx="1162050" cy="400110"/>
            </a:xfrm>
            <a:prstGeom prst="rect">
              <a:avLst/>
            </a:prstGeom>
            <a:solidFill>
              <a:schemeClr val="bg1"/>
            </a:solidFill>
            <a:ln w="38100" algn="ctr">
              <a:solidFill>
                <a:srgbClr val="FF0000"/>
              </a:solidFill>
              <a:miter lim="800000"/>
              <a:headEnd/>
              <a:tailEnd/>
            </a:ln>
            <a:effectLst/>
          </p:spPr>
          <p:txBody>
            <a:bodyPr wrap="square">
              <a:spAutoFit/>
            </a:bodyPr>
            <a:lstStyle/>
            <a:p>
              <a:pPr fontAlgn="base">
                <a:spcBef>
                  <a:spcPct val="50000"/>
                </a:spcBef>
                <a:spcAft>
                  <a:spcPct val="0"/>
                </a:spcAft>
              </a:pPr>
              <a:r>
                <a:rPr lang="en-US" altLang="en-US" sz="2000" b="1" dirty="0">
                  <a:solidFill>
                    <a:srgbClr val="FF0000"/>
                  </a:solidFill>
                </a:rPr>
                <a:t>0.1 miles</a:t>
              </a:r>
            </a:p>
          </p:txBody>
        </p:sp>
        <p:cxnSp>
          <p:nvCxnSpPr>
            <p:cNvPr id="18" name="Straight Connector 17"/>
            <p:cNvCxnSpPr/>
            <p:nvPr/>
          </p:nvCxnSpPr>
          <p:spPr>
            <a:xfrm>
              <a:off x="1183320" y="5321808"/>
              <a:ext cx="5875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739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0F3904-CC83-2BDB-7E33-74E1DA351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7" y="0"/>
            <a:ext cx="9127364" cy="6105364"/>
          </a:xfrm>
          <a:prstGeom prst="rect">
            <a:avLst/>
          </a:prstGeom>
        </p:spPr>
      </p:pic>
      <p:sp>
        <p:nvSpPr>
          <p:cNvPr id="4" name="Text Box 7">
            <a:extLst>
              <a:ext uri="{FF2B5EF4-FFF2-40B4-BE49-F238E27FC236}">
                <a16:creationId xmlns:a16="http://schemas.microsoft.com/office/drawing/2014/main" id="{F3BA5CB9-47C5-C24F-6E42-C0960338C534}"/>
              </a:ext>
            </a:extLst>
          </p:cNvPr>
          <p:cNvSpPr txBox="1">
            <a:spLocks noChangeArrowheads="1"/>
          </p:cNvSpPr>
          <p:nvPr/>
        </p:nvSpPr>
        <p:spPr bwMode="auto">
          <a:xfrm>
            <a:off x="2819400" y="4776570"/>
            <a:ext cx="3279648" cy="1319430"/>
          </a:xfrm>
          <a:prstGeom prst="rect">
            <a:avLst/>
          </a:prstGeom>
          <a:solidFill>
            <a:srgbClr val="FFFFFF"/>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Calibri"/>
                <a:ea typeface="+mn-ea"/>
                <a:cs typeface="+mn-cs"/>
              </a:rPr>
              <a:t>Lockington Dam - completed outlet structure:  </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Calibri"/>
                <a:ea typeface="+mn-ea"/>
                <a:cs typeface="+mn-cs"/>
              </a:rPr>
              <a:t>workers at hydraulic jump formation structure</a:t>
            </a:r>
          </a:p>
        </p:txBody>
      </p:sp>
      <p:sp>
        <p:nvSpPr>
          <p:cNvPr id="5" name="Text Box 7">
            <a:extLst>
              <a:ext uri="{FF2B5EF4-FFF2-40B4-BE49-F238E27FC236}">
                <a16:creationId xmlns:a16="http://schemas.microsoft.com/office/drawing/2014/main" id="{B22C9BB9-538A-2150-8A36-2B88DD76B97B}"/>
              </a:ext>
            </a:extLst>
          </p:cNvPr>
          <p:cNvSpPr txBox="1">
            <a:spLocks noChangeArrowheads="1"/>
          </p:cNvSpPr>
          <p:nvPr/>
        </p:nvSpPr>
        <p:spPr bwMode="auto">
          <a:xfrm>
            <a:off x="30480" y="616803"/>
            <a:ext cx="3169920" cy="830997"/>
          </a:xfrm>
          <a:prstGeom prst="rect">
            <a:avLst/>
          </a:prstGeom>
          <a:solidFill>
            <a:srgbClr val="FFFFFF"/>
          </a:solidFill>
          <a:ln w="38100"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altLang="en-US" sz="1200" b="1" i="0" u="none" strike="noStrike" kern="1200" cap="none" spc="0" normalizeH="0" baseline="0" noProof="0" dirty="0">
                <a:ln>
                  <a:noFill/>
                </a:ln>
                <a:solidFill>
                  <a:srgbClr val="0000FF"/>
                </a:solidFill>
                <a:effectLst/>
                <a:uLnTx/>
                <a:uFillTx/>
                <a:latin typeface="Calibri"/>
                <a:ea typeface="+mn-ea"/>
                <a:cs typeface="+mn-cs"/>
              </a:rPr>
              <a:t>Source: </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hlinkClick r:id="rId3"/>
              </a:rPr>
              <a:t>A Flood of Memories | Images from the 1913 Flood and Today</a:t>
            </a:r>
            <a:endParaRPr kumimoji="0" lang="en-US" altLang="en-US" sz="12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en-US" altLang="en-US" sz="12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58676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JB\Desktop\Picture18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50" y="381000"/>
            <a:ext cx="8775700" cy="5257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362200" y="6015335"/>
            <a:ext cx="4419600" cy="461665"/>
          </a:xfrm>
          <a:prstGeom prst="rect">
            <a:avLst/>
          </a:prstGeom>
          <a:noFill/>
          <a:ln w="38100">
            <a:solidFill>
              <a:srgbClr val="0000FF"/>
            </a:solidFill>
          </a:ln>
        </p:spPr>
        <p:txBody>
          <a:bodyPr wrap="square" rtlCol="0">
            <a:spAutoFit/>
          </a:bodyPr>
          <a:lstStyle/>
          <a:p>
            <a:r>
              <a:rPr lang="en-US" sz="2400" dirty="0" err="1">
                <a:solidFill>
                  <a:srgbClr val="0000FF"/>
                </a:solidFill>
                <a:latin typeface="Arial" panose="020B0604020202020204" pitchFamily="34" charset="0"/>
                <a:cs typeface="Arial" panose="020B0604020202020204" pitchFamily="34" charset="0"/>
              </a:rPr>
              <a:t>Lockington</a:t>
            </a:r>
            <a:r>
              <a:rPr lang="en-US" sz="2400" dirty="0">
                <a:solidFill>
                  <a:srgbClr val="0000FF"/>
                </a:solidFill>
                <a:latin typeface="Arial" panose="020B0604020202020204" pitchFamily="34" charset="0"/>
                <a:cs typeface="Arial" panose="020B0604020202020204" pitchFamily="34" charset="0"/>
              </a:rPr>
              <a:t> Region – Farmland </a:t>
            </a:r>
          </a:p>
        </p:txBody>
      </p:sp>
      <p:grpSp>
        <p:nvGrpSpPr>
          <p:cNvPr id="4" name="Group 3"/>
          <p:cNvGrpSpPr/>
          <p:nvPr/>
        </p:nvGrpSpPr>
        <p:grpSpPr>
          <a:xfrm>
            <a:off x="1219200" y="5055810"/>
            <a:ext cx="1162050" cy="582990"/>
            <a:chOff x="2133600" y="3779520"/>
            <a:chExt cx="1162050" cy="582990"/>
          </a:xfrm>
        </p:grpSpPr>
        <p:sp>
          <p:nvSpPr>
            <p:cNvPr id="5" name="Text Box 23"/>
            <p:cNvSpPr txBox="1">
              <a:spLocks noChangeArrowheads="1"/>
            </p:cNvSpPr>
            <p:nvPr/>
          </p:nvSpPr>
          <p:spPr bwMode="auto">
            <a:xfrm>
              <a:off x="2133600" y="3962400"/>
              <a:ext cx="1162050" cy="400110"/>
            </a:xfrm>
            <a:prstGeom prst="rect">
              <a:avLst/>
            </a:prstGeom>
            <a:solidFill>
              <a:schemeClr val="bg1"/>
            </a:solidFill>
            <a:ln w="38100" algn="ctr">
              <a:solidFill>
                <a:srgbClr val="FF0000"/>
              </a:solidFill>
              <a:miter lim="800000"/>
              <a:headEnd/>
              <a:tailEnd/>
            </a:ln>
            <a:effectLst/>
          </p:spPr>
          <p:txBody>
            <a:bodyPr wrap="square">
              <a:spAutoFit/>
            </a:bodyPr>
            <a:lstStyle/>
            <a:p>
              <a:pPr fontAlgn="base">
                <a:spcBef>
                  <a:spcPct val="50000"/>
                </a:spcBef>
                <a:spcAft>
                  <a:spcPct val="0"/>
                </a:spcAft>
              </a:pPr>
              <a:r>
                <a:rPr lang="en-US" altLang="en-US" sz="2000" b="1" dirty="0">
                  <a:solidFill>
                    <a:srgbClr val="FF0000"/>
                  </a:solidFill>
                </a:rPr>
                <a:t>0.1 miles</a:t>
              </a:r>
            </a:p>
          </p:txBody>
        </p:sp>
        <p:cxnSp>
          <p:nvCxnSpPr>
            <p:cNvPr id="6" name="Straight Connector 5"/>
            <p:cNvCxnSpPr/>
            <p:nvPr/>
          </p:nvCxnSpPr>
          <p:spPr>
            <a:xfrm>
              <a:off x="2286000" y="3779520"/>
              <a:ext cx="78205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0603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2515" name="Picture 3" descr="p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838200"/>
            <a:ext cx="4951413" cy="76962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0"/>
          <p:cNvSpPr txBox="1">
            <a:spLocks noChangeArrowheads="1"/>
          </p:cNvSpPr>
          <p:nvPr/>
        </p:nvSpPr>
        <p:spPr bwMode="auto">
          <a:xfrm>
            <a:off x="76200" y="388203"/>
            <a:ext cx="2286000" cy="830997"/>
          </a:xfrm>
          <a:prstGeom prst="rect">
            <a:avLst/>
          </a:prstGeom>
          <a:solidFill>
            <a:schemeClr val="bg1"/>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400" b="1" dirty="0">
                <a:solidFill>
                  <a:srgbClr val="FF0000"/>
                </a:solidFill>
              </a:rPr>
              <a:t>Google images of “dry” dams</a:t>
            </a:r>
          </a:p>
        </p:txBody>
      </p:sp>
      <p:grpSp>
        <p:nvGrpSpPr>
          <p:cNvPr id="2" name="Group 1"/>
          <p:cNvGrpSpPr/>
          <p:nvPr/>
        </p:nvGrpSpPr>
        <p:grpSpPr>
          <a:xfrm>
            <a:off x="4403241" y="2666682"/>
            <a:ext cx="3159603" cy="707886"/>
            <a:chOff x="4403241" y="2666682"/>
            <a:chExt cx="3159603" cy="707886"/>
          </a:xfrm>
        </p:grpSpPr>
        <p:sp>
          <p:nvSpPr>
            <p:cNvPr id="192518" name="Oval 6"/>
            <p:cNvSpPr>
              <a:spLocks noChangeArrowheads="1"/>
            </p:cNvSpPr>
            <p:nvPr/>
          </p:nvSpPr>
          <p:spPr bwMode="auto">
            <a:xfrm>
              <a:off x="4403241" y="2740522"/>
              <a:ext cx="788136" cy="546966"/>
            </a:xfrm>
            <a:prstGeom prst="ellipse">
              <a:avLst/>
            </a:prstGeom>
            <a:solidFill>
              <a:schemeClr val="bg1">
                <a:alpha val="0"/>
              </a:schemeClr>
            </a:solid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lnSpc>
                  <a:spcPct val="150000"/>
                </a:lnSpc>
                <a:spcBef>
                  <a:spcPct val="50000"/>
                </a:spcBef>
                <a:spcAft>
                  <a:spcPct val="0"/>
                </a:spcAft>
              </a:pPr>
              <a:endParaRPr lang="en-US" sz="2000" b="1">
                <a:solidFill>
                  <a:srgbClr val="FF0000"/>
                </a:solidFill>
              </a:endParaRPr>
            </a:p>
          </p:txBody>
        </p:sp>
        <p:sp>
          <p:nvSpPr>
            <p:cNvPr id="11" name="Text Box 23"/>
            <p:cNvSpPr txBox="1">
              <a:spLocks noChangeArrowheads="1"/>
            </p:cNvSpPr>
            <p:nvPr/>
          </p:nvSpPr>
          <p:spPr bwMode="auto">
            <a:xfrm>
              <a:off x="5276844" y="2666682"/>
              <a:ext cx="2286000" cy="707886"/>
            </a:xfrm>
            <a:prstGeom prst="rect">
              <a:avLst/>
            </a:prstGeom>
            <a:solidFill>
              <a:schemeClr val="bg1"/>
            </a:solidFill>
            <a:ln w="38100" algn="ctr">
              <a:solidFill>
                <a:srgbClr val="FF0000"/>
              </a:solidFill>
              <a:miter lim="800000"/>
              <a:headEnd/>
              <a:tailEnd/>
            </a:ln>
            <a:effectLst/>
          </p:spPr>
          <p:txBody>
            <a:bodyPr wrap="square">
              <a:spAutoFit/>
            </a:bodyPr>
            <a:lstStyle/>
            <a:p>
              <a:pPr fontAlgn="base">
                <a:spcBef>
                  <a:spcPct val="50000"/>
                </a:spcBef>
                <a:spcAft>
                  <a:spcPct val="0"/>
                </a:spcAft>
              </a:pPr>
              <a:r>
                <a:rPr lang="en-US" altLang="en-US" sz="2000" b="1" dirty="0">
                  <a:solidFill>
                    <a:srgbClr val="FF0000"/>
                  </a:solidFill>
                </a:rPr>
                <a:t>Taylorsville Dam on Great Miami River</a:t>
              </a:r>
            </a:p>
          </p:txBody>
        </p:sp>
      </p:grpSp>
    </p:spTree>
    <p:extLst>
      <p:ext uri="{BB962C8B-B14F-4D97-AF65-F5344CB8AC3E}">
        <p14:creationId xmlns:p14="http://schemas.microsoft.com/office/powerpoint/2010/main" val="287205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JB\Desktop\Picture20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437" y="257810"/>
            <a:ext cx="9457690" cy="634238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8"/>
          <p:cNvGrpSpPr>
            <a:grpSpLocks/>
          </p:cNvGrpSpPr>
          <p:nvPr/>
        </p:nvGrpSpPr>
        <p:grpSpPr bwMode="auto">
          <a:xfrm>
            <a:off x="5257328" y="3400616"/>
            <a:ext cx="3752850" cy="1366838"/>
            <a:chOff x="3054" y="363"/>
            <a:chExt cx="2364" cy="861"/>
          </a:xfrm>
        </p:grpSpPr>
        <p:sp>
          <p:nvSpPr>
            <p:cNvPr id="4" name="Line 6"/>
            <p:cNvSpPr>
              <a:spLocks noChangeShapeType="1"/>
            </p:cNvSpPr>
            <p:nvPr/>
          </p:nvSpPr>
          <p:spPr bwMode="auto">
            <a:xfrm flipH="1" flipV="1">
              <a:off x="3054" y="363"/>
              <a:ext cx="984" cy="771"/>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
          <p:nvSpPr>
            <p:cNvPr id="5" name="Text Box 7"/>
            <p:cNvSpPr txBox="1">
              <a:spLocks noChangeArrowheads="1"/>
            </p:cNvSpPr>
            <p:nvPr/>
          </p:nvSpPr>
          <p:spPr bwMode="auto">
            <a:xfrm>
              <a:off x="4044" y="972"/>
              <a:ext cx="1374" cy="252"/>
            </a:xfrm>
            <a:prstGeom prst="rect">
              <a:avLst/>
            </a:prstGeom>
            <a:solidFill>
              <a:srgbClr val="FFFFFF"/>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000" b="1" dirty="0">
                  <a:solidFill>
                    <a:srgbClr val="FF0000"/>
                  </a:solidFill>
                </a:rPr>
                <a:t>Controlled outflow</a:t>
              </a:r>
            </a:p>
          </p:txBody>
        </p:sp>
      </p:grpSp>
      <p:grpSp>
        <p:nvGrpSpPr>
          <p:cNvPr id="6" name="Group 5"/>
          <p:cNvGrpSpPr/>
          <p:nvPr/>
        </p:nvGrpSpPr>
        <p:grpSpPr>
          <a:xfrm>
            <a:off x="2142653" y="1531398"/>
            <a:ext cx="6467475" cy="1868488"/>
            <a:chOff x="2133600" y="1509887"/>
            <a:chExt cx="6467475" cy="1868488"/>
          </a:xfrm>
        </p:grpSpPr>
        <p:grpSp>
          <p:nvGrpSpPr>
            <p:cNvPr id="7" name="Group 8"/>
            <p:cNvGrpSpPr>
              <a:grpSpLocks/>
            </p:cNvGrpSpPr>
            <p:nvPr/>
          </p:nvGrpSpPr>
          <p:grpSpPr bwMode="auto">
            <a:xfrm>
              <a:off x="5705475" y="1509887"/>
              <a:ext cx="2895600" cy="1868488"/>
              <a:chOff x="3648" y="948"/>
              <a:chExt cx="1824" cy="1177"/>
            </a:xfrm>
          </p:grpSpPr>
          <p:sp>
            <p:nvSpPr>
              <p:cNvPr id="9" name="Line 6"/>
              <p:cNvSpPr>
                <a:spLocks noChangeShapeType="1"/>
              </p:cNvSpPr>
              <p:nvPr/>
            </p:nvSpPr>
            <p:spPr bwMode="auto">
              <a:xfrm flipH="1">
                <a:off x="3648" y="1152"/>
                <a:ext cx="390" cy="97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
            <p:nvSpPr>
              <p:cNvPr id="10" name="Text Box 7"/>
              <p:cNvSpPr txBox="1">
                <a:spLocks noChangeArrowheads="1"/>
              </p:cNvSpPr>
              <p:nvPr/>
            </p:nvSpPr>
            <p:spPr bwMode="auto">
              <a:xfrm>
                <a:off x="4044" y="948"/>
                <a:ext cx="1428" cy="446"/>
              </a:xfrm>
              <a:prstGeom prst="rect">
                <a:avLst/>
              </a:prstGeom>
              <a:solidFill>
                <a:srgbClr val="FFFFFF"/>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000" b="1" dirty="0">
                    <a:solidFill>
                      <a:srgbClr val="FF0000"/>
                    </a:solidFill>
                  </a:rPr>
                  <a:t>Taylorsville Dam on Great Miami River</a:t>
                </a:r>
              </a:p>
            </p:txBody>
          </p:sp>
        </p:grpSp>
        <p:sp>
          <p:nvSpPr>
            <p:cNvPr id="8" name="Line 6"/>
            <p:cNvSpPr>
              <a:spLocks noChangeShapeType="1"/>
            </p:cNvSpPr>
            <p:nvPr/>
          </p:nvSpPr>
          <p:spPr bwMode="auto">
            <a:xfrm flipH="1">
              <a:off x="2133600" y="1833737"/>
              <a:ext cx="4191000" cy="45226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grpSp>
      <p:grpSp>
        <p:nvGrpSpPr>
          <p:cNvPr id="11" name="Group 8"/>
          <p:cNvGrpSpPr>
            <a:grpSpLocks/>
          </p:cNvGrpSpPr>
          <p:nvPr/>
        </p:nvGrpSpPr>
        <p:grpSpPr bwMode="auto">
          <a:xfrm>
            <a:off x="990600" y="3246120"/>
            <a:ext cx="4267200" cy="1390650"/>
            <a:chOff x="4044" y="288"/>
            <a:chExt cx="2688" cy="876"/>
          </a:xfrm>
        </p:grpSpPr>
        <p:sp>
          <p:nvSpPr>
            <p:cNvPr id="12" name="Line 6"/>
            <p:cNvSpPr>
              <a:spLocks noChangeShapeType="1"/>
            </p:cNvSpPr>
            <p:nvPr/>
          </p:nvSpPr>
          <p:spPr bwMode="auto">
            <a:xfrm flipV="1">
              <a:off x="4761" y="288"/>
              <a:ext cx="1971" cy="624"/>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
          <p:nvSpPr>
            <p:cNvPr id="13" name="Text Box 7"/>
            <p:cNvSpPr txBox="1">
              <a:spLocks noChangeArrowheads="1"/>
            </p:cNvSpPr>
            <p:nvPr/>
          </p:nvSpPr>
          <p:spPr bwMode="auto">
            <a:xfrm>
              <a:off x="4044" y="912"/>
              <a:ext cx="1434" cy="252"/>
            </a:xfrm>
            <a:prstGeom prst="rect">
              <a:avLst/>
            </a:prstGeom>
            <a:solidFill>
              <a:srgbClr val="FFFFFF"/>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000" b="1" dirty="0">
                  <a:solidFill>
                    <a:srgbClr val="FF0000"/>
                  </a:solidFill>
                </a:rPr>
                <a:t>Emergency Spillway</a:t>
              </a:r>
            </a:p>
          </p:txBody>
        </p:sp>
      </p:grpSp>
      <p:sp>
        <p:nvSpPr>
          <p:cNvPr id="14" name="Rectangle 13"/>
          <p:cNvSpPr/>
          <p:nvPr/>
        </p:nvSpPr>
        <p:spPr>
          <a:xfrm>
            <a:off x="7215020" y="5821680"/>
            <a:ext cx="1875755" cy="502920"/>
          </a:xfrm>
          <a:prstGeom prst="rect">
            <a:avLst/>
          </a:prstGeom>
          <a:noFill/>
          <a:ln w="38100" cap="flat" cmpd="sng" algn="ctr">
            <a:solidFill>
              <a:srgbClr val="FF0000"/>
            </a:solidFill>
            <a:prstDash val="solid"/>
          </a:ln>
          <a:effectLst/>
        </p:spPr>
        <p:txBody>
          <a:bodyPr rtlCol="0" anchor="ctr"/>
          <a:lstStyle/>
          <a:p>
            <a:pPr algn="ctr">
              <a:defRPr/>
            </a:pPr>
            <a:endParaRPr lang="en-US" kern="0">
              <a:solidFill>
                <a:prstClr val="white"/>
              </a:solidFill>
            </a:endParaRPr>
          </a:p>
        </p:txBody>
      </p:sp>
      <p:cxnSp>
        <p:nvCxnSpPr>
          <p:cNvPr id="15" name="Straight Arrow Connector 14"/>
          <p:cNvCxnSpPr/>
          <p:nvPr/>
        </p:nvCxnSpPr>
        <p:spPr bwMode="auto">
          <a:xfrm flipH="1">
            <a:off x="4238153" y="3741420"/>
            <a:ext cx="791047" cy="1135380"/>
          </a:xfrm>
          <a:prstGeom prst="straightConnector1">
            <a:avLst/>
          </a:prstGeom>
          <a:solidFill>
            <a:schemeClr val="accent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Arrow Connector 17"/>
          <p:cNvCxnSpPr/>
          <p:nvPr/>
        </p:nvCxnSpPr>
        <p:spPr bwMode="auto">
          <a:xfrm flipH="1">
            <a:off x="5410201" y="2081379"/>
            <a:ext cx="38099" cy="890421"/>
          </a:xfrm>
          <a:prstGeom prst="straightConnector1">
            <a:avLst/>
          </a:prstGeom>
          <a:solidFill>
            <a:schemeClr val="accent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 name="Group 16"/>
          <p:cNvGrpSpPr/>
          <p:nvPr/>
        </p:nvGrpSpPr>
        <p:grpSpPr>
          <a:xfrm>
            <a:off x="1219200" y="5589210"/>
            <a:ext cx="1162050" cy="582990"/>
            <a:chOff x="2133600" y="3779520"/>
            <a:chExt cx="1162050" cy="582990"/>
          </a:xfrm>
        </p:grpSpPr>
        <p:sp>
          <p:nvSpPr>
            <p:cNvPr id="19" name="Text Box 23"/>
            <p:cNvSpPr txBox="1">
              <a:spLocks noChangeArrowheads="1"/>
            </p:cNvSpPr>
            <p:nvPr/>
          </p:nvSpPr>
          <p:spPr bwMode="auto">
            <a:xfrm>
              <a:off x="2133600" y="3962400"/>
              <a:ext cx="1162050" cy="400110"/>
            </a:xfrm>
            <a:prstGeom prst="rect">
              <a:avLst/>
            </a:prstGeom>
            <a:solidFill>
              <a:schemeClr val="bg1"/>
            </a:solidFill>
            <a:ln w="38100" algn="ctr">
              <a:solidFill>
                <a:srgbClr val="FF0000"/>
              </a:solidFill>
              <a:miter lim="800000"/>
              <a:headEnd/>
              <a:tailEnd/>
            </a:ln>
            <a:effectLst/>
          </p:spPr>
          <p:txBody>
            <a:bodyPr wrap="square">
              <a:spAutoFit/>
            </a:bodyPr>
            <a:lstStyle/>
            <a:p>
              <a:pPr fontAlgn="base">
                <a:spcBef>
                  <a:spcPct val="50000"/>
                </a:spcBef>
                <a:spcAft>
                  <a:spcPct val="0"/>
                </a:spcAft>
              </a:pPr>
              <a:r>
                <a:rPr lang="en-US" altLang="en-US" sz="2000" b="1" dirty="0">
                  <a:solidFill>
                    <a:srgbClr val="FF0000"/>
                  </a:solidFill>
                </a:rPr>
                <a:t>0.1 miles</a:t>
              </a:r>
            </a:p>
          </p:txBody>
        </p:sp>
        <p:cxnSp>
          <p:nvCxnSpPr>
            <p:cNvPr id="20" name="Straight Connector 19"/>
            <p:cNvCxnSpPr/>
            <p:nvPr/>
          </p:nvCxnSpPr>
          <p:spPr>
            <a:xfrm>
              <a:off x="2286000" y="3779520"/>
              <a:ext cx="78205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6717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JB\Documents\sjb\Folders\ABSTRACT\AGU Fall 2016\Presentation\work\scanned Images\1993 Upper Missippi Flooding\Jefferson City Airport Floo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
            <a:ext cx="7848600" cy="6925235"/>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2"/>
          <p:cNvSpPr txBox="1">
            <a:spLocks noChangeArrowheads="1"/>
          </p:cNvSpPr>
          <p:nvPr/>
        </p:nvSpPr>
        <p:spPr bwMode="auto">
          <a:xfrm>
            <a:off x="609600" y="228601"/>
            <a:ext cx="7848600" cy="522451"/>
          </a:xfrm>
          <a:prstGeom prst="rect">
            <a:avLst/>
          </a:prstGeom>
          <a:solidFill>
            <a:schemeClr val="bg1">
              <a:alpha val="64000"/>
            </a:schemeClr>
          </a:solidFill>
          <a:ln>
            <a:noFill/>
          </a:ln>
          <a:effectLst/>
        </p:spPr>
        <p:txBody>
          <a:bodyPr wrap="square">
            <a:spAutoFit/>
          </a:bodyPr>
          <a:lstStyle>
            <a:lvl1pPr eaLnBrk="0" hangingPunct="0">
              <a:defRPr sz="2000" b="1">
                <a:solidFill>
                  <a:srgbClr val="FF0000"/>
                </a:solidFill>
                <a:latin typeface="Arial" charset="0"/>
              </a:defRPr>
            </a:lvl1pPr>
            <a:lvl2pPr marL="742950" indent="-285750" eaLnBrk="0" hangingPunct="0">
              <a:defRPr sz="2000" b="1">
                <a:solidFill>
                  <a:srgbClr val="FF0000"/>
                </a:solidFill>
                <a:latin typeface="Arial" charset="0"/>
              </a:defRPr>
            </a:lvl2pPr>
            <a:lvl3pPr marL="1143000" indent="-228600" eaLnBrk="0" hangingPunct="0">
              <a:defRPr sz="2000" b="1">
                <a:solidFill>
                  <a:srgbClr val="FF0000"/>
                </a:solidFill>
                <a:latin typeface="Arial" charset="0"/>
              </a:defRPr>
            </a:lvl3pPr>
            <a:lvl4pPr marL="1600200" indent="-228600" eaLnBrk="0" hangingPunct="0">
              <a:defRPr sz="2000" b="1">
                <a:solidFill>
                  <a:srgbClr val="FF0000"/>
                </a:solidFill>
                <a:latin typeface="Arial" charset="0"/>
              </a:defRPr>
            </a:lvl4pPr>
            <a:lvl5pPr marL="2057400" indent="-228600" eaLnBrk="0" hangingPunct="0">
              <a:defRPr sz="2000" b="1">
                <a:solidFill>
                  <a:srgbClr val="FF0000"/>
                </a:solidFill>
                <a:latin typeface="Arial" charset="0"/>
              </a:defRPr>
            </a:lvl5pPr>
            <a:lvl6pPr marL="2514600" indent="-228600" eaLnBrk="0" fontAlgn="base" hangingPunct="0">
              <a:lnSpc>
                <a:spcPct val="150000"/>
              </a:lnSpc>
              <a:spcBef>
                <a:spcPct val="50000"/>
              </a:spcBef>
              <a:spcAft>
                <a:spcPct val="0"/>
              </a:spcAft>
              <a:defRPr sz="2000" b="1">
                <a:solidFill>
                  <a:srgbClr val="FF0000"/>
                </a:solidFill>
                <a:latin typeface="Arial" charset="0"/>
              </a:defRPr>
            </a:lvl6pPr>
            <a:lvl7pPr marL="2971800" indent="-228600" eaLnBrk="0" fontAlgn="base" hangingPunct="0">
              <a:lnSpc>
                <a:spcPct val="150000"/>
              </a:lnSpc>
              <a:spcBef>
                <a:spcPct val="50000"/>
              </a:spcBef>
              <a:spcAft>
                <a:spcPct val="0"/>
              </a:spcAft>
              <a:defRPr sz="2000" b="1">
                <a:solidFill>
                  <a:srgbClr val="FF0000"/>
                </a:solidFill>
                <a:latin typeface="Arial" charset="0"/>
              </a:defRPr>
            </a:lvl7pPr>
            <a:lvl8pPr marL="3429000" indent="-228600" eaLnBrk="0" fontAlgn="base" hangingPunct="0">
              <a:lnSpc>
                <a:spcPct val="150000"/>
              </a:lnSpc>
              <a:spcBef>
                <a:spcPct val="50000"/>
              </a:spcBef>
              <a:spcAft>
                <a:spcPct val="0"/>
              </a:spcAft>
              <a:defRPr sz="2000" b="1">
                <a:solidFill>
                  <a:srgbClr val="FF0000"/>
                </a:solidFill>
                <a:latin typeface="Arial" charset="0"/>
              </a:defRPr>
            </a:lvl8pPr>
            <a:lvl9pPr marL="3886200" indent="-228600" eaLnBrk="0" fontAlgn="base" hangingPunct="0">
              <a:lnSpc>
                <a:spcPct val="150000"/>
              </a:lnSpc>
              <a:spcBef>
                <a:spcPct val="50000"/>
              </a:spcBef>
              <a:spcAft>
                <a:spcPct val="0"/>
              </a:spcAft>
              <a:defRPr sz="2000" b="1">
                <a:solidFill>
                  <a:srgbClr val="FF0000"/>
                </a:solidFill>
                <a:latin typeface="Arial" charset="0"/>
              </a:defRPr>
            </a:lvl9pPr>
          </a:lstStyle>
          <a:p>
            <a:pPr marL="0" marR="0" lvl="0" indent="0" algn="l" defTabSz="914400" rtl="0" eaLnBrk="1" fontAlgn="base" latinLnBrk="0" hangingPunct="1">
              <a:lnSpc>
                <a:spcPct val="13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charset="0"/>
                <a:ea typeface="+mn-ea"/>
                <a:cs typeface="+mn-cs"/>
              </a:rPr>
              <a:t>Super flood: May - Sep 1993 - Missouri River</a:t>
            </a:r>
          </a:p>
        </p:txBody>
      </p:sp>
      <p:cxnSp>
        <p:nvCxnSpPr>
          <p:cNvPr id="5" name="Straight Connector 4"/>
          <p:cNvCxnSpPr/>
          <p:nvPr/>
        </p:nvCxnSpPr>
        <p:spPr bwMode="auto">
          <a:xfrm>
            <a:off x="2245738" y="6520130"/>
            <a:ext cx="5937842"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54008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SJB\Pictures\My Pictures - SJB\Scanned Photos\Miami Conservancy District 1984\miami052.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19" y="0"/>
            <a:ext cx="9350251" cy="59742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543800" y="6381690"/>
            <a:ext cx="1524000" cy="400110"/>
          </a:xfrm>
          <a:prstGeom prst="rect">
            <a:avLst/>
          </a:prstGeom>
          <a:solidFill>
            <a:schemeClr val="bg1"/>
          </a:solidFill>
          <a:ln w="38100">
            <a:solidFill>
              <a:srgbClr val="FF0000"/>
            </a:solidFill>
          </a:ln>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May 1984</a:t>
            </a:r>
          </a:p>
        </p:txBody>
      </p:sp>
      <p:grpSp>
        <p:nvGrpSpPr>
          <p:cNvPr id="17" name="Group 16"/>
          <p:cNvGrpSpPr/>
          <p:nvPr/>
        </p:nvGrpSpPr>
        <p:grpSpPr>
          <a:xfrm>
            <a:off x="2743198" y="-1"/>
            <a:ext cx="5181602" cy="2057401"/>
            <a:chOff x="2743198" y="-1"/>
            <a:chExt cx="5181602" cy="2057401"/>
          </a:xfrm>
        </p:grpSpPr>
        <p:sp>
          <p:nvSpPr>
            <p:cNvPr id="9" name="Line 6"/>
            <p:cNvSpPr>
              <a:spLocks noChangeShapeType="1"/>
            </p:cNvSpPr>
            <p:nvPr/>
          </p:nvSpPr>
          <p:spPr bwMode="auto">
            <a:xfrm flipH="1" flipV="1">
              <a:off x="2743198" y="-1"/>
              <a:ext cx="3281363" cy="1657289"/>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
          <p:nvSpPr>
            <p:cNvPr id="10" name="Text Box 7"/>
            <p:cNvSpPr txBox="1">
              <a:spLocks noChangeArrowheads="1"/>
            </p:cNvSpPr>
            <p:nvPr/>
          </p:nvSpPr>
          <p:spPr bwMode="auto">
            <a:xfrm>
              <a:off x="4124325" y="1657290"/>
              <a:ext cx="3800475" cy="400110"/>
            </a:xfrm>
            <a:prstGeom prst="rect">
              <a:avLst/>
            </a:prstGeom>
            <a:solidFill>
              <a:srgbClr val="FFFFFF"/>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000" b="1" dirty="0">
                  <a:solidFill>
                    <a:srgbClr val="FF0000"/>
                  </a:solidFill>
                </a:rPr>
                <a:t>Crest of Emergency Ogee Spillway</a:t>
              </a:r>
            </a:p>
          </p:txBody>
        </p:sp>
        <p:sp>
          <p:nvSpPr>
            <p:cNvPr id="11" name="Line 6"/>
            <p:cNvSpPr>
              <a:spLocks noChangeShapeType="1"/>
            </p:cNvSpPr>
            <p:nvPr/>
          </p:nvSpPr>
          <p:spPr bwMode="auto">
            <a:xfrm flipV="1">
              <a:off x="6024562" y="457199"/>
              <a:ext cx="1900237" cy="120009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grpSp>
      <p:grpSp>
        <p:nvGrpSpPr>
          <p:cNvPr id="2" name="Group 1"/>
          <p:cNvGrpSpPr/>
          <p:nvPr/>
        </p:nvGrpSpPr>
        <p:grpSpPr>
          <a:xfrm>
            <a:off x="381000" y="2819398"/>
            <a:ext cx="7131294" cy="3048002"/>
            <a:chOff x="381000" y="3733798"/>
            <a:chExt cx="7131294" cy="3048002"/>
          </a:xfrm>
        </p:grpSpPr>
        <p:sp>
          <p:nvSpPr>
            <p:cNvPr id="6" name="Line 6"/>
            <p:cNvSpPr>
              <a:spLocks noChangeShapeType="1"/>
            </p:cNvSpPr>
            <p:nvPr/>
          </p:nvSpPr>
          <p:spPr bwMode="auto">
            <a:xfrm flipH="1" flipV="1">
              <a:off x="1905000" y="3733799"/>
              <a:ext cx="152400" cy="2034621"/>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
          <p:nvSpPr>
            <p:cNvPr id="7" name="Text Box 7"/>
            <p:cNvSpPr txBox="1">
              <a:spLocks noChangeArrowheads="1"/>
            </p:cNvSpPr>
            <p:nvPr/>
          </p:nvSpPr>
          <p:spPr bwMode="auto">
            <a:xfrm>
              <a:off x="381000" y="5768422"/>
              <a:ext cx="4513092" cy="1013378"/>
            </a:xfrm>
            <a:prstGeom prst="rect">
              <a:avLst/>
            </a:prstGeom>
            <a:solidFill>
              <a:srgbClr val="FFFFFF"/>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000" b="1" dirty="0">
                  <a:solidFill>
                    <a:srgbClr val="FF0000"/>
                  </a:solidFill>
                </a:rPr>
                <a:t>Maximum Controlled Outflow Structure: Hydrodynamic  design for efficiency - </a:t>
              </a:r>
            </a:p>
            <a:p>
              <a:pPr fontAlgn="base">
                <a:spcAft>
                  <a:spcPct val="0"/>
                </a:spcAft>
              </a:pPr>
              <a:r>
                <a:rPr lang="en-US" altLang="en-US" sz="2000" b="1" dirty="0">
                  <a:solidFill>
                    <a:srgbClr val="FF0000"/>
                  </a:solidFill>
                </a:rPr>
                <a:t>debris removal required after floods</a:t>
              </a:r>
            </a:p>
          </p:txBody>
        </p:sp>
        <p:sp>
          <p:nvSpPr>
            <p:cNvPr id="12" name="Line 6"/>
            <p:cNvSpPr>
              <a:spLocks noChangeShapeType="1"/>
            </p:cNvSpPr>
            <p:nvPr/>
          </p:nvSpPr>
          <p:spPr bwMode="auto">
            <a:xfrm flipV="1">
              <a:off x="2057399" y="3733798"/>
              <a:ext cx="5454895" cy="2034621"/>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grpSp>
      <p:grpSp>
        <p:nvGrpSpPr>
          <p:cNvPr id="16" name="Group 15"/>
          <p:cNvGrpSpPr/>
          <p:nvPr/>
        </p:nvGrpSpPr>
        <p:grpSpPr>
          <a:xfrm>
            <a:off x="5181600" y="4809744"/>
            <a:ext cx="3810000" cy="1331849"/>
            <a:chOff x="5181600" y="4809744"/>
            <a:chExt cx="3810000" cy="1331849"/>
          </a:xfrm>
        </p:grpSpPr>
        <p:cxnSp>
          <p:nvCxnSpPr>
            <p:cNvPr id="14" name="Straight Arrow Connector 13"/>
            <p:cNvCxnSpPr/>
            <p:nvPr/>
          </p:nvCxnSpPr>
          <p:spPr bwMode="auto">
            <a:xfrm flipH="1" flipV="1">
              <a:off x="5181600" y="4809744"/>
              <a:ext cx="1981200" cy="914400"/>
            </a:xfrm>
            <a:prstGeom prst="straightConnector1">
              <a:avLst/>
            </a:prstGeom>
            <a:solidFill>
              <a:schemeClr val="accent1"/>
            </a:solidFill>
            <a:ln w="5715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 Box 7"/>
            <p:cNvSpPr txBox="1">
              <a:spLocks noChangeArrowheads="1"/>
            </p:cNvSpPr>
            <p:nvPr/>
          </p:nvSpPr>
          <p:spPr bwMode="auto">
            <a:xfrm>
              <a:off x="6032988" y="5741483"/>
              <a:ext cx="2958612" cy="400110"/>
            </a:xfrm>
            <a:prstGeom prst="rect">
              <a:avLst/>
            </a:prstGeom>
            <a:solidFill>
              <a:srgbClr val="FFFFFF"/>
            </a:solidFill>
            <a:ln w="38100"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000" b="1" dirty="0">
                  <a:solidFill>
                    <a:srgbClr val="0000FF"/>
                  </a:solidFill>
                </a:rPr>
                <a:t>Unconstrained River Flow</a:t>
              </a:r>
            </a:p>
          </p:txBody>
        </p:sp>
      </p:grpSp>
    </p:spTree>
    <p:extLst>
      <p:ext uri="{BB962C8B-B14F-4D97-AF65-F5344CB8AC3E}">
        <p14:creationId xmlns:p14="http://schemas.microsoft.com/office/powerpoint/2010/main" val="228767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JB\Desktop\Picture1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816" y="-3302"/>
            <a:ext cx="8536369" cy="670001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533400" y="5638800"/>
            <a:ext cx="2454421" cy="533400"/>
            <a:chOff x="533400" y="5638800"/>
            <a:chExt cx="2454421" cy="533400"/>
          </a:xfrm>
        </p:grpSpPr>
        <p:sp>
          <p:nvSpPr>
            <p:cNvPr id="4" name="Text Box 23"/>
            <p:cNvSpPr txBox="1">
              <a:spLocks noChangeArrowheads="1"/>
            </p:cNvSpPr>
            <p:nvPr/>
          </p:nvSpPr>
          <p:spPr bwMode="auto">
            <a:xfrm>
              <a:off x="1136904" y="5772090"/>
              <a:ext cx="1295400" cy="400110"/>
            </a:xfrm>
            <a:prstGeom prst="rect">
              <a:avLst/>
            </a:prstGeom>
            <a:solidFill>
              <a:schemeClr val="bg1"/>
            </a:solidFill>
            <a:ln w="38100" algn="ctr">
              <a:solidFill>
                <a:srgbClr val="FF0000"/>
              </a:solidFill>
              <a:miter lim="800000"/>
              <a:headEnd/>
              <a:tailEnd/>
            </a:ln>
            <a:effectLst/>
          </p:spPr>
          <p:txBody>
            <a:bodyPr wrap="square">
              <a:spAutoFit/>
            </a:bodyPr>
            <a:lstStyle/>
            <a:p>
              <a:pPr fontAlgn="base">
                <a:spcBef>
                  <a:spcPct val="50000"/>
                </a:spcBef>
                <a:spcAft>
                  <a:spcPct val="0"/>
                </a:spcAft>
              </a:pPr>
              <a:r>
                <a:rPr lang="en-US" altLang="en-US" sz="2000" b="1" dirty="0">
                  <a:solidFill>
                    <a:srgbClr val="FF0000"/>
                  </a:solidFill>
                </a:rPr>
                <a:t>0.05 miles</a:t>
              </a:r>
            </a:p>
          </p:txBody>
        </p:sp>
        <p:cxnSp>
          <p:nvCxnSpPr>
            <p:cNvPr id="5" name="Straight Connector 4"/>
            <p:cNvCxnSpPr/>
            <p:nvPr/>
          </p:nvCxnSpPr>
          <p:spPr>
            <a:xfrm>
              <a:off x="533400" y="5638800"/>
              <a:ext cx="245442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7848600" y="5897880"/>
            <a:ext cx="1058815" cy="502920"/>
          </a:xfrm>
          <a:prstGeom prst="rect">
            <a:avLst/>
          </a:prstGeom>
          <a:noFill/>
          <a:ln w="38100" cap="flat" cmpd="sng" algn="ctr">
            <a:solidFill>
              <a:srgbClr val="FF0000"/>
            </a:solidFill>
            <a:prstDash val="solid"/>
          </a:ln>
          <a:effectLst/>
        </p:spPr>
        <p:txBody>
          <a:bodyPr rtlCol="0" anchor="ctr"/>
          <a:lstStyle/>
          <a:p>
            <a:pPr algn="ctr">
              <a:defRPr/>
            </a:pPr>
            <a:endParaRPr lang="en-US" kern="0">
              <a:solidFill>
                <a:prstClr val="white"/>
              </a:solidFill>
            </a:endParaRPr>
          </a:p>
        </p:txBody>
      </p:sp>
      <p:sp>
        <p:nvSpPr>
          <p:cNvPr id="9" name="Line 6"/>
          <p:cNvSpPr>
            <a:spLocks noChangeShapeType="1"/>
          </p:cNvSpPr>
          <p:nvPr/>
        </p:nvSpPr>
        <p:spPr bwMode="auto">
          <a:xfrm flipH="1">
            <a:off x="3654548" y="944880"/>
            <a:ext cx="2593851" cy="1600199"/>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
        <p:nvSpPr>
          <p:cNvPr id="10" name="Text Box 7"/>
          <p:cNvSpPr txBox="1">
            <a:spLocks noChangeArrowheads="1"/>
          </p:cNvSpPr>
          <p:nvPr/>
        </p:nvSpPr>
        <p:spPr bwMode="auto">
          <a:xfrm>
            <a:off x="4263208" y="203536"/>
            <a:ext cx="4271192" cy="707886"/>
          </a:xfrm>
          <a:prstGeom prst="rect">
            <a:avLst/>
          </a:prstGeom>
          <a:solidFill>
            <a:srgbClr val="FFFFFF"/>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000" b="1" dirty="0">
                <a:solidFill>
                  <a:srgbClr val="FF0000"/>
                </a:solidFill>
              </a:rPr>
              <a:t>Hydrodynamic control wall to prevent outflow cross-over and choking</a:t>
            </a:r>
          </a:p>
        </p:txBody>
      </p:sp>
      <p:sp>
        <p:nvSpPr>
          <p:cNvPr id="12" name="Line 6"/>
          <p:cNvSpPr>
            <a:spLocks noChangeShapeType="1"/>
          </p:cNvSpPr>
          <p:nvPr/>
        </p:nvSpPr>
        <p:spPr bwMode="auto">
          <a:xfrm flipH="1">
            <a:off x="2666999" y="944880"/>
            <a:ext cx="3581400" cy="3017521"/>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
        <p:nvSpPr>
          <p:cNvPr id="14" name="Text Box 7"/>
          <p:cNvSpPr txBox="1">
            <a:spLocks noChangeArrowheads="1"/>
          </p:cNvSpPr>
          <p:nvPr/>
        </p:nvSpPr>
        <p:spPr bwMode="auto">
          <a:xfrm>
            <a:off x="7086600" y="4626114"/>
            <a:ext cx="1219200" cy="400110"/>
          </a:xfrm>
          <a:prstGeom prst="rect">
            <a:avLst/>
          </a:prstGeom>
          <a:solidFill>
            <a:srgbClr val="FFFFFF"/>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000" b="1" dirty="0">
                <a:solidFill>
                  <a:srgbClr val="FF0000"/>
                </a:solidFill>
              </a:rPr>
              <a:t>Bed rock</a:t>
            </a:r>
          </a:p>
        </p:txBody>
      </p:sp>
      <p:sp>
        <p:nvSpPr>
          <p:cNvPr id="15" name="Line 6"/>
          <p:cNvSpPr>
            <a:spLocks noChangeShapeType="1"/>
          </p:cNvSpPr>
          <p:nvPr/>
        </p:nvSpPr>
        <p:spPr bwMode="auto">
          <a:xfrm flipH="1" flipV="1">
            <a:off x="4190999" y="2932176"/>
            <a:ext cx="2895599" cy="1930569"/>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
        <p:nvSpPr>
          <p:cNvPr id="16" name="Line 6"/>
          <p:cNvSpPr>
            <a:spLocks noChangeShapeType="1"/>
          </p:cNvSpPr>
          <p:nvPr/>
        </p:nvSpPr>
        <p:spPr bwMode="auto">
          <a:xfrm flipH="1">
            <a:off x="2048256" y="4862745"/>
            <a:ext cx="5029200" cy="1614254"/>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grpSp>
        <p:nvGrpSpPr>
          <p:cNvPr id="2055" name="Group 2054"/>
          <p:cNvGrpSpPr/>
          <p:nvPr/>
        </p:nvGrpSpPr>
        <p:grpSpPr>
          <a:xfrm>
            <a:off x="1981200" y="3663696"/>
            <a:ext cx="990600" cy="966216"/>
            <a:chOff x="1981200" y="3663696"/>
            <a:chExt cx="990600" cy="966216"/>
          </a:xfrm>
        </p:grpSpPr>
        <p:cxnSp>
          <p:nvCxnSpPr>
            <p:cNvPr id="22" name="Straight Arrow Connector 21"/>
            <p:cNvCxnSpPr/>
            <p:nvPr/>
          </p:nvCxnSpPr>
          <p:spPr bwMode="auto">
            <a:xfrm flipH="1">
              <a:off x="2514600" y="3928872"/>
              <a:ext cx="457200" cy="701040"/>
            </a:xfrm>
            <a:prstGeom prst="straightConnector1">
              <a:avLst/>
            </a:prstGeom>
            <a:solidFill>
              <a:schemeClr val="accent1"/>
            </a:solidFill>
            <a:ln w="5715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p:cNvCxnSpPr/>
            <p:nvPr/>
          </p:nvCxnSpPr>
          <p:spPr bwMode="auto">
            <a:xfrm flipH="1">
              <a:off x="1981200" y="3663696"/>
              <a:ext cx="609600" cy="679704"/>
            </a:xfrm>
            <a:prstGeom prst="straightConnector1">
              <a:avLst/>
            </a:prstGeom>
            <a:solidFill>
              <a:schemeClr val="accent1"/>
            </a:solidFill>
            <a:ln w="5715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54" name="Group 2053"/>
          <p:cNvGrpSpPr/>
          <p:nvPr/>
        </p:nvGrpSpPr>
        <p:grpSpPr>
          <a:xfrm>
            <a:off x="4008120" y="1242060"/>
            <a:ext cx="716280" cy="665988"/>
            <a:chOff x="4008120" y="1242060"/>
            <a:chExt cx="716280" cy="665988"/>
          </a:xfrm>
        </p:grpSpPr>
        <p:cxnSp>
          <p:nvCxnSpPr>
            <p:cNvPr id="25" name="Straight Arrow Connector 24"/>
            <p:cNvCxnSpPr/>
            <p:nvPr/>
          </p:nvCxnSpPr>
          <p:spPr bwMode="auto">
            <a:xfrm flipH="1">
              <a:off x="4419600" y="1482090"/>
              <a:ext cx="304800" cy="425958"/>
            </a:xfrm>
            <a:prstGeom prst="straightConnector1">
              <a:avLst/>
            </a:prstGeom>
            <a:solidFill>
              <a:schemeClr val="accent1"/>
            </a:solidFill>
            <a:ln w="5715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p:cNvCxnSpPr/>
            <p:nvPr/>
          </p:nvCxnSpPr>
          <p:spPr bwMode="auto">
            <a:xfrm flipH="1">
              <a:off x="4008120" y="1242060"/>
              <a:ext cx="335280" cy="480061"/>
            </a:xfrm>
            <a:prstGeom prst="straightConnector1">
              <a:avLst/>
            </a:prstGeom>
            <a:solidFill>
              <a:schemeClr val="accent1"/>
            </a:solidFill>
            <a:ln w="5715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53" name="Group 2052"/>
          <p:cNvGrpSpPr/>
          <p:nvPr/>
        </p:nvGrpSpPr>
        <p:grpSpPr>
          <a:xfrm>
            <a:off x="1524000" y="457200"/>
            <a:ext cx="2484120" cy="1496568"/>
            <a:chOff x="1524000" y="457200"/>
            <a:chExt cx="2484120" cy="1496568"/>
          </a:xfrm>
        </p:grpSpPr>
        <p:sp>
          <p:nvSpPr>
            <p:cNvPr id="37" name="Text Box 7"/>
            <p:cNvSpPr txBox="1">
              <a:spLocks noChangeArrowheads="1"/>
            </p:cNvSpPr>
            <p:nvPr/>
          </p:nvSpPr>
          <p:spPr bwMode="auto">
            <a:xfrm>
              <a:off x="1524000" y="457200"/>
              <a:ext cx="1676400" cy="400110"/>
            </a:xfrm>
            <a:prstGeom prst="rect">
              <a:avLst/>
            </a:prstGeom>
            <a:solidFill>
              <a:srgbClr val="FFFFFF"/>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000" b="1" dirty="0">
                  <a:solidFill>
                    <a:srgbClr val="FF0000"/>
                  </a:solidFill>
                </a:rPr>
                <a:t>Woody Debris</a:t>
              </a:r>
            </a:p>
          </p:txBody>
        </p:sp>
        <p:sp>
          <p:nvSpPr>
            <p:cNvPr id="38" name="Line 6"/>
            <p:cNvSpPr>
              <a:spLocks noChangeShapeType="1"/>
            </p:cNvSpPr>
            <p:nvPr/>
          </p:nvSpPr>
          <p:spPr bwMode="auto">
            <a:xfrm>
              <a:off x="2362200" y="883990"/>
              <a:ext cx="1645920" cy="106977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grpSp>
      <p:sp>
        <p:nvSpPr>
          <p:cNvPr id="13" name="Text Box 7">
            <a:extLst>
              <a:ext uri="{FF2B5EF4-FFF2-40B4-BE49-F238E27FC236}">
                <a16:creationId xmlns:a16="http://schemas.microsoft.com/office/drawing/2014/main" id="{1D03FE1D-4F03-52FE-9961-E121946FFC05}"/>
              </a:ext>
            </a:extLst>
          </p:cNvPr>
          <p:cNvSpPr txBox="1">
            <a:spLocks noChangeArrowheads="1"/>
          </p:cNvSpPr>
          <p:nvPr/>
        </p:nvSpPr>
        <p:spPr bwMode="auto">
          <a:xfrm>
            <a:off x="4495800" y="6229290"/>
            <a:ext cx="1371600" cy="400110"/>
          </a:xfrm>
          <a:prstGeom prst="rect">
            <a:avLst/>
          </a:prstGeom>
          <a:solidFill>
            <a:srgbClr val="FFFFFF"/>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000" b="1" dirty="0">
                <a:solidFill>
                  <a:srgbClr val="FF0000"/>
                </a:solidFill>
              </a:rPr>
              <a:t>9/23/2019</a:t>
            </a:r>
          </a:p>
        </p:txBody>
      </p:sp>
    </p:spTree>
    <p:extLst>
      <p:ext uri="{BB962C8B-B14F-4D97-AF65-F5344CB8AC3E}">
        <p14:creationId xmlns:p14="http://schemas.microsoft.com/office/powerpoint/2010/main" val="360267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2" grpId="0" animBg="1"/>
      <p:bldP spid="14" grpId="0" animBg="1"/>
      <p:bldP spid="15" grpId="0" animBg="1"/>
      <p:bldP spid="16" grpId="0" animBg="1"/>
      <p:bldP spid="1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JB\Desktop\Picture1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816" y="-3302"/>
            <a:ext cx="8536369" cy="670001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533400" y="5638800"/>
            <a:ext cx="2454421" cy="533400"/>
            <a:chOff x="533400" y="5638800"/>
            <a:chExt cx="2454421" cy="533400"/>
          </a:xfrm>
        </p:grpSpPr>
        <p:sp>
          <p:nvSpPr>
            <p:cNvPr id="4" name="Text Box 23"/>
            <p:cNvSpPr txBox="1">
              <a:spLocks noChangeArrowheads="1"/>
            </p:cNvSpPr>
            <p:nvPr/>
          </p:nvSpPr>
          <p:spPr bwMode="auto">
            <a:xfrm>
              <a:off x="1136904" y="5772090"/>
              <a:ext cx="1295400" cy="400110"/>
            </a:xfrm>
            <a:prstGeom prst="rect">
              <a:avLst/>
            </a:prstGeom>
            <a:solidFill>
              <a:schemeClr val="bg1"/>
            </a:solidFill>
            <a:ln w="38100" algn="ctr">
              <a:solidFill>
                <a:srgbClr val="FF0000"/>
              </a:solidFill>
              <a:miter lim="800000"/>
              <a:headEnd/>
              <a:tailEnd/>
            </a:ln>
            <a:effectLst/>
          </p:spPr>
          <p:txBody>
            <a:bodyPr wrap="square">
              <a:spAutoFit/>
            </a:bodyPr>
            <a:lstStyle/>
            <a:p>
              <a:pPr fontAlgn="base">
                <a:spcBef>
                  <a:spcPct val="50000"/>
                </a:spcBef>
                <a:spcAft>
                  <a:spcPct val="0"/>
                </a:spcAft>
              </a:pPr>
              <a:r>
                <a:rPr lang="en-US" altLang="en-US" sz="2000" b="1" dirty="0">
                  <a:solidFill>
                    <a:srgbClr val="FF0000"/>
                  </a:solidFill>
                </a:rPr>
                <a:t>0.05 miles</a:t>
              </a:r>
            </a:p>
          </p:txBody>
        </p:sp>
        <p:cxnSp>
          <p:nvCxnSpPr>
            <p:cNvPr id="5" name="Straight Connector 4"/>
            <p:cNvCxnSpPr/>
            <p:nvPr/>
          </p:nvCxnSpPr>
          <p:spPr>
            <a:xfrm>
              <a:off x="533400" y="5638800"/>
              <a:ext cx="245442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7848600" y="5897880"/>
            <a:ext cx="1058815" cy="502920"/>
          </a:xfrm>
          <a:prstGeom prst="rect">
            <a:avLst/>
          </a:prstGeom>
          <a:noFill/>
          <a:ln w="38100" cap="flat" cmpd="sng" algn="ctr">
            <a:solidFill>
              <a:srgbClr val="FF0000"/>
            </a:solidFill>
            <a:prstDash val="solid"/>
          </a:ln>
          <a:effectLst/>
        </p:spPr>
        <p:txBody>
          <a:bodyPr rtlCol="0" anchor="ctr"/>
          <a:lstStyle/>
          <a:p>
            <a:pPr algn="ctr">
              <a:defRPr/>
            </a:pPr>
            <a:endParaRPr lang="en-US" kern="0">
              <a:solidFill>
                <a:prstClr val="white"/>
              </a:solidFill>
            </a:endParaRPr>
          </a:p>
        </p:txBody>
      </p:sp>
      <p:sp>
        <p:nvSpPr>
          <p:cNvPr id="9" name="Line 6"/>
          <p:cNvSpPr>
            <a:spLocks noChangeShapeType="1"/>
          </p:cNvSpPr>
          <p:nvPr/>
        </p:nvSpPr>
        <p:spPr bwMode="auto">
          <a:xfrm flipH="1">
            <a:off x="2432301" y="1219199"/>
            <a:ext cx="3739895" cy="1600199"/>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
        <p:nvSpPr>
          <p:cNvPr id="10" name="Text Box 7"/>
          <p:cNvSpPr txBox="1">
            <a:spLocks noChangeArrowheads="1"/>
          </p:cNvSpPr>
          <p:nvPr/>
        </p:nvSpPr>
        <p:spPr bwMode="auto">
          <a:xfrm>
            <a:off x="4263208" y="203536"/>
            <a:ext cx="4114799" cy="1015663"/>
          </a:xfrm>
          <a:prstGeom prst="rect">
            <a:avLst/>
          </a:prstGeom>
          <a:solidFill>
            <a:srgbClr val="FFFFFF"/>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000" b="1" dirty="0">
                <a:solidFill>
                  <a:srgbClr val="FF0000"/>
                </a:solidFill>
              </a:rPr>
              <a:t>Reinforced concrete structures to contain hydraulic jump produced by flow over emergency spillway</a:t>
            </a:r>
          </a:p>
        </p:txBody>
      </p:sp>
      <p:sp>
        <p:nvSpPr>
          <p:cNvPr id="11" name="Line 6"/>
          <p:cNvSpPr>
            <a:spLocks noChangeShapeType="1"/>
          </p:cNvSpPr>
          <p:nvPr/>
        </p:nvSpPr>
        <p:spPr bwMode="auto">
          <a:xfrm flipH="1">
            <a:off x="3919729" y="1219198"/>
            <a:ext cx="2252469" cy="2170177"/>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
        <p:nvSpPr>
          <p:cNvPr id="12" name="Line 6"/>
          <p:cNvSpPr>
            <a:spLocks noChangeShapeType="1"/>
          </p:cNvSpPr>
          <p:nvPr/>
        </p:nvSpPr>
        <p:spPr bwMode="auto">
          <a:xfrm flipH="1">
            <a:off x="1136903" y="1219199"/>
            <a:ext cx="5035293" cy="3124201"/>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
        <p:nvSpPr>
          <p:cNvPr id="13" name="Line 6"/>
          <p:cNvSpPr>
            <a:spLocks noChangeShapeType="1"/>
          </p:cNvSpPr>
          <p:nvPr/>
        </p:nvSpPr>
        <p:spPr bwMode="auto">
          <a:xfrm flipH="1">
            <a:off x="2987820" y="1219199"/>
            <a:ext cx="3184379" cy="4114801"/>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Tree>
    <p:extLst>
      <p:ext uri="{BB962C8B-B14F-4D97-AF65-F5344CB8AC3E}">
        <p14:creationId xmlns:p14="http://schemas.microsoft.com/office/powerpoint/2010/main" val="198459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JB\Desktop\Picture1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815" y="0"/>
            <a:ext cx="8536369" cy="670001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533400" y="5638800"/>
            <a:ext cx="2454421" cy="533400"/>
            <a:chOff x="533400" y="5638800"/>
            <a:chExt cx="2454421" cy="533400"/>
          </a:xfrm>
        </p:grpSpPr>
        <p:sp>
          <p:nvSpPr>
            <p:cNvPr id="4" name="Text Box 23"/>
            <p:cNvSpPr txBox="1">
              <a:spLocks noChangeArrowheads="1"/>
            </p:cNvSpPr>
            <p:nvPr/>
          </p:nvSpPr>
          <p:spPr bwMode="auto">
            <a:xfrm>
              <a:off x="1136904" y="5772090"/>
              <a:ext cx="1295400" cy="400110"/>
            </a:xfrm>
            <a:prstGeom prst="rect">
              <a:avLst/>
            </a:prstGeom>
            <a:solidFill>
              <a:schemeClr val="bg1"/>
            </a:solidFill>
            <a:ln w="38100" algn="ctr">
              <a:solidFill>
                <a:srgbClr val="FF0000"/>
              </a:solidFill>
              <a:miter lim="800000"/>
              <a:headEnd/>
              <a:tailEnd/>
            </a:ln>
            <a:effectLst/>
          </p:spPr>
          <p:txBody>
            <a:bodyPr wrap="square">
              <a:spAutoFit/>
            </a:bodyPr>
            <a:lstStyle/>
            <a:p>
              <a:pPr fontAlgn="base">
                <a:spcBef>
                  <a:spcPct val="50000"/>
                </a:spcBef>
                <a:spcAft>
                  <a:spcPct val="0"/>
                </a:spcAft>
              </a:pPr>
              <a:r>
                <a:rPr lang="en-US" altLang="en-US" sz="2000" b="1" dirty="0">
                  <a:solidFill>
                    <a:srgbClr val="FF0000"/>
                  </a:solidFill>
                </a:rPr>
                <a:t>0.05 miles</a:t>
              </a:r>
            </a:p>
          </p:txBody>
        </p:sp>
        <p:cxnSp>
          <p:nvCxnSpPr>
            <p:cNvPr id="5" name="Straight Connector 4"/>
            <p:cNvCxnSpPr/>
            <p:nvPr/>
          </p:nvCxnSpPr>
          <p:spPr>
            <a:xfrm>
              <a:off x="533400" y="5638800"/>
              <a:ext cx="245442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7848600" y="5897880"/>
            <a:ext cx="1058815" cy="502920"/>
          </a:xfrm>
          <a:prstGeom prst="rect">
            <a:avLst/>
          </a:prstGeom>
          <a:noFill/>
          <a:ln w="38100" cap="flat" cmpd="sng" algn="ctr">
            <a:solidFill>
              <a:srgbClr val="FF0000"/>
            </a:solidFill>
            <a:prstDash val="solid"/>
          </a:ln>
          <a:effectLst/>
        </p:spPr>
        <p:txBody>
          <a:bodyPr rtlCol="0" anchor="ctr"/>
          <a:lstStyle/>
          <a:p>
            <a:pPr algn="ctr">
              <a:defRPr/>
            </a:pPr>
            <a:endParaRPr lang="en-US" kern="0">
              <a:solidFill>
                <a:prstClr val="white"/>
              </a:solidFill>
            </a:endParaRPr>
          </a:p>
        </p:txBody>
      </p:sp>
      <p:sp>
        <p:nvSpPr>
          <p:cNvPr id="9" name="Line 6"/>
          <p:cNvSpPr>
            <a:spLocks noChangeShapeType="1"/>
          </p:cNvSpPr>
          <p:nvPr/>
        </p:nvSpPr>
        <p:spPr bwMode="auto">
          <a:xfrm flipH="1">
            <a:off x="1905000" y="1219199"/>
            <a:ext cx="4267196" cy="2362201"/>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
        <p:nvSpPr>
          <p:cNvPr id="10" name="Text Box 7"/>
          <p:cNvSpPr txBox="1">
            <a:spLocks noChangeArrowheads="1"/>
          </p:cNvSpPr>
          <p:nvPr/>
        </p:nvSpPr>
        <p:spPr bwMode="auto">
          <a:xfrm>
            <a:off x="4399280" y="786492"/>
            <a:ext cx="3585392" cy="400110"/>
          </a:xfrm>
          <a:prstGeom prst="rect">
            <a:avLst/>
          </a:prstGeom>
          <a:solidFill>
            <a:srgbClr val="FFFFFF"/>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000" b="1" dirty="0">
                <a:solidFill>
                  <a:srgbClr val="FF0000"/>
                </a:solidFill>
              </a:rPr>
              <a:t>Hydraulic jump forming domain</a:t>
            </a:r>
          </a:p>
        </p:txBody>
      </p:sp>
      <p:sp>
        <p:nvSpPr>
          <p:cNvPr id="11" name="Line 6"/>
          <p:cNvSpPr>
            <a:spLocks noChangeShapeType="1"/>
          </p:cNvSpPr>
          <p:nvPr/>
        </p:nvSpPr>
        <p:spPr bwMode="auto">
          <a:xfrm flipH="1">
            <a:off x="3276600" y="1219198"/>
            <a:ext cx="2895598" cy="304800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
        <p:nvSpPr>
          <p:cNvPr id="12" name="Line 6"/>
          <p:cNvSpPr>
            <a:spLocks noChangeShapeType="1"/>
          </p:cNvSpPr>
          <p:nvPr/>
        </p:nvSpPr>
        <p:spPr bwMode="auto">
          <a:xfrm flipH="1">
            <a:off x="1523999" y="1219199"/>
            <a:ext cx="4648195" cy="2971787"/>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
        <p:nvSpPr>
          <p:cNvPr id="13" name="Line 6"/>
          <p:cNvSpPr>
            <a:spLocks noChangeShapeType="1"/>
          </p:cNvSpPr>
          <p:nvPr/>
        </p:nvSpPr>
        <p:spPr bwMode="auto">
          <a:xfrm flipH="1">
            <a:off x="2987820" y="1219199"/>
            <a:ext cx="3184377" cy="366355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Tree>
    <p:extLst>
      <p:ext uri="{BB962C8B-B14F-4D97-AF65-F5344CB8AC3E}">
        <p14:creationId xmlns:p14="http://schemas.microsoft.com/office/powerpoint/2010/main" val="38378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JB\Pictures\My Pictures - SJB\Scanned Photos\Miami Conservancy District 1984\miami054.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19" y="0"/>
            <a:ext cx="9350251" cy="597427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543800" y="6381690"/>
            <a:ext cx="1524000" cy="400110"/>
          </a:xfrm>
          <a:prstGeom prst="rect">
            <a:avLst/>
          </a:prstGeom>
          <a:solidFill>
            <a:schemeClr val="bg1"/>
          </a:solidFill>
          <a:ln w="38100">
            <a:solidFill>
              <a:srgbClr val="FF0000"/>
            </a:solidFill>
          </a:ln>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May 1984</a:t>
            </a:r>
          </a:p>
        </p:txBody>
      </p:sp>
      <p:grpSp>
        <p:nvGrpSpPr>
          <p:cNvPr id="20" name="Group 19"/>
          <p:cNvGrpSpPr/>
          <p:nvPr/>
        </p:nvGrpSpPr>
        <p:grpSpPr>
          <a:xfrm>
            <a:off x="381000" y="533400"/>
            <a:ext cx="6896100" cy="3962400"/>
            <a:chOff x="381000" y="533400"/>
            <a:chExt cx="6896100" cy="3962400"/>
          </a:xfrm>
        </p:grpSpPr>
        <p:sp>
          <p:nvSpPr>
            <p:cNvPr id="7" name="Line 6"/>
            <p:cNvSpPr>
              <a:spLocks noChangeShapeType="1"/>
            </p:cNvSpPr>
            <p:nvPr/>
          </p:nvSpPr>
          <p:spPr bwMode="auto">
            <a:xfrm flipH="1">
              <a:off x="381000" y="933511"/>
              <a:ext cx="1183095" cy="146844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
          <p:nvSpPr>
            <p:cNvPr id="8" name="Text Box 7"/>
            <p:cNvSpPr txBox="1">
              <a:spLocks noChangeArrowheads="1"/>
            </p:cNvSpPr>
            <p:nvPr/>
          </p:nvSpPr>
          <p:spPr bwMode="auto">
            <a:xfrm>
              <a:off x="838200" y="533400"/>
              <a:ext cx="1451792" cy="400110"/>
            </a:xfrm>
            <a:prstGeom prst="rect">
              <a:avLst/>
            </a:prstGeom>
            <a:solidFill>
              <a:srgbClr val="FFFFFF"/>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000" b="1" dirty="0">
                  <a:solidFill>
                    <a:srgbClr val="FF0000"/>
                  </a:solidFill>
                </a:rPr>
                <a:t>Wing Walls</a:t>
              </a:r>
            </a:p>
          </p:txBody>
        </p:sp>
        <p:sp>
          <p:nvSpPr>
            <p:cNvPr id="10" name="Line 6"/>
            <p:cNvSpPr>
              <a:spLocks noChangeShapeType="1"/>
            </p:cNvSpPr>
            <p:nvPr/>
          </p:nvSpPr>
          <p:spPr bwMode="auto">
            <a:xfrm>
              <a:off x="1564095" y="933511"/>
              <a:ext cx="5713005" cy="3562289"/>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grpSp>
      <p:grpSp>
        <p:nvGrpSpPr>
          <p:cNvPr id="19" name="Group 18"/>
          <p:cNvGrpSpPr/>
          <p:nvPr/>
        </p:nvGrpSpPr>
        <p:grpSpPr>
          <a:xfrm>
            <a:off x="3323844" y="152400"/>
            <a:ext cx="4829556" cy="1357327"/>
            <a:chOff x="3323844" y="152400"/>
            <a:chExt cx="4829556" cy="1357327"/>
          </a:xfrm>
        </p:grpSpPr>
        <p:sp>
          <p:nvSpPr>
            <p:cNvPr id="9" name="Line 6"/>
            <p:cNvSpPr>
              <a:spLocks noChangeShapeType="1"/>
            </p:cNvSpPr>
            <p:nvPr/>
          </p:nvSpPr>
          <p:spPr bwMode="auto">
            <a:xfrm flipH="1">
              <a:off x="3323844" y="552510"/>
              <a:ext cx="3924299" cy="957217"/>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
          <p:nvSpPr>
            <p:cNvPr id="11" name="Line 6"/>
            <p:cNvSpPr>
              <a:spLocks noChangeShapeType="1"/>
            </p:cNvSpPr>
            <p:nvPr/>
          </p:nvSpPr>
          <p:spPr bwMode="auto">
            <a:xfrm flipH="1">
              <a:off x="7086599" y="552510"/>
              <a:ext cx="152400" cy="63814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
          <p:nvSpPr>
            <p:cNvPr id="12" name="Text Box 7"/>
            <p:cNvSpPr txBox="1">
              <a:spLocks noChangeArrowheads="1"/>
            </p:cNvSpPr>
            <p:nvPr/>
          </p:nvSpPr>
          <p:spPr bwMode="auto">
            <a:xfrm>
              <a:off x="6934200" y="152400"/>
              <a:ext cx="1219200" cy="400110"/>
            </a:xfrm>
            <a:prstGeom prst="rect">
              <a:avLst/>
            </a:prstGeom>
            <a:solidFill>
              <a:srgbClr val="FFFFFF"/>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000" b="1" dirty="0">
                  <a:solidFill>
                    <a:srgbClr val="FF0000"/>
                  </a:solidFill>
                </a:rPr>
                <a:t>Bed rock</a:t>
              </a:r>
            </a:p>
          </p:txBody>
        </p:sp>
      </p:grpSp>
      <p:grpSp>
        <p:nvGrpSpPr>
          <p:cNvPr id="18" name="Group 17"/>
          <p:cNvGrpSpPr/>
          <p:nvPr/>
        </p:nvGrpSpPr>
        <p:grpSpPr>
          <a:xfrm>
            <a:off x="5575788" y="1546303"/>
            <a:ext cx="2720868" cy="1563534"/>
            <a:chOff x="5575788" y="1546303"/>
            <a:chExt cx="2720868" cy="1563534"/>
          </a:xfrm>
        </p:grpSpPr>
        <p:cxnSp>
          <p:nvCxnSpPr>
            <p:cNvPr id="5" name="Straight Arrow Connector 4"/>
            <p:cNvCxnSpPr/>
            <p:nvPr/>
          </p:nvCxnSpPr>
          <p:spPr bwMode="auto">
            <a:xfrm flipV="1">
              <a:off x="6664950" y="1546303"/>
              <a:ext cx="1631706" cy="838200"/>
            </a:xfrm>
            <a:prstGeom prst="straightConnector1">
              <a:avLst/>
            </a:prstGeom>
            <a:solidFill>
              <a:schemeClr val="accent1"/>
            </a:solidFill>
            <a:ln w="5715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 Box 7"/>
            <p:cNvSpPr txBox="1">
              <a:spLocks noChangeArrowheads="1"/>
            </p:cNvSpPr>
            <p:nvPr/>
          </p:nvSpPr>
          <p:spPr bwMode="auto">
            <a:xfrm>
              <a:off x="5575788" y="2401951"/>
              <a:ext cx="2196612" cy="707886"/>
            </a:xfrm>
            <a:prstGeom prst="rect">
              <a:avLst/>
            </a:prstGeom>
            <a:solidFill>
              <a:srgbClr val="FFFFFF"/>
            </a:solidFill>
            <a:ln w="38100"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000" b="1" dirty="0">
                  <a:solidFill>
                    <a:srgbClr val="0000FF"/>
                  </a:solidFill>
                </a:rPr>
                <a:t>Great Miami River unregulated flow</a:t>
              </a:r>
            </a:p>
          </p:txBody>
        </p:sp>
      </p:grpSp>
    </p:spTree>
    <p:extLst>
      <p:ext uri="{BB962C8B-B14F-4D97-AF65-F5344CB8AC3E}">
        <p14:creationId xmlns:p14="http://schemas.microsoft.com/office/powerpoint/2010/main" val="204566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2515" name="Picture 3" descr="p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838200"/>
            <a:ext cx="4951413" cy="7696200"/>
          </a:xfrm>
          <a:prstGeom prst="rect">
            <a:avLst/>
          </a:prstGeom>
          <a:noFill/>
          <a:extLst>
            <a:ext uri="{909E8E84-426E-40DD-AFC4-6F175D3DCCD1}">
              <a14:hiddenFill xmlns:a14="http://schemas.microsoft.com/office/drawing/2010/main">
                <a:solidFill>
                  <a:srgbClr val="FFFFFF"/>
                </a:solidFill>
              </a14:hiddenFill>
            </a:ext>
          </a:extLst>
        </p:spPr>
      </p:pic>
      <p:sp>
        <p:nvSpPr>
          <p:cNvPr id="192516" name="Oval 4"/>
          <p:cNvSpPr>
            <a:spLocks noChangeArrowheads="1"/>
          </p:cNvSpPr>
          <p:nvPr/>
        </p:nvSpPr>
        <p:spPr bwMode="auto">
          <a:xfrm>
            <a:off x="2713682" y="4572000"/>
            <a:ext cx="716487" cy="515938"/>
          </a:xfrm>
          <a:prstGeom prst="ellipse">
            <a:avLst/>
          </a:prstGeom>
          <a:solidFill>
            <a:schemeClr val="bg1">
              <a:alpha val="0"/>
            </a:schemeClr>
          </a:solid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lnSpc>
                <a:spcPct val="150000"/>
              </a:lnSpc>
              <a:spcBef>
                <a:spcPct val="50000"/>
              </a:spcBef>
              <a:spcAft>
                <a:spcPct val="0"/>
              </a:spcAft>
            </a:pPr>
            <a:endParaRPr lang="en-US" sz="2000" b="1">
              <a:solidFill>
                <a:srgbClr val="FF0000"/>
              </a:solidFill>
            </a:endParaRPr>
          </a:p>
        </p:txBody>
      </p:sp>
      <p:sp>
        <p:nvSpPr>
          <p:cNvPr id="11" name="Text Box 10"/>
          <p:cNvSpPr txBox="1">
            <a:spLocks noChangeArrowheads="1"/>
          </p:cNvSpPr>
          <p:nvPr/>
        </p:nvSpPr>
        <p:spPr bwMode="auto">
          <a:xfrm>
            <a:off x="76200" y="388203"/>
            <a:ext cx="2286000" cy="830997"/>
          </a:xfrm>
          <a:prstGeom prst="rect">
            <a:avLst/>
          </a:prstGeom>
          <a:solidFill>
            <a:schemeClr val="bg1"/>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400" b="1" dirty="0">
                <a:solidFill>
                  <a:srgbClr val="FF0000"/>
                </a:solidFill>
              </a:rPr>
              <a:t>Google images of “dry” dams</a:t>
            </a:r>
          </a:p>
        </p:txBody>
      </p:sp>
      <p:sp>
        <p:nvSpPr>
          <p:cNvPr id="12" name="Text Box 23"/>
          <p:cNvSpPr txBox="1">
            <a:spLocks noChangeArrowheads="1"/>
          </p:cNvSpPr>
          <p:nvPr/>
        </p:nvSpPr>
        <p:spPr bwMode="auto">
          <a:xfrm>
            <a:off x="421740" y="4414152"/>
            <a:ext cx="2169060" cy="707886"/>
          </a:xfrm>
          <a:prstGeom prst="rect">
            <a:avLst/>
          </a:prstGeom>
          <a:solidFill>
            <a:schemeClr val="bg1"/>
          </a:solidFill>
          <a:ln w="38100" algn="ctr">
            <a:solidFill>
              <a:srgbClr val="FF0000"/>
            </a:solidFill>
            <a:miter lim="800000"/>
            <a:headEnd/>
            <a:tailEnd/>
          </a:ln>
          <a:effectLst/>
        </p:spPr>
        <p:txBody>
          <a:bodyPr wrap="square">
            <a:spAutoFit/>
          </a:bodyPr>
          <a:lstStyle/>
          <a:p>
            <a:pPr fontAlgn="base">
              <a:spcBef>
                <a:spcPct val="50000"/>
              </a:spcBef>
              <a:spcAft>
                <a:spcPct val="0"/>
              </a:spcAft>
            </a:pPr>
            <a:r>
              <a:rPr lang="en-US" altLang="en-US" sz="2000" b="1" dirty="0">
                <a:solidFill>
                  <a:srgbClr val="FF0000"/>
                </a:solidFill>
              </a:rPr>
              <a:t>Germantown Dam on Twin Creek</a:t>
            </a:r>
          </a:p>
        </p:txBody>
      </p:sp>
    </p:spTree>
    <p:extLst>
      <p:ext uri="{BB962C8B-B14F-4D97-AF65-F5344CB8AC3E}">
        <p14:creationId xmlns:p14="http://schemas.microsoft.com/office/powerpoint/2010/main" val="199403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25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6" grpId="0" animBg="1"/>
      <p:bldP spid="1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SJB\Desktop\Picture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77" y="675330"/>
            <a:ext cx="9109075" cy="509681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572543" y="5334000"/>
            <a:ext cx="1550211" cy="502920"/>
          </a:xfrm>
          <a:prstGeom prst="rect">
            <a:avLst/>
          </a:prstGeom>
          <a:noFill/>
          <a:ln w="38100" cap="flat" cmpd="sng" algn="ctr">
            <a:solidFill>
              <a:srgbClr val="FF0000"/>
            </a:solidFill>
            <a:prstDash val="solid"/>
          </a:ln>
          <a:effectLst/>
        </p:spPr>
        <p:txBody>
          <a:bodyPr rtlCol="0" anchor="ctr"/>
          <a:lstStyle/>
          <a:p>
            <a:pPr algn="ctr">
              <a:defRPr/>
            </a:pPr>
            <a:endParaRPr lang="en-US" kern="0">
              <a:solidFill>
                <a:prstClr val="white"/>
              </a:solidFill>
            </a:endParaRPr>
          </a:p>
        </p:txBody>
      </p:sp>
      <p:grpSp>
        <p:nvGrpSpPr>
          <p:cNvPr id="23" name="Group 22"/>
          <p:cNvGrpSpPr/>
          <p:nvPr/>
        </p:nvGrpSpPr>
        <p:grpSpPr>
          <a:xfrm>
            <a:off x="152400" y="1600200"/>
            <a:ext cx="2743200" cy="2630488"/>
            <a:chOff x="152400" y="1600200"/>
            <a:chExt cx="2743200" cy="2630488"/>
          </a:xfrm>
        </p:grpSpPr>
        <p:grpSp>
          <p:nvGrpSpPr>
            <p:cNvPr id="5" name="Group 8"/>
            <p:cNvGrpSpPr>
              <a:grpSpLocks/>
            </p:cNvGrpSpPr>
            <p:nvPr/>
          </p:nvGrpSpPr>
          <p:grpSpPr bwMode="auto">
            <a:xfrm>
              <a:off x="152400" y="1600200"/>
              <a:ext cx="2190750" cy="2630488"/>
              <a:chOff x="1926" y="-611"/>
              <a:chExt cx="1380" cy="1657"/>
            </a:xfrm>
          </p:grpSpPr>
          <p:sp>
            <p:nvSpPr>
              <p:cNvPr id="7" name="Line 6"/>
              <p:cNvSpPr>
                <a:spLocks noChangeShapeType="1"/>
              </p:cNvSpPr>
              <p:nvPr/>
            </p:nvSpPr>
            <p:spPr bwMode="auto">
              <a:xfrm>
                <a:off x="2616" y="-359"/>
                <a:ext cx="462" cy="140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
            <p:nvSpPr>
              <p:cNvPr id="8" name="Text Box 7"/>
              <p:cNvSpPr txBox="1">
                <a:spLocks noChangeArrowheads="1"/>
              </p:cNvSpPr>
              <p:nvPr/>
            </p:nvSpPr>
            <p:spPr bwMode="auto">
              <a:xfrm>
                <a:off x="1926" y="-611"/>
                <a:ext cx="1380" cy="252"/>
              </a:xfrm>
              <a:prstGeom prst="rect">
                <a:avLst/>
              </a:prstGeom>
              <a:solidFill>
                <a:srgbClr val="FFFFFF"/>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000" b="1" dirty="0">
                    <a:solidFill>
                      <a:srgbClr val="FF0000"/>
                    </a:solidFill>
                  </a:rPr>
                  <a:t>Germantown Dam</a:t>
                </a:r>
              </a:p>
            </p:txBody>
          </p:sp>
        </p:grpSp>
        <p:sp>
          <p:nvSpPr>
            <p:cNvPr id="6" name="Line 6"/>
            <p:cNvSpPr>
              <a:spLocks noChangeShapeType="1"/>
            </p:cNvSpPr>
            <p:nvPr/>
          </p:nvSpPr>
          <p:spPr bwMode="auto">
            <a:xfrm>
              <a:off x="1252728" y="2021586"/>
              <a:ext cx="1642872" cy="59055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grpSp>
      <p:grpSp>
        <p:nvGrpSpPr>
          <p:cNvPr id="2" name="Group 1"/>
          <p:cNvGrpSpPr/>
          <p:nvPr/>
        </p:nvGrpSpPr>
        <p:grpSpPr>
          <a:xfrm>
            <a:off x="3486150" y="3025478"/>
            <a:ext cx="2381250" cy="1573334"/>
            <a:chOff x="3486150" y="3025478"/>
            <a:chExt cx="2381250" cy="1573334"/>
          </a:xfrm>
        </p:grpSpPr>
        <p:sp>
          <p:nvSpPr>
            <p:cNvPr id="10" name="Line 6"/>
            <p:cNvSpPr>
              <a:spLocks noChangeShapeType="1"/>
            </p:cNvSpPr>
            <p:nvPr/>
          </p:nvSpPr>
          <p:spPr bwMode="auto">
            <a:xfrm flipH="1" flipV="1">
              <a:off x="3486150" y="3025478"/>
              <a:ext cx="1170247" cy="114211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
          <p:nvSpPr>
            <p:cNvPr id="11" name="Text Box 7"/>
            <p:cNvSpPr txBox="1">
              <a:spLocks noChangeArrowheads="1"/>
            </p:cNvSpPr>
            <p:nvPr/>
          </p:nvSpPr>
          <p:spPr bwMode="auto">
            <a:xfrm>
              <a:off x="3670788" y="4198702"/>
              <a:ext cx="2196612" cy="400110"/>
            </a:xfrm>
            <a:prstGeom prst="rect">
              <a:avLst/>
            </a:prstGeom>
            <a:solidFill>
              <a:srgbClr val="FFFFFF"/>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000" b="1" dirty="0">
                  <a:solidFill>
                    <a:srgbClr val="FF0000"/>
                  </a:solidFill>
                </a:rPr>
                <a:t>Controlled outflow</a:t>
              </a:r>
            </a:p>
          </p:txBody>
        </p:sp>
      </p:grpSp>
      <p:grpSp>
        <p:nvGrpSpPr>
          <p:cNvPr id="15" name="Group 14"/>
          <p:cNvGrpSpPr/>
          <p:nvPr/>
        </p:nvGrpSpPr>
        <p:grpSpPr>
          <a:xfrm>
            <a:off x="3124200" y="1471159"/>
            <a:ext cx="3810000" cy="1119641"/>
            <a:chOff x="3124200" y="1471159"/>
            <a:chExt cx="3810000" cy="1119641"/>
          </a:xfrm>
        </p:grpSpPr>
        <p:sp>
          <p:nvSpPr>
            <p:cNvPr id="13" name="Line 6"/>
            <p:cNvSpPr>
              <a:spLocks noChangeShapeType="1"/>
            </p:cNvSpPr>
            <p:nvPr/>
          </p:nvSpPr>
          <p:spPr bwMode="auto">
            <a:xfrm flipH="1" flipV="1">
              <a:off x="3124200" y="1471159"/>
              <a:ext cx="2590799" cy="71959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
          <p:nvSpPr>
            <p:cNvPr id="14" name="Text Box 7"/>
            <p:cNvSpPr txBox="1">
              <a:spLocks noChangeArrowheads="1"/>
            </p:cNvSpPr>
            <p:nvPr/>
          </p:nvSpPr>
          <p:spPr bwMode="auto">
            <a:xfrm>
              <a:off x="4657725" y="2190750"/>
              <a:ext cx="2276475" cy="400050"/>
            </a:xfrm>
            <a:prstGeom prst="rect">
              <a:avLst/>
            </a:prstGeom>
            <a:solidFill>
              <a:srgbClr val="FFFFFF"/>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000" b="1" dirty="0">
                  <a:solidFill>
                    <a:srgbClr val="FF0000"/>
                  </a:solidFill>
                </a:rPr>
                <a:t>Emergency Spillway</a:t>
              </a:r>
            </a:p>
          </p:txBody>
        </p:sp>
      </p:grpSp>
      <p:cxnSp>
        <p:nvCxnSpPr>
          <p:cNvPr id="17" name="Straight Arrow Connector 16"/>
          <p:cNvCxnSpPr/>
          <p:nvPr/>
        </p:nvCxnSpPr>
        <p:spPr bwMode="auto">
          <a:xfrm flipV="1">
            <a:off x="1716024" y="2886457"/>
            <a:ext cx="590550" cy="219868"/>
          </a:xfrm>
          <a:prstGeom prst="straightConnector1">
            <a:avLst/>
          </a:prstGeom>
          <a:solidFill>
            <a:schemeClr val="accent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Arrow Connector 17"/>
          <p:cNvCxnSpPr/>
          <p:nvPr/>
        </p:nvCxnSpPr>
        <p:spPr bwMode="auto">
          <a:xfrm>
            <a:off x="3531870" y="2996391"/>
            <a:ext cx="933449" cy="432609"/>
          </a:xfrm>
          <a:prstGeom prst="straightConnector1">
            <a:avLst/>
          </a:prstGeom>
          <a:solidFill>
            <a:schemeClr val="accent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 name="Group 3"/>
          <p:cNvGrpSpPr/>
          <p:nvPr/>
        </p:nvGrpSpPr>
        <p:grpSpPr>
          <a:xfrm>
            <a:off x="1219200" y="5055810"/>
            <a:ext cx="1162050" cy="582990"/>
            <a:chOff x="2133600" y="3779520"/>
            <a:chExt cx="1162050" cy="582990"/>
          </a:xfrm>
        </p:grpSpPr>
        <p:sp>
          <p:nvSpPr>
            <p:cNvPr id="20" name="Text Box 23"/>
            <p:cNvSpPr txBox="1">
              <a:spLocks noChangeArrowheads="1"/>
            </p:cNvSpPr>
            <p:nvPr/>
          </p:nvSpPr>
          <p:spPr bwMode="auto">
            <a:xfrm>
              <a:off x="2133600" y="3962400"/>
              <a:ext cx="1162050" cy="400110"/>
            </a:xfrm>
            <a:prstGeom prst="rect">
              <a:avLst/>
            </a:prstGeom>
            <a:solidFill>
              <a:schemeClr val="bg1"/>
            </a:solidFill>
            <a:ln w="38100" algn="ctr">
              <a:solidFill>
                <a:srgbClr val="FF0000"/>
              </a:solidFill>
              <a:miter lim="800000"/>
              <a:headEnd/>
              <a:tailEnd/>
            </a:ln>
            <a:effectLst/>
          </p:spPr>
          <p:txBody>
            <a:bodyPr wrap="square">
              <a:spAutoFit/>
            </a:bodyPr>
            <a:lstStyle/>
            <a:p>
              <a:pPr fontAlgn="base">
                <a:spcBef>
                  <a:spcPct val="50000"/>
                </a:spcBef>
                <a:spcAft>
                  <a:spcPct val="0"/>
                </a:spcAft>
              </a:pPr>
              <a:r>
                <a:rPr lang="en-US" altLang="en-US" sz="2000" b="1" dirty="0">
                  <a:solidFill>
                    <a:srgbClr val="FF0000"/>
                  </a:solidFill>
                </a:rPr>
                <a:t>0.1 miles</a:t>
              </a:r>
            </a:p>
          </p:txBody>
        </p:sp>
        <p:cxnSp>
          <p:nvCxnSpPr>
            <p:cNvPr id="21" name="Straight Connector 20"/>
            <p:cNvCxnSpPr/>
            <p:nvPr/>
          </p:nvCxnSpPr>
          <p:spPr>
            <a:xfrm>
              <a:off x="2286000" y="3779520"/>
              <a:ext cx="78205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9878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JB\Desktop\Picture1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28" y="63627"/>
            <a:ext cx="8920544" cy="673074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6096000" y="5638800"/>
            <a:ext cx="2454420" cy="552510"/>
            <a:chOff x="6096000" y="5638800"/>
            <a:chExt cx="2454420" cy="552510"/>
          </a:xfrm>
        </p:grpSpPr>
        <p:sp>
          <p:nvSpPr>
            <p:cNvPr id="4" name="Text Box 23"/>
            <p:cNvSpPr txBox="1">
              <a:spLocks noChangeArrowheads="1"/>
            </p:cNvSpPr>
            <p:nvPr/>
          </p:nvSpPr>
          <p:spPr bwMode="auto">
            <a:xfrm>
              <a:off x="6762750" y="5791200"/>
              <a:ext cx="1162050" cy="400110"/>
            </a:xfrm>
            <a:prstGeom prst="rect">
              <a:avLst/>
            </a:prstGeom>
            <a:solidFill>
              <a:schemeClr val="bg1"/>
            </a:solidFill>
            <a:ln w="38100" algn="ctr">
              <a:solidFill>
                <a:srgbClr val="FF0000"/>
              </a:solidFill>
              <a:miter lim="800000"/>
              <a:headEnd/>
              <a:tailEnd/>
            </a:ln>
            <a:effectLst/>
          </p:spPr>
          <p:txBody>
            <a:bodyPr wrap="square">
              <a:spAutoFit/>
            </a:bodyPr>
            <a:lstStyle/>
            <a:p>
              <a:pPr fontAlgn="base">
                <a:spcBef>
                  <a:spcPct val="50000"/>
                </a:spcBef>
                <a:spcAft>
                  <a:spcPct val="0"/>
                </a:spcAft>
              </a:pPr>
              <a:r>
                <a:rPr lang="en-US" altLang="en-US" sz="2000" b="1" dirty="0">
                  <a:solidFill>
                    <a:srgbClr val="FF0000"/>
                  </a:solidFill>
                </a:rPr>
                <a:t>0.1 miles</a:t>
              </a:r>
            </a:p>
          </p:txBody>
        </p:sp>
        <p:cxnSp>
          <p:nvCxnSpPr>
            <p:cNvPr id="5" name="Straight Connector 4"/>
            <p:cNvCxnSpPr/>
            <p:nvPr/>
          </p:nvCxnSpPr>
          <p:spPr>
            <a:xfrm>
              <a:off x="6096000" y="5638800"/>
              <a:ext cx="24544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0" name="Straight Arrow Connector 9"/>
          <p:cNvCxnSpPr/>
          <p:nvPr/>
        </p:nvCxnSpPr>
        <p:spPr bwMode="auto">
          <a:xfrm flipV="1">
            <a:off x="2362200" y="1600200"/>
            <a:ext cx="609600" cy="76200"/>
          </a:xfrm>
          <a:prstGeom prst="straightConnector1">
            <a:avLst/>
          </a:prstGeom>
          <a:solidFill>
            <a:schemeClr val="accent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2"/>
          <p:cNvCxnSpPr/>
          <p:nvPr/>
        </p:nvCxnSpPr>
        <p:spPr bwMode="auto">
          <a:xfrm>
            <a:off x="4419600" y="2286000"/>
            <a:ext cx="838200" cy="304800"/>
          </a:xfrm>
          <a:prstGeom prst="straightConnector1">
            <a:avLst/>
          </a:prstGeom>
          <a:solidFill>
            <a:schemeClr val="accent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
          <p:cNvCxnSpPr/>
          <p:nvPr/>
        </p:nvCxnSpPr>
        <p:spPr bwMode="auto">
          <a:xfrm flipV="1">
            <a:off x="2202180" y="1828800"/>
            <a:ext cx="114300" cy="762000"/>
          </a:xfrm>
          <a:prstGeom prst="straightConnector1">
            <a:avLst/>
          </a:prstGeom>
          <a:solidFill>
            <a:schemeClr val="accent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Arrow Connector 20"/>
          <p:cNvCxnSpPr/>
          <p:nvPr/>
        </p:nvCxnSpPr>
        <p:spPr bwMode="auto">
          <a:xfrm>
            <a:off x="3581400" y="1828800"/>
            <a:ext cx="546588" cy="381000"/>
          </a:xfrm>
          <a:prstGeom prst="straightConnector1">
            <a:avLst/>
          </a:prstGeom>
          <a:solidFill>
            <a:schemeClr val="accent1"/>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7" name="Group 26"/>
          <p:cNvGrpSpPr/>
          <p:nvPr/>
        </p:nvGrpSpPr>
        <p:grpSpPr>
          <a:xfrm>
            <a:off x="2008632" y="2438400"/>
            <a:ext cx="4102608" cy="1874580"/>
            <a:chOff x="2008632" y="2438400"/>
            <a:chExt cx="4102608" cy="1874580"/>
          </a:xfrm>
        </p:grpSpPr>
        <p:sp>
          <p:nvSpPr>
            <p:cNvPr id="24" name="Line 6"/>
            <p:cNvSpPr>
              <a:spLocks noChangeShapeType="1"/>
            </p:cNvSpPr>
            <p:nvPr/>
          </p:nvSpPr>
          <p:spPr bwMode="auto">
            <a:xfrm flipH="1" flipV="1">
              <a:off x="2247900" y="2438400"/>
              <a:ext cx="1790699" cy="142875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sp>
          <p:nvSpPr>
            <p:cNvPr id="25" name="Text Box 7"/>
            <p:cNvSpPr txBox="1">
              <a:spLocks noChangeArrowheads="1"/>
            </p:cNvSpPr>
            <p:nvPr/>
          </p:nvSpPr>
          <p:spPr bwMode="auto">
            <a:xfrm>
              <a:off x="2008632" y="3912870"/>
              <a:ext cx="4102608" cy="400110"/>
            </a:xfrm>
            <a:prstGeom prst="rect">
              <a:avLst/>
            </a:prstGeom>
            <a:solidFill>
              <a:srgbClr val="FFFFFF"/>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000" b="1" dirty="0">
                  <a:solidFill>
                    <a:srgbClr val="FF0000"/>
                  </a:solidFill>
                </a:rPr>
                <a:t>Emergency “Open Channel” Spillway</a:t>
              </a:r>
            </a:p>
          </p:txBody>
        </p:sp>
        <p:sp>
          <p:nvSpPr>
            <p:cNvPr id="26" name="Line 6"/>
            <p:cNvSpPr>
              <a:spLocks noChangeShapeType="1"/>
            </p:cNvSpPr>
            <p:nvPr/>
          </p:nvSpPr>
          <p:spPr bwMode="auto">
            <a:xfrm flipV="1">
              <a:off x="4038598" y="2663952"/>
              <a:ext cx="1524001" cy="120319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50000"/>
                </a:spcBef>
                <a:spcAft>
                  <a:spcPct val="0"/>
                </a:spcAft>
              </a:pPr>
              <a:endParaRPr lang="en-US" sz="2000" b="1">
                <a:solidFill>
                  <a:srgbClr val="FF0000"/>
                </a:solidFill>
              </a:endParaRPr>
            </a:p>
          </p:txBody>
        </p:sp>
      </p:grpSp>
    </p:spTree>
    <p:extLst>
      <p:ext uri="{BB962C8B-B14F-4D97-AF65-F5344CB8AC3E}">
        <p14:creationId xmlns:p14="http://schemas.microsoft.com/office/powerpoint/2010/main" val="105085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JB\Pictures\My Pictures - SJB\Scanned Photos\Miami Conservancy District 1984\miami014.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99" y="649847"/>
            <a:ext cx="9211598" cy="5558306"/>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bwMode="auto">
          <a:xfrm flipH="1" flipV="1">
            <a:off x="4267200" y="3886200"/>
            <a:ext cx="1066800" cy="609600"/>
          </a:xfrm>
          <a:prstGeom prst="straightConnector1">
            <a:avLst/>
          </a:prstGeom>
          <a:solidFill>
            <a:schemeClr val="accent1"/>
          </a:solidFill>
          <a:ln w="5715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Arrow Connector 10"/>
          <p:cNvCxnSpPr/>
          <p:nvPr/>
        </p:nvCxnSpPr>
        <p:spPr bwMode="auto">
          <a:xfrm flipV="1">
            <a:off x="4267200" y="3200400"/>
            <a:ext cx="762000" cy="533400"/>
          </a:xfrm>
          <a:prstGeom prst="straightConnector1">
            <a:avLst/>
          </a:prstGeom>
          <a:solidFill>
            <a:schemeClr val="accent1"/>
          </a:solidFill>
          <a:ln w="57150"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 Box 7"/>
          <p:cNvSpPr txBox="1">
            <a:spLocks noChangeArrowheads="1"/>
          </p:cNvSpPr>
          <p:nvPr/>
        </p:nvSpPr>
        <p:spPr bwMode="auto">
          <a:xfrm>
            <a:off x="990600" y="3429000"/>
            <a:ext cx="2819400" cy="1015663"/>
          </a:xfrm>
          <a:prstGeom prst="rect">
            <a:avLst/>
          </a:prstGeom>
          <a:solidFill>
            <a:srgbClr val="FFFFFF"/>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000" b="1" dirty="0">
                <a:solidFill>
                  <a:srgbClr val="FF0000"/>
                </a:solidFill>
              </a:rPr>
              <a:t>Inexpensive and Efficient Emergency Spillway – Bypass Channel</a:t>
            </a:r>
          </a:p>
        </p:txBody>
      </p:sp>
      <p:sp>
        <p:nvSpPr>
          <p:cNvPr id="18" name="Text Box 7"/>
          <p:cNvSpPr txBox="1">
            <a:spLocks noChangeArrowheads="1"/>
          </p:cNvSpPr>
          <p:nvPr/>
        </p:nvSpPr>
        <p:spPr bwMode="auto">
          <a:xfrm>
            <a:off x="6172200" y="4552890"/>
            <a:ext cx="2514600" cy="400110"/>
          </a:xfrm>
          <a:prstGeom prst="rect">
            <a:avLst/>
          </a:prstGeom>
          <a:solidFill>
            <a:srgbClr val="FFFFFF"/>
          </a:solidFill>
          <a:ln w="38100"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Aft>
                <a:spcPct val="0"/>
              </a:spcAft>
            </a:pPr>
            <a:r>
              <a:rPr lang="en-US" altLang="en-US" sz="2000" b="1" dirty="0">
                <a:solidFill>
                  <a:srgbClr val="FF0000"/>
                </a:solidFill>
              </a:rPr>
              <a:t>Soil Covered Bedrock</a:t>
            </a:r>
          </a:p>
        </p:txBody>
      </p:sp>
      <p:sp>
        <p:nvSpPr>
          <p:cNvPr id="19" name="TextBox 18"/>
          <p:cNvSpPr txBox="1"/>
          <p:nvPr/>
        </p:nvSpPr>
        <p:spPr>
          <a:xfrm>
            <a:off x="7543800" y="6381690"/>
            <a:ext cx="1524000" cy="400110"/>
          </a:xfrm>
          <a:prstGeom prst="rect">
            <a:avLst/>
          </a:prstGeom>
          <a:solidFill>
            <a:schemeClr val="bg1"/>
          </a:solidFill>
          <a:ln w="38100">
            <a:solidFill>
              <a:srgbClr val="FF0000"/>
            </a:solidFill>
          </a:ln>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May 1984</a:t>
            </a:r>
          </a:p>
        </p:txBody>
      </p:sp>
    </p:spTree>
    <p:extLst>
      <p:ext uri="{BB962C8B-B14F-4D97-AF65-F5344CB8AC3E}">
        <p14:creationId xmlns:p14="http://schemas.microsoft.com/office/powerpoint/2010/main" val="324911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SJB\Desktop\Picture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89" y="-33528"/>
            <a:ext cx="8743823" cy="64464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9496" y="6448151"/>
            <a:ext cx="7808976" cy="307777"/>
          </a:xfrm>
          <a:prstGeom prst="rect">
            <a:avLst/>
          </a:prstGeom>
          <a:solidFill>
            <a:schemeClr val="bg1"/>
          </a:solidFill>
          <a:ln w="38100">
            <a:solidFill>
              <a:srgbClr val="0000FF"/>
            </a:solidFill>
          </a:ln>
        </p:spPr>
        <p:txBody>
          <a:bodyPr wrap="square" rtlCol="0">
            <a:spAutoFit/>
          </a:bodyPr>
          <a:lstStyle/>
          <a:p>
            <a:r>
              <a:rPr lang="en-US" sz="1400" b="1" dirty="0">
                <a:solidFill>
                  <a:srgbClr val="0000FF"/>
                </a:solidFill>
                <a:latin typeface="Arial" panose="020B0604020202020204" pitchFamily="34" charset="0"/>
                <a:cs typeface="Arial" panose="020B0604020202020204" pitchFamily="34" charset="0"/>
              </a:rPr>
              <a:t>Slide courtesy of Professor J. David Rogers, Missouri University of Science &amp; Technology </a:t>
            </a:r>
            <a:endParaRPr lang="en-US" sz="1400" dirty="0">
              <a:solidFill>
                <a:srgbClr val="0000FF"/>
              </a:solidFill>
            </a:endParaRPr>
          </a:p>
        </p:txBody>
      </p:sp>
      <p:cxnSp>
        <p:nvCxnSpPr>
          <p:cNvPr id="4" name="Straight Arrow Connector 3"/>
          <p:cNvCxnSpPr/>
          <p:nvPr/>
        </p:nvCxnSpPr>
        <p:spPr>
          <a:xfrm flipH="1" flipV="1">
            <a:off x="2286000" y="1943100"/>
            <a:ext cx="3520088" cy="23241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cxnSpLocks/>
          </p:cNvCxnSpPr>
          <p:nvPr/>
        </p:nvCxnSpPr>
        <p:spPr>
          <a:xfrm flipH="1" flipV="1">
            <a:off x="4419600" y="1943100"/>
            <a:ext cx="1386134" cy="23241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flipV="1">
            <a:off x="4312391" y="4876800"/>
            <a:ext cx="1493343" cy="60959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1115568" y="4876800"/>
            <a:ext cx="4690166" cy="609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5806087" y="203695"/>
            <a:ext cx="3173321" cy="2310905"/>
          </a:xfrm>
          <a:prstGeom prst="rect">
            <a:avLst/>
          </a:prstGeom>
          <a:noFill/>
          <a:ln w="38100" cap="flat" cmpd="sng" algn="ctr">
            <a:solidFill>
              <a:srgbClr val="FF0000"/>
            </a:solidFill>
            <a:prstDash val="solid"/>
          </a:ln>
          <a:effectLst/>
        </p:spPr>
        <p:txBody>
          <a:bodyPr rtlCol="0" anchor="ctr"/>
          <a:lstStyle/>
          <a:p>
            <a:pPr algn="ctr">
              <a:defRPr/>
            </a:pPr>
            <a:endParaRPr lang="en-US" kern="0">
              <a:solidFill>
                <a:prstClr val="white"/>
              </a:solidFill>
            </a:endParaRPr>
          </a:p>
        </p:txBody>
      </p:sp>
      <p:sp>
        <p:nvSpPr>
          <p:cNvPr id="10" name="Rectangle 9"/>
          <p:cNvSpPr/>
          <p:nvPr/>
        </p:nvSpPr>
        <p:spPr>
          <a:xfrm>
            <a:off x="5818279" y="2814561"/>
            <a:ext cx="3173321" cy="1909839"/>
          </a:xfrm>
          <a:prstGeom prst="rect">
            <a:avLst/>
          </a:prstGeom>
          <a:noFill/>
          <a:ln w="38100" cap="flat" cmpd="sng" algn="ctr">
            <a:solidFill>
              <a:srgbClr val="FF0000"/>
            </a:solidFill>
            <a:prstDash val="solid"/>
          </a:ln>
          <a:effectLst/>
        </p:spPr>
        <p:txBody>
          <a:bodyPr rtlCol="0" anchor="ctr"/>
          <a:lstStyle/>
          <a:p>
            <a:pPr algn="ctr">
              <a:defRPr/>
            </a:pPr>
            <a:endParaRPr lang="en-US" kern="0">
              <a:solidFill>
                <a:prstClr val="white"/>
              </a:solidFill>
            </a:endParaRPr>
          </a:p>
        </p:txBody>
      </p:sp>
      <p:sp>
        <p:nvSpPr>
          <p:cNvPr id="11" name="Rectangle 10"/>
          <p:cNvSpPr/>
          <p:nvPr/>
        </p:nvSpPr>
        <p:spPr>
          <a:xfrm>
            <a:off x="5818279" y="4774648"/>
            <a:ext cx="3173321" cy="1304445"/>
          </a:xfrm>
          <a:prstGeom prst="rect">
            <a:avLst/>
          </a:prstGeom>
          <a:noFill/>
          <a:ln w="38100" cap="flat" cmpd="sng" algn="ctr">
            <a:solidFill>
              <a:srgbClr val="FF0000"/>
            </a:solidFill>
            <a:prstDash val="solid"/>
          </a:ln>
          <a:effectLst/>
        </p:spPr>
        <p:txBody>
          <a:bodyPr rtlCol="0" anchor="ctr"/>
          <a:lstStyle/>
          <a:p>
            <a:pPr algn="ctr">
              <a:defRPr/>
            </a:pPr>
            <a:endParaRPr lang="en-US" kern="0">
              <a:solidFill>
                <a:prstClr val="white"/>
              </a:solidFill>
            </a:endParaRPr>
          </a:p>
        </p:txBody>
      </p:sp>
    </p:spTree>
    <p:extLst>
      <p:ext uri="{BB962C8B-B14F-4D97-AF65-F5344CB8AC3E}">
        <p14:creationId xmlns:p14="http://schemas.microsoft.com/office/powerpoint/2010/main" val="300202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50000"/>
          </a:lnSpc>
          <a:spcBef>
            <a:spcPct val="50000"/>
          </a:spcBef>
          <a:spcAft>
            <a:spcPct val="0"/>
          </a:spcAft>
          <a:buClrTx/>
          <a:buSzTx/>
          <a:buFontTx/>
          <a:buNone/>
          <a:tabLst/>
          <a:defRPr kumimoji="0" lang="en-US" altLang="en-US" sz="2000" b="1" i="0"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50000"/>
          </a:lnSpc>
          <a:spcBef>
            <a:spcPct val="50000"/>
          </a:spcBef>
          <a:spcAft>
            <a:spcPct val="0"/>
          </a:spcAft>
          <a:buClrTx/>
          <a:buSzTx/>
          <a:buFontTx/>
          <a:buNone/>
          <a:tabLst/>
          <a:defRPr kumimoji="0" lang="en-US" altLang="en-US" sz="2000" b="1" i="0" u="none" strike="noStrike" cap="none" normalizeH="0" baseline="0" smtClean="0">
            <a:ln>
              <a:noFill/>
            </a:ln>
            <a:solidFill>
              <a:srgbClr val="FF00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50000"/>
          </a:lnSpc>
          <a:spcBef>
            <a:spcPct val="50000"/>
          </a:spcBef>
          <a:spcAft>
            <a:spcPct val="0"/>
          </a:spcAft>
          <a:buClrTx/>
          <a:buSzTx/>
          <a:buFontTx/>
          <a:buNone/>
          <a:tabLst/>
          <a:defRPr kumimoji="0" lang="en-US" altLang="en-US" sz="2000" b="1" i="0"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50000"/>
          </a:lnSpc>
          <a:spcBef>
            <a:spcPct val="50000"/>
          </a:spcBef>
          <a:spcAft>
            <a:spcPct val="0"/>
          </a:spcAft>
          <a:buClrTx/>
          <a:buSzTx/>
          <a:buFontTx/>
          <a:buNone/>
          <a:tabLst/>
          <a:defRPr kumimoji="0" lang="en-US" altLang="en-US" sz="2000" b="1" i="0" u="none" strike="noStrike" cap="none" normalizeH="0" baseline="0" smtClean="0">
            <a:ln>
              <a:noFill/>
            </a:ln>
            <a:solidFill>
              <a:srgbClr val="FF00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50000"/>
          </a:lnSpc>
          <a:spcBef>
            <a:spcPct val="50000"/>
          </a:spcBef>
          <a:spcAft>
            <a:spcPct val="0"/>
          </a:spcAft>
          <a:buClrTx/>
          <a:buSzTx/>
          <a:buFontTx/>
          <a:buNone/>
          <a:tabLst/>
          <a:defRPr kumimoji="0" lang="en-US" altLang="en-US" sz="2000" b="1" i="0"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50000"/>
          </a:lnSpc>
          <a:spcBef>
            <a:spcPct val="50000"/>
          </a:spcBef>
          <a:spcAft>
            <a:spcPct val="0"/>
          </a:spcAft>
          <a:buClrTx/>
          <a:buSzTx/>
          <a:buFontTx/>
          <a:buNone/>
          <a:tabLst/>
          <a:defRPr kumimoji="0" lang="en-US" altLang="en-US" sz="2000" b="1" i="0" u="none" strike="noStrike" cap="none" normalizeH="0" baseline="0" smtClean="0">
            <a:ln>
              <a:noFill/>
            </a:ln>
            <a:solidFill>
              <a:srgbClr val="FF00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50000"/>
          </a:lnSpc>
          <a:spcBef>
            <a:spcPct val="50000"/>
          </a:spcBef>
          <a:spcAft>
            <a:spcPct val="0"/>
          </a:spcAft>
          <a:buClrTx/>
          <a:buSzTx/>
          <a:buFontTx/>
          <a:buNone/>
          <a:tabLst/>
          <a:defRPr kumimoji="0" lang="en-US" altLang="en-US" sz="2000" b="1" i="0"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50000"/>
          </a:lnSpc>
          <a:spcBef>
            <a:spcPct val="50000"/>
          </a:spcBef>
          <a:spcAft>
            <a:spcPct val="0"/>
          </a:spcAft>
          <a:buClrTx/>
          <a:buSzTx/>
          <a:buFontTx/>
          <a:buNone/>
          <a:tabLst/>
          <a:defRPr kumimoji="0" lang="en-US" altLang="en-US" sz="2000" b="1" i="0" u="none" strike="noStrike" cap="none" normalizeH="0" baseline="0" smtClean="0">
            <a:ln>
              <a:noFill/>
            </a:ln>
            <a:solidFill>
              <a:srgbClr val="FF00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50000"/>
          </a:lnSpc>
          <a:spcBef>
            <a:spcPct val="50000"/>
          </a:spcBef>
          <a:spcAft>
            <a:spcPct val="0"/>
          </a:spcAft>
          <a:buClrTx/>
          <a:buSzTx/>
          <a:buFontTx/>
          <a:buNone/>
          <a:tabLst/>
          <a:defRPr kumimoji="0" lang="en-US" altLang="en-US" sz="2400" b="1" i="0" u="none" strike="noStrike" cap="none" normalizeH="0" baseline="0" smtClean="0">
            <a:ln>
              <a:noFill/>
            </a:ln>
            <a:solidFill>
              <a:srgbClr val="FF33CC"/>
            </a:solidFill>
            <a:effectLst/>
            <a:latin typeface="Arial" charset="0"/>
          </a:defRPr>
        </a:defPPr>
      </a:lstStyle>
    </a:spDef>
    <a:ln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50000"/>
          </a:lnSpc>
          <a:spcBef>
            <a:spcPct val="50000"/>
          </a:spcBef>
          <a:spcAft>
            <a:spcPct val="0"/>
          </a:spcAft>
          <a:buClrTx/>
          <a:buSzTx/>
          <a:buFontTx/>
          <a:buNone/>
          <a:tabLst/>
          <a:defRPr kumimoji="0" lang="en-US" altLang="en-US" sz="2400" b="1" i="0" u="none" strike="noStrike" cap="none" normalizeH="0" baseline="0" smtClean="0">
            <a:ln>
              <a:noFill/>
            </a:ln>
            <a:solidFill>
              <a:srgbClr val="FF33CC"/>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50000"/>
          </a:lnSpc>
          <a:spcBef>
            <a:spcPct val="50000"/>
          </a:spcBef>
          <a:spcAft>
            <a:spcPct val="0"/>
          </a:spcAft>
          <a:buClrTx/>
          <a:buSzTx/>
          <a:buFontTx/>
          <a:buNone/>
          <a:tabLst/>
          <a:defRPr kumimoji="0" lang="en-US" altLang="en-US" sz="2000" b="1" i="0"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50000"/>
          </a:lnSpc>
          <a:spcBef>
            <a:spcPct val="50000"/>
          </a:spcBef>
          <a:spcAft>
            <a:spcPct val="0"/>
          </a:spcAft>
          <a:buClrTx/>
          <a:buSzTx/>
          <a:buFontTx/>
          <a:buNone/>
          <a:tabLst/>
          <a:defRPr kumimoji="0" lang="en-US" altLang="en-US" sz="2000" b="1" i="0" u="none" strike="noStrike" cap="none" normalizeH="0" baseline="0" smtClean="0">
            <a:ln>
              <a:noFill/>
            </a:ln>
            <a:solidFill>
              <a:srgbClr val="FF00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50000"/>
          </a:lnSpc>
          <a:spcBef>
            <a:spcPct val="50000"/>
          </a:spcBef>
          <a:spcAft>
            <a:spcPct val="0"/>
          </a:spcAft>
          <a:buClrTx/>
          <a:buSzTx/>
          <a:buFontTx/>
          <a:buNone/>
          <a:tabLst/>
          <a:defRPr kumimoji="0" lang="en-US" altLang="en-US" sz="2000" b="1" i="0"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50000"/>
          </a:lnSpc>
          <a:spcBef>
            <a:spcPct val="50000"/>
          </a:spcBef>
          <a:spcAft>
            <a:spcPct val="0"/>
          </a:spcAft>
          <a:buClrTx/>
          <a:buSzTx/>
          <a:buFontTx/>
          <a:buNone/>
          <a:tabLst/>
          <a:defRPr kumimoji="0" lang="en-US" altLang="en-US" sz="2000" b="1" i="0" u="none" strike="noStrike" cap="none" normalizeH="0" baseline="0" smtClean="0">
            <a:ln>
              <a:noFill/>
            </a:ln>
            <a:solidFill>
              <a:srgbClr val="FF00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50000"/>
          </a:lnSpc>
          <a:spcBef>
            <a:spcPct val="50000"/>
          </a:spcBef>
          <a:spcAft>
            <a:spcPct val="0"/>
          </a:spcAft>
          <a:buClrTx/>
          <a:buSzTx/>
          <a:buFontTx/>
          <a:buNone/>
          <a:tabLst/>
          <a:defRPr kumimoji="0" lang="en-US" altLang="en-US" sz="2000" b="1" i="0"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50000"/>
          </a:lnSpc>
          <a:spcBef>
            <a:spcPct val="50000"/>
          </a:spcBef>
          <a:spcAft>
            <a:spcPct val="0"/>
          </a:spcAft>
          <a:buClrTx/>
          <a:buSzTx/>
          <a:buFontTx/>
          <a:buNone/>
          <a:tabLst/>
          <a:defRPr kumimoji="0" lang="en-US" altLang="en-US" sz="2000" b="1" i="0" u="none" strike="noStrike" cap="none" normalizeH="0" baseline="0" smtClean="0">
            <a:ln>
              <a:noFill/>
            </a:ln>
            <a:solidFill>
              <a:srgbClr val="FF00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50000"/>
          </a:lnSpc>
          <a:spcBef>
            <a:spcPct val="50000"/>
          </a:spcBef>
          <a:spcAft>
            <a:spcPct val="0"/>
          </a:spcAft>
          <a:buClrTx/>
          <a:buSzTx/>
          <a:buFontTx/>
          <a:buNone/>
          <a:tabLst/>
          <a:defRPr kumimoji="0" lang="en-US" altLang="en-US" sz="2000" b="1" i="0"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50000"/>
          </a:lnSpc>
          <a:spcBef>
            <a:spcPct val="50000"/>
          </a:spcBef>
          <a:spcAft>
            <a:spcPct val="0"/>
          </a:spcAft>
          <a:buClrTx/>
          <a:buSzTx/>
          <a:buFontTx/>
          <a:buNone/>
          <a:tabLst/>
          <a:defRPr kumimoji="0" lang="en-US" altLang="en-US" sz="2000" b="1" i="0" u="none" strike="noStrike" cap="none" normalizeH="0" baseline="0" smtClean="0">
            <a:ln>
              <a:noFill/>
            </a:ln>
            <a:solidFill>
              <a:srgbClr val="FF00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50000"/>
          </a:lnSpc>
          <a:spcBef>
            <a:spcPct val="50000"/>
          </a:spcBef>
          <a:spcAft>
            <a:spcPct val="0"/>
          </a:spcAft>
          <a:buClrTx/>
          <a:buSzTx/>
          <a:buFontTx/>
          <a:buNone/>
          <a:tabLst/>
          <a:defRPr kumimoji="0" lang="en-US" altLang="en-US" sz="2000" b="1" i="0"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50000"/>
          </a:lnSpc>
          <a:spcBef>
            <a:spcPct val="50000"/>
          </a:spcBef>
          <a:spcAft>
            <a:spcPct val="0"/>
          </a:spcAft>
          <a:buClrTx/>
          <a:buSzTx/>
          <a:buFontTx/>
          <a:buNone/>
          <a:tabLst/>
          <a:defRPr kumimoji="0" lang="en-US" altLang="en-US" sz="2000" b="1" i="0" u="none" strike="noStrike" cap="none" normalizeH="0" baseline="0" smtClean="0">
            <a:ln>
              <a:noFill/>
            </a:ln>
            <a:solidFill>
              <a:srgbClr val="FF00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50000"/>
          </a:lnSpc>
          <a:spcBef>
            <a:spcPct val="50000"/>
          </a:spcBef>
          <a:spcAft>
            <a:spcPct val="0"/>
          </a:spcAft>
          <a:buClrTx/>
          <a:buSzTx/>
          <a:buFontTx/>
          <a:buNone/>
          <a:tabLst/>
          <a:defRPr kumimoji="0" lang="en-US" altLang="en-US" sz="2000" b="1" i="0"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50000"/>
          </a:lnSpc>
          <a:spcBef>
            <a:spcPct val="50000"/>
          </a:spcBef>
          <a:spcAft>
            <a:spcPct val="0"/>
          </a:spcAft>
          <a:buClrTx/>
          <a:buSzTx/>
          <a:buFontTx/>
          <a:buNone/>
          <a:tabLst/>
          <a:defRPr kumimoji="0" lang="en-US" altLang="en-US" sz="2000" b="1" i="0" u="none" strike="noStrike" cap="none" normalizeH="0" baseline="0" smtClean="0">
            <a:ln>
              <a:noFill/>
            </a:ln>
            <a:solidFill>
              <a:srgbClr val="FF00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f6b6dd5b-f02f-441a-99a0-162ac5060bd2}" enabled="0" method="" siteId="{f6b6dd5b-f02f-441a-99a0-162ac5060bd2}" removed="1"/>
</clbl:labelList>
</file>

<file path=docProps/app.xml><?xml version="1.0" encoding="utf-8"?>
<Properties xmlns="http://schemas.openxmlformats.org/officeDocument/2006/extended-properties" xmlns:vt="http://schemas.openxmlformats.org/officeDocument/2006/docPropsVTypes">
  <TotalTime>10805</TotalTime>
  <Words>5097</Words>
  <Application>Microsoft Office PowerPoint</Application>
  <PresentationFormat>On-screen Show (4:3)</PresentationFormat>
  <Paragraphs>627</Paragraphs>
  <Slides>193</Slides>
  <Notes>4</Notes>
  <HiddenSlides>0</HiddenSlides>
  <MMClips>0</MMClips>
  <ScaleCrop>false</ScaleCrop>
  <HeadingPairs>
    <vt:vector size="6" baseType="variant">
      <vt:variant>
        <vt:lpstr>Fonts Used</vt:lpstr>
      </vt:variant>
      <vt:variant>
        <vt:i4>2</vt:i4>
      </vt:variant>
      <vt:variant>
        <vt:lpstr>Theme</vt:lpstr>
      </vt:variant>
      <vt:variant>
        <vt:i4>23</vt:i4>
      </vt:variant>
      <vt:variant>
        <vt:lpstr>Slide Titles</vt:lpstr>
      </vt:variant>
      <vt:variant>
        <vt:i4>193</vt:i4>
      </vt:variant>
    </vt:vector>
  </HeadingPairs>
  <TitlesOfParts>
    <vt:vector size="218" baseType="lpstr">
      <vt:lpstr>Arial</vt:lpstr>
      <vt:lpstr>Calibri</vt:lpstr>
      <vt:lpstr>Office Theme</vt:lpstr>
      <vt:lpstr>Default Design</vt:lpstr>
      <vt:lpstr>2_Default Design</vt:lpstr>
      <vt:lpstr>1_Default Design</vt:lpstr>
      <vt:lpstr>2_Office Theme</vt:lpstr>
      <vt:lpstr>11_Default Design</vt:lpstr>
      <vt:lpstr>12_Default Design</vt:lpstr>
      <vt:lpstr>3_Office Theme</vt:lpstr>
      <vt:lpstr>4_Office Theme</vt:lpstr>
      <vt:lpstr>7_Office Theme</vt:lpstr>
      <vt:lpstr>5_Default Design</vt:lpstr>
      <vt:lpstr>7_Default Design</vt:lpstr>
      <vt:lpstr>18_Default Design</vt:lpstr>
      <vt:lpstr>4_Default Design</vt:lpstr>
      <vt:lpstr>1_Office Theme</vt:lpstr>
      <vt:lpstr>8_Office Theme</vt:lpstr>
      <vt:lpstr>9_Office Theme</vt:lpstr>
      <vt:lpstr>10_Office Theme</vt:lpstr>
      <vt:lpstr>11_Office Theme</vt:lpstr>
      <vt:lpstr>6_Office Theme</vt:lpstr>
      <vt:lpstr>8_Default Design</vt:lpstr>
      <vt:lpstr>9_Default Design</vt:lpstr>
      <vt:lpstr>10_Default Design</vt:lpstr>
      <vt:lpstr>PowerPoint Presentation</vt:lpstr>
      <vt:lpstr>The Flood Damage Mitigation Works of the Miami Conservancy District, Ohio, 1922 -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SJB</dc:creator>
  <cp:lastModifiedBy>Steve Burges</cp:lastModifiedBy>
  <cp:revision>946</cp:revision>
  <dcterms:created xsi:type="dcterms:W3CDTF">2014-03-23T23:48:17Z</dcterms:created>
  <dcterms:modified xsi:type="dcterms:W3CDTF">2023-11-28T00:29:30Z</dcterms:modified>
</cp:coreProperties>
</file>