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6" r:id="rId6"/>
    <p:sldId id="261" r:id="rId7"/>
    <p:sldId id="264" r:id="rId8"/>
    <p:sldId id="265" r:id="rId9"/>
    <p:sldId id="267" r:id="rId10"/>
    <p:sldId id="268" r:id="rId11"/>
    <p:sldId id="26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3" d="100"/>
          <a:sy n="123" d="100"/>
        </p:scale>
        <p:origin x="-104" y="-4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0C336A-6A0E-D243-907F-20E73EECCA1E}" type="datetimeFigureOut">
              <a:rPr lang="en-US" smtClean="0"/>
              <a:t>10/16/12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3322425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0C336A-6A0E-D243-907F-20E73EECCA1E}" type="datetimeFigureOut">
              <a:rPr lang="en-US" smtClean="0"/>
              <a:t>10/16/12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337956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0C336A-6A0E-D243-907F-20E73EECCA1E}" type="datetimeFigureOut">
              <a:rPr lang="en-US" smtClean="0"/>
              <a:t>10/16/12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827387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0C336A-6A0E-D243-907F-20E73EECCA1E}" type="datetimeFigureOut">
              <a:rPr lang="en-US" smtClean="0"/>
              <a:t>10/16/12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3203784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0C336A-6A0E-D243-907F-20E73EECCA1E}" type="datetimeFigureOut">
              <a:rPr lang="en-US" smtClean="0"/>
              <a:t>10/16/12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747071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0C336A-6A0E-D243-907F-20E73EECCA1E}" type="datetimeFigureOut">
              <a:rPr lang="en-US" smtClean="0"/>
              <a:t>10/16/12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1800209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0C336A-6A0E-D243-907F-20E73EECCA1E}" type="datetimeFigureOut">
              <a:rPr lang="en-US" smtClean="0"/>
              <a:t>10/16/12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710616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0C336A-6A0E-D243-907F-20E73EECCA1E}" type="datetimeFigureOut">
              <a:rPr lang="en-US" smtClean="0"/>
              <a:t>10/16/12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781552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C336A-6A0E-D243-907F-20E73EECCA1E}" type="datetimeFigureOut">
              <a:rPr lang="en-US" smtClean="0"/>
              <a:t>10/16/12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2146549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C336A-6A0E-D243-907F-20E73EECCA1E}" type="datetimeFigureOut">
              <a:rPr lang="en-US" smtClean="0"/>
              <a:t>10/16/12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437075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C336A-6A0E-D243-907F-20E73EECCA1E}" type="datetimeFigureOut">
              <a:rPr lang="en-US" smtClean="0"/>
              <a:t>10/16/12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66A68-3DF4-8149-ADC3-B87BABA79F1D}" type="slidenum">
              <a:rPr lang="en-US" smtClean="0"/>
              <a:t>‹#›</a:t>
            </a:fld>
            <a:endParaRPr lang="en-US"/>
          </a:p>
        </p:txBody>
      </p:sp>
    </p:spTree>
    <p:extLst>
      <p:ext uri="{BB962C8B-B14F-4D97-AF65-F5344CB8AC3E}">
        <p14:creationId xmlns:p14="http://schemas.microsoft.com/office/powerpoint/2010/main" val="36410728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0C336A-6A0E-D243-907F-20E73EECCA1E}" type="datetimeFigureOut">
              <a:rPr lang="en-US" smtClean="0"/>
              <a:t>10/16/12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66A68-3DF4-8149-ADC3-B87BABA79F1D}" type="slidenum">
              <a:rPr lang="en-US" smtClean="0"/>
              <a:t>‹#›</a:t>
            </a:fld>
            <a:endParaRPr lang="en-US"/>
          </a:p>
        </p:txBody>
      </p:sp>
    </p:spTree>
    <p:extLst>
      <p:ext uri="{BB962C8B-B14F-4D97-AF65-F5344CB8AC3E}">
        <p14:creationId xmlns:p14="http://schemas.microsoft.com/office/powerpoint/2010/main" val="434066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3026482"/>
            <a:ext cx="7772400" cy="3404792"/>
          </a:xfrm>
        </p:spPr>
        <p:txBody>
          <a:bodyPr>
            <a:normAutofit/>
          </a:bodyPr>
          <a:lstStyle/>
          <a:p>
            <a:r>
              <a:rPr lang="en-US" sz="3200" b="1" dirty="0" err="1" smtClean="0">
                <a:latin typeface="Courier"/>
                <a:cs typeface="Courier"/>
              </a:rPr>
              <a:t>gro</a:t>
            </a:r>
            <a:r>
              <a:rPr lang="en-US" sz="3200" b="1" dirty="0" smtClean="0">
                <a:latin typeface="Courier"/>
                <a:cs typeface="Courier"/>
              </a:rPr>
              <a:t/>
            </a:r>
            <a:br>
              <a:rPr lang="en-US" sz="3200" b="1" dirty="0" smtClean="0">
                <a:latin typeface="Courier"/>
                <a:cs typeface="Courier"/>
              </a:rPr>
            </a:br>
            <a:r>
              <a:rPr lang="en-US" sz="3200" b="1" dirty="0">
                <a:latin typeface="Courier"/>
                <a:cs typeface="Courier"/>
              </a:rPr>
              <a:t/>
            </a:r>
            <a:br>
              <a:rPr lang="en-US" sz="3200" b="1" dirty="0">
                <a:latin typeface="Courier"/>
                <a:cs typeface="Courier"/>
              </a:rPr>
            </a:br>
            <a:r>
              <a:rPr lang="en-US" sz="6600" b="1" dirty="0" smtClean="0">
                <a:latin typeface="Arial"/>
                <a:cs typeface="Arial"/>
              </a:rPr>
              <a:t>Tutorial 2</a:t>
            </a:r>
            <a:br>
              <a:rPr lang="en-US" sz="6600" b="1" dirty="0" smtClean="0">
                <a:latin typeface="Arial"/>
                <a:cs typeface="Arial"/>
              </a:rPr>
            </a:br>
            <a:endParaRPr lang="en-US" sz="3200" dirty="0">
              <a:latin typeface="Arial"/>
              <a:cs typeface="Arial"/>
            </a:endParaRPr>
          </a:p>
        </p:txBody>
      </p:sp>
      <p:pic>
        <p:nvPicPr>
          <p:cNvPr id="5" name="Picture 4" descr="groicon.tiff"/>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3310167" y="509748"/>
            <a:ext cx="2553480" cy="2553480"/>
          </a:xfrm>
          <a:prstGeom prst="rect">
            <a:avLst/>
          </a:prstGeom>
        </p:spPr>
      </p:pic>
    </p:spTree>
    <p:extLst>
      <p:ext uri="{BB962C8B-B14F-4D97-AF65-F5344CB8AC3E}">
        <p14:creationId xmlns:p14="http://schemas.microsoft.com/office/powerpoint/2010/main" val="1180518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4252" y="0"/>
            <a:ext cx="5379748" cy="1143000"/>
          </a:xfrm>
        </p:spPr>
        <p:txBody>
          <a:bodyPr/>
          <a:lstStyle/>
          <a:p>
            <a:r>
              <a:rPr lang="en-US" dirty="0" smtClean="0"/>
              <a:t>In R…</a:t>
            </a:r>
            <a:endParaRPr lang="en-US" dirty="0"/>
          </a:p>
        </p:txBody>
      </p:sp>
      <p:sp>
        <p:nvSpPr>
          <p:cNvPr id="3" name="TextBox 2"/>
          <p:cNvSpPr txBox="1"/>
          <p:nvPr/>
        </p:nvSpPr>
        <p:spPr>
          <a:xfrm>
            <a:off x="884492" y="1689693"/>
            <a:ext cx="184666" cy="369332"/>
          </a:xfrm>
          <a:prstGeom prst="rect">
            <a:avLst/>
          </a:prstGeom>
          <a:noFill/>
        </p:spPr>
        <p:txBody>
          <a:bodyPr wrap="none" rtlCol="0">
            <a:spAutoFit/>
          </a:bodyPr>
          <a:lstStyle/>
          <a:p>
            <a:endParaRPr lang="en-US" dirty="0"/>
          </a:p>
        </p:txBody>
      </p:sp>
      <p:sp>
        <p:nvSpPr>
          <p:cNvPr id="5" name="Rectangle 4"/>
          <p:cNvSpPr/>
          <p:nvPr/>
        </p:nvSpPr>
        <p:spPr>
          <a:xfrm>
            <a:off x="0" y="1143000"/>
            <a:ext cx="5386328" cy="3046987"/>
          </a:xfrm>
          <a:prstGeom prst="rect">
            <a:avLst/>
          </a:prstGeom>
        </p:spPr>
        <p:txBody>
          <a:bodyPr wrap="square">
            <a:spAutoFit/>
          </a:bodyPr>
          <a:lstStyle/>
          <a:p>
            <a:r>
              <a:rPr lang="en-US" sz="1200" dirty="0">
                <a:latin typeface="Courier New"/>
                <a:cs typeface="Courier New"/>
              </a:rPr>
              <a:t>data = </a:t>
            </a:r>
            <a:r>
              <a:rPr lang="en-US" sz="1200" dirty="0" err="1">
                <a:latin typeface="Courier New"/>
                <a:cs typeface="Courier New"/>
              </a:rPr>
              <a:t>read.csv</a:t>
            </a:r>
            <a:r>
              <a:rPr lang="en-US" sz="1200" dirty="0">
                <a:latin typeface="Courier New"/>
                <a:cs typeface="Courier New"/>
              </a:rPr>
              <a:t>("data.</a:t>
            </a:r>
            <a:r>
              <a:rPr lang="en-US" sz="1200" dirty="0" err="1">
                <a:latin typeface="Courier New"/>
                <a:cs typeface="Courier New"/>
              </a:rPr>
              <a:t>csv</a:t>
            </a:r>
            <a:r>
              <a:rPr lang="en-US" sz="1200" dirty="0">
                <a:latin typeface="Courier New"/>
                <a:cs typeface="Courier New"/>
              </a:rPr>
              <a:t>",header=FALSE);</a:t>
            </a:r>
          </a:p>
          <a:p>
            <a:r>
              <a:rPr lang="en-US" sz="1200" dirty="0" err="1">
                <a:latin typeface="Courier New"/>
                <a:cs typeface="Courier New"/>
              </a:rPr>
              <a:t>maxid</a:t>
            </a:r>
            <a:r>
              <a:rPr lang="en-US" sz="1200" dirty="0">
                <a:latin typeface="Courier New"/>
                <a:cs typeface="Courier New"/>
              </a:rPr>
              <a:t> &lt;- max(data$V1);</a:t>
            </a:r>
          </a:p>
          <a:p>
            <a:endParaRPr lang="en-US" sz="1200" dirty="0">
              <a:latin typeface="Courier New"/>
              <a:cs typeface="Courier New"/>
            </a:endParaRPr>
          </a:p>
          <a:p>
            <a:r>
              <a:rPr lang="en-US" sz="1200" dirty="0">
                <a:latin typeface="Courier New"/>
                <a:cs typeface="Courier New"/>
              </a:rPr>
              <a:t>plot(0:400,10*(1+sin(0.05*(0:400))),type="</a:t>
            </a:r>
            <a:r>
              <a:rPr lang="en-US" sz="1200" dirty="0" err="1">
                <a:latin typeface="Courier New"/>
                <a:cs typeface="Courier New"/>
              </a:rPr>
              <a:t>l",col</a:t>
            </a:r>
            <a:r>
              <a:rPr lang="en-US" sz="1200" dirty="0">
                <a:latin typeface="Courier New"/>
                <a:cs typeface="Courier New"/>
              </a:rPr>
              <a:t>="blue",</a:t>
            </a:r>
            <a:r>
              <a:rPr lang="en-US" sz="1200" dirty="0" err="1">
                <a:latin typeface="Courier New"/>
                <a:cs typeface="Courier New"/>
              </a:rPr>
              <a:t>xlab</a:t>
            </a:r>
            <a:r>
              <a:rPr lang="en-US" sz="1200" dirty="0">
                <a:latin typeface="Courier New"/>
                <a:cs typeface="Courier New"/>
              </a:rPr>
              <a:t>="time",</a:t>
            </a:r>
            <a:r>
              <a:rPr lang="en-US" sz="1200" dirty="0" err="1">
                <a:latin typeface="Courier New"/>
                <a:cs typeface="Courier New"/>
              </a:rPr>
              <a:t>ylab</a:t>
            </a:r>
            <a:r>
              <a:rPr lang="en-US" sz="1200" dirty="0">
                <a:latin typeface="Courier New"/>
                <a:cs typeface="Courier New"/>
              </a:rPr>
              <a:t>="</a:t>
            </a:r>
            <a:r>
              <a:rPr lang="en-US" sz="1200" dirty="0" err="1">
                <a:latin typeface="Courier New"/>
                <a:cs typeface="Courier New"/>
              </a:rPr>
              <a:t>gfp</a:t>
            </a:r>
            <a:r>
              <a:rPr lang="en-US" sz="1200" dirty="0">
                <a:latin typeface="Courier New"/>
                <a:cs typeface="Courier New"/>
              </a:rPr>
              <a:t>/</a:t>
            </a:r>
            <a:r>
              <a:rPr lang="en-US" sz="1200" dirty="0" err="1">
                <a:latin typeface="Courier New"/>
                <a:cs typeface="Courier New"/>
              </a:rPr>
              <a:t>vol</a:t>
            </a:r>
            <a:r>
              <a:rPr lang="en-US" sz="1200" dirty="0">
                <a:latin typeface="Courier New"/>
                <a:cs typeface="Courier New"/>
              </a:rPr>
              <a:t>")</a:t>
            </a:r>
          </a:p>
          <a:p>
            <a:endParaRPr lang="en-US" sz="1200" dirty="0">
              <a:latin typeface="Courier New"/>
              <a:cs typeface="Courier New"/>
            </a:endParaRPr>
          </a:p>
          <a:p>
            <a:r>
              <a:rPr lang="en-US" sz="1200" dirty="0">
                <a:latin typeface="Courier New"/>
                <a:cs typeface="Courier New"/>
              </a:rPr>
              <a:t>attach(data);</a:t>
            </a:r>
          </a:p>
          <a:p>
            <a:r>
              <a:rPr lang="en-US" sz="1200" dirty="0">
                <a:latin typeface="Courier New"/>
                <a:cs typeface="Courier New"/>
              </a:rPr>
              <a:t>for(</a:t>
            </a:r>
            <a:r>
              <a:rPr lang="en-US" sz="1200" dirty="0" err="1">
                <a:latin typeface="Courier New"/>
                <a:cs typeface="Courier New"/>
              </a:rPr>
              <a:t>i</a:t>
            </a:r>
            <a:r>
              <a:rPr lang="en-US" sz="1200" dirty="0">
                <a:latin typeface="Courier New"/>
                <a:cs typeface="Courier New"/>
              </a:rPr>
              <a:t> in 0:maxid) {</a:t>
            </a:r>
          </a:p>
          <a:p>
            <a:r>
              <a:rPr lang="en-US" sz="1200" dirty="0">
                <a:latin typeface="Courier New"/>
                <a:cs typeface="Courier New"/>
              </a:rPr>
              <a:t>  </a:t>
            </a:r>
            <a:r>
              <a:rPr lang="en-US" sz="1200" dirty="0" err="1">
                <a:latin typeface="Courier New"/>
                <a:cs typeface="Courier New"/>
              </a:rPr>
              <a:t>tmp</a:t>
            </a:r>
            <a:r>
              <a:rPr lang="en-US" sz="1200" dirty="0">
                <a:latin typeface="Courier New"/>
                <a:cs typeface="Courier New"/>
              </a:rPr>
              <a:t> &lt;- data[which(V1==</a:t>
            </a:r>
            <a:r>
              <a:rPr lang="en-US" sz="1200" dirty="0" err="1">
                <a:latin typeface="Courier New"/>
                <a:cs typeface="Courier New"/>
              </a:rPr>
              <a:t>i</a:t>
            </a:r>
            <a:r>
              <a:rPr lang="en-US" sz="1200" dirty="0">
                <a:latin typeface="Courier New"/>
                <a:cs typeface="Courier New"/>
              </a:rPr>
              <a:t>),];</a:t>
            </a:r>
          </a:p>
          <a:p>
            <a:r>
              <a:rPr lang="en-US" sz="1200" dirty="0">
                <a:latin typeface="Courier New"/>
                <a:cs typeface="Courier New"/>
              </a:rPr>
              <a:t>  T &lt;- tmp$V2;</a:t>
            </a:r>
          </a:p>
          <a:p>
            <a:r>
              <a:rPr lang="en-US" sz="1200" dirty="0">
                <a:latin typeface="Courier New"/>
                <a:cs typeface="Courier New"/>
              </a:rPr>
              <a:t>  GFP &lt;- tmp$V3;</a:t>
            </a:r>
          </a:p>
          <a:p>
            <a:r>
              <a:rPr lang="en-US" sz="1200" dirty="0">
                <a:latin typeface="Courier New"/>
                <a:cs typeface="Courier New"/>
              </a:rPr>
              <a:t>  lines(</a:t>
            </a:r>
            <a:r>
              <a:rPr lang="en-US" sz="1200" dirty="0" err="1">
                <a:latin typeface="Courier New"/>
                <a:cs typeface="Courier New"/>
              </a:rPr>
              <a:t>T,GFP,type</a:t>
            </a:r>
            <a:r>
              <a:rPr lang="en-US" sz="1200" dirty="0">
                <a:latin typeface="Courier New"/>
                <a:cs typeface="Courier New"/>
              </a:rPr>
              <a:t>="</a:t>
            </a:r>
            <a:r>
              <a:rPr lang="en-US" sz="1200" dirty="0" err="1">
                <a:latin typeface="Courier New"/>
                <a:cs typeface="Courier New"/>
              </a:rPr>
              <a:t>l",col</a:t>
            </a:r>
            <a:r>
              <a:rPr lang="en-US" sz="1200" dirty="0">
                <a:latin typeface="Courier New"/>
                <a:cs typeface="Courier New"/>
              </a:rPr>
              <a:t>=</a:t>
            </a:r>
            <a:r>
              <a:rPr lang="en-US" sz="1200" dirty="0" err="1">
                <a:latin typeface="Courier New"/>
                <a:cs typeface="Courier New"/>
              </a:rPr>
              <a:t>hsv</a:t>
            </a:r>
            <a:r>
              <a:rPr lang="en-US" sz="1200" dirty="0">
                <a:latin typeface="Courier New"/>
                <a:cs typeface="Courier New"/>
              </a:rPr>
              <a:t>(</a:t>
            </a:r>
            <a:r>
              <a:rPr lang="en-US" sz="1200" dirty="0" err="1">
                <a:latin typeface="Courier New"/>
                <a:cs typeface="Courier New"/>
              </a:rPr>
              <a:t>i</a:t>
            </a:r>
            <a:r>
              <a:rPr lang="en-US" sz="1200" dirty="0">
                <a:latin typeface="Courier New"/>
                <a:cs typeface="Courier New"/>
              </a:rPr>
              <a:t>/</a:t>
            </a:r>
            <a:r>
              <a:rPr lang="en-US" sz="1200" dirty="0" err="1">
                <a:latin typeface="Courier New"/>
                <a:cs typeface="Courier New"/>
              </a:rPr>
              <a:t>maxid</a:t>
            </a:r>
            <a:r>
              <a:rPr lang="en-US" sz="1200" dirty="0">
                <a:latin typeface="Courier New"/>
                <a:cs typeface="Courier New"/>
              </a:rPr>
              <a:t>))</a:t>
            </a:r>
          </a:p>
          <a:p>
            <a:r>
              <a:rPr lang="en-US" sz="1200" dirty="0">
                <a:latin typeface="Courier New"/>
                <a:cs typeface="Courier New"/>
              </a:rPr>
              <a:t>}</a:t>
            </a:r>
          </a:p>
          <a:p>
            <a:endParaRPr lang="en-US" sz="1200" dirty="0">
              <a:latin typeface="Courier New"/>
              <a:cs typeface="Courier New"/>
            </a:endParaRPr>
          </a:p>
          <a:p>
            <a:r>
              <a:rPr lang="en-US" sz="1200" dirty="0" err="1">
                <a:latin typeface="Courier New"/>
                <a:cs typeface="Courier New"/>
              </a:rPr>
              <a:t>dev.copy</a:t>
            </a:r>
            <a:r>
              <a:rPr lang="en-US" sz="1200" dirty="0">
                <a:latin typeface="Courier New"/>
                <a:cs typeface="Courier New"/>
              </a:rPr>
              <a:t>(pdf,"example2_r.pdf")</a:t>
            </a:r>
          </a:p>
          <a:p>
            <a:r>
              <a:rPr lang="en-US" sz="1200" dirty="0" err="1">
                <a:latin typeface="Courier New"/>
                <a:cs typeface="Courier New"/>
              </a:rPr>
              <a:t>dev.off</a:t>
            </a:r>
            <a:r>
              <a:rPr lang="en-US" sz="1200" dirty="0">
                <a:latin typeface="Courier New"/>
                <a:cs typeface="Courier New"/>
              </a:rPr>
              <a:t>()</a:t>
            </a:r>
          </a:p>
        </p:txBody>
      </p:sp>
      <p:pic>
        <p:nvPicPr>
          <p:cNvPr id="6" name="Picture 5"/>
          <p:cNvPicPr>
            <a:picLocks noChangeAspect="1"/>
          </p:cNvPicPr>
          <p:nvPr/>
        </p:nvPicPr>
        <p:blipFill>
          <a:blip r:embed="rId2"/>
          <a:stretch>
            <a:fillRect/>
          </a:stretch>
        </p:blipFill>
        <p:spPr>
          <a:xfrm>
            <a:off x="3839611" y="1553611"/>
            <a:ext cx="5304389" cy="5304389"/>
          </a:xfrm>
          <a:prstGeom prst="rect">
            <a:avLst/>
          </a:prstGeom>
        </p:spPr>
      </p:pic>
    </p:spTree>
    <p:extLst>
      <p:ext uri="{BB962C8B-B14F-4D97-AF65-F5344CB8AC3E}">
        <p14:creationId xmlns:p14="http://schemas.microsoft.com/office/powerpoint/2010/main" val="3390156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058" y="459858"/>
            <a:ext cx="5948561" cy="1143000"/>
          </a:xfrm>
        </p:spPr>
        <p:txBody>
          <a:bodyPr>
            <a:normAutofit fontScale="90000"/>
          </a:bodyPr>
          <a:lstStyle/>
          <a:p>
            <a:r>
              <a:rPr lang="en-US" dirty="0" smtClean="0"/>
              <a:t>Simulation</a:t>
            </a:r>
            <a:br>
              <a:rPr lang="en-US" dirty="0" smtClean="0"/>
            </a:br>
            <a:r>
              <a:rPr lang="en-US" dirty="0" smtClean="0"/>
              <a:t>Control</a:t>
            </a:r>
            <a:endParaRPr lang="en-US" dirty="0"/>
          </a:p>
        </p:txBody>
      </p:sp>
      <p:sp>
        <p:nvSpPr>
          <p:cNvPr id="4" name="TextBox 3"/>
          <p:cNvSpPr txBox="1"/>
          <p:nvPr/>
        </p:nvSpPr>
        <p:spPr>
          <a:xfrm>
            <a:off x="4960579" y="1840998"/>
            <a:ext cx="3598072" cy="4247317"/>
          </a:xfrm>
          <a:prstGeom prst="rect">
            <a:avLst/>
          </a:prstGeom>
          <a:noFill/>
        </p:spPr>
        <p:txBody>
          <a:bodyPr wrap="square" rtlCol="0">
            <a:spAutoFit/>
          </a:bodyPr>
          <a:lstStyle/>
          <a:p>
            <a:r>
              <a:rPr lang="en-US" dirty="0" smtClean="0"/>
              <a:t>You can use main to do a variety of other simulation manipulation. </a:t>
            </a:r>
          </a:p>
          <a:p>
            <a:endParaRPr lang="en-US" dirty="0"/>
          </a:p>
          <a:p>
            <a:r>
              <a:rPr lang="en-US" dirty="0" smtClean="0"/>
              <a:t>For example, you can start(), stop(), and reset() the simulation to do multiple experiments.</a:t>
            </a:r>
          </a:p>
          <a:p>
            <a:endParaRPr lang="en-US" dirty="0"/>
          </a:p>
          <a:p>
            <a:r>
              <a:rPr lang="en-US" dirty="0" smtClean="0"/>
              <a:t>Note that reset() deletes all the cells, so you need to add a new cell after calling it.</a:t>
            </a:r>
          </a:p>
          <a:p>
            <a:endParaRPr lang="en-US" dirty="0"/>
          </a:p>
          <a:p>
            <a:r>
              <a:rPr lang="en-US" dirty="0" smtClean="0"/>
              <a:t>This program grows cells for 100 simulated minutes, prints some data, resets the </a:t>
            </a:r>
            <a:r>
              <a:rPr lang="en-US" dirty="0" err="1" smtClean="0"/>
              <a:t>iptg</a:t>
            </a:r>
            <a:r>
              <a:rPr lang="en-US" dirty="0" smtClean="0"/>
              <a:t> level, and starts over.</a:t>
            </a:r>
            <a:endParaRPr lang="en-US" dirty="0"/>
          </a:p>
        </p:txBody>
      </p:sp>
      <p:sp>
        <p:nvSpPr>
          <p:cNvPr id="5" name="TextBox 4"/>
          <p:cNvSpPr txBox="1"/>
          <p:nvPr/>
        </p:nvSpPr>
        <p:spPr>
          <a:xfrm>
            <a:off x="391054" y="1010003"/>
            <a:ext cx="4265277" cy="507831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200" b="1" dirty="0" smtClean="0">
                <a:solidFill>
                  <a:schemeClr val="tx1"/>
                </a:solidFill>
                <a:latin typeface="Courier"/>
                <a:cs typeface="Courier"/>
              </a:rPr>
              <a:t>...</a:t>
            </a:r>
          </a:p>
          <a:p>
            <a:endParaRPr lang="en-US" sz="1200" b="1" dirty="0" smtClean="0">
              <a:solidFill>
                <a:schemeClr val="tx1"/>
              </a:solidFill>
              <a:latin typeface="Courier"/>
              <a:cs typeface="Courier"/>
            </a:endParaRPr>
          </a:p>
          <a:p>
            <a:r>
              <a:rPr lang="en-US" sz="1200" b="1" dirty="0" err="1" smtClean="0">
                <a:solidFill>
                  <a:srgbClr val="0000FF"/>
                </a:solidFill>
                <a:latin typeface="Courier"/>
                <a:cs typeface="Courier"/>
              </a:rPr>
              <a:t>chemostat</a:t>
            </a:r>
            <a:r>
              <a:rPr lang="en-US" sz="1200" b="1" dirty="0" smtClean="0">
                <a:solidFill>
                  <a:srgbClr val="0000FF"/>
                </a:solidFill>
                <a:latin typeface="Courier"/>
                <a:cs typeface="Courier"/>
              </a:rPr>
              <a:t> ( false );</a:t>
            </a:r>
            <a:endParaRPr lang="en-US" sz="1200" b="1" dirty="0">
              <a:solidFill>
                <a:srgbClr val="0000FF"/>
              </a:solidFill>
              <a:latin typeface="Courier"/>
              <a:cs typeface="Courier"/>
            </a:endParaRPr>
          </a:p>
          <a:p>
            <a:endParaRPr lang="en-US" sz="1200" b="1" dirty="0" smtClean="0">
              <a:solidFill>
                <a:schemeClr val="tx1"/>
              </a:solidFill>
              <a:latin typeface="Courier"/>
              <a:cs typeface="Courier"/>
            </a:endParaRPr>
          </a:p>
          <a:p>
            <a:r>
              <a:rPr lang="en-US" sz="1200" b="1" dirty="0" smtClean="0">
                <a:solidFill>
                  <a:schemeClr val="tx1"/>
                </a:solidFill>
                <a:latin typeface="Courier"/>
                <a:cs typeface="Courier"/>
              </a:rPr>
              <a:t>...</a:t>
            </a:r>
          </a:p>
          <a:p>
            <a:endParaRPr lang="en-US" sz="1200" b="1" dirty="0">
              <a:solidFill>
                <a:srgbClr val="0000FF"/>
              </a:solidFill>
              <a:latin typeface="Courier"/>
              <a:cs typeface="Courier"/>
            </a:endParaRPr>
          </a:p>
          <a:p>
            <a:r>
              <a:rPr lang="ro-RO" sz="1200" b="1" dirty="0" smtClean="0">
                <a:solidFill>
                  <a:srgbClr val="0000FF"/>
                </a:solidFill>
                <a:latin typeface="Courier"/>
                <a:cs typeface="Courier"/>
              </a:rPr>
              <a:t>program main() := {</a:t>
            </a:r>
          </a:p>
          <a:p>
            <a:endParaRPr lang="ro-RO" sz="1200" b="1" dirty="0" smtClean="0">
              <a:solidFill>
                <a:srgbClr val="0000FF"/>
              </a:solidFill>
              <a:latin typeface="Courier"/>
              <a:cs typeface="Courier"/>
            </a:endParaRPr>
          </a:p>
          <a:p>
            <a:r>
              <a:rPr lang="ro-RO" sz="1200" b="1" dirty="0" smtClean="0">
                <a:solidFill>
                  <a:srgbClr val="0000FF"/>
                </a:solidFill>
                <a:latin typeface="Courier"/>
                <a:cs typeface="Courier"/>
              </a:rPr>
              <a:t>  t := 0;</a:t>
            </a:r>
          </a:p>
          <a:p>
            <a:endParaRPr lang="ro-RO" sz="1200" b="1" dirty="0" smtClean="0">
              <a:solidFill>
                <a:srgbClr val="0000FF"/>
              </a:solidFill>
              <a:latin typeface="Courier"/>
              <a:cs typeface="Courier"/>
            </a:endParaRPr>
          </a:p>
          <a:p>
            <a:r>
              <a:rPr lang="ro-RO" sz="1200" b="1" dirty="0" smtClean="0">
                <a:solidFill>
                  <a:srgbClr val="0000FF"/>
                </a:solidFill>
                <a:latin typeface="Courier"/>
                <a:cs typeface="Courier"/>
              </a:rPr>
              <a:t>  true : { t := t + dt }</a:t>
            </a:r>
          </a:p>
          <a:p>
            <a:endParaRPr lang="ro-RO" sz="1200" b="1" dirty="0" smtClean="0">
              <a:solidFill>
                <a:srgbClr val="0000FF"/>
              </a:solidFill>
              <a:latin typeface="Courier"/>
              <a:cs typeface="Courier"/>
            </a:endParaRPr>
          </a:p>
          <a:p>
            <a:r>
              <a:rPr lang="ro-RO" sz="1200" b="1" dirty="0" smtClean="0">
                <a:solidFill>
                  <a:srgbClr val="0000FF"/>
                </a:solidFill>
                <a:latin typeface="Courier"/>
                <a:cs typeface="Courier"/>
              </a:rPr>
              <a:t>  t &gt; 100 : { </a:t>
            </a:r>
          </a:p>
          <a:p>
            <a:r>
              <a:rPr lang="ro-RO" sz="1200" b="1" dirty="0" smtClean="0">
                <a:solidFill>
                  <a:srgbClr val="0000FF"/>
                </a:solidFill>
                <a:latin typeface="Courier"/>
                <a:cs typeface="Courier"/>
              </a:rPr>
              <a:t>    print ( iptg, ”, ", </a:t>
            </a:r>
          </a:p>
          <a:p>
            <a:r>
              <a:rPr lang="ro-RO" sz="1200" b="1" dirty="0">
                <a:solidFill>
                  <a:srgbClr val="0000FF"/>
                </a:solidFill>
                <a:latin typeface="Courier"/>
                <a:cs typeface="Courier"/>
              </a:rPr>
              <a:t> </a:t>
            </a:r>
            <a:r>
              <a:rPr lang="ro-RO" sz="1200" b="1" dirty="0" smtClean="0">
                <a:solidFill>
                  <a:srgbClr val="0000FF"/>
                </a:solidFill>
                <a:latin typeface="Courier"/>
                <a:cs typeface="Courier"/>
              </a:rPr>
              <a:t>           maptocells gfp/volume end ),</a:t>
            </a:r>
          </a:p>
          <a:p>
            <a:r>
              <a:rPr lang="ro-RO" sz="1200" b="1" dirty="0" smtClean="0">
                <a:solidFill>
                  <a:srgbClr val="0000FF"/>
                </a:solidFill>
                <a:latin typeface="Courier"/>
                <a:cs typeface="Courier"/>
              </a:rPr>
              <a:t>    iptg := iptg + 1,</a:t>
            </a:r>
          </a:p>
          <a:p>
            <a:r>
              <a:rPr lang="ro-RO" sz="1200" b="1" dirty="0" smtClean="0">
                <a:solidFill>
                  <a:srgbClr val="0000FF"/>
                </a:solidFill>
                <a:latin typeface="Courier"/>
                <a:cs typeface="Courier"/>
              </a:rPr>
              <a:t>    reset(),</a:t>
            </a:r>
          </a:p>
          <a:p>
            <a:r>
              <a:rPr lang="ro-RO" sz="1200" b="1" dirty="0" smtClean="0">
                <a:solidFill>
                  <a:srgbClr val="0000FF"/>
                </a:solidFill>
                <a:latin typeface="Courier"/>
                <a:cs typeface="Courier"/>
              </a:rPr>
              <a:t>    ecoli ( [], program p() ),</a:t>
            </a:r>
          </a:p>
          <a:p>
            <a:r>
              <a:rPr lang="ro-RO" sz="1200" b="1" dirty="0" smtClean="0">
                <a:solidFill>
                  <a:srgbClr val="0000FF"/>
                </a:solidFill>
                <a:latin typeface="Courier"/>
                <a:cs typeface="Courier"/>
              </a:rPr>
              <a:t>    start(),</a:t>
            </a:r>
          </a:p>
          <a:p>
            <a:r>
              <a:rPr lang="ro-RO" sz="1200" b="1" dirty="0" smtClean="0">
                <a:solidFill>
                  <a:srgbClr val="0000FF"/>
                </a:solidFill>
                <a:latin typeface="Courier"/>
                <a:cs typeface="Courier"/>
              </a:rPr>
              <a:t>    t := 0</a:t>
            </a:r>
          </a:p>
          <a:p>
            <a:r>
              <a:rPr lang="ro-RO" sz="1200" b="1" dirty="0" smtClean="0">
                <a:solidFill>
                  <a:srgbClr val="0000FF"/>
                </a:solidFill>
                <a:latin typeface="Courier"/>
                <a:cs typeface="Courier"/>
              </a:rPr>
              <a:t>  }</a:t>
            </a:r>
          </a:p>
          <a:p>
            <a:endParaRPr lang="ro-RO" sz="1200" b="1" dirty="0" smtClean="0">
              <a:solidFill>
                <a:srgbClr val="0000FF"/>
              </a:solidFill>
              <a:latin typeface="Courier"/>
              <a:cs typeface="Courier"/>
            </a:endParaRPr>
          </a:p>
          <a:p>
            <a:r>
              <a:rPr lang="ro-RO" sz="1200" b="1" dirty="0" smtClean="0">
                <a:solidFill>
                  <a:srgbClr val="0000FF"/>
                </a:solidFill>
                <a:latin typeface="Courier"/>
                <a:cs typeface="Courier"/>
              </a:rPr>
              <a:t>  iptg &gt; 10 : {</a:t>
            </a:r>
          </a:p>
          <a:p>
            <a:r>
              <a:rPr lang="ro-RO" sz="1200" b="1" dirty="0" smtClean="0">
                <a:solidFill>
                  <a:srgbClr val="0000FF"/>
                </a:solidFill>
                <a:latin typeface="Courier"/>
                <a:cs typeface="Courier"/>
              </a:rPr>
              <a:t>    stop()</a:t>
            </a:r>
          </a:p>
          <a:p>
            <a:r>
              <a:rPr lang="ro-RO" sz="1200" b="1" dirty="0" smtClean="0">
                <a:solidFill>
                  <a:srgbClr val="0000FF"/>
                </a:solidFill>
                <a:latin typeface="Courier"/>
                <a:cs typeface="Courier"/>
              </a:rPr>
              <a:t>  }</a:t>
            </a:r>
          </a:p>
          <a:p>
            <a:endParaRPr lang="ro-RO" sz="1200" b="1" dirty="0" smtClean="0">
              <a:solidFill>
                <a:srgbClr val="0000FF"/>
              </a:solidFill>
              <a:latin typeface="Courier"/>
              <a:cs typeface="Courier"/>
            </a:endParaRPr>
          </a:p>
          <a:p>
            <a:r>
              <a:rPr lang="ro-RO" sz="1200" b="1" dirty="0" smtClean="0">
                <a:solidFill>
                  <a:srgbClr val="0000FF"/>
                </a:solidFill>
                <a:latin typeface="Courier"/>
                <a:cs typeface="Courier"/>
              </a:rPr>
              <a:t>};</a:t>
            </a:r>
          </a:p>
        </p:txBody>
      </p:sp>
    </p:spTree>
    <p:extLst>
      <p:ext uri="{BB962C8B-B14F-4D97-AF65-F5344CB8AC3E}">
        <p14:creationId xmlns:p14="http://schemas.microsoft.com/office/powerpoint/2010/main" val="3178568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4" name="TextBox 3"/>
          <p:cNvSpPr txBox="1"/>
          <p:nvPr/>
        </p:nvSpPr>
        <p:spPr>
          <a:xfrm>
            <a:off x="4121410" y="1560002"/>
            <a:ext cx="3643545"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200" b="1" dirty="0" smtClean="0">
                <a:latin typeface="Courier"/>
                <a:cs typeface="Courier"/>
              </a:rPr>
              <a:t>include </a:t>
            </a:r>
            <a:r>
              <a:rPr lang="en-US" sz="1200" b="1" dirty="0" err="1" smtClean="0">
                <a:latin typeface="Courier"/>
                <a:cs typeface="Courier"/>
              </a:rPr>
              <a:t>gro</a:t>
            </a:r>
            <a:endParaRPr lang="en-US" sz="1200" b="1" dirty="0" smtClean="0">
              <a:latin typeface="Courier"/>
              <a:cs typeface="Courier"/>
            </a:endParaRPr>
          </a:p>
          <a:p>
            <a:endParaRPr lang="en-US" sz="1200" b="1" dirty="0" smtClean="0">
              <a:latin typeface="Courier"/>
              <a:cs typeface="Courier"/>
            </a:endParaRPr>
          </a:p>
          <a:p>
            <a:r>
              <a:rPr lang="en-US" sz="1200" b="1" dirty="0" smtClean="0">
                <a:solidFill>
                  <a:srgbClr val="000000"/>
                </a:solidFill>
                <a:latin typeface="Courier"/>
                <a:cs typeface="Courier"/>
              </a:rPr>
              <a:t>fun hill v k x . v * x / ( k + x );</a:t>
            </a:r>
          </a:p>
          <a:p>
            <a:endParaRPr lang="en-US" sz="1200" b="1" dirty="0" smtClean="0">
              <a:solidFill>
                <a:srgbClr val="000000"/>
              </a:solidFill>
              <a:latin typeface="Courier"/>
              <a:cs typeface="Courier"/>
            </a:endParaRPr>
          </a:p>
          <a:p>
            <a:r>
              <a:rPr lang="en-US" sz="1200" b="1" dirty="0" smtClean="0">
                <a:solidFill>
                  <a:srgbClr val="000000"/>
                </a:solidFill>
                <a:latin typeface="Courier"/>
                <a:cs typeface="Courier"/>
              </a:rPr>
              <a:t>print ( hill 1.0 1.0 1.0 );</a:t>
            </a:r>
          </a:p>
          <a:p>
            <a:r>
              <a:rPr lang="en-US" sz="1200" b="1" dirty="0" smtClean="0">
                <a:solidFill>
                  <a:srgbClr val="000000"/>
                </a:solidFill>
                <a:latin typeface="Courier"/>
                <a:cs typeface="Courier"/>
              </a:rPr>
              <a:t>print ( hill 1.0 1.0 2.0 );</a:t>
            </a:r>
          </a:p>
          <a:p>
            <a:endParaRPr lang="en-US" sz="1200" b="1" dirty="0">
              <a:solidFill>
                <a:srgbClr val="000000"/>
              </a:solidFill>
              <a:latin typeface="Courier"/>
              <a:cs typeface="Courier"/>
            </a:endParaRPr>
          </a:p>
        </p:txBody>
      </p:sp>
      <p:sp>
        <p:nvSpPr>
          <p:cNvPr id="5" name="TextBox 4"/>
          <p:cNvSpPr txBox="1"/>
          <p:nvPr/>
        </p:nvSpPr>
        <p:spPr>
          <a:xfrm>
            <a:off x="1647734" y="1366281"/>
            <a:ext cx="1857246" cy="938719"/>
          </a:xfrm>
          <a:prstGeom prst="rect">
            <a:avLst/>
          </a:prstGeom>
          <a:noFill/>
        </p:spPr>
        <p:txBody>
          <a:bodyPr wrap="square" rtlCol="0">
            <a:spAutoFit/>
          </a:bodyPr>
          <a:lstStyle/>
          <a:p>
            <a:pPr algn="r"/>
            <a:r>
              <a:rPr lang="en-US" sz="1100" dirty="0" smtClean="0"/>
              <a:t>This line defines a function called “hill” that takes three arguments (v, k and x) and returns a simple calculation on those arguments.  </a:t>
            </a:r>
            <a:endParaRPr lang="en-US" sz="1100" dirty="0"/>
          </a:p>
        </p:txBody>
      </p:sp>
      <p:cxnSp>
        <p:nvCxnSpPr>
          <p:cNvPr id="6" name="Straight Arrow Connector 5"/>
          <p:cNvCxnSpPr>
            <a:stCxn id="5" idx="3"/>
          </p:cNvCxnSpPr>
          <p:nvPr/>
        </p:nvCxnSpPr>
        <p:spPr>
          <a:xfrm>
            <a:off x="3504980" y="1835641"/>
            <a:ext cx="616430" cy="2161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74672" y="2605848"/>
            <a:ext cx="2730307" cy="1107996"/>
          </a:xfrm>
          <a:prstGeom prst="rect">
            <a:avLst/>
          </a:prstGeom>
          <a:noFill/>
        </p:spPr>
        <p:txBody>
          <a:bodyPr wrap="square" rtlCol="0">
            <a:spAutoFit/>
          </a:bodyPr>
          <a:lstStyle/>
          <a:p>
            <a:pPr algn="r"/>
            <a:r>
              <a:rPr lang="en-US" sz="1100" dirty="0" smtClean="0"/>
              <a:t>These two print statements print the value of the hill function applies to different arguments in the message window at the bottom of the . Note that these statements run upon loading the program, and before you click start.</a:t>
            </a:r>
            <a:endParaRPr lang="en-US" sz="1100" dirty="0"/>
          </a:p>
        </p:txBody>
      </p:sp>
      <p:cxnSp>
        <p:nvCxnSpPr>
          <p:cNvPr id="9" name="Straight Arrow Connector 8"/>
          <p:cNvCxnSpPr/>
          <p:nvPr/>
        </p:nvCxnSpPr>
        <p:spPr>
          <a:xfrm flipV="1">
            <a:off x="3491259" y="2605848"/>
            <a:ext cx="616431" cy="4160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57200" y="3955157"/>
            <a:ext cx="8229600" cy="2585323"/>
          </a:xfrm>
          <a:prstGeom prst="rect">
            <a:avLst/>
          </a:prstGeom>
          <a:noFill/>
        </p:spPr>
        <p:txBody>
          <a:bodyPr wrap="square" rtlCol="0">
            <a:spAutoFit/>
          </a:bodyPr>
          <a:lstStyle/>
          <a:p>
            <a:r>
              <a:rPr lang="en-US" dirty="0" smtClean="0"/>
              <a:t>Try defining other functions. You can use an operators you like (+,-,*,^,/,%) as well as things like </a:t>
            </a:r>
            <a:r>
              <a:rPr lang="en-US" dirty="0" err="1" smtClean="0"/>
              <a:t>sqrt</a:t>
            </a:r>
            <a:r>
              <a:rPr lang="en-US" dirty="0" smtClean="0"/>
              <a:t>(x), sin(y), etc. </a:t>
            </a:r>
          </a:p>
          <a:p>
            <a:endParaRPr lang="en-US" dirty="0"/>
          </a:p>
          <a:p>
            <a:r>
              <a:rPr lang="en-US" dirty="0" smtClean="0"/>
              <a:t>Note that functions defined with “fun” expect their arguments separated by spaces not by commas. You can add parentheses as in hill (v+1) k (x/100) for example to disambiguate expressions. Read the documentation for more information.</a:t>
            </a:r>
            <a:endParaRPr lang="en-US" dirty="0"/>
          </a:p>
          <a:p>
            <a:endParaRPr lang="en-US" dirty="0" smtClean="0"/>
          </a:p>
          <a:p>
            <a:r>
              <a:rPr lang="en-US" dirty="0" smtClean="0"/>
              <a:t>Internally defined functions like sin(x) or print() take their arguments, on the other hand, take arguments in parentheses as with, for example, </a:t>
            </a:r>
            <a:r>
              <a:rPr lang="en-US" dirty="0" err="1" smtClean="0"/>
              <a:t>matlab</a:t>
            </a:r>
            <a:r>
              <a:rPr lang="en-US" dirty="0" smtClean="0"/>
              <a:t> or C.</a:t>
            </a:r>
            <a:endParaRPr lang="en-US" dirty="0"/>
          </a:p>
        </p:txBody>
      </p:sp>
    </p:spTree>
    <p:extLst>
      <p:ext uri="{BB962C8B-B14F-4D97-AF65-F5344CB8AC3E}">
        <p14:creationId xmlns:p14="http://schemas.microsoft.com/office/powerpoint/2010/main" val="1964784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the Function in a Cell Program</a:t>
            </a:r>
            <a:endParaRPr lang="en-US" dirty="0"/>
          </a:p>
        </p:txBody>
      </p:sp>
      <p:sp>
        <p:nvSpPr>
          <p:cNvPr id="4" name="TextBox 3"/>
          <p:cNvSpPr txBox="1"/>
          <p:nvPr/>
        </p:nvSpPr>
        <p:spPr>
          <a:xfrm>
            <a:off x="2388514" y="1731990"/>
            <a:ext cx="3643545" cy="397031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200" b="1" dirty="0" smtClean="0">
                <a:latin typeface="Courier"/>
                <a:cs typeface="Courier"/>
              </a:rPr>
              <a:t>include </a:t>
            </a:r>
            <a:r>
              <a:rPr lang="en-US" sz="1200" b="1" dirty="0" err="1" smtClean="0">
                <a:latin typeface="Courier"/>
                <a:cs typeface="Courier"/>
              </a:rPr>
              <a:t>gro</a:t>
            </a:r>
            <a:endParaRPr lang="en-US" sz="1200" b="1" dirty="0" smtClean="0">
              <a:latin typeface="Courier"/>
              <a:cs typeface="Courier"/>
            </a:endParaRPr>
          </a:p>
          <a:p>
            <a:endParaRPr lang="en-US" sz="1200" b="1" dirty="0" smtClean="0">
              <a:latin typeface="Courier"/>
              <a:cs typeface="Courier"/>
            </a:endParaRPr>
          </a:p>
          <a:p>
            <a:r>
              <a:rPr lang="en-US" sz="1200" b="1" dirty="0" smtClean="0">
                <a:solidFill>
                  <a:srgbClr val="000000"/>
                </a:solidFill>
                <a:latin typeface="Courier"/>
                <a:cs typeface="Courier"/>
              </a:rPr>
              <a:t>fun hill v k x . v * x / ( k + x );</a:t>
            </a:r>
          </a:p>
          <a:p>
            <a:endParaRPr lang="en-US" sz="1200" b="1" dirty="0">
              <a:solidFill>
                <a:srgbClr val="000000"/>
              </a:solidFill>
              <a:latin typeface="Courier"/>
              <a:cs typeface="Courier"/>
            </a:endParaRPr>
          </a:p>
          <a:p>
            <a:r>
              <a:rPr lang="en-US" sz="1200" b="1" dirty="0" smtClean="0">
                <a:solidFill>
                  <a:srgbClr val="0000FF"/>
                </a:solidFill>
                <a:latin typeface="Courier"/>
                <a:cs typeface="Courier"/>
              </a:rPr>
              <a:t>alpha := 1.0;</a:t>
            </a:r>
          </a:p>
          <a:p>
            <a:r>
              <a:rPr lang="en-US" sz="1200" b="1" dirty="0" smtClean="0">
                <a:solidFill>
                  <a:srgbClr val="0000FF"/>
                </a:solidFill>
                <a:latin typeface="Courier"/>
                <a:cs typeface="Courier"/>
              </a:rPr>
              <a:t>km := 10.0;</a:t>
            </a:r>
          </a:p>
          <a:p>
            <a:r>
              <a:rPr lang="en-US" sz="1200" b="1" dirty="0" err="1" smtClean="0">
                <a:solidFill>
                  <a:srgbClr val="0000FF"/>
                </a:solidFill>
                <a:latin typeface="Courier"/>
                <a:cs typeface="Courier"/>
              </a:rPr>
              <a:t>iptg</a:t>
            </a:r>
            <a:r>
              <a:rPr lang="en-US" sz="1200" b="1" dirty="0" smtClean="0">
                <a:solidFill>
                  <a:srgbClr val="0000FF"/>
                </a:solidFill>
                <a:latin typeface="Courier"/>
                <a:cs typeface="Courier"/>
              </a:rPr>
              <a:t> := 1.0;</a:t>
            </a:r>
          </a:p>
          <a:p>
            <a:endParaRPr lang="en-US" sz="1200" b="1" dirty="0">
              <a:solidFill>
                <a:srgbClr val="0000FF"/>
              </a:solidFill>
              <a:latin typeface="Courier"/>
              <a:cs typeface="Courier"/>
            </a:endParaRPr>
          </a:p>
          <a:p>
            <a:r>
              <a:rPr lang="en-US" sz="1200" b="1" dirty="0" smtClean="0">
                <a:solidFill>
                  <a:srgbClr val="0000FF"/>
                </a:solidFill>
                <a:latin typeface="Courier"/>
                <a:cs typeface="Courier"/>
              </a:rPr>
              <a:t>program p() := {</a:t>
            </a:r>
          </a:p>
          <a:p>
            <a:endParaRPr lang="en-US" sz="1200" b="1" dirty="0" smtClean="0">
              <a:solidFill>
                <a:srgbClr val="0000FF"/>
              </a:solidFill>
              <a:latin typeface="Courier"/>
              <a:cs typeface="Courier"/>
            </a:endParaRPr>
          </a:p>
          <a:p>
            <a:r>
              <a:rPr lang="en-US" sz="1200" b="1" dirty="0" smtClean="0">
                <a:solidFill>
                  <a:srgbClr val="0000FF"/>
                </a:solidFill>
                <a:latin typeface="Courier"/>
                <a:cs typeface="Courier"/>
              </a:rPr>
              <a:t>  </a:t>
            </a:r>
            <a:r>
              <a:rPr lang="en-US" sz="1200" b="1" dirty="0" err="1" smtClean="0">
                <a:solidFill>
                  <a:srgbClr val="0000FF"/>
                </a:solidFill>
                <a:latin typeface="Courier"/>
                <a:cs typeface="Courier"/>
              </a:rPr>
              <a:t>gfp</a:t>
            </a:r>
            <a:r>
              <a:rPr lang="en-US" sz="1200" b="1" dirty="0" smtClean="0">
                <a:solidFill>
                  <a:srgbClr val="0000FF"/>
                </a:solidFill>
                <a:latin typeface="Courier"/>
                <a:cs typeface="Courier"/>
              </a:rPr>
              <a:t> := 0;</a:t>
            </a:r>
            <a:endParaRPr lang="en-US" sz="1200" b="1" dirty="0">
              <a:solidFill>
                <a:srgbClr val="0000FF"/>
              </a:solidFill>
              <a:latin typeface="Courier"/>
              <a:cs typeface="Courier"/>
            </a:endParaRPr>
          </a:p>
          <a:p>
            <a:endParaRPr lang="en-US" sz="1200" b="1" dirty="0">
              <a:solidFill>
                <a:srgbClr val="0000FF"/>
              </a:solidFill>
              <a:latin typeface="Courier"/>
              <a:cs typeface="Courier"/>
            </a:endParaRPr>
          </a:p>
          <a:p>
            <a:r>
              <a:rPr lang="en-US" sz="1200" b="1" dirty="0" smtClean="0">
                <a:solidFill>
                  <a:srgbClr val="0000FF"/>
                </a:solidFill>
                <a:latin typeface="Courier"/>
                <a:cs typeface="Courier"/>
              </a:rPr>
              <a:t>  rate ( hill alpha km </a:t>
            </a:r>
            <a:r>
              <a:rPr lang="en-US" sz="1200" b="1" dirty="0" err="1" smtClean="0">
                <a:solidFill>
                  <a:srgbClr val="0000FF"/>
                </a:solidFill>
                <a:latin typeface="Courier"/>
                <a:cs typeface="Courier"/>
              </a:rPr>
              <a:t>iptg</a:t>
            </a:r>
            <a:r>
              <a:rPr lang="en-US" sz="1200" b="1" dirty="0" smtClean="0">
                <a:solidFill>
                  <a:srgbClr val="0000FF"/>
                </a:solidFill>
                <a:latin typeface="Courier"/>
                <a:cs typeface="Courier"/>
              </a:rPr>
              <a:t> ) : {</a:t>
            </a:r>
          </a:p>
          <a:p>
            <a:endParaRPr lang="en-US" sz="1200" b="1" dirty="0">
              <a:solidFill>
                <a:srgbClr val="0000FF"/>
              </a:solidFill>
              <a:latin typeface="Courier"/>
              <a:cs typeface="Courier"/>
            </a:endParaRPr>
          </a:p>
          <a:p>
            <a:r>
              <a:rPr lang="en-US" sz="1200" b="1" dirty="0" smtClean="0">
                <a:solidFill>
                  <a:srgbClr val="0000FF"/>
                </a:solidFill>
                <a:latin typeface="Courier"/>
                <a:cs typeface="Courier"/>
              </a:rPr>
              <a:t>    </a:t>
            </a:r>
            <a:r>
              <a:rPr lang="en-US" sz="1200" b="1" dirty="0" err="1" smtClean="0">
                <a:solidFill>
                  <a:srgbClr val="0000FF"/>
                </a:solidFill>
                <a:latin typeface="Courier"/>
                <a:cs typeface="Courier"/>
              </a:rPr>
              <a:t>gfp</a:t>
            </a:r>
            <a:r>
              <a:rPr lang="en-US" sz="1200" b="1" dirty="0" smtClean="0">
                <a:solidFill>
                  <a:srgbClr val="0000FF"/>
                </a:solidFill>
                <a:latin typeface="Courier"/>
                <a:cs typeface="Courier"/>
              </a:rPr>
              <a:t> := </a:t>
            </a:r>
            <a:r>
              <a:rPr lang="en-US" sz="1200" b="1" dirty="0" err="1" smtClean="0">
                <a:solidFill>
                  <a:srgbClr val="0000FF"/>
                </a:solidFill>
                <a:latin typeface="Courier"/>
                <a:cs typeface="Courier"/>
              </a:rPr>
              <a:t>gfp</a:t>
            </a:r>
            <a:r>
              <a:rPr lang="en-US" sz="1200" b="1" dirty="0" smtClean="0">
                <a:solidFill>
                  <a:srgbClr val="0000FF"/>
                </a:solidFill>
                <a:latin typeface="Courier"/>
                <a:cs typeface="Courier"/>
              </a:rPr>
              <a:t> + 1;</a:t>
            </a:r>
          </a:p>
          <a:p>
            <a:endParaRPr lang="en-US" sz="1200" b="1" dirty="0">
              <a:solidFill>
                <a:srgbClr val="0000FF"/>
              </a:solidFill>
              <a:latin typeface="Courier"/>
              <a:cs typeface="Courier"/>
            </a:endParaRPr>
          </a:p>
          <a:p>
            <a:r>
              <a:rPr lang="en-US" sz="1200" b="1" dirty="0" smtClean="0">
                <a:solidFill>
                  <a:srgbClr val="0000FF"/>
                </a:solidFill>
                <a:latin typeface="Courier"/>
                <a:cs typeface="Courier"/>
              </a:rPr>
              <a:t>  }</a:t>
            </a:r>
          </a:p>
          <a:p>
            <a:endParaRPr lang="en-US" sz="1200" b="1" dirty="0">
              <a:solidFill>
                <a:srgbClr val="0000FF"/>
              </a:solidFill>
              <a:latin typeface="Courier"/>
              <a:cs typeface="Courier"/>
            </a:endParaRPr>
          </a:p>
          <a:p>
            <a:r>
              <a:rPr lang="en-US" sz="1200" b="1" dirty="0" smtClean="0">
                <a:solidFill>
                  <a:srgbClr val="0000FF"/>
                </a:solidFill>
                <a:latin typeface="Courier"/>
                <a:cs typeface="Courier"/>
              </a:rPr>
              <a:t>};</a:t>
            </a:r>
          </a:p>
          <a:p>
            <a:endParaRPr lang="en-US" sz="1200" b="1" dirty="0">
              <a:solidFill>
                <a:srgbClr val="0000FF"/>
              </a:solidFill>
              <a:latin typeface="Courier"/>
              <a:cs typeface="Courier"/>
            </a:endParaRPr>
          </a:p>
          <a:p>
            <a:r>
              <a:rPr lang="en-US" sz="1200" b="1" dirty="0" err="1" smtClean="0">
                <a:solidFill>
                  <a:srgbClr val="0000FF"/>
                </a:solidFill>
                <a:latin typeface="Courier"/>
                <a:cs typeface="Courier"/>
              </a:rPr>
              <a:t>ecoli</a:t>
            </a:r>
            <a:r>
              <a:rPr lang="en-US" sz="1200" b="1" dirty="0" smtClean="0">
                <a:solidFill>
                  <a:srgbClr val="0000FF"/>
                </a:solidFill>
                <a:latin typeface="Courier"/>
                <a:cs typeface="Courier"/>
              </a:rPr>
              <a:t> ( [], program p() );</a:t>
            </a:r>
            <a:endParaRPr lang="en-US" sz="1200" b="1" dirty="0">
              <a:solidFill>
                <a:srgbClr val="0000FF"/>
              </a:solidFill>
              <a:latin typeface="Courier"/>
              <a:cs typeface="Courier"/>
            </a:endParaRPr>
          </a:p>
        </p:txBody>
      </p:sp>
    </p:spTree>
    <p:extLst>
      <p:ext uri="{BB962C8B-B14F-4D97-AF65-F5344CB8AC3E}">
        <p14:creationId xmlns:p14="http://schemas.microsoft.com/office/powerpoint/2010/main" val="3930235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504553" y="501602"/>
            <a:ext cx="4326374" cy="3850948"/>
          </a:xfrm>
          <a:prstGeom prst="rect">
            <a:avLst/>
          </a:prstGeom>
        </p:spPr>
      </p:pic>
      <p:cxnSp>
        <p:nvCxnSpPr>
          <p:cNvPr id="7" name="Straight Arrow Connector 6"/>
          <p:cNvCxnSpPr/>
          <p:nvPr/>
        </p:nvCxnSpPr>
        <p:spPr>
          <a:xfrm>
            <a:off x="6468594" y="3929237"/>
            <a:ext cx="5159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6375670" y="3983218"/>
            <a:ext cx="1242798" cy="369332"/>
          </a:xfrm>
          <a:prstGeom prst="rect">
            <a:avLst/>
          </a:prstGeom>
          <a:noFill/>
        </p:spPr>
        <p:txBody>
          <a:bodyPr wrap="none" rtlCol="0">
            <a:spAutoFit/>
          </a:bodyPr>
          <a:lstStyle/>
          <a:p>
            <a:r>
              <a:rPr lang="en-US" dirty="0" smtClean="0"/>
              <a:t>Media flow</a:t>
            </a:r>
            <a:endParaRPr lang="en-US" dirty="0"/>
          </a:p>
        </p:txBody>
      </p:sp>
      <p:sp>
        <p:nvSpPr>
          <p:cNvPr id="2" name="Title 1"/>
          <p:cNvSpPr>
            <a:spLocks noGrp="1"/>
          </p:cNvSpPr>
          <p:nvPr>
            <p:ph type="title"/>
          </p:nvPr>
        </p:nvSpPr>
        <p:spPr/>
        <p:txBody>
          <a:bodyPr/>
          <a:lstStyle/>
          <a:p>
            <a:r>
              <a:rPr lang="en-US" dirty="0" err="1" smtClean="0"/>
              <a:t>Chemostat</a:t>
            </a:r>
            <a:r>
              <a:rPr lang="en-US" dirty="0" smtClean="0"/>
              <a:t> Mode</a:t>
            </a:r>
            <a:endParaRPr lang="en-US" dirty="0"/>
          </a:p>
        </p:txBody>
      </p:sp>
      <p:sp>
        <p:nvSpPr>
          <p:cNvPr id="4" name="TextBox 3"/>
          <p:cNvSpPr txBox="1"/>
          <p:nvPr/>
        </p:nvSpPr>
        <p:spPr>
          <a:xfrm>
            <a:off x="589481" y="1586462"/>
            <a:ext cx="3643545" cy="433964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200" b="1" dirty="0" smtClean="0">
                <a:solidFill>
                  <a:schemeClr val="tx1"/>
                </a:solidFill>
                <a:latin typeface="Courier"/>
                <a:cs typeface="Courier"/>
              </a:rPr>
              <a:t>include </a:t>
            </a:r>
            <a:r>
              <a:rPr lang="en-US" sz="1200" b="1" dirty="0" err="1" smtClean="0">
                <a:solidFill>
                  <a:schemeClr val="tx1"/>
                </a:solidFill>
                <a:latin typeface="Courier"/>
                <a:cs typeface="Courier"/>
              </a:rPr>
              <a:t>gro</a:t>
            </a:r>
            <a:endParaRPr lang="en-US" sz="1200" b="1" dirty="0" smtClean="0">
              <a:solidFill>
                <a:schemeClr val="tx1"/>
              </a:solidFill>
              <a:latin typeface="Courier"/>
              <a:cs typeface="Courier"/>
            </a:endParaRPr>
          </a:p>
          <a:p>
            <a:endParaRPr lang="en-US" sz="1200" b="1" dirty="0" smtClean="0">
              <a:solidFill>
                <a:schemeClr val="tx1"/>
              </a:solidFill>
              <a:latin typeface="Courier"/>
              <a:cs typeface="Courier"/>
            </a:endParaRPr>
          </a:p>
          <a:p>
            <a:r>
              <a:rPr lang="en-US" sz="1200" b="1" dirty="0" err="1" smtClean="0">
                <a:solidFill>
                  <a:srgbClr val="0000FF"/>
                </a:solidFill>
                <a:latin typeface="Courier"/>
                <a:cs typeface="Courier"/>
              </a:rPr>
              <a:t>chemostat</a:t>
            </a:r>
            <a:r>
              <a:rPr lang="en-US" sz="1200" b="1" dirty="0" smtClean="0">
                <a:solidFill>
                  <a:srgbClr val="0000FF"/>
                </a:solidFill>
                <a:latin typeface="Courier"/>
                <a:cs typeface="Courier"/>
              </a:rPr>
              <a:t> ( true );</a:t>
            </a:r>
            <a:endParaRPr lang="en-US" sz="1200" b="1" dirty="0">
              <a:solidFill>
                <a:srgbClr val="0000FF"/>
              </a:solidFill>
              <a:latin typeface="Courier"/>
              <a:cs typeface="Courier"/>
            </a:endParaRPr>
          </a:p>
          <a:p>
            <a:endParaRPr lang="en-US" sz="1200" b="1" dirty="0" smtClean="0">
              <a:solidFill>
                <a:schemeClr val="tx1"/>
              </a:solidFill>
              <a:latin typeface="Courier"/>
              <a:cs typeface="Courier"/>
            </a:endParaRPr>
          </a:p>
          <a:p>
            <a:r>
              <a:rPr lang="en-US" sz="1200" b="1" dirty="0" smtClean="0">
                <a:solidFill>
                  <a:schemeClr val="tx1"/>
                </a:solidFill>
                <a:latin typeface="Courier"/>
                <a:cs typeface="Courier"/>
              </a:rPr>
              <a:t>fun hill v k x . v * x / ( k + x );</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alpha := 1.0;</a:t>
            </a:r>
          </a:p>
          <a:p>
            <a:r>
              <a:rPr lang="en-US" sz="1200" b="1" dirty="0" smtClean="0">
                <a:solidFill>
                  <a:schemeClr val="tx1"/>
                </a:solidFill>
                <a:latin typeface="Courier"/>
                <a:cs typeface="Courier"/>
              </a:rPr>
              <a:t>km := 10.0;</a:t>
            </a:r>
          </a:p>
          <a:p>
            <a:r>
              <a:rPr lang="en-US" sz="1200" b="1" dirty="0" err="1" smtClean="0">
                <a:solidFill>
                  <a:schemeClr val="tx1"/>
                </a:solidFill>
                <a:latin typeface="Courier"/>
                <a:cs typeface="Courier"/>
              </a:rPr>
              <a:t>iptg</a:t>
            </a:r>
            <a:r>
              <a:rPr lang="en-US" sz="1200" b="1" dirty="0" smtClean="0">
                <a:solidFill>
                  <a:schemeClr val="tx1"/>
                </a:solidFill>
                <a:latin typeface="Courier"/>
                <a:cs typeface="Courier"/>
              </a:rPr>
              <a:t> := 1.0;</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program p() := {</a:t>
            </a:r>
          </a:p>
          <a:p>
            <a:endParaRPr lang="en-US" sz="1200" b="1" dirty="0" smtClean="0">
              <a:solidFill>
                <a:schemeClr val="tx1"/>
              </a:solidFill>
              <a:latin typeface="Courier"/>
              <a:cs typeface="Courier"/>
            </a:endParaRPr>
          </a:p>
          <a:p>
            <a:r>
              <a:rPr lang="en-US" sz="1200" b="1" dirty="0" smtClean="0">
                <a:solidFill>
                  <a:schemeClr val="tx1"/>
                </a:solidFill>
                <a:latin typeface="Courier"/>
                <a:cs typeface="Courier"/>
              </a:rPr>
              <a:t>  </a:t>
            </a:r>
            <a:r>
              <a:rPr lang="en-US" sz="1200" b="1" dirty="0" err="1" smtClean="0">
                <a:solidFill>
                  <a:schemeClr val="tx1"/>
                </a:solidFill>
                <a:latin typeface="Courier"/>
                <a:cs typeface="Courier"/>
              </a:rPr>
              <a:t>gfp</a:t>
            </a:r>
            <a:r>
              <a:rPr lang="en-US" sz="1200" b="1" dirty="0" smtClean="0">
                <a:solidFill>
                  <a:schemeClr val="tx1"/>
                </a:solidFill>
                <a:latin typeface="Courier"/>
                <a:cs typeface="Courier"/>
              </a:rPr>
              <a:t> := 0;</a:t>
            </a:r>
            <a:endParaRPr lang="en-US" sz="1200" b="1" dirty="0">
              <a:solidFill>
                <a:schemeClr val="tx1"/>
              </a:solidFill>
              <a:latin typeface="Courier"/>
              <a:cs typeface="Courier"/>
            </a:endParaRP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  rate ( hill alpha km </a:t>
            </a:r>
            <a:r>
              <a:rPr lang="en-US" sz="1200" b="1" dirty="0" err="1" smtClean="0">
                <a:solidFill>
                  <a:schemeClr val="tx1"/>
                </a:solidFill>
                <a:latin typeface="Courier"/>
                <a:cs typeface="Courier"/>
              </a:rPr>
              <a:t>iptg</a:t>
            </a:r>
            <a:r>
              <a:rPr lang="en-US" sz="1200" b="1" dirty="0" smtClean="0">
                <a:solidFill>
                  <a:schemeClr val="tx1"/>
                </a:solidFill>
                <a:latin typeface="Courier"/>
                <a:cs typeface="Courier"/>
              </a:rPr>
              <a:t> ) : {</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    </a:t>
            </a:r>
            <a:r>
              <a:rPr lang="en-US" sz="1200" b="1" dirty="0" err="1" smtClean="0">
                <a:solidFill>
                  <a:schemeClr val="tx1"/>
                </a:solidFill>
                <a:latin typeface="Courier"/>
                <a:cs typeface="Courier"/>
              </a:rPr>
              <a:t>gfp</a:t>
            </a:r>
            <a:r>
              <a:rPr lang="en-US" sz="1200" b="1" dirty="0" smtClean="0">
                <a:solidFill>
                  <a:schemeClr val="tx1"/>
                </a:solidFill>
                <a:latin typeface="Courier"/>
                <a:cs typeface="Courier"/>
              </a:rPr>
              <a:t> := </a:t>
            </a:r>
            <a:r>
              <a:rPr lang="en-US" sz="1200" b="1" dirty="0" err="1" smtClean="0">
                <a:solidFill>
                  <a:schemeClr val="tx1"/>
                </a:solidFill>
                <a:latin typeface="Courier"/>
                <a:cs typeface="Courier"/>
              </a:rPr>
              <a:t>gfp</a:t>
            </a:r>
            <a:r>
              <a:rPr lang="en-US" sz="1200" b="1" dirty="0" smtClean="0">
                <a:solidFill>
                  <a:schemeClr val="tx1"/>
                </a:solidFill>
                <a:latin typeface="Courier"/>
                <a:cs typeface="Courier"/>
              </a:rPr>
              <a:t> + 1;</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  }</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a:t>
            </a:r>
          </a:p>
          <a:p>
            <a:endParaRPr lang="en-US" sz="1200" b="1" dirty="0">
              <a:solidFill>
                <a:schemeClr val="tx1"/>
              </a:solidFill>
              <a:latin typeface="Courier"/>
              <a:cs typeface="Courier"/>
            </a:endParaRPr>
          </a:p>
          <a:p>
            <a:r>
              <a:rPr lang="en-US" sz="1200" b="1" dirty="0" err="1" smtClean="0">
                <a:solidFill>
                  <a:schemeClr val="tx1"/>
                </a:solidFill>
                <a:latin typeface="Courier"/>
                <a:cs typeface="Courier"/>
              </a:rPr>
              <a:t>ecoli</a:t>
            </a:r>
            <a:r>
              <a:rPr lang="en-US" sz="1200" b="1" dirty="0" smtClean="0">
                <a:solidFill>
                  <a:schemeClr val="tx1"/>
                </a:solidFill>
                <a:latin typeface="Courier"/>
                <a:cs typeface="Courier"/>
              </a:rPr>
              <a:t> ( [], program p() );</a:t>
            </a:r>
            <a:endParaRPr lang="en-US" sz="1200" b="1" dirty="0">
              <a:solidFill>
                <a:schemeClr val="tx1"/>
              </a:solidFill>
              <a:latin typeface="Courier"/>
              <a:cs typeface="Courier"/>
            </a:endParaRPr>
          </a:p>
        </p:txBody>
      </p:sp>
      <p:sp>
        <p:nvSpPr>
          <p:cNvPr id="9" name="TextBox 8"/>
          <p:cNvSpPr txBox="1"/>
          <p:nvPr/>
        </p:nvSpPr>
        <p:spPr>
          <a:xfrm>
            <a:off x="4504553" y="5146394"/>
            <a:ext cx="4326374" cy="923330"/>
          </a:xfrm>
          <a:prstGeom prst="rect">
            <a:avLst/>
          </a:prstGeom>
          <a:noFill/>
        </p:spPr>
        <p:txBody>
          <a:bodyPr wrap="square" rtlCol="0">
            <a:spAutoFit/>
          </a:bodyPr>
          <a:lstStyle/>
          <a:p>
            <a:r>
              <a:rPr lang="en-US" dirty="0" err="1" smtClean="0"/>
              <a:t>Chemostat</a:t>
            </a:r>
            <a:r>
              <a:rPr lang="en-US" dirty="0" smtClean="0"/>
              <a:t> mode allows you to keep a more or less fixed population of cells in the simulation as long as you want.</a:t>
            </a:r>
            <a:endParaRPr lang="en-US" dirty="0"/>
          </a:p>
        </p:txBody>
      </p:sp>
    </p:spTree>
    <p:extLst>
      <p:ext uri="{BB962C8B-B14F-4D97-AF65-F5344CB8AC3E}">
        <p14:creationId xmlns:p14="http://schemas.microsoft.com/office/powerpoint/2010/main" val="1757397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Chemostat</a:t>
            </a:r>
            <a:r>
              <a:rPr lang="en-US" dirty="0" smtClean="0"/>
              <a:t> Size</a:t>
            </a:r>
            <a:endParaRPr lang="en-US" dirty="0"/>
          </a:p>
        </p:txBody>
      </p:sp>
      <p:sp>
        <p:nvSpPr>
          <p:cNvPr id="4" name="TextBox 3"/>
          <p:cNvSpPr txBox="1"/>
          <p:nvPr/>
        </p:nvSpPr>
        <p:spPr>
          <a:xfrm>
            <a:off x="589481" y="1586462"/>
            <a:ext cx="3643545" cy="470898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200" b="1" dirty="0" smtClean="0">
                <a:solidFill>
                  <a:schemeClr val="tx1"/>
                </a:solidFill>
                <a:latin typeface="Courier"/>
                <a:cs typeface="Courier"/>
              </a:rPr>
              <a:t>include </a:t>
            </a:r>
            <a:r>
              <a:rPr lang="en-US" sz="1200" b="1" dirty="0" err="1" smtClean="0">
                <a:solidFill>
                  <a:schemeClr val="tx1"/>
                </a:solidFill>
                <a:latin typeface="Courier"/>
                <a:cs typeface="Courier"/>
              </a:rPr>
              <a:t>gro</a:t>
            </a:r>
            <a:endParaRPr lang="en-US" sz="1200" b="1" dirty="0" smtClean="0">
              <a:solidFill>
                <a:schemeClr val="tx1"/>
              </a:solidFill>
              <a:latin typeface="Courier"/>
              <a:cs typeface="Courier"/>
            </a:endParaRPr>
          </a:p>
          <a:p>
            <a:endParaRPr lang="en-US" sz="1200" b="1" dirty="0" smtClean="0">
              <a:solidFill>
                <a:schemeClr val="tx1"/>
              </a:solidFill>
              <a:latin typeface="Courier"/>
              <a:cs typeface="Courier"/>
            </a:endParaRPr>
          </a:p>
          <a:p>
            <a:r>
              <a:rPr lang="en-US" sz="1200" b="1" dirty="0" err="1" smtClean="0">
                <a:solidFill>
                  <a:srgbClr val="0000FF"/>
                </a:solidFill>
                <a:latin typeface="Courier"/>
                <a:cs typeface="Courier"/>
              </a:rPr>
              <a:t>chemostat</a:t>
            </a:r>
            <a:r>
              <a:rPr lang="en-US" sz="1200" b="1" dirty="0" smtClean="0">
                <a:solidFill>
                  <a:srgbClr val="0000FF"/>
                </a:solidFill>
                <a:latin typeface="Courier"/>
                <a:cs typeface="Courier"/>
              </a:rPr>
              <a:t> ( true );</a:t>
            </a:r>
            <a:endParaRPr lang="en-US" sz="1200" b="1" dirty="0">
              <a:solidFill>
                <a:srgbClr val="0000FF"/>
              </a:solidFill>
              <a:latin typeface="Courier"/>
              <a:cs typeface="Courier"/>
            </a:endParaRPr>
          </a:p>
          <a:p>
            <a:r>
              <a:rPr lang="en-US" sz="1200" b="1" dirty="0" smtClean="0">
                <a:solidFill>
                  <a:srgbClr val="0000FF"/>
                </a:solidFill>
                <a:latin typeface="Courier"/>
                <a:cs typeface="Courier"/>
              </a:rPr>
              <a:t>set ( "</a:t>
            </a:r>
            <a:r>
              <a:rPr lang="en-US" sz="1200" b="1" dirty="0" err="1" smtClean="0">
                <a:solidFill>
                  <a:srgbClr val="0000FF"/>
                </a:solidFill>
                <a:latin typeface="Courier"/>
                <a:cs typeface="Courier"/>
              </a:rPr>
              <a:t>chemostat_width</a:t>
            </a:r>
            <a:r>
              <a:rPr lang="en-US" sz="1200" b="1" dirty="0" smtClean="0">
                <a:solidFill>
                  <a:srgbClr val="0000FF"/>
                </a:solidFill>
                <a:latin typeface="Courier"/>
                <a:cs typeface="Courier"/>
              </a:rPr>
              <a:t>",  20 );</a:t>
            </a:r>
          </a:p>
          <a:p>
            <a:r>
              <a:rPr lang="en-US" sz="1200" b="1" dirty="0" smtClean="0">
                <a:solidFill>
                  <a:srgbClr val="0000FF"/>
                </a:solidFill>
                <a:latin typeface="Courier"/>
                <a:cs typeface="Courier"/>
              </a:rPr>
              <a:t>set ( "</a:t>
            </a:r>
            <a:r>
              <a:rPr lang="en-US" sz="1200" b="1" dirty="0" err="1" smtClean="0">
                <a:solidFill>
                  <a:srgbClr val="0000FF"/>
                </a:solidFill>
                <a:latin typeface="Courier"/>
                <a:cs typeface="Courier"/>
              </a:rPr>
              <a:t>chemostat_height</a:t>
            </a:r>
            <a:r>
              <a:rPr lang="en-US" sz="1200" b="1" dirty="0" smtClean="0">
                <a:solidFill>
                  <a:srgbClr val="0000FF"/>
                </a:solidFill>
                <a:latin typeface="Courier"/>
                <a:cs typeface="Courier"/>
              </a:rPr>
              <a:t>", 250 );</a:t>
            </a:r>
            <a:endParaRPr lang="en-US" sz="1200" b="1" dirty="0">
              <a:solidFill>
                <a:srgbClr val="0000FF"/>
              </a:solidFill>
              <a:latin typeface="Courier"/>
              <a:cs typeface="Courier"/>
            </a:endParaRPr>
          </a:p>
          <a:p>
            <a:endParaRPr lang="en-US" sz="1200" b="1" dirty="0" smtClean="0">
              <a:solidFill>
                <a:schemeClr val="tx1"/>
              </a:solidFill>
              <a:latin typeface="Courier"/>
              <a:cs typeface="Courier"/>
            </a:endParaRPr>
          </a:p>
          <a:p>
            <a:r>
              <a:rPr lang="en-US" sz="1200" b="1" dirty="0" smtClean="0">
                <a:solidFill>
                  <a:schemeClr val="tx1"/>
                </a:solidFill>
                <a:latin typeface="Courier"/>
                <a:cs typeface="Courier"/>
              </a:rPr>
              <a:t>fun hill v k x . v * x / ( k + x );</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alpha := 1.0;</a:t>
            </a:r>
          </a:p>
          <a:p>
            <a:r>
              <a:rPr lang="en-US" sz="1200" b="1" dirty="0" smtClean="0">
                <a:solidFill>
                  <a:schemeClr val="tx1"/>
                </a:solidFill>
                <a:latin typeface="Courier"/>
                <a:cs typeface="Courier"/>
              </a:rPr>
              <a:t>km := 10.0;</a:t>
            </a:r>
          </a:p>
          <a:p>
            <a:r>
              <a:rPr lang="en-US" sz="1200" b="1" dirty="0" err="1" smtClean="0">
                <a:solidFill>
                  <a:schemeClr val="tx1"/>
                </a:solidFill>
                <a:latin typeface="Courier"/>
                <a:cs typeface="Courier"/>
              </a:rPr>
              <a:t>iptg</a:t>
            </a:r>
            <a:r>
              <a:rPr lang="en-US" sz="1200" b="1" dirty="0" smtClean="0">
                <a:solidFill>
                  <a:schemeClr val="tx1"/>
                </a:solidFill>
                <a:latin typeface="Courier"/>
                <a:cs typeface="Courier"/>
              </a:rPr>
              <a:t> := 1.0;</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program p() := {</a:t>
            </a:r>
          </a:p>
          <a:p>
            <a:endParaRPr lang="en-US" sz="1200" b="1" dirty="0" smtClean="0">
              <a:solidFill>
                <a:schemeClr val="tx1"/>
              </a:solidFill>
              <a:latin typeface="Courier"/>
              <a:cs typeface="Courier"/>
            </a:endParaRPr>
          </a:p>
          <a:p>
            <a:r>
              <a:rPr lang="en-US" sz="1200" b="1" dirty="0" smtClean="0">
                <a:solidFill>
                  <a:schemeClr val="tx1"/>
                </a:solidFill>
                <a:latin typeface="Courier"/>
                <a:cs typeface="Courier"/>
              </a:rPr>
              <a:t>  </a:t>
            </a:r>
            <a:r>
              <a:rPr lang="en-US" sz="1200" b="1" dirty="0" err="1" smtClean="0">
                <a:solidFill>
                  <a:schemeClr val="tx1"/>
                </a:solidFill>
                <a:latin typeface="Courier"/>
                <a:cs typeface="Courier"/>
              </a:rPr>
              <a:t>gfp</a:t>
            </a:r>
            <a:r>
              <a:rPr lang="en-US" sz="1200" b="1" dirty="0" smtClean="0">
                <a:solidFill>
                  <a:schemeClr val="tx1"/>
                </a:solidFill>
                <a:latin typeface="Courier"/>
                <a:cs typeface="Courier"/>
              </a:rPr>
              <a:t> := 0;</a:t>
            </a:r>
            <a:endParaRPr lang="en-US" sz="1200" b="1" dirty="0">
              <a:solidFill>
                <a:schemeClr val="tx1"/>
              </a:solidFill>
              <a:latin typeface="Courier"/>
              <a:cs typeface="Courier"/>
            </a:endParaRP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  rate ( hill alpha km </a:t>
            </a:r>
            <a:r>
              <a:rPr lang="en-US" sz="1200" b="1" dirty="0" err="1" smtClean="0">
                <a:solidFill>
                  <a:schemeClr val="tx1"/>
                </a:solidFill>
                <a:latin typeface="Courier"/>
                <a:cs typeface="Courier"/>
              </a:rPr>
              <a:t>iptg</a:t>
            </a:r>
            <a:r>
              <a:rPr lang="en-US" sz="1200" b="1" dirty="0" smtClean="0">
                <a:solidFill>
                  <a:schemeClr val="tx1"/>
                </a:solidFill>
                <a:latin typeface="Courier"/>
                <a:cs typeface="Courier"/>
              </a:rPr>
              <a:t> ) : {</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    </a:t>
            </a:r>
            <a:r>
              <a:rPr lang="en-US" sz="1200" b="1" dirty="0" err="1" smtClean="0">
                <a:solidFill>
                  <a:schemeClr val="tx1"/>
                </a:solidFill>
                <a:latin typeface="Courier"/>
                <a:cs typeface="Courier"/>
              </a:rPr>
              <a:t>gfp</a:t>
            </a:r>
            <a:r>
              <a:rPr lang="en-US" sz="1200" b="1" dirty="0" smtClean="0">
                <a:solidFill>
                  <a:schemeClr val="tx1"/>
                </a:solidFill>
                <a:latin typeface="Courier"/>
                <a:cs typeface="Courier"/>
              </a:rPr>
              <a:t> := </a:t>
            </a:r>
            <a:r>
              <a:rPr lang="en-US" sz="1200" b="1" dirty="0" err="1" smtClean="0">
                <a:solidFill>
                  <a:schemeClr val="tx1"/>
                </a:solidFill>
                <a:latin typeface="Courier"/>
                <a:cs typeface="Courier"/>
              </a:rPr>
              <a:t>gfp</a:t>
            </a:r>
            <a:r>
              <a:rPr lang="en-US" sz="1200" b="1" dirty="0" smtClean="0">
                <a:solidFill>
                  <a:schemeClr val="tx1"/>
                </a:solidFill>
                <a:latin typeface="Courier"/>
                <a:cs typeface="Courier"/>
              </a:rPr>
              <a:t> + 1;</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  }</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a:t>
            </a:r>
          </a:p>
          <a:p>
            <a:endParaRPr lang="en-US" sz="1200" b="1" dirty="0">
              <a:solidFill>
                <a:schemeClr val="tx1"/>
              </a:solidFill>
              <a:latin typeface="Courier"/>
              <a:cs typeface="Courier"/>
            </a:endParaRPr>
          </a:p>
          <a:p>
            <a:r>
              <a:rPr lang="en-US" sz="1200" b="1" dirty="0" err="1" smtClean="0">
                <a:solidFill>
                  <a:schemeClr val="tx1"/>
                </a:solidFill>
                <a:latin typeface="Courier"/>
                <a:cs typeface="Courier"/>
              </a:rPr>
              <a:t>ecoli</a:t>
            </a:r>
            <a:r>
              <a:rPr lang="en-US" sz="1200" b="1" dirty="0" smtClean="0">
                <a:solidFill>
                  <a:schemeClr val="tx1"/>
                </a:solidFill>
                <a:latin typeface="Courier"/>
                <a:cs typeface="Courier"/>
              </a:rPr>
              <a:t> ( [], program p() );</a:t>
            </a:r>
            <a:endParaRPr lang="en-US" sz="1200" b="1" dirty="0">
              <a:solidFill>
                <a:schemeClr val="tx1"/>
              </a:solidFill>
              <a:latin typeface="Courier"/>
              <a:cs typeface="Courier"/>
            </a:endParaRPr>
          </a:p>
        </p:txBody>
      </p:sp>
      <p:pic>
        <p:nvPicPr>
          <p:cNvPr id="6" name="Picture 5"/>
          <p:cNvPicPr>
            <a:picLocks noChangeAspect="1"/>
          </p:cNvPicPr>
          <p:nvPr/>
        </p:nvPicPr>
        <p:blipFill>
          <a:blip r:embed="rId2"/>
          <a:stretch>
            <a:fillRect/>
          </a:stretch>
        </p:blipFill>
        <p:spPr>
          <a:xfrm>
            <a:off x="5035811" y="1417638"/>
            <a:ext cx="2569110" cy="5217269"/>
          </a:xfrm>
          <a:prstGeom prst="rect">
            <a:avLst/>
          </a:prstGeom>
        </p:spPr>
      </p:pic>
      <p:cxnSp>
        <p:nvCxnSpPr>
          <p:cNvPr id="7" name="Straight Arrow Connector 6"/>
          <p:cNvCxnSpPr/>
          <p:nvPr/>
        </p:nvCxnSpPr>
        <p:spPr>
          <a:xfrm>
            <a:off x="6284406" y="5606471"/>
            <a:ext cx="5159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6191482" y="5660452"/>
            <a:ext cx="1242798" cy="369332"/>
          </a:xfrm>
          <a:prstGeom prst="rect">
            <a:avLst/>
          </a:prstGeom>
          <a:noFill/>
        </p:spPr>
        <p:txBody>
          <a:bodyPr wrap="none" rtlCol="0">
            <a:spAutoFit/>
          </a:bodyPr>
          <a:lstStyle/>
          <a:p>
            <a:r>
              <a:rPr lang="en-US" dirty="0" smtClean="0"/>
              <a:t>Media flow</a:t>
            </a:r>
            <a:endParaRPr lang="en-US" dirty="0"/>
          </a:p>
        </p:txBody>
      </p:sp>
    </p:spTree>
    <p:extLst>
      <p:ext uri="{BB962C8B-B14F-4D97-AF65-F5344CB8AC3E}">
        <p14:creationId xmlns:p14="http://schemas.microsoft.com/office/powerpoint/2010/main" val="231043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058" y="-148722"/>
            <a:ext cx="5948561" cy="1143000"/>
          </a:xfrm>
        </p:spPr>
        <p:txBody>
          <a:bodyPr/>
          <a:lstStyle/>
          <a:p>
            <a:r>
              <a:rPr lang="en-US" dirty="0" smtClean="0"/>
              <a:t>main() Functions</a:t>
            </a:r>
            <a:endParaRPr lang="en-US" dirty="0"/>
          </a:p>
        </p:txBody>
      </p:sp>
      <p:sp>
        <p:nvSpPr>
          <p:cNvPr id="4" name="TextBox 3"/>
          <p:cNvSpPr txBox="1"/>
          <p:nvPr/>
        </p:nvSpPr>
        <p:spPr>
          <a:xfrm>
            <a:off x="4729911" y="1417638"/>
            <a:ext cx="3828740" cy="3693319"/>
          </a:xfrm>
          <a:prstGeom prst="rect">
            <a:avLst/>
          </a:prstGeom>
          <a:noFill/>
        </p:spPr>
        <p:txBody>
          <a:bodyPr wrap="square" rtlCol="0">
            <a:spAutoFit/>
          </a:bodyPr>
          <a:lstStyle/>
          <a:p>
            <a:r>
              <a:rPr lang="en-US" dirty="0" smtClean="0"/>
              <a:t>The special program main() is not associated with a cell.</a:t>
            </a:r>
          </a:p>
          <a:p>
            <a:endParaRPr lang="en-US" dirty="0"/>
          </a:p>
          <a:p>
            <a:r>
              <a:rPr lang="en-US" dirty="0" smtClean="0"/>
              <a:t>Instead, it is run once per </a:t>
            </a:r>
            <a:r>
              <a:rPr lang="en-US" dirty="0" err="1" smtClean="0"/>
              <a:t>timestep</a:t>
            </a:r>
            <a:r>
              <a:rPr lang="en-US" dirty="0" smtClean="0"/>
              <a:t>, and can be used to control the simulation. </a:t>
            </a:r>
            <a:endParaRPr lang="en-US" dirty="0"/>
          </a:p>
          <a:p>
            <a:endParaRPr lang="en-US" dirty="0" smtClean="0"/>
          </a:p>
          <a:p>
            <a:r>
              <a:rPr lang="en-US" dirty="0" smtClean="0"/>
              <a:t>For example, here we are changing the level of </a:t>
            </a:r>
            <a:r>
              <a:rPr lang="en-US" dirty="0" err="1" smtClean="0"/>
              <a:t>iptg</a:t>
            </a:r>
            <a:r>
              <a:rPr lang="en-US" dirty="0" smtClean="0"/>
              <a:t> according to a sine wave.</a:t>
            </a:r>
          </a:p>
          <a:p>
            <a:endParaRPr lang="en-US" dirty="0"/>
          </a:p>
          <a:p>
            <a:r>
              <a:rPr lang="en-US" dirty="0" smtClean="0"/>
              <a:t>Note that </a:t>
            </a:r>
            <a:r>
              <a:rPr lang="en-US" dirty="0" err="1" smtClean="0"/>
              <a:t>iptg</a:t>
            </a:r>
            <a:r>
              <a:rPr lang="en-US" dirty="0" smtClean="0"/>
              <a:t> is a global variable, so it available to all of the cells and to the main function.</a:t>
            </a:r>
            <a:endParaRPr lang="en-US" dirty="0"/>
          </a:p>
        </p:txBody>
      </p:sp>
      <p:sp>
        <p:nvSpPr>
          <p:cNvPr id="5" name="TextBox 4"/>
          <p:cNvSpPr txBox="1"/>
          <p:nvPr/>
        </p:nvSpPr>
        <p:spPr>
          <a:xfrm>
            <a:off x="311684" y="159683"/>
            <a:ext cx="3643545" cy="65556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200" b="1" dirty="0" smtClean="0">
                <a:solidFill>
                  <a:schemeClr val="tx1"/>
                </a:solidFill>
                <a:latin typeface="Courier"/>
                <a:cs typeface="Courier"/>
              </a:rPr>
              <a:t>include </a:t>
            </a:r>
            <a:r>
              <a:rPr lang="en-US" sz="1200" b="1" dirty="0" err="1" smtClean="0">
                <a:solidFill>
                  <a:schemeClr val="tx1"/>
                </a:solidFill>
                <a:latin typeface="Courier"/>
                <a:cs typeface="Courier"/>
              </a:rPr>
              <a:t>gro</a:t>
            </a:r>
            <a:endParaRPr lang="en-US" sz="1200" b="1" dirty="0" smtClean="0">
              <a:solidFill>
                <a:schemeClr val="tx1"/>
              </a:solidFill>
              <a:latin typeface="Courier"/>
              <a:cs typeface="Courier"/>
            </a:endParaRPr>
          </a:p>
          <a:p>
            <a:endParaRPr lang="en-US" sz="1200" b="1" dirty="0" smtClean="0">
              <a:solidFill>
                <a:schemeClr val="tx1"/>
              </a:solidFill>
              <a:latin typeface="Courier"/>
              <a:cs typeface="Courier"/>
            </a:endParaRPr>
          </a:p>
          <a:p>
            <a:r>
              <a:rPr lang="en-US" sz="1200" b="1" dirty="0" err="1" smtClean="0">
                <a:solidFill>
                  <a:schemeClr val="tx1"/>
                </a:solidFill>
                <a:latin typeface="Courier"/>
                <a:cs typeface="Courier"/>
              </a:rPr>
              <a:t>chemostat</a:t>
            </a:r>
            <a:r>
              <a:rPr lang="en-US" sz="1200" b="1" dirty="0" smtClean="0">
                <a:solidFill>
                  <a:schemeClr val="tx1"/>
                </a:solidFill>
                <a:latin typeface="Courier"/>
                <a:cs typeface="Courier"/>
              </a:rPr>
              <a:t> ( true );</a:t>
            </a:r>
            <a:endParaRPr lang="en-US" sz="1200" b="1" dirty="0">
              <a:solidFill>
                <a:schemeClr val="tx1"/>
              </a:solidFill>
              <a:latin typeface="Courier"/>
              <a:cs typeface="Courier"/>
            </a:endParaRPr>
          </a:p>
          <a:p>
            <a:endParaRPr lang="en-US" sz="1200" b="1" dirty="0" smtClean="0">
              <a:solidFill>
                <a:schemeClr val="tx1"/>
              </a:solidFill>
              <a:latin typeface="Courier"/>
              <a:cs typeface="Courier"/>
            </a:endParaRPr>
          </a:p>
          <a:p>
            <a:r>
              <a:rPr lang="en-US" sz="1200" b="1" dirty="0" smtClean="0">
                <a:solidFill>
                  <a:schemeClr val="tx1"/>
                </a:solidFill>
                <a:latin typeface="Courier"/>
                <a:cs typeface="Courier"/>
              </a:rPr>
              <a:t>fun hill v k x . v * x / ( k + x );</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alpha := 1.0;</a:t>
            </a:r>
          </a:p>
          <a:p>
            <a:r>
              <a:rPr lang="en-US" sz="1200" b="1" dirty="0" smtClean="0">
                <a:solidFill>
                  <a:schemeClr val="tx1"/>
                </a:solidFill>
                <a:latin typeface="Courier"/>
                <a:cs typeface="Courier"/>
              </a:rPr>
              <a:t>km := 10.0;</a:t>
            </a:r>
          </a:p>
          <a:p>
            <a:r>
              <a:rPr lang="en-US" sz="1200" b="1" dirty="0" err="1" smtClean="0">
                <a:solidFill>
                  <a:schemeClr val="tx1"/>
                </a:solidFill>
                <a:latin typeface="Courier"/>
                <a:cs typeface="Courier"/>
              </a:rPr>
              <a:t>iptg</a:t>
            </a:r>
            <a:r>
              <a:rPr lang="en-US" sz="1200" b="1" dirty="0" smtClean="0">
                <a:solidFill>
                  <a:schemeClr val="tx1"/>
                </a:solidFill>
                <a:latin typeface="Courier"/>
                <a:cs typeface="Courier"/>
              </a:rPr>
              <a:t> := 1.0;</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program p() := {</a:t>
            </a:r>
          </a:p>
          <a:p>
            <a:endParaRPr lang="en-US" sz="1200" b="1" dirty="0" smtClean="0">
              <a:solidFill>
                <a:schemeClr val="tx1"/>
              </a:solidFill>
              <a:latin typeface="Courier"/>
              <a:cs typeface="Courier"/>
            </a:endParaRPr>
          </a:p>
          <a:p>
            <a:r>
              <a:rPr lang="en-US" sz="1200" b="1" dirty="0" smtClean="0">
                <a:solidFill>
                  <a:schemeClr val="tx1"/>
                </a:solidFill>
                <a:latin typeface="Courier"/>
                <a:cs typeface="Courier"/>
              </a:rPr>
              <a:t>  </a:t>
            </a:r>
            <a:r>
              <a:rPr lang="en-US" sz="1200" b="1" dirty="0" err="1" smtClean="0">
                <a:solidFill>
                  <a:schemeClr val="tx1"/>
                </a:solidFill>
                <a:latin typeface="Courier"/>
                <a:cs typeface="Courier"/>
              </a:rPr>
              <a:t>gfp</a:t>
            </a:r>
            <a:r>
              <a:rPr lang="en-US" sz="1200" b="1" dirty="0" smtClean="0">
                <a:solidFill>
                  <a:schemeClr val="tx1"/>
                </a:solidFill>
                <a:latin typeface="Courier"/>
                <a:cs typeface="Courier"/>
              </a:rPr>
              <a:t> := 0;</a:t>
            </a:r>
            <a:endParaRPr lang="en-US" sz="1200" b="1" dirty="0">
              <a:solidFill>
                <a:schemeClr val="tx1"/>
              </a:solidFill>
              <a:latin typeface="Courier"/>
              <a:cs typeface="Courier"/>
            </a:endParaRP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  rate ( hill alpha km </a:t>
            </a:r>
            <a:r>
              <a:rPr lang="en-US" sz="1200" b="1" dirty="0" err="1" smtClean="0">
                <a:solidFill>
                  <a:schemeClr val="tx1"/>
                </a:solidFill>
                <a:latin typeface="Courier"/>
                <a:cs typeface="Courier"/>
              </a:rPr>
              <a:t>iptg</a:t>
            </a:r>
            <a:r>
              <a:rPr lang="en-US" sz="1200" b="1" dirty="0" smtClean="0">
                <a:solidFill>
                  <a:schemeClr val="tx1"/>
                </a:solidFill>
                <a:latin typeface="Courier"/>
                <a:cs typeface="Courier"/>
              </a:rPr>
              <a:t> ) : {</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    </a:t>
            </a:r>
            <a:r>
              <a:rPr lang="en-US" sz="1200" b="1" dirty="0" err="1" smtClean="0">
                <a:solidFill>
                  <a:schemeClr val="tx1"/>
                </a:solidFill>
                <a:latin typeface="Courier"/>
                <a:cs typeface="Courier"/>
              </a:rPr>
              <a:t>gfp</a:t>
            </a:r>
            <a:r>
              <a:rPr lang="en-US" sz="1200" b="1" dirty="0" smtClean="0">
                <a:solidFill>
                  <a:schemeClr val="tx1"/>
                </a:solidFill>
                <a:latin typeface="Courier"/>
                <a:cs typeface="Courier"/>
              </a:rPr>
              <a:t> := </a:t>
            </a:r>
            <a:r>
              <a:rPr lang="en-US" sz="1200" b="1" dirty="0" err="1" smtClean="0">
                <a:solidFill>
                  <a:schemeClr val="tx1"/>
                </a:solidFill>
                <a:latin typeface="Courier"/>
                <a:cs typeface="Courier"/>
              </a:rPr>
              <a:t>gfp</a:t>
            </a:r>
            <a:r>
              <a:rPr lang="en-US" sz="1200" b="1" dirty="0" smtClean="0">
                <a:solidFill>
                  <a:schemeClr val="tx1"/>
                </a:solidFill>
                <a:latin typeface="Courier"/>
                <a:cs typeface="Courier"/>
              </a:rPr>
              <a:t> + 1;</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  }</a:t>
            </a:r>
          </a:p>
          <a:p>
            <a:endParaRPr lang="en-US" sz="1200" b="1" dirty="0">
              <a:solidFill>
                <a:schemeClr val="tx1"/>
              </a:solidFill>
              <a:latin typeface="Courier"/>
              <a:cs typeface="Courier"/>
            </a:endParaRPr>
          </a:p>
          <a:p>
            <a:r>
              <a:rPr lang="en-US" sz="1200" b="1" dirty="0" smtClean="0">
                <a:solidFill>
                  <a:schemeClr val="tx1"/>
                </a:solidFill>
                <a:latin typeface="Courier"/>
                <a:cs typeface="Courier"/>
              </a:rPr>
              <a:t>};</a:t>
            </a:r>
          </a:p>
          <a:p>
            <a:endParaRPr lang="en-US" sz="1200" b="1" dirty="0">
              <a:solidFill>
                <a:srgbClr val="0000FF"/>
              </a:solidFill>
              <a:latin typeface="Courier"/>
              <a:cs typeface="Courier"/>
            </a:endParaRPr>
          </a:p>
          <a:p>
            <a:r>
              <a:rPr lang="en-US" sz="1200" b="1" dirty="0" err="1" smtClean="0">
                <a:solidFill>
                  <a:srgbClr val="0000FF"/>
                </a:solidFill>
                <a:latin typeface="Courier"/>
                <a:cs typeface="Courier"/>
              </a:rPr>
              <a:t>ecoli</a:t>
            </a:r>
            <a:r>
              <a:rPr lang="en-US" sz="1200" b="1" dirty="0" smtClean="0">
                <a:solidFill>
                  <a:srgbClr val="0000FF"/>
                </a:solidFill>
                <a:latin typeface="Courier"/>
                <a:cs typeface="Courier"/>
              </a:rPr>
              <a:t> ( [], program p() );</a:t>
            </a:r>
          </a:p>
          <a:p>
            <a:endParaRPr lang="en-US" sz="1200" b="1" dirty="0">
              <a:solidFill>
                <a:srgbClr val="0000FF"/>
              </a:solidFill>
              <a:latin typeface="Courier"/>
              <a:cs typeface="Courier"/>
            </a:endParaRPr>
          </a:p>
          <a:p>
            <a:r>
              <a:rPr lang="en-US" sz="1200" b="1" dirty="0" smtClean="0">
                <a:solidFill>
                  <a:srgbClr val="0000FF"/>
                </a:solidFill>
                <a:latin typeface="Courier"/>
                <a:cs typeface="Courier"/>
              </a:rPr>
              <a:t>program main() := {</a:t>
            </a:r>
          </a:p>
          <a:p>
            <a:endParaRPr lang="en-US" sz="1200" b="1" dirty="0" smtClean="0">
              <a:solidFill>
                <a:srgbClr val="0000FF"/>
              </a:solidFill>
              <a:latin typeface="Courier"/>
              <a:cs typeface="Courier"/>
            </a:endParaRPr>
          </a:p>
          <a:p>
            <a:r>
              <a:rPr lang="en-US" sz="1200" b="1" dirty="0" smtClean="0">
                <a:solidFill>
                  <a:srgbClr val="0000FF"/>
                </a:solidFill>
                <a:latin typeface="Courier"/>
                <a:cs typeface="Courier"/>
              </a:rPr>
              <a:t>  t := 0;</a:t>
            </a:r>
            <a:endParaRPr lang="en-US" sz="1200" b="1" dirty="0">
              <a:solidFill>
                <a:srgbClr val="0000FF"/>
              </a:solidFill>
              <a:latin typeface="Courier"/>
              <a:cs typeface="Courier"/>
            </a:endParaRPr>
          </a:p>
          <a:p>
            <a:endParaRPr lang="en-US" sz="1200" b="1" dirty="0">
              <a:solidFill>
                <a:srgbClr val="0000FF"/>
              </a:solidFill>
              <a:latin typeface="Courier"/>
              <a:cs typeface="Courier"/>
            </a:endParaRPr>
          </a:p>
          <a:p>
            <a:r>
              <a:rPr lang="en-US" sz="1200" b="1" dirty="0" smtClean="0">
                <a:solidFill>
                  <a:srgbClr val="0000FF"/>
                </a:solidFill>
                <a:latin typeface="Courier"/>
                <a:cs typeface="Courier"/>
              </a:rPr>
              <a:t>  true : { </a:t>
            </a:r>
          </a:p>
          <a:p>
            <a:r>
              <a:rPr lang="en-US" sz="1200" b="1" dirty="0">
                <a:solidFill>
                  <a:srgbClr val="0000FF"/>
                </a:solidFill>
                <a:latin typeface="Courier"/>
                <a:cs typeface="Courier"/>
              </a:rPr>
              <a:t> </a:t>
            </a:r>
            <a:r>
              <a:rPr lang="en-US" sz="1200" b="1" dirty="0" smtClean="0">
                <a:solidFill>
                  <a:srgbClr val="0000FF"/>
                </a:solidFill>
                <a:latin typeface="Courier"/>
                <a:cs typeface="Courier"/>
              </a:rPr>
              <a:t>   t := t + </a:t>
            </a:r>
            <a:r>
              <a:rPr lang="en-US" sz="1200" b="1" dirty="0" err="1" smtClean="0">
                <a:solidFill>
                  <a:srgbClr val="0000FF"/>
                </a:solidFill>
                <a:latin typeface="Courier"/>
                <a:cs typeface="Courier"/>
              </a:rPr>
              <a:t>dt</a:t>
            </a:r>
            <a:r>
              <a:rPr lang="en-US" sz="1200" b="1" dirty="0" smtClean="0">
                <a:solidFill>
                  <a:srgbClr val="0000FF"/>
                </a:solidFill>
                <a:latin typeface="Courier"/>
                <a:cs typeface="Courier"/>
              </a:rPr>
              <a:t>,</a:t>
            </a:r>
          </a:p>
          <a:p>
            <a:r>
              <a:rPr lang="en-US" sz="1200" b="1" dirty="0" smtClean="0">
                <a:solidFill>
                  <a:srgbClr val="0000FF"/>
                </a:solidFill>
                <a:latin typeface="Courier"/>
                <a:cs typeface="Courier"/>
              </a:rPr>
              <a:t>    </a:t>
            </a:r>
            <a:r>
              <a:rPr lang="en-US" sz="1200" b="1" dirty="0" err="1" smtClean="0">
                <a:solidFill>
                  <a:srgbClr val="0000FF"/>
                </a:solidFill>
                <a:latin typeface="Courier"/>
                <a:cs typeface="Courier"/>
              </a:rPr>
              <a:t>iptg</a:t>
            </a:r>
            <a:r>
              <a:rPr lang="en-US" sz="1200" b="1" dirty="0" smtClean="0">
                <a:solidFill>
                  <a:srgbClr val="0000FF"/>
                </a:solidFill>
                <a:latin typeface="Courier"/>
                <a:cs typeface="Courier"/>
              </a:rPr>
              <a:t> := 50 * ( 1 + sin(0.05*t) ),</a:t>
            </a:r>
          </a:p>
          <a:p>
            <a:r>
              <a:rPr lang="en-US" sz="1200" b="1" dirty="0" smtClean="0">
                <a:solidFill>
                  <a:srgbClr val="0000FF"/>
                </a:solidFill>
                <a:latin typeface="Courier"/>
                <a:cs typeface="Courier"/>
              </a:rPr>
              <a:t>    </a:t>
            </a:r>
            <a:r>
              <a:rPr lang="en-US" sz="1200" b="1" dirty="0" err="1" smtClean="0">
                <a:solidFill>
                  <a:srgbClr val="0000FF"/>
                </a:solidFill>
                <a:latin typeface="Courier"/>
                <a:cs typeface="Courier"/>
              </a:rPr>
              <a:t>clear_messages</a:t>
            </a:r>
            <a:r>
              <a:rPr lang="en-US" sz="1200" b="1" dirty="0" smtClean="0">
                <a:solidFill>
                  <a:srgbClr val="0000FF"/>
                </a:solidFill>
                <a:latin typeface="Courier"/>
                <a:cs typeface="Courier"/>
              </a:rPr>
              <a:t> ( 1 ),</a:t>
            </a:r>
          </a:p>
          <a:p>
            <a:r>
              <a:rPr lang="en-US" sz="1200" b="1" dirty="0" smtClean="0">
                <a:solidFill>
                  <a:srgbClr val="0000FF"/>
                </a:solidFill>
                <a:latin typeface="Courier"/>
                <a:cs typeface="Courier"/>
              </a:rPr>
              <a:t>    message ( 1, </a:t>
            </a:r>
            <a:r>
              <a:rPr lang="en-US" sz="1200" b="1" dirty="0" err="1" smtClean="0">
                <a:solidFill>
                  <a:srgbClr val="0000FF"/>
                </a:solidFill>
                <a:latin typeface="Courier"/>
                <a:cs typeface="Courier"/>
              </a:rPr>
              <a:t>tostring</a:t>
            </a:r>
            <a:r>
              <a:rPr lang="en-US" sz="1200" b="1" dirty="0" smtClean="0">
                <a:solidFill>
                  <a:srgbClr val="0000FF"/>
                </a:solidFill>
                <a:latin typeface="Courier"/>
                <a:cs typeface="Courier"/>
              </a:rPr>
              <a:t>(</a:t>
            </a:r>
            <a:r>
              <a:rPr lang="en-US" sz="1200" b="1" dirty="0" err="1" smtClean="0">
                <a:solidFill>
                  <a:srgbClr val="0000FF"/>
                </a:solidFill>
                <a:latin typeface="Courier"/>
                <a:cs typeface="Courier"/>
              </a:rPr>
              <a:t>iptg</a:t>
            </a:r>
            <a:r>
              <a:rPr lang="en-US" sz="1200" b="1" dirty="0" smtClean="0">
                <a:solidFill>
                  <a:srgbClr val="0000FF"/>
                </a:solidFill>
                <a:latin typeface="Courier"/>
                <a:cs typeface="Courier"/>
              </a:rPr>
              <a:t>) )  }</a:t>
            </a:r>
            <a:endParaRPr lang="en-US" sz="1200" b="1" dirty="0">
              <a:solidFill>
                <a:srgbClr val="0000FF"/>
              </a:solidFill>
              <a:latin typeface="Courier"/>
              <a:cs typeface="Courier"/>
            </a:endParaRPr>
          </a:p>
          <a:p>
            <a:endParaRPr lang="en-US" sz="1200" b="1" dirty="0">
              <a:solidFill>
                <a:srgbClr val="0000FF"/>
              </a:solidFill>
              <a:latin typeface="Courier"/>
              <a:cs typeface="Courier"/>
            </a:endParaRPr>
          </a:p>
          <a:p>
            <a:r>
              <a:rPr lang="en-US" sz="1200" b="1" dirty="0" smtClean="0">
                <a:solidFill>
                  <a:srgbClr val="0000FF"/>
                </a:solidFill>
                <a:latin typeface="Courier"/>
                <a:cs typeface="Courier"/>
              </a:rPr>
              <a:t>};</a:t>
            </a:r>
            <a:endParaRPr lang="en-US" sz="1200" b="1" dirty="0">
              <a:solidFill>
                <a:srgbClr val="0000FF"/>
              </a:solidFill>
              <a:latin typeface="Courier"/>
              <a:cs typeface="Courier"/>
            </a:endParaRPr>
          </a:p>
        </p:txBody>
      </p:sp>
      <p:cxnSp>
        <p:nvCxnSpPr>
          <p:cNvPr id="7" name="Elbow Connector 6"/>
          <p:cNvCxnSpPr/>
          <p:nvPr/>
        </p:nvCxnSpPr>
        <p:spPr>
          <a:xfrm rot="10800000">
            <a:off x="1587386" y="1799254"/>
            <a:ext cx="2976349" cy="2804719"/>
          </a:xfrm>
          <a:prstGeom prst="bentConnector3">
            <a:avLst>
              <a:gd name="adj1" fmla="val 10085"/>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30829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62"/>
            <a:ext cx="8229600" cy="1143000"/>
          </a:xfrm>
        </p:spPr>
        <p:txBody>
          <a:bodyPr/>
          <a:lstStyle/>
          <a:p>
            <a:r>
              <a:rPr lang="en-US" dirty="0" smtClean="0"/>
              <a:t>Compose Two Programs</a:t>
            </a:r>
            <a:endParaRPr lang="en-US" dirty="0"/>
          </a:p>
        </p:txBody>
      </p:sp>
      <p:sp>
        <p:nvSpPr>
          <p:cNvPr id="4" name="TextBox 3"/>
          <p:cNvSpPr txBox="1"/>
          <p:nvPr/>
        </p:nvSpPr>
        <p:spPr>
          <a:xfrm>
            <a:off x="457200" y="928128"/>
            <a:ext cx="5588092" cy="507831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200" b="1" dirty="0" smtClean="0">
                <a:solidFill>
                  <a:srgbClr val="000000"/>
                </a:solidFill>
                <a:latin typeface="Courier"/>
                <a:cs typeface="Courier"/>
              </a:rPr>
              <a:t>...</a:t>
            </a:r>
          </a:p>
          <a:p>
            <a:endParaRPr lang="en-US" sz="1200" b="1" dirty="0">
              <a:solidFill>
                <a:srgbClr val="0000FF"/>
              </a:solidFill>
              <a:latin typeface="Courier"/>
              <a:cs typeface="Courier"/>
            </a:endParaRPr>
          </a:p>
          <a:p>
            <a:r>
              <a:rPr lang="en-US" sz="1200" b="1" dirty="0" err="1" smtClean="0">
                <a:solidFill>
                  <a:srgbClr val="0000FF"/>
                </a:solidFill>
                <a:latin typeface="Courier"/>
                <a:cs typeface="Courier"/>
              </a:rPr>
              <a:t>fp</a:t>
            </a:r>
            <a:r>
              <a:rPr lang="en-US" sz="1200" b="1" dirty="0" smtClean="0">
                <a:solidFill>
                  <a:srgbClr val="0000FF"/>
                </a:solidFill>
                <a:latin typeface="Courier"/>
                <a:cs typeface="Courier"/>
              </a:rPr>
              <a:t> := </a:t>
            </a:r>
            <a:r>
              <a:rPr lang="en-US" sz="1200" b="1" dirty="0" err="1" smtClean="0">
                <a:solidFill>
                  <a:srgbClr val="0000FF"/>
                </a:solidFill>
                <a:latin typeface="Courier"/>
                <a:cs typeface="Courier"/>
              </a:rPr>
              <a:t>fopen</a:t>
            </a:r>
            <a:r>
              <a:rPr lang="en-US" sz="1200" b="1" dirty="0" smtClean="0">
                <a:solidFill>
                  <a:srgbClr val="0000FF"/>
                </a:solidFill>
                <a:latin typeface="Courier"/>
                <a:cs typeface="Courier"/>
              </a:rPr>
              <a:t> ( "/</a:t>
            </a:r>
            <a:r>
              <a:rPr lang="en-US" sz="1200" b="1" dirty="0" err="1" smtClean="0">
                <a:solidFill>
                  <a:srgbClr val="0000FF"/>
                </a:solidFill>
                <a:latin typeface="Courier"/>
                <a:cs typeface="Courier"/>
              </a:rPr>
              <a:t>tmp</a:t>
            </a:r>
            <a:r>
              <a:rPr lang="en-US" sz="1200" b="1" dirty="0" smtClean="0">
                <a:solidFill>
                  <a:srgbClr val="0000FF"/>
                </a:solidFill>
                <a:latin typeface="Courier"/>
                <a:cs typeface="Courier"/>
              </a:rPr>
              <a:t>/</a:t>
            </a:r>
            <a:r>
              <a:rPr lang="en-US" sz="1200" b="1" dirty="0" err="1" smtClean="0">
                <a:solidFill>
                  <a:srgbClr val="0000FF"/>
                </a:solidFill>
                <a:latin typeface="Courier"/>
                <a:cs typeface="Courier"/>
              </a:rPr>
              <a:t>data.csv</a:t>
            </a:r>
            <a:r>
              <a:rPr lang="en-US" sz="1200" b="1" dirty="0" smtClean="0">
                <a:solidFill>
                  <a:srgbClr val="0000FF"/>
                </a:solidFill>
                <a:latin typeface="Courier"/>
                <a:cs typeface="Courier"/>
              </a:rPr>
              <a:t>", "w" );</a:t>
            </a:r>
          </a:p>
          <a:p>
            <a:endParaRPr lang="en-US" sz="1200" b="1" dirty="0" smtClean="0">
              <a:solidFill>
                <a:srgbClr val="0000FF"/>
              </a:solidFill>
              <a:latin typeface="Courier"/>
              <a:cs typeface="Courier"/>
            </a:endParaRPr>
          </a:p>
          <a:p>
            <a:r>
              <a:rPr lang="en-US" sz="1200" b="1" dirty="0" smtClean="0">
                <a:solidFill>
                  <a:srgbClr val="0000FF"/>
                </a:solidFill>
                <a:latin typeface="Courier"/>
                <a:cs typeface="Courier"/>
              </a:rPr>
              <a:t>program report(period) := {</a:t>
            </a:r>
          </a:p>
          <a:p>
            <a:endParaRPr lang="en-US" sz="1200" b="1" dirty="0" smtClean="0">
              <a:solidFill>
                <a:srgbClr val="0000FF"/>
              </a:solidFill>
              <a:latin typeface="Courier"/>
              <a:cs typeface="Courier"/>
            </a:endParaRPr>
          </a:p>
          <a:p>
            <a:r>
              <a:rPr lang="en-US" sz="1200" b="1" dirty="0" smtClean="0">
                <a:solidFill>
                  <a:srgbClr val="0000FF"/>
                </a:solidFill>
                <a:latin typeface="Courier"/>
                <a:cs typeface="Courier"/>
              </a:rPr>
              <a:t>  t := 0;</a:t>
            </a:r>
          </a:p>
          <a:p>
            <a:r>
              <a:rPr lang="en-US" sz="1200" b="1" dirty="0" smtClean="0">
                <a:solidFill>
                  <a:srgbClr val="0000FF"/>
                </a:solidFill>
                <a:latin typeface="Courier"/>
                <a:cs typeface="Courier"/>
              </a:rPr>
              <a:t>  s := 0;</a:t>
            </a:r>
          </a:p>
          <a:p>
            <a:r>
              <a:rPr lang="en-US" sz="1200" b="1" dirty="0" smtClean="0">
                <a:solidFill>
                  <a:srgbClr val="0000FF"/>
                </a:solidFill>
                <a:latin typeface="Courier"/>
                <a:cs typeface="Courier"/>
              </a:rPr>
              <a:t>  needs </a:t>
            </a:r>
            <a:r>
              <a:rPr lang="en-US" sz="1200" b="1" dirty="0" err="1" smtClean="0">
                <a:solidFill>
                  <a:srgbClr val="0000FF"/>
                </a:solidFill>
                <a:latin typeface="Courier"/>
                <a:cs typeface="Courier"/>
              </a:rPr>
              <a:t>gfp</a:t>
            </a:r>
            <a:r>
              <a:rPr lang="en-US" sz="1200" b="1" dirty="0" smtClean="0">
                <a:solidFill>
                  <a:srgbClr val="0000FF"/>
                </a:solidFill>
                <a:latin typeface="Courier"/>
                <a:cs typeface="Courier"/>
              </a:rPr>
              <a:t>;</a:t>
            </a:r>
          </a:p>
          <a:p>
            <a:endParaRPr lang="en-US" sz="1200" b="1" dirty="0" smtClean="0">
              <a:solidFill>
                <a:srgbClr val="0000FF"/>
              </a:solidFill>
              <a:latin typeface="Courier"/>
              <a:cs typeface="Courier"/>
            </a:endParaRPr>
          </a:p>
          <a:p>
            <a:r>
              <a:rPr lang="en-US" sz="1200" b="1" dirty="0" smtClean="0">
                <a:solidFill>
                  <a:srgbClr val="0000FF"/>
                </a:solidFill>
                <a:latin typeface="Courier"/>
                <a:cs typeface="Courier"/>
              </a:rPr>
              <a:t>  true : { t := t + </a:t>
            </a:r>
            <a:r>
              <a:rPr lang="en-US" sz="1200" b="1" dirty="0" err="1" smtClean="0">
                <a:solidFill>
                  <a:srgbClr val="0000FF"/>
                </a:solidFill>
                <a:latin typeface="Courier"/>
                <a:cs typeface="Courier"/>
              </a:rPr>
              <a:t>dt</a:t>
            </a:r>
            <a:r>
              <a:rPr lang="en-US" sz="1200" b="1" dirty="0" smtClean="0">
                <a:solidFill>
                  <a:srgbClr val="0000FF"/>
                </a:solidFill>
                <a:latin typeface="Courier"/>
                <a:cs typeface="Courier"/>
              </a:rPr>
              <a:t>, s := s + </a:t>
            </a:r>
            <a:r>
              <a:rPr lang="en-US" sz="1200" b="1" dirty="0" err="1" smtClean="0">
                <a:solidFill>
                  <a:srgbClr val="0000FF"/>
                </a:solidFill>
                <a:latin typeface="Courier"/>
                <a:cs typeface="Courier"/>
              </a:rPr>
              <a:t>dt</a:t>
            </a:r>
            <a:r>
              <a:rPr lang="en-US" sz="1200" b="1" dirty="0" smtClean="0">
                <a:solidFill>
                  <a:srgbClr val="0000FF"/>
                </a:solidFill>
                <a:latin typeface="Courier"/>
                <a:cs typeface="Courier"/>
              </a:rPr>
              <a:t> }</a:t>
            </a:r>
          </a:p>
          <a:p>
            <a:endParaRPr lang="en-US" sz="1200" b="1" dirty="0" smtClean="0">
              <a:solidFill>
                <a:srgbClr val="0000FF"/>
              </a:solidFill>
              <a:latin typeface="Courier"/>
              <a:cs typeface="Courier"/>
            </a:endParaRPr>
          </a:p>
          <a:p>
            <a:r>
              <a:rPr lang="en-US" sz="1200" b="1" dirty="0" smtClean="0">
                <a:solidFill>
                  <a:srgbClr val="0000FF"/>
                </a:solidFill>
                <a:latin typeface="Courier"/>
                <a:cs typeface="Courier"/>
              </a:rPr>
              <a:t>  s &gt;= period : {</a:t>
            </a:r>
          </a:p>
          <a:p>
            <a:endParaRPr lang="en-US" sz="1200" b="1" dirty="0" smtClean="0">
              <a:solidFill>
                <a:srgbClr val="0000FF"/>
              </a:solidFill>
              <a:latin typeface="Courier"/>
              <a:cs typeface="Courier"/>
            </a:endParaRPr>
          </a:p>
          <a:p>
            <a:r>
              <a:rPr lang="en-US" sz="1200" b="1" dirty="0" smtClean="0">
                <a:solidFill>
                  <a:srgbClr val="0000FF"/>
                </a:solidFill>
                <a:latin typeface="Courier"/>
                <a:cs typeface="Courier"/>
              </a:rPr>
              <a:t>    </a:t>
            </a:r>
            <a:r>
              <a:rPr lang="en-US" sz="1200" b="1" dirty="0" err="1" smtClean="0">
                <a:solidFill>
                  <a:srgbClr val="0000FF"/>
                </a:solidFill>
                <a:latin typeface="Courier"/>
                <a:cs typeface="Courier"/>
              </a:rPr>
              <a:t>fprint</a:t>
            </a:r>
            <a:r>
              <a:rPr lang="en-US" sz="1200" b="1" dirty="0" smtClean="0">
                <a:solidFill>
                  <a:srgbClr val="0000FF"/>
                </a:solidFill>
                <a:latin typeface="Courier"/>
                <a:cs typeface="Courier"/>
              </a:rPr>
              <a:t> ( </a:t>
            </a:r>
            <a:r>
              <a:rPr lang="en-US" sz="1200" b="1" dirty="0" err="1" smtClean="0">
                <a:solidFill>
                  <a:srgbClr val="0000FF"/>
                </a:solidFill>
                <a:latin typeface="Courier"/>
                <a:cs typeface="Courier"/>
              </a:rPr>
              <a:t>fp</a:t>
            </a:r>
            <a:r>
              <a:rPr lang="en-US" sz="1200" b="1" dirty="0" smtClean="0">
                <a:solidFill>
                  <a:srgbClr val="0000FF"/>
                </a:solidFill>
                <a:latin typeface="Courier"/>
                <a:cs typeface="Courier"/>
              </a:rPr>
              <a:t>, id, ", ", t, ", ", </a:t>
            </a:r>
            <a:r>
              <a:rPr lang="en-US" sz="1200" b="1" dirty="0" err="1" smtClean="0">
                <a:solidFill>
                  <a:srgbClr val="0000FF"/>
                </a:solidFill>
                <a:latin typeface="Courier"/>
                <a:cs typeface="Courier"/>
              </a:rPr>
              <a:t>gfp</a:t>
            </a:r>
            <a:r>
              <a:rPr lang="en-US" sz="1200" b="1" dirty="0" smtClean="0">
                <a:solidFill>
                  <a:srgbClr val="0000FF"/>
                </a:solidFill>
                <a:latin typeface="Courier"/>
                <a:cs typeface="Courier"/>
              </a:rPr>
              <a:t>/volume, "\n" );</a:t>
            </a:r>
          </a:p>
          <a:p>
            <a:r>
              <a:rPr lang="en-US" sz="1200" b="1" dirty="0" smtClean="0">
                <a:solidFill>
                  <a:srgbClr val="0000FF"/>
                </a:solidFill>
                <a:latin typeface="Courier"/>
                <a:cs typeface="Courier"/>
              </a:rPr>
              <a:t>    s := 0;</a:t>
            </a:r>
          </a:p>
          <a:p>
            <a:endParaRPr lang="en-US" sz="1200" b="1" dirty="0" smtClean="0">
              <a:solidFill>
                <a:srgbClr val="0000FF"/>
              </a:solidFill>
              <a:latin typeface="Courier"/>
              <a:cs typeface="Courier"/>
            </a:endParaRPr>
          </a:p>
          <a:p>
            <a:r>
              <a:rPr lang="en-US" sz="1200" b="1" dirty="0" smtClean="0">
                <a:solidFill>
                  <a:srgbClr val="0000FF"/>
                </a:solidFill>
                <a:latin typeface="Courier"/>
                <a:cs typeface="Courier"/>
              </a:rPr>
              <a:t>  }</a:t>
            </a:r>
          </a:p>
          <a:p>
            <a:endParaRPr lang="en-US" sz="1200" b="1" dirty="0" smtClean="0">
              <a:solidFill>
                <a:srgbClr val="0000FF"/>
              </a:solidFill>
              <a:latin typeface="Courier"/>
              <a:cs typeface="Courier"/>
            </a:endParaRPr>
          </a:p>
          <a:p>
            <a:r>
              <a:rPr lang="en-US" sz="1200" b="1" dirty="0" smtClean="0">
                <a:solidFill>
                  <a:srgbClr val="0000FF"/>
                </a:solidFill>
                <a:latin typeface="Courier"/>
                <a:cs typeface="Courier"/>
              </a:rPr>
              <a:t>};</a:t>
            </a:r>
          </a:p>
          <a:p>
            <a:endParaRPr lang="en-US" sz="1200" b="1" dirty="0" smtClean="0">
              <a:solidFill>
                <a:srgbClr val="0000FF"/>
              </a:solidFill>
              <a:latin typeface="Courier"/>
              <a:cs typeface="Courier"/>
            </a:endParaRPr>
          </a:p>
          <a:p>
            <a:r>
              <a:rPr lang="en-US" sz="1200" b="1" dirty="0" smtClean="0">
                <a:solidFill>
                  <a:srgbClr val="0000FF"/>
                </a:solidFill>
                <a:latin typeface="Courier"/>
                <a:cs typeface="Courier"/>
              </a:rPr>
              <a:t>program q() := p() + report(10) sharing </a:t>
            </a:r>
            <a:r>
              <a:rPr lang="en-US" sz="1200" b="1" dirty="0" err="1" smtClean="0">
                <a:solidFill>
                  <a:srgbClr val="0000FF"/>
                </a:solidFill>
                <a:latin typeface="Courier"/>
                <a:cs typeface="Courier"/>
              </a:rPr>
              <a:t>gfp</a:t>
            </a:r>
            <a:r>
              <a:rPr lang="en-US" sz="1200" b="1" dirty="0" smtClean="0">
                <a:solidFill>
                  <a:srgbClr val="0000FF"/>
                </a:solidFill>
                <a:latin typeface="Courier"/>
                <a:cs typeface="Courier"/>
              </a:rPr>
              <a:t>;</a:t>
            </a:r>
          </a:p>
          <a:p>
            <a:endParaRPr lang="en-US" sz="1200" b="1" dirty="0" smtClean="0">
              <a:solidFill>
                <a:srgbClr val="0000FF"/>
              </a:solidFill>
              <a:latin typeface="Courier"/>
              <a:cs typeface="Courier"/>
            </a:endParaRPr>
          </a:p>
          <a:p>
            <a:r>
              <a:rPr lang="en-US" sz="1200" b="1" dirty="0" err="1" smtClean="0">
                <a:solidFill>
                  <a:srgbClr val="0000FF"/>
                </a:solidFill>
                <a:latin typeface="Courier"/>
                <a:cs typeface="Courier"/>
              </a:rPr>
              <a:t>ecoli</a:t>
            </a:r>
            <a:r>
              <a:rPr lang="en-US" sz="1200" b="1" dirty="0" smtClean="0">
                <a:solidFill>
                  <a:srgbClr val="0000FF"/>
                </a:solidFill>
                <a:latin typeface="Courier"/>
                <a:cs typeface="Courier"/>
              </a:rPr>
              <a:t> ( [], program q() );</a:t>
            </a:r>
          </a:p>
          <a:p>
            <a:endParaRPr lang="en-US" sz="1200" b="1" dirty="0">
              <a:solidFill>
                <a:srgbClr val="0000FF"/>
              </a:solidFill>
              <a:latin typeface="Courier"/>
              <a:cs typeface="Courier"/>
            </a:endParaRPr>
          </a:p>
          <a:p>
            <a:r>
              <a:rPr lang="en-US" sz="1200" b="1" dirty="0" smtClean="0">
                <a:solidFill>
                  <a:schemeClr val="tx1"/>
                </a:solidFill>
                <a:latin typeface="Courier"/>
                <a:cs typeface="Courier"/>
              </a:rPr>
              <a:t>...</a:t>
            </a:r>
          </a:p>
        </p:txBody>
      </p:sp>
      <p:sp>
        <p:nvSpPr>
          <p:cNvPr id="5" name="Right Brace 4"/>
          <p:cNvSpPr/>
          <p:nvPr/>
        </p:nvSpPr>
        <p:spPr>
          <a:xfrm>
            <a:off x="5516154" y="1217143"/>
            <a:ext cx="251335" cy="263273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6442131" y="2077080"/>
            <a:ext cx="2244670" cy="1200329"/>
          </a:xfrm>
          <a:prstGeom prst="rect">
            <a:avLst/>
          </a:prstGeom>
          <a:noFill/>
        </p:spPr>
        <p:txBody>
          <a:bodyPr wrap="square" rtlCol="0">
            <a:spAutoFit/>
          </a:bodyPr>
          <a:lstStyle/>
          <a:p>
            <a:r>
              <a:rPr lang="en-US" dirty="0" smtClean="0"/>
              <a:t>This program prints out the </a:t>
            </a:r>
            <a:r>
              <a:rPr lang="en-US" dirty="0" err="1" smtClean="0"/>
              <a:t>gfp</a:t>
            </a:r>
            <a:r>
              <a:rPr lang="en-US" dirty="0" smtClean="0"/>
              <a:t>/volume value of the corresponding cell. </a:t>
            </a:r>
            <a:endParaRPr lang="en-US" dirty="0"/>
          </a:p>
        </p:txBody>
      </p:sp>
      <p:sp>
        <p:nvSpPr>
          <p:cNvPr id="7" name="TextBox 6"/>
          <p:cNvSpPr txBox="1"/>
          <p:nvPr/>
        </p:nvSpPr>
        <p:spPr>
          <a:xfrm>
            <a:off x="6362760" y="3620623"/>
            <a:ext cx="2200017" cy="1815882"/>
          </a:xfrm>
          <a:prstGeom prst="rect">
            <a:avLst/>
          </a:prstGeom>
          <a:noFill/>
        </p:spPr>
        <p:txBody>
          <a:bodyPr wrap="square" rtlCol="0">
            <a:spAutoFit/>
          </a:bodyPr>
          <a:lstStyle/>
          <a:p>
            <a:r>
              <a:rPr lang="en-US" sz="1400" dirty="0" smtClean="0"/>
              <a:t>The new program q() is the composition of the old program p() from previous slides, and the new report program. You can use this report program with whatever program you want. </a:t>
            </a:r>
            <a:endParaRPr lang="en-US" sz="1400" dirty="0"/>
          </a:p>
        </p:txBody>
      </p:sp>
      <p:cxnSp>
        <p:nvCxnSpPr>
          <p:cNvPr id="8" name="Straight Arrow Connector 7"/>
          <p:cNvCxnSpPr/>
          <p:nvPr/>
        </p:nvCxnSpPr>
        <p:spPr>
          <a:xfrm flipH="1">
            <a:off x="4726596" y="4365836"/>
            <a:ext cx="1486528" cy="51302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032971" y="5584548"/>
            <a:ext cx="5469038" cy="1169551"/>
          </a:xfrm>
          <a:prstGeom prst="rect">
            <a:avLst/>
          </a:prstGeom>
          <a:solidFill>
            <a:srgbClr val="FFFFFF"/>
          </a:solidFill>
        </p:spPr>
        <p:txBody>
          <a:bodyPr wrap="square" rtlCol="0">
            <a:spAutoFit/>
          </a:bodyPr>
          <a:lstStyle/>
          <a:p>
            <a:r>
              <a:rPr lang="en-US" sz="1400" dirty="0" err="1" smtClean="0"/>
              <a:t>gfp</a:t>
            </a:r>
            <a:r>
              <a:rPr lang="en-US" sz="1400" dirty="0" smtClean="0"/>
              <a:t> is shared between the two programs. It is the same variable.</a:t>
            </a:r>
          </a:p>
          <a:p>
            <a:endParaRPr lang="en-US" sz="1400" dirty="0"/>
          </a:p>
          <a:p>
            <a:r>
              <a:rPr lang="en-US" sz="1400" dirty="0" smtClean="0"/>
              <a:t>Note that the variables t and s in report(period) are not shared, and are thus not in the top level scope of q() – meaning that they don’t get cut in half when the cell divides. </a:t>
            </a:r>
            <a:endParaRPr lang="en-US" sz="1400" dirty="0"/>
          </a:p>
        </p:txBody>
      </p:sp>
      <p:cxnSp>
        <p:nvCxnSpPr>
          <p:cNvPr id="12" name="Straight Arrow Connector 11"/>
          <p:cNvCxnSpPr/>
          <p:nvPr/>
        </p:nvCxnSpPr>
        <p:spPr>
          <a:xfrm flipH="1" flipV="1">
            <a:off x="3793323" y="4979941"/>
            <a:ext cx="479389" cy="6630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H="1">
            <a:off x="5767490" y="2526892"/>
            <a:ext cx="59527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6073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4252" y="-51620"/>
            <a:ext cx="5379748" cy="1143000"/>
          </a:xfrm>
        </p:spPr>
        <p:txBody>
          <a:bodyPr>
            <a:normAutofit fontScale="90000"/>
          </a:bodyPr>
          <a:lstStyle/>
          <a:p>
            <a:r>
              <a:rPr lang="en-US" dirty="0" smtClean="0"/>
              <a:t>Read the </a:t>
            </a:r>
            <a:r>
              <a:rPr lang="en-US" dirty="0" smtClean="0"/>
              <a:t>data in </a:t>
            </a:r>
            <a:r>
              <a:rPr lang="en-US" dirty="0" err="1" smtClean="0"/>
              <a:t>Mathematica</a:t>
            </a:r>
            <a:r>
              <a:rPr lang="en-US" dirty="0" smtClean="0"/>
              <a:t> …</a:t>
            </a:r>
            <a:endParaRPr lang="en-US" dirty="0"/>
          </a:p>
        </p:txBody>
      </p:sp>
      <p:pic>
        <p:nvPicPr>
          <p:cNvPr id="4" name="Picture 3"/>
          <p:cNvPicPr>
            <a:picLocks noChangeAspect="1"/>
          </p:cNvPicPr>
          <p:nvPr/>
        </p:nvPicPr>
        <p:blipFill>
          <a:blip r:embed="rId2"/>
          <a:stretch>
            <a:fillRect/>
          </a:stretch>
        </p:blipFill>
        <p:spPr>
          <a:xfrm>
            <a:off x="145510" y="214486"/>
            <a:ext cx="7844329" cy="6580584"/>
          </a:xfrm>
          <a:prstGeom prst="rect">
            <a:avLst/>
          </a:prstGeom>
        </p:spPr>
      </p:pic>
    </p:spTree>
    <p:extLst>
      <p:ext uri="{BB962C8B-B14F-4D97-AF65-F5344CB8AC3E}">
        <p14:creationId xmlns:p14="http://schemas.microsoft.com/office/powerpoint/2010/main" val="2263802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4252" y="0"/>
            <a:ext cx="5379748" cy="1143000"/>
          </a:xfrm>
        </p:spPr>
        <p:txBody>
          <a:bodyPr/>
          <a:lstStyle/>
          <a:p>
            <a:r>
              <a:rPr lang="en-US" dirty="0" smtClean="0"/>
              <a:t>In MATLAB…</a:t>
            </a:r>
            <a:endParaRPr lang="en-US" dirty="0"/>
          </a:p>
        </p:txBody>
      </p:sp>
      <p:sp>
        <p:nvSpPr>
          <p:cNvPr id="3" name="TextBox 2"/>
          <p:cNvSpPr txBox="1"/>
          <p:nvPr/>
        </p:nvSpPr>
        <p:spPr>
          <a:xfrm>
            <a:off x="884492" y="1689693"/>
            <a:ext cx="184666" cy="369332"/>
          </a:xfrm>
          <a:prstGeom prst="rect">
            <a:avLst/>
          </a:prstGeom>
          <a:noFill/>
        </p:spPr>
        <p:txBody>
          <a:bodyPr wrap="none" rtlCol="0">
            <a:spAutoFit/>
          </a:bodyPr>
          <a:lstStyle/>
          <a:p>
            <a:endParaRPr lang="en-US" dirty="0"/>
          </a:p>
        </p:txBody>
      </p:sp>
      <p:sp>
        <p:nvSpPr>
          <p:cNvPr id="5" name="Rectangle 4"/>
          <p:cNvSpPr/>
          <p:nvPr/>
        </p:nvSpPr>
        <p:spPr>
          <a:xfrm>
            <a:off x="0" y="3198598"/>
            <a:ext cx="5386328" cy="3046987"/>
          </a:xfrm>
          <a:prstGeom prst="rect">
            <a:avLst/>
          </a:prstGeom>
        </p:spPr>
        <p:txBody>
          <a:bodyPr wrap="square">
            <a:spAutoFit/>
          </a:bodyPr>
          <a:lstStyle/>
          <a:p>
            <a:r>
              <a:rPr lang="en-US" sz="1200" dirty="0">
                <a:latin typeface="Courier New"/>
                <a:cs typeface="Courier New"/>
              </a:rPr>
              <a:t>data=</a:t>
            </a:r>
            <a:r>
              <a:rPr lang="en-US" sz="1200" dirty="0" err="1">
                <a:latin typeface="Courier New"/>
                <a:cs typeface="Courier New"/>
              </a:rPr>
              <a:t>sortrows</a:t>
            </a:r>
            <a:r>
              <a:rPr lang="en-US" sz="1200" dirty="0">
                <a:latin typeface="Courier New"/>
                <a:cs typeface="Courier New"/>
              </a:rPr>
              <a:t>(load</a:t>
            </a:r>
            <a:r>
              <a:rPr lang="en-US" sz="1200" dirty="0" smtClean="0">
                <a:latin typeface="Courier New"/>
                <a:cs typeface="Courier New"/>
              </a:rPr>
              <a:t>('</a:t>
            </a:r>
            <a:r>
              <a:rPr lang="en-US" sz="1200" dirty="0" err="1" smtClean="0">
                <a:latin typeface="Courier New"/>
                <a:cs typeface="Courier New"/>
              </a:rPr>
              <a:t>data.csv</a:t>
            </a:r>
            <a:r>
              <a:rPr lang="en-US" sz="1200" dirty="0">
                <a:latin typeface="Courier New"/>
                <a:cs typeface="Courier New"/>
              </a:rPr>
              <a:t>'));</a:t>
            </a:r>
          </a:p>
          <a:p>
            <a:endParaRPr lang="en-US" sz="1200" dirty="0">
              <a:latin typeface="Courier New"/>
              <a:cs typeface="Courier New"/>
            </a:endParaRPr>
          </a:p>
          <a:p>
            <a:r>
              <a:rPr lang="en-US" sz="1200" dirty="0" err="1">
                <a:latin typeface="Courier New"/>
                <a:cs typeface="Courier New"/>
              </a:rPr>
              <a:t>maxid</a:t>
            </a:r>
            <a:r>
              <a:rPr lang="en-US" sz="1200" dirty="0">
                <a:latin typeface="Courier New"/>
                <a:cs typeface="Courier New"/>
              </a:rPr>
              <a:t>=max(data(:,1));</a:t>
            </a:r>
          </a:p>
          <a:p>
            <a:endParaRPr lang="en-US" sz="1200" dirty="0">
              <a:latin typeface="Courier New"/>
              <a:cs typeface="Courier New"/>
            </a:endParaRPr>
          </a:p>
          <a:p>
            <a:r>
              <a:rPr lang="en-US" sz="1200" dirty="0">
                <a:latin typeface="Courier New"/>
                <a:cs typeface="Courier New"/>
              </a:rPr>
              <a:t>wave=[0:400;10*(1+sin(0.05*(0:400)))]';</a:t>
            </a:r>
          </a:p>
          <a:p>
            <a:r>
              <a:rPr lang="en-US" sz="1200" dirty="0">
                <a:latin typeface="Courier New"/>
                <a:cs typeface="Courier New"/>
              </a:rPr>
              <a:t>plot(wave(:,1),wave(:,2))</a:t>
            </a:r>
          </a:p>
          <a:p>
            <a:endParaRPr lang="en-US" sz="1200" dirty="0">
              <a:latin typeface="Courier New"/>
              <a:cs typeface="Courier New"/>
            </a:endParaRPr>
          </a:p>
          <a:p>
            <a:r>
              <a:rPr lang="en-US" sz="1200" dirty="0">
                <a:latin typeface="Courier New"/>
                <a:cs typeface="Courier New"/>
              </a:rPr>
              <a:t>hold on;</a:t>
            </a:r>
          </a:p>
          <a:p>
            <a:r>
              <a:rPr lang="en-US" sz="1200" dirty="0">
                <a:latin typeface="Courier New"/>
                <a:cs typeface="Courier New"/>
              </a:rPr>
              <a:t>hue=</a:t>
            </a:r>
            <a:r>
              <a:rPr lang="en-US" sz="1200" dirty="0" err="1">
                <a:latin typeface="Courier New"/>
                <a:cs typeface="Courier New"/>
              </a:rPr>
              <a:t>hsv</a:t>
            </a:r>
            <a:r>
              <a:rPr lang="en-US" sz="1200" dirty="0">
                <a:latin typeface="Courier New"/>
                <a:cs typeface="Courier New"/>
              </a:rPr>
              <a:t>(maxid+1);</a:t>
            </a:r>
          </a:p>
          <a:p>
            <a:r>
              <a:rPr lang="en-US" sz="1200" dirty="0">
                <a:latin typeface="Courier New"/>
                <a:cs typeface="Courier New"/>
              </a:rPr>
              <a:t>for </a:t>
            </a:r>
            <a:r>
              <a:rPr lang="en-US" sz="1200" dirty="0" err="1">
                <a:latin typeface="Courier New"/>
                <a:cs typeface="Courier New"/>
              </a:rPr>
              <a:t>i</a:t>
            </a:r>
            <a:r>
              <a:rPr lang="en-US" sz="1200" dirty="0">
                <a:latin typeface="Courier New"/>
                <a:cs typeface="Courier New"/>
              </a:rPr>
              <a:t>=0:maxid</a:t>
            </a:r>
          </a:p>
          <a:p>
            <a:r>
              <a:rPr lang="en-US" sz="1200" dirty="0">
                <a:latin typeface="Courier New"/>
                <a:cs typeface="Courier New"/>
              </a:rPr>
              <a:t>    </a:t>
            </a:r>
            <a:r>
              <a:rPr lang="en-US" sz="1200" dirty="0" err="1">
                <a:latin typeface="Courier New"/>
                <a:cs typeface="Courier New"/>
              </a:rPr>
              <a:t>idx</a:t>
            </a:r>
            <a:r>
              <a:rPr lang="en-US" sz="1200" dirty="0">
                <a:latin typeface="Courier New"/>
                <a:cs typeface="Courier New"/>
              </a:rPr>
              <a:t>=find(data(:,1)==</a:t>
            </a:r>
            <a:r>
              <a:rPr lang="en-US" sz="1200" dirty="0" err="1">
                <a:latin typeface="Courier New"/>
                <a:cs typeface="Courier New"/>
              </a:rPr>
              <a:t>i</a:t>
            </a:r>
            <a:r>
              <a:rPr lang="en-US" sz="1200" dirty="0">
                <a:latin typeface="Courier New"/>
                <a:cs typeface="Courier New"/>
              </a:rPr>
              <a:t>);</a:t>
            </a:r>
          </a:p>
          <a:p>
            <a:r>
              <a:rPr lang="en-US" sz="1200" dirty="0">
                <a:latin typeface="Courier New"/>
                <a:cs typeface="Courier New"/>
              </a:rPr>
              <a:t>    </a:t>
            </a:r>
            <a:r>
              <a:rPr lang="en-US" sz="1200" dirty="0" err="1">
                <a:latin typeface="Courier New"/>
                <a:cs typeface="Courier New"/>
              </a:rPr>
              <a:t>cellData</a:t>
            </a:r>
            <a:r>
              <a:rPr lang="en-US" sz="1200" dirty="0">
                <a:latin typeface="Courier New"/>
                <a:cs typeface="Courier New"/>
              </a:rPr>
              <a:t>=data(idx,2:3);</a:t>
            </a:r>
          </a:p>
          <a:p>
            <a:r>
              <a:rPr lang="en-US" sz="1200" dirty="0">
                <a:latin typeface="Courier New"/>
                <a:cs typeface="Courier New"/>
              </a:rPr>
              <a:t>    plot(</a:t>
            </a:r>
            <a:r>
              <a:rPr lang="en-US" sz="1200" dirty="0" err="1">
                <a:latin typeface="Courier New"/>
                <a:cs typeface="Courier New"/>
              </a:rPr>
              <a:t>cellData</a:t>
            </a:r>
            <a:r>
              <a:rPr lang="en-US" sz="1200" dirty="0">
                <a:latin typeface="Courier New"/>
                <a:cs typeface="Courier New"/>
              </a:rPr>
              <a:t>(:,1),</a:t>
            </a:r>
            <a:r>
              <a:rPr lang="en-US" sz="1200" dirty="0" err="1">
                <a:latin typeface="Courier New"/>
                <a:cs typeface="Courier New"/>
              </a:rPr>
              <a:t>cellData</a:t>
            </a:r>
            <a:r>
              <a:rPr lang="en-US" sz="1200" dirty="0">
                <a:latin typeface="Courier New"/>
                <a:cs typeface="Courier New"/>
              </a:rPr>
              <a:t>(:,2),'</a:t>
            </a:r>
            <a:r>
              <a:rPr lang="en-US" sz="1200" dirty="0" err="1">
                <a:latin typeface="Courier New"/>
                <a:cs typeface="Courier New"/>
              </a:rPr>
              <a:t>Color',hue</a:t>
            </a:r>
            <a:r>
              <a:rPr lang="en-US" sz="1200" dirty="0">
                <a:latin typeface="Courier New"/>
                <a:cs typeface="Courier New"/>
              </a:rPr>
              <a:t>(i+1,:))</a:t>
            </a:r>
          </a:p>
          <a:p>
            <a:r>
              <a:rPr lang="en-US" sz="1200" dirty="0">
                <a:latin typeface="Courier New"/>
                <a:cs typeface="Courier New"/>
              </a:rPr>
              <a:t>end;</a:t>
            </a:r>
          </a:p>
          <a:p>
            <a:r>
              <a:rPr lang="en-US" sz="1200" dirty="0" err="1">
                <a:latin typeface="Courier New"/>
                <a:cs typeface="Courier New"/>
              </a:rPr>
              <a:t>xlabel</a:t>
            </a:r>
            <a:r>
              <a:rPr lang="en-US" sz="1200" dirty="0">
                <a:latin typeface="Courier New"/>
                <a:cs typeface="Courier New"/>
              </a:rPr>
              <a:t>('time');</a:t>
            </a:r>
          </a:p>
          <a:p>
            <a:r>
              <a:rPr lang="en-US" sz="1200" dirty="0" err="1">
                <a:latin typeface="Courier New"/>
                <a:cs typeface="Courier New"/>
              </a:rPr>
              <a:t>ylabel</a:t>
            </a:r>
            <a:r>
              <a:rPr lang="en-US" sz="1200" dirty="0">
                <a:latin typeface="Courier New"/>
                <a:cs typeface="Courier New"/>
              </a:rPr>
              <a:t>('</a:t>
            </a:r>
            <a:r>
              <a:rPr lang="en-US" sz="1200" dirty="0" err="1">
                <a:latin typeface="Courier New"/>
                <a:cs typeface="Courier New"/>
              </a:rPr>
              <a:t>gfp</a:t>
            </a:r>
            <a:r>
              <a:rPr lang="en-US" sz="1200" dirty="0">
                <a:latin typeface="Courier New"/>
                <a:cs typeface="Courier New"/>
              </a:rPr>
              <a:t>/</a:t>
            </a:r>
            <a:r>
              <a:rPr lang="en-US" sz="1200" dirty="0" err="1">
                <a:latin typeface="Courier New"/>
                <a:cs typeface="Courier New"/>
              </a:rPr>
              <a:t>vol</a:t>
            </a:r>
            <a:r>
              <a:rPr lang="en-US" sz="1200" dirty="0">
                <a:latin typeface="Courier New"/>
                <a:cs typeface="Courier New"/>
              </a:rPr>
              <a:t>');</a:t>
            </a:r>
          </a:p>
        </p:txBody>
      </p:sp>
      <p:pic>
        <p:nvPicPr>
          <p:cNvPr id="8" name="Picture 7"/>
          <p:cNvPicPr>
            <a:picLocks noChangeAspect="1"/>
          </p:cNvPicPr>
          <p:nvPr/>
        </p:nvPicPr>
        <p:blipFill>
          <a:blip r:embed="rId2"/>
          <a:stretch>
            <a:fillRect/>
          </a:stretch>
        </p:blipFill>
        <p:spPr>
          <a:xfrm>
            <a:off x="3764252" y="1143000"/>
            <a:ext cx="5143500" cy="4089400"/>
          </a:xfrm>
          <a:prstGeom prst="rect">
            <a:avLst/>
          </a:prstGeom>
        </p:spPr>
      </p:pic>
    </p:spTree>
    <p:extLst>
      <p:ext uri="{BB962C8B-B14F-4D97-AF65-F5344CB8AC3E}">
        <p14:creationId xmlns:p14="http://schemas.microsoft.com/office/powerpoint/2010/main" val="3262236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1350</TotalTime>
  <Words>1514</Words>
  <Application>Microsoft Macintosh PowerPoint</Application>
  <PresentationFormat>On-screen Show (4:3)</PresentationFormat>
  <Paragraphs>234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gro  Tutorial 2 </vt:lpstr>
      <vt:lpstr>Functions</vt:lpstr>
      <vt:lpstr>Use the Function in a Cell Program</vt:lpstr>
      <vt:lpstr>Chemostat Mode</vt:lpstr>
      <vt:lpstr>Chemostat Size</vt:lpstr>
      <vt:lpstr>main() Functions</vt:lpstr>
      <vt:lpstr>Compose Two Programs</vt:lpstr>
      <vt:lpstr>Read the data in Mathematica …</vt:lpstr>
      <vt:lpstr>In MATLAB…</vt:lpstr>
      <vt:lpstr>In R…</vt:lpstr>
      <vt:lpstr>Simulation Control</vt:lpstr>
    </vt:vector>
  </TitlesOfParts>
  <Company>University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  Tutorial 2  Eric Klavins</dc:title>
  <dc:creator>Eric Klavins</dc:creator>
  <cp:lastModifiedBy>Eric Klavins</cp:lastModifiedBy>
  <cp:revision>31</cp:revision>
  <dcterms:created xsi:type="dcterms:W3CDTF">2012-10-09T17:35:52Z</dcterms:created>
  <dcterms:modified xsi:type="dcterms:W3CDTF">2012-10-16T15:38:47Z</dcterms:modified>
</cp:coreProperties>
</file>