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7" r:id="rId3"/>
    <p:sldId id="258" r:id="rId4"/>
    <p:sldId id="260" r:id="rId5"/>
    <p:sldId id="263" r:id="rId6"/>
    <p:sldId id="261" r:id="rId7"/>
    <p:sldId id="266" r:id="rId8"/>
    <p:sldId id="264" r:id="rId9"/>
    <p:sldId id="265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8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336A-6A0E-D243-907F-20E73EECCA1E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66A68-3DF4-8149-ADC3-B87BABA79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425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336A-6A0E-D243-907F-20E73EECCA1E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66A68-3DF4-8149-ADC3-B87BABA79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56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336A-6A0E-D243-907F-20E73EECCA1E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66A68-3DF4-8149-ADC3-B87BABA79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387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336A-6A0E-D243-907F-20E73EECCA1E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66A68-3DF4-8149-ADC3-B87BABA79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784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336A-6A0E-D243-907F-20E73EECCA1E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66A68-3DF4-8149-ADC3-B87BABA79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071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336A-6A0E-D243-907F-20E73EECCA1E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66A68-3DF4-8149-ADC3-B87BABA79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209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336A-6A0E-D243-907F-20E73EECCA1E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66A68-3DF4-8149-ADC3-B87BABA79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616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336A-6A0E-D243-907F-20E73EECCA1E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66A68-3DF4-8149-ADC3-B87BABA79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552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336A-6A0E-D243-907F-20E73EECCA1E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66A68-3DF4-8149-ADC3-B87BABA79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549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336A-6A0E-D243-907F-20E73EECCA1E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66A68-3DF4-8149-ADC3-B87BABA79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075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336A-6A0E-D243-907F-20E73EECCA1E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66A68-3DF4-8149-ADC3-B87BABA79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072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C336A-6A0E-D243-907F-20E73EECCA1E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66A68-3DF4-8149-ADC3-B87BABA79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066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85800" y="3026482"/>
            <a:ext cx="7772400" cy="3404792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Courier"/>
                <a:cs typeface="Courier"/>
              </a:rPr>
              <a:t>gro</a:t>
            </a:r>
            <a:r>
              <a:rPr lang="en-US" sz="3200" b="1" dirty="0" smtClean="0">
                <a:latin typeface="Courier"/>
                <a:cs typeface="Courier"/>
              </a:rPr>
              <a:t/>
            </a:r>
            <a:br>
              <a:rPr lang="en-US" sz="3200" b="1" dirty="0" smtClean="0">
                <a:latin typeface="Courier"/>
                <a:cs typeface="Courier"/>
              </a:rPr>
            </a:br>
            <a:r>
              <a:rPr lang="en-US" sz="3200" b="1" dirty="0">
                <a:latin typeface="Courier"/>
                <a:cs typeface="Courier"/>
              </a:rPr>
              <a:t/>
            </a:r>
            <a:br>
              <a:rPr lang="en-US" sz="3200" b="1" dirty="0">
                <a:latin typeface="Courier"/>
                <a:cs typeface="Courier"/>
              </a:rPr>
            </a:br>
            <a:r>
              <a:rPr lang="en-US" sz="6600" b="1" dirty="0" smtClean="0">
                <a:latin typeface="Arial"/>
                <a:cs typeface="Arial"/>
              </a:rPr>
              <a:t>Tutorial </a:t>
            </a:r>
            <a:r>
              <a:rPr lang="en-US" sz="6600" b="1" dirty="0" smtClean="0">
                <a:latin typeface="Arial"/>
                <a:cs typeface="Arial"/>
              </a:rPr>
              <a:t>3</a:t>
            </a:r>
            <a:r>
              <a:rPr lang="en-US" sz="6600" b="1" dirty="0" smtClean="0">
                <a:latin typeface="Arial"/>
                <a:cs typeface="Arial"/>
              </a:rPr>
              <a:t/>
            </a:r>
            <a:br>
              <a:rPr lang="en-US" sz="6600" b="1" dirty="0" smtClean="0">
                <a:latin typeface="Arial"/>
                <a:cs typeface="Arial"/>
              </a:rPr>
            </a:br>
            <a:endParaRPr lang="en-US" sz="3200" dirty="0">
              <a:latin typeface="Arial"/>
              <a:cs typeface="Arial"/>
            </a:endParaRPr>
          </a:p>
        </p:txBody>
      </p:sp>
      <p:pic>
        <p:nvPicPr>
          <p:cNvPr id="5" name="Picture 4" descr="groicon.tiff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167" y="509748"/>
            <a:ext cx="2553480" cy="2553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518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445" y="1173892"/>
            <a:ext cx="7691787" cy="5334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Bioprocessing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609262" y="1716931"/>
            <a:ext cx="18572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Red, non-diffusing biomass particulates</a:t>
            </a:r>
            <a:endParaRPr lang="en-US" sz="1100" dirty="0"/>
          </a:p>
        </p:txBody>
      </p:sp>
      <p:cxnSp>
        <p:nvCxnSpPr>
          <p:cNvPr id="16" name="Straight Arrow Connector 15"/>
          <p:cNvCxnSpPr>
            <a:stCxn id="15" idx="3"/>
          </p:cNvCxnSpPr>
          <p:nvPr/>
        </p:nvCxnSpPr>
        <p:spPr>
          <a:xfrm>
            <a:off x="3466508" y="1932375"/>
            <a:ext cx="1183361" cy="1207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53934" y="3195855"/>
            <a:ext cx="185724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Green ‘enzyme’ that reacts with biomass to produce food</a:t>
            </a:r>
            <a:endParaRPr lang="en-US" sz="1100" dirty="0"/>
          </a:p>
        </p:txBody>
      </p:sp>
      <p:cxnSp>
        <p:nvCxnSpPr>
          <p:cNvPr id="21" name="Straight Arrow Connector 20"/>
          <p:cNvCxnSpPr>
            <a:stCxn id="19" idx="3"/>
          </p:cNvCxnSpPr>
          <p:nvPr/>
        </p:nvCxnSpPr>
        <p:spPr>
          <a:xfrm>
            <a:off x="2811180" y="3495937"/>
            <a:ext cx="1183361" cy="360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363912" y="4610384"/>
            <a:ext cx="18572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Blue food that determines the growth rate</a:t>
            </a:r>
            <a:endParaRPr lang="en-US" sz="1100" dirty="0"/>
          </a:p>
        </p:txBody>
      </p:sp>
      <p:cxnSp>
        <p:nvCxnSpPr>
          <p:cNvPr id="23" name="Straight Arrow Connector 22"/>
          <p:cNvCxnSpPr>
            <a:stCxn id="22" idx="3"/>
          </p:cNvCxnSpPr>
          <p:nvPr/>
        </p:nvCxnSpPr>
        <p:spPr>
          <a:xfrm>
            <a:off x="3221158" y="4825828"/>
            <a:ext cx="1183361" cy="1207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370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Declaring Signals</a:t>
            </a:r>
          </a:p>
          <a:p>
            <a:r>
              <a:rPr lang="en-US" dirty="0" smtClean="0"/>
              <a:t>Sending Signals</a:t>
            </a:r>
          </a:p>
          <a:p>
            <a:r>
              <a:rPr lang="en-US" dirty="0" smtClean="0"/>
              <a:t>Sensing Signals</a:t>
            </a:r>
          </a:p>
          <a:p>
            <a:r>
              <a:rPr lang="en-US" dirty="0" smtClean="0"/>
              <a:t>Absorbing Signals</a:t>
            </a:r>
          </a:p>
          <a:p>
            <a:r>
              <a:rPr lang="en-US" dirty="0" smtClean="0"/>
              <a:t>Reaction-Diffusion</a:t>
            </a:r>
          </a:p>
          <a:p>
            <a:r>
              <a:rPr lang="en-US" dirty="0" smtClean="0"/>
              <a:t>Bioprocessing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497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Declaring Signals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21410" y="2596241"/>
            <a:ext cx="3643545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Courier"/>
                <a:cs typeface="Courier"/>
              </a:rPr>
              <a:t>include </a:t>
            </a:r>
            <a:r>
              <a:rPr lang="en-US" sz="1200" b="1" dirty="0" err="1">
                <a:solidFill>
                  <a:srgbClr val="0000FF"/>
                </a:solidFill>
                <a:latin typeface="Courier"/>
                <a:cs typeface="Courier"/>
              </a:rPr>
              <a:t>gro</a:t>
            </a:r>
            <a:endParaRPr lang="en-US" sz="1200" b="1" dirty="0">
              <a:solidFill>
                <a:srgbClr val="0000FF"/>
              </a:solidFill>
              <a:latin typeface="Courier"/>
              <a:cs typeface="Courier"/>
            </a:endParaRPr>
          </a:p>
          <a:p>
            <a:endParaRPr lang="en-US" sz="1200" b="1" dirty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en-US" sz="1200" b="1" dirty="0" err="1">
                <a:solidFill>
                  <a:srgbClr val="0000FF"/>
                </a:solidFill>
                <a:latin typeface="Courier"/>
                <a:cs typeface="Courier"/>
              </a:rPr>
              <a:t>ahl</a:t>
            </a:r>
            <a:r>
              <a:rPr lang="en-US" sz="1200" b="1" dirty="0">
                <a:solidFill>
                  <a:srgbClr val="0000FF"/>
                </a:solidFill>
                <a:latin typeface="Courier"/>
                <a:cs typeface="Courier"/>
              </a:rPr>
              <a:t> := </a:t>
            </a:r>
            <a:r>
              <a:rPr lang="en-US" sz="1200" b="1" dirty="0" smtClean="0">
                <a:solidFill>
                  <a:srgbClr val="0000FF"/>
                </a:solidFill>
                <a:latin typeface="Courier"/>
                <a:cs typeface="Courier"/>
              </a:rPr>
              <a:t>signal(5, </a:t>
            </a:r>
            <a:r>
              <a:rPr lang="en-US" sz="1200" b="1" dirty="0">
                <a:solidFill>
                  <a:srgbClr val="0000FF"/>
                </a:solidFill>
                <a:latin typeface="Courier"/>
                <a:cs typeface="Courier"/>
              </a:rPr>
              <a:t>0.1</a:t>
            </a:r>
            <a:r>
              <a:rPr lang="en-US" sz="1200" b="1" dirty="0" smtClean="0">
                <a:solidFill>
                  <a:srgbClr val="0000FF"/>
                </a:solidFill>
                <a:latin typeface="Courier"/>
                <a:cs typeface="Courier"/>
              </a:rPr>
              <a:t>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24920" y="2365409"/>
            <a:ext cx="18572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This line defines a signal called “</a:t>
            </a:r>
            <a:r>
              <a:rPr lang="en-US" sz="1100" dirty="0" err="1" smtClean="0"/>
              <a:t>ahl</a:t>
            </a:r>
            <a:r>
              <a:rPr lang="en-US" sz="1100" dirty="0" smtClean="0"/>
              <a:t>”. </a:t>
            </a:r>
          </a:p>
          <a:p>
            <a:endParaRPr lang="en-US" sz="1100" dirty="0" smtClean="0"/>
          </a:p>
          <a:p>
            <a:r>
              <a:rPr lang="en-US" sz="1100" dirty="0" smtClean="0"/>
              <a:t>signal() takes two arguments: 	degradation rate</a:t>
            </a:r>
          </a:p>
          <a:p>
            <a:r>
              <a:rPr lang="en-US" sz="1100" dirty="0"/>
              <a:t>	</a:t>
            </a:r>
            <a:r>
              <a:rPr lang="en-US" sz="1100" dirty="0" smtClean="0"/>
              <a:t>diffusion rate</a:t>
            </a:r>
            <a:endParaRPr lang="en-US" sz="1100" dirty="0"/>
          </a:p>
        </p:txBody>
      </p:sp>
      <p:cxnSp>
        <p:nvCxnSpPr>
          <p:cNvPr id="6" name="Straight Arrow Connector 5"/>
          <p:cNvCxnSpPr>
            <a:stCxn id="5" idx="3"/>
          </p:cNvCxnSpPr>
          <p:nvPr/>
        </p:nvCxnSpPr>
        <p:spPr>
          <a:xfrm>
            <a:off x="3182166" y="2919407"/>
            <a:ext cx="797576" cy="1314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57200" y="4804382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By itself, declaring a signal doesn’t do anything! It only defines a signal for use later in the program, either by a cell or the environment (main loop). Don’t set the diffusion rate too high or you will run into numerical integration errors.</a:t>
            </a:r>
          </a:p>
        </p:txBody>
      </p:sp>
    </p:spTree>
    <p:extLst>
      <p:ext uri="{BB962C8B-B14F-4D97-AF65-F5344CB8AC3E}">
        <p14:creationId xmlns:p14="http://schemas.microsoft.com/office/powerpoint/2010/main" val="196478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Sending Signals with Cells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849098"/>
            <a:ext cx="3643545" cy="212365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>
                <a:latin typeface="Courier"/>
                <a:cs typeface="Courier"/>
              </a:rPr>
              <a:t>include </a:t>
            </a:r>
            <a:r>
              <a:rPr lang="en-US" sz="1200" b="1" dirty="0" err="1">
                <a:latin typeface="Courier"/>
                <a:cs typeface="Courier"/>
              </a:rPr>
              <a:t>gro</a:t>
            </a:r>
            <a:endParaRPr lang="en-US" sz="1200" b="1" dirty="0">
              <a:latin typeface="Courier"/>
              <a:cs typeface="Courier"/>
            </a:endParaRPr>
          </a:p>
          <a:p>
            <a:endParaRPr lang="en-US" sz="1200" b="1" dirty="0">
              <a:latin typeface="Courier"/>
              <a:cs typeface="Courier"/>
            </a:endParaRPr>
          </a:p>
          <a:p>
            <a:r>
              <a:rPr lang="en-US" sz="1200" b="1" dirty="0" err="1">
                <a:latin typeface="Courier"/>
                <a:cs typeface="Courier"/>
              </a:rPr>
              <a:t>ahl</a:t>
            </a:r>
            <a:r>
              <a:rPr lang="en-US" sz="1200" b="1" dirty="0">
                <a:latin typeface="Courier"/>
                <a:cs typeface="Courier"/>
              </a:rPr>
              <a:t> := signal(5, 0.1);</a:t>
            </a:r>
          </a:p>
          <a:p>
            <a:endParaRPr lang="en-US" sz="1200" b="1" dirty="0">
              <a:latin typeface="Courier"/>
              <a:cs typeface="Courier"/>
            </a:endParaRPr>
          </a:p>
          <a:p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program signaler() := {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  true : {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    </a:t>
            </a:r>
            <a:r>
              <a:rPr lang="en-US" sz="1200" b="1" dirty="0" err="1">
                <a:solidFill>
                  <a:srgbClr val="0070C0"/>
                </a:solidFill>
                <a:latin typeface="Courier"/>
                <a:cs typeface="Courier"/>
              </a:rPr>
              <a:t>emit_signal</a:t>
            </a:r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(ahl,0.2)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  }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};</a:t>
            </a:r>
          </a:p>
          <a:p>
            <a:endParaRPr lang="en-US" sz="1200" b="1" dirty="0">
              <a:solidFill>
                <a:srgbClr val="0070C0"/>
              </a:solidFill>
              <a:latin typeface="Courier"/>
              <a:cs typeface="Courier"/>
            </a:endParaRPr>
          </a:p>
          <a:p>
            <a:r>
              <a:rPr lang="en-US" sz="1200" b="1" dirty="0" err="1">
                <a:solidFill>
                  <a:srgbClr val="0070C0"/>
                </a:solidFill>
                <a:latin typeface="Courier"/>
                <a:cs typeface="Courier"/>
              </a:rPr>
              <a:t>ecoli</a:t>
            </a:r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 ( [], program signaler() );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95313" y="2541430"/>
            <a:ext cx="223124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 cell can send a signal using the </a:t>
            </a:r>
            <a:r>
              <a:rPr lang="en-US" sz="1100" dirty="0" err="1" smtClean="0"/>
              <a:t>emit_signal</a:t>
            </a:r>
            <a:r>
              <a:rPr lang="en-US" sz="1100" dirty="0" smtClean="0"/>
              <a:t>() function. It has two arguments:</a:t>
            </a:r>
          </a:p>
          <a:p>
            <a:r>
              <a:rPr lang="en-US" sz="1100" dirty="0"/>
              <a:t>	</a:t>
            </a:r>
            <a:r>
              <a:rPr lang="en-US" sz="1100" dirty="0" smtClean="0"/>
              <a:t>The signal to use</a:t>
            </a:r>
          </a:p>
          <a:p>
            <a:r>
              <a:rPr lang="en-US" sz="1100" dirty="0"/>
              <a:t>	</a:t>
            </a:r>
            <a:r>
              <a:rPr lang="en-US" sz="1100" dirty="0" smtClean="0"/>
              <a:t>How much to release</a:t>
            </a:r>
            <a:endParaRPr lang="en-US" sz="1100" dirty="0"/>
          </a:p>
        </p:txBody>
      </p:sp>
      <p:cxnSp>
        <p:nvCxnSpPr>
          <p:cNvPr id="9" name="Straight Arrow Connector 8"/>
          <p:cNvCxnSpPr>
            <a:stCxn id="8" idx="1"/>
          </p:cNvCxnSpPr>
          <p:nvPr/>
        </p:nvCxnSpPr>
        <p:spPr>
          <a:xfrm flipH="1" flipV="1">
            <a:off x="3503055" y="2926152"/>
            <a:ext cx="692258" cy="846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69211" y="5251716"/>
            <a:ext cx="8017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These cells constantly emit signal. Try varying the parameters – what happens as you vary the diffusion and degradation rates of the signal, but keep their ratio the same?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0080" y="1933735"/>
            <a:ext cx="2357324" cy="2154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74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Receiving Signals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3202" y="1206342"/>
            <a:ext cx="3915007" cy="39703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>
                <a:latin typeface="Courier"/>
                <a:cs typeface="Courier"/>
              </a:rPr>
              <a:t>include </a:t>
            </a:r>
            <a:r>
              <a:rPr lang="en-US" sz="1200" b="1" dirty="0" err="1">
                <a:latin typeface="Courier"/>
                <a:cs typeface="Courier"/>
              </a:rPr>
              <a:t>gro</a:t>
            </a:r>
            <a:endParaRPr lang="en-US" sz="1200" b="1" dirty="0">
              <a:latin typeface="Courier"/>
              <a:cs typeface="Courier"/>
            </a:endParaRPr>
          </a:p>
          <a:p>
            <a:endParaRPr lang="en-US" sz="1200" b="1" dirty="0">
              <a:latin typeface="Courier"/>
              <a:cs typeface="Courier"/>
            </a:endParaRPr>
          </a:p>
          <a:p>
            <a:r>
              <a:rPr lang="en-US" sz="1200" b="1" dirty="0" err="1">
                <a:latin typeface="Courier"/>
                <a:cs typeface="Courier"/>
              </a:rPr>
              <a:t>ahl</a:t>
            </a:r>
            <a:r>
              <a:rPr lang="en-US" sz="1200" b="1" dirty="0">
                <a:latin typeface="Courier"/>
                <a:cs typeface="Courier"/>
              </a:rPr>
              <a:t> := signal(5, 0.1);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k := 2; // reporter scaling factor</a:t>
            </a:r>
          </a:p>
          <a:p>
            <a:endParaRPr lang="en-US" sz="1200" b="1" dirty="0">
              <a:latin typeface="Courier"/>
              <a:cs typeface="Courier"/>
            </a:endParaRPr>
          </a:p>
          <a:p>
            <a:r>
              <a:rPr lang="en-US" sz="1200" b="1" dirty="0">
                <a:latin typeface="Courier"/>
                <a:cs typeface="Courier"/>
              </a:rPr>
              <a:t>program signaler() := {</a:t>
            </a:r>
          </a:p>
          <a:p>
            <a:r>
              <a:rPr lang="en-US" sz="1200" b="1" dirty="0">
                <a:latin typeface="Courier"/>
                <a:cs typeface="Courier"/>
              </a:rPr>
              <a:t>  true : {</a:t>
            </a:r>
          </a:p>
          <a:p>
            <a:r>
              <a:rPr lang="en-US" sz="1200" b="1" dirty="0">
                <a:latin typeface="Courier"/>
                <a:cs typeface="Courier"/>
              </a:rPr>
              <a:t>    </a:t>
            </a:r>
            <a:r>
              <a:rPr lang="en-US" sz="1200" b="1" dirty="0" err="1">
                <a:latin typeface="Courier"/>
                <a:cs typeface="Courier"/>
              </a:rPr>
              <a:t>emit_signal</a:t>
            </a:r>
            <a:r>
              <a:rPr lang="en-US" sz="1200" b="1" dirty="0">
                <a:latin typeface="Courier"/>
                <a:cs typeface="Courier"/>
              </a:rPr>
              <a:t>(ahl,0.2)</a:t>
            </a:r>
          </a:p>
          <a:p>
            <a:r>
              <a:rPr lang="en-US" sz="1200" b="1" dirty="0">
                <a:latin typeface="Courier"/>
                <a:cs typeface="Courier"/>
              </a:rPr>
              <a:t>  }</a:t>
            </a:r>
          </a:p>
          <a:p>
            <a:r>
              <a:rPr lang="en-US" sz="1200" b="1" dirty="0">
                <a:latin typeface="Courier"/>
                <a:cs typeface="Courier"/>
              </a:rPr>
              <a:t>};</a:t>
            </a:r>
          </a:p>
          <a:p>
            <a:endParaRPr lang="en-US" sz="1200" b="1" dirty="0">
              <a:latin typeface="Courier"/>
              <a:cs typeface="Courier"/>
            </a:endParaRPr>
          </a:p>
          <a:p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program receiver() := {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  </a:t>
            </a:r>
            <a:r>
              <a:rPr lang="en-US" sz="1200" b="1" dirty="0" err="1">
                <a:solidFill>
                  <a:srgbClr val="0070C0"/>
                </a:solidFill>
                <a:latin typeface="Courier"/>
                <a:cs typeface="Courier"/>
              </a:rPr>
              <a:t>gfp</a:t>
            </a:r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 := 0;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  rate(k*</a:t>
            </a:r>
            <a:r>
              <a:rPr lang="en-US" sz="1200" b="1" dirty="0" err="1">
                <a:solidFill>
                  <a:srgbClr val="0070C0"/>
                </a:solidFill>
                <a:latin typeface="Courier"/>
                <a:cs typeface="Courier"/>
              </a:rPr>
              <a:t>get_signal</a:t>
            </a:r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(</a:t>
            </a:r>
            <a:r>
              <a:rPr lang="en-US" sz="1200" b="1" dirty="0" err="1">
                <a:solidFill>
                  <a:srgbClr val="0070C0"/>
                </a:solidFill>
                <a:latin typeface="Courier"/>
                <a:cs typeface="Courier"/>
              </a:rPr>
              <a:t>ahl</a:t>
            </a:r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)) : {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    </a:t>
            </a:r>
            <a:r>
              <a:rPr lang="en-US" sz="1200" b="1" dirty="0" err="1">
                <a:solidFill>
                  <a:srgbClr val="0070C0"/>
                </a:solidFill>
                <a:latin typeface="Courier"/>
                <a:cs typeface="Courier"/>
              </a:rPr>
              <a:t>gfp</a:t>
            </a:r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 := </a:t>
            </a:r>
            <a:r>
              <a:rPr lang="en-US" sz="1200" b="1" dirty="0" err="1">
                <a:solidFill>
                  <a:srgbClr val="0070C0"/>
                </a:solidFill>
                <a:latin typeface="Courier"/>
                <a:cs typeface="Courier"/>
              </a:rPr>
              <a:t>gfp</a:t>
            </a:r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 + 1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  }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};</a:t>
            </a:r>
          </a:p>
          <a:p>
            <a:endParaRPr lang="en-US" sz="1200" b="1" dirty="0">
              <a:latin typeface="Courier"/>
              <a:cs typeface="Courier"/>
            </a:endParaRPr>
          </a:p>
          <a:p>
            <a:r>
              <a:rPr lang="en-US" sz="1200" b="1" dirty="0" err="1">
                <a:latin typeface="Courier"/>
                <a:cs typeface="Courier"/>
              </a:rPr>
              <a:t>ecoli</a:t>
            </a:r>
            <a:r>
              <a:rPr lang="en-US" sz="1200" b="1" dirty="0">
                <a:latin typeface="Courier"/>
                <a:cs typeface="Courier"/>
              </a:rPr>
              <a:t> ( [</a:t>
            </a:r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x:=50,theta:=3.14/2</a:t>
            </a:r>
            <a:r>
              <a:rPr lang="en-US" sz="1200" b="1" dirty="0">
                <a:latin typeface="Courier"/>
                <a:cs typeface="Courier"/>
              </a:rPr>
              <a:t>], program signaler() );</a:t>
            </a:r>
          </a:p>
          <a:p>
            <a:r>
              <a:rPr lang="en-US" sz="1200" b="1" dirty="0" err="1">
                <a:solidFill>
                  <a:srgbClr val="0070C0"/>
                </a:solidFill>
                <a:latin typeface="Courier"/>
                <a:cs typeface="Courier"/>
              </a:rPr>
              <a:t>ecoli</a:t>
            </a:r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 ( [x:=-50], program receiver() );</a:t>
            </a:r>
          </a:p>
          <a:p>
            <a:endParaRPr lang="en-US" sz="1200" b="1" dirty="0">
              <a:latin typeface="Courier"/>
              <a:cs typeface="Courier"/>
            </a:endParaRPr>
          </a:p>
        </p:txBody>
      </p:sp>
      <p:cxnSp>
        <p:nvCxnSpPr>
          <p:cNvPr id="11" name="Straight Arrow Connector 10"/>
          <p:cNvCxnSpPr>
            <a:stCxn id="10" idx="1"/>
          </p:cNvCxnSpPr>
          <p:nvPr/>
        </p:nvCxnSpPr>
        <p:spPr>
          <a:xfrm flipH="1">
            <a:off x="2588654" y="2406871"/>
            <a:ext cx="1488157" cy="9545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3415" y="1314241"/>
            <a:ext cx="3221267" cy="3631246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4452403" y="5417489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This program has two cell types. The new cell type, “receiver”, produces </a:t>
            </a:r>
            <a:r>
              <a:rPr lang="en-US" dirty="0" err="1"/>
              <a:t>gfp</a:t>
            </a:r>
            <a:r>
              <a:rPr lang="en-US" dirty="0"/>
              <a:t> at a rate proportional to the signal it receives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076811" y="2022150"/>
            <a:ext cx="20722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To have a cell sense a signal, use </a:t>
            </a:r>
            <a:r>
              <a:rPr lang="en-US" sz="1100" dirty="0" err="1" smtClean="0"/>
              <a:t>get_signal</a:t>
            </a:r>
            <a:r>
              <a:rPr lang="en-US" sz="1100" dirty="0" smtClean="0"/>
              <a:t>(). This function takes one argument: the signal to detect.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74571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Environment Signals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23192" y="1493324"/>
            <a:ext cx="2860922" cy="36009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>
                <a:latin typeface="Courier"/>
                <a:cs typeface="Courier"/>
              </a:rPr>
              <a:t>include </a:t>
            </a:r>
            <a:r>
              <a:rPr lang="en-US" sz="1200" b="1" dirty="0" err="1">
                <a:latin typeface="Courier"/>
                <a:cs typeface="Courier"/>
              </a:rPr>
              <a:t>gro</a:t>
            </a:r>
            <a:endParaRPr lang="en-US" sz="1200" b="1" dirty="0">
              <a:latin typeface="Courier"/>
              <a:cs typeface="Courier"/>
            </a:endParaRPr>
          </a:p>
          <a:p>
            <a:endParaRPr lang="en-US" sz="1200" b="1" dirty="0">
              <a:latin typeface="Courier"/>
              <a:cs typeface="Courier"/>
            </a:endParaRPr>
          </a:p>
          <a:p>
            <a:r>
              <a:rPr lang="en-US" sz="1200" b="1" dirty="0" err="1">
                <a:latin typeface="Courier"/>
                <a:cs typeface="Courier"/>
              </a:rPr>
              <a:t>ahl</a:t>
            </a:r>
            <a:r>
              <a:rPr lang="en-US" sz="1200" b="1" dirty="0">
                <a:latin typeface="Courier"/>
                <a:cs typeface="Courier"/>
              </a:rPr>
              <a:t> := signal(5, 0.1);</a:t>
            </a:r>
          </a:p>
          <a:p>
            <a:r>
              <a:rPr lang="en-US" sz="1200" b="1" dirty="0">
                <a:latin typeface="Courier"/>
                <a:cs typeface="Courier"/>
              </a:rPr>
              <a:t>k := 10; // reporter scaling factor</a:t>
            </a:r>
          </a:p>
          <a:p>
            <a:endParaRPr lang="en-US" sz="1200" b="1" dirty="0">
              <a:latin typeface="Courier"/>
              <a:cs typeface="Courier"/>
            </a:endParaRPr>
          </a:p>
          <a:p>
            <a:r>
              <a:rPr lang="en-US" sz="1200" b="1" dirty="0">
                <a:latin typeface="Courier"/>
                <a:cs typeface="Courier"/>
              </a:rPr>
              <a:t>program receiver() := {</a:t>
            </a:r>
          </a:p>
          <a:p>
            <a:r>
              <a:rPr lang="en-US" sz="1200" b="1" dirty="0">
                <a:latin typeface="Courier"/>
                <a:cs typeface="Courier"/>
              </a:rPr>
              <a:t>  </a:t>
            </a:r>
            <a:r>
              <a:rPr lang="en-US" sz="1200" b="1" dirty="0" err="1">
                <a:latin typeface="Courier"/>
                <a:cs typeface="Courier"/>
              </a:rPr>
              <a:t>gfp</a:t>
            </a:r>
            <a:r>
              <a:rPr lang="en-US" sz="1200" b="1" dirty="0">
                <a:latin typeface="Courier"/>
                <a:cs typeface="Courier"/>
              </a:rPr>
              <a:t> := 0;</a:t>
            </a:r>
          </a:p>
          <a:p>
            <a:r>
              <a:rPr lang="en-US" sz="1200" b="1" dirty="0">
                <a:latin typeface="Courier"/>
                <a:cs typeface="Courier"/>
              </a:rPr>
              <a:t>  rate(k*</a:t>
            </a:r>
            <a:r>
              <a:rPr lang="en-US" sz="1200" b="1" dirty="0" err="1">
                <a:latin typeface="Courier"/>
                <a:cs typeface="Courier"/>
              </a:rPr>
              <a:t>get_signal</a:t>
            </a:r>
            <a:r>
              <a:rPr lang="en-US" sz="1200" b="1" dirty="0">
                <a:latin typeface="Courier"/>
                <a:cs typeface="Courier"/>
              </a:rPr>
              <a:t>(</a:t>
            </a:r>
            <a:r>
              <a:rPr lang="en-US" sz="1200" b="1" dirty="0" err="1">
                <a:latin typeface="Courier"/>
                <a:cs typeface="Courier"/>
              </a:rPr>
              <a:t>ahl</a:t>
            </a:r>
            <a:r>
              <a:rPr lang="en-US" sz="1200" b="1" dirty="0">
                <a:latin typeface="Courier"/>
                <a:cs typeface="Courier"/>
              </a:rPr>
              <a:t>)) : {</a:t>
            </a:r>
          </a:p>
          <a:p>
            <a:r>
              <a:rPr lang="en-US" sz="1200" b="1" dirty="0">
                <a:latin typeface="Courier"/>
                <a:cs typeface="Courier"/>
              </a:rPr>
              <a:t>    </a:t>
            </a:r>
            <a:r>
              <a:rPr lang="en-US" sz="1200" b="1" dirty="0" err="1">
                <a:latin typeface="Courier"/>
                <a:cs typeface="Courier"/>
              </a:rPr>
              <a:t>gfp</a:t>
            </a:r>
            <a:r>
              <a:rPr lang="en-US" sz="1200" b="1" dirty="0">
                <a:latin typeface="Courier"/>
                <a:cs typeface="Courier"/>
              </a:rPr>
              <a:t> := </a:t>
            </a:r>
            <a:r>
              <a:rPr lang="en-US" sz="1200" b="1" dirty="0" err="1">
                <a:latin typeface="Courier"/>
                <a:cs typeface="Courier"/>
              </a:rPr>
              <a:t>gfp</a:t>
            </a:r>
            <a:r>
              <a:rPr lang="en-US" sz="1200" b="1" dirty="0">
                <a:latin typeface="Courier"/>
                <a:cs typeface="Courier"/>
              </a:rPr>
              <a:t> + 1</a:t>
            </a:r>
          </a:p>
          <a:p>
            <a:r>
              <a:rPr lang="en-US" sz="1200" b="1" dirty="0">
                <a:latin typeface="Courier"/>
                <a:cs typeface="Courier"/>
              </a:rPr>
              <a:t>  }</a:t>
            </a:r>
          </a:p>
          <a:p>
            <a:r>
              <a:rPr lang="en-US" sz="1200" b="1" dirty="0">
                <a:latin typeface="Courier"/>
                <a:cs typeface="Courier"/>
              </a:rPr>
              <a:t>};</a:t>
            </a:r>
          </a:p>
          <a:p>
            <a:endParaRPr lang="en-US" sz="1200" b="1" dirty="0">
              <a:latin typeface="Courier"/>
              <a:cs typeface="Courier"/>
            </a:endParaRPr>
          </a:p>
          <a:p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program main() := {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  true : {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    </a:t>
            </a:r>
            <a:r>
              <a:rPr lang="en-US" sz="1200" b="1" dirty="0" err="1">
                <a:solidFill>
                  <a:srgbClr val="0070C0"/>
                </a:solidFill>
                <a:latin typeface="Courier"/>
                <a:cs typeface="Courier"/>
              </a:rPr>
              <a:t>set_signal</a:t>
            </a:r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(ahl,50,-50,1)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  }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};</a:t>
            </a:r>
          </a:p>
          <a:p>
            <a:endParaRPr lang="en-US" sz="1200" b="1" dirty="0">
              <a:latin typeface="Courier"/>
              <a:cs typeface="Courier"/>
            </a:endParaRPr>
          </a:p>
          <a:p>
            <a:r>
              <a:rPr lang="en-US" sz="1200" b="1" dirty="0" err="1">
                <a:latin typeface="Courier"/>
                <a:cs typeface="Courier"/>
              </a:rPr>
              <a:t>ecoli</a:t>
            </a:r>
            <a:r>
              <a:rPr lang="en-US" sz="1200" b="1" dirty="0">
                <a:latin typeface="Courier"/>
                <a:cs typeface="Courier"/>
              </a:rPr>
              <a:t> ( [], program receiver() );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450306" y="1819365"/>
            <a:ext cx="2422092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When defining a signal in main, use </a:t>
            </a:r>
            <a:r>
              <a:rPr lang="en-US" sz="1100" dirty="0" err="1" smtClean="0"/>
              <a:t>set_signal</a:t>
            </a:r>
            <a:r>
              <a:rPr lang="en-US" sz="1100" dirty="0" smtClean="0"/>
              <a:t>(). </a:t>
            </a:r>
            <a:r>
              <a:rPr lang="en-US" sz="1100" dirty="0" err="1"/>
              <a:t>s</a:t>
            </a:r>
            <a:r>
              <a:rPr lang="en-US" sz="1100" dirty="0" err="1" smtClean="0"/>
              <a:t>et_signal</a:t>
            </a:r>
            <a:r>
              <a:rPr lang="en-US" sz="1100" dirty="0" smtClean="0"/>
              <a:t>() takes four arguments:</a:t>
            </a:r>
          </a:p>
          <a:p>
            <a:r>
              <a:rPr lang="en-US" sz="1100" dirty="0" smtClean="0"/>
              <a:t>	the signal to set</a:t>
            </a:r>
          </a:p>
          <a:p>
            <a:r>
              <a:rPr lang="en-US" sz="1100" dirty="0"/>
              <a:t>	</a:t>
            </a:r>
            <a:r>
              <a:rPr lang="en-US" sz="1100" dirty="0" smtClean="0"/>
              <a:t>x coordinate</a:t>
            </a:r>
          </a:p>
          <a:p>
            <a:r>
              <a:rPr lang="en-US" sz="1100" dirty="0"/>
              <a:t>	</a:t>
            </a:r>
            <a:r>
              <a:rPr lang="en-US" sz="1100" dirty="0" smtClean="0"/>
              <a:t>y coordinate</a:t>
            </a:r>
          </a:p>
          <a:p>
            <a:r>
              <a:rPr lang="en-US" sz="1100" dirty="0"/>
              <a:t>	</a:t>
            </a:r>
            <a:r>
              <a:rPr lang="en-US" sz="1100" dirty="0" smtClean="0"/>
              <a:t>the amount of signal to release</a:t>
            </a:r>
            <a:endParaRPr lang="en-US" sz="1100" dirty="0"/>
          </a:p>
        </p:txBody>
      </p:sp>
      <p:cxnSp>
        <p:nvCxnSpPr>
          <p:cNvPr id="11" name="Straight Arrow Connector 10"/>
          <p:cNvCxnSpPr>
            <a:stCxn id="10" idx="1"/>
          </p:cNvCxnSpPr>
          <p:nvPr/>
        </p:nvCxnSpPr>
        <p:spPr>
          <a:xfrm flipH="1">
            <a:off x="2421228" y="2458002"/>
            <a:ext cx="1029078" cy="12897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57200" y="5482173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Coordinates in </a:t>
            </a:r>
            <a:r>
              <a:rPr lang="en-US" dirty="0" err="1" smtClean="0"/>
              <a:t>gro</a:t>
            </a:r>
            <a:r>
              <a:rPr lang="en-US" dirty="0" smtClean="0"/>
              <a:t> have the origin in the center of the screen, with x coordinates increasing from left to right and y coordinates increasing from top to bottom.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3334" y="2358492"/>
            <a:ext cx="2916173" cy="2448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14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6207" y="2362191"/>
            <a:ext cx="3447793" cy="34002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Absorbing Signals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1839" y="1290508"/>
            <a:ext cx="3992280" cy="43396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>
                <a:latin typeface="Courier"/>
                <a:cs typeface="Courier"/>
              </a:rPr>
              <a:t>include </a:t>
            </a:r>
            <a:r>
              <a:rPr lang="en-US" sz="1200" b="1" dirty="0" err="1">
                <a:latin typeface="Courier"/>
                <a:cs typeface="Courier"/>
              </a:rPr>
              <a:t>gro</a:t>
            </a:r>
            <a:endParaRPr lang="en-US" sz="1200" b="1" dirty="0">
              <a:latin typeface="Courier"/>
              <a:cs typeface="Courier"/>
            </a:endParaRPr>
          </a:p>
          <a:p>
            <a:endParaRPr lang="en-US" sz="1200" b="1" dirty="0">
              <a:latin typeface="Courier"/>
              <a:cs typeface="Courier"/>
            </a:endParaRPr>
          </a:p>
          <a:p>
            <a:r>
              <a:rPr lang="en-US" sz="1200" b="1" dirty="0" err="1">
                <a:latin typeface="Courier"/>
                <a:cs typeface="Courier"/>
              </a:rPr>
              <a:t>ahl</a:t>
            </a:r>
            <a:r>
              <a:rPr lang="en-US" sz="1200" b="1" dirty="0">
                <a:latin typeface="Courier"/>
                <a:cs typeface="Courier"/>
              </a:rPr>
              <a:t> := signal(5, 0.1);</a:t>
            </a:r>
          </a:p>
          <a:p>
            <a:r>
              <a:rPr lang="en-US" sz="1200" b="1" dirty="0">
                <a:latin typeface="Courier"/>
                <a:cs typeface="Courier"/>
              </a:rPr>
              <a:t>k := 2; // reporter scaling factor</a:t>
            </a:r>
          </a:p>
          <a:p>
            <a:endParaRPr lang="en-US" sz="1200" b="1" dirty="0">
              <a:latin typeface="Courier"/>
              <a:cs typeface="Courier"/>
            </a:endParaRPr>
          </a:p>
          <a:p>
            <a:r>
              <a:rPr lang="en-US" sz="1200" b="1" dirty="0">
                <a:latin typeface="Courier"/>
                <a:cs typeface="Courier"/>
              </a:rPr>
              <a:t>program signaler() := {</a:t>
            </a:r>
          </a:p>
          <a:p>
            <a:r>
              <a:rPr lang="en-US" sz="1200" b="1" dirty="0">
                <a:latin typeface="Courier"/>
                <a:cs typeface="Courier"/>
              </a:rPr>
              <a:t>  true : {</a:t>
            </a:r>
          </a:p>
          <a:p>
            <a:r>
              <a:rPr lang="en-US" sz="1200" b="1" dirty="0">
                <a:latin typeface="Courier"/>
                <a:cs typeface="Courier"/>
              </a:rPr>
              <a:t>    </a:t>
            </a:r>
            <a:r>
              <a:rPr lang="en-US" sz="1200" b="1" dirty="0" err="1">
                <a:latin typeface="Courier"/>
                <a:cs typeface="Courier"/>
              </a:rPr>
              <a:t>emit_signal</a:t>
            </a:r>
            <a:r>
              <a:rPr lang="en-US" sz="1200" b="1" dirty="0">
                <a:latin typeface="Courier"/>
                <a:cs typeface="Courier"/>
              </a:rPr>
              <a:t>(ahl,0.2)</a:t>
            </a:r>
          </a:p>
          <a:p>
            <a:r>
              <a:rPr lang="en-US" sz="1200" b="1" dirty="0">
                <a:latin typeface="Courier"/>
                <a:cs typeface="Courier"/>
              </a:rPr>
              <a:t>  }</a:t>
            </a:r>
          </a:p>
          <a:p>
            <a:r>
              <a:rPr lang="en-US" sz="1200" b="1" dirty="0">
                <a:latin typeface="Courier"/>
                <a:cs typeface="Courier"/>
              </a:rPr>
              <a:t>};</a:t>
            </a:r>
          </a:p>
          <a:p>
            <a:endParaRPr lang="en-US" sz="1200" b="1" dirty="0">
              <a:latin typeface="Courier"/>
              <a:cs typeface="Courier"/>
            </a:endParaRPr>
          </a:p>
          <a:p>
            <a:r>
              <a:rPr lang="en-US" sz="1200" b="1" dirty="0">
                <a:latin typeface="Courier"/>
                <a:cs typeface="Courier"/>
              </a:rPr>
              <a:t>program receiver() := {</a:t>
            </a:r>
          </a:p>
          <a:p>
            <a:r>
              <a:rPr lang="en-US" sz="1200" b="1" dirty="0">
                <a:latin typeface="Courier"/>
                <a:cs typeface="Courier"/>
              </a:rPr>
              <a:t>  </a:t>
            </a:r>
            <a:r>
              <a:rPr lang="en-US" sz="1200" b="1" dirty="0" err="1">
                <a:latin typeface="Courier"/>
                <a:cs typeface="Courier"/>
              </a:rPr>
              <a:t>gfp</a:t>
            </a:r>
            <a:r>
              <a:rPr lang="en-US" sz="1200" b="1" dirty="0">
                <a:latin typeface="Courier"/>
                <a:cs typeface="Courier"/>
              </a:rPr>
              <a:t> := 0;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  true : {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    </a:t>
            </a:r>
            <a:r>
              <a:rPr lang="en-US" sz="1200" b="1" dirty="0" err="1">
                <a:solidFill>
                  <a:srgbClr val="0070C0"/>
                </a:solidFill>
                <a:latin typeface="Courier"/>
                <a:cs typeface="Courier"/>
              </a:rPr>
              <a:t>absorb_signal</a:t>
            </a:r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(ahl,0.1)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  }</a:t>
            </a:r>
          </a:p>
          <a:p>
            <a:r>
              <a:rPr lang="en-US" sz="1200" b="1" dirty="0">
                <a:latin typeface="Courier"/>
                <a:cs typeface="Courier"/>
              </a:rPr>
              <a:t>  rate(k*</a:t>
            </a:r>
            <a:r>
              <a:rPr lang="en-US" sz="1200" b="1" dirty="0" err="1">
                <a:latin typeface="Courier"/>
                <a:cs typeface="Courier"/>
              </a:rPr>
              <a:t>get_signal</a:t>
            </a:r>
            <a:r>
              <a:rPr lang="en-US" sz="1200" b="1" dirty="0">
                <a:latin typeface="Courier"/>
                <a:cs typeface="Courier"/>
              </a:rPr>
              <a:t>(</a:t>
            </a:r>
            <a:r>
              <a:rPr lang="en-US" sz="1200" b="1" dirty="0" err="1">
                <a:latin typeface="Courier"/>
                <a:cs typeface="Courier"/>
              </a:rPr>
              <a:t>ahl</a:t>
            </a:r>
            <a:r>
              <a:rPr lang="en-US" sz="1200" b="1" dirty="0">
                <a:latin typeface="Courier"/>
                <a:cs typeface="Courier"/>
              </a:rPr>
              <a:t>)) : {</a:t>
            </a:r>
          </a:p>
          <a:p>
            <a:r>
              <a:rPr lang="en-US" sz="1200" b="1" dirty="0">
                <a:latin typeface="Courier"/>
                <a:cs typeface="Courier"/>
              </a:rPr>
              <a:t>    </a:t>
            </a:r>
            <a:r>
              <a:rPr lang="en-US" sz="1200" b="1" dirty="0" err="1">
                <a:latin typeface="Courier"/>
                <a:cs typeface="Courier"/>
              </a:rPr>
              <a:t>gfp</a:t>
            </a:r>
            <a:r>
              <a:rPr lang="en-US" sz="1200" b="1" dirty="0">
                <a:latin typeface="Courier"/>
                <a:cs typeface="Courier"/>
              </a:rPr>
              <a:t> := </a:t>
            </a:r>
            <a:r>
              <a:rPr lang="en-US" sz="1200" b="1" dirty="0" err="1">
                <a:latin typeface="Courier"/>
                <a:cs typeface="Courier"/>
              </a:rPr>
              <a:t>gfp</a:t>
            </a:r>
            <a:r>
              <a:rPr lang="en-US" sz="1200" b="1" dirty="0">
                <a:latin typeface="Courier"/>
                <a:cs typeface="Courier"/>
              </a:rPr>
              <a:t> + 1</a:t>
            </a:r>
          </a:p>
          <a:p>
            <a:r>
              <a:rPr lang="en-US" sz="1200" b="1" dirty="0">
                <a:latin typeface="Courier"/>
                <a:cs typeface="Courier"/>
              </a:rPr>
              <a:t>  }</a:t>
            </a:r>
          </a:p>
          <a:p>
            <a:r>
              <a:rPr lang="en-US" sz="1200" b="1" dirty="0">
                <a:latin typeface="Courier"/>
                <a:cs typeface="Courier"/>
              </a:rPr>
              <a:t>};</a:t>
            </a:r>
          </a:p>
          <a:p>
            <a:endParaRPr lang="en-US" sz="1200" b="1" dirty="0">
              <a:latin typeface="Courier"/>
              <a:cs typeface="Courier"/>
            </a:endParaRPr>
          </a:p>
          <a:p>
            <a:r>
              <a:rPr lang="en-US" sz="1200" b="1" dirty="0" err="1">
                <a:latin typeface="Courier"/>
                <a:cs typeface="Courier"/>
              </a:rPr>
              <a:t>ecoli</a:t>
            </a:r>
            <a:r>
              <a:rPr lang="en-US" sz="1200" b="1" dirty="0">
                <a:latin typeface="Courier"/>
                <a:cs typeface="Courier"/>
              </a:rPr>
              <a:t> ( [x:=50,theta:=3.14/2], program signaler() );</a:t>
            </a:r>
          </a:p>
          <a:p>
            <a:r>
              <a:rPr lang="en-US" sz="1200" b="1" dirty="0" err="1">
                <a:latin typeface="Courier"/>
                <a:cs typeface="Courier"/>
              </a:rPr>
              <a:t>ecoli</a:t>
            </a:r>
            <a:r>
              <a:rPr lang="en-US" sz="1200" b="1" dirty="0">
                <a:latin typeface="Courier"/>
                <a:cs typeface="Courier"/>
              </a:rPr>
              <a:t> ( [x:=-50], program receiver() </a:t>
            </a:r>
            <a:r>
              <a:rPr lang="en-US" sz="1200" b="1" dirty="0" smtClean="0">
                <a:latin typeface="Courier"/>
                <a:cs typeface="Courier"/>
              </a:rPr>
              <a:t>);</a:t>
            </a:r>
            <a:endParaRPr lang="en-US" sz="1200" b="1" dirty="0">
              <a:latin typeface="Courier"/>
              <a:cs typeface="Courier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74190" y="1423472"/>
            <a:ext cx="237131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To have cells absorb a signal, use </a:t>
            </a:r>
            <a:r>
              <a:rPr lang="en-US" sz="1100" dirty="0" err="1" smtClean="0"/>
              <a:t>absorb_signal</a:t>
            </a:r>
            <a:r>
              <a:rPr lang="en-US" sz="1100" dirty="0" smtClean="0"/>
              <a:t>(), which takes two arguments:</a:t>
            </a:r>
          </a:p>
          <a:p>
            <a:r>
              <a:rPr lang="en-US" sz="1100" dirty="0"/>
              <a:t>	</a:t>
            </a:r>
            <a:r>
              <a:rPr lang="en-US" sz="1100" dirty="0" smtClean="0"/>
              <a:t>signal to absorb</a:t>
            </a:r>
          </a:p>
          <a:p>
            <a:r>
              <a:rPr lang="en-US" sz="1100" dirty="0" smtClean="0"/>
              <a:t>	how much signal to absorb</a:t>
            </a:r>
            <a:endParaRPr lang="en-US" sz="1100" dirty="0"/>
          </a:p>
        </p:txBody>
      </p:sp>
      <p:cxnSp>
        <p:nvCxnSpPr>
          <p:cNvPr id="11" name="Straight Arrow Connector 10"/>
          <p:cNvCxnSpPr>
            <a:stCxn id="10" idx="1"/>
          </p:cNvCxnSpPr>
          <p:nvPr/>
        </p:nvCxnSpPr>
        <p:spPr>
          <a:xfrm flipH="1">
            <a:off x="2137979" y="1892832"/>
            <a:ext cx="2136211" cy="1945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41839" y="5689046"/>
            <a:ext cx="87592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program is identical to the receiving signals program, but receiver cells eat up the signal. Absorption is useful both for accuracy and multicellular behaviors: cells that eat up a nutrient signal should absorb it, and signal removal is found in many natural multicellular signaling circuits.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56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06672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Reaction-Diffusion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279313"/>
            <a:ext cx="3818965" cy="54476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>
                <a:latin typeface="Courier"/>
                <a:cs typeface="Courier"/>
              </a:rPr>
              <a:t>include </a:t>
            </a:r>
            <a:r>
              <a:rPr lang="en-US" sz="1200" b="1" dirty="0" err="1">
                <a:latin typeface="Courier"/>
                <a:cs typeface="Courier"/>
              </a:rPr>
              <a:t>gro</a:t>
            </a:r>
            <a:endParaRPr lang="en-US" sz="1200" b="1" dirty="0">
              <a:latin typeface="Courier"/>
              <a:cs typeface="Courier"/>
            </a:endParaRPr>
          </a:p>
          <a:p>
            <a:endParaRPr lang="en-US" sz="1200" b="1" dirty="0">
              <a:latin typeface="Courier"/>
              <a:cs typeface="Courier"/>
            </a:endParaRPr>
          </a:p>
          <a:p>
            <a:r>
              <a:rPr lang="en-US" sz="1200" b="1" dirty="0" err="1">
                <a:latin typeface="Courier"/>
                <a:cs typeface="Courier"/>
              </a:rPr>
              <a:t>ahl</a:t>
            </a:r>
            <a:r>
              <a:rPr lang="en-US" sz="1200" b="1" dirty="0">
                <a:latin typeface="Courier"/>
                <a:cs typeface="Courier"/>
              </a:rPr>
              <a:t> := signal(5, 0.1);</a:t>
            </a:r>
          </a:p>
          <a:p>
            <a:r>
              <a:rPr lang="en-US" sz="1200" b="1" dirty="0" err="1">
                <a:solidFill>
                  <a:srgbClr val="0070C0"/>
                </a:solidFill>
                <a:latin typeface="Courier"/>
                <a:cs typeface="Courier"/>
              </a:rPr>
              <a:t>antiahl</a:t>
            </a:r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 := signal(1, 0.1</a:t>
            </a:r>
            <a:r>
              <a:rPr lang="en-US" sz="1200" b="1" dirty="0" smtClean="0">
                <a:solidFill>
                  <a:srgbClr val="0070C0"/>
                </a:solidFill>
                <a:latin typeface="Courier"/>
                <a:cs typeface="Courier"/>
              </a:rPr>
              <a:t>);</a:t>
            </a:r>
            <a:endParaRPr lang="en-US" sz="1200" b="1" dirty="0">
              <a:latin typeface="Courier"/>
              <a:cs typeface="Courier"/>
            </a:endParaRPr>
          </a:p>
          <a:p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reaction({</a:t>
            </a:r>
            <a:r>
              <a:rPr lang="en-US" sz="1200" b="1" dirty="0" err="1">
                <a:solidFill>
                  <a:srgbClr val="0070C0"/>
                </a:solidFill>
                <a:latin typeface="Courier"/>
                <a:cs typeface="Courier"/>
              </a:rPr>
              <a:t>ahl,antiahl</a:t>
            </a:r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},{</a:t>
            </a:r>
            <a:r>
              <a:rPr lang="en-US" sz="1200" b="1" dirty="0" err="1">
                <a:solidFill>
                  <a:srgbClr val="0070C0"/>
                </a:solidFill>
                <a:latin typeface="Courier"/>
                <a:cs typeface="Courier"/>
              </a:rPr>
              <a:t>antiahl</a:t>
            </a:r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},10);</a:t>
            </a:r>
          </a:p>
          <a:p>
            <a:endParaRPr lang="en-US" sz="1200" b="1" dirty="0">
              <a:latin typeface="Courier"/>
              <a:cs typeface="Courier"/>
            </a:endParaRPr>
          </a:p>
          <a:p>
            <a:r>
              <a:rPr lang="en-US" sz="1200" b="1" dirty="0">
                <a:latin typeface="Courier"/>
                <a:cs typeface="Courier"/>
              </a:rPr>
              <a:t>program signaler() := {</a:t>
            </a:r>
          </a:p>
          <a:p>
            <a:r>
              <a:rPr lang="en-US" sz="1200" b="1" dirty="0">
                <a:latin typeface="Courier"/>
                <a:cs typeface="Courier"/>
              </a:rPr>
              <a:t>  true : {</a:t>
            </a:r>
          </a:p>
          <a:p>
            <a:r>
              <a:rPr lang="en-US" sz="1200" b="1" dirty="0">
                <a:latin typeface="Courier"/>
                <a:cs typeface="Courier"/>
              </a:rPr>
              <a:t>    </a:t>
            </a:r>
            <a:r>
              <a:rPr lang="en-US" sz="1200" b="1" dirty="0" err="1">
                <a:latin typeface="Courier"/>
                <a:cs typeface="Courier"/>
              </a:rPr>
              <a:t>emit_signal</a:t>
            </a:r>
            <a:r>
              <a:rPr lang="en-US" sz="1200" b="1" dirty="0">
                <a:latin typeface="Courier"/>
                <a:cs typeface="Courier"/>
              </a:rPr>
              <a:t>(ahl,2)</a:t>
            </a:r>
          </a:p>
          <a:p>
            <a:r>
              <a:rPr lang="en-US" sz="1200" b="1" dirty="0">
                <a:latin typeface="Courier"/>
                <a:cs typeface="Courier"/>
              </a:rPr>
              <a:t>  }</a:t>
            </a:r>
          </a:p>
          <a:p>
            <a:r>
              <a:rPr lang="en-US" sz="1200" b="1" dirty="0">
                <a:latin typeface="Courier"/>
                <a:cs typeface="Courier"/>
              </a:rPr>
              <a:t>};</a:t>
            </a:r>
          </a:p>
          <a:p>
            <a:endParaRPr lang="en-US" sz="1200" b="1" dirty="0">
              <a:latin typeface="Courier"/>
              <a:cs typeface="Courier"/>
            </a:endParaRPr>
          </a:p>
          <a:p>
            <a:r>
              <a:rPr lang="en-US" sz="1200" b="1" dirty="0">
                <a:latin typeface="Courier"/>
                <a:cs typeface="Courier"/>
              </a:rPr>
              <a:t>program receiver() := {</a:t>
            </a:r>
          </a:p>
          <a:p>
            <a:r>
              <a:rPr lang="en-US" sz="1200" b="1" dirty="0">
                <a:latin typeface="Courier"/>
                <a:cs typeface="Courier"/>
              </a:rPr>
              <a:t>  </a:t>
            </a:r>
            <a:r>
              <a:rPr lang="en-US" sz="1200" b="1" dirty="0" err="1">
                <a:latin typeface="Courier"/>
                <a:cs typeface="Courier"/>
              </a:rPr>
              <a:t>gfp</a:t>
            </a:r>
            <a:r>
              <a:rPr lang="en-US" sz="1200" b="1" dirty="0">
                <a:latin typeface="Courier"/>
                <a:cs typeface="Courier"/>
              </a:rPr>
              <a:t> := 0;</a:t>
            </a:r>
          </a:p>
          <a:p>
            <a:r>
              <a:rPr lang="en-US" sz="1200" b="1" dirty="0">
                <a:latin typeface="Courier"/>
                <a:cs typeface="Courier"/>
              </a:rPr>
              <a:t>  rate(</a:t>
            </a:r>
            <a:r>
              <a:rPr lang="en-US" sz="1200" b="1" dirty="0" err="1">
                <a:latin typeface="Courier"/>
                <a:cs typeface="Courier"/>
              </a:rPr>
              <a:t>get_signal</a:t>
            </a:r>
            <a:r>
              <a:rPr lang="en-US" sz="1200" b="1" dirty="0">
                <a:latin typeface="Courier"/>
                <a:cs typeface="Courier"/>
              </a:rPr>
              <a:t>(</a:t>
            </a:r>
            <a:r>
              <a:rPr lang="en-US" sz="1200" b="1" dirty="0" err="1">
                <a:latin typeface="Courier"/>
                <a:cs typeface="Courier"/>
              </a:rPr>
              <a:t>ahl</a:t>
            </a:r>
            <a:r>
              <a:rPr lang="en-US" sz="1200" b="1" dirty="0">
                <a:latin typeface="Courier"/>
                <a:cs typeface="Courier"/>
              </a:rPr>
              <a:t>)) : {</a:t>
            </a:r>
          </a:p>
          <a:p>
            <a:r>
              <a:rPr lang="en-US" sz="1200" b="1" dirty="0">
                <a:latin typeface="Courier"/>
                <a:cs typeface="Courier"/>
              </a:rPr>
              <a:t>    </a:t>
            </a:r>
            <a:r>
              <a:rPr lang="en-US" sz="1200" b="1" dirty="0" err="1">
                <a:latin typeface="Courier"/>
                <a:cs typeface="Courier"/>
              </a:rPr>
              <a:t>gfp</a:t>
            </a:r>
            <a:r>
              <a:rPr lang="en-US" sz="1200" b="1" dirty="0">
                <a:latin typeface="Courier"/>
                <a:cs typeface="Courier"/>
              </a:rPr>
              <a:t> := </a:t>
            </a:r>
            <a:r>
              <a:rPr lang="en-US" sz="1200" b="1" dirty="0" err="1">
                <a:latin typeface="Courier"/>
                <a:cs typeface="Courier"/>
              </a:rPr>
              <a:t>gfp</a:t>
            </a:r>
            <a:r>
              <a:rPr lang="en-US" sz="1200" b="1" dirty="0">
                <a:latin typeface="Courier"/>
                <a:cs typeface="Courier"/>
              </a:rPr>
              <a:t> + 1</a:t>
            </a:r>
          </a:p>
          <a:p>
            <a:r>
              <a:rPr lang="en-US" sz="1200" b="1" dirty="0">
                <a:latin typeface="Courier"/>
                <a:cs typeface="Courier"/>
              </a:rPr>
              <a:t>  }</a:t>
            </a:r>
          </a:p>
          <a:p>
            <a:r>
              <a:rPr lang="en-US" sz="1200" b="1" dirty="0">
                <a:latin typeface="Courier"/>
                <a:cs typeface="Courier"/>
              </a:rPr>
              <a:t>};</a:t>
            </a:r>
          </a:p>
          <a:p>
            <a:endParaRPr lang="en-US" sz="1200" b="1" dirty="0">
              <a:latin typeface="Courier"/>
              <a:cs typeface="Courier"/>
            </a:endParaRPr>
          </a:p>
          <a:p>
            <a:r>
              <a:rPr lang="en-US" sz="1200" b="1" dirty="0">
                <a:latin typeface="Courier"/>
                <a:cs typeface="Courier"/>
              </a:rPr>
              <a:t>program main() := {</a:t>
            </a:r>
          </a:p>
          <a:p>
            <a:r>
              <a:rPr lang="en-US" sz="1200" b="1" dirty="0">
                <a:latin typeface="Courier"/>
                <a:cs typeface="Courier"/>
              </a:rPr>
              <a:t>  true: {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    </a:t>
            </a:r>
            <a:r>
              <a:rPr lang="en-US" sz="1200" b="1" dirty="0" err="1">
                <a:solidFill>
                  <a:srgbClr val="0070C0"/>
                </a:solidFill>
                <a:latin typeface="Courier"/>
                <a:cs typeface="Courier"/>
              </a:rPr>
              <a:t>foreach</a:t>
            </a:r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 i in range 10 do {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      </a:t>
            </a:r>
            <a:r>
              <a:rPr lang="en-US" sz="1200" b="1" dirty="0" err="1">
                <a:solidFill>
                  <a:srgbClr val="0070C0"/>
                </a:solidFill>
                <a:latin typeface="Courier"/>
                <a:cs typeface="Courier"/>
              </a:rPr>
              <a:t>set_signal</a:t>
            </a:r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(antiahl,0,(200-40*i),10)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    } end;</a:t>
            </a:r>
          </a:p>
          <a:p>
            <a:r>
              <a:rPr lang="en-US" sz="1200" b="1" dirty="0">
                <a:latin typeface="Courier"/>
                <a:cs typeface="Courier"/>
              </a:rPr>
              <a:t>  }</a:t>
            </a:r>
          </a:p>
          <a:p>
            <a:r>
              <a:rPr lang="en-US" sz="1200" b="1" dirty="0">
                <a:latin typeface="Courier"/>
                <a:cs typeface="Courier"/>
              </a:rPr>
              <a:t>};</a:t>
            </a:r>
          </a:p>
          <a:p>
            <a:r>
              <a:rPr lang="en-US" sz="1200" b="1" dirty="0" err="1">
                <a:latin typeface="Courier"/>
                <a:cs typeface="Courier"/>
              </a:rPr>
              <a:t>ecoli</a:t>
            </a:r>
            <a:r>
              <a:rPr lang="en-US" sz="1200" b="1" dirty="0">
                <a:latin typeface="Courier"/>
                <a:cs typeface="Courier"/>
              </a:rPr>
              <a:t> ( [x:=50,theta:=3.14/2], program signaler() );</a:t>
            </a:r>
          </a:p>
          <a:p>
            <a:r>
              <a:rPr lang="en-US" sz="1200" b="1" dirty="0" err="1">
                <a:latin typeface="Courier"/>
                <a:cs typeface="Courier"/>
              </a:rPr>
              <a:t>ecoli</a:t>
            </a:r>
            <a:r>
              <a:rPr lang="en-US" sz="1200" b="1" dirty="0">
                <a:latin typeface="Courier"/>
                <a:cs typeface="Courier"/>
              </a:rPr>
              <a:t> ( [x:=-50], program receiver() </a:t>
            </a:r>
            <a:r>
              <a:rPr lang="en-US" sz="1200" b="1" dirty="0" smtClean="0">
                <a:latin typeface="Courier"/>
                <a:cs typeface="Courier"/>
              </a:rPr>
              <a:t>);</a:t>
            </a:r>
            <a:endParaRPr lang="en-US" sz="1200" b="1" dirty="0">
              <a:latin typeface="Courier"/>
              <a:cs typeface="Courie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13955" y="1279313"/>
            <a:ext cx="18572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r</a:t>
            </a:r>
            <a:r>
              <a:rPr lang="en-US" sz="1100" dirty="0" smtClean="0"/>
              <a:t>eaction() defines how signals interact and takes 3 arguments:</a:t>
            </a:r>
          </a:p>
          <a:p>
            <a:r>
              <a:rPr lang="en-US" sz="1100" dirty="0" smtClean="0"/>
              <a:t>	A list of reactants</a:t>
            </a:r>
          </a:p>
          <a:p>
            <a:r>
              <a:rPr lang="en-US" sz="1100" dirty="0"/>
              <a:t>	</a:t>
            </a:r>
            <a:r>
              <a:rPr lang="en-US" sz="1100" dirty="0" smtClean="0"/>
              <a:t>A list of products</a:t>
            </a:r>
          </a:p>
          <a:p>
            <a:r>
              <a:rPr lang="en-US" sz="1100" dirty="0"/>
              <a:t>	</a:t>
            </a:r>
            <a:r>
              <a:rPr lang="en-US" sz="1100" dirty="0" smtClean="0"/>
              <a:t>The reaction rate</a:t>
            </a:r>
            <a:endParaRPr lang="en-US" sz="1100" dirty="0"/>
          </a:p>
        </p:txBody>
      </p:sp>
      <p:cxnSp>
        <p:nvCxnSpPr>
          <p:cNvPr id="6" name="Straight Arrow Connector 5"/>
          <p:cNvCxnSpPr>
            <a:stCxn id="5" idx="1"/>
          </p:cNvCxnSpPr>
          <p:nvPr/>
        </p:nvCxnSpPr>
        <p:spPr>
          <a:xfrm flipH="1">
            <a:off x="2514601" y="1896956"/>
            <a:ext cx="1399354" cy="1066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002285" y="3310637"/>
            <a:ext cx="489966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Reaction-diffusion reactions are based on chemicals that can (1) react with each other (or themselves) and (2) diffuse. Basic pattern formation can be generated via reaction-diffusion alone.</a:t>
            </a:r>
          </a:p>
          <a:p>
            <a:endParaRPr lang="en-US" dirty="0"/>
          </a:p>
          <a:p>
            <a:r>
              <a:rPr lang="en-US" dirty="0" smtClean="0"/>
              <a:t>It can also be used fo</a:t>
            </a:r>
            <a:r>
              <a:rPr lang="en-US" dirty="0" smtClean="0"/>
              <a:t>r simpler behaviors: t</a:t>
            </a:r>
            <a:r>
              <a:rPr lang="en-US" dirty="0" smtClean="0"/>
              <a:t>his program is identical to the receiving signals program, but with a line of “anti-</a:t>
            </a:r>
            <a:r>
              <a:rPr lang="en-US" dirty="0" err="1" smtClean="0"/>
              <a:t>ahl</a:t>
            </a:r>
            <a:r>
              <a:rPr lang="en-US" dirty="0" smtClean="0"/>
              <a:t>” signal that destroys </a:t>
            </a:r>
            <a:r>
              <a:rPr lang="en-US" dirty="0" err="1" smtClean="0"/>
              <a:t>ahl</a:t>
            </a:r>
            <a:r>
              <a:rPr lang="en-US" dirty="0"/>
              <a:t> </a:t>
            </a:r>
            <a:r>
              <a:rPr lang="en-US" dirty="0" smtClean="0"/>
              <a:t>separating sending and receiving cells. How does this change the behavior of the receiver cells?</a:t>
            </a:r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5015" y="-246949"/>
            <a:ext cx="2547910" cy="3557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9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Bioprocessing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19718" y="1250909"/>
            <a:ext cx="5640947" cy="470898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>
                <a:latin typeface="Courier"/>
                <a:cs typeface="Courier"/>
              </a:rPr>
              <a:t>include </a:t>
            </a:r>
            <a:r>
              <a:rPr lang="en-US" sz="1200" b="1" dirty="0" err="1">
                <a:latin typeface="Courier"/>
                <a:cs typeface="Courier"/>
              </a:rPr>
              <a:t>gro</a:t>
            </a:r>
            <a:endParaRPr lang="en-US" sz="1200" b="1" dirty="0">
              <a:latin typeface="Courier"/>
              <a:cs typeface="Courier"/>
            </a:endParaRPr>
          </a:p>
          <a:p>
            <a:endParaRPr lang="en-US" sz="1200" b="1" dirty="0">
              <a:latin typeface="Courier"/>
              <a:cs typeface="Courier"/>
            </a:endParaRPr>
          </a:p>
          <a:p>
            <a:r>
              <a:rPr lang="en-US" sz="1200" b="1" dirty="0" err="1">
                <a:solidFill>
                  <a:srgbClr val="0070C0"/>
                </a:solidFill>
                <a:latin typeface="Courier"/>
                <a:cs typeface="Courier"/>
              </a:rPr>
              <a:t>set_theme</a:t>
            </a:r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 ( </a:t>
            </a:r>
            <a:r>
              <a:rPr lang="en-US" sz="1200" b="1" dirty="0" err="1">
                <a:solidFill>
                  <a:srgbClr val="0070C0"/>
                </a:solidFill>
                <a:latin typeface="Courier"/>
                <a:cs typeface="Courier"/>
              </a:rPr>
              <a:t>bright_theme</a:t>
            </a:r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 &lt;&lt; [ signals := { { 1,0,0 }, { 0,1,0 } , { 0,0,1 } } ] );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biomass := signal(0, 0);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enzyme := signal(4,0.3);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food := signal(5, 0.1);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reaction({</a:t>
            </a:r>
            <a:r>
              <a:rPr lang="en-US" sz="1200" b="1" dirty="0" err="1">
                <a:solidFill>
                  <a:srgbClr val="0070C0"/>
                </a:solidFill>
                <a:latin typeface="Courier"/>
                <a:cs typeface="Courier"/>
              </a:rPr>
              <a:t>biomass,enzyme</a:t>
            </a:r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},{</a:t>
            </a:r>
            <a:r>
              <a:rPr lang="en-US" sz="1200" b="1" dirty="0" err="1">
                <a:solidFill>
                  <a:srgbClr val="0070C0"/>
                </a:solidFill>
                <a:latin typeface="Courier"/>
                <a:cs typeface="Courier"/>
              </a:rPr>
              <a:t>food,enzyme</a:t>
            </a:r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},5);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set("ecoli_growth_rate",0.0);</a:t>
            </a:r>
          </a:p>
          <a:p>
            <a:endParaRPr lang="en-US" sz="1200" b="1" dirty="0">
              <a:solidFill>
                <a:srgbClr val="0070C0"/>
              </a:solidFill>
              <a:latin typeface="Courier"/>
              <a:cs typeface="Courier"/>
            </a:endParaRPr>
          </a:p>
          <a:p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program </a:t>
            </a:r>
            <a:r>
              <a:rPr lang="en-US" sz="1200" b="1" dirty="0" err="1">
                <a:solidFill>
                  <a:srgbClr val="0070C0"/>
                </a:solidFill>
                <a:latin typeface="Courier"/>
                <a:cs typeface="Courier"/>
              </a:rPr>
              <a:t>bioprocessor</a:t>
            </a:r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() := {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  true : {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    set("ecoli_growth_rate",</a:t>
            </a:r>
            <a:r>
              <a:rPr lang="en-US" sz="1200" b="1" dirty="0" err="1">
                <a:solidFill>
                  <a:srgbClr val="0070C0"/>
                </a:solidFill>
                <a:latin typeface="Courier"/>
                <a:cs typeface="Courier"/>
              </a:rPr>
              <a:t>get_signal</a:t>
            </a:r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(food)),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    </a:t>
            </a:r>
            <a:r>
              <a:rPr lang="en-US" sz="1200" b="1" dirty="0" err="1">
                <a:solidFill>
                  <a:srgbClr val="0070C0"/>
                </a:solidFill>
                <a:latin typeface="Courier"/>
                <a:cs typeface="Courier"/>
              </a:rPr>
              <a:t>emit_signal</a:t>
            </a:r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(enzyme,1)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  }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};</a:t>
            </a:r>
          </a:p>
          <a:p>
            <a:endParaRPr lang="en-US" sz="1200" b="1" dirty="0">
              <a:solidFill>
                <a:srgbClr val="0070C0"/>
              </a:solidFill>
              <a:latin typeface="Courier"/>
              <a:cs typeface="Courier"/>
            </a:endParaRPr>
          </a:p>
          <a:p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program main() := {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  t := 0;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  true: { t := t + </a:t>
            </a:r>
            <a:r>
              <a:rPr lang="en-US" sz="1200" b="1" dirty="0" err="1">
                <a:solidFill>
                  <a:srgbClr val="0070C0"/>
                </a:solidFill>
                <a:latin typeface="Courier"/>
                <a:cs typeface="Courier"/>
              </a:rPr>
              <a:t>dt</a:t>
            </a:r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 }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  </a:t>
            </a:r>
            <a:r>
              <a:rPr lang="en-US" sz="1200" b="1" dirty="0" err="1">
                <a:solidFill>
                  <a:srgbClr val="0070C0"/>
                </a:solidFill>
                <a:latin typeface="Courier"/>
                <a:cs typeface="Courier"/>
              </a:rPr>
              <a:t>foreach</a:t>
            </a:r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 i in range 2000 do {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        </a:t>
            </a:r>
            <a:r>
              <a:rPr lang="en-US" sz="1200" b="1" dirty="0" err="1">
                <a:solidFill>
                  <a:srgbClr val="0070C0"/>
                </a:solidFill>
                <a:latin typeface="Courier"/>
                <a:cs typeface="Courier"/>
              </a:rPr>
              <a:t>set_signal</a:t>
            </a:r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(</a:t>
            </a:r>
            <a:r>
              <a:rPr lang="en-US" sz="1200" b="1" dirty="0" err="1">
                <a:solidFill>
                  <a:srgbClr val="0070C0"/>
                </a:solidFill>
                <a:latin typeface="Courier"/>
                <a:cs typeface="Courier"/>
              </a:rPr>
              <a:t>biomass,rand</a:t>
            </a:r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(400),(rand(800)-400),10)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  } end;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};</a:t>
            </a:r>
          </a:p>
          <a:p>
            <a:endParaRPr lang="en-US" sz="1200" b="1" dirty="0">
              <a:solidFill>
                <a:srgbClr val="0070C0"/>
              </a:solidFill>
              <a:latin typeface="Courier"/>
              <a:cs typeface="Courier"/>
            </a:endParaRPr>
          </a:p>
          <a:p>
            <a:r>
              <a:rPr lang="en-US" sz="1200" b="1" dirty="0" err="1">
                <a:solidFill>
                  <a:srgbClr val="0070C0"/>
                </a:solidFill>
                <a:latin typeface="Courier"/>
                <a:cs typeface="Courier"/>
              </a:rPr>
              <a:t>ecoli</a:t>
            </a:r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 ( [], program </a:t>
            </a:r>
            <a:r>
              <a:rPr lang="en-US" sz="1200" b="1" dirty="0" err="1">
                <a:solidFill>
                  <a:srgbClr val="0070C0"/>
                </a:solidFill>
                <a:latin typeface="Courier"/>
                <a:cs typeface="Courier"/>
              </a:rPr>
              <a:t>bioprocessor</a:t>
            </a:r>
            <a:r>
              <a:rPr lang="en-US" sz="1200" b="1" dirty="0">
                <a:solidFill>
                  <a:srgbClr val="0070C0"/>
                </a:solidFill>
                <a:latin typeface="Courier"/>
                <a:cs typeface="Courier"/>
              </a:rPr>
              <a:t>() 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8959" y="1441133"/>
            <a:ext cx="18572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Biomass is red, enzyme is green, food is blue</a:t>
            </a:r>
            <a:endParaRPr lang="en-US" sz="1100" dirty="0"/>
          </a:p>
        </p:txBody>
      </p:sp>
      <p:cxnSp>
        <p:nvCxnSpPr>
          <p:cNvPr id="6" name="Straight Arrow Connector 5"/>
          <p:cNvCxnSpPr>
            <a:stCxn id="5" idx="3"/>
          </p:cNvCxnSpPr>
          <p:nvPr/>
        </p:nvCxnSpPr>
        <p:spPr>
          <a:xfrm>
            <a:off x="1946205" y="1656577"/>
            <a:ext cx="1183361" cy="1207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16917" y="2029141"/>
            <a:ext cx="180132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In this </a:t>
            </a:r>
            <a:r>
              <a:rPr lang="en-US" sz="1100" dirty="0" smtClean="0"/>
              <a:t>simulation, f</a:t>
            </a:r>
            <a:r>
              <a:rPr lang="en-US" sz="1100" dirty="0" smtClean="0"/>
              <a:t>ood (and therefore growth) can only come from degradation of the biomass via an excreted enzyme</a:t>
            </a:r>
            <a:endParaRPr lang="en-US" sz="1100" dirty="0"/>
          </a:p>
        </p:txBody>
      </p:sp>
      <p:cxnSp>
        <p:nvCxnSpPr>
          <p:cNvPr id="9" name="Straight Arrow Connector 8"/>
          <p:cNvCxnSpPr>
            <a:stCxn id="8" idx="3"/>
          </p:cNvCxnSpPr>
          <p:nvPr/>
        </p:nvCxnSpPr>
        <p:spPr>
          <a:xfrm>
            <a:off x="1918245" y="2498501"/>
            <a:ext cx="1211321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-347572" y="3220678"/>
            <a:ext cx="27303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Cell growth rate depends on nutrient availability</a:t>
            </a:r>
            <a:endParaRPr lang="en-US" sz="1100" dirty="0"/>
          </a:p>
        </p:txBody>
      </p:sp>
      <p:cxnSp>
        <p:nvCxnSpPr>
          <p:cNvPr id="11" name="Straight Arrow Connector 10"/>
          <p:cNvCxnSpPr>
            <a:stCxn id="10" idx="3"/>
          </p:cNvCxnSpPr>
          <p:nvPr/>
        </p:nvCxnSpPr>
        <p:spPr>
          <a:xfrm>
            <a:off x="2382735" y="3436122"/>
            <a:ext cx="746831" cy="23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0" y="4789754"/>
            <a:ext cx="22280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Uneven distribution of non-diffusing feedstock</a:t>
            </a:r>
            <a:endParaRPr lang="en-US" sz="1100" dirty="0"/>
          </a:p>
        </p:txBody>
      </p:sp>
      <p:cxnSp>
        <p:nvCxnSpPr>
          <p:cNvPr id="18" name="Straight Arrow Connector 17"/>
          <p:cNvCxnSpPr>
            <a:stCxn id="17" idx="3"/>
          </p:cNvCxnSpPr>
          <p:nvPr/>
        </p:nvCxnSpPr>
        <p:spPr>
          <a:xfrm>
            <a:off x="2228045" y="5005198"/>
            <a:ext cx="901521" cy="23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12502" y="60256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Run the code! See what happens to the growing cell distribution by changing the diffusion rates.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96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2868</TotalTime>
  <Words>995</Words>
  <Application>Microsoft Office PowerPoint</Application>
  <PresentationFormat>On-screen Show (4:3)</PresentationFormat>
  <Paragraphs>181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gro  Tutorial 3 </vt:lpstr>
      <vt:lpstr>Signals</vt:lpstr>
      <vt:lpstr>Declaring Signals</vt:lpstr>
      <vt:lpstr>Sending Signals with Cells</vt:lpstr>
      <vt:lpstr>Receiving Signals</vt:lpstr>
      <vt:lpstr>Setting Environment Signals</vt:lpstr>
      <vt:lpstr>Absorbing Signals</vt:lpstr>
      <vt:lpstr>Reaction-Diffusion</vt:lpstr>
      <vt:lpstr>Example: Bioprocessing</vt:lpstr>
      <vt:lpstr>Example: Bioprocessing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  Tutorial 2  Eric Klavins</dc:title>
  <dc:creator>Eric Klavins</dc:creator>
  <cp:lastModifiedBy>nick</cp:lastModifiedBy>
  <cp:revision>141</cp:revision>
  <dcterms:created xsi:type="dcterms:W3CDTF">2012-10-09T17:35:52Z</dcterms:created>
  <dcterms:modified xsi:type="dcterms:W3CDTF">2012-11-28T17:50:31Z</dcterms:modified>
</cp:coreProperties>
</file>