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8" r:id="rId4"/>
    <p:sldId id="260" r:id="rId5"/>
    <p:sldId id="263" r:id="rId6"/>
    <p:sldId id="261" r:id="rId7"/>
    <p:sldId id="266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2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8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8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7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0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1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5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4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7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7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336A-6A0E-D243-907F-20E73EECCA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66A68-3DF4-8149-ADC3-B87BABA79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6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3026482"/>
            <a:ext cx="7772400" cy="340479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ourier"/>
                <a:cs typeface="Courier"/>
              </a:rPr>
              <a:t>gro</a:t>
            </a:r>
            <a:r>
              <a:rPr lang="en-US" sz="3200" b="1" dirty="0" smtClean="0">
                <a:latin typeface="Courier"/>
                <a:cs typeface="Courier"/>
              </a:rPr>
              <a:t/>
            </a:r>
            <a:br>
              <a:rPr lang="en-US" sz="3200" b="1" dirty="0" smtClean="0">
                <a:latin typeface="Courier"/>
                <a:cs typeface="Courier"/>
              </a:rPr>
            </a:br>
            <a:r>
              <a:rPr lang="en-US" sz="3200" b="1" dirty="0">
                <a:latin typeface="Courier"/>
                <a:cs typeface="Courier"/>
              </a:rPr>
              <a:t/>
            </a:r>
            <a:br>
              <a:rPr lang="en-US" sz="3200" b="1" dirty="0">
                <a:latin typeface="Courier"/>
                <a:cs typeface="Courier"/>
              </a:rPr>
            </a:br>
            <a:r>
              <a:rPr lang="en-US" sz="6600" b="1" dirty="0" smtClean="0">
                <a:latin typeface="Arial"/>
                <a:cs typeface="Arial"/>
              </a:rPr>
              <a:t>Tutorial </a:t>
            </a:r>
            <a:r>
              <a:rPr lang="en-US" sz="6600" b="1" dirty="0" smtClean="0">
                <a:latin typeface="Arial"/>
                <a:cs typeface="Arial"/>
              </a:rPr>
              <a:t>3</a:t>
            </a:r>
            <a:r>
              <a:rPr lang="en-US" sz="6600" b="1" dirty="0" smtClean="0">
                <a:latin typeface="Arial"/>
                <a:cs typeface="Arial"/>
              </a:rPr>
              <a:t/>
            </a:r>
            <a:br>
              <a:rPr lang="en-US" sz="6600" b="1" dirty="0" smtClean="0">
                <a:latin typeface="Arial"/>
                <a:cs typeface="Arial"/>
              </a:rPr>
            </a:b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5" name="Picture 4" descr="groicon.tiff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167" y="509748"/>
            <a:ext cx="2553480" cy="25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18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45" y="1173892"/>
            <a:ext cx="7691787" cy="533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Bioprocessing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9262" y="1716931"/>
            <a:ext cx="1857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Red, non-diffusing biomass particulates</a:t>
            </a:r>
            <a:endParaRPr lang="en-US" sz="1100" dirty="0"/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>
            <a:off x="3466508" y="1932375"/>
            <a:ext cx="1183361" cy="1207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3934" y="3195855"/>
            <a:ext cx="18572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Green ‘enzyme’ that reacts with biomass to produce food</a:t>
            </a:r>
            <a:endParaRPr lang="en-US" sz="1100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>
            <a:off x="2811180" y="3495937"/>
            <a:ext cx="1183361" cy="360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63912" y="4610384"/>
            <a:ext cx="1857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Blue food that determines the growth rate</a:t>
            </a:r>
            <a:endParaRPr lang="en-US" sz="1100" dirty="0"/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3221158" y="4825828"/>
            <a:ext cx="1183361" cy="1207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0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Declaring Signals</a:t>
            </a:r>
          </a:p>
          <a:p>
            <a:r>
              <a:rPr lang="en-US" dirty="0" smtClean="0"/>
              <a:t>Sending Signals</a:t>
            </a:r>
          </a:p>
          <a:p>
            <a:r>
              <a:rPr lang="en-US" dirty="0" smtClean="0"/>
              <a:t>Sensing Signals</a:t>
            </a:r>
          </a:p>
          <a:p>
            <a:r>
              <a:rPr lang="en-US" dirty="0" smtClean="0"/>
              <a:t>Absorbing Signals</a:t>
            </a:r>
          </a:p>
          <a:p>
            <a:r>
              <a:rPr lang="en-US" dirty="0" smtClean="0"/>
              <a:t>Reaction-Diffusion</a:t>
            </a:r>
          </a:p>
          <a:p>
            <a:r>
              <a:rPr lang="en-US" dirty="0" smtClean="0"/>
              <a:t>Bioprocessing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9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Signals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1410" y="2596241"/>
            <a:ext cx="364354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urier"/>
                <a:cs typeface="Courier"/>
              </a:rPr>
              <a:t>include </a:t>
            </a:r>
            <a:r>
              <a:rPr lang="en-US" sz="1200" b="1" dirty="0" err="1">
                <a:solidFill>
                  <a:srgbClr val="0000FF"/>
                </a:solidFill>
                <a:latin typeface="Courier"/>
                <a:cs typeface="Courier"/>
              </a:rPr>
              <a:t>gro</a:t>
            </a:r>
            <a:endParaRPr lang="en-US" sz="12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sz="12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200" b="1" dirty="0" err="1">
                <a:solidFill>
                  <a:srgbClr val="0000FF"/>
                </a:solidFill>
                <a:latin typeface="Courier"/>
                <a:cs typeface="Courier"/>
              </a:rPr>
              <a:t>ahl</a:t>
            </a:r>
            <a:r>
              <a:rPr lang="en-US" sz="1200" b="1" dirty="0">
                <a:solidFill>
                  <a:srgbClr val="0000FF"/>
                </a:solidFill>
                <a:latin typeface="Courier"/>
                <a:cs typeface="Courier"/>
              </a:rPr>
              <a:t> := </a:t>
            </a:r>
            <a:r>
              <a:rPr lang="en-US" sz="1200" b="1" dirty="0" smtClean="0">
                <a:solidFill>
                  <a:srgbClr val="0000FF"/>
                </a:solidFill>
                <a:latin typeface="Courier"/>
                <a:cs typeface="Courier"/>
              </a:rPr>
              <a:t>signal(5, </a:t>
            </a:r>
            <a:r>
              <a:rPr lang="en-US" sz="1200" b="1" dirty="0">
                <a:solidFill>
                  <a:srgbClr val="0000FF"/>
                </a:solidFill>
                <a:latin typeface="Courier"/>
                <a:cs typeface="Courier"/>
              </a:rPr>
              <a:t>0.1</a:t>
            </a:r>
            <a:r>
              <a:rPr lang="en-US" sz="1200" b="1" dirty="0" smtClean="0">
                <a:solidFill>
                  <a:srgbClr val="0000FF"/>
                </a:solidFill>
                <a:latin typeface="Courier"/>
                <a:cs typeface="Courier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4920" y="2365409"/>
            <a:ext cx="1857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This line defines a signal called “</a:t>
            </a:r>
            <a:r>
              <a:rPr lang="en-US" sz="1100" dirty="0" err="1" smtClean="0"/>
              <a:t>ahl</a:t>
            </a:r>
            <a:r>
              <a:rPr lang="en-US" sz="1100" dirty="0" smtClean="0"/>
              <a:t>”. </a:t>
            </a:r>
          </a:p>
          <a:p>
            <a:endParaRPr lang="en-US" sz="1100" dirty="0" smtClean="0"/>
          </a:p>
          <a:p>
            <a:r>
              <a:rPr lang="en-US" sz="1100" dirty="0" smtClean="0"/>
              <a:t>signal() takes two arguments: 	degradation rate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diffusion rate</a:t>
            </a:r>
            <a:endParaRPr lang="en-US" sz="1100" dirty="0"/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>
          <a:xfrm>
            <a:off x="3182166" y="2919407"/>
            <a:ext cx="797576" cy="131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4804382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itself, declaring a signal doesn’t do anything! It only defines a signal for use later in the program, either by a cell or the environment (main loop). Don’t set the diffusion rate too high or you will run into numerical integration errors.</a:t>
            </a:r>
          </a:p>
        </p:txBody>
      </p:sp>
    </p:spTree>
    <p:extLst>
      <p:ext uri="{BB962C8B-B14F-4D97-AF65-F5344CB8AC3E}">
        <p14:creationId xmlns:p14="http://schemas.microsoft.com/office/powerpoint/2010/main" val="19647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Signals with Cells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49098"/>
            <a:ext cx="3643545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Courier"/>
                <a:cs typeface="Courier"/>
              </a:rPr>
              <a:t>include </a:t>
            </a:r>
            <a:r>
              <a:rPr lang="en-US" sz="1200" b="1" dirty="0" err="1">
                <a:latin typeface="Courier"/>
                <a:cs typeface="Courier"/>
              </a:rPr>
              <a:t>gro</a:t>
            </a:r>
            <a:endParaRPr lang="en-US" sz="1200" b="1" dirty="0">
              <a:latin typeface="Courier"/>
              <a:cs typeface="Courier"/>
            </a:endParaRP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 err="1">
                <a:latin typeface="Courier"/>
                <a:cs typeface="Courier"/>
              </a:rPr>
              <a:t>ahl</a:t>
            </a:r>
            <a:r>
              <a:rPr lang="en-US" sz="1200" b="1" dirty="0">
                <a:latin typeface="Courier"/>
                <a:cs typeface="Courier"/>
              </a:rPr>
              <a:t> := signal(5, 0.1);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program signaler() :=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true :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 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emit_signal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(ahl,0.2)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};</a:t>
            </a:r>
          </a:p>
          <a:p>
            <a:endParaRPr lang="en-US" sz="1200" b="1" dirty="0">
              <a:solidFill>
                <a:srgbClr val="0070C0"/>
              </a:solidFill>
              <a:latin typeface="Courier"/>
              <a:cs typeface="Courier"/>
            </a:endParaRPr>
          </a:p>
          <a:p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ecoli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( [], program signaler() 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5313" y="2541430"/>
            <a:ext cx="22312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 cell can send a signal using the </a:t>
            </a:r>
            <a:r>
              <a:rPr lang="en-US" sz="1100" dirty="0" err="1" smtClean="0"/>
              <a:t>emit_signal</a:t>
            </a:r>
            <a:r>
              <a:rPr lang="en-US" sz="1100" dirty="0" smtClean="0"/>
              <a:t>() function. It has two arguments: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The signal to use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How much to release</a:t>
            </a:r>
            <a:endParaRPr lang="en-US" sz="1100" dirty="0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 flipV="1">
            <a:off x="3503055" y="2926152"/>
            <a:ext cx="692258" cy="84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9211" y="5251716"/>
            <a:ext cx="8017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cells constantly emit signal. Try varying the parameters – what happens as you vary the diffusion and degradation rates of the signal, but keep their ratio the same?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080" y="1933735"/>
            <a:ext cx="2357324" cy="215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Signals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202" y="1206342"/>
            <a:ext cx="3915007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Courier"/>
                <a:cs typeface="Courier"/>
              </a:rPr>
              <a:t>include </a:t>
            </a:r>
            <a:r>
              <a:rPr lang="en-US" sz="1200" b="1" dirty="0" err="1">
                <a:latin typeface="Courier"/>
                <a:cs typeface="Courier"/>
              </a:rPr>
              <a:t>gro</a:t>
            </a:r>
            <a:endParaRPr lang="en-US" sz="1200" b="1" dirty="0">
              <a:latin typeface="Courier"/>
              <a:cs typeface="Courier"/>
            </a:endParaRP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 err="1">
                <a:latin typeface="Courier"/>
                <a:cs typeface="Courier"/>
              </a:rPr>
              <a:t>ahl</a:t>
            </a:r>
            <a:r>
              <a:rPr lang="en-US" sz="1200" b="1" dirty="0">
                <a:latin typeface="Courier"/>
                <a:cs typeface="Courier"/>
              </a:rPr>
              <a:t> := signal(5, 0.1);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k := 2; // reporter scaling factor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latin typeface="Courier"/>
                <a:cs typeface="Courier"/>
              </a:rPr>
              <a:t>program signaler() := {</a:t>
            </a:r>
          </a:p>
          <a:p>
            <a:r>
              <a:rPr lang="en-US" sz="1200" b="1" dirty="0">
                <a:latin typeface="Courier"/>
                <a:cs typeface="Courier"/>
              </a:rPr>
              <a:t>  true : {</a:t>
            </a:r>
          </a:p>
          <a:p>
            <a:r>
              <a:rPr lang="en-US" sz="1200" b="1" dirty="0">
                <a:latin typeface="Courier"/>
                <a:cs typeface="Courier"/>
              </a:rPr>
              <a:t>    </a:t>
            </a:r>
            <a:r>
              <a:rPr lang="en-US" sz="1200" b="1" dirty="0" err="1">
                <a:latin typeface="Courier"/>
                <a:cs typeface="Courier"/>
              </a:rPr>
              <a:t>emit_signal</a:t>
            </a:r>
            <a:r>
              <a:rPr lang="en-US" sz="1200" b="1" dirty="0">
                <a:latin typeface="Courier"/>
                <a:cs typeface="Courier"/>
              </a:rPr>
              <a:t>(ahl,0.2)</a:t>
            </a:r>
          </a:p>
          <a:p>
            <a:r>
              <a:rPr lang="en-US" sz="1200" b="1" dirty="0"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latin typeface="Courier"/>
                <a:cs typeface="Courier"/>
              </a:rPr>
              <a:t>};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program receiver() :=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gfp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:= 0;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rate(k*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get_signal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ahl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)) :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 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gfp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:=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gfp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+ 1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};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 err="1">
                <a:latin typeface="Courier"/>
                <a:cs typeface="Courier"/>
              </a:rPr>
              <a:t>ecoli</a:t>
            </a:r>
            <a:r>
              <a:rPr lang="en-US" sz="1200" b="1" dirty="0">
                <a:latin typeface="Courier"/>
                <a:cs typeface="Courier"/>
              </a:rPr>
              <a:t> ( [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x:=50,theta:=3.14/2</a:t>
            </a:r>
            <a:r>
              <a:rPr lang="en-US" sz="1200" b="1" dirty="0">
                <a:latin typeface="Courier"/>
                <a:cs typeface="Courier"/>
              </a:rPr>
              <a:t>], program signaler() );</a:t>
            </a:r>
          </a:p>
          <a:p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ecoli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( [x:=-50], program receiver() );</a:t>
            </a:r>
          </a:p>
          <a:p>
            <a:endParaRPr lang="en-US" sz="1200" b="1" dirty="0">
              <a:latin typeface="Courier"/>
              <a:cs typeface="Courier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588654" y="2406871"/>
            <a:ext cx="1488157" cy="954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415" y="1314241"/>
            <a:ext cx="3221267" cy="363124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452403" y="541748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program has two cell types. The new cell type, “receiver”, produces </a:t>
            </a:r>
            <a:r>
              <a:rPr lang="en-US" dirty="0" err="1"/>
              <a:t>gfp</a:t>
            </a:r>
            <a:r>
              <a:rPr lang="en-US" dirty="0"/>
              <a:t> at a rate proportional to the signal it receives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76811" y="2022150"/>
            <a:ext cx="2072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To have a cell sense a signal, use </a:t>
            </a:r>
            <a:r>
              <a:rPr lang="en-US" sz="1100" dirty="0" err="1" smtClean="0"/>
              <a:t>get_signal</a:t>
            </a:r>
            <a:r>
              <a:rPr lang="en-US" sz="1100" dirty="0" smtClean="0"/>
              <a:t>(). This function takes one argument: the signal to detect.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457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Environment Signals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3192" y="1493324"/>
            <a:ext cx="2860922" cy="3600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Courier"/>
                <a:cs typeface="Courier"/>
              </a:rPr>
              <a:t>include </a:t>
            </a:r>
            <a:r>
              <a:rPr lang="en-US" sz="1200" b="1" dirty="0" err="1">
                <a:latin typeface="Courier"/>
                <a:cs typeface="Courier"/>
              </a:rPr>
              <a:t>gro</a:t>
            </a:r>
            <a:endParaRPr lang="en-US" sz="1200" b="1" dirty="0">
              <a:latin typeface="Courier"/>
              <a:cs typeface="Courier"/>
            </a:endParaRP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 err="1">
                <a:latin typeface="Courier"/>
                <a:cs typeface="Courier"/>
              </a:rPr>
              <a:t>ahl</a:t>
            </a:r>
            <a:r>
              <a:rPr lang="en-US" sz="1200" b="1" dirty="0">
                <a:latin typeface="Courier"/>
                <a:cs typeface="Courier"/>
              </a:rPr>
              <a:t> := signal(5, 0.1);</a:t>
            </a:r>
          </a:p>
          <a:p>
            <a:r>
              <a:rPr lang="en-US" sz="1200" b="1" dirty="0">
                <a:latin typeface="Courier"/>
                <a:cs typeface="Courier"/>
              </a:rPr>
              <a:t>k := 10; // reporter scaling factor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latin typeface="Courier"/>
                <a:cs typeface="Courier"/>
              </a:rPr>
              <a:t>program receiver() := {</a:t>
            </a:r>
          </a:p>
          <a:p>
            <a:r>
              <a:rPr lang="en-US" sz="1200" b="1" dirty="0">
                <a:latin typeface="Courier"/>
                <a:cs typeface="Courier"/>
              </a:rPr>
              <a:t> 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:= 0;</a:t>
            </a:r>
          </a:p>
          <a:p>
            <a:r>
              <a:rPr lang="en-US" sz="1200" b="1" dirty="0">
                <a:latin typeface="Courier"/>
                <a:cs typeface="Courier"/>
              </a:rPr>
              <a:t>  rate(k*</a:t>
            </a:r>
            <a:r>
              <a:rPr lang="en-US" sz="1200" b="1" dirty="0" err="1">
                <a:latin typeface="Courier"/>
                <a:cs typeface="Courier"/>
              </a:rPr>
              <a:t>get_signal</a:t>
            </a:r>
            <a:r>
              <a:rPr lang="en-US" sz="1200" b="1" dirty="0">
                <a:latin typeface="Courier"/>
                <a:cs typeface="Courier"/>
              </a:rPr>
              <a:t>(</a:t>
            </a:r>
            <a:r>
              <a:rPr lang="en-US" sz="1200" b="1" dirty="0" err="1">
                <a:latin typeface="Courier"/>
                <a:cs typeface="Courier"/>
              </a:rPr>
              <a:t>ahl</a:t>
            </a:r>
            <a:r>
              <a:rPr lang="en-US" sz="1200" b="1" dirty="0">
                <a:latin typeface="Courier"/>
                <a:cs typeface="Courier"/>
              </a:rPr>
              <a:t>)) : {</a:t>
            </a:r>
          </a:p>
          <a:p>
            <a:r>
              <a:rPr lang="en-US" sz="1200" b="1" dirty="0">
                <a:latin typeface="Courier"/>
                <a:cs typeface="Courier"/>
              </a:rPr>
              <a:t>   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:=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+ 1</a:t>
            </a:r>
          </a:p>
          <a:p>
            <a:r>
              <a:rPr lang="en-US" sz="1200" b="1" dirty="0"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latin typeface="Courier"/>
                <a:cs typeface="Courier"/>
              </a:rPr>
              <a:t>};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program main() :=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true :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 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set_signal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(ahl,50,-50,1)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};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 err="1">
                <a:latin typeface="Courier"/>
                <a:cs typeface="Courier"/>
              </a:rPr>
              <a:t>ecoli</a:t>
            </a:r>
            <a:r>
              <a:rPr lang="en-US" sz="1200" b="1" dirty="0">
                <a:latin typeface="Courier"/>
                <a:cs typeface="Courier"/>
              </a:rPr>
              <a:t> ( [], program receiver() 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50306" y="1819365"/>
            <a:ext cx="242209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When defining a signal in main, use </a:t>
            </a:r>
            <a:r>
              <a:rPr lang="en-US" sz="1100" dirty="0" err="1" smtClean="0"/>
              <a:t>set_signal</a:t>
            </a:r>
            <a:r>
              <a:rPr lang="en-US" sz="1100" dirty="0" smtClean="0"/>
              <a:t>(). </a:t>
            </a:r>
            <a:r>
              <a:rPr lang="en-US" sz="1100" dirty="0" err="1"/>
              <a:t>s</a:t>
            </a:r>
            <a:r>
              <a:rPr lang="en-US" sz="1100" dirty="0" err="1" smtClean="0"/>
              <a:t>et_signal</a:t>
            </a:r>
            <a:r>
              <a:rPr lang="en-US" sz="1100" dirty="0" smtClean="0"/>
              <a:t>() takes four arguments:</a:t>
            </a:r>
          </a:p>
          <a:p>
            <a:r>
              <a:rPr lang="en-US" sz="1100" dirty="0" smtClean="0"/>
              <a:t>	the signal to set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x coordinate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y coordinate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the amount of signal to release</a:t>
            </a:r>
            <a:endParaRPr lang="en-US" sz="1100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421228" y="2458002"/>
            <a:ext cx="1029078" cy="1289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" y="5482173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Coordinates in </a:t>
            </a:r>
            <a:r>
              <a:rPr lang="en-US" dirty="0" err="1" smtClean="0"/>
              <a:t>gro</a:t>
            </a:r>
            <a:r>
              <a:rPr lang="en-US" dirty="0" smtClean="0"/>
              <a:t> have the origin in the center of the screen, with x coordinates increasing from left to right and y coordinates increasing from top to bottom.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334" y="2358492"/>
            <a:ext cx="2916173" cy="24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14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07" y="2362191"/>
            <a:ext cx="3447793" cy="3400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Absorbing Signals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839" y="1290508"/>
            <a:ext cx="3992280" cy="43396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Courier"/>
                <a:cs typeface="Courier"/>
              </a:rPr>
              <a:t>include </a:t>
            </a:r>
            <a:r>
              <a:rPr lang="en-US" sz="1200" b="1" dirty="0" err="1">
                <a:latin typeface="Courier"/>
                <a:cs typeface="Courier"/>
              </a:rPr>
              <a:t>gro</a:t>
            </a:r>
            <a:endParaRPr lang="en-US" sz="1200" b="1" dirty="0">
              <a:latin typeface="Courier"/>
              <a:cs typeface="Courier"/>
            </a:endParaRP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 err="1">
                <a:latin typeface="Courier"/>
                <a:cs typeface="Courier"/>
              </a:rPr>
              <a:t>ahl</a:t>
            </a:r>
            <a:r>
              <a:rPr lang="en-US" sz="1200" b="1" dirty="0">
                <a:latin typeface="Courier"/>
                <a:cs typeface="Courier"/>
              </a:rPr>
              <a:t> := signal(5, 0.1);</a:t>
            </a:r>
          </a:p>
          <a:p>
            <a:r>
              <a:rPr lang="en-US" sz="1200" b="1" dirty="0">
                <a:latin typeface="Courier"/>
                <a:cs typeface="Courier"/>
              </a:rPr>
              <a:t>k := 2; // reporter scaling factor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latin typeface="Courier"/>
                <a:cs typeface="Courier"/>
              </a:rPr>
              <a:t>program signaler() := {</a:t>
            </a:r>
          </a:p>
          <a:p>
            <a:r>
              <a:rPr lang="en-US" sz="1200" b="1" dirty="0">
                <a:latin typeface="Courier"/>
                <a:cs typeface="Courier"/>
              </a:rPr>
              <a:t>  true : {</a:t>
            </a:r>
          </a:p>
          <a:p>
            <a:r>
              <a:rPr lang="en-US" sz="1200" b="1" dirty="0">
                <a:latin typeface="Courier"/>
                <a:cs typeface="Courier"/>
              </a:rPr>
              <a:t>    </a:t>
            </a:r>
            <a:r>
              <a:rPr lang="en-US" sz="1200" b="1" dirty="0" err="1">
                <a:latin typeface="Courier"/>
                <a:cs typeface="Courier"/>
              </a:rPr>
              <a:t>emit_signal</a:t>
            </a:r>
            <a:r>
              <a:rPr lang="en-US" sz="1200" b="1" dirty="0">
                <a:latin typeface="Courier"/>
                <a:cs typeface="Courier"/>
              </a:rPr>
              <a:t>(ahl,0.2)</a:t>
            </a:r>
          </a:p>
          <a:p>
            <a:r>
              <a:rPr lang="en-US" sz="1200" b="1" dirty="0"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latin typeface="Courier"/>
                <a:cs typeface="Courier"/>
              </a:rPr>
              <a:t>};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latin typeface="Courier"/>
                <a:cs typeface="Courier"/>
              </a:rPr>
              <a:t>program receiver() := {</a:t>
            </a:r>
          </a:p>
          <a:p>
            <a:r>
              <a:rPr lang="en-US" sz="1200" b="1" dirty="0">
                <a:latin typeface="Courier"/>
                <a:cs typeface="Courier"/>
              </a:rPr>
              <a:t> 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:= 0;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true :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 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absorb_signal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(ahl,0.1)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latin typeface="Courier"/>
                <a:cs typeface="Courier"/>
              </a:rPr>
              <a:t>  rate(k*</a:t>
            </a:r>
            <a:r>
              <a:rPr lang="en-US" sz="1200" b="1" dirty="0" err="1">
                <a:latin typeface="Courier"/>
                <a:cs typeface="Courier"/>
              </a:rPr>
              <a:t>get_signal</a:t>
            </a:r>
            <a:r>
              <a:rPr lang="en-US" sz="1200" b="1" dirty="0">
                <a:latin typeface="Courier"/>
                <a:cs typeface="Courier"/>
              </a:rPr>
              <a:t>(</a:t>
            </a:r>
            <a:r>
              <a:rPr lang="en-US" sz="1200" b="1" dirty="0" err="1">
                <a:latin typeface="Courier"/>
                <a:cs typeface="Courier"/>
              </a:rPr>
              <a:t>ahl</a:t>
            </a:r>
            <a:r>
              <a:rPr lang="en-US" sz="1200" b="1" dirty="0">
                <a:latin typeface="Courier"/>
                <a:cs typeface="Courier"/>
              </a:rPr>
              <a:t>)) : {</a:t>
            </a:r>
          </a:p>
          <a:p>
            <a:r>
              <a:rPr lang="en-US" sz="1200" b="1" dirty="0">
                <a:latin typeface="Courier"/>
                <a:cs typeface="Courier"/>
              </a:rPr>
              <a:t>   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:=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+ 1</a:t>
            </a:r>
          </a:p>
          <a:p>
            <a:r>
              <a:rPr lang="en-US" sz="1200" b="1" dirty="0"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latin typeface="Courier"/>
                <a:cs typeface="Courier"/>
              </a:rPr>
              <a:t>};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 err="1">
                <a:latin typeface="Courier"/>
                <a:cs typeface="Courier"/>
              </a:rPr>
              <a:t>ecoli</a:t>
            </a:r>
            <a:r>
              <a:rPr lang="en-US" sz="1200" b="1" dirty="0">
                <a:latin typeface="Courier"/>
                <a:cs typeface="Courier"/>
              </a:rPr>
              <a:t> ( [x:=50,theta:=3.14/2], program signaler() );</a:t>
            </a:r>
          </a:p>
          <a:p>
            <a:r>
              <a:rPr lang="en-US" sz="1200" b="1" dirty="0" err="1">
                <a:latin typeface="Courier"/>
                <a:cs typeface="Courier"/>
              </a:rPr>
              <a:t>ecoli</a:t>
            </a:r>
            <a:r>
              <a:rPr lang="en-US" sz="1200" b="1" dirty="0">
                <a:latin typeface="Courier"/>
                <a:cs typeface="Courier"/>
              </a:rPr>
              <a:t> ( [x:=-50], program receiver() </a:t>
            </a:r>
            <a:r>
              <a:rPr lang="en-US" sz="1200" b="1" dirty="0" smtClean="0">
                <a:latin typeface="Courier"/>
                <a:cs typeface="Courier"/>
              </a:rPr>
              <a:t>);</a:t>
            </a:r>
            <a:endParaRPr lang="en-US" sz="1200" b="1" dirty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4190" y="1423472"/>
            <a:ext cx="23713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To have cells absorb a signal, use </a:t>
            </a:r>
            <a:r>
              <a:rPr lang="en-US" sz="1100" dirty="0" err="1" smtClean="0"/>
              <a:t>absorb_signal</a:t>
            </a:r>
            <a:r>
              <a:rPr lang="en-US" sz="1100" dirty="0" smtClean="0"/>
              <a:t>(), which takes two arguments: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signal to absorb</a:t>
            </a:r>
          </a:p>
          <a:p>
            <a:r>
              <a:rPr lang="en-US" sz="1100" dirty="0" smtClean="0"/>
              <a:t>	how much signal to absorb</a:t>
            </a:r>
            <a:endParaRPr lang="en-US" sz="1100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137979" y="1892832"/>
            <a:ext cx="2136211" cy="1945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1839" y="5689046"/>
            <a:ext cx="8759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program is identical to the receiving signals program, but receiver cells eat up the signal. Absorption is useful both for accuracy and multicellular behaviors: cells that eat up a nutrient signal should absorb it, and signal removal is found in many natural multicellular signaling circuits.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0667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Reaction-Diffusion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79313"/>
            <a:ext cx="3818965" cy="54476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Courier"/>
                <a:cs typeface="Courier"/>
              </a:rPr>
              <a:t>include </a:t>
            </a:r>
            <a:r>
              <a:rPr lang="en-US" sz="1200" b="1" dirty="0" err="1">
                <a:latin typeface="Courier"/>
                <a:cs typeface="Courier"/>
              </a:rPr>
              <a:t>gro</a:t>
            </a:r>
            <a:endParaRPr lang="en-US" sz="1200" b="1" dirty="0">
              <a:latin typeface="Courier"/>
              <a:cs typeface="Courier"/>
            </a:endParaRP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 err="1">
                <a:latin typeface="Courier"/>
                <a:cs typeface="Courier"/>
              </a:rPr>
              <a:t>ahl</a:t>
            </a:r>
            <a:r>
              <a:rPr lang="en-US" sz="1200" b="1" dirty="0">
                <a:latin typeface="Courier"/>
                <a:cs typeface="Courier"/>
              </a:rPr>
              <a:t> := signal(5, 0.1);</a:t>
            </a:r>
          </a:p>
          <a:p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antiahl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:= signal(1, 0.1</a:t>
            </a:r>
            <a:r>
              <a:rPr lang="en-US" sz="1200" b="1" dirty="0" smtClean="0">
                <a:solidFill>
                  <a:srgbClr val="0070C0"/>
                </a:solidFill>
                <a:latin typeface="Courier"/>
                <a:cs typeface="Courier"/>
              </a:rPr>
              <a:t>);</a:t>
            </a:r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reaction({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ahl,antiahl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},{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antiahl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},10);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latin typeface="Courier"/>
                <a:cs typeface="Courier"/>
              </a:rPr>
              <a:t>program signaler() := {</a:t>
            </a:r>
          </a:p>
          <a:p>
            <a:r>
              <a:rPr lang="en-US" sz="1200" b="1" dirty="0">
                <a:latin typeface="Courier"/>
                <a:cs typeface="Courier"/>
              </a:rPr>
              <a:t>  true : {</a:t>
            </a:r>
          </a:p>
          <a:p>
            <a:r>
              <a:rPr lang="en-US" sz="1200" b="1" dirty="0">
                <a:latin typeface="Courier"/>
                <a:cs typeface="Courier"/>
              </a:rPr>
              <a:t>    </a:t>
            </a:r>
            <a:r>
              <a:rPr lang="en-US" sz="1200" b="1" dirty="0" err="1">
                <a:latin typeface="Courier"/>
                <a:cs typeface="Courier"/>
              </a:rPr>
              <a:t>emit_signal</a:t>
            </a:r>
            <a:r>
              <a:rPr lang="en-US" sz="1200" b="1" dirty="0">
                <a:latin typeface="Courier"/>
                <a:cs typeface="Courier"/>
              </a:rPr>
              <a:t>(ahl,2)</a:t>
            </a:r>
          </a:p>
          <a:p>
            <a:r>
              <a:rPr lang="en-US" sz="1200" b="1" dirty="0"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latin typeface="Courier"/>
                <a:cs typeface="Courier"/>
              </a:rPr>
              <a:t>};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latin typeface="Courier"/>
                <a:cs typeface="Courier"/>
              </a:rPr>
              <a:t>program receiver() := {</a:t>
            </a:r>
          </a:p>
          <a:p>
            <a:r>
              <a:rPr lang="en-US" sz="1200" b="1" dirty="0">
                <a:latin typeface="Courier"/>
                <a:cs typeface="Courier"/>
              </a:rPr>
              <a:t> 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:= 0;</a:t>
            </a:r>
          </a:p>
          <a:p>
            <a:r>
              <a:rPr lang="en-US" sz="1200" b="1" dirty="0">
                <a:latin typeface="Courier"/>
                <a:cs typeface="Courier"/>
              </a:rPr>
              <a:t>  rate(</a:t>
            </a:r>
            <a:r>
              <a:rPr lang="en-US" sz="1200" b="1" dirty="0" err="1">
                <a:latin typeface="Courier"/>
                <a:cs typeface="Courier"/>
              </a:rPr>
              <a:t>get_signal</a:t>
            </a:r>
            <a:r>
              <a:rPr lang="en-US" sz="1200" b="1" dirty="0">
                <a:latin typeface="Courier"/>
                <a:cs typeface="Courier"/>
              </a:rPr>
              <a:t>(</a:t>
            </a:r>
            <a:r>
              <a:rPr lang="en-US" sz="1200" b="1" dirty="0" err="1">
                <a:latin typeface="Courier"/>
                <a:cs typeface="Courier"/>
              </a:rPr>
              <a:t>ahl</a:t>
            </a:r>
            <a:r>
              <a:rPr lang="en-US" sz="1200" b="1" dirty="0">
                <a:latin typeface="Courier"/>
                <a:cs typeface="Courier"/>
              </a:rPr>
              <a:t>)) : {</a:t>
            </a:r>
          </a:p>
          <a:p>
            <a:r>
              <a:rPr lang="en-US" sz="1200" b="1" dirty="0">
                <a:latin typeface="Courier"/>
                <a:cs typeface="Courier"/>
              </a:rPr>
              <a:t>   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:= </a:t>
            </a:r>
            <a:r>
              <a:rPr lang="en-US" sz="1200" b="1" dirty="0" err="1">
                <a:latin typeface="Courier"/>
                <a:cs typeface="Courier"/>
              </a:rPr>
              <a:t>gfp</a:t>
            </a:r>
            <a:r>
              <a:rPr lang="en-US" sz="1200" b="1" dirty="0">
                <a:latin typeface="Courier"/>
                <a:cs typeface="Courier"/>
              </a:rPr>
              <a:t> + 1</a:t>
            </a:r>
          </a:p>
          <a:p>
            <a:r>
              <a:rPr lang="en-US" sz="1200" b="1" dirty="0"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latin typeface="Courier"/>
                <a:cs typeface="Courier"/>
              </a:rPr>
              <a:t>};</a:t>
            </a: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>
                <a:latin typeface="Courier"/>
                <a:cs typeface="Courier"/>
              </a:rPr>
              <a:t>program main() := {</a:t>
            </a:r>
          </a:p>
          <a:p>
            <a:r>
              <a:rPr lang="en-US" sz="1200" b="1" dirty="0">
                <a:latin typeface="Courier"/>
                <a:cs typeface="Courier"/>
              </a:rPr>
              <a:t>  true: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 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foreach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i in range 10 do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   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set_signal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(antiahl,0,(200-40*i),10)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  } end;</a:t>
            </a:r>
          </a:p>
          <a:p>
            <a:r>
              <a:rPr lang="en-US" sz="1200" b="1" dirty="0"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latin typeface="Courier"/>
                <a:cs typeface="Courier"/>
              </a:rPr>
              <a:t>};</a:t>
            </a:r>
          </a:p>
          <a:p>
            <a:r>
              <a:rPr lang="en-US" sz="1200" b="1" dirty="0" err="1">
                <a:latin typeface="Courier"/>
                <a:cs typeface="Courier"/>
              </a:rPr>
              <a:t>ecoli</a:t>
            </a:r>
            <a:r>
              <a:rPr lang="en-US" sz="1200" b="1" dirty="0">
                <a:latin typeface="Courier"/>
                <a:cs typeface="Courier"/>
              </a:rPr>
              <a:t> ( [x:=50,theta:=3.14/2], program signaler() );</a:t>
            </a:r>
          </a:p>
          <a:p>
            <a:r>
              <a:rPr lang="en-US" sz="1200" b="1" dirty="0" err="1">
                <a:latin typeface="Courier"/>
                <a:cs typeface="Courier"/>
              </a:rPr>
              <a:t>ecoli</a:t>
            </a:r>
            <a:r>
              <a:rPr lang="en-US" sz="1200" b="1" dirty="0">
                <a:latin typeface="Courier"/>
                <a:cs typeface="Courier"/>
              </a:rPr>
              <a:t> ( [x:=-50], program receiver() </a:t>
            </a:r>
            <a:r>
              <a:rPr lang="en-US" sz="1200" b="1" dirty="0" smtClean="0">
                <a:latin typeface="Courier"/>
                <a:cs typeface="Courier"/>
              </a:rPr>
              <a:t>);</a:t>
            </a:r>
            <a:endParaRPr lang="en-US" sz="1200" b="1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3955" y="1279313"/>
            <a:ext cx="1857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</a:t>
            </a:r>
            <a:r>
              <a:rPr lang="en-US" sz="1100" dirty="0" smtClean="0"/>
              <a:t>eaction() defines how signals interact and takes 3 arguments:</a:t>
            </a:r>
          </a:p>
          <a:p>
            <a:r>
              <a:rPr lang="en-US" sz="1100" dirty="0" smtClean="0"/>
              <a:t>	A list of reactants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A list of products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The reaction rate</a:t>
            </a:r>
            <a:endParaRPr lang="en-US" sz="1100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2514601" y="1896956"/>
            <a:ext cx="1399354" cy="1066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02285" y="3310637"/>
            <a:ext cx="48996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Reaction-diffusion reactions are based on chemicals that can (1) react with each other (or themselves) and (2) diffuse. Basic pattern formation can be generated via reaction-diffusion alone.</a:t>
            </a:r>
          </a:p>
          <a:p>
            <a:endParaRPr lang="en-US" dirty="0"/>
          </a:p>
          <a:p>
            <a:r>
              <a:rPr lang="en-US" dirty="0" smtClean="0"/>
              <a:t>It can also be used fo</a:t>
            </a:r>
            <a:r>
              <a:rPr lang="en-US" dirty="0" smtClean="0"/>
              <a:t>r simpler behaviors: t</a:t>
            </a:r>
            <a:r>
              <a:rPr lang="en-US" dirty="0" smtClean="0"/>
              <a:t>his program is identical to the receiving signals program, but with a line of “anti-</a:t>
            </a:r>
            <a:r>
              <a:rPr lang="en-US" dirty="0" err="1" smtClean="0"/>
              <a:t>ahl</a:t>
            </a:r>
            <a:r>
              <a:rPr lang="en-US" dirty="0" smtClean="0"/>
              <a:t>” signal that destroys </a:t>
            </a:r>
            <a:r>
              <a:rPr lang="en-US" dirty="0" err="1" smtClean="0"/>
              <a:t>ahl</a:t>
            </a:r>
            <a:r>
              <a:rPr lang="en-US" dirty="0"/>
              <a:t> </a:t>
            </a:r>
            <a:r>
              <a:rPr lang="en-US" dirty="0" smtClean="0"/>
              <a:t>separating sending and receiving cells. How does this change the behavior of the receiver cells?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15" y="-246949"/>
            <a:ext cx="2547910" cy="355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Bioprocessing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9718" y="1250909"/>
            <a:ext cx="5640947" cy="47089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Courier"/>
                <a:cs typeface="Courier"/>
              </a:rPr>
              <a:t>include </a:t>
            </a:r>
            <a:r>
              <a:rPr lang="en-US" sz="1200" b="1" dirty="0" err="1">
                <a:latin typeface="Courier"/>
                <a:cs typeface="Courier"/>
              </a:rPr>
              <a:t>gro</a:t>
            </a:r>
            <a:endParaRPr lang="en-US" sz="1200" b="1" dirty="0">
              <a:latin typeface="Courier"/>
              <a:cs typeface="Courier"/>
            </a:endParaRPr>
          </a:p>
          <a:p>
            <a:endParaRPr lang="en-US" sz="1200" b="1" dirty="0">
              <a:latin typeface="Courier"/>
              <a:cs typeface="Courier"/>
            </a:endParaRPr>
          </a:p>
          <a:p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set_theme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(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bright_theme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&lt;&lt; [ signals := { { 1,0,0 }, { 0,1,0 } , { 0,0,1 } } ] 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biomass := signal(0, 0);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enzyme := signal(4,0.3);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food := signal(5, 0.1);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reaction({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biomass,enzyme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},{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food,enzyme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},5);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set("ecoli_growth_rate",0.0);</a:t>
            </a:r>
          </a:p>
          <a:p>
            <a:endParaRPr lang="en-US" sz="1200" b="1" dirty="0">
              <a:solidFill>
                <a:srgbClr val="0070C0"/>
              </a:solidFill>
              <a:latin typeface="Courier"/>
              <a:cs typeface="Courier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program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bioprocessor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() :=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true :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  set("ecoli_growth_rate",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get_signal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(food)),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 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emit_signal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(enzyme,1)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};</a:t>
            </a:r>
          </a:p>
          <a:p>
            <a:endParaRPr lang="en-US" sz="1200" b="1" dirty="0">
              <a:solidFill>
                <a:srgbClr val="0070C0"/>
              </a:solidFill>
              <a:latin typeface="Courier"/>
              <a:cs typeface="Courier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program main() :=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t := 0;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true: { t := t +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dt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}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foreach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i in range 2000 do 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     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set_signal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biomass,rand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(400),(rand(800)-400),10)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 } end;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};</a:t>
            </a:r>
          </a:p>
          <a:p>
            <a:endParaRPr lang="en-US" sz="1200" b="1" dirty="0">
              <a:solidFill>
                <a:srgbClr val="0070C0"/>
              </a:solidFill>
              <a:latin typeface="Courier"/>
              <a:cs typeface="Courier"/>
            </a:endParaRPr>
          </a:p>
          <a:p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ecoli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 ( [], program </a:t>
            </a:r>
            <a:r>
              <a:rPr lang="en-US" sz="1200" b="1" dirty="0" err="1">
                <a:solidFill>
                  <a:srgbClr val="0070C0"/>
                </a:solidFill>
                <a:latin typeface="Courier"/>
                <a:cs typeface="Courier"/>
              </a:rPr>
              <a:t>bioprocessor</a:t>
            </a:r>
            <a:r>
              <a:rPr lang="en-US" sz="1200" b="1" dirty="0">
                <a:solidFill>
                  <a:srgbClr val="0070C0"/>
                </a:solidFill>
                <a:latin typeface="Courier"/>
                <a:cs typeface="Courier"/>
              </a:rPr>
              <a:t>() 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959" y="1441133"/>
            <a:ext cx="1857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Biomass is red, enzyme is green, food is blue</a:t>
            </a:r>
            <a:endParaRPr lang="en-US" sz="1100" dirty="0"/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>
          <a:xfrm>
            <a:off x="1946205" y="1656577"/>
            <a:ext cx="1183361" cy="1207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6917" y="2029141"/>
            <a:ext cx="18013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In this </a:t>
            </a:r>
            <a:r>
              <a:rPr lang="en-US" sz="1100" dirty="0" smtClean="0"/>
              <a:t>simulation, f</a:t>
            </a:r>
            <a:r>
              <a:rPr lang="en-US" sz="1100" dirty="0" smtClean="0"/>
              <a:t>ood (and therefore growth) can only come from degradation of the biomass via an excreted enzyme</a:t>
            </a:r>
            <a:endParaRPr lang="en-US" sz="1100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>
            <a:off x="1918245" y="2498501"/>
            <a:ext cx="121132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347572" y="3220678"/>
            <a:ext cx="27303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Cell growth rate depends on nutrient availability</a:t>
            </a:r>
            <a:endParaRPr lang="en-US" sz="1100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2382735" y="3436122"/>
            <a:ext cx="746831" cy="2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4789754"/>
            <a:ext cx="2228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Uneven distribution of non-diffusing feedstock</a:t>
            </a:r>
            <a:endParaRPr lang="en-US" sz="1100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2228045" y="5005198"/>
            <a:ext cx="901521" cy="2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2502" y="60256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the code! See what happens to the growing cell distribution by changing the diffusion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995</Words>
  <Application>Microsoft Office PowerPoint</Application>
  <PresentationFormat>On-screen Show (4:3)</PresentationFormat>
  <Paragraphs>181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gro  Tutorial 3 </vt:lpstr>
      <vt:lpstr>Signals</vt:lpstr>
      <vt:lpstr>Declaring Signals</vt:lpstr>
      <vt:lpstr>Sending Signals with Cells</vt:lpstr>
      <vt:lpstr>Receiving Signals</vt:lpstr>
      <vt:lpstr>Setting Environment Signals</vt:lpstr>
      <vt:lpstr>Absorbing Signals</vt:lpstr>
      <vt:lpstr>Reaction-Diffusion</vt:lpstr>
      <vt:lpstr>Example: Bioprocessing</vt:lpstr>
      <vt:lpstr>Example: Bioprocessing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  Tutorial 2  Eric Klavins</dc:title>
  <dc:creator>Eric Klavins</dc:creator>
  <cp:lastModifiedBy>nick</cp:lastModifiedBy>
  <cp:revision>141</cp:revision>
  <dcterms:created xsi:type="dcterms:W3CDTF">2012-10-09T17:35:52Z</dcterms:created>
  <dcterms:modified xsi:type="dcterms:W3CDTF">2012-11-28T17:50:31Z</dcterms:modified>
</cp:coreProperties>
</file>