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notesSlides/notesSlide9.xml" ContentType="application/vnd.openxmlformats-officedocument.presentationml.notesSlide+xml"/>
  <Override PartName="/ppt/notesSlides/notesSlide25.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31"/>
  </p:notesMasterIdLst>
  <p:sldIdLst>
    <p:sldId id="256" r:id="rId2"/>
    <p:sldId id="257" r:id="rId3"/>
    <p:sldId id="281" r:id="rId4"/>
    <p:sldId id="261" r:id="rId5"/>
    <p:sldId id="260" r:id="rId6"/>
    <p:sldId id="263" r:id="rId7"/>
    <p:sldId id="258" r:id="rId8"/>
    <p:sldId id="259" r:id="rId9"/>
    <p:sldId id="262" r:id="rId10"/>
    <p:sldId id="265" r:id="rId11"/>
    <p:sldId id="264" r:id="rId12"/>
    <p:sldId id="266" r:id="rId13"/>
    <p:sldId id="282" r:id="rId14"/>
    <p:sldId id="267" r:id="rId15"/>
    <p:sldId id="268" r:id="rId16"/>
    <p:sldId id="269" r:id="rId17"/>
    <p:sldId id="270" r:id="rId18"/>
    <p:sldId id="283" r:id="rId19"/>
    <p:sldId id="271" r:id="rId20"/>
    <p:sldId id="272" r:id="rId21"/>
    <p:sldId id="273" r:id="rId22"/>
    <p:sldId id="274" r:id="rId23"/>
    <p:sldId id="275" r:id="rId24"/>
    <p:sldId id="276" r:id="rId25"/>
    <p:sldId id="277" r:id="rId26"/>
    <p:sldId id="284" r:id="rId27"/>
    <p:sldId id="278" r:id="rId28"/>
    <p:sldId id="279" r:id="rId29"/>
    <p:sldId id="280"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10" charset="0"/>
        <a:ea typeface="+mn-ea"/>
        <a:cs typeface="+mn-cs"/>
      </a:defRPr>
    </a:lvl5pPr>
    <a:lvl6pPr marL="2286000" algn="l" defTabSz="457200" rtl="0" eaLnBrk="1" latinLnBrk="0" hangingPunct="1">
      <a:defRPr sz="2400" kern="1200">
        <a:solidFill>
          <a:schemeClr val="tx1"/>
        </a:solidFill>
        <a:latin typeface="Times" pitchFamily="-110" charset="0"/>
        <a:ea typeface="+mn-ea"/>
        <a:cs typeface="+mn-cs"/>
      </a:defRPr>
    </a:lvl6pPr>
    <a:lvl7pPr marL="2743200" algn="l" defTabSz="457200" rtl="0" eaLnBrk="1" latinLnBrk="0" hangingPunct="1">
      <a:defRPr sz="2400" kern="1200">
        <a:solidFill>
          <a:schemeClr val="tx1"/>
        </a:solidFill>
        <a:latin typeface="Times" pitchFamily="-110" charset="0"/>
        <a:ea typeface="+mn-ea"/>
        <a:cs typeface="+mn-cs"/>
      </a:defRPr>
    </a:lvl7pPr>
    <a:lvl8pPr marL="3200400" algn="l" defTabSz="457200" rtl="0" eaLnBrk="1" latinLnBrk="0" hangingPunct="1">
      <a:defRPr sz="2400" kern="1200">
        <a:solidFill>
          <a:schemeClr val="tx1"/>
        </a:solidFill>
        <a:latin typeface="Times" pitchFamily="-110" charset="0"/>
        <a:ea typeface="+mn-ea"/>
        <a:cs typeface="+mn-cs"/>
      </a:defRPr>
    </a:lvl8pPr>
    <a:lvl9pPr marL="3657600" algn="l" defTabSz="457200" rtl="0" eaLnBrk="1" latinLnBrk="0" hangingPunct="1">
      <a:defRPr sz="2400" kern="1200">
        <a:solidFill>
          <a:schemeClr val="tx1"/>
        </a:solidFill>
        <a:latin typeface="Times"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clr="blackTextOnWhite"/>
  <p:clrMru>
    <a:srgbClr val="66FF33"/>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32787"/>
    <p:restoredTop sz="90929"/>
  </p:normalViewPr>
  <p:slideViewPr>
    <p:cSldViewPr>
      <p:cViewPr varScale="1">
        <p:scale>
          <a:sx n="116" d="100"/>
          <a:sy n="116" d="100"/>
        </p:scale>
        <p:origin x="-8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584"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1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0A1493-18EE-884B-912A-73E8D5E73ED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EF792-BA46-3545-B0B7-37842F0E9A5D}" type="slidenum">
              <a:rPr lang="en-US" altLang="en-US"/>
              <a:pPr/>
              <a:t>1</a:t>
            </a:fld>
            <a:endParaRPr lang="en-US" altLang="en-US"/>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DBA615-60B9-834C-B275-5F1F3CD18C16}" type="slidenum">
              <a:rPr lang="en-US" altLang="en-US"/>
              <a:pPr/>
              <a:t>10</a:t>
            </a:fld>
            <a:endParaRPr lang="en-US" altLang="en-US"/>
          </a:p>
        </p:txBody>
      </p:sp>
      <p:sp>
        <p:nvSpPr>
          <p:cNvPr id="38914" name="Rectangle 1026"/>
          <p:cNvSpPr>
            <a:spLocks noChangeArrowheads="1" noTextEdit="1"/>
          </p:cNvSpPr>
          <p:nvPr>
            <p:ph type="sldImg"/>
          </p:nvPr>
        </p:nvSpPr>
        <p:spPr>
          <a:ln/>
        </p:spPr>
      </p:sp>
      <p:sp>
        <p:nvSpPr>
          <p:cNvPr id="38915" name="Rectangle 1027"/>
          <p:cNvSpPr>
            <a:spLocks noGrp="1" noChangeArrowheads="1"/>
          </p:cNvSpPr>
          <p:nvPr>
            <p:ph type="body" idx="1"/>
          </p:nvPr>
        </p:nvSpPr>
        <p:spPr/>
        <p:txBody>
          <a:bodyPr/>
          <a:lstStyle/>
          <a:p>
            <a:r>
              <a:rPr lang="en-US"/>
              <a:t>We can think of LSO as a sheet of cells. All the neurons in one row respond to the same frequency. All the neurons in one column respond to the same IID.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8B207-DA2A-1E4B-803F-9D2A44C5FD36}" type="slidenum">
              <a:rPr lang="en-US" altLang="en-US"/>
              <a:pPr/>
              <a:t>11</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t>So as you move along one row, each neuron responds over a slightly different range of IIDs. In this picture, if the IID is 5 dB, the neurons with IID thresholds of 5 dB or less will respond, but the ones with higher IID thresholds won’t.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28E3B-9961-2C4C-A792-9632C8EBF252}" type="slidenum">
              <a:rPr lang="en-US" altLang="en-US"/>
              <a:pPr/>
              <a:t>12</a:t>
            </a:fld>
            <a:endParaRPr lang="en-US" altLang="en-US"/>
          </a:p>
        </p:txBody>
      </p:sp>
      <p:sp>
        <p:nvSpPr>
          <p:cNvPr id="39938" name="Rectangle 1026"/>
          <p:cNvSpPr>
            <a:spLocks noChangeArrowheads="1" noTextEdit="1"/>
          </p:cNvSpPr>
          <p:nvPr>
            <p:ph type="sldImg"/>
          </p:nvPr>
        </p:nvSpPr>
        <p:spPr>
          <a:ln/>
        </p:spPr>
      </p:sp>
      <p:sp>
        <p:nvSpPr>
          <p:cNvPr id="39939" name="Rectangle 1027"/>
          <p:cNvSpPr>
            <a:spLocks noGrp="1" noChangeArrowheads="1"/>
          </p:cNvSpPr>
          <p:nvPr>
            <p:ph type="body" idx="1"/>
          </p:nvPr>
        </p:nvSpPr>
        <p:spPr/>
        <p:txBody>
          <a:bodyPr/>
          <a:lstStyle/>
          <a:p>
            <a:r>
              <a:rPr lang="en-US"/>
              <a:t>So LSO neurons form a sort of graph or chart that tells what the IID is across the range of frequencies.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9D5827-4FD5-9342-A914-B39EBF9F3867}" type="slidenum">
              <a:rPr lang="en-US" altLang="en-US"/>
              <a:pPr/>
              <a:t>14</a:t>
            </a:fld>
            <a:endParaRPr lang="en-US" alt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2FC5F0-9ECA-1C4A-96EF-86623797B9A6}" type="slidenum">
              <a:rPr lang="en-US" altLang="en-US"/>
              <a:pPr/>
              <a:t>15</a:t>
            </a:fld>
            <a:endParaRPr lang="en-US" altLang="en-US"/>
          </a:p>
        </p:txBody>
      </p:sp>
      <p:sp>
        <p:nvSpPr>
          <p:cNvPr id="41986" name="Rectangle 1026"/>
          <p:cNvSpPr>
            <a:spLocks noChangeArrowheads="1" noTextEdit="1"/>
          </p:cNvSpPr>
          <p:nvPr>
            <p:ph type="sldImg"/>
          </p:nvPr>
        </p:nvSpPr>
        <p:spPr>
          <a:ln/>
        </p:spPr>
      </p:sp>
      <p:sp>
        <p:nvSpPr>
          <p:cNvPr id="41987" name="Rectangle 1027"/>
          <p:cNvSpPr>
            <a:spLocks noGrp="1" noChangeArrowheads="1"/>
          </p:cNvSpPr>
          <p:nvPr>
            <p:ph type="body" idx="1"/>
          </p:nvPr>
        </p:nvSpPr>
        <p:spPr/>
        <p:txBody>
          <a:bodyPr/>
          <a:lstStyle/>
          <a:p>
            <a:r>
              <a:rPr lang="en-US"/>
              <a:t>The output of AVCN is exitatory, but the output of MNTB is inhibitory. When AVCN excites MNTB, MNTB inhibits LSO.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DCC6B0-A82D-A84E-AA91-921E5639F0D4}" type="slidenum">
              <a:rPr lang="en-US" altLang="en-US"/>
              <a:pPr/>
              <a:t>16</a:t>
            </a:fld>
            <a:endParaRPr lang="en-US" altLang="en-US"/>
          </a:p>
        </p:txBody>
      </p:sp>
      <p:sp>
        <p:nvSpPr>
          <p:cNvPr id="43010" name="Rectangle 1026"/>
          <p:cNvSpPr>
            <a:spLocks noChangeArrowheads="1" noTextEdit="1"/>
          </p:cNvSpPr>
          <p:nvPr>
            <p:ph type="sldImg"/>
          </p:nvPr>
        </p:nvSpPr>
        <p:spPr>
          <a:ln/>
        </p:spPr>
      </p:sp>
      <p:sp>
        <p:nvSpPr>
          <p:cNvPr id="43011" name="Rectangle 1027"/>
          <p:cNvSpPr>
            <a:spLocks noGrp="1" noChangeArrowheads="1"/>
          </p:cNvSpPr>
          <p:nvPr>
            <p:ph type="body" idx="1"/>
          </p:nvPr>
        </p:nvSpPr>
        <p:spPr/>
        <p:txBody>
          <a:bodyPr/>
          <a:lstStyle/>
          <a:p>
            <a:r>
              <a:rPr lang="en-US"/>
              <a:t>This picture illustrates the inputs to one LSO neuron.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125FF-8472-EB4B-A2B7-84D94523F10B}" type="slidenum">
              <a:rPr lang="en-US" altLang="en-US"/>
              <a:pPr/>
              <a:t>17</a:t>
            </a:fld>
            <a:endParaRPr lang="en-US" altLang="en-US"/>
          </a:p>
        </p:txBody>
      </p:sp>
      <p:sp>
        <p:nvSpPr>
          <p:cNvPr id="44034" name="Rectangle 1026"/>
          <p:cNvSpPr>
            <a:spLocks noChangeArrowheads="1" noTextEdit="1"/>
          </p:cNvSpPr>
          <p:nvPr>
            <p:ph type="sldImg"/>
          </p:nvPr>
        </p:nvSpPr>
        <p:spPr>
          <a:ln/>
        </p:spPr>
      </p:sp>
      <p:sp>
        <p:nvSpPr>
          <p:cNvPr id="44035" name="Rectangle 1027"/>
          <p:cNvSpPr>
            <a:spLocks noGrp="1" noChangeArrowheads="1"/>
          </p:cNvSpPr>
          <p:nvPr>
            <p:ph type="body" idx="1"/>
          </p:nvPr>
        </p:nvSpPr>
        <p:spPr/>
        <p:txBody>
          <a:bodyPr/>
          <a:lstStyle/>
          <a:p>
            <a:r>
              <a:rPr lang="en-US"/>
              <a:t>This excitation/inhibition mechanism is a good example of how the auditory nervous system derives information from the code carried by the auditory nerve.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CC6BD-2B02-6744-A46E-89899D0E7FDD}" type="slidenum">
              <a:rPr lang="en-US" altLang="en-US"/>
              <a:pPr/>
              <a:t>19</a:t>
            </a:fld>
            <a:endParaRPr lang="en-US" alt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83E62-BBAC-4E46-A44F-E84355F755A9}" type="slidenum">
              <a:rPr lang="en-US" altLang="en-US"/>
              <a:pPr/>
              <a:t>20</a:t>
            </a:fld>
            <a:endParaRPr lang="en-US" alt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2C1C5-5671-764E-B2F3-B3EB126FCA8A}" type="slidenum">
              <a:rPr lang="en-US" altLang="en-US"/>
              <a:pPr/>
              <a:t>21</a:t>
            </a:fld>
            <a:endParaRPr lang="en-US" altLang="en-US"/>
          </a:p>
        </p:txBody>
      </p:sp>
      <p:sp>
        <p:nvSpPr>
          <p:cNvPr id="47106" name="Rectangle 1026"/>
          <p:cNvSpPr>
            <a:spLocks noChangeArrowheads="1" noTextEdit="1"/>
          </p:cNvSpPr>
          <p:nvPr>
            <p:ph type="sldImg"/>
          </p:nvPr>
        </p:nvSpPr>
        <p:spPr>
          <a:ln/>
        </p:spPr>
      </p:sp>
      <p:sp>
        <p:nvSpPr>
          <p:cNvPr id="47107" name="Rectangle 1027"/>
          <p:cNvSpPr>
            <a:spLocks noGrp="1" noChangeArrowheads="1"/>
          </p:cNvSpPr>
          <p:nvPr>
            <p:ph type="body" idx="1"/>
          </p:nvPr>
        </p:nvSpPr>
        <p:spPr/>
        <p:txBody>
          <a:bodyPr/>
          <a:lstStyle/>
          <a:p>
            <a:r>
              <a:rPr lang="en-US" altLang="en-US"/>
              <a:t>Each AVCN axon splits and sends a branch to the MSO on each side.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C1430-C461-F544-871A-0F153E230A4D}" type="slidenum">
              <a:rPr lang="en-US" altLang="en-US"/>
              <a:pPr/>
              <a:t>2</a:t>
            </a:fld>
            <a:endParaRPr lang="en-US" altLang="en-US"/>
          </a:p>
        </p:txBody>
      </p:sp>
      <p:sp>
        <p:nvSpPr>
          <p:cNvPr id="11266" name="Rectangle 1026"/>
          <p:cNvSpPr>
            <a:spLocks noChangeArrowheads="1" noTextEdit="1"/>
          </p:cNvSpPr>
          <p:nvPr>
            <p:ph type="sldImg"/>
          </p:nvPr>
        </p:nvSpPr>
        <p:spPr>
          <a:ln/>
        </p:spPr>
      </p:sp>
      <p:sp>
        <p:nvSpPr>
          <p:cNvPr id="11267" name="Rectangle 1027"/>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8290DA-DCEE-E243-8DE5-3EA64E436ACD}" type="slidenum">
              <a:rPr lang="en-US" altLang="en-US"/>
              <a:pPr/>
              <a:t>22</a:t>
            </a:fld>
            <a:endParaRPr lang="en-US" altLang="en-US"/>
          </a:p>
        </p:txBody>
      </p:sp>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The branches of the axons on the ipsilateral side are all around the same distance from the branch point. On the contralateral side, a main axon branch extends along the nucleus, sending off a branch every so often.  This drawing was made in an owl. NM is nucleus magnocellularis, which is homologus to the AVCN in mammals.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10769-45FA-6B4A-95F5-054474131E0E}" type="slidenum">
              <a:rPr lang="en-US" altLang="en-US"/>
              <a:pPr/>
              <a:t>23</a:t>
            </a:fld>
            <a:endParaRPr lang="en-US" alt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The neurons in each MSO, represented by the shaded ovals, will have one sort of branching pattern approaching them from the ipsilateral side and the other sort approaching them from the contralateral side. Remember that the input to the MSO is the phase-locked response of AVCN neurons.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6061-527E-5648-9CFB-9F5E2F235A89}" type="slidenum">
              <a:rPr lang="en-US" altLang="en-US"/>
              <a:pPr/>
              <a:t>24</a:t>
            </a:fld>
            <a:endParaRPr lang="en-US" alt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The boxes in the center of the diagram are coincidence detectors. A box lights up when it receives two inputs simultaneously. The time it takes an input to travel from the right ear to the coincidence detectors is longer for the “later” branches, so the .4 ms box will receive right ear inputs .4 of a ms later than the 0 ms box does. The inputs from the left ear travel along equal length branches, so they all arrive at all the coincidence detectors at the same time. Now if the message from the left ear arrives a little later than the message from the right, then the message from the left ear will arrive at all the boxes at the same time as the message from the right ear arrives at one of the boxes, determined by the interaural delay. The action potentials from each ear are phase-locked to the same frequency-- so the delay we’re talking about is the time between action potentials coming from the two ears. If the sound continues, then after a time coincidence detectors for longer delays will respond, but no coincidence detectors for shorter delays will respond.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C9C292-9D09-264A-81EE-DFB447E162BF}" type="slidenum">
              <a:rPr lang="en-US" altLang="en-US"/>
              <a:pPr/>
              <a:t>25</a:t>
            </a:fld>
            <a:endParaRPr lang="en-US" alt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773A6-FF8B-624A-9BB8-4A0324683682}" type="slidenum">
              <a:rPr lang="en-US" altLang="en-US"/>
              <a:pPr/>
              <a:t>27</a:t>
            </a:fld>
            <a:endParaRPr lang="en-US" altLang="en-US"/>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Most neural space in LSO is devoted to high frequencies--the frequencies where IIDs occur in nature. By contrast, most neural space in MSO is devoted to low frequenices--the frequenciees for which ITD can be calculated unambiguously. MNTB’s tonotopic organization matches that of LSO, as expected.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F267BD-3BF5-F74A-8CF9-8DF553AD2556}" type="slidenum">
              <a:rPr lang="en-US" altLang="en-US"/>
              <a:pPr/>
              <a:t>28</a:t>
            </a:fld>
            <a:endParaRPr lang="en-US" altLang="en-U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A23F8-E3EA-4F4E-AE86-F2FAF502E6BA}" type="slidenum">
              <a:rPr lang="en-US" altLang="en-US"/>
              <a:pPr/>
              <a:t>29</a:t>
            </a:fld>
            <a:endParaRPr lang="en-US" alt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D71D2-8F29-2C40-957B-5F107A775498}" type="slidenum">
              <a:rPr lang="en-US" altLang="en-US"/>
              <a:pPr/>
              <a:t>3</a:t>
            </a:fld>
            <a:endParaRPr lang="en-US" altLang="en-US"/>
          </a:p>
        </p:txBody>
      </p:sp>
      <p:sp>
        <p:nvSpPr>
          <p:cNvPr id="57346" name="Rectangle 1026"/>
          <p:cNvSpPr>
            <a:spLocks noChangeArrowheads="1" noTextEdit="1"/>
          </p:cNvSpPr>
          <p:nvPr>
            <p:ph type="sldImg"/>
          </p:nvPr>
        </p:nvSpPr>
        <p:spPr>
          <a:ln/>
        </p:spPr>
      </p:sp>
      <p:sp>
        <p:nvSpPr>
          <p:cNvPr id="57347" name="Rectangle 1027"/>
          <p:cNvSpPr>
            <a:spLocks noGrp="1" noChangeArrowheads="1"/>
          </p:cNvSpPr>
          <p:nvPr>
            <p:ph type="body" idx="1"/>
          </p:nvPr>
        </p:nvSpPr>
        <p:spPr/>
        <p:txBody>
          <a:bodyPr/>
          <a:lstStyle/>
          <a:p>
            <a:r>
              <a:rPr lang="en-US"/>
              <a:t>This is a highly schematic representation of the auditory pathways. The auditory nerve projects from the ear to the cochlear nucleus. The cochlear nucleus projects to the superior olive, on both the ipsilateral (same) and contralateral (opposite) side of the brain. Notice that information from both ears is carried along the pathway beginning with the superior olive. The superior olive projects to the inferior colliculus which projects to the medial geniculate body, or nucleus. The MGB projects to the auditory cortex, in the temporal lobe of the brain.</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00B00B-9D3B-B446-B12E-1462F32755CC}" type="slidenum">
              <a:rPr lang="en-US" altLang="en-US"/>
              <a:pPr/>
              <a:t>4</a:t>
            </a:fld>
            <a:endParaRPr lang="en-US" alt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en-US"/>
              <a:t>AVCN = anteroventral cochlear nucleus</a:t>
            </a:r>
          </a:p>
          <a:p>
            <a:r>
              <a:rPr lang="en-US" altLang="en-US"/>
              <a:t>PVCN = posteroventral cochlear nucleus</a:t>
            </a:r>
          </a:p>
          <a:p>
            <a:r>
              <a:rPr lang="en-US" altLang="en-US"/>
              <a:t>DCN = dorsal cochlear nucleus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F414F-DAAE-564D-94CD-F5C6F53D6A6B}" type="slidenum">
              <a:rPr lang="en-US" altLang="en-US"/>
              <a:pPr/>
              <a:t>5</a:t>
            </a:fld>
            <a:endParaRPr lang="en-US" altLang="en-US"/>
          </a:p>
        </p:txBody>
      </p:sp>
      <p:sp>
        <p:nvSpPr>
          <p:cNvPr id="14338" name="Rectangle 1026"/>
          <p:cNvSpPr>
            <a:spLocks noChangeArrowheads="1" noTextEdit="1"/>
          </p:cNvSpPr>
          <p:nvPr>
            <p:ph type="sldImg"/>
          </p:nvPr>
        </p:nvSpPr>
        <p:spPr>
          <a:ln/>
        </p:spPr>
      </p:sp>
      <p:sp>
        <p:nvSpPr>
          <p:cNvPr id="14339" name="Rectangle 1027"/>
          <p:cNvSpPr>
            <a:spLocks noGrp="1" noChangeArrowheads="1"/>
          </p:cNvSpPr>
          <p:nvPr>
            <p:ph type="body" idx="1"/>
          </p:nvPr>
        </p:nvSpPr>
        <p:spPr/>
        <p:txBody>
          <a:bodyPr/>
          <a:lstStyle/>
          <a:p>
            <a:r>
              <a:rPr lang="en-US" altLang="en-US"/>
              <a:t>AVCN neurons respond like auditory nerve fibers do. We call them primarylike for that reason. AVCN is tonotopically organized.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7EE71-82AF-574F-8D77-49CD771BEA3F}" type="slidenum">
              <a:rPr lang="en-US" altLang="en-US"/>
              <a:pPr/>
              <a:t>6</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t>Auditory nerve fibers make a large number of contacts with bushy cells, directly on the cell body. This connection is called an endbulb of Held, and it is what is called a secure connection. The bushy cell will fire each time the auditory nerve fiber fires.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9DF3C-B299-E64C-A0A1-8A76FA7EF9C9}" type="slidenum">
              <a:rPr lang="en-US" altLang="en-US"/>
              <a:pPr/>
              <a:t>7</a:t>
            </a:fld>
            <a:endParaRPr lang="en-US" alt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ltLang="en-US"/>
              <a:t>Neurons in the AVCN project to the ipsilateral LSO and the contralateral MNTB. The MNTB projects to the ipsilateral LSO. So essentially, AVCN projects to LSO on both sides, but the contralateral projection makes a stop in MNTB. AVCN neurons respond like auditory nerve fibers do. We call them primarylike for that reason. AVCN is tonotopically organized.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820F1-2746-2D4A-B2A9-56CFE528B744}" type="slidenum">
              <a:rPr lang="en-US" altLang="en-US"/>
              <a:pPr/>
              <a:t>8</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t>Neurons in the LSO have dendrites arrayed in two directions. They receive inputs from one set of (ipsilateral ) fibers on the dendrites on one side, and inputs from another set of (contralateral via MNTB) fibers on the other side. Nerve fibers don’t cross over to the other set of dendrites. LSO neurons seem to be structured to make comparisons across ears. The neurons are tonotopically organized. Neurons are excited by ipsilateral inputs and inhibited by contralateral inputs.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09F78-77EA-C444-BD55-0C9668053B69}" type="slidenum">
              <a:rPr lang="en-US" altLang="en-US"/>
              <a:pPr/>
              <a:t>9</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LSO neurons respond to intensity differences between the ears. Neurons start to respond at different IIDs and increase their response rate as the IID increases over a range of about 40 dB. By seeing which neurons are responding, a code for IID could be obtained.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2386BD1-C257-6148-8573-C15E77829710}"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662F0F1-8CF1-1842-A003-5E5CE1277A49}"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6B7C77B-C6A4-2B4E-A341-F3ECE0D77202}"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D18CE9C-A213-4E4C-BEDE-D98E0851BD31}"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AB55C25-B3EE-B441-A33F-42F46245D5B1}"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B694AB7-FB12-1640-AFC2-58D9BAF24546}"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3799F3F-AA15-C946-9FDA-E2C7E205FAC4}"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4C455334-8303-7C44-9553-9ECC871D8D0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C0F8720-93FD-8C4A-B588-0D2CA2D21276}"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FB9CFE4-2EAD-6D41-88E3-E8205C7B07DA}"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B3786EE-52BE-2149-A731-430BBA9B84B8}"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49F7D-E012-D949-9D16-9BD113322880}"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0.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image" Target="../media/image1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image" Target="../media/image1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image" Target="../media/image14.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normAutofit fontScale="90000"/>
          </a:bodyPr>
          <a:lstStyle/>
          <a:p>
            <a:r>
              <a:rPr lang="en-US"/>
              <a:t>Neural mechanisms of sound localization</a:t>
            </a:r>
          </a:p>
        </p:txBody>
      </p:sp>
      <p:sp>
        <p:nvSpPr>
          <p:cNvPr id="3075" name="Rectangle 3"/>
          <p:cNvSpPr>
            <a:spLocks noGrp="1" noChangeArrowheads="1"/>
          </p:cNvSpPr>
          <p:nvPr>
            <p:ph type="subTitle" idx="1"/>
          </p:nvPr>
        </p:nvSpPr>
        <p:spPr/>
        <p:txBody>
          <a:bodyPr/>
          <a:lstStyle/>
          <a:p>
            <a:r>
              <a:rPr lang="en-US"/>
              <a:t>How the brain calculates interaural time and intensity differences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Layout of LSO (rolled out)</a:t>
            </a:r>
          </a:p>
        </p:txBody>
      </p:sp>
      <p:grpSp>
        <p:nvGrpSpPr>
          <p:cNvPr id="23637" name="Group 85"/>
          <p:cNvGrpSpPr>
            <a:grpSpLocks/>
          </p:cNvGrpSpPr>
          <p:nvPr/>
        </p:nvGrpSpPr>
        <p:grpSpPr bwMode="auto">
          <a:xfrm>
            <a:off x="3352800" y="2362200"/>
            <a:ext cx="3200400" cy="1536700"/>
            <a:chOff x="2112" y="1488"/>
            <a:chExt cx="2016" cy="968"/>
          </a:xfrm>
        </p:grpSpPr>
        <p:sp>
          <p:nvSpPr>
            <p:cNvPr id="23556" name="Oval 4"/>
            <p:cNvSpPr>
              <a:spLocks noChangeArrowheads="1"/>
            </p:cNvSpPr>
            <p:nvPr/>
          </p:nvSpPr>
          <p:spPr bwMode="auto">
            <a:xfrm>
              <a:off x="211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557" name="Group 5"/>
            <p:cNvGrpSpPr>
              <a:grpSpLocks/>
            </p:cNvGrpSpPr>
            <p:nvPr/>
          </p:nvGrpSpPr>
          <p:grpSpPr bwMode="auto">
            <a:xfrm>
              <a:off x="2160" y="1488"/>
              <a:ext cx="240" cy="344"/>
              <a:chOff x="1776" y="2840"/>
              <a:chExt cx="432" cy="576"/>
            </a:xfrm>
          </p:grpSpPr>
          <p:sp>
            <p:nvSpPr>
              <p:cNvPr id="23558" name="Freeform 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59" name="Freeform 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560" name="Group 8"/>
            <p:cNvGrpSpPr>
              <a:grpSpLocks/>
            </p:cNvGrpSpPr>
            <p:nvPr/>
          </p:nvGrpSpPr>
          <p:grpSpPr bwMode="auto">
            <a:xfrm rot="9002607">
              <a:off x="2112" y="2112"/>
              <a:ext cx="240" cy="344"/>
              <a:chOff x="1776" y="2840"/>
              <a:chExt cx="432" cy="576"/>
            </a:xfrm>
          </p:grpSpPr>
          <p:sp>
            <p:nvSpPr>
              <p:cNvPr id="23561" name="Freeform 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62" name="Freeform 1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564" name="Oval 12"/>
            <p:cNvSpPr>
              <a:spLocks noChangeArrowheads="1"/>
            </p:cNvSpPr>
            <p:nvPr/>
          </p:nvSpPr>
          <p:spPr bwMode="auto">
            <a:xfrm>
              <a:off x="249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565" name="Group 13"/>
            <p:cNvGrpSpPr>
              <a:grpSpLocks/>
            </p:cNvGrpSpPr>
            <p:nvPr/>
          </p:nvGrpSpPr>
          <p:grpSpPr bwMode="auto">
            <a:xfrm>
              <a:off x="2544" y="1488"/>
              <a:ext cx="240" cy="344"/>
              <a:chOff x="1776" y="2840"/>
              <a:chExt cx="432" cy="576"/>
            </a:xfrm>
          </p:grpSpPr>
          <p:sp>
            <p:nvSpPr>
              <p:cNvPr id="23566" name="Freeform 1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67" name="Freeform 1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568" name="Group 16"/>
            <p:cNvGrpSpPr>
              <a:grpSpLocks/>
            </p:cNvGrpSpPr>
            <p:nvPr/>
          </p:nvGrpSpPr>
          <p:grpSpPr bwMode="auto">
            <a:xfrm rot="9002607">
              <a:off x="2496" y="2112"/>
              <a:ext cx="240" cy="344"/>
              <a:chOff x="1776" y="2840"/>
              <a:chExt cx="432" cy="576"/>
            </a:xfrm>
          </p:grpSpPr>
          <p:sp>
            <p:nvSpPr>
              <p:cNvPr id="23569" name="Freeform 1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70" name="Freeform 1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572" name="Oval 20"/>
            <p:cNvSpPr>
              <a:spLocks noChangeArrowheads="1"/>
            </p:cNvSpPr>
            <p:nvPr/>
          </p:nvSpPr>
          <p:spPr bwMode="auto">
            <a:xfrm>
              <a:off x="268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573" name="Group 21"/>
            <p:cNvGrpSpPr>
              <a:grpSpLocks/>
            </p:cNvGrpSpPr>
            <p:nvPr/>
          </p:nvGrpSpPr>
          <p:grpSpPr bwMode="auto">
            <a:xfrm>
              <a:off x="2736" y="1488"/>
              <a:ext cx="240" cy="344"/>
              <a:chOff x="1776" y="2840"/>
              <a:chExt cx="432" cy="576"/>
            </a:xfrm>
          </p:grpSpPr>
          <p:sp>
            <p:nvSpPr>
              <p:cNvPr id="23574" name="Freeform 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75" name="Freeform 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576" name="Group 24"/>
            <p:cNvGrpSpPr>
              <a:grpSpLocks/>
            </p:cNvGrpSpPr>
            <p:nvPr/>
          </p:nvGrpSpPr>
          <p:grpSpPr bwMode="auto">
            <a:xfrm rot="9002607">
              <a:off x="2688" y="2112"/>
              <a:ext cx="240" cy="344"/>
              <a:chOff x="1776" y="2840"/>
              <a:chExt cx="432" cy="576"/>
            </a:xfrm>
          </p:grpSpPr>
          <p:sp>
            <p:nvSpPr>
              <p:cNvPr id="23577" name="Freeform 2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78" name="Freeform 2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580" name="Oval 28"/>
            <p:cNvSpPr>
              <a:spLocks noChangeArrowheads="1"/>
            </p:cNvSpPr>
            <p:nvPr/>
          </p:nvSpPr>
          <p:spPr bwMode="auto">
            <a:xfrm>
              <a:off x="288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581" name="Group 29"/>
            <p:cNvGrpSpPr>
              <a:grpSpLocks/>
            </p:cNvGrpSpPr>
            <p:nvPr/>
          </p:nvGrpSpPr>
          <p:grpSpPr bwMode="auto">
            <a:xfrm>
              <a:off x="2928" y="1488"/>
              <a:ext cx="240" cy="344"/>
              <a:chOff x="1776" y="2840"/>
              <a:chExt cx="432" cy="576"/>
            </a:xfrm>
          </p:grpSpPr>
          <p:sp>
            <p:nvSpPr>
              <p:cNvPr id="23582" name="Freeform 3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83" name="Freeform 3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584" name="Group 32"/>
            <p:cNvGrpSpPr>
              <a:grpSpLocks/>
            </p:cNvGrpSpPr>
            <p:nvPr/>
          </p:nvGrpSpPr>
          <p:grpSpPr bwMode="auto">
            <a:xfrm rot="9002607">
              <a:off x="2880" y="2112"/>
              <a:ext cx="240" cy="344"/>
              <a:chOff x="1776" y="2840"/>
              <a:chExt cx="432" cy="576"/>
            </a:xfrm>
          </p:grpSpPr>
          <p:sp>
            <p:nvSpPr>
              <p:cNvPr id="23585" name="Freeform 3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86" name="Freeform 3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588" name="Oval 36"/>
            <p:cNvSpPr>
              <a:spLocks noChangeArrowheads="1"/>
            </p:cNvSpPr>
            <p:nvPr/>
          </p:nvSpPr>
          <p:spPr bwMode="auto">
            <a:xfrm>
              <a:off x="307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589" name="Group 37"/>
            <p:cNvGrpSpPr>
              <a:grpSpLocks/>
            </p:cNvGrpSpPr>
            <p:nvPr/>
          </p:nvGrpSpPr>
          <p:grpSpPr bwMode="auto">
            <a:xfrm>
              <a:off x="3120" y="1488"/>
              <a:ext cx="240" cy="344"/>
              <a:chOff x="1776" y="2840"/>
              <a:chExt cx="432" cy="576"/>
            </a:xfrm>
          </p:grpSpPr>
          <p:sp>
            <p:nvSpPr>
              <p:cNvPr id="23590" name="Freeform 3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91" name="Freeform 3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592" name="Group 40"/>
            <p:cNvGrpSpPr>
              <a:grpSpLocks/>
            </p:cNvGrpSpPr>
            <p:nvPr/>
          </p:nvGrpSpPr>
          <p:grpSpPr bwMode="auto">
            <a:xfrm rot="9002607">
              <a:off x="3072" y="2112"/>
              <a:ext cx="240" cy="344"/>
              <a:chOff x="1776" y="2840"/>
              <a:chExt cx="432" cy="576"/>
            </a:xfrm>
          </p:grpSpPr>
          <p:sp>
            <p:nvSpPr>
              <p:cNvPr id="23593" name="Freeform 4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94" name="Freeform 4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596" name="Oval 44"/>
            <p:cNvSpPr>
              <a:spLocks noChangeArrowheads="1"/>
            </p:cNvSpPr>
            <p:nvPr/>
          </p:nvSpPr>
          <p:spPr bwMode="auto">
            <a:xfrm>
              <a:off x="326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597" name="Group 45"/>
            <p:cNvGrpSpPr>
              <a:grpSpLocks/>
            </p:cNvGrpSpPr>
            <p:nvPr/>
          </p:nvGrpSpPr>
          <p:grpSpPr bwMode="auto">
            <a:xfrm>
              <a:off x="3312" y="1488"/>
              <a:ext cx="240" cy="344"/>
              <a:chOff x="1776" y="2840"/>
              <a:chExt cx="432" cy="576"/>
            </a:xfrm>
          </p:grpSpPr>
          <p:sp>
            <p:nvSpPr>
              <p:cNvPr id="23598" name="Freeform 4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599" name="Freeform 4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600" name="Group 48"/>
            <p:cNvGrpSpPr>
              <a:grpSpLocks/>
            </p:cNvGrpSpPr>
            <p:nvPr/>
          </p:nvGrpSpPr>
          <p:grpSpPr bwMode="auto">
            <a:xfrm rot="9002607">
              <a:off x="3264" y="2112"/>
              <a:ext cx="240" cy="344"/>
              <a:chOff x="1776" y="2840"/>
              <a:chExt cx="432" cy="576"/>
            </a:xfrm>
          </p:grpSpPr>
          <p:sp>
            <p:nvSpPr>
              <p:cNvPr id="23601" name="Freeform 4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02" name="Freeform 5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604" name="Oval 52"/>
            <p:cNvSpPr>
              <a:spLocks noChangeArrowheads="1"/>
            </p:cNvSpPr>
            <p:nvPr/>
          </p:nvSpPr>
          <p:spPr bwMode="auto">
            <a:xfrm>
              <a:off x="345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605" name="Group 53"/>
            <p:cNvGrpSpPr>
              <a:grpSpLocks/>
            </p:cNvGrpSpPr>
            <p:nvPr/>
          </p:nvGrpSpPr>
          <p:grpSpPr bwMode="auto">
            <a:xfrm>
              <a:off x="3504" y="1488"/>
              <a:ext cx="240" cy="344"/>
              <a:chOff x="1776" y="2840"/>
              <a:chExt cx="432" cy="576"/>
            </a:xfrm>
          </p:grpSpPr>
          <p:sp>
            <p:nvSpPr>
              <p:cNvPr id="23606" name="Freeform 5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07" name="Freeform 5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608" name="Group 56"/>
            <p:cNvGrpSpPr>
              <a:grpSpLocks/>
            </p:cNvGrpSpPr>
            <p:nvPr/>
          </p:nvGrpSpPr>
          <p:grpSpPr bwMode="auto">
            <a:xfrm rot="9002607">
              <a:off x="3456" y="2112"/>
              <a:ext cx="240" cy="344"/>
              <a:chOff x="1776" y="2840"/>
              <a:chExt cx="432" cy="576"/>
            </a:xfrm>
          </p:grpSpPr>
          <p:sp>
            <p:nvSpPr>
              <p:cNvPr id="23609" name="Freeform 5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10" name="Freeform 5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612" name="Oval 60"/>
            <p:cNvSpPr>
              <a:spLocks noChangeArrowheads="1"/>
            </p:cNvSpPr>
            <p:nvPr/>
          </p:nvSpPr>
          <p:spPr bwMode="auto">
            <a:xfrm>
              <a:off x="364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613" name="Group 61"/>
            <p:cNvGrpSpPr>
              <a:grpSpLocks/>
            </p:cNvGrpSpPr>
            <p:nvPr/>
          </p:nvGrpSpPr>
          <p:grpSpPr bwMode="auto">
            <a:xfrm>
              <a:off x="3696" y="1488"/>
              <a:ext cx="240" cy="344"/>
              <a:chOff x="1776" y="2840"/>
              <a:chExt cx="432" cy="576"/>
            </a:xfrm>
          </p:grpSpPr>
          <p:sp>
            <p:nvSpPr>
              <p:cNvPr id="23614" name="Freeform 6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15" name="Freeform 6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616" name="Group 64"/>
            <p:cNvGrpSpPr>
              <a:grpSpLocks/>
            </p:cNvGrpSpPr>
            <p:nvPr/>
          </p:nvGrpSpPr>
          <p:grpSpPr bwMode="auto">
            <a:xfrm rot="9002607">
              <a:off x="3648" y="2112"/>
              <a:ext cx="240" cy="344"/>
              <a:chOff x="1776" y="2840"/>
              <a:chExt cx="432" cy="576"/>
            </a:xfrm>
          </p:grpSpPr>
          <p:sp>
            <p:nvSpPr>
              <p:cNvPr id="23617" name="Freeform 6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18" name="Freeform 6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636" name="Group 84"/>
            <p:cNvGrpSpPr>
              <a:grpSpLocks/>
            </p:cNvGrpSpPr>
            <p:nvPr/>
          </p:nvGrpSpPr>
          <p:grpSpPr bwMode="auto">
            <a:xfrm>
              <a:off x="3840" y="1488"/>
              <a:ext cx="288" cy="968"/>
              <a:chOff x="3840" y="1488"/>
              <a:chExt cx="288" cy="968"/>
            </a:xfrm>
          </p:grpSpPr>
          <p:sp>
            <p:nvSpPr>
              <p:cNvPr id="23620" name="Oval 68"/>
              <p:cNvSpPr>
                <a:spLocks noChangeArrowheads="1"/>
              </p:cNvSpPr>
              <p:nvPr/>
            </p:nvSpPr>
            <p:spPr bwMode="auto">
              <a:xfrm>
                <a:off x="384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621" name="Group 69"/>
              <p:cNvGrpSpPr>
                <a:grpSpLocks/>
              </p:cNvGrpSpPr>
              <p:nvPr/>
            </p:nvGrpSpPr>
            <p:grpSpPr bwMode="auto">
              <a:xfrm>
                <a:off x="3888" y="1488"/>
                <a:ext cx="240" cy="344"/>
                <a:chOff x="1776" y="2840"/>
                <a:chExt cx="432" cy="576"/>
              </a:xfrm>
            </p:grpSpPr>
            <p:sp>
              <p:nvSpPr>
                <p:cNvPr id="23622" name="Freeform 7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23" name="Freeform 7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624" name="Group 72"/>
              <p:cNvGrpSpPr>
                <a:grpSpLocks/>
              </p:cNvGrpSpPr>
              <p:nvPr/>
            </p:nvGrpSpPr>
            <p:grpSpPr bwMode="auto">
              <a:xfrm rot="9002607">
                <a:off x="3840" y="2112"/>
                <a:ext cx="240" cy="344"/>
                <a:chOff x="1776" y="2840"/>
                <a:chExt cx="432" cy="576"/>
              </a:xfrm>
            </p:grpSpPr>
            <p:sp>
              <p:nvSpPr>
                <p:cNvPr id="23625" name="Freeform 7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26" name="Freeform 7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3635" name="Group 83"/>
            <p:cNvGrpSpPr>
              <a:grpSpLocks/>
            </p:cNvGrpSpPr>
            <p:nvPr/>
          </p:nvGrpSpPr>
          <p:grpSpPr bwMode="auto">
            <a:xfrm>
              <a:off x="2304" y="1488"/>
              <a:ext cx="288" cy="968"/>
              <a:chOff x="2304" y="1488"/>
              <a:chExt cx="288" cy="968"/>
            </a:xfrm>
          </p:grpSpPr>
          <p:sp>
            <p:nvSpPr>
              <p:cNvPr id="23628" name="Oval 76"/>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629" name="Group 77"/>
              <p:cNvGrpSpPr>
                <a:grpSpLocks/>
              </p:cNvGrpSpPr>
              <p:nvPr/>
            </p:nvGrpSpPr>
            <p:grpSpPr bwMode="auto">
              <a:xfrm>
                <a:off x="2352" y="1488"/>
                <a:ext cx="240" cy="344"/>
                <a:chOff x="1776" y="2840"/>
                <a:chExt cx="432" cy="576"/>
              </a:xfrm>
            </p:grpSpPr>
            <p:sp>
              <p:nvSpPr>
                <p:cNvPr id="23630" name="Freeform 7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31" name="Freeform 7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632" name="Group 80"/>
              <p:cNvGrpSpPr>
                <a:grpSpLocks/>
              </p:cNvGrpSpPr>
              <p:nvPr/>
            </p:nvGrpSpPr>
            <p:grpSpPr bwMode="auto">
              <a:xfrm rot="9002607">
                <a:off x="2304" y="2112"/>
                <a:ext cx="240" cy="344"/>
                <a:chOff x="1776" y="2840"/>
                <a:chExt cx="432" cy="576"/>
              </a:xfrm>
            </p:grpSpPr>
            <p:sp>
              <p:nvSpPr>
                <p:cNvPr id="23633" name="Freeform 8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634" name="Freeform 8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3711" name="Group 159"/>
          <p:cNvGrpSpPr>
            <a:grpSpLocks/>
          </p:cNvGrpSpPr>
          <p:nvPr/>
        </p:nvGrpSpPr>
        <p:grpSpPr bwMode="auto">
          <a:xfrm>
            <a:off x="3657600" y="2667000"/>
            <a:ext cx="3200400" cy="1536700"/>
            <a:chOff x="2112" y="1488"/>
            <a:chExt cx="2016" cy="968"/>
          </a:xfrm>
        </p:grpSpPr>
        <p:sp>
          <p:nvSpPr>
            <p:cNvPr id="23712" name="Oval 160"/>
            <p:cNvSpPr>
              <a:spLocks noChangeArrowheads="1"/>
            </p:cNvSpPr>
            <p:nvPr/>
          </p:nvSpPr>
          <p:spPr bwMode="auto">
            <a:xfrm>
              <a:off x="211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13" name="Group 161"/>
            <p:cNvGrpSpPr>
              <a:grpSpLocks/>
            </p:cNvGrpSpPr>
            <p:nvPr/>
          </p:nvGrpSpPr>
          <p:grpSpPr bwMode="auto">
            <a:xfrm>
              <a:off x="2160" y="1488"/>
              <a:ext cx="240" cy="344"/>
              <a:chOff x="1776" y="2840"/>
              <a:chExt cx="432" cy="576"/>
            </a:xfrm>
          </p:grpSpPr>
          <p:sp>
            <p:nvSpPr>
              <p:cNvPr id="23714" name="Freeform 16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15" name="Freeform 16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16" name="Group 164"/>
            <p:cNvGrpSpPr>
              <a:grpSpLocks/>
            </p:cNvGrpSpPr>
            <p:nvPr/>
          </p:nvGrpSpPr>
          <p:grpSpPr bwMode="auto">
            <a:xfrm rot="9002607">
              <a:off x="2112" y="2112"/>
              <a:ext cx="240" cy="344"/>
              <a:chOff x="1776" y="2840"/>
              <a:chExt cx="432" cy="576"/>
            </a:xfrm>
          </p:grpSpPr>
          <p:sp>
            <p:nvSpPr>
              <p:cNvPr id="23717" name="Freeform 16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18" name="Freeform 16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19" name="Oval 167"/>
            <p:cNvSpPr>
              <a:spLocks noChangeArrowheads="1"/>
            </p:cNvSpPr>
            <p:nvPr/>
          </p:nvSpPr>
          <p:spPr bwMode="auto">
            <a:xfrm>
              <a:off x="249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20" name="Group 168"/>
            <p:cNvGrpSpPr>
              <a:grpSpLocks/>
            </p:cNvGrpSpPr>
            <p:nvPr/>
          </p:nvGrpSpPr>
          <p:grpSpPr bwMode="auto">
            <a:xfrm>
              <a:off x="2544" y="1488"/>
              <a:ext cx="240" cy="344"/>
              <a:chOff x="1776" y="2840"/>
              <a:chExt cx="432" cy="576"/>
            </a:xfrm>
          </p:grpSpPr>
          <p:sp>
            <p:nvSpPr>
              <p:cNvPr id="23721" name="Freeform 16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22" name="Freeform 17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23" name="Group 171"/>
            <p:cNvGrpSpPr>
              <a:grpSpLocks/>
            </p:cNvGrpSpPr>
            <p:nvPr/>
          </p:nvGrpSpPr>
          <p:grpSpPr bwMode="auto">
            <a:xfrm rot="9002607">
              <a:off x="2496" y="2112"/>
              <a:ext cx="240" cy="344"/>
              <a:chOff x="1776" y="2840"/>
              <a:chExt cx="432" cy="576"/>
            </a:xfrm>
          </p:grpSpPr>
          <p:sp>
            <p:nvSpPr>
              <p:cNvPr id="23724" name="Freeform 17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25" name="Freeform 17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26" name="Oval 174"/>
            <p:cNvSpPr>
              <a:spLocks noChangeArrowheads="1"/>
            </p:cNvSpPr>
            <p:nvPr/>
          </p:nvSpPr>
          <p:spPr bwMode="auto">
            <a:xfrm>
              <a:off x="268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27" name="Group 175"/>
            <p:cNvGrpSpPr>
              <a:grpSpLocks/>
            </p:cNvGrpSpPr>
            <p:nvPr/>
          </p:nvGrpSpPr>
          <p:grpSpPr bwMode="auto">
            <a:xfrm>
              <a:off x="2736" y="1488"/>
              <a:ext cx="240" cy="344"/>
              <a:chOff x="1776" y="2840"/>
              <a:chExt cx="432" cy="576"/>
            </a:xfrm>
          </p:grpSpPr>
          <p:sp>
            <p:nvSpPr>
              <p:cNvPr id="23728" name="Freeform 17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29" name="Freeform 17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30" name="Group 178"/>
            <p:cNvGrpSpPr>
              <a:grpSpLocks/>
            </p:cNvGrpSpPr>
            <p:nvPr/>
          </p:nvGrpSpPr>
          <p:grpSpPr bwMode="auto">
            <a:xfrm rot="9002607">
              <a:off x="2688" y="2112"/>
              <a:ext cx="240" cy="344"/>
              <a:chOff x="1776" y="2840"/>
              <a:chExt cx="432" cy="576"/>
            </a:xfrm>
          </p:grpSpPr>
          <p:sp>
            <p:nvSpPr>
              <p:cNvPr id="23731" name="Freeform 17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32" name="Freeform 18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33" name="Oval 181"/>
            <p:cNvSpPr>
              <a:spLocks noChangeArrowheads="1"/>
            </p:cNvSpPr>
            <p:nvPr/>
          </p:nvSpPr>
          <p:spPr bwMode="auto">
            <a:xfrm>
              <a:off x="288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34" name="Group 182"/>
            <p:cNvGrpSpPr>
              <a:grpSpLocks/>
            </p:cNvGrpSpPr>
            <p:nvPr/>
          </p:nvGrpSpPr>
          <p:grpSpPr bwMode="auto">
            <a:xfrm>
              <a:off x="2928" y="1488"/>
              <a:ext cx="240" cy="344"/>
              <a:chOff x="1776" y="2840"/>
              <a:chExt cx="432" cy="576"/>
            </a:xfrm>
          </p:grpSpPr>
          <p:sp>
            <p:nvSpPr>
              <p:cNvPr id="23735" name="Freeform 18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36" name="Freeform 18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37" name="Group 185"/>
            <p:cNvGrpSpPr>
              <a:grpSpLocks/>
            </p:cNvGrpSpPr>
            <p:nvPr/>
          </p:nvGrpSpPr>
          <p:grpSpPr bwMode="auto">
            <a:xfrm rot="9002607">
              <a:off x="2880" y="2112"/>
              <a:ext cx="240" cy="344"/>
              <a:chOff x="1776" y="2840"/>
              <a:chExt cx="432" cy="576"/>
            </a:xfrm>
          </p:grpSpPr>
          <p:sp>
            <p:nvSpPr>
              <p:cNvPr id="23738" name="Freeform 18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39" name="Freeform 18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40" name="Oval 188"/>
            <p:cNvSpPr>
              <a:spLocks noChangeArrowheads="1"/>
            </p:cNvSpPr>
            <p:nvPr/>
          </p:nvSpPr>
          <p:spPr bwMode="auto">
            <a:xfrm>
              <a:off x="307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41" name="Group 189"/>
            <p:cNvGrpSpPr>
              <a:grpSpLocks/>
            </p:cNvGrpSpPr>
            <p:nvPr/>
          </p:nvGrpSpPr>
          <p:grpSpPr bwMode="auto">
            <a:xfrm>
              <a:off x="3120" y="1488"/>
              <a:ext cx="240" cy="344"/>
              <a:chOff x="1776" y="2840"/>
              <a:chExt cx="432" cy="576"/>
            </a:xfrm>
          </p:grpSpPr>
          <p:sp>
            <p:nvSpPr>
              <p:cNvPr id="23742" name="Freeform 19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43" name="Freeform 19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44" name="Group 192"/>
            <p:cNvGrpSpPr>
              <a:grpSpLocks/>
            </p:cNvGrpSpPr>
            <p:nvPr/>
          </p:nvGrpSpPr>
          <p:grpSpPr bwMode="auto">
            <a:xfrm rot="9002607">
              <a:off x="3072" y="2112"/>
              <a:ext cx="240" cy="344"/>
              <a:chOff x="1776" y="2840"/>
              <a:chExt cx="432" cy="576"/>
            </a:xfrm>
          </p:grpSpPr>
          <p:sp>
            <p:nvSpPr>
              <p:cNvPr id="23745" name="Freeform 19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46" name="Freeform 19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47" name="Oval 195"/>
            <p:cNvSpPr>
              <a:spLocks noChangeArrowheads="1"/>
            </p:cNvSpPr>
            <p:nvPr/>
          </p:nvSpPr>
          <p:spPr bwMode="auto">
            <a:xfrm>
              <a:off x="326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48" name="Group 196"/>
            <p:cNvGrpSpPr>
              <a:grpSpLocks/>
            </p:cNvGrpSpPr>
            <p:nvPr/>
          </p:nvGrpSpPr>
          <p:grpSpPr bwMode="auto">
            <a:xfrm>
              <a:off x="3312" y="1488"/>
              <a:ext cx="240" cy="344"/>
              <a:chOff x="1776" y="2840"/>
              <a:chExt cx="432" cy="576"/>
            </a:xfrm>
          </p:grpSpPr>
          <p:sp>
            <p:nvSpPr>
              <p:cNvPr id="23749" name="Freeform 19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50" name="Freeform 19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51" name="Group 199"/>
            <p:cNvGrpSpPr>
              <a:grpSpLocks/>
            </p:cNvGrpSpPr>
            <p:nvPr/>
          </p:nvGrpSpPr>
          <p:grpSpPr bwMode="auto">
            <a:xfrm rot="9002607">
              <a:off x="3264" y="2112"/>
              <a:ext cx="240" cy="344"/>
              <a:chOff x="1776" y="2840"/>
              <a:chExt cx="432" cy="576"/>
            </a:xfrm>
          </p:grpSpPr>
          <p:sp>
            <p:nvSpPr>
              <p:cNvPr id="23752" name="Freeform 20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53" name="Freeform 20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54" name="Oval 202"/>
            <p:cNvSpPr>
              <a:spLocks noChangeArrowheads="1"/>
            </p:cNvSpPr>
            <p:nvPr/>
          </p:nvSpPr>
          <p:spPr bwMode="auto">
            <a:xfrm>
              <a:off x="345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55" name="Group 203"/>
            <p:cNvGrpSpPr>
              <a:grpSpLocks/>
            </p:cNvGrpSpPr>
            <p:nvPr/>
          </p:nvGrpSpPr>
          <p:grpSpPr bwMode="auto">
            <a:xfrm>
              <a:off x="3504" y="1488"/>
              <a:ext cx="240" cy="344"/>
              <a:chOff x="1776" y="2840"/>
              <a:chExt cx="432" cy="576"/>
            </a:xfrm>
          </p:grpSpPr>
          <p:sp>
            <p:nvSpPr>
              <p:cNvPr id="23756" name="Freeform 20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57" name="Freeform 20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58" name="Group 206"/>
            <p:cNvGrpSpPr>
              <a:grpSpLocks/>
            </p:cNvGrpSpPr>
            <p:nvPr/>
          </p:nvGrpSpPr>
          <p:grpSpPr bwMode="auto">
            <a:xfrm rot="9002607">
              <a:off x="3456" y="2112"/>
              <a:ext cx="240" cy="344"/>
              <a:chOff x="1776" y="2840"/>
              <a:chExt cx="432" cy="576"/>
            </a:xfrm>
          </p:grpSpPr>
          <p:sp>
            <p:nvSpPr>
              <p:cNvPr id="23759" name="Freeform 20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60" name="Freeform 20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761" name="Oval 209"/>
            <p:cNvSpPr>
              <a:spLocks noChangeArrowheads="1"/>
            </p:cNvSpPr>
            <p:nvPr/>
          </p:nvSpPr>
          <p:spPr bwMode="auto">
            <a:xfrm>
              <a:off x="364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62" name="Group 210"/>
            <p:cNvGrpSpPr>
              <a:grpSpLocks/>
            </p:cNvGrpSpPr>
            <p:nvPr/>
          </p:nvGrpSpPr>
          <p:grpSpPr bwMode="auto">
            <a:xfrm>
              <a:off x="3696" y="1488"/>
              <a:ext cx="240" cy="344"/>
              <a:chOff x="1776" y="2840"/>
              <a:chExt cx="432" cy="576"/>
            </a:xfrm>
          </p:grpSpPr>
          <p:sp>
            <p:nvSpPr>
              <p:cNvPr id="23763" name="Freeform 21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64" name="Freeform 21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65" name="Group 213"/>
            <p:cNvGrpSpPr>
              <a:grpSpLocks/>
            </p:cNvGrpSpPr>
            <p:nvPr/>
          </p:nvGrpSpPr>
          <p:grpSpPr bwMode="auto">
            <a:xfrm rot="9002607">
              <a:off x="3648" y="2112"/>
              <a:ext cx="240" cy="344"/>
              <a:chOff x="1776" y="2840"/>
              <a:chExt cx="432" cy="576"/>
            </a:xfrm>
          </p:grpSpPr>
          <p:sp>
            <p:nvSpPr>
              <p:cNvPr id="23766" name="Freeform 21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67" name="Freeform 21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68" name="Group 216"/>
            <p:cNvGrpSpPr>
              <a:grpSpLocks/>
            </p:cNvGrpSpPr>
            <p:nvPr/>
          </p:nvGrpSpPr>
          <p:grpSpPr bwMode="auto">
            <a:xfrm>
              <a:off x="3840" y="1488"/>
              <a:ext cx="288" cy="968"/>
              <a:chOff x="3840" y="1488"/>
              <a:chExt cx="288" cy="968"/>
            </a:xfrm>
          </p:grpSpPr>
          <p:sp>
            <p:nvSpPr>
              <p:cNvPr id="23769" name="Oval 217"/>
              <p:cNvSpPr>
                <a:spLocks noChangeArrowheads="1"/>
              </p:cNvSpPr>
              <p:nvPr/>
            </p:nvSpPr>
            <p:spPr bwMode="auto">
              <a:xfrm>
                <a:off x="384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70" name="Group 218"/>
              <p:cNvGrpSpPr>
                <a:grpSpLocks/>
              </p:cNvGrpSpPr>
              <p:nvPr/>
            </p:nvGrpSpPr>
            <p:grpSpPr bwMode="auto">
              <a:xfrm>
                <a:off x="3888" y="1488"/>
                <a:ext cx="240" cy="344"/>
                <a:chOff x="1776" y="2840"/>
                <a:chExt cx="432" cy="576"/>
              </a:xfrm>
            </p:grpSpPr>
            <p:sp>
              <p:nvSpPr>
                <p:cNvPr id="23771" name="Freeform 21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72" name="Freeform 22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73" name="Group 221"/>
              <p:cNvGrpSpPr>
                <a:grpSpLocks/>
              </p:cNvGrpSpPr>
              <p:nvPr/>
            </p:nvGrpSpPr>
            <p:grpSpPr bwMode="auto">
              <a:xfrm rot="9002607">
                <a:off x="3840" y="2112"/>
                <a:ext cx="240" cy="344"/>
                <a:chOff x="1776" y="2840"/>
                <a:chExt cx="432" cy="576"/>
              </a:xfrm>
            </p:grpSpPr>
            <p:sp>
              <p:nvSpPr>
                <p:cNvPr id="23774" name="Freeform 2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75" name="Freeform 2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3776" name="Group 224"/>
            <p:cNvGrpSpPr>
              <a:grpSpLocks/>
            </p:cNvGrpSpPr>
            <p:nvPr/>
          </p:nvGrpSpPr>
          <p:grpSpPr bwMode="auto">
            <a:xfrm>
              <a:off x="2304" y="1488"/>
              <a:ext cx="288" cy="968"/>
              <a:chOff x="2304" y="1488"/>
              <a:chExt cx="288" cy="968"/>
            </a:xfrm>
          </p:grpSpPr>
          <p:sp>
            <p:nvSpPr>
              <p:cNvPr id="23777" name="Oval 225"/>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778" name="Group 226"/>
              <p:cNvGrpSpPr>
                <a:grpSpLocks/>
              </p:cNvGrpSpPr>
              <p:nvPr/>
            </p:nvGrpSpPr>
            <p:grpSpPr bwMode="auto">
              <a:xfrm>
                <a:off x="2352" y="1488"/>
                <a:ext cx="240" cy="344"/>
                <a:chOff x="1776" y="2840"/>
                <a:chExt cx="432" cy="576"/>
              </a:xfrm>
            </p:grpSpPr>
            <p:sp>
              <p:nvSpPr>
                <p:cNvPr id="23779" name="Freeform 22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80" name="Freeform 22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781" name="Group 229"/>
              <p:cNvGrpSpPr>
                <a:grpSpLocks/>
              </p:cNvGrpSpPr>
              <p:nvPr/>
            </p:nvGrpSpPr>
            <p:grpSpPr bwMode="auto">
              <a:xfrm rot="9002607">
                <a:off x="2304" y="2112"/>
                <a:ext cx="240" cy="344"/>
                <a:chOff x="1776" y="2840"/>
                <a:chExt cx="432" cy="576"/>
              </a:xfrm>
            </p:grpSpPr>
            <p:sp>
              <p:nvSpPr>
                <p:cNvPr id="23782" name="Freeform 23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783" name="Freeform 23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3857" name="Group 305"/>
          <p:cNvGrpSpPr>
            <a:grpSpLocks/>
          </p:cNvGrpSpPr>
          <p:nvPr/>
        </p:nvGrpSpPr>
        <p:grpSpPr bwMode="auto">
          <a:xfrm>
            <a:off x="3962400" y="2971800"/>
            <a:ext cx="3200400" cy="1536700"/>
            <a:chOff x="2112" y="1488"/>
            <a:chExt cx="2016" cy="968"/>
          </a:xfrm>
        </p:grpSpPr>
        <p:sp>
          <p:nvSpPr>
            <p:cNvPr id="23858" name="Oval 306"/>
            <p:cNvSpPr>
              <a:spLocks noChangeArrowheads="1"/>
            </p:cNvSpPr>
            <p:nvPr/>
          </p:nvSpPr>
          <p:spPr bwMode="auto">
            <a:xfrm>
              <a:off x="211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859" name="Group 307"/>
            <p:cNvGrpSpPr>
              <a:grpSpLocks/>
            </p:cNvGrpSpPr>
            <p:nvPr/>
          </p:nvGrpSpPr>
          <p:grpSpPr bwMode="auto">
            <a:xfrm>
              <a:off x="2160" y="1488"/>
              <a:ext cx="240" cy="344"/>
              <a:chOff x="1776" y="2840"/>
              <a:chExt cx="432" cy="576"/>
            </a:xfrm>
          </p:grpSpPr>
          <p:sp>
            <p:nvSpPr>
              <p:cNvPr id="23860" name="Freeform 30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61" name="Freeform 30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862" name="Group 310"/>
            <p:cNvGrpSpPr>
              <a:grpSpLocks/>
            </p:cNvGrpSpPr>
            <p:nvPr/>
          </p:nvGrpSpPr>
          <p:grpSpPr bwMode="auto">
            <a:xfrm rot="9002607">
              <a:off x="2112" y="2112"/>
              <a:ext cx="240" cy="344"/>
              <a:chOff x="1776" y="2840"/>
              <a:chExt cx="432" cy="576"/>
            </a:xfrm>
          </p:grpSpPr>
          <p:sp>
            <p:nvSpPr>
              <p:cNvPr id="23863" name="Freeform 31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64" name="Freeform 31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865" name="Oval 313"/>
            <p:cNvSpPr>
              <a:spLocks noChangeArrowheads="1"/>
            </p:cNvSpPr>
            <p:nvPr/>
          </p:nvSpPr>
          <p:spPr bwMode="auto">
            <a:xfrm>
              <a:off x="249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866" name="Group 314"/>
            <p:cNvGrpSpPr>
              <a:grpSpLocks/>
            </p:cNvGrpSpPr>
            <p:nvPr/>
          </p:nvGrpSpPr>
          <p:grpSpPr bwMode="auto">
            <a:xfrm>
              <a:off x="2544" y="1488"/>
              <a:ext cx="240" cy="344"/>
              <a:chOff x="1776" y="2840"/>
              <a:chExt cx="432" cy="576"/>
            </a:xfrm>
          </p:grpSpPr>
          <p:sp>
            <p:nvSpPr>
              <p:cNvPr id="23867" name="Freeform 31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68" name="Freeform 31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869" name="Group 317"/>
            <p:cNvGrpSpPr>
              <a:grpSpLocks/>
            </p:cNvGrpSpPr>
            <p:nvPr/>
          </p:nvGrpSpPr>
          <p:grpSpPr bwMode="auto">
            <a:xfrm rot="9002607">
              <a:off x="2496" y="2112"/>
              <a:ext cx="240" cy="344"/>
              <a:chOff x="1776" y="2840"/>
              <a:chExt cx="432" cy="576"/>
            </a:xfrm>
          </p:grpSpPr>
          <p:sp>
            <p:nvSpPr>
              <p:cNvPr id="23870" name="Freeform 31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71" name="Freeform 31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872" name="Oval 320"/>
            <p:cNvSpPr>
              <a:spLocks noChangeArrowheads="1"/>
            </p:cNvSpPr>
            <p:nvPr/>
          </p:nvSpPr>
          <p:spPr bwMode="auto">
            <a:xfrm>
              <a:off x="268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873" name="Group 321"/>
            <p:cNvGrpSpPr>
              <a:grpSpLocks/>
            </p:cNvGrpSpPr>
            <p:nvPr/>
          </p:nvGrpSpPr>
          <p:grpSpPr bwMode="auto">
            <a:xfrm>
              <a:off x="2736" y="1488"/>
              <a:ext cx="240" cy="344"/>
              <a:chOff x="1776" y="2840"/>
              <a:chExt cx="432" cy="576"/>
            </a:xfrm>
          </p:grpSpPr>
          <p:sp>
            <p:nvSpPr>
              <p:cNvPr id="23874" name="Freeform 3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75" name="Freeform 3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876" name="Group 324"/>
            <p:cNvGrpSpPr>
              <a:grpSpLocks/>
            </p:cNvGrpSpPr>
            <p:nvPr/>
          </p:nvGrpSpPr>
          <p:grpSpPr bwMode="auto">
            <a:xfrm rot="9002607">
              <a:off x="2688" y="2112"/>
              <a:ext cx="240" cy="344"/>
              <a:chOff x="1776" y="2840"/>
              <a:chExt cx="432" cy="576"/>
            </a:xfrm>
          </p:grpSpPr>
          <p:sp>
            <p:nvSpPr>
              <p:cNvPr id="23877" name="Freeform 32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78" name="Freeform 32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879" name="Oval 327"/>
            <p:cNvSpPr>
              <a:spLocks noChangeArrowheads="1"/>
            </p:cNvSpPr>
            <p:nvPr/>
          </p:nvSpPr>
          <p:spPr bwMode="auto">
            <a:xfrm>
              <a:off x="288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880" name="Group 328"/>
            <p:cNvGrpSpPr>
              <a:grpSpLocks/>
            </p:cNvGrpSpPr>
            <p:nvPr/>
          </p:nvGrpSpPr>
          <p:grpSpPr bwMode="auto">
            <a:xfrm>
              <a:off x="2928" y="1488"/>
              <a:ext cx="240" cy="344"/>
              <a:chOff x="1776" y="2840"/>
              <a:chExt cx="432" cy="576"/>
            </a:xfrm>
          </p:grpSpPr>
          <p:sp>
            <p:nvSpPr>
              <p:cNvPr id="23881" name="Freeform 32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82" name="Freeform 33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883" name="Group 331"/>
            <p:cNvGrpSpPr>
              <a:grpSpLocks/>
            </p:cNvGrpSpPr>
            <p:nvPr/>
          </p:nvGrpSpPr>
          <p:grpSpPr bwMode="auto">
            <a:xfrm rot="9002607">
              <a:off x="2880" y="2112"/>
              <a:ext cx="240" cy="344"/>
              <a:chOff x="1776" y="2840"/>
              <a:chExt cx="432" cy="576"/>
            </a:xfrm>
          </p:grpSpPr>
          <p:sp>
            <p:nvSpPr>
              <p:cNvPr id="23884" name="Freeform 33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85" name="Freeform 33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886" name="Oval 334"/>
            <p:cNvSpPr>
              <a:spLocks noChangeArrowheads="1"/>
            </p:cNvSpPr>
            <p:nvPr/>
          </p:nvSpPr>
          <p:spPr bwMode="auto">
            <a:xfrm>
              <a:off x="307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887" name="Group 335"/>
            <p:cNvGrpSpPr>
              <a:grpSpLocks/>
            </p:cNvGrpSpPr>
            <p:nvPr/>
          </p:nvGrpSpPr>
          <p:grpSpPr bwMode="auto">
            <a:xfrm>
              <a:off x="3120" y="1488"/>
              <a:ext cx="240" cy="344"/>
              <a:chOff x="1776" y="2840"/>
              <a:chExt cx="432" cy="576"/>
            </a:xfrm>
          </p:grpSpPr>
          <p:sp>
            <p:nvSpPr>
              <p:cNvPr id="23888" name="Freeform 33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89" name="Freeform 33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890" name="Group 338"/>
            <p:cNvGrpSpPr>
              <a:grpSpLocks/>
            </p:cNvGrpSpPr>
            <p:nvPr/>
          </p:nvGrpSpPr>
          <p:grpSpPr bwMode="auto">
            <a:xfrm rot="9002607">
              <a:off x="3072" y="2112"/>
              <a:ext cx="240" cy="344"/>
              <a:chOff x="1776" y="2840"/>
              <a:chExt cx="432" cy="576"/>
            </a:xfrm>
          </p:grpSpPr>
          <p:sp>
            <p:nvSpPr>
              <p:cNvPr id="23891" name="Freeform 33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92" name="Freeform 34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893" name="Oval 341"/>
            <p:cNvSpPr>
              <a:spLocks noChangeArrowheads="1"/>
            </p:cNvSpPr>
            <p:nvPr/>
          </p:nvSpPr>
          <p:spPr bwMode="auto">
            <a:xfrm>
              <a:off x="326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894" name="Group 342"/>
            <p:cNvGrpSpPr>
              <a:grpSpLocks/>
            </p:cNvGrpSpPr>
            <p:nvPr/>
          </p:nvGrpSpPr>
          <p:grpSpPr bwMode="auto">
            <a:xfrm>
              <a:off x="3312" y="1488"/>
              <a:ext cx="240" cy="344"/>
              <a:chOff x="1776" y="2840"/>
              <a:chExt cx="432" cy="576"/>
            </a:xfrm>
          </p:grpSpPr>
          <p:sp>
            <p:nvSpPr>
              <p:cNvPr id="23895" name="Freeform 34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96" name="Freeform 34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897" name="Group 345"/>
            <p:cNvGrpSpPr>
              <a:grpSpLocks/>
            </p:cNvGrpSpPr>
            <p:nvPr/>
          </p:nvGrpSpPr>
          <p:grpSpPr bwMode="auto">
            <a:xfrm rot="9002607">
              <a:off x="3264" y="2112"/>
              <a:ext cx="240" cy="344"/>
              <a:chOff x="1776" y="2840"/>
              <a:chExt cx="432" cy="576"/>
            </a:xfrm>
          </p:grpSpPr>
          <p:sp>
            <p:nvSpPr>
              <p:cNvPr id="23898" name="Freeform 34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899" name="Freeform 34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900" name="Oval 348"/>
            <p:cNvSpPr>
              <a:spLocks noChangeArrowheads="1"/>
            </p:cNvSpPr>
            <p:nvPr/>
          </p:nvSpPr>
          <p:spPr bwMode="auto">
            <a:xfrm>
              <a:off x="345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901" name="Group 349"/>
            <p:cNvGrpSpPr>
              <a:grpSpLocks/>
            </p:cNvGrpSpPr>
            <p:nvPr/>
          </p:nvGrpSpPr>
          <p:grpSpPr bwMode="auto">
            <a:xfrm>
              <a:off x="3504" y="1488"/>
              <a:ext cx="240" cy="344"/>
              <a:chOff x="1776" y="2840"/>
              <a:chExt cx="432" cy="576"/>
            </a:xfrm>
          </p:grpSpPr>
          <p:sp>
            <p:nvSpPr>
              <p:cNvPr id="23902" name="Freeform 35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03" name="Freeform 35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904" name="Group 352"/>
            <p:cNvGrpSpPr>
              <a:grpSpLocks/>
            </p:cNvGrpSpPr>
            <p:nvPr/>
          </p:nvGrpSpPr>
          <p:grpSpPr bwMode="auto">
            <a:xfrm rot="9002607">
              <a:off x="3456" y="2112"/>
              <a:ext cx="240" cy="344"/>
              <a:chOff x="1776" y="2840"/>
              <a:chExt cx="432" cy="576"/>
            </a:xfrm>
          </p:grpSpPr>
          <p:sp>
            <p:nvSpPr>
              <p:cNvPr id="23905" name="Freeform 35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06" name="Freeform 35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3907" name="Oval 355"/>
            <p:cNvSpPr>
              <a:spLocks noChangeArrowheads="1"/>
            </p:cNvSpPr>
            <p:nvPr/>
          </p:nvSpPr>
          <p:spPr bwMode="auto">
            <a:xfrm>
              <a:off x="364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908" name="Group 356"/>
            <p:cNvGrpSpPr>
              <a:grpSpLocks/>
            </p:cNvGrpSpPr>
            <p:nvPr/>
          </p:nvGrpSpPr>
          <p:grpSpPr bwMode="auto">
            <a:xfrm>
              <a:off x="3696" y="1488"/>
              <a:ext cx="240" cy="344"/>
              <a:chOff x="1776" y="2840"/>
              <a:chExt cx="432" cy="576"/>
            </a:xfrm>
          </p:grpSpPr>
          <p:sp>
            <p:nvSpPr>
              <p:cNvPr id="23909" name="Freeform 35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10" name="Freeform 35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911" name="Group 359"/>
            <p:cNvGrpSpPr>
              <a:grpSpLocks/>
            </p:cNvGrpSpPr>
            <p:nvPr/>
          </p:nvGrpSpPr>
          <p:grpSpPr bwMode="auto">
            <a:xfrm rot="9002607">
              <a:off x="3648" y="2112"/>
              <a:ext cx="240" cy="344"/>
              <a:chOff x="1776" y="2840"/>
              <a:chExt cx="432" cy="576"/>
            </a:xfrm>
          </p:grpSpPr>
          <p:sp>
            <p:nvSpPr>
              <p:cNvPr id="23912" name="Freeform 36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13" name="Freeform 36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914" name="Group 362"/>
            <p:cNvGrpSpPr>
              <a:grpSpLocks/>
            </p:cNvGrpSpPr>
            <p:nvPr/>
          </p:nvGrpSpPr>
          <p:grpSpPr bwMode="auto">
            <a:xfrm>
              <a:off x="3840" y="1488"/>
              <a:ext cx="288" cy="968"/>
              <a:chOff x="3840" y="1488"/>
              <a:chExt cx="288" cy="968"/>
            </a:xfrm>
          </p:grpSpPr>
          <p:sp>
            <p:nvSpPr>
              <p:cNvPr id="23915" name="Oval 363"/>
              <p:cNvSpPr>
                <a:spLocks noChangeArrowheads="1"/>
              </p:cNvSpPr>
              <p:nvPr/>
            </p:nvSpPr>
            <p:spPr bwMode="auto">
              <a:xfrm>
                <a:off x="384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916" name="Group 364"/>
              <p:cNvGrpSpPr>
                <a:grpSpLocks/>
              </p:cNvGrpSpPr>
              <p:nvPr/>
            </p:nvGrpSpPr>
            <p:grpSpPr bwMode="auto">
              <a:xfrm>
                <a:off x="3888" y="1488"/>
                <a:ext cx="240" cy="344"/>
                <a:chOff x="1776" y="2840"/>
                <a:chExt cx="432" cy="576"/>
              </a:xfrm>
            </p:grpSpPr>
            <p:sp>
              <p:nvSpPr>
                <p:cNvPr id="23917" name="Freeform 36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18" name="Freeform 36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919" name="Group 367"/>
              <p:cNvGrpSpPr>
                <a:grpSpLocks/>
              </p:cNvGrpSpPr>
              <p:nvPr/>
            </p:nvGrpSpPr>
            <p:grpSpPr bwMode="auto">
              <a:xfrm rot="9002607">
                <a:off x="3840" y="2112"/>
                <a:ext cx="240" cy="344"/>
                <a:chOff x="1776" y="2840"/>
                <a:chExt cx="432" cy="576"/>
              </a:xfrm>
            </p:grpSpPr>
            <p:sp>
              <p:nvSpPr>
                <p:cNvPr id="23920" name="Freeform 36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21" name="Freeform 36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3922" name="Group 370"/>
            <p:cNvGrpSpPr>
              <a:grpSpLocks/>
            </p:cNvGrpSpPr>
            <p:nvPr/>
          </p:nvGrpSpPr>
          <p:grpSpPr bwMode="auto">
            <a:xfrm>
              <a:off x="2304" y="1488"/>
              <a:ext cx="288" cy="968"/>
              <a:chOff x="2304" y="1488"/>
              <a:chExt cx="288" cy="968"/>
            </a:xfrm>
          </p:grpSpPr>
          <p:sp>
            <p:nvSpPr>
              <p:cNvPr id="23923" name="Oval 371"/>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3924" name="Group 372"/>
              <p:cNvGrpSpPr>
                <a:grpSpLocks/>
              </p:cNvGrpSpPr>
              <p:nvPr/>
            </p:nvGrpSpPr>
            <p:grpSpPr bwMode="auto">
              <a:xfrm>
                <a:off x="2352" y="1488"/>
                <a:ext cx="240" cy="344"/>
                <a:chOff x="1776" y="2840"/>
                <a:chExt cx="432" cy="576"/>
              </a:xfrm>
            </p:grpSpPr>
            <p:sp>
              <p:nvSpPr>
                <p:cNvPr id="23925" name="Freeform 37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26" name="Freeform 37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3927" name="Group 375"/>
              <p:cNvGrpSpPr>
                <a:grpSpLocks/>
              </p:cNvGrpSpPr>
              <p:nvPr/>
            </p:nvGrpSpPr>
            <p:grpSpPr bwMode="auto">
              <a:xfrm rot="9002607">
                <a:off x="2304" y="2112"/>
                <a:ext cx="240" cy="344"/>
                <a:chOff x="1776" y="2840"/>
                <a:chExt cx="432" cy="576"/>
              </a:xfrm>
            </p:grpSpPr>
            <p:sp>
              <p:nvSpPr>
                <p:cNvPr id="23928" name="Freeform 37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3929" name="Freeform 37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4003" name="Group 451"/>
          <p:cNvGrpSpPr>
            <a:grpSpLocks/>
          </p:cNvGrpSpPr>
          <p:nvPr/>
        </p:nvGrpSpPr>
        <p:grpSpPr bwMode="auto">
          <a:xfrm>
            <a:off x="4267200" y="3429000"/>
            <a:ext cx="3200400" cy="1536700"/>
            <a:chOff x="2112" y="1488"/>
            <a:chExt cx="2016" cy="968"/>
          </a:xfrm>
        </p:grpSpPr>
        <p:sp>
          <p:nvSpPr>
            <p:cNvPr id="24004" name="Oval 452"/>
            <p:cNvSpPr>
              <a:spLocks noChangeArrowheads="1"/>
            </p:cNvSpPr>
            <p:nvPr/>
          </p:nvSpPr>
          <p:spPr bwMode="auto">
            <a:xfrm>
              <a:off x="211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05" name="Group 453"/>
            <p:cNvGrpSpPr>
              <a:grpSpLocks/>
            </p:cNvGrpSpPr>
            <p:nvPr/>
          </p:nvGrpSpPr>
          <p:grpSpPr bwMode="auto">
            <a:xfrm>
              <a:off x="2160" y="1488"/>
              <a:ext cx="240" cy="344"/>
              <a:chOff x="1776" y="2840"/>
              <a:chExt cx="432" cy="576"/>
            </a:xfrm>
          </p:grpSpPr>
          <p:sp>
            <p:nvSpPr>
              <p:cNvPr id="24006" name="Freeform 45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07" name="Freeform 45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08" name="Group 456"/>
            <p:cNvGrpSpPr>
              <a:grpSpLocks/>
            </p:cNvGrpSpPr>
            <p:nvPr/>
          </p:nvGrpSpPr>
          <p:grpSpPr bwMode="auto">
            <a:xfrm rot="9002607">
              <a:off x="2112" y="2112"/>
              <a:ext cx="240" cy="344"/>
              <a:chOff x="1776" y="2840"/>
              <a:chExt cx="432" cy="576"/>
            </a:xfrm>
          </p:grpSpPr>
          <p:sp>
            <p:nvSpPr>
              <p:cNvPr id="24009" name="Freeform 45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10" name="Freeform 45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11" name="Oval 459"/>
            <p:cNvSpPr>
              <a:spLocks noChangeArrowheads="1"/>
            </p:cNvSpPr>
            <p:nvPr/>
          </p:nvSpPr>
          <p:spPr bwMode="auto">
            <a:xfrm>
              <a:off x="249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12" name="Group 460"/>
            <p:cNvGrpSpPr>
              <a:grpSpLocks/>
            </p:cNvGrpSpPr>
            <p:nvPr/>
          </p:nvGrpSpPr>
          <p:grpSpPr bwMode="auto">
            <a:xfrm>
              <a:off x="2544" y="1488"/>
              <a:ext cx="240" cy="344"/>
              <a:chOff x="1776" y="2840"/>
              <a:chExt cx="432" cy="576"/>
            </a:xfrm>
          </p:grpSpPr>
          <p:sp>
            <p:nvSpPr>
              <p:cNvPr id="24013" name="Freeform 46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14" name="Freeform 46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15" name="Group 463"/>
            <p:cNvGrpSpPr>
              <a:grpSpLocks/>
            </p:cNvGrpSpPr>
            <p:nvPr/>
          </p:nvGrpSpPr>
          <p:grpSpPr bwMode="auto">
            <a:xfrm rot="9002607">
              <a:off x="2496" y="2112"/>
              <a:ext cx="240" cy="344"/>
              <a:chOff x="1776" y="2840"/>
              <a:chExt cx="432" cy="576"/>
            </a:xfrm>
          </p:grpSpPr>
          <p:sp>
            <p:nvSpPr>
              <p:cNvPr id="24016" name="Freeform 46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17" name="Freeform 46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18" name="Oval 466"/>
            <p:cNvSpPr>
              <a:spLocks noChangeArrowheads="1"/>
            </p:cNvSpPr>
            <p:nvPr/>
          </p:nvSpPr>
          <p:spPr bwMode="auto">
            <a:xfrm>
              <a:off x="268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19" name="Group 467"/>
            <p:cNvGrpSpPr>
              <a:grpSpLocks/>
            </p:cNvGrpSpPr>
            <p:nvPr/>
          </p:nvGrpSpPr>
          <p:grpSpPr bwMode="auto">
            <a:xfrm>
              <a:off x="2736" y="1488"/>
              <a:ext cx="240" cy="344"/>
              <a:chOff x="1776" y="2840"/>
              <a:chExt cx="432" cy="576"/>
            </a:xfrm>
          </p:grpSpPr>
          <p:sp>
            <p:nvSpPr>
              <p:cNvPr id="24020" name="Freeform 46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21" name="Freeform 46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22" name="Group 470"/>
            <p:cNvGrpSpPr>
              <a:grpSpLocks/>
            </p:cNvGrpSpPr>
            <p:nvPr/>
          </p:nvGrpSpPr>
          <p:grpSpPr bwMode="auto">
            <a:xfrm rot="9002607">
              <a:off x="2688" y="2112"/>
              <a:ext cx="240" cy="344"/>
              <a:chOff x="1776" y="2840"/>
              <a:chExt cx="432" cy="576"/>
            </a:xfrm>
          </p:grpSpPr>
          <p:sp>
            <p:nvSpPr>
              <p:cNvPr id="24023" name="Freeform 47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24" name="Freeform 47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25" name="Oval 473"/>
            <p:cNvSpPr>
              <a:spLocks noChangeArrowheads="1"/>
            </p:cNvSpPr>
            <p:nvPr/>
          </p:nvSpPr>
          <p:spPr bwMode="auto">
            <a:xfrm>
              <a:off x="288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26" name="Group 474"/>
            <p:cNvGrpSpPr>
              <a:grpSpLocks/>
            </p:cNvGrpSpPr>
            <p:nvPr/>
          </p:nvGrpSpPr>
          <p:grpSpPr bwMode="auto">
            <a:xfrm>
              <a:off x="2928" y="1488"/>
              <a:ext cx="240" cy="344"/>
              <a:chOff x="1776" y="2840"/>
              <a:chExt cx="432" cy="576"/>
            </a:xfrm>
          </p:grpSpPr>
          <p:sp>
            <p:nvSpPr>
              <p:cNvPr id="24027" name="Freeform 47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28" name="Freeform 47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29" name="Group 477"/>
            <p:cNvGrpSpPr>
              <a:grpSpLocks/>
            </p:cNvGrpSpPr>
            <p:nvPr/>
          </p:nvGrpSpPr>
          <p:grpSpPr bwMode="auto">
            <a:xfrm rot="9002607">
              <a:off x="2880" y="2112"/>
              <a:ext cx="240" cy="344"/>
              <a:chOff x="1776" y="2840"/>
              <a:chExt cx="432" cy="576"/>
            </a:xfrm>
          </p:grpSpPr>
          <p:sp>
            <p:nvSpPr>
              <p:cNvPr id="24030" name="Freeform 47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31" name="Freeform 47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32" name="Oval 480"/>
            <p:cNvSpPr>
              <a:spLocks noChangeArrowheads="1"/>
            </p:cNvSpPr>
            <p:nvPr/>
          </p:nvSpPr>
          <p:spPr bwMode="auto">
            <a:xfrm>
              <a:off x="307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33" name="Group 481"/>
            <p:cNvGrpSpPr>
              <a:grpSpLocks/>
            </p:cNvGrpSpPr>
            <p:nvPr/>
          </p:nvGrpSpPr>
          <p:grpSpPr bwMode="auto">
            <a:xfrm>
              <a:off x="3120" y="1488"/>
              <a:ext cx="240" cy="344"/>
              <a:chOff x="1776" y="2840"/>
              <a:chExt cx="432" cy="576"/>
            </a:xfrm>
          </p:grpSpPr>
          <p:sp>
            <p:nvSpPr>
              <p:cNvPr id="24034" name="Freeform 48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35" name="Freeform 48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36" name="Group 484"/>
            <p:cNvGrpSpPr>
              <a:grpSpLocks/>
            </p:cNvGrpSpPr>
            <p:nvPr/>
          </p:nvGrpSpPr>
          <p:grpSpPr bwMode="auto">
            <a:xfrm rot="9002607">
              <a:off x="3072" y="2112"/>
              <a:ext cx="240" cy="344"/>
              <a:chOff x="1776" y="2840"/>
              <a:chExt cx="432" cy="576"/>
            </a:xfrm>
          </p:grpSpPr>
          <p:sp>
            <p:nvSpPr>
              <p:cNvPr id="24037" name="Freeform 48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38" name="Freeform 48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39" name="Oval 487"/>
            <p:cNvSpPr>
              <a:spLocks noChangeArrowheads="1"/>
            </p:cNvSpPr>
            <p:nvPr/>
          </p:nvSpPr>
          <p:spPr bwMode="auto">
            <a:xfrm>
              <a:off x="326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40" name="Group 488"/>
            <p:cNvGrpSpPr>
              <a:grpSpLocks/>
            </p:cNvGrpSpPr>
            <p:nvPr/>
          </p:nvGrpSpPr>
          <p:grpSpPr bwMode="auto">
            <a:xfrm>
              <a:off x="3312" y="1488"/>
              <a:ext cx="240" cy="344"/>
              <a:chOff x="1776" y="2840"/>
              <a:chExt cx="432" cy="576"/>
            </a:xfrm>
          </p:grpSpPr>
          <p:sp>
            <p:nvSpPr>
              <p:cNvPr id="24041" name="Freeform 48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42" name="Freeform 49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43" name="Group 491"/>
            <p:cNvGrpSpPr>
              <a:grpSpLocks/>
            </p:cNvGrpSpPr>
            <p:nvPr/>
          </p:nvGrpSpPr>
          <p:grpSpPr bwMode="auto">
            <a:xfrm rot="9002607">
              <a:off x="3264" y="2112"/>
              <a:ext cx="240" cy="344"/>
              <a:chOff x="1776" y="2840"/>
              <a:chExt cx="432" cy="576"/>
            </a:xfrm>
          </p:grpSpPr>
          <p:sp>
            <p:nvSpPr>
              <p:cNvPr id="24044" name="Freeform 49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45" name="Freeform 49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46" name="Oval 494"/>
            <p:cNvSpPr>
              <a:spLocks noChangeArrowheads="1"/>
            </p:cNvSpPr>
            <p:nvPr/>
          </p:nvSpPr>
          <p:spPr bwMode="auto">
            <a:xfrm>
              <a:off x="345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47" name="Group 495"/>
            <p:cNvGrpSpPr>
              <a:grpSpLocks/>
            </p:cNvGrpSpPr>
            <p:nvPr/>
          </p:nvGrpSpPr>
          <p:grpSpPr bwMode="auto">
            <a:xfrm>
              <a:off x="3504" y="1488"/>
              <a:ext cx="240" cy="344"/>
              <a:chOff x="1776" y="2840"/>
              <a:chExt cx="432" cy="576"/>
            </a:xfrm>
          </p:grpSpPr>
          <p:sp>
            <p:nvSpPr>
              <p:cNvPr id="24048" name="Freeform 49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49" name="Freeform 49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50" name="Group 498"/>
            <p:cNvGrpSpPr>
              <a:grpSpLocks/>
            </p:cNvGrpSpPr>
            <p:nvPr/>
          </p:nvGrpSpPr>
          <p:grpSpPr bwMode="auto">
            <a:xfrm rot="9002607">
              <a:off x="3456" y="2112"/>
              <a:ext cx="240" cy="344"/>
              <a:chOff x="1776" y="2840"/>
              <a:chExt cx="432" cy="576"/>
            </a:xfrm>
          </p:grpSpPr>
          <p:sp>
            <p:nvSpPr>
              <p:cNvPr id="24051" name="Freeform 49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52" name="Freeform 50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053" name="Oval 501"/>
            <p:cNvSpPr>
              <a:spLocks noChangeArrowheads="1"/>
            </p:cNvSpPr>
            <p:nvPr/>
          </p:nvSpPr>
          <p:spPr bwMode="auto">
            <a:xfrm>
              <a:off x="364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54" name="Group 502"/>
            <p:cNvGrpSpPr>
              <a:grpSpLocks/>
            </p:cNvGrpSpPr>
            <p:nvPr/>
          </p:nvGrpSpPr>
          <p:grpSpPr bwMode="auto">
            <a:xfrm>
              <a:off x="3696" y="1488"/>
              <a:ext cx="240" cy="344"/>
              <a:chOff x="1776" y="2840"/>
              <a:chExt cx="432" cy="576"/>
            </a:xfrm>
          </p:grpSpPr>
          <p:sp>
            <p:nvSpPr>
              <p:cNvPr id="24055" name="Freeform 50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56" name="Freeform 50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57" name="Group 505"/>
            <p:cNvGrpSpPr>
              <a:grpSpLocks/>
            </p:cNvGrpSpPr>
            <p:nvPr/>
          </p:nvGrpSpPr>
          <p:grpSpPr bwMode="auto">
            <a:xfrm rot="9002607">
              <a:off x="3648" y="2112"/>
              <a:ext cx="240" cy="344"/>
              <a:chOff x="1776" y="2840"/>
              <a:chExt cx="432" cy="576"/>
            </a:xfrm>
          </p:grpSpPr>
          <p:sp>
            <p:nvSpPr>
              <p:cNvPr id="24058" name="Freeform 50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59" name="Freeform 50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60" name="Group 508"/>
            <p:cNvGrpSpPr>
              <a:grpSpLocks/>
            </p:cNvGrpSpPr>
            <p:nvPr/>
          </p:nvGrpSpPr>
          <p:grpSpPr bwMode="auto">
            <a:xfrm>
              <a:off x="3840" y="1488"/>
              <a:ext cx="288" cy="968"/>
              <a:chOff x="3840" y="1488"/>
              <a:chExt cx="288" cy="968"/>
            </a:xfrm>
          </p:grpSpPr>
          <p:sp>
            <p:nvSpPr>
              <p:cNvPr id="24061" name="Oval 509"/>
              <p:cNvSpPr>
                <a:spLocks noChangeArrowheads="1"/>
              </p:cNvSpPr>
              <p:nvPr/>
            </p:nvSpPr>
            <p:spPr bwMode="auto">
              <a:xfrm>
                <a:off x="384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62" name="Group 510"/>
              <p:cNvGrpSpPr>
                <a:grpSpLocks/>
              </p:cNvGrpSpPr>
              <p:nvPr/>
            </p:nvGrpSpPr>
            <p:grpSpPr bwMode="auto">
              <a:xfrm>
                <a:off x="3888" y="1488"/>
                <a:ext cx="240" cy="344"/>
                <a:chOff x="1776" y="2840"/>
                <a:chExt cx="432" cy="576"/>
              </a:xfrm>
            </p:grpSpPr>
            <p:sp>
              <p:nvSpPr>
                <p:cNvPr id="24063" name="Freeform 51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64" name="Freeform 51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65" name="Group 513"/>
              <p:cNvGrpSpPr>
                <a:grpSpLocks/>
              </p:cNvGrpSpPr>
              <p:nvPr/>
            </p:nvGrpSpPr>
            <p:grpSpPr bwMode="auto">
              <a:xfrm rot="9002607">
                <a:off x="3840" y="2112"/>
                <a:ext cx="240" cy="344"/>
                <a:chOff x="1776" y="2840"/>
                <a:chExt cx="432" cy="576"/>
              </a:xfrm>
            </p:grpSpPr>
            <p:sp>
              <p:nvSpPr>
                <p:cNvPr id="24066" name="Freeform 51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67" name="Freeform 51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068" name="Group 516"/>
            <p:cNvGrpSpPr>
              <a:grpSpLocks/>
            </p:cNvGrpSpPr>
            <p:nvPr/>
          </p:nvGrpSpPr>
          <p:grpSpPr bwMode="auto">
            <a:xfrm>
              <a:off x="2304" y="1488"/>
              <a:ext cx="288" cy="968"/>
              <a:chOff x="2304" y="1488"/>
              <a:chExt cx="288" cy="968"/>
            </a:xfrm>
          </p:grpSpPr>
          <p:sp>
            <p:nvSpPr>
              <p:cNvPr id="24069" name="Oval 517"/>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070" name="Group 518"/>
              <p:cNvGrpSpPr>
                <a:grpSpLocks/>
              </p:cNvGrpSpPr>
              <p:nvPr/>
            </p:nvGrpSpPr>
            <p:grpSpPr bwMode="auto">
              <a:xfrm>
                <a:off x="2352" y="1488"/>
                <a:ext cx="240" cy="344"/>
                <a:chOff x="1776" y="2840"/>
                <a:chExt cx="432" cy="576"/>
              </a:xfrm>
            </p:grpSpPr>
            <p:sp>
              <p:nvSpPr>
                <p:cNvPr id="24071" name="Freeform 51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72" name="Freeform 52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073" name="Group 521"/>
              <p:cNvGrpSpPr>
                <a:grpSpLocks/>
              </p:cNvGrpSpPr>
              <p:nvPr/>
            </p:nvGrpSpPr>
            <p:grpSpPr bwMode="auto">
              <a:xfrm rot="9002607">
                <a:off x="2304" y="2112"/>
                <a:ext cx="240" cy="344"/>
                <a:chOff x="1776" y="2840"/>
                <a:chExt cx="432" cy="576"/>
              </a:xfrm>
            </p:grpSpPr>
            <p:sp>
              <p:nvSpPr>
                <p:cNvPr id="24074" name="Freeform 5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075" name="Freeform 5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4222" name="Group 670"/>
          <p:cNvGrpSpPr>
            <a:grpSpLocks/>
          </p:cNvGrpSpPr>
          <p:nvPr/>
        </p:nvGrpSpPr>
        <p:grpSpPr bwMode="auto">
          <a:xfrm>
            <a:off x="4572000" y="3733800"/>
            <a:ext cx="3200400" cy="1536700"/>
            <a:chOff x="2112" y="1488"/>
            <a:chExt cx="2016" cy="968"/>
          </a:xfrm>
        </p:grpSpPr>
        <p:sp>
          <p:nvSpPr>
            <p:cNvPr id="24223" name="Oval 671"/>
            <p:cNvSpPr>
              <a:spLocks noChangeArrowheads="1"/>
            </p:cNvSpPr>
            <p:nvPr/>
          </p:nvSpPr>
          <p:spPr bwMode="auto">
            <a:xfrm>
              <a:off x="211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24" name="Group 672"/>
            <p:cNvGrpSpPr>
              <a:grpSpLocks/>
            </p:cNvGrpSpPr>
            <p:nvPr/>
          </p:nvGrpSpPr>
          <p:grpSpPr bwMode="auto">
            <a:xfrm>
              <a:off x="2160" y="1488"/>
              <a:ext cx="240" cy="344"/>
              <a:chOff x="1776" y="2840"/>
              <a:chExt cx="432" cy="576"/>
            </a:xfrm>
          </p:grpSpPr>
          <p:sp>
            <p:nvSpPr>
              <p:cNvPr id="24225" name="Freeform 67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26" name="Freeform 67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27" name="Group 675"/>
            <p:cNvGrpSpPr>
              <a:grpSpLocks/>
            </p:cNvGrpSpPr>
            <p:nvPr/>
          </p:nvGrpSpPr>
          <p:grpSpPr bwMode="auto">
            <a:xfrm rot="9002607">
              <a:off x="2112" y="2112"/>
              <a:ext cx="240" cy="344"/>
              <a:chOff x="1776" y="2840"/>
              <a:chExt cx="432" cy="576"/>
            </a:xfrm>
          </p:grpSpPr>
          <p:sp>
            <p:nvSpPr>
              <p:cNvPr id="24228" name="Freeform 67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29" name="Freeform 67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30" name="Oval 678"/>
            <p:cNvSpPr>
              <a:spLocks noChangeArrowheads="1"/>
            </p:cNvSpPr>
            <p:nvPr/>
          </p:nvSpPr>
          <p:spPr bwMode="auto">
            <a:xfrm>
              <a:off x="249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31" name="Group 679"/>
            <p:cNvGrpSpPr>
              <a:grpSpLocks/>
            </p:cNvGrpSpPr>
            <p:nvPr/>
          </p:nvGrpSpPr>
          <p:grpSpPr bwMode="auto">
            <a:xfrm>
              <a:off x="2544" y="1488"/>
              <a:ext cx="240" cy="344"/>
              <a:chOff x="1776" y="2840"/>
              <a:chExt cx="432" cy="576"/>
            </a:xfrm>
          </p:grpSpPr>
          <p:sp>
            <p:nvSpPr>
              <p:cNvPr id="24232" name="Freeform 68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33" name="Freeform 68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34" name="Group 682"/>
            <p:cNvGrpSpPr>
              <a:grpSpLocks/>
            </p:cNvGrpSpPr>
            <p:nvPr/>
          </p:nvGrpSpPr>
          <p:grpSpPr bwMode="auto">
            <a:xfrm rot="9002607">
              <a:off x="2496" y="2112"/>
              <a:ext cx="240" cy="344"/>
              <a:chOff x="1776" y="2840"/>
              <a:chExt cx="432" cy="576"/>
            </a:xfrm>
          </p:grpSpPr>
          <p:sp>
            <p:nvSpPr>
              <p:cNvPr id="24235" name="Freeform 68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36" name="Freeform 68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37" name="Oval 685"/>
            <p:cNvSpPr>
              <a:spLocks noChangeArrowheads="1"/>
            </p:cNvSpPr>
            <p:nvPr/>
          </p:nvSpPr>
          <p:spPr bwMode="auto">
            <a:xfrm>
              <a:off x="268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38" name="Group 686"/>
            <p:cNvGrpSpPr>
              <a:grpSpLocks/>
            </p:cNvGrpSpPr>
            <p:nvPr/>
          </p:nvGrpSpPr>
          <p:grpSpPr bwMode="auto">
            <a:xfrm>
              <a:off x="2736" y="1488"/>
              <a:ext cx="240" cy="344"/>
              <a:chOff x="1776" y="2840"/>
              <a:chExt cx="432" cy="576"/>
            </a:xfrm>
          </p:grpSpPr>
          <p:sp>
            <p:nvSpPr>
              <p:cNvPr id="24239" name="Freeform 68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40" name="Freeform 68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41" name="Group 689"/>
            <p:cNvGrpSpPr>
              <a:grpSpLocks/>
            </p:cNvGrpSpPr>
            <p:nvPr/>
          </p:nvGrpSpPr>
          <p:grpSpPr bwMode="auto">
            <a:xfrm rot="9002607">
              <a:off x="2688" y="2112"/>
              <a:ext cx="240" cy="344"/>
              <a:chOff x="1776" y="2840"/>
              <a:chExt cx="432" cy="576"/>
            </a:xfrm>
          </p:grpSpPr>
          <p:sp>
            <p:nvSpPr>
              <p:cNvPr id="24242" name="Freeform 69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43" name="Freeform 69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44" name="Oval 692"/>
            <p:cNvSpPr>
              <a:spLocks noChangeArrowheads="1"/>
            </p:cNvSpPr>
            <p:nvPr/>
          </p:nvSpPr>
          <p:spPr bwMode="auto">
            <a:xfrm>
              <a:off x="288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45" name="Group 693"/>
            <p:cNvGrpSpPr>
              <a:grpSpLocks/>
            </p:cNvGrpSpPr>
            <p:nvPr/>
          </p:nvGrpSpPr>
          <p:grpSpPr bwMode="auto">
            <a:xfrm>
              <a:off x="2928" y="1488"/>
              <a:ext cx="240" cy="344"/>
              <a:chOff x="1776" y="2840"/>
              <a:chExt cx="432" cy="576"/>
            </a:xfrm>
          </p:grpSpPr>
          <p:sp>
            <p:nvSpPr>
              <p:cNvPr id="24246" name="Freeform 69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47" name="Freeform 69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48" name="Group 696"/>
            <p:cNvGrpSpPr>
              <a:grpSpLocks/>
            </p:cNvGrpSpPr>
            <p:nvPr/>
          </p:nvGrpSpPr>
          <p:grpSpPr bwMode="auto">
            <a:xfrm rot="9002607">
              <a:off x="2880" y="2112"/>
              <a:ext cx="240" cy="344"/>
              <a:chOff x="1776" y="2840"/>
              <a:chExt cx="432" cy="576"/>
            </a:xfrm>
          </p:grpSpPr>
          <p:sp>
            <p:nvSpPr>
              <p:cNvPr id="24249" name="Freeform 69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50" name="Freeform 69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51" name="Oval 699"/>
            <p:cNvSpPr>
              <a:spLocks noChangeArrowheads="1"/>
            </p:cNvSpPr>
            <p:nvPr/>
          </p:nvSpPr>
          <p:spPr bwMode="auto">
            <a:xfrm>
              <a:off x="307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52" name="Group 700"/>
            <p:cNvGrpSpPr>
              <a:grpSpLocks/>
            </p:cNvGrpSpPr>
            <p:nvPr/>
          </p:nvGrpSpPr>
          <p:grpSpPr bwMode="auto">
            <a:xfrm>
              <a:off x="3120" y="1488"/>
              <a:ext cx="240" cy="344"/>
              <a:chOff x="1776" y="2840"/>
              <a:chExt cx="432" cy="576"/>
            </a:xfrm>
          </p:grpSpPr>
          <p:sp>
            <p:nvSpPr>
              <p:cNvPr id="24253" name="Freeform 70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54" name="Freeform 70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55" name="Group 703"/>
            <p:cNvGrpSpPr>
              <a:grpSpLocks/>
            </p:cNvGrpSpPr>
            <p:nvPr/>
          </p:nvGrpSpPr>
          <p:grpSpPr bwMode="auto">
            <a:xfrm rot="9002607">
              <a:off x="3072" y="2112"/>
              <a:ext cx="240" cy="344"/>
              <a:chOff x="1776" y="2840"/>
              <a:chExt cx="432" cy="576"/>
            </a:xfrm>
          </p:grpSpPr>
          <p:sp>
            <p:nvSpPr>
              <p:cNvPr id="24256" name="Freeform 70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57" name="Freeform 70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58" name="Oval 706"/>
            <p:cNvSpPr>
              <a:spLocks noChangeArrowheads="1"/>
            </p:cNvSpPr>
            <p:nvPr/>
          </p:nvSpPr>
          <p:spPr bwMode="auto">
            <a:xfrm>
              <a:off x="326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59" name="Group 707"/>
            <p:cNvGrpSpPr>
              <a:grpSpLocks/>
            </p:cNvGrpSpPr>
            <p:nvPr/>
          </p:nvGrpSpPr>
          <p:grpSpPr bwMode="auto">
            <a:xfrm>
              <a:off x="3312" y="1488"/>
              <a:ext cx="240" cy="344"/>
              <a:chOff x="1776" y="2840"/>
              <a:chExt cx="432" cy="576"/>
            </a:xfrm>
          </p:grpSpPr>
          <p:sp>
            <p:nvSpPr>
              <p:cNvPr id="24260" name="Freeform 70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61" name="Freeform 70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62" name="Group 710"/>
            <p:cNvGrpSpPr>
              <a:grpSpLocks/>
            </p:cNvGrpSpPr>
            <p:nvPr/>
          </p:nvGrpSpPr>
          <p:grpSpPr bwMode="auto">
            <a:xfrm rot="9002607">
              <a:off x="3264" y="2112"/>
              <a:ext cx="240" cy="344"/>
              <a:chOff x="1776" y="2840"/>
              <a:chExt cx="432" cy="576"/>
            </a:xfrm>
          </p:grpSpPr>
          <p:sp>
            <p:nvSpPr>
              <p:cNvPr id="24263" name="Freeform 71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64" name="Freeform 71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65" name="Oval 713"/>
            <p:cNvSpPr>
              <a:spLocks noChangeArrowheads="1"/>
            </p:cNvSpPr>
            <p:nvPr/>
          </p:nvSpPr>
          <p:spPr bwMode="auto">
            <a:xfrm>
              <a:off x="345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66" name="Group 714"/>
            <p:cNvGrpSpPr>
              <a:grpSpLocks/>
            </p:cNvGrpSpPr>
            <p:nvPr/>
          </p:nvGrpSpPr>
          <p:grpSpPr bwMode="auto">
            <a:xfrm>
              <a:off x="3504" y="1488"/>
              <a:ext cx="240" cy="344"/>
              <a:chOff x="1776" y="2840"/>
              <a:chExt cx="432" cy="576"/>
            </a:xfrm>
          </p:grpSpPr>
          <p:sp>
            <p:nvSpPr>
              <p:cNvPr id="24267" name="Freeform 71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68" name="Freeform 71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69" name="Group 717"/>
            <p:cNvGrpSpPr>
              <a:grpSpLocks/>
            </p:cNvGrpSpPr>
            <p:nvPr/>
          </p:nvGrpSpPr>
          <p:grpSpPr bwMode="auto">
            <a:xfrm rot="9002607">
              <a:off x="3456" y="2112"/>
              <a:ext cx="240" cy="344"/>
              <a:chOff x="1776" y="2840"/>
              <a:chExt cx="432" cy="576"/>
            </a:xfrm>
          </p:grpSpPr>
          <p:sp>
            <p:nvSpPr>
              <p:cNvPr id="24270" name="Freeform 71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71" name="Freeform 71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272" name="Oval 720"/>
            <p:cNvSpPr>
              <a:spLocks noChangeArrowheads="1"/>
            </p:cNvSpPr>
            <p:nvPr/>
          </p:nvSpPr>
          <p:spPr bwMode="auto">
            <a:xfrm>
              <a:off x="364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73" name="Group 721"/>
            <p:cNvGrpSpPr>
              <a:grpSpLocks/>
            </p:cNvGrpSpPr>
            <p:nvPr/>
          </p:nvGrpSpPr>
          <p:grpSpPr bwMode="auto">
            <a:xfrm>
              <a:off x="3696" y="1488"/>
              <a:ext cx="240" cy="344"/>
              <a:chOff x="1776" y="2840"/>
              <a:chExt cx="432" cy="576"/>
            </a:xfrm>
          </p:grpSpPr>
          <p:sp>
            <p:nvSpPr>
              <p:cNvPr id="24274" name="Freeform 7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75" name="Freeform 7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76" name="Group 724"/>
            <p:cNvGrpSpPr>
              <a:grpSpLocks/>
            </p:cNvGrpSpPr>
            <p:nvPr/>
          </p:nvGrpSpPr>
          <p:grpSpPr bwMode="auto">
            <a:xfrm rot="9002607">
              <a:off x="3648" y="2112"/>
              <a:ext cx="240" cy="344"/>
              <a:chOff x="1776" y="2840"/>
              <a:chExt cx="432" cy="576"/>
            </a:xfrm>
          </p:grpSpPr>
          <p:sp>
            <p:nvSpPr>
              <p:cNvPr id="24277" name="Freeform 72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78" name="Freeform 72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79" name="Group 727"/>
            <p:cNvGrpSpPr>
              <a:grpSpLocks/>
            </p:cNvGrpSpPr>
            <p:nvPr/>
          </p:nvGrpSpPr>
          <p:grpSpPr bwMode="auto">
            <a:xfrm>
              <a:off x="3840" y="1488"/>
              <a:ext cx="288" cy="968"/>
              <a:chOff x="3840" y="1488"/>
              <a:chExt cx="288" cy="968"/>
            </a:xfrm>
          </p:grpSpPr>
          <p:sp>
            <p:nvSpPr>
              <p:cNvPr id="24280" name="Oval 728"/>
              <p:cNvSpPr>
                <a:spLocks noChangeArrowheads="1"/>
              </p:cNvSpPr>
              <p:nvPr/>
            </p:nvSpPr>
            <p:spPr bwMode="auto">
              <a:xfrm>
                <a:off x="384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81" name="Group 729"/>
              <p:cNvGrpSpPr>
                <a:grpSpLocks/>
              </p:cNvGrpSpPr>
              <p:nvPr/>
            </p:nvGrpSpPr>
            <p:grpSpPr bwMode="auto">
              <a:xfrm>
                <a:off x="3888" y="1488"/>
                <a:ext cx="240" cy="344"/>
                <a:chOff x="1776" y="2840"/>
                <a:chExt cx="432" cy="576"/>
              </a:xfrm>
            </p:grpSpPr>
            <p:sp>
              <p:nvSpPr>
                <p:cNvPr id="24282" name="Freeform 73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83" name="Freeform 73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84" name="Group 732"/>
              <p:cNvGrpSpPr>
                <a:grpSpLocks/>
              </p:cNvGrpSpPr>
              <p:nvPr/>
            </p:nvGrpSpPr>
            <p:grpSpPr bwMode="auto">
              <a:xfrm rot="9002607">
                <a:off x="3840" y="2112"/>
                <a:ext cx="240" cy="344"/>
                <a:chOff x="1776" y="2840"/>
                <a:chExt cx="432" cy="576"/>
              </a:xfrm>
            </p:grpSpPr>
            <p:sp>
              <p:nvSpPr>
                <p:cNvPr id="24285" name="Freeform 73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86" name="Freeform 73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287" name="Group 735"/>
            <p:cNvGrpSpPr>
              <a:grpSpLocks/>
            </p:cNvGrpSpPr>
            <p:nvPr/>
          </p:nvGrpSpPr>
          <p:grpSpPr bwMode="auto">
            <a:xfrm>
              <a:off x="2304" y="1488"/>
              <a:ext cx="288" cy="968"/>
              <a:chOff x="2304" y="1488"/>
              <a:chExt cx="288" cy="968"/>
            </a:xfrm>
          </p:grpSpPr>
          <p:sp>
            <p:nvSpPr>
              <p:cNvPr id="24288" name="Oval 736"/>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289" name="Group 737"/>
              <p:cNvGrpSpPr>
                <a:grpSpLocks/>
              </p:cNvGrpSpPr>
              <p:nvPr/>
            </p:nvGrpSpPr>
            <p:grpSpPr bwMode="auto">
              <a:xfrm>
                <a:off x="2352" y="1488"/>
                <a:ext cx="240" cy="344"/>
                <a:chOff x="1776" y="2840"/>
                <a:chExt cx="432" cy="576"/>
              </a:xfrm>
            </p:grpSpPr>
            <p:sp>
              <p:nvSpPr>
                <p:cNvPr id="24290" name="Freeform 73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91" name="Freeform 73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292" name="Group 740"/>
              <p:cNvGrpSpPr>
                <a:grpSpLocks/>
              </p:cNvGrpSpPr>
              <p:nvPr/>
            </p:nvGrpSpPr>
            <p:grpSpPr bwMode="auto">
              <a:xfrm rot="9002607">
                <a:off x="2304" y="2112"/>
                <a:ext cx="240" cy="344"/>
                <a:chOff x="1776" y="2840"/>
                <a:chExt cx="432" cy="576"/>
              </a:xfrm>
            </p:grpSpPr>
            <p:sp>
              <p:nvSpPr>
                <p:cNvPr id="24293" name="Freeform 74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294" name="Freeform 74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sp>
        <p:nvSpPr>
          <p:cNvPr id="24295" name="Text Box 743"/>
          <p:cNvSpPr txBox="1">
            <a:spLocks noChangeArrowheads="1"/>
          </p:cNvSpPr>
          <p:nvPr/>
        </p:nvSpPr>
        <p:spPr bwMode="auto">
          <a:xfrm rot="-18091370">
            <a:off x="2541587" y="3935413"/>
            <a:ext cx="1470025" cy="457200"/>
          </a:xfrm>
          <a:prstGeom prst="rect">
            <a:avLst/>
          </a:prstGeom>
          <a:noFill/>
          <a:ln w="9525">
            <a:noFill/>
            <a:miter lim="800000"/>
            <a:headEnd/>
            <a:tailEnd/>
          </a:ln>
          <a:effectLst/>
        </p:spPr>
        <p:txBody>
          <a:bodyPr wrap="none">
            <a:prstTxWarp prst="textNoShape">
              <a:avLst/>
            </a:prstTxWarp>
            <a:spAutoFit/>
          </a:bodyPr>
          <a:lstStyle/>
          <a:p>
            <a:r>
              <a:rPr lang="en-US" altLang="en-US"/>
              <a:t>Frequency</a:t>
            </a:r>
          </a:p>
        </p:txBody>
      </p:sp>
      <p:sp>
        <p:nvSpPr>
          <p:cNvPr id="24297" name="Line 745"/>
          <p:cNvSpPr>
            <a:spLocks noChangeShapeType="1"/>
          </p:cNvSpPr>
          <p:nvPr/>
        </p:nvSpPr>
        <p:spPr bwMode="auto">
          <a:xfrm>
            <a:off x="3657600" y="4800600"/>
            <a:ext cx="3048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nvGrpSpPr>
          <p:cNvPr id="24299" name="Group 747"/>
          <p:cNvGrpSpPr>
            <a:grpSpLocks/>
          </p:cNvGrpSpPr>
          <p:nvPr/>
        </p:nvGrpSpPr>
        <p:grpSpPr bwMode="auto">
          <a:xfrm>
            <a:off x="5410200" y="5562600"/>
            <a:ext cx="1905000" cy="457200"/>
            <a:chOff x="3600" y="3600"/>
            <a:chExt cx="1200" cy="288"/>
          </a:xfrm>
        </p:grpSpPr>
        <p:sp>
          <p:nvSpPr>
            <p:cNvPr id="24296" name="Text Box 744"/>
            <p:cNvSpPr txBox="1">
              <a:spLocks noChangeArrowheads="1"/>
            </p:cNvSpPr>
            <p:nvPr/>
          </p:nvSpPr>
          <p:spPr bwMode="auto">
            <a:xfrm>
              <a:off x="3600" y="3600"/>
              <a:ext cx="383" cy="288"/>
            </a:xfrm>
            <a:prstGeom prst="rect">
              <a:avLst/>
            </a:prstGeom>
            <a:noFill/>
            <a:ln w="9525">
              <a:noFill/>
              <a:miter lim="800000"/>
              <a:headEnd/>
              <a:tailEnd/>
            </a:ln>
            <a:effectLst/>
          </p:spPr>
          <p:txBody>
            <a:bodyPr wrap="none">
              <a:prstTxWarp prst="textNoShape">
                <a:avLst/>
              </a:prstTxWarp>
              <a:spAutoFit/>
            </a:bodyPr>
            <a:lstStyle/>
            <a:p>
              <a:r>
                <a:rPr lang="en-US" altLang="en-US"/>
                <a:t>IID</a:t>
              </a:r>
            </a:p>
          </p:txBody>
        </p:sp>
        <p:sp>
          <p:nvSpPr>
            <p:cNvPr id="24298" name="Line 746"/>
            <p:cNvSpPr>
              <a:spLocks noChangeShapeType="1"/>
            </p:cNvSpPr>
            <p:nvPr/>
          </p:nvSpPr>
          <p:spPr bwMode="auto">
            <a:xfrm flipV="1">
              <a:off x="3984" y="3744"/>
              <a:ext cx="816"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One frequency row in LSO</a:t>
            </a:r>
          </a:p>
        </p:txBody>
      </p:sp>
      <p:grpSp>
        <p:nvGrpSpPr>
          <p:cNvPr id="21514" name="Group 10"/>
          <p:cNvGrpSpPr>
            <a:grpSpLocks/>
          </p:cNvGrpSpPr>
          <p:nvPr/>
        </p:nvGrpSpPr>
        <p:grpSpPr bwMode="auto">
          <a:xfrm>
            <a:off x="3352800" y="2362200"/>
            <a:ext cx="457200" cy="1536700"/>
            <a:chOff x="1920" y="1488"/>
            <a:chExt cx="288" cy="968"/>
          </a:xfrm>
        </p:grpSpPr>
        <p:sp>
          <p:nvSpPr>
            <p:cNvPr id="21507" name="Oval 3"/>
            <p:cNvSpPr>
              <a:spLocks noChangeArrowheads="1"/>
            </p:cNvSpPr>
            <p:nvPr/>
          </p:nvSpPr>
          <p:spPr bwMode="auto">
            <a:xfrm>
              <a:off x="192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1510" name="Group 6"/>
            <p:cNvGrpSpPr>
              <a:grpSpLocks/>
            </p:cNvGrpSpPr>
            <p:nvPr/>
          </p:nvGrpSpPr>
          <p:grpSpPr bwMode="auto">
            <a:xfrm>
              <a:off x="1968" y="1488"/>
              <a:ext cx="240" cy="344"/>
              <a:chOff x="1776" y="2840"/>
              <a:chExt cx="432" cy="576"/>
            </a:xfrm>
          </p:grpSpPr>
          <p:sp>
            <p:nvSpPr>
              <p:cNvPr id="21508" name="Freeform 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09" name="Freeform 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1511" name="Group 7"/>
            <p:cNvGrpSpPr>
              <a:grpSpLocks/>
            </p:cNvGrpSpPr>
            <p:nvPr/>
          </p:nvGrpSpPr>
          <p:grpSpPr bwMode="auto">
            <a:xfrm rot="9002607">
              <a:off x="1920" y="2112"/>
              <a:ext cx="240" cy="344"/>
              <a:chOff x="1776" y="2840"/>
              <a:chExt cx="432" cy="576"/>
            </a:xfrm>
          </p:grpSpPr>
          <p:sp>
            <p:nvSpPr>
              <p:cNvPr id="21512" name="Freeform 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13" name="Freeform 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15" name="Group 11"/>
          <p:cNvGrpSpPr>
            <a:grpSpLocks/>
          </p:cNvGrpSpPr>
          <p:nvPr/>
        </p:nvGrpSpPr>
        <p:grpSpPr bwMode="auto">
          <a:xfrm>
            <a:off x="3962400" y="2362200"/>
            <a:ext cx="457200" cy="1536700"/>
            <a:chOff x="1920" y="1488"/>
            <a:chExt cx="288" cy="968"/>
          </a:xfrm>
        </p:grpSpPr>
        <p:sp>
          <p:nvSpPr>
            <p:cNvPr id="21516" name="Oval 12"/>
            <p:cNvSpPr>
              <a:spLocks noChangeArrowheads="1"/>
            </p:cNvSpPr>
            <p:nvPr/>
          </p:nvSpPr>
          <p:spPr bwMode="auto">
            <a:xfrm>
              <a:off x="192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1517" name="Group 13"/>
            <p:cNvGrpSpPr>
              <a:grpSpLocks/>
            </p:cNvGrpSpPr>
            <p:nvPr/>
          </p:nvGrpSpPr>
          <p:grpSpPr bwMode="auto">
            <a:xfrm>
              <a:off x="1968" y="1488"/>
              <a:ext cx="240" cy="344"/>
              <a:chOff x="1776" y="2840"/>
              <a:chExt cx="432" cy="576"/>
            </a:xfrm>
          </p:grpSpPr>
          <p:sp>
            <p:nvSpPr>
              <p:cNvPr id="21518" name="Freeform 1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19" name="Freeform 1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1520" name="Group 16"/>
            <p:cNvGrpSpPr>
              <a:grpSpLocks/>
            </p:cNvGrpSpPr>
            <p:nvPr/>
          </p:nvGrpSpPr>
          <p:grpSpPr bwMode="auto">
            <a:xfrm rot="9002607">
              <a:off x="1920" y="2112"/>
              <a:ext cx="240" cy="344"/>
              <a:chOff x="1776" y="2840"/>
              <a:chExt cx="432" cy="576"/>
            </a:xfrm>
          </p:grpSpPr>
          <p:sp>
            <p:nvSpPr>
              <p:cNvPr id="21521" name="Freeform 1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22" name="Freeform 1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23" name="Group 19"/>
          <p:cNvGrpSpPr>
            <a:grpSpLocks/>
          </p:cNvGrpSpPr>
          <p:nvPr/>
        </p:nvGrpSpPr>
        <p:grpSpPr bwMode="auto">
          <a:xfrm>
            <a:off x="4267200" y="2362200"/>
            <a:ext cx="457200" cy="1536700"/>
            <a:chOff x="1920" y="1488"/>
            <a:chExt cx="288" cy="968"/>
          </a:xfrm>
        </p:grpSpPr>
        <p:sp>
          <p:nvSpPr>
            <p:cNvPr id="21524" name="Oval 20"/>
            <p:cNvSpPr>
              <a:spLocks noChangeArrowheads="1"/>
            </p:cNvSpPr>
            <p:nvPr/>
          </p:nvSpPr>
          <p:spPr bwMode="auto">
            <a:xfrm>
              <a:off x="192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1525" name="Group 21"/>
            <p:cNvGrpSpPr>
              <a:grpSpLocks/>
            </p:cNvGrpSpPr>
            <p:nvPr/>
          </p:nvGrpSpPr>
          <p:grpSpPr bwMode="auto">
            <a:xfrm>
              <a:off x="1968" y="1488"/>
              <a:ext cx="240" cy="344"/>
              <a:chOff x="1776" y="2840"/>
              <a:chExt cx="432" cy="576"/>
            </a:xfrm>
          </p:grpSpPr>
          <p:sp>
            <p:nvSpPr>
              <p:cNvPr id="21526" name="Freeform 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27" name="Freeform 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1528" name="Group 24"/>
            <p:cNvGrpSpPr>
              <a:grpSpLocks/>
            </p:cNvGrpSpPr>
            <p:nvPr/>
          </p:nvGrpSpPr>
          <p:grpSpPr bwMode="auto">
            <a:xfrm rot="9002607">
              <a:off x="1920" y="2112"/>
              <a:ext cx="240" cy="344"/>
              <a:chOff x="1776" y="2840"/>
              <a:chExt cx="432" cy="576"/>
            </a:xfrm>
          </p:grpSpPr>
          <p:sp>
            <p:nvSpPr>
              <p:cNvPr id="21529" name="Freeform 2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30" name="Freeform 2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31" name="Group 27"/>
          <p:cNvGrpSpPr>
            <a:grpSpLocks/>
          </p:cNvGrpSpPr>
          <p:nvPr/>
        </p:nvGrpSpPr>
        <p:grpSpPr bwMode="auto">
          <a:xfrm>
            <a:off x="4572000" y="2362200"/>
            <a:ext cx="457200" cy="1536700"/>
            <a:chOff x="1920" y="1488"/>
            <a:chExt cx="288" cy="968"/>
          </a:xfrm>
        </p:grpSpPr>
        <p:sp>
          <p:nvSpPr>
            <p:cNvPr id="21532" name="Oval 28"/>
            <p:cNvSpPr>
              <a:spLocks noChangeArrowheads="1"/>
            </p:cNvSpPr>
            <p:nvPr/>
          </p:nvSpPr>
          <p:spPr bwMode="auto">
            <a:xfrm>
              <a:off x="192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1533" name="Group 29"/>
            <p:cNvGrpSpPr>
              <a:grpSpLocks/>
            </p:cNvGrpSpPr>
            <p:nvPr/>
          </p:nvGrpSpPr>
          <p:grpSpPr bwMode="auto">
            <a:xfrm>
              <a:off x="1968" y="1488"/>
              <a:ext cx="240" cy="344"/>
              <a:chOff x="1776" y="2840"/>
              <a:chExt cx="432" cy="576"/>
            </a:xfrm>
          </p:grpSpPr>
          <p:sp>
            <p:nvSpPr>
              <p:cNvPr id="21534" name="Freeform 3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35" name="Freeform 3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1536" name="Group 32"/>
            <p:cNvGrpSpPr>
              <a:grpSpLocks/>
            </p:cNvGrpSpPr>
            <p:nvPr/>
          </p:nvGrpSpPr>
          <p:grpSpPr bwMode="auto">
            <a:xfrm rot="9002607">
              <a:off x="1920" y="2112"/>
              <a:ext cx="240" cy="344"/>
              <a:chOff x="1776" y="2840"/>
              <a:chExt cx="432" cy="576"/>
            </a:xfrm>
          </p:grpSpPr>
          <p:sp>
            <p:nvSpPr>
              <p:cNvPr id="21537" name="Freeform 3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38" name="Freeform 3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39" name="Group 35"/>
          <p:cNvGrpSpPr>
            <a:grpSpLocks/>
          </p:cNvGrpSpPr>
          <p:nvPr/>
        </p:nvGrpSpPr>
        <p:grpSpPr bwMode="auto">
          <a:xfrm>
            <a:off x="4876800" y="2362200"/>
            <a:ext cx="457200" cy="1536700"/>
            <a:chOff x="1920" y="1488"/>
            <a:chExt cx="288" cy="968"/>
          </a:xfrm>
        </p:grpSpPr>
        <p:sp>
          <p:nvSpPr>
            <p:cNvPr id="21540" name="Oval 36"/>
            <p:cNvSpPr>
              <a:spLocks noChangeArrowheads="1"/>
            </p:cNvSpPr>
            <p:nvPr/>
          </p:nvSpPr>
          <p:spPr bwMode="auto">
            <a:xfrm>
              <a:off x="192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1541" name="Group 37"/>
            <p:cNvGrpSpPr>
              <a:grpSpLocks/>
            </p:cNvGrpSpPr>
            <p:nvPr/>
          </p:nvGrpSpPr>
          <p:grpSpPr bwMode="auto">
            <a:xfrm>
              <a:off x="1968" y="1488"/>
              <a:ext cx="240" cy="344"/>
              <a:chOff x="1776" y="2840"/>
              <a:chExt cx="432" cy="576"/>
            </a:xfrm>
          </p:grpSpPr>
          <p:sp>
            <p:nvSpPr>
              <p:cNvPr id="21542" name="Freeform 3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43" name="Freeform 3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1544" name="Group 40"/>
            <p:cNvGrpSpPr>
              <a:grpSpLocks/>
            </p:cNvGrpSpPr>
            <p:nvPr/>
          </p:nvGrpSpPr>
          <p:grpSpPr bwMode="auto">
            <a:xfrm rot="9002607">
              <a:off x="1920" y="2112"/>
              <a:ext cx="240" cy="344"/>
              <a:chOff x="1776" y="2840"/>
              <a:chExt cx="432" cy="576"/>
            </a:xfrm>
          </p:grpSpPr>
          <p:sp>
            <p:nvSpPr>
              <p:cNvPr id="21545" name="Freeform 4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46" name="Freeform 4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47" name="Group 43"/>
          <p:cNvGrpSpPr>
            <a:grpSpLocks/>
          </p:cNvGrpSpPr>
          <p:nvPr/>
        </p:nvGrpSpPr>
        <p:grpSpPr bwMode="auto">
          <a:xfrm>
            <a:off x="5181600" y="2362200"/>
            <a:ext cx="457200" cy="1536700"/>
            <a:chOff x="1920" y="1488"/>
            <a:chExt cx="288" cy="968"/>
          </a:xfrm>
        </p:grpSpPr>
        <p:sp>
          <p:nvSpPr>
            <p:cNvPr id="21548" name="Oval 44"/>
            <p:cNvSpPr>
              <a:spLocks noChangeArrowheads="1"/>
            </p:cNvSpPr>
            <p:nvPr/>
          </p:nvSpPr>
          <p:spPr bwMode="auto">
            <a:xfrm>
              <a:off x="192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1549" name="Group 45"/>
            <p:cNvGrpSpPr>
              <a:grpSpLocks/>
            </p:cNvGrpSpPr>
            <p:nvPr/>
          </p:nvGrpSpPr>
          <p:grpSpPr bwMode="auto">
            <a:xfrm>
              <a:off x="1968" y="1488"/>
              <a:ext cx="240" cy="344"/>
              <a:chOff x="1776" y="2840"/>
              <a:chExt cx="432" cy="576"/>
            </a:xfrm>
          </p:grpSpPr>
          <p:sp>
            <p:nvSpPr>
              <p:cNvPr id="21550" name="Freeform 4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51" name="Freeform 4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1552" name="Group 48"/>
            <p:cNvGrpSpPr>
              <a:grpSpLocks/>
            </p:cNvGrpSpPr>
            <p:nvPr/>
          </p:nvGrpSpPr>
          <p:grpSpPr bwMode="auto">
            <a:xfrm rot="9002607">
              <a:off x="1920" y="2112"/>
              <a:ext cx="240" cy="344"/>
              <a:chOff x="1776" y="2840"/>
              <a:chExt cx="432" cy="576"/>
            </a:xfrm>
          </p:grpSpPr>
          <p:sp>
            <p:nvSpPr>
              <p:cNvPr id="21553" name="Freeform 4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54" name="Freeform 5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55" name="Group 51"/>
          <p:cNvGrpSpPr>
            <a:grpSpLocks/>
          </p:cNvGrpSpPr>
          <p:nvPr/>
        </p:nvGrpSpPr>
        <p:grpSpPr bwMode="auto">
          <a:xfrm>
            <a:off x="5486400" y="2362200"/>
            <a:ext cx="457200" cy="1536700"/>
            <a:chOff x="1920" y="1488"/>
            <a:chExt cx="288" cy="968"/>
          </a:xfrm>
        </p:grpSpPr>
        <p:sp>
          <p:nvSpPr>
            <p:cNvPr id="21556" name="Oval 52"/>
            <p:cNvSpPr>
              <a:spLocks noChangeArrowheads="1"/>
            </p:cNvSpPr>
            <p:nvPr/>
          </p:nvSpPr>
          <p:spPr bwMode="auto">
            <a:xfrm>
              <a:off x="192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1557" name="Group 53"/>
            <p:cNvGrpSpPr>
              <a:grpSpLocks/>
            </p:cNvGrpSpPr>
            <p:nvPr/>
          </p:nvGrpSpPr>
          <p:grpSpPr bwMode="auto">
            <a:xfrm>
              <a:off x="1968" y="1488"/>
              <a:ext cx="240" cy="344"/>
              <a:chOff x="1776" y="2840"/>
              <a:chExt cx="432" cy="576"/>
            </a:xfrm>
          </p:grpSpPr>
          <p:sp>
            <p:nvSpPr>
              <p:cNvPr id="21558" name="Freeform 5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59" name="Freeform 5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1560" name="Group 56"/>
            <p:cNvGrpSpPr>
              <a:grpSpLocks/>
            </p:cNvGrpSpPr>
            <p:nvPr/>
          </p:nvGrpSpPr>
          <p:grpSpPr bwMode="auto">
            <a:xfrm rot="9002607">
              <a:off x="1920" y="2112"/>
              <a:ext cx="240" cy="344"/>
              <a:chOff x="1776" y="2840"/>
              <a:chExt cx="432" cy="576"/>
            </a:xfrm>
          </p:grpSpPr>
          <p:sp>
            <p:nvSpPr>
              <p:cNvPr id="21561" name="Freeform 5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62" name="Freeform 5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63" name="Group 59"/>
          <p:cNvGrpSpPr>
            <a:grpSpLocks/>
          </p:cNvGrpSpPr>
          <p:nvPr/>
        </p:nvGrpSpPr>
        <p:grpSpPr bwMode="auto">
          <a:xfrm>
            <a:off x="5791200" y="2362200"/>
            <a:ext cx="457200" cy="1536700"/>
            <a:chOff x="1920" y="1488"/>
            <a:chExt cx="288" cy="968"/>
          </a:xfrm>
        </p:grpSpPr>
        <p:sp>
          <p:nvSpPr>
            <p:cNvPr id="21564" name="Oval 60"/>
            <p:cNvSpPr>
              <a:spLocks noChangeArrowheads="1"/>
            </p:cNvSpPr>
            <p:nvPr/>
          </p:nvSpPr>
          <p:spPr bwMode="auto">
            <a:xfrm>
              <a:off x="192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1565" name="Group 61"/>
            <p:cNvGrpSpPr>
              <a:grpSpLocks/>
            </p:cNvGrpSpPr>
            <p:nvPr/>
          </p:nvGrpSpPr>
          <p:grpSpPr bwMode="auto">
            <a:xfrm>
              <a:off x="1968" y="1488"/>
              <a:ext cx="240" cy="344"/>
              <a:chOff x="1776" y="2840"/>
              <a:chExt cx="432" cy="576"/>
            </a:xfrm>
          </p:grpSpPr>
          <p:sp>
            <p:nvSpPr>
              <p:cNvPr id="21566" name="Freeform 6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67" name="Freeform 6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1568" name="Group 64"/>
            <p:cNvGrpSpPr>
              <a:grpSpLocks/>
            </p:cNvGrpSpPr>
            <p:nvPr/>
          </p:nvGrpSpPr>
          <p:grpSpPr bwMode="auto">
            <a:xfrm rot="9002607">
              <a:off x="1920" y="2112"/>
              <a:ext cx="240" cy="344"/>
              <a:chOff x="1776" y="2840"/>
              <a:chExt cx="432" cy="576"/>
            </a:xfrm>
          </p:grpSpPr>
          <p:sp>
            <p:nvSpPr>
              <p:cNvPr id="21569" name="Freeform 6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70" name="Freeform 6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71" name="Group 67"/>
          <p:cNvGrpSpPr>
            <a:grpSpLocks/>
          </p:cNvGrpSpPr>
          <p:nvPr/>
        </p:nvGrpSpPr>
        <p:grpSpPr bwMode="auto">
          <a:xfrm>
            <a:off x="6096000" y="2362200"/>
            <a:ext cx="457200" cy="1536700"/>
            <a:chOff x="1920" y="1488"/>
            <a:chExt cx="288" cy="968"/>
          </a:xfrm>
        </p:grpSpPr>
        <p:sp>
          <p:nvSpPr>
            <p:cNvPr id="21572" name="Oval 68"/>
            <p:cNvSpPr>
              <a:spLocks noChangeArrowheads="1"/>
            </p:cNvSpPr>
            <p:nvPr/>
          </p:nvSpPr>
          <p:spPr bwMode="auto">
            <a:xfrm>
              <a:off x="192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1573" name="Group 69"/>
            <p:cNvGrpSpPr>
              <a:grpSpLocks/>
            </p:cNvGrpSpPr>
            <p:nvPr/>
          </p:nvGrpSpPr>
          <p:grpSpPr bwMode="auto">
            <a:xfrm>
              <a:off x="1968" y="1488"/>
              <a:ext cx="240" cy="344"/>
              <a:chOff x="1776" y="2840"/>
              <a:chExt cx="432" cy="576"/>
            </a:xfrm>
          </p:grpSpPr>
          <p:sp>
            <p:nvSpPr>
              <p:cNvPr id="21574" name="Freeform 7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75" name="Freeform 7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1576" name="Group 72"/>
            <p:cNvGrpSpPr>
              <a:grpSpLocks/>
            </p:cNvGrpSpPr>
            <p:nvPr/>
          </p:nvGrpSpPr>
          <p:grpSpPr bwMode="auto">
            <a:xfrm rot="9002607">
              <a:off x="1920" y="2112"/>
              <a:ext cx="240" cy="344"/>
              <a:chOff x="1776" y="2840"/>
              <a:chExt cx="432" cy="576"/>
            </a:xfrm>
          </p:grpSpPr>
          <p:sp>
            <p:nvSpPr>
              <p:cNvPr id="21577" name="Freeform 7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1578" name="Freeform 7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1579" name="Group 75"/>
          <p:cNvGrpSpPr>
            <a:grpSpLocks/>
          </p:cNvGrpSpPr>
          <p:nvPr/>
        </p:nvGrpSpPr>
        <p:grpSpPr bwMode="auto">
          <a:xfrm>
            <a:off x="3657600" y="2362200"/>
            <a:ext cx="457200" cy="1536700"/>
            <a:chOff x="1920" y="1488"/>
            <a:chExt cx="288" cy="968"/>
          </a:xfrm>
        </p:grpSpPr>
        <p:sp>
          <p:nvSpPr>
            <p:cNvPr id="21580" name="Oval 76"/>
            <p:cNvSpPr>
              <a:spLocks noChangeArrowheads="1"/>
            </p:cNvSpPr>
            <p:nvPr/>
          </p:nvSpPr>
          <p:spPr bwMode="auto">
            <a:xfrm>
              <a:off x="192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1581" name="Group 77"/>
            <p:cNvGrpSpPr>
              <a:grpSpLocks/>
            </p:cNvGrpSpPr>
            <p:nvPr/>
          </p:nvGrpSpPr>
          <p:grpSpPr bwMode="auto">
            <a:xfrm>
              <a:off x="1968" y="1488"/>
              <a:ext cx="240" cy="344"/>
              <a:chOff x="1776" y="2840"/>
              <a:chExt cx="432" cy="576"/>
            </a:xfrm>
          </p:grpSpPr>
          <p:sp>
            <p:nvSpPr>
              <p:cNvPr id="21582" name="Freeform 7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83" name="Freeform 7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1584" name="Group 80"/>
            <p:cNvGrpSpPr>
              <a:grpSpLocks/>
            </p:cNvGrpSpPr>
            <p:nvPr/>
          </p:nvGrpSpPr>
          <p:grpSpPr bwMode="auto">
            <a:xfrm rot="9002607">
              <a:off x="1920" y="2112"/>
              <a:ext cx="240" cy="344"/>
              <a:chOff x="1776" y="2840"/>
              <a:chExt cx="432" cy="576"/>
            </a:xfrm>
          </p:grpSpPr>
          <p:sp>
            <p:nvSpPr>
              <p:cNvPr id="21585" name="Freeform 8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1586" name="Freeform 8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sp>
        <p:nvSpPr>
          <p:cNvPr id="21587" name="Text Box 83"/>
          <p:cNvSpPr txBox="1">
            <a:spLocks noChangeArrowheads="1"/>
          </p:cNvSpPr>
          <p:nvPr/>
        </p:nvSpPr>
        <p:spPr bwMode="auto">
          <a:xfrm>
            <a:off x="3336925" y="4098925"/>
            <a:ext cx="3308350" cy="457200"/>
          </a:xfrm>
          <a:prstGeom prst="rect">
            <a:avLst/>
          </a:prstGeom>
          <a:noFill/>
          <a:ln w="9525">
            <a:noFill/>
            <a:miter lim="800000"/>
            <a:headEnd/>
            <a:tailEnd/>
          </a:ln>
          <a:effectLst/>
        </p:spPr>
        <p:txBody>
          <a:bodyPr wrap="none">
            <a:prstTxWarp prst="textNoShape">
              <a:avLst/>
            </a:prstTxWarp>
            <a:spAutoFit/>
          </a:bodyPr>
          <a:lstStyle/>
          <a:p>
            <a:r>
              <a:rPr lang="en-US"/>
              <a:t>1   2  3  4  </a:t>
            </a:r>
            <a:r>
              <a:rPr lang="en-US" b="1" i="1">
                <a:solidFill>
                  <a:schemeClr val="tx2"/>
                </a:solidFill>
              </a:rPr>
              <a:t>5  6</a:t>
            </a:r>
            <a:r>
              <a:rPr lang="en-US"/>
              <a:t>  7  8  9  10</a:t>
            </a:r>
          </a:p>
        </p:txBody>
      </p:sp>
      <p:sp>
        <p:nvSpPr>
          <p:cNvPr id="21588" name="Text Box 84"/>
          <p:cNvSpPr txBox="1">
            <a:spLocks noChangeArrowheads="1"/>
          </p:cNvSpPr>
          <p:nvPr/>
        </p:nvSpPr>
        <p:spPr bwMode="auto">
          <a:xfrm>
            <a:off x="7070725" y="4022725"/>
            <a:ext cx="1817688" cy="457200"/>
          </a:xfrm>
          <a:prstGeom prst="rect">
            <a:avLst/>
          </a:prstGeom>
          <a:noFill/>
          <a:ln w="9525">
            <a:noFill/>
            <a:miter lim="800000"/>
            <a:headEnd/>
            <a:tailEnd/>
          </a:ln>
          <a:effectLst/>
        </p:spPr>
        <p:txBody>
          <a:bodyPr wrap="none">
            <a:prstTxWarp prst="textNoShape">
              <a:avLst/>
            </a:prstTxWarp>
            <a:spAutoFit/>
          </a:bodyPr>
          <a:lstStyle/>
          <a:p>
            <a:r>
              <a:rPr lang="en-US"/>
              <a:t>IID threshold</a:t>
            </a:r>
          </a:p>
        </p:txBody>
      </p:sp>
      <p:sp>
        <p:nvSpPr>
          <p:cNvPr id="21589" name="Line 85"/>
          <p:cNvSpPr>
            <a:spLocks noChangeShapeType="1"/>
          </p:cNvSpPr>
          <p:nvPr/>
        </p:nvSpPr>
        <p:spPr bwMode="auto">
          <a:xfrm flipH="1" flipV="1">
            <a:off x="4953000" y="4572000"/>
            <a:ext cx="304800" cy="762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1590" name="Text Box 86"/>
          <p:cNvSpPr txBox="1">
            <a:spLocks noChangeArrowheads="1"/>
          </p:cNvSpPr>
          <p:nvPr/>
        </p:nvSpPr>
        <p:spPr bwMode="auto">
          <a:xfrm>
            <a:off x="5410200" y="5241925"/>
            <a:ext cx="3163888" cy="457200"/>
          </a:xfrm>
          <a:prstGeom prst="rect">
            <a:avLst/>
          </a:prstGeom>
          <a:noFill/>
          <a:ln w="9525">
            <a:noFill/>
            <a:miter lim="800000"/>
            <a:headEnd/>
            <a:tailEnd/>
          </a:ln>
          <a:effectLst/>
        </p:spPr>
        <p:txBody>
          <a:bodyPr wrap="none">
            <a:prstTxWarp prst="textNoShape">
              <a:avLst/>
            </a:prstTxWarp>
            <a:spAutoFit/>
          </a:bodyPr>
          <a:lstStyle/>
          <a:p>
            <a:r>
              <a:rPr lang="en-US"/>
              <a:t>IID must be around here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4953" name="Group 377"/>
          <p:cNvGrpSpPr>
            <a:grpSpLocks/>
          </p:cNvGrpSpPr>
          <p:nvPr/>
        </p:nvGrpSpPr>
        <p:grpSpPr bwMode="auto">
          <a:xfrm>
            <a:off x="3352800" y="2362200"/>
            <a:ext cx="3200400" cy="1536700"/>
            <a:chOff x="2112" y="1488"/>
            <a:chExt cx="2016" cy="968"/>
          </a:xfrm>
        </p:grpSpPr>
        <p:sp>
          <p:nvSpPr>
            <p:cNvPr id="24580" name="Oval 4"/>
            <p:cNvSpPr>
              <a:spLocks noChangeArrowheads="1"/>
            </p:cNvSpPr>
            <p:nvPr/>
          </p:nvSpPr>
          <p:spPr bwMode="auto">
            <a:xfrm>
              <a:off x="211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581" name="Group 5"/>
            <p:cNvGrpSpPr>
              <a:grpSpLocks/>
            </p:cNvGrpSpPr>
            <p:nvPr/>
          </p:nvGrpSpPr>
          <p:grpSpPr bwMode="auto">
            <a:xfrm>
              <a:off x="2160" y="1488"/>
              <a:ext cx="240" cy="344"/>
              <a:chOff x="1776" y="2840"/>
              <a:chExt cx="432" cy="576"/>
            </a:xfrm>
          </p:grpSpPr>
          <p:sp>
            <p:nvSpPr>
              <p:cNvPr id="24582" name="Freeform 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583" name="Freeform 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584" name="Group 8"/>
            <p:cNvGrpSpPr>
              <a:grpSpLocks/>
            </p:cNvGrpSpPr>
            <p:nvPr/>
          </p:nvGrpSpPr>
          <p:grpSpPr bwMode="auto">
            <a:xfrm rot="9002607">
              <a:off x="2112" y="2112"/>
              <a:ext cx="240" cy="344"/>
              <a:chOff x="1776" y="2840"/>
              <a:chExt cx="432" cy="576"/>
            </a:xfrm>
          </p:grpSpPr>
          <p:sp>
            <p:nvSpPr>
              <p:cNvPr id="24585" name="Freeform 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586" name="Freeform 1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587" name="Oval 11"/>
            <p:cNvSpPr>
              <a:spLocks noChangeArrowheads="1"/>
            </p:cNvSpPr>
            <p:nvPr/>
          </p:nvSpPr>
          <p:spPr bwMode="auto">
            <a:xfrm>
              <a:off x="2496"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588" name="Group 12"/>
            <p:cNvGrpSpPr>
              <a:grpSpLocks/>
            </p:cNvGrpSpPr>
            <p:nvPr/>
          </p:nvGrpSpPr>
          <p:grpSpPr bwMode="auto">
            <a:xfrm>
              <a:off x="2544" y="1488"/>
              <a:ext cx="240" cy="344"/>
              <a:chOff x="1776" y="2840"/>
              <a:chExt cx="432" cy="576"/>
            </a:xfrm>
          </p:grpSpPr>
          <p:sp>
            <p:nvSpPr>
              <p:cNvPr id="24589" name="Freeform 1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590" name="Freeform 1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591" name="Group 15"/>
            <p:cNvGrpSpPr>
              <a:grpSpLocks/>
            </p:cNvGrpSpPr>
            <p:nvPr/>
          </p:nvGrpSpPr>
          <p:grpSpPr bwMode="auto">
            <a:xfrm rot="9002607">
              <a:off x="2496" y="2112"/>
              <a:ext cx="240" cy="344"/>
              <a:chOff x="1776" y="2840"/>
              <a:chExt cx="432" cy="576"/>
            </a:xfrm>
          </p:grpSpPr>
          <p:sp>
            <p:nvSpPr>
              <p:cNvPr id="24592" name="Freeform 1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593" name="Freeform 1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594" name="Oval 18"/>
            <p:cNvSpPr>
              <a:spLocks noChangeArrowheads="1"/>
            </p:cNvSpPr>
            <p:nvPr/>
          </p:nvSpPr>
          <p:spPr bwMode="auto">
            <a:xfrm>
              <a:off x="2688"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595" name="Group 19"/>
            <p:cNvGrpSpPr>
              <a:grpSpLocks/>
            </p:cNvGrpSpPr>
            <p:nvPr/>
          </p:nvGrpSpPr>
          <p:grpSpPr bwMode="auto">
            <a:xfrm>
              <a:off x="2736" y="1488"/>
              <a:ext cx="240" cy="344"/>
              <a:chOff x="1776" y="2840"/>
              <a:chExt cx="432" cy="576"/>
            </a:xfrm>
          </p:grpSpPr>
          <p:sp>
            <p:nvSpPr>
              <p:cNvPr id="24596" name="Freeform 2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597" name="Freeform 2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598" name="Group 22"/>
            <p:cNvGrpSpPr>
              <a:grpSpLocks/>
            </p:cNvGrpSpPr>
            <p:nvPr/>
          </p:nvGrpSpPr>
          <p:grpSpPr bwMode="auto">
            <a:xfrm rot="9002607">
              <a:off x="2688" y="2112"/>
              <a:ext cx="240" cy="344"/>
              <a:chOff x="1776" y="2840"/>
              <a:chExt cx="432" cy="576"/>
            </a:xfrm>
          </p:grpSpPr>
          <p:sp>
            <p:nvSpPr>
              <p:cNvPr id="24599" name="Freeform 2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00" name="Freeform 2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01" name="Oval 25"/>
            <p:cNvSpPr>
              <a:spLocks noChangeArrowheads="1"/>
            </p:cNvSpPr>
            <p:nvPr/>
          </p:nvSpPr>
          <p:spPr bwMode="auto">
            <a:xfrm>
              <a:off x="288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02" name="Group 26"/>
            <p:cNvGrpSpPr>
              <a:grpSpLocks/>
            </p:cNvGrpSpPr>
            <p:nvPr/>
          </p:nvGrpSpPr>
          <p:grpSpPr bwMode="auto">
            <a:xfrm>
              <a:off x="2928" y="1488"/>
              <a:ext cx="240" cy="344"/>
              <a:chOff x="1776" y="2840"/>
              <a:chExt cx="432" cy="576"/>
            </a:xfrm>
          </p:grpSpPr>
          <p:sp>
            <p:nvSpPr>
              <p:cNvPr id="24603" name="Freeform 2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04" name="Freeform 2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05" name="Group 29"/>
            <p:cNvGrpSpPr>
              <a:grpSpLocks/>
            </p:cNvGrpSpPr>
            <p:nvPr/>
          </p:nvGrpSpPr>
          <p:grpSpPr bwMode="auto">
            <a:xfrm rot="9002607">
              <a:off x="2880" y="2112"/>
              <a:ext cx="240" cy="344"/>
              <a:chOff x="1776" y="2840"/>
              <a:chExt cx="432" cy="576"/>
            </a:xfrm>
          </p:grpSpPr>
          <p:sp>
            <p:nvSpPr>
              <p:cNvPr id="24606" name="Freeform 3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07" name="Freeform 3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08" name="Oval 32"/>
            <p:cNvSpPr>
              <a:spLocks noChangeArrowheads="1"/>
            </p:cNvSpPr>
            <p:nvPr/>
          </p:nvSpPr>
          <p:spPr bwMode="auto">
            <a:xfrm>
              <a:off x="3072"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09" name="Group 33"/>
            <p:cNvGrpSpPr>
              <a:grpSpLocks/>
            </p:cNvGrpSpPr>
            <p:nvPr/>
          </p:nvGrpSpPr>
          <p:grpSpPr bwMode="auto">
            <a:xfrm>
              <a:off x="3120" y="1488"/>
              <a:ext cx="240" cy="344"/>
              <a:chOff x="1776" y="2840"/>
              <a:chExt cx="432" cy="576"/>
            </a:xfrm>
          </p:grpSpPr>
          <p:sp>
            <p:nvSpPr>
              <p:cNvPr id="24610" name="Freeform 3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11" name="Freeform 3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12" name="Group 36"/>
            <p:cNvGrpSpPr>
              <a:grpSpLocks/>
            </p:cNvGrpSpPr>
            <p:nvPr/>
          </p:nvGrpSpPr>
          <p:grpSpPr bwMode="auto">
            <a:xfrm rot="9002607">
              <a:off x="3072" y="2112"/>
              <a:ext cx="240" cy="344"/>
              <a:chOff x="1776" y="2840"/>
              <a:chExt cx="432" cy="576"/>
            </a:xfrm>
          </p:grpSpPr>
          <p:sp>
            <p:nvSpPr>
              <p:cNvPr id="24613" name="Freeform 3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14" name="Freeform 3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15" name="Oval 39"/>
            <p:cNvSpPr>
              <a:spLocks noChangeArrowheads="1"/>
            </p:cNvSpPr>
            <p:nvPr/>
          </p:nvSpPr>
          <p:spPr bwMode="auto">
            <a:xfrm>
              <a:off x="3264"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616" name="Group 40"/>
            <p:cNvGrpSpPr>
              <a:grpSpLocks/>
            </p:cNvGrpSpPr>
            <p:nvPr/>
          </p:nvGrpSpPr>
          <p:grpSpPr bwMode="auto">
            <a:xfrm>
              <a:off x="3312" y="1488"/>
              <a:ext cx="240" cy="344"/>
              <a:chOff x="1776" y="2840"/>
              <a:chExt cx="432" cy="576"/>
            </a:xfrm>
          </p:grpSpPr>
          <p:sp>
            <p:nvSpPr>
              <p:cNvPr id="24617" name="Freeform 4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18" name="Freeform 4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19" name="Group 43"/>
            <p:cNvGrpSpPr>
              <a:grpSpLocks/>
            </p:cNvGrpSpPr>
            <p:nvPr/>
          </p:nvGrpSpPr>
          <p:grpSpPr bwMode="auto">
            <a:xfrm rot="9002607">
              <a:off x="3264" y="2112"/>
              <a:ext cx="240" cy="344"/>
              <a:chOff x="1776" y="2840"/>
              <a:chExt cx="432" cy="576"/>
            </a:xfrm>
          </p:grpSpPr>
          <p:sp>
            <p:nvSpPr>
              <p:cNvPr id="24620" name="Freeform 4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21" name="Freeform 4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22" name="Oval 46"/>
            <p:cNvSpPr>
              <a:spLocks noChangeArrowheads="1"/>
            </p:cNvSpPr>
            <p:nvPr/>
          </p:nvSpPr>
          <p:spPr bwMode="auto">
            <a:xfrm>
              <a:off x="3456"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623" name="Group 47"/>
            <p:cNvGrpSpPr>
              <a:grpSpLocks/>
            </p:cNvGrpSpPr>
            <p:nvPr/>
          </p:nvGrpSpPr>
          <p:grpSpPr bwMode="auto">
            <a:xfrm>
              <a:off x="3504" y="1488"/>
              <a:ext cx="240" cy="344"/>
              <a:chOff x="1776" y="2840"/>
              <a:chExt cx="432" cy="576"/>
            </a:xfrm>
          </p:grpSpPr>
          <p:sp>
            <p:nvSpPr>
              <p:cNvPr id="24624" name="Freeform 4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25" name="Freeform 4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26" name="Group 50"/>
            <p:cNvGrpSpPr>
              <a:grpSpLocks/>
            </p:cNvGrpSpPr>
            <p:nvPr/>
          </p:nvGrpSpPr>
          <p:grpSpPr bwMode="auto">
            <a:xfrm rot="9002607">
              <a:off x="3456" y="2112"/>
              <a:ext cx="240" cy="344"/>
              <a:chOff x="1776" y="2840"/>
              <a:chExt cx="432" cy="576"/>
            </a:xfrm>
          </p:grpSpPr>
          <p:sp>
            <p:nvSpPr>
              <p:cNvPr id="24627" name="Freeform 5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28" name="Freeform 5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29" name="Oval 53"/>
            <p:cNvSpPr>
              <a:spLocks noChangeArrowheads="1"/>
            </p:cNvSpPr>
            <p:nvPr/>
          </p:nvSpPr>
          <p:spPr bwMode="auto">
            <a:xfrm>
              <a:off x="3648"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630" name="Group 54"/>
            <p:cNvGrpSpPr>
              <a:grpSpLocks/>
            </p:cNvGrpSpPr>
            <p:nvPr/>
          </p:nvGrpSpPr>
          <p:grpSpPr bwMode="auto">
            <a:xfrm>
              <a:off x="3696" y="1488"/>
              <a:ext cx="240" cy="344"/>
              <a:chOff x="1776" y="2840"/>
              <a:chExt cx="432" cy="576"/>
            </a:xfrm>
          </p:grpSpPr>
          <p:sp>
            <p:nvSpPr>
              <p:cNvPr id="24631" name="Freeform 5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32" name="Freeform 5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33" name="Group 57"/>
            <p:cNvGrpSpPr>
              <a:grpSpLocks/>
            </p:cNvGrpSpPr>
            <p:nvPr/>
          </p:nvGrpSpPr>
          <p:grpSpPr bwMode="auto">
            <a:xfrm rot="9002607">
              <a:off x="3648" y="2112"/>
              <a:ext cx="240" cy="344"/>
              <a:chOff x="1776" y="2840"/>
              <a:chExt cx="432" cy="576"/>
            </a:xfrm>
          </p:grpSpPr>
          <p:sp>
            <p:nvSpPr>
              <p:cNvPr id="24634" name="Freeform 5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35" name="Freeform 5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36" name="Group 60"/>
            <p:cNvGrpSpPr>
              <a:grpSpLocks/>
            </p:cNvGrpSpPr>
            <p:nvPr/>
          </p:nvGrpSpPr>
          <p:grpSpPr bwMode="auto">
            <a:xfrm>
              <a:off x="3840" y="1488"/>
              <a:ext cx="288" cy="968"/>
              <a:chOff x="3840" y="1488"/>
              <a:chExt cx="288" cy="968"/>
            </a:xfrm>
          </p:grpSpPr>
          <p:sp>
            <p:nvSpPr>
              <p:cNvPr id="24637" name="Oval 61"/>
              <p:cNvSpPr>
                <a:spLocks noChangeArrowheads="1"/>
              </p:cNvSpPr>
              <p:nvPr/>
            </p:nvSpPr>
            <p:spPr bwMode="auto">
              <a:xfrm>
                <a:off x="384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638" name="Group 62"/>
              <p:cNvGrpSpPr>
                <a:grpSpLocks/>
              </p:cNvGrpSpPr>
              <p:nvPr/>
            </p:nvGrpSpPr>
            <p:grpSpPr bwMode="auto">
              <a:xfrm>
                <a:off x="3888" y="1488"/>
                <a:ext cx="240" cy="344"/>
                <a:chOff x="1776" y="2840"/>
                <a:chExt cx="432" cy="576"/>
              </a:xfrm>
            </p:grpSpPr>
            <p:sp>
              <p:nvSpPr>
                <p:cNvPr id="24639" name="Freeform 6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640" name="Freeform 6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4641" name="Group 65"/>
              <p:cNvGrpSpPr>
                <a:grpSpLocks/>
              </p:cNvGrpSpPr>
              <p:nvPr/>
            </p:nvGrpSpPr>
            <p:grpSpPr bwMode="auto">
              <a:xfrm rot="9002607">
                <a:off x="3840" y="2112"/>
                <a:ext cx="240" cy="344"/>
                <a:chOff x="1776" y="2840"/>
                <a:chExt cx="432" cy="576"/>
              </a:xfrm>
            </p:grpSpPr>
            <p:sp>
              <p:nvSpPr>
                <p:cNvPr id="24642" name="Freeform 6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643" name="Freeform 6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644" name="Group 68"/>
            <p:cNvGrpSpPr>
              <a:grpSpLocks/>
            </p:cNvGrpSpPr>
            <p:nvPr/>
          </p:nvGrpSpPr>
          <p:grpSpPr bwMode="auto">
            <a:xfrm>
              <a:off x="2304" y="1488"/>
              <a:ext cx="288" cy="968"/>
              <a:chOff x="2304" y="1488"/>
              <a:chExt cx="288" cy="968"/>
            </a:xfrm>
          </p:grpSpPr>
          <p:sp>
            <p:nvSpPr>
              <p:cNvPr id="24645" name="Oval 69"/>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46" name="Group 70"/>
              <p:cNvGrpSpPr>
                <a:grpSpLocks/>
              </p:cNvGrpSpPr>
              <p:nvPr/>
            </p:nvGrpSpPr>
            <p:grpSpPr bwMode="auto">
              <a:xfrm>
                <a:off x="2352" y="1488"/>
                <a:ext cx="240" cy="344"/>
                <a:chOff x="1776" y="2840"/>
                <a:chExt cx="432" cy="576"/>
              </a:xfrm>
            </p:grpSpPr>
            <p:sp>
              <p:nvSpPr>
                <p:cNvPr id="24647" name="Freeform 7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48" name="Freeform 7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49" name="Group 73"/>
              <p:cNvGrpSpPr>
                <a:grpSpLocks/>
              </p:cNvGrpSpPr>
              <p:nvPr/>
            </p:nvGrpSpPr>
            <p:grpSpPr bwMode="auto">
              <a:xfrm rot="9002607">
                <a:off x="2304" y="2112"/>
                <a:ext cx="240" cy="344"/>
                <a:chOff x="1776" y="2840"/>
                <a:chExt cx="432" cy="576"/>
              </a:xfrm>
            </p:grpSpPr>
            <p:sp>
              <p:nvSpPr>
                <p:cNvPr id="24650" name="Freeform 7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51" name="Freeform 7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4952" name="Group 376"/>
          <p:cNvGrpSpPr>
            <a:grpSpLocks/>
          </p:cNvGrpSpPr>
          <p:nvPr/>
        </p:nvGrpSpPr>
        <p:grpSpPr bwMode="auto">
          <a:xfrm>
            <a:off x="3657600" y="2667000"/>
            <a:ext cx="3200400" cy="1536700"/>
            <a:chOff x="2304" y="1680"/>
            <a:chExt cx="2016" cy="968"/>
          </a:xfrm>
        </p:grpSpPr>
        <p:sp>
          <p:nvSpPr>
            <p:cNvPr id="24653" name="Oval 77"/>
            <p:cNvSpPr>
              <a:spLocks noChangeArrowheads="1"/>
            </p:cNvSpPr>
            <p:nvPr/>
          </p:nvSpPr>
          <p:spPr bwMode="auto">
            <a:xfrm>
              <a:off x="2304"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54" name="Group 78"/>
            <p:cNvGrpSpPr>
              <a:grpSpLocks/>
            </p:cNvGrpSpPr>
            <p:nvPr/>
          </p:nvGrpSpPr>
          <p:grpSpPr bwMode="auto">
            <a:xfrm>
              <a:off x="2352" y="1680"/>
              <a:ext cx="240" cy="344"/>
              <a:chOff x="1776" y="2840"/>
              <a:chExt cx="432" cy="576"/>
            </a:xfrm>
          </p:grpSpPr>
          <p:sp>
            <p:nvSpPr>
              <p:cNvPr id="24655" name="Freeform 7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56" name="Freeform 8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57" name="Group 81"/>
            <p:cNvGrpSpPr>
              <a:grpSpLocks/>
            </p:cNvGrpSpPr>
            <p:nvPr/>
          </p:nvGrpSpPr>
          <p:grpSpPr bwMode="auto">
            <a:xfrm rot="9002607">
              <a:off x="2304" y="2304"/>
              <a:ext cx="240" cy="344"/>
              <a:chOff x="1776" y="2840"/>
              <a:chExt cx="432" cy="576"/>
            </a:xfrm>
          </p:grpSpPr>
          <p:sp>
            <p:nvSpPr>
              <p:cNvPr id="24658" name="Freeform 8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59" name="Freeform 8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60" name="Oval 84"/>
            <p:cNvSpPr>
              <a:spLocks noChangeArrowheads="1"/>
            </p:cNvSpPr>
            <p:nvPr/>
          </p:nvSpPr>
          <p:spPr bwMode="auto">
            <a:xfrm>
              <a:off x="2688"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61" name="Group 85"/>
            <p:cNvGrpSpPr>
              <a:grpSpLocks/>
            </p:cNvGrpSpPr>
            <p:nvPr/>
          </p:nvGrpSpPr>
          <p:grpSpPr bwMode="auto">
            <a:xfrm>
              <a:off x="2736" y="1680"/>
              <a:ext cx="240" cy="344"/>
              <a:chOff x="1776" y="2840"/>
              <a:chExt cx="432" cy="576"/>
            </a:xfrm>
          </p:grpSpPr>
          <p:sp>
            <p:nvSpPr>
              <p:cNvPr id="24662" name="Freeform 8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63" name="Freeform 8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64" name="Group 88"/>
            <p:cNvGrpSpPr>
              <a:grpSpLocks/>
            </p:cNvGrpSpPr>
            <p:nvPr/>
          </p:nvGrpSpPr>
          <p:grpSpPr bwMode="auto">
            <a:xfrm rot="9002607">
              <a:off x="2688" y="2304"/>
              <a:ext cx="240" cy="344"/>
              <a:chOff x="1776" y="2840"/>
              <a:chExt cx="432" cy="576"/>
            </a:xfrm>
          </p:grpSpPr>
          <p:sp>
            <p:nvSpPr>
              <p:cNvPr id="24665" name="Freeform 8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66" name="Freeform 9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67" name="Oval 91"/>
            <p:cNvSpPr>
              <a:spLocks noChangeArrowheads="1"/>
            </p:cNvSpPr>
            <p:nvPr/>
          </p:nvSpPr>
          <p:spPr bwMode="auto">
            <a:xfrm>
              <a:off x="2880"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68" name="Group 92"/>
            <p:cNvGrpSpPr>
              <a:grpSpLocks/>
            </p:cNvGrpSpPr>
            <p:nvPr/>
          </p:nvGrpSpPr>
          <p:grpSpPr bwMode="auto">
            <a:xfrm>
              <a:off x="2928" y="1680"/>
              <a:ext cx="240" cy="344"/>
              <a:chOff x="1776" y="2840"/>
              <a:chExt cx="432" cy="576"/>
            </a:xfrm>
          </p:grpSpPr>
          <p:sp>
            <p:nvSpPr>
              <p:cNvPr id="24669" name="Freeform 9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70" name="Freeform 9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71" name="Group 95"/>
            <p:cNvGrpSpPr>
              <a:grpSpLocks/>
            </p:cNvGrpSpPr>
            <p:nvPr/>
          </p:nvGrpSpPr>
          <p:grpSpPr bwMode="auto">
            <a:xfrm rot="9002607">
              <a:off x="2880" y="2304"/>
              <a:ext cx="240" cy="344"/>
              <a:chOff x="1776" y="2840"/>
              <a:chExt cx="432" cy="576"/>
            </a:xfrm>
          </p:grpSpPr>
          <p:sp>
            <p:nvSpPr>
              <p:cNvPr id="24672" name="Freeform 9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73" name="Freeform 9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74" name="Oval 98"/>
            <p:cNvSpPr>
              <a:spLocks noChangeArrowheads="1"/>
            </p:cNvSpPr>
            <p:nvPr/>
          </p:nvSpPr>
          <p:spPr bwMode="auto">
            <a:xfrm>
              <a:off x="3072"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75" name="Group 99"/>
            <p:cNvGrpSpPr>
              <a:grpSpLocks/>
            </p:cNvGrpSpPr>
            <p:nvPr/>
          </p:nvGrpSpPr>
          <p:grpSpPr bwMode="auto">
            <a:xfrm>
              <a:off x="3120" y="1680"/>
              <a:ext cx="240" cy="344"/>
              <a:chOff x="1776" y="2840"/>
              <a:chExt cx="432" cy="576"/>
            </a:xfrm>
          </p:grpSpPr>
          <p:sp>
            <p:nvSpPr>
              <p:cNvPr id="24676" name="Freeform 10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77" name="Freeform 10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78" name="Group 102"/>
            <p:cNvGrpSpPr>
              <a:grpSpLocks/>
            </p:cNvGrpSpPr>
            <p:nvPr/>
          </p:nvGrpSpPr>
          <p:grpSpPr bwMode="auto">
            <a:xfrm rot="9002607">
              <a:off x="3072" y="2304"/>
              <a:ext cx="240" cy="344"/>
              <a:chOff x="1776" y="2840"/>
              <a:chExt cx="432" cy="576"/>
            </a:xfrm>
          </p:grpSpPr>
          <p:sp>
            <p:nvSpPr>
              <p:cNvPr id="24679" name="Freeform 10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80" name="Freeform 10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81" name="Oval 105"/>
            <p:cNvSpPr>
              <a:spLocks noChangeArrowheads="1"/>
            </p:cNvSpPr>
            <p:nvPr/>
          </p:nvSpPr>
          <p:spPr bwMode="auto">
            <a:xfrm>
              <a:off x="3264"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82" name="Group 106"/>
            <p:cNvGrpSpPr>
              <a:grpSpLocks/>
            </p:cNvGrpSpPr>
            <p:nvPr/>
          </p:nvGrpSpPr>
          <p:grpSpPr bwMode="auto">
            <a:xfrm>
              <a:off x="3312" y="1680"/>
              <a:ext cx="240" cy="344"/>
              <a:chOff x="1776" y="2840"/>
              <a:chExt cx="432" cy="576"/>
            </a:xfrm>
          </p:grpSpPr>
          <p:sp>
            <p:nvSpPr>
              <p:cNvPr id="24683" name="Freeform 10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84" name="Freeform 10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85" name="Group 109"/>
            <p:cNvGrpSpPr>
              <a:grpSpLocks/>
            </p:cNvGrpSpPr>
            <p:nvPr/>
          </p:nvGrpSpPr>
          <p:grpSpPr bwMode="auto">
            <a:xfrm rot="9002607">
              <a:off x="3264" y="2304"/>
              <a:ext cx="240" cy="344"/>
              <a:chOff x="1776" y="2840"/>
              <a:chExt cx="432" cy="576"/>
            </a:xfrm>
          </p:grpSpPr>
          <p:sp>
            <p:nvSpPr>
              <p:cNvPr id="24686" name="Freeform 11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87" name="Freeform 11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88" name="Oval 112"/>
            <p:cNvSpPr>
              <a:spLocks noChangeArrowheads="1"/>
            </p:cNvSpPr>
            <p:nvPr/>
          </p:nvSpPr>
          <p:spPr bwMode="auto">
            <a:xfrm>
              <a:off x="3456"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89" name="Group 113"/>
            <p:cNvGrpSpPr>
              <a:grpSpLocks/>
            </p:cNvGrpSpPr>
            <p:nvPr/>
          </p:nvGrpSpPr>
          <p:grpSpPr bwMode="auto">
            <a:xfrm>
              <a:off x="3504" y="1680"/>
              <a:ext cx="240" cy="344"/>
              <a:chOff x="1776" y="2840"/>
              <a:chExt cx="432" cy="576"/>
            </a:xfrm>
          </p:grpSpPr>
          <p:sp>
            <p:nvSpPr>
              <p:cNvPr id="24690" name="Freeform 11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91" name="Freeform 11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92" name="Group 116"/>
            <p:cNvGrpSpPr>
              <a:grpSpLocks/>
            </p:cNvGrpSpPr>
            <p:nvPr/>
          </p:nvGrpSpPr>
          <p:grpSpPr bwMode="auto">
            <a:xfrm rot="9002607">
              <a:off x="3456" y="2304"/>
              <a:ext cx="240" cy="344"/>
              <a:chOff x="1776" y="2840"/>
              <a:chExt cx="432" cy="576"/>
            </a:xfrm>
          </p:grpSpPr>
          <p:sp>
            <p:nvSpPr>
              <p:cNvPr id="24693" name="Freeform 11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94" name="Freeform 11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695" name="Oval 119"/>
            <p:cNvSpPr>
              <a:spLocks noChangeArrowheads="1"/>
            </p:cNvSpPr>
            <p:nvPr/>
          </p:nvSpPr>
          <p:spPr bwMode="auto">
            <a:xfrm>
              <a:off x="3648"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696" name="Group 120"/>
            <p:cNvGrpSpPr>
              <a:grpSpLocks/>
            </p:cNvGrpSpPr>
            <p:nvPr/>
          </p:nvGrpSpPr>
          <p:grpSpPr bwMode="auto">
            <a:xfrm>
              <a:off x="3696" y="1680"/>
              <a:ext cx="240" cy="344"/>
              <a:chOff x="1776" y="2840"/>
              <a:chExt cx="432" cy="576"/>
            </a:xfrm>
          </p:grpSpPr>
          <p:sp>
            <p:nvSpPr>
              <p:cNvPr id="24697" name="Freeform 12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698" name="Freeform 12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699" name="Group 123"/>
            <p:cNvGrpSpPr>
              <a:grpSpLocks/>
            </p:cNvGrpSpPr>
            <p:nvPr/>
          </p:nvGrpSpPr>
          <p:grpSpPr bwMode="auto">
            <a:xfrm rot="9002607">
              <a:off x="3648" y="2304"/>
              <a:ext cx="240" cy="344"/>
              <a:chOff x="1776" y="2840"/>
              <a:chExt cx="432" cy="576"/>
            </a:xfrm>
          </p:grpSpPr>
          <p:sp>
            <p:nvSpPr>
              <p:cNvPr id="24700" name="Freeform 12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01" name="Freeform 12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02" name="Oval 126"/>
            <p:cNvSpPr>
              <a:spLocks noChangeArrowheads="1"/>
            </p:cNvSpPr>
            <p:nvPr/>
          </p:nvSpPr>
          <p:spPr bwMode="auto">
            <a:xfrm>
              <a:off x="3840" y="196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03" name="Group 127"/>
            <p:cNvGrpSpPr>
              <a:grpSpLocks/>
            </p:cNvGrpSpPr>
            <p:nvPr/>
          </p:nvGrpSpPr>
          <p:grpSpPr bwMode="auto">
            <a:xfrm>
              <a:off x="3888" y="1680"/>
              <a:ext cx="240" cy="344"/>
              <a:chOff x="1776" y="2840"/>
              <a:chExt cx="432" cy="576"/>
            </a:xfrm>
          </p:grpSpPr>
          <p:sp>
            <p:nvSpPr>
              <p:cNvPr id="24704" name="Freeform 12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05" name="Freeform 12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06" name="Group 130"/>
            <p:cNvGrpSpPr>
              <a:grpSpLocks/>
            </p:cNvGrpSpPr>
            <p:nvPr/>
          </p:nvGrpSpPr>
          <p:grpSpPr bwMode="auto">
            <a:xfrm rot="9002607">
              <a:off x="3840" y="2304"/>
              <a:ext cx="240" cy="344"/>
              <a:chOff x="1776" y="2840"/>
              <a:chExt cx="432" cy="576"/>
            </a:xfrm>
          </p:grpSpPr>
          <p:sp>
            <p:nvSpPr>
              <p:cNvPr id="24707" name="Freeform 13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08" name="Freeform 13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09" name="Group 133"/>
            <p:cNvGrpSpPr>
              <a:grpSpLocks/>
            </p:cNvGrpSpPr>
            <p:nvPr/>
          </p:nvGrpSpPr>
          <p:grpSpPr bwMode="auto">
            <a:xfrm>
              <a:off x="4032" y="1680"/>
              <a:ext cx="288" cy="968"/>
              <a:chOff x="3840" y="1488"/>
              <a:chExt cx="288" cy="968"/>
            </a:xfrm>
          </p:grpSpPr>
          <p:sp>
            <p:nvSpPr>
              <p:cNvPr id="24710" name="Oval 134"/>
              <p:cNvSpPr>
                <a:spLocks noChangeArrowheads="1"/>
              </p:cNvSpPr>
              <p:nvPr/>
            </p:nvSpPr>
            <p:spPr bwMode="auto">
              <a:xfrm>
                <a:off x="384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711" name="Group 135"/>
              <p:cNvGrpSpPr>
                <a:grpSpLocks/>
              </p:cNvGrpSpPr>
              <p:nvPr/>
            </p:nvGrpSpPr>
            <p:grpSpPr bwMode="auto">
              <a:xfrm>
                <a:off x="3888" y="1488"/>
                <a:ext cx="240" cy="344"/>
                <a:chOff x="1776" y="2840"/>
                <a:chExt cx="432" cy="576"/>
              </a:xfrm>
            </p:grpSpPr>
            <p:sp>
              <p:nvSpPr>
                <p:cNvPr id="24712" name="Freeform 13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713" name="Freeform 13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4714" name="Group 138"/>
              <p:cNvGrpSpPr>
                <a:grpSpLocks/>
              </p:cNvGrpSpPr>
              <p:nvPr/>
            </p:nvGrpSpPr>
            <p:grpSpPr bwMode="auto">
              <a:xfrm rot="9002607">
                <a:off x="3840" y="2112"/>
                <a:ext cx="240" cy="344"/>
                <a:chOff x="1776" y="2840"/>
                <a:chExt cx="432" cy="576"/>
              </a:xfrm>
            </p:grpSpPr>
            <p:sp>
              <p:nvSpPr>
                <p:cNvPr id="24715" name="Freeform 13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716" name="Freeform 14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717" name="Group 141"/>
            <p:cNvGrpSpPr>
              <a:grpSpLocks/>
            </p:cNvGrpSpPr>
            <p:nvPr/>
          </p:nvGrpSpPr>
          <p:grpSpPr bwMode="auto">
            <a:xfrm>
              <a:off x="2496" y="1680"/>
              <a:ext cx="288" cy="968"/>
              <a:chOff x="2304" y="1488"/>
              <a:chExt cx="288" cy="968"/>
            </a:xfrm>
          </p:grpSpPr>
          <p:sp>
            <p:nvSpPr>
              <p:cNvPr id="24718" name="Oval 142"/>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19" name="Group 143"/>
              <p:cNvGrpSpPr>
                <a:grpSpLocks/>
              </p:cNvGrpSpPr>
              <p:nvPr/>
            </p:nvGrpSpPr>
            <p:grpSpPr bwMode="auto">
              <a:xfrm>
                <a:off x="2352" y="1488"/>
                <a:ext cx="240" cy="344"/>
                <a:chOff x="1776" y="2840"/>
                <a:chExt cx="432" cy="576"/>
              </a:xfrm>
            </p:grpSpPr>
            <p:sp>
              <p:nvSpPr>
                <p:cNvPr id="24720" name="Freeform 14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21" name="Freeform 14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22" name="Group 146"/>
              <p:cNvGrpSpPr>
                <a:grpSpLocks/>
              </p:cNvGrpSpPr>
              <p:nvPr/>
            </p:nvGrpSpPr>
            <p:grpSpPr bwMode="auto">
              <a:xfrm rot="9002607">
                <a:off x="2304" y="2112"/>
                <a:ext cx="240" cy="344"/>
                <a:chOff x="1776" y="2840"/>
                <a:chExt cx="432" cy="576"/>
              </a:xfrm>
            </p:grpSpPr>
            <p:sp>
              <p:nvSpPr>
                <p:cNvPr id="24723" name="Freeform 14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24" name="Freeform 14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sp>
        <p:nvSpPr>
          <p:cNvPr id="24578" name="Rectangle 2"/>
          <p:cNvSpPr>
            <a:spLocks noGrp="1" noChangeArrowheads="1"/>
          </p:cNvSpPr>
          <p:nvPr>
            <p:ph type="title"/>
          </p:nvPr>
        </p:nvSpPr>
        <p:spPr/>
        <p:txBody>
          <a:bodyPr>
            <a:normAutofit fontScale="90000"/>
          </a:bodyPr>
          <a:lstStyle/>
          <a:p>
            <a:r>
              <a:rPr lang="en-US"/>
              <a:t>Pattern of activity gives IID across the spectrum</a:t>
            </a:r>
          </a:p>
        </p:txBody>
      </p:sp>
      <p:sp>
        <p:nvSpPr>
          <p:cNvPr id="24944" name="Text Box 368"/>
          <p:cNvSpPr txBox="1">
            <a:spLocks noChangeArrowheads="1"/>
          </p:cNvSpPr>
          <p:nvPr/>
        </p:nvSpPr>
        <p:spPr bwMode="auto">
          <a:xfrm rot="-18091370">
            <a:off x="2541587" y="3935413"/>
            <a:ext cx="1470025" cy="457200"/>
          </a:xfrm>
          <a:prstGeom prst="rect">
            <a:avLst/>
          </a:prstGeom>
          <a:noFill/>
          <a:ln w="9525">
            <a:noFill/>
            <a:miter lim="800000"/>
            <a:headEnd/>
            <a:tailEnd/>
          </a:ln>
          <a:effectLst/>
        </p:spPr>
        <p:txBody>
          <a:bodyPr wrap="none">
            <a:prstTxWarp prst="textNoShape">
              <a:avLst/>
            </a:prstTxWarp>
            <a:spAutoFit/>
          </a:bodyPr>
          <a:lstStyle/>
          <a:p>
            <a:r>
              <a:rPr lang="en-US" altLang="en-US"/>
              <a:t>Frequency</a:t>
            </a:r>
          </a:p>
        </p:txBody>
      </p:sp>
      <p:sp>
        <p:nvSpPr>
          <p:cNvPr id="24945" name="Line 369"/>
          <p:cNvSpPr>
            <a:spLocks noChangeShapeType="1"/>
          </p:cNvSpPr>
          <p:nvPr/>
        </p:nvSpPr>
        <p:spPr bwMode="auto">
          <a:xfrm>
            <a:off x="3657600" y="4800600"/>
            <a:ext cx="304800" cy="3810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nvGrpSpPr>
          <p:cNvPr id="24951" name="Group 375"/>
          <p:cNvGrpSpPr>
            <a:grpSpLocks/>
          </p:cNvGrpSpPr>
          <p:nvPr/>
        </p:nvGrpSpPr>
        <p:grpSpPr bwMode="auto">
          <a:xfrm>
            <a:off x="3962400" y="2971800"/>
            <a:ext cx="3200400" cy="1536700"/>
            <a:chOff x="2496" y="1872"/>
            <a:chExt cx="2016" cy="968"/>
          </a:xfrm>
        </p:grpSpPr>
        <p:sp>
          <p:nvSpPr>
            <p:cNvPr id="24726" name="Oval 150"/>
            <p:cNvSpPr>
              <a:spLocks noChangeArrowheads="1"/>
            </p:cNvSpPr>
            <p:nvPr/>
          </p:nvSpPr>
          <p:spPr bwMode="auto">
            <a:xfrm>
              <a:off x="2496"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27" name="Group 151"/>
            <p:cNvGrpSpPr>
              <a:grpSpLocks/>
            </p:cNvGrpSpPr>
            <p:nvPr/>
          </p:nvGrpSpPr>
          <p:grpSpPr bwMode="auto">
            <a:xfrm>
              <a:off x="2544" y="1872"/>
              <a:ext cx="240" cy="344"/>
              <a:chOff x="1776" y="2840"/>
              <a:chExt cx="432" cy="576"/>
            </a:xfrm>
          </p:grpSpPr>
          <p:sp>
            <p:nvSpPr>
              <p:cNvPr id="24728" name="Freeform 15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29" name="Freeform 15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30" name="Group 154"/>
            <p:cNvGrpSpPr>
              <a:grpSpLocks/>
            </p:cNvGrpSpPr>
            <p:nvPr/>
          </p:nvGrpSpPr>
          <p:grpSpPr bwMode="auto">
            <a:xfrm rot="9002607">
              <a:off x="2496" y="2496"/>
              <a:ext cx="240" cy="344"/>
              <a:chOff x="1776" y="2840"/>
              <a:chExt cx="432" cy="576"/>
            </a:xfrm>
          </p:grpSpPr>
          <p:sp>
            <p:nvSpPr>
              <p:cNvPr id="24731" name="Freeform 15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32" name="Freeform 15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33" name="Oval 157"/>
            <p:cNvSpPr>
              <a:spLocks noChangeArrowheads="1"/>
            </p:cNvSpPr>
            <p:nvPr/>
          </p:nvSpPr>
          <p:spPr bwMode="auto">
            <a:xfrm>
              <a:off x="2880"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34" name="Group 158"/>
            <p:cNvGrpSpPr>
              <a:grpSpLocks/>
            </p:cNvGrpSpPr>
            <p:nvPr/>
          </p:nvGrpSpPr>
          <p:grpSpPr bwMode="auto">
            <a:xfrm>
              <a:off x="2928" y="1872"/>
              <a:ext cx="240" cy="344"/>
              <a:chOff x="1776" y="2840"/>
              <a:chExt cx="432" cy="576"/>
            </a:xfrm>
          </p:grpSpPr>
          <p:sp>
            <p:nvSpPr>
              <p:cNvPr id="24735" name="Freeform 15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36" name="Freeform 16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37" name="Group 161"/>
            <p:cNvGrpSpPr>
              <a:grpSpLocks/>
            </p:cNvGrpSpPr>
            <p:nvPr/>
          </p:nvGrpSpPr>
          <p:grpSpPr bwMode="auto">
            <a:xfrm rot="9002607">
              <a:off x="2880" y="2496"/>
              <a:ext cx="240" cy="344"/>
              <a:chOff x="1776" y="2840"/>
              <a:chExt cx="432" cy="576"/>
            </a:xfrm>
          </p:grpSpPr>
          <p:sp>
            <p:nvSpPr>
              <p:cNvPr id="24738" name="Freeform 16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39" name="Freeform 16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40" name="Oval 164"/>
            <p:cNvSpPr>
              <a:spLocks noChangeArrowheads="1"/>
            </p:cNvSpPr>
            <p:nvPr/>
          </p:nvSpPr>
          <p:spPr bwMode="auto">
            <a:xfrm>
              <a:off x="3072"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41" name="Group 165"/>
            <p:cNvGrpSpPr>
              <a:grpSpLocks/>
            </p:cNvGrpSpPr>
            <p:nvPr/>
          </p:nvGrpSpPr>
          <p:grpSpPr bwMode="auto">
            <a:xfrm>
              <a:off x="3120" y="1872"/>
              <a:ext cx="240" cy="344"/>
              <a:chOff x="1776" y="2840"/>
              <a:chExt cx="432" cy="576"/>
            </a:xfrm>
          </p:grpSpPr>
          <p:sp>
            <p:nvSpPr>
              <p:cNvPr id="24742" name="Freeform 16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43" name="Freeform 16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44" name="Group 168"/>
            <p:cNvGrpSpPr>
              <a:grpSpLocks/>
            </p:cNvGrpSpPr>
            <p:nvPr/>
          </p:nvGrpSpPr>
          <p:grpSpPr bwMode="auto">
            <a:xfrm rot="9002607">
              <a:off x="3072" y="2496"/>
              <a:ext cx="240" cy="344"/>
              <a:chOff x="1776" y="2840"/>
              <a:chExt cx="432" cy="576"/>
            </a:xfrm>
          </p:grpSpPr>
          <p:sp>
            <p:nvSpPr>
              <p:cNvPr id="24745" name="Freeform 16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46" name="Freeform 17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47" name="Oval 171"/>
            <p:cNvSpPr>
              <a:spLocks noChangeArrowheads="1"/>
            </p:cNvSpPr>
            <p:nvPr/>
          </p:nvSpPr>
          <p:spPr bwMode="auto">
            <a:xfrm>
              <a:off x="3264"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48" name="Group 172"/>
            <p:cNvGrpSpPr>
              <a:grpSpLocks/>
            </p:cNvGrpSpPr>
            <p:nvPr/>
          </p:nvGrpSpPr>
          <p:grpSpPr bwMode="auto">
            <a:xfrm>
              <a:off x="3312" y="1872"/>
              <a:ext cx="240" cy="344"/>
              <a:chOff x="1776" y="2840"/>
              <a:chExt cx="432" cy="576"/>
            </a:xfrm>
          </p:grpSpPr>
          <p:sp>
            <p:nvSpPr>
              <p:cNvPr id="24749" name="Freeform 17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50" name="Freeform 17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51" name="Group 175"/>
            <p:cNvGrpSpPr>
              <a:grpSpLocks/>
            </p:cNvGrpSpPr>
            <p:nvPr/>
          </p:nvGrpSpPr>
          <p:grpSpPr bwMode="auto">
            <a:xfrm rot="9002607">
              <a:off x="3264" y="2496"/>
              <a:ext cx="240" cy="344"/>
              <a:chOff x="1776" y="2840"/>
              <a:chExt cx="432" cy="576"/>
            </a:xfrm>
          </p:grpSpPr>
          <p:sp>
            <p:nvSpPr>
              <p:cNvPr id="24752" name="Freeform 17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53" name="Freeform 17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54" name="Oval 178"/>
            <p:cNvSpPr>
              <a:spLocks noChangeArrowheads="1"/>
            </p:cNvSpPr>
            <p:nvPr/>
          </p:nvSpPr>
          <p:spPr bwMode="auto">
            <a:xfrm>
              <a:off x="3456"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55" name="Group 179"/>
            <p:cNvGrpSpPr>
              <a:grpSpLocks/>
            </p:cNvGrpSpPr>
            <p:nvPr/>
          </p:nvGrpSpPr>
          <p:grpSpPr bwMode="auto">
            <a:xfrm>
              <a:off x="3504" y="1872"/>
              <a:ext cx="240" cy="344"/>
              <a:chOff x="1776" y="2840"/>
              <a:chExt cx="432" cy="576"/>
            </a:xfrm>
          </p:grpSpPr>
          <p:sp>
            <p:nvSpPr>
              <p:cNvPr id="24756" name="Freeform 18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57" name="Freeform 18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58" name="Group 182"/>
            <p:cNvGrpSpPr>
              <a:grpSpLocks/>
            </p:cNvGrpSpPr>
            <p:nvPr/>
          </p:nvGrpSpPr>
          <p:grpSpPr bwMode="auto">
            <a:xfrm rot="9002607">
              <a:off x="3456" y="2496"/>
              <a:ext cx="240" cy="344"/>
              <a:chOff x="1776" y="2840"/>
              <a:chExt cx="432" cy="576"/>
            </a:xfrm>
          </p:grpSpPr>
          <p:sp>
            <p:nvSpPr>
              <p:cNvPr id="24759" name="Freeform 18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60" name="Freeform 18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61" name="Oval 185"/>
            <p:cNvSpPr>
              <a:spLocks noChangeArrowheads="1"/>
            </p:cNvSpPr>
            <p:nvPr/>
          </p:nvSpPr>
          <p:spPr bwMode="auto">
            <a:xfrm>
              <a:off x="3648"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62" name="Group 186"/>
            <p:cNvGrpSpPr>
              <a:grpSpLocks/>
            </p:cNvGrpSpPr>
            <p:nvPr/>
          </p:nvGrpSpPr>
          <p:grpSpPr bwMode="auto">
            <a:xfrm>
              <a:off x="3696" y="1872"/>
              <a:ext cx="240" cy="344"/>
              <a:chOff x="1776" y="2840"/>
              <a:chExt cx="432" cy="576"/>
            </a:xfrm>
          </p:grpSpPr>
          <p:sp>
            <p:nvSpPr>
              <p:cNvPr id="24763" name="Freeform 18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64" name="Freeform 18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65" name="Group 189"/>
            <p:cNvGrpSpPr>
              <a:grpSpLocks/>
            </p:cNvGrpSpPr>
            <p:nvPr/>
          </p:nvGrpSpPr>
          <p:grpSpPr bwMode="auto">
            <a:xfrm rot="9002607">
              <a:off x="3648" y="2496"/>
              <a:ext cx="240" cy="344"/>
              <a:chOff x="1776" y="2840"/>
              <a:chExt cx="432" cy="576"/>
            </a:xfrm>
          </p:grpSpPr>
          <p:sp>
            <p:nvSpPr>
              <p:cNvPr id="24766" name="Freeform 19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67" name="Freeform 19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68" name="Oval 192"/>
            <p:cNvSpPr>
              <a:spLocks noChangeArrowheads="1"/>
            </p:cNvSpPr>
            <p:nvPr/>
          </p:nvSpPr>
          <p:spPr bwMode="auto">
            <a:xfrm>
              <a:off x="3840" y="216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69" name="Group 193"/>
            <p:cNvGrpSpPr>
              <a:grpSpLocks/>
            </p:cNvGrpSpPr>
            <p:nvPr/>
          </p:nvGrpSpPr>
          <p:grpSpPr bwMode="auto">
            <a:xfrm>
              <a:off x="3888" y="1872"/>
              <a:ext cx="240" cy="344"/>
              <a:chOff x="1776" y="2840"/>
              <a:chExt cx="432" cy="576"/>
            </a:xfrm>
          </p:grpSpPr>
          <p:sp>
            <p:nvSpPr>
              <p:cNvPr id="24770" name="Freeform 19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71" name="Freeform 19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72" name="Group 196"/>
            <p:cNvGrpSpPr>
              <a:grpSpLocks/>
            </p:cNvGrpSpPr>
            <p:nvPr/>
          </p:nvGrpSpPr>
          <p:grpSpPr bwMode="auto">
            <a:xfrm rot="9002607">
              <a:off x="3840" y="2496"/>
              <a:ext cx="240" cy="344"/>
              <a:chOff x="1776" y="2840"/>
              <a:chExt cx="432" cy="576"/>
            </a:xfrm>
          </p:grpSpPr>
          <p:sp>
            <p:nvSpPr>
              <p:cNvPr id="24773" name="Freeform 19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74" name="Freeform 19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775" name="Oval 199"/>
            <p:cNvSpPr>
              <a:spLocks noChangeArrowheads="1"/>
            </p:cNvSpPr>
            <p:nvPr/>
          </p:nvSpPr>
          <p:spPr bwMode="auto">
            <a:xfrm>
              <a:off x="4032" y="2160"/>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776" name="Group 200"/>
            <p:cNvGrpSpPr>
              <a:grpSpLocks/>
            </p:cNvGrpSpPr>
            <p:nvPr/>
          </p:nvGrpSpPr>
          <p:grpSpPr bwMode="auto">
            <a:xfrm>
              <a:off x="4080" y="1872"/>
              <a:ext cx="240" cy="344"/>
              <a:chOff x="1776" y="2840"/>
              <a:chExt cx="432" cy="576"/>
            </a:xfrm>
          </p:grpSpPr>
          <p:sp>
            <p:nvSpPr>
              <p:cNvPr id="24777" name="Freeform 20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78" name="Freeform 20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79" name="Group 203"/>
            <p:cNvGrpSpPr>
              <a:grpSpLocks/>
            </p:cNvGrpSpPr>
            <p:nvPr/>
          </p:nvGrpSpPr>
          <p:grpSpPr bwMode="auto">
            <a:xfrm rot="9002607">
              <a:off x="4032" y="2496"/>
              <a:ext cx="240" cy="344"/>
              <a:chOff x="1776" y="2840"/>
              <a:chExt cx="432" cy="576"/>
            </a:xfrm>
          </p:grpSpPr>
          <p:sp>
            <p:nvSpPr>
              <p:cNvPr id="24780" name="Freeform 20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81" name="Freeform 20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82" name="Group 206"/>
            <p:cNvGrpSpPr>
              <a:grpSpLocks/>
            </p:cNvGrpSpPr>
            <p:nvPr/>
          </p:nvGrpSpPr>
          <p:grpSpPr bwMode="auto">
            <a:xfrm>
              <a:off x="4224" y="1872"/>
              <a:ext cx="288" cy="968"/>
              <a:chOff x="3840" y="1488"/>
              <a:chExt cx="288" cy="968"/>
            </a:xfrm>
          </p:grpSpPr>
          <p:sp>
            <p:nvSpPr>
              <p:cNvPr id="24783" name="Oval 207"/>
              <p:cNvSpPr>
                <a:spLocks noChangeArrowheads="1"/>
              </p:cNvSpPr>
              <p:nvPr/>
            </p:nvSpPr>
            <p:spPr bwMode="auto">
              <a:xfrm>
                <a:off x="384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784" name="Group 208"/>
              <p:cNvGrpSpPr>
                <a:grpSpLocks/>
              </p:cNvGrpSpPr>
              <p:nvPr/>
            </p:nvGrpSpPr>
            <p:grpSpPr bwMode="auto">
              <a:xfrm>
                <a:off x="3888" y="1488"/>
                <a:ext cx="240" cy="344"/>
                <a:chOff x="1776" y="2840"/>
                <a:chExt cx="432" cy="576"/>
              </a:xfrm>
            </p:grpSpPr>
            <p:sp>
              <p:nvSpPr>
                <p:cNvPr id="24785" name="Freeform 20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786" name="Freeform 21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4787" name="Group 211"/>
              <p:cNvGrpSpPr>
                <a:grpSpLocks/>
              </p:cNvGrpSpPr>
              <p:nvPr/>
            </p:nvGrpSpPr>
            <p:grpSpPr bwMode="auto">
              <a:xfrm rot="9002607">
                <a:off x="3840" y="2112"/>
                <a:ext cx="240" cy="344"/>
                <a:chOff x="1776" y="2840"/>
                <a:chExt cx="432" cy="576"/>
              </a:xfrm>
            </p:grpSpPr>
            <p:sp>
              <p:nvSpPr>
                <p:cNvPr id="24788" name="Freeform 21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789" name="Freeform 21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790" name="Group 214"/>
            <p:cNvGrpSpPr>
              <a:grpSpLocks/>
            </p:cNvGrpSpPr>
            <p:nvPr/>
          </p:nvGrpSpPr>
          <p:grpSpPr bwMode="auto">
            <a:xfrm>
              <a:off x="2688" y="1872"/>
              <a:ext cx="288" cy="968"/>
              <a:chOff x="2304" y="1488"/>
              <a:chExt cx="288" cy="968"/>
            </a:xfrm>
          </p:grpSpPr>
          <p:sp>
            <p:nvSpPr>
              <p:cNvPr id="24791" name="Oval 215"/>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792" name="Group 216"/>
              <p:cNvGrpSpPr>
                <a:grpSpLocks/>
              </p:cNvGrpSpPr>
              <p:nvPr/>
            </p:nvGrpSpPr>
            <p:grpSpPr bwMode="auto">
              <a:xfrm>
                <a:off x="2352" y="1488"/>
                <a:ext cx="240" cy="344"/>
                <a:chOff x="1776" y="2840"/>
                <a:chExt cx="432" cy="576"/>
              </a:xfrm>
            </p:grpSpPr>
            <p:sp>
              <p:nvSpPr>
                <p:cNvPr id="24793" name="Freeform 21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94" name="Freeform 21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795" name="Group 219"/>
              <p:cNvGrpSpPr>
                <a:grpSpLocks/>
              </p:cNvGrpSpPr>
              <p:nvPr/>
            </p:nvGrpSpPr>
            <p:grpSpPr bwMode="auto">
              <a:xfrm rot="9002607">
                <a:off x="2304" y="2112"/>
                <a:ext cx="240" cy="344"/>
                <a:chOff x="1776" y="2840"/>
                <a:chExt cx="432" cy="576"/>
              </a:xfrm>
            </p:grpSpPr>
            <p:sp>
              <p:nvSpPr>
                <p:cNvPr id="24796" name="Freeform 22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797" name="Freeform 22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4946" name="Group 370"/>
          <p:cNvGrpSpPr>
            <a:grpSpLocks/>
          </p:cNvGrpSpPr>
          <p:nvPr/>
        </p:nvGrpSpPr>
        <p:grpSpPr bwMode="auto">
          <a:xfrm>
            <a:off x="5410200" y="5562600"/>
            <a:ext cx="1905000" cy="457200"/>
            <a:chOff x="3600" y="3600"/>
            <a:chExt cx="1200" cy="288"/>
          </a:xfrm>
        </p:grpSpPr>
        <p:sp>
          <p:nvSpPr>
            <p:cNvPr id="24947" name="Text Box 371"/>
            <p:cNvSpPr txBox="1">
              <a:spLocks noChangeArrowheads="1"/>
            </p:cNvSpPr>
            <p:nvPr/>
          </p:nvSpPr>
          <p:spPr bwMode="auto">
            <a:xfrm>
              <a:off x="3600" y="3600"/>
              <a:ext cx="383" cy="288"/>
            </a:xfrm>
            <a:prstGeom prst="rect">
              <a:avLst/>
            </a:prstGeom>
            <a:noFill/>
            <a:ln w="9525">
              <a:noFill/>
              <a:miter lim="800000"/>
              <a:headEnd/>
              <a:tailEnd/>
            </a:ln>
            <a:effectLst/>
          </p:spPr>
          <p:txBody>
            <a:bodyPr wrap="none">
              <a:prstTxWarp prst="textNoShape">
                <a:avLst/>
              </a:prstTxWarp>
              <a:spAutoFit/>
            </a:bodyPr>
            <a:lstStyle/>
            <a:p>
              <a:r>
                <a:rPr lang="en-US" altLang="en-US"/>
                <a:t>IID</a:t>
              </a:r>
            </a:p>
          </p:txBody>
        </p:sp>
        <p:sp>
          <p:nvSpPr>
            <p:cNvPr id="24948" name="Line 372"/>
            <p:cNvSpPr>
              <a:spLocks noChangeShapeType="1"/>
            </p:cNvSpPr>
            <p:nvPr/>
          </p:nvSpPr>
          <p:spPr bwMode="auto">
            <a:xfrm flipV="1">
              <a:off x="3984" y="3744"/>
              <a:ext cx="816"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grpSp>
        <p:nvGrpSpPr>
          <p:cNvPr id="24950" name="Group 374"/>
          <p:cNvGrpSpPr>
            <a:grpSpLocks/>
          </p:cNvGrpSpPr>
          <p:nvPr/>
        </p:nvGrpSpPr>
        <p:grpSpPr bwMode="auto">
          <a:xfrm>
            <a:off x="4267200" y="3429000"/>
            <a:ext cx="3200400" cy="1536700"/>
            <a:chOff x="2688" y="2160"/>
            <a:chExt cx="2016" cy="968"/>
          </a:xfrm>
        </p:grpSpPr>
        <p:sp>
          <p:nvSpPr>
            <p:cNvPr id="24799" name="Oval 223"/>
            <p:cNvSpPr>
              <a:spLocks noChangeArrowheads="1"/>
            </p:cNvSpPr>
            <p:nvPr/>
          </p:nvSpPr>
          <p:spPr bwMode="auto">
            <a:xfrm>
              <a:off x="2688" y="2448"/>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800" name="Group 224"/>
            <p:cNvGrpSpPr>
              <a:grpSpLocks/>
            </p:cNvGrpSpPr>
            <p:nvPr/>
          </p:nvGrpSpPr>
          <p:grpSpPr bwMode="auto">
            <a:xfrm>
              <a:off x="2736" y="2160"/>
              <a:ext cx="240" cy="344"/>
              <a:chOff x="1776" y="2840"/>
              <a:chExt cx="432" cy="576"/>
            </a:xfrm>
          </p:grpSpPr>
          <p:sp>
            <p:nvSpPr>
              <p:cNvPr id="24801" name="Freeform 22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02" name="Freeform 22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03" name="Group 227"/>
            <p:cNvGrpSpPr>
              <a:grpSpLocks/>
            </p:cNvGrpSpPr>
            <p:nvPr/>
          </p:nvGrpSpPr>
          <p:grpSpPr bwMode="auto">
            <a:xfrm rot="9002607">
              <a:off x="2688" y="2784"/>
              <a:ext cx="240" cy="344"/>
              <a:chOff x="1776" y="2840"/>
              <a:chExt cx="432" cy="576"/>
            </a:xfrm>
          </p:grpSpPr>
          <p:sp>
            <p:nvSpPr>
              <p:cNvPr id="24804" name="Freeform 22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05" name="Freeform 22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06" name="Oval 230"/>
            <p:cNvSpPr>
              <a:spLocks noChangeArrowheads="1"/>
            </p:cNvSpPr>
            <p:nvPr/>
          </p:nvSpPr>
          <p:spPr bwMode="auto">
            <a:xfrm>
              <a:off x="3072"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07" name="Group 231"/>
            <p:cNvGrpSpPr>
              <a:grpSpLocks/>
            </p:cNvGrpSpPr>
            <p:nvPr/>
          </p:nvGrpSpPr>
          <p:grpSpPr bwMode="auto">
            <a:xfrm>
              <a:off x="3120" y="2160"/>
              <a:ext cx="240" cy="344"/>
              <a:chOff x="1776" y="2840"/>
              <a:chExt cx="432" cy="576"/>
            </a:xfrm>
          </p:grpSpPr>
          <p:sp>
            <p:nvSpPr>
              <p:cNvPr id="24808" name="Freeform 23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09" name="Freeform 23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10" name="Group 234"/>
            <p:cNvGrpSpPr>
              <a:grpSpLocks/>
            </p:cNvGrpSpPr>
            <p:nvPr/>
          </p:nvGrpSpPr>
          <p:grpSpPr bwMode="auto">
            <a:xfrm rot="9002607">
              <a:off x="3072" y="2784"/>
              <a:ext cx="240" cy="344"/>
              <a:chOff x="1776" y="2840"/>
              <a:chExt cx="432" cy="576"/>
            </a:xfrm>
          </p:grpSpPr>
          <p:sp>
            <p:nvSpPr>
              <p:cNvPr id="24811" name="Freeform 23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12" name="Freeform 23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13" name="Oval 237"/>
            <p:cNvSpPr>
              <a:spLocks noChangeArrowheads="1"/>
            </p:cNvSpPr>
            <p:nvPr/>
          </p:nvSpPr>
          <p:spPr bwMode="auto">
            <a:xfrm>
              <a:off x="3264"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14" name="Group 238"/>
            <p:cNvGrpSpPr>
              <a:grpSpLocks/>
            </p:cNvGrpSpPr>
            <p:nvPr/>
          </p:nvGrpSpPr>
          <p:grpSpPr bwMode="auto">
            <a:xfrm>
              <a:off x="3312" y="2160"/>
              <a:ext cx="240" cy="344"/>
              <a:chOff x="1776" y="2840"/>
              <a:chExt cx="432" cy="576"/>
            </a:xfrm>
          </p:grpSpPr>
          <p:sp>
            <p:nvSpPr>
              <p:cNvPr id="24815" name="Freeform 23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16" name="Freeform 24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17" name="Group 241"/>
            <p:cNvGrpSpPr>
              <a:grpSpLocks/>
            </p:cNvGrpSpPr>
            <p:nvPr/>
          </p:nvGrpSpPr>
          <p:grpSpPr bwMode="auto">
            <a:xfrm rot="9002607">
              <a:off x="3264" y="2784"/>
              <a:ext cx="240" cy="344"/>
              <a:chOff x="1776" y="2840"/>
              <a:chExt cx="432" cy="576"/>
            </a:xfrm>
          </p:grpSpPr>
          <p:sp>
            <p:nvSpPr>
              <p:cNvPr id="24818" name="Freeform 24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19" name="Freeform 24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20" name="Oval 244"/>
            <p:cNvSpPr>
              <a:spLocks noChangeArrowheads="1"/>
            </p:cNvSpPr>
            <p:nvPr/>
          </p:nvSpPr>
          <p:spPr bwMode="auto">
            <a:xfrm>
              <a:off x="3456"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21" name="Group 245"/>
            <p:cNvGrpSpPr>
              <a:grpSpLocks/>
            </p:cNvGrpSpPr>
            <p:nvPr/>
          </p:nvGrpSpPr>
          <p:grpSpPr bwMode="auto">
            <a:xfrm>
              <a:off x="3504" y="2160"/>
              <a:ext cx="240" cy="344"/>
              <a:chOff x="1776" y="2840"/>
              <a:chExt cx="432" cy="576"/>
            </a:xfrm>
          </p:grpSpPr>
          <p:sp>
            <p:nvSpPr>
              <p:cNvPr id="24822" name="Freeform 24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23" name="Freeform 24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24" name="Group 248"/>
            <p:cNvGrpSpPr>
              <a:grpSpLocks/>
            </p:cNvGrpSpPr>
            <p:nvPr/>
          </p:nvGrpSpPr>
          <p:grpSpPr bwMode="auto">
            <a:xfrm rot="9002607">
              <a:off x="3456" y="2784"/>
              <a:ext cx="240" cy="344"/>
              <a:chOff x="1776" y="2840"/>
              <a:chExt cx="432" cy="576"/>
            </a:xfrm>
          </p:grpSpPr>
          <p:sp>
            <p:nvSpPr>
              <p:cNvPr id="24825" name="Freeform 24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26" name="Freeform 25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27" name="Oval 251"/>
            <p:cNvSpPr>
              <a:spLocks noChangeArrowheads="1"/>
            </p:cNvSpPr>
            <p:nvPr/>
          </p:nvSpPr>
          <p:spPr bwMode="auto">
            <a:xfrm>
              <a:off x="3648"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28" name="Group 252"/>
            <p:cNvGrpSpPr>
              <a:grpSpLocks/>
            </p:cNvGrpSpPr>
            <p:nvPr/>
          </p:nvGrpSpPr>
          <p:grpSpPr bwMode="auto">
            <a:xfrm>
              <a:off x="3696" y="2160"/>
              <a:ext cx="240" cy="344"/>
              <a:chOff x="1776" y="2840"/>
              <a:chExt cx="432" cy="576"/>
            </a:xfrm>
          </p:grpSpPr>
          <p:sp>
            <p:nvSpPr>
              <p:cNvPr id="24829" name="Freeform 25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30" name="Freeform 25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31" name="Group 255"/>
            <p:cNvGrpSpPr>
              <a:grpSpLocks/>
            </p:cNvGrpSpPr>
            <p:nvPr/>
          </p:nvGrpSpPr>
          <p:grpSpPr bwMode="auto">
            <a:xfrm rot="9002607">
              <a:off x="3648" y="2784"/>
              <a:ext cx="240" cy="344"/>
              <a:chOff x="1776" y="2840"/>
              <a:chExt cx="432" cy="576"/>
            </a:xfrm>
          </p:grpSpPr>
          <p:sp>
            <p:nvSpPr>
              <p:cNvPr id="24832" name="Freeform 25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33" name="Freeform 25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34" name="Oval 258"/>
            <p:cNvSpPr>
              <a:spLocks noChangeArrowheads="1"/>
            </p:cNvSpPr>
            <p:nvPr/>
          </p:nvSpPr>
          <p:spPr bwMode="auto">
            <a:xfrm>
              <a:off x="3840"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35" name="Group 259"/>
            <p:cNvGrpSpPr>
              <a:grpSpLocks/>
            </p:cNvGrpSpPr>
            <p:nvPr/>
          </p:nvGrpSpPr>
          <p:grpSpPr bwMode="auto">
            <a:xfrm>
              <a:off x="3888" y="2160"/>
              <a:ext cx="240" cy="344"/>
              <a:chOff x="1776" y="2840"/>
              <a:chExt cx="432" cy="576"/>
            </a:xfrm>
          </p:grpSpPr>
          <p:sp>
            <p:nvSpPr>
              <p:cNvPr id="24836" name="Freeform 26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37" name="Freeform 26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38" name="Group 262"/>
            <p:cNvGrpSpPr>
              <a:grpSpLocks/>
            </p:cNvGrpSpPr>
            <p:nvPr/>
          </p:nvGrpSpPr>
          <p:grpSpPr bwMode="auto">
            <a:xfrm rot="9002607">
              <a:off x="3840" y="2784"/>
              <a:ext cx="240" cy="344"/>
              <a:chOff x="1776" y="2840"/>
              <a:chExt cx="432" cy="576"/>
            </a:xfrm>
          </p:grpSpPr>
          <p:sp>
            <p:nvSpPr>
              <p:cNvPr id="24839" name="Freeform 26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40" name="Freeform 26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41" name="Oval 265"/>
            <p:cNvSpPr>
              <a:spLocks noChangeArrowheads="1"/>
            </p:cNvSpPr>
            <p:nvPr/>
          </p:nvSpPr>
          <p:spPr bwMode="auto">
            <a:xfrm>
              <a:off x="4032"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42" name="Group 266"/>
            <p:cNvGrpSpPr>
              <a:grpSpLocks/>
            </p:cNvGrpSpPr>
            <p:nvPr/>
          </p:nvGrpSpPr>
          <p:grpSpPr bwMode="auto">
            <a:xfrm>
              <a:off x="4080" y="2160"/>
              <a:ext cx="240" cy="344"/>
              <a:chOff x="1776" y="2840"/>
              <a:chExt cx="432" cy="576"/>
            </a:xfrm>
          </p:grpSpPr>
          <p:sp>
            <p:nvSpPr>
              <p:cNvPr id="24843" name="Freeform 26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44" name="Freeform 26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45" name="Group 269"/>
            <p:cNvGrpSpPr>
              <a:grpSpLocks/>
            </p:cNvGrpSpPr>
            <p:nvPr/>
          </p:nvGrpSpPr>
          <p:grpSpPr bwMode="auto">
            <a:xfrm rot="9002607">
              <a:off x="4032" y="2784"/>
              <a:ext cx="240" cy="344"/>
              <a:chOff x="1776" y="2840"/>
              <a:chExt cx="432" cy="576"/>
            </a:xfrm>
          </p:grpSpPr>
          <p:sp>
            <p:nvSpPr>
              <p:cNvPr id="24846" name="Freeform 27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47" name="Freeform 27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48" name="Oval 272"/>
            <p:cNvSpPr>
              <a:spLocks noChangeArrowheads="1"/>
            </p:cNvSpPr>
            <p:nvPr/>
          </p:nvSpPr>
          <p:spPr bwMode="auto">
            <a:xfrm>
              <a:off x="4224" y="2448"/>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49" name="Group 273"/>
            <p:cNvGrpSpPr>
              <a:grpSpLocks/>
            </p:cNvGrpSpPr>
            <p:nvPr/>
          </p:nvGrpSpPr>
          <p:grpSpPr bwMode="auto">
            <a:xfrm>
              <a:off x="4272" y="2160"/>
              <a:ext cx="240" cy="344"/>
              <a:chOff x="1776" y="2840"/>
              <a:chExt cx="432" cy="576"/>
            </a:xfrm>
          </p:grpSpPr>
          <p:sp>
            <p:nvSpPr>
              <p:cNvPr id="24850" name="Freeform 27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51" name="Freeform 27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52" name="Group 276"/>
            <p:cNvGrpSpPr>
              <a:grpSpLocks/>
            </p:cNvGrpSpPr>
            <p:nvPr/>
          </p:nvGrpSpPr>
          <p:grpSpPr bwMode="auto">
            <a:xfrm rot="9002607">
              <a:off x="4224" y="2784"/>
              <a:ext cx="240" cy="344"/>
              <a:chOff x="1776" y="2840"/>
              <a:chExt cx="432" cy="576"/>
            </a:xfrm>
          </p:grpSpPr>
          <p:sp>
            <p:nvSpPr>
              <p:cNvPr id="24853" name="Freeform 27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54" name="Freeform 27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55" name="Group 279"/>
            <p:cNvGrpSpPr>
              <a:grpSpLocks/>
            </p:cNvGrpSpPr>
            <p:nvPr/>
          </p:nvGrpSpPr>
          <p:grpSpPr bwMode="auto">
            <a:xfrm>
              <a:off x="4416" y="2160"/>
              <a:ext cx="288" cy="968"/>
              <a:chOff x="3840" y="1488"/>
              <a:chExt cx="288" cy="968"/>
            </a:xfrm>
          </p:grpSpPr>
          <p:sp>
            <p:nvSpPr>
              <p:cNvPr id="24856" name="Oval 280"/>
              <p:cNvSpPr>
                <a:spLocks noChangeArrowheads="1"/>
              </p:cNvSpPr>
              <p:nvPr/>
            </p:nvSpPr>
            <p:spPr bwMode="auto">
              <a:xfrm>
                <a:off x="384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57" name="Group 281"/>
              <p:cNvGrpSpPr>
                <a:grpSpLocks/>
              </p:cNvGrpSpPr>
              <p:nvPr/>
            </p:nvGrpSpPr>
            <p:grpSpPr bwMode="auto">
              <a:xfrm>
                <a:off x="3888" y="1488"/>
                <a:ext cx="240" cy="344"/>
                <a:chOff x="1776" y="2840"/>
                <a:chExt cx="432" cy="576"/>
              </a:xfrm>
            </p:grpSpPr>
            <p:sp>
              <p:nvSpPr>
                <p:cNvPr id="24858" name="Freeform 28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859" name="Freeform 28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4860" name="Group 284"/>
              <p:cNvGrpSpPr>
                <a:grpSpLocks/>
              </p:cNvGrpSpPr>
              <p:nvPr/>
            </p:nvGrpSpPr>
            <p:grpSpPr bwMode="auto">
              <a:xfrm rot="9002607">
                <a:off x="3840" y="2112"/>
                <a:ext cx="240" cy="344"/>
                <a:chOff x="1776" y="2840"/>
                <a:chExt cx="432" cy="576"/>
              </a:xfrm>
            </p:grpSpPr>
            <p:sp>
              <p:nvSpPr>
                <p:cNvPr id="24861" name="Freeform 28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862" name="Freeform 28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863" name="Group 287"/>
            <p:cNvGrpSpPr>
              <a:grpSpLocks/>
            </p:cNvGrpSpPr>
            <p:nvPr/>
          </p:nvGrpSpPr>
          <p:grpSpPr bwMode="auto">
            <a:xfrm>
              <a:off x="2880" y="2160"/>
              <a:ext cx="288" cy="968"/>
              <a:chOff x="2304" y="1488"/>
              <a:chExt cx="288" cy="968"/>
            </a:xfrm>
          </p:grpSpPr>
          <p:sp>
            <p:nvSpPr>
              <p:cNvPr id="24864" name="Oval 288"/>
              <p:cNvSpPr>
                <a:spLocks noChangeArrowheads="1"/>
              </p:cNvSpPr>
              <p:nvPr/>
            </p:nvSpPr>
            <p:spPr bwMode="auto">
              <a:xfrm>
                <a:off x="2304"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865" name="Group 289"/>
              <p:cNvGrpSpPr>
                <a:grpSpLocks/>
              </p:cNvGrpSpPr>
              <p:nvPr/>
            </p:nvGrpSpPr>
            <p:grpSpPr bwMode="auto">
              <a:xfrm>
                <a:off x="2352" y="1488"/>
                <a:ext cx="240" cy="344"/>
                <a:chOff x="1776" y="2840"/>
                <a:chExt cx="432" cy="576"/>
              </a:xfrm>
            </p:grpSpPr>
            <p:sp>
              <p:nvSpPr>
                <p:cNvPr id="24866" name="Freeform 29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867" name="Freeform 29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4868" name="Group 292"/>
              <p:cNvGrpSpPr>
                <a:grpSpLocks/>
              </p:cNvGrpSpPr>
              <p:nvPr/>
            </p:nvGrpSpPr>
            <p:grpSpPr bwMode="auto">
              <a:xfrm rot="9002607">
                <a:off x="2304" y="2112"/>
                <a:ext cx="240" cy="344"/>
                <a:chOff x="1776" y="2840"/>
                <a:chExt cx="432" cy="576"/>
              </a:xfrm>
            </p:grpSpPr>
            <p:sp>
              <p:nvSpPr>
                <p:cNvPr id="24869" name="Freeform 29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870" name="Freeform 29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grpSp>
        <p:nvGrpSpPr>
          <p:cNvPr id="24949" name="Group 373"/>
          <p:cNvGrpSpPr>
            <a:grpSpLocks/>
          </p:cNvGrpSpPr>
          <p:nvPr/>
        </p:nvGrpSpPr>
        <p:grpSpPr bwMode="auto">
          <a:xfrm>
            <a:off x="4572000" y="3886200"/>
            <a:ext cx="3200400" cy="1536700"/>
            <a:chOff x="2880" y="2352"/>
            <a:chExt cx="2016" cy="968"/>
          </a:xfrm>
        </p:grpSpPr>
        <p:sp>
          <p:nvSpPr>
            <p:cNvPr id="24872" name="Oval 296"/>
            <p:cNvSpPr>
              <a:spLocks noChangeArrowheads="1"/>
            </p:cNvSpPr>
            <p:nvPr/>
          </p:nvSpPr>
          <p:spPr bwMode="auto">
            <a:xfrm>
              <a:off x="2880" y="264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873" name="Group 297"/>
            <p:cNvGrpSpPr>
              <a:grpSpLocks/>
            </p:cNvGrpSpPr>
            <p:nvPr/>
          </p:nvGrpSpPr>
          <p:grpSpPr bwMode="auto">
            <a:xfrm>
              <a:off x="2928" y="2352"/>
              <a:ext cx="240" cy="344"/>
              <a:chOff x="1776" y="2840"/>
              <a:chExt cx="432" cy="576"/>
            </a:xfrm>
          </p:grpSpPr>
          <p:sp>
            <p:nvSpPr>
              <p:cNvPr id="24874" name="Freeform 29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75" name="Freeform 29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76" name="Group 300"/>
            <p:cNvGrpSpPr>
              <a:grpSpLocks/>
            </p:cNvGrpSpPr>
            <p:nvPr/>
          </p:nvGrpSpPr>
          <p:grpSpPr bwMode="auto">
            <a:xfrm rot="9002607">
              <a:off x="2880" y="2976"/>
              <a:ext cx="240" cy="344"/>
              <a:chOff x="1776" y="2840"/>
              <a:chExt cx="432" cy="576"/>
            </a:xfrm>
          </p:grpSpPr>
          <p:sp>
            <p:nvSpPr>
              <p:cNvPr id="24877" name="Freeform 30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78" name="Freeform 30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79" name="Oval 303"/>
            <p:cNvSpPr>
              <a:spLocks noChangeArrowheads="1"/>
            </p:cNvSpPr>
            <p:nvPr/>
          </p:nvSpPr>
          <p:spPr bwMode="auto">
            <a:xfrm>
              <a:off x="3264" y="264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880" name="Group 304"/>
            <p:cNvGrpSpPr>
              <a:grpSpLocks/>
            </p:cNvGrpSpPr>
            <p:nvPr/>
          </p:nvGrpSpPr>
          <p:grpSpPr bwMode="auto">
            <a:xfrm>
              <a:off x="3312" y="2352"/>
              <a:ext cx="240" cy="344"/>
              <a:chOff x="1776" y="2840"/>
              <a:chExt cx="432" cy="576"/>
            </a:xfrm>
          </p:grpSpPr>
          <p:sp>
            <p:nvSpPr>
              <p:cNvPr id="24881" name="Freeform 30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82" name="Freeform 30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83" name="Group 307"/>
            <p:cNvGrpSpPr>
              <a:grpSpLocks/>
            </p:cNvGrpSpPr>
            <p:nvPr/>
          </p:nvGrpSpPr>
          <p:grpSpPr bwMode="auto">
            <a:xfrm rot="9002607">
              <a:off x="3264" y="2976"/>
              <a:ext cx="240" cy="344"/>
              <a:chOff x="1776" y="2840"/>
              <a:chExt cx="432" cy="576"/>
            </a:xfrm>
          </p:grpSpPr>
          <p:sp>
            <p:nvSpPr>
              <p:cNvPr id="24884" name="Freeform 30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85" name="Freeform 30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86" name="Oval 310"/>
            <p:cNvSpPr>
              <a:spLocks noChangeArrowheads="1"/>
            </p:cNvSpPr>
            <p:nvPr/>
          </p:nvSpPr>
          <p:spPr bwMode="auto">
            <a:xfrm>
              <a:off x="3456" y="264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887" name="Group 311"/>
            <p:cNvGrpSpPr>
              <a:grpSpLocks/>
            </p:cNvGrpSpPr>
            <p:nvPr/>
          </p:nvGrpSpPr>
          <p:grpSpPr bwMode="auto">
            <a:xfrm>
              <a:off x="3504" y="2352"/>
              <a:ext cx="240" cy="344"/>
              <a:chOff x="1776" y="2840"/>
              <a:chExt cx="432" cy="576"/>
            </a:xfrm>
          </p:grpSpPr>
          <p:sp>
            <p:nvSpPr>
              <p:cNvPr id="24888" name="Freeform 31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89" name="Freeform 31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90" name="Group 314"/>
            <p:cNvGrpSpPr>
              <a:grpSpLocks/>
            </p:cNvGrpSpPr>
            <p:nvPr/>
          </p:nvGrpSpPr>
          <p:grpSpPr bwMode="auto">
            <a:xfrm rot="9002607">
              <a:off x="3456" y="2976"/>
              <a:ext cx="240" cy="344"/>
              <a:chOff x="1776" y="2840"/>
              <a:chExt cx="432" cy="576"/>
            </a:xfrm>
          </p:grpSpPr>
          <p:sp>
            <p:nvSpPr>
              <p:cNvPr id="24891" name="Freeform 31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92" name="Freeform 31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893" name="Oval 317"/>
            <p:cNvSpPr>
              <a:spLocks noChangeArrowheads="1"/>
            </p:cNvSpPr>
            <p:nvPr/>
          </p:nvSpPr>
          <p:spPr bwMode="auto">
            <a:xfrm>
              <a:off x="3648" y="264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894" name="Group 318"/>
            <p:cNvGrpSpPr>
              <a:grpSpLocks/>
            </p:cNvGrpSpPr>
            <p:nvPr/>
          </p:nvGrpSpPr>
          <p:grpSpPr bwMode="auto">
            <a:xfrm>
              <a:off x="3696" y="2352"/>
              <a:ext cx="240" cy="344"/>
              <a:chOff x="1776" y="2840"/>
              <a:chExt cx="432" cy="576"/>
            </a:xfrm>
          </p:grpSpPr>
          <p:sp>
            <p:nvSpPr>
              <p:cNvPr id="24895" name="Freeform 31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96" name="Freeform 32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897" name="Group 321"/>
            <p:cNvGrpSpPr>
              <a:grpSpLocks/>
            </p:cNvGrpSpPr>
            <p:nvPr/>
          </p:nvGrpSpPr>
          <p:grpSpPr bwMode="auto">
            <a:xfrm rot="9002607">
              <a:off x="3648" y="2976"/>
              <a:ext cx="240" cy="344"/>
              <a:chOff x="1776" y="2840"/>
              <a:chExt cx="432" cy="576"/>
            </a:xfrm>
          </p:grpSpPr>
          <p:sp>
            <p:nvSpPr>
              <p:cNvPr id="24898" name="Freeform 32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899" name="Freeform 32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900" name="Oval 324"/>
            <p:cNvSpPr>
              <a:spLocks noChangeArrowheads="1"/>
            </p:cNvSpPr>
            <p:nvPr/>
          </p:nvSpPr>
          <p:spPr bwMode="auto">
            <a:xfrm>
              <a:off x="3840" y="2640"/>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901" name="Group 325"/>
            <p:cNvGrpSpPr>
              <a:grpSpLocks/>
            </p:cNvGrpSpPr>
            <p:nvPr/>
          </p:nvGrpSpPr>
          <p:grpSpPr bwMode="auto">
            <a:xfrm>
              <a:off x="3888" y="2352"/>
              <a:ext cx="240" cy="344"/>
              <a:chOff x="1776" y="2840"/>
              <a:chExt cx="432" cy="576"/>
            </a:xfrm>
          </p:grpSpPr>
          <p:sp>
            <p:nvSpPr>
              <p:cNvPr id="24902" name="Freeform 32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03" name="Freeform 32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904" name="Group 328"/>
            <p:cNvGrpSpPr>
              <a:grpSpLocks/>
            </p:cNvGrpSpPr>
            <p:nvPr/>
          </p:nvGrpSpPr>
          <p:grpSpPr bwMode="auto">
            <a:xfrm rot="9002607">
              <a:off x="3840" y="2976"/>
              <a:ext cx="240" cy="344"/>
              <a:chOff x="1776" y="2840"/>
              <a:chExt cx="432" cy="576"/>
            </a:xfrm>
          </p:grpSpPr>
          <p:sp>
            <p:nvSpPr>
              <p:cNvPr id="24905" name="Freeform 32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06" name="Freeform 33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907" name="Oval 331"/>
            <p:cNvSpPr>
              <a:spLocks noChangeArrowheads="1"/>
            </p:cNvSpPr>
            <p:nvPr/>
          </p:nvSpPr>
          <p:spPr bwMode="auto">
            <a:xfrm>
              <a:off x="4032" y="2640"/>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908" name="Group 332"/>
            <p:cNvGrpSpPr>
              <a:grpSpLocks/>
            </p:cNvGrpSpPr>
            <p:nvPr/>
          </p:nvGrpSpPr>
          <p:grpSpPr bwMode="auto">
            <a:xfrm>
              <a:off x="4080" y="2352"/>
              <a:ext cx="240" cy="344"/>
              <a:chOff x="1776" y="2840"/>
              <a:chExt cx="432" cy="576"/>
            </a:xfrm>
          </p:grpSpPr>
          <p:sp>
            <p:nvSpPr>
              <p:cNvPr id="24909" name="Freeform 33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10" name="Freeform 33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911" name="Group 335"/>
            <p:cNvGrpSpPr>
              <a:grpSpLocks/>
            </p:cNvGrpSpPr>
            <p:nvPr/>
          </p:nvGrpSpPr>
          <p:grpSpPr bwMode="auto">
            <a:xfrm rot="9002607">
              <a:off x="4032" y="2976"/>
              <a:ext cx="240" cy="344"/>
              <a:chOff x="1776" y="2840"/>
              <a:chExt cx="432" cy="576"/>
            </a:xfrm>
          </p:grpSpPr>
          <p:sp>
            <p:nvSpPr>
              <p:cNvPr id="24912" name="Freeform 33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13" name="Freeform 33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914" name="Oval 338"/>
            <p:cNvSpPr>
              <a:spLocks noChangeArrowheads="1"/>
            </p:cNvSpPr>
            <p:nvPr/>
          </p:nvSpPr>
          <p:spPr bwMode="auto">
            <a:xfrm>
              <a:off x="4224" y="2640"/>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915" name="Group 339"/>
            <p:cNvGrpSpPr>
              <a:grpSpLocks/>
            </p:cNvGrpSpPr>
            <p:nvPr/>
          </p:nvGrpSpPr>
          <p:grpSpPr bwMode="auto">
            <a:xfrm>
              <a:off x="4272" y="2352"/>
              <a:ext cx="240" cy="344"/>
              <a:chOff x="1776" y="2840"/>
              <a:chExt cx="432" cy="576"/>
            </a:xfrm>
          </p:grpSpPr>
          <p:sp>
            <p:nvSpPr>
              <p:cNvPr id="24916" name="Freeform 34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17" name="Freeform 34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918" name="Group 342"/>
            <p:cNvGrpSpPr>
              <a:grpSpLocks/>
            </p:cNvGrpSpPr>
            <p:nvPr/>
          </p:nvGrpSpPr>
          <p:grpSpPr bwMode="auto">
            <a:xfrm rot="9002607">
              <a:off x="4224" y="2976"/>
              <a:ext cx="240" cy="344"/>
              <a:chOff x="1776" y="2840"/>
              <a:chExt cx="432" cy="576"/>
            </a:xfrm>
          </p:grpSpPr>
          <p:sp>
            <p:nvSpPr>
              <p:cNvPr id="24919" name="Freeform 34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20" name="Freeform 34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sp>
          <p:nvSpPr>
            <p:cNvPr id="24921" name="Oval 345"/>
            <p:cNvSpPr>
              <a:spLocks noChangeArrowheads="1"/>
            </p:cNvSpPr>
            <p:nvPr/>
          </p:nvSpPr>
          <p:spPr bwMode="auto">
            <a:xfrm>
              <a:off x="4416" y="2640"/>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922" name="Group 346"/>
            <p:cNvGrpSpPr>
              <a:grpSpLocks/>
            </p:cNvGrpSpPr>
            <p:nvPr/>
          </p:nvGrpSpPr>
          <p:grpSpPr bwMode="auto">
            <a:xfrm>
              <a:off x="4464" y="2352"/>
              <a:ext cx="240" cy="344"/>
              <a:chOff x="1776" y="2840"/>
              <a:chExt cx="432" cy="576"/>
            </a:xfrm>
          </p:grpSpPr>
          <p:sp>
            <p:nvSpPr>
              <p:cNvPr id="24923" name="Freeform 34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24" name="Freeform 34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925" name="Group 349"/>
            <p:cNvGrpSpPr>
              <a:grpSpLocks/>
            </p:cNvGrpSpPr>
            <p:nvPr/>
          </p:nvGrpSpPr>
          <p:grpSpPr bwMode="auto">
            <a:xfrm rot="9002607">
              <a:off x="4416" y="2976"/>
              <a:ext cx="240" cy="344"/>
              <a:chOff x="1776" y="2840"/>
              <a:chExt cx="432" cy="576"/>
            </a:xfrm>
          </p:grpSpPr>
          <p:sp>
            <p:nvSpPr>
              <p:cNvPr id="24926" name="Freeform 35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27" name="Freeform 35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928" name="Group 352"/>
            <p:cNvGrpSpPr>
              <a:grpSpLocks/>
            </p:cNvGrpSpPr>
            <p:nvPr/>
          </p:nvGrpSpPr>
          <p:grpSpPr bwMode="auto">
            <a:xfrm>
              <a:off x="4608" y="2352"/>
              <a:ext cx="288" cy="968"/>
              <a:chOff x="3840" y="1488"/>
              <a:chExt cx="288" cy="968"/>
            </a:xfrm>
          </p:grpSpPr>
          <p:sp>
            <p:nvSpPr>
              <p:cNvPr id="24929" name="Oval 353"/>
              <p:cNvSpPr>
                <a:spLocks noChangeArrowheads="1"/>
              </p:cNvSpPr>
              <p:nvPr/>
            </p:nvSpPr>
            <p:spPr bwMode="auto">
              <a:xfrm>
                <a:off x="3840" y="1776"/>
                <a:ext cx="192" cy="384"/>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nvGrpSpPr>
              <p:cNvPr id="24930" name="Group 354"/>
              <p:cNvGrpSpPr>
                <a:grpSpLocks/>
              </p:cNvGrpSpPr>
              <p:nvPr/>
            </p:nvGrpSpPr>
            <p:grpSpPr bwMode="auto">
              <a:xfrm>
                <a:off x="3888" y="1488"/>
                <a:ext cx="240" cy="344"/>
                <a:chOff x="1776" y="2840"/>
                <a:chExt cx="432" cy="576"/>
              </a:xfrm>
            </p:grpSpPr>
            <p:sp>
              <p:nvSpPr>
                <p:cNvPr id="24931" name="Freeform 35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932" name="Freeform 35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24933" name="Group 357"/>
              <p:cNvGrpSpPr>
                <a:grpSpLocks/>
              </p:cNvGrpSpPr>
              <p:nvPr/>
            </p:nvGrpSpPr>
            <p:grpSpPr bwMode="auto">
              <a:xfrm rot="9002607">
                <a:off x="3840" y="2112"/>
                <a:ext cx="240" cy="344"/>
                <a:chOff x="1776" y="2840"/>
                <a:chExt cx="432" cy="576"/>
              </a:xfrm>
            </p:grpSpPr>
            <p:sp>
              <p:nvSpPr>
                <p:cNvPr id="24934" name="Freeform 35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24935" name="Freeform 35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grpSp>
        </p:grpSp>
        <p:grpSp>
          <p:nvGrpSpPr>
            <p:cNvPr id="24936" name="Group 360"/>
            <p:cNvGrpSpPr>
              <a:grpSpLocks/>
            </p:cNvGrpSpPr>
            <p:nvPr/>
          </p:nvGrpSpPr>
          <p:grpSpPr bwMode="auto">
            <a:xfrm>
              <a:off x="3072" y="2352"/>
              <a:ext cx="288" cy="968"/>
              <a:chOff x="2304" y="1488"/>
              <a:chExt cx="288" cy="968"/>
            </a:xfrm>
          </p:grpSpPr>
          <p:sp>
            <p:nvSpPr>
              <p:cNvPr id="24937" name="Oval 361"/>
              <p:cNvSpPr>
                <a:spLocks noChangeArrowheads="1"/>
              </p:cNvSpPr>
              <p:nvPr/>
            </p:nvSpPr>
            <p:spPr bwMode="auto">
              <a:xfrm>
                <a:off x="2304"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4938" name="Group 362"/>
              <p:cNvGrpSpPr>
                <a:grpSpLocks/>
              </p:cNvGrpSpPr>
              <p:nvPr/>
            </p:nvGrpSpPr>
            <p:grpSpPr bwMode="auto">
              <a:xfrm>
                <a:off x="2352" y="1488"/>
                <a:ext cx="240" cy="344"/>
                <a:chOff x="1776" y="2840"/>
                <a:chExt cx="432" cy="576"/>
              </a:xfrm>
            </p:grpSpPr>
            <p:sp>
              <p:nvSpPr>
                <p:cNvPr id="24939" name="Freeform 36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40" name="Freeform 36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nvGrpSpPr>
              <p:cNvPr id="24941" name="Group 365"/>
              <p:cNvGrpSpPr>
                <a:grpSpLocks/>
              </p:cNvGrpSpPr>
              <p:nvPr/>
            </p:nvGrpSpPr>
            <p:grpSpPr bwMode="auto">
              <a:xfrm rot="9002607">
                <a:off x="2304" y="2112"/>
                <a:ext cx="240" cy="344"/>
                <a:chOff x="1776" y="2840"/>
                <a:chExt cx="432" cy="576"/>
              </a:xfrm>
            </p:grpSpPr>
            <p:sp>
              <p:nvSpPr>
                <p:cNvPr id="24942" name="Freeform 36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sp>
              <p:nvSpPr>
                <p:cNvPr id="24943" name="Freeform 36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p>
              </p:txBody>
            </p:sp>
          </p:grpSp>
        </p:gr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 LSO were a graph, and the x-axis is frequency, then the y-axis is</a:t>
            </a:r>
            <a:endParaRPr lang="en-US" dirty="0"/>
          </a:p>
        </p:txBody>
      </p:sp>
      <p:sp>
        <p:nvSpPr>
          <p:cNvPr id="3" name="Content Placeholder 2"/>
          <p:cNvSpPr>
            <a:spLocks noGrp="1"/>
          </p:cNvSpPr>
          <p:nvPr>
            <p:ph idx="1"/>
          </p:nvPr>
        </p:nvSpPr>
        <p:spPr/>
        <p:txBody>
          <a:bodyPr/>
          <a:lstStyle/>
          <a:p>
            <a:r>
              <a:rPr lang="en-US" dirty="0" smtClean="0"/>
              <a:t>Intensity</a:t>
            </a:r>
          </a:p>
          <a:p>
            <a:r>
              <a:rPr lang="en-US" dirty="0" smtClean="0"/>
              <a:t>Spectral shape</a:t>
            </a:r>
          </a:p>
          <a:p>
            <a:r>
              <a:rPr lang="en-US" dirty="0" smtClean="0"/>
              <a:t>Interaural intensity difference</a:t>
            </a:r>
          </a:p>
          <a:p>
            <a:r>
              <a:rPr lang="en-US" dirty="0" smtClean="0"/>
              <a:t>Interaural time difference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t>How does response in LSO become specific for IID?</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LSO wiring diagram</a:t>
            </a:r>
          </a:p>
        </p:txBody>
      </p:sp>
      <p:pic>
        <p:nvPicPr>
          <p:cNvPr id="26628" name="Picture 4" descr="lsocirc.jpg                                                    00002C2BWerner                         ABA78158:"/>
          <p:cNvPicPr>
            <a:picLocks noChangeAspect="1" noChangeArrowheads="1"/>
          </p:cNvPicPr>
          <p:nvPr/>
        </p:nvPicPr>
        <p:blipFill>
          <a:blip r:embed="rId3">
            <a:lum bright="6000" contrast="18000"/>
          </a:blip>
          <a:srcRect/>
          <a:stretch>
            <a:fillRect/>
          </a:stretch>
        </p:blipFill>
        <p:spPr bwMode="auto">
          <a:xfrm>
            <a:off x="304800" y="2362200"/>
            <a:ext cx="8534400" cy="35020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8153400" cy="1143000"/>
          </a:xfrm>
        </p:spPr>
        <p:txBody>
          <a:bodyPr>
            <a:normAutofit fontScale="90000"/>
          </a:bodyPr>
          <a:lstStyle/>
          <a:p>
            <a:r>
              <a:rPr lang="en-US" sz="3600" dirty="0">
                <a:latin typeface="+mn-lt"/>
              </a:rPr>
              <a:t>The balance between excitation and inhibition determines response</a:t>
            </a:r>
          </a:p>
        </p:txBody>
      </p:sp>
      <p:grpSp>
        <p:nvGrpSpPr>
          <p:cNvPr id="27669" name="Group 21"/>
          <p:cNvGrpSpPr>
            <a:grpSpLocks/>
          </p:cNvGrpSpPr>
          <p:nvPr/>
        </p:nvGrpSpPr>
        <p:grpSpPr bwMode="auto">
          <a:xfrm>
            <a:off x="2590800" y="1638300"/>
            <a:ext cx="5445125" cy="5219700"/>
            <a:chOff x="1632" y="1032"/>
            <a:chExt cx="3430" cy="3288"/>
          </a:xfrm>
        </p:grpSpPr>
        <p:grpSp>
          <p:nvGrpSpPr>
            <p:cNvPr id="27651" name="Group 3"/>
            <p:cNvGrpSpPr>
              <a:grpSpLocks/>
            </p:cNvGrpSpPr>
            <p:nvPr/>
          </p:nvGrpSpPr>
          <p:grpSpPr bwMode="auto">
            <a:xfrm>
              <a:off x="1632" y="1896"/>
              <a:ext cx="576" cy="1536"/>
              <a:chOff x="1920" y="1488"/>
              <a:chExt cx="288" cy="968"/>
            </a:xfrm>
          </p:grpSpPr>
          <p:sp>
            <p:nvSpPr>
              <p:cNvPr id="27652" name="Oval 4"/>
              <p:cNvSpPr>
                <a:spLocks noChangeArrowheads="1"/>
              </p:cNvSpPr>
              <p:nvPr/>
            </p:nvSpPr>
            <p:spPr bwMode="auto">
              <a:xfrm>
                <a:off x="1920" y="1776"/>
                <a:ext cx="192" cy="38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latin typeface="+mn-lt"/>
                </a:endParaRPr>
              </a:p>
            </p:txBody>
          </p:sp>
          <p:grpSp>
            <p:nvGrpSpPr>
              <p:cNvPr id="27653" name="Group 5"/>
              <p:cNvGrpSpPr>
                <a:grpSpLocks/>
              </p:cNvGrpSpPr>
              <p:nvPr/>
            </p:nvGrpSpPr>
            <p:grpSpPr bwMode="auto">
              <a:xfrm>
                <a:off x="1968" y="1488"/>
                <a:ext cx="240" cy="344"/>
                <a:chOff x="1776" y="2840"/>
                <a:chExt cx="432" cy="576"/>
              </a:xfrm>
            </p:grpSpPr>
            <p:sp>
              <p:nvSpPr>
                <p:cNvPr id="27654" name="Freeform 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latin typeface="+mn-lt"/>
                  </a:endParaRPr>
                </a:p>
              </p:txBody>
            </p:sp>
            <p:sp>
              <p:nvSpPr>
                <p:cNvPr id="27655" name="Freeform 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latin typeface="+mn-lt"/>
                  </a:endParaRPr>
                </a:p>
              </p:txBody>
            </p:sp>
          </p:grpSp>
          <p:grpSp>
            <p:nvGrpSpPr>
              <p:cNvPr id="27656" name="Group 8"/>
              <p:cNvGrpSpPr>
                <a:grpSpLocks/>
              </p:cNvGrpSpPr>
              <p:nvPr/>
            </p:nvGrpSpPr>
            <p:grpSpPr bwMode="auto">
              <a:xfrm rot="9002607">
                <a:off x="1920" y="2112"/>
                <a:ext cx="240" cy="344"/>
                <a:chOff x="1776" y="2840"/>
                <a:chExt cx="432" cy="576"/>
              </a:xfrm>
            </p:grpSpPr>
            <p:sp>
              <p:nvSpPr>
                <p:cNvPr id="27657" name="Freeform 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tx1"/>
                  </a:solidFill>
                  <a:round/>
                  <a:headEnd/>
                  <a:tailEnd/>
                </a:ln>
                <a:effectLst/>
              </p:spPr>
              <p:txBody>
                <a:bodyPr wrap="none" anchor="ctr">
                  <a:prstTxWarp prst="textNoShape">
                    <a:avLst/>
                  </a:prstTxWarp>
                </a:bodyPr>
                <a:lstStyle/>
                <a:p>
                  <a:endParaRPr lang="en-US">
                    <a:latin typeface="+mn-lt"/>
                  </a:endParaRPr>
                </a:p>
              </p:txBody>
            </p:sp>
            <p:sp>
              <p:nvSpPr>
                <p:cNvPr id="27658" name="Freeform 1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tx1"/>
                  </a:solidFill>
                  <a:round/>
                  <a:headEnd/>
                  <a:tailEnd/>
                </a:ln>
                <a:effectLst/>
              </p:spPr>
              <p:txBody>
                <a:bodyPr wrap="none" anchor="ctr">
                  <a:prstTxWarp prst="textNoShape">
                    <a:avLst/>
                  </a:prstTxWarp>
                </a:bodyPr>
                <a:lstStyle/>
                <a:p>
                  <a:endParaRPr lang="en-US">
                    <a:latin typeface="+mn-lt"/>
                  </a:endParaRPr>
                </a:p>
              </p:txBody>
            </p:sp>
          </p:grpSp>
        </p:grpSp>
        <p:sp>
          <p:nvSpPr>
            <p:cNvPr id="27660" name="Freeform 12"/>
            <p:cNvSpPr>
              <a:spLocks/>
            </p:cNvSpPr>
            <p:nvPr/>
          </p:nvSpPr>
          <p:spPr bwMode="auto">
            <a:xfrm>
              <a:off x="1872" y="1032"/>
              <a:ext cx="496" cy="1176"/>
            </a:xfrm>
            <a:custGeom>
              <a:avLst/>
              <a:gdLst/>
              <a:ahLst/>
              <a:cxnLst>
                <a:cxn ang="0">
                  <a:pos x="16" y="1128"/>
                </a:cxn>
                <a:cxn ang="0">
                  <a:pos x="16" y="936"/>
                </a:cxn>
                <a:cxn ang="0">
                  <a:pos x="112" y="840"/>
                </a:cxn>
                <a:cxn ang="0">
                  <a:pos x="208" y="744"/>
                </a:cxn>
                <a:cxn ang="0">
                  <a:pos x="160" y="1176"/>
                </a:cxn>
                <a:cxn ang="0">
                  <a:pos x="208" y="744"/>
                </a:cxn>
                <a:cxn ang="0">
                  <a:pos x="352" y="120"/>
                </a:cxn>
                <a:cxn ang="0">
                  <a:pos x="496" y="24"/>
                </a:cxn>
              </a:cxnLst>
              <a:rect l="0" t="0" r="r" b="b"/>
              <a:pathLst>
                <a:path w="496" h="1176">
                  <a:moveTo>
                    <a:pt x="16" y="1128"/>
                  </a:moveTo>
                  <a:cubicBezTo>
                    <a:pt x="8" y="1055"/>
                    <a:pt x="0" y="983"/>
                    <a:pt x="16" y="936"/>
                  </a:cubicBezTo>
                  <a:cubicBezTo>
                    <a:pt x="31" y="888"/>
                    <a:pt x="80" y="872"/>
                    <a:pt x="112" y="840"/>
                  </a:cubicBezTo>
                  <a:cubicBezTo>
                    <a:pt x="144" y="808"/>
                    <a:pt x="200" y="688"/>
                    <a:pt x="208" y="744"/>
                  </a:cubicBezTo>
                  <a:cubicBezTo>
                    <a:pt x="215" y="799"/>
                    <a:pt x="160" y="1176"/>
                    <a:pt x="160" y="1176"/>
                  </a:cubicBezTo>
                  <a:cubicBezTo>
                    <a:pt x="160" y="1176"/>
                    <a:pt x="176" y="919"/>
                    <a:pt x="208" y="744"/>
                  </a:cubicBezTo>
                  <a:cubicBezTo>
                    <a:pt x="239" y="568"/>
                    <a:pt x="304" y="239"/>
                    <a:pt x="352" y="120"/>
                  </a:cubicBezTo>
                  <a:cubicBezTo>
                    <a:pt x="399" y="0"/>
                    <a:pt x="447" y="12"/>
                    <a:pt x="496" y="24"/>
                  </a:cubicBezTo>
                </a:path>
              </a:pathLst>
            </a:custGeom>
            <a:noFill/>
            <a:ln w="28575" cmpd="sng">
              <a:solidFill>
                <a:schemeClr val="hlink"/>
              </a:solidFill>
              <a:round/>
              <a:headEnd/>
              <a:tailEnd/>
            </a:ln>
            <a:effectLst/>
          </p:spPr>
          <p:txBody>
            <a:bodyPr wrap="none" anchor="ctr">
              <a:prstTxWarp prst="textNoShape">
                <a:avLst/>
              </a:prstTxWarp>
            </a:bodyPr>
            <a:lstStyle/>
            <a:p>
              <a:endParaRPr lang="en-US">
                <a:latin typeface="+mn-lt"/>
              </a:endParaRPr>
            </a:p>
          </p:txBody>
        </p:sp>
        <p:sp>
          <p:nvSpPr>
            <p:cNvPr id="27661" name="Freeform 13"/>
            <p:cNvSpPr>
              <a:spLocks/>
            </p:cNvSpPr>
            <p:nvPr/>
          </p:nvSpPr>
          <p:spPr bwMode="auto">
            <a:xfrm flipV="1">
              <a:off x="1872" y="3144"/>
              <a:ext cx="496" cy="1176"/>
            </a:xfrm>
            <a:custGeom>
              <a:avLst/>
              <a:gdLst/>
              <a:ahLst/>
              <a:cxnLst>
                <a:cxn ang="0">
                  <a:pos x="16" y="1128"/>
                </a:cxn>
                <a:cxn ang="0">
                  <a:pos x="16" y="936"/>
                </a:cxn>
                <a:cxn ang="0">
                  <a:pos x="112" y="840"/>
                </a:cxn>
                <a:cxn ang="0">
                  <a:pos x="208" y="744"/>
                </a:cxn>
                <a:cxn ang="0">
                  <a:pos x="160" y="1176"/>
                </a:cxn>
                <a:cxn ang="0">
                  <a:pos x="208" y="744"/>
                </a:cxn>
                <a:cxn ang="0">
                  <a:pos x="352" y="120"/>
                </a:cxn>
                <a:cxn ang="0">
                  <a:pos x="496" y="24"/>
                </a:cxn>
              </a:cxnLst>
              <a:rect l="0" t="0" r="r" b="b"/>
              <a:pathLst>
                <a:path w="496" h="1176">
                  <a:moveTo>
                    <a:pt x="16" y="1128"/>
                  </a:moveTo>
                  <a:cubicBezTo>
                    <a:pt x="8" y="1055"/>
                    <a:pt x="0" y="983"/>
                    <a:pt x="16" y="936"/>
                  </a:cubicBezTo>
                  <a:cubicBezTo>
                    <a:pt x="31" y="888"/>
                    <a:pt x="80" y="872"/>
                    <a:pt x="112" y="840"/>
                  </a:cubicBezTo>
                  <a:cubicBezTo>
                    <a:pt x="144" y="808"/>
                    <a:pt x="200" y="688"/>
                    <a:pt x="208" y="744"/>
                  </a:cubicBezTo>
                  <a:cubicBezTo>
                    <a:pt x="215" y="799"/>
                    <a:pt x="160" y="1176"/>
                    <a:pt x="160" y="1176"/>
                  </a:cubicBezTo>
                  <a:cubicBezTo>
                    <a:pt x="160" y="1176"/>
                    <a:pt x="176" y="919"/>
                    <a:pt x="208" y="744"/>
                  </a:cubicBezTo>
                  <a:cubicBezTo>
                    <a:pt x="239" y="568"/>
                    <a:pt x="304" y="239"/>
                    <a:pt x="352" y="120"/>
                  </a:cubicBezTo>
                  <a:cubicBezTo>
                    <a:pt x="399" y="0"/>
                    <a:pt x="447" y="12"/>
                    <a:pt x="496" y="24"/>
                  </a:cubicBezTo>
                </a:path>
              </a:pathLst>
            </a:custGeom>
            <a:noFill/>
            <a:ln w="28575" cmpd="sng">
              <a:solidFill>
                <a:srgbClr val="66FF33"/>
              </a:solidFill>
              <a:round/>
              <a:headEnd/>
              <a:tailEnd/>
            </a:ln>
            <a:effectLst/>
          </p:spPr>
          <p:txBody>
            <a:bodyPr wrap="none" anchor="ctr">
              <a:prstTxWarp prst="textNoShape">
                <a:avLst/>
              </a:prstTxWarp>
            </a:bodyPr>
            <a:lstStyle/>
            <a:p>
              <a:endParaRPr lang="en-US">
                <a:latin typeface="+mn-lt"/>
              </a:endParaRPr>
            </a:p>
          </p:txBody>
        </p:sp>
        <p:sp>
          <p:nvSpPr>
            <p:cNvPr id="27662" name="Line 14"/>
            <p:cNvSpPr>
              <a:spLocks noChangeShapeType="1"/>
            </p:cNvSpPr>
            <p:nvPr/>
          </p:nvSpPr>
          <p:spPr bwMode="auto">
            <a:xfrm>
              <a:off x="1968" y="2664"/>
              <a:ext cx="1584" cy="0"/>
            </a:xfrm>
            <a:prstGeom prst="line">
              <a:avLst/>
            </a:prstGeom>
            <a:noFill/>
            <a:ln w="762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27663" name="Text Box 15"/>
            <p:cNvSpPr txBox="1">
              <a:spLocks noChangeArrowheads="1"/>
            </p:cNvSpPr>
            <p:nvPr/>
          </p:nvSpPr>
          <p:spPr bwMode="auto">
            <a:xfrm>
              <a:off x="2342" y="2174"/>
              <a:ext cx="2720" cy="288"/>
            </a:xfrm>
            <a:prstGeom prst="rect">
              <a:avLst/>
            </a:prstGeom>
            <a:noFill/>
            <a:ln w="9525">
              <a:noFill/>
              <a:miter lim="800000"/>
              <a:headEnd/>
              <a:tailEnd/>
            </a:ln>
            <a:effectLst/>
          </p:spPr>
          <p:txBody>
            <a:bodyPr wrap="none">
              <a:prstTxWarp prst="textNoShape">
                <a:avLst/>
              </a:prstTxWarp>
              <a:spAutoFit/>
            </a:bodyPr>
            <a:lstStyle/>
            <a:p>
              <a:r>
                <a:rPr lang="en-US">
                  <a:latin typeface="+mn-lt"/>
                </a:rPr>
                <a:t>Response = excitation - inhibition</a:t>
              </a:r>
            </a:p>
          </p:txBody>
        </p:sp>
      </p:grpSp>
      <p:sp>
        <p:nvSpPr>
          <p:cNvPr id="27665" name="Text Box 17"/>
          <p:cNvSpPr txBox="1">
            <a:spLocks noChangeArrowheads="1"/>
          </p:cNvSpPr>
          <p:nvPr/>
        </p:nvSpPr>
        <p:spPr bwMode="auto">
          <a:xfrm>
            <a:off x="3733800" y="1524000"/>
            <a:ext cx="3572012" cy="461665"/>
          </a:xfrm>
          <a:prstGeom prst="rect">
            <a:avLst/>
          </a:prstGeom>
          <a:noFill/>
          <a:ln w="9525">
            <a:noFill/>
            <a:miter lim="800000"/>
            <a:headEnd/>
            <a:tailEnd/>
          </a:ln>
          <a:effectLst/>
        </p:spPr>
        <p:txBody>
          <a:bodyPr wrap="none">
            <a:prstTxWarp prst="textNoShape">
              <a:avLst/>
            </a:prstTxWarp>
            <a:spAutoFit/>
          </a:bodyPr>
          <a:lstStyle/>
          <a:p>
            <a:r>
              <a:rPr lang="en-US" dirty="0" err="1">
                <a:latin typeface="+mn-lt"/>
              </a:rPr>
              <a:t>Ipsilateral</a:t>
            </a:r>
            <a:r>
              <a:rPr lang="en-US" dirty="0">
                <a:latin typeface="+mn-lt"/>
              </a:rPr>
              <a:t> input from AVCN</a:t>
            </a:r>
          </a:p>
        </p:txBody>
      </p:sp>
      <p:sp>
        <p:nvSpPr>
          <p:cNvPr id="27666" name="Text Box 18"/>
          <p:cNvSpPr txBox="1">
            <a:spLocks noChangeArrowheads="1"/>
          </p:cNvSpPr>
          <p:nvPr/>
        </p:nvSpPr>
        <p:spPr bwMode="auto">
          <a:xfrm>
            <a:off x="3810000" y="6248400"/>
            <a:ext cx="4103688" cy="457200"/>
          </a:xfrm>
          <a:prstGeom prst="rect">
            <a:avLst/>
          </a:prstGeom>
          <a:noFill/>
          <a:ln w="9525">
            <a:noFill/>
            <a:miter lim="800000"/>
            <a:headEnd/>
            <a:tailEnd/>
          </a:ln>
          <a:effectLst/>
        </p:spPr>
        <p:txBody>
          <a:bodyPr wrap="none">
            <a:prstTxWarp prst="textNoShape">
              <a:avLst/>
            </a:prstTxWarp>
            <a:spAutoFit/>
          </a:bodyPr>
          <a:lstStyle/>
          <a:p>
            <a:r>
              <a:rPr lang="en-US">
                <a:latin typeface="+mn-lt"/>
              </a:rPr>
              <a:t>Contralateral input from MNTB</a:t>
            </a:r>
          </a:p>
        </p:txBody>
      </p:sp>
      <p:sp>
        <p:nvSpPr>
          <p:cNvPr id="27667" name="Text Box 19"/>
          <p:cNvSpPr txBox="1">
            <a:spLocks noChangeArrowheads="1"/>
          </p:cNvSpPr>
          <p:nvPr/>
        </p:nvSpPr>
        <p:spPr bwMode="auto">
          <a:xfrm>
            <a:off x="838200" y="3657600"/>
            <a:ext cx="1682750" cy="457200"/>
          </a:xfrm>
          <a:prstGeom prst="rect">
            <a:avLst/>
          </a:prstGeom>
          <a:noFill/>
          <a:ln w="9525">
            <a:noFill/>
            <a:miter lim="800000"/>
            <a:headEnd/>
            <a:tailEnd/>
          </a:ln>
          <a:effectLst/>
        </p:spPr>
        <p:txBody>
          <a:bodyPr wrap="none">
            <a:prstTxWarp prst="textNoShape">
              <a:avLst/>
            </a:prstTxWarp>
            <a:spAutoFit/>
          </a:bodyPr>
          <a:lstStyle/>
          <a:p>
            <a:r>
              <a:rPr lang="en-US">
                <a:latin typeface="+mn-lt"/>
              </a:rPr>
              <a:t>LSO neuron</a:t>
            </a:r>
          </a:p>
        </p:txBody>
      </p:sp>
      <p:sp>
        <p:nvSpPr>
          <p:cNvPr id="27668" name="Text Box 20"/>
          <p:cNvSpPr txBox="1">
            <a:spLocks noChangeArrowheads="1"/>
          </p:cNvSpPr>
          <p:nvPr/>
        </p:nvSpPr>
        <p:spPr bwMode="auto">
          <a:xfrm>
            <a:off x="3870325" y="4479925"/>
            <a:ext cx="4968875" cy="1200328"/>
          </a:xfrm>
          <a:prstGeom prst="rect">
            <a:avLst/>
          </a:prstGeom>
          <a:noFill/>
          <a:ln w="9525">
            <a:noFill/>
            <a:miter lim="800000"/>
            <a:headEnd/>
            <a:tailEnd/>
          </a:ln>
          <a:effectLst/>
        </p:spPr>
        <p:txBody>
          <a:bodyPr>
            <a:prstTxWarp prst="textNoShape">
              <a:avLst/>
            </a:prstTxWarp>
            <a:spAutoFit/>
          </a:bodyPr>
          <a:lstStyle/>
          <a:p>
            <a:r>
              <a:rPr lang="en-US">
                <a:latin typeface="+mn-lt"/>
              </a:rPr>
              <a:t>If ipsilateral AVCN is responding more than contralateral AVCN (adjusted by MNTB), respond.</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620000" cy="3276600"/>
          </a:xfrm>
        </p:spPr>
        <p:txBody>
          <a:bodyPr>
            <a:normAutofit fontScale="90000"/>
          </a:bodyPr>
          <a:lstStyle/>
          <a:p>
            <a:r>
              <a:rPr lang="en-US"/>
              <a:t>The LSO calculates IID by subtracting the response of the contralateral ear from the response of the ipsilateral ear using inhibition.</a:t>
            </a:r>
          </a:p>
        </p:txBody>
      </p:sp>
      <p:sp>
        <p:nvSpPr>
          <p:cNvPr id="28675" name="Text Box 3"/>
          <p:cNvSpPr txBox="1">
            <a:spLocks noChangeArrowheads="1"/>
          </p:cNvSpPr>
          <p:nvPr/>
        </p:nvSpPr>
        <p:spPr bwMode="auto">
          <a:xfrm>
            <a:off x="990600" y="3810000"/>
            <a:ext cx="7621588" cy="1200328"/>
          </a:xfrm>
          <a:prstGeom prst="rect">
            <a:avLst/>
          </a:prstGeom>
          <a:noFill/>
          <a:ln w="9525">
            <a:noFill/>
            <a:miter lim="800000"/>
            <a:headEnd/>
            <a:tailEnd/>
          </a:ln>
          <a:effectLst/>
        </p:spPr>
        <p:txBody>
          <a:bodyPr>
            <a:prstTxWarp prst="textNoShape">
              <a:avLst/>
            </a:prstTxWarp>
            <a:spAutoFit/>
          </a:bodyPr>
          <a:lstStyle/>
          <a:p>
            <a:r>
              <a:rPr lang="en-US" dirty="0">
                <a:latin typeface="+mn-lt"/>
              </a:rPr>
              <a:t>By adjusting the amount of inhibition delivered by MNTB, can make different LSO neurons respond over different ranges of </a:t>
            </a:r>
            <a:r>
              <a:rPr lang="en-US" dirty="0" err="1">
                <a:latin typeface="+mn-lt"/>
              </a:rPr>
              <a:t>IIDs</a:t>
            </a:r>
            <a:r>
              <a:rPr lang="en-US" dirty="0">
                <a:latin typeface="+mn-lt"/>
              </a:rPr>
              <a: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If the sound source is close to the right ear, then the LSO neurons on the left side of the brain</a:t>
            </a:r>
            <a:endParaRPr lang="en-US" dirty="0"/>
          </a:p>
        </p:txBody>
      </p:sp>
      <p:sp>
        <p:nvSpPr>
          <p:cNvPr id="4" name="Content Placeholder 3"/>
          <p:cNvSpPr>
            <a:spLocks noGrp="1"/>
          </p:cNvSpPr>
          <p:nvPr>
            <p:ph idx="1"/>
          </p:nvPr>
        </p:nvSpPr>
        <p:spPr>
          <a:xfrm>
            <a:off x="457200" y="2286000"/>
            <a:ext cx="8229600" cy="3840163"/>
          </a:xfrm>
        </p:spPr>
        <p:txBody>
          <a:bodyPr/>
          <a:lstStyle/>
          <a:p>
            <a:r>
              <a:rPr lang="en-US" dirty="0" smtClean="0"/>
              <a:t>respond a lot</a:t>
            </a:r>
          </a:p>
          <a:p>
            <a:r>
              <a:rPr lang="en-US" dirty="0" smtClean="0"/>
              <a:t>respond a little</a:t>
            </a:r>
          </a:p>
          <a:p>
            <a:r>
              <a:rPr lang="en-US" dirty="0" smtClean="0"/>
              <a:t>don’t respond at 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How about MSO?</a:t>
            </a:r>
          </a:p>
        </p:txBody>
      </p:sp>
      <p:pic>
        <p:nvPicPr>
          <p:cNvPr id="29700" name="Picture 4" descr="&#10;redmso.jpg                                                     00002C2BWerner                         ABA78158:"/>
          <p:cNvPicPr>
            <a:picLocks noChangeAspect="1" noChangeArrowheads="1"/>
          </p:cNvPicPr>
          <p:nvPr/>
        </p:nvPicPr>
        <p:blipFill>
          <a:blip r:embed="rId3"/>
          <a:srcRect/>
          <a:stretch>
            <a:fillRect/>
          </a:stretch>
        </p:blipFill>
        <p:spPr bwMode="auto">
          <a:xfrm>
            <a:off x="1676400" y="1752600"/>
            <a:ext cx="5791200" cy="4545013"/>
          </a:xfrm>
          <a:prstGeom prst="rect">
            <a:avLst/>
          </a:prstGeom>
          <a:noFill/>
        </p:spPr>
      </p:pic>
      <p:sp>
        <p:nvSpPr>
          <p:cNvPr id="29701" name="Text Box 5"/>
          <p:cNvSpPr txBox="1">
            <a:spLocks noChangeArrowheads="1"/>
          </p:cNvSpPr>
          <p:nvPr/>
        </p:nvSpPr>
        <p:spPr bwMode="auto">
          <a:xfrm>
            <a:off x="136525" y="6423025"/>
            <a:ext cx="1724025" cy="304800"/>
          </a:xfrm>
          <a:prstGeom prst="rect">
            <a:avLst/>
          </a:prstGeom>
          <a:noFill/>
          <a:ln w="9525">
            <a:noFill/>
            <a:miter lim="800000"/>
            <a:headEnd/>
            <a:tailEnd/>
          </a:ln>
          <a:effectLst/>
        </p:spPr>
        <p:txBody>
          <a:bodyPr wrap="none">
            <a:prstTxWarp prst="textNoShape">
              <a:avLst/>
            </a:prstTxWarp>
            <a:spAutoFit/>
          </a:bodyPr>
          <a:lstStyle/>
          <a:p>
            <a:r>
              <a:rPr lang="en-US" altLang="en-US" sz="1400"/>
              <a:t>From Webster (1992)</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p>
            <a:r>
              <a:rPr lang="en-US"/>
              <a:t>Bottom line</a:t>
            </a:r>
          </a:p>
        </p:txBody>
      </p:sp>
      <p:sp>
        <p:nvSpPr>
          <p:cNvPr id="4099" name="Rectangle 3"/>
          <p:cNvSpPr>
            <a:spLocks noGrp="1" noChangeArrowheads="1"/>
          </p:cNvSpPr>
          <p:nvPr>
            <p:ph type="subTitle" idx="1"/>
          </p:nvPr>
        </p:nvSpPr>
        <p:spPr>
          <a:xfrm>
            <a:off x="1371600" y="3429000"/>
            <a:ext cx="6400800" cy="2133600"/>
          </a:xfrm>
        </p:spPr>
        <p:txBody>
          <a:bodyPr/>
          <a:lstStyle/>
          <a:p>
            <a:r>
              <a:rPr lang="en-US"/>
              <a:t>Calculation of interaural differences in the brain depends on “wiring” and a balance between neural excitation and inhibition.</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a:t>Like LSO neurons, MSO neurons look like they make comparisons</a:t>
            </a:r>
          </a:p>
        </p:txBody>
      </p:sp>
      <p:pic>
        <p:nvPicPr>
          <p:cNvPr id="30723" name="Picture 3"/>
          <p:cNvPicPr>
            <a:picLocks noChangeAspect="1" noChangeArrowheads="1"/>
          </p:cNvPicPr>
          <p:nvPr/>
        </p:nvPicPr>
        <p:blipFill>
          <a:blip r:embed="rId3">
            <a:lum bright="6000" contrast="6000"/>
          </a:blip>
          <a:srcRect l="6763" r="10359" b="32486"/>
          <a:stretch>
            <a:fillRect/>
          </a:stretch>
        </p:blipFill>
        <p:spPr bwMode="auto">
          <a:xfrm>
            <a:off x="0" y="2209800"/>
            <a:ext cx="6096000" cy="4062413"/>
          </a:xfrm>
          <a:prstGeom prst="rect">
            <a:avLst/>
          </a:prstGeom>
          <a:noFill/>
        </p:spPr>
      </p:pic>
      <p:sp>
        <p:nvSpPr>
          <p:cNvPr id="30724" name="Text Box 4"/>
          <p:cNvSpPr txBox="1">
            <a:spLocks noChangeArrowheads="1"/>
          </p:cNvSpPr>
          <p:nvPr/>
        </p:nvSpPr>
        <p:spPr bwMode="auto">
          <a:xfrm>
            <a:off x="6096000" y="2438400"/>
            <a:ext cx="3048000" cy="1187450"/>
          </a:xfrm>
          <a:prstGeom prst="rect">
            <a:avLst/>
          </a:prstGeom>
          <a:noFill/>
          <a:ln w="9525">
            <a:noFill/>
            <a:miter lim="800000"/>
            <a:headEnd/>
            <a:tailEnd/>
          </a:ln>
          <a:effectLst/>
        </p:spPr>
        <p:txBody>
          <a:bodyPr>
            <a:prstTxWarp prst="textNoShape">
              <a:avLst/>
            </a:prstTxWarp>
            <a:spAutoFit/>
          </a:bodyPr>
          <a:lstStyle/>
          <a:p>
            <a:r>
              <a:rPr lang="en-US"/>
              <a:t>EE</a:t>
            </a:r>
          </a:p>
          <a:p>
            <a:r>
              <a:rPr lang="en-US"/>
              <a:t>(Excitatory-Excitatory)</a:t>
            </a:r>
          </a:p>
          <a:p>
            <a:r>
              <a:rPr lang="en-US"/>
              <a:t>Response</a:t>
            </a:r>
          </a:p>
        </p:txBody>
      </p:sp>
      <p:sp>
        <p:nvSpPr>
          <p:cNvPr id="30725" name="Text Box 5"/>
          <p:cNvSpPr txBox="1">
            <a:spLocks noChangeArrowheads="1"/>
          </p:cNvSpPr>
          <p:nvPr/>
        </p:nvSpPr>
        <p:spPr bwMode="auto">
          <a:xfrm>
            <a:off x="60325" y="6346825"/>
            <a:ext cx="1646238" cy="304800"/>
          </a:xfrm>
          <a:prstGeom prst="rect">
            <a:avLst/>
          </a:prstGeom>
          <a:solidFill>
            <a:schemeClr val="tx1"/>
          </a:solidFill>
          <a:ln w="9525">
            <a:noFill/>
            <a:miter lim="800000"/>
            <a:headEnd/>
            <a:tailEnd/>
          </a:ln>
          <a:effectLst/>
        </p:spPr>
        <p:txBody>
          <a:bodyPr wrap="none">
            <a:prstTxWarp prst="textNoShape">
              <a:avLst/>
            </a:prstTxWarp>
            <a:spAutoFit/>
          </a:bodyPr>
          <a:lstStyle/>
          <a:p>
            <a:r>
              <a:rPr lang="en-US" sz="1400">
                <a:solidFill>
                  <a:schemeClr val="bg2"/>
                </a:solidFill>
              </a:rPr>
              <a:t>From Pickles (1988)</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t>MSO neurons receive inputs from both AVCNs.</a:t>
            </a:r>
          </a:p>
        </p:txBody>
      </p:sp>
      <p:pic>
        <p:nvPicPr>
          <p:cNvPr id="31750" name="Picture 6" descr="msocirc.jpg                                                    00002C2BWerner                         ABA78158:"/>
          <p:cNvPicPr>
            <a:picLocks noChangeAspect="1" noChangeArrowheads="1"/>
          </p:cNvPicPr>
          <p:nvPr/>
        </p:nvPicPr>
        <p:blipFill>
          <a:blip r:embed="rId3"/>
          <a:srcRect/>
          <a:stretch>
            <a:fillRect/>
          </a:stretch>
        </p:blipFill>
        <p:spPr bwMode="auto">
          <a:xfrm>
            <a:off x="342900" y="2209800"/>
            <a:ext cx="8458200" cy="305276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52400"/>
            <a:ext cx="7772400" cy="1752600"/>
          </a:xfrm>
        </p:spPr>
        <p:txBody>
          <a:bodyPr>
            <a:normAutofit fontScale="90000"/>
          </a:bodyPr>
          <a:lstStyle/>
          <a:p>
            <a:r>
              <a:rPr lang="en-US"/>
              <a:t>Branching pattern of AVCN axons is different on ipsilateral and contralateral sides</a:t>
            </a:r>
          </a:p>
        </p:txBody>
      </p:sp>
      <p:pic>
        <p:nvPicPr>
          <p:cNvPr id="32772" name="Picture 4"/>
          <p:cNvPicPr>
            <a:picLocks noChangeAspect="1" noChangeArrowheads="1"/>
          </p:cNvPicPr>
          <p:nvPr/>
        </p:nvPicPr>
        <p:blipFill>
          <a:blip r:embed="rId3">
            <a:lum contrast="12000"/>
          </a:blip>
          <a:srcRect/>
          <a:stretch>
            <a:fillRect/>
          </a:stretch>
        </p:blipFill>
        <p:spPr bwMode="auto">
          <a:xfrm>
            <a:off x="266700" y="2209800"/>
            <a:ext cx="8610600" cy="4076700"/>
          </a:xfrm>
          <a:prstGeom prst="rect">
            <a:avLst/>
          </a:prstGeom>
          <a:noFill/>
        </p:spPr>
      </p:pic>
      <p:sp>
        <p:nvSpPr>
          <p:cNvPr id="32773" name="Text Box 5"/>
          <p:cNvSpPr txBox="1">
            <a:spLocks noChangeArrowheads="1"/>
          </p:cNvSpPr>
          <p:nvPr/>
        </p:nvSpPr>
        <p:spPr bwMode="auto">
          <a:xfrm>
            <a:off x="136525" y="6423025"/>
            <a:ext cx="2514600" cy="304800"/>
          </a:xfrm>
          <a:prstGeom prst="rect">
            <a:avLst/>
          </a:prstGeom>
          <a:noFill/>
          <a:ln w="9525">
            <a:noFill/>
            <a:miter lim="800000"/>
            <a:headEnd/>
            <a:tailEnd/>
          </a:ln>
          <a:effectLst/>
        </p:spPr>
        <p:txBody>
          <a:bodyPr wrap="none">
            <a:prstTxWarp prst="textNoShape">
              <a:avLst/>
            </a:prstTxWarp>
            <a:spAutoFit/>
          </a:bodyPr>
          <a:lstStyle/>
          <a:p>
            <a:r>
              <a:rPr lang="en-US" sz="1400"/>
              <a:t>From Sullivan &amp; Konishi (1986)</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0"/>
            <a:ext cx="9296400" cy="1143000"/>
          </a:xfrm>
        </p:spPr>
        <p:txBody>
          <a:bodyPr>
            <a:normAutofit fontScale="90000"/>
          </a:bodyPr>
          <a:lstStyle/>
          <a:p>
            <a:r>
              <a:rPr lang="en-US"/>
              <a:t>MSO neurons receive a different sort of projection from the 2 AVCNs</a:t>
            </a:r>
          </a:p>
        </p:txBody>
      </p:sp>
      <p:grpSp>
        <p:nvGrpSpPr>
          <p:cNvPr id="33853" name="Group 61"/>
          <p:cNvGrpSpPr>
            <a:grpSpLocks/>
          </p:cNvGrpSpPr>
          <p:nvPr/>
        </p:nvGrpSpPr>
        <p:grpSpPr bwMode="auto">
          <a:xfrm>
            <a:off x="2438400" y="1371600"/>
            <a:ext cx="4232275" cy="5181600"/>
            <a:chOff x="1536" y="864"/>
            <a:chExt cx="2666" cy="3264"/>
          </a:xfrm>
        </p:grpSpPr>
        <p:pic>
          <p:nvPicPr>
            <p:cNvPr id="33795" name="Picture 3" descr="&#10;nlcircips.jpg                                                  00002C2BWerner                         ABA78158:"/>
            <p:cNvPicPr>
              <a:picLocks noChangeAspect="1" noChangeArrowheads="1"/>
            </p:cNvPicPr>
            <p:nvPr/>
          </p:nvPicPr>
          <p:blipFill>
            <a:blip r:embed="rId3"/>
            <a:srcRect b="29411"/>
            <a:stretch>
              <a:fillRect/>
            </a:stretch>
          </p:blipFill>
          <p:spPr bwMode="auto">
            <a:xfrm>
              <a:off x="1536" y="864"/>
              <a:ext cx="2666" cy="3264"/>
            </a:xfrm>
            <a:prstGeom prst="rect">
              <a:avLst/>
            </a:prstGeom>
            <a:noFill/>
          </p:spPr>
        </p:pic>
        <p:grpSp>
          <p:nvGrpSpPr>
            <p:cNvPr id="33797" name="Group 5"/>
            <p:cNvGrpSpPr>
              <a:grpSpLocks/>
            </p:cNvGrpSpPr>
            <p:nvPr/>
          </p:nvGrpSpPr>
          <p:grpSpPr bwMode="auto">
            <a:xfrm>
              <a:off x="2112" y="2592"/>
              <a:ext cx="288" cy="960"/>
              <a:chOff x="1920" y="1488"/>
              <a:chExt cx="288" cy="968"/>
            </a:xfrm>
          </p:grpSpPr>
          <p:sp>
            <p:nvSpPr>
              <p:cNvPr id="33798" name="Oval 6"/>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799" name="Group 7"/>
              <p:cNvGrpSpPr>
                <a:grpSpLocks/>
              </p:cNvGrpSpPr>
              <p:nvPr/>
            </p:nvGrpSpPr>
            <p:grpSpPr bwMode="auto">
              <a:xfrm>
                <a:off x="1968" y="1488"/>
                <a:ext cx="240" cy="344"/>
                <a:chOff x="1776" y="2840"/>
                <a:chExt cx="432" cy="576"/>
              </a:xfrm>
            </p:grpSpPr>
            <p:sp>
              <p:nvSpPr>
                <p:cNvPr id="33800" name="Freeform 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01" name="Freeform 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02" name="Group 10"/>
              <p:cNvGrpSpPr>
                <a:grpSpLocks/>
              </p:cNvGrpSpPr>
              <p:nvPr/>
            </p:nvGrpSpPr>
            <p:grpSpPr bwMode="auto">
              <a:xfrm rot="9002607">
                <a:off x="1920" y="2112"/>
                <a:ext cx="240" cy="344"/>
                <a:chOff x="1776" y="2840"/>
                <a:chExt cx="432" cy="576"/>
              </a:xfrm>
            </p:grpSpPr>
            <p:sp>
              <p:nvSpPr>
                <p:cNvPr id="33803" name="Freeform 1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04" name="Freeform 1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nvGrpSpPr>
            <p:cNvPr id="33805" name="Group 13"/>
            <p:cNvGrpSpPr>
              <a:grpSpLocks/>
            </p:cNvGrpSpPr>
            <p:nvPr/>
          </p:nvGrpSpPr>
          <p:grpSpPr bwMode="auto">
            <a:xfrm>
              <a:off x="2352" y="2448"/>
              <a:ext cx="288" cy="960"/>
              <a:chOff x="1920" y="1488"/>
              <a:chExt cx="288" cy="968"/>
            </a:xfrm>
          </p:grpSpPr>
          <p:sp>
            <p:nvSpPr>
              <p:cNvPr id="33806" name="Oval 14"/>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807" name="Group 15"/>
              <p:cNvGrpSpPr>
                <a:grpSpLocks/>
              </p:cNvGrpSpPr>
              <p:nvPr/>
            </p:nvGrpSpPr>
            <p:grpSpPr bwMode="auto">
              <a:xfrm>
                <a:off x="1968" y="1488"/>
                <a:ext cx="240" cy="344"/>
                <a:chOff x="1776" y="2840"/>
                <a:chExt cx="432" cy="576"/>
              </a:xfrm>
            </p:grpSpPr>
            <p:sp>
              <p:nvSpPr>
                <p:cNvPr id="33808" name="Freeform 1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09" name="Freeform 1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10" name="Group 18"/>
              <p:cNvGrpSpPr>
                <a:grpSpLocks/>
              </p:cNvGrpSpPr>
              <p:nvPr/>
            </p:nvGrpSpPr>
            <p:grpSpPr bwMode="auto">
              <a:xfrm rot="9002607">
                <a:off x="1920" y="2112"/>
                <a:ext cx="240" cy="344"/>
                <a:chOff x="1776" y="2840"/>
                <a:chExt cx="432" cy="576"/>
              </a:xfrm>
            </p:grpSpPr>
            <p:sp>
              <p:nvSpPr>
                <p:cNvPr id="33811" name="Freeform 1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12" name="Freeform 2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nvGrpSpPr>
            <p:cNvPr id="33813" name="Group 21"/>
            <p:cNvGrpSpPr>
              <a:grpSpLocks/>
            </p:cNvGrpSpPr>
            <p:nvPr/>
          </p:nvGrpSpPr>
          <p:grpSpPr bwMode="auto">
            <a:xfrm>
              <a:off x="2640" y="2208"/>
              <a:ext cx="288" cy="960"/>
              <a:chOff x="1920" y="1488"/>
              <a:chExt cx="288" cy="968"/>
            </a:xfrm>
          </p:grpSpPr>
          <p:sp>
            <p:nvSpPr>
              <p:cNvPr id="33814" name="Oval 22"/>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815" name="Group 23"/>
              <p:cNvGrpSpPr>
                <a:grpSpLocks/>
              </p:cNvGrpSpPr>
              <p:nvPr/>
            </p:nvGrpSpPr>
            <p:grpSpPr bwMode="auto">
              <a:xfrm>
                <a:off x="1968" y="1488"/>
                <a:ext cx="240" cy="344"/>
                <a:chOff x="1776" y="2840"/>
                <a:chExt cx="432" cy="576"/>
              </a:xfrm>
            </p:grpSpPr>
            <p:sp>
              <p:nvSpPr>
                <p:cNvPr id="33816" name="Freeform 24"/>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17" name="Freeform 25"/>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18" name="Group 26"/>
              <p:cNvGrpSpPr>
                <a:grpSpLocks/>
              </p:cNvGrpSpPr>
              <p:nvPr/>
            </p:nvGrpSpPr>
            <p:grpSpPr bwMode="auto">
              <a:xfrm rot="9002607">
                <a:off x="1920" y="2112"/>
                <a:ext cx="240" cy="344"/>
                <a:chOff x="1776" y="2840"/>
                <a:chExt cx="432" cy="576"/>
              </a:xfrm>
            </p:grpSpPr>
            <p:sp>
              <p:nvSpPr>
                <p:cNvPr id="33819" name="Freeform 27"/>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20" name="Freeform 28"/>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nvGrpSpPr>
            <p:cNvPr id="33821" name="Group 29"/>
            <p:cNvGrpSpPr>
              <a:grpSpLocks/>
            </p:cNvGrpSpPr>
            <p:nvPr/>
          </p:nvGrpSpPr>
          <p:grpSpPr bwMode="auto">
            <a:xfrm>
              <a:off x="2928" y="1968"/>
              <a:ext cx="288" cy="960"/>
              <a:chOff x="1920" y="1488"/>
              <a:chExt cx="288" cy="968"/>
            </a:xfrm>
          </p:grpSpPr>
          <p:sp>
            <p:nvSpPr>
              <p:cNvPr id="33822" name="Oval 30"/>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823" name="Group 31"/>
              <p:cNvGrpSpPr>
                <a:grpSpLocks/>
              </p:cNvGrpSpPr>
              <p:nvPr/>
            </p:nvGrpSpPr>
            <p:grpSpPr bwMode="auto">
              <a:xfrm>
                <a:off x="1968" y="1488"/>
                <a:ext cx="240" cy="344"/>
                <a:chOff x="1776" y="2840"/>
                <a:chExt cx="432" cy="576"/>
              </a:xfrm>
            </p:grpSpPr>
            <p:sp>
              <p:nvSpPr>
                <p:cNvPr id="33824" name="Freeform 32"/>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25" name="Freeform 33"/>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26" name="Group 34"/>
              <p:cNvGrpSpPr>
                <a:grpSpLocks/>
              </p:cNvGrpSpPr>
              <p:nvPr/>
            </p:nvGrpSpPr>
            <p:grpSpPr bwMode="auto">
              <a:xfrm rot="9002607">
                <a:off x="1920" y="2112"/>
                <a:ext cx="240" cy="344"/>
                <a:chOff x="1776" y="2840"/>
                <a:chExt cx="432" cy="576"/>
              </a:xfrm>
            </p:grpSpPr>
            <p:sp>
              <p:nvSpPr>
                <p:cNvPr id="33827" name="Freeform 35"/>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28" name="Freeform 36"/>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nvGrpSpPr>
            <p:cNvPr id="33829" name="Group 37"/>
            <p:cNvGrpSpPr>
              <a:grpSpLocks/>
            </p:cNvGrpSpPr>
            <p:nvPr/>
          </p:nvGrpSpPr>
          <p:grpSpPr bwMode="auto">
            <a:xfrm>
              <a:off x="3216" y="1728"/>
              <a:ext cx="288" cy="960"/>
              <a:chOff x="1920" y="1488"/>
              <a:chExt cx="288" cy="968"/>
            </a:xfrm>
          </p:grpSpPr>
          <p:sp>
            <p:nvSpPr>
              <p:cNvPr id="33830" name="Oval 38"/>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831" name="Group 39"/>
              <p:cNvGrpSpPr>
                <a:grpSpLocks/>
              </p:cNvGrpSpPr>
              <p:nvPr/>
            </p:nvGrpSpPr>
            <p:grpSpPr bwMode="auto">
              <a:xfrm>
                <a:off x="1968" y="1488"/>
                <a:ext cx="240" cy="344"/>
                <a:chOff x="1776" y="2840"/>
                <a:chExt cx="432" cy="576"/>
              </a:xfrm>
            </p:grpSpPr>
            <p:sp>
              <p:nvSpPr>
                <p:cNvPr id="33832" name="Freeform 40"/>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33" name="Freeform 41"/>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34" name="Group 42"/>
              <p:cNvGrpSpPr>
                <a:grpSpLocks/>
              </p:cNvGrpSpPr>
              <p:nvPr/>
            </p:nvGrpSpPr>
            <p:grpSpPr bwMode="auto">
              <a:xfrm rot="9002607">
                <a:off x="1920" y="2112"/>
                <a:ext cx="240" cy="344"/>
                <a:chOff x="1776" y="2840"/>
                <a:chExt cx="432" cy="576"/>
              </a:xfrm>
            </p:grpSpPr>
            <p:sp>
              <p:nvSpPr>
                <p:cNvPr id="33835" name="Freeform 43"/>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36" name="Freeform 44"/>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nvGrpSpPr>
            <p:cNvPr id="33837" name="Group 45"/>
            <p:cNvGrpSpPr>
              <a:grpSpLocks/>
            </p:cNvGrpSpPr>
            <p:nvPr/>
          </p:nvGrpSpPr>
          <p:grpSpPr bwMode="auto">
            <a:xfrm>
              <a:off x="3504" y="1488"/>
              <a:ext cx="288" cy="960"/>
              <a:chOff x="1920" y="1488"/>
              <a:chExt cx="288" cy="968"/>
            </a:xfrm>
          </p:grpSpPr>
          <p:sp>
            <p:nvSpPr>
              <p:cNvPr id="33838" name="Oval 46"/>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839" name="Group 47"/>
              <p:cNvGrpSpPr>
                <a:grpSpLocks/>
              </p:cNvGrpSpPr>
              <p:nvPr/>
            </p:nvGrpSpPr>
            <p:grpSpPr bwMode="auto">
              <a:xfrm>
                <a:off x="1968" y="1488"/>
                <a:ext cx="240" cy="344"/>
                <a:chOff x="1776" y="2840"/>
                <a:chExt cx="432" cy="576"/>
              </a:xfrm>
            </p:grpSpPr>
            <p:sp>
              <p:nvSpPr>
                <p:cNvPr id="33840" name="Freeform 48"/>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41" name="Freeform 49"/>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42" name="Group 50"/>
              <p:cNvGrpSpPr>
                <a:grpSpLocks/>
              </p:cNvGrpSpPr>
              <p:nvPr/>
            </p:nvGrpSpPr>
            <p:grpSpPr bwMode="auto">
              <a:xfrm rot="9002607">
                <a:off x="1920" y="2112"/>
                <a:ext cx="240" cy="344"/>
                <a:chOff x="1776" y="2840"/>
                <a:chExt cx="432" cy="576"/>
              </a:xfrm>
            </p:grpSpPr>
            <p:sp>
              <p:nvSpPr>
                <p:cNvPr id="33843" name="Freeform 51"/>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44" name="Freeform 52"/>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nvGrpSpPr>
            <p:cNvPr id="33845" name="Group 53"/>
            <p:cNvGrpSpPr>
              <a:grpSpLocks/>
            </p:cNvGrpSpPr>
            <p:nvPr/>
          </p:nvGrpSpPr>
          <p:grpSpPr bwMode="auto">
            <a:xfrm>
              <a:off x="3792" y="1248"/>
              <a:ext cx="288" cy="960"/>
              <a:chOff x="1920" y="1488"/>
              <a:chExt cx="288" cy="968"/>
            </a:xfrm>
          </p:grpSpPr>
          <p:sp>
            <p:nvSpPr>
              <p:cNvPr id="33846" name="Oval 54"/>
              <p:cNvSpPr>
                <a:spLocks noChangeArrowheads="1"/>
              </p:cNvSpPr>
              <p:nvPr/>
            </p:nvSpPr>
            <p:spPr bwMode="auto">
              <a:xfrm>
                <a:off x="1920" y="1776"/>
                <a:ext cx="192" cy="384"/>
              </a:xfrm>
              <a:prstGeom prst="ellipse">
                <a:avLst/>
              </a:prstGeom>
              <a:solidFill>
                <a:schemeClr val="accent1"/>
              </a:solidFill>
              <a:ln w="9525">
                <a:solidFill>
                  <a:schemeClr val="bg2"/>
                </a:solidFill>
                <a:round/>
                <a:headEnd/>
                <a:tailEnd/>
              </a:ln>
              <a:effectLst/>
            </p:spPr>
            <p:txBody>
              <a:bodyPr wrap="none" anchor="ctr">
                <a:prstTxWarp prst="textNoShape">
                  <a:avLst/>
                </a:prstTxWarp>
              </a:bodyPr>
              <a:lstStyle/>
              <a:p>
                <a:endParaRPr lang="en-US"/>
              </a:p>
            </p:txBody>
          </p:sp>
          <p:grpSp>
            <p:nvGrpSpPr>
              <p:cNvPr id="33847" name="Group 55"/>
              <p:cNvGrpSpPr>
                <a:grpSpLocks/>
              </p:cNvGrpSpPr>
              <p:nvPr/>
            </p:nvGrpSpPr>
            <p:grpSpPr bwMode="auto">
              <a:xfrm>
                <a:off x="1968" y="1488"/>
                <a:ext cx="240" cy="344"/>
                <a:chOff x="1776" y="2840"/>
                <a:chExt cx="432" cy="576"/>
              </a:xfrm>
            </p:grpSpPr>
            <p:sp>
              <p:nvSpPr>
                <p:cNvPr id="33848" name="Freeform 56"/>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49" name="Freeform 57"/>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nvGrpSpPr>
              <p:cNvPr id="33850" name="Group 58"/>
              <p:cNvGrpSpPr>
                <a:grpSpLocks/>
              </p:cNvGrpSpPr>
              <p:nvPr/>
            </p:nvGrpSpPr>
            <p:grpSpPr bwMode="auto">
              <a:xfrm rot="9002607">
                <a:off x="1920" y="2112"/>
                <a:ext cx="240" cy="344"/>
                <a:chOff x="1776" y="2840"/>
                <a:chExt cx="432" cy="576"/>
              </a:xfrm>
            </p:grpSpPr>
            <p:sp>
              <p:nvSpPr>
                <p:cNvPr id="33851" name="Freeform 59"/>
                <p:cNvSpPr>
                  <a:spLocks/>
                </p:cNvSpPr>
                <p:nvPr/>
              </p:nvSpPr>
              <p:spPr bwMode="auto">
                <a:xfrm>
                  <a:off x="1776" y="2840"/>
                  <a:ext cx="384" cy="576"/>
                </a:xfrm>
                <a:custGeom>
                  <a:avLst/>
                  <a:gdLst/>
                  <a:ahLst/>
                  <a:cxnLst>
                    <a:cxn ang="0">
                      <a:pos x="0" y="232"/>
                    </a:cxn>
                    <a:cxn ang="0">
                      <a:pos x="96" y="280"/>
                    </a:cxn>
                    <a:cxn ang="0">
                      <a:pos x="96" y="376"/>
                    </a:cxn>
                    <a:cxn ang="0">
                      <a:pos x="144" y="568"/>
                    </a:cxn>
                    <a:cxn ang="0">
                      <a:pos x="96" y="424"/>
                    </a:cxn>
                    <a:cxn ang="0">
                      <a:pos x="192" y="280"/>
                    </a:cxn>
                    <a:cxn ang="0">
                      <a:pos x="336" y="40"/>
                    </a:cxn>
                    <a:cxn ang="0">
                      <a:pos x="384" y="40"/>
                    </a:cxn>
                  </a:cxnLst>
                  <a:rect l="0" t="0" r="r" b="b"/>
                  <a:pathLst>
                    <a:path w="384" h="576">
                      <a:moveTo>
                        <a:pt x="0" y="232"/>
                      </a:moveTo>
                      <a:cubicBezTo>
                        <a:pt x="40" y="244"/>
                        <a:pt x="80" y="256"/>
                        <a:pt x="96" y="280"/>
                      </a:cubicBezTo>
                      <a:cubicBezTo>
                        <a:pt x="112" y="304"/>
                        <a:pt x="88" y="328"/>
                        <a:pt x="96" y="376"/>
                      </a:cubicBezTo>
                      <a:cubicBezTo>
                        <a:pt x="104" y="424"/>
                        <a:pt x="144" y="560"/>
                        <a:pt x="144" y="568"/>
                      </a:cubicBezTo>
                      <a:cubicBezTo>
                        <a:pt x="144" y="576"/>
                        <a:pt x="88" y="472"/>
                        <a:pt x="96" y="424"/>
                      </a:cubicBezTo>
                      <a:cubicBezTo>
                        <a:pt x="104" y="376"/>
                        <a:pt x="152" y="343"/>
                        <a:pt x="192" y="280"/>
                      </a:cubicBezTo>
                      <a:cubicBezTo>
                        <a:pt x="231" y="216"/>
                        <a:pt x="304" y="80"/>
                        <a:pt x="336" y="40"/>
                      </a:cubicBezTo>
                      <a:cubicBezTo>
                        <a:pt x="368" y="0"/>
                        <a:pt x="376" y="20"/>
                        <a:pt x="384" y="4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sp>
              <p:nvSpPr>
                <p:cNvPr id="33852" name="Freeform 60"/>
                <p:cNvSpPr>
                  <a:spLocks/>
                </p:cNvSpPr>
                <p:nvPr/>
              </p:nvSpPr>
              <p:spPr bwMode="auto">
                <a:xfrm>
                  <a:off x="2016" y="2976"/>
                  <a:ext cx="192" cy="96"/>
                </a:xfrm>
                <a:custGeom>
                  <a:avLst/>
                  <a:gdLst/>
                  <a:ahLst/>
                  <a:cxnLst>
                    <a:cxn ang="0">
                      <a:pos x="0" y="96"/>
                    </a:cxn>
                    <a:cxn ang="0">
                      <a:pos x="192" y="0"/>
                    </a:cxn>
                  </a:cxnLst>
                  <a:rect l="0" t="0" r="r" b="b"/>
                  <a:pathLst>
                    <a:path w="192" h="96">
                      <a:moveTo>
                        <a:pt x="0" y="96"/>
                      </a:moveTo>
                      <a:cubicBezTo>
                        <a:pt x="80" y="56"/>
                        <a:pt x="160" y="16"/>
                        <a:pt x="192" y="0"/>
                      </a:cubicBezTo>
                    </a:path>
                  </a:pathLst>
                </a:custGeom>
                <a:noFill/>
                <a:ln w="9525">
                  <a:solidFill>
                    <a:schemeClr val="bg2"/>
                  </a:solidFill>
                  <a:round/>
                  <a:headEnd/>
                  <a:tailEnd/>
                </a:ln>
                <a:effectLst/>
              </p:spPr>
              <p:txBody>
                <a:bodyPr wrap="none" anchor="ctr">
                  <a:prstTxWarp prst="textNoShape">
                    <a:avLst/>
                  </a:prstTxWarp>
                </a:bodyPr>
                <a:lstStyle/>
                <a:p>
                  <a:endParaRPr lang="en-US"/>
                </a:p>
              </p:txBody>
            </p:sp>
          </p:grpSp>
        </p:grpSp>
      </p:gr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81000"/>
            <a:ext cx="7772400" cy="1371600"/>
          </a:xfrm>
        </p:spPr>
        <p:txBody>
          <a:bodyPr>
            <a:normAutofit fontScale="90000"/>
          </a:bodyPr>
          <a:lstStyle/>
          <a:p>
            <a:r>
              <a:rPr lang="en-US"/>
              <a:t>MSO receives the output of a neural delay line</a:t>
            </a:r>
          </a:p>
        </p:txBody>
      </p:sp>
      <p:grpSp>
        <p:nvGrpSpPr>
          <p:cNvPr id="34905" name="Group 89"/>
          <p:cNvGrpSpPr>
            <a:grpSpLocks/>
          </p:cNvGrpSpPr>
          <p:nvPr/>
        </p:nvGrpSpPr>
        <p:grpSpPr bwMode="auto">
          <a:xfrm>
            <a:off x="609600" y="2209800"/>
            <a:ext cx="7456488" cy="3238500"/>
            <a:chOff x="0" y="1296"/>
            <a:chExt cx="4697" cy="2040"/>
          </a:xfrm>
        </p:grpSpPr>
        <p:grpSp>
          <p:nvGrpSpPr>
            <p:cNvPr id="34903" name="Group 87"/>
            <p:cNvGrpSpPr>
              <a:grpSpLocks/>
            </p:cNvGrpSpPr>
            <p:nvPr/>
          </p:nvGrpSpPr>
          <p:grpSpPr bwMode="auto">
            <a:xfrm>
              <a:off x="912" y="1584"/>
              <a:ext cx="2062" cy="1752"/>
              <a:chOff x="912" y="1584"/>
              <a:chExt cx="2062" cy="1752"/>
            </a:xfrm>
          </p:grpSpPr>
          <p:sp>
            <p:nvSpPr>
              <p:cNvPr id="34877" name="Line 61"/>
              <p:cNvSpPr>
                <a:spLocks noChangeShapeType="1"/>
              </p:cNvSpPr>
              <p:nvPr/>
            </p:nvSpPr>
            <p:spPr bwMode="auto">
              <a:xfrm rot="343302">
                <a:off x="2160" y="1920"/>
                <a:ext cx="288" cy="48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78" name="Line 62"/>
              <p:cNvSpPr>
                <a:spLocks noChangeShapeType="1"/>
              </p:cNvSpPr>
              <p:nvPr/>
            </p:nvSpPr>
            <p:spPr bwMode="auto">
              <a:xfrm flipH="1">
                <a:off x="1824" y="1968"/>
                <a:ext cx="288" cy="48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79" name="Line 63"/>
              <p:cNvSpPr>
                <a:spLocks noChangeShapeType="1"/>
              </p:cNvSpPr>
              <p:nvPr/>
            </p:nvSpPr>
            <p:spPr bwMode="auto">
              <a:xfrm flipH="1">
                <a:off x="1920" y="1968"/>
                <a:ext cx="288" cy="48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80" name="Line 64"/>
              <p:cNvSpPr>
                <a:spLocks noChangeShapeType="1"/>
              </p:cNvSpPr>
              <p:nvPr/>
            </p:nvSpPr>
            <p:spPr bwMode="auto">
              <a:xfrm>
                <a:off x="2256" y="1920"/>
                <a:ext cx="288" cy="48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81" name="Line 65"/>
              <p:cNvSpPr>
                <a:spLocks noChangeShapeType="1"/>
              </p:cNvSpPr>
              <p:nvPr/>
            </p:nvSpPr>
            <p:spPr bwMode="auto">
              <a:xfrm rot="2005067">
                <a:off x="2064" y="2016"/>
                <a:ext cx="288" cy="48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84" name="AutoShape 68"/>
              <p:cNvSpPr>
                <a:spLocks noChangeArrowheads="1"/>
              </p:cNvSpPr>
              <p:nvPr/>
            </p:nvSpPr>
            <p:spPr bwMode="auto">
              <a:xfrm>
                <a:off x="2016" y="1584"/>
                <a:ext cx="384" cy="384"/>
              </a:xfrm>
              <a:prstGeom prst="octagon">
                <a:avLst>
                  <a:gd name="adj" fmla="val 29287"/>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85" name="Rectangle 69"/>
              <p:cNvSpPr>
                <a:spLocks noChangeArrowheads="1"/>
              </p:cNvSpPr>
              <p:nvPr/>
            </p:nvSpPr>
            <p:spPr bwMode="auto">
              <a:xfrm>
                <a:off x="1680" y="2400"/>
                <a:ext cx="192"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86" name="Rectangle 70"/>
              <p:cNvSpPr>
                <a:spLocks noChangeArrowheads="1"/>
              </p:cNvSpPr>
              <p:nvPr/>
            </p:nvSpPr>
            <p:spPr bwMode="auto">
              <a:xfrm>
                <a:off x="1872" y="2400"/>
                <a:ext cx="192" cy="144"/>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87" name="Rectangle 71"/>
              <p:cNvSpPr>
                <a:spLocks noChangeArrowheads="1"/>
              </p:cNvSpPr>
              <p:nvPr/>
            </p:nvSpPr>
            <p:spPr bwMode="auto">
              <a:xfrm>
                <a:off x="2064" y="2400"/>
                <a:ext cx="192"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88" name="Rectangle 72"/>
              <p:cNvSpPr>
                <a:spLocks noChangeArrowheads="1"/>
              </p:cNvSpPr>
              <p:nvPr/>
            </p:nvSpPr>
            <p:spPr bwMode="auto">
              <a:xfrm>
                <a:off x="2256" y="2400"/>
                <a:ext cx="192"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89" name="Rectangle 73"/>
              <p:cNvSpPr>
                <a:spLocks noChangeArrowheads="1"/>
              </p:cNvSpPr>
              <p:nvPr/>
            </p:nvSpPr>
            <p:spPr bwMode="auto">
              <a:xfrm>
                <a:off x="2448" y="2400"/>
                <a:ext cx="192"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92" name="AutoShape 76"/>
              <p:cNvSpPr>
                <a:spLocks noChangeArrowheads="1"/>
              </p:cNvSpPr>
              <p:nvPr/>
            </p:nvSpPr>
            <p:spPr bwMode="auto">
              <a:xfrm>
                <a:off x="912" y="2784"/>
                <a:ext cx="384" cy="384"/>
              </a:xfrm>
              <a:prstGeom prst="octagon">
                <a:avLst>
                  <a:gd name="adj" fmla="val 29287"/>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34893" name="Line 77"/>
              <p:cNvSpPr>
                <a:spLocks noChangeShapeType="1"/>
              </p:cNvSpPr>
              <p:nvPr/>
            </p:nvSpPr>
            <p:spPr bwMode="auto">
              <a:xfrm>
                <a:off x="1248" y="2976"/>
                <a:ext cx="1392"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94" name="Line 78"/>
              <p:cNvSpPr>
                <a:spLocks noChangeShapeType="1"/>
              </p:cNvSpPr>
              <p:nvPr/>
            </p:nvSpPr>
            <p:spPr bwMode="auto">
              <a:xfrm>
                <a:off x="2544" y="2544"/>
                <a:ext cx="0" cy="432"/>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95" name="Line 79"/>
              <p:cNvSpPr>
                <a:spLocks noChangeShapeType="1"/>
              </p:cNvSpPr>
              <p:nvPr/>
            </p:nvSpPr>
            <p:spPr bwMode="auto">
              <a:xfrm>
                <a:off x="2352" y="2544"/>
                <a:ext cx="0" cy="432"/>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96" name="Line 80"/>
              <p:cNvSpPr>
                <a:spLocks noChangeShapeType="1"/>
              </p:cNvSpPr>
              <p:nvPr/>
            </p:nvSpPr>
            <p:spPr bwMode="auto">
              <a:xfrm>
                <a:off x="2160" y="2544"/>
                <a:ext cx="0" cy="432"/>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97" name="Line 81"/>
              <p:cNvSpPr>
                <a:spLocks noChangeShapeType="1"/>
              </p:cNvSpPr>
              <p:nvPr/>
            </p:nvSpPr>
            <p:spPr bwMode="auto">
              <a:xfrm>
                <a:off x="1968" y="2544"/>
                <a:ext cx="0" cy="432"/>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98" name="Line 82"/>
              <p:cNvSpPr>
                <a:spLocks noChangeShapeType="1"/>
              </p:cNvSpPr>
              <p:nvPr/>
            </p:nvSpPr>
            <p:spPr bwMode="auto">
              <a:xfrm>
                <a:off x="1776" y="2544"/>
                <a:ext cx="0" cy="432"/>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4899" name="Text Box 83"/>
              <p:cNvSpPr txBox="1">
                <a:spLocks noChangeArrowheads="1"/>
              </p:cNvSpPr>
              <p:nvPr/>
            </p:nvSpPr>
            <p:spPr bwMode="auto">
              <a:xfrm>
                <a:off x="1718" y="3105"/>
                <a:ext cx="1256" cy="231"/>
              </a:xfrm>
              <a:prstGeom prst="rect">
                <a:avLst/>
              </a:prstGeom>
              <a:noFill/>
              <a:ln w="9525">
                <a:noFill/>
                <a:miter lim="800000"/>
                <a:headEnd/>
                <a:tailEnd/>
              </a:ln>
              <a:effectLst/>
            </p:spPr>
            <p:txBody>
              <a:bodyPr wrap="none">
                <a:prstTxWarp prst="textNoShape">
                  <a:avLst/>
                </a:prstTxWarp>
                <a:spAutoFit/>
              </a:bodyPr>
              <a:lstStyle/>
              <a:p>
                <a:r>
                  <a:rPr lang="en-US" sz="1800"/>
                  <a:t>0  .1  .2  .3   .4    ms</a:t>
                </a:r>
              </a:p>
            </p:txBody>
          </p:sp>
        </p:grpSp>
        <p:sp>
          <p:nvSpPr>
            <p:cNvPr id="34901" name="Text Box 85"/>
            <p:cNvSpPr txBox="1">
              <a:spLocks noChangeArrowheads="1"/>
            </p:cNvSpPr>
            <p:nvPr/>
          </p:nvSpPr>
          <p:spPr bwMode="auto">
            <a:xfrm>
              <a:off x="1680" y="1296"/>
              <a:ext cx="1047" cy="366"/>
            </a:xfrm>
            <a:prstGeom prst="rect">
              <a:avLst/>
            </a:prstGeom>
            <a:solidFill>
              <a:srgbClr val="FFFFFF"/>
            </a:solidFill>
            <a:ln w="9525">
              <a:noFill/>
              <a:miter lim="800000"/>
              <a:headEnd/>
              <a:tailEnd/>
            </a:ln>
            <a:effectLst/>
          </p:spPr>
          <p:txBody>
            <a:bodyPr wrap="none">
              <a:prstTxWarp prst="textNoShape">
                <a:avLst/>
              </a:prstTxWarp>
              <a:spAutoFit/>
            </a:bodyPr>
            <a:lstStyle/>
            <a:p>
              <a:r>
                <a:rPr lang="en-US" sz="1600">
                  <a:solidFill>
                    <a:srgbClr val="000000"/>
                  </a:solidFill>
                </a:rPr>
                <a:t>Left ear response</a:t>
              </a:r>
            </a:p>
            <a:p>
              <a:r>
                <a:rPr lang="en-US" sz="1600">
                  <a:solidFill>
                    <a:srgbClr val="000000"/>
                  </a:solidFill>
                </a:rPr>
                <a:t>delayed by 0.1 ms</a:t>
              </a:r>
            </a:p>
          </p:txBody>
        </p:sp>
        <p:sp>
          <p:nvSpPr>
            <p:cNvPr id="34902" name="Text Box 86"/>
            <p:cNvSpPr txBox="1">
              <a:spLocks noChangeArrowheads="1"/>
            </p:cNvSpPr>
            <p:nvPr/>
          </p:nvSpPr>
          <p:spPr bwMode="auto">
            <a:xfrm>
              <a:off x="0" y="2832"/>
              <a:ext cx="1069" cy="212"/>
            </a:xfrm>
            <a:prstGeom prst="rect">
              <a:avLst/>
            </a:prstGeom>
            <a:solidFill>
              <a:srgbClr val="FFFFFF"/>
            </a:solidFill>
            <a:ln w="9525">
              <a:noFill/>
              <a:miter lim="800000"/>
              <a:headEnd/>
              <a:tailEnd/>
            </a:ln>
            <a:effectLst/>
          </p:spPr>
          <p:txBody>
            <a:bodyPr wrap="none">
              <a:prstTxWarp prst="textNoShape">
                <a:avLst/>
              </a:prstTxWarp>
              <a:spAutoFit/>
            </a:bodyPr>
            <a:lstStyle/>
            <a:p>
              <a:r>
                <a:rPr lang="en-US" sz="1600" dirty="0">
                  <a:solidFill>
                    <a:srgbClr val="000000"/>
                  </a:solidFill>
                </a:rPr>
                <a:t>Right ear response</a:t>
              </a:r>
            </a:p>
          </p:txBody>
        </p:sp>
        <p:sp>
          <p:nvSpPr>
            <p:cNvPr id="34904" name="Text Box 88"/>
            <p:cNvSpPr txBox="1">
              <a:spLocks noChangeArrowheads="1"/>
            </p:cNvSpPr>
            <p:nvPr/>
          </p:nvSpPr>
          <p:spPr bwMode="auto">
            <a:xfrm>
              <a:off x="2880" y="2304"/>
              <a:ext cx="1817" cy="288"/>
            </a:xfrm>
            <a:prstGeom prst="rect">
              <a:avLst/>
            </a:prstGeom>
            <a:noFill/>
            <a:ln w="9525">
              <a:noFill/>
              <a:miter lim="800000"/>
              <a:headEnd/>
              <a:tailEnd/>
            </a:ln>
            <a:effectLst/>
          </p:spPr>
          <p:txBody>
            <a:bodyPr wrap="none">
              <a:prstTxWarp prst="textNoShape">
                <a:avLst/>
              </a:prstTxWarp>
              <a:spAutoFit/>
            </a:bodyPr>
            <a:lstStyle/>
            <a:p>
              <a:r>
                <a:rPr lang="en-US"/>
                <a:t>Coincidence detectors</a:t>
              </a: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609600"/>
            <a:ext cx="7772400" cy="2819400"/>
          </a:xfrm>
        </p:spPr>
        <p:txBody>
          <a:bodyPr/>
          <a:lstStyle/>
          <a:p>
            <a:r>
              <a:rPr lang="en-US"/>
              <a:t>MSO calculates ITDs by detecting coincident inputs from a delay line constructed from the axons of AVCN neurons.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IIDs</a:t>
            </a:r>
            <a:r>
              <a:rPr lang="en-US" dirty="0" smtClean="0"/>
              <a:t> are useful for localizing ____-frequency sounds; </a:t>
            </a:r>
            <a:r>
              <a:rPr lang="en-US" dirty="0" err="1" smtClean="0"/>
              <a:t>ITDs</a:t>
            </a:r>
            <a:r>
              <a:rPr lang="en-US" dirty="0" smtClean="0"/>
              <a:t> are useful for localizing ____-frequency sounds.</a:t>
            </a:r>
            <a:endParaRPr lang="en-US" dirty="0"/>
          </a:p>
        </p:txBody>
      </p:sp>
      <p:sp>
        <p:nvSpPr>
          <p:cNvPr id="4" name="Content Placeholder 3"/>
          <p:cNvSpPr>
            <a:spLocks noGrp="1"/>
          </p:cNvSpPr>
          <p:nvPr>
            <p:ph idx="1"/>
          </p:nvPr>
        </p:nvSpPr>
        <p:spPr>
          <a:xfrm>
            <a:off x="457200" y="2286000"/>
            <a:ext cx="8229600" cy="3840163"/>
          </a:xfrm>
        </p:spPr>
        <p:txBody>
          <a:bodyPr/>
          <a:lstStyle/>
          <a:p>
            <a:r>
              <a:rPr lang="en-US" dirty="0" smtClean="0"/>
              <a:t>high, high</a:t>
            </a:r>
          </a:p>
          <a:p>
            <a:r>
              <a:rPr lang="en-US" dirty="0" smtClean="0"/>
              <a:t>high, low</a:t>
            </a:r>
          </a:p>
          <a:p>
            <a:r>
              <a:rPr lang="en-US" dirty="0" smtClean="0"/>
              <a:t>low, high</a:t>
            </a:r>
          </a:p>
          <a:p>
            <a:r>
              <a:rPr lang="en-US" dirty="0" smtClean="0"/>
              <a:t>low, low</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52400"/>
            <a:ext cx="7772400" cy="1905000"/>
          </a:xfrm>
        </p:spPr>
        <p:txBody>
          <a:bodyPr>
            <a:normAutofit fontScale="90000"/>
          </a:bodyPr>
          <a:lstStyle/>
          <a:p>
            <a:r>
              <a:rPr lang="en-US"/>
              <a:t>The tonotopic organization of the parts of the SOC matches the interaural calculations performed</a:t>
            </a:r>
          </a:p>
        </p:txBody>
      </p:sp>
      <p:pic>
        <p:nvPicPr>
          <p:cNvPr id="36867" name="Picture 3"/>
          <p:cNvPicPr>
            <a:picLocks noChangeAspect="1" noChangeArrowheads="1"/>
          </p:cNvPicPr>
          <p:nvPr/>
        </p:nvPicPr>
        <p:blipFill>
          <a:blip r:embed="rId3">
            <a:lum contrast="12000"/>
          </a:blip>
          <a:srcRect l="3703" r="3703" b="6177"/>
          <a:stretch>
            <a:fillRect/>
          </a:stretch>
        </p:blipFill>
        <p:spPr bwMode="auto">
          <a:xfrm>
            <a:off x="1905000" y="2116138"/>
            <a:ext cx="6248400" cy="4665662"/>
          </a:xfrm>
          <a:prstGeom prst="rect">
            <a:avLst/>
          </a:prstGeom>
          <a:noFill/>
        </p:spPr>
      </p:pic>
      <p:sp>
        <p:nvSpPr>
          <p:cNvPr id="36868" name="Text Box 4"/>
          <p:cNvSpPr txBox="1">
            <a:spLocks noChangeArrowheads="1"/>
          </p:cNvSpPr>
          <p:nvPr/>
        </p:nvSpPr>
        <p:spPr bwMode="auto">
          <a:xfrm>
            <a:off x="2117725" y="5470525"/>
            <a:ext cx="760413"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bg2"/>
                </a:solidFill>
              </a:rPr>
              <a:t>LSO</a:t>
            </a:r>
          </a:p>
        </p:txBody>
      </p:sp>
      <p:sp>
        <p:nvSpPr>
          <p:cNvPr id="36869" name="Text Box 5"/>
          <p:cNvSpPr txBox="1">
            <a:spLocks noChangeArrowheads="1"/>
          </p:cNvSpPr>
          <p:nvPr/>
        </p:nvSpPr>
        <p:spPr bwMode="auto">
          <a:xfrm>
            <a:off x="5562600" y="5334000"/>
            <a:ext cx="844550"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bg2"/>
                </a:solidFill>
              </a:rPr>
              <a:t>MSO</a:t>
            </a:r>
          </a:p>
        </p:txBody>
      </p:sp>
      <p:sp>
        <p:nvSpPr>
          <p:cNvPr id="36870" name="Text Box 6"/>
          <p:cNvSpPr txBox="1">
            <a:spLocks noChangeArrowheads="1"/>
          </p:cNvSpPr>
          <p:nvPr/>
        </p:nvSpPr>
        <p:spPr bwMode="auto">
          <a:xfrm>
            <a:off x="6781800" y="5257800"/>
            <a:ext cx="1065213" cy="457200"/>
          </a:xfrm>
          <a:prstGeom prst="rect">
            <a:avLst/>
          </a:prstGeom>
          <a:noFill/>
          <a:ln w="9525">
            <a:noFill/>
            <a:miter lim="800000"/>
            <a:headEnd/>
            <a:tailEnd/>
          </a:ln>
          <a:effectLst/>
        </p:spPr>
        <p:txBody>
          <a:bodyPr wrap="none">
            <a:prstTxWarp prst="textNoShape">
              <a:avLst/>
            </a:prstTxWarp>
            <a:spAutoFit/>
          </a:bodyPr>
          <a:lstStyle/>
          <a:p>
            <a:r>
              <a:rPr lang="en-US">
                <a:solidFill>
                  <a:schemeClr val="bg2"/>
                </a:solidFill>
              </a:rPr>
              <a:t>MNTB</a:t>
            </a:r>
          </a:p>
        </p:txBody>
      </p:sp>
      <p:sp>
        <p:nvSpPr>
          <p:cNvPr id="36871" name="Text Box 7"/>
          <p:cNvSpPr txBox="1">
            <a:spLocks noChangeArrowheads="1"/>
          </p:cNvSpPr>
          <p:nvPr/>
        </p:nvSpPr>
        <p:spPr bwMode="auto">
          <a:xfrm>
            <a:off x="60325" y="6346825"/>
            <a:ext cx="1646238" cy="304800"/>
          </a:xfrm>
          <a:prstGeom prst="rect">
            <a:avLst/>
          </a:prstGeom>
          <a:solidFill>
            <a:srgbClr val="FFFFFF"/>
          </a:solidFill>
          <a:ln w="9525">
            <a:noFill/>
            <a:miter lim="800000"/>
            <a:headEnd/>
            <a:tailEnd/>
          </a:ln>
          <a:effectLst/>
        </p:spPr>
        <p:txBody>
          <a:bodyPr wrap="none">
            <a:prstTxWarp prst="textNoShape">
              <a:avLst/>
            </a:prstTxWarp>
            <a:spAutoFit/>
          </a:bodyPr>
          <a:lstStyle/>
          <a:p>
            <a:r>
              <a:rPr lang="en-US" sz="1400">
                <a:solidFill>
                  <a:srgbClr val="000000"/>
                </a:solidFill>
              </a:rPr>
              <a:t>From Pickles (1988)</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Conclusions</a:t>
            </a:r>
          </a:p>
        </p:txBody>
      </p:sp>
      <p:sp>
        <p:nvSpPr>
          <p:cNvPr id="37891" name="Rectangle 3"/>
          <p:cNvSpPr>
            <a:spLocks noGrp="1" noChangeArrowheads="1"/>
          </p:cNvSpPr>
          <p:nvPr>
            <p:ph idx="1"/>
          </p:nvPr>
        </p:nvSpPr>
        <p:spPr/>
        <p:txBody>
          <a:bodyPr/>
          <a:lstStyle/>
          <a:p>
            <a:r>
              <a:rPr lang="en-US"/>
              <a:t>The neurons of the superior olive calculate interaural differences in intensity and time.</a:t>
            </a:r>
          </a:p>
          <a:p>
            <a:r>
              <a:rPr lang="en-US"/>
              <a:t>The LSO uses a balance of inhibition and excitation to calculate IIDs.</a:t>
            </a:r>
          </a:p>
          <a:p>
            <a:r>
              <a:rPr lang="en-US"/>
              <a:t>The MSO uses a circuit established by the axons of AVCN neurons to calculate ITDs.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8100"/>
            <a:ext cx="7772400" cy="884238"/>
          </a:xfrm>
        </p:spPr>
        <p:txBody>
          <a:bodyPr/>
          <a:lstStyle/>
          <a:p>
            <a:r>
              <a:rPr lang="en-US"/>
              <a:t>Text sources</a:t>
            </a:r>
          </a:p>
        </p:txBody>
      </p:sp>
      <p:sp>
        <p:nvSpPr>
          <p:cNvPr id="54275" name="Rectangle 3"/>
          <p:cNvSpPr>
            <a:spLocks noGrp="1" noChangeArrowheads="1"/>
          </p:cNvSpPr>
          <p:nvPr>
            <p:ph idx="1"/>
          </p:nvPr>
        </p:nvSpPr>
        <p:spPr>
          <a:xfrm>
            <a:off x="685800" y="984250"/>
            <a:ext cx="7772400" cy="5797550"/>
          </a:xfrm>
        </p:spPr>
        <p:txBody>
          <a:bodyPr/>
          <a:lstStyle/>
          <a:p>
            <a:r>
              <a:rPr lang="en-US" sz="2400"/>
              <a:t>Pickles, J.O. (1988) An introduction to the physiology of hearing. Berkeley: Academic Press.</a:t>
            </a:r>
          </a:p>
          <a:p>
            <a:r>
              <a:rPr lang="en-US" sz="2400"/>
              <a:t>Ryugo, D. &amp; Fekete, D. (1982) Morphology of primary axosomatic endings in the anteroventral cochlear nucleus of the the cat: A study of the endbulbs of Held. </a:t>
            </a:r>
            <a:r>
              <a:rPr lang="en-US" sz="2400" i="1"/>
              <a:t>J. Comp. Neurol. 210,</a:t>
            </a:r>
            <a:r>
              <a:rPr lang="en-US" sz="2400"/>
              <a:t> 239-257.</a:t>
            </a:r>
          </a:p>
          <a:p>
            <a:r>
              <a:rPr lang="en-US" sz="2400"/>
              <a:t>Sullivan, W. &amp; Konishi, M. (1986) Neural map of interaural phase difference in the owl’s brainstem. </a:t>
            </a:r>
            <a:r>
              <a:rPr lang="en-US" sz="2400" i="1"/>
              <a:t>Proc. Natl. Acad. Sci.</a:t>
            </a:r>
            <a:r>
              <a:rPr lang="en-US" sz="2400"/>
              <a:t> 83, 8400-8404.</a:t>
            </a:r>
            <a:endParaRPr lang="en-US" sz="2400" i="1"/>
          </a:p>
          <a:p>
            <a:r>
              <a:rPr lang="en-US" sz="2400"/>
              <a:t>Webster, D.B. (1992). An overview of mammalian auditory pathways with an emphasis on humans. In D.B. Webster, A.N. Popper &amp; R.R. Fay (Eds.) The mammalian auditory pathway: Neuroanatomy. New York: Springer-Verlag.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486400" y="762000"/>
            <a:ext cx="3505200" cy="5334000"/>
          </a:xfrm>
        </p:spPr>
        <p:txBody>
          <a:bodyPr/>
          <a:lstStyle/>
          <a:p>
            <a:r>
              <a:rPr lang="en-US"/>
              <a:t>An overview of the auditory pathway</a:t>
            </a:r>
          </a:p>
        </p:txBody>
      </p:sp>
      <p:pic>
        <p:nvPicPr>
          <p:cNvPr id="56323" name="Picture 3"/>
          <p:cNvPicPr>
            <a:picLocks noChangeAspect="1" noChangeArrowheads="1"/>
          </p:cNvPicPr>
          <p:nvPr/>
        </p:nvPicPr>
        <p:blipFill>
          <a:blip r:embed="rId3">
            <a:lum contrast="30000"/>
            <a:grayscl/>
          </a:blip>
          <a:srcRect l="9099" t="4414" r="9895" b="6094"/>
          <a:stretch>
            <a:fillRect/>
          </a:stretch>
        </p:blipFill>
        <p:spPr bwMode="auto">
          <a:xfrm>
            <a:off x="231775" y="169863"/>
            <a:ext cx="5262563" cy="651668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t>The circuit for sound localization starts in the cochlear nucleus</a:t>
            </a:r>
          </a:p>
        </p:txBody>
      </p:sp>
      <p:pic>
        <p:nvPicPr>
          <p:cNvPr id="15365" name="Picture 5"/>
          <p:cNvPicPr>
            <a:picLocks noChangeAspect="1" noChangeArrowheads="1"/>
          </p:cNvPicPr>
          <p:nvPr/>
        </p:nvPicPr>
        <p:blipFill>
          <a:blip r:embed="rId3"/>
          <a:srcRect/>
          <a:stretch>
            <a:fillRect/>
          </a:stretch>
        </p:blipFill>
        <p:spPr bwMode="auto">
          <a:xfrm>
            <a:off x="1371600" y="2133600"/>
            <a:ext cx="6781800" cy="4557713"/>
          </a:xfrm>
          <a:prstGeom prst="rect">
            <a:avLst/>
          </a:prstGeom>
          <a:noFill/>
        </p:spPr>
      </p:pic>
      <p:sp>
        <p:nvSpPr>
          <p:cNvPr id="15366" name="Text Box 6"/>
          <p:cNvSpPr txBox="1">
            <a:spLocks noChangeArrowheads="1"/>
          </p:cNvSpPr>
          <p:nvPr/>
        </p:nvSpPr>
        <p:spPr bwMode="auto">
          <a:xfrm>
            <a:off x="60325" y="6346825"/>
            <a:ext cx="1646238" cy="304800"/>
          </a:xfrm>
          <a:prstGeom prst="rect">
            <a:avLst/>
          </a:prstGeom>
          <a:solidFill>
            <a:schemeClr val="tx1"/>
          </a:solidFill>
          <a:ln w="9525">
            <a:noFill/>
            <a:miter lim="800000"/>
            <a:headEnd/>
            <a:tailEnd/>
          </a:ln>
          <a:effectLst/>
        </p:spPr>
        <p:txBody>
          <a:bodyPr wrap="none">
            <a:prstTxWarp prst="textNoShape">
              <a:avLst/>
            </a:prstTxWarp>
            <a:spAutoFit/>
          </a:bodyPr>
          <a:lstStyle/>
          <a:p>
            <a:r>
              <a:rPr lang="en-US" sz="1400">
                <a:solidFill>
                  <a:schemeClr val="bg2"/>
                </a:solidFill>
              </a:rPr>
              <a:t>From Pickles (1988)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t>Principal cells of the AVCN are spherical or bushy cells</a:t>
            </a:r>
          </a:p>
        </p:txBody>
      </p:sp>
      <p:pic>
        <p:nvPicPr>
          <p:cNvPr id="13315" name="Picture 3"/>
          <p:cNvPicPr>
            <a:picLocks noChangeAspect="1" noChangeArrowheads="1"/>
          </p:cNvPicPr>
          <p:nvPr/>
        </p:nvPicPr>
        <p:blipFill>
          <a:blip r:embed="rId3">
            <a:lum contrast="6000"/>
          </a:blip>
          <a:srcRect b="21666"/>
          <a:stretch>
            <a:fillRect/>
          </a:stretch>
        </p:blipFill>
        <p:spPr bwMode="auto">
          <a:xfrm>
            <a:off x="2438400" y="1981200"/>
            <a:ext cx="5638800" cy="4691063"/>
          </a:xfrm>
          <a:prstGeom prst="rect">
            <a:avLst/>
          </a:prstGeom>
          <a:noFill/>
        </p:spPr>
      </p:pic>
      <p:sp>
        <p:nvSpPr>
          <p:cNvPr id="13316" name="Text Box 4"/>
          <p:cNvSpPr txBox="1">
            <a:spLocks noChangeArrowheads="1"/>
          </p:cNvSpPr>
          <p:nvPr/>
        </p:nvSpPr>
        <p:spPr bwMode="auto">
          <a:xfrm>
            <a:off x="60325" y="6346825"/>
            <a:ext cx="1646238" cy="304800"/>
          </a:xfrm>
          <a:prstGeom prst="rect">
            <a:avLst/>
          </a:prstGeom>
          <a:solidFill>
            <a:schemeClr val="tx1"/>
          </a:solidFill>
          <a:ln w="9525">
            <a:noFill/>
            <a:miter lim="800000"/>
            <a:headEnd/>
            <a:tailEnd/>
          </a:ln>
          <a:effectLst/>
        </p:spPr>
        <p:txBody>
          <a:bodyPr wrap="none">
            <a:prstTxWarp prst="textNoShape">
              <a:avLst/>
            </a:prstTxWarp>
            <a:spAutoFit/>
          </a:bodyPr>
          <a:lstStyle/>
          <a:p>
            <a:r>
              <a:rPr lang="en-US" sz="1400">
                <a:solidFill>
                  <a:schemeClr val="bg2"/>
                </a:solidFill>
              </a:rPr>
              <a:t>From Pickles (1988)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29200" y="457200"/>
            <a:ext cx="3657600" cy="4724400"/>
          </a:xfrm>
        </p:spPr>
        <p:txBody>
          <a:bodyPr/>
          <a:lstStyle/>
          <a:p>
            <a:r>
              <a:rPr lang="en-US"/>
              <a:t>Bushy cell and auditory nerve connection</a:t>
            </a:r>
          </a:p>
        </p:txBody>
      </p:sp>
      <p:pic>
        <p:nvPicPr>
          <p:cNvPr id="19459" name="Picture 3"/>
          <p:cNvPicPr>
            <a:picLocks noChangeAspect="1" noChangeArrowheads="1"/>
          </p:cNvPicPr>
          <p:nvPr/>
        </p:nvPicPr>
        <p:blipFill>
          <a:blip r:embed="rId3"/>
          <a:srcRect/>
          <a:stretch>
            <a:fillRect/>
          </a:stretch>
        </p:blipFill>
        <p:spPr bwMode="auto">
          <a:xfrm>
            <a:off x="371475" y="609600"/>
            <a:ext cx="4200525" cy="5638800"/>
          </a:xfrm>
          <a:prstGeom prst="rect">
            <a:avLst/>
          </a:prstGeom>
          <a:noFill/>
        </p:spPr>
      </p:pic>
      <p:sp>
        <p:nvSpPr>
          <p:cNvPr id="19461" name="Text Box 5"/>
          <p:cNvSpPr txBox="1">
            <a:spLocks noChangeArrowheads="1"/>
          </p:cNvSpPr>
          <p:nvPr/>
        </p:nvSpPr>
        <p:spPr bwMode="auto">
          <a:xfrm>
            <a:off x="152400" y="6553200"/>
            <a:ext cx="2308225" cy="304800"/>
          </a:xfrm>
          <a:prstGeom prst="rect">
            <a:avLst/>
          </a:prstGeom>
          <a:noFill/>
          <a:ln w="9525">
            <a:noFill/>
            <a:miter lim="800000"/>
            <a:headEnd/>
            <a:tailEnd/>
          </a:ln>
          <a:effectLst/>
        </p:spPr>
        <p:txBody>
          <a:bodyPr wrap="none">
            <a:prstTxWarp prst="textNoShape">
              <a:avLst/>
            </a:prstTxWarp>
            <a:spAutoFit/>
          </a:bodyPr>
          <a:lstStyle/>
          <a:p>
            <a:r>
              <a:rPr lang="en-US" sz="1400"/>
              <a:t>From Ryugo &amp; Fekete (1982)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a:t>Nuclei involved in interaural intensity comparisons</a:t>
            </a:r>
          </a:p>
        </p:txBody>
      </p:sp>
      <p:pic>
        <p:nvPicPr>
          <p:cNvPr id="6147" name="Picture 3"/>
          <p:cNvPicPr>
            <a:picLocks noChangeAspect="1" noChangeArrowheads="1"/>
          </p:cNvPicPr>
          <p:nvPr/>
        </p:nvPicPr>
        <p:blipFill>
          <a:blip r:embed="rId3"/>
          <a:srcRect/>
          <a:stretch>
            <a:fillRect/>
          </a:stretch>
        </p:blipFill>
        <p:spPr bwMode="auto">
          <a:xfrm>
            <a:off x="3124200" y="2057400"/>
            <a:ext cx="5867400" cy="4605338"/>
          </a:xfrm>
          <a:prstGeom prst="rect">
            <a:avLst/>
          </a:prstGeom>
          <a:noFill/>
        </p:spPr>
      </p:pic>
      <p:sp>
        <p:nvSpPr>
          <p:cNvPr id="6148" name="Text Box 4"/>
          <p:cNvSpPr txBox="1">
            <a:spLocks noChangeArrowheads="1"/>
          </p:cNvSpPr>
          <p:nvPr/>
        </p:nvSpPr>
        <p:spPr bwMode="auto">
          <a:xfrm>
            <a:off x="0" y="2209800"/>
            <a:ext cx="3995738" cy="1558925"/>
          </a:xfrm>
          <a:prstGeom prst="rect">
            <a:avLst/>
          </a:prstGeom>
          <a:solidFill>
            <a:srgbClr val="FFFFFF"/>
          </a:solidFill>
          <a:ln w="9525">
            <a:noFill/>
            <a:miter lim="800000"/>
            <a:headEnd/>
            <a:tailEnd/>
          </a:ln>
          <a:effectLst/>
        </p:spPr>
        <p:txBody>
          <a:bodyPr wrap="none">
            <a:prstTxWarp prst="textNoShape">
              <a:avLst/>
            </a:prstTxWarp>
            <a:spAutoFit/>
          </a:bodyPr>
          <a:lstStyle/>
          <a:p>
            <a:r>
              <a:rPr lang="en-US" sz="1600" dirty="0">
                <a:solidFill>
                  <a:srgbClr val="000000"/>
                </a:solidFill>
              </a:rPr>
              <a:t>AVCN = </a:t>
            </a:r>
            <a:r>
              <a:rPr lang="en-US" sz="1600" dirty="0" err="1">
                <a:solidFill>
                  <a:srgbClr val="000000"/>
                </a:solidFill>
              </a:rPr>
              <a:t>anteroventral</a:t>
            </a:r>
            <a:r>
              <a:rPr lang="en-US" sz="1600" dirty="0">
                <a:solidFill>
                  <a:srgbClr val="000000"/>
                </a:solidFill>
              </a:rPr>
              <a:t> cochlear nucleus</a:t>
            </a:r>
          </a:p>
          <a:p>
            <a:r>
              <a:rPr lang="en-US" sz="1600" dirty="0">
                <a:solidFill>
                  <a:srgbClr val="000000"/>
                </a:solidFill>
              </a:rPr>
              <a:t>LL = lateral </a:t>
            </a:r>
            <a:r>
              <a:rPr lang="en-US" sz="1600" dirty="0" err="1">
                <a:solidFill>
                  <a:srgbClr val="000000"/>
                </a:solidFill>
              </a:rPr>
              <a:t>lemniscus</a:t>
            </a:r>
            <a:endParaRPr lang="en-US" sz="1600" dirty="0">
              <a:solidFill>
                <a:srgbClr val="000000"/>
              </a:solidFill>
            </a:endParaRPr>
          </a:p>
          <a:p>
            <a:r>
              <a:rPr lang="en-US" sz="1600" dirty="0">
                <a:solidFill>
                  <a:srgbClr val="000000"/>
                </a:solidFill>
              </a:rPr>
              <a:t>LSO = lateral superior olive</a:t>
            </a:r>
          </a:p>
          <a:p>
            <a:r>
              <a:rPr lang="en-US" sz="1600" dirty="0">
                <a:solidFill>
                  <a:srgbClr val="000000"/>
                </a:solidFill>
              </a:rPr>
              <a:t>MNTB = medial nucleus of the trapezoid body</a:t>
            </a:r>
          </a:p>
          <a:p>
            <a:r>
              <a:rPr lang="en-US" sz="1600" dirty="0">
                <a:solidFill>
                  <a:srgbClr val="000000"/>
                </a:solidFill>
              </a:rPr>
              <a:t>MSO = medial superior olive</a:t>
            </a:r>
          </a:p>
          <a:p>
            <a:r>
              <a:rPr lang="en-US" sz="1600" dirty="0">
                <a:solidFill>
                  <a:srgbClr val="000000"/>
                </a:solidFill>
              </a:rPr>
              <a:t>TB = trapezoid body</a:t>
            </a:r>
          </a:p>
        </p:txBody>
      </p:sp>
      <p:sp>
        <p:nvSpPr>
          <p:cNvPr id="6149" name="Text Box 5"/>
          <p:cNvSpPr txBox="1">
            <a:spLocks noChangeArrowheads="1"/>
          </p:cNvSpPr>
          <p:nvPr/>
        </p:nvSpPr>
        <p:spPr bwMode="auto">
          <a:xfrm>
            <a:off x="136525" y="6423025"/>
            <a:ext cx="1724025" cy="304800"/>
          </a:xfrm>
          <a:prstGeom prst="rect">
            <a:avLst/>
          </a:prstGeom>
          <a:noFill/>
          <a:ln w="9525">
            <a:noFill/>
            <a:miter lim="800000"/>
            <a:headEnd/>
            <a:tailEnd/>
          </a:ln>
          <a:effectLst/>
        </p:spPr>
        <p:txBody>
          <a:bodyPr wrap="none">
            <a:prstTxWarp prst="textNoShape">
              <a:avLst/>
            </a:prstTxWarp>
            <a:spAutoFit/>
          </a:bodyPr>
          <a:lstStyle/>
          <a:p>
            <a:r>
              <a:rPr lang="en-US" sz="1400"/>
              <a:t>From Webster (1992)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US"/>
              <a:t>Lateral superior olive (LSO)</a:t>
            </a:r>
          </a:p>
        </p:txBody>
      </p:sp>
      <p:pic>
        <p:nvPicPr>
          <p:cNvPr id="9219" name="Picture 3"/>
          <p:cNvPicPr>
            <a:picLocks noChangeAspect="1" noChangeArrowheads="1"/>
          </p:cNvPicPr>
          <p:nvPr/>
        </p:nvPicPr>
        <p:blipFill>
          <a:blip r:embed="rId3"/>
          <a:srcRect/>
          <a:stretch>
            <a:fillRect/>
          </a:stretch>
        </p:blipFill>
        <p:spPr bwMode="auto">
          <a:xfrm>
            <a:off x="762000" y="1295400"/>
            <a:ext cx="4935538" cy="5181600"/>
          </a:xfrm>
          <a:prstGeom prst="rect">
            <a:avLst/>
          </a:prstGeom>
          <a:noFill/>
        </p:spPr>
      </p:pic>
      <p:sp>
        <p:nvSpPr>
          <p:cNvPr id="9220" name="Text Box 4"/>
          <p:cNvSpPr txBox="1">
            <a:spLocks noChangeArrowheads="1"/>
          </p:cNvSpPr>
          <p:nvPr/>
        </p:nvSpPr>
        <p:spPr bwMode="auto">
          <a:xfrm>
            <a:off x="5867400" y="2241550"/>
            <a:ext cx="3052763" cy="1187450"/>
          </a:xfrm>
          <a:prstGeom prst="rect">
            <a:avLst/>
          </a:prstGeom>
          <a:noFill/>
          <a:ln w="9525">
            <a:noFill/>
            <a:miter lim="800000"/>
            <a:headEnd/>
            <a:tailEnd/>
          </a:ln>
          <a:effectLst/>
        </p:spPr>
        <p:txBody>
          <a:bodyPr wrap="none">
            <a:prstTxWarp prst="textNoShape">
              <a:avLst/>
            </a:prstTxWarp>
            <a:spAutoFit/>
          </a:bodyPr>
          <a:lstStyle/>
          <a:p>
            <a:r>
              <a:rPr lang="en-US"/>
              <a:t>EI</a:t>
            </a:r>
          </a:p>
          <a:p>
            <a:r>
              <a:rPr lang="en-US"/>
              <a:t>(Excitatory- Inhibitory)</a:t>
            </a:r>
          </a:p>
          <a:p>
            <a:r>
              <a:rPr lang="en-US"/>
              <a:t>Response</a:t>
            </a:r>
          </a:p>
        </p:txBody>
      </p:sp>
      <p:sp>
        <p:nvSpPr>
          <p:cNvPr id="9221" name="Text Box 5"/>
          <p:cNvSpPr txBox="1">
            <a:spLocks noChangeArrowheads="1"/>
          </p:cNvSpPr>
          <p:nvPr/>
        </p:nvSpPr>
        <p:spPr bwMode="auto">
          <a:xfrm>
            <a:off x="60325" y="6346825"/>
            <a:ext cx="1646238" cy="304800"/>
          </a:xfrm>
          <a:prstGeom prst="rect">
            <a:avLst/>
          </a:prstGeom>
          <a:solidFill>
            <a:schemeClr val="tx1"/>
          </a:solidFill>
          <a:ln w="9525">
            <a:noFill/>
            <a:miter lim="800000"/>
            <a:headEnd/>
            <a:tailEnd/>
          </a:ln>
          <a:effectLst/>
        </p:spPr>
        <p:txBody>
          <a:bodyPr wrap="none">
            <a:prstTxWarp prst="textNoShape">
              <a:avLst/>
            </a:prstTxWarp>
            <a:spAutoFit/>
          </a:bodyPr>
          <a:lstStyle/>
          <a:p>
            <a:r>
              <a:rPr lang="en-US" sz="1400">
                <a:solidFill>
                  <a:schemeClr val="bg2"/>
                </a:solidFill>
              </a:rPr>
              <a:t>From Pickles (1988)</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0" y="609600"/>
            <a:ext cx="2819400" cy="5029200"/>
          </a:xfrm>
        </p:spPr>
        <p:txBody>
          <a:bodyPr/>
          <a:lstStyle/>
          <a:p>
            <a:r>
              <a:rPr lang="en-US" dirty="0"/>
              <a:t>Response properties of LSO neurons</a:t>
            </a:r>
          </a:p>
        </p:txBody>
      </p:sp>
      <p:pic>
        <p:nvPicPr>
          <p:cNvPr id="17414" name="Picture 6"/>
          <p:cNvPicPr>
            <a:picLocks noChangeAspect="1" noChangeArrowheads="1"/>
          </p:cNvPicPr>
          <p:nvPr/>
        </p:nvPicPr>
        <p:blipFill>
          <a:blip r:embed="rId3"/>
          <a:srcRect/>
          <a:stretch>
            <a:fillRect/>
          </a:stretch>
        </p:blipFill>
        <p:spPr bwMode="auto">
          <a:xfrm>
            <a:off x="152400" y="228600"/>
            <a:ext cx="6248400" cy="6102350"/>
          </a:xfrm>
          <a:prstGeom prst="rect">
            <a:avLst/>
          </a:prstGeom>
          <a:noFill/>
        </p:spPr>
      </p:pic>
      <p:sp>
        <p:nvSpPr>
          <p:cNvPr id="17415" name="Text Box 7"/>
          <p:cNvSpPr txBox="1">
            <a:spLocks noChangeArrowheads="1"/>
          </p:cNvSpPr>
          <p:nvPr/>
        </p:nvSpPr>
        <p:spPr bwMode="auto">
          <a:xfrm>
            <a:off x="279400" y="6477000"/>
            <a:ext cx="2303463" cy="304800"/>
          </a:xfrm>
          <a:prstGeom prst="rect">
            <a:avLst/>
          </a:prstGeom>
          <a:noFill/>
          <a:ln w="9525">
            <a:noFill/>
            <a:miter lim="800000"/>
            <a:headEnd/>
            <a:tailEnd/>
          </a:ln>
          <a:effectLst/>
        </p:spPr>
        <p:txBody>
          <a:bodyPr wrap="none">
            <a:prstTxWarp prst="textNoShape">
              <a:avLst/>
            </a:prstTxWarp>
            <a:spAutoFit/>
          </a:bodyPr>
          <a:lstStyle/>
          <a:p>
            <a:r>
              <a:rPr lang="en-US" sz="1400"/>
              <a:t>Modified from Pickles (1988)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599</TotalTime>
  <Words>1731</Words>
  <Application>Microsoft PowerPoint</Application>
  <PresentationFormat>On-screen Show (4:3)</PresentationFormat>
  <Paragraphs>138</Paragraphs>
  <Slides>29</Slides>
  <Notes>26</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29</vt:i4>
      </vt:variant>
    </vt:vector>
  </HeadingPairs>
  <TitlesOfParts>
    <vt:vector size="31" baseType="lpstr">
      <vt:lpstr>Times</vt:lpstr>
      <vt:lpstr>Office Theme</vt:lpstr>
      <vt:lpstr>Neural mechanisms of sound localization</vt:lpstr>
      <vt:lpstr>Bottom line</vt:lpstr>
      <vt:lpstr>An overview of the auditory pathway</vt:lpstr>
      <vt:lpstr>The circuit for sound localization starts in the cochlear nucleus</vt:lpstr>
      <vt:lpstr>Principal cells of the AVCN are spherical or bushy cells</vt:lpstr>
      <vt:lpstr>Bushy cell and auditory nerve connection</vt:lpstr>
      <vt:lpstr>Nuclei involved in interaural intensity comparisons</vt:lpstr>
      <vt:lpstr>Lateral superior olive (LSO)</vt:lpstr>
      <vt:lpstr>Response properties of LSO neurons</vt:lpstr>
      <vt:lpstr>Layout of LSO (rolled out)</vt:lpstr>
      <vt:lpstr>One frequency row in LSO</vt:lpstr>
      <vt:lpstr>Pattern of activity gives IID across the spectrum</vt:lpstr>
      <vt:lpstr>If the LSO were a graph, and the x-axis is frequency, then the y-axis is</vt:lpstr>
      <vt:lpstr>How does response in LSO become specific for IID?</vt:lpstr>
      <vt:lpstr>LSO wiring diagram</vt:lpstr>
      <vt:lpstr>The balance between excitation and inhibition determines response</vt:lpstr>
      <vt:lpstr>The LSO calculates IID by subtracting the response of the contralateral ear from the response of the ipsilateral ear using inhibition.</vt:lpstr>
      <vt:lpstr>If the sound source is close to the right ear, then the LSO neurons on the left side of the brain</vt:lpstr>
      <vt:lpstr>How about MSO?</vt:lpstr>
      <vt:lpstr>Like LSO neurons, MSO neurons look like they make comparisons</vt:lpstr>
      <vt:lpstr>MSO neurons receive inputs from both AVCNs.</vt:lpstr>
      <vt:lpstr>Branching pattern of AVCN axons is different on ipsilateral and contralateral sides</vt:lpstr>
      <vt:lpstr>MSO neurons receive a different sort of projection from the 2 AVCNs</vt:lpstr>
      <vt:lpstr>MSO receives the output of a neural delay line</vt:lpstr>
      <vt:lpstr>MSO calculates ITDs by detecting coincident inputs from a delay line constructed from the axons of AVCN neurons.</vt:lpstr>
      <vt:lpstr>IIDs are useful for localizing ____-frequency sounds; ITDs are useful for localizing ____-frequency sounds.</vt:lpstr>
      <vt:lpstr>The tonotopic organization of the parts of the SOC matches the interaural calculations performed</vt:lpstr>
      <vt:lpstr>Conclusions</vt:lpstr>
      <vt:lpstr>Text sources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Neural mechanisms of sound localization</dc:title>
  <dc:creator>Lynne Werner</dc:creator>
  <cp:keywords/>
  <cp:lastModifiedBy>Lynne Werner</cp:lastModifiedBy>
  <cp:revision>37</cp:revision>
  <cp:lastPrinted>2000-02-29T01:47:28Z</cp:lastPrinted>
  <dcterms:created xsi:type="dcterms:W3CDTF">2009-05-27T23:37:05Z</dcterms:created>
  <dcterms:modified xsi:type="dcterms:W3CDTF">2009-05-27T23:48:46Z</dcterms:modified>
</cp:coreProperties>
</file>