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0" r:id="rId1"/>
  </p:sldMasterIdLst>
  <p:notesMasterIdLst>
    <p:notesMasterId r:id="rId49"/>
  </p:notesMasterIdLst>
  <p:sldIdLst>
    <p:sldId id="256" r:id="rId2"/>
    <p:sldId id="257" r:id="rId3"/>
    <p:sldId id="297" r:id="rId4"/>
    <p:sldId id="293" r:id="rId5"/>
    <p:sldId id="259" r:id="rId6"/>
    <p:sldId id="269" r:id="rId7"/>
    <p:sldId id="258" r:id="rId8"/>
    <p:sldId id="294" r:id="rId9"/>
    <p:sldId id="261" r:id="rId10"/>
    <p:sldId id="296" r:id="rId11"/>
    <p:sldId id="260" r:id="rId12"/>
    <p:sldId id="262" r:id="rId13"/>
    <p:sldId id="263" r:id="rId14"/>
    <p:sldId id="264" r:id="rId15"/>
    <p:sldId id="267" r:id="rId16"/>
    <p:sldId id="290" r:id="rId17"/>
    <p:sldId id="265" r:id="rId18"/>
    <p:sldId id="268" r:id="rId19"/>
    <p:sldId id="270" r:id="rId20"/>
    <p:sldId id="299" r:id="rId21"/>
    <p:sldId id="298" r:id="rId22"/>
    <p:sldId id="271" r:id="rId23"/>
    <p:sldId id="291" r:id="rId24"/>
    <p:sldId id="272" r:id="rId25"/>
    <p:sldId id="273" r:id="rId26"/>
    <p:sldId id="278" r:id="rId27"/>
    <p:sldId id="279" r:id="rId28"/>
    <p:sldId id="280" r:id="rId29"/>
    <p:sldId id="281" r:id="rId30"/>
    <p:sldId id="282" r:id="rId31"/>
    <p:sldId id="283" r:id="rId32"/>
    <p:sldId id="284" r:id="rId33"/>
    <p:sldId id="301" r:id="rId34"/>
    <p:sldId id="300" r:id="rId35"/>
    <p:sldId id="303" r:id="rId36"/>
    <p:sldId id="285" r:id="rId37"/>
    <p:sldId id="286" r:id="rId38"/>
    <p:sldId id="289" r:id="rId39"/>
    <p:sldId id="304" r:id="rId40"/>
    <p:sldId id="305" r:id="rId41"/>
    <p:sldId id="274" r:id="rId42"/>
    <p:sldId id="275" r:id="rId43"/>
    <p:sldId id="277" r:id="rId44"/>
    <p:sldId id="276" r:id="rId45"/>
    <p:sldId id="295" r:id="rId46"/>
    <p:sldId id="287" r:id="rId47"/>
    <p:sldId id="288"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65"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mn-ea"/>
        <a:cs typeface="+mn-cs"/>
      </a:defRPr>
    </a:lvl5pPr>
    <a:lvl6pPr marL="2286000" algn="l" defTabSz="457200" rtl="0" eaLnBrk="1" latinLnBrk="0" hangingPunct="1">
      <a:defRPr sz="2400" kern="1200">
        <a:solidFill>
          <a:schemeClr val="tx1"/>
        </a:solidFill>
        <a:latin typeface="Times" pitchFamily="-65" charset="0"/>
        <a:ea typeface="+mn-ea"/>
        <a:cs typeface="+mn-cs"/>
      </a:defRPr>
    </a:lvl6pPr>
    <a:lvl7pPr marL="2743200" algn="l" defTabSz="457200" rtl="0" eaLnBrk="1" latinLnBrk="0" hangingPunct="1">
      <a:defRPr sz="2400" kern="1200">
        <a:solidFill>
          <a:schemeClr val="tx1"/>
        </a:solidFill>
        <a:latin typeface="Times" pitchFamily="-65" charset="0"/>
        <a:ea typeface="+mn-ea"/>
        <a:cs typeface="+mn-cs"/>
      </a:defRPr>
    </a:lvl7pPr>
    <a:lvl8pPr marL="3200400" algn="l" defTabSz="457200" rtl="0" eaLnBrk="1" latinLnBrk="0" hangingPunct="1">
      <a:defRPr sz="2400" kern="1200">
        <a:solidFill>
          <a:schemeClr val="tx1"/>
        </a:solidFill>
        <a:latin typeface="Times" pitchFamily="-65" charset="0"/>
        <a:ea typeface="+mn-ea"/>
        <a:cs typeface="+mn-cs"/>
      </a:defRPr>
    </a:lvl8pPr>
    <a:lvl9pPr marL="3657600" algn="l" defTabSz="457200" rtl="0" eaLnBrk="1" latinLnBrk="0" hangingPunct="1">
      <a:defRPr sz="2400" kern="1200">
        <a:solidFill>
          <a:schemeClr val="tx1"/>
        </a:solidFill>
        <a:latin typeface="Times"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clrMru>
    <a:srgbClr val="5F5F5F"/>
    <a:srgbClr val="808080"/>
    <a:srgbClr val="C0C0C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Grid="0">
      <p:cViewPr varScale="1">
        <p:scale>
          <a:sx n="95" d="100"/>
          <a:sy n="95" d="100"/>
        </p:scale>
        <p:origin x="-1008" y="-120"/>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145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printerSettings" Target="printerSettings/printerSettings1.bin"/><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notesMaster" Target="notesMasters/notesMaster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viewProps" Target="viewProps.xml"/><Relationship Id="rId54"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F313558-5C98-1A4B-B435-866F167454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E6327C8-9CE5-4F4B-AF6D-1D4EF839C0C8}" type="slidenum">
              <a:rPr lang="en-US"/>
              <a:pPr/>
              <a:t>1</a:t>
            </a:fld>
            <a:endParaRPr lang="en-US"/>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B968DF0-2F18-0F46-8954-F133A253C928}" type="slidenum">
              <a:rPr lang="en-US"/>
              <a:pPr/>
              <a:t>13</a:t>
            </a:fld>
            <a:endParaRPr 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a:t>Remember that the representation of the time waveform of sound depends on combining responses across nerve fibers to determine the interval between peaks in the waveform. Moore suggested that one way to tell whether different codes are used for low and high frequencies would be to see what would happen if you varied the duration of the tone.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6BAE832-6FC2-9C41-9DE7-C9142980C0F2}" type="slidenum">
              <a:rPr lang="en-US"/>
              <a:pPr/>
              <a:t>14</a:t>
            </a:fld>
            <a:endParaRPr 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a:t>Consider that as the duration of the tone gets shorter and shorter, the information available to the auditory system to calculate that interval gets degraded severely.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8027049-D527-3546-B95D-36662E8AF1DA}" type="slidenum">
              <a:rPr lang="en-US"/>
              <a:pPr/>
              <a:t>15</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a:t>As far as the place code is concerned, you might expect more activity as the duration of the tone is increased, but the task is always to figure out which one of those auditory nerve fibers is responding. So duration may not have such a dramatic effect on the place code.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fact, we know that making a tone very short makes it hard to judge its pitch.</a:t>
            </a:r>
            <a:endParaRPr lang="en-US" dirty="0"/>
          </a:p>
        </p:txBody>
      </p:sp>
      <p:sp>
        <p:nvSpPr>
          <p:cNvPr id="4" name="Slide Number Placeholder 3"/>
          <p:cNvSpPr>
            <a:spLocks noGrp="1"/>
          </p:cNvSpPr>
          <p:nvPr>
            <p:ph type="sldNum" sz="quarter" idx="10"/>
          </p:nvPr>
        </p:nvSpPr>
        <p:spPr/>
        <p:txBody>
          <a:bodyPr/>
          <a:lstStyle/>
          <a:p>
            <a:pPr>
              <a:defRPr/>
            </a:pPr>
            <a:fld id="{AF313558-5C98-1A4B-B435-866F167454B7}"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A814953-4283-B148-9650-1C3823AEE8DA}" type="slidenum">
              <a:rPr lang="en-US"/>
              <a:pPr/>
              <a:t>17</a:t>
            </a:fld>
            <a:endParaRPr lang="en-US"/>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025E0F0-5CC9-DF45-99D9-11E9AD8ECB56}" type="slidenum">
              <a:rPr lang="en-US"/>
              <a:pPr/>
              <a:t>18</a:t>
            </a:fld>
            <a:endParaRPr lang="en-US"/>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xfrm>
            <a:off x="914400" y="4572000"/>
            <a:ext cx="5029200" cy="4114800"/>
          </a:xfrm>
          <a:noFill/>
          <a:ln/>
        </p:spPr>
        <p:txBody>
          <a:bodyPr/>
          <a:lstStyle/>
          <a:p>
            <a:r>
              <a:rPr lang="en-US"/>
              <a:t>Moore’s results are consistent with this prediction. Each of these curves represents the Weber fraction as a function of frequency for a different tone duration. As the duration gets shorter, the jnd gets worse. But this effect is more pronounced at low frequencies, where the temporal code is thought to be used.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635FE4F-FC9A-B84E-9161-622657F7DB53}" type="slidenum">
              <a:rPr lang="en-US"/>
              <a:pPr/>
              <a:t>19</a:t>
            </a:fld>
            <a:endParaRPr lang="en-US"/>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DA07D6D-732C-A149-B86F-5C1DDED60531}" type="slidenum">
              <a:rPr lang="en-US"/>
              <a:pPr/>
              <a:t>22</a:t>
            </a:fld>
            <a:endParaRPr lang="en-US"/>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harmonic complex contains a series of tones, each one is an integer</a:t>
            </a:r>
            <a:r>
              <a:rPr lang="en-US" baseline="0" dirty="0" smtClean="0"/>
              <a:t> multiple of one frequency, called the fundamental frequency. The fundamental is the first harmonic, the harmonic with a </a:t>
            </a:r>
            <a:r>
              <a:rPr lang="en-US" baseline="0" dirty="0" err="1" smtClean="0"/>
              <a:t>freuency</a:t>
            </a:r>
            <a:r>
              <a:rPr lang="en-US" baseline="0" dirty="0" smtClean="0"/>
              <a:t> of 2 X the fundamental is the second harmonic, and so on.</a:t>
            </a:r>
            <a:endParaRPr lang="en-US" dirty="0"/>
          </a:p>
        </p:txBody>
      </p:sp>
      <p:sp>
        <p:nvSpPr>
          <p:cNvPr id="4" name="Slide Number Placeholder 3"/>
          <p:cNvSpPr>
            <a:spLocks noGrp="1"/>
          </p:cNvSpPr>
          <p:nvPr>
            <p:ph type="sldNum" sz="quarter" idx="10"/>
          </p:nvPr>
        </p:nvSpPr>
        <p:spPr/>
        <p:txBody>
          <a:bodyPr/>
          <a:lstStyle/>
          <a:p>
            <a:pPr>
              <a:defRPr/>
            </a:pPr>
            <a:fld id="{AF313558-5C98-1A4B-B435-866F167454B7}"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C7A0333-9E25-B04D-A9E4-53121936D7B6}" type="slidenum">
              <a:rPr lang="en-US"/>
              <a:pPr/>
              <a:t>24</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a:t>Many sound sources (e.g., voices, musical instruments) produce complex sounds with harmonically related components.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0AC8A1A-9033-3947-92DA-1E537041A69E}" type="slidenum">
              <a:rPr lang="en-US"/>
              <a:pPr/>
              <a:t>2</a:t>
            </a:fld>
            <a:endParaRPr lang="en-US"/>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C0D8C70-D562-DD4E-8BC2-E22FF4352AD9}" type="slidenum">
              <a:rPr lang="en-US"/>
              <a:pPr/>
              <a:t>25</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a:t>The pitch that you hear when the fundamental is missing goes by various names.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C3413AC-87B4-6A41-A1D1-224536051D8F}" type="slidenum">
              <a:rPr lang="en-US"/>
              <a:pPr/>
              <a:t>26</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dirty="0"/>
              <a:t>One theory was that the ear is producing distortion products at f</a:t>
            </a:r>
            <a:r>
              <a:rPr lang="en-US" baseline="-25000" dirty="0"/>
              <a:t>i+1</a:t>
            </a:r>
            <a:r>
              <a:rPr lang="en-US" dirty="0"/>
              <a:t> - </a:t>
            </a:r>
            <a:r>
              <a:rPr lang="en-US" dirty="0" err="1"/>
              <a:t>f</a:t>
            </a:r>
            <a:r>
              <a:rPr lang="en-US" baseline="-25000" dirty="0" err="1"/>
              <a:t>i</a:t>
            </a:r>
            <a:r>
              <a:rPr lang="en-US" dirty="0"/>
              <a:t> which would be the frequency of the </a:t>
            </a:r>
            <a:r>
              <a:rPr lang="en-US" dirty="0" err="1"/>
              <a:t>fundamentsl</a:t>
            </a:r>
            <a:r>
              <a:rPr lang="en-US" dirty="0"/>
              <a:t> and that we are hearing that distortion</a:t>
            </a:r>
            <a:r>
              <a:rPr lang="en-US" dirty="0" smtClean="0"/>
              <a:t>. However, if you play a noise band centered on the frequency of the fundamental along with the harmonic</a:t>
            </a:r>
            <a:r>
              <a:rPr lang="en-US" baseline="0" dirty="0" smtClean="0"/>
              <a:t> complex, it would mask the distortion product, yet you still hear the pitch of the fundamental.</a:t>
            </a:r>
            <a:endParaRPr lang="en-US" baseline="-25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EFA4118-3F5C-1846-97EA-7B765BE41F9A}" type="slidenum">
              <a:rPr lang="en-US"/>
              <a:pPr/>
              <a:t>27</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t>Another theory was that the pitch of complex is just the frequency difference between the </a:t>
            </a:r>
            <a:r>
              <a:rPr lang="en-US" dirty="0" smtClean="0"/>
              <a:t>harmonics,</a:t>
            </a:r>
            <a:r>
              <a:rPr lang="en-US" baseline="0" dirty="0" smtClean="0"/>
              <a:t> but that is what the brain does to derive the complex pitch. If that theory were true, then if all the harmonics were shifted up by some amount, the difference between them would stay the same, so the </a:t>
            </a:r>
            <a:r>
              <a:rPr lang="en-US" baseline="0" dirty="0" err="1" smtClean="0"/>
              <a:t>pich</a:t>
            </a:r>
            <a:r>
              <a:rPr lang="en-US" baseline="0" dirty="0" smtClean="0"/>
              <a:t> of the complex should not change. In fact, if the harmonics are all shifted up by 50 or 60 Hz, the </a:t>
            </a:r>
            <a:r>
              <a:rPr lang="en-US" baseline="0" dirty="0" err="1" smtClean="0"/>
              <a:t>listner</a:t>
            </a:r>
            <a:r>
              <a:rPr lang="en-US" baseline="0" dirty="0" smtClean="0"/>
              <a:t> matches the pitch to a tone that is about 10 Hz higher than the difference between the components in frequency.</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DF0A073-ED51-2648-AA99-0E5142E4D96E}" type="slidenum">
              <a:rPr lang="en-US"/>
              <a:pPr/>
              <a:t>28</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smtClean="0"/>
              <a:t>There are many other</a:t>
            </a:r>
            <a:r>
              <a:rPr lang="en-US" baseline="0" dirty="0" smtClean="0"/>
              <a:t> theories of how complex pitch is derived, but they fall into two broad categories. Pattern recognition models are based on the rate-place code– the pattern of neural activity evoked by a complex tone. Temporal models are based on the temporal code– the phase-locked response of auditory nerve fibers represents the complex pitch.</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C4230D8-64D8-9240-B5F4-E12834DD6FB3}" type="slidenum">
              <a:rPr lang="en-US"/>
              <a:pPr/>
              <a:t>29</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a:t>The idea behind template or pattern recognition theories is that when we hear periodic sounds, the fundamental is in there, and some harmonics are there, but not always the not always the same ones. But over many experiences with sound you learn a pattern, these harmonics go with that fundamental. So when you hear a sound you compare what you hear with what you have heard in the past and pick the fundamental pitch that matches the best. Even when the fundamental isn’t there the harmonics match best with the pattern or template for the fundamental.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2FBA71B-6609-6B42-A90B-BCEB708A9AFB}" type="slidenum">
              <a:rPr lang="en-US"/>
              <a:pPr/>
              <a:t>30</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a:t>Temporal theories point out that when you combine the harmonics of a given fundamental, even when the fundamental isn’t there, the combined time waveform repeats at the rate of the fundamental frequency. As we know, auditory nerve fibers will be phase=locked to the high positive peaks in the time waveform-- which are at the period of the fundamental. These theories say that that is the information you use to assign a pitch to the complex.</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AAE2A9C-6907-4847-8B0F-183AE0DAD5FF}" type="slidenum">
              <a:rPr lang="en-US"/>
              <a:pPr/>
              <a:t>31</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a:t>To understand the results of studies that test these theories you have to understand the difference between resolved and unresolved harmonics. Resolved harmonics fall into different auditory filters. A different set of harmonics will create a different activity pattern across auditory filters.</a:t>
            </a:r>
          </a:p>
          <a:p>
            <a:endParaRPr lang="en-US"/>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B957104-AB1D-4048-B32F-8DD2B583E188}" type="slidenum">
              <a:rPr lang="en-US"/>
              <a:pPr/>
              <a:t>32</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t>Unresolved harmonics pass through the same auditory filter. Different sets of harmonics could create the same pattern of activity across auditory filters. So if you hear different virtual pitches when the harmonics are unresolved, then you can’t be using </a:t>
            </a:r>
            <a:r>
              <a:rPr lang="en-US" dirty="0" smtClean="0"/>
              <a:t>a </a:t>
            </a:r>
            <a:r>
              <a:rPr lang="en-US" dirty="0"/>
              <a:t>pattern to do that because the pattern is the same. You could be using temporal information because the combined waveform of the harmonics repeats at the rate of the fundamental frequency.</a:t>
            </a:r>
          </a:p>
          <a:p>
            <a:r>
              <a:rPr lang="en-US" dirty="0"/>
              <a:t>Remember that auditory filters are wider (in terms of linear Hz) at high frequencies. So generally unresolved harmonics will occur at high frequencies. So this would be a case where we </a:t>
            </a:r>
            <a:r>
              <a:rPr lang="en-US" dirty="0" err="1"/>
              <a:t>areusing</a:t>
            </a:r>
            <a:r>
              <a:rPr lang="en-US" dirty="0"/>
              <a:t> phase-locking to low-frequency modulations of a high-frequency carrier to identify sound.</a:t>
            </a:r>
          </a:p>
          <a:p>
            <a:endParaRPr lang="en-US" dirty="0"/>
          </a:p>
          <a:p>
            <a:r>
              <a:rPr lang="en-US" dirty="0"/>
              <a:t>Also notice that this situation is the opposite of the frequency dependence observed for pure-tone frequency discrimination, where the place code was the only code for a high frequency. Now we are using phase locking in high-frequency nerve fibers to identify the pitch.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resolved</a:t>
            </a:r>
            <a:r>
              <a:rPr lang="en-US" baseline="0" dirty="0" smtClean="0"/>
              <a:t> harmonics, the neurons will be phase-locked to the fine structure of each harmonic. For the unresolved harmonics, the neurons will be phase-locked to the envelop of the sound, which has a periodicity of 200 Hz, the fundamental frequency.</a:t>
            </a:r>
            <a:endParaRPr lang="en-US" dirty="0"/>
          </a:p>
        </p:txBody>
      </p:sp>
      <p:sp>
        <p:nvSpPr>
          <p:cNvPr id="4" name="Slide Number Placeholder 3"/>
          <p:cNvSpPr>
            <a:spLocks noGrp="1"/>
          </p:cNvSpPr>
          <p:nvPr>
            <p:ph type="sldNum" sz="quarter" idx="10"/>
          </p:nvPr>
        </p:nvSpPr>
        <p:spPr/>
        <p:txBody>
          <a:bodyPr/>
          <a:lstStyle/>
          <a:p>
            <a:pPr>
              <a:defRPr/>
            </a:pPr>
            <a:fld id="{AF313558-5C98-1A4B-B435-866F167454B7}" type="slidenum">
              <a:rPr lang="en-US" smtClean="0"/>
              <a:pPr>
                <a:defRPr/>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696B675-BC10-8B4E-9372-0E145E9DB5A0}" type="slidenum">
              <a:rPr lang="en-US"/>
              <a:pPr/>
              <a:t>36</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a:t>Studies that show that resolved harmonics produce stronger impressions of pitch than unresolved harmonics support</a:t>
            </a:r>
            <a:r>
              <a:rPr lang="en-US" dirty="0" smtClean="0"/>
              <a:t> pattern </a:t>
            </a:r>
            <a:r>
              <a:rPr lang="en-US" dirty="0" err="1" smtClean="0"/>
              <a:t>recogntion</a:t>
            </a:r>
            <a:r>
              <a:rPr lang="en-US" dirty="0" smtClean="0"/>
              <a:t> </a:t>
            </a:r>
            <a:r>
              <a:rPr lang="en-US" dirty="0"/>
              <a:t>theories. But because virtual pitch does occur when all harmonics are unresolved, it is clear that temporal information is also being used.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E66862C-7DA6-4A4A-B918-58EB55F8B10F}" type="slidenum">
              <a:rPr lang="en-US"/>
              <a:pPr/>
              <a:t>5</a:t>
            </a:fld>
            <a:endParaRPr lang="en-US"/>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a:t>In psychoacoustics, pitch scales have received less attention than other aspects of pitch perception. Pure-tone frequency discrimination is one task that has been used to assess the accuracy of people’s pitch perception. On each trial, the listener receives a warning that the trial is starting, then hears two “intervals”. The signal occurs in one, but not in the other, randomly. The listener chooses the interval that contained the higher tone, and the difference between the two tones in frequency, ∆F, can be manipulated to find a threshold.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8F83D25-78BB-824D-8E4E-E550CBAD710F}" type="slidenum">
              <a:rPr lang="en-US"/>
              <a:pPr/>
              <a:t>37</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a:t>A sinusoidally  amplitude modulated noise does not create  a spectral “pattern”; it elicits about the same activity over the whole basilar membrane. But we know that auditory nerve fibers will phase-lock to the amplitude modulation. But SAM noise has a pitch that corresponds to the rate of amplitude modulation that is strong enough that people can identify melodies played with SAM noise.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70E39E1-D076-AA47-900A-BAC5C9364AC4}" type="slidenum">
              <a:rPr lang="en-US"/>
              <a:pPr/>
              <a:t>38</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a:t>Pitch perception must involve central processing.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89EFBA3-9944-9749-B93D-EADA0973A639}" type="slidenum">
              <a:rPr lang="en-US"/>
              <a:pPr/>
              <a:t>41</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a:t>There have been some attempts to develop scales of pitch.</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B82EFBC-D31D-D641-872D-78DE325C5A09}" type="slidenum">
              <a:rPr lang="en-US"/>
              <a:pPr/>
              <a:t>42</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a:t>Stevens used magnitude estimation to establish the </a:t>
            </a:r>
            <a:r>
              <a:rPr lang="en-US" dirty="0" err="1"/>
              <a:t>mel</a:t>
            </a:r>
            <a:r>
              <a:rPr lang="en-US" dirty="0"/>
              <a:t> scale. The pitch of 1000 Hz is 1000 </a:t>
            </a:r>
            <a:r>
              <a:rPr lang="en-US" dirty="0" err="1"/>
              <a:t>mels</a:t>
            </a:r>
            <a:r>
              <a:rPr lang="en-US" dirty="0"/>
              <a:t>. A sound that sounds half as high would have a pitch of 500 </a:t>
            </a:r>
            <a:r>
              <a:rPr lang="en-US" dirty="0" err="1"/>
              <a:t>mels</a:t>
            </a:r>
            <a:r>
              <a:rPr lang="en-US" dirty="0"/>
              <a:t>, while a sound that sounds twice as high would have a pitch of 2000 </a:t>
            </a:r>
            <a:r>
              <a:rPr lang="en-US" dirty="0" err="1"/>
              <a:t>mels</a:t>
            </a:r>
            <a:r>
              <a:rPr lang="en-US" dirty="0"/>
              <a:t>. Notice that the frequency that is twice as high as 1000 Hz is 3120 Hz and the one that is 3 times as high is 9000 Hz. The relationship between frequency and pitch is not simple</a:t>
            </a:r>
            <a:r>
              <a:rPr lang="en-US" dirty="0" smtClean="0"/>
              <a:t>. IN general qualitative perceptions like pitch don’t adhere to a power law like </a:t>
            </a:r>
            <a:r>
              <a:rPr lang="en-US" dirty="0" err="1" smtClean="0"/>
              <a:t>quantitaive</a:t>
            </a:r>
            <a:r>
              <a:rPr lang="en-US" baseline="0" dirty="0" smtClean="0"/>
              <a:t> percepts (e.g., loudness) do.</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52AFB32-0C1B-4F4E-B203-FC487F6FF155}" type="slidenum">
              <a:rPr lang="en-US"/>
              <a:pPr/>
              <a:t>43</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a:t>The idea of the mel scale is frequently criticized because it ignores one aspect of pitch altogether. Pitch height is the quality of pitch that continues to get higher as the frequency is increased. Pitch chroma is the cyclic quality of pitch: sounds that are separated by an octave have a similar pitch quality. We say that octaves are equivalent in that sense.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FFC0AD3-5959-3340-9569-6AF041547B39}" type="slidenum">
              <a:rPr lang="en-US"/>
              <a:pPr/>
              <a:t>44</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a:t>For that reason some people prefer to describe pitch in terms of musical scales. The unit of the scale is the octave, where an octave is a doubling of frequency. Each octave is broken into 1200 logarithmically equal steps called cents. This table shows the values of notes in the Western musical scale in cents and in frequency. Notice that the exact pitch of the notes is not generally agreed upon; there are different versions of the scale. That means that different people “hear” the steps in scale as being correctly spaced at different frequencies.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0B72C60-9FC0-4D4D-B9EF-0D3BF75841D6}" type="slidenum">
              <a:rPr lang="en-US"/>
              <a:pPr/>
              <a:t>46</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F001F26-EF80-D642-B9D9-3450BD267534}" type="slidenum">
              <a:rPr lang="en-US"/>
              <a:pPr/>
              <a:t>47</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1A1B57D-264F-3446-95FB-EE24101128AC}" type="slidenum">
              <a:rPr lang="en-US"/>
              <a:pPr/>
              <a:t>6</a:t>
            </a:fld>
            <a:endParaRPr lang="en-US"/>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a:t>There are various terms for the frequency discrimination threshold.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C366735-777C-D04A-83F6-48FF791D432D}" type="slidenum">
              <a:rPr lang="en-US"/>
              <a:pPr/>
              <a:t>7</a:t>
            </a:fld>
            <a:endParaRPr lang="en-US"/>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a:t>Two major questions about frequency discrimination have been of interest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a:t>
            </a:r>
            <a:r>
              <a:rPr lang="en-US" baseline="0" dirty="0" smtClean="0"/>
              <a:t> yourself on frequency </a:t>
            </a:r>
            <a:r>
              <a:rPr lang="en-US" baseline="0" dirty="0" err="1" smtClean="0"/>
              <a:t>discfrmination</a:t>
            </a:r>
            <a:r>
              <a:rPr lang="en-US" baseline="0" dirty="0" smtClean="0"/>
              <a:t>. You will hear 4 pairs of tones. In each </a:t>
            </a:r>
            <a:r>
              <a:rPr lang="en-US" baseline="0" dirty="0" err="1" smtClean="0"/>
              <a:t>piar</a:t>
            </a:r>
            <a:r>
              <a:rPr lang="en-US" baseline="0" dirty="0" smtClean="0"/>
              <a:t>, one is 1000 Hz, and </a:t>
            </a:r>
            <a:r>
              <a:rPr lang="en-US" baseline="0" dirty="0" err="1" smtClean="0"/>
              <a:t>th</a:t>
            </a:r>
            <a:r>
              <a:rPr lang="en-US" baseline="0" dirty="0" smtClean="0"/>
              <a:t> </a:t>
            </a:r>
            <a:r>
              <a:rPr lang="en-US" baseline="0" dirty="0" err="1" smtClean="0"/>
              <a:t>eohter</a:t>
            </a:r>
            <a:r>
              <a:rPr lang="en-US" baseline="0" dirty="0" smtClean="0"/>
              <a:t> is slightly higher. In each pair, write down whether you hear the frequency go up or down. In the first 4 pairs ∆</a:t>
            </a:r>
            <a:r>
              <a:rPr lang="en-US" baseline="0" dirty="0" err="1" smtClean="0"/>
              <a:t>f</a:t>
            </a:r>
            <a:r>
              <a:rPr lang="en-US" baseline="0" dirty="0" smtClean="0"/>
              <a:t> is 10 Hz (so the tones are 1000 and 1010). Then the pairs are </a:t>
            </a:r>
            <a:r>
              <a:rPr lang="en-US" baseline="0" dirty="0" err="1" smtClean="0"/>
              <a:t>repepeated</a:t>
            </a:r>
            <a:r>
              <a:rPr lang="en-US" baseline="0" dirty="0" smtClean="0"/>
              <a:t> with ∆</a:t>
            </a:r>
            <a:r>
              <a:rPr lang="en-US" baseline="0" dirty="0" err="1" smtClean="0"/>
              <a:t>f</a:t>
            </a:r>
            <a:r>
              <a:rPr lang="en-US" baseline="0" dirty="0" smtClean="0"/>
              <a:t> = 9 Hz, 8 Hz and so on down to 1 Hz.</a:t>
            </a:r>
            <a:endParaRPr lang="en-US" dirty="0"/>
          </a:p>
        </p:txBody>
      </p:sp>
      <p:sp>
        <p:nvSpPr>
          <p:cNvPr id="4" name="Slide Number Placeholder 3"/>
          <p:cNvSpPr>
            <a:spLocks noGrp="1"/>
          </p:cNvSpPr>
          <p:nvPr>
            <p:ph type="sldNum" sz="quarter" idx="10"/>
          </p:nvPr>
        </p:nvSpPr>
        <p:spPr/>
        <p:txBody>
          <a:bodyPr/>
          <a:lstStyle/>
          <a:p>
            <a:pPr>
              <a:defRPr/>
            </a:pPr>
            <a:fld id="{AF313558-5C98-1A4B-B435-866F167454B7}"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4A6556-FB56-1649-87DD-6D912620932E}" type="slidenum">
              <a:rPr lang="en-US"/>
              <a:pPr/>
              <a:t>9</a:t>
            </a:fld>
            <a:endParaRPr lang="en-US"/>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a:t>Each curve shows the jnd for frequency as a function of frequency, each curve at a different sensation level. Once the level of the tone reaches about 40 dB SL, level isn’t very important. At frequencies below about 2000 Hz, the jnd is quite small, a Hz or two. At higher frequencies, the jnd increases with increasing frequency.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C906165-CA8D-A547-A42A-CC85016B78A3}" type="slidenum">
              <a:rPr lang="en-US"/>
              <a:pPr/>
              <a:t>11</a:t>
            </a:fld>
            <a:endParaRPr 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a:t>Does Weber’s Law hold? In the midrange of frequency, the Weber fraction, ∆F/F is pretty much constant. At higher and lower frequencies it is worse. In fact, Weber’s Law generally doesn’t hold for “quality” dimensions like pitch, but does for “quantity” dimensions.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B00180D-065D-3C4E-A408-B342CE3D96A9}" type="slidenum">
              <a:rPr lang="en-US"/>
              <a:pPr/>
              <a:t>12</a:t>
            </a:fld>
            <a:endParaRPr 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a:t>One explanation for the difference between low-ish frequencies and high frequencies is the code that is used to represent frequencies in these frequency ranges. While phase-locking could be used to represent a low frequency, only the place code is available to code high frequencies (over 5000 Hz, and phase locking starts to deteriorate above 1000 Hz or so).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DA107D-0248-6044-A6AF-43B71E8E4F9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6DB74B-9E95-B04E-AD00-B9CE9927EF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0C3E1B-6310-E64C-8E6C-D5B5BDE267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DEEED1-EB83-BC4F-AF10-649B532D41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15DA61-3C27-B849-8B53-9F74903D62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FE1BFB-F424-4640-AE7D-9A1B4ED1CC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55A78C-2B6F-D148-8764-EDD557E44F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305737-9B87-534A-B888-78AFF36B53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102E93-49B9-2E46-9DDF-8A87383CB7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CD49C0-8474-9C4F-8BFF-2646B8E748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EF42F3-02C8-D549-A718-DFB2430FAB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DD171-CBDE-014B-AEE6-444FA6DBC5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65"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65"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65"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audio" Target="file://localhost/Users/oldlynnewerner/Music/iTunes/iTunes%20Music/Houtsma,%20Rossing,%20Wagenaars/Auditory%20Demonstrations/29%20Pitch%20Salience%20And%20Tone%20Duration.mp3" TargetMode="External"/><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audio" Target="file://localhost/Users/oldlynnewerner/Music/iTunes/iTunes%20Music/Houtsma,%20Rossing,%20Wagenaars/Auditory%20Demonstrations/37%20Virtual%20Pitch.mp3" TargetMode="External"/><Relationship Id="rId2" Type="http://schemas.openxmlformats.org/officeDocument/2006/relationships/slideLayout" Target="../slideLayouts/slideLayout2.xml"/><Relationship Id="rId3" Type="http://schemas.openxmlformats.org/officeDocument/2006/relationships/notesSlide" Target="../notesSlides/notesSlide20.xml"/><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5" Type="http://schemas.openxmlformats.org/officeDocument/2006/relationships/notesSlide" Target="../notesSlides/notesSlide21.xml"/><Relationship Id="rId7" Type="http://schemas.openxmlformats.org/officeDocument/2006/relationships/image" Target="../media/image1.png"/><Relationship Id="rId1" Type="http://schemas.openxmlformats.org/officeDocument/2006/relationships/audio" Target="file://localhost/Users/oldlynnewerner/Music/iTunes/iTunes%20Music/Houtsma,%20Rossing,%20Wagenaars/Auditory%20Demonstrations/40%20Masking%20Spectral%20And%20Virtual%20Pitch.mp3" TargetMode="External"/><Relationship Id="rId2" Type="http://schemas.openxmlformats.org/officeDocument/2006/relationships/audio" Target="file://localhost/Users/oldlynnewerner/Music/iTunes/iTunes%20Music/Houtsma,%20Rossing,%20Wagenaars/Auditory%20Demonstrations/41%20Masking%20Spectral%20And%20Virtual%20Pitch.mp3" TargetMode="External"/><Relationship Id="rId3" Type="http://schemas.openxmlformats.org/officeDocument/2006/relationships/audio" Target="file://localhost/Users/oldlynnewerner/Music/iTunes/iTunes%20Music/Houtsma,%20Rossing,%20Wagenaars/Auditory%20Demonstrations/42%20Masking%20Spectral%20And%20Virtual%20Pitch.mp3" TargetMode="External"/><Relationship Id="rId6" Type="http://schemas.openxmlformats.org/officeDocument/2006/relationships/image" Target="../media/image7.png"/></Relationships>
</file>

<file path=ppt/slides/_rels/slide27.xml.rels><?xml version="1.0" encoding="UTF-8" standalone="yes"?>
<Relationships xmlns="http://schemas.openxmlformats.org/package/2006/relationships"><Relationship Id="rId6"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audio" Target="file://localhost/Users/oldlynnewerner/Music/iTunes/iTunes%20Music/Houtsma,%20Rossing,%20Wagenaars/Auditory%20Demonstrations/39%20Shift%20Of%20Virtual%20Pitch.mp3" TargetMode="External"/><Relationship Id="rId2" Type="http://schemas.openxmlformats.org/officeDocument/2006/relationships/slideLayout" Target="../slideLayouts/slideLayout1.xml"/><Relationship Id="rId3" Type="http://schemas.openxmlformats.org/officeDocument/2006/relationships/notesSlide" Target="../notesSlides/notesSlide22.xml"/><Relationship Id="rId5"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6" Type="http://schemas.openxmlformats.org/officeDocument/2006/relationships/image" Target="../media/image1.png"/><Relationship Id="rId4" Type="http://schemas.openxmlformats.org/officeDocument/2006/relationships/slideLayout" Target="../slideLayouts/slideLayout2.xml"/><Relationship Id="rId1" Type="http://schemas.openxmlformats.org/officeDocument/2006/relationships/audio" Target="file://localhost/Users/oldlynnewerner/Music/iTunes/iTunes%20Music/Houtsma,%20Rossing,%20Wagenaars/Auditory%20Demonstrations/43%20Virtual%20Pitch%20With%20Random%20Harmonics.mp3" TargetMode="External"/><Relationship Id="rId2" Type="http://schemas.openxmlformats.org/officeDocument/2006/relationships/audio" Target="file://localhost/Users/oldlynnewerner/Music/iTunes/iTunes%20Music/Houtsma,%20Rossing,%20Wagenaars/Auditory%20Demonstrations/44%20Virtual%20Pitch%20With%20Random%20Harmonics.mp3" TargetMode="External"/><Relationship Id="rId3" Type="http://schemas.openxmlformats.org/officeDocument/2006/relationships/audio" Target="file://localhost/Users/oldlynnewerner/Music/iTunes/iTunes%20Music/Houtsma,%20Rossing,%20Wagenaars/Auditory%20Demonstrations/45%20Virtual%20Pitch%20With%20Random%20Harmonics.mp3" TargetMode="External"/><Relationship Id="rId5"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audio" Target="file://localhost/Users/oldlynnewerner/Music/iTunes/iTunes%20Music/Houtsma,%20Rossing,%20Wagenaars/Auditory%20Demonstrations/51%20Scales%20With%20Repetition%20Pitch.mp3" TargetMode="External"/><Relationship Id="rId2" Type="http://schemas.openxmlformats.org/officeDocument/2006/relationships/slideLayout" Target="../slideLayouts/slideLayout1.xml"/><Relationship Id="rId3" Type="http://schemas.openxmlformats.org/officeDocument/2006/relationships/notesSlide" Target="../notesSlides/notesSlide30.xml"/><Relationship Id="rId5"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1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audio" Target="file://localhost/Users/oldlynnewerner/Music/iTunes/iTunes%20Music/Houtsma,%20Rossing,%20Wagenaars/Auditory%20Demonstrations/33%20Frequency%20Difference%20Limen%20Or%20Jnd.mp3" TargetMode="External"/><Relationship Id="rId2" Type="http://schemas.openxmlformats.org/officeDocument/2006/relationships/slideLayout" Target="../slideLayouts/slideLayout6.xml"/><Relationship Id="rId3"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286000"/>
            <a:ext cx="7772400" cy="1143000"/>
          </a:xfrm>
        </p:spPr>
        <p:txBody>
          <a:bodyPr/>
          <a:lstStyle/>
          <a:p>
            <a:pPr eaLnBrk="1" hangingPunct="1"/>
            <a:r>
              <a:rPr lang="en-US" smtClean="0"/>
              <a:t>Periodicity and Pitch</a:t>
            </a:r>
          </a:p>
        </p:txBody>
      </p:sp>
      <p:sp>
        <p:nvSpPr>
          <p:cNvPr id="14339" name="Rectangle 3"/>
          <p:cNvSpPr>
            <a:spLocks noGrp="1" noChangeArrowheads="1"/>
          </p:cNvSpPr>
          <p:nvPr>
            <p:ph type="subTitle" idx="1"/>
          </p:nvPr>
        </p:nvSpPr>
        <p:spPr>
          <a:xfrm>
            <a:off x="1371600" y="3886200"/>
            <a:ext cx="6400800" cy="2057400"/>
          </a:xfrm>
        </p:spPr>
        <p:txBody>
          <a:bodyPr/>
          <a:lstStyle/>
          <a:p>
            <a:pPr eaLnBrk="1" hangingPunct="1"/>
            <a:r>
              <a:rPr lang="en-US" smtClean="0">
                <a:solidFill>
                  <a:srgbClr val="898989"/>
                </a:solidFill>
              </a:rPr>
              <a:t>Importance of fine structure representation in hearing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If Weber’s Law held for frequency discrimination then ∆</a:t>
            </a:r>
            <a:r>
              <a:rPr lang="en-US" dirty="0" err="1" smtClean="0"/>
              <a:t>f/f</a:t>
            </a:r>
            <a:r>
              <a:rPr lang="en-US" dirty="0" smtClean="0"/>
              <a:t> would be</a:t>
            </a:r>
            <a:endParaRPr lang="en-US" dirty="0"/>
          </a:p>
        </p:txBody>
      </p:sp>
      <p:sp>
        <p:nvSpPr>
          <p:cNvPr id="4" name="Content Placeholder 3"/>
          <p:cNvSpPr>
            <a:spLocks noGrp="1"/>
          </p:cNvSpPr>
          <p:nvPr>
            <p:ph idx="1"/>
          </p:nvPr>
        </p:nvSpPr>
        <p:spPr/>
        <p:txBody>
          <a:bodyPr/>
          <a:lstStyle/>
          <a:p>
            <a:r>
              <a:rPr lang="en-US" dirty="0" smtClean="0"/>
              <a:t>the same at all frequencies.</a:t>
            </a:r>
          </a:p>
          <a:p>
            <a:r>
              <a:rPr lang="en-US" dirty="0" smtClean="0"/>
              <a:t>Worse at high frequencies</a:t>
            </a:r>
          </a:p>
          <a:p>
            <a:r>
              <a:rPr lang="en-US" dirty="0" smtClean="0"/>
              <a:t>Worse at low frequencies</a:t>
            </a:r>
          </a:p>
          <a:p>
            <a:r>
              <a:rPr lang="en-US" dirty="0" smtClean="0"/>
              <a:t>unpredictable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rtlCol="0">
            <a:normAutofit fontScale="90000"/>
          </a:bodyPr>
          <a:lstStyle/>
          <a:p>
            <a:pPr eaLnBrk="1" fontAlgn="auto" hangingPunct="1">
              <a:spcAft>
                <a:spcPts val="0"/>
              </a:spcAft>
              <a:defRPr/>
            </a:pPr>
            <a:r>
              <a:rPr lang="en-US">
                <a:ea typeface="+mj-ea"/>
                <a:cs typeface="+mj-cs"/>
              </a:rPr>
              <a:t>Weber’s Law and Frequency Discrimination</a:t>
            </a:r>
          </a:p>
        </p:txBody>
      </p:sp>
      <p:sp>
        <p:nvSpPr>
          <p:cNvPr id="29699" name="Text Box 4"/>
          <p:cNvSpPr txBox="1">
            <a:spLocks noChangeArrowheads="1"/>
          </p:cNvSpPr>
          <p:nvPr/>
        </p:nvSpPr>
        <p:spPr bwMode="auto">
          <a:xfrm>
            <a:off x="212725" y="6499225"/>
            <a:ext cx="1466850"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pic>
        <p:nvPicPr>
          <p:cNvPr id="29700" name="Picture 6"/>
          <p:cNvPicPr>
            <a:picLocks noChangeAspect="1" noChangeArrowheads="1"/>
          </p:cNvPicPr>
          <p:nvPr/>
        </p:nvPicPr>
        <p:blipFill>
          <a:blip r:embed="rId3"/>
          <a:srcRect/>
          <a:stretch>
            <a:fillRect/>
          </a:stretch>
        </p:blipFill>
        <p:spPr bwMode="auto">
          <a:xfrm>
            <a:off x="1690688" y="1447800"/>
            <a:ext cx="5929312" cy="492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295400"/>
          </a:xfrm>
        </p:spPr>
        <p:txBody>
          <a:bodyPr rtlCol="0">
            <a:normAutofit fontScale="90000"/>
          </a:bodyPr>
          <a:lstStyle/>
          <a:p>
            <a:pPr eaLnBrk="1" fontAlgn="auto" hangingPunct="1">
              <a:spcAft>
                <a:spcPts val="0"/>
              </a:spcAft>
              <a:defRPr/>
            </a:pPr>
            <a:r>
              <a:rPr lang="en-US">
                <a:ea typeface="+mj-ea"/>
                <a:cs typeface="+mj-cs"/>
              </a:rPr>
              <a:t>Why does it get worse at high frequencies?</a:t>
            </a:r>
          </a:p>
        </p:txBody>
      </p:sp>
      <p:sp>
        <p:nvSpPr>
          <p:cNvPr id="31747" name="Text Box 3"/>
          <p:cNvSpPr txBox="1">
            <a:spLocks noChangeArrowheads="1"/>
          </p:cNvSpPr>
          <p:nvPr/>
        </p:nvSpPr>
        <p:spPr bwMode="auto">
          <a:xfrm>
            <a:off x="212725" y="6499225"/>
            <a:ext cx="1468438"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pic>
        <p:nvPicPr>
          <p:cNvPr id="31748" name="Picture 4"/>
          <p:cNvPicPr>
            <a:picLocks noChangeAspect="1" noChangeArrowheads="1"/>
          </p:cNvPicPr>
          <p:nvPr/>
        </p:nvPicPr>
        <p:blipFill>
          <a:blip r:embed="rId3"/>
          <a:srcRect/>
          <a:stretch>
            <a:fillRect/>
          </a:stretch>
        </p:blipFill>
        <p:spPr bwMode="auto">
          <a:xfrm>
            <a:off x="1690688" y="1447800"/>
            <a:ext cx="5929312" cy="492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1143000"/>
          </a:xfrm>
        </p:spPr>
        <p:txBody>
          <a:bodyPr rtlCol="0">
            <a:normAutofit fontScale="90000"/>
          </a:bodyPr>
          <a:lstStyle/>
          <a:p>
            <a:pPr eaLnBrk="1" fontAlgn="auto" hangingPunct="1">
              <a:spcAft>
                <a:spcPts val="0"/>
              </a:spcAft>
              <a:defRPr/>
            </a:pPr>
            <a:r>
              <a:rPr lang="en-US">
                <a:ea typeface="+mj-ea"/>
                <a:cs typeface="+mj-cs"/>
              </a:rPr>
              <a:t>Representation of time waveform of a tone</a:t>
            </a:r>
          </a:p>
        </p:txBody>
      </p:sp>
      <p:pic>
        <p:nvPicPr>
          <p:cNvPr id="36867" name="Picture 3"/>
          <p:cNvPicPr>
            <a:picLocks noChangeAspect="1" noChangeArrowheads="1"/>
          </p:cNvPicPr>
          <p:nvPr/>
        </p:nvPicPr>
        <p:blipFill>
          <a:blip r:embed="rId3"/>
          <a:srcRect l="3674" t="2097" r="36763" b="10837"/>
          <a:stretch>
            <a:fillRect/>
          </a:stretch>
        </p:blipFill>
        <p:spPr bwMode="auto">
          <a:xfrm>
            <a:off x="2081213" y="1524000"/>
            <a:ext cx="4981575" cy="5105400"/>
          </a:xfrm>
          <a:prstGeom prst="rect">
            <a:avLst/>
          </a:prstGeom>
          <a:noFill/>
          <a:ln w="9525">
            <a:noFill/>
            <a:miter lim="800000"/>
            <a:headEnd/>
            <a:tailEnd/>
          </a:ln>
          <a:scene3d>
            <a:camera prst="orthographicFront">
              <a:rot lat="0" lon="0" rev="60000"/>
            </a:camera>
            <a:lightRig rig="threePt" dir="t"/>
          </a:scene3d>
        </p:spPr>
      </p:pic>
      <p:sp>
        <p:nvSpPr>
          <p:cNvPr id="33796" name="Text Box 4"/>
          <p:cNvSpPr txBox="1">
            <a:spLocks noChangeArrowheads="1"/>
          </p:cNvSpPr>
          <p:nvPr/>
        </p:nvSpPr>
        <p:spPr bwMode="auto">
          <a:xfrm>
            <a:off x="228600" y="6400800"/>
            <a:ext cx="1703388" cy="304800"/>
          </a:xfrm>
          <a:prstGeom prst="rect">
            <a:avLst/>
          </a:prstGeom>
          <a:noFill/>
          <a:ln w="9525">
            <a:noFill/>
            <a:miter lim="800000"/>
            <a:headEnd/>
            <a:tailEnd/>
          </a:ln>
        </p:spPr>
        <p:txBody>
          <a:bodyPr wrap="none">
            <a:prstTxWarp prst="textNoShape">
              <a:avLst/>
            </a:prstTxWarp>
            <a:spAutoFit/>
          </a:bodyPr>
          <a:lstStyle/>
          <a:p>
            <a:r>
              <a:rPr lang="en-US" sz="1400"/>
              <a:t>From Gelfand (1998)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66"/>
          <p:cNvSpPr>
            <a:spLocks noChangeArrowheads="1"/>
          </p:cNvSpPr>
          <p:nvPr/>
        </p:nvSpPr>
        <p:spPr bwMode="auto">
          <a:xfrm>
            <a:off x="288925" y="1128713"/>
            <a:ext cx="4119563" cy="1920875"/>
          </a:xfrm>
          <a:prstGeom prst="rect">
            <a:avLst/>
          </a:prstGeom>
          <a:solidFill>
            <a:srgbClr val="FFFFFF"/>
          </a:solidFill>
          <a:ln w="9525">
            <a:noFill/>
            <a:miter lim="800000"/>
            <a:headEnd/>
            <a:tailEnd/>
          </a:ln>
        </p:spPr>
        <p:txBody>
          <a:bodyPr wrap="none" anchor="ctr">
            <a:prstTxWarp prst="textNoShape">
              <a:avLst/>
            </a:prstTxWarp>
          </a:bodyPr>
          <a:lstStyle/>
          <a:p>
            <a:endParaRPr lang="en-US"/>
          </a:p>
        </p:txBody>
      </p:sp>
      <p:sp>
        <p:nvSpPr>
          <p:cNvPr id="35843" name="Rectangle 57"/>
          <p:cNvSpPr>
            <a:spLocks noChangeArrowheads="1"/>
          </p:cNvSpPr>
          <p:nvPr/>
        </p:nvSpPr>
        <p:spPr bwMode="auto">
          <a:xfrm>
            <a:off x="4733925" y="3925888"/>
            <a:ext cx="4119563" cy="1920875"/>
          </a:xfrm>
          <a:prstGeom prst="rect">
            <a:avLst/>
          </a:prstGeom>
          <a:noFill/>
          <a:ln w="9525">
            <a:noFill/>
            <a:miter lim="800000"/>
            <a:headEnd/>
            <a:tailEnd/>
          </a:ln>
        </p:spPr>
        <p:txBody>
          <a:bodyPr wrap="none" anchor="ctr">
            <a:prstTxWarp prst="textNoShape">
              <a:avLst/>
            </a:prstTxWarp>
          </a:bodyPr>
          <a:lstStyle/>
          <a:p>
            <a:endParaRPr lang="en-US"/>
          </a:p>
        </p:txBody>
      </p:sp>
      <p:sp>
        <p:nvSpPr>
          <p:cNvPr id="35844" name="Rectangle 2"/>
          <p:cNvSpPr>
            <a:spLocks noGrp="1" noChangeArrowheads="1"/>
          </p:cNvSpPr>
          <p:nvPr>
            <p:ph type="title"/>
          </p:nvPr>
        </p:nvSpPr>
        <p:spPr>
          <a:xfrm>
            <a:off x="685800" y="0"/>
            <a:ext cx="7772400" cy="1143000"/>
          </a:xfrm>
        </p:spPr>
        <p:txBody>
          <a:bodyPr/>
          <a:lstStyle/>
          <a:p>
            <a:pPr eaLnBrk="1" hangingPunct="1"/>
            <a:r>
              <a:rPr lang="en-US"/>
              <a:t>Effects of tone duration</a:t>
            </a:r>
          </a:p>
        </p:txBody>
      </p:sp>
      <p:sp>
        <p:nvSpPr>
          <p:cNvPr id="38917" name="Text Box 6"/>
          <p:cNvSpPr txBox="1">
            <a:spLocks noChangeArrowheads="1"/>
          </p:cNvSpPr>
          <p:nvPr/>
        </p:nvSpPr>
        <p:spPr bwMode="auto">
          <a:xfrm>
            <a:off x="1592263" y="3008313"/>
            <a:ext cx="1460500" cy="457200"/>
          </a:xfrm>
          <a:prstGeom prst="rect">
            <a:avLst/>
          </a:prstGeom>
          <a:noFill/>
          <a:ln w="9525">
            <a:noFill/>
            <a:miter lim="800000"/>
            <a:headEnd/>
            <a:tailEnd/>
          </a:ln>
        </p:spPr>
        <p:txBody>
          <a:bodyPr wrap="none">
            <a:prstTxWarp prst="textNoShape">
              <a:avLst/>
            </a:prstTxWarp>
            <a:spAutoFit/>
          </a:bodyPr>
          <a:lstStyle/>
          <a:p>
            <a:pPr>
              <a:defRPr/>
            </a:pPr>
            <a:r>
              <a:rPr lang="en-US" dirty="0">
                <a:latin typeface="+mn-lt"/>
              </a:rPr>
              <a:t>Time (ms)</a:t>
            </a:r>
          </a:p>
        </p:txBody>
      </p:sp>
      <p:sp>
        <p:nvSpPr>
          <p:cNvPr id="38918" name="Text Box 14"/>
          <p:cNvSpPr txBox="1">
            <a:spLocks noChangeArrowheads="1"/>
          </p:cNvSpPr>
          <p:nvPr/>
        </p:nvSpPr>
        <p:spPr bwMode="auto">
          <a:xfrm>
            <a:off x="1562100" y="5780088"/>
            <a:ext cx="1460500" cy="457200"/>
          </a:xfrm>
          <a:prstGeom prst="rect">
            <a:avLst/>
          </a:prstGeom>
          <a:noFill/>
          <a:ln w="9525">
            <a:noFill/>
            <a:miter lim="800000"/>
            <a:headEnd/>
            <a:tailEnd/>
          </a:ln>
        </p:spPr>
        <p:txBody>
          <a:bodyPr wrap="none">
            <a:prstTxWarp prst="textNoShape">
              <a:avLst/>
            </a:prstTxWarp>
            <a:spAutoFit/>
          </a:bodyPr>
          <a:lstStyle/>
          <a:p>
            <a:pPr>
              <a:defRPr/>
            </a:pPr>
            <a:r>
              <a:rPr lang="en-US">
                <a:latin typeface="+mn-lt"/>
              </a:rPr>
              <a:t>Time (ms)</a:t>
            </a:r>
          </a:p>
        </p:txBody>
      </p:sp>
      <p:sp>
        <p:nvSpPr>
          <p:cNvPr id="38919" name="Text Box 18"/>
          <p:cNvSpPr txBox="1">
            <a:spLocks noChangeArrowheads="1"/>
          </p:cNvSpPr>
          <p:nvPr/>
        </p:nvSpPr>
        <p:spPr bwMode="auto">
          <a:xfrm>
            <a:off x="5838825" y="3008313"/>
            <a:ext cx="1460500" cy="457200"/>
          </a:xfrm>
          <a:prstGeom prst="rect">
            <a:avLst/>
          </a:prstGeom>
          <a:noFill/>
          <a:ln w="9525">
            <a:noFill/>
            <a:miter lim="800000"/>
            <a:headEnd/>
            <a:tailEnd/>
          </a:ln>
        </p:spPr>
        <p:txBody>
          <a:bodyPr>
            <a:prstTxWarp prst="textNoShape">
              <a:avLst/>
            </a:prstTxWarp>
            <a:spAutoFit/>
          </a:bodyPr>
          <a:lstStyle/>
          <a:p>
            <a:pPr>
              <a:defRPr/>
            </a:pPr>
            <a:r>
              <a:rPr lang="en-US">
                <a:latin typeface="+mn-lt"/>
              </a:rPr>
              <a:t>Time (ms)</a:t>
            </a:r>
          </a:p>
        </p:txBody>
      </p:sp>
      <p:sp>
        <p:nvSpPr>
          <p:cNvPr id="38920" name="Text Box 31"/>
          <p:cNvSpPr txBox="1">
            <a:spLocks noChangeArrowheads="1"/>
          </p:cNvSpPr>
          <p:nvPr/>
        </p:nvSpPr>
        <p:spPr bwMode="auto">
          <a:xfrm>
            <a:off x="6080125" y="5780088"/>
            <a:ext cx="1460500" cy="457200"/>
          </a:xfrm>
          <a:prstGeom prst="rect">
            <a:avLst/>
          </a:prstGeom>
          <a:noFill/>
          <a:ln w="9525">
            <a:noFill/>
            <a:miter lim="800000"/>
            <a:headEnd/>
            <a:tailEnd/>
          </a:ln>
        </p:spPr>
        <p:txBody>
          <a:bodyPr wrap="none">
            <a:prstTxWarp prst="textNoShape">
              <a:avLst/>
            </a:prstTxWarp>
            <a:spAutoFit/>
          </a:bodyPr>
          <a:lstStyle/>
          <a:p>
            <a:pPr>
              <a:defRPr/>
            </a:pPr>
            <a:r>
              <a:rPr lang="en-US">
                <a:latin typeface="+mn-lt"/>
              </a:rPr>
              <a:t>Time (ms)</a:t>
            </a:r>
          </a:p>
        </p:txBody>
      </p:sp>
      <p:grpSp>
        <p:nvGrpSpPr>
          <p:cNvPr id="2" name="Group 51"/>
          <p:cNvGrpSpPr>
            <a:grpSpLocks/>
          </p:cNvGrpSpPr>
          <p:nvPr/>
        </p:nvGrpSpPr>
        <p:grpSpPr bwMode="auto">
          <a:xfrm>
            <a:off x="4773613" y="3973513"/>
            <a:ext cx="2166937" cy="1108075"/>
            <a:chOff x="2996" y="2373"/>
            <a:chExt cx="1365" cy="698"/>
          </a:xfrm>
          <a:scene3d>
            <a:camera prst="orthographicFront">
              <a:rot lat="0" lon="0" rev="60000"/>
            </a:camera>
            <a:lightRig rig="threePt" dir="t"/>
          </a:scene3d>
        </p:grpSpPr>
        <p:pic>
          <p:nvPicPr>
            <p:cNvPr id="38935" name="Picture 47"/>
            <p:cNvPicPr>
              <a:picLocks noChangeAspect="1" noChangeArrowheads="1"/>
            </p:cNvPicPr>
            <p:nvPr/>
          </p:nvPicPr>
          <p:blipFill>
            <a:blip r:embed="rId3"/>
            <a:srcRect l="3674" t="2097" r="70416" b="91920"/>
            <a:stretch>
              <a:fillRect/>
            </a:stretch>
          </p:blipFill>
          <p:spPr bwMode="auto">
            <a:xfrm>
              <a:off x="2996" y="2373"/>
              <a:ext cx="1365" cy="221"/>
            </a:xfrm>
            <a:prstGeom prst="rect">
              <a:avLst/>
            </a:prstGeom>
            <a:noFill/>
            <a:ln w="9525">
              <a:noFill/>
              <a:miter lim="800000"/>
              <a:headEnd/>
              <a:tailEnd/>
            </a:ln>
          </p:spPr>
        </p:pic>
        <p:pic>
          <p:nvPicPr>
            <p:cNvPr id="38936" name="Picture 50"/>
            <p:cNvPicPr>
              <a:picLocks noChangeAspect="1" noChangeArrowheads="1"/>
            </p:cNvPicPr>
            <p:nvPr/>
          </p:nvPicPr>
          <p:blipFill>
            <a:blip r:embed="rId3"/>
            <a:srcRect l="3674" t="10597" r="82109" b="76407"/>
            <a:stretch>
              <a:fillRect/>
            </a:stretch>
          </p:blipFill>
          <p:spPr bwMode="auto">
            <a:xfrm>
              <a:off x="2997" y="2591"/>
              <a:ext cx="749" cy="480"/>
            </a:xfrm>
            <a:prstGeom prst="rect">
              <a:avLst/>
            </a:prstGeom>
            <a:noFill/>
            <a:ln w="9525">
              <a:noFill/>
              <a:miter lim="800000"/>
              <a:headEnd/>
              <a:tailEnd/>
            </a:ln>
          </p:spPr>
        </p:pic>
      </p:grpSp>
      <p:grpSp>
        <p:nvGrpSpPr>
          <p:cNvPr id="3" name="Group 64"/>
          <p:cNvGrpSpPr>
            <a:grpSpLocks/>
          </p:cNvGrpSpPr>
          <p:nvPr/>
        </p:nvGrpSpPr>
        <p:grpSpPr bwMode="auto">
          <a:xfrm>
            <a:off x="328613" y="1146175"/>
            <a:ext cx="4037012" cy="1911350"/>
            <a:chOff x="207" y="744"/>
            <a:chExt cx="2543" cy="1204"/>
          </a:xfrm>
          <a:scene3d>
            <a:camera prst="orthographicFront">
              <a:rot lat="0" lon="0" rev="60000"/>
            </a:camera>
            <a:lightRig rig="threePt" dir="t"/>
          </a:scene3d>
        </p:grpSpPr>
        <p:pic>
          <p:nvPicPr>
            <p:cNvPr id="38933" name="Picture 45"/>
            <p:cNvPicPr>
              <a:picLocks noChangeAspect="1" noChangeArrowheads="1"/>
            </p:cNvPicPr>
            <p:nvPr/>
          </p:nvPicPr>
          <p:blipFill>
            <a:blip r:embed="rId3"/>
            <a:srcRect l="3674" t="2097" r="48265" b="76407"/>
            <a:stretch>
              <a:fillRect/>
            </a:stretch>
          </p:blipFill>
          <p:spPr bwMode="auto">
            <a:xfrm>
              <a:off x="209" y="744"/>
              <a:ext cx="2532" cy="794"/>
            </a:xfrm>
            <a:prstGeom prst="rect">
              <a:avLst/>
            </a:prstGeom>
            <a:noFill/>
            <a:ln w="9525">
              <a:noFill/>
              <a:miter lim="800000"/>
              <a:headEnd/>
              <a:tailEnd/>
            </a:ln>
          </p:spPr>
        </p:pic>
        <p:pic>
          <p:nvPicPr>
            <p:cNvPr id="38934" name="Picture 52"/>
            <p:cNvPicPr>
              <a:picLocks noChangeAspect="1" noChangeArrowheads="1"/>
            </p:cNvPicPr>
            <p:nvPr/>
          </p:nvPicPr>
          <p:blipFill>
            <a:blip r:embed="rId3"/>
            <a:srcRect l="3674" t="77603" r="48058" b="10837"/>
            <a:stretch>
              <a:fillRect/>
            </a:stretch>
          </p:blipFill>
          <p:spPr bwMode="auto">
            <a:xfrm>
              <a:off x="207" y="1521"/>
              <a:ext cx="2543" cy="427"/>
            </a:xfrm>
            <a:prstGeom prst="rect">
              <a:avLst/>
            </a:prstGeom>
            <a:noFill/>
            <a:ln w="9525">
              <a:noFill/>
              <a:miter lim="800000"/>
              <a:headEnd/>
              <a:tailEnd/>
            </a:ln>
          </p:spPr>
        </p:pic>
      </p:grpSp>
      <p:sp>
        <p:nvSpPr>
          <p:cNvPr id="38923" name="Rectangle 55"/>
          <p:cNvSpPr>
            <a:spLocks noChangeArrowheads="1"/>
          </p:cNvSpPr>
          <p:nvPr/>
        </p:nvSpPr>
        <p:spPr bwMode="auto">
          <a:xfrm>
            <a:off x="292100" y="3914775"/>
            <a:ext cx="4119563" cy="1920875"/>
          </a:xfrm>
          <a:prstGeom prst="rect">
            <a:avLst/>
          </a:prstGeom>
          <a:solidFill>
            <a:srgbClr val="FFFFFF"/>
          </a:solidFill>
          <a:ln w="9525">
            <a:solidFill>
              <a:srgbClr val="FFFFFF"/>
            </a:solidFill>
            <a:miter lim="800000"/>
            <a:headEnd/>
            <a:tailEnd/>
          </a:ln>
          <a:scene3d>
            <a:camera prst="orthographicFront">
              <a:rot lat="0" lon="0" rev="120000"/>
            </a:camera>
            <a:lightRig rig="threePt" dir="t"/>
          </a:scene3d>
        </p:spPr>
        <p:txBody>
          <a:bodyPr wrap="none" anchor="ctr">
            <a:prstTxWarp prst="textNoShape">
              <a:avLst/>
            </a:prstTxWarp>
          </a:bodyPr>
          <a:lstStyle/>
          <a:p>
            <a:pPr>
              <a:defRPr/>
            </a:pPr>
            <a:endParaRPr lang="en-US"/>
          </a:p>
        </p:txBody>
      </p:sp>
      <p:pic>
        <p:nvPicPr>
          <p:cNvPr id="38924" name="Picture 49"/>
          <p:cNvPicPr>
            <a:picLocks noChangeAspect="1" noChangeArrowheads="1"/>
          </p:cNvPicPr>
          <p:nvPr/>
        </p:nvPicPr>
        <p:blipFill>
          <a:blip r:embed="rId3"/>
          <a:srcRect l="3674" t="2097" r="61002" b="76407"/>
          <a:stretch>
            <a:fillRect/>
          </a:stretch>
        </p:blipFill>
        <p:spPr bwMode="auto">
          <a:xfrm>
            <a:off x="365125" y="3960813"/>
            <a:ext cx="2954338" cy="1260475"/>
          </a:xfrm>
          <a:prstGeom prst="rect">
            <a:avLst/>
          </a:prstGeom>
          <a:noFill/>
          <a:ln w="9525">
            <a:noFill/>
            <a:miter lim="800000"/>
            <a:headEnd/>
            <a:tailEnd/>
          </a:ln>
          <a:scene3d>
            <a:camera prst="orthographicFront">
              <a:rot lat="0" lon="0" rev="60000"/>
            </a:camera>
            <a:lightRig rig="threePt" dir="t"/>
          </a:scene3d>
        </p:spPr>
      </p:pic>
      <p:pic>
        <p:nvPicPr>
          <p:cNvPr id="38925" name="Picture 54"/>
          <p:cNvPicPr>
            <a:picLocks noChangeAspect="1" noChangeArrowheads="1"/>
          </p:cNvPicPr>
          <p:nvPr/>
        </p:nvPicPr>
        <p:blipFill>
          <a:blip r:embed="rId3"/>
          <a:srcRect l="3674" t="77603" r="61003" b="10837"/>
          <a:stretch>
            <a:fillRect/>
          </a:stretch>
        </p:blipFill>
        <p:spPr bwMode="auto">
          <a:xfrm>
            <a:off x="414338" y="5106988"/>
            <a:ext cx="2954337" cy="677862"/>
          </a:xfrm>
          <a:prstGeom prst="rect">
            <a:avLst/>
          </a:prstGeom>
          <a:noFill/>
          <a:ln w="9525">
            <a:noFill/>
            <a:miter lim="800000"/>
            <a:headEnd/>
            <a:tailEnd/>
          </a:ln>
          <a:scene3d>
            <a:camera prst="orthographicFront">
              <a:rot lat="0" lon="0" rev="60000"/>
            </a:camera>
            <a:lightRig rig="threePt" dir="t"/>
          </a:scene3d>
        </p:spPr>
      </p:pic>
      <p:sp>
        <p:nvSpPr>
          <p:cNvPr id="35854" name="Line 59"/>
          <p:cNvSpPr>
            <a:spLocks noChangeShapeType="1"/>
          </p:cNvSpPr>
          <p:nvPr/>
        </p:nvSpPr>
        <p:spPr bwMode="auto">
          <a:xfrm>
            <a:off x="3157538" y="5595938"/>
            <a:ext cx="1236662" cy="0"/>
          </a:xfrm>
          <a:prstGeom prst="line">
            <a:avLst/>
          </a:prstGeom>
          <a:noFill/>
          <a:ln w="9525">
            <a:solidFill>
              <a:schemeClr val="bg2"/>
            </a:solidFill>
            <a:round/>
            <a:headEnd/>
            <a:tailEnd/>
          </a:ln>
        </p:spPr>
        <p:txBody>
          <a:bodyPr wrap="none" anchor="ctr">
            <a:prstTxWarp prst="textNoShape">
              <a:avLst/>
            </a:prstTxWarp>
          </a:bodyPr>
          <a:lstStyle/>
          <a:p>
            <a:endParaRPr lang="en-US"/>
          </a:p>
        </p:txBody>
      </p:sp>
      <p:pic>
        <p:nvPicPr>
          <p:cNvPr id="38927" name="Picture 60"/>
          <p:cNvPicPr>
            <a:picLocks noChangeAspect="1" noChangeArrowheads="1"/>
          </p:cNvPicPr>
          <p:nvPr/>
        </p:nvPicPr>
        <p:blipFill>
          <a:blip r:embed="rId3"/>
          <a:srcRect l="3674" t="77603" r="82774" b="10837"/>
          <a:stretch>
            <a:fillRect/>
          </a:stretch>
        </p:blipFill>
        <p:spPr bwMode="auto">
          <a:xfrm>
            <a:off x="4802188" y="5135563"/>
            <a:ext cx="1133475" cy="677862"/>
          </a:xfrm>
          <a:prstGeom prst="rect">
            <a:avLst/>
          </a:prstGeom>
          <a:noFill/>
          <a:ln w="9525">
            <a:noFill/>
            <a:miter lim="800000"/>
            <a:headEnd/>
            <a:tailEnd/>
          </a:ln>
          <a:scene3d>
            <a:camera prst="orthographicFront">
              <a:rot lat="0" lon="0" rev="60000"/>
            </a:camera>
            <a:lightRig rig="threePt" dir="t"/>
          </a:scene3d>
        </p:spPr>
      </p:pic>
      <p:sp>
        <p:nvSpPr>
          <p:cNvPr id="35856" name="Line 61"/>
          <p:cNvSpPr>
            <a:spLocks noChangeShapeType="1"/>
          </p:cNvSpPr>
          <p:nvPr/>
        </p:nvSpPr>
        <p:spPr bwMode="auto">
          <a:xfrm>
            <a:off x="5886450" y="5611813"/>
            <a:ext cx="2970213" cy="0"/>
          </a:xfrm>
          <a:prstGeom prst="line">
            <a:avLst/>
          </a:prstGeom>
          <a:noFill/>
          <a:ln w="9525">
            <a:solidFill>
              <a:schemeClr val="bg2"/>
            </a:solidFill>
            <a:round/>
            <a:headEnd/>
            <a:tailEnd/>
          </a:ln>
        </p:spPr>
        <p:txBody>
          <a:bodyPr wrap="none" anchor="ctr">
            <a:prstTxWarp prst="textNoShape">
              <a:avLst/>
            </a:prstTxWarp>
          </a:bodyPr>
          <a:lstStyle/>
          <a:p>
            <a:endParaRPr lang="en-US"/>
          </a:p>
        </p:txBody>
      </p:sp>
      <p:sp>
        <p:nvSpPr>
          <p:cNvPr id="38929" name="Rectangle 56"/>
          <p:cNvSpPr>
            <a:spLocks noChangeArrowheads="1"/>
          </p:cNvSpPr>
          <p:nvPr/>
        </p:nvSpPr>
        <p:spPr bwMode="auto">
          <a:xfrm>
            <a:off x="4719638" y="1112838"/>
            <a:ext cx="4119562" cy="1920875"/>
          </a:xfrm>
          <a:prstGeom prst="rect">
            <a:avLst/>
          </a:prstGeom>
          <a:solidFill>
            <a:schemeClr val="bg1"/>
          </a:solidFill>
          <a:ln w="9525">
            <a:noFill/>
            <a:miter lim="800000"/>
            <a:headEnd/>
            <a:tailEnd/>
          </a:ln>
          <a:scene3d>
            <a:camera prst="orthographicFront">
              <a:rot lat="0" lon="0" rev="60000"/>
            </a:camera>
            <a:lightRig rig="threePt" dir="t"/>
          </a:scene3d>
        </p:spPr>
        <p:txBody>
          <a:bodyPr wrap="none" anchor="ctr">
            <a:prstTxWarp prst="textNoShape">
              <a:avLst/>
            </a:prstTxWarp>
          </a:bodyPr>
          <a:lstStyle/>
          <a:p>
            <a:pPr>
              <a:defRPr/>
            </a:pPr>
            <a:endParaRPr lang="en-US"/>
          </a:p>
        </p:txBody>
      </p:sp>
      <p:pic>
        <p:nvPicPr>
          <p:cNvPr id="35858" name="Picture 46"/>
          <p:cNvPicPr>
            <a:picLocks noChangeAspect="1" noChangeArrowheads="1"/>
          </p:cNvPicPr>
          <p:nvPr/>
        </p:nvPicPr>
        <p:blipFill>
          <a:blip r:embed="rId3"/>
          <a:srcRect l="3674" t="2097" r="70416" b="76407"/>
          <a:stretch>
            <a:fillRect/>
          </a:stretch>
        </p:blipFill>
        <p:spPr bwMode="auto">
          <a:xfrm>
            <a:off x="4757738" y="1125538"/>
            <a:ext cx="2166937" cy="1260475"/>
          </a:xfrm>
          <a:prstGeom prst="rect">
            <a:avLst/>
          </a:prstGeom>
          <a:noFill/>
          <a:ln w="9525">
            <a:noFill/>
            <a:miter lim="800000"/>
            <a:headEnd/>
            <a:tailEnd/>
          </a:ln>
        </p:spPr>
      </p:pic>
      <p:pic>
        <p:nvPicPr>
          <p:cNvPr id="35859" name="Picture 58"/>
          <p:cNvPicPr>
            <a:picLocks noChangeAspect="1" noChangeArrowheads="1"/>
          </p:cNvPicPr>
          <p:nvPr/>
        </p:nvPicPr>
        <p:blipFill>
          <a:blip r:embed="rId3"/>
          <a:srcRect l="3674" t="77603" r="70456" b="10837"/>
          <a:stretch>
            <a:fillRect/>
          </a:stretch>
        </p:blipFill>
        <p:spPr bwMode="auto">
          <a:xfrm>
            <a:off x="4822825" y="2305050"/>
            <a:ext cx="2163763" cy="677863"/>
          </a:xfrm>
          <a:prstGeom prst="rect">
            <a:avLst/>
          </a:prstGeom>
          <a:noFill/>
          <a:ln w="9525">
            <a:noFill/>
            <a:miter lim="800000"/>
            <a:headEnd/>
            <a:tailEnd/>
          </a:ln>
        </p:spPr>
      </p:pic>
      <p:sp>
        <p:nvSpPr>
          <p:cNvPr id="35860" name="Line 62"/>
          <p:cNvSpPr>
            <a:spLocks noChangeShapeType="1"/>
          </p:cNvSpPr>
          <p:nvPr/>
        </p:nvSpPr>
        <p:spPr bwMode="auto">
          <a:xfrm>
            <a:off x="6964363" y="2794000"/>
            <a:ext cx="1873250" cy="0"/>
          </a:xfrm>
          <a:prstGeom prst="line">
            <a:avLst/>
          </a:prstGeom>
          <a:noFill/>
          <a:ln w="9525">
            <a:solidFill>
              <a:schemeClr val="bg2"/>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569913"/>
          </a:xfrm>
        </p:spPr>
        <p:txBody>
          <a:bodyPr rtlCol="0">
            <a:normAutofit fontScale="90000"/>
          </a:bodyPr>
          <a:lstStyle/>
          <a:p>
            <a:pPr eaLnBrk="1" fontAlgn="auto" hangingPunct="1">
              <a:spcAft>
                <a:spcPts val="0"/>
              </a:spcAft>
              <a:defRPr/>
            </a:pPr>
            <a:r>
              <a:rPr lang="en-US">
                <a:ea typeface="+mj-ea"/>
                <a:cs typeface="+mj-cs"/>
              </a:rPr>
              <a:t>Duration and the place code</a:t>
            </a:r>
          </a:p>
        </p:txBody>
      </p:sp>
      <p:sp>
        <p:nvSpPr>
          <p:cNvPr id="40963" name="Text Box 4"/>
          <p:cNvSpPr txBox="1">
            <a:spLocks noChangeArrowheads="1"/>
          </p:cNvSpPr>
          <p:nvPr/>
        </p:nvSpPr>
        <p:spPr bwMode="auto">
          <a:xfrm>
            <a:off x="6346825" y="3470275"/>
            <a:ext cx="1568450" cy="336550"/>
          </a:xfrm>
          <a:prstGeom prst="rect">
            <a:avLst/>
          </a:prstGeom>
          <a:noFill/>
          <a:ln w="9525">
            <a:noFill/>
            <a:miter lim="800000"/>
            <a:headEnd/>
            <a:tailEnd/>
          </a:ln>
        </p:spPr>
        <p:txBody>
          <a:bodyPr wrap="none">
            <a:prstTxWarp prst="textNoShape">
              <a:avLst/>
            </a:prstTxWarp>
            <a:spAutoFit/>
          </a:bodyPr>
          <a:lstStyle/>
          <a:p>
            <a:pPr>
              <a:defRPr/>
            </a:pPr>
            <a:r>
              <a:rPr lang="en-US" sz="1600">
                <a:latin typeface="+mn-lt"/>
              </a:rPr>
              <a:t>Frequency (kHz)</a:t>
            </a:r>
          </a:p>
        </p:txBody>
      </p:sp>
      <p:sp>
        <p:nvSpPr>
          <p:cNvPr id="37892" name="Freeform 6"/>
          <p:cNvSpPr>
            <a:spLocks/>
          </p:cNvSpPr>
          <p:nvPr/>
        </p:nvSpPr>
        <p:spPr bwMode="auto">
          <a:xfrm>
            <a:off x="5749925" y="2327275"/>
            <a:ext cx="711200" cy="760413"/>
          </a:xfrm>
          <a:custGeom>
            <a:avLst/>
            <a:gdLst>
              <a:gd name="T0" fmla="*/ 7491134 w 1375"/>
              <a:gd name="T1" fmla="*/ 424231791 h 1363"/>
              <a:gd name="T2" fmla="*/ 2943075 w 1375"/>
              <a:gd name="T3" fmla="*/ 305023803 h 1363"/>
              <a:gd name="T4" fmla="*/ 24880621 w 1375"/>
              <a:gd name="T5" fmla="*/ 172743183 h 1363"/>
              <a:gd name="T6" fmla="*/ 92566689 w 1375"/>
              <a:gd name="T7" fmla="*/ 73765640 h 1363"/>
              <a:gd name="T8" fmla="*/ 287063596 w 1375"/>
              <a:gd name="T9" fmla="*/ 58514980 h 1363"/>
              <a:gd name="T10" fmla="*/ 367858502 w 1375"/>
              <a:gd name="T11" fmla="*/ 424231791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37893" name="Freeform 7"/>
          <p:cNvSpPr>
            <a:spLocks/>
          </p:cNvSpPr>
          <p:nvPr/>
        </p:nvSpPr>
        <p:spPr bwMode="auto">
          <a:xfrm>
            <a:off x="6446838" y="2327275"/>
            <a:ext cx="714375" cy="760413"/>
          </a:xfrm>
          <a:custGeom>
            <a:avLst/>
            <a:gdLst>
              <a:gd name="T0" fmla="*/ 7557828 w 1375"/>
              <a:gd name="T1" fmla="*/ 424231791 h 1363"/>
              <a:gd name="T2" fmla="*/ 2969202 w 1375"/>
              <a:gd name="T3" fmla="*/ 305023803 h 1363"/>
              <a:gd name="T4" fmla="*/ 25103397 w 1375"/>
              <a:gd name="T5" fmla="*/ 172743183 h 1363"/>
              <a:gd name="T6" fmla="*/ 93395050 w 1375"/>
              <a:gd name="T7" fmla="*/ 73765640 h 1363"/>
              <a:gd name="T8" fmla="*/ 289632044 w 1375"/>
              <a:gd name="T9" fmla="*/ 58514980 h 1363"/>
              <a:gd name="T10" fmla="*/ 371150284 w 1375"/>
              <a:gd name="T11" fmla="*/ 424231791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37894" name="Freeform 8"/>
          <p:cNvSpPr>
            <a:spLocks/>
          </p:cNvSpPr>
          <p:nvPr/>
        </p:nvSpPr>
        <p:spPr bwMode="auto">
          <a:xfrm>
            <a:off x="7148513" y="2327275"/>
            <a:ext cx="711200" cy="760413"/>
          </a:xfrm>
          <a:custGeom>
            <a:avLst/>
            <a:gdLst>
              <a:gd name="T0" fmla="*/ 7491134 w 1375"/>
              <a:gd name="T1" fmla="*/ 424231791 h 1363"/>
              <a:gd name="T2" fmla="*/ 2943075 w 1375"/>
              <a:gd name="T3" fmla="*/ 305023803 h 1363"/>
              <a:gd name="T4" fmla="*/ 24880621 w 1375"/>
              <a:gd name="T5" fmla="*/ 172743183 h 1363"/>
              <a:gd name="T6" fmla="*/ 92566689 w 1375"/>
              <a:gd name="T7" fmla="*/ 73765640 h 1363"/>
              <a:gd name="T8" fmla="*/ 287063596 w 1375"/>
              <a:gd name="T9" fmla="*/ 58514980 h 1363"/>
              <a:gd name="T10" fmla="*/ 367858502 w 1375"/>
              <a:gd name="T11" fmla="*/ 424231791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C0C0C0"/>
          </a:solidFill>
          <a:ln w="9525">
            <a:solidFill>
              <a:srgbClr val="C0C0C0"/>
            </a:solidFill>
            <a:round/>
            <a:headEnd/>
            <a:tailEnd/>
          </a:ln>
        </p:spPr>
        <p:txBody>
          <a:bodyPr wrap="none" anchor="ctr">
            <a:prstTxWarp prst="textNoShape">
              <a:avLst/>
            </a:prstTxWarp>
          </a:bodyPr>
          <a:lstStyle/>
          <a:p>
            <a:endParaRPr lang="en-US"/>
          </a:p>
        </p:txBody>
      </p:sp>
      <p:sp>
        <p:nvSpPr>
          <p:cNvPr id="37895" name="Freeform 9"/>
          <p:cNvSpPr>
            <a:spLocks/>
          </p:cNvSpPr>
          <p:nvPr/>
        </p:nvSpPr>
        <p:spPr bwMode="auto">
          <a:xfrm>
            <a:off x="7854950" y="2327275"/>
            <a:ext cx="712788" cy="760413"/>
          </a:xfrm>
          <a:custGeom>
            <a:avLst/>
            <a:gdLst>
              <a:gd name="T0" fmla="*/ 7524449 w 1375"/>
              <a:gd name="T1" fmla="*/ 424231791 h 1363"/>
              <a:gd name="T2" fmla="*/ 2955867 w 1375"/>
              <a:gd name="T3" fmla="*/ 305023803 h 1363"/>
              <a:gd name="T4" fmla="*/ 24991643 w 1375"/>
              <a:gd name="T5" fmla="*/ 172743183 h 1363"/>
              <a:gd name="T6" fmla="*/ 92980214 w 1375"/>
              <a:gd name="T7" fmla="*/ 73765640 h 1363"/>
              <a:gd name="T8" fmla="*/ 288346851 w 1375"/>
              <a:gd name="T9" fmla="*/ 58514980 h 1363"/>
              <a:gd name="T10" fmla="*/ 369503079 w 1375"/>
              <a:gd name="T11" fmla="*/ 424231791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37896" name="Line 10"/>
          <p:cNvSpPr>
            <a:spLocks noChangeShapeType="1"/>
          </p:cNvSpPr>
          <p:nvPr/>
        </p:nvSpPr>
        <p:spPr bwMode="auto">
          <a:xfrm>
            <a:off x="5307013" y="3063875"/>
            <a:ext cx="355441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69" name="Text Box 11"/>
          <p:cNvSpPr txBox="1">
            <a:spLocks noChangeArrowheads="1"/>
          </p:cNvSpPr>
          <p:nvPr/>
        </p:nvSpPr>
        <p:spPr bwMode="auto">
          <a:xfrm>
            <a:off x="6237288" y="3187700"/>
            <a:ext cx="2644775" cy="336550"/>
          </a:xfrm>
          <a:prstGeom prst="rect">
            <a:avLst/>
          </a:prstGeom>
          <a:noFill/>
          <a:ln w="9525">
            <a:noFill/>
            <a:miter lim="800000"/>
            <a:headEnd/>
            <a:tailEnd/>
          </a:ln>
        </p:spPr>
        <p:txBody>
          <a:bodyPr>
            <a:prstTxWarp prst="textNoShape">
              <a:avLst/>
            </a:prstTxWarp>
            <a:spAutoFit/>
          </a:bodyPr>
          <a:lstStyle/>
          <a:p>
            <a:pPr>
              <a:defRPr/>
            </a:pPr>
            <a:r>
              <a:rPr lang="en-US" sz="1600">
                <a:latin typeface="+mn-lt"/>
              </a:rPr>
              <a:t>794        1000     1260     1588</a:t>
            </a:r>
          </a:p>
        </p:txBody>
      </p:sp>
      <p:sp>
        <p:nvSpPr>
          <p:cNvPr id="37898" name="Line 12"/>
          <p:cNvSpPr>
            <a:spLocks noChangeShapeType="1"/>
          </p:cNvSpPr>
          <p:nvPr/>
        </p:nvSpPr>
        <p:spPr bwMode="auto">
          <a:xfrm flipV="1">
            <a:off x="5307013" y="1876425"/>
            <a:ext cx="0" cy="11826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1" name="Text Box 13"/>
          <p:cNvSpPr txBox="1">
            <a:spLocks noChangeArrowheads="1"/>
          </p:cNvSpPr>
          <p:nvPr/>
        </p:nvSpPr>
        <p:spPr bwMode="auto">
          <a:xfrm rot="-5400000">
            <a:off x="4356894" y="2013744"/>
            <a:ext cx="1423987" cy="581025"/>
          </a:xfrm>
          <a:prstGeom prst="rect">
            <a:avLst/>
          </a:prstGeom>
          <a:noFill/>
          <a:ln w="9525">
            <a:noFill/>
            <a:miter lim="800000"/>
            <a:headEnd/>
            <a:tailEnd/>
          </a:ln>
        </p:spPr>
        <p:txBody>
          <a:bodyPr wrap="none">
            <a:prstTxWarp prst="textNoShape">
              <a:avLst/>
            </a:prstTxWarp>
            <a:spAutoFit/>
          </a:bodyPr>
          <a:lstStyle/>
          <a:p>
            <a:pPr>
              <a:defRPr/>
            </a:pPr>
            <a:r>
              <a:rPr lang="en-US" sz="1600">
                <a:latin typeface="+mn-lt"/>
              </a:rPr>
              <a:t>Relative</a:t>
            </a:r>
          </a:p>
          <a:p>
            <a:pPr>
              <a:defRPr/>
            </a:pPr>
            <a:r>
              <a:rPr lang="en-US" sz="1600">
                <a:latin typeface="+mn-lt"/>
              </a:rPr>
              <a:t>amplitude (dB)</a:t>
            </a:r>
          </a:p>
        </p:txBody>
      </p:sp>
      <p:sp>
        <p:nvSpPr>
          <p:cNvPr id="40972" name="Text Box 28"/>
          <p:cNvSpPr txBox="1">
            <a:spLocks noChangeArrowheads="1"/>
          </p:cNvSpPr>
          <p:nvPr/>
        </p:nvSpPr>
        <p:spPr bwMode="auto">
          <a:xfrm>
            <a:off x="1597025" y="3449638"/>
            <a:ext cx="1568450" cy="336550"/>
          </a:xfrm>
          <a:prstGeom prst="rect">
            <a:avLst/>
          </a:prstGeom>
          <a:noFill/>
          <a:ln w="9525">
            <a:noFill/>
            <a:miter lim="800000"/>
            <a:headEnd/>
            <a:tailEnd/>
          </a:ln>
        </p:spPr>
        <p:txBody>
          <a:bodyPr wrap="none">
            <a:prstTxWarp prst="textNoShape">
              <a:avLst/>
            </a:prstTxWarp>
            <a:spAutoFit/>
          </a:bodyPr>
          <a:lstStyle/>
          <a:p>
            <a:pPr>
              <a:defRPr/>
            </a:pPr>
            <a:r>
              <a:rPr lang="en-US" sz="1600">
                <a:latin typeface="+mn-lt"/>
              </a:rPr>
              <a:t>Frequency (kHz)</a:t>
            </a:r>
          </a:p>
        </p:txBody>
      </p:sp>
      <p:sp>
        <p:nvSpPr>
          <p:cNvPr id="40973" name="Text Box 30"/>
          <p:cNvSpPr txBox="1">
            <a:spLocks noChangeArrowheads="1"/>
          </p:cNvSpPr>
          <p:nvPr/>
        </p:nvSpPr>
        <p:spPr bwMode="auto">
          <a:xfrm rot="-5400000">
            <a:off x="-421481" y="2104231"/>
            <a:ext cx="1423988" cy="581025"/>
          </a:xfrm>
          <a:prstGeom prst="rect">
            <a:avLst/>
          </a:prstGeom>
          <a:noFill/>
          <a:ln w="9525">
            <a:noFill/>
            <a:miter lim="800000"/>
            <a:headEnd/>
            <a:tailEnd/>
          </a:ln>
        </p:spPr>
        <p:txBody>
          <a:bodyPr wrap="none">
            <a:prstTxWarp prst="textNoShape">
              <a:avLst/>
            </a:prstTxWarp>
            <a:spAutoFit/>
          </a:bodyPr>
          <a:lstStyle/>
          <a:p>
            <a:pPr>
              <a:defRPr/>
            </a:pPr>
            <a:r>
              <a:rPr lang="en-US" sz="1600" dirty="0">
                <a:latin typeface="+mn-lt"/>
              </a:rPr>
              <a:t>Relative</a:t>
            </a:r>
          </a:p>
          <a:p>
            <a:pPr>
              <a:defRPr/>
            </a:pPr>
            <a:r>
              <a:rPr lang="en-US" sz="1600" dirty="0">
                <a:latin typeface="+mn-lt"/>
              </a:rPr>
              <a:t>amplitude (dB)</a:t>
            </a:r>
          </a:p>
        </p:txBody>
      </p:sp>
      <p:sp>
        <p:nvSpPr>
          <p:cNvPr id="37902" name="Freeform 31"/>
          <p:cNvSpPr>
            <a:spLocks/>
          </p:cNvSpPr>
          <p:nvPr/>
        </p:nvSpPr>
        <p:spPr bwMode="auto">
          <a:xfrm>
            <a:off x="1001713" y="2317750"/>
            <a:ext cx="709612" cy="754063"/>
          </a:xfrm>
          <a:custGeom>
            <a:avLst/>
            <a:gdLst>
              <a:gd name="T0" fmla="*/ 7457377 w 1375"/>
              <a:gd name="T1" fmla="*/ 417176088 h 1363"/>
              <a:gd name="T2" fmla="*/ 2929794 w 1375"/>
              <a:gd name="T3" fmla="*/ 299950549 h 1363"/>
              <a:gd name="T4" fmla="*/ 24769845 w 1375"/>
              <a:gd name="T5" fmla="*/ 169869979 h 1363"/>
              <a:gd name="T6" fmla="*/ 92153569 w 1375"/>
              <a:gd name="T7" fmla="*/ 72538869 h 1363"/>
              <a:gd name="T8" fmla="*/ 285782686 w 1375"/>
              <a:gd name="T9" fmla="*/ 57541701 h 1363"/>
              <a:gd name="T10" fmla="*/ 366217593 w 1375"/>
              <a:gd name="T11" fmla="*/ 417176088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37903" name="Freeform 32"/>
          <p:cNvSpPr>
            <a:spLocks/>
          </p:cNvSpPr>
          <p:nvPr/>
        </p:nvSpPr>
        <p:spPr bwMode="auto">
          <a:xfrm>
            <a:off x="1697038" y="2317750"/>
            <a:ext cx="711200" cy="754063"/>
          </a:xfrm>
          <a:custGeom>
            <a:avLst/>
            <a:gdLst>
              <a:gd name="T0" fmla="*/ 7491134 w 1375"/>
              <a:gd name="T1" fmla="*/ 417176088 h 1363"/>
              <a:gd name="T2" fmla="*/ 2943075 w 1375"/>
              <a:gd name="T3" fmla="*/ 299950549 h 1363"/>
              <a:gd name="T4" fmla="*/ 24880621 w 1375"/>
              <a:gd name="T5" fmla="*/ 169869979 h 1363"/>
              <a:gd name="T6" fmla="*/ 92566689 w 1375"/>
              <a:gd name="T7" fmla="*/ 72538869 h 1363"/>
              <a:gd name="T8" fmla="*/ 287063596 w 1375"/>
              <a:gd name="T9" fmla="*/ 57541701 h 1363"/>
              <a:gd name="T10" fmla="*/ 367858502 w 1375"/>
              <a:gd name="T11" fmla="*/ 417176088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37904" name="Freeform 33"/>
          <p:cNvSpPr>
            <a:spLocks/>
          </p:cNvSpPr>
          <p:nvPr/>
        </p:nvSpPr>
        <p:spPr bwMode="auto">
          <a:xfrm>
            <a:off x="2395538" y="2317750"/>
            <a:ext cx="709612" cy="754063"/>
          </a:xfrm>
          <a:custGeom>
            <a:avLst/>
            <a:gdLst>
              <a:gd name="T0" fmla="*/ 7457377 w 1375"/>
              <a:gd name="T1" fmla="*/ 417176088 h 1363"/>
              <a:gd name="T2" fmla="*/ 2929794 w 1375"/>
              <a:gd name="T3" fmla="*/ 299950549 h 1363"/>
              <a:gd name="T4" fmla="*/ 24769845 w 1375"/>
              <a:gd name="T5" fmla="*/ 169869979 h 1363"/>
              <a:gd name="T6" fmla="*/ 92153569 w 1375"/>
              <a:gd name="T7" fmla="*/ 72538869 h 1363"/>
              <a:gd name="T8" fmla="*/ 285782686 w 1375"/>
              <a:gd name="T9" fmla="*/ 57541701 h 1363"/>
              <a:gd name="T10" fmla="*/ 366217593 w 1375"/>
              <a:gd name="T11" fmla="*/ 417176088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DDDDDD"/>
          </a:solidFill>
          <a:ln w="9525">
            <a:solidFill>
              <a:srgbClr val="FFFF99"/>
            </a:solidFill>
            <a:round/>
            <a:headEnd/>
            <a:tailEnd/>
          </a:ln>
        </p:spPr>
        <p:txBody>
          <a:bodyPr wrap="none" anchor="ctr">
            <a:prstTxWarp prst="textNoShape">
              <a:avLst/>
            </a:prstTxWarp>
          </a:bodyPr>
          <a:lstStyle/>
          <a:p>
            <a:endParaRPr lang="en-US"/>
          </a:p>
        </p:txBody>
      </p:sp>
      <p:sp>
        <p:nvSpPr>
          <p:cNvPr id="37905" name="Freeform 34"/>
          <p:cNvSpPr>
            <a:spLocks/>
          </p:cNvSpPr>
          <p:nvPr/>
        </p:nvSpPr>
        <p:spPr bwMode="auto">
          <a:xfrm>
            <a:off x="3100388" y="2317750"/>
            <a:ext cx="711200" cy="754063"/>
          </a:xfrm>
          <a:custGeom>
            <a:avLst/>
            <a:gdLst>
              <a:gd name="T0" fmla="*/ 7491134 w 1375"/>
              <a:gd name="T1" fmla="*/ 417176088 h 1363"/>
              <a:gd name="T2" fmla="*/ 2943075 w 1375"/>
              <a:gd name="T3" fmla="*/ 299950549 h 1363"/>
              <a:gd name="T4" fmla="*/ 24880621 w 1375"/>
              <a:gd name="T5" fmla="*/ 169869979 h 1363"/>
              <a:gd name="T6" fmla="*/ 92566689 w 1375"/>
              <a:gd name="T7" fmla="*/ 72538869 h 1363"/>
              <a:gd name="T8" fmla="*/ 287063596 w 1375"/>
              <a:gd name="T9" fmla="*/ 57541701 h 1363"/>
              <a:gd name="T10" fmla="*/ 367858502 w 1375"/>
              <a:gd name="T11" fmla="*/ 417176088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37906" name="Line 35"/>
          <p:cNvSpPr>
            <a:spLocks noChangeShapeType="1"/>
          </p:cNvSpPr>
          <p:nvPr/>
        </p:nvSpPr>
        <p:spPr bwMode="auto">
          <a:xfrm>
            <a:off x="560388" y="3048000"/>
            <a:ext cx="35433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9" name="Text Box 36"/>
          <p:cNvSpPr txBox="1">
            <a:spLocks noChangeArrowheads="1"/>
          </p:cNvSpPr>
          <p:nvPr/>
        </p:nvSpPr>
        <p:spPr bwMode="auto">
          <a:xfrm>
            <a:off x="1487488" y="3170238"/>
            <a:ext cx="2676525" cy="336550"/>
          </a:xfrm>
          <a:prstGeom prst="rect">
            <a:avLst/>
          </a:prstGeom>
          <a:noFill/>
          <a:ln w="9525">
            <a:noFill/>
            <a:miter lim="800000"/>
            <a:headEnd/>
            <a:tailEnd/>
          </a:ln>
        </p:spPr>
        <p:txBody>
          <a:bodyPr>
            <a:prstTxWarp prst="textNoShape">
              <a:avLst/>
            </a:prstTxWarp>
            <a:spAutoFit/>
          </a:bodyPr>
          <a:lstStyle/>
          <a:p>
            <a:pPr>
              <a:defRPr/>
            </a:pPr>
            <a:r>
              <a:rPr lang="en-US" sz="1600">
                <a:latin typeface="+mn-lt"/>
              </a:rPr>
              <a:t>794        1000     1260    1588</a:t>
            </a:r>
          </a:p>
        </p:txBody>
      </p:sp>
      <p:sp>
        <p:nvSpPr>
          <p:cNvPr id="37908" name="Line 37"/>
          <p:cNvSpPr>
            <a:spLocks noChangeShapeType="1"/>
          </p:cNvSpPr>
          <p:nvPr/>
        </p:nvSpPr>
        <p:spPr bwMode="auto">
          <a:xfrm flipV="1">
            <a:off x="560388" y="1871663"/>
            <a:ext cx="0" cy="11715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1" name="Text Box 48"/>
          <p:cNvSpPr txBox="1">
            <a:spLocks noChangeArrowheads="1"/>
          </p:cNvSpPr>
          <p:nvPr/>
        </p:nvSpPr>
        <p:spPr bwMode="auto">
          <a:xfrm rot="-5400000">
            <a:off x="-205581" y="5176044"/>
            <a:ext cx="1423987" cy="581025"/>
          </a:xfrm>
          <a:prstGeom prst="rect">
            <a:avLst/>
          </a:prstGeom>
          <a:noFill/>
          <a:ln w="9525">
            <a:noFill/>
            <a:miter lim="800000"/>
            <a:headEnd/>
            <a:tailEnd/>
          </a:ln>
        </p:spPr>
        <p:txBody>
          <a:bodyPr wrap="none">
            <a:prstTxWarp prst="textNoShape">
              <a:avLst/>
            </a:prstTxWarp>
            <a:spAutoFit/>
          </a:bodyPr>
          <a:lstStyle/>
          <a:p>
            <a:pPr>
              <a:defRPr/>
            </a:pPr>
            <a:r>
              <a:rPr lang="en-US" sz="1600" dirty="0">
                <a:latin typeface="+mn-lt"/>
              </a:rPr>
              <a:t>Relative</a:t>
            </a:r>
          </a:p>
          <a:p>
            <a:pPr>
              <a:defRPr/>
            </a:pPr>
            <a:r>
              <a:rPr lang="en-US" sz="1600" dirty="0">
                <a:latin typeface="+mn-lt"/>
              </a:rPr>
              <a:t>amplitude (dB)</a:t>
            </a:r>
          </a:p>
        </p:txBody>
      </p:sp>
      <p:sp>
        <p:nvSpPr>
          <p:cNvPr id="37910" name="Freeform 49"/>
          <p:cNvSpPr>
            <a:spLocks/>
          </p:cNvSpPr>
          <p:nvPr/>
        </p:nvSpPr>
        <p:spPr bwMode="auto">
          <a:xfrm>
            <a:off x="1217613" y="5389563"/>
            <a:ext cx="709612" cy="754062"/>
          </a:xfrm>
          <a:custGeom>
            <a:avLst/>
            <a:gdLst>
              <a:gd name="T0" fmla="*/ 7457377 w 1375"/>
              <a:gd name="T1" fmla="*/ 417174982 h 1363"/>
              <a:gd name="T2" fmla="*/ 2929794 w 1375"/>
              <a:gd name="T3" fmla="*/ 299949598 h 1363"/>
              <a:gd name="T4" fmla="*/ 24769845 w 1375"/>
              <a:gd name="T5" fmla="*/ 169869754 h 1363"/>
              <a:gd name="T6" fmla="*/ 92153569 w 1375"/>
              <a:gd name="T7" fmla="*/ 72538773 h 1363"/>
              <a:gd name="T8" fmla="*/ 285782686 w 1375"/>
              <a:gd name="T9" fmla="*/ 57541625 h 1363"/>
              <a:gd name="T10" fmla="*/ 366217593 w 1375"/>
              <a:gd name="T11" fmla="*/ 417174982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37911" name="Freeform 50"/>
          <p:cNvSpPr>
            <a:spLocks/>
          </p:cNvSpPr>
          <p:nvPr/>
        </p:nvSpPr>
        <p:spPr bwMode="auto">
          <a:xfrm>
            <a:off x="1912938" y="5389563"/>
            <a:ext cx="711200" cy="754062"/>
          </a:xfrm>
          <a:custGeom>
            <a:avLst/>
            <a:gdLst>
              <a:gd name="T0" fmla="*/ 7491134 w 1375"/>
              <a:gd name="T1" fmla="*/ 417174982 h 1363"/>
              <a:gd name="T2" fmla="*/ 2943075 w 1375"/>
              <a:gd name="T3" fmla="*/ 299949598 h 1363"/>
              <a:gd name="T4" fmla="*/ 24880621 w 1375"/>
              <a:gd name="T5" fmla="*/ 169869754 h 1363"/>
              <a:gd name="T6" fmla="*/ 92566689 w 1375"/>
              <a:gd name="T7" fmla="*/ 72538773 h 1363"/>
              <a:gd name="T8" fmla="*/ 287063596 w 1375"/>
              <a:gd name="T9" fmla="*/ 57541625 h 1363"/>
              <a:gd name="T10" fmla="*/ 367858502 w 1375"/>
              <a:gd name="T11" fmla="*/ 417174982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37912" name="Freeform 51"/>
          <p:cNvSpPr>
            <a:spLocks/>
          </p:cNvSpPr>
          <p:nvPr/>
        </p:nvSpPr>
        <p:spPr bwMode="auto">
          <a:xfrm>
            <a:off x="2611438" y="5389563"/>
            <a:ext cx="709612" cy="754062"/>
          </a:xfrm>
          <a:custGeom>
            <a:avLst/>
            <a:gdLst>
              <a:gd name="T0" fmla="*/ 7457377 w 1375"/>
              <a:gd name="T1" fmla="*/ 417174982 h 1363"/>
              <a:gd name="T2" fmla="*/ 2929794 w 1375"/>
              <a:gd name="T3" fmla="*/ 299949598 h 1363"/>
              <a:gd name="T4" fmla="*/ 24769845 w 1375"/>
              <a:gd name="T5" fmla="*/ 169869754 h 1363"/>
              <a:gd name="T6" fmla="*/ 92153569 w 1375"/>
              <a:gd name="T7" fmla="*/ 72538773 h 1363"/>
              <a:gd name="T8" fmla="*/ 285782686 w 1375"/>
              <a:gd name="T9" fmla="*/ 57541625 h 1363"/>
              <a:gd name="T10" fmla="*/ 366217593 w 1375"/>
              <a:gd name="T11" fmla="*/ 417174982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808080"/>
          </a:solidFill>
          <a:ln w="9525">
            <a:solidFill>
              <a:srgbClr val="808080"/>
            </a:solidFill>
            <a:round/>
            <a:headEnd/>
            <a:tailEnd/>
          </a:ln>
        </p:spPr>
        <p:txBody>
          <a:bodyPr wrap="none" anchor="ctr">
            <a:prstTxWarp prst="textNoShape">
              <a:avLst/>
            </a:prstTxWarp>
          </a:bodyPr>
          <a:lstStyle/>
          <a:p>
            <a:endParaRPr lang="en-US"/>
          </a:p>
        </p:txBody>
      </p:sp>
      <p:sp>
        <p:nvSpPr>
          <p:cNvPr id="37913" name="Freeform 52"/>
          <p:cNvSpPr>
            <a:spLocks/>
          </p:cNvSpPr>
          <p:nvPr/>
        </p:nvSpPr>
        <p:spPr bwMode="auto">
          <a:xfrm>
            <a:off x="3316288" y="5389563"/>
            <a:ext cx="711200" cy="754062"/>
          </a:xfrm>
          <a:custGeom>
            <a:avLst/>
            <a:gdLst>
              <a:gd name="T0" fmla="*/ 7491134 w 1375"/>
              <a:gd name="T1" fmla="*/ 417174982 h 1363"/>
              <a:gd name="T2" fmla="*/ 2943075 w 1375"/>
              <a:gd name="T3" fmla="*/ 299949598 h 1363"/>
              <a:gd name="T4" fmla="*/ 24880621 w 1375"/>
              <a:gd name="T5" fmla="*/ 169869754 h 1363"/>
              <a:gd name="T6" fmla="*/ 92566689 w 1375"/>
              <a:gd name="T7" fmla="*/ 72538773 h 1363"/>
              <a:gd name="T8" fmla="*/ 287063596 w 1375"/>
              <a:gd name="T9" fmla="*/ 57541625 h 1363"/>
              <a:gd name="T10" fmla="*/ 367858502 w 1375"/>
              <a:gd name="T11" fmla="*/ 417174982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37914" name="Line 53"/>
          <p:cNvSpPr>
            <a:spLocks noChangeShapeType="1"/>
          </p:cNvSpPr>
          <p:nvPr/>
        </p:nvSpPr>
        <p:spPr bwMode="auto">
          <a:xfrm>
            <a:off x="776288" y="6119813"/>
            <a:ext cx="35433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7" name="Text Box 54"/>
          <p:cNvSpPr txBox="1">
            <a:spLocks noChangeArrowheads="1"/>
          </p:cNvSpPr>
          <p:nvPr/>
        </p:nvSpPr>
        <p:spPr bwMode="auto">
          <a:xfrm>
            <a:off x="1812925" y="6521450"/>
            <a:ext cx="1568450" cy="336550"/>
          </a:xfrm>
          <a:prstGeom prst="rect">
            <a:avLst/>
          </a:prstGeom>
          <a:noFill/>
          <a:ln w="9525">
            <a:noFill/>
            <a:miter lim="800000"/>
            <a:headEnd/>
            <a:tailEnd/>
          </a:ln>
        </p:spPr>
        <p:txBody>
          <a:bodyPr wrap="none">
            <a:prstTxWarp prst="textNoShape">
              <a:avLst/>
            </a:prstTxWarp>
            <a:spAutoFit/>
          </a:bodyPr>
          <a:lstStyle/>
          <a:p>
            <a:pPr>
              <a:defRPr/>
            </a:pPr>
            <a:r>
              <a:rPr lang="en-US" sz="1600">
                <a:latin typeface="+mn-lt"/>
              </a:rPr>
              <a:t>Frequency (kHz)</a:t>
            </a:r>
          </a:p>
        </p:txBody>
      </p:sp>
      <p:sp>
        <p:nvSpPr>
          <p:cNvPr id="40988" name="Text Box 55"/>
          <p:cNvSpPr txBox="1">
            <a:spLocks noChangeArrowheads="1"/>
          </p:cNvSpPr>
          <p:nvPr/>
        </p:nvSpPr>
        <p:spPr bwMode="auto">
          <a:xfrm>
            <a:off x="1703388" y="6242050"/>
            <a:ext cx="2676525" cy="336550"/>
          </a:xfrm>
          <a:prstGeom prst="rect">
            <a:avLst/>
          </a:prstGeom>
          <a:noFill/>
          <a:ln w="9525">
            <a:noFill/>
            <a:miter lim="800000"/>
            <a:headEnd/>
            <a:tailEnd/>
          </a:ln>
        </p:spPr>
        <p:txBody>
          <a:bodyPr>
            <a:prstTxWarp prst="textNoShape">
              <a:avLst/>
            </a:prstTxWarp>
            <a:spAutoFit/>
          </a:bodyPr>
          <a:lstStyle/>
          <a:p>
            <a:pPr>
              <a:defRPr/>
            </a:pPr>
            <a:r>
              <a:rPr lang="en-US" sz="1600">
                <a:latin typeface="+mn-lt"/>
              </a:rPr>
              <a:t>794        1000     1260    1588</a:t>
            </a:r>
          </a:p>
        </p:txBody>
      </p:sp>
      <p:sp>
        <p:nvSpPr>
          <p:cNvPr id="37917" name="Line 56"/>
          <p:cNvSpPr>
            <a:spLocks noChangeShapeType="1"/>
          </p:cNvSpPr>
          <p:nvPr/>
        </p:nvSpPr>
        <p:spPr bwMode="auto">
          <a:xfrm flipV="1">
            <a:off x="776288" y="4943475"/>
            <a:ext cx="0" cy="1171575"/>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37918" name="Group 112"/>
          <p:cNvGrpSpPr>
            <a:grpSpLocks/>
          </p:cNvGrpSpPr>
          <p:nvPr/>
        </p:nvGrpSpPr>
        <p:grpSpPr bwMode="auto">
          <a:xfrm>
            <a:off x="4724400" y="4767263"/>
            <a:ext cx="4164013" cy="2090737"/>
            <a:chOff x="2976" y="3003"/>
            <a:chExt cx="2623" cy="1317"/>
          </a:xfrm>
        </p:grpSpPr>
        <p:sp>
          <p:nvSpPr>
            <p:cNvPr id="41003" name="Text Box 68"/>
            <p:cNvSpPr txBox="1">
              <a:spLocks noChangeArrowheads="1"/>
            </p:cNvSpPr>
            <p:nvPr/>
          </p:nvSpPr>
          <p:spPr bwMode="auto">
            <a:xfrm>
              <a:off x="3982" y="4108"/>
              <a:ext cx="988" cy="212"/>
            </a:xfrm>
            <a:prstGeom prst="rect">
              <a:avLst/>
            </a:prstGeom>
            <a:noFill/>
            <a:ln w="9525">
              <a:noFill/>
              <a:miter lim="800000"/>
              <a:headEnd/>
              <a:tailEnd/>
            </a:ln>
          </p:spPr>
          <p:txBody>
            <a:bodyPr wrap="none">
              <a:prstTxWarp prst="textNoShape">
                <a:avLst/>
              </a:prstTxWarp>
              <a:spAutoFit/>
            </a:bodyPr>
            <a:lstStyle/>
            <a:p>
              <a:pPr>
                <a:defRPr/>
              </a:pPr>
              <a:r>
                <a:rPr lang="en-US" sz="1600">
                  <a:latin typeface="+mn-lt"/>
                </a:rPr>
                <a:t>Frequency (kHz)</a:t>
              </a:r>
            </a:p>
          </p:txBody>
        </p:sp>
        <p:sp>
          <p:nvSpPr>
            <p:cNvPr id="41004" name="Text Box 70"/>
            <p:cNvSpPr txBox="1">
              <a:spLocks noChangeArrowheads="1"/>
            </p:cNvSpPr>
            <p:nvPr/>
          </p:nvSpPr>
          <p:spPr bwMode="auto">
            <a:xfrm rot="-5400000">
              <a:off x="2712" y="3267"/>
              <a:ext cx="897" cy="366"/>
            </a:xfrm>
            <a:prstGeom prst="rect">
              <a:avLst/>
            </a:prstGeom>
            <a:noFill/>
            <a:ln w="9525">
              <a:noFill/>
              <a:miter lim="800000"/>
              <a:headEnd/>
              <a:tailEnd/>
            </a:ln>
          </p:spPr>
          <p:txBody>
            <a:bodyPr wrap="none">
              <a:prstTxWarp prst="textNoShape">
                <a:avLst/>
              </a:prstTxWarp>
              <a:spAutoFit/>
            </a:bodyPr>
            <a:lstStyle/>
            <a:p>
              <a:pPr>
                <a:defRPr/>
              </a:pPr>
              <a:r>
                <a:rPr lang="en-US" sz="1600">
                  <a:latin typeface="+mn-lt"/>
                </a:rPr>
                <a:t>Relative</a:t>
              </a:r>
            </a:p>
            <a:p>
              <a:pPr>
                <a:defRPr/>
              </a:pPr>
              <a:r>
                <a:rPr lang="en-US" sz="1600">
                  <a:latin typeface="+mn-lt"/>
                </a:rPr>
                <a:t>amplitude (dB)</a:t>
              </a:r>
            </a:p>
          </p:txBody>
        </p:sp>
        <p:sp>
          <p:nvSpPr>
            <p:cNvPr id="41005" name="Freeform 71"/>
            <p:cNvSpPr>
              <a:spLocks/>
            </p:cNvSpPr>
            <p:nvPr/>
          </p:nvSpPr>
          <p:spPr bwMode="auto">
            <a:xfrm>
              <a:off x="3607" y="3395"/>
              <a:ext cx="447" cy="475"/>
            </a:xfrm>
            <a:custGeom>
              <a:avLst/>
              <a:gdLst>
                <a:gd name="T0" fmla="*/ 28 w 1375"/>
                <a:gd name="T1" fmla="*/ 1363 h 1363"/>
                <a:gd name="T2" fmla="*/ 11 w 1375"/>
                <a:gd name="T3" fmla="*/ 980 h 1363"/>
                <a:gd name="T4" fmla="*/ 93 w 1375"/>
                <a:gd name="T5" fmla="*/ 555 h 1363"/>
                <a:gd name="T6" fmla="*/ 346 w 1375"/>
                <a:gd name="T7" fmla="*/ 237 h 1363"/>
                <a:gd name="T8" fmla="*/ 1073 w 1375"/>
                <a:gd name="T9" fmla="*/ 188 h 1363"/>
                <a:gd name="T10" fmla="*/ 1375 w 1375"/>
                <a:gd name="T11" fmla="*/ 1363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41006" name="Freeform 72"/>
            <p:cNvSpPr>
              <a:spLocks/>
            </p:cNvSpPr>
            <p:nvPr/>
          </p:nvSpPr>
          <p:spPr bwMode="auto">
            <a:xfrm>
              <a:off x="4045" y="3395"/>
              <a:ext cx="448" cy="475"/>
            </a:xfrm>
            <a:custGeom>
              <a:avLst/>
              <a:gdLst>
                <a:gd name="T0" fmla="*/ 28 w 1375"/>
                <a:gd name="T1" fmla="*/ 1363 h 1363"/>
                <a:gd name="T2" fmla="*/ 11 w 1375"/>
                <a:gd name="T3" fmla="*/ 980 h 1363"/>
                <a:gd name="T4" fmla="*/ 93 w 1375"/>
                <a:gd name="T5" fmla="*/ 555 h 1363"/>
                <a:gd name="T6" fmla="*/ 346 w 1375"/>
                <a:gd name="T7" fmla="*/ 237 h 1363"/>
                <a:gd name="T8" fmla="*/ 1073 w 1375"/>
                <a:gd name="T9" fmla="*/ 188 h 1363"/>
                <a:gd name="T10" fmla="*/ 1375 w 1375"/>
                <a:gd name="T11" fmla="*/ 1363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41007" name="Freeform 73"/>
            <p:cNvSpPr>
              <a:spLocks/>
            </p:cNvSpPr>
            <p:nvPr/>
          </p:nvSpPr>
          <p:spPr bwMode="auto">
            <a:xfrm>
              <a:off x="4485" y="3395"/>
              <a:ext cx="447" cy="475"/>
            </a:xfrm>
            <a:custGeom>
              <a:avLst/>
              <a:gdLst>
                <a:gd name="T0" fmla="*/ 28 w 1375"/>
                <a:gd name="T1" fmla="*/ 1363 h 1363"/>
                <a:gd name="T2" fmla="*/ 11 w 1375"/>
                <a:gd name="T3" fmla="*/ 980 h 1363"/>
                <a:gd name="T4" fmla="*/ 93 w 1375"/>
                <a:gd name="T5" fmla="*/ 555 h 1363"/>
                <a:gd name="T6" fmla="*/ 346 w 1375"/>
                <a:gd name="T7" fmla="*/ 237 h 1363"/>
                <a:gd name="T8" fmla="*/ 1073 w 1375"/>
                <a:gd name="T9" fmla="*/ 188 h 1363"/>
                <a:gd name="T10" fmla="*/ 1375 w 1375"/>
                <a:gd name="T11" fmla="*/ 1363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5F5F5F"/>
            </a:solidFill>
            <a:ln w="9525">
              <a:solidFill>
                <a:srgbClr val="5F5F5F"/>
              </a:solidFill>
              <a:round/>
              <a:headEnd/>
              <a:tailEnd/>
            </a:ln>
          </p:spPr>
          <p:txBody>
            <a:bodyPr wrap="none" anchor="ctr">
              <a:prstTxWarp prst="textNoShape">
                <a:avLst/>
              </a:prstTxWarp>
            </a:bodyPr>
            <a:lstStyle/>
            <a:p>
              <a:pPr>
                <a:defRPr/>
              </a:pPr>
              <a:endParaRPr lang="en-US" sz="1600">
                <a:latin typeface="+mn-lt"/>
              </a:endParaRPr>
            </a:p>
          </p:txBody>
        </p:sp>
        <p:sp>
          <p:nvSpPr>
            <p:cNvPr id="41008" name="Freeform 74"/>
            <p:cNvSpPr>
              <a:spLocks/>
            </p:cNvSpPr>
            <p:nvPr/>
          </p:nvSpPr>
          <p:spPr bwMode="auto">
            <a:xfrm>
              <a:off x="4929" y="3395"/>
              <a:ext cx="448" cy="475"/>
            </a:xfrm>
            <a:custGeom>
              <a:avLst/>
              <a:gdLst>
                <a:gd name="T0" fmla="*/ 28 w 1375"/>
                <a:gd name="T1" fmla="*/ 1363 h 1363"/>
                <a:gd name="T2" fmla="*/ 11 w 1375"/>
                <a:gd name="T3" fmla="*/ 980 h 1363"/>
                <a:gd name="T4" fmla="*/ 93 w 1375"/>
                <a:gd name="T5" fmla="*/ 555 h 1363"/>
                <a:gd name="T6" fmla="*/ 346 w 1375"/>
                <a:gd name="T7" fmla="*/ 237 h 1363"/>
                <a:gd name="T8" fmla="*/ 1073 w 1375"/>
                <a:gd name="T9" fmla="*/ 188 h 1363"/>
                <a:gd name="T10" fmla="*/ 1375 w 1375"/>
                <a:gd name="T11" fmla="*/ 1363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rgbClr val="000000"/>
              </a:solidFill>
              <a:round/>
              <a:headEnd/>
              <a:tailEnd/>
            </a:ln>
          </p:spPr>
          <p:txBody>
            <a:bodyPr wrap="none" anchor="ctr">
              <a:prstTxWarp prst="textNoShape">
                <a:avLst/>
              </a:prstTxWarp>
            </a:bodyPr>
            <a:lstStyle/>
            <a:p>
              <a:pPr>
                <a:defRPr/>
              </a:pPr>
              <a:endParaRPr lang="en-US" sz="1600">
                <a:latin typeface="+mn-lt"/>
              </a:endParaRPr>
            </a:p>
          </p:txBody>
        </p:sp>
        <p:sp>
          <p:nvSpPr>
            <p:cNvPr id="41009" name="Line 75"/>
            <p:cNvSpPr>
              <a:spLocks noChangeShapeType="1"/>
            </p:cNvSpPr>
            <p:nvPr/>
          </p:nvSpPr>
          <p:spPr bwMode="auto">
            <a:xfrm>
              <a:off x="3329" y="3855"/>
              <a:ext cx="2232" cy="0"/>
            </a:xfrm>
            <a:prstGeom prst="line">
              <a:avLst/>
            </a:prstGeom>
            <a:noFill/>
            <a:ln w="9525">
              <a:solidFill>
                <a:schemeClr val="tx1"/>
              </a:solidFill>
              <a:round/>
              <a:headEnd/>
              <a:tailEnd/>
            </a:ln>
          </p:spPr>
          <p:txBody>
            <a:bodyPr wrap="none" anchor="ctr">
              <a:prstTxWarp prst="textNoShape">
                <a:avLst/>
              </a:prstTxWarp>
            </a:bodyPr>
            <a:lstStyle/>
            <a:p>
              <a:pPr>
                <a:defRPr/>
              </a:pPr>
              <a:endParaRPr lang="en-US" sz="1600">
                <a:latin typeface="+mn-lt"/>
              </a:endParaRPr>
            </a:p>
          </p:txBody>
        </p:sp>
        <p:sp>
          <p:nvSpPr>
            <p:cNvPr id="41010" name="Text Box 76"/>
            <p:cNvSpPr txBox="1">
              <a:spLocks noChangeArrowheads="1"/>
            </p:cNvSpPr>
            <p:nvPr/>
          </p:nvSpPr>
          <p:spPr bwMode="auto">
            <a:xfrm>
              <a:off x="3913" y="3932"/>
              <a:ext cx="1686" cy="212"/>
            </a:xfrm>
            <a:prstGeom prst="rect">
              <a:avLst/>
            </a:prstGeom>
            <a:noFill/>
            <a:ln w="9525">
              <a:noFill/>
              <a:miter lim="800000"/>
              <a:headEnd/>
              <a:tailEnd/>
            </a:ln>
          </p:spPr>
          <p:txBody>
            <a:bodyPr>
              <a:prstTxWarp prst="textNoShape">
                <a:avLst/>
              </a:prstTxWarp>
              <a:spAutoFit/>
            </a:bodyPr>
            <a:lstStyle/>
            <a:p>
              <a:pPr>
                <a:defRPr/>
              </a:pPr>
              <a:r>
                <a:rPr lang="en-US" sz="1600">
                  <a:latin typeface="+mn-lt"/>
                </a:rPr>
                <a:t>794        1000     1260    1588</a:t>
              </a:r>
            </a:p>
          </p:txBody>
        </p:sp>
        <p:sp>
          <p:nvSpPr>
            <p:cNvPr id="41011" name="Line 77"/>
            <p:cNvSpPr>
              <a:spLocks noChangeShapeType="1"/>
            </p:cNvSpPr>
            <p:nvPr/>
          </p:nvSpPr>
          <p:spPr bwMode="auto">
            <a:xfrm flipV="1">
              <a:off x="3329" y="3114"/>
              <a:ext cx="0" cy="738"/>
            </a:xfrm>
            <a:prstGeom prst="line">
              <a:avLst/>
            </a:prstGeom>
            <a:noFill/>
            <a:ln w="9525">
              <a:solidFill>
                <a:schemeClr val="tx1"/>
              </a:solidFill>
              <a:round/>
              <a:headEnd/>
              <a:tailEnd/>
            </a:ln>
          </p:spPr>
          <p:txBody>
            <a:bodyPr wrap="none" anchor="ctr">
              <a:prstTxWarp prst="textNoShape">
                <a:avLst/>
              </a:prstTxWarp>
            </a:bodyPr>
            <a:lstStyle/>
            <a:p>
              <a:pPr>
                <a:defRPr/>
              </a:pPr>
              <a:endParaRPr lang="en-US" sz="1600">
                <a:latin typeface="+mn-lt"/>
              </a:endParaRPr>
            </a:p>
          </p:txBody>
        </p:sp>
      </p:grpSp>
      <p:sp>
        <p:nvSpPr>
          <p:cNvPr id="37919" name="Line 88"/>
          <p:cNvSpPr>
            <a:spLocks noChangeShapeType="1"/>
          </p:cNvSpPr>
          <p:nvPr/>
        </p:nvSpPr>
        <p:spPr bwMode="auto">
          <a:xfrm>
            <a:off x="4572000" y="920750"/>
            <a:ext cx="0" cy="5937250"/>
          </a:xfrm>
          <a:prstGeom prst="line">
            <a:avLst/>
          </a:prstGeom>
          <a:noFill/>
          <a:ln w="57150">
            <a:solidFill>
              <a:schemeClr val="tx1"/>
            </a:solidFill>
            <a:round/>
            <a:headEnd/>
            <a:tailEnd/>
          </a:ln>
        </p:spPr>
        <p:txBody>
          <a:bodyPr wrap="none" anchor="ctr">
            <a:prstTxWarp prst="textNoShape">
              <a:avLst/>
            </a:prstTxWarp>
          </a:bodyPr>
          <a:lstStyle/>
          <a:p>
            <a:endParaRPr lang="en-US"/>
          </a:p>
        </p:txBody>
      </p:sp>
      <p:sp>
        <p:nvSpPr>
          <p:cNvPr id="40992" name="Line 89"/>
          <p:cNvSpPr>
            <a:spLocks noChangeShapeType="1"/>
          </p:cNvSpPr>
          <p:nvPr/>
        </p:nvSpPr>
        <p:spPr bwMode="auto">
          <a:xfrm flipV="1">
            <a:off x="0" y="3810000"/>
            <a:ext cx="9144000" cy="12700"/>
          </a:xfrm>
          <a:prstGeom prst="line">
            <a:avLst/>
          </a:prstGeom>
          <a:noFill/>
          <a:ln w="38100">
            <a:solidFill>
              <a:schemeClr val="tx1"/>
            </a:solidFill>
            <a:round/>
            <a:headEnd/>
            <a:tailEnd/>
          </a:ln>
        </p:spPr>
        <p:txBody>
          <a:bodyPr wrap="none" anchor="ctr">
            <a:prstTxWarp prst="textNoShape">
              <a:avLst/>
            </a:prstTxWarp>
          </a:bodyPr>
          <a:lstStyle/>
          <a:p>
            <a:pPr>
              <a:defRPr/>
            </a:pPr>
            <a:endParaRPr lang="en-US" sz="1600">
              <a:latin typeface="+mn-lt"/>
            </a:endParaRPr>
          </a:p>
        </p:txBody>
      </p:sp>
      <p:grpSp>
        <p:nvGrpSpPr>
          <p:cNvPr id="3" name="Group 51"/>
          <p:cNvGrpSpPr/>
          <p:nvPr/>
        </p:nvGrpSpPr>
        <p:grpSpPr>
          <a:xfrm>
            <a:off x="762228" y="882889"/>
            <a:ext cx="2354262" cy="1016000"/>
            <a:chOff x="750888" y="771525"/>
            <a:chExt cx="2354262" cy="1016000"/>
          </a:xfrm>
          <a:scene3d>
            <a:camera prst="orthographicFront">
              <a:rot lat="0" lon="0" rev="60000"/>
            </a:camera>
            <a:lightRig rig="threePt" dir="t"/>
          </a:scene3d>
        </p:grpSpPr>
        <p:pic>
          <p:nvPicPr>
            <p:cNvPr id="40993" name="Picture 90"/>
            <p:cNvPicPr>
              <a:picLocks noChangeAspect="1" noChangeArrowheads="1"/>
            </p:cNvPicPr>
            <p:nvPr/>
          </p:nvPicPr>
          <p:blipFill>
            <a:blip r:embed="rId3"/>
            <a:srcRect l="4750" t="11163" r="82210" b="78407"/>
            <a:stretch>
              <a:fillRect/>
            </a:stretch>
          </p:blipFill>
          <p:spPr bwMode="auto">
            <a:xfrm>
              <a:off x="750888" y="1176338"/>
              <a:ext cx="982662" cy="611187"/>
            </a:xfrm>
            <a:prstGeom prst="rect">
              <a:avLst/>
            </a:prstGeom>
            <a:noFill/>
            <a:ln w="9525">
              <a:noFill/>
              <a:miter lim="800000"/>
              <a:headEnd/>
              <a:tailEnd/>
            </a:ln>
          </p:spPr>
        </p:pic>
        <p:pic>
          <p:nvPicPr>
            <p:cNvPr id="40994" name="Picture 92"/>
            <p:cNvPicPr>
              <a:picLocks noChangeAspect="1" noChangeArrowheads="1"/>
            </p:cNvPicPr>
            <p:nvPr/>
          </p:nvPicPr>
          <p:blipFill>
            <a:blip r:embed="rId3"/>
            <a:srcRect l="4753" t="2094" r="62701" b="90567"/>
            <a:stretch>
              <a:fillRect/>
            </a:stretch>
          </p:blipFill>
          <p:spPr bwMode="auto">
            <a:xfrm>
              <a:off x="750888" y="771525"/>
              <a:ext cx="2354262" cy="430213"/>
            </a:xfrm>
            <a:prstGeom prst="rect">
              <a:avLst/>
            </a:prstGeom>
            <a:noFill/>
            <a:ln w="9525">
              <a:noFill/>
              <a:miter lim="800000"/>
              <a:headEnd/>
              <a:tailEnd/>
            </a:ln>
          </p:spPr>
        </p:pic>
      </p:grpSp>
      <p:sp>
        <p:nvSpPr>
          <p:cNvPr id="40995" name="Text Box 93"/>
          <p:cNvSpPr txBox="1">
            <a:spLocks noChangeArrowheads="1"/>
          </p:cNvSpPr>
          <p:nvPr/>
        </p:nvSpPr>
        <p:spPr bwMode="auto">
          <a:xfrm>
            <a:off x="1054100" y="1836738"/>
            <a:ext cx="909638" cy="307975"/>
          </a:xfrm>
          <a:prstGeom prst="rect">
            <a:avLst/>
          </a:prstGeom>
          <a:noFill/>
          <a:ln w="9525">
            <a:noFill/>
            <a:miter lim="800000"/>
            <a:headEnd/>
            <a:tailEnd/>
          </a:ln>
        </p:spPr>
        <p:txBody>
          <a:bodyPr wrap="none">
            <a:prstTxWarp prst="textNoShape">
              <a:avLst/>
            </a:prstTxWarp>
            <a:spAutoFit/>
          </a:bodyPr>
          <a:lstStyle/>
          <a:p>
            <a:pPr>
              <a:defRPr/>
            </a:pPr>
            <a:r>
              <a:rPr lang="en-US" sz="1400" dirty="0">
                <a:latin typeface="+mn-lt"/>
              </a:rPr>
              <a:t>Time (ms)</a:t>
            </a:r>
          </a:p>
        </p:txBody>
      </p:sp>
      <p:grpSp>
        <p:nvGrpSpPr>
          <p:cNvPr id="4" name="Group 52"/>
          <p:cNvGrpSpPr/>
          <p:nvPr/>
        </p:nvGrpSpPr>
        <p:grpSpPr>
          <a:xfrm>
            <a:off x="4935538" y="848868"/>
            <a:ext cx="2354262" cy="939800"/>
            <a:chOff x="4935538" y="769488"/>
            <a:chExt cx="2354262" cy="939800"/>
          </a:xfrm>
          <a:scene3d>
            <a:camera prst="orthographicFront">
              <a:rot lat="0" lon="0" rev="60000"/>
            </a:camera>
            <a:lightRig rig="threePt" dir="t"/>
          </a:scene3d>
        </p:grpSpPr>
        <p:pic>
          <p:nvPicPr>
            <p:cNvPr id="40996" name="Picture 96"/>
            <p:cNvPicPr>
              <a:picLocks noChangeAspect="1" noChangeArrowheads="1"/>
            </p:cNvPicPr>
            <p:nvPr/>
          </p:nvPicPr>
          <p:blipFill>
            <a:blip r:embed="rId3"/>
            <a:srcRect l="4752" t="11163" r="75955" b="78409"/>
            <a:stretch>
              <a:fillRect/>
            </a:stretch>
          </p:blipFill>
          <p:spPr bwMode="auto">
            <a:xfrm>
              <a:off x="4937125" y="1158425"/>
              <a:ext cx="1395413" cy="550863"/>
            </a:xfrm>
            <a:prstGeom prst="rect">
              <a:avLst/>
            </a:prstGeom>
            <a:noFill/>
            <a:ln w="9525">
              <a:noFill/>
              <a:miter lim="800000"/>
              <a:headEnd/>
              <a:tailEnd/>
            </a:ln>
          </p:spPr>
        </p:pic>
        <p:pic>
          <p:nvPicPr>
            <p:cNvPr id="40997" name="Picture 98"/>
            <p:cNvPicPr>
              <a:picLocks noChangeAspect="1" noChangeArrowheads="1"/>
            </p:cNvPicPr>
            <p:nvPr/>
          </p:nvPicPr>
          <p:blipFill>
            <a:blip r:embed="rId3"/>
            <a:srcRect l="4753" t="2094" r="62701" b="90567"/>
            <a:stretch>
              <a:fillRect/>
            </a:stretch>
          </p:blipFill>
          <p:spPr bwMode="auto">
            <a:xfrm>
              <a:off x="4935538" y="769488"/>
              <a:ext cx="2354262" cy="387350"/>
            </a:xfrm>
            <a:prstGeom prst="rect">
              <a:avLst/>
            </a:prstGeom>
            <a:noFill/>
            <a:ln w="9525">
              <a:noFill/>
              <a:miter lim="800000"/>
              <a:headEnd/>
              <a:tailEnd/>
            </a:ln>
          </p:spPr>
        </p:pic>
      </p:grpSp>
      <p:sp>
        <p:nvSpPr>
          <p:cNvPr id="40998" name="Text Box 101"/>
          <p:cNvSpPr txBox="1">
            <a:spLocks noChangeArrowheads="1"/>
          </p:cNvSpPr>
          <p:nvPr/>
        </p:nvSpPr>
        <p:spPr bwMode="auto">
          <a:xfrm>
            <a:off x="5526088" y="1785938"/>
            <a:ext cx="909637" cy="307975"/>
          </a:xfrm>
          <a:prstGeom prst="rect">
            <a:avLst/>
          </a:prstGeom>
          <a:noFill/>
          <a:ln w="9525">
            <a:noFill/>
            <a:miter lim="800000"/>
            <a:headEnd/>
            <a:tailEnd/>
          </a:ln>
        </p:spPr>
        <p:txBody>
          <a:bodyPr wrap="none">
            <a:prstTxWarp prst="textNoShape">
              <a:avLst/>
            </a:prstTxWarp>
            <a:spAutoFit/>
          </a:bodyPr>
          <a:lstStyle/>
          <a:p>
            <a:pPr>
              <a:defRPr/>
            </a:pPr>
            <a:r>
              <a:rPr lang="en-US" sz="1400" dirty="0">
                <a:latin typeface="+mn-lt"/>
              </a:rPr>
              <a:t>Time (ms)</a:t>
            </a:r>
          </a:p>
        </p:txBody>
      </p:sp>
      <p:pic>
        <p:nvPicPr>
          <p:cNvPr id="40999" name="Picture 102"/>
          <p:cNvPicPr>
            <a:picLocks noChangeAspect="1" noChangeArrowheads="1"/>
          </p:cNvPicPr>
          <p:nvPr/>
        </p:nvPicPr>
        <p:blipFill>
          <a:blip r:embed="rId3"/>
          <a:srcRect l="4755" t="2094" r="62701" b="78410"/>
          <a:stretch>
            <a:fillRect/>
          </a:stretch>
        </p:blipFill>
        <p:spPr bwMode="auto">
          <a:xfrm>
            <a:off x="225425" y="3947663"/>
            <a:ext cx="2354263" cy="858837"/>
          </a:xfrm>
          <a:prstGeom prst="rect">
            <a:avLst/>
          </a:prstGeom>
          <a:noFill/>
          <a:ln w="9525">
            <a:noFill/>
            <a:miter lim="800000"/>
            <a:headEnd/>
            <a:tailEnd/>
          </a:ln>
          <a:scene3d>
            <a:camera prst="orthographicFront">
              <a:rot lat="0" lon="0" rev="60000"/>
            </a:camera>
            <a:lightRig rig="threePt" dir="t"/>
          </a:scene3d>
        </p:spPr>
      </p:pic>
      <p:sp>
        <p:nvSpPr>
          <p:cNvPr id="41000" name="Text Box 106"/>
          <p:cNvSpPr txBox="1">
            <a:spLocks noChangeArrowheads="1"/>
          </p:cNvSpPr>
          <p:nvPr/>
        </p:nvSpPr>
        <p:spPr bwMode="auto">
          <a:xfrm>
            <a:off x="1250950" y="4772025"/>
            <a:ext cx="909638" cy="307975"/>
          </a:xfrm>
          <a:prstGeom prst="rect">
            <a:avLst/>
          </a:prstGeom>
          <a:noFill/>
          <a:ln w="9525">
            <a:noFill/>
            <a:miter lim="800000"/>
            <a:headEnd/>
            <a:tailEnd/>
          </a:ln>
        </p:spPr>
        <p:txBody>
          <a:bodyPr wrap="none">
            <a:prstTxWarp prst="textNoShape">
              <a:avLst/>
            </a:prstTxWarp>
            <a:spAutoFit/>
          </a:bodyPr>
          <a:lstStyle/>
          <a:p>
            <a:pPr>
              <a:defRPr/>
            </a:pPr>
            <a:r>
              <a:rPr lang="en-US" sz="1400" dirty="0">
                <a:latin typeface="+mn-lt"/>
              </a:rPr>
              <a:t>Time (ms)</a:t>
            </a:r>
          </a:p>
        </p:txBody>
      </p:sp>
      <p:pic>
        <p:nvPicPr>
          <p:cNvPr id="41001" name="Picture 110"/>
          <p:cNvPicPr>
            <a:picLocks noChangeAspect="1" noChangeArrowheads="1"/>
          </p:cNvPicPr>
          <p:nvPr/>
        </p:nvPicPr>
        <p:blipFill>
          <a:blip r:embed="rId3"/>
          <a:srcRect l="4755" t="2094" r="36763" b="78410"/>
          <a:stretch>
            <a:fillRect/>
          </a:stretch>
        </p:blipFill>
        <p:spPr bwMode="auto">
          <a:xfrm>
            <a:off x="4913313" y="3951065"/>
            <a:ext cx="4230687" cy="806450"/>
          </a:xfrm>
          <a:prstGeom prst="rect">
            <a:avLst/>
          </a:prstGeom>
          <a:noFill/>
          <a:ln w="9525">
            <a:noFill/>
            <a:miter lim="800000"/>
            <a:headEnd/>
            <a:tailEnd/>
          </a:ln>
          <a:scene3d>
            <a:camera prst="orthographicFront">
              <a:rot lat="0" lon="0" rev="60000"/>
            </a:camera>
            <a:lightRig rig="threePt" dir="t"/>
          </a:scene3d>
        </p:spPr>
      </p:pic>
      <p:sp>
        <p:nvSpPr>
          <p:cNvPr id="41002" name="Text Box 111"/>
          <p:cNvSpPr txBox="1">
            <a:spLocks noChangeArrowheads="1"/>
          </p:cNvSpPr>
          <p:nvPr/>
        </p:nvSpPr>
        <p:spPr bwMode="auto">
          <a:xfrm>
            <a:off x="6704013" y="4822825"/>
            <a:ext cx="928687" cy="304800"/>
          </a:xfrm>
          <a:prstGeom prst="rect">
            <a:avLst/>
          </a:prstGeom>
          <a:noFill/>
          <a:ln w="9525">
            <a:noFill/>
            <a:miter lim="800000"/>
            <a:headEnd/>
            <a:tailEnd/>
          </a:ln>
        </p:spPr>
        <p:txBody>
          <a:bodyPr wrap="none">
            <a:prstTxWarp prst="textNoShape">
              <a:avLst/>
            </a:prstTxWarp>
            <a:spAutoFit/>
          </a:bodyPr>
          <a:lstStyle/>
          <a:p>
            <a:pPr>
              <a:defRPr/>
            </a:pPr>
            <a:r>
              <a:rPr lang="en-US" sz="1400">
                <a:latin typeface="+mn-lt"/>
              </a:rPr>
              <a:t>Time (ms)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ctrTitle"/>
          </p:nvPr>
        </p:nvSpPr>
        <p:spPr/>
        <p:txBody>
          <a:bodyPr/>
          <a:lstStyle/>
          <a:p>
            <a:pPr eaLnBrk="1" hangingPunct="1"/>
            <a:r>
              <a:rPr lang="en-US" smtClean="0"/>
              <a:t>Pitch salience depends on duration and frequency</a:t>
            </a:r>
          </a:p>
        </p:txBody>
      </p:sp>
      <p:sp>
        <p:nvSpPr>
          <p:cNvPr id="39939" name="Subtitle 4"/>
          <p:cNvSpPr>
            <a:spLocks noGrp="1"/>
          </p:cNvSpPr>
          <p:nvPr>
            <p:ph type="subTitle" idx="1"/>
          </p:nvPr>
        </p:nvSpPr>
        <p:spPr>
          <a:xfrm>
            <a:off x="1371600" y="3886200"/>
            <a:ext cx="6400800" cy="2116138"/>
          </a:xfrm>
        </p:spPr>
        <p:txBody>
          <a:bodyPr/>
          <a:lstStyle/>
          <a:p>
            <a:pPr eaLnBrk="1" hangingPunct="1"/>
            <a:r>
              <a:rPr lang="en-US" dirty="0" smtClean="0">
                <a:solidFill>
                  <a:srgbClr val="898989"/>
                </a:solidFill>
              </a:rPr>
              <a:t>Tones don’t have very distinct pitch when they are very </a:t>
            </a:r>
            <a:r>
              <a:rPr lang="en-US" dirty="0" smtClean="0">
                <a:solidFill>
                  <a:srgbClr val="898989"/>
                </a:solidFill>
              </a:rPr>
              <a:t>short.</a:t>
            </a:r>
            <a:endParaRPr lang="en-US" dirty="0" smtClean="0">
              <a:solidFill>
                <a:srgbClr val="898989"/>
              </a:solidFill>
            </a:endParaRPr>
          </a:p>
        </p:txBody>
      </p:sp>
      <p:pic>
        <p:nvPicPr>
          <p:cNvPr id="6" name="29 Pitch Salience And Tone Duration.mp3">
            <a:hlinkClick r:id="" action="ppaction://media"/>
          </p:cNvPr>
          <p:cNvPicPr>
            <a:picLocks noRot="1" noChangeAspect="1"/>
          </p:cNvPicPr>
          <p:nvPr>
            <a:audioFile r:link="rId1"/>
          </p:nvPr>
        </p:nvPicPr>
        <p:blipFill>
          <a:blip r:embed="rId4"/>
          <a:srcRect/>
          <a:stretch>
            <a:fillRect/>
          </a:stretch>
        </p:blipFill>
        <p:spPr bwMode="auto">
          <a:xfrm>
            <a:off x="4352925" y="1512888"/>
            <a:ext cx="249238" cy="249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90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2286000"/>
            <a:ext cx="7772400" cy="1143000"/>
          </a:xfrm>
        </p:spPr>
        <p:txBody>
          <a:bodyPr/>
          <a:lstStyle/>
          <a:p>
            <a:pPr eaLnBrk="1" hangingPunct="1"/>
            <a:r>
              <a:rPr lang="en-US"/>
              <a:t>Prediction</a:t>
            </a:r>
          </a:p>
        </p:txBody>
      </p:sp>
      <p:sp>
        <p:nvSpPr>
          <p:cNvPr id="40963" name="Rectangle 3"/>
          <p:cNvSpPr>
            <a:spLocks noGrp="1" noChangeArrowheads="1"/>
          </p:cNvSpPr>
          <p:nvPr>
            <p:ph type="subTitle" idx="1"/>
          </p:nvPr>
        </p:nvSpPr>
        <p:spPr>
          <a:xfrm>
            <a:off x="1371600" y="3429000"/>
            <a:ext cx="6400800" cy="2101850"/>
          </a:xfrm>
        </p:spPr>
        <p:txBody>
          <a:bodyPr/>
          <a:lstStyle/>
          <a:p>
            <a:pPr algn="l" eaLnBrk="1" hangingPunct="1">
              <a:lnSpc>
                <a:spcPct val="80000"/>
              </a:lnSpc>
            </a:pPr>
            <a:r>
              <a:rPr lang="en-US" sz="3000">
                <a:solidFill>
                  <a:srgbClr val="898989"/>
                </a:solidFill>
              </a:rPr>
              <a:t>Shortening the duration of the tone should have a bigger effect on frequency discrimination if frequency is being coded temporally than if it is coded by place.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Effects of duration of pure-tone frequency discrimination</a:t>
            </a:r>
          </a:p>
        </p:txBody>
      </p:sp>
      <p:pic>
        <p:nvPicPr>
          <p:cNvPr id="43011" name="Picture 3"/>
          <p:cNvPicPr>
            <a:picLocks noChangeAspect="1" noChangeArrowheads="1"/>
          </p:cNvPicPr>
          <p:nvPr/>
        </p:nvPicPr>
        <p:blipFill>
          <a:blip r:embed="rId3">
            <a:lum contrast="24000"/>
          </a:blip>
          <a:srcRect l="2975" t="4874" b="4343"/>
          <a:stretch>
            <a:fillRect/>
          </a:stretch>
        </p:blipFill>
        <p:spPr bwMode="auto">
          <a:xfrm>
            <a:off x="993775" y="1590675"/>
            <a:ext cx="7194550" cy="4956175"/>
          </a:xfrm>
          <a:prstGeom prst="rect">
            <a:avLst/>
          </a:prstGeom>
          <a:noFill/>
          <a:ln w="9525">
            <a:noFill/>
            <a:miter lim="800000"/>
            <a:headEnd/>
            <a:tailEnd/>
          </a:ln>
        </p:spPr>
      </p:pic>
      <p:sp>
        <p:nvSpPr>
          <p:cNvPr id="43012" name="Text Box 4"/>
          <p:cNvSpPr txBox="1">
            <a:spLocks noChangeArrowheads="1"/>
          </p:cNvSpPr>
          <p:nvPr/>
        </p:nvSpPr>
        <p:spPr bwMode="auto">
          <a:xfrm>
            <a:off x="63500" y="6454775"/>
            <a:ext cx="1606550" cy="304800"/>
          </a:xfrm>
          <a:prstGeom prst="rect">
            <a:avLst/>
          </a:prstGeom>
          <a:noFill/>
          <a:ln w="9525">
            <a:noFill/>
            <a:miter lim="800000"/>
            <a:headEnd/>
            <a:tailEnd/>
          </a:ln>
        </p:spPr>
        <p:txBody>
          <a:bodyPr wrap="none">
            <a:prstTxWarp prst="textNoShape">
              <a:avLst/>
            </a:prstTxWarp>
            <a:spAutoFit/>
          </a:bodyPr>
          <a:lstStyle/>
          <a:p>
            <a:r>
              <a:rPr lang="en-US" sz="1400"/>
              <a:t>From Moore (1997)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36538"/>
            <a:ext cx="7772400" cy="3890962"/>
          </a:xfrm>
        </p:spPr>
        <p:txBody>
          <a:bodyPr rtlCol="0">
            <a:normAutofit fontScale="90000"/>
          </a:bodyPr>
          <a:lstStyle/>
          <a:p>
            <a:pPr eaLnBrk="1" fontAlgn="auto" hangingPunct="1">
              <a:spcAft>
                <a:spcPts val="0"/>
              </a:spcAft>
              <a:defRPr/>
            </a:pPr>
            <a:r>
              <a:rPr lang="en-US" dirty="0">
                <a:ea typeface="+mj-ea"/>
                <a:cs typeface="+mj-cs"/>
              </a:rPr>
              <a:t>These and other findings suggest that a temporal code (phase-locking) is used to code low frequency </a:t>
            </a:r>
            <a:r>
              <a:rPr lang="en-US" b="1" dirty="0">
                <a:ea typeface="+mj-ea"/>
                <a:cs typeface="+mj-cs"/>
              </a:rPr>
              <a:t>tones</a:t>
            </a:r>
            <a:r>
              <a:rPr lang="en-US" dirty="0">
                <a:ea typeface="+mj-ea"/>
                <a:cs typeface="+mj-cs"/>
              </a:rPr>
              <a:t>, but that the place code is used to code high frequency </a:t>
            </a:r>
            <a:r>
              <a:rPr lang="en-US" b="1" dirty="0">
                <a:ea typeface="+mj-ea"/>
                <a:cs typeface="+mj-cs"/>
              </a:rPr>
              <a:t>tones</a:t>
            </a:r>
          </a:p>
        </p:txBody>
      </p:sp>
      <p:sp>
        <p:nvSpPr>
          <p:cNvPr id="22531" name="Rectangle 3"/>
          <p:cNvSpPr>
            <a:spLocks noGrp="1" noChangeArrowheads="1"/>
          </p:cNvSpPr>
          <p:nvPr>
            <p:ph type="subTitle" idx="1"/>
          </p:nvPr>
        </p:nvSpPr>
        <p:spPr>
          <a:xfrm>
            <a:off x="1371600" y="4508500"/>
            <a:ext cx="6775450" cy="1752600"/>
          </a:xfrm>
        </p:spPr>
        <p:txBody>
          <a:bodyPr rtlCol="0">
            <a:normAutofit/>
          </a:bodyPr>
          <a:lstStyle/>
          <a:p>
            <a:pPr eaLnBrk="1" fontAlgn="auto" hangingPunct="1">
              <a:spcAft>
                <a:spcPts val="0"/>
              </a:spcAft>
              <a:buFont typeface="Arial"/>
              <a:buNone/>
              <a:defRPr/>
            </a:pPr>
            <a:r>
              <a:rPr lang="en-US">
                <a:ea typeface="+mn-ea"/>
                <a:cs typeface="+mn-cs"/>
              </a:rPr>
              <a:t>But notice that we do better, relatively speaking, with the temporal code. People use whatever works best.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286000"/>
            <a:ext cx="7772400" cy="1143000"/>
          </a:xfrm>
        </p:spPr>
        <p:txBody>
          <a:bodyPr/>
          <a:lstStyle/>
          <a:p>
            <a:pPr eaLnBrk="1" hangingPunct="1"/>
            <a:r>
              <a:rPr lang="en-US"/>
              <a:t>The bottom line</a:t>
            </a:r>
          </a:p>
        </p:txBody>
      </p:sp>
      <p:sp>
        <p:nvSpPr>
          <p:cNvPr id="4099" name="Rectangle 3"/>
          <p:cNvSpPr>
            <a:spLocks noGrp="1" noChangeArrowheads="1"/>
          </p:cNvSpPr>
          <p:nvPr>
            <p:ph type="subTitle" idx="1"/>
          </p:nvPr>
        </p:nvSpPr>
        <p:spPr>
          <a:xfrm>
            <a:off x="1371600" y="3886200"/>
            <a:ext cx="6400800" cy="2057400"/>
          </a:xfrm>
        </p:spPr>
        <p:txBody>
          <a:bodyPr>
            <a:normAutofit/>
          </a:bodyPr>
          <a:lstStyle/>
          <a:p>
            <a:pPr eaLnBrk="1" hangingPunct="1"/>
            <a:r>
              <a:rPr lang="en-US">
                <a:solidFill>
                  <a:srgbClr val="898989"/>
                </a:solidFill>
              </a:rPr>
              <a:t>Pitch perception involves the integration of rate-place and temporal codes across the spectrum.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discriminate to smallest changes in frequency</a:t>
            </a:r>
            <a:endParaRPr lang="en-US" dirty="0"/>
          </a:p>
        </p:txBody>
      </p:sp>
      <p:sp>
        <p:nvSpPr>
          <p:cNvPr id="3" name="Content Placeholder 2"/>
          <p:cNvSpPr>
            <a:spLocks noGrp="1"/>
          </p:cNvSpPr>
          <p:nvPr>
            <p:ph idx="1"/>
          </p:nvPr>
        </p:nvSpPr>
        <p:spPr/>
        <p:txBody>
          <a:bodyPr/>
          <a:lstStyle/>
          <a:p>
            <a:r>
              <a:rPr lang="en-US" dirty="0" smtClean="0"/>
              <a:t>In the low frequencies at low intensities</a:t>
            </a:r>
          </a:p>
          <a:p>
            <a:r>
              <a:rPr lang="en-US" dirty="0" smtClean="0"/>
              <a:t>In the middle frequencies at low intensities</a:t>
            </a:r>
          </a:p>
          <a:p>
            <a:r>
              <a:rPr lang="en-US" dirty="0" smtClean="0"/>
              <a:t>In the middle frequencies at medium to high intensities</a:t>
            </a:r>
          </a:p>
          <a:p>
            <a:r>
              <a:rPr lang="en-US" dirty="0" smtClean="0"/>
              <a:t>In the high frequencies at high intensities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4042" y="187158"/>
            <a:ext cx="8229600" cy="2018631"/>
          </a:xfrm>
        </p:spPr>
        <p:txBody>
          <a:bodyPr/>
          <a:lstStyle/>
          <a:p>
            <a:pPr algn="l"/>
            <a:r>
              <a:rPr lang="en-US" sz="3600" dirty="0" smtClean="0"/>
              <a:t>When discriminating frequency differences people use the ____ code at low frequencies and the ___ code at high frequencies</a:t>
            </a:r>
            <a:endParaRPr lang="en-US" sz="3600" dirty="0"/>
          </a:p>
        </p:txBody>
      </p:sp>
      <p:sp>
        <p:nvSpPr>
          <p:cNvPr id="3" name="Content Placeholder 2"/>
          <p:cNvSpPr>
            <a:spLocks noGrp="1"/>
          </p:cNvSpPr>
          <p:nvPr>
            <p:ph idx="1"/>
          </p:nvPr>
        </p:nvSpPr>
        <p:spPr>
          <a:xfrm>
            <a:off x="483937" y="2419684"/>
            <a:ext cx="8229600" cy="4267944"/>
          </a:xfrm>
        </p:spPr>
        <p:txBody>
          <a:bodyPr/>
          <a:lstStyle/>
          <a:p>
            <a:r>
              <a:rPr lang="en-US" dirty="0" smtClean="0"/>
              <a:t>Firing rate, temporal</a:t>
            </a:r>
          </a:p>
          <a:p>
            <a:r>
              <a:rPr lang="en-US" dirty="0" smtClean="0"/>
              <a:t>Temporal, spread of excitation</a:t>
            </a:r>
          </a:p>
          <a:p>
            <a:r>
              <a:rPr lang="en-US" dirty="0" smtClean="0"/>
              <a:t>Temporal, rate-place</a:t>
            </a:r>
          </a:p>
          <a:p>
            <a:r>
              <a:rPr lang="en-US" dirty="0" smtClean="0"/>
              <a:t>Rate-place, temporal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286000"/>
            <a:ext cx="7772400" cy="1143000"/>
          </a:xfrm>
        </p:spPr>
        <p:txBody>
          <a:bodyPr/>
          <a:lstStyle/>
          <a:p>
            <a:pPr eaLnBrk="1" hangingPunct="1"/>
            <a:r>
              <a:rPr lang="en-US" dirty="0" smtClean="0"/>
              <a:t>Complex pitch</a:t>
            </a:r>
            <a:endParaRPr lang="en-US" dirty="0"/>
          </a:p>
        </p:txBody>
      </p:sp>
      <p:sp>
        <p:nvSpPr>
          <p:cNvPr id="24579" name="Rectangle 3"/>
          <p:cNvSpPr>
            <a:spLocks noGrp="1" noChangeArrowheads="1"/>
          </p:cNvSpPr>
          <p:nvPr>
            <p:ph type="subTitle" idx="1"/>
          </p:nvPr>
        </p:nvSpPr>
        <p:spPr/>
        <p:txBody>
          <a:bodyPr rtlCol="0">
            <a:normAutofit/>
          </a:bodyPr>
          <a:lstStyle/>
          <a:p>
            <a:pPr eaLnBrk="1" fontAlgn="auto" hangingPunct="1">
              <a:spcAft>
                <a:spcPts val="0"/>
              </a:spcAft>
              <a:buFont typeface="Arial"/>
              <a:buNone/>
              <a:defRPr/>
            </a:pPr>
            <a:r>
              <a:rPr lang="en-US">
                <a:ea typeface="+mn-ea"/>
                <a:cs typeface="+mn-cs"/>
              </a:rPr>
              <a:t>Most sounds are complex. How do we perceive the pitch of complex sounds?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3"/>
          <p:cNvSpPr>
            <a:spLocks noGrp="1"/>
          </p:cNvSpPr>
          <p:nvPr>
            <p:ph type="ctrTitle"/>
          </p:nvPr>
        </p:nvSpPr>
        <p:spPr>
          <a:xfrm>
            <a:off x="752475" y="0"/>
            <a:ext cx="7772400" cy="1470025"/>
          </a:xfrm>
        </p:spPr>
        <p:txBody>
          <a:bodyPr/>
          <a:lstStyle/>
          <a:p>
            <a:pPr eaLnBrk="1" hangingPunct="1"/>
            <a:r>
              <a:rPr lang="en-US" smtClean="0"/>
              <a:t>Harmonic complex</a:t>
            </a:r>
          </a:p>
        </p:txBody>
      </p:sp>
      <p:sp>
        <p:nvSpPr>
          <p:cNvPr id="34" name="Subtitle 33"/>
          <p:cNvSpPr>
            <a:spLocks noGrp="1"/>
          </p:cNvSpPr>
          <p:nvPr>
            <p:ph type="subTitle" idx="1"/>
          </p:nvPr>
        </p:nvSpPr>
        <p:spPr>
          <a:xfrm>
            <a:off x="1344613" y="4941888"/>
            <a:ext cx="6400800" cy="1752600"/>
          </a:xfrm>
        </p:spPr>
        <p:txBody>
          <a:bodyPr/>
          <a:lstStyle/>
          <a:p>
            <a:pPr eaLnBrk="1" hangingPunct="1">
              <a:defRPr/>
            </a:pPr>
            <a:r>
              <a:rPr lang="en-US" dirty="0" smtClean="0"/>
              <a:t>Fundamental = 1</a:t>
            </a:r>
            <a:r>
              <a:rPr lang="en-US" baseline="30000" dirty="0" smtClean="0"/>
              <a:t>st</a:t>
            </a:r>
            <a:r>
              <a:rPr lang="en-US" dirty="0" smtClean="0"/>
              <a:t> harmonic</a:t>
            </a:r>
          </a:p>
          <a:p>
            <a:pPr eaLnBrk="1" hangingPunct="1">
              <a:defRPr/>
            </a:pPr>
            <a:r>
              <a:rPr lang="en-US" dirty="0" smtClean="0"/>
              <a:t>n</a:t>
            </a:r>
            <a:r>
              <a:rPr lang="en-US" sz="2400" i="1" dirty="0" smtClean="0"/>
              <a:t>th</a:t>
            </a:r>
            <a:r>
              <a:rPr lang="en-US" i="1" dirty="0" smtClean="0"/>
              <a:t> </a:t>
            </a:r>
            <a:r>
              <a:rPr lang="en-US" dirty="0" smtClean="0"/>
              <a:t>harmonic = </a:t>
            </a:r>
            <a:r>
              <a:rPr lang="en-US" dirty="0" err="1" smtClean="0"/>
              <a:t>n</a:t>
            </a:r>
            <a:r>
              <a:rPr lang="en-US" dirty="0" smtClean="0"/>
              <a:t>    f</a:t>
            </a:r>
            <a:r>
              <a:rPr lang="en-US" baseline="-25000" dirty="0" smtClean="0"/>
              <a:t>0</a:t>
            </a:r>
            <a:endParaRPr lang="en-US" i="1" dirty="0"/>
          </a:p>
        </p:txBody>
      </p:sp>
      <p:cxnSp>
        <p:nvCxnSpPr>
          <p:cNvPr id="6" name="Straight Connector 5"/>
          <p:cNvCxnSpPr/>
          <p:nvPr/>
        </p:nvCxnSpPr>
        <p:spPr>
          <a:xfrm>
            <a:off x="1925638" y="3556000"/>
            <a:ext cx="522605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1884947" y="3154947"/>
            <a:ext cx="762000" cy="13369"/>
          </a:xfrm>
          <a:prstGeom prst="line">
            <a:avLst/>
          </a:prstGeom>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408363" y="4157663"/>
            <a:ext cx="2125662" cy="461962"/>
          </a:xfrm>
          <a:prstGeom prst="rect">
            <a:avLst/>
          </a:prstGeom>
          <a:noFill/>
        </p:spPr>
        <p:txBody>
          <a:bodyPr wrap="none">
            <a:spAutoFit/>
          </a:bodyPr>
          <a:lstStyle/>
          <a:p>
            <a:pPr>
              <a:defRPr/>
            </a:pPr>
            <a:r>
              <a:rPr lang="en-US" dirty="0">
                <a:latin typeface="+mn-lt"/>
              </a:rPr>
              <a:t>Frequency (Hz)</a:t>
            </a:r>
          </a:p>
        </p:txBody>
      </p:sp>
      <p:sp>
        <p:nvSpPr>
          <p:cNvPr id="11" name="TextBox 10"/>
          <p:cNvSpPr txBox="1"/>
          <p:nvPr/>
        </p:nvSpPr>
        <p:spPr>
          <a:xfrm rot="16200000">
            <a:off x="473076" y="2544762"/>
            <a:ext cx="1909762" cy="461963"/>
          </a:xfrm>
          <a:prstGeom prst="rect">
            <a:avLst/>
          </a:prstGeom>
          <a:noFill/>
        </p:spPr>
        <p:txBody>
          <a:bodyPr wrap="none">
            <a:spAutoFit/>
          </a:bodyPr>
          <a:lstStyle/>
          <a:p>
            <a:pPr>
              <a:defRPr/>
            </a:pPr>
            <a:r>
              <a:rPr lang="en-US" dirty="0">
                <a:latin typeface="+mn-lt"/>
              </a:rPr>
              <a:t>Level (dB SPL)</a:t>
            </a:r>
          </a:p>
        </p:txBody>
      </p:sp>
      <p:sp>
        <p:nvSpPr>
          <p:cNvPr id="18" name="TextBox 17"/>
          <p:cNvSpPr txBox="1"/>
          <p:nvPr/>
        </p:nvSpPr>
        <p:spPr>
          <a:xfrm>
            <a:off x="1898650" y="3703638"/>
            <a:ext cx="5046663" cy="338137"/>
          </a:xfrm>
          <a:prstGeom prst="rect">
            <a:avLst/>
          </a:prstGeom>
          <a:noFill/>
        </p:spPr>
        <p:txBody>
          <a:bodyPr wrap="none">
            <a:spAutoFit/>
          </a:bodyPr>
          <a:lstStyle/>
          <a:p>
            <a:pPr>
              <a:defRPr/>
            </a:pPr>
            <a:r>
              <a:rPr lang="en-US" sz="1600" dirty="0">
                <a:latin typeface="+mn-lt"/>
              </a:rPr>
              <a:t>200           400          600         800         1000       1200      1400</a:t>
            </a:r>
          </a:p>
        </p:txBody>
      </p:sp>
      <p:sp>
        <p:nvSpPr>
          <p:cNvPr id="19" name="TextBox 18"/>
          <p:cNvSpPr txBox="1"/>
          <p:nvPr/>
        </p:nvSpPr>
        <p:spPr>
          <a:xfrm>
            <a:off x="1884363" y="1363663"/>
            <a:ext cx="2178050" cy="461962"/>
          </a:xfrm>
          <a:prstGeom prst="rect">
            <a:avLst/>
          </a:prstGeom>
          <a:noFill/>
        </p:spPr>
        <p:txBody>
          <a:bodyPr wrap="none">
            <a:spAutoFit/>
          </a:bodyPr>
          <a:lstStyle/>
          <a:p>
            <a:pPr>
              <a:defRPr/>
            </a:pPr>
            <a:r>
              <a:rPr lang="en-US" dirty="0">
                <a:latin typeface="+mn-lt"/>
              </a:rPr>
              <a:t>Fundamental, f</a:t>
            </a:r>
            <a:r>
              <a:rPr lang="en-US" baseline="-25000" dirty="0">
                <a:latin typeface="+mn-lt"/>
              </a:rPr>
              <a:t>0</a:t>
            </a:r>
            <a:endParaRPr lang="en-US" dirty="0">
              <a:latin typeface="+mn-lt"/>
            </a:endParaRPr>
          </a:p>
        </p:txBody>
      </p:sp>
      <p:sp>
        <p:nvSpPr>
          <p:cNvPr id="21" name="Freeform 20"/>
          <p:cNvSpPr/>
          <p:nvPr/>
        </p:nvSpPr>
        <p:spPr>
          <a:xfrm>
            <a:off x="1978025" y="1844675"/>
            <a:ext cx="855663" cy="749300"/>
          </a:xfrm>
          <a:custGeom>
            <a:avLst/>
            <a:gdLst>
              <a:gd name="connsiteX0" fmla="*/ 855578 w 855578"/>
              <a:gd name="connsiteY0" fmla="*/ 0 h 748632"/>
              <a:gd name="connsiteX1" fmla="*/ 106947 w 855578"/>
              <a:gd name="connsiteY1" fmla="*/ 334211 h 748632"/>
              <a:gd name="connsiteX2" fmla="*/ 213894 w 855578"/>
              <a:gd name="connsiteY2" fmla="*/ 748632 h 748632"/>
              <a:gd name="connsiteX3" fmla="*/ 213894 w 855578"/>
              <a:gd name="connsiteY3" fmla="*/ 748632 h 748632"/>
            </a:gdLst>
            <a:ahLst/>
            <a:cxnLst>
              <a:cxn ang="0">
                <a:pos x="connsiteX0" y="connsiteY0"/>
              </a:cxn>
              <a:cxn ang="0">
                <a:pos x="connsiteX1" y="connsiteY1"/>
              </a:cxn>
              <a:cxn ang="0">
                <a:pos x="connsiteX2" y="connsiteY2"/>
              </a:cxn>
              <a:cxn ang="0">
                <a:pos x="connsiteX3" y="connsiteY3"/>
              </a:cxn>
            </a:cxnLst>
            <a:rect l="l" t="t" r="r" b="b"/>
            <a:pathLst>
              <a:path w="855578" h="748632">
                <a:moveTo>
                  <a:pt x="855578" y="0"/>
                </a:moveTo>
                <a:cubicBezTo>
                  <a:pt x="534736" y="104719"/>
                  <a:pt x="213894" y="209439"/>
                  <a:pt x="106947" y="334211"/>
                </a:cubicBezTo>
                <a:cubicBezTo>
                  <a:pt x="0" y="458983"/>
                  <a:pt x="213894" y="748632"/>
                  <a:pt x="213894" y="748632"/>
                </a:cubicBezTo>
                <a:lnTo>
                  <a:pt x="213894" y="748632"/>
                </a:lnTo>
              </a:path>
            </a:pathLst>
          </a:custGeom>
          <a:ln>
            <a:solidFill>
              <a:schemeClr val="accent2"/>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2" name="TextBox 21"/>
          <p:cNvSpPr txBox="1"/>
          <p:nvPr/>
        </p:nvSpPr>
        <p:spPr>
          <a:xfrm>
            <a:off x="4603750" y="1503363"/>
            <a:ext cx="3036888" cy="460375"/>
          </a:xfrm>
          <a:prstGeom prst="rect">
            <a:avLst/>
          </a:prstGeom>
          <a:noFill/>
        </p:spPr>
        <p:txBody>
          <a:bodyPr wrap="none">
            <a:spAutoFit/>
          </a:bodyPr>
          <a:lstStyle/>
          <a:p>
            <a:pPr>
              <a:defRPr/>
            </a:pPr>
            <a:r>
              <a:rPr lang="en-US" dirty="0">
                <a:latin typeface="+mn-lt"/>
              </a:rPr>
              <a:t>harmonics, f</a:t>
            </a:r>
            <a:r>
              <a:rPr lang="en-US" baseline="-25000" dirty="0">
                <a:latin typeface="+mn-lt"/>
              </a:rPr>
              <a:t>1, </a:t>
            </a:r>
            <a:r>
              <a:rPr lang="en-US" dirty="0"/>
              <a:t>f</a:t>
            </a:r>
            <a:r>
              <a:rPr lang="en-US" baseline="-25000" dirty="0"/>
              <a:t>2,</a:t>
            </a:r>
            <a:r>
              <a:rPr lang="en-US" dirty="0"/>
              <a:t> f</a:t>
            </a:r>
            <a:r>
              <a:rPr lang="en-US" baseline="-25000" dirty="0"/>
              <a:t>3,</a:t>
            </a:r>
            <a:r>
              <a:rPr lang="en-US" dirty="0"/>
              <a:t> etc.</a:t>
            </a:r>
            <a:r>
              <a:rPr lang="en-US" dirty="0">
                <a:latin typeface="+mn-lt"/>
              </a:rPr>
              <a:t> </a:t>
            </a:r>
          </a:p>
        </p:txBody>
      </p:sp>
      <p:grpSp>
        <p:nvGrpSpPr>
          <p:cNvPr id="2" name="Group 36"/>
          <p:cNvGrpSpPr>
            <a:grpSpLocks/>
          </p:cNvGrpSpPr>
          <p:nvPr/>
        </p:nvGrpSpPr>
        <p:grpSpPr bwMode="auto">
          <a:xfrm>
            <a:off x="2997200" y="1905000"/>
            <a:ext cx="3138488" cy="1638300"/>
            <a:chOff x="2997640" y="1905000"/>
            <a:chExt cx="3138465" cy="1637632"/>
          </a:xfrm>
        </p:grpSpPr>
        <p:cxnSp>
          <p:nvCxnSpPr>
            <p:cNvPr id="12" name="Straight Connector 11"/>
            <p:cNvCxnSpPr/>
            <p:nvPr/>
          </p:nvCxnSpPr>
          <p:spPr>
            <a:xfrm rot="16200000" flipH="1">
              <a:off x="2623325" y="3154947"/>
              <a:ext cx="762000" cy="13369"/>
            </a:xfrm>
            <a:prstGeom prst="line">
              <a:avLst/>
            </a:prstGeom>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26" name="Freeform 25"/>
            <p:cNvSpPr/>
            <p:nvPr/>
          </p:nvSpPr>
          <p:spPr>
            <a:xfrm>
              <a:off x="3007165" y="1905000"/>
              <a:ext cx="3128940" cy="634741"/>
            </a:xfrm>
            <a:custGeom>
              <a:avLst/>
              <a:gdLst>
                <a:gd name="connsiteX0" fmla="*/ 3128210 w 3128210"/>
                <a:gd name="connsiteY0" fmla="*/ 193842 h 635000"/>
                <a:gd name="connsiteX1" fmla="*/ 1243263 w 3128210"/>
                <a:gd name="connsiteY1" fmla="*/ 73526 h 635000"/>
                <a:gd name="connsiteX2" fmla="*/ 0 w 3128210"/>
                <a:gd name="connsiteY2" fmla="*/ 635000 h 635000"/>
                <a:gd name="connsiteX3" fmla="*/ 0 w 3128210"/>
                <a:gd name="connsiteY3" fmla="*/ 635000 h 635000"/>
              </a:gdLst>
              <a:ahLst/>
              <a:cxnLst>
                <a:cxn ang="0">
                  <a:pos x="connsiteX0" y="connsiteY0"/>
                </a:cxn>
                <a:cxn ang="0">
                  <a:pos x="connsiteX1" y="connsiteY1"/>
                </a:cxn>
                <a:cxn ang="0">
                  <a:pos x="connsiteX2" y="connsiteY2"/>
                </a:cxn>
                <a:cxn ang="0">
                  <a:pos x="connsiteX3" y="connsiteY3"/>
                </a:cxn>
              </a:cxnLst>
              <a:rect l="l" t="t" r="r" b="b"/>
              <a:pathLst>
                <a:path w="3128210" h="635000">
                  <a:moveTo>
                    <a:pt x="3128210" y="193842"/>
                  </a:moveTo>
                  <a:cubicBezTo>
                    <a:pt x="2446420" y="96921"/>
                    <a:pt x="1764631" y="0"/>
                    <a:pt x="1243263" y="73526"/>
                  </a:cubicBezTo>
                  <a:cubicBezTo>
                    <a:pt x="721895" y="147052"/>
                    <a:pt x="0" y="635000"/>
                    <a:pt x="0" y="635000"/>
                  </a:cubicBezTo>
                  <a:lnTo>
                    <a:pt x="0" y="635000"/>
                  </a:lnTo>
                </a:path>
              </a:pathLst>
            </a:custGeom>
            <a:ln>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3" name="Group 37"/>
          <p:cNvGrpSpPr>
            <a:grpSpLocks/>
          </p:cNvGrpSpPr>
          <p:nvPr/>
        </p:nvGrpSpPr>
        <p:grpSpPr bwMode="auto">
          <a:xfrm>
            <a:off x="3735388" y="2098675"/>
            <a:ext cx="2400300" cy="1444625"/>
            <a:chOff x="3736018" y="2098842"/>
            <a:chExt cx="2400087" cy="1443790"/>
          </a:xfrm>
        </p:grpSpPr>
        <p:cxnSp>
          <p:nvCxnSpPr>
            <p:cNvPr id="13" name="Straight Connector 12"/>
            <p:cNvCxnSpPr/>
            <p:nvPr/>
          </p:nvCxnSpPr>
          <p:spPr>
            <a:xfrm rot="16200000" flipH="1">
              <a:off x="3361703" y="3154947"/>
              <a:ext cx="762000" cy="13369"/>
            </a:xfrm>
            <a:prstGeom prst="line">
              <a:avLst/>
            </a:prstGeom>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3769352" y="2098842"/>
              <a:ext cx="2366753" cy="453763"/>
            </a:xfrm>
            <a:custGeom>
              <a:avLst/>
              <a:gdLst>
                <a:gd name="connsiteX0" fmla="*/ 2366210 w 2366210"/>
                <a:gd name="connsiteY0" fmla="*/ 0 h 454526"/>
                <a:gd name="connsiteX1" fmla="*/ 588210 w 2366210"/>
                <a:gd name="connsiteY1" fmla="*/ 147053 h 454526"/>
                <a:gd name="connsiteX2" fmla="*/ 0 w 2366210"/>
                <a:gd name="connsiteY2" fmla="*/ 454526 h 454526"/>
                <a:gd name="connsiteX3" fmla="*/ 0 w 2366210"/>
                <a:gd name="connsiteY3" fmla="*/ 454526 h 454526"/>
              </a:gdLst>
              <a:ahLst/>
              <a:cxnLst>
                <a:cxn ang="0">
                  <a:pos x="connsiteX0" y="connsiteY0"/>
                </a:cxn>
                <a:cxn ang="0">
                  <a:pos x="connsiteX1" y="connsiteY1"/>
                </a:cxn>
                <a:cxn ang="0">
                  <a:pos x="connsiteX2" y="connsiteY2"/>
                </a:cxn>
                <a:cxn ang="0">
                  <a:pos x="connsiteX3" y="connsiteY3"/>
                </a:cxn>
              </a:cxnLst>
              <a:rect l="l" t="t" r="r" b="b"/>
              <a:pathLst>
                <a:path w="2366210" h="454526">
                  <a:moveTo>
                    <a:pt x="2366210" y="0"/>
                  </a:moveTo>
                  <a:cubicBezTo>
                    <a:pt x="1674394" y="35649"/>
                    <a:pt x="982578" y="71299"/>
                    <a:pt x="588210" y="147053"/>
                  </a:cubicBezTo>
                  <a:cubicBezTo>
                    <a:pt x="193842" y="222807"/>
                    <a:pt x="0" y="454526"/>
                    <a:pt x="0" y="454526"/>
                  </a:cubicBezTo>
                  <a:lnTo>
                    <a:pt x="0" y="454526"/>
                  </a:lnTo>
                </a:path>
              </a:pathLst>
            </a:custGeom>
            <a:ln>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grpSp>
        <p:nvGrpSpPr>
          <p:cNvPr id="4" name="Group 38"/>
          <p:cNvGrpSpPr>
            <a:grpSpLocks/>
          </p:cNvGrpSpPr>
          <p:nvPr/>
        </p:nvGrpSpPr>
        <p:grpSpPr bwMode="auto">
          <a:xfrm>
            <a:off x="4475163" y="2085975"/>
            <a:ext cx="1674812" cy="1457325"/>
            <a:chOff x="4474396" y="2085474"/>
            <a:chExt cx="1675078" cy="1457158"/>
          </a:xfrm>
        </p:grpSpPr>
        <p:cxnSp>
          <p:nvCxnSpPr>
            <p:cNvPr id="14" name="Straight Connector 13"/>
            <p:cNvCxnSpPr/>
            <p:nvPr/>
          </p:nvCxnSpPr>
          <p:spPr>
            <a:xfrm rot="16200000" flipH="1">
              <a:off x="4100081" y="3154947"/>
              <a:ext cx="762000" cy="13369"/>
            </a:xfrm>
            <a:prstGeom prst="line">
              <a:avLst/>
            </a:prstGeom>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28" name="Freeform 27"/>
            <p:cNvSpPr/>
            <p:nvPr/>
          </p:nvSpPr>
          <p:spPr>
            <a:xfrm>
              <a:off x="4493449" y="2085474"/>
              <a:ext cx="1656025" cy="552387"/>
            </a:xfrm>
            <a:custGeom>
              <a:avLst/>
              <a:gdLst>
                <a:gd name="connsiteX0" fmla="*/ 1655457 w 1655457"/>
                <a:gd name="connsiteY0" fmla="*/ 0 h 552561"/>
                <a:gd name="connsiteX1" fmla="*/ 612720 w 1655457"/>
                <a:gd name="connsiteY1" fmla="*/ 280737 h 552561"/>
                <a:gd name="connsiteX2" fmla="*/ 171562 w 1655457"/>
                <a:gd name="connsiteY2" fmla="*/ 347579 h 552561"/>
                <a:gd name="connsiteX3" fmla="*/ 24509 w 1655457"/>
                <a:gd name="connsiteY3" fmla="*/ 521368 h 552561"/>
                <a:gd name="connsiteX4" fmla="*/ 24509 w 1655457"/>
                <a:gd name="connsiteY4" fmla="*/ 534737 h 55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57" h="552561">
                  <a:moveTo>
                    <a:pt x="1655457" y="0"/>
                  </a:moveTo>
                  <a:cubicBezTo>
                    <a:pt x="1257746" y="111403"/>
                    <a:pt x="860036" y="222807"/>
                    <a:pt x="612720" y="280737"/>
                  </a:cubicBezTo>
                  <a:cubicBezTo>
                    <a:pt x="365404" y="338667"/>
                    <a:pt x="269597" y="307474"/>
                    <a:pt x="171562" y="347579"/>
                  </a:cubicBezTo>
                  <a:cubicBezTo>
                    <a:pt x="73527" y="387684"/>
                    <a:pt x="49018" y="490175"/>
                    <a:pt x="24509" y="521368"/>
                  </a:cubicBezTo>
                  <a:cubicBezTo>
                    <a:pt x="0" y="552561"/>
                    <a:pt x="24509" y="534737"/>
                    <a:pt x="24509" y="534737"/>
                  </a:cubicBezTo>
                </a:path>
              </a:pathLst>
            </a:custGeom>
            <a:ln>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5" name="Group 39"/>
          <p:cNvGrpSpPr>
            <a:grpSpLocks/>
          </p:cNvGrpSpPr>
          <p:nvPr/>
        </p:nvGrpSpPr>
        <p:grpSpPr bwMode="auto">
          <a:xfrm>
            <a:off x="5213350" y="2098675"/>
            <a:ext cx="936625" cy="1444625"/>
            <a:chOff x="5212774" y="2098842"/>
            <a:chExt cx="936700" cy="1443790"/>
          </a:xfrm>
        </p:grpSpPr>
        <p:cxnSp>
          <p:nvCxnSpPr>
            <p:cNvPr id="15" name="Straight Connector 14"/>
            <p:cNvCxnSpPr/>
            <p:nvPr/>
          </p:nvCxnSpPr>
          <p:spPr>
            <a:xfrm rot="16200000" flipH="1">
              <a:off x="4838459" y="3154947"/>
              <a:ext cx="762000" cy="13369"/>
            </a:xfrm>
            <a:prstGeom prst="line">
              <a:avLst/>
            </a:prstGeom>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5227063" y="2098842"/>
              <a:ext cx="922411" cy="521986"/>
            </a:xfrm>
            <a:custGeom>
              <a:avLst/>
              <a:gdLst>
                <a:gd name="connsiteX0" fmla="*/ 922421 w 922421"/>
                <a:gd name="connsiteY0" fmla="*/ 0 h 521369"/>
                <a:gd name="connsiteX1" fmla="*/ 320842 w 922421"/>
                <a:gd name="connsiteY1" fmla="*/ 360947 h 521369"/>
                <a:gd name="connsiteX2" fmla="*/ 0 w 922421"/>
                <a:gd name="connsiteY2" fmla="*/ 521369 h 521369"/>
                <a:gd name="connsiteX3" fmla="*/ 0 w 922421"/>
                <a:gd name="connsiteY3" fmla="*/ 521369 h 521369"/>
              </a:gdLst>
              <a:ahLst/>
              <a:cxnLst>
                <a:cxn ang="0">
                  <a:pos x="connsiteX0" y="connsiteY0"/>
                </a:cxn>
                <a:cxn ang="0">
                  <a:pos x="connsiteX1" y="connsiteY1"/>
                </a:cxn>
                <a:cxn ang="0">
                  <a:pos x="connsiteX2" y="connsiteY2"/>
                </a:cxn>
                <a:cxn ang="0">
                  <a:pos x="connsiteX3" y="connsiteY3"/>
                </a:cxn>
              </a:cxnLst>
              <a:rect l="l" t="t" r="r" b="b"/>
              <a:pathLst>
                <a:path w="922421" h="521369">
                  <a:moveTo>
                    <a:pt x="922421" y="0"/>
                  </a:moveTo>
                  <a:cubicBezTo>
                    <a:pt x="698500" y="137026"/>
                    <a:pt x="474579" y="274052"/>
                    <a:pt x="320842" y="360947"/>
                  </a:cubicBezTo>
                  <a:cubicBezTo>
                    <a:pt x="167105" y="447842"/>
                    <a:pt x="0" y="521369"/>
                    <a:pt x="0" y="521369"/>
                  </a:cubicBezTo>
                  <a:lnTo>
                    <a:pt x="0" y="521369"/>
                  </a:lnTo>
                </a:path>
              </a:pathLst>
            </a:custGeom>
            <a:ln>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7" name="Group 40"/>
          <p:cNvGrpSpPr>
            <a:grpSpLocks/>
          </p:cNvGrpSpPr>
          <p:nvPr/>
        </p:nvGrpSpPr>
        <p:grpSpPr bwMode="auto">
          <a:xfrm>
            <a:off x="5948363" y="2058988"/>
            <a:ext cx="160337" cy="1484312"/>
            <a:chOff x="5948947" y="2058737"/>
            <a:chExt cx="160421" cy="1483895"/>
          </a:xfrm>
        </p:grpSpPr>
        <p:cxnSp>
          <p:nvCxnSpPr>
            <p:cNvPr id="16" name="Straight Connector 15"/>
            <p:cNvCxnSpPr/>
            <p:nvPr/>
          </p:nvCxnSpPr>
          <p:spPr>
            <a:xfrm rot="16200000" flipH="1">
              <a:off x="5576837" y="3154947"/>
              <a:ext cx="762000" cy="13369"/>
            </a:xfrm>
            <a:prstGeom prst="line">
              <a:avLst/>
            </a:prstGeom>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5948947" y="2058737"/>
              <a:ext cx="160421" cy="522140"/>
            </a:xfrm>
            <a:custGeom>
              <a:avLst/>
              <a:gdLst>
                <a:gd name="connsiteX0" fmla="*/ 160421 w 160421"/>
                <a:gd name="connsiteY0" fmla="*/ 0 h 521368"/>
                <a:gd name="connsiteX1" fmla="*/ 93579 w 160421"/>
                <a:gd name="connsiteY1" fmla="*/ 401052 h 521368"/>
                <a:gd name="connsiteX2" fmla="*/ 0 w 160421"/>
                <a:gd name="connsiteY2" fmla="*/ 521368 h 521368"/>
                <a:gd name="connsiteX3" fmla="*/ 0 w 160421"/>
                <a:gd name="connsiteY3" fmla="*/ 521368 h 521368"/>
              </a:gdLst>
              <a:ahLst/>
              <a:cxnLst>
                <a:cxn ang="0">
                  <a:pos x="connsiteX0" y="connsiteY0"/>
                </a:cxn>
                <a:cxn ang="0">
                  <a:pos x="connsiteX1" y="connsiteY1"/>
                </a:cxn>
                <a:cxn ang="0">
                  <a:pos x="connsiteX2" y="connsiteY2"/>
                </a:cxn>
                <a:cxn ang="0">
                  <a:pos x="connsiteX3" y="connsiteY3"/>
                </a:cxn>
              </a:cxnLst>
              <a:rect l="l" t="t" r="r" b="b"/>
              <a:pathLst>
                <a:path w="160421" h="521368">
                  <a:moveTo>
                    <a:pt x="160421" y="0"/>
                  </a:moveTo>
                  <a:cubicBezTo>
                    <a:pt x="140368" y="157078"/>
                    <a:pt x="120316" y="314157"/>
                    <a:pt x="93579" y="401052"/>
                  </a:cubicBezTo>
                  <a:cubicBezTo>
                    <a:pt x="66842" y="487947"/>
                    <a:pt x="0" y="521368"/>
                    <a:pt x="0" y="521368"/>
                  </a:cubicBezTo>
                  <a:lnTo>
                    <a:pt x="0" y="521368"/>
                  </a:lnTo>
                </a:path>
              </a:pathLst>
            </a:custGeom>
            <a:ln>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9" name="Group 41"/>
          <p:cNvGrpSpPr>
            <a:grpSpLocks/>
          </p:cNvGrpSpPr>
          <p:nvPr/>
        </p:nvGrpSpPr>
        <p:grpSpPr bwMode="auto">
          <a:xfrm>
            <a:off x="6108700" y="2058988"/>
            <a:ext cx="593725" cy="1484312"/>
            <a:chOff x="6109368" y="2058737"/>
            <a:chExt cx="593531" cy="1483895"/>
          </a:xfrm>
        </p:grpSpPr>
        <p:cxnSp>
          <p:nvCxnSpPr>
            <p:cNvPr id="17" name="Straight Connector 16"/>
            <p:cNvCxnSpPr/>
            <p:nvPr/>
          </p:nvCxnSpPr>
          <p:spPr>
            <a:xfrm rot="16200000" flipH="1">
              <a:off x="6315215" y="3154947"/>
              <a:ext cx="762000" cy="13369"/>
            </a:xfrm>
            <a:prstGeom prst="line">
              <a:avLst/>
            </a:prstGeom>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30" idx="0"/>
            </p:cNvCxnSpPr>
            <p:nvPr/>
          </p:nvCxnSpPr>
          <p:spPr>
            <a:xfrm>
              <a:off x="6109368" y="2058737"/>
              <a:ext cx="588771" cy="547533"/>
            </a:xfrm>
            <a:prstGeom prst="line">
              <a:avLst/>
            </a:prstGeom>
            <a:ln>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grpSp>
      <p:sp>
        <p:nvSpPr>
          <p:cNvPr id="36" name="Multiply 35"/>
          <p:cNvSpPr/>
          <p:nvPr/>
        </p:nvSpPr>
        <p:spPr>
          <a:xfrm>
            <a:off x="5654675" y="5627688"/>
            <a:ext cx="334963" cy="468312"/>
          </a:xfrm>
          <a:prstGeom prst="mathMultiply">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5575"/>
            <a:ext cx="7772400" cy="754063"/>
          </a:xfrm>
        </p:spPr>
        <p:txBody>
          <a:bodyPr rtlCol="0">
            <a:normAutofit fontScale="90000"/>
          </a:bodyPr>
          <a:lstStyle/>
          <a:p>
            <a:pPr eaLnBrk="1" fontAlgn="auto" hangingPunct="1">
              <a:spcAft>
                <a:spcPts val="0"/>
              </a:spcAft>
              <a:defRPr/>
            </a:pPr>
            <a:r>
              <a:rPr lang="en-US">
                <a:ea typeface="+mj-ea"/>
                <a:cs typeface="+mj-cs"/>
              </a:rPr>
              <a:t>The pitch of a harmonic complex</a:t>
            </a:r>
          </a:p>
        </p:txBody>
      </p:sp>
      <p:sp>
        <p:nvSpPr>
          <p:cNvPr id="25609" name="Rectangle 9"/>
          <p:cNvSpPr>
            <a:spLocks noGrp="1" noChangeArrowheads="1"/>
          </p:cNvSpPr>
          <p:nvPr>
            <p:ph idx="1"/>
          </p:nvPr>
        </p:nvSpPr>
        <p:spPr>
          <a:xfrm>
            <a:off x="685800" y="3663950"/>
            <a:ext cx="7772400" cy="3013075"/>
          </a:xfrm>
        </p:spPr>
        <p:txBody>
          <a:bodyPr rtlCol="0">
            <a:normAutofit lnSpcReduction="10000"/>
          </a:bodyPr>
          <a:lstStyle/>
          <a:p>
            <a:pPr eaLnBrk="1" fontAlgn="auto" hangingPunct="1">
              <a:spcAft>
                <a:spcPts val="0"/>
              </a:spcAft>
              <a:buFont typeface="Arial"/>
              <a:buChar char="•"/>
              <a:defRPr/>
            </a:pPr>
            <a:r>
              <a:rPr lang="en-US" dirty="0">
                <a:ea typeface="+mn-ea"/>
                <a:cs typeface="+mn-cs"/>
              </a:rPr>
              <a:t>Pitch is a unitary percept: You hear one complex tone, not </a:t>
            </a:r>
            <a:r>
              <a:rPr lang="en-US" dirty="0" smtClean="0">
                <a:ea typeface="+mn-ea"/>
                <a:cs typeface="+mn-cs"/>
              </a:rPr>
              <a:t>6 separate pitches.</a:t>
            </a:r>
          </a:p>
          <a:p>
            <a:pPr eaLnBrk="1" fontAlgn="auto" hangingPunct="1">
              <a:spcAft>
                <a:spcPts val="0"/>
              </a:spcAft>
              <a:buFont typeface="Arial"/>
              <a:buChar char="•"/>
              <a:defRPr/>
            </a:pPr>
            <a:r>
              <a:rPr lang="en-US" dirty="0">
                <a:ea typeface="+mn-ea"/>
                <a:cs typeface="+mn-cs"/>
              </a:rPr>
              <a:t>If a listener is asked to match the pitch of the complex to the pitch of a pure tone, they will choose a pure tone at the fundamental frequency.</a:t>
            </a:r>
          </a:p>
        </p:txBody>
      </p:sp>
      <p:pic>
        <p:nvPicPr>
          <p:cNvPr id="50180" name="Picture 8"/>
          <p:cNvPicPr>
            <a:picLocks noChangeAspect="1" noChangeArrowheads="1"/>
          </p:cNvPicPr>
          <p:nvPr/>
        </p:nvPicPr>
        <p:blipFill>
          <a:blip r:embed="rId3"/>
          <a:srcRect t="4269" b="12001"/>
          <a:stretch>
            <a:fillRect/>
          </a:stretch>
        </p:blipFill>
        <p:spPr bwMode="auto">
          <a:xfrm>
            <a:off x="109538" y="830263"/>
            <a:ext cx="8923337" cy="280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80975"/>
            <a:ext cx="7772400" cy="1843088"/>
          </a:xfrm>
        </p:spPr>
        <p:txBody>
          <a:bodyPr rtlCol="0">
            <a:normAutofit fontScale="90000"/>
          </a:bodyPr>
          <a:lstStyle/>
          <a:p>
            <a:pPr eaLnBrk="1" fontAlgn="auto" hangingPunct="1">
              <a:spcAft>
                <a:spcPts val="0"/>
              </a:spcAft>
              <a:defRPr/>
            </a:pPr>
            <a:r>
              <a:rPr lang="en-US">
                <a:ea typeface="+mj-ea"/>
                <a:cs typeface="+mj-cs"/>
              </a:rPr>
              <a:t>In fact, if you present the harmonics alone, you still hear the pitch of the fundamental</a:t>
            </a:r>
          </a:p>
        </p:txBody>
      </p:sp>
      <p:sp>
        <p:nvSpPr>
          <p:cNvPr id="52227" name="Rectangle 4"/>
          <p:cNvSpPr>
            <a:spLocks noGrp="1" noChangeArrowheads="1"/>
          </p:cNvSpPr>
          <p:nvPr>
            <p:ph idx="1"/>
          </p:nvPr>
        </p:nvSpPr>
        <p:spPr>
          <a:xfrm>
            <a:off x="439738" y="4337050"/>
            <a:ext cx="7772400" cy="2339975"/>
          </a:xfrm>
        </p:spPr>
        <p:txBody>
          <a:bodyPr/>
          <a:lstStyle/>
          <a:p>
            <a:pPr algn="ctr" eaLnBrk="1" hangingPunct="1"/>
            <a:r>
              <a:rPr lang="en-US"/>
              <a:t>Pitch of the missing fundamental</a:t>
            </a:r>
          </a:p>
          <a:p>
            <a:pPr algn="ctr" eaLnBrk="1" hangingPunct="1"/>
            <a:r>
              <a:rPr lang="en-US"/>
              <a:t>Virtual pitch</a:t>
            </a:r>
          </a:p>
          <a:p>
            <a:pPr algn="ctr" eaLnBrk="1" hangingPunct="1"/>
            <a:r>
              <a:rPr lang="en-US"/>
              <a:t>Residue pitch</a:t>
            </a:r>
          </a:p>
          <a:p>
            <a:pPr algn="ctr" eaLnBrk="1" hangingPunct="1"/>
            <a:r>
              <a:rPr lang="en-US"/>
              <a:t>Low pitch</a:t>
            </a:r>
          </a:p>
          <a:p>
            <a:pPr algn="ctr" eaLnBrk="1" hangingPunct="1"/>
            <a:endParaRPr lang="en-US"/>
          </a:p>
        </p:txBody>
      </p:sp>
      <p:pic>
        <p:nvPicPr>
          <p:cNvPr id="52228" name="Picture 3"/>
          <p:cNvPicPr>
            <a:picLocks noChangeAspect="1" noChangeArrowheads="1"/>
          </p:cNvPicPr>
          <p:nvPr/>
        </p:nvPicPr>
        <p:blipFill>
          <a:blip r:embed="rId4"/>
          <a:srcRect t="21652" b="14209"/>
          <a:stretch>
            <a:fillRect/>
          </a:stretch>
        </p:blipFill>
        <p:spPr bwMode="auto">
          <a:xfrm>
            <a:off x="192088" y="2179638"/>
            <a:ext cx="8759825" cy="2106612"/>
          </a:xfrm>
          <a:prstGeom prst="rect">
            <a:avLst/>
          </a:prstGeom>
          <a:noFill/>
          <a:ln w="9525">
            <a:noFill/>
            <a:miter lim="800000"/>
            <a:headEnd/>
            <a:tailEnd/>
          </a:ln>
        </p:spPr>
      </p:pic>
      <p:pic>
        <p:nvPicPr>
          <p:cNvPr id="5" name="37 Virtual Pitch.mp3">
            <a:hlinkClick r:id="" action="ppaction://media"/>
          </p:cNvPr>
          <p:cNvPicPr>
            <a:picLocks noRot="1" noChangeAspect="1"/>
          </p:cNvPicPr>
          <p:nvPr>
            <a:audioFile r:link="rId1"/>
          </p:nvPr>
        </p:nvPicPr>
        <p:blipFill>
          <a:blip r:embed="rId5"/>
          <a:srcRect/>
          <a:stretch>
            <a:fillRect/>
          </a:stretch>
        </p:blipFill>
        <p:spPr bwMode="auto">
          <a:xfrm>
            <a:off x="7507288" y="5375275"/>
            <a:ext cx="249237" cy="249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7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168275" y="187325"/>
            <a:ext cx="8975725" cy="869950"/>
          </a:xfrm>
        </p:spPr>
        <p:txBody>
          <a:bodyPr/>
          <a:lstStyle/>
          <a:p>
            <a:pPr eaLnBrk="1" hangingPunct="1"/>
            <a:r>
              <a:rPr lang="en-US"/>
              <a:t>Possible explanations for virtual pitch: Distortion</a:t>
            </a:r>
          </a:p>
        </p:txBody>
      </p:sp>
      <p:sp>
        <p:nvSpPr>
          <p:cNvPr id="34820" name="Rectangle 4"/>
          <p:cNvSpPr>
            <a:spLocks noGrp="1" noChangeArrowheads="1"/>
          </p:cNvSpPr>
          <p:nvPr>
            <p:ph type="subTitle" idx="1"/>
          </p:nvPr>
        </p:nvSpPr>
        <p:spPr>
          <a:xfrm>
            <a:off x="376238" y="3635375"/>
            <a:ext cx="4489450" cy="2687638"/>
          </a:xfrm>
        </p:spPr>
        <p:txBody>
          <a:bodyPr rtlCol="0">
            <a:normAutofit/>
          </a:bodyPr>
          <a:lstStyle/>
          <a:p>
            <a:pPr eaLnBrk="1" fontAlgn="auto" hangingPunct="1">
              <a:spcAft>
                <a:spcPts val="0"/>
              </a:spcAft>
              <a:buFont typeface="Arial"/>
              <a:buNone/>
              <a:defRPr/>
            </a:pPr>
            <a:r>
              <a:rPr lang="en-US" dirty="0">
                <a:ea typeface="+mn-ea"/>
                <a:cs typeface="+mn-cs"/>
              </a:rPr>
              <a:t>Distortion? No, because masking the frequency of the fundamental doesn’t affect the pitch.</a:t>
            </a:r>
          </a:p>
        </p:txBody>
      </p:sp>
      <p:pic>
        <p:nvPicPr>
          <p:cNvPr id="54276" name="Picture 3"/>
          <p:cNvPicPr>
            <a:picLocks noChangeAspect="1" noChangeArrowheads="1"/>
          </p:cNvPicPr>
          <p:nvPr/>
        </p:nvPicPr>
        <p:blipFill>
          <a:blip r:embed="rId6"/>
          <a:srcRect t="21652" b="14209"/>
          <a:stretch>
            <a:fillRect/>
          </a:stretch>
        </p:blipFill>
        <p:spPr bwMode="auto">
          <a:xfrm>
            <a:off x="214313" y="1270000"/>
            <a:ext cx="8759825" cy="2106613"/>
          </a:xfrm>
          <a:prstGeom prst="rect">
            <a:avLst/>
          </a:prstGeom>
          <a:noFill/>
          <a:ln w="9525">
            <a:noFill/>
            <a:miter lim="800000"/>
            <a:headEnd/>
            <a:tailEnd/>
          </a:ln>
        </p:spPr>
      </p:pic>
      <p:sp>
        <p:nvSpPr>
          <p:cNvPr id="55301" name="Rectangle 5"/>
          <p:cNvSpPr>
            <a:spLocks noChangeArrowheads="1"/>
          </p:cNvSpPr>
          <p:nvPr/>
        </p:nvSpPr>
        <p:spPr bwMode="auto">
          <a:xfrm>
            <a:off x="1208088" y="1528763"/>
            <a:ext cx="479425" cy="1308100"/>
          </a:xfrm>
          <a:prstGeom prst="rect">
            <a:avLst/>
          </a:prstGeom>
          <a:solidFill>
            <a:srgbClr val="C0C0C0"/>
          </a:solidFill>
          <a:ln w="9525">
            <a:noFill/>
            <a:miter lim="800000"/>
            <a:headEnd/>
            <a:tailEnd/>
          </a:ln>
        </p:spPr>
        <p:txBody>
          <a:bodyPr wrap="none" anchor="ctr">
            <a:prstTxWarp prst="textNoShape">
              <a:avLst/>
            </a:prstTxWarp>
          </a:bodyPr>
          <a:lstStyle/>
          <a:p>
            <a:endParaRPr lang="en-US"/>
          </a:p>
        </p:txBody>
      </p:sp>
      <p:pic>
        <p:nvPicPr>
          <p:cNvPr id="6" name="40 Masking Spectral And Virtual Pitch.mp3">
            <a:hlinkClick r:id="" action="ppaction://media"/>
          </p:cNvPr>
          <p:cNvPicPr>
            <a:picLocks noRot="1" noChangeAspect="1"/>
          </p:cNvPicPr>
          <p:nvPr>
            <a:audioFile r:link="rId1"/>
          </p:nvPr>
        </p:nvPicPr>
        <p:blipFill>
          <a:blip r:embed="rId7"/>
          <a:srcRect/>
          <a:stretch>
            <a:fillRect/>
          </a:stretch>
        </p:blipFill>
        <p:spPr bwMode="auto">
          <a:xfrm>
            <a:off x="8056563" y="4479925"/>
            <a:ext cx="249237" cy="249238"/>
          </a:xfrm>
          <a:prstGeom prst="rect">
            <a:avLst/>
          </a:prstGeom>
          <a:noFill/>
          <a:ln w="9525">
            <a:noFill/>
            <a:miter lim="800000"/>
            <a:headEnd/>
            <a:tailEnd/>
          </a:ln>
        </p:spPr>
      </p:pic>
      <p:pic>
        <p:nvPicPr>
          <p:cNvPr id="7" name="41 Masking Spectral And Virtual Pitch.mp3">
            <a:hlinkClick r:id="" action="ppaction://media"/>
          </p:cNvPr>
          <p:cNvPicPr>
            <a:picLocks noRot="1" noChangeAspect="1"/>
          </p:cNvPicPr>
          <p:nvPr>
            <a:audioFile r:link="rId2"/>
          </p:nvPr>
        </p:nvPicPr>
        <p:blipFill>
          <a:blip r:embed="rId7"/>
          <a:srcRect/>
          <a:stretch>
            <a:fillRect/>
          </a:stretch>
        </p:blipFill>
        <p:spPr bwMode="auto">
          <a:xfrm>
            <a:off x="8069263" y="5214938"/>
            <a:ext cx="249237" cy="249237"/>
          </a:xfrm>
          <a:prstGeom prst="rect">
            <a:avLst/>
          </a:prstGeom>
          <a:noFill/>
          <a:ln w="9525">
            <a:noFill/>
            <a:miter lim="800000"/>
            <a:headEnd/>
            <a:tailEnd/>
          </a:ln>
        </p:spPr>
      </p:pic>
      <p:pic>
        <p:nvPicPr>
          <p:cNvPr id="8" name="42 Masking Spectral And Virtual Pitch.mp3">
            <a:hlinkClick r:id="" action="ppaction://media"/>
          </p:cNvPr>
          <p:cNvPicPr>
            <a:picLocks noRot="1" noChangeAspect="1"/>
          </p:cNvPicPr>
          <p:nvPr>
            <a:audioFile r:link="rId3"/>
          </p:nvPr>
        </p:nvPicPr>
        <p:blipFill>
          <a:blip r:embed="rId7"/>
          <a:srcRect/>
          <a:stretch>
            <a:fillRect/>
          </a:stretch>
        </p:blipFill>
        <p:spPr bwMode="auto">
          <a:xfrm>
            <a:off x="8078788" y="5910263"/>
            <a:ext cx="249237" cy="249237"/>
          </a:xfrm>
          <a:prstGeom prst="rect">
            <a:avLst/>
          </a:prstGeom>
          <a:noFill/>
          <a:ln w="9525">
            <a:noFill/>
            <a:miter lim="800000"/>
            <a:headEnd/>
            <a:tailEnd/>
          </a:ln>
        </p:spPr>
      </p:pic>
      <p:grpSp>
        <p:nvGrpSpPr>
          <p:cNvPr id="2" name="Group 30"/>
          <p:cNvGrpSpPr>
            <a:grpSpLocks/>
          </p:cNvGrpSpPr>
          <p:nvPr/>
        </p:nvGrpSpPr>
        <p:grpSpPr bwMode="auto">
          <a:xfrm>
            <a:off x="5378450" y="4438650"/>
            <a:ext cx="1077913" cy="473075"/>
            <a:chOff x="4456229" y="3396375"/>
            <a:chExt cx="1078288" cy="473245"/>
          </a:xfrm>
        </p:grpSpPr>
        <p:grpSp>
          <p:nvGrpSpPr>
            <p:cNvPr id="54321" name="Group 19"/>
            <p:cNvGrpSpPr>
              <a:grpSpLocks/>
            </p:cNvGrpSpPr>
            <p:nvPr/>
          </p:nvGrpSpPr>
          <p:grpSpPr bwMode="auto">
            <a:xfrm>
              <a:off x="4456229" y="3396375"/>
              <a:ext cx="1078288" cy="473245"/>
              <a:chOff x="900238" y="3650373"/>
              <a:chExt cx="1078288" cy="473245"/>
            </a:xfrm>
          </p:grpSpPr>
          <p:cxnSp>
            <p:nvCxnSpPr>
              <p:cNvPr id="15" name="Straight Connector 14"/>
              <p:cNvCxnSpPr/>
              <p:nvPr/>
            </p:nvCxnSpPr>
            <p:spPr>
              <a:xfrm rot="5400000">
                <a:off x="694583" y="3876673"/>
                <a:ext cx="45418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p:cNvCxnSpPr/>
            <p:nvPr/>
          </p:nvCxnSpPr>
          <p:spPr>
            <a:xfrm rot="16200000" flipH="1">
              <a:off x="4531887" y="3662947"/>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4" name="Group 31"/>
          <p:cNvGrpSpPr>
            <a:grpSpLocks/>
          </p:cNvGrpSpPr>
          <p:nvPr/>
        </p:nvGrpSpPr>
        <p:grpSpPr bwMode="auto">
          <a:xfrm>
            <a:off x="6707188" y="4418013"/>
            <a:ext cx="1077912" cy="473075"/>
            <a:chOff x="5785059" y="3374983"/>
            <a:chExt cx="1078288" cy="473245"/>
          </a:xfrm>
        </p:grpSpPr>
        <p:grpSp>
          <p:nvGrpSpPr>
            <p:cNvPr id="54314" name="Group 20"/>
            <p:cNvGrpSpPr>
              <a:grpSpLocks/>
            </p:cNvGrpSpPr>
            <p:nvPr/>
          </p:nvGrpSpPr>
          <p:grpSpPr bwMode="auto">
            <a:xfrm>
              <a:off x="5785059" y="3374983"/>
              <a:ext cx="1078288" cy="473245"/>
              <a:chOff x="900238" y="3650373"/>
              <a:chExt cx="1078288" cy="473245"/>
            </a:xfrm>
          </p:grpSpPr>
          <p:cxnSp>
            <p:nvCxnSpPr>
              <p:cNvPr id="22" name="Straight Connector 21"/>
              <p:cNvCxnSpPr/>
              <p:nvPr/>
            </p:nvCxnSpPr>
            <p:spPr>
              <a:xfrm rot="5400000">
                <a:off x="694582" y="3876673"/>
                <a:ext cx="454188" cy="158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rot="16200000" flipH="1">
              <a:off x="61548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H="1">
              <a:off x="63072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flipH="1">
              <a:off x="64596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66120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9" name="Group 32"/>
          <p:cNvGrpSpPr>
            <a:grpSpLocks/>
          </p:cNvGrpSpPr>
          <p:nvPr/>
        </p:nvGrpSpPr>
        <p:grpSpPr bwMode="auto">
          <a:xfrm>
            <a:off x="5378450" y="5153025"/>
            <a:ext cx="1077913" cy="473075"/>
            <a:chOff x="4456229" y="3396375"/>
            <a:chExt cx="1078288" cy="473245"/>
          </a:xfrm>
        </p:grpSpPr>
        <p:grpSp>
          <p:nvGrpSpPr>
            <p:cNvPr id="54310" name="Group 33"/>
            <p:cNvGrpSpPr>
              <a:grpSpLocks/>
            </p:cNvGrpSpPr>
            <p:nvPr/>
          </p:nvGrpSpPr>
          <p:grpSpPr bwMode="auto">
            <a:xfrm>
              <a:off x="4456229" y="3396375"/>
              <a:ext cx="1078288" cy="473245"/>
              <a:chOff x="900238" y="3650373"/>
              <a:chExt cx="1078288" cy="473245"/>
            </a:xfrm>
          </p:grpSpPr>
          <p:cxnSp>
            <p:nvCxnSpPr>
              <p:cNvPr id="36" name="Straight Connector 35"/>
              <p:cNvCxnSpPr/>
              <p:nvPr/>
            </p:nvCxnSpPr>
            <p:spPr>
              <a:xfrm rot="5400000">
                <a:off x="694583" y="3876673"/>
                <a:ext cx="45418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35" name="Straight Connector 34"/>
            <p:cNvCxnSpPr/>
            <p:nvPr/>
          </p:nvCxnSpPr>
          <p:spPr>
            <a:xfrm rot="16200000" flipH="1">
              <a:off x="4531887" y="3662947"/>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11" name="Group 37"/>
          <p:cNvGrpSpPr>
            <a:grpSpLocks/>
          </p:cNvGrpSpPr>
          <p:nvPr/>
        </p:nvGrpSpPr>
        <p:grpSpPr bwMode="auto">
          <a:xfrm>
            <a:off x="6707188" y="5132388"/>
            <a:ext cx="1077912" cy="473075"/>
            <a:chOff x="5785059" y="3374983"/>
            <a:chExt cx="1078288" cy="473245"/>
          </a:xfrm>
        </p:grpSpPr>
        <p:grpSp>
          <p:nvGrpSpPr>
            <p:cNvPr id="54303" name="Group 38"/>
            <p:cNvGrpSpPr>
              <a:grpSpLocks/>
            </p:cNvGrpSpPr>
            <p:nvPr/>
          </p:nvGrpSpPr>
          <p:grpSpPr bwMode="auto">
            <a:xfrm>
              <a:off x="5785059" y="3374983"/>
              <a:ext cx="1078288" cy="473245"/>
              <a:chOff x="900238" y="3650373"/>
              <a:chExt cx="1078288" cy="473245"/>
            </a:xfrm>
          </p:grpSpPr>
          <p:cxnSp>
            <p:nvCxnSpPr>
              <p:cNvPr id="44" name="Straight Connector 43"/>
              <p:cNvCxnSpPr/>
              <p:nvPr/>
            </p:nvCxnSpPr>
            <p:spPr>
              <a:xfrm rot="5400000">
                <a:off x="694582" y="3876673"/>
                <a:ext cx="454188" cy="158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40" name="Straight Connector 39"/>
            <p:cNvCxnSpPr/>
            <p:nvPr/>
          </p:nvCxnSpPr>
          <p:spPr>
            <a:xfrm rot="16200000" flipH="1">
              <a:off x="61548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63072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64596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66120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sp>
        <p:nvSpPr>
          <p:cNvPr id="47" name="Trapezoid 46"/>
          <p:cNvSpPr/>
          <p:nvPr/>
        </p:nvSpPr>
        <p:spPr>
          <a:xfrm>
            <a:off x="5427663" y="5213350"/>
            <a:ext cx="333375" cy="387350"/>
          </a:xfrm>
          <a:prstGeom prst="trapezoid">
            <a:avLst>
              <a:gd name="adj" fmla="val 5000"/>
            </a:avLst>
          </a:prstGeom>
          <a:solidFill>
            <a:srgbClr val="BFBFB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 name="Group 47"/>
          <p:cNvGrpSpPr>
            <a:grpSpLocks/>
          </p:cNvGrpSpPr>
          <p:nvPr/>
        </p:nvGrpSpPr>
        <p:grpSpPr bwMode="auto">
          <a:xfrm>
            <a:off x="5378450" y="5813425"/>
            <a:ext cx="1077913" cy="473075"/>
            <a:chOff x="4456229" y="3396375"/>
            <a:chExt cx="1078288" cy="473245"/>
          </a:xfrm>
        </p:grpSpPr>
        <p:grpSp>
          <p:nvGrpSpPr>
            <p:cNvPr id="54299" name="Group 48"/>
            <p:cNvGrpSpPr>
              <a:grpSpLocks/>
            </p:cNvGrpSpPr>
            <p:nvPr/>
          </p:nvGrpSpPr>
          <p:grpSpPr bwMode="auto">
            <a:xfrm>
              <a:off x="4456229" y="3396375"/>
              <a:ext cx="1078288" cy="473245"/>
              <a:chOff x="900238" y="3650373"/>
              <a:chExt cx="1078288" cy="473245"/>
            </a:xfrm>
          </p:grpSpPr>
          <p:cxnSp>
            <p:nvCxnSpPr>
              <p:cNvPr id="51" name="Straight Connector 50"/>
              <p:cNvCxnSpPr/>
              <p:nvPr/>
            </p:nvCxnSpPr>
            <p:spPr>
              <a:xfrm rot="5400000">
                <a:off x="694583" y="3876673"/>
                <a:ext cx="45418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50" name="Straight Connector 49"/>
            <p:cNvCxnSpPr/>
            <p:nvPr/>
          </p:nvCxnSpPr>
          <p:spPr>
            <a:xfrm rot="16200000" flipH="1">
              <a:off x="4531887" y="3662947"/>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17" name="Group 52"/>
          <p:cNvGrpSpPr>
            <a:grpSpLocks/>
          </p:cNvGrpSpPr>
          <p:nvPr/>
        </p:nvGrpSpPr>
        <p:grpSpPr bwMode="auto">
          <a:xfrm>
            <a:off x="6707188" y="5791200"/>
            <a:ext cx="1077912" cy="474663"/>
            <a:chOff x="5785059" y="3374983"/>
            <a:chExt cx="1078288" cy="473245"/>
          </a:xfrm>
        </p:grpSpPr>
        <p:grpSp>
          <p:nvGrpSpPr>
            <p:cNvPr id="54292" name="Group 53"/>
            <p:cNvGrpSpPr>
              <a:grpSpLocks/>
            </p:cNvGrpSpPr>
            <p:nvPr/>
          </p:nvGrpSpPr>
          <p:grpSpPr bwMode="auto">
            <a:xfrm>
              <a:off x="5785059" y="3374983"/>
              <a:ext cx="1078288" cy="473245"/>
              <a:chOff x="900238" y="3650373"/>
              <a:chExt cx="1078288" cy="473245"/>
            </a:xfrm>
          </p:grpSpPr>
          <p:cxnSp>
            <p:nvCxnSpPr>
              <p:cNvPr id="59" name="Straight Connector 58"/>
              <p:cNvCxnSpPr/>
              <p:nvPr/>
            </p:nvCxnSpPr>
            <p:spPr>
              <a:xfrm rot="5400000">
                <a:off x="694550" y="3876705"/>
                <a:ext cx="454252" cy="158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flipV="1">
                <a:off x="900238" y="4117287"/>
                <a:ext cx="1078288" cy="633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55" name="Straight Connector 54"/>
            <p:cNvCxnSpPr/>
            <p:nvPr/>
          </p:nvCxnSpPr>
          <p:spPr>
            <a:xfrm rot="16200000" flipH="1">
              <a:off x="61548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flipH="1">
              <a:off x="63072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a:off x="64596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H="1">
              <a:off x="661202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sp>
        <p:nvSpPr>
          <p:cNvPr id="61" name="Trapezoid 60"/>
          <p:cNvSpPr/>
          <p:nvPr/>
        </p:nvSpPr>
        <p:spPr>
          <a:xfrm>
            <a:off x="7224713" y="5861050"/>
            <a:ext cx="568325" cy="387350"/>
          </a:xfrm>
          <a:prstGeom prst="trapezoid">
            <a:avLst>
              <a:gd name="adj" fmla="val 5000"/>
            </a:avLst>
          </a:prstGeom>
          <a:solidFill>
            <a:srgbClr val="BFBFB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TextBox 61"/>
          <p:cNvSpPr txBox="1"/>
          <p:nvPr/>
        </p:nvSpPr>
        <p:spPr>
          <a:xfrm>
            <a:off x="3408363" y="1470025"/>
            <a:ext cx="1363662" cy="461963"/>
          </a:xfrm>
          <a:prstGeom prst="rect">
            <a:avLst/>
          </a:prstGeom>
          <a:noFill/>
        </p:spPr>
        <p:txBody>
          <a:bodyPr wrap="none">
            <a:spAutoFit/>
          </a:bodyPr>
          <a:lstStyle/>
          <a:p>
            <a:pPr>
              <a:defRPr/>
            </a:pPr>
            <a:r>
              <a:rPr lang="en-US" dirty="0">
                <a:latin typeface="+mn-lt"/>
              </a:rPr>
              <a:t>f</a:t>
            </a:r>
            <a:r>
              <a:rPr lang="en-US" baseline="-25000" dirty="0">
                <a:latin typeface="+mn-lt"/>
              </a:rPr>
              <a:t>7</a:t>
            </a:r>
            <a:r>
              <a:rPr lang="en-US" dirty="0">
                <a:latin typeface="+mn-lt"/>
              </a:rPr>
              <a:t> – f</a:t>
            </a:r>
            <a:r>
              <a:rPr lang="en-US" baseline="-25000" dirty="0">
                <a:latin typeface="+mn-lt"/>
              </a:rPr>
              <a:t>6</a:t>
            </a:r>
            <a:r>
              <a:rPr lang="en-US" dirty="0">
                <a:latin typeface="+mn-lt"/>
              </a:rPr>
              <a:t> = f</a:t>
            </a:r>
            <a:r>
              <a:rPr lang="en-US" baseline="-25000" dirty="0">
                <a:latin typeface="+mn-lt"/>
              </a:rPr>
              <a:t>0</a:t>
            </a:r>
            <a:endParaRPr lang="en-US" dirty="0">
              <a:latin typeface="+mn-lt"/>
            </a:endParaRPr>
          </a:p>
        </p:txBody>
      </p:sp>
      <p:sp>
        <p:nvSpPr>
          <p:cNvPr id="53" name="TextBox 52"/>
          <p:cNvSpPr txBox="1"/>
          <p:nvPr/>
        </p:nvSpPr>
        <p:spPr>
          <a:xfrm>
            <a:off x="5840413" y="6407150"/>
            <a:ext cx="1433512" cy="338138"/>
          </a:xfrm>
          <a:prstGeom prst="rect">
            <a:avLst/>
          </a:prstGeom>
          <a:noFill/>
        </p:spPr>
        <p:txBody>
          <a:bodyPr wrap="none">
            <a:spAutoFit/>
          </a:bodyPr>
          <a:lstStyle/>
          <a:p>
            <a:pPr>
              <a:defRPr/>
            </a:pPr>
            <a:r>
              <a:rPr lang="en-US" sz="1600" dirty="0">
                <a:latin typeface="+mn-lt"/>
              </a:rPr>
              <a:t>Frequency (Hz)</a:t>
            </a:r>
          </a:p>
        </p:txBody>
      </p:sp>
      <p:sp>
        <p:nvSpPr>
          <p:cNvPr id="54" name="TextBox 53"/>
          <p:cNvSpPr txBox="1"/>
          <p:nvPr/>
        </p:nvSpPr>
        <p:spPr>
          <a:xfrm rot="16200000">
            <a:off x="4586288" y="5153025"/>
            <a:ext cx="1003300" cy="339725"/>
          </a:xfrm>
          <a:prstGeom prst="rect">
            <a:avLst/>
          </a:prstGeom>
          <a:noFill/>
        </p:spPr>
        <p:txBody>
          <a:bodyPr wrap="none">
            <a:spAutoFit/>
          </a:bodyPr>
          <a:lstStyle/>
          <a:p>
            <a:pPr>
              <a:defRPr/>
            </a:pPr>
            <a:r>
              <a:rPr lang="en-US" sz="1600" dirty="0">
                <a:latin typeface="+mn-lt"/>
              </a:rPr>
              <a:t>Level (dB)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36727" fill="hold"/>
                                        <p:tgtEl>
                                          <p:spTgt spid="6"/>
                                        </p:tgtEl>
                                      </p:cBhvr>
                                    </p:cmd>
                                  </p:childTnLst>
                                </p:cTn>
                              </p:par>
                            </p:childTnLst>
                          </p:cTn>
                        </p:par>
                      </p:childTnLst>
                    </p:cTn>
                  </p:par>
                </p:childTnLst>
              </p:cTn>
              <p:nextCondLst>
                <p:cond evt="onClick" delay="0">
                  <p:tgtEl>
                    <p:spTgt spid="6"/>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41" restart="whenNotActive" fill="hold" evtFilter="cancelBubble" nodeType="interactiveSeq">
                <p:stCondLst>
                  <p:cond evt="onClick" delay="0">
                    <p:tgtEl>
                      <p:spTgt spid="7"/>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27428" fill="hold"/>
                                        <p:tgtEl>
                                          <p:spTgt spid="7"/>
                                        </p:tgtEl>
                                      </p:cBhvr>
                                    </p:cmd>
                                  </p:childTnLst>
                                </p:cTn>
                              </p:par>
                            </p:childTnLst>
                          </p:cTn>
                        </p:par>
                      </p:childTnLst>
                    </p:cTn>
                  </p:par>
                </p:childTnLst>
              </p:cTn>
              <p:nextCondLst>
                <p:cond evt="onClick" delay="0">
                  <p:tgtEl>
                    <p:spTgt spid="7"/>
                  </p:tgtEl>
                </p:cond>
              </p:nextCondLst>
            </p:seq>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28838" fill="hold"/>
                                        <p:tgtEl>
                                          <p:spTgt spid="8"/>
                                        </p:tgtEl>
                                      </p:cBhvr>
                                    </p:cmd>
                                  </p:childTnLst>
                                </p:cTn>
                              </p:par>
                            </p:childTnLst>
                          </p:cTn>
                        </p:par>
                      </p:childTnLst>
                    </p:cTn>
                  </p:par>
                </p:childTnLst>
              </p:cTn>
              <p:nextCondLst>
                <p:cond evt="onClick" delay="0">
                  <p:tgtEl>
                    <p:spTgt spid="8"/>
                  </p:tgtEl>
                </p:cond>
              </p:nextCondLst>
            </p:seq>
            <p:audio>
              <p:cMediaNode>
                <p:cTn id="5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34820" grpId="0" build="p"/>
      <p:bldP spid="55301" grpId="0" animBg="1"/>
      <p:bldP spid="47" grpId="0" animBg="1"/>
      <p:bldP spid="61"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68275" y="0"/>
            <a:ext cx="8975725" cy="1530350"/>
          </a:xfrm>
        </p:spPr>
        <p:txBody>
          <a:bodyPr/>
          <a:lstStyle/>
          <a:p>
            <a:pPr eaLnBrk="1" hangingPunct="1"/>
            <a:r>
              <a:rPr lang="en-US"/>
              <a:t>Possible explanations for virtual pitch: the brain calculates f</a:t>
            </a:r>
            <a:r>
              <a:rPr lang="en-US" baseline="-25000"/>
              <a:t>7</a:t>
            </a:r>
            <a:r>
              <a:rPr lang="en-US"/>
              <a:t> – f</a:t>
            </a:r>
            <a:r>
              <a:rPr lang="en-US" baseline="-25000"/>
              <a:t>6</a:t>
            </a:r>
            <a:endParaRPr lang="en-US"/>
          </a:p>
        </p:txBody>
      </p:sp>
      <p:sp>
        <p:nvSpPr>
          <p:cNvPr id="36868" name="Rectangle 4"/>
          <p:cNvSpPr>
            <a:spLocks noGrp="1" noChangeArrowheads="1"/>
          </p:cNvSpPr>
          <p:nvPr>
            <p:ph type="subTitle" idx="1"/>
          </p:nvPr>
        </p:nvSpPr>
        <p:spPr>
          <a:xfrm>
            <a:off x="-209550" y="4030663"/>
            <a:ext cx="6413500" cy="2492375"/>
          </a:xfrm>
        </p:spPr>
        <p:txBody>
          <a:bodyPr rtlCol="0">
            <a:normAutofit fontScale="92500"/>
          </a:bodyPr>
          <a:lstStyle/>
          <a:p>
            <a:pPr eaLnBrk="1" fontAlgn="auto" hangingPunct="1">
              <a:spcAft>
                <a:spcPts val="0"/>
              </a:spcAft>
              <a:buFont typeface="Arial"/>
              <a:buNone/>
              <a:defRPr/>
            </a:pPr>
            <a:r>
              <a:rPr lang="en-US" dirty="0">
                <a:ea typeface="+mn-ea"/>
                <a:cs typeface="+mn-cs"/>
              </a:rPr>
              <a:t>The system isn’t just taking the difference between harmonic frequencies, because shifting the harmonics, but keeping the difference the same, changes the pitch.</a:t>
            </a:r>
          </a:p>
        </p:txBody>
      </p:sp>
      <p:pic>
        <p:nvPicPr>
          <p:cNvPr id="56324" name="Picture 7"/>
          <p:cNvPicPr>
            <a:picLocks noChangeAspect="1" noChangeArrowheads="1"/>
          </p:cNvPicPr>
          <p:nvPr/>
        </p:nvPicPr>
        <p:blipFill>
          <a:blip r:embed="rId4"/>
          <a:srcRect/>
          <a:stretch>
            <a:fillRect/>
          </a:stretch>
        </p:blipFill>
        <p:spPr bwMode="auto">
          <a:xfrm>
            <a:off x="198438" y="1547813"/>
            <a:ext cx="8745537" cy="2139950"/>
          </a:xfrm>
          <a:prstGeom prst="rect">
            <a:avLst/>
          </a:prstGeom>
          <a:noFill/>
          <a:ln w="9525">
            <a:noFill/>
            <a:miter lim="800000"/>
            <a:headEnd/>
            <a:tailEnd/>
          </a:ln>
        </p:spPr>
      </p:pic>
      <p:sp>
        <p:nvSpPr>
          <p:cNvPr id="5" name="Rectangle 4"/>
          <p:cNvSpPr/>
          <p:nvPr/>
        </p:nvSpPr>
        <p:spPr>
          <a:xfrm>
            <a:off x="862013" y="1724025"/>
            <a:ext cx="815975" cy="14176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31"/>
          <p:cNvGrpSpPr>
            <a:grpSpLocks/>
          </p:cNvGrpSpPr>
          <p:nvPr/>
        </p:nvGrpSpPr>
        <p:grpSpPr bwMode="auto">
          <a:xfrm>
            <a:off x="6299200" y="4440238"/>
            <a:ext cx="1077913" cy="473075"/>
            <a:chOff x="5785059" y="3374984"/>
            <a:chExt cx="1078288" cy="473244"/>
          </a:xfrm>
        </p:grpSpPr>
        <p:grpSp>
          <p:nvGrpSpPr>
            <p:cNvPr id="56358" name="Group 20"/>
            <p:cNvGrpSpPr>
              <a:grpSpLocks/>
            </p:cNvGrpSpPr>
            <p:nvPr/>
          </p:nvGrpSpPr>
          <p:grpSpPr bwMode="auto">
            <a:xfrm>
              <a:off x="5785059" y="3374984"/>
              <a:ext cx="1078288" cy="473244"/>
              <a:chOff x="900238" y="3650374"/>
              <a:chExt cx="1078288" cy="473244"/>
            </a:xfrm>
          </p:grpSpPr>
          <p:cxnSp>
            <p:nvCxnSpPr>
              <p:cNvPr id="12" name="Straight Connector 11"/>
              <p:cNvCxnSpPr/>
              <p:nvPr/>
            </p:nvCxnSpPr>
            <p:spPr>
              <a:xfrm rot="5400000">
                <a:off x="694583" y="3876674"/>
                <a:ext cx="4541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8" name="Straight Connector 7"/>
            <p:cNvCxnSpPr/>
            <p:nvPr/>
          </p:nvCxnSpPr>
          <p:spPr>
            <a:xfrm rot="16200000" flipH="1">
              <a:off x="6109445"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6318565"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6516341"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4" name="Group 31"/>
          <p:cNvGrpSpPr>
            <a:grpSpLocks/>
          </p:cNvGrpSpPr>
          <p:nvPr/>
        </p:nvGrpSpPr>
        <p:grpSpPr bwMode="auto">
          <a:xfrm>
            <a:off x="6299200" y="5295900"/>
            <a:ext cx="1077913" cy="473075"/>
            <a:chOff x="5785059" y="3374984"/>
            <a:chExt cx="1078288" cy="473244"/>
          </a:xfrm>
        </p:grpSpPr>
        <p:grpSp>
          <p:nvGrpSpPr>
            <p:cNvPr id="56352" name="Group 20"/>
            <p:cNvGrpSpPr>
              <a:grpSpLocks/>
            </p:cNvGrpSpPr>
            <p:nvPr/>
          </p:nvGrpSpPr>
          <p:grpSpPr bwMode="auto">
            <a:xfrm>
              <a:off x="5785059" y="3374984"/>
              <a:ext cx="1078288" cy="473244"/>
              <a:chOff x="900238" y="3650374"/>
              <a:chExt cx="1078288" cy="473244"/>
            </a:xfrm>
          </p:grpSpPr>
          <p:cxnSp>
            <p:nvCxnSpPr>
              <p:cNvPr id="19" name="Straight Connector 18"/>
              <p:cNvCxnSpPr/>
              <p:nvPr/>
            </p:nvCxnSpPr>
            <p:spPr>
              <a:xfrm rot="5400000">
                <a:off x="694583" y="3876674"/>
                <a:ext cx="4541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rot="16200000" flipH="1">
              <a:off x="6200197"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6397973"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6595749"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cxnSp>
        <p:nvCxnSpPr>
          <p:cNvPr id="22" name="Straight Arrow Connector 21"/>
          <p:cNvCxnSpPr/>
          <p:nvPr/>
        </p:nvCxnSpPr>
        <p:spPr>
          <a:xfrm flipV="1">
            <a:off x="6747084" y="5193823"/>
            <a:ext cx="181434" cy="22680"/>
          </a:xfrm>
          <a:prstGeom prst="straightConnector1">
            <a:avLst/>
          </a:prstGeom>
          <a:ln>
            <a:headEnd type="none"/>
            <a:tailEnd type="arrow"/>
          </a:ln>
          <a:scene3d>
            <a:camera prst="orthographicFront">
              <a:rot lat="0" lon="0" rev="21419998"/>
            </a:camera>
            <a:lightRig rig="threePt" dir="t"/>
          </a:scene3d>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815138" y="5873750"/>
            <a:ext cx="1435100" cy="339725"/>
          </a:xfrm>
          <a:prstGeom prst="rect">
            <a:avLst/>
          </a:prstGeom>
          <a:noFill/>
        </p:spPr>
        <p:txBody>
          <a:bodyPr wrap="none">
            <a:spAutoFit/>
          </a:bodyPr>
          <a:lstStyle/>
          <a:p>
            <a:pPr>
              <a:defRPr/>
            </a:pPr>
            <a:r>
              <a:rPr lang="en-US" sz="1600" dirty="0">
                <a:latin typeface="+mn-lt"/>
              </a:rPr>
              <a:t>Frequency (Hz)</a:t>
            </a:r>
          </a:p>
        </p:txBody>
      </p:sp>
      <p:sp>
        <p:nvSpPr>
          <p:cNvPr id="34" name="TextBox 33"/>
          <p:cNvSpPr txBox="1"/>
          <p:nvPr/>
        </p:nvSpPr>
        <p:spPr>
          <a:xfrm rot="16200000">
            <a:off x="5561807" y="5153819"/>
            <a:ext cx="1003300" cy="338137"/>
          </a:xfrm>
          <a:prstGeom prst="rect">
            <a:avLst/>
          </a:prstGeom>
          <a:noFill/>
        </p:spPr>
        <p:txBody>
          <a:bodyPr wrap="none">
            <a:spAutoFit/>
          </a:bodyPr>
          <a:lstStyle/>
          <a:p>
            <a:pPr>
              <a:defRPr/>
            </a:pPr>
            <a:r>
              <a:rPr lang="en-US" sz="1600" dirty="0">
                <a:latin typeface="+mn-lt"/>
              </a:rPr>
              <a:t>Level (dB)</a:t>
            </a:r>
          </a:p>
        </p:txBody>
      </p:sp>
      <p:grpSp>
        <p:nvGrpSpPr>
          <p:cNvPr id="7" name="Group 31"/>
          <p:cNvGrpSpPr>
            <a:grpSpLocks/>
          </p:cNvGrpSpPr>
          <p:nvPr/>
        </p:nvGrpSpPr>
        <p:grpSpPr bwMode="auto">
          <a:xfrm>
            <a:off x="7743825" y="4440238"/>
            <a:ext cx="1077913" cy="473075"/>
            <a:chOff x="5785059" y="3374984"/>
            <a:chExt cx="1078288" cy="473244"/>
          </a:xfrm>
        </p:grpSpPr>
        <p:grpSp>
          <p:nvGrpSpPr>
            <p:cNvPr id="56345" name="Group 20"/>
            <p:cNvGrpSpPr>
              <a:grpSpLocks/>
            </p:cNvGrpSpPr>
            <p:nvPr/>
          </p:nvGrpSpPr>
          <p:grpSpPr bwMode="auto">
            <a:xfrm>
              <a:off x="5785059" y="3374984"/>
              <a:ext cx="1078288" cy="473244"/>
              <a:chOff x="900238" y="3650374"/>
              <a:chExt cx="1078288" cy="473244"/>
            </a:xfrm>
          </p:grpSpPr>
          <p:cxnSp>
            <p:nvCxnSpPr>
              <p:cNvPr id="40" name="Straight Connector 39"/>
              <p:cNvCxnSpPr/>
              <p:nvPr/>
            </p:nvCxnSpPr>
            <p:spPr>
              <a:xfrm rot="5400000">
                <a:off x="694583" y="3876674"/>
                <a:ext cx="4541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37" name="Straight Connector 36"/>
            <p:cNvCxnSpPr/>
            <p:nvPr/>
          </p:nvCxnSpPr>
          <p:spPr>
            <a:xfrm rot="16200000" flipH="1">
              <a:off x="5848534" y="3641559"/>
              <a:ext cx="347579" cy="26737"/>
            </a:xfrm>
            <a:prstGeom prst="line">
              <a:avLst/>
            </a:prstGeom>
            <a:ln>
              <a:solidFill>
                <a:schemeClr val="accent2"/>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H="1">
              <a:off x="6046363" y="3641556"/>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H="1">
              <a:off x="6244192" y="3641555"/>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flipH="1">
              <a:off x="6442021" y="3641555"/>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pic>
        <p:nvPicPr>
          <p:cNvPr id="49" name="39 Shift Of Virtual Pitch.mp3">
            <a:hlinkClick r:id="" action="ppaction://media"/>
          </p:cNvPr>
          <p:cNvPicPr>
            <a:picLocks noRot="1" noChangeAspect="1"/>
          </p:cNvPicPr>
          <p:nvPr>
            <a:audioFile r:link="rId1"/>
          </p:nvPr>
        </p:nvPicPr>
        <p:blipFill>
          <a:blip r:embed="rId5"/>
          <a:srcRect/>
          <a:stretch>
            <a:fillRect/>
          </a:stretch>
        </p:blipFill>
        <p:spPr bwMode="auto">
          <a:xfrm>
            <a:off x="7610475" y="6434138"/>
            <a:ext cx="249238" cy="249237"/>
          </a:xfrm>
          <a:prstGeom prst="rect">
            <a:avLst/>
          </a:prstGeom>
          <a:noFill/>
          <a:ln w="9525">
            <a:noFill/>
            <a:miter lim="800000"/>
            <a:headEnd/>
            <a:tailEnd/>
          </a:ln>
        </p:spPr>
      </p:pic>
      <p:pic>
        <p:nvPicPr>
          <p:cNvPr id="50" name="Picture 3"/>
          <p:cNvPicPr>
            <a:picLocks noChangeAspect="1" noChangeArrowheads="1"/>
          </p:cNvPicPr>
          <p:nvPr/>
        </p:nvPicPr>
        <p:blipFill>
          <a:blip r:embed="rId6"/>
          <a:srcRect t="21652" b="14209"/>
          <a:stretch>
            <a:fillRect/>
          </a:stretch>
        </p:blipFill>
        <p:spPr bwMode="auto">
          <a:xfrm>
            <a:off x="192088" y="1609725"/>
            <a:ext cx="8759825" cy="2106613"/>
          </a:xfrm>
          <a:prstGeom prst="rect">
            <a:avLst/>
          </a:prstGeom>
          <a:noFill/>
          <a:ln w="9525">
            <a:noFill/>
            <a:miter lim="800000"/>
            <a:headEnd/>
            <a:tailEnd/>
          </a:ln>
        </p:spPr>
      </p:pic>
      <p:grpSp>
        <p:nvGrpSpPr>
          <p:cNvPr id="14" name="Group 31"/>
          <p:cNvGrpSpPr>
            <a:grpSpLocks/>
          </p:cNvGrpSpPr>
          <p:nvPr/>
        </p:nvGrpSpPr>
        <p:grpSpPr bwMode="auto">
          <a:xfrm>
            <a:off x="7759700" y="5295900"/>
            <a:ext cx="1077913" cy="473075"/>
            <a:chOff x="5785059" y="3374984"/>
            <a:chExt cx="1078288" cy="473244"/>
          </a:xfrm>
        </p:grpSpPr>
        <p:grpSp>
          <p:nvGrpSpPr>
            <p:cNvPr id="56338" name="Group 20"/>
            <p:cNvGrpSpPr>
              <a:grpSpLocks/>
            </p:cNvGrpSpPr>
            <p:nvPr/>
          </p:nvGrpSpPr>
          <p:grpSpPr bwMode="auto">
            <a:xfrm>
              <a:off x="5785059" y="3374984"/>
              <a:ext cx="1078288" cy="473244"/>
              <a:chOff x="900238" y="3650374"/>
              <a:chExt cx="1078288" cy="473244"/>
            </a:xfrm>
          </p:grpSpPr>
          <p:cxnSp>
            <p:nvCxnSpPr>
              <p:cNvPr id="60" name="Straight Connector 59"/>
              <p:cNvCxnSpPr/>
              <p:nvPr/>
            </p:nvCxnSpPr>
            <p:spPr>
              <a:xfrm rot="5400000">
                <a:off x="694583" y="3876674"/>
                <a:ext cx="4541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56" name="Straight Connector 55"/>
            <p:cNvCxnSpPr/>
            <p:nvPr/>
          </p:nvCxnSpPr>
          <p:spPr>
            <a:xfrm rot="16200000" flipH="1">
              <a:off x="5859878" y="3641559"/>
              <a:ext cx="347579" cy="26737"/>
            </a:xfrm>
            <a:prstGeom prst="line">
              <a:avLst/>
            </a:prstGeom>
            <a:ln>
              <a:solidFill>
                <a:srgbClr val="C0504D"/>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a:off x="6069051" y="3641556"/>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H="1">
              <a:off x="6278224" y="3641555"/>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6200000" flipH="1">
              <a:off x="6487397" y="3641555"/>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sp>
        <p:nvSpPr>
          <p:cNvPr id="62" name="TextBox 61"/>
          <p:cNvSpPr txBox="1"/>
          <p:nvPr/>
        </p:nvSpPr>
        <p:spPr>
          <a:xfrm>
            <a:off x="6372225" y="3990975"/>
            <a:ext cx="823913" cy="339725"/>
          </a:xfrm>
          <a:prstGeom prst="rect">
            <a:avLst/>
          </a:prstGeom>
          <a:noFill/>
        </p:spPr>
        <p:txBody>
          <a:bodyPr wrap="none">
            <a:spAutoFit/>
          </a:bodyPr>
          <a:lstStyle/>
          <a:p>
            <a:pPr>
              <a:defRPr/>
            </a:pPr>
            <a:r>
              <a:rPr lang="en-US" sz="1600" dirty="0">
                <a:latin typeface="+mn-lt"/>
              </a:rPr>
              <a:t>f</a:t>
            </a:r>
            <a:r>
              <a:rPr lang="en-US" sz="1600" baseline="-25000" dirty="0">
                <a:latin typeface="+mn-lt"/>
              </a:rPr>
              <a:t>0</a:t>
            </a:r>
            <a:r>
              <a:rPr lang="en-US" sz="1600" dirty="0">
                <a:latin typeface="+mn-lt"/>
              </a:rPr>
              <a:t> = 200</a:t>
            </a:r>
          </a:p>
        </p:txBody>
      </p:sp>
      <p:sp>
        <p:nvSpPr>
          <p:cNvPr id="64" name="TextBox 63"/>
          <p:cNvSpPr txBox="1"/>
          <p:nvPr/>
        </p:nvSpPr>
        <p:spPr>
          <a:xfrm>
            <a:off x="7874000" y="3962400"/>
            <a:ext cx="823913" cy="338138"/>
          </a:xfrm>
          <a:prstGeom prst="rect">
            <a:avLst/>
          </a:prstGeom>
          <a:noFill/>
        </p:spPr>
        <p:txBody>
          <a:bodyPr wrap="none">
            <a:spAutoFit/>
          </a:bodyPr>
          <a:lstStyle/>
          <a:p>
            <a:pPr>
              <a:defRPr/>
            </a:pPr>
            <a:r>
              <a:rPr lang="en-US" sz="1600" dirty="0">
                <a:latin typeface="+mn-lt"/>
              </a:rPr>
              <a:t>f</a:t>
            </a:r>
            <a:r>
              <a:rPr lang="en-US" sz="1600" baseline="-25000" dirty="0">
                <a:latin typeface="+mn-lt"/>
              </a:rPr>
              <a:t>0</a:t>
            </a:r>
            <a:r>
              <a:rPr lang="en-US" sz="1600" dirty="0">
                <a:latin typeface="+mn-lt"/>
              </a:rPr>
              <a:t> = 200</a:t>
            </a:r>
          </a:p>
        </p:txBody>
      </p:sp>
      <p:sp>
        <p:nvSpPr>
          <p:cNvPr id="65" name="TextBox 64"/>
          <p:cNvSpPr txBox="1"/>
          <p:nvPr/>
        </p:nvSpPr>
        <p:spPr>
          <a:xfrm>
            <a:off x="7970838" y="4999038"/>
            <a:ext cx="822325" cy="339725"/>
          </a:xfrm>
          <a:prstGeom prst="rect">
            <a:avLst/>
          </a:prstGeom>
          <a:noFill/>
        </p:spPr>
        <p:txBody>
          <a:bodyPr wrap="none">
            <a:spAutoFit/>
          </a:bodyPr>
          <a:lstStyle/>
          <a:p>
            <a:pPr>
              <a:defRPr/>
            </a:pPr>
            <a:r>
              <a:rPr lang="en-US" sz="1600" dirty="0">
                <a:latin typeface="+mn-lt"/>
              </a:rPr>
              <a:t>f</a:t>
            </a:r>
            <a:r>
              <a:rPr lang="en-US" sz="1600" baseline="-25000" dirty="0">
                <a:latin typeface="+mn-lt"/>
              </a:rPr>
              <a:t>0</a:t>
            </a:r>
            <a:r>
              <a:rPr lang="en-US" sz="1600" dirty="0">
                <a:latin typeface="+mn-lt"/>
              </a:rPr>
              <a:t> = 210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6868">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9"/>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37302" fill="hold"/>
                                        <p:tgtEl>
                                          <p:spTgt spid="49"/>
                                        </p:tgtEl>
                                      </p:cBhvr>
                                    </p:cmd>
                                  </p:childTnLst>
                                </p:cTn>
                              </p:par>
                            </p:childTnLst>
                          </p:cTn>
                        </p:par>
                      </p:childTnLst>
                    </p:cTn>
                  </p:par>
                </p:childTnLst>
              </p:cTn>
              <p:nextCondLst>
                <p:cond evt="onClick" delay="0">
                  <p:tgtEl>
                    <p:spTgt spid="49"/>
                  </p:tgtEl>
                </p:cond>
              </p:nextCondLst>
            </p:seq>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49"/>
                </p:tgtEl>
              </p:cMediaNode>
            </p:audio>
          </p:childTnLst>
        </p:cTn>
      </p:par>
    </p:tnLst>
    <p:bldLst>
      <p:bldP spid="36868" grpId="0" build="p"/>
      <p:bldP spid="5" grpId="0" animBg="1"/>
      <p:bldP spid="33" grpId="0"/>
      <p:bldP spid="34" grpId="0"/>
      <p:bldP spid="62" grpId="0"/>
      <p:bldP spid="64" grpId="0"/>
      <p:bldP spid="65"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Two classes of theories of complex pitch</a:t>
            </a:r>
          </a:p>
        </p:txBody>
      </p:sp>
      <p:sp>
        <p:nvSpPr>
          <p:cNvPr id="37891" name="Rectangle 3"/>
          <p:cNvSpPr>
            <a:spLocks noGrp="1" noChangeArrowheads="1"/>
          </p:cNvSpPr>
          <p:nvPr>
            <p:ph idx="1"/>
          </p:nvPr>
        </p:nvSpPr>
        <p:spPr>
          <a:xfrm>
            <a:off x="1884363" y="2563813"/>
            <a:ext cx="5375275" cy="1200150"/>
          </a:xfrm>
        </p:spPr>
        <p:txBody>
          <a:bodyPr rtlCol="0">
            <a:noAutofit/>
          </a:bodyPr>
          <a:lstStyle/>
          <a:p>
            <a:pPr eaLnBrk="1" fontAlgn="auto" hangingPunct="1">
              <a:spcAft>
                <a:spcPts val="0"/>
              </a:spcAft>
              <a:buFont typeface="Arial"/>
              <a:buChar char="•"/>
              <a:defRPr/>
            </a:pPr>
            <a:r>
              <a:rPr lang="en-US" sz="3600" dirty="0" smtClean="0">
                <a:ea typeface="+mn-ea"/>
                <a:cs typeface="+mn-cs"/>
              </a:rPr>
              <a:t>Pattern Recognition </a:t>
            </a:r>
            <a:endParaRPr lang="en-US" sz="3600" dirty="0" smtClean="0">
              <a:ea typeface="+mn-ea"/>
            </a:endParaRPr>
          </a:p>
          <a:p>
            <a:pPr eaLnBrk="1" fontAlgn="auto" hangingPunct="1">
              <a:spcAft>
                <a:spcPts val="0"/>
              </a:spcAft>
              <a:buFont typeface="Arial"/>
              <a:buChar char="•"/>
              <a:defRPr/>
            </a:pPr>
            <a:r>
              <a:rPr lang="en-US" sz="3600" dirty="0" smtClean="0">
                <a:ea typeface="+mn-ea"/>
                <a:cs typeface="+mn-cs"/>
              </a:rPr>
              <a:t>Temporal Models</a:t>
            </a:r>
            <a:endParaRPr lang="en-US" sz="3600" dirty="0">
              <a:ea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74148" y="160737"/>
            <a:ext cx="7772400" cy="922338"/>
          </a:xfrm>
        </p:spPr>
        <p:txBody>
          <a:bodyPr/>
          <a:lstStyle/>
          <a:p>
            <a:pPr eaLnBrk="1" hangingPunct="1"/>
            <a:r>
              <a:rPr lang="en-US" dirty="0" smtClean="0"/>
              <a:t>Pattern recognition models</a:t>
            </a:r>
            <a:endParaRPr lang="en-US" dirty="0"/>
          </a:p>
        </p:txBody>
      </p:sp>
      <p:grpSp>
        <p:nvGrpSpPr>
          <p:cNvPr id="60419" name="Group 13"/>
          <p:cNvGrpSpPr>
            <a:grpSpLocks/>
          </p:cNvGrpSpPr>
          <p:nvPr/>
        </p:nvGrpSpPr>
        <p:grpSpPr bwMode="auto">
          <a:xfrm>
            <a:off x="387350" y="1528765"/>
            <a:ext cx="3767140" cy="1562101"/>
            <a:chOff x="187" y="1290"/>
            <a:chExt cx="2373" cy="984"/>
          </a:xfrm>
        </p:grpSpPr>
        <p:grpSp>
          <p:nvGrpSpPr>
            <p:cNvPr id="60456" name="Group 5"/>
            <p:cNvGrpSpPr>
              <a:grpSpLocks/>
            </p:cNvGrpSpPr>
            <p:nvPr/>
          </p:nvGrpSpPr>
          <p:grpSpPr bwMode="auto">
            <a:xfrm>
              <a:off x="669" y="1290"/>
              <a:ext cx="1853" cy="579"/>
              <a:chOff x="669" y="1290"/>
              <a:chExt cx="1527" cy="579"/>
            </a:xfrm>
          </p:grpSpPr>
          <p:sp>
            <p:nvSpPr>
              <p:cNvPr id="60464" name="Line 3"/>
              <p:cNvSpPr>
                <a:spLocks noChangeShapeType="1"/>
              </p:cNvSpPr>
              <p:nvPr/>
            </p:nvSpPr>
            <p:spPr bwMode="auto">
              <a:xfrm>
                <a:off x="669" y="1290"/>
                <a:ext cx="0" cy="57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0465" name="Line 4"/>
              <p:cNvSpPr>
                <a:spLocks noChangeShapeType="1"/>
              </p:cNvSpPr>
              <p:nvPr/>
            </p:nvSpPr>
            <p:spPr bwMode="auto">
              <a:xfrm>
                <a:off x="669" y="1861"/>
                <a:ext cx="1527"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0457" name="Text Box 6"/>
            <p:cNvSpPr txBox="1">
              <a:spLocks noChangeArrowheads="1"/>
            </p:cNvSpPr>
            <p:nvPr/>
          </p:nvSpPr>
          <p:spPr bwMode="auto">
            <a:xfrm>
              <a:off x="628" y="1847"/>
              <a:ext cx="1839" cy="213"/>
            </a:xfrm>
            <a:prstGeom prst="rect">
              <a:avLst/>
            </a:prstGeom>
            <a:noFill/>
            <a:ln w="9525">
              <a:noFill/>
              <a:miter lim="800000"/>
              <a:headEnd/>
              <a:tailEnd/>
            </a:ln>
          </p:spPr>
          <p:txBody>
            <a:bodyPr wrap="none">
              <a:prstTxWarp prst="textNoShape">
                <a:avLst/>
              </a:prstTxWarp>
              <a:spAutoFit/>
            </a:bodyPr>
            <a:lstStyle/>
            <a:p>
              <a:r>
                <a:rPr lang="en-US" sz="1600" dirty="0" smtClean="0"/>
                <a:t>Base                                      apex</a:t>
              </a:r>
              <a:endParaRPr lang="en-US" sz="1600" dirty="0"/>
            </a:p>
          </p:txBody>
        </p:sp>
        <p:sp>
          <p:nvSpPr>
            <p:cNvPr id="60462" name="Text Box 11"/>
            <p:cNvSpPr txBox="1">
              <a:spLocks noChangeArrowheads="1"/>
            </p:cNvSpPr>
            <p:nvPr/>
          </p:nvSpPr>
          <p:spPr bwMode="auto">
            <a:xfrm>
              <a:off x="187" y="1398"/>
              <a:ext cx="477" cy="368"/>
            </a:xfrm>
            <a:prstGeom prst="rect">
              <a:avLst/>
            </a:prstGeom>
            <a:noFill/>
            <a:ln w="9525">
              <a:noFill/>
              <a:miter lim="800000"/>
              <a:headEnd/>
              <a:tailEnd/>
            </a:ln>
          </p:spPr>
          <p:txBody>
            <a:bodyPr wrap="square">
              <a:prstTxWarp prst="textNoShape">
                <a:avLst/>
              </a:prstTxWarp>
              <a:spAutoFit/>
            </a:bodyPr>
            <a:lstStyle/>
            <a:p>
              <a:r>
                <a:rPr lang="en-US" sz="1600" dirty="0" smtClean="0"/>
                <a:t>Firing rate</a:t>
              </a:r>
              <a:endParaRPr lang="en-US" sz="1600" dirty="0"/>
            </a:p>
          </p:txBody>
        </p:sp>
        <p:sp>
          <p:nvSpPr>
            <p:cNvPr id="60463" name="Text Box 12"/>
            <p:cNvSpPr txBox="1">
              <a:spLocks noChangeArrowheads="1"/>
            </p:cNvSpPr>
            <p:nvPr/>
          </p:nvSpPr>
          <p:spPr bwMode="auto">
            <a:xfrm>
              <a:off x="556" y="2061"/>
              <a:ext cx="2004" cy="213"/>
            </a:xfrm>
            <a:prstGeom prst="rect">
              <a:avLst/>
            </a:prstGeom>
            <a:noFill/>
            <a:ln w="9525">
              <a:noFill/>
              <a:miter lim="800000"/>
              <a:headEnd/>
              <a:tailEnd/>
            </a:ln>
          </p:spPr>
          <p:txBody>
            <a:bodyPr wrap="none">
              <a:prstTxWarp prst="textNoShape">
                <a:avLst/>
              </a:prstTxWarp>
              <a:spAutoFit/>
            </a:bodyPr>
            <a:lstStyle/>
            <a:p>
              <a:r>
                <a:rPr lang="en-US" sz="1600" dirty="0" smtClean="0"/>
                <a:t>Position along the basilar membrane</a:t>
              </a:r>
              <a:endParaRPr lang="en-US" sz="1600" dirty="0"/>
            </a:p>
          </p:txBody>
        </p:sp>
      </p:grpSp>
      <p:grpSp>
        <p:nvGrpSpPr>
          <p:cNvPr id="60420" name="Group 38"/>
          <p:cNvGrpSpPr>
            <a:grpSpLocks/>
          </p:cNvGrpSpPr>
          <p:nvPr/>
        </p:nvGrpSpPr>
        <p:grpSpPr bwMode="auto">
          <a:xfrm>
            <a:off x="461963" y="3055939"/>
            <a:ext cx="3824285" cy="1573213"/>
            <a:chOff x="291" y="1925"/>
            <a:chExt cx="2409" cy="991"/>
          </a:xfrm>
        </p:grpSpPr>
        <p:grpSp>
          <p:nvGrpSpPr>
            <p:cNvPr id="60446" name="Group 15"/>
            <p:cNvGrpSpPr>
              <a:grpSpLocks/>
            </p:cNvGrpSpPr>
            <p:nvPr/>
          </p:nvGrpSpPr>
          <p:grpSpPr bwMode="auto">
            <a:xfrm>
              <a:off x="773" y="1925"/>
              <a:ext cx="1853" cy="579"/>
              <a:chOff x="669" y="1290"/>
              <a:chExt cx="1527" cy="579"/>
            </a:xfrm>
          </p:grpSpPr>
          <p:sp>
            <p:nvSpPr>
              <p:cNvPr id="60454" name="Line 16"/>
              <p:cNvSpPr>
                <a:spLocks noChangeShapeType="1"/>
              </p:cNvSpPr>
              <p:nvPr/>
            </p:nvSpPr>
            <p:spPr bwMode="auto">
              <a:xfrm>
                <a:off x="669" y="1290"/>
                <a:ext cx="0" cy="57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0455" name="Line 17"/>
              <p:cNvSpPr>
                <a:spLocks noChangeShapeType="1"/>
              </p:cNvSpPr>
              <p:nvPr/>
            </p:nvSpPr>
            <p:spPr bwMode="auto">
              <a:xfrm>
                <a:off x="669" y="1861"/>
                <a:ext cx="1527"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0452" name="Text Box 23"/>
            <p:cNvSpPr txBox="1">
              <a:spLocks noChangeArrowheads="1"/>
            </p:cNvSpPr>
            <p:nvPr/>
          </p:nvSpPr>
          <p:spPr bwMode="auto">
            <a:xfrm>
              <a:off x="291" y="2033"/>
              <a:ext cx="432" cy="368"/>
            </a:xfrm>
            <a:prstGeom prst="rect">
              <a:avLst/>
            </a:prstGeom>
            <a:noFill/>
            <a:ln w="9525">
              <a:noFill/>
              <a:miter lim="800000"/>
              <a:headEnd/>
              <a:tailEnd/>
            </a:ln>
          </p:spPr>
          <p:txBody>
            <a:bodyPr wrap="none">
              <a:prstTxWarp prst="textNoShape">
                <a:avLst/>
              </a:prstTxWarp>
              <a:spAutoFit/>
            </a:bodyPr>
            <a:lstStyle/>
            <a:p>
              <a:r>
                <a:rPr lang="en-US" sz="1600" dirty="0" smtClean="0"/>
                <a:t>Firing</a:t>
              </a:r>
            </a:p>
            <a:p>
              <a:r>
                <a:rPr lang="en-US" sz="1600" dirty="0" smtClean="0"/>
                <a:t>rate</a:t>
              </a:r>
              <a:endParaRPr lang="en-US" sz="1600" dirty="0"/>
            </a:p>
          </p:txBody>
        </p:sp>
        <p:sp>
          <p:nvSpPr>
            <p:cNvPr id="60453" name="Text Box 24"/>
            <p:cNvSpPr txBox="1">
              <a:spLocks noChangeArrowheads="1"/>
            </p:cNvSpPr>
            <p:nvPr/>
          </p:nvSpPr>
          <p:spPr bwMode="auto">
            <a:xfrm>
              <a:off x="696" y="2703"/>
              <a:ext cx="2004" cy="213"/>
            </a:xfrm>
            <a:prstGeom prst="rect">
              <a:avLst/>
            </a:prstGeom>
            <a:noFill/>
            <a:ln w="9525">
              <a:noFill/>
              <a:miter lim="800000"/>
              <a:headEnd/>
              <a:tailEnd/>
            </a:ln>
          </p:spPr>
          <p:txBody>
            <a:bodyPr wrap="none">
              <a:prstTxWarp prst="textNoShape">
                <a:avLst/>
              </a:prstTxWarp>
              <a:spAutoFit/>
            </a:bodyPr>
            <a:lstStyle/>
            <a:p>
              <a:r>
                <a:rPr lang="en-US" sz="1600" dirty="0" smtClean="0"/>
                <a:t>Position along the basilar membrane</a:t>
              </a:r>
              <a:endParaRPr lang="en-US" sz="1600" dirty="0"/>
            </a:p>
          </p:txBody>
        </p:sp>
      </p:grpSp>
      <p:grpSp>
        <p:nvGrpSpPr>
          <p:cNvPr id="60421" name="Group 37"/>
          <p:cNvGrpSpPr>
            <a:grpSpLocks/>
          </p:cNvGrpSpPr>
          <p:nvPr/>
        </p:nvGrpSpPr>
        <p:grpSpPr bwMode="auto">
          <a:xfrm>
            <a:off x="481013" y="4632328"/>
            <a:ext cx="3706812" cy="919163"/>
            <a:chOff x="303" y="2918"/>
            <a:chExt cx="2335" cy="579"/>
          </a:xfrm>
        </p:grpSpPr>
        <p:grpSp>
          <p:nvGrpSpPr>
            <p:cNvPr id="60436" name="Group 27"/>
            <p:cNvGrpSpPr>
              <a:grpSpLocks/>
            </p:cNvGrpSpPr>
            <p:nvPr/>
          </p:nvGrpSpPr>
          <p:grpSpPr bwMode="auto">
            <a:xfrm>
              <a:off x="785" y="2918"/>
              <a:ext cx="1853" cy="579"/>
              <a:chOff x="669" y="1290"/>
              <a:chExt cx="1527" cy="579"/>
            </a:xfrm>
          </p:grpSpPr>
          <p:sp>
            <p:nvSpPr>
              <p:cNvPr id="60444" name="Line 28"/>
              <p:cNvSpPr>
                <a:spLocks noChangeShapeType="1"/>
              </p:cNvSpPr>
              <p:nvPr/>
            </p:nvSpPr>
            <p:spPr bwMode="auto">
              <a:xfrm>
                <a:off x="669" y="1290"/>
                <a:ext cx="0" cy="57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0445" name="Line 29"/>
              <p:cNvSpPr>
                <a:spLocks noChangeShapeType="1"/>
              </p:cNvSpPr>
              <p:nvPr/>
            </p:nvSpPr>
            <p:spPr bwMode="auto">
              <a:xfrm>
                <a:off x="669" y="1861"/>
                <a:ext cx="1527"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0442" name="Text Box 35"/>
            <p:cNvSpPr txBox="1">
              <a:spLocks noChangeArrowheads="1"/>
            </p:cNvSpPr>
            <p:nvPr/>
          </p:nvSpPr>
          <p:spPr bwMode="auto">
            <a:xfrm>
              <a:off x="303" y="3026"/>
              <a:ext cx="408" cy="366"/>
            </a:xfrm>
            <a:prstGeom prst="rect">
              <a:avLst/>
            </a:prstGeom>
            <a:noFill/>
            <a:ln w="9525">
              <a:noFill/>
              <a:miter lim="800000"/>
              <a:headEnd/>
              <a:tailEnd/>
            </a:ln>
          </p:spPr>
          <p:txBody>
            <a:bodyPr wrap="none">
              <a:prstTxWarp prst="textNoShape">
                <a:avLst/>
              </a:prstTxWarp>
              <a:spAutoFit/>
            </a:bodyPr>
            <a:lstStyle/>
            <a:p>
              <a:r>
                <a:rPr lang="en-US" sz="1600"/>
                <a:t>Level</a:t>
              </a:r>
            </a:p>
            <a:p>
              <a:r>
                <a:rPr lang="en-US" sz="1600"/>
                <a:t>(dB)</a:t>
              </a:r>
            </a:p>
          </p:txBody>
        </p:sp>
      </p:grpSp>
      <p:sp>
        <p:nvSpPr>
          <p:cNvPr id="60424" name="AutoShape 52"/>
          <p:cNvSpPr>
            <a:spLocks noChangeArrowheads="1"/>
          </p:cNvSpPr>
          <p:nvPr/>
        </p:nvSpPr>
        <p:spPr bwMode="auto">
          <a:xfrm>
            <a:off x="8483400" y="2626963"/>
            <a:ext cx="258763" cy="765175"/>
          </a:xfrm>
          <a:prstGeom prst="downArrow">
            <a:avLst>
              <a:gd name="adj1" fmla="val 50000"/>
              <a:gd name="adj2" fmla="val 73926"/>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0425" name="Text Box 53"/>
          <p:cNvSpPr txBox="1">
            <a:spLocks noChangeArrowheads="1"/>
          </p:cNvSpPr>
          <p:nvPr/>
        </p:nvSpPr>
        <p:spPr bwMode="auto">
          <a:xfrm>
            <a:off x="7851442" y="3490069"/>
            <a:ext cx="1073150" cy="457200"/>
          </a:xfrm>
          <a:prstGeom prst="rect">
            <a:avLst/>
          </a:prstGeom>
          <a:noFill/>
          <a:ln w="9525">
            <a:noFill/>
            <a:miter lim="800000"/>
            <a:headEnd/>
            <a:tailEnd/>
          </a:ln>
        </p:spPr>
        <p:txBody>
          <a:bodyPr wrap="none">
            <a:prstTxWarp prst="textNoShape">
              <a:avLst/>
            </a:prstTxWarp>
            <a:spAutoFit/>
          </a:bodyPr>
          <a:lstStyle/>
          <a:p>
            <a:r>
              <a:rPr lang="en-US" dirty="0">
                <a:latin typeface="+mn-lt"/>
              </a:rPr>
              <a:t>200 Hz</a:t>
            </a:r>
          </a:p>
        </p:txBody>
      </p:sp>
      <p:sp>
        <p:nvSpPr>
          <p:cNvPr id="50" name="Freeform 49"/>
          <p:cNvSpPr/>
          <p:nvPr/>
        </p:nvSpPr>
        <p:spPr>
          <a:xfrm>
            <a:off x="3175098" y="1868368"/>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Freeform 50"/>
          <p:cNvSpPr/>
          <p:nvPr/>
        </p:nvSpPr>
        <p:spPr>
          <a:xfrm>
            <a:off x="2841161" y="1868368"/>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2173289" y="1868368"/>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1505417" y="1868368"/>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Text Box 18"/>
          <p:cNvSpPr txBox="1">
            <a:spLocks noChangeArrowheads="1"/>
          </p:cNvSpPr>
          <p:nvPr/>
        </p:nvSpPr>
        <p:spPr bwMode="auto">
          <a:xfrm>
            <a:off x="1133964" y="1343264"/>
            <a:ext cx="3153907" cy="338554"/>
          </a:xfrm>
          <a:prstGeom prst="rect">
            <a:avLst/>
          </a:prstGeom>
          <a:noFill/>
          <a:ln w="9525">
            <a:noFill/>
            <a:miter lim="800000"/>
            <a:headEnd/>
            <a:tailEnd/>
          </a:ln>
        </p:spPr>
        <p:txBody>
          <a:bodyPr wrap="square">
            <a:prstTxWarp prst="textNoShape">
              <a:avLst/>
            </a:prstTxWarp>
            <a:spAutoFit/>
          </a:bodyPr>
          <a:lstStyle/>
          <a:p>
            <a:r>
              <a:rPr lang="en-US" sz="1600" dirty="0" smtClean="0"/>
              <a:t>           </a:t>
            </a:r>
            <a:r>
              <a:rPr lang="en-US" sz="1400" dirty="0" smtClean="0">
                <a:latin typeface="+mn-lt"/>
              </a:rPr>
              <a:t>1200 1000 800  600  400    200</a:t>
            </a:r>
            <a:endParaRPr lang="en-US" sz="1400" dirty="0">
              <a:latin typeface="+mn-lt"/>
            </a:endParaRPr>
          </a:p>
        </p:txBody>
      </p:sp>
      <p:sp>
        <p:nvSpPr>
          <p:cNvPr id="58" name="Text Box 6"/>
          <p:cNvSpPr txBox="1">
            <a:spLocks noChangeArrowheads="1"/>
          </p:cNvSpPr>
          <p:nvPr/>
        </p:nvSpPr>
        <p:spPr bwMode="auto">
          <a:xfrm>
            <a:off x="1228498" y="4039630"/>
            <a:ext cx="2920090" cy="338554"/>
          </a:xfrm>
          <a:prstGeom prst="rect">
            <a:avLst/>
          </a:prstGeom>
          <a:noFill/>
          <a:ln w="9525">
            <a:noFill/>
            <a:miter lim="800000"/>
            <a:headEnd/>
            <a:tailEnd/>
          </a:ln>
        </p:spPr>
        <p:txBody>
          <a:bodyPr wrap="none">
            <a:prstTxWarp prst="textNoShape">
              <a:avLst/>
            </a:prstTxWarp>
            <a:spAutoFit/>
          </a:bodyPr>
          <a:lstStyle/>
          <a:p>
            <a:r>
              <a:rPr lang="en-US" sz="1600" dirty="0" smtClean="0"/>
              <a:t>Base                                      apex</a:t>
            </a:r>
            <a:endParaRPr lang="en-US" sz="1600" dirty="0"/>
          </a:p>
        </p:txBody>
      </p:sp>
      <p:sp>
        <p:nvSpPr>
          <p:cNvPr id="59" name="Freeform 58"/>
          <p:cNvSpPr/>
          <p:nvPr/>
        </p:nvSpPr>
        <p:spPr>
          <a:xfrm>
            <a:off x="3236780" y="3431932"/>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a:ln>
            <a:solidFill>
              <a:srgbClr val="C0504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1438763" y="3431932"/>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2486997" y="3431932"/>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61"/>
          <p:cNvSpPr/>
          <p:nvPr/>
        </p:nvSpPr>
        <p:spPr>
          <a:xfrm>
            <a:off x="2140450" y="3431932"/>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62"/>
          <p:cNvSpPr/>
          <p:nvPr/>
        </p:nvSpPr>
        <p:spPr>
          <a:xfrm>
            <a:off x="3268147" y="4979183"/>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a:ln>
            <a:solidFill>
              <a:srgbClr val="C0504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a:off x="2938605" y="4979183"/>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a:off x="2609062" y="4979183"/>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1831611" y="4979183"/>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Text Box 24"/>
          <p:cNvSpPr txBox="1">
            <a:spLocks noChangeArrowheads="1"/>
          </p:cNvSpPr>
          <p:nvPr/>
        </p:nvSpPr>
        <p:spPr bwMode="auto">
          <a:xfrm>
            <a:off x="1166555" y="5850059"/>
            <a:ext cx="3181981" cy="338554"/>
          </a:xfrm>
          <a:prstGeom prst="rect">
            <a:avLst/>
          </a:prstGeom>
          <a:noFill/>
          <a:ln w="9525">
            <a:noFill/>
            <a:miter lim="800000"/>
            <a:headEnd/>
            <a:tailEnd/>
          </a:ln>
        </p:spPr>
        <p:txBody>
          <a:bodyPr wrap="none">
            <a:prstTxWarp prst="textNoShape">
              <a:avLst/>
            </a:prstTxWarp>
            <a:spAutoFit/>
          </a:bodyPr>
          <a:lstStyle/>
          <a:p>
            <a:r>
              <a:rPr lang="en-US" sz="1600" dirty="0" smtClean="0"/>
              <a:t>Position along the basilar membrane</a:t>
            </a:r>
            <a:endParaRPr lang="en-US" sz="1600" dirty="0"/>
          </a:p>
        </p:txBody>
      </p:sp>
      <p:sp>
        <p:nvSpPr>
          <p:cNvPr id="68" name="Text Box 6"/>
          <p:cNvSpPr txBox="1">
            <a:spLocks noChangeArrowheads="1"/>
          </p:cNvSpPr>
          <p:nvPr/>
        </p:nvSpPr>
        <p:spPr bwMode="auto">
          <a:xfrm>
            <a:off x="1233483" y="5575537"/>
            <a:ext cx="2920090" cy="338554"/>
          </a:xfrm>
          <a:prstGeom prst="rect">
            <a:avLst/>
          </a:prstGeom>
          <a:noFill/>
          <a:ln w="9525">
            <a:noFill/>
            <a:miter lim="800000"/>
            <a:headEnd/>
            <a:tailEnd/>
          </a:ln>
        </p:spPr>
        <p:txBody>
          <a:bodyPr wrap="none">
            <a:prstTxWarp prst="textNoShape">
              <a:avLst/>
            </a:prstTxWarp>
            <a:spAutoFit/>
          </a:bodyPr>
          <a:lstStyle/>
          <a:p>
            <a:r>
              <a:rPr lang="en-US" sz="1600" dirty="0" smtClean="0"/>
              <a:t>Base                                      apex</a:t>
            </a:r>
            <a:endParaRPr lang="en-US" sz="1600" dirty="0"/>
          </a:p>
        </p:txBody>
      </p:sp>
      <p:grpSp>
        <p:nvGrpSpPr>
          <p:cNvPr id="83" name="Group 82"/>
          <p:cNvGrpSpPr/>
          <p:nvPr/>
        </p:nvGrpSpPr>
        <p:grpSpPr>
          <a:xfrm>
            <a:off x="4587329" y="1522401"/>
            <a:ext cx="3949703" cy="1528763"/>
            <a:chOff x="4587329" y="1522401"/>
            <a:chExt cx="3949703" cy="1528763"/>
          </a:xfrm>
        </p:grpSpPr>
        <p:grpSp>
          <p:nvGrpSpPr>
            <p:cNvPr id="69" name="Group 13"/>
            <p:cNvGrpSpPr>
              <a:grpSpLocks/>
            </p:cNvGrpSpPr>
            <p:nvPr/>
          </p:nvGrpSpPr>
          <p:grpSpPr bwMode="auto">
            <a:xfrm>
              <a:off x="4587329" y="1522401"/>
              <a:ext cx="3949703" cy="1528763"/>
              <a:chOff x="8" y="1290"/>
              <a:chExt cx="2488" cy="963"/>
            </a:xfrm>
          </p:grpSpPr>
          <p:grpSp>
            <p:nvGrpSpPr>
              <p:cNvPr id="70" name="Group 5"/>
              <p:cNvGrpSpPr>
                <a:grpSpLocks/>
              </p:cNvGrpSpPr>
              <p:nvPr/>
            </p:nvGrpSpPr>
            <p:grpSpPr bwMode="auto">
              <a:xfrm>
                <a:off x="526" y="1290"/>
                <a:ext cx="1527" cy="579"/>
                <a:chOff x="669" y="1290"/>
                <a:chExt cx="1527" cy="579"/>
              </a:xfrm>
            </p:grpSpPr>
            <p:sp>
              <p:nvSpPr>
                <p:cNvPr id="74" name="Line 3"/>
                <p:cNvSpPr>
                  <a:spLocks noChangeShapeType="1"/>
                </p:cNvSpPr>
                <p:nvPr/>
              </p:nvSpPr>
              <p:spPr bwMode="auto">
                <a:xfrm>
                  <a:off x="669" y="1290"/>
                  <a:ext cx="0" cy="57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5" name="Line 4"/>
                <p:cNvSpPr>
                  <a:spLocks noChangeShapeType="1"/>
                </p:cNvSpPr>
                <p:nvPr/>
              </p:nvSpPr>
              <p:spPr bwMode="auto">
                <a:xfrm>
                  <a:off x="669" y="1861"/>
                  <a:ext cx="1527"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71" name="Text Box 6"/>
              <p:cNvSpPr txBox="1">
                <a:spLocks noChangeArrowheads="1"/>
              </p:cNvSpPr>
              <p:nvPr/>
            </p:nvSpPr>
            <p:spPr bwMode="auto">
              <a:xfrm>
                <a:off x="421" y="1861"/>
                <a:ext cx="1839" cy="213"/>
              </a:xfrm>
              <a:prstGeom prst="rect">
                <a:avLst/>
              </a:prstGeom>
              <a:noFill/>
              <a:ln w="9525">
                <a:noFill/>
                <a:miter lim="800000"/>
                <a:headEnd/>
                <a:tailEnd/>
              </a:ln>
            </p:spPr>
            <p:txBody>
              <a:bodyPr wrap="none">
                <a:prstTxWarp prst="textNoShape">
                  <a:avLst/>
                </a:prstTxWarp>
                <a:spAutoFit/>
              </a:bodyPr>
              <a:lstStyle/>
              <a:p>
                <a:r>
                  <a:rPr lang="en-US" sz="1600" dirty="0" smtClean="0"/>
                  <a:t>Base                                      apex</a:t>
                </a:r>
                <a:endParaRPr lang="en-US" sz="1600" dirty="0"/>
              </a:p>
            </p:txBody>
          </p:sp>
          <p:sp>
            <p:nvSpPr>
              <p:cNvPr id="72" name="Text Box 11"/>
              <p:cNvSpPr txBox="1">
                <a:spLocks noChangeArrowheads="1"/>
              </p:cNvSpPr>
              <p:nvPr/>
            </p:nvSpPr>
            <p:spPr bwMode="auto">
              <a:xfrm>
                <a:off x="8" y="1405"/>
                <a:ext cx="477" cy="368"/>
              </a:xfrm>
              <a:prstGeom prst="rect">
                <a:avLst/>
              </a:prstGeom>
              <a:noFill/>
              <a:ln w="9525">
                <a:noFill/>
                <a:miter lim="800000"/>
                <a:headEnd/>
                <a:tailEnd/>
              </a:ln>
            </p:spPr>
            <p:txBody>
              <a:bodyPr wrap="square">
                <a:prstTxWarp prst="textNoShape">
                  <a:avLst/>
                </a:prstTxWarp>
                <a:spAutoFit/>
              </a:bodyPr>
              <a:lstStyle/>
              <a:p>
                <a:r>
                  <a:rPr lang="en-US" sz="1600" dirty="0" smtClean="0"/>
                  <a:t>Firing rate</a:t>
                </a:r>
                <a:endParaRPr lang="en-US" sz="1600" dirty="0"/>
              </a:p>
            </p:txBody>
          </p:sp>
          <p:sp>
            <p:nvSpPr>
              <p:cNvPr id="73" name="Text Box 12"/>
              <p:cNvSpPr txBox="1">
                <a:spLocks noChangeArrowheads="1"/>
              </p:cNvSpPr>
              <p:nvPr/>
            </p:nvSpPr>
            <p:spPr bwMode="auto">
              <a:xfrm>
                <a:off x="492" y="2040"/>
                <a:ext cx="2004" cy="213"/>
              </a:xfrm>
              <a:prstGeom prst="rect">
                <a:avLst/>
              </a:prstGeom>
              <a:noFill/>
              <a:ln w="9525">
                <a:noFill/>
                <a:miter lim="800000"/>
                <a:headEnd/>
                <a:tailEnd/>
              </a:ln>
            </p:spPr>
            <p:txBody>
              <a:bodyPr wrap="none">
                <a:prstTxWarp prst="textNoShape">
                  <a:avLst/>
                </a:prstTxWarp>
                <a:spAutoFit/>
              </a:bodyPr>
              <a:lstStyle/>
              <a:p>
                <a:r>
                  <a:rPr lang="en-US" sz="1600" dirty="0" smtClean="0"/>
                  <a:t>Position along the basilar membrane</a:t>
                </a:r>
                <a:endParaRPr lang="en-US" sz="1600" dirty="0"/>
              </a:p>
            </p:txBody>
          </p:sp>
        </p:grpSp>
        <p:sp>
          <p:nvSpPr>
            <p:cNvPr id="76" name="Freeform 75"/>
            <p:cNvSpPr/>
            <p:nvPr/>
          </p:nvSpPr>
          <p:spPr>
            <a:xfrm>
              <a:off x="7137622"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a:ln>
              <a:solidFill>
                <a:srgbClr val="C0504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a:off x="6803685"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6135813"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p:cNvSpPr/>
            <p:nvPr/>
          </p:nvSpPr>
          <p:spPr>
            <a:xfrm>
              <a:off x="5467941"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Freeform 79"/>
            <p:cNvSpPr/>
            <p:nvPr/>
          </p:nvSpPr>
          <p:spPr>
            <a:xfrm>
              <a:off x="6469749"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Freeform 80"/>
            <p:cNvSpPr/>
            <p:nvPr/>
          </p:nvSpPr>
          <p:spPr>
            <a:xfrm>
              <a:off x="5801877"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2" name="TextBox 81"/>
          <p:cNvSpPr txBox="1"/>
          <p:nvPr/>
        </p:nvSpPr>
        <p:spPr>
          <a:xfrm>
            <a:off x="5310629" y="912035"/>
            <a:ext cx="3267140" cy="584776"/>
          </a:xfrm>
          <a:prstGeom prst="rect">
            <a:avLst/>
          </a:prstGeom>
          <a:noFill/>
        </p:spPr>
        <p:txBody>
          <a:bodyPr wrap="none" rtlCol="0">
            <a:spAutoFit/>
          </a:bodyPr>
          <a:lstStyle/>
          <a:p>
            <a:r>
              <a:rPr lang="en-US" sz="1600" b="1" dirty="0" smtClean="0">
                <a:latin typeface="+mn-lt"/>
              </a:rPr>
              <a:t>Stored pattern of activity associated </a:t>
            </a:r>
          </a:p>
          <a:p>
            <a:r>
              <a:rPr lang="en-US" sz="1600" b="1" dirty="0" smtClean="0">
                <a:latin typeface="+mn-lt"/>
              </a:rPr>
              <a:t>with this fundamental</a:t>
            </a:r>
            <a:endParaRPr lang="en-US" sz="1600" b="1" dirty="0">
              <a:latin typeface="+mn-lt"/>
            </a:endParaRPr>
          </a:p>
        </p:txBody>
      </p:sp>
      <p:sp>
        <p:nvSpPr>
          <p:cNvPr id="98" name="TextBox 97"/>
          <p:cNvSpPr txBox="1"/>
          <p:nvPr/>
        </p:nvSpPr>
        <p:spPr>
          <a:xfrm>
            <a:off x="2004164" y="1025277"/>
            <a:ext cx="1435609" cy="338554"/>
          </a:xfrm>
          <a:prstGeom prst="rect">
            <a:avLst/>
          </a:prstGeom>
          <a:noFill/>
        </p:spPr>
        <p:txBody>
          <a:bodyPr wrap="none" rtlCol="0">
            <a:spAutoFit/>
          </a:bodyPr>
          <a:lstStyle/>
          <a:p>
            <a:r>
              <a:rPr lang="en-US" sz="1600" b="1" dirty="0" smtClean="0">
                <a:latin typeface="+mn-lt"/>
              </a:rPr>
              <a:t>Patterns heard</a:t>
            </a:r>
            <a:endParaRPr lang="en-US" sz="1600" b="1" dirty="0">
              <a:latin typeface="+mn-lt"/>
            </a:endParaRPr>
          </a:p>
        </p:txBody>
      </p:sp>
      <p:cxnSp>
        <p:nvCxnSpPr>
          <p:cNvPr id="100" name="Straight Arrow Connector 99"/>
          <p:cNvCxnSpPr/>
          <p:nvPr/>
        </p:nvCxnSpPr>
        <p:spPr>
          <a:xfrm>
            <a:off x="3845199" y="1211692"/>
            <a:ext cx="1258429" cy="158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4541645" y="4039934"/>
            <a:ext cx="3949702" cy="1528764"/>
            <a:chOff x="4587329" y="1522402"/>
            <a:chExt cx="3949702" cy="1528764"/>
          </a:xfrm>
        </p:grpSpPr>
        <p:grpSp>
          <p:nvGrpSpPr>
            <p:cNvPr id="85" name="Group 13"/>
            <p:cNvGrpSpPr>
              <a:grpSpLocks/>
            </p:cNvGrpSpPr>
            <p:nvPr/>
          </p:nvGrpSpPr>
          <p:grpSpPr bwMode="auto">
            <a:xfrm>
              <a:off x="4587329" y="1522402"/>
              <a:ext cx="3949702" cy="1528764"/>
              <a:chOff x="8" y="1290"/>
              <a:chExt cx="2488" cy="963"/>
            </a:xfrm>
          </p:grpSpPr>
          <p:grpSp>
            <p:nvGrpSpPr>
              <p:cNvPr id="92" name="Group 5"/>
              <p:cNvGrpSpPr>
                <a:grpSpLocks/>
              </p:cNvGrpSpPr>
              <p:nvPr/>
            </p:nvGrpSpPr>
            <p:grpSpPr bwMode="auto">
              <a:xfrm>
                <a:off x="526" y="1290"/>
                <a:ext cx="1527" cy="579"/>
                <a:chOff x="669" y="1290"/>
                <a:chExt cx="1527" cy="579"/>
              </a:xfrm>
            </p:grpSpPr>
            <p:sp>
              <p:nvSpPr>
                <p:cNvPr id="96" name="Line 3"/>
                <p:cNvSpPr>
                  <a:spLocks noChangeShapeType="1"/>
                </p:cNvSpPr>
                <p:nvPr/>
              </p:nvSpPr>
              <p:spPr bwMode="auto">
                <a:xfrm>
                  <a:off x="669" y="1290"/>
                  <a:ext cx="0" cy="57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7" name="Line 4"/>
                <p:cNvSpPr>
                  <a:spLocks noChangeShapeType="1"/>
                </p:cNvSpPr>
                <p:nvPr/>
              </p:nvSpPr>
              <p:spPr bwMode="auto">
                <a:xfrm>
                  <a:off x="669" y="1861"/>
                  <a:ext cx="1527"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93" name="Text Box 6"/>
              <p:cNvSpPr txBox="1">
                <a:spLocks noChangeArrowheads="1"/>
              </p:cNvSpPr>
              <p:nvPr/>
            </p:nvSpPr>
            <p:spPr bwMode="auto">
              <a:xfrm>
                <a:off x="421" y="1861"/>
                <a:ext cx="1839" cy="213"/>
              </a:xfrm>
              <a:prstGeom prst="rect">
                <a:avLst/>
              </a:prstGeom>
              <a:noFill/>
              <a:ln w="9525">
                <a:noFill/>
                <a:miter lim="800000"/>
                <a:headEnd/>
                <a:tailEnd/>
              </a:ln>
            </p:spPr>
            <p:txBody>
              <a:bodyPr wrap="none">
                <a:prstTxWarp prst="textNoShape">
                  <a:avLst/>
                </a:prstTxWarp>
                <a:spAutoFit/>
              </a:bodyPr>
              <a:lstStyle/>
              <a:p>
                <a:r>
                  <a:rPr lang="en-US" sz="1600" dirty="0" smtClean="0"/>
                  <a:t>Base                                      apex</a:t>
                </a:r>
                <a:endParaRPr lang="en-US" sz="1600" dirty="0"/>
              </a:p>
            </p:txBody>
          </p:sp>
          <p:sp>
            <p:nvSpPr>
              <p:cNvPr id="94" name="Text Box 11"/>
              <p:cNvSpPr txBox="1">
                <a:spLocks noChangeArrowheads="1"/>
              </p:cNvSpPr>
              <p:nvPr/>
            </p:nvSpPr>
            <p:spPr bwMode="auto">
              <a:xfrm>
                <a:off x="8" y="1405"/>
                <a:ext cx="477" cy="368"/>
              </a:xfrm>
              <a:prstGeom prst="rect">
                <a:avLst/>
              </a:prstGeom>
              <a:noFill/>
              <a:ln w="9525">
                <a:noFill/>
                <a:miter lim="800000"/>
                <a:headEnd/>
                <a:tailEnd/>
              </a:ln>
            </p:spPr>
            <p:txBody>
              <a:bodyPr wrap="square">
                <a:prstTxWarp prst="textNoShape">
                  <a:avLst/>
                </a:prstTxWarp>
                <a:spAutoFit/>
              </a:bodyPr>
              <a:lstStyle/>
              <a:p>
                <a:r>
                  <a:rPr lang="en-US" sz="1600" dirty="0" smtClean="0"/>
                  <a:t>Firing rate</a:t>
                </a:r>
                <a:endParaRPr lang="en-US" sz="1600" dirty="0"/>
              </a:p>
            </p:txBody>
          </p:sp>
          <p:sp>
            <p:nvSpPr>
              <p:cNvPr id="95" name="Text Box 12"/>
              <p:cNvSpPr txBox="1">
                <a:spLocks noChangeArrowheads="1"/>
              </p:cNvSpPr>
              <p:nvPr/>
            </p:nvSpPr>
            <p:spPr bwMode="auto">
              <a:xfrm>
                <a:off x="492" y="2040"/>
                <a:ext cx="2004" cy="213"/>
              </a:xfrm>
              <a:prstGeom prst="rect">
                <a:avLst/>
              </a:prstGeom>
              <a:noFill/>
              <a:ln w="9525">
                <a:noFill/>
                <a:miter lim="800000"/>
                <a:headEnd/>
                <a:tailEnd/>
              </a:ln>
            </p:spPr>
            <p:txBody>
              <a:bodyPr wrap="none">
                <a:prstTxWarp prst="textNoShape">
                  <a:avLst/>
                </a:prstTxWarp>
                <a:spAutoFit/>
              </a:bodyPr>
              <a:lstStyle/>
              <a:p>
                <a:r>
                  <a:rPr lang="en-US" sz="1600" dirty="0" smtClean="0"/>
                  <a:t>Position along the basilar membrane</a:t>
                </a:r>
                <a:endParaRPr lang="en-US" sz="1600" dirty="0"/>
              </a:p>
            </p:txBody>
          </p:sp>
        </p:grpSp>
        <p:sp>
          <p:nvSpPr>
            <p:cNvPr id="87" name="Freeform 86"/>
            <p:cNvSpPr/>
            <p:nvPr/>
          </p:nvSpPr>
          <p:spPr>
            <a:xfrm>
              <a:off x="6803685"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Freeform 87"/>
            <p:cNvSpPr/>
            <p:nvPr/>
          </p:nvSpPr>
          <p:spPr>
            <a:xfrm>
              <a:off x="6135813"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467941"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6469749"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5801877"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1" name="TextBox 100"/>
          <p:cNvSpPr txBox="1"/>
          <p:nvPr/>
        </p:nvSpPr>
        <p:spPr>
          <a:xfrm>
            <a:off x="5639628" y="3600125"/>
            <a:ext cx="1338828" cy="338554"/>
          </a:xfrm>
          <a:prstGeom prst="rect">
            <a:avLst/>
          </a:prstGeom>
          <a:noFill/>
        </p:spPr>
        <p:txBody>
          <a:bodyPr wrap="none" rtlCol="0">
            <a:spAutoFit/>
          </a:bodyPr>
          <a:lstStyle/>
          <a:p>
            <a:r>
              <a:rPr lang="en-US" sz="1600" b="1" dirty="0" smtClean="0">
                <a:latin typeface="+mn-lt"/>
              </a:rPr>
              <a:t>New complex</a:t>
            </a:r>
            <a:endParaRPr lang="en-US" sz="1600" b="1" dirty="0">
              <a:latin typeface="+mn-lt"/>
            </a:endParaRPr>
          </a:p>
        </p:txBody>
      </p:sp>
      <p:grpSp>
        <p:nvGrpSpPr>
          <p:cNvPr id="103" name="Group 102"/>
          <p:cNvGrpSpPr/>
          <p:nvPr/>
        </p:nvGrpSpPr>
        <p:grpSpPr>
          <a:xfrm>
            <a:off x="5434831" y="2004316"/>
            <a:ext cx="1982104" cy="532991"/>
            <a:chOff x="5467941" y="1839324"/>
            <a:chExt cx="1982104" cy="532991"/>
          </a:xfrm>
        </p:grpSpPr>
        <p:sp>
          <p:nvSpPr>
            <p:cNvPr id="105" name="Freeform 104"/>
            <p:cNvSpPr/>
            <p:nvPr/>
          </p:nvSpPr>
          <p:spPr>
            <a:xfrm>
              <a:off x="6803685"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Freeform 105"/>
            <p:cNvSpPr/>
            <p:nvPr/>
          </p:nvSpPr>
          <p:spPr>
            <a:xfrm>
              <a:off x="6135813"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Freeform 106"/>
            <p:cNvSpPr/>
            <p:nvPr/>
          </p:nvSpPr>
          <p:spPr>
            <a:xfrm>
              <a:off x="5467941"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Freeform 107"/>
            <p:cNvSpPr/>
            <p:nvPr/>
          </p:nvSpPr>
          <p:spPr>
            <a:xfrm>
              <a:off x="6469749"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Freeform 108"/>
            <p:cNvSpPr/>
            <p:nvPr/>
          </p:nvSpPr>
          <p:spPr>
            <a:xfrm>
              <a:off x="5801877" y="1839324"/>
              <a:ext cx="646360" cy="532991"/>
            </a:xfrm>
            <a:custGeom>
              <a:avLst/>
              <a:gdLst>
                <a:gd name="connsiteX0" fmla="*/ 0 w 646360"/>
                <a:gd name="connsiteY0" fmla="*/ 487630 h 532991"/>
                <a:gd name="connsiteX1" fmla="*/ 396888 w 646360"/>
                <a:gd name="connsiteY1" fmla="*/ 396908 h 532991"/>
                <a:gd name="connsiteX2" fmla="*/ 578322 w 646360"/>
                <a:gd name="connsiteY2" fmla="*/ 22681 h 532991"/>
                <a:gd name="connsiteX3" fmla="*/ 646360 w 646360"/>
                <a:gd name="connsiteY3" fmla="*/ 532991 h 532991"/>
                <a:gd name="connsiteX4" fmla="*/ 646360 w 646360"/>
                <a:gd name="connsiteY4" fmla="*/ 532991 h 532991"/>
                <a:gd name="connsiteX5" fmla="*/ 646360 w 646360"/>
                <a:gd name="connsiteY5" fmla="*/ 532991 h 532991"/>
                <a:gd name="connsiteX6" fmla="*/ 635020 w 646360"/>
                <a:gd name="connsiteY6" fmla="*/ 532991 h 53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360" h="532991">
                  <a:moveTo>
                    <a:pt x="0" y="487630"/>
                  </a:moveTo>
                  <a:cubicBezTo>
                    <a:pt x="150250" y="481014"/>
                    <a:pt x="300501" y="474399"/>
                    <a:pt x="396888" y="396908"/>
                  </a:cubicBezTo>
                  <a:cubicBezTo>
                    <a:pt x="493275" y="319417"/>
                    <a:pt x="536743" y="0"/>
                    <a:pt x="578322" y="22681"/>
                  </a:cubicBezTo>
                  <a:cubicBezTo>
                    <a:pt x="619901" y="45362"/>
                    <a:pt x="646360" y="532991"/>
                    <a:pt x="646360" y="532991"/>
                  </a:cubicBezTo>
                  <a:lnTo>
                    <a:pt x="646360" y="532991"/>
                  </a:lnTo>
                  <a:lnTo>
                    <a:pt x="646360" y="532991"/>
                  </a:lnTo>
                  <a:lnTo>
                    <a:pt x="635020" y="532991"/>
                  </a:ln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4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5" grpId="0"/>
      <p:bldP spid="101" grpId="0"/>
      <p:bldP spid="101" grpId="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Pitch</a:t>
            </a:r>
            <a:endParaRPr lang="en-US" dirty="0"/>
          </a:p>
        </p:txBody>
      </p:sp>
      <p:sp>
        <p:nvSpPr>
          <p:cNvPr id="5" name="Subtitle 4"/>
          <p:cNvSpPr>
            <a:spLocks noGrp="1"/>
          </p:cNvSpPr>
          <p:nvPr>
            <p:ph type="subTitle" idx="1"/>
          </p:nvPr>
        </p:nvSpPr>
        <p:spPr/>
        <p:txBody>
          <a:bodyPr/>
          <a:lstStyle/>
          <a:p>
            <a:r>
              <a:rPr lang="en-US" dirty="0" smtClean="0"/>
              <a:t>t</a:t>
            </a:r>
            <a:r>
              <a:rPr lang="en-US" dirty="0" smtClean="0"/>
              <a:t>he perceptual aspect of sound that varies from low to high.</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47650"/>
            <a:ext cx="7772400" cy="793750"/>
          </a:xfrm>
        </p:spPr>
        <p:txBody>
          <a:bodyPr/>
          <a:lstStyle/>
          <a:p>
            <a:pPr eaLnBrk="1" hangingPunct="1"/>
            <a:r>
              <a:rPr lang="en-US"/>
              <a:t>Temporal theories</a:t>
            </a:r>
          </a:p>
        </p:txBody>
      </p:sp>
      <p:pic>
        <p:nvPicPr>
          <p:cNvPr id="62467" name="Picture 3"/>
          <p:cNvPicPr>
            <a:picLocks noChangeAspect="1" noChangeArrowheads="1"/>
          </p:cNvPicPr>
          <p:nvPr/>
        </p:nvPicPr>
        <p:blipFill>
          <a:blip r:embed="rId3">
            <a:lum bright="-12000" contrast="-18000"/>
          </a:blip>
          <a:srcRect l="8299" t="2632" r="9383" b="3305"/>
          <a:stretch>
            <a:fillRect/>
          </a:stretch>
        </p:blipFill>
        <p:spPr bwMode="auto">
          <a:xfrm>
            <a:off x="2579688" y="1055688"/>
            <a:ext cx="3983037" cy="5556250"/>
          </a:xfrm>
          <a:prstGeom prst="rect">
            <a:avLst/>
          </a:prstGeom>
          <a:noFill/>
          <a:ln w="9525">
            <a:noFill/>
            <a:miter lim="800000"/>
            <a:headEnd/>
            <a:tailEnd/>
          </a:ln>
        </p:spPr>
      </p:pic>
      <p:sp>
        <p:nvSpPr>
          <p:cNvPr id="62468" name="Text Box 4"/>
          <p:cNvSpPr txBox="1">
            <a:spLocks noChangeArrowheads="1"/>
          </p:cNvSpPr>
          <p:nvPr/>
        </p:nvSpPr>
        <p:spPr bwMode="auto">
          <a:xfrm>
            <a:off x="63500" y="6427788"/>
            <a:ext cx="1466850"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46088" y="195263"/>
            <a:ext cx="8250237" cy="781050"/>
          </a:xfrm>
        </p:spPr>
        <p:txBody>
          <a:bodyPr rtlCol="0">
            <a:normAutofit/>
          </a:bodyPr>
          <a:lstStyle/>
          <a:p>
            <a:pPr eaLnBrk="1" fontAlgn="auto" hangingPunct="1">
              <a:spcAft>
                <a:spcPts val="0"/>
              </a:spcAft>
              <a:defRPr/>
            </a:pPr>
            <a:r>
              <a:rPr lang="en-US" b="1" dirty="0">
                <a:effectLst>
                  <a:outerShdw blurRad="38100" dist="38100" dir="2700000" algn="tl">
                    <a:srgbClr val="000000"/>
                  </a:outerShdw>
                </a:effectLst>
                <a:ea typeface="+mj-ea"/>
                <a:cs typeface="+mj-cs"/>
              </a:rPr>
              <a:t>Resolved</a:t>
            </a:r>
            <a:r>
              <a:rPr lang="en-US" dirty="0" smtClean="0">
                <a:ea typeface="+mj-ea"/>
                <a:cs typeface="+mj-cs"/>
              </a:rPr>
              <a:t> harmonics</a:t>
            </a:r>
            <a:endParaRPr lang="en-US" dirty="0">
              <a:ea typeface="+mj-ea"/>
              <a:cs typeface="+mj-cs"/>
            </a:endParaRPr>
          </a:p>
        </p:txBody>
      </p:sp>
      <p:sp>
        <p:nvSpPr>
          <p:cNvPr id="64515" name="Text Box 5"/>
          <p:cNvSpPr txBox="1">
            <a:spLocks noChangeArrowheads="1"/>
          </p:cNvSpPr>
          <p:nvPr/>
        </p:nvSpPr>
        <p:spPr bwMode="auto">
          <a:xfrm rot="-5400000">
            <a:off x="-421481" y="4490244"/>
            <a:ext cx="1423987" cy="581025"/>
          </a:xfrm>
          <a:prstGeom prst="rect">
            <a:avLst/>
          </a:prstGeom>
          <a:noFill/>
          <a:ln w="9525">
            <a:noFill/>
            <a:miter lim="800000"/>
            <a:headEnd/>
            <a:tailEnd/>
          </a:ln>
        </p:spPr>
        <p:txBody>
          <a:bodyPr wrap="none">
            <a:prstTxWarp prst="textNoShape">
              <a:avLst/>
            </a:prstTxWarp>
            <a:spAutoFit/>
          </a:bodyPr>
          <a:lstStyle/>
          <a:p>
            <a:r>
              <a:rPr lang="en-US" sz="1600">
                <a:latin typeface="+mn-lt"/>
              </a:rPr>
              <a:t>Relative</a:t>
            </a:r>
          </a:p>
          <a:p>
            <a:r>
              <a:rPr lang="en-US" sz="1600">
                <a:latin typeface="+mn-lt"/>
              </a:rPr>
              <a:t>amplitude (dB)</a:t>
            </a:r>
          </a:p>
        </p:txBody>
      </p:sp>
      <p:sp>
        <p:nvSpPr>
          <p:cNvPr id="64516" name="Text Box 4"/>
          <p:cNvSpPr txBox="1">
            <a:spLocks noChangeArrowheads="1"/>
          </p:cNvSpPr>
          <p:nvPr/>
        </p:nvSpPr>
        <p:spPr bwMode="auto">
          <a:xfrm>
            <a:off x="1549400" y="5870575"/>
            <a:ext cx="1568450" cy="336550"/>
          </a:xfrm>
          <a:prstGeom prst="rect">
            <a:avLst/>
          </a:prstGeom>
          <a:noFill/>
          <a:ln w="9525">
            <a:noFill/>
            <a:miter lim="800000"/>
            <a:headEnd/>
            <a:tailEnd/>
          </a:ln>
        </p:spPr>
        <p:txBody>
          <a:bodyPr wrap="none">
            <a:prstTxWarp prst="textNoShape">
              <a:avLst/>
            </a:prstTxWarp>
            <a:spAutoFit/>
          </a:bodyPr>
          <a:lstStyle/>
          <a:p>
            <a:r>
              <a:rPr lang="en-US" sz="1600">
                <a:latin typeface="+mn-lt"/>
              </a:rPr>
              <a:t>Frequency (kHz)</a:t>
            </a:r>
          </a:p>
        </p:txBody>
      </p:sp>
      <p:sp>
        <p:nvSpPr>
          <p:cNvPr id="64517" name="Line 10"/>
          <p:cNvSpPr>
            <a:spLocks noChangeShapeType="1"/>
          </p:cNvSpPr>
          <p:nvPr/>
        </p:nvSpPr>
        <p:spPr bwMode="auto">
          <a:xfrm>
            <a:off x="681038" y="5429250"/>
            <a:ext cx="2336800"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18" name="Text Box 11"/>
          <p:cNvSpPr txBox="1">
            <a:spLocks noChangeArrowheads="1"/>
          </p:cNvSpPr>
          <p:nvPr/>
        </p:nvSpPr>
        <p:spPr bwMode="auto">
          <a:xfrm>
            <a:off x="533400" y="5499100"/>
            <a:ext cx="4365625" cy="336550"/>
          </a:xfrm>
          <a:prstGeom prst="rect">
            <a:avLst/>
          </a:prstGeom>
          <a:noFill/>
          <a:ln w="9525">
            <a:noFill/>
            <a:miter lim="800000"/>
            <a:headEnd/>
            <a:tailEnd/>
          </a:ln>
        </p:spPr>
        <p:txBody>
          <a:bodyPr>
            <a:prstTxWarp prst="textNoShape">
              <a:avLst/>
            </a:prstTxWarp>
            <a:spAutoFit/>
          </a:bodyPr>
          <a:lstStyle/>
          <a:p>
            <a:r>
              <a:rPr lang="en-US" sz="1600">
                <a:latin typeface="+mn-lt"/>
              </a:rPr>
              <a:t>360     440      540      660      800     1020    1200</a:t>
            </a:r>
          </a:p>
        </p:txBody>
      </p:sp>
      <p:sp>
        <p:nvSpPr>
          <p:cNvPr id="64519" name="Line 12"/>
          <p:cNvSpPr>
            <a:spLocks noChangeShapeType="1"/>
          </p:cNvSpPr>
          <p:nvPr/>
        </p:nvSpPr>
        <p:spPr bwMode="auto">
          <a:xfrm flipV="1">
            <a:off x="655638" y="4240213"/>
            <a:ext cx="0" cy="1171575"/>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20" name="Line 16"/>
          <p:cNvSpPr>
            <a:spLocks noChangeShapeType="1"/>
          </p:cNvSpPr>
          <p:nvPr/>
        </p:nvSpPr>
        <p:spPr bwMode="auto">
          <a:xfrm>
            <a:off x="2736850" y="5429250"/>
            <a:ext cx="1646238"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grpSp>
        <p:nvGrpSpPr>
          <p:cNvPr id="64521" name="Group 71"/>
          <p:cNvGrpSpPr>
            <a:grpSpLocks/>
          </p:cNvGrpSpPr>
          <p:nvPr/>
        </p:nvGrpSpPr>
        <p:grpSpPr bwMode="auto">
          <a:xfrm>
            <a:off x="387350" y="2163763"/>
            <a:ext cx="3830638" cy="1549400"/>
            <a:chOff x="244" y="874"/>
            <a:chExt cx="2413" cy="976"/>
          </a:xfrm>
        </p:grpSpPr>
        <p:grpSp>
          <p:nvGrpSpPr>
            <p:cNvPr id="64553" name="Group 21"/>
            <p:cNvGrpSpPr>
              <a:grpSpLocks/>
            </p:cNvGrpSpPr>
            <p:nvPr/>
          </p:nvGrpSpPr>
          <p:grpSpPr bwMode="auto">
            <a:xfrm>
              <a:off x="726" y="874"/>
              <a:ext cx="1853" cy="579"/>
              <a:chOff x="669" y="1290"/>
              <a:chExt cx="1527" cy="579"/>
            </a:xfrm>
          </p:grpSpPr>
          <p:sp>
            <p:nvSpPr>
              <p:cNvPr id="64560" name="Line 22"/>
              <p:cNvSpPr>
                <a:spLocks noChangeShapeType="1"/>
              </p:cNvSpPr>
              <p:nvPr/>
            </p:nvSpPr>
            <p:spPr bwMode="auto">
              <a:xfrm>
                <a:off x="669" y="1290"/>
                <a:ext cx="0" cy="579"/>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61" name="Line 23"/>
              <p:cNvSpPr>
                <a:spLocks noChangeShapeType="1"/>
              </p:cNvSpPr>
              <p:nvPr/>
            </p:nvSpPr>
            <p:spPr bwMode="auto">
              <a:xfrm>
                <a:off x="669" y="1861"/>
                <a:ext cx="1527"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grpSp>
        <p:sp>
          <p:nvSpPr>
            <p:cNvPr id="64554" name="Text Box 24"/>
            <p:cNvSpPr txBox="1">
              <a:spLocks noChangeArrowheads="1"/>
            </p:cNvSpPr>
            <p:nvPr/>
          </p:nvSpPr>
          <p:spPr bwMode="auto">
            <a:xfrm>
              <a:off x="685" y="1431"/>
              <a:ext cx="1972" cy="212"/>
            </a:xfrm>
            <a:prstGeom prst="rect">
              <a:avLst/>
            </a:prstGeom>
            <a:noFill/>
            <a:ln w="9525">
              <a:noFill/>
              <a:miter lim="800000"/>
              <a:headEnd/>
              <a:tailEnd/>
            </a:ln>
          </p:spPr>
          <p:txBody>
            <a:bodyPr wrap="none">
              <a:prstTxWarp prst="textNoShape">
                <a:avLst/>
              </a:prstTxWarp>
              <a:spAutoFit/>
            </a:bodyPr>
            <a:lstStyle/>
            <a:p>
              <a:r>
                <a:rPr lang="en-US" sz="1600">
                  <a:latin typeface="+mn-lt"/>
                </a:rPr>
                <a:t>200    400   600   800    1000    1200</a:t>
              </a:r>
            </a:p>
          </p:txBody>
        </p:sp>
        <p:sp>
          <p:nvSpPr>
            <p:cNvPr id="64555" name="Line 26"/>
            <p:cNvSpPr>
              <a:spLocks noChangeShapeType="1"/>
            </p:cNvSpPr>
            <p:nvPr/>
          </p:nvSpPr>
          <p:spPr bwMode="auto">
            <a:xfrm>
              <a:off x="1182" y="1141"/>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56" name="Line 27"/>
            <p:cNvSpPr>
              <a:spLocks noChangeShapeType="1"/>
            </p:cNvSpPr>
            <p:nvPr/>
          </p:nvSpPr>
          <p:spPr bwMode="auto">
            <a:xfrm>
              <a:off x="1441" y="1144"/>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57" name="Line 28"/>
            <p:cNvSpPr>
              <a:spLocks noChangeShapeType="1"/>
            </p:cNvSpPr>
            <p:nvPr/>
          </p:nvSpPr>
          <p:spPr bwMode="auto">
            <a:xfrm>
              <a:off x="2108" y="1137"/>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58" name="Text Box 29"/>
            <p:cNvSpPr txBox="1">
              <a:spLocks noChangeArrowheads="1"/>
            </p:cNvSpPr>
            <p:nvPr/>
          </p:nvSpPr>
          <p:spPr bwMode="auto">
            <a:xfrm>
              <a:off x="244" y="982"/>
              <a:ext cx="385" cy="368"/>
            </a:xfrm>
            <a:prstGeom prst="rect">
              <a:avLst/>
            </a:prstGeom>
            <a:noFill/>
            <a:ln w="9525">
              <a:noFill/>
              <a:miter lim="800000"/>
              <a:headEnd/>
              <a:tailEnd/>
            </a:ln>
          </p:spPr>
          <p:txBody>
            <a:bodyPr wrap="none">
              <a:prstTxWarp prst="textNoShape">
                <a:avLst/>
              </a:prstTxWarp>
              <a:spAutoFit/>
            </a:bodyPr>
            <a:lstStyle/>
            <a:p>
              <a:r>
                <a:rPr lang="en-US" sz="1600">
                  <a:latin typeface="+mn-lt"/>
                </a:rPr>
                <a:t>Level</a:t>
              </a:r>
            </a:p>
            <a:p>
              <a:r>
                <a:rPr lang="en-US" sz="1600">
                  <a:latin typeface="+mn-lt"/>
                </a:rPr>
                <a:t>(dB)</a:t>
              </a:r>
            </a:p>
          </p:txBody>
        </p:sp>
        <p:sp>
          <p:nvSpPr>
            <p:cNvPr id="64559" name="Text Box 30"/>
            <p:cNvSpPr txBox="1">
              <a:spLocks noChangeArrowheads="1"/>
            </p:cNvSpPr>
            <p:nvPr/>
          </p:nvSpPr>
          <p:spPr bwMode="auto">
            <a:xfrm>
              <a:off x="1199" y="1638"/>
              <a:ext cx="924" cy="212"/>
            </a:xfrm>
            <a:prstGeom prst="rect">
              <a:avLst/>
            </a:prstGeom>
            <a:noFill/>
            <a:ln w="9525">
              <a:noFill/>
              <a:miter lim="800000"/>
              <a:headEnd/>
              <a:tailEnd/>
            </a:ln>
          </p:spPr>
          <p:txBody>
            <a:bodyPr wrap="none">
              <a:prstTxWarp prst="textNoShape">
                <a:avLst/>
              </a:prstTxWarp>
              <a:spAutoFit/>
            </a:bodyPr>
            <a:lstStyle/>
            <a:p>
              <a:r>
                <a:rPr lang="en-US" sz="1600">
                  <a:latin typeface="+mn-lt"/>
                </a:rPr>
                <a:t>Frequency (Hz)</a:t>
              </a:r>
            </a:p>
          </p:txBody>
        </p:sp>
      </p:grpSp>
      <p:sp>
        <p:nvSpPr>
          <p:cNvPr id="64522" name="Text Box 70"/>
          <p:cNvSpPr txBox="1">
            <a:spLocks noChangeArrowheads="1"/>
          </p:cNvSpPr>
          <p:nvPr/>
        </p:nvSpPr>
        <p:spPr bwMode="auto">
          <a:xfrm>
            <a:off x="1701800" y="1309688"/>
            <a:ext cx="1600200" cy="457200"/>
          </a:xfrm>
          <a:prstGeom prst="rect">
            <a:avLst/>
          </a:prstGeom>
          <a:noFill/>
          <a:ln w="9525">
            <a:noFill/>
            <a:miter lim="800000"/>
            <a:headEnd/>
            <a:tailEnd/>
          </a:ln>
        </p:spPr>
        <p:txBody>
          <a:bodyPr>
            <a:prstTxWarp prst="textNoShape">
              <a:avLst/>
            </a:prstTxWarp>
            <a:spAutoFit/>
          </a:bodyPr>
          <a:lstStyle/>
          <a:p>
            <a:r>
              <a:rPr lang="en-US" dirty="0">
                <a:latin typeface="+mn-lt"/>
              </a:rPr>
              <a:t>f</a:t>
            </a:r>
            <a:r>
              <a:rPr lang="en-US" baseline="-25000" dirty="0">
                <a:latin typeface="+mn-lt"/>
              </a:rPr>
              <a:t>0</a:t>
            </a:r>
            <a:r>
              <a:rPr lang="en-US" dirty="0">
                <a:latin typeface="+mn-lt"/>
              </a:rPr>
              <a:t> = 200 Hz</a:t>
            </a:r>
          </a:p>
        </p:txBody>
      </p:sp>
      <p:sp>
        <p:nvSpPr>
          <p:cNvPr id="64523" name="Text Box 75"/>
          <p:cNvSpPr txBox="1">
            <a:spLocks noChangeArrowheads="1"/>
          </p:cNvSpPr>
          <p:nvPr/>
        </p:nvSpPr>
        <p:spPr bwMode="auto">
          <a:xfrm rot="-5400000">
            <a:off x="4150519" y="4518819"/>
            <a:ext cx="1423987" cy="581025"/>
          </a:xfrm>
          <a:prstGeom prst="rect">
            <a:avLst/>
          </a:prstGeom>
          <a:noFill/>
          <a:ln w="9525">
            <a:noFill/>
            <a:miter lim="800000"/>
            <a:headEnd/>
            <a:tailEnd/>
          </a:ln>
        </p:spPr>
        <p:txBody>
          <a:bodyPr wrap="none">
            <a:prstTxWarp prst="textNoShape">
              <a:avLst/>
            </a:prstTxWarp>
            <a:spAutoFit/>
          </a:bodyPr>
          <a:lstStyle/>
          <a:p>
            <a:r>
              <a:rPr lang="en-US" sz="1600">
                <a:latin typeface="+mn-lt"/>
              </a:rPr>
              <a:t>Relative</a:t>
            </a:r>
          </a:p>
          <a:p>
            <a:r>
              <a:rPr lang="en-US" sz="1600">
                <a:latin typeface="+mn-lt"/>
              </a:rPr>
              <a:t>amplitude (dB)</a:t>
            </a:r>
          </a:p>
        </p:txBody>
      </p:sp>
      <p:sp>
        <p:nvSpPr>
          <p:cNvPr id="64524" name="Text Box 76"/>
          <p:cNvSpPr txBox="1">
            <a:spLocks noChangeArrowheads="1"/>
          </p:cNvSpPr>
          <p:nvPr/>
        </p:nvSpPr>
        <p:spPr bwMode="auto">
          <a:xfrm>
            <a:off x="6121400" y="5894388"/>
            <a:ext cx="1568450" cy="336550"/>
          </a:xfrm>
          <a:prstGeom prst="rect">
            <a:avLst/>
          </a:prstGeom>
          <a:noFill/>
          <a:ln w="9525">
            <a:noFill/>
            <a:miter lim="800000"/>
            <a:headEnd/>
            <a:tailEnd/>
          </a:ln>
        </p:spPr>
        <p:txBody>
          <a:bodyPr wrap="none">
            <a:prstTxWarp prst="textNoShape">
              <a:avLst/>
            </a:prstTxWarp>
            <a:spAutoFit/>
          </a:bodyPr>
          <a:lstStyle/>
          <a:p>
            <a:r>
              <a:rPr lang="en-US" sz="1600">
                <a:latin typeface="+mn-lt"/>
              </a:rPr>
              <a:t>Frequency (kHz)</a:t>
            </a:r>
          </a:p>
        </p:txBody>
      </p:sp>
      <p:sp>
        <p:nvSpPr>
          <p:cNvPr id="64525" name="Line 80"/>
          <p:cNvSpPr>
            <a:spLocks noChangeShapeType="1"/>
          </p:cNvSpPr>
          <p:nvPr/>
        </p:nvSpPr>
        <p:spPr bwMode="auto">
          <a:xfrm>
            <a:off x="5253038" y="5453063"/>
            <a:ext cx="2336800"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26" name="Line 82"/>
          <p:cNvSpPr>
            <a:spLocks noChangeShapeType="1"/>
          </p:cNvSpPr>
          <p:nvPr/>
        </p:nvSpPr>
        <p:spPr bwMode="auto">
          <a:xfrm flipV="1">
            <a:off x="5227638" y="4264025"/>
            <a:ext cx="0" cy="1171575"/>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27" name="Line 84"/>
          <p:cNvSpPr>
            <a:spLocks noChangeShapeType="1"/>
          </p:cNvSpPr>
          <p:nvPr/>
        </p:nvSpPr>
        <p:spPr bwMode="auto">
          <a:xfrm>
            <a:off x="7308850" y="5453063"/>
            <a:ext cx="1646238"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grpSp>
        <p:nvGrpSpPr>
          <p:cNvPr id="64528" name="Group 86"/>
          <p:cNvGrpSpPr>
            <a:grpSpLocks/>
          </p:cNvGrpSpPr>
          <p:nvPr/>
        </p:nvGrpSpPr>
        <p:grpSpPr bwMode="auto">
          <a:xfrm>
            <a:off x="4959350" y="2187575"/>
            <a:ext cx="3830638" cy="1549400"/>
            <a:chOff x="244" y="874"/>
            <a:chExt cx="2413" cy="976"/>
          </a:xfrm>
        </p:grpSpPr>
        <p:grpSp>
          <p:nvGrpSpPr>
            <p:cNvPr id="64544" name="Group 87"/>
            <p:cNvGrpSpPr>
              <a:grpSpLocks/>
            </p:cNvGrpSpPr>
            <p:nvPr/>
          </p:nvGrpSpPr>
          <p:grpSpPr bwMode="auto">
            <a:xfrm>
              <a:off x="726" y="874"/>
              <a:ext cx="1853" cy="579"/>
              <a:chOff x="669" y="1290"/>
              <a:chExt cx="1527" cy="579"/>
            </a:xfrm>
          </p:grpSpPr>
          <p:sp>
            <p:nvSpPr>
              <p:cNvPr id="64551" name="Line 88"/>
              <p:cNvSpPr>
                <a:spLocks noChangeShapeType="1"/>
              </p:cNvSpPr>
              <p:nvPr/>
            </p:nvSpPr>
            <p:spPr bwMode="auto">
              <a:xfrm>
                <a:off x="669" y="1290"/>
                <a:ext cx="0" cy="579"/>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52" name="Line 89"/>
              <p:cNvSpPr>
                <a:spLocks noChangeShapeType="1"/>
              </p:cNvSpPr>
              <p:nvPr/>
            </p:nvSpPr>
            <p:spPr bwMode="auto">
              <a:xfrm>
                <a:off x="669" y="1861"/>
                <a:ext cx="1527"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grpSp>
        <p:sp>
          <p:nvSpPr>
            <p:cNvPr id="64545" name="Text Box 90"/>
            <p:cNvSpPr txBox="1">
              <a:spLocks noChangeArrowheads="1"/>
            </p:cNvSpPr>
            <p:nvPr/>
          </p:nvSpPr>
          <p:spPr bwMode="auto">
            <a:xfrm>
              <a:off x="685" y="1431"/>
              <a:ext cx="1972" cy="212"/>
            </a:xfrm>
            <a:prstGeom prst="rect">
              <a:avLst/>
            </a:prstGeom>
            <a:noFill/>
            <a:ln w="9525">
              <a:noFill/>
              <a:miter lim="800000"/>
              <a:headEnd/>
              <a:tailEnd/>
            </a:ln>
          </p:spPr>
          <p:txBody>
            <a:bodyPr wrap="none">
              <a:prstTxWarp prst="textNoShape">
                <a:avLst/>
              </a:prstTxWarp>
              <a:spAutoFit/>
            </a:bodyPr>
            <a:lstStyle/>
            <a:p>
              <a:r>
                <a:rPr lang="en-US" sz="1600">
                  <a:latin typeface="+mn-lt"/>
                </a:rPr>
                <a:t>220    440   660   880    1100    1320</a:t>
              </a:r>
            </a:p>
          </p:txBody>
        </p:sp>
        <p:sp>
          <p:nvSpPr>
            <p:cNvPr id="64546" name="Line 91"/>
            <p:cNvSpPr>
              <a:spLocks noChangeShapeType="1"/>
            </p:cNvSpPr>
            <p:nvPr/>
          </p:nvSpPr>
          <p:spPr bwMode="auto">
            <a:xfrm>
              <a:off x="1182" y="1141"/>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47" name="Line 92"/>
            <p:cNvSpPr>
              <a:spLocks noChangeShapeType="1"/>
            </p:cNvSpPr>
            <p:nvPr/>
          </p:nvSpPr>
          <p:spPr bwMode="auto">
            <a:xfrm>
              <a:off x="1441" y="1144"/>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48" name="Line 93"/>
            <p:cNvSpPr>
              <a:spLocks noChangeShapeType="1"/>
            </p:cNvSpPr>
            <p:nvPr/>
          </p:nvSpPr>
          <p:spPr bwMode="auto">
            <a:xfrm>
              <a:off x="2108" y="1137"/>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49" name="Text Box 94"/>
            <p:cNvSpPr txBox="1">
              <a:spLocks noChangeArrowheads="1"/>
            </p:cNvSpPr>
            <p:nvPr/>
          </p:nvSpPr>
          <p:spPr bwMode="auto">
            <a:xfrm>
              <a:off x="244" y="982"/>
              <a:ext cx="385" cy="368"/>
            </a:xfrm>
            <a:prstGeom prst="rect">
              <a:avLst/>
            </a:prstGeom>
            <a:noFill/>
            <a:ln w="9525">
              <a:noFill/>
              <a:miter lim="800000"/>
              <a:headEnd/>
              <a:tailEnd/>
            </a:ln>
          </p:spPr>
          <p:txBody>
            <a:bodyPr wrap="none">
              <a:prstTxWarp prst="textNoShape">
                <a:avLst/>
              </a:prstTxWarp>
              <a:spAutoFit/>
            </a:bodyPr>
            <a:lstStyle/>
            <a:p>
              <a:r>
                <a:rPr lang="en-US" sz="1600">
                  <a:latin typeface="+mn-lt"/>
                </a:rPr>
                <a:t>Level</a:t>
              </a:r>
            </a:p>
            <a:p>
              <a:r>
                <a:rPr lang="en-US" sz="1600">
                  <a:latin typeface="+mn-lt"/>
                </a:rPr>
                <a:t>(dB)</a:t>
              </a:r>
            </a:p>
          </p:txBody>
        </p:sp>
        <p:sp>
          <p:nvSpPr>
            <p:cNvPr id="64550" name="Text Box 95"/>
            <p:cNvSpPr txBox="1">
              <a:spLocks noChangeArrowheads="1"/>
            </p:cNvSpPr>
            <p:nvPr/>
          </p:nvSpPr>
          <p:spPr bwMode="auto">
            <a:xfrm>
              <a:off x="1199" y="1638"/>
              <a:ext cx="924" cy="212"/>
            </a:xfrm>
            <a:prstGeom prst="rect">
              <a:avLst/>
            </a:prstGeom>
            <a:noFill/>
            <a:ln w="9525">
              <a:noFill/>
              <a:miter lim="800000"/>
              <a:headEnd/>
              <a:tailEnd/>
            </a:ln>
          </p:spPr>
          <p:txBody>
            <a:bodyPr wrap="none">
              <a:prstTxWarp prst="textNoShape">
                <a:avLst/>
              </a:prstTxWarp>
              <a:spAutoFit/>
            </a:bodyPr>
            <a:lstStyle/>
            <a:p>
              <a:r>
                <a:rPr lang="en-US" sz="1600">
                  <a:latin typeface="+mn-lt"/>
                </a:rPr>
                <a:t>Frequency (Hz)</a:t>
              </a:r>
            </a:p>
          </p:txBody>
        </p:sp>
      </p:grpSp>
      <p:sp>
        <p:nvSpPr>
          <p:cNvPr id="64529" name="Text Box 96"/>
          <p:cNvSpPr txBox="1">
            <a:spLocks noChangeArrowheads="1"/>
          </p:cNvSpPr>
          <p:nvPr/>
        </p:nvSpPr>
        <p:spPr bwMode="auto">
          <a:xfrm>
            <a:off x="6273800" y="1333500"/>
            <a:ext cx="1600200" cy="457200"/>
          </a:xfrm>
          <a:prstGeom prst="rect">
            <a:avLst/>
          </a:prstGeom>
          <a:noFill/>
          <a:ln w="9525">
            <a:noFill/>
            <a:miter lim="800000"/>
            <a:headEnd/>
            <a:tailEnd/>
          </a:ln>
        </p:spPr>
        <p:txBody>
          <a:bodyPr>
            <a:prstTxWarp prst="textNoShape">
              <a:avLst/>
            </a:prstTxWarp>
            <a:spAutoFit/>
          </a:bodyPr>
          <a:lstStyle/>
          <a:p>
            <a:r>
              <a:rPr lang="en-US">
                <a:latin typeface="+mn-lt"/>
              </a:rPr>
              <a:t>f</a:t>
            </a:r>
            <a:r>
              <a:rPr lang="en-US" baseline="-25000">
                <a:latin typeface="+mn-lt"/>
              </a:rPr>
              <a:t>0</a:t>
            </a:r>
            <a:r>
              <a:rPr lang="en-US">
                <a:latin typeface="+mn-lt"/>
              </a:rPr>
              <a:t> = 220 Hz</a:t>
            </a:r>
          </a:p>
        </p:txBody>
      </p:sp>
      <p:grpSp>
        <p:nvGrpSpPr>
          <p:cNvPr id="64530" name="Group 99"/>
          <p:cNvGrpSpPr>
            <a:grpSpLocks/>
          </p:cNvGrpSpPr>
          <p:nvPr/>
        </p:nvGrpSpPr>
        <p:grpSpPr bwMode="auto">
          <a:xfrm>
            <a:off x="720725" y="4668838"/>
            <a:ext cx="3625850" cy="784225"/>
            <a:chOff x="454" y="2941"/>
            <a:chExt cx="2284" cy="494"/>
          </a:xfrm>
        </p:grpSpPr>
        <p:sp>
          <p:nvSpPr>
            <p:cNvPr id="64538" name="Freeform 6"/>
            <p:cNvSpPr>
              <a:spLocks/>
            </p:cNvSpPr>
            <p:nvPr/>
          </p:nvSpPr>
          <p:spPr bwMode="auto">
            <a:xfrm>
              <a:off x="454" y="2960"/>
              <a:ext cx="387" cy="475"/>
            </a:xfrm>
            <a:custGeom>
              <a:avLst/>
              <a:gdLst>
                <a:gd name="T0" fmla="*/ 2 w 1375"/>
                <a:gd name="T1" fmla="*/ 166 h 1363"/>
                <a:gd name="T2" fmla="*/ 1 w 1375"/>
                <a:gd name="T3" fmla="*/ 119 h 1363"/>
                <a:gd name="T4" fmla="*/ 7 w 1375"/>
                <a:gd name="T5" fmla="*/ 67 h 1363"/>
                <a:gd name="T6" fmla="*/ 27 w 1375"/>
                <a:gd name="T7" fmla="*/ 29 h 1363"/>
                <a:gd name="T8" fmla="*/ 85 w 1375"/>
                <a:gd name="T9" fmla="*/ 23 h 1363"/>
                <a:gd name="T10" fmla="*/ 109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808080"/>
            </a:solidFill>
            <a:ln w="9525">
              <a:solidFill>
                <a:srgbClr val="808080"/>
              </a:solidFill>
              <a:round/>
              <a:headEnd/>
              <a:tailEnd/>
            </a:ln>
          </p:spPr>
          <p:txBody>
            <a:bodyPr wrap="none" anchor="ctr">
              <a:prstTxWarp prst="textNoShape">
                <a:avLst/>
              </a:prstTxWarp>
            </a:bodyPr>
            <a:lstStyle/>
            <a:p>
              <a:endParaRPr lang="en-US">
                <a:latin typeface="+mn-lt"/>
              </a:endParaRPr>
            </a:p>
          </p:txBody>
        </p:sp>
        <p:sp>
          <p:nvSpPr>
            <p:cNvPr id="64539" name="Freeform 7"/>
            <p:cNvSpPr>
              <a:spLocks/>
            </p:cNvSpPr>
            <p:nvPr/>
          </p:nvSpPr>
          <p:spPr bwMode="auto">
            <a:xfrm>
              <a:off x="834" y="2960"/>
              <a:ext cx="388" cy="475"/>
            </a:xfrm>
            <a:custGeom>
              <a:avLst/>
              <a:gdLst>
                <a:gd name="T0" fmla="*/ 2 w 1375"/>
                <a:gd name="T1" fmla="*/ 166 h 1363"/>
                <a:gd name="T2" fmla="*/ 1 w 1375"/>
                <a:gd name="T3" fmla="*/ 119 h 1363"/>
                <a:gd name="T4" fmla="*/ 7 w 1375"/>
                <a:gd name="T5" fmla="*/ 67 h 1363"/>
                <a:gd name="T6" fmla="*/ 28 w 1375"/>
                <a:gd name="T7" fmla="*/ 29 h 1363"/>
                <a:gd name="T8" fmla="*/ 86 w 1375"/>
                <a:gd name="T9" fmla="*/ 23 h 1363"/>
                <a:gd name="T10" fmla="*/ 109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40" name="Freeform 8"/>
            <p:cNvSpPr>
              <a:spLocks/>
            </p:cNvSpPr>
            <p:nvPr/>
          </p:nvSpPr>
          <p:spPr bwMode="auto">
            <a:xfrm>
              <a:off x="1215" y="2960"/>
              <a:ext cx="387" cy="475"/>
            </a:xfrm>
            <a:custGeom>
              <a:avLst/>
              <a:gdLst>
                <a:gd name="T0" fmla="*/ 2 w 1375"/>
                <a:gd name="T1" fmla="*/ 166 h 1363"/>
                <a:gd name="T2" fmla="*/ 1 w 1375"/>
                <a:gd name="T3" fmla="*/ 119 h 1363"/>
                <a:gd name="T4" fmla="*/ 7 w 1375"/>
                <a:gd name="T5" fmla="*/ 67 h 1363"/>
                <a:gd name="T6" fmla="*/ 27 w 1375"/>
                <a:gd name="T7" fmla="*/ 29 h 1363"/>
                <a:gd name="T8" fmla="*/ 85 w 1375"/>
                <a:gd name="T9" fmla="*/ 23 h 1363"/>
                <a:gd name="T10" fmla="*/ 109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808080"/>
            </a:solidFill>
            <a:ln w="9525">
              <a:solidFill>
                <a:srgbClr val="5F5F5F"/>
              </a:solidFill>
              <a:round/>
              <a:headEnd/>
              <a:tailEnd/>
            </a:ln>
          </p:spPr>
          <p:txBody>
            <a:bodyPr wrap="none" anchor="ctr">
              <a:prstTxWarp prst="textNoShape">
                <a:avLst/>
              </a:prstTxWarp>
            </a:bodyPr>
            <a:lstStyle/>
            <a:p>
              <a:endParaRPr lang="en-US">
                <a:latin typeface="+mn-lt"/>
              </a:endParaRPr>
            </a:p>
          </p:txBody>
        </p:sp>
        <p:sp>
          <p:nvSpPr>
            <p:cNvPr id="64541" name="Freeform 9"/>
            <p:cNvSpPr>
              <a:spLocks/>
            </p:cNvSpPr>
            <p:nvPr/>
          </p:nvSpPr>
          <p:spPr bwMode="auto">
            <a:xfrm>
              <a:off x="1593" y="2943"/>
              <a:ext cx="388" cy="475"/>
            </a:xfrm>
            <a:custGeom>
              <a:avLst/>
              <a:gdLst>
                <a:gd name="T0" fmla="*/ 2 w 1375"/>
                <a:gd name="T1" fmla="*/ 166 h 1363"/>
                <a:gd name="T2" fmla="*/ 1 w 1375"/>
                <a:gd name="T3" fmla="*/ 119 h 1363"/>
                <a:gd name="T4" fmla="*/ 7 w 1375"/>
                <a:gd name="T5" fmla="*/ 67 h 1363"/>
                <a:gd name="T6" fmla="*/ 28 w 1375"/>
                <a:gd name="T7" fmla="*/ 29 h 1363"/>
                <a:gd name="T8" fmla="*/ 86 w 1375"/>
                <a:gd name="T9" fmla="*/ 23 h 1363"/>
                <a:gd name="T10" fmla="*/ 109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42" name="Freeform 17"/>
            <p:cNvSpPr>
              <a:spLocks/>
            </p:cNvSpPr>
            <p:nvPr/>
          </p:nvSpPr>
          <p:spPr bwMode="auto">
            <a:xfrm>
              <a:off x="1974" y="2949"/>
              <a:ext cx="388" cy="475"/>
            </a:xfrm>
            <a:custGeom>
              <a:avLst/>
              <a:gdLst>
                <a:gd name="T0" fmla="*/ 2 w 1375"/>
                <a:gd name="T1" fmla="*/ 166 h 1363"/>
                <a:gd name="T2" fmla="*/ 1 w 1375"/>
                <a:gd name="T3" fmla="*/ 119 h 1363"/>
                <a:gd name="T4" fmla="*/ 7 w 1375"/>
                <a:gd name="T5" fmla="*/ 67 h 1363"/>
                <a:gd name="T6" fmla="*/ 28 w 1375"/>
                <a:gd name="T7" fmla="*/ 29 h 1363"/>
                <a:gd name="T8" fmla="*/ 86 w 1375"/>
                <a:gd name="T9" fmla="*/ 23 h 1363"/>
                <a:gd name="T10" fmla="*/ 109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808080"/>
            </a:solidFill>
            <a:ln w="9525">
              <a:solidFill>
                <a:srgbClr val="808080"/>
              </a:solidFill>
              <a:round/>
              <a:headEnd/>
              <a:tailEnd/>
            </a:ln>
          </p:spPr>
          <p:txBody>
            <a:bodyPr wrap="none" anchor="ctr">
              <a:prstTxWarp prst="textNoShape">
                <a:avLst/>
              </a:prstTxWarp>
            </a:bodyPr>
            <a:lstStyle/>
            <a:p>
              <a:endParaRPr lang="en-US">
                <a:latin typeface="+mn-lt"/>
              </a:endParaRPr>
            </a:p>
          </p:txBody>
        </p:sp>
        <p:sp>
          <p:nvSpPr>
            <p:cNvPr id="64543" name="Freeform 98"/>
            <p:cNvSpPr>
              <a:spLocks/>
            </p:cNvSpPr>
            <p:nvPr/>
          </p:nvSpPr>
          <p:spPr bwMode="auto">
            <a:xfrm>
              <a:off x="2350" y="2941"/>
              <a:ext cx="388" cy="475"/>
            </a:xfrm>
            <a:custGeom>
              <a:avLst/>
              <a:gdLst>
                <a:gd name="T0" fmla="*/ 2 w 1375"/>
                <a:gd name="T1" fmla="*/ 166 h 1363"/>
                <a:gd name="T2" fmla="*/ 1 w 1375"/>
                <a:gd name="T3" fmla="*/ 119 h 1363"/>
                <a:gd name="T4" fmla="*/ 7 w 1375"/>
                <a:gd name="T5" fmla="*/ 67 h 1363"/>
                <a:gd name="T6" fmla="*/ 28 w 1375"/>
                <a:gd name="T7" fmla="*/ 29 h 1363"/>
                <a:gd name="T8" fmla="*/ 86 w 1375"/>
                <a:gd name="T9" fmla="*/ 23 h 1363"/>
                <a:gd name="T10" fmla="*/ 109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rgbClr val="000000"/>
              </a:solidFill>
              <a:round/>
              <a:headEnd/>
              <a:tailEnd/>
            </a:ln>
          </p:spPr>
          <p:txBody>
            <a:bodyPr wrap="none" anchor="ctr">
              <a:prstTxWarp prst="textNoShape">
                <a:avLst/>
              </a:prstTxWarp>
            </a:bodyPr>
            <a:lstStyle/>
            <a:p>
              <a:endParaRPr lang="en-US">
                <a:latin typeface="+mn-lt"/>
              </a:endParaRPr>
            </a:p>
          </p:txBody>
        </p:sp>
      </p:grpSp>
      <p:sp>
        <p:nvSpPr>
          <p:cNvPr id="64531" name="Freeform 101"/>
          <p:cNvSpPr>
            <a:spLocks/>
          </p:cNvSpPr>
          <p:nvPr/>
        </p:nvSpPr>
        <p:spPr bwMode="auto">
          <a:xfrm>
            <a:off x="5253038" y="4721225"/>
            <a:ext cx="614362" cy="754063"/>
          </a:xfrm>
          <a:custGeom>
            <a:avLst/>
            <a:gdLst>
              <a:gd name="T0" fmla="*/ 5590024 w 1375"/>
              <a:gd name="T1" fmla="*/ 417176088 h 1363"/>
              <a:gd name="T2" fmla="*/ 2196065 w 1375"/>
              <a:gd name="T3" fmla="*/ 299950549 h 1363"/>
              <a:gd name="T4" fmla="*/ 18566243 w 1375"/>
              <a:gd name="T5" fmla="*/ 169869979 h 1363"/>
              <a:gd name="T6" fmla="*/ 69074842 w 1375"/>
              <a:gd name="T7" fmla="*/ 72538869 h 1363"/>
              <a:gd name="T8" fmla="*/ 214211721 w 1375"/>
              <a:gd name="T9" fmla="*/ 57541701 h 1363"/>
              <a:gd name="T10" fmla="*/ 274502303 w 1375"/>
              <a:gd name="T11" fmla="*/ 417176088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rgbClr val="000000"/>
            </a:solidFill>
            <a:round/>
            <a:headEnd/>
            <a:tailEnd/>
          </a:ln>
        </p:spPr>
        <p:txBody>
          <a:bodyPr wrap="none" anchor="ctr">
            <a:prstTxWarp prst="textNoShape">
              <a:avLst/>
            </a:prstTxWarp>
          </a:bodyPr>
          <a:lstStyle/>
          <a:p>
            <a:endParaRPr lang="en-US">
              <a:latin typeface="+mn-lt"/>
            </a:endParaRPr>
          </a:p>
        </p:txBody>
      </p:sp>
      <p:sp>
        <p:nvSpPr>
          <p:cNvPr id="64532" name="Freeform 102"/>
          <p:cNvSpPr>
            <a:spLocks/>
          </p:cNvSpPr>
          <p:nvPr/>
        </p:nvSpPr>
        <p:spPr bwMode="auto">
          <a:xfrm>
            <a:off x="5856288" y="4708525"/>
            <a:ext cx="615950" cy="754063"/>
          </a:xfrm>
          <a:custGeom>
            <a:avLst/>
            <a:gdLst>
              <a:gd name="T0" fmla="*/ 5618808 w 1375"/>
              <a:gd name="T1" fmla="*/ 417176088 h 1363"/>
              <a:gd name="T2" fmla="*/ 2207565 w 1375"/>
              <a:gd name="T3" fmla="*/ 299950549 h 1363"/>
              <a:gd name="T4" fmla="*/ 18662613 w 1375"/>
              <a:gd name="T5" fmla="*/ 169869979 h 1363"/>
              <a:gd name="T6" fmla="*/ 69432124 w 1375"/>
              <a:gd name="T7" fmla="*/ 72538869 h 1363"/>
              <a:gd name="T8" fmla="*/ 215320441 w 1375"/>
              <a:gd name="T9" fmla="*/ 57541701 h 1363"/>
              <a:gd name="T10" fmla="*/ 275923202 w 1375"/>
              <a:gd name="T11" fmla="*/ 417176088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808080"/>
          </a:solidFill>
          <a:ln w="9525">
            <a:solidFill>
              <a:srgbClr val="808080"/>
            </a:solidFill>
            <a:round/>
            <a:headEnd/>
            <a:tailEnd/>
          </a:ln>
        </p:spPr>
        <p:txBody>
          <a:bodyPr wrap="none" anchor="ctr">
            <a:prstTxWarp prst="textNoShape">
              <a:avLst/>
            </a:prstTxWarp>
          </a:bodyPr>
          <a:lstStyle/>
          <a:p>
            <a:endParaRPr lang="en-US">
              <a:latin typeface="+mn-lt"/>
            </a:endParaRPr>
          </a:p>
        </p:txBody>
      </p:sp>
      <p:sp>
        <p:nvSpPr>
          <p:cNvPr id="64533" name="Freeform 103"/>
          <p:cNvSpPr>
            <a:spLocks/>
          </p:cNvSpPr>
          <p:nvPr/>
        </p:nvSpPr>
        <p:spPr bwMode="auto">
          <a:xfrm>
            <a:off x="6461125" y="4708525"/>
            <a:ext cx="614363" cy="754063"/>
          </a:xfrm>
          <a:custGeom>
            <a:avLst/>
            <a:gdLst>
              <a:gd name="T0" fmla="*/ 5590033 w 1375"/>
              <a:gd name="T1" fmla="*/ 417176088 h 1363"/>
              <a:gd name="T2" fmla="*/ 2196068 w 1375"/>
              <a:gd name="T3" fmla="*/ 299950549 h 1363"/>
              <a:gd name="T4" fmla="*/ 18566273 w 1375"/>
              <a:gd name="T5" fmla="*/ 169869979 h 1363"/>
              <a:gd name="T6" fmla="*/ 69074954 w 1375"/>
              <a:gd name="T7" fmla="*/ 72538869 h 1363"/>
              <a:gd name="T8" fmla="*/ 214212516 w 1375"/>
              <a:gd name="T9" fmla="*/ 57541701 h 1363"/>
              <a:gd name="T10" fmla="*/ 274503197 w 1375"/>
              <a:gd name="T11" fmla="*/ 417176088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808080"/>
          </a:solidFill>
          <a:ln w="9525">
            <a:solidFill>
              <a:srgbClr val="5F5F5F"/>
            </a:solidFill>
            <a:round/>
            <a:headEnd/>
            <a:tailEnd/>
          </a:ln>
        </p:spPr>
        <p:txBody>
          <a:bodyPr wrap="none" anchor="ctr">
            <a:prstTxWarp prst="textNoShape">
              <a:avLst/>
            </a:prstTxWarp>
          </a:bodyPr>
          <a:lstStyle/>
          <a:p>
            <a:endParaRPr lang="en-US">
              <a:latin typeface="+mn-lt"/>
            </a:endParaRPr>
          </a:p>
        </p:txBody>
      </p:sp>
      <p:sp>
        <p:nvSpPr>
          <p:cNvPr id="64534" name="Freeform 104"/>
          <p:cNvSpPr>
            <a:spLocks/>
          </p:cNvSpPr>
          <p:nvPr/>
        </p:nvSpPr>
        <p:spPr bwMode="auto">
          <a:xfrm>
            <a:off x="7061200" y="4694238"/>
            <a:ext cx="615950" cy="754062"/>
          </a:xfrm>
          <a:custGeom>
            <a:avLst/>
            <a:gdLst>
              <a:gd name="T0" fmla="*/ 5618808 w 1375"/>
              <a:gd name="T1" fmla="*/ 417174982 h 1363"/>
              <a:gd name="T2" fmla="*/ 2207565 w 1375"/>
              <a:gd name="T3" fmla="*/ 299949598 h 1363"/>
              <a:gd name="T4" fmla="*/ 18662613 w 1375"/>
              <a:gd name="T5" fmla="*/ 169869754 h 1363"/>
              <a:gd name="T6" fmla="*/ 69432124 w 1375"/>
              <a:gd name="T7" fmla="*/ 72538773 h 1363"/>
              <a:gd name="T8" fmla="*/ 215320441 w 1375"/>
              <a:gd name="T9" fmla="*/ 57541625 h 1363"/>
              <a:gd name="T10" fmla="*/ 275923202 w 1375"/>
              <a:gd name="T11" fmla="*/ 417174982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rgbClr val="000000"/>
            </a:solidFill>
            <a:round/>
            <a:headEnd/>
            <a:tailEnd/>
          </a:ln>
        </p:spPr>
        <p:txBody>
          <a:bodyPr wrap="none" anchor="ctr">
            <a:prstTxWarp prst="textNoShape">
              <a:avLst/>
            </a:prstTxWarp>
          </a:bodyPr>
          <a:lstStyle/>
          <a:p>
            <a:endParaRPr lang="en-US">
              <a:latin typeface="+mn-lt"/>
            </a:endParaRPr>
          </a:p>
        </p:txBody>
      </p:sp>
      <p:sp>
        <p:nvSpPr>
          <p:cNvPr id="64535" name="Freeform 105"/>
          <p:cNvSpPr>
            <a:spLocks/>
          </p:cNvSpPr>
          <p:nvPr/>
        </p:nvSpPr>
        <p:spPr bwMode="auto">
          <a:xfrm>
            <a:off x="7666038" y="4703763"/>
            <a:ext cx="615950" cy="754062"/>
          </a:xfrm>
          <a:custGeom>
            <a:avLst/>
            <a:gdLst>
              <a:gd name="T0" fmla="*/ 5618808 w 1375"/>
              <a:gd name="T1" fmla="*/ 417174982 h 1363"/>
              <a:gd name="T2" fmla="*/ 2207565 w 1375"/>
              <a:gd name="T3" fmla="*/ 299949598 h 1363"/>
              <a:gd name="T4" fmla="*/ 18662613 w 1375"/>
              <a:gd name="T5" fmla="*/ 169869754 h 1363"/>
              <a:gd name="T6" fmla="*/ 69432124 w 1375"/>
              <a:gd name="T7" fmla="*/ 72538773 h 1363"/>
              <a:gd name="T8" fmla="*/ 215320441 w 1375"/>
              <a:gd name="T9" fmla="*/ 57541625 h 1363"/>
              <a:gd name="T10" fmla="*/ 275923202 w 1375"/>
              <a:gd name="T11" fmla="*/ 417174982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4536" name="Freeform 106"/>
          <p:cNvSpPr>
            <a:spLocks/>
          </p:cNvSpPr>
          <p:nvPr/>
        </p:nvSpPr>
        <p:spPr bwMode="auto">
          <a:xfrm>
            <a:off x="8262938" y="4703763"/>
            <a:ext cx="615950" cy="754062"/>
          </a:xfrm>
          <a:custGeom>
            <a:avLst/>
            <a:gdLst>
              <a:gd name="T0" fmla="*/ 5618808 w 1375"/>
              <a:gd name="T1" fmla="*/ 417174982 h 1363"/>
              <a:gd name="T2" fmla="*/ 2207565 w 1375"/>
              <a:gd name="T3" fmla="*/ 299949598 h 1363"/>
              <a:gd name="T4" fmla="*/ 18662613 w 1375"/>
              <a:gd name="T5" fmla="*/ 169869754 h 1363"/>
              <a:gd name="T6" fmla="*/ 69432124 w 1375"/>
              <a:gd name="T7" fmla="*/ 72538773 h 1363"/>
              <a:gd name="T8" fmla="*/ 215320441 w 1375"/>
              <a:gd name="T9" fmla="*/ 57541625 h 1363"/>
              <a:gd name="T10" fmla="*/ 275923202 w 1375"/>
              <a:gd name="T11" fmla="*/ 417174982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808080"/>
          </a:solidFill>
          <a:ln w="9525">
            <a:solidFill>
              <a:srgbClr val="808080"/>
            </a:solidFill>
            <a:round/>
            <a:headEnd/>
            <a:tailEnd/>
          </a:ln>
        </p:spPr>
        <p:txBody>
          <a:bodyPr wrap="none" anchor="ctr">
            <a:prstTxWarp prst="textNoShape">
              <a:avLst/>
            </a:prstTxWarp>
          </a:bodyPr>
          <a:lstStyle/>
          <a:p>
            <a:endParaRPr lang="en-US">
              <a:latin typeface="+mn-lt"/>
            </a:endParaRPr>
          </a:p>
        </p:txBody>
      </p:sp>
      <p:sp>
        <p:nvSpPr>
          <p:cNvPr id="64537" name="Text Box 107"/>
          <p:cNvSpPr txBox="1">
            <a:spLocks noChangeArrowheads="1"/>
          </p:cNvSpPr>
          <p:nvPr/>
        </p:nvSpPr>
        <p:spPr bwMode="auto">
          <a:xfrm>
            <a:off x="4841875" y="5497513"/>
            <a:ext cx="4365625" cy="336550"/>
          </a:xfrm>
          <a:prstGeom prst="rect">
            <a:avLst/>
          </a:prstGeom>
          <a:noFill/>
          <a:ln w="9525">
            <a:noFill/>
            <a:miter lim="800000"/>
            <a:headEnd/>
            <a:tailEnd/>
          </a:ln>
        </p:spPr>
        <p:txBody>
          <a:bodyPr>
            <a:prstTxWarp prst="textNoShape">
              <a:avLst/>
            </a:prstTxWarp>
            <a:spAutoFit/>
          </a:bodyPr>
          <a:lstStyle/>
          <a:p>
            <a:r>
              <a:rPr lang="en-US" sz="1600">
                <a:latin typeface="+mn-lt"/>
              </a:rPr>
              <a:t>   360      440      540      660      800     1020    1200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03238" y="246063"/>
            <a:ext cx="8135937" cy="857250"/>
          </a:xfrm>
        </p:spPr>
        <p:txBody>
          <a:bodyPr rtlCol="0">
            <a:normAutofit/>
          </a:bodyPr>
          <a:lstStyle/>
          <a:p>
            <a:pPr eaLnBrk="1" fontAlgn="auto" hangingPunct="1">
              <a:spcAft>
                <a:spcPts val="0"/>
              </a:spcAft>
              <a:defRPr/>
            </a:pPr>
            <a:r>
              <a:rPr lang="en-US" b="1" dirty="0" smtClean="0">
                <a:ea typeface="+mj-ea"/>
                <a:cs typeface="+mj-cs"/>
              </a:rPr>
              <a:t>U</a:t>
            </a:r>
            <a:r>
              <a:rPr lang="en-US" b="1" dirty="0" smtClean="0">
                <a:effectLst>
                  <a:outerShdw blurRad="38100" dist="38100" dir="2700000" algn="tl">
                    <a:srgbClr val="000000"/>
                  </a:outerShdw>
                </a:effectLst>
                <a:ea typeface="+mj-ea"/>
                <a:cs typeface="+mj-cs"/>
              </a:rPr>
              <a:t>nresolved</a:t>
            </a:r>
            <a:r>
              <a:rPr lang="en-US" dirty="0" smtClean="0">
                <a:ea typeface="+mj-ea"/>
                <a:cs typeface="+mj-cs"/>
              </a:rPr>
              <a:t> </a:t>
            </a:r>
            <a:r>
              <a:rPr lang="en-US" dirty="0">
                <a:ea typeface="+mj-ea"/>
                <a:cs typeface="+mj-cs"/>
              </a:rPr>
              <a:t>harmonics</a:t>
            </a:r>
          </a:p>
        </p:txBody>
      </p:sp>
      <p:grpSp>
        <p:nvGrpSpPr>
          <p:cNvPr id="66563" name="Group 3"/>
          <p:cNvGrpSpPr>
            <a:grpSpLocks/>
          </p:cNvGrpSpPr>
          <p:nvPr/>
        </p:nvGrpSpPr>
        <p:grpSpPr bwMode="auto">
          <a:xfrm>
            <a:off x="0" y="4083050"/>
            <a:ext cx="4572000" cy="2135188"/>
            <a:chOff x="2880" y="2163"/>
            <a:chExt cx="2880" cy="1345"/>
          </a:xfrm>
        </p:grpSpPr>
        <p:sp>
          <p:nvSpPr>
            <p:cNvPr id="66600" name="Text Box 4"/>
            <p:cNvSpPr txBox="1">
              <a:spLocks noChangeArrowheads="1"/>
            </p:cNvSpPr>
            <p:nvPr/>
          </p:nvSpPr>
          <p:spPr bwMode="auto">
            <a:xfrm rot="-5400000">
              <a:off x="2614" y="2429"/>
              <a:ext cx="897" cy="366"/>
            </a:xfrm>
            <a:prstGeom prst="rect">
              <a:avLst/>
            </a:prstGeom>
            <a:noFill/>
            <a:ln w="9525">
              <a:noFill/>
              <a:miter lim="800000"/>
              <a:headEnd/>
              <a:tailEnd/>
            </a:ln>
          </p:spPr>
          <p:txBody>
            <a:bodyPr wrap="none">
              <a:prstTxWarp prst="textNoShape">
                <a:avLst/>
              </a:prstTxWarp>
              <a:spAutoFit/>
            </a:bodyPr>
            <a:lstStyle/>
            <a:p>
              <a:r>
                <a:rPr lang="en-US" sz="1600">
                  <a:latin typeface="+mn-lt"/>
                </a:rPr>
                <a:t>Relative</a:t>
              </a:r>
            </a:p>
            <a:p>
              <a:r>
                <a:rPr lang="en-US" sz="1600">
                  <a:latin typeface="+mn-lt"/>
                </a:rPr>
                <a:t>amplitude (dB)</a:t>
              </a:r>
            </a:p>
          </p:txBody>
        </p:sp>
        <p:sp>
          <p:nvSpPr>
            <p:cNvPr id="66601" name="Text Box 5"/>
            <p:cNvSpPr txBox="1">
              <a:spLocks noChangeArrowheads="1"/>
            </p:cNvSpPr>
            <p:nvPr/>
          </p:nvSpPr>
          <p:spPr bwMode="auto">
            <a:xfrm>
              <a:off x="3856" y="3296"/>
              <a:ext cx="988" cy="212"/>
            </a:xfrm>
            <a:prstGeom prst="rect">
              <a:avLst/>
            </a:prstGeom>
            <a:noFill/>
            <a:ln w="9525">
              <a:noFill/>
              <a:miter lim="800000"/>
              <a:headEnd/>
              <a:tailEnd/>
            </a:ln>
          </p:spPr>
          <p:txBody>
            <a:bodyPr wrap="none">
              <a:prstTxWarp prst="textNoShape">
                <a:avLst/>
              </a:prstTxWarp>
              <a:spAutoFit/>
            </a:bodyPr>
            <a:lstStyle/>
            <a:p>
              <a:r>
                <a:rPr lang="en-US" sz="1600">
                  <a:latin typeface="+mn-lt"/>
                </a:rPr>
                <a:t>Frequency (kHz)</a:t>
              </a:r>
            </a:p>
          </p:txBody>
        </p:sp>
        <p:sp>
          <p:nvSpPr>
            <p:cNvPr id="66602" name="Freeform 6"/>
            <p:cNvSpPr>
              <a:spLocks/>
            </p:cNvSpPr>
            <p:nvPr/>
          </p:nvSpPr>
          <p:spPr bwMode="auto">
            <a:xfrm>
              <a:off x="3334" y="2558"/>
              <a:ext cx="447" cy="475"/>
            </a:xfrm>
            <a:custGeom>
              <a:avLst/>
              <a:gdLst>
                <a:gd name="T0" fmla="*/ 3 w 1375"/>
                <a:gd name="T1" fmla="*/ 166 h 1363"/>
                <a:gd name="T2" fmla="*/ 1 w 1375"/>
                <a:gd name="T3" fmla="*/ 119 h 1363"/>
                <a:gd name="T4" fmla="*/ 10 w 1375"/>
                <a:gd name="T5" fmla="*/ 67 h 1363"/>
                <a:gd name="T6" fmla="*/ 36 w 1375"/>
                <a:gd name="T7" fmla="*/ 29 h 1363"/>
                <a:gd name="T8" fmla="*/ 113 w 1375"/>
                <a:gd name="T9" fmla="*/ 23 h 1363"/>
                <a:gd name="T10" fmla="*/ 145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603" name="Freeform 7"/>
            <p:cNvSpPr>
              <a:spLocks/>
            </p:cNvSpPr>
            <p:nvPr/>
          </p:nvSpPr>
          <p:spPr bwMode="auto">
            <a:xfrm>
              <a:off x="3772" y="2558"/>
              <a:ext cx="448" cy="475"/>
            </a:xfrm>
            <a:custGeom>
              <a:avLst/>
              <a:gdLst>
                <a:gd name="T0" fmla="*/ 3 w 1375"/>
                <a:gd name="T1" fmla="*/ 166 h 1363"/>
                <a:gd name="T2" fmla="*/ 1 w 1375"/>
                <a:gd name="T3" fmla="*/ 119 h 1363"/>
                <a:gd name="T4" fmla="*/ 10 w 1375"/>
                <a:gd name="T5" fmla="*/ 67 h 1363"/>
                <a:gd name="T6" fmla="*/ 37 w 1375"/>
                <a:gd name="T7" fmla="*/ 29 h 1363"/>
                <a:gd name="T8" fmla="*/ 114 w 1375"/>
                <a:gd name="T9" fmla="*/ 23 h 1363"/>
                <a:gd name="T10" fmla="*/ 146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808080"/>
            </a:solidFill>
            <a:ln w="9525">
              <a:solidFill>
                <a:srgbClr val="808080"/>
              </a:solidFill>
              <a:round/>
              <a:headEnd/>
              <a:tailEnd/>
            </a:ln>
          </p:spPr>
          <p:txBody>
            <a:bodyPr wrap="none" anchor="ctr">
              <a:prstTxWarp prst="textNoShape">
                <a:avLst/>
              </a:prstTxWarp>
            </a:bodyPr>
            <a:lstStyle/>
            <a:p>
              <a:endParaRPr lang="en-US">
                <a:latin typeface="+mn-lt"/>
              </a:endParaRPr>
            </a:p>
          </p:txBody>
        </p:sp>
        <p:sp>
          <p:nvSpPr>
            <p:cNvPr id="66604" name="Freeform 8"/>
            <p:cNvSpPr>
              <a:spLocks/>
            </p:cNvSpPr>
            <p:nvPr/>
          </p:nvSpPr>
          <p:spPr bwMode="auto">
            <a:xfrm>
              <a:off x="4212" y="2558"/>
              <a:ext cx="447" cy="475"/>
            </a:xfrm>
            <a:custGeom>
              <a:avLst/>
              <a:gdLst>
                <a:gd name="T0" fmla="*/ 3 w 1375"/>
                <a:gd name="T1" fmla="*/ 166 h 1363"/>
                <a:gd name="T2" fmla="*/ 1 w 1375"/>
                <a:gd name="T3" fmla="*/ 119 h 1363"/>
                <a:gd name="T4" fmla="*/ 10 w 1375"/>
                <a:gd name="T5" fmla="*/ 67 h 1363"/>
                <a:gd name="T6" fmla="*/ 36 w 1375"/>
                <a:gd name="T7" fmla="*/ 29 h 1363"/>
                <a:gd name="T8" fmla="*/ 113 w 1375"/>
                <a:gd name="T9" fmla="*/ 23 h 1363"/>
                <a:gd name="T10" fmla="*/ 145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808080"/>
            </a:solidFill>
            <a:ln w="9525">
              <a:solidFill>
                <a:srgbClr val="5F5F5F"/>
              </a:solidFill>
              <a:round/>
              <a:headEnd/>
              <a:tailEnd/>
            </a:ln>
          </p:spPr>
          <p:txBody>
            <a:bodyPr wrap="none" anchor="ctr">
              <a:prstTxWarp prst="textNoShape">
                <a:avLst/>
              </a:prstTxWarp>
            </a:bodyPr>
            <a:lstStyle/>
            <a:p>
              <a:endParaRPr lang="en-US">
                <a:latin typeface="+mn-lt"/>
              </a:endParaRPr>
            </a:p>
          </p:txBody>
        </p:sp>
        <p:sp>
          <p:nvSpPr>
            <p:cNvPr id="66605" name="Line 9"/>
            <p:cNvSpPr>
              <a:spLocks noChangeShapeType="1"/>
            </p:cNvSpPr>
            <p:nvPr/>
          </p:nvSpPr>
          <p:spPr bwMode="auto">
            <a:xfrm>
              <a:off x="3309" y="3018"/>
              <a:ext cx="1472"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606" name="Text Box 10"/>
            <p:cNvSpPr txBox="1">
              <a:spLocks noChangeArrowheads="1"/>
            </p:cNvSpPr>
            <p:nvPr/>
          </p:nvSpPr>
          <p:spPr bwMode="auto">
            <a:xfrm>
              <a:off x="3216" y="3062"/>
              <a:ext cx="2544" cy="212"/>
            </a:xfrm>
            <a:prstGeom prst="rect">
              <a:avLst/>
            </a:prstGeom>
            <a:noFill/>
            <a:ln w="9525">
              <a:noFill/>
              <a:miter lim="800000"/>
              <a:headEnd/>
              <a:tailEnd/>
            </a:ln>
          </p:spPr>
          <p:txBody>
            <a:bodyPr>
              <a:prstTxWarp prst="textNoShape">
                <a:avLst/>
              </a:prstTxWarp>
              <a:spAutoFit/>
            </a:bodyPr>
            <a:lstStyle/>
            <a:p>
              <a:r>
                <a:rPr lang="en-US" sz="1600">
                  <a:latin typeface="+mn-lt"/>
                </a:rPr>
                <a:t>1800     2160      2500     3100     3700      4500</a:t>
              </a:r>
            </a:p>
          </p:txBody>
        </p:sp>
        <p:sp>
          <p:nvSpPr>
            <p:cNvPr id="66607" name="Line 11"/>
            <p:cNvSpPr>
              <a:spLocks noChangeShapeType="1"/>
            </p:cNvSpPr>
            <p:nvPr/>
          </p:nvSpPr>
          <p:spPr bwMode="auto">
            <a:xfrm flipV="1">
              <a:off x="3293" y="2269"/>
              <a:ext cx="0" cy="738"/>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608" name="Freeform 12"/>
            <p:cNvSpPr>
              <a:spLocks/>
            </p:cNvSpPr>
            <p:nvPr/>
          </p:nvSpPr>
          <p:spPr bwMode="auto">
            <a:xfrm>
              <a:off x="4648" y="2541"/>
              <a:ext cx="448" cy="475"/>
            </a:xfrm>
            <a:custGeom>
              <a:avLst/>
              <a:gdLst>
                <a:gd name="T0" fmla="*/ 3 w 1375"/>
                <a:gd name="T1" fmla="*/ 166 h 1363"/>
                <a:gd name="T2" fmla="*/ 1 w 1375"/>
                <a:gd name="T3" fmla="*/ 119 h 1363"/>
                <a:gd name="T4" fmla="*/ 10 w 1375"/>
                <a:gd name="T5" fmla="*/ 67 h 1363"/>
                <a:gd name="T6" fmla="*/ 37 w 1375"/>
                <a:gd name="T7" fmla="*/ 29 h 1363"/>
                <a:gd name="T8" fmla="*/ 114 w 1375"/>
                <a:gd name="T9" fmla="*/ 23 h 1363"/>
                <a:gd name="T10" fmla="*/ 146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rgbClr val="000000"/>
              </a:solidFill>
              <a:round/>
              <a:headEnd/>
              <a:tailEnd/>
            </a:ln>
          </p:spPr>
          <p:txBody>
            <a:bodyPr wrap="none" anchor="ctr">
              <a:prstTxWarp prst="textNoShape">
                <a:avLst/>
              </a:prstTxWarp>
            </a:bodyPr>
            <a:lstStyle/>
            <a:p>
              <a:endParaRPr lang="en-US">
                <a:latin typeface="+mn-lt"/>
              </a:endParaRPr>
            </a:p>
          </p:txBody>
        </p:sp>
        <p:sp>
          <p:nvSpPr>
            <p:cNvPr id="66609" name="Line 13"/>
            <p:cNvSpPr>
              <a:spLocks noChangeShapeType="1"/>
            </p:cNvSpPr>
            <p:nvPr/>
          </p:nvSpPr>
          <p:spPr bwMode="auto">
            <a:xfrm>
              <a:off x="4604" y="3018"/>
              <a:ext cx="1037"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610" name="Freeform 14"/>
            <p:cNvSpPr>
              <a:spLocks/>
            </p:cNvSpPr>
            <p:nvPr/>
          </p:nvSpPr>
          <p:spPr bwMode="auto">
            <a:xfrm>
              <a:off x="5088" y="2547"/>
              <a:ext cx="448" cy="475"/>
            </a:xfrm>
            <a:custGeom>
              <a:avLst/>
              <a:gdLst>
                <a:gd name="T0" fmla="*/ 3 w 1375"/>
                <a:gd name="T1" fmla="*/ 166 h 1363"/>
                <a:gd name="T2" fmla="*/ 1 w 1375"/>
                <a:gd name="T3" fmla="*/ 119 h 1363"/>
                <a:gd name="T4" fmla="*/ 10 w 1375"/>
                <a:gd name="T5" fmla="*/ 67 h 1363"/>
                <a:gd name="T6" fmla="*/ 37 w 1375"/>
                <a:gd name="T7" fmla="*/ 29 h 1363"/>
                <a:gd name="T8" fmla="*/ 114 w 1375"/>
                <a:gd name="T9" fmla="*/ 23 h 1363"/>
                <a:gd name="T10" fmla="*/ 146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latin typeface="+mn-lt"/>
              </a:endParaRPr>
            </a:p>
          </p:txBody>
        </p:sp>
      </p:grpSp>
      <p:grpSp>
        <p:nvGrpSpPr>
          <p:cNvPr id="66564" name="Group 15"/>
          <p:cNvGrpSpPr>
            <a:grpSpLocks/>
          </p:cNvGrpSpPr>
          <p:nvPr/>
        </p:nvGrpSpPr>
        <p:grpSpPr bwMode="auto">
          <a:xfrm>
            <a:off x="280988" y="1943100"/>
            <a:ext cx="3706812" cy="1549400"/>
            <a:chOff x="3124" y="961"/>
            <a:chExt cx="2335" cy="976"/>
          </a:xfrm>
        </p:grpSpPr>
        <p:grpSp>
          <p:nvGrpSpPr>
            <p:cNvPr id="66590" name="Group 16"/>
            <p:cNvGrpSpPr>
              <a:grpSpLocks/>
            </p:cNvGrpSpPr>
            <p:nvPr/>
          </p:nvGrpSpPr>
          <p:grpSpPr bwMode="auto">
            <a:xfrm>
              <a:off x="3606" y="961"/>
              <a:ext cx="1853" cy="579"/>
              <a:chOff x="669" y="1290"/>
              <a:chExt cx="1527" cy="579"/>
            </a:xfrm>
          </p:grpSpPr>
          <p:sp>
            <p:nvSpPr>
              <p:cNvPr id="66598" name="Line 17"/>
              <p:cNvSpPr>
                <a:spLocks noChangeShapeType="1"/>
              </p:cNvSpPr>
              <p:nvPr/>
            </p:nvSpPr>
            <p:spPr bwMode="auto">
              <a:xfrm>
                <a:off x="669" y="1290"/>
                <a:ext cx="0" cy="579"/>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99" name="Line 18"/>
              <p:cNvSpPr>
                <a:spLocks noChangeShapeType="1"/>
              </p:cNvSpPr>
              <p:nvPr/>
            </p:nvSpPr>
            <p:spPr bwMode="auto">
              <a:xfrm>
                <a:off x="669" y="1861"/>
                <a:ext cx="1527"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grpSp>
        <p:sp>
          <p:nvSpPr>
            <p:cNvPr id="66591" name="Text Box 19"/>
            <p:cNvSpPr txBox="1">
              <a:spLocks noChangeArrowheads="1"/>
            </p:cNvSpPr>
            <p:nvPr/>
          </p:nvSpPr>
          <p:spPr bwMode="auto">
            <a:xfrm>
              <a:off x="3565" y="1518"/>
              <a:ext cx="1716" cy="212"/>
            </a:xfrm>
            <a:prstGeom prst="rect">
              <a:avLst/>
            </a:prstGeom>
            <a:noFill/>
            <a:ln w="9525">
              <a:noFill/>
              <a:miter lim="800000"/>
              <a:headEnd/>
              <a:tailEnd/>
            </a:ln>
          </p:spPr>
          <p:txBody>
            <a:bodyPr wrap="none">
              <a:prstTxWarp prst="textNoShape">
                <a:avLst/>
              </a:prstTxWarp>
              <a:spAutoFit/>
            </a:bodyPr>
            <a:lstStyle/>
            <a:p>
              <a:r>
                <a:rPr lang="en-US" sz="1600">
                  <a:latin typeface="+mn-lt"/>
                </a:rPr>
                <a:t>2000   2200  2400  2600   2800</a:t>
              </a:r>
            </a:p>
          </p:txBody>
        </p:sp>
        <p:sp>
          <p:nvSpPr>
            <p:cNvPr id="66592" name="Line 20"/>
            <p:cNvSpPr>
              <a:spLocks noChangeShapeType="1"/>
            </p:cNvSpPr>
            <p:nvPr/>
          </p:nvSpPr>
          <p:spPr bwMode="auto">
            <a:xfrm>
              <a:off x="4128" y="1229"/>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93" name="Line 21"/>
            <p:cNvSpPr>
              <a:spLocks noChangeShapeType="1"/>
            </p:cNvSpPr>
            <p:nvPr/>
          </p:nvSpPr>
          <p:spPr bwMode="auto">
            <a:xfrm>
              <a:off x="4387" y="1232"/>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94" name="Line 22"/>
            <p:cNvSpPr>
              <a:spLocks noChangeShapeType="1"/>
            </p:cNvSpPr>
            <p:nvPr/>
          </p:nvSpPr>
          <p:spPr bwMode="auto">
            <a:xfrm>
              <a:off x="5054" y="1225"/>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95" name="Text Box 23"/>
            <p:cNvSpPr txBox="1">
              <a:spLocks noChangeArrowheads="1"/>
            </p:cNvSpPr>
            <p:nvPr/>
          </p:nvSpPr>
          <p:spPr bwMode="auto">
            <a:xfrm>
              <a:off x="3124" y="1069"/>
              <a:ext cx="385" cy="368"/>
            </a:xfrm>
            <a:prstGeom prst="rect">
              <a:avLst/>
            </a:prstGeom>
            <a:noFill/>
            <a:ln w="9525">
              <a:noFill/>
              <a:miter lim="800000"/>
              <a:headEnd/>
              <a:tailEnd/>
            </a:ln>
          </p:spPr>
          <p:txBody>
            <a:bodyPr wrap="none">
              <a:prstTxWarp prst="textNoShape">
                <a:avLst/>
              </a:prstTxWarp>
              <a:spAutoFit/>
            </a:bodyPr>
            <a:lstStyle/>
            <a:p>
              <a:r>
                <a:rPr lang="en-US" sz="1600">
                  <a:latin typeface="+mn-lt"/>
                </a:rPr>
                <a:t>Level</a:t>
              </a:r>
            </a:p>
            <a:p>
              <a:r>
                <a:rPr lang="en-US" sz="1600">
                  <a:latin typeface="+mn-lt"/>
                </a:rPr>
                <a:t>(dB)</a:t>
              </a:r>
            </a:p>
          </p:txBody>
        </p:sp>
        <p:sp>
          <p:nvSpPr>
            <p:cNvPr id="66596" name="Text Box 24"/>
            <p:cNvSpPr txBox="1">
              <a:spLocks noChangeArrowheads="1"/>
            </p:cNvSpPr>
            <p:nvPr/>
          </p:nvSpPr>
          <p:spPr bwMode="auto">
            <a:xfrm>
              <a:off x="4079" y="1725"/>
              <a:ext cx="924" cy="212"/>
            </a:xfrm>
            <a:prstGeom prst="rect">
              <a:avLst/>
            </a:prstGeom>
            <a:noFill/>
            <a:ln w="9525">
              <a:noFill/>
              <a:miter lim="800000"/>
              <a:headEnd/>
              <a:tailEnd/>
            </a:ln>
          </p:spPr>
          <p:txBody>
            <a:bodyPr wrap="none">
              <a:prstTxWarp prst="textNoShape">
                <a:avLst/>
              </a:prstTxWarp>
              <a:spAutoFit/>
            </a:bodyPr>
            <a:lstStyle/>
            <a:p>
              <a:r>
                <a:rPr lang="en-US" sz="1600">
                  <a:latin typeface="+mn-lt"/>
                </a:rPr>
                <a:t>Frequency (Hz)</a:t>
              </a:r>
            </a:p>
          </p:txBody>
        </p:sp>
        <p:sp>
          <p:nvSpPr>
            <p:cNvPr id="66597" name="Line 25"/>
            <p:cNvSpPr>
              <a:spLocks noChangeShapeType="1"/>
            </p:cNvSpPr>
            <p:nvPr/>
          </p:nvSpPr>
          <p:spPr bwMode="auto">
            <a:xfrm>
              <a:off x="4719" y="1233"/>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grpSp>
      <p:grpSp>
        <p:nvGrpSpPr>
          <p:cNvPr id="66565" name="Group 26"/>
          <p:cNvGrpSpPr>
            <a:grpSpLocks/>
          </p:cNvGrpSpPr>
          <p:nvPr/>
        </p:nvGrpSpPr>
        <p:grpSpPr bwMode="auto">
          <a:xfrm>
            <a:off x="5135563" y="2133600"/>
            <a:ext cx="3706812" cy="1549400"/>
            <a:chOff x="3124" y="961"/>
            <a:chExt cx="2335" cy="976"/>
          </a:xfrm>
        </p:grpSpPr>
        <p:grpSp>
          <p:nvGrpSpPr>
            <p:cNvPr id="66580" name="Group 27"/>
            <p:cNvGrpSpPr>
              <a:grpSpLocks/>
            </p:cNvGrpSpPr>
            <p:nvPr/>
          </p:nvGrpSpPr>
          <p:grpSpPr bwMode="auto">
            <a:xfrm>
              <a:off x="3606" y="961"/>
              <a:ext cx="1853" cy="579"/>
              <a:chOff x="669" y="1290"/>
              <a:chExt cx="1527" cy="579"/>
            </a:xfrm>
          </p:grpSpPr>
          <p:sp>
            <p:nvSpPr>
              <p:cNvPr id="66588" name="Line 28"/>
              <p:cNvSpPr>
                <a:spLocks noChangeShapeType="1"/>
              </p:cNvSpPr>
              <p:nvPr/>
            </p:nvSpPr>
            <p:spPr bwMode="auto">
              <a:xfrm>
                <a:off x="669" y="1290"/>
                <a:ext cx="0" cy="579"/>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89" name="Line 29"/>
              <p:cNvSpPr>
                <a:spLocks noChangeShapeType="1"/>
              </p:cNvSpPr>
              <p:nvPr/>
            </p:nvSpPr>
            <p:spPr bwMode="auto">
              <a:xfrm>
                <a:off x="669" y="1861"/>
                <a:ext cx="1527"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grpSp>
        <p:sp>
          <p:nvSpPr>
            <p:cNvPr id="66581" name="Text Box 30"/>
            <p:cNvSpPr txBox="1">
              <a:spLocks noChangeArrowheads="1"/>
            </p:cNvSpPr>
            <p:nvPr/>
          </p:nvSpPr>
          <p:spPr bwMode="auto">
            <a:xfrm>
              <a:off x="3565" y="1518"/>
              <a:ext cx="1716" cy="212"/>
            </a:xfrm>
            <a:prstGeom prst="rect">
              <a:avLst/>
            </a:prstGeom>
            <a:noFill/>
            <a:ln w="9525">
              <a:noFill/>
              <a:miter lim="800000"/>
              <a:headEnd/>
              <a:tailEnd/>
            </a:ln>
          </p:spPr>
          <p:txBody>
            <a:bodyPr wrap="none">
              <a:prstTxWarp prst="textNoShape">
                <a:avLst/>
              </a:prstTxWarp>
              <a:spAutoFit/>
            </a:bodyPr>
            <a:lstStyle/>
            <a:p>
              <a:r>
                <a:rPr lang="en-US" sz="1600">
                  <a:latin typeface="+mn-lt"/>
                </a:rPr>
                <a:t>2200   2420  2640  2860   3080</a:t>
              </a:r>
            </a:p>
          </p:txBody>
        </p:sp>
        <p:sp>
          <p:nvSpPr>
            <p:cNvPr id="66582" name="Line 31"/>
            <p:cNvSpPr>
              <a:spLocks noChangeShapeType="1"/>
            </p:cNvSpPr>
            <p:nvPr/>
          </p:nvSpPr>
          <p:spPr bwMode="auto">
            <a:xfrm>
              <a:off x="4128" y="1229"/>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83" name="Line 32"/>
            <p:cNvSpPr>
              <a:spLocks noChangeShapeType="1"/>
            </p:cNvSpPr>
            <p:nvPr/>
          </p:nvSpPr>
          <p:spPr bwMode="auto">
            <a:xfrm>
              <a:off x="4387" y="1232"/>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84" name="Line 33"/>
            <p:cNvSpPr>
              <a:spLocks noChangeShapeType="1"/>
            </p:cNvSpPr>
            <p:nvPr/>
          </p:nvSpPr>
          <p:spPr bwMode="auto">
            <a:xfrm>
              <a:off x="5054" y="1225"/>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85" name="Text Box 34"/>
            <p:cNvSpPr txBox="1">
              <a:spLocks noChangeArrowheads="1"/>
            </p:cNvSpPr>
            <p:nvPr/>
          </p:nvSpPr>
          <p:spPr bwMode="auto">
            <a:xfrm>
              <a:off x="3124" y="1069"/>
              <a:ext cx="385" cy="368"/>
            </a:xfrm>
            <a:prstGeom prst="rect">
              <a:avLst/>
            </a:prstGeom>
            <a:noFill/>
            <a:ln w="9525">
              <a:noFill/>
              <a:miter lim="800000"/>
              <a:headEnd/>
              <a:tailEnd/>
            </a:ln>
          </p:spPr>
          <p:txBody>
            <a:bodyPr wrap="none">
              <a:prstTxWarp prst="textNoShape">
                <a:avLst/>
              </a:prstTxWarp>
              <a:spAutoFit/>
            </a:bodyPr>
            <a:lstStyle/>
            <a:p>
              <a:r>
                <a:rPr lang="en-US" sz="1600">
                  <a:latin typeface="+mn-lt"/>
                </a:rPr>
                <a:t>Level</a:t>
              </a:r>
            </a:p>
            <a:p>
              <a:r>
                <a:rPr lang="en-US" sz="1600">
                  <a:latin typeface="+mn-lt"/>
                </a:rPr>
                <a:t>(dB)</a:t>
              </a:r>
            </a:p>
          </p:txBody>
        </p:sp>
        <p:sp>
          <p:nvSpPr>
            <p:cNvPr id="66586" name="Text Box 35"/>
            <p:cNvSpPr txBox="1">
              <a:spLocks noChangeArrowheads="1"/>
            </p:cNvSpPr>
            <p:nvPr/>
          </p:nvSpPr>
          <p:spPr bwMode="auto">
            <a:xfrm>
              <a:off x="4079" y="1725"/>
              <a:ext cx="924" cy="212"/>
            </a:xfrm>
            <a:prstGeom prst="rect">
              <a:avLst/>
            </a:prstGeom>
            <a:noFill/>
            <a:ln w="9525">
              <a:noFill/>
              <a:miter lim="800000"/>
              <a:headEnd/>
              <a:tailEnd/>
            </a:ln>
          </p:spPr>
          <p:txBody>
            <a:bodyPr wrap="none">
              <a:prstTxWarp prst="textNoShape">
                <a:avLst/>
              </a:prstTxWarp>
              <a:spAutoFit/>
            </a:bodyPr>
            <a:lstStyle/>
            <a:p>
              <a:r>
                <a:rPr lang="en-US" sz="1600">
                  <a:latin typeface="+mn-lt"/>
                </a:rPr>
                <a:t>Frequency (Hz)</a:t>
              </a:r>
            </a:p>
          </p:txBody>
        </p:sp>
        <p:sp>
          <p:nvSpPr>
            <p:cNvPr id="66587" name="Line 36"/>
            <p:cNvSpPr>
              <a:spLocks noChangeShapeType="1"/>
            </p:cNvSpPr>
            <p:nvPr/>
          </p:nvSpPr>
          <p:spPr bwMode="auto">
            <a:xfrm>
              <a:off x="4719" y="1233"/>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grpSp>
      <p:sp>
        <p:nvSpPr>
          <p:cNvPr id="66566" name="Text Box 37"/>
          <p:cNvSpPr txBox="1">
            <a:spLocks noChangeArrowheads="1"/>
          </p:cNvSpPr>
          <p:nvPr/>
        </p:nvSpPr>
        <p:spPr bwMode="auto">
          <a:xfrm>
            <a:off x="1398588" y="1316038"/>
            <a:ext cx="1525929" cy="461665"/>
          </a:xfrm>
          <a:prstGeom prst="rect">
            <a:avLst/>
          </a:prstGeom>
          <a:noFill/>
          <a:ln w="9525">
            <a:noFill/>
            <a:miter lim="800000"/>
            <a:headEnd/>
            <a:tailEnd/>
          </a:ln>
        </p:spPr>
        <p:txBody>
          <a:bodyPr wrap="none">
            <a:prstTxWarp prst="textNoShape">
              <a:avLst/>
            </a:prstTxWarp>
            <a:spAutoFit/>
          </a:bodyPr>
          <a:lstStyle/>
          <a:p>
            <a:r>
              <a:rPr lang="en-US">
                <a:latin typeface="+mn-lt"/>
              </a:rPr>
              <a:t>f</a:t>
            </a:r>
            <a:r>
              <a:rPr lang="en-US" baseline="-25000">
                <a:latin typeface="+mn-lt"/>
              </a:rPr>
              <a:t>0</a:t>
            </a:r>
            <a:r>
              <a:rPr lang="en-US">
                <a:latin typeface="+mn-lt"/>
              </a:rPr>
              <a:t> = 200 Hz</a:t>
            </a:r>
          </a:p>
        </p:txBody>
      </p:sp>
      <p:sp>
        <p:nvSpPr>
          <p:cNvPr id="66567" name="Text Box 38"/>
          <p:cNvSpPr txBox="1">
            <a:spLocks noChangeArrowheads="1"/>
          </p:cNvSpPr>
          <p:nvPr/>
        </p:nvSpPr>
        <p:spPr bwMode="auto">
          <a:xfrm>
            <a:off x="6240463" y="1220788"/>
            <a:ext cx="1525929" cy="461665"/>
          </a:xfrm>
          <a:prstGeom prst="rect">
            <a:avLst/>
          </a:prstGeom>
          <a:noFill/>
          <a:ln w="9525">
            <a:noFill/>
            <a:miter lim="800000"/>
            <a:headEnd/>
            <a:tailEnd/>
          </a:ln>
        </p:spPr>
        <p:txBody>
          <a:bodyPr wrap="none">
            <a:prstTxWarp prst="textNoShape">
              <a:avLst/>
            </a:prstTxWarp>
            <a:spAutoFit/>
          </a:bodyPr>
          <a:lstStyle/>
          <a:p>
            <a:r>
              <a:rPr lang="en-US">
                <a:latin typeface="+mn-lt"/>
              </a:rPr>
              <a:t>f</a:t>
            </a:r>
            <a:r>
              <a:rPr lang="en-US" baseline="-25000">
                <a:latin typeface="+mn-lt"/>
              </a:rPr>
              <a:t>0</a:t>
            </a:r>
            <a:r>
              <a:rPr lang="en-US">
                <a:latin typeface="+mn-lt"/>
              </a:rPr>
              <a:t> = 220 Hz</a:t>
            </a:r>
          </a:p>
        </p:txBody>
      </p:sp>
      <p:grpSp>
        <p:nvGrpSpPr>
          <p:cNvPr id="66568" name="Group 39"/>
          <p:cNvGrpSpPr>
            <a:grpSpLocks/>
          </p:cNvGrpSpPr>
          <p:nvPr/>
        </p:nvGrpSpPr>
        <p:grpSpPr bwMode="auto">
          <a:xfrm>
            <a:off x="4572000" y="4122738"/>
            <a:ext cx="4572000" cy="2132012"/>
            <a:chOff x="2880" y="2165"/>
            <a:chExt cx="2880" cy="1343"/>
          </a:xfrm>
        </p:grpSpPr>
        <p:sp>
          <p:nvSpPr>
            <p:cNvPr id="66569" name="Text Box 40"/>
            <p:cNvSpPr txBox="1">
              <a:spLocks noChangeArrowheads="1"/>
            </p:cNvSpPr>
            <p:nvPr/>
          </p:nvSpPr>
          <p:spPr bwMode="auto">
            <a:xfrm rot="-5400000">
              <a:off x="2614" y="2431"/>
              <a:ext cx="897" cy="366"/>
            </a:xfrm>
            <a:prstGeom prst="rect">
              <a:avLst/>
            </a:prstGeom>
            <a:noFill/>
            <a:ln w="9525">
              <a:noFill/>
              <a:miter lim="800000"/>
              <a:headEnd/>
              <a:tailEnd/>
            </a:ln>
          </p:spPr>
          <p:txBody>
            <a:bodyPr wrap="none">
              <a:prstTxWarp prst="textNoShape">
                <a:avLst/>
              </a:prstTxWarp>
              <a:spAutoFit/>
            </a:bodyPr>
            <a:lstStyle/>
            <a:p>
              <a:r>
                <a:rPr lang="en-US" sz="1600">
                  <a:latin typeface="+mn-lt"/>
                </a:rPr>
                <a:t>Relative</a:t>
              </a:r>
            </a:p>
            <a:p>
              <a:r>
                <a:rPr lang="en-US" sz="1600">
                  <a:latin typeface="+mn-lt"/>
                </a:rPr>
                <a:t>amplitude (dB)</a:t>
              </a:r>
            </a:p>
          </p:txBody>
        </p:sp>
        <p:sp>
          <p:nvSpPr>
            <p:cNvPr id="66570" name="Text Box 41"/>
            <p:cNvSpPr txBox="1">
              <a:spLocks noChangeArrowheads="1"/>
            </p:cNvSpPr>
            <p:nvPr/>
          </p:nvSpPr>
          <p:spPr bwMode="auto">
            <a:xfrm>
              <a:off x="3856" y="3296"/>
              <a:ext cx="988" cy="212"/>
            </a:xfrm>
            <a:prstGeom prst="rect">
              <a:avLst/>
            </a:prstGeom>
            <a:noFill/>
            <a:ln w="9525">
              <a:noFill/>
              <a:miter lim="800000"/>
              <a:headEnd/>
              <a:tailEnd/>
            </a:ln>
          </p:spPr>
          <p:txBody>
            <a:bodyPr wrap="none">
              <a:prstTxWarp prst="textNoShape">
                <a:avLst/>
              </a:prstTxWarp>
              <a:spAutoFit/>
            </a:bodyPr>
            <a:lstStyle/>
            <a:p>
              <a:r>
                <a:rPr lang="en-US" sz="1600">
                  <a:latin typeface="+mn-lt"/>
                </a:rPr>
                <a:t>Frequency (kHz)</a:t>
              </a:r>
            </a:p>
          </p:txBody>
        </p:sp>
        <p:sp>
          <p:nvSpPr>
            <p:cNvPr id="66571" name="Freeform 42"/>
            <p:cNvSpPr>
              <a:spLocks/>
            </p:cNvSpPr>
            <p:nvPr/>
          </p:nvSpPr>
          <p:spPr bwMode="auto">
            <a:xfrm>
              <a:off x="3334" y="2558"/>
              <a:ext cx="447" cy="475"/>
            </a:xfrm>
            <a:custGeom>
              <a:avLst/>
              <a:gdLst>
                <a:gd name="T0" fmla="*/ 3 w 1375"/>
                <a:gd name="T1" fmla="*/ 166 h 1363"/>
                <a:gd name="T2" fmla="*/ 1 w 1375"/>
                <a:gd name="T3" fmla="*/ 119 h 1363"/>
                <a:gd name="T4" fmla="*/ 10 w 1375"/>
                <a:gd name="T5" fmla="*/ 67 h 1363"/>
                <a:gd name="T6" fmla="*/ 36 w 1375"/>
                <a:gd name="T7" fmla="*/ 29 h 1363"/>
                <a:gd name="T8" fmla="*/ 113 w 1375"/>
                <a:gd name="T9" fmla="*/ 23 h 1363"/>
                <a:gd name="T10" fmla="*/ 145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72" name="Freeform 43"/>
            <p:cNvSpPr>
              <a:spLocks/>
            </p:cNvSpPr>
            <p:nvPr/>
          </p:nvSpPr>
          <p:spPr bwMode="auto">
            <a:xfrm>
              <a:off x="3772" y="2558"/>
              <a:ext cx="448" cy="475"/>
            </a:xfrm>
            <a:custGeom>
              <a:avLst/>
              <a:gdLst>
                <a:gd name="T0" fmla="*/ 3 w 1375"/>
                <a:gd name="T1" fmla="*/ 166 h 1363"/>
                <a:gd name="T2" fmla="*/ 1 w 1375"/>
                <a:gd name="T3" fmla="*/ 119 h 1363"/>
                <a:gd name="T4" fmla="*/ 10 w 1375"/>
                <a:gd name="T5" fmla="*/ 67 h 1363"/>
                <a:gd name="T6" fmla="*/ 37 w 1375"/>
                <a:gd name="T7" fmla="*/ 29 h 1363"/>
                <a:gd name="T8" fmla="*/ 114 w 1375"/>
                <a:gd name="T9" fmla="*/ 23 h 1363"/>
                <a:gd name="T10" fmla="*/ 146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808080"/>
            </a:solidFill>
            <a:ln w="9525">
              <a:solidFill>
                <a:srgbClr val="808080"/>
              </a:solidFill>
              <a:round/>
              <a:headEnd/>
              <a:tailEnd/>
            </a:ln>
          </p:spPr>
          <p:txBody>
            <a:bodyPr wrap="none" anchor="ctr">
              <a:prstTxWarp prst="textNoShape">
                <a:avLst/>
              </a:prstTxWarp>
            </a:bodyPr>
            <a:lstStyle/>
            <a:p>
              <a:endParaRPr lang="en-US">
                <a:latin typeface="+mn-lt"/>
              </a:endParaRPr>
            </a:p>
          </p:txBody>
        </p:sp>
        <p:sp>
          <p:nvSpPr>
            <p:cNvPr id="66573" name="Freeform 44"/>
            <p:cNvSpPr>
              <a:spLocks/>
            </p:cNvSpPr>
            <p:nvPr/>
          </p:nvSpPr>
          <p:spPr bwMode="auto">
            <a:xfrm>
              <a:off x="4212" y="2558"/>
              <a:ext cx="447" cy="475"/>
            </a:xfrm>
            <a:custGeom>
              <a:avLst/>
              <a:gdLst>
                <a:gd name="T0" fmla="*/ 3 w 1375"/>
                <a:gd name="T1" fmla="*/ 166 h 1363"/>
                <a:gd name="T2" fmla="*/ 1 w 1375"/>
                <a:gd name="T3" fmla="*/ 119 h 1363"/>
                <a:gd name="T4" fmla="*/ 10 w 1375"/>
                <a:gd name="T5" fmla="*/ 67 h 1363"/>
                <a:gd name="T6" fmla="*/ 36 w 1375"/>
                <a:gd name="T7" fmla="*/ 29 h 1363"/>
                <a:gd name="T8" fmla="*/ 113 w 1375"/>
                <a:gd name="T9" fmla="*/ 23 h 1363"/>
                <a:gd name="T10" fmla="*/ 145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solidFill>
              <a:srgbClr val="808080"/>
            </a:solidFill>
            <a:ln w="9525">
              <a:solidFill>
                <a:srgbClr val="5F5F5F"/>
              </a:solidFill>
              <a:round/>
              <a:headEnd/>
              <a:tailEnd/>
            </a:ln>
          </p:spPr>
          <p:txBody>
            <a:bodyPr wrap="none" anchor="ctr">
              <a:prstTxWarp prst="textNoShape">
                <a:avLst/>
              </a:prstTxWarp>
            </a:bodyPr>
            <a:lstStyle/>
            <a:p>
              <a:endParaRPr lang="en-US">
                <a:latin typeface="+mn-lt"/>
              </a:endParaRPr>
            </a:p>
          </p:txBody>
        </p:sp>
        <p:sp>
          <p:nvSpPr>
            <p:cNvPr id="66574" name="Line 45"/>
            <p:cNvSpPr>
              <a:spLocks noChangeShapeType="1"/>
            </p:cNvSpPr>
            <p:nvPr/>
          </p:nvSpPr>
          <p:spPr bwMode="auto">
            <a:xfrm>
              <a:off x="3309" y="3018"/>
              <a:ext cx="1472"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75" name="Text Box 46"/>
            <p:cNvSpPr txBox="1">
              <a:spLocks noChangeArrowheads="1"/>
            </p:cNvSpPr>
            <p:nvPr/>
          </p:nvSpPr>
          <p:spPr bwMode="auto">
            <a:xfrm>
              <a:off x="3216" y="3062"/>
              <a:ext cx="2544" cy="212"/>
            </a:xfrm>
            <a:prstGeom prst="rect">
              <a:avLst/>
            </a:prstGeom>
            <a:noFill/>
            <a:ln w="9525">
              <a:noFill/>
              <a:miter lim="800000"/>
              <a:headEnd/>
              <a:tailEnd/>
            </a:ln>
          </p:spPr>
          <p:txBody>
            <a:bodyPr>
              <a:prstTxWarp prst="textNoShape">
                <a:avLst/>
              </a:prstTxWarp>
              <a:spAutoFit/>
            </a:bodyPr>
            <a:lstStyle/>
            <a:p>
              <a:r>
                <a:rPr lang="en-US" sz="1600">
                  <a:latin typeface="+mn-lt"/>
                </a:rPr>
                <a:t>1800     2160      2500     3100     3700      4500</a:t>
              </a:r>
            </a:p>
          </p:txBody>
        </p:sp>
        <p:sp>
          <p:nvSpPr>
            <p:cNvPr id="66576" name="Line 47"/>
            <p:cNvSpPr>
              <a:spLocks noChangeShapeType="1"/>
            </p:cNvSpPr>
            <p:nvPr/>
          </p:nvSpPr>
          <p:spPr bwMode="auto">
            <a:xfrm flipV="1">
              <a:off x="3293" y="2269"/>
              <a:ext cx="0" cy="738"/>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77" name="Freeform 48"/>
            <p:cNvSpPr>
              <a:spLocks/>
            </p:cNvSpPr>
            <p:nvPr/>
          </p:nvSpPr>
          <p:spPr bwMode="auto">
            <a:xfrm>
              <a:off x="4648" y="2541"/>
              <a:ext cx="448" cy="475"/>
            </a:xfrm>
            <a:custGeom>
              <a:avLst/>
              <a:gdLst>
                <a:gd name="T0" fmla="*/ 3 w 1375"/>
                <a:gd name="T1" fmla="*/ 166 h 1363"/>
                <a:gd name="T2" fmla="*/ 1 w 1375"/>
                <a:gd name="T3" fmla="*/ 119 h 1363"/>
                <a:gd name="T4" fmla="*/ 10 w 1375"/>
                <a:gd name="T5" fmla="*/ 67 h 1363"/>
                <a:gd name="T6" fmla="*/ 37 w 1375"/>
                <a:gd name="T7" fmla="*/ 29 h 1363"/>
                <a:gd name="T8" fmla="*/ 114 w 1375"/>
                <a:gd name="T9" fmla="*/ 23 h 1363"/>
                <a:gd name="T10" fmla="*/ 146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rgbClr val="000000"/>
              </a:solidFill>
              <a:round/>
              <a:headEnd/>
              <a:tailEnd/>
            </a:ln>
          </p:spPr>
          <p:txBody>
            <a:bodyPr wrap="none" anchor="ctr">
              <a:prstTxWarp prst="textNoShape">
                <a:avLst/>
              </a:prstTxWarp>
            </a:bodyPr>
            <a:lstStyle/>
            <a:p>
              <a:endParaRPr lang="en-US">
                <a:latin typeface="+mn-lt"/>
              </a:endParaRPr>
            </a:p>
          </p:txBody>
        </p:sp>
        <p:sp>
          <p:nvSpPr>
            <p:cNvPr id="66578" name="Line 49"/>
            <p:cNvSpPr>
              <a:spLocks noChangeShapeType="1"/>
            </p:cNvSpPr>
            <p:nvPr/>
          </p:nvSpPr>
          <p:spPr bwMode="auto">
            <a:xfrm>
              <a:off x="4604" y="3018"/>
              <a:ext cx="1037" cy="0"/>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66579" name="Freeform 50"/>
            <p:cNvSpPr>
              <a:spLocks/>
            </p:cNvSpPr>
            <p:nvPr/>
          </p:nvSpPr>
          <p:spPr bwMode="auto">
            <a:xfrm>
              <a:off x="5088" y="2547"/>
              <a:ext cx="448" cy="475"/>
            </a:xfrm>
            <a:custGeom>
              <a:avLst/>
              <a:gdLst>
                <a:gd name="T0" fmla="*/ 3 w 1375"/>
                <a:gd name="T1" fmla="*/ 166 h 1363"/>
                <a:gd name="T2" fmla="*/ 1 w 1375"/>
                <a:gd name="T3" fmla="*/ 119 h 1363"/>
                <a:gd name="T4" fmla="*/ 10 w 1375"/>
                <a:gd name="T5" fmla="*/ 67 h 1363"/>
                <a:gd name="T6" fmla="*/ 37 w 1375"/>
                <a:gd name="T7" fmla="*/ 29 h 1363"/>
                <a:gd name="T8" fmla="*/ 114 w 1375"/>
                <a:gd name="T9" fmla="*/ 23 h 1363"/>
                <a:gd name="T10" fmla="*/ 146 w 1375"/>
                <a:gd name="T11" fmla="*/ 166 h 1363"/>
                <a:gd name="T12" fmla="*/ 0 60000 65536"/>
                <a:gd name="T13" fmla="*/ 0 60000 65536"/>
                <a:gd name="T14" fmla="*/ 0 60000 65536"/>
                <a:gd name="T15" fmla="*/ 0 60000 65536"/>
                <a:gd name="T16" fmla="*/ 0 60000 65536"/>
                <a:gd name="T17" fmla="*/ 0 60000 65536"/>
                <a:gd name="T18" fmla="*/ 0 w 1375"/>
                <a:gd name="T19" fmla="*/ 0 h 1363"/>
                <a:gd name="T20" fmla="*/ 1375 w 1375"/>
                <a:gd name="T21" fmla="*/ 1363 h 1363"/>
              </a:gdLst>
              <a:ahLst/>
              <a:cxnLst>
                <a:cxn ang="T12">
                  <a:pos x="T0" y="T1"/>
                </a:cxn>
                <a:cxn ang="T13">
                  <a:pos x="T2" y="T3"/>
                </a:cxn>
                <a:cxn ang="T14">
                  <a:pos x="T4" y="T5"/>
                </a:cxn>
                <a:cxn ang="T15">
                  <a:pos x="T6" y="T7"/>
                </a:cxn>
                <a:cxn ang="T16">
                  <a:pos x="T8" y="T9"/>
                </a:cxn>
                <a:cxn ang="T17">
                  <a:pos x="T10" y="T11"/>
                </a:cxn>
              </a:cxnLst>
              <a:rect l="T18" t="T19" r="T20" b="T21"/>
              <a:pathLst>
                <a:path w="1375" h="1363">
                  <a:moveTo>
                    <a:pt x="28" y="1363"/>
                  </a:moveTo>
                  <a:cubicBezTo>
                    <a:pt x="14" y="1238"/>
                    <a:pt x="0" y="1114"/>
                    <a:pt x="11" y="980"/>
                  </a:cubicBezTo>
                  <a:cubicBezTo>
                    <a:pt x="21" y="845"/>
                    <a:pt x="37" y="678"/>
                    <a:pt x="93" y="555"/>
                  </a:cubicBezTo>
                  <a:cubicBezTo>
                    <a:pt x="148" y="431"/>
                    <a:pt x="182" y="298"/>
                    <a:pt x="346" y="237"/>
                  </a:cubicBezTo>
                  <a:cubicBezTo>
                    <a:pt x="509" y="175"/>
                    <a:pt x="901" y="0"/>
                    <a:pt x="1073" y="188"/>
                  </a:cubicBezTo>
                  <a:cubicBezTo>
                    <a:pt x="1244" y="375"/>
                    <a:pt x="1324" y="1168"/>
                    <a:pt x="1375" y="1363"/>
                  </a:cubicBezTo>
                </a:path>
              </a:pathLst>
            </a:custGeom>
            <a:noFill/>
            <a:ln w="9525">
              <a:solidFill>
                <a:schemeClr val="tx1"/>
              </a:solidFill>
              <a:round/>
              <a:headEnd/>
              <a:tailEnd/>
            </a:ln>
          </p:spPr>
          <p:txBody>
            <a:bodyPr wrap="none" anchor="ctr">
              <a:prstTxWarp prst="textNoShape">
                <a:avLst/>
              </a:prstTxWarp>
            </a:bodyPr>
            <a:lstStyle/>
            <a:p>
              <a:endParaRPr lang="en-US">
                <a:latin typeface="+mn-lt"/>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response to resolved and unresolved harmonics</a:t>
            </a:r>
            <a:endParaRPr lang="en-US" dirty="0"/>
          </a:p>
        </p:txBody>
      </p:sp>
      <p:grpSp>
        <p:nvGrpSpPr>
          <p:cNvPr id="3" name="Group 71"/>
          <p:cNvGrpSpPr>
            <a:grpSpLocks/>
          </p:cNvGrpSpPr>
          <p:nvPr/>
        </p:nvGrpSpPr>
        <p:grpSpPr bwMode="auto">
          <a:xfrm>
            <a:off x="387350" y="2631658"/>
            <a:ext cx="3897314" cy="1549400"/>
            <a:chOff x="244" y="874"/>
            <a:chExt cx="2455" cy="976"/>
          </a:xfrm>
        </p:grpSpPr>
        <p:grpSp>
          <p:nvGrpSpPr>
            <p:cNvPr id="4" name="Group 21"/>
            <p:cNvGrpSpPr>
              <a:grpSpLocks/>
            </p:cNvGrpSpPr>
            <p:nvPr/>
          </p:nvGrpSpPr>
          <p:grpSpPr bwMode="auto">
            <a:xfrm>
              <a:off x="743" y="874"/>
              <a:ext cx="1867" cy="582"/>
              <a:chOff x="829" y="1290"/>
              <a:chExt cx="1867" cy="582"/>
            </a:xfrm>
          </p:grpSpPr>
          <p:sp>
            <p:nvSpPr>
              <p:cNvPr id="11" name="Line 22"/>
              <p:cNvSpPr>
                <a:spLocks noChangeShapeType="1"/>
              </p:cNvSpPr>
              <p:nvPr/>
            </p:nvSpPr>
            <p:spPr bwMode="auto">
              <a:xfrm>
                <a:off x="829" y="1290"/>
                <a:ext cx="0" cy="579"/>
              </a:xfrm>
              <a:prstGeom prst="line">
                <a:avLst/>
              </a:prstGeom>
              <a:noFill/>
              <a:ln w="28575" cap="flat" cmpd="sng" algn="ctr">
                <a:solidFill>
                  <a:schemeClr val="tx1"/>
                </a:solidFill>
                <a:prstDash val="solid"/>
                <a:round/>
                <a:headEnd type="none" w="med" len="med"/>
                <a:tailEnd type="none" w="med" len="med"/>
              </a:ln>
            </p:spPr>
            <p:txBody>
              <a:bodyPr wrap="none" anchor="ctr">
                <a:prstTxWarp prst="textNoShape">
                  <a:avLst/>
                </a:prstTxWarp>
              </a:bodyPr>
              <a:lstStyle/>
              <a:p>
                <a:endParaRPr lang="en-US">
                  <a:latin typeface="+mn-lt"/>
                </a:endParaRPr>
              </a:p>
            </p:txBody>
          </p:sp>
          <p:sp>
            <p:nvSpPr>
              <p:cNvPr id="12" name="Line 23"/>
              <p:cNvSpPr>
                <a:spLocks noChangeShapeType="1"/>
              </p:cNvSpPr>
              <p:nvPr/>
            </p:nvSpPr>
            <p:spPr bwMode="auto">
              <a:xfrm>
                <a:off x="835" y="1855"/>
                <a:ext cx="1861" cy="17"/>
              </a:xfrm>
              <a:prstGeom prst="line">
                <a:avLst/>
              </a:prstGeom>
              <a:noFill/>
              <a:ln w="28575" cap="flat" cmpd="sng" algn="ctr">
                <a:solidFill>
                  <a:schemeClr val="tx1"/>
                </a:solidFill>
                <a:prstDash val="solid"/>
                <a:round/>
                <a:headEnd type="none" w="med" len="med"/>
                <a:tailEnd type="none" w="med" len="med"/>
              </a:ln>
            </p:spPr>
            <p:txBody>
              <a:bodyPr wrap="none" anchor="ctr">
                <a:prstTxWarp prst="textNoShape">
                  <a:avLst/>
                </a:prstTxWarp>
              </a:bodyPr>
              <a:lstStyle/>
              <a:p>
                <a:endParaRPr lang="en-US">
                  <a:latin typeface="+mn-lt"/>
                </a:endParaRPr>
              </a:p>
            </p:txBody>
          </p:sp>
        </p:grpSp>
        <p:sp>
          <p:nvSpPr>
            <p:cNvPr id="5" name="Text Box 24"/>
            <p:cNvSpPr txBox="1">
              <a:spLocks noChangeArrowheads="1"/>
            </p:cNvSpPr>
            <p:nvPr/>
          </p:nvSpPr>
          <p:spPr bwMode="auto">
            <a:xfrm>
              <a:off x="727" y="1482"/>
              <a:ext cx="1972" cy="212"/>
            </a:xfrm>
            <a:prstGeom prst="rect">
              <a:avLst/>
            </a:prstGeom>
            <a:noFill/>
            <a:ln w="9525">
              <a:noFill/>
              <a:miter lim="800000"/>
              <a:headEnd/>
              <a:tailEnd/>
            </a:ln>
          </p:spPr>
          <p:txBody>
            <a:bodyPr wrap="none">
              <a:prstTxWarp prst="textNoShape">
                <a:avLst/>
              </a:prstTxWarp>
              <a:spAutoFit/>
            </a:bodyPr>
            <a:lstStyle/>
            <a:p>
              <a:r>
                <a:rPr lang="en-US" sz="1600" dirty="0">
                  <a:latin typeface="+mn-lt"/>
                </a:rPr>
                <a:t>200    400   600   800    1000    1200</a:t>
              </a:r>
            </a:p>
          </p:txBody>
        </p:sp>
        <p:sp>
          <p:nvSpPr>
            <p:cNvPr id="6" name="Line 26"/>
            <p:cNvSpPr>
              <a:spLocks noChangeShapeType="1"/>
            </p:cNvSpPr>
            <p:nvPr/>
          </p:nvSpPr>
          <p:spPr bwMode="auto">
            <a:xfrm>
              <a:off x="1182" y="1141"/>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7" name="Line 27"/>
            <p:cNvSpPr>
              <a:spLocks noChangeShapeType="1"/>
            </p:cNvSpPr>
            <p:nvPr/>
          </p:nvSpPr>
          <p:spPr bwMode="auto">
            <a:xfrm>
              <a:off x="1441" y="1144"/>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8" name="Line 28"/>
            <p:cNvSpPr>
              <a:spLocks noChangeShapeType="1"/>
            </p:cNvSpPr>
            <p:nvPr/>
          </p:nvSpPr>
          <p:spPr bwMode="auto">
            <a:xfrm>
              <a:off x="2108" y="1137"/>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9" name="Text Box 29"/>
            <p:cNvSpPr txBox="1">
              <a:spLocks noChangeArrowheads="1"/>
            </p:cNvSpPr>
            <p:nvPr/>
          </p:nvSpPr>
          <p:spPr bwMode="auto">
            <a:xfrm>
              <a:off x="244" y="982"/>
              <a:ext cx="385" cy="368"/>
            </a:xfrm>
            <a:prstGeom prst="rect">
              <a:avLst/>
            </a:prstGeom>
            <a:noFill/>
            <a:ln w="9525">
              <a:noFill/>
              <a:miter lim="800000"/>
              <a:headEnd/>
              <a:tailEnd/>
            </a:ln>
          </p:spPr>
          <p:txBody>
            <a:bodyPr wrap="none">
              <a:prstTxWarp prst="textNoShape">
                <a:avLst/>
              </a:prstTxWarp>
              <a:spAutoFit/>
            </a:bodyPr>
            <a:lstStyle/>
            <a:p>
              <a:r>
                <a:rPr lang="en-US" sz="1600">
                  <a:latin typeface="+mn-lt"/>
                </a:rPr>
                <a:t>Level</a:t>
              </a:r>
            </a:p>
            <a:p>
              <a:r>
                <a:rPr lang="en-US" sz="1600">
                  <a:latin typeface="+mn-lt"/>
                </a:rPr>
                <a:t>(dB)</a:t>
              </a:r>
            </a:p>
          </p:txBody>
        </p:sp>
        <p:sp>
          <p:nvSpPr>
            <p:cNvPr id="10" name="Text Box 30"/>
            <p:cNvSpPr txBox="1">
              <a:spLocks noChangeArrowheads="1"/>
            </p:cNvSpPr>
            <p:nvPr/>
          </p:nvSpPr>
          <p:spPr bwMode="auto">
            <a:xfrm>
              <a:off x="1199" y="1638"/>
              <a:ext cx="924" cy="212"/>
            </a:xfrm>
            <a:prstGeom prst="rect">
              <a:avLst/>
            </a:prstGeom>
            <a:noFill/>
            <a:ln w="9525">
              <a:noFill/>
              <a:miter lim="800000"/>
              <a:headEnd/>
              <a:tailEnd/>
            </a:ln>
          </p:spPr>
          <p:txBody>
            <a:bodyPr wrap="none">
              <a:prstTxWarp prst="textNoShape">
                <a:avLst/>
              </a:prstTxWarp>
              <a:spAutoFit/>
            </a:bodyPr>
            <a:lstStyle/>
            <a:p>
              <a:r>
                <a:rPr lang="en-US" sz="1600">
                  <a:latin typeface="+mn-lt"/>
                </a:rPr>
                <a:t>Frequency (Hz)</a:t>
              </a:r>
            </a:p>
          </p:txBody>
        </p:sp>
      </p:grpSp>
      <p:sp>
        <p:nvSpPr>
          <p:cNvPr id="13" name="Text Box 70"/>
          <p:cNvSpPr txBox="1">
            <a:spLocks noChangeArrowheads="1"/>
          </p:cNvSpPr>
          <p:nvPr/>
        </p:nvSpPr>
        <p:spPr bwMode="auto">
          <a:xfrm>
            <a:off x="1701800" y="1777583"/>
            <a:ext cx="1600200" cy="457200"/>
          </a:xfrm>
          <a:prstGeom prst="rect">
            <a:avLst/>
          </a:prstGeom>
          <a:noFill/>
          <a:ln w="9525">
            <a:noFill/>
            <a:miter lim="800000"/>
            <a:headEnd/>
            <a:tailEnd/>
          </a:ln>
        </p:spPr>
        <p:txBody>
          <a:bodyPr>
            <a:prstTxWarp prst="textNoShape">
              <a:avLst/>
            </a:prstTxWarp>
            <a:spAutoFit/>
          </a:bodyPr>
          <a:lstStyle/>
          <a:p>
            <a:r>
              <a:rPr lang="en-US" dirty="0">
                <a:latin typeface="+mn-lt"/>
              </a:rPr>
              <a:t>f</a:t>
            </a:r>
            <a:r>
              <a:rPr lang="en-US" baseline="-25000" dirty="0">
                <a:latin typeface="+mn-lt"/>
              </a:rPr>
              <a:t>0</a:t>
            </a:r>
            <a:r>
              <a:rPr lang="en-US" dirty="0">
                <a:latin typeface="+mn-lt"/>
              </a:rPr>
              <a:t> = 200 Hz</a:t>
            </a:r>
          </a:p>
        </p:txBody>
      </p:sp>
      <p:grpSp>
        <p:nvGrpSpPr>
          <p:cNvPr id="14" name="Group 15"/>
          <p:cNvGrpSpPr>
            <a:grpSpLocks/>
          </p:cNvGrpSpPr>
          <p:nvPr/>
        </p:nvGrpSpPr>
        <p:grpSpPr bwMode="auto">
          <a:xfrm>
            <a:off x="4665830" y="2584780"/>
            <a:ext cx="3424237" cy="1549400"/>
            <a:chOff x="3124" y="961"/>
            <a:chExt cx="2157" cy="976"/>
          </a:xfrm>
        </p:grpSpPr>
        <p:grpSp>
          <p:nvGrpSpPr>
            <p:cNvPr id="15" name="Group 16"/>
            <p:cNvGrpSpPr>
              <a:grpSpLocks/>
            </p:cNvGrpSpPr>
            <p:nvPr/>
          </p:nvGrpSpPr>
          <p:grpSpPr bwMode="auto">
            <a:xfrm>
              <a:off x="3690" y="961"/>
              <a:ext cx="1527" cy="579"/>
              <a:chOff x="896" y="1290"/>
              <a:chExt cx="1527" cy="579"/>
            </a:xfrm>
          </p:grpSpPr>
          <p:sp>
            <p:nvSpPr>
              <p:cNvPr id="23" name="Line 17"/>
              <p:cNvSpPr>
                <a:spLocks noChangeShapeType="1"/>
              </p:cNvSpPr>
              <p:nvPr/>
            </p:nvSpPr>
            <p:spPr bwMode="auto">
              <a:xfrm>
                <a:off x="896" y="1290"/>
                <a:ext cx="0" cy="579"/>
              </a:xfrm>
              <a:prstGeom prst="line">
                <a:avLst/>
              </a:prstGeom>
              <a:noFill/>
              <a:ln w="28575" cap="flat" cmpd="sng" algn="ctr">
                <a:solidFill>
                  <a:schemeClr val="tx1"/>
                </a:solidFill>
                <a:prstDash val="solid"/>
                <a:round/>
                <a:headEnd type="none" w="med" len="med"/>
                <a:tailEnd type="none" w="med" len="med"/>
              </a:ln>
            </p:spPr>
            <p:txBody>
              <a:bodyPr wrap="none" anchor="ctr">
                <a:prstTxWarp prst="textNoShape">
                  <a:avLst/>
                </a:prstTxWarp>
              </a:bodyPr>
              <a:lstStyle/>
              <a:p>
                <a:endParaRPr lang="en-US">
                  <a:latin typeface="+mn-lt"/>
                </a:endParaRPr>
              </a:p>
            </p:txBody>
          </p:sp>
          <p:sp>
            <p:nvSpPr>
              <p:cNvPr id="24" name="Line 18"/>
              <p:cNvSpPr>
                <a:spLocks noChangeShapeType="1"/>
              </p:cNvSpPr>
              <p:nvPr/>
            </p:nvSpPr>
            <p:spPr bwMode="auto">
              <a:xfrm>
                <a:off x="896" y="1861"/>
                <a:ext cx="1527" cy="0"/>
              </a:xfrm>
              <a:prstGeom prst="line">
                <a:avLst/>
              </a:prstGeom>
              <a:noFill/>
              <a:ln w="28575" cap="flat" cmpd="sng" algn="ctr">
                <a:solidFill>
                  <a:schemeClr val="tx1"/>
                </a:solidFill>
                <a:prstDash val="solid"/>
                <a:round/>
                <a:headEnd type="none" w="med" len="med"/>
                <a:tailEnd type="none" w="med" len="med"/>
              </a:ln>
            </p:spPr>
            <p:txBody>
              <a:bodyPr wrap="none" anchor="ctr">
                <a:prstTxWarp prst="textNoShape">
                  <a:avLst/>
                </a:prstTxWarp>
              </a:bodyPr>
              <a:lstStyle/>
              <a:p>
                <a:endParaRPr lang="en-US">
                  <a:latin typeface="+mn-lt"/>
                </a:endParaRPr>
              </a:p>
            </p:txBody>
          </p:sp>
        </p:grpSp>
        <p:sp>
          <p:nvSpPr>
            <p:cNvPr id="16" name="Text Box 19"/>
            <p:cNvSpPr txBox="1">
              <a:spLocks noChangeArrowheads="1"/>
            </p:cNvSpPr>
            <p:nvPr/>
          </p:nvSpPr>
          <p:spPr bwMode="auto">
            <a:xfrm>
              <a:off x="3565" y="1518"/>
              <a:ext cx="1716" cy="212"/>
            </a:xfrm>
            <a:prstGeom prst="rect">
              <a:avLst/>
            </a:prstGeom>
            <a:noFill/>
            <a:ln w="9525">
              <a:noFill/>
              <a:miter lim="800000"/>
              <a:headEnd/>
              <a:tailEnd/>
            </a:ln>
          </p:spPr>
          <p:txBody>
            <a:bodyPr wrap="none">
              <a:prstTxWarp prst="textNoShape">
                <a:avLst/>
              </a:prstTxWarp>
              <a:spAutoFit/>
            </a:bodyPr>
            <a:lstStyle/>
            <a:p>
              <a:r>
                <a:rPr lang="en-US" sz="1600" dirty="0">
                  <a:latin typeface="+mn-lt"/>
                </a:rPr>
                <a:t>2000   2200  2400  2600   2800</a:t>
              </a:r>
            </a:p>
          </p:txBody>
        </p:sp>
        <p:sp>
          <p:nvSpPr>
            <p:cNvPr id="17" name="Line 20"/>
            <p:cNvSpPr>
              <a:spLocks noChangeShapeType="1"/>
            </p:cNvSpPr>
            <p:nvPr/>
          </p:nvSpPr>
          <p:spPr bwMode="auto">
            <a:xfrm>
              <a:off x="4128" y="1229"/>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18" name="Line 21"/>
            <p:cNvSpPr>
              <a:spLocks noChangeShapeType="1"/>
            </p:cNvSpPr>
            <p:nvPr/>
          </p:nvSpPr>
          <p:spPr bwMode="auto">
            <a:xfrm>
              <a:off x="4387" y="1232"/>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19" name="Line 22"/>
            <p:cNvSpPr>
              <a:spLocks noChangeShapeType="1"/>
            </p:cNvSpPr>
            <p:nvPr/>
          </p:nvSpPr>
          <p:spPr bwMode="auto">
            <a:xfrm>
              <a:off x="5054" y="1225"/>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sp>
          <p:nvSpPr>
            <p:cNvPr id="20" name="Text Box 23"/>
            <p:cNvSpPr txBox="1">
              <a:spLocks noChangeArrowheads="1"/>
            </p:cNvSpPr>
            <p:nvPr/>
          </p:nvSpPr>
          <p:spPr bwMode="auto">
            <a:xfrm>
              <a:off x="3124" y="1069"/>
              <a:ext cx="385" cy="368"/>
            </a:xfrm>
            <a:prstGeom prst="rect">
              <a:avLst/>
            </a:prstGeom>
            <a:noFill/>
            <a:ln w="9525">
              <a:noFill/>
              <a:miter lim="800000"/>
              <a:headEnd/>
              <a:tailEnd/>
            </a:ln>
          </p:spPr>
          <p:txBody>
            <a:bodyPr wrap="none">
              <a:prstTxWarp prst="textNoShape">
                <a:avLst/>
              </a:prstTxWarp>
              <a:spAutoFit/>
            </a:bodyPr>
            <a:lstStyle/>
            <a:p>
              <a:r>
                <a:rPr lang="en-US" sz="1600">
                  <a:latin typeface="+mn-lt"/>
                </a:rPr>
                <a:t>Level</a:t>
              </a:r>
            </a:p>
            <a:p>
              <a:r>
                <a:rPr lang="en-US" sz="1600">
                  <a:latin typeface="+mn-lt"/>
                </a:rPr>
                <a:t>(dB)</a:t>
              </a:r>
            </a:p>
          </p:txBody>
        </p:sp>
        <p:sp>
          <p:nvSpPr>
            <p:cNvPr id="21" name="Text Box 24"/>
            <p:cNvSpPr txBox="1">
              <a:spLocks noChangeArrowheads="1"/>
            </p:cNvSpPr>
            <p:nvPr/>
          </p:nvSpPr>
          <p:spPr bwMode="auto">
            <a:xfrm>
              <a:off x="4079" y="1725"/>
              <a:ext cx="924" cy="212"/>
            </a:xfrm>
            <a:prstGeom prst="rect">
              <a:avLst/>
            </a:prstGeom>
            <a:noFill/>
            <a:ln w="9525">
              <a:noFill/>
              <a:miter lim="800000"/>
              <a:headEnd/>
              <a:tailEnd/>
            </a:ln>
          </p:spPr>
          <p:txBody>
            <a:bodyPr wrap="none">
              <a:prstTxWarp prst="textNoShape">
                <a:avLst/>
              </a:prstTxWarp>
              <a:spAutoFit/>
            </a:bodyPr>
            <a:lstStyle/>
            <a:p>
              <a:r>
                <a:rPr lang="en-US" sz="1600">
                  <a:latin typeface="+mn-lt"/>
                </a:rPr>
                <a:t>Frequency (Hz)</a:t>
              </a:r>
            </a:p>
          </p:txBody>
        </p:sp>
        <p:sp>
          <p:nvSpPr>
            <p:cNvPr id="22" name="Line 25"/>
            <p:cNvSpPr>
              <a:spLocks noChangeShapeType="1"/>
            </p:cNvSpPr>
            <p:nvPr/>
          </p:nvSpPr>
          <p:spPr bwMode="auto">
            <a:xfrm>
              <a:off x="4719" y="1233"/>
              <a:ext cx="0" cy="302"/>
            </a:xfrm>
            <a:prstGeom prst="line">
              <a:avLst/>
            </a:prstGeom>
            <a:noFill/>
            <a:ln w="9525">
              <a:solidFill>
                <a:schemeClr val="tx1"/>
              </a:solidFill>
              <a:round/>
              <a:headEnd/>
              <a:tailEnd/>
            </a:ln>
          </p:spPr>
          <p:txBody>
            <a:bodyPr wrap="none" anchor="ctr">
              <a:prstTxWarp prst="textNoShape">
                <a:avLst/>
              </a:prstTxWarp>
            </a:bodyPr>
            <a:lstStyle/>
            <a:p>
              <a:endParaRPr lang="en-US">
                <a:latin typeface="+mn-lt"/>
              </a:endParaRPr>
            </a:p>
          </p:txBody>
        </p:sp>
      </p:grpSp>
      <p:sp>
        <p:nvSpPr>
          <p:cNvPr id="25" name="Text Box 37"/>
          <p:cNvSpPr txBox="1">
            <a:spLocks noChangeArrowheads="1"/>
          </p:cNvSpPr>
          <p:nvPr/>
        </p:nvSpPr>
        <p:spPr bwMode="auto">
          <a:xfrm>
            <a:off x="5783430" y="1957718"/>
            <a:ext cx="1525929" cy="461665"/>
          </a:xfrm>
          <a:prstGeom prst="rect">
            <a:avLst/>
          </a:prstGeom>
          <a:noFill/>
          <a:ln w="9525">
            <a:noFill/>
            <a:miter lim="800000"/>
            <a:headEnd/>
            <a:tailEnd/>
          </a:ln>
        </p:spPr>
        <p:txBody>
          <a:bodyPr wrap="none">
            <a:prstTxWarp prst="textNoShape">
              <a:avLst/>
            </a:prstTxWarp>
            <a:spAutoFit/>
          </a:bodyPr>
          <a:lstStyle/>
          <a:p>
            <a:r>
              <a:rPr lang="en-US">
                <a:latin typeface="+mn-lt"/>
              </a:rPr>
              <a:t>f</a:t>
            </a:r>
            <a:r>
              <a:rPr lang="en-US" baseline="-25000">
                <a:latin typeface="+mn-lt"/>
              </a:rPr>
              <a:t>0</a:t>
            </a:r>
            <a:r>
              <a:rPr lang="en-US">
                <a:latin typeface="+mn-lt"/>
              </a:rPr>
              <a:t> = 200 Hz</a:t>
            </a:r>
          </a:p>
        </p:txBody>
      </p:sp>
      <p:grpSp>
        <p:nvGrpSpPr>
          <p:cNvPr id="29" name="Group 28"/>
          <p:cNvGrpSpPr/>
          <p:nvPr/>
        </p:nvGrpSpPr>
        <p:grpSpPr>
          <a:xfrm>
            <a:off x="1216519" y="4837140"/>
            <a:ext cx="1243263" cy="305246"/>
            <a:chOff x="975895" y="4837140"/>
            <a:chExt cx="1243263" cy="305246"/>
          </a:xfrm>
        </p:grpSpPr>
        <p:sp>
          <p:nvSpPr>
            <p:cNvPr id="26" name="Freeform 25"/>
            <p:cNvSpPr/>
            <p:nvPr/>
          </p:nvSpPr>
          <p:spPr>
            <a:xfrm>
              <a:off x="975895" y="4837140"/>
              <a:ext cx="1016000" cy="282965"/>
            </a:xfrm>
            <a:custGeom>
              <a:avLst/>
              <a:gdLst>
                <a:gd name="connsiteX0" fmla="*/ 0 w 1016000"/>
                <a:gd name="connsiteY0" fmla="*/ 282965 h 282965"/>
                <a:gd name="connsiteX1" fmla="*/ 133684 w 1016000"/>
                <a:gd name="connsiteY1" fmla="*/ 2228 h 282965"/>
                <a:gd name="connsiteX2" fmla="*/ 213894 w 1016000"/>
                <a:gd name="connsiteY2" fmla="*/ 269597 h 282965"/>
                <a:gd name="connsiteX3" fmla="*/ 320842 w 1016000"/>
                <a:gd name="connsiteY3" fmla="*/ 42334 h 282965"/>
                <a:gd name="connsiteX4" fmla="*/ 401052 w 1016000"/>
                <a:gd name="connsiteY4" fmla="*/ 256228 h 282965"/>
                <a:gd name="connsiteX5" fmla="*/ 508000 w 1016000"/>
                <a:gd name="connsiteY5" fmla="*/ 55702 h 282965"/>
                <a:gd name="connsiteX6" fmla="*/ 601579 w 1016000"/>
                <a:gd name="connsiteY6" fmla="*/ 256228 h 282965"/>
                <a:gd name="connsiteX7" fmla="*/ 708526 w 1016000"/>
                <a:gd name="connsiteY7" fmla="*/ 69071 h 282965"/>
                <a:gd name="connsiteX8" fmla="*/ 802105 w 1016000"/>
                <a:gd name="connsiteY8" fmla="*/ 256228 h 282965"/>
                <a:gd name="connsiteX9" fmla="*/ 922421 w 1016000"/>
                <a:gd name="connsiteY9" fmla="*/ 55702 h 282965"/>
                <a:gd name="connsiteX10" fmla="*/ 1016000 w 1016000"/>
                <a:gd name="connsiteY10" fmla="*/ 229492 h 282965"/>
                <a:gd name="connsiteX11" fmla="*/ 1016000 w 1016000"/>
                <a:gd name="connsiteY11" fmla="*/ 229492 h 28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000" h="282965">
                  <a:moveTo>
                    <a:pt x="0" y="282965"/>
                  </a:moveTo>
                  <a:cubicBezTo>
                    <a:pt x="49017" y="143710"/>
                    <a:pt x="98035" y="4456"/>
                    <a:pt x="133684" y="2228"/>
                  </a:cubicBezTo>
                  <a:cubicBezTo>
                    <a:pt x="169333" y="0"/>
                    <a:pt x="182701" y="262913"/>
                    <a:pt x="213894" y="269597"/>
                  </a:cubicBezTo>
                  <a:cubicBezTo>
                    <a:pt x="245087" y="276281"/>
                    <a:pt x="289649" y="44562"/>
                    <a:pt x="320842" y="42334"/>
                  </a:cubicBezTo>
                  <a:cubicBezTo>
                    <a:pt x="352035" y="40106"/>
                    <a:pt x="369859" y="254000"/>
                    <a:pt x="401052" y="256228"/>
                  </a:cubicBezTo>
                  <a:cubicBezTo>
                    <a:pt x="432245" y="258456"/>
                    <a:pt x="474579" y="55702"/>
                    <a:pt x="508000" y="55702"/>
                  </a:cubicBezTo>
                  <a:cubicBezTo>
                    <a:pt x="541421" y="55702"/>
                    <a:pt x="568158" y="254000"/>
                    <a:pt x="601579" y="256228"/>
                  </a:cubicBezTo>
                  <a:cubicBezTo>
                    <a:pt x="635000" y="258456"/>
                    <a:pt x="675105" y="69071"/>
                    <a:pt x="708526" y="69071"/>
                  </a:cubicBezTo>
                  <a:cubicBezTo>
                    <a:pt x="741947" y="69071"/>
                    <a:pt x="766456" y="258456"/>
                    <a:pt x="802105" y="256228"/>
                  </a:cubicBezTo>
                  <a:cubicBezTo>
                    <a:pt x="837754" y="254000"/>
                    <a:pt x="886772" y="60158"/>
                    <a:pt x="922421" y="55702"/>
                  </a:cubicBezTo>
                  <a:cubicBezTo>
                    <a:pt x="958070" y="51246"/>
                    <a:pt x="1016000" y="229492"/>
                    <a:pt x="1016000" y="229492"/>
                  </a:cubicBezTo>
                  <a:lnTo>
                    <a:pt x="1016000" y="22949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1991895" y="4892842"/>
              <a:ext cx="227263" cy="249544"/>
            </a:xfrm>
            <a:custGeom>
              <a:avLst/>
              <a:gdLst>
                <a:gd name="connsiteX0" fmla="*/ 0 w 227263"/>
                <a:gd name="connsiteY0" fmla="*/ 133684 h 249544"/>
                <a:gd name="connsiteX1" fmla="*/ 53473 w 227263"/>
                <a:gd name="connsiteY1" fmla="*/ 227263 h 249544"/>
                <a:gd name="connsiteX2" fmla="*/ 147052 w 227263"/>
                <a:gd name="connsiteY2" fmla="*/ 0 h 249544"/>
                <a:gd name="connsiteX3" fmla="*/ 227263 w 227263"/>
                <a:gd name="connsiteY3" fmla="*/ 227263 h 249544"/>
                <a:gd name="connsiteX4" fmla="*/ 227263 w 227263"/>
                <a:gd name="connsiteY4" fmla="*/ 227263 h 249544"/>
                <a:gd name="connsiteX5" fmla="*/ 227263 w 227263"/>
                <a:gd name="connsiteY5" fmla="*/ 227263 h 249544"/>
                <a:gd name="connsiteX6" fmla="*/ 227263 w 227263"/>
                <a:gd name="connsiteY6" fmla="*/ 227263 h 24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63" h="249544">
                  <a:moveTo>
                    <a:pt x="0" y="133684"/>
                  </a:moveTo>
                  <a:cubicBezTo>
                    <a:pt x="14482" y="191614"/>
                    <a:pt x="28964" y="249544"/>
                    <a:pt x="53473" y="227263"/>
                  </a:cubicBezTo>
                  <a:cubicBezTo>
                    <a:pt x="77982" y="204982"/>
                    <a:pt x="118087" y="0"/>
                    <a:pt x="147052" y="0"/>
                  </a:cubicBezTo>
                  <a:cubicBezTo>
                    <a:pt x="176017" y="0"/>
                    <a:pt x="227263" y="227263"/>
                    <a:pt x="227263" y="227263"/>
                  </a:cubicBezTo>
                  <a:lnTo>
                    <a:pt x="227263" y="227263"/>
                  </a:lnTo>
                  <a:lnTo>
                    <a:pt x="227263" y="227263"/>
                  </a:lnTo>
                  <a:lnTo>
                    <a:pt x="227263" y="22726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1203152" y="5285874"/>
            <a:ext cx="1270000" cy="382336"/>
            <a:chOff x="949158" y="5325979"/>
            <a:chExt cx="1756611" cy="262021"/>
          </a:xfrm>
        </p:grpSpPr>
        <p:sp>
          <p:nvSpPr>
            <p:cNvPr id="27" name="Freeform 26"/>
            <p:cNvSpPr/>
            <p:nvPr/>
          </p:nvSpPr>
          <p:spPr>
            <a:xfrm>
              <a:off x="949158" y="5345140"/>
              <a:ext cx="1564105" cy="242860"/>
            </a:xfrm>
            <a:custGeom>
              <a:avLst/>
              <a:gdLst>
                <a:gd name="connsiteX0" fmla="*/ 0 w 1564105"/>
                <a:gd name="connsiteY0" fmla="*/ 242860 h 242860"/>
                <a:gd name="connsiteX1" fmla="*/ 93579 w 1564105"/>
                <a:gd name="connsiteY1" fmla="*/ 28965 h 242860"/>
                <a:gd name="connsiteX2" fmla="*/ 173789 w 1564105"/>
                <a:gd name="connsiteY2" fmla="*/ 202755 h 242860"/>
                <a:gd name="connsiteX3" fmla="*/ 254000 w 1564105"/>
                <a:gd name="connsiteY3" fmla="*/ 216123 h 242860"/>
                <a:gd name="connsiteX4" fmla="*/ 307474 w 1564105"/>
                <a:gd name="connsiteY4" fmla="*/ 42334 h 242860"/>
                <a:gd name="connsiteX5" fmla="*/ 401053 w 1564105"/>
                <a:gd name="connsiteY5" fmla="*/ 216123 h 242860"/>
                <a:gd name="connsiteX6" fmla="*/ 481263 w 1564105"/>
                <a:gd name="connsiteY6" fmla="*/ 42334 h 242860"/>
                <a:gd name="connsiteX7" fmla="*/ 588210 w 1564105"/>
                <a:gd name="connsiteY7" fmla="*/ 216123 h 242860"/>
                <a:gd name="connsiteX8" fmla="*/ 721895 w 1564105"/>
                <a:gd name="connsiteY8" fmla="*/ 55702 h 242860"/>
                <a:gd name="connsiteX9" fmla="*/ 828842 w 1564105"/>
                <a:gd name="connsiteY9" fmla="*/ 229492 h 242860"/>
                <a:gd name="connsiteX10" fmla="*/ 895684 w 1564105"/>
                <a:gd name="connsiteY10" fmla="*/ 42334 h 242860"/>
                <a:gd name="connsiteX11" fmla="*/ 1016000 w 1564105"/>
                <a:gd name="connsiteY11" fmla="*/ 202755 h 242860"/>
                <a:gd name="connsiteX12" fmla="*/ 1109579 w 1564105"/>
                <a:gd name="connsiteY12" fmla="*/ 42334 h 242860"/>
                <a:gd name="connsiteX13" fmla="*/ 1203158 w 1564105"/>
                <a:gd name="connsiteY13" fmla="*/ 202755 h 242860"/>
                <a:gd name="connsiteX14" fmla="*/ 1323474 w 1564105"/>
                <a:gd name="connsiteY14" fmla="*/ 15597 h 242860"/>
                <a:gd name="connsiteX15" fmla="*/ 1403684 w 1564105"/>
                <a:gd name="connsiteY15" fmla="*/ 189386 h 242860"/>
                <a:gd name="connsiteX16" fmla="*/ 1497263 w 1564105"/>
                <a:gd name="connsiteY16" fmla="*/ 2228 h 242860"/>
                <a:gd name="connsiteX17" fmla="*/ 1564105 w 1564105"/>
                <a:gd name="connsiteY17" fmla="*/ 202755 h 242860"/>
                <a:gd name="connsiteX18" fmla="*/ 1564105 w 1564105"/>
                <a:gd name="connsiteY18" fmla="*/ 202755 h 24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4105" h="242860">
                  <a:moveTo>
                    <a:pt x="0" y="242860"/>
                  </a:moveTo>
                  <a:cubicBezTo>
                    <a:pt x="32307" y="139254"/>
                    <a:pt x="64614" y="35649"/>
                    <a:pt x="93579" y="28965"/>
                  </a:cubicBezTo>
                  <a:cubicBezTo>
                    <a:pt x="122544" y="22281"/>
                    <a:pt x="147052" y="171562"/>
                    <a:pt x="173789" y="202755"/>
                  </a:cubicBezTo>
                  <a:cubicBezTo>
                    <a:pt x="200526" y="233948"/>
                    <a:pt x="231719" y="242860"/>
                    <a:pt x="254000" y="216123"/>
                  </a:cubicBezTo>
                  <a:cubicBezTo>
                    <a:pt x="276281" y="189386"/>
                    <a:pt x="282965" y="42334"/>
                    <a:pt x="307474" y="42334"/>
                  </a:cubicBezTo>
                  <a:cubicBezTo>
                    <a:pt x="331983" y="42334"/>
                    <a:pt x="372088" y="216123"/>
                    <a:pt x="401053" y="216123"/>
                  </a:cubicBezTo>
                  <a:cubicBezTo>
                    <a:pt x="430018" y="216123"/>
                    <a:pt x="450070" y="42334"/>
                    <a:pt x="481263" y="42334"/>
                  </a:cubicBezTo>
                  <a:cubicBezTo>
                    <a:pt x="512456" y="42334"/>
                    <a:pt x="548105" y="213895"/>
                    <a:pt x="588210" y="216123"/>
                  </a:cubicBezTo>
                  <a:cubicBezTo>
                    <a:pt x="628315" y="218351"/>
                    <a:pt x="681790" y="53474"/>
                    <a:pt x="721895" y="55702"/>
                  </a:cubicBezTo>
                  <a:cubicBezTo>
                    <a:pt x="762000" y="57930"/>
                    <a:pt x="799877" y="231720"/>
                    <a:pt x="828842" y="229492"/>
                  </a:cubicBezTo>
                  <a:cubicBezTo>
                    <a:pt x="857807" y="227264"/>
                    <a:pt x="864491" y="46790"/>
                    <a:pt x="895684" y="42334"/>
                  </a:cubicBezTo>
                  <a:cubicBezTo>
                    <a:pt x="926877" y="37878"/>
                    <a:pt x="980351" y="202755"/>
                    <a:pt x="1016000" y="202755"/>
                  </a:cubicBezTo>
                  <a:cubicBezTo>
                    <a:pt x="1051649" y="202755"/>
                    <a:pt x="1078386" y="42334"/>
                    <a:pt x="1109579" y="42334"/>
                  </a:cubicBezTo>
                  <a:cubicBezTo>
                    <a:pt x="1140772" y="42334"/>
                    <a:pt x="1167509" y="207211"/>
                    <a:pt x="1203158" y="202755"/>
                  </a:cubicBezTo>
                  <a:cubicBezTo>
                    <a:pt x="1238807" y="198299"/>
                    <a:pt x="1290053" y="17825"/>
                    <a:pt x="1323474" y="15597"/>
                  </a:cubicBezTo>
                  <a:cubicBezTo>
                    <a:pt x="1356895" y="13369"/>
                    <a:pt x="1374719" y="191614"/>
                    <a:pt x="1403684" y="189386"/>
                  </a:cubicBezTo>
                  <a:cubicBezTo>
                    <a:pt x="1432649" y="187158"/>
                    <a:pt x="1470526" y="0"/>
                    <a:pt x="1497263" y="2228"/>
                  </a:cubicBezTo>
                  <a:cubicBezTo>
                    <a:pt x="1524000" y="4456"/>
                    <a:pt x="1564105" y="202755"/>
                    <a:pt x="1564105" y="202755"/>
                  </a:cubicBezTo>
                  <a:lnTo>
                    <a:pt x="1564105" y="2027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2478506" y="5325979"/>
              <a:ext cx="227263" cy="249544"/>
            </a:xfrm>
            <a:custGeom>
              <a:avLst/>
              <a:gdLst>
                <a:gd name="connsiteX0" fmla="*/ 0 w 227263"/>
                <a:gd name="connsiteY0" fmla="*/ 133684 h 249544"/>
                <a:gd name="connsiteX1" fmla="*/ 53473 w 227263"/>
                <a:gd name="connsiteY1" fmla="*/ 227263 h 249544"/>
                <a:gd name="connsiteX2" fmla="*/ 147052 w 227263"/>
                <a:gd name="connsiteY2" fmla="*/ 0 h 249544"/>
                <a:gd name="connsiteX3" fmla="*/ 227263 w 227263"/>
                <a:gd name="connsiteY3" fmla="*/ 227263 h 249544"/>
                <a:gd name="connsiteX4" fmla="*/ 227263 w 227263"/>
                <a:gd name="connsiteY4" fmla="*/ 227263 h 249544"/>
                <a:gd name="connsiteX5" fmla="*/ 227263 w 227263"/>
                <a:gd name="connsiteY5" fmla="*/ 227263 h 249544"/>
                <a:gd name="connsiteX6" fmla="*/ 227263 w 227263"/>
                <a:gd name="connsiteY6" fmla="*/ 227263 h 24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63" h="249544">
                  <a:moveTo>
                    <a:pt x="0" y="133684"/>
                  </a:moveTo>
                  <a:cubicBezTo>
                    <a:pt x="14482" y="191614"/>
                    <a:pt x="28964" y="249544"/>
                    <a:pt x="53473" y="227263"/>
                  </a:cubicBezTo>
                  <a:cubicBezTo>
                    <a:pt x="77982" y="204982"/>
                    <a:pt x="118087" y="0"/>
                    <a:pt x="147052" y="0"/>
                  </a:cubicBezTo>
                  <a:cubicBezTo>
                    <a:pt x="176017" y="0"/>
                    <a:pt x="227263" y="227263"/>
                    <a:pt x="227263" y="227263"/>
                  </a:cubicBezTo>
                  <a:lnTo>
                    <a:pt x="227263" y="227263"/>
                  </a:lnTo>
                  <a:lnTo>
                    <a:pt x="227263" y="227263"/>
                  </a:lnTo>
                  <a:lnTo>
                    <a:pt x="227263" y="22726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 name="Group 38"/>
          <p:cNvGrpSpPr/>
          <p:nvPr/>
        </p:nvGrpSpPr>
        <p:grpSpPr>
          <a:xfrm>
            <a:off x="1189782" y="5810359"/>
            <a:ext cx="1390316" cy="472799"/>
            <a:chOff x="906380" y="5810360"/>
            <a:chExt cx="3064044" cy="326632"/>
          </a:xfrm>
        </p:grpSpPr>
        <p:grpSp>
          <p:nvGrpSpPr>
            <p:cNvPr id="32" name="Group 31"/>
            <p:cNvGrpSpPr/>
            <p:nvPr/>
          </p:nvGrpSpPr>
          <p:grpSpPr>
            <a:xfrm>
              <a:off x="2157666" y="5831746"/>
              <a:ext cx="1243263" cy="305246"/>
              <a:chOff x="975895" y="4837140"/>
              <a:chExt cx="1243263" cy="305246"/>
            </a:xfrm>
          </p:grpSpPr>
          <p:sp>
            <p:nvSpPr>
              <p:cNvPr id="33" name="Freeform 32"/>
              <p:cNvSpPr/>
              <p:nvPr/>
            </p:nvSpPr>
            <p:spPr>
              <a:xfrm>
                <a:off x="975895" y="4837140"/>
                <a:ext cx="1016000" cy="282965"/>
              </a:xfrm>
              <a:custGeom>
                <a:avLst/>
                <a:gdLst>
                  <a:gd name="connsiteX0" fmla="*/ 0 w 1016000"/>
                  <a:gd name="connsiteY0" fmla="*/ 282965 h 282965"/>
                  <a:gd name="connsiteX1" fmla="*/ 133684 w 1016000"/>
                  <a:gd name="connsiteY1" fmla="*/ 2228 h 282965"/>
                  <a:gd name="connsiteX2" fmla="*/ 213894 w 1016000"/>
                  <a:gd name="connsiteY2" fmla="*/ 269597 h 282965"/>
                  <a:gd name="connsiteX3" fmla="*/ 320842 w 1016000"/>
                  <a:gd name="connsiteY3" fmla="*/ 42334 h 282965"/>
                  <a:gd name="connsiteX4" fmla="*/ 401052 w 1016000"/>
                  <a:gd name="connsiteY4" fmla="*/ 256228 h 282965"/>
                  <a:gd name="connsiteX5" fmla="*/ 508000 w 1016000"/>
                  <a:gd name="connsiteY5" fmla="*/ 55702 h 282965"/>
                  <a:gd name="connsiteX6" fmla="*/ 601579 w 1016000"/>
                  <a:gd name="connsiteY6" fmla="*/ 256228 h 282965"/>
                  <a:gd name="connsiteX7" fmla="*/ 708526 w 1016000"/>
                  <a:gd name="connsiteY7" fmla="*/ 69071 h 282965"/>
                  <a:gd name="connsiteX8" fmla="*/ 802105 w 1016000"/>
                  <a:gd name="connsiteY8" fmla="*/ 256228 h 282965"/>
                  <a:gd name="connsiteX9" fmla="*/ 922421 w 1016000"/>
                  <a:gd name="connsiteY9" fmla="*/ 55702 h 282965"/>
                  <a:gd name="connsiteX10" fmla="*/ 1016000 w 1016000"/>
                  <a:gd name="connsiteY10" fmla="*/ 229492 h 282965"/>
                  <a:gd name="connsiteX11" fmla="*/ 1016000 w 1016000"/>
                  <a:gd name="connsiteY11" fmla="*/ 229492 h 28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000" h="282965">
                    <a:moveTo>
                      <a:pt x="0" y="282965"/>
                    </a:moveTo>
                    <a:cubicBezTo>
                      <a:pt x="49017" y="143710"/>
                      <a:pt x="98035" y="4456"/>
                      <a:pt x="133684" y="2228"/>
                    </a:cubicBezTo>
                    <a:cubicBezTo>
                      <a:pt x="169333" y="0"/>
                      <a:pt x="182701" y="262913"/>
                      <a:pt x="213894" y="269597"/>
                    </a:cubicBezTo>
                    <a:cubicBezTo>
                      <a:pt x="245087" y="276281"/>
                      <a:pt x="289649" y="44562"/>
                      <a:pt x="320842" y="42334"/>
                    </a:cubicBezTo>
                    <a:cubicBezTo>
                      <a:pt x="352035" y="40106"/>
                      <a:pt x="369859" y="254000"/>
                      <a:pt x="401052" y="256228"/>
                    </a:cubicBezTo>
                    <a:cubicBezTo>
                      <a:pt x="432245" y="258456"/>
                      <a:pt x="474579" y="55702"/>
                      <a:pt x="508000" y="55702"/>
                    </a:cubicBezTo>
                    <a:cubicBezTo>
                      <a:pt x="541421" y="55702"/>
                      <a:pt x="568158" y="254000"/>
                      <a:pt x="601579" y="256228"/>
                    </a:cubicBezTo>
                    <a:cubicBezTo>
                      <a:pt x="635000" y="258456"/>
                      <a:pt x="675105" y="69071"/>
                      <a:pt x="708526" y="69071"/>
                    </a:cubicBezTo>
                    <a:cubicBezTo>
                      <a:pt x="741947" y="69071"/>
                      <a:pt x="766456" y="258456"/>
                      <a:pt x="802105" y="256228"/>
                    </a:cubicBezTo>
                    <a:cubicBezTo>
                      <a:pt x="837754" y="254000"/>
                      <a:pt x="886772" y="60158"/>
                      <a:pt x="922421" y="55702"/>
                    </a:cubicBezTo>
                    <a:cubicBezTo>
                      <a:pt x="958070" y="51246"/>
                      <a:pt x="1016000" y="229492"/>
                      <a:pt x="1016000" y="229492"/>
                    </a:cubicBezTo>
                    <a:lnTo>
                      <a:pt x="1016000" y="22949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1991895" y="4892842"/>
                <a:ext cx="227263" cy="249544"/>
              </a:xfrm>
              <a:custGeom>
                <a:avLst/>
                <a:gdLst>
                  <a:gd name="connsiteX0" fmla="*/ 0 w 227263"/>
                  <a:gd name="connsiteY0" fmla="*/ 133684 h 249544"/>
                  <a:gd name="connsiteX1" fmla="*/ 53473 w 227263"/>
                  <a:gd name="connsiteY1" fmla="*/ 227263 h 249544"/>
                  <a:gd name="connsiteX2" fmla="*/ 147052 w 227263"/>
                  <a:gd name="connsiteY2" fmla="*/ 0 h 249544"/>
                  <a:gd name="connsiteX3" fmla="*/ 227263 w 227263"/>
                  <a:gd name="connsiteY3" fmla="*/ 227263 h 249544"/>
                  <a:gd name="connsiteX4" fmla="*/ 227263 w 227263"/>
                  <a:gd name="connsiteY4" fmla="*/ 227263 h 249544"/>
                  <a:gd name="connsiteX5" fmla="*/ 227263 w 227263"/>
                  <a:gd name="connsiteY5" fmla="*/ 227263 h 249544"/>
                  <a:gd name="connsiteX6" fmla="*/ 227263 w 227263"/>
                  <a:gd name="connsiteY6" fmla="*/ 227263 h 24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63" h="249544">
                    <a:moveTo>
                      <a:pt x="0" y="133684"/>
                    </a:moveTo>
                    <a:cubicBezTo>
                      <a:pt x="14482" y="191614"/>
                      <a:pt x="28964" y="249544"/>
                      <a:pt x="53473" y="227263"/>
                    </a:cubicBezTo>
                    <a:cubicBezTo>
                      <a:pt x="77982" y="204982"/>
                      <a:pt x="118087" y="0"/>
                      <a:pt x="147052" y="0"/>
                    </a:cubicBezTo>
                    <a:cubicBezTo>
                      <a:pt x="176017" y="0"/>
                      <a:pt x="227263" y="227263"/>
                      <a:pt x="227263" y="227263"/>
                    </a:cubicBezTo>
                    <a:lnTo>
                      <a:pt x="227263" y="227263"/>
                    </a:lnTo>
                    <a:lnTo>
                      <a:pt x="227263" y="227263"/>
                    </a:lnTo>
                    <a:lnTo>
                      <a:pt x="227263" y="22726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5" name="Freeform 34"/>
            <p:cNvSpPr/>
            <p:nvPr/>
          </p:nvSpPr>
          <p:spPr>
            <a:xfrm>
              <a:off x="3408950" y="5853138"/>
              <a:ext cx="561474" cy="256228"/>
            </a:xfrm>
            <a:custGeom>
              <a:avLst/>
              <a:gdLst>
                <a:gd name="connsiteX0" fmla="*/ 0 w 561474"/>
                <a:gd name="connsiteY0" fmla="*/ 256228 h 256228"/>
                <a:gd name="connsiteX1" fmla="*/ 147053 w 561474"/>
                <a:gd name="connsiteY1" fmla="*/ 2228 h 256228"/>
                <a:gd name="connsiteX2" fmla="*/ 187158 w 561474"/>
                <a:gd name="connsiteY2" fmla="*/ 242859 h 256228"/>
                <a:gd name="connsiteX3" fmla="*/ 294105 w 561474"/>
                <a:gd name="connsiteY3" fmla="*/ 15596 h 256228"/>
                <a:gd name="connsiteX4" fmla="*/ 360947 w 561474"/>
                <a:gd name="connsiteY4" fmla="*/ 242859 h 256228"/>
                <a:gd name="connsiteX5" fmla="*/ 441158 w 561474"/>
                <a:gd name="connsiteY5" fmla="*/ 55701 h 256228"/>
                <a:gd name="connsiteX6" fmla="*/ 561474 w 561474"/>
                <a:gd name="connsiteY6" fmla="*/ 256228 h 256228"/>
                <a:gd name="connsiteX7" fmla="*/ 561474 w 561474"/>
                <a:gd name="connsiteY7" fmla="*/ 256228 h 25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474" h="256228">
                  <a:moveTo>
                    <a:pt x="0" y="256228"/>
                  </a:moveTo>
                  <a:cubicBezTo>
                    <a:pt x="57930" y="130342"/>
                    <a:pt x="115860" y="4456"/>
                    <a:pt x="147053" y="2228"/>
                  </a:cubicBezTo>
                  <a:cubicBezTo>
                    <a:pt x="178246" y="0"/>
                    <a:pt x="162649" y="240631"/>
                    <a:pt x="187158" y="242859"/>
                  </a:cubicBezTo>
                  <a:cubicBezTo>
                    <a:pt x="211667" y="245087"/>
                    <a:pt x="265140" y="15596"/>
                    <a:pt x="294105" y="15596"/>
                  </a:cubicBezTo>
                  <a:cubicBezTo>
                    <a:pt x="323070" y="15596"/>
                    <a:pt x="336438" y="236175"/>
                    <a:pt x="360947" y="242859"/>
                  </a:cubicBezTo>
                  <a:cubicBezTo>
                    <a:pt x="385456" y="249543"/>
                    <a:pt x="407737" y="53473"/>
                    <a:pt x="441158" y="55701"/>
                  </a:cubicBezTo>
                  <a:cubicBezTo>
                    <a:pt x="474579" y="57929"/>
                    <a:pt x="561474" y="256228"/>
                    <a:pt x="561474" y="256228"/>
                  </a:cubicBezTo>
                  <a:lnTo>
                    <a:pt x="561474" y="256228"/>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6" name="Group 35"/>
            <p:cNvGrpSpPr/>
            <p:nvPr/>
          </p:nvGrpSpPr>
          <p:grpSpPr>
            <a:xfrm>
              <a:off x="906380" y="5810360"/>
              <a:ext cx="1243263" cy="305246"/>
              <a:chOff x="975895" y="4837140"/>
              <a:chExt cx="1243263" cy="305246"/>
            </a:xfrm>
          </p:grpSpPr>
          <p:sp>
            <p:nvSpPr>
              <p:cNvPr id="37" name="Freeform 36"/>
              <p:cNvSpPr/>
              <p:nvPr/>
            </p:nvSpPr>
            <p:spPr>
              <a:xfrm>
                <a:off x="975895" y="4837140"/>
                <a:ext cx="1016000" cy="282965"/>
              </a:xfrm>
              <a:custGeom>
                <a:avLst/>
                <a:gdLst>
                  <a:gd name="connsiteX0" fmla="*/ 0 w 1016000"/>
                  <a:gd name="connsiteY0" fmla="*/ 282965 h 282965"/>
                  <a:gd name="connsiteX1" fmla="*/ 133684 w 1016000"/>
                  <a:gd name="connsiteY1" fmla="*/ 2228 h 282965"/>
                  <a:gd name="connsiteX2" fmla="*/ 213894 w 1016000"/>
                  <a:gd name="connsiteY2" fmla="*/ 269597 h 282965"/>
                  <a:gd name="connsiteX3" fmla="*/ 320842 w 1016000"/>
                  <a:gd name="connsiteY3" fmla="*/ 42334 h 282965"/>
                  <a:gd name="connsiteX4" fmla="*/ 401052 w 1016000"/>
                  <a:gd name="connsiteY4" fmla="*/ 256228 h 282965"/>
                  <a:gd name="connsiteX5" fmla="*/ 508000 w 1016000"/>
                  <a:gd name="connsiteY5" fmla="*/ 55702 h 282965"/>
                  <a:gd name="connsiteX6" fmla="*/ 601579 w 1016000"/>
                  <a:gd name="connsiteY6" fmla="*/ 256228 h 282965"/>
                  <a:gd name="connsiteX7" fmla="*/ 708526 w 1016000"/>
                  <a:gd name="connsiteY7" fmla="*/ 69071 h 282965"/>
                  <a:gd name="connsiteX8" fmla="*/ 802105 w 1016000"/>
                  <a:gd name="connsiteY8" fmla="*/ 256228 h 282965"/>
                  <a:gd name="connsiteX9" fmla="*/ 922421 w 1016000"/>
                  <a:gd name="connsiteY9" fmla="*/ 55702 h 282965"/>
                  <a:gd name="connsiteX10" fmla="*/ 1016000 w 1016000"/>
                  <a:gd name="connsiteY10" fmla="*/ 229492 h 282965"/>
                  <a:gd name="connsiteX11" fmla="*/ 1016000 w 1016000"/>
                  <a:gd name="connsiteY11" fmla="*/ 229492 h 28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000" h="282965">
                    <a:moveTo>
                      <a:pt x="0" y="282965"/>
                    </a:moveTo>
                    <a:cubicBezTo>
                      <a:pt x="49017" y="143710"/>
                      <a:pt x="98035" y="4456"/>
                      <a:pt x="133684" y="2228"/>
                    </a:cubicBezTo>
                    <a:cubicBezTo>
                      <a:pt x="169333" y="0"/>
                      <a:pt x="182701" y="262913"/>
                      <a:pt x="213894" y="269597"/>
                    </a:cubicBezTo>
                    <a:cubicBezTo>
                      <a:pt x="245087" y="276281"/>
                      <a:pt x="289649" y="44562"/>
                      <a:pt x="320842" y="42334"/>
                    </a:cubicBezTo>
                    <a:cubicBezTo>
                      <a:pt x="352035" y="40106"/>
                      <a:pt x="369859" y="254000"/>
                      <a:pt x="401052" y="256228"/>
                    </a:cubicBezTo>
                    <a:cubicBezTo>
                      <a:pt x="432245" y="258456"/>
                      <a:pt x="474579" y="55702"/>
                      <a:pt x="508000" y="55702"/>
                    </a:cubicBezTo>
                    <a:cubicBezTo>
                      <a:pt x="541421" y="55702"/>
                      <a:pt x="568158" y="254000"/>
                      <a:pt x="601579" y="256228"/>
                    </a:cubicBezTo>
                    <a:cubicBezTo>
                      <a:pt x="635000" y="258456"/>
                      <a:pt x="675105" y="69071"/>
                      <a:pt x="708526" y="69071"/>
                    </a:cubicBezTo>
                    <a:cubicBezTo>
                      <a:pt x="741947" y="69071"/>
                      <a:pt x="766456" y="258456"/>
                      <a:pt x="802105" y="256228"/>
                    </a:cubicBezTo>
                    <a:cubicBezTo>
                      <a:pt x="837754" y="254000"/>
                      <a:pt x="886772" y="60158"/>
                      <a:pt x="922421" y="55702"/>
                    </a:cubicBezTo>
                    <a:cubicBezTo>
                      <a:pt x="958070" y="51246"/>
                      <a:pt x="1016000" y="229492"/>
                      <a:pt x="1016000" y="229492"/>
                    </a:cubicBezTo>
                    <a:lnTo>
                      <a:pt x="1016000" y="22949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1991895" y="4892842"/>
                <a:ext cx="227263" cy="249544"/>
              </a:xfrm>
              <a:custGeom>
                <a:avLst/>
                <a:gdLst>
                  <a:gd name="connsiteX0" fmla="*/ 0 w 227263"/>
                  <a:gd name="connsiteY0" fmla="*/ 133684 h 249544"/>
                  <a:gd name="connsiteX1" fmla="*/ 53473 w 227263"/>
                  <a:gd name="connsiteY1" fmla="*/ 227263 h 249544"/>
                  <a:gd name="connsiteX2" fmla="*/ 147052 w 227263"/>
                  <a:gd name="connsiteY2" fmla="*/ 0 h 249544"/>
                  <a:gd name="connsiteX3" fmla="*/ 227263 w 227263"/>
                  <a:gd name="connsiteY3" fmla="*/ 227263 h 249544"/>
                  <a:gd name="connsiteX4" fmla="*/ 227263 w 227263"/>
                  <a:gd name="connsiteY4" fmla="*/ 227263 h 249544"/>
                  <a:gd name="connsiteX5" fmla="*/ 227263 w 227263"/>
                  <a:gd name="connsiteY5" fmla="*/ 227263 h 249544"/>
                  <a:gd name="connsiteX6" fmla="*/ 227263 w 227263"/>
                  <a:gd name="connsiteY6" fmla="*/ 227263 h 24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63" h="249544">
                    <a:moveTo>
                      <a:pt x="0" y="133684"/>
                    </a:moveTo>
                    <a:cubicBezTo>
                      <a:pt x="14482" y="191614"/>
                      <a:pt x="28964" y="249544"/>
                      <a:pt x="53473" y="227263"/>
                    </a:cubicBezTo>
                    <a:cubicBezTo>
                      <a:pt x="77982" y="204982"/>
                      <a:pt x="118087" y="0"/>
                      <a:pt x="147052" y="0"/>
                    </a:cubicBezTo>
                    <a:cubicBezTo>
                      <a:pt x="176017" y="0"/>
                      <a:pt x="227263" y="227263"/>
                      <a:pt x="227263" y="227263"/>
                    </a:cubicBezTo>
                    <a:lnTo>
                      <a:pt x="227263" y="227263"/>
                    </a:lnTo>
                    <a:lnTo>
                      <a:pt x="227263" y="227263"/>
                    </a:lnTo>
                    <a:lnTo>
                      <a:pt x="227263" y="22726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0" name="Group 39"/>
          <p:cNvGrpSpPr/>
          <p:nvPr/>
        </p:nvGrpSpPr>
        <p:grpSpPr>
          <a:xfrm>
            <a:off x="5673557" y="5163330"/>
            <a:ext cx="1243263" cy="305246"/>
            <a:chOff x="975895" y="4837140"/>
            <a:chExt cx="1243263" cy="305246"/>
          </a:xfrm>
        </p:grpSpPr>
        <p:sp>
          <p:nvSpPr>
            <p:cNvPr id="41" name="Freeform 40"/>
            <p:cNvSpPr/>
            <p:nvPr/>
          </p:nvSpPr>
          <p:spPr>
            <a:xfrm>
              <a:off x="975895" y="4837140"/>
              <a:ext cx="1016000" cy="282965"/>
            </a:xfrm>
            <a:custGeom>
              <a:avLst/>
              <a:gdLst>
                <a:gd name="connsiteX0" fmla="*/ 0 w 1016000"/>
                <a:gd name="connsiteY0" fmla="*/ 282965 h 282965"/>
                <a:gd name="connsiteX1" fmla="*/ 133684 w 1016000"/>
                <a:gd name="connsiteY1" fmla="*/ 2228 h 282965"/>
                <a:gd name="connsiteX2" fmla="*/ 213894 w 1016000"/>
                <a:gd name="connsiteY2" fmla="*/ 269597 h 282965"/>
                <a:gd name="connsiteX3" fmla="*/ 320842 w 1016000"/>
                <a:gd name="connsiteY3" fmla="*/ 42334 h 282965"/>
                <a:gd name="connsiteX4" fmla="*/ 401052 w 1016000"/>
                <a:gd name="connsiteY4" fmla="*/ 256228 h 282965"/>
                <a:gd name="connsiteX5" fmla="*/ 508000 w 1016000"/>
                <a:gd name="connsiteY5" fmla="*/ 55702 h 282965"/>
                <a:gd name="connsiteX6" fmla="*/ 601579 w 1016000"/>
                <a:gd name="connsiteY6" fmla="*/ 256228 h 282965"/>
                <a:gd name="connsiteX7" fmla="*/ 708526 w 1016000"/>
                <a:gd name="connsiteY7" fmla="*/ 69071 h 282965"/>
                <a:gd name="connsiteX8" fmla="*/ 802105 w 1016000"/>
                <a:gd name="connsiteY8" fmla="*/ 256228 h 282965"/>
                <a:gd name="connsiteX9" fmla="*/ 922421 w 1016000"/>
                <a:gd name="connsiteY9" fmla="*/ 55702 h 282965"/>
                <a:gd name="connsiteX10" fmla="*/ 1016000 w 1016000"/>
                <a:gd name="connsiteY10" fmla="*/ 229492 h 282965"/>
                <a:gd name="connsiteX11" fmla="*/ 1016000 w 1016000"/>
                <a:gd name="connsiteY11" fmla="*/ 229492 h 28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000" h="282965">
                  <a:moveTo>
                    <a:pt x="0" y="282965"/>
                  </a:moveTo>
                  <a:cubicBezTo>
                    <a:pt x="49017" y="143710"/>
                    <a:pt x="98035" y="4456"/>
                    <a:pt x="133684" y="2228"/>
                  </a:cubicBezTo>
                  <a:cubicBezTo>
                    <a:pt x="169333" y="0"/>
                    <a:pt x="182701" y="262913"/>
                    <a:pt x="213894" y="269597"/>
                  </a:cubicBezTo>
                  <a:cubicBezTo>
                    <a:pt x="245087" y="276281"/>
                    <a:pt x="289649" y="44562"/>
                    <a:pt x="320842" y="42334"/>
                  </a:cubicBezTo>
                  <a:cubicBezTo>
                    <a:pt x="352035" y="40106"/>
                    <a:pt x="369859" y="254000"/>
                    <a:pt x="401052" y="256228"/>
                  </a:cubicBezTo>
                  <a:cubicBezTo>
                    <a:pt x="432245" y="258456"/>
                    <a:pt x="474579" y="55702"/>
                    <a:pt x="508000" y="55702"/>
                  </a:cubicBezTo>
                  <a:cubicBezTo>
                    <a:pt x="541421" y="55702"/>
                    <a:pt x="568158" y="254000"/>
                    <a:pt x="601579" y="256228"/>
                  </a:cubicBezTo>
                  <a:cubicBezTo>
                    <a:pt x="635000" y="258456"/>
                    <a:pt x="675105" y="69071"/>
                    <a:pt x="708526" y="69071"/>
                  </a:cubicBezTo>
                  <a:cubicBezTo>
                    <a:pt x="741947" y="69071"/>
                    <a:pt x="766456" y="258456"/>
                    <a:pt x="802105" y="256228"/>
                  </a:cubicBezTo>
                  <a:cubicBezTo>
                    <a:pt x="837754" y="254000"/>
                    <a:pt x="886772" y="60158"/>
                    <a:pt x="922421" y="55702"/>
                  </a:cubicBezTo>
                  <a:cubicBezTo>
                    <a:pt x="958070" y="51246"/>
                    <a:pt x="1016000" y="229492"/>
                    <a:pt x="1016000" y="229492"/>
                  </a:cubicBezTo>
                  <a:lnTo>
                    <a:pt x="1016000" y="22949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1991895" y="4892842"/>
              <a:ext cx="227263" cy="249544"/>
            </a:xfrm>
            <a:custGeom>
              <a:avLst/>
              <a:gdLst>
                <a:gd name="connsiteX0" fmla="*/ 0 w 227263"/>
                <a:gd name="connsiteY0" fmla="*/ 133684 h 249544"/>
                <a:gd name="connsiteX1" fmla="*/ 53473 w 227263"/>
                <a:gd name="connsiteY1" fmla="*/ 227263 h 249544"/>
                <a:gd name="connsiteX2" fmla="*/ 147052 w 227263"/>
                <a:gd name="connsiteY2" fmla="*/ 0 h 249544"/>
                <a:gd name="connsiteX3" fmla="*/ 227263 w 227263"/>
                <a:gd name="connsiteY3" fmla="*/ 227263 h 249544"/>
                <a:gd name="connsiteX4" fmla="*/ 227263 w 227263"/>
                <a:gd name="connsiteY4" fmla="*/ 227263 h 249544"/>
                <a:gd name="connsiteX5" fmla="*/ 227263 w 227263"/>
                <a:gd name="connsiteY5" fmla="*/ 227263 h 249544"/>
                <a:gd name="connsiteX6" fmla="*/ 227263 w 227263"/>
                <a:gd name="connsiteY6" fmla="*/ 227263 h 24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63" h="249544">
                  <a:moveTo>
                    <a:pt x="0" y="133684"/>
                  </a:moveTo>
                  <a:cubicBezTo>
                    <a:pt x="14482" y="191614"/>
                    <a:pt x="28964" y="249544"/>
                    <a:pt x="53473" y="227263"/>
                  </a:cubicBezTo>
                  <a:cubicBezTo>
                    <a:pt x="77982" y="204982"/>
                    <a:pt x="118087" y="0"/>
                    <a:pt x="147052" y="0"/>
                  </a:cubicBezTo>
                  <a:cubicBezTo>
                    <a:pt x="176017" y="0"/>
                    <a:pt x="227263" y="227263"/>
                    <a:pt x="227263" y="227263"/>
                  </a:cubicBezTo>
                  <a:lnTo>
                    <a:pt x="227263" y="227263"/>
                  </a:lnTo>
                  <a:lnTo>
                    <a:pt x="227263" y="227263"/>
                  </a:lnTo>
                  <a:lnTo>
                    <a:pt x="227263" y="22726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5665537" y="4593835"/>
            <a:ext cx="1243263" cy="305246"/>
            <a:chOff x="975895" y="4837140"/>
            <a:chExt cx="1243263" cy="305246"/>
          </a:xfrm>
        </p:grpSpPr>
        <p:sp>
          <p:nvSpPr>
            <p:cNvPr id="44" name="Freeform 43"/>
            <p:cNvSpPr/>
            <p:nvPr/>
          </p:nvSpPr>
          <p:spPr>
            <a:xfrm>
              <a:off x="975895" y="4837140"/>
              <a:ext cx="1016000" cy="282965"/>
            </a:xfrm>
            <a:custGeom>
              <a:avLst/>
              <a:gdLst>
                <a:gd name="connsiteX0" fmla="*/ 0 w 1016000"/>
                <a:gd name="connsiteY0" fmla="*/ 282965 h 282965"/>
                <a:gd name="connsiteX1" fmla="*/ 133684 w 1016000"/>
                <a:gd name="connsiteY1" fmla="*/ 2228 h 282965"/>
                <a:gd name="connsiteX2" fmla="*/ 213894 w 1016000"/>
                <a:gd name="connsiteY2" fmla="*/ 269597 h 282965"/>
                <a:gd name="connsiteX3" fmla="*/ 320842 w 1016000"/>
                <a:gd name="connsiteY3" fmla="*/ 42334 h 282965"/>
                <a:gd name="connsiteX4" fmla="*/ 401052 w 1016000"/>
                <a:gd name="connsiteY4" fmla="*/ 256228 h 282965"/>
                <a:gd name="connsiteX5" fmla="*/ 508000 w 1016000"/>
                <a:gd name="connsiteY5" fmla="*/ 55702 h 282965"/>
                <a:gd name="connsiteX6" fmla="*/ 601579 w 1016000"/>
                <a:gd name="connsiteY6" fmla="*/ 256228 h 282965"/>
                <a:gd name="connsiteX7" fmla="*/ 708526 w 1016000"/>
                <a:gd name="connsiteY7" fmla="*/ 69071 h 282965"/>
                <a:gd name="connsiteX8" fmla="*/ 802105 w 1016000"/>
                <a:gd name="connsiteY8" fmla="*/ 256228 h 282965"/>
                <a:gd name="connsiteX9" fmla="*/ 922421 w 1016000"/>
                <a:gd name="connsiteY9" fmla="*/ 55702 h 282965"/>
                <a:gd name="connsiteX10" fmla="*/ 1016000 w 1016000"/>
                <a:gd name="connsiteY10" fmla="*/ 229492 h 282965"/>
                <a:gd name="connsiteX11" fmla="*/ 1016000 w 1016000"/>
                <a:gd name="connsiteY11" fmla="*/ 229492 h 28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000" h="282965">
                  <a:moveTo>
                    <a:pt x="0" y="282965"/>
                  </a:moveTo>
                  <a:cubicBezTo>
                    <a:pt x="49017" y="143710"/>
                    <a:pt x="98035" y="4456"/>
                    <a:pt x="133684" y="2228"/>
                  </a:cubicBezTo>
                  <a:cubicBezTo>
                    <a:pt x="169333" y="0"/>
                    <a:pt x="182701" y="262913"/>
                    <a:pt x="213894" y="269597"/>
                  </a:cubicBezTo>
                  <a:cubicBezTo>
                    <a:pt x="245087" y="276281"/>
                    <a:pt x="289649" y="44562"/>
                    <a:pt x="320842" y="42334"/>
                  </a:cubicBezTo>
                  <a:cubicBezTo>
                    <a:pt x="352035" y="40106"/>
                    <a:pt x="369859" y="254000"/>
                    <a:pt x="401052" y="256228"/>
                  </a:cubicBezTo>
                  <a:cubicBezTo>
                    <a:pt x="432245" y="258456"/>
                    <a:pt x="474579" y="55702"/>
                    <a:pt x="508000" y="55702"/>
                  </a:cubicBezTo>
                  <a:cubicBezTo>
                    <a:pt x="541421" y="55702"/>
                    <a:pt x="568158" y="254000"/>
                    <a:pt x="601579" y="256228"/>
                  </a:cubicBezTo>
                  <a:cubicBezTo>
                    <a:pt x="635000" y="258456"/>
                    <a:pt x="675105" y="69071"/>
                    <a:pt x="708526" y="69071"/>
                  </a:cubicBezTo>
                  <a:cubicBezTo>
                    <a:pt x="741947" y="69071"/>
                    <a:pt x="766456" y="258456"/>
                    <a:pt x="802105" y="256228"/>
                  </a:cubicBezTo>
                  <a:cubicBezTo>
                    <a:pt x="837754" y="254000"/>
                    <a:pt x="886772" y="60158"/>
                    <a:pt x="922421" y="55702"/>
                  </a:cubicBezTo>
                  <a:cubicBezTo>
                    <a:pt x="958070" y="51246"/>
                    <a:pt x="1016000" y="229492"/>
                    <a:pt x="1016000" y="229492"/>
                  </a:cubicBezTo>
                  <a:lnTo>
                    <a:pt x="1016000" y="229492"/>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1991895" y="4892842"/>
              <a:ext cx="227263" cy="249544"/>
            </a:xfrm>
            <a:custGeom>
              <a:avLst/>
              <a:gdLst>
                <a:gd name="connsiteX0" fmla="*/ 0 w 227263"/>
                <a:gd name="connsiteY0" fmla="*/ 133684 h 249544"/>
                <a:gd name="connsiteX1" fmla="*/ 53473 w 227263"/>
                <a:gd name="connsiteY1" fmla="*/ 227263 h 249544"/>
                <a:gd name="connsiteX2" fmla="*/ 147052 w 227263"/>
                <a:gd name="connsiteY2" fmla="*/ 0 h 249544"/>
                <a:gd name="connsiteX3" fmla="*/ 227263 w 227263"/>
                <a:gd name="connsiteY3" fmla="*/ 227263 h 249544"/>
                <a:gd name="connsiteX4" fmla="*/ 227263 w 227263"/>
                <a:gd name="connsiteY4" fmla="*/ 227263 h 249544"/>
                <a:gd name="connsiteX5" fmla="*/ 227263 w 227263"/>
                <a:gd name="connsiteY5" fmla="*/ 227263 h 249544"/>
                <a:gd name="connsiteX6" fmla="*/ 227263 w 227263"/>
                <a:gd name="connsiteY6" fmla="*/ 227263 h 24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63" h="249544">
                  <a:moveTo>
                    <a:pt x="0" y="133684"/>
                  </a:moveTo>
                  <a:cubicBezTo>
                    <a:pt x="14482" y="191614"/>
                    <a:pt x="28964" y="249544"/>
                    <a:pt x="53473" y="227263"/>
                  </a:cubicBezTo>
                  <a:cubicBezTo>
                    <a:pt x="77982" y="204982"/>
                    <a:pt x="118087" y="0"/>
                    <a:pt x="147052" y="0"/>
                  </a:cubicBezTo>
                  <a:cubicBezTo>
                    <a:pt x="176017" y="0"/>
                    <a:pt x="227263" y="227263"/>
                    <a:pt x="227263" y="227263"/>
                  </a:cubicBezTo>
                  <a:lnTo>
                    <a:pt x="227263" y="227263"/>
                  </a:lnTo>
                  <a:lnTo>
                    <a:pt x="227263" y="227263"/>
                  </a:lnTo>
                  <a:lnTo>
                    <a:pt x="227263" y="22726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6" name="TextBox 45"/>
          <p:cNvSpPr txBox="1"/>
          <p:nvPr/>
        </p:nvSpPr>
        <p:spPr>
          <a:xfrm>
            <a:off x="200526" y="4745790"/>
            <a:ext cx="652643" cy="461665"/>
          </a:xfrm>
          <a:prstGeom prst="rect">
            <a:avLst/>
          </a:prstGeom>
          <a:noFill/>
        </p:spPr>
        <p:txBody>
          <a:bodyPr wrap="none" rtlCol="0">
            <a:spAutoFit/>
          </a:bodyPr>
          <a:lstStyle/>
          <a:p>
            <a:r>
              <a:rPr lang="en-US" dirty="0">
                <a:latin typeface="+mn-lt"/>
              </a:rPr>
              <a:t>4</a:t>
            </a:r>
            <a:r>
              <a:rPr lang="en-US" dirty="0" smtClean="0">
                <a:latin typeface="+mn-lt"/>
              </a:rPr>
              <a:t>00</a:t>
            </a:r>
            <a:endParaRPr lang="en-US" dirty="0">
              <a:latin typeface="+mn-lt"/>
            </a:endParaRPr>
          </a:p>
        </p:txBody>
      </p:sp>
      <p:sp>
        <p:nvSpPr>
          <p:cNvPr id="47" name="TextBox 46"/>
          <p:cNvSpPr txBox="1"/>
          <p:nvPr/>
        </p:nvSpPr>
        <p:spPr>
          <a:xfrm>
            <a:off x="219241" y="5245769"/>
            <a:ext cx="652643" cy="461665"/>
          </a:xfrm>
          <a:prstGeom prst="rect">
            <a:avLst/>
          </a:prstGeom>
          <a:noFill/>
        </p:spPr>
        <p:txBody>
          <a:bodyPr wrap="none" rtlCol="0">
            <a:spAutoFit/>
          </a:bodyPr>
          <a:lstStyle/>
          <a:p>
            <a:r>
              <a:rPr lang="en-US" dirty="0" smtClean="0">
                <a:latin typeface="+mn-lt"/>
              </a:rPr>
              <a:t>600</a:t>
            </a:r>
            <a:endParaRPr lang="en-US" dirty="0">
              <a:latin typeface="+mn-lt"/>
            </a:endParaRPr>
          </a:p>
        </p:txBody>
      </p:sp>
      <p:sp>
        <p:nvSpPr>
          <p:cNvPr id="48" name="TextBox 47"/>
          <p:cNvSpPr txBox="1"/>
          <p:nvPr/>
        </p:nvSpPr>
        <p:spPr>
          <a:xfrm>
            <a:off x="237956" y="5745748"/>
            <a:ext cx="808635" cy="461665"/>
          </a:xfrm>
          <a:prstGeom prst="rect">
            <a:avLst/>
          </a:prstGeom>
          <a:noFill/>
        </p:spPr>
        <p:txBody>
          <a:bodyPr wrap="none" rtlCol="0">
            <a:spAutoFit/>
          </a:bodyPr>
          <a:lstStyle/>
          <a:p>
            <a:r>
              <a:rPr lang="en-US" dirty="0" smtClean="0">
                <a:latin typeface="+mn-lt"/>
              </a:rPr>
              <a:t>1000</a:t>
            </a:r>
            <a:endParaRPr lang="en-US" dirty="0">
              <a:latin typeface="+mn-lt"/>
            </a:endParaRPr>
          </a:p>
        </p:txBody>
      </p:sp>
      <p:sp>
        <p:nvSpPr>
          <p:cNvPr id="49" name="TextBox 48"/>
          <p:cNvSpPr txBox="1"/>
          <p:nvPr/>
        </p:nvSpPr>
        <p:spPr>
          <a:xfrm>
            <a:off x="4898189" y="4510506"/>
            <a:ext cx="652643" cy="461665"/>
          </a:xfrm>
          <a:prstGeom prst="rect">
            <a:avLst/>
          </a:prstGeom>
          <a:noFill/>
        </p:spPr>
        <p:txBody>
          <a:bodyPr wrap="none" rtlCol="0">
            <a:spAutoFit/>
          </a:bodyPr>
          <a:lstStyle/>
          <a:p>
            <a:r>
              <a:rPr lang="en-US" dirty="0" smtClean="0">
                <a:latin typeface="+mn-lt"/>
              </a:rPr>
              <a:t>200</a:t>
            </a:r>
            <a:endParaRPr lang="en-US" dirty="0">
              <a:latin typeface="+mn-lt"/>
            </a:endParaRPr>
          </a:p>
        </p:txBody>
      </p:sp>
      <p:sp>
        <p:nvSpPr>
          <p:cNvPr id="50" name="TextBox 49"/>
          <p:cNvSpPr txBox="1"/>
          <p:nvPr/>
        </p:nvSpPr>
        <p:spPr>
          <a:xfrm>
            <a:off x="4997116" y="5104064"/>
            <a:ext cx="652643" cy="461665"/>
          </a:xfrm>
          <a:prstGeom prst="rect">
            <a:avLst/>
          </a:prstGeom>
          <a:noFill/>
        </p:spPr>
        <p:txBody>
          <a:bodyPr wrap="none" rtlCol="0">
            <a:spAutoFit/>
          </a:bodyPr>
          <a:lstStyle/>
          <a:p>
            <a:r>
              <a:rPr lang="en-US" dirty="0" smtClean="0">
                <a:latin typeface="+mn-lt"/>
              </a:rPr>
              <a:t>200</a:t>
            </a:r>
            <a:endParaRPr lang="en-US" dirty="0">
              <a:latin typeface="+mn-lt"/>
            </a:endParaRPr>
          </a:p>
        </p:txBody>
      </p:sp>
      <p:sp>
        <p:nvSpPr>
          <p:cNvPr id="51" name="TextBox 50"/>
          <p:cNvSpPr txBox="1"/>
          <p:nvPr/>
        </p:nvSpPr>
        <p:spPr>
          <a:xfrm>
            <a:off x="2767263" y="4745790"/>
            <a:ext cx="1313130" cy="461665"/>
          </a:xfrm>
          <a:prstGeom prst="rect">
            <a:avLst/>
          </a:prstGeom>
          <a:noFill/>
        </p:spPr>
        <p:txBody>
          <a:bodyPr wrap="none" rtlCol="0">
            <a:spAutoFit/>
          </a:bodyPr>
          <a:lstStyle/>
          <a:p>
            <a:r>
              <a:rPr lang="en-US" dirty="0" smtClean="0">
                <a:latin typeface="+mj-lt"/>
              </a:rPr>
              <a:t>neuron 1</a:t>
            </a:r>
            <a:endParaRPr lang="en-US" dirty="0">
              <a:latin typeface="+mj-lt"/>
            </a:endParaRPr>
          </a:p>
        </p:txBody>
      </p:sp>
      <p:sp>
        <p:nvSpPr>
          <p:cNvPr id="52" name="TextBox 51"/>
          <p:cNvSpPr txBox="1"/>
          <p:nvPr/>
        </p:nvSpPr>
        <p:spPr>
          <a:xfrm>
            <a:off x="2839452" y="5285874"/>
            <a:ext cx="1313130" cy="461665"/>
          </a:xfrm>
          <a:prstGeom prst="rect">
            <a:avLst/>
          </a:prstGeom>
          <a:noFill/>
        </p:spPr>
        <p:txBody>
          <a:bodyPr wrap="none" rtlCol="0">
            <a:spAutoFit/>
          </a:bodyPr>
          <a:lstStyle/>
          <a:p>
            <a:r>
              <a:rPr lang="en-US" dirty="0" smtClean="0">
                <a:latin typeface="+mj-lt"/>
              </a:rPr>
              <a:t>neuron 2</a:t>
            </a:r>
            <a:endParaRPr lang="en-US" dirty="0">
              <a:latin typeface="+mj-lt"/>
            </a:endParaRPr>
          </a:p>
        </p:txBody>
      </p:sp>
      <p:sp>
        <p:nvSpPr>
          <p:cNvPr id="53" name="TextBox 52"/>
          <p:cNvSpPr txBox="1"/>
          <p:nvPr/>
        </p:nvSpPr>
        <p:spPr>
          <a:xfrm>
            <a:off x="2911641" y="5825958"/>
            <a:ext cx="1313130" cy="461665"/>
          </a:xfrm>
          <a:prstGeom prst="rect">
            <a:avLst/>
          </a:prstGeom>
          <a:noFill/>
        </p:spPr>
        <p:txBody>
          <a:bodyPr wrap="none" rtlCol="0">
            <a:spAutoFit/>
          </a:bodyPr>
          <a:lstStyle/>
          <a:p>
            <a:r>
              <a:rPr lang="en-US" dirty="0" smtClean="0">
                <a:latin typeface="+mj-lt"/>
              </a:rPr>
              <a:t>neuron 3</a:t>
            </a:r>
            <a:endParaRPr lang="en-US" dirty="0">
              <a:latin typeface="+mj-lt"/>
            </a:endParaRPr>
          </a:p>
        </p:txBody>
      </p:sp>
      <p:sp>
        <p:nvSpPr>
          <p:cNvPr id="54" name="TextBox 53"/>
          <p:cNvSpPr txBox="1"/>
          <p:nvPr/>
        </p:nvSpPr>
        <p:spPr>
          <a:xfrm>
            <a:off x="7210926" y="4510506"/>
            <a:ext cx="1313130" cy="461665"/>
          </a:xfrm>
          <a:prstGeom prst="rect">
            <a:avLst/>
          </a:prstGeom>
          <a:noFill/>
        </p:spPr>
        <p:txBody>
          <a:bodyPr wrap="none" rtlCol="0">
            <a:spAutoFit/>
          </a:bodyPr>
          <a:lstStyle/>
          <a:p>
            <a:r>
              <a:rPr lang="en-US" dirty="0" smtClean="0">
                <a:latin typeface="+mj-lt"/>
              </a:rPr>
              <a:t>neuron 1</a:t>
            </a:r>
            <a:endParaRPr lang="en-US" dirty="0">
              <a:latin typeface="+mj-lt"/>
            </a:endParaRPr>
          </a:p>
        </p:txBody>
      </p:sp>
      <p:sp>
        <p:nvSpPr>
          <p:cNvPr id="55" name="TextBox 54"/>
          <p:cNvSpPr txBox="1"/>
          <p:nvPr/>
        </p:nvSpPr>
        <p:spPr>
          <a:xfrm>
            <a:off x="7283115" y="5050590"/>
            <a:ext cx="1313130" cy="461665"/>
          </a:xfrm>
          <a:prstGeom prst="rect">
            <a:avLst/>
          </a:prstGeom>
          <a:noFill/>
        </p:spPr>
        <p:txBody>
          <a:bodyPr wrap="none" rtlCol="0">
            <a:spAutoFit/>
          </a:bodyPr>
          <a:lstStyle/>
          <a:p>
            <a:r>
              <a:rPr lang="en-US" dirty="0" smtClean="0">
                <a:latin typeface="+mj-lt"/>
              </a:rPr>
              <a:t>neuron 2</a:t>
            </a:r>
            <a:endParaRPr lang="en-US"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650415"/>
          </a:xfrm>
        </p:spPr>
        <p:txBody>
          <a:bodyPr/>
          <a:lstStyle/>
          <a:p>
            <a:r>
              <a:rPr lang="en-US" sz="3200" dirty="0" smtClean="0"/>
              <a:t>Temporal theories would predict that complex pitch perception will be good with unresolved harmonics.</a:t>
            </a:r>
            <a:endParaRPr lang="en-US" sz="3200" dirty="0"/>
          </a:p>
        </p:txBody>
      </p:sp>
      <p:sp>
        <p:nvSpPr>
          <p:cNvPr id="4" name="Content Placeholder 3"/>
          <p:cNvSpPr>
            <a:spLocks noGrp="1"/>
          </p:cNvSpPr>
          <p:nvPr>
            <p:ph idx="1"/>
          </p:nvPr>
        </p:nvSpPr>
        <p:spPr>
          <a:xfrm>
            <a:off x="457200" y="2606842"/>
            <a:ext cx="8229600" cy="3519321"/>
          </a:xfrm>
        </p:spPr>
        <p:txBody>
          <a:bodyPr/>
          <a:lstStyle/>
          <a:p>
            <a:r>
              <a:rPr lang="en-US" dirty="0" smtClean="0"/>
              <a:t>True</a:t>
            </a:r>
          </a:p>
          <a:p>
            <a:r>
              <a:rPr lang="en-US" dirty="0" smtClean="0"/>
              <a:t>False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650415"/>
          </a:xfrm>
        </p:spPr>
        <p:txBody>
          <a:bodyPr/>
          <a:lstStyle/>
          <a:p>
            <a:r>
              <a:rPr lang="en-US" sz="3200" dirty="0" smtClean="0"/>
              <a:t>Pattern recognition theories would predict that complex pitch perception will be good with unresolved harmonics.</a:t>
            </a:r>
            <a:endParaRPr lang="en-US" sz="3200" dirty="0"/>
          </a:p>
        </p:txBody>
      </p:sp>
      <p:sp>
        <p:nvSpPr>
          <p:cNvPr id="4" name="Content Placeholder 3"/>
          <p:cNvSpPr>
            <a:spLocks noGrp="1"/>
          </p:cNvSpPr>
          <p:nvPr>
            <p:ph idx="1"/>
          </p:nvPr>
        </p:nvSpPr>
        <p:spPr>
          <a:xfrm>
            <a:off x="457200" y="2606842"/>
            <a:ext cx="8229600" cy="3519321"/>
          </a:xfrm>
        </p:spPr>
        <p:txBody>
          <a:bodyPr/>
          <a:lstStyle/>
          <a:p>
            <a:r>
              <a:rPr lang="en-US" dirty="0" smtClean="0"/>
              <a:t>True</a:t>
            </a:r>
          </a:p>
          <a:p>
            <a:r>
              <a:rPr lang="en-US" dirty="0" smtClean="0"/>
              <a:t>False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8425" y="198438"/>
            <a:ext cx="9340850" cy="1207750"/>
          </a:xfrm>
        </p:spPr>
        <p:txBody>
          <a:bodyPr rtlCol="0">
            <a:normAutofit fontScale="90000"/>
          </a:bodyPr>
          <a:lstStyle/>
          <a:p>
            <a:pPr eaLnBrk="1" fontAlgn="auto" hangingPunct="1">
              <a:spcAft>
                <a:spcPts val="0"/>
              </a:spcAft>
              <a:defRPr/>
            </a:pPr>
            <a:r>
              <a:rPr lang="en-US" dirty="0" smtClean="0">
                <a:ea typeface="+mj-ea"/>
                <a:cs typeface="+mj-cs"/>
              </a:rPr>
              <a:t>Pattern recognition </a:t>
            </a:r>
            <a:r>
              <a:rPr lang="en-US" dirty="0" err="1">
                <a:ea typeface="+mj-ea"/>
                <a:cs typeface="+mj-cs"/>
              </a:rPr>
              <a:t>v</a:t>
            </a:r>
            <a:r>
              <a:rPr lang="en-US" dirty="0">
                <a:ea typeface="+mj-ea"/>
                <a:cs typeface="+mj-cs"/>
              </a:rPr>
              <a:t>. temporal theories: </a:t>
            </a:r>
            <a:br>
              <a:rPr lang="en-US" dirty="0">
                <a:ea typeface="+mj-ea"/>
                <a:cs typeface="+mj-cs"/>
              </a:rPr>
            </a:br>
            <a:r>
              <a:rPr lang="en-US" dirty="0">
                <a:ea typeface="+mj-ea"/>
                <a:cs typeface="+mj-cs"/>
              </a:rPr>
              <a:t>Evidence</a:t>
            </a:r>
          </a:p>
        </p:txBody>
      </p:sp>
      <p:sp>
        <p:nvSpPr>
          <p:cNvPr id="43011" name="Rectangle 3"/>
          <p:cNvSpPr>
            <a:spLocks noGrp="1" noChangeArrowheads="1"/>
          </p:cNvSpPr>
          <p:nvPr>
            <p:ph idx="1"/>
          </p:nvPr>
        </p:nvSpPr>
        <p:spPr>
          <a:xfrm>
            <a:off x="674460" y="1754395"/>
            <a:ext cx="7772400" cy="3014663"/>
          </a:xfrm>
        </p:spPr>
        <p:txBody>
          <a:bodyPr rtlCol="0">
            <a:normAutofit lnSpcReduction="10000"/>
          </a:bodyPr>
          <a:lstStyle/>
          <a:p>
            <a:pPr eaLnBrk="1" fontAlgn="auto" hangingPunct="1">
              <a:spcAft>
                <a:spcPts val="0"/>
              </a:spcAft>
              <a:buFont typeface="Arial"/>
              <a:buChar char="•"/>
              <a:defRPr/>
            </a:pPr>
            <a:r>
              <a:rPr lang="en-US" dirty="0">
                <a:ea typeface="+mn-ea"/>
                <a:cs typeface="+mn-cs"/>
              </a:rPr>
              <a:t>Existence region of virtual </a:t>
            </a:r>
            <a:r>
              <a:rPr lang="en-US" dirty="0" smtClean="0">
                <a:ea typeface="+mn-ea"/>
                <a:cs typeface="+mn-cs"/>
              </a:rPr>
              <a:t>pitch: Can you get virtual pitch with harmonics too high to be resolved? </a:t>
            </a:r>
            <a:r>
              <a:rPr lang="en-US" dirty="0" smtClean="0">
                <a:solidFill>
                  <a:schemeClr val="accent2"/>
                </a:solidFill>
                <a:ea typeface="+mn-ea"/>
                <a:cs typeface="+mn-cs"/>
              </a:rPr>
              <a:t>YES</a:t>
            </a:r>
          </a:p>
          <a:p>
            <a:pPr eaLnBrk="1" fontAlgn="auto" hangingPunct="1">
              <a:spcAft>
                <a:spcPts val="0"/>
              </a:spcAft>
              <a:buFont typeface="Arial"/>
              <a:buChar char="•"/>
              <a:defRPr/>
            </a:pPr>
            <a:r>
              <a:rPr lang="en-US" dirty="0">
                <a:ea typeface="+mn-ea"/>
                <a:cs typeface="+mn-cs"/>
              </a:rPr>
              <a:t>Dominance region:</a:t>
            </a:r>
            <a:r>
              <a:rPr lang="en-US" dirty="0" smtClean="0">
                <a:ea typeface="+mn-ea"/>
                <a:cs typeface="+mn-cs"/>
              </a:rPr>
              <a:t> Which harmonics are most important to determining pitch? </a:t>
            </a:r>
            <a:r>
              <a:rPr lang="en-US" dirty="0" smtClean="0">
                <a:solidFill>
                  <a:srgbClr val="C0504D"/>
                </a:solidFill>
                <a:ea typeface="+mn-ea"/>
                <a:cs typeface="+mn-cs"/>
              </a:rPr>
              <a:t>RESOLVED HARMONICS</a:t>
            </a:r>
          </a:p>
          <a:p>
            <a:pPr eaLnBrk="1" fontAlgn="auto" hangingPunct="1">
              <a:spcAft>
                <a:spcPts val="0"/>
              </a:spcAft>
              <a:buNone/>
              <a:defRPr/>
            </a:pPr>
            <a:endParaRPr lang="en-US" dirty="0">
              <a:ea typeface="+mn-ea"/>
              <a:cs typeface="+mn-cs"/>
            </a:endParaRPr>
          </a:p>
        </p:txBody>
      </p:sp>
      <p:pic>
        <p:nvPicPr>
          <p:cNvPr id="4" name="43 Virtual Pitch With Random Harmonics.mp3">
            <a:hlinkClick r:id="" action="ppaction://media"/>
          </p:cNvPr>
          <p:cNvPicPr>
            <a:picLocks noRot="1" noChangeAspect="1"/>
          </p:cNvPicPr>
          <p:nvPr>
            <a:audioFile r:link="rId1"/>
          </p:nvPr>
        </p:nvPicPr>
        <p:blipFill>
          <a:blip r:embed="rId6"/>
          <a:srcRect/>
          <a:stretch>
            <a:fillRect/>
          </a:stretch>
        </p:blipFill>
        <p:spPr bwMode="auto">
          <a:xfrm>
            <a:off x="2166938" y="5322888"/>
            <a:ext cx="249237" cy="249237"/>
          </a:xfrm>
          <a:prstGeom prst="rect">
            <a:avLst/>
          </a:prstGeom>
          <a:noFill/>
          <a:ln w="9525">
            <a:noFill/>
            <a:miter lim="800000"/>
            <a:headEnd/>
            <a:tailEnd/>
          </a:ln>
        </p:spPr>
      </p:pic>
      <p:pic>
        <p:nvPicPr>
          <p:cNvPr id="5" name="44 Virtual Pitch With Random Harmonics.mp3">
            <a:hlinkClick r:id="" action="ppaction://media"/>
          </p:cNvPr>
          <p:cNvPicPr>
            <a:picLocks noRot="1" noChangeAspect="1"/>
          </p:cNvPicPr>
          <p:nvPr>
            <a:audioFile r:link="rId2"/>
          </p:nvPr>
        </p:nvPicPr>
        <p:blipFill>
          <a:blip r:embed="rId6"/>
          <a:srcRect/>
          <a:stretch>
            <a:fillRect/>
          </a:stretch>
        </p:blipFill>
        <p:spPr bwMode="auto">
          <a:xfrm>
            <a:off x="4208463" y="5356225"/>
            <a:ext cx="249237" cy="249238"/>
          </a:xfrm>
          <a:prstGeom prst="rect">
            <a:avLst/>
          </a:prstGeom>
          <a:noFill/>
          <a:ln w="9525">
            <a:noFill/>
            <a:miter lim="800000"/>
            <a:headEnd/>
            <a:tailEnd/>
          </a:ln>
        </p:spPr>
      </p:pic>
      <p:pic>
        <p:nvPicPr>
          <p:cNvPr id="6" name="45 Virtual Pitch With Random Harmonics.mp3">
            <a:hlinkClick r:id="" action="ppaction://media"/>
          </p:cNvPr>
          <p:cNvPicPr>
            <a:picLocks noRot="1" noChangeAspect="1"/>
          </p:cNvPicPr>
          <p:nvPr>
            <a:audioFile r:link="rId3"/>
          </p:nvPr>
        </p:nvPicPr>
        <p:blipFill>
          <a:blip r:embed="rId6"/>
          <a:srcRect/>
          <a:stretch>
            <a:fillRect/>
          </a:stretch>
        </p:blipFill>
        <p:spPr bwMode="auto">
          <a:xfrm>
            <a:off x="6384925" y="5356225"/>
            <a:ext cx="249238" cy="249238"/>
          </a:xfrm>
          <a:prstGeom prst="rect">
            <a:avLst/>
          </a:prstGeom>
          <a:noFill/>
          <a:ln w="9525">
            <a:noFill/>
            <a:miter lim="800000"/>
            <a:headEnd/>
            <a:tailEnd/>
          </a:ln>
        </p:spPr>
      </p:pic>
      <p:grpSp>
        <p:nvGrpSpPr>
          <p:cNvPr id="16" name="Group 15"/>
          <p:cNvGrpSpPr/>
          <p:nvPr/>
        </p:nvGrpSpPr>
        <p:grpSpPr>
          <a:xfrm>
            <a:off x="1175335" y="5462916"/>
            <a:ext cx="1834482" cy="1178348"/>
            <a:chOff x="1175335" y="5462916"/>
            <a:chExt cx="1834482" cy="1178348"/>
          </a:xfrm>
        </p:grpSpPr>
        <p:grpSp>
          <p:nvGrpSpPr>
            <p:cNvPr id="7" name="Group 31"/>
            <p:cNvGrpSpPr>
              <a:grpSpLocks/>
            </p:cNvGrpSpPr>
            <p:nvPr/>
          </p:nvGrpSpPr>
          <p:grpSpPr bwMode="auto">
            <a:xfrm>
              <a:off x="1580147" y="5737058"/>
              <a:ext cx="1077913" cy="473075"/>
              <a:chOff x="5785059" y="3374984"/>
              <a:chExt cx="1078288" cy="473244"/>
            </a:xfrm>
          </p:grpSpPr>
          <p:grpSp>
            <p:nvGrpSpPr>
              <p:cNvPr id="8" name="Group 20"/>
              <p:cNvGrpSpPr>
                <a:grpSpLocks/>
              </p:cNvGrpSpPr>
              <p:nvPr/>
            </p:nvGrpSpPr>
            <p:grpSpPr bwMode="auto">
              <a:xfrm>
                <a:off x="5785059" y="3374984"/>
                <a:ext cx="1078288" cy="473244"/>
                <a:chOff x="900238" y="3650374"/>
                <a:chExt cx="1078288" cy="473244"/>
              </a:xfrm>
            </p:grpSpPr>
            <p:cxnSp>
              <p:nvCxnSpPr>
                <p:cNvPr id="12" name="Straight Connector 11"/>
                <p:cNvCxnSpPr/>
                <p:nvPr/>
              </p:nvCxnSpPr>
              <p:spPr>
                <a:xfrm rot="5400000">
                  <a:off x="694583" y="3876674"/>
                  <a:ext cx="4541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9" name="Straight Connector 8"/>
              <p:cNvCxnSpPr/>
              <p:nvPr/>
            </p:nvCxnSpPr>
            <p:spPr>
              <a:xfrm rot="16200000" flipH="1">
                <a:off x="5852508"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6050284"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6248060"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1574717" y="6301539"/>
              <a:ext cx="1435100" cy="339725"/>
            </a:xfrm>
            <a:prstGeom prst="rect">
              <a:avLst/>
            </a:prstGeom>
            <a:noFill/>
          </p:spPr>
          <p:txBody>
            <a:bodyPr wrap="none">
              <a:spAutoFit/>
            </a:bodyPr>
            <a:lstStyle/>
            <a:p>
              <a:pPr>
                <a:defRPr/>
              </a:pPr>
              <a:r>
                <a:rPr lang="en-US" sz="1600" dirty="0">
                  <a:latin typeface="+mn-lt"/>
                </a:rPr>
                <a:t>Frequency (Hz)</a:t>
              </a:r>
            </a:p>
          </p:txBody>
        </p:sp>
        <p:sp>
          <p:nvSpPr>
            <p:cNvPr id="15" name="TextBox 14"/>
            <p:cNvSpPr txBox="1"/>
            <p:nvPr/>
          </p:nvSpPr>
          <p:spPr>
            <a:xfrm rot="16200000">
              <a:off x="842754" y="5795497"/>
              <a:ext cx="1003300" cy="338137"/>
            </a:xfrm>
            <a:prstGeom prst="rect">
              <a:avLst/>
            </a:prstGeom>
            <a:noFill/>
          </p:spPr>
          <p:txBody>
            <a:bodyPr wrap="none">
              <a:spAutoFit/>
            </a:bodyPr>
            <a:lstStyle/>
            <a:p>
              <a:pPr>
                <a:defRPr/>
              </a:pPr>
              <a:r>
                <a:rPr lang="en-US" sz="1600" dirty="0">
                  <a:latin typeface="+mn-lt"/>
                </a:rPr>
                <a:t>Level (dB)</a:t>
              </a:r>
            </a:p>
          </p:txBody>
        </p:sp>
      </p:grpSp>
      <p:grpSp>
        <p:nvGrpSpPr>
          <p:cNvPr id="17" name="Group 16"/>
          <p:cNvGrpSpPr/>
          <p:nvPr/>
        </p:nvGrpSpPr>
        <p:grpSpPr>
          <a:xfrm>
            <a:off x="3466682" y="5462916"/>
            <a:ext cx="1834482" cy="1178348"/>
            <a:chOff x="1175335" y="5462916"/>
            <a:chExt cx="1834482" cy="1178348"/>
          </a:xfrm>
        </p:grpSpPr>
        <p:grpSp>
          <p:nvGrpSpPr>
            <p:cNvPr id="18" name="Group 31"/>
            <p:cNvGrpSpPr>
              <a:grpSpLocks/>
            </p:cNvGrpSpPr>
            <p:nvPr/>
          </p:nvGrpSpPr>
          <p:grpSpPr bwMode="auto">
            <a:xfrm>
              <a:off x="1580147" y="5737058"/>
              <a:ext cx="1077913" cy="473075"/>
              <a:chOff x="5785059" y="3374984"/>
              <a:chExt cx="1078288" cy="473244"/>
            </a:xfrm>
          </p:grpSpPr>
          <p:grpSp>
            <p:nvGrpSpPr>
              <p:cNvPr id="21" name="Group 20"/>
              <p:cNvGrpSpPr>
                <a:grpSpLocks/>
              </p:cNvGrpSpPr>
              <p:nvPr/>
            </p:nvGrpSpPr>
            <p:grpSpPr bwMode="auto">
              <a:xfrm>
                <a:off x="5785059" y="3374984"/>
                <a:ext cx="1078288" cy="473244"/>
                <a:chOff x="900238" y="3650374"/>
                <a:chExt cx="1078288" cy="473244"/>
              </a:xfrm>
            </p:grpSpPr>
            <p:cxnSp>
              <p:nvCxnSpPr>
                <p:cNvPr id="25" name="Straight Connector 24"/>
                <p:cNvCxnSpPr/>
                <p:nvPr/>
              </p:nvCxnSpPr>
              <p:spPr>
                <a:xfrm rot="5400000">
                  <a:off x="694583" y="3876674"/>
                  <a:ext cx="4541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22" name="Straight Connector 21"/>
              <p:cNvCxnSpPr/>
              <p:nvPr/>
            </p:nvCxnSpPr>
            <p:spPr>
              <a:xfrm rot="16200000" flipH="1">
                <a:off x="5986234"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6184010"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H="1">
                <a:off x="6381787"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1574717" y="6301539"/>
              <a:ext cx="1435100" cy="339725"/>
            </a:xfrm>
            <a:prstGeom prst="rect">
              <a:avLst/>
            </a:prstGeom>
            <a:noFill/>
          </p:spPr>
          <p:txBody>
            <a:bodyPr wrap="none">
              <a:spAutoFit/>
            </a:bodyPr>
            <a:lstStyle/>
            <a:p>
              <a:pPr>
                <a:defRPr/>
              </a:pPr>
              <a:r>
                <a:rPr lang="en-US" sz="1600" dirty="0">
                  <a:latin typeface="+mn-lt"/>
                </a:rPr>
                <a:t>Frequency (Hz)</a:t>
              </a:r>
            </a:p>
          </p:txBody>
        </p:sp>
        <p:sp>
          <p:nvSpPr>
            <p:cNvPr id="20" name="TextBox 19"/>
            <p:cNvSpPr txBox="1"/>
            <p:nvPr/>
          </p:nvSpPr>
          <p:spPr>
            <a:xfrm rot="16200000">
              <a:off x="842754" y="5795497"/>
              <a:ext cx="1003300" cy="338137"/>
            </a:xfrm>
            <a:prstGeom prst="rect">
              <a:avLst/>
            </a:prstGeom>
            <a:noFill/>
          </p:spPr>
          <p:txBody>
            <a:bodyPr wrap="none">
              <a:spAutoFit/>
            </a:bodyPr>
            <a:lstStyle/>
            <a:p>
              <a:pPr>
                <a:defRPr/>
              </a:pPr>
              <a:r>
                <a:rPr lang="en-US" sz="1600" dirty="0">
                  <a:latin typeface="+mn-lt"/>
                </a:rPr>
                <a:t>Level (dB)</a:t>
              </a:r>
            </a:p>
          </p:txBody>
        </p:sp>
      </p:grpSp>
      <p:grpSp>
        <p:nvGrpSpPr>
          <p:cNvPr id="27" name="Group 26"/>
          <p:cNvGrpSpPr/>
          <p:nvPr/>
        </p:nvGrpSpPr>
        <p:grpSpPr>
          <a:xfrm>
            <a:off x="5784766" y="5462916"/>
            <a:ext cx="1834482" cy="1178348"/>
            <a:chOff x="1175335" y="5462916"/>
            <a:chExt cx="1834482" cy="1178348"/>
          </a:xfrm>
        </p:grpSpPr>
        <p:grpSp>
          <p:nvGrpSpPr>
            <p:cNvPr id="28" name="Group 31"/>
            <p:cNvGrpSpPr>
              <a:grpSpLocks/>
            </p:cNvGrpSpPr>
            <p:nvPr/>
          </p:nvGrpSpPr>
          <p:grpSpPr bwMode="auto">
            <a:xfrm>
              <a:off x="1580152" y="5737058"/>
              <a:ext cx="1077914" cy="473075"/>
              <a:chOff x="5785059" y="3374984"/>
              <a:chExt cx="1078288" cy="473244"/>
            </a:xfrm>
          </p:grpSpPr>
          <p:grpSp>
            <p:nvGrpSpPr>
              <p:cNvPr id="31" name="Group 30"/>
              <p:cNvGrpSpPr>
                <a:grpSpLocks/>
              </p:cNvGrpSpPr>
              <p:nvPr/>
            </p:nvGrpSpPr>
            <p:grpSpPr bwMode="auto">
              <a:xfrm>
                <a:off x="5785059" y="3374984"/>
                <a:ext cx="1078288" cy="473244"/>
                <a:chOff x="900238" y="3650374"/>
                <a:chExt cx="1078288" cy="473244"/>
              </a:xfrm>
            </p:grpSpPr>
            <p:cxnSp>
              <p:nvCxnSpPr>
                <p:cNvPr id="35" name="Straight Connector 34"/>
                <p:cNvCxnSpPr/>
                <p:nvPr/>
              </p:nvCxnSpPr>
              <p:spPr>
                <a:xfrm rot="5400000">
                  <a:off x="694583" y="3876674"/>
                  <a:ext cx="4541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flipV="1">
                  <a:off x="900238" y="4117266"/>
                  <a:ext cx="1078288" cy="63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32" name="Straight Connector 31"/>
              <p:cNvCxnSpPr/>
              <p:nvPr/>
            </p:nvCxnSpPr>
            <p:spPr>
              <a:xfrm rot="16200000" flipH="1">
                <a:off x="6213569"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H="1">
                <a:off x="6411344"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6609122" y="3641558"/>
                <a:ext cx="347579" cy="26737"/>
              </a:xfrm>
              <a:prstGeom prst="line">
                <a:avLst/>
              </a:prstGeom>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1574717" y="6301539"/>
              <a:ext cx="1435100" cy="339725"/>
            </a:xfrm>
            <a:prstGeom prst="rect">
              <a:avLst/>
            </a:prstGeom>
            <a:noFill/>
          </p:spPr>
          <p:txBody>
            <a:bodyPr wrap="none">
              <a:spAutoFit/>
            </a:bodyPr>
            <a:lstStyle/>
            <a:p>
              <a:pPr>
                <a:defRPr/>
              </a:pPr>
              <a:r>
                <a:rPr lang="en-US" sz="1600" dirty="0">
                  <a:latin typeface="+mn-lt"/>
                </a:rPr>
                <a:t>Frequency (Hz)</a:t>
              </a:r>
            </a:p>
          </p:txBody>
        </p:sp>
        <p:sp>
          <p:nvSpPr>
            <p:cNvPr id="30" name="TextBox 29"/>
            <p:cNvSpPr txBox="1"/>
            <p:nvPr/>
          </p:nvSpPr>
          <p:spPr>
            <a:xfrm rot="16200000">
              <a:off x="842754" y="5795497"/>
              <a:ext cx="1003300" cy="338137"/>
            </a:xfrm>
            <a:prstGeom prst="rect">
              <a:avLst/>
            </a:prstGeom>
            <a:noFill/>
          </p:spPr>
          <p:txBody>
            <a:bodyPr wrap="none">
              <a:spAutoFit/>
            </a:bodyPr>
            <a:lstStyle/>
            <a:p>
              <a:pPr>
                <a:defRPr/>
              </a:pPr>
              <a:r>
                <a:rPr lang="en-US" sz="1600" dirty="0">
                  <a:latin typeface="+mn-lt"/>
                </a:rPr>
                <a:t>Level (dB)</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5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762"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008" fill="hold"/>
                                        <p:tgtEl>
                                          <p:spTgt spid="6"/>
                                        </p:tgtEl>
                                      </p:cBhvr>
                                    </p:cmd>
                                  </p:childTnLst>
                                </p:cTn>
                              </p:par>
                            </p:childTnLst>
                          </p:cTn>
                        </p:par>
                      </p:childTnLst>
                    </p:cTn>
                  </p:par>
                </p:childTnLst>
              </p:cTn>
              <p:nextCondLst>
                <p:cond evt="onClick" delay="0">
                  <p:tgtEl>
                    <p:spTgt spid="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355600"/>
            <a:ext cx="7772400" cy="1143000"/>
          </a:xfrm>
        </p:spPr>
        <p:txBody>
          <a:bodyPr rtlCol="0">
            <a:normAutofit fontScale="90000"/>
          </a:bodyPr>
          <a:lstStyle/>
          <a:p>
            <a:pPr eaLnBrk="1" fontAlgn="auto" hangingPunct="1">
              <a:spcAft>
                <a:spcPts val="0"/>
              </a:spcAft>
              <a:defRPr/>
            </a:pPr>
            <a:r>
              <a:rPr lang="en-US">
                <a:ea typeface="+mj-ea"/>
                <a:cs typeface="+mj-cs"/>
              </a:rPr>
              <a:t>Evidence that argues that temporal coding must play a role</a:t>
            </a:r>
          </a:p>
        </p:txBody>
      </p:sp>
      <p:sp>
        <p:nvSpPr>
          <p:cNvPr id="44035" name="Rectangle 3"/>
          <p:cNvSpPr>
            <a:spLocks noGrp="1" noChangeArrowheads="1"/>
          </p:cNvSpPr>
          <p:nvPr>
            <p:ph type="subTitle" idx="1"/>
          </p:nvPr>
        </p:nvSpPr>
        <p:spPr>
          <a:xfrm>
            <a:off x="5183188" y="1812925"/>
            <a:ext cx="3289300" cy="3979863"/>
          </a:xfrm>
        </p:spPr>
        <p:txBody>
          <a:bodyPr rtlCol="0">
            <a:normAutofit lnSpcReduction="10000"/>
          </a:bodyPr>
          <a:lstStyle/>
          <a:p>
            <a:pPr eaLnBrk="1" fontAlgn="auto" hangingPunct="1">
              <a:spcAft>
                <a:spcPts val="0"/>
              </a:spcAft>
              <a:buFont typeface="Arial"/>
              <a:buNone/>
              <a:defRPr/>
            </a:pPr>
            <a:r>
              <a:rPr lang="en-US">
                <a:ea typeface="+mn-ea"/>
                <a:cs typeface="+mn-cs"/>
              </a:rPr>
              <a:t>Burns &amp; Viemeister (1982): Can listeners identify melodies played with sinusoidally amplitude modulated noise?</a:t>
            </a:r>
          </a:p>
        </p:txBody>
      </p:sp>
      <p:pic>
        <p:nvPicPr>
          <p:cNvPr id="70660" name="Picture 4"/>
          <p:cNvPicPr>
            <a:picLocks noChangeAspect="1" noChangeArrowheads="1"/>
          </p:cNvPicPr>
          <p:nvPr/>
        </p:nvPicPr>
        <p:blipFill>
          <a:blip r:embed="rId4">
            <a:grayscl/>
          </a:blip>
          <a:srcRect l="3094" t="5440" r="17741" b="13379"/>
          <a:stretch>
            <a:fillRect/>
          </a:stretch>
        </p:blipFill>
        <p:spPr bwMode="auto">
          <a:xfrm>
            <a:off x="168275" y="1801813"/>
            <a:ext cx="4791075" cy="4692650"/>
          </a:xfrm>
          <a:prstGeom prst="rect">
            <a:avLst/>
          </a:prstGeom>
          <a:noFill/>
          <a:ln w="9525">
            <a:noFill/>
            <a:miter lim="800000"/>
            <a:headEnd/>
            <a:tailEnd/>
          </a:ln>
        </p:spPr>
      </p:pic>
      <p:sp>
        <p:nvSpPr>
          <p:cNvPr id="68613" name="Text Box 5"/>
          <p:cNvSpPr txBox="1">
            <a:spLocks noChangeArrowheads="1"/>
          </p:cNvSpPr>
          <p:nvPr/>
        </p:nvSpPr>
        <p:spPr bwMode="auto">
          <a:xfrm>
            <a:off x="6503988" y="5886450"/>
            <a:ext cx="836612" cy="457200"/>
          </a:xfrm>
          <a:prstGeom prst="rect">
            <a:avLst/>
          </a:prstGeom>
          <a:noFill/>
          <a:ln w="9525">
            <a:noFill/>
            <a:miter lim="800000"/>
            <a:headEnd/>
            <a:tailEnd/>
          </a:ln>
        </p:spPr>
        <p:txBody>
          <a:bodyPr wrap="none">
            <a:prstTxWarp prst="textNoShape">
              <a:avLst/>
            </a:prstTxWarp>
            <a:spAutoFit/>
          </a:bodyPr>
          <a:lstStyle/>
          <a:p>
            <a:r>
              <a:rPr lang="en-US"/>
              <a:t>YES.</a:t>
            </a:r>
          </a:p>
        </p:txBody>
      </p:sp>
      <p:sp>
        <p:nvSpPr>
          <p:cNvPr id="70662" name="Text Box 6"/>
          <p:cNvSpPr txBox="1">
            <a:spLocks noChangeArrowheads="1"/>
          </p:cNvSpPr>
          <p:nvPr/>
        </p:nvSpPr>
        <p:spPr bwMode="auto">
          <a:xfrm>
            <a:off x="180975" y="6553200"/>
            <a:ext cx="1525588"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pic>
        <p:nvPicPr>
          <p:cNvPr id="7" name="51 Scales With Repetition Pitch.mp3">
            <a:hlinkClick r:id="" action="ppaction://media"/>
          </p:cNvPr>
          <p:cNvPicPr>
            <a:picLocks noRot="1" noChangeAspect="1"/>
          </p:cNvPicPr>
          <p:nvPr>
            <a:audioFile r:link="rId1"/>
          </p:nvPr>
        </p:nvPicPr>
        <p:blipFill>
          <a:blip r:embed="rId5"/>
          <a:srcRect/>
          <a:stretch>
            <a:fillRect/>
          </a:stretch>
        </p:blipFill>
        <p:spPr bwMode="auto">
          <a:xfrm>
            <a:off x="4752975" y="3416300"/>
            <a:ext cx="249238" cy="249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0040" fill="hold"/>
                                        <p:tgtEl>
                                          <p:spTgt spid="7"/>
                                        </p:tgtEl>
                                      </p:cBhvr>
                                    </p:cmd>
                                  </p:childTnLst>
                                </p:cTn>
                              </p:par>
                            </p:childTnLst>
                          </p:cTn>
                        </p:par>
                      </p:childTnLst>
                    </p:cTn>
                  </p:par>
                </p:childTnLst>
              </p:cTn>
              <p:nextCondLst>
                <p:cond evt="onClick" delay="0">
                  <p:tgtEl>
                    <p:spTgt spid="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8613"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t>Is pitch peripheral?</a:t>
            </a:r>
          </a:p>
        </p:txBody>
      </p:sp>
      <p:sp>
        <p:nvSpPr>
          <p:cNvPr id="72707" name="Rectangle 3"/>
          <p:cNvSpPr>
            <a:spLocks noGrp="1" noChangeArrowheads="1"/>
          </p:cNvSpPr>
          <p:nvPr>
            <p:ph idx="1"/>
          </p:nvPr>
        </p:nvSpPr>
        <p:spPr/>
        <p:txBody>
          <a:bodyPr/>
          <a:lstStyle/>
          <a:p>
            <a:pPr eaLnBrk="1" hangingPunct="1"/>
            <a:r>
              <a:rPr lang="en-US" dirty="0"/>
              <a:t>Both the place code and the temporal code in the auditory nerve response are used in pitch perception.</a:t>
            </a:r>
          </a:p>
          <a:p>
            <a:pPr eaLnBrk="1" hangingPunct="1"/>
            <a:r>
              <a:rPr lang="en-US" dirty="0"/>
              <a:t>But pitch perception must involve neural, central processes too</a:t>
            </a:r>
          </a:p>
          <a:p>
            <a:pPr lvl="1" eaLnBrk="1" hangingPunct="1"/>
            <a:r>
              <a:rPr lang="en-US" dirty="0"/>
              <a:t>Where are the</a:t>
            </a:r>
            <a:r>
              <a:rPr lang="en-US" dirty="0" smtClean="0"/>
              <a:t> patterns </a:t>
            </a:r>
            <a:r>
              <a:rPr lang="en-US" dirty="0"/>
              <a:t>stored and compared?</a:t>
            </a:r>
          </a:p>
          <a:p>
            <a:pPr lvl="1" eaLnBrk="1" hangingPunct="1"/>
            <a:r>
              <a:rPr lang="en-US" dirty="0"/>
              <a:t>How are place and temporal information combined?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complex pitch, the temporal code would be most important for</a:t>
            </a:r>
            <a:endParaRPr lang="en-US" dirty="0"/>
          </a:p>
        </p:txBody>
      </p:sp>
      <p:sp>
        <p:nvSpPr>
          <p:cNvPr id="5" name="Content Placeholder 4"/>
          <p:cNvSpPr>
            <a:spLocks noGrp="1"/>
          </p:cNvSpPr>
          <p:nvPr>
            <p:ph idx="1"/>
          </p:nvPr>
        </p:nvSpPr>
        <p:spPr/>
        <p:txBody>
          <a:bodyPr/>
          <a:lstStyle/>
          <a:p>
            <a:r>
              <a:rPr lang="en-US" dirty="0" smtClean="0"/>
              <a:t>High frequency harmonics</a:t>
            </a:r>
          </a:p>
          <a:p>
            <a:r>
              <a:rPr lang="en-US" dirty="0" smtClean="0"/>
              <a:t>Middle frequency harmonics</a:t>
            </a:r>
          </a:p>
          <a:p>
            <a:r>
              <a:rPr lang="en-US" dirty="0" smtClean="0"/>
              <a:t>Low frequency harmonics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Topics in pitch perception</a:t>
            </a:r>
          </a:p>
        </p:txBody>
      </p:sp>
      <p:sp>
        <p:nvSpPr>
          <p:cNvPr id="18435" name="Content Placeholder 2"/>
          <p:cNvSpPr>
            <a:spLocks noGrp="1"/>
          </p:cNvSpPr>
          <p:nvPr>
            <p:ph idx="1"/>
          </p:nvPr>
        </p:nvSpPr>
        <p:spPr/>
        <p:txBody>
          <a:bodyPr/>
          <a:lstStyle/>
          <a:p>
            <a:r>
              <a:rPr lang="en-US" smtClean="0"/>
              <a:t>Pitch of pure tones</a:t>
            </a:r>
          </a:p>
          <a:p>
            <a:r>
              <a:rPr lang="en-US" smtClean="0"/>
              <a:t>Complex pitch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pure tone pitch, the rate-place code would be most important for</a:t>
            </a:r>
            <a:endParaRPr lang="en-US" dirty="0"/>
          </a:p>
        </p:txBody>
      </p:sp>
      <p:sp>
        <p:nvSpPr>
          <p:cNvPr id="3" name="Content Placeholder 2"/>
          <p:cNvSpPr>
            <a:spLocks noGrp="1"/>
          </p:cNvSpPr>
          <p:nvPr>
            <p:ph idx="1"/>
          </p:nvPr>
        </p:nvSpPr>
        <p:spPr/>
        <p:txBody>
          <a:bodyPr/>
          <a:lstStyle/>
          <a:p>
            <a:r>
              <a:rPr lang="en-US" dirty="0" smtClean="0"/>
              <a:t>High frequency tones</a:t>
            </a:r>
          </a:p>
          <a:p>
            <a:r>
              <a:rPr lang="en-US" dirty="0" smtClean="0"/>
              <a:t>Middle frequency tones</a:t>
            </a:r>
          </a:p>
          <a:p>
            <a:r>
              <a:rPr lang="en-US" dirty="0" smtClean="0"/>
              <a:t>Low frequency tones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2273300"/>
            <a:ext cx="7772400" cy="1143000"/>
          </a:xfrm>
        </p:spPr>
        <p:txBody>
          <a:bodyPr/>
          <a:lstStyle/>
          <a:p>
            <a:pPr eaLnBrk="1" hangingPunct="1"/>
            <a:r>
              <a:rPr lang="en-US"/>
              <a:t>Scales of pitch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0"/>
            <a:ext cx="7772400" cy="1143000"/>
          </a:xfrm>
        </p:spPr>
        <p:txBody>
          <a:bodyPr/>
          <a:lstStyle/>
          <a:p>
            <a:pPr eaLnBrk="1" hangingPunct="1"/>
            <a:r>
              <a:rPr lang="en-US"/>
              <a:t>mel scale</a:t>
            </a:r>
          </a:p>
        </p:txBody>
      </p:sp>
      <p:sp>
        <p:nvSpPr>
          <p:cNvPr id="76803" name="Text Box 5"/>
          <p:cNvSpPr txBox="1">
            <a:spLocks noChangeArrowheads="1"/>
          </p:cNvSpPr>
          <p:nvPr/>
        </p:nvSpPr>
        <p:spPr bwMode="auto">
          <a:xfrm>
            <a:off x="141288" y="6440488"/>
            <a:ext cx="1703387" cy="304800"/>
          </a:xfrm>
          <a:prstGeom prst="rect">
            <a:avLst/>
          </a:prstGeom>
          <a:noFill/>
          <a:ln w="9525">
            <a:noFill/>
            <a:miter lim="800000"/>
            <a:headEnd/>
            <a:tailEnd/>
          </a:ln>
        </p:spPr>
        <p:txBody>
          <a:bodyPr wrap="none">
            <a:prstTxWarp prst="textNoShape">
              <a:avLst/>
            </a:prstTxWarp>
            <a:spAutoFit/>
          </a:bodyPr>
          <a:lstStyle/>
          <a:p>
            <a:r>
              <a:rPr lang="en-US" sz="1400"/>
              <a:t>From Gelfand (1998)</a:t>
            </a:r>
          </a:p>
        </p:txBody>
      </p:sp>
      <p:grpSp>
        <p:nvGrpSpPr>
          <p:cNvPr id="76804" name="Group 12"/>
          <p:cNvGrpSpPr>
            <a:grpSpLocks/>
          </p:cNvGrpSpPr>
          <p:nvPr/>
        </p:nvGrpSpPr>
        <p:grpSpPr bwMode="auto">
          <a:xfrm>
            <a:off x="2012950" y="944563"/>
            <a:ext cx="5429250" cy="5757862"/>
            <a:chOff x="1170" y="536"/>
            <a:chExt cx="3420" cy="3627"/>
          </a:xfrm>
        </p:grpSpPr>
        <p:pic>
          <p:nvPicPr>
            <p:cNvPr id="76805" name="Picture 4"/>
            <p:cNvPicPr>
              <a:picLocks noChangeAspect="1" noChangeArrowheads="1"/>
            </p:cNvPicPr>
            <p:nvPr/>
          </p:nvPicPr>
          <p:blipFill>
            <a:blip r:embed="rId3"/>
            <a:srcRect/>
            <a:stretch>
              <a:fillRect/>
            </a:stretch>
          </p:blipFill>
          <p:spPr bwMode="auto">
            <a:xfrm>
              <a:off x="1170" y="536"/>
              <a:ext cx="3420" cy="3627"/>
            </a:xfrm>
            <a:prstGeom prst="rect">
              <a:avLst/>
            </a:prstGeom>
            <a:noFill/>
            <a:ln w="9525">
              <a:noFill/>
              <a:miter lim="800000"/>
              <a:headEnd/>
              <a:tailEnd/>
            </a:ln>
          </p:spPr>
        </p:pic>
        <p:sp>
          <p:nvSpPr>
            <p:cNvPr id="76806" name="Line 7"/>
            <p:cNvSpPr>
              <a:spLocks noChangeShapeType="1"/>
            </p:cNvSpPr>
            <p:nvPr/>
          </p:nvSpPr>
          <p:spPr bwMode="auto">
            <a:xfrm>
              <a:off x="2928" y="979"/>
              <a:ext cx="0" cy="2661"/>
            </a:xfrm>
            <a:prstGeom prst="line">
              <a:avLst/>
            </a:prstGeom>
            <a:noFill/>
            <a:ln w="9525">
              <a:solidFill>
                <a:schemeClr val="bg2"/>
              </a:solidFill>
              <a:round/>
              <a:headEnd/>
              <a:tailEnd/>
            </a:ln>
          </p:spPr>
          <p:txBody>
            <a:bodyPr wrap="none" anchor="ctr">
              <a:prstTxWarp prst="textNoShape">
                <a:avLst/>
              </a:prstTxWarp>
            </a:bodyPr>
            <a:lstStyle/>
            <a:p>
              <a:endParaRPr lang="en-US"/>
            </a:p>
          </p:txBody>
        </p:sp>
        <p:sp>
          <p:nvSpPr>
            <p:cNvPr id="76807" name="Line 8"/>
            <p:cNvSpPr>
              <a:spLocks noChangeShapeType="1"/>
            </p:cNvSpPr>
            <p:nvPr/>
          </p:nvSpPr>
          <p:spPr bwMode="auto">
            <a:xfrm>
              <a:off x="3608" y="979"/>
              <a:ext cx="0" cy="2661"/>
            </a:xfrm>
            <a:prstGeom prst="line">
              <a:avLst/>
            </a:prstGeom>
            <a:noFill/>
            <a:ln w="9525" cap="rnd">
              <a:solidFill>
                <a:schemeClr val="bg2"/>
              </a:solidFill>
              <a:prstDash val="sysDot"/>
              <a:round/>
              <a:headEnd/>
              <a:tailEnd/>
            </a:ln>
          </p:spPr>
          <p:txBody>
            <a:bodyPr wrap="none" anchor="ctr">
              <a:prstTxWarp prst="textNoShape">
                <a:avLst/>
              </a:prstTxWarp>
            </a:bodyPr>
            <a:lstStyle/>
            <a:p>
              <a:endParaRPr lang="en-US"/>
            </a:p>
          </p:txBody>
        </p:sp>
        <p:sp>
          <p:nvSpPr>
            <p:cNvPr id="76808" name="Line 9"/>
            <p:cNvSpPr>
              <a:spLocks noChangeShapeType="1"/>
            </p:cNvSpPr>
            <p:nvPr/>
          </p:nvSpPr>
          <p:spPr bwMode="auto">
            <a:xfrm>
              <a:off x="4220" y="963"/>
              <a:ext cx="0" cy="2686"/>
            </a:xfrm>
            <a:prstGeom prst="line">
              <a:avLst/>
            </a:prstGeom>
            <a:noFill/>
            <a:ln w="9525" cap="rnd">
              <a:solidFill>
                <a:schemeClr val="bg2"/>
              </a:solidFill>
              <a:prstDash val="sysDot"/>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t>Pitch has two qualities</a:t>
            </a:r>
          </a:p>
        </p:txBody>
      </p:sp>
      <p:sp>
        <p:nvSpPr>
          <p:cNvPr id="78851" name="Rectangle 3"/>
          <p:cNvSpPr>
            <a:spLocks noGrp="1" noChangeArrowheads="1"/>
          </p:cNvSpPr>
          <p:nvPr>
            <p:ph idx="1"/>
          </p:nvPr>
        </p:nvSpPr>
        <p:spPr>
          <a:xfrm>
            <a:off x="2532063" y="2511425"/>
            <a:ext cx="4078287" cy="1808163"/>
          </a:xfrm>
        </p:spPr>
        <p:txBody>
          <a:bodyPr/>
          <a:lstStyle/>
          <a:p>
            <a:pPr eaLnBrk="1" hangingPunct="1"/>
            <a:r>
              <a:rPr lang="en-US" dirty="0"/>
              <a:t>Pitch height</a:t>
            </a:r>
          </a:p>
          <a:p>
            <a:pPr eaLnBrk="1" hangingPunct="1"/>
            <a:r>
              <a:rPr lang="en-US" dirty="0"/>
              <a:t>Pitch </a:t>
            </a:r>
            <a:r>
              <a:rPr lang="en-US" dirty="0" smtClean="0"/>
              <a:t>chroma</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t>musical scales</a:t>
            </a:r>
          </a:p>
        </p:txBody>
      </p:sp>
      <p:sp>
        <p:nvSpPr>
          <p:cNvPr id="80899" name="Text Box 4"/>
          <p:cNvSpPr txBox="1">
            <a:spLocks noChangeArrowheads="1"/>
          </p:cNvSpPr>
          <p:nvPr/>
        </p:nvSpPr>
        <p:spPr bwMode="auto">
          <a:xfrm>
            <a:off x="309563" y="6221413"/>
            <a:ext cx="1466850"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sp>
        <p:nvSpPr>
          <p:cNvPr id="80900" name="Text Box 5"/>
          <p:cNvSpPr txBox="1">
            <a:spLocks noChangeArrowheads="1"/>
          </p:cNvSpPr>
          <p:nvPr/>
        </p:nvSpPr>
        <p:spPr bwMode="auto">
          <a:xfrm>
            <a:off x="2071688" y="5056188"/>
            <a:ext cx="3057525" cy="822325"/>
          </a:xfrm>
          <a:prstGeom prst="rect">
            <a:avLst/>
          </a:prstGeom>
          <a:noFill/>
          <a:ln w="9525">
            <a:noFill/>
            <a:miter lim="800000"/>
            <a:headEnd/>
            <a:tailEnd/>
          </a:ln>
        </p:spPr>
        <p:txBody>
          <a:bodyPr wrap="none">
            <a:prstTxWarp prst="textNoShape">
              <a:avLst/>
            </a:prstTxWarp>
            <a:spAutoFit/>
          </a:bodyPr>
          <a:lstStyle/>
          <a:p>
            <a:r>
              <a:rPr lang="en-US"/>
              <a:t>1200 cents = 1 octave</a:t>
            </a:r>
          </a:p>
          <a:p>
            <a:r>
              <a:rPr lang="en-US"/>
              <a:t>Equal logarithmic steps</a:t>
            </a:r>
          </a:p>
        </p:txBody>
      </p:sp>
      <p:pic>
        <p:nvPicPr>
          <p:cNvPr id="80901" name="Picture 6"/>
          <p:cNvPicPr>
            <a:picLocks noChangeAspect="1" noChangeArrowheads="1"/>
          </p:cNvPicPr>
          <p:nvPr/>
        </p:nvPicPr>
        <p:blipFill>
          <a:blip r:embed="rId3">
            <a:lum bright="12000" contrast="18000"/>
          </a:blip>
          <a:srcRect b="10680"/>
          <a:stretch>
            <a:fillRect/>
          </a:stretch>
        </p:blipFill>
        <p:spPr bwMode="auto">
          <a:xfrm>
            <a:off x="595313" y="1727200"/>
            <a:ext cx="7951787" cy="304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Scales of pitch</a:t>
            </a:r>
            <a:endParaRPr lang="en-US" dirty="0"/>
          </a:p>
        </p:txBody>
      </p:sp>
      <p:sp>
        <p:nvSpPr>
          <p:cNvPr id="4" name="Content Placeholder 3"/>
          <p:cNvSpPr>
            <a:spLocks noGrp="1"/>
          </p:cNvSpPr>
          <p:nvPr>
            <p:ph idx="1"/>
          </p:nvPr>
        </p:nvSpPr>
        <p:spPr/>
        <p:txBody>
          <a:bodyPr/>
          <a:lstStyle/>
          <a:p>
            <a:r>
              <a:rPr lang="en-US" dirty="0" smtClean="0"/>
              <a:t>Mel scale is “universal”, but doesn’t capture pitch chroma.</a:t>
            </a:r>
          </a:p>
          <a:p>
            <a:r>
              <a:rPr lang="en-US" dirty="0" smtClean="0"/>
              <a:t>Musical scales capture both pitch height and pitch chroma, but they differ across cultures.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t>Conclusions</a:t>
            </a:r>
          </a:p>
        </p:txBody>
      </p:sp>
      <p:sp>
        <p:nvSpPr>
          <p:cNvPr id="82947" name="Rectangle 3"/>
          <p:cNvSpPr>
            <a:spLocks noGrp="1" noChangeArrowheads="1"/>
          </p:cNvSpPr>
          <p:nvPr>
            <p:ph idx="1"/>
          </p:nvPr>
        </p:nvSpPr>
        <p:spPr/>
        <p:txBody>
          <a:bodyPr/>
          <a:lstStyle/>
          <a:p>
            <a:pPr eaLnBrk="1" hangingPunct="1">
              <a:lnSpc>
                <a:spcPct val="90000"/>
              </a:lnSpc>
            </a:pPr>
            <a:r>
              <a:rPr lang="en-US"/>
              <a:t>Both spectral (place) and temporal (phase-locking) information appear to be important in pitch perception.</a:t>
            </a:r>
          </a:p>
          <a:p>
            <a:pPr eaLnBrk="1" hangingPunct="1">
              <a:lnSpc>
                <a:spcPct val="90000"/>
              </a:lnSpc>
            </a:pPr>
            <a:r>
              <a:rPr lang="en-US"/>
              <a:t>The situations in which spectral and temporal information are useful in determining pitch differ.</a:t>
            </a:r>
          </a:p>
          <a:p>
            <a:pPr eaLnBrk="1" hangingPunct="1">
              <a:lnSpc>
                <a:spcPct val="90000"/>
              </a:lnSpc>
            </a:pPr>
            <a:r>
              <a:rPr lang="en-US"/>
              <a:t>There is no consensus on the appropriate scale of pitch.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0"/>
            <a:ext cx="7772400" cy="1143000"/>
          </a:xfrm>
        </p:spPr>
        <p:txBody>
          <a:bodyPr/>
          <a:lstStyle/>
          <a:p>
            <a:pPr eaLnBrk="1" hangingPunct="1"/>
            <a:r>
              <a:rPr lang="en-US"/>
              <a:t>Text sources</a:t>
            </a:r>
          </a:p>
        </p:txBody>
      </p:sp>
      <p:sp>
        <p:nvSpPr>
          <p:cNvPr id="84995" name="Rectangle 3"/>
          <p:cNvSpPr>
            <a:spLocks noGrp="1" noChangeArrowheads="1"/>
          </p:cNvSpPr>
          <p:nvPr>
            <p:ph idx="1"/>
          </p:nvPr>
        </p:nvSpPr>
        <p:spPr>
          <a:xfrm>
            <a:off x="496888" y="1111250"/>
            <a:ext cx="8148637" cy="2944813"/>
          </a:xfrm>
        </p:spPr>
        <p:txBody>
          <a:bodyPr/>
          <a:lstStyle/>
          <a:p>
            <a:pPr eaLnBrk="1" hangingPunct="1"/>
            <a:r>
              <a:rPr lang="en-US" sz="2400"/>
              <a:t>Gelfand, S.A. (1998) Hearing: An introduction to psychological and physiological acoustics. New York: Marcel Dekker. </a:t>
            </a:r>
          </a:p>
          <a:p>
            <a:pPr eaLnBrk="1" hangingPunct="1"/>
            <a:r>
              <a:rPr lang="en-US" sz="2400"/>
              <a:t>Moore, B.C.J. (1997) An introduction to the psychology of hearing. (4th Edition) San Diego: Academic Press. </a:t>
            </a:r>
          </a:p>
          <a:p>
            <a:pPr eaLnBrk="1" hangingPunct="1"/>
            <a:r>
              <a:rPr lang="en-US" sz="2400"/>
              <a:t>Yost, W.A. (1994) Fundamentals of hearing: an introduction. San Diego: Academic Press.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98500" y="0"/>
            <a:ext cx="7772400" cy="817563"/>
          </a:xfrm>
        </p:spPr>
        <p:txBody>
          <a:bodyPr/>
          <a:lstStyle/>
          <a:p>
            <a:pPr eaLnBrk="1" hangingPunct="1"/>
            <a:r>
              <a:rPr lang="en-US">
                <a:latin typeface="+mn-lt"/>
              </a:rPr>
              <a:t>2AFC Frequency Discrimination</a:t>
            </a:r>
          </a:p>
        </p:txBody>
      </p:sp>
      <p:grpSp>
        <p:nvGrpSpPr>
          <p:cNvPr id="19459" name="Group 3"/>
          <p:cNvGrpSpPr>
            <a:grpSpLocks/>
          </p:cNvGrpSpPr>
          <p:nvPr/>
        </p:nvGrpSpPr>
        <p:grpSpPr bwMode="auto">
          <a:xfrm>
            <a:off x="2628900" y="1597025"/>
            <a:ext cx="2814638" cy="457200"/>
            <a:chOff x="1680" y="859"/>
            <a:chExt cx="1773" cy="288"/>
          </a:xfrm>
        </p:grpSpPr>
        <p:sp>
          <p:nvSpPr>
            <p:cNvPr id="19490" name="Text Box 4"/>
            <p:cNvSpPr txBox="1">
              <a:spLocks noChangeArrowheads="1"/>
            </p:cNvSpPr>
            <p:nvPr/>
          </p:nvSpPr>
          <p:spPr bwMode="auto">
            <a:xfrm>
              <a:off x="1680" y="859"/>
              <a:ext cx="520" cy="288"/>
            </a:xfrm>
            <a:prstGeom prst="rect">
              <a:avLst/>
            </a:prstGeom>
            <a:noFill/>
            <a:ln w="9525">
              <a:noFill/>
              <a:miter lim="800000"/>
              <a:headEnd/>
              <a:tailEnd/>
            </a:ln>
          </p:spPr>
          <p:txBody>
            <a:bodyPr wrap="none">
              <a:prstTxWarp prst="textNoShape">
                <a:avLst/>
              </a:prstTxWarp>
              <a:spAutoFit/>
            </a:bodyPr>
            <a:lstStyle/>
            <a:p>
              <a:r>
                <a:rPr lang="en-US">
                  <a:latin typeface="+mn-lt"/>
                </a:rPr>
                <a:t>Time</a:t>
              </a:r>
            </a:p>
          </p:txBody>
        </p:sp>
        <p:sp>
          <p:nvSpPr>
            <p:cNvPr id="19491" name="Line 5"/>
            <p:cNvSpPr>
              <a:spLocks noChangeShapeType="1"/>
            </p:cNvSpPr>
            <p:nvPr/>
          </p:nvSpPr>
          <p:spPr bwMode="auto">
            <a:xfrm flipV="1">
              <a:off x="2383" y="1045"/>
              <a:ext cx="1070" cy="16"/>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latin typeface="+mn-lt"/>
              </a:endParaRPr>
            </a:p>
          </p:txBody>
        </p:sp>
      </p:grpSp>
      <p:grpSp>
        <p:nvGrpSpPr>
          <p:cNvPr id="19460" name="Group 6"/>
          <p:cNvGrpSpPr>
            <a:grpSpLocks/>
          </p:cNvGrpSpPr>
          <p:nvPr/>
        </p:nvGrpSpPr>
        <p:grpSpPr bwMode="auto">
          <a:xfrm>
            <a:off x="177800" y="2236788"/>
            <a:ext cx="8162925" cy="790575"/>
            <a:chOff x="104" y="1678"/>
            <a:chExt cx="5142" cy="498"/>
          </a:xfrm>
        </p:grpSpPr>
        <p:sp>
          <p:nvSpPr>
            <p:cNvPr id="19484" name="Rectangle 7"/>
            <p:cNvSpPr>
              <a:spLocks noChangeArrowheads="1"/>
            </p:cNvSpPr>
            <p:nvPr/>
          </p:nvSpPr>
          <p:spPr bwMode="auto">
            <a:xfrm>
              <a:off x="651" y="1678"/>
              <a:ext cx="711" cy="498"/>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latin typeface="+mn-lt"/>
                </a:rPr>
                <a:t>Warning</a:t>
              </a:r>
            </a:p>
          </p:txBody>
        </p:sp>
        <p:sp>
          <p:nvSpPr>
            <p:cNvPr id="19485" name="Rectangle 8"/>
            <p:cNvSpPr>
              <a:spLocks noChangeArrowheads="1"/>
            </p:cNvSpPr>
            <p:nvPr/>
          </p:nvSpPr>
          <p:spPr bwMode="auto">
            <a:xfrm>
              <a:off x="1547" y="1678"/>
              <a:ext cx="809" cy="498"/>
            </a:xfrm>
            <a:prstGeom prst="rect">
              <a:avLst/>
            </a:prstGeom>
            <a:solidFill>
              <a:srgbClr val="009900"/>
            </a:solidFill>
            <a:ln w="9525">
              <a:solidFill>
                <a:schemeClr val="hlink"/>
              </a:solidFill>
              <a:miter lim="800000"/>
              <a:headEnd/>
              <a:tailEnd/>
            </a:ln>
          </p:spPr>
          <p:txBody>
            <a:bodyPr wrap="none" anchor="ctr">
              <a:prstTxWarp prst="textNoShape">
                <a:avLst/>
              </a:prstTxWarp>
            </a:bodyPr>
            <a:lstStyle/>
            <a:p>
              <a:pPr algn="ctr"/>
              <a:r>
                <a:rPr lang="en-US" sz="1800">
                  <a:latin typeface="+mn-lt"/>
                </a:rPr>
                <a:t>Interval</a:t>
              </a:r>
              <a:r>
                <a:rPr lang="en-US" sz="1400">
                  <a:solidFill>
                    <a:schemeClr val="bg2"/>
                  </a:solidFill>
                  <a:latin typeface="+mn-lt"/>
                </a:rPr>
                <a:t> </a:t>
              </a:r>
              <a:r>
                <a:rPr lang="en-US" sz="1800">
                  <a:latin typeface="+mn-lt"/>
                </a:rPr>
                <a:t>1</a:t>
              </a:r>
              <a:endParaRPr lang="en-US" sz="1400">
                <a:solidFill>
                  <a:schemeClr val="bg2"/>
                </a:solidFill>
                <a:latin typeface="+mn-lt"/>
              </a:endParaRPr>
            </a:p>
          </p:txBody>
        </p:sp>
        <p:sp>
          <p:nvSpPr>
            <p:cNvPr id="19486" name="Rectangle 9"/>
            <p:cNvSpPr>
              <a:spLocks noChangeArrowheads="1"/>
            </p:cNvSpPr>
            <p:nvPr/>
          </p:nvSpPr>
          <p:spPr bwMode="auto">
            <a:xfrm>
              <a:off x="2597" y="1678"/>
              <a:ext cx="809" cy="498"/>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pPr algn="ctr"/>
              <a:r>
                <a:rPr lang="en-US" sz="1800">
                  <a:latin typeface="+mn-lt"/>
                </a:rPr>
                <a:t>Interval 2</a:t>
              </a:r>
              <a:endParaRPr lang="en-US" sz="1800">
                <a:solidFill>
                  <a:schemeClr val="bg2"/>
                </a:solidFill>
                <a:latin typeface="+mn-lt"/>
              </a:endParaRPr>
            </a:p>
          </p:txBody>
        </p:sp>
        <p:sp>
          <p:nvSpPr>
            <p:cNvPr id="19487" name="Rectangle 10"/>
            <p:cNvSpPr>
              <a:spLocks noChangeArrowheads="1"/>
            </p:cNvSpPr>
            <p:nvPr/>
          </p:nvSpPr>
          <p:spPr bwMode="auto">
            <a:xfrm>
              <a:off x="3625" y="1678"/>
              <a:ext cx="1047" cy="49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latin typeface="+mn-lt"/>
                </a:rPr>
                <a:t>Respond: 1 or 2?</a:t>
              </a:r>
            </a:p>
          </p:txBody>
        </p:sp>
        <p:sp>
          <p:nvSpPr>
            <p:cNvPr id="19488" name="Text Box 11"/>
            <p:cNvSpPr txBox="1">
              <a:spLocks noChangeArrowheads="1"/>
            </p:cNvSpPr>
            <p:nvPr/>
          </p:nvSpPr>
          <p:spPr bwMode="auto">
            <a:xfrm>
              <a:off x="104" y="1811"/>
              <a:ext cx="465" cy="233"/>
            </a:xfrm>
            <a:prstGeom prst="rect">
              <a:avLst/>
            </a:prstGeom>
            <a:noFill/>
            <a:ln w="9525">
              <a:noFill/>
              <a:miter lim="800000"/>
              <a:headEnd/>
              <a:tailEnd/>
            </a:ln>
          </p:spPr>
          <p:txBody>
            <a:bodyPr wrap="none">
              <a:prstTxWarp prst="textNoShape">
                <a:avLst/>
              </a:prstTxWarp>
              <a:spAutoFit/>
            </a:bodyPr>
            <a:lstStyle/>
            <a:p>
              <a:r>
                <a:rPr lang="en-US" sz="1800">
                  <a:latin typeface="+mn-lt"/>
                </a:rPr>
                <a:t>Trial</a:t>
              </a:r>
              <a:r>
                <a:rPr lang="en-US" sz="1400">
                  <a:latin typeface="+mn-lt"/>
                </a:rPr>
                <a:t> </a:t>
              </a:r>
              <a:r>
                <a:rPr lang="en-US" sz="1800">
                  <a:latin typeface="+mn-lt"/>
                </a:rPr>
                <a:t>1</a:t>
              </a:r>
              <a:endParaRPr lang="en-US" sz="1400">
                <a:latin typeface="+mn-lt"/>
              </a:endParaRPr>
            </a:p>
          </p:txBody>
        </p:sp>
        <p:sp>
          <p:nvSpPr>
            <p:cNvPr id="19489" name="Text Box 12"/>
            <p:cNvSpPr txBox="1">
              <a:spLocks noChangeArrowheads="1"/>
            </p:cNvSpPr>
            <p:nvPr/>
          </p:nvSpPr>
          <p:spPr bwMode="auto">
            <a:xfrm>
              <a:off x="4864" y="1809"/>
              <a:ext cx="382" cy="237"/>
            </a:xfrm>
            <a:prstGeom prst="rect">
              <a:avLst/>
            </a:prstGeom>
            <a:solidFill>
              <a:schemeClr val="tx2"/>
            </a:solidFill>
            <a:ln w="9525">
              <a:solidFill>
                <a:schemeClr val="tx2"/>
              </a:solidFill>
              <a:miter lim="800000"/>
              <a:headEnd/>
              <a:tailEnd/>
            </a:ln>
          </p:spPr>
          <p:txBody>
            <a:bodyPr>
              <a:prstTxWarp prst="textNoShape">
                <a:avLst/>
              </a:prstTxWarp>
              <a:spAutoFit/>
            </a:bodyPr>
            <a:lstStyle/>
            <a:p>
              <a:pPr algn="ctr"/>
              <a:r>
                <a:rPr lang="en-US" sz="1800">
                  <a:solidFill>
                    <a:schemeClr val="bg2"/>
                  </a:solidFill>
                  <a:latin typeface="+mn-lt"/>
                </a:rPr>
                <a:t>1</a:t>
              </a:r>
              <a:endParaRPr lang="en-US" sz="1400">
                <a:latin typeface="+mn-lt"/>
              </a:endParaRPr>
            </a:p>
          </p:txBody>
        </p:sp>
      </p:grpSp>
      <p:grpSp>
        <p:nvGrpSpPr>
          <p:cNvPr id="19461" name="Group 13"/>
          <p:cNvGrpSpPr>
            <a:grpSpLocks/>
          </p:cNvGrpSpPr>
          <p:nvPr/>
        </p:nvGrpSpPr>
        <p:grpSpPr bwMode="auto">
          <a:xfrm>
            <a:off x="177800" y="3192463"/>
            <a:ext cx="8172450" cy="790575"/>
            <a:chOff x="104" y="2337"/>
            <a:chExt cx="5148" cy="498"/>
          </a:xfrm>
        </p:grpSpPr>
        <p:sp>
          <p:nvSpPr>
            <p:cNvPr id="19478" name="Rectangle 14"/>
            <p:cNvSpPr>
              <a:spLocks noChangeArrowheads="1"/>
            </p:cNvSpPr>
            <p:nvPr/>
          </p:nvSpPr>
          <p:spPr bwMode="auto">
            <a:xfrm>
              <a:off x="651" y="2337"/>
              <a:ext cx="711" cy="498"/>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latin typeface="+mn-lt"/>
                </a:rPr>
                <a:t>Warning</a:t>
              </a:r>
            </a:p>
          </p:txBody>
        </p:sp>
        <p:sp>
          <p:nvSpPr>
            <p:cNvPr id="19479" name="Rectangle 15"/>
            <p:cNvSpPr>
              <a:spLocks noChangeArrowheads="1"/>
            </p:cNvSpPr>
            <p:nvPr/>
          </p:nvSpPr>
          <p:spPr bwMode="auto">
            <a:xfrm>
              <a:off x="1547" y="2337"/>
              <a:ext cx="809" cy="498"/>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pPr algn="ctr"/>
              <a:r>
                <a:rPr lang="en-US" sz="1800">
                  <a:latin typeface="+mn-lt"/>
                </a:rPr>
                <a:t>Interval</a:t>
              </a:r>
              <a:r>
                <a:rPr lang="en-US" sz="1400">
                  <a:latin typeface="+mn-lt"/>
                </a:rPr>
                <a:t> </a:t>
              </a:r>
              <a:r>
                <a:rPr lang="en-US" sz="1800">
                  <a:latin typeface="+mn-lt"/>
                </a:rPr>
                <a:t>1</a:t>
              </a:r>
              <a:endParaRPr lang="en-US" sz="1400">
                <a:solidFill>
                  <a:schemeClr val="bg2"/>
                </a:solidFill>
                <a:latin typeface="+mn-lt"/>
              </a:endParaRPr>
            </a:p>
          </p:txBody>
        </p:sp>
        <p:sp>
          <p:nvSpPr>
            <p:cNvPr id="19480" name="Rectangle 16"/>
            <p:cNvSpPr>
              <a:spLocks noChangeArrowheads="1"/>
            </p:cNvSpPr>
            <p:nvPr/>
          </p:nvSpPr>
          <p:spPr bwMode="auto">
            <a:xfrm>
              <a:off x="2597" y="2337"/>
              <a:ext cx="809" cy="498"/>
            </a:xfrm>
            <a:prstGeom prst="rect">
              <a:avLst/>
            </a:prstGeom>
            <a:solidFill>
              <a:srgbClr val="009900"/>
            </a:solidFill>
            <a:ln w="9525">
              <a:solidFill>
                <a:schemeClr val="hlink"/>
              </a:solidFill>
              <a:miter lim="800000"/>
              <a:headEnd/>
              <a:tailEnd/>
            </a:ln>
          </p:spPr>
          <p:txBody>
            <a:bodyPr wrap="none" anchor="ctr">
              <a:prstTxWarp prst="textNoShape">
                <a:avLst/>
              </a:prstTxWarp>
            </a:bodyPr>
            <a:lstStyle/>
            <a:p>
              <a:pPr algn="ctr"/>
              <a:r>
                <a:rPr lang="en-US" sz="1800">
                  <a:latin typeface="+mn-lt"/>
                </a:rPr>
                <a:t>Interval 2</a:t>
              </a:r>
              <a:endParaRPr lang="en-US" sz="1800">
                <a:solidFill>
                  <a:schemeClr val="bg2"/>
                </a:solidFill>
                <a:latin typeface="+mn-lt"/>
              </a:endParaRPr>
            </a:p>
          </p:txBody>
        </p:sp>
        <p:sp>
          <p:nvSpPr>
            <p:cNvPr id="19481" name="Rectangle 17"/>
            <p:cNvSpPr>
              <a:spLocks noChangeArrowheads="1"/>
            </p:cNvSpPr>
            <p:nvPr/>
          </p:nvSpPr>
          <p:spPr bwMode="auto">
            <a:xfrm>
              <a:off x="3625" y="2337"/>
              <a:ext cx="1047" cy="49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latin typeface="+mn-lt"/>
                </a:rPr>
                <a:t>Respond: 1 or 2?</a:t>
              </a:r>
            </a:p>
          </p:txBody>
        </p:sp>
        <p:sp>
          <p:nvSpPr>
            <p:cNvPr id="19482" name="Text Box 18"/>
            <p:cNvSpPr txBox="1">
              <a:spLocks noChangeArrowheads="1"/>
            </p:cNvSpPr>
            <p:nvPr/>
          </p:nvSpPr>
          <p:spPr bwMode="auto">
            <a:xfrm>
              <a:off x="104" y="2470"/>
              <a:ext cx="465" cy="233"/>
            </a:xfrm>
            <a:prstGeom prst="rect">
              <a:avLst/>
            </a:prstGeom>
            <a:noFill/>
            <a:ln w="9525">
              <a:noFill/>
              <a:miter lim="800000"/>
              <a:headEnd/>
              <a:tailEnd/>
            </a:ln>
          </p:spPr>
          <p:txBody>
            <a:bodyPr wrap="none">
              <a:prstTxWarp prst="textNoShape">
                <a:avLst/>
              </a:prstTxWarp>
              <a:spAutoFit/>
            </a:bodyPr>
            <a:lstStyle/>
            <a:p>
              <a:r>
                <a:rPr lang="en-US" sz="1800">
                  <a:latin typeface="+mn-lt"/>
                </a:rPr>
                <a:t>Trial</a:t>
              </a:r>
              <a:r>
                <a:rPr lang="en-US" sz="1400">
                  <a:latin typeface="+mn-lt"/>
                </a:rPr>
                <a:t> </a:t>
              </a:r>
              <a:r>
                <a:rPr lang="en-US" sz="1800">
                  <a:latin typeface="+mn-lt"/>
                </a:rPr>
                <a:t>2</a:t>
              </a:r>
              <a:endParaRPr lang="en-US" sz="1400">
                <a:latin typeface="+mn-lt"/>
              </a:endParaRPr>
            </a:p>
          </p:txBody>
        </p:sp>
        <p:sp>
          <p:nvSpPr>
            <p:cNvPr id="19483" name="Text Box 19"/>
            <p:cNvSpPr txBox="1">
              <a:spLocks noChangeArrowheads="1"/>
            </p:cNvSpPr>
            <p:nvPr/>
          </p:nvSpPr>
          <p:spPr bwMode="auto">
            <a:xfrm>
              <a:off x="4870" y="2468"/>
              <a:ext cx="382" cy="237"/>
            </a:xfrm>
            <a:prstGeom prst="rect">
              <a:avLst/>
            </a:prstGeom>
            <a:solidFill>
              <a:schemeClr val="tx2"/>
            </a:solidFill>
            <a:ln w="9525">
              <a:solidFill>
                <a:schemeClr val="tx2"/>
              </a:solidFill>
              <a:miter lim="800000"/>
              <a:headEnd/>
              <a:tailEnd/>
            </a:ln>
          </p:spPr>
          <p:txBody>
            <a:bodyPr>
              <a:prstTxWarp prst="textNoShape">
                <a:avLst/>
              </a:prstTxWarp>
              <a:spAutoFit/>
            </a:bodyPr>
            <a:lstStyle/>
            <a:p>
              <a:pPr algn="ctr"/>
              <a:r>
                <a:rPr lang="en-US" sz="1800">
                  <a:solidFill>
                    <a:schemeClr val="bg2"/>
                  </a:solidFill>
                  <a:latin typeface="+mn-lt"/>
                </a:rPr>
                <a:t>2</a:t>
              </a:r>
              <a:endParaRPr lang="en-US" sz="1400">
                <a:latin typeface="+mn-lt"/>
              </a:endParaRPr>
            </a:p>
          </p:txBody>
        </p:sp>
      </p:grpSp>
      <p:grpSp>
        <p:nvGrpSpPr>
          <p:cNvPr id="19462" name="Group 20"/>
          <p:cNvGrpSpPr>
            <a:grpSpLocks/>
          </p:cNvGrpSpPr>
          <p:nvPr/>
        </p:nvGrpSpPr>
        <p:grpSpPr bwMode="auto">
          <a:xfrm>
            <a:off x="177800" y="4148138"/>
            <a:ext cx="8181975" cy="790575"/>
            <a:chOff x="104" y="2882"/>
            <a:chExt cx="5154" cy="498"/>
          </a:xfrm>
        </p:grpSpPr>
        <p:sp>
          <p:nvSpPr>
            <p:cNvPr id="19472" name="Rectangle 21"/>
            <p:cNvSpPr>
              <a:spLocks noChangeArrowheads="1"/>
            </p:cNvSpPr>
            <p:nvPr/>
          </p:nvSpPr>
          <p:spPr bwMode="auto">
            <a:xfrm>
              <a:off x="651" y="2882"/>
              <a:ext cx="711" cy="498"/>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latin typeface="+mn-lt"/>
                </a:rPr>
                <a:t>Warning</a:t>
              </a:r>
            </a:p>
          </p:txBody>
        </p:sp>
        <p:sp>
          <p:nvSpPr>
            <p:cNvPr id="19473" name="Rectangle 22"/>
            <p:cNvSpPr>
              <a:spLocks noChangeArrowheads="1"/>
            </p:cNvSpPr>
            <p:nvPr/>
          </p:nvSpPr>
          <p:spPr bwMode="auto">
            <a:xfrm>
              <a:off x="1547" y="2882"/>
              <a:ext cx="809" cy="498"/>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pPr algn="ctr"/>
              <a:r>
                <a:rPr lang="en-US" sz="1800">
                  <a:latin typeface="+mn-lt"/>
                </a:rPr>
                <a:t>Interval</a:t>
              </a:r>
              <a:r>
                <a:rPr lang="en-US" sz="1400">
                  <a:latin typeface="+mn-lt"/>
                </a:rPr>
                <a:t> </a:t>
              </a:r>
              <a:r>
                <a:rPr lang="en-US" sz="1800">
                  <a:latin typeface="+mn-lt"/>
                </a:rPr>
                <a:t>1</a:t>
              </a:r>
              <a:endParaRPr lang="en-US" sz="1400">
                <a:solidFill>
                  <a:schemeClr val="bg2"/>
                </a:solidFill>
                <a:latin typeface="+mn-lt"/>
              </a:endParaRPr>
            </a:p>
          </p:txBody>
        </p:sp>
        <p:sp>
          <p:nvSpPr>
            <p:cNvPr id="19474" name="Rectangle 23"/>
            <p:cNvSpPr>
              <a:spLocks noChangeArrowheads="1"/>
            </p:cNvSpPr>
            <p:nvPr/>
          </p:nvSpPr>
          <p:spPr bwMode="auto">
            <a:xfrm>
              <a:off x="2597" y="2882"/>
              <a:ext cx="809" cy="498"/>
            </a:xfrm>
            <a:prstGeom prst="rect">
              <a:avLst/>
            </a:prstGeom>
            <a:solidFill>
              <a:srgbClr val="009900"/>
            </a:solidFill>
            <a:ln w="9525">
              <a:solidFill>
                <a:schemeClr val="hlink"/>
              </a:solidFill>
              <a:miter lim="800000"/>
              <a:headEnd/>
              <a:tailEnd/>
            </a:ln>
          </p:spPr>
          <p:txBody>
            <a:bodyPr wrap="none" anchor="ctr">
              <a:prstTxWarp prst="textNoShape">
                <a:avLst/>
              </a:prstTxWarp>
            </a:bodyPr>
            <a:lstStyle/>
            <a:p>
              <a:pPr algn="ctr"/>
              <a:r>
                <a:rPr lang="en-US" sz="1800">
                  <a:latin typeface="+mn-lt"/>
                </a:rPr>
                <a:t>Interval 2</a:t>
              </a:r>
              <a:endParaRPr lang="en-US" sz="1800">
                <a:solidFill>
                  <a:schemeClr val="bg2"/>
                </a:solidFill>
                <a:latin typeface="+mn-lt"/>
              </a:endParaRPr>
            </a:p>
          </p:txBody>
        </p:sp>
        <p:sp>
          <p:nvSpPr>
            <p:cNvPr id="19475" name="Rectangle 24"/>
            <p:cNvSpPr>
              <a:spLocks noChangeArrowheads="1"/>
            </p:cNvSpPr>
            <p:nvPr/>
          </p:nvSpPr>
          <p:spPr bwMode="auto">
            <a:xfrm>
              <a:off x="3625" y="2882"/>
              <a:ext cx="1047" cy="49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latin typeface="+mn-lt"/>
                </a:rPr>
                <a:t>Respond: 1 or 2?</a:t>
              </a:r>
            </a:p>
          </p:txBody>
        </p:sp>
        <p:sp>
          <p:nvSpPr>
            <p:cNvPr id="19476" name="Text Box 25"/>
            <p:cNvSpPr txBox="1">
              <a:spLocks noChangeArrowheads="1"/>
            </p:cNvSpPr>
            <p:nvPr/>
          </p:nvSpPr>
          <p:spPr bwMode="auto">
            <a:xfrm>
              <a:off x="104" y="3015"/>
              <a:ext cx="465" cy="233"/>
            </a:xfrm>
            <a:prstGeom prst="rect">
              <a:avLst/>
            </a:prstGeom>
            <a:noFill/>
            <a:ln w="9525">
              <a:noFill/>
              <a:miter lim="800000"/>
              <a:headEnd/>
              <a:tailEnd/>
            </a:ln>
          </p:spPr>
          <p:txBody>
            <a:bodyPr wrap="none">
              <a:prstTxWarp prst="textNoShape">
                <a:avLst/>
              </a:prstTxWarp>
              <a:spAutoFit/>
            </a:bodyPr>
            <a:lstStyle/>
            <a:p>
              <a:r>
                <a:rPr lang="en-US" sz="1800">
                  <a:latin typeface="+mn-lt"/>
                </a:rPr>
                <a:t>Trial</a:t>
              </a:r>
              <a:r>
                <a:rPr lang="en-US" sz="1400">
                  <a:latin typeface="+mn-lt"/>
                </a:rPr>
                <a:t> </a:t>
              </a:r>
              <a:r>
                <a:rPr lang="en-US" sz="1800">
                  <a:latin typeface="+mn-lt"/>
                </a:rPr>
                <a:t>3</a:t>
              </a:r>
              <a:endParaRPr lang="en-US" sz="1400">
                <a:latin typeface="+mn-lt"/>
              </a:endParaRPr>
            </a:p>
          </p:txBody>
        </p:sp>
        <p:sp>
          <p:nvSpPr>
            <p:cNvPr id="19477" name="Text Box 26"/>
            <p:cNvSpPr txBox="1">
              <a:spLocks noChangeArrowheads="1"/>
            </p:cNvSpPr>
            <p:nvPr/>
          </p:nvSpPr>
          <p:spPr bwMode="auto">
            <a:xfrm>
              <a:off x="4876" y="3013"/>
              <a:ext cx="382" cy="237"/>
            </a:xfrm>
            <a:prstGeom prst="rect">
              <a:avLst/>
            </a:prstGeom>
            <a:solidFill>
              <a:schemeClr val="tx2"/>
            </a:solidFill>
            <a:ln w="9525">
              <a:solidFill>
                <a:schemeClr val="tx2"/>
              </a:solidFill>
              <a:miter lim="800000"/>
              <a:headEnd/>
              <a:tailEnd/>
            </a:ln>
          </p:spPr>
          <p:txBody>
            <a:bodyPr>
              <a:prstTxWarp prst="textNoShape">
                <a:avLst/>
              </a:prstTxWarp>
              <a:spAutoFit/>
            </a:bodyPr>
            <a:lstStyle/>
            <a:p>
              <a:pPr algn="ctr"/>
              <a:r>
                <a:rPr lang="en-US" sz="1800">
                  <a:solidFill>
                    <a:schemeClr val="bg2"/>
                  </a:solidFill>
                  <a:latin typeface="+mn-lt"/>
                </a:rPr>
                <a:t>2</a:t>
              </a:r>
              <a:endParaRPr lang="en-US" sz="1400">
                <a:latin typeface="+mn-lt"/>
              </a:endParaRPr>
            </a:p>
          </p:txBody>
        </p:sp>
      </p:grpSp>
      <p:sp>
        <p:nvSpPr>
          <p:cNvPr id="19463" name="Text Box 27"/>
          <p:cNvSpPr txBox="1">
            <a:spLocks noChangeArrowheads="1"/>
          </p:cNvSpPr>
          <p:nvPr/>
        </p:nvSpPr>
        <p:spPr bwMode="auto">
          <a:xfrm>
            <a:off x="7591425" y="1458913"/>
            <a:ext cx="1072717" cy="369332"/>
          </a:xfrm>
          <a:prstGeom prst="rect">
            <a:avLst/>
          </a:prstGeom>
          <a:noFill/>
          <a:ln w="9525">
            <a:noFill/>
            <a:miter lim="800000"/>
            <a:headEnd/>
            <a:tailEnd/>
          </a:ln>
        </p:spPr>
        <p:txBody>
          <a:bodyPr wrap="none">
            <a:prstTxWarp prst="textNoShape">
              <a:avLst/>
            </a:prstTxWarp>
            <a:spAutoFit/>
          </a:bodyPr>
          <a:lstStyle/>
          <a:p>
            <a:r>
              <a:rPr lang="en-US" sz="1800">
                <a:latin typeface="+mn-lt"/>
              </a:rPr>
              <a:t>Feedback</a:t>
            </a:r>
            <a:endParaRPr lang="en-US" sz="1600">
              <a:latin typeface="+mn-lt"/>
            </a:endParaRPr>
          </a:p>
        </p:txBody>
      </p:sp>
      <p:grpSp>
        <p:nvGrpSpPr>
          <p:cNvPr id="19464" name="Group 28"/>
          <p:cNvGrpSpPr>
            <a:grpSpLocks/>
          </p:cNvGrpSpPr>
          <p:nvPr/>
        </p:nvGrpSpPr>
        <p:grpSpPr bwMode="auto">
          <a:xfrm>
            <a:off x="2670174" y="804863"/>
            <a:ext cx="1539875" cy="536575"/>
            <a:chOff x="1445" y="499"/>
            <a:chExt cx="970" cy="338"/>
          </a:xfrm>
        </p:grpSpPr>
        <p:sp>
          <p:nvSpPr>
            <p:cNvPr id="19470" name="Rectangle 29"/>
            <p:cNvSpPr>
              <a:spLocks noChangeArrowheads="1"/>
            </p:cNvSpPr>
            <p:nvPr/>
          </p:nvSpPr>
          <p:spPr bwMode="auto">
            <a:xfrm>
              <a:off x="1445" y="571"/>
              <a:ext cx="298" cy="266"/>
            </a:xfrm>
            <a:prstGeom prst="rect">
              <a:avLst/>
            </a:prstGeom>
            <a:solidFill>
              <a:srgbClr val="009900"/>
            </a:solidFill>
            <a:ln w="9525">
              <a:solidFill>
                <a:schemeClr val="hlink"/>
              </a:solidFill>
              <a:miter lim="800000"/>
              <a:headEnd/>
              <a:tailEnd/>
            </a:ln>
          </p:spPr>
          <p:txBody>
            <a:bodyPr wrap="none" anchor="ctr">
              <a:prstTxWarp prst="textNoShape">
                <a:avLst/>
              </a:prstTxWarp>
            </a:bodyPr>
            <a:lstStyle/>
            <a:p>
              <a:endParaRPr lang="en-US">
                <a:latin typeface="+mn-lt"/>
              </a:endParaRPr>
            </a:p>
          </p:txBody>
        </p:sp>
        <p:sp>
          <p:nvSpPr>
            <p:cNvPr id="19471" name="Text Box 30"/>
            <p:cNvSpPr txBox="1">
              <a:spLocks noChangeArrowheads="1"/>
            </p:cNvSpPr>
            <p:nvPr/>
          </p:nvSpPr>
          <p:spPr bwMode="auto">
            <a:xfrm>
              <a:off x="1827" y="499"/>
              <a:ext cx="588" cy="291"/>
            </a:xfrm>
            <a:prstGeom prst="rect">
              <a:avLst/>
            </a:prstGeom>
            <a:noFill/>
            <a:ln w="9525">
              <a:noFill/>
              <a:miter lim="800000"/>
              <a:headEnd/>
              <a:tailEnd/>
            </a:ln>
          </p:spPr>
          <p:txBody>
            <a:bodyPr wrap="none">
              <a:prstTxWarp prst="textNoShape">
                <a:avLst/>
              </a:prstTxWarp>
              <a:spAutoFit/>
            </a:bodyPr>
            <a:lstStyle/>
            <a:p>
              <a:r>
                <a:rPr lang="en-US">
                  <a:latin typeface="+mn-lt"/>
                </a:rPr>
                <a:t>F + ∆F</a:t>
              </a:r>
              <a:endParaRPr lang="en-US" sz="1400">
                <a:latin typeface="+mn-lt"/>
              </a:endParaRPr>
            </a:p>
          </p:txBody>
        </p:sp>
      </p:grpSp>
      <p:grpSp>
        <p:nvGrpSpPr>
          <p:cNvPr id="19465" name="Group 31"/>
          <p:cNvGrpSpPr>
            <a:grpSpLocks/>
          </p:cNvGrpSpPr>
          <p:nvPr/>
        </p:nvGrpSpPr>
        <p:grpSpPr bwMode="auto">
          <a:xfrm>
            <a:off x="4921250" y="804863"/>
            <a:ext cx="906463" cy="536575"/>
            <a:chOff x="3206" y="499"/>
            <a:chExt cx="571" cy="338"/>
          </a:xfrm>
        </p:grpSpPr>
        <p:sp>
          <p:nvSpPr>
            <p:cNvPr id="19468" name="Rectangle 32"/>
            <p:cNvSpPr>
              <a:spLocks noChangeArrowheads="1"/>
            </p:cNvSpPr>
            <p:nvPr/>
          </p:nvSpPr>
          <p:spPr bwMode="auto">
            <a:xfrm>
              <a:off x="3206" y="571"/>
              <a:ext cx="298" cy="266"/>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latin typeface="+mn-lt"/>
              </a:endParaRPr>
            </a:p>
          </p:txBody>
        </p:sp>
        <p:sp>
          <p:nvSpPr>
            <p:cNvPr id="19469" name="Text Box 33"/>
            <p:cNvSpPr txBox="1">
              <a:spLocks noChangeArrowheads="1"/>
            </p:cNvSpPr>
            <p:nvPr/>
          </p:nvSpPr>
          <p:spPr bwMode="auto">
            <a:xfrm>
              <a:off x="3572" y="499"/>
              <a:ext cx="205" cy="291"/>
            </a:xfrm>
            <a:prstGeom prst="rect">
              <a:avLst/>
            </a:prstGeom>
            <a:noFill/>
            <a:ln w="9525">
              <a:noFill/>
              <a:miter lim="800000"/>
              <a:headEnd/>
              <a:tailEnd/>
            </a:ln>
          </p:spPr>
          <p:txBody>
            <a:bodyPr wrap="none">
              <a:prstTxWarp prst="textNoShape">
                <a:avLst/>
              </a:prstTxWarp>
              <a:spAutoFit/>
            </a:bodyPr>
            <a:lstStyle/>
            <a:p>
              <a:r>
                <a:rPr lang="en-US">
                  <a:latin typeface="+mn-lt"/>
                </a:rPr>
                <a:t>F</a:t>
              </a:r>
            </a:p>
          </p:txBody>
        </p:sp>
      </p:grpSp>
      <p:sp>
        <p:nvSpPr>
          <p:cNvPr id="19466" name="Text Box 34"/>
          <p:cNvSpPr txBox="1">
            <a:spLocks noChangeArrowheads="1"/>
          </p:cNvSpPr>
          <p:nvPr/>
        </p:nvSpPr>
        <p:spPr bwMode="auto">
          <a:xfrm>
            <a:off x="4876800" y="5334000"/>
            <a:ext cx="3094868" cy="461665"/>
          </a:xfrm>
          <a:prstGeom prst="rect">
            <a:avLst/>
          </a:prstGeom>
          <a:noFill/>
          <a:ln w="9525">
            <a:noFill/>
            <a:miter lim="800000"/>
            <a:headEnd/>
            <a:tailEnd/>
          </a:ln>
        </p:spPr>
        <p:txBody>
          <a:bodyPr wrap="none">
            <a:prstTxWarp prst="textNoShape">
              <a:avLst/>
            </a:prstTxWarp>
            <a:spAutoFit/>
          </a:bodyPr>
          <a:lstStyle/>
          <a:p>
            <a:r>
              <a:rPr lang="en-US">
                <a:latin typeface="+mn-lt"/>
              </a:rPr>
              <a:t>Which one was higher?</a:t>
            </a:r>
          </a:p>
        </p:txBody>
      </p:sp>
      <p:sp>
        <p:nvSpPr>
          <p:cNvPr id="19467" name="Text Box 35"/>
          <p:cNvSpPr txBox="1">
            <a:spLocks noChangeArrowheads="1"/>
          </p:cNvSpPr>
          <p:nvPr/>
        </p:nvSpPr>
        <p:spPr bwMode="auto">
          <a:xfrm>
            <a:off x="1965325" y="5851525"/>
            <a:ext cx="3525838" cy="457200"/>
          </a:xfrm>
          <a:prstGeom prst="rect">
            <a:avLst/>
          </a:prstGeom>
          <a:noFill/>
          <a:ln w="9525">
            <a:noFill/>
            <a:miter lim="800000"/>
            <a:headEnd/>
            <a:tailEnd/>
          </a:ln>
        </p:spPr>
        <p:txBody>
          <a:bodyPr wrap="none">
            <a:prstTxWarp prst="textNoShape">
              <a:avLst/>
            </a:prstTxWarp>
            <a:spAutoFit/>
          </a:bodyPr>
          <a:lstStyle/>
          <a:p>
            <a:r>
              <a:rPr lang="en-US">
                <a:latin typeface="+mn-lt"/>
              </a:rPr>
              <a:t>Vary ∆F to find a threshold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Terms for frequency discrimination threshold</a:t>
            </a:r>
          </a:p>
        </p:txBody>
      </p:sp>
      <p:sp>
        <p:nvSpPr>
          <p:cNvPr id="21507" name="Rectangle 3"/>
          <p:cNvSpPr>
            <a:spLocks noGrp="1" noChangeArrowheads="1"/>
          </p:cNvSpPr>
          <p:nvPr>
            <p:ph idx="1"/>
          </p:nvPr>
        </p:nvSpPr>
        <p:spPr/>
        <p:txBody>
          <a:bodyPr/>
          <a:lstStyle/>
          <a:p>
            <a:pPr eaLnBrk="1" hangingPunct="1"/>
            <a:r>
              <a:rPr lang="en-US"/>
              <a:t>∆F</a:t>
            </a:r>
          </a:p>
          <a:p>
            <a:pPr eaLnBrk="1" hangingPunct="1"/>
            <a:r>
              <a:rPr lang="en-US"/>
              <a:t>frequency DL, DLF, FDL</a:t>
            </a:r>
          </a:p>
          <a:p>
            <a:pPr eaLnBrk="1" hangingPunct="1"/>
            <a:r>
              <a:rPr lang="en-US"/>
              <a:t>∆F/F, Weber Fraction</a:t>
            </a:r>
          </a:p>
          <a:p>
            <a:pPr eaLnBrk="1" hangingPunct="1"/>
            <a:r>
              <a:rPr lang="en-US"/>
              <a:t>jnd for frequency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792163" y="619125"/>
            <a:ext cx="7772400" cy="1470025"/>
          </a:xfrm>
        </p:spPr>
        <p:txBody>
          <a:bodyPr/>
          <a:lstStyle/>
          <a:p>
            <a:pPr eaLnBrk="1" hangingPunct="1"/>
            <a:r>
              <a:rPr lang="en-US"/>
              <a:t>Frequency discrimination</a:t>
            </a:r>
          </a:p>
        </p:txBody>
      </p:sp>
      <p:sp>
        <p:nvSpPr>
          <p:cNvPr id="23555" name="Rectangle 3"/>
          <p:cNvSpPr>
            <a:spLocks noGrp="1" noChangeArrowheads="1"/>
          </p:cNvSpPr>
          <p:nvPr>
            <p:ph type="subTitle" idx="1"/>
          </p:nvPr>
        </p:nvSpPr>
        <p:spPr>
          <a:xfrm>
            <a:off x="1304925" y="1800225"/>
            <a:ext cx="6400800" cy="1752600"/>
          </a:xfrm>
        </p:spPr>
        <p:txBody>
          <a:bodyPr/>
          <a:lstStyle/>
          <a:p>
            <a:pPr eaLnBrk="1" hangingPunct="1"/>
            <a:r>
              <a:rPr lang="en-US" smtClean="0">
                <a:solidFill>
                  <a:srgbClr val="898989"/>
                </a:solidFill>
              </a:rPr>
              <a:t>What code do people use to figure out what the frequency of a pure tone is?</a:t>
            </a:r>
          </a:p>
        </p:txBody>
      </p:sp>
      <p:grpSp>
        <p:nvGrpSpPr>
          <p:cNvPr id="23556" name="Group 7"/>
          <p:cNvGrpSpPr>
            <a:grpSpLocks/>
          </p:cNvGrpSpPr>
          <p:nvPr/>
        </p:nvGrpSpPr>
        <p:grpSpPr bwMode="auto">
          <a:xfrm>
            <a:off x="1363663" y="4746625"/>
            <a:ext cx="2219325" cy="1257300"/>
            <a:chOff x="1002632" y="4546057"/>
            <a:chExt cx="2219157" cy="1256632"/>
          </a:xfrm>
        </p:grpSpPr>
        <p:cxnSp>
          <p:nvCxnSpPr>
            <p:cNvPr id="5" name="Straight Connector 4"/>
            <p:cNvCxnSpPr/>
            <p:nvPr/>
          </p:nvCxnSpPr>
          <p:spPr>
            <a:xfrm rot="5400000">
              <a:off x="400508" y="5173579"/>
              <a:ext cx="1256632"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02632" y="5788410"/>
              <a:ext cx="2219157" cy="12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557" name="Group 8"/>
          <p:cNvGrpSpPr>
            <a:grpSpLocks/>
          </p:cNvGrpSpPr>
          <p:nvPr/>
        </p:nvGrpSpPr>
        <p:grpSpPr bwMode="auto">
          <a:xfrm>
            <a:off x="5432425" y="4765675"/>
            <a:ext cx="2219325" cy="1255713"/>
            <a:chOff x="1002632" y="4546057"/>
            <a:chExt cx="2219157" cy="1256632"/>
          </a:xfrm>
        </p:grpSpPr>
        <p:cxnSp>
          <p:nvCxnSpPr>
            <p:cNvPr id="10" name="Straight Connector 9"/>
            <p:cNvCxnSpPr/>
            <p:nvPr/>
          </p:nvCxnSpPr>
          <p:spPr>
            <a:xfrm rot="5400000">
              <a:off x="400508" y="5173580"/>
              <a:ext cx="125663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002632" y="5788391"/>
              <a:ext cx="2219157" cy="142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1176338" y="6162675"/>
            <a:ext cx="2671762" cy="338138"/>
          </a:xfrm>
          <a:prstGeom prst="rect">
            <a:avLst/>
          </a:prstGeom>
          <a:noFill/>
        </p:spPr>
        <p:txBody>
          <a:bodyPr wrap="none">
            <a:spAutoFit/>
          </a:bodyPr>
          <a:lstStyle/>
          <a:p>
            <a:pPr>
              <a:defRPr/>
            </a:pPr>
            <a:r>
              <a:rPr lang="en-US" sz="1600" dirty="0">
                <a:latin typeface="+mn-lt"/>
              </a:rPr>
              <a:t>Position on basilar membrane</a:t>
            </a:r>
          </a:p>
        </p:txBody>
      </p:sp>
      <p:sp>
        <p:nvSpPr>
          <p:cNvPr id="13" name="TextBox 12"/>
          <p:cNvSpPr txBox="1"/>
          <p:nvPr/>
        </p:nvSpPr>
        <p:spPr>
          <a:xfrm>
            <a:off x="5499100" y="6142038"/>
            <a:ext cx="598488" cy="338137"/>
          </a:xfrm>
          <a:prstGeom prst="rect">
            <a:avLst/>
          </a:prstGeom>
          <a:noFill/>
        </p:spPr>
        <p:txBody>
          <a:bodyPr wrap="none">
            <a:spAutoFit/>
          </a:bodyPr>
          <a:lstStyle/>
          <a:p>
            <a:pPr>
              <a:defRPr/>
            </a:pPr>
            <a:r>
              <a:rPr lang="en-US" sz="1600" dirty="0">
                <a:latin typeface="+mn-lt"/>
              </a:rPr>
              <a:t>Time</a:t>
            </a:r>
          </a:p>
        </p:txBody>
      </p:sp>
      <p:sp>
        <p:nvSpPr>
          <p:cNvPr id="14" name="TextBox 13"/>
          <p:cNvSpPr txBox="1"/>
          <p:nvPr/>
        </p:nvSpPr>
        <p:spPr>
          <a:xfrm rot="16200000">
            <a:off x="-309563" y="4575176"/>
            <a:ext cx="2505075" cy="584200"/>
          </a:xfrm>
          <a:prstGeom prst="rect">
            <a:avLst/>
          </a:prstGeom>
          <a:noFill/>
        </p:spPr>
        <p:txBody>
          <a:bodyPr wrap="none">
            <a:spAutoFit/>
          </a:bodyPr>
          <a:lstStyle/>
          <a:p>
            <a:pPr>
              <a:defRPr/>
            </a:pPr>
            <a:r>
              <a:rPr lang="en-US" sz="1600" dirty="0">
                <a:latin typeface="+mn-lt"/>
              </a:rPr>
              <a:t>Combined firing rate of ANF</a:t>
            </a:r>
          </a:p>
          <a:p>
            <a:pPr>
              <a:defRPr/>
            </a:pPr>
            <a:r>
              <a:rPr lang="en-US" sz="1600" dirty="0">
                <a:latin typeface="+mn-lt"/>
              </a:rPr>
              <a:t> with the same CF</a:t>
            </a:r>
          </a:p>
        </p:txBody>
      </p:sp>
      <p:sp>
        <p:nvSpPr>
          <p:cNvPr id="15" name="Freeform 14"/>
          <p:cNvSpPr/>
          <p:nvPr/>
        </p:nvSpPr>
        <p:spPr>
          <a:xfrm>
            <a:off x="1617663" y="5295900"/>
            <a:ext cx="1392237" cy="693738"/>
          </a:xfrm>
          <a:custGeom>
            <a:avLst/>
            <a:gdLst>
              <a:gd name="connsiteX0" fmla="*/ 0 w 1392543"/>
              <a:gd name="connsiteY0" fmla="*/ 692929 h 692929"/>
              <a:gd name="connsiteX1" fmla="*/ 935789 w 1392543"/>
              <a:gd name="connsiteY1" fmla="*/ 104719 h 692929"/>
              <a:gd name="connsiteX2" fmla="*/ 1296736 w 1392543"/>
              <a:gd name="connsiteY2" fmla="*/ 64614 h 692929"/>
              <a:gd name="connsiteX3" fmla="*/ 1376947 w 1392543"/>
              <a:gd name="connsiteY3" fmla="*/ 385456 h 692929"/>
              <a:gd name="connsiteX4" fmla="*/ 1390315 w 1392543"/>
              <a:gd name="connsiteY4" fmla="*/ 679561 h 69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543" h="692929">
                <a:moveTo>
                  <a:pt x="0" y="692929"/>
                </a:moveTo>
                <a:cubicBezTo>
                  <a:pt x="359833" y="451183"/>
                  <a:pt x="719666" y="209438"/>
                  <a:pt x="935789" y="104719"/>
                </a:cubicBezTo>
                <a:cubicBezTo>
                  <a:pt x="1151912" y="0"/>
                  <a:pt x="1223210" y="17825"/>
                  <a:pt x="1296736" y="64614"/>
                </a:cubicBezTo>
                <a:cubicBezTo>
                  <a:pt x="1370262" y="111404"/>
                  <a:pt x="1361351" y="282965"/>
                  <a:pt x="1376947" y="385456"/>
                </a:cubicBezTo>
                <a:cubicBezTo>
                  <a:pt x="1392543" y="487947"/>
                  <a:pt x="1390315" y="679561"/>
                  <a:pt x="1390315" y="679561"/>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17" name="Straight Connector 16"/>
          <p:cNvCxnSpPr/>
          <p:nvPr/>
        </p:nvCxnSpPr>
        <p:spPr>
          <a:xfrm rot="5400000">
            <a:off x="5219701" y="5527675"/>
            <a:ext cx="976312" cy="1587"/>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5827713" y="5664200"/>
            <a:ext cx="701675" cy="3175"/>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387307" y="5760244"/>
            <a:ext cx="509587" cy="3175"/>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6834982" y="5823744"/>
            <a:ext cx="382587" cy="3175"/>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7289800" y="5878513"/>
            <a:ext cx="268287" cy="7938"/>
          </a:xfrm>
          <a:prstGeom prst="line">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rot="16200000">
            <a:off x="4288632" y="5210969"/>
            <a:ext cx="1727200" cy="338137"/>
          </a:xfrm>
          <a:prstGeom prst="rect">
            <a:avLst/>
          </a:prstGeom>
          <a:noFill/>
        </p:spPr>
        <p:txBody>
          <a:bodyPr wrap="none">
            <a:spAutoFit/>
          </a:bodyPr>
          <a:lstStyle/>
          <a:p>
            <a:pPr>
              <a:defRPr/>
            </a:pPr>
            <a:r>
              <a:rPr lang="en-US" sz="1600" dirty="0">
                <a:latin typeface="+mn-lt"/>
              </a:rPr>
              <a:t># action potentials</a:t>
            </a:r>
          </a:p>
        </p:txBody>
      </p:sp>
      <p:sp>
        <p:nvSpPr>
          <p:cNvPr id="34" name="TextBox 33"/>
          <p:cNvSpPr txBox="1"/>
          <p:nvPr/>
        </p:nvSpPr>
        <p:spPr>
          <a:xfrm>
            <a:off x="1536700" y="3836988"/>
            <a:ext cx="2181225" cy="461962"/>
          </a:xfrm>
          <a:prstGeom prst="rect">
            <a:avLst/>
          </a:prstGeom>
          <a:noFill/>
        </p:spPr>
        <p:txBody>
          <a:bodyPr wrap="none">
            <a:spAutoFit/>
          </a:bodyPr>
          <a:lstStyle/>
          <a:p>
            <a:pPr>
              <a:defRPr/>
            </a:pPr>
            <a:r>
              <a:rPr lang="en-US" dirty="0">
                <a:latin typeface="+mn-lt"/>
              </a:rPr>
              <a:t>Rate-place code</a:t>
            </a:r>
          </a:p>
        </p:txBody>
      </p:sp>
      <p:sp>
        <p:nvSpPr>
          <p:cNvPr id="35" name="TextBox 34"/>
          <p:cNvSpPr txBox="1"/>
          <p:nvPr/>
        </p:nvSpPr>
        <p:spPr>
          <a:xfrm>
            <a:off x="5567363" y="3836988"/>
            <a:ext cx="2022475" cy="461962"/>
          </a:xfrm>
          <a:prstGeom prst="rect">
            <a:avLst/>
          </a:prstGeom>
          <a:noFill/>
        </p:spPr>
        <p:txBody>
          <a:bodyPr wrap="none">
            <a:spAutoFit/>
          </a:bodyPr>
          <a:lstStyle/>
          <a:p>
            <a:pPr>
              <a:defRPr/>
            </a:pPr>
            <a:r>
              <a:rPr lang="en-US" dirty="0">
                <a:latin typeface="+mn-lt"/>
              </a:rPr>
              <a:t>Temporal code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Frequency discrimination demo</a:t>
            </a:r>
          </a:p>
        </p:txBody>
      </p:sp>
      <p:grpSp>
        <p:nvGrpSpPr>
          <p:cNvPr id="25603" name="Group 35"/>
          <p:cNvGrpSpPr>
            <a:grpSpLocks/>
          </p:cNvGrpSpPr>
          <p:nvPr/>
        </p:nvGrpSpPr>
        <p:grpSpPr bwMode="auto">
          <a:xfrm>
            <a:off x="-22225" y="1681163"/>
            <a:ext cx="2540000" cy="2244725"/>
            <a:chOff x="351912" y="1534546"/>
            <a:chExt cx="2539713" cy="2244951"/>
          </a:xfrm>
        </p:grpSpPr>
        <p:grpSp>
          <p:nvGrpSpPr>
            <p:cNvPr id="25640" name="Group 8"/>
            <p:cNvGrpSpPr>
              <a:grpSpLocks/>
            </p:cNvGrpSpPr>
            <p:nvPr/>
          </p:nvGrpSpPr>
          <p:grpSpPr bwMode="auto">
            <a:xfrm>
              <a:off x="1723644" y="1848458"/>
              <a:ext cx="1167981" cy="1134028"/>
              <a:chOff x="1111284" y="1848458"/>
              <a:chExt cx="1167981" cy="1134028"/>
            </a:xfrm>
          </p:grpSpPr>
          <p:cxnSp>
            <p:nvCxnSpPr>
              <p:cNvPr id="4" name="Straight Connector 3"/>
              <p:cNvCxnSpPr/>
              <p:nvPr/>
            </p:nvCxnSpPr>
            <p:spPr>
              <a:xfrm rot="5400000">
                <a:off x="560873" y="2399028"/>
                <a:ext cx="1111362" cy="111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a:off x="1115759" y="2965027"/>
                <a:ext cx="1163506" cy="1746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p:nvCxnSpPr>
          <p:spPr>
            <a:xfrm rot="5400000">
              <a:off x="1932849" y="2806261"/>
              <a:ext cx="328645"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2147098" y="2630033"/>
              <a:ext cx="698570" cy="19048"/>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16200000">
              <a:off x="-321299" y="2207757"/>
              <a:ext cx="1746426" cy="400005"/>
            </a:xfrm>
            <a:prstGeom prst="rect">
              <a:avLst/>
            </a:prstGeom>
            <a:noFill/>
          </p:spPr>
          <p:txBody>
            <a:bodyPr wrap="none">
              <a:spAutoFit/>
            </a:bodyPr>
            <a:lstStyle/>
            <a:p>
              <a:pPr>
                <a:defRPr/>
              </a:pPr>
              <a:r>
                <a:rPr lang="en-US" sz="2000" dirty="0">
                  <a:latin typeface="+mn-lt"/>
                </a:rPr>
                <a:t>Frequency (Hz)</a:t>
              </a:r>
            </a:p>
          </p:txBody>
        </p:sp>
        <p:sp>
          <p:nvSpPr>
            <p:cNvPr id="23" name="TextBox 22"/>
            <p:cNvSpPr txBox="1"/>
            <p:nvPr/>
          </p:nvSpPr>
          <p:spPr>
            <a:xfrm>
              <a:off x="1939233" y="3379407"/>
              <a:ext cx="701596" cy="400090"/>
            </a:xfrm>
            <a:prstGeom prst="rect">
              <a:avLst/>
            </a:prstGeom>
            <a:noFill/>
          </p:spPr>
          <p:txBody>
            <a:bodyPr wrap="none">
              <a:spAutoFit/>
            </a:bodyPr>
            <a:lstStyle/>
            <a:p>
              <a:pPr>
                <a:defRPr/>
              </a:pPr>
              <a:r>
                <a:rPr lang="en-US" sz="2000" dirty="0">
                  <a:latin typeface="+mn-lt"/>
                </a:rPr>
                <a:t>Time</a:t>
              </a:r>
            </a:p>
          </p:txBody>
        </p:sp>
        <p:sp>
          <p:nvSpPr>
            <p:cNvPr id="24" name="TextBox 23"/>
            <p:cNvSpPr txBox="1"/>
            <p:nvPr/>
          </p:nvSpPr>
          <p:spPr>
            <a:xfrm>
              <a:off x="1939233" y="3050761"/>
              <a:ext cx="919059" cy="338172"/>
            </a:xfrm>
            <a:prstGeom prst="rect">
              <a:avLst/>
            </a:prstGeom>
            <a:noFill/>
          </p:spPr>
          <p:txBody>
            <a:bodyPr>
              <a:spAutoFit/>
            </a:bodyPr>
            <a:lstStyle/>
            <a:p>
              <a:pPr>
                <a:defRPr/>
              </a:pPr>
              <a:r>
                <a:rPr lang="en-US" sz="1600" dirty="0">
                  <a:latin typeface="+mn-lt"/>
                </a:rPr>
                <a:t>1       2</a:t>
              </a:r>
            </a:p>
          </p:txBody>
        </p:sp>
        <p:sp>
          <p:nvSpPr>
            <p:cNvPr id="34" name="TextBox 33"/>
            <p:cNvSpPr txBox="1"/>
            <p:nvPr/>
          </p:nvSpPr>
          <p:spPr>
            <a:xfrm>
              <a:off x="1110651" y="2472852"/>
              <a:ext cx="828581" cy="338172"/>
            </a:xfrm>
            <a:prstGeom prst="rect">
              <a:avLst/>
            </a:prstGeom>
            <a:noFill/>
          </p:spPr>
          <p:txBody>
            <a:bodyPr>
              <a:spAutoFit/>
            </a:bodyPr>
            <a:lstStyle/>
            <a:p>
              <a:pPr>
                <a:defRPr/>
              </a:pPr>
              <a:r>
                <a:rPr lang="en-US" sz="1600" dirty="0">
                  <a:latin typeface="+mn-lt"/>
                </a:rPr>
                <a:t>1000</a:t>
              </a:r>
            </a:p>
          </p:txBody>
        </p:sp>
        <p:sp>
          <p:nvSpPr>
            <p:cNvPr id="35" name="TextBox 34"/>
            <p:cNvSpPr txBox="1"/>
            <p:nvPr/>
          </p:nvSpPr>
          <p:spPr>
            <a:xfrm>
              <a:off x="742393" y="2125155"/>
              <a:ext cx="979377" cy="339759"/>
            </a:xfrm>
            <a:prstGeom prst="rect">
              <a:avLst/>
            </a:prstGeom>
            <a:noFill/>
          </p:spPr>
          <p:txBody>
            <a:bodyPr wrap="none">
              <a:spAutoFit/>
            </a:bodyPr>
            <a:lstStyle/>
            <a:p>
              <a:pPr>
                <a:defRPr/>
              </a:pPr>
              <a:r>
                <a:rPr lang="en-US" sz="1600" dirty="0">
                  <a:latin typeface="+mn-lt"/>
                </a:rPr>
                <a:t>1000 + ∆</a:t>
              </a:r>
              <a:r>
                <a:rPr lang="en-US" sz="1600" dirty="0" err="1">
                  <a:latin typeface="+mn-lt"/>
                </a:rPr>
                <a:t>f</a:t>
              </a:r>
              <a:endParaRPr lang="en-US" sz="1600" dirty="0">
                <a:latin typeface="+mn-lt"/>
              </a:endParaRPr>
            </a:p>
          </p:txBody>
        </p:sp>
      </p:grpSp>
      <p:grpSp>
        <p:nvGrpSpPr>
          <p:cNvPr id="25604" name="Group 36"/>
          <p:cNvGrpSpPr>
            <a:grpSpLocks/>
          </p:cNvGrpSpPr>
          <p:nvPr/>
        </p:nvGrpSpPr>
        <p:grpSpPr bwMode="auto">
          <a:xfrm>
            <a:off x="6564313" y="1993900"/>
            <a:ext cx="2149475" cy="1931988"/>
            <a:chOff x="742061" y="1848458"/>
            <a:chExt cx="2149564" cy="1931039"/>
          </a:xfrm>
        </p:grpSpPr>
        <p:grpSp>
          <p:nvGrpSpPr>
            <p:cNvPr id="25631" name="Group 37"/>
            <p:cNvGrpSpPr>
              <a:grpSpLocks/>
            </p:cNvGrpSpPr>
            <p:nvPr/>
          </p:nvGrpSpPr>
          <p:grpSpPr bwMode="auto">
            <a:xfrm>
              <a:off x="1723644" y="1848458"/>
              <a:ext cx="1167981" cy="1134028"/>
              <a:chOff x="1111284" y="1848458"/>
              <a:chExt cx="1167981" cy="1134028"/>
            </a:xfrm>
          </p:grpSpPr>
          <p:cxnSp>
            <p:nvCxnSpPr>
              <p:cNvPr id="46" name="Straight Connector 45"/>
              <p:cNvCxnSpPr/>
              <p:nvPr/>
            </p:nvCxnSpPr>
            <p:spPr>
              <a:xfrm rot="5400000">
                <a:off x="560227" y="2399048"/>
                <a:ext cx="1112292" cy="111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a:off x="1115579" y="2965509"/>
                <a:ext cx="1163686" cy="174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9" name="Straight Connector 38"/>
            <p:cNvCxnSpPr/>
            <p:nvPr/>
          </p:nvCxnSpPr>
          <p:spPr>
            <a:xfrm rot="5400000">
              <a:off x="1934411" y="2806837"/>
              <a:ext cx="328451"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2148830" y="2630707"/>
              <a:ext cx="696570" cy="17463"/>
            </a:xfrm>
            <a:prstGeom prst="line">
              <a:avLst/>
            </a:prstGeom>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939086" y="3379644"/>
              <a:ext cx="701704" cy="399853"/>
            </a:xfrm>
            <a:prstGeom prst="rect">
              <a:avLst/>
            </a:prstGeom>
            <a:noFill/>
          </p:spPr>
          <p:txBody>
            <a:bodyPr wrap="none">
              <a:spAutoFit/>
            </a:bodyPr>
            <a:lstStyle/>
            <a:p>
              <a:pPr>
                <a:defRPr/>
              </a:pPr>
              <a:r>
                <a:rPr lang="en-US" sz="2000" dirty="0">
                  <a:latin typeface="+mn-lt"/>
                </a:rPr>
                <a:t>Time</a:t>
              </a:r>
            </a:p>
          </p:txBody>
        </p:sp>
        <p:sp>
          <p:nvSpPr>
            <p:cNvPr id="43" name="TextBox 42"/>
            <p:cNvSpPr txBox="1"/>
            <p:nvPr/>
          </p:nvSpPr>
          <p:spPr>
            <a:xfrm>
              <a:off x="1939086" y="3051192"/>
              <a:ext cx="919200" cy="337972"/>
            </a:xfrm>
            <a:prstGeom prst="rect">
              <a:avLst/>
            </a:prstGeom>
            <a:noFill/>
          </p:spPr>
          <p:txBody>
            <a:bodyPr>
              <a:spAutoFit/>
            </a:bodyPr>
            <a:lstStyle/>
            <a:p>
              <a:pPr>
                <a:defRPr/>
              </a:pPr>
              <a:r>
                <a:rPr lang="en-US" sz="1600" dirty="0">
                  <a:latin typeface="+mn-lt"/>
                </a:rPr>
                <a:t>1       2</a:t>
              </a:r>
            </a:p>
          </p:txBody>
        </p:sp>
        <p:sp>
          <p:nvSpPr>
            <p:cNvPr id="44" name="TextBox 43"/>
            <p:cNvSpPr txBox="1"/>
            <p:nvPr/>
          </p:nvSpPr>
          <p:spPr>
            <a:xfrm>
              <a:off x="1111963" y="2472040"/>
              <a:ext cx="827122" cy="337971"/>
            </a:xfrm>
            <a:prstGeom prst="rect">
              <a:avLst/>
            </a:prstGeom>
            <a:noFill/>
          </p:spPr>
          <p:txBody>
            <a:bodyPr>
              <a:spAutoFit/>
            </a:bodyPr>
            <a:lstStyle/>
            <a:p>
              <a:pPr>
                <a:defRPr/>
              </a:pPr>
              <a:r>
                <a:rPr lang="en-US" sz="1600" dirty="0">
                  <a:latin typeface="+mn-lt"/>
                </a:rPr>
                <a:t>1000</a:t>
              </a:r>
            </a:p>
          </p:txBody>
        </p:sp>
        <p:sp>
          <p:nvSpPr>
            <p:cNvPr id="45" name="TextBox 44"/>
            <p:cNvSpPr txBox="1"/>
            <p:nvPr/>
          </p:nvSpPr>
          <p:spPr>
            <a:xfrm>
              <a:off x="742061" y="2126135"/>
              <a:ext cx="979528" cy="337971"/>
            </a:xfrm>
            <a:prstGeom prst="rect">
              <a:avLst/>
            </a:prstGeom>
            <a:noFill/>
          </p:spPr>
          <p:txBody>
            <a:bodyPr wrap="none">
              <a:spAutoFit/>
            </a:bodyPr>
            <a:lstStyle/>
            <a:p>
              <a:pPr>
                <a:defRPr/>
              </a:pPr>
              <a:r>
                <a:rPr lang="en-US" sz="1600" dirty="0">
                  <a:latin typeface="+mn-lt"/>
                </a:rPr>
                <a:t>1000 + ∆</a:t>
              </a:r>
              <a:r>
                <a:rPr lang="en-US" sz="1600" dirty="0" err="1">
                  <a:latin typeface="+mn-lt"/>
                </a:rPr>
                <a:t>f</a:t>
              </a:r>
              <a:endParaRPr lang="en-US" sz="1600" dirty="0">
                <a:latin typeface="+mn-lt"/>
              </a:endParaRPr>
            </a:p>
          </p:txBody>
        </p:sp>
      </p:grpSp>
      <p:grpSp>
        <p:nvGrpSpPr>
          <p:cNvPr id="25605" name="Group 47"/>
          <p:cNvGrpSpPr>
            <a:grpSpLocks/>
          </p:cNvGrpSpPr>
          <p:nvPr/>
        </p:nvGrpSpPr>
        <p:grpSpPr bwMode="auto">
          <a:xfrm>
            <a:off x="2249488" y="1993900"/>
            <a:ext cx="2149475" cy="1931988"/>
            <a:chOff x="742061" y="1848458"/>
            <a:chExt cx="2149564" cy="1931039"/>
          </a:xfrm>
        </p:grpSpPr>
        <p:grpSp>
          <p:nvGrpSpPr>
            <p:cNvPr id="25622" name="Group 48"/>
            <p:cNvGrpSpPr>
              <a:grpSpLocks/>
            </p:cNvGrpSpPr>
            <p:nvPr/>
          </p:nvGrpSpPr>
          <p:grpSpPr bwMode="auto">
            <a:xfrm>
              <a:off x="1723644" y="1848458"/>
              <a:ext cx="1167981" cy="1134028"/>
              <a:chOff x="1111284" y="1848458"/>
              <a:chExt cx="1167981" cy="1134028"/>
            </a:xfrm>
          </p:grpSpPr>
          <p:cxnSp>
            <p:nvCxnSpPr>
              <p:cNvPr id="57" name="Straight Connector 56"/>
              <p:cNvCxnSpPr/>
              <p:nvPr/>
            </p:nvCxnSpPr>
            <p:spPr>
              <a:xfrm rot="5400000">
                <a:off x="560227" y="2399048"/>
                <a:ext cx="1112292" cy="111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a:off x="1115579" y="2965509"/>
                <a:ext cx="1163686" cy="174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0" name="Straight Connector 49"/>
            <p:cNvCxnSpPr/>
            <p:nvPr/>
          </p:nvCxnSpPr>
          <p:spPr>
            <a:xfrm rot="5400000">
              <a:off x="2353527" y="2795730"/>
              <a:ext cx="328452"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1740031" y="2618806"/>
              <a:ext cx="696571" cy="19051"/>
            </a:xfrm>
            <a:prstGeom prst="line">
              <a:avLst/>
            </a:prstGeom>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939086" y="3379644"/>
              <a:ext cx="701704" cy="399853"/>
            </a:xfrm>
            <a:prstGeom prst="rect">
              <a:avLst/>
            </a:prstGeom>
            <a:noFill/>
          </p:spPr>
          <p:txBody>
            <a:bodyPr wrap="none">
              <a:spAutoFit/>
            </a:bodyPr>
            <a:lstStyle/>
            <a:p>
              <a:pPr>
                <a:defRPr/>
              </a:pPr>
              <a:r>
                <a:rPr lang="en-US" sz="2000" dirty="0">
                  <a:latin typeface="+mn-lt"/>
                </a:rPr>
                <a:t>Time</a:t>
              </a:r>
            </a:p>
          </p:txBody>
        </p:sp>
        <p:sp>
          <p:nvSpPr>
            <p:cNvPr id="54" name="TextBox 53"/>
            <p:cNvSpPr txBox="1"/>
            <p:nvPr/>
          </p:nvSpPr>
          <p:spPr>
            <a:xfrm>
              <a:off x="1939086" y="3051192"/>
              <a:ext cx="919200" cy="337972"/>
            </a:xfrm>
            <a:prstGeom prst="rect">
              <a:avLst/>
            </a:prstGeom>
            <a:noFill/>
          </p:spPr>
          <p:txBody>
            <a:bodyPr>
              <a:spAutoFit/>
            </a:bodyPr>
            <a:lstStyle/>
            <a:p>
              <a:pPr>
                <a:defRPr/>
              </a:pPr>
              <a:r>
                <a:rPr lang="en-US" sz="1600" dirty="0">
                  <a:latin typeface="+mn-lt"/>
                </a:rPr>
                <a:t>1       2</a:t>
              </a:r>
            </a:p>
          </p:txBody>
        </p:sp>
        <p:sp>
          <p:nvSpPr>
            <p:cNvPr id="55" name="TextBox 54"/>
            <p:cNvSpPr txBox="1"/>
            <p:nvPr/>
          </p:nvSpPr>
          <p:spPr>
            <a:xfrm>
              <a:off x="1111963" y="2472040"/>
              <a:ext cx="827122" cy="337971"/>
            </a:xfrm>
            <a:prstGeom prst="rect">
              <a:avLst/>
            </a:prstGeom>
            <a:noFill/>
          </p:spPr>
          <p:txBody>
            <a:bodyPr>
              <a:spAutoFit/>
            </a:bodyPr>
            <a:lstStyle/>
            <a:p>
              <a:pPr>
                <a:defRPr/>
              </a:pPr>
              <a:r>
                <a:rPr lang="en-US" sz="1600" dirty="0">
                  <a:latin typeface="+mn-lt"/>
                </a:rPr>
                <a:t>1000</a:t>
              </a:r>
            </a:p>
          </p:txBody>
        </p:sp>
        <p:sp>
          <p:nvSpPr>
            <p:cNvPr id="56" name="TextBox 55"/>
            <p:cNvSpPr txBox="1"/>
            <p:nvPr/>
          </p:nvSpPr>
          <p:spPr>
            <a:xfrm>
              <a:off x="742061" y="2126135"/>
              <a:ext cx="979528" cy="337971"/>
            </a:xfrm>
            <a:prstGeom prst="rect">
              <a:avLst/>
            </a:prstGeom>
            <a:noFill/>
          </p:spPr>
          <p:txBody>
            <a:bodyPr wrap="none">
              <a:spAutoFit/>
            </a:bodyPr>
            <a:lstStyle/>
            <a:p>
              <a:pPr>
                <a:defRPr/>
              </a:pPr>
              <a:r>
                <a:rPr lang="en-US" sz="1600" dirty="0">
                  <a:latin typeface="+mn-lt"/>
                </a:rPr>
                <a:t>1000 + ∆</a:t>
              </a:r>
              <a:r>
                <a:rPr lang="en-US" sz="1600" dirty="0" err="1">
                  <a:latin typeface="+mn-lt"/>
                </a:rPr>
                <a:t>f</a:t>
              </a:r>
              <a:endParaRPr lang="en-US" sz="1600" dirty="0">
                <a:latin typeface="+mn-lt"/>
              </a:endParaRPr>
            </a:p>
          </p:txBody>
        </p:sp>
      </p:grpSp>
      <p:grpSp>
        <p:nvGrpSpPr>
          <p:cNvPr id="25606" name="Group 58"/>
          <p:cNvGrpSpPr>
            <a:grpSpLocks/>
          </p:cNvGrpSpPr>
          <p:nvPr/>
        </p:nvGrpSpPr>
        <p:grpSpPr bwMode="auto">
          <a:xfrm>
            <a:off x="4238625" y="1993900"/>
            <a:ext cx="2149475" cy="1931988"/>
            <a:chOff x="742061" y="1848458"/>
            <a:chExt cx="2149564" cy="1931039"/>
          </a:xfrm>
        </p:grpSpPr>
        <p:grpSp>
          <p:nvGrpSpPr>
            <p:cNvPr id="25613" name="Group 59"/>
            <p:cNvGrpSpPr>
              <a:grpSpLocks/>
            </p:cNvGrpSpPr>
            <p:nvPr/>
          </p:nvGrpSpPr>
          <p:grpSpPr bwMode="auto">
            <a:xfrm>
              <a:off x="1723644" y="1848458"/>
              <a:ext cx="1167981" cy="1134028"/>
              <a:chOff x="1111284" y="1848458"/>
              <a:chExt cx="1167981" cy="1134028"/>
            </a:xfrm>
          </p:grpSpPr>
          <p:cxnSp>
            <p:nvCxnSpPr>
              <p:cNvPr id="68" name="Straight Connector 67"/>
              <p:cNvCxnSpPr/>
              <p:nvPr/>
            </p:nvCxnSpPr>
            <p:spPr>
              <a:xfrm rot="5400000">
                <a:off x="560228" y="2399047"/>
                <a:ext cx="1112292" cy="111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0800000">
                <a:off x="1115580" y="2965509"/>
                <a:ext cx="1163685" cy="174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1" name="Straight Connector 60"/>
            <p:cNvCxnSpPr/>
            <p:nvPr/>
          </p:nvCxnSpPr>
          <p:spPr>
            <a:xfrm rot="5400000">
              <a:off x="2342416" y="2806837"/>
              <a:ext cx="328451"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1763052" y="2630707"/>
              <a:ext cx="696570" cy="17463"/>
            </a:xfrm>
            <a:prstGeom prst="line">
              <a:avLst/>
            </a:prstGeom>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939086" y="3379644"/>
              <a:ext cx="701704" cy="399853"/>
            </a:xfrm>
            <a:prstGeom prst="rect">
              <a:avLst/>
            </a:prstGeom>
            <a:noFill/>
          </p:spPr>
          <p:txBody>
            <a:bodyPr wrap="none">
              <a:spAutoFit/>
            </a:bodyPr>
            <a:lstStyle/>
            <a:p>
              <a:pPr>
                <a:defRPr/>
              </a:pPr>
              <a:r>
                <a:rPr lang="en-US" sz="2000" dirty="0">
                  <a:latin typeface="+mn-lt"/>
                </a:rPr>
                <a:t>Time</a:t>
              </a:r>
            </a:p>
          </p:txBody>
        </p:sp>
        <p:sp>
          <p:nvSpPr>
            <p:cNvPr id="65" name="TextBox 64"/>
            <p:cNvSpPr txBox="1"/>
            <p:nvPr/>
          </p:nvSpPr>
          <p:spPr>
            <a:xfrm>
              <a:off x="1939086" y="3051192"/>
              <a:ext cx="919201" cy="337972"/>
            </a:xfrm>
            <a:prstGeom prst="rect">
              <a:avLst/>
            </a:prstGeom>
            <a:noFill/>
          </p:spPr>
          <p:txBody>
            <a:bodyPr>
              <a:spAutoFit/>
            </a:bodyPr>
            <a:lstStyle/>
            <a:p>
              <a:pPr>
                <a:defRPr/>
              </a:pPr>
              <a:r>
                <a:rPr lang="en-US" sz="1600" dirty="0">
                  <a:latin typeface="+mn-lt"/>
                </a:rPr>
                <a:t>1       2</a:t>
              </a:r>
            </a:p>
          </p:txBody>
        </p:sp>
        <p:sp>
          <p:nvSpPr>
            <p:cNvPr id="66" name="TextBox 65"/>
            <p:cNvSpPr txBox="1"/>
            <p:nvPr/>
          </p:nvSpPr>
          <p:spPr>
            <a:xfrm>
              <a:off x="1111964" y="2472040"/>
              <a:ext cx="827121" cy="337971"/>
            </a:xfrm>
            <a:prstGeom prst="rect">
              <a:avLst/>
            </a:prstGeom>
            <a:noFill/>
          </p:spPr>
          <p:txBody>
            <a:bodyPr>
              <a:spAutoFit/>
            </a:bodyPr>
            <a:lstStyle/>
            <a:p>
              <a:pPr>
                <a:defRPr/>
              </a:pPr>
              <a:r>
                <a:rPr lang="en-US" sz="1600" dirty="0">
                  <a:latin typeface="+mn-lt"/>
                </a:rPr>
                <a:t>1000</a:t>
              </a:r>
            </a:p>
          </p:txBody>
        </p:sp>
        <p:sp>
          <p:nvSpPr>
            <p:cNvPr id="67" name="TextBox 66"/>
            <p:cNvSpPr txBox="1"/>
            <p:nvPr/>
          </p:nvSpPr>
          <p:spPr>
            <a:xfrm>
              <a:off x="742061" y="2126135"/>
              <a:ext cx="979529" cy="337971"/>
            </a:xfrm>
            <a:prstGeom prst="rect">
              <a:avLst/>
            </a:prstGeom>
            <a:noFill/>
          </p:spPr>
          <p:txBody>
            <a:bodyPr wrap="none">
              <a:spAutoFit/>
            </a:bodyPr>
            <a:lstStyle/>
            <a:p>
              <a:pPr>
                <a:defRPr/>
              </a:pPr>
              <a:r>
                <a:rPr lang="en-US" sz="1600" dirty="0">
                  <a:latin typeface="+mn-lt"/>
                </a:rPr>
                <a:t>1000 + ∆</a:t>
              </a:r>
              <a:r>
                <a:rPr lang="en-US" sz="1600" dirty="0" err="1">
                  <a:latin typeface="+mn-lt"/>
                </a:rPr>
                <a:t>f</a:t>
              </a:r>
              <a:endParaRPr lang="en-US" sz="1600" dirty="0">
                <a:latin typeface="+mn-lt"/>
              </a:endParaRPr>
            </a:p>
          </p:txBody>
        </p:sp>
      </p:grpSp>
      <p:sp>
        <p:nvSpPr>
          <p:cNvPr id="70" name="TextBox 69"/>
          <p:cNvSpPr txBox="1"/>
          <p:nvPr/>
        </p:nvSpPr>
        <p:spPr>
          <a:xfrm>
            <a:off x="1609725" y="4137025"/>
            <a:ext cx="541338" cy="461963"/>
          </a:xfrm>
          <a:prstGeom prst="rect">
            <a:avLst/>
          </a:prstGeom>
          <a:noFill/>
        </p:spPr>
        <p:txBody>
          <a:bodyPr wrap="none">
            <a:spAutoFit/>
          </a:bodyPr>
          <a:lstStyle/>
          <a:p>
            <a:pPr>
              <a:defRPr/>
            </a:pPr>
            <a:r>
              <a:rPr lang="en-US" dirty="0">
                <a:latin typeface="+mn-lt"/>
              </a:rPr>
              <a:t>UP</a:t>
            </a:r>
          </a:p>
        </p:txBody>
      </p:sp>
      <p:sp>
        <p:nvSpPr>
          <p:cNvPr id="72" name="TextBox 71"/>
          <p:cNvSpPr txBox="1"/>
          <p:nvPr/>
        </p:nvSpPr>
        <p:spPr>
          <a:xfrm>
            <a:off x="7874000" y="4137025"/>
            <a:ext cx="541338" cy="461963"/>
          </a:xfrm>
          <a:prstGeom prst="rect">
            <a:avLst/>
          </a:prstGeom>
          <a:noFill/>
        </p:spPr>
        <p:txBody>
          <a:bodyPr wrap="none">
            <a:spAutoFit/>
          </a:bodyPr>
          <a:lstStyle/>
          <a:p>
            <a:pPr>
              <a:defRPr/>
            </a:pPr>
            <a:r>
              <a:rPr lang="en-US" dirty="0">
                <a:latin typeface="+mn-lt"/>
              </a:rPr>
              <a:t>UP</a:t>
            </a:r>
          </a:p>
        </p:txBody>
      </p:sp>
      <p:sp>
        <p:nvSpPr>
          <p:cNvPr id="73" name="TextBox 72"/>
          <p:cNvSpPr txBox="1"/>
          <p:nvPr/>
        </p:nvSpPr>
        <p:spPr>
          <a:xfrm>
            <a:off x="3384550" y="4137025"/>
            <a:ext cx="1046163" cy="461963"/>
          </a:xfrm>
          <a:prstGeom prst="rect">
            <a:avLst/>
          </a:prstGeom>
          <a:noFill/>
        </p:spPr>
        <p:txBody>
          <a:bodyPr wrap="none">
            <a:spAutoFit/>
          </a:bodyPr>
          <a:lstStyle/>
          <a:p>
            <a:pPr>
              <a:defRPr/>
            </a:pPr>
            <a:r>
              <a:rPr lang="en-US" dirty="0">
                <a:latin typeface="+mn-lt"/>
              </a:rPr>
              <a:t>DOWN</a:t>
            </a:r>
          </a:p>
        </p:txBody>
      </p:sp>
      <p:sp>
        <p:nvSpPr>
          <p:cNvPr id="74" name="TextBox 73"/>
          <p:cNvSpPr txBox="1"/>
          <p:nvPr/>
        </p:nvSpPr>
        <p:spPr>
          <a:xfrm>
            <a:off x="5362575" y="4137025"/>
            <a:ext cx="1046163" cy="461963"/>
          </a:xfrm>
          <a:prstGeom prst="rect">
            <a:avLst/>
          </a:prstGeom>
          <a:noFill/>
        </p:spPr>
        <p:txBody>
          <a:bodyPr wrap="none">
            <a:spAutoFit/>
          </a:bodyPr>
          <a:lstStyle/>
          <a:p>
            <a:pPr>
              <a:defRPr/>
            </a:pPr>
            <a:r>
              <a:rPr lang="en-US" dirty="0">
                <a:latin typeface="+mn-lt"/>
              </a:rPr>
              <a:t>DOWN</a:t>
            </a:r>
          </a:p>
        </p:txBody>
      </p:sp>
      <p:sp>
        <p:nvSpPr>
          <p:cNvPr id="75" name="TextBox 74"/>
          <p:cNvSpPr txBox="1"/>
          <p:nvPr/>
        </p:nvSpPr>
        <p:spPr>
          <a:xfrm>
            <a:off x="725488" y="5194300"/>
            <a:ext cx="4411662" cy="461963"/>
          </a:xfrm>
          <a:prstGeom prst="rect">
            <a:avLst/>
          </a:prstGeom>
          <a:noFill/>
        </p:spPr>
        <p:txBody>
          <a:bodyPr wrap="none">
            <a:spAutoFit/>
          </a:bodyPr>
          <a:lstStyle/>
          <a:p>
            <a:pPr>
              <a:defRPr/>
            </a:pPr>
            <a:r>
              <a:rPr lang="en-US" dirty="0">
                <a:latin typeface="+mn-lt"/>
              </a:rPr>
              <a:t>Ten times, each time ∆</a:t>
            </a:r>
            <a:r>
              <a:rPr lang="en-US" dirty="0" err="1">
                <a:latin typeface="+mn-lt"/>
              </a:rPr>
              <a:t>f</a:t>
            </a:r>
            <a:r>
              <a:rPr lang="en-US" dirty="0">
                <a:latin typeface="+mn-lt"/>
              </a:rPr>
              <a:t> decreases</a:t>
            </a:r>
          </a:p>
        </p:txBody>
      </p:sp>
      <p:pic>
        <p:nvPicPr>
          <p:cNvPr id="76" name="33 Frequency Difference Limen Or Jnd.mp3">
            <a:hlinkClick r:id="" action="ppaction://media"/>
          </p:cNvPr>
          <p:cNvPicPr>
            <a:picLocks noRot="1" noChangeAspect="1"/>
          </p:cNvPicPr>
          <p:nvPr>
            <a:audioFile r:link="rId1"/>
          </p:nvPr>
        </p:nvPicPr>
        <p:blipFill>
          <a:blip r:embed="rId4"/>
          <a:srcRect/>
          <a:stretch>
            <a:fillRect/>
          </a:stretch>
        </p:blipFill>
        <p:spPr bwMode="auto">
          <a:xfrm>
            <a:off x="7151688" y="5357813"/>
            <a:ext cx="249237" cy="249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00" fill="hold"/>
                                        <p:tgtEl>
                                          <p:spTgt spid="76"/>
                                        </p:tgtEl>
                                      </p:cBhvr>
                                    </p:cmd>
                                  </p:childTnLst>
                                </p:cTn>
                              </p:par>
                            </p:childTnLst>
                          </p:cTn>
                        </p:par>
                      </p:childTnLst>
                    </p:cTn>
                  </p:par>
                </p:childTnLst>
              </p:cTn>
              <p:nextCondLst>
                <p:cond evt="onClick" delay="0">
                  <p:tgtEl>
                    <p:spTgt spid="7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6"/>
                </p:tgtEl>
              </p:cMediaNode>
            </p:audio>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304800"/>
            <a:ext cx="8839200" cy="1143000"/>
          </a:xfrm>
        </p:spPr>
        <p:txBody>
          <a:bodyPr/>
          <a:lstStyle/>
          <a:p>
            <a:pPr eaLnBrk="1" hangingPunct="1"/>
            <a:r>
              <a:rPr lang="en-US"/>
              <a:t>Pure-tone frequency discrimination</a:t>
            </a:r>
          </a:p>
        </p:txBody>
      </p:sp>
      <p:sp>
        <p:nvSpPr>
          <p:cNvPr id="27651" name="Text Box 3"/>
          <p:cNvSpPr txBox="1">
            <a:spLocks noChangeArrowheads="1"/>
          </p:cNvSpPr>
          <p:nvPr/>
        </p:nvSpPr>
        <p:spPr bwMode="auto">
          <a:xfrm>
            <a:off x="212725" y="6499225"/>
            <a:ext cx="1466850"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pic>
        <p:nvPicPr>
          <p:cNvPr id="27652" name="Picture 5"/>
          <p:cNvPicPr>
            <a:picLocks noChangeAspect="1" noChangeArrowheads="1"/>
          </p:cNvPicPr>
          <p:nvPr/>
        </p:nvPicPr>
        <p:blipFill>
          <a:blip r:embed="rId3">
            <a:lum bright="6000" contrast="18000"/>
          </a:blip>
          <a:srcRect/>
          <a:stretch>
            <a:fillRect/>
          </a:stretch>
        </p:blipFill>
        <p:spPr bwMode="auto">
          <a:xfrm>
            <a:off x="2147888" y="1352550"/>
            <a:ext cx="5041900" cy="526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2668</TotalTime>
  <Words>3404</Words>
  <Application>Microsoft PowerPoint</Application>
  <PresentationFormat>On-screen Show (4:3)</PresentationFormat>
  <Paragraphs>369</Paragraphs>
  <Slides>47</Slides>
  <Notes>37</Notes>
  <HiddenSlides>0</HiddenSlides>
  <MMClips>11</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47</vt:i4>
      </vt:variant>
    </vt:vector>
  </HeadingPairs>
  <TitlesOfParts>
    <vt:vector size="52" baseType="lpstr">
      <vt:lpstr>Times</vt:lpstr>
      <vt:lpstr>ＭＳ Ｐゴシック</vt:lpstr>
      <vt:lpstr>Arial</vt:lpstr>
      <vt:lpstr>Calibri</vt:lpstr>
      <vt:lpstr>Office Theme</vt:lpstr>
      <vt:lpstr>Periodicity and Pitch</vt:lpstr>
      <vt:lpstr>The bottom line</vt:lpstr>
      <vt:lpstr>Pitch</vt:lpstr>
      <vt:lpstr>Topics in pitch perception</vt:lpstr>
      <vt:lpstr>2AFC Frequency Discrimination</vt:lpstr>
      <vt:lpstr>Terms for frequency discrimination threshold</vt:lpstr>
      <vt:lpstr>Frequency discrimination</vt:lpstr>
      <vt:lpstr>Frequency discrimination demo</vt:lpstr>
      <vt:lpstr>Pure-tone frequency discrimination</vt:lpstr>
      <vt:lpstr>If Weber’s Law held for frequency discrimination then ∆f/f would be</vt:lpstr>
      <vt:lpstr>Weber’s Law and Frequency Discrimination</vt:lpstr>
      <vt:lpstr>Why does it get worse at high frequencies?</vt:lpstr>
      <vt:lpstr>Representation of time waveform of a tone</vt:lpstr>
      <vt:lpstr>Effects of tone duration</vt:lpstr>
      <vt:lpstr>Duration and the place code</vt:lpstr>
      <vt:lpstr>Pitch salience depends on duration and frequency</vt:lpstr>
      <vt:lpstr>Prediction</vt:lpstr>
      <vt:lpstr>Effects of duration of pure-tone frequency discrimination</vt:lpstr>
      <vt:lpstr>These and other findings suggest that a temporal code (phase-locking) is used to code low frequency tones, but that the place code is used to code high frequency tones</vt:lpstr>
      <vt:lpstr>People discriminate to smallest changes in frequency</vt:lpstr>
      <vt:lpstr>When discriminating frequency differences people use the ____ code at low frequencies and the ___ code at high frequencies</vt:lpstr>
      <vt:lpstr>Complex pitch</vt:lpstr>
      <vt:lpstr>Harmonic complex</vt:lpstr>
      <vt:lpstr>The pitch of a harmonic complex</vt:lpstr>
      <vt:lpstr>In fact, if you present the harmonics alone, you still hear the pitch of the fundamental</vt:lpstr>
      <vt:lpstr>Possible explanations for virtual pitch: Distortion</vt:lpstr>
      <vt:lpstr>Possible explanations for virtual pitch: the brain calculates f7 – f6</vt:lpstr>
      <vt:lpstr>Two classes of theories of complex pitch</vt:lpstr>
      <vt:lpstr>Pattern recognition models</vt:lpstr>
      <vt:lpstr>Temporal theories</vt:lpstr>
      <vt:lpstr>Resolved harmonics</vt:lpstr>
      <vt:lpstr>Unresolved harmonics</vt:lpstr>
      <vt:lpstr>Temporal response to resolved and unresolved harmonics</vt:lpstr>
      <vt:lpstr>Temporal theories would predict that complex pitch perception will be good with unresolved harmonics.</vt:lpstr>
      <vt:lpstr>Pattern recognition theories would predict that complex pitch perception will be good with unresolved harmonics.</vt:lpstr>
      <vt:lpstr>Pattern recognition v. temporal theories:  Evidence</vt:lpstr>
      <vt:lpstr>Evidence that argues that temporal coding must play a role</vt:lpstr>
      <vt:lpstr>Is pitch peripheral?</vt:lpstr>
      <vt:lpstr>In complex pitch, the temporal code would be most important for</vt:lpstr>
      <vt:lpstr>In pure tone pitch, the rate-place code would be most important for</vt:lpstr>
      <vt:lpstr>Scales of pitch</vt:lpstr>
      <vt:lpstr>mel scale</vt:lpstr>
      <vt:lpstr>Pitch has two qualities</vt:lpstr>
      <vt:lpstr>musical scales</vt:lpstr>
      <vt:lpstr>Scales of pitch</vt:lpstr>
      <vt:lpstr>Conclusions</vt:lpstr>
      <vt:lpstr>Text sources</vt:lpstr>
    </vt:vector>
  </TitlesOfParts>
  <Company>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Pitch</dc:title>
  <dc:creator>Lynne Werner</dc:creator>
  <cp:keywords/>
  <cp:lastModifiedBy>Lynne Werner</cp:lastModifiedBy>
  <cp:revision>64</cp:revision>
  <cp:lastPrinted>2003-01-31T02:06:43Z</cp:lastPrinted>
  <dcterms:created xsi:type="dcterms:W3CDTF">2009-05-06T02:36:29Z</dcterms:created>
  <dcterms:modified xsi:type="dcterms:W3CDTF">2009-05-06T05:00:54Z</dcterms:modified>
</cp:coreProperties>
</file>