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embeddings/oleObject4.bin" ContentType="application/vnd.openxmlformats-officedocument.oleObject"/>
  <Override PartName="/ppt/tags/tag13.xml" ContentType="application/vnd.openxmlformats-officedocument.presentationml.tags+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tags/tag34.xml" ContentType="application/vnd.openxmlformats-officedocument.presentationml.tags+xml"/>
  <Override PartName="/ppt/tags/tag15.xml" ContentType="application/vnd.openxmlformats-officedocument.presentationml.tag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tags/tag17.xml" ContentType="application/vnd.openxmlformats-officedocument.presentationml.tags+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tags/tag32.xml" ContentType="application/vnd.openxmlformats-officedocument.presentationml.tags+xml"/>
  <Override PartName="/ppt/tags/tag9.xml" ContentType="application/vnd.openxmlformats-officedocument.presentationml.tags+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tags/tag35.xml" ContentType="application/vnd.openxmlformats-officedocument.presentationml.tags+xml"/>
  <Override PartName="/ppt/tags/tag38.xml" ContentType="application/vnd.openxmlformats-officedocument.presentationml.tags+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tags/tag12.xml" ContentType="application/vnd.openxmlformats-officedocument.presentationml.tags+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ags/tag24.xml" ContentType="application/vnd.openxmlformats-officedocument.presentationml.tags+xml"/>
  <Override PartName="/ppt/slideLayouts/slideLayout6.xml" ContentType="application/vnd.openxmlformats-officedocument.presentationml.slideLayout+xml"/>
  <Override PartName="/ppt/slides/slide37.xml" ContentType="application/vnd.openxmlformats-officedocument.presentationml.slide+xml"/>
  <Override PartName="/ppt/tags/tag29.xml" ContentType="application/vnd.openxmlformats-officedocument.presentationml.tags+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Override PartName="/ppt/tags/tag14.xml" ContentType="application/vnd.openxmlformats-officedocument.presentationml.tags+xml"/>
  <Default Extension="png" ContentType="image/png"/>
  <Override PartName="/ppt/tags/tag33.xml" ContentType="application/vnd.openxmlformats-officedocument.presentationml.tags+xml"/>
  <Override PartName="/ppt/tags/tag7.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ppt/tags/tag37.xml" ContentType="application/vnd.openxmlformats-officedocument.presentationml.tags+xml"/>
  <Override PartName="/ppt/embeddings/oleObject9.bin" ContentType="application/vnd.openxmlformats-officedocument.oleObject"/>
  <Override PartName="/docProps/core.xml" ContentType="application/vnd.openxmlformats-package.core-properties+xml"/>
  <Override PartName="/ppt/tags/tag19.xml" ContentType="application/vnd.openxmlformats-officedocument.presentationml.tag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6.xml" ContentType="application/vnd.openxmlformats-officedocument.presentationml.tags+xml"/>
  <Override PartName="/ppt/tags/tag11.xml" ContentType="application/vnd.openxmlformats-officedocument.presentationml.tags+xml"/>
  <Override PartName="/ppt/slides/slide12.xml" ContentType="application/vnd.openxmlformats-officedocument.presentationml.slide+xml"/>
  <Override PartName="/ppt/slides/slide19.xml" ContentType="application/vnd.openxmlformats-officedocument.presentationml.slide+xml"/>
  <Override PartName="/ppt/tags/tag2.xml" ContentType="application/vnd.openxmlformats-officedocument.presentationml.tags+xml"/>
  <Override PartName="/ppt/notesSlides/notesSlide2.xml" ContentType="application/vnd.openxmlformats-officedocument.presentationml.notesSlide+xml"/>
  <Override PartName="/ppt/slides/slide41.xml" ContentType="application/vnd.openxmlformats-officedocument.presentationml.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tags/tag20.xml" ContentType="application/vnd.openxmlformats-officedocument.presentationml.tags+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tags/tag22.xml" ContentType="application/vnd.openxmlformats-officedocument.presentationml.tag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tags/tag3.xml" ContentType="application/vnd.openxmlformats-officedocument.presentationml.tags+xml"/>
  <Override PartName="/ppt/embeddings/oleObject6.bin" ContentType="application/vnd.openxmlformats-officedocument.oleObject"/>
  <Override PartName="/ppt/tags/tag30.xml" ContentType="application/vnd.openxmlformats-officedocument.presentationml.tags+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tags/tag4.xml" ContentType="application/vnd.openxmlformats-officedocument.presentationml.tags+xml"/>
  <Override PartName="/ppt/tags/tag18.xml" ContentType="application/vnd.openxmlformats-officedocument.presentationml.tags+xml"/>
  <Override PartName="/ppt/notesSlides/notesSlide19.xml" ContentType="application/vnd.openxmlformats-officedocument.presentationml.notesSlide+xml"/>
  <Override PartName="/ppt/embeddings/oleObject5.bin" ContentType="application/vnd.openxmlformats-officedocument.oleObject"/>
  <Default Extension="doc" ContentType="application/msword"/>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tags/tag21.xml" ContentType="application/vnd.openxmlformats-officedocument.presentationml.tags+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ags/tag27.xml" ContentType="application/vnd.openxmlformats-officedocument.presentationml.tags+xml"/>
  <Override PartName="/ppt/theme/theme1.xml" ContentType="application/vnd.openxmlformats-officedocument.theme+xml"/>
  <Override PartName="/ppt/tags/tag10.xml" ContentType="application/vnd.openxmlformats-officedocument.presentationml.tags+xml"/>
  <Override PartName="/ppt/tags/tag28.xml" ContentType="application/vnd.openxmlformats-officedocument.presentationml.tags+xml"/>
  <Override PartName="/ppt/presentation.xml" ContentType="application/vnd.openxmlformats-officedocument.presentationml.presentation.main+xml"/>
  <Override PartName="/ppt/embeddings/oleObject7.bin" ContentType="application/vnd.openxmlformats-officedocument.oleObject"/>
  <Override PartName="/ppt/tags/tag31.xml" ContentType="application/vnd.openxmlformats-officedocument.presentationml.tags+xml"/>
  <Override PartName="/ppt/tags/tag39.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23.xml" ContentType="application/vnd.openxmlformats-officedocument.presentationml.tag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tags/tag25.xml" ContentType="application/vnd.openxmlformats-officedocument.presentationml.tags+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tags/tag16.xml" ContentType="application/vnd.openxmlformats-officedocument.presentationml.tags+xml"/>
  <Override PartName="/ppt/slides/slide8.xml" ContentType="application/vnd.openxmlformats-officedocument.presentationml.slide+xml"/>
  <Override PartName="/ppt/tags/tag36.xml" ContentType="application/vnd.openxmlformats-officedocument.presentationml.tags+xml"/>
  <Override PartName="/ppt/slides/slide15.xml" ContentType="application/vnd.openxmlformats-officedocument.presentationml.slide+xml"/>
  <Default Extension="rels" ContentType="application/vnd.openxmlformats-package.relationships+xml"/>
  <Override PartName="/ppt/tags/tag26.xml" ContentType="application/vnd.openxmlformats-officedocument.presentationml.tags+xml"/>
  <Override PartName="/ppt/slides/slide9.xml" ContentType="application/vnd.openxmlformats-officedocument.presentationml.slide+xml"/>
  <Override PartName="/ppt/embeddings/oleObject8.bin" ContentType="application/vnd.openxmlformats-officedocument.oleObject"/>
  <Override PartName="/ppt/tags/tag1.xml" ContentType="application/vnd.openxmlformats-officedocument.presentationml.tags+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Override PartName="/ppt/slideLayouts/slideLayout12.xml" ContentType="application/vnd.openxmlformats-officedocument.presentationml.slideLayout+xml"/>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1" r:id="rId1"/>
  </p:sldMasterIdLst>
  <p:notesMasterIdLst>
    <p:notesMasterId r:id="rId44"/>
  </p:notesMasterIdLst>
  <p:sldIdLst>
    <p:sldId id="256" r:id="rId2"/>
    <p:sldId id="257" r:id="rId3"/>
    <p:sldId id="271" r:id="rId4"/>
    <p:sldId id="258" r:id="rId5"/>
    <p:sldId id="268" r:id="rId6"/>
    <p:sldId id="259" r:id="rId7"/>
    <p:sldId id="260" r:id="rId8"/>
    <p:sldId id="262" r:id="rId9"/>
    <p:sldId id="281" r:id="rId10"/>
    <p:sldId id="261" r:id="rId11"/>
    <p:sldId id="263" r:id="rId12"/>
    <p:sldId id="282" r:id="rId13"/>
    <p:sldId id="264" r:id="rId14"/>
    <p:sldId id="265" r:id="rId15"/>
    <p:sldId id="266" r:id="rId16"/>
    <p:sldId id="284" r:id="rId17"/>
    <p:sldId id="269" r:id="rId18"/>
    <p:sldId id="283" r:id="rId19"/>
    <p:sldId id="270" r:id="rId20"/>
    <p:sldId id="303" r:id="rId21"/>
    <p:sldId id="304" r:id="rId22"/>
    <p:sldId id="305" r:id="rId23"/>
    <p:sldId id="272" r:id="rId24"/>
    <p:sldId id="299" r:id="rId25"/>
    <p:sldId id="300" r:id="rId26"/>
    <p:sldId id="298" r:id="rId27"/>
    <p:sldId id="295" r:id="rId28"/>
    <p:sldId id="296" r:id="rId29"/>
    <p:sldId id="301" r:id="rId30"/>
    <p:sldId id="289" r:id="rId31"/>
    <p:sldId id="290" r:id="rId32"/>
    <p:sldId id="291" r:id="rId33"/>
    <p:sldId id="302" r:id="rId34"/>
    <p:sldId id="297" r:id="rId35"/>
    <p:sldId id="306" r:id="rId36"/>
    <p:sldId id="307" r:id="rId37"/>
    <p:sldId id="308" r:id="rId38"/>
    <p:sldId id="309" r:id="rId39"/>
    <p:sldId id="310" r:id="rId40"/>
    <p:sldId id="311" r:id="rId41"/>
    <p:sldId id="292" r:id="rId42"/>
    <p:sldId id="294" r:id="rId43"/>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sz="1400" kern="1200">
        <a:solidFill>
          <a:schemeClr val="tx1"/>
        </a:solidFill>
        <a:latin typeface="Times" pitchFamily="-65" charset="0"/>
        <a:ea typeface="+mn-ea"/>
        <a:cs typeface="+mn-cs"/>
      </a:defRPr>
    </a:lvl1pPr>
    <a:lvl2pPr marL="457200" algn="l" rtl="0" eaLnBrk="0" fontAlgn="base" hangingPunct="0">
      <a:spcBef>
        <a:spcPct val="0"/>
      </a:spcBef>
      <a:spcAft>
        <a:spcPct val="0"/>
      </a:spcAft>
      <a:defRPr sz="1400" kern="1200">
        <a:solidFill>
          <a:schemeClr val="tx1"/>
        </a:solidFill>
        <a:latin typeface="Times" pitchFamily="-65" charset="0"/>
        <a:ea typeface="+mn-ea"/>
        <a:cs typeface="+mn-cs"/>
      </a:defRPr>
    </a:lvl2pPr>
    <a:lvl3pPr marL="914400" algn="l" rtl="0" eaLnBrk="0" fontAlgn="base" hangingPunct="0">
      <a:spcBef>
        <a:spcPct val="0"/>
      </a:spcBef>
      <a:spcAft>
        <a:spcPct val="0"/>
      </a:spcAft>
      <a:defRPr sz="1400" kern="1200">
        <a:solidFill>
          <a:schemeClr val="tx1"/>
        </a:solidFill>
        <a:latin typeface="Times" pitchFamily="-65" charset="0"/>
        <a:ea typeface="+mn-ea"/>
        <a:cs typeface="+mn-cs"/>
      </a:defRPr>
    </a:lvl3pPr>
    <a:lvl4pPr marL="1371600" algn="l" rtl="0" eaLnBrk="0" fontAlgn="base" hangingPunct="0">
      <a:spcBef>
        <a:spcPct val="0"/>
      </a:spcBef>
      <a:spcAft>
        <a:spcPct val="0"/>
      </a:spcAft>
      <a:defRPr sz="1400" kern="1200">
        <a:solidFill>
          <a:schemeClr val="tx1"/>
        </a:solidFill>
        <a:latin typeface="Times" pitchFamily="-65" charset="0"/>
        <a:ea typeface="+mn-ea"/>
        <a:cs typeface="+mn-cs"/>
      </a:defRPr>
    </a:lvl4pPr>
    <a:lvl5pPr marL="1828800" algn="l" rtl="0" eaLnBrk="0" fontAlgn="base" hangingPunct="0">
      <a:spcBef>
        <a:spcPct val="0"/>
      </a:spcBef>
      <a:spcAft>
        <a:spcPct val="0"/>
      </a:spcAft>
      <a:defRPr sz="1400" kern="1200">
        <a:solidFill>
          <a:schemeClr val="tx1"/>
        </a:solidFill>
        <a:latin typeface="Times" pitchFamily="-65" charset="0"/>
        <a:ea typeface="+mn-ea"/>
        <a:cs typeface="+mn-cs"/>
      </a:defRPr>
    </a:lvl5pPr>
    <a:lvl6pPr marL="2286000" algn="l" defTabSz="457200" rtl="0" eaLnBrk="1" latinLnBrk="0" hangingPunct="1">
      <a:defRPr sz="1400" kern="1200">
        <a:solidFill>
          <a:schemeClr val="tx1"/>
        </a:solidFill>
        <a:latin typeface="Times" pitchFamily="-65" charset="0"/>
        <a:ea typeface="+mn-ea"/>
        <a:cs typeface="+mn-cs"/>
      </a:defRPr>
    </a:lvl6pPr>
    <a:lvl7pPr marL="2743200" algn="l" defTabSz="457200" rtl="0" eaLnBrk="1" latinLnBrk="0" hangingPunct="1">
      <a:defRPr sz="1400" kern="1200">
        <a:solidFill>
          <a:schemeClr val="tx1"/>
        </a:solidFill>
        <a:latin typeface="Times" pitchFamily="-65" charset="0"/>
        <a:ea typeface="+mn-ea"/>
        <a:cs typeface="+mn-cs"/>
      </a:defRPr>
    </a:lvl7pPr>
    <a:lvl8pPr marL="3200400" algn="l" defTabSz="457200" rtl="0" eaLnBrk="1" latinLnBrk="0" hangingPunct="1">
      <a:defRPr sz="1400" kern="1200">
        <a:solidFill>
          <a:schemeClr val="tx1"/>
        </a:solidFill>
        <a:latin typeface="Times" pitchFamily="-65" charset="0"/>
        <a:ea typeface="+mn-ea"/>
        <a:cs typeface="+mn-cs"/>
      </a:defRPr>
    </a:lvl8pPr>
    <a:lvl9pPr marL="3657600" algn="l" defTabSz="457200" rtl="0" eaLnBrk="1" latinLnBrk="0" hangingPunct="1">
      <a:defRPr sz="1400" kern="1200">
        <a:solidFill>
          <a:schemeClr val="tx1"/>
        </a:solidFill>
        <a:latin typeface="Times"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clrMru>
    <a:srgbClr val="009900"/>
    <a:srgbClr val="A50021"/>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32787"/>
    <p:restoredTop sz="90929"/>
  </p:normalViewPr>
  <p:slideViewPr>
    <p:cSldViewPr snapToGrid="0">
      <p:cViewPr varScale="1">
        <p:scale>
          <a:sx n="131" d="100"/>
          <a:sy n="131" d="100"/>
        </p:scale>
        <p:origin x="-296" y="-104"/>
      </p:cViewPr>
      <p:guideLst>
        <p:guide orient="horz" pos="2176"/>
        <p:guide pos="28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1536"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interSettings" Target="printerSettings/printerSettings1.bin"/><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heme" Target="theme/theme1.xml"/><Relationship Id="rId44" Type="http://schemas.openxmlformats.org/officeDocument/2006/relationships/notesMaster" Target="notesMasters/notesMaster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tags" Target="tags/tag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presProps" Target="presProps.xml"/><Relationship Id="rId48"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65" charset="0"/>
              </a:defRPr>
            </a:lvl1pPr>
          </a:lstStyle>
          <a:p>
            <a:pPr>
              <a:defRPr/>
            </a:pPr>
            <a:endParaRPr lang="en-US"/>
          </a:p>
        </p:txBody>
      </p:sp>
      <p:sp>
        <p:nvSpPr>
          <p:cNvPr id="747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65" charset="0"/>
              </a:defRPr>
            </a:lvl1pPr>
          </a:lstStyle>
          <a:p>
            <a:pPr>
              <a:defRPr/>
            </a:pPr>
            <a:endParaRPr lang="en-US"/>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65" charset="0"/>
              </a:defRPr>
            </a:lvl1pPr>
          </a:lstStyle>
          <a:p>
            <a:pPr>
              <a:defRPr/>
            </a:pPr>
            <a:endParaRPr lang="en-US"/>
          </a:p>
        </p:txBody>
      </p:sp>
      <p:sp>
        <p:nvSpPr>
          <p:cNvPr id="747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65" charset="0"/>
              </a:defRPr>
            </a:lvl1pPr>
          </a:lstStyle>
          <a:p>
            <a:pPr>
              <a:defRPr/>
            </a:pPr>
            <a:fld id="{0B8ABBAB-F842-5A48-80C9-9B3E43B161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FC4E33-A6D0-3441-A013-CEF0E173A794}" type="slidenum">
              <a:rPr lang="en-US"/>
              <a:pPr/>
              <a:t>1</a:t>
            </a:fld>
            <a:endParaRPr lang="en-US"/>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D7E439D-FE47-0046-8C40-6D65CF4AC1F1}" type="slidenum">
              <a:rPr lang="en-US"/>
              <a:pPr/>
              <a:t>10</a:t>
            </a:fld>
            <a:endParaRPr lang="en-US"/>
          </a:p>
        </p:txBody>
      </p:sp>
      <p:sp>
        <p:nvSpPr>
          <p:cNvPr id="34819" name="Rectangle 1026"/>
          <p:cNvSpPr>
            <a:spLocks noChangeArrowheads="1" noTextEdit="1"/>
          </p:cNvSpPr>
          <p:nvPr>
            <p:ph type="sldImg"/>
          </p:nvPr>
        </p:nvSpPr>
        <p:spPr>
          <a:ln/>
        </p:spPr>
      </p:sp>
      <p:sp>
        <p:nvSpPr>
          <p:cNvPr id="34820" name="Rectangle 1027"/>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222CB9E-60BD-D248-8FAA-A6CDC1B4B1E8}" type="slidenum">
              <a:rPr lang="en-US"/>
              <a:pPr/>
              <a:t>11</a:t>
            </a:fld>
            <a:endParaRPr 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On each trial one of the designated levels is presented and the listener is asked to say whether or not she heard the sound. The levels here are presented in random order, each many times, and many more trials would be presented than shown in the table. Another way to do this would be to give the listener many trials at one level, then many trials at another level, and so on, until all the levels had been given, in random order.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1A3D129-441A-104C-971B-F7747BCA8D83}" type="slidenum">
              <a:rPr lang="en-US"/>
              <a:pPr/>
              <a:t>12</a:t>
            </a:fld>
            <a:endParaRPr lang="en-US"/>
          </a:p>
        </p:txBody>
      </p:sp>
      <p:sp>
        <p:nvSpPr>
          <p:cNvPr id="38915" name="Rectangle 1026"/>
          <p:cNvSpPr>
            <a:spLocks noChangeArrowheads="1" noTextEdit="1"/>
          </p:cNvSpPr>
          <p:nvPr>
            <p:ph type="sldImg"/>
          </p:nvPr>
        </p:nvSpPr>
        <p:spPr>
          <a:ln/>
        </p:spPr>
      </p:sp>
      <p:sp>
        <p:nvSpPr>
          <p:cNvPr id="38916" name="Rectangle 1027"/>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Advantages and disadvantages of the method of constant stimuli.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C8BBE38-2402-634F-B739-53D3D26B2619}" type="slidenum">
              <a:rPr lang="en-US"/>
              <a:pPr/>
              <a:t>13</a:t>
            </a:fld>
            <a:endParaRPr lang="en-US"/>
          </a:p>
        </p:txBody>
      </p:sp>
      <p:sp>
        <p:nvSpPr>
          <p:cNvPr id="40963" name="Rectangle 1026"/>
          <p:cNvSpPr>
            <a:spLocks noChangeArrowheads="1" noTextEdit="1"/>
          </p:cNvSpPr>
          <p:nvPr>
            <p:ph type="sldImg"/>
          </p:nvPr>
        </p:nvSpPr>
        <p:spPr>
          <a:ln/>
        </p:spPr>
      </p:sp>
      <p:sp>
        <p:nvSpPr>
          <p:cNvPr id="40964" name="Rectangle 1027"/>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3EA6974-52C2-9B44-93BF-A5DA9D09A780}" type="slidenum">
              <a:rPr lang="en-US"/>
              <a:pPr/>
              <a:t>14</a:t>
            </a:fld>
            <a:endParaRPr 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The first series here started at a level that the listener did not hear. The listener did not report hearing the sound until it reached 5 dB. On the next series the level started above the expected threshold and went down. This process is repeated. Notice that on subsequent series you don’t present levels that are far from the threshold, making the method more efficient. The threshold is taken as the average of the Y-N transition points from each series.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F61008B-E45F-E644-916E-11F49E1B0AB0}" type="slidenum">
              <a:rPr lang="en-US"/>
              <a:pPr/>
              <a:t>15</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A variation on the method of limits is the staircase or up-down method, where the level is changed on a trial by trial basis according to the listener’s response. The transition points, or reversals, are averaged to obtain the threshold. This is a very efficient method for estimating threshold. The method shown here gives you the level that would produce 50% correct detections.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2206415-2CC6-034E-995F-FABDD374C374}" type="slidenum">
              <a:rPr lang="en-US"/>
              <a:pPr/>
              <a:t>16</a:t>
            </a:fld>
            <a:endParaRPr lang="en-US"/>
          </a:p>
        </p:txBody>
      </p:sp>
      <p:sp>
        <p:nvSpPr>
          <p:cNvPr id="47107" name="Rectangle 1026"/>
          <p:cNvSpPr>
            <a:spLocks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Advantages and disadvantages of the method of limits.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023FD90-71DD-FF47-976D-186100EE7DFC}" type="slidenum">
              <a:rPr lang="en-US"/>
              <a:pPr/>
              <a:t>17</a:t>
            </a:fld>
            <a:endParaRPr lang="en-US"/>
          </a:p>
        </p:txBody>
      </p:sp>
      <p:sp>
        <p:nvSpPr>
          <p:cNvPr id="49155" name="Rectangle 1026"/>
          <p:cNvSpPr>
            <a:spLocks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5A0F945-95ED-3A41-953A-9A0C3DFFBC81}" type="slidenum">
              <a:rPr lang="en-US"/>
              <a:pPr/>
              <a:t>18</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This is an example of Bekesy tracking, a type of method of adjustment. The listener pushes a button as long as he can hear the tone and lets go when he stops hearing the tone, so the level goes up and down around threshold. In Bekesy tracking the frequency of the tone changes during the course of the test so that thresholds can be estimated at many frequencies.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C2B11C6-6D8D-9249-B07A-237083CE4A35}" type="slidenum">
              <a:rPr lang="en-US"/>
              <a:pPr/>
              <a:t>19</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Advantages and disadvantages of the method of adjustment.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8D4DB4E-BA97-B54D-8198-7F2B7FE4AB57}" type="slidenum">
              <a:rPr lang="en-US"/>
              <a:pPr/>
              <a:t>2</a:t>
            </a:fld>
            <a:endParaRPr lang="en-US"/>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Before we can talk about the relationship between the peripheral response and hearing, we have to talk about how to measure hearing.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ea typeface="Times" pitchFamily="-65" charset="0"/>
                <a:cs typeface="Times" pitchFamily="-65" charset="0"/>
                <a:sym typeface="Times" pitchFamily="-65" charset="0"/>
              </a:rPr>
              <a:t>Each of the three basic methods will give you a threshold. They differ in terms of how complete a picture of sensitivity they provide and the efficiency with which the threshold is estimated. Reliability is also a very important consideration of course.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ea typeface="Times" pitchFamily="-65" charset="0"/>
                <a:cs typeface="Times" pitchFamily="-65" charset="0"/>
                <a:sym typeface="Times" pitchFamily="-65" charset="0"/>
              </a:rPr>
              <a:t>Each of the three basic methods will give you a threshold. They differ in terms of how complete a picture of sensitivity they provide and the efficiency with which the threshold is estimated. Reliability is also a very important consideration of course.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3"/>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marL="39688">
              <a:spcBef>
                <a:spcPts val="413"/>
              </a:spcBef>
            </a:pPr>
            <a:r>
              <a:rPr lang="en-US">
                <a:solidFill>
                  <a:srgbClr val="000000"/>
                </a:solidFill>
                <a:ea typeface="Times" pitchFamily="-65" charset="0"/>
                <a:cs typeface="Times" pitchFamily="-65" charset="0"/>
                <a:sym typeface="Times" pitchFamily="-65" charset="0"/>
              </a:rPr>
              <a:t>Each of the three basic methods will give you a threshold. They differ in terms of how complete a picture of sensitivity they provide and the efficiency with which the threshold is estimated. Reliability is also a very important consideration of course.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C37A776-B223-D248-93F6-D4070CE9A501}" type="slidenum">
              <a:rPr lang="en-US"/>
              <a:pPr/>
              <a:t>23</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An important point is that people say “yes” on trials when no sound is presented because they think there was a sound presented, not because they are lying. When sounds are close to threshold, it is hard to tell whether there was a sound there or not.</a:t>
            </a:r>
          </a:p>
          <a:p>
            <a:r>
              <a:rPr lang="en-US">
                <a:ea typeface="ＭＳ Ｐゴシック" pitchFamily="-65" charset="-128"/>
                <a:cs typeface="ＭＳ Ｐゴシック" pitchFamily="-65" charset="-128"/>
              </a:rPr>
              <a:t>For example, people often swear that they heard the phone ring when they’re in the shower, even though it didn’t. And we would expect that the more important the call expected, the more likely the person would be to think that the phone rang.</a:t>
            </a:r>
          </a:p>
          <a:p>
            <a:r>
              <a:rPr lang="en-US">
                <a:ea typeface="ＭＳ Ｐゴシック" pitchFamily="-65" charset="-128"/>
                <a:cs typeface="ＭＳ Ｐゴシック" pitchFamily="-65" charset="-128"/>
              </a:rPr>
              <a:t>Other factors that influence a person’s threshold are attention (was he listening at all?), memory (did he forget what he was supposed to respond to?), and motivation (does he really want to get it right?) As it turns out, response bias is the biggest factor of these four, although attention and memory can be problems in some populations (e.g., young children)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smtClean="0">
                <a:ea typeface="ＭＳ Ｐゴシック" pitchFamily="-65" charset="-128"/>
                <a:cs typeface="ＭＳ Ｐゴシック" pitchFamily="-65" charset="-128"/>
              </a:rPr>
              <a:t>One way to deal with the issue of bias is to measure how often a person says “yes” and “no” on sound and no-sound trials for every sound level that you want to test.</a:t>
            </a:r>
          </a:p>
          <a:p>
            <a:r>
              <a:rPr lang="en-US" smtClean="0">
                <a:ea typeface="ＭＳ Ｐゴシック" pitchFamily="-65" charset="-128"/>
                <a:cs typeface="ＭＳ Ｐゴシック" pitchFamily="-65" charset="-128"/>
              </a:rPr>
              <a:t>This table shows all the things that could happen– it could be a sound or no-sound trial and the person could say “yes” or “no”.</a:t>
            </a:r>
          </a:p>
          <a:p>
            <a:r>
              <a:rPr lang="en-US" smtClean="0">
                <a:ea typeface="ＭＳ Ｐゴシック" pitchFamily="-65" charset="-128"/>
                <a:cs typeface="ＭＳ Ｐゴシック" pitchFamily="-65" charset="-128"/>
              </a:rPr>
              <a:t>When people say “yes” on a sound trial, that is called a “hit”. When they say “no” on a sound trial that is called a “miss”.</a:t>
            </a:r>
          </a:p>
          <a:p>
            <a:r>
              <a:rPr lang="en-US" smtClean="0">
                <a:ea typeface="ＭＳ Ｐゴシック" pitchFamily="-65" charset="-128"/>
                <a:cs typeface="ＭＳ Ｐゴシック" pitchFamily="-65" charset="-128"/>
              </a:rPr>
              <a:t>When they say “yes” on a no-sound trial, that is called a “false alarm” and when they say “no” on a no-sound trial that is called a “correct rejection”.</a:t>
            </a:r>
          </a:p>
        </p:txBody>
      </p:sp>
      <p:sp>
        <p:nvSpPr>
          <p:cNvPr id="63492" name="Slide Number Placeholder 3"/>
          <p:cNvSpPr>
            <a:spLocks noGrp="1"/>
          </p:cNvSpPr>
          <p:nvPr>
            <p:ph type="sldNum" sz="quarter" idx="5"/>
          </p:nvPr>
        </p:nvSpPr>
        <p:spPr>
          <a:noFill/>
        </p:spPr>
        <p:txBody>
          <a:bodyPr/>
          <a:lstStyle/>
          <a:p>
            <a:fld id="{14A8B66B-F73B-3B4C-8586-67E828D4CD99}"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90089B5-73C9-5945-B793-83F60AAD0E87}" type="slidenum">
              <a:rPr lang="en-US"/>
              <a:pPr/>
              <a:t>30</a:t>
            </a:fld>
            <a:endParaRPr 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ea typeface="ＭＳ Ｐゴシック" pitchFamily="-65" charset="-128"/>
                <a:cs typeface="ＭＳ Ｐゴシック" pitchFamily="-65" charset="-128"/>
              </a:rPr>
              <a:t>Measuring the hit and false alarm rate for every level is a pain. There is an easier way, a two-alternative forced-choice method.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7A31EA1-3D6E-3040-ADDE-D57B515D50E9}" type="slidenum">
              <a:rPr lang="en-US"/>
              <a:pPr/>
              <a:t>31</a:t>
            </a:fld>
            <a:endParaRPr 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On each trial, the listener receives a warning that the trial is starting, then hears two “intervals”. The signal occurs in one, but not in the other, randomly. On interval one, what the listener thinks happened is affected by both his sensation and his response bias. The same is true in the second interval. When the subject is asked to choose which interval contains the signal, he could take the difference between what he though happened in each interval and pick the second interval if the difference  is positive  and the first interval if the difference is negative. Notice that the bias cancels out in the subtraction. (The details of this analysis explain the concept, but may not be exactly the process that occurs.)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FE6B99F-EC1E-6440-B14C-D2CB275D28BD}" type="slidenum">
              <a:rPr lang="en-US"/>
              <a:pPr/>
              <a:t>32</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Advantages of 2AFC method. Interval bias is really only a problem if it is extreme.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r>
              <a:rPr lang="en-US" smtClean="0">
                <a:ea typeface="ＭＳ Ｐゴシック" pitchFamily="-65" charset="-128"/>
                <a:cs typeface="ＭＳ Ｐゴシック" pitchFamily="-65" charset="-128"/>
              </a:rPr>
              <a:t>Even in a 2AFC procedure, however, people can be inattentive (off-task) or forget which one they are supposed to respond to.</a:t>
            </a:r>
          </a:p>
        </p:txBody>
      </p:sp>
      <p:sp>
        <p:nvSpPr>
          <p:cNvPr id="72708" name="Slide Number Placeholder 3"/>
          <p:cNvSpPr>
            <a:spLocks noGrp="1"/>
          </p:cNvSpPr>
          <p:nvPr>
            <p:ph type="sldNum" sz="quarter" idx="5"/>
          </p:nvPr>
        </p:nvSpPr>
        <p:spPr>
          <a:noFill/>
        </p:spPr>
        <p:txBody>
          <a:bodyPr/>
          <a:lstStyle/>
          <a:p>
            <a:fld id="{A5B67FB5-A188-D84F-A018-9A0DB0D22486}" type="slidenum">
              <a:rPr lang="en-US" smtClean="0"/>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mtClean="0">
                <a:ea typeface="ＭＳ Ｐゴシック" pitchFamily="-65" charset="-128"/>
                <a:cs typeface="ＭＳ Ｐゴシック" pitchFamily="-65" charset="-128"/>
              </a:rPr>
              <a:t>The psychometric function of a listener who has forgotten or is inattentive tells us that something is wrong. Here, for example, is a psychometric function that never gets to 100% correct. That is a sign of either inattentiveness or forgetting. So it is often helpful to see the whole function rather than just the threshold.</a:t>
            </a:r>
          </a:p>
        </p:txBody>
      </p:sp>
      <p:sp>
        <p:nvSpPr>
          <p:cNvPr id="74756" name="Slide Number Placeholder 3"/>
          <p:cNvSpPr>
            <a:spLocks noGrp="1"/>
          </p:cNvSpPr>
          <p:nvPr>
            <p:ph type="sldNum" sz="quarter" idx="5"/>
          </p:nvPr>
        </p:nvSpPr>
        <p:spPr>
          <a:noFill/>
        </p:spPr>
        <p:txBody>
          <a:bodyPr/>
          <a:lstStyle/>
          <a:p>
            <a:fld id="{9DAB712E-8404-A04F-A025-2DAD4551F9EF}" type="slidenum">
              <a:rPr lang="en-US" smtClean="0"/>
              <a:pPr/>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7A4D9A6-987D-4744-BDDB-28AAE48BC1DD}" type="slidenum">
              <a:rPr lang="en-US"/>
              <a:pPr/>
              <a:t>3</a:t>
            </a:fld>
            <a:endParaRPr lang="en-US"/>
          </a:p>
        </p:txBody>
      </p:sp>
      <p:sp>
        <p:nvSpPr>
          <p:cNvPr id="20483" name="Rectangle 1026"/>
          <p:cNvSpPr>
            <a:spLocks noChangeArrowheads="1" noTextEdit="1"/>
          </p:cNvSpPr>
          <p:nvPr>
            <p:ph type="sldImg"/>
          </p:nvPr>
        </p:nvSpPr>
        <p:spPr>
          <a:ln/>
        </p:spPr>
      </p:sp>
      <p:sp>
        <p:nvSpPr>
          <p:cNvPr id="20484" name="Rectangle 1027"/>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445A650-E0EF-1048-AB36-06CAB5CAD5CC}" type="slidenum">
              <a:rPr lang="en-US"/>
              <a:pPr/>
              <a:t>41</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B97C877-DD9E-474A-8443-C9C83E9239EB}" type="slidenum">
              <a:rPr lang="en-US"/>
              <a:pPr/>
              <a:t>42</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6F7A706-36D1-0146-8C11-962A3247BA6C}" type="slidenum">
              <a:rPr lang="en-US"/>
              <a:pPr/>
              <a:t>4</a:t>
            </a:fld>
            <a:endParaRPr lang="en-US"/>
          </a:p>
        </p:txBody>
      </p:sp>
      <p:sp>
        <p:nvSpPr>
          <p:cNvPr id="22531" name="Rectangle 1026"/>
          <p:cNvSpPr>
            <a:spLocks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58DBB5A-487A-8F42-A4EA-A11119A65162}" type="slidenum">
              <a:rPr lang="en-US"/>
              <a:pPr/>
              <a:t>5</a:t>
            </a:fld>
            <a:endParaRPr lang="en-US"/>
          </a:p>
        </p:txBody>
      </p:sp>
      <p:sp>
        <p:nvSpPr>
          <p:cNvPr id="24579" name="Rectangle 1026"/>
          <p:cNvSpPr>
            <a:spLocks noChangeArrowheads="1" noTextEdit="1"/>
          </p:cNvSpPr>
          <p:nvPr>
            <p:ph type="sldImg"/>
          </p:nvPr>
        </p:nvSpPr>
        <p:spPr>
          <a:ln/>
        </p:spPr>
      </p:sp>
      <p:sp>
        <p:nvSpPr>
          <p:cNvPr id="24580" name="Rectangle 1027"/>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In this lecture, we only talk about threshold estimation. We will discuss scaling when we get to the topics for which scaling is used.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3368B6D-CCCE-194F-9385-675974BED983}" type="slidenum">
              <a:rPr lang="en-US"/>
              <a:pPr/>
              <a:t>6</a:t>
            </a:fld>
            <a:endParaRPr 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Gustav Fechner developed the basic psychophysical methods that we use today. Fechner was interested in studying the soul, and he felt that by studying sensation he was studying the soul.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1D8FFC1-1A3F-7741-A3AD-A4E79C860D78}" type="slidenum">
              <a:rPr lang="en-US"/>
              <a:pPr/>
              <a:t>7</a:t>
            </a:fld>
            <a:endParaRPr lang="en-US"/>
          </a:p>
        </p:txBody>
      </p:sp>
      <p:sp>
        <p:nvSpPr>
          <p:cNvPr id="28675" name="Rectangle 1026"/>
          <p:cNvSpPr>
            <a:spLocks noChangeArrowheads="1" noTextEdit="1"/>
          </p:cNvSpPr>
          <p:nvPr>
            <p:ph type="sldImg"/>
          </p:nvPr>
        </p:nvSpPr>
        <p:spPr>
          <a:ln/>
        </p:spPr>
      </p:sp>
      <p:sp>
        <p:nvSpPr>
          <p:cNvPr id="28676" name="Rectangle 1027"/>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Common sense definition of threshold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E3987A3-1A4A-C84F-A9E5-E37E662981A3}" type="slidenum">
              <a:rPr lang="en-US"/>
              <a:pPr/>
              <a:t>8</a:t>
            </a:fld>
            <a:endParaRPr 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For each level, the proportion of times that the subject correctly heard the sound is determine. The plot of the proportion of correct detections as a function of level is called the psychometric function. A psychometric function for frequency discrimination would show the proportion of times the listener could tell that the frequency of a tone, for example, had changed, as a function of the size of the frequency change. The psychometric function would look similar in form.</a:t>
            </a:r>
          </a:p>
          <a:p>
            <a:r>
              <a:rPr lang="en-US">
                <a:ea typeface="ＭＳ Ｐゴシック" pitchFamily="-65" charset="-128"/>
                <a:cs typeface="ＭＳ Ｐゴシック" pitchFamily="-65" charset="-128"/>
              </a:rPr>
              <a:t>An important point about the psychometric function is that there is no common sense threshold. There is no level above which the listener always hears the sound and below which he never hears the sound. Rather, there is a gradual improvement in detection with level. So how do we define threshold? We define the threshold as the level at which the listener achieves some arbitrary proportion of correct detections.</a:t>
            </a:r>
          </a:p>
          <a:p>
            <a:endParaRPr lang="en-US">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F3C4F34-AAC8-0B4E-BAAB-FFE86633DBD3}" type="slidenum">
              <a:rPr lang="en-US"/>
              <a:pPr/>
              <a:t>9</a:t>
            </a:fld>
            <a:endParaRPr lang="en-US"/>
          </a:p>
        </p:txBody>
      </p:sp>
      <p:sp>
        <p:nvSpPr>
          <p:cNvPr id="32771" name="Rectangle 1026"/>
          <p:cNvSpPr>
            <a:spLocks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r>
              <a:rPr lang="en-US">
                <a:ea typeface="ＭＳ Ｐゴシック" pitchFamily="-65" charset="-128"/>
                <a:cs typeface="ＭＳ Ｐゴシック" pitchFamily="-65" charset="-128"/>
              </a:rPr>
              <a:t>The reality doesn’t exactly match common sense. This is the definition we use in psychophysics (and in this course).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D452C9-4204-954A-9215-333BCD1BEE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3FA68D-1A36-E747-A3B2-342BEBFEEC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5A5DB8-B831-8449-99DE-0AAEE681B1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smtClean="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DCD9E79E-34DF-624D-A945-17EA48B644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44C7E2-09F7-1E4E-A854-259ECDF7FA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781BE2-A4E9-9943-824B-EB79258C42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129911-C60D-FF48-B8DD-C925E95436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8E4888-809E-E34D-BEF1-330A392C01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419F21-7322-DB40-A587-D94ADEFF1A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9507EA-5E80-5347-9B7E-FC6C263FD8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61E5C9-A237-8C45-A108-CF92099003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16AD31-2F59-704A-B837-82ABEB41F0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pitchFamily="-65"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pitchFamily="-65"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pitchFamily="-65" charset="0"/>
              </a:defRPr>
            </a:lvl1pPr>
          </a:lstStyle>
          <a:p>
            <a:pPr>
              <a:defRPr/>
            </a:pPr>
            <a:fld id="{DB69ADDE-6B65-B44C-910D-1A279F6428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 id="2147483699"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itchFamily="-65"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65"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itchFamily="-65"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bin"/><Relationship Id="rId4" Type="http://schemas.openxmlformats.org/officeDocument/2006/relationships/tags" Target="../tags/tag4.xml"/><Relationship Id="rId5" Type="http://schemas.openxmlformats.org/officeDocument/2006/relationships/tags" Target="../tags/tag5.xml"/><Relationship Id="rId7" Type="http://schemas.openxmlformats.org/officeDocument/2006/relationships/notesSlide" Target="../notesSlides/notesSlide20.xml"/><Relationship Id="rId1" Type="http://schemas.openxmlformats.org/officeDocument/2006/relationships/vmlDrawing" Target="../drawings/vmlDrawing2.vml"/><Relationship Id="rId2" Type="http://schemas.openxmlformats.org/officeDocument/2006/relationships/tags" Target="../tags/tag2.xml"/><Relationship Id="rId3" Type="http://schemas.openxmlformats.org/officeDocument/2006/relationships/tags" Target="../tags/tag3.xml"/><Relationship Id="rId6"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bin"/><Relationship Id="rId4" Type="http://schemas.openxmlformats.org/officeDocument/2006/relationships/tags" Target="../tags/tag8.xml"/><Relationship Id="rId5" Type="http://schemas.openxmlformats.org/officeDocument/2006/relationships/tags" Target="../tags/tag9.xml"/><Relationship Id="rId7" Type="http://schemas.openxmlformats.org/officeDocument/2006/relationships/notesSlide" Target="../notesSlides/notesSlide21.xml"/><Relationship Id="rId1" Type="http://schemas.openxmlformats.org/officeDocument/2006/relationships/vmlDrawing" Target="../drawings/vmlDrawing3.vml"/><Relationship Id="rId2" Type="http://schemas.openxmlformats.org/officeDocument/2006/relationships/tags" Target="../tags/tag6.xml"/><Relationship Id="rId3" Type="http://schemas.openxmlformats.org/officeDocument/2006/relationships/tags" Target="../tags/tag7.xml"/><Relationship Id="rId6"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4" Type="http://schemas.openxmlformats.org/officeDocument/2006/relationships/tags" Target="../tags/tag12.xml"/><Relationship Id="rId5" Type="http://schemas.openxmlformats.org/officeDocument/2006/relationships/tags" Target="../tags/tag13.xml"/><Relationship Id="rId7" Type="http://schemas.openxmlformats.org/officeDocument/2006/relationships/notesSlide" Target="../notesSlides/notesSlide22.xml"/><Relationship Id="rId1" Type="http://schemas.openxmlformats.org/officeDocument/2006/relationships/vmlDrawing" Target="../drawings/vmlDrawing4.vml"/><Relationship Id="rId2" Type="http://schemas.openxmlformats.org/officeDocument/2006/relationships/tags" Target="../tags/tag10.xml"/><Relationship Id="rId3" Type="http://schemas.openxmlformats.org/officeDocument/2006/relationships/tags" Target="../tags/tag11.xml"/><Relationship Id="rId6"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10.jpeg"/><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df"/><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4" Type="http://schemas.openxmlformats.org/officeDocument/2006/relationships/tags" Target="../tags/tag18.xml"/><Relationship Id="rId5" Type="http://schemas.openxmlformats.org/officeDocument/2006/relationships/tags" Target="../tags/tag19.xml"/><Relationship Id="rId7" Type="http://schemas.openxmlformats.org/officeDocument/2006/relationships/oleObject" Target="../embeddings/oleObject4.bin"/><Relationship Id="rId1" Type="http://schemas.openxmlformats.org/officeDocument/2006/relationships/vmlDrawing" Target="../drawings/vmlDrawing5.vml"/><Relationship Id="rId2" Type="http://schemas.openxmlformats.org/officeDocument/2006/relationships/tags" Target="../tags/tag16.xml"/><Relationship Id="rId3" Type="http://schemas.openxmlformats.org/officeDocument/2006/relationships/tags" Target="../tags/tag17.xml"/><Relationship Id="rId6"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tags" Target="../tags/tag22.xml"/><Relationship Id="rId5" Type="http://schemas.openxmlformats.org/officeDocument/2006/relationships/tags" Target="../tags/tag23.xml"/><Relationship Id="rId7" Type="http://schemas.openxmlformats.org/officeDocument/2006/relationships/oleObject" Target="../embeddings/oleObject5.bin"/><Relationship Id="rId1" Type="http://schemas.openxmlformats.org/officeDocument/2006/relationships/vmlDrawing" Target="../drawings/vmlDrawing6.vml"/><Relationship Id="rId2" Type="http://schemas.openxmlformats.org/officeDocument/2006/relationships/tags" Target="../tags/tag20.xml"/><Relationship Id="rId3" Type="http://schemas.openxmlformats.org/officeDocument/2006/relationships/tags" Target="../tags/tag21.xml"/><Relationship Id="rId6"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tags" Target="../tags/tag26.xml"/><Relationship Id="rId5" Type="http://schemas.openxmlformats.org/officeDocument/2006/relationships/tags" Target="../tags/tag27.xml"/><Relationship Id="rId7" Type="http://schemas.openxmlformats.org/officeDocument/2006/relationships/oleObject" Target="../embeddings/oleObject6.bin"/><Relationship Id="rId1" Type="http://schemas.openxmlformats.org/officeDocument/2006/relationships/vmlDrawing" Target="../drawings/vmlDrawing7.vml"/><Relationship Id="rId2" Type="http://schemas.openxmlformats.org/officeDocument/2006/relationships/tags" Target="../tags/tag24.xml"/><Relationship Id="rId3" Type="http://schemas.openxmlformats.org/officeDocument/2006/relationships/tags" Target="../tags/tag25.xml"/><Relationship Id="rId6"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tags" Target="../tags/tag30.xml"/><Relationship Id="rId5" Type="http://schemas.openxmlformats.org/officeDocument/2006/relationships/tags" Target="../tags/tag31.xml"/><Relationship Id="rId7" Type="http://schemas.openxmlformats.org/officeDocument/2006/relationships/oleObject" Target="../embeddings/oleObject7.bin"/><Relationship Id="rId1" Type="http://schemas.openxmlformats.org/officeDocument/2006/relationships/vmlDrawing" Target="../drawings/vmlDrawing8.vml"/><Relationship Id="rId2" Type="http://schemas.openxmlformats.org/officeDocument/2006/relationships/tags" Target="../tags/tag28.xml"/><Relationship Id="rId3" Type="http://schemas.openxmlformats.org/officeDocument/2006/relationships/tags" Target="../tags/tag29.xml"/><Relationship Id="rId6"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tags" Target="../tags/tag34.xml"/><Relationship Id="rId5" Type="http://schemas.openxmlformats.org/officeDocument/2006/relationships/tags" Target="../tags/tag35.xml"/><Relationship Id="rId7" Type="http://schemas.openxmlformats.org/officeDocument/2006/relationships/oleObject" Target="../embeddings/oleObject8.bin"/><Relationship Id="rId1" Type="http://schemas.openxmlformats.org/officeDocument/2006/relationships/vmlDrawing" Target="../drawings/vmlDrawing9.vml"/><Relationship Id="rId2" Type="http://schemas.openxmlformats.org/officeDocument/2006/relationships/tags" Target="../tags/tag32.xml"/><Relationship Id="rId3" Type="http://schemas.openxmlformats.org/officeDocument/2006/relationships/tags" Target="../tags/tag33.xml"/><Relationship Id="rId6"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4" Type="http://schemas.openxmlformats.org/officeDocument/2006/relationships/tags" Target="../tags/tag38.xml"/><Relationship Id="rId5" Type="http://schemas.openxmlformats.org/officeDocument/2006/relationships/tags" Target="../tags/tag39.xml"/><Relationship Id="rId7" Type="http://schemas.openxmlformats.org/officeDocument/2006/relationships/oleObject" Target="../embeddings/oleObject9.bin"/><Relationship Id="rId1" Type="http://schemas.openxmlformats.org/officeDocument/2006/relationships/vmlDrawing" Target="../drawings/vmlDrawing10.vml"/><Relationship Id="rId2" Type="http://schemas.openxmlformats.org/officeDocument/2006/relationships/tags" Target="../tags/tag36.xml"/><Relationship Id="rId3" Type="http://schemas.openxmlformats.org/officeDocument/2006/relationships/tags" Target="../tags/tag37.xml"/><Relationship Id="rId6"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65" charset="-128"/>
                <a:cs typeface="ＭＳ Ｐゴシック" pitchFamily="-65" charset="-128"/>
              </a:rPr>
              <a:t>Fundamental aspects of hearing</a:t>
            </a:r>
          </a:p>
        </p:txBody>
      </p:sp>
      <p:sp>
        <p:nvSpPr>
          <p:cNvPr id="15363" name="Rectangle 3"/>
          <p:cNvSpPr>
            <a:spLocks noGrp="1" noChangeArrowheads="1"/>
          </p:cNvSpPr>
          <p:nvPr>
            <p:ph type="subTitle" idx="1"/>
          </p:nvPr>
        </p:nvSpPr>
        <p:spPr/>
        <p:txBody>
          <a:bodyPr/>
          <a:lstStyle/>
          <a:p>
            <a:pPr eaLnBrk="1" hangingPunct="1"/>
            <a:r>
              <a:rPr lang="en-US">
                <a:solidFill>
                  <a:srgbClr val="898989"/>
                </a:solidFill>
                <a:ea typeface="ＭＳ Ｐゴシック" pitchFamily="-65" charset="-128"/>
                <a:cs typeface="ＭＳ Ｐゴシック" pitchFamily="-65" charset="-128"/>
              </a:rPr>
              <a:t>How the response of auditory nerve fibers is reflected in basic hearing capacities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Three psychophysical methods used to estimate thresholds</a:t>
            </a:r>
          </a:p>
        </p:txBody>
      </p:sp>
      <p:sp>
        <p:nvSpPr>
          <p:cNvPr id="33795" name="Rectangle 3"/>
          <p:cNvSpPr>
            <a:spLocks noGrp="1" noChangeArrowheads="1"/>
          </p:cNvSpPr>
          <p:nvPr>
            <p:ph idx="1"/>
          </p:nvPr>
        </p:nvSpPr>
        <p:spPr/>
        <p:txBody>
          <a:bodyPr/>
          <a:lstStyle/>
          <a:p>
            <a:pPr eaLnBrk="1" hangingPunct="1"/>
            <a:r>
              <a:rPr lang="en-US">
                <a:ea typeface="ＭＳ Ｐゴシック" pitchFamily="-65" charset="-128"/>
                <a:cs typeface="ＭＳ Ｐゴシック" pitchFamily="-65" charset="-128"/>
              </a:rPr>
              <a:t>Method of constant stimuli</a:t>
            </a:r>
          </a:p>
          <a:p>
            <a:pPr lvl="1" eaLnBrk="1" hangingPunct="1"/>
            <a:r>
              <a:rPr lang="en-US"/>
              <a:t>Choose stimuli of several values, some that you think people will always be able to hear, some that you think that they will never be able to hear, and some in between.</a:t>
            </a:r>
          </a:p>
          <a:p>
            <a:pPr lvl="1" eaLnBrk="1" hangingPunct="1"/>
            <a:r>
              <a:rPr lang="en-US"/>
              <a:t>Present these stimuli to listeners, ask whether they hear each one or not</a:t>
            </a:r>
          </a:p>
          <a:p>
            <a:pPr lvl="1" eaLnBrk="1" hangingPunct="1"/>
            <a:r>
              <a:rPr lang="en-US"/>
              <a:t>Record the proportion of times they report hearing each one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Method of constant stimuli</a:t>
            </a:r>
          </a:p>
        </p:txBody>
      </p:sp>
      <p:graphicFrame>
        <p:nvGraphicFramePr>
          <p:cNvPr id="35842" name="Object 2"/>
          <p:cNvGraphicFramePr>
            <a:graphicFrameLocks noChangeAspect="1"/>
          </p:cNvGraphicFramePr>
          <p:nvPr>
            <p:ph type="tbl" idx="1"/>
          </p:nvPr>
        </p:nvGraphicFramePr>
        <p:xfrm>
          <a:off x="2474913" y="1865313"/>
          <a:ext cx="4194175" cy="4146550"/>
        </p:xfrm>
        <a:graphic>
          <a:graphicData uri="http://schemas.openxmlformats.org/presentationml/2006/ole">
            <p:oleObj spid="_x0000_s35842" name="Document" r:id="rId4" imgW="7912100" imgH="7823200" progId="Word.Document.8">
              <p:embed/>
            </p:oleObj>
          </a:graphicData>
        </a:graphic>
      </p:graphicFrame>
      <p:sp>
        <p:nvSpPr>
          <p:cNvPr id="35844" name="Text Box 5"/>
          <p:cNvSpPr txBox="1">
            <a:spLocks noChangeArrowheads="1"/>
          </p:cNvSpPr>
          <p:nvPr/>
        </p:nvSpPr>
        <p:spPr bwMode="auto">
          <a:xfrm>
            <a:off x="4079875" y="6080125"/>
            <a:ext cx="666750" cy="457200"/>
          </a:xfrm>
          <a:prstGeom prst="rect">
            <a:avLst/>
          </a:prstGeom>
          <a:noFill/>
          <a:ln w="9525">
            <a:noFill/>
            <a:miter lim="800000"/>
            <a:headEnd/>
            <a:tailEnd/>
          </a:ln>
        </p:spPr>
        <p:txBody>
          <a:bodyPr wrap="none">
            <a:prstTxWarp prst="textNoShape">
              <a:avLst/>
            </a:prstTxWarp>
            <a:spAutoFit/>
          </a:bodyPr>
          <a:lstStyle/>
          <a:p>
            <a:r>
              <a:rPr lang="en-US" sz="2400"/>
              <a:t>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Method of Constant Stimuli</a:t>
            </a:r>
          </a:p>
        </p:txBody>
      </p:sp>
      <p:sp>
        <p:nvSpPr>
          <p:cNvPr id="37891" name="Rectangle 3"/>
          <p:cNvSpPr>
            <a:spLocks noGrp="1" noChangeArrowheads="1"/>
          </p:cNvSpPr>
          <p:nvPr>
            <p:ph sz="half" idx="1"/>
          </p:nvPr>
        </p:nvSpPr>
        <p:spPr/>
        <p:txBody>
          <a:bodyPr/>
          <a:lstStyle/>
          <a:p>
            <a:pPr eaLnBrk="1" hangingPunct="1"/>
            <a:r>
              <a:rPr lang="en-US">
                <a:ea typeface="ＭＳ Ｐゴシック" pitchFamily="-65" charset="-128"/>
                <a:cs typeface="ＭＳ Ｐゴシック" pitchFamily="-65" charset="-128"/>
              </a:rPr>
              <a:t>Provides complete picture of sensitivity</a:t>
            </a:r>
          </a:p>
          <a:p>
            <a:pPr eaLnBrk="1" hangingPunct="1"/>
            <a:r>
              <a:rPr lang="en-US">
                <a:ea typeface="ＭＳ Ｐゴシック" pitchFamily="-65" charset="-128"/>
                <a:cs typeface="ＭＳ Ｐゴシック" pitchFamily="-65" charset="-128"/>
              </a:rPr>
              <a:t>Easy to administer</a:t>
            </a:r>
          </a:p>
        </p:txBody>
      </p:sp>
      <p:sp>
        <p:nvSpPr>
          <p:cNvPr id="37892" name="Rectangle 4"/>
          <p:cNvSpPr>
            <a:spLocks noGrp="1" noChangeArrowheads="1"/>
          </p:cNvSpPr>
          <p:nvPr>
            <p:ph sz="half" idx="2"/>
          </p:nvPr>
        </p:nvSpPr>
        <p:spPr/>
        <p:txBody>
          <a:bodyPr/>
          <a:lstStyle/>
          <a:p>
            <a:pPr eaLnBrk="1" hangingPunct="1"/>
            <a:r>
              <a:rPr lang="en-US">
                <a:ea typeface="ＭＳ Ｐゴシック" pitchFamily="-65" charset="-128"/>
                <a:cs typeface="ＭＳ Ｐゴシック" pitchFamily="-65" charset="-128"/>
              </a:rPr>
              <a:t>Have to know what the threshold is going to be (approximately) before you start</a:t>
            </a:r>
          </a:p>
          <a:p>
            <a:pPr eaLnBrk="1" hangingPunct="1"/>
            <a:r>
              <a:rPr lang="en-US">
                <a:ea typeface="ＭＳ Ｐゴシック" pitchFamily="-65" charset="-128"/>
                <a:cs typeface="ＭＳ Ｐゴシック" pitchFamily="-65" charset="-128"/>
              </a:rPr>
              <a:t>If you just want a threshold, a lot of trials and time are wasted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73050"/>
            <a:ext cx="7772400" cy="1143000"/>
          </a:xfrm>
        </p:spPr>
        <p:txBody>
          <a:bodyPr rtlCol="0">
            <a:normAutofit fontScale="90000"/>
          </a:bodyPr>
          <a:lstStyle/>
          <a:p>
            <a:pPr eaLnBrk="1" fontAlgn="auto" hangingPunct="1">
              <a:spcAft>
                <a:spcPts val="0"/>
              </a:spcAft>
              <a:defRPr/>
            </a:pPr>
            <a:r>
              <a:rPr lang="en-US">
                <a:ea typeface="+mj-ea"/>
                <a:cs typeface="+mj-cs"/>
              </a:rPr>
              <a:t>Three basic psychophysical methods</a:t>
            </a:r>
          </a:p>
        </p:txBody>
      </p:sp>
      <p:sp>
        <p:nvSpPr>
          <p:cNvPr id="15363" name="Rectangle 3"/>
          <p:cNvSpPr>
            <a:spLocks noGrp="1" noChangeArrowheads="1"/>
          </p:cNvSpPr>
          <p:nvPr>
            <p:ph idx="1"/>
          </p:nvPr>
        </p:nvSpPr>
        <p:spPr>
          <a:xfrm>
            <a:off x="685800" y="1566863"/>
            <a:ext cx="7772400" cy="5111750"/>
          </a:xfrm>
        </p:spPr>
        <p:txBody>
          <a:bodyPr rtlCol="0">
            <a:normAutofit fontScale="92500"/>
          </a:bodyPr>
          <a:lstStyle/>
          <a:p>
            <a:pPr eaLnBrk="1" fontAlgn="auto" hangingPunct="1">
              <a:spcAft>
                <a:spcPts val="0"/>
              </a:spcAft>
              <a:buFont typeface="Arial"/>
              <a:buChar char="•"/>
              <a:defRPr/>
            </a:pPr>
            <a:r>
              <a:rPr lang="en-US">
                <a:ea typeface="+mn-ea"/>
                <a:cs typeface="+mn-cs"/>
              </a:rPr>
              <a:t>Method of constant stimuli</a:t>
            </a:r>
          </a:p>
          <a:p>
            <a:pPr eaLnBrk="1" fontAlgn="auto" hangingPunct="1">
              <a:spcAft>
                <a:spcPts val="0"/>
              </a:spcAft>
              <a:buFont typeface="Arial"/>
              <a:buChar char="•"/>
              <a:defRPr/>
            </a:pPr>
            <a:r>
              <a:rPr lang="en-US">
                <a:ea typeface="+mn-ea"/>
                <a:cs typeface="+mn-cs"/>
              </a:rPr>
              <a:t>Method of limits</a:t>
            </a:r>
          </a:p>
          <a:p>
            <a:pPr lvl="1" eaLnBrk="1" fontAlgn="auto" hangingPunct="1">
              <a:spcAft>
                <a:spcPts val="0"/>
              </a:spcAft>
              <a:buFont typeface="Arial"/>
              <a:buChar char="–"/>
              <a:defRPr/>
            </a:pPr>
            <a:r>
              <a:rPr lang="en-US">
                <a:ea typeface="+mn-ea"/>
              </a:rPr>
              <a:t>Start with a level that you think the listener will hear</a:t>
            </a:r>
          </a:p>
          <a:p>
            <a:pPr lvl="1" eaLnBrk="1" fontAlgn="auto" hangingPunct="1">
              <a:spcAft>
                <a:spcPts val="0"/>
              </a:spcAft>
              <a:buFont typeface="Arial"/>
              <a:buChar char="–"/>
              <a:defRPr/>
            </a:pPr>
            <a:r>
              <a:rPr lang="en-US">
                <a:ea typeface="+mn-ea"/>
              </a:rPr>
              <a:t>If they hear that one, then present a lower level</a:t>
            </a:r>
          </a:p>
          <a:p>
            <a:pPr lvl="1" eaLnBrk="1" fontAlgn="auto" hangingPunct="1">
              <a:spcAft>
                <a:spcPts val="0"/>
              </a:spcAft>
              <a:buFont typeface="Arial"/>
              <a:buChar char="–"/>
              <a:defRPr/>
            </a:pPr>
            <a:r>
              <a:rPr lang="en-US">
                <a:ea typeface="+mn-ea"/>
              </a:rPr>
              <a:t>If they hear that one, then present a lower level</a:t>
            </a:r>
          </a:p>
          <a:p>
            <a:pPr lvl="1" eaLnBrk="1" fontAlgn="auto" hangingPunct="1">
              <a:spcAft>
                <a:spcPts val="0"/>
              </a:spcAft>
              <a:buFont typeface="Arial"/>
              <a:buChar char="–"/>
              <a:defRPr/>
            </a:pPr>
            <a:r>
              <a:rPr lang="en-US">
                <a:ea typeface="+mn-ea"/>
              </a:rPr>
              <a:t>Continue until the listener says she can’t hear the stimulus</a:t>
            </a:r>
          </a:p>
          <a:p>
            <a:pPr lvl="1" eaLnBrk="1" fontAlgn="auto" hangingPunct="1">
              <a:spcAft>
                <a:spcPts val="0"/>
              </a:spcAft>
              <a:buFont typeface="Arial"/>
              <a:buChar char="–"/>
              <a:defRPr/>
            </a:pPr>
            <a:r>
              <a:rPr lang="en-US">
                <a:ea typeface="+mn-ea"/>
              </a:rPr>
              <a:t>Repeat (but sometimes start with a level you think she won’t hear and go up)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2900" y="466725"/>
            <a:ext cx="8458200" cy="1143000"/>
          </a:xfrm>
        </p:spPr>
        <p:txBody>
          <a:bodyPr rtlCol="0">
            <a:normAutofit fontScale="90000"/>
          </a:bodyPr>
          <a:lstStyle/>
          <a:p>
            <a:pPr eaLnBrk="1" fontAlgn="auto" hangingPunct="1">
              <a:spcAft>
                <a:spcPts val="0"/>
              </a:spcAft>
              <a:defRPr/>
            </a:pPr>
            <a:r>
              <a:rPr lang="en-US">
                <a:ea typeface="+mj-ea"/>
                <a:cs typeface="+mj-cs"/>
              </a:rPr>
              <a:t>Method of limits (adaptive methods)</a:t>
            </a:r>
          </a:p>
        </p:txBody>
      </p:sp>
      <p:sp>
        <p:nvSpPr>
          <p:cNvPr id="41987" name="Text Box 5"/>
          <p:cNvSpPr txBox="1">
            <a:spLocks noChangeArrowheads="1"/>
          </p:cNvSpPr>
          <p:nvPr/>
        </p:nvSpPr>
        <p:spPr bwMode="auto">
          <a:xfrm>
            <a:off x="63500" y="6376988"/>
            <a:ext cx="1931988" cy="304800"/>
          </a:xfrm>
          <a:prstGeom prst="rect">
            <a:avLst/>
          </a:prstGeom>
          <a:noFill/>
          <a:ln w="9525">
            <a:noFill/>
            <a:miter lim="800000"/>
            <a:headEnd/>
            <a:tailEnd/>
          </a:ln>
        </p:spPr>
        <p:txBody>
          <a:bodyPr wrap="none">
            <a:prstTxWarp prst="textNoShape">
              <a:avLst/>
            </a:prstTxWarp>
            <a:spAutoFit/>
          </a:bodyPr>
          <a:lstStyle/>
          <a:p>
            <a:r>
              <a:rPr lang="en-US"/>
              <a:t>From Gescheider (1985)</a:t>
            </a:r>
          </a:p>
        </p:txBody>
      </p:sp>
      <p:pic>
        <p:nvPicPr>
          <p:cNvPr id="41988" name="Picture 6" descr="molimits.tif                                                   00002C2BWerner                         ABA78158:"/>
          <p:cNvPicPr>
            <a:picLocks noChangeAspect="1" noChangeArrowheads="1"/>
          </p:cNvPicPr>
          <p:nvPr/>
        </p:nvPicPr>
        <p:blipFill>
          <a:blip r:embed="rId3"/>
          <a:srcRect/>
          <a:stretch>
            <a:fillRect/>
          </a:stretch>
        </p:blipFill>
        <p:spPr bwMode="auto">
          <a:xfrm>
            <a:off x="1836738" y="1587500"/>
            <a:ext cx="50292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71488" y="635000"/>
            <a:ext cx="8199437" cy="1143000"/>
          </a:xfrm>
        </p:spPr>
        <p:txBody>
          <a:bodyPr/>
          <a:lstStyle/>
          <a:p>
            <a:pPr eaLnBrk="1" hangingPunct="1"/>
            <a:r>
              <a:rPr lang="en-US">
                <a:ea typeface="ＭＳ Ｐゴシック" pitchFamily="-65" charset="-128"/>
                <a:cs typeface="ＭＳ Ｐゴシック" pitchFamily="-65" charset="-128"/>
              </a:rPr>
              <a:t>“Staircase”, or “up-down”, method</a:t>
            </a:r>
          </a:p>
        </p:txBody>
      </p:sp>
      <p:pic>
        <p:nvPicPr>
          <p:cNvPr id="44035" name="Picture 4" descr="staircas.tif                                                   00000BFDImage                          B4B31855:"/>
          <p:cNvPicPr>
            <a:picLocks noChangeAspect="1" noChangeArrowheads="1"/>
          </p:cNvPicPr>
          <p:nvPr/>
        </p:nvPicPr>
        <p:blipFill>
          <a:blip r:embed="rId3"/>
          <a:srcRect l="8513" t="25963" r="9750" b="20178"/>
          <a:stretch>
            <a:fillRect/>
          </a:stretch>
        </p:blipFill>
        <p:spPr bwMode="auto">
          <a:xfrm>
            <a:off x="898525" y="2249488"/>
            <a:ext cx="7370763" cy="3282950"/>
          </a:xfrm>
          <a:prstGeom prst="rect">
            <a:avLst/>
          </a:prstGeom>
          <a:noFill/>
          <a:ln w="9525">
            <a:noFill/>
            <a:miter lim="800000"/>
            <a:headEnd/>
            <a:tailEnd/>
          </a:ln>
        </p:spPr>
      </p:pic>
      <p:sp>
        <p:nvSpPr>
          <p:cNvPr id="44036" name="Text Box 5"/>
          <p:cNvSpPr txBox="1">
            <a:spLocks noChangeArrowheads="1"/>
          </p:cNvSpPr>
          <p:nvPr/>
        </p:nvSpPr>
        <p:spPr bwMode="auto">
          <a:xfrm>
            <a:off x="63500" y="6376988"/>
            <a:ext cx="1703388" cy="304800"/>
          </a:xfrm>
          <a:prstGeom prst="rect">
            <a:avLst/>
          </a:prstGeom>
          <a:noFill/>
          <a:ln w="9525">
            <a:noFill/>
            <a:miter lim="800000"/>
            <a:headEnd/>
            <a:tailEnd/>
          </a:ln>
        </p:spPr>
        <p:txBody>
          <a:bodyPr wrap="none">
            <a:prstTxWarp prst="textNoShape">
              <a:avLst/>
            </a:prstTxWarp>
            <a:spAutoFit/>
          </a:bodyPr>
          <a:lstStyle/>
          <a:p>
            <a:r>
              <a:rPr lang="en-US"/>
              <a:t>From Gelfand (1998)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Method of limits</a:t>
            </a:r>
          </a:p>
        </p:txBody>
      </p:sp>
      <p:sp>
        <p:nvSpPr>
          <p:cNvPr id="46083" name="Rectangle 3"/>
          <p:cNvSpPr>
            <a:spLocks noGrp="1" noChangeArrowheads="1"/>
          </p:cNvSpPr>
          <p:nvPr>
            <p:ph sz="half" idx="1"/>
          </p:nvPr>
        </p:nvSpPr>
        <p:spPr/>
        <p:txBody>
          <a:bodyPr/>
          <a:lstStyle/>
          <a:p>
            <a:pPr eaLnBrk="1" hangingPunct="1"/>
            <a:r>
              <a:rPr lang="en-US">
                <a:ea typeface="ＭＳ Ｐゴシック" pitchFamily="-65" charset="-128"/>
                <a:cs typeface="ＭＳ Ｐゴシック" pitchFamily="-65" charset="-128"/>
              </a:rPr>
              <a:t>Efficient: you get a threshold in a small number of trials because observations are concentrated around threshold</a:t>
            </a:r>
          </a:p>
          <a:p>
            <a:pPr eaLnBrk="1" hangingPunct="1"/>
            <a:r>
              <a:rPr lang="en-US">
                <a:ea typeface="ＭＳ Ｐゴシック" pitchFamily="-65" charset="-128"/>
                <a:cs typeface="ＭＳ Ｐゴシック" pitchFamily="-65" charset="-128"/>
              </a:rPr>
              <a:t>You don’t need to know where the threshold is at the start</a:t>
            </a:r>
          </a:p>
        </p:txBody>
      </p:sp>
      <p:sp>
        <p:nvSpPr>
          <p:cNvPr id="46084" name="Rectangle 4"/>
          <p:cNvSpPr>
            <a:spLocks noGrp="1" noChangeArrowheads="1"/>
          </p:cNvSpPr>
          <p:nvPr>
            <p:ph sz="half" idx="2"/>
          </p:nvPr>
        </p:nvSpPr>
        <p:spPr/>
        <p:txBody>
          <a:bodyPr/>
          <a:lstStyle/>
          <a:p>
            <a:pPr eaLnBrk="1" hangingPunct="1"/>
            <a:r>
              <a:rPr lang="en-US">
                <a:ea typeface="ＭＳ Ｐゴシック" pitchFamily="-65" charset="-128"/>
                <a:cs typeface="ＭＳ Ｐゴシック" pitchFamily="-65" charset="-128"/>
              </a:rPr>
              <a:t>Spurious thresholds may be obtained without evidence that the listener was really listening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Three basic psychophysical methods</a:t>
            </a:r>
          </a:p>
        </p:txBody>
      </p:sp>
      <p:sp>
        <p:nvSpPr>
          <p:cNvPr id="48131" name="Rectangle 3"/>
          <p:cNvSpPr>
            <a:spLocks noGrp="1" noChangeArrowheads="1"/>
          </p:cNvSpPr>
          <p:nvPr>
            <p:ph idx="1"/>
          </p:nvPr>
        </p:nvSpPr>
        <p:spPr/>
        <p:txBody>
          <a:bodyPr/>
          <a:lstStyle/>
          <a:p>
            <a:pPr eaLnBrk="1" hangingPunct="1"/>
            <a:r>
              <a:rPr lang="en-US">
                <a:ea typeface="ＭＳ Ｐゴシック" pitchFamily="-65" charset="-128"/>
                <a:cs typeface="ＭＳ Ｐゴシック" pitchFamily="-65" charset="-128"/>
              </a:rPr>
              <a:t>Method of constant stimuli</a:t>
            </a:r>
          </a:p>
          <a:p>
            <a:pPr eaLnBrk="1" hangingPunct="1"/>
            <a:r>
              <a:rPr lang="en-US">
                <a:ea typeface="ＭＳ Ｐゴシック" pitchFamily="-65" charset="-128"/>
                <a:cs typeface="ＭＳ Ｐゴシック" pitchFamily="-65" charset="-128"/>
              </a:rPr>
              <a:t>Method of limits</a:t>
            </a:r>
          </a:p>
          <a:p>
            <a:pPr eaLnBrk="1" hangingPunct="1"/>
            <a:r>
              <a:rPr lang="en-US">
                <a:ea typeface="ＭＳ Ｐゴシック" pitchFamily="-65" charset="-128"/>
                <a:cs typeface="ＭＳ Ｐゴシック" pitchFamily="-65" charset="-128"/>
              </a:rPr>
              <a:t>Method of adjustment</a:t>
            </a:r>
          </a:p>
          <a:p>
            <a:pPr lvl="1" eaLnBrk="1" hangingPunct="1"/>
            <a:r>
              <a:rPr lang="en-US"/>
              <a:t>Give the listener control of the stimulus level</a:t>
            </a:r>
          </a:p>
          <a:p>
            <a:pPr lvl="1" eaLnBrk="1" hangingPunct="1"/>
            <a:r>
              <a:rPr lang="en-US"/>
              <a:t>Instruct listener to adjust level until she can just not hear the stimulus</a:t>
            </a:r>
          </a:p>
          <a:p>
            <a:pPr lvl="1" eaLnBrk="1" hangingPunct="1"/>
            <a:r>
              <a:rPr lang="en-US"/>
              <a:t>Repeat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65113"/>
            <a:ext cx="7772400" cy="1143000"/>
          </a:xfrm>
        </p:spPr>
        <p:txBody>
          <a:bodyPr/>
          <a:lstStyle/>
          <a:p>
            <a:pPr eaLnBrk="1" hangingPunct="1"/>
            <a:r>
              <a:rPr lang="en-US">
                <a:ea typeface="ＭＳ Ｐゴシック" pitchFamily="-65" charset="-128"/>
                <a:cs typeface="ＭＳ Ｐゴシック" pitchFamily="-65" charset="-128"/>
              </a:rPr>
              <a:t>Method of adjustment</a:t>
            </a:r>
          </a:p>
        </p:txBody>
      </p:sp>
      <p:sp>
        <p:nvSpPr>
          <p:cNvPr id="55299" name="Rectangle 3"/>
          <p:cNvSpPr>
            <a:spLocks noGrp="1" noChangeArrowheads="1"/>
          </p:cNvSpPr>
          <p:nvPr>
            <p:ph type="subTitle" idx="1"/>
          </p:nvPr>
        </p:nvSpPr>
        <p:spPr>
          <a:xfrm>
            <a:off x="1384300" y="5454650"/>
            <a:ext cx="6400800" cy="768350"/>
          </a:xfrm>
        </p:spPr>
        <p:txBody>
          <a:bodyPr rtlCol="0">
            <a:normAutofit/>
          </a:bodyPr>
          <a:lstStyle/>
          <a:p>
            <a:pPr eaLnBrk="1" fontAlgn="auto" hangingPunct="1">
              <a:spcAft>
                <a:spcPts val="0"/>
              </a:spcAft>
              <a:buFont typeface="Arial"/>
              <a:buNone/>
              <a:defRPr/>
            </a:pPr>
            <a:r>
              <a:rPr lang="en-US">
                <a:ea typeface="+mn-ea"/>
                <a:cs typeface="+mn-cs"/>
              </a:rPr>
              <a:t>Bekesy tracking</a:t>
            </a:r>
          </a:p>
        </p:txBody>
      </p:sp>
      <p:sp>
        <p:nvSpPr>
          <p:cNvPr id="50180" name="Text Box 5"/>
          <p:cNvSpPr txBox="1">
            <a:spLocks noChangeArrowheads="1"/>
          </p:cNvSpPr>
          <p:nvPr/>
        </p:nvSpPr>
        <p:spPr bwMode="auto">
          <a:xfrm>
            <a:off x="63500" y="6376988"/>
            <a:ext cx="1931988" cy="304800"/>
          </a:xfrm>
          <a:prstGeom prst="rect">
            <a:avLst/>
          </a:prstGeom>
          <a:noFill/>
          <a:ln w="9525">
            <a:noFill/>
            <a:miter lim="800000"/>
            <a:headEnd/>
            <a:tailEnd/>
          </a:ln>
        </p:spPr>
        <p:txBody>
          <a:bodyPr wrap="none">
            <a:prstTxWarp prst="textNoShape">
              <a:avLst/>
            </a:prstTxWarp>
            <a:spAutoFit/>
          </a:bodyPr>
          <a:lstStyle/>
          <a:p>
            <a:r>
              <a:rPr lang="en-US"/>
              <a:t>From Gescheider (1985)</a:t>
            </a:r>
          </a:p>
        </p:txBody>
      </p:sp>
      <p:pic>
        <p:nvPicPr>
          <p:cNvPr id="50181" name="Picture 6" descr="vbtrack.tif                                                    00002C2BWerner                         ABA78158:"/>
          <p:cNvPicPr>
            <a:picLocks noChangeAspect="1" noChangeArrowheads="1"/>
          </p:cNvPicPr>
          <p:nvPr/>
        </p:nvPicPr>
        <p:blipFill>
          <a:blip r:embed="rId3"/>
          <a:srcRect/>
          <a:stretch>
            <a:fillRect/>
          </a:stretch>
        </p:blipFill>
        <p:spPr bwMode="auto">
          <a:xfrm>
            <a:off x="2011363" y="1336675"/>
            <a:ext cx="5584825" cy="3937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Method of adjustment</a:t>
            </a:r>
          </a:p>
        </p:txBody>
      </p:sp>
      <p:sp>
        <p:nvSpPr>
          <p:cNvPr id="52227" name="Rectangle 3"/>
          <p:cNvSpPr>
            <a:spLocks noGrp="1" noChangeArrowheads="1"/>
          </p:cNvSpPr>
          <p:nvPr>
            <p:ph sz="half" idx="1"/>
          </p:nvPr>
        </p:nvSpPr>
        <p:spPr/>
        <p:txBody>
          <a:bodyPr/>
          <a:lstStyle/>
          <a:p>
            <a:pPr eaLnBrk="1" hangingPunct="1"/>
            <a:r>
              <a:rPr lang="en-US">
                <a:ea typeface="ＭＳ Ｐゴシック" pitchFamily="-65" charset="-128"/>
                <a:cs typeface="ＭＳ Ｐゴシック" pitchFamily="-65" charset="-128"/>
              </a:rPr>
              <a:t>Easy</a:t>
            </a:r>
          </a:p>
          <a:p>
            <a:pPr eaLnBrk="1" hangingPunct="1"/>
            <a:r>
              <a:rPr lang="en-US">
                <a:ea typeface="ＭＳ Ｐゴシック" pitchFamily="-65" charset="-128"/>
                <a:cs typeface="ＭＳ Ｐゴシック" pitchFamily="-65" charset="-128"/>
              </a:rPr>
              <a:t>Intuitively appealing</a:t>
            </a:r>
          </a:p>
        </p:txBody>
      </p:sp>
      <p:sp>
        <p:nvSpPr>
          <p:cNvPr id="52228" name="Rectangle 4"/>
          <p:cNvSpPr>
            <a:spLocks noGrp="1" noChangeArrowheads="1"/>
          </p:cNvSpPr>
          <p:nvPr>
            <p:ph sz="half" idx="2"/>
          </p:nvPr>
        </p:nvSpPr>
        <p:spPr/>
        <p:txBody>
          <a:bodyPr/>
          <a:lstStyle/>
          <a:p>
            <a:pPr eaLnBrk="1" hangingPunct="1"/>
            <a:r>
              <a:rPr lang="en-US">
                <a:ea typeface="ＭＳ Ｐゴシック" pitchFamily="-65" charset="-128"/>
                <a:cs typeface="ＭＳ Ｐゴシック" pitchFamily="-65" charset="-128"/>
              </a:rPr>
              <a:t>Produces unreliable results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How do you measure perception?</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2948" name="TPChart"/>
          <p:cNvGraphicFramePr>
            <a:graphicFrameLocks/>
          </p:cNvGraphicFramePr>
          <p:nvPr/>
        </p:nvGraphicFramePr>
        <p:xfrm>
          <a:off x="4818063" y="2260600"/>
          <a:ext cx="4079875" cy="4633913"/>
        </p:xfrm>
        <a:graphic>
          <a:graphicData uri="http://schemas.openxmlformats.org/presentationml/2006/ole">
            <p:oleObj spid="_x0000_s82948" name="Chart" r:id="rId8" imgW="4572000" imgH="5143500" progId="MSGraph.Chart.8">
              <p:embed followColorScheme="full"/>
            </p:oleObj>
          </a:graphicData>
        </a:graphic>
      </p:graphicFrame>
      <p:sp>
        <p:nvSpPr>
          <p:cNvPr id="82946" name="TPQuestion"/>
          <p:cNvSpPr>
            <a:spLocks noGrp="1"/>
          </p:cNvSpPr>
          <p:nvPr>
            <p:ph type="title"/>
          </p:nvPr>
        </p:nvSpPr>
        <p:spPr>
          <a:xfrm>
            <a:off x="685800" y="209550"/>
            <a:ext cx="7772400" cy="2362200"/>
          </a:xfrm>
          <a:ln/>
        </p:spPr>
        <p:txBody>
          <a:bodyPr rIns="132080"/>
          <a:lstStyle/>
          <a:p>
            <a:pPr marL="39688" defTabSz="914400"/>
            <a:r>
              <a:rPr lang="en-US">
                <a:ea typeface="ＭＳ Ｐゴシック" pitchFamily="-65" charset="-128"/>
                <a:cs typeface="ＭＳ Ｐゴシック" pitchFamily="-65" charset="-128"/>
              </a:rPr>
              <a:t>Which method would you use to get the quickest threshold if reliability isn’t a big issue?</a:t>
            </a:r>
          </a:p>
        </p:txBody>
      </p:sp>
      <p:sp>
        <p:nvSpPr>
          <p:cNvPr id="82947" name="TPAnswers"/>
          <p:cNvSpPr>
            <a:spLocks noGrp="1"/>
          </p:cNvSpPr>
          <p:nvPr>
            <p:ph type="body" idx="1"/>
            <p:custDataLst>
              <p:tags r:id="rId3"/>
            </p:custDataLst>
          </p:nvPr>
        </p:nvSpPr>
        <p:spPr>
          <a:xfrm>
            <a:off x="541338" y="2921000"/>
            <a:ext cx="3886200" cy="3352800"/>
          </a:xfrm>
          <a:ln/>
        </p:spPr>
        <p:txBody>
          <a:bodyPr rIns="132080"/>
          <a:lstStyle/>
          <a:p>
            <a:pPr marL="649288" indent="-609600" defTabSz="914400">
              <a:buSzPct val="99000"/>
              <a:buFont typeface="Calibri" pitchFamily="-65" charset="0"/>
              <a:buAutoNum type="arabicPeriod"/>
            </a:pPr>
            <a:r>
              <a:rPr lang="en-US">
                <a:ea typeface="ＭＳ Ｐゴシック" pitchFamily="-65" charset="-128"/>
                <a:cs typeface="ＭＳ Ｐゴシック" pitchFamily="-65" charset="-128"/>
              </a:rPr>
              <a:t> Method of constant stimuli</a:t>
            </a:r>
          </a:p>
          <a:p>
            <a:pPr marL="649288" indent="-609600" defTabSz="914400">
              <a:buSzPct val="99000"/>
              <a:buFont typeface="Calibri" pitchFamily="-65" charset="0"/>
              <a:buAutoNum type="arabicPeriod"/>
            </a:pPr>
            <a:r>
              <a:rPr lang="en-US">
                <a:ea typeface="ＭＳ Ｐゴシック" pitchFamily="-65" charset="-128"/>
                <a:cs typeface="ＭＳ Ｐゴシック" pitchFamily="-65" charset="-128"/>
              </a:rPr>
              <a:t> Method of limits </a:t>
            </a:r>
          </a:p>
          <a:p>
            <a:pPr marL="649288" indent="-609600" defTabSz="914400">
              <a:buSzPct val="99000"/>
              <a:buFont typeface="Calibri" pitchFamily="-65" charset="0"/>
              <a:buAutoNum type="arabicPeriod"/>
            </a:pPr>
            <a:r>
              <a:rPr lang="en-US">
                <a:ea typeface="ＭＳ Ｐゴシック" pitchFamily="-65" charset="-128"/>
                <a:cs typeface="ＭＳ Ｐゴシック" pitchFamily="-65" charset="-128"/>
              </a:rPr>
              <a:t> Method of adjustment</a:t>
            </a:r>
          </a:p>
        </p:txBody>
      </p:sp>
      <p:grpSp>
        <p:nvGrpSpPr>
          <p:cNvPr id="82951" name="AnswerNow"/>
          <p:cNvGrpSpPr>
            <a:grpSpLocks/>
          </p:cNvGrpSpPr>
          <p:nvPr>
            <p:custDataLst>
              <p:tags r:id="rId4"/>
            </p:custDataLst>
          </p:nvPr>
        </p:nvGrpSpPr>
        <p:grpSpPr bwMode="auto">
          <a:xfrm>
            <a:off x="3365500" y="6350000"/>
            <a:ext cx="2222500" cy="444500"/>
            <a:chOff x="2120" y="4000"/>
            <a:chExt cx="1400" cy="280"/>
          </a:xfrm>
        </p:grpSpPr>
        <p:sp>
          <p:nvSpPr>
            <p:cNvPr id="82950" name="ANShape"/>
            <p:cNvSpPr>
              <a:spLocks noChangeArrowheads="1"/>
            </p:cNvSpPr>
            <p:nvPr/>
          </p:nvSpPr>
          <p:spPr bwMode="auto">
            <a:xfrm>
              <a:off x="2120" y="4000"/>
              <a:ext cx="1400" cy="280"/>
            </a:xfrm>
            <a:prstGeom prst="bevel">
              <a:avLst>
                <a:gd name="adj" fmla="val 12500"/>
              </a:avLst>
            </a:prstGeom>
            <a:solidFill>
              <a:schemeClr val="accent1">
                <a:alpha val="50000"/>
              </a:schemeClr>
            </a:solidFill>
            <a:ln w="25400">
              <a:solidFill>
                <a:schemeClr val="tx1"/>
              </a:solidFill>
              <a:miter lim="800000"/>
              <a:headEnd/>
              <a:tailEnd/>
            </a:ln>
            <a:effectLst/>
          </p:spPr>
          <p:txBody>
            <a:bodyPr wrap="none" anchor="ctr">
              <a:prstTxWarp prst="textNoShape">
                <a:avLst/>
              </a:prstTxWarp>
            </a:bodyPr>
            <a:lstStyle/>
            <a:p>
              <a:endParaRPr lang="en-US"/>
            </a:p>
          </p:txBody>
        </p:sp>
        <p:sp>
          <p:nvSpPr>
            <p:cNvPr id="82949" name="ANText"/>
            <p:cNvSpPr txBox="1">
              <a:spLocks noChangeArrowheads="1"/>
            </p:cNvSpPr>
            <p:nvPr/>
          </p:nvSpPr>
          <p:spPr bwMode="auto">
            <a:xfrm>
              <a:off x="2120" y="4000"/>
              <a:ext cx="1400" cy="28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Garamond" pitchFamily="-65" charset="0"/>
                </a:rPr>
                <a:t>Answer Now</a:t>
              </a:r>
            </a:p>
          </p:txBody>
        </p:sp>
      </p:grpSp>
      <p:grpSp>
        <p:nvGrpSpPr>
          <p:cNvPr id="82955" name="Countdown"/>
          <p:cNvGrpSpPr>
            <a:grpSpLocks/>
          </p:cNvGrpSpPr>
          <p:nvPr>
            <p:custDataLst>
              <p:tags r:id="rId5"/>
            </p:custDataLst>
          </p:nvPr>
        </p:nvGrpSpPr>
        <p:grpSpPr bwMode="auto">
          <a:xfrm>
            <a:off x="8509000" y="6223000"/>
            <a:ext cx="635000" cy="635000"/>
            <a:chOff x="5240" y="3800"/>
            <a:chExt cx="400" cy="400"/>
          </a:xfrm>
        </p:grpSpPr>
        <p:sp>
          <p:nvSpPr>
            <p:cNvPr id="82954" name="CDShape"/>
            <p:cNvSpPr>
              <a:spLocks noChangeArrowheads="1"/>
            </p:cNvSpPr>
            <p:nvPr/>
          </p:nvSpPr>
          <p:spPr bwMode="auto">
            <a:xfrm>
              <a:off x="5240" y="3800"/>
              <a:ext cx="400" cy="400"/>
            </a:xfrm>
            <a:prstGeom prst="bevel">
              <a:avLst>
                <a:gd name="adj" fmla="val 125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53" name="CDText"/>
            <p:cNvSpPr txBox="1">
              <a:spLocks noChangeArrowheads="1"/>
            </p:cNvSpPr>
            <p:nvPr/>
          </p:nvSpPr>
          <p:spPr bwMode="auto">
            <a:xfrm>
              <a:off x="5240" y="3800"/>
              <a:ext cx="400" cy="40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Tahoma" pitchFamily="-65" charset="0"/>
                </a:rPr>
                <a:t>10</a:t>
              </a:r>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294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4996" name="TPChart"/>
          <p:cNvGraphicFramePr>
            <a:graphicFrameLocks/>
          </p:cNvGraphicFramePr>
          <p:nvPr/>
        </p:nvGraphicFramePr>
        <p:xfrm>
          <a:off x="4879975" y="2317750"/>
          <a:ext cx="3979863" cy="4335463"/>
        </p:xfrm>
        <a:graphic>
          <a:graphicData uri="http://schemas.openxmlformats.org/presentationml/2006/ole">
            <p:oleObj spid="_x0000_s84996" name="Chart" r:id="rId8" imgW="4572000" imgH="5143500" progId="MSGraph.Chart.8">
              <p:embed followColorScheme="full"/>
            </p:oleObj>
          </a:graphicData>
        </a:graphic>
      </p:graphicFrame>
      <p:sp>
        <p:nvSpPr>
          <p:cNvPr id="84994" name="TPQuestion"/>
          <p:cNvSpPr>
            <a:spLocks noGrp="1"/>
          </p:cNvSpPr>
          <p:nvPr>
            <p:ph type="title"/>
          </p:nvPr>
        </p:nvSpPr>
        <p:spPr>
          <a:xfrm>
            <a:off x="698500" y="131763"/>
            <a:ext cx="7772400" cy="2362200"/>
          </a:xfrm>
          <a:ln/>
        </p:spPr>
        <p:txBody>
          <a:bodyPr rIns="132080"/>
          <a:lstStyle/>
          <a:p>
            <a:pPr marL="39688" defTabSz="914400"/>
            <a:r>
              <a:rPr lang="en-US">
                <a:ea typeface="ＭＳ Ｐゴシック" pitchFamily="-65" charset="-128"/>
                <a:cs typeface="ＭＳ Ｐゴシック" pitchFamily="-65" charset="-128"/>
              </a:rPr>
              <a:t>Which method would you use to get the most complete description of sensitivity?</a:t>
            </a:r>
          </a:p>
        </p:txBody>
      </p:sp>
      <p:sp>
        <p:nvSpPr>
          <p:cNvPr id="84995" name="TPAnswers"/>
          <p:cNvSpPr>
            <a:spLocks noGrp="1"/>
          </p:cNvSpPr>
          <p:nvPr>
            <p:ph type="body" idx="1"/>
            <p:custDataLst>
              <p:tags r:id="rId3"/>
            </p:custDataLst>
          </p:nvPr>
        </p:nvSpPr>
        <p:spPr>
          <a:xfrm>
            <a:off x="447675" y="2774950"/>
            <a:ext cx="3886200" cy="3008313"/>
          </a:xfrm>
          <a:ln/>
        </p:spPr>
        <p:txBody>
          <a:bodyPr rIns="132080"/>
          <a:lstStyle/>
          <a:p>
            <a:pPr marL="649288" indent="-609600" defTabSz="914400">
              <a:buSzPct val="99000"/>
              <a:buFont typeface="Calibri" pitchFamily="-65" charset="0"/>
              <a:buAutoNum type="arabicPeriod"/>
            </a:pPr>
            <a:r>
              <a:rPr lang="en-US">
                <a:ea typeface="ＭＳ Ｐゴシック" pitchFamily="-65" charset="-128"/>
                <a:cs typeface="ＭＳ Ｐゴシック" pitchFamily="-65" charset="-128"/>
              </a:rPr>
              <a:t> Method of constant stimuli</a:t>
            </a:r>
          </a:p>
          <a:p>
            <a:pPr marL="649288" indent="-609600" defTabSz="914400">
              <a:buSzPct val="99000"/>
              <a:buFont typeface="Calibri" pitchFamily="-65" charset="0"/>
              <a:buAutoNum type="arabicPeriod"/>
            </a:pPr>
            <a:r>
              <a:rPr lang="en-US">
                <a:ea typeface="ＭＳ Ｐゴシック" pitchFamily="-65" charset="-128"/>
                <a:cs typeface="ＭＳ Ｐゴシック" pitchFamily="-65" charset="-128"/>
              </a:rPr>
              <a:t> Method of limits</a:t>
            </a:r>
          </a:p>
          <a:p>
            <a:pPr marL="649288" indent="-609600" defTabSz="914400">
              <a:buSzPct val="99000"/>
              <a:buFont typeface="Calibri" pitchFamily="-65" charset="0"/>
              <a:buAutoNum type="arabicPeriod"/>
            </a:pPr>
            <a:r>
              <a:rPr lang="en-US">
                <a:ea typeface="ＭＳ Ｐゴシック" pitchFamily="-65" charset="-128"/>
                <a:cs typeface="ＭＳ Ｐゴシック" pitchFamily="-65" charset="-128"/>
              </a:rPr>
              <a:t> Method of adjustment</a:t>
            </a:r>
          </a:p>
        </p:txBody>
      </p:sp>
      <p:grpSp>
        <p:nvGrpSpPr>
          <p:cNvPr id="84999" name="AnswerNow"/>
          <p:cNvGrpSpPr>
            <a:grpSpLocks/>
          </p:cNvGrpSpPr>
          <p:nvPr>
            <p:custDataLst>
              <p:tags r:id="rId4"/>
            </p:custDataLst>
          </p:nvPr>
        </p:nvGrpSpPr>
        <p:grpSpPr bwMode="auto">
          <a:xfrm>
            <a:off x="3365500" y="6350000"/>
            <a:ext cx="2222500" cy="444500"/>
            <a:chOff x="2120" y="4000"/>
            <a:chExt cx="1400" cy="280"/>
          </a:xfrm>
        </p:grpSpPr>
        <p:sp>
          <p:nvSpPr>
            <p:cNvPr id="84998" name="ANShape"/>
            <p:cNvSpPr>
              <a:spLocks noChangeArrowheads="1"/>
            </p:cNvSpPr>
            <p:nvPr/>
          </p:nvSpPr>
          <p:spPr bwMode="auto">
            <a:xfrm>
              <a:off x="2120" y="4000"/>
              <a:ext cx="1400" cy="280"/>
            </a:xfrm>
            <a:prstGeom prst="bevel">
              <a:avLst>
                <a:gd name="adj" fmla="val 12500"/>
              </a:avLst>
            </a:prstGeom>
            <a:solidFill>
              <a:schemeClr val="accent1">
                <a:alpha val="50000"/>
              </a:schemeClr>
            </a:solidFill>
            <a:ln w="25400">
              <a:solidFill>
                <a:schemeClr val="tx1"/>
              </a:solidFill>
              <a:miter lim="800000"/>
              <a:headEnd/>
              <a:tailEnd/>
            </a:ln>
            <a:effectLst/>
          </p:spPr>
          <p:txBody>
            <a:bodyPr wrap="none" anchor="ctr">
              <a:prstTxWarp prst="textNoShape">
                <a:avLst/>
              </a:prstTxWarp>
            </a:bodyPr>
            <a:lstStyle/>
            <a:p>
              <a:endParaRPr lang="en-US"/>
            </a:p>
          </p:txBody>
        </p:sp>
        <p:sp>
          <p:nvSpPr>
            <p:cNvPr id="84997" name="ANText"/>
            <p:cNvSpPr txBox="1">
              <a:spLocks noChangeArrowheads="1"/>
            </p:cNvSpPr>
            <p:nvPr/>
          </p:nvSpPr>
          <p:spPr bwMode="auto">
            <a:xfrm>
              <a:off x="2120" y="4000"/>
              <a:ext cx="1400" cy="28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Garamond" pitchFamily="-65" charset="0"/>
                </a:rPr>
                <a:t>Answer Now</a:t>
              </a:r>
            </a:p>
          </p:txBody>
        </p:sp>
      </p:grpSp>
      <p:grpSp>
        <p:nvGrpSpPr>
          <p:cNvPr id="85003" name="Countdown"/>
          <p:cNvGrpSpPr>
            <a:grpSpLocks/>
          </p:cNvGrpSpPr>
          <p:nvPr>
            <p:custDataLst>
              <p:tags r:id="rId5"/>
            </p:custDataLst>
          </p:nvPr>
        </p:nvGrpSpPr>
        <p:grpSpPr bwMode="auto">
          <a:xfrm>
            <a:off x="8318500" y="6032500"/>
            <a:ext cx="635000" cy="635000"/>
            <a:chOff x="5240" y="3800"/>
            <a:chExt cx="400" cy="400"/>
          </a:xfrm>
        </p:grpSpPr>
        <p:sp>
          <p:nvSpPr>
            <p:cNvPr id="85002" name="CDShape"/>
            <p:cNvSpPr>
              <a:spLocks noChangeArrowheads="1"/>
            </p:cNvSpPr>
            <p:nvPr/>
          </p:nvSpPr>
          <p:spPr bwMode="auto">
            <a:xfrm>
              <a:off x="5240" y="3800"/>
              <a:ext cx="400" cy="400"/>
            </a:xfrm>
            <a:prstGeom prst="bevel">
              <a:avLst>
                <a:gd name="adj" fmla="val 125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85001" name="CDText"/>
            <p:cNvSpPr txBox="1">
              <a:spLocks noChangeArrowheads="1"/>
            </p:cNvSpPr>
            <p:nvPr/>
          </p:nvSpPr>
          <p:spPr bwMode="auto">
            <a:xfrm>
              <a:off x="5240" y="3800"/>
              <a:ext cx="400" cy="40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Tahoma" pitchFamily="-65" charset="0"/>
                </a:rPr>
                <a:t>10</a:t>
              </a:r>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4996"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7044" name="TPChart"/>
          <p:cNvGraphicFramePr>
            <a:graphicFrameLocks/>
          </p:cNvGraphicFramePr>
          <p:nvPr/>
        </p:nvGraphicFramePr>
        <p:xfrm>
          <a:off x="5481638" y="2505075"/>
          <a:ext cx="3662362" cy="4078288"/>
        </p:xfrm>
        <a:graphic>
          <a:graphicData uri="http://schemas.openxmlformats.org/presentationml/2006/ole">
            <p:oleObj spid="_x0000_s87044" name="Chart" r:id="rId8" imgW="4572000" imgH="5143500" progId="MSGraph.Chart.8">
              <p:embed followColorScheme="full"/>
            </p:oleObj>
          </a:graphicData>
        </a:graphic>
      </p:graphicFrame>
      <p:sp>
        <p:nvSpPr>
          <p:cNvPr id="87042" name="TPQuestion"/>
          <p:cNvSpPr>
            <a:spLocks noGrp="1"/>
          </p:cNvSpPr>
          <p:nvPr>
            <p:ph type="title"/>
          </p:nvPr>
        </p:nvSpPr>
        <p:spPr>
          <a:xfrm>
            <a:off x="685800" y="38100"/>
            <a:ext cx="7772400" cy="2362200"/>
          </a:xfrm>
          <a:ln/>
        </p:spPr>
        <p:txBody>
          <a:bodyPr rIns="132080"/>
          <a:lstStyle/>
          <a:p>
            <a:pPr marL="39688" defTabSz="914400"/>
            <a:r>
              <a:rPr lang="en-US">
                <a:ea typeface="ＭＳ Ｐゴシック" pitchFamily="-65" charset="-128"/>
                <a:cs typeface="ＭＳ Ｐゴシック" pitchFamily="-65" charset="-128"/>
              </a:rPr>
              <a:t>Which method is used to find thresholds clinically?</a:t>
            </a:r>
          </a:p>
        </p:txBody>
      </p:sp>
      <p:sp>
        <p:nvSpPr>
          <p:cNvPr id="87043" name="TPAnswers"/>
          <p:cNvSpPr>
            <a:spLocks noGrp="1"/>
          </p:cNvSpPr>
          <p:nvPr>
            <p:ph type="body" idx="1"/>
            <p:custDataLst>
              <p:tags r:id="rId3"/>
            </p:custDataLst>
          </p:nvPr>
        </p:nvSpPr>
        <p:spPr>
          <a:xfrm>
            <a:off x="698500" y="2319338"/>
            <a:ext cx="3886200" cy="3325812"/>
          </a:xfrm>
          <a:ln/>
        </p:spPr>
        <p:txBody>
          <a:bodyPr rIns="132080"/>
          <a:lstStyle/>
          <a:p>
            <a:pPr marL="649288" indent="-609600" defTabSz="914400">
              <a:buSzPct val="99000"/>
              <a:buFont typeface="Calibri" pitchFamily="-65" charset="0"/>
              <a:buAutoNum type="arabicPeriod"/>
            </a:pPr>
            <a:r>
              <a:rPr lang="en-US">
                <a:ea typeface="ＭＳ Ｐゴシック" pitchFamily="-65" charset="-128"/>
                <a:cs typeface="ＭＳ Ｐゴシック" pitchFamily="-65" charset="-128"/>
              </a:rPr>
              <a:t> Method of constant stimuli</a:t>
            </a:r>
          </a:p>
          <a:p>
            <a:pPr marL="649288" indent="-609600" defTabSz="914400">
              <a:buSzPct val="99000"/>
              <a:buFont typeface="Calibri" pitchFamily="-65" charset="0"/>
              <a:buAutoNum type="arabicPeriod"/>
            </a:pPr>
            <a:r>
              <a:rPr lang="en-US">
                <a:ea typeface="ＭＳ Ｐゴシック" pitchFamily="-65" charset="-128"/>
                <a:cs typeface="ＭＳ Ｐゴシック" pitchFamily="-65" charset="-128"/>
              </a:rPr>
              <a:t> Method of limits</a:t>
            </a:r>
          </a:p>
          <a:p>
            <a:pPr marL="649288" indent="-609600" defTabSz="914400">
              <a:buSzPct val="99000"/>
              <a:buFont typeface="Calibri" pitchFamily="-65" charset="0"/>
              <a:buAutoNum type="arabicPeriod"/>
            </a:pPr>
            <a:r>
              <a:rPr lang="en-US">
                <a:ea typeface="ＭＳ Ｐゴシック" pitchFamily="-65" charset="-128"/>
                <a:cs typeface="ＭＳ Ｐゴシック" pitchFamily="-65" charset="-128"/>
              </a:rPr>
              <a:t> Method of adjustment</a:t>
            </a:r>
          </a:p>
        </p:txBody>
      </p:sp>
      <p:grpSp>
        <p:nvGrpSpPr>
          <p:cNvPr id="87047" name="AnswerNow"/>
          <p:cNvGrpSpPr>
            <a:grpSpLocks/>
          </p:cNvGrpSpPr>
          <p:nvPr>
            <p:custDataLst>
              <p:tags r:id="rId4"/>
            </p:custDataLst>
          </p:nvPr>
        </p:nvGrpSpPr>
        <p:grpSpPr bwMode="auto">
          <a:xfrm>
            <a:off x="3365500" y="6350000"/>
            <a:ext cx="2222500" cy="444500"/>
            <a:chOff x="2120" y="4000"/>
            <a:chExt cx="1400" cy="280"/>
          </a:xfrm>
        </p:grpSpPr>
        <p:sp>
          <p:nvSpPr>
            <p:cNvPr id="87046" name="ANShape"/>
            <p:cNvSpPr>
              <a:spLocks noChangeArrowheads="1"/>
            </p:cNvSpPr>
            <p:nvPr/>
          </p:nvSpPr>
          <p:spPr bwMode="auto">
            <a:xfrm>
              <a:off x="2120" y="4000"/>
              <a:ext cx="1400" cy="280"/>
            </a:xfrm>
            <a:prstGeom prst="bevel">
              <a:avLst>
                <a:gd name="adj" fmla="val 12500"/>
              </a:avLst>
            </a:prstGeom>
            <a:solidFill>
              <a:schemeClr val="accent1">
                <a:alpha val="50000"/>
              </a:schemeClr>
            </a:solidFill>
            <a:ln w="25400">
              <a:solidFill>
                <a:schemeClr val="tx1"/>
              </a:solidFill>
              <a:miter lim="800000"/>
              <a:headEnd/>
              <a:tailEnd/>
            </a:ln>
            <a:effectLst/>
          </p:spPr>
          <p:txBody>
            <a:bodyPr wrap="none" anchor="ctr">
              <a:prstTxWarp prst="textNoShape">
                <a:avLst/>
              </a:prstTxWarp>
            </a:bodyPr>
            <a:lstStyle/>
            <a:p>
              <a:endParaRPr lang="en-US"/>
            </a:p>
          </p:txBody>
        </p:sp>
        <p:sp>
          <p:nvSpPr>
            <p:cNvPr id="87045" name="ANText"/>
            <p:cNvSpPr txBox="1">
              <a:spLocks noChangeArrowheads="1"/>
            </p:cNvSpPr>
            <p:nvPr/>
          </p:nvSpPr>
          <p:spPr bwMode="auto">
            <a:xfrm>
              <a:off x="2120" y="4000"/>
              <a:ext cx="1400" cy="28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Garamond" pitchFamily="-65" charset="0"/>
                </a:rPr>
                <a:t>Answer Now</a:t>
              </a:r>
            </a:p>
          </p:txBody>
        </p:sp>
      </p:grpSp>
      <p:grpSp>
        <p:nvGrpSpPr>
          <p:cNvPr id="87050" name="Countdown"/>
          <p:cNvGrpSpPr>
            <a:grpSpLocks/>
          </p:cNvGrpSpPr>
          <p:nvPr>
            <p:custDataLst>
              <p:tags r:id="rId5"/>
            </p:custDataLst>
          </p:nvPr>
        </p:nvGrpSpPr>
        <p:grpSpPr bwMode="auto">
          <a:xfrm>
            <a:off x="8318500" y="6032500"/>
            <a:ext cx="635000" cy="635000"/>
            <a:chOff x="5240" y="3800"/>
            <a:chExt cx="400" cy="400"/>
          </a:xfrm>
        </p:grpSpPr>
        <p:sp>
          <p:nvSpPr>
            <p:cNvPr id="87049" name="CDShape"/>
            <p:cNvSpPr>
              <a:spLocks noChangeArrowheads="1"/>
            </p:cNvSpPr>
            <p:nvPr/>
          </p:nvSpPr>
          <p:spPr bwMode="auto">
            <a:xfrm>
              <a:off x="5240" y="3800"/>
              <a:ext cx="400" cy="400"/>
            </a:xfrm>
            <a:prstGeom prst="bevel">
              <a:avLst>
                <a:gd name="adj" fmla="val 125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87048" name="CDText"/>
            <p:cNvSpPr txBox="1">
              <a:spLocks noChangeArrowheads="1"/>
            </p:cNvSpPr>
            <p:nvPr/>
          </p:nvSpPr>
          <p:spPr bwMode="auto">
            <a:xfrm>
              <a:off x="5240" y="3800"/>
              <a:ext cx="400" cy="40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Tahoma" pitchFamily="-65" charset="0"/>
                </a:rPr>
                <a:t>10</a:t>
              </a:r>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7044"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596900"/>
            <a:ext cx="8458200" cy="1143000"/>
          </a:xfrm>
        </p:spPr>
        <p:txBody>
          <a:bodyPr>
            <a:normAutofit fontScale="90000"/>
          </a:bodyPr>
          <a:lstStyle/>
          <a:p>
            <a:pPr eaLnBrk="1" hangingPunct="1">
              <a:defRPr/>
            </a:pPr>
            <a:r>
              <a:rPr lang="en-US" sz="4000"/>
              <a:t>Part 2: Behavior is influenced by factors other than sensitivity</a:t>
            </a:r>
          </a:p>
        </p:txBody>
      </p:sp>
      <p:sp>
        <p:nvSpPr>
          <p:cNvPr id="56323" name="Rectangle 4"/>
          <p:cNvSpPr>
            <a:spLocks noGrp="1" noChangeArrowheads="1"/>
          </p:cNvSpPr>
          <p:nvPr>
            <p:ph idx="1"/>
          </p:nvPr>
        </p:nvSpPr>
        <p:spPr>
          <a:xfrm>
            <a:off x="434975" y="2332038"/>
            <a:ext cx="8229600" cy="2890837"/>
          </a:xfrm>
        </p:spPr>
        <p:txBody>
          <a:bodyPr/>
          <a:lstStyle/>
          <a:p>
            <a:pPr eaLnBrk="1" hangingPunct="1"/>
            <a:r>
              <a:rPr lang="en-US">
                <a:ea typeface="ＭＳ Ｐゴシック" pitchFamily="-65" charset="-128"/>
                <a:cs typeface="ＭＳ Ｐゴシック" pitchFamily="-65" charset="-128"/>
              </a:rPr>
              <a:t>Response bias (the listener’s tendency to say “Yes, I heard that”)</a:t>
            </a:r>
          </a:p>
          <a:p>
            <a:pPr eaLnBrk="1" hangingPunct="1"/>
            <a:r>
              <a:rPr lang="en-US">
                <a:ea typeface="ＭＳ Ｐゴシック" pitchFamily="-65" charset="-128"/>
                <a:cs typeface="ＭＳ Ｐゴシック" pitchFamily="-65" charset="-128"/>
              </a:rPr>
              <a:t>Attention</a:t>
            </a:r>
          </a:p>
          <a:p>
            <a:pPr eaLnBrk="1" hangingPunct="1"/>
            <a:r>
              <a:rPr lang="en-US">
                <a:ea typeface="ＭＳ Ｐゴシック" pitchFamily="-65" charset="-128"/>
                <a:cs typeface="ＭＳ Ｐゴシック" pitchFamily="-65" charset="-128"/>
              </a:rPr>
              <a:t>Memory</a:t>
            </a:r>
          </a:p>
          <a:p>
            <a:pPr eaLnBrk="1" hangingPunct="1"/>
            <a:r>
              <a:rPr lang="en-US">
                <a:ea typeface="ＭＳ Ｐゴシック" pitchFamily="-65" charset="-128"/>
                <a:cs typeface="ＭＳ Ｐゴシック" pitchFamily="-65" charset="-128"/>
              </a:rPr>
              <a:t>Motivation (rather small effect on threshold)</a:t>
            </a:r>
          </a:p>
          <a:p>
            <a:pPr eaLnBrk="1" hangingPunct="1"/>
            <a:endParaRPr lang="en-US">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ea typeface="ＭＳ Ｐゴシック" pitchFamily="-65" charset="-128"/>
                <a:cs typeface="ＭＳ Ｐゴシック" pitchFamily="-65" charset="-128"/>
              </a:rPr>
              <a:t>Response bias: Should he call the general?</a:t>
            </a:r>
          </a:p>
        </p:txBody>
      </p:sp>
      <p:pic>
        <p:nvPicPr>
          <p:cNvPr id="58371" name="Content Placeholder 3" descr="Radar Operator.jpg"/>
          <p:cNvPicPr>
            <a:picLocks noGrp="1" noChangeAspect="1"/>
          </p:cNvPicPr>
          <p:nvPr>
            <p:ph idx="1"/>
          </p:nvPr>
        </p:nvPicPr>
        <p:blipFill>
          <a:blip r:embed="rId3"/>
          <a:srcRect/>
          <a:stretch>
            <a:fillRect/>
          </a:stretch>
        </p:blipFill>
        <p:spPr>
          <a:xfrm>
            <a:off x="1490663" y="2209800"/>
            <a:ext cx="6162675" cy="3657600"/>
          </a:xfrm>
        </p:spPr>
      </p:pic>
      <p:sp>
        <p:nvSpPr>
          <p:cNvPr id="58372" name="Oval 4"/>
          <p:cNvSpPr>
            <a:spLocks noChangeArrowheads="1"/>
          </p:cNvSpPr>
          <p:nvPr/>
        </p:nvSpPr>
        <p:spPr bwMode="auto">
          <a:xfrm>
            <a:off x="3494088" y="2732088"/>
            <a:ext cx="80962" cy="6985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ea typeface="ＭＳ Ｐゴシック" pitchFamily="-65" charset="-128"/>
                <a:cs typeface="ＭＳ Ｐゴシック" pitchFamily="-65" charset="-128"/>
              </a:rPr>
              <a:t>Which scenario is most likely to lead to a call?</a:t>
            </a:r>
          </a:p>
        </p:txBody>
      </p:sp>
      <p:sp>
        <p:nvSpPr>
          <p:cNvPr id="59395" name="Content Placeholder 2"/>
          <p:cNvSpPr>
            <a:spLocks noGrp="1"/>
          </p:cNvSpPr>
          <p:nvPr>
            <p:ph idx="1"/>
          </p:nvPr>
        </p:nvSpPr>
        <p:spPr/>
        <p:txBody>
          <a:bodyPr/>
          <a:lstStyle/>
          <a:p>
            <a:pPr marL="514350" indent="-514350" eaLnBrk="1" hangingPunct="1">
              <a:buFont typeface="Times" pitchFamily="-65" charset="0"/>
              <a:buAutoNum type="alphaUcPeriod"/>
            </a:pPr>
            <a:r>
              <a:rPr lang="en-US">
                <a:ea typeface="ＭＳ Ｐゴシック" pitchFamily="-65" charset="-128"/>
                <a:cs typeface="ＭＳ Ｐゴシック" pitchFamily="-65" charset="-128"/>
              </a:rPr>
              <a:t>It’s 3:00 am. He called the general last week at 3:00 am and it was a seagull. There hasn’t been a bomber in these parts for 50 years.</a:t>
            </a:r>
          </a:p>
          <a:p>
            <a:pPr marL="514350" indent="-514350" eaLnBrk="1" hangingPunct="1">
              <a:buFont typeface="Times" pitchFamily="-65" charset="0"/>
              <a:buAutoNum type="alphaUcPeriod"/>
            </a:pPr>
            <a:r>
              <a:rPr lang="en-US">
                <a:ea typeface="ＭＳ Ｐゴシック" pitchFamily="-65" charset="-128"/>
                <a:cs typeface="ＭＳ Ｐゴシック" pitchFamily="-65" charset="-128"/>
              </a:rPr>
              <a:t>It’s 10:00 am. A bomber was sighted in California last week. The guy who sighted the bomber was awarded a medal.</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ea typeface="ＭＳ Ｐゴシック" pitchFamily="-65" charset="-128"/>
                <a:cs typeface="ＭＳ Ｐゴシック" pitchFamily="-65" charset="-128"/>
              </a:rPr>
              <a:t>Response bias</a:t>
            </a:r>
          </a:p>
        </p:txBody>
      </p:sp>
      <p:sp>
        <p:nvSpPr>
          <p:cNvPr id="60419" name="Content Placeholder 2"/>
          <p:cNvSpPr>
            <a:spLocks noGrp="1"/>
          </p:cNvSpPr>
          <p:nvPr>
            <p:ph idx="1"/>
          </p:nvPr>
        </p:nvSpPr>
        <p:spPr/>
        <p:txBody>
          <a:bodyPr/>
          <a:lstStyle/>
          <a:p>
            <a:pPr eaLnBrk="1" hangingPunct="1"/>
            <a:r>
              <a:rPr lang="en-US" smtClean="0">
                <a:ea typeface="ＭＳ Ｐゴシック" pitchFamily="-65" charset="-128"/>
                <a:cs typeface="ＭＳ Ｐゴシック" pitchFamily="-65" charset="-128"/>
              </a:rPr>
              <a:t>When the sound is near threshold, it is hard to tell the difference between “sound” and “no sound”.</a:t>
            </a:r>
          </a:p>
          <a:p>
            <a:pPr eaLnBrk="1" hangingPunct="1"/>
            <a:r>
              <a:rPr lang="en-US" smtClean="0">
                <a:ea typeface="ＭＳ Ｐゴシック" pitchFamily="-65" charset="-128"/>
                <a:cs typeface="ＭＳ Ｐゴシック" pitchFamily="-65" charset="-128"/>
              </a:rPr>
              <a:t>People use the evidence their ears and brain provide, but whether they say “yes” or “no” depends on </a:t>
            </a:r>
          </a:p>
          <a:p>
            <a:pPr lvl="1" eaLnBrk="1" hangingPunct="1"/>
            <a:r>
              <a:rPr lang="en-US" smtClean="0"/>
              <a:t>How much they like to say “yes”</a:t>
            </a:r>
          </a:p>
          <a:p>
            <a:pPr lvl="1" eaLnBrk="1" hangingPunct="1"/>
            <a:r>
              <a:rPr lang="en-US" smtClean="0"/>
              <a:t>Other things they know about the situation (e.g., sounds are presented on 90% of the trials).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ea typeface="ＭＳ Ｐゴシック" pitchFamily="-65" charset="-128"/>
                <a:cs typeface="ＭＳ Ｐゴシック" pitchFamily="-65" charset="-128"/>
              </a:rPr>
              <a:t>Response bias and catch trials</a:t>
            </a:r>
          </a:p>
        </p:txBody>
      </p:sp>
      <p:sp>
        <p:nvSpPr>
          <p:cNvPr id="61443" name="Content Placeholder 2"/>
          <p:cNvSpPr>
            <a:spLocks noGrp="1"/>
          </p:cNvSpPr>
          <p:nvPr>
            <p:ph sz="half" idx="1"/>
          </p:nvPr>
        </p:nvSpPr>
        <p:spPr/>
        <p:txBody>
          <a:bodyPr/>
          <a:lstStyle/>
          <a:p>
            <a:pPr eaLnBrk="1" hangingPunct="1"/>
            <a:r>
              <a:rPr lang="en-US" smtClean="0">
                <a:ea typeface="ＭＳ Ｐゴシック" pitchFamily="-65" charset="-128"/>
                <a:cs typeface="ＭＳ Ｐゴシック" pitchFamily="-65" charset="-128"/>
              </a:rPr>
              <a:t>Present “no sound” sometimes</a:t>
            </a:r>
          </a:p>
          <a:p>
            <a:pPr eaLnBrk="1" hangingPunct="1"/>
            <a:r>
              <a:rPr lang="en-US" smtClean="0">
                <a:ea typeface="ＭＳ Ｐゴシック" pitchFamily="-65" charset="-128"/>
                <a:cs typeface="ＭＳ Ｐゴシック" pitchFamily="-65" charset="-128"/>
              </a:rPr>
              <a:t>If the person says “yes” a lot, conclude that the person has a liberal response bias.</a:t>
            </a:r>
          </a:p>
        </p:txBody>
      </p:sp>
      <p:sp>
        <p:nvSpPr>
          <p:cNvPr id="61444" name="Content Placeholder 6"/>
          <p:cNvSpPr>
            <a:spLocks noGrp="1"/>
          </p:cNvSpPr>
          <p:nvPr>
            <p:ph sz="half" idx="2"/>
          </p:nvPr>
        </p:nvSpPr>
        <p:spPr/>
        <p:txBody>
          <a:bodyPr/>
          <a:lstStyle/>
          <a:p>
            <a:pPr eaLnBrk="1" hangingPunct="1"/>
            <a:r>
              <a:rPr lang="en-US" smtClean="0">
                <a:ea typeface="ＭＳ Ｐゴシック" pitchFamily="-65" charset="-128"/>
                <a:cs typeface="ＭＳ Ｐゴシック" pitchFamily="-65" charset="-128"/>
              </a:rPr>
              <a:t>But then what? How do you adjust the threshold?</a:t>
            </a:r>
          </a:p>
          <a:p>
            <a:pPr eaLnBrk="1" hangingPunct="1"/>
            <a:r>
              <a:rPr lang="en-US" smtClean="0">
                <a:ea typeface="ＭＳ Ｐゴシック" pitchFamily="-65" charset="-128"/>
                <a:cs typeface="ＭＳ Ｐゴシック" pitchFamily="-65" charset="-128"/>
              </a:rPr>
              <a:t>In reality, an unbiased listener should say “yes” on some no-sound trials.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Response bias: hit and false alarm rates</a:t>
            </a:r>
          </a:p>
        </p:txBody>
      </p:sp>
      <p:graphicFrame>
        <p:nvGraphicFramePr>
          <p:cNvPr id="4" name="Content Placeholder 3"/>
          <p:cNvGraphicFramePr>
            <a:graphicFrameLocks noGrp="1"/>
          </p:cNvGraphicFramePr>
          <p:nvPr>
            <p:ph idx="1"/>
          </p:nvPr>
        </p:nvGraphicFramePr>
        <p:xfrm>
          <a:off x="2366963" y="2109788"/>
          <a:ext cx="4525255" cy="2514057"/>
        </p:xfrm>
        <a:graphic>
          <a:graphicData uri="http://schemas.openxmlformats.org/drawingml/2006/table">
            <a:tbl>
              <a:tblPr firstRow="1" bandRow="1">
                <a:tableStyleId>{5C22544A-7EE6-4342-B048-85BDC9FD1C3A}</a:tableStyleId>
              </a:tblPr>
              <a:tblGrid>
                <a:gridCol w="1062931"/>
                <a:gridCol w="1369538"/>
                <a:gridCol w="2092786"/>
              </a:tblGrid>
              <a:tr h="838019">
                <a:tc>
                  <a:txBody>
                    <a:bodyPr/>
                    <a:lstStyle/>
                    <a:p>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838019">
                <a:tc>
                  <a:txBody>
                    <a:bodyPr/>
                    <a:lstStyle/>
                    <a:p>
                      <a:r>
                        <a:rPr lang="en-US" dirty="0" smtClean="0"/>
                        <a:t>Sound</a:t>
                      </a:r>
                      <a:endParaRPr lang="en-US" dirty="0"/>
                    </a:p>
                  </a:txBody>
                  <a:tcPr/>
                </a:tc>
                <a:tc>
                  <a:txBody>
                    <a:bodyPr/>
                    <a:lstStyle/>
                    <a:p>
                      <a:r>
                        <a:rPr lang="en-US" dirty="0" smtClean="0"/>
                        <a:t>HITS</a:t>
                      </a:r>
                      <a:endParaRPr lang="en-US" dirty="0"/>
                    </a:p>
                  </a:txBody>
                  <a:tcPr/>
                </a:tc>
                <a:tc>
                  <a:txBody>
                    <a:bodyPr/>
                    <a:lstStyle/>
                    <a:p>
                      <a:r>
                        <a:rPr lang="en-US" dirty="0" smtClean="0"/>
                        <a:t>MISS</a:t>
                      </a:r>
                      <a:endParaRPr lang="en-US" dirty="0"/>
                    </a:p>
                  </a:txBody>
                  <a:tcPr/>
                </a:tc>
              </a:tr>
              <a:tr h="838019">
                <a:tc>
                  <a:txBody>
                    <a:bodyPr/>
                    <a:lstStyle/>
                    <a:p>
                      <a:r>
                        <a:rPr lang="en-US" dirty="0" smtClean="0"/>
                        <a:t>No sound</a:t>
                      </a:r>
                      <a:endParaRPr lang="en-US" dirty="0"/>
                    </a:p>
                  </a:txBody>
                  <a:tcPr/>
                </a:tc>
                <a:tc>
                  <a:txBody>
                    <a:bodyPr/>
                    <a:lstStyle/>
                    <a:p>
                      <a:r>
                        <a:rPr lang="en-US" dirty="0" smtClean="0"/>
                        <a:t>FALSE</a:t>
                      </a:r>
                      <a:r>
                        <a:rPr lang="en-US" baseline="0" dirty="0" smtClean="0"/>
                        <a:t> ALARM</a:t>
                      </a:r>
                      <a:endParaRPr lang="en-US" dirty="0"/>
                    </a:p>
                  </a:txBody>
                  <a:tcPr/>
                </a:tc>
                <a:tc>
                  <a:txBody>
                    <a:bodyPr/>
                    <a:lstStyle/>
                    <a:p>
                      <a:r>
                        <a:rPr lang="en-US" dirty="0" smtClean="0"/>
                        <a:t>CORRECT REJECTION</a:t>
                      </a:r>
                      <a:endParaRPr lang="en-US" dirty="0"/>
                    </a:p>
                  </a:txBody>
                  <a:tcPr/>
                </a:tc>
              </a:tr>
            </a:tbl>
          </a:graphicData>
        </a:graphic>
      </p:graphicFrame>
      <p:grpSp>
        <p:nvGrpSpPr>
          <p:cNvPr id="3" name="Group 11"/>
          <p:cNvGrpSpPr>
            <a:grpSpLocks/>
          </p:cNvGrpSpPr>
          <p:nvPr/>
        </p:nvGrpSpPr>
        <p:grpSpPr bwMode="auto">
          <a:xfrm>
            <a:off x="3376613" y="2854325"/>
            <a:ext cx="3765550" cy="3006725"/>
            <a:chOff x="3375913" y="2855011"/>
            <a:chExt cx="3766558" cy="3005447"/>
          </a:xfrm>
        </p:grpSpPr>
        <p:sp>
          <p:nvSpPr>
            <p:cNvPr id="5" name="Oval 4"/>
            <p:cNvSpPr/>
            <p:nvPr/>
          </p:nvSpPr>
          <p:spPr>
            <a:xfrm>
              <a:off x="3375913" y="2855011"/>
              <a:ext cx="803490" cy="706138"/>
            </a:xfrm>
            <a:prstGeom prst="ellipse">
              <a:avLst/>
            </a:prstGeom>
            <a:noFill/>
            <a:ln w="38100" cap="flat" cmpd="sng" algn="ctr">
              <a:solidFill>
                <a:schemeClr val="accent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5"/>
            <p:cNvSpPr/>
            <p:nvPr/>
          </p:nvSpPr>
          <p:spPr>
            <a:xfrm>
              <a:off x="3375913" y="3724591"/>
              <a:ext cx="879710" cy="856886"/>
            </a:xfrm>
            <a:prstGeom prst="ellipse">
              <a:avLst/>
            </a:prstGeom>
            <a:noFill/>
            <a:ln w="38100" cap="flat" cmpd="sng" algn="ctr">
              <a:solidFill>
                <a:schemeClr val="accent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hape 7"/>
            <p:cNvCxnSpPr>
              <a:stCxn id="5" idx="6"/>
            </p:cNvCxnSpPr>
            <p:nvPr/>
          </p:nvCxnSpPr>
          <p:spPr>
            <a:xfrm>
              <a:off x="4179403" y="3207286"/>
              <a:ext cx="455734" cy="219934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hape 8"/>
            <p:cNvCxnSpPr/>
            <p:nvPr/>
          </p:nvCxnSpPr>
          <p:spPr>
            <a:xfrm rot="16200000" flipH="1">
              <a:off x="3856577" y="4702730"/>
              <a:ext cx="917185" cy="40174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95007" y="5460578"/>
              <a:ext cx="3647464" cy="399880"/>
            </a:xfrm>
            <a:prstGeom prst="rect">
              <a:avLst/>
            </a:prstGeom>
            <a:noFill/>
          </p:spPr>
          <p:txBody>
            <a:bodyPr wrap="none">
              <a:spAutoFit/>
            </a:bodyPr>
            <a:lstStyle/>
            <a:p>
              <a:pPr>
                <a:defRPr/>
              </a:pPr>
              <a:r>
                <a:rPr lang="en-US" sz="2000" dirty="0">
                  <a:latin typeface="+mn-lt"/>
                </a:rPr>
                <a:t>“bias-free” measure of sensitivity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ea typeface="ＭＳ Ｐゴシック" pitchFamily="-65" charset="-128"/>
                <a:cs typeface="ＭＳ Ｐゴシック" pitchFamily="-65" charset="-128"/>
              </a:rPr>
              <a:t>Memory</a:t>
            </a:r>
          </a:p>
        </p:txBody>
      </p:sp>
      <p:pic>
        <p:nvPicPr>
          <p:cNvPr id="64515" name="Content Placeholder 5"/>
          <p:cNvPicPr>
            <a:picLocks noGrp="1" noChangeAspect="1"/>
          </p:cNvPicPr>
          <p:nvPr>
            <p:ph idx="1"/>
          </p:nvPr>
        </p:nvPicPr>
        <mc:AlternateContent>
          <mc:Choice xmlns:ma="http://schemas.microsoft.com/office/mac/drawingml/2008/main" Requires="ma">
            <p:blipFill>
              <a:blip r:embed="rId2"/>
              <a:srcRect l="-115921" r="-115921"/>
              <a:stretch>
                <a:fillRect/>
              </a:stretch>
            </p:blipFill>
          </mc:Choice>
          <mc:Fallback>
            <p:blipFill>
              <a:blip r:embed="rId3"/>
              <a:srcRect l="-115921" r="-115921"/>
              <a:stretch>
                <a:fillRect/>
              </a:stretch>
            </p:blipFill>
          </mc:Fallback>
        </mc:AlternateContent>
        <p:spPr/>
      </p:pic>
      <p:sp>
        <p:nvSpPr>
          <p:cNvPr id="7" name="Cloud Callout 6"/>
          <p:cNvSpPr/>
          <p:nvPr/>
        </p:nvSpPr>
        <p:spPr>
          <a:xfrm>
            <a:off x="271463" y="217488"/>
            <a:ext cx="2974975" cy="2474912"/>
          </a:xfrm>
          <a:prstGeom prst="cloudCallout">
            <a:avLst>
              <a:gd name="adj1" fmla="val 56539"/>
              <a:gd name="adj2" fmla="val 58114"/>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966788" y="727075"/>
            <a:ext cx="1323975" cy="1631950"/>
          </a:xfrm>
          <a:prstGeom prst="rect">
            <a:avLst/>
          </a:prstGeom>
          <a:noFill/>
        </p:spPr>
        <p:txBody>
          <a:bodyPr>
            <a:spAutoFit/>
          </a:bodyPr>
          <a:lstStyle/>
          <a:p>
            <a:pPr>
              <a:defRPr/>
            </a:pPr>
            <a:r>
              <a:rPr lang="en-US" sz="2000" dirty="0">
                <a:latin typeface="+mj-lt"/>
              </a:rPr>
              <a:t>What frequency am I listening for again?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381000"/>
            <a:ext cx="7772400" cy="1143000"/>
          </a:xfrm>
        </p:spPr>
        <p:txBody>
          <a:bodyPr/>
          <a:lstStyle/>
          <a:p>
            <a:pPr eaLnBrk="1" hangingPunct="1"/>
            <a:r>
              <a:rPr lang="en-US">
                <a:ea typeface="ＭＳ Ｐゴシック" pitchFamily="-65" charset="-128"/>
                <a:cs typeface="ＭＳ Ｐゴシック" pitchFamily="-65" charset="-128"/>
              </a:rPr>
              <a:t>The bottom line</a:t>
            </a:r>
          </a:p>
        </p:txBody>
      </p:sp>
      <p:sp>
        <p:nvSpPr>
          <p:cNvPr id="24579" name="Rectangle 3"/>
          <p:cNvSpPr>
            <a:spLocks noGrp="1" noChangeArrowheads="1"/>
          </p:cNvSpPr>
          <p:nvPr>
            <p:ph type="subTitle" idx="1"/>
          </p:nvPr>
        </p:nvSpPr>
        <p:spPr>
          <a:xfrm>
            <a:off x="1371600" y="1676400"/>
            <a:ext cx="6400800" cy="3662363"/>
          </a:xfrm>
        </p:spPr>
        <p:txBody>
          <a:bodyPr rtlCol="0">
            <a:normAutofit/>
          </a:bodyPr>
          <a:lstStyle/>
          <a:p>
            <a:pPr eaLnBrk="1" fontAlgn="auto" hangingPunct="1">
              <a:spcAft>
                <a:spcPts val="0"/>
              </a:spcAft>
              <a:buFont typeface="Arial"/>
              <a:buNone/>
              <a:defRPr/>
            </a:pPr>
            <a:r>
              <a:rPr lang="en-US">
                <a:ea typeface="+mn-ea"/>
                <a:cs typeface="+mn-cs"/>
              </a:rPr>
              <a:t>Our measures of sensation and perception are by their nature arbitrary, but by using the appropriate methods we can be confident that we’re measuring sensation or perception and not bias, memory or attention.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98500" y="342900"/>
            <a:ext cx="7772400" cy="1143000"/>
          </a:xfrm>
        </p:spPr>
        <p:txBody>
          <a:bodyPr rtlCol="0">
            <a:normAutofit fontScale="90000"/>
          </a:bodyPr>
          <a:lstStyle/>
          <a:p>
            <a:pPr eaLnBrk="1" fontAlgn="auto" hangingPunct="1">
              <a:spcAft>
                <a:spcPts val="0"/>
              </a:spcAft>
              <a:defRPr/>
            </a:pPr>
            <a:r>
              <a:rPr lang="en-US">
                <a:ea typeface="+mj-ea"/>
                <a:cs typeface="+mj-cs"/>
              </a:rPr>
              <a:t>Two-alternative forced choice</a:t>
            </a:r>
            <a:br>
              <a:rPr lang="en-US">
                <a:ea typeface="+mj-ea"/>
                <a:cs typeface="+mj-cs"/>
              </a:rPr>
            </a:br>
            <a:r>
              <a:rPr lang="en-US">
                <a:ea typeface="+mj-ea"/>
                <a:cs typeface="+mj-cs"/>
              </a:rPr>
              <a:t>2AFC</a:t>
            </a:r>
          </a:p>
        </p:txBody>
      </p:sp>
      <p:sp>
        <p:nvSpPr>
          <p:cNvPr id="67587" name="Rectangle 3"/>
          <p:cNvSpPr>
            <a:spLocks noGrp="1" noChangeArrowheads="1"/>
          </p:cNvSpPr>
          <p:nvPr>
            <p:ph type="subTitle" idx="1"/>
          </p:nvPr>
        </p:nvSpPr>
        <p:spPr>
          <a:xfrm>
            <a:off x="1384300" y="2122488"/>
            <a:ext cx="6400800" cy="2613025"/>
          </a:xfrm>
        </p:spPr>
        <p:txBody>
          <a:bodyPr rtlCol="0">
            <a:normAutofit/>
          </a:bodyPr>
          <a:lstStyle/>
          <a:p>
            <a:pPr eaLnBrk="1" fontAlgn="auto" hangingPunct="1">
              <a:spcAft>
                <a:spcPts val="0"/>
              </a:spcAft>
              <a:buFont typeface="Arial"/>
              <a:buNone/>
              <a:defRPr/>
            </a:pPr>
            <a:r>
              <a:rPr lang="en-US">
                <a:ea typeface="+mn-ea"/>
                <a:cs typeface="+mn-cs"/>
              </a:rPr>
              <a:t>If the listener listens to a signal and to a “no-signal”, and then chooses the one that was the signal, then bias applies equally to the two observations and is canceled out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98500" y="0"/>
            <a:ext cx="7772400" cy="817563"/>
          </a:xfrm>
        </p:spPr>
        <p:txBody>
          <a:bodyPr/>
          <a:lstStyle/>
          <a:p>
            <a:pPr eaLnBrk="1" hangingPunct="1"/>
            <a:r>
              <a:rPr lang="en-US">
                <a:ea typeface="ＭＳ Ｐゴシック" pitchFamily="-65" charset="-128"/>
                <a:cs typeface="ＭＳ Ｐゴシック" pitchFamily="-65" charset="-128"/>
              </a:rPr>
              <a:t>Two-alternative forced-choice</a:t>
            </a:r>
          </a:p>
        </p:txBody>
      </p:sp>
      <p:grpSp>
        <p:nvGrpSpPr>
          <p:cNvPr id="67587" name="Group 38"/>
          <p:cNvGrpSpPr>
            <a:grpSpLocks/>
          </p:cNvGrpSpPr>
          <p:nvPr/>
        </p:nvGrpSpPr>
        <p:grpSpPr bwMode="auto">
          <a:xfrm>
            <a:off x="2628900" y="1597025"/>
            <a:ext cx="2814638" cy="457200"/>
            <a:chOff x="1680" y="859"/>
            <a:chExt cx="1773" cy="288"/>
          </a:xfrm>
        </p:grpSpPr>
        <p:sp>
          <p:nvSpPr>
            <p:cNvPr id="67619" name="Text Box 3"/>
            <p:cNvSpPr txBox="1">
              <a:spLocks noChangeArrowheads="1"/>
            </p:cNvSpPr>
            <p:nvPr/>
          </p:nvSpPr>
          <p:spPr bwMode="auto">
            <a:xfrm>
              <a:off x="1680" y="859"/>
              <a:ext cx="520" cy="288"/>
            </a:xfrm>
            <a:prstGeom prst="rect">
              <a:avLst/>
            </a:prstGeom>
            <a:noFill/>
            <a:ln w="9525">
              <a:noFill/>
              <a:miter lim="800000"/>
              <a:headEnd/>
              <a:tailEnd/>
            </a:ln>
          </p:spPr>
          <p:txBody>
            <a:bodyPr wrap="none">
              <a:prstTxWarp prst="textNoShape">
                <a:avLst/>
              </a:prstTxWarp>
              <a:spAutoFit/>
            </a:bodyPr>
            <a:lstStyle/>
            <a:p>
              <a:r>
                <a:rPr lang="en-US" sz="2400"/>
                <a:t>Time</a:t>
              </a:r>
            </a:p>
          </p:txBody>
        </p:sp>
        <p:sp>
          <p:nvSpPr>
            <p:cNvPr id="67620" name="Line 4"/>
            <p:cNvSpPr>
              <a:spLocks noChangeShapeType="1"/>
            </p:cNvSpPr>
            <p:nvPr/>
          </p:nvSpPr>
          <p:spPr bwMode="auto">
            <a:xfrm flipV="1">
              <a:off x="2383" y="1045"/>
              <a:ext cx="1070" cy="16"/>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grpSp>
        <p:nvGrpSpPr>
          <p:cNvPr id="67588" name="Group 32"/>
          <p:cNvGrpSpPr>
            <a:grpSpLocks/>
          </p:cNvGrpSpPr>
          <p:nvPr/>
        </p:nvGrpSpPr>
        <p:grpSpPr bwMode="auto">
          <a:xfrm>
            <a:off x="177800" y="2236788"/>
            <a:ext cx="8162925" cy="790575"/>
            <a:chOff x="104" y="1678"/>
            <a:chExt cx="5142" cy="498"/>
          </a:xfrm>
        </p:grpSpPr>
        <p:sp>
          <p:nvSpPr>
            <p:cNvPr id="67613" name="Rectangle 5"/>
            <p:cNvSpPr>
              <a:spLocks noChangeArrowheads="1"/>
            </p:cNvSpPr>
            <p:nvPr/>
          </p:nvSpPr>
          <p:spPr bwMode="auto">
            <a:xfrm>
              <a:off x="651" y="1678"/>
              <a:ext cx="711" cy="498"/>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rPr>
                <a:t>Warning</a:t>
              </a:r>
            </a:p>
          </p:txBody>
        </p:sp>
        <p:sp>
          <p:nvSpPr>
            <p:cNvPr id="67614" name="Rectangle 6"/>
            <p:cNvSpPr>
              <a:spLocks noChangeArrowheads="1"/>
            </p:cNvSpPr>
            <p:nvPr/>
          </p:nvSpPr>
          <p:spPr bwMode="auto">
            <a:xfrm>
              <a:off x="1547" y="1678"/>
              <a:ext cx="809" cy="498"/>
            </a:xfrm>
            <a:prstGeom prst="rect">
              <a:avLst/>
            </a:prstGeom>
            <a:solidFill>
              <a:srgbClr val="009900"/>
            </a:solidFill>
            <a:ln w="9525">
              <a:solidFill>
                <a:schemeClr val="hlink"/>
              </a:solidFill>
              <a:miter lim="800000"/>
              <a:headEnd/>
              <a:tailEnd/>
            </a:ln>
          </p:spPr>
          <p:txBody>
            <a:bodyPr wrap="none" anchor="ctr">
              <a:prstTxWarp prst="textNoShape">
                <a:avLst/>
              </a:prstTxWarp>
            </a:bodyPr>
            <a:lstStyle/>
            <a:p>
              <a:pPr algn="ctr"/>
              <a:r>
                <a:rPr lang="en-US" sz="1800">
                  <a:solidFill>
                    <a:schemeClr val="bg2"/>
                  </a:solidFill>
                </a:rPr>
                <a:t>Interval</a:t>
              </a:r>
              <a:r>
                <a:rPr lang="en-US">
                  <a:solidFill>
                    <a:schemeClr val="bg2"/>
                  </a:solidFill>
                </a:rPr>
                <a:t> </a:t>
              </a:r>
              <a:r>
                <a:rPr lang="en-US" sz="1800">
                  <a:solidFill>
                    <a:schemeClr val="bg2"/>
                  </a:solidFill>
                </a:rPr>
                <a:t>1</a:t>
              </a:r>
              <a:endParaRPr lang="en-US">
                <a:solidFill>
                  <a:schemeClr val="bg2"/>
                </a:solidFill>
              </a:endParaRPr>
            </a:p>
          </p:txBody>
        </p:sp>
        <p:sp>
          <p:nvSpPr>
            <p:cNvPr id="67615" name="Rectangle 7"/>
            <p:cNvSpPr>
              <a:spLocks noChangeArrowheads="1"/>
            </p:cNvSpPr>
            <p:nvPr/>
          </p:nvSpPr>
          <p:spPr bwMode="auto">
            <a:xfrm>
              <a:off x="2597" y="1678"/>
              <a:ext cx="809" cy="498"/>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pPr algn="ctr"/>
              <a:r>
                <a:rPr lang="en-US" sz="1800">
                  <a:solidFill>
                    <a:schemeClr val="bg2"/>
                  </a:solidFill>
                </a:rPr>
                <a:t>Interval 2</a:t>
              </a:r>
            </a:p>
          </p:txBody>
        </p:sp>
        <p:sp>
          <p:nvSpPr>
            <p:cNvPr id="67616" name="Rectangle 8"/>
            <p:cNvSpPr>
              <a:spLocks noChangeArrowheads="1"/>
            </p:cNvSpPr>
            <p:nvPr/>
          </p:nvSpPr>
          <p:spPr bwMode="auto">
            <a:xfrm>
              <a:off x="3625" y="1678"/>
              <a:ext cx="1047" cy="49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rPr>
                <a:t>Respond: 1 or 2?</a:t>
              </a:r>
            </a:p>
          </p:txBody>
        </p:sp>
        <p:sp>
          <p:nvSpPr>
            <p:cNvPr id="67617" name="Text Box 12"/>
            <p:cNvSpPr txBox="1">
              <a:spLocks noChangeArrowheads="1"/>
            </p:cNvSpPr>
            <p:nvPr/>
          </p:nvSpPr>
          <p:spPr bwMode="auto">
            <a:xfrm>
              <a:off x="104" y="1811"/>
              <a:ext cx="496" cy="231"/>
            </a:xfrm>
            <a:prstGeom prst="rect">
              <a:avLst/>
            </a:prstGeom>
            <a:noFill/>
            <a:ln w="9525">
              <a:noFill/>
              <a:miter lim="800000"/>
              <a:headEnd/>
              <a:tailEnd/>
            </a:ln>
          </p:spPr>
          <p:txBody>
            <a:bodyPr wrap="none">
              <a:prstTxWarp prst="textNoShape">
                <a:avLst/>
              </a:prstTxWarp>
              <a:spAutoFit/>
            </a:bodyPr>
            <a:lstStyle/>
            <a:p>
              <a:r>
                <a:rPr lang="en-US" sz="1800"/>
                <a:t>Trial</a:t>
              </a:r>
              <a:r>
                <a:rPr lang="en-US"/>
                <a:t> </a:t>
              </a:r>
              <a:r>
                <a:rPr lang="en-US" sz="1800"/>
                <a:t>1</a:t>
              </a:r>
              <a:endParaRPr lang="en-US"/>
            </a:p>
          </p:txBody>
        </p:sp>
        <p:sp>
          <p:nvSpPr>
            <p:cNvPr id="67618" name="Text Box 28"/>
            <p:cNvSpPr txBox="1">
              <a:spLocks noChangeArrowheads="1"/>
            </p:cNvSpPr>
            <p:nvPr/>
          </p:nvSpPr>
          <p:spPr bwMode="auto">
            <a:xfrm>
              <a:off x="4864" y="1809"/>
              <a:ext cx="382" cy="237"/>
            </a:xfrm>
            <a:prstGeom prst="rect">
              <a:avLst/>
            </a:prstGeom>
            <a:solidFill>
              <a:schemeClr val="tx2"/>
            </a:solidFill>
            <a:ln w="9525">
              <a:solidFill>
                <a:schemeClr val="tx2"/>
              </a:solidFill>
              <a:miter lim="800000"/>
              <a:headEnd/>
              <a:tailEnd/>
            </a:ln>
          </p:spPr>
          <p:txBody>
            <a:bodyPr>
              <a:prstTxWarp prst="textNoShape">
                <a:avLst/>
              </a:prstTxWarp>
              <a:spAutoFit/>
            </a:bodyPr>
            <a:lstStyle/>
            <a:p>
              <a:pPr algn="ctr"/>
              <a:r>
                <a:rPr lang="en-US" sz="1800">
                  <a:solidFill>
                    <a:schemeClr val="bg2"/>
                  </a:solidFill>
                </a:rPr>
                <a:t>1</a:t>
              </a:r>
              <a:endParaRPr lang="en-US"/>
            </a:p>
          </p:txBody>
        </p:sp>
      </p:grpSp>
      <p:grpSp>
        <p:nvGrpSpPr>
          <p:cNvPr id="67589" name="Group 33"/>
          <p:cNvGrpSpPr>
            <a:grpSpLocks/>
          </p:cNvGrpSpPr>
          <p:nvPr/>
        </p:nvGrpSpPr>
        <p:grpSpPr bwMode="auto">
          <a:xfrm>
            <a:off x="177800" y="3192463"/>
            <a:ext cx="8172450" cy="790575"/>
            <a:chOff x="104" y="2337"/>
            <a:chExt cx="5148" cy="498"/>
          </a:xfrm>
        </p:grpSpPr>
        <p:sp>
          <p:nvSpPr>
            <p:cNvPr id="67607" name="Rectangle 15"/>
            <p:cNvSpPr>
              <a:spLocks noChangeArrowheads="1"/>
            </p:cNvSpPr>
            <p:nvPr/>
          </p:nvSpPr>
          <p:spPr bwMode="auto">
            <a:xfrm>
              <a:off x="651" y="2337"/>
              <a:ext cx="711" cy="498"/>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rPr>
                <a:t>Warning</a:t>
              </a:r>
            </a:p>
          </p:txBody>
        </p:sp>
        <p:sp>
          <p:nvSpPr>
            <p:cNvPr id="67608" name="Rectangle 16"/>
            <p:cNvSpPr>
              <a:spLocks noChangeArrowheads="1"/>
            </p:cNvSpPr>
            <p:nvPr/>
          </p:nvSpPr>
          <p:spPr bwMode="auto">
            <a:xfrm>
              <a:off x="1547" y="2337"/>
              <a:ext cx="809" cy="498"/>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pPr algn="ctr"/>
              <a:r>
                <a:rPr lang="en-US" sz="1800">
                  <a:solidFill>
                    <a:schemeClr val="bg2"/>
                  </a:solidFill>
                </a:rPr>
                <a:t>Interval</a:t>
              </a:r>
              <a:r>
                <a:rPr lang="en-US">
                  <a:solidFill>
                    <a:schemeClr val="bg2"/>
                  </a:solidFill>
                </a:rPr>
                <a:t> </a:t>
              </a:r>
              <a:r>
                <a:rPr lang="en-US" sz="1800">
                  <a:solidFill>
                    <a:schemeClr val="bg2"/>
                  </a:solidFill>
                </a:rPr>
                <a:t>1</a:t>
              </a:r>
              <a:endParaRPr lang="en-US">
                <a:solidFill>
                  <a:schemeClr val="bg2"/>
                </a:solidFill>
              </a:endParaRPr>
            </a:p>
          </p:txBody>
        </p:sp>
        <p:sp>
          <p:nvSpPr>
            <p:cNvPr id="67609" name="Rectangle 17"/>
            <p:cNvSpPr>
              <a:spLocks noChangeArrowheads="1"/>
            </p:cNvSpPr>
            <p:nvPr/>
          </p:nvSpPr>
          <p:spPr bwMode="auto">
            <a:xfrm>
              <a:off x="2597" y="2337"/>
              <a:ext cx="809" cy="498"/>
            </a:xfrm>
            <a:prstGeom prst="rect">
              <a:avLst/>
            </a:prstGeom>
            <a:solidFill>
              <a:srgbClr val="009900"/>
            </a:solidFill>
            <a:ln w="9525">
              <a:solidFill>
                <a:schemeClr val="hlink"/>
              </a:solidFill>
              <a:miter lim="800000"/>
              <a:headEnd/>
              <a:tailEnd/>
            </a:ln>
          </p:spPr>
          <p:txBody>
            <a:bodyPr wrap="none" anchor="ctr">
              <a:prstTxWarp prst="textNoShape">
                <a:avLst/>
              </a:prstTxWarp>
            </a:bodyPr>
            <a:lstStyle/>
            <a:p>
              <a:pPr algn="ctr"/>
              <a:r>
                <a:rPr lang="en-US" sz="1800">
                  <a:solidFill>
                    <a:schemeClr val="bg2"/>
                  </a:solidFill>
                </a:rPr>
                <a:t>Interval 2</a:t>
              </a:r>
            </a:p>
          </p:txBody>
        </p:sp>
        <p:sp>
          <p:nvSpPr>
            <p:cNvPr id="67610" name="Rectangle 18"/>
            <p:cNvSpPr>
              <a:spLocks noChangeArrowheads="1"/>
            </p:cNvSpPr>
            <p:nvPr/>
          </p:nvSpPr>
          <p:spPr bwMode="auto">
            <a:xfrm>
              <a:off x="3625" y="2337"/>
              <a:ext cx="1047" cy="49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rPr>
                <a:t>Respond: 1 or 2?</a:t>
              </a:r>
            </a:p>
          </p:txBody>
        </p:sp>
        <p:sp>
          <p:nvSpPr>
            <p:cNvPr id="67611" name="Text Box 19"/>
            <p:cNvSpPr txBox="1">
              <a:spLocks noChangeArrowheads="1"/>
            </p:cNvSpPr>
            <p:nvPr/>
          </p:nvSpPr>
          <p:spPr bwMode="auto">
            <a:xfrm>
              <a:off x="104" y="2470"/>
              <a:ext cx="496" cy="231"/>
            </a:xfrm>
            <a:prstGeom prst="rect">
              <a:avLst/>
            </a:prstGeom>
            <a:noFill/>
            <a:ln w="9525">
              <a:noFill/>
              <a:miter lim="800000"/>
              <a:headEnd/>
              <a:tailEnd/>
            </a:ln>
          </p:spPr>
          <p:txBody>
            <a:bodyPr wrap="none">
              <a:prstTxWarp prst="textNoShape">
                <a:avLst/>
              </a:prstTxWarp>
              <a:spAutoFit/>
            </a:bodyPr>
            <a:lstStyle/>
            <a:p>
              <a:r>
                <a:rPr lang="en-US" sz="1800"/>
                <a:t>Trial</a:t>
              </a:r>
              <a:r>
                <a:rPr lang="en-US"/>
                <a:t> </a:t>
              </a:r>
              <a:r>
                <a:rPr lang="en-US" sz="1800"/>
                <a:t>2</a:t>
              </a:r>
              <a:endParaRPr lang="en-US"/>
            </a:p>
          </p:txBody>
        </p:sp>
        <p:sp>
          <p:nvSpPr>
            <p:cNvPr id="67612" name="Text Box 29"/>
            <p:cNvSpPr txBox="1">
              <a:spLocks noChangeArrowheads="1"/>
            </p:cNvSpPr>
            <p:nvPr/>
          </p:nvSpPr>
          <p:spPr bwMode="auto">
            <a:xfrm>
              <a:off x="4870" y="2468"/>
              <a:ext cx="382" cy="237"/>
            </a:xfrm>
            <a:prstGeom prst="rect">
              <a:avLst/>
            </a:prstGeom>
            <a:solidFill>
              <a:schemeClr val="tx2"/>
            </a:solidFill>
            <a:ln w="9525">
              <a:solidFill>
                <a:schemeClr val="tx2"/>
              </a:solidFill>
              <a:miter lim="800000"/>
              <a:headEnd/>
              <a:tailEnd/>
            </a:ln>
          </p:spPr>
          <p:txBody>
            <a:bodyPr>
              <a:prstTxWarp prst="textNoShape">
                <a:avLst/>
              </a:prstTxWarp>
              <a:spAutoFit/>
            </a:bodyPr>
            <a:lstStyle/>
            <a:p>
              <a:pPr algn="ctr"/>
              <a:r>
                <a:rPr lang="en-US" sz="1800">
                  <a:solidFill>
                    <a:schemeClr val="bg2"/>
                  </a:solidFill>
                </a:rPr>
                <a:t>2</a:t>
              </a:r>
              <a:endParaRPr lang="en-US"/>
            </a:p>
          </p:txBody>
        </p:sp>
      </p:grpSp>
      <p:grpSp>
        <p:nvGrpSpPr>
          <p:cNvPr id="67590" name="Group 34"/>
          <p:cNvGrpSpPr>
            <a:grpSpLocks/>
          </p:cNvGrpSpPr>
          <p:nvPr/>
        </p:nvGrpSpPr>
        <p:grpSpPr bwMode="auto">
          <a:xfrm>
            <a:off x="177800" y="4148138"/>
            <a:ext cx="8181975" cy="790575"/>
            <a:chOff x="104" y="2882"/>
            <a:chExt cx="5154" cy="498"/>
          </a:xfrm>
        </p:grpSpPr>
        <p:sp>
          <p:nvSpPr>
            <p:cNvPr id="67601" name="Rectangle 23"/>
            <p:cNvSpPr>
              <a:spLocks noChangeArrowheads="1"/>
            </p:cNvSpPr>
            <p:nvPr/>
          </p:nvSpPr>
          <p:spPr bwMode="auto">
            <a:xfrm>
              <a:off x="651" y="2882"/>
              <a:ext cx="711" cy="498"/>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rPr>
                <a:t>Warning</a:t>
              </a:r>
            </a:p>
          </p:txBody>
        </p:sp>
        <p:sp>
          <p:nvSpPr>
            <p:cNvPr id="67602" name="Rectangle 24"/>
            <p:cNvSpPr>
              <a:spLocks noChangeArrowheads="1"/>
            </p:cNvSpPr>
            <p:nvPr/>
          </p:nvSpPr>
          <p:spPr bwMode="auto">
            <a:xfrm>
              <a:off x="1547" y="2882"/>
              <a:ext cx="809" cy="498"/>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pPr algn="ctr"/>
              <a:r>
                <a:rPr lang="en-US" sz="1800">
                  <a:solidFill>
                    <a:schemeClr val="bg2"/>
                  </a:solidFill>
                </a:rPr>
                <a:t>Interval</a:t>
              </a:r>
              <a:r>
                <a:rPr lang="en-US">
                  <a:solidFill>
                    <a:schemeClr val="bg2"/>
                  </a:solidFill>
                </a:rPr>
                <a:t> </a:t>
              </a:r>
              <a:r>
                <a:rPr lang="en-US" sz="1800">
                  <a:solidFill>
                    <a:schemeClr val="bg2"/>
                  </a:solidFill>
                </a:rPr>
                <a:t>1</a:t>
              </a:r>
              <a:endParaRPr lang="en-US">
                <a:solidFill>
                  <a:schemeClr val="bg2"/>
                </a:solidFill>
              </a:endParaRPr>
            </a:p>
          </p:txBody>
        </p:sp>
        <p:sp>
          <p:nvSpPr>
            <p:cNvPr id="67603" name="Rectangle 25"/>
            <p:cNvSpPr>
              <a:spLocks noChangeArrowheads="1"/>
            </p:cNvSpPr>
            <p:nvPr/>
          </p:nvSpPr>
          <p:spPr bwMode="auto">
            <a:xfrm>
              <a:off x="2597" y="2882"/>
              <a:ext cx="809" cy="498"/>
            </a:xfrm>
            <a:prstGeom prst="rect">
              <a:avLst/>
            </a:prstGeom>
            <a:solidFill>
              <a:srgbClr val="009900"/>
            </a:solidFill>
            <a:ln w="9525">
              <a:solidFill>
                <a:schemeClr val="hlink"/>
              </a:solidFill>
              <a:miter lim="800000"/>
              <a:headEnd/>
              <a:tailEnd/>
            </a:ln>
          </p:spPr>
          <p:txBody>
            <a:bodyPr wrap="none" anchor="ctr">
              <a:prstTxWarp prst="textNoShape">
                <a:avLst/>
              </a:prstTxWarp>
            </a:bodyPr>
            <a:lstStyle/>
            <a:p>
              <a:pPr algn="ctr"/>
              <a:r>
                <a:rPr lang="en-US" sz="1800">
                  <a:solidFill>
                    <a:schemeClr val="bg2"/>
                  </a:solidFill>
                </a:rPr>
                <a:t>Interval 2</a:t>
              </a:r>
            </a:p>
          </p:txBody>
        </p:sp>
        <p:sp>
          <p:nvSpPr>
            <p:cNvPr id="67604" name="Rectangle 26"/>
            <p:cNvSpPr>
              <a:spLocks noChangeArrowheads="1"/>
            </p:cNvSpPr>
            <p:nvPr/>
          </p:nvSpPr>
          <p:spPr bwMode="auto">
            <a:xfrm>
              <a:off x="3625" y="2882"/>
              <a:ext cx="1047" cy="498"/>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solidFill>
                    <a:schemeClr val="bg2"/>
                  </a:solidFill>
                </a:rPr>
                <a:t>Respond: 1 or 2?</a:t>
              </a:r>
            </a:p>
          </p:txBody>
        </p:sp>
        <p:sp>
          <p:nvSpPr>
            <p:cNvPr id="67605" name="Text Box 27"/>
            <p:cNvSpPr txBox="1">
              <a:spLocks noChangeArrowheads="1"/>
            </p:cNvSpPr>
            <p:nvPr/>
          </p:nvSpPr>
          <p:spPr bwMode="auto">
            <a:xfrm>
              <a:off x="104" y="3015"/>
              <a:ext cx="496" cy="231"/>
            </a:xfrm>
            <a:prstGeom prst="rect">
              <a:avLst/>
            </a:prstGeom>
            <a:noFill/>
            <a:ln w="9525">
              <a:noFill/>
              <a:miter lim="800000"/>
              <a:headEnd/>
              <a:tailEnd/>
            </a:ln>
          </p:spPr>
          <p:txBody>
            <a:bodyPr wrap="none">
              <a:prstTxWarp prst="textNoShape">
                <a:avLst/>
              </a:prstTxWarp>
              <a:spAutoFit/>
            </a:bodyPr>
            <a:lstStyle/>
            <a:p>
              <a:r>
                <a:rPr lang="en-US" sz="1800"/>
                <a:t>Trial</a:t>
              </a:r>
              <a:r>
                <a:rPr lang="en-US"/>
                <a:t> </a:t>
              </a:r>
              <a:r>
                <a:rPr lang="en-US" sz="1800"/>
                <a:t>3</a:t>
              </a:r>
              <a:endParaRPr lang="en-US"/>
            </a:p>
          </p:txBody>
        </p:sp>
        <p:sp>
          <p:nvSpPr>
            <p:cNvPr id="67606" name="Text Box 30"/>
            <p:cNvSpPr txBox="1">
              <a:spLocks noChangeArrowheads="1"/>
            </p:cNvSpPr>
            <p:nvPr/>
          </p:nvSpPr>
          <p:spPr bwMode="auto">
            <a:xfrm>
              <a:off x="4876" y="3013"/>
              <a:ext cx="382" cy="237"/>
            </a:xfrm>
            <a:prstGeom prst="rect">
              <a:avLst/>
            </a:prstGeom>
            <a:solidFill>
              <a:schemeClr val="tx2"/>
            </a:solidFill>
            <a:ln w="9525">
              <a:solidFill>
                <a:schemeClr val="tx2"/>
              </a:solidFill>
              <a:miter lim="800000"/>
              <a:headEnd/>
              <a:tailEnd/>
            </a:ln>
          </p:spPr>
          <p:txBody>
            <a:bodyPr>
              <a:prstTxWarp prst="textNoShape">
                <a:avLst/>
              </a:prstTxWarp>
              <a:spAutoFit/>
            </a:bodyPr>
            <a:lstStyle/>
            <a:p>
              <a:pPr algn="ctr"/>
              <a:r>
                <a:rPr lang="en-US" sz="1800">
                  <a:solidFill>
                    <a:schemeClr val="bg2"/>
                  </a:solidFill>
                </a:rPr>
                <a:t>2</a:t>
              </a:r>
              <a:endParaRPr lang="en-US"/>
            </a:p>
          </p:txBody>
        </p:sp>
      </p:grpSp>
      <p:sp>
        <p:nvSpPr>
          <p:cNvPr id="67591" name="Text Box 31"/>
          <p:cNvSpPr txBox="1">
            <a:spLocks noChangeArrowheads="1"/>
          </p:cNvSpPr>
          <p:nvPr/>
        </p:nvSpPr>
        <p:spPr bwMode="auto">
          <a:xfrm>
            <a:off x="7591425" y="1458913"/>
            <a:ext cx="1060450" cy="366712"/>
          </a:xfrm>
          <a:prstGeom prst="rect">
            <a:avLst/>
          </a:prstGeom>
          <a:noFill/>
          <a:ln w="9525">
            <a:noFill/>
            <a:miter lim="800000"/>
            <a:headEnd/>
            <a:tailEnd/>
          </a:ln>
        </p:spPr>
        <p:txBody>
          <a:bodyPr wrap="none">
            <a:prstTxWarp prst="textNoShape">
              <a:avLst/>
            </a:prstTxWarp>
            <a:spAutoFit/>
          </a:bodyPr>
          <a:lstStyle/>
          <a:p>
            <a:r>
              <a:rPr lang="en-US" sz="1800"/>
              <a:t>Feedback</a:t>
            </a:r>
            <a:endParaRPr lang="en-US" sz="1600"/>
          </a:p>
        </p:txBody>
      </p:sp>
      <p:sp>
        <p:nvSpPr>
          <p:cNvPr id="67592" name="Text Box 35"/>
          <p:cNvSpPr txBox="1">
            <a:spLocks noChangeArrowheads="1"/>
          </p:cNvSpPr>
          <p:nvPr/>
        </p:nvSpPr>
        <p:spPr bwMode="auto">
          <a:xfrm>
            <a:off x="2422525" y="5218113"/>
            <a:ext cx="1301750" cy="641350"/>
          </a:xfrm>
          <a:prstGeom prst="rect">
            <a:avLst/>
          </a:prstGeom>
          <a:noFill/>
          <a:ln w="9525">
            <a:noFill/>
            <a:miter lim="800000"/>
            <a:headEnd/>
            <a:tailEnd/>
          </a:ln>
        </p:spPr>
        <p:txBody>
          <a:bodyPr wrap="none">
            <a:prstTxWarp prst="textNoShape">
              <a:avLst/>
            </a:prstTxWarp>
            <a:spAutoFit/>
          </a:bodyPr>
          <a:lstStyle/>
          <a:p>
            <a:r>
              <a:rPr lang="en-US" sz="1800"/>
              <a:t>Sensation  1</a:t>
            </a:r>
          </a:p>
          <a:p>
            <a:r>
              <a:rPr lang="en-US" sz="1800"/>
              <a:t>+ Bias</a:t>
            </a:r>
          </a:p>
        </p:txBody>
      </p:sp>
      <p:sp>
        <p:nvSpPr>
          <p:cNvPr id="67593" name="Text Box 36"/>
          <p:cNvSpPr txBox="1">
            <a:spLocks noChangeArrowheads="1"/>
          </p:cNvSpPr>
          <p:nvPr/>
        </p:nvSpPr>
        <p:spPr bwMode="auto">
          <a:xfrm>
            <a:off x="4129088" y="5216525"/>
            <a:ext cx="1301750" cy="641350"/>
          </a:xfrm>
          <a:prstGeom prst="rect">
            <a:avLst/>
          </a:prstGeom>
          <a:noFill/>
          <a:ln w="9525">
            <a:noFill/>
            <a:miter lim="800000"/>
            <a:headEnd/>
            <a:tailEnd/>
          </a:ln>
        </p:spPr>
        <p:txBody>
          <a:bodyPr wrap="none">
            <a:prstTxWarp prst="textNoShape">
              <a:avLst/>
            </a:prstTxWarp>
            <a:spAutoFit/>
          </a:bodyPr>
          <a:lstStyle/>
          <a:p>
            <a:r>
              <a:rPr lang="en-US" sz="1800"/>
              <a:t>Sensation  2</a:t>
            </a:r>
          </a:p>
          <a:p>
            <a:r>
              <a:rPr lang="en-US" sz="1800"/>
              <a:t>+ Bias</a:t>
            </a:r>
          </a:p>
        </p:txBody>
      </p:sp>
      <p:sp>
        <p:nvSpPr>
          <p:cNvPr id="67594" name="Text Box 37"/>
          <p:cNvSpPr txBox="1">
            <a:spLocks noChangeArrowheads="1"/>
          </p:cNvSpPr>
          <p:nvPr/>
        </p:nvSpPr>
        <p:spPr bwMode="auto">
          <a:xfrm>
            <a:off x="5591175" y="5175250"/>
            <a:ext cx="3552825" cy="646113"/>
          </a:xfrm>
          <a:prstGeom prst="rect">
            <a:avLst/>
          </a:prstGeom>
          <a:noFill/>
          <a:ln w="9525">
            <a:noFill/>
            <a:miter lim="800000"/>
            <a:headEnd/>
            <a:tailEnd/>
          </a:ln>
        </p:spPr>
        <p:txBody>
          <a:bodyPr>
            <a:prstTxWarp prst="textNoShape">
              <a:avLst/>
            </a:prstTxWarp>
            <a:spAutoFit/>
          </a:bodyPr>
          <a:lstStyle/>
          <a:p>
            <a:r>
              <a:rPr lang="en-US" sz="1800"/>
              <a:t>The bias is the same– just pick the one with the most “evidence”.</a:t>
            </a:r>
          </a:p>
        </p:txBody>
      </p:sp>
      <p:grpSp>
        <p:nvGrpSpPr>
          <p:cNvPr id="67595" name="Group 43"/>
          <p:cNvGrpSpPr>
            <a:grpSpLocks/>
          </p:cNvGrpSpPr>
          <p:nvPr/>
        </p:nvGrpSpPr>
        <p:grpSpPr bwMode="auto">
          <a:xfrm>
            <a:off x="2670175" y="919163"/>
            <a:ext cx="1244600" cy="422275"/>
            <a:chOff x="1445" y="571"/>
            <a:chExt cx="784" cy="266"/>
          </a:xfrm>
        </p:grpSpPr>
        <p:sp>
          <p:nvSpPr>
            <p:cNvPr id="67599" name="Rectangle 39"/>
            <p:cNvSpPr>
              <a:spLocks noChangeArrowheads="1"/>
            </p:cNvSpPr>
            <p:nvPr/>
          </p:nvSpPr>
          <p:spPr bwMode="auto">
            <a:xfrm>
              <a:off x="1445" y="571"/>
              <a:ext cx="298" cy="266"/>
            </a:xfrm>
            <a:prstGeom prst="rect">
              <a:avLst/>
            </a:prstGeom>
            <a:solidFill>
              <a:srgbClr val="009900"/>
            </a:solidFill>
            <a:ln w="9525">
              <a:solidFill>
                <a:schemeClr val="hlink"/>
              </a:solidFill>
              <a:miter lim="800000"/>
              <a:headEnd/>
              <a:tailEnd/>
            </a:ln>
          </p:spPr>
          <p:txBody>
            <a:bodyPr wrap="none" anchor="ctr">
              <a:prstTxWarp prst="textNoShape">
                <a:avLst/>
              </a:prstTxWarp>
            </a:bodyPr>
            <a:lstStyle/>
            <a:p>
              <a:endParaRPr lang="en-US"/>
            </a:p>
          </p:txBody>
        </p:sp>
        <p:sp>
          <p:nvSpPr>
            <p:cNvPr id="67600" name="Text Box 41"/>
            <p:cNvSpPr txBox="1">
              <a:spLocks noChangeArrowheads="1"/>
            </p:cNvSpPr>
            <p:nvPr/>
          </p:nvSpPr>
          <p:spPr bwMode="auto">
            <a:xfrm>
              <a:off x="1827" y="571"/>
              <a:ext cx="402" cy="192"/>
            </a:xfrm>
            <a:prstGeom prst="rect">
              <a:avLst/>
            </a:prstGeom>
            <a:noFill/>
            <a:ln w="9525">
              <a:noFill/>
              <a:miter lim="800000"/>
              <a:headEnd/>
              <a:tailEnd/>
            </a:ln>
          </p:spPr>
          <p:txBody>
            <a:bodyPr wrap="none">
              <a:prstTxWarp prst="textNoShape">
                <a:avLst/>
              </a:prstTxWarp>
              <a:spAutoFit/>
            </a:bodyPr>
            <a:lstStyle/>
            <a:p>
              <a:r>
                <a:rPr lang="en-US"/>
                <a:t>Signal</a:t>
              </a:r>
            </a:p>
          </p:txBody>
        </p:sp>
      </p:grpSp>
      <p:grpSp>
        <p:nvGrpSpPr>
          <p:cNvPr id="67596" name="Group 44"/>
          <p:cNvGrpSpPr>
            <a:grpSpLocks/>
          </p:cNvGrpSpPr>
          <p:nvPr/>
        </p:nvGrpSpPr>
        <p:grpSpPr bwMode="auto">
          <a:xfrm>
            <a:off x="4921250" y="919163"/>
            <a:ext cx="1481138" cy="422275"/>
            <a:chOff x="3206" y="571"/>
            <a:chExt cx="933" cy="266"/>
          </a:xfrm>
        </p:grpSpPr>
        <p:sp>
          <p:nvSpPr>
            <p:cNvPr id="67597" name="Rectangle 40"/>
            <p:cNvSpPr>
              <a:spLocks noChangeArrowheads="1"/>
            </p:cNvSpPr>
            <p:nvPr/>
          </p:nvSpPr>
          <p:spPr bwMode="auto">
            <a:xfrm>
              <a:off x="3206" y="571"/>
              <a:ext cx="298" cy="266"/>
            </a:xfrm>
            <a:prstGeom prst="rect">
              <a:avLst/>
            </a:prstGeom>
            <a:solidFill>
              <a:schemeClr val="hlink"/>
            </a:solidFill>
            <a:ln w="9525">
              <a:solidFill>
                <a:schemeClr val="hlink"/>
              </a:solidFill>
              <a:miter lim="800000"/>
              <a:headEnd/>
              <a:tailEnd/>
            </a:ln>
          </p:spPr>
          <p:txBody>
            <a:bodyPr wrap="none" anchor="ctr">
              <a:prstTxWarp prst="textNoShape">
                <a:avLst/>
              </a:prstTxWarp>
            </a:bodyPr>
            <a:lstStyle/>
            <a:p>
              <a:endParaRPr lang="en-US"/>
            </a:p>
          </p:txBody>
        </p:sp>
        <p:sp>
          <p:nvSpPr>
            <p:cNvPr id="67598" name="Text Box 42"/>
            <p:cNvSpPr txBox="1">
              <a:spLocks noChangeArrowheads="1"/>
            </p:cNvSpPr>
            <p:nvPr/>
          </p:nvSpPr>
          <p:spPr bwMode="auto">
            <a:xfrm>
              <a:off x="3572" y="571"/>
              <a:ext cx="567" cy="192"/>
            </a:xfrm>
            <a:prstGeom prst="rect">
              <a:avLst/>
            </a:prstGeom>
            <a:noFill/>
            <a:ln w="9525">
              <a:noFill/>
              <a:miter lim="800000"/>
              <a:headEnd/>
              <a:tailEnd/>
            </a:ln>
          </p:spPr>
          <p:txBody>
            <a:bodyPr wrap="none">
              <a:prstTxWarp prst="textNoShape">
                <a:avLst/>
              </a:prstTxWarp>
              <a:spAutoFit/>
            </a:bodyPr>
            <a:lstStyle/>
            <a:p>
              <a:r>
                <a:rPr lang="en-US"/>
                <a:t>No Signal</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Two-alternative forced choice</a:t>
            </a:r>
          </a:p>
        </p:txBody>
      </p:sp>
      <p:sp>
        <p:nvSpPr>
          <p:cNvPr id="69635" name="Rectangle 3"/>
          <p:cNvSpPr>
            <a:spLocks noGrp="1" noChangeArrowheads="1"/>
          </p:cNvSpPr>
          <p:nvPr>
            <p:ph sz="half" idx="1"/>
          </p:nvPr>
        </p:nvSpPr>
        <p:spPr/>
        <p:txBody>
          <a:bodyPr/>
          <a:lstStyle/>
          <a:p>
            <a:pPr eaLnBrk="1" hangingPunct="1"/>
            <a:r>
              <a:rPr lang="en-US">
                <a:ea typeface="ＭＳ Ｐゴシック" pitchFamily="-65" charset="-128"/>
                <a:cs typeface="ＭＳ Ｐゴシック" pitchFamily="-65" charset="-128"/>
              </a:rPr>
              <a:t>Bias-free  threshold estimates without the muss and fuss</a:t>
            </a:r>
          </a:p>
          <a:p>
            <a:pPr eaLnBrk="1" hangingPunct="1"/>
            <a:r>
              <a:rPr lang="en-US">
                <a:ea typeface="ＭＳ Ｐゴシック" pitchFamily="-65" charset="-128"/>
                <a:cs typeface="ＭＳ Ｐゴシック" pitchFamily="-65" charset="-128"/>
              </a:rPr>
              <a:t>Eliminates memory load because hear no-signal on every trial</a:t>
            </a:r>
          </a:p>
          <a:p>
            <a:pPr eaLnBrk="1" hangingPunct="1"/>
            <a:r>
              <a:rPr lang="en-US">
                <a:ea typeface="ＭＳ Ｐゴシック" pitchFamily="-65" charset="-128"/>
                <a:cs typeface="ＭＳ Ｐゴシック" pitchFamily="-65" charset="-128"/>
              </a:rPr>
              <a:t>Can combine with any psychophysical method</a:t>
            </a:r>
          </a:p>
        </p:txBody>
      </p:sp>
      <p:sp>
        <p:nvSpPr>
          <p:cNvPr id="69636" name="Rectangle 4"/>
          <p:cNvSpPr>
            <a:spLocks noGrp="1" noChangeArrowheads="1"/>
          </p:cNvSpPr>
          <p:nvPr>
            <p:ph sz="half" idx="2"/>
          </p:nvPr>
        </p:nvSpPr>
        <p:spPr/>
        <p:txBody>
          <a:bodyPr/>
          <a:lstStyle/>
          <a:p>
            <a:pPr eaLnBrk="1" hangingPunct="1"/>
            <a:r>
              <a:rPr lang="en-US">
                <a:ea typeface="ＭＳ Ｐゴシック" pitchFamily="-65" charset="-128"/>
                <a:cs typeface="ＭＳ Ｐゴシック" pitchFamily="-65" charset="-128"/>
              </a:rPr>
              <a:t>Administration not all that straight forward</a:t>
            </a:r>
          </a:p>
          <a:p>
            <a:pPr eaLnBrk="1" hangingPunct="1"/>
            <a:r>
              <a:rPr lang="en-US">
                <a:ea typeface="ＭＳ Ｐゴシック" pitchFamily="-65" charset="-128"/>
                <a:cs typeface="ＭＳ Ｐゴシック" pitchFamily="-65" charset="-128"/>
              </a:rPr>
              <a:t>Possible interval bias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4"/>
          <p:cNvSpPr>
            <a:spLocks noGrp="1"/>
          </p:cNvSpPr>
          <p:nvPr>
            <p:ph type="title"/>
          </p:nvPr>
        </p:nvSpPr>
        <p:spPr/>
        <p:txBody>
          <a:bodyPr/>
          <a:lstStyle/>
          <a:p>
            <a:pPr eaLnBrk="1" hangingPunct="1"/>
            <a:r>
              <a:rPr lang="en-US" smtClean="0">
                <a:ea typeface="ＭＳ Ｐゴシック" pitchFamily="-65" charset="-128"/>
                <a:cs typeface="ＭＳ Ｐゴシック" pitchFamily="-65" charset="-128"/>
              </a:rPr>
              <a:t>Attention and memory</a:t>
            </a:r>
          </a:p>
        </p:txBody>
      </p:sp>
      <p:pic>
        <p:nvPicPr>
          <p:cNvPr id="71683" name="Picture 5" descr="iStock_000003159054XSmall.jpg"/>
          <p:cNvPicPr>
            <a:picLocks noChangeAspect="1"/>
          </p:cNvPicPr>
          <p:nvPr/>
        </p:nvPicPr>
        <p:blipFill>
          <a:blip r:embed="rId3"/>
          <a:srcRect/>
          <a:stretch>
            <a:fillRect/>
          </a:stretch>
        </p:blipFill>
        <p:spPr bwMode="auto">
          <a:xfrm>
            <a:off x="2293938" y="2079625"/>
            <a:ext cx="5029200" cy="33258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622300" y="1344613"/>
            <a:ext cx="7405688" cy="5119687"/>
            <a:chOff x="0" y="929800"/>
            <a:chExt cx="7405688" cy="5119688"/>
          </a:xfrm>
        </p:grpSpPr>
        <p:pic>
          <p:nvPicPr>
            <p:cNvPr id="73736" name="Picture 7" descr=" smpmf.tif                                                      00002C2BWerner                         ABA78158:"/>
            <p:cNvPicPr>
              <a:picLocks noChangeAspect="1" noChangeArrowheads="1"/>
            </p:cNvPicPr>
            <p:nvPr/>
          </p:nvPicPr>
          <p:blipFill>
            <a:blip r:embed="rId3"/>
            <a:srcRect/>
            <a:stretch>
              <a:fillRect/>
            </a:stretch>
          </p:blipFill>
          <p:spPr bwMode="auto">
            <a:xfrm>
              <a:off x="0" y="929800"/>
              <a:ext cx="7405688" cy="5119688"/>
            </a:xfrm>
            <a:prstGeom prst="rect">
              <a:avLst/>
            </a:prstGeom>
            <a:noFill/>
            <a:ln w="9525">
              <a:noFill/>
              <a:miter lim="800000"/>
              <a:headEnd/>
              <a:tailEnd/>
            </a:ln>
          </p:spPr>
        </p:pic>
        <p:sp>
          <p:nvSpPr>
            <p:cNvPr id="14" name="Rectangle 13"/>
            <p:cNvSpPr/>
            <p:nvPr/>
          </p:nvSpPr>
          <p:spPr>
            <a:xfrm>
              <a:off x="1460500" y="1426687"/>
              <a:ext cx="3697288" cy="3721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5157788" y="1437800"/>
              <a:ext cx="1798637" cy="29670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3731" name="Title 4"/>
          <p:cNvSpPr>
            <a:spLocks noGrp="1"/>
          </p:cNvSpPr>
          <p:nvPr>
            <p:ph type="title"/>
          </p:nvPr>
        </p:nvSpPr>
        <p:spPr/>
        <p:txBody>
          <a:bodyPr/>
          <a:lstStyle/>
          <a:p>
            <a:pPr eaLnBrk="1" hangingPunct="1"/>
            <a:r>
              <a:rPr lang="en-US" smtClean="0">
                <a:ea typeface="ＭＳ Ｐゴシック" pitchFamily="-65" charset="-128"/>
                <a:cs typeface="ＭＳ Ｐゴシック" pitchFamily="-65" charset="-128"/>
              </a:rPr>
              <a:t>Attention and memory</a:t>
            </a:r>
          </a:p>
        </p:txBody>
      </p:sp>
      <p:grpSp>
        <p:nvGrpSpPr>
          <p:cNvPr id="73732" name="Group 9"/>
          <p:cNvGrpSpPr>
            <a:grpSpLocks/>
          </p:cNvGrpSpPr>
          <p:nvPr/>
        </p:nvGrpSpPr>
        <p:grpSpPr bwMode="auto">
          <a:xfrm>
            <a:off x="2692400" y="2003425"/>
            <a:ext cx="4927600" cy="3579813"/>
            <a:chOff x="2693115" y="1339301"/>
            <a:chExt cx="4926429" cy="4244543"/>
          </a:xfrm>
        </p:grpSpPr>
        <p:pic>
          <p:nvPicPr>
            <p:cNvPr id="73733" name="Picture 7" descr=" smpmf.tif                                                      00002C2BWerner                         ABA78158:"/>
            <p:cNvPicPr>
              <a:picLocks noChangeAspect="1" noChangeArrowheads="1"/>
            </p:cNvPicPr>
            <p:nvPr/>
          </p:nvPicPr>
          <p:blipFill>
            <a:blip r:embed="rId3"/>
            <a:srcRect l="24779" r="9143" b="17093"/>
            <a:stretch>
              <a:fillRect/>
            </a:stretch>
          </p:blipFill>
          <p:spPr bwMode="auto">
            <a:xfrm>
              <a:off x="2704062" y="1339301"/>
              <a:ext cx="4893587" cy="4244543"/>
            </a:xfrm>
            <a:prstGeom prst="rect">
              <a:avLst/>
            </a:prstGeom>
            <a:solidFill>
              <a:srgbClr val="FFFFFF"/>
            </a:solidFill>
            <a:ln w="9525">
              <a:noFill/>
              <a:miter lim="800000"/>
              <a:headEnd/>
              <a:tailEnd/>
            </a:ln>
          </p:spPr>
        </p:pic>
        <p:sp>
          <p:nvSpPr>
            <p:cNvPr id="8" name="Rectangle 7"/>
            <p:cNvSpPr/>
            <p:nvPr/>
          </p:nvSpPr>
          <p:spPr>
            <a:xfrm>
              <a:off x="5813398" y="2683249"/>
              <a:ext cx="1806146" cy="28685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2693115" y="2276677"/>
              <a:ext cx="3174245" cy="34069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PQuestion"/>
          <p:cNvSpPr>
            <a:spLocks noGrp="1"/>
          </p:cNvSpPr>
          <p:nvPr>
            <p:ph type="title"/>
          </p:nvPr>
        </p:nvSpPr>
        <p:spPr/>
        <p:txBody>
          <a:bodyPr/>
          <a:lstStyle/>
          <a:p>
            <a:r>
              <a:rPr lang="en-US">
                <a:ea typeface="ＭＳ Ｐゴシック" pitchFamily="-65" charset="-128"/>
                <a:cs typeface="ＭＳ Ｐゴシック" pitchFamily="-65" charset="-128"/>
              </a:rPr>
              <a:t>When a listener has a conservative bias it means that</a:t>
            </a:r>
          </a:p>
        </p:txBody>
      </p:sp>
      <p:graphicFrame>
        <p:nvGraphicFramePr>
          <p:cNvPr id="89091" name="TPChart"/>
          <p:cNvGraphicFramePr>
            <a:graphicFrameLocks/>
          </p:cNvGraphicFramePr>
          <p:nvPr/>
        </p:nvGraphicFramePr>
        <p:xfrm>
          <a:off x="4508500" y="1651000"/>
          <a:ext cx="4570413" cy="5141913"/>
        </p:xfrm>
        <a:graphic>
          <a:graphicData uri="http://schemas.openxmlformats.org/presentationml/2006/ole">
            <p:oleObj spid="_x0000_s89091" name="Chart" r:id="rId7" imgW="4572000" imgH="5143500" progId="MSGraph.Chart.8">
              <p:embed followColorScheme="full"/>
            </p:oleObj>
          </a:graphicData>
        </a:graphic>
      </p:graphicFrame>
      <p:sp>
        <p:nvSpPr>
          <p:cNvPr id="89092" name="TPAnswers"/>
          <p:cNvSpPr>
            <a:spLocks noGrp="1"/>
          </p:cNvSpPr>
          <p:nvPr>
            <p:ph type="body" idx="1"/>
            <p:custDataLst>
              <p:tags r:id="rId3"/>
            </p:custDataLst>
          </p:nvPr>
        </p:nvSpPr>
        <p:spPr>
          <a:xfrm>
            <a:off x="469900" y="1700213"/>
            <a:ext cx="4114800" cy="4525962"/>
          </a:xfrm>
        </p:spPr>
        <p:txBody>
          <a:bodyPr/>
          <a:lstStyle/>
          <a:p>
            <a:pPr marL="609600" indent="-609600" defTabSz="914400">
              <a:lnSpc>
                <a:spcPct val="90000"/>
              </a:lnSpc>
              <a:buFontTx/>
              <a:buAutoNum type="arabicPeriod"/>
            </a:pPr>
            <a:r>
              <a:rPr lang="en-US">
                <a:ea typeface="ＭＳ Ｐゴシック" pitchFamily="-65" charset="-128"/>
                <a:cs typeface="ＭＳ Ｐゴシック" pitchFamily="-65" charset="-128"/>
              </a:rPr>
              <a:t>He is dishonest about what he hears</a:t>
            </a:r>
          </a:p>
          <a:p>
            <a:pPr marL="609600" indent="-609600" defTabSz="914400">
              <a:lnSpc>
                <a:spcPct val="90000"/>
              </a:lnSpc>
              <a:buFontTx/>
              <a:buAutoNum type="arabicPeriod"/>
            </a:pPr>
            <a:r>
              <a:rPr lang="en-US">
                <a:ea typeface="ＭＳ Ｐゴシック" pitchFamily="-65" charset="-128"/>
                <a:cs typeface="ＭＳ Ｐゴシック" pitchFamily="-65" charset="-128"/>
              </a:rPr>
              <a:t>He is trying to fake a hearing loss</a:t>
            </a:r>
          </a:p>
          <a:p>
            <a:pPr marL="609600" indent="-609600" defTabSz="914400">
              <a:lnSpc>
                <a:spcPct val="90000"/>
              </a:lnSpc>
              <a:buFontTx/>
              <a:buAutoNum type="arabicPeriod"/>
            </a:pPr>
            <a:r>
              <a:rPr lang="en-US">
                <a:ea typeface="ＭＳ Ｐゴシック" pitchFamily="-65" charset="-128"/>
                <a:cs typeface="ＭＳ Ｐゴシック" pitchFamily="-65" charset="-128"/>
              </a:rPr>
              <a:t>He doesn’t say “yes” unless he is really sure.</a:t>
            </a:r>
          </a:p>
        </p:txBody>
      </p:sp>
      <p:grpSp>
        <p:nvGrpSpPr>
          <p:cNvPr id="89095" name="AnswerNow"/>
          <p:cNvGrpSpPr>
            <a:grpSpLocks/>
          </p:cNvGrpSpPr>
          <p:nvPr>
            <p:custDataLst>
              <p:tags r:id="rId4"/>
            </p:custDataLst>
          </p:nvPr>
        </p:nvGrpSpPr>
        <p:grpSpPr bwMode="auto">
          <a:xfrm>
            <a:off x="3365500" y="6350000"/>
            <a:ext cx="2222500" cy="444500"/>
            <a:chOff x="2120" y="4000"/>
            <a:chExt cx="1400" cy="280"/>
          </a:xfrm>
        </p:grpSpPr>
        <p:sp>
          <p:nvSpPr>
            <p:cNvPr id="89094" name="ANShape"/>
            <p:cNvSpPr>
              <a:spLocks noChangeArrowheads="1"/>
            </p:cNvSpPr>
            <p:nvPr/>
          </p:nvSpPr>
          <p:spPr bwMode="auto">
            <a:xfrm>
              <a:off x="2120" y="4000"/>
              <a:ext cx="1400" cy="280"/>
            </a:xfrm>
            <a:prstGeom prst="bevel">
              <a:avLst>
                <a:gd name="adj" fmla="val 12500"/>
              </a:avLst>
            </a:prstGeom>
            <a:solidFill>
              <a:schemeClr val="accent1">
                <a:alpha val="50000"/>
              </a:schemeClr>
            </a:solidFill>
            <a:ln w="25400">
              <a:solidFill>
                <a:schemeClr val="tx1"/>
              </a:solidFill>
              <a:miter lim="800000"/>
              <a:headEnd/>
              <a:tailEnd/>
            </a:ln>
            <a:effectLst/>
          </p:spPr>
          <p:txBody>
            <a:bodyPr wrap="none" anchor="ctr">
              <a:prstTxWarp prst="textNoShape">
                <a:avLst/>
              </a:prstTxWarp>
            </a:bodyPr>
            <a:lstStyle/>
            <a:p>
              <a:endParaRPr lang="en-US"/>
            </a:p>
          </p:txBody>
        </p:sp>
        <p:sp>
          <p:nvSpPr>
            <p:cNvPr id="89093" name="ANText"/>
            <p:cNvSpPr txBox="1">
              <a:spLocks noChangeArrowheads="1"/>
            </p:cNvSpPr>
            <p:nvPr/>
          </p:nvSpPr>
          <p:spPr bwMode="auto">
            <a:xfrm>
              <a:off x="2120" y="4000"/>
              <a:ext cx="1400" cy="28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Garamond" pitchFamily="-65" charset="0"/>
                </a:rPr>
                <a:t>Answer Now</a:t>
              </a:r>
            </a:p>
          </p:txBody>
        </p:sp>
      </p:grpSp>
      <p:grpSp>
        <p:nvGrpSpPr>
          <p:cNvPr id="89098" name="Countdown"/>
          <p:cNvGrpSpPr>
            <a:grpSpLocks/>
          </p:cNvGrpSpPr>
          <p:nvPr>
            <p:custDataLst>
              <p:tags r:id="rId5"/>
            </p:custDataLst>
          </p:nvPr>
        </p:nvGrpSpPr>
        <p:grpSpPr bwMode="auto">
          <a:xfrm>
            <a:off x="8318500" y="6032500"/>
            <a:ext cx="635000" cy="635000"/>
            <a:chOff x="5240" y="3800"/>
            <a:chExt cx="400" cy="400"/>
          </a:xfrm>
        </p:grpSpPr>
        <p:sp>
          <p:nvSpPr>
            <p:cNvPr id="89097" name="CDShape"/>
            <p:cNvSpPr>
              <a:spLocks noChangeArrowheads="1"/>
            </p:cNvSpPr>
            <p:nvPr/>
          </p:nvSpPr>
          <p:spPr bwMode="auto">
            <a:xfrm>
              <a:off x="5240" y="3800"/>
              <a:ext cx="400" cy="400"/>
            </a:xfrm>
            <a:prstGeom prst="bevel">
              <a:avLst>
                <a:gd name="adj" fmla="val 125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89096" name="CDText"/>
            <p:cNvSpPr txBox="1">
              <a:spLocks noChangeArrowheads="1"/>
            </p:cNvSpPr>
            <p:nvPr/>
          </p:nvSpPr>
          <p:spPr bwMode="auto">
            <a:xfrm>
              <a:off x="5240" y="3800"/>
              <a:ext cx="400" cy="40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Tahoma" pitchFamily="-65" charset="0"/>
                </a:rPr>
                <a:t>10</a:t>
              </a: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9091"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TPQuestion"/>
          <p:cNvSpPr>
            <a:spLocks noGrp="1"/>
          </p:cNvSpPr>
          <p:nvPr>
            <p:ph type="title"/>
          </p:nvPr>
        </p:nvSpPr>
        <p:spPr/>
        <p:txBody>
          <a:bodyPr/>
          <a:lstStyle/>
          <a:p>
            <a:r>
              <a:rPr lang="en-US">
                <a:ea typeface="ＭＳ Ｐゴシック" pitchFamily="-65" charset="-128"/>
                <a:cs typeface="ＭＳ Ｐゴシック" pitchFamily="-65" charset="-128"/>
              </a:rPr>
              <a:t>Which has the largest effect on threshold?</a:t>
            </a:r>
          </a:p>
        </p:txBody>
      </p:sp>
      <p:graphicFrame>
        <p:nvGraphicFramePr>
          <p:cNvPr id="90115" name="TPChart"/>
          <p:cNvGraphicFramePr>
            <a:graphicFrameLocks/>
          </p:cNvGraphicFramePr>
          <p:nvPr/>
        </p:nvGraphicFramePr>
        <p:xfrm>
          <a:off x="4508500" y="1651000"/>
          <a:ext cx="4570413" cy="5141913"/>
        </p:xfrm>
        <a:graphic>
          <a:graphicData uri="http://schemas.openxmlformats.org/presentationml/2006/ole">
            <p:oleObj spid="_x0000_s90115" name="Chart" r:id="rId7" imgW="4572000" imgH="5143500" progId="MSGraph.Chart.8">
              <p:embed followColorScheme="full"/>
            </p:oleObj>
          </a:graphicData>
        </a:graphic>
      </p:graphicFrame>
      <p:sp>
        <p:nvSpPr>
          <p:cNvPr id="90116" name="TPAnswers"/>
          <p:cNvSpPr>
            <a:spLocks noGrp="1"/>
          </p:cNvSpPr>
          <p:nvPr>
            <p:ph type="body" idx="1"/>
            <p:custDataLst>
              <p:tags r:id="rId3"/>
            </p:custDataLst>
          </p:nvPr>
        </p:nvSpPr>
        <p:spPr>
          <a:xfrm>
            <a:off x="457200" y="1600200"/>
            <a:ext cx="4114800" cy="4525963"/>
          </a:xfrm>
        </p:spPr>
        <p:txBody>
          <a:bodyPr/>
          <a:lstStyle/>
          <a:p>
            <a:pPr marL="609600" indent="-609600" defTabSz="914400">
              <a:buFontTx/>
              <a:buAutoNum type="arabicPeriod"/>
            </a:pPr>
            <a:r>
              <a:rPr lang="en-US">
                <a:ea typeface="ＭＳ Ｐゴシック" pitchFamily="-65" charset="-128"/>
                <a:cs typeface="ＭＳ Ｐゴシック" pitchFamily="-65" charset="-128"/>
              </a:rPr>
              <a:t>Hearing sensitivity</a:t>
            </a:r>
          </a:p>
          <a:p>
            <a:pPr marL="609600" indent="-609600" defTabSz="914400">
              <a:buFontTx/>
              <a:buAutoNum type="arabicPeriod"/>
            </a:pPr>
            <a:r>
              <a:rPr lang="en-US">
                <a:ea typeface="ＭＳ Ｐゴシック" pitchFamily="-65" charset="-128"/>
                <a:cs typeface="ＭＳ Ｐゴシック" pitchFamily="-65" charset="-128"/>
              </a:rPr>
              <a:t>Response bias</a:t>
            </a:r>
          </a:p>
          <a:p>
            <a:pPr marL="609600" indent="-609600" defTabSz="914400">
              <a:buFontTx/>
              <a:buAutoNum type="arabicPeriod"/>
            </a:pPr>
            <a:r>
              <a:rPr lang="en-US">
                <a:ea typeface="ＭＳ Ｐゴシック" pitchFamily="-65" charset="-128"/>
                <a:cs typeface="ＭＳ Ｐゴシック" pitchFamily="-65" charset="-128"/>
              </a:rPr>
              <a:t>Attention</a:t>
            </a:r>
          </a:p>
          <a:p>
            <a:pPr marL="609600" indent="-609600" defTabSz="914400">
              <a:buFontTx/>
              <a:buAutoNum type="arabicPeriod"/>
            </a:pPr>
            <a:r>
              <a:rPr lang="en-US">
                <a:ea typeface="ＭＳ Ｐゴシック" pitchFamily="-65" charset="-128"/>
                <a:cs typeface="ＭＳ Ｐゴシック" pitchFamily="-65" charset="-128"/>
              </a:rPr>
              <a:t>Memory</a:t>
            </a:r>
          </a:p>
          <a:p>
            <a:pPr marL="609600" indent="-609600" defTabSz="914400">
              <a:buFontTx/>
              <a:buAutoNum type="arabicPeriod"/>
            </a:pPr>
            <a:r>
              <a:rPr lang="en-US">
                <a:ea typeface="ＭＳ Ｐゴシック" pitchFamily="-65" charset="-128"/>
                <a:cs typeface="ＭＳ Ｐゴシック" pitchFamily="-65" charset="-128"/>
              </a:rPr>
              <a:t>Motivation</a:t>
            </a:r>
          </a:p>
        </p:txBody>
      </p:sp>
      <p:grpSp>
        <p:nvGrpSpPr>
          <p:cNvPr id="90119" name="AnswerNow"/>
          <p:cNvGrpSpPr>
            <a:grpSpLocks/>
          </p:cNvGrpSpPr>
          <p:nvPr>
            <p:custDataLst>
              <p:tags r:id="rId4"/>
            </p:custDataLst>
          </p:nvPr>
        </p:nvGrpSpPr>
        <p:grpSpPr bwMode="auto">
          <a:xfrm>
            <a:off x="3365500" y="6350000"/>
            <a:ext cx="2222500" cy="444500"/>
            <a:chOff x="2120" y="4000"/>
            <a:chExt cx="1400" cy="280"/>
          </a:xfrm>
        </p:grpSpPr>
        <p:sp>
          <p:nvSpPr>
            <p:cNvPr id="90118" name="ANShape"/>
            <p:cNvSpPr>
              <a:spLocks noChangeArrowheads="1"/>
            </p:cNvSpPr>
            <p:nvPr/>
          </p:nvSpPr>
          <p:spPr bwMode="auto">
            <a:xfrm>
              <a:off x="2120" y="4000"/>
              <a:ext cx="1400" cy="280"/>
            </a:xfrm>
            <a:prstGeom prst="bevel">
              <a:avLst>
                <a:gd name="adj" fmla="val 12500"/>
              </a:avLst>
            </a:prstGeom>
            <a:solidFill>
              <a:schemeClr val="accent1">
                <a:alpha val="50000"/>
              </a:schemeClr>
            </a:solidFill>
            <a:ln w="25400">
              <a:solidFill>
                <a:schemeClr val="tx1"/>
              </a:solidFill>
              <a:miter lim="800000"/>
              <a:headEnd/>
              <a:tailEnd/>
            </a:ln>
            <a:effectLst/>
          </p:spPr>
          <p:txBody>
            <a:bodyPr wrap="none" anchor="ctr">
              <a:prstTxWarp prst="textNoShape">
                <a:avLst/>
              </a:prstTxWarp>
            </a:bodyPr>
            <a:lstStyle/>
            <a:p>
              <a:endParaRPr lang="en-US"/>
            </a:p>
          </p:txBody>
        </p:sp>
        <p:sp>
          <p:nvSpPr>
            <p:cNvPr id="90117" name="ANText"/>
            <p:cNvSpPr txBox="1">
              <a:spLocks noChangeArrowheads="1"/>
            </p:cNvSpPr>
            <p:nvPr/>
          </p:nvSpPr>
          <p:spPr bwMode="auto">
            <a:xfrm>
              <a:off x="2120" y="4000"/>
              <a:ext cx="1400" cy="28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Garamond" pitchFamily="-65" charset="0"/>
                </a:rPr>
                <a:t>Answer Now</a:t>
              </a:r>
            </a:p>
          </p:txBody>
        </p:sp>
      </p:grpSp>
      <p:grpSp>
        <p:nvGrpSpPr>
          <p:cNvPr id="90122" name="Countdown"/>
          <p:cNvGrpSpPr>
            <a:grpSpLocks/>
          </p:cNvGrpSpPr>
          <p:nvPr>
            <p:custDataLst>
              <p:tags r:id="rId5"/>
            </p:custDataLst>
          </p:nvPr>
        </p:nvGrpSpPr>
        <p:grpSpPr bwMode="auto">
          <a:xfrm>
            <a:off x="8318500" y="6032500"/>
            <a:ext cx="635000" cy="635000"/>
            <a:chOff x="5240" y="3800"/>
            <a:chExt cx="400" cy="400"/>
          </a:xfrm>
        </p:grpSpPr>
        <p:sp>
          <p:nvSpPr>
            <p:cNvPr id="90121" name="CDShape"/>
            <p:cNvSpPr>
              <a:spLocks noChangeArrowheads="1"/>
            </p:cNvSpPr>
            <p:nvPr/>
          </p:nvSpPr>
          <p:spPr bwMode="auto">
            <a:xfrm>
              <a:off x="5240" y="3800"/>
              <a:ext cx="400" cy="400"/>
            </a:xfrm>
            <a:prstGeom prst="bevel">
              <a:avLst>
                <a:gd name="adj" fmla="val 125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0120" name="CDText"/>
            <p:cNvSpPr txBox="1">
              <a:spLocks noChangeArrowheads="1"/>
            </p:cNvSpPr>
            <p:nvPr/>
          </p:nvSpPr>
          <p:spPr bwMode="auto">
            <a:xfrm>
              <a:off x="5240" y="3800"/>
              <a:ext cx="400" cy="40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Tahoma" pitchFamily="-65" charset="0"/>
                </a:rPr>
                <a:t>10</a:t>
              </a: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0115"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TPQuestion"/>
          <p:cNvSpPr>
            <a:spLocks noGrp="1"/>
          </p:cNvSpPr>
          <p:nvPr>
            <p:ph type="title"/>
          </p:nvPr>
        </p:nvSpPr>
        <p:spPr/>
        <p:txBody>
          <a:bodyPr/>
          <a:lstStyle/>
          <a:p>
            <a:r>
              <a:rPr lang="en-US">
                <a:ea typeface="ＭＳ Ｐゴシック" pitchFamily="-65" charset="-128"/>
                <a:cs typeface="ＭＳ Ｐゴシック" pitchFamily="-65" charset="-128"/>
              </a:rPr>
              <a:t>Which has the second largest effect on threshold?</a:t>
            </a:r>
          </a:p>
        </p:txBody>
      </p:sp>
      <p:graphicFrame>
        <p:nvGraphicFramePr>
          <p:cNvPr id="91139" name="TPChart"/>
          <p:cNvGraphicFramePr>
            <a:graphicFrameLocks/>
          </p:cNvGraphicFramePr>
          <p:nvPr/>
        </p:nvGraphicFramePr>
        <p:xfrm>
          <a:off x="4508500" y="1651000"/>
          <a:ext cx="4570413" cy="5141913"/>
        </p:xfrm>
        <a:graphic>
          <a:graphicData uri="http://schemas.openxmlformats.org/presentationml/2006/ole">
            <p:oleObj spid="_x0000_s91139" name="Chart" r:id="rId7" imgW="4572000" imgH="5143500" progId="MSGraph.Chart.8">
              <p:embed followColorScheme="full"/>
            </p:oleObj>
          </a:graphicData>
        </a:graphic>
      </p:graphicFrame>
      <p:sp>
        <p:nvSpPr>
          <p:cNvPr id="91140" name="TPAnswers"/>
          <p:cNvSpPr>
            <a:spLocks noGrp="1"/>
          </p:cNvSpPr>
          <p:nvPr>
            <p:ph type="body" idx="1"/>
            <p:custDataLst>
              <p:tags r:id="rId3"/>
            </p:custDataLst>
          </p:nvPr>
        </p:nvSpPr>
        <p:spPr>
          <a:xfrm>
            <a:off x="457200" y="1600200"/>
            <a:ext cx="4114800" cy="4525963"/>
          </a:xfrm>
        </p:spPr>
        <p:txBody>
          <a:bodyPr/>
          <a:lstStyle/>
          <a:p>
            <a:pPr marL="609600" indent="-609600" defTabSz="914400">
              <a:buFontTx/>
              <a:buAutoNum type="arabicPeriod"/>
            </a:pPr>
            <a:r>
              <a:rPr lang="en-US">
                <a:ea typeface="ＭＳ Ｐゴシック" pitchFamily="-65" charset="-128"/>
                <a:cs typeface="ＭＳ Ｐゴシック" pitchFamily="-65" charset="-128"/>
              </a:rPr>
              <a:t>Hearing sensitivity</a:t>
            </a:r>
          </a:p>
          <a:p>
            <a:pPr marL="609600" indent="-609600" defTabSz="914400">
              <a:buFontTx/>
              <a:buAutoNum type="arabicPeriod"/>
            </a:pPr>
            <a:r>
              <a:rPr lang="en-US">
                <a:ea typeface="ＭＳ Ｐゴシック" pitchFamily="-65" charset="-128"/>
                <a:cs typeface="ＭＳ Ｐゴシック" pitchFamily="-65" charset="-128"/>
              </a:rPr>
              <a:t>Response bias</a:t>
            </a:r>
          </a:p>
          <a:p>
            <a:pPr marL="609600" indent="-609600" defTabSz="914400">
              <a:buFontTx/>
              <a:buAutoNum type="arabicPeriod"/>
            </a:pPr>
            <a:r>
              <a:rPr lang="en-US">
                <a:ea typeface="ＭＳ Ｐゴシック" pitchFamily="-65" charset="-128"/>
                <a:cs typeface="ＭＳ Ｐゴシック" pitchFamily="-65" charset="-128"/>
              </a:rPr>
              <a:t>Attention</a:t>
            </a:r>
          </a:p>
          <a:p>
            <a:pPr marL="609600" indent="-609600" defTabSz="914400">
              <a:buFontTx/>
              <a:buAutoNum type="arabicPeriod"/>
            </a:pPr>
            <a:r>
              <a:rPr lang="en-US">
                <a:ea typeface="ＭＳ Ｐゴシック" pitchFamily="-65" charset="-128"/>
                <a:cs typeface="ＭＳ Ｐゴシック" pitchFamily="-65" charset="-128"/>
              </a:rPr>
              <a:t>Memory</a:t>
            </a:r>
          </a:p>
          <a:p>
            <a:pPr marL="609600" indent="-609600" defTabSz="914400">
              <a:buFontTx/>
              <a:buAutoNum type="arabicPeriod"/>
            </a:pPr>
            <a:r>
              <a:rPr lang="en-US">
                <a:ea typeface="ＭＳ Ｐゴシック" pitchFamily="-65" charset="-128"/>
                <a:cs typeface="ＭＳ Ｐゴシック" pitchFamily="-65" charset="-128"/>
              </a:rPr>
              <a:t>Motivation</a:t>
            </a:r>
          </a:p>
        </p:txBody>
      </p:sp>
      <p:grpSp>
        <p:nvGrpSpPr>
          <p:cNvPr id="91141" name="AnswerNow"/>
          <p:cNvGrpSpPr>
            <a:grpSpLocks/>
          </p:cNvGrpSpPr>
          <p:nvPr>
            <p:custDataLst>
              <p:tags r:id="rId4"/>
            </p:custDataLst>
          </p:nvPr>
        </p:nvGrpSpPr>
        <p:grpSpPr bwMode="auto">
          <a:xfrm>
            <a:off x="3365500" y="6350000"/>
            <a:ext cx="2222500" cy="444500"/>
            <a:chOff x="2120" y="4000"/>
            <a:chExt cx="1400" cy="280"/>
          </a:xfrm>
        </p:grpSpPr>
        <p:sp>
          <p:nvSpPr>
            <p:cNvPr id="91142" name="ANShape"/>
            <p:cNvSpPr>
              <a:spLocks noChangeArrowheads="1"/>
            </p:cNvSpPr>
            <p:nvPr/>
          </p:nvSpPr>
          <p:spPr bwMode="auto">
            <a:xfrm>
              <a:off x="2120" y="4000"/>
              <a:ext cx="1400" cy="280"/>
            </a:xfrm>
            <a:prstGeom prst="bevel">
              <a:avLst>
                <a:gd name="adj" fmla="val 12500"/>
              </a:avLst>
            </a:prstGeom>
            <a:solidFill>
              <a:schemeClr val="accent1">
                <a:alpha val="50000"/>
              </a:schemeClr>
            </a:solidFill>
            <a:ln w="25400">
              <a:solidFill>
                <a:schemeClr val="tx1"/>
              </a:solidFill>
              <a:miter lim="800000"/>
              <a:headEnd/>
              <a:tailEnd/>
            </a:ln>
            <a:effectLst/>
          </p:spPr>
          <p:txBody>
            <a:bodyPr wrap="none" anchor="ctr">
              <a:prstTxWarp prst="textNoShape">
                <a:avLst/>
              </a:prstTxWarp>
            </a:bodyPr>
            <a:lstStyle/>
            <a:p>
              <a:endParaRPr lang="en-US"/>
            </a:p>
          </p:txBody>
        </p:sp>
        <p:sp>
          <p:nvSpPr>
            <p:cNvPr id="91143" name="ANText"/>
            <p:cNvSpPr txBox="1">
              <a:spLocks noChangeArrowheads="1"/>
            </p:cNvSpPr>
            <p:nvPr/>
          </p:nvSpPr>
          <p:spPr bwMode="auto">
            <a:xfrm>
              <a:off x="2120" y="4000"/>
              <a:ext cx="1400" cy="28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Garamond" pitchFamily="-65" charset="0"/>
                </a:rPr>
                <a:t>Answer Now</a:t>
              </a:r>
            </a:p>
          </p:txBody>
        </p:sp>
      </p:grpSp>
      <p:grpSp>
        <p:nvGrpSpPr>
          <p:cNvPr id="91144" name="Countdown"/>
          <p:cNvGrpSpPr>
            <a:grpSpLocks/>
          </p:cNvGrpSpPr>
          <p:nvPr>
            <p:custDataLst>
              <p:tags r:id="rId5"/>
            </p:custDataLst>
          </p:nvPr>
        </p:nvGrpSpPr>
        <p:grpSpPr bwMode="auto">
          <a:xfrm>
            <a:off x="8318500" y="6032500"/>
            <a:ext cx="635000" cy="635000"/>
            <a:chOff x="5240" y="3800"/>
            <a:chExt cx="400" cy="400"/>
          </a:xfrm>
        </p:grpSpPr>
        <p:sp>
          <p:nvSpPr>
            <p:cNvPr id="91145" name="CDShape"/>
            <p:cNvSpPr>
              <a:spLocks noChangeArrowheads="1"/>
            </p:cNvSpPr>
            <p:nvPr/>
          </p:nvSpPr>
          <p:spPr bwMode="auto">
            <a:xfrm>
              <a:off x="5240" y="3800"/>
              <a:ext cx="400" cy="400"/>
            </a:xfrm>
            <a:prstGeom prst="bevel">
              <a:avLst>
                <a:gd name="adj" fmla="val 125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1146" name="CDText"/>
            <p:cNvSpPr txBox="1">
              <a:spLocks noChangeArrowheads="1"/>
            </p:cNvSpPr>
            <p:nvPr/>
          </p:nvSpPr>
          <p:spPr bwMode="auto">
            <a:xfrm>
              <a:off x="5240" y="3800"/>
              <a:ext cx="400" cy="40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Tahoma" pitchFamily="-65" charset="0"/>
                </a:rPr>
                <a:t>10</a:t>
              </a: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1139"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TPQuestion"/>
          <p:cNvSpPr>
            <a:spLocks noGrp="1"/>
          </p:cNvSpPr>
          <p:nvPr>
            <p:ph type="title"/>
          </p:nvPr>
        </p:nvSpPr>
        <p:spPr/>
        <p:txBody>
          <a:bodyPr/>
          <a:lstStyle/>
          <a:p>
            <a:r>
              <a:rPr lang="en-US">
                <a:ea typeface="ＭＳ Ｐゴシック" pitchFamily="-65" charset="-128"/>
                <a:cs typeface="ＭＳ Ｐゴシック" pitchFamily="-65" charset="-128"/>
              </a:rPr>
              <a:t>Which has the smallest effect on threshold?</a:t>
            </a:r>
          </a:p>
        </p:txBody>
      </p:sp>
      <p:graphicFrame>
        <p:nvGraphicFramePr>
          <p:cNvPr id="92163" name="TPChart"/>
          <p:cNvGraphicFramePr>
            <a:graphicFrameLocks/>
          </p:cNvGraphicFramePr>
          <p:nvPr/>
        </p:nvGraphicFramePr>
        <p:xfrm>
          <a:off x="4508500" y="1651000"/>
          <a:ext cx="4570413" cy="5141913"/>
        </p:xfrm>
        <a:graphic>
          <a:graphicData uri="http://schemas.openxmlformats.org/presentationml/2006/ole">
            <p:oleObj spid="_x0000_s92163" name="Chart" r:id="rId7" imgW="4572000" imgH="5143500" progId="MSGraph.Chart.8">
              <p:embed followColorScheme="full"/>
            </p:oleObj>
          </a:graphicData>
        </a:graphic>
      </p:graphicFrame>
      <p:sp>
        <p:nvSpPr>
          <p:cNvPr id="92164" name="TPAnswers"/>
          <p:cNvSpPr>
            <a:spLocks noGrp="1"/>
          </p:cNvSpPr>
          <p:nvPr>
            <p:ph type="body" idx="1"/>
            <p:custDataLst>
              <p:tags r:id="rId3"/>
            </p:custDataLst>
          </p:nvPr>
        </p:nvSpPr>
        <p:spPr>
          <a:xfrm>
            <a:off x="457200" y="1600200"/>
            <a:ext cx="4114800" cy="4525963"/>
          </a:xfrm>
        </p:spPr>
        <p:txBody>
          <a:bodyPr/>
          <a:lstStyle/>
          <a:p>
            <a:pPr marL="609600" indent="-609600" defTabSz="914400">
              <a:buFontTx/>
              <a:buAutoNum type="arabicPeriod"/>
            </a:pPr>
            <a:r>
              <a:rPr lang="en-US">
                <a:ea typeface="ＭＳ Ｐゴシック" pitchFamily="-65" charset="-128"/>
                <a:cs typeface="ＭＳ Ｐゴシック" pitchFamily="-65" charset="-128"/>
              </a:rPr>
              <a:t>Hearing sensitivity</a:t>
            </a:r>
          </a:p>
          <a:p>
            <a:pPr marL="609600" indent="-609600" defTabSz="914400">
              <a:buFontTx/>
              <a:buAutoNum type="arabicPeriod"/>
            </a:pPr>
            <a:r>
              <a:rPr lang="en-US">
                <a:ea typeface="ＭＳ Ｐゴシック" pitchFamily="-65" charset="-128"/>
                <a:cs typeface="ＭＳ Ｐゴシック" pitchFamily="-65" charset="-128"/>
              </a:rPr>
              <a:t>Response bias</a:t>
            </a:r>
          </a:p>
          <a:p>
            <a:pPr marL="609600" indent="-609600" defTabSz="914400">
              <a:buFontTx/>
              <a:buAutoNum type="arabicPeriod"/>
            </a:pPr>
            <a:r>
              <a:rPr lang="en-US">
                <a:ea typeface="ＭＳ Ｐゴシック" pitchFamily="-65" charset="-128"/>
                <a:cs typeface="ＭＳ Ｐゴシック" pitchFamily="-65" charset="-128"/>
              </a:rPr>
              <a:t>Attention</a:t>
            </a:r>
          </a:p>
          <a:p>
            <a:pPr marL="609600" indent="-609600" defTabSz="914400">
              <a:buFontTx/>
              <a:buAutoNum type="arabicPeriod"/>
            </a:pPr>
            <a:r>
              <a:rPr lang="en-US">
                <a:ea typeface="ＭＳ Ｐゴシック" pitchFamily="-65" charset="-128"/>
                <a:cs typeface="ＭＳ Ｐゴシック" pitchFamily="-65" charset="-128"/>
              </a:rPr>
              <a:t>Memory</a:t>
            </a:r>
          </a:p>
          <a:p>
            <a:pPr marL="609600" indent="-609600" defTabSz="914400">
              <a:buFontTx/>
              <a:buAutoNum type="arabicPeriod"/>
            </a:pPr>
            <a:r>
              <a:rPr lang="en-US">
                <a:ea typeface="ＭＳ Ｐゴシック" pitchFamily="-65" charset="-128"/>
                <a:cs typeface="ＭＳ Ｐゴシック" pitchFamily="-65" charset="-128"/>
              </a:rPr>
              <a:t>Motivation</a:t>
            </a:r>
          </a:p>
        </p:txBody>
      </p:sp>
      <p:grpSp>
        <p:nvGrpSpPr>
          <p:cNvPr id="92165" name="AnswerNow"/>
          <p:cNvGrpSpPr>
            <a:grpSpLocks/>
          </p:cNvGrpSpPr>
          <p:nvPr>
            <p:custDataLst>
              <p:tags r:id="rId4"/>
            </p:custDataLst>
          </p:nvPr>
        </p:nvGrpSpPr>
        <p:grpSpPr bwMode="auto">
          <a:xfrm>
            <a:off x="3365500" y="6350000"/>
            <a:ext cx="2222500" cy="444500"/>
            <a:chOff x="2120" y="4000"/>
            <a:chExt cx="1400" cy="280"/>
          </a:xfrm>
        </p:grpSpPr>
        <p:sp>
          <p:nvSpPr>
            <p:cNvPr id="92166" name="ANShape"/>
            <p:cNvSpPr>
              <a:spLocks noChangeArrowheads="1"/>
            </p:cNvSpPr>
            <p:nvPr/>
          </p:nvSpPr>
          <p:spPr bwMode="auto">
            <a:xfrm>
              <a:off x="2120" y="4000"/>
              <a:ext cx="1400" cy="280"/>
            </a:xfrm>
            <a:prstGeom prst="bevel">
              <a:avLst>
                <a:gd name="adj" fmla="val 12500"/>
              </a:avLst>
            </a:prstGeom>
            <a:solidFill>
              <a:schemeClr val="accent1">
                <a:alpha val="50000"/>
              </a:schemeClr>
            </a:solidFill>
            <a:ln w="25400">
              <a:solidFill>
                <a:schemeClr val="tx1"/>
              </a:solidFill>
              <a:miter lim="800000"/>
              <a:headEnd/>
              <a:tailEnd/>
            </a:ln>
            <a:effectLst/>
          </p:spPr>
          <p:txBody>
            <a:bodyPr wrap="none" anchor="ctr">
              <a:prstTxWarp prst="textNoShape">
                <a:avLst/>
              </a:prstTxWarp>
            </a:bodyPr>
            <a:lstStyle/>
            <a:p>
              <a:endParaRPr lang="en-US"/>
            </a:p>
          </p:txBody>
        </p:sp>
        <p:sp>
          <p:nvSpPr>
            <p:cNvPr id="92167" name="ANText"/>
            <p:cNvSpPr txBox="1">
              <a:spLocks noChangeArrowheads="1"/>
            </p:cNvSpPr>
            <p:nvPr/>
          </p:nvSpPr>
          <p:spPr bwMode="auto">
            <a:xfrm>
              <a:off x="2120" y="4000"/>
              <a:ext cx="1400" cy="28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Garamond" pitchFamily="-65" charset="0"/>
                </a:rPr>
                <a:t>Answer Now</a:t>
              </a:r>
            </a:p>
          </p:txBody>
        </p:sp>
      </p:grpSp>
      <p:grpSp>
        <p:nvGrpSpPr>
          <p:cNvPr id="92168" name="Countdown"/>
          <p:cNvGrpSpPr>
            <a:grpSpLocks/>
          </p:cNvGrpSpPr>
          <p:nvPr>
            <p:custDataLst>
              <p:tags r:id="rId5"/>
            </p:custDataLst>
          </p:nvPr>
        </p:nvGrpSpPr>
        <p:grpSpPr bwMode="auto">
          <a:xfrm>
            <a:off x="8318500" y="6032500"/>
            <a:ext cx="635000" cy="635000"/>
            <a:chOff x="5240" y="3800"/>
            <a:chExt cx="400" cy="400"/>
          </a:xfrm>
        </p:grpSpPr>
        <p:sp>
          <p:nvSpPr>
            <p:cNvPr id="92169" name="CDShape"/>
            <p:cNvSpPr>
              <a:spLocks noChangeArrowheads="1"/>
            </p:cNvSpPr>
            <p:nvPr/>
          </p:nvSpPr>
          <p:spPr bwMode="auto">
            <a:xfrm>
              <a:off x="5240" y="3800"/>
              <a:ext cx="400" cy="400"/>
            </a:xfrm>
            <a:prstGeom prst="bevel">
              <a:avLst>
                <a:gd name="adj" fmla="val 125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2170" name="CDText"/>
            <p:cNvSpPr txBox="1">
              <a:spLocks noChangeArrowheads="1"/>
            </p:cNvSpPr>
            <p:nvPr/>
          </p:nvSpPr>
          <p:spPr bwMode="auto">
            <a:xfrm>
              <a:off x="5240" y="3800"/>
              <a:ext cx="400" cy="40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Tahoma" pitchFamily="-65" charset="0"/>
                </a:rPr>
                <a:t>10</a:t>
              </a: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2163"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PQuestion"/>
          <p:cNvSpPr>
            <a:spLocks noGrp="1"/>
          </p:cNvSpPr>
          <p:nvPr>
            <p:ph type="title"/>
          </p:nvPr>
        </p:nvSpPr>
        <p:spPr/>
        <p:txBody>
          <a:bodyPr/>
          <a:lstStyle/>
          <a:p>
            <a:r>
              <a:rPr lang="en-US">
                <a:ea typeface="ＭＳ Ｐゴシック" pitchFamily="-65" charset="-128"/>
                <a:cs typeface="ＭＳ Ｐゴシック" pitchFamily="-65" charset="-128"/>
              </a:rPr>
              <a:t>Which is a good way to control response bias?</a:t>
            </a:r>
          </a:p>
        </p:txBody>
      </p:sp>
      <p:graphicFrame>
        <p:nvGraphicFramePr>
          <p:cNvPr id="93187" name="TPChart"/>
          <p:cNvGraphicFramePr>
            <a:graphicFrameLocks/>
          </p:cNvGraphicFramePr>
          <p:nvPr/>
        </p:nvGraphicFramePr>
        <p:xfrm>
          <a:off x="4508500" y="1651000"/>
          <a:ext cx="4570413" cy="5141913"/>
        </p:xfrm>
        <a:graphic>
          <a:graphicData uri="http://schemas.openxmlformats.org/presentationml/2006/ole">
            <p:oleObj spid="_x0000_s93187" name="Chart" r:id="rId7" imgW="4572000" imgH="5143500" progId="MSGraph.Chart.8">
              <p:embed followColorScheme="full"/>
            </p:oleObj>
          </a:graphicData>
        </a:graphic>
      </p:graphicFrame>
      <p:sp>
        <p:nvSpPr>
          <p:cNvPr id="93188" name="TPAnswers"/>
          <p:cNvSpPr>
            <a:spLocks noGrp="1"/>
          </p:cNvSpPr>
          <p:nvPr>
            <p:ph type="body" idx="1"/>
            <p:custDataLst>
              <p:tags r:id="rId3"/>
            </p:custDataLst>
          </p:nvPr>
        </p:nvSpPr>
        <p:spPr>
          <a:xfrm>
            <a:off x="457200" y="1600200"/>
            <a:ext cx="4114800" cy="4525963"/>
          </a:xfrm>
        </p:spPr>
        <p:txBody>
          <a:bodyPr/>
          <a:lstStyle/>
          <a:p>
            <a:pPr marL="609600" indent="-609600" defTabSz="914400">
              <a:buFontTx/>
              <a:buAutoNum type="arabicPeriod"/>
            </a:pPr>
            <a:r>
              <a:rPr lang="en-US">
                <a:ea typeface="ＭＳ Ｐゴシック" pitchFamily="-65" charset="-128"/>
                <a:cs typeface="ＭＳ Ｐゴシック" pitchFamily="-65" charset="-128"/>
              </a:rPr>
              <a:t>2AFC</a:t>
            </a:r>
          </a:p>
          <a:p>
            <a:pPr marL="609600" indent="-609600" defTabSz="914400">
              <a:buFontTx/>
              <a:buAutoNum type="arabicPeriod"/>
            </a:pPr>
            <a:r>
              <a:rPr lang="en-US">
                <a:ea typeface="ＭＳ Ｐゴシック" pitchFamily="-65" charset="-128"/>
                <a:cs typeface="ＭＳ Ｐゴシック" pitchFamily="-65" charset="-128"/>
              </a:rPr>
              <a:t>Psychometric function</a:t>
            </a:r>
          </a:p>
          <a:p>
            <a:pPr marL="609600" indent="-609600" defTabSz="914400">
              <a:buFontTx/>
              <a:buAutoNum type="arabicPeriod"/>
            </a:pPr>
            <a:r>
              <a:rPr lang="en-US">
                <a:ea typeface="ＭＳ Ｐゴシック" pitchFamily="-65" charset="-128"/>
                <a:cs typeface="ＭＳ Ｐゴシック" pitchFamily="-65" charset="-128"/>
              </a:rPr>
              <a:t>Catch trials</a:t>
            </a:r>
          </a:p>
          <a:p>
            <a:pPr marL="609600" indent="-609600" defTabSz="914400">
              <a:buFontTx/>
              <a:buAutoNum type="arabicPeriod"/>
            </a:pPr>
            <a:r>
              <a:rPr lang="en-US">
                <a:ea typeface="ＭＳ Ｐゴシック" pitchFamily="-65" charset="-128"/>
                <a:cs typeface="ＭＳ Ｐゴシック" pitchFamily="-65" charset="-128"/>
              </a:rPr>
              <a:t>Method of limits</a:t>
            </a:r>
          </a:p>
        </p:txBody>
      </p:sp>
      <p:grpSp>
        <p:nvGrpSpPr>
          <p:cNvPr id="93191" name="AnswerNow"/>
          <p:cNvGrpSpPr>
            <a:grpSpLocks/>
          </p:cNvGrpSpPr>
          <p:nvPr>
            <p:custDataLst>
              <p:tags r:id="rId4"/>
            </p:custDataLst>
          </p:nvPr>
        </p:nvGrpSpPr>
        <p:grpSpPr bwMode="auto">
          <a:xfrm>
            <a:off x="3365500" y="6350000"/>
            <a:ext cx="2222500" cy="444500"/>
            <a:chOff x="2120" y="4000"/>
            <a:chExt cx="1400" cy="280"/>
          </a:xfrm>
        </p:grpSpPr>
        <p:sp>
          <p:nvSpPr>
            <p:cNvPr id="93190" name="ANShape"/>
            <p:cNvSpPr>
              <a:spLocks noChangeArrowheads="1"/>
            </p:cNvSpPr>
            <p:nvPr/>
          </p:nvSpPr>
          <p:spPr bwMode="auto">
            <a:xfrm>
              <a:off x="2120" y="4000"/>
              <a:ext cx="1400" cy="280"/>
            </a:xfrm>
            <a:prstGeom prst="bevel">
              <a:avLst>
                <a:gd name="adj" fmla="val 12500"/>
              </a:avLst>
            </a:prstGeom>
            <a:solidFill>
              <a:schemeClr val="accent1">
                <a:alpha val="50000"/>
              </a:schemeClr>
            </a:solidFill>
            <a:ln w="25400">
              <a:solidFill>
                <a:schemeClr val="tx1"/>
              </a:solidFill>
              <a:miter lim="800000"/>
              <a:headEnd/>
              <a:tailEnd/>
            </a:ln>
            <a:effectLst/>
          </p:spPr>
          <p:txBody>
            <a:bodyPr wrap="none" anchor="ctr">
              <a:prstTxWarp prst="textNoShape">
                <a:avLst/>
              </a:prstTxWarp>
            </a:bodyPr>
            <a:lstStyle/>
            <a:p>
              <a:endParaRPr lang="en-US"/>
            </a:p>
          </p:txBody>
        </p:sp>
        <p:sp>
          <p:nvSpPr>
            <p:cNvPr id="93189" name="ANText"/>
            <p:cNvSpPr txBox="1">
              <a:spLocks noChangeArrowheads="1"/>
            </p:cNvSpPr>
            <p:nvPr/>
          </p:nvSpPr>
          <p:spPr bwMode="auto">
            <a:xfrm>
              <a:off x="2120" y="4000"/>
              <a:ext cx="1400" cy="28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Garamond" pitchFamily="-65" charset="0"/>
                </a:rPr>
                <a:t>Answer Now</a:t>
              </a:r>
            </a:p>
          </p:txBody>
        </p:sp>
      </p:grpSp>
      <p:grpSp>
        <p:nvGrpSpPr>
          <p:cNvPr id="93194" name="Countdown"/>
          <p:cNvGrpSpPr>
            <a:grpSpLocks/>
          </p:cNvGrpSpPr>
          <p:nvPr>
            <p:custDataLst>
              <p:tags r:id="rId5"/>
            </p:custDataLst>
          </p:nvPr>
        </p:nvGrpSpPr>
        <p:grpSpPr bwMode="auto">
          <a:xfrm>
            <a:off x="8318500" y="6032500"/>
            <a:ext cx="635000" cy="635000"/>
            <a:chOff x="5240" y="3800"/>
            <a:chExt cx="400" cy="400"/>
          </a:xfrm>
        </p:grpSpPr>
        <p:sp>
          <p:nvSpPr>
            <p:cNvPr id="93193" name="CDShape"/>
            <p:cNvSpPr>
              <a:spLocks noChangeArrowheads="1"/>
            </p:cNvSpPr>
            <p:nvPr/>
          </p:nvSpPr>
          <p:spPr bwMode="auto">
            <a:xfrm>
              <a:off x="5240" y="3800"/>
              <a:ext cx="400" cy="400"/>
            </a:xfrm>
            <a:prstGeom prst="bevel">
              <a:avLst>
                <a:gd name="adj" fmla="val 125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3192" name="CDText"/>
            <p:cNvSpPr txBox="1">
              <a:spLocks noChangeArrowheads="1"/>
            </p:cNvSpPr>
            <p:nvPr/>
          </p:nvSpPr>
          <p:spPr bwMode="auto">
            <a:xfrm>
              <a:off x="5240" y="3800"/>
              <a:ext cx="400" cy="40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Tahoma" pitchFamily="-65" charset="0"/>
                </a:rPr>
                <a:t>10</a:t>
              </a: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318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990600"/>
            <a:ext cx="7772400" cy="1143000"/>
          </a:xfrm>
        </p:spPr>
        <p:txBody>
          <a:bodyPr/>
          <a:lstStyle/>
          <a:p>
            <a:pPr eaLnBrk="1" hangingPunct="1"/>
            <a:r>
              <a:rPr lang="en-US">
                <a:ea typeface="ＭＳ Ｐゴシック" pitchFamily="-65" charset="-128"/>
                <a:cs typeface="ＭＳ Ｐゴシック" pitchFamily="-65" charset="-128"/>
              </a:rPr>
              <a:t>Part 1: Psychophysical methods</a:t>
            </a:r>
          </a:p>
        </p:txBody>
      </p:sp>
      <p:sp>
        <p:nvSpPr>
          <p:cNvPr id="6147" name="Rectangle 3"/>
          <p:cNvSpPr>
            <a:spLocks noGrp="1" noChangeArrowheads="1"/>
          </p:cNvSpPr>
          <p:nvPr>
            <p:ph type="subTitle" idx="1"/>
          </p:nvPr>
        </p:nvSpPr>
        <p:spPr>
          <a:xfrm>
            <a:off x="1377950" y="3429000"/>
            <a:ext cx="6388100" cy="2166938"/>
          </a:xfrm>
        </p:spPr>
        <p:txBody>
          <a:bodyPr rtlCol="0">
            <a:normAutofit/>
          </a:bodyPr>
          <a:lstStyle/>
          <a:p>
            <a:pPr eaLnBrk="1" fontAlgn="auto" hangingPunct="1">
              <a:spcAft>
                <a:spcPts val="0"/>
              </a:spcAft>
              <a:buFont typeface="Arial"/>
              <a:buNone/>
              <a:defRPr/>
            </a:pPr>
            <a:r>
              <a:rPr lang="en-US">
                <a:ea typeface="+mn-ea"/>
                <a:cs typeface="+mn-cs"/>
              </a:rPr>
              <a:t>Psychophysics is a set of methods (and the results obtained using these methods) relating sensation to the physical characteristics of a stimulus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PQuestion"/>
          <p:cNvSpPr>
            <a:spLocks noGrp="1"/>
          </p:cNvSpPr>
          <p:nvPr>
            <p:ph type="title"/>
          </p:nvPr>
        </p:nvSpPr>
        <p:spPr/>
        <p:txBody>
          <a:bodyPr/>
          <a:lstStyle/>
          <a:p>
            <a:r>
              <a:rPr lang="en-US">
                <a:ea typeface="ＭＳ Ｐゴシック" pitchFamily="-65" charset="-128"/>
                <a:cs typeface="ＭＳ Ｐゴシック" pitchFamily="-65" charset="-128"/>
              </a:rPr>
              <a:t>Which is a good way to check for attentiveness?</a:t>
            </a:r>
          </a:p>
        </p:txBody>
      </p:sp>
      <p:graphicFrame>
        <p:nvGraphicFramePr>
          <p:cNvPr id="94211" name="TPChart"/>
          <p:cNvGraphicFramePr>
            <a:graphicFrameLocks/>
          </p:cNvGraphicFramePr>
          <p:nvPr/>
        </p:nvGraphicFramePr>
        <p:xfrm>
          <a:off x="4508500" y="1651000"/>
          <a:ext cx="4570413" cy="5141913"/>
        </p:xfrm>
        <a:graphic>
          <a:graphicData uri="http://schemas.openxmlformats.org/presentationml/2006/ole">
            <p:oleObj spid="_x0000_s94211" name="Chart" r:id="rId7" imgW="4572000" imgH="5143500" progId="MSGraph.Chart.8">
              <p:embed followColorScheme="full"/>
            </p:oleObj>
          </a:graphicData>
        </a:graphic>
      </p:graphicFrame>
      <p:sp>
        <p:nvSpPr>
          <p:cNvPr id="94212" name="TPAnswers"/>
          <p:cNvSpPr>
            <a:spLocks noGrp="1"/>
          </p:cNvSpPr>
          <p:nvPr>
            <p:ph type="body" idx="1"/>
            <p:custDataLst>
              <p:tags r:id="rId3"/>
            </p:custDataLst>
          </p:nvPr>
        </p:nvSpPr>
        <p:spPr>
          <a:xfrm>
            <a:off x="457200" y="1600200"/>
            <a:ext cx="4114800" cy="4525963"/>
          </a:xfrm>
        </p:spPr>
        <p:txBody>
          <a:bodyPr/>
          <a:lstStyle/>
          <a:p>
            <a:pPr marL="609600" indent="-609600" defTabSz="914400">
              <a:buFontTx/>
              <a:buAutoNum type="arabicPeriod"/>
            </a:pPr>
            <a:r>
              <a:rPr lang="en-US">
                <a:ea typeface="ＭＳ Ｐゴシック" pitchFamily="-65" charset="-128"/>
                <a:cs typeface="ＭＳ Ｐゴシック" pitchFamily="-65" charset="-128"/>
              </a:rPr>
              <a:t>2AFC</a:t>
            </a:r>
          </a:p>
          <a:p>
            <a:pPr marL="609600" indent="-609600" defTabSz="914400">
              <a:buFontTx/>
              <a:buAutoNum type="arabicPeriod"/>
            </a:pPr>
            <a:r>
              <a:rPr lang="en-US">
                <a:ea typeface="ＭＳ Ｐゴシック" pitchFamily="-65" charset="-128"/>
                <a:cs typeface="ＭＳ Ｐゴシック" pitchFamily="-65" charset="-128"/>
              </a:rPr>
              <a:t>Psychometric function</a:t>
            </a:r>
          </a:p>
          <a:p>
            <a:pPr marL="609600" indent="-609600" defTabSz="914400">
              <a:buFontTx/>
              <a:buAutoNum type="arabicPeriod"/>
            </a:pPr>
            <a:r>
              <a:rPr lang="en-US">
                <a:ea typeface="ＭＳ Ｐゴシック" pitchFamily="-65" charset="-128"/>
                <a:cs typeface="ＭＳ Ｐゴシック" pitchFamily="-65" charset="-128"/>
              </a:rPr>
              <a:t>Catch trials</a:t>
            </a:r>
          </a:p>
          <a:p>
            <a:pPr marL="609600" indent="-609600" defTabSz="914400">
              <a:buFontTx/>
              <a:buAutoNum type="arabicPeriod"/>
            </a:pPr>
            <a:r>
              <a:rPr lang="en-US">
                <a:ea typeface="ＭＳ Ｐゴシック" pitchFamily="-65" charset="-128"/>
                <a:cs typeface="ＭＳ Ｐゴシック" pitchFamily="-65" charset="-128"/>
              </a:rPr>
              <a:t>Method of limits</a:t>
            </a:r>
          </a:p>
        </p:txBody>
      </p:sp>
      <p:grpSp>
        <p:nvGrpSpPr>
          <p:cNvPr id="94213" name="AnswerNow"/>
          <p:cNvGrpSpPr>
            <a:grpSpLocks/>
          </p:cNvGrpSpPr>
          <p:nvPr>
            <p:custDataLst>
              <p:tags r:id="rId4"/>
            </p:custDataLst>
          </p:nvPr>
        </p:nvGrpSpPr>
        <p:grpSpPr bwMode="auto">
          <a:xfrm>
            <a:off x="3365500" y="6350000"/>
            <a:ext cx="2222500" cy="444500"/>
            <a:chOff x="2120" y="4000"/>
            <a:chExt cx="1400" cy="280"/>
          </a:xfrm>
        </p:grpSpPr>
        <p:sp>
          <p:nvSpPr>
            <p:cNvPr id="94214" name="ANShape"/>
            <p:cNvSpPr>
              <a:spLocks noChangeArrowheads="1"/>
            </p:cNvSpPr>
            <p:nvPr/>
          </p:nvSpPr>
          <p:spPr bwMode="auto">
            <a:xfrm>
              <a:off x="2120" y="4000"/>
              <a:ext cx="1400" cy="280"/>
            </a:xfrm>
            <a:prstGeom prst="bevel">
              <a:avLst>
                <a:gd name="adj" fmla="val 12500"/>
              </a:avLst>
            </a:prstGeom>
            <a:solidFill>
              <a:schemeClr val="accent1">
                <a:alpha val="50000"/>
              </a:schemeClr>
            </a:solidFill>
            <a:ln w="25400">
              <a:solidFill>
                <a:schemeClr val="tx1"/>
              </a:solidFill>
              <a:miter lim="800000"/>
              <a:headEnd/>
              <a:tailEnd/>
            </a:ln>
            <a:effectLst/>
          </p:spPr>
          <p:txBody>
            <a:bodyPr wrap="none" anchor="ctr">
              <a:prstTxWarp prst="textNoShape">
                <a:avLst/>
              </a:prstTxWarp>
            </a:bodyPr>
            <a:lstStyle/>
            <a:p>
              <a:endParaRPr lang="en-US"/>
            </a:p>
          </p:txBody>
        </p:sp>
        <p:sp>
          <p:nvSpPr>
            <p:cNvPr id="94215" name="ANText"/>
            <p:cNvSpPr txBox="1">
              <a:spLocks noChangeArrowheads="1"/>
            </p:cNvSpPr>
            <p:nvPr/>
          </p:nvSpPr>
          <p:spPr bwMode="auto">
            <a:xfrm>
              <a:off x="2120" y="4000"/>
              <a:ext cx="1400" cy="28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Garamond" pitchFamily="-65" charset="0"/>
                </a:rPr>
                <a:t>Answer Now</a:t>
              </a:r>
            </a:p>
          </p:txBody>
        </p:sp>
      </p:grpSp>
      <p:grpSp>
        <p:nvGrpSpPr>
          <p:cNvPr id="94216" name="Countdown"/>
          <p:cNvGrpSpPr>
            <a:grpSpLocks/>
          </p:cNvGrpSpPr>
          <p:nvPr>
            <p:custDataLst>
              <p:tags r:id="rId5"/>
            </p:custDataLst>
          </p:nvPr>
        </p:nvGrpSpPr>
        <p:grpSpPr bwMode="auto">
          <a:xfrm>
            <a:off x="8318500" y="6032500"/>
            <a:ext cx="635000" cy="635000"/>
            <a:chOff x="5240" y="3800"/>
            <a:chExt cx="400" cy="400"/>
          </a:xfrm>
        </p:grpSpPr>
        <p:sp>
          <p:nvSpPr>
            <p:cNvPr id="94217" name="CDShape"/>
            <p:cNvSpPr>
              <a:spLocks noChangeArrowheads="1"/>
            </p:cNvSpPr>
            <p:nvPr/>
          </p:nvSpPr>
          <p:spPr bwMode="auto">
            <a:xfrm>
              <a:off x="5240" y="3800"/>
              <a:ext cx="400" cy="400"/>
            </a:xfrm>
            <a:prstGeom prst="bevel">
              <a:avLst>
                <a:gd name="adj" fmla="val 125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94218" name="CDText"/>
            <p:cNvSpPr txBox="1">
              <a:spLocks noChangeArrowheads="1"/>
            </p:cNvSpPr>
            <p:nvPr/>
          </p:nvSpPr>
          <p:spPr bwMode="auto">
            <a:xfrm>
              <a:off x="5240" y="3800"/>
              <a:ext cx="400" cy="400"/>
            </a:xfrm>
            <a:prstGeom prst="rect">
              <a:avLst/>
            </a:prstGeom>
            <a:noFill/>
            <a:ln w="9525">
              <a:noFill/>
              <a:miter lim="800000"/>
              <a:headEnd/>
              <a:tailEnd/>
            </a:ln>
            <a:effectLst/>
          </p:spPr>
          <p:txBody>
            <a:bodyPr lIns="63500" tIns="63500" rIns="63500" bIns="63500" anchor="ctr" anchorCtr="1">
              <a:prstTxWarp prst="textNoShape">
                <a:avLst/>
              </a:prstTxWarp>
            </a:bodyPr>
            <a:lstStyle/>
            <a:p>
              <a:pPr algn="ctr"/>
              <a:r>
                <a:rPr lang="en-US" sz="2400" b="1">
                  <a:latin typeface="Tahoma" pitchFamily="-65" charset="0"/>
                </a:rPr>
                <a:t>10</a:t>
              </a: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4211"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71550" y="180975"/>
            <a:ext cx="7772400" cy="728663"/>
          </a:xfrm>
        </p:spPr>
        <p:txBody>
          <a:bodyPr rtlCol="0">
            <a:normAutofit fontScale="90000"/>
          </a:bodyPr>
          <a:lstStyle/>
          <a:p>
            <a:pPr eaLnBrk="1" fontAlgn="auto" hangingPunct="1">
              <a:spcAft>
                <a:spcPts val="0"/>
              </a:spcAft>
              <a:defRPr/>
            </a:pPr>
            <a:r>
              <a:rPr lang="en-US">
                <a:ea typeface="+mj-ea"/>
                <a:cs typeface="+mj-cs"/>
              </a:rPr>
              <a:t>Conclusions</a:t>
            </a:r>
          </a:p>
        </p:txBody>
      </p:sp>
      <p:sp>
        <p:nvSpPr>
          <p:cNvPr id="71683" name="Rectangle 3"/>
          <p:cNvSpPr>
            <a:spLocks noGrp="1" noChangeArrowheads="1"/>
          </p:cNvSpPr>
          <p:nvPr>
            <p:ph idx="1"/>
          </p:nvPr>
        </p:nvSpPr>
        <p:spPr>
          <a:xfrm>
            <a:off x="698500" y="1054100"/>
            <a:ext cx="7772400" cy="5318125"/>
          </a:xfrm>
        </p:spPr>
        <p:txBody>
          <a:bodyPr rtlCol="0">
            <a:normAutofit fontScale="92500" lnSpcReduction="10000"/>
          </a:bodyPr>
          <a:lstStyle/>
          <a:p>
            <a:pPr eaLnBrk="1" fontAlgn="auto" hangingPunct="1">
              <a:spcAft>
                <a:spcPts val="0"/>
              </a:spcAft>
              <a:buFont typeface="Arial"/>
              <a:buChar char="•"/>
              <a:defRPr/>
            </a:pPr>
            <a:r>
              <a:rPr lang="en-US" dirty="0">
                <a:ea typeface="+mn-ea"/>
                <a:cs typeface="+mn-cs"/>
              </a:rPr>
              <a:t>Psychophysical methods vary from inefficient and limited in scope to efficient and complete.</a:t>
            </a:r>
          </a:p>
          <a:p>
            <a:pPr eaLnBrk="1" fontAlgn="auto" hangingPunct="1">
              <a:spcAft>
                <a:spcPts val="0"/>
              </a:spcAft>
              <a:buFont typeface="Arial"/>
              <a:buChar char="•"/>
              <a:defRPr/>
            </a:pPr>
            <a:r>
              <a:rPr lang="en-US" dirty="0">
                <a:ea typeface="+mn-ea"/>
                <a:cs typeface="+mn-cs"/>
              </a:rPr>
              <a:t>Bias always affects the results of a psychophysical experiment; methods to control bias are available</a:t>
            </a:r>
            <a:r>
              <a:rPr lang="en-US" dirty="0" smtClean="0">
                <a:ea typeface="+mn-ea"/>
                <a:cs typeface="+mn-cs"/>
              </a:rPr>
              <a:t>.</a:t>
            </a:r>
          </a:p>
          <a:p>
            <a:pPr eaLnBrk="1" fontAlgn="auto" hangingPunct="1">
              <a:spcAft>
                <a:spcPts val="0"/>
              </a:spcAft>
              <a:buFont typeface="Arial"/>
              <a:buChar char="•"/>
              <a:defRPr/>
            </a:pPr>
            <a:r>
              <a:rPr lang="en-US" dirty="0" smtClean="0">
                <a:ea typeface="+mn-ea"/>
                <a:cs typeface="+mn-cs"/>
              </a:rPr>
              <a:t>The psychometric function provides information about attentiveness and memory.</a:t>
            </a:r>
          </a:p>
          <a:p>
            <a:pPr eaLnBrk="1" fontAlgn="auto" hangingPunct="1">
              <a:spcAft>
                <a:spcPts val="0"/>
              </a:spcAft>
              <a:buFont typeface="Arial"/>
              <a:buChar char="•"/>
              <a:defRPr/>
            </a:pPr>
            <a:r>
              <a:rPr lang="en-US" dirty="0">
                <a:ea typeface="+mn-ea"/>
                <a:cs typeface="+mn-cs"/>
              </a:rPr>
              <a:t>The most popular means of studying hearing sensitivity is an adaptive 2AFC method. Bias-free thresholds can be estimated efficiently using this combination.</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4400">
                <a:solidFill>
                  <a:schemeClr val="tx2"/>
                </a:solidFill>
              </a:rPr>
              <a:t>Text sources</a:t>
            </a:r>
          </a:p>
        </p:txBody>
      </p:sp>
      <p:sp>
        <p:nvSpPr>
          <p:cNvPr id="77827" name="Rectangle 3"/>
          <p:cNvSpPr>
            <a:spLocks noChangeArrowheads="1"/>
          </p:cNvSpPr>
          <p:nvPr/>
        </p:nvSpPr>
        <p:spPr bwMode="auto">
          <a:xfrm>
            <a:off x="685800" y="1644650"/>
            <a:ext cx="7772400" cy="4543425"/>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sz="2400"/>
              <a:t>Gelfand, S.A. (1998) Hearing: An introduction to psychological and physiological acoustics. New York: Marcel Dekker.</a:t>
            </a:r>
          </a:p>
          <a:p>
            <a:pPr marL="342900" indent="-342900">
              <a:spcBef>
                <a:spcPct val="20000"/>
              </a:spcBef>
              <a:buFontTx/>
              <a:buChar char="•"/>
            </a:pPr>
            <a:r>
              <a:rPr lang="en-US" sz="2400"/>
              <a:t>Gescheider, G.A. Psychophysics: Method, theory, and application (Second Ed). Hillsdale, NJ: Lawrence Erlbaum Associates.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Two basic approaches</a:t>
            </a:r>
          </a:p>
        </p:txBody>
      </p:sp>
      <p:sp>
        <p:nvSpPr>
          <p:cNvPr id="23555" name="Rectangle 3"/>
          <p:cNvSpPr>
            <a:spLocks noGrp="1" noChangeArrowheads="1"/>
          </p:cNvSpPr>
          <p:nvPr>
            <p:ph idx="1"/>
          </p:nvPr>
        </p:nvSpPr>
        <p:spPr>
          <a:xfrm>
            <a:off x="388938" y="2058988"/>
            <a:ext cx="8366125" cy="1655762"/>
          </a:xfrm>
        </p:spPr>
        <p:txBody>
          <a:bodyPr/>
          <a:lstStyle/>
          <a:p>
            <a:pPr eaLnBrk="1" hangingPunct="1"/>
            <a:r>
              <a:rPr lang="en-US">
                <a:solidFill>
                  <a:schemeClr val="hlink"/>
                </a:solidFill>
                <a:ea typeface="ＭＳ Ｐゴシック" pitchFamily="-65" charset="-128"/>
                <a:cs typeface="ＭＳ Ｐゴシック" pitchFamily="-65" charset="-128"/>
              </a:rPr>
              <a:t>Thresholds: Measuring limits of sensitivity </a:t>
            </a:r>
          </a:p>
          <a:p>
            <a:pPr eaLnBrk="1" hangingPunct="1"/>
            <a:r>
              <a:rPr lang="en-US">
                <a:ea typeface="ＭＳ Ｐゴシック" pitchFamily="-65" charset="-128"/>
                <a:cs typeface="ＭＳ Ｐゴシック" pitchFamily="-65" charset="-128"/>
              </a:rPr>
              <a:t>Scaling: Ordering and distributing stimuli along a perceptual dimension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Fechner</a:t>
            </a:r>
          </a:p>
        </p:txBody>
      </p:sp>
      <p:pic>
        <p:nvPicPr>
          <p:cNvPr id="25603" name="Picture 4" descr="fechner                                                        00002C2BWerner                         ABA78158:"/>
          <p:cNvPicPr>
            <a:picLocks noChangeAspect="1" noChangeArrowheads="1"/>
          </p:cNvPicPr>
          <p:nvPr/>
        </p:nvPicPr>
        <p:blipFill>
          <a:blip r:embed="rId3"/>
          <a:srcRect/>
          <a:stretch>
            <a:fillRect/>
          </a:stretch>
        </p:blipFill>
        <p:spPr bwMode="auto">
          <a:xfrm>
            <a:off x="508000" y="381000"/>
            <a:ext cx="8128000" cy="6096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65" charset="-128"/>
                <a:cs typeface="ＭＳ Ｐゴシック" pitchFamily="-65" charset="-128"/>
              </a:rPr>
              <a:t>Concept of threshold</a:t>
            </a:r>
          </a:p>
        </p:txBody>
      </p:sp>
      <p:sp>
        <p:nvSpPr>
          <p:cNvPr id="9219" name="Rectangle 3"/>
          <p:cNvSpPr>
            <a:spLocks noGrp="1" noChangeArrowheads="1"/>
          </p:cNvSpPr>
          <p:nvPr>
            <p:ph type="subTitle" idx="1"/>
          </p:nvPr>
        </p:nvSpPr>
        <p:spPr/>
        <p:txBody>
          <a:bodyPr rtlCol="0">
            <a:normAutofit/>
          </a:bodyPr>
          <a:lstStyle/>
          <a:p>
            <a:pPr eaLnBrk="1" fontAlgn="auto" hangingPunct="1">
              <a:spcAft>
                <a:spcPts val="0"/>
              </a:spcAft>
              <a:buFont typeface="Arial"/>
              <a:buNone/>
              <a:defRPr/>
            </a:pPr>
            <a:r>
              <a:rPr lang="en-US">
                <a:ea typeface="+mn-ea"/>
                <a:cs typeface="+mn-cs"/>
              </a:rPr>
              <a:t>“The smallest stimulus that can be perceived”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98500" y="247650"/>
            <a:ext cx="7772400" cy="1143000"/>
          </a:xfrm>
        </p:spPr>
        <p:txBody>
          <a:bodyPr/>
          <a:lstStyle/>
          <a:p>
            <a:pPr eaLnBrk="1" hangingPunct="1"/>
            <a:r>
              <a:rPr lang="en-US">
                <a:ea typeface="ＭＳ Ｐゴシック" pitchFamily="-65" charset="-128"/>
                <a:cs typeface="ＭＳ Ｐゴシック" pitchFamily="-65" charset="-128"/>
              </a:rPr>
              <a:t>Psychometric function</a:t>
            </a:r>
          </a:p>
        </p:txBody>
      </p:sp>
      <p:sp>
        <p:nvSpPr>
          <p:cNvPr id="29699" name="Text Box 6"/>
          <p:cNvSpPr txBox="1">
            <a:spLocks noChangeArrowheads="1"/>
          </p:cNvSpPr>
          <p:nvPr/>
        </p:nvSpPr>
        <p:spPr bwMode="auto">
          <a:xfrm>
            <a:off x="63500" y="6376988"/>
            <a:ext cx="1931988" cy="304800"/>
          </a:xfrm>
          <a:prstGeom prst="rect">
            <a:avLst/>
          </a:prstGeom>
          <a:noFill/>
          <a:ln w="9525">
            <a:noFill/>
            <a:miter lim="800000"/>
            <a:headEnd/>
            <a:tailEnd/>
          </a:ln>
        </p:spPr>
        <p:txBody>
          <a:bodyPr wrap="none">
            <a:prstTxWarp prst="textNoShape">
              <a:avLst/>
            </a:prstTxWarp>
            <a:spAutoFit/>
          </a:bodyPr>
          <a:lstStyle/>
          <a:p>
            <a:r>
              <a:rPr lang="en-US"/>
              <a:t>From Gescheider (1985)</a:t>
            </a:r>
          </a:p>
        </p:txBody>
      </p:sp>
      <p:sp>
        <p:nvSpPr>
          <p:cNvPr id="29700" name="Text Box 9"/>
          <p:cNvSpPr txBox="1">
            <a:spLocks noChangeArrowheads="1"/>
          </p:cNvSpPr>
          <p:nvPr/>
        </p:nvSpPr>
        <p:spPr bwMode="auto">
          <a:xfrm>
            <a:off x="2339975" y="5668963"/>
            <a:ext cx="484188" cy="336550"/>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1600">
                <a:solidFill>
                  <a:schemeClr val="bg2"/>
                </a:solidFill>
              </a:rPr>
              <a:t>0.0</a:t>
            </a:r>
          </a:p>
        </p:txBody>
      </p:sp>
      <p:grpSp>
        <p:nvGrpSpPr>
          <p:cNvPr id="2" name="Group 23"/>
          <p:cNvGrpSpPr>
            <a:grpSpLocks/>
          </p:cNvGrpSpPr>
          <p:nvPr/>
        </p:nvGrpSpPr>
        <p:grpSpPr bwMode="auto">
          <a:xfrm>
            <a:off x="863600" y="1344613"/>
            <a:ext cx="7405688" cy="5119687"/>
            <a:chOff x="0" y="929800"/>
            <a:chExt cx="7405688" cy="5119688"/>
          </a:xfrm>
        </p:grpSpPr>
        <p:pic>
          <p:nvPicPr>
            <p:cNvPr id="29708" name="Picture 7" descr=" smpmf.tif                                                      00002C2BWerner                         ABA78158:"/>
            <p:cNvPicPr>
              <a:picLocks noChangeAspect="1" noChangeArrowheads="1"/>
            </p:cNvPicPr>
            <p:nvPr/>
          </p:nvPicPr>
          <p:blipFill>
            <a:blip r:embed="rId3"/>
            <a:srcRect/>
            <a:stretch>
              <a:fillRect/>
            </a:stretch>
          </p:blipFill>
          <p:spPr bwMode="auto">
            <a:xfrm>
              <a:off x="0" y="929800"/>
              <a:ext cx="7405688" cy="5119688"/>
            </a:xfrm>
            <a:prstGeom prst="rect">
              <a:avLst/>
            </a:prstGeom>
            <a:noFill/>
            <a:ln w="9525">
              <a:noFill/>
              <a:miter lim="800000"/>
              <a:headEnd/>
              <a:tailEnd/>
            </a:ln>
          </p:spPr>
        </p:pic>
        <p:sp>
          <p:nvSpPr>
            <p:cNvPr id="21" name="Rectangle 20"/>
            <p:cNvSpPr/>
            <p:nvPr/>
          </p:nvSpPr>
          <p:spPr>
            <a:xfrm>
              <a:off x="1460500" y="1426687"/>
              <a:ext cx="3697288" cy="3721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5157788" y="1437800"/>
              <a:ext cx="1798637" cy="29670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12295" name="Picture 7" descr=" smpmf.tif                                                      00002C2BWerner                         ABA78158:"/>
          <p:cNvPicPr>
            <a:picLocks noChangeAspect="1" noChangeArrowheads="1"/>
          </p:cNvPicPr>
          <p:nvPr/>
        </p:nvPicPr>
        <p:blipFill>
          <a:blip r:embed="rId3"/>
          <a:srcRect/>
          <a:stretch>
            <a:fillRect/>
          </a:stretch>
        </p:blipFill>
        <p:spPr bwMode="auto">
          <a:xfrm>
            <a:off x="957263" y="1339850"/>
            <a:ext cx="7405687" cy="5119688"/>
          </a:xfrm>
          <a:prstGeom prst="rect">
            <a:avLst/>
          </a:prstGeom>
          <a:noFill/>
          <a:ln w="9525">
            <a:noFill/>
            <a:miter lim="800000"/>
            <a:headEnd/>
            <a:tailEnd/>
          </a:ln>
        </p:spPr>
      </p:pic>
      <p:grpSp>
        <p:nvGrpSpPr>
          <p:cNvPr id="3" name="Group 22"/>
          <p:cNvGrpSpPr>
            <a:grpSpLocks/>
          </p:cNvGrpSpPr>
          <p:nvPr/>
        </p:nvGrpSpPr>
        <p:grpSpPr bwMode="auto">
          <a:xfrm>
            <a:off x="2989263" y="1901825"/>
            <a:ext cx="4872037" cy="3633788"/>
            <a:chOff x="5265878" y="1687777"/>
            <a:chExt cx="4872273" cy="3634685"/>
          </a:xfrm>
        </p:grpSpPr>
        <p:cxnSp>
          <p:nvCxnSpPr>
            <p:cNvPr id="18" name="Straight Connector 17"/>
            <p:cNvCxnSpPr/>
            <p:nvPr/>
          </p:nvCxnSpPr>
          <p:spPr>
            <a:xfrm flipV="1">
              <a:off x="5265878" y="5311346"/>
              <a:ext cx="3010046" cy="111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6491132" y="3513854"/>
              <a:ext cx="3585460" cy="95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8277511" y="1687777"/>
              <a:ext cx="1860640" cy="3334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 name="Rectangle 24"/>
          <p:cNvSpPr/>
          <p:nvPr/>
        </p:nvSpPr>
        <p:spPr>
          <a:xfrm>
            <a:off x="1595438" y="5427663"/>
            <a:ext cx="528637" cy="33813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65" charset="-128"/>
                <a:cs typeface="ＭＳ Ｐゴシック" pitchFamily="-65" charset="-128"/>
              </a:rPr>
              <a:t>The reality of threshold</a:t>
            </a:r>
          </a:p>
        </p:txBody>
      </p:sp>
      <p:sp>
        <p:nvSpPr>
          <p:cNvPr id="45059" name="Rectangle 3"/>
          <p:cNvSpPr>
            <a:spLocks noGrp="1" noChangeArrowheads="1"/>
          </p:cNvSpPr>
          <p:nvPr>
            <p:ph type="subTitle" idx="1"/>
          </p:nvPr>
        </p:nvSpPr>
        <p:spPr/>
        <p:txBody>
          <a:bodyPr rtlCol="0">
            <a:normAutofit/>
          </a:bodyPr>
          <a:lstStyle/>
          <a:p>
            <a:pPr eaLnBrk="1" fontAlgn="auto" hangingPunct="1">
              <a:spcAft>
                <a:spcPts val="0"/>
              </a:spcAft>
              <a:buFont typeface="Arial"/>
              <a:buNone/>
              <a:defRPr/>
            </a:pPr>
            <a:r>
              <a:rPr lang="en-US">
                <a:ea typeface="+mn-ea"/>
                <a:cs typeface="+mn-cs"/>
              </a:rPr>
              <a:t>“The stimulus that produces an arbitrary, but defined, level of performance”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 name="TPVERSION" val="2007M"/>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GUID" val="2BAC69AE2A1F11DEA8FB000A95D42E1E"/>
  <p:tag name="SLIDEID" val="2BAC69AE2A1F11DEA8FB000A95D42E1E"/>
  <p:tag name="SLIDEORDER" val="1"/>
  <p:tag name="SLIDETYPE" val="Q"/>
  <p:tag name="DEMOGRAPHIC" val="False"/>
  <p:tag name="SPEEDSCORING" val="False"/>
  <p:tag name="CORRECTPOINTVALUE" val="100"/>
  <p:tag name="INCORRECTPOINTVALUE" val="0"/>
  <p:tag name="CHARTTYPE" val="Vertical"/>
  <p:tag name="DELIMITERS" val="3.1"/>
  <p:tag name="ANSWERSALIAS" val=" Method of constant stimuli|smicln| Method of limits|smicln| Method of adjustment"/>
  <p:tag name="QUESTIONTEXT" val="Which method is used to find thresholds clinically?"/>
  <p:tag name="QUESTIONALIAS" val="Which method is used to find thresholds clinically?"/>
  <p:tag name="COUNTDOWNSECONDS" val="10"/>
  <p:tag name="VALUES" val="Incorrect|smicln|Correct|smicln|Incorrect"/>
  <p:tag name="ANIMREMOVED" val="False"/>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69"/>
  <p:tag name="FONTSIZE" val="32"/>
  <p:tag name="BULLETTYPE" val="3"/>
  <p:tag name="ANSWERCOUNT" val="3"/>
  <p:tag name="ANSWERTEXT" val=" Method of constant stimuli&#10; Method of limits&#10; Method of adjustment"/>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TYLE" val="0"/>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CDTYPE" val="Style_Timer"/>
  <p:tag name="STYLE" val="3"/>
  <p:tag name="STARTLIMIT" val="10"/>
  <p:tag name="CDTIMELEFT" val="10"/>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OINTS" val="1"/>
  <p:tag name="TIME" val="15"/>
  <p:tag name="QUESTION" val="1"/>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NSWER" val="B"/>
  <p:tag name="POINTS" val="1"/>
  <p:tag name="TIME" val="15"/>
  <p:tag name="QUESTION" val="2"/>
  <p:tag name="TYPE" val="1"/>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03BDE55B10114490B9EF2DBAD80C9DBF"/>
  <p:tag name="SLIDEORDER" val="1"/>
  <p:tag name="SLIDETYPE" val="Q"/>
  <p:tag name="DEMOGRAPHIC" val="False"/>
  <p:tag name="SPEEDSCORING" val="False"/>
  <p:tag name="CORRECTPOINTVALUE" val="100"/>
  <p:tag name="INCORRECTPOINTVALUE" val="0"/>
  <p:tag name="ZEROBASED" val="False"/>
  <p:tag name="DELIMITERS" val="3.1"/>
  <p:tag name="SLIDEGUID" val="75FD9B3F2A1F11DEA8FB000A95D42E1E"/>
  <p:tag name="COUNTDOWNSECONDS" val="10"/>
  <p:tag name="ANSWERSALIAS" val="He is dishonest about what he hears|smicln|He is trying to fake a hearing loss|smicln|He doesn’t say “yes” unless he is really sure."/>
  <p:tag name="QUESTIONTEXT" val="When a listener has a conservative bias it means that"/>
  <p:tag name="QUESTIONALIAS" val="When a listener has a conservative bias it means that"/>
  <p:tag name="VALUES" val="Incorrect|smicln|Incorrect|smicln|Correct"/>
  <p:tag name="ANIMREMOVED" val="False"/>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120"/>
  <p:tag name="FONTSIZE" val="32"/>
  <p:tag name="BULLETTYPE" val="3"/>
  <p:tag name="ANSWERCOUNT" val="3"/>
  <p:tag name="ANSWERTEXT" val="He is dishonest about what he hears&#10;He is trying to fake a hearing loss&#10;He doesn’t say “yes” unless he is really sure."/>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TYLE" val="0"/>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CDTYPE" val="Style_Timer"/>
  <p:tag name="STYLE" val="3"/>
  <p:tag name="STARTLIMIT" val="10"/>
  <p:tag name="CDTIMELEFT" val="1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GUID" val="7AB400082A1E11DEA8FB000A95D42E1E"/>
  <p:tag name="SLIDEID" val="7AB400082A1E11DEA8FB000A95D42E1E"/>
  <p:tag name="SLIDEORDER" val="1"/>
  <p:tag name="SLIDETYPE" val="Q"/>
  <p:tag name="DEMOGRAPHIC" val="False"/>
  <p:tag name="SPEEDSCORING" val="False"/>
  <p:tag name="CORRECTPOINTVALUE" val="100"/>
  <p:tag name="INCORRECTPOINTVALUE" val="0"/>
  <p:tag name="CHARTTYPE" val="Vertical"/>
  <p:tag name="DELIMITERS" val="3.1"/>
  <p:tag name="ANSWERSALIAS" val=" Method of constant stimuli|smicln| Method of limits |smicln| Method of adjustment"/>
  <p:tag name="QUESTIONTEXT" val="Which method would you use to get the quickest threshold if reliability isn’t a big issue?"/>
  <p:tag name="QUESTIONALIAS" val="Which method would you use to get the quickest threshold if reliability isn’t a big issue?"/>
  <p:tag name="VALUES" val="Incorrect|smicln|Incorrect|smicln|Correct"/>
  <p:tag name="COUNTDOWNSECONDS" val="10"/>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03BDE55B10114490B9EF2DBAD80C9DBF"/>
  <p:tag name="SLIDEORDER" val="1"/>
  <p:tag name="SLIDETYPE" val="Q"/>
  <p:tag name="DEMOGRAPHIC" val="False"/>
  <p:tag name="SPEEDSCORING" val="False"/>
  <p:tag name="CORRECTPOINTVALUE" val="100"/>
  <p:tag name="INCORRECTPOINTVALUE" val="0"/>
  <p:tag name="ZEROBASED" val="False"/>
  <p:tag name="DELIMITERS" val="3.1"/>
  <p:tag name="SLIDEGUID" val="D5C3F7722A1F11DEA8FB000A95D42E1E"/>
  <p:tag name="COUNTDOWNSECONDS" val="10"/>
  <p:tag name="ANIMREMOVED" val="False"/>
  <p:tag name="ANSWERSALIAS" val="Hearing sensitivity|smicln|Response bias|smicln|Attention|smicln|Memory|smicln|Motivation"/>
  <p:tag name="QUESTIONTEXT" val="Which has the largest effect on threshold?"/>
  <p:tag name="QUESTIONALIAS" val="Which has the largest effect on threshold?"/>
  <p:tag name="VALUES" val="Correct|smicln|Incorrect|smicln|Incorrect|smicln|Incorrect|smicln|Incorrect"/>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65"/>
  <p:tag name="FONTSIZE" val="32"/>
  <p:tag name="BULLETTYPE" val="3"/>
  <p:tag name="ANSWERCOUNT" val="5"/>
  <p:tag name="ANSWERTEXT" val="Hearing sensitivity&#10;Response bias&#10;Attention&#10;Memory&#10;Motivation"/>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TYLE" val="0"/>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CDTYPE" val="Style_Timer"/>
  <p:tag name="STYLE" val="3"/>
  <p:tag name="STARTLIMIT" val="10"/>
  <p:tag name="CDTIMELEFT" val="10"/>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03BDE55B10114490B9EF2DBAD80C9DBF"/>
  <p:tag name="SLIDEORDER" val="1"/>
  <p:tag name="SLIDETYPE" val="Q"/>
  <p:tag name="DEMOGRAPHIC" val="False"/>
  <p:tag name="SPEEDSCORING" val="False"/>
  <p:tag name="CORRECTPOINTVALUE" val="100"/>
  <p:tag name="INCORRECTPOINTVALUE" val="0"/>
  <p:tag name="ZEROBASED" val="False"/>
  <p:tag name="DELIMITERS" val="3.1"/>
  <p:tag name="COUNTDOWNSECONDS" val="10"/>
  <p:tag name="ANIMREMOVED" val="False"/>
  <p:tag name="SLIDEGUID" val="7C7694C52A2011DEA8FB000A95D42E1E"/>
  <p:tag name="ANSWERSALIAS" val="Hearing sensitivity|smicln|Response bias|smicln|Attention|smicln|Memory|smicln|Motivation"/>
  <p:tag name="QUESTIONTEXT" val="Which has the second largest effect on threshold?"/>
  <p:tag name="QUESTIONALIAS" val="Which has the second largest effect on threshold?"/>
  <p:tag name="VALUES" val="Incorrect|smicln|Correct|smicln|Incorrect|smicln|Incorrect|smicln|Incorrect"/>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65"/>
  <p:tag name="FONTSIZE" val="32"/>
  <p:tag name="BULLETTYPE" val="3"/>
  <p:tag name="ANSWERCOUNT" val="5"/>
  <p:tag name="ANSWERTEXT" val="Hearing sensitivity&#10;Response bias&#10;Attention&#10;Memory&#10;Motivation"/>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TYLE" val="0"/>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CDTYPE" val="Style_Timer"/>
  <p:tag name="STYLE" val="3"/>
  <p:tag name="STARTLIMIT" val="10"/>
  <p:tag name="CDTIMELEFT" val="10"/>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03BDE55B10114490B9EF2DBAD80C9DBF"/>
  <p:tag name="SLIDEORDER" val="1"/>
  <p:tag name="SLIDETYPE" val="Q"/>
  <p:tag name="DEMOGRAPHIC" val="False"/>
  <p:tag name="SPEEDSCORING" val="False"/>
  <p:tag name="CORRECTPOINTVALUE" val="100"/>
  <p:tag name="INCORRECTPOINTVALUE" val="0"/>
  <p:tag name="ZEROBASED" val="False"/>
  <p:tag name="DELIMITERS" val="3.1"/>
  <p:tag name="COUNTDOWNSECONDS" val="10"/>
  <p:tag name="ANIMREMOVED" val="False"/>
  <p:tag name="SLIDEGUID" val="7E463ED12A2011DEA8FB000A95D42E1E"/>
  <p:tag name="ANSWERSALIAS" val="Hearing sensitivity|smicln|Response bias|smicln|Attention|smicln|Memory|smicln|Motivation"/>
  <p:tag name="QUESTIONTEXT" val="Which has the smallest effect on threshold?"/>
  <p:tag name="QUESTIONALIAS" val="Which has the smallest effect on threshold?"/>
  <p:tag name="VALUES" val="Incorrect|smicln|Incorrect|smicln|Incorrect|smicln|Incorrect|smicln|Correct"/>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65"/>
  <p:tag name="FONTSIZE" val="32"/>
  <p:tag name="BULLETTYPE" val="3"/>
  <p:tag name="ANSWERCOUNT" val="5"/>
  <p:tag name="ANSWERTEXT" val="Hearing sensitivity&#10;Response bias&#10;Attention&#10;Memory&#10;Motivation"/>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70"/>
  <p:tag name="FONTSIZE" val="32"/>
  <p:tag name="BULLETTYPE" val="3"/>
  <p:tag name="ANSWERCOUNT" val="3"/>
  <p:tag name="ANSWERTEXT" val=" Method of constant stimuli&#10; Method of limits &#10; Method of adjustment"/>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TYLE" val="0"/>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CDTYPE" val="Style_Timer"/>
  <p:tag name="STYLE" val="3"/>
  <p:tag name="STARTLIMIT" val="10"/>
  <p:tag name="CDTIMELEFT" val="10"/>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E90EDCA3C9B8411DA088F8B06ED26979"/>
  <p:tag name="SLIDEORDER" val="1"/>
  <p:tag name="SLIDETYPE" val="Q"/>
  <p:tag name="DEMOGRAPHIC" val="False"/>
  <p:tag name="SPEEDSCORING" val="False"/>
  <p:tag name="CORRECTPOINTVALUE" val="100"/>
  <p:tag name="INCORRECTPOINTVALUE" val="0"/>
  <p:tag name="ZEROBASED" val="False"/>
  <p:tag name="DELIMITERS" val="3.1"/>
  <p:tag name="SLIDEGUID" val="3706B2382A2011DEA8FB000A95D42E1E"/>
  <p:tag name="COUNTDOWNSECONDS" val="10"/>
  <p:tag name="ANIMREMOVED" val="False"/>
  <p:tag name="ANSWERSALIAS" val="2AFC|smicln|Psychometric function|smicln|Catch trials|smicln|Method of limits"/>
  <p:tag name="QUESTIONTEXT" val="Which is a good way to control response bias?"/>
  <p:tag name="QUESTIONALIAS" val="Which is a good way to control response bias?"/>
  <p:tag name="VALUES" val="Correct|smicln|Incorrect|smicln|Incorrect|smicln|Incorrect"/>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59"/>
  <p:tag name="FONTSIZE" val="32"/>
  <p:tag name="BULLETTYPE" val="3"/>
  <p:tag name="ANSWERCOUNT" val="4"/>
  <p:tag name="ANSWERTEXT" val="2AFC&#10;Psychometric function&#10;Catch trials&#10;Method of limits"/>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TYLE" val="0"/>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CDTYPE" val="Style_Timer"/>
  <p:tag name="STYLE" val="3"/>
  <p:tag name="STARTLIMIT" val="10"/>
  <p:tag name="CDTIMELEFT" val="10"/>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E90EDCA3C9B8411DA088F8B06ED26979"/>
  <p:tag name="SLIDEORDER" val="1"/>
  <p:tag name="SLIDETYPE" val="Q"/>
  <p:tag name="DEMOGRAPHIC" val="False"/>
  <p:tag name="SPEEDSCORING" val="False"/>
  <p:tag name="CORRECTPOINTVALUE" val="100"/>
  <p:tag name="INCORRECTPOINTVALUE" val="0"/>
  <p:tag name="ZEROBASED" val="False"/>
  <p:tag name="DELIMITERS" val="3.1"/>
  <p:tag name="COUNTDOWNSECONDS" val="10"/>
  <p:tag name="ANIMREMOVED" val="False"/>
  <p:tag name="SLIDEGUID" val="81E8A8422A2011DEA8FB000A95D42E1E"/>
  <p:tag name="ANSWERSALIAS" val="2AFC|smicln|Psychometric function|smicln|Catch trials|smicln|Method of limits"/>
  <p:tag name="QUESTIONTEXT" val="Which is a good way to check for attentiveness?"/>
  <p:tag name="QUESTIONALIAS" val="Which is a good way to check for attentiveness?"/>
  <p:tag name="VALUES" val="Incorrect|smicln|Correct|smicln|Incorrect|smicln|Incorrect"/>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59"/>
  <p:tag name="FONTSIZE" val="32"/>
  <p:tag name="BULLETTYPE" val="3"/>
  <p:tag name="ANSWERCOUNT" val="4"/>
  <p:tag name="ANSWERTEXT" val="2AFC&#10;Psychometric function&#10;Catch trials&#10;Method of limits"/>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TYLE" val="0"/>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CDTYPE" val="Style_Timer"/>
  <p:tag name="STYLE" val="3"/>
  <p:tag name="STARTLIMIT" val="10"/>
  <p:tag name="CDTIMELEFT" val="10"/>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TYLE" val="0"/>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CDTYPE" val="Style_Timer"/>
  <p:tag name="STYLE" val="3"/>
  <p:tag name="STARTLIMIT" val="10"/>
  <p:tag name="CDTIMELEFT" val="10"/>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GUID" val="CA1CEE972A1E11DEA8FB000A95D42E1E"/>
  <p:tag name="SLIDEID" val="CA1CEE972A1E11DEA8FB000A95D42E1E"/>
  <p:tag name="SLIDEORDER" val="1"/>
  <p:tag name="SLIDETYPE" val="Q"/>
  <p:tag name="DEMOGRAPHIC" val="False"/>
  <p:tag name="SPEEDSCORING" val="False"/>
  <p:tag name="CORRECTPOINTVALUE" val="100"/>
  <p:tag name="INCORRECTPOINTVALUE" val="0"/>
  <p:tag name="CHARTTYPE" val="Vertical"/>
  <p:tag name="DELIMITERS" val="3.1"/>
  <p:tag name="ANSWERSALIAS" val=" Method of constant stimuli|smicln| Method of limits|smicln| Method of adjustment"/>
  <p:tag name="QUESTIONTEXT" val="Which method would you use to get the most complete description of sensitivity?"/>
  <p:tag name="QUESTIONALIAS" val="Which method would you use to get the most complete description of sensitivity?"/>
  <p:tag name="VALUES" val="Correct|smicln|Incorrect|smicln|Incorrect"/>
  <p:tag name="COUNTDOWNSECONDS" val="10"/>
  <p:tag name="ANIMREMOVED" val="False"/>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69"/>
  <p:tag name="FONTSIZE" val="32"/>
  <p:tag name="BULLETTYPE" val="3"/>
  <p:tag name="ANSWERCOUNT" val="3"/>
  <p:tag name="ANSWERTEXT" val=" Method of constant stimuli&#10; Method of limits&#10; Method of adjustment"/>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TYLE" val="0"/>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CDTYPE" val="Style_Timer"/>
  <p:tag name="STYLE" val="3"/>
  <p:tag name="STARTLIMIT" val="10"/>
  <p:tag name="CDTIMELEFT" val="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637</TotalTime>
  <Words>2692</Words>
  <Application>Microsoft PowerPoint</Application>
  <PresentationFormat>On-screen Show (4:3)</PresentationFormat>
  <Paragraphs>256</Paragraphs>
  <Slides>42</Slides>
  <Notes>31</Notes>
  <HiddenSlides>0</HiddenSlides>
  <MMClips>0</MMClips>
  <ScaleCrop>false</ScaleCrop>
  <HeadingPairs>
    <vt:vector size="8" baseType="variant">
      <vt:variant>
        <vt:lpstr>Fonts Used</vt:lpstr>
      </vt:variant>
      <vt:variant>
        <vt:i4>6</vt:i4>
      </vt:variant>
      <vt:variant>
        <vt:lpstr>Design Template</vt:lpstr>
      </vt:variant>
      <vt:variant>
        <vt:i4>1</vt:i4>
      </vt:variant>
      <vt:variant>
        <vt:lpstr>Embedded OLE Servers</vt:lpstr>
      </vt:variant>
      <vt:variant>
        <vt:i4>2</vt:i4>
      </vt:variant>
      <vt:variant>
        <vt:lpstr>Slide Titles</vt:lpstr>
      </vt:variant>
      <vt:variant>
        <vt:i4>42</vt:i4>
      </vt:variant>
    </vt:vector>
  </HeadingPairs>
  <TitlesOfParts>
    <vt:vector size="51" baseType="lpstr">
      <vt:lpstr>Times</vt:lpstr>
      <vt:lpstr>ＭＳ Ｐゴシック</vt:lpstr>
      <vt:lpstr>Arial</vt:lpstr>
      <vt:lpstr>Calibri</vt:lpstr>
      <vt:lpstr>Garamond</vt:lpstr>
      <vt:lpstr>Tahoma</vt:lpstr>
      <vt:lpstr>Office Theme</vt:lpstr>
      <vt:lpstr>Microsoft Word 97 - 2004 Document</vt:lpstr>
      <vt:lpstr>Microsoft Graph Chart</vt:lpstr>
      <vt:lpstr>Fundamental aspects of hearing</vt:lpstr>
      <vt:lpstr>How do you measure perception?</vt:lpstr>
      <vt:lpstr>The bottom line</vt:lpstr>
      <vt:lpstr>Part 1: Psychophysical methods</vt:lpstr>
      <vt:lpstr>Two basic approaches</vt:lpstr>
      <vt:lpstr>Fechner</vt:lpstr>
      <vt:lpstr>Concept of threshold</vt:lpstr>
      <vt:lpstr>Psychometric function</vt:lpstr>
      <vt:lpstr>The reality of threshold</vt:lpstr>
      <vt:lpstr>Three psychophysical methods used to estimate thresholds</vt:lpstr>
      <vt:lpstr>Method of constant stimuli</vt:lpstr>
      <vt:lpstr>Method of Constant Stimuli</vt:lpstr>
      <vt:lpstr>Three basic psychophysical methods</vt:lpstr>
      <vt:lpstr>Method of limits (adaptive methods)</vt:lpstr>
      <vt:lpstr>“Staircase”, or “up-down”, method</vt:lpstr>
      <vt:lpstr>Method of limits</vt:lpstr>
      <vt:lpstr>Three basic psychophysical methods</vt:lpstr>
      <vt:lpstr>Method of adjustment</vt:lpstr>
      <vt:lpstr>Method of adjustment</vt:lpstr>
      <vt:lpstr>Which method would you use to get the quickest threshold if reliability isn’t a big issue?</vt:lpstr>
      <vt:lpstr>Which method would you use to get the most complete description of sensitivity?</vt:lpstr>
      <vt:lpstr>Which method is used to find thresholds clinically?</vt:lpstr>
      <vt:lpstr>Part 2: Behavior is influenced by factors other than sensitivity</vt:lpstr>
      <vt:lpstr>Response bias: Should he call the general?</vt:lpstr>
      <vt:lpstr>Which scenario is most likely to lead to a call?</vt:lpstr>
      <vt:lpstr>Response bias</vt:lpstr>
      <vt:lpstr>Response bias and catch trials</vt:lpstr>
      <vt:lpstr>Response bias: hit and false alarm rates</vt:lpstr>
      <vt:lpstr>Memory</vt:lpstr>
      <vt:lpstr>Two-alternative forced choice 2AFC</vt:lpstr>
      <vt:lpstr>Two-alternative forced-choice</vt:lpstr>
      <vt:lpstr>Two-alternative forced choice</vt:lpstr>
      <vt:lpstr>Attention and memory</vt:lpstr>
      <vt:lpstr>Attention and memory</vt:lpstr>
      <vt:lpstr>When a listener has a conservative bias it means that</vt:lpstr>
      <vt:lpstr>Which has the largest effect on threshold?</vt:lpstr>
      <vt:lpstr>Which has the second largest effect on threshold?</vt:lpstr>
      <vt:lpstr>Which has the smallest effect on threshold?</vt:lpstr>
      <vt:lpstr>Which is a good way to control response bias?</vt:lpstr>
      <vt:lpstr>Which is a good way to check for attentiveness?</vt:lpstr>
      <vt:lpstr>Conclusions</vt:lpstr>
      <vt:lpstr>Slide 42</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Fundamental aspects of hearing</dc:title>
  <dc:creator>Lynne Werner</dc:creator>
  <cp:keywords/>
  <cp:lastModifiedBy>Lynne Werner</cp:lastModifiedBy>
  <cp:revision>63</cp:revision>
  <cp:lastPrinted>2003-01-27T18:59:40Z</cp:lastPrinted>
  <dcterms:created xsi:type="dcterms:W3CDTF">2009-04-16T00:55:50Z</dcterms:created>
  <dcterms:modified xsi:type="dcterms:W3CDTF">2009-04-16T00:56:54Z</dcterms:modified>
</cp:coreProperties>
</file>