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media/audio2.bin" ContentType="audio/unknown"/>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media/audio1.bin" ContentType="audio/unknown"/>
  <Override PartName="/ppt/slides/slide34.xml" ContentType="application/vnd.openxmlformats-officedocument.presentationml.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0" r:id="rId1"/>
  </p:sldMasterIdLst>
  <p:notesMasterIdLst>
    <p:notesMasterId r:id="rId38"/>
  </p:notesMasterIdLst>
  <p:sldIdLst>
    <p:sldId id="257" r:id="rId2"/>
    <p:sldId id="298" r:id="rId3"/>
    <p:sldId id="260" r:id="rId4"/>
    <p:sldId id="274" r:id="rId5"/>
    <p:sldId id="295" r:id="rId6"/>
    <p:sldId id="296" r:id="rId7"/>
    <p:sldId id="291" r:id="rId8"/>
    <p:sldId id="309" r:id="rId9"/>
    <p:sldId id="310" r:id="rId10"/>
    <p:sldId id="299" r:id="rId11"/>
    <p:sldId id="293" r:id="rId12"/>
    <p:sldId id="282" r:id="rId13"/>
    <p:sldId id="265" r:id="rId14"/>
    <p:sldId id="297" r:id="rId15"/>
    <p:sldId id="284" r:id="rId16"/>
    <p:sldId id="268" r:id="rId17"/>
    <p:sldId id="287" r:id="rId18"/>
    <p:sldId id="286" r:id="rId19"/>
    <p:sldId id="270" r:id="rId20"/>
    <p:sldId id="276" r:id="rId21"/>
    <p:sldId id="275" r:id="rId22"/>
    <p:sldId id="289" r:id="rId23"/>
    <p:sldId id="290" r:id="rId24"/>
    <p:sldId id="266" r:id="rId25"/>
    <p:sldId id="311" r:id="rId26"/>
    <p:sldId id="312" r:id="rId27"/>
    <p:sldId id="313" r:id="rId28"/>
    <p:sldId id="314" r:id="rId29"/>
    <p:sldId id="300" r:id="rId30"/>
    <p:sldId id="301" r:id="rId31"/>
    <p:sldId id="302" r:id="rId32"/>
    <p:sldId id="303" r:id="rId33"/>
    <p:sldId id="305" r:id="rId34"/>
    <p:sldId id="278" r:id="rId35"/>
    <p:sldId id="306" r:id="rId36"/>
    <p:sldId id="308"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mn-ea"/>
        <a:cs typeface="+mn-cs"/>
      </a:defRPr>
    </a:lvl5pPr>
    <a:lvl6pPr marL="2286000" algn="l" defTabSz="457200" rtl="0" eaLnBrk="1" latinLnBrk="0" hangingPunct="1">
      <a:defRPr sz="2400" kern="1200">
        <a:solidFill>
          <a:schemeClr val="tx1"/>
        </a:solidFill>
        <a:latin typeface="Times" pitchFamily="-65" charset="0"/>
        <a:ea typeface="+mn-ea"/>
        <a:cs typeface="+mn-cs"/>
      </a:defRPr>
    </a:lvl6pPr>
    <a:lvl7pPr marL="2743200" algn="l" defTabSz="457200" rtl="0" eaLnBrk="1" latinLnBrk="0" hangingPunct="1">
      <a:defRPr sz="2400" kern="1200">
        <a:solidFill>
          <a:schemeClr val="tx1"/>
        </a:solidFill>
        <a:latin typeface="Times" pitchFamily="-65" charset="0"/>
        <a:ea typeface="+mn-ea"/>
        <a:cs typeface="+mn-cs"/>
      </a:defRPr>
    </a:lvl7pPr>
    <a:lvl8pPr marL="3200400" algn="l" defTabSz="457200" rtl="0" eaLnBrk="1" latinLnBrk="0" hangingPunct="1">
      <a:defRPr sz="2400" kern="1200">
        <a:solidFill>
          <a:schemeClr val="tx1"/>
        </a:solidFill>
        <a:latin typeface="Times" pitchFamily="-65" charset="0"/>
        <a:ea typeface="+mn-ea"/>
        <a:cs typeface="+mn-cs"/>
      </a:defRPr>
    </a:lvl8pPr>
    <a:lvl9pPr marL="3657600" algn="l" defTabSz="457200" rtl="0" eaLnBrk="1" latinLnBrk="0" hangingPunct="1">
      <a:defRPr sz="2400" kern="1200">
        <a:solidFill>
          <a:schemeClr val="tx1"/>
        </a:solidFill>
        <a:latin typeface="Times"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p:cViewPr varScale="1">
        <p:scale>
          <a:sx n="95" d="100"/>
          <a:sy n="95" d="100"/>
        </p:scale>
        <p:origin x="-100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568" y="-120"/>
      </p:cViewPr>
      <p:guideLst>
        <p:guide orient="horz" pos="2880"/>
        <p:guide pos="2208"/>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ADCECC-6625-614E-9FFD-93CE77C457A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F2AF0A7-3F74-C94E-9FC2-1759950D1D0E}"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ECB77F0-C521-A444-9AF1-F7F49BC0DC83}" type="slidenum">
              <a:rPr lang="en-US"/>
              <a:pPr/>
              <a:t>13</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t>Sources that produce periodic sounds will produce harmonically related components. We could group a component with other components that have a common fundamental frequency. If you mistune an individual harmonic even just a little, listeners will segregate it from the ret of the complex.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AB24973-06DA-4E43-A3E8-D3FB940C1359}" type="slidenum">
              <a:rPr lang="en-US"/>
              <a:pPr/>
              <a:t>14</a:t>
            </a:fld>
            <a:endParaRPr lang="en-US"/>
          </a:p>
        </p:txBody>
      </p:sp>
      <p:sp>
        <p:nvSpPr>
          <p:cNvPr id="36867" name="Rectangle 2"/>
          <p:cNvSpPr>
            <a:spLocks noChangeArrowheads="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p:spPr>
        <p:txBody>
          <a:bodyPr/>
          <a:lstStyle/>
          <a:p>
            <a:r>
              <a:rPr lang="en-US"/>
              <a:t>If we measure the detection threshold for a component of a harmonic complex, the threshold is lower if the component is mistuned.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B45F2CB-360D-4F47-A0DD-1BCC613732D7}" type="slidenum">
              <a:rPr lang="en-US"/>
              <a:pPr/>
              <a:t>15</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a:t>We could group components together if they come from a common location in space.</a:t>
            </a:r>
          </a:p>
          <a:p>
            <a:r>
              <a:rPr lang="en-US"/>
              <a:t>Whether people use this cue in laboratory studies or not seems to depend on how many simultaneous sources are used. Spatial separation seems to become important when there are several (3 or more) sources.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9CB6E0F-43C5-CE4E-8636-1D54BCA43B88}" type="slidenum">
              <a:rPr lang="en-US"/>
              <a:pPr/>
              <a:t>16</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a:t>The effects of spatial separation have been studied in lateralization-type experiments. If we measure the threshold for a tone in noise when the tone and noise are presented to the same, single ear, the threshold is higher than if the noise is presented to both ears while the tone is presented to just one ear. This difference in threshold is referred to as the masking level difference.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0F1B284-5A9E-2248-983F-3293EC8A5F19}" type="slidenum">
              <a:rPr lang="en-US"/>
              <a:pPr/>
              <a:t>17</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t>If we think about the lateralization of the tone and noise, we can see why this might happen. When tone and noise are presented to one ear, they are lateralized to the same position in the head. If the noise is presented to both ears, it will be lateralized to the center of the head, while the tone, still in one ear, will be lateralized toward the ear of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F664709-51A2-9D4B-9F48-699891B70229}" type="slidenum">
              <a:rPr lang="en-US"/>
              <a:pPr/>
              <a:t>18</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t>The masking level difference occurs in various conditions and it varies in size with condition. In MLD terminology, N stands for noise and S stands for signal. A subscript “m” means that the sound is presented to one ear only (monotic). A subscript “0” (zero) means that the sound is presented to both ears and that it is identical in the two ears (diotic). A subscript “π” means that the sound is presented to both ears but that the sound in one ear is 180 degrees (π radians) out of phase with the sound in the other ear (dichotic).  N</a:t>
            </a:r>
            <a:r>
              <a:rPr lang="en-US" baseline="-25000"/>
              <a:t>o</a:t>
            </a:r>
            <a:r>
              <a:rPr lang="en-US"/>
              <a:t>S</a:t>
            </a:r>
            <a:r>
              <a:rPr lang="en-US" baseline="-25000"/>
              <a:t>∏</a:t>
            </a:r>
            <a:r>
              <a:rPr lang="en-US"/>
              <a:t> produces the largest MLDs.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FAF1EC1-F9B2-524F-95AB-2EDE51D68A7C}" type="slidenum">
              <a:rPr lang="en-US"/>
              <a:pPr/>
              <a:t>19</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a:t>The components of sound from a common source change in amplitude together over time. So we would group a component with other components that have a common amplitude (temporal) modulation. Temporal modulation could also be frequency modulation, as when a player produces vibrato on a string instrument.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50A620-F2DA-F641-9BB6-630C0135950C}" type="slidenum">
              <a:rPr lang="en-US"/>
              <a:pPr/>
              <a:t>20</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a:t>The average rate at which the amplitude varies is proportional to the bandwidth of the noise band. But more importantly, it is possible to extract the amplitude envelope of one noise band and impose it on another noise band. Now the two noise bands have the same amplitude envelope. We say they are comodulated. How should comodulated noise bands be perceived?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896B0C-0447-3444-A6DF-C6B458F0C8CC}" type="slidenum">
              <a:rPr lang="en-US"/>
              <a:pPr/>
              <a:t>21</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t>One experiment that demonstrates the role of temporal modulations in osund source segregation (as indicated by thresholds) is the comodulation masking release experiment. Threshold for a tone (“S” in the amplitude spectrum) us first measured when the tone is masked by a narrow band of noise centered on the tone frequency. The noise band centered on the tone frequency is called the target band (“TB” in the amplitude spectrum). Then the threshold for the tone is measured when both the target band and another noise band--the cue band--are present. If the cue band is processed by a different auditory filter than the target band, will its presence change the threshold for the tone?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85C646-C388-EB49-A441-2D1DC4B97AB2}" type="slidenum">
              <a:rPr lang="en-US"/>
              <a:pPr/>
              <a:t>22</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t>Sometimes the threshold for the tone is unaffected by the presence of the cue band. Sometimes the tone threshold is IMPROVED by the presence of the cue band.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pPr>
              <a:spcBef>
                <a:spcPct val="0"/>
              </a:spcBef>
            </a:pPr>
            <a:r>
              <a:rPr lang="en-US" smtClean="0"/>
              <a:t>We have already described this problem: There are multiple sound sources. Each one is making a complex sound. So the activity in some of these nerve fibers come from one source, some comes from another source, and some nerve fibers could be responding to multiple sources (the purple trace represents the response to components of the “red” source and the “blue: source mixed together. So the activity elicited by these multiple sources is interleaved across nerve fibers and frequently the same neurons are  responding to multiple sources. </a:t>
            </a:r>
          </a:p>
          <a:p>
            <a:pPr>
              <a:spcBef>
                <a:spcPct val="0"/>
              </a:spcBef>
            </a:pPr>
            <a:r>
              <a:rPr lang="en-US" smtClean="0"/>
              <a:t>Nonetheless you can separate all this activity into separate sources– you can hear the baby crying and the truck and your wife reading to the kids and your mother playing the piano.. You can identify each of the sources and you can understand what your wife is reading. You know where the sounds are coming from. And you can listen to one of the sounds while ignoring the others,</a:t>
            </a:r>
          </a:p>
          <a:p>
            <a:pPr>
              <a:spcBef>
                <a:spcPct val="0"/>
              </a:spcBef>
            </a:pPr>
            <a:r>
              <a:rPr lang="en-US" smtClean="0"/>
              <a:t>Unfortunately, the nerve fibers responses are not color coded so that the brain can figure out which activity is coming from which source, So how does the auditory nervous system take the response of the auditory nerve fibers and construct this auditory scene?</a:t>
            </a:r>
          </a:p>
        </p:txBody>
      </p:sp>
      <p:sp>
        <p:nvSpPr>
          <p:cNvPr id="17412" name="Slide Number Placeholder 3"/>
          <p:cNvSpPr>
            <a:spLocks noGrp="1"/>
          </p:cNvSpPr>
          <p:nvPr>
            <p:ph type="sldNum" sz="quarter" idx="5"/>
          </p:nvPr>
        </p:nvSpPr>
        <p:spPr>
          <a:noFill/>
        </p:spPr>
        <p:txBody>
          <a:bodyPr/>
          <a:lstStyle/>
          <a:p>
            <a:fld id="{BAD2ACDA-B839-044D-83EE-31FD668432EC}" type="slidenum">
              <a:rPr lang="en-US">
                <a:ea typeface="ＭＳ Ｐゴシック" pitchFamily="-65" charset="-128"/>
                <a:cs typeface="ＭＳ Ｐゴシック" pitchFamily="-65" charset="-128"/>
              </a:rPr>
              <a:pPr/>
              <a:t>2</a:t>
            </a:fld>
            <a:endParaRPr lang="en-US">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A297F16-6716-7340-9C83-7114024472F0}" type="slidenum">
              <a:rPr lang="en-US"/>
              <a:pPr/>
              <a:t>23</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t>The envelopes are temporal modulations in amplitude. So noise bands with different envelopes should be perceived as coming from different sources, while noise bands with comodulated envelopes should be perceived as coming from the same source. The tone represents still another source, but perceptually grouping the target band with the cue band perceptually separates the target band from the tone and the tone should be easier to hear.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A3CFD2-D58B-9A45-B24B-B0BA8704E799}" type="slidenum">
              <a:rPr lang="en-US"/>
              <a:pPr/>
              <a:t>24</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a:t>Adding a cue band without comodulation gives the same threshold for the tone as when only the target band is presented, as long as the cue band frequency is processed bu a different auditory filter as the target band. But if the cue and target bands are comodulated, threshold for the tone improves.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59395" name="Notes Placeholder 2"/>
          <p:cNvSpPr>
            <a:spLocks noGrp="1"/>
          </p:cNvSpPr>
          <p:nvPr>
            <p:ph type="body" idx="1"/>
          </p:nvPr>
        </p:nvSpPr>
        <p:spPr>
          <a:noFill/>
          <a:ln/>
        </p:spPr>
        <p:txBody>
          <a:bodyPr/>
          <a:lstStyle/>
          <a:p>
            <a:r>
              <a:rPr lang="en-US" smtClean="0"/>
              <a:t>Well, spatial separation, we already know about. The rest of these cues, I’ve separated into two groups. The top group involves identifying the temporal characteristics of a sound, while the bottom group involves identifying the spectral characteristics– the amplitude spectrum of the sound.</a:t>
            </a:r>
          </a:p>
        </p:txBody>
      </p:sp>
      <p:sp>
        <p:nvSpPr>
          <p:cNvPr id="59396" name="Slide Number Placeholder 3"/>
          <p:cNvSpPr>
            <a:spLocks noGrp="1"/>
          </p:cNvSpPr>
          <p:nvPr>
            <p:ph type="sldNum" sz="quarter" idx="5"/>
          </p:nvPr>
        </p:nvSpPr>
        <p:spPr>
          <a:noFill/>
        </p:spPr>
        <p:txBody>
          <a:bodyPr/>
          <a:lstStyle/>
          <a:p>
            <a:fld id="{F8684F1A-6304-2945-97B7-AE682507B646}" type="slidenum">
              <a:rPr lang="en-US" smtClean="0"/>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404E041-513F-904F-A063-3E1E30C1E27A}" type="slidenum">
              <a:rPr lang="en-US"/>
              <a:pPr/>
              <a:t>30</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a:t>Feature extraction begins at the first relay in the nervous system, the cochlear nucleus. The AVCN we’ve already discussed. We know that the neurons there are primarylike, like auditory nerve fibers. The other two divisions of the cochlear nucleus are the posteroventral cochlear nucleus or PVCN and the dorsal cochlear nucleus, or DCN. The PVCN is the first stage of temporal feature detection, while the DCN is first stage of spectral feature detection. Besides some special circuitry that we will not discuss, these two sections of the CN have neurons with very specialized structures that allow them to respond to very specific features of a sound.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415C7B-15D5-B745-AC49-EC0ED98C31C0}" type="slidenum">
              <a:rPr lang="en-US"/>
              <a:pPr/>
              <a:t>31</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a:t>Recall that numerous cell types are found in the cochlear nucleus with different neuron types being found in different subdivisions.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3340A13-3E7A-644E-A1F0-EFE664A8414D}" type="slidenum">
              <a:rPr lang="en-US"/>
              <a:pPr/>
              <a:t>32</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mtClean="0"/>
              <a:t>The shapes of these cells are not random. They are built the way they are to make them respond to only certain things about the message they receive from the auditory nerve.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22E3F3E-F0AE-1548-A85C-28C80F51187A}" type="slidenum">
              <a:rPr lang="en-US"/>
              <a:pPr/>
              <a:t>33</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a:t>So each cell type in the cochlear nucleus has a peculiar anatomy and circuitry that results in specific PST histogram, intensity response, and tuning curve. I want to highlight a few well-known cell types.</a:t>
            </a:r>
          </a:p>
          <a:p>
            <a:endParaRPr lang="en-US"/>
          </a:p>
          <a:p>
            <a:r>
              <a:rPr lang="en-US"/>
              <a:t>The octopus cells in the PVCN have a very interesting PST histogram (second graph from the top, below the tuning curve). The neuron produces a big onset response, and then it just stops responding. This is called an onset response. If you were trying to figure out if two sounds came on at the same time, this neuron isolates just the onsets.</a:t>
            </a:r>
          </a:p>
          <a:p>
            <a:r>
              <a:rPr lang="en-US"/>
              <a:t>The multipolar cells in the PVCN also have interesting PST histograms; the stellate cells in the AVCN have similar response properties. They have an onset response, and then they stop. Then they respond again, and stop, and again and stop. Their on-off behavior occurs at a regular rate that is different for different cells. The is called a chopper response. Chopper cells respond maximally to amplitude modulated sounds. So if you are looking for your temporal modulations, this would be these would be the neurons to go to.</a:t>
            </a:r>
          </a:p>
          <a:p>
            <a:endParaRPr lang="en-US"/>
          </a:p>
          <a:p>
            <a:r>
              <a:rPr lang="en-US"/>
              <a:t>Finally, look ath two neuron types in the DCN, giant cells and fusiform cells. They have different sorts of the PST histograms, but what is interesting about hem is their “tuning curves”, the top left graph. This doesn’t look like any tuning curve we’ve seen before. The neruon is inhibit by a braod range of frquencies and intenistites, and it is excited by only very specific frequency and intensity combinations– shown in the small dark pathces in the graph. This is a neuron that is looking for very specific spectral features.</a:t>
            </a:r>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9C4A862-8117-EA41-A0D8-84DCDFB2CEF1}" type="slidenum">
              <a:rPr lang="en-US"/>
              <a:pPr/>
              <a:t>34</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6CD1A5D-7CFE-654A-9932-A3E76CDCDF34}" type="slidenum">
              <a:rPr lang="en-US"/>
              <a:pPr/>
              <a:t>36</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8EEB516-FFE8-B24D-805F-E74B727E326D}" type="slidenum">
              <a:rPr lang="en-US"/>
              <a:pPr/>
              <a:t>3</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mtClean="0"/>
              <a:t>How do we know which cues people 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D7926F1-21F7-534C-A6D0-B8C39F3FC67D}" type="slidenum">
              <a:rPr lang="en-US"/>
              <a:pPr/>
              <a:t>4</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a:t>People tend to hear two streams as simultaneous rather than alternating when the streams are segregated. So you could ask people whether they hear two streams or one when I change the characteristics of the two sound sequences. People have trouble figuring out the temporal order of events in two streams. It sounds like the streams are occurring simultaneously.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DF3D0A3-147C-D84D-AC1D-7D1B4844686E}" type="slidenum">
              <a:rPr lang="en-US"/>
              <a:pPr/>
              <a:t>5</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46B3B23-97A3-D045-9042-BF2A1C6CDC48}" type="slidenum">
              <a:rPr lang="en-US"/>
              <a:pPr/>
              <a:t>6</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2E25DBA-0D6A-854B-A428-FCCD07D0791C}" type="slidenum">
              <a:rPr lang="en-US"/>
              <a:pPr/>
              <a:t>7</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a:t>In fact, streaming methods have no way to control for response bias, for example.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7D0AC51-3968-6241-A3EC-96D050AE54F2}" type="slidenum">
              <a:rPr lang="en-US"/>
              <a:pPr/>
              <a:t>11</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a:t>There are several sorts of acoustic information that the auditory system could use to figure out which components belong together. Most studies of sound source segregation focus on identifying and manipulating acoustic cues thought be responsible for sound source segregation. However, the auditory system rarely receives only one of these cues in isolation. Instead we have several cues available.</a:t>
            </a:r>
          </a:p>
          <a:p>
            <a:endParaRPr lang="en-US"/>
          </a:p>
          <a:p>
            <a:r>
              <a:rPr lang="en-US"/>
              <a:t>Some of these cues (the top three) are pretty self-explanatory, and we’ve already seen that when these cues are available to separate a probe from a masker, threshold is lower. For example, we know that when the probe and the masker have vey different frequencies– spectral separation, then the threshold for the probe is lower.</a:t>
            </a:r>
          </a:p>
          <a:p>
            <a:r>
              <a:rPr lang="en-US"/>
              <a:t>The same is true of temporal separation. We know that if the probe is close to the masker in time, we can get masking, but that as we increase the time difference between them, threshold for the probe gets lower.</a:t>
            </a:r>
          </a:p>
          <a:p>
            <a:r>
              <a:rPr lang="en-US"/>
              <a:t>And we know that when sounds come on together– forward fringe masking== or go off together– backward fringe masking, threshold for the probe is higher. When they don’t’ come on or go off together, threshold goes down.</a:t>
            </a:r>
          </a:p>
          <a:p>
            <a:endParaRPr lang="en-US"/>
          </a:p>
          <a:p>
            <a:r>
              <a:rPr lang="en-US"/>
              <a:t>These other cues take a little more explanation,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959F6DA-D475-A245-A371-DE32BAE3C912}" type="slidenum">
              <a:rPr lang="en-US"/>
              <a:pPr/>
              <a:t>12</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a:t>Spectral profile refers to the pattern of amplitudes across frequency--the spectral shape. The components of sound coming from a single source tend to maintain the same amplitude relationship to each other even when the overall amplitude changes. Thus, the spectral profile, or spectral shape, remains constant, and we could use that fact to group components together. The spectral profile is related to the timbre, or quality, of the sound.</a:t>
            </a:r>
          </a:p>
          <a:p>
            <a:r>
              <a:rPr lang="en-US"/>
              <a:t>People are actually very sensitive to the spectral profile of a sound. And we know that people are better at detecting a sound that has a different spectral profile than the masker.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D62CC-2ECB-D14A-A9F2-1F55CEBE11B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F5AC3-8475-B34B-837E-338D25020E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7FF1BC-4CEE-0248-B823-4E34B5170EC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6D145-DD1D-EE40-9386-CD926A00CA6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D411C5-6584-644E-B29A-665E093437F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5C358D-C882-D64E-9CB7-0271EFBF593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314266-F0EF-3E42-8404-9F4010C037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C95BBF-D29C-D34F-B000-FE89BFDB61D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7E4ADE-4097-644E-BA54-246CDD94D0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C53351-E8BE-1643-8A67-E51EB30DC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03910-F469-E746-96FB-371C15A689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75524C5-F0AB-994C-AA96-4F949F82A1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fontAlgn="base">
        <a:spcBef>
          <a:spcPct val="20000"/>
        </a:spcBef>
        <a:spcAft>
          <a:spcPct val="0"/>
        </a:spcAft>
        <a:buFont typeface="Arial" pitchFamily="-65"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fontAlgn="base">
        <a:spcBef>
          <a:spcPct val="20000"/>
        </a:spcBef>
        <a:spcAft>
          <a:spcPct val="0"/>
        </a:spcAft>
        <a:buFont typeface="Arial" pitchFamily="-65" charset="0"/>
        <a:buChar char="–"/>
        <a:defRPr sz="2800" kern="1200">
          <a:solidFill>
            <a:schemeClr val="tx1"/>
          </a:solidFill>
          <a:latin typeface="+mn-lt"/>
          <a:ea typeface="ＭＳ Ｐゴシック" pitchFamily="-65" charset="-128"/>
          <a:cs typeface="+mn-cs"/>
        </a:defRPr>
      </a:lvl2pPr>
      <a:lvl3pPr marL="1143000" indent="-228600" algn="l" defTabSz="457200" rtl="0" fontAlgn="base">
        <a:spcBef>
          <a:spcPct val="20000"/>
        </a:spcBef>
        <a:spcAft>
          <a:spcPct val="0"/>
        </a:spcAft>
        <a:buFont typeface="Arial" pitchFamily="-65" charset="0"/>
        <a:buChar char="•"/>
        <a:defRPr sz="2400" kern="1200">
          <a:solidFill>
            <a:schemeClr val="tx1"/>
          </a:solidFill>
          <a:latin typeface="+mn-lt"/>
          <a:ea typeface="ＭＳ Ｐゴシック" pitchFamily="-65" charset="-128"/>
          <a:cs typeface="+mn-cs"/>
        </a:defRPr>
      </a:lvl3pPr>
      <a:lvl4pPr marL="1600200" indent="-228600" algn="l" defTabSz="457200" rtl="0" fontAlgn="base">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4pPr>
      <a:lvl5pPr marL="2057400" indent="-228600" algn="l" defTabSz="457200" rtl="0" fontAlgn="base">
        <a:spcBef>
          <a:spcPct val="20000"/>
        </a:spcBef>
        <a:spcAft>
          <a:spcPct val="0"/>
        </a:spcAft>
        <a:buFont typeface="Arial" pitchFamily="-65"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audio" Target="../media/audio1.bin"/><Relationship Id="rId2" Type="http://schemas.openxmlformats.org/officeDocument/2006/relationships/slideLayout" Target="../slideLayouts/slideLayout6.xml"/><Relationship Id="rId3" Type="http://schemas.openxmlformats.org/officeDocument/2006/relationships/notesSlide" Target="../notesSlides/notesSlide5.xml"/><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audio" Target="../media/audio2.bin"/><Relationship Id="rId2" Type="http://schemas.openxmlformats.org/officeDocument/2006/relationships/slideLayout" Target="../slideLayouts/slideLayout6.xml"/><Relationship Id="rId3" Type="http://schemas.openxmlformats.org/officeDocument/2006/relationships/notesSlide" Target="../notesSlides/notesSlide6.xm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rtlCol="0">
            <a:normAutofit fontScale="90000"/>
          </a:bodyPr>
          <a:lstStyle/>
          <a:p>
            <a:pPr fontAlgn="auto">
              <a:spcAft>
                <a:spcPts val="0"/>
              </a:spcAft>
              <a:defRPr/>
            </a:pPr>
            <a:r>
              <a:rPr lang="en-US" dirty="0">
                <a:ea typeface="+mj-ea"/>
                <a:cs typeface="+mj-cs"/>
              </a:rPr>
              <a:t>Sound source segregation (determination)</a:t>
            </a:r>
          </a:p>
        </p:txBody>
      </p:sp>
      <p:sp>
        <p:nvSpPr>
          <p:cNvPr id="4099" name="Rectangle 3"/>
          <p:cNvSpPr>
            <a:spLocks noGrp="1" noChangeArrowheads="1"/>
          </p:cNvSpPr>
          <p:nvPr>
            <p:ph type="subTitle" idx="1"/>
          </p:nvPr>
        </p:nvSpPr>
        <p:spPr/>
        <p:txBody>
          <a:bodyPr rtlCol="0">
            <a:normAutofit/>
          </a:bodyPr>
          <a:lstStyle/>
          <a:p>
            <a:pPr fontAlgn="auto">
              <a:spcAft>
                <a:spcPts val="0"/>
              </a:spcAft>
              <a:buFont typeface="Arial"/>
              <a:buNone/>
              <a:defRPr/>
            </a:pPr>
            <a:r>
              <a:rPr lang="en-US" dirty="0">
                <a:ea typeface="+mn-ea"/>
                <a:cs typeface="+mn-cs"/>
              </a:rPr>
              <a:t>The process by which acoustic components are identified as coming from one or more sound sources.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fontAlgn="auto">
              <a:spcAft>
                <a:spcPts val="0"/>
              </a:spcAft>
              <a:defRPr/>
            </a:pPr>
            <a:r>
              <a:rPr lang="en-US" dirty="0" smtClean="0">
                <a:ea typeface="+mj-ea"/>
                <a:cs typeface="+mj-cs"/>
              </a:rPr>
              <a:t>If one sound can be segregated from another, then the threshold for the sound should be lower.</a:t>
            </a:r>
          </a:p>
        </p:txBody>
      </p:sp>
      <p:sp>
        <p:nvSpPr>
          <p:cNvPr id="6" name="Subtitle 5"/>
          <p:cNvSpPr>
            <a:spLocks noGrp="1"/>
          </p:cNvSpPr>
          <p:nvPr>
            <p:ph type="subTitle" idx="1"/>
          </p:nvPr>
        </p:nvSpPr>
        <p:spPr/>
        <p:txBody>
          <a:bodyPr rtlCol="0">
            <a:normAutofit/>
          </a:bodyPr>
          <a:lstStyle/>
          <a:p>
            <a:pPr fontAlgn="auto">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349250"/>
            <a:ext cx="8458200" cy="1143000"/>
          </a:xfrm>
        </p:spPr>
        <p:txBody>
          <a:bodyPr>
            <a:normAutofit fontScale="90000"/>
          </a:bodyPr>
          <a:lstStyle/>
          <a:p>
            <a:r>
              <a:rPr lang="en-US" sz="4000" smtClean="0"/>
              <a:t>Acoustic cues that could be used to segregate components into sources</a:t>
            </a:r>
          </a:p>
        </p:txBody>
      </p:sp>
      <p:sp>
        <p:nvSpPr>
          <p:cNvPr id="80899" name="Rectangle 3"/>
          <p:cNvSpPr>
            <a:spLocks noGrp="1" noChangeArrowheads="1"/>
          </p:cNvSpPr>
          <p:nvPr>
            <p:ph idx="1"/>
          </p:nvPr>
        </p:nvSpPr>
        <p:spPr>
          <a:xfrm>
            <a:off x="457200" y="1733550"/>
            <a:ext cx="8229600" cy="4552950"/>
          </a:xfrm>
        </p:spPr>
        <p:txBody>
          <a:bodyPr/>
          <a:lstStyle/>
          <a:p>
            <a:r>
              <a:rPr lang="en-US">
                <a:solidFill>
                  <a:schemeClr val="tx2"/>
                </a:solidFill>
              </a:rPr>
              <a:t>Spectral separation</a:t>
            </a:r>
          </a:p>
          <a:p>
            <a:r>
              <a:rPr lang="en-US">
                <a:solidFill>
                  <a:schemeClr val="tx2"/>
                </a:solidFill>
              </a:rPr>
              <a:t>Temporal separation</a:t>
            </a:r>
          </a:p>
          <a:p>
            <a:r>
              <a:rPr lang="en-US">
                <a:solidFill>
                  <a:schemeClr val="tx2"/>
                </a:solidFill>
              </a:rPr>
              <a:t>Temporal onsets and offsets</a:t>
            </a:r>
          </a:p>
          <a:p>
            <a:r>
              <a:rPr lang="en-US"/>
              <a:t> Spectral profile</a:t>
            </a:r>
          </a:p>
          <a:p>
            <a:r>
              <a:rPr lang="en-US"/>
              <a:t> Harmonicity</a:t>
            </a:r>
          </a:p>
          <a:p>
            <a:r>
              <a:rPr lang="en-US"/>
              <a:t> Spatial separation</a:t>
            </a:r>
          </a:p>
          <a:p>
            <a:r>
              <a:rPr lang="en-US"/>
              <a:t> Temporal modulations</a:t>
            </a:r>
          </a:p>
          <a:p>
            <a:endParaRPr lang="en-US">
              <a:solidFill>
                <a:schemeClr val="tx2"/>
              </a:solidFill>
            </a:endParaRPr>
          </a:p>
          <a:p>
            <a:pPr>
              <a:buFont typeface="Arial" pitchFamily="-65" charset="0"/>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914400"/>
          </a:xfrm>
        </p:spPr>
        <p:txBody>
          <a:bodyPr/>
          <a:lstStyle/>
          <a:p>
            <a:r>
              <a:rPr lang="en-US"/>
              <a:t>Spectral profile</a:t>
            </a:r>
          </a:p>
        </p:txBody>
      </p:sp>
      <p:pic>
        <p:nvPicPr>
          <p:cNvPr id="31747" name="Picture 3"/>
          <p:cNvPicPr>
            <a:picLocks noChangeAspect="1" noChangeArrowheads="1"/>
          </p:cNvPicPr>
          <p:nvPr/>
        </p:nvPicPr>
        <p:blipFill>
          <a:blip r:embed="rId3">
            <a:lum bright="6000" contrast="6000"/>
          </a:blip>
          <a:srcRect l="5481" t="11475" r="45059" b="45224"/>
          <a:stretch>
            <a:fillRect/>
          </a:stretch>
        </p:blipFill>
        <p:spPr bwMode="auto">
          <a:xfrm>
            <a:off x="1901825" y="1143000"/>
            <a:ext cx="5016500" cy="4894263"/>
          </a:xfrm>
          <a:prstGeom prst="rect">
            <a:avLst/>
          </a:prstGeom>
          <a:noFill/>
          <a:ln w="9525">
            <a:noFill/>
            <a:miter lim="800000"/>
            <a:headEnd/>
            <a:tailEnd/>
          </a:ln>
        </p:spPr>
      </p:pic>
      <p:sp>
        <p:nvSpPr>
          <p:cNvPr id="31748" name="Text Box 4"/>
          <p:cNvSpPr txBox="1">
            <a:spLocks noChangeArrowheads="1"/>
          </p:cNvSpPr>
          <p:nvPr/>
        </p:nvSpPr>
        <p:spPr bwMode="auto">
          <a:xfrm>
            <a:off x="0" y="6365875"/>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39700"/>
            <a:ext cx="7772400" cy="906463"/>
          </a:xfrm>
        </p:spPr>
        <p:txBody>
          <a:bodyPr/>
          <a:lstStyle/>
          <a:p>
            <a:r>
              <a:rPr lang="en-US"/>
              <a:t>Harmonicity</a:t>
            </a:r>
          </a:p>
        </p:txBody>
      </p:sp>
      <p:sp>
        <p:nvSpPr>
          <p:cNvPr id="33795" name="Text Box 33"/>
          <p:cNvSpPr txBox="1">
            <a:spLocks noChangeArrowheads="1"/>
          </p:cNvSpPr>
          <p:nvPr/>
        </p:nvSpPr>
        <p:spPr bwMode="auto">
          <a:xfrm>
            <a:off x="1190625" y="5691188"/>
            <a:ext cx="1441450" cy="366712"/>
          </a:xfrm>
          <a:prstGeom prst="rect">
            <a:avLst/>
          </a:prstGeom>
          <a:noFill/>
          <a:ln w="9525">
            <a:noFill/>
            <a:miter lim="800000"/>
            <a:headEnd/>
            <a:tailEnd/>
          </a:ln>
        </p:spPr>
        <p:txBody>
          <a:bodyPr wrap="none">
            <a:prstTxWarp prst="textNoShape">
              <a:avLst/>
            </a:prstTxWarp>
            <a:spAutoFit/>
          </a:bodyPr>
          <a:lstStyle/>
          <a:p>
            <a:r>
              <a:rPr lang="en-US" sz="1800"/>
              <a:t>100  200  300</a:t>
            </a:r>
          </a:p>
        </p:txBody>
      </p:sp>
      <p:grpSp>
        <p:nvGrpSpPr>
          <p:cNvPr id="33796" name="Group 37"/>
          <p:cNvGrpSpPr>
            <a:grpSpLocks/>
          </p:cNvGrpSpPr>
          <p:nvPr/>
        </p:nvGrpSpPr>
        <p:grpSpPr bwMode="auto">
          <a:xfrm>
            <a:off x="4953000" y="3998913"/>
            <a:ext cx="3508375" cy="2463800"/>
            <a:chOff x="3120" y="2519"/>
            <a:chExt cx="2210" cy="1552"/>
          </a:xfrm>
        </p:grpSpPr>
        <p:grpSp>
          <p:nvGrpSpPr>
            <p:cNvPr id="33822" name="Group 36"/>
            <p:cNvGrpSpPr>
              <a:grpSpLocks/>
            </p:cNvGrpSpPr>
            <p:nvPr/>
          </p:nvGrpSpPr>
          <p:grpSpPr bwMode="auto">
            <a:xfrm>
              <a:off x="3120" y="2519"/>
              <a:ext cx="2210" cy="1552"/>
              <a:chOff x="3120" y="2519"/>
              <a:chExt cx="2210" cy="1552"/>
            </a:xfrm>
          </p:grpSpPr>
          <p:grpSp>
            <p:nvGrpSpPr>
              <p:cNvPr id="33824" name="Group 35"/>
              <p:cNvGrpSpPr>
                <a:grpSpLocks/>
              </p:cNvGrpSpPr>
              <p:nvPr/>
            </p:nvGrpSpPr>
            <p:grpSpPr bwMode="auto">
              <a:xfrm>
                <a:off x="3120" y="2519"/>
                <a:ext cx="2210" cy="1552"/>
                <a:chOff x="3120" y="2519"/>
                <a:chExt cx="2210" cy="1552"/>
              </a:xfrm>
            </p:grpSpPr>
            <p:grpSp>
              <p:nvGrpSpPr>
                <p:cNvPr id="33827" name="Group 11"/>
                <p:cNvGrpSpPr>
                  <a:grpSpLocks/>
                </p:cNvGrpSpPr>
                <p:nvPr/>
              </p:nvGrpSpPr>
              <p:grpSpPr bwMode="auto">
                <a:xfrm>
                  <a:off x="3458" y="2520"/>
                  <a:ext cx="1872" cy="1056"/>
                  <a:chOff x="672" y="1824"/>
                  <a:chExt cx="1872" cy="1056"/>
                </a:xfrm>
              </p:grpSpPr>
              <p:sp>
                <p:nvSpPr>
                  <p:cNvPr id="33830" name="Line 12"/>
                  <p:cNvSpPr>
                    <a:spLocks noChangeShapeType="1"/>
                  </p:cNvSpPr>
                  <p:nvPr/>
                </p:nvSpPr>
                <p:spPr bwMode="auto">
                  <a:xfrm>
                    <a:off x="672" y="1824"/>
                    <a:ext cx="0" cy="105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31" name="Line 13"/>
                  <p:cNvSpPr>
                    <a:spLocks noChangeShapeType="1"/>
                  </p:cNvSpPr>
                  <p:nvPr/>
                </p:nvSpPr>
                <p:spPr bwMode="auto">
                  <a:xfrm>
                    <a:off x="672" y="2880"/>
                    <a:ext cx="187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3828" name="Text Box 14"/>
                <p:cNvSpPr txBox="1">
                  <a:spLocks noChangeArrowheads="1"/>
                </p:cNvSpPr>
                <p:nvPr/>
              </p:nvSpPr>
              <p:spPr bwMode="auto">
                <a:xfrm>
                  <a:off x="3696" y="3840"/>
                  <a:ext cx="1024" cy="231"/>
                </a:xfrm>
                <a:prstGeom prst="rect">
                  <a:avLst/>
                </a:prstGeom>
                <a:noFill/>
                <a:ln w="9525">
                  <a:noFill/>
                  <a:miter lim="800000"/>
                  <a:headEnd/>
                  <a:tailEnd/>
                </a:ln>
              </p:spPr>
              <p:txBody>
                <a:bodyPr wrap="none">
                  <a:prstTxWarp prst="textNoShape">
                    <a:avLst/>
                  </a:prstTxWarp>
                  <a:spAutoFit/>
                </a:bodyPr>
                <a:lstStyle/>
                <a:p>
                  <a:r>
                    <a:rPr lang="en-US" sz="1800"/>
                    <a:t>Frequency (Hz)</a:t>
                  </a:r>
                </a:p>
              </p:txBody>
            </p:sp>
            <p:sp>
              <p:nvSpPr>
                <p:cNvPr id="33829" name="Text Box 15"/>
                <p:cNvSpPr txBox="1">
                  <a:spLocks noChangeArrowheads="1"/>
                </p:cNvSpPr>
                <p:nvPr/>
              </p:nvSpPr>
              <p:spPr bwMode="auto">
                <a:xfrm rot="-5384138">
                  <a:off x="2720" y="2919"/>
                  <a:ext cx="1032" cy="231"/>
                </a:xfrm>
                <a:prstGeom prst="rect">
                  <a:avLst/>
                </a:prstGeom>
                <a:noFill/>
                <a:ln w="9525">
                  <a:noFill/>
                  <a:miter lim="800000"/>
                  <a:headEnd/>
                  <a:tailEnd/>
                </a:ln>
              </p:spPr>
              <p:txBody>
                <a:bodyPr wrap="none">
                  <a:prstTxWarp prst="textNoShape">
                    <a:avLst/>
                  </a:prstTxWarp>
                  <a:spAutoFit/>
                </a:bodyPr>
                <a:lstStyle/>
                <a:p>
                  <a:r>
                    <a:rPr lang="en-US" sz="1800"/>
                    <a:t>Amplitude (dB)</a:t>
                  </a:r>
                </a:p>
              </p:txBody>
            </p:sp>
          </p:grpSp>
          <p:sp>
            <p:nvSpPr>
              <p:cNvPr id="33825" name="Line 18"/>
              <p:cNvSpPr>
                <a:spLocks noChangeShapeType="1"/>
              </p:cNvSpPr>
              <p:nvPr/>
            </p:nvSpPr>
            <p:spPr bwMode="auto">
              <a:xfrm>
                <a:off x="3696" y="2999"/>
                <a:ext cx="0" cy="576"/>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sp>
            <p:nvSpPr>
              <p:cNvPr id="33826" name="Line 19"/>
              <p:cNvSpPr>
                <a:spLocks noChangeShapeType="1"/>
              </p:cNvSpPr>
              <p:nvPr/>
            </p:nvSpPr>
            <p:spPr bwMode="auto">
              <a:xfrm>
                <a:off x="4944" y="2999"/>
                <a:ext cx="0" cy="576"/>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grpSp>
        <p:sp>
          <p:nvSpPr>
            <p:cNvPr id="33823" name="Text Box 34"/>
            <p:cNvSpPr txBox="1">
              <a:spLocks noChangeArrowheads="1"/>
            </p:cNvSpPr>
            <p:nvPr/>
          </p:nvSpPr>
          <p:spPr bwMode="auto">
            <a:xfrm>
              <a:off x="3542" y="3585"/>
              <a:ext cx="1592" cy="231"/>
            </a:xfrm>
            <a:prstGeom prst="rect">
              <a:avLst/>
            </a:prstGeom>
            <a:noFill/>
            <a:ln w="9525">
              <a:noFill/>
              <a:miter lim="800000"/>
              <a:headEnd/>
              <a:tailEnd/>
            </a:ln>
          </p:spPr>
          <p:txBody>
            <a:bodyPr wrap="none">
              <a:prstTxWarp prst="textNoShape">
                <a:avLst/>
              </a:prstTxWarp>
              <a:spAutoFit/>
            </a:bodyPr>
            <a:lstStyle/>
            <a:p>
              <a:r>
                <a:rPr lang="en-US" sz="1800"/>
                <a:t>125                             500</a:t>
              </a:r>
            </a:p>
          </p:txBody>
        </p:sp>
      </p:grpSp>
      <p:grpSp>
        <p:nvGrpSpPr>
          <p:cNvPr id="33797" name="Group 53"/>
          <p:cNvGrpSpPr>
            <a:grpSpLocks/>
          </p:cNvGrpSpPr>
          <p:nvPr/>
        </p:nvGrpSpPr>
        <p:grpSpPr bwMode="auto">
          <a:xfrm>
            <a:off x="2817813" y="1295400"/>
            <a:ext cx="3508375" cy="2500313"/>
            <a:chOff x="1775" y="816"/>
            <a:chExt cx="2210" cy="1575"/>
          </a:xfrm>
        </p:grpSpPr>
        <p:grpSp>
          <p:nvGrpSpPr>
            <p:cNvPr id="33813" name="Group 52"/>
            <p:cNvGrpSpPr>
              <a:grpSpLocks/>
            </p:cNvGrpSpPr>
            <p:nvPr/>
          </p:nvGrpSpPr>
          <p:grpSpPr bwMode="auto">
            <a:xfrm>
              <a:off x="1775" y="816"/>
              <a:ext cx="2210" cy="1575"/>
              <a:chOff x="1775" y="816"/>
              <a:chExt cx="2210" cy="1575"/>
            </a:xfrm>
          </p:grpSpPr>
          <p:grpSp>
            <p:nvGrpSpPr>
              <p:cNvPr id="33815" name="Group 42"/>
              <p:cNvGrpSpPr>
                <a:grpSpLocks/>
              </p:cNvGrpSpPr>
              <p:nvPr/>
            </p:nvGrpSpPr>
            <p:grpSpPr bwMode="auto">
              <a:xfrm>
                <a:off x="1775" y="816"/>
                <a:ext cx="2210" cy="1575"/>
                <a:chOff x="1775" y="1056"/>
                <a:chExt cx="2210" cy="1575"/>
              </a:xfrm>
            </p:grpSpPr>
            <p:grpSp>
              <p:nvGrpSpPr>
                <p:cNvPr id="33817" name="Group 26"/>
                <p:cNvGrpSpPr>
                  <a:grpSpLocks/>
                </p:cNvGrpSpPr>
                <p:nvPr/>
              </p:nvGrpSpPr>
              <p:grpSpPr bwMode="auto">
                <a:xfrm>
                  <a:off x="2113" y="1057"/>
                  <a:ext cx="1872" cy="1056"/>
                  <a:chOff x="672" y="1824"/>
                  <a:chExt cx="1872" cy="1056"/>
                </a:xfrm>
              </p:grpSpPr>
              <p:sp>
                <p:nvSpPr>
                  <p:cNvPr id="33820" name="Line 27"/>
                  <p:cNvSpPr>
                    <a:spLocks noChangeShapeType="1"/>
                  </p:cNvSpPr>
                  <p:nvPr/>
                </p:nvSpPr>
                <p:spPr bwMode="auto">
                  <a:xfrm>
                    <a:off x="672" y="1824"/>
                    <a:ext cx="0" cy="105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21" name="Line 28"/>
                  <p:cNvSpPr>
                    <a:spLocks noChangeShapeType="1"/>
                  </p:cNvSpPr>
                  <p:nvPr/>
                </p:nvSpPr>
                <p:spPr bwMode="auto">
                  <a:xfrm>
                    <a:off x="672" y="2880"/>
                    <a:ext cx="187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3818" name="Text Box 29"/>
                <p:cNvSpPr txBox="1">
                  <a:spLocks noChangeArrowheads="1"/>
                </p:cNvSpPr>
                <p:nvPr/>
              </p:nvSpPr>
              <p:spPr bwMode="auto">
                <a:xfrm>
                  <a:off x="2368" y="2400"/>
                  <a:ext cx="1024" cy="231"/>
                </a:xfrm>
                <a:prstGeom prst="rect">
                  <a:avLst/>
                </a:prstGeom>
                <a:noFill/>
                <a:ln w="9525">
                  <a:noFill/>
                  <a:miter lim="800000"/>
                  <a:headEnd/>
                  <a:tailEnd/>
                </a:ln>
              </p:spPr>
              <p:txBody>
                <a:bodyPr wrap="none">
                  <a:prstTxWarp prst="textNoShape">
                    <a:avLst/>
                  </a:prstTxWarp>
                  <a:spAutoFit/>
                </a:bodyPr>
                <a:lstStyle/>
                <a:p>
                  <a:r>
                    <a:rPr lang="en-US" sz="1800"/>
                    <a:t>Frequency (Hz)</a:t>
                  </a:r>
                </a:p>
              </p:txBody>
            </p:sp>
            <p:sp>
              <p:nvSpPr>
                <p:cNvPr id="33819" name="Text Box 30"/>
                <p:cNvSpPr txBox="1">
                  <a:spLocks noChangeArrowheads="1"/>
                </p:cNvSpPr>
                <p:nvPr/>
              </p:nvSpPr>
              <p:spPr bwMode="auto">
                <a:xfrm rot="-5384138">
                  <a:off x="1375" y="1456"/>
                  <a:ext cx="1032" cy="231"/>
                </a:xfrm>
                <a:prstGeom prst="rect">
                  <a:avLst/>
                </a:prstGeom>
                <a:noFill/>
                <a:ln w="9525">
                  <a:noFill/>
                  <a:miter lim="800000"/>
                  <a:headEnd/>
                  <a:tailEnd/>
                </a:ln>
              </p:spPr>
              <p:txBody>
                <a:bodyPr wrap="none">
                  <a:prstTxWarp prst="textNoShape">
                    <a:avLst/>
                  </a:prstTxWarp>
                  <a:spAutoFit/>
                </a:bodyPr>
                <a:lstStyle/>
                <a:p>
                  <a:r>
                    <a:rPr lang="en-US" sz="1800"/>
                    <a:t>Amplitude (dB)</a:t>
                  </a:r>
                </a:p>
              </p:txBody>
            </p:sp>
          </p:grpSp>
          <p:sp>
            <p:nvSpPr>
              <p:cNvPr id="33816" name="Line 31"/>
              <p:cNvSpPr>
                <a:spLocks noChangeShapeType="1"/>
              </p:cNvSpPr>
              <p:nvPr/>
            </p:nvSpPr>
            <p:spPr bwMode="auto">
              <a:xfrm>
                <a:off x="2848" y="1304"/>
                <a:ext cx="0" cy="560"/>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grpSp>
        <p:sp>
          <p:nvSpPr>
            <p:cNvPr id="33814" name="Text Box 41"/>
            <p:cNvSpPr txBox="1">
              <a:spLocks noChangeArrowheads="1"/>
            </p:cNvSpPr>
            <p:nvPr/>
          </p:nvSpPr>
          <p:spPr bwMode="auto">
            <a:xfrm>
              <a:off x="2678" y="1963"/>
              <a:ext cx="332" cy="231"/>
            </a:xfrm>
            <a:prstGeom prst="rect">
              <a:avLst/>
            </a:prstGeom>
            <a:noFill/>
            <a:ln w="9525">
              <a:noFill/>
              <a:miter lim="800000"/>
              <a:headEnd/>
              <a:tailEnd/>
            </a:ln>
          </p:spPr>
          <p:txBody>
            <a:bodyPr wrap="none">
              <a:prstTxWarp prst="textNoShape">
                <a:avLst/>
              </a:prstTxWarp>
              <a:spAutoFit/>
            </a:bodyPr>
            <a:lstStyle/>
            <a:p>
              <a:r>
                <a:rPr lang="en-US" sz="1800"/>
                <a:t>250</a:t>
              </a:r>
            </a:p>
          </p:txBody>
        </p:sp>
      </p:grpSp>
      <p:sp>
        <p:nvSpPr>
          <p:cNvPr id="33798" name="Line 45"/>
          <p:cNvSpPr>
            <a:spLocks noChangeShapeType="1"/>
          </p:cNvSpPr>
          <p:nvPr/>
        </p:nvSpPr>
        <p:spPr bwMode="auto">
          <a:xfrm flipH="1">
            <a:off x="2057400" y="3124200"/>
            <a:ext cx="990600" cy="762000"/>
          </a:xfrm>
          <a:prstGeom prst="line">
            <a:avLst/>
          </a:prstGeom>
          <a:noFill/>
          <a:ln w="9525">
            <a:solidFill>
              <a:schemeClr val="accent1"/>
            </a:solidFill>
            <a:round/>
            <a:headEnd/>
            <a:tailEnd type="triangle" w="med" len="med"/>
          </a:ln>
        </p:spPr>
        <p:txBody>
          <a:bodyPr wrap="none" anchor="ctr">
            <a:prstTxWarp prst="textNoShape">
              <a:avLst/>
            </a:prstTxWarp>
          </a:bodyPr>
          <a:lstStyle/>
          <a:p>
            <a:endParaRPr lang="en-US"/>
          </a:p>
        </p:txBody>
      </p:sp>
      <p:sp>
        <p:nvSpPr>
          <p:cNvPr id="33799" name="Line 46"/>
          <p:cNvSpPr>
            <a:spLocks noChangeShapeType="1"/>
          </p:cNvSpPr>
          <p:nvPr/>
        </p:nvSpPr>
        <p:spPr bwMode="auto">
          <a:xfrm>
            <a:off x="6096000" y="3124200"/>
            <a:ext cx="838200" cy="838200"/>
          </a:xfrm>
          <a:prstGeom prst="line">
            <a:avLst/>
          </a:prstGeom>
          <a:noFill/>
          <a:ln w="9525">
            <a:solidFill>
              <a:schemeClr val="accent1"/>
            </a:solidFill>
            <a:round/>
            <a:headEnd/>
            <a:tailEnd type="triangle" w="med" len="med"/>
          </a:ln>
        </p:spPr>
        <p:txBody>
          <a:bodyPr wrap="none" anchor="ctr">
            <a:prstTxWarp prst="textNoShape">
              <a:avLst/>
            </a:prstTxWarp>
          </a:bodyPr>
          <a:lstStyle/>
          <a:p>
            <a:endParaRPr lang="en-US"/>
          </a:p>
        </p:txBody>
      </p:sp>
      <p:sp>
        <p:nvSpPr>
          <p:cNvPr id="33800" name="Text Box 47"/>
          <p:cNvSpPr txBox="1">
            <a:spLocks noChangeArrowheads="1"/>
          </p:cNvSpPr>
          <p:nvPr/>
        </p:nvSpPr>
        <p:spPr bwMode="auto">
          <a:xfrm>
            <a:off x="2271713" y="3124200"/>
            <a:ext cx="319087" cy="457200"/>
          </a:xfrm>
          <a:prstGeom prst="rect">
            <a:avLst/>
          </a:prstGeom>
          <a:noFill/>
          <a:ln w="9525">
            <a:noFill/>
            <a:miter lim="800000"/>
            <a:headEnd/>
            <a:tailEnd/>
          </a:ln>
        </p:spPr>
        <p:txBody>
          <a:bodyPr wrap="none">
            <a:prstTxWarp prst="textNoShape">
              <a:avLst/>
            </a:prstTxWarp>
            <a:spAutoFit/>
          </a:bodyPr>
          <a:lstStyle/>
          <a:p>
            <a:r>
              <a:rPr lang="en-US">
                <a:solidFill>
                  <a:schemeClr val="accent1"/>
                </a:solidFill>
              </a:rPr>
              <a:t>?</a:t>
            </a:r>
          </a:p>
        </p:txBody>
      </p:sp>
      <p:sp>
        <p:nvSpPr>
          <p:cNvPr id="33801" name="Text Box 48"/>
          <p:cNvSpPr txBox="1">
            <a:spLocks noChangeArrowheads="1"/>
          </p:cNvSpPr>
          <p:nvPr/>
        </p:nvSpPr>
        <p:spPr bwMode="auto">
          <a:xfrm>
            <a:off x="6553200" y="3124200"/>
            <a:ext cx="319088" cy="457200"/>
          </a:xfrm>
          <a:prstGeom prst="rect">
            <a:avLst/>
          </a:prstGeom>
          <a:noFill/>
          <a:ln w="9525">
            <a:noFill/>
            <a:miter lim="800000"/>
            <a:headEnd/>
            <a:tailEnd/>
          </a:ln>
        </p:spPr>
        <p:txBody>
          <a:bodyPr wrap="none">
            <a:prstTxWarp prst="textNoShape">
              <a:avLst/>
            </a:prstTxWarp>
            <a:spAutoFit/>
          </a:bodyPr>
          <a:lstStyle/>
          <a:p>
            <a:r>
              <a:rPr lang="en-US">
                <a:solidFill>
                  <a:schemeClr val="accent1"/>
                </a:solidFill>
              </a:rPr>
              <a:t>?</a:t>
            </a:r>
          </a:p>
        </p:txBody>
      </p:sp>
      <p:grpSp>
        <p:nvGrpSpPr>
          <p:cNvPr id="33802" name="Group 51"/>
          <p:cNvGrpSpPr>
            <a:grpSpLocks/>
          </p:cNvGrpSpPr>
          <p:nvPr/>
        </p:nvGrpSpPr>
        <p:grpSpPr bwMode="auto">
          <a:xfrm>
            <a:off x="544513" y="3987800"/>
            <a:ext cx="3497262" cy="2551113"/>
            <a:chOff x="343" y="2512"/>
            <a:chExt cx="2203" cy="1607"/>
          </a:xfrm>
        </p:grpSpPr>
        <p:grpSp>
          <p:nvGrpSpPr>
            <p:cNvPr id="33803" name="Group 50"/>
            <p:cNvGrpSpPr>
              <a:grpSpLocks/>
            </p:cNvGrpSpPr>
            <p:nvPr/>
          </p:nvGrpSpPr>
          <p:grpSpPr bwMode="auto">
            <a:xfrm>
              <a:off x="343" y="2512"/>
              <a:ext cx="2203" cy="1607"/>
              <a:chOff x="343" y="2512"/>
              <a:chExt cx="2203" cy="1607"/>
            </a:xfrm>
          </p:grpSpPr>
          <p:grpSp>
            <p:nvGrpSpPr>
              <p:cNvPr id="33805" name="Group 38"/>
              <p:cNvGrpSpPr>
                <a:grpSpLocks/>
              </p:cNvGrpSpPr>
              <p:nvPr/>
            </p:nvGrpSpPr>
            <p:grpSpPr bwMode="auto">
              <a:xfrm>
                <a:off x="343" y="2512"/>
                <a:ext cx="2203" cy="1607"/>
                <a:chOff x="343" y="2512"/>
                <a:chExt cx="2203" cy="1607"/>
              </a:xfrm>
            </p:grpSpPr>
            <p:grpSp>
              <p:nvGrpSpPr>
                <p:cNvPr id="33808" name="Group 5"/>
                <p:cNvGrpSpPr>
                  <a:grpSpLocks/>
                </p:cNvGrpSpPr>
                <p:nvPr/>
              </p:nvGrpSpPr>
              <p:grpSpPr bwMode="auto">
                <a:xfrm>
                  <a:off x="674" y="2520"/>
                  <a:ext cx="1872" cy="1056"/>
                  <a:chOff x="672" y="1824"/>
                  <a:chExt cx="1872" cy="1056"/>
                </a:xfrm>
              </p:grpSpPr>
              <p:sp>
                <p:nvSpPr>
                  <p:cNvPr id="33811" name="Line 6"/>
                  <p:cNvSpPr>
                    <a:spLocks noChangeShapeType="1"/>
                  </p:cNvSpPr>
                  <p:nvPr/>
                </p:nvSpPr>
                <p:spPr bwMode="auto">
                  <a:xfrm>
                    <a:off x="672" y="1824"/>
                    <a:ext cx="0" cy="105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12" name="Line 7"/>
                  <p:cNvSpPr>
                    <a:spLocks noChangeShapeType="1"/>
                  </p:cNvSpPr>
                  <p:nvPr/>
                </p:nvSpPr>
                <p:spPr bwMode="auto">
                  <a:xfrm>
                    <a:off x="672" y="2880"/>
                    <a:ext cx="187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3809" name="Text Box 8"/>
                <p:cNvSpPr txBox="1">
                  <a:spLocks noChangeArrowheads="1"/>
                </p:cNvSpPr>
                <p:nvPr/>
              </p:nvSpPr>
              <p:spPr bwMode="auto">
                <a:xfrm>
                  <a:off x="912" y="3888"/>
                  <a:ext cx="1024" cy="231"/>
                </a:xfrm>
                <a:prstGeom prst="rect">
                  <a:avLst/>
                </a:prstGeom>
                <a:noFill/>
                <a:ln w="9525">
                  <a:noFill/>
                  <a:miter lim="800000"/>
                  <a:headEnd/>
                  <a:tailEnd/>
                </a:ln>
              </p:spPr>
              <p:txBody>
                <a:bodyPr wrap="none">
                  <a:prstTxWarp prst="textNoShape">
                    <a:avLst/>
                  </a:prstTxWarp>
                  <a:spAutoFit/>
                </a:bodyPr>
                <a:lstStyle/>
                <a:p>
                  <a:r>
                    <a:rPr lang="en-US" sz="1800"/>
                    <a:t>Frequency (Hz)</a:t>
                  </a:r>
                </a:p>
              </p:txBody>
            </p:sp>
            <p:sp>
              <p:nvSpPr>
                <p:cNvPr id="33810" name="Text Box 9"/>
                <p:cNvSpPr txBox="1">
                  <a:spLocks noChangeArrowheads="1"/>
                </p:cNvSpPr>
                <p:nvPr/>
              </p:nvSpPr>
              <p:spPr bwMode="auto">
                <a:xfrm rot="-5384138">
                  <a:off x="-57" y="2912"/>
                  <a:ext cx="1032" cy="231"/>
                </a:xfrm>
                <a:prstGeom prst="rect">
                  <a:avLst/>
                </a:prstGeom>
                <a:noFill/>
                <a:ln w="9525">
                  <a:noFill/>
                  <a:miter lim="800000"/>
                  <a:headEnd/>
                  <a:tailEnd/>
                </a:ln>
              </p:spPr>
              <p:txBody>
                <a:bodyPr wrap="none">
                  <a:prstTxWarp prst="textNoShape">
                    <a:avLst/>
                  </a:prstTxWarp>
                  <a:spAutoFit/>
                </a:bodyPr>
                <a:lstStyle/>
                <a:p>
                  <a:r>
                    <a:rPr lang="en-US" sz="1800"/>
                    <a:t>Amplitude (dB)</a:t>
                  </a:r>
                </a:p>
              </p:txBody>
            </p:sp>
          </p:grpSp>
          <p:sp>
            <p:nvSpPr>
              <p:cNvPr id="33806" name="Line 16"/>
              <p:cNvSpPr>
                <a:spLocks noChangeShapeType="1"/>
              </p:cNvSpPr>
              <p:nvPr/>
            </p:nvSpPr>
            <p:spPr bwMode="auto">
              <a:xfrm>
                <a:off x="1206" y="3000"/>
                <a:ext cx="0" cy="576"/>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sp>
            <p:nvSpPr>
              <p:cNvPr id="33807" name="Line 17"/>
              <p:cNvSpPr>
                <a:spLocks noChangeShapeType="1"/>
              </p:cNvSpPr>
              <p:nvPr/>
            </p:nvSpPr>
            <p:spPr bwMode="auto">
              <a:xfrm>
                <a:off x="1446" y="3000"/>
                <a:ext cx="0" cy="576"/>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grpSp>
        <p:sp>
          <p:nvSpPr>
            <p:cNvPr id="33804" name="Line 49"/>
            <p:cNvSpPr>
              <a:spLocks noChangeShapeType="1"/>
            </p:cNvSpPr>
            <p:nvPr/>
          </p:nvSpPr>
          <p:spPr bwMode="auto">
            <a:xfrm>
              <a:off x="960" y="3008"/>
              <a:ext cx="0" cy="576"/>
            </a:xfrm>
            <a:prstGeom prst="line">
              <a:avLst/>
            </a:prstGeom>
            <a:noFill/>
            <a:ln w="9525">
              <a:solidFill>
                <a:schemeClr val="accent1"/>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a:t>Harmonicity</a:t>
            </a:r>
          </a:p>
        </p:txBody>
      </p:sp>
      <p:grpSp>
        <p:nvGrpSpPr>
          <p:cNvPr id="35843" name="Group 3"/>
          <p:cNvGrpSpPr>
            <a:grpSpLocks/>
          </p:cNvGrpSpPr>
          <p:nvPr/>
        </p:nvGrpSpPr>
        <p:grpSpPr bwMode="auto">
          <a:xfrm>
            <a:off x="442913" y="1546225"/>
            <a:ext cx="7958137" cy="1920875"/>
            <a:chOff x="279" y="974"/>
            <a:chExt cx="5013" cy="1210"/>
          </a:xfrm>
        </p:grpSpPr>
        <p:grpSp>
          <p:nvGrpSpPr>
            <p:cNvPr id="35851" name="Group 4"/>
            <p:cNvGrpSpPr>
              <a:grpSpLocks/>
            </p:cNvGrpSpPr>
            <p:nvPr/>
          </p:nvGrpSpPr>
          <p:grpSpPr bwMode="auto">
            <a:xfrm>
              <a:off x="279" y="974"/>
              <a:ext cx="5013" cy="1210"/>
              <a:chOff x="373" y="1404"/>
              <a:chExt cx="5013" cy="1210"/>
            </a:xfrm>
          </p:grpSpPr>
          <p:pic>
            <p:nvPicPr>
              <p:cNvPr id="35854" name="Picture 5"/>
              <p:cNvPicPr>
                <a:picLocks noChangeAspect="1" noChangeArrowheads="1"/>
              </p:cNvPicPr>
              <p:nvPr/>
            </p:nvPicPr>
            <p:blipFill>
              <a:blip r:embed="rId3"/>
              <a:srcRect/>
              <a:stretch>
                <a:fillRect/>
              </a:stretch>
            </p:blipFill>
            <p:spPr bwMode="auto">
              <a:xfrm>
                <a:off x="373" y="1404"/>
                <a:ext cx="5013" cy="1210"/>
              </a:xfrm>
              <a:prstGeom prst="rect">
                <a:avLst/>
              </a:prstGeom>
              <a:noFill/>
              <a:ln w="9525">
                <a:noFill/>
                <a:miter lim="800000"/>
                <a:headEnd/>
                <a:tailEnd/>
              </a:ln>
            </p:spPr>
          </p:pic>
          <p:sp>
            <p:nvSpPr>
              <p:cNvPr id="35855" name="Line 6"/>
              <p:cNvSpPr>
                <a:spLocks noChangeShapeType="1"/>
              </p:cNvSpPr>
              <p:nvPr/>
            </p:nvSpPr>
            <p:spPr bwMode="auto">
              <a:xfrm>
                <a:off x="1733" y="1898"/>
                <a:ext cx="0" cy="149"/>
              </a:xfrm>
              <a:prstGeom prst="line">
                <a:avLst/>
              </a:prstGeom>
              <a:noFill/>
              <a:ln w="9525">
                <a:solidFill>
                  <a:schemeClr val="bg2"/>
                </a:solidFill>
                <a:round/>
                <a:headEnd type="arrow" w="med" len="med"/>
                <a:tailEnd type="arrow" w="med" len="med"/>
              </a:ln>
            </p:spPr>
            <p:txBody>
              <a:bodyPr wrap="none" anchor="ctr">
                <a:prstTxWarp prst="textNoShape">
                  <a:avLst/>
                </a:prstTxWarp>
              </a:bodyPr>
              <a:lstStyle/>
              <a:p>
                <a:endParaRPr lang="en-US"/>
              </a:p>
            </p:txBody>
          </p:sp>
        </p:grpSp>
        <p:sp>
          <p:nvSpPr>
            <p:cNvPr id="35852" name="Line 7"/>
            <p:cNvSpPr>
              <a:spLocks noChangeShapeType="1"/>
            </p:cNvSpPr>
            <p:nvPr/>
          </p:nvSpPr>
          <p:spPr bwMode="auto">
            <a:xfrm>
              <a:off x="1490" y="1445"/>
              <a:ext cx="0" cy="431"/>
            </a:xfrm>
            <a:prstGeom prst="line">
              <a:avLst/>
            </a:prstGeom>
            <a:noFill/>
            <a:ln w="19050">
              <a:solidFill>
                <a:schemeClr val="hlink"/>
              </a:solidFill>
              <a:round/>
              <a:headEnd/>
              <a:tailEnd/>
            </a:ln>
          </p:spPr>
          <p:txBody>
            <a:bodyPr wrap="none" anchor="ctr">
              <a:prstTxWarp prst="textNoShape">
                <a:avLst/>
              </a:prstTxWarp>
            </a:bodyPr>
            <a:lstStyle/>
            <a:p>
              <a:endParaRPr lang="en-US"/>
            </a:p>
          </p:txBody>
        </p:sp>
        <p:sp>
          <p:nvSpPr>
            <p:cNvPr id="35853" name="Text Box 8"/>
            <p:cNvSpPr txBox="1">
              <a:spLocks noChangeArrowheads="1"/>
            </p:cNvSpPr>
            <p:nvPr/>
          </p:nvSpPr>
          <p:spPr bwMode="auto">
            <a:xfrm>
              <a:off x="1330" y="1054"/>
              <a:ext cx="1998" cy="288"/>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Is this component there?</a:t>
              </a:r>
            </a:p>
          </p:txBody>
        </p:sp>
      </p:grpSp>
      <p:grpSp>
        <p:nvGrpSpPr>
          <p:cNvPr id="35844" name="Group 9"/>
          <p:cNvGrpSpPr>
            <a:grpSpLocks/>
          </p:cNvGrpSpPr>
          <p:nvPr/>
        </p:nvGrpSpPr>
        <p:grpSpPr bwMode="auto">
          <a:xfrm>
            <a:off x="442913" y="4435475"/>
            <a:ext cx="7958137" cy="1920875"/>
            <a:chOff x="279" y="2794"/>
            <a:chExt cx="5013" cy="1210"/>
          </a:xfrm>
        </p:grpSpPr>
        <p:pic>
          <p:nvPicPr>
            <p:cNvPr id="35847" name="Picture 10"/>
            <p:cNvPicPr>
              <a:picLocks noChangeAspect="1" noChangeArrowheads="1"/>
            </p:cNvPicPr>
            <p:nvPr/>
          </p:nvPicPr>
          <p:blipFill>
            <a:blip r:embed="rId3"/>
            <a:srcRect/>
            <a:stretch>
              <a:fillRect/>
            </a:stretch>
          </p:blipFill>
          <p:spPr bwMode="auto">
            <a:xfrm>
              <a:off x="279" y="2794"/>
              <a:ext cx="5013" cy="1210"/>
            </a:xfrm>
            <a:prstGeom prst="rect">
              <a:avLst/>
            </a:prstGeom>
            <a:noFill/>
            <a:ln w="9525">
              <a:noFill/>
              <a:miter lim="800000"/>
              <a:headEnd/>
              <a:tailEnd/>
            </a:ln>
          </p:spPr>
        </p:pic>
        <p:sp>
          <p:nvSpPr>
            <p:cNvPr id="35848" name="Line 11"/>
            <p:cNvSpPr>
              <a:spLocks noChangeShapeType="1"/>
            </p:cNvSpPr>
            <p:nvPr/>
          </p:nvSpPr>
          <p:spPr bwMode="auto">
            <a:xfrm>
              <a:off x="1594" y="3273"/>
              <a:ext cx="0" cy="431"/>
            </a:xfrm>
            <a:prstGeom prst="line">
              <a:avLst/>
            </a:prstGeom>
            <a:noFill/>
            <a:ln w="19050">
              <a:solidFill>
                <a:schemeClr val="hlink"/>
              </a:solidFill>
              <a:round/>
              <a:headEnd/>
              <a:tailEnd/>
            </a:ln>
          </p:spPr>
          <p:txBody>
            <a:bodyPr wrap="none" anchor="ctr">
              <a:prstTxWarp prst="textNoShape">
                <a:avLst/>
              </a:prstTxWarp>
            </a:bodyPr>
            <a:lstStyle/>
            <a:p>
              <a:endParaRPr lang="en-US"/>
            </a:p>
          </p:txBody>
        </p:sp>
        <p:sp>
          <p:nvSpPr>
            <p:cNvPr id="35849" name="Line 12"/>
            <p:cNvSpPr>
              <a:spLocks noChangeShapeType="1"/>
            </p:cNvSpPr>
            <p:nvPr/>
          </p:nvSpPr>
          <p:spPr bwMode="auto">
            <a:xfrm>
              <a:off x="1727" y="3281"/>
              <a:ext cx="0" cy="149"/>
            </a:xfrm>
            <a:prstGeom prst="line">
              <a:avLst/>
            </a:prstGeom>
            <a:noFill/>
            <a:ln w="9525">
              <a:solidFill>
                <a:schemeClr val="bg2"/>
              </a:solidFill>
              <a:round/>
              <a:headEnd type="arrow" w="med" len="med"/>
              <a:tailEnd type="arrow" w="med" len="med"/>
            </a:ln>
          </p:spPr>
          <p:txBody>
            <a:bodyPr wrap="none" anchor="ctr">
              <a:prstTxWarp prst="textNoShape">
                <a:avLst/>
              </a:prstTxWarp>
            </a:bodyPr>
            <a:lstStyle/>
            <a:p>
              <a:endParaRPr lang="en-US"/>
            </a:p>
          </p:txBody>
        </p:sp>
        <p:sp>
          <p:nvSpPr>
            <p:cNvPr id="35850" name="Text Box 13"/>
            <p:cNvSpPr txBox="1">
              <a:spLocks noChangeArrowheads="1"/>
            </p:cNvSpPr>
            <p:nvPr/>
          </p:nvSpPr>
          <p:spPr bwMode="auto">
            <a:xfrm>
              <a:off x="1449" y="2969"/>
              <a:ext cx="1998" cy="288"/>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Is this component there?</a:t>
              </a:r>
            </a:p>
          </p:txBody>
        </p:sp>
      </p:grpSp>
      <p:sp>
        <p:nvSpPr>
          <p:cNvPr id="35845" name="Text Box 14"/>
          <p:cNvSpPr txBox="1">
            <a:spLocks noChangeArrowheads="1"/>
          </p:cNvSpPr>
          <p:nvPr/>
        </p:nvSpPr>
        <p:spPr bwMode="auto">
          <a:xfrm>
            <a:off x="1947863" y="3989388"/>
            <a:ext cx="2190750" cy="457200"/>
          </a:xfrm>
          <a:prstGeom prst="rect">
            <a:avLst/>
          </a:prstGeom>
          <a:noFill/>
          <a:ln w="9525">
            <a:noFill/>
            <a:miter lim="800000"/>
            <a:headEnd/>
            <a:tailEnd/>
          </a:ln>
        </p:spPr>
        <p:txBody>
          <a:bodyPr wrap="none">
            <a:prstTxWarp prst="textNoShape">
              <a:avLst/>
            </a:prstTxWarp>
            <a:spAutoFit/>
          </a:bodyPr>
          <a:lstStyle/>
          <a:p>
            <a:r>
              <a:rPr lang="en-US"/>
              <a:t>Lower threshold</a:t>
            </a:r>
          </a:p>
        </p:txBody>
      </p:sp>
      <p:sp>
        <p:nvSpPr>
          <p:cNvPr id="35846" name="AutoShape 15"/>
          <p:cNvSpPr>
            <a:spLocks noChangeArrowheads="1"/>
          </p:cNvSpPr>
          <p:nvPr/>
        </p:nvSpPr>
        <p:spPr bwMode="auto">
          <a:xfrm rot="16200000" flipH="1">
            <a:off x="4048919" y="3547269"/>
            <a:ext cx="423862" cy="622300"/>
          </a:xfrm>
          <a:prstGeom prst="curvedRightArrow">
            <a:avLst>
              <a:gd name="adj1" fmla="val 29363"/>
              <a:gd name="adj2" fmla="val 58727"/>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62000" y="457200"/>
            <a:ext cx="7772400" cy="1143000"/>
          </a:xfrm>
        </p:spPr>
        <p:txBody>
          <a:bodyPr/>
          <a:lstStyle/>
          <a:p>
            <a:r>
              <a:rPr lang="en-US"/>
              <a:t>Spatial separation </a:t>
            </a:r>
          </a:p>
        </p:txBody>
      </p:sp>
      <p:grpSp>
        <p:nvGrpSpPr>
          <p:cNvPr id="37891" name="Group 4"/>
          <p:cNvGrpSpPr>
            <a:grpSpLocks/>
          </p:cNvGrpSpPr>
          <p:nvPr/>
        </p:nvGrpSpPr>
        <p:grpSpPr bwMode="auto">
          <a:xfrm>
            <a:off x="3952875" y="3952875"/>
            <a:ext cx="914400" cy="1143000"/>
            <a:chOff x="2400" y="2352"/>
            <a:chExt cx="576" cy="720"/>
          </a:xfrm>
        </p:grpSpPr>
        <p:sp>
          <p:nvSpPr>
            <p:cNvPr id="37899" name="Oval 5"/>
            <p:cNvSpPr>
              <a:spLocks noChangeArrowheads="1"/>
            </p:cNvSpPr>
            <p:nvPr/>
          </p:nvSpPr>
          <p:spPr bwMode="auto">
            <a:xfrm>
              <a:off x="2400" y="2448"/>
              <a:ext cx="576" cy="62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7900" name="AutoShape 6"/>
            <p:cNvSpPr>
              <a:spLocks noChangeArrowheads="1"/>
            </p:cNvSpPr>
            <p:nvPr/>
          </p:nvSpPr>
          <p:spPr bwMode="auto">
            <a:xfrm>
              <a:off x="2592" y="2352"/>
              <a:ext cx="144" cy="144"/>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sp>
        <p:nvSpPr>
          <p:cNvPr id="37892" name="Text Box 12"/>
          <p:cNvSpPr txBox="1">
            <a:spLocks noChangeArrowheads="1"/>
          </p:cNvSpPr>
          <p:nvPr/>
        </p:nvSpPr>
        <p:spPr bwMode="auto">
          <a:xfrm>
            <a:off x="3290888" y="2465388"/>
            <a:ext cx="1284287" cy="336550"/>
          </a:xfrm>
          <a:prstGeom prst="rect">
            <a:avLst/>
          </a:prstGeom>
          <a:noFill/>
          <a:ln w="9525">
            <a:noFill/>
            <a:miter lim="800000"/>
            <a:headEnd/>
            <a:tailEnd/>
          </a:ln>
        </p:spPr>
        <p:txBody>
          <a:bodyPr wrap="none">
            <a:prstTxWarp prst="textNoShape">
              <a:avLst/>
            </a:prstTxWarp>
            <a:spAutoFit/>
          </a:bodyPr>
          <a:lstStyle/>
          <a:p>
            <a:r>
              <a:rPr lang="en-US" sz="1600"/>
              <a:t>Component 1</a:t>
            </a:r>
          </a:p>
        </p:txBody>
      </p:sp>
      <p:sp>
        <p:nvSpPr>
          <p:cNvPr id="37893" name="Text Box 13"/>
          <p:cNvSpPr txBox="1">
            <a:spLocks noChangeArrowheads="1"/>
          </p:cNvSpPr>
          <p:nvPr/>
        </p:nvSpPr>
        <p:spPr bwMode="auto">
          <a:xfrm>
            <a:off x="6057900" y="2295525"/>
            <a:ext cx="1284288" cy="336550"/>
          </a:xfrm>
          <a:prstGeom prst="rect">
            <a:avLst/>
          </a:prstGeom>
          <a:noFill/>
          <a:ln w="9525">
            <a:noFill/>
            <a:miter lim="800000"/>
            <a:headEnd/>
            <a:tailEnd/>
          </a:ln>
        </p:spPr>
        <p:txBody>
          <a:bodyPr wrap="none">
            <a:prstTxWarp prst="textNoShape">
              <a:avLst/>
            </a:prstTxWarp>
            <a:spAutoFit/>
          </a:bodyPr>
          <a:lstStyle/>
          <a:p>
            <a:r>
              <a:rPr lang="en-US" sz="1600"/>
              <a:t>Component 2</a:t>
            </a:r>
          </a:p>
        </p:txBody>
      </p:sp>
      <p:sp>
        <p:nvSpPr>
          <p:cNvPr id="37894" name="Text Box 17"/>
          <p:cNvSpPr txBox="1">
            <a:spLocks noChangeArrowheads="1"/>
          </p:cNvSpPr>
          <p:nvPr/>
        </p:nvSpPr>
        <p:spPr bwMode="auto">
          <a:xfrm>
            <a:off x="6035675" y="2708275"/>
            <a:ext cx="1284288" cy="336550"/>
          </a:xfrm>
          <a:prstGeom prst="rect">
            <a:avLst/>
          </a:prstGeom>
          <a:noFill/>
          <a:ln w="9525">
            <a:noFill/>
            <a:miter lim="800000"/>
            <a:headEnd/>
            <a:tailEnd/>
          </a:ln>
        </p:spPr>
        <p:txBody>
          <a:bodyPr wrap="none">
            <a:prstTxWarp prst="textNoShape">
              <a:avLst/>
            </a:prstTxWarp>
            <a:spAutoFit/>
          </a:bodyPr>
          <a:lstStyle/>
          <a:p>
            <a:r>
              <a:rPr lang="en-US" sz="1600"/>
              <a:t>Component 3</a:t>
            </a:r>
          </a:p>
        </p:txBody>
      </p:sp>
      <p:sp>
        <p:nvSpPr>
          <p:cNvPr id="37895" name="Oval 18"/>
          <p:cNvSpPr>
            <a:spLocks noChangeArrowheads="1"/>
          </p:cNvSpPr>
          <p:nvPr/>
        </p:nvSpPr>
        <p:spPr bwMode="auto">
          <a:xfrm>
            <a:off x="5976938" y="2128838"/>
            <a:ext cx="1555750" cy="1096962"/>
          </a:xfrm>
          <a:prstGeom prst="ellipse">
            <a:avLst/>
          </a:prstGeom>
          <a:noFill/>
          <a:ln w="19050">
            <a:solidFill>
              <a:schemeClr val="hlink"/>
            </a:solidFill>
            <a:round/>
            <a:headEnd/>
            <a:tailEnd/>
          </a:ln>
        </p:spPr>
        <p:txBody>
          <a:bodyPr wrap="none" anchor="ctr">
            <a:prstTxWarp prst="textNoShape">
              <a:avLst/>
            </a:prstTxWarp>
          </a:bodyPr>
          <a:lstStyle/>
          <a:p>
            <a:endParaRPr lang="en-US"/>
          </a:p>
        </p:txBody>
      </p:sp>
      <p:sp>
        <p:nvSpPr>
          <p:cNvPr id="37896" name="Oval 19"/>
          <p:cNvSpPr>
            <a:spLocks noChangeArrowheads="1"/>
          </p:cNvSpPr>
          <p:nvPr/>
        </p:nvSpPr>
        <p:spPr bwMode="auto">
          <a:xfrm>
            <a:off x="3221038" y="2362200"/>
            <a:ext cx="1531937" cy="598488"/>
          </a:xfrm>
          <a:prstGeom prst="ellipse">
            <a:avLst/>
          </a:prstGeom>
          <a:noFill/>
          <a:ln w="28575">
            <a:solidFill>
              <a:schemeClr val="hlink"/>
            </a:solidFill>
            <a:round/>
            <a:headEnd/>
            <a:tailEnd/>
          </a:ln>
        </p:spPr>
        <p:txBody>
          <a:bodyPr wrap="none" anchor="ctr">
            <a:prstTxWarp prst="textNoShape">
              <a:avLst/>
            </a:prstTxWarp>
          </a:bodyPr>
          <a:lstStyle/>
          <a:p>
            <a:endParaRPr lang="en-US"/>
          </a:p>
        </p:txBody>
      </p:sp>
      <p:sp>
        <p:nvSpPr>
          <p:cNvPr id="37897" name="Text Box 20"/>
          <p:cNvSpPr txBox="1">
            <a:spLocks noChangeArrowheads="1"/>
          </p:cNvSpPr>
          <p:nvPr/>
        </p:nvSpPr>
        <p:spPr bwMode="auto">
          <a:xfrm>
            <a:off x="3206750" y="1647825"/>
            <a:ext cx="126682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Source 1</a:t>
            </a:r>
          </a:p>
        </p:txBody>
      </p:sp>
      <p:sp>
        <p:nvSpPr>
          <p:cNvPr id="37898" name="Text Box 21"/>
          <p:cNvSpPr txBox="1">
            <a:spLocks noChangeArrowheads="1"/>
          </p:cNvSpPr>
          <p:nvPr/>
        </p:nvSpPr>
        <p:spPr bwMode="auto">
          <a:xfrm>
            <a:off x="6105525" y="1457325"/>
            <a:ext cx="126682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Source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cs typeface="+mj-cs"/>
              </a:rPr>
              <a:t>Spatial separation: Masking level difference</a:t>
            </a:r>
          </a:p>
        </p:txBody>
      </p:sp>
      <p:grpSp>
        <p:nvGrpSpPr>
          <p:cNvPr id="39939" name="Group 28"/>
          <p:cNvGrpSpPr>
            <a:grpSpLocks/>
          </p:cNvGrpSpPr>
          <p:nvPr/>
        </p:nvGrpSpPr>
        <p:grpSpPr bwMode="auto">
          <a:xfrm>
            <a:off x="312738" y="2374900"/>
            <a:ext cx="3333750" cy="2108200"/>
            <a:chOff x="197" y="1496"/>
            <a:chExt cx="2100" cy="1328"/>
          </a:xfrm>
        </p:grpSpPr>
        <p:grpSp>
          <p:nvGrpSpPr>
            <p:cNvPr id="39954" name="Group 6"/>
            <p:cNvGrpSpPr>
              <a:grpSpLocks/>
            </p:cNvGrpSpPr>
            <p:nvPr/>
          </p:nvGrpSpPr>
          <p:grpSpPr bwMode="auto">
            <a:xfrm>
              <a:off x="807" y="1496"/>
              <a:ext cx="1490" cy="1328"/>
              <a:chOff x="2196" y="1600"/>
              <a:chExt cx="1859" cy="1853"/>
            </a:xfrm>
          </p:grpSpPr>
          <p:grpSp>
            <p:nvGrpSpPr>
              <p:cNvPr id="39956" name="Group 7"/>
              <p:cNvGrpSpPr>
                <a:grpSpLocks/>
              </p:cNvGrpSpPr>
              <p:nvPr/>
            </p:nvGrpSpPr>
            <p:grpSpPr bwMode="auto">
              <a:xfrm>
                <a:off x="2302" y="1600"/>
                <a:ext cx="1673" cy="1853"/>
                <a:chOff x="2302" y="1600"/>
                <a:chExt cx="1673" cy="1853"/>
              </a:xfrm>
            </p:grpSpPr>
            <p:sp>
              <p:nvSpPr>
                <p:cNvPr id="39961" name="Oval 8"/>
                <p:cNvSpPr>
                  <a:spLocks noChangeArrowheads="1"/>
                </p:cNvSpPr>
                <p:nvPr/>
              </p:nvSpPr>
              <p:spPr bwMode="auto">
                <a:xfrm>
                  <a:off x="2302" y="1845"/>
                  <a:ext cx="1673" cy="16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9962" name="AutoShape 9"/>
                <p:cNvSpPr>
                  <a:spLocks noChangeArrowheads="1"/>
                </p:cNvSpPr>
                <p:nvPr/>
              </p:nvSpPr>
              <p:spPr bwMode="auto">
                <a:xfrm>
                  <a:off x="2914" y="1600"/>
                  <a:ext cx="449" cy="31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9957" name="Group 10"/>
              <p:cNvGrpSpPr>
                <a:grpSpLocks/>
              </p:cNvGrpSpPr>
              <p:nvPr/>
            </p:nvGrpSpPr>
            <p:grpSpPr bwMode="auto">
              <a:xfrm>
                <a:off x="2196" y="2115"/>
                <a:ext cx="1859" cy="1207"/>
                <a:chOff x="2196" y="2115"/>
                <a:chExt cx="1859" cy="1207"/>
              </a:xfrm>
            </p:grpSpPr>
            <p:sp>
              <p:nvSpPr>
                <p:cNvPr id="39958" name="Oval 11"/>
                <p:cNvSpPr>
                  <a:spLocks noChangeArrowheads="1"/>
                </p:cNvSpPr>
                <p:nvPr/>
              </p:nvSpPr>
              <p:spPr bwMode="auto">
                <a:xfrm>
                  <a:off x="2196" y="2564"/>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39959" name="Oval 12"/>
                <p:cNvSpPr>
                  <a:spLocks noChangeArrowheads="1"/>
                </p:cNvSpPr>
                <p:nvPr/>
              </p:nvSpPr>
              <p:spPr bwMode="auto">
                <a:xfrm>
                  <a:off x="3876" y="2488"/>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39960" name="Arc 13"/>
                <p:cNvSpPr>
                  <a:spLocks/>
                </p:cNvSpPr>
                <p:nvPr/>
              </p:nvSpPr>
              <p:spPr bwMode="auto">
                <a:xfrm rot="-2740208">
                  <a:off x="2526" y="2099"/>
                  <a:ext cx="1207" cy="1239"/>
                </a:xfrm>
                <a:custGeom>
                  <a:avLst/>
                  <a:gdLst>
                    <a:gd name="T0" fmla="*/ 0 w 28167"/>
                    <a:gd name="T1" fmla="*/ 42 h 30406"/>
                    <a:gd name="T2" fmla="*/ 1127 w 28167"/>
                    <a:gd name="T3" fmla="*/ 1239 h 30406"/>
                    <a:gd name="T4" fmla="*/ 281 w 28167"/>
                    <a:gd name="T5" fmla="*/ 880 h 30406"/>
                    <a:gd name="T6" fmla="*/ 0 60000 65536"/>
                    <a:gd name="T7" fmla="*/ 0 60000 65536"/>
                    <a:gd name="T8" fmla="*/ 0 60000 65536"/>
                    <a:gd name="T9" fmla="*/ 0 w 28167"/>
                    <a:gd name="T10" fmla="*/ 0 h 30406"/>
                    <a:gd name="T11" fmla="*/ 28167 w 28167"/>
                    <a:gd name="T12" fmla="*/ 30406 h 30406"/>
                  </a:gdLst>
                  <a:ahLst/>
                  <a:cxnLst>
                    <a:cxn ang="T6">
                      <a:pos x="T0" y="T1"/>
                    </a:cxn>
                    <a:cxn ang="T7">
                      <a:pos x="T2" y="T3"/>
                    </a:cxn>
                    <a:cxn ang="T8">
                      <a:pos x="T4" y="T5"/>
                    </a:cxn>
                  </a:cxnLst>
                  <a:rect l="T9" t="T10" r="T11" b="T12"/>
                  <a:pathLst>
                    <a:path w="28167" h="30406" fill="none" extrusionOk="0">
                      <a:moveTo>
                        <a:pt x="-1" y="1022"/>
                      </a:moveTo>
                      <a:cubicBezTo>
                        <a:pt x="2123" y="344"/>
                        <a:pt x="4338" y="-1"/>
                        <a:pt x="6567" y="-1"/>
                      </a:cubicBezTo>
                      <a:cubicBezTo>
                        <a:pt x="18496" y="0"/>
                        <a:pt x="28167" y="9670"/>
                        <a:pt x="28167" y="21600"/>
                      </a:cubicBezTo>
                      <a:cubicBezTo>
                        <a:pt x="28167" y="24634"/>
                        <a:pt x="27527" y="27635"/>
                        <a:pt x="26290" y="30406"/>
                      </a:cubicBezTo>
                    </a:path>
                    <a:path w="28167" h="30406" stroke="0" extrusionOk="0">
                      <a:moveTo>
                        <a:pt x="-1" y="1022"/>
                      </a:moveTo>
                      <a:cubicBezTo>
                        <a:pt x="2123" y="344"/>
                        <a:pt x="4338" y="-1"/>
                        <a:pt x="6567" y="-1"/>
                      </a:cubicBezTo>
                      <a:cubicBezTo>
                        <a:pt x="18496" y="0"/>
                        <a:pt x="28167" y="9670"/>
                        <a:pt x="28167" y="21600"/>
                      </a:cubicBezTo>
                      <a:cubicBezTo>
                        <a:pt x="28167" y="24634"/>
                        <a:pt x="27527" y="27635"/>
                        <a:pt x="26290" y="30406"/>
                      </a:cubicBezTo>
                      <a:lnTo>
                        <a:pt x="6567" y="21600"/>
                      </a:lnTo>
                      <a:close/>
                    </a:path>
                  </a:pathLst>
                </a:custGeom>
                <a:noFill/>
                <a:ln w="57150">
                  <a:solidFill>
                    <a:schemeClr val="accent2"/>
                  </a:solidFill>
                  <a:round/>
                  <a:headEnd/>
                  <a:tailEnd/>
                </a:ln>
              </p:spPr>
              <p:txBody>
                <a:bodyPr wrap="none" anchor="ctr">
                  <a:prstTxWarp prst="textNoShape">
                    <a:avLst/>
                  </a:prstTxWarp>
                </a:bodyPr>
                <a:lstStyle/>
                <a:p>
                  <a:endParaRPr lang="en-US"/>
                </a:p>
              </p:txBody>
            </p:sp>
          </p:grpSp>
        </p:grpSp>
        <p:pic>
          <p:nvPicPr>
            <p:cNvPr id="39955" name="Picture 16"/>
            <p:cNvPicPr>
              <a:picLocks noChangeAspect="1" noChangeArrowheads="1"/>
            </p:cNvPicPr>
            <p:nvPr/>
          </p:nvPicPr>
          <p:blipFill>
            <a:blip r:embed="rId3"/>
            <a:srcRect l="27962" t="7753" r="64404" b="86981"/>
            <a:stretch>
              <a:fillRect/>
            </a:stretch>
          </p:blipFill>
          <p:spPr bwMode="auto">
            <a:xfrm>
              <a:off x="197" y="2039"/>
              <a:ext cx="521" cy="437"/>
            </a:xfrm>
            <a:prstGeom prst="rect">
              <a:avLst/>
            </a:prstGeom>
            <a:noFill/>
            <a:ln w="9525">
              <a:noFill/>
              <a:miter lim="800000"/>
              <a:headEnd/>
              <a:tailEnd/>
            </a:ln>
          </p:spPr>
        </p:pic>
      </p:grpSp>
      <p:grpSp>
        <p:nvGrpSpPr>
          <p:cNvPr id="39940" name="Group 29"/>
          <p:cNvGrpSpPr>
            <a:grpSpLocks/>
          </p:cNvGrpSpPr>
          <p:nvPr/>
        </p:nvGrpSpPr>
        <p:grpSpPr bwMode="auto">
          <a:xfrm>
            <a:off x="4673600" y="2374900"/>
            <a:ext cx="4375150" cy="2108200"/>
            <a:chOff x="2880" y="1364"/>
            <a:chExt cx="2756" cy="1328"/>
          </a:xfrm>
        </p:grpSpPr>
        <p:grpSp>
          <p:nvGrpSpPr>
            <p:cNvPr id="39944" name="Group 17"/>
            <p:cNvGrpSpPr>
              <a:grpSpLocks/>
            </p:cNvGrpSpPr>
            <p:nvPr/>
          </p:nvGrpSpPr>
          <p:grpSpPr bwMode="auto">
            <a:xfrm>
              <a:off x="3522" y="1364"/>
              <a:ext cx="1490" cy="1328"/>
              <a:chOff x="2196" y="1600"/>
              <a:chExt cx="1859" cy="1853"/>
            </a:xfrm>
          </p:grpSpPr>
          <p:grpSp>
            <p:nvGrpSpPr>
              <p:cNvPr id="39947" name="Group 18"/>
              <p:cNvGrpSpPr>
                <a:grpSpLocks/>
              </p:cNvGrpSpPr>
              <p:nvPr/>
            </p:nvGrpSpPr>
            <p:grpSpPr bwMode="auto">
              <a:xfrm>
                <a:off x="2302" y="1600"/>
                <a:ext cx="1673" cy="1853"/>
                <a:chOff x="2302" y="1600"/>
                <a:chExt cx="1673" cy="1853"/>
              </a:xfrm>
            </p:grpSpPr>
            <p:sp>
              <p:nvSpPr>
                <p:cNvPr id="39952" name="Oval 19"/>
                <p:cNvSpPr>
                  <a:spLocks noChangeArrowheads="1"/>
                </p:cNvSpPr>
                <p:nvPr/>
              </p:nvSpPr>
              <p:spPr bwMode="auto">
                <a:xfrm>
                  <a:off x="2302" y="1845"/>
                  <a:ext cx="1673" cy="16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9953" name="AutoShape 20"/>
                <p:cNvSpPr>
                  <a:spLocks noChangeArrowheads="1"/>
                </p:cNvSpPr>
                <p:nvPr/>
              </p:nvSpPr>
              <p:spPr bwMode="auto">
                <a:xfrm>
                  <a:off x="2914" y="1600"/>
                  <a:ext cx="449" cy="31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9948" name="Group 21"/>
              <p:cNvGrpSpPr>
                <a:grpSpLocks/>
              </p:cNvGrpSpPr>
              <p:nvPr/>
            </p:nvGrpSpPr>
            <p:grpSpPr bwMode="auto">
              <a:xfrm>
                <a:off x="2196" y="2115"/>
                <a:ext cx="1859" cy="1207"/>
                <a:chOff x="2196" y="2115"/>
                <a:chExt cx="1859" cy="1207"/>
              </a:xfrm>
            </p:grpSpPr>
            <p:sp>
              <p:nvSpPr>
                <p:cNvPr id="39949" name="Oval 22"/>
                <p:cNvSpPr>
                  <a:spLocks noChangeArrowheads="1"/>
                </p:cNvSpPr>
                <p:nvPr/>
              </p:nvSpPr>
              <p:spPr bwMode="auto">
                <a:xfrm>
                  <a:off x="2196" y="2564"/>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39950" name="Oval 23"/>
                <p:cNvSpPr>
                  <a:spLocks noChangeArrowheads="1"/>
                </p:cNvSpPr>
                <p:nvPr/>
              </p:nvSpPr>
              <p:spPr bwMode="auto">
                <a:xfrm>
                  <a:off x="3876" y="2488"/>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39951" name="Arc 24"/>
                <p:cNvSpPr>
                  <a:spLocks/>
                </p:cNvSpPr>
                <p:nvPr/>
              </p:nvSpPr>
              <p:spPr bwMode="auto">
                <a:xfrm rot="-2740208">
                  <a:off x="2526" y="2099"/>
                  <a:ext cx="1207" cy="1239"/>
                </a:xfrm>
                <a:custGeom>
                  <a:avLst/>
                  <a:gdLst>
                    <a:gd name="T0" fmla="*/ 0 w 28167"/>
                    <a:gd name="T1" fmla="*/ 42 h 30406"/>
                    <a:gd name="T2" fmla="*/ 1127 w 28167"/>
                    <a:gd name="T3" fmla="*/ 1239 h 30406"/>
                    <a:gd name="T4" fmla="*/ 281 w 28167"/>
                    <a:gd name="T5" fmla="*/ 880 h 30406"/>
                    <a:gd name="T6" fmla="*/ 0 60000 65536"/>
                    <a:gd name="T7" fmla="*/ 0 60000 65536"/>
                    <a:gd name="T8" fmla="*/ 0 60000 65536"/>
                    <a:gd name="T9" fmla="*/ 0 w 28167"/>
                    <a:gd name="T10" fmla="*/ 0 h 30406"/>
                    <a:gd name="T11" fmla="*/ 28167 w 28167"/>
                    <a:gd name="T12" fmla="*/ 30406 h 30406"/>
                  </a:gdLst>
                  <a:ahLst/>
                  <a:cxnLst>
                    <a:cxn ang="T6">
                      <a:pos x="T0" y="T1"/>
                    </a:cxn>
                    <a:cxn ang="T7">
                      <a:pos x="T2" y="T3"/>
                    </a:cxn>
                    <a:cxn ang="T8">
                      <a:pos x="T4" y="T5"/>
                    </a:cxn>
                  </a:cxnLst>
                  <a:rect l="T9" t="T10" r="T11" b="T12"/>
                  <a:pathLst>
                    <a:path w="28167" h="30406" fill="none" extrusionOk="0">
                      <a:moveTo>
                        <a:pt x="-1" y="1022"/>
                      </a:moveTo>
                      <a:cubicBezTo>
                        <a:pt x="2123" y="344"/>
                        <a:pt x="4338" y="-1"/>
                        <a:pt x="6567" y="-1"/>
                      </a:cubicBezTo>
                      <a:cubicBezTo>
                        <a:pt x="18496" y="0"/>
                        <a:pt x="28167" y="9670"/>
                        <a:pt x="28167" y="21600"/>
                      </a:cubicBezTo>
                      <a:cubicBezTo>
                        <a:pt x="28167" y="24634"/>
                        <a:pt x="27527" y="27635"/>
                        <a:pt x="26290" y="30406"/>
                      </a:cubicBezTo>
                    </a:path>
                    <a:path w="28167" h="30406" stroke="0" extrusionOk="0">
                      <a:moveTo>
                        <a:pt x="-1" y="1022"/>
                      </a:moveTo>
                      <a:cubicBezTo>
                        <a:pt x="2123" y="344"/>
                        <a:pt x="4338" y="-1"/>
                        <a:pt x="6567" y="-1"/>
                      </a:cubicBezTo>
                      <a:cubicBezTo>
                        <a:pt x="18496" y="0"/>
                        <a:pt x="28167" y="9670"/>
                        <a:pt x="28167" y="21600"/>
                      </a:cubicBezTo>
                      <a:cubicBezTo>
                        <a:pt x="28167" y="24634"/>
                        <a:pt x="27527" y="27635"/>
                        <a:pt x="26290" y="30406"/>
                      </a:cubicBezTo>
                      <a:lnTo>
                        <a:pt x="6567" y="21600"/>
                      </a:lnTo>
                      <a:close/>
                    </a:path>
                  </a:pathLst>
                </a:custGeom>
                <a:noFill/>
                <a:ln w="57150">
                  <a:solidFill>
                    <a:schemeClr val="accent2"/>
                  </a:solidFill>
                  <a:round/>
                  <a:headEnd/>
                  <a:tailEnd/>
                </a:ln>
              </p:spPr>
              <p:txBody>
                <a:bodyPr wrap="none" anchor="ctr">
                  <a:prstTxWarp prst="textNoShape">
                    <a:avLst/>
                  </a:prstTxWarp>
                </a:bodyPr>
                <a:lstStyle/>
                <a:p>
                  <a:endParaRPr lang="en-US"/>
                </a:p>
              </p:txBody>
            </p:sp>
          </p:grpSp>
        </p:grpSp>
        <p:pic>
          <p:nvPicPr>
            <p:cNvPr id="39945" name="Picture 25"/>
            <p:cNvPicPr>
              <a:picLocks noChangeAspect="1" noChangeArrowheads="1"/>
            </p:cNvPicPr>
            <p:nvPr/>
          </p:nvPicPr>
          <p:blipFill>
            <a:blip r:embed="rId3"/>
            <a:srcRect l="27962" t="10596" r="64404" b="86981"/>
            <a:stretch>
              <a:fillRect/>
            </a:stretch>
          </p:blipFill>
          <p:spPr bwMode="auto">
            <a:xfrm>
              <a:off x="5115" y="2056"/>
              <a:ext cx="521" cy="201"/>
            </a:xfrm>
            <a:prstGeom prst="rect">
              <a:avLst/>
            </a:prstGeom>
            <a:noFill/>
            <a:ln w="9525">
              <a:noFill/>
              <a:miter lim="800000"/>
              <a:headEnd/>
              <a:tailEnd/>
            </a:ln>
          </p:spPr>
        </p:pic>
        <p:pic>
          <p:nvPicPr>
            <p:cNvPr id="39946" name="Picture 26"/>
            <p:cNvPicPr>
              <a:picLocks noChangeAspect="1" noChangeArrowheads="1"/>
            </p:cNvPicPr>
            <p:nvPr/>
          </p:nvPicPr>
          <p:blipFill>
            <a:blip r:embed="rId3"/>
            <a:srcRect l="27962" t="7753" r="64404" b="86981"/>
            <a:stretch>
              <a:fillRect/>
            </a:stretch>
          </p:blipFill>
          <p:spPr bwMode="auto">
            <a:xfrm>
              <a:off x="2880" y="1941"/>
              <a:ext cx="521" cy="437"/>
            </a:xfrm>
            <a:prstGeom prst="rect">
              <a:avLst/>
            </a:prstGeom>
            <a:noFill/>
            <a:ln w="9525">
              <a:noFill/>
              <a:miter lim="800000"/>
              <a:headEnd/>
              <a:tailEnd/>
            </a:ln>
          </p:spPr>
        </p:pic>
      </p:grpSp>
      <p:sp>
        <p:nvSpPr>
          <p:cNvPr id="39941" name="Text Box 30"/>
          <p:cNvSpPr txBox="1">
            <a:spLocks noChangeArrowheads="1"/>
          </p:cNvSpPr>
          <p:nvPr/>
        </p:nvSpPr>
        <p:spPr bwMode="auto">
          <a:xfrm>
            <a:off x="306388" y="4946650"/>
            <a:ext cx="3951287" cy="457200"/>
          </a:xfrm>
          <a:prstGeom prst="rect">
            <a:avLst/>
          </a:prstGeom>
          <a:noFill/>
          <a:ln w="9525">
            <a:noFill/>
            <a:miter lim="800000"/>
            <a:headEnd/>
            <a:tailEnd/>
          </a:ln>
        </p:spPr>
        <p:txBody>
          <a:bodyPr wrap="none">
            <a:prstTxWarp prst="textNoShape">
              <a:avLst/>
            </a:prstTxWarp>
            <a:spAutoFit/>
          </a:bodyPr>
          <a:lstStyle/>
          <a:p>
            <a:r>
              <a:rPr lang="en-US"/>
              <a:t>Threshold for tone: 25 dB SPL</a:t>
            </a:r>
          </a:p>
        </p:txBody>
      </p:sp>
      <p:sp>
        <p:nvSpPr>
          <p:cNvPr id="39942" name="Text Box 31"/>
          <p:cNvSpPr txBox="1">
            <a:spLocks noChangeArrowheads="1"/>
          </p:cNvSpPr>
          <p:nvPr/>
        </p:nvSpPr>
        <p:spPr bwMode="auto">
          <a:xfrm>
            <a:off x="4878388" y="4986338"/>
            <a:ext cx="3951287" cy="457200"/>
          </a:xfrm>
          <a:prstGeom prst="rect">
            <a:avLst/>
          </a:prstGeom>
          <a:noFill/>
          <a:ln w="9525">
            <a:noFill/>
            <a:miter lim="800000"/>
            <a:headEnd/>
            <a:tailEnd/>
          </a:ln>
        </p:spPr>
        <p:txBody>
          <a:bodyPr wrap="none">
            <a:prstTxWarp prst="textNoShape">
              <a:avLst/>
            </a:prstTxWarp>
            <a:spAutoFit/>
          </a:bodyPr>
          <a:lstStyle/>
          <a:p>
            <a:r>
              <a:rPr lang="en-US"/>
              <a:t>Threshold for tone: 16 dB SPL</a:t>
            </a:r>
          </a:p>
        </p:txBody>
      </p:sp>
      <p:sp>
        <p:nvSpPr>
          <p:cNvPr id="39943" name="Text Box 32"/>
          <p:cNvSpPr txBox="1">
            <a:spLocks noChangeArrowheads="1"/>
          </p:cNvSpPr>
          <p:nvPr/>
        </p:nvSpPr>
        <p:spPr bwMode="auto">
          <a:xfrm>
            <a:off x="6669088" y="5649913"/>
            <a:ext cx="354012" cy="701675"/>
          </a:xfrm>
          <a:prstGeom prst="rect">
            <a:avLst/>
          </a:prstGeom>
          <a:solidFill>
            <a:schemeClr val="accent2"/>
          </a:solidFill>
          <a:ln w="9525">
            <a:noFill/>
            <a:miter lim="800000"/>
            <a:headEnd/>
            <a:tailEnd/>
          </a:ln>
        </p:spPr>
        <p:txBody>
          <a:bodyPr wrap="none">
            <a:prstTxWarp prst="textNoShape">
              <a:avLst/>
            </a:prstTxWarp>
            <a:spAutoFit/>
          </a:bodyPr>
          <a:lstStyle/>
          <a:p>
            <a:r>
              <a:rPr lang="en-US" sz="4000">
                <a:solidFill>
                  <a:schemeClr val="hlink"/>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cs typeface="+mj-cs"/>
              </a:rPr>
              <a:t>Spatial separation: Masking level difference</a:t>
            </a:r>
          </a:p>
        </p:txBody>
      </p:sp>
      <p:grpSp>
        <p:nvGrpSpPr>
          <p:cNvPr id="41987" name="Group 5"/>
          <p:cNvGrpSpPr>
            <a:grpSpLocks/>
          </p:cNvGrpSpPr>
          <p:nvPr/>
        </p:nvGrpSpPr>
        <p:grpSpPr bwMode="auto">
          <a:xfrm>
            <a:off x="312738" y="2374900"/>
            <a:ext cx="3333750" cy="2108200"/>
            <a:chOff x="197" y="1496"/>
            <a:chExt cx="2100" cy="1328"/>
          </a:xfrm>
        </p:grpSpPr>
        <p:grpSp>
          <p:nvGrpSpPr>
            <p:cNvPr id="42003" name="Group 6"/>
            <p:cNvGrpSpPr>
              <a:grpSpLocks/>
            </p:cNvGrpSpPr>
            <p:nvPr/>
          </p:nvGrpSpPr>
          <p:grpSpPr bwMode="auto">
            <a:xfrm>
              <a:off x="807" y="1496"/>
              <a:ext cx="1490" cy="1328"/>
              <a:chOff x="2196" y="1600"/>
              <a:chExt cx="1859" cy="1853"/>
            </a:xfrm>
          </p:grpSpPr>
          <p:grpSp>
            <p:nvGrpSpPr>
              <p:cNvPr id="42005" name="Group 7"/>
              <p:cNvGrpSpPr>
                <a:grpSpLocks/>
              </p:cNvGrpSpPr>
              <p:nvPr/>
            </p:nvGrpSpPr>
            <p:grpSpPr bwMode="auto">
              <a:xfrm>
                <a:off x="2302" y="1600"/>
                <a:ext cx="1673" cy="1853"/>
                <a:chOff x="2302" y="1600"/>
                <a:chExt cx="1673" cy="1853"/>
              </a:xfrm>
            </p:grpSpPr>
            <p:sp>
              <p:nvSpPr>
                <p:cNvPr id="42010" name="Oval 8"/>
                <p:cNvSpPr>
                  <a:spLocks noChangeArrowheads="1"/>
                </p:cNvSpPr>
                <p:nvPr/>
              </p:nvSpPr>
              <p:spPr bwMode="auto">
                <a:xfrm>
                  <a:off x="2302" y="1845"/>
                  <a:ext cx="1673" cy="16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2011" name="AutoShape 9"/>
                <p:cNvSpPr>
                  <a:spLocks noChangeArrowheads="1"/>
                </p:cNvSpPr>
                <p:nvPr/>
              </p:nvSpPr>
              <p:spPr bwMode="auto">
                <a:xfrm>
                  <a:off x="2914" y="1600"/>
                  <a:ext cx="449" cy="31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2006" name="Group 10"/>
              <p:cNvGrpSpPr>
                <a:grpSpLocks/>
              </p:cNvGrpSpPr>
              <p:nvPr/>
            </p:nvGrpSpPr>
            <p:grpSpPr bwMode="auto">
              <a:xfrm>
                <a:off x="2196" y="2115"/>
                <a:ext cx="1859" cy="1207"/>
                <a:chOff x="2196" y="2115"/>
                <a:chExt cx="1859" cy="1207"/>
              </a:xfrm>
            </p:grpSpPr>
            <p:sp>
              <p:nvSpPr>
                <p:cNvPr id="42007" name="Oval 11"/>
                <p:cNvSpPr>
                  <a:spLocks noChangeArrowheads="1"/>
                </p:cNvSpPr>
                <p:nvPr/>
              </p:nvSpPr>
              <p:spPr bwMode="auto">
                <a:xfrm>
                  <a:off x="2196" y="2564"/>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3876" y="2488"/>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42009" name="Arc 13"/>
                <p:cNvSpPr>
                  <a:spLocks/>
                </p:cNvSpPr>
                <p:nvPr/>
              </p:nvSpPr>
              <p:spPr bwMode="auto">
                <a:xfrm rot="-2740208">
                  <a:off x="2526" y="2099"/>
                  <a:ext cx="1207" cy="1239"/>
                </a:xfrm>
                <a:custGeom>
                  <a:avLst/>
                  <a:gdLst>
                    <a:gd name="T0" fmla="*/ 0 w 28167"/>
                    <a:gd name="T1" fmla="*/ 42 h 30406"/>
                    <a:gd name="T2" fmla="*/ 1127 w 28167"/>
                    <a:gd name="T3" fmla="*/ 1239 h 30406"/>
                    <a:gd name="T4" fmla="*/ 281 w 28167"/>
                    <a:gd name="T5" fmla="*/ 880 h 30406"/>
                    <a:gd name="T6" fmla="*/ 0 60000 65536"/>
                    <a:gd name="T7" fmla="*/ 0 60000 65536"/>
                    <a:gd name="T8" fmla="*/ 0 60000 65536"/>
                    <a:gd name="T9" fmla="*/ 0 w 28167"/>
                    <a:gd name="T10" fmla="*/ 0 h 30406"/>
                    <a:gd name="T11" fmla="*/ 28167 w 28167"/>
                    <a:gd name="T12" fmla="*/ 30406 h 30406"/>
                  </a:gdLst>
                  <a:ahLst/>
                  <a:cxnLst>
                    <a:cxn ang="T6">
                      <a:pos x="T0" y="T1"/>
                    </a:cxn>
                    <a:cxn ang="T7">
                      <a:pos x="T2" y="T3"/>
                    </a:cxn>
                    <a:cxn ang="T8">
                      <a:pos x="T4" y="T5"/>
                    </a:cxn>
                  </a:cxnLst>
                  <a:rect l="T9" t="T10" r="T11" b="T12"/>
                  <a:pathLst>
                    <a:path w="28167" h="30406" fill="none" extrusionOk="0">
                      <a:moveTo>
                        <a:pt x="-1" y="1022"/>
                      </a:moveTo>
                      <a:cubicBezTo>
                        <a:pt x="2123" y="344"/>
                        <a:pt x="4338" y="-1"/>
                        <a:pt x="6567" y="-1"/>
                      </a:cubicBezTo>
                      <a:cubicBezTo>
                        <a:pt x="18496" y="0"/>
                        <a:pt x="28167" y="9670"/>
                        <a:pt x="28167" y="21600"/>
                      </a:cubicBezTo>
                      <a:cubicBezTo>
                        <a:pt x="28167" y="24634"/>
                        <a:pt x="27527" y="27635"/>
                        <a:pt x="26290" y="30406"/>
                      </a:cubicBezTo>
                    </a:path>
                    <a:path w="28167" h="30406" stroke="0" extrusionOk="0">
                      <a:moveTo>
                        <a:pt x="-1" y="1022"/>
                      </a:moveTo>
                      <a:cubicBezTo>
                        <a:pt x="2123" y="344"/>
                        <a:pt x="4338" y="-1"/>
                        <a:pt x="6567" y="-1"/>
                      </a:cubicBezTo>
                      <a:cubicBezTo>
                        <a:pt x="18496" y="0"/>
                        <a:pt x="28167" y="9670"/>
                        <a:pt x="28167" y="21600"/>
                      </a:cubicBezTo>
                      <a:cubicBezTo>
                        <a:pt x="28167" y="24634"/>
                        <a:pt x="27527" y="27635"/>
                        <a:pt x="26290" y="30406"/>
                      </a:cubicBezTo>
                      <a:lnTo>
                        <a:pt x="6567" y="21600"/>
                      </a:lnTo>
                      <a:close/>
                    </a:path>
                  </a:pathLst>
                </a:custGeom>
                <a:noFill/>
                <a:ln w="57150">
                  <a:solidFill>
                    <a:schemeClr val="accent2"/>
                  </a:solidFill>
                  <a:round/>
                  <a:headEnd/>
                  <a:tailEnd/>
                </a:ln>
              </p:spPr>
              <p:txBody>
                <a:bodyPr wrap="none" anchor="ctr">
                  <a:prstTxWarp prst="textNoShape">
                    <a:avLst/>
                  </a:prstTxWarp>
                </a:bodyPr>
                <a:lstStyle/>
                <a:p>
                  <a:endParaRPr lang="en-US"/>
                </a:p>
              </p:txBody>
            </p:sp>
          </p:grpSp>
        </p:grpSp>
        <p:pic>
          <p:nvPicPr>
            <p:cNvPr id="42004" name="Picture 14"/>
            <p:cNvPicPr>
              <a:picLocks noChangeAspect="1" noChangeArrowheads="1"/>
            </p:cNvPicPr>
            <p:nvPr/>
          </p:nvPicPr>
          <p:blipFill>
            <a:blip r:embed="rId3"/>
            <a:srcRect l="27962" t="7753" r="64404" b="86981"/>
            <a:stretch>
              <a:fillRect/>
            </a:stretch>
          </p:blipFill>
          <p:spPr bwMode="auto">
            <a:xfrm>
              <a:off x="197" y="2039"/>
              <a:ext cx="521" cy="437"/>
            </a:xfrm>
            <a:prstGeom prst="rect">
              <a:avLst/>
            </a:prstGeom>
            <a:noFill/>
            <a:ln w="9525">
              <a:noFill/>
              <a:miter lim="800000"/>
              <a:headEnd/>
              <a:tailEnd/>
            </a:ln>
          </p:spPr>
        </p:pic>
      </p:grpSp>
      <p:grpSp>
        <p:nvGrpSpPr>
          <p:cNvPr id="41988" name="Group 15"/>
          <p:cNvGrpSpPr>
            <a:grpSpLocks/>
          </p:cNvGrpSpPr>
          <p:nvPr/>
        </p:nvGrpSpPr>
        <p:grpSpPr bwMode="auto">
          <a:xfrm>
            <a:off x="4673600" y="2374900"/>
            <a:ext cx="4375150" cy="2108200"/>
            <a:chOff x="2880" y="1364"/>
            <a:chExt cx="2756" cy="1328"/>
          </a:xfrm>
        </p:grpSpPr>
        <p:grpSp>
          <p:nvGrpSpPr>
            <p:cNvPr id="41993" name="Group 16"/>
            <p:cNvGrpSpPr>
              <a:grpSpLocks/>
            </p:cNvGrpSpPr>
            <p:nvPr/>
          </p:nvGrpSpPr>
          <p:grpSpPr bwMode="auto">
            <a:xfrm>
              <a:off x="3522" y="1364"/>
              <a:ext cx="1490" cy="1328"/>
              <a:chOff x="2196" y="1600"/>
              <a:chExt cx="1859" cy="1853"/>
            </a:xfrm>
          </p:grpSpPr>
          <p:grpSp>
            <p:nvGrpSpPr>
              <p:cNvPr id="41996" name="Group 17"/>
              <p:cNvGrpSpPr>
                <a:grpSpLocks/>
              </p:cNvGrpSpPr>
              <p:nvPr/>
            </p:nvGrpSpPr>
            <p:grpSpPr bwMode="auto">
              <a:xfrm>
                <a:off x="2302" y="1600"/>
                <a:ext cx="1673" cy="1853"/>
                <a:chOff x="2302" y="1600"/>
                <a:chExt cx="1673" cy="1853"/>
              </a:xfrm>
            </p:grpSpPr>
            <p:sp>
              <p:nvSpPr>
                <p:cNvPr id="42001" name="Oval 18"/>
                <p:cNvSpPr>
                  <a:spLocks noChangeArrowheads="1"/>
                </p:cNvSpPr>
                <p:nvPr/>
              </p:nvSpPr>
              <p:spPr bwMode="auto">
                <a:xfrm>
                  <a:off x="2302" y="1845"/>
                  <a:ext cx="1673" cy="16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2002" name="AutoShape 19"/>
                <p:cNvSpPr>
                  <a:spLocks noChangeArrowheads="1"/>
                </p:cNvSpPr>
                <p:nvPr/>
              </p:nvSpPr>
              <p:spPr bwMode="auto">
                <a:xfrm>
                  <a:off x="2914" y="1600"/>
                  <a:ext cx="449" cy="31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1997" name="Group 20"/>
              <p:cNvGrpSpPr>
                <a:grpSpLocks/>
              </p:cNvGrpSpPr>
              <p:nvPr/>
            </p:nvGrpSpPr>
            <p:grpSpPr bwMode="auto">
              <a:xfrm>
                <a:off x="2196" y="2115"/>
                <a:ext cx="1859" cy="1207"/>
                <a:chOff x="2196" y="2115"/>
                <a:chExt cx="1859" cy="1207"/>
              </a:xfrm>
            </p:grpSpPr>
            <p:sp>
              <p:nvSpPr>
                <p:cNvPr id="41998" name="Oval 21"/>
                <p:cNvSpPr>
                  <a:spLocks noChangeArrowheads="1"/>
                </p:cNvSpPr>
                <p:nvPr/>
              </p:nvSpPr>
              <p:spPr bwMode="auto">
                <a:xfrm>
                  <a:off x="2196" y="2564"/>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41999" name="Oval 22"/>
                <p:cNvSpPr>
                  <a:spLocks noChangeArrowheads="1"/>
                </p:cNvSpPr>
                <p:nvPr/>
              </p:nvSpPr>
              <p:spPr bwMode="auto">
                <a:xfrm>
                  <a:off x="3876" y="2488"/>
                  <a:ext cx="179" cy="367"/>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endParaRPr lang="en-US"/>
                </a:p>
              </p:txBody>
            </p:sp>
            <p:sp>
              <p:nvSpPr>
                <p:cNvPr id="42000" name="Arc 23"/>
                <p:cNvSpPr>
                  <a:spLocks/>
                </p:cNvSpPr>
                <p:nvPr/>
              </p:nvSpPr>
              <p:spPr bwMode="auto">
                <a:xfrm rot="-2740208">
                  <a:off x="2526" y="2099"/>
                  <a:ext cx="1207" cy="1239"/>
                </a:xfrm>
                <a:custGeom>
                  <a:avLst/>
                  <a:gdLst>
                    <a:gd name="T0" fmla="*/ 0 w 28167"/>
                    <a:gd name="T1" fmla="*/ 42 h 30406"/>
                    <a:gd name="T2" fmla="*/ 1127 w 28167"/>
                    <a:gd name="T3" fmla="*/ 1239 h 30406"/>
                    <a:gd name="T4" fmla="*/ 281 w 28167"/>
                    <a:gd name="T5" fmla="*/ 880 h 30406"/>
                    <a:gd name="T6" fmla="*/ 0 60000 65536"/>
                    <a:gd name="T7" fmla="*/ 0 60000 65536"/>
                    <a:gd name="T8" fmla="*/ 0 60000 65536"/>
                    <a:gd name="T9" fmla="*/ 0 w 28167"/>
                    <a:gd name="T10" fmla="*/ 0 h 30406"/>
                    <a:gd name="T11" fmla="*/ 28167 w 28167"/>
                    <a:gd name="T12" fmla="*/ 30406 h 30406"/>
                  </a:gdLst>
                  <a:ahLst/>
                  <a:cxnLst>
                    <a:cxn ang="T6">
                      <a:pos x="T0" y="T1"/>
                    </a:cxn>
                    <a:cxn ang="T7">
                      <a:pos x="T2" y="T3"/>
                    </a:cxn>
                    <a:cxn ang="T8">
                      <a:pos x="T4" y="T5"/>
                    </a:cxn>
                  </a:cxnLst>
                  <a:rect l="T9" t="T10" r="T11" b="T12"/>
                  <a:pathLst>
                    <a:path w="28167" h="30406" fill="none" extrusionOk="0">
                      <a:moveTo>
                        <a:pt x="-1" y="1022"/>
                      </a:moveTo>
                      <a:cubicBezTo>
                        <a:pt x="2123" y="344"/>
                        <a:pt x="4338" y="-1"/>
                        <a:pt x="6567" y="-1"/>
                      </a:cubicBezTo>
                      <a:cubicBezTo>
                        <a:pt x="18496" y="0"/>
                        <a:pt x="28167" y="9670"/>
                        <a:pt x="28167" y="21600"/>
                      </a:cubicBezTo>
                      <a:cubicBezTo>
                        <a:pt x="28167" y="24634"/>
                        <a:pt x="27527" y="27635"/>
                        <a:pt x="26290" y="30406"/>
                      </a:cubicBezTo>
                    </a:path>
                    <a:path w="28167" h="30406" stroke="0" extrusionOk="0">
                      <a:moveTo>
                        <a:pt x="-1" y="1022"/>
                      </a:moveTo>
                      <a:cubicBezTo>
                        <a:pt x="2123" y="344"/>
                        <a:pt x="4338" y="-1"/>
                        <a:pt x="6567" y="-1"/>
                      </a:cubicBezTo>
                      <a:cubicBezTo>
                        <a:pt x="18496" y="0"/>
                        <a:pt x="28167" y="9670"/>
                        <a:pt x="28167" y="21600"/>
                      </a:cubicBezTo>
                      <a:cubicBezTo>
                        <a:pt x="28167" y="24634"/>
                        <a:pt x="27527" y="27635"/>
                        <a:pt x="26290" y="30406"/>
                      </a:cubicBezTo>
                      <a:lnTo>
                        <a:pt x="6567" y="21600"/>
                      </a:lnTo>
                      <a:close/>
                    </a:path>
                  </a:pathLst>
                </a:custGeom>
                <a:noFill/>
                <a:ln w="57150">
                  <a:solidFill>
                    <a:schemeClr val="accent2"/>
                  </a:solidFill>
                  <a:round/>
                  <a:headEnd/>
                  <a:tailEnd/>
                </a:ln>
              </p:spPr>
              <p:txBody>
                <a:bodyPr wrap="none" anchor="ctr">
                  <a:prstTxWarp prst="textNoShape">
                    <a:avLst/>
                  </a:prstTxWarp>
                </a:bodyPr>
                <a:lstStyle/>
                <a:p>
                  <a:endParaRPr lang="en-US"/>
                </a:p>
              </p:txBody>
            </p:sp>
          </p:grpSp>
        </p:grpSp>
        <p:pic>
          <p:nvPicPr>
            <p:cNvPr id="41994" name="Picture 24"/>
            <p:cNvPicPr>
              <a:picLocks noChangeAspect="1" noChangeArrowheads="1"/>
            </p:cNvPicPr>
            <p:nvPr/>
          </p:nvPicPr>
          <p:blipFill>
            <a:blip r:embed="rId3"/>
            <a:srcRect l="27962" t="10596" r="64404" b="86981"/>
            <a:stretch>
              <a:fillRect/>
            </a:stretch>
          </p:blipFill>
          <p:spPr bwMode="auto">
            <a:xfrm>
              <a:off x="5115" y="2056"/>
              <a:ext cx="521" cy="201"/>
            </a:xfrm>
            <a:prstGeom prst="rect">
              <a:avLst/>
            </a:prstGeom>
            <a:noFill/>
            <a:ln w="9525">
              <a:noFill/>
              <a:miter lim="800000"/>
              <a:headEnd/>
              <a:tailEnd/>
            </a:ln>
          </p:spPr>
        </p:pic>
        <p:pic>
          <p:nvPicPr>
            <p:cNvPr id="41995" name="Picture 25"/>
            <p:cNvPicPr>
              <a:picLocks noChangeAspect="1" noChangeArrowheads="1"/>
            </p:cNvPicPr>
            <p:nvPr/>
          </p:nvPicPr>
          <p:blipFill>
            <a:blip r:embed="rId3"/>
            <a:srcRect l="27962" t="7753" r="64404" b="86981"/>
            <a:stretch>
              <a:fillRect/>
            </a:stretch>
          </p:blipFill>
          <p:spPr bwMode="auto">
            <a:xfrm>
              <a:off x="2880" y="1941"/>
              <a:ext cx="521" cy="437"/>
            </a:xfrm>
            <a:prstGeom prst="rect">
              <a:avLst/>
            </a:prstGeom>
            <a:noFill/>
            <a:ln w="9525">
              <a:noFill/>
              <a:miter lim="800000"/>
              <a:headEnd/>
              <a:tailEnd/>
            </a:ln>
          </p:spPr>
        </p:pic>
      </p:grpSp>
      <p:sp>
        <p:nvSpPr>
          <p:cNvPr id="41989" name="AutoShape 26"/>
          <p:cNvSpPr>
            <a:spLocks noChangeArrowheads="1"/>
          </p:cNvSpPr>
          <p:nvPr/>
        </p:nvSpPr>
        <p:spPr bwMode="auto">
          <a:xfrm>
            <a:off x="1411288" y="3289300"/>
            <a:ext cx="704850" cy="577850"/>
          </a:xfrm>
          <a:prstGeom prst="sun">
            <a:avLst>
              <a:gd name="adj" fmla="val 25000"/>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41990" name="AutoShape 3"/>
          <p:cNvSpPr>
            <a:spLocks noChangeArrowheads="1"/>
          </p:cNvSpPr>
          <p:nvPr/>
        </p:nvSpPr>
        <p:spPr bwMode="auto">
          <a:xfrm>
            <a:off x="1593850" y="3429000"/>
            <a:ext cx="292100" cy="242888"/>
          </a:xfrm>
          <a:prstGeom prst="sun">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1991" name="AutoShape 27"/>
          <p:cNvSpPr>
            <a:spLocks noChangeArrowheads="1"/>
          </p:cNvSpPr>
          <p:nvPr/>
        </p:nvSpPr>
        <p:spPr bwMode="auto">
          <a:xfrm>
            <a:off x="6523038" y="3289300"/>
            <a:ext cx="704850" cy="577850"/>
          </a:xfrm>
          <a:prstGeom prst="sun">
            <a:avLst>
              <a:gd name="adj" fmla="val 25000"/>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41992" name="AutoShape 28"/>
          <p:cNvSpPr>
            <a:spLocks noChangeArrowheads="1"/>
          </p:cNvSpPr>
          <p:nvPr/>
        </p:nvSpPr>
        <p:spPr bwMode="auto">
          <a:xfrm>
            <a:off x="5934075" y="3429000"/>
            <a:ext cx="292100" cy="242888"/>
          </a:xfrm>
          <a:prstGeom prst="sun">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693738"/>
          </a:xfrm>
        </p:spPr>
        <p:txBody>
          <a:bodyPr rtlCol="0">
            <a:normAutofit fontScale="90000"/>
          </a:bodyPr>
          <a:lstStyle/>
          <a:p>
            <a:pPr fontAlgn="auto">
              <a:spcAft>
                <a:spcPts val="0"/>
              </a:spcAft>
              <a:defRPr/>
            </a:pPr>
            <a:r>
              <a:rPr lang="en-US" dirty="0">
                <a:ea typeface="+mj-ea"/>
                <a:cs typeface="+mj-cs"/>
              </a:rPr>
              <a:t>Masking level difference</a:t>
            </a:r>
          </a:p>
        </p:txBody>
      </p:sp>
      <p:pic>
        <p:nvPicPr>
          <p:cNvPr id="44035" name="Picture 5"/>
          <p:cNvPicPr>
            <a:picLocks noChangeAspect="1" noChangeArrowheads="1"/>
          </p:cNvPicPr>
          <p:nvPr/>
        </p:nvPicPr>
        <p:blipFill>
          <a:blip r:embed="rId3"/>
          <a:srcRect/>
          <a:stretch>
            <a:fillRect/>
          </a:stretch>
        </p:blipFill>
        <p:spPr bwMode="auto">
          <a:xfrm>
            <a:off x="738188" y="1201738"/>
            <a:ext cx="3484562" cy="5346700"/>
          </a:xfrm>
          <a:prstGeom prst="rect">
            <a:avLst/>
          </a:prstGeom>
          <a:noFill/>
          <a:ln w="9525">
            <a:noFill/>
            <a:miter lim="800000"/>
            <a:headEnd/>
            <a:tailEnd/>
          </a:ln>
        </p:spPr>
      </p:pic>
      <p:sp>
        <p:nvSpPr>
          <p:cNvPr id="44036" name="Text Box 6"/>
          <p:cNvSpPr txBox="1">
            <a:spLocks noChangeArrowheads="1"/>
          </p:cNvSpPr>
          <p:nvPr/>
        </p:nvSpPr>
        <p:spPr bwMode="auto">
          <a:xfrm>
            <a:off x="5360988" y="4329113"/>
            <a:ext cx="3379787" cy="2528887"/>
          </a:xfrm>
          <a:prstGeom prst="rect">
            <a:avLst/>
          </a:prstGeom>
          <a:noFill/>
          <a:ln w="9525">
            <a:noFill/>
            <a:miter lim="800000"/>
            <a:headEnd/>
            <a:tailEnd/>
          </a:ln>
        </p:spPr>
        <p:txBody>
          <a:bodyPr>
            <a:prstTxWarp prst="textNoShape">
              <a:avLst/>
            </a:prstTxWarp>
            <a:spAutoFit/>
          </a:bodyPr>
          <a:lstStyle/>
          <a:p>
            <a:r>
              <a:rPr lang="en-US" sz="3200"/>
              <a:t>The MLD is the improvement in audibility that results from dichotic listening</a:t>
            </a:r>
          </a:p>
        </p:txBody>
      </p:sp>
      <p:sp>
        <p:nvSpPr>
          <p:cNvPr id="44037" name="Text Box 7"/>
          <p:cNvSpPr txBox="1">
            <a:spLocks noChangeArrowheads="1"/>
          </p:cNvSpPr>
          <p:nvPr/>
        </p:nvSpPr>
        <p:spPr bwMode="auto">
          <a:xfrm>
            <a:off x="4841875" y="876300"/>
            <a:ext cx="3632200" cy="3416300"/>
          </a:xfrm>
          <a:prstGeom prst="rect">
            <a:avLst/>
          </a:prstGeom>
          <a:solidFill>
            <a:srgbClr val="FFFFFF"/>
          </a:solidFill>
          <a:ln w="9525">
            <a:noFill/>
            <a:miter lim="800000"/>
            <a:headEnd/>
            <a:tailEnd/>
          </a:ln>
        </p:spPr>
        <p:txBody>
          <a:bodyPr>
            <a:prstTxWarp prst="textNoShape">
              <a:avLst/>
            </a:prstTxWarp>
            <a:spAutoFit/>
          </a:bodyPr>
          <a:lstStyle/>
          <a:p>
            <a:r>
              <a:rPr lang="en-US">
                <a:solidFill>
                  <a:schemeClr val="hlink"/>
                </a:solidFill>
              </a:rPr>
              <a:t>N= noise, S = signal</a:t>
            </a:r>
          </a:p>
          <a:p>
            <a:endParaRPr lang="en-US">
              <a:solidFill>
                <a:schemeClr val="hlink"/>
              </a:solidFill>
            </a:endParaRPr>
          </a:p>
          <a:p>
            <a:r>
              <a:rPr lang="en-US">
                <a:solidFill>
                  <a:schemeClr val="hlink"/>
                </a:solidFill>
              </a:rPr>
              <a:t>Monotic = one ear (m)</a:t>
            </a:r>
          </a:p>
          <a:p>
            <a:endParaRPr lang="en-US">
              <a:solidFill>
                <a:schemeClr val="hlink"/>
              </a:solidFill>
            </a:endParaRPr>
          </a:p>
          <a:p>
            <a:r>
              <a:rPr lang="en-US">
                <a:solidFill>
                  <a:schemeClr val="hlink"/>
                </a:solidFill>
              </a:rPr>
              <a:t>Diotic = 2 ears, same sound in both (0)</a:t>
            </a:r>
          </a:p>
          <a:p>
            <a:endParaRPr lang="en-US">
              <a:solidFill>
                <a:schemeClr val="hlink"/>
              </a:solidFill>
            </a:endParaRPr>
          </a:p>
          <a:p>
            <a:r>
              <a:rPr lang="en-US">
                <a:solidFill>
                  <a:schemeClr val="hlink"/>
                </a:solidFill>
              </a:rPr>
              <a:t>Dichotic = 2 ears, different sound in each (π)</a:t>
            </a:r>
          </a:p>
        </p:txBody>
      </p:sp>
      <p:sp>
        <p:nvSpPr>
          <p:cNvPr id="44038" name="Text Box 8"/>
          <p:cNvSpPr txBox="1">
            <a:spLocks noChangeArrowheads="1"/>
          </p:cNvSpPr>
          <p:nvPr/>
        </p:nvSpPr>
        <p:spPr bwMode="auto">
          <a:xfrm>
            <a:off x="0" y="6553200"/>
            <a:ext cx="2362200" cy="304800"/>
          </a:xfrm>
          <a:prstGeom prst="rect">
            <a:avLst/>
          </a:prstGeom>
          <a:noFill/>
          <a:ln w="9525">
            <a:noFill/>
            <a:miter lim="800000"/>
            <a:headEnd/>
            <a:tailEnd/>
          </a:ln>
        </p:spPr>
        <p:txBody>
          <a:bodyPr wrap="none">
            <a:prstTxWarp prst="textNoShape">
              <a:avLst/>
            </a:prstTxWarp>
            <a:spAutoFit/>
          </a:bodyPr>
          <a:lstStyle/>
          <a:p>
            <a:r>
              <a:rPr lang="en-US" sz="1400"/>
              <a:t>Modified from Gelfand (1998)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85738"/>
            <a:ext cx="7772400" cy="682625"/>
          </a:xfrm>
        </p:spPr>
        <p:txBody>
          <a:bodyPr rtlCol="0">
            <a:normAutofit fontScale="90000"/>
          </a:bodyPr>
          <a:lstStyle/>
          <a:p>
            <a:pPr fontAlgn="auto">
              <a:spcAft>
                <a:spcPts val="0"/>
              </a:spcAft>
              <a:defRPr/>
            </a:pPr>
            <a:r>
              <a:rPr lang="en-US" dirty="0">
                <a:ea typeface="+mj-ea"/>
                <a:cs typeface="+mj-cs"/>
              </a:rPr>
              <a:t>Temporal modulations</a:t>
            </a:r>
          </a:p>
        </p:txBody>
      </p:sp>
      <p:pic>
        <p:nvPicPr>
          <p:cNvPr id="46083" name="Picture 5"/>
          <p:cNvPicPr>
            <a:picLocks noChangeAspect="1" noChangeArrowheads="1"/>
          </p:cNvPicPr>
          <p:nvPr/>
        </p:nvPicPr>
        <p:blipFill>
          <a:blip r:embed="rId3">
            <a:lum bright="-12000" contrast="12000"/>
          </a:blip>
          <a:srcRect l="1674" t="2168" r="19511" b="19185"/>
          <a:stretch>
            <a:fillRect/>
          </a:stretch>
        </p:blipFill>
        <p:spPr bwMode="auto">
          <a:xfrm>
            <a:off x="430213" y="3798888"/>
            <a:ext cx="3049587" cy="2957512"/>
          </a:xfrm>
          <a:prstGeom prst="rect">
            <a:avLst/>
          </a:prstGeom>
          <a:noFill/>
          <a:ln w="9525">
            <a:noFill/>
            <a:miter lim="800000"/>
            <a:headEnd/>
            <a:tailEnd/>
          </a:ln>
        </p:spPr>
      </p:pic>
      <p:pic>
        <p:nvPicPr>
          <p:cNvPr id="46084" name="Picture 6"/>
          <p:cNvPicPr>
            <a:picLocks noChangeAspect="1" noChangeArrowheads="1"/>
          </p:cNvPicPr>
          <p:nvPr/>
        </p:nvPicPr>
        <p:blipFill>
          <a:blip r:embed="rId3">
            <a:lum bright="-12000" contrast="12000"/>
          </a:blip>
          <a:srcRect l="1674" t="2168" r="19511" b="19185"/>
          <a:stretch>
            <a:fillRect/>
          </a:stretch>
        </p:blipFill>
        <p:spPr bwMode="auto">
          <a:xfrm>
            <a:off x="3046413" y="812800"/>
            <a:ext cx="2874962" cy="2789238"/>
          </a:xfrm>
          <a:prstGeom prst="rect">
            <a:avLst/>
          </a:prstGeom>
          <a:noFill/>
          <a:ln w="9525">
            <a:noFill/>
            <a:miter lim="800000"/>
            <a:headEnd/>
            <a:tailEnd/>
          </a:ln>
        </p:spPr>
      </p:pic>
      <p:grpSp>
        <p:nvGrpSpPr>
          <p:cNvPr id="46085" name="Group 11"/>
          <p:cNvGrpSpPr>
            <a:grpSpLocks/>
          </p:cNvGrpSpPr>
          <p:nvPr/>
        </p:nvGrpSpPr>
        <p:grpSpPr bwMode="auto">
          <a:xfrm>
            <a:off x="5681663" y="3695700"/>
            <a:ext cx="2974975" cy="2617788"/>
            <a:chOff x="1955" y="1261"/>
            <a:chExt cx="1474" cy="1508"/>
          </a:xfrm>
        </p:grpSpPr>
        <p:pic>
          <p:nvPicPr>
            <p:cNvPr id="46091" name="Picture 10"/>
            <p:cNvPicPr>
              <a:picLocks noChangeAspect="1" noChangeArrowheads="1"/>
            </p:cNvPicPr>
            <p:nvPr/>
          </p:nvPicPr>
          <p:blipFill>
            <a:blip r:embed="rId4">
              <a:lum bright="-12000" contrast="12000"/>
            </a:blip>
            <a:srcRect r="20323" b="16129"/>
            <a:stretch>
              <a:fillRect/>
            </a:stretch>
          </p:blipFill>
          <p:spPr bwMode="auto">
            <a:xfrm>
              <a:off x="1955" y="1261"/>
              <a:ext cx="1474" cy="1508"/>
            </a:xfrm>
            <a:prstGeom prst="rect">
              <a:avLst/>
            </a:prstGeom>
            <a:noFill/>
            <a:ln w="9525">
              <a:noFill/>
              <a:miter lim="800000"/>
              <a:headEnd/>
              <a:tailEnd/>
            </a:ln>
          </p:spPr>
        </p:pic>
        <p:grpSp>
          <p:nvGrpSpPr>
            <p:cNvPr id="46092" name="Group 9"/>
            <p:cNvGrpSpPr>
              <a:grpSpLocks/>
            </p:cNvGrpSpPr>
            <p:nvPr/>
          </p:nvGrpSpPr>
          <p:grpSpPr bwMode="auto">
            <a:xfrm>
              <a:off x="2193" y="1311"/>
              <a:ext cx="1115" cy="1186"/>
              <a:chOff x="334" y="974"/>
              <a:chExt cx="1115" cy="1186"/>
            </a:xfrm>
          </p:grpSpPr>
          <p:pic>
            <p:nvPicPr>
              <p:cNvPr id="46093" name="Picture 7"/>
              <p:cNvPicPr>
                <a:picLocks noChangeAspect="1" noChangeArrowheads="1"/>
              </p:cNvPicPr>
              <p:nvPr/>
            </p:nvPicPr>
            <p:blipFill>
              <a:blip r:embed="rId3">
                <a:lum bright="-12000" contrast="12000"/>
              </a:blip>
              <a:srcRect l="12859" t="2167" r="29979" b="31865"/>
              <a:stretch>
                <a:fillRect/>
              </a:stretch>
            </p:blipFill>
            <p:spPr bwMode="auto">
              <a:xfrm>
                <a:off x="334" y="974"/>
                <a:ext cx="557" cy="1186"/>
              </a:xfrm>
              <a:prstGeom prst="rect">
                <a:avLst/>
              </a:prstGeom>
              <a:noFill/>
              <a:ln w="9525">
                <a:noFill/>
                <a:miter lim="800000"/>
                <a:headEnd/>
                <a:tailEnd/>
              </a:ln>
            </p:spPr>
          </p:pic>
          <p:pic>
            <p:nvPicPr>
              <p:cNvPr id="46094" name="Picture 8"/>
              <p:cNvPicPr>
                <a:picLocks noChangeAspect="1" noChangeArrowheads="1"/>
              </p:cNvPicPr>
              <p:nvPr/>
            </p:nvPicPr>
            <p:blipFill>
              <a:blip r:embed="rId3">
                <a:lum bright="-12000" contrast="12000"/>
              </a:blip>
              <a:srcRect l="12859" t="2167" r="29979" b="31865"/>
              <a:stretch>
                <a:fillRect/>
              </a:stretch>
            </p:blipFill>
            <p:spPr bwMode="auto">
              <a:xfrm>
                <a:off x="892" y="974"/>
                <a:ext cx="557" cy="1186"/>
              </a:xfrm>
              <a:prstGeom prst="rect">
                <a:avLst/>
              </a:prstGeom>
              <a:noFill/>
              <a:ln w="9525">
                <a:noFill/>
                <a:miter lim="800000"/>
                <a:headEnd/>
                <a:tailEnd/>
              </a:ln>
            </p:spPr>
          </p:pic>
        </p:grpSp>
      </p:grpSp>
      <p:sp>
        <p:nvSpPr>
          <p:cNvPr id="46086" name="AutoShape 12"/>
          <p:cNvSpPr>
            <a:spLocks noChangeArrowheads="1"/>
          </p:cNvSpPr>
          <p:nvPr/>
        </p:nvSpPr>
        <p:spPr bwMode="auto">
          <a:xfrm rot="5400000">
            <a:off x="6324600" y="1793875"/>
            <a:ext cx="1482725" cy="1635125"/>
          </a:xfrm>
          <a:custGeom>
            <a:avLst/>
            <a:gdLst>
              <a:gd name="T0" fmla="*/ 1038319 w 21600"/>
              <a:gd name="T1" fmla="*/ 0 h 21600"/>
              <a:gd name="T2" fmla="*/ 1038319 w 21600"/>
              <a:gd name="T3" fmla="*/ 920363 h 21600"/>
              <a:gd name="T4" fmla="*/ 222203 w 21600"/>
              <a:gd name="T5" fmla="*/ 1635125 h 21600"/>
              <a:gd name="T6" fmla="*/ 1482725 w 21600"/>
              <a:gd name="T7" fmla="*/ 460182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prstTxWarp prst="textNoShape">
              <a:avLst/>
            </a:prstTxWarp>
          </a:bodyPr>
          <a:lstStyle/>
          <a:p>
            <a:endParaRPr lang="en-US"/>
          </a:p>
        </p:txBody>
      </p:sp>
      <p:sp>
        <p:nvSpPr>
          <p:cNvPr id="46087" name="AutoShape 13"/>
          <p:cNvSpPr>
            <a:spLocks noChangeArrowheads="1"/>
          </p:cNvSpPr>
          <p:nvPr/>
        </p:nvSpPr>
        <p:spPr bwMode="auto">
          <a:xfrm rot="5400000" flipV="1">
            <a:off x="1035050" y="1709738"/>
            <a:ext cx="1482725" cy="1635125"/>
          </a:xfrm>
          <a:custGeom>
            <a:avLst/>
            <a:gdLst>
              <a:gd name="T0" fmla="*/ 1038319 w 21600"/>
              <a:gd name="T1" fmla="*/ 0 h 21600"/>
              <a:gd name="T2" fmla="*/ 1038319 w 21600"/>
              <a:gd name="T3" fmla="*/ 920363 h 21600"/>
              <a:gd name="T4" fmla="*/ 222203 w 21600"/>
              <a:gd name="T5" fmla="*/ 1635125 h 21600"/>
              <a:gd name="T6" fmla="*/ 1482725 w 21600"/>
              <a:gd name="T7" fmla="*/ 460182 h 21600"/>
              <a:gd name="T8" fmla="*/ 3 60000 65536"/>
              <a:gd name="T9" fmla="*/ 1 60000 65536"/>
              <a:gd name="T10" fmla="*/ 1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6088" name="Text Box 14"/>
          <p:cNvSpPr txBox="1">
            <a:spLocks noChangeArrowheads="1"/>
          </p:cNvSpPr>
          <p:nvPr/>
        </p:nvSpPr>
        <p:spPr bwMode="auto">
          <a:xfrm>
            <a:off x="7677150" y="954088"/>
            <a:ext cx="409575" cy="701675"/>
          </a:xfrm>
          <a:prstGeom prst="rect">
            <a:avLst/>
          </a:prstGeom>
          <a:noFill/>
          <a:ln w="9525">
            <a:noFill/>
            <a:miter lim="800000"/>
            <a:headEnd/>
            <a:tailEnd/>
          </a:ln>
        </p:spPr>
        <p:txBody>
          <a:bodyPr wrap="none">
            <a:prstTxWarp prst="textNoShape">
              <a:avLst/>
            </a:prstTxWarp>
            <a:spAutoFit/>
          </a:bodyPr>
          <a:lstStyle/>
          <a:p>
            <a:r>
              <a:rPr lang="en-US" sz="4000">
                <a:solidFill>
                  <a:schemeClr val="accent1"/>
                </a:solidFill>
              </a:rPr>
              <a:t>?</a:t>
            </a:r>
          </a:p>
        </p:txBody>
      </p:sp>
      <p:sp>
        <p:nvSpPr>
          <p:cNvPr id="46089" name="Text Box 15"/>
          <p:cNvSpPr txBox="1">
            <a:spLocks noChangeArrowheads="1"/>
          </p:cNvSpPr>
          <p:nvPr/>
        </p:nvSpPr>
        <p:spPr bwMode="auto">
          <a:xfrm>
            <a:off x="981075" y="1031875"/>
            <a:ext cx="409575" cy="701675"/>
          </a:xfrm>
          <a:prstGeom prst="rect">
            <a:avLst/>
          </a:prstGeom>
          <a:noFill/>
          <a:ln w="9525">
            <a:noFill/>
            <a:miter lim="800000"/>
            <a:headEnd/>
            <a:tailEnd/>
          </a:ln>
        </p:spPr>
        <p:txBody>
          <a:bodyPr wrap="none">
            <a:prstTxWarp prst="textNoShape">
              <a:avLst/>
            </a:prstTxWarp>
            <a:spAutoFit/>
          </a:bodyPr>
          <a:lstStyle/>
          <a:p>
            <a:r>
              <a:rPr lang="en-US" sz="4000">
                <a:solidFill>
                  <a:schemeClr val="accent1"/>
                </a:solidFill>
              </a:rPr>
              <a:t>?</a:t>
            </a:r>
          </a:p>
        </p:txBody>
      </p:sp>
      <p:sp>
        <p:nvSpPr>
          <p:cNvPr id="46090" name="Text Box 16"/>
          <p:cNvSpPr txBox="1">
            <a:spLocks noChangeArrowheads="1"/>
          </p:cNvSpPr>
          <p:nvPr/>
        </p:nvSpPr>
        <p:spPr bwMode="auto">
          <a:xfrm>
            <a:off x="3579813" y="6364288"/>
            <a:ext cx="2125662" cy="304800"/>
          </a:xfrm>
          <a:prstGeom prst="rect">
            <a:avLst/>
          </a:prstGeom>
          <a:noFill/>
          <a:ln w="9525">
            <a:noFill/>
            <a:miter lim="800000"/>
            <a:headEnd/>
            <a:tailEnd/>
          </a:ln>
        </p:spPr>
        <p:txBody>
          <a:bodyPr wrap="none">
            <a:prstTxWarp prst="textNoShape">
              <a:avLst/>
            </a:prstTxWarp>
            <a:spAutoFit/>
          </a:bodyPr>
          <a:lstStyle/>
          <a:p>
            <a:r>
              <a:rPr lang="en-US" sz="1400"/>
              <a:t>Modified from Yost (1994)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srcRect/>
          <a:stretch>
            <a:fillRect/>
          </a:stretch>
        </p:blipFill>
        <p:spPr bwMode="auto">
          <a:xfrm>
            <a:off x="4997450" y="4876800"/>
            <a:ext cx="1870075" cy="1773238"/>
          </a:xfrm>
          <a:prstGeom prst="rect">
            <a:avLst/>
          </a:prstGeom>
          <a:noFill/>
          <a:ln w="9525">
            <a:noFill/>
            <a:miter lim="800000"/>
            <a:headEnd/>
            <a:tailEnd/>
          </a:ln>
        </p:spPr>
      </p:pic>
      <p:sp>
        <p:nvSpPr>
          <p:cNvPr id="6" name="AutoShape 10"/>
          <p:cNvSpPr>
            <a:spLocks noChangeArrowheads="1"/>
          </p:cNvSpPr>
          <p:nvPr/>
        </p:nvSpPr>
        <p:spPr bwMode="auto">
          <a:xfrm rot="10800000" flipH="1">
            <a:off x="2066925" y="3810000"/>
            <a:ext cx="814388" cy="866775"/>
          </a:xfrm>
          <a:custGeom>
            <a:avLst/>
            <a:gdLst>
              <a:gd name="T0" fmla="*/ 810694223 w 21600"/>
              <a:gd name="T1" fmla="*/ 0 h 21600"/>
              <a:gd name="T2" fmla="*/ 810694223 w 21600"/>
              <a:gd name="T3" fmla="*/ 785633584 h 21600"/>
              <a:gd name="T4" fmla="*/ 173490320 w 21600"/>
              <a:gd name="T5" fmla="*/ 1395762847 h 21600"/>
              <a:gd name="T6" fmla="*/ 1157674825 w 21600"/>
              <a:gd name="T7" fmla="*/ 392816812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pitchFamily="-65" charset="0"/>
            </a:endParaRPr>
          </a:p>
        </p:txBody>
      </p:sp>
      <p:sp>
        <p:nvSpPr>
          <p:cNvPr id="9" name="AutoShape 11"/>
          <p:cNvSpPr>
            <a:spLocks noChangeArrowheads="1"/>
          </p:cNvSpPr>
          <p:nvPr/>
        </p:nvSpPr>
        <p:spPr bwMode="auto">
          <a:xfrm>
            <a:off x="6216650" y="2476500"/>
            <a:ext cx="2590800" cy="2057400"/>
          </a:xfrm>
          <a:prstGeom prst="cloudCallout">
            <a:avLst>
              <a:gd name="adj1" fmla="val -43750"/>
              <a:gd name="adj2" fmla="val 70000"/>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latin typeface="Calibri" pitchFamily="-65" charset="0"/>
            </a:endParaRPr>
          </a:p>
        </p:txBody>
      </p:sp>
      <p:pic>
        <p:nvPicPr>
          <p:cNvPr id="16389" name="Picture 6"/>
          <p:cNvPicPr>
            <a:picLocks noChangeAspect="1" noChangeArrowheads="1"/>
          </p:cNvPicPr>
          <p:nvPr/>
        </p:nvPicPr>
        <p:blipFill>
          <a:blip r:embed="rId4"/>
          <a:srcRect/>
          <a:stretch>
            <a:fillRect/>
          </a:stretch>
        </p:blipFill>
        <p:spPr bwMode="auto">
          <a:xfrm>
            <a:off x="6826250" y="3695700"/>
            <a:ext cx="914400" cy="606425"/>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6673850" y="2705100"/>
            <a:ext cx="827088" cy="990600"/>
          </a:xfrm>
          <a:prstGeom prst="rect">
            <a:avLst/>
          </a:prstGeom>
          <a:noFill/>
          <a:ln w="9525">
            <a:noFill/>
            <a:miter lim="800000"/>
            <a:headEnd/>
            <a:tailEnd/>
          </a:ln>
        </p:spPr>
      </p:pic>
      <p:pic>
        <p:nvPicPr>
          <p:cNvPr id="16391" name="Picture 4"/>
          <p:cNvPicPr>
            <a:picLocks noChangeAspect="1" noChangeArrowheads="1"/>
          </p:cNvPicPr>
          <p:nvPr/>
        </p:nvPicPr>
        <p:blipFill>
          <a:blip r:embed="rId6"/>
          <a:srcRect/>
          <a:stretch>
            <a:fillRect/>
          </a:stretch>
        </p:blipFill>
        <p:spPr bwMode="auto">
          <a:xfrm>
            <a:off x="7740650" y="2628900"/>
            <a:ext cx="1035050" cy="1143000"/>
          </a:xfrm>
          <a:prstGeom prst="rect">
            <a:avLst/>
          </a:prstGeom>
          <a:noFill/>
          <a:ln w="9525">
            <a:noFill/>
            <a:miter lim="800000"/>
            <a:headEnd/>
            <a:tailEnd/>
          </a:ln>
        </p:spPr>
      </p:pic>
      <p:sp>
        <p:nvSpPr>
          <p:cNvPr id="8" name="AutoShape 13"/>
          <p:cNvSpPr>
            <a:spLocks noChangeArrowheads="1"/>
          </p:cNvSpPr>
          <p:nvPr/>
        </p:nvSpPr>
        <p:spPr bwMode="auto">
          <a:xfrm flipH="1">
            <a:off x="3092450" y="3810000"/>
            <a:ext cx="1828800" cy="838200"/>
          </a:xfrm>
          <a:prstGeom prst="cloudCallout">
            <a:avLst>
              <a:gd name="adj1" fmla="val -43750"/>
              <a:gd name="adj2" fmla="val 70000"/>
            </a:avLst>
          </a:prstGeom>
          <a:solidFill>
            <a:schemeClr val="accent1"/>
          </a:solidFill>
          <a:ln w="9525">
            <a:solidFill>
              <a:schemeClr val="tx1"/>
            </a:solidFill>
            <a:round/>
            <a:headEnd/>
            <a:tailEnd/>
          </a:ln>
        </p:spPr>
        <p:txBody>
          <a:bodyPr wrap="none" anchor="ctr">
            <a:prstTxWarp prst="textNoShape">
              <a:avLst/>
            </a:prstTxWarp>
          </a:bodyPr>
          <a:lstStyle/>
          <a:p>
            <a:pPr algn="ctr"/>
            <a:endParaRPr lang="en-US">
              <a:latin typeface="Calibri" pitchFamily="-65" charset="0"/>
            </a:endParaRPr>
          </a:p>
        </p:txBody>
      </p:sp>
      <p:pic>
        <p:nvPicPr>
          <p:cNvPr id="4" name="Picture 7"/>
          <p:cNvPicPr>
            <a:picLocks noChangeAspect="1" noChangeArrowheads="1"/>
          </p:cNvPicPr>
          <p:nvPr/>
        </p:nvPicPr>
        <p:blipFill>
          <a:blip r:embed="rId7"/>
          <a:srcRect/>
          <a:stretch>
            <a:fillRect/>
          </a:stretch>
        </p:blipFill>
        <p:spPr bwMode="auto">
          <a:xfrm>
            <a:off x="3625850" y="3962400"/>
            <a:ext cx="762000" cy="571500"/>
          </a:xfrm>
          <a:prstGeom prst="rect">
            <a:avLst/>
          </a:prstGeom>
          <a:noFill/>
          <a:ln w="9525">
            <a:noFill/>
            <a:miter lim="800000"/>
            <a:headEnd/>
            <a:tailEnd/>
          </a:ln>
        </p:spPr>
      </p:pic>
      <p:sp>
        <p:nvSpPr>
          <p:cNvPr id="16394" name="AutoShape 10"/>
          <p:cNvSpPr>
            <a:spLocks noChangeArrowheads="1"/>
          </p:cNvSpPr>
          <p:nvPr/>
        </p:nvSpPr>
        <p:spPr bwMode="auto">
          <a:xfrm flipH="1">
            <a:off x="7094538" y="1211263"/>
            <a:ext cx="814387" cy="866775"/>
          </a:xfrm>
          <a:custGeom>
            <a:avLst/>
            <a:gdLst>
              <a:gd name="T0" fmla="*/ 810693227 w 21600"/>
              <a:gd name="T1" fmla="*/ 0 h 21600"/>
              <a:gd name="T2" fmla="*/ 810693227 w 21600"/>
              <a:gd name="T3" fmla="*/ 785633584 h 21600"/>
              <a:gd name="T4" fmla="*/ 173490107 w 21600"/>
              <a:gd name="T5" fmla="*/ 1395762847 h 21600"/>
              <a:gd name="T6" fmla="*/ 1157673403 w 21600"/>
              <a:gd name="T7" fmla="*/ 392816812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pitchFamily="-65" charset="0"/>
            </a:endParaRPr>
          </a:p>
        </p:txBody>
      </p:sp>
      <p:sp>
        <p:nvSpPr>
          <p:cNvPr id="124" name="Freeform 123"/>
          <p:cNvSpPr/>
          <p:nvPr/>
        </p:nvSpPr>
        <p:spPr>
          <a:xfrm>
            <a:off x="1414463" y="2347913"/>
            <a:ext cx="3743325" cy="173037"/>
          </a:xfrm>
          <a:custGeom>
            <a:avLst/>
            <a:gdLst>
              <a:gd name="connsiteX0" fmla="*/ 0 w 3260468"/>
              <a:gd name="connsiteY0" fmla="*/ 379157 h 432871"/>
              <a:gd name="connsiteX1" fmla="*/ 246431 w 3260468"/>
              <a:gd name="connsiteY1" fmla="*/ 113747 h 432871"/>
              <a:gd name="connsiteX2" fmla="*/ 454949 w 3260468"/>
              <a:gd name="connsiteY2" fmla="*/ 398115 h 432871"/>
              <a:gd name="connsiteX3" fmla="*/ 871986 w 3260468"/>
              <a:gd name="connsiteY3" fmla="*/ 227494 h 432871"/>
              <a:gd name="connsiteX4" fmla="*/ 947811 w 3260468"/>
              <a:gd name="connsiteY4" fmla="*/ 360199 h 432871"/>
              <a:gd name="connsiteX5" fmla="*/ 1402760 w 3260468"/>
              <a:gd name="connsiteY5" fmla="*/ 379157 h 432871"/>
              <a:gd name="connsiteX6" fmla="*/ 1592322 w 3260468"/>
              <a:gd name="connsiteY6" fmla="*/ 37916 h 432871"/>
              <a:gd name="connsiteX7" fmla="*/ 1706059 w 3260468"/>
              <a:gd name="connsiteY7" fmla="*/ 379157 h 432871"/>
              <a:gd name="connsiteX8" fmla="*/ 2085183 w 3260468"/>
              <a:gd name="connsiteY8" fmla="*/ 75832 h 432871"/>
              <a:gd name="connsiteX9" fmla="*/ 2502219 w 3260468"/>
              <a:gd name="connsiteY9" fmla="*/ 56874 h 432871"/>
              <a:gd name="connsiteX10" fmla="*/ 2597001 w 3260468"/>
              <a:gd name="connsiteY10" fmla="*/ 341242 h 432871"/>
              <a:gd name="connsiteX11" fmla="*/ 2805519 w 3260468"/>
              <a:gd name="connsiteY11" fmla="*/ 341242 h 432871"/>
              <a:gd name="connsiteX12" fmla="*/ 2976125 w 3260468"/>
              <a:gd name="connsiteY12" fmla="*/ 37916 h 432871"/>
              <a:gd name="connsiteX13" fmla="*/ 3127774 w 3260468"/>
              <a:gd name="connsiteY13" fmla="*/ 284368 h 432871"/>
              <a:gd name="connsiteX14" fmla="*/ 3260468 w 3260468"/>
              <a:gd name="connsiteY14" fmla="*/ 0 h 432871"/>
              <a:gd name="connsiteX15" fmla="*/ 3260468 w 3260468"/>
              <a:gd name="connsiteY15" fmla="*/ 0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0468" h="432871">
                <a:moveTo>
                  <a:pt x="0" y="379157"/>
                </a:moveTo>
                <a:cubicBezTo>
                  <a:pt x="85303" y="244872"/>
                  <a:pt x="170606" y="110587"/>
                  <a:pt x="246431" y="113747"/>
                </a:cubicBezTo>
                <a:cubicBezTo>
                  <a:pt x="322256" y="116907"/>
                  <a:pt x="350690" y="379157"/>
                  <a:pt x="454949" y="398115"/>
                </a:cubicBezTo>
                <a:cubicBezTo>
                  <a:pt x="559208" y="417073"/>
                  <a:pt x="789842" y="233813"/>
                  <a:pt x="871986" y="227494"/>
                </a:cubicBezTo>
                <a:cubicBezTo>
                  <a:pt x="954130" y="221175"/>
                  <a:pt x="859349" y="334922"/>
                  <a:pt x="947811" y="360199"/>
                </a:cubicBezTo>
                <a:cubicBezTo>
                  <a:pt x="1036273" y="385476"/>
                  <a:pt x="1295342" y="432871"/>
                  <a:pt x="1402760" y="379157"/>
                </a:cubicBezTo>
                <a:cubicBezTo>
                  <a:pt x="1510178" y="325443"/>
                  <a:pt x="1541772" y="37916"/>
                  <a:pt x="1592322" y="37916"/>
                </a:cubicBezTo>
                <a:cubicBezTo>
                  <a:pt x="1642872" y="37916"/>
                  <a:pt x="1623916" y="372838"/>
                  <a:pt x="1706059" y="379157"/>
                </a:cubicBezTo>
                <a:cubicBezTo>
                  <a:pt x="1788203" y="385476"/>
                  <a:pt x="1952490" y="129546"/>
                  <a:pt x="2085183" y="75832"/>
                </a:cubicBezTo>
                <a:cubicBezTo>
                  <a:pt x="2217876" y="22118"/>
                  <a:pt x="2416916" y="12639"/>
                  <a:pt x="2502219" y="56874"/>
                </a:cubicBezTo>
                <a:cubicBezTo>
                  <a:pt x="2587522" y="101109"/>
                  <a:pt x="2546451" y="293847"/>
                  <a:pt x="2597001" y="341242"/>
                </a:cubicBezTo>
                <a:cubicBezTo>
                  <a:pt x="2647551" y="388637"/>
                  <a:pt x="2742332" y="391796"/>
                  <a:pt x="2805519" y="341242"/>
                </a:cubicBezTo>
                <a:cubicBezTo>
                  <a:pt x="2868706" y="290688"/>
                  <a:pt x="2922416" y="47395"/>
                  <a:pt x="2976125" y="37916"/>
                </a:cubicBezTo>
                <a:cubicBezTo>
                  <a:pt x="3029834" y="28437"/>
                  <a:pt x="3080384" y="290687"/>
                  <a:pt x="3127774" y="284368"/>
                </a:cubicBezTo>
                <a:cubicBezTo>
                  <a:pt x="3175164" y="278049"/>
                  <a:pt x="3260468" y="0"/>
                  <a:pt x="3260468" y="0"/>
                </a:cubicBezTo>
                <a:lnTo>
                  <a:pt x="3260468" y="0"/>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396" name="TextBox 124"/>
          <p:cNvSpPr txBox="1">
            <a:spLocks noChangeArrowheads="1"/>
          </p:cNvSpPr>
          <p:nvPr/>
        </p:nvSpPr>
        <p:spPr bwMode="auto">
          <a:xfrm>
            <a:off x="463550" y="2178050"/>
            <a:ext cx="850900" cy="307975"/>
          </a:xfrm>
          <a:prstGeom prst="rect">
            <a:avLst/>
          </a:prstGeom>
          <a:noFill/>
          <a:ln w="9525">
            <a:noFill/>
            <a:miter lim="800000"/>
            <a:headEnd/>
            <a:tailEnd/>
          </a:ln>
        </p:spPr>
        <p:txBody>
          <a:bodyPr>
            <a:prstTxWarp prst="textNoShape">
              <a:avLst/>
            </a:prstTxWarp>
            <a:spAutoFit/>
          </a:bodyPr>
          <a:lstStyle/>
          <a:p>
            <a:r>
              <a:rPr lang="en-US" sz="2200">
                <a:latin typeface="Calibri" pitchFamily="-65" charset="0"/>
              </a:rPr>
              <a:t>ANF basal</a:t>
            </a:r>
          </a:p>
        </p:txBody>
      </p:sp>
      <p:sp>
        <p:nvSpPr>
          <p:cNvPr id="126" name="Oval 125"/>
          <p:cNvSpPr/>
          <p:nvPr/>
        </p:nvSpPr>
        <p:spPr>
          <a:xfrm>
            <a:off x="2509838" y="2035175"/>
            <a:ext cx="82550" cy="190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7" name="Oval 126"/>
          <p:cNvSpPr/>
          <p:nvPr/>
        </p:nvSpPr>
        <p:spPr>
          <a:xfrm>
            <a:off x="2620963" y="2157413"/>
            <a:ext cx="82550" cy="1746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Oval 127"/>
          <p:cNvSpPr/>
          <p:nvPr/>
        </p:nvSpPr>
        <p:spPr>
          <a:xfrm>
            <a:off x="2730500" y="2217738"/>
            <a:ext cx="84138" cy="190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9" name="Straight Arrow Connector 128"/>
          <p:cNvCxnSpPr/>
          <p:nvPr/>
        </p:nvCxnSpPr>
        <p:spPr>
          <a:xfrm>
            <a:off x="2689225" y="2971800"/>
            <a:ext cx="88106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6401" name="Group 105"/>
          <p:cNvGrpSpPr>
            <a:grpSpLocks/>
          </p:cNvGrpSpPr>
          <p:nvPr/>
        </p:nvGrpSpPr>
        <p:grpSpPr bwMode="auto">
          <a:xfrm>
            <a:off x="1462088" y="715963"/>
            <a:ext cx="3538537" cy="373062"/>
            <a:chOff x="1761032" y="1524000"/>
            <a:chExt cx="4868368" cy="934517"/>
          </a:xfrm>
        </p:grpSpPr>
        <p:sp>
          <p:nvSpPr>
            <p:cNvPr id="223" name="Freeform 12"/>
            <p:cNvSpPr/>
            <p:nvPr/>
          </p:nvSpPr>
          <p:spPr>
            <a:xfrm>
              <a:off x="3733278" y="1524000"/>
              <a:ext cx="96101" cy="783403"/>
            </a:xfrm>
            <a:custGeom>
              <a:avLst/>
              <a:gdLst>
                <a:gd name="connsiteX0" fmla="*/ 0 w 94781"/>
                <a:gd name="connsiteY0" fmla="*/ 783591 h 783591"/>
                <a:gd name="connsiteX1" fmla="*/ 37912 w 94781"/>
                <a:gd name="connsiteY1" fmla="*/ 44235 h 783591"/>
                <a:gd name="connsiteX2" fmla="*/ 94781 w 94781"/>
                <a:gd name="connsiteY2" fmla="*/ 518181 h 783591"/>
                <a:gd name="connsiteX3" fmla="*/ 94781 w 94781"/>
                <a:gd name="connsiteY3" fmla="*/ 518181 h 783591"/>
              </a:gdLst>
              <a:ahLst/>
              <a:cxnLst>
                <a:cxn ang="0">
                  <a:pos x="connsiteX0" y="connsiteY0"/>
                </a:cxn>
                <a:cxn ang="0">
                  <a:pos x="connsiteX1" y="connsiteY1"/>
                </a:cxn>
                <a:cxn ang="0">
                  <a:pos x="connsiteX2" y="connsiteY2"/>
                </a:cxn>
                <a:cxn ang="0">
                  <a:pos x="connsiteX3" y="connsiteY3"/>
                </a:cxn>
              </a:cxnLst>
              <a:rect l="l" t="t" r="r" b="b"/>
              <a:pathLst>
                <a:path w="94781" h="783591">
                  <a:moveTo>
                    <a:pt x="0" y="783591"/>
                  </a:moveTo>
                  <a:cubicBezTo>
                    <a:pt x="11057" y="436030"/>
                    <a:pt x="22115" y="88470"/>
                    <a:pt x="37912" y="44235"/>
                  </a:cubicBezTo>
                  <a:cubicBezTo>
                    <a:pt x="53709" y="0"/>
                    <a:pt x="94781" y="518181"/>
                    <a:pt x="94781" y="518181"/>
                  </a:cubicBezTo>
                  <a:lnTo>
                    <a:pt x="94781" y="518181"/>
                  </a:lnTo>
                </a:path>
              </a:pathLst>
            </a:custGeom>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3" name="Group 223"/>
            <p:cNvGrpSpPr/>
            <p:nvPr/>
          </p:nvGrpSpPr>
          <p:grpSpPr>
            <a:xfrm>
              <a:off x="1761032" y="1752600"/>
              <a:ext cx="4868368" cy="705917"/>
              <a:chOff x="1761032" y="1752600"/>
              <a:chExt cx="4868368" cy="705917"/>
            </a:xfrm>
            <a:noFill/>
          </p:grpSpPr>
          <p:sp>
            <p:nvSpPr>
              <p:cNvPr id="225" name="Freeform 2"/>
              <p:cNvSpPr/>
              <p:nvPr/>
            </p:nvSpPr>
            <p:spPr>
              <a:xfrm>
                <a:off x="1761032" y="2155192"/>
                <a:ext cx="1359586" cy="303325"/>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6" name="Freeform 3"/>
              <p:cNvSpPr/>
              <p:nvPr/>
            </p:nvSpPr>
            <p:spPr>
              <a:xfrm>
                <a:off x="5269814" y="1913651"/>
                <a:ext cx="1359586" cy="432526"/>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7" name="Freeform 4"/>
              <p:cNvSpPr/>
              <p:nvPr/>
            </p:nvSpPr>
            <p:spPr>
              <a:xfrm>
                <a:off x="3086823" y="2129914"/>
                <a:ext cx="631700" cy="288581"/>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grpFill/>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8" name="Freeform 11"/>
              <p:cNvSpPr/>
              <p:nvPr/>
            </p:nvSpPr>
            <p:spPr>
              <a:xfrm>
                <a:off x="3822014" y="1752600"/>
                <a:ext cx="1359586" cy="303325"/>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9" name="Freeform 13"/>
              <p:cNvSpPr/>
              <p:nvPr/>
            </p:nvSpPr>
            <p:spPr>
              <a:xfrm>
                <a:off x="5175044" y="1800995"/>
                <a:ext cx="113738" cy="571895"/>
              </a:xfrm>
              <a:custGeom>
                <a:avLst/>
                <a:gdLst>
                  <a:gd name="connsiteX0" fmla="*/ 0 w 113738"/>
                  <a:gd name="connsiteY0" fmla="*/ 0 h 571895"/>
                  <a:gd name="connsiteX1" fmla="*/ 37913 w 113738"/>
                  <a:gd name="connsiteY1" fmla="*/ 492904 h 571895"/>
                  <a:gd name="connsiteX2" fmla="*/ 113738 w 113738"/>
                  <a:gd name="connsiteY2" fmla="*/ 473946 h 571895"/>
                  <a:gd name="connsiteX3" fmla="*/ 113738 w 113738"/>
                  <a:gd name="connsiteY3" fmla="*/ 473946 h 571895"/>
                </a:gdLst>
                <a:ahLst/>
                <a:cxnLst>
                  <a:cxn ang="0">
                    <a:pos x="connsiteX0" y="connsiteY0"/>
                  </a:cxn>
                  <a:cxn ang="0">
                    <a:pos x="connsiteX1" y="connsiteY1"/>
                  </a:cxn>
                  <a:cxn ang="0">
                    <a:pos x="connsiteX2" y="connsiteY2"/>
                  </a:cxn>
                  <a:cxn ang="0">
                    <a:pos x="connsiteX3" y="connsiteY3"/>
                  </a:cxn>
                </a:cxnLst>
                <a:rect l="l" t="t" r="r" b="b"/>
                <a:pathLst>
                  <a:path w="113738" h="571895">
                    <a:moveTo>
                      <a:pt x="0" y="0"/>
                    </a:moveTo>
                    <a:cubicBezTo>
                      <a:pt x="9478" y="206956"/>
                      <a:pt x="18957" y="413913"/>
                      <a:pt x="37913" y="492904"/>
                    </a:cubicBezTo>
                    <a:cubicBezTo>
                      <a:pt x="56869" y="571895"/>
                      <a:pt x="113738" y="473946"/>
                      <a:pt x="113738" y="473946"/>
                    </a:cubicBezTo>
                    <a:lnTo>
                      <a:pt x="113738" y="473946"/>
                    </a:lnTo>
                  </a:path>
                </a:pathLst>
              </a:custGeom>
              <a:grpFill/>
              <a:ln>
                <a:solidFill>
                  <a:srgbClr val="F7964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5" name="Group 14"/>
          <p:cNvGrpSpPr/>
          <p:nvPr/>
        </p:nvGrpSpPr>
        <p:grpSpPr>
          <a:xfrm>
            <a:off x="1461646" y="1073502"/>
            <a:ext cx="3569731" cy="211839"/>
            <a:chOff x="1761032" y="2420601"/>
            <a:chExt cx="4911553" cy="530819"/>
          </a:xfrm>
          <a:noFill/>
        </p:grpSpPr>
        <p:grpSp>
          <p:nvGrpSpPr>
            <p:cNvPr id="7" name="Group 16"/>
            <p:cNvGrpSpPr/>
            <p:nvPr/>
          </p:nvGrpSpPr>
          <p:grpSpPr>
            <a:xfrm>
              <a:off x="3317755" y="2420601"/>
              <a:ext cx="1619628" cy="454988"/>
              <a:chOff x="663467" y="1617736"/>
              <a:chExt cx="8032620" cy="682482"/>
            </a:xfrm>
            <a:grpFill/>
          </p:grpSpPr>
          <p:sp>
            <p:nvSpPr>
              <p:cNvPr id="220" name="Freeform 21"/>
              <p:cNvSpPr/>
              <p:nvPr/>
            </p:nvSpPr>
            <p:spPr>
              <a:xfrm>
                <a:off x="663467" y="1845230"/>
                <a:ext cx="3304699" cy="454988"/>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1" name="Freeform 14"/>
              <p:cNvSpPr/>
              <p:nvPr/>
            </p:nvSpPr>
            <p:spPr>
              <a:xfrm>
                <a:off x="5391388" y="1617736"/>
                <a:ext cx="3304699" cy="454988"/>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2" name="Freeform 15"/>
              <p:cNvSpPr/>
              <p:nvPr/>
            </p:nvSpPr>
            <p:spPr>
              <a:xfrm>
                <a:off x="3886022" y="1807314"/>
                <a:ext cx="1535453" cy="432871"/>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0" name="Group 33"/>
            <p:cNvGrpSpPr/>
            <p:nvPr/>
          </p:nvGrpSpPr>
          <p:grpSpPr>
            <a:xfrm>
              <a:off x="1761032" y="2496432"/>
              <a:ext cx="1619628" cy="454988"/>
              <a:chOff x="663467" y="1617736"/>
              <a:chExt cx="8032620" cy="682482"/>
            </a:xfrm>
            <a:grpFill/>
          </p:grpSpPr>
          <p:sp>
            <p:nvSpPr>
              <p:cNvPr id="217" name="Freeform 18"/>
              <p:cNvSpPr/>
              <p:nvPr/>
            </p:nvSpPr>
            <p:spPr>
              <a:xfrm>
                <a:off x="663467" y="1845230"/>
                <a:ext cx="3304699" cy="454988"/>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8" name="Freeform 19"/>
              <p:cNvSpPr/>
              <p:nvPr/>
            </p:nvSpPr>
            <p:spPr>
              <a:xfrm>
                <a:off x="5391388" y="1617736"/>
                <a:ext cx="3304699" cy="454988"/>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9" name="Freeform 20"/>
              <p:cNvSpPr/>
              <p:nvPr/>
            </p:nvSpPr>
            <p:spPr>
              <a:xfrm>
                <a:off x="3886022" y="1807314"/>
                <a:ext cx="1535453" cy="432871"/>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216" name="Freeform 17"/>
            <p:cNvSpPr/>
            <p:nvPr/>
          </p:nvSpPr>
          <p:spPr>
            <a:xfrm>
              <a:off x="4928614" y="2426604"/>
              <a:ext cx="1743971" cy="297007"/>
            </a:xfrm>
            <a:custGeom>
              <a:avLst/>
              <a:gdLst>
                <a:gd name="connsiteX0" fmla="*/ 0 w 1743971"/>
                <a:gd name="connsiteY0" fmla="*/ 0 h 297007"/>
                <a:gd name="connsiteX1" fmla="*/ 94781 w 1743971"/>
                <a:gd name="connsiteY1" fmla="*/ 189578 h 297007"/>
                <a:gd name="connsiteX2" fmla="*/ 265387 w 1743971"/>
                <a:gd name="connsiteY2" fmla="*/ 170621 h 297007"/>
                <a:gd name="connsiteX3" fmla="*/ 360168 w 1743971"/>
                <a:gd name="connsiteY3" fmla="*/ 284368 h 297007"/>
                <a:gd name="connsiteX4" fmla="*/ 606598 w 1743971"/>
                <a:gd name="connsiteY4" fmla="*/ 246452 h 297007"/>
                <a:gd name="connsiteX5" fmla="*/ 815117 w 1743971"/>
                <a:gd name="connsiteY5" fmla="*/ 208536 h 297007"/>
                <a:gd name="connsiteX6" fmla="*/ 909898 w 1743971"/>
                <a:gd name="connsiteY6" fmla="*/ 284368 h 297007"/>
                <a:gd name="connsiteX7" fmla="*/ 1004679 w 1743971"/>
                <a:gd name="connsiteY7" fmla="*/ 284368 h 297007"/>
                <a:gd name="connsiteX8" fmla="*/ 1080503 w 1743971"/>
                <a:gd name="connsiteY8" fmla="*/ 227494 h 297007"/>
                <a:gd name="connsiteX9" fmla="*/ 1383803 w 1743971"/>
                <a:gd name="connsiteY9" fmla="*/ 246452 h 297007"/>
                <a:gd name="connsiteX10" fmla="*/ 1535452 w 1743971"/>
                <a:gd name="connsiteY10" fmla="*/ 265410 h 297007"/>
                <a:gd name="connsiteX11" fmla="*/ 1743971 w 1743971"/>
                <a:gd name="connsiteY11" fmla="*/ 246452 h 297007"/>
                <a:gd name="connsiteX12" fmla="*/ 1743971 w 1743971"/>
                <a:gd name="connsiteY12" fmla="*/ 246452 h 297007"/>
                <a:gd name="connsiteX13" fmla="*/ 1725014 w 1743971"/>
                <a:gd name="connsiteY13" fmla="*/ 246452 h 29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971" h="297007">
                  <a:moveTo>
                    <a:pt x="0" y="0"/>
                  </a:moveTo>
                  <a:cubicBezTo>
                    <a:pt x="25275" y="80570"/>
                    <a:pt x="50550" y="161141"/>
                    <a:pt x="94781" y="189578"/>
                  </a:cubicBezTo>
                  <a:cubicBezTo>
                    <a:pt x="139012" y="218015"/>
                    <a:pt x="221156" y="154823"/>
                    <a:pt x="265387" y="170621"/>
                  </a:cubicBezTo>
                  <a:cubicBezTo>
                    <a:pt x="309618" y="186419"/>
                    <a:pt x="303300" y="271730"/>
                    <a:pt x="360168" y="284368"/>
                  </a:cubicBezTo>
                  <a:cubicBezTo>
                    <a:pt x="417036" y="297006"/>
                    <a:pt x="530773" y="259091"/>
                    <a:pt x="606598" y="246452"/>
                  </a:cubicBezTo>
                  <a:cubicBezTo>
                    <a:pt x="682423" y="233813"/>
                    <a:pt x="764567" y="202217"/>
                    <a:pt x="815117" y="208536"/>
                  </a:cubicBezTo>
                  <a:cubicBezTo>
                    <a:pt x="865667" y="214855"/>
                    <a:pt x="878304" y="271729"/>
                    <a:pt x="909898" y="284368"/>
                  </a:cubicBezTo>
                  <a:cubicBezTo>
                    <a:pt x="941492" y="297007"/>
                    <a:pt x="976245" y="293847"/>
                    <a:pt x="1004679" y="284368"/>
                  </a:cubicBezTo>
                  <a:cubicBezTo>
                    <a:pt x="1033113" y="274889"/>
                    <a:pt x="1017316" y="233813"/>
                    <a:pt x="1080503" y="227494"/>
                  </a:cubicBezTo>
                  <a:cubicBezTo>
                    <a:pt x="1143690" y="221175"/>
                    <a:pt x="1307978" y="240133"/>
                    <a:pt x="1383803" y="246452"/>
                  </a:cubicBezTo>
                  <a:cubicBezTo>
                    <a:pt x="1459628" y="252771"/>
                    <a:pt x="1475424" y="265410"/>
                    <a:pt x="1535452" y="265410"/>
                  </a:cubicBezTo>
                  <a:cubicBezTo>
                    <a:pt x="1595480" y="265410"/>
                    <a:pt x="1743971" y="246452"/>
                    <a:pt x="1743971" y="246452"/>
                  </a:cubicBezTo>
                  <a:lnTo>
                    <a:pt x="1743971" y="246452"/>
                  </a:lnTo>
                  <a:lnTo>
                    <a:pt x="1725014" y="246452"/>
                  </a:lnTo>
                </a:path>
              </a:pathLst>
            </a:custGeom>
            <a:grpFill/>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03" name="Group 24"/>
          <p:cNvGrpSpPr>
            <a:grpSpLocks/>
          </p:cNvGrpSpPr>
          <p:nvPr/>
        </p:nvGrpSpPr>
        <p:grpSpPr bwMode="auto">
          <a:xfrm>
            <a:off x="1387475" y="1231900"/>
            <a:ext cx="3752850" cy="307975"/>
            <a:chOff x="1659810" y="2817504"/>
            <a:chExt cx="5162546" cy="771531"/>
          </a:xfrm>
        </p:grpSpPr>
        <p:grpSp>
          <p:nvGrpSpPr>
            <p:cNvPr id="16475" name="Group 20"/>
            <p:cNvGrpSpPr>
              <a:grpSpLocks/>
            </p:cNvGrpSpPr>
            <p:nvPr/>
          </p:nvGrpSpPr>
          <p:grpSpPr bwMode="auto">
            <a:xfrm>
              <a:off x="1659810" y="3016403"/>
              <a:ext cx="1720848" cy="572632"/>
              <a:chOff x="0" y="1865768"/>
              <a:chExt cx="9467796" cy="572632"/>
            </a:xfrm>
          </p:grpSpPr>
          <p:sp>
            <p:nvSpPr>
              <p:cNvPr id="211" name="Freeform 210"/>
              <p:cNvSpPr/>
              <p:nvPr/>
            </p:nvSpPr>
            <p:spPr>
              <a:xfrm>
                <a:off x="0" y="1973097"/>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2" name="Freeform 211"/>
              <p:cNvSpPr/>
              <p:nvPr/>
            </p:nvSpPr>
            <p:spPr>
              <a:xfrm>
                <a:off x="6247784" y="1865718"/>
                <a:ext cx="3220012"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3" name="Freeform 212"/>
              <p:cNvSpPr/>
              <p:nvPr/>
            </p:nvSpPr>
            <p:spPr>
              <a:xfrm>
                <a:off x="3123892" y="1933327"/>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76" name="Group 26"/>
            <p:cNvGrpSpPr>
              <a:grpSpLocks/>
            </p:cNvGrpSpPr>
            <p:nvPr/>
          </p:nvGrpSpPr>
          <p:grpSpPr bwMode="auto">
            <a:xfrm>
              <a:off x="3380659" y="2951420"/>
              <a:ext cx="1720848" cy="572632"/>
              <a:chOff x="0" y="1865768"/>
              <a:chExt cx="9467796" cy="572632"/>
            </a:xfrm>
          </p:grpSpPr>
          <p:sp>
            <p:nvSpPr>
              <p:cNvPr id="208" name="Freeform 207"/>
              <p:cNvSpPr/>
              <p:nvPr/>
            </p:nvSpPr>
            <p:spPr>
              <a:xfrm>
                <a:off x="0" y="1974447"/>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9" name="Freeform 208"/>
              <p:cNvSpPr/>
              <p:nvPr/>
            </p:nvSpPr>
            <p:spPr>
              <a:xfrm>
                <a:off x="6247784" y="1867068"/>
                <a:ext cx="3220012"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0" name="Freeform 209"/>
              <p:cNvSpPr/>
              <p:nvPr/>
            </p:nvSpPr>
            <p:spPr>
              <a:xfrm>
                <a:off x="3123892" y="1934678"/>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77" name="Group 60"/>
            <p:cNvGrpSpPr>
              <a:grpSpLocks/>
            </p:cNvGrpSpPr>
            <p:nvPr/>
          </p:nvGrpSpPr>
          <p:grpSpPr bwMode="auto">
            <a:xfrm>
              <a:off x="5101508" y="2817504"/>
              <a:ext cx="1720848" cy="572632"/>
              <a:chOff x="0" y="1865768"/>
              <a:chExt cx="9467796" cy="572632"/>
            </a:xfrm>
          </p:grpSpPr>
          <p:sp>
            <p:nvSpPr>
              <p:cNvPr id="205" name="Freeform 204"/>
              <p:cNvSpPr/>
              <p:nvPr/>
            </p:nvSpPr>
            <p:spPr>
              <a:xfrm>
                <a:off x="0" y="1973147"/>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6" name="Freeform 205"/>
              <p:cNvSpPr/>
              <p:nvPr/>
            </p:nvSpPr>
            <p:spPr>
              <a:xfrm>
                <a:off x="6247784" y="1865768"/>
                <a:ext cx="3220012"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7" name="Freeform 30"/>
              <p:cNvSpPr/>
              <p:nvPr/>
            </p:nvSpPr>
            <p:spPr>
              <a:xfrm>
                <a:off x="3123892" y="1933378"/>
                <a:ext cx="3220012"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16404" name="Group 37"/>
          <p:cNvGrpSpPr>
            <a:grpSpLocks/>
          </p:cNvGrpSpPr>
          <p:nvPr/>
        </p:nvGrpSpPr>
        <p:grpSpPr bwMode="auto">
          <a:xfrm>
            <a:off x="3263900" y="1431925"/>
            <a:ext cx="1952625" cy="307975"/>
            <a:chOff x="1659810" y="2817504"/>
            <a:chExt cx="5162546" cy="771531"/>
          </a:xfrm>
        </p:grpSpPr>
        <p:grpSp>
          <p:nvGrpSpPr>
            <p:cNvPr id="16463" name="Group 69"/>
            <p:cNvGrpSpPr>
              <a:grpSpLocks/>
            </p:cNvGrpSpPr>
            <p:nvPr/>
          </p:nvGrpSpPr>
          <p:grpSpPr bwMode="auto">
            <a:xfrm>
              <a:off x="1659810" y="3016403"/>
              <a:ext cx="1720848" cy="572632"/>
              <a:chOff x="0" y="1865768"/>
              <a:chExt cx="9467796" cy="572632"/>
            </a:xfrm>
          </p:grpSpPr>
          <p:sp>
            <p:nvSpPr>
              <p:cNvPr id="199" name="Freeform 198"/>
              <p:cNvSpPr/>
              <p:nvPr/>
            </p:nvSpPr>
            <p:spPr>
              <a:xfrm>
                <a:off x="0" y="1973097"/>
                <a:ext cx="3209821"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0" name="Freeform 48"/>
              <p:cNvSpPr/>
              <p:nvPr/>
            </p:nvSpPr>
            <p:spPr>
              <a:xfrm>
                <a:off x="6257990" y="1865718"/>
                <a:ext cx="3209806"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01" name="Freeform 49"/>
              <p:cNvSpPr/>
              <p:nvPr/>
            </p:nvSpPr>
            <p:spPr>
              <a:xfrm>
                <a:off x="3117452" y="1933327"/>
                <a:ext cx="3232906"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64" name="Group 70"/>
            <p:cNvGrpSpPr>
              <a:grpSpLocks/>
            </p:cNvGrpSpPr>
            <p:nvPr/>
          </p:nvGrpSpPr>
          <p:grpSpPr bwMode="auto">
            <a:xfrm>
              <a:off x="3380659" y="2951420"/>
              <a:ext cx="1720848" cy="572632"/>
              <a:chOff x="0" y="1865768"/>
              <a:chExt cx="9467796" cy="572632"/>
            </a:xfrm>
          </p:grpSpPr>
          <p:sp>
            <p:nvSpPr>
              <p:cNvPr id="196" name="Freeform 195"/>
              <p:cNvSpPr/>
              <p:nvPr/>
            </p:nvSpPr>
            <p:spPr>
              <a:xfrm>
                <a:off x="0" y="1974447"/>
                <a:ext cx="3209821"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7" name="Freeform 196"/>
              <p:cNvSpPr/>
              <p:nvPr/>
            </p:nvSpPr>
            <p:spPr>
              <a:xfrm>
                <a:off x="6257990" y="1867068"/>
                <a:ext cx="3209806"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8" name="Freeform 197"/>
              <p:cNvSpPr/>
              <p:nvPr/>
            </p:nvSpPr>
            <p:spPr>
              <a:xfrm>
                <a:off x="3117452" y="1934678"/>
                <a:ext cx="3232906"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65" name="Group 71"/>
            <p:cNvGrpSpPr>
              <a:grpSpLocks/>
            </p:cNvGrpSpPr>
            <p:nvPr/>
          </p:nvGrpSpPr>
          <p:grpSpPr bwMode="auto">
            <a:xfrm>
              <a:off x="5101508" y="2817504"/>
              <a:ext cx="1720848" cy="572632"/>
              <a:chOff x="0" y="1865768"/>
              <a:chExt cx="9467796" cy="572632"/>
            </a:xfrm>
          </p:grpSpPr>
          <p:sp>
            <p:nvSpPr>
              <p:cNvPr id="193" name="Freeform 41"/>
              <p:cNvSpPr/>
              <p:nvPr/>
            </p:nvSpPr>
            <p:spPr>
              <a:xfrm>
                <a:off x="0" y="1973147"/>
                <a:ext cx="3209821"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4" name="Freeform 193"/>
              <p:cNvSpPr/>
              <p:nvPr/>
            </p:nvSpPr>
            <p:spPr>
              <a:xfrm>
                <a:off x="6257990" y="1865768"/>
                <a:ext cx="3209806"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95" name="Freeform 194"/>
              <p:cNvSpPr/>
              <p:nvPr/>
            </p:nvSpPr>
            <p:spPr>
              <a:xfrm>
                <a:off x="3117452" y="1933378"/>
                <a:ext cx="3232906"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16405" name="Group 50"/>
          <p:cNvGrpSpPr>
            <a:grpSpLocks/>
          </p:cNvGrpSpPr>
          <p:nvPr/>
        </p:nvGrpSpPr>
        <p:grpSpPr bwMode="auto">
          <a:xfrm>
            <a:off x="1400175" y="1533525"/>
            <a:ext cx="1927225" cy="307975"/>
            <a:chOff x="1659810" y="2817504"/>
            <a:chExt cx="5162546" cy="771531"/>
          </a:xfrm>
        </p:grpSpPr>
        <p:grpSp>
          <p:nvGrpSpPr>
            <p:cNvPr id="16451" name="Group 82"/>
            <p:cNvGrpSpPr>
              <a:grpSpLocks/>
            </p:cNvGrpSpPr>
            <p:nvPr/>
          </p:nvGrpSpPr>
          <p:grpSpPr bwMode="auto">
            <a:xfrm>
              <a:off x="1659810" y="3016403"/>
              <a:ext cx="1720848" cy="572632"/>
              <a:chOff x="0" y="1865768"/>
              <a:chExt cx="9467796" cy="572632"/>
            </a:xfrm>
          </p:grpSpPr>
          <p:sp>
            <p:nvSpPr>
              <p:cNvPr id="187" name="Freeform 186"/>
              <p:cNvSpPr/>
              <p:nvPr/>
            </p:nvSpPr>
            <p:spPr>
              <a:xfrm>
                <a:off x="0" y="1973097"/>
                <a:ext cx="3228723"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8" name="Freeform 187"/>
              <p:cNvSpPr/>
              <p:nvPr/>
            </p:nvSpPr>
            <p:spPr>
              <a:xfrm>
                <a:off x="6246884" y="1865718"/>
                <a:ext cx="3228723"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9" name="Freeform 188"/>
              <p:cNvSpPr/>
              <p:nvPr/>
            </p:nvSpPr>
            <p:spPr>
              <a:xfrm>
                <a:off x="3135137" y="1933327"/>
                <a:ext cx="3205334"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52" name="Group 83"/>
            <p:cNvGrpSpPr>
              <a:grpSpLocks/>
            </p:cNvGrpSpPr>
            <p:nvPr/>
          </p:nvGrpSpPr>
          <p:grpSpPr bwMode="auto">
            <a:xfrm>
              <a:off x="3380659" y="2951420"/>
              <a:ext cx="1720848" cy="572632"/>
              <a:chOff x="0" y="1865768"/>
              <a:chExt cx="9467796" cy="572632"/>
            </a:xfrm>
          </p:grpSpPr>
          <p:sp>
            <p:nvSpPr>
              <p:cNvPr id="184" name="Freeform 57"/>
              <p:cNvSpPr/>
              <p:nvPr/>
            </p:nvSpPr>
            <p:spPr>
              <a:xfrm>
                <a:off x="7811" y="1974447"/>
                <a:ext cx="3205319"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5" name="Freeform 58"/>
              <p:cNvSpPr/>
              <p:nvPr/>
            </p:nvSpPr>
            <p:spPr>
              <a:xfrm>
                <a:off x="6254681" y="1867068"/>
                <a:ext cx="3205334"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6" name="Freeform 185"/>
              <p:cNvSpPr/>
              <p:nvPr/>
            </p:nvSpPr>
            <p:spPr>
              <a:xfrm>
                <a:off x="3119544" y="1934678"/>
                <a:ext cx="3228723"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53" name="Group 84"/>
            <p:cNvGrpSpPr>
              <a:grpSpLocks/>
            </p:cNvGrpSpPr>
            <p:nvPr/>
          </p:nvGrpSpPr>
          <p:grpSpPr bwMode="auto">
            <a:xfrm>
              <a:off x="5101508" y="2817504"/>
              <a:ext cx="1720848" cy="572632"/>
              <a:chOff x="0" y="1865768"/>
              <a:chExt cx="9467796" cy="572632"/>
            </a:xfrm>
          </p:grpSpPr>
          <p:sp>
            <p:nvSpPr>
              <p:cNvPr id="181" name="Freeform 180"/>
              <p:cNvSpPr/>
              <p:nvPr/>
            </p:nvSpPr>
            <p:spPr>
              <a:xfrm>
                <a:off x="-7796" y="1973147"/>
                <a:ext cx="3228723"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2" name="Freeform 181"/>
              <p:cNvSpPr/>
              <p:nvPr/>
            </p:nvSpPr>
            <p:spPr>
              <a:xfrm>
                <a:off x="6239073" y="1865768"/>
                <a:ext cx="3228723" cy="465305"/>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83" name="Freeform 56"/>
              <p:cNvSpPr/>
              <p:nvPr/>
            </p:nvSpPr>
            <p:spPr>
              <a:xfrm>
                <a:off x="3127340" y="1933378"/>
                <a:ext cx="3205319" cy="465303"/>
              </a:xfrm>
              <a:custGeom>
                <a:avLst/>
                <a:gdLst>
                  <a:gd name="connsiteX0" fmla="*/ 15797 w 3219396"/>
                  <a:gd name="connsiteY0" fmla="*/ 350720 h 464467"/>
                  <a:gd name="connsiteX1" fmla="*/ 15797 w 3219396"/>
                  <a:gd name="connsiteY1" fmla="*/ 236973 h 464467"/>
                  <a:gd name="connsiteX2" fmla="*/ 110578 w 3219396"/>
                  <a:gd name="connsiteY2" fmla="*/ 293846 h 464467"/>
                  <a:gd name="connsiteX3" fmla="*/ 224315 w 3219396"/>
                  <a:gd name="connsiteY3" fmla="*/ 85310 h 464467"/>
                  <a:gd name="connsiteX4" fmla="*/ 224315 w 3219396"/>
                  <a:gd name="connsiteY4" fmla="*/ 47394 h 464467"/>
                  <a:gd name="connsiteX5" fmla="*/ 224315 w 3219396"/>
                  <a:gd name="connsiteY5" fmla="*/ 274888 h 464467"/>
                  <a:gd name="connsiteX6" fmla="*/ 243272 w 3219396"/>
                  <a:gd name="connsiteY6" fmla="*/ 218015 h 464467"/>
                  <a:gd name="connsiteX7" fmla="*/ 394921 w 3219396"/>
                  <a:gd name="connsiteY7" fmla="*/ 331762 h 464467"/>
                  <a:gd name="connsiteX8" fmla="*/ 527615 w 3219396"/>
                  <a:gd name="connsiteY8" fmla="*/ 123226 h 464467"/>
                  <a:gd name="connsiteX9" fmla="*/ 717177 w 3219396"/>
                  <a:gd name="connsiteY9" fmla="*/ 369678 h 464467"/>
                  <a:gd name="connsiteX10" fmla="*/ 925695 w 3219396"/>
                  <a:gd name="connsiteY10" fmla="*/ 123226 h 464467"/>
                  <a:gd name="connsiteX11" fmla="*/ 1039432 w 3219396"/>
                  <a:gd name="connsiteY11" fmla="*/ 350720 h 464467"/>
                  <a:gd name="connsiteX12" fmla="*/ 1210038 w 3219396"/>
                  <a:gd name="connsiteY12" fmla="*/ 47394 h 464467"/>
                  <a:gd name="connsiteX13" fmla="*/ 1361688 w 3219396"/>
                  <a:gd name="connsiteY13" fmla="*/ 407593 h 464467"/>
                  <a:gd name="connsiteX14" fmla="*/ 1456469 w 3219396"/>
                  <a:gd name="connsiteY14" fmla="*/ 9479 h 464467"/>
                  <a:gd name="connsiteX15" fmla="*/ 1551250 w 3219396"/>
                  <a:gd name="connsiteY15" fmla="*/ 369678 h 464467"/>
                  <a:gd name="connsiteX16" fmla="*/ 1627075 w 3219396"/>
                  <a:gd name="connsiteY16" fmla="*/ 9479 h 464467"/>
                  <a:gd name="connsiteX17" fmla="*/ 1721856 w 3219396"/>
                  <a:gd name="connsiteY17" fmla="*/ 426551 h 464467"/>
                  <a:gd name="connsiteX18" fmla="*/ 1854549 w 3219396"/>
                  <a:gd name="connsiteY18" fmla="*/ 236973 h 464467"/>
                  <a:gd name="connsiteX19" fmla="*/ 1892461 w 3219396"/>
                  <a:gd name="connsiteY19" fmla="*/ 350720 h 464467"/>
                  <a:gd name="connsiteX20" fmla="*/ 2044111 w 3219396"/>
                  <a:gd name="connsiteY20" fmla="*/ 123226 h 464467"/>
                  <a:gd name="connsiteX21" fmla="*/ 2044111 w 3219396"/>
                  <a:gd name="connsiteY21" fmla="*/ 426551 h 464467"/>
                  <a:gd name="connsiteX22" fmla="*/ 2082024 w 3219396"/>
                  <a:gd name="connsiteY22" fmla="*/ 123226 h 464467"/>
                  <a:gd name="connsiteX23" fmla="*/ 2119936 w 3219396"/>
                  <a:gd name="connsiteY23" fmla="*/ 388635 h 464467"/>
                  <a:gd name="connsiteX24" fmla="*/ 2214717 w 3219396"/>
                  <a:gd name="connsiteY24" fmla="*/ 123226 h 464467"/>
                  <a:gd name="connsiteX25" fmla="*/ 2271586 w 3219396"/>
                  <a:gd name="connsiteY25" fmla="*/ 369678 h 464467"/>
                  <a:gd name="connsiteX26" fmla="*/ 2328454 w 3219396"/>
                  <a:gd name="connsiteY26" fmla="*/ 142183 h 464467"/>
                  <a:gd name="connsiteX27" fmla="*/ 2461148 w 3219396"/>
                  <a:gd name="connsiteY27" fmla="*/ 350720 h 464467"/>
                  <a:gd name="connsiteX28" fmla="*/ 2574885 w 3219396"/>
                  <a:gd name="connsiteY28" fmla="*/ 104268 h 464467"/>
                  <a:gd name="connsiteX29" fmla="*/ 2612797 w 3219396"/>
                  <a:gd name="connsiteY29" fmla="*/ 369678 h 464467"/>
                  <a:gd name="connsiteX30" fmla="*/ 2745491 w 3219396"/>
                  <a:gd name="connsiteY30" fmla="*/ 47394 h 464467"/>
                  <a:gd name="connsiteX31" fmla="*/ 2821316 w 3219396"/>
                  <a:gd name="connsiteY31" fmla="*/ 369678 h 464467"/>
                  <a:gd name="connsiteX32" fmla="*/ 2954009 w 3219396"/>
                  <a:gd name="connsiteY32" fmla="*/ 104268 h 464467"/>
                  <a:gd name="connsiteX33" fmla="*/ 3048790 w 3219396"/>
                  <a:gd name="connsiteY33" fmla="*/ 350720 h 464467"/>
                  <a:gd name="connsiteX34" fmla="*/ 3143571 w 3219396"/>
                  <a:gd name="connsiteY34" fmla="*/ 104268 h 464467"/>
                  <a:gd name="connsiteX35" fmla="*/ 3219396 w 3219396"/>
                  <a:gd name="connsiteY35" fmla="*/ 255931 h 464467"/>
                  <a:gd name="connsiteX36" fmla="*/ 3219396 w 3219396"/>
                  <a:gd name="connsiteY36" fmla="*/ 255931 h 4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19396" h="464467">
                    <a:moveTo>
                      <a:pt x="15797" y="350720"/>
                    </a:moveTo>
                    <a:cubicBezTo>
                      <a:pt x="7898" y="298586"/>
                      <a:pt x="0" y="246452"/>
                      <a:pt x="15797" y="236973"/>
                    </a:cubicBezTo>
                    <a:cubicBezTo>
                      <a:pt x="31594" y="227494"/>
                      <a:pt x="75825" y="319123"/>
                      <a:pt x="110578" y="293846"/>
                    </a:cubicBezTo>
                    <a:cubicBezTo>
                      <a:pt x="145331" y="268569"/>
                      <a:pt x="205359" y="126385"/>
                      <a:pt x="224315" y="85310"/>
                    </a:cubicBezTo>
                    <a:cubicBezTo>
                      <a:pt x="243271" y="44235"/>
                      <a:pt x="224315" y="47394"/>
                      <a:pt x="224315" y="47394"/>
                    </a:cubicBezTo>
                    <a:cubicBezTo>
                      <a:pt x="224315" y="78990"/>
                      <a:pt x="221156" y="246451"/>
                      <a:pt x="224315" y="274888"/>
                    </a:cubicBezTo>
                    <a:cubicBezTo>
                      <a:pt x="227474" y="303325"/>
                      <a:pt x="214838" y="208536"/>
                      <a:pt x="243272" y="218015"/>
                    </a:cubicBezTo>
                    <a:cubicBezTo>
                      <a:pt x="271706" y="227494"/>
                      <a:pt x="347531" y="347560"/>
                      <a:pt x="394921" y="331762"/>
                    </a:cubicBezTo>
                    <a:cubicBezTo>
                      <a:pt x="442312" y="315964"/>
                      <a:pt x="473906" y="116907"/>
                      <a:pt x="527615" y="123226"/>
                    </a:cubicBezTo>
                    <a:cubicBezTo>
                      <a:pt x="581324" y="129545"/>
                      <a:pt x="650830" y="369678"/>
                      <a:pt x="717177" y="369678"/>
                    </a:cubicBezTo>
                    <a:cubicBezTo>
                      <a:pt x="783524" y="369678"/>
                      <a:pt x="871986" y="126386"/>
                      <a:pt x="925695" y="123226"/>
                    </a:cubicBezTo>
                    <a:cubicBezTo>
                      <a:pt x="979404" y="120066"/>
                      <a:pt x="992042" y="363359"/>
                      <a:pt x="1039432" y="350720"/>
                    </a:cubicBezTo>
                    <a:cubicBezTo>
                      <a:pt x="1086822" y="338081"/>
                      <a:pt x="1156329" y="37915"/>
                      <a:pt x="1210038" y="47394"/>
                    </a:cubicBezTo>
                    <a:cubicBezTo>
                      <a:pt x="1263747" y="56873"/>
                      <a:pt x="1320616" y="413912"/>
                      <a:pt x="1361688" y="407593"/>
                    </a:cubicBezTo>
                    <a:cubicBezTo>
                      <a:pt x="1402760" y="401274"/>
                      <a:pt x="1424875" y="15798"/>
                      <a:pt x="1456469" y="9479"/>
                    </a:cubicBezTo>
                    <a:cubicBezTo>
                      <a:pt x="1488063" y="3160"/>
                      <a:pt x="1522816" y="369678"/>
                      <a:pt x="1551250" y="369678"/>
                    </a:cubicBezTo>
                    <a:cubicBezTo>
                      <a:pt x="1579684" y="369678"/>
                      <a:pt x="1598641" y="0"/>
                      <a:pt x="1627075" y="9479"/>
                    </a:cubicBezTo>
                    <a:cubicBezTo>
                      <a:pt x="1655509" y="18958"/>
                      <a:pt x="1683944" y="388635"/>
                      <a:pt x="1721856" y="426551"/>
                    </a:cubicBezTo>
                    <a:cubicBezTo>
                      <a:pt x="1759768" y="464467"/>
                      <a:pt x="1826115" y="249612"/>
                      <a:pt x="1854549" y="236973"/>
                    </a:cubicBezTo>
                    <a:cubicBezTo>
                      <a:pt x="1882983" y="224334"/>
                      <a:pt x="1860867" y="369678"/>
                      <a:pt x="1892461" y="350720"/>
                    </a:cubicBezTo>
                    <a:cubicBezTo>
                      <a:pt x="1924055" y="331762"/>
                      <a:pt x="2018836" y="110588"/>
                      <a:pt x="2044111" y="123226"/>
                    </a:cubicBezTo>
                    <a:cubicBezTo>
                      <a:pt x="2069386" y="135864"/>
                      <a:pt x="2037792" y="426551"/>
                      <a:pt x="2044111" y="426551"/>
                    </a:cubicBezTo>
                    <a:cubicBezTo>
                      <a:pt x="2050430" y="426551"/>
                      <a:pt x="2069387" y="129545"/>
                      <a:pt x="2082024" y="123226"/>
                    </a:cubicBezTo>
                    <a:cubicBezTo>
                      <a:pt x="2094661" y="116907"/>
                      <a:pt x="2097821" y="388635"/>
                      <a:pt x="2119936" y="388635"/>
                    </a:cubicBezTo>
                    <a:cubicBezTo>
                      <a:pt x="2142051" y="388635"/>
                      <a:pt x="2189442" y="126385"/>
                      <a:pt x="2214717" y="123226"/>
                    </a:cubicBezTo>
                    <a:cubicBezTo>
                      <a:pt x="2239992" y="120067"/>
                      <a:pt x="2252630" y="366518"/>
                      <a:pt x="2271586" y="369678"/>
                    </a:cubicBezTo>
                    <a:cubicBezTo>
                      <a:pt x="2290542" y="372838"/>
                      <a:pt x="2296860" y="145343"/>
                      <a:pt x="2328454" y="142183"/>
                    </a:cubicBezTo>
                    <a:cubicBezTo>
                      <a:pt x="2360048" y="139023"/>
                      <a:pt x="2420076" y="357039"/>
                      <a:pt x="2461148" y="350720"/>
                    </a:cubicBezTo>
                    <a:cubicBezTo>
                      <a:pt x="2502220" y="344401"/>
                      <a:pt x="2549610" y="101108"/>
                      <a:pt x="2574885" y="104268"/>
                    </a:cubicBezTo>
                    <a:cubicBezTo>
                      <a:pt x="2600160" y="107428"/>
                      <a:pt x="2584363" y="379157"/>
                      <a:pt x="2612797" y="369678"/>
                    </a:cubicBezTo>
                    <a:cubicBezTo>
                      <a:pt x="2641231" y="360199"/>
                      <a:pt x="2710738" y="47394"/>
                      <a:pt x="2745491" y="47394"/>
                    </a:cubicBezTo>
                    <a:cubicBezTo>
                      <a:pt x="2780244" y="47394"/>
                      <a:pt x="2786563" y="360199"/>
                      <a:pt x="2821316" y="369678"/>
                    </a:cubicBezTo>
                    <a:cubicBezTo>
                      <a:pt x="2856069" y="379157"/>
                      <a:pt x="2916097" y="107428"/>
                      <a:pt x="2954009" y="104268"/>
                    </a:cubicBezTo>
                    <a:cubicBezTo>
                      <a:pt x="2991921" y="101108"/>
                      <a:pt x="3017196" y="350720"/>
                      <a:pt x="3048790" y="350720"/>
                    </a:cubicBezTo>
                    <a:cubicBezTo>
                      <a:pt x="3080384" y="350720"/>
                      <a:pt x="3115137" y="120066"/>
                      <a:pt x="3143571" y="104268"/>
                    </a:cubicBezTo>
                    <a:cubicBezTo>
                      <a:pt x="3172005" y="88470"/>
                      <a:pt x="3219396" y="255931"/>
                      <a:pt x="3219396" y="255931"/>
                    </a:cubicBezTo>
                    <a:lnTo>
                      <a:pt x="3219396" y="255931"/>
                    </a:lnTo>
                  </a:path>
                </a:pathLst>
              </a:custGeom>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16406" name="Group 106"/>
          <p:cNvGrpSpPr>
            <a:grpSpLocks/>
          </p:cNvGrpSpPr>
          <p:nvPr/>
        </p:nvGrpSpPr>
        <p:grpSpPr bwMode="auto">
          <a:xfrm>
            <a:off x="1481138" y="1758950"/>
            <a:ext cx="3629025" cy="439738"/>
            <a:chOff x="1788811" y="4138498"/>
            <a:chExt cx="4992989" cy="1100155"/>
          </a:xfrm>
        </p:grpSpPr>
        <p:sp>
          <p:nvSpPr>
            <p:cNvPr id="139" name="Freeform 138"/>
            <p:cNvSpPr/>
            <p:nvPr/>
          </p:nvSpPr>
          <p:spPr>
            <a:xfrm>
              <a:off x="5038841" y="4352968"/>
              <a:ext cx="1742959" cy="297877"/>
            </a:xfrm>
            <a:custGeom>
              <a:avLst/>
              <a:gdLst>
                <a:gd name="connsiteX0" fmla="*/ 0 w 1743971"/>
                <a:gd name="connsiteY0" fmla="*/ 0 h 297007"/>
                <a:gd name="connsiteX1" fmla="*/ 94781 w 1743971"/>
                <a:gd name="connsiteY1" fmla="*/ 189578 h 297007"/>
                <a:gd name="connsiteX2" fmla="*/ 265387 w 1743971"/>
                <a:gd name="connsiteY2" fmla="*/ 170621 h 297007"/>
                <a:gd name="connsiteX3" fmla="*/ 360168 w 1743971"/>
                <a:gd name="connsiteY3" fmla="*/ 284368 h 297007"/>
                <a:gd name="connsiteX4" fmla="*/ 606598 w 1743971"/>
                <a:gd name="connsiteY4" fmla="*/ 246452 h 297007"/>
                <a:gd name="connsiteX5" fmla="*/ 815117 w 1743971"/>
                <a:gd name="connsiteY5" fmla="*/ 208536 h 297007"/>
                <a:gd name="connsiteX6" fmla="*/ 909898 w 1743971"/>
                <a:gd name="connsiteY6" fmla="*/ 284368 h 297007"/>
                <a:gd name="connsiteX7" fmla="*/ 1004679 w 1743971"/>
                <a:gd name="connsiteY7" fmla="*/ 284368 h 297007"/>
                <a:gd name="connsiteX8" fmla="*/ 1080503 w 1743971"/>
                <a:gd name="connsiteY8" fmla="*/ 227494 h 297007"/>
                <a:gd name="connsiteX9" fmla="*/ 1383803 w 1743971"/>
                <a:gd name="connsiteY9" fmla="*/ 246452 h 297007"/>
                <a:gd name="connsiteX10" fmla="*/ 1535452 w 1743971"/>
                <a:gd name="connsiteY10" fmla="*/ 265410 h 297007"/>
                <a:gd name="connsiteX11" fmla="*/ 1743971 w 1743971"/>
                <a:gd name="connsiteY11" fmla="*/ 246452 h 297007"/>
                <a:gd name="connsiteX12" fmla="*/ 1743971 w 1743971"/>
                <a:gd name="connsiteY12" fmla="*/ 246452 h 297007"/>
                <a:gd name="connsiteX13" fmla="*/ 1725014 w 1743971"/>
                <a:gd name="connsiteY13" fmla="*/ 246452 h 29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3971" h="297007">
                  <a:moveTo>
                    <a:pt x="0" y="0"/>
                  </a:moveTo>
                  <a:cubicBezTo>
                    <a:pt x="25275" y="80570"/>
                    <a:pt x="50550" y="161141"/>
                    <a:pt x="94781" y="189578"/>
                  </a:cubicBezTo>
                  <a:cubicBezTo>
                    <a:pt x="139012" y="218015"/>
                    <a:pt x="221156" y="154823"/>
                    <a:pt x="265387" y="170621"/>
                  </a:cubicBezTo>
                  <a:cubicBezTo>
                    <a:pt x="309618" y="186419"/>
                    <a:pt x="303300" y="271730"/>
                    <a:pt x="360168" y="284368"/>
                  </a:cubicBezTo>
                  <a:cubicBezTo>
                    <a:pt x="417036" y="297006"/>
                    <a:pt x="530773" y="259091"/>
                    <a:pt x="606598" y="246452"/>
                  </a:cubicBezTo>
                  <a:cubicBezTo>
                    <a:pt x="682423" y="233813"/>
                    <a:pt x="764567" y="202217"/>
                    <a:pt x="815117" y="208536"/>
                  </a:cubicBezTo>
                  <a:cubicBezTo>
                    <a:pt x="865667" y="214855"/>
                    <a:pt x="878304" y="271729"/>
                    <a:pt x="909898" y="284368"/>
                  </a:cubicBezTo>
                  <a:cubicBezTo>
                    <a:pt x="941492" y="297007"/>
                    <a:pt x="976245" y="293847"/>
                    <a:pt x="1004679" y="284368"/>
                  </a:cubicBezTo>
                  <a:cubicBezTo>
                    <a:pt x="1033113" y="274889"/>
                    <a:pt x="1017316" y="233813"/>
                    <a:pt x="1080503" y="227494"/>
                  </a:cubicBezTo>
                  <a:cubicBezTo>
                    <a:pt x="1143690" y="221175"/>
                    <a:pt x="1307978" y="240133"/>
                    <a:pt x="1383803" y="246452"/>
                  </a:cubicBezTo>
                  <a:cubicBezTo>
                    <a:pt x="1459628" y="252771"/>
                    <a:pt x="1475424" y="265410"/>
                    <a:pt x="1535452" y="265410"/>
                  </a:cubicBezTo>
                  <a:cubicBezTo>
                    <a:pt x="1595480" y="265410"/>
                    <a:pt x="1743971" y="246452"/>
                    <a:pt x="1743971" y="246452"/>
                  </a:cubicBezTo>
                  <a:lnTo>
                    <a:pt x="1743971" y="246452"/>
                  </a:lnTo>
                  <a:lnTo>
                    <a:pt x="1725014" y="246452"/>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nvGrpSpPr>
            <p:cNvPr id="16413" name="Group 64"/>
            <p:cNvGrpSpPr>
              <a:grpSpLocks/>
            </p:cNvGrpSpPr>
            <p:nvPr/>
          </p:nvGrpSpPr>
          <p:grpSpPr bwMode="auto">
            <a:xfrm rot="1081123">
              <a:off x="1788811" y="4327428"/>
              <a:ext cx="1923195" cy="911225"/>
              <a:chOff x="1752264" y="4144501"/>
              <a:chExt cx="3285565" cy="738302"/>
            </a:xfrm>
          </p:grpSpPr>
          <p:grpSp>
            <p:nvGrpSpPr>
              <p:cNvPr id="16433" name="Group 115"/>
              <p:cNvGrpSpPr>
                <a:grpSpLocks/>
              </p:cNvGrpSpPr>
              <p:nvPr/>
            </p:nvGrpSpPr>
            <p:grpSpPr bwMode="auto">
              <a:xfrm>
                <a:off x="1752264" y="4351984"/>
                <a:ext cx="1652627" cy="530819"/>
                <a:chOff x="1659810" y="4345981"/>
                <a:chExt cx="3176351" cy="530819"/>
              </a:xfrm>
            </p:grpSpPr>
            <p:grpSp>
              <p:nvGrpSpPr>
                <p:cNvPr id="16443" name="Group 106"/>
                <p:cNvGrpSpPr>
                  <a:grpSpLocks/>
                </p:cNvGrpSpPr>
                <p:nvPr/>
              </p:nvGrpSpPr>
              <p:grpSpPr bwMode="auto">
                <a:xfrm>
                  <a:off x="3216533" y="4345981"/>
                  <a:ext cx="1619628" cy="454988"/>
                  <a:chOff x="663467" y="1617736"/>
                  <a:chExt cx="8032620" cy="682482"/>
                </a:xfrm>
              </p:grpSpPr>
              <p:sp>
                <p:nvSpPr>
                  <p:cNvPr id="175" name="Freeform 174"/>
                  <p:cNvSpPr/>
                  <p:nvPr/>
                </p:nvSpPr>
                <p:spPr>
                  <a:xfrm>
                    <a:off x="497784" y="1825306"/>
                    <a:ext cx="3307885"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6" name="Freeform 175"/>
                  <p:cNvSpPr/>
                  <p:nvPr/>
                </p:nvSpPr>
                <p:spPr>
                  <a:xfrm>
                    <a:off x="5233983" y="1601006"/>
                    <a:ext cx="3307863"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7" name="Freeform 176"/>
                  <p:cNvSpPr/>
                  <p:nvPr/>
                </p:nvSpPr>
                <p:spPr>
                  <a:xfrm>
                    <a:off x="3706586" y="1788399"/>
                    <a:ext cx="1529458" cy="434424"/>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44" name="Group 107"/>
                <p:cNvGrpSpPr>
                  <a:grpSpLocks/>
                </p:cNvGrpSpPr>
                <p:nvPr/>
              </p:nvGrpSpPr>
              <p:grpSpPr bwMode="auto">
                <a:xfrm>
                  <a:off x="1659810" y="4421812"/>
                  <a:ext cx="1619628" cy="454988"/>
                  <a:chOff x="663467" y="1617736"/>
                  <a:chExt cx="8032620" cy="682482"/>
                </a:xfrm>
              </p:grpSpPr>
              <p:sp>
                <p:nvSpPr>
                  <p:cNvPr id="172" name="Freeform 171"/>
                  <p:cNvSpPr/>
                  <p:nvPr/>
                </p:nvSpPr>
                <p:spPr>
                  <a:xfrm>
                    <a:off x="506956" y="1833704"/>
                    <a:ext cx="3307885"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3" name="Freeform 172"/>
                  <p:cNvSpPr/>
                  <p:nvPr/>
                </p:nvSpPr>
                <p:spPr>
                  <a:xfrm>
                    <a:off x="5237659" y="1609525"/>
                    <a:ext cx="3307863" cy="448904"/>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74" name="Freeform 173"/>
                  <p:cNvSpPr/>
                  <p:nvPr/>
                </p:nvSpPr>
                <p:spPr>
                  <a:xfrm>
                    <a:off x="3715765" y="1796799"/>
                    <a:ext cx="1529458" cy="434424"/>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16434" name="Group 116"/>
              <p:cNvGrpSpPr>
                <a:grpSpLocks/>
              </p:cNvGrpSpPr>
              <p:nvPr/>
            </p:nvGrpSpPr>
            <p:grpSpPr bwMode="auto">
              <a:xfrm>
                <a:off x="3058206" y="4144501"/>
                <a:ext cx="1979623" cy="530819"/>
                <a:chOff x="1659810" y="4345981"/>
                <a:chExt cx="3176351" cy="530819"/>
              </a:xfrm>
            </p:grpSpPr>
            <p:grpSp>
              <p:nvGrpSpPr>
                <p:cNvPr id="16435" name="Group 117"/>
                <p:cNvGrpSpPr>
                  <a:grpSpLocks/>
                </p:cNvGrpSpPr>
                <p:nvPr/>
              </p:nvGrpSpPr>
              <p:grpSpPr bwMode="auto">
                <a:xfrm>
                  <a:off x="3216533" y="4345981"/>
                  <a:ext cx="1619628" cy="454988"/>
                  <a:chOff x="663467" y="1617736"/>
                  <a:chExt cx="8032620" cy="682482"/>
                </a:xfrm>
              </p:grpSpPr>
              <p:sp>
                <p:nvSpPr>
                  <p:cNvPr id="167" name="Freeform 166"/>
                  <p:cNvSpPr/>
                  <p:nvPr/>
                </p:nvSpPr>
                <p:spPr>
                  <a:xfrm>
                    <a:off x="566112" y="1832426"/>
                    <a:ext cx="3325656"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8" name="Freeform 167"/>
                  <p:cNvSpPr/>
                  <p:nvPr/>
                </p:nvSpPr>
                <p:spPr>
                  <a:xfrm>
                    <a:off x="5347407" y="1600692"/>
                    <a:ext cx="3295972"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9" name="Freeform 168"/>
                  <p:cNvSpPr/>
                  <p:nvPr/>
                </p:nvSpPr>
                <p:spPr>
                  <a:xfrm>
                    <a:off x="3825428" y="1792979"/>
                    <a:ext cx="1544055" cy="434424"/>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36" name="Group 118"/>
                <p:cNvGrpSpPr>
                  <a:grpSpLocks/>
                </p:cNvGrpSpPr>
                <p:nvPr/>
              </p:nvGrpSpPr>
              <p:grpSpPr bwMode="auto">
                <a:xfrm>
                  <a:off x="1659810" y="4421812"/>
                  <a:ext cx="1619628" cy="454988"/>
                  <a:chOff x="663467" y="1617736"/>
                  <a:chExt cx="8032620" cy="682482"/>
                </a:xfrm>
              </p:grpSpPr>
              <p:sp>
                <p:nvSpPr>
                  <p:cNvPr id="164" name="Freeform 163"/>
                  <p:cNvSpPr/>
                  <p:nvPr/>
                </p:nvSpPr>
                <p:spPr>
                  <a:xfrm>
                    <a:off x="544449" y="1844611"/>
                    <a:ext cx="3295972"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5" name="Freeform 164"/>
                  <p:cNvSpPr/>
                  <p:nvPr/>
                </p:nvSpPr>
                <p:spPr>
                  <a:xfrm>
                    <a:off x="5325016" y="1612130"/>
                    <a:ext cx="3295972" cy="453732"/>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66" name="Freeform 165"/>
                  <p:cNvSpPr/>
                  <p:nvPr/>
                </p:nvSpPr>
                <p:spPr>
                  <a:xfrm>
                    <a:off x="3831265" y="1802924"/>
                    <a:ext cx="1544055" cy="434424"/>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grpSp>
          <p:nvGrpSpPr>
            <p:cNvPr id="16414" name="Group 83"/>
            <p:cNvGrpSpPr>
              <a:grpSpLocks/>
            </p:cNvGrpSpPr>
            <p:nvPr/>
          </p:nvGrpSpPr>
          <p:grpSpPr bwMode="auto">
            <a:xfrm>
              <a:off x="3720102" y="4138498"/>
              <a:ext cx="1309097" cy="738302"/>
              <a:chOff x="1752264" y="4144501"/>
              <a:chExt cx="3285565" cy="738302"/>
            </a:xfrm>
          </p:grpSpPr>
          <p:grpSp>
            <p:nvGrpSpPr>
              <p:cNvPr id="16415" name="Group 127"/>
              <p:cNvGrpSpPr>
                <a:grpSpLocks/>
              </p:cNvGrpSpPr>
              <p:nvPr/>
            </p:nvGrpSpPr>
            <p:grpSpPr bwMode="auto">
              <a:xfrm>
                <a:off x="1752264" y="4351984"/>
                <a:ext cx="1652627" cy="530819"/>
                <a:chOff x="1659810" y="4345981"/>
                <a:chExt cx="3176351" cy="530819"/>
              </a:xfrm>
            </p:grpSpPr>
            <p:grpSp>
              <p:nvGrpSpPr>
                <p:cNvPr id="16425" name="Group 137"/>
                <p:cNvGrpSpPr>
                  <a:grpSpLocks/>
                </p:cNvGrpSpPr>
                <p:nvPr/>
              </p:nvGrpSpPr>
              <p:grpSpPr bwMode="auto">
                <a:xfrm>
                  <a:off x="3216533" y="4345981"/>
                  <a:ext cx="1619628" cy="454988"/>
                  <a:chOff x="663467" y="1617736"/>
                  <a:chExt cx="8032620" cy="682482"/>
                </a:xfrm>
              </p:grpSpPr>
              <p:sp>
                <p:nvSpPr>
                  <p:cNvPr id="157" name="Freeform 156"/>
                  <p:cNvSpPr/>
                  <p:nvPr/>
                </p:nvSpPr>
                <p:spPr>
                  <a:xfrm>
                    <a:off x="664586" y="1842688"/>
                    <a:ext cx="3291980" cy="458731"/>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8" name="Freeform 157"/>
                  <p:cNvSpPr/>
                  <p:nvPr/>
                </p:nvSpPr>
                <p:spPr>
                  <a:xfrm>
                    <a:off x="5419676" y="1616302"/>
                    <a:ext cx="3292013" cy="458731"/>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9" name="Freeform 158"/>
                  <p:cNvSpPr/>
                  <p:nvPr/>
                </p:nvSpPr>
                <p:spPr>
                  <a:xfrm>
                    <a:off x="3904329" y="1806943"/>
                    <a:ext cx="1515347" cy="434901"/>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26" name="Group 138"/>
                <p:cNvGrpSpPr>
                  <a:grpSpLocks/>
                </p:cNvGrpSpPr>
                <p:nvPr/>
              </p:nvGrpSpPr>
              <p:grpSpPr bwMode="auto">
                <a:xfrm>
                  <a:off x="1659810" y="4421812"/>
                  <a:ext cx="1619628" cy="454988"/>
                  <a:chOff x="663467" y="1617736"/>
                  <a:chExt cx="8032620" cy="682482"/>
                </a:xfrm>
              </p:grpSpPr>
              <p:sp>
                <p:nvSpPr>
                  <p:cNvPr id="154" name="Freeform 153"/>
                  <p:cNvSpPr/>
                  <p:nvPr/>
                </p:nvSpPr>
                <p:spPr>
                  <a:xfrm>
                    <a:off x="651650" y="1842136"/>
                    <a:ext cx="3291980" cy="458727"/>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5" name="Freeform 154"/>
                  <p:cNvSpPr/>
                  <p:nvPr/>
                </p:nvSpPr>
                <p:spPr>
                  <a:xfrm>
                    <a:off x="5406740" y="1615751"/>
                    <a:ext cx="3292013" cy="458727"/>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6" name="Freeform 155"/>
                  <p:cNvSpPr/>
                  <p:nvPr/>
                </p:nvSpPr>
                <p:spPr>
                  <a:xfrm>
                    <a:off x="3891393" y="1806391"/>
                    <a:ext cx="1515347" cy="434897"/>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nvGrpSpPr>
              <p:cNvPr id="16416" name="Group 128"/>
              <p:cNvGrpSpPr>
                <a:grpSpLocks/>
              </p:cNvGrpSpPr>
              <p:nvPr/>
            </p:nvGrpSpPr>
            <p:grpSpPr bwMode="auto">
              <a:xfrm>
                <a:off x="3058206" y="4144501"/>
                <a:ext cx="1979623" cy="530819"/>
                <a:chOff x="1659810" y="4345981"/>
                <a:chExt cx="3176351" cy="530819"/>
              </a:xfrm>
            </p:grpSpPr>
            <p:grpSp>
              <p:nvGrpSpPr>
                <p:cNvPr id="16417" name="Group 129"/>
                <p:cNvGrpSpPr>
                  <a:grpSpLocks/>
                </p:cNvGrpSpPr>
                <p:nvPr/>
              </p:nvGrpSpPr>
              <p:grpSpPr bwMode="auto">
                <a:xfrm>
                  <a:off x="3216533" y="4345981"/>
                  <a:ext cx="1619628" cy="454988"/>
                  <a:chOff x="663467" y="1617736"/>
                  <a:chExt cx="8032620" cy="682482"/>
                </a:xfrm>
              </p:grpSpPr>
              <p:sp>
                <p:nvSpPr>
                  <p:cNvPr id="149" name="Freeform 148"/>
                  <p:cNvSpPr/>
                  <p:nvPr/>
                </p:nvSpPr>
                <p:spPr>
                  <a:xfrm>
                    <a:off x="643985" y="1844122"/>
                    <a:ext cx="3315313" cy="458731"/>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0" name="Freeform 149"/>
                  <p:cNvSpPr/>
                  <p:nvPr/>
                </p:nvSpPr>
                <p:spPr>
                  <a:xfrm>
                    <a:off x="5398855" y="1617736"/>
                    <a:ext cx="3315313" cy="458731"/>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51" name="Freeform 150"/>
                  <p:cNvSpPr/>
                  <p:nvPr/>
                </p:nvSpPr>
                <p:spPr>
                  <a:xfrm>
                    <a:off x="3872052" y="1808377"/>
                    <a:ext cx="1570411" cy="434901"/>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nvGrpSpPr>
                <p:cNvPr id="16418" name="Group 130"/>
                <p:cNvGrpSpPr>
                  <a:grpSpLocks/>
                </p:cNvGrpSpPr>
                <p:nvPr/>
              </p:nvGrpSpPr>
              <p:grpSpPr bwMode="auto">
                <a:xfrm>
                  <a:off x="1659810" y="4421812"/>
                  <a:ext cx="1619628" cy="454988"/>
                  <a:chOff x="663467" y="1617736"/>
                  <a:chExt cx="8032620" cy="682482"/>
                </a:xfrm>
              </p:grpSpPr>
              <p:sp>
                <p:nvSpPr>
                  <p:cNvPr id="146" name="Freeform 145"/>
                  <p:cNvSpPr/>
                  <p:nvPr/>
                </p:nvSpPr>
                <p:spPr>
                  <a:xfrm>
                    <a:off x="643462" y="1843570"/>
                    <a:ext cx="3315313" cy="458727"/>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7" name="Freeform 146"/>
                  <p:cNvSpPr/>
                  <p:nvPr/>
                </p:nvSpPr>
                <p:spPr>
                  <a:xfrm>
                    <a:off x="5398305" y="1617184"/>
                    <a:ext cx="3315313" cy="458727"/>
                  </a:xfrm>
                  <a:custGeom>
                    <a:avLst/>
                    <a:gdLst>
                      <a:gd name="connsiteX0" fmla="*/ 0 w 3304699"/>
                      <a:gd name="connsiteY0" fmla="*/ 448669 h 454988"/>
                      <a:gd name="connsiteX1" fmla="*/ 208518 w 3304699"/>
                      <a:gd name="connsiteY1" fmla="*/ 221175 h 454988"/>
                      <a:gd name="connsiteX2" fmla="*/ 265387 w 3304699"/>
                      <a:gd name="connsiteY2" fmla="*/ 429711 h 454988"/>
                      <a:gd name="connsiteX3" fmla="*/ 549730 w 3304699"/>
                      <a:gd name="connsiteY3" fmla="*/ 69512 h 454988"/>
                      <a:gd name="connsiteX4" fmla="*/ 644511 w 3304699"/>
                      <a:gd name="connsiteY4" fmla="*/ 391796 h 454988"/>
                      <a:gd name="connsiteX5" fmla="*/ 909898 w 3304699"/>
                      <a:gd name="connsiteY5" fmla="*/ 145344 h 454988"/>
                      <a:gd name="connsiteX6" fmla="*/ 1004679 w 3304699"/>
                      <a:gd name="connsiteY6" fmla="*/ 410753 h 454988"/>
                      <a:gd name="connsiteX7" fmla="*/ 1383803 w 3304699"/>
                      <a:gd name="connsiteY7" fmla="*/ 164301 h 454988"/>
                      <a:gd name="connsiteX8" fmla="*/ 1554409 w 3304699"/>
                      <a:gd name="connsiteY8" fmla="*/ 391796 h 454988"/>
                      <a:gd name="connsiteX9" fmla="*/ 1857708 w 3304699"/>
                      <a:gd name="connsiteY9" fmla="*/ 12639 h 454988"/>
                      <a:gd name="connsiteX10" fmla="*/ 1971446 w 3304699"/>
                      <a:gd name="connsiteY10" fmla="*/ 315964 h 454988"/>
                      <a:gd name="connsiteX11" fmla="*/ 2066227 w 3304699"/>
                      <a:gd name="connsiteY11" fmla="*/ 145344 h 454988"/>
                      <a:gd name="connsiteX12" fmla="*/ 2179964 w 3304699"/>
                      <a:gd name="connsiteY12" fmla="*/ 410753 h 454988"/>
                      <a:gd name="connsiteX13" fmla="*/ 2331614 w 3304699"/>
                      <a:gd name="connsiteY13" fmla="*/ 126386 h 454988"/>
                      <a:gd name="connsiteX14" fmla="*/ 2445351 w 3304699"/>
                      <a:gd name="connsiteY14" fmla="*/ 334922 h 454988"/>
                      <a:gd name="connsiteX15" fmla="*/ 2634913 w 3304699"/>
                      <a:gd name="connsiteY15" fmla="*/ 126386 h 454988"/>
                      <a:gd name="connsiteX16" fmla="*/ 2691782 w 3304699"/>
                      <a:gd name="connsiteY16" fmla="*/ 334922 h 454988"/>
                      <a:gd name="connsiteX17" fmla="*/ 2862387 w 3304699"/>
                      <a:gd name="connsiteY17" fmla="*/ 126386 h 454988"/>
                      <a:gd name="connsiteX18" fmla="*/ 2995081 w 3304699"/>
                      <a:gd name="connsiteY18" fmla="*/ 372838 h 454988"/>
                      <a:gd name="connsiteX19" fmla="*/ 3260468 w 3304699"/>
                      <a:gd name="connsiteY19" fmla="*/ 69512 h 454988"/>
                      <a:gd name="connsiteX20" fmla="*/ 3260468 w 3304699"/>
                      <a:gd name="connsiteY20" fmla="*/ 88470 h 4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04699" h="454988">
                        <a:moveTo>
                          <a:pt x="0" y="448669"/>
                        </a:moveTo>
                        <a:cubicBezTo>
                          <a:pt x="82143" y="336502"/>
                          <a:pt x="164287" y="224335"/>
                          <a:pt x="208518" y="221175"/>
                        </a:cubicBezTo>
                        <a:cubicBezTo>
                          <a:pt x="252749" y="218015"/>
                          <a:pt x="208518" y="454988"/>
                          <a:pt x="265387" y="429711"/>
                        </a:cubicBezTo>
                        <a:cubicBezTo>
                          <a:pt x="322256" y="404434"/>
                          <a:pt x="486543" y="75831"/>
                          <a:pt x="549730" y="69512"/>
                        </a:cubicBezTo>
                        <a:cubicBezTo>
                          <a:pt x="612917" y="63193"/>
                          <a:pt x="584483" y="379157"/>
                          <a:pt x="644511" y="391796"/>
                        </a:cubicBezTo>
                        <a:cubicBezTo>
                          <a:pt x="704539" y="404435"/>
                          <a:pt x="849870" y="142185"/>
                          <a:pt x="909898" y="145344"/>
                        </a:cubicBezTo>
                        <a:cubicBezTo>
                          <a:pt x="969926" y="148504"/>
                          <a:pt x="925695" y="407594"/>
                          <a:pt x="1004679" y="410753"/>
                        </a:cubicBezTo>
                        <a:cubicBezTo>
                          <a:pt x="1083663" y="413912"/>
                          <a:pt x="1292181" y="167460"/>
                          <a:pt x="1383803" y="164301"/>
                        </a:cubicBezTo>
                        <a:cubicBezTo>
                          <a:pt x="1475425" y="161142"/>
                          <a:pt x="1475425" y="417073"/>
                          <a:pt x="1554409" y="391796"/>
                        </a:cubicBezTo>
                        <a:cubicBezTo>
                          <a:pt x="1633393" y="366519"/>
                          <a:pt x="1788202" y="25278"/>
                          <a:pt x="1857708" y="12639"/>
                        </a:cubicBezTo>
                        <a:cubicBezTo>
                          <a:pt x="1927214" y="0"/>
                          <a:pt x="1936693" y="293847"/>
                          <a:pt x="1971446" y="315964"/>
                        </a:cubicBezTo>
                        <a:cubicBezTo>
                          <a:pt x="2006199" y="338081"/>
                          <a:pt x="2031474" y="129546"/>
                          <a:pt x="2066227" y="145344"/>
                        </a:cubicBezTo>
                        <a:cubicBezTo>
                          <a:pt x="2100980" y="161142"/>
                          <a:pt x="2135733" y="413913"/>
                          <a:pt x="2179964" y="410753"/>
                        </a:cubicBezTo>
                        <a:cubicBezTo>
                          <a:pt x="2224195" y="407593"/>
                          <a:pt x="2287383" y="139024"/>
                          <a:pt x="2331614" y="126386"/>
                        </a:cubicBezTo>
                        <a:cubicBezTo>
                          <a:pt x="2375845" y="113748"/>
                          <a:pt x="2394801" y="334922"/>
                          <a:pt x="2445351" y="334922"/>
                        </a:cubicBezTo>
                        <a:cubicBezTo>
                          <a:pt x="2495901" y="334922"/>
                          <a:pt x="2593841" y="126386"/>
                          <a:pt x="2634913" y="126386"/>
                        </a:cubicBezTo>
                        <a:cubicBezTo>
                          <a:pt x="2675985" y="126386"/>
                          <a:pt x="2653870" y="334922"/>
                          <a:pt x="2691782" y="334922"/>
                        </a:cubicBezTo>
                        <a:cubicBezTo>
                          <a:pt x="2729694" y="334922"/>
                          <a:pt x="2811837" y="120067"/>
                          <a:pt x="2862387" y="126386"/>
                        </a:cubicBezTo>
                        <a:cubicBezTo>
                          <a:pt x="2912937" y="132705"/>
                          <a:pt x="2928734" y="382317"/>
                          <a:pt x="2995081" y="372838"/>
                        </a:cubicBezTo>
                        <a:cubicBezTo>
                          <a:pt x="3061428" y="363359"/>
                          <a:pt x="3216237" y="116907"/>
                          <a:pt x="3260468" y="69512"/>
                        </a:cubicBezTo>
                        <a:cubicBezTo>
                          <a:pt x="3304699" y="22117"/>
                          <a:pt x="3260468" y="88470"/>
                          <a:pt x="3260468" y="8847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8" name="Freeform 147"/>
                  <p:cNvSpPr/>
                  <p:nvPr/>
                </p:nvSpPr>
                <p:spPr>
                  <a:xfrm>
                    <a:off x="3871530" y="1807825"/>
                    <a:ext cx="1570411" cy="434897"/>
                  </a:xfrm>
                  <a:custGeom>
                    <a:avLst/>
                    <a:gdLst>
                      <a:gd name="connsiteX0" fmla="*/ 0 w 1535453"/>
                      <a:gd name="connsiteY0" fmla="*/ 88470 h 432871"/>
                      <a:gd name="connsiteX1" fmla="*/ 284343 w 1535453"/>
                      <a:gd name="connsiteY1" fmla="*/ 429712 h 432871"/>
                      <a:gd name="connsiteX2" fmla="*/ 511818 w 1535453"/>
                      <a:gd name="connsiteY2" fmla="*/ 69513 h 432871"/>
                      <a:gd name="connsiteX3" fmla="*/ 720336 w 1535453"/>
                      <a:gd name="connsiteY3" fmla="*/ 410754 h 432871"/>
                      <a:gd name="connsiteX4" fmla="*/ 909898 w 1535453"/>
                      <a:gd name="connsiteY4" fmla="*/ 12639 h 432871"/>
                      <a:gd name="connsiteX5" fmla="*/ 1118416 w 1535453"/>
                      <a:gd name="connsiteY5" fmla="*/ 334922 h 432871"/>
                      <a:gd name="connsiteX6" fmla="*/ 1535453 w 1535453"/>
                      <a:gd name="connsiteY6" fmla="*/ 221175 h 432871"/>
                      <a:gd name="connsiteX7" fmla="*/ 1535453 w 1535453"/>
                      <a:gd name="connsiteY7" fmla="*/ 221175 h 432871"/>
                      <a:gd name="connsiteX8" fmla="*/ 1516497 w 1535453"/>
                      <a:gd name="connsiteY8" fmla="*/ 202217 h 43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453" h="432871">
                        <a:moveTo>
                          <a:pt x="0" y="88470"/>
                        </a:moveTo>
                        <a:cubicBezTo>
                          <a:pt x="99520" y="260670"/>
                          <a:pt x="199040" y="432871"/>
                          <a:pt x="284343" y="429712"/>
                        </a:cubicBezTo>
                        <a:cubicBezTo>
                          <a:pt x="369646" y="426553"/>
                          <a:pt x="439153" y="72673"/>
                          <a:pt x="511818" y="69513"/>
                        </a:cubicBezTo>
                        <a:cubicBezTo>
                          <a:pt x="584483" y="66353"/>
                          <a:pt x="653989" y="420233"/>
                          <a:pt x="720336" y="410754"/>
                        </a:cubicBezTo>
                        <a:cubicBezTo>
                          <a:pt x="786683" y="401275"/>
                          <a:pt x="843551" y="25278"/>
                          <a:pt x="909898" y="12639"/>
                        </a:cubicBezTo>
                        <a:cubicBezTo>
                          <a:pt x="976245" y="0"/>
                          <a:pt x="1014157" y="300166"/>
                          <a:pt x="1118416" y="334922"/>
                        </a:cubicBezTo>
                        <a:cubicBezTo>
                          <a:pt x="1222675" y="369678"/>
                          <a:pt x="1535453" y="221175"/>
                          <a:pt x="1535453" y="221175"/>
                        </a:cubicBezTo>
                        <a:lnTo>
                          <a:pt x="1535453" y="221175"/>
                        </a:lnTo>
                        <a:lnTo>
                          <a:pt x="1516497" y="202217"/>
                        </a:ln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grpSp>
          </p:grpSp>
        </p:grpSp>
      </p:grpSp>
      <p:sp>
        <p:nvSpPr>
          <p:cNvPr id="136" name="Oval 135"/>
          <p:cNvSpPr/>
          <p:nvPr/>
        </p:nvSpPr>
        <p:spPr>
          <a:xfrm>
            <a:off x="2867025" y="2278063"/>
            <a:ext cx="84138" cy="190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08" name="TextBox 136"/>
          <p:cNvSpPr txBox="1">
            <a:spLocks noChangeArrowheads="1"/>
          </p:cNvSpPr>
          <p:nvPr/>
        </p:nvSpPr>
        <p:spPr bwMode="auto">
          <a:xfrm>
            <a:off x="152400" y="788988"/>
            <a:ext cx="1444625" cy="430212"/>
          </a:xfrm>
          <a:prstGeom prst="rect">
            <a:avLst/>
          </a:prstGeom>
          <a:noFill/>
          <a:ln w="9525">
            <a:noFill/>
            <a:miter lim="800000"/>
            <a:headEnd/>
            <a:tailEnd/>
          </a:ln>
        </p:spPr>
        <p:txBody>
          <a:bodyPr>
            <a:prstTxWarp prst="textNoShape">
              <a:avLst/>
            </a:prstTxWarp>
            <a:spAutoFit/>
          </a:bodyPr>
          <a:lstStyle/>
          <a:p>
            <a:r>
              <a:rPr lang="en-US" sz="2200">
                <a:latin typeface="Calibri" pitchFamily="-65" charset="0"/>
              </a:rPr>
              <a:t>ANF apical</a:t>
            </a:r>
          </a:p>
        </p:txBody>
      </p:sp>
      <p:sp>
        <p:nvSpPr>
          <p:cNvPr id="16409" name="TextBox 137"/>
          <p:cNvSpPr txBox="1">
            <a:spLocks noChangeArrowheads="1"/>
          </p:cNvSpPr>
          <p:nvPr/>
        </p:nvSpPr>
        <p:spPr bwMode="auto">
          <a:xfrm>
            <a:off x="5332413" y="1481138"/>
            <a:ext cx="2330450" cy="461962"/>
          </a:xfrm>
          <a:prstGeom prst="rect">
            <a:avLst/>
          </a:prstGeom>
          <a:noFill/>
          <a:ln w="9525">
            <a:noFill/>
            <a:miter lim="800000"/>
            <a:headEnd/>
            <a:tailEnd/>
          </a:ln>
        </p:spPr>
        <p:txBody>
          <a:bodyPr wrap="none">
            <a:prstTxWarp prst="textNoShape">
              <a:avLst/>
            </a:prstTxWarp>
            <a:spAutoFit/>
          </a:bodyPr>
          <a:lstStyle/>
          <a:p>
            <a:r>
              <a:rPr lang="en-US">
                <a:latin typeface="Calibri" pitchFamily="-65" charset="0"/>
              </a:rPr>
              <a:t>Red+blue=purple</a:t>
            </a:r>
          </a:p>
        </p:txBody>
      </p:sp>
      <p:pic>
        <p:nvPicPr>
          <p:cNvPr id="230" name="Picture 7"/>
          <p:cNvPicPr>
            <a:picLocks noChangeAspect="1" noChangeArrowheads="1"/>
          </p:cNvPicPr>
          <p:nvPr/>
        </p:nvPicPr>
        <p:blipFill>
          <a:blip r:embed="rId8"/>
          <a:srcRect/>
          <a:stretch>
            <a:fillRect/>
          </a:stretch>
        </p:blipFill>
        <p:spPr bwMode="auto">
          <a:xfrm>
            <a:off x="7908925" y="4016375"/>
            <a:ext cx="762000" cy="571500"/>
          </a:xfrm>
          <a:prstGeom prst="rect">
            <a:avLst/>
          </a:prstGeom>
          <a:noFill/>
          <a:ln w="9525">
            <a:noFill/>
            <a:miter lim="800000"/>
            <a:headEnd/>
            <a:tailEnd/>
          </a:ln>
        </p:spPr>
      </p:pic>
      <p:sp>
        <p:nvSpPr>
          <p:cNvPr id="16411" name="TextBox 117"/>
          <p:cNvSpPr txBox="1">
            <a:spLocks noChangeArrowheads="1"/>
          </p:cNvSpPr>
          <p:nvPr/>
        </p:nvSpPr>
        <p:spPr bwMode="auto">
          <a:xfrm>
            <a:off x="1744663" y="2705100"/>
            <a:ext cx="752475" cy="430213"/>
          </a:xfrm>
          <a:prstGeom prst="rect">
            <a:avLst/>
          </a:prstGeom>
          <a:noFill/>
          <a:ln w="9525">
            <a:noFill/>
            <a:miter lim="800000"/>
            <a:headEnd/>
            <a:tailEnd/>
          </a:ln>
        </p:spPr>
        <p:txBody>
          <a:bodyPr wrap="none">
            <a:prstTxWarp prst="textNoShape">
              <a:avLst/>
            </a:prstTxWarp>
            <a:spAutoFit/>
          </a:bodyPr>
          <a:lstStyle/>
          <a:p>
            <a:r>
              <a:rPr lang="en-US" sz="2200">
                <a:latin typeface="Calibri" pitchFamily="-65"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11138"/>
            <a:ext cx="7772400" cy="2563812"/>
          </a:xfrm>
        </p:spPr>
        <p:txBody>
          <a:bodyPr rtlCol="0">
            <a:normAutofit fontScale="90000"/>
          </a:bodyPr>
          <a:lstStyle/>
          <a:p>
            <a:pPr fontAlgn="auto">
              <a:spcAft>
                <a:spcPts val="0"/>
              </a:spcAft>
              <a:defRPr/>
            </a:pPr>
            <a:r>
              <a:rPr lang="en-US" dirty="0">
                <a:ea typeface="+mj-ea"/>
                <a:cs typeface="+mj-cs"/>
              </a:rPr>
              <a:t>A noise band has a distinct amplitude envelope that we can isolate and apply to different carrier frequencies</a:t>
            </a:r>
          </a:p>
        </p:txBody>
      </p:sp>
      <p:pic>
        <p:nvPicPr>
          <p:cNvPr id="48131" name="Picture 3"/>
          <p:cNvPicPr>
            <a:picLocks noChangeAspect="1" noChangeArrowheads="1"/>
          </p:cNvPicPr>
          <p:nvPr/>
        </p:nvPicPr>
        <p:blipFill>
          <a:blip r:embed="rId3"/>
          <a:srcRect l="7982" t="9084" r="7982" b="43536"/>
          <a:stretch>
            <a:fillRect/>
          </a:stretch>
        </p:blipFill>
        <p:spPr bwMode="auto">
          <a:xfrm>
            <a:off x="1063625" y="3130550"/>
            <a:ext cx="7016750" cy="3138488"/>
          </a:xfrm>
          <a:prstGeom prst="rect">
            <a:avLst/>
          </a:prstGeom>
          <a:noFill/>
          <a:ln w="9525">
            <a:noFill/>
            <a:miter lim="800000"/>
            <a:headEnd/>
            <a:tailEnd/>
          </a:ln>
        </p:spPr>
      </p:pic>
      <p:sp>
        <p:nvSpPr>
          <p:cNvPr id="48132" name="Text Box 4"/>
          <p:cNvSpPr txBox="1">
            <a:spLocks noChangeArrowheads="1"/>
          </p:cNvSpPr>
          <p:nvPr/>
        </p:nvSpPr>
        <p:spPr bwMode="auto">
          <a:xfrm>
            <a:off x="442913" y="6302375"/>
            <a:ext cx="1468437"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61925"/>
            <a:ext cx="7772400" cy="1143000"/>
          </a:xfrm>
        </p:spPr>
        <p:txBody>
          <a:bodyPr rtlCol="0">
            <a:normAutofit fontScale="90000"/>
          </a:bodyPr>
          <a:lstStyle/>
          <a:p>
            <a:pPr fontAlgn="auto">
              <a:spcAft>
                <a:spcPts val="0"/>
              </a:spcAft>
              <a:defRPr/>
            </a:pPr>
            <a:r>
              <a:rPr lang="en-US">
                <a:ea typeface="+mj-ea"/>
                <a:cs typeface="+mj-cs"/>
              </a:rPr>
              <a:t>Temporal modulations: Comodulation Masking Release</a:t>
            </a:r>
          </a:p>
        </p:txBody>
      </p:sp>
      <p:pic>
        <p:nvPicPr>
          <p:cNvPr id="50179" name="Picture 4"/>
          <p:cNvPicPr>
            <a:picLocks noChangeAspect="1" noChangeArrowheads="1"/>
          </p:cNvPicPr>
          <p:nvPr/>
        </p:nvPicPr>
        <p:blipFill>
          <a:blip r:embed="rId3">
            <a:lum bright="6000" contrast="6000"/>
          </a:blip>
          <a:srcRect l="20291" t="39568" r="40027" b="50793"/>
          <a:stretch>
            <a:fillRect/>
          </a:stretch>
        </p:blipFill>
        <p:spPr bwMode="auto">
          <a:xfrm>
            <a:off x="381000" y="1600200"/>
            <a:ext cx="7646988" cy="2913063"/>
          </a:xfrm>
          <a:prstGeom prst="rect">
            <a:avLst/>
          </a:prstGeom>
          <a:noFill/>
          <a:ln w="9525">
            <a:noFill/>
            <a:miter lim="800000"/>
            <a:headEnd/>
            <a:tailEnd/>
          </a:ln>
        </p:spPr>
      </p:pic>
      <p:sp>
        <p:nvSpPr>
          <p:cNvPr id="50180" name="Text Box 5"/>
          <p:cNvSpPr txBox="1">
            <a:spLocks noChangeArrowheads="1"/>
          </p:cNvSpPr>
          <p:nvPr/>
        </p:nvSpPr>
        <p:spPr bwMode="auto">
          <a:xfrm>
            <a:off x="104775" y="5181600"/>
            <a:ext cx="4470400" cy="1196975"/>
          </a:xfrm>
          <a:prstGeom prst="rect">
            <a:avLst/>
          </a:prstGeom>
          <a:solidFill>
            <a:srgbClr val="FFFFFF"/>
          </a:solidFill>
          <a:ln w="9525">
            <a:solidFill>
              <a:srgbClr val="FFFFFF"/>
            </a:solidFill>
            <a:miter lim="800000"/>
            <a:headEnd/>
            <a:tailEnd/>
          </a:ln>
        </p:spPr>
        <p:txBody>
          <a:bodyPr wrap="none">
            <a:prstTxWarp prst="textNoShape">
              <a:avLst/>
            </a:prstTxWarp>
            <a:spAutoFit/>
          </a:bodyPr>
          <a:lstStyle/>
          <a:p>
            <a:r>
              <a:rPr lang="en-US">
                <a:solidFill>
                  <a:schemeClr val="hlink"/>
                </a:solidFill>
              </a:rPr>
              <a:t>S = signal, a tone</a:t>
            </a:r>
          </a:p>
          <a:p>
            <a:r>
              <a:rPr lang="en-US">
                <a:solidFill>
                  <a:schemeClr val="hlink"/>
                </a:solidFill>
              </a:rPr>
              <a:t>TB = target band, a noise band</a:t>
            </a:r>
          </a:p>
          <a:p>
            <a:r>
              <a:rPr lang="en-US">
                <a:solidFill>
                  <a:schemeClr val="hlink"/>
                </a:solidFill>
              </a:rPr>
              <a:t>CB = cue band, another noise band</a:t>
            </a:r>
          </a:p>
        </p:txBody>
      </p:sp>
      <p:sp>
        <p:nvSpPr>
          <p:cNvPr id="50181" name="Text Box 6"/>
          <p:cNvSpPr txBox="1">
            <a:spLocks noChangeArrowheads="1"/>
          </p:cNvSpPr>
          <p:nvPr/>
        </p:nvSpPr>
        <p:spPr bwMode="auto">
          <a:xfrm rot="-5400000">
            <a:off x="-293687" y="2563812"/>
            <a:ext cx="1925638" cy="519113"/>
          </a:xfrm>
          <a:prstGeom prst="rect">
            <a:avLst/>
          </a:prstGeom>
          <a:solidFill>
            <a:srgbClr val="FFFFFF"/>
          </a:solidFill>
          <a:ln w="9525">
            <a:noFill/>
            <a:miter lim="800000"/>
            <a:headEnd/>
            <a:tailEnd/>
          </a:ln>
        </p:spPr>
        <p:txBody>
          <a:bodyPr wrap="none">
            <a:prstTxWarp prst="textNoShape">
              <a:avLst/>
            </a:prstTxWarp>
            <a:spAutoFit/>
          </a:bodyPr>
          <a:lstStyle/>
          <a:p>
            <a:r>
              <a:rPr lang="en-US" sz="2800">
                <a:latin typeface="Geneva" pitchFamily="-65" charset="0"/>
              </a:rPr>
              <a:t>Amplitude</a:t>
            </a:r>
          </a:p>
        </p:txBody>
      </p:sp>
      <p:sp>
        <p:nvSpPr>
          <p:cNvPr id="50182" name="Text Box 7"/>
          <p:cNvSpPr txBox="1">
            <a:spLocks noChangeArrowheads="1"/>
          </p:cNvSpPr>
          <p:nvPr/>
        </p:nvSpPr>
        <p:spPr bwMode="auto">
          <a:xfrm rot="-5400000">
            <a:off x="3605213" y="2501900"/>
            <a:ext cx="1925637" cy="519113"/>
          </a:xfrm>
          <a:prstGeom prst="rect">
            <a:avLst/>
          </a:prstGeom>
          <a:solidFill>
            <a:srgbClr val="FFFFFF"/>
          </a:solidFill>
          <a:ln w="9525">
            <a:noFill/>
            <a:miter lim="800000"/>
            <a:headEnd/>
            <a:tailEnd/>
          </a:ln>
        </p:spPr>
        <p:txBody>
          <a:bodyPr wrap="none">
            <a:prstTxWarp prst="textNoShape">
              <a:avLst/>
            </a:prstTxWarp>
            <a:spAutoFit/>
          </a:bodyPr>
          <a:lstStyle/>
          <a:p>
            <a:r>
              <a:rPr lang="en-US" sz="2800">
                <a:latin typeface="Geneva" pitchFamily="-65" charset="0"/>
              </a:rPr>
              <a:t>Amplitude</a:t>
            </a:r>
          </a:p>
        </p:txBody>
      </p:sp>
      <p:sp>
        <p:nvSpPr>
          <p:cNvPr id="50183" name="Rectangle 8"/>
          <p:cNvSpPr>
            <a:spLocks noChangeArrowheads="1"/>
          </p:cNvSpPr>
          <p:nvPr/>
        </p:nvSpPr>
        <p:spPr bwMode="auto">
          <a:xfrm>
            <a:off x="385763" y="1606550"/>
            <a:ext cx="398462" cy="236538"/>
          </a:xfrm>
          <a:prstGeom prst="rect">
            <a:avLst/>
          </a:prstGeom>
          <a:solidFill>
            <a:srgbClr val="FFFFFF"/>
          </a:solidFill>
          <a:ln w="9525">
            <a:noFill/>
            <a:miter lim="800000"/>
            <a:headEnd/>
            <a:tailEnd/>
          </a:ln>
        </p:spPr>
        <p:txBody>
          <a:bodyPr wrap="none" anchor="ctr">
            <a:prstTxWarp prst="textNoShape">
              <a:avLst/>
            </a:prstTxWarp>
          </a:bodyPr>
          <a:lstStyle/>
          <a:p>
            <a:endParaRPr lang="en-US"/>
          </a:p>
        </p:txBody>
      </p:sp>
      <p:sp>
        <p:nvSpPr>
          <p:cNvPr id="50184" name="Text Box 10"/>
          <p:cNvSpPr txBox="1">
            <a:spLocks noChangeArrowheads="1"/>
          </p:cNvSpPr>
          <p:nvPr/>
        </p:nvSpPr>
        <p:spPr bwMode="auto">
          <a:xfrm>
            <a:off x="4610100" y="4899025"/>
            <a:ext cx="4365625" cy="1552575"/>
          </a:xfrm>
          <a:prstGeom prst="rect">
            <a:avLst/>
          </a:prstGeom>
          <a:noFill/>
          <a:ln w="9525">
            <a:noFill/>
            <a:miter lim="800000"/>
            <a:headEnd/>
            <a:tailEnd/>
          </a:ln>
        </p:spPr>
        <p:txBody>
          <a:bodyPr wrap="none">
            <a:prstTxWarp prst="textNoShape">
              <a:avLst/>
            </a:prstTxWarp>
            <a:spAutoFit/>
          </a:bodyPr>
          <a:lstStyle/>
          <a:p>
            <a:r>
              <a:rPr lang="en-US"/>
              <a:t>If CB is more than a critical band</a:t>
            </a:r>
          </a:p>
          <a:p>
            <a:r>
              <a:rPr lang="en-US"/>
              <a:t>(auditory filter) away from TB in</a:t>
            </a:r>
          </a:p>
          <a:p>
            <a:r>
              <a:rPr lang="en-US"/>
              <a:t>frequency, will the threshold for S</a:t>
            </a:r>
          </a:p>
          <a:p>
            <a:r>
              <a:rPr lang="en-US"/>
              <a:t>change when CB is present?</a:t>
            </a:r>
          </a:p>
        </p:txBody>
      </p:sp>
      <p:sp>
        <p:nvSpPr>
          <p:cNvPr id="50185" name="Text Box 11"/>
          <p:cNvSpPr txBox="1">
            <a:spLocks noChangeArrowheads="1"/>
          </p:cNvSpPr>
          <p:nvPr/>
        </p:nvSpPr>
        <p:spPr bwMode="auto">
          <a:xfrm>
            <a:off x="419100" y="6553200"/>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61925"/>
            <a:ext cx="7772400" cy="1143000"/>
          </a:xfrm>
        </p:spPr>
        <p:txBody>
          <a:bodyPr rtlCol="0">
            <a:normAutofit fontScale="90000"/>
          </a:bodyPr>
          <a:lstStyle/>
          <a:p>
            <a:pPr fontAlgn="auto">
              <a:spcAft>
                <a:spcPts val="0"/>
              </a:spcAft>
              <a:defRPr/>
            </a:pPr>
            <a:r>
              <a:rPr lang="en-US">
                <a:ea typeface="+mj-ea"/>
                <a:cs typeface="+mj-cs"/>
              </a:rPr>
              <a:t>Temporal modulations: Comodulation Masking Release</a:t>
            </a:r>
          </a:p>
        </p:txBody>
      </p:sp>
      <p:pic>
        <p:nvPicPr>
          <p:cNvPr id="52227" name="Picture 3"/>
          <p:cNvPicPr>
            <a:picLocks noChangeAspect="1" noChangeArrowheads="1"/>
          </p:cNvPicPr>
          <p:nvPr/>
        </p:nvPicPr>
        <p:blipFill>
          <a:blip r:embed="rId3">
            <a:lum bright="6000" contrast="6000"/>
          </a:blip>
          <a:srcRect l="20291" t="39568" r="40027" b="50793"/>
          <a:stretch>
            <a:fillRect/>
          </a:stretch>
        </p:blipFill>
        <p:spPr bwMode="auto">
          <a:xfrm>
            <a:off x="381000" y="1600200"/>
            <a:ext cx="7646988" cy="2913063"/>
          </a:xfrm>
          <a:prstGeom prst="rect">
            <a:avLst/>
          </a:prstGeom>
          <a:noFill/>
          <a:ln w="9525">
            <a:noFill/>
            <a:miter lim="800000"/>
            <a:headEnd/>
            <a:tailEnd/>
          </a:ln>
        </p:spPr>
      </p:pic>
      <p:sp>
        <p:nvSpPr>
          <p:cNvPr id="52228" name="Text Box 5"/>
          <p:cNvSpPr txBox="1">
            <a:spLocks noChangeArrowheads="1"/>
          </p:cNvSpPr>
          <p:nvPr/>
        </p:nvSpPr>
        <p:spPr bwMode="auto">
          <a:xfrm rot="-5400000">
            <a:off x="-293687" y="2560637"/>
            <a:ext cx="1925638" cy="519113"/>
          </a:xfrm>
          <a:prstGeom prst="rect">
            <a:avLst/>
          </a:prstGeom>
          <a:solidFill>
            <a:srgbClr val="FFFFFF"/>
          </a:solidFill>
          <a:ln w="9525">
            <a:noFill/>
            <a:miter lim="800000"/>
            <a:headEnd/>
            <a:tailEnd/>
          </a:ln>
        </p:spPr>
        <p:txBody>
          <a:bodyPr wrap="none">
            <a:prstTxWarp prst="textNoShape">
              <a:avLst/>
            </a:prstTxWarp>
            <a:spAutoFit/>
          </a:bodyPr>
          <a:lstStyle/>
          <a:p>
            <a:r>
              <a:rPr lang="en-US" sz="2800">
                <a:solidFill>
                  <a:srgbClr val="000000"/>
                </a:solidFill>
                <a:latin typeface="Geneva" pitchFamily="-65" charset="0"/>
              </a:rPr>
              <a:t>Amplitude</a:t>
            </a:r>
          </a:p>
        </p:txBody>
      </p:sp>
      <p:sp>
        <p:nvSpPr>
          <p:cNvPr id="52229" name="Text Box 6"/>
          <p:cNvSpPr txBox="1">
            <a:spLocks noChangeArrowheads="1"/>
          </p:cNvSpPr>
          <p:nvPr/>
        </p:nvSpPr>
        <p:spPr bwMode="auto">
          <a:xfrm rot="-5400000">
            <a:off x="3605213" y="2498725"/>
            <a:ext cx="1925637" cy="519113"/>
          </a:xfrm>
          <a:prstGeom prst="rect">
            <a:avLst/>
          </a:prstGeom>
          <a:solidFill>
            <a:srgbClr val="FFFFFF"/>
          </a:solidFill>
          <a:ln w="9525">
            <a:noFill/>
            <a:miter lim="800000"/>
            <a:headEnd/>
            <a:tailEnd/>
          </a:ln>
        </p:spPr>
        <p:txBody>
          <a:bodyPr wrap="none">
            <a:prstTxWarp prst="textNoShape">
              <a:avLst/>
            </a:prstTxWarp>
            <a:spAutoFit/>
          </a:bodyPr>
          <a:lstStyle/>
          <a:p>
            <a:r>
              <a:rPr lang="en-US" sz="2800">
                <a:solidFill>
                  <a:srgbClr val="000000"/>
                </a:solidFill>
                <a:latin typeface="Geneva" pitchFamily="-65" charset="0"/>
              </a:rPr>
              <a:t>Amplitude</a:t>
            </a:r>
          </a:p>
        </p:txBody>
      </p:sp>
      <p:sp>
        <p:nvSpPr>
          <p:cNvPr id="52230" name="Rectangle 7"/>
          <p:cNvSpPr>
            <a:spLocks noChangeArrowheads="1"/>
          </p:cNvSpPr>
          <p:nvPr/>
        </p:nvSpPr>
        <p:spPr bwMode="auto">
          <a:xfrm>
            <a:off x="385763" y="1606550"/>
            <a:ext cx="398462" cy="236538"/>
          </a:xfrm>
          <a:prstGeom prst="rect">
            <a:avLst/>
          </a:prstGeom>
          <a:solidFill>
            <a:srgbClr val="FFFFFF"/>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52231" name="Text Box 8"/>
          <p:cNvSpPr txBox="1">
            <a:spLocks noChangeArrowheads="1"/>
          </p:cNvSpPr>
          <p:nvPr/>
        </p:nvSpPr>
        <p:spPr bwMode="auto">
          <a:xfrm>
            <a:off x="303213" y="4910138"/>
            <a:ext cx="4365625" cy="1552575"/>
          </a:xfrm>
          <a:prstGeom prst="rect">
            <a:avLst/>
          </a:prstGeom>
          <a:noFill/>
          <a:ln w="9525">
            <a:noFill/>
            <a:miter lim="800000"/>
            <a:headEnd/>
            <a:tailEnd/>
          </a:ln>
        </p:spPr>
        <p:txBody>
          <a:bodyPr wrap="none">
            <a:prstTxWarp prst="textNoShape">
              <a:avLst/>
            </a:prstTxWarp>
            <a:spAutoFit/>
          </a:bodyPr>
          <a:lstStyle/>
          <a:p>
            <a:r>
              <a:rPr lang="en-US"/>
              <a:t>If CB is more than a critical band</a:t>
            </a:r>
          </a:p>
          <a:p>
            <a:r>
              <a:rPr lang="en-US"/>
              <a:t>(auditory filter) away from TB in</a:t>
            </a:r>
          </a:p>
          <a:p>
            <a:r>
              <a:rPr lang="en-US"/>
              <a:t>frequency, will the threshold for S</a:t>
            </a:r>
          </a:p>
          <a:p>
            <a:r>
              <a:rPr lang="en-US"/>
              <a:t>change when CB is present?</a:t>
            </a:r>
          </a:p>
        </p:txBody>
      </p:sp>
      <p:sp>
        <p:nvSpPr>
          <p:cNvPr id="52232" name="Text Box 9"/>
          <p:cNvSpPr txBox="1">
            <a:spLocks noChangeArrowheads="1"/>
          </p:cNvSpPr>
          <p:nvPr/>
        </p:nvSpPr>
        <p:spPr bwMode="auto">
          <a:xfrm>
            <a:off x="5486400" y="4897438"/>
            <a:ext cx="1995488" cy="457200"/>
          </a:xfrm>
          <a:prstGeom prst="rect">
            <a:avLst/>
          </a:prstGeom>
          <a:noFill/>
          <a:ln w="9525">
            <a:noFill/>
            <a:miter lim="800000"/>
            <a:headEnd/>
            <a:tailEnd/>
          </a:ln>
        </p:spPr>
        <p:txBody>
          <a:bodyPr wrap="none">
            <a:prstTxWarp prst="textNoShape">
              <a:avLst/>
            </a:prstTxWarp>
            <a:spAutoFit/>
          </a:bodyPr>
          <a:lstStyle/>
          <a:p>
            <a:r>
              <a:rPr lang="en-US"/>
              <a:t>IT DEPENDS.</a:t>
            </a:r>
          </a:p>
        </p:txBody>
      </p:sp>
      <p:sp>
        <p:nvSpPr>
          <p:cNvPr id="52233" name="Text Box 10"/>
          <p:cNvSpPr txBox="1">
            <a:spLocks noChangeArrowheads="1"/>
          </p:cNvSpPr>
          <p:nvPr/>
        </p:nvSpPr>
        <p:spPr bwMode="auto">
          <a:xfrm>
            <a:off x="381000" y="6553200"/>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1943100"/>
          </a:xfrm>
        </p:spPr>
        <p:txBody>
          <a:bodyPr rtlCol="0">
            <a:normAutofit fontScale="90000"/>
          </a:bodyPr>
          <a:lstStyle/>
          <a:p>
            <a:pPr fontAlgn="auto">
              <a:spcAft>
                <a:spcPts val="0"/>
              </a:spcAft>
              <a:defRPr/>
            </a:pPr>
            <a:r>
              <a:rPr lang="en-US" dirty="0">
                <a:ea typeface="+mj-ea"/>
                <a:cs typeface="+mj-cs"/>
              </a:rPr>
              <a:t>The target band and the cue band could have the same or different amplitude envelopes</a:t>
            </a:r>
          </a:p>
        </p:txBody>
      </p:sp>
      <p:pic>
        <p:nvPicPr>
          <p:cNvPr id="54275" name="Picture 3"/>
          <p:cNvPicPr>
            <a:picLocks noChangeAspect="1" noChangeArrowheads="1"/>
          </p:cNvPicPr>
          <p:nvPr/>
        </p:nvPicPr>
        <p:blipFill>
          <a:blip r:embed="rId3">
            <a:lum bright="6000" contrast="18000"/>
          </a:blip>
          <a:srcRect l="13754" t="28400" r="16675" b="50981"/>
          <a:stretch>
            <a:fillRect/>
          </a:stretch>
        </p:blipFill>
        <p:spPr bwMode="auto">
          <a:xfrm>
            <a:off x="723900" y="3009900"/>
            <a:ext cx="7694613" cy="3576638"/>
          </a:xfrm>
          <a:prstGeom prst="rect">
            <a:avLst/>
          </a:prstGeom>
          <a:noFill/>
          <a:ln w="9525">
            <a:noFill/>
            <a:miter lim="800000"/>
            <a:headEnd/>
            <a:tailEnd/>
          </a:ln>
        </p:spPr>
      </p:pic>
      <p:sp>
        <p:nvSpPr>
          <p:cNvPr id="54276" name="Text Box 4"/>
          <p:cNvSpPr txBox="1">
            <a:spLocks noChangeArrowheads="1"/>
          </p:cNvSpPr>
          <p:nvPr/>
        </p:nvSpPr>
        <p:spPr bwMode="auto">
          <a:xfrm>
            <a:off x="4232275" y="2570163"/>
            <a:ext cx="1301750" cy="457200"/>
          </a:xfrm>
          <a:prstGeom prst="rect">
            <a:avLst/>
          </a:prstGeom>
          <a:solidFill>
            <a:srgbClr val="FFFFFF"/>
          </a:solidFill>
          <a:ln w="9525">
            <a:noFill/>
            <a:miter lim="800000"/>
            <a:headEnd/>
            <a:tailEnd/>
          </a:ln>
        </p:spPr>
        <p:txBody>
          <a:bodyPr wrap="none">
            <a:prstTxWarp prst="textNoShape">
              <a:avLst/>
            </a:prstTxWarp>
            <a:spAutoFit/>
          </a:bodyPr>
          <a:lstStyle/>
          <a:p>
            <a:r>
              <a:rPr lang="en-US">
                <a:solidFill>
                  <a:srgbClr val="000000"/>
                </a:solidFill>
              </a:rPr>
              <a:t>Different</a:t>
            </a:r>
          </a:p>
        </p:txBody>
      </p:sp>
      <p:sp>
        <p:nvSpPr>
          <p:cNvPr id="54277" name="Text Box 5"/>
          <p:cNvSpPr txBox="1">
            <a:spLocks noChangeArrowheads="1"/>
          </p:cNvSpPr>
          <p:nvPr/>
        </p:nvSpPr>
        <p:spPr bwMode="auto">
          <a:xfrm>
            <a:off x="6088063" y="2570163"/>
            <a:ext cx="2760662" cy="457200"/>
          </a:xfrm>
          <a:prstGeom prst="rect">
            <a:avLst/>
          </a:prstGeom>
          <a:solidFill>
            <a:srgbClr val="FFFFFF"/>
          </a:solidFill>
          <a:ln w="9525">
            <a:noFill/>
            <a:miter lim="800000"/>
            <a:headEnd/>
            <a:tailEnd/>
          </a:ln>
        </p:spPr>
        <p:txBody>
          <a:bodyPr wrap="none">
            <a:prstTxWarp prst="textNoShape">
              <a:avLst/>
            </a:prstTxWarp>
            <a:spAutoFit/>
          </a:bodyPr>
          <a:lstStyle/>
          <a:p>
            <a:r>
              <a:rPr lang="en-US">
                <a:solidFill>
                  <a:srgbClr val="000000"/>
                </a:solidFill>
              </a:rPr>
              <a:t>Same = comodulated</a:t>
            </a:r>
          </a:p>
        </p:txBody>
      </p:sp>
      <p:sp>
        <p:nvSpPr>
          <p:cNvPr id="54278" name="Text Box 6"/>
          <p:cNvSpPr txBox="1">
            <a:spLocks noChangeArrowheads="1"/>
          </p:cNvSpPr>
          <p:nvPr/>
        </p:nvSpPr>
        <p:spPr bwMode="auto">
          <a:xfrm>
            <a:off x="0" y="6553200"/>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11200" y="160338"/>
            <a:ext cx="7747000" cy="1503362"/>
          </a:xfrm>
        </p:spPr>
        <p:txBody>
          <a:bodyPr/>
          <a:lstStyle/>
          <a:p>
            <a:r>
              <a:rPr lang="en-US"/>
              <a:t>Comodulation of noise bands makes threshold for signal lower</a:t>
            </a:r>
          </a:p>
        </p:txBody>
      </p:sp>
      <p:pic>
        <p:nvPicPr>
          <p:cNvPr id="56323" name="Picture 3"/>
          <p:cNvPicPr>
            <a:picLocks noChangeAspect="1" noChangeArrowheads="1"/>
          </p:cNvPicPr>
          <p:nvPr/>
        </p:nvPicPr>
        <p:blipFill>
          <a:blip r:embed="rId3">
            <a:lum bright="12000" contrast="12000"/>
          </a:blip>
          <a:srcRect l="17947" t="7716" r="15399" b="71799"/>
          <a:stretch>
            <a:fillRect/>
          </a:stretch>
        </p:blipFill>
        <p:spPr bwMode="auto">
          <a:xfrm>
            <a:off x="676275" y="1550988"/>
            <a:ext cx="7791450" cy="3756025"/>
          </a:xfrm>
          <a:prstGeom prst="rect">
            <a:avLst/>
          </a:prstGeom>
          <a:noFill/>
          <a:ln w="9525">
            <a:noFill/>
            <a:miter lim="800000"/>
            <a:headEnd/>
            <a:tailEnd/>
          </a:ln>
        </p:spPr>
      </p:pic>
      <p:sp>
        <p:nvSpPr>
          <p:cNvPr id="56324" name="Text Box 6"/>
          <p:cNvSpPr txBox="1">
            <a:spLocks noChangeArrowheads="1"/>
          </p:cNvSpPr>
          <p:nvPr/>
        </p:nvSpPr>
        <p:spPr bwMode="auto">
          <a:xfrm>
            <a:off x="1552575" y="5459413"/>
            <a:ext cx="7278688" cy="1187450"/>
          </a:xfrm>
          <a:prstGeom prst="rect">
            <a:avLst/>
          </a:prstGeom>
          <a:noFill/>
          <a:ln w="9525">
            <a:noFill/>
            <a:miter lim="800000"/>
            <a:headEnd/>
            <a:tailEnd/>
          </a:ln>
        </p:spPr>
        <p:txBody>
          <a:bodyPr>
            <a:prstTxWarp prst="textNoShape">
              <a:avLst/>
            </a:prstTxWarp>
            <a:spAutoFit/>
          </a:bodyPr>
          <a:lstStyle/>
          <a:p>
            <a:r>
              <a:rPr lang="en-US"/>
              <a:t>Comodulation masking release is the improvement in audibility that results from common amplitude modulation across auditory filters.</a:t>
            </a:r>
          </a:p>
        </p:txBody>
      </p:sp>
      <p:sp>
        <p:nvSpPr>
          <p:cNvPr id="56325" name="Text Box 7"/>
          <p:cNvSpPr txBox="1">
            <a:spLocks noChangeArrowheads="1"/>
          </p:cNvSpPr>
          <p:nvPr/>
        </p:nvSpPr>
        <p:spPr bwMode="auto">
          <a:xfrm>
            <a:off x="0" y="6553200"/>
            <a:ext cx="1468438" cy="304800"/>
          </a:xfrm>
          <a:prstGeom prst="rect">
            <a:avLst/>
          </a:prstGeom>
          <a:noFill/>
          <a:ln w="9525">
            <a:noFill/>
            <a:miter lim="800000"/>
            <a:headEnd/>
            <a:tailEnd/>
          </a:ln>
        </p:spPr>
        <p:txBody>
          <a:bodyPr wrap="none">
            <a:prstTxWarp prst="textNoShape">
              <a:avLst/>
            </a:prstTxWarp>
            <a:spAutoFit/>
          </a:bodyPr>
          <a:lstStyle/>
          <a:p>
            <a:r>
              <a:rPr lang="en-US" sz="1400"/>
              <a:t>From Yost (1994)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2425783"/>
          </a:xfrm>
        </p:spPr>
        <p:txBody>
          <a:bodyPr/>
          <a:lstStyle/>
          <a:p>
            <a:r>
              <a:rPr lang="en-US" dirty="0" smtClean="0"/>
              <a:t>The assumption underlying the use of thresholds to study sound source segregation is </a:t>
            </a:r>
            <a:endParaRPr lang="en-US" dirty="0"/>
          </a:p>
        </p:txBody>
      </p:sp>
      <p:sp>
        <p:nvSpPr>
          <p:cNvPr id="4" name="Content Placeholder 3"/>
          <p:cNvSpPr>
            <a:spLocks noGrp="1"/>
          </p:cNvSpPr>
          <p:nvPr>
            <p:ph idx="1"/>
          </p:nvPr>
        </p:nvSpPr>
        <p:spPr>
          <a:xfrm>
            <a:off x="457200" y="3154947"/>
            <a:ext cx="8229600" cy="2971216"/>
          </a:xfrm>
        </p:spPr>
        <p:txBody>
          <a:bodyPr/>
          <a:lstStyle/>
          <a:p>
            <a:r>
              <a:rPr lang="en-US" dirty="0" smtClean="0"/>
              <a:t>thresholds are worse when masker and probe can be segregated</a:t>
            </a:r>
          </a:p>
          <a:p>
            <a:r>
              <a:rPr lang="en-US" dirty="0" smtClean="0"/>
              <a:t>thresholds are better when masker and probe can be segregated</a:t>
            </a:r>
          </a:p>
          <a:p>
            <a:r>
              <a:rPr lang="en-US" dirty="0" smtClean="0"/>
              <a:t>thresholds vary depending on how the listener listens.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93152"/>
          </a:xfrm>
        </p:spPr>
        <p:txBody>
          <a:bodyPr/>
          <a:lstStyle/>
          <a:p>
            <a:r>
              <a:rPr lang="en-US" dirty="0" smtClean="0"/>
              <a:t>The masking level differences demonstrates the importance of which of the following for sound source segregation?</a:t>
            </a:r>
            <a:endParaRPr lang="en-US" dirty="0"/>
          </a:p>
        </p:txBody>
      </p:sp>
      <p:sp>
        <p:nvSpPr>
          <p:cNvPr id="3" name="Content Placeholder 2"/>
          <p:cNvSpPr>
            <a:spLocks noGrp="1"/>
          </p:cNvSpPr>
          <p:nvPr>
            <p:ph idx="1"/>
          </p:nvPr>
        </p:nvSpPr>
        <p:spPr>
          <a:xfrm>
            <a:off x="457200" y="2887579"/>
            <a:ext cx="8229600" cy="3238584"/>
          </a:xfrm>
        </p:spPr>
        <p:txBody>
          <a:bodyPr/>
          <a:lstStyle/>
          <a:p>
            <a:r>
              <a:rPr lang="en-US" dirty="0" smtClean="0"/>
              <a:t>Temporal onsets</a:t>
            </a:r>
          </a:p>
          <a:p>
            <a:r>
              <a:rPr lang="en-US" dirty="0" smtClean="0"/>
              <a:t>Temporal modulation</a:t>
            </a:r>
          </a:p>
          <a:p>
            <a:r>
              <a:rPr lang="en-US" dirty="0" smtClean="0"/>
              <a:t>Spectral profile</a:t>
            </a:r>
          </a:p>
          <a:p>
            <a:r>
              <a:rPr lang="en-US" dirty="0" smtClean="0"/>
              <a:t>Spatial location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225257"/>
          </a:xfrm>
        </p:spPr>
        <p:txBody>
          <a:bodyPr/>
          <a:lstStyle/>
          <a:p>
            <a:r>
              <a:rPr lang="en-US" dirty="0" smtClean="0"/>
              <a:t>Which of these demonstrates the importance of temporal onsets to sound source segregation?</a:t>
            </a:r>
            <a:endParaRPr lang="en-US" dirty="0"/>
          </a:p>
        </p:txBody>
      </p:sp>
      <p:sp>
        <p:nvSpPr>
          <p:cNvPr id="3" name="Content Placeholder 2"/>
          <p:cNvSpPr>
            <a:spLocks noGrp="1"/>
          </p:cNvSpPr>
          <p:nvPr>
            <p:ph idx="1"/>
          </p:nvPr>
        </p:nvSpPr>
        <p:spPr>
          <a:xfrm>
            <a:off x="457200" y="3007895"/>
            <a:ext cx="8229600" cy="3118268"/>
          </a:xfrm>
        </p:spPr>
        <p:txBody>
          <a:bodyPr/>
          <a:lstStyle/>
          <a:p>
            <a:r>
              <a:rPr lang="en-US" dirty="0" smtClean="0"/>
              <a:t>Masking level difference</a:t>
            </a:r>
          </a:p>
          <a:p>
            <a:r>
              <a:rPr lang="en-US" dirty="0" err="1" smtClean="0"/>
              <a:t>Comodulation</a:t>
            </a:r>
            <a:r>
              <a:rPr lang="en-US" dirty="0" smtClean="0"/>
              <a:t> masking release</a:t>
            </a:r>
          </a:p>
          <a:p>
            <a:r>
              <a:rPr lang="en-US" dirty="0" smtClean="0"/>
              <a:t>Forward fringe masking</a:t>
            </a:r>
          </a:p>
          <a:p>
            <a:r>
              <a:rPr lang="en-US" dirty="0" smtClean="0"/>
              <a:t>Profile analysis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813467"/>
          </a:xfrm>
        </p:spPr>
        <p:txBody>
          <a:bodyPr/>
          <a:lstStyle/>
          <a:p>
            <a:r>
              <a:rPr lang="en-US" dirty="0" err="1" smtClean="0"/>
              <a:t>Comodulation</a:t>
            </a:r>
            <a:r>
              <a:rPr lang="en-US" dirty="0" smtClean="0"/>
              <a:t> masking release demonstrates the importance of which of the following for sound source segregation?</a:t>
            </a:r>
            <a:endParaRPr lang="en-US" dirty="0"/>
          </a:p>
        </p:txBody>
      </p:sp>
      <p:sp>
        <p:nvSpPr>
          <p:cNvPr id="3" name="Content Placeholder 2"/>
          <p:cNvSpPr>
            <a:spLocks noGrp="1"/>
          </p:cNvSpPr>
          <p:nvPr>
            <p:ph idx="1"/>
          </p:nvPr>
        </p:nvSpPr>
        <p:spPr>
          <a:xfrm>
            <a:off x="457200" y="3368842"/>
            <a:ext cx="8229600" cy="2757321"/>
          </a:xfrm>
        </p:spPr>
        <p:txBody>
          <a:bodyPr/>
          <a:lstStyle/>
          <a:p>
            <a:r>
              <a:rPr lang="en-US" dirty="0" smtClean="0"/>
              <a:t>Temporal onsets</a:t>
            </a:r>
          </a:p>
          <a:p>
            <a:r>
              <a:rPr lang="en-US" dirty="0" smtClean="0"/>
              <a:t>Temporal modulation</a:t>
            </a:r>
          </a:p>
          <a:p>
            <a:r>
              <a:rPr lang="en-US" dirty="0" smtClean="0"/>
              <a:t>Spectral profile</a:t>
            </a:r>
          </a:p>
          <a:p>
            <a:r>
              <a:rPr lang="en-US" dirty="0" smtClean="0"/>
              <a:t>Spatial location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9887"/>
          </a:xfrm>
        </p:spPr>
        <p:txBody>
          <a:bodyPr rtlCol="0">
            <a:normAutofit fontScale="90000"/>
          </a:bodyPr>
          <a:lstStyle/>
          <a:p>
            <a:pPr algn="l" fontAlgn="auto">
              <a:spcAft>
                <a:spcPts val="0"/>
              </a:spcAft>
              <a:defRPr/>
            </a:pPr>
            <a:r>
              <a:rPr lang="en-US" dirty="0" smtClean="0">
                <a:ea typeface="+mj-ea"/>
                <a:cs typeface="+mj-cs"/>
              </a:rPr>
              <a:t>How does the brain identify features of sound that allow us to segregate them?</a:t>
            </a:r>
          </a:p>
        </p:txBody>
      </p:sp>
      <p:sp>
        <p:nvSpPr>
          <p:cNvPr id="6" name="Content Placeholder 5"/>
          <p:cNvSpPr>
            <a:spLocks noGrp="1"/>
          </p:cNvSpPr>
          <p:nvPr>
            <p:ph idx="1"/>
          </p:nvPr>
        </p:nvSpPr>
        <p:spPr>
          <a:xfrm>
            <a:off x="457200" y="2105025"/>
            <a:ext cx="8229600" cy="1041400"/>
          </a:xfrm>
        </p:spPr>
        <p:txBody>
          <a:bodyPr rtlCol="0">
            <a:normAutofit lnSpcReduction="10000"/>
          </a:bodyPr>
          <a:lstStyle/>
          <a:p>
            <a:pPr fontAlgn="auto">
              <a:spcAft>
                <a:spcPts val="0"/>
              </a:spcAft>
              <a:buFont typeface="Arial"/>
              <a:buChar char="•"/>
              <a:defRPr/>
            </a:pPr>
            <a:r>
              <a:rPr lang="en-US" dirty="0" smtClean="0">
                <a:ea typeface="+mn-ea"/>
                <a:cs typeface="+mn-cs"/>
              </a:rPr>
              <a:t>Spatial separation – calculation of IID, ITD in MSO and LSO</a:t>
            </a:r>
          </a:p>
        </p:txBody>
      </p:sp>
      <p:sp>
        <p:nvSpPr>
          <p:cNvPr id="7" name="Rectangle 3"/>
          <p:cNvSpPr txBox="1">
            <a:spLocks noChangeArrowheads="1"/>
          </p:cNvSpPr>
          <p:nvPr/>
        </p:nvSpPr>
        <p:spPr>
          <a:xfrm>
            <a:off x="457200" y="3078163"/>
            <a:ext cx="8229600" cy="1870075"/>
          </a:xfrm>
          <a:prstGeom prst="rect">
            <a:avLst/>
          </a:prstGeom>
        </p:spPr>
        <p:txBody>
          <a:bodyPr>
            <a:normAutofit/>
          </a:bodyPr>
          <a:lstStyle/>
          <a:p>
            <a:pPr marL="342900" indent="-342900" defTabSz="457200" eaLnBrk="1" fontAlgn="auto" hangingPunct="1">
              <a:spcBef>
                <a:spcPct val="20000"/>
              </a:spcBef>
              <a:spcAft>
                <a:spcPts val="0"/>
              </a:spcAft>
              <a:buFont typeface="Arial"/>
              <a:buChar char="•"/>
              <a:defRPr/>
            </a:pPr>
            <a:r>
              <a:rPr lang="en-US" sz="3200" dirty="0">
                <a:solidFill>
                  <a:schemeClr val="tx2"/>
                </a:solidFill>
                <a:latin typeface="+mn-lt"/>
              </a:rPr>
              <a:t>Temporal separation</a:t>
            </a:r>
          </a:p>
          <a:p>
            <a:pPr marL="342900" indent="-342900" defTabSz="457200" eaLnBrk="1" fontAlgn="auto" hangingPunct="1">
              <a:spcBef>
                <a:spcPct val="20000"/>
              </a:spcBef>
              <a:spcAft>
                <a:spcPts val="0"/>
              </a:spcAft>
              <a:buFont typeface="Arial"/>
              <a:buChar char="•"/>
              <a:defRPr/>
            </a:pPr>
            <a:r>
              <a:rPr lang="en-US" sz="3200" dirty="0">
                <a:solidFill>
                  <a:schemeClr val="tx2"/>
                </a:solidFill>
                <a:latin typeface="+mn-lt"/>
              </a:rPr>
              <a:t>Temporal onsets and offsets</a:t>
            </a:r>
          </a:p>
          <a:p>
            <a:pPr marL="342900" indent="-342900" defTabSz="457200" eaLnBrk="1" fontAlgn="auto" hangingPunct="1">
              <a:spcBef>
                <a:spcPct val="20000"/>
              </a:spcBef>
              <a:spcAft>
                <a:spcPts val="0"/>
              </a:spcAft>
              <a:buFont typeface="Arial"/>
              <a:buChar char="•"/>
              <a:defRPr/>
            </a:pPr>
            <a:r>
              <a:rPr lang="en-US" sz="3200" dirty="0">
                <a:solidFill>
                  <a:srgbClr val="1F497D"/>
                </a:solidFill>
                <a:latin typeface="+mn-lt"/>
              </a:rPr>
              <a:t>Temporal modulations</a:t>
            </a:r>
          </a:p>
          <a:p>
            <a:pPr marL="342900" indent="-342900" defTabSz="457200" eaLnBrk="1" fontAlgn="auto" hangingPunct="1">
              <a:spcBef>
                <a:spcPct val="20000"/>
              </a:spcBef>
              <a:spcAft>
                <a:spcPts val="0"/>
              </a:spcAft>
              <a:buFont typeface="Arial"/>
              <a:buChar char="•"/>
              <a:defRPr/>
            </a:pPr>
            <a:endParaRPr lang="en-US" sz="3200" dirty="0">
              <a:solidFill>
                <a:schemeClr val="tx2"/>
              </a:solidFill>
              <a:latin typeface="+mn-lt"/>
            </a:endParaRPr>
          </a:p>
          <a:p>
            <a:pPr marL="342900" indent="-342900" defTabSz="457200" eaLnBrk="1" fontAlgn="auto" hangingPunct="1">
              <a:spcBef>
                <a:spcPct val="20000"/>
              </a:spcBef>
              <a:spcAft>
                <a:spcPts val="0"/>
              </a:spcAft>
              <a:buFont typeface="Arial"/>
              <a:buNone/>
              <a:defRPr/>
            </a:pPr>
            <a:endParaRPr lang="en-US" sz="3200" dirty="0">
              <a:latin typeface="+mn-lt"/>
            </a:endParaRPr>
          </a:p>
        </p:txBody>
      </p:sp>
      <p:sp>
        <p:nvSpPr>
          <p:cNvPr id="8" name="TextBox 7"/>
          <p:cNvSpPr txBox="1"/>
          <p:nvPr/>
        </p:nvSpPr>
        <p:spPr>
          <a:xfrm>
            <a:off x="455613" y="4814888"/>
            <a:ext cx="8226425" cy="1570037"/>
          </a:xfrm>
          <a:prstGeom prst="rect">
            <a:avLst/>
          </a:prstGeom>
          <a:noFill/>
        </p:spPr>
        <p:txBody>
          <a:bodyPr>
            <a:spAutoFit/>
          </a:bodyPr>
          <a:lstStyle/>
          <a:p>
            <a:pPr>
              <a:buFont typeface="Arial"/>
              <a:buChar char="•"/>
              <a:defRPr/>
            </a:pPr>
            <a:r>
              <a:rPr lang="en-US" sz="3200" dirty="0">
                <a:latin typeface="+mn-lt"/>
              </a:rPr>
              <a:t>   Spectral profile</a:t>
            </a:r>
          </a:p>
          <a:p>
            <a:pPr>
              <a:buFont typeface="Arial"/>
              <a:buChar char="•"/>
              <a:defRPr/>
            </a:pPr>
            <a:r>
              <a:rPr lang="en-US" sz="3200" dirty="0">
                <a:latin typeface="+mn-lt"/>
              </a:rPr>
              <a:t>   Harmonicity</a:t>
            </a:r>
          </a:p>
          <a:p>
            <a:pPr>
              <a:buFont typeface="Arial"/>
              <a:buChar char="•"/>
              <a:defRPr/>
            </a:pPr>
            <a:r>
              <a:rPr lang="en-US" sz="3200" dirty="0">
                <a:latin typeface="+mn-lt"/>
              </a:rPr>
              <a:t>   Spectral separation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cs typeface="+mj-cs"/>
              </a:rPr>
              <a:t>Two types of method for assessing sound source segregation</a:t>
            </a:r>
          </a:p>
        </p:txBody>
      </p:sp>
      <p:sp>
        <p:nvSpPr>
          <p:cNvPr id="18435" name="Rectangle 3"/>
          <p:cNvSpPr>
            <a:spLocks noGrp="1" noChangeArrowheads="1"/>
          </p:cNvSpPr>
          <p:nvPr>
            <p:ph idx="1"/>
          </p:nvPr>
        </p:nvSpPr>
        <p:spPr>
          <a:xfrm>
            <a:off x="2705100" y="3048000"/>
            <a:ext cx="3733800" cy="1524000"/>
          </a:xfrm>
        </p:spPr>
        <p:txBody>
          <a:bodyPr/>
          <a:lstStyle/>
          <a:p>
            <a:r>
              <a:rPr lang="en-US"/>
              <a:t>Auditory steaming</a:t>
            </a:r>
          </a:p>
          <a:p>
            <a:r>
              <a:rPr lang="en-US"/>
              <a:t>Thresholds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cochlear nucleus</a:t>
            </a:r>
          </a:p>
        </p:txBody>
      </p:sp>
      <p:pic>
        <p:nvPicPr>
          <p:cNvPr id="60419" name="Picture 3" descr="cnoutln.jpg                                                    00002C2BWerner                         ABA78158:"/>
          <p:cNvPicPr>
            <a:picLocks noChangeAspect="1" noChangeArrowheads="1"/>
          </p:cNvPicPr>
          <p:nvPr/>
        </p:nvPicPr>
        <p:blipFill>
          <a:blip r:embed="rId3"/>
          <a:srcRect/>
          <a:stretch>
            <a:fillRect/>
          </a:stretch>
        </p:blipFill>
        <p:spPr bwMode="auto">
          <a:xfrm>
            <a:off x="1371600" y="1752600"/>
            <a:ext cx="6781800" cy="4557713"/>
          </a:xfrm>
          <a:prstGeom prst="rect">
            <a:avLst/>
          </a:prstGeom>
          <a:noFill/>
          <a:ln w="9525">
            <a:noFill/>
            <a:miter lim="800000"/>
            <a:headEnd/>
            <a:tailEnd/>
          </a:ln>
        </p:spPr>
      </p:pic>
      <p:sp>
        <p:nvSpPr>
          <p:cNvPr id="60420" name="Text Box 4"/>
          <p:cNvSpPr txBox="1">
            <a:spLocks noChangeArrowheads="1"/>
          </p:cNvSpPr>
          <p:nvPr/>
        </p:nvSpPr>
        <p:spPr bwMode="auto">
          <a:xfrm>
            <a:off x="182563" y="6405563"/>
            <a:ext cx="1644650" cy="304800"/>
          </a:xfrm>
          <a:prstGeom prst="rect">
            <a:avLst/>
          </a:prstGeom>
          <a:noFill/>
          <a:ln w="9525">
            <a:noFill/>
            <a:miter lim="800000"/>
            <a:headEnd/>
            <a:tailEnd/>
          </a:ln>
        </p:spPr>
        <p:txBody>
          <a:bodyPr wrap="none">
            <a:prstTxWarp prst="textNoShape">
              <a:avLst/>
            </a:prstTxWarp>
            <a:spAutoFit/>
          </a:bodyPr>
          <a:lstStyle/>
          <a:p>
            <a:r>
              <a:rPr lang="en-US" sz="1400"/>
              <a:t>From Pickles (1988)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lstStyle/>
          <a:p>
            <a:r>
              <a:rPr lang="en-US"/>
              <a:t>Cell types in the cochlear nucleus</a:t>
            </a:r>
          </a:p>
        </p:txBody>
      </p:sp>
      <p:pic>
        <p:nvPicPr>
          <p:cNvPr id="62467" name="Picture 3" descr="cytoarcn.jpg                                                   00002C2BWerner                         ABA78158:"/>
          <p:cNvPicPr>
            <a:picLocks noChangeAspect="1" noChangeArrowheads="1"/>
          </p:cNvPicPr>
          <p:nvPr/>
        </p:nvPicPr>
        <p:blipFill>
          <a:blip r:embed="rId3"/>
          <a:srcRect/>
          <a:stretch>
            <a:fillRect/>
          </a:stretch>
        </p:blipFill>
        <p:spPr bwMode="auto">
          <a:xfrm>
            <a:off x="2590800" y="1676400"/>
            <a:ext cx="4722813" cy="5013325"/>
          </a:xfrm>
          <a:prstGeom prst="rect">
            <a:avLst/>
          </a:prstGeom>
          <a:noFill/>
          <a:ln w="9525">
            <a:noFill/>
            <a:miter lim="800000"/>
            <a:headEnd/>
            <a:tailEnd/>
          </a:ln>
        </p:spPr>
      </p:pic>
      <p:sp>
        <p:nvSpPr>
          <p:cNvPr id="62468" name="Text Box 5"/>
          <p:cNvSpPr txBox="1">
            <a:spLocks noChangeArrowheads="1"/>
          </p:cNvSpPr>
          <p:nvPr/>
        </p:nvSpPr>
        <p:spPr bwMode="auto">
          <a:xfrm>
            <a:off x="182563" y="6405563"/>
            <a:ext cx="1644650" cy="304800"/>
          </a:xfrm>
          <a:prstGeom prst="rect">
            <a:avLst/>
          </a:prstGeom>
          <a:noFill/>
          <a:ln w="9525">
            <a:noFill/>
            <a:miter lim="800000"/>
            <a:headEnd/>
            <a:tailEnd/>
          </a:ln>
        </p:spPr>
        <p:txBody>
          <a:bodyPr wrap="none">
            <a:prstTxWarp prst="textNoShape">
              <a:avLst/>
            </a:prstTxWarp>
            <a:spAutoFit/>
          </a:bodyPr>
          <a:lstStyle/>
          <a:p>
            <a:r>
              <a:rPr lang="en-US" sz="1400"/>
              <a:t>From Pickles (1988)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15000" y="609600"/>
            <a:ext cx="2743200" cy="3657600"/>
          </a:xfrm>
        </p:spPr>
        <p:txBody>
          <a:bodyPr/>
          <a:lstStyle/>
          <a:p>
            <a:r>
              <a:rPr lang="en-US"/>
              <a:t>Cell types in the cochlear nucleus</a:t>
            </a:r>
          </a:p>
        </p:txBody>
      </p:sp>
      <p:pic>
        <p:nvPicPr>
          <p:cNvPr id="64515" name="Picture 3" descr="neuronal.jpg                                                   0000A29AWerner                         ABA78158:"/>
          <p:cNvPicPr>
            <a:picLocks noChangeAspect="1" noChangeArrowheads="1"/>
          </p:cNvPicPr>
          <p:nvPr/>
        </p:nvPicPr>
        <p:blipFill>
          <a:blip r:embed="rId3"/>
          <a:srcRect b="23999"/>
          <a:stretch>
            <a:fillRect/>
          </a:stretch>
        </p:blipFill>
        <p:spPr bwMode="auto">
          <a:xfrm>
            <a:off x="152400" y="76200"/>
            <a:ext cx="5637213" cy="6629400"/>
          </a:xfrm>
          <a:prstGeom prst="rect">
            <a:avLst/>
          </a:prstGeom>
          <a:noFill/>
          <a:ln w="9525">
            <a:noFill/>
            <a:miter lim="800000"/>
            <a:headEnd/>
            <a:tailEnd/>
          </a:ln>
        </p:spPr>
      </p:pic>
      <p:pic>
        <p:nvPicPr>
          <p:cNvPr id="64516" name="Picture 4" descr="neuronal.jpg                                                   0000A29AWerner                         ABA78158:"/>
          <p:cNvPicPr>
            <a:picLocks noChangeAspect="1" noChangeArrowheads="1"/>
          </p:cNvPicPr>
          <p:nvPr/>
        </p:nvPicPr>
        <p:blipFill>
          <a:blip r:embed="rId3"/>
          <a:srcRect t="74666"/>
          <a:stretch>
            <a:fillRect/>
          </a:stretch>
        </p:blipFill>
        <p:spPr bwMode="auto">
          <a:xfrm>
            <a:off x="4876800" y="4876800"/>
            <a:ext cx="4267200" cy="1673225"/>
          </a:xfrm>
          <a:prstGeom prst="rect">
            <a:avLst/>
          </a:prstGeom>
          <a:noFill/>
          <a:ln w="9525">
            <a:noFill/>
            <a:miter lim="800000"/>
            <a:headEnd/>
            <a:tailEnd/>
          </a:ln>
        </p:spPr>
      </p:pic>
      <p:sp>
        <p:nvSpPr>
          <p:cNvPr id="64517" name="Text Box 5"/>
          <p:cNvSpPr txBox="1">
            <a:spLocks noChangeArrowheads="1"/>
          </p:cNvSpPr>
          <p:nvPr/>
        </p:nvSpPr>
        <p:spPr bwMode="auto">
          <a:xfrm>
            <a:off x="6321425" y="6553200"/>
            <a:ext cx="1466850" cy="304800"/>
          </a:xfrm>
          <a:prstGeom prst="rect">
            <a:avLst/>
          </a:prstGeom>
          <a:noFill/>
          <a:ln w="9525">
            <a:noFill/>
            <a:miter lim="800000"/>
            <a:headEnd/>
            <a:tailEnd/>
          </a:ln>
        </p:spPr>
        <p:txBody>
          <a:bodyPr wrap="none">
            <a:prstTxWarp prst="textNoShape">
              <a:avLst/>
            </a:prstTxWarp>
            <a:spAutoFit/>
          </a:bodyPr>
          <a:lstStyle/>
          <a:p>
            <a:r>
              <a:rPr lang="en-US" sz="1400"/>
              <a:t>From Cant (1992)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4" descr="cochlear.jpg                                                   0000A29AWerner                         ABA78158:"/>
          <p:cNvPicPr>
            <a:picLocks noChangeAspect="1" noChangeArrowheads="1"/>
          </p:cNvPicPr>
          <p:nvPr/>
        </p:nvPicPr>
        <p:blipFill>
          <a:blip r:embed="rId3"/>
          <a:srcRect l="1749" t="2193" r="3787" b="1231"/>
          <a:stretch>
            <a:fillRect/>
          </a:stretch>
        </p:blipFill>
        <p:spPr bwMode="auto">
          <a:xfrm>
            <a:off x="533400" y="138113"/>
            <a:ext cx="8077200" cy="6581775"/>
          </a:xfrm>
          <a:prstGeom prst="rect">
            <a:avLst/>
          </a:prstGeom>
          <a:noFill/>
          <a:ln w="9525">
            <a:noFill/>
            <a:miter lim="800000"/>
            <a:headEnd/>
            <a:tailEnd/>
          </a:ln>
        </p:spPr>
      </p:pic>
      <p:sp>
        <p:nvSpPr>
          <p:cNvPr id="3" name="Oval 2"/>
          <p:cNvSpPr/>
          <p:nvPr/>
        </p:nvSpPr>
        <p:spPr>
          <a:xfrm rot="747247">
            <a:off x="4527550" y="519113"/>
            <a:ext cx="1430338" cy="3430587"/>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Oval 3"/>
          <p:cNvSpPr/>
          <p:nvPr/>
        </p:nvSpPr>
        <p:spPr>
          <a:xfrm rot="21210080">
            <a:off x="3446463" y="61913"/>
            <a:ext cx="1430337" cy="40005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rot="1283170">
            <a:off x="5699125" y="206375"/>
            <a:ext cx="2982913" cy="4408488"/>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chemeClr val="accent2"/>
                </a:solidFill>
              </a:ln>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36538"/>
            <a:ext cx="7772400" cy="757237"/>
          </a:xfrm>
        </p:spPr>
        <p:txBody>
          <a:bodyPr rtlCol="0">
            <a:normAutofit fontScale="90000"/>
          </a:bodyPr>
          <a:lstStyle/>
          <a:p>
            <a:pPr fontAlgn="auto">
              <a:spcAft>
                <a:spcPts val="0"/>
              </a:spcAft>
              <a:defRPr/>
            </a:pPr>
            <a:r>
              <a:rPr lang="en-US" dirty="0">
                <a:ea typeface="+mj-ea"/>
                <a:cs typeface="+mj-cs"/>
              </a:rPr>
              <a:t>Conclusions</a:t>
            </a:r>
          </a:p>
        </p:txBody>
      </p:sp>
      <p:sp>
        <p:nvSpPr>
          <p:cNvPr id="32772" name="Rectangle 4"/>
          <p:cNvSpPr>
            <a:spLocks noGrp="1" noChangeArrowheads="1"/>
          </p:cNvSpPr>
          <p:nvPr>
            <p:ph idx="1"/>
          </p:nvPr>
        </p:nvSpPr>
        <p:spPr>
          <a:xfrm>
            <a:off x="685800" y="1011238"/>
            <a:ext cx="7772400" cy="5646737"/>
          </a:xfrm>
        </p:spPr>
        <p:txBody>
          <a:bodyPr>
            <a:normAutofit/>
          </a:bodyPr>
          <a:lstStyle/>
          <a:p>
            <a:r>
              <a:rPr lang="en-US" sz="3000"/>
              <a:t>The auditory system analyzes sounds into their component frequencies and then segregates the components that belong together.</a:t>
            </a:r>
          </a:p>
          <a:p>
            <a:r>
              <a:rPr lang="en-US" sz="3000"/>
              <a:t>Sound source segregation affects our ability to detect sound.</a:t>
            </a:r>
          </a:p>
          <a:p>
            <a:r>
              <a:rPr lang="en-US" sz="3000"/>
              <a:t>Sound source segregation depends on the ability of the system to identify the spectrum, spectral shape (profile), amplitude envelope, pitch and location of sounds.</a:t>
            </a:r>
          </a:p>
          <a:p>
            <a:r>
              <a:rPr lang="en-US" sz="3000"/>
              <a:t>The extraction of these features begins at the lowest level of the auditory pathways.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2"/>
          <p:cNvSpPr>
            <a:spLocks noGrp="1"/>
          </p:cNvSpPr>
          <p:nvPr>
            <p:ph type="ctrTitle"/>
          </p:nvPr>
        </p:nvSpPr>
        <p:spPr>
          <a:xfrm>
            <a:off x="685800" y="2073275"/>
            <a:ext cx="7772400" cy="1755775"/>
          </a:xfrm>
        </p:spPr>
        <p:txBody>
          <a:bodyPr rtlCol="0">
            <a:normAutofit fontScale="90000"/>
          </a:bodyPr>
          <a:lstStyle/>
          <a:p>
            <a:pPr fontAlgn="auto">
              <a:spcAft>
                <a:spcPts val="0"/>
              </a:spcAft>
              <a:defRPr/>
            </a:pPr>
            <a:r>
              <a:rPr lang="en-US" dirty="0" smtClean="0">
                <a:ea typeface="+mj-ea"/>
                <a:cs typeface="+mj-cs"/>
              </a:rPr>
              <a:t>Some facts about sound source segregation relevant to cochlear implants</a:t>
            </a:r>
          </a:p>
        </p:txBody>
      </p:sp>
      <p:sp>
        <p:nvSpPr>
          <p:cNvPr id="70659" name="Subtitle 3"/>
          <p:cNvSpPr>
            <a:spLocks noGrp="1"/>
          </p:cNvSpPr>
          <p:nvPr>
            <p:ph type="subTitle" idx="1"/>
          </p:nvPr>
        </p:nvSpPr>
        <p:spPr>
          <a:xfrm>
            <a:off x="1371600" y="3943350"/>
            <a:ext cx="6400800" cy="1752600"/>
          </a:xfrm>
        </p:spPr>
        <p:txBody>
          <a:bodyPr/>
          <a:lstStyle/>
          <a:p>
            <a:r>
              <a:rPr lang="en-US" smtClean="0">
                <a:solidFill>
                  <a:srgbClr val="898989"/>
                </a:solidFill>
              </a:rPr>
              <a:t>Will people with cochlear implants have trouble segregating sound sources?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38125" y="349250"/>
            <a:ext cx="8458200" cy="1143000"/>
          </a:xfrm>
        </p:spPr>
        <p:txBody>
          <a:bodyPr>
            <a:normAutofit fontScale="90000"/>
          </a:bodyPr>
          <a:lstStyle/>
          <a:p>
            <a:r>
              <a:rPr lang="en-US" sz="4000" smtClean="0"/>
              <a:t>It depends on whether they have the code for these cues</a:t>
            </a:r>
          </a:p>
        </p:txBody>
      </p:sp>
      <p:sp>
        <p:nvSpPr>
          <p:cNvPr id="80899" name="Rectangle 3"/>
          <p:cNvSpPr>
            <a:spLocks noGrp="1" noChangeArrowheads="1"/>
          </p:cNvSpPr>
          <p:nvPr>
            <p:ph idx="1"/>
          </p:nvPr>
        </p:nvSpPr>
        <p:spPr>
          <a:xfrm>
            <a:off x="457200" y="1792288"/>
            <a:ext cx="8229600" cy="1868487"/>
          </a:xfrm>
        </p:spPr>
        <p:txBody>
          <a:bodyPr rtlCol="0">
            <a:normAutofit/>
          </a:bodyPr>
          <a:lstStyle/>
          <a:p>
            <a:pPr fontAlgn="auto">
              <a:spcAft>
                <a:spcPts val="0"/>
              </a:spcAft>
              <a:buFont typeface="Arial"/>
              <a:buChar char="•"/>
              <a:defRPr/>
            </a:pPr>
            <a:r>
              <a:rPr lang="en-US" dirty="0" smtClean="0">
                <a:solidFill>
                  <a:schemeClr val="accent3"/>
                </a:solidFill>
                <a:ea typeface="+mn-ea"/>
                <a:cs typeface="+mn-cs"/>
              </a:rPr>
              <a:t>Temporal separation</a:t>
            </a:r>
          </a:p>
          <a:p>
            <a:pPr fontAlgn="auto">
              <a:spcAft>
                <a:spcPts val="0"/>
              </a:spcAft>
              <a:buFont typeface="Arial"/>
              <a:buChar char="•"/>
              <a:defRPr/>
            </a:pPr>
            <a:r>
              <a:rPr lang="en-US" dirty="0" smtClean="0">
                <a:solidFill>
                  <a:schemeClr val="accent3"/>
                </a:solidFill>
                <a:ea typeface="+mn-ea"/>
                <a:cs typeface="+mn-cs"/>
              </a:rPr>
              <a:t>Temporal onsets and offsets</a:t>
            </a:r>
          </a:p>
          <a:p>
            <a:pPr fontAlgn="auto">
              <a:spcAft>
                <a:spcPts val="0"/>
              </a:spcAft>
              <a:buFont typeface="Arial"/>
              <a:buChar char="•"/>
              <a:defRPr/>
            </a:pPr>
            <a:r>
              <a:rPr lang="en-US" dirty="0" smtClean="0">
                <a:solidFill>
                  <a:schemeClr val="accent3"/>
                </a:solidFill>
                <a:ea typeface="+mn-ea"/>
                <a:cs typeface="+mn-cs"/>
              </a:rPr>
              <a:t>Temporal modulations</a:t>
            </a:r>
          </a:p>
          <a:p>
            <a:pPr fontAlgn="auto">
              <a:spcAft>
                <a:spcPts val="0"/>
              </a:spcAft>
              <a:buFont typeface="Arial"/>
              <a:buNone/>
              <a:defRPr/>
            </a:pPr>
            <a:endParaRPr lang="en-US" dirty="0">
              <a:solidFill>
                <a:schemeClr val="tx2"/>
              </a:solidFill>
              <a:ea typeface="+mn-ea"/>
              <a:cs typeface="+mn-cs"/>
            </a:endParaRPr>
          </a:p>
        </p:txBody>
      </p:sp>
      <p:sp>
        <p:nvSpPr>
          <p:cNvPr id="6" name="TextBox 5"/>
          <p:cNvSpPr txBox="1"/>
          <p:nvPr/>
        </p:nvSpPr>
        <p:spPr>
          <a:xfrm>
            <a:off x="455613" y="3529013"/>
            <a:ext cx="8226425" cy="2062162"/>
          </a:xfrm>
          <a:prstGeom prst="rect">
            <a:avLst/>
          </a:prstGeom>
          <a:noFill/>
        </p:spPr>
        <p:txBody>
          <a:bodyPr>
            <a:spAutoFit/>
          </a:bodyPr>
          <a:lstStyle/>
          <a:p>
            <a:pPr>
              <a:buFont typeface="Arial"/>
              <a:buChar char="•"/>
              <a:defRPr/>
            </a:pPr>
            <a:r>
              <a:rPr lang="en-US" sz="3200" dirty="0">
                <a:solidFill>
                  <a:srgbClr val="C0504D"/>
                </a:solidFill>
                <a:latin typeface="+mn-lt"/>
              </a:rPr>
              <a:t>  </a:t>
            </a:r>
            <a:r>
              <a:rPr lang="en-US" sz="3200" dirty="0">
                <a:latin typeface="+mn-lt"/>
              </a:rPr>
              <a:t> </a:t>
            </a:r>
            <a:r>
              <a:rPr lang="en-US" sz="3200" dirty="0">
                <a:solidFill>
                  <a:schemeClr val="accent2"/>
                </a:solidFill>
                <a:latin typeface="+mn-lt"/>
              </a:rPr>
              <a:t>Spectral profile</a:t>
            </a:r>
          </a:p>
          <a:p>
            <a:pPr>
              <a:buFont typeface="Arial"/>
              <a:buChar char="•"/>
              <a:defRPr/>
            </a:pPr>
            <a:r>
              <a:rPr lang="en-US" sz="3200" dirty="0">
                <a:solidFill>
                  <a:schemeClr val="accent2"/>
                </a:solidFill>
                <a:latin typeface="+mn-lt"/>
              </a:rPr>
              <a:t>   Spectral separation</a:t>
            </a:r>
          </a:p>
          <a:p>
            <a:pPr>
              <a:buFont typeface="Arial"/>
              <a:buChar char="•"/>
              <a:defRPr/>
            </a:pPr>
            <a:r>
              <a:rPr lang="en-US" sz="3200" dirty="0">
                <a:solidFill>
                  <a:schemeClr val="accent2"/>
                </a:solidFill>
                <a:latin typeface="+mn-lt"/>
              </a:rPr>
              <a:t>   Harmonicity</a:t>
            </a:r>
            <a:endParaRPr lang="en-US" sz="3200" dirty="0">
              <a:solidFill>
                <a:schemeClr val="accent4"/>
              </a:solidFill>
              <a:latin typeface="+mn-lt"/>
            </a:endParaRPr>
          </a:p>
          <a:p>
            <a:pPr>
              <a:buFont typeface="Arial"/>
              <a:buChar char="•"/>
              <a:defRPr/>
            </a:pPr>
            <a:r>
              <a:rPr lang="en-US" sz="3200" dirty="0">
                <a:solidFill>
                  <a:schemeClr val="accent4"/>
                </a:solidFill>
                <a:latin typeface="+mn-lt"/>
              </a:rPr>
              <a:t>   Spatial separation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t>Auditory streaming</a:t>
            </a:r>
          </a:p>
        </p:txBody>
      </p:sp>
      <p:sp>
        <p:nvSpPr>
          <p:cNvPr id="9" name="Subtitle 8"/>
          <p:cNvSpPr>
            <a:spLocks noGrp="1"/>
          </p:cNvSpPr>
          <p:nvPr>
            <p:ph type="subTitle" idx="1"/>
          </p:nvPr>
        </p:nvSpPr>
        <p:spPr/>
        <p:txBody>
          <a:bodyPr rtlCol="0">
            <a:normAutofit fontScale="92500" lnSpcReduction="10000"/>
          </a:bodyPr>
          <a:lstStyle/>
          <a:p>
            <a:pPr fontAlgn="auto">
              <a:spcAft>
                <a:spcPts val="0"/>
              </a:spcAft>
              <a:buFont typeface="Arial"/>
              <a:buNone/>
              <a:defRPr/>
            </a:pPr>
            <a:r>
              <a:rPr lang="en-US" dirty="0" smtClean="0">
                <a:ea typeface="+mn-ea"/>
                <a:cs typeface="+mn-cs"/>
              </a:rPr>
              <a:t>When two frequencies are close together, you hear them as one source, or “stream”; when they are far apart you hear two.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5925" y="609600"/>
            <a:ext cx="8251825" cy="1143000"/>
          </a:xfrm>
        </p:spPr>
        <p:txBody>
          <a:bodyPr/>
          <a:lstStyle/>
          <a:p>
            <a:r>
              <a:rPr lang="en-US"/>
              <a:t>A single sound source is perceived</a:t>
            </a:r>
          </a:p>
        </p:txBody>
      </p:sp>
      <p:pic>
        <p:nvPicPr>
          <p:cNvPr id="22531" name="Picture 3" descr="integration"/>
          <p:cNvPicPr>
            <a:picLocks noChangeAspect="1" noChangeArrowheads="1"/>
          </p:cNvPicPr>
          <p:nvPr/>
        </p:nvPicPr>
        <p:blipFill>
          <a:blip r:embed="rId4"/>
          <a:srcRect/>
          <a:stretch>
            <a:fillRect/>
          </a:stretch>
        </p:blipFill>
        <p:spPr bwMode="auto">
          <a:xfrm>
            <a:off x="0" y="2085975"/>
            <a:ext cx="9144000" cy="3087688"/>
          </a:xfrm>
          <a:prstGeom prst="rect">
            <a:avLst/>
          </a:prstGeom>
          <a:solidFill>
            <a:schemeClr val="bg1"/>
          </a:solidFill>
          <a:ln w="9525">
            <a:noFill/>
            <a:miter lim="800000"/>
            <a:headEnd/>
            <a:tailEnd/>
          </a:ln>
        </p:spPr>
      </p:pic>
      <p:pic>
        <p:nvPicPr>
          <p:cNvPr id="88068" name="Picture 4">
            <a:hlinkClick r:id="" action="ppaction://media"/>
          </p:cNvPr>
          <p:cNvPicPr>
            <a:picLocks noRot="1" noChangeAspect="1" noChangeArrowheads="1"/>
          </p:cNvPicPr>
          <p:nvPr>
            <a:wavAudioFile r:embed="rId1" name="toneseq1.wav"/>
          </p:nvPr>
        </p:nvPicPr>
        <p:blipFill>
          <a:blip r:embed="rId5"/>
          <a:srcRect/>
          <a:stretch>
            <a:fillRect/>
          </a:stretch>
        </p:blipFill>
        <p:spPr bwMode="auto">
          <a:xfrm>
            <a:off x="4279900" y="543083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88068"/>
                                        </p:tgtEl>
                                        <p:attrNameLst>
                                          <p:attrName>style.visibility</p:attrName>
                                        </p:attrNameLst>
                                      </p:cBhvr>
                                      <p:to>
                                        <p:strVal val="visible"/>
                                      </p:to>
                                    </p:set>
                                  </p:childTnLst>
                                </p:cTn>
                              </p:par>
                            </p:childTnLst>
                          </p:cTn>
                        </p:par>
                        <p:par>
                          <p:cTn id="7" fill="hold">
                            <p:stCondLst>
                              <p:cond delay="10500"/>
                            </p:stCondLst>
                            <p:childTnLst>
                              <p:par>
                                <p:cTn id="8" presetID="1" presetClass="mediacall" presetSubtype="0" fill="hold" nodeType="afterEffect">
                                  <p:stCondLst>
                                    <p:cond delay="10000"/>
                                  </p:stCondLst>
                                  <p:childTnLst>
                                    <p:cmd type="call" cmd="playFrom(0.0)">
                                      <p:cBhvr>
                                        <p:cTn id="9" dur="3370" fill="hold"/>
                                        <p:tgtEl>
                                          <p:spTgt spid="880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8068"/>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Two sound sources are perceived</a:t>
            </a:r>
          </a:p>
        </p:txBody>
      </p:sp>
      <p:pic>
        <p:nvPicPr>
          <p:cNvPr id="24579" name="Picture 3" descr="segregation"/>
          <p:cNvPicPr>
            <a:picLocks noChangeAspect="1" noChangeArrowheads="1"/>
          </p:cNvPicPr>
          <p:nvPr/>
        </p:nvPicPr>
        <p:blipFill>
          <a:blip r:embed="rId4"/>
          <a:srcRect/>
          <a:stretch>
            <a:fillRect/>
          </a:stretch>
        </p:blipFill>
        <p:spPr bwMode="auto">
          <a:xfrm>
            <a:off x="0" y="2085975"/>
            <a:ext cx="9144000" cy="3073400"/>
          </a:xfrm>
          <a:prstGeom prst="rect">
            <a:avLst/>
          </a:prstGeom>
          <a:solidFill>
            <a:srgbClr val="FFFFFF"/>
          </a:solidFill>
          <a:ln w="9525">
            <a:noFill/>
            <a:miter lim="800000"/>
            <a:headEnd/>
            <a:tailEnd/>
          </a:ln>
        </p:spPr>
      </p:pic>
      <p:pic>
        <p:nvPicPr>
          <p:cNvPr id="89092" name="Picture 4">
            <a:hlinkClick r:id="" action="ppaction://media"/>
          </p:cNvPr>
          <p:cNvPicPr>
            <a:picLocks noRot="1" noChangeAspect="1" noChangeArrowheads="1"/>
          </p:cNvPicPr>
          <p:nvPr>
            <a:wavAudioFile r:embed="rId1" name="toneseq2.wav"/>
          </p:nvPr>
        </p:nvPicPr>
        <p:blipFill>
          <a:blip r:embed="rId5"/>
          <a:srcRect/>
          <a:stretch>
            <a:fillRect/>
          </a:stretch>
        </p:blipFill>
        <p:spPr bwMode="auto">
          <a:xfrm>
            <a:off x="4238625" y="54133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89092"/>
                                        </p:tgtEl>
                                        <p:attrNameLst>
                                          <p:attrName>style.visibility</p:attrName>
                                        </p:attrNameLst>
                                      </p:cBhvr>
                                      <p:to>
                                        <p:strVal val="visible"/>
                                      </p:to>
                                    </p:set>
                                  </p:childTnLst>
                                </p:cTn>
                              </p:par>
                            </p:childTnLst>
                          </p:cTn>
                        </p:par>
                        <p:par>
                          <p:cTn id="7" fill="hold">
                            <p:stCondLst>
                              <p:cond delay="10500"/>
                            </p:stCondLst>
                            <p:childTnLst>
                              <p:par>
                                <p:cTn id="8" presetID="1" presetClass="mediacall" presetSubtype="0" fill="hold" nodeType="afterEffect">
                                  <p:stCondLst>
                                    <p:cond delay="10000"/>
                                  </p:stCondLst>
                                  <p:childTnLst>
                                    <p:cmd type="call" cmd="playFrom(0.0)">
                                      <p:cBhvr>
                                        <p:cTn id="9" dur="3370" fill="hold"/>
                                        <p:tgtEl>
                                          <p:spTgt spid="890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9092"/>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4000" smtClean="0"/>
              <a:t>Disadvantages of auditory streaming method</a:t>
            </a:r>
          </a:p>
        </p:txBody>
      </p:sp>
      <p:sp>
        <p:nvSpPr>
          <p:cNvPr id="26627" name="Rectangle 3"/>
          <p:cNvSpPr>
            <a:spLocks noGrp="1" noChangeArrowheads="1"/>
          </p:cNvSpPr>
          <p:nvPr>
            <p:ph idx="1"/>
          </p:nvPr>
        </p:nvSpPr>
        <p:spPr/>
        <p:txBody>
          <a:bodyPr/>
          <a:lstStyle/>
          <a:p>
            <a:r>
              <a:rPr lang="en-US" smtClean="0"/>
              <a:t>Frequency separation isn’t the only thing that we use to separate sources; this is limited way to study the problem.</a:t>
            </a:r>
          </a:p>
          <a:p>
            <a:r>
              <a:rPr lang="en-US" smtClean="0"/>
              <a:t>“What does this sound like to you?” doesn’t seem like the sort of question that would produce a reliable answer.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streaming is a method for studying</a:t>
            </a:r>
            <a:endParaRPr lang="en-US" dirty="0"/>
          </a:p>
        </p:txBody>
      </p:sp>
      <p:sp>
        <p:nvSpPr>
          <p:cNvPr id="3" name="Content Placeholder 2"/>
          <p:cNvSpPr>
            <a:spLocks noGrp="1"/>
          </p:cNvSpPr>
          <p:nvPr>
            <p:ph idx="1"/>
          </p:nvPr>
        </p:nvSpPr>
        <p:spPr/>
        <p:txBody>
          <a:bodyPr/>
          <a:lstStyle/>
          <a:p>
            <a:r>
              <a:rPr lang="en-US" dirty="0" smtClean="0"/>
              <a:t>Sound source segregation</a:t>
            </a:r>
          </a:p>
          <a:p>
            <a:r>
              <a:rPr lang="en-US" dirty="0" smtClean="0"/>
              <a:t>Localization</a:t>
            </a:r>
          </a:p>
          <a:p>
            <a:r>
              <a:rPr lang="en-US" dirty="0" smtClean="0"/>
              <a:t>Lateralization</a:t>
            </a:r>
          </a:p>
          <a:p>
            <a:r>
              <a:rPr lang="en-US" dirty="0" smtClean="0"/>
              <a:t>Frequency discrimination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disadvantage of the auditory streaming method is that</a:t>
            </a:r>
            <a:endParaRPr lang="en-US" dirty="0"/>
          </a:p>
        </p:txBody>
      </p:sp>
      <p:sp>
        <p:nvSpPr>
          <p:cNvPr id="3" name="Content Placeholder 2"/>
          <p:cNvSpPr>
            <a:spLocks noGrp="1"/>
          </p:cNvSpPr>
          <p:nvPr>
            <p:ph idx="1"/>
          </p:nvPr>
        </p:nvSpPr>
        <p:spPr/>
        <p:txBody>
          <a:bodyPr/>
          <a:lstStyle/>
          <a:p>
            <a:r>
              <a:rPr lang="en-US" dirty="0" smtClean="0"/>
              <a:t>only tones can be studied</a:t>
            </a:r>
          </a:p>
          <a:p>
            <a:r>
              <a:rPr lang="en-US" dirty="0" smtClean="0"/>
              <a:t>it uses a very subtle perception</a:t>
            </a:r>
          </a:p>
          <a:p>
            <a:r>
              <a:rPr lang="en-US" dirty="0" smtClean="0"/>
              <a:t>it does not produce very reliable results</a:t>
            </a:r>
          </a:p>
          <a:p>
            <a:r>
              <a:rPr lang="en-US" dirty="0" smtClean="0"/>
              <a:t>it cannot be used to study infants or children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931</TotalTime>
  <Words>2943</Words>
  <Application>Microsoft PowerPoint</Application>
  <PresentationFormat>On-screen Show (4:3)</PresentationFormat>
  <Paragraphs>221</Paragraphs>
  <Slides>36</Slides>
  <Notes>28</Notes>
  <HiddenSlides>0</HiddenSlides>
  <MMClips>2</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36</vt:i4>
      </vt:variant>
    </vt:vector>
  </HeadingPairs>
  <TitlesOfParts>
    <vt:vector size="42" baseType="lpstr">
      <vt:lpstr>Times</vt:lpstr>
      <vt:lpstr>ＭＳ Ｐゴシック</vt:lpstr>
      <vt:lpstr>Arial</vt:lpstr>
      <vt:lpstr>Calibri</vt:lpstr>
      <vt:lpstr>Geneva</vt:lpstr>
      <vt:lpstr>Office Theme</vt:lpstr>
      <vt:lpstr>Sound source segregation (determination)</vt:lpstr>
      <vt:lpstr>Slide 2</vt:lpstr>
      <vt:lpstr>Two types of method for assessing sound source segregation</vt:lpstr>
      <vt:lpstr>Auditory streaming</vt:lpstr>
      <vt:lpstr>A single sound source is perceived</vt:lpstr>
      <vt:lpstr>Two sound sources are perceived</vt:lpstr>
      <vt:lpstr>Disadvantages of auditory streaming method</vt:lpstr>
      <vt:lpstr>Auditory streaming is a method for studying</vt:lpstr>
      <vt:lpstr>A disadvantage of the auditory streaming method is that</vt:lpstr>
      <vt:lpstr>If one sound can be segregated from another, then the threshold for the sound should be lower.</vt:lpstr>
      <vt:lpstr>Acoustic cues that could be used to segregate components into sources</vt:lpstr>
      <vt:lpstr>Spectral profile</vt:lpstr>
      <vt:lpstr>Harmonicity</vt:lpstr>
      <vt:lpstr>Harmonicity</vt:lpstr>
      <vt:lpstr>Spatial separation </vt:lpstr>
      <vt:lpstr>Spatial separation: Masking level difference</vt:lpstr>
      <vt:lpstr>Spatial separation: Masking level difference</vt:lpstr>
      <vt:lpstr>Masking level difference</vt:lpstr>
      <vt:lpstr>Temporal modulations</vt:lpstr>
      <vt:lpstr>A noise band has a distinct amplitude envelope that we can isolate and apply to different carrier frequencies</vt:lpstr>
      <vt:lpstr>Temporal modulations: Comodulation Masking Release</vt:lpstr>
      <vt:lpstr>Temporal modulations: Comodulation Masking Release</vt:lpstr>
      <vt:lpstr>The target band and the cue band could have the same or different amplitude envelopes</vt:lpstr>
      <vt:lpstr>Comodulation of noise bands makes threshold for signal lower</vt:lpstr>
      <vt:lpstr>The assumption underlying the use of thresholds to study sound source segregation is </vt:lpstr>
      <vt:lpstr>The masking level differences demonstrates the importance of which of the following for sound source segregation?</vt:lpstr>
      <vt:lpstr>Which of these demonstrates the importance of temporal onsets to sound source segregation?</vt:lpstr>
      <vt:lpstr>Comodulation masking release demonstrates the importance of which of the following for sound source segregation?</vt:lpstr>
      <vt:lpstr>How does the brain identify features of sound that allow us to segregate them?</vt:lpstr>
      <vt:lpstr>The cochlear nucleus</vt:lpstr>
      <vt:lpstr>Cell types in the cochlear nucleus</vt:lpstr>
      <vt:lpstr>Cell types in the cochlear nucleus</vt:lpstr>
      <vt:lpstr>Slide 33</vt:lpstr>
      <vt:lpstr>Conclusions</vt:lpstr>
      <vt:lpstr>Some facts about sound source segregation relevant to cochlear implants</vt:lpstr>
      <vt:lpstr>It depends on whether they have the code for these cues</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Sound Source Segregation</dc:title>
  <dc:creator>Lynne Werner</dc:creator>
  <cp:keywords/>
  <cp:lastModifiedBy>Lynne Werner</cp:lastModifiedBy>
  <cp:revision>80</cp:revision>
  <dcterms:created xsi:type="dcterms:W3CDTF">2009-06-01T00:32:12Z</dcterms:created>
  <dcterms:modified xsi:type="dcterms:W3CDTF">2009-06-01T00:54:18Z</dcterms:modified>
</cp:coreProperties>
</file>