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5"/>
  </p:notesMasterIdLst>
  <p:sldIdLst>
    <p:sldId id="256" r:id="rId2"/>
    <p:sldId id="257" r:id="rId3"/>
    <p:sldId id="258" r:id="rId4"/>
    <p:sldId id="259" r:id="rId5"/>
    <p:sldId id="262" r:id="rId6"/>
    <p:sldId id="264" r:id="rId7"/>
    <p:sldId id="260" r:id="rId8"/>
    <p:sldId id="266" r:id="rId9"/>
    <p:sldId id="263" r:id="rId10"/>
    <p:sldId id="282" r:id="rId11"/>
    <p:sldId id="286" r:id="rId12"/>
    <p:sldId id="285" r:id="rId13"/>
    <p:sldId id="283" r:id="rId14"/>
    <p:sldId id="267" r:id="rId15"/>
    <p:sldId id="269" r:id="rId16"/>
    <p:sldId id="270" r:id="rId17"/>
    <p:sldId id="271" r:id="rId18"/>
    <p:sldId id="284" r:id="rId19"/>
    <p:sldId id="272" r:id="rId20"/>
    <p:sldId id="273" r:id="rId21"/>
    <p:sldId id="268" r:id="rId22"/>
    <p:sldId id="274" r:id="rId23"/>
    <p:sldId id="275" r:id="rId24"/>
    <p:sldId id="287" r:id="rId25"/>
    <p:sldId id="276" r:id="rId26"/>
    <p:sldId id="288" r:id="rId27"/>
    <p:sldId id="277" r:id="rId28"/>
    <p:sldId id="278" r:id="rId29"/>
    <p:sldId id="289" r:id="rId30"/>
    <p:sldId id="291" r:id="rId31"/>
    <p:sldId id="290" r:id="rId32"/>
    <p:sldId id="280" r:id="rId33"/>
    <p:sldId id="28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4599" autoAdjust="0"/>
    <p:restoredTop sz="86404" autoAdjust="0"/>
  </p:normalViewPr>
  <p:slideViewPr>
    <p:cSldViewPr snapToGrid="0" snapToObjects="1" showGuides="1">
      <p:cViewPr varScale="1">
        <p:scale>
          <a:sx n="85" d="100"/>
          <a:sy n="85" d="100"/>
        </p:scale>
        <p:origin x="-656" y="-120"/>
      </p:cViewPr>
      <p:guideLst>
        <p:guide orient="horz" pos="2160"/>
        <p:guide pos="264"/>
      </p:guideLst>
    </p:cSldViewPr>
  </p:slideViewPr>
  <p:outlineViewPr>
    <p:cViewPr>
      <p:scale>
        <a:sx n="33" d="100"/>
        <a:sy n="33" d="100"/>
      </p:scale>
      <p:origin x="0" y="6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7E6C63-DD6D-874E-AAC9-CBBA22005B7A}" type="datetimeFigureOut">
              <a:rPr lang="en-US" smtClean="0"/>
              <a:pPr/>
              <a:t>5/18/11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92C624-381E-F146-B8E6-33E23B2E466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92C624-381E-F146-B8E6-33E23B2E46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the idea here is that you could predict the discrimination result if you knew the identification result: People can only discriminate sounds that</a:t>
            </a:r>
            <a:r>
              <a:rPr lang="en-US" baseline="0" dirty="0" smtClean="0"/>
              <a:t> they would have identified differently.</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Remember</a:t>
            </a:r>
            <a:r>
              <a:rPr lang="en-US" baseline="0" dirty="0" smtClean="0"/>
              <a:t> that t</a:t>
            </a:r>
            <a:r>
              <a:rPr lang="en-US" dirty="0" smtClean="0"/>
              <a:t>he </a:t>
            </a:r>
            <a:r>
              <a:rPr lang="en-US" dirty="0" smtClean="0"/>
              <a:t>same phoneme in different contexts will be acoustically different. For example, these are schematic speech spectrograms of three voiced consonants played with seven different vowels. The formant transitions that designate the consonant, where the formant changes over from the consonant to the vowel can be longer or shorter or move in different directions depending on the following vowel.</a:t>
            </a: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E6E1E2-26F5-8540-BE98-E7E11428DCE4}" type="slidenum">
              <a:rPr lang="en-US">
                <a:ea typeface="ＭＳ Ｐゴシック" charset="-128"/>
                <a:cs typeface="ＭＳ Ｐゴシック" charset="-128"/>
              </a:rPr>
              <a:pPr fontAlgn="base">
                <a:spcBef>
                  <a:spcPct val="0"/>
                </a:spcBef>
                <a:spcAft>
                  <a:spcPct val="0"/>
                </a:spcAft>
              </a:pPr>
              <a:t>11</a:t>
            </a:fld>
            <a:endParaRPr lang="en-US">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Interestingly, the category boundary shifts when the context changes. These are the results of an identification</a:t>
            </a:r>
            <a:r>
              <a:rPr lang="en-US" baseline="0" dirty="0" smtClean="0"/>
              <a:t> experiment, where the syllabic context was varied.</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92C624-381E-F146-B8E6-33E23B2E466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findings convinced researchers, however,</a:t>
            </a:r>
            <a:r>
              <a:rPr lang="en-US" baseline="0" dirty="0" smtClean="0"/>
              <a:t> that categorical perception was not just about speech.</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a:t>
            </a:r>
            <a:r>
              <a:rPr lang="en-US" dirty="0" err="1" smtClean="0"/>
              <a:t>Kuhl</a:t>
            </a:r>
            <a:r>
              <a:rPr lang="en-US" dirty="0" smtClean="0"/>
              <a:t> &amp; Miller showed that chinchillas who learned</a:t>
            </a:r>
            <a:r>
              <a:rPr lang="en-US" baseline="0" dirty="0" smtClean="0"/>
              <a:t> to respond when the heard /</a:t>
            </a:r>
            <a:r>
              <a:rPr lang="en-US" baseline="0" dirty="0" err="1" smtClean="0"/>
              <a:t>da</a:t>
            </a:r>
            <a:r>
              <a:rPr lang="en-US" baseline="0" dirty="0" smtClean="0"/>
              <a:t>/ but not when they heard /</a:t>
            </a:r>
            <a:r>
              <a:rPr lang="en-US" baseline="0" dirty="0" err="1" smtClean="0"/>
              <a:t>ga</a:t>
            </a:r>
            <a:r>
              <a:rPr lang="en-US" baseline="0" dirty="0" smtClean="0"/>
              <a:t>/ produced an identification function that looks just like that of humans. Because it is hard to believe that chinchillas had a special speech mechanism in their brains, this suggests that the way we categorize consonants has something to do with general auditory abilities.</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finding that influenced the way that researchers thought</a:t>
            </a:r>
            <a:r>
              <a:rPr lang="en-US" baseline="0" dirty="0" smtClean="0"/>
              <a:t> about categorical perception was that there are </a:t>
            </a:r>
            <a:r>
              <a:rPr lang="en-US" baseline="0" dirty="0" err="1" smtClean="0"/>
              <a:t>nonspeech</a:t>
            </a:r>
            <a:r>
              <a:rPr lang="en-US" baseline="0" dirty="0" smtClean="0"/>
              <a:t> sounds that are also perceived categorically. For example Pisoni asked listeners to judge whether two tones came on at the same time or not. He varied the delay between the onsets of the two tones.</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a:t>
            </a:r>
            <a:r>
              <a:rPr lang="en-US" dirty="0" err="1" smtClean="0"/>
              <a:t>Pisoni’s</a:t>
            </a:r>
            <a:r>
              <a:rPr lang="en-US" dirty="0" smtClean="0"/>
              <a:t> results. The filled symbols show identification results,</a:t>
            </a:r>
            <a:r>
              <a:rPr lang="en-US" baseline="0" dirty="0" smtClean="0"/>
              <a:t> where people were asked to identify “high tone first” or “low tone first”. The proportion of Low first responses stays high until the delay time approaches a values around 20 ms, then the proportion of “High first” response rises to 100%, pretty rapidly. And if you ask people to discriminate between tone pairs with different delays, they have trouble doing that when the two delays are on the “high first” or “low first” side of the boundary, but they can do it well, when the two delay times are on opposite sides of the category boundary.</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also turns out that if you change the discrimination procedure, you can eliminate categorical</a:t>
            </a:r>
            <a:r>
              <a:rPr lang="en-US" baseline="0" dirty="0" smtClean="0"/>
              <a:t> perception. In one experiment, Pisoni and Lazarus asked people to listen to 2 pairs of speech tokens. In one pair, the two had the same VOT; in the other they had different VOT. People chose the pair that had different VOT. The results showed little evidence of a peak in performance at the category boundary.</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92C624-381E-F146-B8E6-33E23B2E466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92C624-381E-F146-B8E6-33E23B2E466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 some vowel of English in F1-F2 space. The ellipse around each vowel symbol</a:t>
            </a:r>
            <a:r>
              <a:rPr lang="en-US" baseline="0" dirty="0" smtClean="0"/>
              <a:t> represents the range of F1-F2 combinations that people will recognize as that vowel. Notice that there is considerable overlap between vowel categories. Depending on the speaker and context the same sound may be labeled /</a:t>
            </a:r>
            <a:r>
              <a:rPr lang="en-US" baseline="0" dirty="0" err="1" smtClean="0"/>
              <a:t>i</a:t>
            </a:r>
            <a:r>
              <a:rPr lang="en-US" baseline="0" dirty="0" smtClean="0"/>
              <a:t>/ sometimes, and /I/ sometimes.</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green line shows the proportion of times that people said “</a:t>
            </a:r>
            <a:r>
              <a:rPr lang="en-US" dirty="0" err="1" smtClean="0"/>
              <a:t>ee</a:t>
            </a:r>
            <a:r>
              <a:rPr lang="en-US" dirty="0" smtClean="0"/>
              <a:t>”, the red line the proportion of times they said “</a:t>
            </a:r>
            <a:r>
              <a:rPr lang="en-US" dirty="0" err="1" smtClean="0"/>
              <a:t>oo</a:t>
            </a:r>
            <a:r>
              <a:rPr lang="en-US" dirty="0" smtClean="0"/>
              <a:t>”. If</a:t>
            </a:r>
            <a:r>
              <a:rPr lang="en-US" baseline="0" dirty="0" smtClean="0"/>
              <a:t> people are presented with sounds that vary in F1 along this continuum and asked to identify them as, for example, “</a:t>
            </a:r>
            <a:r>
              <a:rPr lang="en-US" baseline="0" dirty="0" err="1" smtClean="0"/>
              <a:t>ee</a:t>
            </a:r>
            <a:r>
              <a:rPr lang="en-US" baseline="0" dirty="0" smtClean="0"/>
              <a:t>” or “</a:t>
            </a:r>
            <a:r>
              <a:rPr lang="en-US" baseline="0" dirty="0" err="1" smtClean="0"/>
              <a:t>oo</a:t>
            </a:r>
            <a:r>
              <a:rPr lang="en-US" baseline="0" dirty="0" smtClean="0"/>
              <a:t>”, their identifications change as F1 changes, but in a less dramatic way than we might see with a consonant. We could call a particular F1 value a category boundary. However, people are able to discriminate between vowels with different F1, even when they would say that both of those vowels are /</a:t>
            </a:r>
            <a:r>
              <a:rPr lang="en-US" baseline="0" dirty="0" err="1" smtClean="0"/>
              <a:t>i</a:t>
            </a:r>
            <a:r>
              <a:rPr lang="en-US" baseline="0" dirty="0" smtClean="0"/>
              <a:t>/. This makes sense if we have to use new boundaries all the time.</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important question in speech perception is how our</a:t>
            </a:r>
            <a:r>
              <a:rPr lang="en-US" baseline="0" dirty="0" smtClean="0"/>
              <a:t> speech categories get set up the way they are.</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well-known example of a perceptual difference between native speakers of different languages is the difference</a:t>
            </a:r>
            <a:r>
              <a:rPr lang="en-US" baseline="0" dirty="0" smtClean="0"/>
              <a:t> between native speakers of English and native speakers of Japan in the ability to hear the distinction between the phones /</a:t>
            </a:r>
            <a:r>
              <a:rPr lang="en-US" baseline="0" dirty="0" err="1" smtClean="0"/>
              <a:t>r</a:t>
            </a:r>
            <a:r>
              <a:rPr lang="en-US" baseline="0" dirty="0" smtClean="0"/>
              <a:t>/ and /</a:t>
            </a:r>
            <a:r>
              <a:rPr lang="en-US" baseline="0" dirty="0" err="1" smtClean="0"/>
              <a:t>l</a:t>
            </a:r>
            <a:r>
              <a:rPr lang="en-US" baseline="0" dirty="0" smtClean="0"/>
              <a:t>/. The top graph here shows the identification functions of the two language groups listening to tokens that crossed the continuum from “rock” to “lock”. The Americans show a transition from rock to lock at a clear boundary. The Japanese listeners show a very shallow function. The discrimination results are below. The Americans show a peak in performance near the category boundary; the Japanese do not. So the question is, why? We know that the /</a:t>
            </a:r>
            <a:r>
              <a:rPr lang="en-US" baseline="0" dirty="0" err="1" smtClean="0"/>
              <a:t>r/-/l</a:t>
            </a:r>
            <a:r>
              <a:rPr lang="en-US" baseline="0" dirty="0" smtClean="0"/>
              <a:t>/ distinction isn’t used in Japanese, but why can’t Japanese speakers here the difference?</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92C624-381E-F146-B8E6-33E23B2E466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the results of an experiment by Werker and Tees. They test Infants who were learning English, and infants who </a:t>
            </a:r>
            <a:r>
              <a:rPr lang="en-US" dirty="0" err="1" smtClean="0"/>
              <a:t>wer</a:t>
            </a:r>
            <a:r>
              <a:rPr lang="en-US" dirty="0" smtClean="0"/>
              <a:t> learning Hindi</a:t>
            </a:r>
            <a:r>
              <a:rPr lang="en-US" baseline="0" dirty="0" smtClean="0"/>
              <a:t> or</a:t>
            </a:r>
            <a:r>
              <a:rPr lang="en-US" dirty="0" smtClean="0"/>
              <a:t> infants who were learning Salish– the language of some native people</a:t>
            </a:r>
            <a:r>
              <a:rPr lang="en-US" baseline="0" dirty="0" smtClean="0"/>
              <a:t> of British Columbia on their perception of a Hindi or Salish phonetic contrast that does not occur in English and was unlikely to have been heard by English-learning infants. They also tested adult native speakers of Salish (also called Thompson) and adult native speakers of English. The results on the left compare the two groups of adults to English learning infants on the Salish (Thompson) contrast. All the Thompson (Salish) adults could discriminate the contrast; few English speaking adults could discriminate, but the vast majority of English learning infants could discriminate. This finding is consistent with a couple of our theories, that say that infants know a lot of phonetic contrasts.</a:t>
            </a:r>
          </a:p>
          <a:p>
            <a:r>
              <a:rPr lang="en-US" baseline="0" dirty="0" smtClean="0"/>
              <a:t>The results on the right show how the ability to discriminate changes with age during infancy. Nearly all 6-8-month-old English-learning infants can discriminate both Salish and Hindi contrasts; fewer 8-10 month olds discriminate less well. Very few 10-12 month olds can discriminate– but 10-12 month old infants who are learning Hindi or Salish can all discriminate.</a:t>
            </a:r>
          </a:p>
          <a:p>
            <a:endParaRPr lang="en-US" baseline="0" dirty="0" smtClean="0"/>
          </a:p>
          <a:p>
            <a:r>
              <a:rPr lang="en-US" baseline="0" dirty="0" smtClean="0"/>
              <a:t>So something about the speech that infants hear around them is affecting their ability to hear the difference between speech sounds.</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the results of a similar experiment looking at the perception of lexical tone by infants who were learning</a:t>
            </a:r>
            <a:r>
              <a:rPr lang="en-US" baseline="0" dirty="0" smtClean="0"/>
              <a:t> Chinese and infants who were learning English. The infants were test on lexical tone– actual speech sounds– on discrimination of pure tones that had the same difference in shape (rising </a:t>
            </a:r>
            <a:r>
              <a:rPr lang="en-US" baseline="0" dirty="0" err="1" smtClean="0"/>
              <a:t>v</a:t>
            </a:r>
            <a:r>
              <a:rPr lang="en-US" baseline="0" dirty="0" smtClean="0"/>
              <a:t>. steady and rising </a:t>
            </a:r>
            <a:r>
              <a:rPr lang="en-US" baseline="0" dirty="0" err="1" smtClean="0"/>
              <a:t>v</a:t>
            </a:r>
            <a:r>
              <a:rPr lang="en-US" baseline="0" dirty="0" smtClean="0"/>
              <a:t>. falling). Both Chinese and English learning infants could discriminate lexical tones about as well as they discriminated </a:t>
            </a:r>
            <a:r>
              <a:rPr lang="en-US" baseline="0" dirty="0" err="1" smtClean="0"/>
              <a:t>nonspeech</a:t>
            </a:r>
            <a:r>
              <a:rPr lang="en-US" baseline="0" dirty="0" smtClean="0"/>
              <a:t> tones at 6 months, but at 9 months, the English-learning infants were worse at lexical tone, while the Chinese learning infants maintained their ability to discriminate lexical tones.</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Tin</a:t>
            </a:r>
            <a:r>
              <a:rPr lang="en-US" baseline="0" dirty="0" smtClean="0"/>
              <a:t> the lexical tone study, the big perceptual change happened between 6 and 9 months. In the Werker and Tees study, the change was later– 10-12 moths. This study by Polka looked at </a:t>
            </a:r>
            <a:r>
              <a:rPr lang="en-US" dirty="0" smtClean="0"/>
              <a:t>/</a:t>
            </a:r>
            <a:r>
              <a:rPr lang="en-US" dirty="0" err="1" smtClean="0"/>
              <a:t>d</a:t>
            </a:r>
            <a:r>
              <a:rPr lang="en-US" dirty="0" smtClean="0"/>
              <a:t>/</a:t>
            </a:r>
            <a:r>
              <a:rPr lang="en-US" baseline="0" dirty="0" smtClean="0"/>
              <a:t> </a:t>
            </a:r>
            <a:r>
              <a:rPr lang="en-US" baseline="0" dirty="0" err="1" smtClean="0"/>
              <a:t>v</a:t>
            </a:r>
            <a:r>
              <a:rPr lang="en-US" baseline="0" dirty="0" smtClean="0"/>
              <a:t>.</a:t>
            </a:r>
            <a:r>
              <a:rPr lang="en-US" dirty="0" smtClean="0"/>
              <a:t> </a:t>
            </a:r>
            <a:r>
              <a:rPr lang="en-US" dirty="0" smtClean="0"/>
              <a:t>/voiced </a:t>
            </a:r>
            <a:r>
              <a:rPr lang="en-US" dirty="0" err="1" smtClean="0"/>
              <a:t>th</a:t>
            </a:r>
            <a:r>
              <a:rPr lang="en-US" dirty="0" smtClean="0"/>
              <a:t>/ discrimination</a:t>
            </a:r>
            <a:r>
              <a:rPr lang="en-US" baseline="0" dirty="0" smtClean="0"/>
              <a:t> in English and French learning infants. 10-12 month olds in both language groups can still discriminate at 10-12 months, even though this distinction is not made in French. However, French speaking adults are worse than English speaking adults in this case. So the transition can happen at different ages, and in </a:t>
            </a:r>
            <a:r>
              <a:rPr lang="en-US" baseline="0" dirty="0" err="1" smtClean="0"/>
              <a:t>sme</a:t>
            </a:r>
            <a:r>
              <a:rPr lang="en-US" baseline="0" dirty="0" smtClean="0"/>
              <a:t> cases, adults can make a discrimination that 10-12 month olds have lost the ability to do.</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Kuhl</a:t>
            </a:r>
            <a:r>
              <a:rPr lang="en-US" baseline="0" dirty="0" smtClean="0"/>
              <a:t> did a study of vowel discrimination with English speaking adults, English learning infants, and monkeys. She showed that if a vowel was a good exemplar of a vowel in English– a prototypical exemplar, that people actually were worse at discriminating small changes is a formant frequency of the vowel– it is as if you are more tolerant of a little variation if you are hearing a “good” vowel. However, if you were hearing a poor exemplar– a </a:t>
            </a:r>
            <a:r>
              <a:rPr lang="en-US" baseline="0" dirty="0" err="1" smtClean="0"/>
              <a:t>nonprototypical</a:t>
            </a:r>
            <a:r>
              <a:rPr lang="en-US" baseline="0" dirty="0" smtClean="0"/>
              <a:t> exemplar, then you can discriminate small changes. These are the sorts of vowels that listeners would say about “Well, it’s an /a/, but not a very good one”. This is language specific: The prototypical vowel in English is different from that in Finnish or Spanish. So what you see hear is that the percent correct discrimination is better for the prototype than for the </a:t>
            </a:r>
            <a:r>
              <a:rPr lang="en-US" baseline="0" dirty="0" err="1" smtClean="0"/>
              <a:t>nonprototype</a:t>
            </a:r>
            <a:r>
              <a:rPr lang="en-US" baseline="0" dirty="0" smtClean="0"/>
              <a:t>– for adults, for 6 month old infants– but not for monkeys. Thus, it is clear that your “prototype” is built up through experience listening to the vowels of your native language.</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there are some nonnative</a:t>
            </a:r>
            <a:r>
              <a:rPr lang="en-US" baseline="0" dirty="0" smtClean="0"/>
              <a:t> distinctions that infants make and that adults continue to be able to make. Examples are the “click” phones used in Zulu and some other African languages. Native speakers of English have no trouble discriminating between different clicks, regardless of age.</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important issue in the study of speech perception 30 years ago was the extent to which the perception of speech</a:t>
            </a:r>
            <a:r>
              <a:rPr lang="en-US" baseline="0" dirty="0" smtClean="0"/>
              <a:t> is different from other types of perception. Chomsky had theorized years before that for children to acquire</a:t>
            </a:r>
            <a:r>
              <a:rPr lang="en-US" baseline="0" dirty="0" smtClean="0"/>
              <a:t> language </a:t>
            </a:r>
            <a:r>
              <a:rPr lang="en-US" baseline="0" dirty="0" smtClean="0"/>
              <a:t>as quickly and effectively as they do, the brain must contain some special mechanism for language and language learning. People applied the same idea to speech perception. This idea was reinforced when people first started looking at speech spectrograms and saw that the same phoneme had different acoustic properties depending on the speaker, the phonetic context and many other factors. For people to be able to make sense of speech in the face of all that variability, the reasoning went, there has to be some special mechanism that allows them to “normalize” the speech, to adjust the input to take into account the context or speaker. Researchers also discovered some things about speech perception that they considered unusual for perception, that they figured meant that speech is different. This lecture is mainly about those special perception issues.</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what happens to the nonnative distinctions that we lose in infancy and childhood? Are they gone</a:t>
            </a:r>
            <a:r>
              <a:rPr lang="en-US" baseline="0" dirty="0" smtClean="0"/>
              <a:t> forever? It turns out that they aren’t. People can relearn a distinction, as shown in some training study results here, for native speakers of Japanese who were trained to distinguish /</a:t>
            </a:r>
            <a:r>
              <a:rPr lang="en-US" baseline="0" dirty="0" err="1" smtClean="0"/>
              <a:t>r</a:t>
            </a:r>
            <a:r>
              <a:rPr lang="en-US" baseline="0" dirty="0" smtClean="0"/>
              <a:t>/ form /</a:t>
            </a:r>
            <a:r>
              <a:rPr lang="en-US" baseline="0" dirty="0" err="1" smtClean="0"/>
              <a:t>l</a:t>
            </a:r>
            <a:r>
              <a:rPr lang="en-US" baseline="0" dirty="0" smtClean="0"/>
              <a:t>/. Although the ability before training depended on the phonetic context, there were some </a:t>
            </a:r>
            <a:r>
              <a:rPr lang="en-US" baseline="0" dirty="0" err="1" smtClean="0"/>
              <a:t>cotnexts</a:t>
            </a:r>
            <a:r>
              <a:rPr lang="en-US" baseline="0" dirty="0" smtClean="0"/>
              <a:t> in which these listeners could hardly discriminate at all before training, but could get 80% correct or so after training.</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there are several formal theories</a:t>
            </a:r>
            <a:r>
              <a:rPr lang="en-US" baseline="0" dirty="0" smtClean="0"/>
              <a:t> describing current thinking about these results. I’ve drawn a cartoon here to illustrate the idea that exposure to native speech leads to a reorganization of the perception of speech sounds. Infants come into the world with the auditory ability to distinguish many phones. In some cases, if they don’t hear a distinction used, two categories may merge into one– as in the /</a:t>
            </a:r>
            <a:r>
              <a:rPr lang="en-US" baseline="0" dirty="0" err="1" smtClean="0"/>
              <a:t>r/-/l</a:t>
            </a:r>
            <a:r>
              <a:rPr lang="en-US" baseline="0" dirty="0" smtClean="0"/>
              <a:t>/ distinction. Then when you ask a listener to discriminate between two sounds that fall in that category, they can’t– the two sound the same. In other cases, a boundary that is present to begin with shifts some– for example in the case of vowels where the prototypical vowel varies across languages. So most of the time, I will hear the </a:t>
            </a:r>
            <a:r>
              <a:rPr lang="en-US" baseline="0" dirty="0" err="1" smtClean="0"/>
              <a:t>saem</a:t>
            </a:r>
            <a:r>
              <a:rPr lang="en-US" baseline="0" dirty="0" smtClean="0"/>
              <a:t> distinctions as an adult as I did as an infant– there will be only a few instances that are different. In still other cases, a boundary may be missing in infants, but form based on experience. The </a:t>
            </a:r>
            <a:r>
              <a:rPr lang="en-US" baseline="0" dirty="0" err="1" smtClean="0"/>
              <a:t>prevoicing</a:t>
            </a:r>
            <a:r>
              <a:rPr lang="en-US" baseline="0" dirty="0" smtClean="0"/>
              <a:t> distinction in stops is an example of this. It seems that infants don’t distinguish between voice and </a:t>
            </a:r>
            <a:r>
              <a:rPr lang="en-US" baseline="0" dirty="0" err="1" smtClean="0"/>
              <a:t>prevoiced</a:t>
            </a:r>
            <a:r>
              <a:rPr lang="en-US" baseline="0" dirty="0" smtClean="0"/>
              <a:t> stops, but must learn to do so if that distinction is meaningful in the native language. So what </a:t>
            </a:r>
            <a:r>
              <a:rPr lang="en-US" baseline="0" dirty="0" err="1" smtClean="0"/>
              <a:t>wel</a:t>
            </a:r>
            <a:r>
              <a:rPr lang="en-US" baseline="0" dirty="0" smtClean="0"/>
              <a:t> will be able to do as adults depends on how the contrast we’re asked to make is related to the categories we have formed for our native </a:t>
            </a:r>
            <a:r>
              <a:rPr lang="en-US" baseline="0" dirty="0" err="1" smtClean="0"/>
              <a:t>langauge</a:t>
            </a:r>
            <a:r>
              <a:rPr lang="en-US" baseline="0" dirty="0" smtClean="0"/>
              <a:t>.  And the finally, there can be contrasts– like the Zulu clicks for speakers of non-click languages– that are not close to anything that the listener uses in the native language. Because perceptual re-organization hasn’t even happened in that dimension, people will continue to hear the distinction as they did as infants.</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92C624-381E-F146-B8E6-33E23B2E466A}"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Probably</a:t>
            </a:r>
            <a:r>
              <a:rPr lang="en-US" baseline="0" dirty="0" smtClean="0"/>
              <a:t> the most important “special” perceptual tendency of speech was categorical perception. </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One</a:t>
            </a:r>
            <a:r>
              <a:rPr lang="en-US" baseline="0" dirty="0" smtClean="0"/>
              <a:t> can create stimuli with different VOT, for example, to determine when people hear “bet” and when they hear “pet”.</a:t>
            </a:r>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443150-0965-3349-9FD1-C0EBBD4EC684}" type="slidenum">
              <a:rPr lang="en-US">
                <a:ea typeface="ＭＳ Ｐゴシック" charset="-128"/>
                <a:cs typeface="ＭＳ Ｐゴシック" charset="-128"/>
              </a:rPr>
              <a:pPr fontAlgn="base">
                <a:spcBef>
                  <a:spcPct val="0"/>
                </a:spcBef>
                <a:spcAft>
                  <a:spcPct val="0"/>
                </a:spcAft>
              </a:pPr>
              <a:t>5</a:t>
            </a:fld>
            <a:endParaRPr lang="en-US">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present exemplars</a:t>
            </a:r>
            <a:r>
              <a:rPr lang="en-US" baseline="0" dirty="0" smtClean="0"/>
              <a:t> of the stimuli along this continuum to people and ask them to say which of the two phones they heard, we call that an identification task.</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results of an experiment like that are shown here. </a:t>
            </a:r>
            <a:r>
              <a:rPr lang="en-US" dirty="0" smtClean="0"/>
              <a:t>The </a:t>
            </a:r>
            <a:r>
              <a:rPr lang="en-US" dirty="0" smtClean="0"/>
              <a:t>green line shows the proportion of times that people said “</a:t>
            </a:r>
            <a:r>
              <a:rPr lang="en-US" dirty="0" err="1" smtClean="0"/>
              <a:t>ba</a:t>
            </a:r>
            <a:r>
              <a:rPr lang="en-US" dirty="0" smtClean="0"/>
              <a:t>”, the red line the proportion of times they said “pa”. If</a:t>
            </a:r>
            <a:r>
              <a:rPr lang="en-US" baseline="0" dirty="0" smtClean="0"/>
              <a:t> people are presented with sounds that vary in VOT along a continuum and asked to identify them as, for example, “pa” or “</a:t>
            </a:r>
            <a:r>
              <a:rPr lang="en-US" baseline="0" dirty="0" err="1" smtClean="0"/>
              <a:t>ba</a:t>
            </a:r>
            <a:r>
              <a:rPr lang="en-US" baseline="0" dirty="0" smtClean="0"/>
              <a:t>”, their identifications change rapidly from one category to another. The point where the two identification functions cross is referred to as the category boundary.</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for this to be categorical</a:t>
            </a:r>
            <a:r>
              <a:rPr lang="en-US" baseline="0" dirty="0" smtClean="0"/>
              <a:t> perception, we have to also ask people to discriminate between the exemplars. We play two exemplars, say from adjacent positions along the continuum, and ask them whether the two sounds are the same or different.</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shows the results of a hypothetical discrimination experiment. The numbers on the x-axis show the</a:t>
            </a:r>
            <a:r>
              <a:rPr lang="en-US" baseline="0" dirty="0" smtClean="0"/>
              <a:t> two VOT that were compared. When the two VOT span the category boundary, people can discriminate them very well. When the two VOT are on the same side of the category boundary, they can’t tell them apart, even though the difference between the VOT is the same in all comparisons. People get 50% correct if they guess, or always say same.</a:t>
            </a:r>
            <a:endParaRPr lang="en-US" dirty="0"/>
          </a:p>
        </p:txBody>
      </p:sp>
      <p:sp>
        <p:nvSpPr>
          <p:cNvPr id="4" name="Slide Number Placeholder 3"/>
          <p:cNvSpPr>
            <a:spLocks noGrp="1"/>
          </p:cNvSpPr>
          <p:nvPr>
            <p:ph type="sldNum" sz="quarter" idx="10"/>
          </p:nvPr>
        </p:nvSpPr>
        <p:spPr/>
        <p:txBody>
          <a:bodyPr/>
          <a:lstStyle/>
          <a:p>
            <a:fld id="{4C92C624-381E-F146-B8E6-33E23B2E466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64CA30-7A4D-7C4D-9D94-7C3D3A3F9443}" type="datetimeFigureOut">
              <a:rPr lang="en-US" smtClean="0"/>
              <a:pPr/>
              <a:t>5/18/11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E59D-DD3E-9C4F-A6DD-2B0844F374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4CA30-7A4D-7C4D-9D94-7C3D3A3F9443}" type="datetimeFigureOut">
              <a:rPr lang="en-US" smtClean="0"/>
              <a:pPr/>
              <a:t>5/18/11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E59D-DD3E-9C4F-A6DD-2B0844F374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4CA30-7A4D-7C4D-9D94-7C3D3A3F9443}" type="datetimeFigureOut">
              <a:rPr lang="en-US" smtClean="0"/>
              <a:pPr/>
              <a:t>5/18/11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E59D-DD3E-9C4F-A6DD-2B0844F374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4CA30-7A4D-7C4D-9D94-7C3D3A3F9443}" type="datetimeFigureOut">
              <a:rPr lang="en-US" smtClean="0"/>
              <a:pPr/>
              <a:t>5/18/11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E59D-DD3E-9C4F-A6DD-2B0844F374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4CA30-7A4D-7C4D-9D94-7C3D3A3F9443}" type="datetimeFigureOut">
              <a:rPr lang="en-US" smtClean="0"/>
              <a:pPr/>
              <a:t>5/18/11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E59D-DD3E-9C4F-A6DD-2B0844F374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64CA30-7A4D-7C4D-9D94-7C3D3A3F9443}" type="datetimeFigureOut">
              <a:rPr lang="en-US" smtClean="0"/>
              <a:pPr/>
              <a:t>5/18/11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9E59D-DD3E-9C4F-A6DD-2B0844F374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64CA30-7A4D-7C4D-9D94-7C3D3A3F9443}" type="datetimeFigureOut">
              <a:rPr lang="en-US" smtClean="0"/>
              <a:pPr/>
              <a:t>5/18/11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79E59D-DD3E-9C4F-A6DD-2B0844F374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64CA30-7A4D-7C4D-9D94-7C3D3A3F9443}" type="datetimeFigureOut">
              <a:rPr lang="en-US" smtClean="0"/>
              <a:pPr/>
              <a:t>5/18/11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79E59D-DD3E-9C4F-A6DD-2B0844F374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4CA30-7A4D-7C4D-9D94-7C3D3A3F9443}" type="datetimeFigureOut">
              <a:rPr lang="en-US" smtClean="0"/>
              <a:pPr/>
              <a:t>5/18/11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79E59D-DD3E-9C4F-A6DD-2B0844F374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4CA30-7A4D-7C4D-9D94-7C3D3A3F9443}" type="datetimeFigureOut">
              <a:rPr lang="en-US" smtClean="0"/>
              <a:pPr/>
              <a:t>5/18/11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9E59D-DD3E-9C4F-A6DD-2B0844F374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4CA30-7A4D-7C4D-9D94-7C3D3A3F9443}" type="datetimeFigureOut">
              <a:rPr lang="en-US" smtClean="0"/>
              <a:pPr/>
              <a:t>5/18/11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9E59D-DD3E-9C4F-A6DD-2B0844F374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4CA30-7A4D-7C4D-9D94-7C3D3A3F9443}" type="datetimeFigureOut">
              <a:rPr lang="en-US" smtClean="0"/>
              <a:pPr/>
              <a:t>5/18/11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9E59D-DD3E-9C4F-A6DD-2B0844F374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 Id="rId3"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 Id="rId3" Type="http://schemas.openxmlformats.org/officeDocument/2006/relationships/image" Target="../media/image1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 Id="rId3" Type="http://schemas.openxmlformats.org/officeDocument/2006/relationships/image" Target="../media/image1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 Id="rId3" Type="http://schemas.openxmlformats.org/officeDocument/2006/relationships/hyperlink" Target="http://www.youtube.com/watch?feature=player_detailpage&amp;v=MXroTDm55C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 Id="rId3" Type="http://schemas.openxmlformats.org/officeDocument/2006/relationships/image" Target="../media/image1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video" Target="file://localhost/Volumes/lynnewerner/Documents/461%20stuff/speech%20demos/bet-pet.mov" TargetMode="External"/><Relationship Id="rId2"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5" Type="http://schemas.openxmlformats.org/officeDocument/2006/relationships/image" Target="../media/image2.png"/><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5" Type="http://schemas.openxmlformats.org/officeDocument/2006/relationships/image" Target="../media/image2.png"/><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Speech perception 2</a:t>
            </a:r>
            <a:endParaRPr lang="en-US" dirty="0"/>
          </a:p>
        </p:txBody>
      </p:sp>
      <p:sp>
        <p:nvSpPr>
          <p:cNvPr id="3" name="Subtitle 2"/>
          <p:cNvSpPr>
            <a:spLocks noGrp="1"/>
          </p:cNvSpPr>
          <p:nvPr>
            <p:ph type="subTitle" idx="1"/>
          </p:nvPr>
        </p:nvSpPr>
        <p:spPr/>
        <p:txBody>
          <a:bodyPr/>
          <a:lstStyle/>
          <a:p>
            <a:r>
              <a:rPr lang="en-US" dirty="0" smtClean="0"/>
              <a:t>Perceptual organization of speech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Identification </a:t>
            </a:r>
            <a:r>
              <a:rPr lang="en-US" dirty="0" err="1" smtClean="0"/>
              <a:t>v</a:t>
            </a:r>
            <a:r>
              <a:rPr lang="en-US" dirty="0" smtClean="0"/>
              <a:t>. discrimination functions</a:t>
            </a:r>
            <a:endParaRPr lang="en-US" dirty="0"/>
          </a:p>
        </p:txBody>
      </p:sp>
      <p:grpSp>
        <p:nvGrpSpPr>
          <p:cNvPr id="2" name="Group 7"/>
          <p:cNvGrpSpPr/>
          <p:nvPr/>
        </p:nvGrpSpPr>
        <p:grpSpPr>
          <a:xfrm>
            <a:off x="1385039" y="1912469"/>
            <a:ext cx="6429190" cy="3122706"/>
            <a:chOff x="877045" y="1912469"/>
            <a:chExt cx="3122705" cy="3122706"/>
          </a:xfrm>
        </p:grpSpPr>
        <p:cxnSp>
          <p:nvCxnSpPr>
            <p:cNvPr id="6" name="Straight Connector 5"/>
            <p:cNvCxnSpPr/>
            <p:nvPr/>
          </p:nvCxnSpPr>
          <p:spPr>
            <a:xfrm rot="5400000">
              <a:off x="-676194" y="3473822"/>
              <a:ext cx="312270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877045" y="5005292"/>
              <a:ext cx="3122705" cy="29883"/>
            </a:xfrm>
            <a:prstGeom prst="line">
              <a:avLst/>
            </a:prstGeom>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3797577" y="5401991"/>
            <a:ext cx="2379227" cy="461665"/>
          </a:xfrm>
          <a:prstGeom prst="rect">
            <a:avLst/>
          </a:prstGeom>
          <a:noFill/>
        </p:spPr>
        <p:txBody>
          <a:bodyPr wrap="none" rtlCol="0">
            <a:spAutoFit/>
          </a:bodyPr>
          <a:lstStyle/>
          <a:p>
            <a:r>
              <a:rPr lang="en-US" sz="2400" dirty="0" smtClean="0"/>
              <a:t>F1 frequency (Hz)</a:t>
            </a:r>
            <a:endParaRPr lang="en-US" sz="2400" dirty="0"/>
          </a:p>
        </p:txBody>
      </p:sp>
      <p:sp>
        <p:nvSpPr>
          <p:cNvPr id="10" name="TextBox 9"/>
          <p:cNvSpPr txBox="1"/>
          <p:nvPr/>
        </p:nvSpPr>
        <p:spPr>
          <a:xfrm rot="16200000">
            <a:off x="-725484" y="3198167"/>
            <a:ext cx="2931662" cy="461665"/>
          </a:xfrm>
          <a:prstGeom prst="rect">
            <a:avLst/>
          </a:prstGeom>
          <a:noFill/>
        </p:spPr>
        <p:txBody>
          <a:bodyPr wrap="none" rtlCol="0">
            <a:spAutoFit/>
          </a:bodyPr>
          <a:lstStyle/>
          <a:p>
            <a:r>
              <a:rPr lang="en-US" sz="2400" dirty="0" smtClean="0"/>
              <a:t>Percent “</a:t>
            </a:r>
            <a:r>
              <a:rPr lang="en-US" sz="2400" dirty="0"/>
              <a:t>a</a:t>
            </a:r>
            <a:r>
              <a:rPr lang="en-US" sz="2400" dirty="0" smtClean="0"/>
              <a:t>” responses</a:t>
            </a:r>
            <a:endParaRPr lang="en-US" sz="2400" dirty="0"/>
          </a:p>
        </p:txBody>
      </p:sp>
      <p:sp>
        <p:nvSpPr>
          <p:cNvPr id="15" name="TextBox 14"/>
          <p:cNvSpPr txBox="1"/>
          <p:nvPr/>
        </p:nvSpPr>
        <p:spPr>
          <a:xfrm>
            <a:off x="940800" y="2226234"/>
            <a:ext cx="535648" cy="2862323"/>
          </a:xfrm>
          <a:prstGeom prst="rect">
            <a:avLst/>
          </a:prstGeom>
          <a:noFill/>
        </p:spPr>
        <p:txBody>
          <a:bodyPr wrap="square" rtlCol="0">
            <a:spAutoFit/>
          </a:bodyPr>
          <a:lstStyle/>
          <a:p>
            <a:r>
              <a:rPr lang="en-US" dirty="0" smtClean="0"/>
              <a:t>100</a:t>
            </a:r>
          </a:p>
          <a:p>
            <a:endParaRPr lang="en-US" dirty="0" smtClean="0"/>
          </a:p>
          <a:p>
            <a:endParaRPr lang="en-US" dirty="0" smtClean="0"/>
          </a:p>
          <a:p>
            <a:endParaRPr lang="en-US" dirty="0" smtClean="0"/>
          </a:p>
          <a:p>
            <a:r>
              <a:rPr lang="en-US" dirty="0" smtClean="0"/>
              <a:t>50</a:t>
            </a:r>
          </a:p>
          <a:p>
            <a:endParaRPr lang="en-US" dirty="0" smtClean="0"/>
          </a:p>
          <a:p>
            <a:endParaRPr lang="en-US" dirty="0" smtClean="0"/>
          </a:p>
          <a:p>
            <a:endParaRPr lang="en-US" dirty="0" smtClean="0"/>
          </a:p>
          <a:p>
            <a:endParaRPr lang="en-US" dirty="0" smtClean="0"/>
          </a:p>
          <a:p>
            <a:r>
              <a:rPr lang="en-US" dirty="0" smtClean="0"/>
              <a:t>  0</a:t>
            </a:r>
            <a:endParaRPr lang="en-US" dirty="0"/>
          </a:p>
        </p:txBody>
      </p:sp>
      <p:cxnSp>
        <p:nvCxnSpPr>
          <p:cNvPr id="26" name="Straight Connector 25"/>
          <p:cNvCxnSpPr/>
          <p:nvPr/>
        </p:nvCxnSpPr>
        <p:spPr>
          <a:xfrm rot="5400000">
            <a:off x="6448607" y="3591857"/>
            <a:ext cx="2779058" cy="47813"/>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rot="16200000" flipV="1">
            <a:off x="7589236" y="3350567"/>
            <a:ext cx="2095045" cy="461665"/>
          </a:xfrm>
          <a:prstGeom prst="rect">
            <a:avLst/>
          </a:prstGeom>
          <a:noFill/>
        </p:spPr>
        <p:txBody>
          <a:bodyPr wrap="none" rtlCol="0">
            <a:spAutoFit/>
          </a:bodyPr>
          <a:lstStyle/>
          <a:p>
            <a:r>
              <a:rPr lang="en-US" sz="2400" dirty="0" smtClean="0"/>
              <a:t>Percent correct</a:t>
            </a:r>
            <a:endParaRPr lang="en-US" sz="2400" dirty="0"/>
          </a:p>
        </p:txBody>
      </p:sp>
      <p:sp>
        <p:nvSpPr>
          <p:cNvPr id="28" name="TextBox 27"/>
          <p:cNvSpPr txBox="1"/>
          <p:nvPr/>
        </p:nvSpPr>
        <p:spPr>
          <a:xfrm>
            <a:off x="7877344" y="2226234"/>
            <a:ext cx="535648" cy="2862323"/>
          </a:xfrm>
          <a:prstGeom prst="rect">
            <a:avLst/>
          </a:prstGeom>
          <a:noFill/>
        </p:spPr>
        <p:txBody>
          <a:bodyPr wrap="square" rtlCol="0">
            <a:spAutoFit/>
          </a:bodyPr>
          <a:lstStyle/>
          <a:p>
            <a:r>
              <a:rPr lang="en-US" dirty="0" smtClean="0"/>
              <a:t>100</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50</a:t>
            </a:r>
            <a:endParaRPr lang="en-US" dirty="0"/>
          </a:p>
        </p:txBody>
      </p:sp>
      <p:grpSp>
        <p:nvGrpSpPr>
          <p:cNvPr id="5" name="Group 33"/>
          <p:cNvGrpSpPr/>
          <p:nvPr/>
        </p:nvGrpSpPr>
        <p:grpSpPr>
          <a:xfrm>
            <a:off x="4437149" y="1575848"/>
            <a:ext cx="1980029" cy="3459330"/>
            <a:chOff x="4437149" y="1575848"/>
            <a:chExt cx="1980029" cy="3459330"/>
          </a:xfrm>
        </p:grpSpPr>
        <p:cxnSp>
          <p:nvCxnSpPr>
            <p:cNvPr id="30" name="Straight Arrow Connector 29"/>
            <p:cNvCxnSpPr/>
            <p:nvPr/>
          </p:nvCxnSpPr>
          <p:spPr>
            <a:xfrm rot="5400000">
              <a:off x="3427029" y="3473426"/>
              <a:ext cx="3121914" cy="15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4437149" y="1575848"/>
              <a:ext cx="1980029" cy="369332"/>
            </a:xfrm>
            <a:prstGeom prst="rect">
              <a:avLst/>
            </a:prstGeom>
            <a:noFill/>
          </p:spPr>
          <p:txBody>
            <a:bodyPr wrap="none" rtlCol="0">
              <a:spAutoFit/>
            </a:bodyPr>
            <a:lstStyle/>
            <a:p>
              <a:r>
                <a:rPr lang="en-US" dirty="0" smtClean="0"/>
                <a:t>Category boundary</a:t>
              </a:r>
              <a:endParaRPr lang="en-US" dirty="0"/>
            </a:p>
          </p:txBody>
        </p:sp>
      </p:grpSp>
      <p:grpSp>
        <p:nvGrpSpPr>
          <p:cNvPr id="25" name="Group 24"/>
          <p:cNvGrpSpPr/>
          <p:nvPr/>
        </p:nvGrpSpPr>
        <p:grpSpPr>
          <a:xfrm>
            <a:off x="1999383" y="2405526"/>
            <a:ext cx="5710259" cy="2392179"/>
            <a:chOff x="1999383" y="2405526"/>
            <a:chExt cx="5710259" cy="2392179"/>
          </a:xfrm>
        </p:grpSpPr>
        <p:cxnSp>
          <p:nvCxnSpPr>
            <p:cNvPr id="29" name="Straight Connector 28"/>
            <p:cNvCxnSpPr/>
            <p:nvPr/>
          </p:nvCxnSpPr>
          <p:spPr>
            <a:xfrm flipV="1">
              <a:off x="1999383" y="2405527"/>
              <a:ext cx="2303671" cy="14941"/>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rot="16200000" flipH="1">
              <a:off x="3697935" y="3010645"/>
              <a:ext cx="2390591" cy="1180353"/>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5483407" y="4796117"/>
              <a:ext cx="2226235" cy="1588"/>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34" name="Group 33"/>
          <p:cNvGrpSpPr/>
          <p:nvPr/>
        </p:nvGrpSpPr>
        <p:grpSpPr>
          <a:xfrm flipV="1">
            <a:off x="2151783" y="2423457"/>
            <a:ext cx="5710259" cy="2392179"/>
            <a:chOff x="1999383" y="2405526"/>
            <a:chExt cx="5710259" cy="2392179"/>
          </a:xfrm>
        </p:grpSpPr>
        <p:cxnSp>
          <p:nvCxnSpPr>
            <p:cNvPr id="35" name="Straight Connector 34"/>
            <p:cNvCxnSpPr/>
            <p:nvPr/>
          </p:nvCxnSpPr>
          <p:spPr>
            <a:xfrm flipV="1">
              <a:off x="1999383" y="2405527"/>
              <a:ext cx="2303671" cy="14941"/>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16200000" flipH="1">
              <a:off x="3697935" y="3010645"/>
              <a:ext cx="2390591" cy="118035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483407" y="4796117"/>
              <a:ext cx="2226235"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39" name="Group 38"/>
          <p:cNvGrpSpPr/>
          <p:nvPr/>
        </p:nvGrpSpPr>
        <p:grpSpPr>
          <a:xfrm>
            <a:off x="1549390" y="2381476"/>
            <a:ext cx="6160252" cy="2535758"/>
            <a:chOff x="1385039" y="2381476"/>
            <a:chExt cx="6160252" cy="2535758"/>
          </a:xfrm>
        </p:grpSpPr>
        <p:cxnSp>
          <p:nvCxnSpPr>
            <p:cNvPr id="40" name="Straight Connector 39"/>
            <p:cNvCxnSpPr/>
            <p:nvPr/>
          </p:nvCxnSpPr>
          <p:spPr>
            <a:xfrm>
              <a:off x="1385039" y="4915646"/>
              <a:ext cx="266402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rot="5400000" flipH="1" flipV="1">
              <a:off x="2976020" y="3454517"/>
              <a:ext cx="2534169" cy="3880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4437149" y="2381477"/>
              <a:ext cx="822145"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rot="16200000" flipV="1">
              <a:off x="4186254" y="3454516"/>
              <a:ext cx="2534169" cy="3880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5647384" y="4914058"/>
              <a:ext cx="1897907" cy="15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ea typeface="+mj-ea"/>
                <a:cs typeface="+mj-cs"/>
              </a:rPr>
              <a:t>Variability in acoustics: Co-articulation</a:t>
            </a:r>
          </a:p>
        </p:txBody>
      </p:sp>
      <p:pic>
        <p:nvPicPr>
          <p:cNvPr id="40963" name="Picture 3"/>
          <p:cNvPicPr>
            <a:picLocks noChangeAspect="1"/>
          </p:cNvPicPr>
          <p:nvPr/>
        </p:nvPicPr>
        <p:blipFill>
          <a:blip r:embed="rId3"/>
          <a:srcRect/>
          <a:stretch>
            <a:fillRect/>
          </a:stretch>
        </p:blipFill>
        <p:spPr bwMode="auto">
          <a:xfrm>
            <a:off x="1485900" y="1495425"/>
            <a:ext cx="6172200" cy="4584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Boundaries shift with the context</a:t>
            </a:r>
            <a:endParaRPr lang="en-US" dirty="0"/>
          </a:p>
        </p:txBody>
      </p:sp>
      <p:pic>
        <p:nvPicPr>
          <p:cNvPr id="3" name="Picture 2"/>
          <p:cNvPicPr>
            <a:picLocks noChangeAspect="1"/>
          </p:cNvPicPr>
          <p:nvPr/>
        </p:nvPicPr>
        <p:blipFill>
          <a:blip r:embed="rId3"/>
          <a:stretch>
            <a:fillRect/>
          </a:stretch>
        </p:blipFill>
        <p:spPr>
          <a:xfrm>
            <a:off x="1885950" y="1473200"/>
            <a:ext cx="5372100" cy="39116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dirty="0" smtClean="0"/>
              <a:t>Why would you have categorical perception?</a:t>
            </a:r>
            <a:endParaRPr lang="en-US" dirty="0"/>
          </a:p>
        </p:txBody>
      </p:sp>
      <p:sp>
        <p:nvSpPr>
          <p:cNvPr id="4" name="Content Placeholder 3"/>
          <p:cNvSpPr>
            <a:spLocks noGrp="1"/>
          </p:cNvSpPr>
          <p:nvPr>
            <p:ph type="subTitle" idx="1"/>
          </p:nvPr>
        </p:nvSpPr>
        <p:spPr/>
        <p:txBody>
          <a:bodyPr/>
          <a:lstStyle/>
          <a:p>
            <a:r>
              <a:rPr lang="en-US" dirty="0" smtClean="0"/>
              <a:t>Allows listeners to “ignore” irrelevant variations in speech signal.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this a special characteristic of speech?</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Chinchillas also have categorical perception of VOT</a:t>
            </a:r>
            <a:endParaRPr lang="en-US" dirty="0"/>
          </a:p>
        </p:txBody>
      </p:sp>
      <p:sp>
        <p:nvSpPr>
          <p:cNvPr id="3" name="Rectangle 2"/>
          <p:cNvSpPr/>
          <p:nvPr/>
        </p:nvSpPr>
        <p:spPr>
          <a:xfrm>
            <a:off x="973933" y="5995609"/>
            <a:ext cx="2383410" cy="400110"/>
          </a:xfrm>
          <a:prstGeom prst="rect">
            <a:avLst/>
          </a:prstGeom>
        </p:spPr>
        <p:txBody>
          <a:bodyPr wrap="none">
            <a:spAutoFit/>
          </a:bodyPr>
          <a:lstStyle/>
          <a:p>
            <a:r>
              <a:rPr lang="en-US" sz="2000" dirty="0" err="1" smtClean="0"/>
              <a:t>Kuhl</a:t>
            </a:r>
            <a:r>
              <a:rPr lang="en-US" sz="2000" dirty="0" smtClean="0"/>
              <a:t> and Miller, 1978</a:t>
            </a:r>
            <a:endParaRPr lang="en-US" sz="2000" dirty="0"/>
          </a:p>
        </p:txBody>
      </p:sp>
      <p:pic>
        <p:nvPicPr>
          <p:cNvPr id="5" name="Picture 4"/>
          <p:cNvPicPr>
            <a:picLocks noChangeAspect="1"/>
          </p:cNvPicPr>
          <p:nvPr/>
        </p:nvPicPr>
        <p:blipFill>
          <a:blip r:embed="rId3"/>
          <a:stretch>
            <a:fillRect/>
          </a:stretch>
        </p:blipFill>
        <p:spPr>
          <a:xfrm>
            <a:off x="1898277" y="2057027"/>
            <a:ext cx="4902200" cy="31623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Categorical perception of </a:t>
            </a:r>
            <a:r>
              <a:rPr lang="en-US" dirty="0" err="1" smtClean="0"/>
              <a:t>nonspeech</a:t>
            </a:r>
            <a:r>
              <a:rPr lang="en-US" dirty="0" smtClean="0"/>
              <a:t> sounds</a:t>
            </a:r>
            <a:endParaRPr lang="en-US" dirty="0"/>
          </a:p>
        </p:txBody>
      </p:sp>
      <p:pic>
        <p:nvPicPr>
          <p:cNvPr id="3" name="Picture 2"/>
          <p:cNvPicPr>
            <a:picLocks noChangeAspect="1"/>
          </p:cNvPicPr>
          <p:nvPr/>
        </p:nvPicPr>
        <p:blipFill>
          <a:blip r:embed="rId3"/>
          <a:stretch>
            <a:fillRect/>
          </a:stretch>
        </p:blipFill>
        <p:spPr>
          <a:xfrm>
            <a:off x="1557618" y="2406649"/>
            <a:ext cx="5896730" cy="2434291"/>
          </a:xfrm>
          <a:prstGeom prst="rect">
            <a:avLst/>
          </a:prstGeom>
        </p:spPr>
      </p:pic>
      <p:sp>
        <p:nvSpPr>
          <p:cNvPr id="5" name="TextBox 4"/>
          <p:cNvSpPr txBox="1"/>
          <p:nvPr/>
        </p:nvSpPr>
        <p:spPr>
          <a:xfrm>
            <a:off x="762000" y="5961529"/>
            <a:ext cx="1447156" cy="400110"/>
          </a:xfrm>
          <a:prstGeom prst="rect">
            <a:avLst/>
          </a:prstGeom>
          <a:noFill/>
        </p:spPr>
        <p:txBody>
          <a:bodyPr wrap="none" rtlCol="0">
            <a:spAutoFit/>
          </a:bodyPr>
          <a:lstStyle/>
          <a:p>
            <a:r>
              <a:rPr lang="en-US" sz="2000" dirty="0" smtClean="0"/>
              <a:t>Pisoni, 1977</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Categorical perception of </a:t>
            </a:r>
            <a:r>
              <a:rPr lang="en-US" dirty="0" err="1" smtClean="0"/>
              <a:t>nonspeech</a:t>
            </a:r>
            <a:r>
              <a:rPr lang="en-US" dirty="0" smtClean="0"/>
              <a:t> sounds</a:t>
            </a:r>
            <a:endParaRPr lang="en-US" dirty="0"/>
          </a:p>
        </p:txBody>
      </p:sp>
      <p:pic>
        <p:nvPicPr>
          <p:cNvPr id="3" name="Picture 2"/>
          <p:cNvPicPr>
            <a:picLocks noChangeAspect="1"/>
          </p:cNvPicPr>
          <p:nvPr/>
        </p:nvPicPr>
        <p:blipFill>
          <a:blip r:embed="rId3"/>
          <a:srcRect r="3155"/>
          <a:stretch>
            <a:fillRect/>
          </a:stretch>
        </p:blipFill>
        <p:spPr>
          <a:xfrm>
            <a:off x="1079500" y="1614394"/>
            <a:ext cx="6764618" cy="4914900"/>
          </a:xfrm>
          <a:prstGeom prst="rect">
            <a:avLst/>
          </a:prstGeom>
        </p:spPr>
      </p:pic>
      <p:sp>
        <p:nvSpPr>
          <p:cNvPr id="4" name="TextBox 3"/>
          <p:cNvSpPr txBox="1"/>
          <p:nvPr/>
        </p:nvSpPr>
        <p:spPr>
          <a:xfrm>
            <a:off x="355922" y="6329239"/>
            <a:ext cx="1447156" cy="400110"/>
          </a:xfrm>
          <a:prstGeom prst="rect">
            <a:avLst/>
          </a:prstGeom>
          <a:noFill/>
        </p:spPr>
        <p:txBody>
          <a:bodyPr wrap="none" rtlCol="0">
            <a:spAutoFit/>
          </a:bodyPr>
          <a:lstStyle/>
          <a:p>
            <a:r>
              <a:rPr lang="en-US" sz="2000" dirty="0" smtClean="0"/>
              <a:t>Pisoni, 1977</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the procedure can eliminate categorical discrimination</a:t>
            </a:r>
            <a:endParaRPr lang="en-US" dirty="0"/>
          </a:p>
        </p:txBody>
      </p:sp>
      <p:pic>
        <p:nvPicPr>
          <p:cNvPr id="3" name="Picture 2"/>
          <p:cNvPicPr>
            <a:picLocks noChangeAspect="1"/>
          </p:cNvPicPr>
          <p:nvPr/>
        </p:nvPicPr>
        <p:blipFill>
          <a:blip r:embed="rId3"/>
          <a:stretch>
            <a:fillRect/>
          </a:stretch>
        </p:blipFill>
        <p:spPr>
          <a:xfrm>
            <a:off x="3048000" y="1689947"/>
            <a:ext cx="3048000" cy="4394200"/>
          </a:xfrm>
          <a:prstGeom prst="rect">
            <a:avLst/>
          </a:prstGeom>
        </p:spPr>
      </p:pic>
      <p:sp>
        <p:nvSpPr>
          <p:cNvPr id="4" name="TextBox 3"/>
          <p:cNvSpPr txBox="1"/>
          <p:nvPr/>
        </p:nvSpPr>
        <p:spPr>
          <a:xfrm>
            <a:off x="457200" y="6363618"/>
            <a:ext cx="2420292" cy="369332"/>
          </a:xfrm>
          <a:prstGeom prst="rect">
            <a:avLst/>
          </a:prstGeom>
          <a:noFill/>
        </p:spPr>
        <p:txBody>
          <a:bodyPr wrap="none" rtlCol="0">
            <a:spAutoFit/>
          </a:bodyPr>
          <a:lstStyle/>
          <a:p>
            <a:r>
              <a:rPr lang="en-US" dirty="0" smtClean="0"/>
              <a:t>(Pisoni &amp; Lazarus, 1974)</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 categorical perception</a:t>
            </a:r>
            <a:endParaRPr lang="en-US" dirty="0"/>
          </a:p>
        </p:txBody>
      </p:sp>
      <p:sp>
        <p:nvSpPr>
          <p:cNvPr id="4" name="Content Placeholder 3"/>
          <p:cNvSpPr>
            <a:spLocks noGrp="1"/>
          </p:cNvSpPr>
          <p:nvPr>
            <p:ph idx="1"/>
          </p:nvPr>
        </p:nvSpPr>
        <p:spPr/>
        <p:txBody>
          <a:bodyPr>
            <a:normAutofit lnSpcReduction="10000"/>
          </a:bodyPr>
          <a:lstStyle/>
          <a:p>
            <a:r>
              <a:rPr lang="en-US" dirty="0" smtClean="0"/>
              <a:t>People tend to hear speech categories, rather than the small acoustic variations across exemplars of the same phoneme.</a:t>
            </a:r>
          </a:p>
          <a:p>
            <a:r>
              <a:rPr lang="en-US" dirty="0" smtClean="0"/>
              <a:t>People’s sensitivity at category boundaries reflects general auditory </a:t>
            </a:r>
            <a:r>
              <a:rPr lang="en-US" dirty="0" smtClean="0"/>
              <a:t>sensitivities, but also depends on memory and other processes.</a:t>
            </a:r>
            <a:endParaRPr lang="en-US" dirty="0" smtClean="0"/>
          </a:p>
          <a:p>
            <a:r>
              <a:rPr lang="en-US" dirty="0" smtClean="0"/>
              <a:t>Speech and hearing evolved together: speech takes advantage of our specific auditory sensitivities.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Bottom</a:t>
            </a:r>
            <a:r>
              <a:rPr lang="en-US" baseline="0" dirty="0" smtClean="0"/>
              <a:t> Line</a:t>
            </a:r>
            <a:endParaRPr lang="en-US" dirty="0"/>
          </a:p>
        </p:txBody>
      </p:sp>
      <p:sp>
        <p:nvSpPr>
          <p:cNvPr id="4" name="Subtitle 3"/>
          <p:cNvSpPr>
            <a:spLocks noGrp="1"/>
          </p:cNvSpPr>
          <p:nvPr>
            <p:ph type="subTitle" idx="1"/>
          </p:nvPr>
        </p:nvSpPr>
        <p:spPr/>
        <p:txBody>
          <a:bodyPr>
            <a:normAutofit fontScale="85000" lnSpcReduction="10000"/>
          </a:bodyPr>
          <a:lstStyle/>
          <a:p>
            <a:r>
              <a:rPr lang="en-US" dirty="0" smtClean="0"/>
              <a:t>Whether speech is “special” or relies on general perceptual mechanisms, its organization helps to deal with variability in the speech signal and in listening conditions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Vowel perception not categorical, but continuous</a:t>
            </a:r>
            <a:endParaRPr lang="en-US" dirty="0"/>
          </a:p>
        </p:txBody>
      </p:sp>
      <p:pic>
        <p:nvPicPr>
          <p:cNvPr id="3" name="Picture 2"/>
          <p:cNvPicPr>
            <a:picLocks noChangeAspect="1"/>
          </p:cNvPicPr>
          <p:nvPr/>
        </p:nvPicPr>
        <p:blipFill>
          <a:blip r:embed="rId3"/>
          <a:stretch>
            <a:fillRect/>
          </a:stretch>
        </p:blipFill>
        <p:spPr>
          <a:xfrm>
            <a:off x="2858887" y="2228850"/>
            <a:ext cx="3222172" cy="3044952"/>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Identification </a:t>
            </a:r>
            <a:r>
              <a:rPr lang="en-US" dirty="0" err="1" smtClean="0"/>
              <a:t>v</a:t>
            </a:r>
            <a:r>
              <a:rPr lang="en-US" dirty="0" smtClean="0"/>
              <a:t>. discrimination functions - vowels</a:t>
            </a:r>
            <a:endParaRPr lang="en-US" dirty="0"/>
          </a:p>
        </p:txBody>
      </p:sp>
      <p:grpSp>
        <p:nvGrpSpPr>
          <p:cNvPr id="2" name="Group 7"/>
          <p:cNvGrpSpPr/>
          <p:nvPr/>
        </p:nvGrpSpPr>
        <p:grpSpPr>
          <a:xfrm>
            <a:off x="1385039" y="1912469"/>
            <a:ext cx="6429190" cy="3122706"/>
            <a:chOff x="877045" y="1912469"/>
            <a:chExt cx="3122705" cy="3122706"/>
          </a:xfrm>
        </p:grpSpPr>
        <p:cxnSp>
          <p:nvCxnSpPr>
            <p:cNvPr id="6" name="Straight Connector 5"/>
            <p:cNvCxnSpPr/>
            <p:nvPr/>
          </p:nvCxnSpPr>
          <p:spPr>
            <a:xfrm rot="5400000">
              <a:off x="-676194" y="3473822"/>
              <a:ext cx="312270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877045" y="5005292"/>
              <a:ext cx="3122705" cy="29883"/>
            </a:xfrm>
            <a:prstGeom prst="line">
              <a:avLst/>
            </a:prstGeom>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3797577" y="5401991"/>
            <a:ext cx="2379227" cy="461665"/>
          </a:xfrm>
          <a:prstGeom prst="rect">
            <a:avLst/>
          </a:prstGeom>
          <a:noFill/>
        </p:spPr>
        <p:txBody>
          <a:bodyPr wrap="none" rtlCol="0">
            <a:spAutoFit/>
          </a:bodyPr>
          <a:lstStyle/>
          <a:p>
            <a:r>
              <a:rPr lang="en-US" sz="2400" dirty="0" smtClean="0"/>
              <a:t>F1 frequency (Hz)</a:t>
            </a:r>
            <a:endParaRPr lang="en-US" sz="2400" dirty="0"/>
          </a:p>
        </p:txBody>
      </p:sp>
      <p:sp>
        <p:nvSpPr>
          <p:cNvPr id="10" name="TextBox 9"/>
          <p:cNvSpPr txBox="1"/>
          <p:nvPr/>
        </p:nvSpPr>
        <p:spPr>
          <a:xfrm rot="16200000">
            <a:off x="-725484" y="3198167"/>
            <a:ext cx="2931662" cy="461665"/>
          </a:xfrm>
          <a:prstGeom prst="rect">
            <a:avLst/>
          </a:prstGeom>
          <a:noFill/>
        </p:spPr>
        <p:txBody>
          <a:bodyPr wrap="none" rtlCol="0">
            <a:spAutoFit/>
          </a:bodyPr>
          <a:lstStyle/>
          <a:p>
            <a:r>
              <a:rPr lang="en-US" sz="2400" dirty="0" smtClean="0"/>
              <a:t>Percent “</a:t>
            </a:r>
            <a:r>
              <a:rPr lang="en-US" sz="2400" dirty="0"/>
              <a:t>a</a:t>
            </a:r>
            <a:r>
              <a:rPr lang="en-US" sz="2400" dirty="0" smtClean="0"/>
              <a:t>” responses</a:t>
            </a:r>
            <a:endParaRPr lang="en-US" sz="2400" dirty="0"/>
          </a:p>
        </p:txBody>
      </p:sp>
      <p:sp>
        <p:nvSpPr>
          <p:cNvPr id="15" name="TextBox 14"/>
          <p:cNvSpPr txBox="1"/>
          <p:nvPr/>
        </p:nvSpPr>
        <p:spPr>
          <a:xfrm>
            <a:off x="940800" y="2226234"/>
            <a:ext cx="535648" cy="2862323"/>
          </a:xfrm>
          <a:prstGeom prst="rect">
            <a:avLst/>
          </a:prstGeom>
          <a:noFill/>
        </p:spPr>
        <p:txBody>
          <a:bodyPr wrap="square" rtlCol="0">
            <a:spAutoFit/>
          </a:bodyPr>
          <a:lstStyle/>
          <a:p>
            <a:r>
              <a:rPr lang="en-US" dirty="0" smtClean="0"/>
              <a:t>100</a:t>
            </a:r>
          </a:p>
          <a:p>
            <a:endParaRPr lang="en-US" dirty="0" smtClean="0"/>
          </a:p>
          <a:p>
            <a:endParaRPr lang="en-US" dirty="0" smtClean="0"/>
          </a:p>
          <a:p>
            <a:endParaRPr lang="en-US" dirty="0" smtClean="0"/>
          </a:p>
          <a:p>
            <a:r>
              <a:rPr lang="en-US" dirty="0" smtClean="0"/>
              <a:t>50</a:t>
            </a:r>
          </a:p>
          <a:p>
            <a:endParaRPr lang="en-US" dirty="0" smtClean="0"/>
          </a:p>
          <a:p>
            <a:endParaRPr lang="en-US" dirty="0" smtClean="0"/>
          </a:p>
          <a:p>
            <a:endParaRPr lang="en-US" dirty="0" smtClean="0"/>
          </a:p>
          <a:p>
            <a:endParaRPr lang="en-US" dirty="0" smtClean="0"/>
          </a:p>
          <a:p>
            <a:r>
              <a:rPr lang="en-US" dirty="0" smtClean="0"/>
              <a:t>  0</a:t>
            </a:r>
            <a:endParaRPr lang="en-US" dirty="0"/>
          </a:p>
        </p:txBody>
      </p:sp>
      <p:grpSp>
        <p:nvGrpSpPr>
          <p:cNvPr id="5" name="Group 20"/>
          <p:cNvGrpSpPr/>
          <p:nvPr/>
        </p:nvGrpSpPr>
        <p:grpSpPr>
          <a:xfrm flipV="1">
            <a:off x="2151783" y="2423457"/>
            <a:ext cx="5710259" cy="2377237"/>
            <a:chOff x="1999383" y="2420468"/>
            <a:chExt cx="5710259" cy="2377237"/>
          </a:xfrm>
        </p:grpSpPr>
        <p:cxnSp>
          <p:nvCxnSpPr>
            <p:cNvPr id="22" name="Straight Connector 21"/>
            <p:cNvCxnSpPr/>
            <p:nvPr/>
          </p:nvCxnSpPr>
          <p:spPr>
            <a:xfrm>
              <a:off x="1999383" y="2420468"/>
              <a:ext cx="1645794" cy="457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16200000" flipH="1">
              <a:off x="3378757" y="2691465"/>
              <a:ext cx="2371071" cy="183823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483407" y="4796117"/>
              <a:ext cx="2226235"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cxnSp>
        <p:nvCxnSpPr>
          <p:cNvPr id="26" name="Straight Connector 25"/>
          <p:cNvCxnSpPr/>
          <p:nvPr/>
        </p:nvCxnSpPr>
        <p:spPr>
          <a:xfrm rot="5400000">
            <a:off x="6448607" y="3591857"/>
            <a:ext cx="2779058" cy="47813"/>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rot="16200000" flipV="1">
            <a:off x="7589236" y="3350567"/>
            <a:ext cx="2095045" cy="461665"/>
          </a:xfrm>
          <a:prstGeom prst="rect">
            <a:avLst/>
          </a:prstGeom>
          <a:noFill/>
        </p:spPr>
        <p:txBody>
          <a:bodyPr wrap="none" rtlCol="0">
            <a:spAutoFit/>
          </a:bodyPr>
          <a:lstStyle/>
          <a:p>
            <a:r>
              <a:rPr lang="en-US" sz="2400" dirty="0" smtClean="0"/>
              <a:t>Percent correct</a:t>
            </a:r>
            <a:endParaRPr lang="en-US" sz="2400" dirty="0"/>
          </a:p>
        </p:txBody>
      </p:sp>
      <p:sp>
        <p:nvSpPr>
          <p:cNvPr id="28" name="TextBox 27"/>
          <p:cNvSpPr txBox="1"/>
          <p:nvPr/>
        </p:nvSpPr>
        <p:spPr>
          <a:xfrm>
            <a:off x="7877344" y="2226234"/>
            <a:ext cx="535648" cy="2862323"/>
          </a:xfrm>
          <a:prstGeom prst="rect">
            <a:avLst/>
          </a:prstGeom>
          <a:noFill/>
        </p:spPr>
        <p:txBody>
          <a:bodyPr wrap="square" rtlCol="0">
            <a:spAutoFit/>
          </a:bodyPr>
          <a:lstStyle/>
          <a:p>
            <a:r>
              <a:rPr lang="en-US" dirty="0" smtClean="0"/>
              <a:t>100</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50</a:t>
            </a:r>
            <a:endParaRPr lang="en-US" dirty="0"/>
          </a:p>
        </p:txBody>
      </p:sp>
      <p:grpSp>
        <p:nvGrpSpPr>
          <p:cNvPr id="8" name="Group 33"/>
          <p:cNvGrpSpPr/>
          <p:nvPr/>
        </p:nvGrpSpPr>
        <p:grpSpPr>
          <a:xfrm>
            <a:off x="4437149" y="1575848"/>
            <a:ext cx="1980029" cy="3459330"/>
            <a:chOff x="4437149" y="1575848"/>
            <a:chExt cx="1980029" cy="3459330"/>
          </a:xfrm>
        </p:grpSpPr>
        <p:cxnSp>
          <p:nvCxnSpPr>
            <p:cNvPr id="30" name="Straight Arrow Connector 29"/>
            <p:cNvCxnSpPr/>
            <p:nvPr/>
          </p:nvCxnSpPr>
          <p:spPr>
            <a:xfrm rot="5400000">
              <a:off x="3427029" y="3473426"/>
              <a:ext cx="3121914" cy="15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4437149" y="1575848"/>
              <a:ext cx="1980029" cy="369332"/>
            </a:xfrm>
            <a:prstGeom prst="rect">
              <a:avLst/>
            </a:prstGeom>
            <a:noFill/>
          </p:spPr>
          <p:txBody>
            <a:bodyPr wrap="none" rtlCol="0">
              <a:spAutoFit/>
            </a:bodyPr>
            <a:lstStyle/>
            <a:p>
              <a:r>
                <a:rPr lang="en-US" dirty="0" smtClean="0"/>
                <a:t>Category boundary</a:t>
              </a:r>
              <a:endParaRPr lang="en-US" dirty="0"/>
            </a:p>
          </p:txBody>
        </p:sp>
      </p:grpSp>
      <p:cxnSp>
        <p:nvCxnSpPr>
          <p:cNvPr id="37" name="Straight Connector 36"/>
          <p:cNvCxnSpPr/>
          <p:nvPr/>
        </p:nvCxnSpPr>
        <p:spPr>
          <a:xfrm>
            <a:off x="1399980" y="2429290"/>
            <a:ext cx="6429190" cy="1588"/>
          </a:xfrm>
          <a:prstGeom prst="line">
            <a:avLst/>
          </a:prstGeom>
          <a:ln w="3810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nvGrpSpPr>
          <p:cNvPr id="40" name="Group 20"/>
          <p:cNvGrpSpPr/>
          <p:nvPr/>
        </p:nvGrpSpPr>
        <p:grpSpPr>
          <a:xfrm flipH="1" flipV="1">
            <a:off x="2184655" y="2456329"/>
            <a:ext cx="5629575" cy="2372661"/>
            <a:chOff x="2080067" y="2425044"/>
            <a:chExt cx="5629575" cy="2372661"/>
          </a:xfrm>
        </p:grpSpPr>
        <p:cxnSp>
          <p:nvCxnSpPr>
            <p:cNvPr id="41" name="Straight Connector 40"/>
            <p:cNvCxnSpPr/>
            <p:nvPr/>
          </p:nvCxnSpPr>
          <p:spPr>
            <a:xfrm rot="10800000" flipH="1">
              <a:off x="2080067" y="2425045"/>
              <a:ext cx="1565109" cy="1"/>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16200000" flipH="1">
              <a:off x="3378757" y="2691465"/>
              <a:ext cx="2371071" cy="1838230"/>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5483407" y="4796117"/>
              <a:ext cx="2226235" cy="1588"/>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Effects of experience on speech perception</a:t>
            </a:r>
            <a:endParaRPr lang="en-US" dirty="0"/>
          </a:p>
        </p:txBody>
      </p:sp>
      <p:sp>
        <p:nvSpPr>
          <p:cNvPr id="3" name="Subtitle 2"/>
          <p:cNvSpPr>
            <a:spLocks noGrp="1"/>
          </p:cNvSpPr>
          <p:nvPr>
            <p:ph type="subTitle" idx="1"/>
          </p:nvPr>
        </p:nvSpPr>
        <p:spPr/>
        <p:txBody>
          <a:bodyPr/>
          <a:lstStyle/>
          <a:p>
            <a:r>
              <a:rPr lang="en-US" dirty="0" smtClean="0"/>
              <a:t>Speech can’t be totally “innate”, because different languages have different phonemic inventories.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r>
              <a:rPr lang="en-US" dirty="0" err="1" smtClean="0"/>
              <a:t>r/-/l</a:t>
            </a:r>
            <a:r>
              <a:rPr lang="en-US" dirty="0" smtClean="0"/>
              <a:t>/ distinction in native speakers of Japanese</a:t>
            </a:r>
            <a:endParaRPr lang="en-US" dirty="0"/>
          </a:p>
        </p:txBody>
      </p:sp>
      <p:pic>
        <p:nvPicPr>
          <p:cNvPr id="3" name="Picture 2"/>
          <p:cNvPicPr>
            <a:picLocks noChangeAspect="1"/>
          </p:cNvPicPr>
          <p:nvPr/>
        </p:nvPicPr>
        <p:blipFill>
          <a:blip r:embed="rId3"/>
          <a:stretch>
            <a:fillRect/>
          </a:stretch>
        </p:blipFill>
        <p:spPr>
          <a:xfrm>
            <a:off x="2813050" y="1759396"/>
            <a:ext cx="3517900" cy="4775200"/>
          </a:xfrm>
          <a:prstGeom prst="rect">
            <a:avLst/>
          </a:prstGeom>
        </p:spPr>
      </p:pic>
      <p:sp>
        <p:nvSpPr>
          <p:cNvPr id="4" name="TextBox 3"/>
          <p:cNvSpPr txBox="1"/>
          <p:nvPr/>
        </p:nvSpPr>
        <p:spPr>
          <a:xfrm>
            <a:off x="457200" y="5965289"/>
            <a:ext cx="1974519" cy="369332"/>
          </a:xfrm>
          <a:prstGeom prst="rect">
            <a:avLst/>
          </a:prstGeom>
          <a:noFill/>
        </p:spPr>
        <p:txBody>
          <a:bodyPr wrap="none" rtlCol="0">
            <a:spAutoFit/>
          </a:bodyPr>
          <a:lstStyle/>
          <a:p>
            <a:r>
              <a:rPr lang="en-US" dirty="0" smtClean="0"/>
              <a:t>(Logan et al., 1991)</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745023"/>
          </a:xfrm>
        </p:spPr>
        <p:txBody>
          <a:bodyPr>
            <a:normAutofit fontScale="90000"/>
          </a:bodyPr>
          <a:lstStyle/>
          <a:p>
            <a:r>
              <a:rPr lang="en-US" dirty="0" smtClean="0"/>
              <a:t>“Theories” accounting for cross-language differences in phonetic perception</a:t>
            </a:r>
            <a:endParaRPr lang="en-US" dirty="0"/>
          </a:p>
        </p:txBody>
      </p:sp>
      <p:sp>
        <p:nvSpPr>
          <p:cNvPr id="3" name="Content Placeholder 2"/>
          <p:cNvSpPr>
            <a:spLocks noGrp="1"/>
          </p:cNvSpPr>
          <p:nvPr>
            <p:ph idx="1"/>
          </p:nvPr>
        </p:nvSpPr>
        <p:spPr>
          <a:xfrm>
            <a:off x="457200" y="2019660"/>
            <a:ext cx="8229600" cy="4525963"/>
          </a:xfrm>
        </p:spPr>
        <p:txBody>
          <a:bodyPr/>
          <a:lstStyle/>
          <a:p>
            <a:r>
              <a:rPr lang="en-US" dirty="0" smtClean="0"/>
              <a:t>Infants learn the phonetic contrasts of their native language from scratch.</a:t>
            </a:r>
          </a:p>
          <a:p>
            <a:r>
              <a:rPr lang="en-US" dirty="0" smtClean="0"/>
              <a:t>Infants know all of the phonetic contrasts in the world, but </a:t>
            </a:r>
            <a:r>
              <a:rPr lang="en-US" dirty="0" smtClean="0"/>
              <a:t>they </a:t>
            </a:r>
            <a:r>
              <a:rPr lang="en-US" dirty="0" smtClean="0"/>
              <a:t>“forget” the ones that they don’t hear around them.</a:t>
            </a:r>
          </a:p>
          <a:p>
            <a:r>
              <a:rPr lang="en-US" dirty="0" smtClean="0"/>
              <a:t>Infants know a lot of phonetic contrasts, but the boundaries between phonetic categories shift depending on what they hear.</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Infants lose the ability to discriminate nonnative contrasts</a:t>
            </a:r>
            <a:endParaRPr lang="en-US" dirty="0"/>
          </a:p>
        </p:txBody>
      </p:sp>
      <p:pic>
        <p:nvPicPr>
          <p:cNvPr id="3" name="Picture 2"/>
          <p:cNvPicPr>
            <a:picLocks noChangeAspect="1"/>
          </p:cNvPicPr>
          <p:nvPr/>
        </p:nvPicPr>
        <p:blipFill>
          <a:blip r:embed="rId3"/>
          <a:stretch>
            <a:fillRect/>
          </a:stretch>
        </p:blipFill>
        <p:spPr>
          <a:xfrm>
            <a:off x="3685612" y="2454228"/>
            <a:ext cx="5193792" cy="2702232"/>
          </a:xfrm>
          <a:prstGeom prst="rect">
            <a:avLst/>
          </a:prstGeom>
        </p:spPr>
      </p:pic>
      <p:pic>
        <p:nvPicPr>
          <p:cNvPr id="4" name="Picture 3"/>
          <p:cNvPicPr>
            <a:picLocks noChangeAspect="1"/>
          </p:cNvPicPr>
          <p:nvPr/>
        </p:nvPicPr>
        <p:blipFill>
          <a:blip r:embed="rId4"/>
          <a:stretch>
            <a:fillRect/>
          </a:stretch>
        </p:blipFill>
        <p:spPr>
          <a:xfrm>
            <a:off x="229180" y="2441822"/>
            <a:ext cx="3456432" cy="2714638"/>
          </a:xfrm>
          <a:prstGeom prst="rect">
            <a:avLst/>
          </a:prstGeom>
        </p:spPr>
      </p:pic>
      <p:sp>
        <p:nvSpPr>
          <p:cNvPr id="5" name="TextBox 4"/>
          <p:cNvSpPr txBox="1"/>
          <p:nvPr/>
        </p:nvSpPr>
        <p:spPr>
          <a:xfrm>
            <a:off x="593378" y="6340071"/>
            <a:ext cx="2121269" cy="369332"/>
          </a:xfrm>
          <a:prstGeom prst="rect">
            <a:avLst/>
          </a:prstGeom>
          <a:noFill/>
        </p:spPr>
        <p:txBody>
          <a:bodyPr wrap="none" rtlCol="0">
            <a:spAutoFit/>
          </a:bodyPr>
          <a:lstStyle/>
          <a:p>
            <a:r>
              <a:rPr lang="en-US" dirty="0" err="1" smtClean="0"/>
              <a:t>Werker</a:t>
            </a:r>
            <a:r>
              <a:rPr lang="en-US" dirty="0" smtClean="0"/>
              <a:t> &amp; Tees, 1984</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Infants lose the ability to discriminate nonnative contrasts</a:t>
            </a:r>
            <a:endParaRPr lang="en-US" dirty="0"/>
          </a:p>
        </p:txBody>
      </p:sp>
      <p:pic>
        <p:nvPicPr>
          <p:cNvPr id="4" name="Picture 3"/>
          <p:cNvPicPr>
            <a:picLocks noChangeAspect="1"/>
          </p:cNvPicPr>
          <p:nvPr/>
        </p:nvPicPr>
        <p:blipFill>
          <a:blip r:embed="rId3"/>
          <a:stretch>
            <a:fillRect/>
          </a:stretch>
        </p:blipFill>
        <p:spPr>
          <a:xfrm>
            <a:off x="2563146" y="1761189"/>
            <a:ext cx="3701586" cy="4709160"/>
          </a:xfrm>
          <a:prstGeom prst="rect">
            <a:avLst/>
          </a:prstGeom>
        </p:spPr>
      </p:pic>
      <p:sp>
        <p:nvSpPr>
          <p:cNvPr id="5" name="TextBox 4"/>
          <p:cNvSpPr txBox="1"/>
          <p:nvPr/>
        </p:nvSpPr>
        <p:spPr>
          <a:xfrm>
            <a:off x="322714" y="6470349"/>
            <a:ext cx="2807680" cy="369332"/>
          </a:xfrm>
          <a:prstGeom prst="rect">
            <a:avLst/>
          </a:prstGeom>
          <a:noFill/>
        </p:spPr>
        <p:txBody>
          <a:bodyPr wrap="none" rtlCol="0">
            <a:spAutoFit/>
          </a:bodyPr>
          <a:lstStyle/>
          <a:p>
            <a:r>
              <a:rPr lang="en-US" dirty="0" smtClean="0"/>
              <a:t>(Mattock &amp; Burnham, 2006)</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 patterns for different contrasts</a:t>
            </a:r>
            <a:endParaRPr lang="en-US" dirty="0"/>
          </a:p>
        </p:txBody>
      </p:sp>
      <p:pic>
        <p:nvPicPr>
          <p:cNvPr id="3" name="Picture 2"/>
          <p:cNvPicPr>
            <a:picLocks noChangeAspect="1"/>
          </p:cNvPicPr>
          <p:nvPr/>
        </p:nvPicPr>
        <p:blipFill>
          <a:blip r:embed="rId3"/>
          <a:stretch>
            <a:fillRect/>
          </a:stretch>
        </p:blipFill>
        <p:spPr>
          <a:xfrm>
            <a:off x="1923836" y="2059954"/>
            <a:ext cx="4603317" cy="3849624"/>
          </a:xfrm>
          <a:prstGeom prst="rect">
            <a:avLst/>
          </a:prstGeom>
        </p:spPr>
      </p:pic>
      <p:sp>
        <p:nvSpPr>
          <p:cNvPr id="4" name="TextBox 3"/>
          <p:cNvSpPr txBox="1"/>
          <p:nvPr/>
        </p:nvSpPr>
        <p:spPr>
          <a:xfrm>
            <a:off x="322714" y="6454588"/>
            <a:ext cx="1403299" cy="369332"/>
          </a:xfrm>
          <a:prstGeom prst="rect">
            <a:avLst/>
          </a:prstGeom>
          <a:noFill/>
        </p:spPr>
        <p:txBody>
          <a:bodyPr wrap="none" rtlCol="0">
            <a:spAutoFit/>
          </a:bodyPr>
          <a:lstStyle/>
          <a:p>
            <a:r>
              <a:rPr lang="en-US" dirty="0" smtClean="0"/>
              <a:t>(Polka, 2001)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Vowel perception becomes language specific for infants, but not monkeys</a:t>
            </a:r>
            <a:endParaRPr lang="en-US" dirty="0"/>
          </a:p>
        </p:txBody>
      </p:sp>
      <p:sp>
        <p:nvSpPr>
          <p:cNvPr id="4" name="TextBox 3"/>
          <p:cNvSpPr txBox="1"/>
          <p:nvPr/>
        </p:nvSpPr>
        <p:spPr>
          <a:xfrm>
            <a:off x="582967" y="6298429"/>
            <a:ext cx="1314257" cy="369332"/>
          </a:xfrm>
          <a:prstGeom prst="rect">
            <a:avLst/>
          </a:prstGeom>
          <a:noFill/>
        </p:spPr>
        <p:txBody>
          <a:bodyPr wrap="none" rtlCol="0">
            <a:spAutoFit/>
          </a:bodyPr>
          <a:lstStyle/>
          <a:p>
            <a:r>
              <a:rPr lang="en-US" dirty="0" smtClean="0"/>
              <a:t>(Kuhl, 1991)</a:t>
            </a:r>
            <a:endParaRPr lang="en-US" dirty="0"/>
          </a:p>
        </p:txBody>
      </p:sp>
      <p:sp>
        <p:nvSpPr>
          <p:cNvPr id="5" name="Rectangle 4"/>
          <p:cNvSpPr/>
          <p:nvPr/>
        </p:nvSpPr>
        <p:spPr>
          <a:xfrm>
            <a:off x="3143860" y="2977427"/>
            <a:ext cx="187382" cy="1453896"/>
          </a:xfrm>
          <a:prstGeom prst="rect">
            <a:avLst/>
          </a:prstGeom>
          <a:solidFill>
            <a:schemeClr val="accent3"/>
          </a:solidFill>
          <a:ln>
            <a:solidFill>
              <a:srgbClr val="9BBB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525282" y="2737982"/>
            <a:ext cx="187382" cy="1693341"/>
          </a:xfrm>
          <a:prstGeom prst="rect">
            <a:avLst/>
          </a:prstGeom>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201942" y="3300156"/>
            <a:ext cx="187382" cy="1131167"/>
          </a:xfrm>
          <a:prstGeom prst="rect">
            <a:avLst/>
          </a:prstGeom>
          <a:solidFill>
            <a:srgbClr val="9BBB59"/>
          </a:solidFill>
          <a:ln>
            <a:solidFill>
              <a:srgbClr val="9BBB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5260024" y="3133599"/>
            <a:ext cx="187382" cy="1297724"/>
          </a:xfrm>
          <a:prstGeom prst="rect">
            <a:avLst/>
          </a:prstGeom>
          <a:solidFill>
            <a:srgbClr val="9BBB59"/>
          </a:solidFill>
          <a:ln>
            <a:solidFill>
              <a:srgbClr val="9BBB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597527" y="2977428"/>
            <a:ext cx="187382" cy="145389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641446" y="3105443"/>
            <a:ext cx="187382" cy="132588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033097" y="4502150"/>
            <a:ext cx="781359" cy="369332"/>
          </a:xfrm>
          <a:prstGeom prst="rect">
            <a:avLst/>
          </a:prstGeom>
          <a:noFill/>
        </p:spPr>
        <p:txBody>
          <a:bodyPr wrap="none" rtlCol="0">
            <a:spAutoFit/>
          </a:bodyPr>
          <a:lstStyle/>
          <a:p>
            <a:r>
              <a:rPr lang="en-US" dirty="0" smtClean="0"/>
              <a:t>Adults</a:t>
            </a:r>
            <a:endParaRPr lang="en-US" dirty="0"/>
          </a:p>
        </p:txBody>
      </p:sp>
      <p:sp>
        <p:nvSpPr>
          <p:cNvPr id="12" name="TextBox 11"/>
          <p:cNvSpPr txBox="1"/>
          <p:nvPr/>
        </p:nvSpPr>
        <p:spPr>
          <a:xfrm>
            <a:off x="4051375" y="4502150"/>
            <a:ext cx="825992" cy="369332"/>
          </a:xfrm>
          <a:prstGeom prst="rect">
            <a:avLst/>
          </a:prstGeom>
          <a:noFill/>
        </p:spPr>
        <p:txBody>
          <a:bodyPr wrap="none" rtlCol="0">
            <a:spAutoFit/>
          </a:bodyPr>
          <a:lstStyle/>
          <a:p>
            <a:r>
              <a:rPr lang="en-US" dirty="0" smtClean="0"/>
              <a:t>Infants</a:t>
            </a:r>
            <a:endParaRPr lang="en-US" dirty="0"/>
          </a:p>
        </p:txBody>
      </p:sp>
      <p:sp>
        <p:nvSpPr>
          <p:cNvPr id="13" name="TextBox 12"/>
          <p:cNvSpPr txBox="1"/>
          <p:nvPr/>
        </p:nvSpPr>
        <p:spPr>
          <a:xfrm>
            <a:off x="5062236" y="4502150"/>
            <a:ext cx="1031051" cy="369332"/>
          </a:xfrm>
          <a:prstGeom prst="rect">
            <a:avLst/>
          </a:prstGeom>
          <a:noFill/>
        </p:spPr>
        <p:txBody>
          <a:bodyPr wrap="none" rtlCol="0">
            <a:spAutoFit/>
          </a:bodyPr>
          <a:lstStyle/>
          <a:p>
            <a:r>
              <a:rPr lang="en-US" dirty="0" smtClean="0"/>
              <a:t>Monkeys</a:t>
            </a:r>
            <a:endParaRPr lang="en-US" dirty="0"/>
          </a:p>
        </p:txBody>
      </p:sp>
      <p:sp>
        <p:nvSpPr>
          <p:cNvPr id="14" name="TextBox 13"/>
          <p:cNvSpPr txBox="1"/>
          <p:nvPr/>
        </p:nvSpPr>
        <p:spPr>
          <a:xfrm>
            <a:off x="2446775" y="2398985"/>
            <a:ext cx="457652" cy="307777"/>
          </a:xfrm>
          <a:prstGeom prst="rect">
            <a:avLst/>
          </a:prstGeom>
          <a:noFill/>
        </p:spPr>
        <p:txBody>
          <a:bodyPr wrap="none" rtlCol="0">
            <a:spAutoFit/>
          </a:bodyPr>
          <a:lstStyle/>
          <a:p>
            <a:r>
              <a:rPr lang="en-US" sz="1400" dirty="0" smtClean="0"/>
              <a:t>100</a:t>
            </a:r>
            <a:endParaRPr lang="en-US" sz="1400" dirty="0"/>
          </a:p>
        </p:txBody>
      </p:sp>
      <p:sp>
        <p:nvSpPr>
          <p:cNvPr id="15" name="TextBox 14"/>
          <p:cNvSpPr txBox="1"/>
          <p:nvPr/>
        </p:nvSpPr>
        <p:spPr>
          <a:xfrm>
            <a:off x="2537770" y="2757328"/>
            <a:ext cx="366657" cy="307777"/>
          </a:xfrm>
          <a:prstGeom prst="rect">
            <a:avLst/>
          </a:prstGeom>
          <a:noFill/>
        </p:spPr>
        <p:txBody>
          <a:bodyPr wrap="none" rtlCol="0">
            <a:spAutoFit/>
          </a:bodyPr>
          <a:lstStyle/>
          <a:p>
            <a:r>
              <a:rPr lang="en-US" sz="1400" dirty="0" smtClean="0"/>
              <a:t>80</a:t>
            </a:r>
            <a:endParaRPr lang="en-US" sz="1400" dirty="0"/>
          </a:p>
        </p:txBody>
      </p:sp>
      <p:sp>
        <p:nvSpPr>
          <p:cNvPr id="16" name="TextBox 15"/>
          <p:cNvSpPr txBox="1"/>
          <p:nvPr/>
        </p:nvSpPr>
        <p:spPr>
          <a:xfrm>
            <a:off x="2537770" y="3115671"/>
            <a:ext cx="366657" cy="307777"/>
          </a:xfrm>
          <a:prstGeom prst="rect">
            <a:avLst/>
          </a:prstGeom>
          <a:noFill/>
        </p:spPr>
        <p:txBody>
          <a:bodyPr wrap="none" rtlCol="0">
            <a:spAutoFit/>
          </a:bodyPr>
          <a:lstStyle/>
          <a:p>
            <a:r>
              <a:rPr lang="en-US" sz="1400" dirty="0" smtClean="0"/>
              <a:t>60</a:t>
            </a:r>
            <a:endParaRPr lang="en-US" sz="1400" dirty="0"/>
          </a:p>
        </p:txBody>
      </p:sp>
      <p:sp>
        <p:nvSpPr>
          <p:cNvPr id="17" name="TextBox 16"/>
          <p:cNvSpPr txBox="1"/>
          <p:nvPr/>
        </p:nvSpPr>
        <p:spPr>
          <a:xfrm>
            <a:off x="2537770" y="3474014"/>
            <a:ext cx="366657" cy="307777"/>
          </a:xfrm>
          <a:prstGeom prst="rect">
            <a:avLst/>
          </a:prstGeom>
          <a:noFill/>
        </p:spPr>
        <p:txBody>
          <a:bodyPr wrap="none" rtlCol="0">
            <a:spAutoFit/>
          </a:bodyPr>
          <a:lstStyle/>
          <a:p>
            <a:r>
              <a:rPr lang="en-US" sz="1400" dirty="0" smtClean="0"/>
              <a:t>40</a:t>
            </a:r>
            <a:endParaRPr lang="en-US" sz="1400" dirty="0"/>
          </a:p>
        </p:txBody>
      </p:sp>
      <p:sp>
        <p:nvSpPr>
          <p:cNvPr id="18" name="TextBox 17"/>
          <p:cNvSpPr txBox="1"/>
          <p:nvPr/>
        </p:nvSpPr>
        <p:spPr>
          <a:xfrm>
            <a:off x="2537770" y="3832357"/>
            <a:ext cx="366657" cy="307777"/>
          </a:xfrm>
          <a:prstGeom prst="rect">
            <a:avLst/>
          </a:prstGeom>
          <a:noFill/>
        </p:spPr>
        <p:txBody>
          <a:bodyPr wrap="none" rtlCol="0">
            <a:spAutoFit/>
          </a:bodyPr>
          <a:lstStyle/>
          <a:p>
            <a:r>
              <a:rPr lang="en-US" sz="1400" dirty="0" smtClean="0"/>
              <a:t>20</a:t>
            </a:r>
            <a:endParaRPr lang="en-US" sz="1400" dirty="0"/>
          </a:p>
        </p:txBody>
      </p:sp>
      <p:sp>
        <p:nvSpPr>
          <p:cNvPr id="19" name="TextBox 18"/>
          <p:cNvSpPr txBox="1"/>
          <p:nvPr/>
        </p:nvSpPr>
        <p:spPr>
          <a:xfrm>
            <a:off x="2628766" y="4190700"/>
            <a:ext cx="275661" cy="307777"/>
          </a:xfrm>
          <a:prstGeom prst="rect">
            <a:avLst/>
          </a:prstGeom>
          <a:noFill/>
        </p:spPr>
        <p:txBody>
          <a:bodyPr wrap="none" rtlCol="0">
            <a:spAutoFit/>
          </a:bodyPr>
          <a:lstStyle/>
          <a:p>
            <a:r>
              <a:rPr lang="en-US" sz="1400" dirty="0" smtClean="0"/>
              <a:t>0</a:t>
            </a:r>
            <a:endParaRPr lang="en-US" sz="1400" dirty="0"/>
          </a:p>
        </p:txBody>
      </p:sp>
      <p:sp>
        <p:nvSpPr>
          <p:cNvPr id="20" name="TextBox 19"/>
          <p:cNvSpPr txBox="1"/>
          <p:nvPr/>
        </p:nvSpPr>
        <p:spPr>
          <a:xfrm rot="16200000">
            <a:off x="1309906" y="3144989"/>
            <a:ext cx="1620957" cy="369332"/>
          </a:xfrm>
          <a:prstGeom prst="rect">
            <a:avLst/>
          </a:prstGeom>
          <a:noFill/>
        </p:spPr>
        <p:txBody>
          <a:bodyPr wrap="none" rtlCol="0">
            <a:spAutoFit/>
          </a:bodyPr>
          <a:lstStyle/>
          <a:p>
            <a:r>
              <a:rPr lang="en-US" dirty="0" smtClean="0"/>
              <a:t>Percent correct</a:t>
            </a:r>
            <a:endParaRPr lang="en-US" dirty="0"/>
          </a:p>
        </p:txBody>
      </p:sp>
      <p:sp>
        <p:nvSpPr>
          <p:cNvPr id="23" name="Rectangle 22"/>
          <p:cNvSpPr/>
          <p:nvPr/>
        </p:nvSpPr>
        <p:spPr>
          <a:xfrm>
            <a:off x="2904427" y="2519176"/>
            <a:ext cx="3188860" cy="189133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p:nvCxnSpPr>
        <p:spPr>
          <a:xfrm rot="5400000">
            <a:off x="2996401" y="3470050"/>
            <a:ext cx="1901749"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5400000">
            <a:off x="4058517" y="3497518"/>
            <a:ext cx="1901749"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6318950" y="2547437"/>
            <a:ext cx="145742" cy="159325"/>
          </a:xfrm>
          <a:prstGeom prst="rect">
            <a:avLst/>
          </a:prstGeom>
          <a:solidFill>
            <a:srgbClr val="9BBB59"/>
          </a:solidFill>
          <a:ln>
            <a:solidFill>
              <a:srgbClr val="9BBB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8950" y="2797293"/>
            <a:ext cx="145742" cy="15932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6464692" y="2427961"/>
            <a:ext cx="1117125" cy="369332"/>
          </a:xfrm>
          <a:prstGeom prst="rect">
            <a:avLst/>
          </a:prstGeom>
          <a:noFill/>
        </p:spPr>
        <p:txBody>
          <a:bodyPr wrap="none" rtlCol="0">
            <a:spAutoFit/>
          </a:bodyPr>
          <a:lstStyle/>
          <a:p>
            <a:r>
              <a:rPr lang="en-US" dirty="0" smtClean="0"/>
              <a:t>Prototype</a:t>
            </a:r>
            <a:endParaRPr lang="en-US" dirty="0"/>
          </a:p>
        </p:txBody>
      </p:sp>
      <p:sp>
        <p:nvSpPr>
          <p:cNvPr id="30" name="TextBox 29"/>
          <p:cNvSpPr txBox="1"/>
          <p:nvPr/>
        </p:nvSpPr>
        <p:spPr>
          <a:xfrm>
            <a:off x="6464692" y="2695773"/>
            <a:ext cx="1511163" cy="369332"/>
          </a:xfrm>
          <a:prstGeom prst="rect">
            <a:avLst/>
          </a:prstGeom>
          <a:noFill/>
        </p:spPr>
        <p:txBody>
          <a:bodyPr wrap="none" rtlCol="0">
            <a:spAutoFit/>
          </a:bodyPr>
          <a:lstStyle/>
          <a:p>
            <a:r>
              <a:rPr lang="en-US" dirty="0" err="1" smtClean="0"/>
              <a:t>Nonprototype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Adults maintain the ability to hear some nonnative distinctions</a:t>
            </a:r>
            <a:endParaRPr lang="en-US" dirty="0"/>
          </a:p>
        </p:txBody>
      </p:sp>
      <p:sp>
        <p:nvSpPr>
          <p:cNvPr id="3" name="Rectangle 2"/>
          <p:cNvSpPr/>
          <p:nvPr/>
        </p:nvSpPr>
        <p:spPr>
          <a:xfrm>
            <a:off x="514847" y="5294049"/>
            <a:ext cx="8171953" cy="369332"/>
          </a:xfrm>
          <a:prstGeom prst="rect">
            <a:avLst/>
          </a:prstGeom>
        </p:spPr>
        <p:txBody>
          <a:bodyPr wrap="square">
            <a:spAutoFit/>
          </a:bodyPr>
          <a:lstStyle/>
          <a:p>
            <a:r>
              <a:rPr lang="en-US" dirty="0" smtClean="0">
                <a:hlinkClick r:id="rId3"/>
              </a:rPr>
              <a:t>zulu click video</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speech “special”?</a:t>
            </a:r>
            <a:endParaRPr lang="en-US" dirty="0"/>
          </a:p>
        </p:txBody>
      </p:sp>
      <p:sp>
        <p:nvSpPr>
          <p:cNvPr id="3" name="Content Placeholder 2"/>
          <p:cNvSpPr>
            <a:spLocks noGrp="1"/>
          </p:cNvSpPr>
          <p:nvPr>
            <p:ph idx="1"/>
          </p:nvPr>
        </p:nvSpPr>
        <p:spPr/>
        <p:txBody>
          <a:bodyPr/>
          <a:lstStyle/>
          <a:p>
            <a:r>
              <a:rPr lang="en-US" dirty="0" smtClean="0"/>
              <a:t>Chomsky and language</a:t>
            </a:r>
          </a:p>
          <a:p>
            <a:r>
              <a:rPr lang="en-US" dirty="0" smtClean="0"/>
              <a:t>Discovery of variability in the acoustic properties of speech – the normalization problem</a:t>
            </a:r>
          </a:p>
          <a:p>
            <a:r>
              <a:rPr lang="en-US" dirty="0" smtClean="0"/>
              <a:t>Discovery of certain perceptual tendencies that make speech seem different from other auditory signals</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People can “relearn” nonnative distinctions</a:t>
            </a:r>
            <a:endParaRPr lang="en-US" dirty="0"/>
          </a:p>
        </p:txBody>
      </p:sp>
      <p:pic>
        <p:nvPicPr>
          <p:cNvPr id="3" name="Picture 2"/>
          <p:cNvPicPr>
            <a:picLocks noChangeAspect="1"/>
          </p:cNvPicPr>
          <p:nvPr/>
        </p:nvPicPr>
        <p:blipFill>
          <a:blip r:embed="rId3"/>
          <a:stretch>
            <a:fillRect/>
          </a:stretch>
        </p:blipFill>
        <p:spPr>
          <a:xfrm>
            <a:off x="2444750" y="2051050"/>
            <a:ext cx="4254500" cy="2755900"/>
          </a:xfrm>
          <a:prstGeom prst="rect">
            <a:avLst/>
          </a:prstGeom>
        </p:spPr>
      </p:pic>
      <p:sp>
        <p:nvSpPr>
          <p:cNvPr id="4" name="TextBox 3"/>
          <p:cNvSpPr txBox="1"/>
          <p:nvPr/>
        </p:nvSpPr>
        <p:spPr>
          <a:xfrm>
            <a:off x="457200" y="5965289"/>
            <a:ext cx="1974519" cy="369332"/>
          </a:xfrm>
          <a:prstGeom prst="rect">
            <a:avLst/>
          </a:prstGeom>
          <a:noFill/>
        </p:spPr>
        <p:txBody>
          <a:bodyPr wrap="none" rtlCol="0">
            <a:spAutoFit/>
          </a:bodyPr>
          <a:lstStyle/>
          <a:p>
            <a:r>
              <a:rPr lang="en-US" dirty="0" smtClean="0"/>
              <a:t>(Logan et al., 1991)</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reeform 2"/>
          <p:cNvSpPr/>
          <p:nvPr/>
        </p:nvSpPr>
        <p:spPr>
          <a:xfrm>
            <a:off x="685122" y="1145169"/>
            <a:ext cx="6499364" cy="5003886"/>
          </a:xfrm>
          <a:custGeom>
            <a:avLst/>
            <a:gdLst>
              <a:gd name="connsiteX0" fmla="*/ 918038 w 6499364"/>
              <a:gd name="connsiteY0" fmla="*/ 801618 h 5003886"/>
              <a:gd name="connsiteX1" fmla="*/ 959679 w 6499364"/>
              <a:gd name="connsiteY1" fmla="*/ 749565 h 5003886"/>
              <a:gd name="connsiteX2" fmla="*/ 1011730 w 6499364"/>
              <a:gd name="connsiteY2" fmla="*/ 635048 h 5003886"/>
              <a:gd name="connsiteX3" fmla="*/ 1032550 w 6499364"/>
              <a:gd name="connsiteY3" fmla="*/ 572584 h 5003886"/>
              <a:gd name="connsiteX4" fmla="*/ 1063780 w 6499364"/>
              <a:gd name="connsiteY4" fmla="*/ 530942 h 5003886"/>
              <a:gd name="connsiteX5" fmla="*/ 1095011 w 6499364"/>
              <a:gd name="connsiteY5" fmla="*/ 458067 h 5003886"/>
              <a:gd name="connsiteX6" fmla="*/ 1188702 w 6499364"/>
              <a:gd name="connsiteY6" fmla="*/ 322729 h 5003886"/>
              <a:gd name="connsiteX7" fmla="*/ 1219932 w 6499364"/>
              <a:gd name="connsiteY7" fmla="*/ 270676 h 5003886"/>
              <a:gd name="connsiteX8" fmla="*/ 1261573 w 6499364"/>
              <a:gd name="connsiteY8" fmla="*/ 187391 h 5003886"/>
              <a:gd name="connsiteX9" fmla="*/ 1292803 w 6499364"/>
              <a:gd name="connsiteY9" fmla="*/ 145749 h 5003886"/>
              <a:gd name="connsiteX10" fmla="*/ 1344854 w 6499364"/>
              <a:gd name="connsiteY10" fmla="*/ 52053 h 5003886"/>
              <a:gd name="connsiteX11" fmla="*/ 1376084 w 6499364"/>
              <a:gd name="connsiteY11" fmla="*/ 31232 h 5003886"/>
              <a:gd name="connsiteX12" fmla="*/ 1407315 w 6499364"/>
              <a:gd name="connsiteY12" fmla="*/ 0 h 5003886"/>
              <a:gd name="connsiteX13" fmla="*/ 1584287 w 6499364"/>
              <a:gd name="connsiteY13" fmla="*/ 124927 h 5003886"/>
              <a:gd name="connsiteX14" fmla="*/ 1698798 w 6499364"/>
              <a:gd name="connsiteY14" fmla="*/ 229034 h 5003886"/>
              <a:gd name="connsiteX15" fmla="*/ 2042333 w 6499364"/>
              <a:gd name="connsiteY15" fmla="*/ 645459 h 5003886"/>
              <a:gd name="connsiteX16" fmla="*/ 2125614 w 6499364"/>
              <a:gd name="connsiteY16" fmla="*/ 801618 h 5003886"/>
              <a:gd name="connsiteX17" fmla="*/ 2146434 w 6499364"/>
              <a:gd name="connsiteY17" fmla="*/ 832850 h 5003886"/>
              <a:gd name="connsiteX18" fmla="*/ 2156844 w 6499364"/>
              <a:gd name="connsiteY18" fmla="*/ 905724 h 5003886"/>
              <a:gd name="connsiteX19" fmla="*/ 2177664 w 6499364"/>
              <a:gd name="connsiteY19" fmla="*/ 947367 h 5003886"/>
              <a:gd name="connsiteX20" fmla="*/ 2188075 w 6499364"/>
              <a:gd name="connsiteY20" fmla="*/ 1009831 h 5003886"/>
              <a:gd name="connsiteX21" fmla="*/ 2229715 w 6499364"/>
              <a:gd name="connsiteY21" fmla="*/ 1082705 h 5003886"/>
              <a:gd name="connsiteX22" fmla="*/ 2281766 w 6499364"/>
              <a:gd name="connsiteY22" fmla="*/ 1051473 h 5003886"/>
              <a:gd name="connsiteX23" fmla="*/ 2323406 w 6499364"/>
              <a:gd name="connsiteY23" fmla="*/ 978599 h 5003886"/>
              <a:gd name="connsiteX24" fmla="*/ 2354637 w 6499364"/>
              <a:gd name="connsiteY24" fmla="*/ 957777 h 5003886"/>
              <a:gd name="connsiteX25" fmla="*/ 2458738 w 6499364"/>
              <a:gd name="connsiteY25" fmla="*/ 832850 h 5003886"/>
              <a:gd name="connsiteX26" fmla="*/ 2594070 w 6499364"/>
              <a:gd name="connsiteY26" fmla="*/ 749565 h 5003886"/>
              <a:gd name="connsiteX27" fmla="*/ 2656530 w 6499364"/>
              <a:gd name="connsiteY27" fmla="*/ 707922 h 5003886"/>
              <a:gd name="connsiteX28" fmla="*/ 2718991 w 6499364"/>
              <a:gd name="connsiteY28" fmla="*/ 676691 h 5003886"/>
              <a:gd name="connsiteX29" fmla="*/ 2791862 w 6499364"/>
              <a:gd name="connsiteY29" fmla="*/ 635048 h 5003886"/>
              <a:gd name="connsiteX30" fmla="*/ 2833503 w 6499364"/>
              <a:gd name="connsiteY30" fmla="*/ 603816 h 5003886"/>
              <a:gd name="connsiteX31" fmla="*/ 2916784 w 6499364"/>
              <a:gd name="connsiteY31" fmla="*/ 572584 h 5003886"/>
              <a:gd name="connsiteX32" fmla="*/ 2989655 w 6499364"/>
              <a:gd name="connsiteY32" fmla="*/ 530942 h 5003886"/>
              <a:gd name="connsiteX33" fmla="*/ 3083346 w 6499364"/>
              <a:gd name="connsiteY33" fmla="*/ 510121 h 5003886"/>
              <a:gd name="connsiteX34" fmla="*/ 3281138 w 6499364"/>
              <a:gd name="connsiteY34" fmla="*/ 447657 h 5003886"/>
              <a:gd name="connsiteX35" fmla="*/ 3447701 w 6499364"/>
              <a:gd name="connsiteY35" fmla="*/ 406014 h 5003886"/>
              <a:gd name="connsiteX36" fmla="*/ 3593442 w 6499364"/>
              <a:gd name="connsiteY36" fmla="*/ 343551 h 5003886"/>
              <a:gd name="connsiteX37" fmla="*/ 3645493 w 6499364"/>
              <a:gd name="connsiteY37" fmla="*/ 312319 h 5003886"/>
              <a:gd name="connsiteX38" fmla="*/ 3697544 w 6499364"/>
              <a:gd name="connsiteY38" fmla="*/ 291497 h 5003886"/>
              <a:gd name="connsiteX39" fmla="*/ 3728774 w 6499364"/>
              <a:gd name="connsiteY39" fmla="*/ 270676 h 5003886"/>
              <a:gd name="connsiteX40" fmla="*/ 3791235 w 6499364"/>
              <a:gd name="connsiteY40" fmla="*/ 260266 h 5003886"/>
              <a:gd name="connsiteX41" fmla="*/ 3895336 w 6499364"/>
              <a:gd name="connsiteY41" fmla="*/ 218623 h 5003886"/>
              <a:gd name="connsiteX42" fmla="*/ 3947387 w 6499364"/>
              <a:gd name="connsiteY42" fmla="*/ 208212 h 5003886"/>
              <a:gd name="connsiteX43" fmla="*/ 3989027 w 6499364"/>
              <a:gd name="connsiteY43" fmla="*/ 197802 h 5003886"/>
              <a:gd name="connsiteX44" fmla="*/ 4197230 w 6499364"/>
              <a:gd name="connsiteY44" fmla="*/ 218623 h 5003886"/>
              <a:gd name="connsiteX45" fmla="*/ 4270101 w 6499364"/>
              <a:gd name="connsiteY45" fmla="*/ 229034 h 5003886"/>
              <a:gd name="connsiteX46" fmla="*/ 4342972 w 6499364"/>
              <a:gd name="connsiteY46" fmla="*/ 249855 h 5003886"/>
              <a:gd name="connsiteX47" fmla="*/ 4467894 w 6499364"/>
              <a:gd name="connsiteY47" fmla="*/ 322729 h 5003886"/>
              <a:gd name="connsiteX48" fmla="*/ 4509534 w 6499364"/>
              <a:gd name="connsiteY48" fmla="*/ 333140 h 5003886"/>
              <a:gd name="connsiteX49" fmla="*/ 4603225 w 6499364"/>
              <a:gd name="connsiteY49" fmla="*/ 374782 h 5003886"/>
              <a:gd name="connsiteX50" fmla="*/ 4717737 w 6499364"/>
              <a:gd name="connsiteY50" fmla="*/ 416425 h 5003886"/>
              <a:gd name="connsiteX51" fmla="*/ 4863479 w 6499364"/>
              <a:gd name="connsiteY51" fmla="*/ 489299 h 5003886"/>
              <a:gd name="connsiteX52" fmla="*/ 4884299 w 6499364"/>
              <a:gd name="connsiteY52" fmla="*/ 510121 h 5003886"/>
              <a:gd name="connsiteX53" fmla="*/ 4915529 w 6499364"/>
              <a:gd name="connsiteY53" fmla="*/ 530942 h 5003886"/>
              <a:gd name="connsiteX54" fmla="*/ 4946760 w 6499364"/>
              <a:gd name="connsiteY54" fmla="*/ 572584 h 5003886"/>
              <a:gd name="connsiteX55" fmla="*/ 5009220 w 6499364"/>
              <a:gd name="connsiteY55" fmla="*/ 624637 h 5003886"/>
              <a:gd name="connsiteX56" fmla="*/ 5092501 w 6499364"/>
              <a:gd name="connsiteY56" fmla="*/ 707922 h 5003886"/>
              <a:gd name="connsiteX57" fmla="*/ 5123732 w 6499364"/>
              <a:gd name="connsiteY57" fmla="*/ 739154 h 5003886"/>
              <a:gd name="connsiteX58" fmla="*/ 5175783 w 6499364"/>
              <a:gd name="connsiteY58" fmla="*/ 791207 h 5003886"/>
              <a:gd name="connsiteX59" fmla="*/ 5248653 w 6499364"/>
              <a:gd name="connsiteY59" fmla="*/ 822439 h 5003886"/>
              <a:gd name="connsiteX60" fmla="*/ 5300704 w 6499364"/>
              <a:gd name="connsiteY60" fmla="*/ 905724 h 5003886"/>
              <a:gd name="connsiteX61" fmla="*/ 5269474 w 6499364"/>
              <a:gd name="connsiteY61" fmla="*/ 957777 h 5003886"/>
              <a:gd name="connsiteX62" fmla="*/ 5207013 w 6499364"/>
              <a:gd name="connsiteY62" fmla="*/ 1051473 h 5003886"/>
              <a:gd name="connsiteX63" fmla="*/ 5227833 w 6499364"/>
              <a:gd name="connsiteY63" fmla="*/ 1103526 h 5003886"/>
              <a:gd name="connsiteX64" fmla="*/ 5436036 w 6499364"/>
              <a:gd name="connsiteY64" fmla="*/ 1311739 h 5003886"/>
              <a:gd name="connsiteX65" fmla="*/ 5508907 w 6499364"/>
              <a:gd name="connsiteY65" fmla="*/ 1374203 h 5003886"/>
              <a:gd name="connsiteX66" fmla="*/ 5665059 w 6499364"/>
              <a:gd name="connsiteY66" fmla="*/ 1478309 h 5003886"/>
              <a:gd name="connsiteX67" fmla="*/ 5727520 w 6499364"/>
              <a:gd name="connsiteY67" fmla="*/ 1499130 h 5003886"/>
              <a:gd name="connsiteX68" fmla="*/ 5769160 w 6499364"/>
              <a:gd name="connsiteY68" fmla="*/ 1519951 h 5003886"/>
              <a:gd name="connsiteX69" fmla="*/ 5842031 w 6499364"/>
              <a:gd name="connsiteY69" fmla="*/ 1540773 h 5003886"/>
              <a:gd name="connsiteX70" fmla="*/ 5894082 w 6499364"/>
              <a:gd name="connsiteY70" fmla="*/ 1582415 h 5003886"/>
              <a:gd name="connsiteX71" fmla="*/ 5966953 w 6499364"/>
              <a:gd name="connsiteY71" fmla="*/ 1634468 h 5003886"/>
              <a:gd name="connsiteX72" fmla="*/ 6102284 w 6499364"/>
              <a:gd name="connsiteY72" fmla="*/ 1686521 h 5003886"/>
              <a:gd name="connsiteX73" fmla="*/ 6206386 w 6499364"/>
              <a:gd name="connsiteY73" fmla="*/ 1738574 h 5003886"/>
              <a:gd name="connsiteX74" fmla="*/ 6237616 w 6499364"/>
              <a:gd name="connsiteY74" fmla="*/ 1759396 h 5003886"/>
              <a:gd name="connsiteX75" fmla="*/ 6268846 w 6499364"/>
              <a:gd name="connsiteY75" fmla="*/ 1790628 h 5003886"/>
              <a:gd name="connsiteX76" fmla="*/ 6352127 w 6499364"/>
              <a:gd name="connsiteY76" fmla="*/ 1832270 h 5003886"/>
              <a:gd name="connsiteX77" fmla="*/ 6424998 w 6499364"/>
              <a:gd name="connsiteY77" fmla="*/ 1894734 h 5003886"/>
              <a:gd name="connsiteX78" fmla="*/ 6435409 w 6499364"/>
              <a:gd name="connsiteY78" fmla="*/ 1925966 h 5003886"/>
              <a:gd name="connsiteX79" fmla="*/ 6477049 w 6499364"/>
              <a:gd name="connsiteY79" fmla="*/ 1988429 h 5003886"/>
              <a:gd name="connsiteX80" fmla="*/ 6466639 w 6499364"/>
              <a:gd name="connsiteY80" fmla="*/ 2040483 h 5003886"/>
              <a:gd name="connsiteX81" fmla="*/ 6424998 w 6499364"/>
              <a:gd name="connsiteY81" fmla="*/ 2092536 h 5003886"/>
              <a:gd name="connsiteX82" fmla="*/ 6352127 w 6499364"/>
              <a:gd name="connsiteY82" fmla="*/ 2175821 h 5003886"/>
              <a:gd name="connsiteX83" fmla="*/ 6258436 w 6499364"/>
              <a:gd name="connsiteY83" fmla="*/ 2248695 h 5003886"/>
              <a:gd name="connsiteX84" fmla="*/ 6227206 w 6499364"/>
              <a:gd name="connsiteY84" fmla="*/ 2259106 h 5003886"/>
              <a:gd name="connsiteX85" fmla="*/ 6071054 w 6499364"/>
              <a:gd name="connsiteY85" fmla="*/ 2373623 h 5003886"/>
              <a:gd name="connsiteX86" fmla="*/ 6050234 w 6499364"/>
              <a:gd name="connsiteY86" fmla="*/ 2425676 h 5003886"/>
              <a:gd name="connsiteX87" fmla="*/ 6008593 w 6499364"/>
              <a:gd name="connsiteY87" fmla="*/ 2550603 h 5003886"/>
              <a:gd name="connsiteX88" fmla="*/ 6008593 w 6499364"/>
              <a:gd name="connsiteY88" fmla="*/ 2904565 h 5003886"/>
              <a:gd name="connsiteX89" fmla="*/ 6050234 w 6499364"/>
              <a:gd name="connsiteY89" fmla="*/ 2956618 h 5003886"/>
              <a:gd name="connsiteX90" fmla="*/ 6133515 w 6499364"/>
              <a:gd name="connsiteY90" fmla="*/ 3081545 h 5003886"/>
              <a:gd name="connsiteX91" fmla="*/ 6164745 w 6499364"/>
              <a:gd name="connsiteY91" fmla="*/ 3112777 h 5003886"/>
              <a:gd name="connsiteX92" fmla="*/ 6185565 w 6499364"/>
              <a:gd name="connsiteY92" fmla="*/ 3144009 h 5003886"/>
              <a:gd name="connsiteX93" fmla="*/ 6216796 w 6499364"/>
              <a:gd name="connsiteY93" fmla="*/ 3185651 h 5003886"/>
              <a:gd name="connsiteX94" fmla="*/ 6289667 w 6499364"/>
              <a:gd name="connsiteY94" fmla="*/ 3248115 h 5003886"/>
              <a:gd name="connsiteX95" fmla="*/ 6320897 w 6499364"/>
              <a:gd name="connsiteY95" fmla="*/ 3279347 h 5003886"/>
              <a:gd name="connsiteX96" fmla="*/ 6362538 w 6499364"/>
              <a:gd name="connsiteY96" fmla="*/ 3341811 h 5003886"/>
              <a:gd name="connsiteX97" fmla="*/ 6372948 w 6499364"/>
              <a:gd name="connsiteY97" fmla="*/ 3383453 h 5003886"/>
              <a:gd name="connsiteX98" fmla="*/ 6393768 w 6499364"/>
              <a:gd name="connsiteY98" fmla="*/ 3425096 h 5003886"/>
              <a:gd name="connsiteX99" fmla="*/ 6424998 w 6499364"/>
              <a:gd name="connsiteY99" fmla="*/ 3497970 h 5003886"/>
              <a:gd name="connsiteX100" fmla="*/ 6445819 w 6499364"/>
              <a:gd name="connsiteY100" fmla="*/ 3602077 h 5003886"/>
              <a:gd name="connsiteX101" fmla="*/ 6477049 w 6499364"/>
              <a:gd name="connsiteY101" fmla="*/ 3768647 h 5003886"/>
              <a:gd name="connsiteX102" fmla="*/ 6487459 w 6499364"/>
              <a:gd name="connsiteY102" fmla="*/ 3903985 h 5003886"/>
              <a:gd name="connsiteX103" fmla="*/ 6497869 w 6499364"/>
              <a:gd name="connsiteY103" fmla="*/ 4018502 h 5003886"/>
              <a:gd name="connsiteX104" fmla="*/ 6487459 w 6499364"/>
              <a:gd name="connsiteY104" fmla="*/ 4060144 h 5003886"/>
              <a:gd name="connsiteX105" fmla="*/ 6320897 w 6499364"/>
              <a:gd name="connsiteY105" fmla="*/ 4091376 h 5003886"/>
              <a:gd name="connsiteX106" fmla="*/ 6248026 w 6499364"/>
              <a:gd name="connsiteY106" fmla="*/ 4112197 h 5003886"/>
              <a:gd name="connsiteX107" fmla="*/ 6143925 w 6499364"/>
              <a:gd name="connsiteY107" fmla="*/ 4133018 h 5003886"/>
              <a:gd name="connsiteX108" fmla="*/ 6112694 w 6499364"/>
              <a:gd name="connsiteY108" fmla="*/ 4143429 h 5003886"/>
              <a:gd name="connsiteX109" fmla="*/ 5956542 w 6499364"/>
              <a:gd name="connsiteY109" fmla="*/ 4216303 h 5003886"/>
              <a:gd name="connsiteX110" fmla="*/ 5883672 w 6499364"/>
              <a:gd name="connsiteY110" fmla="*/ 4237125 h 5003886"/>
              <a:gd name="connsiteX111" fmla="*/ 5477676 w 6499364"/>
              <a:gd name="connsiteY111" fmla="*/ 4247535 h 5003886"/>
              <a:gd name="connsiteX112" fmla="*/ 5311114 w 6499364"/>
              <a:gd name="connsiteY112" fmla="*/ 4257946 h 5003886"/>
              <a:gd name="connsiteX113" fmla="*/ 5134142 w 6499364"/>
              <a:gd name="connsiteY113" fmla="*/ 4289178 h 5003886"/>
              <a:gd name="connsiteX114" fmla="*/ 5102912 w 6499364"/>
              <a:gd name="connsiteY114" fmla="*/ 4320410 h 5003886"/>
              <a:gd name="connsiteX115" fmla="*/ 5040451 w 6499364"/>
              <a:gd name="connsiteY115" fmla="*/ 4372463 h 5003886"/>
              <a:gd name="connsiteX116" fmla="*/ 4988400 w 6499364"/>
              <a:gd name="connsiteY116" fmla="*/ 4455748 h 5003886"/>
              <a:gd name="connsiteX117" fmla="*/ 4977990 w 6499364"/>
              <a:gd name="connsiteY117" fmla="*/ 4486980 h 5003886"/>
              <a:gd name="connsiteX118" fmla="*/ 4936349 w 6499364"/>
              <a:gd name="connsiteY118" fmla="*/ 4549444 h 5003886"/>
              <a:gd name="connsiteX119" fmla="*/ 4915529 w 6499364"/>
              <a:gd name="connsiteY119" fmla="*/ 4591086 h 5003886"/>
              <a:gd name="connsiteX120" fmla="*/ 4894709 w 6499364"/>
              <a:gd name="connsiteY120" fmla="*/ 4622318 h 5003886"/>
              <a:gd name="connsiteX121" fmla="*/ 4884299 w 6499364"/>
              <a:gd name="connsiteY121" fmla="*/ 4653550 h 5003886"/>
              <a:gd name="connsiteX122" fmla="*/ 4748967 w 6499364"/>
              <a:gd name="connsiteY122" fmla="*/ 4747245 h 5003886"/>
              <a:gd name="connsiteX123" fmla="*/ 4686506 w 6499364"/>
              <a:gd name="connsiteY123" fmla="*/ 4788888 h 5003886"/>
              <a:gd name="connsiteX124" fmla="*/ 4634456 w 6499364"/>
              <a:gd name="connsiteY124" fmla="*/ 4809709 h 5003886"/>
              <a:gd name="connsiteX125" fmla="*/ 4405433 w 6499364"/>
              <a:gd name="connsiteY125" fmla="*/ 4882584 h 5003886"/>
              <a:gd name="connsiteX126" fmla="*/ 4218050 w 6499364"/>
              <a:gd name="connsiteY126" fmla="*/ 4913815 h 5003886"/>
              <a:gd name="connsiteX127" fmla="*/ 4030668 w 6499364"/>
              <a:gd name="connsiteY127" fmla="*/ 4955458 h 5003886"/>
              <a:gd name="connsiteX128" fmla="*/ 3895336 w 6499364"/>
              <a:gd name="connsiteY128" fmla="*/ 4976279 h 5003886"/>
              <a:gd name="connsiteX129" fmla="*/ 3791235 w 6499364"/>
              <a:gd name="connsiteY129" fmla="*/ 4976279 h 5003886"/>
              <a:gd name="connsiteX130" fmla="*/ 3780825 w 6499364"/>
              <a:gd name="connsiteY130" fmla="*/ 4924226 h 5003886"/>
              <a:gd name="connsiteX131" fmla="*/ 3739184 w 6499364"/>
              <a:gd name="connsiteY131" fmla="*/ 4611907 h 5003886"/>
              <a:gd name="connsiteX132" fmla="*/ 3728774 w 6499364"/>
              <a:gd name="connsiteY132" fmla="*/ 4580675 h 5003886"/>
              <a:gd name="connsiteX133" fmla="*/ 3177037 w 6499364"/>
              <a:gd name="connsiteY133" fmla="*/ 4601497 h 5003886"/>
              <a:gd name="connsiteX134" fmla="*/ 2979245 w 6499364"/>
              <a:gd name="connsiteY134" fmla="*/ 4632729 h 5003886"/>
              <a:gd name="connsiteX135" fmla="*/ 2906374 w 6499364"/>
              <a:gd name="connsiteY135" fmla="*/ 4643139 h 5003886"/>
              <a:gd name="connsiteX136" fmla="*/ 2781452 w 6499364"/>
              <a:gd name="connsiteY136" fmla="*/ 4684782 h 5003886"/>
              <a:gd name="connsiteX137" fmla="*/ 2698171 w 6499364"/>
              <a:gd name="connsiteY137" fmla="*/ 4716014 h 5003886"/>
              <a:gd name="connsiteX138" fmla="*/ 2666941 w 6499364"/>
              <a:gd name="connsiteY138" fmla="*/ 4736835 h 5003886"/>
              <a:gd name="connsiteX139" fmla="*/ 2542019 w 6499364"/>
              <a:gd name="connsiteY139" fmla="*/ 4778477 h 5003886"/>
              <a:gd name="connsiteX140" fmla="*/ 2500378 w 6499364"/>
              <a:gd name="connsiteY140" fmla="*/ 4809709 h 5003886"/>
              <a:gd name="connsiteX141" fmla="*/ 2365047 w 6499364"/>
              <a:gd name="connsiteY141" fmla="*/ 4861762 h 5003886"/>
              <a:gd name="connsiteX142" fmla="*/ 2344227 w 6499364"/>
              <a:gd name="connsiteY142" fmla="*/ 4882584 h 5003886"/>
              <a:gd name="connsiteX143" fmla="*/ 2260945 w 6499364"/>
              <a:gd name="connsiteY143" fmla="*/ 4924226 h 5003886"/>
              <a:gd name="connsiteX144" fmla="*/ 2052743 w 6499364"/>
              <a:gd name="connsiteY144" fmla="*/ 4965869 h 5003886"/>
              <a:gd name="connsiteX145" fmla="*/ 1688388 w 6499364"/>
              <a:gd name="connsiteY145" fmla="*/ 4882584 h 5003886"/>
              <a:gd name="connsiteX146" fmla="*/ 1646748 w 6499364"/>
              <a:gd name="connsiteY146" fmla="*/ 4872173 h 5003886"/>
              <a:gd name="connsiteX147" fmla="*/ 1490596 w 6499364"/>
              <a:gd name="connsiteY147" fmla="*/ 4809709 h 5003886"/>
              <a:gd name="connsiteX148" fmla="*/ 1438545 w 6499364"/>
              <a:gd name="connsiteY148" fmla="*/ 4788888 h 5003886"/>
              <a:gd name="connsiteX149" fmla="*/ 1417725 w 6499364"/>
              <a:gd name="connsiteY149" fmla="*/ 4747245 h 5003886"/>
              <a:gd name="connsiteX150" fmla="*/ 1438545 w 6499364"/>
              <a:gd name="connsiteY150" fmla="*/ 4611907 h 5003886"/>
              <a:gd name="connsiteX151" fmla="*/ 1542646 w 6499364"/>
              <a:gd name="connsiteY151" fmla="*/ 4372463 h 5003886"/>
              <a:gd name="connsiteX152" fmla="*/ 1646748 w 6499364"/>
              <a:gd name="connsiteY152" fmla="*/ 4216303 h 5003886"/>
              <a:gd name="connsiteX153" fmla="*/ 1730029 w 6499364"/>
              <a:gd name="connsiteY153" fmla="*/ 4122608 h 5003886"/>
              <a:gd name="connsiteX154" fmla="*/ 1771669 w 6499364"/>
              <a:gd name="connsiteY154" fmla="*/ 4101787 h 5003886"/>
              <a:gd name="connsiteX155" fmla="*/ 1761259 w 6499364"/>
              <a:gd name="connsiteY155" fmla="*/ 4060144 h 5003886"/>
              <a:gd name="connsiteX156" fmla="*/ 1636338 w 6499364"/>
              <a:gd name="connsiteY156" fmla="*/ 4018502 h 5003886"/>
              <a:gd name="connsiteX157" fmla="*/ 1521826 w 6499364"/>
              <a:gd name="connsiteY157" fmla="*/ 3997680 h 5003886"/>
              <a:gd name="connsiteX158" fmla="*/ 1448955 w 6499364"/>
              <a:gd name="connsiteY158" fmla="*/ 3976859 h 5003886"/>
              <a:gd name="connsiteX159" fmla="*/ 1396904 w 6499364"/>
              <a:gd name="connsiteY159" fmla="*/ 3956038 h 5003886"/>
              <a:gd name="connsiteX160" fmla="*/ 1324034 w 6499364"/>
              <a:gd name="connsiteY160" fmla="*/ 3945627 h 5003886"/>
              <a:gd name="connsiteX161" fmla="*/ 1063780 w 6499364"/>
              <a:gd name="connsiteY161" fmla="*/ 3956038 h 5003886"/>
              <a:gd name="connsiteX162" fmla="*/ 980499 w 6499364"/>
              <a:gd name="connsiteY162" fmla="*/ 3976859 h 5003886"/>
              <a:gd name="connsiteX163" fmla="*/ 782707 w 6499364"/>
              <a:gd name="connsiteY163" fmla="*/ 4018502 h 5003886"/>
              <a:gd name="connsiteX164" fmla="*/ 741066 w 6499364"/>
              <a:gd name="connsiteY164" fmla="*/ 4039323 h 5003886"/>
              <a:gd name="connsiteX165" fmla="*/ 532863 w 6499364"/>
              <a:gd name="connsiteY165" fmla="*/ 4049733 h 5003886"/>
              <a:gd name="connsiteX166" fmla="*/ 345481 w 6499364"/>
              <a:gd name="connsiteY166" fmla="*/ 4039323 h 5003886"/>
              <a:gd name="connsiteX167" fmla="*/ 199739 w 6499364"/>
              <a:gd name="connsiteY167" fmla="*/ 3966448 h 5003886"/>
              <a:gd name="connsiteX168" fmla="*/ 74818 w 6499364"/>
              <a:gd name="connsiteY168" fmla="*/ 3841521 h 5003886"/>
              <a:gd name="connsiteX169" fmla="*/ 64408 w 6499364"/>
              <a:gd name="connsiteY169" fmla="*/ 3799878 h 5003886"/>
              <a:gd name="connsiteX170" fmla="*/ 43587 w 6499364"/>
              <a:gd name="connsiteY170" fmla="*/ 3706183 h 5003886"/>
              <a:gd name="connsiteX171" fmla="*/ 22767 w 6499364"/>
              <a:gd name="connsiteY171" fmla="*/ 3633308 h 5003886"/>
              <a:gd name="connsiteX172" fmla="*/ 33177 w 6499364"/>
              <a:gd name="connsiteY172" fmla="*/ 3383453 h 5003886"/>
              <a:gd name="connsiteX173" fmla="*/ 137278 w 6499364"/>
              <a:gd name="connsiteY173" fmla="*/ 3227294 h 5003886"/>
              <a:gd name="connsiteX174" fmla="*/ 168509 w 6499364"/>
              <a:gd name="connsiteY174" fmla="*/ 3185651 h 5003886"/>
              <a:gd name="connsiteX175" fmla="*/ 210149 w 6499364"/>
              <a:gd name="connsiteY175" fmla="*/ 3154420 h 5003886"/>
              <a:gd name="connsiteX176" fmla="*/ 262200 w 6499364"/>
              <a:gd name="connsiteY176" fmla="*/ 3102366 h 5003886"/>
              <a:gd name="connsiteX177" fmla="*/ 345481 w 6499364"/>
              <a:gd name="connsiteY177" fmla="*/ 3050313 h 5003886"/>
              <a:gd name="connsiteX178" fmla="*/ 553684 w 6499364"/>
              <a:gd name="connsiteY178" fmla="*/ 2935796 h 5003886"/>
              <a:gd name="connsiteX179" fmla="*/ 595324 w 6499364"/>
              <a:gd name="connsiteY179" fmla="*/ 2914975 h 5003886"/>
              <a:gd name="connsiteX180" fmla="*/ 886808 w 6499364"/>
              <a:gd name="connsiteY180" fmla="*/ 2904565 h 5003886"/>
              <a:gd name="connsiteX181" fmla="*/ 834757 w 6499364"/>
              <a:gd name="connsiteY181" fmla="*/ 2592246 h 5003886"/>
              <a:gd name="connsiteX182" fmla="*/ 772297 w 6499364"/>
              <a:gd name="connsiteY182" fmla="*/ 2456908 h 5003886"/>
              <a:gd name="connsiteX183" fmla="*/ 730656 w 6499364"/>
              <a:gd name="connsiteY183" fmla="*/ 2384033 h 5003886"/>
              <a:gd name="connsiteX184" fmla="*/ 689015 w 6499364"/>
              <a:gd name="connsiteY184" fmla="*/ 2342391 h 5003886"/>
              <a:gd name="connsiteX185" fmla="*/ 595324 w 6499364"/>
              <a:gd name="connsiteY185" fmla="*/ 2279927 h 5003886"/>
              <a:gd name="connsiteX186" fmla="*/ 564094 w 6499364"/>
              <a:gd name="connsiteY186" fmla="*/ 2259106 h 5003886"/>
              <a:gd name="connsiteX187" fmla="*/ 501633 w 6499364"/>
              <a:gd name="connsiteY187" fmla="*/ 2227874 h 5003886"/>
              <a:gd name="connsiteX188" fmla="*/ 428762 w 6499364"/>
              <a:gd name="connsiteY188" fmla="*/ 2134178 h 5003886"/>
              <a:gd name="connsiteX189" fmla="*/ 397532 w 6499364"/>
              <a:gd name="connsiteY189" fmla="*/ 2092536 h 5003886"/>
              <a:gd name="connsiteX190" fmla="*/ 314251 w 6499364"/>
              <a:gd name="connsiteY190" fmla="*/ 1884323 h 5003886"/>
              <a:gd name="connsiteX191" fmla="*/ 262200 w 6499364"/>
              <a:gd name="connsiteY191" fmla="*/ 1769806 h 5003886"/>
              <a:gd name="connsiteX192" fmla="*/ 189329 w 6499364"/>
              <a:gd name="connsiteY192" fmla="*/ 1561594 h 5003886"/>
              <a:gd name="connsiteX193" fmla="*/ 158099 w 6499364"/>
              <a:gd name="connsiteY193" fmla="*/ 1488719 h 5003886"/>
              <a:gd name="connsiteX194" fmla="*/ 106048 w 6499364"/>
              <a:gd name="connsiteY194" fmla="*/ 1311739 h 5003886"/>
              <a:gd name="connsiteX195" fmla="*/ 95638 w 6499364"/>
              <a:gd name="connsiteY195" fmla="*/ 1228454 h 5003886"/>
              <a:gd name="connsiteX196" fmla="*/ 85228 w 6499364"/>
              <a:gd name="connsiteY196" fmla="*/ 1186811 h 5003886"/>
              <a:gd name="connsiteX197" fmla="*/ 95638 w 6499364"/>
              <a:gd name="connsiteY197" fmla="*/ 1145169 h 5003886"/>
              <a:gd name="connsiteX198" fmla="*/ 158099 w 6499364"/>
              <a:gd name="connsiteY198" fmla="*/ 1134758 h 5003886"/>
              <a:gd name="connsiteX199" fmla="*/ 241380 w 6499364"/>
              <a:gd name="connsiteY199" fmla="*/ 1124348 h 5003886"/>
              <a:gd name="connsiteX200" fmla="*/ 574504 w 6499364"/>
              <a:gd name="connsiteY200" fmla="*/ 1103526 h 5003886"/>
              <a:gd name="connsiteX201" fmla="*/ 626555 w 6499364"/>
              <a:gd name="connsiteY201" fmla="*/ 1082705 h 5003886"/>
              <a:gd name="connsiteX202" fmla="*/ 720246 w 6499364"/>
              <a:gd name="connsiteY202" fmla="*/ 1030652 h 5003886"/>
              <a:gd name="connsiteX203" fmla="*/ 751476 w 6499364"/>
              <a:gd name="connsiteY203" fmla="*/ 978599 h 5003886"/>
              <a:gd name="connsiteX204" fmla="*/ 761886 w 6499364"/>
              <a:gd name="connsiteY204" fmla="*/ 947367 h 5003886"/>
              <a:gd name="connsiteX205" fmla="*/ 793117 w 6499364"/>
              <a:gd name="connsiteY205" fmla="*/ 916135 h 5003886"/>
              <a:gd name="connsiteX206" fmla="*/ 813937 w 6499364"/>
              <a:gd name="connsiteY206" fmla="*/ 884903 h 5003886"/>
              <a:gd name="connsiteX207" fmla="*/ 907628 w 6499364"/>
              <a:gd name="connsiteY207" fmla="*/ 832850 h 5003886"/>
              <a:gd name="connsiteX208" fmla="*/ 928449 w 6499364"/>
              <a:gd name="connsiteY208" fmla="*/ 812029 h 5003886"/>
              <a:gd name="connsiteX209" fmla="*/ 938859 w 6499364"/>
              <a:gd name="connsiteY209" fmla="*/ 739154 h 5003886"/>
              <a:gd name="connsiteX210" fmla="*/ 938859 w 6499364"/>
              <a:gd name="connsiteY210" fmla="*/ 739154 h 5003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Lst>
            <a:rect l="l" t="t" r="r" b="b"/>
            <a:pathLst>
              <a:path w="6499364" h="5003886">
                <a:moveTo>
                  <a:pt x="918038" y="801618"/>
                </a:moveTo>
                <a:cubicBezTo>
                  <a:pt x="931918" y="784267"/>
                  <a:pt x="948786" y="768931"/>
                  <a:pt x="959679" y="749565"/>
                </a:cubicBezTo>
                <a:cubicBezTo>
                  <a:pt x="980235" y="713019"/>
                  <a:pt x="995766" y="673820"/>
                  <a:pt x="1011730" y="635048"/>
                </a:cubicBezTo>
                <a:cubicBezTo>
                  <a:pt x="1020086" y="614754"/>
                  <a:pt x="1022735" y="592215"/>
                  <a:pt x="1032550" y="572584"/>
                </a:cubicBezTo>
                <a:cubicBezTo>
                  <a:pt x="1040309" y="557065"/>
                  <a:pt x="1053370" y="544823"/>
                  <a:pt x="1063780" y="530942"/>
                </a:cubicBezTo>
                <a:cubicBezTo>
                  <a:pt x="1073413" y="502041"/>
                  <a:pt x="1077322" y="485406"/>
                  <a:pt x="1095011" y="458067"/>
                </a:cubicBezTo>
                <a:cubicBezTo>
                  <a:pt x="1124817" y="412001"/>
                  <a:pt x="1160474" y="369779"/>
                  <a:pt x="1188702" y="322729"/>
                </a:cubicBezTo>
                <a:cubicBezTo>
                  <a:pt x="1199112" y="305378"/>
                  <a:pt x="1210339" y="288492"/>
                  <a:pt x="1219932" y="270676"/>
                </a:cubicBezTo>
                <a:cubicBezTo>
                  <a:pt x="1234647" y="243347"/>
                  <a:pt x="1242951" y="212222"/>
                  <a:pt x="1261573" y="187391"/>
                </a:cubicBezTo>
                <a:cubicBezTo>
                  <a:pt x="1271983" y="173510"/>
                  <a:pt x="1283876" y="160627"/>
                  <a:pt x="1292803" y="145749"/>
                </a:cubicBezTo>
                <a:cubicBezTo>
                  <a:pt x="1300969" y="132139"/>
                  <a:pt x="1326526" y="70382"/>
                  <a:pt x="1344854" y="52053"/>
                </a:cubicBezTo>
                <a:cubicBezTo>
                  <a:pt x="1353701" y="43206"/>
                  <a:pt x="1366473" y="39242"/>
                  <a:pt x="1376084" y="31232"/>
                </a:cubicBezTo>
                <a:cubicBezTo>
                  <a:pt x="1387394" y="21807"/>
                  <a:pt x="1396905" y="10411"/>
                  <a:pt x="1407315" y="0"/>
                </a:cubicBezTo>
                <a:cubicBezTo>
                  <a:pt x="1466306" y="41642"/>
                  <a:pt x="1527510" y="80314"/>
                  <a:pt x="1584287" y="124927"/>
                </a:cubicBezTo>
                <a:cubicBezTo>
                  <a:pt x="1624850" y="156800"/>
                  <a:pt x="1662321" y="192556"/>
                  <a:pt x="1698798" y="229034"/>
                </a:cubicBezTo>
                <a:cubicBezTo>
                  <a:pt x="1838979" y="369222"/>
                  <a:pt x="1918369" y="475000"/>
                  <a:pt x="2042333" y="645459"/>
                </a:cubicBezTo>
                <a:cubicBezTo>
                  <a:pt x="2123475" y="757035"/>
                  <a:pt x="2044721" y="680271"/>
                  <a:pt x="2125614" y="801618"/>
                </a:cubicBezTo>
                <a:lnTo>
                  <a:pt x="2146434" y="832850"/>
                </a:lnTo>
                <a:cubicBezTo>
                  <a:pt x="2149904" y="857141"/>
                  <a:pt x="2150388" y="882051"/>
                  <a:pt x="2156844" y="905724"/>
                </a:cubicBezTo>
                <a:cubicBezTo>
                  <a:pt x="2160927" y="920696"/>
                  <a:pt x="2173205" y="932502"/>
                  <a:pt x="2177664" y="947367"/>
                </a:cubicBezTo>
                <a:cubicBezTo>
                  <a:pt x="2183729" y="967585"/>
                  <a:pt x="2182010" y="989613"/>
                  <a:pt x="2188075" y="1009831"/>
                </a:cubicBezTo>
                <a:cubicBezTo>
                  <a:pt x="2195279" y="1033846"/>
                  <a:pt x="2215776" y="1061795"/>
                  <a:pt x="2229715" y="1082705"/>
                </a:cubicBezTo>
                <a:cubicBezTo>
                  <a:pt x="2247065" y="1072294"/>
                  <a:pt x="2266404" y="1064642"/>
                  <a:pt x="2281766" y="1051473"/>
                </a:cubicBezTo>
                <a:cubicBezTo>
                  <a:pt x="2305707" y="1030951"/>
                  <a:pt x="2303796" y="1002132"/>
                  <a:pt x="2323406" y="978599"/>
                </a:cubicBezTo>
                <a:cubicBezTo>
                  <a:pt x="2331416" y="968987"/>
                  <a:pt x="2346123" y="966946"/>
                  <a:pt x="2354637" y="957777"/>
                </a:cubicBezTo>
                <a:cubicBezTo>
                  <a:pt x="2391520" y="918055"/>
                  <a:pt x="2413637" y="862919"/>
                  <a:pt x="2458738" y="832850"/>
                </a:cubicBezTo>
                <a:cubicBezTo>
                  <a:pt x="2617015" y="727326"/>
                  <a:pt x="2418374" y="857691"/>
                  <a:pt x="2594070" y="749565"/>
                </a:cubicBezTo>
                <a:cubicBezTo>
                  <a:pt x="2615381" y="736450"/>
                  <a:pt x="2634916" y="720531"/>
                  <a:pt x="2656530" y="707922"/>
                </a:cubicBezTo>
                <a:cubicBezTo>
                  <a:pt x="2676637" y="696193"/>
                  <a:pt x="2698496" y="687727"/>
                  <a:pt x="2718991" y="676691"/>
                </a:cubicBezTo>
                <a:cubicBezTo>
                  <a:pt x="2743624" y="663427"/>
                  <a:pt x="2768259" y="650069"/>
                  <a:pt x="2791862" y="635048"/>
                </a:cubicBezTo>
                <a:cubicBezTo>
                  <a:pt x="2806500" y="625733"/>
                  <a:pt x="2817984" y="611576"/>
                  <a:pt x="2833503" y="603816"/>
                </a:cubicBezTo>
                <a:cubicBezTo>
                  <a:pt x="2860021" y="590556"/>
                  <a:pt x="2889917" y="585122"/>
                  <a:pt x="2916784" y="572584"/>
                </a:cubicBezTo>
                <a:cubicBezTo>
                  <a:pt x="2942136" y="560753"/>
                  <a:pt x="2963460" y="540766"/>
                  <a:pt x="2989655" y="530942"/>
                </a:cubicBezTo>
                <a:cubicBezTo>
                  <a:pt x="3019610" y="519708"/>
                  <a:pt x="3052585" y="518910"/>
                  <a:pt x="3083346" y="510121"/>
                </a:cubicBezTo>
                <a:cubicBezTo>
                  <a:pt x="3149826" y="491126"/>
                  <a:pt x="3214062" y="464427"/>
                  <a:pt x="3281138" y="447657"/>
                </a:cubicBezTo>
                <a:cubicBezTo>
                  <a:pt x="3336659" y="433776"/>
                  <a:pt x="3394115" y="426110"/>
                  <a:pt x="3447701" y="406014"/>
                </a:cubicBezTo>
                <a:cubicBezTo>
                  <a:pt x="3522553" y="377943"/>
                  <a:pt x="3528194" y="379142"/>
                  <a:pt x="3593442" y="343551"/>
                </a:cubicBezTo>
                <a:cubicBezTo>
                  <a:pt x="3611205" y="333862"/>
                  <a:pt x="3627395" y="321368"/>
                  <a:pt x="3645493" y="312319"/>
                </a:cubicBezTo>
                <a:cubicBezTo>
                  <a:pt x="3662207" y="303961"/>
                  <a:pt x="3680830" y="299855"/>
                  <a:pt x="3697544" y="291497"/>
                </a:cubicBezTo>
                <a:cubicBezTo>
                  <a:pt x="3708734" y="285901"/>
                  <a:pt x="3716905" y="274633"/>
                  <a:pt x="3728774" y="270676"/>
                </a:cubicBezTo>
                <a:cubicBezTo>
                  <a:pt x="3748798" y="264001"/>
                  <a:pt x="3770415" y="263736"/>
                  <a:pt x="3791235" y="260266"/>
                </a:cubicBezTo>
                <a:cubicBezTo>
                  <a:pt x="3837953" y="236905"/>
                  <a:pt x="3838731" y="234061"/>
                  <a:pt x="3895336" y="218623"/>
                </a:cubicBezTo>
                <a:cubicBezTo>
                  <a:pt x="3912406" y="213967"/>
                  <a:pt x="3930114" y="212051"/>
                  <a:pt x="3947387" y="208212"/>
                </a:cubicBezTo>
                <a:cubicBezTo>
                  <a:pt x="3961353" y="205108"/>
                  <a:pt x="3975147" y="201272"/>
                  <a:pt x="3989027" y="197802"/>
                </a:cubicBezTo>
                <a:cubicBezTo>
                  <a:pt x="4195482" y="212549"/>
                  <a:pt x="4069540" y="198977"/>
                  <a:pt x="4197230" y="218623"/>
                </a:cubicBezTo>
                <a:cubicBezTo>
                  <a:pt x="4221482" y="222354"/>
                  <a:pt x="4246109" y="223893"/>
                  <a:pt x="4270101" y="229034"/>
                </a:cubicBezTo>
                <a:cubicBezTo>
                  <a:pt x="4294803" y="234327"/>
                  <a:pt x="4318682" y="242915"/>
                  <a:pt x="4342972" y="249855"/>
                </a:cubicBezTo>
                <a:cubicBezTo>
                  <a:pt x="4390600" y="281608"/>
                  <a:pt x="4414868" y="301517"/>
                  <a:pt x="4467894" y="322729"/>
                </a:cubicBezTo>
                <a:cubicBezTo>
                  <a:pt x="4481178" y="328043"/>
                  <a:pt x="4496180" y="328004"/>
                  <a:pt x="4509534" y="333140"/>
                </a:cubicBezTo>
                <a:cubicBezTo>
                  <a:pt x="4541432" y="345409"/>
                  <a:pt x="4571493" y="362089"/>
                  <a:pt x="4603225" y="374782"/>
                </a:cubicBezTo>
                <a:cubicBezTo>
                  <a:pt x="4640936" y="389867"/>
                  <a:pt x="4680561" y="400067"/>
                  <a:pt x="4717737" y="416425"/>
                </a:cubicBezTo>
                <a:cubicBezTo>
                  <a:pt x="4767452" y="438301"/>
                  <a:pt x="4863479" y="489299"/>
                  <a:pt x="4863479" y="489299"/>
                </a:cubicBezTo>
                <a:cubicBezTo>
                  <a:pt x="4870419" y="496240"/>
                  <a:pt x="4876635" y="503989"/>
                  <a:pt x="4884299" y="510121"/>
                </a:cubicBezTo>
                <a:cubicBezTo>
                  <a:pt x="4894069" y="517937"/>
                  <a:pt x="4906682" y="522095"/>
                  <a:pt x="4915529" y="530942"/>
                </a:cubicBezTo>
                <a:cubicBezTo>
                  <a:pt x="4927798" y="543211"/>
                  <a:pt x="4934491" y="560315"/>
                  <a:pt x="4946760" y="572584"/>
                </a:cubicBezTo>
                <a:cubicBezTo>
                  <a:pt x="4965924" y="591749"/>
                  <a:pt x="4989360" y="606195"/>
                  <a:pt x="5009220" y="624637"/>
                </a:cubicBezTo>
                <a:cubicBezTo>
                  <a:pt x="5037989" y="651352"/>
                  <a:pt x="5064741" y="680160"/>
                  <a:pt x="5092501" y="707922"/>
                </a:cubicBezTo>
                <a:lnTo>
                  <a:pt x="5123732" y="739154"/>
                </a:lnTo>
                <a:cubicBezTo>
                  <a:pt x="5141082" y="756505"/>
                  <a:pt x="5153230" y="781541"/>
                  <a:pt x="5175783" y="791207"/>
                </a:cubicBezTo>
                <a:lnTo>
                  <a:pt x="5248653" y="822439"/>
                </a:lnTo>
                <a:cubicBezTo>
                  <a:pt x="5269563" y="843350"/>
                  <a:pt x="5304289" y="869875"/>
                  <a:pt x="5300704" y="905724"/>
                </a:cubicBezTo>
                <a:cubicBezTo>
                  <a:pt x="5298691" y="925858"/>
                  <a:pt x="5280415" y="940756"/>
                  <a:pt x="5269474" y="957777"/>
                </a:cubicBezTo>
                <a:cubicBezTo>
                  <a:pt x="5249177" y="989352"/>
                  <a:pt x="5207013" y="1051473"/>
                  <a:pt x="5207013" y="1051473"/>
                </a:cubicBezTo>
                <a:cubicBezTo>
                  <a:pt x="5213953" y="1068824"/>
                  <a:pt x="5216892" y="1088376"/>
                  <a:pt x="5227833" y="1103526"/>
                </a:cubicBezTo>
                <a:cubicBezTo>
                  <a:pt x="5330970" y="1246338"/>
                  <a:pt x="5320426" y="1217801"/>
                  <a:pt x="5436036" y="1311739"/>
                </a:cubicBezTo>
                <a:cubicBezTo>
                  <a:pt x="5460866" y="1331914"/>
                  <a:pt x="5483925" y="1354217"/>
                  <a:pt x="5508907" y="1374203"/>
                </a:cubicBezTo>
                <a:cubicBezTo>
                  <a:pt x="5557477" y="1413061"/>
                  <a:pt x="5608089" y="1452014"/>
                  <a:pt x="5665059" y="1478309"/>
                </a:cubicBezTo>
                <a:cubicBezTo>
                  <a:pt x="5684985" y="1487506"/>
                  <a:pt x="5707143" y="1490979"/>
                  <a:pt x="5727520" y="1499130"/>
                </a:cubicBezTo>
                <a:cubicBezTo>
                  <a:pt x="5741928" y="1504894"/>
                  <a:pt x="5754630" y="1514502"/>
                  <a:pt x="5769160" y="1519951"/>
                </a:cubicBezTo>
                <a:cubicBezTo>
                  <a:pt x="5795846" y="1529959"/>
                  <a:pt x="5816862" y="1528188"/>
                  <a:pt x="5842031" y="1540773"/>
                </a:cubicBezTo>
                <a:cubicBezTo>
                  <a:pt x="5880634" y="1560076"/>
                  <a:pt x="5865036" y="1558209"/>
                  <a:pt x="5894082" y="1582415"/>
                </a:cubicBezTo>
                <a:cubicBezTo>
                  <a:pt x="5898199" y="1585846"/>
                  <a:pt x="5955562" y="1629484"/>
                  <a:pt x="5966953" y="1634468"/>
                </a:cubicBezTo>
                <a:cubicBezTo>
                  <a:pt x="6011233" y="1653841"/>
                  <a:pt x="6058605" y="1665830"/>
                  <a:pt x="6102284" y="1686521"/>
                </a:cubicBezTo>
                <a:cubicBezTo>
                  <a:pt x="6240803" y="1752139"/>
                  <a:pt x="6103788" y="1712925"/>
                  <a:pt x="6206386" y="1738574"/>
                </a:cubicBezTo>
                <a:cubicBezTo>
                  <a:pt x="6216796" y="1745515"/>
                  <a:pt x="6228005" y="1751386"/>
                  <a:pt x="6237616" y="1759396"/>
                </a:cubicBezTo>
                <a:cubicBezTo>
                  <a:pt x="6248926" y="1768822"/>
                  <a:pt x="6256425" y="1782724"/>
                  <a:pt x="6268846" y="1790628"/>
                </a:cubicBezTo>
                <a:cubicBezTo>
                  <a:pt x="6295031" y="1807292"/>
                  <a:pt x="6330180" y="1810323"/>
                  <a:pt x="6352127" y="1832270"/>
                </a:cubicBezTo>
                <a:cubicBezTo>
                  <a:pt x="6388660" y="1868803"/>
                  <a:pt x="6365284" y="1846959"/>
                  <a:pt x="6424998" y="1894734"/>
                </a:cubicBezTo>
                <a:cubicBezTo>
                  <a:pt x="6428468" y="1905145"/>
                  <a:pt x="6430080" y="1916373"/>
                  <a:pt x="6435409" y="1925966"/>
                </a:cubicBezTo>
                <a:cubicBezTo>
                  <a:pt x="6447561" y="1947841"/>
                  <a:pt x="6477049" y="1988429"/>
                  <a:pt x="6477049" y="1988429"/>
                </a:cubicBezTo>
                <a:cubicBezTo>
                  <a:pt x="6473579" y="2005780"/>
                  <a:pt x="6472852" y="2023915"/>
                  <a:pt x="6466639" y="2040483"/>
                </a:cubicBezTo>
                <a:cubicBezTo>
                  <a:pt x="6456601" y="2067252"/>
                  <a:pt x="6441936" y="2072774"/>
                  <a:pt x="6424998" y="2092536"/>
                </a:cubicBezTo>
                <a:cubicBezTo>
                  <a:pt x="6396871" y="2125353"/>
                  <a:pt x="6384022" y="2149241"/>
                  <a:pt x="6352127" y="2175821"/>
                </a:cubicBezTo>
                <a:cubicBezTo>
                  <a:pt x="6321733" y="2201151"/>
                  <a:pt x="6295970" y="2236182"/>
                  <a:pt x="6258436" y="2248695"/>
                </a:cubicBezTo>
                <a:lnTo>
                  <a:pt x="6227206" y="2259106"/>
                </a:lnTo>
                <a:cubicBezTo>
                  <a:pt x="6083804" y="2358388"/>
                  <a:pt x="6130669" y="2314002"/>
                  <a:pt x="6071054" y="2373623"/>
                </a:cubicBezTo>
                <a:cubicBezTo>
                  <a:pt x="6064114" y="2390974"/>
                  <a:pt x="6056453" y="2408054"/>
                  <a:pt x="6050234" y="2425676"/>
                </a:cubicBezTo>
                <a:cubicBezTo>
                  <a:pt x="6035625" y="2467068"/>
                  <a:pt x="6008593" y="2550603"/>
                  <a:pt x="6008593" y="2550603"/>
                </a:cubicBezTo>
                <a:cubicBezTo>
                  <a:pt x="5986316" y="2684273"/>
                  <a:pt x="5978469" y="2705741"/>
                  <a:pt x="6008593" y="2904565"/>
                </a:cubicBezTo>
                <a:cubicBezTo>
                  <a:pt x="6011922" y="2926534"/>
                  <a:pt x="6037421" y="2938465"/>
                  <a:pt x="6050234" y="2956618"/>
                </a:cubicBezTo>
                <a:cubicBezTo>
                  <a:pt x="6079095" y="2997505"/>
                  <a:pt x="6103920" y="3041186"/>
                  <a:pt x="6133515" y="3081545"/>
                </a:cubicBezTo>
                <a:cubicBezTo>
                  <a:pt x="6142221" y="3093417"/>
                  <a:pt x="6155320" y="3101467"/>
                  <a:pt x="6164745" y="3112777"/>
                </a:cubicBezTo>
                <a:cubicBezTo>
                  <a:pt x="6172755" y="3122389"/>
                  <a:pt x="6178293" y="3133828"/>
                  <a:pt x="6185565" y="3144009"/>
                </a:cubicBezTo>
                <a:cubicBezTo>
                  <a:pt x="6195650" y="3158128"/>
                  <a:pt x="6205505" y="3172477"/>
                  <a:pt x="6216796" y="3185651"/>
                </a:cubicBezTo>
                <a:cubicBezTo>
                  <a:pt x="6252567" y="3227385"/>
                  <a:pt x="6245355" y="3210132"/>
                  <a:pt x="6289667" y="3248115"/>
                </a:cubicBezTo>
                <a:cubicBezTo>
                  <a:pt x="6300845" y="3257697"/>
                  <a:pt x="6310487" y="3268936"/>
                  <a:pt x="6320897" y="3279347"/>
                </a:cubicBezTo>
                <a:cubicBezTo>
                  <a:pt x="6353398" y="3376857"/>
                  <a:pt x="6300155" y="3232638"/>
                  <a:pt x="6362538" y="3341811"/>
                </a:cubicBezTo>
                <a:cubicBezTo>
                  <a:pt x="6369637" y="3354234"/>
                  <a:pt x="6367924" y="3370056"/>
                  <a:pt x="6372948" y="3383453"/>
                </a:cubicBezTo>
                <a:cubicBezTo>
                  <a:pt x="6378397" y="3397984"/>
                  <a:pt x="6387346" y="3410968"/>
                  <a:pt x="6393768" y="3425096"/>
                </a:cubicBezTo>
                <a:cubicBezTo>
                  <a:pt x="6404703" y="3449155"/>
                  <a:pt x="6415967" y="3473133"/>
                  <a:pt x="6424998" y="3497970"/>
                </a:cubicBezTo>
                <a:cubicBezTo>
                  <a:pt x="6435044" y="3525597"/>
                  <a:pt x="6441148" y="3576387"/>
                  <a:pt x="6445819" y="3602077"/>
                </a:cubicBezTo>
                <a:cubicBezTo>
                  <a:pt x="6455924" y="3657657"/>
                  <a:pt x="6466639" y="3713124"/>
                  <a:pt x="6477049" y="3768647"/>
                </a:cubicBezTo>
                <a:cubicBezTo>
                  <a:pt x="6480519" y="3813760"/>
                  <a:pt x="6483702" y="3858895"/>
                  <a:pt x="6487459" y="3903985"/>
                </a:cubicBezTo>
                <a:cubicBezTo>
                  <a:pt x="6490642" y="3942182"/>
                  <a:pt x="6497869" y="3980172"/>
                  <a:pt x="6497869" y="4018502"/>
                </a:cubicBezTo>
                <a:cubicBezTo>
                  <a:pt x="6497869" y="4032810"/>
                  <a:pt x="6499364" y="4052207"/>
                  <a:pt x="6487459" y="4060144"/>
                </a:cubicBezTo>
                <a:cubicBezTo>
                  <a:pt x="6461978" y="4077132"/>
                  <a:pt x="6349526" y="4087797"/>
                  <a:pt x="6320897" y="4091376"/>
                </a:cubicBezTo>
                <a:cubicBezTo>
                  <a:pt x="6296607" y="4098316"/>
                  <a:pt x="6272641" y="4106516"/>
                  <a:pt x="6248026" y="4112197"/>
                </a:cubicBezTo>
                <a:cubicBezTo>
                  <a:pt x="6141703" y="4136734"/>
                  <a:pt x="6226207" y="4109508"/>
                  <a:pt x="6143925" y="4133018"/>
                </a:cubicBezTo>
                <a:cubicBezTo>
                  <a:pt x="6133374" y="4136033"/>
                  <a:pt x="6122509" y="4138521"/>
                  <a:pt x="6112694" y="4143429"/>
                </a:cubicBezTo>
                <a:cubicBezTo>
                  <a:pt x="6004738" y="4197410"/>
                  <a:pt x="6123501" y="4160645"/>
                  <a:pt x="5956542" y="4216303"/>
                </a:cubicBezTo>
                <a:cubicBezTo>
                  <a:pt x="5940189" y="4221754"/>
                  <a:pt x="5898863" y="4236418"/>
                  <a:pt x="5883672" y="4237125"/>
                </a:cubicBezTo>
                <a:cubicBezTo>
                  <a:pt x="5748442" y="4243415"/>
                  <a:pt x="5613008" y="4244065"/>
                  <a:pt x="5477676" y="4247535"/>
                </a:cubicBezTo>
                <a:lnTo>
                  <a:pt x="5311114" y="4257946"/>
                </a:lnTo>
                <a:cubicBezTo>
                  <a:pt x="5163094" y="4268155"/>
                  <a:pt x="5215295" y="4248601"/>
                  <a:pt x="5134142" y="4289178"/>
                </a:cubicBezTo>
                <a:cubicBezTo>
                  <a:pt x="5123732" y="4299589"/>
                  <a:pt x="5114222" y="4310985"/>
                  <a:pt x="5102912" y="4320410"/>
                </a:cubicBezTo>
                <a:cubicBezTo>
                  <a:pt x="5015952" y="4392880"/>
                  <a:pt x="5131690" y="4281219"/>
                  <a:pt x="5040451" y="4372463"/>
                </a:cubicBezTo>
                <a:cubicBezTo>
                  <a:pt x="4985957" y="4508705"/>
                  <a:pt x="5055067" y="4355744"/>
                  <a:pt x="4988400" y="4455748"/>
                </a:cubicBezTo>
                <a:cubicBezTo>
                  <a:pt x="4982313" y="4464879"/>
                  <a:pt x="4983319" y="4477387"/>
                  <a:pt x="4977990" y="4486980"/>
                </a:cubicBezTo>
                <a:cubicBezTo>
                  <a:pt x="4965838" y="4508855"/>
                  <a:pt x="4949223" y="4527986"/>
                  <a:pt x="4936349" y="4549444"/>
                </a:cubicBezTo>
                <a:cubicBezTo>
                  <a:pt x="4928365" y="4562752"/>
                  <a:pt x="4923228" y="4577612"/>
                  <a:pt x="4915529" y="4591086"/>
                </a:cubicBezTo>
                <a:cubicBezTo>
                  <a:pt x="4909322" y="4601949"/>
                  <a:pt x="4900304" y="4611127"/>
                  <a:pt x="4894709" y="4622318"/>
                </a:cubicBezTo>
                <a:cubicBezTo>
                  <a:pt x="4889802" y="4632133"/>
                  <a:pt x="4891589" y="4645348"/>
                  <a:pt x="4884299" y="4653550"/>
                </a:cubicBezTo>
                <a:cubicBezTo>
                  <a:pt x="4819269" y="4726712"/>
                  <a:pt x="4821479" y="4704945"/>
                  <a:pt x="4748967" y="4747245"/>
                </a:cubicBezTo>
                <a:cubicBezTo>
                  <a:pt x="4727353" y="4759854"/>
                  <a:pt x="4708474" y="4776905"/>
                  <a:pt x="4686506" y="4788888"/>
                </a:cubicBezTo>
                <a:cubicBezTo>
                  <a:pt x="4670101" y="4797837"/>
                  <a:pt x="4651990" y="4803249"/>
                  <a:pt x="4634456" y="4809709"/>
                </a:cubicBezTo>
                <a:cubicBezTo>
                  <a:pt x="4551577" y="4840245"/>
                  <a:pt x="4488942" y="4866524"/>
                  <a:pt x="4405433" y="4882584"/>
                </a:cubicBezTo>
                <a:cubicBezTo>
                  <a:pt x="4343250" y="4894543"/>
                  <a:pt x="4280208" y="4901728"/>
                  <a:pt x="4218050" y="4913815"/>
                </a:cubicBezTo>
                <a:cubicBezTo>
                  <a:pt x="4155242" y="4926028"/>
                  <a:pt x="4093307" y="4942407"/>
                  <a:pt x="4030668" y="4955458"/>
                </a:cubicBezTo>
                <a:cubicBezTo>
                  <a:pt x="3999141" y="4962027"/>
                  <a:pt x="3925007" y="4972040"/>
                  <a:pt x="3895336" y="4976279"/>
                </a:cubicBezTo>
                <a:cubicBezTo>
                  <a:pt x="3861815" y="4987454"/>
                  <a:pt x="3828042" y="5003886"/>
                  <a:pt x="3791235" y="4976279"/>
                </a:cubicBezTo>
                <a:cubicBezTo>
                  <a:pt x="3777080" y="4965662"/>
                  <a:pt x="3782933" y="4941795"/>
                  <a:pt x="3780825" y="4924226"/>
                </a:cubicBezTo>
                <a:cubicBezTo>
                  <a:pt x="3774373" y="4870459"/>
                  <a:pt x="3764607" y="4688181"/>
                  <a:pt x="3739184" y="4611907"/>
                </a:cubicBezTo>
                <a:lnTo>
                  <a:pt x="3728774" y="4580675"/>
                </a:lnTo>
                <a:cubicBezTo>
                  <a:pt x="3544862" y="4587616"/>
                  <a:pt x="3360753" y="4590528"/>
                  <a:pt x="3177037" y="4601497"/>
                </a:cubicBezTo>
                <a:cubicBezTo>
                  <a:pt x="3054087" y="4608838"/>
                  <a:pt x="3064883" y="4618455"/>
                  <a:pt x="2979245" y="4632729"/>
                </a:cubicBezTo>
                <a:cubicBezTo>
                  <a:pt x="2955042" y="4636763"/>
                  <a:pt x="2930664" y="4639669"/>
                  <a:pt x="2906374" y="4643139"/>
                </a:cubicBezTo>
                <a:cubicBezTo>
                  <a:pt x="2863165" y="4655485"/>
                  <a:pt x="2821726" y="4664644"/>
                  <a:pt x="2781452" y="4684782"/>
                </a:cubicBezTo>
                <a:cubicBezTo>
                  <a:pt x="2709972" y="4720524"/>
                  <a:pt x="2798593" y="4695928"/>
                  <a:pt x="2698171" y="4716014"/>
                </a:cubicBezTo>
                <a:cubicBezTo>
                  <a:pt x="2687761" y="4722954"/>
                  <a:pt x="2678131" y="4731240"/>
                  <a:pt x="2666941" y="4736835"/>
                </a:cubicBezTo>
                <a:cubicBezTo>
                  <a:pt x="2626672" y="4756970"/>
                  <a:pt x="2585222" y="4766133"/>
                  <a:pt x="2542019" y="4778477"/>
                </a:cubicBezTo>
                <a:cubicBezTo>
                  <a:pt x="2528139" y="4788888"/>
                  <a:pt x="2515897" y="4801949"/>
                  <a:pt x="2500378" y="4809709"/>
                </a:cubicBezTo>
                <a:cubicBezTo>
                  <a:pt x="2454653" y="4832573"/>
                  <a:pt x="2411602" y="4846244"/>
                  <a:pt x="2365047" y="4861762"/>
                </a:cubicBezTo>
                <a:cubicBezTo>
                  <a:pt x="2358107" y="4868703"/>
                  <a:pt x="2352643" y="4877534"/>
                  <a:pt x="2344227" y="4882584"/>
                </a:cubicBezTo>
                <a:cubicBezTo>
                  <a:pt x="2317613" y="4898553"/>
                  <a:pt x="2291056" y="4916698"/>
                  <a:pt x="2260945" y="4924226"/>
                </a:cubicBezTo>
                <a:cubicBezTo>
                  <a:pt x="2108883" y="4962244"/>
                  <a:pt x="2178615" y="4950134"/>
                  <a:pt x="2052743" y="4965869"/>
                </a:cubicBezTo>
                <a:cubicBezTo>
                  <a:pt x="1812657" y="4920850"/>
                  <a:pt x="1948674" y="4950488"/>
                  <a:pt x="1688388" y="4882584"/>
                </a:cubicBezTo>
                <a:cubicBezTo>
                  <a:pt x="1674544" y="4878972"/>
                  <a:pt x="1660032" y="4877487"/>
                  <a:pt x="1646748" y="4872173"/>
                </a:cubicBezTo>
                <a:lnTo>
                  <a:pt x="1490596" y="4809709"/>
                </a:lnTo>
                <a:lnTo>
                  <a:pt x="1438545" y="4788888"/>
                </a:lnTo>
                <a:cubicBezTo>
                  <a:pt x="1431605" y="4775007"/>
                  <a:pt x="1418831" y="4762725"/>
                  <a:pt x="1417725" y="4747245"/>
                </a:cubicBezTo>
                <a:cubicBezTo>
                  <a:pt x="1410106" y="4640574"/>
                  <a:pt x="1423124" y="4673596"/>
                  <a:pt x="1438545" y="4611907"/>
                </a:cubicBezTo>
                <a:cubicBezTo>
                  <a:pt x="1474702" y="4467269"/>
                  <a:pt x="1393475" y="4670818"/>
                  <a:pt x="1542646" y="4372463"/>
                </a:cubicBezTo>
                <a:cubicBezTo>
                  <a:pt x="1621379" y="4214990"/>
                  <a:pt x="1557329" y="4315664"/>
                  <a:pt x="1646748" y="4216303"/>
                </a:cubicBezTo>
                <a:cubicBezTo>
                  <a:pt x="1676443" y="4183307"/>
                  <a:pt x="1694063" y="4149584"/>
                  <a:pt x="1730029" y="4122608"/>
                </a:cubicBezTo>
                <a:cubicBezTo>
                  <a:pt x="1742444" y="4113297"/>
                  <a:pt x="1757789" y="4108727"/>
                  <a:pt x="1771669" y="4101787"/>
                </a:cubicBezTo>
                <a:cubicBezTo>
                  <a:pt x="1768199" y="4087906"/>
                  <a:pt x="1770419" y="4071136"/>
                  <a:pt x="1761259" y="4060144"/>
                </a:cubicBezTo>
                <a:cubicBezTo>
                  <a:pt x="1743717" y="4039093"/>
                  <a:pt x="1643046" y="4019914"/>
                  <a:pt x="1636338" y="4018502"/>
                </a:cubicBezTo>
                <a:cubicBezTo>
                  <a:pt x="1598374" y="4010509"/>
                  <a:pt x="1559699" y="4006097"/>
                  <a:pt x="1521826" y="3997680"/>
                </a:cubicBezTo>
                <a:cubicBezTo>
                  <a:pt x="1497165" y="3992200"/>
                  <a:pt x="1472921" y="3984848"/>
                  <a:pt x="1448955" y="3976859"/>
                </a:cubicBezTo>
                <a:cubicBezTo>
                  <a:pt x="1431227" y="3970949"/>
                  <a:pt x="1415033" y="3960570"/>
                  <a:pt x="1396904" y="3956038"/>
                </a:cubicBezTo>
                <a:cubicBezTo>
                  <a:pt x="1373100" y="3950087"/>
                  <a:pt x="1348324" y="3949097"/>
                  <a:pt x="1324034" y="3945627"/>
                </a:cubicBezTo>
                <a:cubicBezTo>
                  <a:pt x="1237283" y="3949097"/>
                  <a:pt x="1150244" y="3948177"/>
                  <a:pt x="1063780" y="3956038"/>
                </a:cubicBezTo>
                <a:cubicBezTo>
                  <a:pt x="1035283" y="3958629"/>
                  <a:pt x="1008500" y="3970964"/>
                  <a:pt x="980499" y="3976859"/>
                </a:cubicBezTo>
                <a:cubicBezTo>
                  <a:pt x="915720" y="3990497"/>
                  <a:pt x="846180" y="3997343"/>
                  <a:pt x="782707" y="4018502"/>
                </a:cubicBezTo>
                <a:cubicBezTo>
                  <a:pt x="767985" y="4023410"/>
                  <a:pt x="756465" y="4037398"/>
                  <a:pt x="741066" y="4039323"/>
                </a:cubicBezTo>
                <a:cubicBezTo>
                  <a:pt x="672115" y="4047942"/>
                  <a:pt x="602264" y="4046263"/>
                  <a:pt x="532863" y="4049733"/>
                </a:cubicBezTo>
                <a:cubicBezTo>
                  <a:pt x="470402" y="4046263"/>
                  <a:pt x="407592" y="4046777"/>
                  <a:pt x="345481" y="4039323"/>
                </a:cubicBezTo>
                <a:cubicBezTo>
                  <a:pt x="278626" y="4031300"/>
                  <a:pt x="252142" y="4008373"/>
                  <a:pt x="199739" y="3966448"/>
                </a:cubicBezTo>
                <a:cubicBezTo>
                  <a:pt x="116402" y="3899775"/>
                  <a:pt x="129462" y="3909830"/>
                  <a:pt x="74818" y="3841521"/>
                </a:cubicBezTo>
                <a:cubicBezTo>
                  <a:pt x="71348" y="3827640"/>
                  <a:pt x="67625" y="3813820"/>
                  <a:pt x="64408" y="3799878"/>
                </a:cubicBezTo>
                <a:cubicBezTo>
                  <a:pt x="57214" y="3768704"/>
                  <a:pt x="51346" y="3737221"/>
                  <a:pt x="43587" y="3706183"/>
                </a:cubicBezTo>
                <a:cubicBezTo>
                  <a:pt x="37460" y="3681674"/>
                  <a:pt x="29707" y="3657600"/>
                  <a:pt x="22767" y="3633308"/>
                </a:cubicBezTo>
                <a:cubicBezTo>
                  <a:pt x="9860" y="3530049"/>
                  <a:pt x="0" y="3506686"/>
                  <a:pt x="33177" y="3383453"/>
                </a:cubicBezTo>
                <a:cubicBezTo>
                  <a:pt x="60541" y="3281810"/>
                  <a:pt x="80347" y="3291344"/>
                  <a:pt x="137278" y="3227294"/>
                </a:cubicBezTo>
                <a:cubicBezTo>
                  <a:pt x="148805" y="3214325"/>
                  <a:pt x="156240" y="3197920"/>
                  <a:pt x="168509" y="3185651"/>
                </a:cubicBezTo>
                <a:cubicBezTo>
                  <a:pt x="180777" y="3173382"/>
                  <a:pt x="197182" y="3165947"/>
                  <a:pt x="210149" y="3154420"/>
                </a:cubicBezTo>
                <a:cubicBezTo>
                  <a:pt x="228488" y="3138118"/>
                  <a:pt x="242751" y="3117327"/>
                  <a:pt x="262200" y="3102366"/>
                </a:cubicBezTo>
                <a:cubicBezTo>
                  <a:pt x="288147" y="3082405"/>
                  <a:pt x="318505" y="3068860"/>
                  <a:pt x="345481" y="3050313"/>
                </a:cubicBezTo>
                <a:cubicBezTo>
                  <a:pt x="558296" y="2903997"/>
                  <a:pt x="275251" y="3075019"/>
                  <a:pt x="553684" y="2935796"/>
                </a:cubicBezTo>
                <a:cubicBezTo>
                  <a:pt x="567564" y="2928856"/>
                  <a:pt x="579873" y="2916424"/>
                  <a:pt x="595324" y="2914975"/>
                </a:cubicBezTo>
                <a:cubicBezTo>
                  <a:pt x="692123" y="2905900"/>
                  <a:pt x="789647" y="2908035"/>
                  <a:pt x="886808" y="2904565"/>
                </a:cubicBezTo>
                <a:cubicBezTo>
                  <a:pt x="869458" y="2800459"/>
                  <a:pt x="860913" y="2694496"/>
                  <a:pt x="834757" y="2592246"/>
                </a:cubicBezTo>
                <a:cubicBezTo>
                  <a:pt x="822444" y="2544111"/>
                  <a:pt x="794516" y="2501348"/>
                  <a:pt x="772297" y="2456908"/>
                </a:cubicBezTo>
                <a:cubicBezTo>
                  <a:pt x="759786" y="2431884"/>
                  <a:pt x="747111" y="2406660"/>
                  <a:pt x="730656" y="2384033"/>
                </a:cubicBezTo>
                <a:cubicBezTo>
                  <a:pt x="719110" y="2368157"/>
                  <a:pt x="703788" y="2355318"/>
                  <a:pt x="689015" y="2342391"/>
                </a:cubicBezTo>
                <a:cubicBezTo>
                  <a:pt x="654359" y="2312066"/>
                  <a:pt x="635231" y="2304870"/>
                  <a:pt x="595324" y="2279927"/>
                </a:cubicBezTo>
                <a:cubicBezTo>
                  <a:pt x="584714" y="2273296"/>
                  <a:pt x="575284" y="2264702"/>
                  <a:pt x="564094" y="2259106"/>
                </a:cubicBezTo>
                <a:cubicBezTo>
                  <a:pt x="477895" y="2216004"/>
                  <a:pt x="591133" y="2287543"/>
                  <a:pt x="501633" y="2227874"/>
                </a:cubicBezTo>
                <a:cubicBezTo>
                  <a:pt x="460235" y="2165773"/>
                  <a:pt x="500834" y="2224272"/>
                  <a:pt x="428762" y="2134178"/>
                </a:cubicBezTo>
                <a:cubicBezTo>
                  <a:pt x="417924" y="2120629"/>
                  <a:pt x="406140" y="2107601"/>
                  <a:pt x="397532" y="2092536"/>
                </a:cubicBezTo>
                <a:cubicBezTo>
                  <a:pt x="312040" y="1942918"/>
                  <a:pt x="372727" y="2037829"/>
                  <a:pt x="314251" y="1884323"/>
                </a:cubicBezTo>
                <a:cubicBezTo>
                  <a:pt x="299325" y="1845139"/>
                  <a:pt x="277336" y="1808909"/>
                  <a:pt x="262200" y="1769806"/>
                </a:cubicBezTo>
                <a:cubicBezTo>
                  <a:pt x="235656" y="1701232"/>
                  <a:pt x="218293" y="1629181"/>
                  <a:pt x="189329" y="1561594"/>
                </a:cubicBezTo>
                <a:cubicBezTo>
                  <a:pt x="178919" y="1537302"/>
                  <a:pt x="166456" y="1513791"/>
                  <a:pt x="158099" y="1488719"/>
                </a:cubicBezTo>
                <a:cubicBezTo>
                  <a:pt x="138654" y="1430382"/>
                  <a:pt x="106048" y="1311739"/>
                  <a:pt x="106048" y="1311739"/>
                </a:cubicBezTo>
                <a:cubicBezTo>
                  <a:pt x="102578" y="1283977"/>
                  <a:pt x="100237" y="1256051"/>
                  <a:pt x="95638" y="1228454"/>
                </a:cubicBezTo>
                <a:cubicBezTo>
                  <a:pt x="93286" y="1214341"/>
                  <a:pt x="85228" y="1201119"/>
                  <a:pt x="85228" y="1186811"/>
                </a:cubicBezTo>
                <a:cubicBezTo>
                  <a:pt x="85228" y="1172503"/>
                  <a:pt x="83995" y="1153485"/>
                  <a:pt x="95638" y="1145169"/>
                </a:cubicBezTo>
                <a:cubicBezTo>
                  <a:pt x="112814" y="1132900"/>
                  <a:pt x="137204" y="1137743"/>
                  <a:pt x="158099" y="1134758"/>
                </a:cubicBezTo>
                <a:cubicBezTo>
                  <a:pt x="185794" y="1130801"/>
                  <a:pt x="213482" y="1126440"/>
                  <a:pt x="241380" y="1124348"/>
                </a:cubicBezTo>
                <a:cubicBezTo>
                  <a:pt x="352326" y="1116027"/>
                  <a:pt x="463463" y="1110467"/>
                  <a:pt x="574504" y="1103526"/>
                </a:cubicBezTo>
                <a:cubicBezTo>
                  <a:pt x="591854" y="1096586"/>
                  <a:pt x="610150" y="1091654"/>
                  <a:pt x="626555" y="1082705"/>
                </a:cubicBezTo>
                <a:cubicBezTo>
                  <a:pt x="739052" y="1021340"/>
                  <a:pt x="647337" y="1054954"/>
                  <a:pt x="720246" y="1030652"/>
                </a:cubicBezTo>
                <a:cubicBezTo>
                  <a:pt x="730656" y="1013301"/>
                  <a:pt x="742427" y="996697"/>
                  <a:pt x="751476" y="978599"/>
                </a:cubicBezTo>
                <a:cubicBezTo>
                  <a:pt x="756383" y="968784"/>
                  <a:pt x="755799" y="956498"/>
                  <a:pt x="761886" y="947367"/>
                </a:cubicBezTo>
                <a:cubicBezTo>
                  <a:pt x="770052" y="935117"/>
                  <a:pt x="783692" y="927445"/>
                  <a:pt x="793117" y="916135"/>
                </a:cubicBezTo>
                <a:cubicBezTo>
                  <a:pt x="801127" y="906523"/>
                  <a:pt x="804521" y="893142"/>
                  <a:pt x="813937" y="884903"/>
                </a:cubicBezTo>
                <a:cubicBezTo>
                  <a:pt x="857991" y="846354"/>
                  <a:pt x="864735" y="847149"/>
                  <a:pt x="907628" y="832850"/>
                </a:cubicBezTo>
                <a:cubicBezTo>
                  <a:pt x="914568" y="825910"/>
                  <a:pt x="923399" y="820445"/>
                  <a:pt x="928449" y="812029"/>
                </a:cubicBezTo>
                <a:cubicBezTo>
                  <a:pt x="943248" y="787363"/>
                  <a:pt x="938859" y="766808"/>
                  <a:pt x="938859" y="739154"/>
                </a:cubicBezTo>
                <a:lnTo>
                  <a:pt x="938859" y="739154"/>
                </a:ln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1" name="Freeform 10"/>
          <p:cNvSpPr/>
          <p:nvPr/>
        </p:nvSpPr>
        <p:spPr>
          <a:xfrm>
            <a:off x="3497804" y="1780217"/>
            <a:ext cx="1800952" cy="1387784"/>
          </a:xfrm>
          <a:custGeom>
            <a:avLst/>
            <a:gdLst>
              <a:gd name="connsiteX0" fmla="*/ 0 w 1800952"/>
              <a:gd name="connsiteY0" fmla="*/ 0 h 924811"/>
              <a:gd name="connsiteX1" fmla="*/ 666248 w 1800952"/>
              <a:gd name="connsiteY1" fmla="*/ 812029 h 924811"/>
              <a:gd name="connsiteX2" fmla="*/ 1249215 w 1800952"/>
              <a:gd name="connsiteY2" fmla="*/ 676690 h 924811"/>
              <a:gd name="connsiteX3" fmla="*/ 1800952 w 1800952"/>
              <a:gd name="connsiteY3" fmla="*/ 874492 h 924811"/>
              <a:gd name="connsiteX4" fmla="*/ 1800952 w 1800952"/>
              <a:gd name="connsiteY4" fmla="*/ 874492 h 9248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0952" h="924811">
                <a:moveTo>
                  <a:pt x="0" y="0"/>
                </a:moveTo>
                <a:cubicBezTo>
                  <a:pt x="229023" y="349623"/>
                  <a:pt x="458046" y="699247"/>
                  <a:pt x="666248" y="812029"/>
                </a:cubicBezTo>
                <a:cubicBezTo>
                  <a:pt x="874450" y="924811"/>
                  <a:pt x="1060098" y="666280"/>
                  <a:pt x="1249215" y="676690"/>
                </a:cubicBezTo>
                <a:cubicBezTo>
                  <a:pt x="1438332" y="687100"/>
                  <a:pt x="1800952" y="874492"/>
                  <a:pt x="1800952" y="874492"/>
                </a:cubicBezTo>
                <a:lnTo>
                  <a:pt x="1800952" y="874492"/>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Freeform 11"/>
          <p:cNvSpPr/>
          <p:nvPr/>
        </p:nvSpPr>
        <p:spPr>
          <a:xfrm>
            <a:off x="1540700" y="4028912"/>
            <a:ext cx="553472" cy="1082705"/>
          </a:xfrm>
          <a:custGeom>
            <a:avLst/>
            <a:gdLst>
              <a:gd name="connsiteX0" fmla="*/ 0 w 553472"/>
              <a:gd name="connsiteY0" fmla="*/ 0 h 1082705"/>
              <a:gd name="connsiteX1" fmla="*/ 499686 w 553472"/>
              <a:gd name="connsiteY1" fmla="*/ 530942 h 1082705"/>
              <a:gd name="connsiteX2" fmla="*/ 322714 w 553472"/>
              <a:gd name="connsiteY2" fmla="*/ 1082705 h 1082705"/>
              <a:gd name="connsiteX3" fmla="*/ 322714 w 553472"/>
              <a:gd name="connsiteY3" fmla="*/ 1082705 h 1082705"/>
            </a:gdLst>
            <a:ahLst/>
            <a:cxnLst>
              <a:cxn ang="0">
                <a:pos x="connsiteX0" y="connsiteY0"/>
              </a:cxn>
              <a:cxn ang="0">
                <a:pos x="connsiteX1" y="connsiteY1"/>
              </a:cxn>
              <a:cxn ang="0">
                <a:pos x="connsiteX2" y="connsiteY2"/>
              </a:cxn>
              <a:cxn ang="0">
                <a:pos x="connsiteX3" y="connsiteY3"/>
              </a:cxn>
            </a:cxnLst>
            <a:rect l="l" t="t" r="r" b="b"/>
            <a:pathLst>
              <a:path w="553472" h="1082705">
                <a:moveTo>
                  <a:pt x="0" y="0"/>
                </a:moveTo>
                <a:cubicBezTo>
                  <a:pt x="222950" y="175245"/>
                  <a:pt x="445900" y="350491"/>
                  <a:pt x="499686" y="530942"/>
                </a:cubicBezTo>
                <a:cubicBezTo>
                  <a:pt x="553472" y="711393"/>
                  <a:pt x="322714" y="1082705"/>
                  <a:pt x="322714" y="1082705"/>
                </a:cubicBezTo>
                <a:lnTo>
                  <a:pt x="322714" y="1082705"/>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Freeform 12"/>
          <p:cNvSpPr/>
          <p:nvPr/>
        </p:nvSpPr>
        <p:spPr>
          <a:xfrm>
            <a:off x="759940" y="2217463"/>
            <a:ext cx="2154897" cy="326200"/>
          </a:xfrm>
          <a:custGeom>
            <a:avLst/>
            <a:gdLst>
              <a:gd name="connsiteX0" fmla="*/ 0 w 2154897"/>
              <a:gd name="connsiteY0" fmla="*/ 145749 h 326200"/>
              <a:gd name="connsiteX1" fmla="*/ 1041013 w 2154897"/>
              <a:gd name="connsiteY1" fmla="*/ 301909 h 326200"/>
              <a:gd name="connsiteX2" fmla="*/ 2154897 w 2154897"/>
              <a:gd name="connsiteY2" fmla="*/ 0 h 326200"/>
              <a:gd name="connsiteX3" fmla="*/ 2154897 w 2154897"/>
              <a:gd name="connsiteY3" fmla="*/ 0 h 326200"/>
            </a:gdLst>
            <a:ahLst/>
            <a:cxnLst>
              <a:cxn ang="0">
                <a:pos x="connsiteX0" y="connsiteY0"/>
              </a:cxn>
              <a:cxn ang="0">
                <a:pos x="connsiteX1" y="connsiteY1"/>
              </a:cxn>
              <a:cxn ang="0">
                <a:pos x="connsiteX2" y="connsiteY2"/>
              </a:cxn>
              <a:cxn ang="0">
                <a:pos x="connsiteX3" y="connsiteY3"/>
              </a:cxn>
            </a:cxnLst>
            <a:rect l="l" t="t" r="r" b="b"/>
            <a:pathLst>
              <a:path w="2154897" h="326200">
                <a:moveTo>
                  <a:pt x="0" y="145749"/>
                </a:moveTo>
                <a:cubicBezTo>
                  <a:pt x="340932" y="235974"/>
                  <a:pt x="681864" y="326200"/>
                  <a:pt x="1041013" y="301909"/>
                </a:cubicBezTo>
                <a:cubicBezTo>
                  <a:pt x="1400162" y="277618"/>
                  <a:pt x="2154897" y="0"/>
                  <a:pt x="2154897" y="0"/>
                </a:cubicBezTo>
                <a:lnTo>
                  <a:pt x="2154897"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Freeform 13"/>
          <p:cNvSpPr/>
          <p:nvPr/>
        </p:nvSpPr>
        <p:spPr>
          <a:xfrm>
            <a:off x="1311677" y="2144589"/>
            <a:ext cx="2442911" cy="1270096"/>
          </a:xfrm>
          <a:custGeom>
            <a:avLst/>
            <a:gdLst>
              <a:gd name="connsiteX0" fmla="*/ 0 w 2442911"/>
              <a:gd name="connsiteY0" fmla="*/ 1270096 h 1270096"/>
              <a:gd name="connsiteX1" fmla="*/ 2050796 w 2442911"/>
              <a:gd name="connsiteY1" fmla="*/ 478889 h 1270096"/>
              <a:gd name="connsiteX2" fmla="*/ 2352690 w 2442911"/>
              <a:gd name="connsiteY2" fmla="*/ 0 h 1270096"/>
              <a:gd name="connsiteX3" fmla="*/ 2352690 w 2442911"/>
              <a:gd name="connsiteY3" fmla="*/ 0 h 1270096"/>
            </a:gdLst>
            <a:ahLst/>
            <a:cxnLst>
              <a:cxn ang="0">
                <a:pos x="connsiteX0" y="connsiteY0"/>
              </a:cxn>
              <a:cxn ang="0">
                <a:pos x="connsiteX1" y="connsiteY1"/>
              </a:cxn>
              <a:cxn ang="0">
                <a:pos x="connsiteX2" y="connsiteY2"/>
              </a:cxn>
              <a:cxn ang="0">
                <a:pos x="connsiteX3" y="connsiteY3"/>
              </a:cxn>
            </a:cxnLst>
            <a:rect l="l" t="t" r="r" b="b"/>
            <a:pathLst>
              <a:path w="2442911" h="1270096">
                <a:moveTo>
                  <a:pt x="0" y="1270096"/>
                </a:moveTo>
                <a:cubicBezTo>
                  <a:pt x="829340" y="980334"/>
                  <a:pt x="1658681" y="690572"/>
                  <a:pt x="2050796" y="478889"/>
                </a:cubicBezTo>
                <a:cubicBezTo>
                  <a:pt x="2442911" y="267206"/>
                  <a:pt x="2352690" y="0"/>
                  <a:pt x="2352690" y="0"/>
                </a:cubicBezTo>
                <a:lnTo>
                  <a:pt x="2352690"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p:cNvSpPr/>
          <p:nvPr/>
        </p:nvSpPr>
        <p:spPr>
          <a:xfrm>
            <a:off x="1311677" y="3144009"/>
            <a:ext cx="3924620" cy="961248"/>
          </a:xfrm>
          <a:custGeom>
            <a:avLst/>
            <a:gdLst>
              <a:gd name="connsiteX0" fmla="*/ 0 w 3924620"/>
              <a:gd name="connsiteY0" fmla="*/ 291498 h 961248"/>
              <a:gd name="connsiteX1" fmla="*/ 1582340 w 3924620"/>
              <a:gd name="connsiteY1" fmla="*/ 385193 h 961248"/>
              <a:gd name="connsiteX2" fmla="*/ 2123667 w 3924620"/>
              <a:gd name="connsiteY2" fmla="*/ 947367 h 961248"/>
              <a:gd name="connsiteX3" fmla="*/ 3372883 w 3924620"/>
              <a:gd name="connsiteY3" fmla="*/ 301908 h 961248"/>
              <a:gd name="connsiteX4" fmla="*/ 3924620 w 3924620"/>
              <a:gd name="connsiteY4" fmla="*/ 0 h 961248"/>
              <a:gd name="connsiteX5" fmla="*/ 3924620 w 3924620"/>
              <a:gd name="connsiteY5" fmla="*/ 0 h 961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24620" h="961248">
                <a:moveTo>
                  <a:pt x="0" y="291498"/>
                </a:moveTo>
                <a:cubicBezTo>
                  <a:pt x="614198" y="283690"/>
                  <a:pt x="1228396" y="275882"/>
                  <a:pt x="1582340" y="385193"/>
                </a:cubicBezTo>
                <a:cubicBezTo>
                  <a:pt x="1936285" y="494505"/>
                  <a:pt x="1825243" y="961248"/>
                  <a:pt x="2123667" y="947367"/>
                </a:cubicBezTo>
                <a:cubicBezTo>
                  <a:pt x="2422091" y="933486"/>
                  <a:pt x="3072724" y="459803"/>
                  <a:pt x="3372883" y="301908"/>
                </a:cubicBezTo>
                <a:cubicBezTo>
                  <a:pt x="3673042" y="144013"/>
                  <a:pt x="3924620" y="0"/>
                  <a:pt x="3924620" y="0"/>
                </a:cubicBezTo>
                <a:lnTo>
                  <a:pt x="3924620"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Freeform 15"/>
          <p:cNvSpPr/>
          <p:nvPr/>
        </p:nvSpPr>
        <p:spPr>
          <a:xfrm>
            <a:off x="1792277" y="4091376"/>
            <a:ext cx="1538965" cy="1020241"/>
          </a:xfrm>
          <a:custGeom>
            <a:avLst/>
            <a:gdLst>
              <a:gd name="connsiteX0" fmla="*/ 1538965 w 1538965"/>
              <a:gd name="connsiteY0" fmla="*/ 0 h 1157315"/>
              <a:gd name="connsiteX1" fmla="*/ 1132970 w 1538965"/>
              <a:gd name="connsiteY1" fmla="*/ 530942 h 1157315"/>
              <a:gd name="connsiteX2" fmla="*/ 935178 w 1538965"/>
              <a:gd name="connsiteY2" fmla="*/ 93696 h 1157315"/>
              <a:gd name="connsiteX3" fmla="*/ 133597 w 1538965"/>
              <a:gd name="connsiteY3" fmla="*/ 1009831 h 1157315"/>
              <a:gd name="connsiteX4" fmla="*/ 133597 w 1538965"/>
              <a:gd name="connsiteY4" fmla="*/ 978599 h 1157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8965" h="1157315">
                <a:moveTo>
                  <a:pt x="1538965" y="0"/>
                </a:moveTo>
                <a:cubicBezTo>
                  <a:pt x="1386283" y="257663"/>
                  <a:pt x="1233601" y="515326"/>
                  <a:pt x="1132970" y="530942"/>
                </a:cubicBezTo>
                <a:cubicBezTo>
                  <a:pt x="1032339" y="546558"/>
                  <a:pt x="1101740" y="13881"/>
                  <a:pt x="935178" y="93696"/>
                </a:cubicBezTo>
                <a:cubicBezTo>
                  <a:pt x="768616" y="173511"/>
                  <a:pt x="267194" y="862347"/>
                  <a:pt x="133597" y="1009831"/>
                </a:cubicBezTo>
                <a:cubicBezTo>
                  <a:pt x="0" y="1157315"/>
                  <a:pt x="133597" y="978599"/>
                  <a:pt x="133597" y="978599"/>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Freeform 16"/>
          <p:cNvSpPr/>
          <p:nvPr/>
        </p:nvSpPr>
        <p:spPr>
          <a:xfrm>
            <a:off x="2238178" y="4080965"/>
            <a:ext cx="1384548" cy="2073450"/>
          </a:xfrm>
          <a:custGeom>
            <a:avLst/>
            <a:gdLst>
              <a:gd name="connsiteX0" fmla="*/ 1113885 w 1384548"/>
              <a:gd name="connsiteY0" fmla="*/ 0 h 2073450"/>
              <a:gd name="connsiteX1" fmla="*/ 1238806 w 1384548"/>
              <a:gd name="connsiteY1" fmla="*/ 759976 h 2073450"/>
              <a:gd name="connsiteX2" fmla="*/ 239433 w 1384548"/>
              <a:gd name="connsiteY2" fmla="*/ 1967609 h 2073450"/>
              <a:gd name="connsiteX3" fmla="*/ 0 w 1384548"/>
              <a:gd name="connsiteY3" fmla="*/ 1395024 h 2073450"/>
            </a:gdLst>
            <a:ahLst/>
            <a:cxnLst>
              <a:cxn ang="0">
                <a:pos x="connsiteX0" y="connsiteY0"/>
              </a:cxn>
              <a:cxn ang="0">
                <a:pos x="connsiteX1" y="connsiteY1"/>
              </a:cxn>
              <a:cxn ang="0">
                <a:pos x="connsiteX2" y="connsiteY2"/>
              </a:cxn>
              <a:cxn ang="0">
                <a:pos x="connsiteX3" y="connsiteY3"/>
              </a:cxn>
            </a:cxnLst>
            <a:rect l="l" t="t" r="r" b="b"/>
            <a:pathLst>
              <a:path w="1384548" h="2073450">
                <a:moveTo>
                  <a:pt x="1113885" y="0"/>
                </a:moveTo>
                <a:cubicBezTo>
                  <a:pt x="1249216" y="216020"/>
                  <a:pt x="1384548" y="432041"/>
                  <a:pt x="1238806" y="759976"/>
                </a:cubicBezTo>
                <a:cubicBezTo>
                  <a:pt x="1093064" y="1087911"/>
                  <a:pt x="445901" y="1861768"/>
                  <a:pt x="239433" y="1967609"/>
                </a:cubicBezTo>
                <a:cubicBezTo>
                  <a:pt x="32965" y="2073450"/>
                  <a:pt x="0" y="1395024"/>
                  <a:pt x="0" y="13950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Freeform 17"/>
          <p:cNvSpPr/>
          <p:nvPr/>
        </p:nvSpPr>
        <p:spPr>
          <a:xfrm>
            <a:off x="5298755" y="3092492"/>
            <a:ext cx="1197167" cy="2423405"/>
          </a:xfrm>
          <a:custGeom>
            <a:avLst/>
            <a:gdLst>
              <a:gd name="connsiteX0" fmla="*/ 0 w 1270037"/>
              <a:gd name="connsiteY0" fmla="*/ 0 h 2382299"/>
              <a:gd name="connsiteX1" fmla="*/ 1238806 w 1270037"/>
              <a:gd name="connsiteY1" fmla="*/ 2269517 h 2382299"/>
              <a:gd name="connsiteX2" fmla="*/ 187383 w 1270037"/>
              <a:gd name="connsiteY2" fmla="*/ 676691 h 2382299"/>
            </a:gdLst>
            <a:ahLst/>
            <a:cxnLst>
              <a:cxn ang="0">
                <a:pos x="connsiteX0" y="connsiteY0"/>
              </a:cxn>
              <a:cxn ang="0">
                <a:pos x="connsiteX1" y="connsiteY1"/>
              </a:cxn>
              <a:cxn ang="0">
                <a:pos x="connsiteX2" y="connsiteY2"/>
              </a:cxn>
            </a:cxnLst>
            <a:rect l="l" t="t" r="r" b="b"/>
            <a:pathLst>
              <a:path w="1270037" h="2382299">
                <a:moveTo>
                  <a:pt x="0" y="0"/>
                </a:moveTo>
                <a:cubicBezTo>
                  <a:pt x="603788" y="1078367"/>
                  <a:pt x="1207576" y="2156735"/>
                  <a:pt x="1238806" y="2269517"/>
                </a:cubicBezTo>
                <a:cubicBezTo>
                  <a:pt x="1270037" y="2382299"/>
                  <a:pt x="187383" y="676691"/>
                  <a:pt x="187383" y="676691"/>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Freeform 19"/>
          <p:cNvSpPr/>
          <p:nvPr/>
        </p:nvSpPr>
        <p:spPr>
          <a:xfrm>
            <a:off x="4401751" y="3674951"/>
            <a:ext cx="1167670" cy="2030072"/>
          </a:xfrm>
          <a:custGeom>
            <a:avLst/>
            <a:gdLst>
              <a:gd name="connsiteX0" fmla="*/ 1167670 w 1167670"/>
              <a:gd name="connsiteY0" fmla="*/ 0 h 2030072"/>
              <a:gd name="connsiteX1" fmla="*/ 137067 w 1167670"/>
              <a:gd name="connsiteY1" fmla="*/ 687101 h 2030072"/>
              <a:gd name="connsiteX2" fmla="*/ 345269 w 1167670"/>
              <a:gd name="connsiteY2" fmla="*/ 1603236 h 2030072"/>
              <a:gd name="connsiteX3" fmla="*/ 43376 w 1167670"/>
              <a:gd name="connsiteY3" fmla="*/ 2030072 h 2030072"/>
              <a:gd name="connsiteX4" fmla="*/ 43376 w 1167670"/>
              <a:gd name="connsiteY4" fmla="*/ 2030072 h 20300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7670" h="2030072">
                <a:moveTo>
                  <a:pt x="1167670" y="0"/>
                </a:moveTo>
                <a:cubicBezTo>
                  <a:pt x="720902" y="209947"/>
                  <a:pt x="274134" y="419895"/>
                  <a:pt x="137067" y="687101"/>
                </a:cubicBezTo>
                <a:cubicBezTo>
                  <a:pt x="0" y="954307"/>
                  <a:pt x="360884" y="1379408"/>
                  <a:pt x="345269" y="1603236"/>
                </a:cubicBezTo>
                <a:cubicBezTo>
                  <a:pt x="329654" y="1827065"/>
                  <a:pt x="43376" y="2030072"/>
                  <a:pt x="43376" y="2030072"/>
                </a:cubicBezTo>
                <a:lnTo>
                  <a:pt x="43376" y="2030072"/>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p:cNvSpPr txBox="1"/>
          <p:nvPr/>
        </p:nvSpPr>
        <p:spPr>
          <a:xfrm>
            <a:off x="4401751" y="1790628"/>
            <a:ext cx="265142" cy="369332"/>
          </a:xfrm>
          <a:prstGeom prst="rect">
            <a:avLst/>
          </a:prstGeom>
          <a:noFill/>
        </p:spPr>
        <p:txBody>
          <a:bodyPr wrap="none" rtlCol="0">
            <a:spAutoFit/>
          </a:bodyPr>
          <a:lstStyle/>
          <a:p>
            <a:r>
              <a:rPr lang="en-US" dirty="0" err="1" smtClean="0"/>
              <a:t>r</a:t>
            </a:r>
            <a:endParaRPr lang="en-US" dirty="0"/>
          </a:p>
        </p:txBody>
      </p:sp>
      <p:sp>
        <p:nvSpPr>
          <p:cNvPr id="22" name="TextBox 21"/>
          <p:cNvSpPr txBox="1"/>
          <p:nvPr/>
        </p:nvSpPr>
        <p:spPr>
          <a:xfrm>
            <a:off x="6065637" y="3144009"/>
            <a:ext cx="237640" cy="369332"/>
          </a:xfrm>
          <a:prstGeom prst="rect">
            <a:avLst/>
          </a:prstGeom>
          <a:noFill/>
        </p:spPr>
        <p:txBody>
          <a:bodyPr wrap="none" rtlCol="0">
            <a:spAutoFit/>
          </a:bodyPr>
          <a:lstStyle/>
          <a:p>
            <a:r>
              <a:rPr lang="en-US" dirty="0" err="1" smtClean="0"/>
              <a:t>l</a:t>
            </a:r>
            <a:endParaRPr lang="en-US" dirty="0"/>
          </a:p>
        </p:txBody>
      </p:sp>
      <p:cxnSp>
        <p:nvCxnSpPr>
          <p:cNvPr id="24" name="Straight Connector 23"/>
          <p:cNvCxnSpPr>
            <a:endCxn id="12" idx="1"/>
          </p:cNvCxnSpPr>
          <p:nvPr/>
        </p:nvCxnSpPr>
        <p:spPr>
          <a:xfrm flipV="1">
            <a:off x="685122" y="4559854"/>
            <a:ext cx="1355264" cy="93696"/>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2" idx="0"/>
            <a:endCxn id="3" idx="165"/>
          </p:cNvCxnSpPr>
          <p:nvPr/>
        </p:nvCxnSpPr>
        <p:spPr>
          <a:xfrm flipH="1">
            <a:off x="1217985" y="4028912"/>
            <a:ext cx="322715" cy="1165990"/>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82411" y="4663961"/>
            <a:ext cx="651916" cy="307777"/>
          </a:xfrm>
          <a:prstGeom prst="rect">
            <a:avLst/>
          </a:prstGeom>
          <a:noFill/>
        </p:spPr>
        <p:txBody>
          <a:bodyPr wrap="none" rtlCol="0">
            <a:spAutoFit/>
          </a:bodyPr>
          <a:lstStyle/>
          <a:p>
            <a:r>
              <a:rPr lang="en-US" sz="1400" dirty="0" smtClean="0"/>
              <a:t>Click 1</a:t>
            </a:r>
          </a:p>
        </p:txBody>
      </p:sp>
      <p:sp>
        <p:nvSpPr>
          <p:cNvPr id="28" name="TextBox 27"/>
          <p:cNvSpPr txBox="1"/>
          <p:nvPr/>
        </p:nvSpPr>
        <p:spPr>
          <a:xfrm>
            <a:off x="1280445" y="4757660"/>
            <a:ext cx="651916" cy="307777"/>
          </a:xfrm>
          <a:prstGeom prst="rect">
            <a:avLst/>
          </a:prstGeom>
          <a:noFill/>
        </p:spPr>
        <p:txBody>
          <a:bodyPr wrap="none" rtlCol="0">
            <a:spAutoFit/>
          </a:bodyPr>
          <a:lstStyle/>
          <a:p>
            <a:r>
              <a:rPr lang="en-US" sz="1400" dirty="0" smtClean="0"/>
              <a:t>Click 2</a:t>
            </a:r>
          </a:p>
        </p:txBody>
      </p:sp>
      <p:sp>
        <p:nvSpPr>
          <p:cNvPr id="29" name="TextBox 28"/>
          <p:cNvSpPr txBox="1"/>
          <p:nvPr/>
        </p:nvSpPr>
        <p:spPr>
          <a:xfrm>
            <a:off x="755284" y="4211341"/>
            <a:ext cx="651916" cy="307777"/>
          </a:xfrm>
          <a:prstGeom prst="rect">
            <a:avLst/>
          </a:prstGeom>
          <a:noFill/>
        </p:spPr>
        <p:txBody>
          <a:bodyPr wrap="none" rtlCol="0">
            <a:spAutoFit/>
          </a:bodyPr>
          <a:lstStyle/>
          <a:p>
            <a:r>
              <a:rPr lang="en-US" sz="1400" dirty="0" smtClean="0"/>
              <a:t>Click 3</a:t>
            </a:r>
          </a:p>
        </p:txBody>
      </p:sp>
      <p:sp>
        <p:nvSpPr>
          <p:cNvPr id="30" name="TextBox 29"/>
          <p:cNvSpPr txBox="1"/>
          <p:nvPr/>
        </p:nvSpPr>
        <p:spPr>
          <a:xfrm>
            <a:off x="1369482" y="4294632"/>
            <a:ext cx="651916" cy="307777"/>
          </a:xfrm>
          <a:prstGeom prst="rect">
            <a:avLst/>
          </a:prstGeom>
          <a:noFill/>
        </p:spPr>
        <p:txBody>
          <a:bodyPr wrap="none" rtlCol="0">
            <a:spAutoFit/>
          </a:bodyPr>
          <a:lstStyle/>
          <a:p>
            <a:r>
              <a:rPr lang="en-US" sz="1400" dirty="0" smtClean="0"/>
              <a:t>Click 4</a:t>
            </a:r>
          </a:p>
        </p:txBody>
      </p:sp>
      <p:sp>
        <p:nvSpPr>
          <p:cNvPr id="31" name="TextBox 30"/>
          <p:cNvSpPr txBox="1"/>
          <p:nvPr/>
        </p:nvSpPr>
        <p:spPr>
          <a:xfrm>
            <a:off x="1800853" y="1848131"/>
            <a:ext cx="293319" cy="369332"/>
          </a:xfrm>
          <a:prstGeom prst="rect">
            <a:avLst/>
          </a:prstGeom>
          <a:noFill/>
        </p:spPr>
        <p:txBody>
          <a:bodyPr wrap="none" rtlCol="0">
            <a:spAutoFit/>
          </a:bodyPr>
          <a:lstStyle/>
          <a:p>
            <a:r>
              <a:rPr lang="en-US" dirty="0" err="1" smtClean="0"/>
              <a:t>g</a:t>
            </a:r>
            <a:endParaRPr lang="en-US" dirty="0"/>
          </a:p>
        </p:txBody>
      </p:sp>
      <p:sp>
        <p:nvSpPr>
          <p:cNvPr id="32" name="TextBox 31"/>
          <p:cNvSpPr txBox="1"/>
          <p:nvPr/>
        </p:nvSpPr>
        <p:spPr>
          <a:xfrm>
            <a:off x="2008409" y="2600918"/>
            <a:ext cx="305943" cy="369332"/>
          </a:xfrm>
          <a:prstGeom prst="rect">
            <a:avLst/>
          </a:prstGeom>
          <a:noFill/>
        </p:spPr>
        <p:txBody>
          <a:bodyPr wrap="none" rtlCol="0">
            <a:spAutoFit/>
          </a:bodyPr>
          <a:lstStyle/>
          <a:p>
            <a:r>
              <a:rPr lang="en-US" dirty="0" err="1" smtClean="0"/>
              <a:t>d</a:t>
            </a:r>
            <a:endParaRPr lang="en-US" dirty="0"/>
          </a:p>
        </p:txBody>
      </p:sp>
      <p:sp>
        <p:nvSpPr>
          <p:cNvPr id="33" name="TextBox 32"/>
          <p:cNvSpPr txBox="1"/>
          <p:nvPr/>
        </p:nvSpPr>
        <p:spPr>
          <a:xfrm>
            <a:off x="3118991" y="2948932"/>
            <a:ext cx="305943" cy="369332"/>
          </a:xfrm>
          <a:prstGeom prst="rect">
            <a:avLst/>
          </a:prstGeom>
          <a:noFill/>
        </p:spPr>
        <p:txBody>
          <a:bodyPr wrap="none" rtlCol="0">
            <a:spAutoFit/>
          </a:bodyPr>
          <a:lstStyle/>
          <a:p>
            <a:r>
              <a:rPr lang="en-US" dirty="0" err="1" smtClean="0"/>
              <a:t>b</a:t>
            </a:r>
            <a:endParaRPr lang="en-US" dirty="0"/>
          </a:p>
        </p:txBody>
      </p:sp>
      <p:sp>
        <p:nvSpPr>
          <p:cNvPr id="34" name="TextBox 33"/>
          <p:cNvSpPr txBox="1"/>
          <p:nvPr/>
        </p:nvSpPr>
        <p:spPr>
          <a:xfrm>
            <a:off x="2238178" y="1775257"/>
            <a:ext cx="289600" cy="369332"/>
          </a:xfrm>
          <a:prstGeom prst="rect">
            <a:avLst/>
          </a:prstGeom>
          <a:noFill/>
        </p:spPr>
        <p:txBody>
          <a:bodyPr wrap="none" rtlCol="0">
            <a:spAutoFit/>
          </a:bodyPr>
          <a:lstStyle/>
          <a:p>
            <a:r>
              <a:rPr lang="en-US" dirty="0" err="1" smtClean="0"/>
              <a:t>k</a:t>
            </a:r>
            <a:endParaRPr lang="en-US" dirty="0"/>
          </a:p>
        </p:txBody>
      </p:sp>
      <p:sp>
        <p:nvSpPr>
          <p:cNvPr id="35" name="TextBox 34"/>
          <p:cNvSpPr txBox="1"/>
          <p:nvPr/>
        </p:nvSpPr>
        <p:spPr>
          <a:xfrm>
            <a:off x="2759043" y="2358997"/>
            <a:ext cx="261986" cy="369332"/>
          </a:xfrm>
          <a:prstGeom prst="rect">
            <a:avLst/>
          </a:prstGeom>
          <a:noFill/>
        </p:spPr>
        <p:txBody>
          <a:bodyPr wrap="none" rtlCol="0">
            <a:spAutoFit/>
          </a:bodyPr>
          <a:lstStyle/>
          <a:p>
            <a:r>
              <a:rPr lang="en-US" dirty="0" err="1" smtClean="0"/>
              <a:t>t</a:t>
            </a:r>
            <a:endParaRPr lang="en-US" dirty="0"/>
          </a:p>
        </p:txBody>
      </p:sp>
      <p:sp>
        <p:nvSpPr>
          <p:cNvPr id="36" name="TextBox 35"/>
          <p:cNvSpPr txBox="1"/>
          <p:nvPr/>
        </p:nvSpPr>
        <p:spPr>
          <a:xfrm>
            <a:off x="3754588" y="2798669"/>
            <a:ext cx="305943" cy="369332"/>
          </a:xfrm>
          <a:prstGeom prst="rect">
            <a:avLst/>
          </a:prstGeom>
          <a:noFill/>
        </p:spPr>
        <p:txBody>
          <a:bodyPr wrap="none" rtlCol="0">
            <a:spAutoFit/>
          </a:bodyPr>
          <a:lstStyle/>
          <a:p>
            <a:r>
              <a:rPr lang="en-US" dirty="0" err="1" smtClean="0"/>
              <a:t>p</a:t>
            </a:r>
            <a:endParaRPr lang="en-US" dirty="0"/>
          </a:p>
        </p:txBody>
      </p:sp>
      <p:sp>
        <p:nvSpPr>
          <p:cNvPr id="37" name="Freeform 36"/>
          <p:cNvSpPr/>
          <p:nvPr/>
        </p:nvSpPr>
        <p:spPr>
          <a:xfrm>
            <a:off x="2082026" y="1145169"/>
            <a:ext cx="93692" cy="1311739"/>
          </a:xfrm>
          <a:custGeom>
            <a:avLst/>
            <a:gdLst>
              <a:gd name="connsiteX0" fmla="*/ 10411 w 93692"/>
              <a:gd name="connsiteY0" fmla="*/ 0 h 1311739"/>
              <a:gd name="connsiteX1" fmla="*/ 83282 w 93692"/>
              <a:gd name="connsiteY1" fmla="*/ 947367 h 1311739"/>
              <a:gd name="connsiteX2" fmla="*/ 72871 w 93692"/>
              <a:gd name="connsiteY2" fmla="*/ 1176401 h 1311739"/>
              <a:gd name="connsiteX3" fmla="*/ 0 w 93692"/>
              <a:gd name="connsiteY3" fmla="*/ 1311739 h 1311739"/>
            </a:gdLst>
            <a:ahLst/>
            <a:cxnLst>
              <a:cxn ang="0">
                <a:pos x="connsiteX0" y="connsiteY0"/>
              </a:cxn>
              <a:cxn ang="0">
                <a:pos x="connsiteX1" y="connsiteY1"/>
              </a:cxn>
              <a:cxn ang="0">
                <a:pos x="connsiteX2" y="connsiteY2"/>
              </a:cxn>
              <a:cxn ang="0">
                <a:pos x="connsiteX3" y="connsiteY3"/>
              </a:cxn>
            </a:cxnLst>
            <a:rect l="l" t="t" r="r" b="b"/>
            <a:pathLst>
              <a:path w="93692" h="1311739">
                <a:moveTo>
                  <a:pt x="10411" y="0"/>
                </a:moveTo>
                <a:cubicBezTo>
                  <a:pt x="41641" y="375650"/>
                  <a:pt x="72872" y="751300"/>
                  <a:pt x="83282" y="947367"/>
                </a:cubicBezTo>
                <a:cubicBezTo>
                  <a:pt x="93692" y="1143434"/>
                  <a:pt x="86751" y="1115672"/>
                  <a:pt x="72871" y="1176401"/>
                </a:cubicBezTo>
                <a:cubicBezTo>
                  <a:pt x="58991" y="1237130"/>
                  <a:pt x="0" y="1311739"/>
                  <a:pt x="0" y="1311739"/>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Freeform 37"/>
          <p:cNvSpPr/>
          <p:nvPr/>
        </p:nvSpPr>
        <p:spPr>
          <a:xfrm>
            <a:off x="2363100" y="2404854"/>
            <a:ext cx="20820" cy="624637"/>
          </a:xfrm>
          <a:custGeom>
            <a:avLst/>
            <a:gdLst>
              <a:gd name="connsiteX0" fmla="*/ 0 w 20820"/>
              <a:gd name="connsiteY0" fmla="*/ 0 h 624637"/>
              <a:gd name="connsiteX1" fmla="*/ 20820 w 20820"/>
              <a:gd name="connsiteY1" fmla="*/ 624637 h 624637"/>
              <a:gd name="connsiteX2" fmla="*/ 20820 w 20820"/>
              <a:gd name="connsiteY2" fmla="*/ 624637 h 624637"/>
            </a:gdLst>
            <a:ahLst/>
            <a:cxnLst>
              <a:cxn ang="0">
                <a:pos x="connsiteX0" y="connsiteY0"/>
              </a:cxn>
              <a:cxn ang="0">
                <a:pos x="connsiteX1" y="connsiteY1"/>
              </a:cxn>
              <a:cxn ang="0">
                <a:pos x="connsiteX2" y="connsiteY2"/>
              </a:cxn>
            </a:cxnLst>
            <a:rect l="l" t="t" r="r" b="b"/>
            <a:pathLst>
              <a:path w="20820" h="624637">
                <a:moveTo>
                  <a:pt x="0" y="0"/>
                </a:moveTo>
                <a:lnTo>
                  <a:pt x="20820" y="624637"/>
                </a:lnTo>
                <a:lnTo>
                  <a:pt x="20820" y="624637"/>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Freeform 38"/>
          <p:cNvSpPr/>
          <p:nvPr/>
        </p:nvSpPr>
        <p:spPr>
          <a:xfrm>
            <a:off x="3383293" y="2613067"/>
            <a:ext cx="447636" cy="1353382"/>
          </a:xfrm>
          <a:custGeom>
            <a:avLst/>
            <a:gdLst>
              <a:gd name="connsiteX0" fmla="*/ 0 w 447636"/>
              <a:gd name="connsiteY0" fmla="*/ 0 h 1353382"/>
              <a:gd name="connsiteX1" fmla="*/ 447636 w 447636"/>
              <a:gd name="connsiteY1" fmla="*/ 1353382 h 1353382"/>
              <a:gd name="connsiteX2" fmla="*/ 447636 w 447636"/>
              <a:gd name="connsiteY2" fmla="*/ 1353382 h 1353382"/>
            </a:gdLst>
            <a:ahLst/>
            <a:cxnLst>
              <a:cxn ang="0">
                <a:pos x="connsiteX0" y="connsiteY0"/>
              </a:cxn>
              <a:cxn ang="0">
                <a:pos x="connsiteX1" y="connsiteY1"/>
              </a:cxn>
              <a:cxn ang="0">
                <a:pos x="connsiteX2" y="connsiteY2"/>
              </a:cxn>
            </a:cxnLst>
            <a:rect l="l" t="t" r="r" b="b"/>
            <a:pathLst>
              <a:path w="447636" h="1353382">
                <a:moveTo>
                  <a:pt x="0" y="0"/>
                </a:moveTo>
                <a:lnTo>
                  <a:pt x="447636" y="1353382"/>
                </a:lnTo>
                <a:lnTo>
                  <a:pt x="447636" y="1353382"/>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1" name="Straight Connector 40"/>
          <p:cNvCxnSpPr>
            <a:stCxn id="3" idx="64"/>
            <a:endCxn id="11" idx="3"/>
          </p:cNvCxnSpPr>
          <p:nvPr/>
        </p:nvCxnSpPr>
        <p:spPr>
          <a:xfrm flipH="1">
            <a:off x="5298756" y="2456908"/>
            <a:ext cx="822402" cy="635584"/>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rot="16200000" flipH="1">
            <a:off x="1221351" y="2304168"/>
            <a:ext cx="1254725" cy="1028773"/>
          </a:xfrm>
          <a:prstGeom prst="line">
            <a:avLst/>
          </a:prstGeom>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830930" y="5194902"/>
            <a:ext cx="364354" cy="369332"/>
          </a:xfrm>
          <a:prstGeom prst="rect">
            <a:avLst/>
          </a:prstGeom>
          <a:noFill/>
        </p:spPr>
        <p:txBody>
          <a:bodyPr wrap="square" rtlCol="0">
            <a:spAutoFit/>
          </a:bodyPr>
          <a:lstStyle/>
          <a:p>
            <a:r>
              <a:rPr lang="en-US" dirty="0" smtClean="0"/>
              <a:t>a</a:t>
            </a:r>
            <a:endParaRPr lang="en-US" dirty="0"/>
          </a:p>
        </p:txBody>
      </p:sp>
      <p:sp>
        <p:nvSpPr>
          <p:cNvPr id="46" name="TextBox 45"/>
          <p:cNvSpPr txBox="1"/>
          <p:nvPr/>
        </p:nvSpPr>
        <p:spPr>
          <a:xfrm>
            <a:off x="4060531" y="3966449"/>
            <a:ext cx="364354" cy="369332"/>
          </a:xfrm>
          <a:prstGeom prst="rect">
            <a:avLst/>
          </a:prstGeom>
          <a:noFill/>
        </p:spPr>
        <p:txBody>
          <a:bodyPr wrap="square" rtlCol="0">
            <a:spAutoFit/>
          </a:bodyPr>
          <a:lstStyle/>
          <a:p>
            <a:r>
              <a:rPr lang="en-US" dirty="0" smtClean="0"/>
              <a:t>i</a:t>
            </a:r>
            <a:endParaRPr lang="en-US" dirty="0"/>
          </a:p>
        </p:txBody>
      </p:sp>
      <p:cxnSp>
        <p:nvCxnSpPr>
          <p:cNvPr id="48" name="Straight Connector 47"/>
          <p:cNvCxnSpPr>
            <a:stCxn id="17" idx="0"/>
          </p:cNvCxnSpPr>
          <p:nvPr/>
        </p:nvCxnSpPr>
        <p:spPr>
          <a:xfrm>
            <a:off x="3352063" y="4080965"/>
            <a:ext cx="1314830" cy="890773"/>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3529034" y="4519118"/>
            <a:ext cx="1169089" cy="898006"/>
          </a:xfrm>
          <a:prstGeom prst="line">
            <a:avLst/>
          </a:prstGeom>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rot="3092153">
            <a:off x="661623" y="2660159"/>
            <a:ext cx="1652729" cy="369332"/>
          </a:xfrm>
          <a:prstGeom prst="rect">
            <a:avLst/>
          </a:prstGeom>
          <a:noFill/>
        </p:spPr>
        <p:txBody>
          <a:bodyPr wrap="none" rtlCol="0">
            <a:spAutoFit/>
          </a:bodyPr>
          <a:lstStyle/>
          <a:p>
            <a:r>
              <a:rPr lang="en-US" dirty="0" err="1" smtClean="0"/>
              <a:t>Prevoiced</a:t>
            </a:r>
            <a:r>
              <a:rPr lang="en-US" dirty="0" smtClean="0"/>
              <a:t> stops</a:t>
            </a:r>
            <a:endParaRPr lang="en-US" dirty="0"/>
          </a:p>
        </p:txBody>
      </p:sp>
      <p:sp>
        <p:nvSpPr>
          <p:cNvPr id="58" name="Title 57"/>
          <p:cNvSpPr>
            <a:spLocks noGrp="1"/>
          </p:cNvSpPr>
          <p:nvPr>
            <p:ph type="title"/>
          </p:nvPr>
        </p:nvSpPr>
        <p:spPr>
          <a:xfrm>
            <a:off x="457200" y="64635"/>
            <a:ext cx="8229600" cy="1143000"/>
          </a:xfrm>
        </p:spPr>
        <p:txBody>
          <a:bodyPr>
            <a:normAutofit fontScale="90000"/>
          </a:bodyPr>
          <a:lstStyle/>
          <a:p>
            <a:r>
              <a:rPr lang="en-US" dirty="0" smtClean="0"/>
              <a:t>How experience can affect speech perception</a:t>
            </a:r>
            <a:endParaRPr lang="en-US" dirty="0"/>
          </a:p>
        </p:txBody>
      </p:sp>
      <p:sp>
        <p:nvSpPr>
          <p:cNvPr id="59" name="TextBox 58"/>
          <p:cNvSpPr txBox="1"/>
          <p:nvPr/>
        </p:nvSpPr>
        <p:spPr>
          <a:xfrm>
            <a:off x="5569421" y="6149055"/>
            <a:ext cx="3389570" cy="461665"/>
          </a:xfrm>
          <a:prstGeom prst="rect">
            <a:avLst/>
          </a:prstGeom>
          <a:noFill/>
        </p:spPr>
        <p:txBody>
          <a:bodyPr wrap="none" rtlCol="0">
            <a:spAutoFit/>
          </a:bodyPr>
          <a:lstStyle/>
          <a:p>
            <a:r>
              <a:rPr lang="en-US" sz="2400" dirty="0" smtClean="0"/>
              <a:t>Perceptual reorganization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4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48"/>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53"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Conclusions</a:t>
            </a:r>
            <a:endParaRPr lang="en-US" dirty="0"/>
          </a:p>
        </p:txBody>
      </p:sp>
      <p:sp>
        <p:nvSpPr>
          <p:cNvPr id="3" name="Content Placeholder 2"/>
          <p:cNvSpPr>
            <a:spLocks noGrp="1"/>
          </p:cNvSpPr>
          <p:nvPr>
            <p:ph idx="1"/>
          </p:nvPr>
        </p:nvSpPr>
        <p:spPr/>
        <p:txBody>
          <a:bodyPr>
            <a:normAutofit lnSpcReduction="10000"/>
          </a:bodyPr>
          <a:lstStyle/>
          <a:p>
            <a:r>
              <a:rPr lang="en-US" dirty="0" smtClean="0"/>
              <a:t>Auditory sensitivity constrains the phonetic distinctions that we are able to make.</a:t>
            </a:r>
          </a:p>
          <a:p>
            <a:r>
              <a:rPr lang="en-US" dirty="0" smtClean="0"/>
              <a:t>Phonetic categories are organized in such a way as to optimize our ability to discriminate and to adapt to changing conditions.</a:t>
            </a:r>
          </a:p>
          <a:p>
            <a:r>
              <a:rPr lang="en-US" dirty="0" smtClean="0"/>
              <a:t>Experience with speech sounds reorganizes phonetic categories, and it is the reorganization that makes it difficult to hear phonetic contrasts in the reorganized region.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TextBox 2"/>
          <p:cNvSpPr txBox="1"/>
          <p:nvPr/>
        </p:nvSpPr>
        <p:spPr>
          <a:xfrm>
            <a:off x="457200" y="1285154"/>
            <a:ext cx="7973411" cy="5262980"/>
          </a:xfrm>
          <a:prstGeom prst="rect">
            <a:avLst/>
          </a:prstGeom>
          <a:noFill/>
        </p:spPr>
        <p:txBody>
          <a:bodyPr wrap="square" rtlCol="0">
            <a:spAutoFit/>
          </a:bodyPr>
          <a:lstStyle/>
          <a:p>
            <a:r>
              <a:rPr lang="en-US" sz="1600" dirty="0" smtClean="0"/>
              <a:t>Best, C. T., </a:t>
            </a:r>
            <a:r>
              <a:rPr lang="en-US" sz="1600" dirty="0" err="1" smtClean="0"/>
              <a:t>McRoberts</a:t>
            </a:r>
            <a:r>
              <a:rPr lang="en-US" sz="1600" dirty="0" smtClean="0"/>
              <a:t>, G. W., &amp; </a:t>
            </a:r>
            <a:r>
              <a:rPr lang="en-US" sz="1600" dirty="0" err="1" smtClean="0"/>
              <a:t>Sithole</a:t>
            </a:r>
            <a:r>
              <a:rPr lang="en-US" sz="1600" dirty="0" smtClean="0"/>
              <a:t>, N. M. (1988). EXAMINATION OF PERCEPTUAL REORGANIZATION FOR NONNATIVE SPEECH CONTRASTS - ZULU CLICK DISCRIMINATION BY ENGLISH-SPEAKING ADULTS AND INFANTS. </a:t>
            </a:r>
            <a:r>
              <a:rPr lang="en-US" sz="1600" i="1" dirty="0" smtClean="0"/>
              <a:t>Journal of Experimental Psychology-Human Perception and Performance, 14</a:t>
            </a:r>
            <a:r>
              <a:rPr lang="en-US" sz="1600" dirty="0" smtClean="0"/>
              <a:t>(3), 345-360. </a:t>
            </a:r>
          </a:p>
          <a:p>
            <a:r>
              <a:rPr lang="en-US" sz="1600" dirty="0" err="1" smtClean="0"/>
              <a:t>Kuhl</a:t>
            </a:r>
            <a:r>
              <a:rPr lang="en-US" sz="1600" dirty="0" smtClean="0"/>
              <a:t>, P. K. (1991). HUMAN ADULTS AND HUMAN INFANTS SHOW A PERCEPTUAL MAGNET EFFECT FOR THE PROTOTYPES OF SPEECH CATEGORIES, MONKEYS DO NOT. </a:t>
            </a:r>
            <a:r>
              <a:rPr lang="en-US" sz="1600" i="1" dirty="0" smtClean="0"/>
              <a:t>Perception &amp; Psychophysics, 50</a:t>
            </a:r>
            <a:r>
              <a:rPr lang="en-US" sz="1600" dirty="0" smtClean="0"/>
              <a:t>(2), 93-107. </a:t>
            </a:r>
          </a:p>
          <a:p>
            <a:r>
              <a:rPr lang="en-US" sz="1600" dirty="0" err="1" smtClean="0"/>
              <a:t>Kuhl</a:t>
            </a:r>
            <a:r>
              <a:rPr lang="en-US" sz="1600" dirty="0" smtClean="0"/>
              <a:t>, P. K., &amp; Miller, J. D. (1974). DISCRIMINATION OF SPEECH SOUNDS BY CHINCHILLA - (T) VS (D) IN CV SYLLABLES. </a:t>
            </a:r>
            <a:r>
              <a:rPr lang="en-US" sz="1600" i="1" dirty="0" smtClean="0"/>
              <a:t>J. </a:t>
            </a:r>
            <a:r>
              <a:rPr lang="en-US" sz="1600" i="1" dirty="0" err="1" smtClean="0"/>
              <a:t>Acoust</a:t>
            </a:r>
            <a:r>
              <a:rPr lang="en-US" sz="1600" i="1" dirty="0" smtClean="0"/>
              <a:t>. Soc. Am., 56</a:t>
            </a:r>
            <a:r>
              <a:rPr lang="en-US" sz="1600" dirty="0" smtClean="0"/>
              <a:t>, S52-S52. </a:t>
            </a:r>
          </a:p>
          <a:p>
            <a:r>
              <a:rPr lang="en-US" sz="1600" dirty="0" smtClean="0"/>
              <a:t>Logan, J. S., Lively, S. E., &amp; Pisoni, D. B. (1991). TRAINING JAPANESE LISTENERS TO IDENTIFY ENGLISH /R/ AND /1/ - A 1ST REPORT. </a:t>
            </a:r>
            <a:r>
              <a:rPr lang="en-US" sz="1600" i="1" dirty="0" smtClean="0"/>
              <a:t>J. </a:t>
            </a:r>
            <a:r>
              <a:rPr lang="en-US" sz="1600" i="1" dirty="0" err="1" smtClean="0"/>
              <a:t>Acoust</a:t>
            </a:r>
            <a:r>
              <a:rPr lang="en-US" sz="1600" i="1" dirty="0" smtClean="0"/>
              <a:t>. Soc. Am., 89</a:t>
            </a:r>
            <a:r>
              <a:rPr lang="en-US" sz="1600" dirty="0" smtClean="0"/>
              <a:t>(2), 874-886. </a:t>
            </a:r>
          </a:p>
          <a:p>
            <a:r>
              <a:rPr lang="en-US" sz="1600" dirty="0" smtClean="0"/>
              <a:t>Mattock, K., &amp; Burnham, D. (2006). Chinese and English infants' tone perception: Evidence for perceptual reorganization. </a:t>
            </a:r>
            <a:r>
              <a:rPr lang="en-US" sz="1600" i="1" dirty="0" smtClean="0"/>
              <a:t>Infancy, 10</a:t>
            </a:r>
            <a:r>
              <a:rPr lang="en-US" sz="1600" dirty="0" smtClean="0"/>
              <a:t>(3), 241-265. </a:t>
            </a:r>
          </a:p>
          <a:p>
            <a:r>
              <a:rPr lang="en-US" sz="1600" dirty="0" smtClean="0"/>
              <a:t>Pisoni, D. B., &amp; Lazarus, J. H. (1974). CATEGORICAL AND NONCATEGORICAL MODES OF SPEECH-PERCEPTION ALONG VOICING CONTINUUM. </a:t>
            </a:r>
            <a:r>
              <a:rPr lang="en-US" sz="1600" i="1" dirty="0" smtClean="0"/>
              <a:t>J. </a:t>
            </a:r>
            <a:r>
              <a:rPr lang="en-US" sz="1600" i="1" dirty="0" err="1" smtClean="0"/>
              <a:t>Acoust</a:t>
            </a:r>
            <a:r>
              <a:rPr lang="en-US" sz="1600" i="1" dirty="0" smtClean="0"/>
              <a:t>. Soc. Am., 55</a:t>
            </a:r>
            <a:r>
              <a:rPr lang="en-US" sz="1600" dirty="0" smtClean="0"/>
              <a:t>(2), 328-333. </a:t>
            </a:r>
          </a:p>
          <a:p>
            <a:r>
              <a:rPr lang="en-US" sz="1600" dirty="0" smtClean="0"/>
              <a:t>Polka, L., </a:t>
            </a:r>
            <a:r>
              <a:rPr lang="en-US" sz="1600" dirty="0" err="1" smtClean="0"/>
              <a:t>Colantonio</a:t>
            </a:r>
            <a:r>
              <a:rPr lang="en-US" sz="1600" dirty="0" smtClean="0"/>
              <a:t>, C., &amp; </a:t>
            </a:r>
            <a:r>
              <a:rPr lang="en-US" sz="1600" dirty="0" err="1" smtClean="0"/>
              <a:t>Sundara</a:t>
            </a:r>
            <a:r>
              <a:rPr lang="en-US" sz="1600" dirty="0" smtClean="0"/>
              <a:t>, M. (2001). A cross-language comparison of (</a:t>
            </a:r>
            <a:r>
              <a:rPr lang="en-US" sz="1600" dirty="0" err="1" smtClean="0"/>
              <a:t>d</a:t>
            </a:r>
            <a:r>
              <a:rPr lang="en-US" sz="1600" dirty="0" smtClean="0"/>
              <a:t>)-(male) perception: Evidence for a new developmental pattern. </a:t>
            </a:r>
            <a:r>
              <a:rPr lang="en-US" sz="1600" i="1" dirty="0" smtClean="0"/>
              <a:t>J. </a:t>
            </a:r>
            <a:r>
              <a:rPr lang="en-US" sz="1600" i="1" dirty="0" err="1" smtClean="0"/>
              <a:t>Acoust</a:t>
            </a:r>
            <a:r>
              <a:rPr lang="en-US" sz="1600" i="1" dirty="0" smtClean="0"/>
              <a:t>. Soc. Am., 109</a:t>
            </a:r>
            <a:r>
              <a:rPr lang="en-US" sz="1600" dirty="0" smtClean="0"/>
              <a:t>(5), 2190-2201. </a:t>
            </a:r>
          </a:p>
          <a:p>
            <a:r>
              <a:rPr lang="en-US" sz="1600" dirty="0" smtClean="0"/>
              <a:t>Werker, J. F., &amp; Tees, R. C. (1984). CROSS-LANGUAGE SPEECH-PERCEPTION - EVIDENCE FOR PERCEPTUAL REORGANIZATION DURING THE 1ST YEAR OF LIFE. </a:t>
            </a:r>
            <a:r>
              <a:rPr lang="en-US" sz="1600" i="1" dirty="0" smtClean="0"/>
              <a:t>Infant Behavior &amp; Development, 7</a:t>
            </a:r>
            <a:r>
              <a:rPr lang="en-US" sz="1600" dirty="0" smtClean="0"/>
              <a:t>(1), 49-63. </a:t>
            </a:r>
          </a:p>
          <a:p>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Categorical perception</a:t>
            </a:r>
            <a:endParaRPr lang="en-US" dirty="0"/>
          </a:p>
        </p:txBody>
      </p:sp>
      <p:sp>
        <p:nvSpPr>
          <p:cNvPr id="4" name="Subtitle 3"/>
          <p:cNvSpPr>
            <a:spLocks noGrp="1"/>
          </p:cNvSpPr>
          <p:nvPr>
            <p:ph type="subTitle" idx="1"/>
          </p:nvPr>
        </p:nvSpPr>
        <p:spPr/>
        <p:txBody>
          <a:bodyPr>
            <a:normAutofit fontScale="92500"/>
          </a:bodyPr>
          <a:lstStyle/>
          <a:p>
            <a:r>
              <a:rPr lang="en-US" dirty="0" smtClean="0"/>
              <a:t>Listeners can only discriminate between sounds that they would identify as belonging to different categories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fontScale="90000"/>
          </a:bodyPr>
          <a:lstStyle/>
          <a:p>
            <a:r>
              <a:rPr lang="en-US" dirty="0" smtClean="0"/>
              <a:t>Speech acoustics can be varied along a continuum</a:t>
            </a:r>
          </a:p>
        </p:txBody>
      </p:sp>
      <p:pic>
        <p:nvPicPr>
          <p:cNvPr id="32771" name="Picture 3" descr="/Users/oldlynnewerner/Desktop/bet-pet.mov">
            <a:hlinkClick r:id="" action="ppaction://media"/>
          </p:cNvPr>
          <p:cNvPicPr/>
          <p:nvPr>
            <a:videoFile r:link="rId1"/>
          </p:nvPr>
        </p:nvPicPr>
        <p:blipFill>
          <a:blip r:embed="rId4"/>
          <a:srcRect/>
          <a:stretch>
            <a:fillRect/>
          </a:stretch>
        </p:blipFill>
        <p:spPr bwMode="auto">
          <a:xfrm>
            <a:off x="0" y="4467225"/>
            <a:ext cx="9144000" cy="2017713"/>
          </a:xfrm>
          <a:prstGeom prst="rect">
            <a:avLst/>
          </a:prstGeom>
          <a:noFill/>
          <a:ln w="9525">
            <a:noFill/>
            <a:miter lim="800000"/>
            <a:headEnd/>
            <a:tailEnd/>
          </a:ln>
        </p:spPr>
      </p:pic>
      <p:pic>
        <p:nvPicPr>
          <p:cNvPr id="32772" name="Picture 3"/>
          <p:cNvPicPr>
            <a:picLocks noChangeAspect="1"/>
          </p:cNvPicPr>
          <p:nvPr/>
        </p:nvPicPr>
        <p:blipFill>
          <a:blip r:embed="rId5"/>
          <a:srcRect l="3664" t="5746" r="8656" b="17036"/>
          <a:stretch>
            <a:fillRect/>
          </a:stretch>
        </p:blipFill>
        <p:spPr bwMode="auto">
          <a:xfrm>
            <a:off x="2572909" y="1620840"/>
            <a:ext cx="3998181" cy="268203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2771"/>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2771"/>
                                        </p:tgtEl>
                                      </p:cBhvr>
                                    </p:cmd>
                                  </p:childTnLst>
                                </p:cTn>
                              </p:par>
                            </p:childTnLst>
                          </p:cTn>
                        </p:par>
                      </p:childTnLst>
                    </p:cTn>
                  </p:par>
                </p:childTnLst>
              </p:cTn>
              <p:nextCondLst>
                <p:cond evt="onClick" delay="0">
                  <p:tgtEl>
                    <p:spTgt spid="32771"/>
                  </p:tgtEl>
                </p:cond>
              </p:nextCondLst>
            </p:seq>
            <p:video>
              <p:cMediaNode>
                <p:cTn id="7" fill="hold" display="0">
                  <p:stCondLst>
                    <p:cond delay="indefinite"/>
                  </p:stCondLst>
                  <p:endCondLst>
                    <p:cond evt="onNext" delay="0">
                      <p:tgtEl>
                        <p:sldTgt/>
                      </p:tgtEl>
                    </p:cond>
                    <p:cond evt="onPrev" delay="0">
                      <p:tgtEl>
                        <p:sldTgt/>
                      </p:tgtEl>
                    </p:cond>
                  </p:endCondLst>
                </p:cTn>
                <p:tgtEl>
                  <p:spTgt spid="32771"/>
                </p:tgtEl>
              </p:cMediaNode>
            </p:video>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a:t>
            </a:r>
            <a:endParaRPr lang="en-US" dirty="0"/>
          </a:p>
        </p:txBody>
      </p:sp>
      <p:pic>
        <p:nvPicPr>
          <p:cNvPr id="3" name="Picture 2"/>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3641051" y="2541588"/>
            <a:ext cx="1861899" cy="1773237"/>
          </a:xfrm>
          <a:prstGeom prst="rect">
            <a:avLst/>
          </a:prstGeom>
        </p:spPr>
      </p:pic>
      <p:pic>
        <p:nvPicPr>
          <p:cNvPr id="5" name="Picture 3"/>
          <p:cNvPicPr>
            <a:picLocks noChangeAspect="1"/>
          </p:cNvPicPr>
          <p:nvPr/>
        </p:nvPicPr>
        <p:blipFill>
          <a:blip r:embed="rId5"/>
          <a:srcRect l="31121" t="18874" r="53807" b="55316"/>
          <a:stretch>
            <a:fillRect/>
          </a:stretch>
        </p:blipFill>
        <p:spPr bwMode="auto">
          <a:xfrm>
            <a:off x="4168588" y="1628589"/>
            <a:ext cx="687294" cy="896470"/>
          </a:xfrm>
          <a:prstGeom prst="rect">
            <a:avLst/>
          </a:prstGeom>
          <a:noFill/>
          <a:ln w="9525">
            <a:noFill/>
            <a:miter lim="800000"/>
            <a:headEnd/>
            <a:tailEnd/>
          </a:ln>
        </p:spPr>
      </p:pic>
      <p:pic>
        <p:nvPicPr>
          <p:cNvPr id="6" name="Picture 3"/>
          <p:cNvPicPr>
            <a:picLocks noChangeAspect="1"/>
          </p:cNvPicPr>
          <p:nvPr/>
        </p:nvPicPr>
        <p:blipFill>
          <a:blip r:embed="rId5"/>
          <a:srcRect l="46128" t="18874" r="37162" b="55316"/>
          <a:stretch>
            <a:fillRect/>
          </a:stretch>
        </p:blipFill>
        <p:spPr bwMode="auto">
          <a:xfrm>
            <a:off x="5752362" y="1780989"/>
            <a:ext cx="762000" cy="896470"/>
          </a:xfrm>
          <a:prstGeom prst="rect">
            <a:avLst/>
          </a:prstGeom>
          <a:noFill/>
          <a:ln w="9525">
            <a:noFill/>
            <a:miter lim="800000"/>
            <a:headEnd/>
            <a:tailEnd/>
          </a:ln>
        </p:spPr>
      </p:pic>
      <p:sp>
        <p:nvSpPr>
          <p:cNvPr id="7" name="TextBox 6"/>
          <p:cNvSpPr txBox="1"/>
          <p:nvPr/>
        </p:nvSpPr>
        <p:spPr>
          <a:xfrm>
            <a:off x="3641051" y="5005294"/>
            <a:ext cx="3052037" cy="461665"/>
          </a:xfrm>
          <a:prstGeom prst="rect">
            <a:avLst/>
          </a:prstGeom>
          <a:noFill/>
        </p:spPr>
        <p:txBody>
          <a:bodyPr wrap="none" rtlCol="0">
            <a:spAutoFit/>
          </a:bodyPr>
          <a:lstStyle/>
          <a:p>
            <a:r>
              <a:rPr lang="en-US" sz="2400" dirty="0" smtClean="0"/>
              <a:t>Was that “</a:t>
            </a:r>
            <a:r>
              <a:rPr lang="en-US" sz="2400" dirty="0" err="1" smtClean="0"/>
              <a:t>ba</a:t>
            </a:r>
            <a:r>
              <a:rPr lang="en-US" sz="2400" dirty="0" smtClean="0"/>
              <a:t>” or “pa”?</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Identification functions</a:t>
            </a:r>
            <a:endParaRPr lang="en-US" dirty="0"/>
          </a:p>
        </p:txBody>
      </p:sp>
      <p:grpSp>
        <p:nvGrpSpPr>
          <p:cNvPr id="8" name="Group 7"/>
          <p:cNvGrpSpPr/>
          <p:nvPr/>
        </p:nvGrpSpPr>
        <p:grpSpPr>
          <a:xfrm>
            <a:off x="1385039" y="1912469"/>
            <a:ext cx="6429190" cy="3122706"/>
            <a:chOff x="877045" y="1912469"/>
            <a:chExt cx="3122705" cy="3122706"/>
          </a:xfrm>
        </p:grpSpPr>
        <p:cxnSp>
          <p:nvCxnSpPr>
            <p:cNvPr id="6" name="Straight Connector 5"/>
            <p:cNvCxnSpPr/>
            <p:nvPr/>
          </p:nvCxnSpPr>
          <p:spPr>
            <a:xfrm rot="5400000">
              <a:off x="-676194" y="3473822"/>
              <a:ext cx="312270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877045" y="5005292"/>
              <a:ext cx="3122705" cy="29883"/>
            </a:xfrm>
            <a:prstGeom prst="line">
              <a:avLst/>
            </a:prstGeom>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2913529" y="5632824"/>
            <a:ext cx="2893641" cy="461665"/>
          </a:xfrm>
          <a:prstGeom prst="rect">
            <a:avLst/>
          </a:prstGeom>
          <a:noFill/>
        </p:spPr>
        <p:txBody>
          <a:bodyPr wrap="none" rtlCol="0">
            <a:spAutoFit/>
          </a:bodyPr>
          <a:lstStyle/>
          <a:p>
            <a:r>
              <a:rPr lang="en-US" sz="2400" dirty="0" smtClean="0"/>
              <a:t>Voice onset time (ms)</a:t>
            </a:r>
            <a:endParaRPr lang="en-US" sz="2400" dirty="0"/>
          </a:p>
        </p:txBody>
      </p:sp>
      <p:sp>
        <p:nvSpPr>
          <p:cNvPr id="10" name="TextBox 9"/>
          <p:cNvSpPr txBox="1"/>
          <p:nvPr/>
        </p:nvSpPr>
        <p:spPr>
          <a:xfrm rot="16200000">
            <a:off x="-810092" y="3198167"/>
            <a:ext cx="3100879" cy="461665"/>
          </a:xfrm>
          <a:prstGeom prst="rect">
            <a:avLst/>
          </a:prstGeom>
          <a:noFill/>
        </p:spPr>
        <p:txBody>
          <a:bodyPr wrap="none" rtlCol="0">
            <a:spAutoFit/>
          </a:bodyPr>
          <a:lstStyle/>
          <a:p>
            <a:r>
              <a:rPr lang="en-US" sz="2400" dirty="0" smtClean="0"/>
              <a:t>Percent “pa” responses</a:t>
            </a:r>
            <a:endParaRPr lang="en-US" sz="2400" dirty="0"/>
          </a:p>
        </p:txBody>
      </p:sp>
      <p:sp>
        <p:nvSpPr>
          <p:cNvPr id="12" name="TextBox 11"/>
          <p:cNvSpPr txBox="1"/>
          <p:nvPr/>
        </p:nvSpPr>
        <p:spPr>
          <a:xfrm>
            <a:off x="1610917" y="5177660"/>
            <a:ext cx="6412486" cy="461665"/>
          </a:xfrm>
          <a:prstGeom prst="rect">
            <a:avLst/>
          </a:prstGeom>
          <a:noFill/>
        </p:spPr>
        <p:txBody>
          <a:bodyPr wrap="square" rtlCol="0">
            <a:spAutoFit/>
          </a:bodyPr>
          <a:lstStyle/>
          <a:p>
            <a:r>
              <a:rPr lang="en-US" sz="2400" dirty="0" smtClean="0"/>
              <a:t>0      5      10      15      20      25      30      35      40    </a:t>
            </a:r>
            <a:endParaRPr lang="en-US" sz="2400" dirty="0"/>
          </a:p>
        </p:txBody>
      </p:sp>
      <p:sp>
        <p:nvSpPr>
          <p:cNvPr id="15" name="TextBox 14"/>
          <p:cNvSpPr txBox="1"/>
          <p:nvPr/>
        </p:nvSpPr>
        <p:spPr>
          <a:xfrm>
            <a:off x="940800" y="2226234"/>
            <a:ext cx="535648" cy="2862323"/>
          </a:xfrm>
          <a:prstGeom prst="rect">
            <a:avLst/>
          </a:prstGeom>
          <a:noFill/>
        </p:spPr>
        <p:txBody>
          <a:bodyPr wrap="square" rtlCol="0">
            <a:spAutoFit/>
          </a:bodyPr>
          <a:lstStyle/>
          <a:p>
            <a:r>
              <a:rPr lang="en-US" dirty="0" smtClean="0"/>
              <a:t>100</a:t>
            </a:r>
          </a:p>
          <a:p>
            <a:endParaRPr lang="en-US" dirty="0" smtClean="0"/>
          </a:p>
          <a:p>
            <a:endParaRPr lang="en-US" dirty="0" smtClean="0"/>
          </a:p>
          <a:p>
            <a:endParaRPr lang="en-US" dirty="0" smtClean="0"/>
          </a:p>
          <a:p>
            <a:r>
              <a:rPr lang="en-US" dirty="0" smtClean="0"/>
              <a:t>50</a:t>
            </a:r>
          </a:p>
          <a:p>
            <a:endParaRPr lang="en-US" dirty="0" smtClean="0"/>
          </a:p>
          <a:p>
            <a:endParaRPr lang="en-US" dirty="0" smtClean="0"/>
          </a:p>
          <a:p>
            <a:endParaRPr lang="en-US" dirty="0" smtClean="0"/>
          </a:p>
          <a:p>
            <a:endParaRPr lang="en-US" dirty="0" smtClean="0"/>
          </a:p>
          <a:p>
            <a:r>
              <a:rPr lang="en-US" dirty="0" smtClean="0"/>
              <a:t>  0</a:t>
            </a:r>
            <a:endParaRPr lang="en-US" dirty="0"/>
          </a:p>
        </p:txBody>
      </p:sp>
      <p:grpSp>
        <p:nvGrpSpPr>
          <p:cNvPr id="20" name="Group 19"/>
          <p:cNvGrpSpPr/>
          <p:nvPr/>
        </p:nvGrpSpPr>
        <p:grpSpPr>
          <a:xfrm>
            <a:off x="1999383" y="2405526"/>
            <a:ext cx="5710259" cy="2392179"/>
            <a:chOff x="1999383" y="2405526"/>
            <a:chExt cx="5710259" cy="2392179"/>
          </a:xfrm>
        </p:grpSpPr>
        <p:cxnSp>
          <p:nvCxnSpPr>
            <p:cNvPr id="14" name="Straight Connector 13"/>
            <p:cNvCxnSpPr/>
            <p:nvPr/>
          </p:nvCxnSpPr>
          <p:spPr>
            <a:xfrm flipV="1">
              <a:off x="1999383" y="2405527"/>
              <a:ext cx="2303671" cy="14941"/>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H="1">
              <a:off x="3697935" y="3010645"/>
              <a:ext cx="2390591" cy="1180353"/>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483407" y="4796117"/>
              <a:ext cx="2226235" cy="1588"/>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grpSp>
      <p:grpSp>
        <p:nvGrpSpPr>
          <p:cNvPr id="21" name="Group 20"/>
          <p:cNvGrpSpPr/>
          <p:nvPr/>
        </p:nvGrpSpPr>
        <p:grpSpPr>
          <a:xfrm flipV="1">
            <a:off x="2151783" y="2423457"/>
            <a:ext cx="5710259" cy="2392179"/>
            <a:chOff x="1999383" y="2405526"/>
            <a:chExt cx="5710259" cy="2392179"/>
          </a:xfrm>
        </p:grpSpPr>
        <p:cxnSp>
          <p:nvCxnSpPr>
            <p:cNvPr id="22" name="Straight Connector 21"/>
            <p:cNvCxnSpPr/>
            <p:nvPr/>
          </p:nvCxnSpPr>
          <p:spPr>
            <a:xfrm flipV="1">
              <a:off x="1999383" y="2405527"/>
              <a:ext cx="2303671" cy="14941"/>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16200000" flipH="1">
              <a:off x="3697935" y="3010645"/>
              <a:ext cx="2390591" cy="118035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483407" y="4796117"/>
              <a:ext cx="2226235"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cxnSp>
        <p:nvCxnSpPr>
          <p:cNvPr id="26" name="Straight Connector 25"/>
          <p:cNvCxnSpPr/>
          <p:nvPr/>
        </p:nvCxnSpPr>
        <p:spPr>
          <a:xfrm rot="5400000">
            <a:off x="6448607" y="3591857"/>
            <a:ext cx="2779058" cy="47813"/>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rot="16200000" flipV="1">
            <a:off x="7120286" y="3350567"/>
            <a:ext cx="3032952" cy="461665"/>
          </a:xfrm>
          <a:prstGeom prst="rect">
            <a:avLst/>
          </a:prstGeom>
          <a:noFill/>
        </p:spPr>
        <p:txBody>
          <a:bodyPr wrap="none" rtlCol="0">
            <a:spAutoFit/>
          </a:bodyPr>
          <a:lstStyle/>
          <a:p>
            <a:r>
              <a:rPr lang="en-US" sz="2400" dirty="0" err="1" smtClean="0"/>
              <a:t>Percent“ba</a:t>
            </a:r>
            <a:r>
              <a:rPr lang="en-US" sz="2400" dirty="0" smtClean="0"/>
              <a:t>” responses</a:t>
            </a:r>
            <a:endParaRPr lang="en-US" sz="2400" dirty="0"/>
          </a:p>
        </p:txBody>
      </p:sp>
      <p:sp>
        <p:nvSpPr>
          <p:cNvPr id="28" name="TextBox 27"/>
          <p:cNvSpPr txBox="1"/>
          <p:nvPr/>
        </p:nvSpPr>
        <p:spPr>
          <a:xfrm>
            <a:off x="7877344" y="2226234"/>
            <a:ext cx="535648" cy="2862323"/>
          </a:xfrm>
          <a:prstGeom prst="rect">
            <a:avLst/>
          </a:prstGeom>
          <a:noFill/>
        </p:spPr>
        <p:txBody>
          <a:bodyPr wrap="square" rtlCol="0">
            <a:spAutoFit/>
          </a:bodyPr>
          <a:lstStyle/>
          <a:p>
            <a:r>
              <a:rPr lang="en-US" dirty="0" smtClean="0"/>
              <a:t>100</a:t>
            </a:r>
          </a:p>
          <a:p>
            <a:endParaRPr lang="en-US" dirty="0" smtClean="0"/>
          </a:p>
          <a:p>
            <a:endParaRPr lang="en-US" dirty="0" smtClean="0"/>
          </a:p>
          <a:p>
            <a:endParaRPr lang="en-US" dirty="0" smtClean="0"/>
          </a:p>
          <a:p>
            <a:r>
              <a:rPr lang="en-US" dirty="0" smtClean="0"/>
              <a:t>50</a:t>
            </a:r>
          </a:p>
          <a:p>
            <a:endParaRPr lang="en-US" dirty="0" smtClean="0"/>
          </a:p>
          <a:p>
            <a:endParaRPr lang="en-US" dirty="0" smtClean="0"/>
          </a:p>
          <a:p>
            <a:endParaRPr lang="en-US" dirty="0" smtClean="0"/>
          </a:p>
          <a:p>
            <a:endParaRPr lang="en-US" dirty="0" smtClean="0"/>
          </a:p>
          <a:p>
            <a:r>
              <a:rPr lang="en-US" dirty="0" smtClean="0"/>
              <a:t>  0</a:t>
            </a:r>
            <a:endParaRPr lang="en-US" dirty="0"/>
          </a:p>
        </p:txBody>
      </p:sp>
      <p:grpSp>
        <p:nvGrpSpPr>
          <p:cNvPr id="34" name="Group 33"/>
          <p:cNvGrpSpPr/>
          <p:nvPr/>
        </p:nvGrpSpPr>
        <p:grpSpPr>
          <a:xfrm>
            <a:off x="4437149" y="1575848"/>
            <a:ext cx="1980029" cy="3459330"/>
            <a:chOff x="4437149" y="1575848"/>
            <a:chExt cx="1980029" cy="3459330"/>
          </a:xfrm>
        </p:grpSpPr>
        <p:cxnSp>
          <p:nvCxnSpPr>
            <p:cNvPr id="30" name="Straight Arrow Connector 29"/>
            <p:cNvCxnSpPr/>
            <p:nvPr/>
          </p:nvCxnSpPr>
          <p:spPr>
            <a:xfrm rot="5400000">
              <a:off x="3427029" y="3473426"/>
              <a:ext cx="3121914" cy="15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4437149" y="1575848"/>
              <a:ext cx="1980029" cy="369332"/>
            </a:xfrm>
            <a:prstGeom prst="rect">
              <a:avLst/>
            </a:prstGeom>
            <a:noFill/>
          </p:spPr>
          <p:txBody>
            <a:bodyPr wrap="none" rtlCol="0">
              <a:spAutoFit/>
            </a:bodyPr>
            <a:lstStyle/>
            <a:p>
              <a:r>
                <a:rPr lang="en-US" dirty="0" smtClean="0"/>
                <a:t>Category boundary</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Discrimination</a:t>
            </a:r>
            <a:endParaRPr lang="en-US" dirty="0"/>
          </a:p>
        </p:txBody>
      </p:sp>
      <p:pic>
        <p:nvPicPr>
          <p:cNvPr id="3" name="Picture 2"/>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3641051" y="2541588"/>
            <a:ext cx="1861899" cy="1773237"/>
          </a:xfrm>
          <a:prstGeom prst="rect">
            <a:avLst/>
          </a:prstGeom>
        </p:spPr>
      </p:pic>
      <p:grpSp>
        <p:nvGrpSpPr>
          <p:cNvPr id="8" name="Group 7"/>
          <p:cNvGrpSpPr/>
          <p:nvPr/>
        </p:nvGrpSpPr>
        <p:grpSpPr>
          <a:xfrm>
            <a:off x="4168588" y="1628589"/>
            <a:ext cx="1715362" cy="912999"/>
            <a:chOff x="4168588" y="1628589"/>
            <a:chExt cx="1715362" cy="912999"/>
          </a:xfrm>
        </p:grpSpPr>
        <p:pic>
          <p:nvPicPr>
            <p:cNvPr id="5" name="Picture 3"/>
            <p:cNvPicPr>
              <a:picLocks noChangeAspect="1"/>
            </p:cNvPicPr>
            <p:nvPr/>
          </p:nvPicPr>
          <p:blipFill>
            <a:blip r:embed="rId5"/>
            <a:srcRect l="31121" t="18874" r="53807" b="55316"/>
            <a:stretch>
              <a:fillRect/>
            </a:stretch>
          </p:blipFill>
          <p:spPr bwMode="auto">
            <a:xfrm>
              <a:off x="4168588" y="1628589"/>
              <a:ext cx="687294" cy="896470"/>
            </a:xfrm>
            <a:prstGeom prst="rect">
              <a:avLst/>
            </a:prstGeom>
            <a:noFill/>
            <a:ln w="9525">
              <a:noFill/>
              <a:miter lim="800000"/>
              <a:headEnd/>
              <a:tailEnd/>
            </a:ln>
          </p:spPr>
        </p:pic>
        <p:pic>
          <p:nvPicPr>
            <p:cNvPr id="6" name="Picture 3"/>
            <p:cNvPicPr>
              <a:picLocks noChangeAspect="1"/>
            </p:cNvPicPr>
            <p:nvPr/>
          </p:nvPicPr>
          <p:blipFill>
            <a:blip r:embed="rId5"/>
            <a:srcRect l="46128" t="18874" r="37162" b="55316"/>
            <a:stretch>
              <a:fillRect/>
            </a:stretch>
          </p:blipFill>
          <p:spPr bwMode="auto">
            <a:xfrm>
              <a:off x="5121950" y="1645118"/>
              <a:ext cx="762000" cy="896470"/>
            </a:xfrm>
            <a:prstGeom prst="rect">
              <a:avLst/>
            </a:prstGeom>
            <a:noFill/>
            <a:ln w="9525">
              <a:noFill/>
              <a:miter lim="800000"/>
              <a:headEnd/>
              <a:tailEnd/>
            </a:ln>
          </p:spPr>
        </p:pic>
      </p:grpSp>
      <p:sp>
        <p:nvSpPr>
          <p:cNvPr id="7" name="TextBox 6"/>
          <p:cNvSpPr txBox="1"/>
          <p:nvPr/>
        </p:nvSpPr>
        <p:spPr>
          <a:xfrm>
            <a:off x="3641051" y="5005294"/>
            <a:ext cx="4477909" cy="461665"/>
          </a:xfrm>
          <a:prstGeom prst="rect">
            <a:avLst/>
          </a:prstGeom>
          <a:noFill/>
        </p:spPr>
        <p:txBody>
          <a:bodyPr wrap="none" rtlCol="0">
            <a:spAutoFit/>
          </a:bodyPr>
          <a:lstStyle/>
          <a:p>
            <a:r>
              <a:rPr lang="en-US" sz="2400" dirty="0" smtClean="0"/>
              <a:t>Were those the same or different?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Discrimination functions</a:t>
            </a:r>
            <a:endParaRPr lang="en-US" dirty="0"/>
          </a:p>
        </p:txBody>
      </p:sp>
      <p:grpSp>
        <p:nvGrpSpPr>
          <p:cNvPr id="2" name="Group 7"/>
          <p:cNvGrpSpPr/>
          <p:nvPr/>
        </p:nvGrpSpPr>
        <p:grpSpPr>
          <a:xfrm>
            <a:off x="1385039" y="1912469"/>
            <a:ext cx="6429190" cy="3122706"/>
            <a:chOff x="877045" y="1912469"/>
            <a:chExt cx="3122705" cy="3122706"/>
          </a:xfrm>
        </p:grpSpPr>
        <p:cxnSp>
          <p:nvCxnSpPr>
            <p:cNvPr id="6" name="Straight Connector 5"/>
            <p:cNvCxnSpPr/>
            <p:nvPr/>
          </p:nvCxnSpPr>
          <p:spPr>
            <a:xfrm rot="5400000">
              <a:off x="-676194" y="3473822"/>
              <a:ext cx="312270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877045" y="5005292"/>
              <a:ext cx="3122705" cy="29883"/>
            </a:xfrm>
            <a:prstGeom prst="line">
              <a:avLst/>
            </a:prstGeom>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2913529" y="5632824"/>
            <a:ext cx="2893641" cy="461665"/>
          </a:xfrm>
          <a:prstGeom prst="rect">
            <a:avLst/>
          </a:prstGeom>
          <a:noFill/>
        </p:spPr>
        <p:txBody>
          <a:bodyPr wrap="none" rtlCol="0">
            <a:spAutoFit/>
          </a:bodyPr>
          <a:lstStyle/>
          <a:p>
            <a:r>
              <a:rPr lang="en-US" sz="2400" dirty="0" smtClean="0"/>
              <a:t>Voice onset time (ms)</a:t>
            </a:r>
            <a:endParaRPr lang="en-US" sz="2400" dirty="0"/>
          </a:p>
        </p:txBody>
      </p:sp>
      <p:sp>
        <p:nvSpPr>
          <p:cNvPr id="10" name="TextBox 9"/>
          <p:cNvSpPr txBox="1"/>
          <p:nvPr/>
        </p:nvSpPr>
        <p:spPr>
          <a:xfrm rot="16200000">
            <a:off x="-307175" y="3198167"/>
            <a:ext cx="2095045" cy="461665"/>
          </a:xfrm>
          <a:prstGeom prst="rect">
            <a:avLst/>
          </a:prstGeom>
          <a:noFill/>
        </p:spPr>
        <p:txBody>
          <a:bodyPr wrap="none" rtlCol="0">
            <a:spAutoFit/>
          </a:bodyPr>
          <a:lstStyle/>
          <a:p>
            <a:r>
              <a:rPr lang="en-US" sz="2400" dirty="0" smtClean="0"/>
              <a:t>Percent correct </a:t>
            </a:r>
            <a:endParaRPr lang="en-US" sz="2400" dirty="0"/>
          </a:p>
        </p:txBody>
      </p:sp>
      <p:sp>
        <p:nvSpPr>
          <p:cNvPr id="12" name="TextBox 11"/>
          <p:cNvSpPr txBox="1"/>
          <p:nvPr/>
        </p:nvSpPr>
        <p:spPr>
          <a:xfrm>
            <a:off x="1252332" y="5177660"/>
            <a:ext cx="7533083" cy="461665"/>
          </a:xfrm>
          <a:prstGeom prst="rect">
            <a:avLst/>
          </a:prstGeom>
          <a:noFill/>
        </p:spPr>
        <p:txBody>
          <a:bodyPr wrap="square" rtlCol="0">
            <a:spAutoFit/>
          </a:bodyPr>
          <a:lstStyle/>
          <a:p>
            <a:r>
              <a:rPr lang="en-US" sz="2400" dirty="0" smtClean="0"/>
              <a:t>0-5   5-10  10-15   15-20    20-25   25-30   30-35      35-40    </a:t>
            </a:r>
            <a:endParaRPr lang="en-US" sz="2400" dirty="0"/>
          </a:p>
        </p:txBody>
      </p:sp>
      <p:sp>
        <p:nvSpPr>
          <p:cNvPr id="15" name="TextBox 14"/>
          <p:cNvSpPr txBox="1"/>
          <p:nvPr/>
        </p:nvSpPr>
        <p:spPr>
          <a:xfrm>
            <a:off x="940800" y="2226234"/>
            <a:ext cx="535648" cy="2862323"/>
          </a:xfrm>
          <a:prstGeom prst="rect">
            <a:avLst/>
          </a:prstGeom>
          <a:noFill/>
        </p:spPr>
        <p:txBody>
          <a:bodyPr wrap="square" rtlCol="0">
            <a:spAutoFit/>
          </a:bodyPr>
          <a:lstStyle/>
          <a:p>
            <a:r>
              <a:rPr lang="en-US" dirty="0" smtClean="0"/>
              <a:t>100</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50</a:t>
            </a:r>
            <a:endParaRPr lang="en-US" dirty="0"/>
          </a:p>
        </p:txBody>
      </p:sp>
      <p:grpSp>
        <p:nvGrpSpPr>
          <p:cNvPr id="8" name="Group 33"/>
          <p:cNvGrpSpPr/>
          <p:nvPr/>
        </p:nvGrpSpPr>
        <p:grpSpPr>
          <a:xfrm>
            <a:off x="4437149" y="1575848"/>
            <a:ext cx="1980029" cy="3459330"/>
            <a:chOff x="4437149" y="1575848"/>
            <a:chExt cx="1980029" cy="3459330"/>
          </a:xfrm>
        </p:grpSpPr>
        <p:cxnSp>
          <p:nvCxnSpPr>
            <p:cNvPr id="30" name="Straight Arrow Connector 29"/>
            <p:cNvCxnSpPr/>
            <p:nvPr/>
          </p:nvCxnSpPr>
          <p:spPr>
            <a:xfrm rot="5400000">
              <a:off x="3427029" y="3473426"/>
              <a:ext cx="3121914" cy="15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4437149" y="1575848"/>
              <a:ext cx="1980029" cy="369332"/>
            </a:xfrm>
            <a:prstGeom prst="rect">
              <a:avLst/>
            </a:prstGeom>
            <a:noFill/>
          </p:spPr>
          <p:txBody>
            <a:bodyPr wrap="none" rtlCol="0">
              <a:spAutoFit/>
            </a:bodyPr>
            <a:lstStyle/>
            <a:p>
              <a:r>
                <a:rPr lang="en-US" dirty="0" smtClean="0"/>
                <a:t>Category boundary</a:t>
              </a:r>
              <a:endParaRPr lang="en-US" dirty="0"/>
            </a:p>
          </p:txBody>
        </p:sp>
      </p:grpSp>
      <p:grpSp>
        <p:nvGrpSpPr>
          <p:cNvPr id="39" name="Group 38"/>
          <p:cNvGrpSpPr/>
          <p:nvPr/>
        </p:nvGrpSpPr>
        <p:grpSpPr>
          <a:xfrm>
            <a:off x="1487009" y="2381476"/>
            <a:ext cx="6429190" cy="2535758"/>
            <a:chOff x="1385039" y="2381476"/>
            <a:chExt cx="6429190" cy="2535758"/>
          </a:xfrm>
        </p:grpSpPr>
        <p:cxnSp>
          <p:nvCxnSpPr>
            <p:cNvPr id="29" name="Straight Connector 28"/>
            <p:cNvCxnSpPr/>
            <p:nvPr/>
          </p:nvCxnSpPr>
          <p:spPr>
            <a:xfrm>
              <a:off x="1385039" y="4915646"/>
              <a:ext cx="266402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flipH="1" flipV="1">
              <a:off x="2976020" y="3454517"/>
              <a:ext cx="2534169" cy="3880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437149" y="2381477"/>
              <a:ext cx="822145"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16200000" flipV="1">
              <a:off x="4186254" y="3454516"/>
              <a:ext cx="2534169" cy="3880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5647384" y="4914058"/>
              <a:ext cx="2166845" cy="15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363</TotalTime>
  <Words>3674</Words>
  <Application>Microsoft Macintosh PowerPoint</Application>
  <PresentationFormat>On-screen Show (4:3)</PresentationFormat>
  <Paragraphs>248</Paragraphs>
  <Slides>33</Slides>
  <Notes>33</Notes>
  <HiddenSlides>0</HiddenSlides>
  <MMClips>1</MMClips>
  <ScaleCrop>false</ScaleCrop>
  <HeadingPairs>
    <vt:vector size="4" baseType="variant">
      <vt:variant>
        <vt:lpstr>Design Template</vt:lpstr>
      </vt:variant>
      <vt:variant>
        <vt:i4>1</vt:i4>
      </vt:variant>
      <vt:variant>
        <vt:lpstr>Slide Titles</vt:lpstr>
      </vt:variant>
      <vt:variant>
        <vt:i4>33</vt:i4>
      </vt:variant>
    </vt:vector>
  </HeadingPairs>
  <TitlesOfParts>
    <vt:vector size="34" baseType="lpstr">
      <vt:lpstr>Office Theme</vt:lpstr>
      <vt:lpstr>Speech perception 2</vt:lpstr>
      <vt:lpstr>Bottom Line</vt:lpstr>
      <vt:lpstr>Is speech “special”?</vt:lpstr>
      <vt:lpstr>Categorical perception</vt:lpstr>
      <vt:lpstr>Speech acoustics can be varied along a continuum</vt:lpstr>
      <vt:lpstr>Identification</vt:lpstr>
      <vt:lpstr>Identification functions</vt:lpstr>
      <vt:lpstr>Discrimination</vt:lpstr>
      <vt:lpstr>Discrimination functions</vt:lpstr>
      <vt:lpstr>Identification v. discrimination functions</vt:lpstr>
      <vt:lpstr>Variability in acoustics: Co-articulation</vt:lpstr>
      <vt:lpstr>Boundaries shift with the context</vt:lpstr>
      <vt:lpstr>Why would you have categorical perception?</vt:lpstr>
      <vt:lpstr>Is this a special characteristic of speech?</vt:lpstr>
      <vt:lpstr>Chinchillas also have categorical perception of VOT</vt:lpstr>
      <vt:lpstr>Categorical perception of nonspeech sounds</vt:lpstr>
      <vt:lpstr>Categorical perception of nonspeech sounds</vt:lpstr>
      <vt:lpstr>Changing the procedure can eliminate categorical discrimination</vt:lpstr>
      <vt:lpstr>Conclusions: categorical perception</vt:lpstr>
      <vt:lpstr>Vowel perception not categorical, but continuous</vt:lpstr>
      <vt:lpstr>Identification v. discrimination functions - vowels</vt:lpstr>
      <vt:lpstr>Effects of experience on speech perception</vt:lpstr>
      <vt:lpstr>Example: /r/-/l/ distinction in native speakers of Japanese</vt:lpstr>
      <vt:lpstr>“Theories” accounting for cross-language differences in phonetic perception</vt:lpstr>
      <vt:lpstr>Infants lose the ability to discriminate nonnative contrasts</vt:lpstr>
      <vt:lpstr>Infants lose the ability to discriminate nonnative contrasts</vt:lpstr>
      <vt:lpstr>Different patterns for different contrasts</vt:lpstr>
      <vt:lpstr>Vowel perception becomes language specific for infants, but not monkeys</vt:lpstr>
      <vt:lpstr>Adults maintain the ability to hear some nonnative distinctions</vt:lpstr>
      <vt:lpstr>People can “relearn” nonnative distinctions</vt:lpstr>
      <vt:lpstr>How experience can affect speech perception</vt:lpstr>
      <vt:lpstr>General Conclusions</vt:lpstr>
      <vt:lpstr>References</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Speech perception 2</dc:title>
  <dc:creator>Lynne Werner</dc:creator>
  <cp:keywords/>
  <cp:lastModifiedBy>Lynne Werner</cp:lastModifiedBy>
  <cp:revision>25</cp:revision>
  <cp:lastPrinted>2011-05-19T04:55:35Z</cp:lastPrinted>
  <dcterms:created xsi:type="dcterms:W3CDTF">2011-05-19T03:22:22Z</dcterms:created>
  <dcterms:modified xsi:type="dcterms:W3CDTF">2011-05-19T04:56:56Z</dcterms:modified>
</cp:coreProperties>
</file>