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media/audio2.bin" ContentType="audio/unknown"/>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75" r:id="rId3"/>
    <p:sldId id="257" r:id="rId4"/>
    <p:sldId id="258" r:id="rId5"/>
    <p:sldId id="259" r:id="rId6"/>
    <p:sldId id="260" r:id="rId7"/>
    <p:sldId id="270" r:id="rId8"/>
    <p:sldId id="267" r:id="rId9"/>
    <p:sldId id="262" r:id="rId10"/>
    <p:sldId id="272" r:id="rId11"/>
    <p:sldId id="268" r:id="rId12"/>
    <p:sldId id="271" r:id="rId13"/>
    <p:sldId id="269" r:id="rId14"/>
    <p:sldId id="263" r:id="rId15"/>
    <p:sldId id="261" r:id="rId16"/>
    <p:sldId id="273" r:id="rId17"/>
    <p:sldId id="264" r:id="rId18"/>
    <p:sldId id="26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6" d="100"/>
          <a:sy n="106" d="100"/>
        </p:scale>
        <p:origin x="-696" y="-104"/>
      </p:cViewPr>
      <p:guideLst>
        <p:guide orient="horz" pos="2151"/>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C46240B-2487-574A-A876-F377587923E0}" type="datetime1">
              <a:rPr lang="en-US"/>
              <a:pPr>
                <a:defRPr/>
              </a:pPr>
              <a:t>5/31/10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AC721CE-9607-2F4E-A3C7-1116A0CC3A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Speech is produced by forcing air through the vibrating vocal folds to produce a periodic sound. The amplitude spectrum of the sound is shaped by movement of the articulators– the lips, tongue, velum, etc.</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C0BB2-2085-5244-9D3C-8D95F3D3A3A7}" type="slidenum">
              <a:rPr lang="en-US">
                <a:ea typeface="ＭＳ Ｐゴシック" charset="-128"/>
                <a:cs typeface="ＭＳ Ｐゴシック" charset="-128"/>
              </a:rPr>
              <a:pPr fontAlgn="base">
                <a:spcBef>
                  <a:spcPct val="0"/>
                </a:spcBef>
                <a:spcAft>
                  <a:spcPct val="0"/>
                </a:spcAft>
              </a:pPr>
              <a:t>3</a:t>
            </a:fld>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Fine structure can also carry information about the intonation contour. In English and many other languages, the way that the fundamental frequency and timing changes the meaning of a phrase or sentence.</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895040-9138-4348-98EA-8AA90264D81C}" type="slidenum">
              <a:rPr lang="en-US">
                <a:ea typeface="ＭＳ Ｐゴシック" charset="-128"/>
                <a:cs typeface="ＭＳ Ｐゴシック" charset="-128"/>
              </a:rPr>
              <a:pPr fontAlgn="base">
                <a:spcBef>
                  <a:spcPct val="0"/>
                </a:spcBef>
                <a:spcAft>
                  <a:spcPct val="0"/>
                </a:spcAft>
              </a:pPr>
              <a:t>12</a:t>
            </a:fld>
            <a:endParaRPr lang="en-US">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languages– not English– the intonation of an utterance changes its meaning. In Mandarin, for example, the same word can have different meanings if the intonation is flat, rising, falling-rising or falling, as shown in this speech spectrogram. The different intonation patterns are referred to as “tones.”</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6730C-7AF3-FB46-A27D-56DAB40282E1}" type="slidenum">
              <a:rPr lang="en-US">
                <a:ea typeface="ＭＳ Ｐゴシック" charset="-128"/>
                <a:cs typeface="ＭＳ Ｐゴシック" charset="-128"/>
              </a:rPr>
              <a:pPr fontAlgn="base">
                <a:spcBef>
                  <a:spcPct val="0"/>
                </a:spcBef>
                <a:spcAft>
                  <a:spcPct val="0"/>
                </a:spcAft>
              </a:pPr>
              <a:t>13</a:t>
            </a:fld>
            <a:endParaRPr lang="en-US">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Because speech contains more than one type of information that specify the same speech sound, we say that speech is redundant. What that means is that I can distort speech in many ways, and it will still be understandable. In the example on the left, the speech was banpassed filtered so that only a band about 400 HZ wide around 2100 Hz is presented. We still understand the sentence. In the examples on the left, 50% of the sentence is cut out, first at a slow rate, then at two faster rates. Even though only half of the sound is available, we still understand the sentence, at least for interruption rates of 4 Hz or so.</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6A90CD-A130-AC45-8A37-AD6BD3C7E357}" type="slidenum">
              <a:rPr lang="en-US">
                <a:ea typeface="ＭＳ Ｐゴシック" charset="-128"/>
                <a:cs typeface="ＭＳ Ｐゴシック" charset="-128"/>
              </a:rPr>
              <a:pPr fontAlgn="base">
                <a:spcBef>
                  <a:spcPct val="0"/>
                </a:spcBef>
                <a:spcAft>
                  <a:spcPct val="0"/>
                </a:spcAft>
              </a:pPr>
              <a:t>14</a:t>
            </a:fld>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Speech perception is not just about learning which specific sounds designate which phonemes. The same phoneme in different contexts will be acoustically different. For example, these are schematic speech spectrograms of three voiced consonants played with seven different vowels. The formant transitions that designate the consonant, where the formant changes over from the consonant to the vowel can be longer or shorter or move in different directions depending on the following vowel.</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6E1E2-26F5-8540-BE98-E7E11428DCE4}" type="slidenum">
              <a:rPr lang="en-US">
                <a:ea typeface="ＭＳ Ｐゴシック" charset="-128"/>
                <a:cs typeface="ＭＳ Ｐゴシック" charset="-128"/>
              </a:rPr>
              <a:pPr fontAlgn="base">
                <a:spcBef>
                  <a:spcPct val="0"/>
                </a:spcBef>
                <a:spcAft>
                  <a:spcPct val="0"/>
                </a:spcAft>
              </a:pPr>
              <a:t>15</a:t>
            </a:fld>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Different speakers produce the same speech sounds differently, and yet we still understand the speech. These speakers have different American English accents.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8129E4-5F3E-344C-B938-E867B0AC575D}" type="slidenum">
              <a:rPr lang="en-US">
                <a:ea typeface="ＭＳ Ｐゴシック" charset="-128"/>
                <a:cs typeface="ＭＳ Ｐゴシック" charset="-128"/>
              </a:rPr>
              <a:pPr fontAlgn="base">
                <a:spcBef>
                  <a:spcPct val="0"/>
                </a:spcBef>
                <a:spcAft>
                  <a:spcPct val="0"/>
                </a:spcAft>
              </a:pPr>
              <a:t>16</a:t>
            </a:fld>
            <a:endParaRPr lang="en-US">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Finally, the way we interpret what we hear depends on what we expect to hear and whether a sound makes sense in the semantic context.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CFDC06-FA28-0140-A173-C6C48EE3F0A1}" type="slidenum">
              <a:rPr lang="en-US">
                <a:ea typeface="ＭＳ Ｐゴシック" charset="-128"/>
                <a:cs typeface="ＭＳ Ｐゴシック" charset="-128"/>
              </a:rPr>
              <a:pPr fontAlgn="base">
                <a:spcBef>
                  <a:spcPct val="0"/>
                </a:spcBef>
                <a:spcAft>
                  <a:spcPct val="0"/>
                </a:spcAft>
              </a:pPr>
              <a:t>17</a:t>
            </a:fld>
            <a:endParaRPr lang="en-US">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Finally, what we see also influences our interpretation of a sound. A famous example is the McGurk effect. The speaker is producing a “ga”– that’s what we see, but the sound “ba” has been synchronized with the movement of the mouth. Most people hear the speaker saying “da” when they watch the video, but “ba” when they listen to the sound without watching the face.</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B25228-3094-6942-8735-6AA52A9F04F4}" type="slidenum">
              <a:rPr lang="en-US">
                <a:ea typeface="ＭＳ Ｐゴシック" charset="-128"/>
                <a:cs typeface="ＭＳ Ｐゴシック" charset="-128"/>
              </a:rPr>
              <a:pPr fontAlgn="base">
                <a:spcBef>
                  <a:spcPct val="0"/>
                </a:spcBef>
                <a:spcAft>
                  <a:spcPct val="0"/>
                </a:spcAft>
              </a:pPr>
              <a:t>18</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an example of speech spectrogram. It shows the frequencies in a sound at each point in time, The darker the trace, the more intense the sound in a certain frequency band at a certain time. The sentence produced in this example is “I can see you”. Notice that the speech sound looks like a series of vowels interrupted by consonants. The dark “stripes” in the spectrum are the formants of the vowels.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033F2-A536-A542-8592-5401C493085E}" type="slidenum">
              <a:rPr lang="en-US">
                <a:ea typeface="ＭＳ Ｐゴシック" charset="-128"/>
                <a:cs typeface="ＭＳ Ｐゴシック" charset="-128"/>
              </a:rPr>
              <a:pPr fontAlgn="base">
                <a:spcBef>
                  <a:spcPct val="0"/>
                </a:spcBef>
                <a:spcAft>
                  <a:spcPct val="0"/>
                </a:spcAft>
              </a:pPr>
              <a:t>4</a:t>
            </a:fld>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picture shows three different representations of a vowel: the waveform (top left and bottom), the amplitude spectrum (top right), and the speech spectrogram (middle). It is clear from the waveform that this is a periodic sound– the waveform repeats at the fundamental frequency. The amplitude spectrum has amplitude peaks at certain frequencies that are called the formant frequencies. The format frequencies of 7 different vowels are traced in red in the spectrograms. The vowels are distinguished by their formant frequencies.</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C07DA-B0CF-D446-997E-C3A966FA61F7}" type="slidenum">
              <a:rPr lang="en-US">
                <a:ea typeface="ＭＳ Ｐゴシック" charset="-128"/>
                <a:cs typeface="ＭＳ Ｐゴシック" charset="-128"/>
              </a:rPr>
              <a:pPr fontAlgn="base">
                <a:spcBef>
                  <a:spcPct val="0"/>
                </a:spcBef>
                <a:spcAft>
                  <a:spcPct val="0"/>
                </a:spcAft>
              </a:pPr>
              <a:t>5</a:t>
            </a:fld>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Consonants are produced by constricting the vocal tract. Consonants differ in how the vocal tract is constricted, where it is constricted, and whether the timing of vocal fold vibration relative to the release of the constriction.</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1B4374-8318-2E42-B4EA-F2488338F594}" type="slidenum">
              <a:rPr lang="en-US">
                <a:ea typeface="ＭＳ Ｐゴシック" charset="-128"/>
                <a:cs typeface="ＭＳ Ｐゴシック" charset="-128"/>
              </a:rPr>
              <a:pPr fontAlgn="base">
                <a:spcBef>
                  <a:spcPct val="0"/>
                </a:spcBef>
                <a:spcAft>
                  <a:spcPct val="0"/>
                </a:spcAft>
              </a:pPr>
              <a:t>6</a:t>
            </a:fld>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the bovcal tract is contricted is referred to as the manner of articulation. A stop like /p/ closes the vocal tract all together. A fricative like /s/ involves not quite closing the vocal tract so that a noise is produced. Consonants also differ in where the vocal tract is constricted– at the lips like b/ or at the back of the mouth (the velum like) /k/. Finally consonants can be voiced– the vocal folds begin to vibrate (voicing begins) just as the consonant is released as in /g/ in soothe or after the consonant is released as in /k/.</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01A6D-B3BF-3448-A560-748F4BFD28B4}" type="slidenum">
              <a:rPr lang="en-US">
                <a:ea typeface="ＭＳ Ｐゴシック" charset="-128"/>
                <a:cs typeface="ＭＳ Ｐゴシック" charset="-128"/>
              </a:rPr>
              <a:pPr fontAlgn="base">
                <a:spcBef>
                  <a:spcPct val="0"/>
                </a:spcBef>
                <a:spcAft>
                  <a:spcPct val="0"/>
                </a:spcAft>
              </a:pPr>
              <a:t>7</a:t>
            </a:fld>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are examples of the articulation-related acoustic variables that we use to distinguish between vowels and consonants.</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E73557-7F19-DB45-A428-362B26EA7558}" type="slidenum">
              <a:rPr lang="en-US">
                <a:ea typeface="ＭＳ Ｐゴシック" charset="-128"/>
                <a:cs typeface="ＭＳ Ｐゴシック" charset="-128"/>
              </a:rPr>
              <a:pPr fontAlgn="base">
                <a:spcBef>
                  <a:spcPct val="0"/>
                </a:spcBef>
                <a:spcAft>
                  <a:spcPct val="0"/>
                </a:spcAft>
              </a:pPr>
              <a:t>8</a:t>
            </a:fld>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 figure from your textbook that summarizes the idea that the speech spectrogram has two types of information in it, spectral information, shown on the lower left and temporal information shown on the upper right. Each curve on the bottom left shows the amplitude spectrum of the speech sound at one point in time. Each curve on the upper right shows the envelope of sound at a particular frequency. We use these two cues to recognize speech sounds together and depending on the situation, interchangeably.</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7AB3DD-C2E7-8845-83F9-7EA42342D312}" type="slidenum">
              <a:rPr lang="en-US">
                <a:ea typeface="ＭＳ Ｐゴシック" charset="-128"/>
                <a:cs typeface="ＭＳ Ｐゴシック" charset="-128"/>
              </a:rPr>
              <a:pPr fontAlgn="base">
                <a:spcBef>
                  <a:spcPct val="0"/>
                </a:spcBef>
                <a:spcAft>
                  <a:spcPct val="0"/>
                </a:spcAft>
              </a:pPr>
              <a:t>9</a:t>
            </a:fld>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Shannon et al 1995 showed normal hearing listeners could get manner and voicing 100% correct with envelope information in only 2 frequency channel. To get place of articulation they needed better spectral information. And as you remember, in noise, they needed better spectral information. So noise obscures the envelope– and to identify speech in noise, you need to have the amplitude spectrum. People switch from one type of information to another depending on conditions. It is only as teenagers that we get this flexibility in speech perception.</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416585-00AC-C541-8C97-64728D77518D}" type="slidenum">
              <a:rPr lang="en-US">
                <a:ea typeface="ＭＳ Ｐゴシック" charset="-128"/>
                <a:cs typeface="ＭＳ Ｐゴシック" charset="-128"/>
              </a:rPr>
              <a:pPr fontAlgn="base">
                <a:spcBef>
                  <a:spcPct val="0"/>
                </a:spcBef>
                <a:spcAft>
                  <a:spcPct val="0"/>
                </a:spcAft>
              </a:pPr>
              <a:t>10</a:t>
            </a:fld>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fine structure can also be used to identify voicing. Voice onset time is the time between the onset of voicing and the release of the consonant. In some languages, voicing can start before, in voiced consonants in English voicing starts close to the release, and in unvoiced consonants, voicing doesn’t’ start until after the release. This demo shows how the perception of a stop consonant changes from /b/ to /p/ as I increase the voice onset time from 0 to 40 ms.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443150-0965-3349-9FD1-C0EBBD4EC684}" type="slidenum">
              <a:rPr lang="en-US">
                <a:ea typeface="ＭＳ Ｐゴシック" charset="-128"/>
                <a:cs typeface="ＭＳ Ｐゴシック" charset="-128"/>
              </a:rPr>
              <a:pPr fontAlgn="base">
                <a:spcBef>
                  <a:spcPct val="0"/>
                </a:spcBef>
                <a:spcAft>
                  <a:spcPct val="0"/>
                </a:spcAft>
              </a:pPr>
              <a:t>11</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35BBB7-34AA-6447-B146-AD23CD2F8327}" type="datetime1">
              <a:rPr lang="en-US"/>
              <a:pPr>
                <a:defRPr/>
              </a:pPr>
              <a:t>5/31/10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4EE367-81CA-7A4B-9F5F-8ADC56A2D2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DFC31F-7087-D542-B457-31CFD4C6B2B5}" type="datetime1">
              <a:rPr lang="en-US"/>
              <a:pPr>
                <a:defRPr/>
              </a:pPr>
              <a:t>5/31/10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95346-213D-5044-919C-38C647A88C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1ADF4-A92F-7C49-9898-1172ECA7E9F6}" type="datetime1">
              <a:rPr lang="en-US"/>
              <a:pPr>
                <a:defRPr/>
              </a:pPr>
              <a:t>5/31/10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6DD79-0C8E-704B-9F8B-33B39A89E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CB9557-F300-AB40-B113-7DE1CC42DD41}" type="datetime1">
              <a:rPr lang="en-US"/>
              <a:pPr>
                <a:defRPr/>
              </a:pPr>
              <a:t>5/31/10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9A577-BB02-2E49-9FE6-8A4293D78E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DCB66D-3070-AF42-9D7D-AF1E55DF53BC}" type="datetime1">
              <a:rPr lang="en-US"/>
              <a:pPr>
                <a:defRPr/>
              </a:pPr>
              <a:t>5/31/10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3DFD8-1DA2-7F40-BC5A-DF5978C352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8FCB0A-7013-8240-BF63-35A9AA7826E2}" type="datetime1">
              <a:rPr lang="en-US"/>
              <a:pPr>
                <a:defRPr/>
              </a:pPr>
              <a:t>5/31/10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309854-62C4-4148-A35B-662D1D47DE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3FBEE1-9024-7A4D-884C-715150C779B1}" type="datetime1">
              <a:rPr lang="en-US"/>
              <a:pPr>
                <a:defRPr/>
              </a:pPr>
              <a:t>5/31/10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7B18AF-2B70-7F4F-9876-16B0C7FE25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22F97A-A665-EE4C-AFCD-97526B850B73}" type="datetime1">
              <a:rPr lang="en-US"/>
              <a:pPr>
                <a:defRPr/>
              </a:pPr>
              <a:t>5/31/10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2DE56B-E39D-2546-97AA-03EB1E7388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83DBB2-9A29-F145-A22E-45FDE30EBCA2}" type="datetime1">
              <a:rPr lang="en-US"/>
              <a:pPr>
                <a:defRPr/>
              </a:pPr>
              <a:t>5/31/10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2E58F2-65F4-3F45-97EE-2E0F21B834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3F16DA-E1A0-ED4C-BF45-E416CE9C068E}" type="datetime1">
              <a:rPr lang="en-US"/>
              <a:pPr>
                <a:defRPr/>
              </a:pPr>
              <a:t>5/31/10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9EB3F-1352-6D43-8EF2-DA676224AD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9AD10-BE3E-6F40-B740-2A462DE9180F}" type="datetime1">
              <a:rPr lang="en-US"/>
              <a:pPr>
                <a:defRPr/>
              </a:pPr>
              <a:t>5/31/10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70F46-EDF2-B94A-999D-022E0E0C75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A5D26C9-8DA2-234A-901C-237A24625AD9}" type="datetime1">
              <a:rPr lang="en-US"/>
              <a:pPr>
                <a:defRPr/>
              </a:pPr>
              <a:t>5/31/10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0E6C7F2-449F-9843-BED0-E8A32CF72E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ideo" Target="file://localhost/Users/oldlynnewerner/Desktop/bet-pet.mov" TargetMode="Externa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audio" Target="file://localhost/Users/oldlynnewerner/Desktop/made1.au" TargetMode="Externa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file://localhost/Users/oldlynnewerner/Desktop/2.mp3" TargetMode="External"/><Relationship Id="rId4" Type="http://schemas.openxmlformats.org/officeDocument/2006/relationships/audio" Target="file://localhost/Users/oldlynnewerner/Desktop/1.mp3" TargetMode="External"/><Relationship Id="rId5" Type="http://schemas.openxmlformats.org/officeDocument/2006/relationships/slideLayout" Target="../slideLayouts/slideLayout6.xml"/><Relationship Id="rId6" Type="http://schemas.openxmlformats.org/officeDocument/2006/relationships/notesSlide" Target="../notesSlides/notesSlide11.xml"/><Relationship Id="rId7" Type="http://schemas.openxmlformats.org/officeDocument/2006/relationships/image" Target="../media/image15.png"/><Relationship Id="rId8" Type="http://schemas.openxmlformats.org/officeDocument/2006/relationships/image" Target="../media/image14.png"/><Relationship Id="rId1" Type="http://schemas.openxmlformats.org/officeDocument/2006/relationships/audio" Target="file://localhost/Users/oldlynnewerner/Desktop/4.mp3" TargetMode="External"/><Relationship Id="rId2" Type="http://schemas.openxmlformats.org/officeDocument/2006/relationships/audio" Target="file://localhost/Users/oldlynnewerner/Desktop/3.mp3"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file://localhost/Users/oldlynnewerner/Desktop/sent1int1hz.mov" TargetMode="External"/><Relationship Id="rId4" Type="http://schemas.openxmlformats.org/officeDocument/2006/relationships/audio" Target="../media/audio1.bin"/><Relationship Id="rId5" Type="http://schemas.openxmlformats.org/officeDocument/2006/relationships/audio" Target="../media/audio2.bin"/><Relationship Id="rId6" Type="http://schemas.openxmlformats.org/officeDocument/2006/relationships/slideLayout" Target="../slideLayouts/slideLayout6.xml"/><Relationship Id="rId7" Type="http://schemas.openxmlformats.org/officeDocument/2006/relationships/notesSlide" Target="../notesSlides/notesSlide12.xml"/><Relationship Id="rId8" Type="http://schemas.openxmlformats.org/officeDocument/2006/relationships/image" Target="../media/image14.png"/><Relationship Id="rId1" Type="http://schemas.openxmlformats.org/officeDocument/2006/relationships/audio" Target="file://localhost/Users/oldlynnewerner/Desktop/original%20watchdog.mov" TargetMode="External"/><Relationship Id="rId2" Type="http://schemas.openxmlformats.org/officeDocument/2006/relationships/audio" Target="file://localhost/Users/oldlynnewerner/Desktop/sent1bp4.a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audio" Target="file://localhost/Users/oldlynnewerner/Desktop/english83.mov" TargetMode="External"/><Relationship Id="rId4" Type="http://schemas.openxmlformats.org/officeDocument/2006/relationships/slideLayout" Target="../slideLayouts/slideLayout6.xml"/><Relationship Id="rId5" Type="http://schemas.openxmlformats.org/officeDocument/2006/relationships/notesSlide" Target="../notesSlides/notesSlide14.xml"/><Relationship Id="rId6" Type="http://schemas.openxmlformats.org/officeDocument/2006/relationships/image" Target="../media/image14.png"/><Relationship Id="rId1" Type="http://schemas.openxmlformats.org/officeDocument/2006/relationships/audio" Target="file://localhost/Users/oldlynnewerner/Desktop/english6.mov" TargetMode="External"/><Relationship Id="rId2" Type="http://schemas.openxmlformats.org/officeDocument/2006/relationships/audio" Target="file://localhost/Users/oldlynnewerner/Desktop/english43.mo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7.png"/><Relationship Id="rId5" Type="http://schemas.openxmlformats.org/officeDocument/2006/relationships/image" Target="../media/image14.png"/><Relationship Id="rId1" Type="http://schemas.openxmlformats.org/officeDocument/2006/relationships/audio" Target="file://localhost/Users/oldlynnewerner/Desktop/Wright1a.mp3" TargetMode="Externa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8.png"/><Relationship Id="rId1" Type="http://schemas.openxmlformats.org/officeDocument/2006/relationships/video" Target="file://localhost/Users/oldlynnewerner/Desktop/McGurk_large.mov" TargetMode="Externa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US" smtClean="0"/>
              <a:t>Speech perception</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Relating features of hearing to the perception of speech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Envelope v. Spectral Information</a:t>
            </a:r>
          </a:p>
        </p:txBody>
      </p:sp>
      <p:pic>
        <p:nvPicPr>
          <p:cNvPr id="30723" name="Picture 2"/>
          <p:cNvPicPr>
            <a:picLocks noChangeAspect="1"/>
          </p:cNvPicPr>
          <p:nvPr/>
        </p:nvPicPr>
        <p:blipFill>
          <a:blip r:embed="rId3"/>
          <a:srcRect/>
          <a:stretch>
            <a:fillRect/>
          </a:stretch>
        </p:blipFill>
        <p:spPr bwMode="auto">
          <a:xfrm>
            <a:off x="2133600" y="2228850"/>
            <a:ext cx="4883150"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Fine structure: Voicing</a:t>
            </a:r>
          </a:p>
        </p:txBody>
      </p:sp>
      <p:pic>
        <p:nvPicPr>
          <p:cNvPr id="32771" name="Picture 3" descr="/Users/oldlynnewerner/Desktop/bet-pet.mov">
            <a:hlinkClick r:id="" action="ppaction://media"/>
          </p:cNvPr>
          <p:cNvPicPr/>
          <p:nvPr>
            <a:videoFile r:link="rId1"/>
          </p:nvPr>
        </p:nvPicPr>
        <p:blipFill>
          <a:blip r:embed="rId4"/>
          <a:srcRect/>
          <a:stretch>
            <a:fillRect/>
          </a:stretch>
        </p:blipFill>
        <p:spPr bwMode="auto">
          <a:xfrm>
            <a:off x="0" y="4467225"/>
            <a:ext cx="9144000" cy="2017713"/>
          </a:xfrm>
          <a:prstGeom prst="rect">
            <a:avLst/>
          </a:prstGeom>
          <a:noFill/>
          <a:ln w="9525">
            <a:noFill/>
            <a:miter lim="800000"/>
            <a:headEnd/>
            <a:tailEnd/>
          </a:ln>
        </p:spPr>
      </p:pic>
      <p:pic>
        <p:nvPicPr>
          <p:cNvPr id="32772" name="Picture 3"/>
          <p:cNvPicPr>
            <a:picLocks noChangeAspect="1"/>
          </p:cNvPicPr>
          <p:nvPr/>
        </p:nvPicPr>
        <p:blipFill>
          <a:blip r:embed="rId5"/>
          <a:srcRect l="3664" t="5746" r="8656" b="17036"/>
          <a:stretch>
            <a:fillRect/>
          </a:stretch>
        </p:blipFill>
        <p:spPr bwMode="auto">
          <a:xfrm>
            <a:off x="2225675" y="1217613"/>
            <a:ext cx="4721225" cy="3167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2771"/>
                                        </p:tgtEl>
                                      </p:cBhvr>
                                    </p:cmd>
                                  </p:childTnLst>
                                </p:cTn>
                              </p:par>
                            </p:childTnLst>
                          </p:cTn>
                        </p:par>
                      </p:childTnLst>
                    </p:cTn>
                  </p:par>
                </p:childTnLst>
              </p:cTn>
              <p:nextCondLst>
                <p:cond evt="onClick" delay="0">
                  <p:tgtEl>
                    <p:spTgt spid="32771"/>
                  </p:tgtEl>
                </p:cond>
              </p:nextCondLst>
            </p:seq>
            <p:video>
              <p:cMediaNode>
                <p:cTn id="7" fill="hold" display="0">
                  <p:stCondLst>
                    <p:cond delay="indefinite"/>
                  </p:stCondLst>
                  <p:endCondLst>
                    <p:cond evt="onNext" delay="0">
                      <p:tgtEl>
                        <p:sldTgt/>
                      </p:tgtEl>
                    </p:cond>
                    <p:cond evt="onPrev" delay="0">
                      <p:tgtEl>
                        <p:sldTgt/>
                      </p:tgtEl>
                    </p:cond>
                  </p:endCondLst>
                </p:cTn>
                <p:tgtEl>
                  <p:spTgt spid="32771"/>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Fine structure: Intonation contour</a:t>
            </a:r>
          </a:p>
        </p:txBody>
      </p:sp>
      <p:pic>
        <p:nvPicPr>
          <p:cNvPr id="34819" name="Picture 3"/>
          <p:cNvPicPr>
            <a:picLocks noChangeAspect="1"/>
          </p:cNvPicPr>
          <p:nvPr/>
        </p:nvPicPr>
        <p:blipFill>
          <a:blip r:embed="rId4"/>
          <a:srcRect/>
          <a:stretch>
            <a:fillRect/>
          </a:stretch>
        </p:blipFill>
        <p:spPr bwMode="auto">
          <a:xfrm>
            <a:off x="889000" y="1311275"/>
            <a:ext cx="3486150" cy="2678113"/>
          </a:xfrm>
          <a:prstGeom prst="rect">
            <a:avLst/>
          </a:prstGeom>
          <a:noFill/>
          <a:ln w="9525">
            <a:noFill/>
            <a:miter lim="800000"/>
            <a:headEnd/>
            <a:tailEnd/>
          </a:ln>
        </p:spPr>
      </p:pic>
      <p:pic>
        <p:nvPicPr>
          <p:cNvPr id="34820" name="Picture 4"/>
          <p:cNvPicPr>
            <a:picLocks noChangeAspect="1"/>
          </p:cNvPicPr>
          <p:nvPr/>
        </p:nvPicPr>
        <p:blipFill>
          <a:blip r:embed="rId5"/>
          <a:srcRect/>
          <a:stretch>
            <a:fillRect/>
          </a:stretch>
        </p:blipFill>
        <p:spPr bwMode="auto">
          <a:xfrm>
            <a:off x="5062538" y="1325563"/>
            <a:ext cx="3446462" cy="2633662"/>
          </a:xfrm>
          <a:prstGeom prst="rect">
            <a:avLst/>
          </a:prstGeom>
          <a:noFill/>
          <a:ln w="9525">
            <a:noFill/>
            <a:miter lim="800000"/>
            <a:headEnd/>
            <a:tailEnd/>
          </a:ln>
        </p:spPr>
      </p:pic>
      <p:pic>
        <p:nvPicPr>
          <p:cNvPr id="34821" name="Picture 5"/>
          <p:cNvPicPr>
            <a:picLocks noChangeAspect="1"/>
          </p:cNvPicPr>
          <p:nvPr/>
        </p:nvPicPr>
        <p:blipFill>
          <a:blip r:embed="rId6"/>
          <a:srcRect/>
          <a:stretch>
            <a:fillRect/>
          </a:stretch>
        </p:blipFill>
        <p:spPr bwMode="auto">
          <a:xfrm>
            <a:off x="1133475" y="4097338"/>
            <a:ext cx="3438525" cy="2641600"/>
          </a:xfrm>
          <a:prstGeom prst="rect">
            <a:avLst/>
          </a:prstGeom>
          <a:noFill/>
          <a:ln w="9525">
            <a:noFill/>
            <a:miter lim="800000"/>
            <a:headEnd/>
            <a:tailEnd/>
          </a:ln>
        </p:spPr>
      </p:pic>
      <p:pic>
        <p:nvPicPr>
          <p:cNvPr id="7" name="made1.au">
            <a:hlinkClick r:id="" action="ppaction://media"/>
          </p:cNvPr>
          <p:cNvPicPr>
            <a:picLocks noRot="1" noChangeAspect="1"/>
          </p:cNvPicPr>
          <p:nvPr>
            <a:audioFile r:link="rId1"/>
          </p:nvPr>
        </p:nvPicPr>
        <p:blipFill>
          <a:blip r:embed="rId7"/>
          <a:srcRect/>
          <a:stretch>
            <a:fillRect/>
          </a:stretch>
        </p:blipFill>
        <p:spPr bwMode="auto">
          <a:xfrm>
            <a:off x="6607175" y="5259388"/>
            <a:ext cx="249238" cy="249237"/>
          </a:xfrm>
          <a:prstGeom prst="rect">
            <a:avLst/>
          </a:prstGeom>
          <a:noFill/>
          <a:ln w="9525">
            <a:noFill/>
            <a:miter lim="800000"/>
            <a:headEnd/>
            <a:tailEnd/>
          </a:ln>
        </p:spPr>
      </p:pic>
      <p:sp>
        <p:nvSpPr>
          <p:cNvPr id="34823" name="TextBox 7"/>
          <p:cNvSpPr txBox="1">
            <a:spLocks noChangeArrowheads="1"/>
          </p:cNvSpPr>
          <p:nvPr/>
        </p:nvSpPr>
        <p:spPr bwMode="auto">
          <a:xfrm>
            <a:off x="5062538" y="4605338"/>
            <a:ext cx="3219450"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Marianna made the marmalade.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Fine structure: Tone</a:t>
            </a:r>
          </a:p>
        </p:txBody>
      </p:sp>
      <p:pic>
        <p:nvPicPr>
          <p:cNvPr id="36867" name="Picture 3"/>
          <p:cNvPicPr>
            <a:picLocks noChangeAspect="1"/>
          </p:cNvPicPr>
          <p:nvPr/>
        </p:nvPicPr>
        <p:blipFill>
          <a:blip r:embed="rId7">
            <a:lum contrast="16000"/>
          </a:blip>
          <a:srcRect b="49573"/>
          <a:stretch>
            <a:fillRect/>
          </a:stretch>
        </p:blipFill>
        <p:spPr bwMode="auto">
          <a:xfrm>
            <a:off x="2830513" y="2006600"/>
            <a:ext cx="3482975" cy="2355850"/>
          </a:xfrm>
          <a:prstGeom prst="rect">
            <a:avLst/>
          </a:prstGeom>
          <a:noFill/>
          <a:ln w="9525">
            <a:noFill/>
            <a:miter lim="800000"/>
            <a:headEnd/>
            <a:tailEnd/>
          </a:ln>
        </p:spPr>
      </p:pic>
      <p:sp>
        <p:nvSpPr>
          <p:cNvPr id="36868" name="TextBox 4"/>
          <p:cNvSpPr txBox="1">
            <a:spLocks noChangeArrowheads="1"/>
          </p:cNvSpPr>
          <p:nvPr/>
        </p:nvSpPr>
        <p:spPr bwMode="auto">
          <a:xfrm>
            <a:off x="3013075" y="1636713"/>
            <a:ext cx="3300413" cy="369887"/>
          </a:xfrm>
          <a:prstGeom prst="rect">
            <a:avLst/>
          </a:prstGeom>
          <a:noFill/>
          <a:ln w="9525">
            <a:noFill/>
            <a:miter lim="800000"/>
            <a:headEnd/>
            <a:tailEnd/>
          </a:ln>
        </p:spPr>
        <p:txBody>
          <a:bodyPr>
            <a:prstTxWarp prst="textNoShape">
              <a:avLst/>
            </a:prstTxWarp>
            <a:spAutoFit/>
          </a:bodyPr>
          <a:lstStyle/>
          <a:p>
            <a:r>
              <a:rPr lang="en-US">
                <a:latin typeface="Calibri" charset="0"/>
              </a:rPr>
              <a:t>split     white      swing        defeat</a:t>
            </a:r>
          </a:p>
        </p:txBody>
      </p:sp>
      <p:grpSp>
        <p:nvGrpSpPr>
          <p:cNvPr id="36869" name="Group 20"/>
          <p:cNvGrpSpPr>
            <a:grpSpLocks/>
          </p:cNvGrpSpPr>
          <p:nvPr/>
        </p:nvGrpSpPr>
        <p:grpSpPr bwMode="auto">
          <a:xfrm>
            <a:off x="2066925" y="4691063"/>
            <a:ext cx="1100138" cy="1397000"/>
            <a:chOff x="1588128" y="4769340"/>
            <a:chExt cx="1100106" cy="1397168"/>
          </a:xfrm>
        </p:grpSpPr>
        <p:pic>
          <p:nvPicPr>
            <p:cNvPr id="36882" name="1.mp3">
              <a:hlinkClick r:id="" action="ppaction://media"/>
            </p:cNvPr>
            <p:cNvPicPr>
              <a:picLocks noRot="1" noChangeAspect="1"/>
            </p:cNvPicPr>
            <p:nvPr>
              <a:audioFile r:link="rId4"/>
            </p:nvPr>
          </p:nvPicPr>
          <p:blipFill>
            <a:blip r:embed="rId8"/>
            <a:srcRect/>
            <a:stretch>
              <a:fillRect/>
            </a:stretch>
          </p:blipFill>
          <p:spPr bwMode="auto">
            <a:xfrm>
              <a:off x="2013563" y="5343306"/>
              <a:ext cx="249237" cy="249237"/>
            </a:xfrm>
            <a:prstGeom prst="rect">
              <a:avLst/>
            </a:prstGeom>
            <a:noFill/>
            <a:ln w="9525">
              <a:noFill/>
              <a:miter lim="800000"/>
              <a:headEnd/>
              <a:tailEnd/>
            </a:ln>
          </p:spPr>
        </p:pic>
        <p:sp>
          <p:nvSpPr>
            <p:cNvPr id="36883" name="TextBox 9"/>
            <p:cNvSpPr txBox="1">
              <a:spLocks noChangeArrowheads="1"/>
            </p:cNvSpPr>
            <p:nvPr/>
          </p:nvSpPr>
          <p:spPr bwMode="auto">
            <a:xfrm>
              <a:off x="1695824" y="5797176"/>
              <a:ext cx="884715"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mother</a:t>
              </a:r>
            </a:p>
          </p:txBody>
        </p:sp>
        <p:sp>
          <p:nvSpPr>
            <p:cNvPr id="36884" name="TextBox 13"/>
            <p:cNvSpPr txBox="1">
              <a:spLocks noChangeArrowheads="1"/>
            </p:cNvSpPr>
            <p:nvPr/>
          </p:nvSpPr>
          <p:spPr bwMode="auto">
            <a:xfrm>
              <a:off x="1588128" y="4769340"/>
              <a:ext cx="1100106"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high level</a:t>
              </a:r>
            </a:p>
          </p:txBody>
        </p:sp>
      </p:grpSp>
      <p:grpSp>
        <p:nvGrpSpPr>
          <p:cNvPr id="36870" name="Group 19"/>
          <p:cNvGrpSpPr>
            <a:grpSpLocks/>
          </p:cNvGrpSpPr>
          <p:nvPr/>
        </p:nvGrpSpPr>
        <p:grpSpPr bwMode="auto">
          <a:xfrm>
            <a:off x="3622675" y="4692650"/>
            <a:ext cx="725488" cy="1395413"/>
            <a:chOff x="3066039" y="4771324"/>
            <a:chExt cx="726468" cy="1395184"/>
          </a:xfrm>
        </p:grpSpPr>
        <p:pic>
          <p:nvPicPr>
            <p:cNvPr id="36879" name="2.mp3">
              <a:hlinkClick r:id="" action="ppaction://media"/>
            </p:cNvPr>
            <p:cNvPicPr>
              <a:picLocks noRot="1" noChangeAspect="1"/>
            </p:cNvPicPr>
            <p:nvPr>
              <a:audioFile r:link="rId3"/>
            </p:nvPr>
          </p:nvPicPr>
          <p:blipFill>
            <a:blip r:embed="rId8"/>
            <a:srcRect/>
            <a:stretch>
              <a:fillRect/>
            </a:stretch>
          </p:blipFill>
          <p:spPr bwMode="auto">
            <a:xfrm>
              <a:off x="3304655" y="5344298"/>
              <a:ext cx="249237" cy="249237"/>
            </a:xfrm>
            <a:prstGeom prst="rect">
              <a:avLst/>
            </a:prstGeom>
            <a:noFill/>
            <a:ln w="9525">
              <a:noFill/>
              <a:miter lim="800000"/>
              <a:headEnd/>
              <a:tailEnd/>
            </a:ln>
          </p:spPr>
        </p:pic>
        <p:sp>
          <p:nvSpPr>
            <p:cNvPr id="36880" name="TextBox 10"/>
            <p:cNvSpPr txBox="1">
              <a:spLocks noChangeArrowheads="1"/>
            </p:cNvSpPr>
            <p:nvPr/>
          </p:nvSpPr>
          <p:spPr bwMode="auto">
            <a:xfrm>
              <a:off x="3066039" y="5797176"/>
              <a:ext cx="726468"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hemp</a:t>
              </a:r>
            </a:p>
          </p:txBody>
        </p:sp>
        <p:sp>
          <p:nvSpPr>
            <p:cNvPr id="36881" name="TextBox 14"/>
            <p:cNvSpPr txBox="1">
              <a:spLocks noChangeArrowheads="1"/>
            </p:cNvSpPr>
            <p:nvPr/>
          </p:nvSpPr>
          <p:spPr bwMode="auto">
            <a:xfrm>
              <a:off x="3083622" y="4771324"/>
              <a:ext cx="691303"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rising</a:t>
              </a:r>
            </a:p>
          </p:txBody>
        </p:sp>
      </p:grpSp>
      <p:grpSp>
        <p:nvGrpSpPr>
          <p:cNvPr id="36871" name="Group 17"/>
          <p:cNvGrpSpPr>
            <a:grpSpLocks/>
          </p:cNvGrpSpPr>
          <p:nvPr/>
        </p:nvGrpSpPr>
        <p:grpSpPr bwMode="auto">
          <a:xfrm>
            <a:off x="4803775" y="4854575"/>
            <a:ext cx="1414463" cy="1233488"/>
            <a:chOff x="4114515" y="4933337"/>
            <a:chExt cx="1413443" cy="1233171"/>
          </a:xfrm>
        </p:grpSpPr>
        <p:pic>
          <p:nvPicPr>
            <p:cNvPr id="36876" name="3.mp3">
              <a:hlinkClick r:id="" action="ppaction://media"/>
            </p:cNvPr>
            <p:cNvPicPr>
              <a:picLocks noRot="1" noChangeAspect="1"/>
            </p:cNvPicPr>
            <p:nvPr>
              <a:audioFile r:link="rId2"/>
            </p:nvPr>
          </p:nvPicPr>
          <p:blipFill>
            <a:blip r:embed="rId8"/>
            <a:srcRect/>
            <a:stretch>
              <a:fillRect/>
            </a:stretch>
          </p:blipFill>
          <p:spPr bwMode="auto">
            <a:xfrm>
              <a:off x="4696618" y="5425304"/>
              <a:ext cx="249237" cy="249237"/>
            </a:xfrm>
            <a:prstGeom prst="rect">
              <a:avLst/>
            </a:prstGeom>
            <a:noFill/>
            <a:ln w="9525">
              <a:noFill/>
              <a:miter lim="800000"/>
              <a:headEnd/>
              <a:tailEnd/>
            </a:ln>
          </p:spPr>
        </p:pic>
        <p:sp>
          <p:nvSpPr>
            <p:cNvPr id="36877" name="TextBox 11"/>
            <p:cNvSpPr txBox="1">
              <a:spLocks noChangeArrowheads="1"/>
            </p:cNvSpPr>
            <p:nvPr/>
          </p:nvSpPr>
          <p:spPr bwMode="auto">
            <a:xfrm>
              <a:off x="4466568" y="5797176"/>
              <a:ext cx="709336"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horse</a:t>
              </a:r>
            </a:p>
          </p:txBody>
        </p:sp>
        <p:sp>
          <p:nvSpPr>
            <p:cNvPr id="36878" name="TextBox 15"/>
            <p:cNvSpPr txBox="1">
              <a:spLocks noChangeArrowheads="1"/>
            </p:cNvSpPr>
            <p:nvPr/>
          </p:nvSpPr>
          <p:spPr bwMode="auto">
            <a:xfrm>
              <a:off x="4114515" y="4933337"/>
              <a:ext cx="1413443"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falling- rising</a:t>
              </a:r>
            </a:p>
          </p:txBody>
        </p:sp>
      </p:grpSp>
      <p:grpSp>
        <p:nvGrpSpPr>
          <p:cNvPr id="36872" name="Group 18"/>
          <p:cNvGrpSpPr>
            <a:grpSpLocks/>
          </p:cNvGrpSpPr>
          <p:nvPr/>
        </p:nvGrpSpPr>
        <p:grpSpPr bwMode="auto">
          <a:xfrm>
            <a:off x="6673850" y="4978400"/>
            <a:ext cx="749300" cy="1109663"/>
            <a:chOff x="6195464" y="5427288"/>
            <a:chExt cx="750025" cy="1108552"/>
          </a:xfrm>
        </p:grpSpPr>
        <p:pic>
          <p:nvPicPr>
            <p:cNvPr id="36873" name="4.mp3">
              <a:hlinkClick r:id="" action="ppaction://media"/>
            </p:cNvPr>
            <p:cNvPicPr>
              <a:picLocks noRot="1" noChangeAspect="1"/>
            </p:cNvPicPr>
            <p:nvPr>
              <a:audioFile r:link="rId1"/>
            </p:nvPr>
          </p:nvPicPr>
          <p:blipFill>
            <a:blip r:embed="rId8"/>
            <a:srcRect/>
            <a:stretch>
              <a:fillRect/>
            </a:stretch>
          </p:blipFill>
          <p:spPr bwMode="auto">
            <a:xfrm>
              <a:off x="6445858" y="5856945"/>
              <a:ext cx="249237" cy="249237"/>
            </a:xfrm>
            <a:prstGeom prst="rect">
              <a:avLst/>
            </a:prstGeom>
            <a:noFill/>
            <a:ln w="9525">
              <a:noFill/>
              <a:miter lim="800000"/>
              <a:headEnd/>
              <a:tailEnd/>
            </a:ln>
          </p:spPr>
        </p:pic>
        <p:sp>
          <p:nvSpPr>
            <p:cNvPr id="36874" name="TextBox 12"/>
            <p:cNvSpPr txBox="1">
              <a:spLocks noChangeArrowheads="1"/>
            </p:cNvSpPr>
            <p:nvPr/>
          </p:nvSpPr>
          <p:spPr bwMode="auto">
            <a:xfrm>
              <a:off x="6237167" y="6166508"/>
              <a:ext cx="666619"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scold</a:t>
              </a:r>
            </a:p>
          </p:txBody>
        </p:sp>
        <p:sp>
          <p:nvSpPr>
            <p:cNvPr id="36875" name="TextBox 16"/>
            <p:cNvSpPr txBox="1">
              <a:spLocks noChangeArrowheads="1"/>
            </p:cNvSpPr>
            <p:nvPr/>
          </p:nvSpPr>
          <p:spPr bwMode="auto">
            <a:xfrm>
              <a:off x="6195464" y="5427288"/>
              <a:ext cx="750025"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falling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Redundancy leads to robust perception</a:t>
            </a:r>
          </a:p>
        </p:txBody>
      </p:sp>
      <p:pic>
        <p:nvPicPr>
          <p:cNvPr id="4" name="original watchdog.mov">
            <a:hlinkClick r:id="" action="ppaction://media"/>
          </p:cNvPr>
          <p:cNvPicPr>
            <a:picLocks noRot="1" noChangeAspect="1"/>
          </p:cNvPicPr>
          <p:nvPr>
            <a:audioFile r:link="rId1"/>
          </p:nvPr>
        </p:nvPicPr>
        <p:blipFill>
          <a:blip r:embed="rId8"/>
          <a:srcRect/>
          <a:stretch>
            <a:fillRect/>
          </a:stretch>
        </p:blipFill>
        <p:spPr bwMode="auto">
          <a:xfrm>
            <a:off x="4446588" y="1846263"/>
            <a:ext cx="249237" cy="249237"/>
          </a:xfrm>
          <a:prstGeom prst="rect">
            <a:avLst/>
          </a:prstGeom>
          <a:noFill/>
          <a:ln w="9525">
            <a:noFill/>
            <a:miter lim="800000"/>
            <a:headEnd/>
            <a:tailEnd/>
          </a:ln>
        </p:spPr>
      </p:pic>
      <p:pic>
        <p:nvPicPr>
          <p:cNvPr id="5" name="sent1bp4.au">
            <a:hlinkClick r:id="" action="ppaction://media"/>
          </p:cNvPr>
          <p:cNvPicPr>
            <a:picLocks noRot="1" noChangeAspect="1"/>
          </p:cNvPicPr>
          <p:nvPr>
            <a:audioFile r:link="rId2"/>
          </p:nvPr>
        </p:nvPicPr>
        <p:blipFill>
          <a:blip r:embed="rId8"/>
          <a:srcRect/>
          <a:stretch>
            <a:fillRect/>
          </a:stretch>
        </p:blipFill>
        <p:spPr bwMode="auto">
          <a:xfrm>
            <a:off x="2071688" y="3303588"/>
            <a:ext cx="249237" cy="249237"/>
          </a:xfrm>
          <a:prstGeom prst="rect">
            <a:avLst/>
          </a:prstGeom>
          <a:noFill/>
          <a:ln w="9525">
            <a:noFill/>
            <a:miter lim="800000"/>
            <a:headEnd/>
            <a:tailEnd/>
          </a:ln>
        </p:spPr>
      </p:pic>
      <p:pic>
        <p:nvPicPr>
          <p:cNvPr id="6" name="sent1int1hz.mov">
            <a:hlinkClick r:id="" action="ppaction://media"/>
          </p:cNvPr>
          <p:cNvPicPr>
            <a:picLocks noRot="1" noChangeAspect="1"/>
          </p:cNvPicPr>
          <p:nvPr>
            <a:audioFile r:link="rId3"/>
          </p:nvPr>
        </p:nvPicPr>
        <p:blipFill>
          <a:blip r:embed="rId8"/>
          <a:srcRect/>
          <a:stretch>
            <a:fillRect/>
          </a:stretch>
        </p:blipFill>
        <p:spPr bwMode="auto">
          <a:xfrm>
            <a:off x="5730875" y="3303588"/>
            <a:ext cx="249238" cy="249237"/>
          </a:xfrm>
          <a:prstGeom prst="rect">
            <a:avLst/>
          </a:prstGeom>
          <a:noFill/>
          <a:ln w="9525">
            <a:noFill/>
            <a:miter lim="800000"/>
            <a:headEnd/>
            <a:tailEnd/>
          </a:ln>
        </p:spPr>
      </p:pic>
      <p:pic>
        <p:nvPicPr>
          <p:cNvPr id="7" name="sent4.wav">
            <a:hlinkClick r:id="" action="ppaction://media"/>
          </p:cNvPr>
          <p:cNvPicPr>
            <a:picLocks noRot="1" noChangeAspect="1"/>
          </p:cNvPicPr>
          <p:nvPr>
            <a:wavAudioFile r:embed="rId4" name="sent4.wav"/>
          </p:nvPr>
        </p:nvPicPr>
        <p:blipFill>
          <a:blip r:embed="rId8"/>
          <a:srcRect/>
          <a:stretch>
            <a:fillRect/>
          </a:stretch>
        </p:blipFill>
        <p:spPr bwMode="auto">
          <a:xfrm>
            <a:off x="5746750" y="4692650"/>
            <a:ext cx="249238" cy="249238"/>
          </a:xfrm>
          <a:prstGeom prst="rect">
            <a:avLst/>
          </a:prstGeom>
          <a:noFill/>
          <a:ln w="9525">
            <a:noFill/>
            <a:miter lim="800000"/>
            <a:headEnd/>
            <a:tailEnd/>
          </a:ln>
        </p:spPr>
      </p:pic>
      <p:pic>
        <p:nvPicPr>
          <p:cNvPr id="8" name="sent64.wav">
            <a:hlinkClick r:id="" action="ppaction://media"/>
          </p:cNvPr>
          <p:cNvPicPr>
            <a:picLocks noRot="1" noChangeAspect="1"/>
          </p:cNvPicPr>
          <p:nvPr>
            <a:wavAudioFile r:embed="rId5" name="sent64.wav"/>
          </p:nvPr>
        </p:nvPicPr>
        <p:blipFill>
          <a:blip r:embed="rId8"/>
          <a:srcRect/>
          <a:stretch>
            <a:fillRect/>
          </a:stretch>
        </p:blipFill>
        <p:spPr bwMode="auto">
          <a:xfrm>
            <a:off x="5746750" y="5886450"/>
            <a:ext cx="249238" cy="249238"/>
          </a:xfrm>
          <a:prstGeom prst="rect">
            <a:avLst/>
          </a:prstGeom>
          <a:noFill/>
          <a:ln w="9525">
            <a:noFill/>
            <a:miter lim="800000"/>
            <a:headEnd/>
            <a:tailEnd/>
          </a:ln>
        </p:spPr>
      </p:pic>
      <p:cxnSp>
        <p:nvCxnSpPr>
          <p:cNvPr id="10" name="Straight Connector 9"/>
          <p:cNvCxnSpPr/>
          <p:nvPr/>
        </p:nvCxnSpPr>
        <p:spPr>
          <a:xfrm>
            <a:off x="971550" y="5435600"/>
            <a:ext cx="27495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305594" y="4771232"/>
            <a:ext cx="13303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524000" y="4198938"/>
            <a:ext cx="1060450" cy="1254125"/>
          </a:xfrm>
          <a:custGeom>
            <a:avLst/>
            <a:gdLst>
              <a:gd name="connsiteX0" fmla="*/ 0 w 1060823"/>
              <a:gd name="connsiteY0" fmla="*/ 1210236 h 1255059"/>
              <a:gd name="connsiteX1" fmla="*/ 134470 w 1060823"/>
              <a:gd name="connsiteY1" fmla="*/ 836706 h 1255059"/>
              <a:gd name="connsiteX2" fmla="*/ 627529 w 1060823"/>
              <a:gd name="connsiteY2" fmla="*/ 74706 h 1255059"/>
              <a:gd name="connsiteX3" fmla="*/ 896470 w 1060823"/>
              <a:gd name="connsiteY3" fmla="*/ 388471 h 1255059"/>
              <a:gd name="connsiteX4" fmla="*/ 1060823 w 1060823"/>
              <a:gd name="connsiteY4" fmla="*/ 1255059 h 1255059"/>
              <a:gd name="connsiteX5" fmla="*/ 1060823 w 1060823"/>
              <a:gd name="connsiteY5" fmla="*/ 1255059 h 12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823" h="1255059">
                <a:moveTo>
                  <a:pt x="0" y="1210236"/>
                </a:moveTo>
                <a:cubicBezTo>
                  <a:pt x="14941" y="1118098"/>
                  <a:pt x="29882" y="1025961"/>
                  <a:pt x="134470" y="836706"/>
                </a:cubicBezTo>
                <a:cubicBezTo>
                  <a:pt x="239058" y="647451"/>
                  <a:pt x="500529" y="149412"/>
                  <a:pt x="627529" y="74706"/>
                </a:cubicBezTo>
                <a:cubicBezTo>
                  <a:pt x="754529" y="0"/>
                  <a:pt x="824254" y="191746"/>
                  <a:pt x="896470" y="388471"/>
                </a:cubicBezTo>
                <a:cubicBezTo>
                  <a:pt x="968686" y="585197"/>
                  <a:pt x="1060823" y="1255059"/>
                  <a:pt x="1060823" y="1255059"/>
                </a:cubicBezTo>
                <a:lnTo>
                  <a:pt x="1060823" y="1255059"/>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8923" name="TextBox 14"/>
          <p:cNvSpPr txBox="1">
            <a:spLocks noChangeArrowheads="1"/>
          </p:cNvSpPr>
          <p:nvPr/>
        </p:nvSpPr>
        <p:spPr bwMode="auto">
          <a:xfrm>
            <a:off x="1300163" y="5886450"/>
            <a:ext cx="1590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Frequency (Hz)</a:t>
            </a:r>
          </a:p>
        </p:txBody>
      </p:sp>
      <p:sp>
        <p:nvSpPr>
          <p:cNvPr id="38924" name="TextBox 15"/>
          <p:cNvSpPr txBox="1">
            <a:spLocks noChangeArrowheads="1"/>
          </p:cNvSpPr>
          <p:nvPr/>
        </p:nvSpPr>
        <p:spPr bwMode="auto">
          <a:xfrm rot="-5400000">
            <a:off x="-208756" y="4652169"/>
            <a:ext cx="1601788"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Amplitude (dB)</a:t>
            </a:r>
          </a:p>
        </p:txBody>
      </p:sp>
      <p:sp>
        <p:nvSpPr>
          <p:cNvPr id="38925" name="TextBox 16"/>
          <p:cNvSpPr txBox="1">
            <a:spLocks noChangeArrowheads="1"/>
          </p:cNvSpPr>
          <p:nvPr/>
        </p:nvSpPr>
        <p:spPr bwMode="auto">
          <a:xfrm>
            <a:off x="1838325" y="5453063"/>
            <a:ext cx="652463"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2100</a:t>
            </a:r>
          </a:p>
        </p:txBody>
      </p:sp>
      <p:cxnSp>
        <p:nvCxnSpPr>
          <p:cNvPr id="19" name="Straight Arrow Connector 18"/>
          <p:cNvCxnSpPr/>
          <p:nvPr/>
        </p:nvCxnSpPr>
        <p:spPr>
          <a:xfrm>
            <a:off x="1838325" y="4633913"/>
            <a:ext cx="652463"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927" name="TextBox 19"/>
          <p:cNvSpPr txBox="1">
            <a:spLocks noChangeArrowheads="1"/>
          </p:cNvSpPr>
          <p:nvPr/>
        </p:nvSpPr>
        <p:spPr bwMode="auto">
          <a:xfrm>
            <a:off x="2490788" y="4448175"/>
            <a:ext cx="1887537"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400 Hz bandwidth</a:t>
            </a:r>
          </a:p>
        </p:txBody>
      </p:sp>
      <p:grpSp>
        <p:nvGrpSpPr>
          <p:cNvPr id="38928" name="Group 72"/>
          <p:cNvGrpSpPr>
            <a:grpSpLocks/>
          </p:cNvGrpSpPr>
          <p:nvPr/>
        </p:nvGrpSpPr>
        <p:grpSpPr bwMode="auto">
          <a:xfrm>
            <a:off x="6707188" y="2749550"/>
            <a:ext cx="2043112" cy="1333500"/>
            <a:chOff x="6707795" y="3093617"/>
            <a:chExt cx="2041892" cy="1333127"/>
          </a:xfrm>
        </p:grpSpPr>
        <p:cxnSp>
          <p:nvCxnSpPr>
            <p:cNvPr id="22" name="Straight Connector 21"/>
            <p:cNvCxnSpPr/>
            <p:nvPr/>
          </p:nvCxnSpPr>
          <p:spPr>
            <a:xfrm>
              <a:off x="6707795" y="4036328"/>
              <a:ext cx="197843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237232" y="3564180"/>
              <a:ext cx="942711" cy="1586"/>
            </a:xfrm>
            <a:prstGeom prst="line">
              <a:avLst/>
            </a:prstGeom>
          </p:spPr>
          <p:style>
            <a:lnRef idx="2">
              <a:schemeClr val="accent1"/>
            </a:lnRef>
            <a:fillRef idx="0">
              <a:schemeClr val="accent1"/>
            </a:fillRef>
            <a:effectRef idx="1">
              <a:schemeClr val="accent1"/>
            </a:effectRef>
            <a:fontRef idx="minor">
              <a:schemeClr val="tx1"/>
            </a:fontRef>
          </p:style>
        </p:cxnSp>
        <p:sp>
          <p:nvSpPr>
            <p:cNvPr id="39116" name="TextBox 31"/>
            <p:cNvSpPr txBox="1">
              <a:spLocks noChangeArrowheads="1"/>
            </p:cNvSpPr>
            <p:nvPr/>
          </p:nvSpPr>
          <p:spPr bwMode="auto">
            <a:xfrm>
              <a:off x="6957647" y="4057412"/>
              <a:ext cx="1792040"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.5     1     1.5    2.0</a:t>
              </a:r>
            </a:p>
          </p:txBody>
        </p:sp>
      </p:grpSp>
      <p:grpSp>
        <p:nvGrpSpPr>
          <p:cNvPr id="38929" name="Group 36"/>
          <p:cNvGrpSpPr>
            <a:grpSpLocks/>
          </p:cNvGrpSpPr>
          <p:nvPr/>
        </p:nvGrpSpPr>
        <p:grpSpPr bwMode="auto">
          <a:xfrm>
            <a:off x="6707188" y="3071813"/>
            <a:ext cx="1684337" cy="619125"/>
            <a:chOff x="6707794" y="3414713"/>
            <a:chExt cx="1683955" cy="619396"/>
          </a:xfrm>
        </p:grpSpPr>
        <p:cxnSp>
          <p:nvCxnSpPr>
            <p:cNvPr id="26" name="Straight Connector 25"/>
            <p:cNvCxnSpPr/>
            <p:nvPr/>
          </p:nvCxnSpPr>
          <p:spPr>
            <a:xfrm>
              <a:off x="6707794" y="3414713"/>
              <a:ext cx="41900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817894" y="3723618"/>
              <a:ext cx="61939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7238486" y="3723618"/>
              <a:ext cx="6193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61675" y="3414713"/>
              <a:ext cx="42059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7660665" y="3723618"/>
              <a:ext cx="6193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8081258" y="3723618"/>
              <a:ext cx="619396" cy="1587"/>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a:off x="8402638" y="3071813"/>
            <a:ext cx="284162" cy="1587"/>
          </a:xfrm>
          <a:prstGeom prst="line">
            <a:avLst/>
          </a:prstGeom>
        </p:spPr>
        <p:style>
          <a:lnRef idx="2">
            <a:schemeClr val="accent1"/>
          </a:lnRef>
          <a:fillRef idx="0">
            <a:schemeClr val="accent1"/>
          </a:fillRef>
          <a:effectRef idx="1">
            <a:schemeClr val="accent1"/>
          </a:effectRef>
          <a:fontRef idx="minor">
            <a:schemeClr val="tx1"/>
          </a:fontRef>
        </p:style>
      </p:cxnSp>
      <p:sp>
        <p:nvSpPr>
          <p:cNvPr id="38931" name="TextBox 35"/>
          <p:cNvSpPr txBox="1">
            <a:spLocks noChangeArrowheads="1"/>
          </p:cNvSpPr>
          <p:nvPr/>
        </p:nvSpPr>
        <p:spPr bwMode="auto">
          <a:xfrm rot="-5400000">
            <a:off x="5558631" y="4593432"/>
            <a:ext cx="1601787"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Amplitude (dB)</a:t>
            </a:r>
          </a:p>
        </p:txBody>
      </p:sp>
      <p:grpSp>
        <p:nvGrpSpPr>
          <p:cNvPr id="38932" name="Group 37"/>
          <p:cNvGrpSpPr>
            <a:grpSpLocks/>
          </p:cNvGrpSpPr>
          <p:nvPr/>
        </p:nvGrpSpPr>
        <p:grpSpPr bwMode="auto">
          <a:xfrm>
            <a:off x="6719888" y="4487863"/>
            <a:ext cx="412750" cy="619125"/>
            <a:chOff x="6707794" y="3414713"/>
            <a:chExt cx="1683955" cy="619396"/>
          </a:xfrm>
        </p:grpSpPr>
        <p:cxnSp>
          <p:nvCxnSpPr>
            <p:cNvPr id="39" name="Straight Connector 38"/>
            <p:cNvCxnSpPr/>
            <p:nvPr/>
          </p:nvCxnSpPr>
          <p:spPr>
            <a:xfrm>
              <a:off x="6707794" y="3414713"/>
              <a:ext cx="4209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819081"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7240071"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562725" y="3414713"/>
              <a:ext cx="4209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7661058"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082049" y="3724412"/>
              <a:ext cx="61939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33" name="Group 44"/>
          <p:cNvGrpSpPr>
            <a:grpSpLocks/>
          </p:cNvGrpSpPr>
          <p:nvPr/>
        </p:nvGrpSpPr>
        <p:grpSpPr bwMode="auto">
          <a:xfrm>
            <a:off x="7142163" y="4487863"/>
            <a:ext cx="411162" cy="619125"/>
            <a:chOff x="6707794" y="3414713"/>
            <a:chExt cx="1683955" cy="619396"/>
          </a:xfrm>
        </p:grpSpPr>
        <p:cxnSp>
          <p:nvCxnSpPr>
            <p:cNvPr id="46" name="Straight Connector 45"/>
            <p:cNvCxnSpPr/>
            <p:nvPr/>
          </p:nvCxnSpPr>
          <p:spPr>
            <a:xfrm>
              <a:off x="6707794" y="3414713"/>
              <a:ext cx="41611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6817459" y="3721161"/>
              <a:ext cx="619396" cy="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7236820"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559523" y="3414713"/>
              <a:ext cx="4226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7659436"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8082049" y="3724412"/>
              <a:ext cx="61939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34" name="Group 51"/>
          <p:cNvGrpSpPr>
            <a:grpSpLocks/>
          </p:cNvGrpSpPr>
          <p:nvPr/>
        </p:nvGrpSpPr>
        <p:grpSpPr bwMode="auto">
          <a:xfrm>
            <a:off x="7996238" y="4492625"/>
            <a:ext cx="411162" cy="620713"/>
            <a:chOff x="6707794" y="3414713"/>
            <a:chExt cx="1683955" cy="619396"/>
          </a:xfrm>
        </p:grpSpPr>
        <p:cxnSp>
          <p:nvCxnSpPr>
            <p:cNvPr id="53" name="Straight Connector 52"/>
            <p:cNvCxnSpPr/>
            <p:nvPr/>
          </p:nvCxnSpPr>
          <p:spPr>
            <a:xfrm>
              <a:off x="6707794" y="3414713"/>
              <a:ext cx="416113" cy="1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817459" y="3721161"/>
              <a:ext cx="619396" cy="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7236820" y="3724411"/>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559523" y="3414713"/>
              <a:ext cx="422617" cy="1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7659436" y="3724411"/>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8082049" y="3724411"/>
              <a:ext cx="61939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35" name="Group 58"/>
          <p:cNvGrpSpPr>
            <a:grpSpLocks/>
          </p:cNvGrpSpPr>
          <p:nvPr/>
        </p:nvGrpSpPr>
        <p:grpSpPr bwMode="auto">
          <a:xfrm>
            <a:off x="7566025" y="4487863"/>
            <a:ext cx="411163" cy="619125"/>
            <a:chOff x="6707794" y="3414713"/>
            <a:chExt cx="1683955" cy="619396"/>
          </a:xfrm>
        </p:grpSpPr>
        <p:cxnSp>
          <p:nvCxnSpPr>
            <p:cNvPr id="60" name="Straight Connector 59"/>
            <p:cNvCxnSpPr/>
            <p:nvPr/>
          </p:nvCxnSpPr>
          <p:spPr>
            <a:xfrm>
              <a:off x="6707794" y="3414713"/>
              <a:ext cx="4161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6817458" y="3721160"/>
              <a:ext cx="619396" cy="6504"/>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7236822"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559525" y="3414713"/>
              <a:ext cx="4226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659433"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8082049" y="3724412"/>
              <a:ext cx="61939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36" name="Group 65"/>
          <p:cNvGrpSpPr>
            <a:grpSpLocks/>
          </p:cNvGrpSpPr>
          <p:nvPr/>
        </p:nvGrpSpPr>
        <p:grpSpPr bwMode="auto">
          <a:xfrm>
            <a:off x="8402638" y="4487863"/>
            <a:ext cx="311150" cy="619125"/>
            <a:chOff x="6707794" y="3414713"/>
            <a:chExt cx="1273774" cy="619396"/>
          </a:xfrm>
        </p:grpSpPr>
        <p:cxnSp>
          <p:nvCxnSpPr>
            <p:cNvPr id="67" name="Straight Connector 66"/>
            <p:cNvCxnSpPr/>
            <p:nvPr/>
          </p:nvCxnSpPr>
          <p:spPr>
            <a:xfrm>
              <a:off x="6707794" y="3414713"/>
              <a:ext cx="4159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6817271" y="3721163"/>
              <a:ext cx="619396" cy="64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7236443" y="3724412"/>
              <a:ext cx="6193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565642" y="3414713"/>
              <a:ext cx="4159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7658870" y="3724412"/>
              <a:ext cx="61939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37" name="Group 73"/>
          <p:cNvGrpSpPr>
            <a:grpSpLocks/>
          </p:cNvGrpSpPr>
          <p:nvPr/>
        </p:nvGrpSpPr>
        <p:grpSpPr bwMode="auto">
          <a:xfrm>
            <a:off x="6719888" y="4179888"/>
            <a:ext cx="2043112" cy="1333500"/>
            <a:chOff x="6707795" y="3093617"/>
            <a:chExt cx="2041892" cy="1333127"/>
          </a:xfrm>
        </p:grpSpPr>
        <p:cxnSp>
          <p:nvCxnSpPr>
            <p:cNvPr id="75" name="Straight Connector 74"/>
            <p:cNvCxnSpPr/>
            <p:nvPr/>
          </p:nvCxnSpPr>
          <p:spPr>
            <a:xfrm>
              <a:off x="6707795" y="4036328"/>
              <a:ext cx="197843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6237232" y="3564180"/>
              <a:ext cx="942711" cy="1586"/>
            </a:xfrm>
            <a:prstGeom prst="line">
              <a:avLst/>
            </a:prstGeom>
          </p:spPr>
          <p:style>
            <a:lnRef idx="2">
              <a:schemeClr val="accent1"/>
            </a:lnRef>
            <a:fillRef idx="0">
              <a:schemeClr val="accent1"/>
            </a:fillRef>
            <a:effectRef idx="1">
              <a:schemeClr val="accent1"/>
            </a:effectRef>
            <a:fontRef idx="minor">
              <a:schemeClr val="tx1"/>
            </a:fontRef>
          </p:style>
        </p:cxnSp>
        <p:sp>
          <p:nvSpPr>
            <p:cNvPr id="39078" name="TextBox 76"/>
            <p:cNvSpPr txBox="1">
              <a:spLocks noChangeArrowheads="1"/>
            </p:cNvSpPr>
            <p:nvPr/>
          </p:nvSpPr>
          <p:spPr bwMode="auto">
            <a:xfrm>
              <a:off x="6957647" y="4057412"/>
              <a:ext cx="1792040"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.5     1     1.5    2.0</a:t>
              </a:r>
            </a:p>
          </p:txBody>
        </p:sp>
      </p:grpSp>
      <p:grpSp>
        <p:nvGrpSpPr>
          <p:cNvPr id="38938" name="Group 126"/>
          <p:cNvGrpSpPr>
            <a:grpSpLocks/>
          </p:cNvGrpSpPr>
          <p:nvPr/>
        </p:nvGrpSpPr>
        <p:grpSpPr bwMode="auto">
          <a:xfrm>
            <a:off x="6711950" y="5827713"/>
            <a:ext cx="762000" cy="619125"/>
            <a:chOff x="6787318" y="5886829"/>
            <a:chExt cx="760987" cy="619396"/>
          </a:xfrm>
        </p:grpSpPr>
        <p:grpSp>
          <p:nvGrpSpPr>
            <p:cNvPr id="39027" name="Group 77"/>
            <p:cNvGrpSpPr>
              <a:grpSpLocks/>
            </p:cNvGrpSpPr>
            <p:nvPr/>
          </p:nvGrpSpPr>
          <p:grpSpPr bwMode="auto">
            <a:xfrm>
              <a:off x="6787318" y="5886829"/>
              <a:ext cx="100584" cy="619396"/>
              <a:chOff x="6707794" y="3414713"/>
              <a:chExt cx="1683955" cy="619396"/>
            </a:xfrm>
          </p:grpSpPr>
          <p:cxnSp>
            <p:nvCxnSpPr>
              <p:cNvPr id="79" name="Straight Connector 78"/>
              <p:cNvCxnSpPr/>
              <p:nvPr/>
            </p:nvCxnSpPr>
            <p:spPr>
              <a:xfrm>
                <a:off x="6707794"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6822763"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722090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557145"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7645580"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807025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28" name="Group 84"/>
            <p:cNvGrpSpPr>
              <a:grpSpLocks/>
            </p:cNvGrpSpPr>
            <p:nvPr/>
          </p:nvGrpSpPr>
          <p:grpSpPr bwMode="auto">
            <a:xfrm>
              <a:off x="6894895" y="5886829"/>
              <a:ext cx="100584" cy="619396"/>
              <a:chOff x="6707794" y="3414713"/>
              <a:chExt cx="1683955" cy="619396"/>
            </a:xfrm>
          </p:grpSpPr>
          <p:cxnSp>
            <p:nvCxnSpPr>
              <p:cNvPr id="86" name="Straight Connector 85"/>
              <p:cNvCxnSpPr/>
              <p:nvPr/>
            </p:nvCxnSpPr>
            <p:spPr>
              <a:xfrm>
                <a:off x="6711639"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6826609"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7224750"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560990"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764942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8074101"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29" name="Group 91"/>
            <p:cNvGrpSpPr>
              <a:grpSpLocks/>
            </p:cNvGrpSpPr>
            <p:nvPr/>
          </p:nvGrpSpPr>
          <p:grpSpPr bwMode="auto">
            <a:xfrm>
              <a:off x="7002472" y="5886829"/>
              <a:ext cx="100584" cy="619396"/>
              <a:chOff x="6707794" y="3414713"/>
              <a:chExt cx="1683955" cy="619396"/>
            </a:xfrm>
          </p:grpSpPr>
          <p:cxnSp>
            <p:nvCxnSpPr>
              <p:cNvPr id="93" name="Straight Connector 92"/>
              <p:cNvCxnSpPr/>
              <p:nvPr/>
            </p:nvCxnSpPr>
            <p:spPr>
              <a:xfrm>
                <a:off x="6715485"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6830454"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7228596"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564836"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7653271"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8077946"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30" name="Group 98"/>
            <p:cNvGrpSpPr>
              <a:grpSpLocks/>
            </p:cNvGrpSpPr>
            <p:nvPr/>
          </p:nvGrpSpPr>
          <p:grpSpPr bwMode="auto">
            <a:xfrm>
              <a:off x="7110049" y="5886829"/>
              <a:ext cx="100584" cy="619396"/>
              <a:chOff x="6707794" y="3414713"/>
              <a:chExt cx="1683955" cy="619396"/>
            </a:xfrm>
          </p:grpSpPr>
          <p:cxnSp>
            <p:nvCxnSpPr>
              <p:cNvPr id="100" name="Straight Connector 99"/>
              <p:cNvCxnSpPr/>
              <p:nvPr/>
            </p:nvCxnSpPr>
            <p:spPr>
              <a:xfrm>
                <a:off x="6719314"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5400000">
                <a:off x="6834283"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7232424"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7568665"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7657100"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808177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31" name="Group 105"/>
            <p:cNvGrpSpPr>
              <a:grpSpLocks/>
            </p:cNvGrpSpPr>
            <p:nvPr/>
          </p:nvGrpSpPr>
          <p:grpSpPr bwMode="auto">
            <a:xfrm>
              <a:off x="7217626" y="5886829"/>
              <a:ext cx="100584" cy="619396"/>
              <a:chOff x="6707794" y="3414713"/>
              <a:chExt cx="1683955" cy="619396"/>
            </a:xfrm>
          </p:grpSpPr>
          <p:cxnSp>
            <p:nvCxnSpPr>
              <p:cNvPr id="107" name="Straight Connector 106"/>
              <p:cNvCxnSpPr/>
              <p:nvPr/>
            </p:nvCxnSpPr>
            <p:spPr>
              <a:xfrm>
                <a:off x="6696625"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a:off x="6811594"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7236270"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7545976"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766094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8085621"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32" name="Group 112"/>
            <p:cNvGrpSpPr>
              <a:grpSpLocks/>
            </p:cNvGrpSpPr>
            <p:nvPr/>
          </p:nvGrpSpPr>
          <p:grpSpPr bwMode="auto">
            <a:xfrm>
              <a:off x="7325203" y="5886829"/>
              <a:ext cx="100584" cy="619396"/>
              <a:chOff x="6707794" y="3414713"/>
              <a:chExt cx="1683955" cy="619396"/>
            </a:xfrm>
          </p:grpSpPr>
          <p:cxnSp>
            <p:nvCxnSpPr>
              <p:cNvPr id="114" name="Straight Connector 113"/>
              <p:cNvCxnSpPr/>
              <p:nvPr/>
            </p:nvCxnSpPr>
            <p:spPr>
              <a:xfrm>
                <a:off x="6700471"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6815440"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7240115"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549822"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7664791"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8089466"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9033" name="Group 119"/>
            <p:cNvGrpSpPr>
              <a:grpSpLocks/>
            </p:cNvGrpSpPr>
            <p:nvPr/>
          </p:nvGrpSpPr>
          <p:grpSpPr bwMode="auto">
            <a:xfrm>
              <a:off x="7447721" y="5886829"/>
              <a:ext cx="100584" cy="619396"/>
              <a:chOff x="6707794" y="3414713"/>
              <a:chExt cx="1683955" cy="619396"/>
            </a:xfrm>
          </p:grpSpPr>
          <p:cxnSp>
            <p:nvCxnSpPr>
              <p:cNvPr id="121" name="Straight Connector 120"/>
              <p:cNvCxnSpPr/>
              <p:nvPr/>
            </p:nvCxnSpPr>
            <p:spPr>
              <a:xfrm>
                <a:off x="6719598"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6834567"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7232692"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568949" y="3414713"/>
                <a:ext cx="424675" cy="1588"/>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7657367"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8082043" y="3724412"/>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38939" name="Group 127"/>
          <p:cNvGrpSpPr>
            <a:grpSpLocks/>
          </p:cNvGrpSpPr>
          <p:nvPr/>
        </p:nvGrpSpPr>
        <p:grpSpPr bwMode="auto">
          <a:xfrm>
            <a:off x="7477125" y="5829300"/>
            <a:ext cx="762000" cy="620713"/>
            <a:chOff x="6787318" y="5886829"/>
            <a:chExt cx="760987" cy="619396"/>
          </a:xfrm>
        </p:grpSpPr>
        <p:grpSp>
          <p:nvGrpSpPr>
            <p:cNvPr id="38978" name="Group 128"/>
            <p:cNvGrpSpPr>
              <a:grpSpLocks/>
            </p:cNvGrpSpPr>
            <p:nvPr/>
          </p:nvGrpSpPr>
          <p:grpSpPr bwMode="auto">
            <a:xfrm>
              <a:off x="6787309" y="5886829"/>
              <a:ext cx="100582" cy="619396"/>
              <a:chOff x="6707794" y="3414713"/>
              <a:chExt cx="1683955" cy="619396"/>
            </a:xfrm>
          </p:grpSpPr>
          <p:cxnSp>
            <p:nvCxnSpPr>
              <p:cNvPr id="172" name="Straight Connector 171"/>
              <p:cNvCxnSpPr/>
              <p:nvPr/>
            </p:nvCxnSpPr>
            <p:spPr>
              <a:xfrm>
                <a:off x="6707944"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5400000">
                <a:off x="6822922"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rot="5400000">
                <a:off x="7221071"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7557312"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a:off x="7645755"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a:off x="807043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79" name="Group 129"/>
            <p:cNvGrpSpPr>
              <a:grpSpLocks/>
            </p:cNvGrpSpPr>
            <p:nvPr/>
          </p:nvGrpSpPr>
          <p:grpSpPr bwMode="auto">
            <a:xfrm>
              <a:off x="6894886" y="5886829"/>
              <a:ext cx="100582" cy="619396"/>
              <a:chOff x="6707794" y="3414713"/>
              <a:chExt cx="1683955" cy="619396"/>
            </a:xfrm>
          </p:grpSpPr>
          <p:cxnSp>
            <p:nvCxnSpPr>
              <p:cNvPr id="166" name="Straight Connector 165"/>
              <p:cNvCxnSpPr/>
              <p:nvPr/>
            </p:nvCxnSpPr>
            <p:spPr>
              <a:xfrm>
                <a:off x="6711790"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5400000">
                <a:off x="6826768"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5400000">
                <a:off x="722491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561158"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rot="5400000">
                <a:off x="7649601"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5400000">
                <a:off x="8074285"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80" name="Group 130"/>
            <p:cNvGrpSpPr>
              <a:grpSpLocks/>
            </p:cNvGrpSpPr>
            <p:nvPr/>
          </p:nvGrpSpPr>
          <p:grpSpPr bwMode="auto">
            <a:xfrm>
              <a:off x="7002463" y="5886829"/>
              <a:ext cx="100582" cy="619396"/>
              <a:chOff x="6707794" y="3414713"/>
              <a:chExt cx="1683955" cy="619396"/>
            </a:xfrm>
          </p:grpSpPr>
          <p:cxnSp>
            <p:nvCxnSpPr>
              <p:cNvPr id="160" name="Straight Connector 159"/>
              <p:cNvCxnSpPr/>
              <p:nvPr/>
            </p:nvCxnSpPr>
            <p:spPr>
              <a:xfrm>
                <a:off x="6715636"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6830613"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5400000">
                <a:off x="7228763"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7565003"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a:off x="7653446"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5400000">
                <a:off x="8078130"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81" name="Group 131"/>
            <p:cNvGrpSpPr>
              <a:grpSpLocks/>
            </p:cNvGrpSpPr>
            <p:nvPr/>
          </p:nvGrpSpPr>
          <p:grpSpPr bwMode="auto">
            <a:xfrm>
              <a:off x="7110040" y="5886829"/>
              <a:ext cx="100582" cy="619396"/>
              <a:chOff x="6707794" y="3414713"/>
              <a:chExt cx="1683955" cy="619396"/>
            </a:xfrm>
          </p:grpSpPr>
          <p:cxnSp>
            <p:nvCxnSpPr>
              <p:cNvPr id="154" name="Straight Connector 153"/>
              <p:cNvCxnSpPr/>
              <p:nvPr/>
            </p:nvCxnSpPr>
            <p:spPr>
              <a:xfrm>
                <a:off x="6719464"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6834442"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7232591"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7568832"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5400000">
                <a:off x="7657275"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5400000">
                <a:off x="808195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82" name="Group 132"/>
            <p:cNvGrpSpPr>
              <a:grpSpLocks/>
            </p:cNvGrpSpPr>
            <p:nvPr/>
          </p:nvGrpSpPr>
          <p:grpSpPr bwMode="auto">
            <a:xfrm>
              <a:off x="7217617" y="5886829"/>
              <a:ext cx="100582" cy="619396"/>
              <a:chOff x="6707794" y="3414713"/>
              <a:chExt cx="1683955" cy="619396"/>
            </a:xfrm>
          </p:grpSpPr>
          <p:cxnSp>
            <p:nvCxnSpPr>
              <p:cNvPr id="148" name="Straight Connector 147"/>
              <p:cNvCxnSpPr/>
              <p:nvPr/>
            </p:nvCxnSpPr>
            <p:spPr>
              <a:xfrm>
                <a:off x="6696776"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6811753"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723643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7546143"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7661121"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8085805"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83" name="Group 133"/>
            <p:cNvGrpSpPr>
              <a:grpSpLocks/>
            </p:cNvGrpSpPr>
            <p:nvPr/>
          </p:nvGrpSpPr>
          <p:grpSpPr bwMode="auto">
            <a:xfrm>
              <a:off x="7325194" y="5886829"/>
              <a:ext cx="100582" cy="619396"/>
              <a:chOff x="6707794" y="3414713"/>
              <a:chExt cx="1683955" cy="619396"/>
            </a:xfrm>
          </p:grpSpPr>
          <p:cxnSp>
            <p:nvCxnSpPr>
              <p:cNvPr id="142" name="Straight Connector 141"/>
              <p:cNvCxnSpPr/>
              <p:nvPr/>
            </p:nvCxnSpPr>
            <p:spPr>
              <a:xfrm>
                <a:off x="6700621"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681559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5400000">
                <a:off x="7240282"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7549989"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7664966"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8089650"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84" name="Group 134"/>
            <p:cNvGrpSpPr>
              <a:grpSpLocks/>
            </p:cNvGrpSpPr>
            <p:nvPr/>
          </p:nvGrpSpPr>
          <p:grpSpPr bwMode="auto">
            <a:xfrm>
              <a:off x="7447712" y="5886829"/>
              <a:ext cx="100582" cy="619396"/>
              <a:chOff x="6707794" y="3414713"/>
              <a:chExt cx="1683955" cy="619396"/>
            </a:xfrm>
          </p:grpSpPr>
          <p:cxnSp>
            <p:nvCxnSpPr>
              <p:cNvPr id="136" name="Straight Connector 135"/>
              <p:cNvCxnSpPr/>
              <p:nvPr/>
            </p:nvCxnSpPr>
            <p:spPr>
              <a:xfrm>
                <a:off x="6719749"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6834726"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723285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7569116" y="3414713"/>
                <a:ext cx="424684"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7657543"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808222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38940" name="Group 177"/>
          <p:cNvGrpSpPr>
            <a:grpSpLocks/>
          </p:cNvGrpSpPr>
          <p:nvPr/>
        </p:nvGrpSpPr>
        <p:grpSpPr bwMode="auto">
          <a:xfrm>
            <a:off x="8242300" y="5832475"/>
            <a:ext cx="423863" cy="620713"/>
            <a:chOff x="6787292" y="5886829"/>
            <a:chExt cx="423309" cy="619396"/>
          </a:xfrm>
        </p:grpSpPr>
        <p:grpSp>
          <p:nvGrpSpPr>
            <p:cNvPr id="38950" name="Group 178"/>
            <p:cNvGrpSpPr>
              <a:grpSpLocks/>
            </p:cNvGrpSpPr>
            <p:nvPr/>
          </p:nvGrpSpPr>
          <p:grpSpPr bwMode="auto">
            <a:xfrm>
              <a:off x="6787292" y="5886829"/>
              <a:ext cx="100578" cy="619396"/>
              <a:chOff x="6707794" y="3414713"/>
              <a:chExt cx="1683955" cy="619396"/>
            </a:xfrm>
          </p:grpSpPr>
          <p:cxnSp>
            <p:nvCxnSpPr>
              <p:cNvPr id="222" name="Straight Connector 221"/>
              <p:cNvCxnSpPr/>
              <p:nvPr/>
            </p:nvCxnSpPr>
            <p:spPr>
              <a:xfrm>
                <a:off x="6707794"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a:off x="682279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5400000">
                <a:off x="7220970"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7557212"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5400000">
                <a:off x="764567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rot="5400000">
                <a:off x="8070388"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51" name="Group 179"/>
            <p:cNvGrpSpPr>
              <a:grpSpLocks/>
            </p:cNvGrpSpPr>
            <p:nvPr/>
          </p:nvGrpSpPr>
          <p:grpSpPr bwMode="auto">
            <a:xfrm>
              <a:off x="6894869" y="5886829"/>
              <a:ext cx="100578" cy="619396"/>
              <a:chOff x="6707794" y="3414713"/>
              <a:chExt cx="1683955" cy="619396"/>
            </a:xfrm>
          </p:grpSpPr>
          <p:cxnSp>
            <p:nvCxnSpPr>
              <p:cNvPr id="216" name="Straight Connector 215"/>
              <p:cNvCxnSpPr/>
              <p:nvPr/>
            </p:nvCxnSpPr>
            <p:spPr>
              <a:xfrm>
                <a:off x="6711673"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5400000">
                <a:off x="6826676"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7224849"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7561092"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5400000">
                <a:off x="7649558"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5400000">
                <a:off x="807426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52" name="Group 180"/>
            <p:cNvGrpSpPr>
              <a:grpSpLocks/>
            </p:cNvGrpSpPr>
            <p:nvPr/>
          </p:nvGrpSpPr>
          <p:grpSpPr bwMode="auto">
            <a:xfrm>
              <a:off x="7002446" y="5886829"/>
              <a:ext cx="100578" cy="619396"/>
              <a:chOff x="6707794" y="3414713"/>
              <a:chExt cx="1683955" cy="619396"/>
            </a:xfrm>
          </p:grpSpPr>
          <p:cxnSp>
            <p:nvCxnSpPr>
              <p:cNvPr id="210" name="Straight Connector 209"/>
              <p:cNvCxnSpPr/>
              <p:nvPr/>
            </p:nvCxnSpPr>
            <p:spPr>
              <a:xfrm>
                <a:off x="6715552"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5400000">
                <a:off x="6830555"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a:off x="7228728"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7564971"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5400000">
                <a:off x="7653438"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8078147"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8953" name="Group 181"/>
            <p:cNvGrpSpPr>
              <a:grpSpLocks/>
            </p:cNvGrpSpPr>
            <p:nvPr/>
          </p:nvGrpSpPr>
          <p:grpSpPr bwMode="auto">
            <a:xfrm>
              <a:off x="7110023" y="5886829"/>
              <a:ext cx="100578" cy="619396"/>
              <a:chOff x="6707794" y="3414713"/>
              <a:chExt cx="1683955" cy="619396"/>
            </a:xfrm>
          </p:grpSpPr>
          <p:cxnSp>
            <p:nvCxnSpPr>
              <p:cNvPr id="204" name="Straight Connector 203"/>
              <p:cNvCxnSpPr/>
              <p:nvPr/>
            </p:nvCxnSpPr>
            <p:spPr>
              <a:xfrm>
                <a:off x="6719448"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5400000">
                <a:off x="6834451"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rot="5400000">
                <a:off x="7232624"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7568867" y="3414713"/>
                <a:ext cx="424709" cy="1585"/>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7657334"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8082043" y="3724411"/>
                <a:ext cx="619396" cy="0"/>
              </a:xfrm>
              <a:prstGeom prst="line">
                <a:avLst/>
              </a:prstGeom>
              <a:ln w="31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38941" name="Group 227"/>
          <p:cNvGrpSpPr>
            <a:grpSpLocks/>
          </p:cNvGrpSpPr>
          <p:nvPr/>
        </p:nvGrpSpPr>
        <p:grpSpPr bwMode="auto">
          <a:xfrm>
            <a:off x="6723063" y="5518150"/>
            <a:ext cx="2041525" cy="1333500"/>
            <a:chOff x="6707795" y="3093617"/>
            <a:chExt cx="2041892" cy="1333127"/>
          </a:xfrm>
        </p:grpSpPr>
        <p:cxnSp>
          <p:nvCxnSpPr>
            <p:cNvPr id="229" name="Straight Connector 228"/>
            <p:cNvCxnSpPr/>
            <p:nvPr/>
          </p:nvCxnSpPr>
          <p:spPr>
            <a:xfrm>
              <a:off x="6707795" y="4036328"/>
              <a:ext cx="197838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5400000">
              <a:off x="6237233" y="3564179"/>
              <a:ext cx="942711" cy="1587"/>
            </a:xfrm>
            <a:prstGeom prst="line">
              <a:avLst/>
            </a:prstGeom>
          </p:spPr>
          <p:style>
            <a:lnRef idx="2">
              <a:schemeClr val="accent1"/>
            </a:lnRef>
            <a:fillRef idx="0">
              <a:schemeClr val="accent1"/>
            </a:fillRef>
            <a:effectRef idx="1">
              <a:schemeClr val="accent1"/>
            </a:effectRef>
            <a:fontRef idx="minor">
              <a:schemeClr val="tx1"/>
            </a:fontRef>
          </p:style>
        </p:cxnSp>
        <p:sp>
          <p:nvSpPr>
            <p:cNvPr id="38949" name="TextBox 230"/>
            <p:cNvSpPr txBox="1">
              <a:spLocks noChangeArrowheads="1"/>
            </p:cNvSpPr>
            <p:nvPr/>
          </p:nvSpPr>
          <p:spPr bwMode="auto">
            <a:xfrm>
              <a:off x="6957647" y="4057412"/>
              <a:ext cx="1792040"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.5     1     1.5    2.0</a:t>
              </a:r>
            </a:p>
          </p:txBody>
        </p:sp>
      </p:grpSp>
      <p:sp>
        <p:nvSpPr>
          <p:cNvPr id="38942" name="TextBox 231"/>
          <p:cNvSpPr txBox="1">
            <a:spLocks noChangeArrowheads="1"/>
          </p:cNvSpPr>
          <p:nvPr/>
        </p:nvSpPr>
        <p:spPr bwMode="auto">
          <a:xfrm>
            <a:off x="4860925" y="3414713"/>
            <a:ext cx="587375"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1 Hz</a:t>
            </a:r>
          </a:p>
        </p:txBody>
      </p:sp>
      <p:sp>
        <p:nvSpPr>
          <p:cNvPr id="38943" name="TextBox 232"/>
          <p:cNvSpPr txBox="1">
            <a:spLocks noChangeArrowheads="1"/>
          </p:cNvSpPr>
          <p:nvPr/>
        </p:nvSpPr>
        <p:spPr bwMode="auto">
          <a:xfrm>
            <a:off x="4860925" y="4573588"/>
            <a:ext cx="58737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4 Hz</a:t>
            </a:r>
          </a:p>
        </p:txBody>
      </p:sp>
      <p:sp>
        <p:nvSpPr>
          <p:cNvPr id="38944" name="TextBox 233"/>
          <p:cNvSpPr txBox="1">
            <a:spLocks noChangeArrowheads="1"/>
          </p:cNvSpPr>
          <p:nvPr/>
        </p:nvSpPr>
        <p:spPr bwMode="auto">
          <a:xfrm>
            <a:off x="4860925" y="5732463"/>
            <a:ext cx="709613"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64 Hz</a:t>
            </a:r>
          </a:p>
        </p:txBody>
      </p:sp>
      <p:sp>
        <p:nvSpPr>
          <p:cNvPr id="38945" name="TextBox 234"/>
          <p:cNvSpPr txBox="1">
            <a:spLocks noChangeArrowheads="1"/>
          </p:cNvSpPr>
          <p:nvPr/>
        </p:nvSpPr>
        <p:spPr bwMode="auto">
          <a:xfrm>
            <a:off x="6189663" y="1801813"/>
            <a:ext cx="1625600" cy="461962"/>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Interrupted</a:t>
            </a:r>
          </a:p>
        </p:txBody>
      </p:sp>
      <p:sp>
        <p:nvSpPr>
          <p:cNvPr id="38946" name="TextBox 235"/>
          <p:cNvSpPr txBox="1">
            <a:spLocks noChangeArrowheads="1"/>
          </p:cNvSpPr>
          <p:nvPr/>
        </p:nvSpPr>
        <p:spPr bwMode="auto">
          <a:xfrm>
            <a:off x="1643063" y="1954213"/>
            <a:ext cx="1138237" cy="461962"/>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Filtered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80"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80"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00" fill="hold"/>
                                        <p:tgtEl>
                                          <p:spTgt spid="7"/>
                                        </p:tgtEl>
                                      </p:cBhvr>
                                    </p:cmd>
                                  </p:childTnLst>
                                </p:cTn>
                              </p:par>
                            </p:childTnLst>
                          </p:cTn>
                        </p:par>
                      </p:childTnLst>
                    </p:cTn>
                  </p:par>
                </p:childTnLst>
              </p:cTn>
              <p:nextCondLst>
                <p:cond evt="onClick" delay="0">
                  <p:tgtEl>
                    <p:spTgt spid="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00" fill="hold"/>
                                        <p:tgtEl>
                                          <p:spTgt spid="8"/>
                                        </p:tgtEl>
                                      </p:cBhvr>
                                    </p:cmd>
                                  </p:childTnLst>
                                </p:cTn>
                              </p:par>
                            </p:childTnLst>
                          </p:cTn>
                        </p:par>
                      </p:childTnLst>
                    </p:cTn>
                  </p:par>
                </p:childTnLst>
              </p:cTn>
              <p:nextCondLst>
                <p:cond evt="onClick" delay="0">
                  <p:tgtEl>
                    <p:spTgt spid="8"/>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Variability in acoustics: Co-articulation</a:t>
            </a:r>
          </a:p>
        </p:txBody>
      </p:sp>
      <p:pic>
        <p:nvPicPr>
          <p:cNvPr id="40963" name="Picture 3"/>
          <p:cNvPicPr>
            <a:picLocks noChangeAspect="1"/>
          </p:cNvPicPr>
          <p:nvPr/>
        </p:nvPicPr>
        <p:blipFill>
          <a:blip r:embed="rId3"/>
          <a:srcRect/>
          <a:stretch>
            <a:fillRect/>
          </a:stretch>
        </p:blipFill>
        <p:spPr bwMode="auto">
          <a:xfrm>
            <a:off x="1485900" y="1495425"/>
            <a:ext cx="61722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smtClean="0"/>
              <a:t>Variability in acoustics: Speaker</a:t>
            </a:r>
          </a:p>
        </p:txBody>
      </p:sp>
      <p:pic>
        <p:nvPicPr>
          <p:cNvPr id="5" name="english6.mov">
            <a:hlinkClick r:id="" action="ppaction://media"/>
          </p:cNvPr>
          <p:cNvPicPr>
            <a:picLocks noRot="1" noChangeAspect="1"/>
          </p:cNvPicPr>
          <p:nvPr>
            <a:audioFile r:link="rId1"/>
          </p:nvPr>
        </p:nvPicPr>
        <p:blipFill>
          <a:blip r:embed="rId6"/>
          <a:srcRect/>
          <a:stretch>
            <a:fillRect/>
          </a:stretch>
        </p:blipFill>
        <p:spPr bwMode="auto">
          <a:xfrm>
            <a:off x="1577975" y="3290888"/>
            <a:ext cx="249238" cy="247650"/>
          </a:xfrm>
          <a:prstGeom prst="rect">
            <a:avLst/>
          </a:prstGeom>
          <a:noFill/>
          <a:ln w="9525">
            <a:noFill/>
            <a:miter lim="800000"/>
            <a:headEnd/>
            <a:tailEnd/>
          </a:ln>
        </p:spPr>
      </p:pic>
      <p:pic>
        <p:nvPicPr>
          <p:cNvPr id="6" name="english43.mov">
            <a:hlinkClick r:id="" action="ppaction://media"/>
          </p:cNvPr>
          <p:cNvPicPr>
            <a:picLocks noRot="1" noChangeAspect="1"/>
          </p:cNvPicPr>
          <p:nvPr>
            <a:audioFile r:link="rId2"/>
          </p:nvPr>
        </p:nvPicPr>
        <p:blipFill>
          <a:blip r:embed="rId6"/>
          <a:srcRect/>
          <a:stretch>
            <a:fillRect/>
          </a:stretch>
        </p:blipFill>
        <p:spPr bwMode="auto">
          <a:xfrm>
            <a:off x="4446588" y="3303588"/>
            <a:ext cx="249237" cy="249237"/>
          </a:xfrm>
          <a:prstGeom prst="rect">
            <a:avLst/>
          </a:prstGeom>
          <a:noFill/>
          <a:ln w="9525">
            <a:noFill/>
            <a:miter lim="800000"/>
            <a:headEnd/>
            <a:tailEnd/>
          </a:ln>
        </p:spPr>
      </p:pic>
      <p:pic>
        <p:nvPicPr>
          <p:cNvPr id="7" name="english83.mov">
            <a:hlinkClick r:id="" action="ppaction://media"/>
          </p:cNvPr>
          <p:cNvPicPr>
            <a:picLocks noRot="1" noChangeAspect="1"/>
          </p:cNvPicPr>
          <p:nvPr>
            <a:audioFile r:link="rId3"/>
          </p:nvPr>
        </p:nvPicPr>
        <p:blipFill>
          <a:blip r:embed="rId6"/>
          <a:srcRect/>
          <a:stretch>
            <a:fillRect/>
          </a:stretch>
        </p:blipFill>
        <p:spPr bwMode="auto">
          <a:xfrm>
            <a:off x="7016750" y="3303588"/>
            <a:ext cx="249238" cy="249237"/>
          </a:xfrm>
          <a:prstGeom prst="rect">
            <a:avLst/>
          </a:prstGeom>
          <a:noFill/>
          <a:ln w="9525">
            <a:noFill/>
            <a:miter lim="800000"/>
            <a:headEnd/>
            <a:tailEnd/>
          </a:ln>
        </p:spPr>
      </p:pic>
      <p:grpSp>
        <p:nvGrpSpPr>
          <p:cNvPr id="2" name="Group 10"/>
          <p:cNvGrpSpPr>
            <a:grpSpLocks/>
          </p:cNvGrpSpPr>
          <p:nvPr/>
        </p:nvGrpSpPr>
        <p:grpSpPr bwMode="auto">
          <a:xfrm>
            <a:off x="1016000" y="4378325"/>
            <a:ext cx="6873875" cy="368300"/>
            <a:chOff x="1016004" y="4377765"/>
            <a:chExt cx="6874459" cy="369332"/>
          </a:xfrm>
        </p:grpSpPr>
        <p:sp>
          <p:nvSpPr>
            <p:cNvPr id="43015" name="TextBox 7"/>
            <p:cNvSpPr txBox="1">
              <a:spLocks noChangeArrowheads="1"/>
            </p:cNvSpPr>
            <p:nvPr/>
          </p:nvSpPr>
          <p:spPr bwMode="auto">
            <a:xfrm>
              <a:off x="6454591" y="4377765"/>
              <a:ext cx="1435872"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Winnfield, LA</a:t>
              </a:r>
            </a:p>
          </p:txBody>
        </p:sp>
        <p:sp>
          <p:nvSpPr>
            <p:cNvPr id="43016" name="TextBox 8"/>
            <p:cNvSpPr txBox="1">
              <a:spLocks noChangeArrowheads="1"/>
            </p:cNvSpPr>
            <p:nvPr/>
          </p:nvSpPr>
          <p:spPr bwMode="auto">
            <a:xfrm>
              <a:off x="3820587" y="4377765"/>
              <a:ext cx="1518364"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Vancouver, BC</a:t>
              </a:r>
            </a:p>
          </p:txBody>
        </p:sp>
        <p:sp>
          <p:nvSpPr>
            <p:cNvPr id="43017" name="TextBox 9"/>
            <p:cNvSpPr txBox="1">
              <a:spLocks noChangeArrowheads="1"/>
            </p:cNvSpPr>
            <p:nvPr/>
          </p:nvSpPr>
          <p:spPr bwMode="auto">
            <a:xfrm>
              <a:off x="1016004" y="4377765"/>
              <a:ext cx="1390124"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Brooklyn,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377"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308"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rtlCol="0">
            <a:normAutofit fontScale="90000"/>
          </a:bodyPr>
          <a:lstStyle/>
          <a:p>
            <a:pPr fontAlgn="auto">
              <a:spcAft>
                <a:spcPts val="0"/>
              </a:spcAft>
              <a:defRPr/>
            </a:pPr>
            <a:r>
              <a:rPr lang="en-US" dirty="0" smtClean="0">
                <a:ea typeface="+mj-ea"/>
                <a:cs typeface="+mj-cs"/>
              </a:rPr>
              <a:t>Variability in acoustics: Top-down influences</a:t>
            </a:r>
          </a:p>
        </p:txBody>
      </p:sp>
      <p:pic>
        <p:nvPicPr>
          <p:cNvPr id="45059" name="Picture 4"/>
          <p:cNvPicPr>
            <a:picLocks noChangeAspect="1"/>
          </p:cNvPicPr>
          <p:nvPr/>
        </p:nvPicPr>
        <p:blipFill>
          <a:blip r:embed="rId4"/>
          <a:srcRect/>
          <a:stretch>
            <a:fillRect/>
          </a:stretch>
        </p:blipFill>
        <p:spPr bwMode="auto">
          <a:xfrm>
            <a:off x="1343025" y="2268538"/>
            <a:ext cx="6457950" cy="3338512"/>
          </a:xfrm>
          <a:prstGeom prst="rect">
            <a:avLst/>
          </a:prstGeom>
          <a:noFill/>
          <a:ln w="9525">
            <a:noFill/>
            <a:miter lim="800000"/>
            <a:headEnd/>
            <a:tailEnd/>
          </a:ln>
        </p:spPr>
      </p:pic>
      <p:pic>
        <p:nvPicPr>
          <p:cNvPr id="6" name="Wright1a.mp3">
            <a:hlinkClick r:id="" action="ppaction://media"/>
          </p:cNvPr>
          <p:cNvPicPr>
            <a:picLocks noRot="1" noChangeAspect="1"/>
          </p:cNvPicPr>
          <p:nvPr>
            <a:audioFile r:link="rId1"/>
          </p:nvPr>
        </p:nvPicPr>
        <p:blipFill>
          <a:blip r:embed="rId5"/>
          <a:srcRect/>
          <a:stretch>
            <a:fillRect/>
          </a:stretch>
        </p:blipFill>
        <p:spPr bwMode="auto">
          <a:xfrm>
            <a:off x="4446588" y="5810250"/>
            <a:ext cx="249237" cy="249238"/>
          </a:xfrm>
          <a:prstGeom prst="rect">
            <a:avLst/>
          </a:prstGeom>
          <a:noFill/>
          <a:ln w="9525">
            <a:noFill/>
            <a:miter lim="800000"/>
            <a:headEnd/>
            <a:tailEnd/>
          </a:ln>
        </p:spPr>
      </p:pic>
      <p:sp>
        <p:nvSpPr>
          <p:cNvPr id="45061" name="TextBox 6"/>
          <p:cNvSpPr txBox="1">
            <a:spLocks noChangeArrowheads="1"/>
          </p:cNvSpPr>
          <p:nvPr/>
        </p:nvSpPr>
        <p:spPr bwMode="auto">
          <a:xfrm>
            <a:off x="2216150" y="1704975"/>
            <a:ext cx="4729163"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another thing coming OR another think coming?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US" smtClean="0"/>
              <a:t>Multisensory integration</a:t>
            </a:r>
          </a:p>
        </p:txBody>
      </p:sp>
      <p:pic>
        <p:nvPicPr>
          <p:cNvPr id="47107" name="Picture 3" descr="/Users/oldlynnewerner/Desktop/McGurk_large.mov">
            <a:hlinkClick r:id="" action="ppaction://media"/>
          </p:cNvPr>
          <p:cNvPicPr/>
          <p:nvPr>
            <a:videoFile r:link="rId1"/>
          </p:nvPr>
        </p:nvPicPr>
        <p:blipFill>
          <a:blip r:embed="rId4"/>
          <a:srcRect/>
          <a:stretch>
            <a:fillRect/>
          </a:stretch>
        </p:blipFill>
        <p:spPr bwMode="auto">
          <a:xfrm>
            <a:off x="2032000" y="1524000"/>
            <a:ext cx="5080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0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107"/>
                                        </p:tgtEl>
                                      </p:cBhvr>
                                    </p:cmd>
                                  </p:childTnLst>
                                </p:cTn>
                              </p:par>
                            </p:childTnLst>
                          </p:cTn>
                        </p:par>
                      </p:childTnLst>
                    </p:cTn>
                  </p:par>
                </p:childTnLst>
              </p:cTn>
              <p:nextCondLst>
                <p:cond evt="onClick" delay="0">
                  <p:tgtEl>
                    <p:spTgt spid="47107"/>
                  </p:tgtEl>
                </p:cond>
              </p:nextCondLst>
            </p:seq>
            <p:video>
              <p:cMediaNode>
                <p:cTn id="7" fill="hold" display="0">
                  <p:stCondLst>
                    <p:cond delay="indefinite"/>
                  </p:stCondLst>
                  <p:endCondLst>
                    <p:cond evt="onNext" delay="0">
                      <p:tgtEl>
                        <p:sldTgt/>
                      </p:tgtEl>
                    </p:cond>
                    <p:cond evt="onPrev" delay="0">
                      <p:tgtEl>
                        <p:sldTgt/>
                      </p:tgtEl>
                    </p:cond>
                  </p:endCondLst>
                </p:cTn>
                <p:tgtEl>
                  <p:spTgt spid="47107"/>
                </p:tgtEl>
              </p:cMediaNode>
            </p:video>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smtClean="0"/>
              <a:t>Conclusions</a:t>
            </a:r>
          </a:p>
        </p:txBody>
      </p:sp>
      <p:sp>
        <p:nvSpPr>
          <p:cNvPr id="4" name="Content Placeholder 3"/>
          <p:cNvSpPr>
            <a:spLocks noGrp="1"/>
          </p:cNvSpPr>
          <p:nvPr>
            <p:ph idx="1"/>
          </p:nvPr>
        </p:nvSpPr>
        <p:spPr/>
        <p:txBody>
          <a:bodyPr rtlCol="0">
            <a:normAutofit fontScale="77500" lnSpcReduction="20000"/>
          </a:bodyPr>
          <a:lstStyle/>
          <a:p>
            <a:pPr fontAlgn="auto">
              <a:spcAft>
                <a:spcPts val="0"/>
              </a:spcAft>
              <a:buFont typeface="Arial"/>
              <a:buChar char="•"/>
              <a:defRPr/>
            </a:pPr>
            <a:r>
              <a:rPr lang="en-US" dirty="0" smtClean="0">
                <a:ea typeface="+mn-ea"/>
                <a:cs typeface="+mn-cs"/>
              </a:rPr>
              <a:t>Speech is produced by spectral and temporal modifications (by articulators) of a vibrating source (vocal folds).</a:t>
            </a:r>
          </a:p>
          <a:p>
            <a:pPr fontAlgn="auto">
              <a:spcAft>
                <a:spcPts val="0"/>
              </a:spcAft>
              <a:buFont typeface="Arial"/>
              <a:buChar char="•"/>
              <a:defRPr/>
            </a:pPr>
            <a:r>
              <a:rPr lang="en-US" dirty="0" smtClean="0">
                <a:ea typeface="+mn-ea"/>
                <a:cs typeface="+mn-cs"/>
              </a:rPr>
              <a:t>The amplitude spectrum and the envelope of sound carry much of the information in speech. The fine structure contributes to pitch-related aspects of speech.</a:t>
            </a:r>
          </a:p>
          <a:p>
            <a:pPr fontAlgn="auto">
              <a:spcAft>
                <a:spcPts val="0"/>
              </a:spcAft>
              <a:buFont typeface="Arial"/>
              <a:buChar char="•"/>
              <a:defRPr/>
            </a:pPr>
            <a:r>
              <a:rPr lang="en-US" dirty="0" smtClean="0">
                <a:ea typeface="+mn-ea"/>
                <a:cs typeface="+mn-cs"/>
              </a:rPr>
              <a:t>Sound associated with a phoneme is influenced by preceding and following phonemes, by the speaker, and by many other factors.</a:t>
            </a:r>
          </a:p>
          <a:p>
            <a:pPr fontAlgn="auto">
              <a:spcAft>
                <a:spcPts val="0"/>
              </a:spcAft>
              <a:buFont typeface="Arial"/>
              <a:buChar char="•"/>
              <a:defRPr/>
            </a:pPr>
            <a:r>
              <a:rPr lang="en-US" dirty="0" smtClean="0">
                <a:ea typeface="+mn-ea"/>
                <a:cs typeface="+mn-cs"/>
              </a:rPr>
              <a:t>Speech is highly resistant to corruption and interference.</a:t>
            </a:r>
          </a:p>
          <a:p>
            <a:pPr fontAlgn="auto">
              <a:spcAft>
                <a:spcPts val="0"/>
              </a:spcAft>
              <a:buFont typeface="Arial"/>
              <a:buChar char="•"/>
              <a:defRPr/>
            </a:pPr>
            <a:r>
              <a:rPr lang="en-US" dirty="0" smtClean="0">
                <a:ea typeface="+mn-ea"/>
                <a:cs typeface="+mn-cs"/>
              </a:rPr>
              <a:t>Acoustic and semantic context important in speech recognition.</a:t>
            </a:r>
          </a:p>
          <a:p>
            <a:pPr fontAlgn="auto">
              <a:spcAft>
                <a:spcPts val="0"/>
              </a:spcAft>
              <a:buFont typeface="Arial"/>
              <a:buChar char="•"/>
              <a:defRPr/>
            </a:pPr>
            <a:r>
              <a:rPr lang="en-US" dirty="0" smtClean="0">
                <a:ea typeface="+mn-ea"/>
                <a:cs typeface="+mn-cs"/>
              </a:rPr>
              <a:t>Speech is a multisensory phenomenon.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smtClean="0"/>
              <a:t>The bottom line</a:t>
            </a:r>
          </a:p>
        </p:txBody>
      </p:sp>
      <p:sp>
        <p:nvSpPr>
          <p:cNvPr id="5" name="Subtitle 4"/>
          <p:cNvSpPr>
            <a:spLocks noGrp="1"/>
          </p:cNvSpPr>
          <p:nvPr>
            <p:ph type="subTitle" idx="1"/>
          </p:nvPr>
        </p:nvSpPr>
        <p:spPr/>
        <p:txBody>
          <a:bodyPr rtlCol="0">
            <a:normAutofit fontScale="92500" lnSpcReduction="10000"/>
          </a:bodyPr>
          <a:lstStyle/>
          <a:p>
            <a:pPr fontAlgn="auto">
              <a:spcAft>
                <a:spcPts val="0"/>
              </a:spcAft>
              <a:buFont typeface="Arial"/>
              <a:buNone/>
              <a:defRPr/>
            </a:pPr>
            <a:r>
              <a:rPr lang="en-US" dirty="0" smtClean="0">
                <a:ea typeface="+mn-ea"/>
                <a:cs typeface="+mn-cs"/>
              </a:rPr>
              <a:t>The auditory system encodes the properties of sound that are essential to recognizing speech, but it’s a lot more complicated than that.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Production</a:t>
            </a:r>
          </a:p>
        </p:txBody>
      </p:sp>
      <p:pic>
        <p:nvPicPr>
          <p:cNvPr id="16387" name="Picture 3"/>
          <p:cNvPicPr>
            <a:picLocks noChangeAspect="1"/>
          </p:cNvPicPr>
          <p:nvPr/>
        </p:nvPicPr>
        <p:blipFill>
          <a:blip r:embed="rId3"/>
          <a:srcRect/>
          <a:stretch>
            <a:fillRect/>
          </a:stretch>
        </p:blipFill>
        <p:spPr bwMode="auto">
          <a:xfrm>
            <a:off x="742950" y="488950"/>
            <a:ext cx="7658100" cy="656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Acoustics</a:t>
            </a:r>
          </a:p>
        </p:txBody>
      </p:sp>
      <p:pic>
        <p:nvPicPr>
          <p:cNvPr id="18435" name="Picture 3"/>
          <p:cNvPicPr>
            <a:picLocks noChangeAspect="1"/>
          </p:cNvPicPr>
          <p:nvPr/>
        </p:nvPicPr>
        <p:blipFill>
          <a:blip r:embed="rId3"/>
          <a:srcRect/>
          <a:stretch>
            <a:fillRect/>
          </a:stretch>
        </p:blipFill>
        <p:spPr bwMode="auto">
          <a:xfrm>
            <a:off x="266700" y="1439863"/>
            <a:ext cx="8610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Vowels</a:t>
            </a:r>
          </a:p>
        </p:txBody>
      </p:sp>
      <p:pic>
        <p:nvPicPr>
          <p:cNvPr id="20483" name="Picture 3"/>
          <p:cNvPicPr>
            <a:picLocks noChangeAspect="1"/>
          </p:cNvPicPr>
          <p:nvPr/>
        </p:nvPicPr>
        <p:blipFill>
          <a:blip r:embed="rId3"/>
          <a:srcRect/>
          <a:stretch>
            <a:fillRect/>
          </a:stretch>
        </p:blipFill>
        <p:spPr bwMode="auto">
          <a:xfrm>
            <a:off x="457200" y="1417638"/>
            <a:ext cx="8315325"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Consonants</a:t>
            </a:r>
          </a:p>
        </p:txBody>
      </p:sp>
      <p:pic>
        <p:nvPicPr>
          <p:cNvPr id="22531" name="Picture 8"/>
          <p:cNvPicPr>
            <a:picLocks noChangeAspect="1"/>
          </p:cNvPicPr>
          <p:nvPr/>
        </p:nvPicPr>
        <p:blipFill>
          <a:blip r:embed="rId3"/>
          <a:srcRect/>
          <a:stretch>
            <a:fillRect/>
          </a:stretch>
        </p:blipFill>
        <p:spPr bwMode="auto">
          <a:xfrm>
            <a:off x="1200150" y="1643063"/>
            <a:ext cx="6743700" cy="4078287"/>
          </a:xfrm>
          <a:prstGeom prst="rect">
            <a:avLst/>
          </a:prstGeom>
          <a:noFill/>
          <a:ln w="9525">
            <a:noFill/>
            <a:miter lim="800000"/>
            <a:headEnd/>
            <a:tailEnd/>
          </a:ln>
        </p:spPr>
      </p:pic>
      <p:sp>
        <p:nvSpPr>
          <p:cNvPr id="22532" name="TextBox 9"/>
          <p:cNvSpPr txBox="1">
            <a:spLocks noChangeArrowheads="1"/>
          </p:cNvSpPr>
          <p:nvPr/>
        </p:nvSpPr>
        <p:spPr bwMode="auto">
          <a:xfrm>
            <a:off x="1200150" y="6135688"/>
            <a:ext cx="2946400"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Laughter can soothe and heal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Place and manner of articulation</a:t>
            </a:r>
          </a:p>
        </p:txBody>
      </p:sp>
      <p:pic>
        <p:nvPicPr>
          <p:cNvPr id="24579" name="Picture 3"/>
          <p:cNvPicPr>
            <a:picLocks noChangeAspect="1"/>
          </p:cNvPicPr>
          <p:nvPr/>
        </p:nvPicPr>
        <p:blipFill>
          <a:blip r:embed="rId3"/>
          <a:srcRect/>
          <a:stretch>
            <a:fillRect/>
          </a:stretch>
        </p:blipFill>
        <p:spPr bwMode="auto">
          <a:xfrm>
            <a:off x="1308100" y="1641475"/>
            <a:ext cx="6527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US" smtClean="0"/>
              <a:t>Speech cues</a:t>
            </a:r>
          </a:p>
        </p:txBody>
      </p:sp>
      <p:pic>
        <p:nvPicPr>
          <p:cNvPr id="26627" name="Picture 4"/>
          <p:cNvPicPr>
            <a:picLocks noChangeAspect="1"/>
          </p:cNvPicPr>
          <p:nvPr/>
        </p:nvPicPr>
        <p:blipFill>
          <a:blip r:embed="rId3"/>
          <a:srcRect/>
          <a:stretch>
            <a:fillRect/>
          </a:stretch>
        </p:blipFill>
        <p:spPr bwMode="auto">
          <a:xfrm>
            <a:off x="1852613" y="1865313"/>
            <a:ext cx="50800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Important acoustic features</a:t>
            </a:r>
          </a:p>
        </p:txBody>
      </p:sp>
      <p:pic>
        <p:nvPicPr>
          <p:cNvPr id="4" name="Content Placeholder 3" descr="IMG.jpg"/>
          <p:cNvPicPr>
            <a:picLocks noGrp="1" noChangeAspect="1"/>
          </p:cNvPicPr>
          <p:nvPr>
            <p:ph idx="4294967295"/>
          </p:nvPr>
        </p:nvPicPr>
        <p:blipFill>
          <a:blip r:embed="rId3"/>
          <a:srcRect l="7926" t="24066" r="34620" b="49524"/>
          <a:stretch>
            <a:fillRect/>
          </a:stretch>
        </p:blipFill>
        <p:spPr>
          <a:xfrm>
            <a:off x="457200" y="2016125"/>
            <a:ext cx="6624637" cy="3941763"/>
          </a:xfrm>
          <a:scene3d>
            <a:camera prst="orthographicFront">
              <a:rot lat="0" lon="0" rev="10800000"/>
            </a:camera>
            <a:lightRig rig="threePt" dir="t"/>
          </a:scene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452</TotalTime>
  <Words>1421</Words>
  <Application>Microsoft Macintosh PowerPoint</Application>
  <PresentationFormat>On-screen Show (4:3)</PresentationFormat>
  <Paragraphs>87</Paragraphs>
  <Slides>19</Slides>
  <Notes>16</Notes>
  <HiddenSlides>0</HiddenSlides>
  <MMClips>16</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19</vt:i4>
      </vt:variant>
    </vt:vector>
  </HeadingPairs>
  <TitlesOfParts>
    <vt:vector size="23" baseType="lpstr">
      <vt:lpstr>Calibri</vt:lpstr>
      <vt:lpstr>ＭＳ Ｐゴシック</vt:lpstr>
      <vt:lpstr>Arial</vt:lpstr>
      <vt:lpstr>Office Theme</vt:lpstr>
      <vt:lpstr>Speech perception</vt:lpstr>
      <vt:lpstr>The bottom line</vt:lpstr>
      <vt:lpstr>Production</vt:lpstr>
      <vt:lpstr>Acoustics</vt:lpstr>
      <vt:lpstr>Vowels</vt:lpstr>
      <vt:lpstr>Consonants</vt:lpstr>
      <vt:lpstr>Place and manner of articulation</vt:lpstr>
      <vt:lpstr>Speech cues</vt:lpstr>
      <vt:lpstr>Important acoustic features</vt:lpstr>
      <vt:lpstr>Envelope v. Spectral Information</vt:lpstr>
      <vt:lpstr>Fine structure: Voicing</vt:lpstr>
      <vt:lpstr>Fine structure: Intonation contour</vt:lpstr>
      <vt:lpstr>Fine structure: Tone</vt:lpstr>
      <vt:lpstr>Redundancy leads to robust perception</vt:lpstr>
      <vt:lpstr>Variability in acoustics: Co-articulation</vt:lpstr>
      <vt:lpstr>Variability in acoustics: Speaker</vt:lpstr>
      <vt:lpstr>Variability in acoustics: Top-down influences</vt:lpstr>
      <vt:lpstr>Multisensory integration</vt:lpstr>
      <vt:lpstr>Conclusions</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Lynne Werner</dc:creator>
  <cp:keywords/>
  <cp:lastModifiedBy>Lynne Werner</cp:lastModifiedBy>
  <cp:revision>14</cp:revision>
  <dcterms:created xsi:type="dcterms:W3CDTF">2010-06-01T01:57:52Z</dcterms:created>
  <dcterms:modified xsi:type="dcterms:W3CDTF">2010-06-01T01:58:51Z</dcterms:modified>
</cp:coreProperties>
</file>