
<file path=[Content_Types].xml><?xml version="1.0" encoding="utf-8"?>
<Types xmlns="http://schemas.openxmlformats.org/package/2006/content-types">
  <Override PartName="/ppt/slideLayouts/slideLayout8.xml" ContentType="application/vnd.openxmlformats-officedocument.presentationml.slideLayout+xml"/>
  <Override PartName="/ppt/slides/slide68.xml" ContentType="application/vnd.openxmlformats-officedocument.presentationml.slide+xml"/>
  <Override PartName="/ppt/notesSlides/notesSlide22.xml" ContentType="application/vnd.openxmlformats-officedocument.presentationml.notesSlide+xml"/>
  <Override PartName="/ppt/notesSlides/notesSlide31.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slides/slide66.xml" ContentType="application/vnd.openxmlformats-officedocument.presentationml.slide+xml"/>
  <Override PartName="/ppt/notesSlides/notesSlide11.xml" ContentType="application/vnd.openxmlformats-officedocument.presentationml.notesSlide+xml"/>
  <Override PartName="/docProps/app.xml" ContentType="application/vnd.openxmlformats-officedocument.extended-properties+xml"/>
  <Override PartName="/ppt/slides/slide30.xml" ContentType="application/vnd.openxmlformats-officedocument.presentationml.slide+xml"/>
  <Override PartName="/ppt/notesSlides/notesSlide9.xml" ContentType="application/vnd.openxmlformats-officedocument.presentationml.notes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notesSlides/notesSlide32.xml" ContentType="application/vnd.openxmlformats-officedocument.presentationml.notesSlide+xml"/>
  <Override PartName="/ppt/notesSlides/notesSlide16.xml" ContentType="application/vnd.openxmlformats-officedocument.presentationml.notesSlide+xml"/>
  <Override PartName="/ppt/notesSlides/notesSlide61.xml" ContentType="application/vnd.openxmlformats-officedocument.presentationml.notesSlide+xml"/>
  <Override PartName="/ppt/notesSlides/notesSlide52.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notesSlides/notesSlide56.xml" ContentType="application/vnd.openxmlformats-officedocument.presentationml.notesSlide+xml"/>
  <Override PartName="/ppt/slides/slide23.xml" ContentType="application/vnd.openxmlformats-officedocument.presentationml.slide+xml"/>
  <Override PartName="/ppt/slideLayouts/slideLayout9.xml" ContentType="application/vnd.openxmlformats-officedocument.presentationml.slideLayout+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slides/slide62.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notesSlides/notesSlide15.xml" ContentType="application/vnd.openxmlformats-officedocument.presentationml.notesSlide+xml"/>
  <Override PartName="/ppt/notesSlides/notesSlide4.xml" ContentType="application/vnd.openxmlformats-officedocument.presentationml.notesSlide+xml"/>
  <Override PartName="/ppt/notesSlides/notesSlide41.xml" ContentType="application/vnd.openxmlformats-officedocument.presentationml.notesSlide+xml"/>
  <Override PartName="/ppt/slides/slide13.xml" ContentType="application/vnd.openxmlformats-officedocument.presentationml.slide+xml"/>
  <Override PartName="/ppt/notesSlides/notesSlide23.xml" ContentType="application/vnd.openxmlformats-officedocument.presentationml.notesSlide+xml"/>
  <Override PartName="/ppt/notesSlides/notesSlide17.xml" ContentType="application/vnd.openxmlformats-officedocument.presentationml.notesSlide+xml"/>
  <Override PartName="/ppt/notesSlides/notesSlide42.xml" ContentType="application/vnd.openxmlformats-officedocument.presentationml.notesSlide+xml"/>
  <Override PartName="/ppt/notesSlides/notesSlide35.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Default Extension="pict" ContentType="image/pict"/>
  <Override PartName="/ppt/notesSlides/notesSlide51.xml" ContentType="application/vnd.openxmlformats-officedocument.presentationml.notesSlide+xml"/>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notesSlides/notesSlide57.xml" ContentType="application/vnd.openxmlformats-officedocument.presentationml.notesSlide+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notesSlides/notesSlide43.xml" ContentType="application/vnd.openxmlformats-officedocument.presentationml.notesSlide+xml"/>
  <Override PartName="/ppt/slides/slide10.xml" ContentType="application/vnd.openxmlformats-officedocument.presentationml.slide+xml"/>
  <Override PartName="/ppt/notesSlides/notesSlide45.xml" ContentType="application/vnd.openxmlformats-officedocument.presentationml.notesSlide+xml"/>
  <Override PartName="/ppt/slides/slide33.xml" ContentType="application/vnd.openxmlformats-officedocument.presentationml.slide+xml"/>
  <Override PartName="/ppt/notesSlides/notesSlide48.xml" ContentType="application/vnd.openxmlformats-officedocument.presentationml.notesSlide+xml"/>
  <Override PartName="/ppt/presProps.xml" ContentType="application/vnd.openxmlformats-officedocument.presentationml.presProps+xml"/>
  <Override PartName="/ppt/notesSlides/notesSlide18.xml" ContentType="application/vnd.openxmlformats-officedocument.presentationml.notesSlide+xml"/>
  <Default Extension="vml" ContentType="application/vnd.openxmlformats-officedocument.vmlDrawing"/>
  <Default Extension="png" ContentType="image/png"/>
  <Override PartName="/ppt/slides/slide27.xml" ContentType="application/vnd.openxmlformats-officedocument.presentationml.slide+xml"/>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Override PartName="/ppt/notesSlides/notesSlide39.xml" ContentType="application/vnd.openxmlformats-officedocument.presentationml.notesSlide+xml"/>
  <Override PartName="/ppt/notesSlides/notesSlide62.xml" ContentType="application/vnd.openxmlformats-officedocument.presentationml.notesSlide+xml"/>
  <Override PartName="/ppt/slides/slide53.xml" ContentType="application/vnd.openxmlformats-officedocument.presentationml.slide+xml"/>
  <Override PartName="/ppt/slides/slide76.xml" ContentType="application/vnd.openxmlformats-officedocument.presentationml.slide+xml"/>
  <Override PartName="/ppt/notesSlides/notesSlide24.xml" ContentType="application/vnd.openxmlformats-officedocument.presentationml.notesSlide+xml"/>
  <Override PartName="/ppt/notesSlides/notesSlide47.xml" ContentType="application/vnd.openxmlformats-officedocument.presentationml.notesSlide+xml"/>
  <Override PartName="/ppt/notesSlides/notesSlide55.xml" ContentType="application/vnd.openxmlformats-officedocument.presentationml.notesSlide+xml"/>
  <Override PartName="/ppt/slides/slide55.xml" ContentType="application/vnd.openxmlformats-officedocument.presentationml.slide+xml"/>
  <Override PartName="/ppt/slides/slide67.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notesSlides/notesSlide53.xml" ContentType="application/vnd.openxmlformats-officedocument.presentationml.notesSlide+xml"/>
  <Override PartName="/ppt/notesSlides/notesSlide14.xml" ContentType="application/vnd.openxmlformats-officedocument.presentationml.notesSlide+xml"/>
  <Default Extension="xls" ContentType="application/vnd.ms-excel"/>
  <Override PartName="/ppt/notesSlides/notesSlide58.xml" ContentType="application/vnd.openxmlformats-officedocument.presentationml.notesSlide+xml"/>
  <Override PartName="/ppt/notesSlides/notesSlide28.xml" ContentType="application/vnd.openxmlformats-officedocument.presentationml.notesSlide+xml"/>
  <Override PartName="/ppt/theme/theme2.xml" ContentType="application/vnd.openxmlformats-officedocument.theme+xml"/>
  <Override PartName="/ppt/notesSlides/notesSlide27.xml" ContentType="application/vnd.openxmlformats-officedocument.presentationml.notesSlide+xml"/>
  <Override PartName="/ppt/slides/slide2.xml" ContentType="application/vnd.openxmlformats-officedocument.presentationml.slide+xml"/>
  <Override PartName="/ppt/slides/slide69.xml" ContentType="application/vnd.openxmlformats-officedocument.presentationml.slide+xml"/>
  <Override PartName="/ppt/notesSlides/notesSlide25.xml" ContentType="application/vnd.openxmlformats-officedocument.presentationml.notesSlide+xml"/>
  <Override PartName="/ppt/slides/slide35.xml" ContentType="application/vnd.openxmlformats-officedocument.presentationml.slide+xml"/>
  <Override PartName="/ppt/slides/slide42.xml" ContentType="application/vnd.openxmlformats-officedocument.presentationml.slide+xml"/>
  <Override PartName="/ppt/notesSlides/notesSlide40.xml" ContentType="application/vnd.openxmlformats-officedocument.presentationml.notesSlide+xml"/>
  <Override PartName="/ppt/slides/slide45.xml" ContentType="application/vnd.openxmlformats-officedocument.presentationml.slide+xml"/>
  <Override PartName="/ppt/notesSlides/notesSlide34.xml" ContentType="application/vnd.openxmlformats-officedocument.presentationml.notesSlide+xml"/>
  <Override PartName="/ppt/notesSlides/notesSlide38.xml" ContentType="application/vnd.openxmlformats-officedocument.presentationml.notesSlide+xml"/>
  <Override PartName="/ppt/notesSlides/notesSlide21.xml" ContentType="application/vnd.openxmlformats-officedocument.presentationml.notes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notesSlides/notesSlide3.xml" ContentType="application/vnd.openxmlformats-officedocument.presentationml.notesSlide+xml"/>
  <Override PartName="/ppt/notesSlides/notesSlide29.xml" ContentType="application/vnd.openxmlformats-officedocument.presentationml.notesSlide+xml"/>
  <Override PartName="/ppt/notesSlides/notesSlide36.xml" ContentType="application/vnd.openxmlformats-officedocument.presentationml.notesSlide+xml"/>
  <Override PartName="/ppt/slides/slide58.xml" ContentType="application/vnd.openxmlformats-officedocument.presentationml.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notesSlides/notesSlide19.xml" ContentType="application/vnd.openxmlformats-officedocument.presentationml.notesSlide+xml"/>
  <Override PartName="/ppt/slides/slide63.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notesSlides/notesSlide50.xml" ContentType="application/vnd.openxmlformats-officedocument.presentationml.notesSlide+xml"/>
  <Override PartName="/ppt/slides/slide34.xml" ContentType="application/vnd.openxmlformats-officedocument.presentationml.slide+xml"/>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12.xml" ContentType="application/vnd.openxmlformats-officedocument.presentationml.notesSlide+xml"/>
  <Override PartName="/ppt/notesSlides/notesSlide37.xml" ContentType="application/vnd.openxmlformats-officedocument.presentationml.notesSlide+xml"/>
  <Override PartName="/ppt/notesSlides/notesSlide44.xml" ContentType="application/vnd.openxmlformats-officedocument.presentationml.notesSlide+xml"/>
  <Override PartName="/ppt/notesSlides/notesSlide5.xml" ContentType="application/vnd.openxmlformats-officedocument.presentationml.notesSlide+xml"/>
  <Override PartName="/ppt/slides/slide49.xml" ContentType="application/vnd.openxmlformats-officedocument.presentationml.slide+xml"/>
  <Override PartName="/ppt/notesSlides/notesSlide60.xml" ContentType="application/vnd.openxmlformats-officedocument.presentationml.notesSlide+xml"/>
  <Override PartName="/ppt/slideLayouts/slideLayout1.xml" ContentType="application/vnd.openxmlformats-officedocument.presentationml.slideLayout+xml"/>
  <Override PartName="/ppt/slides/slide70.xml" ContentType="application/vnd.openxmlformats-officedocument.presentationml.slide+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notesSlides/notesSlide59.xml" ContentType="application/vnd.openxmlformats-officedocument.presentationml.notesSlide+xml"/>
  <Override PartName="/ppt/slides/slide77.xml" ContentType="application/vnd.openxmlformats-officedocument.presentationml.slide+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Default Extension="jpeg" ContentType="image/jpeg"/>
  <Override PartName="/ppt/slides/slide64.xml" ContentType="application/vnd.openxmlformats-officedocument.presentationml.slide+xml"/>
  <Override PartName="/ppt/notesSlides/notesSlide33.xml" ContentType="application/vnd.openxmlformats-officedocument.presentationml.notesSlide+xml"/>
  <Override PartName="/ppt/notesSlides/notesSlide46.xml" ContentType="application/vnd.openxmlformats-officedocument.presentationml.notesSlide+xml"/>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notesSlides/notesSlide54.xml" ContentType="application/vnd.openxmlformats-officedocument.presentationml.notesSlide+xml"/>
  <Override PartName="/ppt/slides/slide72.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8.xml" ContentType="application/vnd.openxmlformats-officedocument.presentationml.slide+xml"/>
  <Override PartName="/ppt/slides/slide15.xml" ContentType="application/vnd.openxmlformats-officedocument.presentationml.slide+xml"/>
  <Override PartName="/ppt/notesSlides/notesSlide49.xml" ContentType="application/vnd.openxmlformats-officedocument.presentationml.notesSlide+xml"/>
  <Default Extension="rels" ContentType="application/vnd.openxmlformats-package.relationships+xml"/>
  <Override PartName="/ppt/slides/slide9.xml" ContentType="application/vnd.openxmlformats-officedocument.presentationml.slide+xml"/>
  <Override PartName="/ppt/slides/slide60.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73.xml" ContentType="application/vnd.openxmlformats-officedocument.presentationml.slide+xml"/>
  <Override PartName="/ppt/slides/slide32.xml" ContentType="application/vnd.openxmlformats-officedocument.presentationml.slide+xml"/>
  <Override PartName="/ppt/notesSlides/notesSlide30.xml" ContentType="application/vnd.openxmlformats-officedocument.presentationml.notesSlide+xml"/>
  <Override PartName="/ppt/slides/slide71.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Layouts/slideLayout12.xml" ContentType="application/vnd.openxmlformats-officedocument.presentationml.slideLayout+xml"/>
  <Override PartName="/ppt/notesSlides/notesSlide20.xml" ContentType="application/vnd.openxmlformats-officedocument.presentationml.notes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61" r:id="rId1"/>
  </p:sldMasterIdLst>
  <p:notesMasterIdLst>
    <p:notesMasterId r:id="rId79"/>
  </p:notesMasterIdLst>
  <p:sldIdLst>
    <p:sldId id="257" r:id="rId2"/>
    <p:sldId id="258" r:id="rId3"/>
    <p:sldId id="321" r:id="rId4"/>
    <p:sldId id="334" r:id="rId5"/>
    <p:sldId id="322" r:id="rId6"/>
    <p:sldId id="335" r:id="rId7"/>
    <p:sldId id="323" r:id="rId8"/>
    <p:sldId id="324" r:id="rId9"/>
    <p:sldId id="318" r:id="rId10"/>
    <p:sldId id="306" r:id="rId11"/>
    <p:sldId id="307" r:id="rId12"/>
    <p:sldId id="308" r:id="rId13"/>
    <p:sldId id="336" r:id="rId14"/>
    <p:sldId id="309" r:id="rId15"/>
    <p:sldId id="310" r:id="rId16"/>
    <p:sldId id="311" r:id="rId17"/>
    <p:sldId id="312" r:id="rId18"/>
    <p:sldId id="313" r:id="rId19"/>
    <p:sldId id="314" r:id="rId20"/>
    <p:sldId id="315" r:id="rId21"/>
    <p:sldId id="316" r:id="rId22"/>
    <p:sldId id="317" r:id="rId23"/>
    <p:sldId id="337" r:id="rId24"/>
    <p:sldId id="338" r:id="rId25"/>
    <p:sldId id="326" r:id="rId26"/>
    <p:sldId id="320" r:id="rId27"/>
    <p:sldId id="325" r:id="rId28"/>
    <p:sldId id="328" r:id="rId29"/>
    <p:sldId id="327" r:id="rId30"/>
    <p:sldId id="339" r:id="rId31"/>
    <p:sldId id="342" r:id="rId32"/>
    <p:sldId id="333" r:id="rId33"/>
    <p:sldId id="259" r:id="rId34"/>
    <p:sldId id="296" r:id="rId35"/>
    <p:sldId id="302" r:id="rId36"/>
    <p:sldId id="303" r:id="rId37"/>
    <p:sldId id="332" r:id="rId38"/>
    <p:sldId id="331" r:id="rId39"/>
    <p:sldId id="329" r:id="rId40"/>
    <p:sldId id="301" r:id="rId41"/>
    <p:sldId id="260" r:id="rId42"/>
    <p:sldId id="261" r:id="rId43"/>
    <p:sldId id="330" r:id="rId44"/>
    <p:sldId id="262" r:id="rId45"/>
    <p:sldId id="263" r:id="rId46"/>
    <p:sldId id="264" r:id="rId47"/>
    <p:sldId id="265" r:id="rId48"/>
    <p:sldId id="285" r:id="rId49"/>
    <p:sldId id="286" r:id="rId50"/>
    <p:sldId id="287" r:id="rId51"/>
    <p:sldId id="288" r:id="rId52"/>
    <p:sldId id="289" r:id="rId53"/>
    <p:sldId id="294" r:id="rId54"/>
    <p:sldId id="295" r:id="rId55"/>
    <p:sldId id="292" r:id="rId56"/>
    <p:sldId id="293" r:id="rId57"/>
    <p:sldId id="267" r:id="rId58"/>
    <p:sldId id="269" r:id="rId59"/>
    <p:sldId id="341" r:id="rId60"/>
    <p:sldId id="270" r:id="rId61"/>
    <p:sldId id="319" r:id="rId62"/>
    <p:sldId id="271" r:id="rId63"/>
    <p:sldId id="272" r:id="rId64"/>
    <p:sldId id="273" r:id="rId65"/>
    <p:sldId id="274" r:id="rId66"/>
    <p:sldId id="275" r:id="rId67"/>
    <p:sldId id="276" r:id="rId68"/>
    <p:sldId id="277" r:id="rId69"/>
    <p:sldId id="278" r:id="rId70"/>
    <p:sldId id="279" r:id="rId71"/>
    <p:sldId id="280" r:id="rId72"/>
    <p:sldId id="281" r:id="rId73"/>
    <p:sldId id="282" r:id="rId74"/>
    <p:sldId id="340" r:id="rId75"/>
    <p:sldId id="283" r:id="rId76"/>
    <p:sldId id="284" r:id="rId77"/>
    <p:sldId id="266" r:id="rId7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pitchFamily="-65" charset="0"/>
        <a:ea typeface="ＭＳ Ｐゴシック" pitchFamily="-65" charset="-128"/>
        <a:cs typeface="ＭＳ Ｐゴシック" pitchFamily="-65" charset="-128"/>
      </a:defRPr>
    </a:lvl1pPr>
    <a:lvl2pPr marL="457200" algn="l" rtl="0" fontAlgn="base">
      <a:spcBef>
        <a:spcPct val="0"/>
      </a:spcBef>
      <a:spcAft>
        <a:spcPct val="0"/>
      </a:spcAft>
      <a:defRPr sz="2400" kern="1200">
        <a:solidFill>
          <a:schemeClr val="tx1"/>
        </a:solidFill>
        <a:latin typeface="Times" pitchFamily="-65" charset="0"/>
        <a:ea typeface="ＭＳ Ｐゴシック" pitchFamily="-65" charset="-128"/>
        <a:cs typeface="ＭＳ Ｐゴシック" pitchFamily="-65" charset="-128"/>
      </a:defRPr>
    </a:lvl2pPr>
    <a:lvl3pPr marL="914400" algn="l" rtl="0" fontAlgn="base">
      <a:spcBef>
        <a:spcPct val="0"/>
      </a:spcBef>
      <a:spcAft>
        <a:spcPct val="0"/>
      </a:spcAft>
      <a:defRPr sz="2400" kern="1200">
        <a:solidFill>
          <a:schemeClr val="tx1"/>
        </a:solidFill>
        <a:latin typeface="Times" pitchFamily="-65" charset="0"/>
        <a:ea typeface="ＭＳ Ｐゴシック" pitchFamily="-65" charset="-128"/>
        <a:cs typeface="ＭＳ Ｐゴシック" pitchFamily="-65" charset="-128"/>
      </a:defRPr>
    </a:lvl3pPr>
    <a:lvl4pPr marL="1371600" algn="l" rtl="0" fontAlgn="base">
      <a:spcBef>
        <a:spcPct val="0"/>
      </a:spcBef>
      <a:spcAft>
        <a:spcPct val="0"/>
      </a:spcAft>
      <a:defRPr sz="2400" kern="1200">
        <a:solidFill>
          <a:schemeClr val="tx1"/>
        </a:solidFill>
        <a:latin typeface="Times" pitchFamily="-65" charset="0"/>
        <a:ea typeface="ＭＳ Ｐゴシック" pitchFamily="-65" charset="-128"/>
        <a:cs typeface="ＭＳ Ｐゴシック" pitchFamily="-65" charset="-128"/>
      </a:defRPr>
    </a:lvl4pPr>
    <a:lvl5pPr marL="1828800" algn="l" rtl="0" fontAlgn="base">
      <a:spcBef>
        <a:spcPct val="0"/>
      </a:spcBef>
      <a:spcAft>
        <a:spcPct val="0"/>
      </a:spcAft>
      <a:defRPr sz="2400" kern="1200">
        <a:solidFill>
          <a:schemeClr val="tx1"/>
        </a:solidFill>
        <a:latin typeface="Times" pitchFamily="-65" charset="0"/>
        <a:ea typeface="ＭＳ Ｐゴシック" pitchFamily="-65" charset="-128"/>
        <a:cs typeface="ＭＳ Ｐゴシック" pitchFamily="-65" charset="-128"/>
      </a:defRPr>
    </a:lvl5pPr>
    <a:lvl6pPr marL="2286000" algn="l" defTabSz="457200" rtl="0" eaLnBrk="1" latinLnBrk="0" hangingPunct="1">
      <a:defRPr sz="2400" kern="1200">
        <a:solidFill>
          <a:schemeClr val="tx1"/>
        </a:solidFill>
        <a:latin typeface="Times" pitchFamily="-65" charset="0"/>
        <a:ea typeface="ＭＳ Ｐゴシック" pitchFamily="-65" charset="-128"/>
        <a:cs typeface="ＭＳ Ｐゴシック" pitchFamily="-65" charset="-128"/>
      </a:defRPr>
    </a:lvl6pPr>
    <a:lvl7pPr marL="2743200" algn="l" defTabSz="457200" rtl="0" eaLnBrk="1" latinLnBrk="0" hangingPunct="1">
      <a:defRPr sz="2400" kern="1200">
        <a:solidFill>
          <a:schemeClr val="tx1"/>
        </a:solidFill>
        <a:latin typeface="Times" pitchFamily="-65" charset="0"/>
        <a:ea typeface="ＭＳ Ｐゴシック" pitchFamily="-65" charset="-128"/>
        <a:cs typeface="ＭＳ Ｐゴシック" pitchFamily="-65" charset="-128"/>
      </a:defRPr>
    </a:lvl7pPr>
    <a:lvl8pPr marL="3200400" algn="l" defTabSz="457200" rtl="0" eaLnBrk="1" latinLnBrk="0" hangingPunct="1">
      <a:defRPr sz="2400" kern="1200">
        <a:solidFill>
          <a:schemeClr val="tx1"/>
        </a:solidFill>
        <a:latin typeface="Times" pitchFamily="-65" charset="0"/>
        <a:ea typeface="ＭＳ Ｐゴシック" pitchFamily="-65" charset="-128"/>
        <a:cs typeface="ＭＳ Ｐゴシック" pitchFamily="-65" charset="-128"/>
      </a:defRPr>
    </a:lvl8pPr>
    <a:lvl9pPr marL="3657600" algn="l" defTabSz="457200" rtl="0" eaLnBrk="1" latinLnBrk="0" hangingPunct="1">
      <a:defRPr sz="2400" kern="1200">
        <a:solidFill>
          <a:schemeClr val="tx1"/>
        </a:solidFill>
        <a:latin typeface="Times" pitchFamily="-65" charset="0"/>
        <a:ea typeface="ＭＳ Ｐゴシック" pitchFamily="-65" charset="-128"/>
        <a:cs typeface="ＭＳ Ｐゴシック" pitchFamily="-65"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webPr allowPng="1" organizeInFolders="0" useLongFilenames="0" imgSz="1024x768" encoding="macintosh"/>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20"/>
    <p:restoredTop sz="94660"/>
  </p:normalViewPr>
  <p:slideViewPr>
    <p:cSldViewPr snapToGrid="0">
      <p:cViewPr varScale="1">
        <p:scale>
          <a:sx n="95" d="100"/>
          <a:sy n="95" d="100"/>
        </p:scale>
        <p:origin x="-1008"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1" d="100"/>
          <a:sy n="81" d="100"/>
        </p:scale>
        <p:origin x="-2768" y="-11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60" Type="http://schemas.openxmlformats.org/officeDocument/2006/relationships/slide" Target="slides/slide59.xml"/><Relationship Id="rId39" Type="http://schemas.openxmlformats.org/officeDocument/2006/relationships/slide" Target="slides/slide38.xml"/><Relationship Id="rId70" Type="http://schemas.openxmlformats.org/officeDocument/2006/relationships/slide" Target="slides/slide69.xml"/><Relationship Id="rId7" Type="http://schemas.openxmlformats.org/officeDocument/2006/relationships/slide" Target="slides/slide6.xml"/><Relationship Id="rId43" Type="http://schemas.openxmlformats.org/officeDocument/2006/relationships/slide" Target="slides/slide42.xml"/><Relationship Id="rId74" Type="http://schemas.openxmlformats.org/officeDocument/2006/relationships/slide" Target="slides/slide73.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77" Type="http://schemas.openxmlformats.org/officeDocument/2006/relationships/slide" Target="slides/slide76.xml"/><Relationship Id="rId63" Type="http://schemas.openxmlformats.org/officeDocument/2006/relationships/slide" Target="slides/slide62.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71" Type="http://schemas.openxmlformats.org/officeDocument/2006/relationships/slide" Target="slides/slide70.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73" Type="http://schemas.openxmlformats.org/officeDocument/2006/relationships/slide" Target="slides/slide72.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82" Type="http://schemas.openxmlformats.org/officeDocument/2006/relationships/viewProps" Target="viewProps.xml"/><Relationship Id="rId69" Type="http://schemas.openxmlformats.org/officeDocument/2006/relationships/slide" Target="slides/slide68.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slide" Target="slides/slide56.xml"/><Relationship Id="rId59" Type="http://schemas.openxmlformats.org/officeDocument/2006/relationships/slide" Target="slides/slide58.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62" Type="http://schemas.openxmlformats.org/officeDocument/2006/relationships/slide" Target="slides/slide61.xml"/><Relationship Id="rId66" Type="http://schemas.openxmlformats.org/officeDocument/2006/relationships/slide" Target="slides/slide65.xml"/><Relationship Id="rId36" Type="http://schemas.openxmlformats.org/officeDocument/2006/relationships/slide" Target="slides/slide35.xml"/><Relationship Id="rId72" Type="http://schemas.openxmlformats.org/officeDocument/2006/relationships/slide" Target="slides/slide71.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75" Type="http://schemas.openxmlformats.org/officeDocument/2006/relationships/slide" Target="slides/slide74.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65" Type="http://schemas.openxmlformats.org/officeDocument/2006/relationships/slide" Target="slides/slide64.xml"/><Relationship Id="rId67" Type="http://schemas.openxmlformats.org/officeDocument/2006/relationships/slide" Target="slides/slide66.xml"/><Relationship Id="rId54" Type="http://schemas.openxmlformats.org/officeDocument/2006/relationships/slide" Target="slides/slide53.xml"/><Relationship Id="rId12" Type="http://schemas.openxmlformats.org/officeDocument/2006/relationships/slide" Target="slides/slide11.xml"/><Relationship Id="rId76" Type="http://schemas.openxmlformats.org/officeDocument/2006/relationships/slide" Target="slides/slide75.xml"/><Relationship Id="rId79" Type="http://schemas.openxmlformats.org/officeDocument/2006/relationships/notesMaster" Target="notesMasters/notesMaster1.xml"/><Relationship Id="rId80" Type="http://schemas.openxmlformats.org/officeDocument/2006/relationships/printerSettings" Target="printerSettings/printerSettings1.bin"/><Relationship Id="rId81" Type="http://schemas.openxmlformats.org/officeDocument/2006/relationships/presProps" Target="presProps.xml"/><Relationship Id="rId3" Type="http://schemas.openxmlformats.org/officeDocument/2006/relationships/slide" Target="slides/slide2.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84" Type="http://schemas.openxmlformats.org/officeDocument/2006/relationships/tableStyles" Target="tableStyles.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68" Type="http://schemas.openxmlformats.org/officeDocument/2006/relationships/slide" Target="slides/slide67.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83" Type="http://schemas.openxmlformats.org/officeDocument/2006/relationships/theme" Target="theme/theme1.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78" Type="http://schemas.openxmlformats.org/officeDocument/2006/relationships/slide" Target="slides/slide77.xml"/><Relationship Id="rId22" Type="http://schemas.openxmlformats.org/officeDocument/2006/relationships/slide" Target="slides/slide21.xml"/><Relationship Id="rId21" Type="http://schemas.openxmlformats.org/officeDocument/2006/relationships/slide" Target="slides/slide2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ea typeface="+mn-ea"/>
                <a:cs typeface="+mn-cs"/>
              </a:defRPr>
            </a:lvl1pPr>
          </a:lstStyle>
          <a:p>
            <a:pPr>
              <a:defRPr/>
            </a:pPr>
            <a:endParaRPr lang="en-US" alt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ea typeface="+mn-ea"/>
                <a:cs typeface="+mn-cs"/>
              </a:defRPr>
            </a:lvl1pPr>
          </a:lstStyle>
          <a:p>
            <a:pPr>
              <a:defRPr/>
            </a:pPr>
            <a:endParaRPr lang="en-US" alt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ea typeface="+mn-ea"/>
                <a:cs typeface="+mn-cs"/>
              </a:defRPr>
            </a:lvl1pPr>
          </a:lstStyle>
          <a:p>
            <a:pPr>
              <a:defRPr/>
            </a:pPr>
            <a:endParaRPr lang="en-US" alt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ea typeface="+mn-ea"/>
                <a:cs typeface="+mn-cs"/>
              </a:defRPr>
            </a:lvl1pPr>
          </a:lstStyle>
          <a:p>
            <a:pPr>
              <a:defRPr/>
            </a:pPr>
            <a:fld id="{7C8B4DA3-8FA2-CC4C-BBFE-1403CBB930D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9019C715-2EF0-D648-8C04-AA434B8BDD22}" type="slidenum">
              <a:rPr lang="en-US">
                <a:ea typeface="ＭＳ Ｐゴシック" pitchFamily="-65" charset="-128"/>
                <a:cs typeface="ＭＳ Ｐゴシック" pitchFamily="-65" charset="-128"/>
              </a:rPr>
              <a:pPr/>
              <a:t>1</a:t>
            </a:fld>
            <a:endParaRPr lang="en-US">
              <a:ea typeface="ＭＳ Ｐゴシック" pitchFamily="-65" charset="-128"/>
              <a:cs typeface="ＭＳ Ｐゴシック" pitchFamily="-65" charset="-128"/>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491EAF73-3438-4148-9DEC-107131E2FD78}" type="slidenum">
              <a:rPr lang="en-US">
                <a:ea typeface="ＭＳ Ｐゴシック" pitchFamily="-65" charset="-128"/>
                <a:cs typeface="ＭＳ Ｐゴシック" pitchFamily="-65" charset="-128"/>
              </a:rPr>
              <a:pPr/>
              <a:t>15</a:t>
            </a:fld>
            <a:endParaRPr lang="en-US">
              <a:ea typeface="ＭＳ Ｐゴシック" pitchFamily="-65" charset="-128"/>
              <a:cs typeface="ＭＳ Ｐゴシック" pitchFamily="-65" charset="-128"/>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r>
              <a:rPr lang="en-US"/>
              <a:t>This figure compares backward and forward masking in time course. Notice that at very short probe-masker intervals, there is more backward than forward masking. But forward masking tends to persist at longer time intervals, while backward masking does not.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B57A2FFF-BBF5-7A4E-B49D-B5BE467BA539}" type="slidenum">
              <a:rPr lang="en-US">
                <a:ea typeface="ＭＳ Ｐゴシック" pitchFamily="-65" charset="-128"/>
                <a:cs typeface="ＭＳ Ｐゴシック" pitchFamily="-65" charset="-128"/>
              </a:rPr>
              <a:pPr/>
              <a:t>16</a:t>
            </a:fld>
            <a:endParaRPr lang="en-US">
              <a:ea typeface="ＭＳ Ｐゴシック" pitchFamily="-65" charset="-128"/>
              <a:cs typeface="ＭＳ Ｐゴシック" pitchFamily="-65" charset="-128"/>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r>
              <a:rPr lang="en-US"/>
              <a:t>Unlike simultaneous masking, the growth of nonsimultaneous masking is not a 1-dB for 1-dB affair. Each of these curves shows the amount of forward masking as a function of masker level, each panel is for a different frequency, and each curve is for a different masker-probe interval, 5-40 ms. The shorter the masker-probe interval, the steeper the growth of forward masking, but even at 5 ms interval, as indicated by the dotted red lines, increasing masker level by 10 dB only produces a 7 dB increase in masking. At a 40-ms interval a 10-dB increase in masker level may only produce 3 dB more masking, as indicated by solid red lines.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0EDDACB3-FA4A-EC4A-B5BD-305188FD0ABA}" type="slidenum">
              <a:rPr lang="en-US">
                <a:ea typeface="ＭＳ Ｐゴシック" pitchFamily="-65" charset="-128"/>
                <a:cs typeface="ＭＳ Ｐゴシック" pitchFamily="-65" charset="-128"/>
              </a:rPr>
              <a:pPr/>
              <a:t>17</a:t>
            </a:fld>
            <a:endParaRPr lang="en-US">
              <a:ea typeface="ＭＳ Ｐゴシック" pitchFamily="-65" charset="-128"/>
              <a:cs typeface="ＭＳ Ｐゴシック" pitchFamily="-65" charset="-128"/>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7F8E4C32-1AE7-5E48-A570-3BE8269D4BC6}" type="slidenum">
              <a:rPr lang="en-US">
                <a:ea typeface="ＭＳ Ｐゴシック" pitchFamily="-65" charset="-128"/>
                <a:cs typeface="ＭＳ Ｐゴシック" pitchFamily="-65" charset="-128"/>
              </a:rPr>
              <a:pPr/>
              <a:t>18</a:t>
            </a:fld>
            <a:endParaRPr lang="en-US">
              <a:ea typeface="ＭＳ Ｐゴシック" pitchFamily="-65" charset="-128"/>
              <a:cs typeface="ＭＳ Ｐゴシック" pitchFamily="-65" charset="-128"/>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5834E42-227B-044B-A95B-FCF3143A0F56}" type="slidenum">
              <a:rPr lang="en-US">
                <a:ea typeface="ＭＳ Ｐゴシック" pitchFamily="-65" charset="-128"/>
                <a:cs typeface="ＭＳ Ｐゴシック" pitchFamily="-65" charset="-128"/>
              </a:rPr>
              <a:pPr/>
              <a:t>19</a:t>
            </a:fld>
            <a:endParaRPr lang="en-US">
              <a:ea typeface="ＭＳ Ｐゴシック" pitchFamily="-65" charset="-128"/>
              <a:cs typeface="ＭＳ Ｐゴシック" pitchFamily="-65" charset="-128"/>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r>
              <a:rPr lang="en-US"/>
              <a:t>Adaptation is one factor that probably causes forward masking: During the period when an auditory nerve fiber is recovering from stimulation by one noise (the masker) it is difficult to get it to respond to another sound (the probe). People also sometimes “confuse the probe with the masker”: in other words, they hear the probe but they think it’s a continuation of the masker.</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A39E7AA3-0400-A94B-A027-2E7D276EAF7D}" type="slidenum">
              <a:rPr lang="en-US">
                <a:ea typeface="ＭＳ Ｐゴシック" pitchFamily="-65" charset="-128"/>
                <a:cs typeface="ＭＳ Ｐゴシック" pitchFamily="-65" charset="-128"/>
              </a:rPr>
              <a:pPr/>
              <a:t>20</a:t>
            </a:fld>
            <a:endParaRPr lang="en-US">
              <a:ea typeface="ＭＳ Ｐゴシック" pitchFamily="-65" charset="-128"/>
              <a:cs typeface="ＭＳ Ｐゴシック" pitchFamily="-65" charset="-128"/>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r>
              <a:rPr lang="en-US"/>
              <a:t>The causes of backward masking are not well understood.</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F316ED72-C596-1941-9AEC-6A4D4DB63C36}" type="slidenum">
              <a:rPr lang="en-US">
                <a:ea typeface="ＭＳ Ｐゴシック" pitchFamily="-65" charset="-128"/>
                <a:cs typeface="ＭＳ Ｐゴシック" pitchFamily="-65" charset="-128"/>
              </a:rPr>
              <a:pPr/>
              <a:t>21</a:t>
            </a:fld>
            <a:endParaRPr lang="en-US">
              <a:ea typeface="ＭＳ Ｐゴシック" pitchFamily="-65" charset="-128"/>
              <a:cs typeface="ＭＳ Ｐゴシック" pitchFamily="-65" charset="-128"/>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r>
              <a:rPr lang="en-US"/>
              <a:t>The dashed curve shows the amount of masking as a function of masker-probe interval, when the probe is presented in one ear and the masker is presented in the other (dichotic). In the monotic condition, masker and probe are presented to the same ear. Notice, that backward masking, but not forward masking, is obtained in the dichotic listening condition. That means that backward masking occurs even when there is no chance for the responses to the masker and probe to interact in the ear. It must involve processes in the central nervous system.</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AB6142B2-257D-2F4D-9D1F-8B7765BEE65A}" type="slidenum">
              <a:rPr lang="en-US">
                <a:ea typeface="ＭＳ Ｐゴシック" pitchFamily="-65" charset="-128"/>
                <a:cs typeface="ＭＳ Ｐゴシック" pitchFamily="-65" charset="-128"/>
              </a:rPr>
              <a:pPr/>
              <a:t>22</a:t>
            </a:fld>
            <a:endParaRPr lang="en-US">
              <a:ea typeface="ＭＳ Ｐゴシック" pitchFamily="-65" charset="-128"/>
              <a:cs typeface="ＭＳ Ｐゴシック" pitchFamily="-65" charset="-128"/>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r>
              <a:rPr lang="en-US"/>
              <a:t>Backward masking involves an interruption in processing of the probe: in other words, perceiving takes time, and if another sound comes along too soon, it interrupts your processing of the first sound.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AEECE0ED-11AB-DD4D-A2C5-6D76AF6D9B6C}" type="slidenum">
              <a:rPr lang="en-US">
                <a:ea typeface="ＭＳ Ｐゴシック" pitchFamily="-65" charset="-128"/>
                <a:cs typeface="ＭＳ Ｐゴシック" pitchFamily="-65" charset="-128"/>
              </a:rPr>
              <a:pPr/>
              <a:t>26</a:t>
            </a:fld>
            <a:endParaRPr lang="en-US">
              <a:ea typeface="ＭＳ Ｐゴシック" pitchFamily="-65" charset="-128"/>
              <a:cs typeface="ＭＳ Ｐゴシック" pitchFamily="-65" charset="-128"/>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r>
              <a:rPr lang="en-US"/>
              <a:t>If people are asked to make loudness judgments periodically while a sound is played continuously for durations longer than a minute or so, loudness can decrease over time. This phenomenon is called loudness adaptation. It is most pronounced for high frequencies and as shown in this graph, at low levels.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B0567E4D-B53B-A94B-B4C7-FA5451CB0A65}" type="slidenum">
              <a:rPr lang="en-US">
                <a:ea typeface="ＭＳ Ｐゴシック" pitchFamily="-65" charset="-128"/>
                <a:cs typeface="ＭＳ Ｐゴシック" pitchFamily="-65" charset="-128"/>
              </a:rPr>
              <a:pPr/>
              <a:t>27</a:t>
            </a:fld>
            <a:endParaRPr lang="en-US">
              <a:ea typeface="ＭＳ Ｐゴシック" pitchFamily="-65" charset="-128"/>
              <a:cs typeface="ＭＳ Ｐゴシック" pitchFamily="-65" charset="-128"/>
            </a:endParaRPr>
          </a:p>
        </p:txBody>
      </p:sp>
      <p:sp>
        <p:nvSpPr>
          <p:cNvPr id="56323" name="Rectangle 2"/>
          <p:cNvSpPr>
            <a:spLocks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r>
              <a:rPr lang="en-US"/>
              <a:t>As the duration of a tone is increased by a factor of 10, threshold decreases by close to 10 dB.  So the auditory system integrates energy over frequency (within the critical band) and over time (within the critical duration).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5EB5D082-CDDE-994D-BA89-41DCF5D40B5F}" type="slidenum">
              <a:rPr lang="en-US">
                <a:ea typeface="ＭＳ Ｐゴシック" pitchFamily="-65" charset="-128"/>
                <a:cs typeface="ＭＳ Ｐゴシック" pitchFamily="-65" charset="-128"/>
              </a:rPr>
              <a:pPr/>
              <a:t>2</a:t>
            </a:fld>
            <a:endParaRPr lang="en-US">
              <a:ea typeface="ＭＳ Ｐゴシック" pitchFamily="-65" charset="-128"/>
              <a:cs typeface="ＭＳ Ｐゴシック" pitchFamily="-65" charset="-128"/>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fact that temporal integration  occurs suggests that the auditory system deals with</a:t>
            </a:r>
            <a:r>
              <a:rPr lang="en-US" baseline="0" dirty="0" smtClean="0"/>
              <a:t> sound </a:t>
            </a:r>
            <a:r>
              <a:rPr lang="en-US" dirty="0" smtClean="0"/>
              <a:t> in “chunks” There is some device, often referred to as the temporal </a:t>
            </a:r>
            <a:r>
              <a:rPr lang="en-US" dirty="0" err="1" smtClean="0"/>
              <a:t>wondow</a:t>
            </a:r>
            <a:r>
              <a:rPr lang="en-US" dirty="0" smtClean="0"/>
              <a:t>, </a:t>
            </a:r>
            <a:r>
              <a:rPr lang="en-US" dirty="0" err="1" smtClean="0"/>
              <a:t>tht</a:t>
            </a:r>
            <a:r>
              <a:rPr lang="en-US" baseline="0" dirty="0" smtClean="0"/>
              <a:t> “gates” the information going to the brain at regular intervals.</a:t>
            </a:r>
            <a:r>
              <a:rPr lang="en-US" dirty="0" smtClean="0"/>
              <a:t>. Information</a:t>
            </a:r>
            <a:r>
              <a:rPr lang="en-US" baseline="0" dirty="0" smtClean="0"/>
              <a:t> only gets through when the window is open. So if we have very short sound, and we make it intense enough, it creates an electrical change in the </a:t>
            </a:r>
            <a:r>
              <a:rPr lang="en-US" baseline="0" dirty="0" err="1" smtClean="0"/>
              <a:t>audiotry</a:t>
            </a:r>
            <a:r>
              <a:rPr lang="en-US" baseline="0" dirty="0" smtClean="0"/>
              <a:t> nerve fibers that is big enough to produce an action potential. If the sound is a little longer, then it doesn’t have to be so intense to produce an action potential. But when a sound is longer than the time that the </a:t>
            </a:r>
            <a:r>
              <a:rPr lang="en-US" baseline="0" dirty="0" err="1" smtClean="0"/>
              <a:t>wiindow</a:t>
            </a:r>
            <a:r>
              <a:rPr lang="en-US" baseline="0" dirty="0" smtClean="0"/>
              <a:t> is open, the sound that gets through the window </a:t>
            </a:r>
            <a:r>
              <a:rPr lang="en-US" baseline="0" dirty="0" err="1" smtClean="0"/>
              <a:t>laways</a:t>
            </a:r>
            <a:r>
              <a:rPr lang="en-US" baseline="0" dirty="0" smtClean="0"/>
              <a:t> </a:t>
            </a:r>
            <a:r>
              <a:rPr lang="en-US" baseline="0" dirty="0" err="1" smtClean="0"/>
              <a:t>havs</a:t>
            </a:r>
            <a:r>
              <a:rPr lang="en-US" baseline="0" dirty="0" smtClean="0"/>
              <a:t> to have a certain intensity. The rest of the sound has to “wait” for the window to open again, and what is left doesn’t have the intensity </a:t>
            </a:r>
            <a:r>
              <a:rPr lang="en-US" baseline="0" dirty="0" err="1" smtClean="0"/>
              <a:t>reuired</a:t>
            </a:r>
            <a:r>
              <a:rPr lang="en-US" baseline="0" dirty="0" smtClean="0"/>
              <a:t> to produce an action potential.</a:t>
            </a:r>
            <a:endParaRPr lang="en-US" dirty="0"/>
          </a:p>
        </p:txBody>
      </p:sp>
      <p:sp>
        <p:nvSpPr>
          <p:cNvPr id="4" name="Slide Number Placeholder 3"/>
          <p:cNvSpPr>
            <a:spLocks noGrp="1"/>
          </p:cNvSpPr>
          <p:nvPr>
            <p:ph type="sldNum" sz="quarter" idx="10"/>
          </p:nvPr>
        </p:nvSpPr>
        <p:spPr/>
        <p:txBody>
          <a:bodyPr/>
          <a:lstStyle/>
          <a:p>
            <a:pPr>
              <a:defRPr/>
            </a:pPr>
            <a:fld id="{7C8B4DA3-8FA2-CC4C-BBFE-1403CBB930D7}" type="slidenum">
              <a:rPr lang="en-US" altLang="en-US" smtClean="0"/>
              <a:pPr>
                <a:defRPr/>
              </a:pPr>
              <a:t>28</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Slide Image Placeholder 1"/>
          <p:cNvSpPr>
            <a:spLocks noGrp="1" noRot="1" noChangeAspect="1"/>
          </p:cNvSpPr>
          <p:nvPr>
            <p:ph type="sldImg"/>
          </p:nvPr>
        </p:nvSpPr>
        <p:spPr>
          <a:ln/>
        </p:spPr>
      </p:sp>
      <p:sp>
        <p:nvSpPr>
          <p:cNvPr id="59395" name="Notes Placeholder 2"/>
          <p:cNvSpPr>
            <a:spLocks noGrp="1"/>
          </p:cNvSpPr>
          <p:nvPr>
            <p:ph type="body" idx="1"/>
          </p:nvPr>
        </p:nvSpPr>
        <p:spPr>
          <a:noFill/>
          <a:ln/>
        </p:spPr>
        <p:txBody>
          <a:bodyPr/>
          <a:lstStyle/>
          <a:p>
            <a:r>
              <a:rPr lang="en-US" dirty="0" smtClean="0"/>
              <a:t>Temporal windows are sort of like filters,</a:t>
            </a:r>
            <a:r>
              <a:rPr lang="en-US" baseline="0" dirty="0" smtClean="0"/>
              <a:t> </a:t>
            </a:r>
            <a:r>
              <a:rPr lang="en-US" dirty="0" smtClean="0"/>
              <a:t> </a:t>
            </a:r>
            <a:r>
              <a:rPr lang="en-US" dirty="0" smtClean="0"/>
              <a:t>but in time instead of frequency. The window lets all the sound through as long as it is open, but after it closes, whatever sound that comes in can only go through the next window. So for a short sound, you might find that you have to turn up the sound to, say 16 dB, to get enough activity for a person to detect the sound. But if the sound is longer, maybe 200 ms, you wouldn’t have to turn the sound up to as high a level, because all of the sound will be able to pass through the same temporal window. If the temporal window is only open for 200 ms, then making the sound longer than that won’t improve your threshold, because the sound after 200 ms has to wait for the next window that opens.</a:t>
            </a:r>
          </a:p>
        </p:txBody>
      </p:sp>
      <p:sp>
        <p:nvSpPr>
          <p:cNvPr id="59396" name="Slide Number Placeholder 3"/>
          <p:cNvSpPr>
            <a:spLocks noGrp="1"/>
          </p:cNvSpPr>
          <p:nvPr>
            <p:ph type="sldNum" sz="quarter" idx="5"/>
          </p:nvPr>
        </p:nvSpPr>
        <p:spPr>
          <a:noFill/>
        </p:spPr>
        <p:txBody>
          <a:bodyPr/>
          <a:lstStyle/>
          <a:p>
            <a:fld id="{18489B95-44F4-0B4A-8FE6-AFABD4E7FD6C}" type="slidenum">
              <a:rPr lang="en-US" smtClean="0">
                <a:ea typeface="ＭＳ Ｐゴシック" pitchFamily="-65" charset="-128"/>
                <a:cs typeface="ＭＳ Ｐゴシック" pitchFamily="-65" charset="-128"/>
              </a:rPr>
              <a:pPr/>
              <a:t>29</a:t>
            </a:fld>
            <a:endParaRPr lang="en-US" smtClean="0">
              <a:ea typeface="ＭＳ Ｐゴシック" pitchFamily="-65" charset="-128"/>
              <a:cs typeface="ＭＳ Ｐゴシック" pitchFamily="-65"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B892B489-FD6D-B44D-B89D-4F44CA6AF830}" type="slidenum">
              <a:rPr lang="en-US">
                <a:ea typeface="ＭＳ Ｐゴシック" pitchFamily="-65" charset="-128"/>
                <a:cs typeface="ＭＳ Ｐゴシック" pitchFamily="-65" charset="-128"/>
              </a:rPr>
              <a:pPr/>
              <a:t>33</a:t>
            </a:fld>
            <a:endParaRPr lang="en-US">
              <a:ea typeface="ＭＳ Ｐゴシック" pitchFamily="-65" charset="-128"/>
              <a:cs typeface="ＭＳ Ｐゴシック" pitchFamily="-65" charset="-128"/>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r>
              <a:rPr lang="en-US"/>
              <a:t>Several characteristics of the auditory nerve response will limit the fidelity with which fluctuations in a sound can be represented.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B1046F0F-8769-1D45-8E6D-AFD7FF2DF9F8}" type="slidenum">
              <a:rPr lang="en-US">
                <a:ea typeface="ＭＳ Ｐゴシック" pitchFamily="-65" charset="-128"/>
                <a:cs typeface="ＭＳ Ｐゴシック" pitchFamily="-65" charset="-128"/>
              </a:rPr>
              <a:pPr/>
              <a:t>34</a:t>
            </a:fld>
            <a:endParaRPr lang="en-US">
              <a:ea typeface="ＭＳ Ｐゴシック" pitchFamily="-65" charset="-128"/>
              <a:cs typeface="ＭＳ Ｐゴシック" pitchFamily="-65" charset="-128"/>
            </a:endParaRPr>
          </a:p>
        </p:txBody>
      </p:sp>
      <p:sp>
        <p:nvSpPr>
          <p:cNvPr id="63491" name="Rectangle 1026"/>
          <p:cNvSpPr>
            <a:spLocks noGrp="1" noRot="1" noChangeAspect="1" noChangeArrowheads="1" noTextEdit="1"/>
          </p:cNvSpPr>
          <p:nvPr>
            <p:ph type="sldImg"/>
          </p:nvPr>
        </p:nvSpPr>
        <p:spPr>
          <a:ln/>
        </p:spPr>
      </p:sp>
      <p:sp>
        <p:nvSpPr>
          <p:cNvPr id="63492" name="Rectangle 1027"/>
          <p:cNvSpPr>
            <a:spLocks noGrp="1" noChangeArrowheads="1"/>
          </p:cNvSpPr>
          <p:nvPr>
            <p:ph type="body" idx="1"/>
          </p:nvPr>
        </p:nvSpPr>
        <p:spPr>
          <a:noFill/>
          <a:ln/>
        </p:spPr>
        <p:txBody>
          <a:bodyPr/>
          <a:lstStyle/>
          <a:p>
            <a:r>
              <a:rPr lang="en-US"/>
              <a:t>In the PST histograms on the right, the auditory nerve response does not exactly follow the clean increment or decrement in sound that is shown at the bottom of the panel.</a:t>
            </a:r>
          </a:p>
          <a:p>
            <a:r>
              <a:rPr lang="en-US"/>
              <a:t>The auditory system can’t really respond fast enough to capture little fluctuations, and even if it could, a lot of those little fluctuations in the auditory nerve response would be misleading.</a:t>
            </a:r>
          </a:p>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70BBDF73-3BD9-CF4F-8D90-651849BA812D}" type="slidenum">
              <a:rPr lang="en-US">
                <a:ea typeface="ＭＳ Ｐゴシック" pitchFamily="-65" charset="-128"/>
                <a:cs typeface="ＭＳ Ｐゴシック" pitchFamily="-65" charset="-128"/>
              </a:rPr>
              <a:pPr/>
              <a:t>35</a:t>
            </a:fld>
            <a:endParaRPr lang="en-US">
              <a:ea typeface="ＭＳ Ｐゴシック" pitchFamily="-65" charset="-128"/>
              <a:cs typeface="ＭＳ Ｐゴシック" pitchFamily="-65" charset="-128"/>
            </a:endParaRPr>
          </a:p>
        </p:txBody>
      </p:sp>
      <p:sp>
        <p:nvSpPr>
          <p:cNvPr id="65539" name="Rectangle 1026"/>
          <p:cNvSpPr>
            <a:spLocks noGrp="1" noRot="1" noChangeAspect="1" noChangeArrowheads="1" noTextEdit="1"/>
          </p:cNvSpPr>
          <p:nvPr>
            <p:ph type="sldImg"/>
          </p:nvPr>
        </p:nvSpPr>
        <p:spPr>
          <a:ln/>
        </p:spPr>
      </p:sp>
      <p:sp>
        <p:nvSpPr>
          <p:cNvPr id="65540" name="Rectangle 1027"/>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7997048C-F83A-4E49-A310-1C01732B3966}" type="slidenum">
              <a:rPr lang="en-US">
                <a:ea typeface="ＭＳ Ｐゴシック" pitchFamily="-65" charset="-128"/>
                <a:cs typeface="ＭＳ Ｐゴシック" pitchFamily="-65" charset="-128"/>
              </a:rPr>
              <a:pPr/>
              <a:t>36</a:t>
            </a:fld>
            <a:endParaRPr lang="en-US">
              <a:ea typeface="ＭＳ Ｐゴシック" pitchFamily="-65" charset="-128"/>
              <a:cs typeface="ＭＳ Ｐゴシック" pitchFamily="-65" charset="-128"/>
            </a:endParaRPr>
          </a:p>
        </p:txBody>
      </p:sp>
      <p:sp>
        <p:nvSpPr>
          <p:cNvPr id="67587" name="Rectangle 1026"/>
          <p:cNvSpPr>
            <a:spLocks noGrp="1" noRot="1" noChangeAspect="1" noChangeArrowheads="1" noTextEdit="1"/>
          </p:cNvSpPr>
          <p:nvPr>
            <p:ph type="sldImg"/>
          </p:nvPr>
        </p:nvSpPr>
        <p:spPr>
          <a:ln/>
        </p:spPr>
      </p:sp>
      <p:sp>
        <p:nvSpPr>
          <p:cNvPr id="67588" name="Rectangle 1027"/>
          <p:cNvSpPr>
            <a:spLocks noGrp="1" noChangeArrowheads="1"/>
          </p:cNvSpPr>
          <p:nvPr>
            <p:ph type="body" idx="1"/>
          </p:nvPr>
        </p:nvSpPr>
        <p:spPr>
          <a:noFill/>
          <a:ln/>
        </p:spPr>
        <p:txBody>
          <a:bodyPr/>
          <a:lstStyle/>
          <a:p>
            <a:r>
              <a:rPr lang="en-US"/>
              <a:t>If you average over too long a time, you won’t know when the intensity has changed. But if you average over too short a time, you will be fooled into thinking that an onset response or a recovery period represents a change in intensity.</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a:t>
            </a:r>
            <a:r>
              <a:rPr lang="en-US" baseline="0" dirty="0" smtClean="0"/>
              <a:t> the temporal window only lets information through in chunks, then </a:t>
            </a:r>
            <a:r>
              <a:rPr lang="en-US" baseline="0" dirty="0" err="1" smtClean="0"/>
              <a:t>eahc</a:t>
            </a:r>
            <a:r>
              <a:rPr lang="en-US" baseline="0" dirty="0" smtClean="0"/>
              <a:t> chunk represents the a part of the sound’s envelope, and if fluctuations in the envelop occur during one of those chunks of time, the firing rate won’t indicate that.</a:t>
            </a:r>
            <a:endParaRPr lang="en-US" dirty="0"/>
          </a:p>
        </p:txBody>
      </p:sp>
      <p:sp>
        <p:nvSpPr>
          <p:cNvPr id="4" name="Slide Number Placeholder 3"/>
          <p:cNvSpPr>
            <a:spLocks noGrp="1"/>
          </p:cNvSpPr>
          <p:nvPr>
            <p:ph type="sldNum" sz="quarter" idx="10"/>
          </p:nvPr>
        </p:nvSpPr>
        <p:spPr/>
        <p:txBody>
          <a:bodyPr/>
          <a:lstStyle/>
          <a:p>
            <a:pPr>
              <a:defRPr/>
            </a:pPr>
            <a:fld id="{7C8B4DA3-8FA2-CC4C-BBFE-1403CBB930D7}" type="slidenum">
              <a:rPr lang="en-US" altLang="en-US" smtClean="0"/>
              <a:pPr>
                <a:defRPr/>
              </a:pPr>
              <a:t>38</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a:t>
            </a:r>
            <a:r>
              <a:rPr lang="en-US" baseline="0" dirty="0" smtClean="0"/>
              <a:t> the temporal window says open for a long time, then a lot of information about the envelope is lost.</a:t>
            </a:r>
            <a:endParaRPr lang="en-US" dirty="0"/>
          </a:p>
        </p:txBody>
      </p:sp>
      <p:sp>
        <p:nvSpPr>
          <p:cNvPr id="4" name="Slide Number Placeholder 3"/>
          <p:cNvSpPr>
            <a:spLocks noGrp="1"/>
          </p:cNvSpPr>
          <p:nvPr>
            <p:ph type="sldNum" sz="quarter" idx="10"/>
          </p:nvPr>
        </p:nvSpPr>
        <p:spPr/>
        <p:txBody>
          <a:bodyPr/>
          <a:lstStyle/>
          <a:p>
            <a:pPr>
              <a:defRPr/>
            </a:pPr>
            <a:fld id="{7C8B4DA3-8FA2-CC4C-BBFE-1403CBB930D7}" type="slidenum">
              <a:rPr lang="en-US" altLang="en-US" smtClean="0"/>
              <a:pPr>
                <a:defRPr/>
              </a:pPr>
              <a:t>39</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D7088751-E22F-D446-99FB-BE6A71C973A9}" type="slidenum">
              <a:rPr lang="en-US">
                <a:ea typeface="ＭＳ Ｐゴシック" pitchFamily="-65" charset="-128"/>
                <a:cs typeface="ＭＳ Ｐゴシック" pitchFamily="-65" charset="-128"/>
              </a:rPr>
              <a:pPr/>
              <a:t>40</a:t>
            </a:fld>
            <a:endParaRPr lang="en-US">
              <a:ea typeface="ＭＳ Ｐゴシック" pitchFamily="-65" charset="-128"/>
              <a:cs typeface="ＭＳ Ｐゴシック" pitchFamily="-65" charset="-128"/>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One way to think of this: The auditory nerve is delivering the message from the cochlea to the brain in “chunks”, like the buckets in a bucket brigade. Each bucket is under the spigot for a certain period of time before it proceeds. Whatever message (“water”) collects in the bucket during that time is what the brain has to tell it what the sound amplitude was during that time period.</a:t>
            </a:r>
          </a:p>
          <a:p>
            <a:r>
              <a:rPr lang="en-US" dirty="0" smtClean="0"/>
              <a:t>It </a:t>
            </a:r>
            <a:r>
              <a:rPr lang="en-US" dirty="0"/>
              <a:t>could go fast</a:t>
            </a:r>
            <a:r>
              <a:rPr lang="en-US" dirty="0" smtClean="0"/>
              <a:t>. In that case each bucket (or action potential) carries information about a brief period of time</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127111C4-E774-1346-A7DB-7780F97A90C2}" type="slidenum">
              <a:rPr lang="en-US">
                <a:ea typeface="ＭＳ Ｐゴシック" pitchFamily="-65" charset="-128"/>
                <a:cs typeface="ＭＳ Ｐゴシック" pitchFamily="-65" charset="-128"/>
              </a:rPr>
              <a:pPr/>
              <a:t>41</a:t>
            </a:fld>
            <a:endParaRPr lang="en-US">
              <a:ea typeface="ＭＳ Ｐゴシック" pitchFamily="-65" charset="-128"/>
              <a:cs typeface="ＭＳ Ｐゴシック" pitchFamily="-65" charset="-128"/>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r>
              <a:rPr lang="en-US" dirty="0" smtClean="0"/>
              <a:t>If</a:t>
            </a:r>
            <a:r>
              <a:rPr lang="en-US" baseline="0" dirty="0" smtClean="0"/>
              <a:t> it goes slowly, then each bucket carries information about sound over a longer period of time, but the detail about changes in the sound during that period of time is lost.</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r>
              <a:rPr lang="en-US" smtClean="0"/>
              <a:t>We move on to the representation of the envelop of the waveform of sound.</a:t>
            </a:r>
          </a:p>
        </p:txBody>
      </p:sp>
      <p:sp>
        <p:nvSpPr>
          <p:cNvPr id="20484" name="Slide Number Placeholder 3"/>
          <p:cNvSpPr>
            <a:spLocks noGrp="1"/>
          </p:cNvSpPr>
          <p:nvPr>
            <p:ph type="sldNum" sz="quarter" idx="5"/>
          </p:nvPr>
        </p:nvSpPr>
        <p:spPr>
          <a:noFill/>
        </p:spPr>
        <p:txBody>
          <a:bodyPr/>
          <a:lstStyle/>
          <a:p>
            <a:fld id="{4C8A0A42-151A-1D45-A803-F8D9C0F0EEA8}" type="slidenum">
              <a:rPr lang="en-US" smtClean="0">
                <a:ea typeface="ＭＳ Ｐゴシック" pitchFamily="-65" charset="-128"/>
                <a:cs typeface="ＭＳ Ｐゴシック" pitchFamily="-65" charset="-128"/>
              </a:rPr>
              <a:pPr/>
              <a:t>3</a:t>
            </a:fld>
            <a:endParaRPr lang="en-US" smtClean="0">
              <a:ea typeface="ＭＳ Ｐゴシック" pitchFamily="-65" charset="-128"/>
              <a:cs typeface="ＭＳ Ｐゴシック" pitchFamily="-65"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08D0C6B5-EE72-4549-AEB4-EB976AB77CF1}" type="slidenum">
              <a:rPr lang="en-US">
                <a:ea typeface="ＭＳ Ｐゴシック" pitchFamily="-65" charset="-128"/>
                <a:cs typeface="ＭＳ Ｐゴシック" pitchFamily="-65" charset="-128"/>
              </a:rPr>
              <a:pPr/>
              <a:t>42</a:t>
            </a:fld>
            <a:endParaRPr lang="en-US">
              <a:ea typeface="ＭＳ Ｐゴシック" pitchFamily="-65" charset="-128"/>
              <a:cs typeface="ＭＳ Ｐゴシック" pitchFamily="-65" charset="-128"/>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r>
              <a:rPr lang="en-US"/>
              <a:t>We already know something that might tell us about the size of the temporal chunk: We know that absolute threshold improves with duration up to 200-300 ms. The system integrates information over that time period. So that would suggest that the “buckets collect water” for 200 or 300 ms and that maybe we could tell that there was a change in the timing if it was 50-75 ms long because that would be like a 1 dB change in overall intensity.</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39081987-1305-674F-9B6C-3A4DF87754A7}" type="slidenum">
              <a:rPr lang="en-US">
                <a:ea typeface="ＭＳ Ｐゴシック" pitchFamily="-65" charset="-128"/>
                <a:cs typeface="ＭＳ Ｐゴシック" pitchFamily="-65" charset="-128"/>
              </a:rPr>
              <a:pPr/>
              <a:t>44</a:t>
            </a:fld>
            <a:endParaRPr lang="en-US">
              <a:ea typeface="ＭＳ Ｐゴシック" pitchFamily="-65" charset="-128"/>
              <a:cs typeface="ＭＳ Ｐゴシック" pitchFamily="-65" charset="-128"/>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B0F08A10-AF24-534A-B8E2-43748BFD7D47}" type="slidenum">
              <a:rPr lang="en-US">
                <a:ea typeface="ＭＳ Ｐゴシック" pitchFamily="-65" charset="-128"/>
                <a:cs typeface="ＭＳ Ｐゴシック" pitchFamily="-65" charset="-128"/>
              </a:rPr>
              <a:pPr/>
              <a:t>45</a:t>
            </a:fld>
            <a:endParaRPr lang="en-US">
              <a:ea typeface="ＭＳ Ｐゴシック" pitchFamily="-65" charset="-128"/>
              <a:cs typeface="ＭＳ Ｐゴシック" pitchFamily="-65" charset="-128"/>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r>
              <a:rPr lang="en-US"/>
              <a:t>To test this hypothesis, we test people’s ability to detect for short changes in a sound. These are the methods typically used.</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E4E6359A-55DA-7D45-9426-CB3135AF613C}" type="slidenum">
              <a:rPr lang="en-US">
                <a:ea typeface="ＭＳ Ｐゴシック" pitchFamily="-65" charset="-128"/>
                <a:cs typeface="ＭＳ Ｐゴシック" pitchFamily="-65" charset="-128"/>
              </a:rPr>
              <a:pPr/>
              <a:t>46</a:t>
            </a:fld>
            <a:endParaRPr lang="en-US">
              <a:ea typeface="ＭＳ Ｐゴシック" pitchFamily="-65" charset="-128"/>
              <a:cs typeface="ＭＳ Ｐゴシック" pitchFamily="-65" charset="-128"/>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r>
              <a:rPr lang="en-US"/>
              <a:t>A major problem with testing temporal resolution is that when we make temporal changes in a frequency-specific sound, we also make spectral changes. For example, a long duration tone has a single peak in its spectrum, but when we make the same sound short in duration by turning it on and off abruptly, sound energy spreads to adjacent frequencies . This phenomenon is called “spectral splatter”. The problem is that a listener could tell, for example, that the duration of the sound changed by detecting the change in the spectrum, not the time waveform.</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2772EE64-88CD-A54D-A18C-E51C19EF9495}" type="slidenum">
              <a:rPr lang="en-US">
                <a:ea typeface="ＭＳ Ｐゴシック" pitchFamily="-65" charset="-128"/>
                <a:cs typeface="ＭＳ Ｐゴシック" pitchFamily="-65" charset="-128"/>
              </a:rPr>
              <a:pPr/>
              <a:t>47</a:t>
            </a:fld>
            <a:endParaRPr lang="en-US">
              <a:ea typeface="ＭＳ Ｐゴシック" pitchFamily="-65" charset="-128"/>
              <a:cs typeface="ＭＳ Ｐゴシック" pitchFamily="-65" charset="-128"/>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r>
              <a:rPr lang="en-US"/>
              <a:t>In duration discrimination, the subject chooses the interval with the longer gap in it.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9E3BBFF0-BDBF-8548-A1E7-6C3A4BD89CBD}" type="slidenum">
              <a:rPr lang="en-US">
                <a:ea typeface="ＭＳ Ｐゴシック" pitchFamily="-65" charset="-128"/>
                <a:cs typeface="ＭＳ Ｐゴシック" pitchFamily="-65" charset="-128"/>
              </a:rPr>
              <a:pPr/>
              <a:t>48</a:t>
            </a:fld>
            <a:endParaRPr lang="en-US">
              <a:ea typeface="ＭＳ Ｐゴシック" pitchFamily="-65" charset="-128"/>
              <a:cs typeface="ＭＳ Ｐゴシック" pitchFamily="-65" charset="-128"/>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r>
              <a:rPr lang="en-US"/>
              <a:t>Duration discrimination thresholds go up as the duration goes up, but not at a constant rate as Weber’s Law predicts.</a:t>
            </a:r>
          </a:p>
          <a:p>
            <a:r>
              <a:rPr lang="en-US"/>
              <a:t>Notice that people can discriminate very short differences in duration, much shorter than their performance in temporal integration would lead us to believe.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BA81C1E7-1AC8-D645-8B71-5A0CE28C5ECB}" type="slidenum">
              <a:rPr lang="en-US">
                <a:ea typeface="ＭＳ Ｐゴシック" pitchFamily="-65" charset="-128"/>
                <a:cs typeface="ＭＳ Ｐゴシック" pitchFamily="-65" charset="-128"/>
              </a:rPr>
              <a:pPr/>
              <a:t>49</a:t>
            </a:fld>
            <a:endParaRPr lang="en-US">
              <a:ea typeface="ＭＳ Ｐゴシック" pitchFamily="-65" charset="-128"/>
              <a:cs typeface="ＭＳ Ｐゴシック" pitchFamily="-65" charset="-128"/>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r>
              <a:rPr lang="en-US"/>
              <a:t>In gap detection, the listener chooses the interval with the gap in it.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5A756CAE-70BA-7847-BEDD-504F04F5DFB1}" type="slidenum">
              <a:rPr lang="en-US">
                <a:ea typeface="ＭＳ Ｐゴシック" pitchFamily="-65" charset="-128"/>
                <a:cs typeface="ＭＳ Ｐゴシック" pitchFamily="-65" charset="-128"/>
              </a:rPr>
              <a:pPr/>
              <a:t>50</a:t>
            </a:fld>
            <a:endParaRPr lang="en-US">
              <a:ea typeface="ＭＳ Ｐゴシック" pitchFamily="-65" charset="-128"/>
              <a:cs typeface="ＭＳ Ｐゴシック" pitchFamily="-65" charset="-128"/>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r>
              <a:rPr lang="en-US"/>
              <a:t>Moore et al. measured gap detection threshold in noise bands centered at various frequencies. To mask spectral splatter they played the noise band in a continuous background of notched noise. Gap detection threshold improved from about 22 ms at 200 Hz to about 3 ms at 8000 Hz-- certainly much better than 50-75 ms.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C7147FAC-A3FD-3C4B-B79E-735A934A64AD}" type="slidenum">
              <a:rPr lang="en-US">
                <a:ea typeface="ＭＳ Ｐゴシック" pitchFamily="-65" charset="-128"/>
                <a:cs typeface="ＭＳ Ｐゴシック" pitchFamily="-65" charset="-128"/>
              </a:rPr>
              <a:pPr/>
              <a:t>51</a:t>
            </a:fld>
            <a:endParaRPr lang="en-US">
              <a:ea typeface="ＭＳ Ｐゴシック" pitchFamily="-65" charset="-128"/>
              <a:cs typeface="ＭＳ Ｐゴシック" pitchFamily="-65" charset="-128"/>
            </a:endParaRPr>
          </a:p>
        </p:txBody>
      </p:sp>
      <p:sp>
        <p:nvSpPr>
          <p:cNvPr id="93187" name="Rectangle 1026"/>
          <p:cNvSpPr>
            <a:spLocks noGrp="1" noRot="1" noChangeAspect="1" noChangeArrowheads="1" noTextEdit="1"/>
          </p:cNvSpPr>
          <p:nvPr>
            <p:ph type="sldImg"/>
          </p:nvPr>
        </p:nvSpPr>
        <p:spPr>
          <a:ln/>
        </p:spPr>
      </p:sp>
      <p:sp>
        <p:nvSpPr>
          <p:cNvPr id="93188" name="Rectangle 1027"/>
          <p:cNvSpPr>
            <a:spLocks noGrp="1" noChangeArrowheads="1"/>
          </p:cNvSpPr>
          <p:nvPr>
            <p:ph type="body" idx="1"/>
          </p:nvPr>
        </p:nvSpPr>
        <p:spPr>
          <a:noFill/>
          <a:ln/>
        </p:spPr>
        <p:txBody>
          <a:bodyPr/>
          <a:lstStyle/>
          <a:p>
            <a:r>
              <a:rPr lang="en-US"/>
              <a:t>But even if the gap is long enough that we can easily detect it, it will be harder to detect a gap if the auditory system doesn’t respond to the change in intensity very much. In other words, intensity resolution will also influence how well we detect gaps. How can we separate temporal and intensity resolution?</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C9AAE31F-E996-174E-B4B6-A32BDC93599A}" type="slidenum">
              <a:rPr lang="en-US">
                <a:ea typeface="ＭＳ Ｐゴシック" pitchFamily="-65" charset="-128"/>
                <a:cs typeface="ＭＳ Ｐゴシック" pitchFamily="-65" charset="-128"/>
              </a:rPr>
              <a:pPr/>
              <a:t>52</a:t>
            </a:fld>
            <a:endParaRPr lang="en-US">
              <a:ea typeface="ＭＳ Ｐゴシック" pitchFamily="-65" charset="-128"/>
              <a:cs typeface="ＭＳ Ｐゴシック" pitchFamily="-65" charset="-128"/>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Slide Image Placeholder 1"/>
          <p:cNvSpPr>
            <a:spLocks noGrp="1" noRot="1" noChangeAspect="1"/>
          </p:cNvSpPr>
          <p:nvPr>
            <p:ph type="sldImg"/>
          </p:nvPr>
        </p:nvSpPr>
        <p:spPr>
          <a:ln/>
        </p:spPr>
      </p:sp>
      <p:sp>
        <p:nvSpPr>
          <p:cNvPr id="22531" name="Notes Placeholder 2"/>
          <p:cNvSpPr>
            <a:spLocks noGrp="1"/>
          </p:cNvSpPr>
          <p:nvPr>
            <p:ph type="body" idx="1"/>
          </p:nvPr>
        </p:nvSpPr>
        <p:spPr>
          <a:noFill/>
          <a:ln/>
        </p:spPr>
        <p:txBody>
          <a:bodyPr/>
          <a:lstStyle/>
          <a:p>
            <a:r>
              <a:rPr lang="en-US" smtClean="0"/>
              <a:t>At low frequencies, both the fine structure and the envelope are represented. At high frequencies, only the envelope is represented.</a:t>
            </a:r>
          </a:p>
        </p:txBody>
      </p:sp>
      <p:sp>
        <p:nvSpPr>
          <p:cNvPr id="22532" name="Slide Number Placeholder 3"/>
          <p:cNvSpPr>
            <a:spLocks noGrp="1"/>
          </p:cNvSpPr>
          <p:nvPr>
            <p:ph type="sldNum" sz="quarter" idx="5"/>
          </p:nvPr>
        </p:nvSpPr>
        <p:spPr>
          <a:noFill/>
        </p:spPr>
        <p:txBody>
          <a:bodyPr/>
          <a:lstStyle/>
          <a:p>
            <a:fld id="{A28AB968-B5E2-C74C-9531-48492B3B55DF}" type="slidenum">
              <a:rPr lang="en-US" smtClean="0">
                <a:ea typeface="ＭＳ Ｐゴシック" pitchFamily="-65" charset="-128"/>
                <a:cs typeface="ＭＳ Ｐゴシック" pitchFamily="-65" charset="-128"/>
              </a:rPr>
              <a:pPr/>
              <a:t>5</a:t>
            </a:fld>
            <a:endParaRPr lang="en-US" smtClean="0">
              <a:ea typeface="ＭＳ Ｐゴシック" pitchFamily="-65" charset="-128"/>
              <a:cs typeface="ＭＳ Ｐゴシック" pitchFamily="-65"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080ECC1D-6969-EE4F-A8F4-8327C0473EE2}" type="slidenum">
              <a:rPr lang="en-US">
                <a:ea typeface="ＭＳ Ｐゴシック" pitchFamily="-65" charset="-128"/>
                <a:cs typeface="ＭＳ Ｐゴシック" pitchFamily="-65" charset="-128"/>
              </a:rPr>
              <a:pPr/>
              <a:t>53</a:t>
            </a:fld>
            <a:endParaRPr lang="en-US">
              <a:ea typeface="ＭＳ Ｐゴシック" pitchFamily="-65" charset="-128"/>
              <a:cs typeface="ＭＳ Ｐゴシック" pitchFamily="-65" charset="-128"/>
            </a:endParaRPr>
          </a:p>
        </p:txBody>
      </p:sp>
      <p:sp>
        <p:nvSpPr>
          <p:cNvPr id="97283" name="Rectangle 1026"/>
          <p:cNvSpPr>
            <a:spLocks noGrp="1" noRot="1" noChangeAspect="1" noChangeArrowheads="1" noTextEdit="1"/>
          </p:cNvSpPr>
          <p:nvPr>
            <p:ph type="sldImg"/>
          </p:nvPr>
        </p:nvSpPr>
        <p:spPr>
          <a:ln/>
        </p:spPr>
      </p:sp>
      <p:sp>
        <p:nvSpPr>
          <p:cNvPr id="97284" name="Rectangle 1027"/>
          <p:cNvSpPr>
            <a:spLocks noGrp="1" noChangeArrowheads="1"/>
          </p:cNvSpPr>
          <p:nvPr>
            <p:ph type="body" idx="1"/>
          </p:nvPr>
        </p:nvSpPr>
        <p:spPr>
          <a:noFill/>
          <a:ln/>
        </p:spPr>
        <p:txBody>
          <a:bodyPr/>
          <a:lstStyle/>
          <a:p>
            <a:r>
              <a:rPr lang="en-US"/>
              <a:t>By AM rate is meant how often the amplitude of the sound goes from minimum to maximum to minimum in a second. These graphs represent a 1000-Hz carrier tone modulated at 3 different rates.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11D7AD9E-8882-7F49-B8AD-7E0026220C2A}" type="slidenum">
              <a:rPr lang="en-US">
                <a:ea typeface="ＭＳ Ｐゴシック" pitchFamily="-65" charset="-128"/>
                <a:cs typeface="ＭＳ Ｐゴシック" pitchFamily="-65" charset="-128"/>
              </a:rPr>
              <a:pPr/>
              <a:t>54</a:t>
            </a:fld>
            <a:endParaRPr lang="en-US">
              <a:ea typeface="ＭＳ Ｐゴシック" pitchFamily="-65" charset="-128"/>
              <a:cs typeface="ＭＳ Ｐゴシック" pitchFamily="-65" charset="-128"/>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r>
              <a:rPr lang="en-US"/>
              <a:t>The minimum amplitude doesn’t have to be zero. The modulation depth is the percentage by which the amplitude changes between the maximum and the minimum.</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D6978130-9332-9042-9371-A7BEA559DCBE}" type="slidenum">
              <a:rPr lang="en-US">
                <a:ea typeface="ＭＳ Ｐゴシック" pitchFamily="-65" charset="-128"/>
                <a:cs typeface="ＭＳ Ｐゴシック" pitchFamily="-65" charset="-128"/>
              </a:rPr>
              <a:pPr/>
              <a:t>55</a:t>
            </a:fld>
            <a:endParaRPr lang="en-US">
              <a:ea typeface="ＭＳ Ｐゴシック" pitchFamily="-65" charset="-128"/>
              <a:cs typeface="ＭＳ Ｐゴシック" pitchFamily="-65" charset="-128"/>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r>
              <a:rPr lang="en-US"/>
              <a:t>The task in AM detection is illustrated here. The listener gets a warning followed by two interval indicators. During one interval, randomly chosen, an AM sound is presented; in the other interval the same sound but unmodulated is presented. The listener chooses the interval containing the AM sound and receives feedback. The modulation depth is varied to find the threshold for AM detection, the amount of modulation required to hear the modulation some proportion of the time.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7DC3151B-D177-644A-971C-446AB8CDC379}" type="slidenum">
              <a:rPr lang="en-US">
                <a:ea typeface="ＭＳ Ｐゴシック" pitchFamily="-65" charset="-128"/>
                <a:cs typeface="ＭＳ Ｐゴシック" pitchFamily="-65" charset="-128"/>
              </a:rPr>
              <a:pPr/>
              <a:t>56</a:t>
            </a:fld>
            <a:endParaRPr lang="en-US">
              <a:ea typeface="ＭＳ Ｐゴシック" pitchFamily="-65" charset="-128"/>
              <a:cs typeface="ＭＳ Ｐゴシック" pitchFamily="-65" charset="-128"/>
            </a:endParaRPr>
          </a:p>
        </p:txBody>
      </p:sp>
      <p:sp>
        <p:nvSpPr>
          <p:cNvPr id="103427" name="Rectangle 1026"/>
          <p:cNvSpPr>
            <a:spLocks noGrp="1" noRot="1" noChangeAspect="1" noChangeArrowheads="1" noTextEdit="1"/>
          </p:cNvSpPr>
          <p:nvPr>
            <p:ph type="sldImg"/>
          </p:nvPr>
        </p:nvSpPr>
        <p:spPr>
          <a:ln/>
        </p:spPr>
      </p:sp>
      <p:sp>
        <p:nvSpPr>
          <p:cNvPr id="103428" name="Rectangle 1027"/>
          <p:cNvSpPr>
            <a:spLocks noGrp="1" noChangeArrowheads="1"/>
          </p:cNvSpPr>
          <p:nvPr>
            <p:ph type="body" idx="1"/>
          </p:nvPr>
        </p:nvSpPr>
        <p:spPr>
          <a:noFill/>
          <a:ln/>
        </p:spPr>
        <p:txBody>
          <a:bodyPr/>
          <a:lstStyle/>
          <a:p>
            <a:r>
              <a:rPr lang="en-US"/>
              <a:t>Modulation depth is usually expressed in deciBels, calculated as 20 times the log of the percent modulation.</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F3EDEF7F-BB26-784F-A034-9BCDE31B6D8E}" type="slidenum">
              <a:rPr lang="en-US">
                <a:ea typeface="ＭＳ Ｐゴシック" pitchFamily="-65" charset="-128"/>
                <a:cs typeface="ＭＳ Ｐゴシック" pitchFamily="-65" charset="-128"/>
              </a:rPr>
              <a:pPr/>
              <a:t>57</a:t>
            </a:fld>
            <a:endParaRPr lang="en-US">
              <a:ea typeface="ＭＳ Ｐゴシック" pitchFamily="-65" charset="-128"/>
              <a:cs typeface="ＭＳ Ｐゴシック" pitchFamily="-65" charset="-128"/>
            </a:endParaRPr>
          </a:p>
        </p:txBody>
      </p:sp>
      <p:sp>
        <p:nvSpPr>
          <p:cNvPr id="105475" name="Rectangle 1026"/>
          <p:cNvSpPr>
            <a:spLocks noGrp="1" noRot="1" noChangeAspect="1" noChangeArrowheads="1" noTextEdit="1"/>
          </p:cNvSpPr>
          <p:nvPr>
            <p:ph type="sldImg"/>
          </p:nvPr>
        </p:nvSpPr>
        <p:spPr>
          <a:ln/>
        </p:spPr>
      </p:sp>
      <p:sp>
        <p:nvSpPr>
          <p:cNvPr id="105476" name="Rectangle 1027"/>
          <p:cNvSpPr>
            <a:spLocks noGrp="1" noChangeArrowheads="1"/>
          </p:cNvSpPr>
          <p:nvPr>
            <p:ph type="body" idx="1"/>
          </p:nvPr>
        </p:nvSpPr>
        <p:spPr>
          <a:noFill/>
          <a:ln/>
        </p:spPr>
        <p:txBody>
          <a:bodyPr/>
          <a:lstStyle/>
          <a:p>
            <a:r>
              <a:rPr lang="en-US"/>
              <a:t>The plot of AM detection thresholds as a function of modulation rate is called the temporal modulation transfer function. Threshold is plotted as modulation depth in dB with low (good) values at the top. The carrier in this case was a broadband noise. Each curve in the graph represents the data of one listener.</a:t>
            </a:r>
          </a:p>
          <a:p>
            <a:endParaRPr lang="en-US"/>
          </a:p>
          <a:p>
            <a:r>
              <a:rPr lang="en-US"/>
              <a:t>Notice that for modulation rates below 50-60 Hz, thresholds are about -23 to -26 dB, about 5% modulation depth. Above 50-60 Hz thresholds get worse. At 500 Hz modulation rate, something like 50% modulation is needed before we hear it.</a:t>
            </a:r>
          </a:p>
          <a:p>
            <a:endParaRPr lang="en-US"/>
          </a:p>
          <a:p>
            <a:r>
              <a:rPr lang="en-US"/>
              <a:t>So the auditory system acts like a low-pass filter when it comes to temporal fluctuations in sounds-- with a cutoff frequency (3-dB down point) around 50-60 Hz. We can follow fluctuations up that modulation rate fine, but at higher rates we don’t follow as well.</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5CE842CF-A1C6-EA44-AD0F-3E3DC566558A}" type="slidenum">
              <a:rPr lang="en-US">
                <a:ea typeface="ＭＳ Ｐゴシック" pitchFamily="-65" charset="-128"/>
                <a:cs typeface="ＭＳ Ｐゴシック" pitchFamily="-65" charset="-128"/>
              </a:rPr>
              <a:pPr/>
              <a:t>58</a:t>
            </a:fld>
            <a:endParaRPr lang="en-US">
              <a:ea typeface="ＭＳ Ｐゴシック" pitchFamily="-65" charset="-128"/>
              <a:cs typeface="ＭＳ Ｐゴシック" pitchFamily="-65" charset="-128"/>
            </a:endParaRPr>
          </a:p>
        </p:txBody>
      </p:sp>
      <p:sp>
        <p:nvSpPr>
          <p:cNvPr id="107523" name="Rectangle 1026"/>
          <p:cNvSpPr>
            <a:spLocks noGrp="1" noRot="1" noChangeAspect="1" noChangeArrowheads="1" noTextEdit="1"/>
          </p:cNvSpPr>
          <p:nvPr>
            <p:ph type="sldImg"/>
          </p:nvPr>
        </p:nvSpPr>
        <p:spPr>
          <a:ln/>
        </p:spPr>
      </p:sp>
      <p:sp>
        <p:nvSpPr>
          <p:cNvPr id="107524" name="Rectangle 1027"/>
          <p:cNvSpPr>
            <a:spLocks noGrp="1" noChangeArrowheads="1"/>
          </p:cNvSpPr>
          <p:nvPr>
            <p:ph type="body" idx="1"/>
          </p:nvPr>
        </p:nvSpPr>
        <p:spPr>
          <a:noFill/>
          <a:ln/>
        </p:spPr>
        <p:txBody>
          <a:bodyPr/>
          <a:lstStyle/>
          <a:p>
            <a:r>
              <a:rPr lang="en-US"/>
              <a:t>If you use a band of noise centered at some frequency as the carrier, sensitivity is better at higher frequencies, but the shape of the TMTF (the 3 dB down point) is the same at all frequencies. That would suggest that temporal resolution does not depend on frequency.</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F7F53678-A0B7-744F-9E14-88C6F9C70C34}" type="slidenum">
              <a:rPr lang="en-US">
                <a:ea typeface="ＭＳ Ｐゴシック" pitchFamily="-65" charset="-128"/>
                <a:cs typeface="ＭＳ Ｐゴシック" pitchFamily="-65" charset="-128"/>
              </a:rPr>
              <a:pPr/>
              <a:t>60</a:t>
            </a:fld>
            <a:endParaRPr lang="en-US">
              <a:ea typeface="ＭＳ Ｐゴシック" pitchFamily="-65" charset="-128"/>
              <a:cs typeface="ＭＳ Ｐゴシック" pitchFamily="-65" charset="-128"/>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AE10B584-B044-1148-A7AF-9D029922C786}" type="slidenum">
              <a:rPr lang="en-US">
                <a:ea typeface="ＭＳ Ｐゴシック" pitchFamily="-65" charset="-128"/>
                <a:cs typeface="ＭＳ Ｐゴシック" pitchFamily="-65" charset="-128"/>
              </a:rPr>
              <a:pPr/>
              <a:t>61</a:t>
            </a:fld>
            <a:endParaRPr lang="en-US">
              <a:ea typeface="ＭＳ Ｐゴシック" pitchFamily="-65" charset="-128"/>
              <a:cs typeface="ＭＳ Ｐゴシック" pitchFamily="-65" charset="-128"/>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r>
              <a:rPr lang="en-US" smtClean="0"/>
              <a:t>As the duration of a tone is increased by a factor of 10, threshold decreases by close to 10 dB.  So the auditory system integrates energy over frequency (within the critical band) and over time (within the critical duration).</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A054E9F4-9E7E-C84E-B3CC-5BE6C9BE5F88}" type="slidenum">
              <a:rPr lang="en-US">
                <a:ea typeface="ＭＳ Ｐゴシック" pitchFamily="-65" charset="-128"/>
                <a:cs typeface="ＭＳ Ｐゴシック" pitchFamily="-65" charset="-128"/>
              </a:rPr>
              <a:pPr/>
              <a:t>62</a:t>
            </a:fld>
            <a:endParaRPr lang="en-US">
              <a:ea typeface="ＭＳ Ｐゴシック" pitchFamily="-65" charset="-128"/>
              <a:cs typeface="ＭＳ Ｐゴシック" pitchFamily="-65" charset="-128"/>
            </a:endParaRPr>
          </a:p>
        </p:txBody>
      </p:sp>
      <p:sp>
        <p:nvSpPr>
          <p:cNvPr id="113667" name="Rectangle 1026"/>
          <p:cNvSpPr>
            <a:spLocks noGrp="1" noRot="1" noChangeAspect="1" noChangeArrowheads="1" noTextEdit="1"/>
          </p:cNvSpPr>
          <p:nvPr>
            <p:ph type="sldImg"/>
          </p:nvPr>
        </p:nvSpPr>
        <p:spPr>
          <a:ln/>
        </p:spPr>
      </p:sp>
      <p:sp>
        <p:nvSpPr>
          <p:cNvPr id="113668" name="Rectangle 1027"/>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F5944068-1216-8542-9CA2-003CB9848947}" type="slidenum">
              <a:rPr lang="en-US">
                <a:ea typeface="ＭＳ Ｐゴシック" pitchFamily="-65" charset="-128"/>
                <a:cs typeface="ＭＳ Ｐゴシック" pitchFamily="-65" charset="-128"/>
              </a:rPr>
              <a:pPr/>
              <a:t>63</a:t>
            </a:fld>
            <a:endParaRPr lang="en-US">
              <a:ea typeface="ＭＳ Ｐゴシック" pitchFamily="-65" charset="-128"/>
              <a:cs typeface="ＭＳ Ｐゴシック" pitchFamily="-65" charset="-128"/>
            </a:endParaRPr>
          </a:p>
        </p:txBody>
      </p:sp>
      <p:sp>
        <p:nvSpPr>
          <p:cNvPr id="115715" name="Rectangle 1026"/>
          <p:cNvSpPr>
            <a:spLocks noGrp="1" noRot="1" noChangeAspect="1" noChangeArrowheads="1" noTextEdit="1"/>
          </p:cNvSpPr>
          <p:nvPr>
            <p:ph type="sldImg"/>
          </p:nvPr>
        </p:nvSpPr>
        <p:spPr>
          <a:ln/>
        </p:spPr>
      </p:sp>
      <p:sp>
        <p:nvSpPr>
          <p:cNvPr id="115716" name="Rectangle 1027"/>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89250EAA-3C50-7245-98DA-4AC375D74360}" type="slidenum">
              <a:rPr lang="en-US">
                <a:ea typeface="ＭＳ Ｐゴシック" pitchFamily="-65" charset="-128"/>
                <a:cs typeface="ＭＳ Ｐゴシック" pitchFamily="-65" charset="-128"/>
              </a:rPr>
              <a:pPr/>
              <a:t>7</a:t>
            </a:fld>
            <a:endParaRPr lang="en-US">
              <a:ea typeface="ＭＳ Ｐゴシック" pitchFamily="-65" charset="-128"/>
              <a:cs typeface="ＭＳ Ｐゴシック" pitchFamily="-65" charset="-128"/>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r>
              <a:rPr lang="en-US"/>
              <a:t>Before the sound comes on the nerve fiber is  spontaneously active. At the onset of sound, the response rate of auditory nerve fibers is high. This is called the onset response. Within 50 ms, the response rate drops. The reduction in firing rate is called adaptation. Once the response rate has adapted it remains more or less constant for the duration of the sound. However, once the sound has gone off, spontaneous activity does not return immediately. There is a “silent” period just after sound onset referred to as recovery form adaptation. During this period the neuron’s response threshold is higher than it is when it has not been stimulated recently.</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9DC930BE-DF18-4644-9D67-4BD29CD1C844}" type="slidenum">
              <a:rPr lang="en-US">
                <a:ea typeface="ＭＳ Ｐゴシック" pitchFamily="-65" charset="-128"/>
                <a:cs typeface="ＭＳ Ｐゴシック" pitchFamily="-65" charset="-128"/>
              </a:rPr>
              <a:pPr/>
              <a:t>64</a:t>
            </a:fld>
            <a:endParaRPr lang="en-US">
              <a:ea typeface="ＭＳ Ｐゴシック" pitchFamily="-65" charset="-128"/>
              <a:cs typeface="ＭＳ Ｐゴシック" pitchFamily="-65" charset="-128"/>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r>
              <a:rPr lang="en-US"/>
              <a:t>The multiple integrator model says that different nerve fibers have different integration times, some long, some short.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AF3B01A0-FEC0-C543-8896-BB62A4B9A7BA}" type="slidenum">
              <a:rPr lang="en-US">
                <a:ea typeface="ＭＳ Ｐゴシック" pitchFamily="-65" charset="-128"/>
                <a:cs typeface="ＭＳ Ｐゴシック" pitchFamily="-65" charset="-128"/>
              </a:rPr>
              <a:pPr/>
              <a:t>65</a:t>
            </a:fld>
            <a:endParaRPr lang="en-US">
              <a:ea typeface="ＭＳ Ｐゴシック" pitchFamily="-65" charset="-128"/>
              <a:cs typeface="ＭＳ Ｐゴシック" pitchFamily="-65" charset="-128"/>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r>
              <a:rPr lang="en-US"/>
              <a:t>If you are trying to detect a sound, you “listen” to the fibers with long integration times, so you can add up as much sound energy as possible.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8F2630FD-95C5-054E-BAC1-E8D7B474AED5}" type="slidenum">
              <a:rPr lang="en-US">
                <a:ea typeface="ＭＳ Ｐゴシック" pitchFamily="-65" charset="-128"/>
                <a:cs typeface="ＭＳ Ｐゴシック" pitchFamily="-65" charset="-128"/>
              </a:rPr>
              <a:pPr/>
              <a:t>66</a:t>
            </a:fld>
            <a:endParaRPr lang="en-US">
              <a:ea typeface="ＭＳ Ｐゴシック" pitchFamily="-65" charset="-128"/>
              <a:cs typeface="ＭＳ Ｐゴシック" pitchFamily="-65" charset="-128"/>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r>
              <a:rPr lang="en-US"/>
              <a:t>If you want to detect a short gap, you “listen” to the fibers with short integration times, so you can get as much detail as possible about how the intensity changed over time.</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76E2159A-1B07-3442-9278-6F97FA824F71}" type="slidenum">
              <a:rPr lang="en-US">
                <a:ea typeface="ＭＳ Ｐゴシック" pitchFamily="-65" charset="-128"/>
                <a:cs typeface="ＭＳ Ｐゴシック" pitchFamily="-65" charset="-128"/>
              </a:rPr>
              <a:pPr/>
              <a:t>67</a:t>
            </a:fld>
            <a:endParaRPr lang="en-US">
              <a:ea typeface="ＭＳ Ｐゴシック" pitchFamily="-65" charset="-128"/>
              <a:cs typeface="ＭＳ Ｐゴシック" pitchFamily="-65" charset="-128"/>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5B4F32C7-2243-7D43-9F94-5DAB86142835}" type="slidenum">
              <a:rPr lang="en-US">
                <a:ea typeface="ＭＳ Ｐゴシック" pitchFamily="-65" charset="-128"/>
                <a:cs typeface="ＭＳ Ｐゴシック" pitchFamily="-65" charset="-128"/>
              </a:rPr>
              <a:pPr/>
              <a:t>68</a:t>
            </a:fld>
            <a:endParaRPr lang="en-US">
              <a:ea typeface="ＭＳ Ｐゴシック" pitchFamily="-65" charset="-128"/>
              <a:cs typeface="ＭＳ Ｐゴシック" pitchFamily="-65" charset="-128"/>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r>
              <a:rPr lang="en-US"/>
              <a:t>The multiple looks model holds that all of the nerve fibers have similar integration times, but that at some point in the brain, a kind of memory operates. The outputs of the nerve fibers (the buckets) are stored for 200 or 300 ms, while the listener scans their contents. If you are trying to detect a sound, you add up the contents of all the buckets. If you are trying to detect a gap, you look in the bucket where the gap was supposed to have occurred to so if there is less  of a response in it.The buckets in our analogy are referred to as “looks”.</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4380C68D-C0F0-2F40-BE8E-48BFD2B2A68A}" type="slidenum">
              <a:rPr lang="en-US">
                <a:ea typeface="ＭＳ Ｐゴシック" pitchFamily="-65" charset="-128"/>
                <a:cs typeface="ＭＳ Ｐゴシック" pitchFamily="-65" charset="-128"/>
              </a:rPr>
              <a:pPr/>
              <a:t>69</a:t>
            </a:fld>
            <a:endParaRPr lang="en-US">
              <a:ea typeface="ＭＳ Ｐゴシック" pitchFamily="-65" charset="-128"/>
              <a:cs typeface="ＭＳ Ｐゴシック" pitchFamily="-65" charset="-128"/>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8E3EE3F6-0B19-6E47-B964-7A8549327560}" type="slidenum">
              <a:rPr lang="en-US">
                <a:ea typeface="ＭＳ Ｐゴシック" pitchFamily="-65" charset="-128"/>
                <a:cs typeface="ＭＳ Ｐゴシック" pitchFamily="-65" charset="-128"/>
              </a:rPr>
              <a:pPr/>
              <a:t>70</a:t>
            </a:fld>
            <a:endParaRPr lang="en-US">
              <a:ea typeface="ＭＳ Ｐゴシック" pitchFamily="-65" charset="-128"/>
              <a:cs typeface="ＭＳ Ｐゴシック" pitchFamily="-65" charset="-128"/>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r>
              <a:rPr lang="en-US"/>
              <a:t>Viemeister &amp; Wakefield asked listeners to detect two short tone pips-- when each was presented alone and when both were presented in sequence. You would expect people to be able to detect the two tones better than they do either tone alone by any theory of temporal processing.</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8D00335E-F389-574A-8BF6-171EC05952B4}" type="slidenum">
              <a:rPr lang="en-US">
                <a:ea typeface="ＭＳ Ｐゴシック" pitchFamily="-65" charset="-128"/>
                <a:cs typeface="ＭＳ Ｐゴシック" pitchFamily="-65" charset="-128"/>
              </a:rPr>
              <a:pPr/>
              <a:t>71</a:t>
            </a:fld>
            <a:endParaRPr lang="en-US">
              <a:ea typeface="ＭＳ Ｐゴシック" pitchFamily="-65" charset="-128"/>
              <a:cs typeface="ＭＳ Ｐゴシック" pitchFamily="-65" charset="-128"/>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r>
              <a:rPr lang="en-US"/>
              <a:t>Viemeister and Wakefield also presented the tones when there was a noise background that stopped just when the tones were presented, but was on in the time between the tones. The multiple integrator theory says that you would not be able to hear two tones better than one in this situation because to add the energy of the two tones you need an integrator that integrates for 120 ms, but that integrator will also have to add in the noise between the tones, making it harder to hear them. Multiple looks theory says that it shouldn’t matter if there is noise between the tones.</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7F397F4C-11C5-7441-939C-54D00F00B39C}" type="slidenum">
              <a:rPr lang="en-US">
                <a:ea typeface="ＭＳ Ｐゴシック" pitchFamily="-65" charset="-128"/>
                <a:cs typeface="ＭＳ Ｐゴシック" pitchFamily="-65" charset="-128"/>
              </a:rPr>
              <a:pPr/>
              <a:t>72</a:t>
            </a:fld>
            <a:endParaRPr lang="en-US">
              <a:ea typeface="ＭＳ Ｐゴシック" pitchFamily="-65" charset="-128"/>
              <a:cs typeface="ＭＳ Ｐゴシック" pitchFamily="-65" charset="-128"/>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r>
              <a:rPr lang="en-US"/>
              <a:t>The top panel shows another condition in which the noise between the tones goes up in intensity by 6 dB, the bottom panel shows the case where the noise goes down by 6 dB between the tones. Multiple integrator theory says that the changes in the noise level will affect detection of the two tones, but multiple looks theory says it won’t matter.</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73692159-AA20-D64C-83F5-014731FA7DCE}" type="slidenum">
              <a:rPr lang="en-US">
                <a:ea typeface="ＭＳ Ｐゴシック" pitchFamily="-65" charset="-128"/>
                <a:cs typeface="ＭＳ Ｐゴシック" pitchFamily="-65" charset="-128"/>
              </a:rPr>
              <a:pPr/>
              <a:t>73</a:t>
            </a:fld>
            <a:endParaRPr lang="en-US">
              <a:ea typeface="ＭＳ Ｐゴシック" pitchFamily="-65" charset="-128"/>
              <a:cs typeface="ＭＳ Ｐゴシック" pitchFamily="-65" charset="-128"/>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r>
              <a:rPr lang="en-US"/>
              <a:t>This graph shows the results of the experiment. The dashed lines show the thresholds when just one of the tone (1st or 2nd) is presented; the solid curve shows thresholds when the tones are presented in sequence. On the x-axis is the level of the noise between the tones in the three conditions. Thresholds were better when there were two tones instead of one, and the level of the noise doesn’t make much difference. This result supports the multiple looks theory and argues against the multiple integrators theory,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9B6032F4-AEBC-1A47-BFA5-258CA3EF533D}" type="slidenum">
              <a:rPr lang="en-US">
                <a:ea typeface="ＭＳ Ｐゴシック" pitchFamily="-65" charset="-128"/>
                <a:cs typeface="ＭＳ Ｐゴシック" pitchFamily="-65" charset="-128"/>
              </a:rPr>
              <a:pPr/>
              <a:t>10</a:t>
            </a:fld>
            <a:endParaRPr lang="en-US">
              <a:ea typeface="ＭＳ Ｐゴシック" pitchFamily="-65" charset="-128"/>
              <a:cs typeface="ＭＳ Ｐゴシック" pitchFamily="-65" charset="-128"/>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r>
              <a:rPr lang="en-US"/>
              <a:t>Masking happens, of course, when the masker and the “probe” or “signal” occur simultaneously. We distinguish between forward fringe masking, when the probe occurs right at the beginning of the masker, backward fringe, when the probe occurs right at the end of the masker, and “true” simultaneous masking when the probe is centered temporally in the masker. Masking also occurs when the probe precedes the masker, backward masking, and when the probe follows the masker, forward masking.</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41A3BCDC-6E8C-7E49-909A-929D0431466A}" type="slidenum">
              <a:rPr lang="en-US">
                <a:ea typeface="ＭＳ Ｐゴシック" pitchFamily="-65" charset="-128"/>
                <a:cs typeface="ＭＳ Ｐゴシック" pitchFamily="-65" charset="-128"/>
              </a:rPr>
              <a:pPr/>
              <a:t>75</a:t>
            </a:fld>
            <a:endParaRPr lang="en-US">
              <a:ea typeface="ＭＳ Ｐゴシック" pitchFamily="-65" charset="-128"/>
              <a:cs typeface="ＭＳ Ｐゴシック" pitchFamily="-65" charset="-128"/>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9F3D2A65-EED7-5943-8888-5CB7AC346A59}" type="slidenum">
              <a:rPr lang="en-US">
                <a:ea typeface="ＭＳ Ｐゴシック" pitchFamily="-65" charset="-128"/>
                <a:cs typeface="ＭＳ Ｐゴシック" pitchFamily="-65" charset="-128"/>
              </a:rPr>
              <a:pPr/>
              <a:t>76</a:t>
            </a:fld>
            <a:endParaRPr lang="en-US">
              <a:ea typeface="ＭＳ Ｐゴシック" pitchFamily="-65" charset="-128"/>
              <a:cs typeface="ＭＳ Ｐゴシック" pitchFamily="-65" charset="-128"/>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00E6ACF7-28F0-864C-BED3-CD54238A4E86}" type="slidenum">
              <a:rPr lang="en-US">
                <a:ea typeface="ＭＳ Ｐゴシック" pitchFamily="-65" charset="-128"/>
                <a:cs typeface="ＭＳ Ｐゴシック" pitchFamily="-65" charset="-128"/>
              </a:rPr>
              <a:pPr/>
              <a:t>77</a:t>
            </a:fld>
            <a:endParaRPr lang="en-US">
              <a:ea typeface="ＭＳ Ｐゴシック" pitchFamily="-65" charset="-128"/>
              <a:cs typeface="ＭＳ Ｐゴシック" pitchFamily="-65" charset="-128"/>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BBD234BE-6A01-8B4B-A63A-AF3A2B80F35D}" type="slidenum">
              <a:rPr lang="en-US">
                <a:ea typeface="ＭＳ Ｐゴシック" pitchFamily="-65" charset="-128"/>
                <a:cs typeface="ＭＳ Ｐゴシック" pitchFamily="-65" charset="-128"/>
              </a:rPr>
              <a:pPr/>
              <a:t>11</a:t>
            </a:fld>
            <a:endParaRPr lang="en-US">
              <a:ea typeface="ＭＳ Ｐゴシック" pitchFamily="-65" charset="-128"/>
              <a:cs typeface="ＭＳ Ｐゴシック" pitchFamily="-65" charset="-128"/>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r>
              <a:rPr lang="en-US"/>
              <a:t>For the same masker intensity, you get different amounts of masking, depending on when the probe occurs relative to the signal. Simultaneous masking is greater than backward or forward masking, with backward fringe and forward fringe being particularly effective. Forward masking is generally greater than backward masking, and forward masking can occur over a longer time period than backward masking.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7A76250C-8EE3-8C47-B157-455425DE657B}" type="slidenum">
              <a:rPr lang="en-US">
                <a:ea typeface="ＭＳ Ｐゴシック" pitchFamily="-65" charset="-128"/>
                <a:cs typeface="ＭＳ Ｐゴシック" pitchFamily="-65" charset="-128"/>
              </a:rPr>
              <a:pPr/>
              <a:t>12</a:t>
            </a:fld>
            <a:endParaRPr lang="en-US">
              <a:ea typeface="ＭＳ Ｐゴシック" pitchFamily="-65" charset="-128"/>
              <a:cs typeface="ＭＳ Ｐゴシック" pitchFamily="-65" charset="-128"/>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r>
              <a:rPr lang="en-US"/>
              <a:t>How do these different types of masking work? We have already discussed the mechanisms responsible for simultaneous masking, but we haven’t covered the temporal effects in simultaneous masking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25F24516-5730-B848-9169-C6A622F0934B}" type="slidenum">
              <a:rPr lang="en-US">
                <a:ea typeface="ＭＳ Ｐゴシック" pitchFamily="-65" charset="-128"/>
                <a:cs typeface="ＭＳ Ｐゴシック" pitchFamily="-65" charset="-128"/>
              </a:rPr>
              <a:pPr/>
              <a:t>14</a:t>
            </a:fld>
            <a:endParaRPr lang="en-US">
              <a:ea typeface="ＭＳ Ｐゴシック" pitchFamily="-65" charset="-128"/>
              <a:cs typeface="ＭＳ Ｐゴシック" pitchFamily="-65" charset="-128"/>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r>
              <a:rPr lang="en-US"/>
              <a:t>Neither swamping nor suppression can explain why you get more masking in backward and forward fringe conditions. In the case of backward fringe masking, when the probe occurs at the onset of the masker, the onset response of auditory nerve fibers may be involved: It will be more difficult to detect the probe at the point when the masker is eliciting the greatest response. Another phenomenon that may be important is that when two sounds come on or go off at the same time, we tend to group them together perceptually, to think that the two sounds come from a single sound source. Because we group the sounds together, it is more difficult to hear the probe as a separate entity. This would contribute to both backward and forward fringe masking.</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A21AD8FA-7003-724A-958D-F3A9F9BFD5E6}"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F6504814-87F7-C04A-A581-02F0F3871F80}"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174F3819-2ECF-7840-98E7-685154DD57D5}" type="slidenum">
              <a:rPr lang="en-US" altLang="en-US"/>
              <a:pPr>
                <a:defRPr/>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rtlCol="0">
            <a:normAutofit/>
          </a:bodyPr>
          <a:lstStyle/>
          <a:p>
            <a:pPr lvl="0"/>
            <a:endParaRPr lang="en-US" noProof="0" smtClean="0"/>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defRPr/>
            </a:pPr>
            <a:fld id="{D36952CA-D736-C141-95C3-834A83D0FE0F}" type="slidenum">
              <a:rPr lang="en-US" altLang="en-US"/>
              <a:pPr>
                <a:defRPr/>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50E99472-478D-0A48-987E-CAEA72C3C902}" type="slidenum">
              <a:rPr lang="en-US" altLang="en-US"/>
              <a:pPr>
                <a:defRPr/>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FFA50647-6D62-AA44-BF8A-C280B92A93DF}"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6905F2A6-F072-084B-85BA-72F7D76C68BF}"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a:lvl1pPr>
          </a:lstStyle>
          <a:p>
            <a:pPr>
              <a:defRPr/>
            </a:pPr>
            <a:fld id="{BA2045AE-1F58-2242-91CD-44B63567FB46}"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pPr>
              <a:defRPr/>
            </a:pPr>
            <a:fld id="{C67AE190-C4A9-4B48-A265-843591C2A154}"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ltLang="en-US"/>
          </a:p>
        </p:txBody>
      </p:sp>
      <p:sp>
        <p:nvSpPr>
          <p:cNvPr id="4" name="Slide Number Placeholder 5"/>
          <p:cNvSpPr>
            <a:spLocks noGrp="1"/>
          </p:cNvSpPr>
          <p:nvPr>
            <p:ph type="sldNum" sz="quarter" idx="12"/>
          </p:nvPr>
        </p:nvSpPr>
        <p:spPr/>
        <p:txBody>
          <a:bodyPr/>
          <a:lstStyle>
            <a:lvl1pPr>
              <a:defRPr/>
            </a:lvl1pPr>
          </a:lstStyle>
          <a:p>
            <a:pPr>
              <a:defRPr/>
            </a:pPr>
            <a:fld id="{78205488-3779-144B-9962-5B19F748B77A}"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DF2F709C-8A7E-114A-ADB8-B3F1F5AFCDEF}"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2BB9C64A-985D-2D4F-BE61-5EBCAFCD85CE}"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theme" Target="../theme/theme1.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ea typeface="+mn-ea"/>
                <a:cs typeface="+mn-cs"/>
              </a:defRPr>
            </a:lvl1pPr>
          </a:lstStyle>
          <a:p>
            <a:pPr>
              <a:defRPr/>
            </a:pPr>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ea typeface="+mn-ea"/>
                <a:cs typeface="+mn-cs"/>
              </a:defRPr>
            </a:lvl1pPr>
          </a:lstStyle>
          <a:p>
            <a:pPr>
              <a:defRPr/>
            </a:pPr>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ea typeface="+mn-ea"/>
                <a:cs typeface="+mn-cs"/>
              </a:defRPr>
            </a:lvl1pPr>
          </a:lstStyle>
          <a:p>
            <a:pPr>
              <a:defRPr/>
            </a:pPr>
            <a:fld id="{0E14F7B0-CB23-1543-9AB1-E20B7005C6C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65"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65"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65"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65"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65"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3"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3"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3" Type="http://schemas.openxmlformats.org/officeDocument/2006/relationships/image" Target="../media/image4.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3" Type="http://schemas.openxmlformats.org/officeDocument/2006/relationships/image" Target="../media/image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3" Type="http://schemas.openxmlformats.org/officeDocument/2006/relationships/image" Target="../media/image6.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3" Type="http://schemas.openxmlformats.org/officeDocument/2006/relationships/image" Target="../media/image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3" Type="http://schemas.openxmlformats.org/officeDocument/2006/relationships/image" Target="../media/image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3" Type="http://schemas.openxmlformats.org/officeDocument/2006/relationships/image" Target="../media/image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3" Type="http://schemas.openxmlformats.org/officeDocument/2006/relationships/image" Target="../media/image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3" Type="http://schemas.openxmlformats.org/officeDocument/2006/relationships/image" Target="../media/image1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3" Type="http://schemas.openxmlformats.org/officeDocument/2006/relationships/image" Target="../media/image11.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3" Type="http://schemas.openxmlformats.org/officeDocument/2006/relationships/image" Target="../media/image1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3" Type="http://schemas.openxmlformats.org/officeDocument/2006/relationships/image" Target="../media/image1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3" Type="http://schemas.openxmlformats.org/officeDocument/2006/relationships/image" Target="../media/image1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3" Type="http://schemas.openxmlformats.org/officeDocument/2006/relationships/image" Target="../media/image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3" Type="http://schemas.openxmlformats.org/officeDocument/2006/relationships/image" Target="../media/image1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3" Type="http://schemas.openxmlformats.org/officeDocument/2006/relationships/image" Target="../media/image14.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3" Type="http://schemas.openxmlformats.org/officeDocument/2006/relationships/image" Target="../media/image15.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4"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16.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4" Type="http://schemas.openxmlformats.org/officeDocument/2006/relationships/oleObject" Target="../embeddings/Microsoft_Excel_97_-_2004_Worksheet1.xls"/><Relationship Id="rId1" Type="http://schemas.openxmlformats.org/officeDocument/2006/relationships/vmlDrawing" Target="../drawings/vmlDrawing1.vml"/><Relationship Id="rId2" Type="http://schemas.openxmlformats.org/officeDocument/2006/relationships/slideLayout" Target="../slideLayouts/slideLayout6.xml"/><Relationship Id="rId3" Type="http://schemas.openxmlformats.org/officeDocument/2006/relationships/notesSlide" Target="../notesSlides/notesSlide4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3" Type="http://schemas.openxmlformats.org/officeDocument/2006/relationships/image" Target="../media/image18.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3" Type="http://schemas.openxmlformats.org/officeDocument/2006/relationships/image" Target="../media/image19.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7.xml"/><Relationship Id="rId3" Type="http://schemas.openxmlformats.org/officeDocument/2006/relationships/image" Target="../media/image9.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image" Target="../media/image1.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6.xml"/><Relationship Id="rId3" Type="http://schemas.openxmlformats.org/officeDocument/2006/relationships/image" Target="../media/image20.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7.xml"/><Relationship Id="rId3" Type="http://schemas.openxmlformats.org/officeDocument/2006/relationships/image" Target="../media/image21.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4"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notesSlide" Target="../notesSlides/notesSlide58.xml"/><Relationship Id="rId3" Type="http://schemas.openxmlformats.org/officeDocument/2006/relationships/image" Target="../media/image22.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9.xml"/><Relationship Id="rId3" Type="http://schemas.openxmlformats.org/officeDocument/2006/relationships/image" Target="../media/image24.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2286000"/>
            <a:ext cx="7772400" cy="1143000"/>
          </a:xfrm>
        </p:spPr>
        <p:txBody>
          <a:bodyPr>
            <a:normAutofit fontScale="90000"/>
          </a:bodyPr>
          <a:lstStyle/>
          <a:p>
            <a:pPr eaLnBrk="1" hangingPunct="1">
              <a:defRPr/>
            </a:pPr>
            <a:r>
              <a:rPr lang="en-US" sz="4000" dirty="0" smtClean="0"/>
              <a:t>Temporal coding and </a:t>
            </a:r>
            <a:br>
              <a:rPr lang="en-US" sz="4000" dirty="0" smtClean="0"/>
            </a:br>
            <a:r>
              <a:rPr lang="en-US" sz="4000" dirty="0" smtClean="0"/>
              <a:t>Temporal resolution</a:t>
            </a:r>
          </a:p>
        </p:txBody>
      </p:sp>
      <p:sp>
        <p:nvSpPr>
          <p:cNvPr id="4099" name="Rectangle 3"/>
          <p:cNvSpPr>
            <a:spLocks noGrp="1" noChangeArrowheads="1"/>
          </p:cNvSpPr>
          <p:nvPr>
            <p:ph type="subTitle" idx="1"/>
          </p:nvPr>
        </p:nvSpPr>
        <p:spPr>
          <a:xfrm>
            <a:off x="1371600" y="3886200"/>
            <a:ext cx="6400800" cy="1295400"/>
          </a:xfrm>
        </p:spPr>
        <p:txBody>
          <a:bodyPr rtlCol="0">
            <a:normAutofit/>
          </a:bodyPr>
          <a:lstStyle/>
          <a:p>
            <a:pPr eaLnBrk="1" fontAlgn="auto" hangingPunct="1">
              <a:spcAft>
                <a:spcPts val="0"/>
              </a:spcAft>
              <a:buFont typeface="Arial"/>
              <a:buNone/>
              <a:defRPr/>
            </a:pPr>
            <a:r>
              <a:rPr lang="en-US">
                <a:ea typeface="+mn-ea"/>
                <a:cs typeface="+mn-cs"/>
              </a:rPr>
              <a:t>The ability to follow rapid changes in a sound over time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a:t>When masking happens</a:t>
            </a:r>
          </a:p>
        </p:txBody>
      </p:sp>
      <p:pic>
        <p:nvPicPr>
          <p:cNvPr id="27651" name="Picture 4"/>
          <p:cNvPicPr>
            <a:picLocks noChangeAspect="1" noChangeArrowheads="1"/>
          </p:cNvPicPr>
          <p:nvPr/>
        </p:nvPicPr>
        <p:blipFill>
          <a:blip r:embed="rId3"/>
          <a:srcRect/>
          <a:stretch>
            <a:fillRect/>
          </a:stretch>
        </p:blipFill>
        <p:spPr bwMode="auto">
          <a:xfrm>
            <a:off x="685800" y="1697038"/>
            <a:ext cx="7772400" cy="3614737"/>
          </a:xfrm>
          <a:prstGeom prst="rect">
            <a:avLst/>
          </a:prstGeom>
          <a:noFill/>
          <a:ln w="9525">
            <a:noFill/>
            <a:miter lim="800000"/>
            <a:headEnd/>
            <a:tailEnd/>
          </a:ln>
        </p:spPr>
      </p:pic>
      <p:sp>
        <p:nvSpPr>
          <p:cNvPr id="27652" name="Text Box 5"/>
          <p:cNvSpPr txBox="1">
            <a:spLocks noChangeArrowheads="1"/>
          </p:cNvSpPr>
          <p:nvPr/>
        </p:nvSpPr>
        <p:spPr bwMode="auto">
          <a:xfrm>
            <a:off x="365125" y="6270625"/>
            <a:ext cx="1466850" cy="304800"/>
          </a:xfrm>
          <a:prstGeom prst="rect">
            <a:avLst/>
          </a:prstGeom>
          <a:noFill/>
          <a:ln w="9525">
            <a:noFill/>
            <a:miter lim="800000"/>
            <a:headEnd/>
            <a:tailEnd/>
          </a:ln>
        </p:spPr>
        <p:txBody>
          <a:bodyPr wrap="none">
            <a:prstTxWarp prst="textNoShape">
              <a:avLst/>
            </a:prstTxWarp>
            <a:spAutoFit/>
          </a:bodyPr>
          <a:lstStyle/>
          <a:p>
            <a:pPr eaLnBrk="0" hangingPunct="0"/>
            <a:r>
              <a:rPr lang="en-US" sz="1400"/>
              <a:t>From Yost (1994)</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a:t>When masking happens</a:t>
            </a:r>
          </a:p>
        </p:txBody>
      </p:sp>
      <p:pic>
        <p:nvPicPr>
          <p:cNvPr id="29699" name="Picture 5"/>
          <p:cNvPicPr>
            <a:picLocks noChangeAspect="1" noChangeArrowheads="1"/>
          </p:cNvPicPr>
          <p:nvPr/>
        </p:nvPicPr>
        <p:blipFill>
          <a:blip r:embed="rId3"/>
          <a:srcRect/>
          <a:stretch>
            <a:fillRect/>
          </a:stretch>
        </p:blipFill>
        <p:spPr bwMode="auto">
          <a:xfrm>
            <a:off x="265113" y="1600200"/>
            <a:ext cx="8612187" cy="4333875"/>
          </a:xfrm>
          <a:prstGeom prst="rect">
            <a:avLst/>
          </a:prstGeom>
          <a:noFill/>
          <a:ln w="9525">
            <a:noFill/>
            <a:miter lim="800000"/>
            <a:headEnd/>
            <a:tailEnd/>
          </a:ln>
        </p:spPr>
      </p:pic>
      <p:sp>
        <p:nvSpPr>
          <p:cNvPr id="29700" name="Text Box 6"/>
          <p:cNvSpPr txBox="1">
            <a:spLocks noChangeArrowheads="1"/>
          </p:cNvSpPr>
          <p:nvPr/>
        </p:nvSpPr>
        <p:spPr bwMode="auto">
          <a:xfrm>
            <a:off x="365125" y="6270625"/>
            <a:ext cx="1466850" cy="304800"/>
          </a:xfrm>
          <a:prstGeom prst="rect">
            <a:avLst/>
          </a:prstGeom>
          <a:noFill/>
          <a:ln w="9525">
            <a:noFill/>
            <a:miter lim="800000"/>
            <a:headEnd/>
            <a:tailEnd/>
          </a:ln>
        </p:spPr>
        <p:txBody>
          <a:bodyPr wrap="none">
            <a:prstTxWarp prst="textNoShape">
              <a:avLst/>
            </a:prstTxWarp>
            <a:spAutoFit/>
          </a:bodyPr>
          <a:lstStyle/>
          <a:p>
            <a:pPr eaLnBrk="0" hangingPunct="0"/>
            <a:r>
              <a:rPr lang="en-US" sz="1400"/>
              <a:t>From Yost (1994)</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a:t>Types of masking</a:t>
            </a:r>
          </a:p>
        </p:txBody>
      </p:sp>
      <p:sp>
        <p:nvSpPr>
          <p:cNvPr id="31747" name="Rectangle 3"/>
          <p:cNvSpPr>
            <a:spLocks noGrp="1" noChangeArrowheads="1"/>
          </p:cNvSpPr>
          <p:nvPr>
            <p:ph type="body" idx="1"/>
          </p:nvPr>
        </p:nvSpPr>
        <p:spPr>
          <a:xfrm>
            <a:off x="304800" y="1752600"/>
            <a:ext cx="3886200" cy="4114800"/>
          </a:xfrm>
        </p:spPr>
        <p:txBody>
          <a:bodyPr/>
          <a:lstStyle/>
          <a:p>
            <a:pPr eaLnBrk="1" hangingPunct="1"/>
            <a:r>
              <a:rPr lang="en-US"/>
              <a:t>Simultaneous</a:t>
            </a:r>
          </a:p>
          <a:p>
            <a:pPr lvl="1" eaLnBrk="1" hangingPunct="1"/>
            <a:r>
              <a:rPr lang="en-US"/>
              <a:t>Backward fringe</a:t>
            </a:r>
          </a:p>
          <a:p>
            <a:pPr lvl="1" eaLnBrk="1" hangingPunct="1"/>
            <a:r>
              <a:rPr lang="en-US"/>
              <a:t>Forward fringe</a:t>
            </a:r>
          </a:p>
          <a:p>
            <a:pPr lvl="1" eaLnBrk="1" hangingPunct="1"/>
            <a:r>
              <a:rPr lang="en-US"/>
              <a:t>“true” simultaneous</a:t>
            </a:r>
          </a:p>
          <a:p>
            <a:pPr eaLnBrk="1" hangingPunct="1"/>
            <a:r>
              <a:rPr lang="en-US" sz="2400"/>
              <a:t>Nonsimultaneous (temporal)</a:t>
            </a:r>
          </a:p>
          <a:p>
            <a:pPr lvl="1" eaLnBrk="1" hangingPunct="1"/>
            <a:r>
              <a:rPr lang="en-US" sz="2400"/>
              <a:t>Backward</a:t>
            </a:r>
          </a:p>
          <a:p>
            <a:pPr lvl="1" eaLnBrk="1" hangingPunct="1"/>
            <a:r>
              <a:rPr lang="en-US" sz="2400"/>
              <a:t>Forward</a:t>
            </a:r>
            <a:endParaRPr lang="en-US"/>
          </a:p>
        </p:txBody>
      </p:sp>
      <p:pic>
        <p:nvPicPr>
          <p:cNvPr id="31748" name="Picture 4"/>
          <p:cNvPicPr>
            <a:picLocks noChangeAspect="1" noChangeArrowheads="1"/>
          </p:cNvPicPr>
          <p:nvPr/>
        </p:nvPicPr>
        <p:blipFill>
          <a:blip r:embed="rId3"/>
          <a:srcRect/>
          <a:stretch>
            <a:fillRect/>
          </a:stretch>
        </p:blipFill>
        <p:spPr bwMode="auto">
          <a:xfrm>
            <a:off x="4267200" y="2590800"/>
            <a:ext cx="4876800" cy="2268538"/>
          </a:xfrm>
          <a:prstGeom prst="rect">
            <a:avLst/>
          </a:prstGeom>
          <a:noFill/>
          <a:ln w="9525">
            <a:noFill/>
            <a:miter lim="800000"/>
            <a:headEnd/>
            <a:tailEnd/>
          </a:ln>
        </p:spPr>
      </p:pic>
      <p:sp>
        <p:nvSpPr>
          <p:cNvPr id="31749" name="Text Box 5"/>
          <p:cNvSpPr txBox="1">
            <a:spLocks noChangeArrowheads="1"/>
          </p:cNvSpPr>
          <p:nvPr/>
        </p:nvSpPr>
        <p:spPr bwMode="auto">
          <a:xfrm>
            <a:off x="365125" y="6270625"/>
            <a:ext cx="1466850" cy="304800"/>
          </a:xfrm>
          <a:prstGeom prst="rect">
            <a:avLst/>
          </a:prstGeom>
          <a:noFill/>
          <a:ln w="9525">
            <a:noFill/>
            <a:miter lim="800000"/>
            <a:headEnd/>
            <a:tailEnd/>
          </a:ln>
        </p:spPr>
        <p:txBody>
          <a:bodyPr wrap="none">
            <a:prstTxWarp prst="textNoShape">
              <a:avLst/>
            </a:prstTxWarp>
            <a:spAutoFit/>
          </a:bodyPr>
          <a:lstStyle/>
          <a:p>
            <a:pPr eaLnBrk="0" hangingPunct="0"/>
            <a:r>
              <a:rPr lang="en-US" sz="1400"/>
              <a:t>From Yost (1994)</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Which type of masking is the most effective?</a:t>
            </a:r>
            <a:endParaRPr lang="en-US" dirty="0"/>
          </a:p>
        </p:txBody>
      </p:sp>
      <p:sp>
        <p:nvSpPr>
          <p:cNvPr id="3" name="Content Placeholder 2"/>
          <p:cNvSpPr>
            <a:spLocks noGrp="1"/>
          </p:cNvSpPr>
          <p:nvPr>
            <p:ph idx="1"/>
          </p:nvPr>
        </p:nvSpPr>
        <p:spPr>
          <a:xfrm>
            <a:off x="483937" y="1693779"/>
            <a:ext cx="8229600" cy="4525963"/>
          </a:xfrm>
        </p:spPr>
        <p:txBody>
          <a:bodyPr/>
          <a:lstStyle/>
          <a:p>
            <a:r>
              <a:rPr lang="en-US" dirty="0" smtClean="0"/>
              <a:t>Forward fringe</a:t>
            </a:r>
          </a:p>
          <a:p>
            <a:r>
              <a:rPr lang="en-US" dirty="0" smtClean="0"/>
              <a:t>Backward fringe</a:t>
            </a:r>
          </a:p>
          <a:p>
            <a:r>
              <a:rPr lang="en-US" dirty="0" smtClean="0"/>
              <a:t>True simultaneous</a:t>
            </a:r>
          </a:p>
          <a:p>
            <a:r>
              <a:rPr lang="en-US" dirty="0" smtClean="0"/>
              <a:t>Backward masking</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t>Fringe masking</a:t>
            </a:r>
          </a:p>
        </p:txBody>
      </p:sp>
      <p:sp>
        <p:nvSpPr>
          <p:cNvPr id="33795" name="Rectangle 3"/>
          <p:cNvSpPr>
            <a:spLocks noGrp="1" noChangeArrowheads="1"/>
          </p:cNvSpPr>
          <p:nvPr>
            <p:ph type="body" idx="4294967295"/>
          </p:nvPr>
        </p:nvSpPr>
        <p:spPr>
          <a:xfrm>
            <a:off x="685800" y="1981200"/>
            <a:ext cx="3886200" cy="4114800"/>
          </a:xfrm>
        </p:spPr>
        <p:txBody>
          <a:bodyPr/>
          <a:lstStyle/>
          <a:p>
            <a:pPr eaLnBrk="1" hangingPunct="1"/>
            <a:r>
              <a:rPr lang="en-US"/>
              <a:t>Onset response</a:t>
            </a:r>
          </a:p>
          <a:p>
            <a:pPr eaLnBrk="1" hangingPunct="1"/>
            <a:r>
              <a:rPr lang="en-US"/>
              <a:t>“Perceptual separation” problems - common onsets and offsets</a:t>
            </a:r>
          </a:p>
        </p:txBody>
      </p:sp>
      <p:pic>
        <p:nvPicPr>
          <p:cNvPr id="33796" name="Picture 5"/>
          <p:cNvPicPr>
            <a:picLocks noChangeAspect="1" noChangeArrowheads="1"/>
          </p:cNvPicPr>
          <p:nvPr/>
        </p:nvPicPr>
        <p:blipFill>
          <a:blip r:embed="rId3"/>
          <a:srcRect/>
          <a:stretch>
            <a:fillRect/>
          </a:stretch>
        </p:blipFill>
        <p:spPr bwMode="auto">
          <a:xfrm>
            <a:off x="5029200" y="1600200"/>
            <a:ext cx="3581400" cy="2789238"/>
          </a:xfrm>
          <a:prstGeom prst="rect">
            <a:avLst/>
          </a:prstGeom>
          <a:noFill/>
          <a:ln w="9525">
            <a:noFill/>
            <a:miter lim="800000"/>
            <a:headEnd/>
            <a:tailEnd/>
          </a:ln>
        </p:spPr>
      </p:pic>
      <p:sp>
        <p:nvSpPr>
          <p:cNvPr id="33797" name="Line 6"/>
          <p:cNvSpPr>
            <a:spLocks noChangeShapeType="1"/>
          </p:cNvSpPr>
          <p:nvPr/>
        </p:nvSpPr>
        <p:spPr bwMode="auto">
          <a:xfrm flipV="1">
            <a:off x="3810000" y="2209800"/>
            <a:ext cx="2057400" cy="152400"/>
          </a:xfrm>
          <a:prstGeom prst="line">
            <a:avLst/>
          </a:prstGeom>
          <a:noFill/>
          <a:ln w="38100">
            <a:solidFill>
              <a:schemeClr val="hlink"/>
            </a:solidFill>
            <a:round/>
            <a:headEnd/>
            <a:tailEnd type="triangle" w="med" len="me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228600"/>
            <a:ext cx="8915400" cy="1143000"/>
          </a:xfrm>
        </p:spPr>
        <p:txBody>
          <a:bodyPr rtlCol="0">
            <a:normAutofit fontScale="90000"/>
          </a:bodyPr>
          <a:lstStyle/>
          <a:p>
            <a:pPr eaLnBrk="1" fontAlgn="auto" hangingPunct="1">
              <a:spcAft>
                <a:spcPts val="0"/>
              </a:spcAft>
              <a:defRPr/>
            </a:pPr>
            <a:r>
              <a:rPr lang="en-US">
                <a:ea typeface="+mj-ea"/>
                <a:cs typeface="+mj-cs"/>
              </a:rPr>
              <a:t>Characteristics of nonsimultaneous masking: timing effects</a:t>
            </a:r>
          </a:p>
        </p:txBody>
      </p:sp>
      <p:pic>
        <p:nvPicPr>
          <p:cNvPr id="35843" name="Picture 6"/>
          <p:cNvPicPr>
            <a:picLocks noChangeAspect="1" noChangeArrowheads="1"/>
          </p:cNvPicPr>
          <p:nvPr/>
        </p:nvPicPr>
        <p:blipFill>
          <a:blip r:embed="rId3"/>
          <a:srcRect/>
          <a:stretch>
            <a:fillRect/>
          </a:stretch>
        </p:blipFill>
        <p:spPr bwMode="auto">
          <a:xfrm>
            <a:off x="1687513" y="1600200"/>
            <a:ext cx="5767387" cy="4745038"/>
          </a:xfrm>
          <a:prstGeom prst="rect">
            <a:avLst/>
          </a:prstGeom>
          <a:noFill/>
          <a:ln w="9525">
            <a:noFill/>
            <a:miter lim="800000"/>
            <a:headEnd/>
            <a:tailEnd/>
          </a:ln>
        </p:spPr>
      </p:pic>
      <p:sp>
        <p:nvSpPr>
          <p:cNvPr id="35844" name="Text Box 7"/>
          <p:cNvSpPr txBox="1">
            <a:spLocks noChangeArrowheads="1"/>
          </p:cNvSpPr>
          <p:nvPr/>
        </p:nvSpPr>
        <p:spPr bwMode="auto">
          <a:xfrm>
            <a:off x="152400" y="6400800"/>
            <a:ext cx="2370138" cy="304800"/>
          </a:xfrm>
          <a:prstGeom prst="rect">
            <a:avLst/>
          </a:prstGeom>
          <a:noFill/>
          <a:ln w="9525">
            <a:noFill/>
            <a:miter lim="800000"/>
            <a:headEnd/>
            <a:tailEnd/>
          </a:ln>
        </p:spPr>
        <p:txBody>
          <a:bodyPr wrap="none">
            <a:prstTxWarp prst="textNoShape">
              <a:avLst/>
            </a:prstTxWarp>
            <a:spAutoFit/>
          </a:bodyPr>
          <a:lstStyle/>
          <a:p>
            <a:pPr eaLnBrk="0" hangingPunct="0"/>
            <a:r>
              <a:rPr lang="en-US" sz="1400"/>
              <a:t>Modified from Gelfand (1998)</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248400" y="609600"/>
            <a:ext cx="2209800" cy="5562600"/>
          </a:xfrm>
        </p:spPr>
        <p:txBody>
          <a:bodyPr/>
          <a:lstStyle/>
          <a:p>
            <a:pPr eaLnBrk="1" hangingPunct="1"/>
            <a:r>
              <a:rPr lang="en-US"/>
              <a:t>Growth of forward masking</a:t>
            </a:r>
          </a:p>
        </p:txBody>
      </p:sp>
      <p:sp>
        <p:nvSpPr>
          <p:cNvPr id="37891" name="Text Box 4"/>
          <p:cNvSpPr txBox="1">
            <a:spLocks noChangeArrowheads="1"/>
          </p:cNvSpPr>
          <p:nvPr/>
        </p:nvSpPr>
        <p:spPr bwMode="auto">
          <a:xfrm>
            <a:off x="6232525" y="5889625"/>
            <a:ext cx="2085975" cy="304800"/>
          </a:xfrm>
          <a:prstGeom prst="rect">
            <a:avLst/>
          </a:prstGeom>
          <a:noFill/>
          <a:ln w="9525">
            <a:noFill/>
            <a:miter lim="800000"/>
            <a:headEnd/>
            <a:tailEnd/>
          </a:ln>
        </p:spPr>
        <p:txBody>
          <a:bodyPr wrap="none">
            <a:prstTxWarp prst="textNoShape">
              <a:avLst/>
            </a:prstTxWarp>
            <a:spAutoFit/>
          </a:bodyPr>
          <a:lstStyle/>
          <a:p>
            <a:pPr eaLnBrk="0" hangingPunct="0"/>
            <a:r>
              <a:rPr lang="en-US" sz="1400"/>
              <a:t>From Jesteadt et al. (1982)</a:t>
            </a:r>
          </a:p>
        </p:txBody>
      </p:sp>
      <p:grpSp>
        <p:nvGrpSpPr>
          <p:cNvPr id="37892" name="Group 19"/>
          <p:cNvGrpSpPr>
            <a:grpSpLocks/>
          </p:cNvGrpSpPr>
          <p:nvPr/>
        </p:nvGrpSpPr>
        <p:grpSpPr bwMode="auto">
          <a:xfrm>
            <a:off x="457200" y="139700"/>
            <a:ext cx="4000500" cy="6553200"/>
            <a:chOff x="288" y="88"/>
            <a:chExt cx="2520" cy="4128"/>
          </a:xfrm>
        </p:grpSpPr>
        <p:pic>
          <p:nvPicPr>
            <p:cNvPr id="37897" name="Picture 5"/>
            <p:cNvPicPr>
              <a:picLocks noChangeAspect="1" noChangeArrowheads="1"/>
            </p:cNvPicPr>
            <p:nvPr/>
          </p:nvPicPr>
          <p:blipFill>
            <a:blip r:embed="rId3">
              <a:lum contrast="18000"/>
            </a:blip>
            <a:srcRect/>
            <a:stretch>
              <a:fillRect/>
            </a:stretch>
          </p:blipFill>
          <p:spPr bwMode="auto">
            <a:xfrm>
              <a:off x="288" y="88"/>
              <a:ext cx="2520" cy="4128"/>
            </a:xfrm>
            <a:prstGeom prst="rect">
              <a:avLst/>
            </a:prstGeom>
            <a:noFill/>
            <a:ln w="9525">
              <a:noFill/>
              <a:miter lim="800000"/>
              <a:headEnd/>
              <a:tailEnd/>
            </a:ln>
          </p:spPr>
        </p:pic>
        <p:sp>
          <p:nvSpPr>
            <p:cNvPr id="32778" name="Line 7"/>
            <p:cNvSpPr>
              <a:spLocks noChangeShapeType="1"/>
            </p:cNvSpPr>
            <p:nvPr/>
          </p:nvSpPr>
          <p:spPr bwMode="auto">
            <a:xfrm>
              <a:off x="2294" y="1298"/>
              <a:ext cx="0" cy="726"/>
            </a:xfrm>
            <a:prstGeom prst="line">
              <a:avLst/>
            </a:prstGeom>
            <a:noFill/>
            <a:ln w="9525" cap="rnd">
              <a:solidFill>
                <a:schemeClr val="accent4">
                  <a:lumMod val="50000"/>
                </a:schemeClr>
              </a:solidFill>
              <a:prstDash val="sysDot"/>
              <a:round/>
              <a:headEnd/>
              <a:tailEnd/>
            </a:ln>
          </p:spPr>
          <p:txBody>
            <a:bodyPr wrap="none" anchor="ctr">
              <a:prstTxWarp prst="textNoShape">
                <a:avLst/>
              </a:prstTxWarp>
            </a:bodyPr>
            <a:lstStyle/>
            <a:p>
              <a:pPr eaLnBrk="0" hangingPunct="0">
                <a:defRPr/>
              </a:pPr>
              <a:endParaRPr lang="en-US">
                <a:ea typeface="+mn-ea"/>
                <a:cs typeface="+mn-cs"/>
              </a:endParaRPr>
            </a:p>
          </p:txBody>
        </p:sp>
        <p:sp>
          <p:nvSpPr>
            <p:cNvPr id="32779" name="Line 9"/>
            <p:cNvSpPr>
              <a:spLocks noChangeShapeType="1"/>
            </p:cNvSpPr>
            <p:nvPr/>
          </p:nvSpPr>
          <p:spPr bwMode="auto">
            <a:xfrm>
              <a:off x="2122" y="1413"/>
              <a:ext cx="0" cy="612"/>
            </a:xfrm>
            <a:prstGeom prst="line">
              <a:avLst/>
            </a:prstGeom>
            <a:noFill/>
            <a:ln w="9525" cap="rnd">
              <a:solidFill>
                <a:schemeClr val="accent4">
                  <a:lumMod val="50000"/>
                </a:schemeClr>
              </a:solidFill>
              <a:prstDash val="sysDot"/>
              <a:round/>
              <a:headEnd/>
              <a:tailEnd/>
            </a:ln>
          </p:spPr>
          <p:txBody>
            <a:bodyPr wrap="none" anchor="ctr">
              <a:prstTxWarp prst="textNoShape">
                <a:avLst/>
              </a:prstTxWarp>
            </a:bodyPr>
            <a:lstStyle/>
            <a:p>
              <a:pPr eaLnBrk="0" hangingPunct="0">
                <a:defRPr/>
              </a:pPr>
              <a:endParaRPr lang="en-US">
                <a:ea typeface="+mn-ea"/>
                <a:cs typeface="+mn-cs"/>
              </a:endParaRPr>
            </a:p>
          </p:txBody>
        </p:sp>
        <p:sp>
          <p:nvSpPr>
            <p:cNvPr id="32780" name="Line 12"/>
            <p:cNvSpPr>
              <a:spLocks noChangeShapeType="1"/>
            </p:cNvSpPr>
            <p:nvPr/>
          </p:nvSpPr>
          <p:spPr bwMode="auto">
            <a:xfrm flipH="1">
              <a:off x="890" y="1306"/>
              <a:ext cx="1404" cy="0"/>
            </a:xfrm>
            <a:prstGeom prst="line">
              <a:avLst/>
            </a:prstGeom>
            <a:noFill/>
            <a:ln w="9525" cap="rnd">
              <a:solidFill>
                <a:schemeClr val="accent4">
                  <a:lumMod val="50000"/>
                </a:schemeClr>
              </a:solidFill>
              <a:prstDash val="sysDot"/>
              <a:round/>
              <a:headEnd/>
              <a:tailEnd/>
            </a:ln>
          </p:spPr>
          <p:txBody>
            <a:bodyPr wrap="none" anchor="ctr">
              <a:prstTxWarp prst="textNoShape">
                <a:avLst/>
              </a:prstTxWarp>
            </a:bodyPr>
            <a:lstStyle/>
            <a:p>
              <a:pPr eaLnBrk="0" hangingPunct="0">
                <a:defRPr/>
              </a:pPr>
              <a:endParaRPr lang="en-US">
                <a:ea typeface="+mn-ea"/>
                <a:cs typeface="+mn-cs"/>
              </a:endParaRPr>
            </a:p>
          </p:txBody>
        </p:sp>
        <p:sp>
          <p:nvSpPr>
            <p:cNvPr id="32781" name="Line 13"/>
            <p:cNvSpPr>
              <a:spLocks noChangeShapeType="1"/>
            </p:cNvSpPr>
            <p:nvPr/>
          </p:nvSpPr>
          <p:spPr bwMode="auto">
            <a:xfrm flipH="1" flipV="1">
              <a:off x="898" y="1404"/>
              <a:ext cx="1216" cy="0"/>
            </a:xfrm>
            <a:prstGeom prst="line">
              <a:avLst/>
            </a:prstGeom>
            <a:noFill/>
            <a:ln w="9525" cap="rnd">
              <a:solidFill>
                <a:schemeClr val="accent4">
                  <a:lumMod val="50000"/>
                </a:schemeClr>
              </a:solidFill>
              <a:prstDash val="sysDot"/>
              <a:round/>
              <a:headEnd/>
              <a:tailEnd/>
            </a:ln>
          </p:spPr>
          <p:txBody>
            <a:bodyPr wrap="none" anchor="ctr">
              <a:prstTxWarp prst="textNoShape">
                <a:avLst/>
              </a:prstTxWarp>
            </a:bodyPr>
            <a:lstStyle/>
            <a:p>
              <a:pPr eaLnBrk="0" hangingPunct="0">
                <a:defRPr/>
              </a:pPr>
              <a:endParaRPr lang="en-US">
                <a:ea typeface="+mn-ea"/>
                <a:cs typeface="+mn-cs"/>
              </a:endParaRPr>
            </a:p>
          </p:txBody>
        </p:sp>
        <p:sp>
          <p:nvSpPr>
            <p:cNvPr id="37902" name="Line 14"/>
            <p:cNvSpPr>
              <a:spLocks noChangeShapeType="1"/>
            </p:cNvSpPr>
            <p:nvPr/>
          </p:nvSpPr>
          <p:spPr bwMode="auto">
            <a:xfrm flipV="1">
              <a:off x="1927" y="2612"/>
              <a:ext cx="2" cy="335"/>
            </a:xfrm>
            <a:prstGeom prst="line">
              <a:avLst/>
            </a:prstGeom>
            <a:noFill/>
            <a:ln w="9525">
              <a:solidFill>
                <a:schemeClr val="hlink"/>
              </a:solidFill>
              <a:round/>
              <a:headEnd/>
              <a:tailEnd/>
            </a:ln>
          </p:spPr>
          <p:txBody>
            <a:bodyPr wrap="none" anchor="ctr">
              <a:prstTxWarp prst="textNoShape">
                <a:avLst/>
              </a:prstTxWarp>
            </a:bodyPr>
            <a:lstStyle/>
            <a:p>
              <a:endParaRPr lang="en-US"/>
            </a:p>
          </p:txBody>
        </p:sp>
        <p:sp>
          <p:nvSpPr>
            <p:cNvPr id="37903" name="Line 15"/>
            <p:cNvSpPr>
              <a:spLocks noChangeShapeType="1"/>
            </p:cNvSpPr>
            <p:nvPr/>
          </p:nvSpPr>
          <p:spPr bwMode="auto">
            <a:xfrm flipV="1">
              <a:off x="2096" y="2586"/>
              <a:ext cx="2" cy="351"/>
            </a:xfrm>
            <a:prstGeom prst="line">
              <a:avLst/>
            </a:prstGeom>
            <a:noFill/>
            <a:ln w="9525">
              <a:solidFill>
                <a:schemeClr val="hlink"/>
              </a:solidFill>
              <a:round/>
              <a:headEnd/>
              <a:tailEnd/>
            </a:ln>
          </p:spPr>
          <p:txBody>
            <a:bodyPr wrap="none" anchor="ctr">
              <a:prstTxWarp prst="textNoShape">
                <a:avLst/>
              </a:prstTxWarp>
            </a:bodyPr>
            <a:lstStyle/>
            <a:p>
              <a:endParaRPr lang="en-US"/>
            </a:p>
          </p:txBody>
        </p:sp>
        <p:sp>
          <p:nvSpPr>
            <p:cNvPr id="37904" name="Line 16"/>
            <p:cNvSpPr>
              <a:spLocks noChangeShapeType="1"/>
            </p:cNvSpPr>
            <p:nvPr/>
          </p:nvSpPr>
          <p:spPr bwMode="auto">
            <a:xfrm flipH="1" flipV="1">
              <a:off x="1796" y="2530"/>
              <a:ext cx="294" cy="5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7905" name="Line 17"/>
            <p:cNvSpPr>
              <a:spLocks noChangeShapeType="1"/>
            </p:cNvSpPr>
            <p:nvPr/>
          </p:nvSpPr>
          <p:spPr bwMode="auto">
            <a:xfrm flipH="1" flipV="1">
              <a:off x="898" y="2579"/>
              <a:ext cx="1200" cy="0"/>
            </a:xfrm>
            <a:prstGeom prst="line">
              <a:avLst/>
            </a:prstGeom>
            <a:noFill/>
            <a:ln w="9525">
              <a:solidFill>
                <a:schemeClr val="hlink"/>
              </a:solidFill>
              <a:round/>
              <a:headEnd/>
              <a:tailEnd/>
            </a:ln>
          </p:spPr>
          <p:txBody>
            <a:bodyPr wrap="none" anchor="ctr">
              <a:prstTxWarp prst="textNoShape">
                <a:avLst/>
              </a:prstTxWarp>
            </a:bodyPr>
            <a:lstStyle/>
            <a:p>
              <a:endParaRPr lang="en-US"/>
            </a:p>
          </p:txBody>
        </p:sp>
        <p:sp>
          <p:nvSpPr>
            <p:cNvPr id="37906" name="Line 18"/>
            <p:cNvSpPr>
              <a:spLocks noChangeShapeType="1"/>
            </p:cNvSpPr>
            <p:nvPr/>
          </p:nvSpPr>
          <p:spPr bwMode="auto">
            <a:xfrm flipH="1">
              <a:off x="882" y="2620"/>
              <a:ext cx="1061" cy="0"/>
            </a:xfrm>
            <a:prstGeom prst="line">
              <a:avLst/>
            </a:prstGeom>
            <a:noFill/>
            <a:ln w="9525">
              <a:solidFill>
                <a:schemeClr val="hlink"/>
              </a:solidFill>
              <a:round/>
              <a:headEnd/>
              <a:tailEnd/>
            </a:ln>
          </p:spPr>
          <p:txBody>
            <a:bodyPr wrap="none" anchor="ctr">
              <a:prstTxWarp prst="textNoShape">
                <a:avLst/>
              </a:prstTxWarp>
            </a:bodyPr>
            <a:lstStyle/>
            <a:p>
              <a:endParaRPr lang="en-US"/>
            </a:p>
          </p:txBody>
        </p:sp>
      </p:grpSp>
      <p:sp>
        <p:nvSpPr>
          <p:cNvPr id="37893" name="Text Box 20"/>
          <p:cNvSpPr txBox="1">
            <a:spLocks noChangeArrowheads="1"/>
          </p:cNvSpPr>
          <p:nvPr/>
        </p:nvSpPr>
        <p:spPr bwMode="auto">
          <a:xfrm>
            <a:off x="3341688" y="3157538"/>
            <a:ext cx="409575" cy="346075"/>
          </a:xfrm>
          <a:prstGeom prst="rect">
            <a:avLst/>
          </a:prstGeom>
          <a:noFill/>
          <a:ln w="9525">
            <a:noFill/>
            <a:miter lim="800000"/>
            <a:headEnd/>
            <a:tailEnd/>
          </a:ln>
        </p:spPr>
        <p:txBody>
          <a:bodyPr>
            <a:prstTxWarp prst="textNoShape">
              <a:avLst/>
            </a:prstTxWarp>
            <a:spAutoFit/>
          </a:bodyPr>
          <a:lstStyle/>
          <a:p>
            <a:pPr eaLnBrk="0" hangingPunct="0"/>
            <a:r>
              <a:rPr lang="en-US" sz="1600" b="1">
                <a:solidFill>
                  <a:schemeClr val="hlink"/>
                </a:solidFill>
              </a:rPr>
              <a:t>10</a:t>
            </a:r>
            <a:endParaRPr lang="en-US" b="1"/>
          </a:p>
        </p:txBody>
      </p:sp>
      <p:sp>
        <p:nvSpPr>
          <p:cNvPr id="37894" name="Text Box 21"/>
          <p:cNvSpPr txBox="1">
            <a:spLocks noChangeArrowheads="1"/>
          </p:cNvSpPr>
          <p:nvPr/>
        </p:nvSpPr>
        <p:spPr bwMode="auto">
          <a:xfrm>
            <a:off x="1035050" y="1998663"/>
            <a:ext cx="285750" cy="336550"/>
          </a:xfrm>
          <a:prstGeom prst="rect">
            <a:avLst/>
          </a:prstGeom>
          <a:noFill/>
          <a:ln w="9525">
            <a:noFill/>
            <a:miter lim="800000"/>
            <a:headEnd/>
            <a:tailEnd/>
          </a:ln>
        </p:spPr>
        <p:txBody>
          <a:bodyPr wrap="none">
            <a:prstTxWarp prst="textNoShape">
              <a:avLst/>
            </a:prstTxWarp>
            <a:spAutoFit/>
          </a:bodyPr>
          <a:lstStyle/>
          <a:p>
            <a:pPr eaLnBrk="0" hangingPunct="0"/>
            <a:r>
              <a:rPr lang="en-US" sz="1600" b="1">
                <a:solidFill>
                  <a:schemeClr val="hlink"/>
                </a:solidFill>
              </a:rPr>
              <a:t>7</a:t>
            </a:r>
          </a:p>
        </p:txBody>
      </p:sp>
      <p:sp>
        <p:nvSpPr>
          <p:cNvPr id="37895" name="Text Box 22"/>
          <p:cNvSpPr txBox="1">
            <a:spLocks noChangeArrowheads="1"/>
          </p:cNvSpPr>
          <p:nvPr/>
        </p:nvSpPr>
        <p:spPr bwMode="auto">
          <a:xfrm>
            <a:off x="3001963" y="4656138"/>
            <a:ext cx="409575" cy="346075"/>
          </a:xfrm>
          <a:prstGeom prst="rect">
            <a:avLst/>
          </a:prstGeom>
          <a:noFill/>
          <a:ln w="9525">
            <a:noFill/>
            <a:miter lim="800000"/>
            <a:headEnd/>
            <a:tailEnd/>
          </a:ln>
        </p:spPr>
        <p:txBody>
          <a:bodyPr>
            <a:prstTxWarp prst="textNoShape">
              <a:avLst/>
            </a:prstTxWarp>
            <a:spAutoFit/>
          </a:bodyPr>
          <a:lstStyle/>
          <a:p>
            <a:pPr eaLnBrk="0" hangingPunct="0"/>
            <a:r>
              <a:rPr lang="en-US" sz="1600" b="1">
                <a:solidFill>
                  <a:schemeClr val="hlink"/>
                </a:solidFill>
              </a:rPr>
              <a:t>10</a:t>
            </a:r>
            <a:endParaRPr lang="en-US" b="1"/>
          </a:p>
        </p:txBody>
      </p:sp>
      <p:sp>
        <p:nvSpPr>
          <p:cNvPr id="37896" name="Text Box 23"/>
          <p:cNvSpPr txBox="1">
            <a:spLocks noChangeArrowheads="1"/>
          </p:cNvSpPr>
          <p:nvPr/>
        </p:nvSpPr>
        <p:spPr bwMode="auto">
          <a:xfrm>
            <a:off x="1047750" y="3981450"/>
            <a:ext cx="285750" cy="336550"/>
          </a:xfrm>
          <a:prstGeom prst="rect">
            <a:avLst/>
          </a:prstGeom>
          <a:noFill/>
          <a:ln w="9525">
            <a:noFill/>
            <a:miter lim="800000"/>
            <a:headEnd/>
            <a:tailEnd/>
          </a:ln>
        </p:spPr>
        <p:txBody>
          <a:bodyPr wrap="none">
            <a:prstTxWarp prst="textNoShape">
              <a:avLst/>
            </a:prstTxWarp>
            <a:spAutoFit/>
          </a:bodyPr>
          <a:lstStyle/>
          <a:p>
            <a:pPr eaLnBrk="0" hangingPunct="0"/>
            <a:r>
              <a:rPr lang="en-US" sz="1600" b="1">
                <a:solidFill>
                  <a:schemeClr val="hlink"/>
                </a:solidFill>
              </a:rPr>
              <a:t>3</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a:t>Growth of forward masking</a:t>
            </a:r>
          </a:p>
        </p:txBody>
      </p:sp>
      <p:sp>
        <p:nvSpPr>
          <p:cNvPr id="39939" name="Rectangle 3"/>
          <p:cNvSpPr>
            <a:spLocks noGrp="1" noChangeArrowheads="1"/>
          </p:cNvSpPr>
          <p:nvPr>
            <p:ph type="body" idx="4294967295"/>
          </p:nvPr>
        </p:nvSpPr>
        <p:spPr>
          <a:xfrm>
            <a:off x="685800" y="1981200"/>
            <a:ext cx="7772400" cy="2365375"/>
          </a:xfrm>
        </p:spPr>
        <p:txBody>
          <a:bodyPr/>
          <a:lstStyle/>
          <a:p>
            <a:pPr eaLnBrk="1" hangingPunct="1"/>
            <a:r>
              <a:rPr lang="en-US"/>
              <a:t>10 dB increase in masker level leads to less than 10 dB increase in amount of masking</a:t>
            </a:r>
          </a:p>
          <a:p>
            <a:pPr eaLnBrk="1" hangingPunct="1"/>
            <a:r>
              <a:rPr lang="en-US"/>
              <a:t>Growth of forward masking depends on timing and frequency</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2590800"/>
            <a:ext cx="7772400" cy="1371600"/>
          </a:xfrm>
        </p:spPr>
        <p:txBody>
          <a:bodyPr rtlCol="0">
            <a:normAutofit fontScale="90000"/>
          </a:bodyPr>
          <a:lstStyle/>
          <a:p>
            <a:pPr eaLnBrk="1" fontAlgn="auto" hangingPunct="1">
              <a:spcAft>
                <a:spcPts val="0"/>
              </a:spcAft>
              <a:defRPr/>
            </a:pPr>
            <a:r>
              <a:rPr lang="en-US">
                <a:ea typeface="+mj-ea"/>
                <a:cs typeface="+mj-cs"/>
              </a:rPr>
              <a:t>Why does nonsimultaneous masking happen?</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85800" y="304800"/>
            <a:ext cx="7772400" cy="990600"/>
          </a:xfrm>
        </p:spPr>
        <p:txBody>
          <a:bodyPr/>
          <a:lstStyle/>
          <a:p>
            <a:pPr eaLnBrk="1" hangingPunct="1"/>
            <a:r>
              <a:rPr lang="en-US"/>
              <a:t>Forward masking</a:t>
            </a:r>
          </a:p>
        </p:txBody>
      </p:sp>
      <p:sp>
        <p:nvSpPr>
          <p:cNvPr id="44035" name="Rectangle 3"/>
          <p:cNvSpPr>
            <a:spLocks noGrp="1" noChangeArrowheads="1"/>
          </p:cNvSpPr>
          <p:nvPr>
            <p:ph type="body" idx="4294967295"/>
          </p:nvPr>
        </p:nvSpPr>
        <p:spPr>
          <a:xfrm>
            <a:off x="685800" y="1981200"/>
            <a:ext cx="3886200" cy="4114800"/>
          </a:xfrm>
        </p:spPr>
        <p:txBody>
          <a:bodyPr/>
          <a:lstStyle/>
          <a:p>
            <a:pPr eaLnBrk="1" hangingPunct="1"/>
            <a:r>
              <a:rPr lang="en-US"/>
              <a:t>Recovery from adaptation</a:t>
            </a:r>
          </a:p>
          <a:p>
            <a:pPr eaLnBrk="1" hangingPunct="1"/>
            <a:r>
              <a:rPr lang="en-US"/>
              <a:t>Confusions (or perceptual separation problems)</a:t>
            </a:r>
          </a:p>
        </p:txBody>
      </p:sp>
      <p:pic>
        <p:nvPicPr>
          <p:cNvPr id="44036" name="Picture 4"/>
          <p:cNvPicPr>
            <a:picLocks noChangeAspect="1" noChangeArrowheads="1"/>
          </p:cNvPicPr>
          <p:nvPr/>
        </p:nvPicPr>
        <p:blipFill>
          <a:blip r:embed="rId3"/>
          <a:srcRect/>
          <a:stretch>
            <a:fillRect/>
          </a:stretch>
        </p:blipFill>
        <p:spPr bwMode="auto">
          <a:xfrm>
            <a:off x="5029200" y="1600200"/>
            <a:ext cx="3581400" cy="2789238"/>
          </a:xfrm>
          <a:prstGeom prst="rect">
            <a:avLst/>
          </a:prstGeom>
          <a:noFill/>
          <a:ln w="9525">
            <a:noFill/>
            <a:miter lim="800000"/>
            <a:headEnd/>
            <a:tailEnd/>
          </a:ln>
        </p:spPr>
      </p:pic>
      <p:sp>
        <p:nvSpPr>
          <p:cNvPr id="44037" name="Line 7"/>
          <p:cNvSpPr>
            <a:spLocks noChangeShapeType="1"/>
          </p:cNvSpPr>
          <p:nvPr/>
        </p:nvSpPr>
        <p:spPr bwMode="auto">
          <a:xfrm>
            <a:off x="3810000" y="2590800"/>
            <a:ext cx="3733800" cy="1219200"/>
          </a:xfrm>
          <a:prstGeom prst="line">
            <a:avLst/>
          </a:prstGeom>
          <a:noFill/>
          <a:ln w="57150">
            <a:solidFill>
              <a:schemeClr val="hlink"/>
            </a:solidFill>
            <a:round/>
            <a:headEnd/>
            <a:tailEnd type="triangle" w="med" len="me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685800" y="2286000"/>
            <a:ext cx="7772400" cy="1143000"/>
          </a:xfrm>
        </p:spPr>
        <p:txBody>
          <a:bodyPr/>
          <a:lstStyle/>
          <a:p>
            <a:pPr eaLnBrk="1" hangingPunct="1"/>
            <a:r>
              <a:rPr lang="en-US"/>
              <a:t>The bottom line</a:t>
            </a:r>
          </a:p>
        </p:txBody>
      </p:sp>
      <p:sp>
        <p:nvSpPr>
          <p:cNvPr id="8195" name="Rectangle 3"/>
          <p:cNvSpPr>
            <a:spLocks noGrp="1" noChangeArrowheads="1"/>
          </p:cNvSpPr>
          <p:nvPr>
            <p:ph type="subTitle" idx="1"/>
          </p:nvPr>
        </p:nvSpPr>
        <p:spPr>
          <a:xfrm>
            <a:off x="1358900" y="3416300"/>
            <a:ext cx="6400800" cy="2168525"/>
          </a:xfrm>
        </p:spPr>
        <p:txBody>
          <a:bodyPr rtlCol="0">
            <a:normAutofit/>
          </a:bodyPr>
          <a:lstStyle/>
          <a:p>
            <a:pPr eaLnBrk="1" fontAlgn="auto" hangingPunct="1">
              <a:spcAft>
                <a:spcPts val="0"/>
              </a:spcAft>
              <a:buFont typeface="Arial"/>
              <a:buNone/>
              <a:defRPr/>
            </a:pPr>
            <a:r>
              <a:rPr lang="en-US">
                <a:ea typeface="+mn-ea"/>
                <a:cs typeface="+mn-cs"/>
              </a:rPr>
              <a:t>People manage to maintain good temporal resolution without compromising sensitivity by using intelligent processing.</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a:t>Backward masking?</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85800" y="0"/>
            <a:ext cx="7772400" cy="1143000"/>
          </a:xfrm>
        </p:spPr>
        <p:txBody>
          <a:bodyPr/>
          <a:lstStyle/>
          <a:p>
            <a:pPr eaLnBrk="1" hangingPunct="1"/>
            <a:r>
              <a:rPr lang="en-US"/>
              <a:t>“Central masking”</a:t>
            </a:r>
          </a:p>
        </p:txBody>
      </p:sp>
      <p:pic>
        <p:nvPicPr>
          <p:cNvPr id="48131" name="Picture 3"/>
          <p:cNvPicPr>
            <a:picLocks noChangeAspect="1" noChangeArrowheads="1"/>
          </p:cNvPicPr>
          <p:nvPr/>
        </p:nvPicPr>
        <p:blipFill>
          <a:blip r:embed="rId3"/>
          <a:srcRect l="6268" t="3076" r="2083" b="12207"/>
          <a:stretch>
            <a:fillRect/>
          </a:stretch>
        </p:blipFill>
        <p:spPr bwMode="auto">
          <a:xfrm>
            <a:off x="1562100" y="1219200"/>
            <a:ext cx="6019800" cy="5062538"/>
          </a:xfrm>
          <a:prstGeom prst="rect">
            <a:avLst/>
          </a:prstGeom>
          <a:noFill/>
          <a:ln w="9525">
            <a:noFill/>
            <a:miter lim="800000"/>
            <a:headEnd/>
            <a:tailEnd/>
          </a:ln>
        </p:spPr>
      </p:pic>
      <p:sp>
        <p:nvSpPr>
          <p:cNvPr id="48132" name="Text Box 4"/>
          <p:cNvSpPr txBox="1">
            <a:spLocks noChangeArrowheads="1"/>
          </p:cNvSpPr>
          <p:nvPr/>
        </p:nvSpPr>
        <p:spPr bwMode="auto">
          <a:xfrm>
            <a:off x="152400" y="6400800"/>
            <a:ext cx="1703388" cy="304800"/>
          </a:xfrm>
          <a:prstGeom prst="rect">
            <a:avLst/>
          </a:prstGeom>
          <a:noFill/>
          <a:ln w="9525">
            <a:noFill/>
            <a:miter lim="800000"/>
            <a:headEnd/>
            <a:tailEnd/>
          </a:ln>
        </p:spPr>
        <p:txBody>
          <a:bodyPr wrap="none">
            <a:prstTxWarp prst="textNoShape">
              <a:avLst/>
            </a:prstTxWarp>
            <a:spAutoFit/>
          </a:bodyPr>
          <a:lstStyle/>
          <a:p>
            <a:pPr eaLnBrk="0" hangingPunct="0"/>
            <a:r>
              <a:rPr lang="en-US" sz="1400"/>
              <a:t>From Gelfand (1998)</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a:t>Backward masking</a:t>
            </a:r>
          </a:p>
        </p:txBody>
      </p:sp>
      <p:sp>
        <p:nvSpPr>
          <p:cNvPr id="50179" name="Rectangle 3"/>
          <p:cNvSpPr>
            <a:spLocks noGrp="1" noChangeArrowheads="1"/>
          </p:cNvSpPr>
          <p:nvPr>
            <p:ph type="body" idx="4294967295"/>
          </p:nvPr>
        </p:nvSpPr>
        <p:spPr/>
        <p:txBody>
          <a:bodyPr/>
          <a:lstStyle/>
          <a:p>
            <a:pPr eaLnBrk="1" hangingPunct="1"/>
            <a:r>
              <a:rPr lang="en-US" dirty="0"/>
              <a:t>Not well understood, but “central” masking occurs</a:t>
            </a:r>
          </a:p>
          <a:p>
            <a:pPr eaLnBrk="1" hangingPunct="1"/>
            <a:r>
              <a:rPr lang="en-US" dirty="0"/>
              <a:t>Interruption in </a:t>
            </a:r>
            <a:r>
              <a:rPr lang="en-US" dirty="0" smtClean="0"/>
              <a:t>processing</a:t>
            </a:r>
          </a:p>
          <a:p>
            <a:pPr eaLnBrk="1" hangingPunct="1"/>
            <a:r>
              <a:rPr lang="en-US" dirty="0" smtClean="0"/>
              <a:t>May be a measure of processing time</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686801" cy="1143000"/>
          </a:xfrm>
        </p:spPr>
        <p:txBody>
          <a:bodyPr/>
          <a:lstStyle/>
          <a:p>
            <a:pPr algn="l"/>
            <a:r>
              <a:rPr lang="en-US" dirty="0" smtClean="0"/>
              <a:t>Simultaneous and temporal masking occur for the same reasons.</a:t>
            </a:r>
            <a:endParaRPr lang="en-US" dirty="0"/>
          </a:p>
        </p:txBody>
      </p:sp>
      <p:sp>
        <p:nvSpPr>
          <p:cNvPr id="3" name="Content Placeholder 2"/>
          <p:cNvSpPr>
            <a:spLocks noGrp="1"/>
          </p:cNvSpPr>
          <p:nvPr>
            <p:ph idx="1"/>
          </p:nvPr>
        </p:nvSpPr>
        <p:spPr/>
        <p:txBody>
          <a:bodyPr/>
          <a:lstStyle/>
          <a:p>
            <a:r>
              <a:rPr lang="en-US" dirty="0" smtClean="0"/>
              <a:t>True</a:t>
            </a:r>
          </a:p>
          <a:p>
            <a:r>
              <a:rPr lang="en-US" dirty="0" smtClean="0"/>
              <a:t>F</a:t>
            </a:r>
            <a:r>
              <a:rPr lang="en-US" dirty="0" smtClean="0"/>
              <a:t>alse</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2933783"/>
          </a:xfrm>
        </p:spPr>
        <p:txBody>
          <a:bodyPr/>
          <a:lstStyle/>
          <a:p>
            <a:pPr algn="l"/>
            <a:r>
              <a:rPr lang="en-US" dirty="0" smtClean="0"/>
              <a:t>A psychophysical tuning curve measured with forward masking would be similar to one measured with simultaneous masking.</a:t>
            </a:r>
            <a:endParaRPr lang="en-US" dirty="0"/>
          </a:p>
        </p:txBody>
      </p:sp>
      <p:sp>
        <p:nvSpPr>
          <p:cNvPr id="3" name="Content Placeholder 2"/>
          <p:cNvSpPr>
            <a:spLocks noGrp="1"/>
          </p:cNvSpPr>
          <p:nvPr>
            <p:ph idx="1"/>
          </p:nvPr>
        </p:nvSpPr>
        <p:spPr>
          <a:xfrm>
            <a:off x="336883" y="3401511"/>
            <a:ext cx="8229600" cy="4525963"/>
          </a:xfrm>
        </p:spPr>
        <p:txBody>
          <a:bodyPr/>
          <a:lstStyle/>
          <a:p>
            <a:r>
              <a:rPr lang="en-US" dirty="0" smtClean="0"/>
              <a:t>True</a:t>
            </a:r>
          </a:p>
          <a:p>
            <a:r>
              <a:rPr lang="en-US" dirty="0" smtClean="0"/>
              <a:t>False</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eaLnBrk="1" hangingPunct="1"/>
            <a:r>
              <a:rPr lang="en-US" smtClean="0"/>
              <a:t>Temporal effects on absolute sensitivity and loudness</a:t>
            </a:r>
          </a:p>
        </p:txBody>
      </p:sp>
      <p:sp>
        <p:nvSpPr>
          <p:cNvPr id="52227" name="Content Placeholder 2"/>
          <p:cNvSpPr>
            <a:spLocks noGrp="1"/>
          </p:cNvSpPr>
          <p:nvPr>
            <p:ph idx="1"/>
          </p:nvPr>
        </p:nvSpPr>
        <p:spPr>
          <a:xfrm>
            <a:off x="2339579" y="2892985"/>
            <a:ext cx="4498221" cy="1302897"/>
          </a:xfrm>
        </p:spPr>
        <p:txBody>
          <a:bodyPr/>
          <a:lstStyle/>
          <a:p>
            <a:pPr eaLnBrk="1" hangingPunct="1"/>
            <a:r>
              <a:rPr lang="en-US" dirty="0" smtClean="0"/>
              <a:t>Loudness adaptation</a:t>
            </a:r>
          </a:p>
          <a:p>
            <a:pPr eaLnBrk="1" hangingPunct="1"/>
            <a:r>
              <a:rPr lang="en-US" dirty="0" smtClean="0"/>
              <a:t>Temporal integration</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85800" y="233363"/>
            <a:ext cx="7772400" cy="844550"/>
          </a:xfrm>
        </p:spPr>
        <p:txBody>
          <a:bodyPr/>
          <a:lstStyle/>
          <a:p>
            <a:pPr eaLnBrk="1" hangingPunct="1"/>
            <a:r>
              <a:rPr lang="en-US"/>
              <a:t>Loudness adaptation</a:t>
            </a:r>
          </a:p>
        </p:txBody>
      </p:sp>
      <p:pic>
        <p:nvPicPr>
          <p:cNvPr id="53251" name="Picture 5"/>
          <p:cNvPicPr>
            <a:picLocks noChangeAspect="1" noChangeArrowheads="1"/>
          </p:cNvPicPr>
          <p:nvPr/>
        </p:nvPicPr>
        <p:blipFill>
          <a:blip r:embed="rId3">
            <a:lum contrast="18000"/>
          </a:blip>
          <a:srcRect/>
          <a:stretch>
            <a:fillRect/>
          </a:stretch>
        </p:blipFill>
        <p:spPr bwMode="auto">
          <a:xfrm>
            <a:off x="2057400" y="1152525"/>
            <a:ext cx="5027613" cy="5507038"/>
          </a:xfrm>
          <a:prstGeom prst="rect">
            <a:avLst/>
          </a:prstGeom>
          <a:noFill/>
          <a:ln w="9525">
            <a:noFill/>
            <a:miter lim="800000"/>
            <a:headEnd/>
            <a:tailEnd/>
          </a:ln>
        </p:spPr>
      </p:pic>
      <p:sp>
        <p:nvSpPr>
          <p:cNvPr id="53252" name="Text Box 6"/>
          <p:cNvSpPr txBox="1">
            <a:spLocks noChangeArrowheads="1"/>
          </p:cNvSpPr>
          <p:nvPr/>
        </p:nvSpPr>
        <p:spPr bwMode="auto">
          <a:xfrm>
            <a:off x="168275" y="6337300"/>
            <a:ext cx="1703388" cy="304800"/>
          </a:xfrm>
          <a:prstGeom prst="rect">
            <a:avLst/>
          </a:prstGeom>
          <a:noFill/>
          <a:ln w="9525">
            <a:noFill/>
            <a:miter lim="800000"/>
            <a:headEnd/>
            <a:tailEnd/>
          </a:ln>
        </p:spPr>
        <p:txBody>
          <a:bodyPr wrap="none">
            <a:prstTxWarp prst="textNoShape">
              <a:avLst/>
            </a:prstTxWarp>
            <a:spAutoFit/>
          </a:bodyPr>
          <a:lstStyle/>
          <a:p>
            <a:pPr eaLnBrk="0" hangingPunct="0"/>
            <a:r>
              <a:rPr lang="en-US" sz="1400"/>
              <a:t>From Gelfand (1998)</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85800" y="195263"/>
            <a:ext cx="7772400" cy="1143000"/>
          </a:xfrm>
        </p:spPr>
        <p:txBody>
          <a:bodyPr/>
          <a:lstStyle/>
          <a:p>
            <a:pPr eaLnBrk="1" hangingPunct="1"/>
            <a:r>
              <a:rPr lang="en-US"/>
              <a:t>Effects of duration on absolute sensitivity</a:t>
            </a:r>
          </a:p>
        </p:txBody>
      </p:sp>
      <p:sp>
        <p:nvSpPr>
          <p:cNvPr id="55299" name="Text Box 3"/>
          <p:cNvSpPr txBox="1">
            <a:spLocks noChangeArrowheads="1"/>
          </p:cNvSpPr>
          <p:nvPr/>
        </p:nvSpPr>
        <p:spPr bwMode="auto">
          <a:xfrm>
            <a:off x="2574935" y="6162656"/>
            <a:ext cx="5686425" cy="457200"/>
          </a:xfrm>
          <a:prstGeom prst="rect">
            <a:avLst/>
          </a:prstGeom>
          <a:noFill/>
          <a:ln w="9525">
            <a:noFill/>
            <a:miter lim="800000"/>
            <a:headEnd/>
            <a:tailEnd/>
          </a:ln>
        </p:spPr>
        <p:txBody>
          <a:bodyPr wrap="none">
            <a:prstTxWarp prst="textNoShape">
              <a:avLst/>
            </a:prstTxWarp>
            <a:spAutoFit/>
          </a:bodyPr>
          <a:lstStyle/>
          <a:p>
            <a:pPr eaLnBrk="0" hangingPunct="0"/>
            <a:r>
              <a:rPr lang="en-US" dirty="0"/>
              <a:t>Temporal summation or temporal integration</a:t>
            </a:r>
          </a:p>
        </p:txBody>
      </p:sp>
      <p:pic>
        <p:nvPicPr>
          <p:cNvPr id="55300" name="Picture 4"/>
          <p:cNvPicPr>
            <a:picLocks noChangeAspect="1" noChangeArrowheads="1"/>
          </p:cNvPicPr>
          <p:nvPr/>
        </p:nvPicPr>
        <p:blipFill>
          <a:blip r:embed="rId3"/>
          <a:srcRect/>
          <a:stretch>
            <a:fillRect/>
          </a:stretch>
        </p:blipFill>
        <p:spPr bwMode="auto">
          <a:xfrm>
            <a:off x="1927225" y="1417638"/>
            <a:ext cx="4770438" cy="4770437"/>
          </a:xfrm>
          <a:prstGeom prst="rect">
            <a:avLst/>
          </a:prstGeom>
          <a:noFill/>
          <a:ln w="9525">
            <a:noFill/>
            <a:miter lim="800000"/>
            <a:headEnd/>
            <a:tailEnd/>
          </a:ln>
        </p:spPr>
      </p:pic>
      <p:sp>
        <p:nvSpPr>
          <p:cNvPr id="55301" name="Text Box 5"/>
          <p:cNvSpPr txBox="1">
            <a:spLocks noChangeArrowheads="1"/>
          </p:cNvSpPr>
          <p:nvPr/>
        </p:nvSpPr>
        <p:spPr bwMode="auto">
          <a:xfrm>
            <a:off x="180975" y="6388100"/>
            <a:ext cx="1704975" cy="304800"/>
          </a:xfrm>
          <a:prstGeom prst="rect">
            <a:avLst/>
          </a:prstGeom>
          <a:noFill/>
          <a:ln w="9525">
            <a:noFill/>
            <a:miter lim="800000"/>
            <a:headEnd/>
            <a:tailEnd/>
          </a:ln>
        </p:spPr>
        <p:txBody>
          <a:bodyPr wrap="none">
            <a:prstTxWarp prst="textNoShape">
              <a:avLst/>
            </a:prstTxWarp>
            <a:spAutoFit/>
          </a:bodyPr>
          <a:lstStyle/>
          <a:p>
            <a:pPr eaLnBrk="0" hangingPunct="0"/>
            <a:r>
              <a:rPr lang="en-US" sz="1400"/>
              <a:t>From Gelfand (1998)</a:t>
            </a:r>
          </a:p>
        </p:txBody>
      </p:sp>
      <p:sp>
        <p:nvSpPr>
          <p:cNvPr id="55302" name="Text Box 6"/>
          <p:cNvSpPr txBox="1">
            <a:spLocks noChangeArrowheads="1"/>
          </p:cNvSpPr>
          <p:nvPr/>
        </p:nvSpPr>
        <p:spPr bwMode="auto">
          <a:xfrm>
            <a:off x="5180013" y="3852863"/>
            <a:ext cx="2257425" cy="457200"/>
          </a:xfrm>
          <a:prstGeom prst="rect">
            <a:avLst/>
          </a:prstGeom>
          <a:solidFill>
            <a:schemeClr val="bg1"/>
          </a:solidFill>
          <a:ln w="9525">
            <a:noFill/>
            <a:miter lim="800000"/>
            <a:headEnd/>
            <a:tailEnd/>
          </a:ln>
        </p:spPr>
        <p:txBody>
          <a:bodyPr wrap="none">
            <a:prstTxWarp prst="textNoShape">
              <a:avLst/>
            </a:prstTxWarp>
            <a:spAutoFit/>
          </a:bodyPr>
          <a:lstStyle/>
          <a:p>
            <a:pPr eaLnBrk="0" hangingPunct="0"/>
            <a:r>
              <a:rPr lang="en-US" dirty="0">
                <a:solidFill>
                  <a:schemeClr val="hlink"/>
                </a:solidFill>
              </a:rPr>
              <a:t>Critical Duration</a:t>
            </a:r>
            <a:endParaRPr lang="en-US" dirty="0"/>
          </a:p>
        </p:txBody>
      </p:sp>
      <p:sp>
        <p:nvSpPr>
          <p:cNvPr id="55303" name="Line 7"/>
          <p:cNvSpPr>
            <a:spLocks noChangeShapeType="1"/>
          </p:cNvSpPr>
          <p:nvPr/>
        </p:nvSpPr>
        <p:spPr bwMode="auto">
          <a:xfrm flipH="1">
            <a:off x="5326063" y="4327525"/>
            <a:ext cx="38100" cy="336550"/>
          </a:xfrm>
          <a:prstGeom prst="line">
            <a:avLst/>
          </a:prstGeom>
          <a:noFill/>
          <a:ln w="9525">
            <a:solidFill>
              <a:schemeClr val="hlink"/>
            </a:solidFill>
            <a:round/>
            <a:headEnd/>
            <a:tailEnd type="triangle" w="med" len="med"/>
          </a:ln>
        </p:spPr>
        <p:txBody>
          <a:bodyPr wrap="none" anchor="ctr">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30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3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2" grpId="0" animBg="1"/>
      <p:bldP spid="55303" grpId="0" animBg="1"/>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 name="Freeform 58"/>
          <p:cNvSpPr/>
          <p:nvPr/>
        </p:nvSpPr>
        <p:spPr>
          <a:xfrm>
            <a:off x="5253490" y="3416035"/>
            <a:ext cx="2644775" cy="720725"/>
          </a:xfrm>
          <a:custGeom>
            <a:avLst/>
            <a:gdLst>
              <a:gd name="connsiteX0" fmla="*/ 349807 w 2644719"/>
              <a:gd name="connsiteY0" fmla="*/ 323070 h 719666"/>
              <a:gd name="connsiteX1" fmla="*/ 978123 w 2644719"/>
              <a:gd name="connsiteY1" fmla="*/ 309702 h 719666"/>
              <a:gd name="connsiteX2" fmla="*/ 2154544 w 2644719"/>
              <a:gd name="connsiteY2" fmla="*/ 309702 h 719666"/>
              <a:gd name="connsiteX3" fmla="*/ 2542228 w 2644719"/>
              <a:gd name="connsiteY3" fmla="*/ 42333 h 719666"/>
              <a:gd name="connsiteX4" fmla="*/ 2609070 w 2644719"/>
              <a:gd name="connsiteY4" fmla="*/ 202754 h 719666"/>
              <a:gd name="connsiteX5" fmla="*/ 2609070 w 2644719"/>
              <a:gd name="connsiteY5" fmla="*/ 510228 h 719666"/>
              <a:gd name="connsiteX6" fmla="*/ 2395175 w 2644719"/>
              <a:gd name="connsiteY6" fmla="*/ 376544 h 719666"/>
              <a:gd name="connsiteX7" fmla="*/ 2034228 w 2644719"/>
              <a:gd name="connsiteY7" fmla="*/ 496860 h 719666"/>
              <a:gd name="connsiteX8" fmla="*/ 1700017 w 2644719"/>
              <a:gd name="connsiteY8" fmla="*/ 470123 h 719666"/>
              <a:gd name="connsiteX9" fmla="*/ 483491 w 2644719"/>
              <a:gd name="connsiteY9" fmla="*/ 483491 h 719666"/>
              <a:gd name="connsiteX10" fmla="*/ 323070 w 2644719"/>
              <a:gd name="connsiteY10" fmla="*/ 523596 h 719666"/>
              <a:gd name="connsiteX11" fmla="*/ 202754 w 2644719"/>
              <a:gd name="connsiteY11" fmla="*/ 710754 h 719666"/>
              <a:gd name="connsiteX12" fmla="*/ 229491 w 2644719"/>
              <a:gd name="connsiteY12" fmla="*/ 470123 h 719666"/>
              <a:gd name="connsiteX13" fmla="*/ 69070 w 2644719"/>
              <a:gd name="connsiteY13" fmla="*/ 536965 h 719666"/>
              <a:gd name="connsiteX14" fmla="*/ 242860 w 2644719"/>
              <a:gd name="connsiteY14" fmla="*/ 349807 h 719666"/>
              <a:gd name="connsiteX15" fmla="*/ 2228 w 2644719"/>
              <a:gd name="connsiteY15" fmla="*/ 309702 h 719666"/>
              <a:gd name="connsiteX16" fmla="*/ 229491 w 2644719"/>
              <a:gd name="connsiteY16" fmla="*/ 216123 h 719666"/>
              <a:gd name="connsiteX17" fmla="*/ 296333 w 2644719"/>
              <a:gd name="connsiteY17" fmla="*/ 15596 h 719666"/>
              <a:gd name="connsiteX18" fmla="*/ 349807 w 2644719"/>
              <a:gd name="connsiteY18" fmla="*/ 323070 h 719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44719" h="719666">
                <a:moveTo>
                  <a:pt x="349807" y="323070"/>
                </a:moveTo>
                <a:cubicBezTo>
                  <a:pt x="463439" y="372088"/>
                  <a:pt x="978123" y="309702"/>
                  <a:pt x="978123" y="309702"/>
                </a:cubicBezTo>
                <a:cubicBezTo>
                  <a:pt x="1278912" y="307474"/>
                  <a:pt x="1893860" y="354263"/>
                  <a:pt x="2154544" y="309702"/>
                </a:cubicBezTo>
                <a:cubicBezTo>
                  <a:pt x="2415228" y="265141"/>
                  <a:pt x="2466474" y="60158"/>
                  <a:pt x="2542228" y="42333"/>
                </a:cubicBezTo>
                <a:cubicBezTo>
                  <a:pt x="2617982" y="24508"/>
                  <a:pt x="2597930" y="124771"/>
                  <a:pt x="2609070" y="202754"/>
                </a:cubicBezTo>
                <a:cubicBezTo>
                  <a:pt x="2620210" y="280737"/>
                  <a:pt x="2644719" y="481263"/>
                  <a:pt x="2609070" y="510228"/>
                </a:cubicBezTo>
                <a:cubicBezTo>
                  <a:pt x="2573421" y="539193"/>
                  <a:pt x="2490982" y="378772"/>
                  <a:pt x="2395175" y="376544"/>
                </a:cubicBezTo>
                <a:cubicBezTo>
                  <a:pt x="2299368" y="374316"/>
                  <a:pt x="2150088" y="481264"/>
                  <a:pt x="2034228" y="496860"/>
                </a:cubicBezTo>
                <a:cubicBezTo>
                  <a:pt x="1918368" y="512457"/>
                  <a:pt x="1700017" y="470123"/>
                  <a:pt x="1700017" y="470123"/>
                </a:cubicBezTo>
                <a:lnTo>
                  <a:pt x="483491" y="483491"/>
                </a:lnTo>
                <a:cubicBezTo>
                  <a:pt x="254000" y="492403"/>
                  <a:pt x="369859" y="485719"/>
                  <a:pt x="323070" y="523596"/>
                </a:cubicBezTo>
                <a:cubicBezTo>
                  <a:pt x="276281" y="561473"/>
                  <a:pt x="218351" y="719666"/>
                  <a:pt x="202754" y="710754"/>
                </a:cubicBezTo>
                <a:cubicBezTo>
                  <a:pt x="187158" y="701842"/>
                  <a:pt x="251772" y="499088"/>
                  <a:pt x="229491" y="470123"/>
                </a:cubicBezTo>
                <a:cubicBezTo>
                  <a:pt x="207210" y="441158"/>
                  <a:pt x="66842" y="557018"/>
                  <a:pt x="69070" y="536965"/>
                </a:cubicBezTo>
                <a:cubicBezTo>
                  <a:pt x="71298" y="516912"/>
                  <a:pt x="254000" y="387684"/>
                  <a:pt x="242860" y="349807"/>
                </a:cubicBezTo>
                <a:cubicBezTo>
                  <a:pt x="231720" y="311930"/>
                  <a:pt x="4456" y="331983"/>
                  <a:pt x="2228" y="309702"/>
                </a:cubicBezTo>
                <a:cubicBezTo>
                  <a:pt x="0" y="287421"/>
                  <a:pt x="180474" y="265141"/>
                  <a:pt x="229491" y="216123"/>
                </a:cubicBezTo>
                <a:cubicBezTo>
                  <a:pt x="278508" y="167105"/>
                  <a:pt x="269596" y="0"/>
                  <a:pt x="296333" y="15596"/>
                </a:cubicBezTo>
                <a:cubicBezTo>
                  <a:pt x="323070" y="31193"/>
                  <a:pt x="236175" y="274052"/>
                  <a:pt x="349807" y="323070"/>
                </a:cubicBezTo>
                <a:close/>
              </a:path>
            </a:pathLst>
          </a:custGeom>
          <a:solidFill>
            <a:schemeClr val="accent6">
              <a:lumMod val="20000"/>
              <a:lumOff val="80000"/>
            </a:schemeClr>
          </a:solidFill>
          <a:ln>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23" name="AutoShape 21"/>
          <p:cNvSpPr>
            <a:spLocks noChangeArrowheads="1"/>
          </p:cNvSpPr>
          <p:nvPr/>
        </p:nvSpPr>
        <p:spPr bwMode="auto">
          <a:xfrm>
            <a:off x="3919538" y="3696665"/>
            <a:ext cx="1098550" cy="377825"/>
          </a:xfrm>
          <a:custGeom>
            <a:avLst/>
            <a:gdLst>
              <a:gd name="T0" fmla="*/ 823913 w 21600"/>
              <a:gd name="T1" fmla="*/ 0 h 21600"/>
              <a:gd name="T2" fmla="*/ 0 w 21600"/>
              <a:gd name="T3" fmla="*/ 188913 h 21600"/>
              <a:gd name="T4" fmla="*/ 823913 w 21600"/>
              <a:gd name="T5" fmla="*/ 377825 h 21600"/>
              <a:gd name="T6" fmla="*/ 1098550 w 21600"/>
              <a:gd name="T7" fmla="*/ 188913 h 21600"/>
              <a:gd name="T8" fmla="*/ 3 60000 65536"/>
              <a:gd name="T9" fmla="*/ 2 60000 65536"/>
              <a:gd name="T10" fmla="*/ 1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6">
              <a:lumMod val="40000"/>
              <a:lumOff val="60000"/>
            </a:schemeClr>
          </a:solidFill>
          <a:ln w="9525">
            <a:solidFill>
              <a:schemeClr val="tx1"/>
            </a:solidFill>
            <a:miter lim="800000"/>
            <a:headEnd/>
            <a:tailEnd/>
          </a:ln>
        </p:spPr>
        <p:txBody>
          <a:bodyPr wrap="none" anchor="ctr">
            <a:prstTxWarp prst="textNoShape">
              <a:avLst/>
            </a:prstTxWarp>
          </a:bodyPr>
          <a:lstStyle/>
          <a:p>
            <a:pPr eaLnBrk="0" hangingPunct="0">
              <a:defRPr/>
            </a:pPr>
            <a:endParaRPr lang="en-US">
              <a:ea typeface="+mn-ea"/>
              <a:cs typeface="+mn-cs"/>
            </a:endParaRPr>
          </a:p>
        </p:txBody>
      </p:sp>
      <p:sp>
        <p:nvSpPr>
          <p:cNvPr id="57347" name="Title 1"/>
          <p:cNvSpPr>
            <a:spLocks noGrp="1"/>
          </p:cNvSpPr>
          <p:nvPr>
            <p:ph type="title"/>
          </p:nvPr>
        </p:nvSpPr>
        <p:spPr/>
        <p:txBody>
          <a:bodyPr/>
          <a:lstStyle/>
          <a:p>
            <a:pPr eaLnBrk="1" hangingPunct="1"/>
            <a:r>
              <a:rPr lang="en-US" smtClean="0"/>
              <a:t>The temporal window</a:t>
            </a:r>
          </a:p>
        </p:txBody>
      </p:sp>
      <p:grpSp>
        <p:nvGrpSpPr>
          <p:cNvPr id="57348" name="Group 10"/>
          <p:cNvGrpSpPr>
            <a:grpSpLocks/>
          </p:cNvGrpSpPr>
          <p:nvPr/>
        </p:nvGrpSpPr>
        <p:grpSpPr bwMode="auto">
          <a:xfrm>
            <a:off x="2927350" y="2482228"/>
            <a:ext cx="1550988" cy="1911350"/>
            <a:chOff x="1965157" y="2887579"/>
            <a:chExt cx="1550738" cy="1911684"/>
          </a:xfrm>
        </p:grpSpPr>
        <p:sp>
          <p:nvSpPr>
            <p:cNvPr id="3" name="Rectangle 2"/>
            <p:cNvSpPr/>
            <p:nvPr/>
          </p:nvSpPr>
          <p:spPr>
            <a:xfrm>
              <a:off x="1965158" y="2887579"/>
              <a:ext cx="1550737" cy="1911684"/>
            </a:xfrm>
            <a:prstGeom prst="rect">
              <a:avLst/>
            </a:prstGeom>
            <a:noFill/>
            <a:ln w="76200" cap="flat" cmpd="sng" algn="ctr">
              <a:solidFill>
                <a:schemeClr val="accent1">
                  <a:shade val="95000"/>
                  <a:satMod val="105000"/>
                </a:schemeClr>
              </a:solidFill>
              <a:prstDash val="solid"/>
              <a:round/>
              <a:headEnd type="none" w="med" len="med"/>
              <a:tailEnd type="none" w="med" len="med"/>
            </a:ln>
            <a:scene3d>
              <a:camera prst="perspective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cxnSp>
          <p:nvCxnSpPr>
            <p:cNvPr id="5" name="Straight Connector 4"/>
            <p:cNvCxnSpPr>
              <a:stCxn id="3" idx="1"/>
              <a:endCxn id="3" idx="3"/>
            </p:cNvCxnSpPr>
            <p:nvPr/>
          </p:nvCxnSpPr>
          <p:spPr>
            <a:xfrm rot="10800000" flipH="1">
              <a:off x="1965157" y="3843421"/>
              <a:ext cx="1550737" cy="1588"/>
            </a:xfrm>
            <a:prstGeom prst="line">
              <a:avLst/>
            </a:prstGeom>
            <a:scene3d>
              <a:camera prst="perspectiveFront" fov="3000000"/>
              <a:lightRig rig="threePt" dir="t"/>
            </a:scene3d>
          </p:spPr>
          <p:style>
            <a:lnRef idx="2">
              <a:schemeClr val="accent1"/>
            </a:lnRef>
            <a:fillRef idx="0">
              <a:schemeClr val="accent1"/>
            </a:fillRef>
            <a:effectRef idx="1">
              <a:schemeClr val="accent1"/>
            </a:effectRef>
            <a:fontRef idx="minor">
              <a:schemeClr val="tx1"/>
            </a:fontRef>
          </p:style>
        </p:cxnSp>
      </p:grpSp>
      <p:sp>
        <p:nvSpPr>
          <p:cNvPr id="6" name="Rectangle 5"/>
          <p:cNvSpPr/>
          <p:nvPr/>
        </p:nvSpPr>
        <p:spPr>
          <a:xfrm>
            <a:off x="2927350" y="4247528"/>
            <a:ext cx="1524000" cy="106362"/>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grpSp>
        <p:nvGrpSpPr>
          <p:cNvPr id="8" name="Group 9"/>
          <p:cNvGrpSpPr/>
          <p:nvPr/>
        </p:nvGrpSpPr>
        <p:grpSpPr>
          <a:xfrm>
            <a:off x="2959741" y="2574961"/>
            <a:ext cx="1550737" cy="1036048"/>
            <a:chOff x="1997245" y="3113533"/>
            <a:chExt cx="1550737" cy="1036048"/>
          </a:xfrm>
          <a:solidFill>
            <a:schemeClr val="accent2"/>
          </a:solidFill>
        </p:grpSpPr>
        <p:cxnSp>
          <p:nvCxnSpPr>
            <p:cNvPr id="7" name="Straight Connector 6"/>
            <p:cNvCxnSpPr/>
            <p:nvPr/>
          </p:nvCxnSpPr>
          <p:spPr>
            <a:xfrm rot="10800000" flipH="1">
              <a:off x="1997245" y="3113533"/>
              <a:ext cx="1550737" cy="1588"/>
            </a:xfrm>
            <a:prstGeom prst="line">
              <a:avLst/>
            </a:prstGeom>
            <a:grpFill/>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997246" y="4042634"/>
              <a:ext cx="1524000" cy="106947"/>
            </a:xfrm>
            <a:prstGeom prst="rect">
              <a:avLst/>
            </a:prstGeom>
            <a:grpFill/>
            <a:ln>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grpSp>
      <p:pic>
        <p:nvPicPr>
          <p:cNvPr id="12" name="Picture 5"/>
          <p:cNvPicPr>
            <a:picLocks noChangeAspect="1" noChangeArrowheads="1"/>
          </p:cNvPicPr>
          <p:nvPr/>
        </p:nvPicPr>
        <p:blipFill>
          <a:blip r:embed="rId3"/>
          <a:srcRect/>
          <a:stretch>
            <a:fillRect/>
          </a:stretch>
        </p:blipFill>
        <p:spPr bwMode="auto">
          <a:xfrm>
            <a:off x="0" y="3392301"/>
            <a:ext cx="3094038" cy="822325"/>
          </a:xfrm>
          <a:prstGeom prst="rect">
            <a:avLst/>
          </a:prstGeom>
          <a:noFill/>
          <a:ln w="9525">
            <a:noFill/>
            <a:miter lim="800000"/>
            <a:headEnd/>
            <a:tailEnd/>
          </a:ln>
        </p:spPr>
      </p:pic>
      <p:pic>
        <p:nvPicPr>
          <p:cNvPr id="13" name="Picture 5"/>
          <p:cNvPicPr>
            <a:picLocks noChangeAspect="1" noChangeArrowheads="1"/>
          </p:cNvPicPr>
          <p:nvPr/>
        </p:nvPicPr>
        <p:blipFill>
          <a:blip r:embed="rId3"/>
          <a:srcRect r="27715"/>
          <a:stretch>
            <a:fillRect/>
          </a:stretch>
        </p:blipFill>
        <p:spPr bwMode="auto">
          <a:xfrm>
            <a:off x="622737" y="3422006"/>
            <a:ext cx="2236788" cy="823913"/>
          </a:xfrm>
          <a:prstGeom prst="rect">
            <a:avLst/>
          </a:prstGeom>
          <a:noFill/>
          <a:ln w="9525">
            <a:noFill/>
            <a:miter lim="800000"/>
            <a:headEnd/>
            <a:tailEnd/>
          </a:ln>
        </p:spPr>
      </p:pic>
      <p:pic>
        <p:nvPicPr>
          <p:cNvPr id="14" name="Picture 5"/>
          <p:cNvPicPr>
            <a:picLocks noChangeAspect="1" noChangeArrowheads="1"/>
          </p:cNvPicPr>
          <p:nvPr/>
        </p:nvPicPr>
        <p:blipFill>
          <a:blip r:embed="rId3"/>
          <a:srcRect r="56404"/>
          <a:stretch>
            <a:fillRect/>
          </a:stretch>
        </p:blipFill>
        <p:spPr bwMode="auto">
          <a:xfrm>
            <a:off x="1525536" y="3181019"/>
            <a:ext cx="1349375" cy="1252537"/>
          </a:xfrm>
          <a:prstGeom prst="rect">
            <a:avLst/>
          </a:prstGeom>
          <a:noFill/>
          <a:ln w="9525">
            <a:noFill/>
            <a:miter lim="800000"/>
            <a:headEnd/>
            <a:tailEnd/>
          </a:ln>
        </p:spPr>
      </p:pic>
      <p:pic>
        <p:nvPicPr>
          <p:cNvPr id="16" name="Picture 5"/>
          <p:cNvPicPr>
            <a:picLocks noChangeAspect="1" noChangeArrowheads="1"/>
          </p:cNvPicPr>
          <p:nvPr/>
        </p:nvPicPr>
        <p:blipFill>
          <a:blip r:embed="rId3"/>
          <a:srcRect r="76019"/>
          <a:stretch>
            <a:fillRect/>
          </a:stretch>
        </p:blipFill>
        <p:spPr bwMode="auto">
          <a:xfrm>
            <a:off x="2119004" y="2976681"/>
            <a:ext cx="741363" cy="1881188"/>
          </a:xfrm>
          <a:prstGeom prst="rect">
            <a:avLst/>
          </a:prstGeom>
          <a:noFill/>
          <a:ln w="9525">
            <a:noFill/>
            <a:miter lim="800000"/>
            <a:headEnd/>
            <a:tailEnd/>
          </a:ln>
        </p:spPr>
      </p:pic>
      <p:sp>
        <p:nvSpPr>
          <p:cNvPr id="58" name="Freeform 57"/>
          <p:cNvSpPr/>
          <p:nvPr/>
        </p:nvSpPr>
        <p:spPr>
          <a:xfrm>
            <a:off x="5264150" y="3402978"/>
            <a:ext cx="2644775" cy="719137"/>
          </a:xfrm>
          <a:custGeom>
            <a:avLst/>
            <a:gdLst>
              <a:gd name="connsiteX0" fmla="*/ 349807 w 2644719"/>
              <a:gd name="connsiteY0" fmla="*/ 323070 h 719666"/>
              <a:gd name="connsiteX1" fmla="*/ 978123 w 2644719"/>
              <a:gd name="connsiteY1" fmla="*/ 309702 h 719666"/>
              <a:gd name="connsiteX2" fmla="*/ 2154544 w 2644719"/>
              <a:gd name="connsiteY2" fmla="*/ 309702 h 719666"/>
              <a:gd name="connsiteX3" fmla="*/ 2542228 w 2644719"/>
              <a:gd name="connsiteY3" fmla="*/ 42333 h 719666"/>
              <a:gd name="connsiteX4" fmla="*/ 2609070 w 2644719"/>
              <a:gd name="connsiteY4" fmla="*/ 202754 h 719666"/>
              <a:gd name="connsiteX5" fmla="*/ 2609070 w 2644719"/>
              <a:gd name="connsiteY5" fmla="*/ 510228 h 719666"/>
              <a:gd name="connsiteX6" fmla="*/ 2395175 w 2644719"/>
              <a:gd name="connsiteY6" fmla="*/ 376544 h 719666"/>
              <a:gd name="connsiteX7" fmla="*/ 2034228 w 2644719"/>
              <a:gd name="connsiteY7" fmla="*/ 496860 h 719666"/>
              <a:gd name="connsiteX8" fmla="*/ 1700017 w 2644719"/>
              <a:gd name="connsiteY8" fmla="*/ 470123 h 719666"/>
              <a:gd name="connsiteX9" fmla="*/ 483491 w 2644719"/>
              <a:gd name="connsiteY9" fmla="*/ 483491 h 719666"/>
              <a:gd name="connsiteX10" fmla="*/ 323070 w 2644719"/>
              <a:gd name="connsiteY10" fmla="*/ 523596 h 719666"/>
              <a:gd name="connsiteX11" fmla="*/ 202754 w 2644719"/>
              <a:gd name="connsiteY11" fmla="*/ 710754 h 719666"/>
              <a:gd name="connsiteX12" fmla="*/ 229491 w 2644719"/>
              <a:gd name="connsiteY12" fmla="*/ 470123 h 719666"/>
              <a:gd name="connsiteX13" fmla="*/ 69070 w 2644719"/>
              <a:gd name="connsiteY13" fmla="*/ 536965 h 719666"/>
              <a:gd name="connsiteX14" fmla="*/ 242860 w 2644719"/>
              <a:gd name="connsiteY14" fmla="*/ 349807 h 719666"/>
              <a:gd name="connsiteX15" fmla="*/ 2228 w 2644719"/>
              <a:gd name="connsiteY15" fmla="*/ 309702 h 719666"/>
              <a:gd name="connsiteX16" fmla="*/ 229491 w 2644719"/>
              <a:gd name="connsiteY16" fmla="*/ 216123 h 719666"/>
              <a:gd name="connsiteX17" fmla="*/ 296333 w 2644719"/>
              <a:gd name="connsiteY17" fmla="*/ 15596 h 719666"/>
              <a:gd name="connsiteX18" fmla="*/ 349807 w 2644719"/>
              <a:gd name="connsiteY18" fmla="*/ 323070 h 719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44719" h="719666">
                <a:moveTo>
                  <a:pt x="349807" y="323070"/>
                </a:moveTo>
                <a:cubicBezTo>
                  <a:pt x="463439" y="372088"/>
                  <a:pt x="978123" y="309702"/>
                  <a:pt x="978123" y="309702"/>
                </a:cubicBezTo>
                <a:cubicBezTo>
                  <a:pt x="1278912" y="307474"/>
                  <a:pt x="1893860" y="354263"/>
                  <a:pt x="2154544" y="309702"/>
                </a:cubicBezTo>
                <a:cubicBezTo>
                  <a:pt x="2415228" y="265141"/>
                  <a:pt x="2466474" y="60158"/>
                  <a:pt x="2542228" y="42333"/>
                </a:cubicBezTo>
                <a:cubicBezTo>
                  <a:pt x="2617982" y="24508"/>
                  <a:pt x="2597930" y="124771"/>
                  <a:pt x="2609070" y="202754"/>
                </a:cubicBezTo>
                <a:cubicBezTo>
                  <a:pt x="2620210" y="280737"/>
                  <a:pt x="2644719" y="481263"/>
                  <a:pt x="2609070" y="510228"/>
                </a:cubicBezTo>
                <a:cubicBezTo>
                  <a:pt x="2573421" y="539193"/>
                  <a:pt x="2490982" y="378772"/>
                  <a:pt x="2395175" y="376544"/>
                </a:cubicBezTo>
                <a:cubicBezTo>
                  <a:pt x="2299368" y="374316"/>
                  <a:pt x="2150088" y="481264"/>
                  <a:pt x="2034228" y="496860"/>
                </a:cubicBezTo>
                <a:cubicBezTo>
                  <a:pt x="1918368" y="512457"/>
                  <a:pt x="1700017" y="470123"/>
                  <a:pt x="1700017" y="470123"/>
                </a:cubicBezTo>
                <a:lnTo>
                  <a:pt x="483491" y="483491"/>
                </a:lnTo>
                <a:cubicBezTo>
                  <a:pt x="254000" y="492403"/>
                  <a:pt x="369859" y="485719"/>
                  <a:pt x="323070" y="523596"/>
                </a:cubicBezTo>
                <a:cubicBezTo>
                  <a:pt x="276281" y="561473"/>
                  <a:pt x="218351" y="719666"/>
                  <a:pt x="202754" y="710754"/>
                </a:cubicBezTo>
                <a:cubicBezTo>
                  <a:pt x="187158" y="701842"/>
                  <a:pt x="251772" y="499088"/>
                  <a:pt x="229491" y="470123"/>
                </a:cubicBezTo>
                <a:cubicBezTo>
                  <a:pt x="207210" y="441158"/>
                  <a:pt x="66842" y="557018"/>
                  <a:pt x="69070" y="536965"/>
                </a:cubicBezTo>
                <a:cubicBezTo>
                  <a:pt x="71298" y="516912"/>
                  <a:pt x="254000" y="387684"/>
                  <a:pt x="242860" y="349807"/>
                </a:cubicBezTo>
                <a:cubicBezTo>
                  <a:pt x="231720" y="311930"/>
                  <a:pt x="4456" y="331983"/>
                  <a:pt x="2228" y="309702"/>
                </a:cubicBezTo>
                <a:cubicBezTo>
                  <a:pt x="0" y="287421"/>
                  <a:pt x="180474" y="265141"/>
                  <a:pt x="229491" y="216123"/>
                </a:cubicBezTo>
                <a:cubicBezTo>
                  <a:pt x="278508" y="167105"/>
                  <a:pt x="269596" y="0"/>
                  <a:pt x="296333" y="15596"/>
                </a:cubicBezTo>
                <a:cubicBezTo>
                  <a:pt x="323070" y="31193"/>
                  <a:pt x="236175" y="274052"/>
                  <a:pt x="349807" y="323070"/>
                </a:cubicBezTo>
                <a:close/>
              </a:path>
            </a:pathLst>
          </a:cu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pic>
        <p:nvPicPr>
          <p:cNvPr id="60" name="Picture 5"/>
          <p:cNvPicPr>
            <a:picLocks noChangeAspect="1" noChangeArrowheads="1"/>
          </p:cNvPicPr>
          <p:nvPr/>
        </p:nvPicPr>
        <p:blipFill>
          <a:blip r:embed="rId3"/>
          <a:srcRect r="71356"/>
          <a:stretch>
            <a:fillRect/>
          </a:stretch>
        </p:blipFill>
        <p:spPr bwMode="auto">
          <a:xfrm>
            <a:off x="2029796" y="3471298"/>
            <a:ext cx="885825" cy="823913"/>
          </a:xfrm>
          <a:prstGeom prst="rect">
            <a:avLst/>
          </a:prstGeom>
          <a:noFill/>
          <a:ln w="9525">
            <a:noFill/>
            <a:miter lim="800000"/>
            <a:headEnd/>
            <a:tailEnd/>
          </a:ln>
        </p:spPr>
      </p:pic>
      <p:sp>
        <p:nvSpPr>
          <p:cNvPr id="19" name="Freeform 18"/>
          <p:cNvSpPr/>
          <p:nvPr/>
        </p:nvSpPr>
        <p:spPr>
          <a:xfrm>
            <a:off x="5247135" y="3398332"/>
            <a:ext cx="2644775" cy="720725"/>
          </a:xfrm>
          <a:custGeom>
            <a:avLst/>
            <a:gdLst>
              <a:gd name="connsiteX0" fmla="*/ 349807 w 2644719"/>
              <a:gd name="connsiteY0" fmla="*/ 323070 h 719666"/>
              <a:gd name="connsiteX1" fmla="*/ 978123 w 2644719"/>
              <a:gd name="connsiteY1" fmla="*/ 309702 h 719666"/>
              <a:gd name="connsiteX2" fmla="*/ 2154544 w 2644719"/>
              <a:gd name="connsiteY2" fmla="*/ 309702 h 719666"/>
              <a:gd name="connsiteX3" fmla="*/ 2542228 w 2644719"/>
              <a:gd name="connsiteY3" fmla="*/ 42333 h 719666"/>
              <a:gd name="connsiteX4" fmla="*/ 2609070 w 2644719"/>
              <a:gd name="connsiteY4" fmla="*/ 202754 h 719666"/>
              <a:gd name="connsiteX5" fmla="*/ 2609070 w 2644719"/>
              <a:gd name="connsiteY5" fmla="*/ 510228 h 719666"/>
              <a:gd name="connsiteX6" fmla="*/ 2395175 w 2644719"/>
              <a:gd name="connsiteY6" fmla="*/ 376544 h 719666"/>
              <a:gd name="connsiteX7" fmla="*/ 2034228 w 2644719"/>
              <a:gd name="connsiteY7" fmla="*/ 496860 h 719666"/>
              <a:gd name="connsiteX8" fmla="*/ 1700017 w 2644719"/>
              <a:gd name="connsiteY8" fmla="*/ 470123 h 719666"/>
              <a:gd name="connsiteX9" fmla="*/ 483491 w 2644719"/>
              <a:gd name="connsiteY9" fmla="*/ 483491 h 719666"/>
              <a:gd name="connsiteX10" fmla="*/ 323070 w 2644719"/>
              <a:gd name="connsiteY10" fmla="*/ 523596 h 719666"/>
              <a:gd name="connsiteX11" fmla="*/ 202754 w 2644719"/>
              <a:gd name="connsiteY11" fmla="*/ 710754 h 719666"/>
              <a:gd name="connsiteX12" fmla="*/ 229491 w 2644719"/>
              <a:gd name="connsiteY12" fmla="*/ 470123 h 719666"/>
              <a:gd name="connsiteX13" fmla="*/ 69070 w 2644719"/>
              <a:gd name="connsiteY13" fmla="*/ 536965 h 719666"/>
              <a:gd name="connsiteX14" fmla="*/ 242860 w 2644719"/>
              <a:gd name="connsiteY14" fmla="*/ 349807 h 719666"/>
              <a:gd name="connsiteX15" fmla="*/ 2228 w 2644719"/>
              <a:gd name="connsiteY15" fmla="*/ 309702 h 719666"/>
              <a:gd name="connsiteX16" fmla="*/ 229491 w 2644719"/>
              <a:gd name="connsiteY16" fmla="*/ 216123 h 719666"/>
              <a:gd name="connsiteX17" fmla="*/ 296333 w 2644719"/>
              <a:gd name="connsiteY17" fmla="*/ 15596 h 719666"/>
              <a:gd name="connsiteX18" fmla="*/ 349807 w 2644719"/>
              <a:gd name="connsiteY18" fmla="*/ 323070 h 719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44719" h="719666">
                <a:moveTo>
                  <a:pt x="349807" y="323070"/>
                </a:moveTo>
                <a:cubicBezTo>
                  <a:pt x="463439" y="372088"/>
                  <a:pt x="978123" y="309702"/>
                  <a:pt x="978123" y="309702"/>
                </a:cubicBezTo>
                <a:cubicBezTo>
                  <a:pt x="1278912" y="307474"/>
                  <a:pt x="1893860" y="354263"/>
                  <a:pt x="2154544" y="309702"/>
                </a:cubicBezTo>
                <a:cubicBezTo>
                  <a:pt x="2415228" y="265141"/>
                  <a:pt x="2466474" y="60158"/>
                  <a:pt x="2542228" y="42333"/>
                </a:cubicBezTo>
                <a:cubicBezTo>
                  <a:pt x="2617982" y="24508"/>
                  <a:pt x="2597930" y="124771"/>
                  <a:pt x="2609070" y="202754"/>
                </a:cubicBezTo>
                <a:cubicBezTo>
                  <a:pt x="2620210" y="280737"/>
                  <a:pt x="2644719" y="481263"/>
                  <a:pt x="2609070" y="510228"/>
                </a:cubicBezTo>
                <a:cubicBezTo>
                  <a:pt x="2573421" y="539193"/>
                  <a:pt x="2490982" y="378772"/>
                  <a:pt x="2395175" y="376544"/>
                </a:cubicBezTo>
                <a:cubicBezTo>
                  <a:pt x="2299368" y="374316"/>
                  <a:pt x="2150088" y="481264"/>
                  <a:pt x="2034228" y="496860"/>
                </a:cubicBezTo>
                <a:cubicBezTo>
                  <a:pt x="1918368" y="512457"/>
                  <a:pt x="1700017" y="470123"/>
                  <a:pt x="1700017" y="470123"/>
                </a:cubicBezTo>
                <a:lnTo>
                  <a:pt x="483491" y="483491"/>
                </a:lnTo>
                <a:cubicBezTo>
                  <a:pt x="254000" y="492403"/>
                  <a:pt x="369859" y="485719"/>
                  <a:pt x="323070" y="523596"/>
                </a:cubicBezTo>
                <a:cubicBezTo>
                  <a:pt x="276281" y="561473"/>
                  <a:pt x="218351" y="719666"/>
                  <a:pt x="202754" y="710754"/>
                </a:cubicBezTo>
                <a:cubicBezTo>
                  <a:pt x="187158" y="701842"/>
                  <a:pt x="251772" y="499088"/>
                  <a:pt x="229491" y="470123"/>
                </a:cubicBezTo>
                <a:cubicBezTo>
                  <a:pt x="207210" y="441158"/>
                  <a:pt x="66842" y="557018"/>
                  <a:pt x="69070" y="536965"/>
                </a:cubicBezTo>
                <a:cubicBezTo>
                  <a:pt x="71298" y="516912"/>
                  <a:pt x="254000" y="387684"/>
                  <a:pt x="242860" y="349807"/>
                </a:cubicBezTo>
                <a:cubicBezTo>
                  <a:pt x="231720" y="311930"/>
                  <a:pt x="4456" y="331983"/>
                  <a:pt x="2228" y="309702"/>
                </a:cubicBezTo>
                <a:cubicBezTo>
                  <a:pt x="0" y="287421"/>
                  <a:pt x="180474" y="265141"/>
                  <a:pt x="229491" y="216123"/>
                </a:cubicBezTo>
                <a:cubicBezTo>
                  <a:pt x="278508" y="167105"/>
                  <a:pt x="269596" y="0"/>
                  <a:pt x="296333" y="15596"/>
                </a:cubicBezTo>
                <a:cubicBezTo>
                  <a:pt x="323070" y="31193"/>
                  <a:pt x="236175" y="274052"/>
                  <a:pt x="349807" y="323070"/>
                </a:cubicBezTo>
                <a:close/>
              </a:path>
            </a:pathLst>
          </a:custGeom>
          <a:solidFill>
            <a:schemeClr val="accent6">
              <a:lumMod val="60000"/>
              <a:lumOff val="40000"/>
            </a:schemeClr>
          </a:solidFill>
          <a:ln>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grpSp>
        <p:nvGrpSpPr>
          <p:cNvPr id="25" name="Group 24"/>
          <p:cNvGrpSpPr/>
          <p:nvPr/>
        </p:nvGrpSpPr>
        <p:grpSpPr>
          <a:xfrm>
            <a:off x="7302726" y="2698955"/>
            <a:ext cx="1587549" cy="362888"/>
            <a:chOff x="6032687" y="4547429"/>
            <a:chExt cx="1587549" cy="362888"/>
          </a:xfrm>
        </p:grpSpPr>
        <p:cxnSp>
          <p:nvCxnSpPr>
            <p:cNvPr id="21" name="Straight Connector 20"/>
            <p:cNvCxnSpPr/>
            <p:nvPr/>
          </p:nvCxnSpPr>
          <p:spPr>
            <a:xfrm flipV="1">
              <a:off x="6032687" y="4898976"/>
              <a:ext cx="1587549" cy="1134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a:off x="6537292" y="4723203"/>
              <a:ext cx="362887" cy="1134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27" name="Straight Connector 26"/>
          <p:cNvCxnSpPr/>
          <p:nvPr/>
        </p:nvCxnSpPr>
        <p:spPr>
          <a:xfrm>
            <a:off x="7359425" y="3345366"/>
            <a:ext cx="1553530" cy="1134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58"/>
                                        </p:tgtEl>
                                        <p:attrNameLst>
                                          <p:attrName>style.visibility</p:attrName>
                                        </p:attrNameLst>
                                      </p:cBhvr>
                                      <p:to>
                                        <p:strVal val="visible"/>
                                      </p:to>
                                    </p:set>
                                  </p:childTnLst>
                                </p:cTn>
                              </p:par>
                              <p:par>
                                <p:cTn id="9" presetID="1" presetClass="entr" presetSubtype="0" fill="hold" nodeType="withEffect">
                                  <p:stCondLst>
                                    <p:cond delay="500"/>
                                  </p:stCondLst>
                                  <p:childTnLst>
                                    <p:set>
                                      <p:cBhvr>
                                        <p:cTn id="10" dur="1" fill="hold">
                                          <p:stCondLst>
                                            <p:cond delay="0"/>
                                          </p:stCondLst>
                                        </p:cTn>
                                        <p:tgtEl>
                                          <p:spTgt spid="25"/>
                                        </p:tgtEl>
                                        <p:attrNameLst>
                                          <p:attrName>style.visibility</p:attrName>
                                        </p:attrNameLst>
                                      </p:cBhvr>
                                      <p:to>
                                        <p:strVal val="visible"/>
                                      </p:to>
                                    </p:set>
                                  </p:childTnLst>
                                </p:cTn>
                              </p:par>
                            </p:childTnLst>
                          </p:cTn>
                        </p:par>
                        <p:par>
                          <p:cTn id="11" fill="hold">
                            <p:stCondLst>
                              <p:cond delay="500"/>
                            </p:stCondLst>
                            <p:childTnLst>
                              <p:par>
                                <p:cTn id="12" presetID="1" presetClass="exit" presetSubtype="0" fill="hold" nodeType="afterEffect">
                                  <p:stCondLst>
                                    <p:cond delay="500"/>
                                  </p:stCondLst>
                                  <p:childTnLst>
                                    <p:set>
                                      <p:cBhvr>
                                        <p:cTn id="13" dur="1" fill="hold">
                                          <p:stCondLst>
                                            <p:cond delay="0"/>
                                          </p:stCondLst>
                                        </p:cTn>
                                        <p:tgtEl>
                                          <p:spTgt spid="16"/>
                                        </p:tgtEl>
                                        <p:attrNameLst>
                                          <p:attrName>style.visibility</p:attrName>
                                        </p:attrNameLst>
                                      </p:cBhvr>
                                      <p:to>
                                        <p:strVal val="hidden"/>
                                      </p:to>
                                    </p:set>
                                  </p:childTnLst>
                                </p:cTn>
                              </p:par>
                            </p:childTnLst>
                          </p:cTn>
                        </p:par>
                        <p:par>
                          <p:cTn id="14" fill="hold">
                            <p:stCondLst>
                              <p:cond delay="1000"/>
                            </p:stCondLst>
                            <p:childTnLst>
                              <p:par>
                                <p:cTn id="15" presetID="1" presetClass="exit" presetSubtype="0" fill="hold" nodeType="afterEffect">
                                  <p:stCondLst>
                                    <p:cond delay="1000"/>
                                  </p:stCondLst>
                                  <p:childTnLst>
                                    <p:set>
                                      <p:cBhvr>
                                        <p:cTn id="16" dur="1" fill="hold">
                                          <p:stCondLst>
                                            <p:cond delay="0"/>
                                          </p:stCondLst>
                                        </p:cTn>
                                        <p:tgtEl>
                                          <p:spTgt spid="8"/>
                                        </p:tgtEl>
                                        <p:attrNameLst>
                                          <p:attrName>style.visibility</p:attrName>
                                        </p:attrNameLst>
                                      </p:cBhvr>
                                      <p:to>
                                        <p:strVal val="hidden"/>
                                      </p:to>
                                    </p:set>
                                  </p:childTnLst>
                                </p:cTn>
                              </p:par>
                            </p:childTnLst>
                          </p:cTn>
                        </p:par>
                        <p:par>
                          <p:cTn id="17" fill="hold">
                            <p:stCondLst>
                              <p:cond delay="2000"/>
                            </p:stCondLst>
                            <p:childTnLst>
                              <p:par>
                                <p:cTn id="18" presetID="1" presetClass="exit" presetSubtype="0" fill="hold" nodeType="afterEffect">
                                  <p:stCondLst>
                                    <p:cond delay="1000"/>
                                  </p:stCondLst>
                                  <p:childTnLst>
                                    <p:set>
                                      <p:cBhvr>
                                        <p:cTn id="19" dur="1" fill="hold">
                                          <p:stCondLst>
                                            <p:cond delay="0"/>
                                          </p:stCondLst>
                                        </p:cTn>
                                        <p:tgtEl>
                                          <p:spTgt spid="25"/>
                                        </p:tgtEl>
                                        <p:attrNameLst>
                                          <p:attrName>style.visibility</p:attrName>
                                        </p:attrNameLst>
                                      </p:cBhvr>
                                      <p:to>
                                        <p:strVal val="hidden"/>
                                      </p:to>
                                    </p:set>
                                  </p:childTnLst>
                                </p:cTn>
                              </p:par>
                            </p:childTnLst>
                          </p:cTn>
                        </p:par>
                        <p:par>
                          <p:cTn id="20" fill="hold">
                            <p:stCondLst>
                              <p:cond delay="3000"/>
                            </p:stCondLst>
                            <p:childTnLst>
                              <p:par>
                                <p:cTn id="21" presetID="10" presetClass="exit" presetSubtype="0" fill="hold" grpId="1" nodeType="afterEffect">
                                  <p:stCondLst>
                                    <p:cond delay="1000"/>
                                  </p:stCondLst>
                                  <p:childTnLst>
                                    <p:animEffect transition="out" filter="fade">
                                      <p:cBhvr>
                                        <p:cTn id="22" dur="500"/>
                                        <p:tgtEl>
                                          <p:spTgt spid="58"/>
                                        </p:tgtEl>
                                      </p:cBhvr>
                                    </p:animEffect>
                                    <p:set>
                                      <p:cBhvr>
                                        <p:cTn id="23" dur="1" fill="hold">
                                          <p:stCondLst>
                                            <p:cond delay="499"/>
                                          </p:stCondLst>
                                        </p:cTn>
                                        <p:tgtEl>
                                          <p:spTgt spid="5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2" nodeType="afterEffect">
                                  <p:stCondLst>
                                    <p:cond delay="50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nodeType="withEffect">
                                  <p:stCondLst>
                                    <p:cond delay="500"/>
                                  </p:stCondLst>
                                  <p:childTnLst>
                                    <p:set>
                                      <p:cBhvr>
                                        <p:cTn id="34" dur="1" fill="hold">
                                          <p:stCondLst>
                                            <p:cond delay="0"/>
                                          </p:stCondLst>
                                        </p:cTn>
                                        <p:tgtEl>
                                          <p:spTgt spid="25"/>
                                        </p:tgtEl>
                                        <p:attrNameLst>
                                          <p:attrName>style.visibility</p:attrName>
                                        </p:attrNameLst>
                                      </p:cBhvr>
                                      <p:to>
                                        <p:strVal val="visible"/>
                                      </p:to>
                                    </p:set>
                                  </p:childTnLst>
                                </p:cTn>
                              </p:par>
                            </p:childTnLst>
                          </p:cTn>
                        </p:par>
                        <p:par>
                          <p:cTn id="35" fill="hold">
                            <p:stCondLst>
                              <p:cond delay="500"/>
                            </p:stCondLst>
                            <p:childTnLst>
                              <p:par>
                                <p:cTn id="36" presetID="1" presetClass="exit" presetSubtype="0" fill="hold" nodeType="afterEffect">
                                  <p:stCondLst>
                                    <p:cond delay="500"/>
                                  </p:stCondLst>
                                  <p:childTnLst>
                                    <p:set>
                                      <p:cBhvr>
                                        <p:cTn id="37" dur="1" fill="hold">
                                          <p:stCondLst>
                                            <p:cond delay="0"/>
                                          </p:stCondLst>
                                        </p:cTn>
                                        <p:tgtEl>
                                          <p:spTgt spid="14"/>
                                        </p:tgtEl>
                                        <p:attrNameLst>
                                          <p:attrName>style.visibility</p:attrName>
                                        </p:attrNameLst>
                                      </p:cBhvr>
                                      <p:to>
                                        <p:strVal val="hidden"/>
                                      </p:to>
                                    </p:set>
                                  </p:childTnLst>
                                </p:cTn>
                              </p:par>
                            </p:childTnLst>
                          </p:cTn>
                        </p:par>
                        <p:par>
                          <p:cTn id="38" fill="hold">
                            <p:stCondLst>
                              <p:cond delay="1000"/>
                            </p:stCondLst>
                            <p:childTnLst>
                              <p:par>
                                <p:cTn id="39" presetID="1" presetClass="exit" presetSubtype="0" fill="hold" nodeType="afterEffect">
                                  <p:stCondLst>
                                    <p:cond delay="1000"/>
                                  </p:stCondLst>
                                  <p:childTnLst>
                                    <p:set>
                                      <p:cBhvr>
                                        <p:cTn id="40" dur="1" fill="hold">
                                          <p:stCondLst>
                                            <p:cond delay="0"/>
                                          </p:stCondLst>
                                        </p:cTn>
                                        <p:tgtEl>
                                          <p:spTgt spid="8"/>
                                        </p:tgtEl>
                                        <p:attrNameLst>
                                          <p:attrName>style.visibility</p:attrName>
                                        </p:attrNameLst>
                                      </p:cBhvr>
                                      <p:to>
                                        <p:strVal val="hidden"/>
                                      </p:to>
                                    </p:set>
                                  </p:childTnLst>
                                </p:cTn>
                              </p:par>
                            </p:childTnLst>
                          </p:cTn>
                        </p:par>
                        <p:par>
                          <p:cTn id="41" fill="hold">
                            <p:stCondLst>
                              <p:cond delay="2000"/>
                            </p:stCondLst>
                            <p:childTnLst>
                              <p:par>
                                <p:cTn id="42" presetID="1" presetClass="exit" presetSubtype="0" fill="hold" nodeType="afterEffect">
                                  <p:stCondLst>
                                    <p:cond delay="1000"/>
                                  </p:stCondLst>
                                  <p:childTnLst>
                                    <p:set>
                                      <p:cBhvr>
                                        <p:cTn id="43" dur="1" fill="hold">
                                          <p:stCondLst>
                                            <p:cond delay="0"/>
                                          </p:stCondLst>
                                        </p:cTn>
                                        <p:tgtEl>
                                          <p:spTgt spid="25"/>
                                        </p:tgtEl>
                                        <p:attrNameLst>
                                          <p:attrName>style.visibility</p:attrName>
                                        </p:attrNameLst>
                                      </p:cBhvr>
                                      <p:to>
                                        <p:strVal val="hidden"/>
                                      </p:to>
                                    </p:set>
                                  </p:childTnLst>
                                </p:cTn>
                              </p:par>
                            </p:childTnLst>
                          </p:cTn>
                        </p:par>
                        <p:par>
                          <p:cTn id="44" fill="hold">
                            <p:stCondLst>
                              <p:cond delay="3000"/>
                            </p:stCondLst>
                            <p:childTnLst>
                              <p:par>
                                <p:cTn id="45" presetID="10" presetClass="exit" presetSubtype="0" fill="hold" grpId="3" nodeType="afterEffect">
                                  <p:stCondLst>
                                    <p:cond delay="1000"/>
                                  </p:stCondLst>
                                  <p:childTnLst>
                                    <p:animEffect transition="out" filter="fade">
                                      <p:cBhvr>
                                        <p:cTn id="46" dur="500"/>
                                        <p:tgtEl>
                                          <p:spTgt spid="58"/>
                                        </p:tgtEl>
                                      </p:cBhvr>
                                    </p:animEffect>
                                    <p:set>
                                      <p:cBhvr>
                                        <p:cTn id="47" dur="1" fill="hold">
                                          <p:stCondLst>
                                            <p:cond delay="499"/>
                                          </p:stCondLst>
                                        </p:cTn>
                                        <p:tgtEl>
                                          <p:spTgt spid="5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8"/>
                                        </p:tgtEl>
                                        <p:attrNameLst>
                                          <p:attrName>style.visibility</p:attrName>
                                        </p:attrNameLst>
                                      </p:cBhvr>
                                      <p:to>
                                        <p:strVal val="visible"/>
                                      </p:to>
                                    </p:set>
                                  </p:childTnLst>
                                </p:cTn>
                              </p:par>
                            </p:childTnLst>
                          </p:cTn>
                        </p:par>
                        <p:par>
                          <p:cTn id="54" fill="hold">
                            <p:stCondLst>
                              <p:cond delay="0"/>
                            </p:stCondLst>
                            <p:childTnLst>
                              <p:par>
                                <p:cTn id="55" presetID="1" presetClass="entr" presetSubtype="0" fill="hold" grpId="4" nodeType="afterEffect">
                                  <p:stCondLst>
                                    <p:cond delay="500"/>
                                  </p:stCondLst>
                                  <p:childTnLst>
                                    <p:set>
                                      <p:cBhvr>
                                        <p:cTn id="56" dur="1" fill="hold">
                                          <p:stCondLst>
                                            <p:cond delay="0"/>
                                          </p:stCondLst>
                                        </p:cTn>
                                        <p:tgtEl>
                                          <p:spTgt spid="58"/>
                                        </p:tgtEl>
                                        <p:attrNameLst>
                                          <p:attrName>style.visibility</p:attrName>
                                        </p:attrNameLst>
                                      </p:cBhvr>
                                      <p:to>
                                        <p:strVal val="visible"/>
                                      </p:to>
                                    </p:set>
                                  </p:childTnLst>
                                </p:cTn>
                              </p:par>
                            </p:childTnLst>
                          </p:cTn>
                        </p:par>
                        <p:par>
                          <p:cTn id="57" fill="hold">
                            <p:stCondLst>
                              <p:cond delay="500"/>
                            </p:stCondLst>
                            <p:childTnLst>
                              <p:par>
                                <p:cTn id="58" presetID="1" presetClass="entr" presetSubtype="0" fill="hold" nodeType="afterEffect">
                                  <p:stCondLst>
                                    <p:cond delay="500"/>
                                  </p:stCondLst>
                                  <p:childTnLst>
                                    <p:set>
                                      <p:cBhvr>
                                        <p:cTn id="59" dur="1" fill="hold">
                                          <p:stCondLst>
                                            <p:cond delay="0"/>
                                          </p:stCondLst>
                                        </p:cTn>
                                        <p:tgtEl>
                                          <p:spTgt spid="25"/>
                                        </p:tgtEl>
                                        <p:attrNameLst>
                                          <p:attrName>style.visibility</p:attrName>
                                        </p:attrNameLst>
                                      </p:cBhvr>
                                      <p:to>
                                        <p:strVal val="visible"/>
                                      </p:to>
                                    </p:set>
                                  </p:childTnLst>
                                </p:cTn>
                              </p:par>
                            </p:childTnLst>
                          </p:cTn>
                        </p:par>
                        <p:par>
                          <p:cTn id="60" fill="hold">
                            <p:stCondLst>
                              <p:cond delay="1000"/>
                            </p:stCondLst>
                            <p:childTnLst>
                              <p:par>
                                <p:cTn id="61" presetID="1" presetClass="exit" presetSubtype="0" fill="hold" nodeType="afterEffect">
                                  <p:stCondLst>
                                    <p:cond delay="500"/>
                                  </p:stCondLst>
                                  <p:childTnLst>
                                    <p:set>
                                      <p:cBhvr>
                                        <p:cTn id="62" dur="1" fill="hold">
                                          <p:stCondLst>
                                            <p:cond delay="0"/>
                                          </p:stCondLst>
                                        </p:cTn>
                                        <p:tgtEl>
                                          <p:spTgt spid="13"/>
                                        </p:tgtEl>
                                        <p:attrNameLst>
                                          <p:attrName>style.visibility</p:attrName>
                                        </p:attrNameLst>
                                      </p:cBhvr>
                                      <p:to>
                                        <p:strVal val="hidden"/>
                                      </p:to>
                                    </p:set>
                                  </p:childTnLst>
                                </p:cTn>
                              </p:par>
                            </p:childTnLst>
                          </p:cTn>
                        </p:par>
                        <p:par>
                          <p:cTn id="63" fill="hold">
                            <p:stCondLst>
                              <p:cond delay="1500"/>
                            </p:stCondLst>
                            <p:childTnLst>
                              <p:par>
                                <p:cTn id="64" presetID="1" presetClass="exit" presetSubtype="0" fill="hold" nodeType="afterEffect">
                                  <p:stCondLst>
                                    <p:cond delay="1000"/>
                                  </p:stCondLst>
                                  <p:childTnLst>
                                    <p:set>
                                      <p:cBhvr>
                                        <p:cTn id="65" dur="1" fill="hold">
                                          <p:stCondLst>
                                            <p:cond delay="0"/>
                                          </p:stCondLst>
                                        </p:cTn>
                                        <p:tgtEl>
                                          <p:spTgt spid="8"/>
                                        </p:tgtEl>
                                        <p:attrNameLst>
                                          <p:attrName>style.visibility</p:attrName>
                                        </p:attrNameLst>
                                      </p:cBhvr>
                                      <p:to>
                                        <p:strVal val="hidden"/>
                                      </p:to>
                                    </p:set>
                                  </p:childTnLst>
                                </p:cTn>
                              </p:par>
                            </p:childTnLst>
                          </p:cTn>
                        </p:par>
                        <p:par>
                          <p:cTn id="66" fill="hold">
                            <p:stCondLst>
                              <p:cond delay="2500"/>
                            </p:stCondLst>
                            <p:childTnLst>
                              <p:par>
                                <p:cTn id="67" presetID="1" presetClass="exit" presetSubtype="0" fill="hold" nodeType="afterEffect">
                                  <p:stCondLst>
                                    <p:cond delay="1000"/>
                                  </p:stCondLst>
                                  <p:childTnLst>
                                    <p:set>
                                      <p:cBhvr>
                                        <p:cTn id="68" dur="1" fill="hold">
                                          <p:stCondLst>
                                            <p:cond delay="0"/>
                                          </p:stCondLst>
                                        </p:cTn>
                                        <p:tgtEl>
                                          <p:spTgt spid="25"/>
                                        </p:tgtEl>
                                        <p:attrNameLst>
                                          <p:attrName>style.visibility</p:attrName>
                                        </p:attrNameLst>
                                      </p:cBhvr>
                                      <p:to>
                                        <p:strVal val="hidden"/>
                                      </p:to>
                                    </p:set>
                                  </p:childTnLst>
                                </p:cTn>
                              </p:par>
                            </p:childTnLst>
                          </p:cTn>
                        </p:par>
                        <p:par>
                          <p:cTn id="69" fill="hold">
                            <p:stCondLst>
                              <p:cond delay="3500"/>
                            </p:stCondLst>
                            <p:childTnLst>
                              <p:par>
                                <p:cTn id="70" presetID="10" presetClass="exit" presetSubtype="0" fill="hold" grpId="5" nodeType="afterEffect">
                                  <p:stCondLst>
                                    <p:cond delay="1000"/>
                                  </p:stCondLst>
                                  <p:childTnLst>
                                    <p:animEffect transition="out" filter="fade">
                                      <p:cBhvr>
                                        <p:cTn id="71" dur="500"/>
                                        <p:tgtEl>
                                          <p:spTgt spid="58"/>
                                        </p:tgtEl>
                                      </p:cBhvr>
                                    </p:animEffect>
                                    <p:set>
                                      <p:cBhvr>
                                        <p:cTn id="72" dur="1" fill="hold">
                                          <p:stCondLst>
                                            <p:cond delay="499"/>
                                          </p:stCondLst>
                                        </p:cTn>
                                        <p:tgtEl>
                                          <p:spTgt spid="58"/>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8"/>
                                        </p:tgtEl>
                                        <p:attrNameLst>
                                          <p:attrName>style.visibility</p:attrName>
                                        </p:attrNameLst>
                                      </p:cBhvr>
                                      <p:to>
                                        <p:strVal val="visible"/>
                                      </p:to>
                                    </p:set>
                                  </p:childTnLst>
                                </p:cTn>
                              </p:par>
                            </p:childTnLst>
                          </p:cTn>
                        </p:par>
                        <p:par>
                          <p:cTn id="79" fill="hold">
                            <p:stCondLst>
                              <p:cond delay="0"/>
                            </p:stCondLst>
                            <p:childTnLst>
                              <p:par>
                                <p:cTn id="80" presetID="1" presetClass="entr" presetSubtype="0" fill="hold" grpId="6" nodeType="afterEffect">
                                  <p:stCondLst>
                                    <p:cond delay="500"/>
                                  </p:stCondLst>
                                  <p:childTnLst>
                                    <p:set>
                                      <p:cBhvr>
                                        <p:cTn id="81" dur="1" fill="hold">
                                          <p:stCondLst>
                                            <p:cond delay="0"/>
                                          </p:stCondLst>
                                        </p:cTn>
                                        <p:tgtEl>
                                          <p:spTgt spid="58"/>
                                        </p:tgtEl>
                                        <p:attrNameLst>
                                          <p:attrName>style.visibility</p:attrName>
                                        </p:attrNameLst>
                                      </p:cBhvr>
                                      <p:to>
                                        <p:strVal val="visible"/>
                                      </p:to>
                                    </p:set>
                                  </p:childTnLst>
                                </p:cTn>
                              </p:par>
                            </p:childTnLst>
                          </p:cTn>
                        </p:par>
                        <p:par>
                          <p:cTn id="82" fill="hold">
                            <p:stCondLst>
                              <p:cond delay="500"/>
                            </p:stCondLst>
                            <p:childTnLst>
                              <p:par>
                                <p:cTn id="83" presetID="1" presetClass="entr" presetSubtype="0" fill="hold" nodeType="afterEffect">
                                  <p:stCondLst>
                                    <p:cond delay="500"/>
                                  </p:stCondLst>
                                  <p:childTnLst>
                                    <p:set>
                                      <p:cBhvr>
                                        <p:cTn id="84" dur="1" fill="hold">
                                          <p:stCondLst>
                                            <p:cond delay="0"/>
                                          </p:stCondLst>
                                        </p:cTn>
                                        <p:tgtEl>
                                          <p:spTgt spid="25"/>
                                        </p:tgtEl>
                                        <p:attrNameLst>
                                          <p:attrName>style.visibility</p:attrName>
                                        </p:attrNameLst>
                                      </p:cBhvr>
                                      <p:to>
                                        <p:strVal val="visible"/>
                                      </p:to>
                                    </p:set>
                                  </p:childTnLst>
                                </p:cTn>
                              </p:par>
                            </p:childTnLst>
                          </p:cTn>
                        </p:par>
                        <p:par>
                          <p:cTn id="85" fill="hold">
                            <p:stCondLst>
                              <p:cond delay="1000"/>
                            </p:stCondLst>
                            <p:childTnLst>
                              <p:par>
                                <p:cTn id="86" presetID="1" presetClass="exit" presetSubtype="0" fill="hold" nodeType="afterEffect">
                                  <p:stCondLst>
                                    <p:cond delay="1000"/>
                                  </p:stCondLst>
                                  <p:childTnLst>
                                    <p:set>
                                      <p:cBhvr>
                                        <p:cTn id="87" dur="1" fill="hold">
                                          <p:stCondLst>
                                            <p:cond delay="0"/>
                                          </p:stCondLst>
                                        </p:cTn>
                                        <p:tgtEl>
                                          <p:spTgt spid="8"/>
                                        </p:tgtEl>
                                        <p:attrNameLst>
                                          <p:attrName>style.visibility</p:attrName>
                                        </p:attrNameLst>
                                      </p:cBhvr>
                                      <p:to>
                                        <p:strVal val="hidden"/>
                                      </p:to>
                                    </p:set>
                                  </p:childTnLst>
                                </p:cTn>
                              </p:par>
                              <p:par>
                                <p:cTn id="88" presetID="1" presetClass="exit" presetSubtype="0" fill="hold" nodeType="withEffect">
                                  <p:stCondLst>
                                    <p:cond delay="1000"/>
                                  </p:stCondLst>
                                  <p:childTnLst>
                                    <p:set>
                                      <p:cBhvr>
                                        <p:cTn id="89" dur="1" fill="hold">
                                          <p:stCondLst>
                                            <p:cond delay="0"/>
                                          </p:stCondLst>
                                        </p:cTn>
                                        <p:tgtEl>
                                          <p:spTgt spid="12"/>
                                        </p:tgtEl>
                                        <p:attrNameLst>
                                          <p:attrName>style.visibility</p:attrName>
                                        </p:attrNameLst>
                                      </p:cBhvr>
                                      <p:to>
                                        <p:strVal val="hidden"/>
                                      </p:to>
                                    </p:set>
                                  </p:childTnLst>
                                </p:cTn>
                              </p:par>
                              <p:par>
                                <p:cTn id="90" presetID="1" presetClass="entr" presetSubtype="0" fill="hold" nodeType="withEffect">
                                  <p:stCondLst>
                                    <p:cond delay="1000"/>
                                  </p:stCondLst>
                                  <p:childTnLst>
                                    <p:set>
                                      <p:cBhvr>
                                        <p:cTn id="91" dur="1" fill="hold">
                                          <p:stCondLst>
                                            <p:cond delay="0"/>
                                          </p:stCondLst>
                                        </p:cTn>
                                        <p:tgtEl>
                                          <p:spTgt spid="60"/>
                                        </p:tgtEl>
                                        <p:attrNameLst>
                                          <p:attrName>style.visibility</p:attrName>
                                        </p:attrNameLst>
                                      </p:cBhvr>
                                      <p:to>
                                        <p:strVal val="visible"/>
                                      </p:to>
                                    </p:set>
                                  </p:childTnLst>
                                </p:cTn>
                              </p:par>
                            </p:childTnLst>
                          </p:cTn>
                        </p:par>
                        <p:par>
                          <p:cTn id="92" fill="hold">
                            <p:stCondLst>
                              <p:cond delay="2000"/>
                            </p:stCondLst>
                            <p:childTnLst>
                              <p:par>
                                <p:cTn id="93" presetID="1" presetClass="exit" presetSubtype="0" fill="hold" nodeType="afterEffect">
                                  <p:stCondLst>
                                    <p:cond delay="1000"/>
                                  </p:stCondLst>
                                  <p:childTnLst>
                                    <p:set>
                                      <p:cBhvr>
                                        <p:cTn id="94" dur="1" fill="hold">
                                          <p:stCondLst>
                                            <p:cond delay="0"/>
                                          </p:stCondLst>
                                        </p:cTn>
                                        <p:tgtEl>
                                          <p:spTgt spid="25"/>
                                        </p:tgtEl>
                                        <p:attrNameLst>
                                          <p:attrName>style.visibility</p:attrName>
                                        </p:attrNameLst>
                                      </p:cBhvr>
                                      <p:to>
                                        <p:strVal val="hidden"/>
                                      </p:to>
                                    </p:set>
                                  </p:childTnLst>
                                </p:cTn>
                              </p:par>
                            </p:childTnLst>
                          </p:cTn>
                        </p:par>
                        <p:par>
                          <p:cTn id="95" fill="hold">
                            <p:stCondLst>
                              <p:cond delay="3000"/>
                            </p:stCondLst>
                            <p:childTnLst>
                              <p:par>
                                <p:cTn id="96" presetID="10" presetClass="exit" presetSubtype="0" fill="hold" grpId="7" nodeType="afterEffect">
                                  <p:stCondLst>
                                    <p:cond delay="1000"/>
                                  </p:stCondLst>
                                  <p:childTnLst>
                                    <p:animEffect transition="out" filter="fade">
                                      <p:cBhvr>
                                        <p:cTn id="97" dur="500"/>
                                        <p:tgtEl>
                                          <p:spTgt spid="58"/>
                                        </p:tgtEl>
                                      </p:cBhvr>
                                    </p:animEffect>
                                    <p:set>
                                      <p:cBhvr>
                                        <p:cTn id="98" dur="1" fill="hold">
                                          <p:stCondLst>
                                            <p:cond delay="499"/>
                                          </p:stCondLst>
                                        </p:cTn>
                                        <p:tgtEl>
                                          <p:spTgt spid="58"/>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8"/>
                                        </p:tgtEl>
                                        <p:attrNameLst>
                                          <p:attrName>style.visibility</p:attrName>
                                        </p:attrNameLst>
                                      </p:cBhvr>
                                      <p:to>
                                        <p:strVal val="visible"/>
                                      </p:to>
                                    </p:set>
                                  </p:childTnLst>
                                </p:cTn>
                              </p:par>
                              <p:par>
                                <p:cTn id="103" presetID="1" presetClass="exit" presetSubtype="0" fill="hold" nodeType="withEffect">
                                  <p:stCondLst>
                                    <p:cond delay="200"/>
                                  </p:stCondLst>
                                  <p:childTnLst>
                                    <p:set>
                                      <p:cBhvr>
                                        <p:cTn id="104" dur="1" fill="hold">
                                          <p:stCondLst>
                                            <p:cond delay="0"/>
                                          </p:stCondLst>
                                        </p:cTn>
                                        <p:tgtEl>
                                          <p:spTgt spid="60"/>
                                        </p:tgtEl>
                                        <p:attrNameLst>
                                          <p:attrName>style.visibility</p:attrName>
                                        </p:attrNameLst>
                                      </p:cBhvr>
                                      <p:to>
                                        <p:strVal val="hidden"/>
                                      </p:to>
                                    </p:set>
                                  </p:childTnLst>
                                </p:cTn>
                              </p:par>
                            </p:childTnLst>
                          </p:cTn>
                        </p:par>
                        <p:par>
                          <p:cTn id="105" fill="hold">
                            <p:stCondLst>
                              <p:cond delay="200"/>
                            </p:stCondLst>
                            <p:childTnLst>
                              <p:par>
                                <p:cTn id="106" presetID="1" presetClass="entr" presetSubtype="0" fill="hold" grpId="0" nodeType="afterEffect">
                                  <p:stCondLst>
                                    <p:cond delay="500"/>
                                  </p:stCondLst>
                                  <p:childTnLst>
                                    <p:set>
                                      <p:cBhvr>
                                        <p:cTn id="107" dur="1" fill="hold">
                                          <p:stCondLst>
                                            <p:cond delay="0"/>
                                          </p:stCondLst>
                                        </p:cTn>
                                        <p:tgtEl>
                                          <p:spTgt spid="19"/>
                                        </p:tgtEl>
                                        <p:attrNameLst>
                                          <p:attrName>style.visibility</p:attrName>
                                        </p:attrNameLst>
                                      </p:cBhvr>
                                      <p:to>
                                        <p:strVal val="visible"/>
                                      </p:to>
                                    </p:set>
                                  </p:childTnLst>
                                </p:cTn>
                              </p:par>
                            </p:childTnLst>
                          </p:cTn>
                        </p:par>
                        <p:par>
                          <p:cTn id="108" fill="hold">
                            <p:stCondLst>
                              <p:cond delay="700"/>
                            </p:stCondLst>
                            <p:childTnLst>
                              <p:par>
                                <p:cTn id="109" presetID="1" presetClass="entr" presetSubtype="0" fill="hold" nodeType="afterEffect">
                                  <p:stCondLst>
                                    <p:cond delay="500"/>
                                  </p:stCondLst>
                                  <p:childTnLst>
                                    <p:set>
                                      <p:cBhvr>
                                        <p:cTn id="1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8" grpId="1" animBg="1"/>
      <p:bldP spid="58" grpId="2" animBg="1"/>
      <p:bldP spid="58" grpId="3" animBg="1"/>
      <p:bldP spid="58" grpId="4" animBg="1"/>
      <p:bldP spid="58" grpId="5" animBg="1"/>
      <p:bldP spid="58" grpId="6" animBg="1"/>
      <p:bldP spid="58" grpId="7" animBg="1"/>
      <p:bldP spid="19" grpId="0" animBg="1"/>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pPr eaLnBrk="1" hangingPunct="1"/>
            <a:r>
              <a:rPr lang="en-US" smtClean="0"/>
              <a:t>Temporal windows</a:t>
            </a:r>
          </a:p>
        </p:txBody>
      </p:sp>
      <p:grpSp>
        <p:nvGrpSpPr>
          <p:cNvPr id="58371" name="Group 26"/>
          <p:cNvGrpSpPr>
            <a:grpSpLocks/>
          </p:cNvGrpSpPr>
          <p:nvPr/>
        </p:nvGrpSpPr>
        <p:grpSpPr bwMode="auto">
          <a:xfrm>
            <a:off x="596900" y="1854200"/>
            <a:ext cx="6142038" cy="2674938"/>
            <a:chOff x="596852" y="1853592"/>
            <a:chExt cx="6141379" cy="2675229"/>
          </a:xfrm>
        </p:grpSpPr>
        <p:sp>
          <p:nvSpPr>
            <p:cNvPr id="4" name="Freeform 11"/>
            <p:cNvSpPr>
              <a:spLocks/>
            </p:cNvSpPr>
            <p:nvPr/>
          </p:nvSpPr>
          <p:spPr bwMode="auto">
            <a:xfrm>
              <a:off x="2017513" y="2633140"/>
              <a:ext cx="1079384" cy="946253"/>
            </a:xfrm>
            <a:custGeom>
              <a:avLst/>
              <a:gdLst/>
              <a:ahLst/>
              <a:cxnLst>
                <a:cxn ang="0">
                  <a:pos x="28" y="1363"/>
                </a:cxn>
                <a:cxn ang="0">
                  <a:pos x="11" y="980"/>
                </a:cxn>
                <a:cxn ang="0">
                  <a:pos x="93" y="555"/>
                </a:cxn>
                <a:cxn ang="0">
                  <a:pos x="346" y="237"/>
                </a:cxn>
                <a:cxn ang="0">
                  <a:pos x="1073" y="188"/>
                </a:cxn>
                <a:cxn ang="0">
                  <a:pos x="1375" y="1363"/>
                </a:cxn>
              </a:cxnLst>
              <a:rect l="0" t="0" r="r" b="b"/>
              <a:pathLst>
                <a:path w="1375" h="1363">
                  <a:moveTo>
                    <a:pt x="28" y="1363"/>
                  </a:moveTo>
                  <a:cubicBezTo>
                    <a:pt x="14" y="1238"/>
                    <a:pt x="0" y="1114"/>
                    <a:pt x="11" y="980"/>
                  </a:cubicBezTo>
                  <a:cubicBezTo>
                    <a:pt x="21" y="845"/>
                    <a:pt x="37" y="678"/>
                    <a:pt x="93" y="555"/>
                  </a:cubicBezTo>
                  <a:cubicBezTo>
                    <a:pt x="148" y="431"/>
                    <a:pt x="182" y="298"/>
                    <a:pt x="346" y="237"/>
                  </a:cubicBezTo>
                  <a:cubicBezTo>
                    <a:pt x="509" y="175"/>
                    <a:pt x="901" y="0"/>
                    <a:pt x="1073" y="188"/>
                  </a:cubicBezTo>
                  <a:cubicBezTo>
                    <a:pt x="1244" y="375"/>
                    <a:pt x="1324" y="1168"/>
                    <a:pt x="1375" y="1363"/>
                  </a:cubicBezTo>
                </a:path>
              </a:pathLst>
            </a:custGeom>
            <a:noFill/>
            <a:ln w="9525">
              <a:solidFill>
                <a:schemeClr val="tx1"/>
              </a:solidFill>
              <a:round/>
              <a:headEnd/>
              <a:tailEnd/>
            </a:ln>
            <a:effectLst/>
          </p:spPr>
          <p:txBody>
            <a:bodyPr wrap="none" anchor="ctr">
              <a:prstTxWarp prst="textNoShape">
                <a:avLst/>
              </a:prstTxWarp>
            </a:bodyPr>
            <a:lstStyle/>
            <a:p>
              <a:pPr eaLnBrk="0" hangingPunct="0">
                <a:defRPr/>
              </a:pPr>
              <a:endParaRPr lang="en-US" sz="1800">
                <a:latin typeface="+mn-lt"/>
                <a:ea typeface="+mn-ea"/>
                <a:cs typeface="+mn-cs"/>
              </a:endParaRPr>
            </a:p>
          </p:txBody>
        </p:sp>
        <p:sp>
          <p:nvSpPr>
            <p:cNvPr id="5" name="Freeform 12"/>
            <p:cNvSpPr>
              <a:spLocks/>
            </p:cNvSpPr>
            <p:nvPr/>
          </p:nvSpPr>
          <p:spPr bwMode="auto">
            <a:xfrm>
              <a:off x="3074674" y="2633140"/>
              <a:ext cx="1080971" cy="946253"/>
            </a:xfrm>
            <a:custGeom>
              <a:avLst/>
              <a:gdLst/>
              <a:ahLst/>
              <a:cxnLst>
                <a:cxn ang="0">
                  <a:pos x="28" y="1363"/>
                </a:cxn>
                <a:cxn ang="0">
                  <a:pos x="11" y="980"/>
                </a:cxn>
                <a:cxn ang="0">
                  <a:pos x="93" y="555"/>
                </a:cxn>
                <a:cxn ang="0">
                  <a:pos x="346" y="237"/>
                </a:cxn>
                <a:cxn ang="0">
                  <a:pos x="1073" y="188"/>
                </a:cxn>
                <a:cxn ang="0">
                  <a:pos x="1375" y="1363"/>
                </a:cxn>
              </a:cxnLst>
              <a:rect l="0" t="0" r="r" b="b"/>
              <a:pathLst>
                <a:path w="1375" h="1363">
                  <a:moveTo>
                    <a:pt x="28" y="1363"/>
                  </a:moveTo>
                  <a:cubicBezTo>
                    <a:pt x="14" y="1238"/>
                    <a:pt x="0" y="1114"/>
                    <a:pt x="11" y="980"/>
                  </a:cubicBezTo>
                  <a:cubicBezTo>
                    <a:pt x="21" y="845"/>
                    <a:pt x="37" y="678"/>
                    <a:pt x="93" y="555"/>
                  </a:cubicBezTo>
                  <a:cubicBezTo>
                    <a:pt x="148" y="431"/>
                    <a:pt x="182" y="298"/>
                    <a:pt x="346" y="237"/>
                  </a:cubicBezTo>
                  <a:cubicBezTo>
                    <a:pt x="509" y="175"/>
                    <a:pt x="901" y="0"/>
                    <a:pt x="1073" y="188"/>
                  </a:cubicBezTo>
                  <a:cubicBezTo>
                    <a:pt x="1244" y="375"/>
                    <a:pt x="1324" y="1168"/>
                    <a:pt x="1375" y="1363"/>
                  </a:cubicBezTo>
                </a:path>
              </a:pathLst>
            </a:custGeom>
            <a:noFill/>
            <a:ln w="9525">
              <a:solidFill>
                <a:schemeClr val="tx1"/>
              </a:solidFill>
              <a:round/>
              <a:headEnd/>
              <a:tailEnd/>
            </a:ln>
            <a:effectLst/>
          </p:spPr>
          <p:txBody>
            <a:bodyPr wrap="none" anchor="ctr">
              <a:prstTxWarp prst="textNoShape">
                <a:avLst/>
              </a:prstTxWarp>
            </a:bodyPr>
            <a:lstStyle/>
            <a:p>
              <a:pPr eaLnBrk="0" hangingPunct="0">
                <a:defRPr/>
              </a:pPr>
              <a:endParaRPr lang="en-US" sz="1800">
                <a:latin typeface="+mn-lt"/>
                <a:ea typeface="+mn-ea"/>
                <a:cs typeface="+mn-cs"/>
              </a:endParaRPr>
            </a:p>
          </p:txBody>
        </p:sp>
        <p:sp>
          <p:nvSpPr>
            <p:cNvPr id="6" name="Freeform 13"/>
            <p:cNvSpPr>
              <a:spLocks/>
            </p:cNvSpPr>
            <p:nvPr/>
          </p:nvSpPr>
          <p:spPr bwMode="auto">
            <a:xfrm>
              <a:off x="4136597" y="2633140"/>
              <a:ext cx="1079384" cy="946253"/>
            </a:xfrm>
            <a:custGeom>
              <a:avLst/>
              <a:gdLst/>
              <a:ahLst/>
              <a:cxnLst>
                <a:cxn ang="0">
                  <a:pos x="28" y="1363"/>
                </a:cxn>
                <a:cxn ang="0">
                  <a:pos x="11" y="980"/>
                </a:cxn>
                <a:cxn ang="0">
                  <a:pos x="93" y="555"/>
                </a:cxn>
                <a:cxn ang="0">
                  <a:pos x="346" y="237"/>
                </a:cxn>
                <a:cxn ang="0">
                  <a:pos x="1073" y="188"/>
                </a:cxn>
                <a:cxn ang="0">
                  <a:pos x="1375" y="1363"/>
                </a:cxn>
              </a:cxnLst>
              <a:rect l="0" t="0" r="r" b="b"/>
              <a:pathLst>
                <a:path w="1375" h="1363">
                  <a:moveTo>
                    <a:pt x="28" y="1363"/>
                  </a:moveTo>
                  <a:cubicBezTo>
                    <a:pt x="14" y="1238"/>
                    <a:pt x="0" y="1114"/>
                    <a:pt x="11" y="980"/>
                  </a:cubicBezTo>
                  <a:cubicBezTo>
                    <a:pt x="21" y="845"/>
                    <a:pt x="37" y="678"/>
                    <a:pt x="93" y="555"/>
                  </a:cubicBezTo>
                  <a:cubicBezTo>
                    <a:pt x="148" y="431"/>
                    <a:pt x="182" y="298"/>
                    <a:pt x="346" y="237"/>
                  </a:cubicBezTo>
                  <a:cubicBezTo>
                    <a:pt x="509" y="175"/>
                    <a:pt x="901" y="0"/>
                    <a:pt x="1073" y="188"/>
                  </a:cubicBezTo>
                  <a:cubicBezTo>
                    <a:pt x="1244" y="375"/>
                    <a:pt x="1324" y="1168"/>
                    <a:pt x="1375" y="1363"/>
                  </a:cubicBezTo>
                </a:path>
              </a:pathLst>
            </a:custGeom>
            <a:noFill/>
            <a:ln w="9525">
              <a:solidFill>
                <a:schemeClr val="tx1"/>
              </a:solidFill>
              <a:round/>
              <a:headEnd/>
              <a:tailEnd/>
            </a:ln>
            <a:effectLst/>
          </p:spPr>
          <p:txBody>
            <a:bodyPr wrap="none" anchor="ctr">
              <a:prstTxWarp prst="textNoShape">
                <a:avLst/>
              </a:prstTxWarp>
            </a:bodyPr>
            <a:lstStyle/>
            <a:p>
              <a:pPr eaLnBrk="0" hangingPunct="0">
                <a:defRPr/>
              </a:pPr>
              <a:endParaRPr lang="en-US" sz="1800">
                <a:latin typeface="+mn-lt"/>
                <a:ea typeface="+mn-ea"/>
                <a:cs typeface="+mn-cs"/>
              </a:endParaRPr>
            </a:p>
          </p:txBody>
        </p:sp>
        <p:sp>
          <p:nvSpPr>
            <p:cNvPr id="7" name="Freeform 14"/>
            <p:cNvSpPr>
              <a:spLocks/>
            </p:cNvSpPr>
            <p:nvPr/>
          </p:nvSpPr>
          <p:spPr bwMode="auto">
            <a:xfrm>
              <a:off x="5209632" y="2633140"/>
              <a:ext cx="1079384" cy="946253"/>
            </a:xfrm>
            <a:custGeom>
              <a:avLst/>
              <a:gdLst/>
              <a:ahLst/>
              <a:cxnLst>
                <a:cxn ang="0">
                  <a:pos x="28" y="1363"/>
                </a:cxn>
                <a:cxn ang="0">
                  <a:pos x="11" y="980"/>
                </a:cxn>
                <a:cxn ang="0">
                  <a:pos x="93" y="555"/>
                </a:cxn>
                <a:cxn ang="0">
                  <a:pos x="346" y="237"/>
                </a:cxn>
                <a:cxn ang="0">
                  <a:pos x="1073" y="188"/>
                </a:cxn>
                <a:cxn ang="0">
                  <a:pos x="1375" y="1363"/>
                </a:cxn>
              </a:cxnLst>
              <a:rect l="0" t="0" r="r" b="b"/>
              <a:pathLst>
                <a:path w="1375" h="1363">
                  <a:moveTo>
                    <a:pt x="28" y="1363"/>
                  </a:moveTo>
                  <a:cubicBezTo>
                    <a:pt x="14" y="1238"/>
                    <a:pt x="0" y="1114"/>
                    <a:pt x="11" y="980"/>
                  </a:cubicBezTo>
                  <a:cubicBezTo>
                    <a:pt x="21" y="845"/>
                    <a:pt x="37" y="678"/>
                    <a:pt x="93" y="555"/>
                  </a:cubicBezTo>
                  <a:cubicBezTo>
                    <a:pt x="148" y="431"/>
                    <a:pt x="182" y="298"/>
                    <a:pt x="346" y="237"/>
                  </a:cubicBezTo>
                  <a:cubicBezTo>
                    <a:pt x="509" y="175"/>
                    <a:pt x="901" y="0"/>
                    <a:pt x="1073" y="188"/>
                  </a:cubicBezTo>
                  <a:cubicBezTo>
                    <a:pt x="1244" y="375"/>
                    <a:pt x="1324" y="1168"/>
                    <a:pt x="1375" y="1363"/>
                  </a:cubicBezTo>
                </a:path>
              </a:pathLst>
            </a:custGeom>
            <a:solidFill>
              <a:schemeClr val="bg1"/>
            </a:solidFill>
            <a:ln w="9525">
              <a:solidFill>
                <a:schemeClr val="tx1"/>
              </a:solidFill>
              <a:round/>
              <a:headEnd/>
              <a:tailEnd/>
            </a:ln>
            <a:effectLst/>
          </p:spPr>
          <p:txBody>
            <a:bodyPr wrap="none" anchor="ctr">
              <a:prstTxWarp prst="textNoShape">
                <a:avLst/>
              </a:prstTxWarp>
            </a:bodyPr>
            <a:lstStyle/>
            <a:p>
              <a:pPr eaLnBrk="0" hangingPunct="0">
                <a:defRPr/>
              </a:pPr>
              <a:endParaRPr lang="en-US" sz="1800">
                <a:latin typeface="+mn-lt"/>
                <a:ea typeface="+mn-ea"/>
                <a:cs typeface="+mn-cs"/>
              </a:endParaRPr>
            </a:p>
          </p:txBody>
        </p:sp>
        <p:sp>
          <p:nvSpPr>
            <p:cNvPr id="8" name="Line 15"/>
            <p:cNvSpPr>
              <a:spLocks noChangeShapeType="1"/>
            </p:cNvSpPr>
            <p:nvPr/>
          </p:nvSpPr>
          <p:spPr bwMode="auto">
            <a:xfrm>
              <a:off x="1346072" y="3550815"/>
              <a:ext cx="5387397" cy="0"/>
            </a:xfrm>
            <a:prstGeom prst="line">
              <a:avLst/>
            </a:prstGeom>
            <a:noFill/>
            <a:ln w="9525">
              <a:solidFill>
                <a:schemeClr val="tx1"/>
              </a:solidFill>
              <a:round/>
              <a:headEnd/>
              <a:tailEnd/>
            </a:ln>
            <a:effectLst/>
          </p:spPr>
          <p:txBody>
            <a:bodyPr wrap="none" anchor="ctr">
              <a:prstTxWarp prst="textNoShape">
                <a:avLst/>
              </a:prstTxWarp>
            </a:bodyPr>
            <a:lstStyle/>
            <a:p>
              <a:pPr eaLnBrk="0" hangingPunct="0">
                <a:defRPr/>
              </a:pPr>
              <a:endParaRPr lang="en-US" sz="1800">
                <a:latin typeface="+mn-lt"/>
                <a:ea typeface="+mn-ea"/>
                <a:cs typeface="+mn-cs"/>
              </a:endParaRPr>
            </a:p>
          </p:txBody>
        </p:sp>
        <p:sp>
          <p:nvSpPr>
            <p:cNvPr id="9" name="Text Box 16"/>
            <p:cNvSpPr txBox="1">
              <a:spLocks noChangeArrowheads="1"/>
            </p:cNvSpPr>
            <p:nvPr/>
          </p:nvSpPr>
          <p:spPr bwMode="auto">
            <a:xfrm>
              <a:off x="2861972" y="4158893"/>
              <a:ext cx="2273056" cy="369928"/>
            </a:xfrm>
            <a:prstGeom prst="rect">
              <a:avLst/>
            </a:prstGeom>
            <a:noFill/>
            <a:ln w="9525">
              <a:noFill/>
              <a:miter lim="800000"/>
              <a:headEnd/>
              <a:tailEnd/>
            </a:ln>
            <a:effectLst/>
          </p:spPr>
          <p:txBody>
            <a:bodyPr>
              <a:prstTxWarp prst="textNoShape">
                <a:avLst/>
              </a:prstTxWarp>
              <a:spAutoFit/>
            </a:bodyPr>
            <a:lstStyle/>
            <a:p>
              <a:pPr eaLnBrk="0" hangingPunct="0"/>
              <a:r>
                <a:rPr lang="en-US" sz="1800">
                  <a:latin typeface="Calibri" pitchFamily="-65" charset="0"/>
                </a:rPr>
                <a:t>Time (ms)</a:t>
              </a:r>
            </a:p>
          </p:txBody>
        </p:sp>
        <p:sp>
          <p:nvSpPr>
            <p:cNvPr id="10" name="Text Box 18"/>
            <p:cNvSpPr txBox="1">
              <a:spLocks noChangeArrowheads="1"/>
            </p:cNvSpPr>
            <p:nvPr/>
          </p:nvSpPr>
          <p:spPr bwMode="auto">
            <a:xfrm>
              <a:off x="1792112" y="3761975"/>
              <a:ext cx="4946119" cy="368340"/>
            </a:xfrm>
            <a:prstGeom prst="rect">
              <a:avLst/>
            </a:prstGeom>
            <a:noFill/>
            <a:ln w="9525">
              <a:noFill/>
              <a:miter lim="800000"/>
              <a:headEnd/>
              <a:tailEnd/>
            </a:ln>
            <a:effectLst/>
          </p:spPr>
          <p:txBody>
            <a:bodyPr>
              <a:prstTxWarp prst="textNoShape">
                <a:avLst/>
              </a:prstTxWarp>
              <a:spAutoFit/>
            </a:bodyPr>
            <a:lstStyle/>
            <a:p>
              <a:pPr eaLnBrk="0" hangingPunct="0"/>
              <a:r>
                <a:rPr lang="en-US" sz="1800">
                  <a:latin typeface="Calibri" pitchFamily="-65" charset="0"/>
                </a:rPr>
                <a:t>800             600            400               200                 0</a:t>
              </a:r>
            </a:p>
          </p:txBody>
        </p:sp>
        <p:sp>
          <p:nvSpPr>
            <p:cNvPr id="11" name="Line 19"/>
            <p:cNvSpPr>
              <a:spLocks noChangeShapeType="1"/>
            </p:cNvSpPr>
            <p:nvPr/>
          </p:nvSpPr>
          <p:spPr bwMode="auto">
            <a:xfrm flipV="1">
              <a:off x="1346072" y="2072691"/>
              <a:ext cx="0" cy="1471773"/>
            </a:xfrm>
            <a:prstGeom prst="line">
              <a:avLst/>
            </a:prstGeom>
            <a:noFill/>
            <a:ln w="9525">
              <a:solidFill>
                <a:schemeClr val="tx1"/>
              </a:solidFill>
              <a:round/>
              <a:headEnd/>
              <a:tailEnd/>
            </a:ln>
            <a:effectLst/>
          </p:spPr>
          <p:txBody>
            <a:bodyPr wrap="none" anchor="ctr">
              <a:prstTxWarp prst="textNoShape">
                <a:avLst/>
              </a:prstTxWarp>
            </a:bodyPr>
            <a:lstStyle/>
            <a:p>
              <a:pPr eaLnBrk="0" hangingPunct="0">
                <a:defRPr/>
              </a:pPr>
              <a:endParaRPr lang="en-US" sz="1800">
                <a:latin typeface="+mn-lt"/>
                <a:ea typeface="+mn-ea"/>
                <a:cs typeface="+mn-cs"/>
              </a:endParaRPr>
            </a:p>
          </p:txBody>
        </p:sp>
        <p:sp>
          <p:nvSpPr>
            <p:cNvPr id="12" name="Text Box 20"/>
            <p:cNvSpPr txBox="1">
              <a:spLocks noChangeArrowheads="1"/>
            </p:cNvSpPr>
            <p:nvPr/>
          </p:nvSpPr>
          <p:spPr bwMode="auto">
            <a:xfrm rot="16200000">
              <a:off x="130006" y="2320438"/>
              <a:ext cx="1581322" cy="647631"/>
            </a:xfrm>
            <a:prstGeom prst="rect">
              <a:avLst/>
            </a:prstGeom>
            <a:noFill/>
            <a:ln w="9525">
              <a:noFill/>
              <a:miter lim="800000"/>
              <a:headEnd/>
              <a:tailEnd/>
            </a:ln>
            <a:effectLst/>
          </p:spPr>
          <p:txBody>
            <a:bodyPr wrap="none">
              <a:prstTxWarp prst="textNoShape">
                <a:avLst/>
              </a:prstTxWarp>
              <a:spAutoFit/>
            </a:bodyPr>
            <a:lstStyle/>
            <a:p>
              <a:pPr eaLnBrk="0" hangingPunct="0">
                <a:defRPr/>
              </a:pPr>
              <a:r>
                <a:rPr lang="en-US" sz="1800" dirty="0">
                  <a:latin typeface="+mn-lt"/>
                  <a:ea typeface="+mn-ea"/>
                  <a:cs typeface="+mn-cs"/>
                </a:rPr>
                <a:t>Relative</a:t>
              </a:r>
            </a:p>
            <a:p>
              <a:pPr eaLnBrk="0" hangingPunct="0">
                <a:defRPr/>
              </a:pPr>
              <a:r>
                <a:rPr lang="en-US" sz="1800" dirty="0">
                  <a:latin typeface="+mn-lt"/>
                  <a:ea typeface="+mn-ea"/>
                  <a:cs typeface="+mn-cs"/>
                </a:rPr>
                <a:t>amplitude (dB)</a:t>
              </a:r>
            </a:p>
          </p:txBody>
        </p:sp>
      </p:grpSp>
      <p:sp>
        <p:nvSpPr>
          <p:cNvPr id="25" name="Freeform 14"/>
          <p:cNvSpPr>
            <a:spLocks/>
          </p:cNvSpPr>
          <p:nvPr/>
        </p:nvSpPr>
        <p:spPr bwMode="auto">
          <a:xfrm>
            <a:off x="5200650" y="2611438"/>
            <a:ext cx="1079500" cy="946150"/>
          </a:xfrm>
          <a:custGeom>
            <a:avLst/>
            <a:gdLst/>
            <a:ahLst/>
            <a:cxnLst>
              <a:cxn ang="0">
                <a:pos x="28" y="1363"/>
              </a:cxn>
              <a:cxn ang="0">
                <a:pos x="11" y="980"/>
              </a:cxn>
              <a:cxn ang="0">
                <a:pos x="93" y="555"/>
              </a:cxn>
              <a:cxn ang="0">
                <a:pos x="346" y="237"/>
              </a:cxn>
              <a:cxn ang="0">
                <a:pos x="1073" y="188"/>
              </a:cxn>
              <a:cxn ang="0">
                <a:pos x="1375" y="1363"/>
              </a:cxn>
            </a:cxnLst>
            <a:rect l="0" t="0" r="r" b="b"/>
            <a:pathLst>
              <a:path w="1375" h="1363">
                <a:moveTo>
                  <a:pt x="28" y="1363"/>
                </a:moveTo>
                <a:cubicBezTo>
                  <a:pt x="14" y="1238"/>
                  <a:pt x="0" y="1114"/>
                  <a:pt x="11" y="980"/>
                </a:cubicBezTo>
                <a:cubicBezTo>
                  <a:pt x="21" y="845"/>
                  <a:pt x="37" y="678"/>
                  <a:pt x="93" y="555"/>
                </a:cubicBezTo>
                <a:cubicBezTo>
                  <a:pt x="148" y="431"/>
                  <a:pt x="182" y="298"/>
                  <a:pt x="346" y="237"/>
                </a:cubicBezTo>
                <a:cubicBezTo>
                  <a:pt x="509" y="175"/>
                  <a:pt x="901" y="0"/>
                  <a:pt x="1073" y="188"/>
                </a:cubicBezTo>
                <a:cubicBezTo>
                  <a:pt x="1244" y="375"/>
                  <a:pt x="1324" y="1168"/>
                  <a:pt x="1375" y="1363"/>
                </a:cubicBezTo>
              </a:path>
            </a:pathLst>
          </a:custGeom>
          <a:solidFill>
            <a:schemeClr val="accent6">
              <a:lumMod val="75000"/>
            </a:schemeClr>
          </a:solidFill>
          <a:ln w="9525">
            <a:solidFill>
              <a:schemeClr val="tx1"/>
            </a:solidFill>
            <a:round/>
            <a:headEnd/>
            <a:tailEnd/>
          </a:ln>
          <a:effectLst/>
        </p:spPr>
        <p:txBody>
          <a:bodyPr wrap="none" anchor="ctr">
            <a:prstTxWarp prst="textNoShape">
              <a:avLst/>
            </a:prstTxWarp>
          </a:bodyPr>
          <a:lstStyle/>
          <a:p>
            <a:pPr eaLnBrk="0" hangingPunct="0">
              <a:defRPr/>
            </a:pPr>
            <a:endParaRPr lang="en-US" sz="1800">
              <a:latin typeface="+mn-lt"/>
              <a:ea typeface="+mn-ea"/>
              <a:cs typeface="+mn-cs"/>
            </a:endParaRPr>
          </a:p>
        </p:txBody>
      </p:sp>
      <p:grpSp>
        <p:nvGrpSpPr>
          <p:cNvPr id="13" name="Group 23"/>
          <p:cNvGrpSpPr>
            <a:grpSpLocks/>
          </p:cNvGrpSpPr>
          <p:nvPr/>
        </p:nvGrpSpPr>
        <p:grpSpPr bwMode="auto">
          <a:xfrm>
            <a:off x="169863" y="5199063"/>
            <a:ext cx="2393950" cy="1428750"/>
            <a:chOff x="169863" y="5199061"/>
            <a:chExt cx="2393952" cy="1428749"/>
          </a:xfrm>
        </p:grpSpPr>
        <p:grpSp>
          <p:nvGrpSpPr>
            <p:cNvPr id="58395" name="Group 61"/>
            <p:cNvGrpSpPr>
              <a:grpSpLocks/>
            </p:cNvGrpSpPr>
            <p:nvPr/>
          </p:nvGrpSpPr>
          <p:grpSpPr bwMode="auto">
            <a:xfrm>
              <a:off x="169863" y="5199061"/>
              <a:ext cx="2393952" cy="1428749"/>
              <a:chOff x="107" y="3275"/>
              <a:chExt cx="1508" cy="900"/>
            </a:xfrm>
          </p:grpSpPr>
          <p:grpSp>
            <p:nvGrpSpPr>
              <p:cNvPr id="58398" name="Group 44"/>
              <p:cNvGrpSpPr>
                <a:grpSpLocks/>
              </p:cNvGrpSpPr>
              <p:nvPr/>
            </p:nvGrpSpPr>
            <p:grpSpPr bwMode="auto">
              <a:xfrm>
                <a:off x="696" y="3341"/>
                <a:ext cx="685" cy="364"/>
                <a:chOff x="4506" y="1673"/>
                <a:chExt cx="685" cy="364"/>
              </a:xfrm>
            </p:grpSpPr>
            <p:sp>
              <p:nvSpPr>
                <p:cNvPr id="20" name="Line 45"/>
                <p:cNvSpPr>
                  <a:spLocks noChangeShapeType="1"/>
                </p:cNvSpPr>
                <p:nvPr/>
              </p:nvSpPr>
              <p:spPr bwMode="auto">
                <a:xfrm>
                  <a:off x="4513" y="1673"/>
                  <a:ext cx="1" cy="356"/>
                </a:xfrm>
                <a:prstGeom prst="line">
                  <a:avLst/>
                </a:prstGeom>
                <a:noFill/>
                <a:ln w="9525">
                  <a:solidFill>
                    <a:schemeClr val="tx1"/>
                  </a:solidFill>
                  <a:round/>
                  <a:headEnd/>
                  <a:tailEnd/>
                </a:ln>
                <a:effectLst/>
              </p:spPr>
              <p:txBody>
                <a:bodyPr wrap="none" anchor="ctr">
                  <a:prstTxWarp prst="textNoShape">
                    <a:avLst/>
                  </a:prstTxWarp>
                </a:bodyPr>
                <a:lstStyle/>
                <a:p>
                  <a:pPr eaLnBrk="0" hangingPunct="0">
                    <a:defRPr/>
                  </a:pPr>
                  <a:endParaRPr lang="en-US" sz="1800">
                    <a:latin typeface="+mn-lt"/>
                    <a:ea typeface="+mn-ea"/>
                    <a:cs typeface="+mn-cs"/>
                  </a:endParaRPr>
                </a:p>
              </p:txBody>
            </p:sp>
            <p:sp>
              <p:nvSpPr>
                <p:cNvPr id="21" name="Line 46"/>
                <p:cNvSpPr>
                  <a:spLocks noChangeShapeType="1"/>
                </p:cNvSpPr>
                <p:nvPr/>
              </p:nvSpPr>
              <p:spPr bwMode="auto">
                <a:xfrm>
                  <a:off x="4506" y="2037"/>
                  <a:ext cx="685" cy="0"/>
                </a:xfrm>
                <a:prstGeom prst="line">
                  <a:avLst/>
                </a:prstGeom>
                <a:noFill/>
                <a:ln w="9525">
                  <a:solidFill>
                    <a:schemeClr val="tx1"/>
                  </a:solidFill>
                  <a:round/>
                  <a:headEnd/>
                  <a:tailEnd/>
                </a:ln>
                <a:effectLst/>
              </p:spPr>
              <p:txBody>
                <a:bodyPr wrap="none" anchor="ctr">
                  <a:prstTxWarp prst="textNoShape">
                    <a:avLst/>
                  </a:prstTxWarp>
                </a:bodyPr>
                <a:lstStyle/>
                <a:p>
                  <a:pPr eaLnBrk="0" hangingPunct="0">
                    <a:defRPr/>
                  </a:pPr>
                  <a:endParaRPr lang="en-US" sz="1800">
                    <a:latin typeface="+mn-lt"/>
                    <a:ea typeface="+mn-ea"/>
                    <a:cs typeface="+mn-cs"/>
                  </a:endParaRPr>
                </a:p>
              </p:txBody>
            </p:sp>
          </p:grpSp>
          <p:sp>
            <p:nvSpPr>
              <p:cNvPr id="15" name="Text Box 47"/>
              <p:cNvSpPr txBox="1">
                <a:spLocks noChangeArrowheads="1"/>
              </p:cNvSpPr>
              <p:nvPr/>
            </p:nvSpPr>
            <p:spPr bwMode="auto">
              <a:xfrm>
                <a:off x="107" y="3352"/>
                <a:ext cx="419" cy="407"/>
              </a:xfrm>
              <a:prstGeom prst="rect">
                <a:avLst/>
              </a:prstGeom>
              <a:noFill/>
              <a:ln w="9525">
                <a:noFill/>
                <a:miter lim="800000"/>
                <a:headEnd/>
                <a:tailEnd/>
              </a:ln>
              <a:effectLst/>
            </p:spPr>
            <p:txBody>
              <a:bodyPr wrap="none">
                <a:prstTxWarp prst="textNoShape">
                  <a:avLst/>
                </a:prstTxWarp>
                <a:spAutoFit/>
              </a:bodyPr>
              <a:lstStyle/>
              <a:p>
                <a:pPr eaLnBrk="0" hangingPunct="0">
                  <a:defRPr/>
                </a:pPr>
                <a:r>
                  <a:rPr lang="en-US" sz="1800" dirty="0">
                    <a:latin typeface="+mn-lt"/>
                    <a:ea typeface="+mn-ea"/>
                    <a:cs typeface="+mn-cs"/>
                  </a:rPr>
                  <a:t>Level</a:t>
                </a:r>
              </a:p>
              <a:p>
                <a:pPr eaLnBrk="0" hangingPunct="0">
                  <a:defRPr/>
                </a:pPr>
                <a:r>
                  <a:rPr lang="en-US" sz="1800" dirty="0">
                    <a:latin typeface="+mn-lt"/>
                    <a:ea typeface="+mn-ea"/>
                    <a:cs typeface="+mn-cs"/>
                  </a:rPr>
                  <a:t>(dB)</a:t>
                </a:r>
              </a:p>
            </p:txBody>
          </p:sp>
          <p:sp>
            <p:nvSpPr>
              <p:cNvPr id="16" name="Text Box 48"/>
              <p:cNvSpPr txBox="1">
                <a:spLocks noChangeArrowheads="1"/>
              </p:cNvSpPr>
              <p:nvPr/>
            </p:nvSpPr>
            <p:spPr bwMode="auto">
              <a:xfrm>
                <a:off x="687" y="3942"/>
                <a:ext cx="928" cy="233"/>
              </a:xfrm>
              <a:prstGeom prst="rect">
                <a:avLst/>
              </a:prstGeom>
              <a:noFill/>
              <a:ln w="9525">
                <a:noFill/>
                <a:miter lim="800000"/>
                <a:headEnd/>
                <a:tailEnd/>
              </a:ln>
              <a:effectLst/>
            </p:spPr>
            <p:txBody>
              <a:bodyPr wrap="none">
                <a:prstTxWarp prst="textNoShape">
                  <a:avLst/>
                </a:prstTxWarp>
                <a:spAutoFit/>
              </a:bodyPr>
              <a:lstStyle/>
              <a:p>
                <a:pPr eaLnBrk="0" hangingPunct="0"/>
                <a:r>
                  <a:rPr lang="en-US" sz="1800">
                    <a:latin typeface="Calibri" pitchFamily="-65" charset="0"/>
                  </a:rPr>
                  <a:t>Duration (ms)</a:t>
                </a:r>
              </a:p>
            </p:txBody>
          </p:sp>
          <p:sp>
            <p:nvSpPr>
              <p:cNvPr id="19" name="Text Box 52"/>
              <p:cNvSpPr txBox="1">
                <a:spLocks noChangeArrowheads="1"/>
              </p:cNvSpPr>
              <p:nvPr/>
            </p:nvSpPr>
            <p:spPr bwMode="auto">
              <a:xfrm>
                <a:off x="465" y="3275"/>
                <a:ext cx="264" cy="233"/>
              </a:xfrm>
              <a:prstGeom prst="rect">
                <a:avLst/>
              </a:prstGeom>
              <a:noFill/>
              <a:ln w="9525">
                <a:noFill/>
                <a:miter lim="800000"/>
                <a:headEnd/>
                <a:tailEnd/>
              </a:ln>
              <a:effectLst/>
            </p:spPr>
            <p:txBody>
              <a:bodyPr wrap="none">
                <a:prstTxWarp prst="textNoShape">
                  <a:avLst/>
                </a:prstTxWarp>
                <a:spAutoFit/>
              </a:bodyPr>
              <a:lstStyle/>
              <a:p>
                <a:pPr eaLnBrk="0" hangingPunct="0">
                  <a:defRPr/>
                </a:pPr>
                <a:r>
                  <a:rPr lang="en-US" sz="1800">
                    <a:latin typeface="+mn-lt"/>
                    <a:ea typeface="+mn-ea"/>
                    <a:cs typeface="+mn-cs"/>
                  </a:rPr>
                  <a:t>16</a:t>
                </a:r>
              </a:p>
            </p:txBody>
          </p:sp>
        </p:grpSp>
        <p:sp>
          <p:nvSpPr>
            <p:cNvPr id="22" name="TextBox 21"/>
            <p:cNvSpPr txBox="1"/>
            <p:nvPr/>
          </p:nvSpPr>
          <p:spPr>
            <a:xfrm>
              <a:off x="962026" y="5989635"/>
              <a:ext cx="1370014" cy="368300"/>
            </a:xfrm>
            <a:prstGeom prst="rect">
              <a:avLst/>
            </a:prstGeom>
            <a:noFill/>
          </p:spPr>
          <p:txBody>
            <a:bodyPr wrap="none">
              <a:prstTxWarp prst="textNoShape">
                <a:avLst/>
              </a:prstTxWarp>
              <a:spAutoFit/>
            </a:bodyPr>
            <a:lstStyle/>
            <a:p>
              <a:pPr eaLnBrk="0" hangingPunct="0"/>
              <a:r>
                <a:rPr lang="en-US" sz="1800">
                  <a:latin typeface="Calibri" pitchFamily="-65" charset="0"/>
                </a:rPr>
                <a:t>0    200   400</a:t>
              </a:r>
            </a:p>
          </p:txBody>
        </p:sp>
        <p:sp>
          <p:nvSpPr>
            <p:cNvPr id="23" name="Rectangle 22"/>
            <p:cNvSpPr/>
            <p:nvPr/>
          </p:nvSpPr>
          <p:spPr>
            <a:xfrm>
              <a:off x="1122364" y="5346698"/>
              <a:ext cx="160337" cy="534988"/>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grpSp>
      <p:grpSp>
        <p:nvGrpSpPr>
          <p:cNvPr id="18" name="Group 27"/>
          <p:cNvGrpSpPr>
            <a:grpSpLocks/>
          </p:cNvGrpSpPr>
          <p:nvPr/>
        </p:nvGrpSpPr>
        <p:grpSpPr bwMode="auto">
          <a:xfrm>
            <a:off x="3062288" y="5043488"/>
            <a:ext cx="2393950" cy="1428750"/>
            <a:chOff x="169863" y="5199065"/>
            <a:chExt cx="2393951" cy="1428750"/>
          </a:xfrm>
        </p:grpSpPr>
        <p:grpSp>
          <p:nvGrpSpPr>
            <p:cNvPr id="58386" name="Group 61"/>
            <p:cNvGrpSpPr>
              <a:grpSpLocks/>
            </p:cNvGrpSpPr>
            <p:nvPr/>
          </p:nvGrpSpPr>
          <p:grpSpPr bwMode="auto">
            <a:xfrm>
              <a:off x="169863" y="5199065"/>
              <a:ext cx="2393951" cy="1428750"/>
              <a:chOff x="107" y="3275"/>
              <a:chExt cx="1508" cy="900"/>
            </a:xfrm>
          </p:grpSpPr>
          <p:grpSp>
            <p:nvGrpSpPr>
              <p:cNvPr id="58389" name="Group 44"/>
              <p:cNvGrpSpPr>
                <a:grpSpLocks/>
              </p:cNvGrpSpPr>
              <p:nvPr/>
            </p:nvGrpSpPr>
            <p:grpSpPr bwMode="auto">
              <a:xfrm>
                <a:off x="696" y="3341"/>
                <a:ext cx="685" cy="364"/>
                <a:chOff x="4506" y="1673"/>
                <a:chExt cx="685" cy="364"/>
              </a:xfrm>
            </p:grpSpPr>
            <p:sp>
              <p:nvSpPr>
                <p:cNvPr id="36" name="Line 45"/>
                <p:cNvSpPr>
                  <a:spLocks noChangeShapeType="1"/>
                </p:cNvSpPr>
                <p:nvPr/>
              </p:nvSpPr>
              <p:spPr bwMode="auto">
                <a:xfrm>
                  <a:off x="4513" y="1673"/>
                  <a:ext cx="1" cy="356"/>
                </a:xfrm>
                <a:prstGeom prst="line">
                  <a:avLst/>
                </a:prstGeom>
                <a:noFill/>
                <a:ln w="9525">
                  <a:solidFill>
                    <a:schemeClr val="tx1"/>
                  </a:solidFill>
                  <a:round/>
                  <a:headEnd/>
                  <a:tailEnd/>
                </a:ln>
                <a:effectLst/>
              </p:spPr>
              <p:txBody>
                <a:bodyPr wrap="none" anchor="ctr">
                  <a:prstTxWarp prst="textNoShape">
                    <a:avLst/>
                  </a:prstTxWarp>
                </a:bodyPr>
                <a:lstStyle/>
                <a:p>
                  <a:pPr eaLnBrk="0" hangingPunct="0">
                    <a:defRPr/>
                  </a:pPr>
                  <a:endParaRPr lang="en-US" sz="1800">
                    <a:latin typeface="+mn-lt"/>
                    <a:ea typeface="+mn-ea"/>
                    <a:cs typeface="+mn-cs"/>
                  </a:endParaRPr>
                </a:p>
              </p:txBody>
            </p:sp>
            <p:sp>
              <p:nvSpPr>
                <p:cNvPr id="37" name="Line 46"/>
                <p:cNvSpPr>
                  <a:spLocks noChangeShapeType="1"/>
                </p:cNvSpPr>
                <p:nvPr/>
              </p:nvSpPr>
              <p:spPr bwMode="auto">
                <a:xfrm>
                  <a:off x="4506" y="2037"/>
                  <a:ext cx="685" cy="0"/>
                </a:xfrm>
                <a:prstGeom prst="line">
                  <a:avLst/>
                </a:prstGeom>
                <a:noFill/>
                <a:ln w="9525">
                  <a:solidFill>
                    <a:schemeClr val="tx1"/>
                  </a:solidFill>
                  <a:round/>
                  <a:headEnd/>
                  <a:tailEnd/>
                </a:ln>
                <a:effectLst/>
              </p:spPr>
              <p:txBody>
                <a:bodyPr wrap="none" anchor="ctr">
                  <a:prstTxWarp prst="textNoShape">
                    <a:avLst/>
                  </a:prstTxWarp>
                </a:bodyPr>
                <a:lstStyle/>
                <a:p>
                  <a:pPr eaLnBrk="0" hangingPunct="0">
                    <a:defRPr/>
                  </a:pPr>
                  <a:endParaRPr lang="en-US" sz="1800">
                    <a:latin typeface="+mn-lt"/>
                    <a:ea typeface="+mn-ea"/>
                    <a:cs typeface="+mn-cs"/>
                  </a:endParaRPr>
                </a:p>
              </p:txBody>
            </p:sp>
          </p:grpSp>
          <p:sp>
            <p:nvSpPr>
              <p:cNvPr id="33" name="Text Box 47"/>
              <p:cNvSpPr txBox="1">
                <a:spLocks noChangeArrowheads="1"/>
              </p:cNvSpPr>
              <p:nvPr/>
            </p:nvSpPr>
            <p:spPr bwMode="auto">
              <a:xfrm>
                <a:off x="107" y="3352"/>
                <a:ext cx="419" cy="407"/>
              </a:xfrm>
              <a:prstGeom prst="rect">
                <a:avLst/>
              </a:prstGeom>
              <a:noFill/>
              <a:ln w="9525">
                <a:noFill/>
                <a:miter lim="800000"/>
                <a:headEnd/>
                <a:tailEnd/>
              </a:ln>
              <a:effectLst/>
            </p:spPr>
            <p:txBody>
              <a:bodyPr wrap="none">
                <a:prstTxWarp prst="textNoShape">
                  <a:avLst/>
                </a:prstTxWarp>
                <a:spAutoFit/>
              </a:bodyPr>
              <a:lstStyle/>
              <a:p>
                <a:pPr eaLnBrk="0" hangingPunct="0">
                  <a:defRPr/>
                </a:pPr>
                <a:r>
                  <a:rPr lang="en-US" sz="1800" dirty="0">
                    <a:latin typeface="+mn-lt"/>
                    <a:ea typeface="+mn-ea"/>
                    <a:cs typeface="+mn-cs"/>
                  </a:rPr>
                  <a:t>Level</a:t>
                </a:r>
              </a:p>
              <a:p>
                <a:pPr eaLnBrk="0" hangingPunct="0">
                  <a:defRPr/>
                </a:pPr>
                <a:r>
                  <a:rPr lang="en-US" sz="1800" dirty="0">
                    <a:latin typeface="+mn-lt"/>
                    <a:ea typeface="+mn-ea"/>
                    <a:cs typeface="+mn-cs"/>
                  </a:rPr>
                  <a:t>(dB)</a:t>
                </a:r>
              </a:p>
            </p:txBody>
          </p:sp>
          <p:sp>
            <p:nvSpPr>
              <p:cNvPr id="34" name="Text Box 48"/>
              <p:cNvSpPr txBox="1">
                <a:spLocks noChangeArrowheads="1"/>
              </p:cNvSpPr>
              <p:nvPr/>
            </p:nvSpPr>
            <p:spPr bwMode="auto">
              <a:xfrm>
                <a:off x="687" y="3942"/>
                <a:ext cx="928" cy="233"/>
              </a:xfrm>
              <a:prstGeom prst="rect">
                <a:avLst/>
              </a:prstGeom>
              <a:noFill/>
              <a:ln w="9525">
                <a:noFill/>
                <a:miter lim="800000"/>
                <a:headEnd/>
                <a:tailEnd/>
              </a:ln>
              <a:effectLst/>
            </p:spPr>
            <p:txBody>
              <a:bodyPr wrap="none">
                <a:prstTxWarp prst="textNoShape">
                  <a:avLst/>
                </a:prstTxWarp>
                <a:spAutoFit/>
              </a:bodyPr>
              <a:lstStyle/>
              <a:p>
                <a:pPr eaLnBrk="0" hangingPunct="0"/>
                <a:r>
                  <a:rPr lang="en-US" sz="1800">
                    <a:latin typeface="Calibri" pitchFamily="-65" charset="0"/>
                  </a:rPr>
                  <a:t>Duration (ms)</a:t>
                </a:r>
              </a:p>
            </p:txBody>
          </p:sp>
          <p:sp>
            <p:nvSpPr>
              <p:cNvPr id="35" name="Text Box 52"/>
              <p:cNvSpPr txBox="1">
                <a:spLocks noChangeArrowheads="1"/>
              </p:cNvSpPr>
              <p:nvPr/>
            </p:nvSpPr>
            <p:spPr bwMode="auto">
              <a:xfrm>
                <a:off x="465" y="3275"/>
                <a:ext cx="264" cy="233"/>
              </a:xfrm>
              <a:prstGeom prst="rect">
                <a:avLst/>
              </a:prstGeom>
              <a:noFill/>
              <a:ln w="9525">
                <a:noFill/>
                <a:miter lim="800000"/>
                <a:headEnd/>
                <a:tailEnd/>
              </a:ln>
              <a:effectLst/>
            </p:spPr>
            <p:txBody>
              <a:bodyPr wrap="none">
                <a:prstTxWarp prst="textNoShape">
                  <a:avLst/>
                </a:prstTxWarp>
                <a:spAutoFit/>
              </a:bodyPr>
              <a:lstStyle/>
              <a:p>
                <a:pPr eaLnBrk="0" hangingPunct="0">
                  <a:defRPr/>
                </a:pPr>
                <a:r>
                  <a:rPr lang="en-US" sz="1800">
                    <a:latin typeface="+mn-lt"/>
                    <a:ea typeface="+mn-ea"/>
                    <a:cs typeface="+mn-cs"/>
                  </a:rPr>
                  <a:t>16</a:t>
                </a:r>
              </a:p>
            </p:txBody>
          </p:sp>
        </p:grpSp>
        <p:sp>
          <p:nvSpPr>
            <p:cNvPr id="30" name="TextBox 29"/>
            <p:cNvSpPr txBox="1"/>
            <p:nvPr/>
          </p:nvSpPr>
          <p:spPr>
            <a:xfrm>
              <a:off x="962025" y="5989640"/>
              <a:ext cx="1370014" cy="368300"/>
            </a:xfrm>
            <a:prstGeom prst="rect">
              <a:avLst/>
            </a:prstGeom>
            <a:noFill/>
          </p:spPr>
          <p:txBody>
            <a:bodyPr wrap="none">
              <a:prstTxWarp prst="textNoShape">
                <a:avLst/>
              </a:prstTxWarp>
              <a:spAutoFit/>
            </a:bodyPr>
            <a:lstStyle/>
            <a:p>
              <a:pPr eaLnBrk="0" hangingPunct="0"/>
              <a:r>
                <a:rPr lang="en-US" sz="1800">
                  <a:latin typeface="Calibri" pitchFamily="-65" charset="0"/>
                </a:rPr>
                <a:t>0    200   400</a:t>
              </a:r>
            </a:p>
          </p:txBody>
        </p:sp>
        <p:sp>
          <p:nvSpPr>
            <p:cNvPr id="31" name="Rectangle 30"/>
            <p:cNvSpPr/>
            <p:nvPr/>
          </p:nvSpPr>
          <p:spPr>
            <a:xfrm>
              <a:off x="1122363" y="5676902"/>
              <a:ext cx="449262" cy="227013"/>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grpSp>
      <p:grpSp>
        <p:nvGrpSpPr>
          <p:cNvPr id="27" name="Group 37"/>
          <p:cNvGrpSpPr>
            <a:grpSpLocks/>
          </p:cNvGrpSpPr>
          <p:nvPr/>
        </p:nvGrpSpPr>
        <p:grpSpPr bwMode="auto">
          <a:xfrm>
            <a:off x="5995988" y="4941888"/>
            <a:ext cx="2393950" cy="1428750"/>
            <a:chOff x="169863" y="5199065"/>
            <a:chExt cx="2393951" cy="1428750"/>
          </a:xfrm>
        </p:grpSpPr>
        <p:grpSp>
          <p:nvGrpSpPr>
            <p:cNvPr id="58377" name="Group 61"/>
            <p:cNvGrpSpPr>
              <a:grpSpLocks/>
            </p:cNvGrpSpPr>
            <p:nvPr/>
          </p:nvGrpSpPr>
          <p:grpSpPr bwMode="auto">
            <a:xfrm>
              <a:off x="169863" y="5199065"/>
              <a:ext cx="2393951" cy="1428750"/>
              <a:chOff x="107" y="3275"/>
              <a:chExt cx="1508" cy="900"/>
            </a:xfrm>
          </p:grpSpPr>
          <p:grpSp>
            <p:nvGrpSpPr>
              <p:cNvPr id="58380" name="Group 44"/>
              <p:cNvGrpSpPr>
                <a:grpSpLocks/>
              </p:cNvGrpSpPr>
              <p:nvPr/>
            </p:nvGrpSpPr>
            <p:grpSpPr bwMode="auto">
              <a:xfrm>
                <a:off x="696" y="3341"/>
                <a:ext cx="685" cy="364"/>
                <a:chOff x="4506" y="1673"/>
                <a:chExt cx="685" cy="364"/>
              </a:xfrm>
            </p:grpSpPr>
            <p:sp>
              <p:nvSpPr>
                <p:cNvPr id="46" name="Line 45"/>
                <p:cNvSpPr>
                  <a:spLocks noChangeShapeType="1"/>
                </p:cNvSpPr>
                <p:nvPr/>
              </p:nvSpPr>
              <p:spPr bwMode="auto">
                <a:xfrm>
                  <a:off x="4513" y="1673"/>
                  <a:ext cx="1" cy="356"/>
                </a:xfrm>
                <a:prstGeom prst="line">
                  <a:avLst/>
                </a:prstGeom>
                <a:noFill/>
                <a:ln w="9525">
                  <a:solidFill>
                    <a:schemeClr val="tx1"/>
                  </a:solidFill>
                  <a:round/>
                  <a:headEnd/>
                  <a:tailEnd/>
                </a:ln>
                <a:effectLst/>
              </p:spPr>
              <p:txBody>
                <a:bodyPr wrap="none" anchor="ctr">
                  <a:prstTxWarp prst="textNoShape">
                    <a:avLst/>
                  </a:prstTxWarp>
                </a:bodyPr>
                <a:lstStyle/>
                <a:p>
                  <a:pPr eaLnBrk="0" hangingPunct="0">
                    <a:defRPr/>
                  </a:pPr>
                  <a:endParaRPr lang="en-US" sz="1800">
                    <a:latin typeface="+mn-lt"/>
                    <a:ea typeface="+mn-ea"/>
                    <a:cs typeface="+mn-cs"/>
                  </a:endParaRPr>
                </a:p>
              </p:txBody>
            </p:sp>
            <p:sp>
              <p:nvSpPr>
                <p:cNvPr id="47" name="Line 46"/>
                <p:cNvSpPr>
                  <a:spLocks noChangeShapeType="1"/>
                </p:cNvSpPr>
                <p:nvPr/>
              </p:nvSpPr>
              <p:spPr bwMode="auto">
                <a:xfrm>
                  <a:off x="4506" y="2037"/>
                  <a:ext cx="685" cy="0"/>
                </a:xfrm>
                <a:prstGeom prst="line">
                  <a:avLst/>
                </a:prstGeom>
                <a:noFill/>
                <a:ln w="9525">
                  <a:solidFill>
                    <a:schemeClr val="tx1"/>
                  </a:solidFill>
                  <a:round/>
                  <a:headEnd/>
                  <a:tailEnd/>
                </a:ln>
                <a:effectLst/>
              </p:spPr>
              <p:txBody>
                <a:bodyPr wrap="none" anchor="ctr">
                  <a:prstTxWarp prst="textNoShape">
                    <a:avLst/>
                  </a:prstTxWarp>
                </a:bodyPr>
                <a:lstStyle/>
                <a:p>
                  <a:pPr eaLnBrk="0" hangingPunct="0">
                    <a:defRPr/>
                  </a:pPr>
                  <a:endParaRPr lang="en-US" sz="1800">
                    <a:latin typeface="+mn-lt"/>
                    <a:ea typeface="+mn-ea"/>
                    <a:cs typeface="+mn-cs"/>
                  </a:endParaRPr>
                </a:p>
              </p:txBody>
            </p:sp>
          </p:grpSp>
          <p:sp>
            <p:nvSpPr>
              <p:cNvPr id="43" name="Text Box 47"/>
              <p:cNvSpPr txBox="1">
                <a:spLocks noChangeArrowheads="1"/>
              </p:cNvSpPr>
              <p:nvPr/>
            </p:nvSpPr>
            <p:spPr bwMode="auto">
              <a:xfrm>
                <a:off x="107" y="3352"/>
                <a:ext cx="419" cy="407"/>
              </a:xfrm>
              <a:prstGeom prst="rect">
                <a:avLst/>
              </a:prstGeom>
              <a:noFill/>
              <a:ln w="9525">
                <a:noFill/>
                <a:miter lim="800000"/>
                <a:headEnd/>
                <a:tailEnd/>
              </a:ln>
              <a:effectLst/>
            </p:spPr>
            <p:txBody>
              <a:bodyPr wrap="none">
                <a:prstTxWarp prst="textNoShape">
                  <a:avLst/>
                </a:prstTxWarp>
                <a:spAutoFit/>
              </a:bodyPr>
              <a:lstStyle/>
              <a:p>
                <a:pPr eaLnBrk="0" hangingPunct="0">
                  <a:defRPr/>
                </a:pPr>
                <a:r>
                  <a:rPr lang="en-US" sz="1800" dirty="0">
                    <a:latin typeface="+mn-lt"/>
                    <a:ea typeface="+mn-ea"/>
                    <a:cs typeface="+mn-cs"/>
                  </a:rPr>
                  <a:t>Level</a:t>
                </a:r>
              </a:p>
              <a:p>
                <a:pPr eaLnBrk="0" hangingPunct="0">
                  <a:defRPr/>
                </a:pPr>
                <a:r>
                  <a:rPr lang="en-US" sz="1800" dirty="0">
                    <a:latin typeface="+mn-lt"/>
                    <a:ea typeface="+mn-ea"/>
                    <a:cs typeface="+mn-cs"/>
                  </a:rPr>
                  <a:t>(dB)</a:t>
                </a:r>
              </a:p>
            </p:txBody>
          </p:sp>
          <p:sp>
            <p:nvSpPr>
              <p:cNvPr id="44" name="Text Box 48"/>
              <p:cNvSpPr txBox="1">
                <a:spLocks noChangeArrowheads="1"/>
              </p:cNvSpPr>
              <p:nvPr/>
            </p:nvSpPr>
            <p:spPr bwMode="auto">
              <a:xfrm>
                <a:off x="687" y="3942"/>
                <a:ext cx="928" cy="233"/>
              </a:xfrm>
              <a:prstGeom prst="rect">
                <a:avLst/>
              </a:prstGeom>
              <a:noFill/>
              <a:ln w="9525">
                <a:noFill/>
                <a:miter lim="800000"/>
                <a:headEnd/>
                <a:tailEnd/>
              </a:ln>
              <a:effectLst/>
            </p:spPr>
            <p:txBody>
              <a:bodyPr wrap="none">
                <a:prstTxWarp prst="textNoShape">
                  <a:avLst/>
                </a:prstTxWarp>
                <a:spAutoFit/>
              </a:bodyPr>
              <a:lstStyle/>
              <a:p>
                <a:pPr eaLnBrk="0" hangingPunct="0"/>
                <a:r>
                  <a:rPr lang="en-US" sz="1800">
                    <a:latin typeface="Calibri" pitchFamily="-65" charset="0"/>
                  </a:rPr>
                  <a:t>Duration (ms)</a:t>
                </a:r>
              </a:p>
            </p:txBody>
          </p:sp>
          <p:sp>
            <p:nvSpPr>
              <p:cNvPr id="45" name="Text Box 52"/>
              <p:cNvSpPr txBox="1">
                <a:spLocks noChangeArrowheads="1"/>
              </p:cNvSpPr>
              <p:nvPr/>
            </p:nvSpPr>
            <p:spPr bwMode="auto">
              <a:xfrm>
                <a:off x="465" y="3275"/>
                <a:ext cx="264" cy="233"/>
              </a:xfrm>
              <a:prstGeom prst="rect">
                <a:avLst/>
              </a:prstGeom>
              <a:noFill/>
              <a:ln w="9525">
                <a:noFill/>
                <a:miter lim="800000"/>
                <a:headEnd/>
                <a:tailEnd/>
              </a:ln>
              <a:effectLst/>
            </p:spPr>
            <p:txBody>
              <a:bodyPr wrap="none">
                <a:prstTxWarp prst="textNoShape">
                  <a:avLst/>
                </a:prstTxWarp>
                <a:spAutoFit/>
              </a:bodyPr>
              <a:lstStyle/>
              <a:p>
                <a:pPr eaLnBrk="0" hangingPunct="0">
                  <a:defRPr/>
                </a:pPr>
                <a:r>
                  <a:rPr lang="en-US" sz="1800">
                    <a:latin typeface="+mn-lt"/>
                    <a:ea typeface="+mn-ea"/>
                    <a:cs typeface="+mn-cs"/>
                  </a:rPr>
                  <a:t>16</a:t>
                </a:r>
              </a:p>
            </p:txBody>
          </p:sp>
        </p:grpSp>
        <p:sp>
          <p:nvSpPr>
            <p:cNvPr id="40" name="TextBox 39"/>
            <p:cNvSpPr txBox="1"/>
            <p:nvPr/>
          </p:nvSpPr>
          <p:spPr>
            <a:xfrm>
              <a:off x="962025" y="5989640"/>
              <a:ext cx="1370014" cy="368300"/>
            </a:xfrm>
            <a:prstGeom prst="rect">
              <a:avLst/>
            </a:prstGeom>
            <a:noFill/>
          </p:spPr>
          <p:txBody>
            <a:bodyPr wrap="none">
              <a:prstTxWarp prst="textNoShape">
                <a:avLst/>
              </a:prstTxWarp>
              <a:spAutoFit/>
            </a:bodyPr>
            <a:lstStyle/>
            <a:p>
              <a:pPr eaLnBrk="0" hangingPunct="0"/>
              <a:r>
                <a:rPr lang="en-US" sz="1800">
                  <a:latin typeface="Calibri" pitchFamily="-65" charset="0"/>
                </a:rPr>
                <a:t>0    200   400</a:t>
              </a:r>
            </a:p>
          </p:txBody>
        </p:sp>
        <p:sp>
          <p:nvSpPr>
            <p:cNvPr id="41" name="Rectangle 40"/>
            <p:cNvSpPr/>
            <p:nvPr/>
          </p:nvSpPr>
          <p:spPr>
            <a:xfrm>
              <a:off x="1122363" y="5643565"/>
              <a:ext cx="685800" cy="2413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grpSp>
      <p:sp>
        <p:nvSpPr>
          <p:cNvPr id="48" name="Freeform 14"/>
          <p:cNvSpPr>
            <a:spLocks/>
          </p:cNvSpPr>
          <p:nvPr/>
        </p:nvSpPr>
        <p:spPr bwMode="auto">
          <a:xfrm>
            <a:off x="4122738" y="2630488"/>
            <a:ext cx="1081087" cy="946150"/>
          </a:xfrm>
          <a:custGeom>
            <a:avLst/>
            <a:gdLst/>
            <a:ahLst/>
            <a:cxnLst>
              <a:cxn ang="0">
                <a:pos x="28" y="1363"/>
              </a:cxn>
              <a:cxn ang="0">
                <a:pos x="11" y="980"/>
              </a:cxn>
              <a:cxn ang="0">
                <a:pos x="93" y="555"/>
              </a:cxn>
              <a:cxn ang="0">
                <a:pos x="346" y="237"/>
              </a:cxn>
              <a:cxn ang="0">
                <a:pos x="1073" y="188"/>
              </a:cxn>
              <a:cxn ang="0">
                <a:pos x="1375" y="1363"/>
              </a:cxn>
            </a:cxnLst>
            <a:rect l="0" t="0" r="r" b="b"/>
            <a:pathLst>
              <a:path w="1375" h="1363">
                <a:moveTo>
                  <a:pt x="28" y="1363"/>
                </a:moveTo>
                <a:cubicBezTo>
                  <a:pt x="14" y="1238"/>
                  <a:pt x="0" y="1114"/>
                  <a:pt x="11" y="980"/>
                </a:cubicBezTo>
                <a:cubicBezTo>
                  <a:pt x="21" y="845"/>
                  <a:pt x="37" y="678"/>
                  <a:pt x="93" y="555"/>
                </a:cubicBezTo>
                <a:cubicBezTo>
                  <a:pt x="148" y="431"/>
                  <a:pt x="182" y="298"/>
                  <a:pt x="346" y="237"/>
                </a:cubicBezTo>
                <a:cubicBezTo>
                  <a:pt x="509" y="175"/>
                  <a:pt x="901" y="0"/>
                  <a:pt x="1073" y="188"/>
                </a:cubicBezTo>
                <a:cubicBezTo>
                  <a:pt x="1244" y="375"/>
                  <a:pt x="1324" y="1168"/>
                  <a:pt x="1375" y="1363"/>
                </a:cubicBezTo>
              </a:path>
            </a:pathLst>
          </a:custGeom>
          <a:solidFill>
            <a:schemeClr val="accent6">
              <a:lumMod val="60000"/>
              <a:lumOff val="40000"/>
            </a:schemeClr>
          </a:solidFill>
          <a:ln w="9525">
            <a:solidFill>
              <a:schemeClr val="tx1"/>
            </a:solidFill>
            <a:round/>
            <a:headEnd/>
            <a:tailEnd/>
          </a:ln>
          <a:effectLst/>
        </p:spPr>
        <p:txBody>
          <a:bodyPr wrap="none" anchor="ctr">
            <a:prstTxWarp prst="textNoShape">
              <a:avLst/>
            </a:prstTxWarp>
          </a:bodyPr>
          <a:lstStyle/>
          <a:p>
            <a:pPr eaLnBrk="0" hangingPunct="0">
              <a:defRPr/>
            </a:pPr>
            <a:endParaRPr lang="en-US" sz="1800">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par>
                          <p:cTn id="9" fill="hold">
                            <p:stCondLst>
                              <p:cond delay="0"/>
                            </p:stCondLst>
                            <p:childTnLst>
                              <p:par>
                                <p:cTn id="10" presetID="10" presetClass="exit" presetSubtype="0" fill="hold" grpId="1" nodeType="afterEffect">
                                  <p:stCondLst>
                                    <p:cond delay="2000"/>
                                  </p:stCondLst>
                                  <p:childTnLst>
                                    <p:animEffect transition="out" filter="fade">
                                      <p:cBhvr>
                                        <p:cTn id="11" dur="2000"/>
                                        <p:tgtEl>
                                          <p:spTgt spid="25"/>
                                        </p:tgtEl>
                                      </p:cBhvr>
                                    </p:animEffect>
                                    <p:set>
                                      <p:cBhvr>
                                        <p:cTn id="12" dur="1" fill="hold">
                                          <p:stCondLst>
                                            <p:cond delay="1999"/>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2"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par>
                          <p:cTn id="19" fill="hold">
                            <p:stCondLst>
                              <p:cond delay="0"/>
                            </p:stCondLst>
                            <p:childTnLst>
                              <p:par>
                                <p:cTn id="20" presetID="10" presetClass="exit" presetSubtype="0" fill="hold" grpId="3" nodeType="afterEffect">
                                  <p:stCondLst>
                                    <p:cond delay="2000"/>
                                  </p:stCondLst>
                                  <p:childTnLst>
                                    <p:animEffect transition="out" filter="fade">
                                      <p:cBhvr>
                                        <p:cTn id="21" dur="2000"/>
                                        <p:tgtEl>
                                          <p:spTgt spid="25"/>
                                        </p:tgtEl>
                                      </p:cBhvr>
                                    </p:animEffect>
                                    <p:set>
                                      <p:cBhvr>
                                        <p:cTn id="22" dur="1" fill="hold">
                                          <p:stCondLst>
                                            <p:cond delay="1999"/>
                                          </p:stCondLst>
                                        </p:cTn>
                                        <p:tgtEl>
                                          <p:spTgt spid="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par>
                                <p:cTn id="29" presetID="1" presetClass="entr" presetSubtype="0" fill="hold" grpId="4"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5" grpId="2" animBg="1"/>
      <p:bldP spid="25" grpId="3" animBg="1"/>
      <p:bldP spid="25" grpId="4" animBg="1"/>
      <p:bldP spid="48" grpId="0" animBg="1"/>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defTabSz="457154" eaLnBrk="1" fontAlgn="auto" hangingPunct="1">
              <a:spcAft>
                <a:spcPts val="0"/>
              </a:spcAft>
              <a:defRPr/>
            </a:pPr>
            <a:r>
              <a:rPr lang="en-US" dirty="0" smtClean="0">
                <a:ea typeface="+mj-ea"/>
                <a:cs typeface="+mj-cs"/>
              </a:rPr>
              <a:t>Auditory system represents sound in two ways</a:t>
            </a:r>
          </a:p>
        </p:txBody>
      </p:sp>
      <p:cxnSp>
        <p:nvCxnSpPr>
          <p:cNvPr id="4" name="Straight Connector 3"/>
          <p:cNvCxnSpPr/>
          <p:nvPr/>
        </p:nvCxnSpPr>
        <p:spPr>
          <a:xfrm rot="5400000">
            <a:off x="-249237" y="3505200"/>
            <a:ext cx="1828800" cy="3175"/>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663575" y="4421188"/>
            <a:ext cx="2592388" cy="1587"/>
          </a:xfrm>
          <a:prstGeom prst="line">
            <a:avLst/>
          </a:prstGeom>
        </p:spPr>
        <p:style>
          <a:lnRef idx="2">
            <a:schemeClr val="accent1"/>
          </a:lnRef>
          <a:fillRef idx="0">
            <a:schemeClr val="accent1"/>
          </a:fillRef>
          <a:effectRef idx="1">
            <a:schemeClr val="accent1"/>
          </a:effectRef>
          <a:fontRef idx="minor">
            <a:schemeClr val="tx1"/>
          </a:fontRef>
        </p:style>
      </p:cxnSp>
      <p:sp>
        <p:nvSpPr>
          <p:cNvPr id="19461" name="TextBox 8"/>
          <p:cNvSpPr txBox="1">
            <a:spLocks noChangeArrowheads="1"/>
          </p:cNvSpPr>
          <p:nvPr/>
        </p:nvSpPr>
        <p:spPr bwMode="auto">
          <a:xfrm>
            <a:off x="512763" y="4800600"/>
            <a:ext cx="4384675" cy="460375"/>
          </a:xfrm>
          <a:prstGeom prst="rect">
            <a:avLst/>
          </a:prstGeom>
          <a:noFill/>
          <a:ln w="9525">
            <a:noFill/>
            <a:miter lim="800000"/>
            <a:headEnd/>
            <a:tailEnd/>
          </a:ln>
        </p:spPr>
        <p:txBody>
          <a:bodyPr wrap="none" lIns="91430" tIns="45716" rIns="91430" bIns="45716">
            <a:prstTxWarp prst="textNoShape">
              <a:avLst/>
            </a:prstTxWarp>
            <a:spAutoFit/>
          </a:bodyPr>
          <a:lstStyle/>
          <a:p>
            <a:pPr eaLnBrk="0" hangingPunct="0"/>
            <a:r>
              <a:rPr lang="en-US">
                <a:latin typeface="Calibri" pitchFamily="-65" charset="0"/>
              </a:rPr>
              <a:t>Position on the basilar membrane</a:t>
            </a:r>
          </a:p>
        </p:txBody>
      </p:sp>
      <p:sp>
        <p:nvSpPr>
          <p:cNvPr id="19462" name="TextBox 9"/>
          <p:cNvSpPr txBox="1">
            <a:spLocks noChangeArrowheads="1"/>
          </p:cNvSpPr>
          <p:nvPr/>
        </p:nvSpPr>
        <p:spPr bwMode="auto">
          <a:xfrm>
            <a:off x="2944813" y="4419600"/>
            <a:ext cx="765175" cy="460375"/>
          </a:xfrm>
          <a:prstGeom prst="rect">
            <a:avLst/>
          </a:prstGeom>
          <a:noFill/>
          <a:ln w="9525">
            <a:noFill/>
            <a:miter lim="800000"/>
            <a:headEnd/>
            <a:tailEnd/>
          </a:ln>
        </p:spPr>
        <p:txBody>
          <a:bodyPr wrap="none" lIns="91430" tIns="45716" rIns="91430" bIns="45716">
            <a:prstTxWarp prst="textNoShape">
              <a:avLst/>
            </a:prstTxWarp>
            <a:spAutoFit/>
          </a:bodyPr>
          <a:lstStyle/>
          <a:p>
            <a:pPr eaLnBrk="0" hangingPunct="0"/>
            <a:r>
              <a:rPr lang="en-US">
                <a:latin typeface="Calibri" pitchFamily="-65" charset="0"/>
              </a:rPr>
              <a:t>base</a:t>
            </a:r>
          </a:p>
        </p:txBody>
      </p:sp>
      <p:sp>
        <p:nvSpPr>
          <p:cNvPr id="19463" name="TextBox 10"/>
          <p:cNvSpPr txBox="1">
            <a:spLocks noChangeArrowheads="1"/>
          </p:cNvSpPr>
          <p:nvPr/>
        </p:nvSpPr>
        <p:spPr bwMode="auto">
          <a:xfrm>
            <a:off x="512763" y="4419600"/>
            <a:ext cx="773112" cy="460375"/>
          </a:xfrm>
          <a:prstGeom prst="rect">
            <a:avLst/>
          </a:prstGeom>
          <a:noFill/>
          <a:ln w="9525">
            <a:noFill/>
            <a:miter lim="800000"/>
            <a:headEnd/>
            <a:tailEnd/>
          </a:ln>
        </p:spPr>
        <p:txBody>
          <a:bodyPr wrap="none" lIns="91430" tIns="45716" rIns="91430" bIns="45716">
            <a:prstTxWarp prst="textNoShape">
              <a:avLst/>
            </a:prstTxWarp>
            <a:spAutoFit/>
          </a:bodyPr>
          <a:lstStyle/>
          <a:p>
            <a:pPr eaLnBrk="0" hangingPunct="0"/>
            <a:r>
              <a:rPr lang="en-US">
                <a:latin typeface="Calibri" pitchFamily="-65" charset="0"/>
              </a:rPr>
              <a:t>apex</a:t>
            </a:r>
          </a:p>
        </p:txBody>
      </p:sp>
      <p:sp>
        <p:nvSpPr>
          <p:cNvPr id="19464" name="TextBox 11"/>
          <p:cNvSpPr txBox="1">
            <a:spLocks noChangeArrowheads="1"/>
          </p:cNvSpPr>
          <p:nvPr/>
        </p:nvSpPr>
        <p:spPr bwMode="auto">
          <a:xfrm rot="-5400000">
            <a:off x="-318294" y="3309144"/>
            <a:ext cx="1444625" cy="458788"/>
          </a:xfrm>
          <a:prstGeom prst="rect">
            <a:avLst/>
          </a:prstGeom>
          <a:noFill/>
          <a:ln w="9525">
            <a:noFill/>
            <a:miter lim="800000"/>
            <a:headEnd/>
            <a:tailEnd/>
          </a:ln>
        </p:spPr>
        <p:txBody>
          <a:bodyPr wrap="none" lIns="91430" tIns="45716" rIns="91430" bIns="45716">
            <a:prstTxWarp prst="textNoShape">
              <a:avLst/>
            </a:prstTxWarp>
            <a:spAutoFit/>
          </a:bodyPr>
          <a:lstStyle/>
          <a:p>
            <a:pPr eaLnBrk="0" hangingPunct="0"/>
            <a:r>
              <a:rPr lang="en-US">
                <a:latin typeface="Calibri" pitchFamily="-65" charset="0"/>
              </a:rPr>
              <a:t>Firing rate</a:t>
            </a:r>
          </a:p>
        </p:txBody>
      </p:sp>
      <p:sp>
        <p:nvSpPr>
          <p:cNvPr id="13" name="Freeform 12"/>
          <p:cNvSpPr/>
          <p:nvPr/>
        </p:nvSpPr>
        <p:spPr>
          <a:xfrm>
            <a:off x="660400" y="3136900"/>
            <a:ext cx="2549525" cy="1081088"/>
          </a:xfrm>
          <a:custGeom>
            <a:avLst/>
            <a:gdLst>
              <a:gd name="connsiteX0" fmla="*/ 0 w 2549610"/>
              <a:gd name="connsiteY0" fmla="*/ 644456 h 1080411"/>
              <a:gd name="connsiteX1" fmla="*/ 189562 w 2549610"/>
              <a:gd name="connsiteY1" fmla="*/ 0 h 1080411"/>
              <a:gd name="connsiteX2" fmla="*/ 284343 w 2549610"/>
              <a:gd name="connsiteY2" fmla="*/ 710797 h 1080411"/>
              <a:gd name="connsiteX3" fmla="*/ 530774 w 2549610"/>
              <a:gd name="connsiteY3" fmla="*/ 777138 h 1080411"/>
              <a:gd name="connsiteX4" fmla="*/ 824595 w 2549610"/>
              <a:gd name="connsiteY4" fmla="*/ 701319 h 1080411"/>
              <a:gd name="connsiteX5" fmla="*/ 1042591 w 2549610"/>
              <a:gd name="connsiteY5" fmla="*/ 236932 h 1080411"/>
              <a:gd name="connsiteX6" fmla="*/ 1165807 w 2549610"/>
              <a:gd name="connsiteY6" fmla="*/ 796092 h 1080411"/>
              <a:gd name="connsiteX7" fmla="*/ 1232153 w 2549610"/>
              <a:gd name="connsiteY7" fmla="*/ 985638 h 1080411"/>
              <a:gd name="connsiteX8" fmla="*/ 1573365 w 2549610"/>
              <a:gd name="connsiteY8" fmla="*/ 786615 h 1080411"/>
              <a:gd name="connsiteX9" fmla="*/ 1573365 w 2549610"/>
              <a:gd name="connsiteY9" fmla="*/ 777138 h 1080411"/>
              <a:gd name="connsiteX10" fmla="*/ 1630234 w 2549610"/>
              <a:gd name="connsiteY10" fmla="*/ 473864 h 1080411"/>
              <a:gd name="connsiteX11" fmla="*/ 1649190 w 2549610"/>
              <a:gd name="connsiteY11" fmla="*/ 502296 h 1080411"/>
              <a:gd name="connsiteX12" fmla="*/ 1687102 w 2549610"/>
              <a:gd name="connsiteY12" fmla="*/ 587592 h 1080411"/>
              <a:gd name="connsiteX13" fmla="*/ 1706059 w 2549610"/>
              <a:gd name="connsiteY13" fmla="*/ 672887 h 1080411"/>
              <a:gd name="connsiteX14" fmla="*/ 1715537 w 2549610"/>
              <a:gd name="connsiteY14" fmla="*/ 729751 h 1080411"/>
              <a:gd name="connsiteX15" fmla="*/ 1772405 w 2549610"/>
              <a:gd name="connsiteY15" fmla="*/ 644456 h 1080411"/>
              <a:gd name="connsiteX16" fmla="*/ 1848230 w 2549610"/>
              <a:gd name="connsiteY16" fmla="*/ 568637 h 1080411"/>
              <a:gd name="connsiteX17" fmla="*/ 1857708 w 2549610"/>
              <a:gd name="connsiteY17" fmla="*/ 511774 h 1080411"/>
              <a:gd name="connsiteX18" fmla="*/ 1876664 w 2549610"/>
              <a:gd name="connsiteY18" fmla="*/ 540205 h 1080411"/>
              <a:gd name="connsiteX19" fmla="*/ 1895621 w 2549610"/>
              <a:gd name="connsiteY19" fmla="*/ 720274 h 1080411"/>
              <a:gd name="connsiteX20" fmla="*/ 1905099 w 2549610"/>
              <a:gd name="connsiteY20" fmla="*/ 748706 h 1080411"/>
              <a:gd name="connsiteX21" fmla="*/ 1914577 w 2549610"/>
              <a:gd name="connsiteY21" fmla="*/ 786615 h 1080411"/>
              <a:gd name="connsiteX22" fmla="*/ 1924055 w 2549610"/>
              <a:gd name="connsiteY22" fmla="*/ 815047 h 1080411"/>
              <a:gd name="connsiteX23" fmla="*/ 1933533 w 2549610"/>
              <a:gd name="connsiteY23" fmla="*/ 862433 h 1080411"/>
              <a:gd name="connsiteX24" fmla="*/ 1952489 w 2549610"/>
              <a:gd name="connsiteY24" fmla="*/ 919297 h 1080411"/>
              <a:gd name="connsiteX25" fmla="*/ 1961967 w 2549610"/>
              <a:gd name="connsiteY25" fmla="*/ 957206 h 1080411"/>
              <a:gd name="connsiteX26" fmla="*/ 2018836 w 2549610"/>
              <a:gd name="connsiteY26" fmla="*/ 1014070 h 1080411"/>
              <a:gd name="connsiteX27" fmla="*/ 2056748 w 2549610"/>
              <a:gd name="connsiteY27" fmla="*/ 1051979 h 1080411"/>
              <a:gd name="connsiteX28" fmla="*/ 2085183 w 2549610"/>
              <a:gd name="connsiteY28" fmla="*/ 1070933 h 1080411"/>
              <a:gd name="connsiteX29" fmla="*/ 2113617 w 2549610"/>
              <a:gd name="connsiteY29" fmla="*/ 1080411 h 1080411"/>
              <a:gd name="connsiteX30" fmla="*/ 2549610 w 2549610"/>
              <a:gd name="connsiteY30" fmla="*/ 1070933 h 1080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549610" h="1080411">
                <a:moveTo>
                  <a:pt x="0" y="644456"/>
                </a:moveTo>
                <a:lnTo>
                  <a:pt x="189562" y="0"/>
                </a:lnTo>
                <a:lnTo>
                  <a:pt x="284343" y="710797"/>
                </a:lnTo>
                <a:lnTo>
                  <a:pt x="530774" y="777138"/>
                </a:lnTo>
                <a:lnTo>
                  <a:pt x="824595" y="701319"/>
                </a:lnTo>
                <a:lnTo>
                  <a:pt x="1042591" y="236932"/>
                </a:lnTo>
                <a:lnTo>
                  <a:pt x="1165807" y="796092"/>
                </a:lnTo>
                <a:cubicBezTo>
                  <a:pt x="1223583" y="988664"/>
                  <a:pt x="1156711" y="985638"/>
                  <a:pt x="1232153" y="985638"/>
                </a:cubicBezTo>
                <a:cubicBezTo>
                  <a:pt x="1243113" y="980803"/>
                  <a:pt x="1573365" y="930117"/>
                  <a:pt x="1573365" y="786615"/>
                </a:cubicBezTo>
                <a:lnTo>
                  <a:pt x="1573365" y="777138"/>
                </a:lnTo>
                <a:cubicBezTo>
                  <a:pt x="1592321" y="676047"/>
                  <a:pt x="1602880" y="573013"/>
                  <a:pt x="1630234" y="473864"/>
                </a:cubicBezTo>
                <a:cubicBezTo>
                  <a:pt x="1633263" y="462884"/>
                  <a:pt x="1644564" y="491887"/>
                  <a:pt x="1649190" y="502296"/>
                </a:cubicBezTo>
                <a:cubicBezTo>
                  <a:pt x="1694306" y="603801"/>
                  <a:pt x="1644202" y="523247"/>
                  <a:pt x="1687102" y="587592"/>
                </a:cubicBezTo>
                <a:cubicBezTo>
                  <a:pt x="1710208" y="679999"/>
                  <a:pt x="1682006" y="564657"/>
                  <a:pt x="1706059" y="672887"/>
                </a:cubicBezTo>
                <a:cubicBezTo>
                  <a:pt x="1717069" y="722430"/>
                  <a:pt x="1715537" y="695102"/>
                  <a:pt x="1715537" y="729751"/>
                </a:cubicBezTo>
                <a:cubicBezTo>
                  <a:pt x="1729073" y="707192"/>
                  <a:pt x="1752662" y="664197"/>
                  <a:pt x="1772405" y="644456"/>
                </a:cubicBezTo>
                <a:cubicBezTo>
                  <a:pt x="1880592" y="536279"/>
                  <a:pt x="1731182" y="714937"/>
                  <a:pt x="1848230" y="568637"/>
                </a:cubicBezTo>
                <a:cubicBezTo>
                  <a:pt x="1860705" y="531214"/>
                  <a:pt x="1857708" y="550195"/>
                  <a:pt x="1857708" y="511774"/>
                </a:cubicBezTo>
                <a:cubicBezTo>
                  <a:pt x="1864027" y="521251"/>
                  <a:pt x="1873062" y="529399"/>
                  <a:pt x="1876664" y="540205"/>
                </a:cubicBezTo>
                <a:cubicBezTo>
                  <a:pt x="1888276" y="575036"/>
                  <a:pt x="1894615" y="712224"/>
                  <a:pt x="1895621" y="720274"/>
                </a:cubicBezTo>
                <a:cubicBezTo>
                  <a:pt x="1896860" y="730187"/>
                  <a:pt x="1902354" y="739100"/>
                  <a:pt x="1905099" y="748706"/>
                </a:cubicBezTo>
                <a:cubicBezTo>
                  <a:pt x="1908678" y="761230"/>
                  <a:pt x="1910998" y="774091"/>
                  <a:pt x="1914577" y="786615"/>
                </a:cubicBezTo>
                <a:cubicBezTo>
                  <a:pt x="1917322" y="796221"/>
                  <a:pt x="1921632" y="805355"/>
                  <a:pt x="1924055" y="815047"/>
                </a:cubicBezTo>
                <a:cubicBezTo>
                  <a:pt x="1927962" y="830674"/>
                  <a:pt x="1929294" y="846892"/>
                  <a:pt x="1933533" y="862433"/>
                </a:cubicBezTo>
                <a:cubicBezTo>
                  <a:pt x="1938790" y="881709"/>
                  <a:pt x="1947643" y="899914"/>
                  <a:pt x="1952489" y="919297"/>
                </a:cubicBezTo>
                <a:cubicBezTo>
                  <a:pt x="1955648" y="931933"/>
                  <a:pt x="1956141" y="945556"/>
                  <a:pt x="1961967" y="957206"/>
                </a:cubicBezTo>
                <a:cubicBezTo>
                  <a:pt x="1986271" y="1005810"/>
                  <a:pt x="1985166" y="985212"/>
                  <a:pt x="2018836" y="1014070"/>
                </a:cubicBezTo>
                <a:cubicBezTo>
                  <a:pt x="2032405" y="1025700"/>
                  <a:pt x="2043179" y="1040349"/>
                  <a:pt x="2056748" y="1051979"/>
                </a:cubicBezTo>
                <a:cubicBezTo>
                  <a:pt x="2065397" y="1059392"/>
                  <a:pt x="2074994" y="1065839"/>
                  <a:pt x="2085183" y="1070933"/>
                </a:cubicBezTo>
                <a:cubicBezTo>
                  <a:pt x="2094119" y="1075401"/>
                  <a:pt x="2113617" y="1080411"/>
                  <a:pt x="2113617" y="1080411"/>
                </a:cubicBezTo>
                <a:lnTo>
                  <a:pt x="2549610" y="1070933"/>
                </a:lnTo>
              </a:path>
            </a:pathLst>
          </a:custGeom>
        </p:spPr>
        <p:style>
          <a:lnRef idx="2">
            <a:schemeClr val="accent1"/>
          </a:lnRef>
          <a:fillRef idx="0">
            <a:schemeClr val="accent1"/>
          </a:fillRef>
          <a:effectRef idx="1">
            <a:schemeClr val="accent1"/>
          </a:effectRef>
          <a:fontRef idx="minor">
            <a:schemeClr val="tx1"/>
          </a:fontRef>
        </p:style>
        <p:txBody>
          <a:bodyPr lIns="91430" tIns="45716" rIns="91430" bIns="45716" anchor="ctr"/>
          <a:lstStyle/>
          <a:p>
            <a:pPr algn="ctr" eaLnBrk="0" fontAlgn="auto" hangingPunct="0">
              <a:spcBef>
                <a:spcPts val="0"/>
              </a:spcBef>
              <a:spcAft>
                <a:spcPts val="0"/>
              </a:spcAft>
              <a:defRPr/>
            </a:pPr>
            <a:endParaRPr lang="en-US" dirty="0"/>
          </a:p>
        </p:txBody>
      </p:sp>
      <p:sp>
        <p:nvSpPr>
          <p:cNvPr id="19466" name="TextBox 13"/>
          <p:cNvSpPr txBox="1">
            <a:spLocks noChangeArrowheads="1"/>
          </p:cNvSpPr>
          <p:nvPr/>
        </p:nvSpPr>
        <p:spPr bwMode="auto">
          <a:xfrm>
            <a:off x="893763" y="2057400"/>
            <a:ext cx="2363787" cy="460375"/>
          </a:xfrm>
          <a:prstGeom prst="rect">
            <a:avLst/>
          </a:prstGeom>
          <a:noFill/>
          <a:ln w="9525">
            <a:noFill/>
            <a:miter lim="800000"/>
            <a:headEnd/>
            <a:tailEnd/>
          </a:ln>
        </p:spPr>
        <p:txBody>
          <a:bodyPr wrap="none" lIns="91430" tIns="45716" rIns="91430" bIns="45716">
            <a:prstTxWarp prst="textNoShape">
              <a:avLst/>
            </a:prstTxWarp>
            <a:spAutoFit/>
          </a:bodyPr>
          <a:lstStyle/>
          <a:p>
            <a:pPr eaLnBrk="0" hangingPunct="0"/>
            <a:r>
              <a:rPr lang="en-US">
                <a:latin typeface="Calibri" pitchFamily="-65" charset="0"/>
              </a:rPr>
              <a:t>“rate-place code”</a:t>
            </a:r>
          </a:p>
        </p:txBody>
      </p:sp>
      <p:cxnSp>
        <p:nvCxnSpPr>
          <p:cNvPr id="16" name="Straight Connector 15"/>
          <p:cNvCxnSpPr/>
          <p:nvPr/>
        </p:nvCxnSpPr>
        <p:spPr>
          <a:xfrm rot="5400000">
            <a:off x="4723607" y="3620294"/>
            <a:ext cx="1601787" cy="3175"/>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522913" y="4419600"/>
            <a:ext cx="2592387" cy="1588"/>
          </a:xfrm>
          <a:prstGeom prst="line">
            <a:avLst/>
          </a:prstGeom>
        </p:spPr>
        <p:style>
          <a:lnRef idx="2">
            <a:schemeClr val="accent1"/>
          </a:lnRef>
          <a:fillRef idx="0">
            <a:schemeClr val="accent1"/>
          </a:fillRef>
          <a:effectRef idx="1">
            <a:schemeClr val="accent1"/>
          </a:effectRef>
          <a:fontRef idx="minor">
            <a:schemeClr val="tx1"/>
          </a:fontRef>
        </p:style>
      </p:cxnSp>
      <p:sp>
        <p:nvSpPr>
          <p:cNvPr id="19469" name="TextBox 20"/>
          <p:cNvSpPr txBox="1">
            <a:spLocks noChangeArrowheads="1"/>
          </p:cNvSpPr>
          <p:nvPr/>
        </p:nvSpPr>
        <p:spPr bwMode="auto">
          <a:xfrm rot="-5400000">
            <a:off x="3333750" y="3527425"/>
            <a:ext cx="3684588" cy="458788"/>
          </a:xfrm>
          <a:prstGeom prst="rect">
            <a:avLst/>
          </a:prstGeom>
          <a:noFill/>
          <a:ln w="9525">
            <a:noFill/>
            <a:miter lim="800000"/>
            <a:headEnd/>
            <a:tailEnd/>
          </a:ln>
        </p:spPr>
        <p:txBody>
          <a:bodyPr wrap="none" lIns="91430" tIns="45716" rIns="91430" bIns="45716">
            <a:prstTxWarp prst="textNoShape">
              <a:avLst/>
            </a:prstTxWarp>
            <a:spAutoFit/>
          </a:bodyPr>
          <a:lstStyle/>
          <a:p>
            <a:pPr eaLnBrk="0" hangingPunct="0"/>
            <a:r>
              <a:rPr lang="en-US">
                <a:latin typeface="Calibri" pitchFamily="-65" charset="0"/>
              </a:rPr>
              <a:t>Number of action potentials</a:t>
            </a:r>
          </a:p>
        </p:txBody>
      </p:sp>
      <p:sp>
        <p:nvSpPr>
          <p:cNvPr id="19470" name="TextBox 21"/>
          <p:cNvSpPr txBox="1">
            <a:spLocks noChangeArrowheads="1"/>
          </p:cNvSpPr>
          <p:nvPr/>
        </p:nvSpPr>
        <p:spPr bwMode="auto">
          <a:xfrm>
            <a:off x="392113" y="5867400"/>
            <a:ext cx="3822700" cy="460375"/>
          </a:xfrm>
          <a:prstGeom prst="rect">
            <a:avLst/>
          </a:prstGeom>
          <a:noFill/>
          <a:ln w="9525">
            <a:noFill/>
            <a:miter lim="800000"/>
            <a:headEnd/>
            <a:tailEnd/>
          </a:ln>
        </p:spPr>
        <p:txBody>
          <a:bodyPr wrap="none" lIns="91430" tIns="45716" rIns="91430" bIns="45716">
            <a:prstTxWarp prst="textNoShape">
              <a:avLst/>
            </a:prstTxWarp>
            <a:spAutoFit/>
          </a:bodyPr>
          <a:lstStyle/>
          <a:p>
            <a:pPr eaLnBrk="0" hangingPunct="0"/>
            <a:r>
              <a:rPr lang="en-US">
                <a:latin typeface="Calibri" pitchFamily="-65" charset="0"/>
              </a:rPr>
              <a:t>“neural amplitude spectrum”</a:t>
            </a:r>
          </a:p>
        </p:txBody>
      </p:sp>
      <p:grpSp>
        <p:nvGrpSpPr>
          <p:cNvPr id="19471" name="Group 32"/>
          <p:cNvGrpSpPr>
            <a:grpSpLocks/>
          </p:cNvGrpSpPr>
          <p:nvPr/>
        </p:nvGrpSpPr>
        <p:grpSpPr bwMode="auto">
          <a:xfrm>
            <a:off x="5597525" y="3811588"/>
            <a:ext cx="384175" cy="609600"/>
            <a:chOff x="5331618" y="3810794"/>
            <a:chExt cx="383382" cy="609600"/>
          </a:xfrm>
        </p:grpSpPr>
        <p:cxnSp>
          <p:nvCxnSpPr>
            <p:cNvPr id="24" name="Straight Connector 23"/>
            <p:cNvCxnSpPr/>
            <p:nvPr/>
          </p:nvCxnSpPr>
          <p:spPr>
            <a:xfrm rot="5400000">
              <a:off x="5181281" y="4114802"/>
              <a:ext cx="609600" cy="1584"/>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5400000">
              <a:off x="5333523" y="4191002"/>
              <a:ext cx="457200" cy="1584"/>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5400000">
              <a:off x="5181438" y="4189414"/>
              <a:ext cx="457200" cy="1584"/>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5400000">
              <a:off x="5176040" y="4260059"/>
              <a:ext cx="314325" cy="3168"/>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5400000">
              <a:off x="5480211" y="4260059"/>
              <a:ext cx="314325" cy="3168"/>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16200000" flipH="1">
              <a:off x="5641181" y="4341813"/>
              <a:ext cx="147637"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9472" name="Group 33"/>
          <p:cNvGrpSpPr>
            <a:grpSpLocks/>
          </p:cNvGrpSpPr>
          <p:nvPr/>
        </p:nvGrpSpPr>
        <p:grpSpPr bwMode="auto">
          <a:xfrm>
            <a:off x="6057900" y="3810000"/>
            <a:ext cx="384175" cy="609600"/>
            <a:chOff x="5331618" y="3810794"/>
            <a:chExt cx="383382" cy="609600"/>
          </a:xfrm>
        </p:grpSpPr>
        <p:cxnSp>
          <p:nvCxnSpPr>
            <p:cNvPr id="35" name="Straight Connector 34"/>
            <p:cNvCxnSpPr/>
            <p:nvPr/>
          </p:nvCxnSpPr>
          <p:spPr>
            <a:xfrm rot="5400000">
              <a:off x="5181281" y="4114802"/>
              <a:ext cx="609600" cy="15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rot="5400000">
              <a:off x="5333523" y="4191002"/>
              <a:ext cx="457200" cy="15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5400000">
              <a:off x="5181438" y="4189415"/>
              <a:ext cx="457200" cy="15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5400000">
              <a:off x="5176040" y="4260060"/>
              <a:ext cx="314325" cy="3168"/>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5400000">
              <a:off x="5480211" y="4260060"/>
              <a:ext cx="314325" cy="3168"/>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16200000" flipH="1">
              <a:off x="5641181" y="4341813"/>
              <a:ext cx="147638"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9473" name="Group 40"/>
          <p:cNvGrpSpPr>
            <a:grpSpLocks/>
          </p:cNvGrpSpPr>
          <p:nvPr/>
        </p:nvGrpSpPr>
        <p:grpSpPr bwMode="auto">
          <a:xfrm>
            <a:off x="6518275" y="3808413"/>
            <a:ext cx="382588" cy="609600"/>
            <a:chOff x="5331618" y="3810794"/>
            <a:chExt cx="383382" cy="609600"/>
          </a:xfrm>
        </p:grpSpPr>
        <p:cxnSp>
          <p:nvCxnSpPr>
            <p:cNvPr id="42" name="Straight Connector 41"/>
            <p:cNvCxnSpPr/>
            <p:nvPr/>
          </p:nvCxnSpPr>
          <p:spPr>
            <a:xfrm rot="5400000">
              <a:off x="5181921" y="4114798"/>
              <a:ext cx="609600" cy="159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5400000">
              <a:off x="5332888" y="4190998"/>
              <a:ext cx="457200" cy="1591"/>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5400000">
              <a:off x="5180172" y="4189410"/>
              <a:ext cx="457200" cy="1591"/>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5400000">
              <a:off x="5175251" y="4260848"/>
              <a:ext cx="314325" cy="1591"/>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5400000">
              <a:off x="5480683" y="4260848"/>
              <a:ext cx="314325" cy="1591"/>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rot="16200000" flipH="1">
              <a:off x="5641181" y="4341813"/>
              <a:ext cx="147637"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9474" name="Group 47"/>
          <p:cNvGrpSpPr>
            <a:grpSpLocks/>
          </p:cNvGrpSpPr>
          <p:nvPr/>
        </p:nvGrpSpPr>
        <p:grpSpPr bwMode="auto">
          <a:xfrm>
            <a:off x="6977063" y="3808413"/>
            <a:ext cx="384175" cy="609600"/>
            <a:chOff x="5331618" y="3810794"/>
            <a:chExt cx="383382" cy="609600"/>
          </a:xfrm>
        </p:grpSpPr>
        <p:cxnSp>
          <p:nvCxnSpPr>
            <p:cNvPr id="49" name="Straight Connector 48"/>
            <p:cNvCxnSpPr/>
            <p:nvPr/>
          </p:nvCxnSpPr>
          <p:spPr>
            <a:xfrm rot="5400000">
              <a:off x="5181280" y="4114802"/>
              <a:ext cx="609600" cy="1585"/>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5400000">
              <a:off x="5333522" y="4191002"/>
              <a:ext cx="457200" cy="1585"/>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5400000">
              <a:off x="5181437" y="4189414"/>
              <a:ext cx="457200" cy="1585"/>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5400000">
              <a:off x="5176040" y="4260059"/>
              <a:ext cx="314325" cy="3168"/>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rot="5400000">
              <a:off x="5480211" y="4260059"/>
              <a:ext cx="314325" cy="3168"/>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rot="16200000" flipH="1">
              <a:off x="5641181" y="4341813"/>
              <a:ext cx="147637"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9475" name="Group 54"/>
          <p:cNvGrpSpPr>
            <a:grpSpLocks/>
          </p:cNvGrpSpPr>
          <p:nvPr/>
        </p:nvGrpSpPr>
        <p:grpSpPr bwMode="auto">
          <a:xfrm>
            <a:off x="7437438" y="3806825"/>
            <a:ext cx="382587" cy="609600"/>
            <a:chOff x="5331618" y="3810794"/>
            <a:chExt cx="383382" cy="609600"/>
          </a:xfrm>
        </p:grpSpPr>
        <p:cxnSp>
          <p:nvCxnSpPr>
            <p:cNvPr id="56" name="Straight Connector 55"/>
            <p:cNvCxnSpPr/>
            <p:nvPr/>
          </p:nvCxnSpPr>
          <p:spPr>
            <a:xfrm rot="5400000">
              <a:off x="5181921" y="4114798"/>
              <a:ext cx="609600" cy="1591"/>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rot="5400000">
              <a:off x="5332889" y="4190998"/>
              <a:ext cx="457200" cy="1590"/>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rot="5400000">
              <a:off x="5180172" y="4189411"/>
              <a:ext cx="457200" cy="1590"/>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rot="5400000">
              <a:off x="5175251" y="4260849"/>
              <a:ext cx="314325" cy="1590"/>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rot="5400000">
              <a:off x="5480684" y="4260849"/>
              <a:ext cx="314325" cy="1590"/>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rot="16200000" flipH="1">
              <a:off x="5641181" y="4341813"/>
              <a:ext cx="147638"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19476" name="TextBox 68"/>
          <p:cNvSpPr txBox="1">
            <a:spLocks noChangeArrowheads="1"/>
          </p:cNvSpPr>
          <p:nvPr/>
        </p:nvSpPr>
        <p:spPr bwMode="auto">
          <a:xfrm>
            <a:off x="5827713" y="4789488"/>
            <a:ext cx="1422400" cy="460375"/>
          </a:xfrm>
          <a:prstGeom prst="rect">
            <a:avLst/>
          </a:prstGeom>
          <a:noFill/>
          <a:ln w="9525">
            <a:noFill/>
            <a:miter lim="800000"/>
            <a:headEnd/>
            <a:tailEnd/>
          </a:ln>
        </p:spPr>
        <p:txBody>
          <a:bodyPr wrap="none" lIns="91430" tIns="45716" rIns="91430" bIns="45716">
            <a:prstTxWarp prst="textNoShape">
              <a:avLst/>
            </a:prstTxWarp>
            <a:spAutoFit/>
          </a:bodyPr>
          <a:lstStyle/>
          <a:p>
            <a:pPr eaLnBrk="0" hangingPunct="0"/>
            <a:r>
              <a:rPr lang="en-US">
                <a:latin typeface="Calibri" pitchFamily="-65" charset="0"/>
              </a:rPr>
              <a:t>Time (ms)</a:t>
            </a:r>
          </a:p>
        </p:txBody>
      </p:sp>
      <p:sp>
        <p:nvSpPr>
          <p:cNvPr id="19477" name="TextBox 69"/>
          <p:cNvSpPr txBox="1">
            <a:spLocks noChangeArrowheads="1"/>
          </p:cNvSpPr>
          <p:nvPr/>
        </p:nvSpPr>
        <p:spPr bwMode="auto">
          <a:xfrm>
            <a:off x="5981700" y="2427288"/>
            <a:ext cx="2251075" cy="460375"/>
          </a:xfrm>
          <a:prstGeom prst="rect">
            <a:avLst/>
          </a:prstGeom>
          <a:noFill/>
          <a:ln w="9525">
            <a:noFill/>
            <a:miter lim="800000"/>
            <a:headEnd/>
            <a:tailEnd/>
          </a:ln>
        </p:spPr>
        <p:txBody>
          <a:bodyPr wrap="none" lIns="91430" tIns="45716" rIns="91430" bIns="45716">
            <a:prstTxWarp prst="textNoShape">
              <a:avLst/>
            </a:prstTxWarp>
            <a:spAutoFit/>
          </a:bodyPr>
          <a:lstStyle/>
          <a:p>
            <a:pPr eaLnBrk="0" hangingPunct="0"/>
            <a:r>
              <a:rPr lang="en-US">
                <a:latin typeface="Calibri" pitchFamily="-65" charset="0"/>
              </a:rPr>
              <a:t>“temporal code”</a:t>
            </a:r>
          </a:p>
        </p:txBody>
      </p:sp>
      <p:grpSp>
        <p:nvGrpSpPr>
          <p:cNvPr id="10" name="Group 75"/>
          <p:cNvGrpSpPr>
            <a:grpSpLocks/>
          </p:cNvGrpSpPr>
          <p:nvPr/>
        </p:nvGrpSpPr>
        <p:grpSpPr bwMode="auto">
          <a:xfrm>
            <a:off x="5829300" y="3429000"/>
            <a:ext cx="693738" cy="673100"/>
            <a:chOff x="7383442" y="3429001"/>
            <a:chExt cx="693757" cy="672754"/>
          </a:xfrm>
        </p:grpSpPr>
        <p:cxnSp>
          <p:nvCxnSpPr>
            <p:cNvPr id="72" name="Curved Connector 71"/>
            <p:cNvCxnSpPr/>
            <p:nvPr/>
          </p:nvCxnSpPr>
          <p:spPr>
            <a:xfrm rot="5400000" flipH="1" flipV="1">
              <a:off x="7439983" y="3464538"/>
              <a:ext cx="672754" cy="601679"/>
            </a:xfrm>
            <a:prstGeom prst="curvedConnector3">
              <a:avLst>
                <a:gd name="adj1" fmla="val 50000"/>
              </a:avLst>
            </a:prstGeom>
            <a:ln>
              <a:solidFill>
                <a:schemeClr val="accent1"/>
              </a:solidFill>
              <a:tailEnd type="arrow"/>
            </a:ln>
          </p:spPr>
          <p:style>
            <a:lnRef idx="2">
              <a:schemeClr val="accent1"/>
            </a:lnRef>
            <a:fillRef idx="0">
              <a:schemeClr val="accent1"/>
            </a:fillRef>
            <a:effectRef idx="1">
              <a:schemeClr val="accent1"/>
            </a:effectRef>
            <a:fontRef idx="minor">
              <a:schemeClr val="tx1"/>
            </a:fontRef>
          </p:style>
        </p:cxnSp>
        <p:sp>
          <p:nvSpPr>
            <p:cNvPr id="73" name="Freeform 72"/>
            <p:cNvSpPr/>
            <p:nvPr/>
          </p:nvSpPr>
          <p:spPr>
            <a:xfrm>
              <a:off x="7383442" y="3809805"/>
              <a:ext cx="236544" cy="152322"/>
            </a:xfrm>
            <a:custGeom>
              <a:avLst/>
              <a:gdLst>
                <a:gd name="connsiteX0" fmla="*/ 0 w 236953"/>
                <a:gd name="connsiteY0" fmla="*/ 151637 h 151637"/>
                <a:gd name="connsiteX1" fmla="*/ 189562 w 236953"/>
                <a:gd name="connsiteY1" fmla="*/ 28432 h 151637"/>
                <a:gd name="connsiteX2" fmla="*/ 236953 w 236953"/>
                <a:gd name="connsiteY2" fmla="*/ 0 h 151637"/>
              </a:gdLst>
              <a:ahLst/>
              <a:cxnLst>
                <a:cxn ang="0">
                  <a:pos x="connsiteX0" y="connsiteY0"/>
                </a:cxn>
                <a:cxn ang="0">
                  <a:pos x="connsiteX1" y="connsiteY1"/>
                </a:cxn>
                <a:cxn ang="0">
                  <a:pos x="connsiteX2" y="connsiteY2"/>
                </a:cxn>
              </a:cxnLst>
              <a:rect l="l" t="t" r="r" b="b"/>
              <a:pathLst>
                <a:path w="236953" h="151637">
                  <a:moveTo>
                    <a:pt x="0" y="151637"/>
                  </a:moveTo>
                  <a:lnTo>
                    <a:pt x="189562" y="28432"/>
                  </a:lnTo>
                  <a:cubicBezTo>
                    <a:pt x="229054" y="3159"/>
                    <a:pt x="236953" y="0"/>
                    <a:pt x="236953" y="0"/>
                  </a:cubicBezTo>
                </a:path>
              </a:pathLst>
            </a:custGeom>
            <a:ln>
              <a:solidFill>
                <a:schemeClr val="accent1"/>
              </a:solidFill>
            </a:ln>
          </p:spPr>
          <p:style>
            <a:lnRef idx="2">
              <a:schemeClr val="accent1"/>
            </a:lnRef>
            <a:fillRef idx="0">
              <a:schemeClr val="accent1"/>
            </a:fillRef>
            <a:effectRef idx="1">
              <a:schemeClr val="accent1"/>
            </a:effectRef>
            <a:fontRef idx="minor">
              <a:schemeClr val="tx1"/>
            </a:fontRef>
          </p:style>
          <p:txBody>
            <a:bodyPr anchor="ctr"/>
            <a:lstStyle/>
            <a:p>
              <a:pPr algn="ctr" eaLnBrk="0" fontAlgn="auto" hangingPunct="0">
                <a:spcBef>
                  <a:spcPts val="0"/>
                </a:spcBef>
                <a:spcAft>
                  <a:spcPts val="0"/>
                </a:spcAft>
                <a:defRPr/>
              </a:pPr>
              <a:endParaRPr lang="en-US" dirty="0"/>
            </a:p>
          </p:txBody>
        </p:sp>
      </p:grpSp>
      <p:sp>
        <p:nvSpPr>
          <p:cNvPr id="74" name="Freeform 73"/>
          <p:cNvSpPr/>
          <p:nvPr/>
        </p:nvSpPr>
        <p:spPr>
          <a:xfrm>
            <a:off x="5518150" y="3790950"/>
            <a:ext cx="2314575" cy="517525"/>
          </a:xfrm>
          <a:custGeom>
            <a:avLst/>
            <a:gdLst>
              <a:gd name="connsiteX0" fmla="*/ 0 w 2315816"/>
              <a:gd name="connsiteY0" fmla="*/ 350659 h 518091"/>
              <a:gd name="connsiteX1" fmla="*/ 66347 w 2315816"/>
              <a:gd name="connsiteY1" fmla="*/ 312750 h 518091"/>
              <a:gd name="connsiteX2" fmla="*/ 142172 w 2315816"/>
              <a:gd name="connsiteY2" fmla="*/ 170591 h 518091"/>
              <a:gd name="connsiteX3" fmla="*/ 227475 w 2315816"/>
              <a:gd name="connsiteY3" fmla="*/ 18954 h 518091"/>
              <a:gd name="connsiteX4" fmla="*/ 312778 w 2315816"/>
              <a:gd name="connsiteY4" fmla="*/ 208500 h 518091"/>
              <a:gd name="connsiteX5" fmla="*/ 388602 w 2315816"/>
              <a:gd name="connsiteY5" fmla="*/ 360137 h 518091"/>
              <a:gd name="connsiteX6" fmla="*/ 464427 w 2315816"/>
              <a:gd name="connsiteY6" fmla="*/ 511773 h 518091"/>
              <a:gd name="connsiteX7" fmla="*/ 521296 w 2315816"/>
              <a:gd name="connsiteY7" fmla="*/ 322227 h 518091"/>
              <a:gd name="connsiteX8" fmla="*/ 597121 w 2315816"/>
              <a:gd name="connsiteY8" fmla="*/ 170591 h 518091"/>
              <a:gd name="connsiteX9" fmla="*/ 701380 w 2315816"/>
              <a:gd name="connsiteY9" fmla="*/ 18954 h 518091"/>
              <a:gd name="connsiteX10" fmla="*/ 777205 w 2315816"/>
              <a:gd name="connsiteY10" fmla="*/ 189545 h 518091"/>
              <a:gd name="connsiteX11" fmla="*/ 843551 w 2315816"/>
              <a:gd name="connsiteY11" fmla="*/ 312750 h 518091"/>
              <a:gd name="connsiteX12" fmla="*/ 919376 w 2315816"/>
              <a:gd name="connsiteY12" fmla="*/ 483341 h 518091"/>
              <a:gd name="connsiteX13" fmla="*/ 1004679 w 2315816"/>
              <a:gd name="connsiteY13" fmla="*/ 322227 h 518091"/>
              <a:gd name="connsiteX14" fmla="*/ 1071026 w 2315816"/>
              <a:gd name="connsiteY14" fmla="*/ 170591 h 518091"/>
              <a:gd name="connsiteX15" fmla="*/ 1146851 w 2315816"/>
              <a:gd name="connsiteY15" fmla="*/ 28432 h 518091"/>
              <a:gd name="connsiteX16" fmla="*/ 1222675 w 2315816"/>
              <a:gd name="connsiteY16" fmla="*/ 180068 h 518091"/>
              <a:gd name="connsiteX17" fmla="*/ 1298500 w 2315816"/>
              <a:gd name="connsiteY17" fmla="*/ 312750 h 518091"/>
              <a:gd name="connsiteX18" fmla="*/ 1374325 w 2315816"/>
              <a:gd name="connsiteY18" fmla="*/ 473864 h 518091"/>
              <a:gd name="connsiteX19" fmla="*/ 1459628 w 2315816"/>
              <a:gd name="connsiteY19" fmla="*/ 322227 h 518091"/>
              <a:gd name="connsiteX20" fmla="*/ 1535453 w 2315816"/>
              <a:gd name="connsiteY20" fmla="*/ 161114 h 518091"/>
              <a:gd name="connsiteX21" fmla="*/ 1611278 w 2315816"/>
              <a:gd name="connsiteY21" fmla="*/ 28432 h 518091"/>
              <a:gd name="connsiteX22" fmla="*/ 1687102 w 2315816"/>
              <a:gd name="connsiteY22" fmla="*/ 199023 h 518091"/>
              <a:gd name="connsiteX23" fmla="*/ 1762927 w 2315816"/>
              <a:gd name="connsiteY23" fmla="*/ 331705 h 518091"/>
              <a:gd name="connsiteX24" fmla="*/ 1838752 w 2315816"/>
              <a:gd name="connsiteY24" fmla="*/ 483341 h 518091"/>
              <a:gd name="connsiteX25" fmla="*/ 1905099 w 2315816"/>
              <a:gd name="connsiteY25" fmla="*/ 312750 h 518091"/>
              <a:gd name="connsiteX26" fmla="*/ 1999880 w 2315816"/>
              <a:gd name="connsiteY26" fmla="*/ 170591 h 518091"/>
              <a:gd name="connsiteX27" fmla="*/ 2075705 w 2315816"/>
              <a:gd name="connsiteY27" fmla="*/ 0 h 518091"/>
              <a:gd name="connsiteX28" fmla="*/ 2132573 w 2315816"/>
              <a:gd name="connsiteY28" fmla="*/ 170591 h 518091"/>
              <a:gd name="connsiteX29" fmla="*/ 2217876 w 2315816"/>
              <a:gd name="connsiteY29" fmla="*/ 312750 h 518091"/>
              <a:gd name="connsiteX30" fmla="*/ 2303179 w 2315816"/>
              <a:gd name="connsiteY30" fmla="*/ 483341 h 518091"/>
              <a:gd name="connsiteX31" fmla="*/ 2293701 w 2315816"/>
              <a:gd name="connsiteY31" fmla="*/ 483341 h 51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15816" h="518091">
                <a:moveTo>
                  <a:pt x="0" y="350659"/>
                </a:moveTo>
                <a:cubicBezTo>
                  <a:pt x="21326" y="346710"/>
                  <a:pt x="42652" y="342761"/>
                  <a:pt x="66347" y="312750"/>
                </a:cubicBezTo>
                <a:cubicBezTo>
                  <a:pt x="90042" y="282739"/>
                  <a:pt x="115317" y="219557"/>
                  <a:pt x="142172" y="170591"/>
                </a:cubicBezTo>
                <a:cubicBezTo>
                  <a:pt x="169027" y="121625"/>
                  <a:pt x="199041" y="12636"/>
                  <a:pt x="227475" y="18954"/>
                </a:cubicBezTo>
                <a:cubicBezTo>
                  <a:pt x="255909" y="25272"/>
                  <a:pt x="285924" y="151636"/>
                  <a:pt x="312778" y="208500"/>
                </a:cubicBezTo>
                <a:cubicBezTo>
                  <a:pt x="339633" y="265364"/>
                  <a:pt x="388602" y="360137"/>
                  <a:pt x="388602" y="360137"/>
                </a:cubicBezTo>
                <a:cubicBezTo>
                  <a:pt x="413877" y="410682"/>
                  <a:pt x="442311" y="518091"/>
                  <a:pt x="464427" y="511773"/>
                </a:cubicBezTo>
                <a:cubicBezTo>
                  <a:pt x="486543" y="505455"/>
                  <a:pt x="499180" y="379091"/>
                  <a:pt x="521296" y="322227"/>
                </a:cubicBezTo>
                <a:cubicBezTo>
                  <a:pt x="543412" y="265363"/>
                  <a:pt x="567107" y="221136"/>
                  <a:pt x="597121" y="170591"/>
                </a:cubicBezTo>
                <a:cubicBezTo>
                  <a:pt x="627135" y="120046"/>
                  <a:pt x="671366" y="15795"/>
                  <a:pt x="701380" y="18954"/>
                </a:cubicBezTo>
                <a:cubicBezTo>
                  <a:pt x="731394" y="22113"/>
                  <a:pt x="753510" y="140579"/>
                  <a:pt x="777205" y="189545"/>
                </a:cubicBezTo>
                <a:cubicBezTo>
                  <a:pt x="800900" y="238511"/>
                  <a:pt x="819856" y="263784"/>
                  <a:pt x="843551" y="312750"/>
                </a:cubicBezTo>
                <a:cubicBezTo>
                  <a:pt x="867246" y="361716"/>
                  <a:pt x="892521" y="481762"/>
                  <a:pt x="919376" y="483341"/>
                </a:cubicBezTo>
                <a:cubicBezTo>
                  <a:pt x="946231" y="484921"/>
                  <a:pt x="979404" y="374352"/>
                  <a:pt x="1004679" y="322227"/>
                </a:cubicBezTo>
                <a:cubicBezTo>
                  <a:pt x="1029954" y="270102"/>
                  <a:pt x="1047331" y="219557"/>
                  <a:pt x="1071026" y="170591"/>
                </a:cubicBezTo>
                <a:cubicBezTo>
                  <a:pt x="1094721" y="121625"/>
                  <a:pt x="1121576" y="26853"/>
                  <a:pt x="1146851" y="28432"/>
                </a:cubicBezTo>
                <a:cubicBezTo>
                  <a:pt x="1172126" y="30011"/>
                  <a:pt x="1197400" y="132682"/>
                  <a:pt x="1222675" y="180068"/>
                </a:cubicBezTo>
                <a:cubicBezTo>
                  <a:pt x="1247950" y="227454"/>
                  <a:pt x="1273225" y="263784"/>
                  <a:pt x="1298500" y="312750"/>
                </a:cubicBezTo>
                <a:cubicBezTo>
                  <a:pt x="1323775" y="361716"/>
                  <a:pt x="1347470" y="472285"/>
                  <a:pt x="1374325" y="473864"/>
                </a:cubicBezTo>
                <a:cubicBezTo>
                  <a:pt x="1401180" y="475444"/>
                  <a:pt x="1432773" y="374352"/>
                  <a:pt x="1459628" y="322227"/>
                </a:cubicBezTo>
                <a:cubicBezTo>
                  <a:pt x="1486483" y="270102"/>
                  <a:pt x="1510178" y="210080"/>
                  <a:pt x="1535453" y="161114"/>
                </a:cubicBezTo>
                <a:cubicBezTo>
                  <a:pt x="1560728" y="112148"/>
                  <a:pt x="1586003" y="22114"/>
                  <a:pt x="1611278" y="28432"/>
                </a:cubicBezTo>
                <a:cubicBezTo>
                  <a:pt x="1636553" y="34750"/>
                  <a:pt x="1661827" y="148478"/>
                  <a:pt x="1687102" y="199023"/>
                </a:cubicBezTo>
                <a:cubicBezTo>
                  <a:pt x="1712377" y="249568"/>
                  <a:pt x="1737652" y="284319"/>
                  <a:pt x="1762927" y="331705"/>
                </a:cubicBezTo>
                <a:cubicBezTo>
                  <a:pt x="1788202" y="379091"/>
                  <a:pt x="1815057" y="486500"/>
                  <a:pt x="1838752" y="483341"/>
                </a:cubicBezTo>
                <a:cubicBezTo>
                  <a:pt x="1862447" y="480182"/>
                  <a:pt x="1878244" y="364875"/>
                  <a:pt x="1905099" y="312750"/>
                </a:cubicBezTo>
                <a:cubicBezTo>
                  <a:pt x="1931954" y="260625"/>
                  <a:pt x="1971446" y="222716"/>
                  <a:pt x="1999880" y="170591"/>
                </a:cubicBezTo>
                <a:cubicBezTo>
                  <a:pt x="2028314" y="118466"/>
                  <a:pt x="2053590" y="0"/>
                  <a:pt x="2075705" y="0"/>
                </a:cubicBezTo>
                <a:cubicBezTo>
                  <a:pt x="2097820" y="0"/>
                  <a:pt x="2108878" y="118466"/>
                  <a:pt x="2132573" y="170591"/>
                </a:cubicBezTo>
                <a:cubicBezTo>
                  <a:pt x="2156268" y="222716"/>
                  <a:pt x="2189442" y="260625"/>
                  <a:pt x="2217876" y="312750"/>
                </a:cubicBezTo>
                <a:cubicBezTo>
                  <a:pt x="2246310" y="364875"/>
                  <a:pt x="2290542" y="454909"/>
                  <a:pt x="2303179" y="483341"/>
                </a:cubicBezTo>
                <a:cubicBezTo>
                  <a:pt x="2315816" y="511773"/>
                  <a:pt x="2293701" y="483341"/>
                  <a:pt x="2293701" y="483341"/>
                </a:cubicBezTo>
              </a:path>
            </a:pathLst>
          </a:custGeom>
          <a:ln w="25400" cap="flat" cmpd="sng" algn="ctr">
            <a:solidFill>
              <a:schemeClr val="accent4"/>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lIns="91430" tIns="45716" rIns="91430" bIns="45716" anchor="ctr"/>
          <a:lstStyle/>
          <a:p>
            <a:pPr algn="ctr" eaLnBrk="0" fontAlgn="auto" hangingPunct="0">
              <a:spcBef>
                <a:spcPts val="0"/>
              </a:spcBef>
              <a:spcAft>
                <a:spcPts val="0"/>
              </a:spcAft>
              <a:defRPr/>
            </a:pPr>
            <a:endParaRPr lang="en-US" dirty="0"/>
          </a:p>
        </p:txBody>
      </p:sp>
      <p:sp>
        <p:nvSpPr>
          <p:cNvPr id="75" name="TextBox 74"/>
          <p:cNvSpPr txBox="1">
            <a:spLocks noChangeArrowheads="1"/>
          </p:cNvSpPr>
          <p:nvPr/>
        </p:nvSpPr>
        <p:spPr bwMode="auto">
          <a:xfrm>
            <a:off x="5751513" y="3059113"/>
            <a:ext cx="1914525" cy="460375"/>
          </a:xfrm>
          <a:prstGeom prst="rect">
            <a:avLst/>
          </a:prstGeom>
          <a:noFill/>
          <a:ln w="9525">
            <a:noFill/>
            <a:miter lim="800000"/>
            <a:headEnd/>
            <a:tailEnd/>
          </a:ln>
        </p:spPr>
        <p:txBody>
          <a:bodyPr wrap="none" lIns="91430" tIns="45716" rIns="91430" bIns="45716">
            <a:prstTxWarp prst="textNoShape">
              <a:avLst/>
            </a:prstTxWarp>
            <a:spAutoFit/>
          </a:bodyPr>
          <a:lstStyle/>
          <a:p>
            <a:pPr eaLnBrk="0" hangingPunct="0"/>
            <a:r>
              <a:rPr lang="en-US">
                <a:latin typeface="Calibri" pitchFamily="-65" charset="0"/>
              </a:rPr>
              <a:t>Fine structure</a:t>
            </a:r>
          </a:p>
        </p:txBody>
      </p:sp>
      <p:sp>
        <p:nvSpPr>
          <p:cNvPr id="77" name="TextBox 76"/>
          <p:cNvSpPr txBox="1">
            <a:spLocks noChangeArrowheads="1"/>
          </p:cNvSpPr>
          <p:nvPr/>
        </p:nvSpPr>
        <p:spPr bwMode="auto">
          <a:xfrm>
            <a:off x="7589838" y="3048000"/>
            <a:ext cx="1547812" cy="460375"/>
          </a:xfrm>
          <a:prstGeom prst="rect">
            <a:avLst/>
          </a:prstGeom>
          <a:noFill/>
          <a:ln w="9525">
            <a:noFill/>
            <a:miter lim="800000"/>
            <a:headEnd/>
            <a:tailEnd/>
          </a:ln>
        </p:spPr>
        <p:txBody>
          <a:bodyPr wrap="none" lIns="91430" tIns="45716" rIns="91430" bIns="45716">
            <a:prstTxWarp prst="textNoShape">
              <a:avLst/>
            </a:prstTxWarp>
            <a:spAutoFit/>
          </a:bodyPr>
          <a:lstStyle/>
          <a:p>
            <a:pPr eaLnBrk="0" hangingPunct="0"/>
            <a:r>
              <a:rPr lang="en-US">
                <a:latin typeface="Calibri" pitchFamily="-65" charset="0"/>
              </a:rPr>
              <a:t>+ envelope</a:t>
            </a:r>
          </a:p>
        </p:txBody>
      </p:sp>
      <p:cxnSp>
        <p:nvCxnSpPr>
          <p:cNvPr id="79" name="Shape 78"/>
          <p:cNvCxnSpPr>
            <a:stCxn id="74" idx="29"/>
          </p:cNvCxnSpPr>
          <p:nvPr/>
        </p:nvCxnSpPr>
        <p:spPr>
          <a:xfrm flipV="1">
            <a:off x="7734300" y="3430588"/>
            <a:ext cx="276225" cy="673100"/>
          </a:xfrm>
          <a:prstGeom prst="curvedConnector2">
            <a:avLst/>
          </a:prstGeom>
          <a:ln>
            <a:solidFill>
              <a:srgbClr val="8064A2"/>
            </a:solidFill>
            <a:tailEnd type="arrow"/>
          </a:ln>
        </p:spPr>
        <p:style>
          <a:lnRef idx="2">
            <a:schemeClr val="accent1"/>
          </a:lnRef>
          <a:fillRef idx="0">
            <a:schemeClr val="accent1"/>
          </a:fillRef>
          <a:effectRef idx="1">
            <a:schemeClr val="accent1"/>
          </a:effectRef>
          <a:fontRef idx="minor">
            <a:schemeClr val="tx1"/>
          </a:fontRef>
        </p:style>
      </p:cxnSp>
      <p:sp>
        <p:nvSpPr>
          <p:cNvPr id="80" name="Oval 79"/>
          <p:cNvSpPr/>
          <p:nvPr/>
        </p:nvSpPr>
        <p:spPr>
          <a:xfrm>
            <a:off x="7435850" y="2676525"/>
            <a:ext cx="1695450" cy="1190625"/>
          </a:xfrm>
          <a:prstGeom prst="ellipse">
            <a:avLst/>
          </a:prstGeom>
          <a:noFill/>
          <a:ln w="28575" cap="flat" cmpd="sng" algn="ctr">
            <a:solidFill>
              <a:schemeClr val="accent2"/>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91430" tIns="45716" rIns="91430" bIns="45716" anchor="ctr"/>
          <a:lstStyle/>
          <a:p>
            <a:pPr algn="ctr" eaLnBrk="0" fontAlgn="auto" hangingPunct="0">
              <a:spcBef>
                <a:spcPts val="0"/>
              </a:spcBef>
              <a:spcAft>
                <a:spcPts val="0"/>
              </a:spcAft>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5" grpId="0"/>
      <p:bldP spid="77" grpId="0"/>
      <p:bldP spid="80" grpId="0" animBg="1"/>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2733257"/>
          </a:xfrm>
        </p:spPr>
        <p:txBody>
          <a:bodyPr/>
          <a:lstStyle/>
          <a:p>
            <a:pPr algn="l"/>
            <a:r>
              <a:rPr lang="en-US" dirty="0" smtClean="0"/>
              <a:t>Loudness adaptation occurs because of the adaptation in auditory nerve fibers that we see in the PDT histogram.</a:t>
            </a:r>
            <a:endParaRPr lang="en-US" dirty="0"/>
          </a:p>
        </p:txBody>
      </p:sp>
      <p:sp>
        <p:nvSpPr>
          <p:cNvPr id="3" name="Content Placeholder 2"/>
          <p:cNvSpPr>
            <a:spLocks noGrp="1"/>
          </p:cNvSpPr>
          <p:nvPr>
            <p:ph idx="1"/>
          </p:nvPr>
        </p:nvSpPr>
        <p:spPr>
          <a:xfrm>
            <a:off x="417094" y="3351463"/>
            <a:ext cx="8229600" cy="4525963"/>
          </a:xfrm>
        </p:spPr>
        <p:txBody>
          <a:bodyPr/>
          <a:lstStyle/>
          <a:p>
            <a:r>
              <a:rPr lang="en-US" dirty="0" smtClean="0"/>
              <a:t>True</a:t>
            </a:r>
          </a:p>
          <a:p>
            <a:r>
              <a:rPr lang="en-US" dirty="0" smtClean="0"/>
              <a:t>False</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1</a:t>
            </a:r>
            <a:endParaRPr lang="en-US" dirty="0"/>
          </a:p>
        </p:txBody>
      </p:sp>
      <p:sp>
        <p:nvSpPr>
          <p:cNvPr id="3" name="Content Placeholder 2"/>
          <p:cNvSpPr>
            <a:spLocks noGrp="1"/>
          </p:cNvSpPr>
          <p:nvPr>
            <p:ph idx="1"/>
          </p:nvPr>
        </p:nvSpPr>
        <p:spPr/>
        <p:txBody>
          <a:bodyPr/>
          <a:lstStyle/>
          <a:p>
            <a:r>
              <a:rPr lang="en-US" dirty="0" smtClean="0"/>
              <a:t>Masking occurs even when sounds are not presented simultaneously.</a:t>
            </a:r>
          </a:p>
          <a:p>
            <a:r>
              <a:rPr lang="en-US" dirty="0" smtClean="0"/>
              <a:t>Our sensitivity and representation of sound changes over time.</a:t>
            </a: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Detecting changes in a sound’s envelope</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554038" y="157163"/>
            <a:ext cx="8161337" cy="1684337"/>
          </a:xfrm>
        </p:spPr>
        <p:txBody>
          <a:bodyPr rtlCol="0">
            <a:normAutofit fontScale="90000"/>
          </a:bodyPr>
          <a:lstStyle/>
          <a:p>
            <a:pPr eaLnBrk="1" fontAlgn="auto" hangingPunct="1">
              <a:spcAft>
                <a:spcPts val="0"/>
              </a:spcAft>
              <a:defRPr/>
            </a:pPr>
            <a:r>
              <a:rPr lang="en-US">
                <a:ea typeface="+mj-ea"/>
                <a:cs typeface="+mj-cs"/>
              </a:rPr>
              <a:t>Temporal resolution: How good is a listener at following rapid changes in a sound?</a:t>
            </a:r>
          </a:p>
        </p:txBody>
      </p:sp>
      <p:sp>
        <p:nvSpPr>
          <p:cNvPr id="60419" name="Rectangle 3"/>
          <p:cNvSpPr>
            <a:spLocks noGrp="1" noChangeArrowheads="1"/>
          </p:cNvSpPr>
          <p:nvPr>
            <p:ph type="body" sz="half" idx="1"/>
          </p:nvPr>
        </p:nvSpPr>
        <p:spPr>
          <a:xfrm>
            <a:off x="1016000" y="4487863"/>
            <a:ext cx="7516813" cy="2370137"/>
          </a:xfrm>
        </p:spPr>
        <p:txBody>
          <a:bodyPr/>
          <a:lstStyle/>
          <a:p>
            <a:pPr eaLnBrk="1" hangingPunct="1">
              <a:lnSpc>
                <a:spcPct val="90000"/>
              </a:lnSpc>
            </a:pPr>
            <a:r>
              <a:rPr lang="en-US" sz="2400" dirty="0" smtClean="0"/>
              <a:t>Spontaneous activity occurs when no sound is present</a:t>
            </a:r>
          </a:p>
          <a:p>
            <a:pPr eaLnBrk="1" hangingPunct="1">
              <a:lnSpc>
                <a:spcPct val="90000"/>
              </a:lnSpc>
            </a:pPr>
            <a:r>
              <a:rPr lang="en-US" sz="2400" dirty="0" smtClean="0"/>
              <a:t>Auditory </a:t>
            </a:r>
            <a:r>
              <a:rPr lang="en-US" sz="2400" dirty="0"/>
              <a:t>nerve fibers do not fire at the instant at which sounds begin or end</a:t>
            </a:r>
            <a:r>
              <a:rPr lang="en-US" sz="2400" dirty="0" smtClean="0"/>
              <a:t>.</a:t>
            </a:r>
            <a:endParaRPr lang="en-US" sz="2400" dirty="0" smtClean="0"/>
          </a:p>
          <a:p>
            <a:pPr eaLnBrk="1" hangingPunct="1">
              <a:lnSpc>
                <a:spcPct val="90000"/>
              </a:lnSpc>
            </a:pPr>
            <a:r>
              <a:rPr lang="en-US" sz="2400" dirty="0" smtClean="0"/>
              <a:t>Adaptation occurs.</a:t>
            </a:r>
          </a:p>
          <a:p>
            <a:pPr eaLnBrk="1" hangingPunct="1">
              <a:lnSpc>
                <a:spcPct val="90000"/>
              </a:lnSpc>
            </a:pPr>
            <a:r>
              <a:rPr lang="en-US" sz="2400" dirty="0" smtClean="0"/>
              <a:t>Neurons need time to recover from adaptation.</a:t>
            </a:r>
            <a:endParaRPr lang="en-US" sz="2400" dirty="0"/>
          </a:p>
        </p:txBody>
      </p:sp>
      <p:pic>
        <p:nvPicPr>
          <p:cNvPr id="60420" name="Picture 6" descr="time-dom.jpg                                                   0000A29AWerner                         ABA78158:"/>
          <p:cNvPicPr>
            <a:picLocks noChangeAspect="1" noChangeArrowheads="1"/>
          </p:cNvPicPr>
          <p:nvPr/>
        </p:nvPicPr>
        <p:blipFill>
          <a:blip r:embed="rId3"/>
          <a:srcRect l="7982" t="18143" r="10301" b="44591"/>
          <a:stretch>
            <a:fillRect/>
          </a:stretch>
        </p:blipFill>
        <p:spPr bwMode="auto">
          <a:xfrm>
            <a:off x="1150938" y="1997075"/>
            <a:ext cx="6342062" cy="2293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1026"/>
          <p:cNvSpPr>
            <a:spLocks noGrp="1" noChangeArrowheads="1"/>
          </p:cNvSpPr>
          <p:nvPr>
            <p:ph type="ctrTitle"/>
          </p:nvPr>
        </p:nvSpPr>
        <p:spPr>
          <a:xfrm>
            <a:off x="787400" y="534988"/>
            <a:ext cx="7772400" cy="1143000"/>
          </a:xfrm>
        </p:spPr>
        <p:txBody>
          <a:bodyPr/>
          <a:lstStyle/>
          <a:p>
            <a:pPr eaLnBrk="1" hangingPunct="1"/>
            <a:r>
              <a:rPr lang="en-US"/>
              <a:t>Following rapid changes in sound</a:t>
            </a:r>
          </a:p>
        </p:txBody>
      </p:sp>
      <p:sp>
        <p:nvSpPr>
          <p:cNvPr id="98307" name="Rectangle 1027"/>
          <p:cNvSpPr>
            <a:spLocks noGrp="1" noChangeArrowheads="1"/>
          </p:cNvSpPr>
          <p:nvPr>
            <p:ph type="subTitle" idx="1"/>
          </p:nvPr>
        </p:nvSpPr>
        <p:spPr>
          <a:xfrm>
            <a:off x="222250" y="2667000"/>
            <a:ext cx="5594350" cy="1547813"/>
          </a:xfrm>
        </p:spPr>
        <p:txBody>
          <a:bodyPr rtlCol="0">
            <a:normAutofit lnSpcReduction="10000"/>
          </a:bodyPr>
          <a:lstStyle/>
          <a:p>
            <a:pPr eaLnBrk="1" fontAlgn="auto" hangingPunct="1">
              <a:spcAft>
                <a:spcPts val="0"/>
              </a:spcAft>
              <a:buFont typeface="Arial"/>
              <a:buNone/>
              <a:defRPr/>
            </a:pPr>
            <a:r>
              <a:rPr lang="en-US">
                <a:ea typeface="+mn-ea"/>
                <a:cs typeface="+mn-cs"/>
              </a:rPr>
              <a:t>The auditory nerve response does not follow changes with perfect precision</a:t>
            </a:r>
          </a:p>
        </p:txBody>
      </p:sp>
      <p:pic>
        <p:nvPicPr>
          <p:cNvPr id="62468" name="Picture 1029" descr="&#10;incdec.tif                                                     000115F6Werner                         B3AFC498:"/>
          <p:cNvPicPr>
            <a:picLocks noGrp="1" noChangeAspect="1" noChangeArrowheads="1"/>
          </p:cNvPicPr>
          <p:nvPr>
            <p:ph type="clipArt" sz="half" idx="4294967295"/>
          </p:nvPr>
        </p:nvPicPr>
        <p:blipFill>
          <a:blip r:embed="rId3"/>
          <a:srcRect l="6250" r="6250"/>
          <a:stretch>
            <a:fillRect/>
          </a:stretch>
        </p:blipFill>
        <p:spPr>
          <a:xfrm>
            <a:off x="6292850" y="1570038"/>
            <a:ext cx="2851150" cy="4870450"/>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392360" y="282575"/>
            <a:ext cx="8554624" cy="2438400"/>
          </a:xfrm>
        </p:spPr>
        <p:txBody>
          <a:bodyPr rtlCol="0">
            <a:normAutofit fontScale="90000"/>
          </a:bodyPr>
          <a:lstStyle/>
          <a:p>
            <a:pPr algn="l" eaLnBrk="1" fontAlgn="auto" hangingPunct="1">
              <a:spcAft>
                <a:spcPts val="0"/>
              </a:spcAft>
              <a:defRPr/>
            </a:pPr>
            <a:r>
              <a:rPr lang="en-US" dirty="0">
                <a:ea typeface="+mj-ea"/>
                <a:cs typeface="+mj-cs"/>
              </a:rPr>
              <a:t>Averaging over time is one way the auditory system could “smooth out” the bumpy response of auditory nerve fibers</a:t>
            </a:r>
          </a:p>
        </p:txBody>
      </p:sp>
      <p:grpSp>
        <p:nvGrpSpPr>
          <p:cNvPr id="64515" name="Group 18"/>
          <p:cNvGrpSpPr>
            <a:grpSpLocks/>
          </p:cNvGrpSpPr>
          <p:nvPr/>
        </p:nvGrpSpPr>
        <p:grpSpPr bwMode="auto">
          <a:xfrm>
            <a:off x="476250" y="3208338"/>
            <a:ext cx="6342063" cy="2463800"/>
            <a:chOff x="300" y="2021"/>
            <a:chExt cx="3995" cy="1552"/>
          </a:xfrm>
        </p:grpSpPr>
        <p:sp>
          <p:nvSpPr>
            <p:cNvPr id="64516" name="Text Box 14"/>
            <p:cNvSpPr txBox="1">
              <a:spLocks noChangeArrowheads="1"/>
            </p:cNvSpPr>
            <p:nvPr/>
          </p:nvSpPr>
          <p:spPr bwMode="auto">
            <a:xfrm>
              <a:off x="3264" y="3239"/>
              <a:ext cx="612" cy="288"/>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a:t>Time</a:t>
              </a:r>
            </a:p>
          </p:txBody>
        </p:sp>
        <p:grpSp>
          <p:nvGrpSpPr>
            <p:cNvPr id="64517" name="Group 17"/>
            <p:cNvGrpSpPr>
              <a:grpSpLocks/>
            </p:cNvGrpSpPr>
            <p:nvPr/>
          </p:nvGrpSpPr>
          <p:grpSpPr bwMode="auto">
            <a:xfrm>
              <a:off x="300" y="2021"/>
              <a:ext cx="3995" cy="1552"/>
              <a:chOff x="164" y="1853"/>
              <a:chExt cx="3995" cy="1552"/>
            </a:xfrm>
          </p:grpSpPr>
          <p:sp>
            <p:nvSpPr>
              <p:cNvPr id="64518" name="Freeform 4"/>
              <p:cNvSpPr>
                <a:spLocks/>
              </p:cNvSpPr>
              <p:nvPr/>
            </p:nvSpPr>
            <p:spPr bwMode="auto">
              <a:xfrm>
                <a:off x="505" y="2014"/>
                <a:ext cx="1325" cy="957"/>
              </a:xfrm>
              <a:custGeom>
                <a:avLst/>
                <a:gdLst>
                  <a:gd name="T0" fmla="*/ 0 w 1325"/>
                  <a:gd name="T1" fmla="*/ 653 h 957"/>
                  <a:gd name="T2" fmla="*/ 305 w 1325"/>
                  <a:gd name="T3" fmla="*/ 691 h 957"/>
                  <a:gd name="T4" fmla="*/ 381 w 1325"/>
                  <a:gd name="T5" fmla="*/ 340 h 957"/>
                  <a:gd name="T6" fmla="*/ 625 w 1325"/>
                  <a:gd name="T7" fmla="*/ 820 h 957"/>
                  <a:gd name="T8" fmla="*/ 922 w 1325"/>
                  <a:gd name="T9" fmla="*/ 13 h 957"/>
                  <a:gd name="T10" fmla="*/ 1150 w 1325"/>
                  <a:gd name="T11" fmla="*/ 896 h 957"/>
                  <a:gd name="T12" fmla="*/ 1325 w 1325"/>
                  <a:gd name="T13" fmla="*/ 378 h 957"/>
                  <a:gd name="T14" fmla="*/ 0 60000 65536"/>
                  <a:gd name="T15" fmla="*/ 0 60000 65536"/>
                  <a:gd name="T16" fmla="*/ 0 60000 65536"/>
                  <a:gd name="T17" fmla="*/ 0 60000 65536"/>
                  <a:gd name="T18" fmla="*/ 0 60000 65536"/>
                  <a:gd name="T19" fmla="*/ 0 60000 65536"/>
                  <a:gd name="T20" fmla="*/ 0 60000 65536"/>
                  <a:gd name="T21" fmla="*/ 0 w 1325"/>
                  <a:gd name="T22" fmla="*/ 0 h 957"/>
                  <a:gd name="T23" fmla="*/ 1325 w 1325"/>
                  <a:gd name="T24" fmla="*/ 957 h 9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25" h="957">
                    <a:moveTo>
                      <a:pt x="0" y="653"/>
                    </a:moveTo>
                    <a:cubicBezTo>
                      <a:pt x="120" y="698"/>
                      <a:pt x="241" y="743"/>
                      <a:pt x="305" y="691"/>
                    </a:cubicBezTo>
                    <a:cubicBezTo>
                      <a:pt x="369" y="639"/>
                      <a:pt x="328" y="318"/>
                      <a:pt x="381" y="340"/>
                    </a:cubicBezTo>
                    <a:cubicBezTo>
                      <a:pt x="434" y="362"/>
                      <a:pt x="535" y="874"/>
                      <a:pt x="625" y="820"/>
                    </a:cubicBezTo>
                    <a:cubicBezTo>
                      <a:pt x="715" y="766"/>
                      <a:pt x="835" y="0"/>
                      <a:pt x="922" y="13"/>
                    </a:cubicBezTo>
                    <a:cubicBezTo>
                      <a:pt x="1009" y="26"/>
                      <a:pt x="1083" y="835"/>
                      <a:pt x="1150" y="896"/>
                    </a:cubicBezTo>
                    <a:cubicBezTo>
                      <a:pt x="1217" y="957"/>
                      <a:pt x="1296" y="464"/>
                      <a:pt x="1325" y="378"/>
                    </a:cubicBezTo>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64519" name="Line 5"/>
              <p:cNvSpPr>
                <a:spLocks noChangeShapeType="1"/>
              </p:cNvSpPr>
              <p:nvPr/>
            </p:nvSpPr>
            <p:spPr bwMode="auto">
              <a:xfrm>
                <a:off x="2819" y="2507"/>
                <a:ext cx="1288" cy="7"/>
              </a:xfrm>
              <a:prstGeom prst="line">
                <a:avLst/>
              </a:prstGeom>
              <a:noFill/>
              <a:ln w="9525">
                <a:solidFill>
                  <a:schemeClr val="tx1"/>
                </a:solidFill>
                <a:round/>
                <a:headEnd/>
                <a:tailEnd/>
              </a:ln>
            </p:spPr>
            <p:txBody>
              <a:bodyPr wrap="none" anchor="ctr">
                <a:prstTxWarp prst="textNoShape">
                  <a:avLst/>
                </a:prstTxWarp>
              </a:bodyPr>
              <a:lstStyle/>
              <a:p>
                <a:endParaRPr lang="en-US"/>
              </a:p>
            </p:txBody>
          </p:sp>
          <p:grpSp>
            <p:nvGrpSpPr>
              <p:cNvPr id="64520" name="Group 9"/>
              <p:cNvGrpSpPr>
                <a:grpSpLocks/>
              </p:cNvGrpSpPr>
              <p:nvPr/>
            </p:nvGrpSpPr>
            <p:grpSpPr bwMode="auto">
              <a:xfrm>
                <a:off x="473" y="1935"/>
                <a:ext cx="1426" cy="1029"/>
                <a:chOff x="480" y="1943"/>
                <a:chExt cx="1761" cy="1029"/>
              </a:xfrm>
            </p:grpSpPr>
            <p:sp>
              <p:nvSpPr>
                <p:cNvPr id="64527" name="Line 6"/>
                <p:cNvSpPr>
                  <a:spLocks noChangeShapeType="1"/>
                </p:cNvSpPr>
                <p:nvPr/>
              </p:nvSpPr>
              <p:spPr bwMode="auto">
                <a:xfrm>
                  <a:off x="480" y="1943"/>
                  <a:ext cx="0" cy="1021"/>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28" name="Line 8"/>
                <p:cNvSpPr>
                  <a:spLocks noChangeShapeType="1"/>
                </p:cNvSpPr>
                <p:nvPr/>
              </p:nvSpPr>
              <p:spPr bwMode="auto">
                <a:xfrm>
                  <a:off x="481" y="2965"/>
                  <a:ext cx="1760" cy="7"/>
                </a:xfrm>
                <a:prstGeom prst="line">
                  <a:avLst/>
                </a:prstGeom>
                <a:noFill/>
                <a:ln w="9525">
                  <a:solidFill>
                    <a:schemeClr val="tx1"/>
                  </a:solidFill>
                  <a:round/>
                  <a:headEnd/>
                  <a:tailEnd/>
                </a:ln>
              </p:spPr>
              <p:txBody>
                <a:bodyPr wrap="none" anchor="ctr">
                  <a:prstTxWarp prst="textNoShape">
                    <a:avLst/>
                  </a:prstTxWarp>
                </a:bodyPr>
                <a:lstStyle/>
                <a:p>
                  <a:endParaRPr lang="en-US"/>
                </a:p>
              </p:txBody>
            </p:sp>
          </p:grpSp>
          <p:grpSp>
            <p:nvGrpSpPr>
              <p:cNvPr id="64521" name="Group 10"/>
              <p:cNvGrpSpPr>
                <a:grpSpLocks/>
              </p:cNvGrpSpPr>
              <p:nvPr/>
            </p:nvGrpSpPr>
            <p:grpSpPr bwMode="auto">
              <a:xfrm>
                <a:off x="2817" y="1962"/>
                <a:ext cx="1342" cy="1029"/>
                <a:chOff x="480" y="1943"/>
                <a:chExt cx="1761" cy="1029"/>
              </a:xfrm>
            </p:grpSpPr>
            <p:sp>
              <p:nvSpPr>
                <p:cNvPr id="64525" name="Line 11"/>
                <p:cNvSpPr>
                  <a:spLocks noChangeShapeType="1"/>
                </p:cNvSpPr>
                <p:nvPr/>
              </p:nvSpPr>
              <p:spPr bwMode="auto">
                <a:xfrm>
                  <a:off x="480" y="1943"/>
                  <a:ext cx="0" cy="1021"/>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4526" name="Line 12"/>
                <p:cNvSpPr>
                  <a:spLocks noChangeShapeType="1"/>
                </p:cNvSpPr>
                <p:nvPr/>
              </p:nvSpPr>
              <p:spPr bwMode="auto">
                <a:xfrm>
                  <a:off x="481" y="2965"/>
                  <a:ext cx="1760" cy="7"/>
                </a:xfrm>
                <a:prstGeom prst="line">
                  <a:avLst/>
                </a:prstGeom>
                <a:noFill/>
                <a:ln w="9525">
                  <a:solidFill>
                    <a:schemeClr val="tx1"/>
                  </a:solidFill>
                  <a:round/>
                  <a:headEnd/>
                  <a:tailEnd/>
                </a:ln>
              </p:spPr>
              <p:txBody>
                <a:bodyPr wrap="none" anchor="ctr">
                  <a:prstTxWarp prst="textNoShape">
                    <a:avLst/>
                  </a:prstTxWarp>
                </a:bodyPr>
                <a:lstStyle/>
                <a:p>
                  <a:endParaRPr lang="en-US"/>
                </a:p>
              </p:txBody>
            </p:sp>
          </p:grpSp>
          <p:sp>
            <p:nvSpPr>
              <p:cNvPr id="64522" name="Text Box 13"/>
              <p:cNvSpPr txBox="1">
                <a:spLocks noChangeArrowheads="1"/>
              </p:cNvSpPr>
              <p:nvPr/>
            </p:nvSpPr>
            <p:spPr bwMode="auto">
              <a:xfrm>
                <a:off x="869" y="3117"/>
                <a:ext cx="612" cy="288"/>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a:t>Time</a:t>
                </a:r>
              </a:p>
            </p:txBody>
          </p:sp>
          <p:sp>
            <p:nvSpPr>
              <p:cNvPr id="64523" name="Text Box 15"/>
              <p:cNvSpPr txBox="1">
                <a:spLocks noChangeArrowheads="1"/>
              </p:cNvSpPr>
              <p:nvPr/>
            </p:nvSpPr>
            <p:spPr bwMode="auto">
              <a:xfrm rot="-5397873">
                <a:off x="-153" y="2296"/>
                <a:ext cx="921" cy="288"/>
              </a:xfrm>
              <a:prstGeom prst="rect">
                <a:avLst/>
              </a:prstGeom>
              <a:noFill/>
              <a:ln w="9525">
                <a:noFill/>
                <a:miter lim="800000"/>
                <a:headEnd/>
                <a:tailEnd/>
              </a:ln>
            </p:spPr>
            <p:txBody>
              <a:bodyPr wrap="none">
                <a:prstTxWarp prst="textNoShape">
                  <a:avLst/>
                </a:prstTxWarp>
                <a:spAutoFit/>
              </a:bodyPr>
              <a:lstStyle/>
              <a:p>
                <a:pPr eaLnBrk="0" hangingPunct="0"/>
                <a:r>
                  <a:rPr lang="en-US"/>
                  <a:t>Firing rate</a:t>
                </a:r>
              </a:p>
            </p:txBody>
          </p:sp>
          <p:sp>
            <p:nvSpPr>
              <p:cNvPr id="64524" name="Text Box 16"/>
              <p:cNvSpPr txBox="1">
                <a:spLocks noChangeArrowheads="1"/>
              </p:cNvSpPr>
              <p:nvPr/>
            </p:nvSpPr>
            <p:spPr bwMode="auto">
              <a:xfrm rot="-5397873">
                <a:off x="2003" y="2111"/>
                <a:ext cx="1033" cy="518"/>
              </a:xfrm>
              <a:prstGeom prst="rect">
                <a:avLst/>
              </a:prstGeom>
              <a:noFill/>
              <a:ln w="9525">
                <a:noFill/>
                <a:miter lim="800000"/>
                <a:headEnd/>
                <a:tailEnd/>
              </a:ln>
            </p:spPr>
            <p:txBody>
              <a:bodyPr wrap="none">
                <a:prstTxWarp prst="textNoShape">
                  <a:avLst/>
                </a:prstTxWarp>
                <a:spAutoFit/>
              </a:bodyPr>
              <a:lstStyle/>
              <a:p>
                <a:pPr eaLnBrk="0" hangingPunct="0"/>
                <a:r>
                  <a:rPr lang="en-US"/>
                  <a:t>AVERAGE</a:t>
                </a:r>
              </a:p>
              <a:p>
                <a:pPr eaLnBrk="0" hangingPunct="0"/>
                <a:r>
                  <a:rPr lang="en-US"/>
                  <a:t>Firing rate</a:t>
                </a:r>
              </a:p>
            </p:txBody>
          </p:sp>
        </p:grpSp>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834" name="Rectangle 1026"/>
          <p:cNvSpPr>
            <a:spLocks noGrp="1" noChangeArrowheads="1"/>
          </p:cNvSpPr>
          <p:nvPr>
            <p:ph type="title"/>
          </p:nvPr>
        </p:nvSpPr>
        <p:spPr>
          <a:xfrm>
            <a:off x="332931" y="314754"/>
            <a:ext cx="8602704" cy="1143000"/>
          </a:xfrm>
        </p:spPr>
        <p:txBody>
          <a:bodyPr rtlCol="0">
            <a:normAutofit fontScale="90000"/>
          </a:bodyPr>
          <a:lstStyle/>
          <a:p>
            <a:pPr algn="l" eaLnBrk="1" fontAlgn="auto" hangingPunct="1">
              <a:spcAft>
                <a:spcPts val="0"/>
              </a:spcAft>
              <a:defRPr/>
            </a:pPr>
            <a:r>
              <a:rPr lang="en-US" dirty="0">
                <a:ea typeface="+mj-ea"/>
                <a:cs typeface="+mj-cs"/>
              </a:rPr>
              <a:t>The time over which you average makes a difference</a:t>
            </a:r>
          </a:p>
        </p:txBody>
      </p:sp>
      <p:grpSp>
        <p:nvGrpSpPr>
          <p:cNvPr id="66563" name="Group 1027"/>
          <p:cNvGrpSpPr>
            <a:grpSpLocks/>
          </p:cNvGrpSpPr>
          <p:nvPr/>
        </p:nvGrpSpPr>
        <p:grpSpPr bwMode="auto">
          <a:xfrm>
            <a:off x="474663" y="1801813"/>
            <a:ext cx="5484812" cy="2324100"/>
            <a:chOff x="299" y="1389"/>
            <a:chExt cx="3996" cy="2359"/>
          </a:xfrm>
        </p:grpSpPr>
        <p:sp>
          <p:nvSpPr>
            <p:cNvPr id="66580" name="Text Box 1028"/>
            <p:cNvSpPr txBox="1">
              <a:spLocks noChangeArrowheads="1"/>
            </p:cNvSpPr>
            <p:nvPr/>
          </p:nvSpPr>
          <p:spPr bwMode="auto">
            <a:xfrm>
              <a:off x="3264" y="3239"/>
              <a:ext cx="612" cy="464"/>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a:t>Time</a:t>
              </a:r>
            </a:p>
          </p:txBody>
        </p:sp>
        <p:grpSp>
          <p:nvGrpSpPr>
            <p:cNvPr id="66581" name="Group 1029"/>
            <p:cNvGrpSpPr>
              <a:grpSpLocks/>
            </p:cNvGrpSpPr>
            <p:nvPr/>
          </p:nvGrpSpPr>
          <p:grpSpPr bwMode="auto">
            <a:xfrm>
              <a:off x="299" y="1389"/>
              <a:ext cx="3996" cy="2359"/>
              <a:chOff x="163" y="1221"/>
              <a:chExt cx="3996" cy="2359"/>
            </a:xfrm>
          </p:grpSpPr>
          <p:sp>
            <p:nvSpPr>
              <p:cNvPr id="66582" name="Freeform 1030"/>
              <p:cNvSpPr>
                <a:spLocks/>
              </p:cNvSpPr>
              <p:nvPr/>
            </p:nvSpPr>
            <p:spPr bwMode="auto">
              <a:xfrm>
                <a:off x="505" y="2014"/>
                <a:ext cx="1325" cy="957"/>
              </a:xfrm>
              <a:custGeom>
                <a:avLst/>
                <a:gdLst>
                  <a:gd name="T0" fmla="*/ 0 w 1325"/>
                  <a:gd name="T1" fmla="*/ 653 h 957"/>
                  <a:gd name="T2" fmla="*/ 305 w 1325"/>
                  <a:gd name="T3" fmla="*/ 691 h 957"/>
                  <a:gd name="T4" fmla="*/ 381 w 1325"/>
                  <a:gd name="T5" fmla="*/ 340 h 957"/>
                  <a:gd name="T6" fmla="*/ 625 w 1325"/>
                  <a:gd name="T7" fmla="*/ 820 h 957"/>
                  <a:gd name="T8" fmla="*/ 922 w 1325"/>
                  <a:gd name="T9" fmla="*/ 13 h 957"/>
                  <a:gd name="T10" fmla="*/ 1150 w 1325"/>
                  <a:gd name="T11" fmla="*/ 896 h 957"/>
                  <a:gd name="T12" fmla="*/ 1325 w 1325"/>
                  <a:gd name="T13" fmla="*/ 378 h 957"/>
                  <a:gd name="T14" fmla="*/ 0 60000 65536"/>
                  <a:gd name="T15" fmla="*/ 0 60000 65536"/>
                  <a:gd name="T16" fmla="*/ 0 60000 65536"/>
                  <a:gd name="T17" fmla="*/ 0 60000 65536"/>
                  <a:gd name="T18" fmla="*/ 0 60000 65536"/>
                  <a:gd name="T19" fmla="*/ 0 60000 65536"/>
                  <a:gd name="T20" fmla="*/ 0 60000 65536"/>
                  <a:gd name="T21" fmla="*/ 0 w 1325"/>
                  <a:gd name="T22" fmla="*/ 0 h 957"/>
                  <a:gd name="T23" fmla="*/ 1325 w 1325"/>
                  <a:gd name="T24" fmla="*/ 957 h 9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25" h="957">
                    <a:moveTo>
                      <a:pt x="0" y="653"/>
                    </a:moveTo>
                    <a:cubicBezTo>
                      <a:pt x="120" y="698"/>
                      <a:pt x="241" y="743"/>
                      <a:pt x="305" y="691"/>
                    </a:cubicBezTo>
                    <a:cubicBezTo>
                      <a:pt x="369" y="639"/>
                      <a:pt x="328" y="318"/>
                      <a:pt x="381" y="340"/>
                    </a:cubicBezTo>
                    <a:cubicBezTo>
                      <a:pt x="434" y="362"/>
                      <a:pt x="535" y="874"/>
                      <a:pt x="625" y="820"/>
                    </a:cubicBezTo>
                    <a:cubicBezTo>
                      <a:pt x="715" y="766"/>
                      <a:pt x="835" y="0"/>
                      <a:pt x="922" y="13"/>
                    </a:cubicBezTo>
                    <a:cubicBezTo>
                      <a:pt x="1009" y="26"/>
                      <a:pt x="1083" y="835"/>
                      <a:pt x="1150" y="896"/>
                    </a:cubicBezTo>
                    <a:cubicBezTo>
                      <a:pt x="1217" y="957"/>
                      <a:pt x="1296" y="464"/>
                      <a:pt x="1325" y="378"/>
                    </a:cubicBezTo>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66583" name="Line 1031"/>
              <p:cNvSpPr>
                <a:spLocks noChangeShapeType="1"/>
              </p:cNvSpPr>
              <p:nvPr/>
            </p:nvSpPr>
            <p:spPr bwMode="auto">
              <a:xfrm>
                <a:off x="2819" y="2507"/>
                <a:ext cx="1288" cy="7"/>
              </a:xfrm>
              <a:prstGeom prst="line">
                <a:avLst/>
              </a:prstGeom>
              <a:noFill/>
              <a:ln w="9525">
                <a:solidFill>
                  <a:schemeClr val="tx1"/>
                </a:solidFill>
                <a:round/>
                <a:headEnd/>
                <a:tailEnd/>
              </a:ln>
            </p:spPr>
            <p:txBody>
              <a:bodyPr wrap="none" anchor="ctr">
                <a:prstTxWarp prst="textNoShape">
                  <a:avLst/>
                </a:prstTxWarp>
              </a:bodyPr>
              <a:lstStyle/>
              <a:p>
                <a:endParaRPr lang="en-US"/>
              </a:p>
            </p:txBody>
          </p:sp>
          <p:grpSp>
            <p:nvGrpSpPr>
              <p:cNvPr id="66584" name="Group 1032"/>
              <p:cNvGrpSpPr>
                <a:grpSpLocks/>
              </p:cNvGrpSpPr>
              <p:nvPr/>
            </p:nvGrpSpPr>
            <p:grpSpPr bwMode="auto">
              <a:xfrm>
                <a:off x="473" y="1935"/>
                <a:ext cx="1426" cy="1029"/>
                <a:chOff x="480" y="1943"/>
                <a:chExt cx="1761" cy="1029"/>
              </a:xfrm>
            </p:grpSpPr>
            <p:sp>
              <p:nvSpPr>
                <p:cNvPr id="66591" name="Line 1033"/>
                <p:cNvSpPr>
                  <a:spLocks noChangeShapeType="1"/>
                </p:cNvSpPr>
                <p:nvPr/>
              </p:nvSpPr>
              <p:spPr bwMode="auto">
                <a:xfrm>
                  <a:off x="480" y="1943"/>
                  <a:ext cx="0" cy="1021"/>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6592" name="Line 1034"/>
                <p:cNvSpPr>
                  <a:spLocks noChangeShapeType="1"/>
                </p:cNvSpPr>
                <p:nvPr/>
              </p:nvSpPr>
              <p:spPr bwMode="auto">
                <a:xfrm>
                  <a:off x="481" y="2965"/>
                  <a:ext cx="1760" cy="7"/>
                </a:xfrm>
                <a:prstGeom prst="line">
                  <a:avLst/>
                </a:prstGeom>
                <a:noFill/>
                <a:ln w="9525">
                  <a:solidFill>
                    <a:schemeClr val="tx1"/>
                  </a:solidFill>
                  <a:round/>
                  <a:headEnd/>
                  <a:tailEnd/>
                </a:ln>
              </p:spPr>
              <p:txBody>
                <a:bodyPr wrap="none" anchor="ctr">
                  <a:prstTxWarp prst="textNoShape">
                    <a:avLst/>
                  </a:prstTxWarp>
                </a:bodyPr>
                <a:lstStyle/>
                <a:p>
                  <a:endParaRPr lang="en-US"/>
                </a:p>
              </p:txBody>
            </p:sp>
          </p:grpSp>
          <p:grpSp>
            <p:nvGrpSpPr>
              <p:cNvPr id="66585" name="Group 1035"/>
              <p:cNvGrpSpPr>
                <a:grpSpLocks/>
              </p:cNvGrpSpPr>
              <p:nvPr/>
            </p:nvGrpSpPr>
            <p:grpSpPr bwMode="auto">
              <a:xfrm>
                <a:off x="2817" y="1962"/>
                <a:ext cx="1342" cy="1029"/>
                <a:chOff x="480" y="1943"/>
                <a:chExt cx="1761" cy="1029"/>
              </a:xfrm>
            </p:grpSpPr>
            <p:sp>
              <p:nvSpPr>
                <p:cNvPr id="66589" name="Line 1036"/>
                <p:cNvSpPr>
                  <a:spLocks noChangeShapeType="1"/>
                </p:cNvSpPr>
                <p:nvPr/>
              </p:nvSpPr>
              <p:spPr bwMode="auto">
                <a:xfrm>
                  <a:off x="480" y="1943"/>
                  <a:ext cx="0" cy="1021"/>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6590" name="Line 1037"/>
                <p:cNvSpPr>
                  <a:spLocks noChangeShapeType="1"/>
                </p:cNvSpPr>
                <p:nvPr/>
              </p:nvSpPr>
              <p:spPr bwMode="auto">
                <a:xfrm>
                  <a:off x="481" y="2965"/>
                  <a:ext cx="1760" cy="7"/>
                </a:xfrm>
                <a:prstGeom prst="line">
                  <a:avLst/>
                </a:prstGeom>
                <a:noFill/>
                <a:ln w="9525">
                  <a:solidFill>
                    <a:schemeClr val="tx1"/>
                  </a:solidFill>
                  <a:round/>
                  <a:headEnd/>
                  <a:tailEnd/>
                </a:ln>
              </p:spPr>
              <p:txBody>
                <a:bodyPr wrap="none" anchor="ctr">
                  <a:prstTxWarp prst="textNoShape">
                    <a:avLst/>
                  </a:prstTxWarp>
                </a:bodyPr>
                <a:lstStyle/>
                <a:p>
                  <a:endParaRPr lang="en-US"/>
                </a:p>
              </p:txBody>
            </p:sp>
          </p:grpSp>
          <p:sp>
            <p:nvSpPr>
              <p:cNvPr id="66586" name="Text Box 1038"/>
              <p:cNvSpPr txBox="1">
                <a:spLocks noChangeArrowheads="1"/>
              </p:cNvSpPr>
              <p:nvPr/>
            </p:nvSpPr>
            <p:spPr bwMode="auto">
              <a:xfrm>
                <a:off x="869" y="3116"/>
                <a:ext cx="613" cy="464"/>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a:t>Time</a:t>
                </a:r>
              </a:p>
            </p:txBody>
          </p:sp>
          <p:sp>
            <p:nvSpPr>
              <p:cNvPr id="66587" name="Text Box 1039"/>
              <p:cNvSpPr txBox="1">
                <a:spLocks noChangeArrowheads="1"/>
              </p:cNvSpPr>
              <p:nvPr/>
            </p:nvSpPr>
            <p:spPr bwMode="auto">
              <a:xfrm rot="-5397873">
                <a:off x="-413" y="1990"/>
                <a:ext cx="1485" cy="333"/>
              </a:xfrm>
              <a:prstGeom prst="rect">
                <a:avLst/>
              </a:prstGeom>
              <a:noFill/>
              <a:ln w="9525">
                <a:noFill/>
                <a:miter lim="800000"/>
                <a:headEnd/>
                <a:tailEnd/>
              </a:ln>
            </p:spPr>
            <p:txBody>
              <a:bodyPr wrap="none">
                <a:prstTxWarp prst="textNoShape">
                  <a:avLst/>
                </a:prstTxWarp>
                <a:spAutoFit/>
              </a:bodyPr>
              <a:lstStyle/>
              <a:p>
                <a:pPr eaLnBrk="0" hangingPunct="0"/>
                <a:r>
                  <a:rPr lang="en-US"/>
                  <a:t>Firing rate</a:t>
                </a:r>
              </a:p>
            </p:txBody>
          </p:sp>
          <p:sp>
            <p:nvSpPr>
              <p:cNvPr id="66588" name="Text Box 1040"/>
              <p:cNvSpPr txBox="1">
                <a:spLocks noChangeArrowheads="1"/>
              </p:cNvSpPr>
              <p:nvPr/>
            </p:nvSpPr>
            <p:spPr bwMode="auto">
              <a:xfrm rot="-5397873">
                <a:off x="1727" y="1754"/>
                <a:ext cx="1665" cy="599"/>
              </a:xfrm>
              <a:prstGeom prst="rect">
                <a:avLst/>
              </a:prstGeom>
              <a:noFill/>
              <a:ln w="9525">
                <a:noFill/>
                <a:miter lim="800000"/>
                <a:headEnd/>
                <a:tailEnd/>
              </a:ln>
            </p:spPr>
            <p:txBody>
              <a:bodyPr wrap="none">
                <a:prstTxWarp prst="textNoShape">
                  <a:avLst/>
                </a:prstTxWarp>
                <a:spAutoFit/>
              </a:bodyPr>
              <a:lstStyle/>
              <a:p>
                <a:pPr eaLnBrk="0" hangingPunct="0"/>
                <a:r>
                  <a:rPr lang="en-US"/>
                  <a:t>AVERAGE</a:t>
                </a:r>
              </a:p>
              <a:p>
                <a:pPr eaLnBrk="0" hangingPunct="0"/>
                <a:r>
                  <a:rPr lang="en-US"/>
                  <a:t>Firing rate</a:t>
                </a:r>
              </a:p>
            </p:txBody>
          </p:sp>
        </p:grpSp>
      </p:grpSp>
      <p:sp>
        <p:nvSpPr>
          <p:cNvPr id="66564" name="Text Box 1042"/>
          <p:cNvSpPr txBox="1">
            <a:spLocks noChangeArrowheads="1"/>
          </p:cNvSpPr>
          <p:nvPr/>
        </p:nvSpPr>
        <p:spPr bwMode="auto">
          <a:xfrm>
            <a:off x="4600575" y="6000750"/>
            <a:ext cx="839788"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a:t>Time</a:t>
            </a:r>
          </a:p>
        </p:txBody>
      </p:sp>
      <p:sp>
        <p:nvSpPr>
          <p:cNvPr id="66565" name="Freeform 1044"/>
          <p:cNvSpPr>
            <a:spLocks/>
          </p:cNvSpPr>
          <p:nvPr/>
        </p:nvSpPr>
        <p:spPr bwMode="auto">
          <a:xfrm>
            <a:off x="1000125" y="4959350"/>
            <a:ext cx="1817688" cy="942975"/>
          </a:xfrm>
          <a:custGeom>
            <a:avLst/>
            <a:gdLst>
              <a:gd name="T0" fmla="*/ 0 w 1325"/>
              <a:gd name="T1" fmla="*/ 643430 h 957"/>
              <a:gd name="T2" fmla="*/ 418411 w 1325"/>
              <a:gd name="T3" fmla="*/ 680873 h 957"/>
              <a:gd name="T4" fmla="*/ 522671 w 1325"/>
              <a:gd name="T5" fmla="*/ 335017 h 957"/>
              <a:gd name="T6" fmla="*/ 857400 w 1325"/>
              <a:gd name="T7" fmla="*/ 807983 h 957"/>
              <a:gd name="T8" fmla="*/ 1264836 w 1325"/>
              <a:gd name="T9" fmla="*/ 12809 h 957"/>
              <a:gd name="T10" fmla="*/ 1577616 w 1325"/>
              <a:gd name="T11" fmla="*/ 882869 h 957"/>
              <a:gd name="T12" fmla="*/ 1817688 w 1325"/>
              <a:gd name="T13" fmla="*/ 372460 h 957"/>
              <a:gd name="T14" fmla="*/ 0 60000 65536"/>
              <a:gd name="T15" fmla="*/ 0 60000 65536"/>
              <a:gd name="T16" fmla="*/ 0 60000 65536"/>
              <a:gd name="T17" fmla="*/ 0 60000 65536"/>
              <a:gd name="T18" fmla="*/ 0 60000 65536"/>
              <a:gd name="T19" fmla="*/ 0 60000 65536"/>
              <a:gd name="T20" fmla="*/ 0 60000 65536"/>
              <a:gd name="T21" fmla="*/ 0 w 1325"/>
              <a:gd name="T22" fmla="*/ 0 h 957"/>
              <a:gd name="T23" fmla="*/ 1325 w 1325"/>
              <a:gd name="T24" fmla="*/ 957 h 9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25" h="957">
                <a:moveTo>
                  <a:pt x="0" y="653"/>
                </a:moveTo>
                <a:cubicBezTo>
                  <a:pt x="120" y="698"/>
                  <a:pt x="241" y="743"/>
                  <a:pt x="305" y="691"/>
                </a:cubicBezTo>
                <a:cubicBezTo>
                  <a:pt x="369" y="639"/>
                  <a:pt x="328" y="318"/>
                  <a:pt x="381" y="340"/>
                </a:cubicBezTo>
                <a:cubicBezTo>
                  <a:pt x="434" y="362"/>
                  <a:pt x="535" y="874"/>
                  <a:pt x="625" y="820"/>
                </a:cubicBezTo>
                <a:cubicBezTo>
                  <a:pt x="715" y="766"/>
                  <a:pt x="835" y="0"/>
                  <a:pt x="922" y="13"/>
                </a:cubicBezTo>
                <a:cubicBezTo>
                  <a:pt x="1009" y="26"/>
                  <a:pt x="1083" y="835"/>
                  <a:pt x="1150" y="896"/>
                </a:cubicBezTo>
                <a:cubicBezTo>
                  <a:pt x="1217" y="957"/>
                  <a:pt x="1296" y="464"/>
                  <a:pt x="1325" y="378"/>
                </a:cubicBezTo>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grpSp>
        <p:nvGrpSpPr>
          <p:cNvPr id="66566" name="Group 1046"/>
          <p:cNvGrpSpPr>
            <a:grpSpLocks/>
          </p:cNvGrpSpPr>
          <p:nvPr/>
        </p:nvGrpSpPr>
        <p:grpSpPr bwMode="auto">
          <a:xfrm>
            <a:off x="955675" y="4881563"/>
            <a:ext cx="1957388" cy="1014412"/>
            <a:chOff x="480" y="1943"/>
            <a:chExt cx="1761" cy="1029"/>
          </a:xfrm>
        </p:grpSpPr>
        <p:sp>
          <p:nvSpPr>
            <p:cNvPr id="66578" name="Line 1047"/>
            <p:cNvSpPr>
              <a:spLocks noChangeShapeType="1"/>
            </p:cNvSpPr>
            <p:nvPr/>
          </p:nvSpPr>
          <p:spPr bwMode="auto">
            <a:xfrm>
              <a:off x="480" y="1943"/>
              <a:ext cx="0" cy="1021"/>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6579" name="Line 1048"/>
            <p:cNvSpPr>
              <a:spLocks noChangeShapeType="1"/>
            </p:cNvSpPr>
            <p:nvPr/>
          </p:nvSpPr>
          <p:spPr bwMode="auto">
            <a:xfrm>
              <a:off x="481" y="2965"/>
              <a:ext cx="1760" cy="7"/>
            </a:xfrm>
            <a:prstGeom prst="line">
              <a:avLst/>
            </a:prstGeom>
            <a:noFill/>
            <a:ln w="9525">
              <a:solidFill>
                <a:schemeClr val="tx1"/>
              </a:solidFill>
              <a:round/>
              <a:headEnd/>
              <a:tailEnd/>
            </a:ln>
          </p:spPr>
          <p:txBody>
            <a:bodyPr wrap="none" anchor="ctr">
              <a:prstTxWarp prst="textNoShape">
                <a:avLst/>
              </a:prstTxWarp>
            </a:bodyPr>
            <a:lstStyle/>
            <a:p>
              <a:endParaRPr lang="en-US"/>
            </a:p>
          </p:txBody>
        </p:sp>
      </p:grpSp>
      <p:grpSp>
        <p:nvGrpSpPr>
          <p:cNvPr id="66567" name="Group 1049"/>
          <p:cNvGrpSpPr>
            <a:grpSpLocks/>
          </p:cNvGrpSpPr>
          <p:nvPr/>
        </p:nvGrpSpPr>
        <p:grpSpPr bwMode="auto">
          <a:xfrm>
            <a:off x="4173538" y="4908550"/>
            <a:ext cx="1841500" cy="1012825"/>
            <a:chOff x="480" y="1943"/>
            <a:chExt cx="1761" cy="1029"/>
          </a:xfrm>
        </p:grpSpPr>
        <p:sp>
          <p:nvSpPr>
            <p:cNvPr id="66576" name="Line 1050"/>
            <p:cNvSpPr>
              <a:spLocks noChangeShapeType="1"/>
            </p:cNvSpPr>
            <p:nvPr/>
          </p:nvSpPr>
          <p:spPr bwMode="auto">
            <a:xfrm>
              <a:off x="480" y="1943"/>
              <a:ext cx="0" cy="1021"/>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6577" name="Line 1051"/>
            <p:cNvSpPr>
              <a:spLocks noChangeShapeType="1"/>
            </p:cNvSpPr>
            <p:nvPr/>
          </p:nvSpPr>
          <p:spPr bwMode="auto">
            <a:xfrm>
              <a:off x="481" y="2965"/>
              <a:ext cx="1760" cy="7"/>
            </a:xfrm>
            <a:prstGeom prst="line">
              <a:avLst/>
            </a:prstGeom>
            <a:noFill/>
            <a:ln w="9525">
              <a:solidFill>
                <a:schemeClr val="tx1"/>
              </a:solidFill>
              <a:round/>
              <a:headEnd/>
              <a:tailEnd/>
            </a:ln>
          </p:spPr>
          <p:txBody>
            <a:bodyPr wrap="none" anchor="ctr">
              <a:prstTxWarp prst="textNoShape">
                <a:avLst/>
              </a:prstTxWarp>
            </a:bodyPr>
            <a:lstStyle/>
            <a:p>
              <a:endParaRPr lang="en-US"/>
            </a:p>
          </p:txBody>
        </p:sp>
      </p:grpSp>
      <p:sp>
        <p:nvSpPr>
          <p:cNvPr id="66568" name="Text Box 1052"/>
          <p:cNvSpPr txBox="1">
            <a:spLocks noChangeArrowheads="1"/>
          </p:cNvSpPr>
          <p:nvPr/>
        </p:nvSpPr>
        <p:spPr bwMode="auto">
          <a:xfrm>
            <a:off x="1498600" y="6045200"/>
            <a:ext cx="841375"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a:t>Time</a:t>
            </a:r>
          </a:p>
        </p:txBody>
      </p:sp>
      <p:sp>
        <p:nvSpPr>
          <p:cNvPr id="66569" name="Text Box 1053"/>
          <p:cNvSpPr txBox="1">
            <a:spLocks noChangeArrowheads="1"/>
          </p:cNvSpPr>
          <p:nvPr/>
        </p:nvSpPr>
        <p:spPr bwMode="auto">
          <a:xfrm rot="-5397873">
            <a:off x="27781" y="4871244"/>
            <a:ext cx="1462088" cy="457200"/>
          </a:xfrm>
          <a:prstGeom prst="rect">
            <a:avLst/>
          </a:prstGeom>
          <a:noFill/>
          <a:ln w="9525">
            <a:noFill/>
            <a:miter lim="800000"/>
            <a:headEnd/>
            <a:tailEnd/>
          </a:ln>
        </p:spPr>
        <p:txBody>
          <a:bodyPr wrap="none">
            <a:prstTxWarp prst="textNoShape">
              <a:avLst/>
            </a:prstTxWarp>
            <a:spAutoFit/>
          </a:bodyPr>
          <a:lstStyle/>
          <a:p>
            <a:pPr eaLnBrk="0" hangingPunct="0"/>
            <a:r>
              <a:rPr lang="en-US"/>
              <a:t>Firing rate</a:t>
            </a:r>
          </a:p>
        </p:txBody>
      </p:sp>
      <p:sp>
        <p:nvSpPr>
          <p:cNvPr id="66570" name="Text Box 1054"/>
          <p:cNvSpPr txBox="1">
            <a:spLocks noChangeArrowheads="1"/>
          </p:cNvSpPr>
          <p:nvPr/>
        </p:nvSpPr>
        <p:spPr bwMode="auto">
          <a:xfrm rot="-5397873">
            <a:off x="2999582" y="4587081"/>
            <a:ext cx="1639888" cy="822325"/>
          </a:xfrm>
          <a:prstGeom prst="rect">
            <a:avLst/>
          </a:prstGeom>
          <a:noFill/>
          <a:ln w="9525">
            <a:noFill/>
            <a:miter lim="800000"/>
            <a:headEnd/>
            <a:tailEnd/>
          </a:ln>
        </p:spPr>
        <p:txBody>
          <a:bodyPr wrap="none">
            <a:prstTxWarp prst="textNoShape">
              <a:avLst/>
            </a:prstTxWarp>
            <a:spAutoFit/>
          </a:bodyPr>
          <a:lstStyle/>
          <a:p>
            <a:pPr eaLnBrk="0" hangingPunct="0"/>
            <a:r>
              <a:rPr lang="en-US"/>
              <a:t>AVERAGE</a:t>
            </a:r>
          </a:p>
          <a:p>
            <a:pPr eaLnBrk="0" hangingPunct="0"/>
            <a:r>
              <a:rPr lang="en-US"/>
              <a:t>Firing rate</a:t>
            </a:r>
          </a:p>
        </p:txBody>
      </p:sp>
      <p:sp>
        <p:nvSpPr>
          <p:cNvPr id="66571" name="Line 1055"/>
          <p:cNvSpPr>
            <a:spLocks noChangeShapeType="1"/>
          </p:cNvSpPr>
          <p:nvPr/>
        </p:nvSpPr>
        <p:spPr bwMode="auto">
          <a:xfrm>
            <a:off x="4184650" y="5564188"/>
            <a:ext cx="65405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6572" name="Line 1056"/>
          <p:cNvSpPr>
            <a:spLocks noChangeShapeType="1"/>
          </p:cNvSpPr>
          <p:nvPr/>
        </p:nvSpPr>
        <p:spPr bwMode="auto">
          <a:xfrm flipV="1">
            <a:off x="4849813" y="5273675"/>
            <a:ext cx="47625" cy="290513"/>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6573" name="Line 1057"/>
          <p:cNvSpPr>
            <a:spLocks noChangeShapeType="1"/>
          </p:cNvSpPr>
          <p:nvPr/>
        </p:nvSpPr>
        <p:spPr bwMode="auto">
          <a:xfrm flipV="1">
            <a:off x="4887913" y="5251450"/>
            <a:ext cx="846137" cy="127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66574" name="Text Box 1058"/>
          <p:cNvSpPr txBox="1">
            <a:spLocks noChangeArrowheads="1"/>
          </p:cNvSpPr>
          <p:nvPr/>
        </p:nvSpPr>
        <p:spPr bwMode="auto">
          <a:xfrm>
            <a:off x="6729413" y="2328863"/>
            <a:ext cx="1446212" cy="822325"/>
          </a:xfrm>
          <a:prstGeom prst="rect">
            <a:avLst/>
          </a:prstGeom>
          <a:noFill/>
          <a:ln w="9525">
            <a:noFill/>
            <a:miter lim="800000"/>
            <a:headEnd/>
            <a:tailEnd/>
          </a:ln>
        </p:spPr>
        <p:txBody>
          <a:bodyPr wrap="none">
            <a:prstTxWarp prst="textNoShape">
              <a:avLst/>
            </a:prstTxWarp>
            <a:spAutoFit/>
          </a:bodyPr>
          <a:lstStyle/>
          <a:p>
            <a:pPr eaLnBrk="0" hangingPunct="0"/>
            <a:r>
              <a:rPr lang="en-US"/>
              <a:t>Long time</a:t>
            </a:r>
          </a:p>
          <a:p>
            <a:pPr eaLnBrk="0" hangingPunct="0"/>
            <a:r>
              <a:rPr lang="en-US"/>
              <a:t>averaging</a:t>
            </a:r>
          </a:p>
        </p:txBody>
      </p:sp>
      <p:sp>
        <p:nvSpPr>
          <p:cNvPr id="66575" name="Text Box 1059"/>
          <p:cNvSpPr txBox="1">
            <a:spLocks noChangeArrowheads="1"/>
          </p:cNvSpPr>
          <p:nvPr/>
        </p:nvSpPr>
        <p:spPr bwMode="auto">
          <a:xfrm>
            <a:off x="6748463" y="4573588"/>
            <a:ext cx="1462087" cy="822325"/>
          </a:xfrm>
          <a:prstGeom prst="rect">
            <a:avLst/>
          </a:prstGeom>
          <a:noFill/>
          <a:ln w="9525">
            <a:noFill/>
            <a:miter lim="800000"/>
            <a:headEnd/>
            <a:tailEnd/>
          </a:ln>
        </p:spPr>
        <p:txBody>
          <a:bodyPr wrap="none">
            <a:prstTxWarp prst="textNoShape">
              <a:avLst/>
            </a:prstTxWarp>
            <a:spAutoFit/>
          </a:bodyPr>
          <a:lstStyle/>
          <a:p>
            <a:pPr eaLnBrk="0" hangingPunct="0"/>
            <a:r>
              <a:rPr lang="en-US"/>
              <a:t>Short time</a:t>
            </a:r>
          </a:p>
          <a:p>
            <a:pPr eaLnBrk="0" hangingPunct="0"/>
            <a:r>
              <a:rPr lang="en-US"/>
              <a:t>averaging</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 name="AutoShape 21"/>
          <p:cNvSpPr>
            <a:spLocks noChangeArrowheads="1"/>
          </p:cNvSpPr>
          <p:nvPr/>
        </p:nvSpPr>
        <p:spPr bwMode="auto">
          <a:xfrm>
            <a:off x="5189618" y="3753365"/>
            <a:ext cx="1098550" cy="377825"/>
          </a:xfrm>
          <a:custGeom>
            <a:avLst/>
            <a:gdLst>
              <a:gd name="T0" fmla="*/ 823913 w 21600"/>
              <a:gd name="T1" fmla="*/ 0 h 21600"/>
              <a:gd name="T2" fmla="*/ 0 w 21600"/>
              <a:gd name="T3" fmla="*/ 188913 h 21600"/>
              <a:gd name="T4" fmla="*/ 823913 w 21600"/>
              <a:gd name="T5" fmla="*/ 377825 h 21600"/>
              <a:gd name="T6" fmla="*/ 1098550 w 21600"/>
              <a:gd name="T7" fmla="*/ 188913 h 21600"/>
              <a:gd name="T8" fmla="*/ 3 60000 65536"/>
              <a:gd name="T9" fmla="*/ 2 60000 65536"/>
              <a:gd name="T10" fmla="*/ 1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6">
              <a:lumMod val="40000"/>
              <a:lumOff val="60000"/>
            </a:schemeClr>
          </a:solidFill>
          <a:ln w="9525">
            <a:solidFill>
              <a:schemeClr val="tx1"/>
            </a:solidFill>
            <a:miter lim="800000"/>
            <a:headEnd/>
            <a:tailEnd/>
          </a:ln>
        </p:spPr>
        <p:txBody>
          <a:bodyPr wrap="none" anchor="ctr">
            <a:prstTxWarp prst="textNoShape">
              <a:avLst/>
            </a:prstTxWarp>
          </a:bodyPr>
          <a:lstStyle/>
          <a:p>
            <a:pPr eaLnBrk="0" hangingPunct="0">
              <a:defRPr/>
            </a:pPr>
            <a:endParaRPr lang="en-US">
              <a:ea typeface="+mn-ea"/>
              <a:cs typeface="+mn-cs"/>
            </a:endParaRPr>
          </a:p>
        </p:txBody>
      </p:sp>
      <p:sp>
        <p:nvSpPr>
          <p:cNvPr id="68611" name="Title 1"/>
          <p:cNvSpPr>
            <a:spLocks noGrp="1"/>
          </p:cNvSpPr>
          <p:nvPr>
            <p:ph type="title"/>
          </p:nvPr>
        </p:nvSpPr>
        <p:spPr/>
        <p:txBody>
          <a:bodyPr/>
          <a:lstStyle/>
          <a:p>
            <a:pPr eaLnBrk="1" hangingPunct="1"/>
            <a:r>
              <a:rPr lang="en-US" dirty="0" smtClean="0"/>
              <a:t>The temporal </a:t>
            </a:r>
            <a:r>
              <a:rPr lang="en-US" dirty="0" smtClean="0"/>
              <a:t>window averages sound as long as it is open</a:t>
            </a:r>
            <a:endParaRPr lang="en-US" dirty="0" smtClean="0"/>
          </a:p>
        </p:txBody>
      </p:sp>
      <p:grpSp>
        <p:nvGrpSpPr>
          <p:cNvPr id="2" name="Group 10"/>
          <p:cNvGrpSpPr>
            <a:grpSpLocks/>
          </p:cNvGrpSpPr>
          <p:nvPr/>
        </p:nvGrpSpPr>
        <p:grpSpPr bwMode="auto">
          <a:xfrm>
            <a:off x="4197430" y="2538928"/>
            <a:ext cx="1550988" cy="1911350"/>
            <a:chOff x="1965157" y="2887579"/>
            <a:chExt cx="1550738" cy="1911684"/>
          </a:xfrm>
        </p:grpSpPr>
        <p:sp>
          <p:nvSpPr>
            <p:cNvPr id="3" name="Rectangle 2"/>
            <p:cNvSpPr/>
            <p:nvPr/>
          </p:nvSpPr>
          <p:spPr>
            <a:xfrm>
              <a:off x="1965158" y="2887579"/>
              <a:ext cx="1550737" cy="1911684"/>
            </a:xfrm>
            <a:prstGeom prst="rect">
              <a:avLst/>
            </a:prstGeom>
            <a:noFill/>
            <a:ln w="76200" cap="flat" cmpd="sng" algn="ctr">
              <a:solidFill>
                <a:schemeClr val="accent1">
                  <a:shade val="95000"/>
                  <a:satMod val="105000"/>
                </a:schemeClr>
              </a:solidFill>
              <a:prstDash val="solid"/>
              <a:round/>
              <a:headEnd type="none" w="med" len="med"/>
              <a:tailEnd type="none" w="med" len="med"/>
            </a:ln>
            <a:scene3d>
              <a:camera prst="perspective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cxnSp>
          <p:nvCxnSpPr>
            <p:cNvPr id="5" name="Straight Connector 4"/>
            <p:cNvCxnSpPr>
              <a:stCxn id="3" idx="1"/>
              <a:endCxn id="3" idx="3"/>
            </p:cNvCxnSpPr>
            <p:nvPr/>
          </p:nvCxnSpPr>
          <p:spPr>
            <a:xfrm rot="10800000" flipH="1">
              <a:off x="1965157" y="3843421"/>
              <a:ext cx="1550737" cy="1588"/>
            </a:xfrm>
            <a:prstGeom prst="line">
              <a:avLst/>
            </a:prstGeom>
            <a:scene3d>
              <a:camera prst="perspectiveFront" fov="3000000"/>
              <a:lightRig rig="threePt" dir="t"/>
            </a:scene3d>
          </p:spPr>
          <p:style>
            <a:lnRef idx="2">
              <a:schemeClr val="accent1"/>
            </a:lnRef>
            <a:fillRef idx="0">
              <a:schemeClr val="accent1"/>
            </a:fillRef>
            <a:effectRef idx="1">
              <a:schemeClr val="accent1"/>
            </a:effectRef>
            <a:fontRef idx="minor">
              <a:schemeClr val="tx1"/>
            </a:fontRef>
          </p:style>
        </p:cxnSp>
      </p:grpSp>
      <p:sp>
        <p:nvSpPr>
          <p:cNvPr id="6" name="Rectangle 5"/>
          <p:cNvSpPr/>
          <p:nvPr/>
        </p:nvSpPr>
        <p:spPr>
          <a:xfrm>
            <a:off x="4197430" y="4304228"/>
            <a:ext cx="1524000" cy="106362"/>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grpSp>
        <p:nvGrpSpPr>
          <p:cNvPr id="4" name="Group 9"/>
          <p:cNvGrpSpPr/>
          <p:nvPr/>
        </p:nvGrpSpPr>
        <p:grpSpPr>
          <a:xfrm>
            <a:off x="4229821" y="2631661"/>
            <a:ext cx="1550737" cy="1036048"/>
            <a:chOff x="1997245" y="3113533"/>
            <a:chExt cx="1550737" cy="1036048"/>
          </a:xfrm>
          <a:solidFill>
            <a:schemeClr val="accent2"/>
          </a:solidFill>
        </p:grpSpPr>
        <p:cxnSp>
          <p:nvCxnSpPr>
            <p:cNvPr id="7" name="Straight Connector 6"/>
            <p:cNvCxnSpPr/>
            <p:nvPr/>
          </p:nvCxnSpPr>
          <p:spPr>
            <a:xfrm rot="10800000" flipH="1">
              <a:off x="1997245" y="3113533"/>
              <a:ext cx="1550737" cy="1588"/>
            </a:xfrm>
            <a:prstGeom prst="line">
              <a:avLst/>
            </a:prstGeom>
            <a:grpFill/>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997246" y="4042634"/>
              <a:ext cx="1524000" cy="106947"/>
            </a:xfrm>
            <a:prstGeom prst="rect">
              <a:avLst/>
            </a:prstGeom>
            <a:grpFill/>
            <a:ln>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grpSp>
      <p:pic>
        <p:nvPicPr>
          <p:cNvPr id="12" name="Picture 5"/>
          <p:cNvPicPr>
            <a:picLocks noChangeAspect="1" noChangeArrowheads="1"/>
          </p:cNvPicPr>
          <p:nvPr/>
        </p:nvPicPr>
        <p:blipFill>
          <a:blip r:embed="rId2"/>
          <a:srcRect/>
          <a:stretch>
            <a:fillRect/>
          </a:stretch>
        </p:blipFill>
        <p:spPr bwMode="auto">
          <a:xfrm>
            <a:off x="1009260" y="3589853"/>
            <a:ext cx="3094038" cy="8239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 name="AutoShape 21"/>
          <p:cNvSpPr>
            <a:spLocks noChangeArrowheads="1"/>
          </p:cNvSpPr>
          <p:nvPr/>
        </p:nvSpPr>
        <p:spPr bwMode="auto">
          <a:xfrm>
            <a:off x="3919538" y="2778125"/>
            <a:ext cx="1098550" cy="377825"/>
          </a:xfrm>
          <a:custGeom>
            <a:avLst/>
            <a:gdLst>
              <a:gd name="T0" fmla="*/ 823913 w 21600"/>
              <a:gd name="T1" fmla="*/ 0 h 21600"/>
              <a:gd name="T2" fmla="*/ 0 w 21600"/>
              <a:gd name="T3" fmla="*/ 188913 h 21600"/>
              <a:gd name="T4" fmla="*/ 823913 w 21600"/>
              <a:gd name="T5" fmla="*/ 377825 h 21600"/>
              <a:gd name="T6" fmla="*/ 1098550 w 21600"/>
              <a:gd name="T7" fmla="*/ 188913 h 21600"/>
              <a:gd name="T8" fmla="*/ 3 60000 65536"/>
              <a:gd name="T9" fmla="*/ 2 60000 65536"/>
              <a:gd name="T10" fmla="*/ 1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6">
              <a:lumMod val="40000"/>
              <a:lumOff val="60000"/>
            </a:schemeClr>
          </a:solidFill>
          <a:ln w="9525">
            <a:solidFill>
              <a:schemeClr val="tx1"/>
            </a:solidFill>
            <a:miter lim="800000"/>
            <a:headEnd/>
            <a:tailEnd/>
          </a:ln>
        </p:spPr>
        <p:txBody>
          <a:bodyPr wrap="none" anchor="ctr">
            <a:prstTxWarp prst="textNoShape">
              <a:avLst/>
            </a:prstTxWarp>
          </a:bodyPr>
          <a:lstStyle/>
          <a:p>
            <a:pPr eaLnBrk="0" hangingPunct="0">
              <a:defRPr/>
            </a:pPr>
            <a:endParaRPr lang="en-US">
              <a:ea typeface="+mn-ea"/>
              <a:cs typeface="+mn-cs"/>
            </a:endParaRPr>
          </a:p>
        </p:txBody>
      </p:sp>
      <p:sp>
        <p:nvSpPr>
          <p:cNvPr id="69635" name="Title 1"/>
          <p:cNvSpPr>
            <a:spLocks noGrp="1"/>
          </p:cNvSpPr>
          <p:nvPr>
            <p:ph type="title"/>
          </p:nvPr>
        </p:nvSpPr>
        <p:spPr>
          <a:xfrm>
            <a:off x="457200" y="308658"/>
            <a:ext cx="8229600" cy="1143000"/>
          </a:xfrm>
        </p:spPr>
        <p:txBody>
          <a:bodyPr/>
          <a:lstStyle/>
          <a:p>
            <a:pPr eaLnBrk="1" hangingPunct="1"/>
            <a:r>
              <a:rPr lang="en-US" smtClean="0"/>
              <a:t>The temporal window</a:t>
            </a:r>
          </a:p>
        </p:txBody>
      </p:sp>
      <p:grpSp>
        <p:nvGrpSpPr>
          <p:cNvPr id="69636" name="Group 10"/>
          <p:cNvGrpSpPr>
            <a:grpSpLocks/>
          </p:cNvGrpSpPr>
          <p:nvPr/>
        </p:nvGrpSpPr>
        <p:grpSpPr bwMode="auto">
          <a:xfrm>
            <a:off x="2927350" y="1563688"/>
            <a:ext cx="1550988" cy="1911350"/>
            <a:chOff x="1965157" y="2887579"/>
            <a:chExt cx="1550738" cy="1911684"/>
          </a:xfrm>
        </p:grpSpPr>
        <p:sp>
          <p:nvSpPr>
            <p:cNvPr id="3" name="Rectangle 2"/>
            <p:cNvSpPr/>
            <p:nvPr/>
          </p:nvSpPr>
          <p:spPr>
            <a:xfrm>
              <a:off x="1965158" y="2887579"/>
              <a:ext cx="1550737" cy="1911684"/>
            </a:xfrm>
            <a:prstGeom prst="rect">
              <a:avLst/>
            </a:prstGeom>
            <a:noFill/>
            <a:ln w="76200" cap="flat" cmpd="sng" algn="ctr">
              <a:solidFill>
                <a:schemeClr val="accent1">
                  <a:shade val="95000"/>
                  <a:satMod val="105000"/>
                </a:schemeClr>
              </a:solidFill>
              <a:prstDash val="solid"/>
              <a:round/>
              <a:headEnd type="none" w="med" len="med"/>
              <a:tailEnd type="none" w="med" len="med"/>
            </a:ln>
            <a:scene3d>
              <a:camera prst="perspective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cxnSp>
          <p:nvCxnSpPr>
            <p:cNvPr id="5" name="Straight Connector 4"/>
            <p:cNvCxnSpPr>
              <a:stCxn id="3" idx="1"/>
              <a:endCxn id="3" idx="3"/>
            </p:cNvCxnSpPr>
            <p:nvPr/>
          </p:nvCxnSpPr>
          <p:spPr>
            <a:xfrm rot="10800000" flipH="1">
              <a:off x="1965157" y="3843421"/>
              <a:ext cx="1550737" cy="1588"/>
            </a:xfrm>
            <a:prstGeom prst="line">
              <a:avLst/>
            </a:prstGeom>
            <a:scene3d>
              <a:camera prst="perspectiveFront" fov="3000000"/>
              <a:lightRig rig="threePt" dir="t"/>
            </a:scene3d>
          </p:spPr>
          <p:style>
            <a:lnRef idx="2">
              <a:schemeClr val="accent1"/>
            </a:lnRef>
            <a:fillRef idx="0">
              <a:schemeClr val="accent1"/>
            </a:fillRef>
            <a:effectRef idx="1">
              <a:schemeClr val="accent1"/>
            </a:effectRef>
            <a:fontRef idx="minor">
              <a:schemeClr val="tx1"/>
            </a:fontRef>
          </p:style>
        </p:cxnSp>
      </p:grpSp>
      <p:sp>
        <p:nvSpPr>
          <p:cNvPr id="6" name="Rectangle 5"/>
          <p:cNvSpPr/>
          <p:nvPr/>
        </p:nvSpPr>
        <p:spPr>
          <a:xfrm>
            <a:off x="2927350" y="3328988"/>
            <a:ext cx="1524000" cy="106362"/>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grpSp>
        <p:nvGrpSpPr>
          <p:cNvPr id="8" name="Group 9"/>
          <p:cNvGrpSpPr/>
          <p:nvPr/>
        </p:nvGrpSpPr>
        <p:grpSpPr>
          <a:xfrm>
            <a:off x="2959741" y="1656421"/>
            <a:ext cx="1550737" cy="1036048"/>
            <a:chOff x="1997245" y="3113533"/>
            <a:chExt cx="1550737" cy="1036048"/>
          </a:xfrm>
          <a:solidFill>
            <a:schemeClr val="accent2"/>
          </a:solidFill>
        </p:grpSpPr>
        <p:cxnSp>
          <p:nvCxnSpPr>
            <p:cNvPr id="7" name="Straight Connector 6"/>
            <p:cNvCxnSpPr/>
            <p:nvPr/>
          </p:nvCxnSpPr>
          <p:spPr>
            <a:xfrm rot="10800000" flipH="1">
              <a:off x="1997245" y="3113533"/>
              <a:ext cx="1550737" cy="1588"/>
            </a:xfrm>
            <a:prstGeom prst="line">
              <a:avLst/>
            </a:prstGeom>
            <a:grpFill/>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997246" y="4042634"/>
              <a:ext cx="1524000" cy="106947"/>
            </a:xfrm>
            <a:prstGeom prst="rect">
              <a:avLst/>
            </a:prstGeom>
            <a:grpFill/>
            <a:ln>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grpSp>
      <p:pic>
        <p:nvPicPr>
          <p:cNvPr id="12" name="Picture 5"/>
          <p:cNvPicPr>
            <a:picLocks noChangeAspect="1" noChangeArrowheads="1"/>
          </p:cNvPicPr>
          <p:nvPr/>
        </p:nvPicPr>
        <p:blipFill>
          <a:blip r:embed="rId3"/>
          <a:srcRect/>
          <a:stretch>
            <a:fillRect/>
          </a:stretch>
        </p:blipFill>
        <p:spPr bwMode="auto">
          <a:xfrm>
            <a:off x="-191091" y="2613227"/>
            <a:ext cx="3094038" cy="823912"/>
          </a:xfrm>
          <a:prstGeom prst="rect">
            <a:avLst/>
          </a:prstGeom>
          <a:noFill/>
          <a:ln w="9525">
            <a:noFill/>
            <a:miter lim="800000"/>
            <a:headEnd/>
            <a:tailEnd/>
          </a:ln>
        </p:spPr>
      </p:pic>
      <p:grpSp>
        <p:nvGrpSpPr>
          <p:cNvPr id="69641" name="Group 16"/>
          <p:cNvGrpSpPr>
            <a:grpSpLocks/>
          </p:cNvGrpSpPr>
          <p:nvPr/>
        </p:nvGrpSpPr>
        <p:grpSpPr bwMode="auto">
          <a:xfrm>
            <a:off x="5357813" y="3843338"/>
            <a:ext cx="3071812" cy="2146300"/>
            <a:chOff x="2627" y="2421"/>
            <a:chExt cx="2400" cy="1352"/>
          </a:xfrm>
        </p:grpSpPr>
        <p:sp>
          <p:nvSpPr>
            <p:cNvPr id="69650" name="Line 13"/>
            <p:cNvSpPr>
              <a:spLocks noChangeShapeType="1"/>
            </p:cNvSpPr>
            <p:nvPr/>
          </p:nvSpPr>
          <p:spPr bwMode="auto">
            <a:xfrm>
              <a:off x="2627" y="2421"/>
              <a:ext cx="0" cy="1352"/>
            </a:xfrm>
            <a:prstGeom prst="line">
              <a:avLst/>
            </a:prstGeom>
            <a:noFill/>
            <a:ln w="19050">
              <a:solidFill>
                <a:schemeClr val="tx1"/>
              </a:solidFill>
              <a:round/>
              <a:headEnd/>
              <a:tailEnd/>
            </a:ln>
          </p:spPr>
          <p:txBody>
            <a:bodyPr wrap="none" anchor="ctr">
              <a:prstTxWarp prst="textNoShape">
                <a:avLst/>
              </a:prstTxWarp>
            </a:bodyPr>
            <a:lstStyle/>
            <a:p>
              <a:endParaRPr lang="en-US"/>
            </a:p>
          </p:txBody>
        </p:sp>
        <p:sp>
          <p:nvSpPr>
            <p:cNvPr id="69651" name="Line 15"/>
            <p:cNvSpPr>
              <a:spLocks noChangeShapeType="1"/>
            </p:cNvSpPr>
            <p:nvPr/>
          </p:nvSpPr>
          <p:spPr bwMode="auto">
            <a:xfrm>
              <a:off x="2627" y="3762"/>
              <a:ext cx="2400" cy="0"/>
            </a:xfrm>
            <a:prstGeom prst="line">
              <a:avLst/>
            </a:prstGeom>
            <a:noFill/>
            <a:ln w="19050">
              <a:solidFill>
                <a:schemeClr val="tx1"/>
              </a:solidFill>
              <a:round/>
              <a:headEnd/>
              <a:tailEnd/>
            </a:ln>
          </p:spPr>
          <p:txBody>
            <a:bodyPr wrap="none" anchor="ctr">
              <a:prstTxWarp prst="textNoShape">
                <a:avLst/>
              </a:prstTxWarp>
            </a:bodyPr>
            <a:lstStyle/>
            <a:p>
              <a:endParaRPr lang="en-US"/>
            </a:p>
          </p:txBody>
        </p:sp>
      </p:grpSp>
      <p:sp>
        <p:nvSpPr>
          <p:cNvPr id="27" name="Text Box 19"/>
          <p:cNvSpPr txBox="1">
            <a:spLocks noChangeArrowheads="1"/>
          </p:cNvSpPr>
          <p:nvPr/>
        </p:nvSpPr>
        <p:spPr bwMode="auto">
          <a:xfrm>
            <a:off x="6227763" y="6200775"/>
            <a:ext cx="1462087" cy="457200"/>
          </a:xfrm>
          <a:prstGeom prst="rect">
            <a:avLst/>
          </a:prstGeom>
          <a:noFill/>
          <a:ln w="9525">
            <a:noFill/>
            <a:miter lim="800000"/>
            <a:headEnd/>
            <a:tailEnd/>
          </a:ln>
        </p:spPr>
        <p:txBody>
          <a:bodyPr wrap="none">
            <a:prstTxWarp prst="textNoShape">
              <a:avLst/>
            </a:prstTxWarp>
            <a:spAutoFit/>
          </a:bodyPr>
          <a:lstStyle/>
          <a:p>
            <a:pPr eaLnBrk="0" hangingPunct="0">
              <a:defRPr/>
            </a:pPr>
            <a:r>
              <a:rPr lang="en-US">
                <a:latin typeface="+mn-lt"/>
                <a:ea typeface="+mn-ea"/>
                <a:cs typeface="+mn-cs"/>
              </a:rPr>
              <a:t>Time (ms)</a:t>
            </a:r>
          </a:p>
        </p:txBody>
      </p:sp>
      <p:sp>
        <p:nvSpPr>
          <p:cNvPr id="28" name="Text Box 20"/>
          <p:cNvSpPr txBox="1">
            <a:spLocks noChangeArrowheads="1"/>
          </p:cNvSpPr>
          <p:nvPr/>
        </p:nvSpPr>
        <p:spPr bwMode="auto">
          <a:xfrm rot="16200000">
            <a:off x="3898900" y="4375151"/>
            <a:ext cx="2060575" cy="831850"/>
          </a:xfrm>
          <a:prstGeom prst="rect">
            <a:avLst/>
          </a:prstGeom>
          <a:noFill/>
          <a:ln w="9525">
            <a:noFill/>
            <a:miter lim="800000"/>
            <a:headEnd/>
            <a:tailEnd/>
          </a:ln>
        </p:spPr>
        <p:txBody>
          <a:bodyPr wrap="none">
            <a:prstTxWarp prst="textNoShape">
              <a:avLst/>
            </a:prstTxWarp>
            <a:spAutoFit/>
          </a:bodyPr>
          <a:lstStyle/>
          <a:p>
            <a:pPr eaLnBrk="0" hangingPunct="0">
              <a:defRPr/>
            </a:pPr>
            <a:r>
              <a:rPr lang="en-US" dirty="0">
                <a:latin typeface="+mn-lt"/>
                <a:ea typeface="+mn-ea"/>
                <a:cs typeface="+mn-cs"/>
              </a:rPr>
              <a:t>Averaged </a:t>
            </a:r>
          </a:p>
          <a:p>
            <a:pPr eaLnBrk="0" hangingPunct="0">
              <a:defRPr/>
            </a:pPr>
            <a:r>
              <a:rPr lang="en-US" dirty="0">
                <a:latin typeface="+mn-lt"/>
                <a:ea typeface="+mn-ea"/>
                <a:cs typeface="+mn-cs"/>
              </a:rPr>
              <a:t>Firing rate (</a:t>
            </a:r>
            <a:r>
              <a:rPr lang="en-US" dirty="0" err="1">
                <a:latin typeface="+mn-lt"/>
                <a:ea typeface="+mn-ea"/>
                <a:cs typeface="+mn-cs"/>
              </a:rPr>
              <a:t>s/s</a:t>
            </a:r>
            <a:r>
              <a:rPr lang="en-US" dirty="0">
                <a:latin typeface="+mn-lt"/>
                <a:ea typeface="+mn-ea"/>
                <a:cs typeface="+mn-cs"/>
              </a:rPr>
              <a:t>)</a:t>
            </a:r>
          </a:p>
        </p:txBody>
      </p:sp>
      <p:grpSp>
        <p:nvGrpSpPr>
          <p:cNvPr id="68" name="Group 67"/>
          <p:cNvGrpSpPr/>
          <p:nvPr/>
        </p:nvGrpSpPr>
        <p:grpSpPr>
          <a:xfrm>
            <a:off x="7742865" y="2574229"/>
            <a:ext cx="788790" cy="2562879"/>
            <a:chOff x="7742865" y="2574229"/>
            <a:chExt cx="788790" cy="2562879"/>
          </a:xfrm>
        </p:grpSpPr>
        <p:cxnSp>
          <p:nvCxnSpPr>
            <p:cNvPr id="50" name="Straight Connector 49"/>
            <p:cNvCxnSpPr>
              <a:stCxn id="34" idx="3"/>
              <a:endCxn id="35" idx="3"/>
            </p:cNvCxnSpPr>
            <p:nvPr/>
          </p:nvCxnSpPr>
          <p:spPr>
            <a:xfrm rot="5400000" flipH="1" flipV="1">
              <a:off x="7810191" y="4632478"/>
              <a:ext cx="539340" cy="469920"/>
            </a:xfrm>
            <a:prstGeom prst="line">
              <a:avLst/>
            </a:prstGeom>
          </p:spPr>
          <p:style>
            <a:lnRef idx="2">
              <a:schemeClr val="accent1"/>
            </a:lnRef>
            <a:fillRef idx="0">
              <a:schemeClr val="accent1"/>
            </a:fillRef>
            <a:effectRef idx="1">
              <a:schemeClr val="accent1"/>
            </a:effectRef>
            <a:fontRef idx="minor">
              <a:schemeClr val="tx1"/>
            </a:fontRef>
          </p:style>
        </p:cxnSp>
        <p:pic>
          <p:nvPicPr>
            <p:cNvPr id="24" name="Picture 5"/>
            <p:cNvPicPr>
              <a:picLocks noChangeAspect="1" noChangeArrowheads="1"/>
            </p:cNvPicPr>
            <p:nvPr/>
          </p:nvPicPr>
          <p:blipFill>
            <a:blip r:embed="rId3"/>
            <a:srcRect r="74506"/>
            <a:stretch>
              <a:fillRect/>
            </a:stretch>
          </p:blipFill>
          <p:spPr bwMode="auto">
            <a:xfrm>
              <a:off x="7742865" y="2574229"/>
              <a:ext cx="788790" cy="823912"/>
            </a:xfrm>
            <a:prstGeom prst="rect">
              <a:avLst/>
            </a:prstGeom>
            <a:noFill/>
            <a:ln w="9525">
              <a:noFill/>
              <a:miter lim="800000"/>
              <a:headEnd/>
              <a:tailEnd/>
            </a:ln>
          </p:spPr>
        </p:pic>
        <p:sp>
          <p:nvSpPr>
            <p:cNvPr id="35" name="Oval 34"/>
            <p:cNvSpPr/>
            <p:nvPr/>
          </p:nvSpPr>
          <p:spPr>
            <a:xfrm>
              <a:off x="8299875" y="4510653"/>
              <a:ext cx="102056" cy="10206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5511069" y="2540208"/>
            <a:ext cx="885053" cy="2302067"/>
            <a:chOff x="5511069" y="2540208"/>
            <a:chExt cx="885053" cy="2302067"/>
          </a:xfrm>
        </p:grpSpPr>
        <p:sp>
          <p:nvSpPr>
            <p:cNvPr id="31" name="Oval 30"/>
            <p:cNvSpPr/>
            <p:nvPr/>
          </p:nvSpPr>
          <p:spPr>
            <a:xfrm>
              <a:off x="5755152" y="4740213"/>
              <a:ext cx="102056" cy="10206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 name="Picture 5"/>
            <p:cNvPicPr>
              <a:picLocks noChangeAspect="1" noChangeArrowheads="1"/>
            </p:cNvPicPr>
            <p:nvPr/>
          </p:nvPicPr>
          <p:blipFill>
            <a:blip r:embed="rId3"/>
            <a:srcRect l="71395"/>
            <a:stretch>
              <a:fillRect/>
            </a:stretch>
          </p:blipFill>
          <p:spPr bwMode="auto">
            <a:xfrm>
              <a:off x="5511069" y="2540208"/>
              <a:ext cx="885053" cy="823912"/>
            </a:xfrm>
            <a:prstGeom prst="rect">
              <a:avLst/>
            </a:prstGeom>
            <a:noFill/>
            <a:ln w="9525">
              <a:noFill/>
              <a:miter lim="800000"/>
              <a:headEnd/>
              <a:tailEnd/>
            </a:ln>
          </p:spPr>
        </p:pic>
      </p:grpSp>
      <p:pic>
        <p:nvPicPr>
          <p:cNvPr id="57" name="Picture 5"/>
          <p:cNvPicPr>
            <a:picLocks noChangeAspect="1" noChangeArrowheads="1"/>
          </p:cNvPicPr>
          <p:nvPr/>
        </p:nvPicPr>
        <p:blipFill>
          <a:blip r:embed="rId3"/>
          <a:srcRect r="25761"/>
          <a:stretch>
            <a:fillRect/>
          </a:stretch>
        </p:blipFill>
        <p:spPr bwMode="auto">
          <a:xfrm>
            <a:off x="605986" y="2613227"/>
            <a:ext cx="2296961" cy="823912"/>
          </a:xfrm>
          <a:prstGeom prst="rect">
            <a:avLst/>
          </a:prstGeom>
          <a:noFill/>
          <a:ln w="9525">
            <a:noFill/>
            <a:miter lim="800000"/>
            <a:headEnd/>
            <a:tailEnd/>
          </a:ln>
        </p:spPr>
      </p:pic>
      <p:grpSp>
        <p:nvGrpSpPr>
          <p:cNvPr id="70" name="Group 69"/>
          <p:cNvGrpSpPr/>
          <p:nvPr/>
        </p:nvGrpSpPr>
        <p:grpSpPr>
          <a:xfrm>
            <a:off x="5770098" y="2562888"/>
            <a:ext cx="1127134" cy="2681267"/>
            <a:chOff x="5770098" y="2562888"/>
            <a:chExt cx="1127134" cy="2681267"/>
          </a:xfrm>
        </p:grpSpPr>
        <p:cxnSp>
          <p:nvCxnSpPr>
            <p:cNvPr id="39" name="Straight Connector 38"/>
            <p:cNvCxnSpPr>
              <a:stCxn id="31" idx="1"/>
              <a:endCxn id="32" idx="1"/>
            </p:cNvCxnSpPr>
            <p:nvPr/>
          </p:nvCxnSpPr>
          <p:spPr>
            <a:xfrm rot="16200000" flipH="1">
              <a:off x="5860885" y="4664373"/>
              <a:ext cx="401880" cy="583454"/>
            </a:xfrm>
            <a:prstGeom prst="line">
              <a:avLst/>
            </a:prstGeom>
          </p:spPr>
          <p:style>
            <a:lnRef idx="2">
              <a:schemeClr val="accent1"/>
            </a:lnRef>
            <a:fillRef idx="0">
              <a:schemeClr val="accent1"/>
            </a:fillRef>
            <a:effectRef idx="1">
              <a:schemeClr val="accent1"/>
            </a:effectRef>
            <a:fontRef idx="minor">
              <a:schemeClr val="tx1"/>
            </a:fontRef>
          </p:style>
        </p:cxnSp>
        <p:sp>
          <p:nvSpPr>
            <p:cNvPr id="32" name="Oval 31"/>
            <p:cNvSpPr/>
            <p:nvPr/>
          </p:nvSpPr>
          <p:spPr>
            <a:xfrm>
              <a:off x="6338606" y="5142093"/>
              <a:ext cx="102056" cy="10206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5"/>
            <p:cNvPicPr>
              <a:picLocks noChangeAspect="1" noChangeArrowheads="1"/>
            </p:cNvPicPr>
            <p:nvPr/>
          </p:nvPicPr>
          <p:blipFill>
            <a:blip r:embed="rId3"/>
            <a:srcRect l="55064" r="23679"/>
            <a:stretch>
              <a:fillRect/>
            </a:stretch>
          </p:blipFill>
          <p:spPr bwMode="auto">
            <a:xfrm>
              <a:off x="6239533" y="2562888"/>
              <a:ext cx="657699" cy="823912"/>
            </a:xfrm>
            <a:prstGeom prst="rect">
              <a:avLst/>
            </a:prstGeom>
            <a:noFill/>
            <a:ln w="9525">
              <a:noFill/>
              <a:miter lim="800000"/>
              <a:headEnd/>
              <a:tailEnd/>
            </a:ln>
          </p:spPr>
        </p:pic>
      </p:grpSp>
      <p:pic>
        <p:nvPicPr>
          <p:cNvPr id="58" name="Picture 5"/>
          <p:cNvPicPr>
            <a:picLocks noChangeAspect="1" noChangeArrowheads="1"/>
          </p:cNvPicPr>
          <p:nvPr/>
        </p:nvPicPr>
        <p:blipFill>
          <a:blip r:embed="rId3"/>
          <a:srcRect r="38750"/>
          <a:stretch>
            <a:fillRect/>
          </a:stretch>
        </p:blipFill>
        <p:spPr bwMode="auto">
          <a:xfrm>
            <a:off x="1007858" y="2613227"/>
            <a:ext cx="1895089" cy="823912"/>
          </a:xfrm>
          <a:prstGeom prst="rect">
            <a:avLst/>
          </a:prstGeom>
          <a:noFill/>
          <a:ln w="9525">
            <a:noFill/>
            <a:miter lim="800000"/>
            <a:headEnd/>
            <a:tailEnd/>
          </a:ln>
        </p:spPr>
      </p:pic>
      <p:grpSp>
        <p:nvGrpSpPr>
          <p:cNvPr id="71" name="Group 70"/>
          <p:cNvGrpSpPr/>
          <p:nvPr/>
        </p:nvGrpSpPr>
        <p:grpSpPr>
          <a:xfrm>
            <a:off x="6425716" y="2540208"/>
            <a:ext cx="1029325" cy="2654980"/>
            <a:chOff x="6425716" y="2540208"/>
            <a:chExt cx="1029325" cy="2654980"/>
          </a:xfrm>
        </p:grpSpPr>
        <p:pic>
          <p:nvPicPr>
            <p:cNvPr id="26" name="Picture 5"/>
            <p:cNvPicPr>
              <a:picLocks noChangeAspect="1" noChangeArrowheads="1"/>
            </p:cNvPicPr>
            <p:nvPr/>
          </p:nvPicPr>
          <p:blipFill>
            <a:blip r:embed="rId3"/>
            <a:srcRect l="38365" r="38545"/>
            <a:stretch>
              <a:fillRect/>
            </a:stretch>
          </p:blipFill>
          <p:spPr bwMode="auto">
            <a:xfrm>
              <a:off x="6740643" y="2540208"/>
              <a:ext cx="714398" cy="823912"/>
            </a:xfrm>
            <a:prstGeom prst="rect">
              <a:avLst/>
            </a:prstGeom>
            <a:noFill/>
            <a:ln w="9525">
              <a:noFill/>
              <a:miter lim="800000"/>
              <a:headEnd/>
              <a:tailEnd/>
            </a:ln>
          </p:spPr>
        </p:pic>
        <p:cxnSp>
          <p:nvCxnSpPr>
            <p:cNvPr id="40" name="Straight Connector 39"/>
            <p:cNvCxnSpPr/>
            <p:nvPr/>
          </p:nvCxnSpPr>
          <p:spPr>
            <a:xfrm rot="5400000" flipH="1" flipV="1">
              <a:off x="6625699" y="4731632"/>
              <a:ext cx="263573" cy="663540"/>
            </a:xfrm>
            <a:prstGeom prst="line">
              <a:avLst/>
            </a:prstGeom>
          </p:spPr>
          <p:style>
            <a:lnRef idx="2">
              <a:schemeClr val="accent1"/>
            </a:lnRef>
            <a:fillRef idx="0">
              <a:schemeClr val="accent1"/>
            </a:fillRef>
            <a:effectRef idx="1">
              <a:schemeClr val="accent1"/>
            </a:effectRef>
            <a:fontRef idx="minor">
              <a:schemeClr val="tx1"/>
            </a:fontRef>
          </p:style>
        </p:cxnSp>
        <p:sp>
          <p:nvSpPr>
            <p:cNvPr id="33" name="Oval 32"/>
            <p:cNvSpPr/>
            <p:nvPr/>
          </p:nvSpPr>
          <p:spPr>
            <a:xfrm>
              <a:off x="7038228" y="4863573"/>
              <a:ext cx="102056" cy="10206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9" name="Picture 5"/>
          <p:cNvPicPr>
            <a:picLocks noChangeAspect="1" noChangeArrowheads="1"/>
          </p:cNvPicPr>
          <p:nvPr/>
        </p:nvPicPr>
        <p:blipFill>
          <a:blip r:embed="rId3"/>
          <a:srcRect r="55037"/>
          <a:stretch>
            <a:fillRect/>
          </a:stretch>
        </p:blipFill>
        <p:spPr bwMode="auto">
          <a:xfrm>
            <a:off x="1511785" y="2613227"/>
            <a:ext cx="1391162" cy="823912"/>
          </a:xfrm>
          <a:prstGeom prst="rect">
            <a:avLst/>
          </a:prstGeom>
          <a:noFill/>
          <a:ln w="9525">
            <a:noFill/>
            <a:miter lim="800000"/>
            <a:headEnd/>
            <a:tailEnd/>
          </a:ln>
        </p:spPr>
      </p:pic>
      <p:grpSp>
        <p:nvGrpSpPr>
          <p:cNvPr id="72" name="Group 71"/>
          <p:cNvGrpSpPr/>
          <p:nvPr/>
        </p:nvGrpSpPr>
        <p:grpSpPr>
          <a:xfrm>
            <a:off x="7140284" y="2540208"/>
            <a:ext cx="791727" cy="2611847"/>
            <a:chOff x="7140284" y="2540208"/>
            <a:chExt cx="791727" cy="2611847"/>
          </a:xfrm>
        </p:grpSpPr>
        <p:pic>
          <p:nvPicPr>
            <p:cNvPr id="25" name="Picture 5"/>
            <p:cNvPicPr>
              <a:picLocks noChangeAspect="1" noChangeArrowheads="1"/>
            </p:cNvPicPr>
            <p:nvPr/>
          </p:nvPicPr>
          <p:blipFill>
            <a:blip r:embed="rId3"/>
            <a:srcRect l="22400" r="58175"/>
            <a:stretch>
              <a:fillRect/>
            </a:stretch>
          </p:blipFill>
          <p:spPr bwMode="auto">
            <a:xfrm>
              <a:off x="7298452" y="2540208"/>
              <a:ext cx="601001" cy="823912"/>
            </a:xfrm>
            <a:prstGeom prst="rect">
              <a:avLst/>
            </a:prstGeom>
            <a:noFill/>
            <a:ln w="9525">
              <a:noFill/>
              <a:miter lim="800000"/>
              <a:headEnd/>
              <a:tailEnd/>
            </a:ln>
          </p:spPr>
        </p:pic>
        <p:sp>
          <p:nvSpPr>
            <p:cNvPr id="34" name="Oval 33"/>
            <p:cNvSpPr/>
            <p:nvPr/>
          </p:nvSpPr>
          <p:spPr>
            <a:xfrm>
              <a:off x="7829955" y="5049993"/>
              <a:ext cx="102056" cy="10206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8" name="Straight Connector 47"/>
            <p:cNvCxnSpPr>
              <a:stCxn id="33" idx="6"/>
            </p:cNvCxnSpPr>
            <p:nvPr/>
          </p:nvCxnSpPr>
          <p:spPr>
            <a:xfrm>
              <a:off x="7140284" y="4914604"/>
              <a:ext cx="691034" cy="192092"/>
            </a:xfrm>
            <a:prstGeom prst="line">
              <a:avLst/>
            </a:prstGeom>
          </p:spPr>
          <p:style>
            <a:lnRef idx="2">
              <a:schemeClr val="accent1"/>
            </a:lnRef>
            <a:fillRef idx="0">
              <a:schemeClr val="accent1"/>
            </a:fillRef>
            <a:effectRef idx="1">
              <a:schemeClr val="accent1"/>
            </a:effectRef>
            <a:fontRef idx="minor">
              <a:schemeClr val="tx1"/>
            </a:fontRef>
          </p:style>
        </p:cxnSp>
      </p:grpSp>
      <p:pic>
        <p:nvPicPr>
          <p:cNvPr id="60" name="Picture 5"/>
          <p:cNvPicPr>
            <a:picLocks noChangeAspect="1" noChangeArrowheads="1"/>
          </p:cNvPicPr>
          <p:nvPr/>
        </p:nvPicPr>
        <p:blipFill>
          <a:blip r:embed="rId3"/>
          <a:srcRect r="76089"/>
          <a:stretch>
            <a:fillRect/>
          </a:stretch>
        </p:blipFill>
        <p:spPr bwMode="auto">
          <a:xfrm>
            <a:off x="2163131" y="2613227"/>
            <a:ext cx="739816" cy="8239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69"/>
                                        </p:tgtEl>
                                        <p:attrNameLst>
                                          <p:attrName>style.visibility</p:attrName>
                                        </p:attrNameLst>
                                      </p:cBhvr>
                                      <p:to>
                                        <p:strVal val="visible"/>
                                      </p:to>
                                    </p:set>
                                  </p:childTnLst>
                                </p:cTn>
                              </p:par>
                              <p:par>
                                <p:cTn id="9" presetID="1" presetClass="exit" presetSubtype="0" fill="hold" nodeType="withEffect">
                                  <p:stCondLst>
                                    <p:cond delay="50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ntr" presetSubtype="0" fill="hold" nodeType="withEffect">
                                  <p:stCondLst>
                                    <p:cond delay="500"/>
                                  </p:stCondLst>
                                  <p:childTnLst>
                                    <p:set>
                                      <p:cBhvr>
                                        <p:cTn id="12" dur="1" fill="hold">
                                          <p:stCondLst>
                                            <p:cond delay="0"/>
                                          </p:stCondLst>
                                        </p:cTn>
                                        <p:tgtEl>
                                          <p:spTgt spid="57"/>
                                        </p:tgtEl>
                                        <p:attrNameLst>
                                          <p:attrName>style.visibility</p:attrName>
                                        </p:attrNameLst>
                                      </p:cBhvr>
                                      <p:to>
                                        <p:strVal val="visible"/>
                                      </p:to>
                                    </p:set>
                                  </p:childTnLst>
                                </p:cTn>
                              </p:par>
                              <p:par>
                                <p:cTn id="13" presetID="1" presetClass="exit" presetSubtype="0" fill="hold" nodeType="withEffect">
                                  <p:stCondLst>
                                    <p:cond delay="100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ntr" presetSubtype="0" fill="hold" nodeType="withEffect">
                                  <p:stCondLst>
                                    <p:cond delay="150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1500"/>
                                  </p:stCondLst>
                                  <p:childTnLst>
                                    <p:set>
                                      <p:cBhvr>
                                        <p:cTn id="18" dur="1" fill="hold">
                                          <p:stCondLst>
                                            <p:cond delay="0"/>
                                          </p:stCondLst>
                                        </p:cTn>
                                        <p:tgtEl>
                                          <p:spTgt spid="70"/>
                                        </p:tgtEl>
                                        <p:attrNameLst>
                                          <p:attrName>style.visibility</p:attrName>
                                        </p:attrNameLst>
                                      </p:cBhvr>
                                      <p:to>
                                        <p:strVal val="visible"/>
                                      </p:to>
                                    </p:set>
                                  </p:childTnLst>
                                </p:cTn>
                              </p:par>
                              <p:par>
                                <p:cTn id="19" presetID="1" presetClass="exit" presetSubtype="0" fill="hold" nodeType="withEffect">
                                  <p:stCondLst>
                                    <p:cond delay="1500"/>
                                  </p:stCondLst>
                                  <p:childTnLst>
                                    <p:set>
                                      <p:cBhvr>
                                        <p:cTn id="20" dur="1" fill="hold">
                                          <p:stCondLst>
                                            <p:cond delay="0"/>
                                          </p:stCondLst>
                                        </p:cTn>
                                        <p:tgtEl>
                                          <p:spTgt spid="57"/>
                                        </p:tgtEl>
                                        <p:attrNameLst>
                                          <p:attrName>style.visibility</p:attrName>
                                        </p:attrNameLst>
                                      </p:cBhvr>
                                      <p:to>
                                        <p:strVal val="hidden"/>
                                      </p:to>
                                    </p:set>
                                  </p:childTnLst>
                                </p:cTn>
                              </p:par>
                              <p:par>
                                <p:cTn id="21" presetID="1" presetClass="entr" presetSubtype="0" fill="hold" nodeType="withEffect">
                                  <p:stCondLst>
                                    <p:cond delay="1500"/>
                                  </p:stCondLst>
                                  <p:childTnLst>
                                    <p:set>
                                      <p:cBhvr>
                                        <p:cTn id="22" dur="1" fill="hold">
                                          <p:stCondLst>
                                            <p:cond delay="0"/>
                                          </p:stCondLst>
                                        </p:cTn>
                                        <p:tgtEl>
                                          <p:spTgt spid="58"/>
                                        </p:tgtEl>
                                        <p:attrNameLst>
                                          <p:attrName>style.visibility</p:attrName>
                                        </p:attrNameLst>
                                      </p:cBhvr>
                                      <p:to>
                                        <p:strVal val="visible"/>
                                      </p:to>
                                    </p:set>
                                  </p:childTnLst>
                                </p:cTn>
                              </p:par>
                              <p:par>
                                <p:cTn id="23" presetID="1" presetClass="exit" presetSubtype="0" fill="hold" nodeType="withEffect">
                                  <p:stCondLst>
                                    <p:cond delay="200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ntr" presetSubtype="0" fill="hold" nodeType="withEffect">
                                  <p:stCondLst>
                                    <p:cond delay="250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2500"/>
                                  </p:stCondLst>
                                  <p:childTnLst>
                                    <p:set>
                                      <p:cBhvr>
                                        <p:cTn id="28" dur="1" fill="hold">
                                          <p:stCondLst>
                                            <p:cond delay="0"/>
                                          </p:stCondLst>
                                        </p:cTn>
                                        <p:tgtEl>
                                          <p:spTgt spid="71"/>
                                        </p:tgtEl>
                                        <p:attrNameLst>
                                          <p:attrName>style.visibility</p:attrName>
                                        </p:attrNameLst>
                                      </p:cBhvr>
                                      <p:to>
                                        <p:strVal val="visible"/>
                                      </p:to>
                                    </p:set>
                                  </p:childTnLst>
                                </p:cTn>
                              </p:par>
                              <p:par>
                                <p:cTn id="29" presetID="1" presetClass="exit" presetSubtype="0" fill="hold" nodeType="withEffect">
                                  <p:stCondLst>
                                    <p:cond delay="2500"/>
                                  </p:stCondLst>
                                  <p:childTnLst>
                                    <p:set>
                                      <p:cBhvr>
                                        <p:cTn id="30" dur="1" fill="hold">
                                          <p:stCondLst>
                                            <p:cond delay="0"/>
                                          </p:stCondLst>
                                        </p:cTn>
                                        <p:tgtEl>
                                          <p:spTgt spid="58"/>
                                        </p:tgtEl>
                                        <p:attrNameLst>
                                          <p:attrName>style.visibility</p:attrName>
                                        </p:attrNameLst>
                                      </p:cBhvr>
                                      <p:to>
                                        <p:strVal val="hidden"/>
                                      </p:to>
                                    </p:set>
                                  </p:childTnLst>
                                </p:cTn>
                              </p:par>
                              <p:par>
                                <p:cTn id="31" presetID="1" presetClass="entr" presetSubtype="0" fill="hold" nodeType="withEffect">
                                  <p:stCondLst>
                                    <p:cond delay="2500"/>
                                  </p:stCondLst>
                                  <p:childTnLst>
                                    <p:set>
                                      <p:cBhvr>
                                        <p:cTn id="32" dur="1" fill="hold">
                                          <p:stCondLst>
                                            <p:cond delay="0"/>
                                          </p:stCondLst>
                                        </p:cTn>
                                        <p:tgtEl>
                                          <p:spTgt spid="59"/>
                                        </p:tgtEl>
                                        <p:attrNameLst>
                                          <p:attrName>style.visibility</p:attrName>
                                        </p:attrNameLst>
                                      </p:cBhvr>
                                      <p:to>
                                        <p:strVal val="visible"/>
                                      </p:to>
                                    </p:set>
                                  </p:childTnLst>
                                </p:cTn>
                              </p:par>
                              <p:par>
                                <p:cTn id="33" presetID="1" presetClass="exit" presetSubtype="0" fill="hold" nodeType="withEffect">
                                  <p:stCondLst>
                                    <p:cond delay="3000"/>
                                  </p:stCondLst>
                                  <p:childTnLst>
                                    <p:set>
                                      <p:cBhvr>
                                        <p:cTn id="34" dur="1" fill="hold">
                                          <p:stCondLst>
                                            <p:cond delay="0"/>
                                          </p:stCondLst>
                                        </p:cTn>
                                        <p:tgtEl>
                                          <p:spTgt spid="8"/>
                                        </p:tgtEl>
                                        <p:attrNameLst>
                                          <p:attrName>style.visibility</p:attrName>
                                        </p:attrNameLst>
                                      </p:cBhvr>
                                      <p:to>
                                        <p:strVal val="hidden"/>
                                      </p:to>
                                    </p:set>
                                  </p:childTnLst>
                                </p:cTn>
                              </p:par>
                              <p:par>
                                <p:cTn id="35" presetID="1" presetClass="entr" presetSubtype="0" fill="hold" nodeType="withEffect">
                                  <p:stCondLst>
                                    <p:cond delay="350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nodeType="withEffect">
                                  <p:stCondLst>
                                    <p:cond delay="3500"/>
                                  </p:stCondLst>
                                  <p:childTnLst>
                                    <p:set>
                                      <p:cBhvr>
                                        <p:cTn id="38" dur="1" fill="hold">
                                          <p:stCondLst>
                                            <p:cond delay="0"/>
                                          </p:stCondLst>
                                        </p:cTn>
                                        <p:tgtEl>
                                          <p:spTgt spid="72"/>
                                        </p:tgtEl>
                                        <p:attrNameLst>
                                          <p:attrName>style.visibility</p:attrName>
                                        </p:attrNameLst>
                                      </p:cBhvr>
                                      <p:to>
                                        <p:strVal val="visible"/>
                                      </p:to>
                                    </p:set>
                                  </p:childTnLst>
                                </p:cTn>
                              </p:par>
                              <p:par>
                                <p:cTn id="39" presetID="1" presetClass="exit" presetSubtype="0" fill="hold" nodeType="withEffect">
                                  <p:stCondLst>
                                    <p:cond delay="3500"/>
                                  </p:stCondLst>
                                  <p:childTnLst>
                                    <p:set>
                                      <p:cBhvr>
                                        <p:cTn id="40" dur="1" fill="hold">
                                          <p:stCondLst>
                                            <p:cond delay="0"/>
                                          </p:stCondLst>
                                        </p:cTn>
                                        <p:tgtEl>
                                          <p:spTgt spid="59"/>
                                        </p:tgtEl>
                                        <p:attrNameLst>
                                          <p:attrName>style.visibility</p:attrName>
                                        </p:attrNameLst>
                                      </p:cBhvr>
                                      <p:to>
                                        <p:strVal val="hidden"/>
                                      </p:to>
                                    </p:set>
                                  </p:childTnLst>
                                </p:cTn>
                              </p:par>
                              <p:par>
                                <p:cTn id="41" presetID="1" presetClass="entr" presetSubtype="0" fill="hold" nodeType="withEffect">
                                  <p:stCondLst>
                                    <p:cond delay="3500"/>
                                  </p:stCondLst>
                                  <p:childTnLst>
                                    <p:set>
                                      <p:cBhvr>
                                        <p:cTn id="42" dur="1" fill="hold">
                                          <p:stCondLst>
                                            <p:cond delay="0"/>
                                          </p:stCondLst>
                                        </p:cTn>
                                        <p:tgtEl>
                                          <p:spTgt spid="60"/>
                                        </p:tgtEl>
                                        <p:attrNameLst>
                                          <p:attrName>style.visibility</p:attrName>
                                        </p:attrNameLst>
                                      </p:cBhvr>
                                      <p:to>
                                        <p:strVal val="visible"/>
                                      </p:to>
                                    </p:set>
                                  </p:childTnLst>
                                </p:cTn>
                              </p:par>
                              <p:par>
                                <p:cTn id="43" presetID="1" presetClass="exit" presetSubtype="0" fill="hold" nodeType="withEffect">
                                  <p:stCondLst>
                                    <p:cond delay="4000"/>
                                  </p:stCondLst>
                                  <p:childTnLst>
                                    <p:set>
                                      <p:cBhvr>
                                        <p:cTn id="44" dur="1" fill="hold">
                                          <p:stCondLst>
                                            <p:cond delay="0"/>
                                          </p:stCondLst>
                                        </p:cTn>
                                        <p:tgtEl>
                                          <p:spTgt spid="8"/>
                                        </p:tgtEl>
                                        <p:attrNameLst>
                                          <p:attrName>style.visibility</p:attrName>
                                        </p:attrNameLst>
                                      </p:cBhvr>
                                      <p:to>
                                        <p:strVal val="hidden"/>
                                      </p:to>
                                    </p:set>
                                  </p:childTnLst>
                                </p:cTn>
                              </p:par>
                              <p:par>
                                <p:cTn id="45" presetID="1" presetClass="entr" presetSubtype="0" fill="hold" nodeType="withEffect">
                                  <p:stCondLst>
                                    <p:cond delay="450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xit" presetSubtype="0" fill="hold" nodeType="withEffect">
                                  <p:stCondLst>
                                    <p:cond delay="4500"/>
                                  </p:stCondLst>
                                  <p:childTnLst>
                                    <p:set>
                                      <p:cBhvr>
                                        <p:cTn id="48" dur="1" fill="hold">
                                          <p:stCondLst>
                                            <p:cond delay="0"/>
                                          </p:stCondLst>
                                        </p:cTn>
                                        <p:tgtEl>
                                          <p:spTgt spid="60"/>
                                        </p:tgtEl>
                                        <p:attrNameLst>
                                          <p:attrName>style.visibility</p:attrName>
                                        </p:attrNameLst>
                                      </p:cBhvr>
                                      <p:to>
                                        <p:strVal val="hidden"/>
                                      </p:to>
                                    </p:set>
                                  </p:childTnLst>
                                </p:cTn>
                              </p:par>
                              <p:par>
                                <p:cTn id="49" presetID="1" presetClass="entr" presetSubtype="0" fill="hold" nodeType="withEffect">
                                  <p:stCondLst>
                                    <p:cond delay="4500"/>
                                  </p:stCondLst>
                                  <p:childTnLst>
                                    <p:set>
                                      <p:cBhvr>
                                        <p:cTn id="50" dur="1" fill="hold">
                                          <p:stCondLst>
                                            <p:cond delay="0"/>
                                          </p:stCondLst>
                                        </p:cTn>
                                        <p:tgtEl>
                                          <p:spTgt spid="68"/>
                                        </p:tgtEl>
                                        <p:attrNameLst>
                                          <p:attrName>style.visibility</p:attrName>
                                        </p:attrNameLst>
                                      </p:cBhvr>
                                      <p:to>
                                        <p:strVal val="visible"/>
                                      </p:to>
                                    </p:set>
                                  </p:childTnLst>
                                </p:cTn>
                              </p:par>
                              <p:par>
                                <p:cTn id="51" presetID="1" presetClass="exit" presetSubtype="0" fill="hold" nodeType="withEffect">
                                  <p:stCondLst>
                                    <p:cond delay="4500"/>
                                  </p:stCondLst>
                                  <p:childTnLst>
                                    <p:set>
                                      <p:cBhvr>
                                        <p:cTn id="5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 name="AutoShape 21"/>
          <p:cNvSpPr>
            <a:spLocks noChangeArrowheads="1"/>
          </p:cNvSpPr>
          <p:nvPr/>
        </p:nvSpPr>
        <p:spPr bwMode="auto">
          <a:xfrm>
            <a:off x="3919538" y="2778125"/>
            <a:ext cx="1098550" cy="377825"/>
          </a:xfrm>
          <a:custGeom>
            <a:avLst/>
            <a:gdLst>
              <a:gd name="T0" fmla="*/ 823913 w 21600"/>
              <a:gd name="T1" fmla="*/ 0 h 21600"/>
              <a:gd name="T2" fmla="*/ 0 w 21600"/>
              <a:gd name="T3" fmla="*/ 188913 h 21600"/>
              <a:gd name="T4" fmla="*/ 823913 w 21600"/>
              <a:gd name="T5" fmla="*/ 377825 h 21600"/>
              <a:gd name="T6" fmla="*/ 1098550 w 21600"/>
              <a:gd name="T7" fmla="*/ 188913 h 21600"/>
              <a:gd name="T8" fmla="*/ 3 60000 65536"/>
              <a:gd name="T9" fmla="*/ 2 60000 65536"/>
              <a:gd name="T10" fmla="*/ 1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6">
              <a:lumMod val="40000"/>
              <a:lumOff val="60000"/>
            </a:schemeClr>
          </a:solidFill>
          <a:ln w="9525">
            <a:solidFill>
              <a:schemeClr val="tx1"/>
            </a:solidFill>
            <a:miter lim="800000"/>
            <a:headEnd/>
            <a:tailEnd/>
          </a:ln>
        </p:spPr>
        <p:txBody>
          <a:bodyPr wrap="none" anchor="ctr">
            <a:prstTxWarp prst="textNoShape">
              <a:avLst/>
            </a:prstTxWarp>
          </a:bodyPr>
          <a:lstStyle/>
          <a:p>
            <a:pPr eaLnBrk="0" hangingPunct="0">
              <a:defRPr/>
            </a:pPr>
            <a:endParaRPr lang="en-US">
              <a:ea typeface="+mn-ea"/>
              <a:cs typeface="+mn-cs"/>
            </a:endParaRPr>
          </a:p>
        </p:txBody>
      </p:sp>
      <p:sp>
        <p:nvSpPr>
          <p:cNvPr id="68611" name="Title 1"/>
          <p:cNvSpPr>
            <a:spLocks noGrp="1"/>
          </p:cNvSpPr>
          <p:nvPr>
            <p:ph type="title"/>
          </p:nvPr>
        </p:nvSpPr>
        <p:spPr/>
        <p:txBody>
          <a:bodyPr/>
          <a:lstStyle/>
          <a:p>
            <a:pPr eaLnBrk="1" hangingPunct="1"/>
            <a:r>
              <a:rPr lang="en-US" smtClean="0"/>
              <a:t>The temporal window</a:t>
            </a:r>
          </a:p>
        </p:txBody>
      </p:sp>
      <p:grpSp>
        <p:nvGrpSpPr>
          <p:cNvPr id="68612" name="Group 10"/>
          <p:cNvGrpSpPr>
            <a:grpSpLocks/>
          </p:cNvGrpSpPr>
          <p:nvPr/>
        </p:nvGrpSpPr>
        <p:grpSpPr bwMode="auto">
          <a:xfrm>
            <a:off x="2927350" y="1563688"/>
            <a:ext cx="1550988" cy="1911350"/>
            <a:chOff x="1965157" y="2887579"/>
            <a:chExt cx="1550738" cy="1911684"/>
          </a:xfrm>
        </p:grpSpPr>
        <p:sp>
          <p:nvSpPr>
            <p:cNvPr id="3" name="Rectangle 2"/>
            <p:cNvSpPr/>
            <p:nvPr/>
          </p:nvSpPr>
          <p:spPr>
            <a:xfrm>
              <a:off x="1965158" y="2887579"/>
              <a:ext cx="1550737" cy="1911684"/>
            </a:xfrm>
            <a:prstGeom prst="rect">
              <a:avLst/>
            </a:prstGeom>
            <a:noFill/>
            <a:ln w="76200" cap="flat" cmpd="sng" algn="ctr">
              <a:solidFill>
                <a:schemeClr val="accent1">
                  <a:shade val="95000"/>
                  <a:satMod val="105000"/>
                </a:schemeClr>
              </a:solidFill>
              <a:prstDash val="solid"/>
              <a:round/>
              <a:headEnd type="none" w="med" len="med"/>
              <a:tailEnd type="none" w="med" len="med"/>
            </a:ln>
            <a:scene3d>
              <a:camera prst="perspective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cxnSp>
          <p:nvCxnSpPr>
            <p:cNvPr id="5" name="Straight Connector 4"/>
            <p:cNvCxnSpPr>
              <a:stCxn id="3" idx="1"/>
              <a:endCxn id="3" idx="3"/>
            </p:cNvCxnSpPr>
            <p:nvPr/>
          </p:nvCxnSpPr>
          <p:spPr>
            <a:xfrm rot="10800000" flipH="1">
              <a:off x="1965157" y="3843421"/>
              <a:ext cx="1550737" cy="1588"/>
            </a:xfrm>
            <a:prstGeom prst="line">
              <a:avLst/>
            </a:prstGeom>
            <a:scene3d>
              <a:camera prst="perspectiveFront" fov="3000000"/>
              <a:lightRig rig="threePt" dir="t"/>
            </a:scene3d>
          </p:spPr>
          <p:style>
            <a:lnRef idx="2">
              <a:schemeClr val="accent1"/>
            </a:lnRef>
            <a:fillRef idx="0">
              <a:schemeClr val="accent1"/>
            </a:fillRef>
            <a:effectRef idx="1">
              <a:schemeClr val="accent1"/>
            </a:effectRef>
            <a:fontRef idx="minor">
              <a:schemeClr val="tx1"/>
            </a:fontRef>
          </p:style>
        </p:cxnSp>
      </p:grpSp>
      <p:sp>
        <p:nvSpPr>
          <p:cNvPr id="6" name="Rectangle 5"/>
          <p:cNvSpPr/>
          <p:nvPr/>
        </p:nvSpPr>
        <p:spPr>
          <a:xfrm>
            <a:off x="2927350" y="3328988"/>
            <a:ext cx="1524000" cy="106362"/>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grpSp>
        <p:nvGrpSpPr>
          <p:cNvPr id="8" name="Group 9"/>
          <p:cNvGrpSpPr/>
          <p:nvPr/>
        </p:nvGrpSpPr>
        <p:grpSpPr>
          <a:xfrm>
            <a:off x="2959741" y="1656421"/>
            <a:ext cx="1550737" cy="1036048"/>
            <a:chOff x="1997245" y="3113533"/>
            <a:chExt cx="1550737" cy="1036048"/>
          </a:xfrm>
          <a:solidFill>
            <a:schemeClr val="accent2"/>
          </a:solidFill>
        </p:grpSpPr>
        <p:cxnSp>
          <p:nvCxnSpPr>
            <p:cNvPr id="7" name="Straight Connector 6"/>
            <p:cNvCxnSpPr/>
            <p:nvPr/>
          </p:nvCxnSpPr>
          <p:spPr>
            <a:xfrm rot="10800000" flipH="1">
              <a:off x="1997245" y="3113533"/>
              <a:ext cx="1550737" cy="1588"/>
            </a:xfrm>
            <a:prstGeom prst="line">
              <a:avLst/>
            </a:prstGeom>
            <a:grpFill/>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997246" y="4042634"/>
              <a:ext cx="1524000" cy="106947"/>
            </a:xfrm>
            <a:prstGeom prst="rect">
              <a:avLst/>
            </a:prstGeom>
            <a:grpFill/>
            <a:ln>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grpSp>
      <p:pic>
        <p:nvPicPr>
          <p:cNvPr id="12" name="Picture 5"/>
          <p:cNvPicPr>
            <a:picLocks noChangeAspect="1" noChangeArrowheads="1"/>
          </p:cNvPicPr>
          <p:nvPr/>
        </p:nvPicPr>
        <p:blipFill>
          <a:blip r:embed="rId3"/>
          <a:srcRect/>
          <a:stretch>
            <a:fillRect/>
          </a:stretch>
        </p:blipFill>
        <p:spPr bwMode="auto">
          <a:xfrm>
            <a:off x="0" y="2614613"/>
            <a:ext cx="3094038" cy="823912"/>
          </a:xfrm>
          <a:prstGeom prst="rect">
            <a:avLst/>
          </a:prstGeom>
          <a:noFill/>
          <a:ln w="9525">
            <a:noFill/>
            <a:miter lim="800000"/>
            <a:headEnd/>
            <a:tailEnd/>
          </a:ln>
        </p:spPr>
      </p:pic>
      <p:pic>
        <p:nvPicPr>
          <p:cNvPr id="14" name="Picture 5"/>
          <p:cNvPicPr>
            <a:picLocks noChangeAspect="1" noChangeArrowheads="1"/>
          </p:cNvPicPr>
          <p:nvPr/>
        </p:nvPicPr>
        <p:blipFill>
          <a:blip r:embed="rId3"/>
          <a:srcRect r="56404"/>
          <a:stretch>
            <a:fillRect/>
          </a:stretch>
        </p:blipFill>
        <p:spPr bwMode="auto">
          <a:xfrm>
            <a:off x="1744663" y="2614613"/>
            <a:ext cx="1349375" cy="823912"/>
          </a:xfrm>
          <a:prstGeom prst="rect">
            <a:avLst/>
          </a:prstGeom>
          <a:noFill/>
          <a:ln w="9525">
            <a:noFill/>
            <a:miter lim="800000"/>
            <a:headEnd/>
            <a:tailEnd/>
          </a:ln>
        </p:spPr>
      </p:pic>
      <p:grpSp>
        <p:nvGrpSpPr>
          <p:cNvPr id="68617" name="Group 16"/>
          <p:cNvGrpSpPr>
            <a:grpSpLocks/>
          </p:cNvGrpSpPr>
          <p:nvPr/>
        </p:nvGrpSpPr>
        <p:grpSpPr bwMode="auto">
          <a:xfrm>
            <a:off x="5357813" y="3843338"/>
            <a:ext cx="3071812" cy="2146300"/>
            <a:chOff x="2627" y="2421"/>
            <a:chExt cx="2400" cy="1352"/>
          </a:xfrm>
        </p:grpSpPr>
        <p:sp>
          <p:nvSpPr>
            <p:cNvPr id="68626" name="Line 13"/>
            <p:cNvSpPr>
              <a:spLocks noChangeShapeType="1"/>
            </p:cNvSpPr>
            <p:nvPr/>
          </p:nvSpPr>
          <p:spPr bwMode="auto">
            <a:xfrm>
              <a:off x="2627" y="2421"/>
              <a:ext cx="0" cy="1352"/>
            </a:xfrm>
            <a:prstGeom prst="line">
              <a:avLst/>
            </a:prstGeom>
            <a:noFill/>
            <a:ln w="19050">
              <a:solidFill>
                <a:schemeClr val="tx1"/>
              </a:solidFill>
              <a:round/>
              <a:headEnd/>
              <a:tailEnd/>
            </a:ln>
          </p:spPr>
          <p:txBody>
            <a:bodyPr wrap="none" anchor="ctr">
              <a:prstTxWarp prst="textNoShape">
                <a:avLst/>
              </a:prstTxWarp>
            </a:bodyPr>
            <a:lstStyle/>
            <a:p>
              <a:endParaRPr lang="en-US"/>
            </a:p>
          </p:txBody>
        </p:sp>
        <p:sp>
          <p:nvSpPr>
            <p:cNvPr id="68627" name="Line 15"/>
            <p:cNvSpPr>
              <a:spLocks noChangeShapeType="1"/>
            </p:cNvSpPr>
            <p:nvPr/>
          </p:nvSpPr>
          <p:spPr bwMode="auto">
            <a:xfrm>
              <a:off x="2627" y="3762"/>
              <a:ext cx="2400" cy="0"/>
            </a:xfrm>
            <a:prstGeom prst="line">
              <a:avLst/>
            </a:prstGeom>
            <a:noFill/>
            <a:ln w="19050">
              <a:solidFill>
                <a:schemeClr val="tx1"/>
              </a:solidFill>
              <a:round/>
              <a:headEnd/>
              <a:tailEnd/>
            </a:ln>
          </p:spPr>
          <p:txBody>
            <a:bodyPr wrap="none" anchor="ctr">
              <a:prstTxWarp prst="textNoShape">
                <a:avLst/>
              </a:prstTxWarp>
            </a:bodyPr>
            <a:lstStyle/>
            <a:p>
              <a:endParaRPr lang="en-US"/>
            </a:p>
          </p:txBody>
        </p:sp>
      </p:grpSp>
      <p:sp>
        <p:nvSpPr>
          <p:cNvPr id="27" name="Text Box 19"/>
          <p:cNvSpPr txBox="1">
            <a:spLocks noChangeArrowheads="1"/>
          </p:cNvSpPr>
          <p:nvPr/>
        </p:nvSpPr>
        <p:spPr bwMode="auto">
          <a:xfrm>
            <a:off x="6227763" y="6200775"/>
            <a:ext cx="1462087" cy="457200"/>
          </a:xfrm>
          <a:prstGeom prst="rect">
            <a:avLst/>
          </a:prstGeom>
          <a:noFill/>
          <a:ln w="9525">
            <a:noFill/>
            <a:miter lim="800000"/>
            <a:headEnd/>
            <a:tailEnd/>
          </a:ln>
        </p:spPr>
        <p:txBody>
          <a:bodyPr wrap="none">
            <a:prstTxWarp prst="textNoShape">
              <a:avLst/>
            </a:prstTxWarp>
            <a:spAutoFit/>
          </a:bodyPr>
          <a:lstStyle/>
          <a:p>
            <a:pPr eaLnBrk="0" hangingPunct="0">
              <a:defRPr/>
            </a:pPr>
            <a:r>
              <a:rPr lang="en-US">
                <a:latin typeface="+mn-lt"/>
                <a:ea typeface="+mn-ea"/>
                <a:cs typeface="+mn-cs"/>
              </a:rPr>
              <a:t>Time (ms)</a:t>
            </a:r>
          </a:p>
        </p:txBody>
      </p:sp>
      <p:sp>
        <p:nvSpPr>
          <p:cNvPr id="28" name="Text Box 20"/>
          <p:cNvSpPr txBox="1">
            <a:spLocks noChangeArrowheads="1"/>
          </p:cNvSpPr>
          <p:nvPr/>
        </p:nvSpPr>
        <p:spPr bwMode="auto">
          <a:xfrm rot="16200000">
            <a:off x="3898900" y="4375151"/>
            <a:ext cx="2060575" cy="831850"/>
          </a:xfrm>
          <a:prstGeom prst="rect">
            <a:avLst/>
          </a:prstGeom>
          <a:noFill/>
          <a:ln w="9525">
            <a:noFill/>
            <a:miter lim="800000"/>
            <a:headEnd/>
            <a:tailEnd/>
          </a:ln>
        </p:spPr>
        <p:txBody>
          <a:bodyPr wrap="none">
            <a:prstTxWarp prst="textNoShape">
              <a:avLst/>
            </a:prstTxWarp>
            <a:spAutoFit/>
          </a:bodyPr>
          <a:lstStyle/>
          <a:p>
            <a:pPr eaLnBrk="0" hangingPunct="0">
              <a:defRPr/>
            </a:pPr>
            <a:r>
              <a:rPr lang="en-US" dirty="0">
                <a:latin typeface="+mn-lt"/>
                <a:ea typeface="+mn-ea"/>
                <a:cs typeface="+mn-cs"/>
              </a:rPr>
              <a:t>Averaged </a:t>
            </a:r>
          </a:p>
          <a:p>
            <a:pPr eaLnBrk="0" hangingPunct="0">
              <a:defRPr/>
            </a:pPr>
            <a:r>
              <a:rPr lang="en-US" dirty="0">
                <a:latin typeface="+mn-lt"/>
                <a:ea typeface="+mn-ea"/>
                <a:cs typeface="+mn-cs"/>
              </a:rPr>
              <a:t>Firing rate (</a:t>
            </a:r>
            <a:r>
              <a:rPr lang="en-US" dirty="0" err="1">
                <a:latin typeface="+mn-lt"/>
                <a:ea typeface="+mn-ea"/>
                <a:cs typeface="+mn-cs"/>
              </a:rPr>
              <a:t>s/s</a:t>
            </a:r>
            <a:r>
              <a:rPr lang="en-US" dirty="0">
                <a:latin typeface="+mn-lt"/>
                <a:ea typeface="+mn-ea"/>
                <a:cs typeface="+mn-cs"/>
              </a:rPr>
              <a:t>)</a:t>
            </a:r>
          </a:p>
        </p:txBody>
      </p:sp>
      <p:sp>
        <p:nvSpPr>
          <p:cNvPr id="36" name="Oval 35"/>
          <p:cNvSpPr/>
          <p:nvPr/>
        </p:nvSpPr>
        <p:spPr>
          <a:xfrm>
            <a:off x="6002338" y="4705350"/>
            <a:ext cx="93662" cy="13335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grpSp>
        <p:nvGrpSpPr>
          <p:cNvPr id="11" name="Group 46"/>
          <p:cNvGrpSpPr>
            <a:grpSpLocks/>
          </p:cNvGrpSpPr>
          <p:nvPr/>
        </p:nvGrpSpPr>
        <p:grpSpPr bwMode="auto">
          <a:xfrm>
            <a:off x="6016625" y="4168775"/>
            <a:ext cx="2028825" cy="650875"/>
            <a:chOff x="5026862" y="4489117"/>
            <a:chExt cx="2028956" cy="651501"/>
          </a:xfrm>
        </p:grpSpPr>
        <p:sp>
          <p:nvSpPr>
            <p:cNvPr id="38" name="Oval 37"/>
            <p:cNvSpPr/>
            <p:nvPr/>
          </p:nvSpPr>
          <p:spPr>
            <a:xfrm>
              <a:off x="6962150" y="4489117"/>
              <a:ext cx="93668" cy="133478"/>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cxnSp>
          <p:nvCxnSpPr>
            <p:cNvPr id="45" name="Straight Connector 44"/>
            <p:cNvCxnSpPr>
              <a:stCxn id="36" idx="3"/>
            </p:cNvCxnSpPr>
            <p:nvPr/>
          </p:nvCxnSpPr>
          <p:spPr>
            <a:xfrm rot="5400000" flipH="1" flipV="1">
              <a:off x="5722758" y="3847248"/>
              <a:ext cx="597474" cy="1989266"/>
            </a:xfrm>
            <a:prstGeom prst="line">
              <a:avLst/>
            </a:prstGeom>
          </p:spPr>
          <p:style>
            <a:lnRef idx="2">
              <a:schemeClr val="accent1"/>
            </a:lnRef>
            <a:fillRef idx="0">
              <a:schemeClr val="accent1"/>
            </a:fillRef>
            <a:effectRef idx="1">
              <a:schemeClr val="accent1"/>
            </a:effectRef>
            <a:fontRef idx="minor">
              <a:schemeClr val="tx1"/>
            </a:fontRef>
          </p:style>
        </p:cxnSp>
      </p:grpSp>
      <p:pic>
        <p:nvPicPr>
          <p:cNvPr id="41" name="Picture 16"/>
          <p:cNvPicPr>
            <a:picLocks noChangeAspect="1" noChangeArrowheads="1"/>
          </p:cNvPicPr>
          <p:nvPr/>
        </p:nvPicPr>
        <p:blipFill>
          <a:blip r:embed="rId3"/>
          <a:srcRect r="49924"/>
          <a:stretch>
            <a:fillRect/>
          </a:stretch>
        </p:blipFill>
        <p:spPr bwMode="auto">
          <a:xfrm>
            <a:off x="6962775" y="1928813"/>
            <a:ext cx="1549400" cy="1608137"/>
          </a:xfrm>
          <a:prstGeom prst="rect">
            <a:avLst/>
          </a:prstGeom>
          <a:noFill/>
          <a:ln w="9525">
            <a:noFill/>
            <a:miter lim="800000"/>
            <a:headEnd/>
            <a:tailEnd/>
          </a:ln>
        </p:spPr>
      </p:pic>
      <p:pic>
        <p:nvPicPr>
          <p:cNvPr id="43" name="Picture 17"/>
          <p:cNvPicPr>
            <a:picLocks noChangeAspect="1" noChangeArrowheads="1"/>
          </p:cNvPicPr>
          <p:nvPr/>
        </p:nvPicPr>
        <p:blipFill>
          <a:blip r:embed="rId3"/>
          <a:srcRect l="46075"/>
          <a:stretch>
            <a:fillRect/>
          </a:stretch>
        </p:blipFill>
        <p:spPr bwMode="auto">
          <a:xfrm>
            <a:off x="5370513" y="1914525"/>
            <a:ext cx="1668462" cy="16081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500"/>
                                  </p:stCondLst>
                                  <p:childTnLst>
                                    <p:set>
                                      <p:cBhvr>
                                        <p:cTn id="11" dur="1" fill="hold">
                                          <p:stCondLst>
                                            <p:cond delay="0"/>
                                          </p:stCondLst>
                                        </p:cTn>
                                        <p:tgtEl>
                                          <p:spTgt spid="8"/>
                                        </p:tgtEl>
                                        <p:attrNameLst>
                                          <p:attrName>style.visibility</p:attrName>
                                        </p:attrNameLst>
                                      </p:cBhvr>
                                      <p:to>
                                        <p:strVal val="visible"/>
                                      </p:to>
                                    </p:set>
                                  </p:childTnLst>
                                </p:cTn>
                              </p:par>
                              <p:par>
                                <p:cTn id="12" presetID="1" presetClass="exit" presetSubtype="0" fill="hold" nodeType="withEffect">
                                  <p:stCondLst>
                                    <p:cond delay="0"/>
                                  </p:stCondLst>
                                  <p:childTnLst>
                                    <p:set>
                                      <p:cBhvr>
                                        <p:cTn id="13" dur="1" fill="hold">
                                          <p:stCondLst>
                                            <p:cond delay="0"/>
                                          </p:stCondLst>
                                        </p:cTn>
                                        <p:tgtEl>
                                          <p:spTgt spid="12"/>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000"/>
                            </p:stCondLst>
                            <p:childTnLst>
                              <p:par>
                                <p:cTn id="17" presetID="1" presetClass="exit" presetSubtype="0" fill="hold" nodeType="afterEffect">
                                  <p:stCondLst>
                                    <p:cond delay="150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par>
                          <p:cTn id="23" fill="hold">
                            <p:stCondLst>
                              <p:cond delay="2500"/>
                            </p:stCondLst>
                            <p:childTnLst>
                              <p:par>
                                <p:cTn id="24" presetID="1" presetClass="entr" presetSubtype="0" fill="hold" nodeType="afterEffect">
                                  <p:stCondLst>
                                    <p:cond delay="500"/>
                                  </p:stCondLst>
                                  <p:childTnLst>
                                    <p:set>
                                      <p:cBhvr>
                                        <p:cTn id="25" dur="1" fill="hold">
                                          <p:stCondLst>
                                            <p:cond delay="0"/>
                                          </p:stCondLst>
                                        </p:cTn>
                                        <p:tgtEl>
                                          <p:spTgt spid="8"/>
                                        </p:tgtEl>
                                        <p:attrNameLst>
                                          <p:attrName>style.visibility</p:attrName>
                                        </p:attrNameLst>
                                      </p:cBhvr>
                                      <p:to>
                                        <p:strVal val="visible"/>
                                      </p:to>
                                    </p:set>
                                  </p:childTnLst>
                                </p:cTn>
                              </p:par>
                              <p:par>
                                <p:cTn id="26" presetID="1" presetClass="exit" presetSubtype="0" fill="hold" nodeType="withEffect">
                                  <p:stCondLst>
                                    <p:cond delay="500"/>
                                  </p:stCondLst>
                                  <p:childTnLst>
                                    <p:set>
                                      <p:cBhvr>
                                        <p:cTn id="27" dur="1" fill="hold">
                                          <p:stCondLst>
                                            <p:cond delay="0"/>
                                          </p:stCondLst>
                                        </p:cTn>
                                        <p:tgtEl>
                                          <p:spTgt spid="14"/>
                                        </p:tgtEl>
                                        <p:attrNameLst>
                                          <p:attrName>style.visibility</p:attrName>
                                        </p:attrNameLst>
                                      </p:cBhvr>
                                      <p:to>
                                        <p:strVal val="hidden"/>
                                      </p:to>
                                    </p:set>
                                  </p:childTnLst>
                                </p:cTn>
                              </p:par>
                            </p:childTnLst>
                          </p:cTn>
                        </p:par>
                        <p:par>
                          <p:cTn id="28" fill="hold">
                            <p:stCondLst>
                              <p:cond delay="3000"/>
                            </p:stCondLst>
                            <p:childTnLst>
                              <p:par>
                                <p:cTn id="29" presetID="1" presetClass="exit" presetSubtype="0" fill="hold" nodeType="afterEffect">
                                  <p:stCondLst>
                                    <p:cond delay="1500"/>
                                  </p:stCondLst>
                                  <p:childTnLst>
                                    <p:set>
                                      <p:cBhvr>
                                        <p:cTn id="30" dur="1" fill="hold">
                                          <p:stCondLst>
                                            <p:cond delay="0"/>
                                          </p:stCondLst>
                                        </p:cTn>
                                        <p:tgtEl>
                                          <p:spTgt spid="8"/>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par>
                          <p:cTn id="35" fill="hold">
                            <p:stCondLst>
                              <p:cond delay="4500"/>
                            </p:stCondLst>
                            <p:childTnLst>
                              <p:par>
                                <p:cTn id="36" presetID="1" presetClass="exit" presetSubtype="0" fill="hold" nodeType="afterEffect">
                                  <p:stCondLst>
                                    <p:cond delay="500"/>
                                  </p:stCondLst>
                                  <p:childTnLst>
                                    <p:set>
                                      <p:cBhvr>
                                        <p:cTn id="37"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270048" y="167694"/>
            <a:ext cx="8686800" cy="2706520"/>
          </a:xfrm>
        </p:spPr>
        <p:txBody>
          <a:bodyPr/>
          <a:lstStyle/>
          <a:p>
            <a:pPr algn="l"/>
            <a:r>
              <a:rPr lang="en-US" dirty="0" smtClean="0"/>
              <a:t>The fine structure and envelope are represented for _____ frequencies, but only the envelope is represented for ____ frequencies.</a:t>
            </a:r>
            <a:endParaRPr lang="en-US" dirty="0"/>
          </a:p>
        </p:txBody>
      </p:sp>
      <p:sp>
        <p:nvSpPr>
          <p:cNvPr id="4" name="Content Placeholder 3"/>
          <p:cNvSpPr>
            <a:spLocks noGrp="1"/>
          </p:cNvSpPr>
          <p:nvPr>
            <p:ph idx="1"/>
          </p:nvPr>
        </p:nvSpPr>
        <p:spPr>
          <a:xfrm>
            <a:off x="310147" y="3124200"/>
            <a:ext cx="8229600" cy="4525963"/>
          </a:xfrm>
        </p:spPr>
        <p:txBody>
          <a:bodyPr/>
          <a:lstStyle/>
          <a:p>
            <a:r>
              <a:rPr lang="en-US" dirty="0" smtClean="0"/>
              <a:t>High, low</a:t>
            </a:r>
          </a:p>
          <a:p>
            <a:r>
              <a:rPr lang="en-US" dirty="0" smtClean="0"/>
              <a:t>Low, high</a:t>
            </a:r>
          </a:p>
          <a:p>
            <a:r>
              <a:rPr lang="en-US" dirty="0" smtClean="0"/>
              <a:t>Middle, low</a:t>
            </a:r>
          </a:p>
          <a:p>
            <a:r>
              <a:rPr lang="en-US" dirty="0" smtClean="0"/>
              <a:t>Middle, high</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2"/>
          <p:cNvSpPr>
            <a:spLocks noGrp="1" noChangeArrowheads="1"/>
          </p:cNvSpPr>
          <p:nvPr>
            <p:ph type="ctrTitle"/>
          </p:nvPr>
        </p:nvSpPr>
        <p:spPr>
          <a:xfrm>
            <a:off x="722313" y="207963"/>
            <a:ext cx="8101012" cy="2830512"/>
          </a:xfrm>
        </p:spPr>
        <p:txBody>
          <a:bodyPr/>
          <a:lstStyle/>
          <a:p>
            <a:pPr eaLnBrk="1" hangingPunct="1"/>
            <a:r>
              <a:rPr lang="en-US"/>
              <a:t>Hydraulic analogy: How long before the next bucket leaves for the brain?</a:t>
            </a:r>
            <a:br>
              <a:rPr lang="en-US"/>
            </a:br>
            <a:endParaRPr lang="en-US"/>
          </a:p>
        </p:txBody>
      </p:sp>
      <p:sp>
        <p:nvSpPr>
          <p:cNvPr id="70659" name="Arc 3"/>
          <p:cNvSpPr>
            <a:spLocks/>
          </p:cNvSpPr>
          <p:nvPr/>
        </p:nvSpPr>
        <p:spPr bwMode="auto">
          <a:xfrm>
            <a:off x="1444625" y="4254500"/>
            <a:ext cx="479425" cy="557213"/>
          </a:xfrm>
          <a:custGeom>
            <a:avLst/>
            <a:gdLst>
              <a:gd name="T0" fmla="*/ 0 w 21600"/>
              <a:gd name="T1" fmla="*/ 0 h 21600"/>
              <a:gd name="T2" fmla="*/ 10641126 w 21600"/>
              <a:gd name="T3" fmla="*/ 14374367 h 21600"/>
              <a:gd name="T4" fmla="*/ 0 w 21600"/>
              <a:gd name="T5" fmla="*/ 1437436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70660" name="Arc 4"/>
          <p:cNvSpPr>
            <a:spLocks/>
          </p:cNvSpPr>
          <p:nvPr/>
        </p:nvSpPr>
        <p:spPr bwMode="auto">
          <a:xfrm>
            <a:off x="1428750" y="4213225"/>
            <a:ext cx="479425" cy="557213"/>
          </a:xfrm>
          <a:custGeom>
            <a:avLst/>
            <a:gdLst>
              <a:gd name="T0" fmla="*/ 0 w 21600"/>
              <a:gd name="T1" fmla="*/ 0 h 21600"/>
              <a:gd name="T2" fmla="*/ 10641126 w 21600"/>
              <a:gd name="T3" fmla="*/ 14374367 h 21600"/>
              <a:gd name="T4" fmla="*/ 0 w 21600"/>
              <a:gd name="T5" fmla="*/ 1437436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70661" name="Arc 5"/>
          <p:cNvSpPr>
            <a:spLocks/>
          </p:cNvSpPr>
          <p:nvPr/>
        </p:nvSpPr>
        <p:spPr bwMode="auto">
          <a:xfrm>
            <a:off x="1474788" y="4259263"/>
            <a:ext cx="479425" cy="557212"/>
          </a:xfrm>
          <a:custGeom>
            <a:avLst/>
            <a:gdLst>
              <a:gd name="T0" fmla="*/ 0 w 21600"/>
              <a:gd name="T1" fmla="*/ 0 h 21600"/>
              <a:gd name="T2" fmla="*/ 10641126 w 21600"/>
              <a:gd name="T3" fmla="*/ 14374315 h 21600"/>
              <a:gd name="T4" fmla="*/ 0 w 21600"/>
              <a:gd name="T5" fmla="*/ 143743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70662" name="Arc 6"/>
          <p:cNvSpPr>
            <a:spLocks/>
          </p:cNvSpPr>
          <p:nvPr/>
        </p:nvSpPr>
        <p:spPr bwMode="auto">
          <a:xfrm>
            <a:off x="1573213" y="4265613"/>
            <a:ext cx="479425" cy="557212"/>
          </a:xfrm>
          <a:custGeom>
            <a:avLst/>
            <a:gdLst>
              <a:gd name="T0" fmla="*/ 0 w 21600"/>
              <a:gd name="T1" fmla="*/ 0 h 21600"/>
              <a:gd name="T2" fmla="*/ 10641126 w 21600"/>
              <a:gd name="T3" fmla="*/ 14374315 h 21600"/>
              <a:gd name="T4" fmla="*/ 0 w 21600"/>
              <a:gd name="T5" fmla="*/ 143743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70663" name="AutoShape 7"/>
          <p:cNvSpPr>
            <a:spLocks noChangeArrowheads="1"/>
          </p:cNvSpPr>
          <p:nvPr/>
        </p:nvSpPr>
        <p:spPr bwMode="auto">
          <a:xfrm rot="5400000">
            <a:off x="678657" y="3391694"/>
            <a:ext cx="465137" cy="1666875"/>
          </a:xfrm>
          <a:prstGeom prst="can">
            <a:avLst>
              <a:gd name="adj" fmla="val 89591"/>
            </a:avLst>
          </a:prstGeom>
          <a:solidFill>
            <a:srgbClr val="CC3300"/>
          </a:solidFill>
          <a:ln w="9525">
            <a:solidFill>
              <a:schemeClr val="tx1"/>
            </a:solidFill>
            <a:round/>
            <a:headEnd/>
            <a:tailEnd/>
          </a:ln>
        </p:spPr>
        <p:txBody>
          <a:bodyPr wrap="none" anchor="ctr">
            <a:prstTxWarp prst="textNoShape">
              <a:avLst/>
            </a:prstTxWarp>
          </a:bodyPr>
          <a:lstStyle/>
          <a:p>
            <a:pPr eaLnBrk="0" hangingPunct="0"/>
            <a:endParaRPr lang="en-US"/>
          </a:p>
        </p:txBody>
      </p:sp>
      <p:grpSp>
        <p:nvGrpSpPr>
          <p:cNvPr id="2" name="Group 8"/>
          <p:cNvGrpSpPr>
            <a:grpSpLocks/>
          </p:cNvGrpSpPr>
          <p:nvPr/>
        </p:nvGrpSpPr>
        <p:grpSpPr bwMode="auto">
          <a:xfrm>
            <a:off x="839788" y="4564063"/>
            <a:ext cx="3619500" cy="990600"/>
            <a:chOff x="1740" y="2983"/>
            <a:chExt cx="2280" cy="624"/>
          </a:xfrm>
        </p:grpSpPr>
        <p:grpSp>
          <p:nvGrpSpPr>
            <p:cNvPr id="70672" name="Group 9"/>
            <p:cNvGrpSpPr>
              <a:grpSpLocks/>
            </p:cNvGrpSpPr>
            <p:nvPr/>
          </p:nvGrpSpPr>
          <p:grpSpPr bwMode="auto">
            <a:xfrm>
              <a:off x="2201" y="2983"/>
              <a:ext cx="417" cy="624"/>
              <a:chOff x="1776" y="2544"/>
              <a:chExt cx="417" cy="624"/>
            </a:xfrm>
          </p:grpSpPr>
          <p:sp>
            <p:nvSpPr>
              <p:cNvPr id="70689" name="AutoShape 10"/>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70690" name="Oval 11"/>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70691" name="Freeform 12"/>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nvGrpSpPr>
            <p:cNvPr id="70673" name="Group 13"/>
            <p:cNvGrpSpPr>
              <a:grpSpLocks/>
            </p:cNvGrpSpPr>
            <p:nvPr/>
          </p:nvGrpSpPr>
          <p:grpSpPr bwMode="auto">
            <a:xfrm>
              <a:off x="2681" y="2983"/>
              <a:ext cx="417" cy="624"/>
              <a:chOff x="1776" y="2544"/>
              <a:chExt cx="417" cy="624"/>
            </a:xfrm>
          </p:grpSpPr>
          <p:sp>
            <p:nvSpPr>
              <p:cNvPr id="70686" name="AutoShape 14"/>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70687" name="Oval 15"/>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70688" name="Freeform 16"/>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nvGrpSpPr>
            <p:cNvPr id="70674" name="Group 17"/>
            <p:cNvGrpSpPr>
              <a:grpSpLocks/>
            </p:cNvGrpSpPr>
            <p:nvPr/>
          </p:nvGrpSpPr>
          <p:grpSpPr bwMode="auto">
            <a:xfrm>
              <a:off x="1740" y="2983"/>
              <a:ext cx="417" cy="624"/>
              <a:chOff x="1776" y="2544"/>
              <a:chExt cx="417" cy="624"/>
            </a:xfrm>
          </p:grpSpPr>
          <p:sp>
            <p:nvSpPr>
              <p:cNvPr id="70683" name="AutoShape 18"/>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70684" name="Oval 19"/>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70685" name="Freeform 20"/>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nvGrpSpPr>
            <p:cNvPr id="70675" name="Group 21"/>
            <p:cNvGrpSpPr>
              <a:grpSpLocks/>
            </p:cNvGrpSpPr>
            <p:nvPr/>
          </p:nvGrpSpPr>
          <p:grpSpPr bwMode="auto">
            <a:xfrm>
              <a:off x="3142" y="2983"/>
              <a:ext cx="417" cy="624"/>
              <a:chOff x="1776" y="2544"/>
              <a:chExt cx="417" cy="624"/>
            </a:xfrm>
          </p:grpSpPr>
          <p:sp>
            <p:nvSpPr>
              <p:cNvPr id="70680" name="AutoShape 22"/>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70681" name="Oval 23"/>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70682" name="Freeform 24"/>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nvGrpSpPr>
            <p:cNvPr id="70676" name="Group 25"/>
            <p:cNvGrpSpPr>
              <a:grpSpLocks/>
            </p:cNvGrpSpPr>
            <p:nvPr/>
          </p:nvGrpSpPr>
          <p:grpSpPr bwMode="auto">
            <a:xfrm>
              <a:off x="3603" y="2983"/>
              <a:ext cx="417" cy="624"/>
              <a:chOff x="1776" y="2544"/>
              <a:chExt cx="417" cy="624"/>
            </a:xfrm>
          </p:grpSpPr>
          <p:sp>
            <p:nvSpPr>
              <p:cNvPr id="70677" name="AutoShape 26"/>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70678" name="Oval 27"/>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70679" name="Freeform 28"/>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sp>
        <p:nvSpPr>
          <p:cNvPr id="70665" name="Line 29"/>
          <p:cNvSpPr>
            <a:spLocks noChangeShapeType="1"/>
          </p:cNvSpPr>
          <p:nvPr/>
        </p:nvSpPr>
        <p:spPr bwMode="auto">
          <a:xfrm flipV="1">
            <a:off x="903288" y="5567363"/>
            <a:ext cx="3746500" cy="0"/>
          </a:xfrm>
          <a:prstGeom prst="line">
            <a:avLst/>
          </a:prstGeom>
          <a:noFill/>
          <a:ln w="38100">
            <a:solidFill>
              <a:schemeClr val="tx1"/>
            </a:solidFill>
            <a:round/>
            <a:headEnd/>
            <a:tailEnd type="arrow" w="med" len="med"/>
          </a:ln>
        </p:spPr>
        <p:txBody>
          <a:bodyPr wrap="none" anchor="ctr">
            <a:prstTxWarp prst="textNoShape">
              <a:avLst/>
            </a:prstTxWarp>
          </a:bodyPr>
          <a:lstStyle/>
          <a:p>
            <a:endParaRPr lang="en-US"/>
          </a:p>
        </p:txBody>
      </p:sp>
      <p:sp>
        <p:nvSpPr>
          <p:cNvPr id="70666" name="Arc 30"/>
          <p:cNvSpPr>
            <a:spLocks/>
          </p:cNvSpPr>
          <p:nvPr/>
        </p:nvSpPr>
        <p:spPr bwMode="auto">
          <a:xfrm>
            <a:off x="1565275" y="4284663"/>
            <a:ext cx="479425" cy="557212"/>
          </a:xfrm>
          <a:custGeom>
            <a:avLst/>
            <a:gdLst>
              <a:gd name="T0" fmla="*/ 0 w 21600"/>
              <a:gd name="T1" fmla="*/ 0 h 21600"/>
              <a:gd name="T2" fmla="*/ 10641126 w 21600"/>
              <a:gd name="T3" fmla="*/ 14374315 h 21600"/>
              <a:gd name="T4" fmla="*/ 0 w 21600"/>
              <a:gd name="T5" fmla="*/ 143743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70667" name="Arc 31"/>
          <p:cNvSpPr>
            <a:spLocks/>
          </p:cNvSpPr>
          <p:nvPr/>
        </p:nvSpPr>
        <p:spPr bwMode="auto">
          <a:xfrm>
            <a:off x="1439863" y="4262438"/>
            <a:ext cx="479425" cy="557212"/>
          </a:xfrm>
          <a:custGeom>
            <a:avLst/>
            <a:gdLst>
              <a:gd name="T0" fmla="*/ 0 w 21600"/>
              <a:gd name="T1" fmla="*/ 0 h 21600"/>
              <a:gd name="T2" fmla="*/ 10641126 w 21600"/>
              <a:gd name="T3" fmla="*/ 14374315 h 21600"/>
              <a:gd name="T4" fmla="*/ 0 w 21600"/>
              <a:gd name="T5" fmla="*/ 143743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70668" name="Arc 32"/>
          <p:cNvSpPr>
            <a:spLocks/>
          </p:cNvSpPr>
          <p:nvPr/>
        </p:nvSpPr>
        <p:spPr bwMode="auto">
          <a:xfrm>
            <a:off x="1498600" y="4256088"/>
            <a:ext cx="479425" cy="557212"/>
          </a:xfrm>
          <a:custGeom>
            <a:avLst/>
            <a:gdLst>
              <a:gd name="T0" fmla="*/ 0 w 21600"/>
              <a:gd name="T1" fmla="*/ 0 h 21600"/>
              <a:gd name="T2" fmla="*/ 10641126 w 21600"/>
              <a:gd name="T3" fmla="*/ 14374315 h 21600"/>
              <a:gd name="T4" fmla="*/ 0 w 21600"/>
              <a:gd name="T5" fmla="*/ 143743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70669" name="Text Box 33"/>
          <p:cNvSpPr txBox="1">
            <a:spLocks noChangeArrowheads="1"/>
          </p:cNvSpPr>
          <p:nvPr/>
        </p:nvSpPr>
        <p:spPr bwMode="auto">
          <a:xfrm>
            <a:off x="77788" y="3963988"/>
            <a:ext cx="1327150" cy="457200"/>
          </a:xfrm>
          <a:prstGeom prst="rect">
            <a:avLst/>
          </a:prstGeom>
          <a:noFill/>
          <a:ln w="9525">
            <a:noFill/>
            <a:miter lim="800000"/>
            <a:headEnd/>
            <a:tailEnd/>
          </a:ln>
        </p:spPr>
        <p:txBody>
          <a:bodyPr wrap="none">
            <a:prstTxWarp prst="textNoShape">
              <a:avLst/>
            </a:prstTxWarp>
            <a:spAutoFit/>
          </a:bodyPr>
          <a:lstStyle/>
          <a:p>
            <a:pPr eaLnBrk="0" hangingPunct="0"/>
            <a:r>
              <a:rPr lang="en-US"/>
              <a:t>Inner HC</a:t>
            </a:r>
          </a:p>
        </p:txBody>
      </p:sp>
      <p:sp>
        <p:nvSpPr>
          <p:cNvPr id="70670" name="Text Box 34"/>
          <p:cNvSpPr txBox="1">
            <a:spLocks noChangeArrowheads="1"/>
          </p:cNvSpPr>
          <p:nvPr/>
        </p:nvSpPr>
        <p:spPr bwMode="auto">
          <a:xfrm>
            <a:off x="3662363" y="5621338"/>
            <a:ext cx="987425" cy="1187450"/>
          </a:xfrm>
          <a:prstGeom prst="rect">
            <a:avLst/>
          </a:prstGeom>
          <a:noFill/>
          <a:ln w="9525">
            <a:noFill/>
            <a:miter lim="800000"/>
            <a:headEnd/>
            <a:tailEnd/>
          </a:ln>
        </p:spPr>
        <p:txBody>
          <a:bodyPr>
            <a:prstTxWarp prst="textNoShape">
              <a:avLst/>
            </a:prstTxWarp>
            <a:spAutoFit/>
          </a:bodyPr>
          <a:lstStyle/>
          <a:p>
            <a:pPr eaLnBrk="0" hangingPunct="0"/>
            <a:r>
              <a:rPr lang="en-US"/>
              <a:t>To the Brain</a:t>
            </a:r>
          </a:p>
        </p:txBody>
      </p:sp>
      <p:sp>
        <p:nvSpPr>
          <p:cNvPr id="70671" name="Text Box 35"/>
          <p:cNvSpPr txBox="1">
            <a:spLocks noChangeArrowheads="1"/>
          </p:cNvSpPr>
          <p:nvPr/>
        </p:nvSpPr>
        <p:spPr bwMode="auto">
          <a:xfrm>
            <a:off x="4664075" y="4879975"/>
            <a:ext cx="2673350" cy="457200"/>
          </a:xfrm>
          <a:prstGeom prst="rect">
            <a:avLst/>
          </a:prstGeom>
          <a:noFill/>
          <a:ln w="9525">
            <a:noFill/>
            <a:miter lim="800000"/>
            <a:headEnd/>
            <a:tailEnd/>
          </a:ln>
        </p:spPr>
        <p:txBody>
          <a:bodyPr wrap="none">
            <a:prstTxWarp prst="textNoShape">
              <a:avLst/>
            </a:prstTxWarp>
            <a:spAutoFit/>
          </a:bodyPr>
          <a:lstStyle/>
          <a:p>
            <a:pPr eaLnBrk="0" hangingPunct="0"/>
            <a:r>
              <a:rPr lang="en-US"/>
              <a:t>Auditory nerve fiber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xit" presetSubtype="2" accel="50000" decel="50000" fill="hold" nodeType="after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1+ppt_w/2"/>
                                          </p:val>
                                        </p:tav>
                                      </p:tavLst>
                                    </p:anim>
                                    <p:anim calcmode="lin" valueType="num">
                                      <p:cBhvr additive="base">
                                        <p:cTn id="12" dur="500"/>
                                        <p:tgtEl>
                                          <p:spTgt spid="2"/>
                                        </p:tgtEl>
                                        <p:attrNameLst>
                                          <p:attrName>ppt_y</p:attrName>
                                        </p:attrNameLst>
                                      </p:cBhvr>
                                      <p:tavLst>
                                        <p:tav tm="0">
                                          <p:val>
                                            <p:strVal val="ppt_y"/>
                                          </p:val>
                                        </p:tav>
                                        <p:tav tm="100000">
                                          <p:val>
                                            <p:strVal val="ppt_y"/>
                                          </p:val>
                                        </p:tav>
                                      </p:tavLst>
                                    </p:anim>
                                    <p:set>
                                      <p:cBhvr>
                                        <p:cTn id="13"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2"/>
          <p:cNvSpPr>
            <a:spLocks noGrp="1" noChangeArrowheads="1"/>
          </p:cNvSpPr>
          <p:nvPr>
            <p:ph type="ctrTitle"/>
          </p:nvPr>
        </p:nvSpPr>
        <p:spPr>
          <a:xfrm>
            <a:off x="722313" y="207963"/>
            <a:ext cx="8101012" cy="2830512"/>
          </a:xfrm>
        </p:spPr>
        <p:txBody>
          <a:bodyPr/>
          <a:lstStyle/>
          <a:p>
            <a:pPr eaLnBrk="1" hangingPunct="1"/>
            <a:r>
              <a:rPr lang="en-US"/>
              <a:t>Hydraulic analogy: How long before the next bucket leaves for the brain?</a:t>
            </a:r>
            <a:br>
              <a:rPr lang="en-US"/>
            </a:br>
            <a:endParaRPr lang="en-US"/>
          </a:p>
        </p:txBody>
      </p:sp>
      <p:sp>
        <p:nvSpPr>
          <p:cNvPr id="72707" name="Arc 5"/>
          <p:cNvSpPr>
            <a:spLocks/>
          </p:cNvSpPr>
          <p:nvPr/>
        </p:nvSpPr>
        <p:spPr bwMode="auto">
          <a:xfrm>
            <a:off x="1444625" y="4254500"/>
            <a:ext cx="479425" cy="557213"/>
          </a:xfrm>
          <a:custGeom>
            <a:avLst/>
            <a:gdLst>
              <a:gd name="T0" fmla="*/ 0 w 21600"/>
              <a:gd name="T1" fmla="*/ 0 h 21600"/>
              <a:gd name="T2" fmla="*/ 10641126 w 21600"/>
              <a:gd name="T3" fmla="*/ 14374367 h 21600"/>
              <a:gd name="T4" fmla="*/ 0 w 21600"/>
              <a:gd name="T5" fmla="*/ 1437436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72708" name="Arc 6"/>
          <p:cNvSpPr>
            <a:spLocks/>
          </p:cNvSpPr>
          <p:nvPr/>
        </p:nvSpPr>
        <p:spPr bwMode="auto">
          <a:xfrm>
            <a:off x="1428750" y="4213225"/>
            <a:ext cx="479425" cy="557213"/>
          </a:xfrm>
          <a:custGeom>
            <a:avLst/>
            <a:gdLst>
              <a:gd name="T0" fmla="*/ 0 w 21600"/>
              <a:gd name="T1" fmla="*/ 0 h 21600"/>
              <a:gd name="T2" fmla="*/ 10641126 w 21600"/>
              <a:gd name="T3" fmla="*/ 14374367 h 21600"/>
              <a:gd name="T4" fmla="*/ 0 w 21600"/>
              <a:gd name="T5" fmla="*/ 1437436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72709" name="Arc 7"/>
          <p:cNvSpPr>
            <a:spLocks/>
          </p:cNvSpPr>
          <p:nvPr/>
        </p:nvSpPr>
        <p:spPr bwMode="auto">
          <a:xfrm>
            <a:off x="1474788" y="4259263"/>
            <a:ext cx="479425" cy="557212"/>
          </a:xfrm>
          <a:custGeom>
            <a:avLst/>
            <a:gdLst>
              <a:gd name="T0" fmla="*/ 0 w 21600"/>
              <a:gd name="T1" fmla="*/ 0 h 21600"/>
              <a:gd name="T2" fmla="*/ 10641126 w 21600"/>
              <a:gd name="T3" fmla="*/ 14374315 h 21600"/>
              <a:gd name="T4" fmla="*/ 0 w 21600"/>
              <a:gd name="T5" fmla="*/ 143743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72710" name="Arc 8"/>
          <p:cNvSpPr>
            <a:spLocks/>
          </p:cNvSpPr>
          <p:nvPr/>
        </p:nvSpPr>
        <p:spPr bwMode="auto">
          <a:xfrm>
            <a:off x="1573213" y="4265613"/>
            <a:ext cx="479425" cy="557212"/>
          </a:xfrm>
          <a:custGeom>
            <a:avLst/>
            <a:gdLst>
              <a:gd name="T0" fmla="*/ 0 w 21600"/>
              <a:gd name="T1" fmla="*/ 0 h 21600"/>
              <a:gd name="T2" fmla="*/ 10641126 w 21600"/>
              <a:gd name="T3" fmla="*/ 14374315 h 21600"/>
              <a:gd name="T4" fmla="*/ 0 w 21600"/>
              <a:gd name="T5" fmla="*/ 143743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72711" name="AutoShape 27"/>
          <p:cNvSpPr>
            <a:spLocks noChangeArrowheads="1"/>
          </p:cNvSpPr>
          <p:nvPr/>
        </p:nvSpPr>
        <p:spPr bwMode="auto">
          <a:xfrm rot="5400000">
            <a:off x="678657" y="3391694"/>
            <a:ext cx="465137" cy="1666875"/>
          </a:xfrm>
          <a:prstGeom prst="can">
            <a:avLst>
              <a:gd name="adj" fmla="val 89591"/>
            </a:avLst>
          </a:prstGeom>
          <a:solidFill>
            <a:srgbClr val="CC3300"/>
          </a:solidFill>
          <a:ln w="9525">
            <a:solidFill>
              <a:schemeClr val="tx1"/>
            </a:solidFill>
            <a:round/>
            <a:headEnd/>
            <a:tailEnd/>
          </a:ln>
        </p:spPr>
        <p:txBody>
          <a:bodyPr wrap="none" anchor="ctr">
            <a:prstTxWarp prst="textNoShape">
              <a:avLst/>
            </a:prstTxWarp>
          </a:bodyPr>
          <a:lstStyle/>
          <a:p>
            <a:pPr eaLnBrk="0" hangingPunct="0"/>
            <a:endParaRPr lang="en-US"/>
          </a:p>
        </p:txBody>
      </p:sp>
      <p:grpSp>
        <p:nvGrpSpPr>
          <p:cNvPr id="72712" name="Group 11"/>
          <p:cNvGrpSpPr>
            <a:grpSpLocks/>
          </p:cNvGrpSpPr>
          <p:nvPr/>
        </p:nvGrpSpPr>
        <p:grpSpPr bwMode="auto">
          <a:xfrm>
            <a:off x="1571625" y="4564063"/>
            <a:ext cx="661988" cy="990600"/>
            <a:chOff x="1776" y="2544"/>
            <a:chExt cx="417" cy="624"/>
          </a:xfrm>
        </p:grpSpPr>
        <p:sp>
          <p:nvSpPr>
            <p:cNvPr id="72736" name="AutoShape 12"/>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72737" name="Oval 13"/>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72738" name="Freeform 14"/>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nvGrpSpPr>
          <p:cNvPr id="72713" name="Group 15"/>
          <p:cNvGrpSpPr>
            <a:grpSpLocks/>
          </p:cNvGrpSpPr>
          <p:nvPr/>
        </p:nvGrpSpPr>
        <p:grpSpPr bwMode="auto">
          <a:xfrm>
            <a:off x="2333625" y="4564063"/>
            <a:ext cx="661988" cy="990600"/>
            <a:chOff x="1776" y="2544"/>
            <a:chExt cx="417" cy="624"/>
          </a:xfrm>
        </p:grpSpPr>
        <p:sp>
          <p:nvSpPr>
            <p:cNvPr id="72733" name="AutoShape 16"/>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72734" name="Oval 17"/>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72735" name="Freeform 18"/>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nvGrpSpPr>
          <p:cNvPr id="72714" name="Group 19"/>
          <p:cNvGrpSpPr>
            <a:grpSpLocks/>
          </p:cNvGrpSpPr>
          <p:nvPr/>
        </p:nvGrpSpPr>
        <p:grpSpPr bwMode="auto">
          <a:xfrm>
            <a:off x="839788" y="4564063"/>
            <a:ext cx="661987" cy="990600"/>
            <a:chOff x="1776" y="2544"/>
            <a:chExt cx="417" cy="624"/>
          </a:xfrm>
        </p:grpSpPr>
        <p:sp>
          <p:nvSpPr>
            <p:cNvPr id="72730" name="AutoShape 20"/>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72731" name="Oval 21"/>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72732" name="Freeform 22"/>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nvGrpSpPr>
          <p:cNvPr id="72715" name="Group 23"/>
          <p:cNvGrpSpPr>
            <a:grpSpLocks/>
          </p:cNvGrpSpPr>
          <p:nvPr/>
        </p:nvGrpSpPr>
        <p:grpSpPr bwMode="auto">
          <a:xfrm>
            <a:off x="3065463" y="4564063"/>
            <a:ext cx="661987" cy="990600"/>
            <a:chOff x="1776" y="2544"/>
            <a:chExt cx="417" cy="624"/>
          </a:xfrm>
        </p:grpSpPr>
        <p:sp>
          <p:nvSpPr>
            <p:cNvPr id="72727" name="AutoShape 24"/>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72728" name="Oval 25"/>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72729" name="Freeform 26"/>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nvGrpSpPr>
          <p:cNvPr id="72716" name="Group 28"/>
          <p:cNvGrpSpPr>
            <a:grpSpLocks/>
          </p:cNvGrpSpPr>
          <p:nvPr/>
        </p:nvGrpSpPr>
        <p:grpSpPr bwMode="auto">
          <a:xfrm>
            <a:off x="3797300" y="4564063"/>
            <a:ext cx="661988" cy="990600"/>
            <a:chOff x="1776" y="2544"/>
            <a:chExt cx="417" cy="624"/>
          </a:xfrm>
        </p:grpSpPr>
        <p:sp>
          <p:nvSpPr>
            <p:cNvPr id="72724" name="AutoShape 29"/>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72725" name="Oval 30"/>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72726" name="Freeform 31"/>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sp>
        <p:nvSpPr>
          <p:cNvPr id="72717" name="Line 32"/>
          <p:cNvSpPr>
            <a:spLocks noChangeShapeType="1"/>
          </p:cNvSpPr>
          <p:nvPr/>
        </p:nvSpPr>
        <p:spPr bwMode="auto">
          <a:xfrm flipV="1">
            <a:off x="903288" y="5567363"/>
            <a:ext cx="3746500" cy="0"/>
          </a:xfrm>
          <a:prstGeom prst="line">
            <a:avLst/>
          </a:prstGeom>
          <a:noFill/>
          <a:ln w="38100">
            <a:solidFill>
              <a:schemeClr val="tx1"/>
            </a:solidFill>
            <a:round/>
            <a:headEnd/>
            <a:tailEnd type="arrow" w="med" len="med"/>
          </a:ln>
        </p:spPr>
        <p:txBody>
          <a:bodyPr wrap="none" anchor="ctr">
            <a:prstTxWarp prst="textNoShape">
              <a:avLst/>
            </a:prstTxWarp>
          </a:bodyPr>
          <a:lstStyle/>
          <a:p>
            <a:endParaRPr lang="en-US"/>
          </a:p>
        </p:txBody>
      </p:sp>
      <p:sp>
        <p:nvSpPr>
          <p:cNvPr id="72718" name="Arc 33"/>
          <p:cNvSpPr>
            <a:spLocks/>
          </p:cNvSpPr>
          <p:nvPr/>
        </p:nvSpPr>
        <p:spPr bwMode="auto">
          <a:xfrm>
            <a:off x="1565275" y="4284663"/>
            <a:ext cx="479425" cy="557212"/>
          </a:xfrm>
          <a:custGeom>
            <a:avLst/>
            <a:gdLst>
              <a:gd name="T0" fmla="*/ 0 w 21600"/>
              <a:gd name="T1" fmla="*/ 0 h 21600"/>
              <a:gd name="T2" fmla="*/ 10641126 w 21600"/>
              <a:gd name="T3" fmla="*/ 14374315 h 21600"/>
              <a:gd name="T4" fmla="*/ 0 w 21600"/>
              <a:gd name="T5" fmla="*/ 143743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72719" name="Arc 34"/>
          <p:cNvSpPr>
            <a:spLocks/>
          </p:cNvSpPr>
          <p:nvPr/>
        </p:nvSpPr>
        <p:spPr bwMode="auto">
          <a:xfrm>
            <a:off x="1439863" y="4262438"/>
            <a:ext cx="479425" cy="557212"/>
          </a:xfrm>
          <a:custGeom>
            <a:avLst/>
            <a:gdLst>
              <a:gd name="T0" fmla="*/ 0 w 21600"/>
              <a:gd name="T1" fmla="*/ 0 h 21600"/>
              <a:gd name="T2" fmla="*/ 10641126 w 21600"/>
              <a:gd name="T3" fmla="*/ 14374315 h 21600"/>
              <a:gd name="T4" fmla="*/ 0 w 21600"/>
              <a:gd name="T5" fmla="*/ 143743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72720" name="Arc 35"/>
          <p:cNvSpPr>
            <a:spLocks/>
          </p:cNvSpPr>
          <p:nvPr/>
        </p:nvSpPr>
        <p:spPr bwMode="auto">
          <a:xfrm>
            <a:off x="1498600" y="4256088"/>
            <a:ext cx="479425" cy="557212"/>
          </a:xfrm>
          <a:custGeom>
            <a:avLst/>
            <a:gdLst>
              <a:gd name="T0" fmla="*/ 0 w 21600"/>
              <a:gd name="T1" fmla="*/ 0 h 21600"/>
              <a:gd name="T2" fmla="*/ 10641126 w 21600"/>
              <a:gd name="T3" fmla="*/ 14374315 h 21600"/>
              <a:gd name="T4" fmla="*/ 0 w 21600"/>
              <a:gd name="T5" fmla="*/ 143743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72721" name="Text Box 36"/>
          <p:cNvSpPr txBox="1">
            <a:spLocks noChangeArrowheads="1"/>
          </p:cNvSpPr>
          <p:nvPr/>
        </p:nvSpPr>
        <p:spPr bwMode="auto">
          <a:xfrm>
            <a:off x="77788" y="3963988"/>
            <a:ext cx="1327150" cy="457200"/>
          </a:xfrm>
          <a:prstGeom prst="rect">
            <a:avLst/>
          </a:prstGeom>
          <a:noFill/>
          <a:ln w="9525">
            <a:noFill/>
            <a:miter lim="800000"/>
            <a:headEnd/>
            <a:tailEnd/>
          </a:ln>
        </p:spPr>
        <p:txBody>
          <a:bodyPr wrap="none">
            <a:prstTxWarp prst="textNoShape">
              <a:avLst/>
            </a:prstTxWarp>
            <a:spAutoFit/>
          </a:bodyPr>
          <a:lstStyle/>
          <a:p>
            <a:pPr eaLnBrk="0" hangingPunct="0"/>
            <a:r>
              <a:rPr lang="en-US"/>
              <a:t>Inner HC</a:t>
            </a:r>
          </a:p>
        </p:txBody>
      </p:sp>
      <p:sp>
        <p:nvSpPr>
          <p:cNvPr id="72722" name="Text Box 37"/>
          <p:cNvSpPr txBox="1">
            <a:spLocks noChangeArrowheads="1"/>
          </p:cNvSpPr>
          <p:nvPr/>
        </p:nvSpPr>
        <p:spPr bwMode="auto">
          <a:xfrm>
            <a:off x="3662363" y="5621338"/>
            <a:ext cx="987425" cy="1187450"/>
          </a:xfrm>
          <a:prstGeom prst="rect">
            <a:avLst/>
          </a:prstGeom>
          <a:noFill/>
          <a:ln w="9525">
            <a:noFill/>
            <a:miter lim="800000"/>
            <a:headEnd/>
            <a:tailEnd/>
          </a:ln>
        </p:spPr>
        <p:txBody>
          <a:bodyPr>
            <a:prstTxWarp prst="textNoShape">
              <a:avLst/>
            </a:prstTxWarp>
            <a:spAutoFit/>
          </a:bodyPr>
          <a:lstStyle/>
          <a:p>
            <a:pPr eaLnBrk="0" hangingPunct="0"/>
            <a:r>
              <a:rPr lang="en-US"/>
              <a:t>To the Brain</a:t>
            </a:r>
          </a:p>
        </p:txBody>
      </p:sp>
      <p:sp>
        <p:nvSpPr>
          <p:cNvPr id="72723" name="Text Box 38"/>
          <p:cNvSpPr txBox="1">
            <a:spLocks noChangeArrowheads="1"/>
          </p:cNvSpPr>
          <p:nvPr/>
        </p:nvSpPr>
        <p:spPr bwMode="auto">
          <a:xfrm>
            <a:off x="4664075" y="4879975"/>
            <a:ext cx="2673350" cy="457200"/>
          </a:xfrm>
          <a:prstGeom prst="rect">
            <a:avLst/>
          </a:prstGeom>
          <a:noFill/>
          <a:ln w="9525">
            <a:noFill/>
            <a:miter lim="800000"/>
            <a:headEnd/>
            <a:tailEnd/>
          </a:ln>
        </p:spPr>
        <p:txBody>
          <a:bodyPr wrap="none">
            <a:prstTxWarp prst="textNoShape">
              <a:avLst/>
            </a:prstTxWarp>
            <a:spAutoFit/>
          </a:bodyPr>
          <a:lstStyle/>
          <a:p>
            <a:pPr eaLnBrk="0" hangingPunct="0"/>
            <a:r>
              <a:rPr lang="en-US"/>
              <a:t>Auditory nerve fiber</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a:xfrm>
            <a:off x="452438" y="225425"/>
            <a:ext cx="8458200" cy="1328738"/>
          </a:xfrm>
        </p:spPr>
        <p:txBody>
          <a:bodyPr rtlCol="0">
            <a:normAutofit fontScale="90000"/>
          </a:bodyPr>
          <a:lstStyle/>
          <a:p>
            <a:pPr eaLnBrk="1" fontAlgn="auto" hangingPunct="1">
              <a:spcAft>
                <a:spcPts val="0"/>
              </a:spcAft>
              <a:defRPr/>
            </a:pPr>
            <a:r>
              <a:rPr lang="en-US">
                <a:ea typeface="+mj-ea"/>
                <a:cs typeface="+mj-cs"/>
              </a:rPr>
              <a:t>Temporal resolution: How short are the “samples” of sound?</a:t>
            </a:r>
          </a:p>
        </p:txBody>
      </p:sp>
      <p:sp>
        <p:nvSpPr>
          <p:cNvPr id="12291" name="Rectangle 3"/>
          <p:cNvSpPr>
            <a:spLocks noGrp="1" noChangeArrowheads="1"/>
          </p:cNvSpPr>
          <p:nvPr>
            <p:ph type="subTitle" idx="1"/>
          </p:nvPr>
        </p:nvSpPr>
        <p:spPr>
          <a:xfrm>
            <a:off x="5535613" y="1600200"/>
            <a:ext cx="3084512" cy="1082675"/>
          </a:xfrm>
        </p:spPr>
        <p:txBody>
          <a:bodyPr rtlCol="0">
            <a:normAutofit fontScale="85000" lnSpcReduction="20000"/>
          </a:bodyPr>
          <a:lstStyle/>
          <a:p>
            <a:pPr eaLnBrk="1" fontAlgn="auto" hangingPunct="1">
              <a:spcAft>
                <a:spcPts val="0"/>
              </a:spcAft>
              <a:buFont typeface="Arial"/>
              <a:buNone/>
              <a:defRPr/>
            </a:pPr>
            <a:r>
              <a:rPr lang="en-US" dirty="0">
                <a:ea typeface="+mn-ea"/>
                <a:cs typeface="+mn-cs"/>
              </a:rPr>
              <a:t>Hypothesis # 1: We integrate over 200-300 ms.</a:t>
            </a:r>
          </a:p>
        </p:txBody>
      </p:sp>
      <p:pic>
        <p:nvPicPr>
          <p:cNvPr id="74756" name="Picture 4"/>
          <p:cNvPicPr>
            <a:picLocks noChangeAspect="1" noChangeArrowheads="1"/>
          </p:cNvPicPr>
          <p:nvPr/>
        </p:nvPicPr>
        <p:blipFill>
          <a:blip r:embed="rId3"/>
          <a:srcRect b="19545"/>
          <a:stretch>
            <a:fillRect/>
          </a:stretch>
        </p:blipFill>
        <p:spPr bwMode="auto">
          <a:xfrm>
            <a:off x="228600" y="1887538"/>
            <a:ext cx="5081588" cy="4087812"/>
          </a:xfrm>
          <a:prstGeom prst="rect">
            <a:avLst/>
          </a:prstGeom>
          <a:noFill/>
          <a:ln w="9525">
            <a:noFill/>
            <a:miter lim="800000"/>
            <a:headEnd/>
            <a:tailEnd/>
          </a:ln>
        </p:spPr>
      </p:pic>
      <p:sp>
        <p:nvSpPr>
          <p:cNvPr id="74757" name="Text Box 6"/>
          <p:cNvSpPr txBox="1">
            <a:spLocks noChangeArrowheads="1"/>
          </p:cNvSpPr>
          <p:nvPr/>
        </p:nvSpPr>
        <p:spPr bwMode="auto">
          <a:xfrm>
            <a:off x="5803900" y="6415088"/>
            <a:ext cx="1704975" cy="304800"/>
          </a:xfrm>
          <a:prstGeom prst="rect">
            <a:avLst/>
          </a:prstGeom>
          <a:noFill/>
          <a:ln w="9525">
            <a:noFill/>
            <a:miter lim="800000"/>
            <a:headEnd/>
            <a:tailEnd/>
          </a:ln>
        </p:spPr>
        <p:txBody>
          <a:bodyPr wrap="none">
            <a:prstTxWarp prst="textNoShape">
              <a:avLst/>
            </a:prstTxWarp>
            <a:spAutoFit/>
          </a:bodyPr>
          <a:lstStyle/>
          <a:p>
            <a:pPr eaLnBrk="0" hangingPunct="0"/>
            <a:r>
              <a:rPr lang="en-US" sz="1400"/>
              <a:t>From Gelfand (1997)</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Title 3"/>
          <p:cNvSpPr>
            <a:spLocks noGrp="1"/>
          </p:cNvSpPr>
          <p:nvPr>
            <p:ph type="title"/>
          </p:nvPr>
        </p:nvSpPr>
        <p:spPr>
          <a:xfrm>
            <a:off x="469900" y="173038"/>
            <a:ext cx="8229600" cy="1898650"/>
          </a:xfrm>
        </p:spPr>
        <p:txBody>
          <a:bodyPr/>
          <a:lstStyle/>
          <a:p>
            <a:pPr eaLnBrk="1" hangingPunct="1"/>
            <a:r>
              <a:rPr lang="en-US" smtClean="0"/>
              <a:t>What would be the smallest difference in sound duration you could detect then?</a:t>
            </a:r>
          </a:p>
        </p:txBody>
      </p:sp>
      <p:grpSp>
        <p:nvGrpSpPr>
          <p:cNvPr id="76803" name="Group 23"/>
          <p:cNvGrpSpPr>
            <a:grpSpLocks/>
          </p:cNvGrpSpPr>
          <p:nvPr/>
        </p:nvGrpSpPr>
        <p:grpSpPr bwMode="auto">
          <a:xfrm>
            <a:off x="5618163" y="3721100"/>
            <a:ext cx="661987" cy="990600"/>
            <a:chOff x="1776" y="2544"/>
            <a:chExt cx="417" cy="624"/>
          </a:xfrm>
        </p:grpSpPr>
        <p:sp>
          <p:nvSpPr>
            <p:cNvPr id="76819" name="AutoShape 24"/>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76820" name="Oval 25"/>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76821" name="Freeform 26"/>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nvGrpSpPr>
          <p:cNvPr id="76804" name="Group 28"/>
          <p:cNvGrpSpPr>
            <a:grpSpLocks/>
          </p:cNvGrpSpPr>
          <p:nvPr/>
        </p:nvGrpSpPr>
        <p:grpSpPr bwMode="auto">
          <a:xfrm>
            <a:off x="7232650" y="3535363"/>
            <a:ext cx="661988" cy="990600"/>
            <a:chOff x="1776" y="2544"/>
            <a:chExt cx="417" cy="624"/>
          </a:xfrm>
        </p:grpSpPr>
        <p:sp>
          <p:nvSpPr>
            <p:cNvPr id="76816" name="AutoShape 29"/>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76817" name="Oval 30"/>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76818" name="Freeform 31"/>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sp>
        <p:nvSpPr>
          <p:cNvPr id="16" name="TextBox 15"/>
          <p:cNvSpPr txBox="1"/>
          <p:nvPr/>
        </p:nvSpPr>
        <p:spPr>
          <a:xfrm>
            <a:off x="454025" y="2914650"/>
            <a:ext cx="4110038" cy="1200150"/>
          </a:xfrm>
          <a:prstGeom prst="rect">
            <a:avLst/>
          </a:prstGeom>
          <a:noFill/>
        </p:spPr>
        <p:txBody>
          <a:bodyPr wrap="none">
            <a:prstTxWarp prst="textNoShape">
              <a:avLst/>
            </a:prstTxWarp>
            <a:spAutoFit/>
          </a:bodyPr>
          <a:lstStyle/>
          <a:p>
            <a:pPr eaLnBrk="0" hangingPunct="0">
              <a:buFont typeface="Arial" pitchFamily="-65" charset="0"/>
              <a:buChar char="•"/>
            </a:pPr>
            <a:r>
              <a:rPr lang="en-US">
                <a:latin typeface="Calibri" pitchFamily="-65" charset="0"/>
              </a:rPr>
              <a:t>jnd for intensity ~ 1 dB</a:t>
            </a:r>
          </a:p>
          <a:p>
            <a:pPr eaLnBrk="0" hangingPunct="0">
              <a:buFont typeface="Arial" pitchFamily="-65" charset="0"/>
              <a:buChar char="•"/>
            </a:pPr>
            <a:r>
              <a:rPr lang="en-US">
                <a:latin typeface="Calibri" pitchFamily="-65" charset="0"/>
              </a:rPr>
              <a:t>1 dB ~ 25% intensity change</a:t>
            </a:r>
          </a:p>
          <a:p>
            <a:pPr eaLnBrk="0" hangingPunct="0">
              <a:buFont typeface="Arial" pitchFamily="-65" charset="0"/>
              <a:buChar char="•"/>
            </a:pPr>
            <a:r>
              <a:rPr lang="en-US">
                <a:latin typeface="Calibri" pitchFamily="-65" charset="0"/>
              </a:rPr>
              <a:t>25% of 200-300 ms ~ 50-75 ms</a:t>
            </a:r>
          </a:p>
        </p:txBody>
      </p:sp>
      <p:sp>
        <p:nvSpPr>
          <p:cNvPr id="17" name="TextBox 16"/>
          <p:cNvSpPr txBox="1"/>
          <p:nvPr/>
        </p:nvSpPr>
        <p:spPr>
          <a:xfrm>
            <a:off x="4732338" y="4826000"/>
            <a:ext cx="1925637" cy="461963"/>
          </a:xfrm>
          <a:prstGeom prst="rect">
            <a:avLst/>
          </a:prstGeom>
          <a:noFill/>
        </p:spPr>
        <p:txBody>
          <a:bodyPr wrap="none">
            <a:prstTxWarp prst="textNoShape">
              <a:avLst/>
            </a:prstTxWarp>
            <a:spAutoFit/>
          </a:bodyPr>
          <a:lstStyle/>
          <a:p>
            <a:pPr eaLnBrk="0" hangingPunct="0"/>
            <a:r>
              <a:rPr lang="en-US">
                <a:latin typeface="Calibri" pitchFamily="-65" charset="0"/>
              </a:rPr>
              <a:t>150 ms sound</a:t>
            </a:r>
          </a:p>
        </p:txBody>
      </p:sp>
      <p:sp>
        <p:nvSpPr>
          <p:cNvPr id="22" name="Freeform 21"/>
          <p:cNvSpPr/>
          <p:nvPr/>
        </p:nvSpPr>
        <p:spPr>
          <a:xfrm>
            <a:off x="7285038" y="3770313"/>
            <a:ext cx="549275" cy="766762"/>
          </a:xfrm>
          <a:custGeom>
            <a:avLst/>
            <a:gdLst>
              <a:gd name="connsiteX0" fmla="*/ 41879 w 549879"/>
              <a:gd name="connsiteY0" fmla="*/ 147053 h 499875"/>
              <a:gd name="connsiteX1" fmla="*/ 55247 w 549879"/>
              <a:gd name="connsiteY1" fmla="*/ 106948 h 499875"/>
              <a:gd name="connsiteX2" fmla="*/ 95352 w 549879"/>
              <a:gd name="connsiteY2" fmla="*/ 80211 h 499875"/>
              <a:gd name="connsiteX3" fmla="*/ 135458 w 549879"/>
              <a:gd name="connsiteY3" fmla="*/ 133685 h 499875"/>
              <a:gd name="connsiteX4" fmla="*/ 162195 w 549879"/>
              <a:gd name="connsiteY4" fmla="*/ 93579 h 499875"/>
              <a:gd name="connsiteX5" fmla="*/ 202300 w 549879"/>
              <a:gd name="connsiteY5" fmla="*/ 40106 h 499875"/>
              <a:gd name="connsiteX6" fmla="*/ 255774 w 549879"/>
              <a:gd name="connsiteY6" fmla="*/ 106948 h 499875"/>
              <a:gd name="connsiteX7" fmla="*/ 269142 w 549879"/>
              <a:gd name="connsiteY7" fmla="*/ 66843 h 499875"/>
              <a:gd name="connsiteX8" fmla="*/ 335984 w 549879"/>
              <a:gd name="connsiteY8" fmla="*/ 66843 h 499875"/>
              <a:gd name="connsiteX9" fmla="*/ 389458 w 549879"/>
              <a:gd name="connsiteY9" fmla="*/ 66843 h 499875"/>
              <a:gd name="connsiteX10" fmla="*/ 429563 w 549879"/>
              <a:gd name="connsiteY10" fmla="*/ 53474 h 499875"/>
              <a:gd name="connsiteX11" fmla="*/ 456300 w 549879"/>
              <a:gd name="connsiteY11" fmla="*/ 13369 h 499875"/>
              <a:gd name="connsiteX12" fmla="*/ 469668 w 549879"/>
              <a:gd name="connsiteY12" fmla="*/ 0 h 499875"/>
              <a:gd name="connsiteX13" fmla="*/ 496405 w 549879"/>
              <a:gd name="connsiteY13" fmla="*/ 93579 h 499875"/>
              <a:gd name="connsiteX14" fmla="*/ 523142 w 549879"/>
              <a:gd name="connsiteY14" fmla="*/ 133685 h 499875"/>
              <a:gd name="connsiteX15" fmla="*/ 536510 w 549879"/>
              <a:gd name="connsiteY15" fmla="*/ 93579 h 499875"/>
              <a:gd name="connsiteX16" fmla="*/ 549879 w 549879"/>
              <a:gd name="connsiteY16" fmla="*/ 120316 h 499875"/>
              <a:gd name="connsiteX17" fmla="*/ 509774 w 549879"/>
              <a:gd name="connsiteY17" fmla="*/ 280737 h 499875"/>
              <a:gd name="connsiteX18" fmla="*/ 483037 w 549879"/>
              <a:gd name="connsiteY18" fmla="*/ 347579 h 499875"/>
              <a:gd name="connsiteX19" fmla="*/ 469668 w 549879"/>
              <a:gd name="connsiteY19" fmla="*/ 414421 h 499875"/>
              <a:gd name="connsiteX20" fmla="*/ 442931 w 549879"/>
              <a:gd name="connsiteY20" fmla="*/ 467895 h 499875"/>
              <a:gd name="connsiteX21" fmla="*/ 269142 w 549879"/>
              <a:gd name="connsiteY21" fmla="*/ 481264 h 499875"/>
              <a:gd name="connsiteX22" fmla="*/ 122089 w 549879"/>
              <a:gd name="connsiteY22" fmla="*/ 494632 h 499875"/>
              <a:gd name="connsiteX23" fmla="*/ 95352 w 549879"/>
              <a:gd name="connsiteY23" fmla="*/ 414421 h 499875"/>
              <a:gd name="connsiteX24" fmla="*/ 28510 w 549879"/>
              <a:gd name="connsiteY24" fmla="*/ 320843 h 499875"/>
              <a:gd name="connsiteX25" fmla="*/ 1774 w 549879"/>
              <a:gd name="connsiteY25" fmla="*/ 200527 h 499875"/>
              <a:gd name="connsiteX26" fmla="*/ 41879 w 549879"/>
              <a:gd name="connsiteY26" fmla="*/ 147053 h 49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9879" h="499875">
                <a:moveTo>
                  <a:pt x="41879" y="147053"/>
                </a:moveTo>
                <a:cubicBezTo>
                  <a:pt x="50791" y="131457"/>
                  <a:pt x="46444" y="117952"/>
                  <a:pt x="55247" y="106948"/>
                </a:cubicBezTo>
                <a:cubicBezTo>
                  <a:pt x="65284" y="94402"/>
                  <a:pt x="95352" y="80211"/>
                  <a:pt x="95352" y="80211"/>
                </a:cubicBezTo>
                <a:cubicBezTo>
                  <a:pt x="125585" y="125560"/>
                  <a:pt x="110728" y="108955"/>
                  <a:pt x="135458" y="133685"/>
                </a:cubicBezTo>
                <a:cubicBezTo>
                  <a:pt x="144370" y="120316"/>
                  <a:pt x="150834" y="104940"/>
                  <a:pt x="162195" y="93579"/>
                </a:cubicBezTo>
                <a:cubicBezTo>
                  <a:pt x="209716" y="46058"/>
                  <a:pt x="202300" y="91697"/>
                  <a:pt x="202300" y="40106"/>
                </a:cubicBezTo>
                <a:cubicBezTo>
                  <a:pt x="207928" y="56990"/>
                  <a:pt x="218562" y="116251"/>
                  <a:pt x="255774" y="106948"/>
                </a:cubicBezTo>
                <a:cubicBezTo>
                  <a:pt x="269445" y="103530"/>
                  <a:pt x="256538" y="73145"/>
                  <a:pt x="269142" y="66843"/>
                </a:cubicBezTo>
                <a:cubicBezTo>
                  <a:pt x="289070" y="56879"/>
                  <a:pt x="313703" y="66843"/>
                  <a:pt x="335984" y="66843"/>
                </a:cubicBezTo>
                <a:cubicBezTo>
                  <a:pt x="384380" y="99106"/>
                  <a:pt x="368903" y="107949"/>
                  <a:pt x="389458" y="66843"/>
                </a:cubicBezTo>
                <a:cubicBezTo>
                  <a:pt x="402826" y="62387"/>
                  <a:pt x="418559" y="62277"/>
                  <a:pt x="429563" y="53474"/>
                </a:cubicBezTo>
                <a:cubicBezTo>
                  <a:pt x="442109" y="43437"/>
                  <a:pt x="446660" y="26222"/>
                  <a:pt x="456300" y="13369"/>
                </a:cubicBezTo>
                <a:cubicBezTo>
                  <a:pt x="460081" y="8327"/>
                  <a:pt x="465212" y="4456"/>
                  <a:pt x="469668" y="0"/>
                </a:cubicBezTo>
                <a:cubicBezTo>
                  <a:pt x="473950" y="17129"/>
                  <a:pt x="486817" y="74403"/>
                  <a:pt x="496405" y="93579"/>
                </a:cubicBezTo>
                <a:cubicBezTo>
                  <a:pt x="503590" y="107950"/>
                  <a:pt x="514230" y="120316"/>
                  <a:pt x="523142" y="133685"/>
                </a:cubicBezTo>
                <a:lnTo>
                  <a:pt x="536510" y="93579"/>
                </a:lnTo>
                <a:lnTo>
                  <a:pt x="549879" y="120316"/>
                </a:lnTo>
                <a:cubicBezTo>
                  <a:pt x="492508" y="206372"/>
                  <a:pt x="545638" y="113370"/>
                  <a:pt x="509774" y="280737"/>
                </a:cubicBezTo>
                <a:cubicBezTo>
                  <a:pt x="504746" y="304201"/>
                  <a:pt x="489933" y="324594"/>
                  <a:pt x="483037" y="347579"/>
                </a:cubicBezTo>
                <a:cubicBezTo>
                  <a:pt x="476508" y="369343"/>
                  <a:pt x="477646" y="393146"/>
                  <a:pt x="469668" y="414421"/>
                </a:cubicBezTo>
                <a:cubicBezTo>
                  <a:pt x="440459" y="492310"/>
                  <a:pt x="442931" y="429010"/>
                  <a:pt x="442931" y="467895"/>
                </a:cubicBezTo>
                <a:cubicBezTo>
                  <a:pt x="385001" y="472351"/>
                  <a:pt x="326887" y="474848"/>
                  <a:pt x="269142" y="481264"/>
                </a:cubicBezTo>
                <a:cubicBezTo>
                  <a:pt x="101641" y="499875"/>
                  <a:pt x="312618" y="494632"/>
                  <a:pt x="122089" y="494632"/>
                </a:cubicBezTo>
                <a:cubicBezTo>
                  <a:pt x="113177" y="467895"/>
                  <a:pt x="112262" y="436968"/>
                  <a:pt x="95352" y="414421"/>
                </a:cubicBezTo>
                <a:cubicBezTo>
                  <a:pt x="45607" y="348095"/>
                  <a:pt x="67606" y="379486"/>
                  <a:pt x="28510" y="320843"/>
                </a:cubicBezTo>
                <a:cubicBezTo>
                  <a:pt x="11231" y="269002"/>
                  <a:pt x="8496" y="267747"/>
                  <a:pt x="1774" y="200527"/>
                </a:cubicBezTo>
                <a:cubicBezTo>
                  <a:pt x="0" y="182791"/>
                  <a:pt x="32967" y="162650"/>
                  <a:pt x="41879" y="147053"/>
                </a:cubicBezTo>
                <a:close/>
              </a:path>
            </a:pathLst>
          </a:custGeom>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23" name="Freeform 22"/>
          <p:cNvSpPr/>
          <p:nvPr/>
        </p:nvSpPr>
        <p:spPr>
          <a:xfrm>
            <a:off x="5654675" y="4224338"/>
            <a:ext cx="595313" cy="481012"/>
          </a:xfrm>
          <a:custGeom>
            <a:avLst/>
            <a:gdLst>
              <a:gd name="connsiteX0" fmla="*/ 0 w 595776"/>
              <a:gd name="connsiteY0" fmla="*/ 66843 h 481264"/>
              <a:gd name="connsiteX1" fmla="*/ 26737 w 595776"/>
              <a:gd name="connsiteY1" fmla="*/ 106948 h 481264"/>
              <a:gd name="connsiteX2" fmla="*/ 53474 w 595776"/>
              <a:gd name="connsiteY2" fmla="*/ 187158 h 481264"/>
              <a:gd name="connsiteX3" fmla="*/ 66842 w 595776"/>
              <a:gd name="connsiteY3" fmla="*/ 227264 h 481264"/>
              <a:gd name="connsiteX4" fmla="*/ 93579 w 595776"/>
              <a:gd name="connsiteY4" fmla="*/ 267369 h 481264"/>
              <a:gd name="connsiteX5" fmla="*/ 120316 w 595776"/>
              <a:gd name="connsiteY5" fmla="*/ 347579 h 481264"/>
              <a:gd name="connsiteX6" fmla="*/ 133684 w 595776"/>
              <a:gd name="connsiteY6" fmla="*/ 387685 h 481264"/>
              <a:gd name="connsiteX7" fmla="*/ 133684 w 595776"/>
              <a:gd name="connsiteY7" fmla="*/ 481264 h 481264"/>
              <a:gd name="connsiteX8" fmla="*/ 494632 w 595776"/>
              <a:gd name="connsiteY8" fmla="*/ 467895 h 481264"/>
              <a:gd name="connsiteX9" fmla="*/ 494632 w 595776"/>
              <a:gd name="connsiteY9" fmla="*/ 280737 h 481264"/>
              <a:gd name="connsiteX10" fmla="*/ 534737 w 595776"/>
              <a:gd name="connsiteY10" fmla="*/ 254000 h 481264"/>
              <a:gd name="connsiteX11" fmla="*/ 561474 w 595776"/>
              <a:gd name="connsiteY11" fmla="*/ 213895 h 481264"/>
              <a:gd name="connsiteX12" fmla="*/ 588211 w 595776"/>
              <a:gd name="connsiteY12" fmla="*/ 13369 h 481264"/>
              <a:gd name="connsiteX13" fmla="*/ 494632 w 595776"/>
              <a:gd name="connsiteY13" fmla="*/ 26737 h 481264"/>
              <a:gd name="connsiteX14" fmla="*/ 454526 w 595776"/>
              <a:gd name="connsiteY14" fmla="*/ 106948 h 481264"/>
              <a:gd name="connsiteX15" fmla="*/ 441158 w 595776"/>
              <a:gd name="connsiteY15" fmla="*/ 66843 h 481264"/>
              <a:gd name="connsiteX16" fmla="*/ 427790 w 595776"/>
              <a:gd name="connsiteY16" fmla="*/ 13369 h 481264"/>
              <a:gd name="connsiteX17" fmla="*/ 414421 w 595776"/>
              <a:gd name="connsiteY17" fmla="*/ 13369 h 481264"/>
              <a:gd name="connsiteX18" fmla="*/ 360947 w 595776"/>
              <a:gd name="connsiteY18" fmla="*/ 40106 h 481264"/>
              <a:gd name="connsiteX19" fmla="*/ 320842 w 595776"/>
              <a:gd name="connsiteY19" fmla="*/ 66843 h 481264"/>
              <a:gd name="connsiteX20" fmla="*/ 280737 w 595776"/>
              <a:gd name="connsiteY20" fmla="*/ 66843 h 481264"/>
              <a:gd name="connsiteX21" fmla="*/ 254000 w 595776"/>
              <a:gd name="connsiteY21" fmla="*/ 26737 h 481264"/>
              <a:gd name="connsiteX22" fmla="*/ 200526 w 595776"/>
              <a:gd name="connsiteY22" fmla="*/ 40106 h 481264"/>
              <a:gd name="connsiteX23" fmla="*/ 93579 w 595776"/>
              <a:gd name="connsiteY23" fmla="*/ 0 h 481264"/>
              <a:gd name="connsiteX24" fmla="*/ 66842 w 595776"/>
              <a:gd name="connsiteY24" fmla="*/ 40106 h 481264"/>
              <a:gd name="connsiteX25" fmla="*/ 0 w 595776"/>
              <a:gd name="connsiteY25" fmla="*/ 66843 h 48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5776" h="481264">
                <a:moveTo>
                  <a:pt x="0" y="66843"/>
                </a:moveTo>
                <a:cubicBezTo>
                  <a:pt x="8912" y="80211"/>
                  <a:pt x="20212" y="92266"/>
                  <a:pt x="26737" y="106948"/>
                </a:cubicBezTo>
                <a:cubicBezTo>
                  <a:pt x="38183" y="132702"/>
                  <a:pt x="44562" y="160421"/>
                  <a:pt x="53474" y="187158"/>
                </a:cubicBezTo>
                <a:cubicBezTo>
                  <a:pt x="57930" y="200527"/>
                  <a:pt x="59025" y="215539"/>
                  <a:pt x="66842" y="227264"/>
                </a:cubicBezTo>
                <a:lnTo>
                  <a:pt x="93579" y="267369"/>
                </a:lnTo>
                <a:lnTo>
                  <a:pt x="120316" y="347579"/>
                </a:lnTo>
                <a:cubicBezTo>
                  <a:pt x="124772" y="360948"/>
                  <a:pt x="133684" y="373593"/>
                  <a:pt x="133684" y="387685"/>
                </a:cubicBezTo>
                <a:lnTo>
                  <a:pt x="133684" y="481264"/>
                </a:lnTo>
                <a:cubicBezTo>
                  <a:pt x="360716" y="462344"/>
                  <a:pt x="240446" y="467895"/>
                  <a:pt x="494632" y="467895"/>
                </a:cubicBezTo>
                <a:cubicBezTo>
                  <a:pt x="480559" y="397534"/>
                  <a:pt x="465949" y="359615"/>
                  <a:pt x="494632" y="280737"/>
                </a:cubicBezTo>
                <a:cubicBezTo>
                  <a:pt x="500123" y="265638"/>
                  <a:pt x="521369" y="262912"/>
                  <a:pt x="534737" y="254000"/>
                </a:cubicBezTo>
                <a:cubicBezTo>
                  <a:pt x="543649" y="240632"/>
                  <a:pt x="555983" y="228994"/>
                  <a:pt x="561474" y="213895"/>
                </a:cubicBezTo>
                <a:cubicBezTo>
                  <a:pt x="595776" y="119564"/>
                  <a:pt x="588211" y="107296"/>
                  <a:pt x="588211" y="13369"/>
                </a:cubicBezTo>
                <a:cubicBezTo>
                  <a:pt x="503605" y="27470"/>
                  <a:pt x="535106" y="26737"/>
                  <a:pt x="494632" y="26737"/>
                </a:cubicBezTo>
                <a:cubicBezTo>
                  <a:pt x="479854" y="130180"/>
                  <a:pt x="509446" y="134407"/>
                  <a:pt x="454526" y="106948"/>
                </a:cubicBezTo>
                <a:cubicBezTo>
                  <a:pt x="450070" y="93580"/>
                  <a:pt x="445029" y="80392"/>
                  <a:pt x="441158" y="66843"/>
                </a:cubicBezTo>
                <a:cubicBezTo>
                  <a:pt x="436111" y="49177"/>
                  <a:pt x="436007" y="29802"/>
                  <a:pt x="427790" y="13369"/>
                </a:cubicBezTo>
                <a:cubicBezTo>
                  <a:pt x="425797" y="9383"/>
                  <a:pt x="418877" y="13369"/>
                  <a:pt x="414421" y="13369"/>
                </a:cubicBezTo>
                <a:cubicBezTo>
                  <a:pt x="396596" y="22281"/>
                  <a:pt x="378250" y="30219"/>
                  <a:pt x="360947" y="40106"/>
                </a:cubicBezTo>
                <a:cubicBezTo>
                  <a:pt x="346997" y="48077"/>
                  <a:pt x="335213" y="59658"/>
                  <a:pt x="320842" y="66843"/>
                </a:cubicBezTo>
                <a:cubicBezTo>
                  <a:pt x="276510" y="89009"/>
                  <a:pt x="280737" y="91966"/>
                  <a:pt x="280737" y="66843"/>
                </a:cubicBezTo>
                <a:cubicBezTo>
                  <a:pt x="265960" y="22509"/>
                  <a:pt x="281461" y="26737"/>
                  <a:pt x="254000" y="26737"/>
                </a:cubicBezTo>
                <a:lnTo>
                  <a:pt x="200526" y="40106"/>
                </a:lnTo>
                <a:cubicBezTo>
                  <a:pt x="89256" y="12288"/>
                  <a:pt x="93579" y="50115"/>
                  <a:pt x="93579" y="0"/>
                </a:cubicBezTo>
                <a:cubicBezTo>
                  <a:pt x="48230" y="30233"/>
                  <a:pt x="42113" y="15376"/>
                  <a:pt x="66842" y="40106"/>
                </a:cubicBezTo>
                <a:lnTo>
                  <a:pt x="0" y="66843"/>
                </a:lnTo>
                <a:close/>
              </a:path>
            </a:pathLst>
          </a:custGeom>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24" name="TextBox 23"/>
          <p:cNvSpPr txBox="1"/>
          <p:nvPr/>
        </p:nvSpPr>
        <p:spPr>
          <a:xfrm>
            <a:off x="6997700" y="4670425"/>
            <a:ext cx="1925638" cy="461963"/>
          </a:xfrm>
          <a:prstGeom prst="rect">
            <a:avLst/>
          </a:prstGeom>
          <a:noFill/>
        </p:spPr>
        <p:txBody>
          <a:bodyPr wrap="none">
            <a:prstTxWarp prst="textNoShape">
              <a:avLst/>
            </a:prstTxWarp>
            <a:spAutoFit/>
          </a:bodyPr>
          <a:lstStyle/>
          <a:p>
            <a:pPr eaLnBrk="0" hangingPunct="0"/>
            <a:r>
              <a:rPr lang="en-US">
                <a:latin typeface="Calibri" pitchFamily="-65" charset="0"/>
              </a:rPr>
              <a:t>200 ms sound</a:t>
            </a:r>
          </a:p>
        </p:txBody>
      </p:sp>
      <p:pic>
        <p:nvPicPr>
          <p:cNvPr id="28" name="Picture 16"/>
          <p:cNvPicPr>
            <a:picLocks noChangeAspect="1" noChangeArrowheads="1"/>
          </p:cNvPicPr>
          <p:nvPr/>
        </p:nvPicPr>
        <p:blipFill>
          <a:blip r:embed="rId2"/>
          <a:srcRect r="49924"/>
          <a:stretch>
            <a:fillRect/>
          </a:stretch>
        </p:blipFill>
        <p:spPr bwMode="auto">
          <a:xfrm>
            <a:off x="6843713" y="1928813"/>
            <a:ext cx="1549400" cy="1608137"/>
          </a:xfrm>
          <a:prstGeom prst="rect">
            <a:avLst/>
          </a:prstGeom>
          <a:noFill/>
          <a:ln w="9525">
            <a:noFill/>
            <a:miter lim="800000"/>
            <a:headEnd/>
            <a:tailEnd/>
          </a:ln>
        </p:spPr>
      </p:pic>
      <p:pic>
        <p:nvPicPr>
          <p:cNvPr id="29" name="Picture 17"/>
          <p:cNvPicPr>
            <a:picLocks noChangeAspect="1" noChangeArrowheads="1"/>
          </p:cNvPicPr>
          <p:nvPr/>
        </p:nvPicPr>
        <p:blipFill>
          <a:blip r:embed="rId2"/>
          <a:srcRect l="46075" r="10059"/>
          <a:stretch>
            <a:fillRect/>
          </a:stretch>
        </p:blipFill>
        <p:spPr bwMode="auto">
          <a:xfrm>
            <a:off x="5183188" y="2074863"/>
            <a:ext cx="1339850" cy="1608137"/>
          </a:xfrm>
          <a:prstGeom prst="rect">
            <a:avLst/>
          </a:prstGeom>
          <a:noFill/>
          <a:ln w="9525">
            <a:noFill/>
            <a:miter lim="800000"/>
            <a:headEnd/>
            <a:tailEnd/>
          </a:ln>
        </p:spPr>
      </p:pic>
      <p:cxnSp>
        <p:nvCxnSpPr>
          <p:cNvPr id="21" name="Straight Arrow Connector 20"/>
          <p:cNvCxnSpPr/>
          <p:nvPr/>
        </p:nvCxnSpPr>
        <p:spPr>
          <a:xfrm rot="16200000" flipH="1">
            <a:off x="5664201" y="3513137"/>
            <a:ext cx="595312" cy="1063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rot="5400000">
            <a:off x="7215188" y="3319463"/>
            <a:ext cx="762000" cy="1651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hape 30"/>
          <p:cNvCxnSpPr>
            <a:stCxn id="17" idx="2"/>
            <a:endCxn id="24" idx="2"/>
          </p:cNvCxnSpPr>
          <p:nvPr/>
        </p:nvCxnSpPr>
        <p:spPr>
          <a:xfrm rot="5400000" flipH="1" flipV="1">
            <a:off x="6750050" y="4078288"/>
            <a:ext cx="155575" cy="2263775"/>
          </a:xfrm>
          <a:prstGeom prst="curvedConnector3">
            <a:avLst>
              <a:gd name="adj1" fmla="val -362935"/>
            </a:avLst>
          </a:prstGeom>
          <a:ln w="76200" cap="flat" cmpd="sng" algn="ctr">
            <a:solidFill>
              <a:srgbClr val="C0504D"/>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4638675" y="5935663"/>
            <a:ext cx="4279900" cy="646112"/>
          </a:xfrm>
          <a:prstGeom prst="rect">
            <a:avLst/>
          </a:prstGeom>
          <a:noFill/>
        </p:spPr>
        <p:txBody>
          <a:bodyPr wrap="none">
            <a:prstTxWarp prst="textNoShape">
              <a:avLst/>
            </a:prstTxWarp>
            <a:spAutoFit/>
          </a:bodyPr>
          <a:lstStyle/>
          <a:p>
            <a:pPr eaLnBrk="0" hangingPunct="0"/>
            <a:r>
              <a:rPr lang="en-US" sz="3600">
                <a:latin typeface="Calibri" pitchFamily="-65" charset="0"/>
              </a:rPr>
              <a:t>Those sound different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Rectangle 2"/>
          <p:cNvSpPr>
            <a:spLocks noGrp="1" noChangeArrowheads="1"/>
          </p:cNvSpPr>
          <p:nvPr>
            <p:ph type="ctrTitle"/>
          </p:nvPr>
        </p:nvSpPr>
        <p:spPr>
          <a:xfrm>
            <a:off x="685800" y="2286000"/>
            <a:ext cx="7772400" cy="1143000"/>
          </a:xfrm>
        </p:spPr>
        <p:txBody>
          <a:bodyPr/>
          <a:lstStyle/>
          <a:p>
            <a:pPr eaLnBrk="1" hangingPunct="1"/>
            <a:r>
              <a:rPr lang="en-US"/>
              <a:t>Sensitivity-resolution tradeoff</a:t>
            </a:r>
          </a:p>
        </p:txBody>
      </p:sp>
      <p:sp>
        <p:nvSpPr>
          <p:cNvPr id="14339" name="Rectangle 3"/>
          <p:cNvSpPr>
            <a:spLocks noGrp="1" noChangeArrowheads="1"/>
          </p:cNvSpPr>
          <p:nvPr>
            <p:ph type="subTitle" idx="1"/>
          </p:nvPr>
        </p:nvSpPr>
        <p:spPr>
          <a:xfrm>
            <a:off x="1371600" y="3886200"/>
            <a:ext cx="6972300" cy="1092200"/>
          </a:xfrm>
        </p:spPr>
        <p:txBody>
          <a:bodyPr rtlCol="0">
            <a:normAutofit/>
          </a:bodyPr>
          <a:lstStyle/>
          <a:p>
            <a:pPr eaLnBrk="1" fontAlgn="auto" hangingPunct="1">
              <a:spcAft>
                <a:spcPts val="0"/>
              </a:spcAft>
              <a:buFont typeface="Arial"/>
              <a:buNone/>
              <a:defRPr/>
            </a:pPr>
            <a:r>
              <a:rPr lang="en-US">
                <a:ea typeface="+mn-ea"/>
                <a:cs typeface="+mn-cs"/>
              </a:rPr>
              <a:t>If you extend the integration time to improve sensitivity, you lose resolution.</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rmAutofit fontScale="90000"/>
          </a:bodyPr>
          <a:lstStyle/>
          <a:p>
            <a:pPr eaLnBrk="1" hangingPunct="1"/>
            <a:r>
              <a:rPr lang="en-US" sz="4000" smtClean="0"/>
              <a:t>How short a change in a sound can we hear?</a:t>
            </a:r>
          </a:p>
        </p:txBody>
      </p:sp>
      <p:sp>
        <p:nvSpPr>
          <p:cNvPr id="79875" name="Rectangle 3"/>
          <p:cNvSpPr>
            <a:spLocks noGrp="1" noChangeArrowheads="1"/>
          </p:cNvSpPr>
          <p:nvPr>
            <p:ph idx="1"/>
          </p:nvPr>
        </p:nvSpPr>
        <p:spPr>
          <a:xfrm>
            <a:off x="646113" y="2473325"/>
            <a:ext cx="7772400" cy="1911350"/>
          </a:xfrm>
        </p:spPr>
        <p:txBody>
          <a:bodyPr/>
          <a:lstStyle/>
          <a:p>
            <a:pPr eaLnBrk="1" hangingPunct="1"/>
            <a:r>
              <a:rPr lang="en-US"/>
              <a:t>Duration discrimination</a:t>
            </a:r>
          </a:p>
          <a:p>
            <a:pPr eaLnBrk="1" hangingPunct="1"/>
            <a:r>
              <a:rPr lang="en-US"/>
              <a:t>Gap detection</a:t>
            </a:r>
          </a:p>
          <a:p>
            <a:pPr eaLnBrk="1" hangingPunct="1"/>
            <a:r>
              <a:rPr lang="en-US"/>
              <a:t>Amplitude modulation detection</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Rectangle 2"/>
          <p:cNvSpPr>
            <a:spLocks noGrp="1" noChangeArrowheads="1"/>
          </p:cNvSpPr>
          <p:nvPr>
            <p:ph type="ctrTitle"/>
          </p:nvPr>
        </p:nvSpPr>
        <p:spPr>
          <a:xfrm>
            <a:off x="0" y="0"/>
            <a:ext cx="9144000" cy="1441450"/>
          </a:xfrm>
        </p:spPr>
        <p:txBody>
          <a:bodyPr/>
          <a:lstStyle/>
          <a:p>
            <a:pPr eaLnBrk="1" hangingPunct="1"/>
            <a:r>
              <a:rPr lang="en-US"/>
              <a:t>Problem in measuring temporal resolution: “Spectral splatter”</a:t>
            </a:r>
          </a:p>
        </p:txBody>
      </p:sp>
      <p:grpSp>
        <p:nvGrpSpPr>
          <p:cNvPr id="81923" name="Group 3"/>
          <p:cNvGrpSpPr>
            <a:grpSpLocks/>
          </p:cNvGrpSpPr>
          <p:nvPr/>
        </p:nvGrpSpPr>
        <p:grpSpPr bwMode="auto">
          <a:xfrm>
            <a:off x="503238" y="1693863"/>
            <a:ext cx="3268662" cy="2363787"/>
            <a:chOff x="309" y="1582"/>
            <a:chExt cx="2059" cy="1489"/>
          </a:xfrm>
        </p:grpSpPr>
        <p:grpSp>
          <p:nvGrpSpPr>
            <p:cNvPr id="81952" name="Group 4"/>
            <p:cNvGrpSpPr>
              <a:grpSpLocks/>
            </p:cNvGrpSpPr>
            <p:nvPr/>
          </p:nvGrpSpPr>
          <p:grpSpPr bwMode="auto">
            <a:xfrm>
              <a:off x="605" y="1587"/>
              <a:ext cx="1452" cy="1105"/>
              <a:chOff x="588" y="2160"/>
              <a:chExt cx="1354" cy="1121"/>
            </a:xfrm>
          </p:grpSpPr>
          <p:sp>
            <p:nvSpPr>
              <p:cNvPr id="81971" name="Line 5"/>
              <p:cNvSpPr>
                <a:spLocks noChangeShapeType="1"/>
              </p:cNvSpPr>
              <p:nvPr/>
            </p:nvSpPr>
            <p:spPr bwMode="auto">
              <a:xfrm>
                <a:off x="588" y="2160"/>
                <a:ext cx="0" cy="1113"/>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1972" name="Line 6"/>
              <p:cNvSpPr>
                <a:spLocks noChangeShapeType="1"/>
              </p:cNvSpPr>
              <p:nvPr/>
            </p:nvSpPr>
            <p:spPr bwMode="auto">
              <a:xfrm flipV="1">
                <a:off x="596" y="3281"/>
                <a:ext cx="1346"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grpSp>
        <p:sp>
          <p:nvSpPr>
            <p:cNvPr id="81953" name="Text Box 7"/>
            <p:cNvSpPr txBox="1">
              <a:spLocks noChangeArrowheads="1"/>
            </p:cNvSpPr>
            <p:nvPr/>
          </p:nvSpPr>
          <p:spPr bwMode="auto">
            <a:xfrm rot="-5400000">
              <a:off x="-100" y="1991"/>
              <a:ext cx="1030" cy="212"/>
            </a:xfrm>
            <a:prstGeom prst="rect">
              <a:avLst/>
            </a:prstGeom>
            <a:noFill/>
            <a:ln w="9525">
              <a:noFill/>
              <a:miter lim="800000"/>
              <a:headEnd/>
              <a:tailEnd/>
            </a:ln>
          </p:spPr>
          <p:txBody>
            <a:bodyPr wrap="none">
              <a:prstTxWarp prst="textNoShape">
                <a:avLst/>
              </a:prstTxWarp>
              <a:spAutoFit/>
            </a:bodyPr>
            <a:lstStyle/>
            <a:p>
              <a:pPr eaLnBrk="0" hangingPunct="0"/>
              <a:r>
                <a:rPr lang="en-US" sz="1600" b="1"/>
                <a:t>Amplitude (dPa)</a:t>
              </a:r>
            </a:p>
          </p:txBody>
        </p:sp>
        <p:sp>
          <p:nvSpPr>
            <p:cNvPr id="81954" name="Text Box 8"/>
            <p:cNvSpPr txBox="1">
              <a:spLocks noChangeArrowheads="1"/>
            </p:cNvSpPr>
            <p:nvPr/>
          </p:nvSpPr>
          <p:spPr bwMode="auto">
            <a:xfrm>
              <a:off x="938" y="2859"/>
              <a:ext cx="674" cy="212"/>
            </a:xfrm>
            <a:prstGeom prst="rect">
              <a:avLst/>
            </a:prstGeom>
            <a:noFill/>
            <a:ln w="9525">
              <a:noFill/>
              <a:miter lim="800000"/>
              <a:headEnd/>
              <a:tailEnd/>
            </a:ln>
          </p:spPr>
          <p:txBody>
            <a:bodyPr wrap="none">
              <a:prstTxWarp prst="textNoShape">
                <a:avLst/>
              </a:prstTxWarp>
              <a:spAutoFit/>
            </a:bodyPr>
            <a:lstStyle/>
            <a:p>
              <a:pPr eaLnBrk="0" hangingPunct="0"/>
              <a:r>
                <a:rPr lang="en-US" sz="1600" b="1"/>
                <a:t>Time (ms)</a:t>
              </a:r>
            </a:p>
          </p:txBody>
        </p:sp>
        <p:grpSp>
          <p:nvGrpSpPr>
            <p:cNvPr id="81955" name="Group 9"/>
            <p:cNvGrpSpPr>
              <a:grpSpLocks/>
            </p:cNvGrpSpPr>
            <p:nvPr/>
          </p:nvGrpSpPr>
          <p:grpSpPr bwMode="auto">
            <a:xfrm>
              <a:off x="612" y="1889"/>
              <a:ext cx="723" cy="482"/>
              <a:chOff x="612" y="1902"/>
              <a:chExt cx="1392" cy="482"/>
            </a:xfrm>
          </p:grpSpPr>
          <p:grpSp>
            <p:nvGrpSpPr>
              <p:cNvPr id="81965" name="Group 10"/>
              <p:cNvGrpSpPr>
                <a:grpSpLocks/>
              </p:cNvGrpSpPr>
              <p:nvPr/>
            </p:nvGrpSpPr>
            <p:grpSpPr bwMode="auto">
              <a:xfrm>
                <a:off x="612" y="1903"/>
                <a:ext cx="692" cy="481"/>
                <a:chOff x="612" y="1920"/>
                <a:chExt cx="1516" cy="481"/>
              </a:xfrm>
            </p:grpSpPr>
            <p:sp>
              <p:nvSpPr>
                <p:cNvPr id="81969" name="Freeform 11"/>
                <p:cNvSpPr>
                  <a:spLocks/>
                </p:cNvSpPr>
                <p:nvPr/>
              </p:nvSpPr>
              <p:spPr bwMode="auto">
                <a:xfrm>
                  <a:off x="612" y="1931"/>
                  <a:ext cx="759" cy="470"/>
                </a:xfrm>
                <a:custGeom>
                  <a:avLst/>
                  <a:gdLst>
                    <a:gd name="T0" fmla="*/ 0 w 759"/>
                    <a:gd name="T1" fmla="*/ 240 h 470"/>
                    <a:gd name="T2" fmla="*/ 82 w 759"/>
                    <a:gd name="T3" fmla="*/ 69 h 470"/>
                    <a:gd name="T4" fmla="*/ 188 w 759"/>
                    <a:gd name="T5" fmla="*/ 4 h 470"/>
                    <a:gd name="T6" fmla="*/ 278 w 759"/>
                    <a:gd name="T7" fmla="*/ 93 h 470"/>
                    <a:gd name="T8" fmla="*/ 335 w 759"/>
                    <a:gd name="T9" fmla="*/ 232 h 470"/>
                    <a:gd name="T10" fmla="*/ 425 w 759"/>
                    <a:gd name="T11" fmla="*/ 428 h 470"/>
                    <a:gd name="T12" fmla="*/ 531 w 759"/>
                    <a:gd name="T13" fmla="*/ 469 h 470"/>
                    <a:gd name="T14" fmla="*/ 670 w 759"/>
                    <a:gd name="T15" fmla="*/ 420 h 470"/>
                    <a:gd name="T16" fmla="*/ 759 w 759"/>
                    <a:gd name="T17" fmla="*/ 224 h 4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9"/>
                    <a:gd name="T28" fmla="*/ 0 h 470"/>
                    <a:gd name="T29" fmla="*/ 759 w 759"/>
                    <a:gd name="T30" fmla="*/ 470 h 4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9" h="470">
                      <a:moveTo>
                        <a:pt x="0" y="240"/>
                      </a:moveTo>
                      <a:cubicBezTo>
                        <a:pt x="25" y="174"/>
                        <a:pt x="50" y="108"/>
                        <a:pt x="82" y="69"/>
                      </a:cubicBezTo>
                      <a:cubicBezTo>
                        <a:pt x="113" y="29"/>
                        <a:pt x="155" y="0"/>
                        <a:pt x="188" y="4"/>
                      </a:cubicBezTo>
                      <a:cubicBezTo>
                        <a:pt x="220" y="7"/>
                        <a:pt x="253" y="55"/>
                        <a:pt x="278" y="93"/>
                      </a:cubicBezTo>
                      <a:cubicBezTo>
                        <a:pt x="302" y="130"/>
                        <a:pt x="310" y="176"/>
                        <a:pt x="335" y="232"/>
                      </a:cubicBezTo>
                      <a:cubicBezTo>
                        <a:pt x="359" y="287"/>
                        <a:pt x="392" y="388"/>
                        <a:pt x="425" y="428"/>
                      </a:cubicBezTo>
                      <a:cubicBezTo>
                        <a:pt x="457" y="467"/>
                        <a:pt x="490" y="470"/>
                        <a:pt x="531" y="469"/>
                      </a:cubicBezTo>
                      <a:cubicBezTo>
                        <a:pt x="571" y="467"/>
                        <a:pt x="632" y="460"/>
                        <a:pt x="670" y="420"/>
                      </a:cubicBezTo>
                      <a:cubicBezTo>
                        <a:pt x="708" y="379"/>
                        <a:pt x="744" y="258"/>
                        <a:pt x="759" y="224"/>
                      </a:cubicBezTo>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81970" name="Freeform 12"/>
                <p:cNvSpPr>
                  <a:spLocks/>
                </p:cNvSpPr>
                <p:nvPr/>
              </p:nvSpPr>
              <p:spPr bwMode="auto">
                <a:xfrm>
                  <a:off x="1369" y="1920"/>
                  <a:ext cx="759" cy="470"/>
                </a:xfrm>
                <a:custGeom>
                  <a:avLst/>
                  <a:gdLst>
                    <a:gd name="T0" fmla="*/ 0 w 759"/>
                    <a:gd name="T1" fmla="*/ 240 h 470"/>
                    <a:gd name="T2" fmla="*/ 82 w 759"/>
                    <a:gd name="T3" fmla="*/ 69 h 470"/>
                    <a:gd name="T4" fmla="*/ 188 w 759"/>
                    <a:gd name="T5" fmla="*/ 4 h 470"/>
                    <a:gd name="T6" fmla="*/ 278 w 759"/>
                    <a:gd name="T7" fmla="*/ 93 h 470"/>
                    <a:gd name="T8" fmla="*/ 335 w 759"/>
                    <a:gd name="T9" fmla="*/ 232 h 470"/>
                    <a:gd name="T10" fmla="*/ 425 w 759"/>
                    <a:gd name="T11" fmla="*/ 428 h 470"/>
                    <a:gd name="T12" fmla="*/ 531 w 759"/>
                    <a:gd name="T13" fmla="*/ 469 h 470"/>
                    <a:gd name="T14" fmla="*/ 670 w 759"/>
                    <a:gd name="T15" fmla="*/ 420 h 470"/>
                    <a:gd name="T16" fmla="*/ 759 w 759"/>
                    <a:gd name="T17" fmla="*/ 224 h 4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9"/>
                    <a:gd name="T28" fmla="*/ 0 h 470"/>
                    <a:gd name="T29" fmla="*/ 759 w 759"/>
                    <a:gd name="T30" fmla="*/ 470 h 4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9" h="470">
                      <a:moveTo>
                        <a:pt x="0" y="240"/>
                      </a:moveTo>
                      <a:cubicBezTo>
                        <a:pt x="25" y="174"/>
                        <a:pt x="50" y="108"/>
                        <a:pt x="82" y="69"/>
                      </a:cubicBezTo>
                      <a:cubicBezTo>
                        <a:pt x="113" y="29"/>
                        <a:pt x="155" y="0"/>
                        <a:pt x="188" y="4"/>
                      </a:cubicBezTo>
                      <a:cubicBezTo>
                        <a:pt x="220" y="7"/>
                        <a:pt x="253" y="55"/>
                        <a:pt x="278" y="93"/>
                      </a:cubicBezTo>
                      <a:cubicBezTo>
                        <a:pt x="302" y="130"/>
                        <a:pt x="310" y="176"/>
                        <a:pt x="335" y="232"/>
                      </a:cubicBezTo>
                      <a:cubicBezTo>
                        <a:pt x="359" y="287"/>
                        <a:pt x="392" y="388"/>
                        <a:pt x="425" y="428"/>
                      </a:cubicBezTo>
                      <a:cubicBezTo>
                        <a:pt x="457" y="467"/>
                        <a:pt x="490" y="470"/>
                        <a:pt x="531" y="469"/>
                      </a:cubicBezTo>
                      <a:cubicBezTo>
                        <a:pt x="571" y="467"/>
                        <a:pt x="632" y="460"/>
                        <a:pt x="670" y="420"/>
                      </a:cubicBezTo>
                      <a:cubicBezTo>
                        <a:pt x="708" y="379"/>
                        <a:pt x="744" y="258"/>
                        <a:pt x="759" y="224"/>
                      </a:cubicBezTo>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grpSp>
          <p:grpSp>
            <p:nvGrpSpPr>
              <p:cNvPr id="81966" name="Group 13"/>
              <p:cNvGrpSpPr>
                <a:grpSpLocks/>
              </p:cNvGrpSpPr>
              <p:nvPr/>
            </p:nvGrpSpPr>
            <p:grpSpPr bwMode="auto">
              <a:xfrm>
                <a:off x="1312" y="1902"/>
                <a:ext cx="692" cy="481"/>
                <a:chOff x="612" y="1920"/>
                <a:chExt cx="1516" cy="481"/>
              </a:xfrm>
            </p:grpSpPr>
            <p:sp>
              <p:nvSpPr>
                <p:cNvPr id="81967" name="Freeform 14"/>
                <p:cNvSpPr>
                  <a:spLocks/>
                </p:cNvSpPr>
                <p:nvPr/>
              </p:nvSpPr>
              <p:spPr bwMode="auto">
                <a:xfrm>
                  <a:off x="612" y="1931"/>
                  <a:ext cx="759" cy="470"/>
                </a:xfrm>
                <a:custGeom>
                  <a:avLst/>
                  <a:gdLst>
                    <a:gd name="T0" fmla="*/ 0 w 759"/>
                    <a:gd name="T1" fmla="*/ 240 h 470"/>
                    <a:gd name="T2" fmla="*/ 82 w 759"/>
                    <a:gd name="T3" fmla="*/ 69 h 470"/>
                    <a:gd name="T4" fmla="*/ 188 w 759"/>
                    <a:gd name="T5" fmla="*/ 4 h 470"/>
                    <a:gd name="T6" fmla="*/ 278 w 759"/>
                    <a:gd name="T7" fmla="*/ 93 h 470"/>
                    <a:gd name="T8" fmla="*/ 335 w 759"/>
                    <a:gd name="T9" fmla="*/ 232 h 470"/>
                    <a:gd name="T10" fmla="*/ 425 w 759"/>
                    <a:gd name="T11" fmla="*/ 428 h 470"/>
                    <a:gd name="T12" fmla="*/ 531 w 759"/>
                    <a:gd name="T13" fmla="*/ 469 h 470"/>
                    <a:gd name="T14" fmla="*/ 670 w 759"/>
                    <a:gd name="T15" fmla="*/ 420 h 470"/>
                    <a:gd name="T16" fmla="*/ 759 w 759"/>
                    <a:gd name="T17" fmla="*/ 224 h 4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9"/>
                    <a:gd name="T28" fmla="*/ 0 h 470"/>
                    <a:gd name="T29" fmla="*/ 759 w 759"/>
                    <a:gd name="T30" fmla="*/ 470 h 4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9" h="470">
                      <a:moveTo>
                        <a:pt x="0" y="240"/>
                      </a:moveTo>
                      <a:cubicBezTo>
                        <a:pt x="25" y="174"/>
                        <a:pt x="50" y="108"/>
                        <a:pt x="82" y="69"/>
                      </a:cubicBezTo>
                      <a:cubicBezTo>
                        <a:pt x="113" y="29"/>
                        <a:pt x="155" y="0"/>
                        <a:pt x="188" y="4"/>
                      </a:cubicBezTo>
                      <a:cubicBezTo>
                        <a:pt x="220" y="7"/>
                        <a:pt x="253" y="55"/>
                        <a:pt x="278" y="93"/>
                      </a:cubicBezTo>
                      <a:cubicBezTo>
                        <a:pt x="302" y="130"/>
                        <a:pt x="310" y="176"/>
                        <a:pt x="335" y="232"/>
                      </a:cubicBezTo>
                      <a:cubicBezTo>
                        <a:pt x="359" y="287"/>
                        <a:pt x="392" y="388"/>
                        <a:pt x="425" y="428"/>
                      </a:cubicBezTo>
                      <a:cubicBezTo>
                        <a:pt x="457" y="467"/>
                        <a:pt x="490" y="470"/>
                        <a:pt x="531" y="469"/>
                      </a:cubicBezTo>
                      <a:cubicBezTo>
                        <a:pt x="571" y="467"/>
                        <a:pt x="632" y="460"/>
                        <a:pt x="670" y="420"/>
                      </a:cubicBezTo>
                      <a:cubicBezTo>
                        <a:pt x="708" y="379"/>
                        <a:pt x="744" y="258"/>
                        <a:pt x="759" y="224"/>
                      </a:cubicBezTo>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81968" name="Freeform 15"/>
                <p:cNvSpPr>
                  <a:spLocks/>
                </p:cNvSpPr>
                <p:nvPr/>
              </p:nvSpPr>
              <p:spPr bwMode="auto">
                <a:xfrm>
                  <a:off x="1369" y="1920"/>
                  <a:ext cx="759" cy="470"/>
                </a:xfrm>
                <a:custGeom>
                  <a:avLst/>
                  <a:gdLst>
                    <a:gd name="T0" fmla="*/ 0 w 759"/>
                    <a:gd name="T1" fmla="*/ 240 h 470"/>
                    <a:gd name="T2" fmla="*/ 82 w 759"/>
                    <a:gd name="T3" fmla="*/ 69 h 470"/>
                    <a:gd name="T4" fmla="*/ 188 w 759"/>
                    <a:gd name="T5" fmla="*/ 4 h 470"/>
                    <a:gd name="T6" fmla="*/ 278 w 759"/>
                    <a:gd name="T7" fmla="*/ 93 h 470"/>
                    <a:gd name="T8" fmla="*/ 335 w 759"/>
                    <a:gd name="T9" fmla="*/ 232 h 470"/>
                    <a:gd name="T10" fmla="*/ 425 w 759"/>
                    <a:gd name="T11" fmla="*/ 428 h 470"/>
                    <a:gd name="T12" fmla="*/ 531 w 759"/>
                    <a:gd name="T13" fmla="*/ 469 h 470"/>
                    <a:gd name="T14" fmla="*/ 670 w 759"/>
                    <a:gd name="T15" fmla="*/ 420 h 470"/>
                    <a:gd name="T16" fmla="*/ 759 w 759"/>
                    <a:gd name="T17" fmla="*/ 224 h 4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9"/>
                    <a:gd name="T28" fmla="*/ 0 h 470"/>
                    <a:gd name="T29" fmla="*/ 759 w 759"/>
                    <a:gd name="T30" fmla="*/ 470 h 4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9" h="470">
                      <a:moveTo>
                        <a:pt x="0" y="240"/>
                      </a:moveTo>
                      <a:cubicBezTo>
                        <a:pt x="25" y="174"/>
                        <a:pt x="50" y="108"/>
                        <a:pt x="82" y="69"/>
                      </a:cubicBezTo>
                      <a:cubicBezTo>
                        <a:pt x="113" y="29"/>
                        <a:pt x="155" y="0"/>
                        <a:pt x="188" y="4"/>
                      </a:cubicBezTo>
                      <a:cubicBezTo>
                        <a:pt x="220" y="7"/>
                        <a:pt x="253" y="55"/>
                        <a:pt x="278" y="93"/>
                      </a:cubicBezTo>
                      <a:cubicBezTo>
                        <a:pt x="302" y="130"/>
                        <a:pt x="310" y="176"/>
                        <a:pt x="335" y="232"/>
                      </a:cubicBezTo>
                      <a:cubicBezTo>
                        <a:pt x="359" y="287"/>
                        <a:pt x="392" y="388"/>
                        <a:pt x="425" y="428"/>
                      </a:cubicBezTo>
                      <a:cubicBezTo>
                        <a:pt x="457" y="467"/>
                        <a:pt x="490" y="470"/>
                        <a:pt x="531" y="469"/>
                      </a:cubicBezTo>
                      <a:cubicBezTo>
                        <a:pt x="571" y="467"/>
                        <a:pt x="632" y="460"/>
                        <a:pt x="670" y="420"/>
                      </a:cubicBezTo>
                      <a:cubicBezTo>
                        <a:pt x="708" y="379"/>
                        <a:pt x="744" y="258"/>
                        <a:pt x="759" y="224"/>
                      </a:cubicBezTo>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grpSp>
        </p:grpSp>
        <p:grpSp>
          <p:nvGrpSpPr>
            <p:cNvPr id="81956" name="Group 16"/>
            <p:cNvGrpSpPr>
              <a:grpSpLocks/>
            </p:cNvGrpSpPr>
            <p:nvPr/>
          </p:nvGrpSpPr>
          <p:grpSpPr bwMode="auto">
            <a:xfrm>
              <a:off x="1337" y="1888"/>
              <a:ext cx="723" cy="482"/>
              <a:chOff x="612" y="1902"/>
              <a:chExt cx="1392" cy="482"/>
            </a:xfrm>
          </p:grpSpPr>
          <p:grpSp>
            <p:nvGrpSpPr>
              <p:cNvPr id="81959" name="Group 17"/>
              <p:cNvGrpSpPr>
                <a:grpSpLocks/>
              </p:cNvGrpSpPr>
              <p:nvPr/>
            </p:nvGrpSpPr>
            <p:grpSpPr bwMode="auto">
              <a:xfrm>
                <a:off x="612" y="1903"/>
                <a:ext cx="692" cy="481"/>
                <a:chOff x="612" y="1920"/>
                <a:chExt cx="1516" cy="481"/>
              </a:xfrm>
            </p:grpSpPr>
            <p:sp>
              <p:nvSpPr>
                <p:cNvPr id="81963" name="Freeform 18"/>
                <p:cNvSpPr>
                  <a:spLocks/>
                </p:cNvSpPr>
                <p:nvPr/>
              </p:nvSpPr>
              <p:spPr bwMode="auto">
                <a:xfrm>
                  <a:off x="612" y="1931"/>
                  <a:ext cx="759" cy="470"/>
                </a:xfrm>
                <a:custGeom>
                  <a:avLst/>
                  <a:gdLst>
                    <a:gd name="T0" fmla="*/ 0 w 759"/>
                    <a:gd name="T1" fmla="*/ 240 h 470"/>
                    <a:gd name="T2" fmla="*/ 82 w 759"/>
                    <a:gd name="T3" fmla="*/ 69 h 470"/>
                    <a:gd name="T4" fmla="*/ 188 w 759"/>
                    <a:gd name="T5" fmla="*/ 4 h 470"/>
                    <a:gd name="T6" fmla="*/ 278 w 759"/>
                    <a:gd name="T7" fmla="*/ 93 h 470"/>
                    <a:gd name="T8" fmla="*/ 335 w 759"/>
                    <a:gd name="T9" fmla="*/ 232 h 470"/>
                    <a:gd name="T10" fmla="*/ 425 w 759"/>
                    <a:gd name="T11" fmla="*/ 428 h 470"/>
                    <a:gd name="T12" fmla="*/ 531 w 759"/>
                    <a:gd name="T13" fmla="*/ 469 h 470"/>
                    <a:gd name="T14" fmla="*/ 670 w 759"/>
                    <a:gd name="T15" fmla="*/ 420 h 470"/>
                    <a:gd name="T16" fmla="*/ 759 w 759"/>
                    <a:gd name="T17" fmla="*/ 224 h 4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9"/>
                    <a:gd name="T28" fmla="*/ 0 h 470"/>
                    <a:gd name="T29" fmla="*/ 759 w 759"/>
                    <a:gd name="T30" fmla="*/ 470 h 4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9" h="470">
                      <a:moveTo>
                        <a:pt x="0" y="240"/>
                      </a:moveTo>
                      <a:cubicBezTo>
                        <a:pt x="25" y="174"/>
                        <a:pt x="50" y="108"/>
                        <a:pt x="82" y="69"/>
                      </a:cubicBezTo>
                      <a:cubicBezTo>
                        <a:pt x="113" y="29"/>
                        <a:pt x="155" y="0"/>
                        <a:pt x="188" y="4"/>
                      </a:cubicBezTo>
                      <a:cubicBezTo>
                        <a:pt x="220" y="7"/>
                        <a:pt x="253" y="55"/>
                        <a:pt x="278" y="93"/>
                      </a:cubicBezTo>
                      <a:cubicBezTo>
                        <a:pt x="302" y="130"/>
                        <a:pt x="310" y="176"/>
                        <a:pt x="335" y="232"/>
                      </a:cubicBezTo>
                      <a:cubicBezTo>
                        <a:pt x="359" y="287"/>
                        <a:pt x="392" y="388"/>
                        <a:pt x="425" y="428"/>
                      </a:cubicBezTo>
                      <a:cubicBezTo>
                        <a:pt x="457" y="467"/>
                        <a:pt x="490" y="470"/>
                        <a:pt x="531" y="469"/>
                      </a:cubicBezTo>
                      <a:cubicBezTo>
                        <a:pt x="571" y="467"/>
                        <a:pt x="632" y="460"/>
                        <a:pt x="670" y="420"/>
                      </a:cubicBezTo>
                      <a:cubicBezTo>
                        <a:pt x="708" y="379"/>
                        <a:pt x="744" y="258"/>
                        <a:pt x="759" y="224"/>
                      </a:cubicBezTo>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81964" name="Freeform 19"/>
                <p:cNvSpPr>
                  <a:spLocks/>
                </p:cNvSpPr>
                <p:nvPr/>
              </p:nvSpPr>
              <p:spPr bwMode="auto">
                <a:xfrm>
                  <a:off x="1369" y="1920"/>
                  <a:ext cx="759" cy="470"/>
                </a:xfrm>
                <a:custGeom>
                  <a:avLst/>
                  <a:gdLst>
                    <a:gd name="T0" fmla="*/ 0 w 759"/>
                    <a:gd name="T1" fmla="*/ 240 h 470"/>
                    <a:gd name="T2" fmla="*/ 82 w 759"/>
                    <a:gd name="T3" fmla="*/ 69 h 470"/>
                    <a:gd name="T4" fmla="*/ 188 w 759"/>
                    <a:gd name="T5" fmla="*/ 4 h 470"/>
                    <a:gd name="T6" fmla="*/ 278 w 759"/>
                    <a:gd name="T7" fmla="*/ 93 h 470"/>
                    <a:gd name="T8" fmla="*/ 335 w 759"/>
                    <a:gd name="T9" fmla="*/ 232 h 470"/>
                    <a:gd name="T10" fmla="*/ 425 w 759"/>
                    <a:gd name="T11" fmla="*/ 428 h 470"/>
                    <a:gd name="T12" fmla="*/ 531 w 759"/>
                    <a:gd name="T13" fmla="*/ 469 h 470"/>
                    <a:gd name="T14" fmla="*/ 670 w 759"/>
                    <a:gd name="T15" fmla="*/ 420 h 470"/>
                    <a:gd name="T16" fmla="*/ 759 w 759"/>
                    <a:gd name="T17" fmla="*/ 224 h 4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9"/>
                    <a:gd name="T28" fmla="*/ 0 h 470"/>
                    <a:gd name="T29" fmla="*/ 759 w 759"/>
                    <a:gd name="T30" fmla="*/ 470 h 4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9" h="470">
                      <a:moveTo>
                        <a:pt x="0" y="240"/>
                      </a:moveTo>
                      <a:cubicBezTo>
                        <a:pt x="25" y="174"/>
                        <a:pt x="50" y="108"/>
                        <a:pt x="82" y="69"/>
                      </a:cubicBezTo>
                      <a:cubicBezTo>
                        <a:pt x="113" y="29"/>
                        <a:pt x="155" y="0"/>
                        <a:pt x="188" y="4"/>
                      </a:cubicBezTo>
                      <a:cubicBezTo>
                        <a:pt x="220" y="7"/>
                        <a:pt x="253" y="55"/>
                        <a:pt x="278" y="93"/>
                      </a:cubicBezTo>
                      <a:cubicBezTo>
                        <a:pt x="302" y="130"/>
                        <a:pt x="310" y="176"/>
                        <a:pt x="335" y="232"/>
                      </a:cubicBezTo>
                      <a:cubicBezTo>
                        <a:pt x="359" y="287"/>
                        <a:pt x="392" y="388"/>
                        <a:pt x="425" y="428"/>
                      </a:cubicBezTo>
                      <a:cubicBezTo>
                        <a:pt x="457" y="467"/>
                        <a:pt x="490" y="470"/>
                        <a:pt x="531" y="469"/>
                      </a:cubicBezTo>
                      <a:cubicBezTo>
                        <a:pt x="571" y="467"/>
                        <a:pt x="632" y="460"/>
                        <a:pt x="670" y="420"/>
                      </a:cubicBezTo>
                      <a:cubicBezTo>
                        <a:pt x="708" y="379"/>
                        <a:pt x="744" y="258"/>
                        <a:pt x="759" y="224"/>
                      </a:cubicBezTo>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grpSp>
          <p:grpSp>
            <p:nvGrpSpPr>
              <p:cNvPr id="81960" name="Group 20"/>
              <p:cNvGrpSpPr>
                <a:grpSpLocks/>
              </p:cNvGrpSpPr>
              <p:nvPr/>
            </p:nvGrpSpPr>
            <p:grpSpPr bwMode="auto">
              <a:xfrm>
                <a:off x="1312" y="1902"/>
                <a:ext cx="692" cy="481"/>
                <a:chOff x="612" y="1920"/>
                <a:chExt cx="1516" cy="481"/>
              </a:xfrm>
            </p:grpSpPr>
            <p:sp>
              <p:nvSpPr>
                <p:cNvPr id="81961" name="Freeform 21"/>
                <p:cNvSpPr>
                  <a:spLocks/>
                </p:cNvSpPr>
                <p:nvPr/>
              </p:nvSpPr>
              <p:spPr bwMode="auto">
                <a:xfrm>
                  <a:off x="612" y="1931"/>
                  <a:ext cx="759" cy="470"/>
                </a:xfrm>
                <a:custGeom>
                  <a:avLst/>
                  <a:gdLst>
                    <a:gd name="T0" fmla="*/ 0 w 759"/>
                    <a:gd name="T1" fmla="*/ 240 h 470"/>
                    <a:gd name="T2" fmla="*/ 82 w 759"/>
                    <a:gd name="T3" fmla="*/ 69 h 470"/>
                    <a:gd name="T4" fmla="*/ 188 w 759"/>
                    <a:gd name="T5" fmla="*/ 4 h 470"/>
                    <a:gd name="T6" fmla="*/ 278 w 759"/>
                    <a:gd name="T7" fmla="*/ 93 h 470"/>
                    <a:gd name="T8" fmla="*/ 335 w 759"/>
                    <a:gd name="T9" fmla="*/ 232 h 470"/>
                    <a:gd name="T10" fmla="*/ 425 w 759"/>
                    <a:gd name="T11" fmla="*/ 428 h 470"/>
                    <a:gd name="T12" fmla="*/ 531 w 759"/>
                    <a:gd name="T13" fmla="*/ 469 h 470"/>
                    <a:gd name="T14" fmla="*/ 670 w 759"/>
                    <a:gd name="T15" fmla="*/ 420 h 470"/>
                    <a:gd name="T16" fmla="*/ 759 w 759"/>
                    <a:gd name="T17" fmla="*/ 224 h 4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9"/>
                    <a:gd name="T28" fmla="*/ 0 h 470"/>
                    <a:gd name="T29" fmla="*/ 759 w 759"/>
                    <a:gd name="T30" fmla="*/ 470 h 4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9" h="470">
                      <a:moveTo>
                        <a:pt x="0" y="240"/>
                      </a:moveTo>
                      <a:cubicBezTo>
                        <a:pt x="25" y="174"/>
                        <a:pt x="50" y="108"/>
                        <a:pt x="82" y="69"/>
                      </a:cubicBezTo>
                      <a:cubicBezTo>
                        <a:pt x="113" y="29"/>
                        <a:pt x="155" y="0"/>
                        <a:pt x="188" y="4"/>
                      </a:cubicBezTo>
                      <a:cubicBezTo>
                        <a:pt x="220" y="7"/>
                        <a:pt x="253" y="55"/>
                        <a:pt x="278" y="93"/>
                      </a:cubicBezTo>
                      <a:cubicBezTo>
                        <a:pt x="302" y="130"/>
                        <a:pt x="310" y="176"/>
                        <a:pt x="335" y="232"/>
                      </a:cubicBezTo>
                      <a:cubicBezTo>
                        <a:pt x="359" y="287"/>
                        <a:pt x="392" y="388"/>
                        <a:pt x="425" y="428"/>
                      </a:cubicBezTo>
                      <a:cubicBezTo>
                        <a:pt x="457" y="467"/>
                        <a:pt x="490" y="470"/>
                        <a:pt x="531" y="469"/>
                      </a:cubicBezTo>
                      <a:cubicBezTo>
                        <a:pt x="571" y="467"/>
                        <a:pt x="632" y="460"/>
                        <a:pt x="670" y="420"/>
                      </a:cubicBezTo>
                      <a:cubicBezTo>
                        <a:pt x="708" y="379"/>
                        <a:pt x="744" y="258"/>
                        <a:pt x="759" y="224"/>
                      </a:cubicBezTo>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81962" name="Freeform 22"/>
                <p:cNvSpPr>
                  <a:spLocks/>
                </p:cNvSpPr>
                <p:nvPr/>
              </p:nvSpPr>
              <p:spPr bwMode="auto">
                <a:xfrm>
                  <a:off x="1369" y="1920"/>
                  <a:ext cx="759" cy="470"/>
                </a:xfrm>
                <a:custGeom>
                  <a:avLst/>
                  <a:gdLst>
                    <a:gd name="T0" fmla="*/ 0 w 759"/>
                    <a:gd name="T1" fmla="*/ 240 h 470"/>
                    <a:gd name="T2" fmla="*/ 82 w 759"/>
                    <a:gd name="T3" fmla="*/ 69 h 470"/>
                    <a:gd name="T4" fmla="*/ 188 w 759"/>
                    <a:gd name="T5" fmla="*/ 4 h 470"/>
                    <a:gd name="T6" fmla="*/ 278 w 759"/>
                    <a:gd name="T7" fmla="*/ 93 h 470"/>
                    <a:gd name="T8" fmla="*/ 335 w 759"/>
                    <a:gd name="T9" fmla="*/ 232 h 470"/>
                    <a:gd name="T10" fmla="*/ 425 w 759"/>
                    <a:gd name="T11" fmla="*/ 428 h 470"/>
                    <a:gd name="T12" fmla="*/ 531 w 759"/>
                    <a:gd name="T13" fmla="*/ 469 h 470"/>
                    <a:gd name="T14" fmla="*/ 670 w 759"/>
                    <a:gd name="T15" fmla="*/ 420 h 470"/>
                    <a:gd name="T16" fmla="*/ 759 w 759"/>
                    <a:gd name="T17" fmla="*/ 224 h 4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9"/>
                    <a:gd name="T28" fmla="*/ 0 h 470"/>
                    <a:gd name="T29" fmla="*/ 759 w 759"/>
                    <a:gd name="T30" fmla="*/ 470 h 4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9" h="470">
                      <a:moveTo>
                        <a:pt x="0" y="240"/>
                      </a:moveTo>
                      <a:cubicBezTo>
                        <a:pt x="25" y="174"/>
                        <a:pt x="50" y="108"/>
                        <a:pt x="82" y="69"/>
                      </a:cubicBezTo>
                      <a:cubicBezTo>
                        <a:pt x="113" y="29"/>
                        <a:pt x="155" y="0"/>
                        <a:pt x="188" y="4"/>
                      </a:cubicBezTo>
                      <a:cubicBezTo>
                        <a:pt x="220" y="7"/>
                        <a:pt x="253" y="55"/>
                        <a:pt x="278" y="93"/>
                      </a:cubicBezTo>
                      <a:cubicBezTo>
                        <a:pt x="302" y="130"/>
                        <a:pt x="310" y="176"/>
                        <a:pt x="335" y="232"/>
                      </a:cubicBezTo>
                      <a:cubicBezTo>
                        <a:pt x="359" y="287"/>
                        <a:pt x="392" y="388"/>
                        <a:pt x="425" y="428"/>
                      </a:cubicBezTo>
                      <a:cubicBezTo>
                        <a:pt x="457" y="467"/>
                        <a:pt x="490" y="470"/>
                        <a:pt x="531" y="469"/>
                      </a:cubicBezTo>
                      <a:cubicBezTo>
                        <a:pt x="571" y="467"/>
                        <a:pt x="632" y="460"/>
                        <a:pt x="670" y="420"/>
                      </a:cubicBezTo>
                      <a:cubicBezTo>
                        <a:pt x="708" y="379"/>
                        <a:pt x="744" y="258"/>
                        <a:pt x="759" y="224"/>
                      </a:cubicBezTo>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grpSp>
        </p:grpSp>
        <p:sp>
          <p:nvSpPr>
            <p:cNvPr id="81957" name="Text Box 23"/>
            <p:cNvSpPr txBox="1">
              <a:spLocks noChangeArrowheads="1"/>
            </p:cNvSpPr>
            <p:nvPr/>
          </p:nvSpPr>
          <p:spPr bwMode="auto">
            <a:xfrm>
              <a:off x="1854" y="2726"/>
              <a:ext cx="514" cy="212"/>
            </a:xfrm>
            <a:prstGeom prst="rect">
              <a:avLst/>
            </a:prstGeom>
            <a:noFill/>
            <a:ln w="9525">
              <a:noFill/>
              <a:miter lim="800000"/>
              <a:headEnd/>
              <a:tailEnd/>
            </a:ln>
          </p:spPr>
          <p:txBody>
            <a:bodyPr wrap="none">
              <a:prstTxWarp prst="textNoShape">
                <a:avLst/>
              </a:prstTxWarp>
              <a:spAutoFit/>
            </a:bodyPr>
            <a:lstStyle/>
            <a:p>
              <a:pPr eaLnBrk="0" hangingPunct="0"/>
              <a:r>
                <a:rPr lang="en-US" sz="1600"/>
                <a:t>Forever</a:t>
              </a:r>
            </a:p>
          </p:txBody>
        </p:sp>
        <p:sp>
          <p:nvSpPr>
            <p:cNvPr id="81958" name="Text Box 24"/>
            <p:cNvSpPr txBox="1">
              <a:spLocks noChangeArrowheads="1"/>
            </p:cNvSpPr>
            <p:nvPr/>
          </p:nvSpPr>
          <p:spPr bwMode="auto">
            <a:xfrm>
              <a:off x="310" y="2726"/>
              <a:ext cx="589" cy="212"/>
            </a:xfrm>
            <a:prstGeom prst="rect">
              <a:avLst/>
            </a:prstGeom>
            <a:noFill/>
            <a:ln w="9525">
              <a:noFill/>
              <a:miter lim="800000"/>
              <a:headEnd/>
              <a:tailEnd/>
            </a:ln>
          </p:spPr>
          <p:txBody>
            <a:bodyPr wrap="none">
              <a:prstTxWarp prst="textNoShape">
                <a:avLst/>
              </a:prstTxWarp>
              <a:spAutoFit/>
            </a:bodyPr>
            <a:lstStyle/>
            <a:p>
              <a:pPr eaLnBrk="0" hangingPunct="0"/>
              <a:r>
                <a:rPr lang="en-US" sz="1600"/>
                <a:t>- Forever</a:t>
              </a:r>
            </a:p>
          </p:txBody>
        </p:sp>
      </p:grpSp>
      <p:sp>
        <p:nvSpPr>
          <p:cNvPr id="81924" name="Line 25"/>
          <p:cNvSpPr>
            <a:spLocks noChangeShapeType="1"/>
          </p:cNvSpPr>
          <p:nvPr/>
        </p:nvSpPr>
        <p:spPr bwMode="auto">
          <a:xfrm>
            <a:off x="944563" y="4187825"/>
            <a:ext cx="0" cy="174148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1925" name="Line 26"/>
          <p:cNvSpPr>
            <a:spLocks noChangeShapeType="1"/>
          </p:cNvSpPr>
          <p:nvPr/>
        </p:nvSpPr>
        <p:spPr bwMode="auto">
          <a:xfrm flipV="1">
            <a:off x="958850" y="5942013"/>
            <a:ext cx="2290763"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1926" name="Text Box 27"/>
          <p:cNvSpPr txBox="1">
            <a:spLocks noChangeArrowheads="1"/>
          </p:cNvSpPr>
          <p:nvPr/>
        </p:nvSpPr>
        <p:spPr bwMode="auto">
          <a:xfrm rot="-5400000">
            <a:off x="-174625" y="4827588"/>
            <a:ext cx="1635125" cy="336550"/>
          </a:xfrm>
          <a:prstGeom prst="rect">
            <a:avLst/>
          </a:prstGeom>
          <a:noFill/>
          <a:ln w="9525">
            <a:noFill/>
            <a:miter lim="800000"/>
            <a:headEnd/>
            <a:tailEnd/>
          </a:ln>
        </p:spPr>
        <p:txBody>
          <a:bodyPr wrap="none">
            <a:prstTxWarp prst="textNoShape">
              <a:avLst/>
            </a:prstTxWarp>
            <a:spAutoFit/>
          </a:bodyPr>
          <a:lstStyle/>
          <a:p>
            <a:pPr eaLnBrk="0" hangingPunct="0"/>
            <a:r>
              <a:rPr lang="en-US" sz="1600" b="1"/>
              <a:t>Amplitude (dPa)</a:t>
            </a:r>
          </a:p>
        </p:txBody>
      </p:sp>
      <p:sp>
        <p:nvSpPr>
          <p:cNvPr id="81927" name="Text Box 28"/>
          <p:cNvSpPr txBox="1">
            <a:spLocks noChangeArrowheads="1"/>
          </p:cNvSpPr>
          <p:nvPr/>
        </p:nvSpPr>
        <p:spPr bwMode="auto">
          <a:xfrm>
            <a:off x="1473200" y="6207125"/>
            <a:ext cx="1069975" cy="336550"/>
          </a:xfrm>
          <a:prstGeom prst="rect">
            <a:avLst/>
          </a:prstGeom>
          <a:noFill/>
          <a:ln w="9525">
            <a:noFill/>
            <a:miter lim="800000"/>
            <a:headEnd/>
            <a:tailEnd/>
          </a:ln>
        </p:spPr>
        <p:txBody>
          <a:bodyPr wrap="none">
            <a:prstTxWarp prst="textNoShape">
              <a:avLst/>
            </a:prstTxWarp>
            <a:spAutoFit/>
          </a:bodyPr>
          <a:lstStyle/>
          <a:p>
            <a:pPr eaLnBrk="0" hangingPunct="0"/>
            <a:r>
              <a:rPr lang="en-US" sz="1600" b="1"/>
              <a:t>Time (ms)</a:t>
            </a:r>
          </a:p>
        </p:txBody>
      </p:sp>
      <p:sp>
        <p:nvSpPr>
          <p:cNvPr id="81928" name="Freeform 29"/>
          <p:cNvSpPr>
            <a:spLocks/>
          </p:cNvSpPr>
          <p:nvPr/>
        </p:nvSpPr>
        <p:spPr bwMode="auto">
          <a:xfrm>
            <a:off x="955675" y="4686300"/>
            <a:ext cx="285750" cy="746125"/>
          </a:xfrm>
          <a:custGeom>
            <a:avLst/>
            <a:gdLst>
              <a:gd name="T0" fmla="*/ 0 w 759"/>
              <a:gd name="T1" fmla="*/ 381000 h 470"/>
              <a:gd name="T2" fmla="*/ 30872 w 759"/>
              <a:gd name="T3" fmla="*/ 109538 h 470"/>
              <a:gd name="T4" fmla="*/ 70779 w 759"/>
              <a:gd name="T5" fmla="*/ 6350 h 470"/>
              <a:gd name="T6" fmla="*/ 104662 w 759"/>
              <a:gd name="T7" fmla="*/ 147638 h 470"/>
              <a:gd name="T8" fmla="*/ 126122 w 759"/>
              <a:gd name="T9" fmla="*/ 368300 h 470"/>
              <a:gd name="T10" fmla="*/ 160005 w 759"/>
              <a:gd name="T11" fmla="*/ 679450 h 470"/>
              <a:gd name="T12" fmla="*/ 199912 w 759"/>
              <a:gd name="T13" fmla="*/ 744538 h 470"/>
              <a:gd name="T14" fmla="*/ 252243 w 759"/>
              <a:gd name="T15" fmla="*/ 666750 h 470"/>
              <a:gd name="T16" fmla="*/ 285750 w 759"/>
              <a:gd name="T17" fmla="*/ 355600 h 4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9"/>
              <a:gd name="T28" fmla="*/ 0 h 470"/>
              <a:gd name="T29" fmla="*/ 759 w 759"/>
              <a:gd name="T30" fmla="*/ 470 h 4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9" h="470">
                <a:moveTo>
                  <a:pt x="0" y="240"/>
                </a:moveTo>
                <a:cubicBezTo>
                  <a:pt x="25" y="174"/>
                  <a:pt x="50" y="108"/>
                  <a:pt x="82" y="69"/>
                </a:cubicBezTo>
                <a:cubicBezTo>
                  <a:pt x="113" y="29"/>
                  <a:pt x="155" y="0"/>
                  <a:pt x="188" y="4"/>
                </a:cubicBezTo>
                <a:cubicBezTo>
                  <a:pt x="220" y="7"/>
                  <a:pt x="253" y="55"/>
                  <a:pt x="278" y="93"/>
                </a:cubicBezTo>
                <a:cubicBezTo>
                  <a:pt x="302" y="130"/>
                  <a:pt x="310" y="176"/>
                  <a:pt x="335" y="232"/>
                </a:cubicBezTo>
                <a:cubicBezTo>
                  <a:pt x="359" y="287"/>
                  <a:pt x="392" y="388"/>
                  <a:pt x="425" y="428"/>
                </a:cubicBezTo>
                <a:cubicBezTo>
                  <a:pt x="457" y="467"/>
                  <a:pt x="490" y="470"/>
                  <a:pt x="531" y="469"/>
                </a:cubicBezTo>
                <a:cubicBezTo>
                  <a:pt x="571" y="467"/>
                  <a:pt x="632" y="460"/>
                  <a:pt x="670" y="420"/>
                </a:cubicBezTo>
                <a:cubicBezTo>
                  <a:pt x="708" y="379"/>
                  <a:pt x="744" y="258"/>
                  <a:pt x="759" y="224"/>
                </a:cubicBezTo>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81929" name="Freeform 30"/>
          <p:cNvSpPr>
            <a:spLocks/>
          </p:cNvSpPr>
          <p:nvPr/>
        </p:nvSpPr>
        <p:spPr bwMode="auto">
          <a:xfrm>
            <a:off x="1239838" y="4668838"/>
            <a:ext cx="285750" cy="746125"/>
          </a:xfrm>
          <a:custGeom>
            <a:avLst/>
            <a:gdLst>
              <a:gd name="T0" fmla="*/ 0 w 759"/>
              <a:gd name="T1" fmla="*/ 381000 h 470"/>
              <a:gd name="T2" fmla="*/ 30872 w 759"/>
              <a:gd name="T3" fmla="*/ 109538 h 470"/>
              <a:gd name="T4" fmla="*/ 70779 w 759"/>
              <a:gd name="T5" fmla="*/ 6350 h 470"/>
              <a:gd name="T6" fmla="*/ 104662 w 759"/>
              <a:gd name="T7" fmla="*/ 147638 h 470"/>
              <a:gd name="T8" fmla="*/ 126122 w 759"/>
              <a:gd name="T9" fmla="*/ 368300 h 470"/>
              <a:gd name="T10" fmla="*/ 160005 w 759"/>
              <a:gd name="T11" fmla="*/ 679450 h 470"/>
              <a:gd name="T12" fmla="*/ 199912 w 759"/>
              <a:gd name="T13" fmla="*/ 744538 h 470"/>
              <a:gd name="T14" fmla="*/ 252243 w 759"/>
              <a:gd name="T15" fmla="*/ 666750 h 470"/>
              <a:gd name="T16" fmla="*/ 285750 w 759"/>
              <a:gd name="T17" fmla="*/ 355600 h 4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9"/>
              <a:gd name="T28" fmla="*/ 0 h 470"/>
              <a:gd name="T29" fmla="*/ 759 w 759"/>
              <a:gd name="T30" fmla="*/ 470 h 4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9" h="470">
                <a:moveTo>
                  <a:pt x="0" y="240"/>
                </a:moveTo>
                <a:cubicBezTo>
                  <a:pt x="25" y="174"/>
                  <a:pt x="50" y="108"/>
                  <a:pt x="82" y="69"/>
                </a:cubicBezTo>
                <a:cubicBezTo>
                  <a:pt x="113" y="29"/>
                  <a:pt x="155" y="0"/>
                  <a:pt x="188" y="4"/>
                </a:cubicBezTo>
                <a:cubicBezTo>
                  <a:pt x="220" y="7"/>
                  <a:pt x="253" y="55"/>
                  <a:pt x="278" y="93"/>
                </a:cubicBezTo>
                <a:cubicBezTo>
                  <a:pt x="302" y="130"/>
                  <a:pt x="310" y="176"/>
                  <a:pt x="335" y="232"/>
                </a:cubicBezTo>
                <a:cubicBezTo>
                  <a:pt x="359" y="287"/>
                  <a:pt x="392" y="388"/>
                  <a:pt x="425" y="428"/>
                </a:cubicBezTo>
                <a:cubicBezTo>
                  <a:pt x="457" y="467"/>
                  <a:pt x="490" y="470"/>
                  <a:pt x="531" y="469"/>
                </a:cubicBezTo>
                <a:cubicBezTo>
                  <a:pt x="571" y="467"/>
                  <a:pt x="632" y="460"/>
                  <a:pt x="670" y="420"/>
                </a:cubicBezTo>
                <a:cubicBezTo>
                  <a:pt x="708" y="379"/>
                  <a:pt x="744" y="258"/>
                  <a:pt x="759" y="224"/>
                </a:cubicBezTo>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81930" name="Freeform 31"/>
          <p:cNvSpPr>
            <a:spLocks/>
          </p:cNvSpPr>
          <p:nvPr/>
        </p:nvSpPr>
        <p:spPr bwMode="auto">
          <a:xfrm>
            <a:off x="1533525" y="4684713"/>
            <a:ext cx="285750" cy="746125"/>
          </a:xfrm>
          <a:custGeom>
            <a:avLst/>
            <a:gdLst>
              <a:gd name="T0" fmla="*/ 0 w 759"/>
              <a:gd name="T1" fmla="*/ 381000 h 470"/>
              <a:gd name="T2" fmla="*/ 30872 w 759"/>
              <a:gd name="T3" fmla="*/ 109538 h 470"/>
              <a:gd name="T4" fmla="*/ 70779 w 759"/>
              <a:gd name="T5" fmla="*/ 6350 h 470"/>
              <a:gd name="T6" fmla="*/ 104662 w 759"/>
              <a:gd name="T7" fmla="*/ 147638 h 470"/>
              <a:gd name="T8" fmla="*/ 126122 w 759"/>
              <a:gd name="T9" fmla="*/ 368300 h 470"/>
              <a:gd name="T10" fmla="*/ 160005 w 759"/>
              <a:gd name="T11" fmla="*/ 679450 h 470"/>
              <a:gd name="T12" fmla="*/ 199912 w 759"/>
              <a:gd name="T13" fmla="*/ 744538 h 470"/>
              <a:gd name="T14" fmla="*/ 252243 w 759"/>
              <a:gd name="T15" fmla="*/ 666750 h 470"/>
              <a:gd name="T16" fmla="*/ 285750 w 759"/>
              <a:gd name="T17" fmla="*/ 355600 h 4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9"/>
              <a:gd name="T28" fmla="*/ 0 h 470"/>
              <a:gd name="T29" fmla="*/ 759 w 759"/>
              <a:gd name="T30" fmla="*/ 470 h 4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9" h="470">
                <a:moveTo>
                  <a:pt x="0" y="240"/>
                </a:moveTo>
                <a:cubicBezTo>
                  <a:pt x="25" y="174"/>
                  <a:pt x="50" y="108"/>
                  <a:pt x="82" y="69"/>
                </a:cubicBezTo>
                <a:cubicBezTo>
                  <a:pt x="113" y="29"/>
                  <a:pt x="155" y="0"/>
                  <a:pt x="188" y="4"/>
                </a:cubicBezTo>
                <a:cubicBezTo>
                  <a:pt x="220" y="7"/>
                  <a:pt x="253" y="55"/>
                  <a:pt x="278" y="93"/>
                </a:cubicBezTo>
                <a:cubicBezTo>
                  <a:pt x="302" y="130"/>
                  <a:pt x="310" y="176"/>
                  <a:pt x="335" y="232"/>
                </a:cubicBezTo>
                <a:cubicBezTo>
                  <a:pt x="359" y="287"/>
                  <a:pt x="392" y="388"/>
                  <a:pt x="425" y="428"/>
                </a:cubicBezTo>
                <a:cubicBezTo>
                  <a:pt x="457" y="467"/>
                  <a:pt x="490" y="470"/>
                  <a:pt x="531" y="469"/>
                </a:cubicBezTo>
                <a:cubicBezTo>
                  <a:pt x="571" y="467"/>
                  <a:pt x="632" y="460"/>
                  <a:pt x="670" y="420"/>
                </a:cubicBezTo>
                <a:cubicBezTo>
                  <a:pt x="708" y="379"/>
                  <a:pt x="744" y="258"/>
                  <a:pt x="759" y="224"/>
                </a:cubicBezTo>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81931" name="Text Box 32"/>
          <p:cNvSpPr txBox="1">
            <a:spLocks noChangeArrowheads="1"/>
          </p:cNvSpPr>
          <p:nvPr/>
        </p:nvSpPr>
        <p:spPr bwMode="auto">
          <a:xfrm>
            <a:off x="2927350" y="5995988"/>
            <a:ext cx="285750" cy="336550"/>
          </a:xfrm>
          <a:prstGeom prst="rect">
            <a:avLst/>
          </a:prstGeom>
          <a:noFill/>
          <a:ln w="9525">
            <a:noFill/>
            <a:miter lim="800000"/>
            <a:headEnd/>
            <a:tailEnd/>
          </a:ln>
        </p:spPr>
        <p:txBody>
          <a:bodyPr wrap="none">
            <a:prstTxWarp prst="textNoShape">
              <a:avLst/>
            </a:prstTxWarp>
            <a:spAutoFit/>
          </a:bodyPr>
          <a:lstStyle/>
          <a:p>
            <a:pPr eaLnBrk="0" hangingPunct="0"/>
            <a:r>
              <a:rPr lang="en-US" sz="1600"/>
              <a:t>5</a:t>
            </a:r>
          </a:p>
        </p:txBody>
      </p:sp>
      <p:sp>
        <p:nvSpPr>
          <p:cNvPr id="81932" name="Text Box 33"/>
          <p:cNvSpPr txBox="1">
            <a:spLocks noChangeArrowheads="1"/>
          </p:cNvSpPr>
          <p:nvPr/>
        </p:nvSpPr>
        <p:spPr bwMode="auto">
          <a:xfrm>
            <a:off x="827088" y="6035675"/>
            <a:ext cx="285750" cy="336550"/>
          </a:xfrm>
          <a:prstGeom prst="rect">
            <a:avLst/>
          </a:prstGeom>
          <a:noFill/>
          <a:ln w="9525">
            <a:noFill/>
            <a:miter lim="800000"/>
            <a:headEnd/>
            <a:tailEnd/>
          </a:ln>
        </p:spPr>
        <p:txBody>
          <a:bodyPr wrap="none">
            <a:prstTxWarp prst="textNoShape">
              <a:avLst/>
            </a:prstTxWarp>
            <a:spAutoFit/>
          </a:bodyPr>
          <a:lstStyle/>
          <a:p>
            <a:pPr eaLnBrk="0" hangingPunct="0"/>
            <a:r>
              <a:rPr lang="en-US" sz="1600"/>
              <a:t>0</a:t>
            </a:r>
          </a:p>
        </p:txBody>
      </p:sp>
      <p:grpSp>
        <p:nvGrpSpPr>
          <p:cNvPr id="81933" name="Group 34"/>
          <p:cNvGrpSpPr>
            <a:grpSpLocks/>
          </p:cNvGrpSpPr>
          <p:nvPr/>
        </p:nvGrpSpPr>
        <p:grpSpPr bwMode="auto">
          <a:xfrm>
            <a:off x="4768850" y="1662113"/>
            <a:ext cx="2555875" cy="2182812"/>
            <a:chOff x="3004" y="1047"/>
            <a:chExt cx="1610" cy="1375"/>
          </a:xfrm>
        </p:grpSpPr>
        <p:grpSp>
          <p:nvGrpSpPr>
            <p:cNvPr id="81946" name="Group 35"/>
            <p:cNvGrpSpPr>
              <a:grpSpLocks/>
            </p:cNvGrpSpPr>
            <p:nvPr/>
          </p:nvGrpSpPr>
          <p:grpSpPr bwMode="auto">
            <a:xfrm>
              <a:off x="3260" y="1047"/>
              <a:ext cx="1354" cy="1113"/>
              <a:chOff x="588" y="2160"/>
              <a:chExt cx="1354" cy="1121"/>
            </a:xfrm>
          </p:grpSpPr>
          <p:sp>
            <p:nvSpPr>
              <p:cNvPr id="81950" name="Line 36"/>
              <p:cNvSpPr>
                <a:spLocks noChangeShapeType="1"/>
              </p:cNvSpPr>
              <p:nvPr/>
            </p:nvSpPr>
            <p:spPr bwMode="auto">
              <a:xfrm>
                <a:off x="588" y="2160"/>
                <a:ext cx="0" cy="1113"/>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1951" name="Line 37"/>
              <p:cNvSpPr>
                <a:spLocks noChangeShapeType="1"/>
              </p:cNvSpPr>
              <p:nvPr/>
            </p:nvSpPr>
            <p:spPr bwMode="auto">
              <a:xfrm flipV="1">
                <a:off x="596" y="3281"/>
                <a:ext cx="1346"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grpSp>
        <p:sp>
          <p:nvSpPr>
            <p:cNvPr id="81947" name="Line 38"/>
            <p:cNvSpPr>
              <a:spLocks noChangeShapeType="1"/>
            </p:cNvSpPr>
            <p:nvPr/>
          </p:nvSpPr>
          <p:spPr bwMode="auto">
            <a:xfrm>
              <a:off x="3975" y="1475"/>
              <a:ext cx="0" cy="685"/>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1948" name="Text Box 39"/>
            <p:cNvSpPr txBox="1">
              <a:spLocks noChangeArrowheads="1"/>
            </p:cNvSpPr>
            <p:nvPr/>
          </p:nvSpPr>
          <p:spPr bwMode="auto">
            <a:xfrm rot="-5400000">
              <a:off x="2766" y="1535"/>
              <a:ext cx="688" cy="212"/>
            </a:xfrm>
            <a:prstGeom prst="rect">
              <a:avLst/>
            </a:prstGeom>
            <a:noFill/>
            <a:ln w="9525">
              <a:noFill/>
              <a:miter lim="800000"/>
              <a:headEnd/>
              <a:tailEnd/>
            </a:ln>
          </p:spPr>
          <p:txBody>
            <a:bodyPr wrap="none">
              <a:prstTxWarp prst="textNoShape">
                <a:avLst/>
              </a:prstTxWarp>
              <a:spAutoFit/>
            </a:bodyPr>
            <a:lstStyle/>
            <a:p>
              <a:pPr eaLnBrk="0" hangingPunct="0"/>
              <a:r>
                <a:rPr lang="en-US" sz="1600" b="1"/>
                <a:t>Level (dB)</a:t>
              </a:r>
            </a:p>
          </p:txBody>
        </p:sp>
        <p:sp>
          <p:nvSpPr>
            <p:cNvPr id="81949" name="Text Box 40"/>
            <p:cNvSpPr txBox="1">
              <a:spLocks noChangeArrowheads="1"/>
            </p:cNvSpPr>
            <p:nvPr/>
          </p:nvSpPr>
          <p:spPr bwMode="auto">
            <a:xfrm>
              <a:off x="3476" y="2210"/>
              <a:ext cx="973" cy="212"/>
            </a:xfrm>
            <a:prstGeom prst="rect">
              <a:avLst/>
            </a:prstGeom>
            <a:noFill/>
            <a:ln w="9525">
              <a:noFill/>
              <a:miter lim="800000"/>
              <a:headEnd/>
              <a:tailEnd/>
            </a:ln>
          </p:spPr>
          <p:txBody>
            <a:bodyPr wrap="none">
              <a:prstTxWarp prst="textNoShape">
                <a:avLst/>
              </a:prstTxWarp>
              <a:spAutoFit/>
            </a:bodyPr>
            <a:lstStyle/>
            <a:p>
              <a:pPr eaLnBrk="0" hangingPunct="0"/>
              <a:r>
                <a:rPr lang="en-US" sz="1600" b="1"/>
                <a:t>Frequency (Hz)</a:t>
              </a:r>
            </a:p>
          </p:txBody>
        </p:sp>
      </p:grpSp>
      <p:grpSp>
        <p:nvGrpSpPr>
          <p:cNvPr id="81934" name="Group 41"/>
          <p:cNvGrpSpPr>
            <a:grpSpLocks/>
          </p:cNvGrpSpPr>
          <p:nvPr/>
        </p:nvGrpSpPr>
        <p:grpSpPr bwMode="auto">
          <a:xfrm>
            <a:off x="5199063" y="4148138"/>
            <a:ext cx="2149475" cy="1766887"/>
            <a:chOff x="588" y="2160"/>
            <a:chExt cx="1354" cy="1121"/>
          </a:xfrm>
        </p:grpSpPr>
        <p:sp>
          <p:nvSpPr>
            <p:cNvPr id="81944" name="Line 42"/>
            <p:cNvSpPr>
              <a:spLocks noChangeShapeType="1"/>
            </p:cNvSpPr>
            <p:nvPr/>
          </p:nvSpPr>
          <p:spPr bwMode="auto">
            <a:xfrm>
              <a:off x="588" y="2160"/>
              <a:ext cx="0" cy="1113"/>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1945" name="Line 43"/>
            <p:cNvSpPr>
              <a:spLocks noChangeShapeType="1"/>
            </p:cNvSpPr>
            <p:nvPr/>
          </p:nvSpPr>
          <p:spPr bwMode="auto">
            <a:xfrm flipV="1">
              <a:off x="596" y="3281"/>
              <a:ext cx="1346"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grpSp>
      <p:sp>
        <p:nvSpPr>
          <p:cNvPr id="81935" name="Text Box 44"/>
          <p:cNvSpPr txBox="1">
            <a:spLocks noChangeArrowheads="1"/>
          </p:cNvSpPr>
          <p:nvPr/>
        </p:nvSpPr>
        <p:spPr bwMode="auto">
          <a:xfrm rot="-5400000">
            <a:off x="4414838" y="4922838"/>
            <a:ext cx="1092200" cy="336550"/>
          </a:xfrm>
          <a:prstGeom prst="rect">
            <a:avLst/>
          </a:prstGeom>
          <a:noFill/>
          <a:ln w="9525">
            <a:noFill/>
            <a:miter lim="800000"/>
            <a:headEnd/>
            <a:tailEnd/>
          </a:ln>
        </p:spPr>
        <p:txBody>
          <a:bodyPr wrap="none">
            <a:prstTxWarp prst="textNoShape">
              <a:avLst/>
            </a:prstTxWarp>
            <a:spAutoFit/>
          </a:bodyPr>
          <a:lstStyle/>
          <a:p>
            <a:pPr eaLnBrk="0" hangingPunct="0"/>
            <a:r>
              <a:rPr lang="en-US" sz="1600" b="1"/>
              <a:t>Level (dB)</a:t>
            </a:r>
          </a:p>
        </p:txBody>
      </p:sp>
      <p:sp>
        <p:nvSpPr>
          <p:cNvPr id="81936" name="Text Box 45"/>
          <p:cNvSpPr txBox="1">
            <a:spLocks noChangeArrowheads="1"/>
          </p:cNvSpPr>
          <p:nvPr/>
        </p:nvSpPr>
        <p:spPr bwMode="auto">
          <a:xfrm>
            <a:off x="5541963" y="5994400"/>
            <a:ext cx="1544637" cy="336550"/>
          </a:xfrm>
          <a:prstGeom prst="rect">
            <a:avLst/>
          </a:prstGeom>
          <a:noFill/>
          <a:ln w="9525">
            <a:noFill/>
            <a:miter lim="800000"/>
            <a:headEnd/>
            <a:tailEnd/>
          </a:ln>
        </p:spPr>
        <p:txBody>
          <a:bodyPr wrap="none">
            <a:prstTxWarp prst="textNoShape">
              <a:avLst/>
            </a:prstTxWarp>
            <a:spAutoFit/>
          </a:bodyPr>
          <a:lstStyle/>
          <a:p>
            <a:pPr eaLnBrk="0" hangingPunct="0"/>
            <a:r>
              <a:rPr lang="en-US" sz="1600" b="1"/>
              <a:t>Frequency (Hz)</a:t>
            </a:r>
          </a:p>
        </p:txBody>
      </p:sp>
      <p:sp>
        <p:nvSpPr>
          <p:cNvPr id="81937" name="Freeform 46"/>
          <p:cNvSpPr>
            <a:spLocks/>
          </p:cNvSpPr>
          <p:nvPr/>
        </p:nvSpPr>
        <p:spPr bwMode="auto">
          <a:xfrm>
            <a:off x="5935663" y="4678363"/>
            <a:ext cx="582612" cy="1243012"/>
          </a:xfrm>
          <a:custGeom>
            <a:avLst/>
            <a:gdLst>
              <a:gd name="T0" fmla="*/ 0 w 367"/>
              <a:gd name="T1" fmla="*/ 1243012 h 783"/>
              <a:gd name="T2" fmla="*/ 25400 w 367"/>
              <a:gd name="T3" fmla="*/ 931862 h 783"/>
              <a:gd name="T4" fmla="*/ 90487 w 367"/>
              <a:gd name="T5" fmla="*/ 685800 h 783"/>
              <a:gd name="T6" fmla="*/ 180975 w 367"/>
              <a:gd name="T7" fmla="*/ 427037 h 783"/>
              <a:gd name="T8" fmla="*/ 311150 w 367"/>
              <a:gd name="T9" fmla="*/ 63500 h 783"/>
              <a:gd name="T10" fmla="*/ 388937 w 367"/>
              <a:gd name="T11" fmla="*/ 50800 h 783"/>
              <a:gd name="T12" fmla="*/ 439737 w 367"/>
              <a:gd name="T13" fmla="*/ 193675 h 783"/>
              <a:gd name="T14" fmla="*/ 492125 w 367"/>
              <a:gd name="T15" fmla="*/ 427037 h 783"/>
              <a:gd name="T16" fmla="*/ 542925 w 367"/>
              <a:gd name="T17" fmla="*/ 776287 h 783"/>
              <a:gd name="T18" fmla="*/ 582612 w 367"/>
              <a:gd name="T19" fmla="*/ 1217612 h 7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7"/>
              <a:gd name="T31" fmla="*/ 0 h 783"/>
              <a:gd name="T32" fmla="*/ 367 w 367"/>
              <a:gd name="T33" fmla="*/ 783 h 7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7" h="783">
                <a:moveTo>
                  <a:pt x="0" y="783"/>
                </a:moveTo>
                <a:cubicBezTo>
                  <a:pt x="3" y="714"/>
                  <a:pt x="6" y="645"/>
                  <a:pt x="16" y="587"/>
                </a:cubicBezTo>
                <a:cubicBezTo>
                  <a:pt x="25" y="528"/>
                  <a:pt x="40" y="484"/>
                  <a:pt x="57" y="432"/>
                </a:cubicBezTo>
                <a:cubicBezTo>
                  <a:pt x="73" y="379"/>
                  <a:pt x="90" y="334"/>
                  <a:pt x="114" y="269"/>
                </a:cubicBezTo>
                <a:cubicBezTo>
                  <a:pt x="137" y="203"/>
                  <a:pt x="174" y="79"/>
                  <a:pt x="196" y="40"/>
                </a:cubicBezTo>
                <a:cubicBezTo>
                  <a:pt x="217" y="0"/>
                  <a:pt x="231" y="18"/>
                  <a:pt x="245" y="32"/>
                </a:cubicBezTo>
                <a:cubicBezTo>
                  <a:pt x="258" y="45"/>
                  <a:pt x="266" y="82"/>
                  <a:pt x="277" y="122"/>
                </a:cubicBezTo>
                <a:cubicBezTo>
                  <a:pt x="287" y="161"/>
                  <a:pt x="299" y="207"/>
                  <a:pt x="310" y="269"/>
                </a:cubicBezTo>
                <a:cubicBezTo>
                  <a:pt x="320" y="330"/>
                  <a:pt x="332" y="406"/>
                  <a:pt x="342" y="489"/>
                </a:cubicBezTo>
                <a:cubicBezTo>
                  <a:pt x="351" y="571"/>
                  <a:pt x="361" y="719"/>
                  <a:pt x="367" y="767"/>
                </a:cubicBezTo>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81938" name="Freeform 47"/>
          <p:cNvSpPr>
            <a:spLocks/>
          </p:cNvSpPr>
          <p:nvPr/>
        </p:nvSpPr>
        <p:spPr bwMode="auto">
          <a:xfrm>
            <a:off x="5556250" y="5480050"/>
            <a:ext cx="401638" cy="425450"/>
          </a:xfrm>
          <a:custGeom>
            <a:avLst/>
            <a:gdLst>
              <a:gd name="T0" fmla="*/ 0 w 367"/>
              <a:gd name="T1" fmla="*/ 425450 h 783"/>
              <a:gd name="T2" fmla="*/ 17510 w 367"/>
              <a:gd name="T3" fmla="*/ 318952 h 783"/>
              <a:gd name="T4" fmla="*/ 62380 w 367"/>
              <a:gd name="T5" fmla="*/ 234731 h 783"/>
              <a:gd name="T6" fmla="*/ 124759 w 367"/>
              <a:gd name="T7" fmla="*/ 146164 h 783"/>
              <a:gd name="T8" fmla="*/ 214499 w 367"/>
              <a:gd name="T9" fmla="*/ 21734 h 783"/>
              <a:gd name="T10" fmla="*/ 268123 w 367"/>
              <a:gd name="T11" fmla="*/ 17387 h 783"/>
              <a:gd name="T12" fmla="*/ 303144 w 367"/>
              <a:gd name="T13" fmla="*/ 66290 h 783"/>
              <a:gd name="T14" fmla="*/ 339258 w 367"/>
              <a:gd name="T15" fmla="*/ 146164 h 783"/>
              <a:gd name="T16" fmla="*/ 374278 w 367"/>
              <a:gd name="T17" fmla="*/ 265702 h 783"/>
              <a:gd name="T18" fmla="*/ 401638 w 367"/>
              <a:gd name="T19" fmla="*/ 416756 h 7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7"/>
              <a:gd name="T31" fmla="*/ 0 h 783"/>
              <a:gd name="T32" fmla="*/ 367 w 367"/>
              <a:gd name="T33" fmla="*/ 783 h 7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7" h="783">
                <a:moveTo>
                  <a:pt x="0" y="783"/>
                </a:moveTo>
                <a:cubicBezTo>
                  <a:pt x="3" y="714"/>
                  <a:pt x="6" y="645"/>
                  <a:pt x="16" y="587"/>
                </a:cubicBezTo>
                <a:cubicBezTo>
                  <a:pt x="25" y="528"/>
                  <a:pt x="40" y="484"/>
                  <a:pt x="57" y="432"/>
                </a:cubicBezTo>
                <a:cubicBezTo>
                  <a:pt x="73" y="379"/>
                  <a:pt x="90" y="334"/>
                  <a:pt x="114" y="269"/>
                </a:cubicBezTo>
                <a:cubicBezTo>
                  <a:pt x="137" y="203"/>
                  <a:pt x="174" y="79"/>
                  <a:pt x="196" y="40"/>
                </a:cubicBezTo>
                <a:cubicBezTo>
                  <a:pt x="217" y="0"/>
                  <a:pt x="231" y="18"/>
                  <a:pt x="245" y="32"/>
                </a:cubicBezTo>
                <a:cubicBezTo>
                  <a:pt x="258" y="45"/>
                  <a:pt x="266" y="82"/>
                  <a:pt x="277" y="122"/>
                </a:cubicBezTo>
                <a:cubicBezTo>
                  <a:pt x="287" y="161"/>
                  <a:pt x="299" y="207"/>
                  <a:pt x="310" y="269"/>
                </a:cubicBezTo>
                <a:cubicBezTo>
                  <a:pt x="320" y="330"/>
                  <a:pt x="332" y="406"/>
                  <a:pt x="342" y="489"/>
                </a:cubicBezTo>
                <a:cubicBezTo>
                  <a:pt x="351" y="571"/>
                  <a:pt x="361" y="719"/>
                  <a:pt x="367" y="767"/>
                </a:cubicBezTo>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81939" name="Freeform 48"/>
          <p:cNvSpPr>
            <a:spLocks/>
          </p:cNvSpPr>
          <p:nvPr/>
        </p:nvSpPr>
        <p:spPr bwMode="auto">
          <a:xfrm>
            <a:off x="6915150" y="5695950"/>
            <a:ext cx="336550" cy="206375"/>
          </a:xfrm>
          <a:custGeom>
            <a:avLst/>
            <a:gdLst>
              <a:gd name="T0" fmla="*/ 0 w 367"/>
              <a:gd name="T1" fmla="*/ 206375 h 783"/>
              <a:gd name="T2" fmla="*/ 14672 w 367"/>
              <a:gd name="T3" fmla="*/ 154715 h 783"/>
              <a:gd name="T4" fmla="*/ 52271 w 367"/>
              <a:gd name="T5" fmla="*/ 113862 h 783"/>
              <a:gd name="T6" fmla="*/ 104541 w 367"/>
              <a:gd name="T7" fmla="*/ 70900 h 783"/>
              <a:gd name="T8" fmla="*/ 179738 w 367"/>
              <a:gd name="T9" fmla="*/ 10543 h 783"/>
              <a:gd name="T10" fmla="*/ 224672 w 367"/>
              <a:gd name="T11" fmla="*/ 8434 h 783"/>
              <a:gd name="T12" fmla="*/ 254017 w 367"/>
              <a:gd name="T13" fmla="*/ 32155 h 783"/>
              <a:gd name="T14" fmla="*/ 284279 w 367"/>
              <a:gd name="T15" fmla="*/ 70900 h 783"/>
              <a:gd name="T16" fmla="*/ 313624 w 367"/>
              <a:gd name="T17" fmla="*/ 128886 h 783"/>
              <a:gd name="T18" fmla="*/ 336550 w 367"/>
              <a:gd name="T19" fmla="*/ 202158 h 7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7"/>
              <a:gd name="T31" fmla="*/ 0 h 783"/>
              <a:gd name="T32" fmla="*/ 367 w 367"/>
              <a:gd name="T33" fmla="*/ 783 h 7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7" h="783">
                <a:moveTo>
                  <a:pt x="0" y="783"/>
                </a:moveTo>
                <a:cubicBezTo>
                  <a:pt x="3" y="714"/>
                  <a:pt x="6" y="645"/>
                  <a:pt x="16" y="587"/>
                </a:cubicBezTo>
                <a:cubicBezTo>
                  <a:pt x="25" y="528"/>
                  <a:pt x="40" y="484"/>
                  <a:pt x="57" y="432"/>
                </a:cubicBezTo>
                <a:cubicBezTo>
                  <a:pt x="73" y="379"/>
                  <a:pt x="90" y="334"/>
                  <a:pt x="114" y="269"/>
                </a:cubicBezTo>
                <a:cubicBezTo>
                  <a:pt x="137" y="203"/>
                  <a:pt x="174" y="79"/>
                  <a:pt x="196" y="40"/>
                </a:cubicBezTo>
                <a:cubicBezTo>
                  <a:pt x="217" y="0"/>
                  <a:pt x="231" y="18"/>
                  <a:pt x="245" y="32"/>
                </a:cubicBezTo>
                <a:cubicBezTo>
                  <a:pt x="258" y="45"/>
                  <a:pt x="266" y="82"/>
                  <a:pt x="277" y="122"/>
                </a:cubicBezTo>
                <a:cubicBezTo>
                  <a:pt x="287" y="161"/>
                  <a:pt x="299" y="207"/>
                  <a:pt x="310" y="269"/>
                </a:cubicBezTo>
                <a:cubicBezTo>
                  <a:pt x="320" y="330"/>
                  <a:pt x="332" y="406"/>
                  <a:pt x="342" y="489"/>
                </a:cubicBezTo>
                <a:cubicBezTo>
                  <a:pt x="351" y="571"/>
                  <a:pt x="361" y="719"/>
                  <a:pt x="367" y="767"/>
                </a:cubicBezTo>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81940" name="Freeform 49"/>
          <p:cNvSpPr>
            <a:spLocks/>
          </p:cNvSpPr>
          <p:nvPr/>
        </p:nvSpPr>
        <p:spPr bwMode="auto">
          <a:xfrm>
            <a:off x="6513513" y="5464175"/>
            <a:ext cx="401637" cy="425450"/>
          </a:xfrm>
          <a:custGeom>
            <a:avLst/>
            <a:gdLst>
              <a:gd name="T0" fmla="*/ 0 w 367"/>
              <a:gd name="T1" fmla="*/ 425450 h 783"/>
              <a:gd name="T2" fmla="*/ 17510 w 367"/>
              <a:gd name="T3" fmla="*/ 318952 h 783"/>
              <a:gd name="T4" fmla="*/ 62380 w 367"/>
              <a:gd name="T5" fmla="*/ 234731 h 783"/>
              <a:gd name="T6" fmla="*/ 124759 w 367"/>
              <a:gd name="T7" fmla="*/ 146164 h 783"/>
              <a:gd name="T8" fmla="*/ 214498 w 367"/>
              <a:gd name="T9" fmla="*/ 21734 h 783"/>
              <a:gd name="T10" fmla="*/ 268123 w 367"/>
              <a:gd name="T11" fmla="*/ 17387 h 783"/>
              <a:gd name="T12" fmla="*/ 303143 w 367"/>
              <a:gd name="T13" fmla="*/ 66290 h 783"/>
              <a:gd name="T14" fmla="*/ 339257 w 367"/>
              <a:gd name="T15" fmla="*/ 146164 h 783"/>
              <a:gd name="T16" fmla="*/ 374278 w 367"/>
              <a:gd name="T17" fmla="*/ 265702 h 783"/>
              <a:gd name="T18" fmla="*/ 401637 w 367"/>
              <a:gd name="T19" fmla="*/ 416756 h 7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7"/>
              <a:gd name="T31" fmla="*/ 0 h 783"/>
              <a:gd name="T32" fmla="*/ 367 w 367"/>
              <a:gd name="T33" fmla="*/ 783 h 7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7" h="783">
                <a:moveTo>
                  <a:pt x="0" y="783"/>
                </a:moveTo>
                <a:cubicBezTo>
                  <a:pt x="3" y="714"/>
                  <a:pt x="6" y="645"/>
                  <a:pt x="16" y="587"/>
                </a:cubicBezTo>
                <a:cubicBezTo>
                  <a:pt x="25" y="528"/>
                  <a:pt x="40" y="484"/>
                  <a:pt x="57" y="432"/>
                </a:cubicBezTo>
                <a:cubicBezTo>
                  <a:pt x="73" y="379"/>
                  <a:pt x="90" y="334"/>
                  <a:pt x="114" y="269"/>
                </a:cubicBezTo>
                <a:cubicBezTo>
                  <a:pt x="137" y="203"/>
                  <a:pt x="174" y="79"/>
                  <a:pt x="196" y="40"/>
                </a:cubicBezTo>
                <a:cubicBezTo>
                  <a:pt x="217" y="0"/>
                  <a:pt x="231" y="18"/>
                  <a:pt x="245" y="32"/>
                </a:cubicBezTo>
                <a:cubicBezTo>
                  <a:pt x="258" y="45"/>
                  <a:pt x="266" y="82"/>
                  <a:pt x="277" y="122"/>
                </a:cubicBezTo>
                <a:cubicBezTo>
                  <a:pt x="287" y="161"/>
                  <a:pt x="299" y="207"/>
                  <a:pt x="310" y="269"/>
                </a:cubicBezTo>
                <a:cubicBezTo>
                  <a:pt x="320" y="330"/>
                  <a:pt x="332" y="406"/>
                  <a:pt x="342" y="489"/>
                </a:cubicBezTo>
                <a:cubicBezTo>
                  <a:pt x="351" y="571"/>
                  <a:pt x="361" y="719"/>
                  <a:pt x="367" y="767"/>
                </a:cubicBezTo>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81941" name="Freeform 50"/>
          <p:cNvSpPr>
            <a:spLocks/>
          </p:cNvSpPr>
          <p:nvPr/>
        </p:nvSpPr>
        <p:spPr bwMode="auto">
          <a:xfrm>
            <a:off x="5226050" y="5692775"/>
            <a:ext cx="336550" cy="206375"/>
          </a:xfrm>
          <a:custGeom>
            <a:avLst/>
            <a:gdLst>
              <a:gd name="T0" fmla="*/ 0 w 367"/>
              <a:gd name="T1" fmla="*/ 206375 h 783"/>
              <a:gd name="T2" fmla="*/ 14672 w 367"/>
              <a:gd name="T3" fmla="*/ 154715 h 783"/>
              <a:gd name="T4" fmla="*/ 52271 w 367"/>
              <a:gd name="T5" fmla="*/ 113862 h 783"/>
              <a:gd name="T6" fmla="*/ 104541 w 367"/>
              <a:gd name="T7" fmla="*/ 70900 h 783"/>
              <a:gd name="T8" fmla="*/ 179738 w 367"/>
              <a:gd name="T9" fmla="*/ 10543 h 783"/>
              <a:gd name="T10" fmla="*/ 224672 w 367"/>
              <a:gd name="T11" fmla="*/ 8434 h 783"/>
              <a:gd name="T12" fmla="*/ 254017 w 367"/>
              <a:gd name="T13" fmla="*/ 32155 h 783"/>
              <a:gd name="T14" fmla="*/ 284279 w 367"/>
              <a:gd name="T15" fmla="*/ 70900 h 783"/>
              <a:gd name="T16" fmla="*/ 313624 w 367"/>
              <a:gd name="T17" fmla="*/ 128886 h 783"/>
              <a:gd name="T18" fmla="*/ 336550 w 367"/>
              <a:gd name="T19" fmla="*/ 202158 h 7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7"/>
              <a:gd name="T31" fmla="*/ 0 h 783"/>
              <a:gd name="T32" fmla="*/ 367 w 367"/>
              <a:gd name="T33" fmla="*/ 783 h 7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7" h="783">
                <a:moveTo>
                  <a:pt x="0" y="783"/>
                </a:moveTo>
                <a:cubicBezTo>
                  <a:pt x="3" y="714"/>
                  <a:pt x="6" y="645"/>
                  <a:pt x="16" y="587"/>
                </a:cubicBezTo>
                <a:cubicBezTo>
                  <a:pt x="25" y="528"/>
                  <a:pt x="40" y="484"/>
                  <a:pt x="57" y="432"/>
                </a:cubicBezTo>
                <a:cubicBezTo>
                  <a:pt x="73" y="379"/>
                  <a:pt x="90" y="334"/>
                  <a:pt x="114" y="269"/>
                </a:cubicBezTo>
                <a:cubicBezTo>
                  <a:pt x="137" y="203"/>
                  <a:pt x="174" y="79"/>
                  <a:pt x="196" y="40"/>
                </a:cubicBezTo>
                <a:cubicBezTo>
                  <a:pt x="217" y="0"/>
                  <a:pt x="231" y="18"/>
                  <a:pt x="245" y="32"/>
                </a:cubicBezTo>
                <a:cubicBezTo>
                  <a:pt x="258" y="45"/>
                  <a:pt x="266" y="82"/>
                  <a:pt x="277" y="122"/>
                </a:cubicBezTo>
                <a:cubicBezTo>
                  <a:pt x="287" y="161"/>
                  <a:pt x="299" y="207"/>
                  <a:pt x="310" y="269"/>
                </a:cubicBezTo>
                <a:cubicBezTo>
                  <a:pt x="320" y="330"/>
                  <a:pt x="332" y="406"/>
                  <a:pt x="342" y="489"/>
                </a:cubicBezTo>
                <a:cubicBezTo>
                  <a:pt x="351" y="571"/>
                  <a:pt x="361" y="719"/>
                  <a:pt x="367" y="767"/>
                </a:cubicBezTo>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81942" name="AutoShape 51"/>
          <p:cNvSpPr>
            <a:spLocks noChangeArrowheads="1"/>
          </p:cNvSpPr>
          <p:nvPr/>
        </p:nvSpPr>
        <p:spPr bwMode="auto">
          <a:xfrm>
            <a:off x="3900488" y="2462213"/>
            <a:ext cx="660400" cy="323850"/>
          </a:xfrm>
          <a:prstGeom prst="rightArrow">
            <a:avLst>
              <a:gd name="adj1" fmla="val 50000"/>
              <a:gd name="adj2" fmla="val 50980"/>
            </a:avLst>
          </a:pr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81943" name="AutoShape 52"/>
          <p:cNvSpPr>
            <a:spLocks noChangeArrowheads="1"/>
          </p:cNvSpPr>
          <p:nvPr/>
        </p:nvSpPr>
        <p:spPr bwMode="auto">
          <a:xfrm>
            <a:off x="3900488" y="4816475"/>
            <a:ext cx="660400" cy="323850"/>
          </a:xfrm>
          <a:prstGeom prst="rightArrow">
            <a:avLst>
              <a:gd name="adj1" fmla="val 50000"/>
              <a:gd name="adj2" fmla="val 50980"/>
            </a:avLst>
          </a:pr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r>
              <a:rPr lang="en-US"/>
              <a:t>Duration discrimination</a:t>
            </a:r>
          </a:p>
        </p:txBody>
      </p:sp>
      <p:grpSp>
        <p:nvGrpSpPr>
          <p:cNvPr id="83971" name="Group 3"/>
          <p:cNvGrpSpPr>
            <a:grpSpLocks/>
          </p:cNvGrpSpPr>
          <p:nvPr/>
        </p:nvGrpSpPr>
        <p:grpSpPr bwMode="auto">
          <a:xfrm>
            <a:off x="414338" y="2468563"/>
            <a:ext cx="3382962" cy="1920875"/>
            <a:chOff x="400" y="1290"/>
            <a:chExt cx="2131" cy="1210"/>
          </a:xfrm>
        </p:grpSpPr>
        <p:grpSp>
          <p:nvGrpSpPr>
            <p:cNvPr id="83983" name="Group 4"/>
            <p:cNvGrpSpPr>
              <a:grpSpLocks/>
            </p:cNvGrpSpPr>
            <p:nvPr/>
          </p:nvGrpSpPr>
          <p:grpSpPr bwMode="auto">
            <a:xfrm>
              <a:off x="718" y="1290"/>
              <a:ext cx="1813" cy="870"/>
              <a:chOff x="718" y="1290"/>
              <a:chExt cx="1111" cy="870"/>
            </a:xfrm>
          </p:grpSpPr>
          <p:sp>
            <p:nvSpPr>
              <p:cNvPr id="83988" name="Line 5"/>
              <p:cNvSpPr>
                <a:spLocks noChangeShapeType="1"/>
              </p:cNvSpPr>
              <p:nvPr/>
            </p:nvSpPr>
            <p:spPr bwMode="auto">
              <a:xfrm>
                <a:off x="718" y="1290"/>
                <a:ext cx="1" cy="87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3989" name="Line 6"/>
              <p:cNvSpPr>
                <a:spLocks noChangeShapeType="1"/>
              </p:cNvSpPr>
              <p:nvPr/>
            </p:nvSpPr>
            <p:spPr bwMode="auto">
              <a:xfrm>
                <a:off x="718" y="2160"/>
                <a:ext cx="1111"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grpSp>
        <p:sp>
          <p:nvSpPr>
            <p:cNvPr id="83984" name="Rectangle 7"/>
            <p:cNvSpPr>
              <a:spLocks noChangeArrowheads="1"/>
            </p:cNvSpPr>
            <p:nvPr/>
          </p:nvSpPr>
          <p:spPr bwMode="auto">
            <a:xfrm>
              <a:off x="727" y="1649"/>
              <a:ext cx="750" cy="511"/>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83985" name="Rectangle 8"/>
            <p:cNvSpPr>
              <a:spLocks noChangeArrowheads="1"/>
            </p:cNvSpPr>
            <p:nvPr/>
          </p:nvSpPr>
          <p:spPr bwMode="auto">
            <a:xfrm>
              <a:off x="1664" y="1649"/>
              <a:ext cx="750" cy="511"/>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83986" name="Text Box 9"/>
            <p:cNvSpPr txBox="1">
              <a:spLocks noChangeArrowheads="1"/>
            </p:cNvSpPr>
            <p:nvPr/>
          </p:nvSpPr>
          <p:spPr bwMode="auto">
            <a:xfrm>
              <a:off x="1183" y="2288"/>
              <a:ext cx="674" cy="212"/>
            </a:xfrm>
            <a:prstGeom prst="rect">
              <a:avLst/>
            </a:prstGeom>
            <a:noFill/>
            <a:ln w="9525">
              <a:noFill/>
              <a:miter lim="800000"/>
              <a:headEnd/>
              <a:tailEnd/>
            </a:ln>
          </p:spPr>
          <p:txBody>
            <a:bodyPr wrap="none">
              <a:prstTxWarp prst="textNoShape">
                <a:avLst/>
              </a:prstTxWarp>
              <a:spAutoFit/>
            </a:bodyPr>
            <a:lstStyle/>
            <a:p>
              <a:pPr eaLnBrk="0" hangingPunct="0"/>
              <a:r>
                <a:rPr lang="en-US" sz="1600" b="1"/>
                <a:t>Time (ms)</a:t>
              </a:r>
            </a:p>
          </p:txBody>
        </p:sp>
        <p:sp>
          <p:nvSpPr>
            <p:cNvPr id="83987" name="Text Box 10"/>
            <p:cNvSpPr txBox="1">
              <a:spLocks noChangeArrowheads="1"/>
            </p:cNvSpPr>
            <p:nvPr/>
          </p:nvSpPr>
          <p:spPr bwMode="auto">
            <a:xfrm rot="-5400000">
              <a:off x="162" y="1709"/>
              <a:ext cx="688" cy="212"/>
            </a:xfrm>
            <a:prstGeom prst="rect">
              <a:avLst/>
            </a:prstGeom>
            <a:noFill/>
            <a:ln w="9525">
              <a:noFill/>
              <a:miter lim="800000"/>
              <a:headEnd/>
              <a:tailEnd/>
            </a:ln>
          </p:spPr>
          <p:txBody>
            <a:bodyPr wrap="none">
              <a:prstTxWarp prst="textNoShape">
                <a:avLst/>
              </a:prstTxWarp>
              <a:spAutoFit/>
            </a:bodyPr>
            <a:lstStyle/>
            <a:p>
              <a:pPr eaLnBrk="0" hangingPunct="0"/>
              <a:r>
                <a:rPr lang="en-US" sz="1600" b="1"/>
                <a:t>Level (dB)</a:t>
              </a:r>
            </a:p>
          </p:txBody>
        </p:sp>
      </p:grpSp>
      <p:grpSp>
        <p:nvGrpSpPr>
          <p:cNvPr id="83972" name="Group 11"/>
          <p:cNvGrpSpPr>
            <a:grpSpLocks/>
          </p:cNvGrpSpPr>
          <p:nvPr/>
        </p:nvGrpSpPr>
        <p:grpSpPr bwMode="auto">
          <a:xfrm>
            <a:off x="4714875" y="2468563"/>
            <a:ext cx="3389313" cy="1920875"/>
            <a:chOff x="2929" y="1297"/>
            <a:chExt cx="2135" cy="1210"/>
          </a:xfrm>
        </p:grpSpPr>
        <p:grpSp>
          <p:nvGrpSpPr>
            <p:cNvPr id="83976" name="Group 12"/>
            <p:cNvGrpSpPr>
              <a:grpSpLocks/>
            </p:cNvGrpSpPr>
            <p:nvPr/>
          </p:nvGrpSpPr>
          <p:grpSpPr bwMode="auto">
            <a:xfrm>
              <a:off x="3247" y="1297"/>
              <a:ext cx="1813" cy="870"/>
              <a:chOff x="718" y="1290"/>
              <a:chExt cx="1111" cy="870"/>
            </a:xfrm>
          </p:grpSpPr>
          <p:sp>
            <p:nvSpPr>
              <p:cNvPr id="83981" name="Line 13"/>
              <p:cNvSpPr>
                <a:spLocks noChangeShapeType="1"/>
              </p:cNvSpPr>
              <p:nvPr/>
            </p:nvSpPr>
            <p:spPr bwMode="auto">
              <a:xfrm>
                <a:off x="718" y="1290"/>
                <a:ext cx="1" cy="87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3982" name="Line 14"/>
              <p:cNvSpPr>
                <a:spLocks noChangeShapeType="1"/>
              </p:cNvSpPr>
              <p:nvPr/>
            </p:nvSpPr>
            <p:spPr bwMode="auto">
              <a:xfrm>
                <a:off x="718" y="2160"/>
                <a:ext cx="1111"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grpSp>
        <p:sp>
          <p:nvSpPr>
            <p:cNvPr id="83977" name="Rectangle 15"/>
            <p:cNvSpPr>
              <a:spLocks noChangeArrowheads="1"/>
            </p:cNvSpPr>
            <p:nvPr/>
          </p:nvSpPr>
          <p:spPr bwMode="auto">
            <a:xfrm>
              <a:off x="3256" y="1656"/>
              <a:ext cx="750" cy="511"/>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83978" name="Rectangle 16"/>
            <p:cNvSpPr>
              <a:spLocks noChangeArrowheads="1"/>
            </p:cNvSpPr>
            <p:nvPr/>
          </p:nvSpPr>
          <p:spPr bwMode="auto">
            <a:xfrm>
              <a:off x="4314" y="1649"/>
              <a:ext cx="750" cy="511"/>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83979" name="Text Box 17"/>
            <p:cNvSpPr txBox="1">
              <a:spLocks noChangeArrowheads="1"/>
            </p:cNvSpPr>
            <p:nvPr/>
          </p:nvSpPr>
          <p:spPr bwMode="auto">
            <a:xfrm>
              <a:off x="3712" y="2295"/>
              <a:ext cx="674" cy="212"/>
            </a:xfrm>
            <a:prstGeom prst="rect">
              <a:avLst/>
            </a:prstGeom>
            <a:noFill/>
            <a:ln w="9525">
              <a:noFill/>
              <a:miter lim="800000"/>
              <a:headEnd/>
              <a:tailEnd/>
            </a:ln>
          </p:spPr>
          <p:txBody>
            <a:bodyPr wrap="none">
              <a:prstTxWarp prst="textNoShape">
                <a:avLst/>
              </a:prstTxWarp>
              <a:spAutoFit/>
            </a:bodyPr>
            <a:lstStyle/>
            <a:p>
              <a:pPr eaLnBrk="0" hangingPunct="0"/>
              <a:r>
                <a:rPr lang="en-US" sz="1600" b="1"/>
                <a:t>Time (ms)</a:t>
              </a:r>
            </a:p>
          </p:txBody>
        </p:sp>
        <p:sp>
          <p:nvSpPr>
            <p:cNvPr id="83980" name="Text Box 18"/>
            <p:cNvSpPr txBox="1">
              <a:spLocks noChangeArrowheads="1"/>
            </p:cNvSpPr>
            <p:nvPr/>
          </p:nvSpPr>
          <p:spPr bwMode="auto">
            <a:xfrm rot="-5400000">
              <a:off x="2691" y="1716"/>
              <a:ext cx="688" cy="212"/>
            </a:xfrm>
            <a:prstGeom prst="rect">
              <a:avLst/>
            </a:prstGeom>
            <a:noFill/>
            <a:ln w="9525">
              <a:noFill/>
              <a:miter lim="800000"/>
              <a:headEnd/>
              <a:tailEnd/>
            </a:ln>
          </p:spPr>
          <p:txBody>
            <a:bodyPr wrap="none">
              <a:prstTxWarp prst="textNoShape">
                <a:avLst/>
              </a:prstTxWarp>
              <a:spAutoFit/>
            </a:bodyPr>
            <a:lstStyle/>
            <a:p>
              <a:pPr eaLnBrk="0" hangingPunct="0"/>
              <a:r>
                <a:rPr lang="en-US" sz="1600" b="1"/>
                <a:t>Level (dB)</a:t>
              </a:r>
            </a:p>
          </p:txBody>
        </p:sp>
      </p:grpSp>
      <p:sp>
        <p:nvSpPr>
          <p:cNvPr id="83973" name="Text Box 19"/>
          <p:cNvSpPr txBox="1">
            <a:spLocks noChangeArrowheads="1"/>
          </p:cNvSpPr>
          <p:nvPr/>
        </p:nvSpPr>
        <p:spPr bwMode="auto">
          <a:xfrm>
            <a:off x="1125538" y="1882775"/>
            <a:ext cx="1360487" cy="457200"/>
          </a:xfrm>
          <a:prstGeom prst="rect">
            <a:avLst/>
          </a:prstGeom>
          <a:noFill/>
          <a:ln w="9525">
            <a:noFill/>
            <a:miter lim="800000"/>
            <a:headEnd/>
            <a:tailEnd/>
          </a:ln>
        </p:spPr>
        <p:txBody>
          <a:bodyPr wrap="none">
            <a:prstTxWarp prst="textNoShape">
              <a:avLst/>
            </a:prstTxWarp>
            <a:spAutoFit/>
          </a:bodyPr>
          <a:lstStyle/>
          <a:p>
            <a:pPr eaLnBrk="0" hangingPunct="0"/>
            <a:r>
              <a:rPr lang="en-US"/>
              <a:t>Interval 1</a:t>
            </a:r>
          </a:p>
        </p:txBody>
      </p:sp>
      <p:sp>
        <p:nvSpPr>
          <p:cNvPr id="83974" name="Text Box 20"/>
          <p:cNvSpPr txBox="1">
            <a:spLocks noChangeArrowheads="1"/>
          </p:cNvSpPr>
          <p:nvPr/>
        </p:nvSpPr>
        <p:spPr bwMode="auto">
          <a:xfrm>
            <a:off x="5994400" y="1852613"/>
            <a:ext cx="1360488" cy="457200"/>
          </a:xfrm>
          <a:prstGeom prst="rect">
            <a:avLst/>
          </a:prstGeom>
          <a:noFill/>
          <a:ln w="9525">
            <a:noFill/>
            <a:miter lim="800000"/>
            <a:headEnd/>
            <a:tailEnd/>
          </a:ln>
        </p:spPr>
        <p:txBody>
          <a:bodyPr wrap="none">
            <a:prstTxWarp prst="textNoShape">
              <a:avLst/>
            </a:prstTxWarp>
            <a:spAutoFit/>
          </a:bodyPr>
          <a:lstStyle/>
          <a:p>
            <a:pPr eaLnBrk="0" hangingPunct="0"/>
            <a:r>
              <a:rPr lang="en-US"/>
              <a:t>Interval 2</a:t>
            </a:r>
          </a:p>
        </p:txBody>
      </p:sp>
      <p:sp>
        <p:nvSpPr>
          <p:cNvPr id="83975" name="Text Box 21"/>
          <p:cNvSpPr txBox="1">
            <a:spLocks noChangeArrowheads="1"/>
          </p:cNvSpPr>
          <p:nvPr/>
        </p:nvSpPr>
        <p:spPr bwMode="auto">
          <a:xfrm>
            <a:off x="2292350" y="5030788"/>
            <a:ext cx="3052763" cy="457200"/>
          </a:xfrm>
          <a:prstGeom prst="rect">
            <a:avLst/>
          </a:prstGeom>
          <a:noFill/>
          <a:ln w="9525">
            <a:noFill/>
            <a:miter lim="800000"/>
            <a:headEnd/>
            <a:tailEnd/>
          </a:ln>
        </p:spPr>
        <p:txBody>
          <a:bodyPr wrap="none">
            <a:prstTxWarp prst="textNoShape">
              <a:avLst/>
            </a:prstTxWarp>
            <a:spAutoFit/>
          </a:bodyPr>
          <a:lstStyle/>
          <a:p>
            <a:pPr eaLnBrk="0" hangingPunct="0"/>
            <a:r>
              <a:rPr lang="en-US"/>
              <a:t>Which gap was longer?</a:t>
            </a: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658813" y="195263"/>
            <a:ext cx="7772400" cy="844550"/>
          </a:xfrm>
        </p:spPr>
        <p:txBody>
          <a:bodyPr/>
          <a:lstStyle/>
          <a:p>
            <a:pPr eaLnBrk="1" hangingPunct="1"/>
            <a:r>
              <a:rPr lang="en-US"/>
              <a:t>Duration discrimination</a:t>
            </a:r>
          </a:p>
        </p:txBody>
      </p:sp>
      <p:sp>
        <p:nvSpPr>
          <p:cNvPr id="86019" name="Rectangle 5"/>
          <p:cNvSpPr>
            <a:spLocks noGrp="1" noChangeArrowheads="1"/>
          </p:cNvSpPr>
          <p:nvPr>
            <p:ph idx="1"/>
          </p:nvPr>
        </p:nvSpPr>
        <p:spPr>
          <a:xfrm>
            <a:off x="5791200" y="1371600"/>
            <a:ext cx="3117850" cy="4114800"/>
          </a:xfrm>
        </p:spPr>
        <p:txBody>
          <a:bodyPr/>
          <a:lstStyle/>
          <a:p>
            <a:pPr eaLnBrk="1" hangingPunct="1"/>
            <a:r>
              <a:rPr lang="en-US"/>
              <a:t>Weber’s Law? NO</a:t>
            </a:r>
          </a:p>
          <a:p>
            <a:pPr eaLnBrk="1" hangingPunct="1"/>
            <a:r>
              <a:rPr lang="en-US"/>
              <a:t>Duration discrimination can be very acute - much better than 50-75 ms. </a:t>
            </a:r>
          </a:p>
        </p:txBody>
      </p:sp>
      <p:pic>
        <p:nvPicPr>
          <p:cNvPr id="86020" name="Picture 3"/>
          <p:cNvPicPr>
            <a:picLocks noChangeAspect="1" noChangeArrowheads="1"/>
          </p:cNvPicPr>
          <p:nvPr/>
        </p:nvPicPr>
        <p:blipFill>
          <a:blip r:embed="rId3"/>
          <a:srcRect l="3867" t="11694" r="9406" b="4555"/>
          <a:stretch>
            <a:fillRect/>
          </a:stretch>
        </p:blipFill>
        <p:spPr bwMode="auto">
          <a:xfrm>
            <a:off x="212725" y="1000125"/>
            <a:ext cx="5505450" cy="5557838"/>
          </a:xfrm>
          <a:prstGeom prst="rect">
            <a:avLst/>
          </a:prstGeom>
          <a:noFill/>
          <a:ln w="9525">
            <a:noFill/>
            <a:miter lim="800000"/>
            <a:headEnd/>
            <a:tailEnd/>
          </a:ln>
        </p:spPr>
      </p:pic>
      <p:sp>
        <p:nvSpPr>
          <p:cNvPr id="86021" name="Text Box 4"/>
          <p:cNvSpPr txBox="1">
            <a:spLocks noChangeArrowheads="1"/>
          </p:cNvSpPr>
          <p:nvPr/>
        </p:nvSpPr>
        <p:spPr bwMode="auto">
          <a:xfrm>
            <a:off x="7677150" y="6270625"/>
            <a:ext cx="1468438" cy="304800"/>
          </a:xfrm>
          <a:prstGeom prst="rect">
            <a:avLst/>
          </a:prstGeom>
          <a:noFill/>
          <a:ln w="9525">
            <a:noFill/>
            <a:miter lim="800000"/>
            <a:headEnd/>
            <a:tailEnd/>
          </a:ln>
        </p:spPr>
        <p:txBody>
          <a:bodyPr wrap="none">
            <a:prstTxWarp prst="textNoShape">
              <a:avLst/>
            </a:prstTxWarp>
            <a:spAutoFit/>
          </a:bodyPr>
          <a:lstStyle/>
          <a:p>
            <a:pPr eaLnBrk="0" hangingPunct="0"/>
            <a:r>
              <a:rPr lang="en-US" sz="1400"/>
              <a:t>From Yost (1994)</a:t>
            </a: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n-US"/>
              <a:t>Gap detection</a:t>
            </a:r>
          </a:p>
        </p:txBody>
      </p:sp>
      <p:grpSp>
        <p:nvGrpSpPr>
          <p:cNvPr id="88067" name="Group 3"/>
          <p:cNvGrpSpPr>
            <a:grpSpLocks/>
          </p:cNvGrpSpPr>
          <p:nvPr/>
        </p:nvGrpSpPr>
        <p:grpSpPr bwMode="auto">
          <a:xfrm>
            <a:off x="414338" y="2468563"/>
            <a:ext cx="3392487" cy="1920875"/>
            <a:chOff x="261" y="1555"/>
            <a:chExt cx="2137" cy="1210"/>
          </a:xfrm>
        </p:grpSpPr>
        <p:grpSp>
          <p:nvGrpSpPr>
            <p:cNvPr id="88078" name="Group 4"/>
            <p:cNvGrpSpPr>
              <a:grpSpLocks/>
            </p:cNvGrpSpPr>
            <p:nvPr/>
          </p:nvGrpSpPr>
          <p:grpSpPr bwMode="auto">
            <a:xfrm>
              <a:off x="579" y="1555"/>
              <a:ext cx="1813" cy="870"/>
              <a:chOff x="718" y="1290"/>
              <a:chExt cx="1111" cy="870"/>
            </a:xfrm>
          </p:grpSpPr>
          <p:sp>
            <p:nvSpPr>
              <p:cNvPr id="88083" name="Line 5"/>
              <p:cNvSpPr>
                <a:spLocks noChangeShapeType="1"/>
              </p:cNvSpPr>
              <p:nvPr/>
            </p:nvSpPr>
            <p:spPr bwMode="auto">
              <a:xfrm>
                <a:off x="718" y="1290"/>
                <a:ext cx="1" cy="87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8084" name="Line 6"/>
              <p:cNvSpPr>
                <a:spLocks noChangeShapeType="1"/>
              </p:cNvSpPr>
              <p:nvPr/>
            </p:nvSpPr>
            <p:spPr bwMode="auto">
              <a:xfrm>
                <a:off x="718" y="2160"/>
                <a:ext cx="1111"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grpSp>
        <p:sp>
          <p:nvSpPr>
            <p:cNvPr id="88079" name="Rectangle 7"/>
            <p:cNvSpPr>
              <a:spLocks noChangeArrowheads="1"/>
            </p:cNvSpPr>
            <p:nvPr/>
          </p:nvSpPr>
          <p:spPr bwMode="auto">
            <a:xfrm>
              <a:off x="588" y="1914"/>
              <a:ext cx="750" cy="511"/>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88080" name="Rectangle 8"/>
            <p:cNvSpPr>
              <a:spLocks noChangeArrowheads="1"/>
            </p:cNvSpPr>
            <p:nvPr/>
          </p:nvSpPr>
          <p:spPr bwMode="auto">
            <a:xfrm>
              <a:off x="1525" y="1914"/>
              <a:ext cx="873" cy="511"/>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88081" name="Text Box 9"/>
            <p:cNvSpPr txBox="1">
              <a:spLocks noChangeArrowheads="1"/>
            </p:cNvSpPr>
            <p:nvPr/>
          </p:nvSpPr>
          <p:spPr bwMode="auto">
            <a:xfrm>
              <a:off x="1044" y="2553"/>
              <a:ext cx="674" cy="212"/>
            </a:xfrm>
            <a:prstGeom prst="rect">
              <a:avLst/>
            </a:prstGeom>
            <a:noFill/>
            <a:ln w="9525">
              <a:noFill/>
              <a:miter lim="800000"/>
              <a:headEnd/>
              <a:tailEnd/>
            </a:ln>
          </p:spPr>
          <p:txBody>
            <a:bodyPr wrap="none">
              <a:prstTxWarp prst="textNoShape">
                <a:avLst/>
              </a:prstTxWarp>
              <a:spAutoFit/>
            </a:bodyPr>
            <a:lstStyle/>
            <a:p>
              <a:pPr eaLnBrk="0" hangingPunct="0"/>
              <a:r>
                <a:rPr lang="en-US" sz="1600" b="1"/>
                <a:t>Time (ms)</a:t>
              </a:r>
            </a:p>
          </p:txBody>
        </p:sp>
        <p:sp>
          <p:nvSpPr>
            <p:cNvPr id="88082" name="Text Box 10"/>
            <p:cNvSpPr txBox="1">
              <a:spLocks noChangeArrowheads="1"/>
            </p:cNvSpPr>
            <p:nvPr/>
          </p:nvSpPr>
          <p:spPr bwMode="auto">
            <a:xfrm rot="-5400000">
              <a:off x="23" y="1974"/>
              <a:ext cx="688" cy="212"/>
            </a:xfrm>
            <a:prstGeom prst="rect">
              <a:avLst/>
            </a:prstGeom>
            <a:noFill/>
            <a:ln w="9525">
              <a:noFill/>
              <a:miter lim="800000"/>
              <a:headEnd/>
              <a:tailEnd/>
            </a:ln>
          </p:spPr>
          <p:txBody>
            <a:bodyPr wrap="none">
              <a:prstTxWarp prst="textNoShape">
                <a:avLst/>
              </a:prstTxWarp>
              <a:spAutoFit/>
            </a:bodyPr>
            <a:lstStyle/>
            <a:p>
              <a:pPr eaLnBrk="0" hangingPunct="0"/>
              <a:r>
                <a:rPr lang="en-US" sz="1600" b="1"/>
                <a:t>Level (dB)</a:t>
              </a:r>
            </a:p>
          </p:txBody>
        </p:sp>
      </p:grpSp>
      <p:grpSp>
        <p:nvGrpSpPr>
          <p:cNvPr id="88068" name="Group 11"/>
          <p:cNvGrpSpPr>
            <a:grpSpLocks/>
          </p:cNvGrpSpPr>
          <p:nvPr/>
        </p:nvGrpSpPr>
        <p:grpSpPr bwMode="auto">
          <a:xfrm>
            <a:off x="4714875" y="2468563"/>
            <a:ext cx="3382963" cy="1920875"/>
            <a:chOff x="2970" y="1555"/>
            <a:chExt cx="2131" cy="1210"/>
          </a:xfrm>
        </p:grpSpPr>
        <p:grpSp>
          <p:nvGrpSpPr>
            <p:cNvPr id="88072" name="Group 12"/>
            <p:cNvGrpSpPr>
              <a:grpSpLocks/>
            </p:cNvGrpSpPr>
            <p:nvPr/>
          </p:nvGrpSpPr>
          <p:grpSpPr bwMode="auto">
            <a:xfrm>
              <a:off x="3288" y="1555"/>
              <a:ext cx="1813" cy="870"/>
              <a:chOff x="718" y="1290"/>
              <a:chExt cx="1111" cy="870"/>
            </a:xfrm>
          </p:grpSpPr>
          <p:sp>
            <p:nvSpPr>
              <p:cNvPr id="88076" name="Line 13"/>
              <p:cNvSpPr>
                <a:spLocks noChangeShapeType="1"/>
              </p:cNvSpPr>
              <p:nvPr/>
            </p:nvSpPr>
            <p:spPr bwMode="auto">
              <a:xfrm>
                <a:off x="718" y="1290"/>
                <a:ext cx="1" cy="87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8077" name="Line 14"/>
              <p:cNvSpPr>
                <a:spLocks noChangeShapeType="1"/>
              </p:cNvSpPr>
              <p:nvPr/>
            </p:nvSpPr>
            <p:spPr bwMode="auto">
              <a:xfrm>
                <a:off x="718" y="2160"/>
                <a:ext cx="1111"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grpSp>
        <p:sp>
          <p:nvSpPr>
            <p:cNvPr id="88073" name="Rectangle 15"/>
            <p:cNvSpPr>
              <a:spLocks noChangeArrowheads="1"/>
            </p:cNvSpPr>
            <p:nvPr/>
          </p:nvSpPr>
          <p:spPr bwMode="auto">
            <a:xfrm>
              <a:off x="3297" y="1914"/>
              <a:ext cx="1787" cy="511"/>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88074" name="Text Box 16"/>
            <p:cNvSpPr txBox="1">
              <a:spLocks noChangeArrowheads="1"/>
            </p:cNvSpPr>
            <p:nvPr/>
          </p:nvSpPr>
          <p:spPr bwMode="auto">
            <a:xfrm>
              <a:off x="3753" y="2553"/>
              <a:ext cx="674" cy="212"/>
            </a:xfrm>
            <a:prstGeom prst="rect">
              <a:avLst/>
            </a:prstGeom>
            <a:noFill/>
            <a:ln w="9525">
              <a:noFill/>
              <a:miter lim="800000"/>
              <a:headEnd/>
              <a:tailEnd/>
            </a:ln>
          </p:spPr>
          <p:txBody>
            <a:bodyPr wrap="none">
              <a:prstTxWarp prst="textNoShape">
                <a:avLst/>
              </a:prstTxWarp>
              <a:spAutoFit/>
            </a:bodyPr>
            <a:lstStyle/>
            <a:p>
              <a:pPr eaLnBrk="0" hangingPunct="0"/>
              <a:r>
                <a:rPr lang="en-US" sz="1600" b="1"/>
                <a:t>Time (ms)</a:t>
              </a:r>
            </a:p>
          </p:txBody>
        </p:sp>
        <p:sp>
          <p:nvSpPr>
            <p:cNvPr id="88075" name="Text Box 17"/>
            <p:cNvSpPr txBox="1">
              <a:spLocks noChangeArrowheads="1"/>
            </p:cNvSpPr>
            <p:nvPr/>
          </p:nvSpPr>
          <p:spPr bwMode="auto">
            <a:xfrm rot="-5400000">
              <a:off x="2732" y="1974"/>
              <a:ext cx="688" cy="212"/>
            </a:xfrm>
            <a:prstGeom prst="rect">
              <a:avLst/>
            </a:prstGeom>
            <a:noFill/>
            <a:ln w="9525">
              <a:noFill/>
              <a:miter lim="800000"/>
              <a:headEnd/>
              <a:tailEnd/>
            </a:ln>
          </p:spPr>
          <p:txBody>
            <a:bodyPr wrap="none">
              <a:prstTxWarp prst="textNoShape">
                <a:avLst/>
              </a:prstTxWarp>
              <a:spAutoFit/>
            </a:bodyPr>
            <a:lstStyle/>
            <a:p>
              <a:pPr eaLnBrk="0" hangingPunct="0"/>
              <a:r>
                <a:rPr lang="en-US" sz="1600" b="1"/>
                <a:t>Level (dB)</a:t>
              </a:r>
            </a:p>
          </p:txBody>
        </p:sp>
      </p:grpSp>
      <p:sp>
        <p:nvSpPr>
          <p:cNvPr id="88069" name="Text Box 18"/>
          <p:cNvSpPr txBox="1">
            <a:spLocks noChangeArrowheads="1"/>
          </p:cNvSpPr>
          <p:nvPr/>
        </p:nvSpPr>
        <p:spPr bwMode="auto">
          <a:xfrm>
            <a:off x="1125538" y="1882775"/>
            <a:ext cx="1360487" cy="457200"/>
          </a:xfrm>
          <a:prstGeom prst="rect">
            <a:avLst/>
          </a:prstGeom>
          <a:noFill/>
          <a:ln w="9525">
            <a:noFill/>
            <a:miter lim="800000"/>
            <a:headEnd/>
            <a:tailEnd/>
          </a:ln>
        </p:spPr>
        <p:txBody>
          <a:bodyPr wrap="none">
            <a:prstTxWarp prst="textNoShape">
              <a:avLst/>
            </a:prstTxWarp>
            <a:spAutoFit/>
          </a:bodyPr>
          <a:lstStyle/>
          <a:p>
            <a:pPr eaLnBrk="0" hangingPunct="0"/>
            <a:r>
              <a:rPr lang="en-US"/>
              <a:t>Interval 1</a:t>
            </a:r>
          </a:p>
        </p:txBody>
      </p:sp>
      <p:sp>
        <p:nvSpPr>
          <p:cNvPr id="88070" name="Text Box 19"/>
          <p:cNvSpPr txBox="1">
            <a:spLocks noChangeArrowheads="1"/>
          </p:cNvSpPr>
          <p:nvPr/>
        </p:nvSpPr>
        <p:spPr bwMode="auto">
          <a:xfrm>
            <a:off x="5994400" y="1852613"/>
            <a:ext cx="1360488" cy="457200"/>
          </a:xfrm>
          <a:prstGeom prst="rect">
            <a:avLst/>
          </a:prstGeom>
          <a:noFill/>
          <a:ln w="9525">
            <a:noFill/>
            <a:miter lim="800000"/>
            <a:headEnd/>
            <a:tailEnd/>
          </a:ln>
        </p:spPr>
        <p:txBody>
          <a:bodyPr wrap="none">
            <a:prstTxWarp prst="textNoShape">
              <a:avLst/>
            </a:prstTxWarp>
            <a:spAutoFit/>
          </a:bodyPr>
          <a:lstStyle/>
          <a:p>
            <a:pPr eaLnBrk="0" hangingPunct="0"/>
            <a:r>
              <a:rPr lang="en-US"/>
              <a:t>Interval 2</a:t>
            </a:r>
          </a:p>
        </p:txBody>
      </p:sp>
      <p:sp>
        <p:nvSpPr>
          <p:cNvPr id="88071" name="Text Box 20"/>
          <p:cNvSpPr txBox="1">
            <a:spLocks noChangeArrowheads="1"/>
          </p:cNvSpPr>
          <p:nvPr/>
        </p:nvSpPr>
        <p:spPr bwMode="auto">
          <a:xfrm>
            <a:off x="2292350" y="5030788"/>
            <a:ext cx="2892425" cy="457200"/>
          </a:xfrm>
          <a:prstGeom prst="rect">
            <a:avLst/>
          </a:prstGeom>
          <a:noFill/>
          <a:ln w="9525">
            <a:noFill/>
            <a:miter lim="800000"/>
            <a:headEnd/>
            <a:tailEnd/>
          </a:ln>
        </p:spPr>
        <p:txBody>
          <a:bodyPr wrap="none">
            <a:prstTxWarp prst="textNoShape">
              <a:avLst/>
            </a:prstTxWarp>
            <a:spAutoFit/>
          </a:bodyPr>
          <a:lstStyle/>
          <a:p>
            <a:pPr eaLnBrk="0" hangingPunct="0"/>
            <a:r>
              <a:rPr lang="en-US"/>
              <a:t>Which one had a gap?</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defTabSz="457154" eaLnBrk="1" fontAlgn="auto" hangingPunct="1">
              <a:spcAft>
                <a:spcPts val="0"/>
              </a:spcAft>
              <a:defRPr/>
            </a:pPr>
            <a:r>
              <a:rPr lang="en-US" dirty="0" smtClean="0">
                <a:ea typeface="+mj-ea"/>
                <a:cs typeface="+mj-cs"/>
              </a:rPr>
              <a:t>Envelope coding</a:t>
            </a:r>
          </a:p>
        </p:txBody>
      </p:sp>
      <p:cxnSp>
        <p:nvCxnSpPr>
          <p:cNvPr id="4" name="Straight Connector 3"/>
          <p:cNvCxnSpPr/>
          <p:nvPr/>
        </p:nvCxnSpPr>
        <p:spPr>
          <a:xfrm>
            <a:off x="2616200" y="5059363"/>
            <a:ext cx="3397250" cy="1587"/>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2952750" y="5265738"/>
            <a:ext cx="1463675" cy="460375"/>
          </a:xfrm>
          <a:prstGeom prst="rect">
            <a:avLst/>
          </a:prstGeom>
          <a:noFill/>
        </p:spPr>
        <p:txBody>
          <a:bodyPr wrap="none">
            <a:spAutoFit/>
          </a:bodyPr>
          <a:lstStyle/>
          <a:p>
            <a:pPr eaLnBrk="0" hangingPunct="0">
              <a:defRPr/>
            </a:pPr>
            <a:r>
              <a:rPr lang="en-US" dirty="0">
                <a:latin typeface="+mn-lt"/>
                <a:ea typeface="+mn-ea"/>
                <a:cs typeface="+mn-cs"/>
              </a:rPr>
              <a:t>Time (ms)</a:t>
            </a:r>
          </a:p>
        </p:txBody>
      </p:sp>
      <p:cxnSp>
        <p:nvCxnSpPr>
          <p:cNvPr id="7" name="Straight Connector 6"/>
          <p:cNvCxnSpPr/>
          <p:nvPr/>
        </p:nvCxnSpPr>
        <p:spPr>
          <a:xfrm rot="5400000">
            <a:off x="1091407" y="3544094"/>
            <a:ext cx="3028950" cy="1587"/>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rot="16200000">
            <a:off x="607219" y="3256757"/>
            <a:ext cx="3194050" cy="461962"/>
          </a:xfrm>
          <a:prstGeom prst="rect">
            <a:avLst/>
          </a:prstGeom>
          <a:noFill/>
        </p:spPr>
        <p:txBody>
          <a:bodyPr wrap="none">
            <a:spAutoFit/>
          </a:bodyPr>
          <a:lstStyle/>
          <a:p>
            <a:pPr eaLnBrk="0" hangingPunct="0">
              <a:defRPr/>
            </a:pPr>
            <a:r>
              <a:rPr lang="en-US" dirty="0">
                <a:latin typeface="+mn-lt"/>
                <a:ea typeface="+mn-ea"/>
                <a:cs typeface="+mn-cs"/>
              </a:rPr>
              <a:t>Receptor potential (mV)</a:t>
            </a:r>
          </a:p>
        </p:txBody>
      </p:sp>
      <p:sp>
        <p:nvSpPr>
          <p:cNvPr id="10" name="Freeform 9"/>
          <p:cNvSpPr/>
          <p:nvPr/>
        </p:nvSpPr>
        <p:spPr>
          <a:xfrm>
            <a:off x="2724150" y="2598738"/>
            <a:ext cx="466725" cy="889000"/>
          </a:xfrm>
          <a:custGeom>
            <a:avLst/>
            <a:gdLst>
              <a:gd name="connsiteX0" fmla="*/ 0 w 466765"/>
              <a:gd name="connsiteY0" fmla="*/ 636859 h 890156"/>
              <a:gd name="connsiteX1" fmla="*/ 21710 w 466765"/>
              <a:gd name="connsiteY1" fmla="*/ 332903 h 890156"/>
              <a:gd name="connsiteX2" fmla="*/ 54275 w 466765"/>
              <a:gd name="connsiteY2" fmla="*/ 832259 h 890156"/>
              <a:gd name="connsiteX3" fmla="*/ 75985 w 466765"/>
              <a:gd name="connsiteY3" fmla="*/ 343759 h 890156"/>
              <a:gd name="connsiteX4" fmla="*/ 86840 w 466765"/>
              <a:gd name="connsiteY4" fmla="*/ 159214 h 890156"/>
              <a:gd name="connsiteX5" fmla="*/ 119405 w 466765"/>
              <a:gd name="connsiteY5" fmla="*/ 821404 h 890156"/>
              <a:gd name="connsiteX6" fmla="*/ 151970 w 466765"/>
              <a:gd name="connsiteY6" fmla="*/ 7237 h 890156"/>
              <a:gd name="connsiteX7" fmla="*/ 206245 w 466765"/>
              <a:gd name="connsiteY7" fmla="*/ 864826 h 890156"/>
              <a:gd name="connsiteX8" fmla="*/ 249665 w 466765"/>
              <a:gd name="connsiteY8" fmla="*/ 159214 h 890156"/>
              <a:gd name="connsiteX9" fmla="*/ 271375 w 466765"/>
              <a:gd name="connsiteY9" fmla="*/ 495737 h 890156"/>
              <a:gd name="connsiteX10" fmla="*/ 282230 w 466765"/>
              <a:gd name="connsiteY10" fmla="*/ 821404 h 890156"/>
              <a:gd name="connsiteX11" fmla="*/ 325650 w 466765"/>
              <a:gd name="connsiteY11" fmla="*/ 343759 h 890156"/>
              <a:gd name="connsiteX12" fmla="*/ 379925 w 466765"/>
              <a:gd name="connsiteY12" fmla="*/ 626003 h 890156"/>
              <a:gd name="connsiteX13" fmla="*/ 466765 w 466765"/>
              <a:gd name="connsiteY13" fmla="*/ 626003 h 89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765" h="890156">
                <a:moveTo>
                  <a:pt x="0" y="636859"/>
                </a:moveTo>
                <a:cubicBezTo>
                  <a:pt x="6332" y="468597"/>
                  <a:pt x="12664" y="300336"/>
                  <a:pt x="21710" y="332903"/>
                </a:cubicBezTo>
                <a:cubicBezTo>
                  <a:pt x="30756" y="365470"/>
                  <a:pt x="45229" y="830450"/>
                  <a:pt x="54275" y="832259"/>
                </a:cubicBezTo>
                <a:cubicBezTo>
                  <a:pt x="63321" y="834068"/>
                  <a:pt x="70558" y="455933"/>
                  <a:pt x="75985" y="343759"/>
                </a:cubicBezTo>
                <a:cubicBezTo>
                  <a:pt x="81413" y="231585"/>
                  <a:pt x="79603" y="79607"/>
                  <a:pt x="86840" y="159214"/>
                </a:cubicBezTo>
                <a:cubicBezTo>
                  <a:pt x="94077" y="238821"/>
                  <a:pt x="108550" y="846734"/>
                  <a:pt x="119405" y="821404"/>
                </a:cubicBezTo>
                <a:cubicBezTo>
                  <a:pt x="130260" y="796074"/>
                  <a:pt x="137497" y="0"/>
                  <a:pt x="151970" y="7237"/>
                </a:cubicBezTo>
                <a:cubicBezTo>
                  <a:pt x="166443" y="14474"/>
                  <a:pt x="189962" y="839496"/>
                  <a:pt x="206245" y="864826"/>
                </a:cubicBezTo>
                <a:cubicBezTo>
                  <a:pt x="222528" y="890156"/>
                  <a:pt x="238810" y="220729"/>
                  <a:pt x="249665" y="159214"/>
                </a:cubicBezTo>
                <a:cubicBezTo>
                  <a:pt x="260520" y="97699"/>
                  <a:pt x="265947" y="385372"/>
                  <a:pt x="271375" y="495737"/>
                </a:cubicBezTo>
                <a:cubicBezTo>
                  <a:pt x="276803" y="606102"/>
                  <a:pt x="273184" y="846734"/>
                  <a:pt x="282230" y="821404"/>
                </a:cubicBezTo>
                <a:cubicBezTo>
                  <a:pt x="291276" y="796074"/>
                  <a:pt x="309368" y="376326"/>
                  <a:pt x="325650" y="343759"/>
                </a:cubicBezTo>
                <a:cubicBezTo>
                  <a:pt x="341932" y="311192"/>
                  <a:pt x="356406" y="578962"/>
                  <a:pt x="379925" y="626003"/>
                </a:cubicBezTo>
                <a:cubicBezTo>
                  <a:pt x="403444" y="673044"/>
                  <a:pt x="466765" y="626003"/>
                  <a:pt x="466765" y="626003"/>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 name="Freeform 10"/>
          <p:cNvSpPr/>
          <p:nvPr/>
        </p:nvSpPr>
        <p:spPr>
          <a:xfrm>
            <a:off x="5667375" y="2728913"/>
            <a:ext cx="466725" cy="890587"/>
          </a:xfrm>
          <a:custGeom>
            <a:avLst/>
            <a:gdLst>
              <a:gd name="connsiteX0" fmla="*/ 0 w 466765"/>
              <a:gd name="connsiteY0" fmla="*/ 636859 h 890156"/>
              <a:gd name="connsiteX1" fmla="*/ 21710 w 466765"/>
              <a:gd name="connsiteY1" fmla="*/ 332903 h 890156"/>
              <a:gd name="connsiteX2" fmla="*/ 54275 w 466765"/>
              <a:gd name="connsiteY2" fmla="*/ 832259 h 890156"/>
              <a:gd name="connsiteX3" fmla="*/ 75985 w 466765"/>
              <a:gd name="connsiteY3" fmla="*/ 343759 h 890156"/>
              <a:gd name="connsiteX4" fmla="*/ 86840 w 466765"/>
              <a:gd name="connsiteY4" fmla="*/ 159214 h 890156"/>
              <a:gd name="connsiteX5" fmla="*/ 119405 w 466765"/>
              <a:gd name="connsiteY5" fmla="*/ 821404 h 890156"/>
              <a:gd name="connsiteX6" fmla="*/ 151970 w 466765"/>
              <a:gd name="connsiteY6" fmla="*/ 7237 h 890156"/>
              <a:gd name="connsiteX7" fmla="*/ 206245 w 466765"/>
              <a:gd name="connsiteY7" fmla="*/ 864826 h 890156"/>
              <a:gd name="connsiteX8" fmla="*/ 249665 w 466765"/>
              <a:gd name="connsiteY8" fmla="*/ 159214 h 890156"/>
              <a:gd name="connsiteX9" fmla="*/ 271375 w 466765"/>
              <a:gd name="connsiteY9" fmla="*/ 495737 h 890156"/>
              <a:gd name="connsiteX10" fmla="*/ 282230 w 466765"/>
              <a:gd name="connsiteY10" fmla="*/ 821404 h 890156"/>
              <a:gd name="connsiteX11" fmla="*/ 325650 w 466765"/>
              <a:gd name="connsiteY11" fmla="*/ 343759 h 890156"/>
              <a:gd name="connsiteX12" fmla="*/ 379925 w 466765"/>
              <a:gd name="connsiteY12" fmla="*/ 626003 h 890156"/>
              <a:gd name="connsiteX13" fmla="*/ 466765 w 466765"/>
              <a:gd name="connsiteY13" fmla="*/ 626003 h 89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765" h="890156">
                <a:moveTo>
                  <a:pt x="0" y="636859"/>
                </a:moveTo>
                <a:cubicBezTo>
                  <a:pt x="6332" y="468597"/>
                  <a:pt x="12664" y="300336"/>
                  <a:pt x="21710" y="332903"/>
                </a:cubicBezTo>
                <a:cubicBezTo>
                  <a:pt x="30756" y="365470"/>
                  <a:pt x="45229" y="830450"/>
                  <a:pt x="54275" y="832259"/>
                </a:cubicBezTo>
                <a:cubicBezTo>
                  <a:pt x="63321" y="834068"/>
                  <a:pt x="70558" y="455933"/>
                  <a:pt x="75985" y="343759"/>
                </a:cubicBezTo>
                <a:cubicBezTo>
                  <a:pt x="81413" y="231585"/>
                  <a:pt x="79603" y="79607"/>
                  <a:pt x="86840" y="159214"/>
                </a:cubicBezTo>
                <a:cubicBezTo>
                  <a:pt x="94077" y="238821"/>
                  <a:pt x="108550" y="846734"/>
                  <a:pt x="119405" y="821404"/>
                </a:cubicBezTo>
                <a:cubicBezTo>
                  <a:pt x="130260" y="796074"/>
                  <a:pt x="137497" y="0"/>
                  <a:pt x="151970" y="7237"/>
                </a:cubicBezTo>
                <a:cubicBezTo>
                  <a:pt x="166443" y="14474"/>
                  <a:pt x="189962" y="839496"/>
                  <a:pt x="206245" y="864826"/>
                </a:cubicBezTo>
                <a:cubicBezTo>
                  <a:pt x="222528" y="890156"/>
                  <a:pt x="238810" y="220729"/>
                  <a:pt x="249665" y="159214"/>
                </a:cubicBezTo>
                <a:cubicBezTo>
                  <a:pt x="260520" y="97699"/>
                  <a:pt x="265947" y="385372"/>
                  <a:pt x="271375" y="495737"/>
                </a:cubicBezTo>
                <a:cubicBezTo>
                  <a:pt x="276803" y="606102"/>
                  <a:pt x="273184" y="846734"/>
                  <a:pt x="282230" y="821404"/>
                </a:cubicBezTo>
                <a:cubicBezTo>
                  <a:pt x="291276" y="796074"/>
                  <a:pt x="309368" y="376326"/>
                  <a:pt x="325650" y="343759"/>
                </a:cubicBezTo>
                <a:cubicBezTo>
                  <a:pt x="341932" y="311192"/>
                  <a:pt x="356406" y="578962"/>
                  <a:pt x="379925" y="626003"/>
                </a:cubicBezTo>
                <a:cubicBezTo>
                  <a:pt x="403444" y="673044"/>
                  <a:pt x="466765" y="626003"/>
                  <a:pt x="466765" y="626003"/>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 name="Freeform 11"/>
          <p:cNvSpPr/>
          <p:nvPr/>
        </p:nvSpPr>
        <p:spPr>
          <a:xfrm>
            <a:off x="3322638" y="2632075"/>
            <a:ext cx="466725" cy="889000"/>
          </a:xfrm>
          <a:custGeom>
            <a:avLst/>
            <a:gdLst>
              <a:gd name="connsiteX0" fmla="*/ 0 w 466765"/>
              <a:gd name="connsiteY0" fmla="*/ 636859 h 890156"/>
              <a:gd name="connsiteX1" fmla="*/ 21710 w 466765"/>
              <a:gd name="connsiteY1" fmla="*/ 332903 h 890156"/>
              <a:gd name="connsiteX2" fmla="*/ 54275 w 466765"/>
              <a:gd name="connsiteY2" fmla="*/ 832259 h 890156"/>
              <a:gd name="connsiteX3" fmla="*/ 75985 w 466765"/>
              <a:gd name="connsiteY3" fmla="*/ 343759 h 890156"/>
              <a:gd name="connsiteX4" fmla="*/ 86840 w 466765"/>
              <a:gd name="connsiteY4" fmla="*/ 159214 h 890156"/>
              <a:gd name="connsiteX5" fmla="*/ 119405 w 466765"/>
              <a:gd name="connsiteY5" fmla="*/ 821404 h 890156"/>
              <a:gd name="connsiteX6" fmla="*/ 151970 w 466765"/>
              <a:gd name="connsiteY6" fmla="*/ 7237 h 890156"/>
              <a:gd name="connsiteX7" fmla="*/ 206245 w 466765"/>
              <a:gd name="connsiteY7" fmla="*/ 864826 h 890156"/>
              <a:gd name="connsiteX8" fmla="*/ 249665 w 466765"/>
              <a:gd name="connsiteY8" fmla="*/ 159214 h 890156"/>
              <a:gd name="connsiteX9" fmla="*/ 271375 w 466765"/>
              <a:gd name="connsiteY9" fmla="*/ 495737 h 890156"/>
              <a:gd name="connsiteX10" fmla="*/ 282230 w 466765"/>
              <a:gd name="connsiteY10" fmla="*/ 821404 h 890156"/>
              <a:gd name="connsiteX11" fmla="*/ 325650 w 466765"/>
              <a:gd name="connsiteY11" fmla="*/ 343759 h 890156"/>
              <a:gd name="connsiteX12" fmla="*/ 379925 w 466765"/>
              <a:gd name="connsiteY12" fmla="*/ 626003 h 890156"/>
              <a:gd name="connsiteX13" fmla="*/ 466765 w 466765"/>
              <a:gd name="connsiteY13" fmla="*/ 626003 h 89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765" h="890156">
                <a:moveTo>
                  <a:pt x="0" y="636859"/>
                </a:moveTo>
                <a:cubicBezTo>
                  <a:pt x="6332" y="468597"/>
                  <a:pt x="12664" y="300336"/>
                  <a:pt x="21710" y="332903"/>
                </a:cubicBezTo>
                <a:cubicBezTo>
                  <a:pt x="30756" y="365470"/>
                  <a:pt x="45229" y="830450"/>
                  <a:pt x="54275" y="832259"/>
                </a:cubicBezTo>
                <a:cubicBezTo>
                  <a:pt x="63321" y="834068"/>
                  <a:pt x="70558" y="455933"/>
                  <a:pt x="75985" y="343759"/>
                </a:cubicBezTo>
                <a:cubicBezTo>
                  <a:pt x="81413" y="231585"/>
                  <a:pt x="79603" y="79607"/>
                  <a:pt x="86840" y="159214"/>
                </a:cubicBezTo>
                <a:cubicBezTo>
                  <a:pt x="94077" y="238821"/>
                  <a:pt x="108550" y="846734"/>
                  <a:pt x="119405" y="821404"/>
                </a:cubicBezTo>
                <a:cubicBezTo>
                  <a:pt x="130260" y="796074"/>
                  <a:pt x="137497" y="0"/>
                  <a:pt x="151970" y="7237"/>
                </a:cubicBezTo>
                <a:cubicBezTo>
                  <a:pt x="166443" y="14474"/>
                  <a:pt x="189962" y="839496"/>
                  <a:pt x="206245" y="864826"/>
                </a:cubicBezTo>
                <a:cubicBezTo>
                  <a:pt x="222528" y="890156"/>
                  <a:pt x="238810" y="220729"/>
                  <a:pt x="249665" y="159214"/>
                </a:cubicBezTo>
                <a:cubicBezTo>
                  <a:pt x="260520" y="97699"/>
                  <a:pt x="265947" y="385372"/>
                  <a:pt x="271375" y="495737"/>
                </a:cubicBezTo>
                <a:cubicBezTo>
                  <a:pt x="276803" y="606102"/>
                  <a:pt x="273184" y="846734"/>
                  <a:pt x="282230" y="821404"/>
                </a:cubicBezTo>
                <a:cubicBezTo>
                  <a:pt x="291276" y="796074"/>
                  <a:pt x="309368" y="376326"/>
                  <a:pt x="325650" y="343759"/>
                </a:cubicBezTo>
                <a:cubicBezTo>
                  <a:pt x="341932" y="311192"/>
                  <a:pt x="356406" y="578962"/>
                  <a:pt x="379925" y="626003"/>
                </a:cubicBezTo>
                <a:cubicBezTo>
                  <a:pt x="403444" y="673044"/>
                  <a:pt x="466765" y="626003"/>
                  <a:pt x="466765" y="626003"/>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 name="Freeform 12"/>
          <p:cNvSpPr/>
          <p:nvPr/>
        </p:nvSpPr>
        <p:spPr>
          <a:xfrm>
            <a:off x="5081588" y="2708275"/>
            <a:ext cx="466725" cy="890588"/>
          </a:xfrm>
          <a:custGeom>
            <a:avLst/>
            <a:gdLst>
              <a:gd name="connsiteX0" fmla="*/ 0 w 466765"/>
              <a:gd name="connsiteY0" fmla="*/ 636859 h 890156"/>
              <a:gd name="connsiteX1" fmla="*/ 21710 w 466765"/>
              <a:gd name="connsiteY1" fmla="*/ 332903 h 890156"/>
              <a:gd name="connsiteX2" fmla="*/ 54275 w 466765"/>
              <a:gd name="connsiteY2" fmla="*/ 832259 h 890156"/>
              <a:gd name="connsiteX3" fmla="*/ 75985 w 466765"/>
              <a:gd name="connsiteY3" fmla="*/ 343759 h 890156"/>
              <a:gd name="connsiteX4" fmla="*/ 86840 w 466765"/>
              <a:gd name="connsiteY4" fmla="*/ 159214 h 890156"/>
              <a:gd name="connsiteX5" fmla="*/ 119405 w 466765"/>
              <a:gd name="connsiteY5" fmla="*/ 821404 h 890156"/>
              <a:gd name="connsiteX6" fmla="*/ 151970 w 466765"/>
              <a:gd name="connsiteY6" fmla="*/ 7237 h 890156"/>
              <a:gd name="connsiteX7" fmla="*/ 206245 w 466765"/>
              <a:gd name="connsiteY7" fmla="*/ 864826 h 890156"/>
              <a:gd name="connsiteX8" fmla="*/ 249665 w 466765"/>
              <a:gd name="connsiteY8" fmla="*/ 159214 h 890156"/>
              <a:gd name="connsiteX9" fmla="*/ 271375 w 466765"/>
              <a:gd name="connsiteY9" fmla="*/ 495737 h 890156"/>
              <a:gd name="connsiteX10" fmla="*/ 282230 w 466765"/>
              <a:gd name="connsiteY10" fmla="*/ 821404 h 890156"/>
              <a:gd name="connsiteX11" fmla="*/ 325650 w 466765"/>
              <a:gd name="connsiteY11" fmla="*/ 343759 h 890156"/>
              <a:gd name="connsiteX12" fmla="*/ 379925 w 466765"/>
              <a:gd name="connsiteY12" fmla="*/ 626003 h 890156"/>
              <a:gd name="connsiteX13" fmla="*/ 466765 w 466765"/>
              <a:gd name="connsiteY13" fmla="*/ 626003 h 89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765" h="890156">
                <a:moveTo>
                  <a:pt x="0" y="636859"/>
                </a:moveTo>
                <a:cubicBezTo>
                  <a:pt x="6332" y="468597"/>
                  <a:pt x="12664" y="300336"/>
                  <a:pt x="21710" y="332903"/>
                </a:cubicBezTo>
                <a:cubicBezTo>
                  <a:pt x="30756" y="365470"/>
                  <a:pt x="45229" y="830450"/>
                  <a:pt x="54275" y="832259"/>
                </a:cubicBezTo>
                <a:cubicBezTo>
                  <a:pt x="63321" y="834068"/>
                  <a:pt x="70558" y="455933"/>
                  <a:pt x="75985" y="343759"/>
                </a:cubicBezTo>
                <a:cubicBezTo>
                  <a:pt x="81413" y="231585"/>
                  <a:pt x="79603" y="79607"/>
                  <a:pt x="86840" y="159214"/>
                </a:cubicBezTo>
                <a:cubicBezTo>
                  <a:pt x="94077" y="238821"/>
                  <a:pt x="108550" y="846734"/>
                  <a:pt x="119405" y="821404"/>
                </a:cubicBezTo>
                <a:cubicBezTo>
                  <a:pt x="130260" y="796074"/>
                  <a:pt x="137497" y="0"/>
                  <a:pt x="151970" y="7237"/>
                </a:cubicBezTo>
                <a:cubicBezTo>
                  <a:pt x="166443" y="14474"/>
                  <a:pt x="189962" y="839496"/>
                  <a:pt x="206245" y="864826"/>
                </a:cubicBezTo>
                <a:cubicBezTo>
                  <a:pt x="222528" y="890156"/>
                  <a:pt x="238810" y="220729"/>
                  <a:pt x="249665" y="159214"/>
                </a:cubicBezTo>
                <a:cubicBezTo>
                  <a:pt x="260520" y="97699"/>
                  <a:pt x="265947" y="385372"/>
                  <a:pt x="271375" y="495737"/>
                </a:cubicBezTo>
                <a:cubicBezTo>
                  <a:pt x="276803" y="606102"/>
                  <a:pt x="273184" y="846734"/>
                  <a:pt x="282230" y="821404"/>
                </a:cubicBezTo>
                <a:cubicBezTo>
                  <a:pt x="291276" y="796074"/>
                  <a:pt x="309368" y="376326"/>
                  <a:pt x="325650" y="343759"/>
                </a:cubicBezTo>
                <a:cubicBezTo>
                  <a:pt x="341932" y="311192"/>
                  <a:pt x="356406" y="578962"/>
                  <a:pt x="379925" y="626003"/>
                </a:cubicBezTo>
                <a:cubicBezTo>
                  <a:pt x="403444" y="673044"/>
                  <a:pt x="466765" y="626003"/>
                  <a:pt x="466765" y="626003"/>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 name="Freeform 13"/>
          <p:cNvSpPr/>
          <p:nvPr/>
        </p:nvSpPr>
        <p:spPr>
          <a:xfrm>
            <a:off x="3930650" y="2676525"/>
            <a:ext cx="466725" cy="889000"/>
          </a:xfrm>
          <a:custGeom>
            <a:avLst/>
            <a:gdLst>
              <a:gd name="connsiteX0" fmla="*/ 0 w 466765"/>
              <a:gd name="connsiteY0" fmla="*/ 636859 h 890156"/>
              <a:gd name="connsiteX1" fmla="*/ 21710 w 466765"/>
              <a:gd name="connsiteY1" fmla="*/ 332903 h 890156"/>
              <a:gd name="connsiteX2" fmla="*/ 54275 w 466765"/>
              <a:gd name="connsiteY2" fmla="*/ 832259 h 890156"/>
              <a:gd name="connsiteX3" fmla="*/ 75985 w 466765"/>
              <a:gd name="connsiteY3" fmla="*/ 343759 h 890156"/>
              <a:gd name="connsiteX4" fmla="*/ 86840 w 466765"/>
              <a:gd name="connsiteY4" fmla="*/ 159214 h 890156"/>
              <a:gd name="connsiteX5" fmla="*/ 119405 w 466765"/>
              <a:gd name="connsiteY5" fmla="*/ 821404 h 890156"/>
              <a:gd name="connsiteX6" fmla="*/ 151970 w 466765"/>
              <a:gd name="connsiteY6" fmla="*/ 7237 h 890156"/>
              <a:gd name="connsiteX7" fmla="*/ 206245 w 466765"/>
              <a:gd name="connsiteY7" fmla="*/ 864826 h 890156"/>
              <a:gd name="connsiteX8" fmla="*/ 249665 w 466765"/>
              <a:gd name="connsiteY8" fmla="*/ 159214 h 890156"/>
              <a:gd name="connsiteX9" fmla="*/ 271375 w 466765"/>
              <a:gd name="connsiteY9" fmla="*/ 495737 h 890156"/>
              <a:gd name="connsiteX10" fmla="*/ 282230 w 466765"/>
              <a:gd name="connsiteY10" fmla="*/ 821404 h 890156"/>
              <a:gd name="connsiteX11" fmla="*/ 325650 w 466765"/>
              <a:gd name="connsiteY11" fmla="*/ 343759 h 890156"/>
              <a:gd name="connsiteX12" fmla="*/ 379925 w 466765"/>
              <a:gd name="connsiteY12" fmla="*/ 626003 h 890156"/>
              <a:gd name="connsiteX13" fmla="*/ 466765 w 466765"/>
              <a:gd name="connsiteY13" fmla="*/ 626003 h 89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765" h="890156">
                <a:moveTo>
                  <a:pt x="0" y="636859"/>
                </a:moveTo>
                <a:cubicBezTo>
                  <a:pt x="6332" y="468597"/>
                  <a:pt x="12664" y="300336"/>
                  <a:pt x="21710" y="332903"/>
                </a:cubicBezTo>
                <a:cubicBezTo>
                  <a:pt x="30756" y="365470"/>
                  <a:pt x="45229" y="830450"/>
                  <a:pt x="54275" y="832259"/>
                </a:cubicBezTo>
                <a:cubicBezTo>
                  <a:pt x="63321" y="834068"/>
                  <a:pt x="70558" y="455933"/>
                  <a:pt x="75985" y="343759"/>
                </a:cubicBezTo>
                <a:cubicBezTo>
                  <a:pt x="81413" y="231585"/>
                  <a:pt x="79603" y="79607"/>
                  <a:pt x="86840" y="159214"/>
                </a:cubicBezTo>
                <a:cubicBezTo>
                  <a:pt x="94077" y="238821"/>
                  <a:pt x="108550" y="846734"/>
                  <a:pt x="119405" y="821404"/>
                </a:cubicBezTo>
                <a:cubicBezTo>
                  <a:pt x="130260" y="796074"/>
                  <a:pt x="137497" y="0"/>
                  <a:pt x="151970" y="7237"/>
                </a:cubicBezTo>
                <a:cubicBezTo>
                  <a:pt x="166443" y="14474"/>
                  <a:pt x="189962" y="839496"/>
                  <a:pt x="206245" y="864826"/>
                </a:cubicBezTo>
                <a:cubicBezTo>
                  <a:pt x="222528" y="890156"/>
                  <a:pt x="238810" y="220729"/>
                  <a:pt x="249665" y="159214"/>
                </a:cubicBezTo>
                <a:cubicBezTo>
                  <a:pt x="260520" y="97699"/>
                  <a:pt x="265947" y="385372"/>
                  <a:pt x="271375" y="495737"/>
                </a:cubicBezTo>
                <a:cubicBezTo>
                  <a:pt x="276803" y="606102"/>
                  <a:pt x="273184" y="846734"/>
                  <a:pt x="282230" y="821404"/>
                </a:cubicBezTo>
                <a:cubicBezTo>
                  <a:pt x="291276" y="796074"/>
                  <a:pt x="309368" y="376326"/>
                  <a:pt x="325650" y="343759"/>
                </a:cubicBezTo>
                <a:cubicBezTo>
                  <a:pt x="341932" y="311192"/>
                  <a:pt x="356406" y="578962"/>
                  <a:pt x="379925" y="626003"/>
                </a:cubicBezTo>
                <a:cubicBezTo>
                  <a:pt x="403444" y="673044"/>
                  <a:pt x="466765" y="626003"/>
                  <a:pt x="466765" y="626003"/>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 name="Freeform 14"/>
          <p:cNvSpPr/>
          <p:nvPr/>
        </p:nvSpPr>
        <p:spPr>
          <a:xfrm>
            <a:off x="4529138" y="2708275"/>
            <a:ext cx="466725" cy="890588"/>
          </a:xfrm>
          <a:custGeom>
            <a:avLst/>
            <a:gdLst>
              <a:gd name="connsiteX0" fmla="*/ 0 w 466765"/>
              <a:gd name="connsiteY0" fmla="*/ 636859 h 890156"/>
              <a:gd name="connsiteX1" fmla="*/ 21710 w 466765"/>
              <a:gd name="connsiteY1" fmla="*/ 332903 h 890156"/>
              <a:gd name="connsiteX2" fmla="*/ 54275 w 466765"/>
              <a:gd name="connsiteY2" fmla="*/ 832259 h 890156"/>
              <a:gd name="connsiteX3" fmla="*/ 75985 w 466765"/>
              <a:gd name="connsiteY3" fmla="*/ 343759 h 890156"/>
              <a:gd name="connsiteX4" fmla="*/ 86840 w 466765"/>
              <a:gd name="connsiteY4" fmla="*/ 159214 h 890156"/>
              <a:gd name="connsiteX5" fmla="*/ 119405 w 466765"/>
              <a:gd name="connsiteY5" fmla="*/ 821404 h 890156"/>
              <a:gd name="connsiteX6" fmla="*/ 151970 w 466765"/>
              <a:gd name="connsiteY6" fmla="*/ 7237 h 890156"/>
              <a:gd name="connsiteX7" fmla="*/ 206245 w 466765"/>
              <a:gd name="connsiteY7" fmla="*/ 864826 h 890156"/>
              <a:gd name="connsiteX8" fmla="*/ 249665 w 466765"/>
              <a:gd name="connsiteY8" fmla="*/ 159214 h 890156"/>
              <a:gd name="connsiteX9" fmla="*/ 271375 w 466765"/>
              <a:gd name="connsiteY9" fmla="*/ 495737 h 890156"/>
              <a:gd name="connsiteX10" fmla="*/ 282230 w 466765"/>
              <a:gd name="connsiteY10" fmla="*/ 821404 h 890156"/>
              <a:gd name="connsiteX11" fmla="*/ 325650 w 466765"/>
              <a:gd name="connsiteY11" fmla="*/ 343759 h 890156"/>
              <a:gd name="connsiteX12" fmla="*/ 379925 w 466765"/>
              <a:gd name="connsiteY12" fmla="*/ 626003 h 890156"/>
              <a:gd name="connsiteX13" fmla="*/ 466765 w 466765"/>
              <a:gd name="connsiteY13" fmla="*/ 626003 h 89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765" h="890156">
                <a:moveTo>
                  <a:pt x="0" y="636859"/>
                </a:moveTo>
                <a:cubicBezTo>
                  <a:pt x="6332" y="468597"/>
                  <a:pt x="12664" y="300336"/>
                  <a:pt x="21710" y="332903"/>
                </a:cubicBezTo>
                <a:cubicBezTo>
                  <a:pt x="30756" y="365470"/>
                  <a:pt x="45229" y="830450"/>
                  <a:pt x="54275" y="832259"/>
                </a:cubicBezTo>
                <a:cubicBezTo>
                  <a:pt x="63321" y="834068"/>
                  <a:pt x="70558" y="455933"/>
                  <a:pt x="75985" y="343759"/>
                </a:cubicBezTo>
                <a:cubicBezTo>
                  <a:pt x="81413" y="231585"/>
                  <a:pt x="79603" y="79607"/>
                  <a:pt x="86840" y="159214"/>
                </a:cubicBezTo>
                <a:cubicBezTo>
                  <a:pt x="94077" y="238821"/>
                  <a:pt x="108550" y="846734"/>
                  <a:pt x="119405" y="821404"/>
                </a:cubicBezTo>
                <a:cubicBezTo>
                  <a:pt x="130260" y="796074"/>
                  <a:pt x="137497" y="0"/>
                  <a:pt x="151970" y="7237"/>
                </a:cubicBezTo>
                <a:cubicBezTo>
                  <a:pt x="166443" y="14474"/>
                  <a:pt x="189962" y="839496"/>
                  <a:pt x="206245" y="864826"/>
                </a:cubicBezTo>
                <a:cubicBezTo>
                  <a:pt x="222528" y="890156"/>
                  <a:pt x="238810" y="220729"/>
                  <a:pt x="249665" y="159214"/>
                </a:cubicBezTo>
                <a:cubicBezTo>
                  <a:pt x="260520" y="97699"/>
                  <a:pt x="265947" y="385372"/>
                  <a:pt x="271375" y="495737"/>
                </a:cubicBezTo>
                <a:cubicBezTo>
                  <a:pt x="276803" y="606102"/>
                  <a:pt x="273184" y="846734"/>
                  <a:pt x="282230" y="821404"/>
                </a:cubicBezTo>
                <a:cubicBezTo>
                  <a:pt x="291276" y="796074"/>
                  <a:pt x="309368" y="376326"/>
                  <a:pt x="325650" y="343759"/>
                </a:cubicBezTo>
                <a:cubicBezTo>
                  <a:pt x="341932" y="311192"/>
                  <a:pt x="356406" y="578962"/>
                  <a:pt x="379925" y="626003"/>
                </a:cubicBezTo>
                <a:cubicBezTo>
                  <a:pt x="403444" y="673044"/>
                  <a:pt x="466765" y="626003"/>
                  <a:pt x="466765" y="626003"/>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 name="Freeform 15"/>
          <p:cNvSpPr/>
          <p:nvPr/>
        </p:nvSpPr>
        <p:spPr>
          <a:xfrm>
            <a:off x="3179763" y="3168650"/>
            <a:ext cx="131762" cy="82550"/>
          </a:xfrm>
          <a:custGeom>
            <a:avLst/>
            <a:gdLst>
              <a:gd name="connsiteX0" fmla="*/ 0 w 130260"/>
              <a:gd name="connsiteY0" fmla="*/ 34375 h 83225"/>
              <a:gd name="connsiteX1" fmla="*/ 86840 w 130260"/>
              <a:gd name="connsiteY1" fmla="*/ 77797 h 83225"/>
              <a:gd name="connsiteX2" fmla="*/ 97695 w 130260"/>
              <a:gd name="connsiteY2" fmla="*/ 1809 h 83225"/>
              <a:gd name="connsiteX3" fmla="*/ 119405 w 130260"/>
              <a:gd name="connsiteY3" fmla="*/ 66942 h 83225"/>
              <a:gd name="connsiteX4" fmla="*/ 130260 w 130260"/>
              <a:gd name="connsiteY4" fmla="*/ 66942 h 8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260" h="83225">
                <a:moveTo>
                  <a:pt x="0" y="34375"/>
                </a:moveTo>
                <a:cubicBezTo>
                  <a:pt x="35278" y="58800"/>
                  <a:pt x="70557" y="83225"/>
                  <a:pt x="86840" y="77797"/>
                </a:cubicBezTo>
                <a:cubicBezTo>
                  <a:pt x="103123" y="72369"/>
                  <a:pt x="92268" y="3618"/>
                  <a:pt x="97695" y="1809"/>
                </a:cubicBezTo>
                <a:cubicBezTo>
                  <a:pt x="103122" y="0"/>
                  <a:pt x="113978" y="56087"/>
                  <a:pt x="119405" y="66942"/>
                </a:cubicBezTo>
                <a:cubicBezTo>
                  <a:pt x="124832" y="77797"/>
                  <a:pt x="130260" y="66942"/>
                  <a:pt x="130260" y="66942"/>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 name="Freeform 16"/>
          <p:cNvSpPr/>
          <p:nvPr/>
        </p:nvSpPr>
        <p:spPr>
          <a:xfrm>
            <a:off x="3789363" y="3222625"/>
            <a:ext cx="130175" cy="82550"/>
          </a:xfrm>
          <a:custGeom>
            <a:avLst/>
            <a:gdLst>
              <a:gd name="connsiteX0" fmla="*/ 0 w 130260"/>
              <a:gd name="connsiteY0" fmla="*/ 34375 h 83225"/>
              <a:gd name="connsiteX1" fmla="*/ 86840 w 130260"/>
              <a:gd name="connsiteY1" fmla="*/ 77797 h 83225"/>
              <a:gd name="connsiteX2" fmla="*/ 97695 w 130260"/>
              <a:gd name="connsiteY2" fmla="*/ 1809 h 83225"/>
              <a:gd name="connsiteX3" fmla="*/ 119405 w 130260"/>
              <a:gd name="connsiteY3" fmla="*/ 66942 h 83225"/>
              <a:gd name="connsiteX4" fmla="*/ 130260 w 130260"/>
              <a:gd name="connsiteY4" fmla="*/ 66942 h 8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260" h="83225">
                <a:moveTo>
                  <a:pt x="0" y="34375"/>
                </a:moveTo>
                <a:cubicBezTo>
                  <a:pt x="35278" y="58800"/>
                  <a:pt x="70557" y="83225"/>
                  <a:pt x="86840" y="77797"/>
                </a:cubicBezTo>
                <a:cubicBezTo>
                  <a:pt x="103123" y="72369"/>
                  <a:pt x="92268" y="3618"/>
                  <a:pt x="97695" y="1809"/>
                </a:cubicBezTo>
                <a:cubicBezTo>
                  <a:pt x="103122" y="0"/>
                  <a:pt x="113978" y="56087"/>
                  <a:pt x="119405" y="66942"/>
                </a:cubicBezTo>
                <a:cubicBezTo>
                  <a:pt x="124832" y="77797"/>
                  <a:pt x="130260" y="66942"/>
                  <a:pt x="130260" y="66942"/>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 name="Freeform 17"/>
          <p:cNvSpPr/>
          <p:nvPr/>
        </p:nvSpPr>
        <p:spPr>
          <a:xfrm>
            <a:off x="4397375" y="3267075"/>
            <a:ext cx="130175" cy="82550"/>
          </a:xfrm>
          <a:custGeom>
            <a:avLst/>
            <a:gdLst>
              <a:gd name="connsiteX0" fmla="*/ 0 w 130260"/>
              <a:gd name="connsiteY0" fmla="*/ 34375 h 83225"/>
              <a:gd name="connsiteX1" fmla="*/ 86840 w 130260"/>
              <a:gd name="connsiteY1" fmla="*/ 77797 h 83225"/>
              <a:gd name="connsiteX2" fmla="*/ 97695 w 130260"/>
              <a:gd name="connsiteY2" fmla="*/ 1809 h 83225"/>
              <a:gd name="connsiteX3" fmla="*/ 119405 w 130260"/>
              <a:gd name="connsiteY3" fmla="*/ 66942 h 83225"/>
              <a:gd name="connsiteX4" fmla="*/ 130260 w 130260"/>
              <a:gd name="connsiteY4" fmla="*/ 66942 h 8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260" h="83225">
                <a:moveTo>
                  <a:pt x="0" y="34375"/>
                </a:moveTo>
                <a:cubicBezTo>
                  <a:pt x="35278" y="58800"/>
                  <a:pt x="70557" y="83225"/>
                  <a:pt x="86840" y="77797"/>
                </a:cubicBezTo>
                <a:cubicBezTo>
                  <a:pt x="103123" y="72369"/>
                  <a:pt x="92268" y="3618"/>
                  <a:pt x="97695" y="1809"/>
                </a:cubicBezTo>
                <a:cubicBezTo>
                  <a:pt x="103122" y="0"/>
                  <a:pt x="113978" y="56087"/>
                  <a:pt x="119405" y="66942"/>
                </a:cubicBezTo>
                <a:cubicBezTo>
                  <a:pt x="124832" y="77797"/>
                  <a:pt x="130260" y="66942"/>
                  <a:pt x="130260" y="66942"/>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 name="Freeform 18"/>
          <p:cNvSpPr/>
          <p:nvPr/>
        </p:nvSpPr>
        <p:spPr>
          <a:xfrm>
            <a:off x="4962525" y="3298825"/>
            <a:ext cx="130175" cy="84138"/>
          </a:xfrm>
          <a:custGeom>
            <a:avLst/>
            <a:gdLst>
              <a:gd name="connsiteX0" fmla="*/ 0 w 130260"/>
              <a:gd name="connsiteY0" fmla="*/ 34375 h 83225"/>
              <a:gd name="connsiteX1" fmla="*/ 86840 w 130260"/>
              <a:gd name="connsiteY1" fmla="*/ 77797 h 83225"/>
              <a:gd name="connsiteX2" fmla="*/ 97695 w 130260"/>
              <a:gd name="connsiteY2" fmla="*/ 1809 h 83225"/>
              <a:gd name="connsiteX3" fmla="*/ 119405 w 130260"/>
              <a:gd name="connsiteY3" fmla="*/ 66942 h 83225"/>
              <a:gd name="connsiteX4" fmla="*/ 130260 w 130260"/>
              <a:gd name="connsiteY4" fmla="*/ 66942 h 8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260" h="83225">
                <a:moveTo>
                  <a:pt x="0" y="34375"/>
                </a:moveTo>
                <a:cubicBezTo>
                  <a:pt x="35278" y="58800"/>
                  <a:pt x="70557" y="83225"/>
                  <a:pt x="86840" y="77797"/>
                </a:cubicBezTo>
                <a:cubicBezTo>
                  <a:pt x="103123" y="72369"/>
                  <a:pt x="92268" y="3618"/>
                  <a:pt x="97695" y="1809"/>
                </a:cubicBezTo>
                <a:cubicBezTo>
                  <a:pt x="103122" y="0"/>
                  <a:pt x="113978" y="56087"/>
                  <a:pt x="119405" y="66942"/>
                </a:cubicBezTo>
                <a:cubicBezTo>
                  <a:pt x="124832" y="77797"/>
                  <a:pt x="130260" y="66942"/>
                  <a:pt x="130260" y="66942"/>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20" name="Freeform 19"/>
          <p:cNvSpPr/>
          <p:nvPr/>
        </p:nvSpPr>
        <p:spPr>
          <a:xfrm>
            <a:off x="5526088" y="3278188"/>
            <a:ext cx="130175" cy="82550"/>
          </a:xfrm>
          <a:custGeom>
            <a:avLst/>
            <a:gdLst>
              <a:gd name="connsiteX0" fmla="*/ 0 w 130260"/>
              <a:gd name="connsiteY0" fmla="*/ 34375 h 83225"/>
              <a:gd name="connsiteX1" fmla="*/ 86840 w 130260"/>
              <a:gd name="connsiteY1" fmla="*/ 77797 h 83225"/>
              <a:gd name="connsiteX2" fmla="*/ 97695 w 130260"/>
              <a:gd name="connsiteY2" fmla="*/ 1809 h 83225"/>
              <a:gd name="connsiteX3" fmla="*/ 119405 w 130260"/>
              <a:gd name="connsiteY3" fmla="*/ 66942 h 83225"/>
              <a:gd name="connsiteX4" fmla="*/ 130260 w 130260"/>
              <a:gd name="connsiteY4" fmla="*/ 66942 h 8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260" h="83225">
                <a:moveTo>
                  <a:pt x="0" y="34375"/>
                </a:moveTo>
                <a:cubicBezTo>
                  <a:pt x="35278" y="58800"/>
                  <a:pt x="70557" y="83225"/>
                  <a:pt x="86840" y="77797"/>
                </a:cubicBezTo>
                <a:cubicBezTo>
                  <a:pt x="103123" y="72369"/>
                  <a:pt x="92268" y="3618"/>
                  <a:pt x="97695" y="1809"/>
                </a:cubicBezTo>
                <a:cubicBezTo>
                  <a:pt x="103122" y="0"/>
                  <a:pt x="113978" y="56087"/>
                  <a:pt x="119405" y="66942"/>
                </a:cubicBezTo>
                <a:cubicBezTo>
                  <a:pt x="124832" y="77797"/>
                  <a:pt x="130260" y="66942"/>
                  <a:pt x="130260" y="66942"/>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21" name="Freeform 20"/>
          <p:cNvSpPr/>
          <p:nvPr/>
        </p:nvSpPr>
        <p:spPr>
          <a:xfrm>
            <a:off x="2647950" y="3816350"/>
            <a:ext cx="3452813" cy="790575"/>
          </a:xfrm>
          <a:custGeom>
            <a:avLst/>
            <a:gdLst>
              <a:gd name="connsiteX0" fmla="*/ 0 w 3451897"/>
              <a:gd name="connsiteY0" fmla="*/ 580773 h 790647"/>
              <a:gd name="connsiteX1" fmla="*/ 54275 w 3451897"/>
              <a:gd name="connsiteY1" fmla="*/ 320240 h 790647"/>
              <a:gd name="connsiteX2" fmla="*/ 130260 w 3451897"/>
              <a:gd name="connsiteY2" fmla="*/ 124840 h 790647"/>
              <a:gd name="connsiteX3" fmla="*/ 195390 w 3451897"/>
              <a:gd name="connsiteY3" fmla="*/ 5428 h 790647"/>
              <a:gd name="connsiteX4" fmla="*/ 293085 w 3451897"/>
              <a:gd name="connsiteY4" fmla="*/ 157406 h 790647"/>
              <a:gd name="connsiteX5" fmla="*/ 379925 w 3451897"/>
              <a:gd name="connsiteY5" fmla="*/ 341951 h 790647"/>
              <a:gd name="connsiteX6" fmla="*/ 488476 w 3451897"/>
              <a:gd name="connsiteY6" fmla="*/ 667618 h 790647"/>
              <a:gd name="connsiteX7" fmla="*/ 586171 w 3451897"/>
              <a:gd name="connsiteY7" fmla="*/ 645906 h 790647"/>
              <a:gd name="connsiteX8" fmla="*/ 618736 w 3451897"/>
              <a:gd name="connsiteY8" fmla="*/ 591629 h 790647"/>
              <a:gd name="connsiteX9" fmla="*/ 640446 w 3451897"/>
              <a:gd name="connsiteY9" fmla="*/ 385373 h 790647"/>
              <a:gd name="connsiteX10" fmla="*/ 716431 w 3451897"/>
              <a:gd name="connsiteY10" fmla="*/ 135695 h 790647"/>
              <a:gd name="connsiteX11" fmla="*/ 803271 w 3451897"/>
              <a:gd name="connsiteY11" fmla="*/ 37995 h 790647"/>
              <a:gd name="connsiteX12" fmla="*/ 900967 w 3451897"/>
              <a:gd name="connsiteY12" fmla="*/ 157406 h 790647"/>
              <a:gd name="connsiteX13" fmla="*/ 976952 w 3451897"/>
              <a:gd name="connsiteY13" fmla="*/ 363662 h 790647"/>
              <a:gd name="connsiteX14" fmla="*/ 1042082 w 3451897"/>
              <a:gd name="connsiteY14" fmla="*/ 700184 h 790647"/>
              <a:gd name="connsiteX15" fmla="*/ 1194052 w 3451897"/>
              <a:gd name="connsiteY15" fmla="*/ 689329 h 790647"/>
              <a:gd name="connsiteX16" fmla="*/ 1259182 w 3451897"/>
              <a:gd name="connsiteY16" fmla="*/ 396229 h 790647"/>
              <a:gd name="connsiteX17" fmla="*/ 1324312 w 3451897"/>
              <a:gd name="connsiteY17" fmla="*/ 222540 h 790647"/>
              <a:gd name="connsiteX18" fmla="*/ 1400298 w 3451897"/>
              <a:gd name="connsiteY18" fmla="*/ 70562 h 790647"/>
              <a:gd name="connsiteX19" fmla="*/ 1497993 w 3451897"/>
              <a:gd name="connsiteY19" fmla="*/ 244251 h 790647"/>
              <a:gd name="connsiteX20" fmla="*/ 1584833 w 3451897"/>
              <a:gd name="connsiteY20" fmla="*/ 417940 h 790647"/>
              <a:gd name="connsiteX21" fmla="*/ 1671673 w 3451897"/>
              <a:gd name="connsiteY21" fmla="*/ 732751 h 790647"/>
              <a:gd name="connsiteX22" fmla="*/ 1780223 w 3451897"/>
              <a:gd name="connsiteY22" fmla="*/ 721895 h 790647"/>
              <a:gd name="connsiteX23" fmla="*/ 1867064 w 3451897"/>
              <a:gd name="connsiteY23" fmla="*/ 439651 h 790647"/>
              <a:gd name="connsiteX24" fmla="*/ 1921339 w 3451897"/>
              <a:gd name="connsiteY24" fmla="*/ 222540 h 790647"/>
              <a:gd name="connsiteX25" fmla="*/ 1986469 w 3451897"/>
              <a:gd name="connsiteY25" fmla="*/ 103128 h 790647"/>
              <a:gd name="connsiteX26" fmla="*/ 2105874 w 3451897"/>
              <a:gd name="connsiteY26" fmla="*/ 276817 h 790647"/>
              <a:gd name="connsiteX27" fmla="*/ 2160149 w 3451897"/>
              <a:gd name="connsiteY27" fmla="*/ 450506 h 790647"/>
              <a:gd name="connsiteX28" fmla="*/ 2301265 w 3451897"/>
              <a:gd name="connsiteY28" fmla="*/ 732751 h 790647"/>
              <a:gd name="connsiteX29" fmla="*/ 2409815 w 3451897"/>
              <a:gd name="connsiteY29" fmla="*/ 439651 h 790647"/>
              <a:gd name="connsiteX30" fmla="*/ 2474945 w 3451897"/>
              <a:gd name="connsiteY30" fmla="*/ 244251 h 790647"/>
              <a:gd name="connsiteX31" fmla="*/ 2561785 w 3451897"/>
              <a:gd name="connsiteY31" fmla="*/ 103128 h 790647"/>
              <a:gd name="connsiteX32" fmla="*/ 2681190 w 3451897"/>
              <a:gd name="connsiteY32" fmla="*/ 309384 h 790647"/>
              <a:gd name="connsiteX33" fmla="*/ 2735465 w 3451897"/>
              <a:gd name="connsiteY33" fmla="*/ 483073 h 790647"/>
              <a:gd name="connsiteX34" fmla="*/ 2844016 w 3451897"/>
              <a:gd name="connsiteY34" fmla="*/ 754462 h 790647"/>
              <a:gd name="connsiteX35" fmla="*/ 2952566 w 3451897"/>
              <a:gd name="connsiteY35" fmla="*/ 700184 h 790647"/>
              <a:gd name="connsiteX36" fmla="*/ 2985131 w 3451897"/>
              <a:gd name="connsiteY36" fmla="*/ 472217 h 790647"/>
              <a:gd name="connsiteX37" fmla="*/ 3050261 w 3451897"/>
              <a:gd name="connsiteY37" fmla="*/ 265962 h 790647"/>
              <a:gd name="connsiteX38" fmla="*/ 3137101 w 3451897"/>
              <a:gd name="connsiteY38" fmla="*/ 113984 h 790647"/>
              <a:gd name="connsiteX39" fmla="*/ 3234797 w 3451897"/>
              <a:gd name="connsiteY39" fmla="*/ 298529 h 790647"/>
              <a:gd name="connsiteX40" fmla="*/ 3321637 w 3451897"/>
              <a:gd name="connsiteY40" fmla="*/ 504784 h 790647"/>
              <a:gd name="connsiteX41" fmla="*/ 3451897 w 3451897"/>
              <a:gd name="connsiteY41" fmla="*/ 765318 h 79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51897" h="790647">
                <a:moveTo>
                  <a:pt x="0" y="580773"/>
                </a:moveTo>
                <a:cubicBezTo>
                  <a:pt x="16282" y="488501"/>
                  <a:pt x="32565" y="396229"/>
                  <a:pt x="54275" y="320240"/>
                </a:cubicBezTo>
                <a:cubicBezTo>
                  <a:pt x="75985" y="244251"/>
                  <a:pt x="106741" y="177309"/>
                  <a:pt x="130260" y="124840"/>
                </a:cubicBezTo>
                <a:cubicBezTo>
                  <a:pt x="153779" y="72371"/>
                  <a:pt x="168252" y="0"/>
                  <a:pt x="195390" y="5428"/>
                </a:cubicBezTo>
                <a:cubicBezTo>
                  <a:pt x="222528" y="10856"/>
                  <a:pt x="262329" y="101319"/>
                  <a:pt x="293085" y="157406"/>
                </a:cubicBezTo>
                <a:cubicBezTo>
                  <a:pt x="323841" y="213493"/>
                  <a:pt x="347360" y="256916"/>
                  <a:pt x="379925" y="341951"/>
                </a:cubicBezTo>
                <a:cubicBezTo>
                  <a:pt x="412490" y="426986"/>
                  <a:pt x="454102" y="616959"/>
                  <a:pt x="488476" y="667618"/>
                </a:cubicBezTo>
                <a:cubicBezTo>
                  <a:pt x="522850" y="718277"/>
                  <a:pt x="564461" y="658571"/>
                  <a:pt x="586171" y="645906"/>
                </a:cubicBezTo>
                <a:cubicBezTo>
                  <a:pt x="607881" y="633241"/>
                  <a:pt x="609690" y="635051"/>
                  <a:pt x="618736" y="591629"/>
                </a:cubicBezTo>
                <a:cubicBezTo>
                  <a:pt x="627782" y="548207"/>
                  <a:pt x="624164" y="461362"/>
                  <a:pt x="640446" y="385373"/>
                </a:cubicBezTo>
                <a:cubicBezTo>
                  <a:pt x="656729" y="309384"/>
                  <a:pt x="689294" y="193591"/>
                  <a:pt x="716431" y="135695"/>
                </a:cubicBezTo>
                <a:cubicBezTo>
                  <a:pt x="743568" y="77799"/>
                  <a:pt x="772515" y="34377"/>
                  <a:pt x="803271" y="37995"/>
                </a:cubicBezTo>
                <a:cubicBezTo>
                  <a:pt x="834027" y="41613"/>
                  <a:pt x="872020" y="103128"/>
                  <a:pt x="900967" y="157406"/>
                </a:cubicBezTo>
                <a:cubicBezTo>
                  <a:pt x="929914" y="211684"/>
                  <a:pt x="953433" y="273199"/>
                  <a:pt x="976952" y="363662"/>
                </a:cubicBezTo>
                <a:cubicBezTo>
                  <a:pt x="1000471" y="454125"/>
                  <a:pt x="1005899" y="645906"/>
                  <a:pt x="1042082" y="700184"/>
                </a:cubicBezTo>
                <a:cubicBezTo>
                  <a:pt x="1078265" y="754462"/>
                  <a:pt x="1157869" y="739988"/>
                  <a:pt x="1194052" y="689329"/>
                </a:cubicBezTo>
                <a:cubicBezTo>
                  <a:pt x="1230235" y="638670"/>
                  <a:pt x="1237472" y="474027"/>
                  <a:pt x="1259182" y="396229"/>
                </a:cubicBezTo>
                <a:cubicBezTo>
                  <a:pt x="1280892" y="318431"/>
                  <a:pt x="1300793" y="276818"/>
                  <a:pt x="1324312" y="222540"/>
                </a:cubicBezTo>
                <a:cubicBezTo>
                  <a:pt x="1347831" y="168262"/>
                  <a:pt x="1371351" y="66944"/>
                  <a:pt x="1400298" y="70562"/>
                </a:cubicBezTo>
                <a:cubicBezTo>
                  <a:pt x="1429245" y="74180"/>
                  <a:pt x="1467237" y="186355"/>
                  <a:pt x="1497993" y="244251"/>
                </a:cubicBezTo>
                <a:cubicBezTo>
                  <a:pt x="1528749" y="302147"/>
                  <a:pt x="1555886" y="336523"/>
                  <a:pt x="1584833" y="417940"/>
                </a:cubicBezTo>
                <a:cubicBezTo>
                  <a:pt x="1613780" y="499357"/>
                  <a:pt x="1639108" y="682092"/>
                  <a:pt x="1671673" y="732751"/>
                </a:cubicBezTo>
                <a:cubicBezTo>
                  <a:pt x="1704238" y="783410"/>
                  <a:pt x="1747658" y="770745"/>
                  <a:pt x="1780223" y="721895"/>
                </a:cubicBezTo>
                <a:cubicBezTo>
                  <a:pt x="1812788" y="673045"/>
                  <a:pt x="1843545" y="522877"/>
                  <a:pt x="1867064" y="439651"/>
                </a:cubicBezTo>
                <a:cubicBezTo>
                  <a:pt x="1890583" y="356425"/>
                  <a:pt x="1901438" y="278627"/>
                  <a:pt x="1921339" y="222540"/>
                </a:cubicBezTo>
                <a:cubicBezTo>
                  <a:pt x="1941240" y="166453"/>
                  <a:pt x="1955713" y="94082"/>
                  <a:pt x="1986469" y="103128"/>
                </a:cubicBezTo>
                <a:cubicBezTo>
                  <a:pt x="2017225" y="112174"/>
                  <a:pt x="2076927" y="218921"/>
                  <a:pt x="2105874" y="276817"/>
                </a:cubicBezTo>
                <a:cubicBezTo>
                  <a:pt x="2134821" y="334713"/>
                  <a:pt x="2127584" y="374517"/>
                  <a:pt x="2160149" y="450506"/>
                </a:cubicBezTo>
                <a:cubicBezTo>
                  <a:pt x="2192714" y="526495"/>
                  <a:pt x="2259654" y="734560"/>
                  <a:pt x="2301265" y="732751"/>
                </a:cubicBezTo>
                <a:cubicBezTo>
                  <a:pt x="2342876" y="730942"/>
                  <a:pt x="2380868" y="521068"/>
                  <a:pt x="2409815" y="439651"/>
                </a:cubicBezTo>
                <a:cubicBezTo>
                  <a:pt x="2438762" y="358234"/>
                  <a:pt x="2449617" y="300338"/>
                  <a:pt x="2474945" y="244251"/>
                </a:cubicBezTo>
                <a:cubicBezTo>
                  <a:pt x="2500273" y="188164"/>
                  <a:pt x="2527411" y="92273"/>
                  <a:pt x="2561785" y="103128"/>
                </a:cubicBezTo>
                <a:cubicBezTo>
                  <a:pt x="2596159" y="113984"/>
                  <a:pt x="2652243" y="246060"/>
                  <a:pt x="2681190" y="309384"/>
                </a:cubicBezTo>
                <a:cubicBezTo>
                  <a:pt x="2710137" y="372708"/>
                  <a:pt x="2708327" y="408893"/>
                  <a:pt x="2735465" y="483073"/>
                </a:cubicBezTo>
                <a:cubicBezTo>
                  <a:pt x="2762603" y="557253"/>
                  <a:pt x="2807833" y="718277"/>
                  <a:pt x="2844016" y="754462"/>
                </a:cubicBezTo>
                <a:cubicBezTo>
                  <a:pt x="2880199" y="790647"/>
                  <a:pt x="2929047" y="747225"/>
                  <a:pt x="2952566" y="700184"/>
                </a:cubicBezTo>
                <a:cubicBezTo>
                  <a:pt x="2976085" y="653143"/>
                  <a:pt x="2968849" y="544587"/>
                  <a:pt x="2985131" y="472217"/>
                </a:cubicBezTo>
                <a:cubicBezTo>
                  <a:pt x="3001414" y="399847"/>
                  <a:pt x="3024933" y="325668"/>
                  <a:pt x="3050261" y="265962"/>
                </a:cubicBezTo>
                <a:cubicBezTo>
                  <a:pt x="3075589" y="206257"/>
                  <a:pt x="3106345" y="108556"/>
                  <a:pt x="3137101" y="113984"/>
                </a:cubicBezTo>
                <a:cubicBezTo>
                  <a:pt x="3167857" y="119412"/>
                  <a:pt x="3204041" y="233396"/>
                  <a:pt x="3234797" y="298529"/>
                </a:cubicBezTo>
                <a:cubicBezTo>
                  <a:pt x="3265553" y="363662"/>
                  <a:pt x="3285454" y="426986"/>
                  <a:pt x="3321637" y="504784"/>
                </a:cubicBezTo>
                <a:cubicBezTo>
                  <a:pt x="3357820" y="582582"/>
                  <a:pt x="3451897" y="765318"/>
                  <a:pt x="3451897" y="765318"/>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22" name="TextBox 21"/>
          <p:cNvSpPr txBox="1"/>
          <p:nvPr/>
        </p:nvSpPr>
        <p:spPr>
          <a:xfrm>
            <a:off x="6621463" y="3082925"/>
            <a:ext cx="1035050" cy="461963"/>
          </a:xfrm>
          <a:prstGeom prst="rect">
            <a:avLst/>
          </a:prstGeom>
          <a:noFill/>
        </p:spPr>
        <p:txBody>
          <a:bodyPr wrap="none">
            <a:spAutoFit/>
          </a:bodyPr>
          <a:lstStyle/>
          <a:p>
            <a:pPr eaLnBrk="0" hangingPunct="0">
              <a:defRPr/>
            </a:pPr>
            <a:r>
              <a:rPr lang="en-US" dirty="0">
                <a:latin typeface="+mn-lt"/>
                <a:ea typeface="+mn-ea"/>
                <a:cs typeface="+mn-cs"/>
              </a:rPr>
              <a:t>500 Hz</a:t>
            </a:r>
          </a:p>
        </p:txBody>
      </p:sp>
      <p:sp>
        <p:nvSpPr>
          <p:cNvPr id="23" name="TextBox 22"/>
          <p:cNvSpPr txBox="1"/>
          <p:nvPr/>
        </p:nvSpPr>
        <p:spPr>
          <a:xfrm>
            <a:off x="6742113" y="4060825"/>
            <a:ext cx="1235075" cy="461963"/>
          </a:xfrm>
          <a:prstGeom prst="rect">
            <a:avLst/>
          </a:prstGeom>
          <a:noFill/>
        </p:spPr>
        <p:txBody>
          <a:bodyPr wrap="none">
            <a:spAutoFit/>
          </a:bodyPr>
          <a:lstStyle/>
          <a:p>
            <a:pPr eaLnBrk="0" hangingPunct="0">
              <a:defRPr/>
            </a:pPr>
            <a:r>
              <a:rPr lang="en-US" dirty="0">
                <a:latin typeface="+mn-lt"/>
                <a:ea typeface="+mn-ea"/>
                <a:cs typeface="+mn-cs"/>
              </a:rPr>
              <a:t>5000 Hz</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673100" y="0"/>
            <a:ext cx="7772400" cy="793750"/>
          </a:xfrm>
        </p:spPr>
        <p:txBody>
          <a:bodyPr/>
          <a:lstStyle/>
          <a:p>
            <a:pPr eaLnBrk="1" hangingPunct="1"/>
            <a:r>
              <a:rPr lang="en-US"/>
              <a:t>Gap detection</a:t>
            </a:r>
          </a:p>
        </p:txBody>
      </p:sp>
      <p:grpSp>
        <p:nvGrpSpPr>
          <p:cNvPr id="90115" name="Group 3"/>
          <p:cNvGrpSpPr>
            <a:grpSpLocks/>
          </p:cNvGrpSpPr>
          <p:nvPr/>
        </p:nvGrpSpPr>
        <p:grpSpPr bwMode="auto">
          <a:xfrm>
            <a:off x="814388" y="809625"/>
            <a:ext cx="7872412" cy="5645150"/>
            <a:chOff x="513" y="510"/>
            <a:chExt cx="4959" cy="3556"/>
          </a:xfrm>
        </p:grpSpPr>
        <p:pic>
          <p:nvPicPr>
            <p:cNvPr id="90117" name="Picture 4"/>
            <p:cNvPicPr>
              <a:picLocks noChangeAspect="1" noChangeArrowheads="1"/>
            </p:cNvPicPr>
            <p:nvPr/>
          </p:nvPicPr>
          <p:blipFill>
            <a:blip r:embed="rId3"/>
            <a:srcRect l="3168" t="10269" r="3166" b="7913"/>
            <a:stretch>
              <a:fillRect/>
            </a:stretch>
          </p:blipFill>
          <p:spPr bwMode="auto">
            <a:xfrm>
              <a:off x="513" y="510"/>
              <a:ext cx="4586" cy="3556"/>
            </a:xfrm>
            <a:prstGeom prst="rect">
              <a:avLst/>
            </a:prstGeom>
            <a:noFill/>
            <a:ln w="9525">
              <a:noFill/>
              <a:miter lim="800000"/>
              <a:headEnd/>
              <a:tailEnd/>
            </a:ln>
          </p:spPr>
        </p:pic>
        <p:sp>
          <p:nvSpPr>
            <p:cNvPr id="90118" name="Text Box 5"/>
            <p:cNvSpPr txBox="1">
              <a:spLocks noChangeArrowheads="1"/>
            </p:cNvSpPr>
            <p:nvPr/>
          </p:nvSpPr>
          <p:spPr bwMode="auto">
            <a:xfrm>
              <a:off x="4646" y="1128"/>
              <a:ext cx="826" cy="748"/>
            </a:xfrm>
            <a:prstGeom prst="rect">
              <a:avLst/>
            </a:prstGeom>
            <a:solidFill>
              <a:srgbClr val="CC3300"/>
            </a:solidFill>
            <a:ln w="9525">
              <a:noFill/>
              <a:miter lim="800000"/>
              <a:headEnd/>
              <a:tailEnd/>
            </a:ln>
          </p:spPr>
          <p:txBody>
            <a:bodyPr>
              <a:prstTxWarp prst="textNoShape">
                <a:avLst/>
              </a:prstTxWarp>
              <a:spAutoFit/>
            </a:bodyPr>
            <a:lstStyle/>
            <a:p>
              <a:pPr eaLnBrk="0" hangingPunct="0"/>
              <a:r>
                <a:rPr lang="en-US"/>
                <a:t>Masking spectral splatter</a:t>
              </a:r>
            </a:p>
          </p:txBody>
        </p:sp>
        <p:sp>
          <p:nvSpPr>
            <p:cNvPr id="90119" name="AutoShape 6"/>
            <p:cNvSpPr>
              <a:spLocks noChangeArrowheads="1"/>
            </p:cNvSpPr>
            <p:nvPr/>
          </p:nvSpPr>
          <p:spPr bwMode="auto">
            <a:xfrm>
              <a:off x="4269" y="1436"/>
              <a:ext cx="253" cy="220"/>
            </a:xfrm>
            <a:prstGeom prst="leftArrow">
              <a:avLst>
                <a:gd name="adj1" fmla="val 50000"/>
                <a:gd name="adj2" fmla="val 28750"/>
              </a:avLst>
            </a:pr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grpSp>
      <p:sp>
        <p:nvSpPr>
          <p:cNvPr id="90116" name="Text Box 7"/>
          <p:cNvSpPr txBox="1">
            <a:spLocks noChangeArrowheads="1"/>
          </p:cNvSpPr>
          <p:nvPr/>
        </p:nvSpPr>
        <p:spPr bwMode="auto">
          <a:xfrm>
            <a:off x="0" y="6515100"/>
            <a:ext cx="1606550" cy="304800"/>
          </a:xfrm>
          <a:prstGeom prst="rect">
            <a:avLst/>
          </a:prstGeom>
          <a:noFill/>
          <a:ln w="9525">
            <a:noFill/>
            <a:miter lim="800000"/>
            <a:headEnd/>
            <a:tailEnd/>
          </a:ln>
        </p:spPr>
        <p:txBody>
          <a:bodyPr wrap="none">
            <a:prstTxWarp prst="textNoShape">
              <a:avLst/>
            </a:prstTxWarp>
            <a:spAutoFit/>
          </a:bodyPr>
          <a:lstStyle/>
          <a:p>
            <a:pPr eaLnBrk="0" hangingPunct="0"/>
            <a:r>
              <a:rPr lang="en-US" sz="1400"/>
              <a:t>From Moore (1997)</a:t>
            </a: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803275" y="195263"/>
            <a:ext cx="7772400" cy="1143000"/>
          </a:xfrm>
        </p:spPr>
        <p:txBody>
          <a:bodyPr rtlCol="0">
            <a:normAutofit fontScale="90000"/>
          </a:bodyPr>
          <a:lstStyle/>
          <a:p>
            <a:pPr eaLnBrk="1" fontAlgn="auto" hangingPunct="1">
              <a:spcAft>
                <a:spcPts val="0"/>
              </a:spcAft>
              <a:defRPr/>
            </a:pPr>
            <a:r>
              <a:rPr lang="en-US">
                <a:ea typeface="+mj-ea"/>
                <a:cs typeface="+mj-cs"/>
              </a:rPr>
              <a:t>Is it temporal resolution or intensity resolution?</a:t>
            </a:r>
          </a:p>
        </p:txBody>
      </p:sp>
      <p:grpSp>
        <p:nvGrpSpPr>
          <p:cNvPr id="92163" name="Group 3"/>
          <p:cNvGrpSpPr>
            <a:grpSpLocks/>
          </p:cNvGrpSpPr>
          <p:nvPr/>
        </p:nvGrpSpPr>
        <p:grpSpPr bwMode="auto">
          <a:xfrm>
            <a:off x="439738" y="2792413"/>
            <a:ext cx="3392487" cy="1920875"/>
            <a:chOff x="261" y="1555"/>
            <a:chExt cx="2137" cy="1210"/>
          </a:xfrm>
        </p:grpSpPr>
        <p:grpSp>
          <p:nvGrpSpPr>
            <p:cNvPr id="92194" name="Group 4"/>
            <p:cNvGrpSpPr>
              <a:grpSpLocks/>
            </p:cNvGrpSpPr>
            <p:nvPr/>
          </p:nvGrpSpPr>
          <p:grpSpPr bwMode="auto">
            <a:xfrm>
              <a:off x="579" y="1555"/>
              <a:ext cx="1813" cy="870"/>
              <a:chOff x="718" y="1290"/>
              <a:chExt cx="1111" cy="870"/>
            </a:xfrm>
          </p:grpSpPr>
          <p:sp>
            <p:nvSpPr>
              <p:cNvPr id="92199" name="Line 5"/>
              <p:cNvSpPr>
                <a:spLocks noChangeShapeType="1"/>
              </p:cNvSpPr>
              <p:nvPr/>
            </p:nvSpPr>
            <p:spPr bwMode="auto">
              <a:xfrm>
                <a:off x="718" y="1290"/>
                <a:ext cx="1" cy="87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92200" name="Line 6"/>
              <p:cNvSpPr>
                <a:spLocks noChangeShapeType="1"/>
              </p:cNvSpPr>
              <p:nvPr/>
            </p:nvSpPr>
            <p:spPr bwMode="auto">
              <a:xfrm>
                <a:off x="718" y="2160"/>
                <a:ext cx="1111"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grpSp>
        <p:sp>
          <p:nvSpPr>
            <p:cNvPr id="92195" name="Rectangle 7"/>
            <p:cNvSpPr>
              <a:spLocks noChangeArrowheads="1"/>
            </p:cNvSpPr>
            <p:nvPr/>
          </p:nvSpPr>
          <p:spPr bwMode="auto">
            <a:xfrm>
              <a:off x="588" y="1914"/>
              <a:ext cx="750" cy="511"/>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92196" name="Rectangle 8"/>
            <p:cNvSpPr>
              <a:spLocks noChangeArrowheads="1"/>
            </p:cNvSpPr>
            <p:nvPr/>
          </p:nvSpPr>
          <p:spPr bwMode="auto">
            <a:xfrm>
              <a:off x="1525" y="1914"/>
              <a:ext cx="873" cy="511"/>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92197" name="Text Box 9"/>
            <p:cNvSpPr txBox="1">
              <a:spLocks noChangeArrowheads="1"/>
            </p:cNvSpPr>
            <p:nvPr/>
          </p:nvSpPr>
          <p:spPr bwMode="auto">
            <a:xfrm>
              <a:off x="1044" y="2553"/>
              <a:ext cx="674" cy="212"/>
            </a:xfrm>
            <a:prstGeom prst="rect">
              <a:avLst/>
            </a:prstGeom>
            <a:noFill/>
            <a:ln w="9525">
              <a:noFill/>
              <a:miter lim="800000"/>
              <a:headEnd/>
              <a:tailEnd/>
            </a:ln>
          </p:spPr>
          <p:txBody>
            <a:bodyPr wrap="none">
              <a:prstTxWarp prst="textNoShape">
                <a:avLst/>
              </a:prstTxWarp>
              <a:spAutoFit/>
            </a:bodyPr>
            <a:lstStyle/>
            <a:p>
              <a:pPr eaLnBrk="0" hangingPunct="0"/>
              <a:r>
                <a:rPr lang="en-US" sz="1600" b="1"/>
                <a:t>Time (ms)</a:t>
              </a:r>
            </a:p>
          </p:txBody>
        </p:sp>
        <p:sp>
          <p:nvSpPr>
            <p:cNvPr id="92198" name="Text Box 10"/>
            <p:cNvSpPr txBox="1">
              <a:spLocks noChangeArrowheads="1"/>
            </p:cNvSpPr>
            <p:nvPr/>
          </p:nvSpPr>
          <p:spPr bwMode="auto">
            <a:xfrm rot="-5400000">
              <a:off x="23" y="1974"/>
              <a:ext cx="688" cy="212"/>
            </a:xfrm>
            <a:prstGeom prst="rect">
              <a:avLst/>
            </a:prstGeom>
            <a:noFill/>
            <a:ln w="9525">
              <a:noFill/>
              <a:miter lim="800000"/>
              <a:headEnd/>
              <a:tailEnd/>
            </a:ln>
          </p:spPr>
          <p:txBody>
            <a:bodyPr wrap="none">
              <a:prstTxWarp prst="textNoShape">
                <a:avLst/>
              </a:prstTxWarp>
              <a:spAutoFit/>
            </a:bodyPr>
            <a:lstStyle/>
            <a:p>
              <a:pPr eaLnBrk="0" hangingPunct="0"/>
              <a:r>
                <a:rPr lang="en-US" sz="1600" b="1"/>
                <a:t>Level (dB)</a:t>
              </a:r>
            </a:p>
          </p:txBody>
        </p:sp>
      </p:grpSp>
      <p:sp>
        <p:nvSpPr>
          <p:cNvPr id="92164" name="AutoShape 11"/>
          <p:cNvSpPr>
            <a:spLocks noChangeArrowheads="1"/>
          </p:cNvSpPr>
          <p:nvPr/>
        </p:nvSpPr>
        <p:spPr bwMode="auto">
          <a:xfrm rot="-1551252">
            <a:off x="4298950" y="2590800"/>
            <a:ext cx="846138" cy="531813"/>
          </a:xfrm>
          <a:prstGeom prst="rightArrow">
            <a:avLst>
              <a:gd name="adj1" fmla="val 50000"/>
              <a:gd name="adj2" fmla="val 39776"/>
            </a:avLst>
          </a:prstGeom>
          <a:solidFill>
            <a:schemeClr val="hlink"/>
          </a:solidFill>
          <a:ln w="9525">
            <a:solidFill>
              <a:schemeClr val="hlink"/>
            </a:solidFill>
            <a:miter lim="800000"/>
            <a:headEnd/>
            <a:tailEnd/>
          </a:ln>
        </p:spPr>
        <p:txBody>
          <a:bodyPr wrap="none" anchor="ctr">
            <a:prstTxWarp prst="textNoShape">
              <a:avLst/>
            </a:prstTxWarp>
          </a:bodyPr>
          <a:lstStyle/>
          <a:p>
            <a:pPr eaLnBrk="0" hangingPunct="0"/>
            <a:endParaRPr lang="en-US"/>
          </a:p>
        </p:txBody>
      </p:sp>
      <p:sp>
        <p:nvSpPr>
          <p:cNvPr id="92165" name="AutoShape 12"/>
          <p:cNvSpPr>
            <a:spLocks noChangeArrowheads="1"/>
          </p:cNvSpPr>
          <p:nvPr/>
        </p:nvSpPr>
        <p:spPr bwMode="auto">
          <a:xfrm rot="1551252" flipV="1">
            <a:off x="4298950" y="4594225"/>
            <a:ext cx="846138" cy="531813"/>
          </a:xfrm>
          <a:prstGeom prst="rightArrow">
            <a:avLst>
              <a:gd name="adj1" fmla="val 50000"/>
              <a:gd name="adj2" fmla="val 39776"/>
            </a:avLst>
          </a:prstGeom>
          <a:solidFill>
            <a:schemeClr val="hlink"/>
          </a:solidFill>
          <a:ln w="9525">
            <a:solidFill>
              <a:schemeClr val="hlink"/>
            </a:solidFill>
            <a:miter lim="800000"/>
            <a:headEnd/>
            <a:tailEnd/>
          </a:ln>
        </p:spPr>
        <p:txBody>
          <a:bodyPr wrap="none" anchor="ctr">
            <a:prstTxWarp prst="textNoShape">
              <a:avLst/>
            </a:prstTxWarp>
          </a:bodyPr>
          <a:lstStyle/>
          <a:p>
            <a:pPr eaLnBrk="0" hangingPunct="0"/>
            <a:endParaRPr lang="en-US"/>
          </a:p>
        </p:txBody>
      </p:sp>
      <p:grpSp>
        <p:nvGrpSpPr>
          <p:cNvPr id="92166" name="Group 13"/>
          <p:cNvGrpSpPr>
            <a:grpSpLocks/>
          </p:cNvGrpSpPr>
          <p:nvPr/>
        </p:nvGrpSpPr>
        <p:grpSpPr bwMode="auto">
          <a:xfrm>
            <a:off x="5411788" y="1998663"/>
            <a:ext cx="3384550" cy="1920875"/>
            <a:chOff x="3409" y="1259"/>
            <a:chExt cx="2132" cy="1210"/>
          </a:xfrm>
        </p:grpSpPr>
        <p:grpSp>
          <p:nvGrpSpPr>
            <p:cNvPr id="92183" name="Group 14"/>
            <p:cNvGrpSpPr>
              <a:grpSpLocks/>
            </p:cNvGrpSpPr>
            <p:nvPr/>
          </p:nvGrpSpPr>
          <p:grpSpPr bwMode="auto">
            <a:xfrm>
              <a:off x="3409" y="1259"/>
              <a:ext cx="2132" cy="1210"/>
              <a:chOff x="3409" y="1259"/>
              <a:chExt cx="2132" cy="1210"/>
            </a:xfrm>
          </p:grpSpPr>
          <p:grpSp>
            <p:nvGrpSpPr>
              <p:cNvPr id="92185" name="Group 15"/>
              <p:cNvGrpSpPr>
                <a:grpSpLocks/>
              </p:cNvGrpSpPr>
              <p:nvPr/>
            </p:nvGrpSpPr>
            <p:grpSpPr bwMode="auto">
              <a:xfrm>
                <a:off x="3728" y="1259"/>
                <a:ext cx="1813" cy="870"/>
                <a:chOff x="718" y="1290"/>
                <a:chExt cx="1111" cy="870"/>
              </a:xfrm>
            </p:grpSpPr>
            <p:sp>
              <p:nvSpPr>
                <p:cNvPr id="92192" name="Line 16"/>
                <p:cNvSpPr>
                  <a:spLocks noChangeShapeType="1"/>
                </p:cNvSpPr>
                <p:nvPr/>
              </p:nvSpPr>
              <p:spPr bwMode="auto">
                <a:xfrm>
                  <a:off x="718" y="1290"/>
                  <a:ext cx="1" cy="87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92193" name="Line 17"/>
                <p:cNvSpPr>
                  <a:spLocks noChangeShapeType="1"/>
                </p:cNvSpPr>
                <p:nvPr/>
              </p:nvSpPr>
              <p:spPr bwMode="auto">
                <a:xfrm>
                  <a:off x="718" y="2160"/>
                  <a:ext cx="1111"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grpSp>
          <p:sp>
            <p:nvSpPr>
              <p:cNvPr id="92186" name="Text Box 18"/>
              <p:cNvSpPr txBox="1">
                <a:spLocks noChangeArrowheads="1"/>
              </p:cNvSpPr>
              <p:nvPr/>
            </p:nvSpPr>
            <p:spPr bwMode="auto">
              <a:xfrm>
                <a:off x="4193" y="2257"/>
                <a:ext cx="674" cy="212"/>
              </a:xfrm>
              <a:prstGeom prst="rect">
                <a:avLst/>
              </a:prstGeom>
              <a:noFill/>
              <a:ln w="9525">
                <a:noFill/>
                <a:miter lim="800000"/>
                <a:headEnd/>
                <a:tailEnd/>
              </a:ln>
            </p:spPr>
            <p:txBody>
              <a:bodyPr wrap="none">
                <a:prstTxWarp prst="textNoShape">
                  <a:avLst/>
                </a:prstTxWarp>
                <a:spAutoFit/>
              </a:bodyPr>
              <a:lstStyle/>
              <a:p>
                <a:pPr eaLnBrk="0" hangingPunct="0"/>
                <a:r>
                  <a:rPr lang="en-US" sz="1600" b="1"/>
                  <a:t>Time (ms)</a:t>
                </a:r>
              </a:p>
            </p:txBody>
          </p:sp>
          <p:sp>
            <p:nvSpPr>
              <p:cNvPr id="92187" name="Text Box 19"/>
              <p:cNvSpPr txBox="1">
                <a:spLocks noChangeArrowheads="1"/>
              </p:cNvSpPr>
              <p:nvPr/>
            </p:nvSpPr>
            <p:spPr bwMode="auto">
              <a:xfrm rot="-5400000">
                <a:off x="3160" y="1665"/>
                <a:ext cx="710" cy="212"/>
              </a:xfrm>
              <a:prstGeom prst="rect">
                <a:avLst/>
              </a:prstGeom>
              <a:noFill/>
              <a:ln w="9525">
                <a:noFill/>
                <a:miter lim="800000"/>
                <a:headEnd/>
                <a:tailEnd/>
              </a:ln>
            </p:spPr>
            <p:txBody>
              <a:bodyPr wrap="none">
                <a:prstTxWarp prst="textNoShape">
                  <a:avLst/>
                </a:prstTxWarp>
                <a:spAutoFit/>
              </a:bodyPr>
              <a:lstStyle/>
              <a:p>
                <a:pPr eaLnBrk="0" hangingPunct="0"/>
                <a:r>
                  <a:rPr lang="en-US" sz="1600" b="1"/>
                  <a:t>Firing rate</a:t>
                </a:r>
              </a:p>
            </p:txBody>
          </p:sp>
          <p:grpSp>
            <p:nvGrpSpPr>
              <p:cNvPr id="92188" name="Group 20"/>
              <p:cNvGrpSpPr>
                <a:grpSpLocks/>
              </p:cNvGrpSpPr>
              <p:nvPr/>
            </p:nvGrpSpPr>
            <p:grpSpPr bwMode="auto">
              <a:xfrm>
                <a:off x="3737" y="1567"/>
                <a:ext cx="1502" cy="564"/>
                <a:chOff x="3713" y="1567"/>
                <a:chExt cx="1502" cy="564"/>
              </a:xfrm>
            </p:grpSpPr>
            <p:sp>
              <p:nvSpPr>
                <p:cNvPr id="92189" name="AutoShape 21"/>
                <p:cNvSpPr>
                  <a:spLocks noChangeArrowheads="1"/>
                </p:cNvSpPr>
                <p:nvPr/>
              </p:nvSpPr>
              <p:spPr bwMode="auto">
                <a:xfrm>
                  <a:off x="3713" y="1567"/>
                  <a:ext cx="686" cy="552"/>
                </a:xfrm>
                <a:prstGeom prst="roundRect">
                  <a:avLst>
                    <a:gd name="adj" fmla="val 16667"/>
                  </a:avLst>
                </a:prstGeom>
                <a:solidFill>
                  <a:schemeClr val="accent1"/>
                </a:solidFill>
                <a:ln w="9525">
                  <a:solidFill>
                    <a:schemeClr val="accent1"/>
                  </a:solidFill>
                  <a:round/>
                  <a:headEnd/>
                  <a:tailEnd/>
                </a:ln>
              </p:spPr>
              <p:txBody>
                <a:bodyPr wrap="none" anchor="ctr">
                  <a:prstTxWarp prst="textNoShape">
                    <a:avLst/>
                  </a:prstTxWarp>
                </a:bodyPr>
                <a:lstStyle/>
                <a:p>
                  <a:pPr eaLnBrk="0" hangingPunct="0"/>
                  <a:endParaRPr lang="en-US"/>
                </a:p>
              </p:txBody>
            </p:sp>
            <p:sp>
              <p:nvSpPr>
                <p:cNvPr id="92190" name="AutoShape 22"/>
                <p:cNvSpPr>
                  <a:spLocks noChangeArrowheads="1"/>
                </p:cNvSpPr>
                <p:nvPr/>
              </p:nvSpPr>
              <p:spPr bwMode="auto">
                <a:xfrm>
                  <a:off x="4529" y="1567"/>
                  <a:ext cx="686" cy="552"/>
                </a:xfrm>
                <a:prstGeom prst="roundRect">
                  <a:avLst>
                    <a:gd name="adj" fmla="val 16667"/>
                  </a:avLst>
                </a:prstGeom>
                <a:solidFill>
                  <a:schemeClr val="accent1"/>
                </a:solidFill>
                <a:ln w="9525">
                  <a:solidFill>
                    <a:schemeClr val="accent1"/>
                  </a:solidFill>
                  <a:round/>
                  <a:headEnd/>
                  <a:tailEnd/>
                </a:ln>
              </p:spPr>
              <p:txBody>
                <a:bodyPr wrap="none" anchor="ctr">
                  <a:prstTxWarp prst="textNoShape">
                    <a:avLst/>
                  </a:prstTxWarp>
                </a:bodyPr>
                <a:lstStyle/>
                <a:p>
                  <a:pPr eaLnBrk="0" hangingPunct="0"/>
                  <a:endParaRPr lang="en-US"/>
                </a:p>
              </p:txBody>
            </p:sp>
            <p:sp>
              <p:nvSpPr>
                <p:cNvPr id="92191" name="Freeform 23"/>
                <p:cNvSpPr>
                  <a:spLocks/>
                </p:cNvSpPr>
                <p:nvPr/>
              </p:nvSpPr>
              <p:spPr bwMode="auto">
                <a:xfrm>
                  <a:off x="4392" y="1973"/>
                  <a:ext cx="186" cy="158"/>
                </a:xfrm>
                <a:custGeom>
                  <a:avLst/>
                  <a:gdLst>
                    <a:gd name="T0" fmla="*/ 0 w 424"/>
                    <a:gd name="T1" fmla="*/ 90 h 248"/>
                    <a:gd name="T2" fmla="*/ 18 w 424"/>
                    <a:gd name="T3" fmla="*/ 38 h 248"/>
                    <a:gd name="T4" fmla="*/ 29 w 424"/>
                    <a:gd name="T5" fmla="*/ 95 h 248"/>
                    <a:gd name="T6" fmla="*/ 36 w 424"/>
                    <a:gd name="T7" fmla="*/ 1 h 248"/>
                    <a:gd name="T8" fmla="*/ 57 w 424"/>
                    <a:gd name="T9" fmla="*/ 101 h 248"/>
                    <a:gd name="T10" fmla="*/ 86 w 424"/>
                    <a:gd name="T11" fmla="*/ 27 h 248"/>
                    <a:gd name="T12" fmla="*/ 97 w 424"/>
                    <a:gd name="T13" fmla="*/ 101 h 248"/>
                    <a:gd name="T14" fmla="*/ 129 w 424"/>
                    <a:gd name="T15" fmla="*/ 85 h 248"/>
                    <a:gd name="T16" fmla="*/ 157 w 424"/>
                    <a:gd name="T17" fmla="*/ 152 h 248"/>
                    <a:gd name="T18" fmla="*/ 186 w 424"/>
                    <a:gd name="T19" fmla="*/ 48 h 2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4"/>
                    <a:gd name="T31" fmla="*/ 0 h 248"/>
                    <a:gd name="T32" fmla="*/ 424 w 424"/>
                    <a:gd name="T33" fmla="*/ 248 h 2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4" h="248">
                      <a:moveTo>
                        <a:pt x="0" y="141"/>
                      </a:moveTo>
                      <a:cubicBezTo>
                        <a:pt x="15" y="99"/>
                        <a:pt x="30" y="58"/>
                        <a:pt x="41" y="60"/>
                      </a:cubicBezTo>
                      <a:cubicBezTo>
                        <a:pt x="51" y="61"/>
                        <a:pt x="58" y="158"/>
                        <a:pt x="65" y="149"/>
                      </a:cubicBezTo>
                      <a:cubicBezTo>
                        <a:pt x="71" y="139"/>
                        <a:pt x="71" y="0"/>
                        <a:pt x="82" y="2"/>
                      </a:cubicBezTo>
                      <a:cubicBezTo>
                        <a:pt x="93" y="3"/>
                        <a:pt x="112" y="151"/>
                        <a:pt x="131" y="158"/>
                      </a:cubicBezTo>
                      <a:cubicBezTo>
                        <a:pt x="149" y="164"/>
                        <a:pt x="181" y="43"/>
                        <a:pt x="196" y="43"/>
                      </a:cubicBezTo>
                      <a:cubicBezTo>
                        <a:pt x="210" y="43"/>
                        <a:pt x="203" y="143"/>
                        <a:pt x="220" y="158"/>
                      </a:cubicBezTo>
                      <a:cubicBezTo>
                        <a:pt x="236" y="172"/>
                        <a:pt x="270" y="119"/>
                        <a:pt x="294" y="133"/>
                      </a:cubicBezTo>
                      <a:cubicBezTo>
                        <a:pt x="317" y="146"/>
                        <a:pt x="337" y="248"/>
                        <a:pt x="359" y="239"/>
                      </a:cubicBezTo>
                      <a:cubicBezTo>
                        <a:pt x="380" y="229"/>
                        <a:pt x="413" y="103"/>
                        <a:pt x="424" y="76"/>
                      </a:cubicBezTo>
                    </a:path>
                  </a:pathLst>
                </a:custGeom>
                <a:solidFill>
                  <a:schemeClr val="accent1"/>
                </a:solidFill>
                <a:ln w="9525">
                  <a:solidFill>
                    <a:schemeClr val="accent1"/>
                  </a:solidFill>
                  <a:round/>
                  <a:headEnd/>
                  <a:tailEnd/>
                </a:ln>
              </p:spPr>
              <p:txBody>
                <a:bodyPr wrap="none" anchor="ctr">
                  <a:prstTxWarp prst="textNoShape">
                    <a:avLst/>
                  </a:prstTxWarp>
                </a:bodyPr>
                <a:lstStyle/>
                <a:p>
                  <a:pPr eaLnBrk="0" hangingPunct="0"/>
                  <a:endParaRPr lang="en-US"/>
                </a:p>
              </p:txBody>
            </p:sp>
          </p:grpSp>
        </p:grpSp>
        <p:sp>
          <p:nvSpPr>
            <p:cNvPr id="92184" name="Rectangle 24"/>
            <p:cNvSpPr>
              <a:spLocks noChangeArrowheads="1"/>
            </p:cNvSpPr>
            <p:nvPr/>
          </p:nvSpPr>
          <p:spPr bwMode="auto">
            <a:xfrm>
              <a:off x="4351" y="2026"/>
              <a:ext cx="253" cy="94"/>
            </a:xfrm>
            <a:prstGeom prst="rect">
              <a:avLst/>
            </a:prstGeom>
            <a:solidFill>
              <a:schemeClr val="accent1"/>
            </a:solidFill>
            <a:ln w="9525">
              <a:solidFill>
                <a:schemeClr val="accent1"/>
              </a:solidFill>
              <a:miter lim="800000"/>
              <a:headEnd/>
              <a:tailEnd/>
            </a:ln>
          </p:spPr>
          <p:txBody>
            <a:bodyPr wrap="none" anchor="ctr">
              <a:prstTxWarp prst="textNoShape">
                <a:avLst/>
              </a:prstTxWarp>
            </a:bodyPr>
            <a:lstStyle/>
            <a:p>
              <a:pPr eaLnBrk="0" hangingPunct="0"/>
              <a:endParaRPr lang="en-US"/>
            </a:p>
          </p:txBody>
        </p:sp>
      </p:grpSp>
      <p:grpSp>
        <p:nvGrpSpPr>
          <p:cNvPr id="92167" name="Group 25"/>
          <p:cNvGrpSpPr>
            <a:grpSpLocks/>
          </p:cNvGrpSpPr>
          <p:nvPr/>
        </p:nvGrpSpPr>
        <p:grpSpPr bwMode="auto">
          <a:xfrm>
            <a:off x="5316538" y="4613275"/>
            <a:ext cx="3411537" cy="1941513"/>
            <a:chOff x="3349" y="2906"/>
            <a:chExt cx="2149" cy="1223"/>
          </a:xfrm>
        </p:grpSpPr>
        <p:grpSp>
          <p:nvGrpSpPr>
            <p:cNvPr id="92172" name="Group 26"/>
            <p:cNvGrpSpPr>
              <a:grpSpLocks/>
            </p:cNvGrpSpPr>
            <p:nvPr/>
          </p:nvGrpSpPr>
          <p:grpSpPr bwMode="auto">
            <a:xfrm>
              <a:off x="3349" y="2906"/>
              <a:ext cx="2149" cy="1223"/>
              <a:chOff x="3357" y="2661"/>
              <a:chExt cx="2149" cy="1223"/>
            </a:xfrm>
          </p:grpSpPr>
          <p:grpSp>
            <p:nvGrpSpPr>
              <p:cNvPr id="92174" name="Group 27"/>
              <p:cNvGrpSpPr>
                <a:grpSpLocks/>
              </p:cNvGrpSpPr>
              <p:nvPr/>
            </p:nvGrpSpPr>
            <p:grpSpPr bwMode="auto">
              <a:xfrm>
                <a:off x="3679" y="2661"/>
                <a:ext cx="1827" cy="882"/>
                <a:chOff x="718" y="1290"/>
                <a:chExt cx="1111" cy="870"/>
              </a:xfrm>
            </p:grpSpPr>
            <p:sp>
              <p:nvSpPr>
                <p:cNvPr id="92181" name="Line 28"/>
                <p:cNvSpPr>
                  <a:spLocks noChangeShapeType="1"/>
                </p:cNvSpPr>
                <p:nvPr/>
              </p:nvSpPr>
              <p:spPr bwMode="auto">
                <a:xfrm>
                  <a:off x="718" y="1290"/>
                  <a:ext cx="1" cy="87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92182" name="Line 29"/>
                <p:cNvSpPr>
                  <a:spLocks noChangeShapeType="1"/>
                </p:cNvSpPr>
                <p:nvPr/>
              </p:nvSpPr>
              <p:spPr bwMode="auto">
                <a:xfrm>
                  <a:off x="718" y="2160"/>
                  <a:ext cx="1111"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grpSp>
          <p:sp>
            <p:nvSpPr>
              <p:cNvPr id="92175" name="Text Box 30"/>
              <p:cNvSpPr txBox="1">
                <a:spLocks noChangeArrowheads="1"/>
              </p:cNvSpPr>
              <p:nvPr/>
            </p:nvSpPr>
            <p:spPr bwMode="auto">
              <a:xfrm>
                <a:off x="4148" y="3672"/>
                <a:ext cx="674" cy="212"/>
              </a:xfrm>
              <a:prstGeom prst="rect">
                <a:avLst/>
              </a:prstGeom>
              <a:noFill/>
              <a:ln w="9525">
                <a:noFill/>
                <a:miter lim="800000"/>
                <a:headEnd/>
                <a:tailEnd/>
              </a:ln>
            </p:spPr>
            <p:txBody>
              <a:bodyPr wrap="none">
                <a:prstTxWarp prst="textNoShape">
                  <a:avLst/>
                </a:prstTxWarp>
                <a:spAutoFit/>
              </a:bodyPr>
              <a:lstStyle/>
              <a:p>
                <a:pPr eaLnBrk="0" hangingPunct="0"/>
                <a:r>
                  <a:rPr lang="en-US" sz="1600" b="1"/>
                  <a:t>Time (ms)</a:t>
                </a:r>
              </a:p>
            </p:txBody>
          </p:sp>
          <p:sp>
            <p:nvSpPr>
              <p:cNvPr id="92176" name="Text Box 31"/>
              <p:cNvSpPr txBox="1">
                <a:spLocks noChangeArrowheads="1"/>
              </p:cNvSpPr>
              <p:nvPr/>
            </p:nvSpPr>
            <p:spPr bwMode="auto">
              <a:xfrm rot="-5400000">
                <a:off x="3108" y="3077"/>
                <a:ext cx="710" cy="212"/>
              </a:xfrm>
              <a:prstGeom prst="rect">
                <a:avLst/>
              </a:prstGeom>
              <a:noFill/>
              <a:ln w="9525">
                <a:noFill/>
                <a:miter lim="800000"/>
                <a:headEnd/>
                <a:tailEnd/>
              </a:ln>
            </p:spPr>
            <p:txBody>
              <a:bodyPr wrap="none">
                <a:prstTxWarp prst="textNoShape">
                  <a:avLst/>
                </a:prstTxWarp>
                <a:spAutoFit/>
              </a:bodyPr>
              <a:lstStyle/>
              <a:p>
                <a:pPr eaLnBrk="0" hangingPunct="0"/>
                <a:r>
                  <a:rPr lang="en-US" sz="1600" b="1"/>
                  <a:t>Firing rate</a:t>
                </a:r>
              </a:p>
            </p:txBody>
          </p:sp>
          <p:grpSp>
            <p:nvGrpSpPr>
              <p:cNvPr id="92177" name="Group 32"/>
              <p:cNvGrpSpPr>
                <a:grpSpLocks/>
              </p:cNvGrpSpPr>
              <p:nvPr/>
            </p:nvGrpSpPr>
            <p:grpSpPr bwMode="auto">
              <a:xfrm>
                <a:off x="3688" y="2973"/>
                <a:ext cx="1514" cy="572"/>
                <a:chOff x="3688" y="2973"/>
                <a:chExt cx="1514" cy="572"/>
              </a:xfrm>
            </p:grpSpPr>
            <p:sp>
              <p:nvSpPr>
                <p:cNvPr id="92178" name="AutoShape 33"/>
                <p:cNvSpPr>
                  <a:spLocks noChangeArrowheads="1"/>
                </p:cNvSpPr>
                <p:nvPr/>
              </p:nvSpPr>
              <p:spPr bwMode="auto">
                <a:xfrm>
                  <a:off x="3688" y="2973"/>
                  <a:ext cx="691" cy="560"/>
                </a:xfrm>
                <a:prstGeom prst="roundRect">
                  <a:avLst>
                    <a:gd name="adj" fmla="val 16667"/>
                  </a:avLst>
                </a:prstGeom>
                <a:solidFill>
                  <a:schemeClr val="accent1"/>
                </a:solidFill>
                <a:ln w="9525">
                  <a:solidFill>
                    <a:schemeClr val="accent1"/>
                  </a:solidFill>
                  <a:round/>
                  <a:headEnd/>
                  <a:tailEnd/>
                </a:ln>
              </p:spPr>
              <p:txBody>
                <a:bodyPr wrap="none" anchor="ctr">
                  <a:prstTxWarp prst="textNoShape">
                    <a:avLst/>
                  </a:prstTxWarp>
                </a:bodyPr>
                <a:lstStyle/>
                <a:p>
                  <a:pPr eaLnBrk="0" hangingPunct="0"/>
                  <a:endParaRPr lang="en-US"/>
                </a:p>
              </p:txBody>
            </p:sp>
            <p:sp>
              <p:nvSpPr>
                <p:cNvPr id="92179" name="AutoShape 34"/>
                <p:cNvSpPr>
                  <a:spLocks noChangeArrowheads="1"/>
                </p:cNvSpPr>
                <p:nvPr/>
              </p:nvSpPr>
              <p:spPr bwMode="auto">
                <a:xfrm>
                  <a:off x="4511" y="2973"/>
                  <a:ext cx="691" cy="560"/>
                </a:xfrm>
                <a:prstGeom prst="roundRect">
                  <a:avLst>
                    <a:gd name="adj" fmla="val 16667"/>
                  </a:avLst>
                </a:prstGeom>
                <a:solidFill>
                  <a:schemeClr val="accent1"/>
                </a:solidFill>
                <a:ln w="9525">
                  <a:solidFill>
                    <a:schemeClr val="accent1"/>
                  </a:solidFill>
                  <a:round/>
                  <a:headEnd/>
                  <a:tailEnd/>
                </a:ln>
              </p:spPr>
              <p:txBody>
                <a:bodyPr wrap="none" anchor="ctr">
                  <a:prstTxWarp prst="textNoShape">
                    <a:avLst/>
                  </a:prstTxWarp>
                </a:bodyPr>
                <a:lstStyle/>
                <a:p>
                  <a:pPr eaLnBrk="0" hangingPunct="0"/>
                  <a:endParaRPr lang="en-US"/>
                </a:p>
              </p:txBody>
            </p:sp>
            <p:sp>
              <p:nvSpPr>
                <p:cNvPr id="92180" name="Freeform 35"/>
                <p:cNvSpPr>
                  <a:spLocks/>
                </p:cNvSpPr>
                <p:nvPr/>
              </p:nvSpPr>
              <p:spPr bwMode="auto">
                <a:xfrm>
                  <a:off x="4372" y="3148"/>
                  <a:ext cx="188" cy="397"/>
                </a:xfrm>
                <a:custGeom>
                  <a:avLst/>
                  <a:gdLst>
                    <a:gd name="T0" fmla="*/ 0 w 424"/>
                    <a:gd name="T1" fmla="*/ 226 h 248"/>
                    <a:gd name="T2" fmla="*/ 18 w 424"/>
                    <a:gd name="T3" fmla="*/ 96 h 248"/>
                    <a:gd name="T4" fmla="*/ 29 w 424"/>
                    <a:gd name="T5" fmla="*/ 239 h 248"/>
                    <a:gd name="T6" fmla="*/ 36 w 424"/>
                    <a:gd name="T7" fmla="*/ 3 h 248"/>
                    <a:gd name="T8" fmla="*/ 58 w 424"/>
                    <a:gd name="T9" fmla="*/ 253 h 248"/>
                    <a:gd name="T10" fmla="*/ 87 w 424"/>
                    <a:gd name="T11" fmla="*/ 69 h 248"/>
                    <a:gd name="T12" fmla="*/ 98 w 424"/>
                    <a:gd name="T13" fmla="*/ 253 h 248"/>
                    <a:gd name="T14" fmla="*/ 130 w 424"/>
                    <a:gd name="T15" fmla="*/ 213 h 248"/>
                    <a:gd name="T16" fmla="*/ 159 w 424"/>
                    <a:gd name="T17" fmla="*/ 383 h 248"/>
                    <a:gd name="T18" fmla="*/ 188 w 424"/>
                    <a:gd name="T19" fmla="*/ 122 h 2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4"/>
                    <a:gd name="T31" fmla="*/ 0 h 248"/>
                    <a:gd name="T32" fmla="*/ 424 w 424"/>
                    <a:gd name="T33" fmla="*/ 248 h 2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4" h="248">
                      <a:moveTo>
                        <a:pt x="0" y="141"/>
                      </a:moveTo>
                      <a:cubicBezTo>
                        <a:pt x="15" y="99"/>
                        <a:pt x="30" y="58"/>
                        <a:pt x="41" y="60"/>
                      </a:cubicBezTo>
                      <a:cubicBezTo>
                        <a:pt x="51" y="61"/>
                        <a:pt x="58" y="158"/>
                        <a:pt x="65" y="149"/>
                      </a:cubicBezTo>
                      <a:cubicBezTo>
                        <a:pt x="71" y="139"/>
                        <a:pt x="71" y="0"/>
                        <a:pt x="82" y="2"/>
                      </a:cubicBezTo>
                      <a:cubicBezTo>
                        <a:pt x="93" y="3"/>
                        <a:pt x="112" y="151"/>
                        <a:pt x="131" y="158"/>
                      </a:cubicBezTo>
                      <a:cubicBezTo>
                        <a:pt x="149" y="164"/>
                        <a:pt x="181" y="43"/>
                        <a:pt x="196" y="43"/>
                      </a:cubicBezTo>
                      <a:cubicBezTo>
                        <a:pt x="210" y="43"/>
                        <a:pt x="203" y="143"/>
                        <a:pt x="220" y="158"/>
                      </a:cubicBezTo>
                      <a:cubicBezTo>
                        <a:pt x="236" y="172"/>
                        <a:pt x="270" y="119"/>
                        <a:pt x="294" y="133"/>
                      </a:cubicBezTo>
                      <a:cubicBezTo>
                        <a:pt x="317" y="146"/>
                        <a:pt x="337" y="248"/>
                        <a:pt x="359" y="239"/>
                      </a:cubicBezTo>
                      <a:cubicBezTo>
                        <a:pt x="380" y="229"/>
                        <a:pt x="413" y="103"/>
                        <a:pt x="424" y="76"/>
                      </a:cubicBezTo>
                    </a:path>
                  </a:pathLst>
                </a:custGeom>
                <a:solidFill>
                  <a:schemeClr val="accent1"/>
                </a:solidFill>
                <a:ln w="9525">
                  <a:solidFill>
                    <a:schemeClr val="accent1"/>
                  </a:solidFill>
                  <a:round/>
                  <a:headEnd/>
                  <a:tailEnd/>
                </a:ln>
              </p:spPr>
              <p:txBody>
                <a:bodyPr wrap="none" anchor="ctr">
                  <a:prstTxWarp prst="textNoShape">
                    <a:avLst/>
                  </a:prstTxWarp>
                </a:bodyPr>
                <a:lstStyle/>
                <a:p>
                  <a:pPr eaLnBrk="0" hangingPunct="0"/>
                  <a:endParaRPr lang="en-US"/>
                </a:p>
              </p:txBody>
            </p:sp>
          </p:grpSp>
        </p:grpSp>
        <p:sp>
          <p:nvSpPr>
            <p:cNvPr id="92173" name="Rectangle 36"/>
            <p:cNvSpPr>
              <a:spLocks noChangeArrowheads="1"/>
            </p:cNvSpPr>
            <p:nvPr/>
          </p:nvSpPr>
          <p:spPr bwMode="auto">
            <a:xfrm>
              <a:off x="4269" y="3550"/>
              <a:ext cx="326" cy="229"/>
            </a:xfrm>
            <a:prstGeom prst="rect">
              <a:avLst/>
            </a:prstGeom>
            <a:solidFill>
              <a:schemeClr val="accent1"/>
            </a:solidFill>
            <a:ln w="9525">
              <a:solidFill>
                <a:schemeClr val="accent1"/>
              </a:solidFill>
              <a:miter lim="800000"/>
              <a:headEnd/>
              <a:tailEnd/>
            </a:ln>
          </p:spPr>
          <p:txBody>
            <a:bodyPr wrap="none" anchor="ctr">
              <a:prstTxWarp prst="textNoShape">
                <a:avLst/>
              </a:prstTxWarp>
            </a:bodyPr>
            <a:lstStyle/>
            <a:p>
              <a:pPr eaLnBrk="0" hangingPunct="0"/>
              <a:endParaRPr lang="en-US"/>
            </a:p>
          </p:txBody>
        </p:sp>
      </p:grpSp>
      <p:sp>
        <p:nvSpPr>
          <p:cNvPr id="92168" name="Text Box 37"/>
          <p:cNvSpPr txBox="1">
            <a:spLocks noChangeArrowheads="1"/>
          </p:cNvSpPr>
          <p:nvPr/>
        </p:nvSpPr>
        <p:spPr bwMode="auto">
          <a:xfrm>
            <a:off x="1563688" y="2128838"/>
            <a:ext cx="1893887" cy="457200"/>
          </a:xfrm>
          <a:prstGeom prst="rect">
            <a:avLst/>
          </a:prstGeom>
          <a:noFill/>
          <a:ln w="9525">
            <a:noFill/>
            <a:miter lim="800000"/>
            <a:headEnd/>
            <a:tailEnd/>
          </a:ln>
        </p:spPr>
        <p:txBody>
          <a:bodyPr wrap="none">
            <a:prstTxWarp prst="textNoShape">
              <a:avLst/>
            </a:prstTxWarp>
            <a:spAutoFit/>
          </a:bodyPr>
          <a:lstStyle/>
          <a:p>
            <a:pPr eaLnBrk="0" hangingPunct="0"/>
            <a:r>
              <a:rPr lang="en-US"/>
              <a:t>Nice long gap</a:t>
            </a:r>
          </a:p>
        </p:txBody>
      </p:sp>
      <p:sp>
        <p:nvSpPr>
          <p:cNvPr id="92169" name="Line 38"/>
          <p:cNvSpPr>
            <a:spLocks noChangeShapeType="1"/>
          </p:cNvSpPr>
          <p:nvPr/>
        </p:nvSpPr>
        <p:spPr bwMode="auto">
          <a:xfrm>
            <a:off x="2190750" y="2540000"/>
            <a:ext cx="128588" cy="712788"/>
          </a:xfrm>
          <a:prstGeom prst="line">
            <a:avLst/>
          </a:prstGeom>
          <a:noFill/>
          <a:ln w="38100">
            <a:solidFill>
              <a:schemeClr val="tx1"/>
            </a:solidFill>
            <a:round/>
            <a:headEnd/>
            <a:tailEnd type="triangle" w="med" len="med"/>
          </a:ln>
        </p:spPr>
        <p:txBody>
          <a:bodyPr wrap="none" anchor="ctr">
            <a:prstTxWarp prst="textNoShape">
              <a:avLst/>
            </a:prstTxWarp>
          </a:bodyPr>
          <a:lstStyle/>
          <a:p>
            <a:endParaRPr lang="en-US"/>
          </a:p>
        </p:txBody>
      </p:sp>
      <p:sp>
        <p:nvSpPr>
          <p:cNvPr id="92170" name="Text Box 39"/>
          <p:cNvSpPr txBox="1">
            <a:spLocks noChangeArrowheads="1"/>
          </p:cNvSpPr>
          <p:nvPr/>
        </p:nvSpPr>
        <p:spPr bwMode="auto">
          <a:xfrm>
            <a:off x="5526088" y="1571625"/>
            <a:ext cx="3282950" cy="457200"/>
          </a:xfrm>
          <a:prstGeom prst="rect">
            <a:avLst/>
          </a:prstGeom>
          <a:noFill/>
          <a:ln w="9525">
            <a:noFill/>
            <a:miter lim="800000"/>
            <a:headEnd/>
            <a:tailEnd/>
          </a:ln>
        </p:spPr>
        <p:txBody>
          <a:bodyPr wrap="none">
            <a:prstTxWarp prst="textNoShape">
              <a:avLst/>
            </a:prstTxWarp>
            <a:spAutoFit/>
          </a:bodyPr>
          <a:lstStyle/>
          <a:p>
            <a:pPr eaLnBrk="0" hangingPunct="0"/>
            <a:r>
              <a:rPr lang="en-US"/>
              <a:t>Good intensity resolution</a:t>
            </a:r>
          </a:p>
        </p:txBody>
      </p:sp>
      <p:sp>
        <p:nvSpPr>
          <p:cNvPr id="92171" name="Text Box 40"/>
          <p:cNvSpPr txBox="1">
            <a:spLocks noChangeArrowheads="1"/>
          </p:cNvSpPr>
          <p:nvPr/>
        </p:nvSpPr>
        <p:spPr bwMode="auto">
          <a:xfrm>
            <a:off x="5327650" y="4159250"/>
            <a:ext cx="3097213" cy="457200"/>
          </a:xfrm>
          <a:prstGeom prst="rect">
            <a:avLst/>
          </a:prstGeom>
          <a:noFill/>
          <a:ln w="9525">
            <a:noFill/>
            <a:miter lim="800000"/>
            <a:headEnd/>
            <a:tailEnd/>
          </a:ln>
        </p:spPr>
        <p:txBody>
          <a:bodyPr wrap="none">
            <a:prstTxWarp prst="textNoShape">
              <a:avLst/>
            </a:prstTxWarp>
            <a:spAutoFit/>
          </a:bodyPr>
          <a:lstStyle/>
          <a:p>
            <a:pPr eaLnBrk="0" hangingPunct="0"/>
            <a:r>
              <a:rPr lang="en-US"/>
              <a:t>Bad intensity resolution</a:t>
            </a: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Rectangle 2"/>
          <p:cNvSpPr>
            <a:spLocks noGrp="1" noChangeArrowheads="1"/>
          </p:cNvSpPr>
          <p:nvPr>
            <p:ph type="ctrTitle"/>
          </p:nvPr>
        </p:nvSpPr>
        <p:spPr>
          <a:xfrm>
            <a:off x="582613" y="717550"/>
            <a:ext cx="7772400" cy="1143000"/>
          </a:xfrm>
        </p:spPr>
        <p:txBody>
          <a:bodyPr/>
          <a:lstStyle/>
          <a:p>
            <a:pPr eaLnBrk="1" hangingPunct="1"/>
            <a:r>
              <a:rPr lang="en-US"/>
              <a:t>Amplitude modulation detection</a:t>
            </a:r>
          </a:p>
        </p:txBody>
      </p:sp>
      <p:sp>
        <p:nvSpPr>
          <p:cNvPr id="82947" name="Rectangle 3"/>
          <p:cNvSpPr>
            <a:spLocks noGrp="1" noChangeArrowheads="1"/>
          </p:cNvSpPr>
          <p:nvPr>
            <p:ph type="subTitle" idx="1"/>
          </p:nvPr>
        </p:nvSpPr>
        <p:spPr>
          <a:xfrm>
            <a:off x="1281113" y="2149475"/>
            <a:ext cx="6400800" cy="2530475"/>
          </a:xfrm>
        </p:spPr>
        <p:txBody>
          <a:bodyPr rtlCol="0">
            <a:normAutofit/>
          </a:bodyPr>
          <a:lstStyle/>
          <a:p>
            <a:pPr eaLnBrk="1" fontAlgn="auto" hangingPunct="1">
              <a:spcAft>
                <a:spcPts val="0"/>
              </a:spcAft>
              <a:buFont typeface="Arial"/>
              <a:buNone/>
              <a:defRPr/>
            </a:pPr>
            <a:r>
              <a:rPr lang="en-US">
                <a:ea typeface="+mn-ea"/>
                <a:cs typeface="+mn-cs"/>
              </a:rPr>
              <a:t>By how much do I have to modulate the amplitude of the sound for the listener to tell that it is amplitude modulated, at different rates of modulation?</a:t>
            </a: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6258" name="Picture 2" descr="3graphs.tif                                                    0000A29AWerner                         ABA78158:"/>
          <p:cNvPicPr>
            <a:picLocks noChangeAspect="1" noChangeArrowheads="1"/>
          </p:cNvPicPr>
          <p:nvPr/>
        </p:nvPicPr>
        <p:blipFill>
          <a:blip r:embed="rId3"/>
          <a:srcRect l="8980" t="3004" r="7179" b="67725"/>
          <a:stretch>
            <a:fillRect/>
          </a:stretch>
        </p:blipFill>
        <p:spPr bwMode="auto">
          <a:xfrm>
            <a:off x="298450" y="44450"/>
            <a:ext cx="4175125" cy="3340100"/>
          </a:xfrm>
          <a:prstGeom prst="rect">
            <a:avLst/>
          </a:prstGeom>
          <a:noFill/>
          <a:ln w="9525">
            <a:noFill/>
            <a:miter lim="800000"/>
            <a:headEnd/>
            <a:tailEnd/>
          </a:ln>
        </p:spPr>
      </p:pic>
      <p:pic>
        <p:nvPicPr>
          <p:cNvPr id="96259" name="Picture 3" descr="3graphs.tif                                                    0000A29AWerner                         ABA78158:"/>
          <p:cNvPicPr>
            <a:picLocks noChangeAspect="1" noChangeArrowheads="1"/>
          </p:cNvPicPr>
          <p:nvPr/>
        </p:nvPicPr>
        <p:blipFill>
          <a:blip r:embed="rId3"/>
          <a:srcRect l="8978" t="61115" r="7181" b="9595"/>
          <a:stretch>
            <a:fillRect/>
          </a:stretch>
        </p:blipFill>
        <p:spPr bwMode="auto">
          <a:xfrm>
            <a:off x="4689475" y="2663825"/>
            <a:ext cx="4229100" cy="3386138"/>
          </a:xfrm>
          <a:prstGeom prst="rect">
            <a:avLst/>
          </a:prstGeom>
          <a:noFill/>
          <a:ln w="9525">
            <a:noFill/>
            <a:miter lim="800000"/>
            <a:headEnd/>
            <a:tailEnd/>
          </a:ln>
        </p:spPr>
      </p:pic>
      <p:pic>
        <p:nvPicPr>
          <p:cNvPr id="96260" name="Picture 4" descr="3graphs.tif                                                    0000A29AWerner                         ABA78158:"/>
          <p:cNvPicPr>
            <a:picLocks noChangeAspect="1" noChangeArrowheads="1"/>
          </p:cNvPicPr>
          <p:nvPr/>
        </p:nvPicPr>
        <p:blipFill>
          <a:blip r:embed="rId3"/>
          <a:srcRect l="8978" t="31889" r="7179" b="38670"/>
          <a:stretch>
            <a:fillRect/>
          </a:stretch>
        </p:blipFill>
        <p:spPr bwMode="auto">
          <a:xfrm>
            <a:off x="342900" y="3424238"/>
            <a:ext cx="4197350" cy="3378200"/>
          </a:xfrm>
          <a:prstGeom prst="rect">
            <a:avLst/>
          </a:prstGeom>
          <a:noFill/>
          <a:ln w="9525">
            <a:noFill/>
            <a:miter lim="800000"/>
            <a:headEnd/>
            <a:tailEnd/>
          </a:ln>
        </p:spPr>
      </p:pic>
      <p:sp>
        <p:nvSpPr>
          <p:cNvPr id="96261" name="Text Box 5"/>
          <p:cNvSpPr txBox="1">
            <a:spLocks noChangeArrowheads="1"/>
          </p:cNvSpPr>
          <p:nvPr/>
        </p:nvSpPr>
        <p:spPr bwMode="auto">
          <a:xfrm>
            <a:off x="4716463" y="735013"/>
            <a:ext cx="3943350" cy="1431925"/>
          </a:xfrm>
          <a:prstGeom prst="rect">
            <a:avLst/>
          </a:prstGeom>
          <a:noFill/>
          <a:ln w="9525">
            <a:noFill/>
            <a:miter lim="800000"/>
            <a:headEnd/>
            <a:tailEnd/>
          </a:ln>
        </p:spPr>
        <p:txBody>
          <a:bodyPr>
            <a:prstTxWarp prst="textNoShape">
              <a:avLst/>
            </a:prstTxWarp>
            <a:spAutoFit/>
          </a:bodyPr>
          <a:lstStyle/>
          <a:p>
            <a:pPr eaLnBrk="0" hangingPunct="0"/>
            <a:r>
              <a:rPr lang="en-US" sz="4400">
                <a:solidFill>
                  <a:schemeClr val="tx2"/>
                </a:solidFill>
              </a:rPr>
              <a:t>Amplitude modulation rate</a:t>
            </a: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079500" y="0"/>
            <a:ext cx="7772400" cy="1143000"/>
          </a:xfrm>
        </p:spPr>
        <p:txBody>
          <a:bodyPr/>
          <a:lstStyle/>
          <a:p>
            <a:pPr eaLnBrk="1" hangingPunct="1"/>
            <a:r>
              <a:rPr lang="en-US"/>
              <a:t>Modulation depth</a:t>
            </a:r>
          </a:p>
        </p:txBody>
      </p:sp>
      <p:pic>
        <p:nvPicPr>
          <p:cNvPr id="98307" name="Picture 3" descr="10Hzmod.tif                                                    0000A29AWerner                         ABA78158:"/>
          <p:cNvPicPr>
            <a:picLocks noChangeAspect="1" noChangeArrowheads="1"/>
          </p:cNvPicPr>
          <p:nvPr/>
        </p:nvPicPr>
        <p:blipFill>
          <a:blip r:embed="rId3">
            <a:lum contrast="42000"/>
          </a:blip>
          <a:srcRect l="5659" t="9834" r="7634" b="10884"/>
          <a:stretch>
            <a:fillRect/>
          </a:stretch>
        </p:blipFill>
        <p:spPr bwMode="auto">
          <a:xfrm>
            <a:off x="92075" y="1587500"/>
            <a:ext cx="4340225" cy="3649663"/>
          </a:xfrm>
          <a:prstGeom prst="rect">
            <a:avLst/>
          </a:prstGeom>
          <a:noFill/>
          <a:ln w="9525">
            <a:noFill/>
            <a:miter lim="800000"/>
            <a:headEnd/>
            <a:tailEnd/>
          </a:ln>
        </p:spPr>
      </p:pic>
      <p:sp>
        <p:nvSpPr>
          <p:cNvPr id="98308" name="Text Box 6"/>
          <p:cNvSpPr txBox="1">
            <a:spLocks noChangeArrowheads="1"/>
          </p:cNvSpPr>
          <p:nvPr/>
        </p:nvSpPr>
        <p:spPr bwMode="auto">
          <a:xfrm>
            <a:off x="1970088" y="1004888"/>
            <a:ext cx="742950" cy="457200"/>
          </a:xfrm>
          <a:prstGeom prst="rect">
            <a:avLst/>
          </a:prstGeom>
          <a:noFill/>
          <a:ln w="9525">
            <a:noFill/>
            <a:miter lim="800000"/>
            <a:headEnd/>
            <a:tailEnd/>
          </a:ln>
        </p:spPr>
        <p:txBody>
          <a:bodyPr wrap="none">
            <a:prstTxWarp prst="textNoShape">
              <a:avLst/>
            </a:prstTxWarp>
            <a:spAutoFit/>
          </a:bodyPr>
          <a:lstStyle/>
          <a:p>
            <a:pPr eaLnBrk="0" hangingPunct="0"/>
            <a:r>
              <a:rPr lang="en-US"/>
              <a:t>25%</a:t>
            </a:r>
          </a:p>
        </p:txBody>
      </p:sp>
      <p:sp>
        <p:nvSpPr>
          <p:cNvPr id="98309" name="Text Box 7"/>
          <p:cNvSpPr txBox="1">
            <a:spLocks noChangeArrowheads="1"/>
          </p:cNvSpPr>
          <p:nvPr/>
        </p:nvSpPr>
        <p:spPr bwMode="auto">
          <a:xfrm>
            <a:off x="6011863" y="1052513"/>
            <a:ext cx="895350" cy="457200"/>
          </a:xfrm>
          <a:prstGeom prst="rect">
            <a:avLst/>
          </a:prstGeom>
          <a:noFill/>
          <a:ln w="9525">
            <a:noFill/>
            <a:miter lim="800000"/>
            <a:headEnd/>
            <a:tailEnd/>
          </a:ln>
        </p:spPr>
        <p:txBody>
          <a:bodyPr wrap="none">
            <a:prstTxWarp prst="textNoShape">
              <a:avLst/>
            </a:prstTxWarp>
            <a:spAutoFit/>
          </a:bodyPr>
          <a:lstStyle/>
          <a:p>
            <a:pPr eaLnBrk="0" hangingPunct="0"/>
            <a:r>
              <a:rPr lang="en-US"/>
              <a:t>100%</a:t>
            </a:r>
          </a:p>
        </p:txBody>
      </p:sp>
      <p:pic>
        <p:nvPicPr>
          <p:cNvPr id="98310" name="Picture 10" descr="3graphs.tif                                                    0000A29AWerner                         ABA78158:"/>
          <p:cNvPicPr>
            <a:picLocks noChangeAspect="1" noChangeArrowheads="1"/>
          </p:cNvPicPr>
          <p:nvPr/>
        </p:nvPicPr>
        <p:blipFill>
          <a:blip r:embed="rId4"/>
          <a:srcRect l="8978" t="31889" r="7179" b="38670"/>
          <a:stretch>
            <a:fillRect/>
          </a:stretch>
        </p:blipFill>
        <p:spPr bwMode="auto">
          <a:xfrm>
            <a:off x="4637088" y="1593850"/>
            <a:ext cx="4506912" cy="3627438"/>
          </a:xfrm>
          <a:prstGeom prst="rect">
            <a:avLst/>
          </a:prstGeom>
          <a:noFill/>
          <a:ln w="9525">
            <a:noFill/>
            <a:miter lim="800000"/>
            <a:headEnd/>
            <a:tailEnd/>
          </a:ln>
        </p:spPr>
      </p:pic>
      <p:sp>
        <p:nvSpPr>
          <p:cNvPr id="98311" name="Text Box 11"/>
          <p:cNvSpPr txBox="1">
            <a:spLocks noChangeArrowheads="1"/>
          </p:cNvSpPr>
          <p:nvPr/>
        </p:nvSpPr>
        <p:spPr bwMode="auto">
          <a:xfrm>
            <a:off x="884238" y="1609725"/>
            <a:ext cx="361950" cy="304800"/>
          </a:xfrm>
          <a:prstGeom prst="rect">
            <a:avLst/>
          </a:prstGeom>
          <a:solidFill>
            <a:schemeClr val="tx1"/>
          </a:solidFill>
          <a:ln w="9525">
            <a:noFill/>
            <a:miter lim="800000"/>
            <a:headEnd/>
            <a:tailEnd/>
          </a:ln>
        </p:spPr>
        <p:txBody>
          <a:bodyPr>
            <a:prstTxWarp prst="textNoShape">
              <a:avLst/>
            </a:prstTxWarp>
            <a:spAutoFit/>
          </a:bodyPr>
          <a:lstStyle/>
          <a:p>
            <a:pPr eaLnBrk="0" hangingPunct="0"/>
            <a:r>
              <a:rPr lang="en-US" sz="1400" b="1">
                <a:solidFill>
                  <a:schemeClr val="bg2"/>
                </a:solidFill>
              </a:rPr>
              <a:t>50</a:t>
            </a:r>
            <a:endParaRPr lang="en-US" sz="1400" b="1"/>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698500" y="0"/>
            <a:ext cx="7772400" cy="817563"/>
          </a:xfrm>
        </p:spPr>
        <p:txBody>
          <a:bodyPr/>
          <a:lstStyle/>
          <a:p>
            <a:pPr eaLnBrk="1" hangingPunct="1"/>
            <a:r>
              <a:rPr lang="en-US"/>
              <a:t>2AFC AM Detection </a:t>
            </a:r>
          </a:p>
        </p:txBody>
      </p:sp>
      <p:grpSp>
        <p:nvGrpSpPr>
          <p:cNvPr id="100355" name="Group 3"/>
          <p:cNvGrpSpPr>
            <a:grpSpLocks/>
          </p:cNvGrpSpPr>
          <p:nvPr/>
        </p:nvGrpSpPr>
        <p:grpSpPr bwMode="auto">
          <a:xfrm>
            <a:off x="2628900" y="1597025"/>
            <a:ext cx="2814638" cy="457200"/>
            <a:chOff x="1680" y="859"/>
            <a:chExt cx="1773" cy="288"/>
          </a:xfrm>
        </p:grpSpPr>
        <p:sp>
          <p:nvSpPr>
            <p:cNvPr id="100386" name="Text Box 4"/>
            <p:cNvSpPr txBox="1">
              <a:spLocks noChangeArrowheads="1"/>
            </p:cNvSpPr>
            <p:nvPr/>
          </p:nvSpPr>
          <p:spPr bwMode="auto">
            <a:xfrm>
              <a:off x="1680" y="859"/>
              <a:ext cx="521" cy="288"/>
            </a:xfrm>
            <a:prstGeom prst="rect">
              <a:avLst/>
            </a:prstGeom>
            <a:noFill/>
            <a:ln w="9525">
              <a:noFill/>
              <a:miter lim="800000"/>
              <a:headEnd/>
              <a:tailEnd/>
            </a:ln>
          </p:spPr>
          <p:txBody>
            <a:bodyPr wrap="none">
              <a:prstTxWarp prst="textNoShape">
                <a:avLst/>
              </a:prstTxWarp>
              <a:spAutoFit/>
            </a:bodyPr>
            <a:lstStyle/>
            <a:p>
              <a:pPr eaLnBrk="0" hangingPunct="0"/>
              <a:r>
                <a:rPr lang="en-US"/>
                <a:t>Time</a:t>
              </a:r>
            </a:p>
          </p:txBody>
        </p:sp>
        <p:sp>
          <p:nvSpPr>
            <p:cNvPr id="100387" name="Line 5"/>
            <p:cNvSpPr>
              <a:spLocks noChangeShapeType="1"/>
            </p:cNvSpPr>
            <p:nvPr/>
          </p:nvSpPr>
          <p:spPr bwMode="auto">
            <a:xfrm flipV="1">
              <a:off x="2383" y="1045"/>
              <a:ext cx="1070" cy="16"/>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grpSp>
      <p:grpSp>
        <p:nvGrpSpPr>
          <p:cNvPr id="100356" name="Group 6"/>
          <p:cNvGrpSpPr>
            <a:grpSpLocks/>
          </p:cNvGrpSpPr>
          <p:nvPr/>
        </p:nvGrpSpPr>
        <p:grpSpPr bwMode="auto">
          <a:xfrm>
            <a:off x="177800" y="2236788"/>
            <a:ext cx="8162925" cy="790575"/>
            <a:chOff x="104" y="1678"/>
            <a:chExt cx="5142" cy="498"/>
          </a:xfrm>
        </p:grpSpPr>
        <p:sp>
          <p:nvSpPr>
            <p:cNvPr id="100380" name="Rectangle 7"/>
            <p:cNvSpPr>
              <a:spLocks noChangeArrowheads="1"/>
            </p:cNvSpPr>
            <p:nvPr/>
          </p:nvSpPr>
          <p:spPr bwMode="auto">
            <a:xfrm>
              <a:off x="651" y="1678"/>
              <a:ext cx="711" cy="498"/>
            </a:xfrm>
            <a:prstGeom prst="rect">
              <a:avLst/>
            </a:prstGeom>
            <a:solidFill>
              <a:schemeClr val="tx2"/>
            </a:solidFill>
            <a:ln w="9525">
              <a:solidFill>
                <a:schemeClr val="tx1"/>
              </a:solidFill>
              <a:miter lim="800000"/>
              <a:headEnd/>
              <a:tailEnd/>
            </a:ln>
          </p:spPr>
          <p:txBody>
            <a:bodyPr wrap="none" anchor="ctr">
              <a:prstTxWarp prst="textNoShape">
                <a:avLst/>
              </a:prstTxWarp>
            </a:bodyPr>
            <a:lstStyle/>
            <a:p>
              <a:pPr algn="ctr" eaLnBrk="0" hangingPunct="0"/>
              <a:r>
                <a:rPr lang="en-US" sz="1800">
                  <a:solidFill>
                    <a:schemeClr val="bg2"/>
                  </a:solidFill>
                </a:rPr>
                <a:t>Warning</a:t>
              </a:r>
            </a:p>
          </p:txBody>
        </p:sp>
        <p:sp>
          <p:nvSpPr>
            <p:cNvPr id="100381" name="Rectangle 8"/>
            <p:cNvSpPr>
              <a:spLocks noChangeArrowheads="1"/>
            </p:cNvSpPr>
            <p:nvPr/>
          </p:nvSpPr>
          <p:spPr bwMode="auto">
            <a:xfrm>
              <a:off x="1547" y="1678"/>
              <a:ext cx="809" cy="498"/>
            </a:xfrm>
            <a:prstGeom prst="rect">
              <a:avLst/>
            </a:prstGeom>
            <a:solidFill>
              <a:srgbClr val="009900"/>
            </a:solidFill>
            <a:ln w="9525">
              <a:solidFill>
                <a:schemeClr val="hlink"/>
              </a:solidFill>
              <a:miter lim="800000"/>
              <a:headEnd/>
              <a:tailEnd/>
            </a:ln>
          </p:spPr>
          <p:txBody>
            <a:bodyPr wrap="none" anchor="ctr">
              <a:prstTxWarp prst="textNoShape">
                <a:avLst/>
              </a:prstTxWarp>
            </a:bodyPr>
            <a:lstStyle/>
            <a:p>
              <a:pPr algn="ctr" eaLnBrk="0" hangingPunct="0"/>
              <a:r>
                <a:rPr lang="en-US" sz="1800"/>
                <a:t>Interval</a:t>
              </a:r>
              <a:r>
                <a:rPr lang="en-US" sz="1400">
                  <a:solidFill>
                    <a:schemeClr val="bg2"/>
                  </a:solidFill>
                </a:rPr>
                <a:t> </a:t>
              </a:r>
              <a:r>
                <a:rPr lang="en-US" sz="1800"/>
                <a:t>1</a:t>
              </a:r>
              <a:endParaRPr lang="en-US" sz="1400">
                <a:solidFill>
                  <a:schemeClr val="bg2"/>
                </a:solidFill>
              </a:endParaRPr>
            </a:p>
          </p:txBody>
        </p:sp>
        <p:sp>
          <p:nvSpPr>
            <p:cNvPr id="100382" name="Rectangle 9"/>
            <p:cNvSpPr>
              <a:spLocks noChangeArrowheads="1"/>
            </p:cNvSpPr>
            <p:nvPr/>
          </p:nvSpPr>
          <p:spPr bwMode="auto">
            <a:xfrm>
              <a:off x="2597" y="1678"/>
              <a:ext cx="809" cy="498"/>
            </a:xfrm>
            <a:prstGeom prst="rect">
              <a:avLst/>
            </a:prstGeom>
            <a:solidFill>
              <a:schemeClr val="hlink"/>
            </a:solidFill>
            <a:ln w="9525">
              <a:solidFill>
                <a:schemeClr val="hlink"/>
              </a:solidFill>
              <a:miter lim="800000"/>
              <a:headEnd/>
              <a:tailEnd/>
            </a:ln>
          </p:spPr>
          <p:txBody>
            <a:bodyPr wrap="none" anchor="ctr">
              <a:prstTxWarp prst="textNoShape">
                <a:avLst/>
              </a:prstTxWarp>
            </a:bodyPr>
            <a:lstStyle/>
            <a:p>
              <a:pPr algn="ctr" eaLnBrk="0" hangingPunct="0"/>
              <a:r>
                <a:rPr lang="en-US" sz="1800"/>
                <a:t>Interval 2</a:t>
              </a:r>
              <a:endParaRPr lang="en-US" sz="1800">
                <a:solidFill>
                  <a:schemeClr val="bg2"/>
                </a:solidFill>
              </a:endParaRPr>
            </a:p>
          </p:txBody>
        </p:sp>
        <p:sp>
          <p:nvSpPr>
            <p:cNvPr id="100383" name="Rectangle 10"/>
            <p:cNvSpPr>
              <a:spLocks noChangeArrowheads="1"/>
            </p:cNvSpPr>
            <p:nvPr/>
          </p:nvSpPr>
          <p:spPr bwMode="auto">
            <a:xfrm>
              <a:off x="3625" y="1678"/>
              <a:ext cx="1047" cy="498"/>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algn="ctr" eaLnBrk="0" hangingPunct="0"/>
              <a:r>
                <a:rPr lang="en-US" sz="1800">
                  <a:solidFill>
                    <a:schemeClr val="bg2"/>
                  </a:solidFill>
                </a:rPr>
                <a:t>Respond: 1 or 2?</a:t>
              </a:r>
            </a:p>
          </p:txBody>
        </p:sp>
        <p:sp>
          <p:nvSpPr>
            <p:cNvPr id="100384" name="Text Box 11"/>
            <p:cNvSpPr txBox="1">
              <a:spLocks noChangeArrowheads="1"/>
            </p:cNvSpPr>
            <p:nvPr/>
          </p:nvSpPr>
          <p:spPr bwMode="auto">
            <a:xfrm>
              <a:off x="104" y="1811"/>
              <a:ext cx="496" cy="231"/>
            </a:xfrm>
            <a:prstGeom prst="rect">
              <a:avLst/>
            </a:prstGeom>
            <a:noFill/>
            <a:ln w="9525">
              <a:noFill/>
              <a:miter lim="800000"/>
              <a:headEnd/>
              <a:tailEnd/>
            </a:ln>
          </p:spPr>
          <p:txBody>
            <a:bodyPr wrap="none">
              <a:prstTxWarp prst="textNoShape">
                <a:avLst/>
              </a:prstTxWarp>
              <a:spAutoFit/>
            </a:bodyPr>
            <a:lstStyle/>
            <a:p>
              <a:pPr eaLnBrk="0" hangingPunct="0"/>
              <a:r>
                <a:rPr lang="en-US" sz="1800"/>
                <a:t>Trial</a:t>
              </a:r>
              <a:r>
                <a:rPr lang="en-US" sz="1400"/>
                <a:t> </a:t>
              </a:r>
              <a:r>
                <a:rPr lang="en-US" sz="1800"/>
                <a:t>1</a:t>
              </a:r>
              <a:endParaRPr lang="en-US" sz="1400"/>
            </a:p>
          </p:txBody>
        </p:sp>
        <p:sp>
          <p:nvSpPr>
            <p:cNvPr id="100385" name="Text Box 12"/>
            <p:cNvSpPr txBox="1">
              <a:spLocks noChangeArrowheads="1"/>
            </p:cNvSpPr>
            <p:nvPr/>
          </p:nvSpPr>
          <p:spPr bwMode="auto">
            <a:xfrm>
              <a:off x="4864" y="1809"/>
              <a:ext cx="382" cy="237"/>
            </a:xfrm>
            <a:prstGeom prst="rect">
              <a:avLst/>
            </a:prstGeom>
            <a:solidFill>
              <a:schemeClr val="tx2"/>
            </a:solidFill>
            <a:ln w="9525">
              <a:solidFill>
                <a:schemeClr val="tx2"/>
              </a:solidFill>
              <a:miter lim="800000"/>
              <a:headEnd/>
              <a:tailEnd/>
            </a:ln>
          </p:spPr>
          <p:txBody>
            <a:bodyPr>
              <a:prstTxWarp prst="textNoShape">
                <a:avLst/>
              </a:prstTxWarp>
              <a:spAutoFit/>
            </a:bodyPr>
            <a:lstStyle/>
            <a:p>
              <a:pPr algn="ctr" eaLnBrk="0" hangingPunct="0"/>
              <a:r>
                <a:rPr lang="en-US" sz="1800">
                  <a:solidFill>
                    <a:schemeClr val="bg2"/>
                  </a:solidFill>
                </a:rPr>
                <a:t>1</a:t>
              </a:r>
              <a:endParaRPr lang="en-US" sz="1400"/>
            </a:p>
          </p:txBody>
        </p:sp>
      </p:grpSp>
      <p:grpSp>
        <p:nvGrpSpPr>
          <p:cNvPr id="100357" name="Group 13"/>
          <p:cNvGrpSpPr>
            <a:grpSpLocks/>
          </p:cNvGrpSpPr>
          <p:nvPr/>
        </p:nvGrpSpPr>
        <p:grpSpPr bwMode="auto">
          <a:xfrm>
            <a:off x="177800" y="3192463"/>
            <a:ext cx="8172450" cy="790575"/>
            <a:chOff x="104" y="2337"/>
            <a:chExt cx="5148" cy="498"/>
          </a:xfrm>
        </p:grpSpPr>
        <p:sp>
          <p:nvSpPr>
            <p:cNvPr id="100374" name="Rectangle 14"/>
            <p:cNvSpPr>
              <a:spLocks noChangeArrowheads="1"/>
            </p:cNvSpPr>
            <p:nvPr/>
          </p:nvSpPr>
          <p:spPr bwMode="auto">
            <a:xfrm>
              <a:off x="651" y="2337"/>
              <a:ext cx="711" cy="498"/>
            </a:xfrm>
            <a:prstGeom prst="rect">
              <a:avLst/>
            </a:prstGeom>
            <a:solidFill>
              <a:schemeClr val="tx2"/>
            </a:solidFill>
            <a:ln w="9525">
              <a:solidFill>
                <a:schemeClr val="tx1"/>
              </a:solidFill>
              <a:miter lim="800000"/>
              <a:headEnd/>
              <a:tailEnd/>
            </a:ln>
          </p:spPr>
          <p:txBody>
            <a:bodyPr wrap="none" anchor="ctr">
              <a:prstTxWarp prst="textNoShape">
                <a:avLst/>
              </a:prstTxWarp>
            </a:bodyPr>
            <a:lstStyle/>
            <a:p>
              <a:pPr algn="ctr" eaLnBrk="0" hangingPunct="0"/>
              <a:r>
                <a:rPr lang="en-US" sz="1800">
                  <a:solidFill>
                    <a:schemeClr val="bg2"/>
                  </a:solidFill>
                </a:rPr>
                <a:t>Warning</a:t>
              </a:r>
            </a:p>
          </p:txBody>
        </p:sp>
        <p:sp>
          <p:nvSpPr>
            <p:cNvPr id="100375" name="Rectangle 15"/>
            <p:cNvSpPr>
              <a:spLocks noChangeArrowheads="1"/>
            </p:cNvSpPr>
            <p:nvPr/>
          </p:nvSpPr>
          <p:spPr bwMode="auto">
            <a:xfrm>
              <a:off x="1547" y="2337"/>
              <a:ext cx="809" cy="498"/>
            </a:xfrm>
            <a:prstGeom prst="rect">
              <a:avLst/>
            </a:prstGeom>
            <a:solidFill>
              <a:schemeClr val="hlink"/>
            </a:solidFill>
            <a:ln w="9525">
              <a:solidFill>
                <a:schemeClr val="hlink"/>
              </a:solidFill>
              <a:miter lim="800000"/>
              <a:headEnd/>
              <a:tailEnd/>
            </a:ln>
          </p:spPr>
          <p:txBody>
            <a:bodyPr wrap="none" anchor="ctr">
              <a:prstTxWarp prst="textNoShape">
                <a:avLst/>
              </a:prstTxWarp>
            </a:bodyPr>
            <a:lstStyle/>
            <a:p>
              <a:pPr algn="ctr" eaLnBrk="0" hangingPunct="0"/>
              <a:r>
                <a:rPr lang="en-US" sz="1800"/>
                <a:t>Interval</a:t>
              </a:r>
              <a:r>
                <a:rPr lang="en-US" sz="1400"/>
                <a:t> </a:t>
              </a:r>
              <a:r>
                <a:rPr lang="en-US" sz="1800"/>
                <a:t>1</a:t>
              </a:r>
              <a:endParaRPr lang="en-US" sz="1400">
                <a:solidFill>
                  <a:schemeClr val="bg2"/>
                </a:solidFill>
              </a:endParaRPr>
            </a:p>
          </p:txBody>
        </p:sp>
        <p:sp>
          <p:nvSpPr>
            <p:cNvPr id="100376" name="Rectangle 16"/>
            <p:cNvSpPr>
              <a:spLocks noChangeArrowheads="1"/>
            </p:cNvSpPr>
            <p:nvPr/>
          </p:nvSpPr>
          <p:spPr bwMode="auto">
            <a:xfrm>
              <a:off x="2597" y="2337"/>
              <a:ext cx="809" cy="498"/>
            </a:xfrm>
            <a:prstGeom prst="rect">
              <a:avLst/>
            </a:prstGeom>
            <a:solidFill>
              <a:srgbClr val="009900"/>
            </a:solidFill>
            <a:ln w="9525">
              <a:solidFill>
                <a:schemeClr val="hlink"/>
              </a:solidFill>
              <a:miter lim="800000"/>
              <a:headEnd/>
              <a:tailEnd/>
            </a:ln>
          </p:spPr>
          <p:txBody>
            <a:bodyPr wrap="none" anchor="ctr">
              <a:prstTxWarp prst="textNoShape">
                <a:avLst/>
              </a:prstTxWarp>
            </a:bodyPr>
            <a:lstStyle/>
            <a:p>
              <a:pPr algn="ctr" eaLnBrk="0" hangingPunct="0"/>
              <a:r>
                <a:rPr lang="en-US" sz="1800"/>
                <a:t>Interval 2</a:t>
              </a:r>
              <a:endParaRPr lang="en-US" sz="1800">
                <a:solidFill>
                  <a:schemeClr val="bg2"/>
                </a:solidFill>
              </a:endParaRPr>
            </a:p>
          </p:txBody>
        </p:sp>
        <p:sp>
          <p:nvSpPr>
            <p:cNvPr id="100377" name="Rectangle 17"/>
            <p:cNvSpPr>
              <a:spLocks noChangeArrowheads="1"/>
            </p:cNvSpPr>
            <p:nvPr/>
          </p:nvSpPr>
          <p:spPr bwMode="auto">
            <a:xfrm>
              <a:off x="3625" y="2337"/>
              <a:ext cx="1047" cy="498"/>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algn="ctr" eaLnBrk="0" hangingPunct="0"/>
              <a:r>
                <a:rPr lang="en-US" sz="1800">
                  <a:solidFill>
                    <a:schemeClr val="bg2"/>
                  </a:solidFill>
                </a:rPr>
                <a:t>Respond: 1 or 2?</a:t>
              </a:r>
            </a:p>
          </p:txBody>
        </p:sp>
        <p:sp>
          <p:nvSpPr>
            <p:cNvPr id="100378" name="Text Box 18"/>
            <p:cNvSpPr txBox="1">
              <a:spLocks noChangeArrowheads="1"/>
            </p:cNvSpPr>
            <p:nvPr/>
          </p:nvSpPr>
          <p:spPr bwMode="auto">
            <a:xfrm>
              <a:off x="104" y="2470"/>
              <a:ext cx="496" cy="231"/>
            </a:xfrm>
            <a:prstGeom prst="rect">
              <a:avLst/>
            </a:prstGeom>
            <a:noFill/>
            <a:ln w="9525">
              <a:noFill/>
              <a:miter lim="800000"/>
              <a:headEnd/>
              <a:tailEnd/>
            </a:ln>
          </p:spPr>
          <p:txBody>
            <a:bodyPr wrap="none">
              <a:prstTxWarp prst="textNoShape">
                <a:avLst/>
              </a:prstTxWarp>
              <a:spAutoFit/>
            </a:bodyPr>
            <a:lstStyle/>
            <a:p>
              <a:pPr eaLnBrk="0" hangingPunct="0"/>
              <a:r>
                <a:rPr lang="en-US" sz="1800"/>
                <a:t>Trial</a:t>
              </a:r>
              <a:r>
                <a:rPr lang="en-US" sz="1400"/>
                <a:t> </a:t>
              </a:r>
              <a:r>
                <a:rPr lang="en-US" sz="1800"/>
                <a:t>2</a:t>
              </a:r>
              <a:endParaRPr lang="en-US" sz="1400"/>
            </a:p>
          </p:txBody>
        </p:sp>
        <p:sp>
          <p:nvSpPr>
            <p:cNvPr id="100379" name="Text Box 19"/>
            <p:cNvSpPr txBox="1">
              <a:spLocks noChangeArrowheads="1"/>
            </p:cNvSpPr>
            <p:nvPr/>
          </p:nvSpPr>
          <p:spPr bwMode="auto">
            <a:xfrm>
              <a:off x="4870" y="2468"/>
              <a:ext cx="382" cy="237"/>
            </a:xfrm>
            <a:prstGeom prst="rect">
              <a:avLst/>
            </a:prstGeom>
            <a:solidFill>
              <a:schemeClr val="tx2"/>
            </a:solidFill>
            <a:ln w="9525">
              <a:solidFill>
                <a:schemeClr val="tx2"/>
              </a:solidFill>
              <a:miter lim="800000"/>
              <a:headEnd/>
              <a:tailEnd/>
            </a:ln>
          </p:spPr>
          <p:txBody>
            <a:bodyPr>
              <a:prstTxWarp prst="textNoShape">
                <a:avLst/>
              </a:prstTxWarp>
              <a:spAutoFit/>
            </a:bodyPr>
            <a:lstStyle/>
            <a:p>
              <a:pPr algn="ctr" eaLnBrk="0" hangingPunct="0"/>
              <a:r>
                <a:rPr lang="en-US" sz="1800">
                  <a:solidFill>
                    <a:schemeClr val="bg2"/>
                  </a:solidFill>
                </a:rPr>
                <a:t>2</a:t>
              </a:r>
              <a:endParaRPr lang="en-US" sz="1400"/>
            </a:p>
          </p:txBody>
        </p:sp>
      </p:grpSp>
      <p:grpSp>
        <p:nvGrpSpPr>
          <p:cNvPr id="100358" name="Group 20"/>
          <p:cNvGrpSpPr>
            <a:grpSpLocks/>
          </p:cNvGrpSpPr>
          <p:nvPr/>
        </p:nvGrpSpPr>
        <p:grpSpPr bwMode="auto">
          <a:xfrm>
            <a:off x="177800" y="4148138"/>
            <a:ext cx="8181975" cy="790575"/>
            <a:chOff x="104" y="2882"/>
            <a:chExt cx="5154" cy="498"/>
          </a:xfrm>
        </p:grpSpPr>
        <p:sp>
          <p:nvSpPr>
            <p:cNvPr id="100368" name="Rectangle 21"/>
            <p:cNvSpPr>
              <a:spLocks noChangeArrowheads="1"/>
            </p:cNvSpPr>
            <p:nvPr/>
          </p:nvSpPr>
          <p:spPr bwMode="auto">
            <a:xfrm>
              <a:off x="651" y="2882"/>
              <a:ext cx="711" cy="498"/>
            </a:xfrm>
            <a:prstGeom prst="rect">
              <a:avLst/>
            </a:prstGeom>
            <a:solidFill>
              <a:schemeClr val="tx2"/>
            </a:solidFill>
            <a:ln w="9525">
              <a:solidFill>
                <a:schemeClr val="tx1"/>
              </a:solidFill>
              <a:miter lim="800000"/>
              <a:headEnd/>
              <a:tailEnd/>
            </a:ln>
          </p:spPr>
          <p:txBody>
            <a:bodyPr wrap="none" anchor="ctr">
              <a:prstTxWarp prst="textNoShape">
                <a:avLst/>
              </a:prstTxWarp>
            </a:bodyPr>
            <a:lstStyle/>
            <a:p>
              <a:pPr algn="ctr" eaLnBrk="0" hangingPunct="0"/>
              <a:r>
                <a:rPr lang="en-US" sz="1800">
                  <a:solidFill>
                    <a:schemeClr val="bg2"/>
                  </a:solidFill>
                </a:rPr>
                <a:t>Warning</a:t>
              </a:r>
            </a:p>
          </p:txBody>
        </p:sp>
        <p:sp>
          <p:nvSpPr>
            <p:cNvPr id="100369" name="Rectangle 22"/>
            <p:cNvSpPr>
              <a:spLocks noChangeArrowheads="1"/>
            </p:cNvSpPr>
            <p:nvPr/>
          </p:nvSpPr>
          <p:spPr bwMode="auto">
            <a:xfrm>
              <a:off x="1547" y="2882"/>
              <a:ext cx="809" cy="498"/>
            </a:xfrm>
            <a:prstGeom prst="rect">
              <a:avLst/>
            </a:prstGeom>
            <a:solidFill>
              <a:schemeClr val="hlink"/>
            </a:solidFill>
            <a:ln w="9525">
              <a:solidFill>
                <a:schemeClr val="hlink"/>
              </a:solidFill>
              <a:miter lim="800000"/>
              <a:headEnd/>
              <a:tailEnd/>
            </a:ln>
          </p:spPr>
          <p:txBody>
            <a:bodyPr wrap="none" anchor="ctr">
              <a:prstTxWarp prst="textNoShape">
                <a:avLst/>
              </a:prstTxWarp>
            </a:bodyPr>
            <a:lstStyle/>
            <a:p>
              <a:pPr algn="ctr" eaLnBrk="0" hangingPunct="0"/>
              <a:r>
                <a:rPr lang="en-US" sz="1800"/>
                <a:t>Interval</a:t>
              </a:r>
              <a:r>
                <a:rPr lang="en-US" sz="1400"/>
                <a:t> </a:t>
              </a:r>
              <a:r>
                <a:rPr lang="en-US" sz="1800"/>
                <a:t>1</a:t>
              </a:r>
              <a:endParaRPr lang="en-US" sz="1400">
                <a:solidFill>
                  <a:schemeClr val="bg2"/>
                </a:solidFill>
              </a:endParaRPr>
            </a:p>
          </p:txBody>
        </p:sp>
        <p:sp>
          <p:nvSpPr>
            <p:cNvPr id="100370" name="Rectangle 23"/>
            <p:cNvSpPr>
              <a:spLocks noChangeArrowheads="1"/>
            </p:cNvSpPr>
            <p:nvPr/>
          </p:nvSpPr>
          <p:spPr bwMode="auto">
            <a:xfrm>
              <a:off x="2597" y="2882"/>
              <a:ext cx="809" cy="498"/>
            </a:xfrm>
            <a:prstGeom prst="rect">
              <a:avLst/>
            </a:prstGeom>
            <a:solidFill>
              <a:srgbClr val="009900"/>
            </a:solidFill>
            <a:ln w="9525">
              <a:solidFill>
                <a:schemeClr val="hlink"/>
              </a:solidFill>
              <a:miter lim="800000"/>
              <a:headEnd/>
              <a:tailEnd/>
            </a:ln>
          </p:spPr>
          <p:txBody>
            <a:bodyPr wrap="none" anchor="ctr">
              <a:prstTxWarp prst="textNoShape">
                <a:avLst/>
              </a:prstTxWarp>
            </a:bodyPr>
            <a:lstStyle/>
            <a:p>
              <a:pPr algn="ctr" eaLnBrk="0" hangingPunct="0"/>
              <a:r>
                <a:rPr lang="en-US" sz="1800"/>
                <a:t>Interval 2</a:t>
              </a:r>
              <a:endParaRPr lang="en-US" sz="1800">
                <a:solidFill>
                  <a:schemeClr val="bg2"/>
                </a:solidFill>
              </a:endParaRPr>
            </a:p>
          </p:txBody>
        </p:sp>
        <p:sp>
          <p:nvSpPr>
            <p:cNvPr id="100371" name="Rectangle 24"/>
            <p:cNvSpPr>
              <a:spLocks noChangeArrowheads="1"/>
            </p:cNvSpPr>
            <p:nvPr/>
          </p:nvSpPr>
          <p:spPr bwMode="auto">
            <a:xfrm>
              <a:off x="3625" y="2882"/>
              <a:ext cx="1047" cy="498"/>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algn="ctr" eaLnBrk="0" hangingPunct="0"/>
              <a:r>
                <a:rPr lang="en-US" sz="1800">
                  <a:solidFill>
                    <a:schemeClr val="bg2"/>
                  </a:solidFill>
                </a:rPr>
                <a:t>Respond: 1 or 2?</a:t>
              </a:r>
            </a:p>
          </p:txBody>
        </p:sp>
        <p:sp>
          <p:nvSpPr>
            <p:cNvPr id="100372" name="Text Box 25"/>
            <p:cNvSpPr txBox="1">
              <a:spLocks noChangeArrowheads="1"/>
            </p:cNvSpPr>
            <p:nvPr/>
          </p:nvSpPr>
          <p:spPr bwMode="auto">
            <a:xfrm>
              <a:off x="104" y="3015"/>
              <a:ext cx="496" cy="231"/>
            </a:xfrm>
            <a:prstGeom prst="rect">
              <a:avLst/>
            </a:prstGeom>
            <a:noFill/>
            <a:ln w="9525">
              <a:noFill/>
              <a:miter lim="800000"/>
              <a:headEnd/>
              <a:tailEnd/>
            </a:ln>
          </p:spPr>
          <p:txBody>
            <a:bodyPr wrap="none">
              <a:prstTxWarp prst="textNoShape">
                <a:avLst/>
              </a:prstTxWarp>
              <a:spAutoFit/>
            </a:bodyPr>
            <a:lstStyle/>
            <a:p>
              <a:pPr eaLnBrk="0" hangingPunct="0"/>
              <a:r>
                <a:rPr lang="en-US" sz="1800"/>
                <a:t>Trial</a:t>
              </a:r>
              <a:r>
                <a:rPr lang="en-US" sz="1400"/>
                <a:t> </a:t>
              </a:r>
              <a:r>
                <a:rPr lang="en-US" sz="1800"/>
                <a:t>3</a:t>
              </a:r>
              <a:endParaRPr lang="en-US" sz="1400"/>
            </a:p>
          </p:txBody>
        </p:sp>
        <p:sp>
          <p:nvSpPr>
            <p:cNvPr id="100373" name="Text Box 26"/>
            <p:cNvSpPr txBox="1">
              <a:spLocks noChangeArrowheads="1"/>
            </p:cNvSpPr>
            <p:nvPr/>
          </p:nvSpPr>
          <p:spPr bwMode="auto">
            <a:xfrm>
              <a:off x="4876" y="3013"/>
              <a:ext cx="382" cy="237"/>
            </a:xfrm>
            <a:prstGeom prst="rect">
              <a:avLst/>
            </a:prstGeom>
            <a:solidFill>
              <a:schemeClr val="tx2"/>
            </a:solidFill>
            <a:ln w="9525">
              <a:solidFill>
                <a:schemeClr val="tx2"/>
              </a:solidFill>
              <a:miter lim="800000"/>
              <a:headEnd/>
              <a:tailEnd/>
            </a:ln>
          </p:spPr>
          <p:txBody>
            <a:bodyPr>
              <a:prstTxWarp prst="textNoShape">
                <a:avLst/>
              </a:prstTxWarp>
              <a:spAutoFit/>
            </a:bodyPr>
            <a:lstStyle/>
            <a:p>
              <a:pPr algn="ctr" eaLnBrk="0" hangingPunct="0"/>
              <a:r>
                <a:rPr lang="en-US" sz="1800">
                  <a:solidFill>
                    <a:schemeClr val="bg2"/>
                  </a:solidFill>
                </a:rPr>
                <a:t>2</a:t>
              </a:r>
              <a:endParaRPr lang="en-US" sz="1400"/>
            </a:p>
          </p:txBody>
        </p:sp>
      </p:grpSp>
      <p:sp>
        <p:nvSpPr>
          <p:cNvPr id="100359" name="Text Box 27"/>
          <p:cNvSpPr txBox="1">
            <a:spLocks noChangeArrowheads="1"/>
          </p:cNvSpPr>
          <p:nvPr/>
        </p:nvSpPr>
        <p:spPr bwMode="auto">
          <a:xfrm>
            <a:off x="7591425" y="1458913"/>
            <a:ext cx="1060450" cy="366712"/>
          </a:xfrm>
          <a:prstGeom prst="rect">
            <a:avLst/>
          </a:prstGeom>
          <a:noFill/>
          <a:ln w="9525">
            <a:noFill/>
            <a:miter lim="800000"/>
            <a:headEnd/>
            <a:tailEnd/>
          </a:ln>
        </p:spPr>
        <p:txBody>
          <a:bodyPr wrap="none">
            <a:prstTxWarp prst="textNoShape">
              <a:avLst/>
            </a:prstTxWarp>
            <a:spAutoFit/>
          </a:bodyPr>
          <a:lstStyle/>
          <a:p>
            <a:pPr eaLnBrk="0" hangingPunct="0"/>
            <a:r>
              <a:rPr lang="en-US" sz="1800"/>
              <a:t>Feedback</a:t>
            </a:r>
            <a:endParaRPr lang="en-US" sz="1600"/>
          </a:p>
        </p:txBody>
      </p:sp>
      <p:grpSp>
        <p:nvGrpSpPr>
          <p:cNvPr id="100360" name="Group 28"/>
          <p:cNvGrpSpPr>
            <a:grpSpLocks/>
          </p:cNvGrpSpPr>
          <p:nvPr/>
        </p:nvGrpSpPr>
        <p:grpSpPr bwMode="auto">
          <a:xfrm>
            <a:off x="2670175" y="804863"/>
            <a:ext cx="1281113" cy="536575"/>
            <a:chOff x="1445" y="499"/>
            <a:chExt cx="807" cy="338"/>
          </a:xfrm>
        </p:grpSpPr>
        <p:sp>
          <p:nvSpPr>
            <p:cNvPr id="100366" name="Rectangle 29"/>
            <p:cNvSpPr>
              <a:spLocks noChangeArrowheads="1"/>
            </p:cNvSpPr>
            <p:nvPr/>
          </p:nvSpPr>
          <p:spPr bwMode="auto">
            <a:xfrm>
              <a:off x="1445" y="571"/>
              <a:ext cx="298" cy="266"/>
            </a:xfrm>
            <a:prstGeom prst="rect">
              <a:avLst/>
            </a:prstGeom>
            <a:solidFill>
              <a:srgbClr val="009900"/>
            </a:solidFill>
            <a:ln w="9525">
              <a:solidFill>
                <a:schemeClr val="hlink"/>
              </a:solidFill>
              <a:miter lim="800000"/>
              <a:headEnd/>
              <a:tailEnd/>
            </a:ln>
          </p:spPr>
          <p:txBody>
            <a:bodyPr wrap="none" anchor="ctr">
              <a:prstTxWarp prst="textNoShape">
                <a:avLst/>
              </a:prstTxWarp>
            </a:bodyPr>
            <a:lstStyle/>
            <a:p>
              <a:pPr eaLnBrk="0" hangingPunct="0"/>
              <a:endParaRPr lang="en-US"/>
            </a:p>
          </p:txBody>
        </p:sp>
        <p:sp>
          <p:nvSpPr>
            <p:cNvPr id="100367" name="Text Box 30"/>
            <p:cNvSpPr txBox="1">
              <a:spLocks noChangeArrowheads="1"/>
            </p:cNvSpPr>
            <p:nvPr/>
          </p:nvSpPr>
          <p:spPr bwMode="auto">
            <a:xfrm>
              <a:off x="1827" y="499"/>
              <a:ext cx="425" cy="288"/>
            </a:xfrm>
            <a:prstGeom prst="rect">
              <a:avLst/>
            </a:prstGeom>
            <a:noFill/>
            <a:ln w="9525">
              <a:noFill/>
              <a:miter lim="800000"/>
              <a:headEnd/>
              <a:tailEnd/>
            </a:ln>
          </p:spPr>
          <p:txBody>
            <a:bodyPr wrap="none">
              <a:prstTxWarp prst="textNoShape">
                <a:avLst/>
              </a:prstTxWarp>
              <a:spAutoFit/>
            </a:bodyPr>
            <a:lstStyle/>
            <a:p>
              <a:pPr eaLnBrk="0" hangingPunct="0"/>
              <a:r>
                <a:rPr lang="en-US"/>
                <a:t>AM</a:t>
              </a:r>
              <a:endParaRPr lang="en-US" sz="1400"/>
            </a:p>
          </p:txBody>
        </p:sp>
      </p:grpSp>
      <p:grpSp>
        <p:nvGrpSpPr>
          <p:cNvPr id="100361" name="Group 31"/>
          <p:cNvGrpSpPr>
            <a:grpSpLocks/>
          </p:cNvGrpSpPr>
          <p:nvPr/>
        </p:nvGrpSpPr>
        <p:grpSpPr bwMode="auto">
          <a:xfrm>
            <a:off x="4921250" y="804863"/>
            <a:ext cx="1789113" cy="536575"/>
            <a:chOff x="3206" y="499"/>
            <a:chExt cx="1127" cy="338"/>
          </a:xfrm>
        </p:grpSpPr>
        <p:sp>
          <p:nvSpPr>
            <p:cNvPr id="100364" name="Rectangle 32"/>
            <p:cNvSpPr>
              <a:spLocks noChangeArrowheads="1"/>
            </p:cNvSpPr>
            <p:nvPr/>
          </p:nvSpPr>
          <p:spPr bwMode="auto">
            <a:xfrm>
              <a:off x="3206" y="571"/>
              <a:ext cx="298" cy="266"/>
            </a:xfrm>
            <a:prstGeom prst="rect">
              <a:avLst/>
            </a:prstGeom>
            <a:solidFill>
              <a:schemeClr val="hlink"/>
            </a:solidFill>
            <a:ln w="9525">
              <a:solidFill>
                <a:schemeClr val="hlink"/>
              </a:solidFill>
              <a:miter lim="800000"/>
              <a:headEnd/>
              <a:tailEnd/>
            </a:ln>
          </p:spPr>
          <p:txBody>
            <a:bodyPr wrap="none" anchor="ctr">
              <a:prstTxWarp prst="textNoShape">
                <a:avLst/>
              </a:prstTxWarp>
            </a:bodyPr>
            <a:lstStyle/>
            <a:p>
              <a:pPr eaLnBrk="0" hangingPunct="0"/>
              <a:endParaRPr lang="en-US"/>
            </a:p>
          </p:txBody>
        </p:sp>
        <p:sp>
          <p:nvSpPr>
            <p:cNvPr id="100365" name="Text Box 33"/>
            <p:cNvSpPr txBox="1">
              <a:spLocks noChangeArrowheads="1"/>
            </p:cNvSpPr>
            <p:nvPr/>
          </p:nvSpPr>
          <p:spPr bwMode="auto">
            <a:xfrm>
              <a:off x="3572" y="499"/>
              <a:ext cx="761" cy="288"/>
            </a:xfrm>
            <a:prstGeom prst="rect">
              <a:avLst/>
            </a:prstGeom>
            <a:noFill/>
            <a:ln w="9525">
              <a:noFill/>
              <a:miter lim="800000"/>
              <a:headEnd/>
              <a:tailEnd/>
            </a:ln>
          </p:spPr>
          <p:txBody>
            <a:bodyPr wrap="none">
              <a:prstTxWarp prst="textNoShape">
                <a:avLst/>
              </a:prstTxWarp>
              <a:spAutoFit/>
            </a:bodyPr>
            <a:lstStyle/>
            <a:p>
              <a:pPr eaLnBrk="0" hangingPunct="0"/>
              <a:r>
                <a:rPr lang="en-US"/>
                <a:t>Not AM</a:t>
              </a:r>
            </a:p>
          </p:txBody>
        </p:sp>
      </p:grpSp>
      <p:sp>
        <p:nvSpPr>
          <p:cNvPr id="100362" name="Text Box 34"/>
          <p:cNvSpPr txBox="1">
            <a:spLocks noChangeArrowheads="1"/>
          </p:cNvSpPr>
          <p:nvPr/>
        </p:nvSpPr>
        <p:spPr bwMode="auto">
          <a:xfrm>
            <a:off x="4876800" y="5334000"/>
            <a:ext cx="2765425" cy="457200"/>
          </a:xfrm>
          <a:prstGeom prst="rect">
            <a:avLst/>
          </a:prstGeom>
          <a:noFill/>
          <a:ln w="9525">
            <a:noFill/>
            <a:miter lim="800000"/>
            <a:headEnd/>
            <a:tailEnd/>
          </a:ln>
        </p:spPr>
        <p:txBody>
          <a:bodyPr wrap="none">
            <a:prstTxWarp prst="textNoShape">
              <a:avLst/>
            </a:prstTxWarp>
            <a:spAutoFit/>
          </a:bodyPr>
          <a:lstStyle/>
          <a:p>
            <a:pPr eaLnBrk="0" hangingPunct="0"/>
            <a:r>
              <a:rPr lang="en-US"/>
              <a:t>Which one was AM?</a:t>
            </a:r>
          </a:p>
        </p:txBody>
      </p:sp>
      <p:sp>
        <p:nvSpPr>
          <p:cNvPr id="100363" name="Text Box 35"/>
          <p:cNvSpPr txBox="1">
            <a:spLocks noChangeArrowheads="1"/>
          </p:cNvSpPr>
          <p:nvPr/>
        </p:nvSpPr>
        <p:spPr bwMode="auto">
          <a:xfrm>
            <a:off x="1965325" y="5851525"/>
            <a:ext cx="4730750" cy="457200"/>
          </a:xfrm>
          <a:prstGeom prst="rect">
            <a:avLst/>
          </a:prstGeom>
          <a:noFill/>
          <a:ln w="9525">
            <a:noFill/>
            <a:miter lim="800000"/>
            <a:headEnd/>
            <a:tailEnd/>
          </a:ln>
        </p:spPr>
        <p:txBody>
          <a:bodyPr wrap="none">
            <a:prstTxWarp prst="textNoShape">
              <a:avLst/>
            </a:prstTxWarp>
            <a:spAutoFit/>
          </a:bodyPr>
          <a:lstStyle/>
          <a:p>
            <a:pPr eaLnBrk="0" hangingPunct="0"/>
            <a:r>
              <a:rPr lang="en-US"/>
              <a:t>Vary depth of AM to find a threshold</a:t>
            </a: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3" name="Rectangle 2"/>
          <p:cNvSpPr>
            <a:spLocks noGrp="1" noChangeArrowheads="1"/>
          </p:cNvSpPr>
          <p:nvPr>
            <p:ph type="title"/>
          </p:nvPr>
        </p:nvSpPr>
        <p:spPr>
          <a:xfrm>
            <a:off x="206375" y="1919288"/>
            <a:ext cx="4562475" cy="2020887"/>
          </a:xfrm>
        </p:spPr>
        <p:txBody>
          <a:bodyPr/>
          <a:lstStyle/>
          <a:p>
            <a:pPr eaLnBrk="1" hangingPunct="1"/>
            <a:r>
              <a:rPr lang="en-US"/>
              <a:t>Modulation depth, 20 log m</a:t>
            </a:r>
          </a:p>
        </p:txBody>
      </p:sp>
      <p:graphicFrame>
        <p:nvGraphicFramePr>
          <p:cNvPr id="102402" name="Object 2"/>
          <p:cNvGraphicFramePr>
            <a:graphicFrameLocks noChangeAspect="1"/>
          </p:cNvGraphicFramePr>
          <p:nvPr/>
        </p:nvGraphicFramePr>
        <p:xfrm>
          <a:off x="5010150" y="-9525"/>
          <a:ext cx="3460750" cy="6851650"/>
        </p:xfrm>
        <a:graphic>
          <a:graphicData uri="http://schemas.openxmlformats.org/presentationml/2006/ole">
            <p:oleObj spid="_x0000_s102402" name="Worksheet" r:id="rId4" imgW="1841500" imgH="3644900" progId="Excel.Sheet.8">
              <p:embed/>
            </p:oleObj>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2"/>
          <p:cNvSpPr>
            <a:spLocks noGrp="1" noChangeArrowheads="1"/>
          </p:cNvSpPr>
          <p:nvPr>
            <p:ph type="ctrTitle"/>
          </p:nvPr>
        </p:nvSpPr>
        <p:spPr>
          <a:xfrm>
            <a:off x="412750" y="330200"/>
            <a:ext cx="7772400" cy="1143000"/>
          </a:xfrm>
        </p:spPr>
        <p:txBody>
          <a:bodyPr rtlCol="0">
            <a:normAutofit fontScale="90000"/>
          </a:bodyPr>
          <a:lstStyle/>
          <a:p>
            <a:pPr eaLnBrk="1" fontAlgn="auto" hangingPunct="1">
              <a:spcAft>
                <a:spcPts val="0"/>
              </a:spcAft>
              <a:defRPr/>
            </a:pPr>
            <a:r>
              <a:rPr lang="en-US">
                <a:ea typeface="+mj-ea"/>
                <a:cs typeface="+mj-cs"/>
              </a:rPr>
              <a:t>AM detection as a function of modulation rate</a:t>
            </a:r>
          </a:p>
        </p:txBody>
      </p:sp>
      <p:sp>
        <p:nvSpPr>
          <p:cNvPr id="39939" name="Rectangle 3"/>
          <p:cNvSpPr>
            <a:spLocks noGrp="1" noChangeArrowheads="1"/>
          </p:cNvSpPr>
          <p:nvPr>
            <p:ph type="subTitle" idx="1"/>
          </p:nvPr>
        </p:nvSpPr>
        <p:spPr>
          <a:xfrm>
            <a:off x="5516563" y="2035175"/>
            <a:ext cx="3627437" cy="1714500"/>
          </a:xfrm>
        </p:spPr>
        <p:txBody>
          <a:bodyPr rtlCol="0">
            <a:normAutofit/>
          </a:bodyPr>
          <a:lstStyle/>
          <a:p>
            <a:pPr eaLnBrk="1" fontAlgn="auto" hangingPunct="1">
              <a:spcAft>
                <a:spcPts val="0"/>
              </a:spcAft>
              <a:buFont typeface="Arial"/>
              <a:buNone/>
              <a:defRPr/>
            </a:pPr>
            <a:r>
              <a:rPr lang="en-US">
                <a:ea typeface="+mn-ea"/>
                <a:cs typeface="+mn-cs"/>
              </a:rPr>
              <a:t>The temporal modulation transfer function (TMTF)</a:t>
            </a:r>
          </a:p>
        </p:txBody>
      </p:sp>
      <p:sp>
        <p:nvSpPr>
          <p:cNvPr id="104452" name="Text Box 4"/>
          <p:cNvSpPr txBox="1">
            <a:spLocks noChangeArrowheads="1"/>
          </p:cNvSpPr>
          <p:nvPr/>
        </p:nvSpPr>
        <p:spPr bwMode="auto">
          <a:xfrm>
            <a:off x="0" y="6550025"/>
            <a:ext cx="1912938" cy="304800"/>
          </a:xfrm>
          <a:prstGeom prst="rect">
            <a:avLst/>
          </a:prstGeom>
          <a:noFill/>
          <a:ln w="9525">
            <a:noFill/>
            <a:miter lim="800000"/>
            <a:headEnd/>
            <a:tailEnd/>
          </a:ln>
        </p:spPr>
        <p:txBody>
          <a:bodyPr wrap="none">
            <a:prstTxWarp prst="textNoShape">
              <a:avLst/>
            </a:prstTxWarp>
            <a:spAutoFit/>
          </a:bodyPr>
          <a:lstStyle/>
          <a:p>
            <a:pPr eaLnBrk="0" hangingPunct="0"/>
            <a:r>
              <a:rPr lang="en-US" sz="1400"/>
              <a:t>From Viemeister (1979)</a:t>
            </a:r>
          </a:p>
        </p:txBody>
      </p:sp>
      <p:pic>
        <p:nvPicPr>
          <p:cNvPr id="104453" name="Picture 5"/>
          <p:cNvPicPr>
            <a:picLocks noChangeAspect="1" noChangeArrowheads="1"/>
          </p:cNvPicPr>
          <p:nvPr/>
        </p:nvPicPr>
        <p:blipFill>
          <a:blip r:embed="rId3"/>
          <a:srcRect t="13541" r="27338" b="10352"/>
          <a:stretch>
            <a:fillRect/>
          </a:stretch>
        </p:blipFill>
        <p:spPr bwMode="auto">
          <a:xfrm>
            <a:off x="328613" y="1560513"/>
            <a:ext cx="5332412" cy="4748212"/>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69850" y="0"/>
            <a:ext cx="9074150" cy="1143000"/>
          </a:xfrm>
        </p:spPr>
        <p:txBody>
          <a:bodyPr/>
          <a:lstStyle/>
          <a:p>
            <a:pPr eaLnBrk="1" hangingPunct="1"/>
            <a:r>
              <a:rPr lang="en-US"/>
              <a:t>TMTF at different carrier frequencies</a:t>
            </a:r>
          </a:p>
        </p:txBody>
      </p:sp>
      <p:pic>
        <p:nvPicPr>
          <p:cNvPr id="106499" name="Picture 3"/>
          <p:cNvPicPr>
            <a:picLocks noChangeAspect="1" noChangeArrowheads="1"/>
          </p:cNvPicPr>
          <p:nvPr/>
        </p:nvPicPr>
        <p:blipFill>
          <a:blip r:embed="rId3">
            <a:lum bright="6000" contrast="18000"/>
          </a:blip>
          <a:srcRect/>
          <a:stretch>
            <a:fillRect/>
          </a:stretch>
        </p:blipFill>
        <p:spPr bwMode="auto">
          <a:xfrm>
            <a:off x="422275" y="946150"/>
            <a:ext cx="8350250" cy="5502275"/>
          </a:xfrm>
          <a:prstGeom prst="rect">
            <a:avLst/>
          </a:prstGeom>
          <a:noFill/>
          <a:ln w="9525">
            <a:noFill/>
            <a:miter lim="800000"/>
            <a:headEnd/>
            <a:tailEnd/>
          </a:ln>
        </p:spPr>
      </p:pic>
      <p:sp>
        <p:nvSpPr>
          <p:cNvPr id="106500" name="Text Box 4"/>
          <p:cNvSpPr txBox="1">
            <a:spLocks noChangeArrowheads="1"/>
          </p:cNvSpPr>
          <p:nvPr/>
        </p:nvSpPr>
        <p:spPr bwMode="auto">
          <a:xfrm>
            <a:off x="0" y="6553200"/>
            <a:ext cx="1912938" cy="304800"/>
          </a:xfrm>
          <a:prstGeom prst="rect">
            <a:avLst/>
          </a:prstGeom>
          <a:noFill/>
          <a:ln w="9525">
            <a:noFill/>
            <a:miter lim="800000"/>
            <a:headEnd/>
            <a:tailEnd/>
          </a:ln>
        </p:spPr>
        <p:txBody>
          <a:bodyPr wrap="none">
            <a:prstTxWarp prst="textNoShape">
              <a:avLst/>
            </a:prstTxWarp>
            <a:spAutoFit/>
          </a:bodyPr>
          <a:lstStyle/>
          <a:p>
            <a:pPr eaLnBrk="0" hangingPunct="0"/>
            <a:r>
              <a:rPr lang="en-US" sz="1400"/>
              <a:t>From Viemeister (1979)</a:t>
            </a:r>
          </a:p>
        </p:txBody>
      </p:sp>
      <p:sp>
        <p:nvSpPr>
          <p:cNvPr id="106501" name="Line 5"/>
          <p:cNvSpPr>
            <a:spLocks noChangeShapeType="1"/>
          </p:cNvSpPr>
          <p:nvPr/>
        </p:nvSpPr>
        <p:spPr bwMode="auto">
          <a:xfrm flipH="1" flipV="1">
            <a:off x="3290888" y="2254250"/>
            <a:ext cx="0" cy="3589338"/>
          </a:xfrm>
          <a:prstGeom prst="line">
            <a:avLst/>
          </a:prstGeom>
          <a:noFill/>
          <a:ln w="9525">
            <a:solidFill>
              <a:schemeClr val="hlink"/>
            </a:solidFill>
            <a:round/>
            <a:headEnd/>
            <a:tailEnd/>
          </a:ln>
        </p:spPr>
        <p:txBody>
          <a:bodyPr wrap="none" anchor="ctr">
            <a:prstTxWarp prst="textNoShape">
              <a:avLst/>
            </a:prstTxWarp>
          </a:bodyPr>
          <a:lstStyle/>
          <a:p>
            <a:endParaRPr lang="en-US"/>
          </a:p>
        </p:txBody>
      </p:sp>
      <p:sp>
        <p:nvSpPr>
          <p:cNvPr id="106502" name="Line 6"/>
          <p:cNvSpPr>
            <a:spLocks noChangeShapeType="1"/>
          </p:cNvSpPr>
          <p:nvPr/>
        </p:nvSpPr>
        <p:spPr bwMode="auto">
          <a:xfrm flipV="1">
            <a:off x="1179513" y="2384425"/>
            <a:ext cx="2138362" cy="0"/>
          </a:xfrm>
          <a:prstGeom prst="line">
            <a:avLst/>
          </a:prstGeom>
          <a:noFill/>
          <a:ln w="9525">
            <a:solidFill>
              <a:schemeClr val="hlink"/>
            </a:solidFill>
            <a:prstDash val="sysDot"/>
            <a:round/>
            <a:headEnd/>
            <a:tailEnd/>
          </a:ln>
        </p:spPr>
        <p:txBody>
          <a:bodyPr wrap="none" anchor="ctr">
            <a:prstTxWarp prst="textNoShape">
              <a:avLst/>
            </a:prstTxWarp>
          </a:bodyPr>
          <a:lstStyle/>
          <a:p>
            <a:endParaRPr lang="en-US"/>
          </a:p>
        </p:txBody>
      </p:sp>
      <p:sp>
        <p:nvSpPr>
          <p:cNvPr id="106503" name="Line 7"/>
          <p:cNvSpPr>
            <a:spLocks noChangeShapeType="1"/>
          </p:cNvSpPr>
          <p:nvPr/>
        </p:nvSpPr>
        <p:spPr bwMode="auto">
          <a:xfrm flipV="1">
            <a:off x="1179513" y="2936875"/>
            <a:ext cx="2138362" cy="0"/>
          </a:xfrm>
          <a:prstGeom prst="line">
            <a:avLst/>
          </a:prstGeom>
          <a:noFill/>
          <a:ln w="9525">
            <a:solidFill>
              <a:schemeClr val="hlink"/>
            </a:solidFill>
            <a:prstDash val="sysDot"/>
            <a:round/>
            <a:headEnd/>
            <a:tailEnd/>
          </a:ln>
        </p:spPr>
        <p:txBody>
          <a:bodyPr wrap="none" anchor="ctr">
            <a:prstTxWarp prst="textNoShape">
              <a:avLst/>
            </a:prstTxWarp>
          </a:bodyPr>
          <a:lstStyle/>
          <a:p>
            <a:endParaRPr lang="en-US"/>
          </a:p>
        </p:txBody>
      </p:sp>
      <p:sp>
        <p:nvSpPr>
          <p:cNvPr id="106504" name="Line 8"/>
          <p:cNvSpPr>
            <a:spLocks noChangeShapeType="1"/>
          </p:cNvSpPr>
          <p:nvPr/>
        </p:nvSpPr>
        <p:spPr bwMode="auto">
          <a:xfrm flipV="1">
            <a:off x="1179513" y="3556000"/>
            <a:ext cx="2138362" cy="0"/>
          </a:xfrm>
          <a:prstGeom prst="line">
            <a:avLst/>
          </a:prstGeom>
          <a:noFill/>
          <a:ln w="9525">
            <a:solidFill>
              <a:schemeClr val="hlink"/>
            </a:solidFill>
            <a:prstDash val="sysDot"/>
            <a:round/>
            <a:headEnd/>
            <a:tailEnd/>
          </a:ln>
        </p:spPr>
        <p:txBody>
          <a:bodyPr wrap="none" anchor="ctr">
            <a:prstTxWarp prst="textNoShape">
              <a:avLst/>
            </a:prstTxWarp>
          </a:bodyPr>
          <a:lstStyle/>
          <a:p>
            <a:endParaRPr lang="en-US"/>
          </a:p>
        </p:txBody>
      </p:sp>
      <p:sp>
        <p:nvSpPr>
          <p:cNvPr id="106505" name="Line 9"/>
          <p:cNvSpPr>
            <a:spLocks noChangeShapeType="1"/>
          </p:cNvSpPr>
          <p:nvPr/>
        </p:nvSpPr>
        <p:spPr bwMode="auto">
          <a:xfrm flipV="1">
            <a:off x="1171575" y="2835275"/>
            <a:ext cx="2138363" cy="0"/>
          </a:xfrm>
          <a:prstGeom prst="line">
            <a:avLst/>
          </a:prstGeom>
          <a:noFill/>
          <a:ln w="9525">
            <a:solidFill>
              <a:schemeClr val="bg2"/>
            </a:solidFill>
            <a:prstDash val="lgDash"/>
            <a:round/>
            <a:headEnd/>
            <a:tailEnd/>
          </a:ln>
        </p:spPr>
        <p:txBody>
          <a:bodyPr wrap="none" anchor="ctr">
            <a:prstTxWarp prst="textNoShape">
              <a:avLst/>
            </a:prstTxWarp>
          </a:bodyPr>
          <a:lstStyle/>
          <a:p>
            <a:endParaRPr lang="en-US"/>
          </a:p>
        </p:txBody>
      </p:sp>
      <p:sp>
        <p:nvSpPr>
          <p:cNvPr id="106506" name="Line 10"/>
          <p:cNvSpPr>
            <a:spLocks noChangeShapeType="1"/>
          </p:cNvSpPr>
          <p:nvPr/>
        </p:nvSpPr>
        <p:spPr bwMode="auto">
          <a:xfrm flipV="1">
            <a:off x="1171575" y="3416300"/>
            <a:ext cx="2138363" cy="0"/>
          </a:xfrm>
          <a:prstGeom prst="line">
            <a:avLst/>
          </a:prstGeom>
          <a:noFill/>
          <a:ln w="9525">
            <a:solidFill>
              <a:schemeClr val="bg2"/>
            </a:solidFill>
            <a:prstDash val="lgDash"/>
            <a:round/>
            <a:headEnd/>
            <a:tailEnd/>
          </a:ln>
        </p:spPr>
        <p:txBody>
          <a:bodyPr wrap="none" anchor="ctr">
            <a:prstTxWarp prst="textNoShape">
              <a:avLst/>
            </a:prstTxWarp>
          </a:bodyPr>
          <a:lstStyle/>
          <a:p>
            <a:endParaRPr lang="en-US"/>
          </a:p>
        </p:txBody>
      </p:sp>
      <p:sp>
        <p:nvSpPr>
          <p:cNvPr id="106507" name="Line 11"/>
          <p:cNvSpPr>
            <a:spLocks noChangeShapeType="1"/>
          </p:cNvSpPr>
          <p:nvPr/>
        </p:nvSpPr>
        <p:spPr bwMode="auto">
          <a:xfrm flipV="1">
            <a:off x="1171575" y="4111625"/>
            <a:ext cx="2138363" cy="0"/>
          </a:xfrm>
          <a:prstGeom prst="line">
            <a:avLst/>
          </a:prstGeom>
          <a:noFill/>
          <a:ln w="9525">
            <a:solidFill>
              <a:schemeClr val="bg2"/>
            </a:solidFill>
            <a:prstDash val="lgDash"/>
            <a:round/>
            <a:headEnd/>
            <a:tailEnd/>
          </a:ln>
        </p:spPr>
        <p:txBody>
          <a:bodyPr wrap="none" anchor="ctr">
            <a:prstTxWarp prst="textNoShape">
              <a:avLst/>
            </a:prstTxWarp>
          </a:bodyPr>
          <a:lstStyle/>
          <a:p>
            <a:endParaRPr lang="en-US"/>
          </a:p>
        </p:txBody>
      </p:sp>
      <p:grpSp>
        <p:nvGrpSpPr>
          <p:cNvPr id="106508" name="Group 12"/>
          <p:cNvGrpSpPr>
            <a:grpSpLocks/>
          </p:cNvGrpSpPr>
          <p:nvPr/>
        </p:nvGrpSpPr>
        <p:grpSpPr bwMode="auto">
          <a:xfrm>
            <a:off x="3290888" y="2387600"/>
            <a:ext cx="1228725" cy="474663"/>
            <a:chOff x="2073" y="1504"/>
            <a:chExt cx="774" cy="299"/>
          </a:xfrm>
        </p:grpSpPr>
        <p:sp>
          <p:nvSpPr>
            <p:cNvPr id="106515" name="Line 13"/>
            <p:cNvSpPr>
              <a:spLocks noChangeShapeType="1"/>
            </p:cNvSpPr>
            <p:nvPr/>
          </p:nvSpPr>
          <p:spPr bwMode="auto">
            <a:xfrm>
              <a:off x="2073" y="1526"/>
              <a:ext cx="0" cy="277"/>
            </a:xfrm>
            <a:prstGeom prst="line">
              <a:avLst/>
            </a:prstGeom>
            <a:noFill/>
            <a:ln w="28575">
              <a:solidFill>
                <a:srgbClr val="000000"/>
              </a:solidFill>
              <a:round/>
              <a:headEnd/>
              <a:tailEnd type="triangle" w="med" len="med"/>
            </a:ln>
          </p:spPr>
          <p:txBody>
            <a:bodyPr wrap="none" anchor="ctr">
              <a:prstTxWarp prst="textNoShape">
                <a:avLst/>
              </a:prstTxWarp>
            </a:bodyPr>
            <a:lstStyle/>
            <a:p>
              <a:endParaRPr lang="en-US"/>
            </a:p>
          </p:txBody>
        </p:sp>
        <p:sp>
          <p:nvSpPr>
            <p:cNvPr id="106516" name="Text Box 14"/>
            <p:cNvSpPr txBox="1">
              <a:spLocks noChangeArrowheads="1"/>
            </p:cNvSpPr>
            <p:nvPr/>
          </p:nvSpPr>
          <p:spPr bwMode="auto">
            <a:xfrm>
              <a:off x="2105" y="1504"/>
              <a:ext cx="742" cy="212"/>
            </a:xfrm>
            <a:prstGeom prst="rect">
              <a:avLst/>
            </a:prstGeom>
            <a:noFill/>
            <a:ln w="9525">
              <a:noFill/>
              <a:miter lim="800000"/>
              <a:headEnd/>
              <a:tailEnd/>
            </a:ln>
          </p:spPr>
          <p:txBody>
            <a:bodyPr wrap="none">
              <a:prstTxWarp prst="textNoShape">
                <a:avLst/>
              </a:prstTxWarp>
              <a:spAutoFit/>
            </a:bodyPr>
            <a:lstStyle/>
            <a:p>
              <a:pPr eaLnBrk="0" hangingPunct="0"/>
              <a:r>
                <a:rPr lang="en-US" sz="1600" b="1" dirty="0"/>
                <a:t>About 3 dB</a:t>
              </a:r>
            </a:p>
          </p:txBody>
        </p:sp>
      </p:grpSp>
      <p:grpSp>
        <p:nvGrpSpPr>
          <p:cNvPr id="106509" name="Group 15"/>
          <p:cNvGrpSpPr>
            <a:grpSpLocks/>
          </p:cNvGrpSpPr>
          <p:nvPr/>
        </p:nvGrpSpPr>
        <p:grpSpPr bwMode="auto">
          <a:xfrm>
            <a:off x="3286125" y="3032125"/>
            <a:ext cx="1214438" cy="384175"/>
            <a:chOff x="2073" y="1504"/>
            <a:chExt cx="1048" cy="299"/>
          </a:xfrm>
        </p:grpSpPr>
        <p:sp>
          <p:nvSpPr>
            <p:cNvPr id="106513" name="Line 16"/>
            <p:cNvSpPr>
              <a:spLocks noChangeShapeType="1"/>
            </p:cNvSpPr>
            <p:nvPr/>
          </p:nvSpPr>
          <p:spPr bwMode="auto">
            <a:xfrm>
              <a:off x="2073" y="1526"/>
              <a:ext cx="0" cy="277"/>
            </a:xfrm>
            <a:prstGeom prst="line">
              <a:avLst/>
            </a:prstGeom>
            <a:noFill/>
            <a:ln w="28575">
              <a:solidFill>
                <a:srgbClr val="000000"/>
              </a:solidFill>
              <a:round/>
              <a:headEnd/>
              <a:tailEnd type="triangle" w="med" len="med"/>
            </a:ln>
          </p:spPr>
          <p:txBody>
            <a:bodyPr wrap="none" anchor="ctr">
              <a:prstTxWarp prst="textNoShape">
                <a:avLst/>
              </a:prstTxWarp>
            </a:bodyPr>
            <a:lstStyle/>
            <a:p>
              <a:endParaRPr lang="en-US"/>
            </a:p>
          </p:txBody>
        </p:sp>
        <p:sp>
          <p:nvSpPr>
            <p:cNvPr id="106514" name="Text Box 17"/>
            <p:cNvSpPr txBox="1">
              <a:spLocks noChangeArrowheads="1"/>
            </p:cNvSpPr>
            <p:nvPr/>
          </p:nvSpPr>
          <p:spPr bwMode="auto">
            <a:xfrm>
              <a:off x="2105" y="1504"/>
              <a:ext cx="1016" cy="262"/>
            </a:xfrm>
            <a:prstGeom prst="rect">
              <a:avLst/>
            </a:prstGeom>
            <a:noFill/>
            <a:ln w="9525">
              <a:noFill/>
              <a:miter lim="800000"/>
              <a:headEnd/>
              <a:tailEnd/>
            </a:ln>
          </p:spPr>
          <p:txBody>
            <a:bodyPr wrap="none">
              <a:prstTxWarp prst="textNoShape">
                <a:avLst/>
              </a:prstTxWarp>
              <a:spAutoFit/>
            </a:bodyPr>
            <a:lstStyle/>
            <a:p>
              <a:pPr eaLnBrk="0" hangingPunct="0"/>
              <a:r>
                <a:rPr lang="en-US" sz="1600" b="1"/>
                <a:t>About 3 dB</a:t>
              </a:r>
            </a:p>
          </p:txBody>
        </p:sp>
      </p:grpSp>
      <p:grpSp>
        <p:nvGrpSpPr>
          <p:cNvPr id="106510" name="Group 18"/>
          <p:cNvGrpSpPr>
            <a:grpSpLocks/>
          </p:cNvGrpSpPr>
          <p:nvPr/>
        </p:nvGrpSpPr>
        <p:grpSpPr bwMode="auto">
          <a:xfrm>
            <a:off x="3297238" y="3587750"/>
            <a:ext cx="1228725" cy="474663"/>
            <a:chOff x="2073" y="1504"/>
            <a:chExt cx="774" cy="299"/>
          </a:xfrm>
        </p:grpSpPr>
        <p:sp>
          <p:nvSpPr>
            <p:cNvPr id="106511" name="Line 19"/>
            <p:cNvSpPr>
              <a:spLocks noChangeShapeType="1"/>
            </p:cNvSpPr>
            <p:nvPr/>
          </p:nvSpPr>
          <p:spPr bwMode="auto">
            <a:xfrm>
              <a:off x="2073" y="1526"/>
              <a:ext cx="0" cy="277"/>
            </a:xfrm>
            <a:prstGeom prst="line">
              <a:avLst/>
            </a:prstGeom>
            <a:noFill/>
            <a:ln w="28575">
              <a:solidFill>
                <a:srgbClr val="000000"/>
              </a:solidFill>
              <a:round/>
              <a:headEnd/>
              <a:tailEnd type="triangle" w="med" len="med"/>
            </a:ln>
          </p:spPr>
          <p:txBody>
            <a:bodyPr wrap="none" anchor="ctr">
              <a:prstTxWarp prst="textNoShape">
                <a:avLst/>
              </a:prstTxWarp>
            </a:bodyPr>
            <a:lstStyle/>
            <a:p>
              <a:endParaRPr lang="en-US"/>
            </a:p>
          </p:txBody>
        </p:sp>
        <p:sp>
          <p:nvSpPr>
            <p:cNvPr id="106512" name="Text Box 20"/>
            <p:cNvSpPr txBox="1">
              <a:spLocks noChangeArrowheads="1"/>
            </p:cNvSpPr>
            <p:nvPr/>
          </p:nvSpPr>
          <p:spPr bwMode="auto">
            <a:xfrm>
              <a:off x="2105" y="1504"/>
              <a:ext cx="742" cy="212"/>
            </a:xfrm>
            <a:prstGeom prst="rect">
              <a:avLst/>
            </a:prstGeom>
            <a:noFill/>
            <a:ln w="9525">
              <a:noFill/>
              <a:miter lim="800000"/>
              <a:headEnd/>
              <a:tailEnd/>
            </a:ln>
          </p:spPr>
          <p:txBody>
            <a:bodyPr wrap="none">
              <a:prstTxWarp prst="textNoShape">
                <a:avLst/>
              </a:prstTxWarp>
              <a:spAutoFit/>
            </a:bodyPr>
            <a:lstStyle/>
            <a:p>
              <a:pPr eaLnBrk="0" hangingPunct="0"/>
              <a:r>
                <a:rPr lang="en-US" sz="1600" b="1"/>
                <a:t>About 3 dB</a:t>
              </a:r>
            </a:p>
          </p:txBody>
        </p:sp>
      </p:gr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486274" cy="1997994"/>
          </a:xfrm>
        </p:spPr>
        <p:txBody>
          <a:bodyPr/>
          <a:lstStyle/>
          <a:p>
            <a:pPr algn="l"/>
            <a:r>
              <a:rPr lang="en-US" dirty="0" smtClean="0"/>
              <a:t>Which of these measures indicates that the temporal window duration is 200 ms?</a:t>
            </a:r>
            <a:endParaRPr lang="en-US" dirty="0"/>
          </a:p>
        </p:txBody>
      </p:sp>
      <p:sp>
        <p:nvSpPr>
          <p:cNvPr id="4" name="Content Placeholder 3"/>
          <p:cNvSpPr>
            <a:spLocks noGrp="1"/>
          </p:cNvSpPr>
          <p:nvPr>
            <p:ph idx="1"/>
          </p:nvPr>
        </p:nvSpPr>
        <p:spPr>
          <a:xfrm>
            <a:off x="430463" y="2332037"/>
            <a:ext cx="8229600" cy="4525963"/>
          </a:xfrm>
        </p:spPr>
        <p:txBody>
          <a:bodyPr/>
          <a:lstStyle/>
          <a:p>
            <a:r>
              <a:rPr lang="en-US" dirty="0" smtClean="0"/>
              <a:t>Forward masking</a:t>
            </a:r>
          </a:p>
          <a:p>
            <a:r>
              <a:rPr lang="en-US" dirty="0" smtClean="0"/>
              <a:t>The TMTF</a:t>
            </a:r>
          </a:p>
          <a:p>
            <a:r>
              <a:rPr lang="en-US" dirty="0" smtClean="0"/>
              <a:t>Gap detection</a:t>
            </a:r>
          </a:p>
          <a:p>
            <a:r>
              <a:rPr lang="en-US" dirty="0" smtClean="0"/>
              <a:t>Temporal integration</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1891046"/>
          </a:xfrm>
        </p:spPr>
        <p:txBody>
          <a:bodyPr/>
          <a:lstStyle/>
          <a:p>
            <a:pPr algn="l"/>
            <a:r>
              <a:rPr lang="en-US" dirty="0" smtClean="0"/>
              <a:t>The same processes limit the coding of the envelope and the fine structure.</a:t>
            </a:r>
            <a:endParaRPr lang="en-US" dirty="0"/>
          </a:p>
        </p:txBody>
      </p:sp>
      <p:sp>
        <p:nvSpPr>
          <p:cNvPr id="4" name="Content Placeholder 3"/>
          <p:cNvSpPr>
            <a:spLocks noGrp="1"/>
          </p:cNvSpPr>
          <p:nvPr>
            <p:ph idx="1"/>
          </p:nvPr>
        </p:nvSpPr>
        <p:spPr>
          <a:xfrm>
            <a:off x="376990" y="2509252"/>
            <a:ext cx="8229600" cy="4525963"/>
          </a:xfrm>
        </p:spPr>
        <p:txBody>
          <a:bodyPr/>
          <a:lstStyle/>
          <a:p>
            <a:r>
              <a:rPr lang="en-US" dirty="0" smtClean="0"/>
              <a:t>True</a:t>
            </a:r>
          </a:p>
          <a:p>
            <a:r>
              <a:rPr lang="en-US" dirty="0" smtClean="0"/>
              <a:t>False</a:t>
            </a:r>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en-US"/>
              <a:t>Conclusions from TMTF</a:t>
            </a:r>
          </a:p>
        </p:txBody>
      </p:sp>
      <p:sp>
        <p:nvSpPr>
          <p:cNvPr id="108547" name="Rectangle 3"/>
          <p:cNvSpPr>
            <a:spLocks noGrp="1" noChangeArrowheads="1"/>
          </p:cNvSpPr>
          <p:nvPr>
            <p:ph idx="1"/>
          </p:nvPr>
        </p:nvSpPr>
        <p:spPr/>
        <p:txBody>
          <a:bodyPr/>
          <a:lstStyle/>
          <a:p>
            <a:pPr eaLnBrk="1" hangingPunct="1"/>
            <a:r>
              <a:rPr lang="en-US"/>
              <a:t>People are very good at AM detection up to 50-60 Hz modulation rate (and intensity resolution effects are controlled)</a:t>
            </a:r>
          </a:p>
          <a:p>
            <a:pPr eaLnBrk="1" hangingPunct="1"/>
            <a:r>
              <a:rPr lang="en-US"/>
              <a:t>50-60 Hz = 17-20 ms/cycle of modulation</a:t>
            </a:r>
          </a:p>
          <a:p>
            <a:pPr eaLnBrk="1" hangingPunct="1"/>
            <a:r>
              <a:rPr lang="en-US"/>
              <a:t>17-20 ms &lt; 50-75 ms</a:t>
            </a:r>
          </a:p>
          <a:p>
            <a:pPr eaLnBrk="1" hangingPunct="1"/>
            <a:r>
              <a:rPr lang="en-US"/>
              <a:t>Somehow the auditory system is getting around the sensitivity-resolution tradeoff</a:t>
            </a: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195263"/>
            <a:ext cx="7772400" cy="1143000"/>
          </a:xfrm>
        </p:spPr>
        <p:txBody>
          <a:bodyPr rtlCol="0">
            <a:normAutofit fontScale="90000"/>
          </a:bodyPr>
          <a:lstStyle/>
          <a:p>
            <a:pPr eaLnBrk="1" fontAlgn="auto" hangingPunct="1">
              <a:spcAft>
                <a:spcPts val="0"/>
              </a:spcAft>
              <a:defRPr/>
            </a:pPr>
            <a:r>
              <a:rPr lang="en-US" smtClean="0">
                <a:ea typeface="+mj-ea"/>
                <a:cs typeface="+mj-cs"/>
              </a:rPr>
              <a:t>Effects of duration on absolute sensitivity</a:t>
            </a:r>
          </a:p>
        </p:txBody>
      </p:sp>
      <p:sp>
        <p:nvSpPr>
          <p:cNvPr id="110595" name="Text Box 3"/>
          <p:cNvSpPr txBox="1">
            <a:spLocks noChangeArrowheads="1"/>
          </p:cNvSpPr>
          <p:nvPr/>
        </p:nvSpPr>
        <p:spPr bwMode="auto">
          <a:xfrm>
            <a:off x="2257425" y="6400800"/>
            <a:ext cx="5676900" cy="457200"/>
          </a:xfrm>
          <a:prstGeom prst="rect">
            <a:avLst/>
          </a:prstGeom>
          <a:noFill/>
          <a:ln w="9525">
            <a:noFill/>
            <a:miter lim="800000"/>
            <a:headEnd/>
            <a:tailEnd/>
          </a:ln>
        </p:spPr>
        <p:txBody>
          <a:bodyPr wrap="none">
            <a:prstTxWarp prst="textNoShape">
              <a:avLst/>
            </a:prstTxWarp>
            <a:spAutoFit/>
          </a:bodyPr>
          <a:lstStyle/>
          <a:p>
            <a:pPr eaLnBrk="0" hangingPunct="0"/>
            <a:r>
              <a:rPr lang="en-US"/>
              <a:t>Temporal summation or temporal integration</a:t>
            </a:r>
          </a:p>
        </p:txBody>
      </p:sp>
      <p:pic>
        <p:nvPicPr>
          <p:cNvPr id="110596" name="Picture 4" descr="tempsum.tif                                                    00000BFDImage                          B4B31855:"/>
          <p:cNvPicPr>
            <a:picLocks noChangeAspect="1" noChangeArrowheads="1"/>
          </p:cNvPicPr>
          <p:nvPr/>
        </p:nvPicPr>
        <p:blipFill>
          <a:blip r:embed="rId3"/>
          <a:srcRect/>
          <a:stretch>
            <a:fillRect/>
          </a:stretch>
        </p:blipFill>
        <p:spPr bwMode="auto">
          <a:xfrm>
            <a:off x="1927225" y="1417638"/>
            <a:ext cx="4770438" cy="4770437"/>
          </a:xfrm>
          <a:prstGeom prst="rect">
            <a:avLst/>
          </a:prstGeom>
          <a:noFill/>
          <a:ln w="9525">
            <a:noFill/>
            <a:miter lim="800000"/>
            <a:headEnd/>
            <a:tailEnd/>
          </a:ln>
        </p:spPr>
      </p:pic>
      <p:sp>
        <p:nvSpPr>
          <p:cNvPr id="110597" name="Text Box 5"/>
          <p:cNvSpPr txBox="1">
            <a:spLocks noChangeArrowheads="1"/>
          </p:cNvSpPr>
          <p:nvPr/>
        </p:nvSpPr>
        <p:spPr bwMode="auto">
          <a:xfrm>
            <a:off x="180975" y="6388100"/>
            <a:ext cx="1703388" cy="304800"/>
          </a:xfrm>
          <a:prstGeom prst="rect">
            <a:avLst/>
          </a:prstGeom>
          <a:noFill/>
          <a:ln w="9525">
            <a:noFill/>
            <a:miter lim="800000"/>
            <a:headEnd/>
            <a:tailEnd/>
          </a:ln>
        </p:spPr>
        <p:txBody>
          <a:bodyPr wrap="none">
            <a:prstTxWarp prst="textNoShape">
              <a:avLst/>
            </a:prstTxWarp>
            <a:spAutoFit/>
          </a:bodyPr>
          <a:lstStyle/>
          <a:p>
            <a:pPr eaLnBrk="0" hangingPunct="0"/>
            <a:r>
              <a:rPr lang="en-US" sz="1400"/>
              <a:t>From Gelfand (1998)</a:t>
            </a:r>
          </a:p>
        </p:txBody>
      </p:sp>
      <p:sp>
        <p:nvSpPr>
          <p:cNvPr id="110598" name="Text Box 6"/>
          <p:cNvSpPr txBox="1">
            <a:spLocks noChangeArrowheads="1"/>
          </p:cNvSpPr>
          <p:nvPr/>
        </p:nvSpPr>
        <p:spPr bwMode="auto">
          <a:xfrm>
            <a:off x="5259388" y="4033838"/>
            <a:ext cx="2254250" cy="457200"/>
          </a:xfrm>
          <a:prstGeom prst="rect">
            <a:avLst/>
          </a:prstGeom>
          <a:noFill/>
          <a:ln w="9525">
            <a:noFill/>
            <a:miter lim="800000"/>
            <a:headEnd/>
            <a:tailEnd/>
          </a:ln>
        </p:spPr>
        <p:txBody>
          <a:bodyPr wrap="none">
            <a:prstTxWarp prst="textNoShape">
              <a:avLst/>
            </a:prstTxWarp>
            <a:spAutoFit/>
          </a:bodyPr>
          <a:lstStyle/>
          <a:p>
            <a:pPr eaLnBrk="0" hangingPunct="0"/>
            <a:r>
              <a:rPr lang="en-US">
                <a:solidFill>
                  <a:schemeClr val="hlink"/>
                </a:solidFill>
              </a:rPr>
              <a:t>Critical Duration</a:t>
            </a:r>
            <a:endParaRPr lang="en-US"/>
          </a:p>
        </p:txBody>
      </p:sp>
      <p:sp>
        <p:nvSpPr>
          <p:cNvPr id="110599" name="Line 7"/>
          <p:cNvSpPr>
            <a:spLocks noChangeShapeType="1"/>
          </p:cNvSpPr>
          <p:nvPr/>
        </p:nvSpPr>
        <p:spPr bwMode="auto">
          <a:xfrm flipH="1">
            <a:off x="5326063" y="4327525"/>
            <a:ext cx="38100" cy="336550"/>
          </a:xfrm>
          <a:prstGeom prst="line">
            <a:avLst/>
          </a:prstGeom>
          <a:noFill/>
          <a:ln w="9525">
            <a:solidFill>
              <a:schemeClr val="hlink"/>
            </a:solidFill>
            <a:round/>
            <a:headEnd/>
            <a:tailEnd type="triangle" w="med" len="med"/>
          </a:ln>
        </p:spPr>
        <p:txBody>
          <a:bodyPr wrap="none" anchor="ctr">
            <a:prstTxWarp prst="textNoShape">
              <a:avLst/>
            </a:prstTxWarp>
          </a:bodyPr>
          <a:lstStyle/>
          <a:p>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2"/>
          <p:cNvSpPr>
            <a:spLocks noGrp="1" noChangeArrowheads="1"/>
          </p:cNvSpPr>
          <p:nvPr>
            <p:ph type="ctrTitle"/>
          </p:nvPr>
        </p:nvSpPr>
        <p:spPr>
          <a:xfrm>
            <a:off x="582613" y="407988"/>
            <a:ext cx="7812087" cy="2503487"/>
          </a:xfrm>
        </p:spPr>
        <p:txBody>
          <a:bodyPr rtlCol="0">
            <a:normAutofit fontScale="90000"/>
          </a:bodyPr>
          <a:lstStyle/>
          <a:p>
            <a:pPr eaLnBrk="1" fontAlgn="auto" hangingPunct="1">
              <a:spcAft>
                <a:spcPts val="0"/>
              </a:spcAft>
              <a:defRPr/>
            </a:pPr>
            <a:r>
              <a:rPr lang="en-US">
                <a:ea typeface="+mj-ea"/>
                <a:cs typeface="+mj-cs"/>
              </a:rPr>
              <a:t>So how can we detect such short changes in a sound and still be able to integrate sound energy over 200-300 ms?</a:t>
            </a: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374650" y="258763"/>
            <a:ext cx="8458200" cy="1790700"/>
          </a:xfrm>
        </p:spPr>
        <p:txBody>
          <a:bodyPr rtlCol="0">
            <a:normAutofit fontScale="90000"/>
          </a:bodyPr>
          <a:lstStyle/>
          <a:p>
            <a:pPr eaLnBrk="1" fontAlgn="auto" hangingPunct="1">
              <a:spcAft>
                <a:spcPts val="0"/>
              </a:spcAft>
              <a:defRPr/>
            </a:pPr>
            <a:r>
              <a:rPr lang="en-US">
                <a:ea typeface="+mj-ea"/>
                <a:cs typeface="+mj-cs"/>
              </a:rPr>
              <a:t>Two theories of temporal resolution-temporal integration discrepancy</a:t>
            </a:r>
          </a:p>
        </p:txBody>
      </p:sp>
      <p:sp>
        <p:nvSpPr>
          <p:cNvPr id="114691" name="Rectangle 3"/>
          <p:cNvSpPr>
            <a:spLocks noGrp="1" noChangeArrowheads="1"/>
          </p:cNvSpPr>
          <p:nvPr>
            <p:ph idx="1"/>
          </p:nvPr>
        </p:nvSpPr>
        <p:spPr>
          <a:xfrm>
            <a:off x="2259013" y="2725738"/>
            <a:ext cx="4079875" cy="1379537"/>
          </a:xfrm>
        </p:spPr>
        <p:txBody>
          <a:bodyPr/>
          <a:lstStyle/>
          <a:p>
            <a:pPr eaLnBrk="1" hangingPunct="1"/>
            <a:r>
              <a:rPr lang="en-US"/>
              <a:t>Multiple integrators</a:t>
            </a:r>
          </a:p>
          <a:p>
            <a:pPr eaLnBrk="1" hangingPunct="1"/>
            <a:r>
              <a:rPr lang="en-US"/>
              <a:t>Multiple looks</a:t>
            </a: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38" name="AutoShape 19"/>
          <p:cNvSpPr>
            <a:spLocks noChangeArrowheads="1"/>
          </p:cNvSpPr>
          <p:nvPr/>
        </p:nvSpPr>
        <p:spPr bwMode="auto">
          <a:xfrm rot="5400000">
            <a:off x="2328069" y="1604169"/>
            <a:ext cx="465137" cy="1666875"/>
          </a:xfrm>
          <a:prstGeom prst="can">
            <a:avLst>
              <a:gd name="adj" fmla="val 89591"/>
            </a:avLst>
          </a:prstGeom>
          <a:solidFill>
            <a:srgbClr val="CC3300"/>
          </a:solidFill>
          <a:ln w="9525">
            <a:solidFill>
              <a:schemeClr val="hlink"/>
            </a:solidFill>
            <a:round/>
            <a:headEnd/>
            <a:tailEnd/>
          </a:ln>
        </p:spPr>
        <p:txBody>
          <a:bodyPr wrap="none" anchor="ctr">
            <a:prstTxWarp prst="textNoShape">
              <a:avLst/>
            </a:prstTxWarp>
          </a:bodyPr>
          <a:lstStyle/>
          <a:p>
            <a:pPr eaLnBrk="0" hangingPunct="0"/>
            <a:endParaRPr lang="en-US"/>
          </a:p>
        </p:txBody>
      </p:sp>
      <p:grpSp>
        <p:nvGrpSpPr>
          <p:cNvPr id="2" name="Group 110"/>
          <p:cNvGrpSpPr>
            <a:grpSpLocks/>
          </p:cNvGrpSpPr>
          <p:nvPr/>
        </p:nvGrpSpPr>
        <p:grpSpPr bwMode="auto">
          <a:xfrm>
            <a:off x="2489200" y="2776538"/>
            <a:ext cx="3619500" cy="990600"/>
            <a:chOff x="1568" y="1749"/>
            <a:chExt cx="2280" cy="624"/>
          </a:xfrm>
        </p:grpSpPr>
        <p:grpSp>
          <p:nvGrpSpPr>
            <p:cNvPr id="116825" name="Group 3"/>
            <p:cNvGrpSpPr>
              <a:grpSpLocks/>
            </p:cNvGrpSpPr>
            <p:nvPr/>
          </p:nvGrpSpPr>
          <p:grpSpPr bwMode="auto">
            <a:xfrm>
              <a:off x="2029" y="1749"/>
              <a:ext cx="417" cy="624"/>
              <a:chOff x="1776" y="2544"/>
              <a:chExt cx="417" cy="624"/>
            </a:xfrm>
          </p:grpSpPr>
          <p:sp>
            <p:nvSpPr>
              <p:cNvPr id="116842" name="AutoShape 4"/>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16843" name="Oval 5"/>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16844" name="Freeform 6"/>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nvGrpSpPr>
            <p:cNvPr id="116826" name="Group 7"/>
            <p:cNvGrpSpPr>
              <a:grpSpLocks/>
            </p:cNvGrpSpPr>
            <p:nvPr/>
          </p:nvGrpSpPr>
          <p:grpSpPr bwMode="auto">
            <a:xfrm>
              <a:off x="2509" y="1749"/>
              <a:ext cx="417" cy="624"/>
              <a:chOff x="1776" y="2544"/>
              <a:chExt cx="417" cy="624"/>
            </a:xfrm>
          </p:grpSpPr>
          <p:sp>
            <p:nvSpPr>
              <p:cNvPr id="116839" name="AutoShape 8"/>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16840" name="Oval 9"/>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16841" name="Freeform 10"/>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nvGrpSpPr>
            <p:cNvPr id="116827" name="Group 11"/>
            <p:cNvGrpSpPr>
              <a:grpSpLocks/>
            </p:cNvGrpSpPr>
            <p:nvPr/>
          </p:nvGrpSpPr>
          <p:grpSpPr bwMode="auto">
            <a:xfrm>
              <a:off x="1568" y="1749"/>
              <a:ext cx="417" cy="624"/>
              <a:chOff x="1776" y="2544"/>
              <a:chExt cx="417" cy="624"/>
            </a:xfrm>
          </p:grpSpPr>
          <p:sp>
            <p:nvSpPr>
              <p:cNvPr id="116836" name="AutoShape 12"/>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16837" name="Oval 13"/>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16838" name="Freeform 14"/>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nvGrpSpPr>
            <p:cNvPr id="116828" name="Group 15"/>
            <p:cNvGrpSpPr>
              <a:grpSpLocks/>
            </p:cNvGrpSpPr>
            <p:nvPr/>
          </p:nvGrpSpPr>
          <p:grpSpPr bwMode="auto">
            <a:xfrm>
              <a:off x="2970" y="1749"/>
              <a:ext cx="417" cy="624"/>
              <a:chOff x="1776" y="2544"/>
              <a:chExt cx="417" cy="624"/>
            </a:xfrm>
          </p:grpSpPr>
          <p:sp>
            <p:nvSpPr>
              <p:cNvPr id="116833" name="AutoShape 16"/>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16834" name="Oval 17"/>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16835" name="Freeform 18"/>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nvGrpSpPr>
            <p:cNvPr id="116829" name="Group 20"/>
            <p:cNvGrpSpPr>
              <a:grpSpLocks/>
            </p:cNvGrpSpPr>
            <p:nvPr/>
          </p:nvGrpSpPr>
          <p:grpSpPr bwMode="auto">
            <a:xfrm>
              <a:off x="3431" y="1749"/>
              <a:ext cx="417" cy="624"/>
              <a:chOff x="1776" y="2544"/>
              <a:chExt cx="417" cy="624"/>
            </a:xfrm>
          </p:grpSpPr>
          <p:sp>
            <p:nvSpPr>
              <p:cNvPr id="116830" name="AutoShape 21"/>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16831" name="Oval 22"/>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16832" name="Freeform 23"/>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sp>
        <p:nvSpPr>
          <p:cNvPr id="116740" name="Line 24"/>
          <p:cNvSpPr>
            <a:spLocks noChangeShapeType="1"/>
          </p:cNvSpPr>
          <p:nvPr/>
        </p:nvSpPr>
        <p:spPr bwMode="auto">
          <a:xfrm flipV="1">
            <a:off x="2552700" y="3779838"/>
            <a:ext cx="3746500" cy="0"/>
          </a:xfrm>
          <a:prstGeom prst="line">
            <a:avLst/>
          </a:prstGeom>
          <a:noFill/>
          <a:ln w="38100">
            <a:solidFill>
              <a:schemeClr val="tx1"/>
            </a:solidFill>
            <a:round/>
            <a:headEnd/>
            <a:tailEnd type="arrow" w="med" len="med"/>
          </a:ln>
        </p:spPr>
        <p:txBody>
          <a:bodyPr wrap="none" anchor="ctr">
            <a:prstTxWarp prst="textNoShape">
              <a:avLst/>
            </a:prstTxWarp>
          </a:bodyPr>
          <a:lstStyle/>
          <a:p>
            <a:endParaRPr lang="en-US"/>
          </a:p>
        </p:txBody>
      </p:sp>
      <p:sp>
        <p:nvSpPr>
          <p:cNvPr id="116741" name="Arc 25"/>
          <p:cNvSpPr>
            <a:spLocks/>
          </p:cNvSpPr>
          <p:nvPr/>
        </p:nvSpPr>
        <p:spPr bwMode="auto">
          <a:xfrm>
            <a:off x="3214688" y="2497138"/>
            <a:ext cx="479425" cy="557212"/>
          </a:xfrm>
          <a:custGeom>
            <a:avLst/>
            <a:gdLst>
              <a:gd name="T0" fmla="*/ 0 w 21600"/>
              <a:gd name="T1" fmla="*/ 0 h 21600"/>
              <a:gd name="T2" fmla="*/ 10641126 w 21600"/>
              <a:gd name="T3" fmla="*/ 14374315 h 21600"/>
              <a:gd name="T4" fmla="*/ 0 w 21600"/>
              <a:gd name="T5" fmla="*/ 143743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116742" name="Arc 26"/>
          <p:cNvSpPr>
            <a:spLocks/>
          </p:cNvSpPr>
          <p:nvPr/>
        </p:nvSpPr>
        <p:spPr bwMode="auto">
          <a:xfrm>
            <a:off x="3089275" y="2474913"/>
            <a:ext cx="479425" cy="557212"/>
          </a:xfrm>
          <a:custGeom>
            <a:avLst/>
            <a:gdLst>
              <a:gd name="T0" fmla="*/ 0 w 21600"/>
              <a:gd name="T1" fmla="*/ 0 h 21600"/>
              <a:gd name="T2" fmla="*/ 10641126 w 21600"/>
              <a:gd name="T3" fmla="*/ 14374315 h 21600"/>
              <a:gd name="T4" fmla="*/ 0 w 21600"/>
              <a:gd name="T5" fmla="*/ 143743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116743" name="Arc 27"/>
          <p:cNvSpPr>
            <a:spLocks/>
          </p:cNvSpPr>
          <p:nvPr/>
        </p:nvSpPr>
        <p:spPr bwMode="auto">
          <a:xfrm>
            <a:off x="3148013" y="2468563"/>
            <a:ext cx="479425" cy="557212"/>
          </a:xfrm>
          <a:custGeom>
            <a:avLst/>
            <a:gdLst>
              <a:gd name="T0" fmla="*/ 0 w 21600"/>
              <a:gd name="T1" fmla="*/ 0 h 21600"/>
              <a:gd name="T2" fmla="*/ 10641126 w 21600"/>
              <a:gd name="T3" fmla="*/ 14374315 h 21600"/>
              <a:gd name="T4" fmla="*/ 0 w 21600"/>
              <a:gd name="T5" fmla="*/ 143743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116744" name="Text Box 28"/>
          <p:cNvSpPr txBox="1">
            <a:spLocks noChangeArrowheads="1"/>
          </p:cNvSpPr>
          <p:nvPr/>
        </p:nvSpPr>
        <p:spPr bwMode="auto">
          <a:xfrm>
            <a:off x="1727200" y="2176463"/>
            <a:ext cx="1327150" cy="457200"/>
          </a:xfrm>
          <a:prstGeom prst="rect">
            <a:avLst/>
          </a:prstGeom>
          <a:noFill/>
          <a:ln w="9525">
            <a:noFill/>
            <a:miter lim="800000"/>
            <a:headEnd/>
            <a:tailEnd/>
          </a:ln>
        </p:spPr>
        <p:txBody>
          <a:bodyPr wrap="none">
            <a:prstTxWarp prst="textNoShape">
              <a:avLst/>
            </a:prstTxWarp>
            <a:spAutoFit/>
          </a:bodyPr>
          <a:lstStyle/>
          <a:p>
            <a:pPr eaLnBrk="0" hangingPunct="0"/>
            <a:r>
              <a:rPr lang="en-US"/>
              <a:t>Inner HC</a:t>
            </a:r>
          </a:p>
        </p:txBody>
      </p:sp>
      <p:sp>
        <p:nvSpPr>
          <p:cNvPr id="116745" name="Rectangle 29"/>
          <p:cNvSpPr>
            <a:spLocks noGrp="1" noChangeArrowheads="1"/>
          </p:cNvSpPr>
          <p:nvPr>
            <p:ph type="title"/>
          </p:nvPr>
        </p:nvSpPr>
        <p:spPr/>
        <p:txBody>
          <a:bodyPr/>
          <a:lstStyle/>
          <a:p>
            <a:pPr eaLnBrk="1" hangingPunct="1"/>
            <a:r>
              <a:rPr lang="en-US"/>
              <a:t>Multiple integrators</a:t>
            </a:r>
          </a:p>
        </p:txBody>
      </p:sp>
      <p:sp>
        <p:nvSpPr>
          <p:cNvPr id="116746" name="Arc 30"/>
          <p:cNvSpPr>
            <a:spLocks/>
          </p:cNvSpPr>
          <p:nvPr/>
        </p:nvSpPr>
        <p:spPr bwMode="auto">
          <a:xfrm>
            <a:off x="3198813" y="2466975"/>
            <a:ext cx="479425" cy="557213"/>
          </a:xfrm>
          <a:custGeom>
            <a:avLst/>
            <a:gdLst>
              <a:gd name="T0" fmla="*/ 0 w 21600"/>
              <a:gd name="T1" fmla="*/ 0 h 21600"/>
              <a:gd name="T2" fmla="*/ 10641126 w 21600"/>
              <a:gd name="T3" fmla="*/ 14374367 h 21600"/>
              <a:gd name="T4" fmla="*/ 0 w 21600"/>
              <a:gd name="T5" fmla="*/ 1437436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116747" name="Arc 31"/>
          <p:cNvSpPr>
            <a:spLocks/>
          </p:cNvSpPr>
          <p:nvPr/>
        </p:nvSpPr>
        <p:spPr bwMode="auto">
          <a:xfrm>
            <a:off x="3182938" y="2425700"/>
            <a:ext cx="479425" cy="557213"/>
          </a:xfrm>
          <a:custGeom>
            <a:avLst/>
            <a:gdLst>
              <a:gd name="T0" fmla="*/ 0 w 21600"/>
              <a:gd name="T1" fmla="*/ 0 h 21600"/>
              <a:gd name="T2" fmla="*/ 10641126 w 21600"/>
              <a:gd name="T3" fmla="*/ 14374367 h 21600"/>
              <a:gd name="T4" fmla="*/ 0 w 21600"/>
              <a:gd name="T5" fmla="*/ 1437436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116748" name="Arc 32"/>
          <p:cNvSpPr>
            <a:spLocks/>
          </p:cNvSpPr>
          <p:nvPr/>
        </p:nvSpPr>
        <p:spPr bwMode="auto">
          <a:xfrm>
            <a:off x="3228975" y="2471738"/>
            <a:ext cx="479425" cy="557212"/>
          </a:xfrm>
          <a:custGeom>
            <a:avLst/>
            <a:gdLst>
              <a:gd name="T0" fmla="*/ 0 w 21600"/>
              <a:gd name="T1" fmla="*/ 0 h 21600"/>
              <a:gd name="T2" fmla="*/ 10641126 w 21600"/>
              <a:gd name="T3" fmla="*/ 14374315 h 21600"/>
              <a:gd name="T4" fmla="*/ 0 w 21600"/>
              <a:gd name="T5" fmla="*/ 143743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116749" name="Arc 33"/>
          <p:cNvSpPr>
            <a:spLocks/>
          </p:cNvSpPr>
          <p:nvPr/>
        </p:nvSpPr>
        <p:spPr bwMode="auto">
          <a:xfrm>
            <a:off x="3327400" y="2478088"/>
            <a:ext cx="479425" cy="687387"/>
          </a:xfrm>
          <a:custGeom>
            <a:avLst/>
            <a:gdLst>
              <a:gd name="T0" fmla="*/ 0 w 21600"/>
              <a:gd name="T1" fmla="*/ 0 h 21600"/>
              <a:gd name="T2" fmla="*/ 10641126 w 21600"/>
              <a:gd name="T3" fmla="*/ 21875041 h 21600"/>
              <a:gd name="T4" fmla="*/ 0 w 21600"/>
              <a:gd name="T5" fmla="*/ 2187504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116750" name="Text Box 34"/>
          <p:cNvSpPr txBox="1">
            <a:spLocks noChangeArrowheads="1"/>
          </p:cNvSpPr>
          <p:nvPr/>
        </p:nvSpPr>
        <p:spPr bwMode="auto">
          <a:xfrm>
            <a:off x="466725" y="3416300"/>
            <a:ext cx="1563688" cy="457200"/>
          </a:xfrm>
          <a:prstGeom prst="rect">
            <a:avLst/>
          </a:prstGeom>
          <a:noFill/>
          <a:ln w="9525">
            <a:noFill/>
            <a:miter lim="800000"/>
            <a:headEnd/>
            <a:tailEnd/>
          </a:ln>
        </p:spPr>
        <p:txBody>
          <a:bodyPr wrap="none">
            <a:prstTxWarp prst="textNoShape">
              <a:avLst/>
            </a:prstTxWarp>
            <a:spAutoFit/>
          </a:bodyPr>
          <a:lstStyle/>
          <a:p>
            <a:pPr eaLnBrk="0" hangingPunct="0"/>
            <a:r>
              <a:rPr lang="en-US"/>
              <a:t>AN fiber 1 </a:t>
            </a:r>
          </a:p>
        </p:txBody>
      </p:sp>
      <p:grpSp>
        <p:nvGrpSpPr>
          <p:cNvPr id="8" name="Group 35"/>
          <p:cNvGrpSpPr>
            <a:grpSpLocks/>
          </p:cNvGrpSpPr>
          <p:nvPr/>
        </p:nvGrpSpPr>
        <p:grpSpPr bwMode="auto">
          <a:xfrm>
            <a:off x="2470150" y="3530600"/>
            <a:ext cx="3810000" cy="1003300"/>
            <a:chOff x="1634" y="2220"/>
            <a:chExt cx="2400" cy="632"/>
          </a:xfrm>
        </p:grpSpPr>
        <p:grpSp>
          <p:nvGrpSpPr>
            <p:cNvPr id="116804" name="Group 36"/>
            <p:cNvGrpSpPr>
              <a:grpSpLocks/>
            </p:cNvGrpSpPr>
            <p:nvPr/>
          </p:nvGrpSpPr>
          <p:grpSpPr bwMode="auto">
            <a:xfrm>
              <a:off x="2095" y="2220"/>
              <a:ext cx="417" cy="624"/>
              <a:chOff x="1776" y="2544"/>
              <a:chExt cx="417" cy="624"/>
            </a:xfrm>
          </p:grpSpPr>
          <p:sp>
            <p:nvSpPr>
              <p:cNvPr id="116822" name="AutoShape 37"/>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16823" name="Oval 38"/>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16824" name="Freeform 39"/>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nvGrpSpPr>
            <p:cNvPr id="116805" name="Group 40"/>
            <p:cNvGrpSpPr>
              <a:grpSpLocks/>
            </p:cNvGrpSpPr>
            <p:nvPr/>
          </p:nvGrpSpPr>
          <p:grpSpPr bwMode="auto">
            <a:xfrm>
              <a:off x="2575" y="2220"/>
              <a:ext cx="417" cy="624"/>
              <a:chOff x="1776" y="2544"/>
              <a:chExt cx="417" cy="624"/>
            </a:xfrm>
          </p:grpSpPr>
          <p:sp>
            <p:nvSpPr>
              <p:cNvPr id="116819" name="AutoShape 41"/>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16820" name="Oval 42"/>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16821" name="Freeform 43"/>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nvGrpSpPr>
            <p:cNvPr id="116806" name="Group 44"/>
            <p:cNvGrpSpPr>
              <a:grpSpLocks/>
            </p:cNvGrpSpPr>
            <p:nvPr/>
          </p:nvGrpSpPr>
          <p:grpSpPr bwMode="auto">
            <a:xfrm>
              <a:off x="1634" y="2220"/>
              <a:ext cx="417" cy="624"/>
              <a:chOff x="1776" y="2544"/>
              <a:chExt cx="417" cy="624"/>
            </a:xfrm>
          </p:grpSpPr>
          <p:sp>
            <p:nvSpPr>
              <p:cNvPr id="116816" name="AutoShape 45"/>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16817" name="Oval 46"/>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16818" name="Freeform 47"/>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nvGrpSpPr>
            <p:cNvPr id="116807" name="Group 48"/>
            <p:cNvGrpSpPr>
              <a:grpSpLocks/>
            </p:cNvGrpSpPr>
            <p:nvPr/>
          </p:nvGrpSpPr>
          <p:grpSpPr bwMode="auto">
            <a:xfrm>
              <a:off x="3036" y="2220"/>
              <a:ext cx="417" cy="624"/>
              <a:chOff x="1776" y="2544"/>
              <a:chExt cx="417" cy="624"/>
            </a:xfrm>
          </p:grpSpPr>
          <p:sp>
            <p:nvSpPr>
              <p:cNvPr id="116813" name="AutoShape 49"/>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16814" name="Oval 50"/>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16815" name="Freeform 51"/>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nvGrpSpPr>
            <p:cNvPr id="116808" name="Group 52"/>
            <p:cNvGrpSpPr>
              <a:grpSpLocks/>
            </p:cNvGrpSpPr>
            <p:nvPr/>
          </p:nvGrpSpPr>
          <p:grpSpPr bwMode="auto">
            <a:xfrm>
              <a:off x="3497" y="2220"/>
              <a:ext cx="417" cy="624"/>
              <a:chOff x="1776" y="2544"/>
              <a:chExt cx="417" cy="624"/>
            </a:xfrm>
          </p:grpSpPr>
          <p:sp>
            <p:nvSpPr>
              <p:cNvPr id="116810" name="AutoShape 53"/>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16811" name="Oval 54"/>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16812" name="Freeform 55"/>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sp>
          <p:nvSpPr>
            <p:cNvPr id="116809" name="Line 56"/>
            <p:cNvSpPr>
              <a:spLocks noChangeShapeType="1"/>
            </p:cNvSpPr>
            <p:nvPr/>
          </p:nvSpPr>
          <p:spPr bwMode="auto">
            <a:xfrm flipV="1">
              <a:off x="1674" y="2852"/>
              <a:ext cx="2360" cy="0"/>
            </a:xfrm>
            <a:prstGeom prst="line">
              <a:avLst/>
            </a:prstGeom>
            <a:noFill/>
            <a:ln w="38100">
              <a:solidFill>
                <a:schemeClr val="tx1"/>
              </a:solidFill>
              <a:round/>
              <a:headEnd/>
              <a:tailEnd type="arrow" w="med" len="med"/>
            </a:ln>
          </p:spPr>
          <p:txBody>
            <a:bodyPr wrap="none" anchor="ctr">
              <a:prstTxWarp prst="textNoShape">
                <a:avLst/>
              </a:prstTxWarp>
            </a:bodyPr>
            <a:lstStyle/>
            <a:p>
              <a:endParaRPr lang="en-US"/>
            </a:p>
          </p:txBody>
        </p:sp>
      </p:grpSp>
      <p:sp>
        <p:nvSpPr>
          <p:cNvPr id="116752" name="Text Box 57"/>
          <p:cNvSpPr txBox="1">
            <a:spLocks noChangeArrowheads="1"/>
          </p:cNvSpPr>
          <p:nvPr/>
        </p:nvSpPr>
        <p:spPr bwMode="auto">
          <a:xfrm>
            <a:off x="454025" y="4141788"/>
            <a:ext cx="1487488" cy="457200"/>
          </a:xfrm>
          <a:prstGeom prst="rect">
            <a:avLst/>
          </a:prstGeom>
          <a:noFill/>
          <a:ln w="9525">
            <a:noFill/>
            <a:miter lim="800000"/>
            <a:headEnd/>
            <a:tailEnd/>
          </a:ln>
        </p:spPr>
        <p:txBody>
          <a:bodyPr wrap="none">
            <a:prstTxWarp prst="textNoShape">
              <a:avLst/>
            </a:prstTxWarp>
            <a:spAutoFit/>
          </a:bodyPr>
          <a:lstStyle/>
          <a:p>
            <a:pPr eaLnBrk="0" hangingPunct="0"/>
            <a:r>
              <a:rPr lang="en-US"/>
              <a:t>AN fiber 2</a:t>
            </a:r>
          </a:p>
        </p:txBody>
      </p:sp>
      <p:grpSp>
        <p:nvGrpSpPr>
          <p:cNvPr id="116753" name="Group 58"/>
          <p:cNvGrpSpPr>
            <a:grpSpLocks/>
          </p:cNvGrpSpPr>
          <p:nvPr/>
        </p:nvGrpSpPr>
        <p:grpSpPr bwMode="auto">
          <a:xfrm>
            <a:off x="3141663" y="2397125"/>
            <a:ext cx="620712" cy="1563688"/>
            <a:chOff x="1979" y="1510"/>
            <a:chExt cx="391" cy="985"/>
          </a:xfrm>
        </p:grpSpPr>
        <p:sp>
          <p:nvSpPr>
            <p:cNvPr id="116794" name="Arc 59"/>
            <p:cNvSpPr>
              <a:spLocks/>
            </p:cNvSpPr>
            <p:nvPr/>
          </p:nvSpPr>
          <p:spPr bwMode="auto">
            <a:xfrm>
              <a:off x="2024" y="1567"/>
              <a:ext cx="286" cy="902"/>
            </a:xfrm>
            <a:custGeom>
              <a:avLst/>
              <a:gdLst>
                <a:gd name="T0" fmla="*/ 0 w 21600"/>
                <a:gd name="T1" fmla="*/ 0 h 21441"/>
                <a:gd name="T2" fmla="*/ 4 w 21600"/>
                <a:gd name="T3" fmla="*/ 38 h 21441"/>
                <a:gd name="T4" fmla="*/ 0 w 21600"/>
                <a:gd name="T5" fmla="*/ 38 h 21441"/>
                <a:gd name="T6" fmla="*/ 0 60000 65536"/>
                <a:gd name="T7" fmla="*/ 0 60000 65536"/>
                <a:gd name="T8" fmla="*/ 0 60000 65536"/>
                <a:gd name="T9" fmla="*/ 0 w 21600"/>
                <a:gd name="T10" fmla="*/ 0 h 21441"/>
                <a:gd name="T11" fmla="*/ 21600 w 21600"/>
                <a:gd name="T12" fmla="*/ 21441 h 21441"/>
              </a:gdLst>
              <a:ahLst/>
              <a:cxnLst>
                <a:cxn ang="T6">
                  <a:pos x="T0" y="T1"/>
                </a:cxn>
                <a:cxn ang="T7">
                  <a:pos x="T2" y="T3"/>
                </a:cxn>
                <a:cxn ang="T8">
                  <a:pos x="T4" y="T5"/>
                </a:cxn>
              </a:cxnLst>
              <a:rect l="T9" t="T10" r="T11" b="T12"/>
              <a:pathLst>
                <a:path w="21600" h="21441" fill="none" extrusionOk="0">
                  <a:moveTo>
                    <a:pt x="2613" y="-1"/>
                  </a:moveTo>
                  <a:cubicBezTo>
                    <a:pt x="13451" y="1320"/>
                    <a:pt x="21600" y="10522"/>
                    <a:pt x="21600" y="21441"/>
                  </a:cubicBezTo>
                </a:path>
                <a:path w="21600" h="21441" stroke="0" extrusionOk="0">
                  <a:moveTo>
                    <a:pt x="2613" y="-1"/>
                  </a:moveTo>
                  <a:cubicBezTo>
                    <a:pt x="13451" y="1320"/>
                    <a:pt x="21600" y="10522"/>
                    <a:pt x="21600" y="21441"/>
                  </a:cubicBezTo>
                  <a:lnTo>
                    <a:pt x="0" y="21441"/>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grpSp>
          <p:nvGrpSpPr>
            <p:cNvPr id="116795" name="Group 60"/>
            <p:cNvGrpSpPr>
              <a:grpSpLocks/>
            </p:cNvGrpSpPr>
            <p:nvPr/>
          </p:nvGrpSpPr>
          <p:grpSpPr bwMode="auto">
            <a:xfrm>
              <a:off x="1979" y="1510"/>
              <a:ext cx="391" cy="985"/>
              <a:chOff x="1995" y="1496"/>
              <a:chExt cx="391" cy="985"/>
            </a:xfrm>
          </p:grpSpPr>
          <p:sp>
            <p:nvSpPr>
              <p:cNvPr id="116796" name="Arc 61"/>
              <p:cNvSpPr>
                <a:spLocks/>
              </p:cNvSpPr>
              <p:nvPr/>
            </p:nvSpPr>
            <p:spPr bwMode="auto">
              <a:xfrm>
                <a:off x="1995" y="1579"/>
                <a:ext cx="286" cy="902"/>
              </a:xfrm>
              <a:custGeom>
                <a:avLst/>
                <a:gdLst>
                  <a:gd name="T0" fmla="*/ 0 w 21600"/>
                  <a:gd name="T1" fmla="*/ 0 h 21441"/>
                  <a:gd name="T2" fmla="*/ 4 w 21600"/>
                  <a:gd name="T3" fmla="*/ 38 h 21441"/>
                  <a:gd name="T4" fmla="*/ 0 w 21600"/>
                  <a:gd name="T5" fmla="*/ 38 h 21441"/>
                  <a:gd name="T6" fmla="*/ 0 60000 65536"/>
                  <a:gd name="T7" fmla="*/ 0 60000 65536"/>
                  <a:gd name="T8" fmla="*/ 0 60000 65536"/>
                  <a:gd name="T9" fmla="*/ 0 w 21600"/>
                  <a:gd name="T10" fmla="*/ 0 h 21441"/>
                  <a:gd name="T11" fmla="*/ 21600 w 21600"/>
                  <a:gd name="T12" fmla="*/ 21441 h 21441"/>
                </a:gdLst>
                <a:ahLst/>
                <a:cxnLst>
                  <a:cxn ang="T6">
                    <a:pos x="T0" y="T1"/>
                  </a:cxn>
                  <a:cxn ang="T7">
                    <a:pos x="T2" y="T3"/>
                  </a:cxn>
                  <a:cxn ang="T8">
                    <a:pos x="T4" y="T5"/>
                  </a:cxn>
                </a:cxnLst>
                <a:rect l="T9" t="T10" r="T11" b="T12"/>
                <a:pathLst>
                  <a:path w="21600" h="21441" fill="none" extrusionOk="0">
                    <a:moveTo>
                      <a:pt x="2613" y="-1"/>
                    </a:moveTo>
                    <a:cubicBezTo>
                      <a:pt x="13451" y="1320"/>
                      <a:pt x="21600" y="10522"/>
                      <a:pt x="21600" y="21441"/>
                    </a:cubicBezTo>
                  </a:path>
                  <a:path w="21600" h="21441" stroke="0" extrusionOk="0">
                    <a:moveTo>
                      <a:pt x="2613" y="-1"/>
                    </a:moveTo>
                    <a:cubicBezTo>
                      <a:pt x="13451" y="1320"/>
                      <a:pt x="21600" y="10522"/>
                      <a:pt x="21600" y="21441"/>
                    </a:cubicBezTo>
                    <a:lnTo>
                      <a:pt x="0" y="21441"/>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grpSp>
            <p:nvGrpSpPr>
              <p:cNvPr id="116797" name="Group 62"/>
              <p:cNvGrpSpPr>
                <a:grpSpLocks/>
              </p:cNvGrpSpPr>
              <p:nvPr/>
            </p:nvGrpSpPr>
            <p:grpSpPr bwMode="auto">
              <a:xfrm>
                <a:off x="2026" y="1496"/>
                <a:ext cx="360" cy="939"/>
                <a:chOff x="2027" y="1536"/>
                <a:chExt cx="360" cy="939"/>
              </a:xfrm>
            </p:grpSpPr>
            <p:sp>
              <p:nvSpPr>
                <p:cNvPr id="116798" name="Arc 63"/>
                <p:cNvSpPr>
                  <a:spLocks/>
                </p:cNvSpPr>
                <p:nvPr/>
              </p:nvSpPr>
              <p:spPr bwMode="auto">
                <a:xfrm>
                  <a:off x="2042" y="1537"/>
                  <a:ext cx="286" cy="902"/>
                </a:xfrm>
                <a:custGeom>
                  <a:avLst/>
                  <a:gdLst>
                    <a:gd name="T0" fmla="*/ 0 w 21600"/>
                    <a:gd name="T1" fmla="*/ 0 h 21441"/>
                    <a:gd name="T2" fmla="*/ 4 w 21600"/>
                    <a:gd name="T3" fmla="*/ 38 h 21441"/>
                    <a:gd name="T4" fmla="*/ 0 w 21600"/>
                    <a:gd name="T5" fmla="*/ 38 h 21441"/>
                    <a:gd name="T6" fmla="*/ 0 60000 65536"/>
                    <a:gd name="T7" fmla="*/ 0 60000 65536"/>
                    <a:gd name="T8" fmla="*/ 0 60000 65536"/>
                    <a:gd name="T9" fmla="*/ 0 w 21600"/>
                    <a:gd name="T10" fmla="*/ 0 h 21441"/>
                    <a:gd name="T11" fmla="*/ 21600 w 21600"/>
                    <a:gd name="T12" fmla="*/ 21441 h 21441"/>
                  </a:gdLst>
                  <a:ahLst/>
                  <a:cxnLst>
                    <a:cxn ang="T6">
                      <a:pos x="T0" y="T1"/>
                    </a:cxn>
                    <a:cxn ang="T7">
                      <a:pos x="T2" y="T3"/>
                    </a:cxn>
                    <a:cxn ang="T8">
                      <a:pos x="T4" y="T5"/>
                    </a:cxn>
                  </a:cxnLst>
                  <a:rect l="T9" t="T10" r="T11" b="T12"/>
                  <a:pathLst>
                    <a:path w="21600" h="21441" fill="none" extrusionOk="0">
                      <a:moveTo>
                        <a:pt x="2613" y="-1"/>
                      </a:moveTo>
                      <a:cubicBezTo>
                        <a:pt x="13451" y="1320"/>
                        <a:pt x="21600" y="10522"/>
                        <a:pt x="21600" y="21441"/>
                      </a:cubicBezTo>
                    </a:path>
                    <a:path w="21600" h="21441" stroke="0" extrusionOk="0">
                      <a:moveTo>
                        <a:pt x="2613" y="-1"/>
                      </a:moveTo>
                      <a:cubicBezTo>
                        <a:pt x="13451" y="1320"/>
                        <a:pt x="21600" y="10522"/>
                        <a:pt x="21600" y="21441"/>
                      </a:cubicBezTo>
                      <a:lnTo>
                        <a:pt x="0" y="21441"/>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grpSp>
              <p:nvGrpSpPr>
                <p:cNvPr id="116799" name="Group 64"/>
                <p:cNvGrpSpPr>
                  <a:grpSpLocks/>
                </p:cNvGrpSpPr>
                <p:nvPr/>
              </p:nvGrpSpPr>
              <p:grpSpPr bwMode="auto">
                <a:xfrm>
                  <a:off x="2027" y="1536"/>
                  <a:ext cx="360" cy="939"/>
                  <a:chOff x="2027" y="1536"/>
                  <a:chExt cx="360" cy="939"/>
                </a:xfrm>
              </p:grpSpPr>
              <p:grpSp>
                <p:nvGrpSpPr>
                  <p:cNvPr id="116800" name="Group 65"/>
                  <p:cNvGrpSpPr>
                    <a:grpSpLocks/>
                  </p:cNvGrpSpPr>
                  <p:nvPr/>
                </p:nvGrpSpPr>
                <p:grpSpPr bwMode="auto">
                  <a:xfrm>
                    <a:off x="2063" y="1563"/>
                    <a:ext cx="324" cy="912"/>
                    <a:chOff x="2063" y="1563"/>
                    <a:chExt cx="324" cy="912"/>
                  </a:xfrm>
                </p:grpSpPr>
                <p:sp>
                  <p:nvSpPr>
                    <p:cNvPr id="116802" name="Arc 66"/>
                    <p:cNvSpPr>
                      <a:spLocks/>
                    </p:cNvSpPr>
                    <p:nvPr/>
                  </p:nvSpPr>
                  <p:spPr bwMode="auto">
                    <a:xfrm>
                      <a:off x="2063" y="1573"/>
                      <a:ext cx="286" cy="902"/>
                    </a:xfrm>
                    <a:custGeom>
                      <a:avLst/>
                      <a:gdLst>
                        <a:gd name="T0" fmla="*/ 0 w 21600"/>
                        <a:gd name="T1" fmla="*/ 0 h 21441"/>
                        <a:gd name="T2" fmla="*/ 4 w 21600"/>
                        <a:gd name="T3" fmla="*/ 38 h 21441"/>
                        <a:gd name="T4" fmla="*/ 0 w 21600"/>
                        <a:gd name="T5" fmla="*/ 38 h 21441"/>
                        <a:gd name="T6" fmla="*/ 0 60000 65536"/>
                        <a:gd name="T7" fmla="*/ 0 60000 65536"/>
                        <a:gd name="T8" fmla="*/ 0 60000 65536"/>
                        <a:gd name="T9" fmla="*/ 0 w 21600"/>
                        <a:gd name="T10" fmla="*/ 0 h 21441"/>
                        <a:gd name="T11" fmla="*/ 21600 w 21600"/>
                        <a:gd name="T12" fmla="*/ 21441 h 21441"/>
                      </a:gdLst>
                      <a:ahLst/>
                      <a:cxnLst>
                        <a:cxn ang="T6">
                          <a:pos x="T0" y="T1"/>
                        </a:cxn>
                        <a:cxn ang="T7">
                          <a:pos x="T2" y="T3"/>
                        </a:cxn>
                        <a:cxn ang="T8">
                          <a:pos x="T4" y="T5"/>
                        </a:cxn>
                      </a:cxnLst>
                      <a:rect l="T9" t="T10" r="T11" b="T12"/>
                      <a:pathLst>
                        <a:path w="21600" h="21441" fill="none" extrusionOk="0">
                          <a:moveTo>
                            <a:pt x="2613" y="-1"/>
                          </a:moveTo>
                          <a:cubicBezTo>
                            <a:pt x="13451" y="1320"/>
                            <a:pt x="21600" y="10522"/>
                            <a:pt x="21600" y="21441"/>
                          </a:cubicBezTo>
                        </a:path>
                        <a:path w="21600" h="21441" stroke="0" extrusionOk="0">
                          <a:moveTo>
                            <a:pt x="2613" y="-1"/>
                          </a:moveTo>
                          <a:cubicBezTo>
                            <a:pt x="13451" y="1320"/>
                            <a:pt x="21600" y="10522"/>
                            <a:pt x="21600" y="21441"/>
                          </a:cubicBezTo>
                          <a:lnTo>
                            <a:pt x="0" y="21441"/>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116803" name="Arc 67"/>
                    <p:cNvSpPr>
                      <a:spLocks/>
                    </p:cNvSpPr>
                    <p:nvPr/>
                  </p:nvSpPr>
                  <p:spPr bwMode="auto">
                    <a:xfrm>
                      <a:off x="2101" y="1563"/>
                      <a:ext cx="286" cy="902"/>
                    </a:xfrm>
                    <a:custGeom>
                      <a:avLst/>
                      <a:gdLst>
                        <a:gd name="T0" fmla="*/ 0 w 21600"/>
                        <a:gd name="T1" fmla="*/ 0 h 21441"/>
                        <a:gd name="T2" fmla="*/ 4 w 21600"/>
                        <a:gd name="T3" fmla="*/ 38 h 21441"/>
                        <a:gd name="T4" fmla="*/ 0 w 21600"/>
                        <a:gd name="T5" fmla="*/ 38 h 21441"/>
                        <a:gd name="T6" fmla="*/ 0 60000 65536"/>
                        <a:gd name="T7" fmla="*/ 0 60000 65536"/>
                        <a:gd name="T8" fmla="*/ 0 60000 65536"/>
                        <a:gd name="T9" fmla="*/ 0 w 21600"/>
                        <a:gd name="T10" fmla="*/ 0 h 21441"/>
                        <a:gd name="T11" fmla="*/ 21600 w 21600"/>
                        <a:gd name="T12" fmla="*/ 21441 h 21441"/>
                      </a:gdLst>
                      <a:ahLst/>
                      <a:cxnLst>
                        <a:cxn ang="T6">
                          <a:pos x="T0" y="T1"/>
                        </a:cxn>
                        <a:cxn ang="T7">
                          <a:pos x="T2" y="T3"/>
                        </a:cxn>
                        <a:cxn ang="T8">
                          <a:pos x="T4" y="T5"/>
                        </a:cxn>
                      </a:cxnLst>
                      <a:rect l="T9" t="T10" r="T11" b="T12"/>
                      <a:pathLst>
                        <a:path w="21600" h="21441" fill="none" extrusionOk="0">
                          <a:moveTo>
                            <a:pt x="2613" y="-1"/>
                          </a:moveTo>
                          <a:cubicBezTo>
                            <a:pt x="13451" y="1320"/>
                            <a:pt x="21600" y="10522"/>
                            <a:pt x="21600" y="21441"/>
                          </a:cubicBezTo>
                        </a:path>
                        <a:path w="21600" h="21441" stroke="0" extrusionOk="0">
                          <a:moveTo>
                            <a:pt x="2613" y="-1"/>
                          </a:moveTo>
                          <a:cubicBezTo>
                            <a:pt x="13451" y="1320"/>
                            <a:pt x="21600" y="10522"/>
                            <a:pt x="21600" y="21441"/>
                          </a:cubicBezTo>
                          <a:lnTo>
                            <a:pt x="0" y="21441"/>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grpSp>
              <p:sp>
                <p:nvSpPr>
                  <p:cNvPr id="116801" name="Arc 68"/>
                  <p:cNvSpPr>
                    <a:spLocks/>
                  </p:cNvSpPr>
                  <p:nvPr/>
                </p:nvSpPr>
                <p:spPr bwMode="auto">
                  <a:xfrm>
                    <a:off x="2027" y="1536"/>
                    <a:ext cx="286" cy="902"/>
                  </a:xfrm>
                  <a:custGeom>
                    <a:avLst/>
                    <a:gdLst>
                      <a:gd name="T0" fmla="*/ 0 w 21600"/>
                      <a:gd name="T1" fmla="*/ 0 h 21441"/>
                      <a:gd name="T2" fmla="*/ 4 w 21600"/>
                      <a:gd name="T3" fmla="*/ 38 h 21441"/>
                      <a:gd name="T4" fmla="*/ 0 w 21600"/>
                      <a:gd name="T5" fmla="*/ 38 h 21441"/>
                      <a:gd name="T6" fmla="*/ 0 60000 65536"/>
                      <a:gd name="T7" fmla="*/ 0 60000 65536"/>
                      <a:gd name="T8" fmla="*/ 0 60000 65536"/>
                      <a:gd name="T9" fmla="*/ 0 w 21600"/>
                      <a:gd name="T10" fmla="*/ 0 h 21441"/>
                      <a:gd name="T11" fmla="*/ 21600 w 21600"/>
                      <a:gd name="T12" fmla="*/ 21441 h 21441"/>
                    </a:gdLst>
                    <a:ahLst/>
                    <a:cxnLst>
                      <a:cxn ang="T6">
                        <a:pos x="T0" y="T1"/>
                      </a:cxn>
                      <a:cxn ang="T7">
                        <a:pos x="T2" y="T3"/>
                      </a:cxn>
                      <a:cxn ang="T8">
                        <a:pos x="T4" y="T5"/>
                      </a:cxn>
                    </a:cxnLst>
                    <a:rect l="T9" t="T10" r="T11" b="T12"/>
                    <a:pathLst>
                      <a:path w="21600" h="21441" fill="none" extrusionOk="0">
                        <a:moveTo>
                          <a:pt x="2613" y="-1"/>
                        </a:moveTo>
                        <a:cubicBezTo>
                          <a:pt x="13451" y="1320"/>
                          <a:pt x="21600" y="10522"/>
                          <a:pt x="21600" y="21441"/>
                        </a:cubicBezTo>
                      </a:path>
                      <a:path w="21600" h="21441" stroke="0" extrusionOk="0">
                        <a:moveTo>
                          <a:pt x="2613" y="-1"/>
                        </a:moveTo>
                        <a:cubicBezTo>
                          <a:pt x="13451" y="1320"/>
                          <a:pt x="21600" y="10522"/>
                          <a:pt x="21600" y="21441"/>
                        </a:cubicBezTo>
                        <a:lnTo>
                          <a:pt x="0" y="21441"/>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grpSp>
          </p:grpSp>
        </p:grpSp>
      </p:grpSp>
      <p:grpSp>
        <p:nvGrpSpPr>
          <p:cNvPr id="19" name="Group 70"/>
          <p:cNvGrpSpPr>
            <a:grpSpLocks/>
          </p:cNvGrpSpPr>
          <p:nvPr/>
        </p:nvGrpSpPr>
        <p:grpSpPr bwMode="auto">
          <a:xfrm>
            <a:off x="2463800" y="4291013"/>
            <a:ext cx="3810000" cy="1003300"/>
            <a:chOff x="1534" y="3021"/>
            <a:chExt cx="2400" cy="632"/>
          </a:xfrm>
        </p:grpSpPr>
        <p:grpSp>
          <p:nvGrpSpPr>
            <p:cNvPr id="116773" name="Group 71"/>
            <p:cNvGrpSpPr>
              <a:grpSpLocks/>
            </p:cNvGrpSpPr>
            <p:nvPr/>
          </p:nvGrpSpPr>
          <p:grpSpPr bwMode="auto">
            <a:xfrm>
              <a:off x="1995" y="3021"/>
              <a:ext cx="417" cy="624"/>
              <a:chOff x="1776" y="2544"/>
              <a:chExt cx="417" cy="624"/>
            </a:xfrm>
          </p:grpSpPr>
          <p:sp>
            <p:nvSpPr>
              <p:cNvPr id="116791" name="AutoShape 72"/>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16792" name="Oval 73"/>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16793" name="Freeform 74"/>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nvGrpSpPr>
            <p:cNvPr id="116774" name="Group 75"/>
            <p:cNvGrpSpPr>
              <a:grpSpLocks/>
            </p:cNvGrpSpPr>
            <p:nvPr/>
          </p:nvGrpSpPr>
          <p:grpSpPr bwMode="auto">
            <a:xfrm>
              <a:off x="2475" y="3021"/>
              <a:ext cx="417" cy="624"/>
              <a:chOff x="1776" y="2544"/>
              <a:chExt cx="417" cy="624"/>
            </a:xfrm>
          </p:grpSpPr>
          <p:sp>
            <p:nvSpPr>
              <p:cNvPr id="116788" name="AutoShape 76"/>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16789" name="Oval 77"/>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16790" name="Freeform 78"/>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nvGrpSpPr>
            <p:cNvPr id="116775" name="Group 79"/>
            <p:cNvGrpSpPr>
              <a:grpSpLocks/>
            </p:cNvGrpSpPr>
            <p:nvPr/>
          </p:nvGrpSpPr>
          <p:grpSpPr bwMode="auto">
            <a:xfrm>
              <a:off x="1534" y="3021"/>
              <a:ext cx="417" cy="624"/>
              <a:chOff x="1776" y="2544"/>
              <a:chExt cx="417" cy="624"/>
            </a:xfrm>
          </p:grpSpPr>
          <p:sp>
            <p:nvSpPr>
              <p:cNvPr id="116785" name="AutoShape 80"/>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16786" name="Oval 81"/>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16787" name="Freeform 82"/>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nvGrpSpPr>
            <p:cNvPr id="116776" name="Group 83"/>
            <p:cNvGrpSpPr>
              <a:grpSpLocks/>
            </p:cNvGrpSpPr>
            <p:nvPr/>
          </p:nvGrpSpPr>
          <p:grpSpPr bwMode="auto">
            <a:xfrm>
              <a:off x="2936" y="3021"/>
              <a:ext cx="417" cy="624"/>
              <a:chOff x="1776" y="2544"/>
              <a:chExt cx="417" cy="624"/>
            </a:xfrm>
          </p:grpSpPr>
          <p:sp>
            <p:nvSpPr>
              <p:cNvPr id="116782" name="AutoShape 84"/>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16783" name="Oval 85"/>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16784" name="Freeform 86"/>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nvGrpSpPr>
            <p:cNvPr id="116777" name="Group 87"/>
            <p:cNvGrpSpPr>
              <a:grpSpLocks/>
            </p:cNvGrpSpPr>
            <p:nvPr/>
          </p:nvGrpSpPr>
          <p:grpSpPr bwMode="auto">
            <a:xfrm>
              <a:off x="3397" y="3021"/>
              <a:ext cx="417" cy="624"/>
              <a:chOff x="1776" y="2544"/>
              <a:chExt cx="417" cy="624"/>
            </a:xfrm>
          </p:grpSpPr>
          <p:sp>
            <p:nvSpPr>
              <p:cNvPr id="116779" name="AutoShape 88"/>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16780" name="Oval 89"/>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16781" name="Freeform 90"/>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sp>
          <p:nvSpPr>
            <p:cNvPr id="116778" name="Line 91"/>
            <p:cNvSpPr>
              <a:spLocks noChangeShapeType="1"/>
            </p:cNvSpPr>
            <p:nvPr/>
          </p:nvSpPr>
          <p:spPr bwMode="auto">
            <a:xfrm flipV="1">
              <a:off x="1574" y="3653"/>
              <a:ext cx="2360" cy="0"/>
            </a:xfrm>
            <a:prstGeom prst="line">
              <a:avLst/>
            </a:prstGeom>
            <a:noFill/>
            <a:ln w="38100">
              <a:solidFill>
                <a:schemeClr val="tx1"/>
              </a:solidFill>
              <a:round/>
              <a:headEnd/>
              <a:tailEnd type="arrow" w="med" len="med"/>
            </a:ln>
          </p:spPr>
          <p:txBody>
            <a:bodyPr wrap="none" anchor="ctr">
              <a:prstTxWarp prst="textNoShape">
                <a:avLst/>
              </a:prstTxWarp>
            </a:bodyPr>
            <a:lstStyle/>
            <a:p>
              <a:endParaRPr lang="en-US"/>
            </a:p>
          </p:txBody>
        </p:sp>
      </p:grpSp>
      <p:sp>
        <p:nvSpPr>
          <p:cNvPr id="116755" name="Text Box 92"/>
          <p:cNvSpPr txBox="1">
            <a:spLocks noChangeArrowheads="1"/>
          </p:cNvSpPr>
          <p:nvPr/>
        </p:nvSpPr>
        <p:spPr bwMode="auto">
          <a:xfrm>
            <a:off x="5286375" y="5348288"/>
            <a:ext cx="987425" cy="1187450"/>
          </a:xfrm>
          <a:prstGeom prst="rect">
            <a:avLst/>
          </a:prstGeom>
          <a:noFill/>
          <a:ln w="9525">
            <a:noFill/>
            <a:miter lim="800000"/>
            <a:headEnd/>
            <a:tailEnd/>
          </a:ln>
        </p:spPr>
        <p:txBody>
          <a:bodyPr>
            <a:prstTxWarp prst="textNoShape">
              <a:avLst/>
            </a:prstTxWarp>
            <a:spAutoFit/>
          </a:bodyPr>
          <a:lstStyle/>
          <a:p>
            <a:pPr eaLnBrk="0" hangingPunct="0"/>
            <a:r>
              <a:rPr lang="en-US"/>
              <a:t>To the Brain</a:t>
            </a:r>
          </a:p>
        </p:txBody>
      </p:sp>
      <p:grpSp>
        <p:nvGrpSpPr>
          <p:cNvPr id="116756" name="Group 93"/>
          <p:cNvGrpSpPr>
            <a:grpSpLocks/>
          </p:cNvGrpSpPr>
          <p:nvPr/>
        </p:nvGrpSpPr>
        <p:grpSpPr bwMode="auto">
          <a:xfrm>
            <a:off x="3268663" y="2284413"/>
            <a:ext cx="309562" cy="2441575"/>
            <a:chOff x="1979" y="1510"/>
            <a:chExt cx="391" cy="985"/>
          </a:xfrm>
        </p:grpSpPr>
        <p:sp>
          <p:nvSpPr>
            <p:cNvPr id="116763" name="Arc 94"/>
            <p:cNvSpPr>
              <a:spLocks/>
            </p:cNvSpPr>
            <p:nvPr/>
          </p:nvSpPr>
          <p:spPr bwMode="auto">
            <a:xfrm>
              <a:off x="2024" y="1567"/>
              <a:ext cx="286" cy="902"/>
            </a:xfrm>
            <a:custGeom>
              <a:avLst/>
              <a:gdLst>
                <a:gd name="T0" fmla="*/ 0 w 21600"/>
                <a:gd name="T1" fmla="*/ 0 h 21441"/>
                <a:gd name="T2" fmla="*/ 4 w 21600"/>
                <a:gd name="T3" fmla="*/ 38 h 21441"/>
                <a:gd name="T4" fmla="*/ 0 w 21600"/>
                <a:gd name="T5" fmla="*/ 38 h 21441"/>
                <a:gd name="T6" fmla="*/ 0 60000 65536"/>
                <a:gd name="T7" fmla="*/ 0 60000 65536"/>
                <a:gd name="T8" fmla="*/ 0 60000 65536"/>
                <a:gd name="T9" fmla="*/ 0 w 21600"/>
                <a:gd name="T10" fmla="*/ 0 h 21441"/>
                <a:gd name="T11" fmla="*/ 21600 w 21600"/>
                <a:gd name="T12" fmla="*/ 21441 h 21441"/>
              </a:gdLst>
              <a:ahLst/>
              <a:cxnLst>
                <a:cxn ang="T6">
                  <a:pos x="T0" y="T1"/>
                </a:cxn>
                <a:cxn ang="T7">
                  <a:pos x="T2" y="T3"/>
                </a:cxn>
                <a:cxn ang="T8">
                  <a:pos x="T4" y="T5"/>
                </a:cxn>
              </a:cxnLst>
              <a:rect l="T9" t="T10" r="T11" b="T12"/>
              <a:pathLst>
                <a:path w="21600" h="21441" fill="none" extrusionOk="0">
                  <a:moveTo>
                    <a:pt x="2613" y="-1"/>
                  </a:moveTo>
                  <a:cubicBezTo>
                    <a:pt x="13451" y="1320"/>
                    <a:pt x="21600" y="10522"/>
                    <a:pt x="21600" y="21441"/>
                  </a:cubicBezTo>
                </a:path>
                <a:path w="21600" h="21441" stroke="0" extrusionOk="0">
                  <a:moveTo>
                    <a:pt x="2613" y="-1"/>
                  </a:moveTo>
                  <a:cubicBezTo>
                    <a:pt x="13451" y="1320"/>
                    <a:pt x="21600" y="10522"/>
                    <a:pt x="21600" y="21441"/>
                  </a:cubicBezTo>
                  <a:lnTo>
                    <a:pt x="0" y="21441"/>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grpSp>
          <p:nvGrpSpPr>
            <p:cNvPr id="116764" name="Group 95"/>
            <p:cNvGrpSpPr>
              <a:grpSpLocks/>
            </p:cNvGrpSpPr>
            <p:nvPr/>
          </p:nvGrpSpPr>
          <p:grpSpPr bwMode="auto">
            <a:xfrm>
              <a:off x="1979" y="1510"/>
              <a:ext cx="391" cy="985"/>
              <a:chOff x="1995" y="1496"/>
              <a:chExt cx="391" cy="985"/>
            </a:xfrm>
          </p:grpSpPr>
          <p:sp>
            <p:nvSpPr>
              <p:cNvPr id="116765" name="Arc 96"/>
              <p:cNvSpPr>
                <a:spLocks/>
              </p:cNvSpPr>
              <p:nvPr/>
            </p:nvSpPr>
            <p:spPr bwMode="auto">
              <a:xfrm>
                <a:off x="1995" y="1579"/>
                <a:ext cx="286" cy="902"/>
              </a:xfrm>
              <a:custGeom>
                <a:avLst/>
                <a:gdLst>
                  <a:gd name="T0" fmla="*/ 0 w 21600"/>
                  <a:gd name="T1" fmla="*/ 0 h 21441"/>
                  <a:gd name="T2" fmla="*/ 4 w 21600"/>
                  <a:gd name="T3" fmla="*/ 38 h 21441"/>
                  <a:gd name="T4" fmla="*/ 0 w 21600"/>
                  <a:gd name="T5" fmla="*/ 38 h 21441"/>
                  <a:gd name="T6" fmla="*/ 0 60000 65536"/>
                  <a:gd name="T7" fmla="*/ 0 60000 65536"/>
                  <a:gd name="T8" fmla="*/ 0 60000 65536"/>
                  <a:gd name="T9" fmla="*/ 0 w 21600"/>
                  <a:gd name="T10" fmla="*/ 0 h 21441"/>
                  <a:gd name="T11" fmla="*/ 21600 w 21600"/>
                  <a:gd name="T12" fmla="*/ 21441 h 21441"/>
                </a:gdLst>
                <a:ahLst/>
                <a:cxnLst>
                  <a:cxn ang="T6">
                    <a:pos x="T0" y="T1"/>
                  </a:cxn>
                  <a:cxn ang="T7">
                    <a:pos x="T2" y="T3"/>
                  </a:cxn>
                  <a:cxn ang="T8">
                    <a:pos x="T4" y="T5"/>
                  </a:cxn>
                </a:cxnLst>
                <a:rect l="T9" t="T10" r="T11" b="T12"/>
                <a:pathLst>
                  <a:path w="21600" h="21441" fill="none" extrusionOk="0">
                    <a:moveTo>
                      <a:pt x="2613" y="-1"/>
                    </a:moveTo>
                    <a:cubicBezTo>
                      <a:pt x="13451" y="1320"/>
                      <a:pt x="21600" y="10522"/>
                      <a:pt x="21600" y="21441"/>
                    </a:cubicBezTo>
                  </a:path>
                  <a:path w="21600" h="21441" stroke="0" extrusionOk="0">
                    <a:moveTo>
                      <a:pt x="2613" y="-1"/>
                    </a:moveTo>
                    <a:cubicBezTo>
                      <a:pt x="13451" y="1320"/>
                      <a:pt x="21600" y="10522"/>
                      <a:pt x="21600" y="21441"/>
                    </a:cubicBezTo>
                    <a:lnTo>
                      <a:pt x="0" y="21441"/>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grpSp>
            <p:nvGrpSpPr>
              <p:cNvPr id="116766" name="Group 97"/>
              <p:cNvGrpSpPr>
                <a:grpSpLocks/>
              </p:cNvGrpSpPr>
              <p:nvPr/>
            </p:nvGrpSpPr>
            <p:grpSpPr bwMode="auto">
              <a:xfrm>
                <a:off x="2026" y="1496"/>
                <a:ext cx="360" cy="939"/>
                <a:chOff x="2027" y="1536"/>
                <a:chExt cx="360" cy="939"/>
              </a:xfrm>
            </p:grpSpPr>
            <p:sp>
              <p:nvSpPr>
                <p:cNvPr id="116767" name="Arc 98"/>
                <p:cNvSpPr>
                  <a:spLocks/>
                </p:cNvSpPr>
                <p:nvPr/>
              </p:nvSpPr>
              <p:spPr bwMode="auto">
                <a:xfrm>
                  <a:off x="2042" y="1537"/>
                  <a:ext cx="286" cy="902"/>
                </a:xfrm>
                <a:custGeom>
                  <a:avLst/>
                  <a:gdLst>
                    <a:gd name="T0" fmla="*/ 0 w 21600"/>
                    <a:gd name="T1" fmla="*/ 0 h 21441"/>
                    <a:gd name="T2" fmla="*/ 4 w 21600"/>
                    <a:gd name="T3" fmla="*/ 38 h 21441"/>
                    <a:gd name="T4" fmla="*/ 0 w 21600"/>
                    <a:gd name="T5" fmla="*/ 38 h 21441"/>
                    <a:gd name="T6" fmla="*/ 0 60000 65536"/>
                    <a:gd name="T7" fmla="*/ 0 60000 65536"/>
                    <a:gd name="T8" fmla="*/ 0 60000 65536"/>
                    <a:gd name="T9" fmla="*/ 0 w 21600"/>
                    <a:gd name="T10" fmla="*/ 0 h 21441"/>
                    <a:gd name="T11" fmla="*/ 21600 w 21600"/>
                    <a:gd name="T12" fmla="*/ 21441 h 21441"/>
                  </a:gdLst>
                  <a:ahLst/>
                  <a:cxnLst>
                    <a:cxn ang="T6">
                      <a:pos x="T0" y="T1"/>
                    </a:cxn>
                    <a:cxn ang="T7">
                      <a:pos x="T2" y="T3"/>
                    </a:cxn>
                    <a:cxn ang="T8">
                      <a:pos x="T4" y="T5"/>
                    </a:cxn>
                  </a:cxnLst>
                  <a:rect l="T9" t="T10" r="T11" b="T12"/>
                  <a:pathLst>
                    <a:path w="21600" h="21441" fill="none" extrusionOk="0">
                      <a:moveTo>
                        <a:pt x="2613" y="-1"/>
                      </a:moveTo>
                      <a:cubicBezTo>
                        <a:pt x="13451" y="1320"/>
                        <a:pt x="21600" y="10522"/>
                        <a:pt x="21600" y="21441"/>
                      </a:cubicBezTo>
                    </a:path>
                    <a:path w="21600" h="21441" stroke="0" extrusionOk="0">
                      <a:moveTo>
                        <a:pt x="2613" y="-1"/>
                      </a:moveTo>
                      <a:cubicBezTo>
                        <a:pt x="13451" y="1320"/>
                        <a:pt x="21600" y="10522"/>
                        <a:pt x="21600" y="21441"/>
                      </a:cubicBezTo>
                      <a:lnTo>
                        <a:pt x="0" y="21441"/>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grpSp>
              <p:nvGrpSpPr>
                <p:cNvPr id="116768" name="Group 99"/>
                <p:cNvGrpSpPr>
                  <a:grpSpLocks/>
                </p:cNvGrpSpPr>
                <p:nvPr/>
              </p:nvGrpSpPr>
              <p:grpSpPr bwMode="auto">
                <a:xfrm>
                  <a:off x="2027" y="1536"/>
                  <a:ext cx="360" cy="939"/>
                  <a:chOff x="2027" y="1536"/>
                  <a:chExt cx="360" cy="939"/>
                </a:xfrm>
              </p:grpSpPr>
              <p:grpSp>
                <p:nvGrpSpPr>
                  <p:cNvPr id="116769" name="Group 100"/>
                  <p:cNvGrpSpPr>
                    <a:grpSpLocks/>
                  </p:cNvGrpSpPr>
                  <p:nvPr/>
                </p:nvGrpSpPr>
                <p:grpSpPr bwMode="auto">
                  <a:xfrm>
                    <a:off x="2063" y="1563"/>
                    <a:ext cx="324" cy="912"/>
                    <a:chOff x="2063" y="1563"/>
                    <a:chExt cx="324" cy="912"/>
                  </a:xfrm>
                </p:grpSpPr>
                <p:sp>
                  <p:nvSpPr>
                    <p:cNvPr id="116771" name="Arc 101"/>
                    <p:cNvSpPr>
                      <a:spLocks/>
                    </p:cNvSpPr>
                    <p:nvPr/>
                  </p:nvSpPr>
                  <p:spPr bwMode="auto">
                    <a:xfrm>
                      <a:off x="2063" y="1573"/>
                      <a:ext cx="286" cy="902"/>
                    </a:xfrm>
                    <a:custGeom>
                      <a:avLst/>
                      <a:gdLst>
                        <a:gd name="T0" fmla="*/ 0 w 21600"/>
                        <a:gd name="T1" fmla="*/ 0 h 21441"/>
                        <a:gd name="T2" fmla="*/ 4 w 21600"/>
                        <a:gd name="T3" fmla="*/ 38 h 21441"/>
                        <a:gd name="T4" fmla="*/ 0 w 21600"/>
                        <a:gd name="T5" fmla="*/ 38 h 21441"/>
                        <a:gd name="T6" fmla="*/ 0 60000 65536"/>
                        <a:gd name="T7" fmla="*/ 0 60000 65536"/>
                        <a:gd name="T8" fmla="*/ 0 60000 65536"/>
                        <a:gd name="T9" fmla="*/ 0 w 21600"/>
                        <a:gd name="T10" fmla="*/ 0 h 21441"/>
                        <a:gd name="T11" fmla="*/ 21600 w 21600"/>
                        <a:gd name="T12" fmla="*/ 21441 h 21441"/>
                      </a:gdLst>
                      <a:ahLst/>
                      <a:cxnLst>
                        <a:cxn ang="T6">
                          <a:pos x="T0" y="T1"/>
                        </a:cxn>
                        <a:cxn ang="T7">
                          <a:pos x="T2" y="T3"/>
                        </a:cxn>
                        <a:cxn ang="T8">
                          <a:pos x="T4" y="T5"/>
                        </a:cxn>
                      </a:cxnLst>
                      <a:rect l="T9" t="T10" r="T11" b="T12"/>
                      <a:pathLst>
                        <a:path w="21600" h="21441" fill="none" extrusionOk="0">
                          <a:moveTo>
                            <a:pt x="2613" y="-1"/>
                          </a:moveTo>
                          <a:cubicBezTo>
                            <a:pt x="13451" y="1320"/>
                            <a:pt x="21600" y="10522"/>
                            <a:pt x="21600" y="21441"/>
                          </a:cubicBezTo>
                        </a:path>
                        <a:path w="21600" h="21441" stroke="0" extrusionOk="0">
                          <a:moveTo>
                            <a:pt x="2613" y="-1"/>
                          </a:moveTo>
                          <a:cubicBezTo>
                            <a:pt x="13451" y="1320"/>
                            <a:pt x="21600" y="10522"/>
                            <a:pt x="21600" y="21441"/>
                          </a:cubicBezTo>
                          <a:lnTo>
                            <a:pt x="0" y="21441"/>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116772" name="Arc 102"/>
                    <p:cNvSpPr>
                      <a:spLocks/>
                    </p:cNvSpPr>
                    <p:nvPr/>
                  </p:nvSpPr>
                  <p:spPr bwMode="auto">
                    <a:xfrm>
                      <a:off x="2101" y="1563"/>
                      <a:ext cx="286" cy="902"/>
                    </a:xfrm>
                    <a:custGeom>
                      <a:avLst/>
                      <a:gdLst>
                        <a:gd name="T0" fmla="*/ 0 w 21600"/>
                        <a:gd name="T1" fmla="*/ 0 h 21441"/>
                        <a:gd name="T2" fmla="*/ 4 w 21600"/>
                        <a:gd name="T3" fmla="*/ 38 h 21441"/>
                        <a:gd name="T4" fmla="*/ 0 w 21600"/>
                        <a:gd name="T5" fmla="*/ 38 h 21441"/>
                        <a:gd name="T6" fmla="*/ 0 60000 65536"/>
                        <a:gd name="T7" fmla="*/ 0 60000 65536"/>
                        <a:gd name="T8" fmla="*/ 0 60000 65536"/>
                        <a:gd name="T9" fmla="*/ 0 w 21600"/>
                        <a:gd name="T10" fmla="*/ 0 h 21441"/>
                        <a:gd name="T11" fmla="*/ 21600 w 21600"/>
                        <a:gd name="T12" fmla="*/ 21441 h 21441"/>
                      </a:gdLst>
                      <a:ahLst/>
                      <a:cxnLst>
                        <a:cxn ang="T6">
                          <a:pos x="T0" y="T1"/>
                        </a:cxn>
                        <a:cxn ang="T7">
                          <a:pos x="T2" y="T3"/>
                        </a:cxn>
                        <a:cxn ang="T8">
                          <a:pos x="T4" y="T5"/>
                        </a:cxn>
                      </a:cxnLst>
                      <a:rect l="T9" t="T10" r="T11" b="T12"/>
                      <a:pathLst>
                        <a:path w="21600" h="21441" fill="none" extrusionOk="0">
                          <a:moveTo>
                            <a:pt x="2613" y="-1"/>
                          </a:moveTo>
                          <a:cubicBezTo>
                            <a:pt x="13451" y="1320"/>
                            <a:pt x="21600" y="10522"/>
                            <a:pt x="21600" y="21441"/>
                          </a:cubicBezTo>
                        </a:path>
                        <a:path w="21600" h="21441" stroke="0" extrusionOk="0">
                          <a:moveTo>
                            <a:pt x="2613" y="-1"/>
                          </a:moveTo>
                          <a:cubicBezTo>
                            <a:pt x="13451" y="1320"/>
                            <a:pt x="21600" y="10522"/>
                            <a:pt x="21600" y="21441"/>
                          </a:cubicBezTo>
                          <a:lnTo>
                            <a:pt x="0" y="21441"/>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grpSp>
              <p:sp>
                <p:nvSpPr>
                  <p:cNvPr id="116770" name="Arc 103"/>
                  <p:cNvSpPr>
                    <a:spLocks/>
                  </p:cNvSpPr>
                  <p:nvPr/>
                </p:nvSpPr>
                <p:spPr bwMode="auto">
                  <a:xfrm>
                    <a:off x="2027" y="1536"/>
                    <a:ext cx="286" cy="902"/>
                  </a:xfrm>
                  <a:custGeom>
                    <a:avLst/>
                    <a:gdLst>
                      <a:gd name="T0" fmla="*/ 0 w 21600"/>
                      <a:gd name="T1" fmla="*/ 0 h 21441"/>
                      <a:gd name="T2" fmla="*/ 4 w 21600"/>
                      <a:gd name="T3" fmla="*/ 38 h 21441"/>
                      <a:gd name="T4" fmla="*/ 0 w 21600"/>
                      <a:gd name="T5" fmla="*/ 38 h 21441"/>
                      <a:gd name="T6" fmla="*/ 0 60000 65536"/>
                      <a:gd name="T7" fmla="*/ 0 60000 65536"/>
                      <a:gd name="T8" fmla="*/ 0 60000 65536"/>
                      <a:gd name="T9" fmla="*/ 0 w 21600"/>
                      <a:gd name="T10" fmla="*/ 0 h 21441"/>
                      <a:gd name="T11" fmla="*/ 21600 w 21600"/>
                      <a:gd name="T12" fmla="*/ 21441 h 21441"/>
                    </a:gdLst>
                    <a:ahLst/>
                    <a:cxnLst>
                      <a:cxn ang="T6">
                        <a:pos x="T0" y="T1"/>
                      </a:cxn>
                      <a:cxn ang="T7">
                        <a:pos x="T2" y="T3"/>
                      </a:cxn>
                      <a:cxn ang="T8">
                        <a:pos x="T4" y="T5"/>
                      </a:cxn>
                    </a:cxnLst>
                    <a:rect l="T9" t="T10" r="T11" b="T12"/>
                    <a:pathLst>
                      <a:path w="21600" h="21441" fill="none" extrusionOk="0">
                        <a:moveTo>
                          <a:pt x="2613" y="-1"/>
                        </a:moveTo>
                        <a:cubicBezTo>
                          <a:pt x="13451" y="1320"/>
                          <a:pt x="21600" y="10522"/>
                          <a:pt x="21600" y="21441"/>
                        </a:cubicBezTo>
                      </a:path>
                      <a:path w="21600" h="21441" stroke="0" extrusionOk="0">
                        <a:moveTo>
                          <a:pt x="2613" y="-1"/>
                        </a:moveTo>
                        <a:cubicBezTo>
                          <a:pt x="13451" y="1320"/>
                          <a:pt x="21600" y="10522"/>
                          <a:pt x="21600" y="21441"/>
                        </a:cubicBezTo>
                        <a:lnTo>
                          <a:pt x="0" y="21441"/>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grpSp>
          </p:grpSp>
        </p:grpSp>
      </p:grpSp>
      <p:sp>
        <p:nvSpPr>
          <p:cNvPr id="116757" name="Text Box 104"/>
          <p:cNvSpPr txBox="1">
            <a:spLocks noChangeArrowheads="1"/>
          </p:cNvSpPr>
          <p:nvPr/>
        </p:nvSpPr>
        <p:spPr bwMode="auto">
          <a:xfrm>
            <a:off x="400050" y="4838700"/>
            <a:ext cx="1487488" cy="457200"/>
          </a:xfrm>
          <a:prstGeom prst="rect">
            <a:avLst/>
          </a:prstGeom>
          <a:noFill/>
          <a:ln w="9525">
            <a:noFill/>
            <a:miter lim="800000"/>
            <a:headEnd/>
            <a:tailEnd/>
          </a:ln>
        </p:spPr>
        <p:txBody>
          <a:bodyPr wrap="none">
            <a:prstTxWarp prst="textNoShape">
              <a:avLst/>
            </a:prstTxWarp>
            <a:spAutoFit/>
          </a:bodyPr>
          <a:lstStyle/>
          <a:p>
            <a:pPr eaLnBrk="0" hangingPunct="0"/>
            <a:r>
              <a:rPr lang="en-US"/>
              <a:t>AN fiber 3</a:t>
            </a:r>
          </a:p>
        </p:txBody>
      </p:sp>
      <p:sp>
        <p:nvSpPr>
          <p:cNvPr id="116758" name="Text Box 105"/>
          <p:cNvSpPr txBox="1">
            <a:spLocks noChangeArrowheads="1"/>
          </p:cNvSpPr>
          <p:nvPr/>
        </p:nvSpPr>
        <p:spPr bwMode="auto">
          <a:xfrm>
            <a:off x="6762750" y="3125788"/>
            <a:ext cx="1552575" cy="581025"/>
          </a:xfrm>
          <a:prstGeom prst="rect">
            <a:avLst/>
          </a:prstGeom>
          <a:noFill/>
          <a:ln w="9525">
            <a:noFill/>
            <a:miter lim="800000"/>
            <a:headEnd/>
            <a:tailEnd/>
          </a:ln>
        </p:spPr>
        <p:txBody>
          <a:bodyPr>
            <a:prstTxWarp prst="textNoShape">
              <a:avLst/>
            </a:prstTxWarp>
            <a:spAutoFit/>
          </a:bodyPr>
          <a:lstStyle/>
          <a:p>
            <a:pPr eaLnBrk="0" hangingPunct="0"/>
            <a:r>
              <a:rPr lang="en-US" sz="1600"/>
              <a:t>Buckets leave every 200 ms</a:t>
            </a:r>
          </a:p>
        </p:txBody>
      </p:sp>
      <p:sp>
        <p:nvSpPr>
          <p:cNvPr id="116759" name="Text Box 106"/>
          <p:cNvSpPr txBox="1">
            <a:spLocks noChangeArrowheads="1"/>
          </p:cNvSpPr>
          <p:nvPr/>
        </p:nvSpPr>
        <p:spPr bwMode="auto">
          <a:xfrm>
            <a:off x="6784975" y="3938588"/>
            <a:ext cx="1552575" cy="581025"/>
          </a:xfrm>
          <a:prstGeom prst="rect">
            <a:avLst/>
          </a:prstGeom>
          <a:noFill/>
          <a:ln w="9525">
            <a:noFill/>
            <a:miter lim="800000"/>
            <a:headEnd/>
            <a:tailEnd/>
          </a:ln>
        </p:spPr>
        <p:txBody>
          <a:bodyPr>
            <a:prstTxWarp prst="textNoShape">
              <a:avLst/>
            </a:prstTxWarp>
            <a:spAutoFit/>
          </a:bodyPr>
          <a:lstStyle/>
          <a:p>
            <a:pPr eaLnBrk="0" hangingPunct="0"/>
            <a:r>
              <a:rPr lang="en-US" sz="1600"/>
              <a:t>Buckets leave every 100 ms</a:t>
            </a:r>
          </a:p>
        </p:txBody>
      </p:sp>
      <p:sp>
        <p:nvSpPr>
          <p:cNvPr id="116760" name="Text Box 107"/>
          <p:cNvSpPr txBox="1">
            <a:spLocks noChangeArrowheads="1"/>
          </p:cNvSpPr>
          <p:nvPr/>
        </p:nvSpPr>
        <p:spPr bwMode="auto">
          <a:xfrm>
            <a:off x="6821488" y="4711700"/>
            <a:ext cx="1552575" cy="581025"/>
          </a:xfrm>
          <a:prstGeom prst="rect">
            <a:avLst/>
          </a:prstGeom>
          <a:noFill/>
          <a:ln w="9525">
            <a:noFill/>
            <a:miter lim="800000"/>
            <a:headEnd/>
            <a:tailEnd/>
          </a:ln>
        </p:spPr>
        <p:txBody>
          <a:bodyPr>
            <a:prstTxWarp prst="textNoShape">
              <a:avLst/>
            </a:prstTxWarp>
            <a:spAutoFit/>
          </a:bodyPr>
          <a:lstStyle/>
          <a:p>
            <a:pPr eaLnBrk="0" hangingPunct="0"/>
            <a:r>
              <a:rPr lang="en-US" sz="1600"/>
              <a:t>Buckets leave every 50 ms</a:t>
            </a:r>
          </a:p>
        </p:txBody>
      </p:sp>
      <p:sp>
        <p:nvSpPr>
          <p:cNvPr id="116761" name="Text Box 108"/>
          <p:cNvSpPr txBox="1">
            <a:spLocks noChangeArrowheads="1"/>
          </p:cNvSpPr>
          <p:nvPr/>
        </p:nvSpPr>
        <p:spPr bwMode="auto">
          <a:xfrm>
            <a:off x="658813" y="5678488"/>
            <a:ext cx="666750" cy="457200"/>
          </a:xfrm>
          <a:prstGeom prst="rect">
            <a:avLst/>
          </a:prstGeom>
          <a:noFill/>
          <a:ln w="9525">
            <a:noFill/>
            <a:miter lim="800000"/>
            <a:headEnd/>
            <a:tailEnd/>
          </a:ln>
        </p:spPr>
        <p:txBody>
          <a:bodyPr wrap="none">
            <a:prstTxWarp prst="textNoShape">
              <a:avLst/>
            </a:prstTxWarp>
            <a:spAutoFit/>
          </a:bodyPr>
          <a:lstStyle/>
          <a:p>
            <a:pPr eaLnBrk="0" hangingPunct="0"/>
            <a:r>
              <a:rPr lang="en-US"/>
              <a:t>Etc.</a:t>
            </a:r>
          </a:p>
        </p:txBody>
      </p:sp>
      <p:sp>
        <p:nvSpPr>
          <p:cNvPr id="116762" name="Text Box 109"/>
          <p:cNvSpPr txBox="1">
            <a:spLocks noChangeArrowheads="1"/>
          </p:cNvSpPr>
          <p:nvPr/>
        </p:nvSpPr>
        <p:spPr bwMode="auto">
          <a:xfrm>
            <a:off x="7265988" y="5534025"/>
            <a:ext cx="666750" cy="457200"/>
          </a:xfrm>
          <a:prstGeom prst="rect">
            <a:avLst/>
          </a:prstGeom>
          <a:noFill/>
          <a:ln w="9525">
            <a:noFill/>
            <a:miter lim="800000"/>
            <a:headEnd/>
            <a:tailEnd/>
          </a:ln>
        </p:spPr>
        <p:txBody>
          <a:bodyPr wrap="none">
            <a:prstTxWarp prst="textNoShape">
              <a:avLst/>
            </a:prstTxWarp>
            <a:spAutoFit/>
          </a:bodyPr>
          <a:lstStyle/>
          <a:p>
            <a:pPr eaLnBrk="0" hangingPunct="0"/>
            <a:r>
              <a:rPr lang="en-US"/>
              <a:t>Etc.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0-#ppt_w/2"/>
                                          </p:val>
                                        </p:tav>
                                        <p:tav tm="100000">
                                          <p:val>
                                            <p:strVal val="#ppt_x"/>
                                          </p:val>
                                        </p:tav>
                                      </p:tavLst>
                                    </p:anim>
                                    <p:anim calcmode="lin" valueType="num">
                                      <p:cBhvr additive="base">
                                        <p:cTn id="8" dur="5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0"/>
                            </p:stCondLst>
                            <p:childTnLst>
                              <p:par>
                                <p:cTn id="10" presetID="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5500"/>
                            </p:stCondLst>
                            <p:childTnLst>
                              <p:par>
                                <p:cTn id="15" presetID="22" presetClass="entr" presetSubtype="8"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18786" name="Group 2"/>
          <p:cNvGrpSpPr>
            <a:grpSpLocks/>
          </p:cNvGrpSpPr>
          <p:nvPr/>
        </p:nvGrpSpPr>
        <p:grpSpPr bwMode="auto">
          <a:xfrm>
            <a:off x="1831975" y="2176463"/>
            <a:ext cx="4572000" cy="1603375"/>
            <a:chOff x="1154" y="1371"/>
            <a:chExt cx="2880" cy="1010"/>
          </a:xfrm>
        </p:grpSpPr>
        <p:grpSp>
          <p:nvGrpSpPr>
            <p:cNvPr id="118871" name="Group 3"/>
            <p:cNvGrpSpPr>
              <a:grpSpLocks/>
            </p:cNvGrpSpPr>
            <p:nvPr/>
          </p:nvGrpSpPr>
          <p:grpSpPr bwMode="auto">
            <a:xfrm>
              <a:off x="2095" y="1749"/>
              <a:ext cx="417" cy="624"/>
              <a:chOff x="1776" y="2544"/>
              <a:chExt cx="417" cy="624"/>
            </a:xfrm>
          </p:grpSpPr>
          <p:sp>
            <p:nvSpPr>
              <p:cNvPr id="118894" name="AutoShape 4"/>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hlink"/>
                </a:solidFill>
                <a:miter lim="800000"/>
                <a:headEnd/>
                <a:tailEnd/>
              </a:ln>
            </p:spPr>
            <p:txBody>
              <a:bodyPr wrap="none" anchor="ctr">
                <a:prstTxWarp prst="textNoShape">
                  <a:avLst/>
                </a:prstTxWarp>
              </a:bodyPr>
              <a:lstStyle/>
              <a:p>
                <a:pPr eaLnBrk="0" hangingPunct="0"/>
                <a:endParaRPr lang="en-US"/>
              </a:p>
            </p:txBody>
          </p:sp>
          <p:sp>
            <p:nvSpPr>
              <p:cNvPr id="118895" name="Oval 5"/>
              <p:cNvSpPr>
                <a:spLocks noChangeArrowheads="1"/>
              </p:cNvSpPr>
              <p:nvPr/>
            </p:nvSpPr>
            <p:spPr bwMode="auto">
              <a:xfrm>
                <a:off x="1784" y="2759"/>
                <a:ext cx="384" cy="48"/>
              </a:xfrm>
              <a:prstGeom prst="ellipse">
                <a:avLst/>
              </a:prstGeom>
              <a:solidFill>
                <a:srgbClr val="CC6600"/>
              </a:solidFill>
              <a:ln w="9525">
                <a:solidFill>
                  <a:schemeClr val="hlink"/>
                </a:solidFill>
                <a:round/>
                <a:headEnd/>
                <a:tailEnd/>
              </a:ln>
            </p:spPr>
            <p:txBody>
              <a:bodyPr wrap="none" anchor="ctr">
                <a:prstTxWarp prst="textNoShape">
                  <a:avLst/>
                </a:prstTxWarp>
              </a:bodyPr>
              <a:lstStyle/>
              <a:p>
                <a:pPr eaLnBrk="0" hangingPunct="0"/>
                <a:endParaRPr lang="en-US"/>
              </a:p>
            </p:txBody>
          </p:sp>
          <p:sp>
            <p:nvSpPr>
              <p:cNvPr id="118896" name="Freeform 6"/>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hlink"/>
                </a:solidFill>
                <a:round/>
                <a:headEnd/>
                <a:tailEnd/>
              </a:ln>
            </p:spPr>
            <p:txBody>
              <a:bodyPr wrap="none" anchor="ctr">
                <a:prstTxWarp prst="textNoShape">
                  <a:avLst/>
                </a:prstTxWarp>
              </a:bodyPr>
              <a:lstStyle/>
              <a:p>
                <a:pPr eaLnBrk="0" hangingPunct="0"/>
                <a:endParaRPr lang="en-US"/>
              </a:p>
            </p:txBody>
          </p:sp>
        </p:grpSp>
        <p:grpSp>
          <p:nvGrpSpPr>
            <p:cNvPr id="118872" name="Group 7"/>
            <p:cNvGrpSpPr>
              <a:grpSpLocks/>
            </p:cNvGrpSpPr>
            <p:nvPr/>
          </p:nvGrpSpPr>
          <p:grpSpPr bwMode="auto">
            <a:xfrm>
              <a:off x="2575" y="1749"/>
              <a:ext cx="417" cy="624"/>
              <a:chOff x="1776" y="2544"/>
              <a:chExt cx="417" cy="624"/>
            </a:xfrm>
          </p:grpSpPr>
          <p:sp>
            <p:nvSpPr>
              <p:cNvPr id="118891" name="AutoShape 8"/>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hlink"/>
                </a:solidFill>
                <a:miter lim="800000"/>
                <a:headEnd/>
                <a:tailEnd/>
              </a:ln>
            </p:spPr>
            <p:txBody>
              <a:bodyPr wrap="none" anchor="ctr">
                <a:prstTxWarp prst="textNoShape">
                  <a:avLst/>
                </a:prstTxWarp>
              </a:bodyPr>
              <a:lstStyle/>
              <a:p>
                <a:pPr eaLnBrk="0" hangingPunct="0"/>
                <a:endParaRPr lang="en-US"/>
              </a:p>
            </p:txBody>
          </p:sp>
          <p:sp>
            <p:nvSpPr>
              <p:cNvPr id="118892" name="Oval 9"/>
              <p:cNvSpPr>
                <a:spLocks noChangeArrowheads="1"/>
              </p:cNvSpPr>
              <p:nvPr/>
            </p:nvSpPr>
            <p:spPr bwMode="auto">
              <a:xfrm>
                <a:off x="1784" y="2759"/>
                <a:ext cx="384" cy="48"/>
              </a:xfrm>
              <a:prstGeom prst="ellipse">
                <a:avLst/>
              </a:prstGeom>
              <a:solidFill>
                <a:srgbClr val="CC6600"/>
              </a:solidFill>
              <a:ln w="9525">
                <a:solidFill>
                  <a:schemeClr val="hlink"/>
                </a:solidFill>
                <a:round/>
                <a:headEnd/>
                <a:tailEnd/>
              </a:ln>
            </p:spPr>
            <p:txBody>
              <a:bodyPr wrap="none" anchor="ctr">
                <a:prstTxWarp prst="textNoShape">
                  <a:avLst/>
                </a:prstTxWarp>
              </a:bodyPr>
              <a:lstStyle/>
              <a:p>
                <a:pPr eaLnBrk="0" hangingPunct="0"/>
                <a:endParaRPr lang="en-US"/>
              </a:p>
            </p:txBody>
          </p:sp>
          <p:sp>
            <p:nvSpPr>
              <p:cNvPr id="118893" name="Freeform 10"/>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hlink"/>
                </a:solidFill>
                <a:round/>
                <a:headEnd/>
                <a:tailEnd/>
              </a:ln>
            </p:spPr>
            <p:txBody>
              <a:bodyPr wrap="none" anchor="ctr">
                <a:prstTxWarp prst="textNoShape">
                  <a:avLst/>
                </a:prstTxWarp>
              </a:bodyPr>
              <a:lstStyle/>
              <a:p>
                <a:pPr eaLnBrk="0" hangingPunct="0"/>
                <a:endParaRPr lang="en-US"/>
              </a:p>
            </p:txBody>
          </p:sp>
        </p:grpSp>
        <p:grpSp>
          <p:nvGrpSpPr>
            <p:cNvPr id="118873" name="Group 11"/>
            <p:cNvGrpSpPr>
              <a:grpSpLocks/>
            </p:cNvGrpSpPr>
            <p:nvPr/>
          </p:nvGrpSpPr>
          <p:grpSpPr bwMode="auto">
            <a:xfrm>
              <a:off x="1634" y="1749"/>
              <a:ext cx="417" cy="624"/>
              <a:chOff x="1776" y="2544"/>
              <a:chExt cx="417" cy="624"/>
            </a:xfrm>
          </p:grpSpPr>
          <p:sp>
            <p:nvSpPr>
              <p:cNvPr id="118888" name="AutoShape 12"/>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hlink"/>
                </a:solidFill>
                <a:miter lim="800000"/>
                <a:headEnd/>
                <a:tailEnd/>
              </a:ln>
            </p:spPr>
            <p:txBody>
              <a:bodyPr wrap="none" anchor="ctr">
                <a:prstTxWarp prst="textNoShape">
                  <a:avLst/>
                </a:prstTxWarp>
              </a:bodyPr>
              <a:lstStyle/>
              <a:p>
                <a:pPr eaLnBrk="0" hangingPunct="0"/>
                <a:endParaRPr lang="en-US"/>
              </a:p>
            </p:txBody>
          </p:sp>
          <p:sp>
            <p:nvSpPr>
              <p:cNvPr id="118889" name="Oval 13"/>
              <p:cNvSpPr>
                <a:spLocks noChangeArrowheads="1"/>
              </p:cNvSpPr>
              <p:nvPr/>
            </p:nvSpPr>
            <p:spPr bwMode="auto">
              <a:xfrm>
                <a:off x="1784" y="2759"/>
                <a:ext cx="384" cy="48"/>
              </a:xfrm>
              <a:prstGeom prst="ellipse">
                <a:avLst/>
              </a:prstGeom>
              <a:solidFill>
                <a:srgbClr val="CC6600"/>
              </a:solidFill>
              <a:ln w="9525">
                <a:solidFill>
                  <a:schemeClr val="hlink"/>
                </a:solidFill>
                <a:round/>
                <a:headEnd/>
                <a:tailEnd/>
              </a:ln>
            </p:spPr>
            <p:txBody>
              <a:bodyPr wrap="none" anchor="ctr">
                <a:prstTxWarp prst="textNoShape">
                  <a:avLst/>
                </a:prstTxWarp>
              </a:bodyPr>
              <a:lstStyle/>
              <a:p>
                <a:pPr eaLnBrk="0" hangingPunct="0"/>
                <a:endParaRPr lang="en-US"/>
              </a:p>
            </p:txBody>
          </p:sp>
          <p:sp>
            <p:nvSpPr>
              <p:cNvPr id="118890" name="Freeform 14"/>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hlink"/>
                </a:solidFill>
                <a:round/>
                <a:headEnd/>
                <a:tailEnd/>
              </a:ln>
            </p:spPr>
            <p:txBody>
              <a:bodyPr wrap="none" anchor="ctr">
                <a:prstTxWarp prst="textNoShape">
                  <a:avLst/>
                </a:prstTxWarp>
              </a:bodyPr>
              <a:lstStyle/>
              <a:p>
                <a:pPr eaLnBrk="0" hangingPunct="0"/>
                <a:endParaRPr lang="en-US"/>
              </a:p>
            </p:txBody>
          </p:sp>
        </p:grpSp>
        <p:grpSp>
          <p:nvGrpSpPr>
            <p:cNvPr id="118874" name="Group 15"/>
            <p:cNvGrpSpPr>
              <a:grpSpLocks/>
            </p:cNvGrpSpPr>
            <p:nvPr/>
          </p:nvGrpSpPr>
          <p:grpSpPr bwMode="auto">
            <a:xfrm>
              <a:off x="3036" y="1749"/>
              <a:ext cx="417" cy="624"/>
              <a:chOff x="1776" y="2544"/>
              <a:chExt cx="417" cy="624"/>
            </a:xfrm>
          </p:grpSpPr>
          <p:sp>
            <p:nvSpPr>
              <p:cNvPr id="118885" name="AutoShape 16"/>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hlink"/>
                </a:solidFill>
                <a:miter lim="800000"/>
                <a:headEnd/>
                <a:tailEnd/>
              </a:ln>
            </p:spPr>
            <p:txBody>
              <a:bodyPr wrap="none" anchor="ctr">
                <a:prstTxWarp prst="textNoShape">
                  <a:avLst/>
                </a:prstTxWarp>
              </a:bodyPr>
              <a:lstStyle/>
              <a:p>
                <a:pPr eaLnBrk="0" hangingPunct="0"/>
                <a:endParaRPr lang="en-US"/>
              </a:p>
            </p:txBody>
          </p:sp>
          <p:sp>
            <p:nvSpPr>
              <p:cNvPr id="118886" name="Oval 17"/>
              <p:cNvSpPr>
                <a:spLocks noChangeArrowheads="1"/>
              </p:cNvSpPr>
              <p:nvPr/>
            </p:nvSpPr>
            <p:spPr bwMode="auto">
              <a:xfrm>
                <a:off x="1784" y="2759"/>
                <a:ext cx="384" cy="48"/>
              </a:xfrm>
              <a:prstGeom prst="ellipse">
                <a:avLst/>
              </a:prstGeom>
              <a:solidFill>
                <a:srgbClr val="CC6600"/>
              </a:solidFill>
              <a:ln w="9525">
                <a:solidFill>
                  <a:schemeClr val="hlink"/>
                </a:solidFill>
                <a:round/>
                <a:headEnd/>
                <a:tailEnd/>
              </a:ln>
            </p:spPr>
            <p:txBody>
              <a:bodyPr wrap="none" anchor="ctr">
                <a:prstTxWarp prst="textNoShape">
                  <a:avLst/>
                </a:prstTxWarp>
              </a:bodyPr>
              <a:lstStyle/>
              <a:p>
                <a:pPr eaLnBrk="0" hangingPunct="0"/>
                <a:endParaRPr lang="en-US"/>
              </a:p>
            </p:txBody>
          </p:sp>
          <p:sp>
            <p:nvSpPr>
              <p:cNvPr id="118887" name="Freeform 18"/>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hlink"/>
                </a:solidFill>
                <a:round/>
                <a:headEnd/>
                <a:tailEnd/>
              </a:ln>
            </p:spPr>
            <p:txBody>
              <a:bodyPr wrap="none" anchor="ctr">
                <a:prstTxWarp prst="textNoShape">
                  <a:avLst/>
                </a:prstTxWarp>
              </a:bodyPr>
              <a:lstStyle/>
              <a:p>
                <a:pPr eaLnBrk="0" hangingPunct="0"/>
                <a:endParaRPr lang="en-US"/>
              </a:p>
            </p:txBody>
          </p:sp>
        </p:grpSp>
        <p:sp>
          <p:nvSpPr>
            <p:cNvPr id="118875" name="AutoShape 19"/>
            <p:cNvSpPr>
              <a:spLocks noChangeArrowheads="1"/>
            </p:cNvSpPr>
            <p:nvPr/>
          </p:nvSpPr>
          <p:spPr bwMode="auto">
            <a:xfrm rot="5400000">
              <a:off x="1532" y="1011"/>
              <a:ext cx="293" cy="1050"/>
            </a:xfrm>
            <a:prstGeom prst="can">
              <a:avLst>
                <a:gd name="adj" fmla="val 89590"/>
              </a:avLst>
            </a:prstGeom>
            <a:solidFill>
              <a:srgbClr val="CC3300"/>
            </a:solidFill>
            <a:ln w="9525">
              <a:solidFill>
                <a:schemeClr val="hlink"/>
              </a:solidFill>
              <a:round/>
              <a:headEnd/>
              <a:tailEnd/>
            </a:ln>
          </p:spPr>
          <p:txBody>
            <a:bodyPr wrap="none" anchor="ctr">
              <a:prstTxWarp prst="textNoShape">
                <a:avLst/>
              </a:prstTxWarp>
            </a:bodyPr>
            <a:lstStyle/>
            <a:p>
              <a:pPr eaLnBrk="0" hangingPunct="0"/>
              <a:endParaRPr lang="en-US"/>
            </a:p>
          </p:txBody>
        </p:sp>
        <p:grpSp>
          <p:nvGrpSpPr>
            <p:cNvPr id="118876" name="Group 20"/>
            <p:cNvGrpSpPr>
              <a:grpSpLocks/>
            </p:cNvGrpSpPr>
            <p:nvPr/>
          </p:nvGrpSpPr>
          <p:grpSpPr bwMode="auto">
            <a:xfrm>
              <a:off x="3497" y="1749"/>
              <a:ext cx="417" cy="624"/>
              <a:chOff x="1776" y="2544"/>
              <a:chExt cx="417" cy="624"/>
            </a:xfrm>
          </p:grpSpPr>
          <p:sp>
            <p:nvSpPr>
              <p:cNvPr id="118882" name="AutoShape 21"/>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hlink"/>
                </a:solidFill>
                <a:miter lim="800000"/>
                <a:headEnd/>
                <a:tailEnd/>
              </a:ln>
            </p:spPr>
            <p:txBody>
              <a:bodyPr wrap="none" anchor="ctr">
                <a:prstTxWarp prst="textNoShape">
                  <a:avLst/>
                </a:prstTxWarp>
              </a:bodyPr>
              <a:lstStyle/>
              <a:p>
                <a:pPr eaLnBrk="0" hangingPunct="0"/>
                <a:endParaRPr lang="en-US"/>
              </a:p>
            </p:txBody>
          </p:sp>
          <p:sp>
            <p:nvSpPr>
              <p:cNvPr id="118883" name="Oval 22"/>
              <p:cNvSpPr>
                <a:spLocks noChangeArrowheads="1"/>
              </p:cNvSpPr>
              <p:nvPr/>
            </p:nvSpPr>
            <p:spPr bwMode="auto">
              <a:xfrm>
                <a:off x="1784" y="2759"/>
                <a:ext cx="384" cy="48"/>
              </a:xfrm>
              <a:prstGeom prst="ellipse">
                <a:avLst/>
              </a:prstGeom>
              <a:solidFill>
                <a:srgbClr val="CC6600"/>
              </a:solidFill>
              <a:ln w="9525">
                <a:solidFill>
                  <a:schemeClr val="hlink"/>
                </a:solidFill>
                <a:round/>
                <a:headEnd/>
                <a:tailEnd/>
              </a:ln>
            </p:spPr>
            <p:txBody>
              <a:bodyPr wrap="none" anchor="ctr">
                <a:prstTxWarp prst="textNoShape">
                  <a:avLst/>
                </a:prstTxWarp>
              </a:bodyPr>
              <a:lstStyle/>
              <a:p>
                <a:pPr eaLnBrk="0" hangingPunct="0"/>
                <a:endParaRPr lang="en-US"/>
              </a:p>
            </p:txBody>
          </p:sp>
          <p:sp>
            <p:nvSpPr>
              <p:cNvPr id="118884" name="Freeform 23"/>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hlink"/>
                </a:solidFill>
                <a:round/>
                <a:headEnd/>
                <a:tailEnd/>
              </a:ln>
            </p:spPr>
            <p:txBody>
              <a:bodyPr wrap="none" anchor="ctr">
                <a:prstTxWarp prst="textNoShape">
                  <a:avLst/>
                </a:prstTxWarp>
              </a:bodyPr>
              <a:lstStyle/>
              <a:p>
                <a:pPr eaLnBrk="0" hangingPunct="0"/>
                <a:endParaRPr lang="en-US"/>
              </a:p>
            </p:txBody>
          </p:sp>
        </p:grpSp>
        <p:sp>
          <p:nvSpPr>
            <p:cNvPr id="118877" name="Line 24"/>
            <p:cNvSpPr>
              <a:spLocks noChangeShapeType="1"/>
            </p:cNvSpPr>
            <p:nvPr/>
          </p:nvSpPr>
          <p:spPr bwMode="auto">
            <a:xfrm flipV="1">
              <a:off x="1674" y="2381"/>
              <a:ext cx="2360" cy="0"/>
            </a:xfrm>
            <a:prstGeom prst="line">
              <a:avLst/>
            </a:prstGeom>
            <a:noFill/>
            <a:ln w="38100">
              <a:solidFill>
                <a:schemeClr val="hlink"/>
              </a:solidFill>
              <a:round/>
              <a:headEnd/>
              <a:tailEnd type="arrow" w="med" len="med"/>
            </a:ln>
          </p:spPr>
          <p:txBody>
            <a:bodyPr wrap="none" anchor="ctr">
              <a:prstTxWarp prst="textNoShape">
                <a:avLst/>
              </a:prstTxWarp>
            </a:bodyPr>
            <a:lstStyle/>
            <a:p>
              <a:endParaRPr lang="en-US"/>
            </a:p>
          </p:txBody>
        </p:sp>
        <p:sp>
          <p:nvSpPr>
            <p:cNvPr id="118878" name="Arc 25"/>
            <p:cNvSpPr>
              <a:spLocks/>
            </p:cNvSpPr>
            <p:nvPr/>
          </p:nvSpPr>
          <p:spPr bwMode="auto">
            <a:xfrm>
              <a:off x="2091" y="1573"/>
              <a:ext cx="302" cy="351"/>
            </a:xfrm>
            <a:custGeom>
              <a:avLst/>
              <a:gdLst>
                <a:gd name="T0" fmla="*/ 0 w 21600"/>
                <a:gd name="T1" fmla="*/ 0 h 21600"/>
                <a:gd name="T2" fmla="*/ 4 w 21600"/>
                <a:gd name="T3" fmla="*/ 6 h 21600"/>
                <a:gd name="T4" fmla="*/ 0 w 21600"/>
                <a:gd name="T5" fmla="*/ 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hlink"/>
              </a:solidFill>
              <a:round/>
              <a:headEnd/>
              <a:tailEnd/>
            </a:ln>
          </p:spPr>
          <p:txBody>
            <a:bodyPr wrap="none" anchor="ctr">
              <a:prstTxWarp prst="textNoShape">
                <a:avLst/>
              </a:prstTxWarp>
            </a:bodyPr>
            <a:lstStyle/>
            <a:p>
              <a:pPr eaLnBrk="0" hangingPunct="0"/>
              <a:endParaRPr lang="en-US"/>
            </a:p>
          </p:txBody>
        </p:sp>
        <p:sp>
          <p:nvSpPr>
            <p:cNvPr id="118879" name="Arc 26"/>
            <p:cNvSpPr>
              <a:spLocks/>
            </p:cNvSpPr>
            <p:nvPr/>
          </p:nvSpPr>
          <p:spPr bwMode="auto">
            <a:xfrm>
              <a:off x="2012" y="1559"/>
              <a:ext cx="302" cy="351"/>
            </a:xfrm>
            <a:custGeom>
              <a:avLst/>
              <a:gdLst>
                <a:gd name="T0" fmla="*/ 0 w 21600"/>
                <a:gd name="T1" fmla="*/ 0 h 21600"/>
                <a:gd name="T2" fmla="*/ 4 w 21600"/>
                <a:gd name="T3" fmla="*/ 6 h 21600"/>
                <a:gd name="T4" fmla="*/ 0 w 21600"/>
                <a:gd name="T5" fmla="*/ 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hlink"/>
              </a:solidFill>
              <a:round/>
              <a:headEnd/>
              <a:tailEnd/>
            </a:ln>
          </p:spPr>
          <p:txBody>
            <a:bodyPr wrap="none" anchor="ctr">
              <a:prstTxWarp prst="textNoShape">
                <a:avLst/>
              </a:prstTxWarp>
            </a:bodyPr>
            <a:lstStyle/>
            <a:p>
              <a:pPr eaLnBrk="0" hangingPunct="0"/>
              <a:endParaRPr lang="en-US"/>
            </a:p>
          </p:txBody>
        </p:sp>
        <p:sp>
          <p:nvSpPr>
            <p:cNvPr id="118880" name="Arc 27"/>
            <p:cNvSpPr>
              <a:spLocks/>
            </p:cNvSpPr>
            <p:nvPr/>
          </p:nvSpPr>
          <p:spPr bwMode="auto">
            <a:xfrm>
              <a:off x="2049" y="1555"/>
              <a:ext cx="302" cy="351"/>
            </a:xfrm>
            <a:custGeom>
              <a:avLst/>
              <a:gdLst>
                <a:gd name="T0" fmla="*/ 0 w 21600"/>
                <a:gd name="T1" fmla="*/ 0 h 21600"/>
                <a:gd name="T2" fmla="*/ 4 w 21600"/>
                <a:gd name="T3" fmla="*/ 6 h 21600"/>
                <a:gd name="T4" fmla="*/ 0 w 21600"/>
                <a:gd name="T5" fmla="*/ 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hlink"/>
              </a:solidFill>
              <a:round/>
              <a:headEnd/>
              <a:tailEnd/>
            </a:ln>
          </p:spPr>
          <p:txBody>
            <a:bodyPr wrap="none" anchor="ctr">
              <a:prstTxWarp prst="textNoShape">
                <a:avLst/>
              </a:prstTxWarp>
            </a:bodyPr>
            <a:lstStyle/>
            <a:p>
              <a:pPr eaLnBrk="0" hangingPunct="0"/>
              <a:endParaRPr lang="en-US"/>
            </a:p>
          </p:txBody>
        </p:sp>
        <p:sp>
          <p:nvSpPr>
            <p:cNvPr id="118881" name="Text Box 28"/>
            <p:cNvSpPr txBox="1">
              <a:spLocks noChangeArrowheads="1"/>
            </p:cNvSpPr>
            <p:nvPr/>
          </p:nvSpPr>
          <p:spPr bwMode="auto">
            <a:xfrm>
              <a:off x="1154" y="1371"/>
              <a:ext cx="836" cy="288"/>
            </a:xfrm>
            <a:prstGeom prst="rect">
              <a:avLst/>
            </a:prstGeom>
            <a:noFill/>
            <a:ln w="9525">
              <a:noFill/>
              <a:miter lim="800000"/>
              <a:headEnd/>
              <a:tailEnd/>
            </a:ln>
          </p:spPr>
          <p:txBody>
            <a:bodyPr wrap="none">
              <a:prstTxWarp prst="textNoShape">
                <a:avLst/>
              </a:prstTxWarp>
              <a:spAutoFit/>
            </a:bodyPr>
            <a:lstStyle/>
            <a:p>
              <a:pPr eaLnBrk="0" hangingPunct="0"/>
              <a:r>
                <a:rPr lang="en-US"/>
                <a:t>Inner HC</a:t>
              </a:r>
            </a:p>
          </p:txBody>
        </p:sp>
      </p:grpSp>
      <p:sp>
        <p:nvSpPr>
          <p:cNvPr id="118787" name="Rectangle 29"/>
          <p:cNvSpPr>
            <a:spLocks noGrp="1" noChangeArrowheads="1"/>
          </p:cNvSpPr>
          <p:nvPr>
            <p:ph type="title"/>
          </p:nvPr>
        </p:nvSpPr>
        <p:spPr/>
        <p:txBody>
          <a:bodyPr/>
          <a:lstStyle/>
          <a:p>
            <a:pPr eaLnBrk="1" hangingPunct="1"/>
            <a:r>
              <a:rPr lang="en-US"/>
              <a:t>Multiple integrators</a:t>
            </a:r>
          </a:p>
        </p:txBody>
      </p:sp>
      <p:sp>
        <p:nvSpPr>
          <p:cNvPr id="118788" name="Arc 30"/>
          <p:cNvSpPr>
            <a:spLocks/>
          </p:cNvSpPr>
          <p:nvPr/>
        </p:nvSpPr>
        <p:spPr bwMode="auto">
          <a:xfrm>
            <a:off x="3198813" y="2466975"/>
            <a:ext cx="479425" cy="557213"/>
          </a:xfrm>
          <a:custGeom>
            <a:avLst/>
            <a:gdLst>
              <a:gd name="T0" fmla="*/ 0 w 21600"/>
              <a:gd name="T1" fmla="*/ 0 h 21600"/>
              <a:gd name="T2" fmla="*/ 10641126 w 21600"/>
              <a:gd name="T3" fmla="*/ 14374367 h 21600"/>
              <a:gd name="T4" fmla="*/ 0 w 21600"/>
              <a:gd name="T5" fmla="*/ 1437436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118789" name="Arc 31"/>
          <p:cNvSpPr>
            <a:spLocks/>
          </p:cNvSpPr>
          <p:nvPr/>
        </p:nvSpPr>
        <p:spPr bwMode="auto">
          <a:xfrm>
            <a:off x="3182938" y="2425700"/>
            <a:ext cx="479425" cy="557213"/>
          </a:xfrm>
          <a:custGeom>
            <a:avLst/>
            <a:gdLst>
              <a:gd name="T0" fmla="*/ 0 w 21600"/>
              <a:gd name="T1" fmla="*/ 0 h 21600"/>
              <a:gd name="T2" fmla="*/ 10641126 w 21600"/>
              <a:gd name="T3" fmla="*/ 14374367 h 21600"/>
              <a:gd name="T4" fmla="*/ 0 w 21600"/>
              <a:gd name="T5" fmla="*/ 1437436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118790" name="Arc 32"/>
          <p:cNvSpPr>
            <a:spLocks/>
          </p:cNvSpPr>
          <p:nvPr/>
        </p:nvSpPr>
        <p:spPr bwMode="auto">
          <a:xfrm>
            <a:off x="3228975" y="2471738"/>
            <a:ext cx="479425" cy="557212"/>
          </a:xfrm>
          <a:custGeom>
            <a:avLst/>
            <a:gdLst>
              <a:gd name="T0" fmla="*/ 0 w 21600"/>
              <a:gd name="T1" fmla="*/ 0 h 21600"/>
              <a:gd name="T2" fmla="*/ 10641126 w 21600"/>
              <a:gd name="T3" fmla="*/ 14374315 h 21600"/>
              <a:gd name="T4" fmla="*/ 0 w 21600"/>
              <a:gd name="T5" fmla="*/ 143743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118791" name="Arc 33"/>
          <p:cNvSpPr>
            <a:spLocks/>
          </p:cNvSpPr>
          <p:nvPr/>
        </p:nvSpPr>
        <p:spPr bwMode="auto">
          <a:xfrm>
            <a:off x="3327400" y="2478088"/>
            <a:ext cx="479425" cy="687387"/>
          </a:xfrm>
          <a:custGeom>
            <a:avLst/>
            <a:gdLst>
              <a:gd name="T0" fmla="*/ 0 w 21600"/>
              <a:gd name="T1" fmla="*/ 0 h 21600"/>
              <a:gd name="T2" fmla="*/ 10641126 w 21600"/>
              <a:gd name="T3" fmla="*/ 21875041 h 21600"/>
              <a:gd name="T4" fmla="*/ 0 w 21600"/>
              <a:gd name="T5" fmla="*/ 2187504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118792" name="Text Box 34"/>
          <p:cNvSpPr txBox="1">
            <a:spLocks noChangeArrowheads="1"/>
          </p:cNvSpPr>
          <p:nvPr/>
        </p:nvSpPr>
        <p:spPr bwMode="auto">
          <a:xfrm>
            <a:off x="466725" y="3416300"/>
            <a:ext cx="1563688" cy="457200"/>
          </a:xfrm>
          <a:prstGeom prst="rect">
            <a:avLst/>
          </a:prstGeom>
          <a:noFill/>
          <a:ln w="9525">
            <a:noFill/>
            <a:miter lim="800000"/>
            <a:headEnd/>
            <a:tailEnd/>
          </a:ln>
        </p:spPr>
        <p:txBody>
          <a:bodyPr wrap="none">
            <a:prstTxWarp prst="textNoShape">
              <a:avLst/>
            </a:prstTxWarp>
            <a:spAutoFit/>
          </a:bodyPr>
          <a:lstStyle/>
          <a:p>
            <a:pPr eaLnBrk="0" hangingPunct="0"/>
            <a:r>
              <a:rPr lang="en-US"/>
              <a:t>AN fiber 1 </a:t>
            </a:r>
          </a:p>
        </p:txBody>
      </p:sp>
      <p:grpSp>
        <p:nvGrpSpPr>
          <p:cNvPr id="118793" name="Group 35"/>
          <p:cNvGrpSpPr>
            <a:grpSpLocks/>
          </p:cNvGrpSpPr>
          <p:nvPr/>
        </p:nvGrpSpPr>
        <p:grpSpPr bwMode="auto">
          <a:xfrm>
            <a:off x="2470150" y="3530600"/>
            <a:ext cx="3810000" cy="1003300"/>
            <a:chOff x="1634" y="2220"/>
            <a:chExt cx="2400" cy="632"/>
          </a:xfrm>
        </p:grpSpPr>
        <p:grpSp>
          <p:nvGrpSpPr>
            <p:cNvPr id="118850" name="Group 36"/>
            <p:cNvGrpSpPr>
              <a:grpSpLocks/>
            </p:cNvGrpSpPr>
            <p:nvPr/>
          </p:nvGrpSpPr>
          <p:grpSpPr bwMode="auto">
            <a:xfrm>
              <a:off x="2095" y="2220"/>
              <a:ext cx="417" cy="624"/>
              <a:chOff x="1776" y="2544"/>
              <a:chExt cx="417" cy="624"/>
            </a:xfrm>
          </p:grpSpPr>
          <p:sp>
            <p:nvSpPr>
              <p:cNvPr id="118868" name="AutoShape 37"/>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18869" name="Oval 38"/>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18870" name="Freeform 39"/>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nvGrpSpPr>
            <p:cNvPr id="118851" name="Group 40"/>
            <p:cNvGrpSpPr>
              <a:grpSpLocks/>
            </p:cNvGrpSpPr>
            <p:nvPr/>
          </p:nvGrpSpPr>
          <p:grpSpPr bwMode="auto">
            <a:xfrm>
              <a:off x="2575" y="2220"/>
              <a:ext cx="417" cy="624"/>
              <a:chOff x="1776" y="2544"/>
              <a:chExt cx="417" cy="624"/>
            </a:xfrm>
          </p:grpSpPr>
          <p:sp>
            <p:nvSpPr>
              <p:cNvPr id="118865" name="AutoShape 41"/>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18866" name="Oval 42"/>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18867" name="Freeform 43"/>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nvGrpSpPr>
            <p:cNvPr id="118852" name="Group 44"/>
            <p:cNvGrpSpPr>
              <a:grpSpLocks/>
            </p:cNvGrpSpPr>
            <p:nvPr/>
          </p:nvGrpSpPr>
          <p:grpSpPr bwMode="auto">
            <a:xfrm>
              <a:off x="1634" y="2220"/>
              <a:ext cx="417" cy="624"/>
              <a:chOff x="1776" y="2544"/>
              <a:chExt cx="417" cy="624"/>
            </a:xfrm>
          </p:grpSpPr>
          <p:sp>
            <p:nvSpPr>
              <p:cNvPr id="118862" name="AutoShape 45"/>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18863" name="Oval 46"/>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18864" name="Freeform 47"/>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nvGrpSpPr>
            <p:cNvPr id="118853" name="Group 48"/>
            <p:cNvGrpSpPr>
              <a:grpSpLocks/>
            </p:cNvGrpSpPr>
            <p:nvPr/>
          </p:nvGrpSpPr>
          <p:grpSpPr bwMode="auto">
            <a:xfrm>
              <a:off x="3036" y="2220"/>
              <a:ext cx="417" cy="624"/>
              <a:chOff x="1776" y="2544"/>
              <a:chExt cx="417" cy="624"/>
            </a:xfrm>
          </p:grpSpPr>
          <p:sp>
            <p:nvSpPr>
              <p:cNvPr id="118859" name="AutoShape 49"/>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18860" name="Oval 50"/>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18861" name="Freeform 51"/>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nvGrpSpPr>
            <p:cNvPr id="118854" name="Group 52"/>
            <p:cNvGrpSpPr>
              <a:grpSpLocks/>
            </p:cNvGrpSpPr>
            <p:nvPr/>
          </p:nvGrpSpPr>
          <p:grpSpPr bwMode="auto">
            <a:xfrm>
              <a:off x="3497" y="2220"/>
              <a:ext cx="417" cy="624"/>
              <a:chOff x="1776" y="2544"/>
              <a:chExt cx="417" cy="624"/>
            </a:xfrm>
          </p:grpSpPr>
          <p:sp>
            <p:nvSpPr>
              <p:cNvPr id="118856" name="AutoShape 53"/>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18857" name="Oval 54"/>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18858" name="Freeform 55"/>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sp>
          <p:nvSpPr>
            <p:cNvPr id="118855" name="Line 56"/>
            <p:cNvSpPr>
              <a:spLocks noChangeShapeType="1"/>
            </p:cNvSpPr>
            <p:nvPr/>
          </p:nvSpPr>
          <p:spPr bwMode="auto">
            <a:xfrm flipV="1">
              <a:off x="1674" y="2852"/>
              <a:ext cx="2360" cy="0"/>
            </a:xfrm>
            <a:prstGeom prst="line">
              <a:avLst/>
            </a:prstGeom>
            <a:noFill/>
            <a:ln w="38100">
              <a:solidFill>
                <a:schemeClr val="tx1"/>
              </a:solidFill>
              <a:round/>
              <a:headEnd/>
              <a:tailEnd type="arrow" w="med" len="med"/>
            </a:ln>
          </p:spPr>
          <p:txBody>
            <a:bodyPr wrap="none" anchor="ctr">
              <a:prstTxWarp prst="textNoShape">
                <a:avLst/>
              </a:prstTxWarp>
            </a:bodyPr>
            <a:lstStyle/>
            <a:p>
              <a:endParaRPr lang="en-US"/>
            </a:p>
          </p:txBody>
        </p:sp>
      </p:grpSp>
      <p:sp>
        <p:nvSpPr>
          <p:cNvPr id="118794" name="Text Box 57"/>
          <p:cNvSpPr txBox="1">
            <a:spLocks noChangeArrowheads="1"/>
          </p:cNvSpPr>
          <p:nvPr/>
        </p:nvSpPr>
        <p:spPr bwMode="auto">
          <a:xfrm>
            <a:off x="454025" y="4141788"/>
            <a:ext cx="1487488" cy="457200"/>
          </a:xfrm>
          <a:prstGeom prst="rect">
            <a:avLst/>
          </a:prstGeom>
          <a:noFill/>
          <a:ln w="9525">
            <a:noFill/>
            <a:miter lim="800000"/>
            <a:headEnd/>
            <a:tailEnd/>
          </a:ln>
        </p:spPr>
        <p:txBody>
          <a:bodyPr wrap="none">
            <a:prstTxWarp prst="textNoShape">
              <a:avLst/>
            </a:prstTxWarp>
            <a:spAutoFit/>
          </a:bodyPr>
          <a:lstStyle/>
          <a:p>
            <a:pPr eaLnBrk="0" hangingPunct="0"/>
            <a:r>
              <a:rPr lang="en-US"/>
              <a:t>AN fiber 2</a:t>
            </a:r>
          </a:p>
        </p:txBody>
      </p:sp>
      <p:grpSp>
        <p:nvGrpSpPr>
          <p:cNvPr id="118795" name="Group 58"/>
          <p:cNvGrpSpPr>
            <a:grpSpLocks/>
          </p:cNvGrpSpPr>
          <p:nvPr/>
        </p:nvGrpSpPr>
        <p:grpSpPr bwMode="auto">
          <a:xfrm>
            <a:off x="3141663" y="2397125"/>
            <a:ext cx="620712" cy="1563688"/>
            <a:chOff x="1979" y="1510"/>
            <a:chExt cx="391" cy="985"/>
          </a:xfrm>
        </p:grpSpPr>
        <p:sp>
          <p:nvSpPr>
            <p:cNvPr id="118840" name="Arc 59"/>
            <p:cNvSpPr>
              <a:spLocks/>
            </p:cNvSpPr>
            <p:nvPr/>
          </p:nvSpPr>
          <p:spPr bwMode="auto">
            <a:xfrm>
              <a:off x="2024" y="1567"/>
              <a:ext cx="286" cy="902"/>
            </a:xfrm>
            <a:custGeom>
              <a:avLst/>
              <a:gdLst>
                <a:gd name="T0" fmla="*/ 0 w 21600"/>
                <a:gd name="T1" fmla="*/ 0 h 21441"/>
                <a:gd name="T2" fmla="*/ 4 w 21600"/>
                <a:gd name="T3" fmla="*/ 38 h 21441"/>
                <a:gd name="T4" fmla="*/ 0 w 21600"/>
                <a:gd name="T5" fmla="*/ 38 h 21441"/>
                <a:gd name="T6" fmla="*/ 0 60000 65536"/>
                <a:gd name="T7" fmla="*/ 0 60000 65536"/>
                <a:gd name="T8" fmla="*/ 0 60000 65536"/>
                <a:gd name="T9" fmla="*/ 0 w 21600"/>
                <a:gd name="T10" fmla="*/ 0 h 21441"/>
                <a:gd name="T11" fmla="*/ 21600 w 21600"/>
                <a:gd name="T12" fmla="*/ 21441 h 21441"/>
              </a:gdLst>
              <a:ahLst/>
              <a:cxnLst>
                <a:cxn ang="T6">
                  <a:pos x="T0" y="T1"/>
                </a:cxn>
                <a:cxn ang="T7">
                  <a:pos x="T2" y="T3"/>
                </a:cxn>
                <a:cxn ang="T8">
                  <a:pos x="T4" y="T5"/>
                </a:cxn>
              </a:cxnLst>
              <a:rect l="T9" t="T10" r="T11" b="T12"/>
              <a:pathLst>
                <a:path w="21600" h="21441" fill="none" extrusionOk="0">
                  <a:moveTo>
                    <a:pt x="2613" y="-1"/>
                  </a:moveTo>
                  <a:cubicBezTo>
                    <a:pt x="13451" y="1320"/>
                    <a:pt x="21600" y="10522"/>
                    <a:pt x="21600" y="21441"/>
                  </a:cubicBezTo>
                </a:path>
                <a:path w="21600" h="21441" stroke="0" extrusionOk="0">
                  <a:moveTo>
                    <a:pt x="2613" y="-1"/>
                  </a:moveTo>
                  <a:cubicBezTo>
                    <a:pt x="13451" y="1320"/>
                    <a:pt x="21600" y="10522"/>
                    <a:pt x="21600" y="21441"/>
                  </a:cubicBezTo>
                  <a:lnTo>
                    <a:pt x="0" y="21441"/>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grpSp>
          <p:nvGrpSpPr>
            <p:cNvPr id="118841" name="Group 60"/>
            <p:cNvGrpSpPr>
              <a:grpSpLocks/>
            </p:cNvGrpSpPr>
            <p:nvPr/>
          </p:nvGrpSpPr>
          <p:grpSpPr bwMode="auto">
            <a:xfrm>
              <a:off x="1979" y="1510"/>
              <a:ext cx="391" cy="985"/>
              <a:chOff x="1995" y="1496"/>
              <a:chExt cx="391" cy="985"/>
            </a:xfrm>
          </p:grpSpPr>
          <p:sp>
            <p:nvSpPr>
              <p:cNvPr id="118842" name="Arc 61"/>
              <p:cNvSpPr>
                <a:spLocks/>
              </p:cNvSpPr>
              <p:nvPr/>
            </p:nvSpPr>
            <p:spPr bwMode="auto">
              <a:xfrm>
                <a:off x="1995" y="1579"/>
                <a:ext cx="286" cy="902"/>
              </a:xfrm>
              <a:custGeom>
                <a:avLst/>
                <a:gdLst>
                  <a:gd name="T0" fmla="*/ 0 w 21600"/>
                  <a:gd name="T1" fmla="*/ 0 h 21441"/>
                  <a:gd name="T2" fmla="*/ 4 w 21600"/>
                  <a:gd name="T3" fmla="*/ 38 h 21441"/>
                  <a:gd name="T4" fmla="*/ 0 w 21600"/>
                  <a:gd name="T5" fmla="*/ 38 h 21441"/>
                  <a:gd name="T6" fmla="*/ 0 60000 65536"/>
                  <a:gd name="T7" fmla="*/ 0 60000 65536"/>
                  <a:gd name="T8" fmla="*/ 0 60000 65536"/>
                  <a:gd name="T9" fmla="*/ 0 w 21600"/>
                  <a:gd name="T10" fmla="*/ 0 h 21441"/>
                  <a:gd name="T11" fmla="*/ 21600 w 21600"/>
                  <a:gd name="T12" fmla="*/ 21441 h 21441"/>
                </a:gdLst>
                <a:ahLst/>
                <a:cxnLst>
                  <a:cxn ang="T6">
                    <a:pos x="T0" y="T1"/>
                  </a:cxn>
                  <a:cxn ang="T7">
                    <a:pos x="T2" y="T3"/>
                  </a:cxn>
                  <a:cxn ang="T8">
                    <a:pos x="T4" y="T5"/>
                  </a:cxn>
                </a:cxnLst>
                <a:rect l="T9" t="T10" r="T11" b="T12"/>
                <a:pathLst>
                  <a:path w="21600" h="21441" fill="none" extrusionOk="0">
                    <a:moveTo>
                      <a:pt x="2613" y="-1"/>
                    </a:moveTo>
                    <a:cubicBezTo>
                      <a:pt x="13451" y="1320"/>
                      <a:pt x="21600" y="10522"/>
                      <a:pt x="21600" y="21441"/>
                    </a:cubicBezTo>
                  </a:path>
                  <a:path w="21600" h="21441" stroke="0" extrusionOk="0">
                    <a:moveTo>
                      <a:pt x="2613" y="-1"/>
                    </a:moveTo>
                    <a:cubicBezTo>
                      <a:pt x="13451" y="1320"/>
                      <a:pt x="21600" y="10522"/>
                      <a:pt x="21600" y="21441"/>
                    </a:cubicBezTo>
                    <a:lnTo>
                      <a:pt x="0" y="21441"/>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grpSp>
            <p:nvGrpSpPr>
              <p:cNvPr id="118843" name="Group 62"/>
              <p:cNvGrpSpPr>
                <a:grpSpLocks/>
              </p:cNvGrpSpPr>
              <p:nvPr/>
            </p:nvGrpSpPr>
            <p:grpSpPr bwMode="auto">
              <a:xfrm>
                <a:off x="2026" y="1496"/>
                <a:ext cx="360" cy="939"/>
                <a:chOff x="2027" y="1536"/>
                <a:chExt cx="360" cy="939"/>
              </a:xfrm>
            </p:grpSpPr>
            <p:sp>
              <p:nvSpPr>
                <p:cNvPr id="118844" name="Arc 63"/>
                <p:cNvSpPr>
                  <a:spLocks/>
                </p:cNvSpPr>
                <p:nvPr/>
              </p:nvSpPr>
              <p:spPr bwMode="auto">
                <a:xfrm>
                  <a:off x="2042" y="1537"/>
                  <a:ext cx="286" cy="902"/>
                </a:xfrm>
                <a:custGeom>
                  <a:avLst/>
                  <a:gdLst>
                    <a:gd name="T0" fmla="*/ 0 w 21600"/>
                    <a:gd name="T1" fmla="*/ 0 h 21441"/>
                    <a:gd name="T2" fmla="*/ 4 w 21600"/>
                    <a:gd name="T3" fmla="*/ 38 h 21441"/>
                    <a:gd name="T4" fmla="*/ 0 w 21600"/>
                    <a:gd name="T5" fmla="*/ 38 h 21441"/>
                    <a:gd name="T6" fmla="*/ 0 60000 65536"/>
                    <a:gd name="T7" fmla="*/ 0 60000 65536"/>
                    <a:gd name="T8" fmla="*/ 0 60000 65536"/>
                    <a:gd name="T9" fmla="*/ 0 w 21600"/>
                    <a:gd name="T10" fmla="*/ 0 h 21441"/>
                    <a:gd name="T11" fmla="*/ 21600 w 21600"/>
                    <a:gd name="T12" fmla="*/ 21441 h 21441"/>
                  </a:gdLst>
                  <a:ahLst/>
                  <a:cxnLst>
                    <a:cxn ang="T6">
                      <a:pos x="T0" y="T1"/>
                    </a:cxn>
                    <a:cxn ang="T7">
                      <a:pos x="T2" y="T3"/>
                    </a:cxn>
                    <a:cxn ang="T8">
                      <a:pos x="T4" y="T5"/>
                    </a:cxn>
                  </a:cxnLst>
                  <a:rect l="T9" t="T10" r="T11" b="T12"/>
                  <a:pathLst>
                    <a:path w="21600" h="21441" fill="none" extrusionOk="0">
                      <a:moveTo>
                        <a:pt x="2613" y="-1"/>
                      </a:moveTo>
                      <a:cubicBezTo>
                        <a:pt x="13451" y="1320"/>
                        <a:pt x="21600" y="10522"/>
                        <a:pt x="21600" y="21441"/>
                      </a:cubicBezTo>
                    </a:path>
                    <a:path w="21600" h="21441" stroke="0" extrusionOk="0">
                      <a:moveTo>
                        <a:pt x="2613" y="-1"/>
                      </a:moveTo>
                      <a:cubicBezTo>
                        <a:pt x="13451" y="1320"/>
                        <a:pt x="21600" y="10522"/>
                        <a:pt x="21600" y="21441"/>
                      </a:cubicBezTo>
                      <a:lnTo>
                        <a:pt x="0" y="21441"/>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grpSp>
              <p:nvGrpSpPr>
                <p:cNvPr id="118845" name="Group 64"/>
                <p:cNvGrpSpPr>
                  <a:grpSpLocks/>
                </p:cNvGrpSpPr>
                <p:nvPr/>
              </p:nvGrpSpPr>
              <p:grpSpPr bwMode="auto">
                <a:xfrm>
                  <a:off x="2027" y="1536"/>
                  <a:ext cx="360" cy="939"/>
                  <a:chOff x="2027" y="1536"/>
                  <a:chExt cx="360" cy="939"/>
                </a:xfrm>
              </p:grpSpPr>
              <p:grpSp>
                <p:nvGrpSpPr>
                  <p:cNvPr id="118846" name="Group 65"/>
                  <p:cNvGrpSpPr>
                    <a:grpSpLocks/>
                  </p:cNvGrpSpPr>
                  <p:nvPr/>
                </p:nvGrpSpPr>
                <p:grpSpPr bwMode="auto">
                  <a:xfrm>
                    <a:off x="2063" y="1563"/>
                    <a:ext cx="324" cy="912"/>
                    <a:chOff x="2063" y="1563"/>
                    <a:chExt cx="324" cy="912"/>
                  </a:xfrm>
                </p:grpSpPr>
                <p:sp>
                  <p:nvSpPr>
                    <p:cNvPr id="118848" name="Arc 66"/>
                    <p:cNvSpPr>
                      <a:spLocks/>
                    </p:cNvSpPr>
                    <p:nvPr/>
                  </p:nvSpPr>
                  <p:spPr bwMode="auto">
                    <a:xfrm>
                      <a:off x="2063" y="1573"/>
                      <a:ext cx="286" cy="902"/>
                    </a:xfrm>
                    <a:custGeom>
                      <a:avLst/>
                      <a:gdLst>
                        <a:gd name="T0" fmla="*/ 0 w 21600"/>
                        <a:gd name="T1" fmla="*/ 0 h 21441"/>
                        <a:gd name="T2" fmla="*/ 4 w 21600"/>
                        <a:gd name="T3" fmla="*/ 38 h 21441"/>
                        <a:gd name="T4" fmla="*/ 0 w 21600"/>
                        <a:gd name="T5" fmla="*/ 38 h 21441"/>
                        <a:gd name="T6" fmla="*/ 0 60000 65536"/>
                        <a:gd name="T7" fmla="*/ 0 60000 65536"/>
                        <a:gd name="T8" fmla="*/ 0 60000 65536"/>
                        <a:gd name="T9" fmla="*/ 0 w 21600"/>
                        <a:gd name="T10" fmla="*/ 0 h 21441"/>
                        <a:gd name="T11" fmla="*/ 21600 w 21600"/>
                        <a:gd name="T12" fmla="*/ 21441 h 21441"/>
                      </a:gdLst>
                      <a:ahLst/>
                      <a:cxnLst>
                        <a:cxn ang="T6">
                          <a:pos x="T0" y="T1"/>
                        </a:cxn>
                        <a:cxn ang="T7">
                          <a:pos x="T2" y="T3"/>
                        </a:cxn>
                        <a:cxn ang="T8">
                          <a:pos x="T4" y="T5"/>
                        </a:cxn>
                      </a:cxnLst>
                      <a:rect l="T9" t="T10" r="T11" b="T12"/>
                      <a:pathLst>
                        <a:path w="21600" h="21441" fill="none" extrusionOk="0">
                          <a:moveTo>
                            <a:pt x="2613" y="-1"/>
                          </a:moveTo>
                          <a:cubicBezTo>
                            <a:pt x="13451" y="1320"/>
                            <a:pt x="21600" y="10522"/>
                            <a:pt x="21600" y="21441"/>
                          </a:cubicBezTo>
                        </a:path>
                        <a:path w="21600" h="21441" stroke="0" extrusionOk="0">
                          <a:moveTo>
                            <a:pt x="2613" y="-1"/>
                          </a:moveTo>
                          <a:cubicBezTo>
                            <a:pt x="13451" y="1320"/>
                            <a:pt x="21600" y="10522"/>
                            <a:pt x="21600" y="21441"/>
                          </a:cubicBezTo>
                          <a:lnTo>
                            <a:pt x="0" y="21441"/>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118849" name="Arc 67"/>
                    <p:cNvSpPr>
                      <a:spLocks/>
                    </p:cNvSpPr>
                    <p:nvPr/>
                  </p:nvSpPr>
                  <p:spPr bwMode="auto">
                    <a:xfrm>
                      <a:off x="2101" y="1563"/>
                      <a:ext cx="286" cy="902"/>
                    </a:xfrm>
                    <a:custGeom>
                      <a:avLst/>
                      <a:gdLst>
                        <a:gd name="T0" fmla="*/ 0 w 21600"/>
                        <a:gd name="T1" fmla="*/ 0 h 21441"/>
                        <a:gd name="T2" fmla="*/ 4 w 21600"/>
                        <a:gd name="T3" fmla="*/ 38 h 21441"/>
                        <a:gd name="T4" fmla="*/ 0 w 21600"/>
                        <a:gd name="T5" fmla="*/ 38 h 21441"/>
                        <a:gd name="T6" fmla="*/ 0 60000 65536"/>
                        <a:gd name="T7" fmla="*/ 0 60000 65536"/>
                        <a:gd name="T8" fmla="*/ 0 60000 65536"/>
                        <a:gd name="T9" fmla="*/ 0 w 21600"/>
                        <a:gd name="T10" fmla="*/ 0 h 21441"/>
                        <a:gd name="T11" fmla="*/ 21600 w 21600"/>
                        <a:gd name="T12" fmla="*/ 21441 h 21441"/>
                      </a:gdLst>
                      <a:ahLst/>
                      <a:cxnLst>
                        <a:cxn ang="T6">
                          <a:pos x="T0" y="T1"/>
                        </a:cxn>
                        <a:cxn ang="T7">
                          <a:pos x="T2" y="T3"/>
                        </a:cxn>
                        <a:cxn ang="T8">
                          <a:pos x="T4" y="T5"/>
                        </a:cxn>
                      </a:cxnLst>
                      <a:rect l="T9" t="T10" r="T11" b="T12"/>
                      <a:pathLst>
                        <a:path w="21600" h="21441" fill="none" extrusionOk="0">
                          <a:moveTo>
                            <a:pt x="2613" y="-1"/>
                          </a:moveTo>
                          <a:cubicBezTo>
                            <a:pt x="13451" y="1320"/>
                            <a:pt x="21600" y="10522"/>
                            <a:pt x="21600" y="21441"/>
                          </a:cubicBezTo>
                        </a:path>
                        <a:path w="21600" h="21441" stroke="0" extrusionOk="0">
                          <a:moveTo>
                            <a:pt x="2613" y="-1"/>
                          </a:moveTo>
                          <a:cubicBezTo>
                            <a:pt x="13451" y="1320"/>
                            <a:pt x="21600" y="10522"/>
                            <a:pt x="21600" y="21441"/>
                          </a:cubicBezTo>
                          <a:lnTo>
                            <a:pt x="0" y="21441"/>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grpSp>
              <p:sp>
                <p:nvSpPr>
                  <p:cNvPr id="118847" name="Arc 68"/>
                  <p:cNvSpPr>
                    <a:spLocks/>
                  </p:cNvSpPr>
                  <p:nvPr/>
                </p:nvSpPr>
                <p:spPr bwMode="auto">
                  <a:xfrm>
                    <a:off x="2027" y="1536"/>
                    <a:ext cx="286" cy="902"/>
                  </a:xfrm>
                  <a:custGeom>
                    <a:avLst/>
                    <a:gdLst>
                      <a:gd name="T0" fmla="*/ 0 w 21600"/>
                      <a:gd name="T1" fmla="*/ 0 h 21441"/>
                      <a:gd name="T2" fmla="*/ 4 w 21600"/>
                      <a:gd name="T3" fmla="*/ 38 h 21441"/>
                      <a:gd name="T4" fmla="*/ 0 w 21600"/>
                      <a:gd name="T5" fmla="*/ 38 h 21441"/>
                      <a:gd name="T6" fmla="*/ 0 60000 65536"/>
                      <a:gd name="T7" fmla="*/ 0 60000 65536"/>
                      <a:gd name="T8" fmla="*/ 0 60000 65536"/>
                      <a:gd name="T9" fmla="*/ 0 w 21600"/>
                      <a:gd name="T10" fmla="*/ 0 h 21441"/>
                      <a:gd name="T11" fmla="*/ 21600 w 21600"/>
                      <a:gd name="T12" fmla="*/ 21441 h 21441"/>
                    </a:gdLst>
                    <a:ahLst/>
                    <a:cxnLst>
                      <a:cxn ang="T6">
                        <a:pos x="T0" y="T1"/>
                      </a:cxn>
                      <a:cxn ang="T7">
                        <a:pos x="T2" y="T3"/>
                      </a:cxn>
                      <a:cxn ang="T8">
                        <a:pos x="T4" y="T5"/>
                      </a:cxn>
                    </a:cxnLst>
                    <a:rect l="T9" t="T10" r="T11" b="T12"/>
                    <a:pathLst>
                      <a:path w="21600" h="21441" fill="none" extrusionOk="0">
                        <a:moveTo>
                          <a:pt x="2613" y="-1"/>
                        </a:moveTo>
                        <a:cubicBezTo>
                          <a:pt x="13451" y="1320"/>
                          <a:pt x="21600" y="10522"/>
                          <a:pt x="21600" y="21441"/>
                        </a:cubicBezTo>
                      </a:path>
                      <a:path w="21600" h="21441" stroke="0" extrusionOk="0">
                        <a:moveTo>
                          <a:pt x="2613" y="-1"/>
                        </a:moveTo>
                        <a:cubicBezTo>
                          <a:pt x="13451" y="1320"/>
                          <a:pt x="21600" y="10522"/>
                          <a:pt x="21600" y="21441"/>
                        </a:cubicBezTo>
                        <a:lnTo>
                          <a:pt x="0" y="21441"/>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grpSp>
          </p:grpSp>
        </p:grpSp>
      </p:grpSp>
      <p:grpSp>
        <p:nvGrpSpPr>
          <p:cNvPr id="118796" name="Group 69"/>
          <p:cNvGrpSpPr>
            <a:grpSpLocks/>
          </p:cNvGrpSpPr>
          <p:nvPr/>
        </p:nvGrpSpPr>
        <p:grpSpPr bwMode="auto">
          <a:xfrm>
            <a:off x="2393950" y="4291013"/>
            <a:ext cx="3810000" cy="2244725"/>
            <a:chOff x="1534" y="3021"/>
            <a:chExt cx="2400" cy="1414"/>
          </a:xfrm>
        </p:grpSpPr>
        <p:grpSp>
          <p:nvGrpSpPr>
            <p:cNvPr id="118817" name="Group 70"/>
            <p:cNvGrpSpPr>
              <a:grpSpLocks/>
            </p:cNvGrpSpPr>
            <p:nvPr/>
          </p:nvGrpSpPr>
          <p:grpSpPr bwMode="auto">
            <a:xfrm>
              <a:off x="1534" y="3021"/>
              <a:ext cx="2400" cy="632"/>
              <a:chOff x="1534" y="3021"/>
              <a:chExt cx="2400" cy="632"/>
            </a:xfrm>
          </p:grpSpPr>
          <p:grpSp>
            <p:nvGrpSpPr>
              <p:cNvPr id="118819" name="Group 71"/>
              <p:cNvGrpSpPr>
                <a:grpSpLocks/>
              </p:cNvGrpSpPr>
              <p:nvPr/>
            </p:nvGrpSpPr>
            <p:grpSpPr bwMode="auto">
              <a:xfrm>
                <a:off x="1995" y="3021"/>
                <a:ext cx="417" cy="624"/>
                <a:chOff x="1776" y="2544"/>
                <a:chExt cx="417" cy="624"/>
              </a:xfrm>
            </p:grpSpPr>
            <p:sp>
              <p:nvSpPr>
                <p:cNvPr id="118837" name="AutoShape 72"/>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18838" name="Oval 73"/>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18839" name="Freeform 74"/>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nvGrpSpPr>
              <p:cNvPr id="118820" name="Group 75"/>
              <p:cNvGrpSpPr>
                <a:grpSpLocks/>
              </p:cNvGrpSpPr>
              <p:nvPr/>
            </p:nvGrpSpPr>
            <p:grpSpPr bwMode="auto">
              <a:xfrm>
                <a:off x="2475" y="3021"/>
                <a:ext cx="417" cy="624"/>
                <a:chOff x="1776" y="2544"/>
                <a:chExt cx="417" cy="624"/>
              </a:xfrm>
            </p:grpSpPr>
            <p:sp>
              <p:nvSpPr>
                <p:cNvPr id="118834" name="AutoShape 76"/>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18835" name="Oval 77"/>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18836" name="Freeform 78"/>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nvGrpSpPr>
              <p:cNvPr id="118821" name="Group 79"/>
              <p:cNvGrpSpPr>
                <a:grpSpLocks/>
              </p:cNvGrpSpPr>
              <p:nvPr/>
            </p:nvGrpSpPr>
            <p:grpSpPr bwMode="auto">
              <a:xfrm>
                <a:off x="1534" y="3021"/>
                <a:ext cx="417" cy="624"/>
                <a:chOff x="1776" y="2544"/>
                <a:chExt cx="417" cy="624"/>
              </a:xfrm>
            </p:grpSpPr>
            <p:sp>
              <p:nvSpPr>
                <p:cNvPr id="118831" name="AutoShape 80"/>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18832" name="Oval 81"/>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18833" name="Freeform 82"/>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nvGrpSpPr>
              <p:cNvPr id="118822" name="Group 83"/>
              <p:cNvGrpSpPr>
                <a:grpSpLocks/>
              </p:cNvGrpSpPr>
              <p:nvPr/>
            </p:nvGrpSpPr>
            <p:grpSpPr bwMode="auto">
              <a:xfrm>
                <a:off x="2936" y="3021"/>
                <a:ext cx="417" cy="624"/>
                <a:chOff x="1776" y="2544"/>
                <a:chExt cx="417" cy="624"/>
              </a:xfrm>
            </p:grpSpPr>
            <p:sp>
              <p:nvSpPr>
                <p:cNvPr id="118828" name="AutoShape 84"/>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18829" name="Oval 85"/>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18830" name="Freeform 86"/>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nvGrpSpPr>
              <p:cNvPr id="118823" name="Group 87"/>
              <p:cNvGrpSpPr>
                <a:grpSpLocks/>
              </p:cNvGrpSpPr>
              <p:nvPr/>
            </p:nvGrpSpPr>
            <p:grpSpPr bwMode="auto">
              <a:xfrm>
                <a:off x="3397" y="3021"/>
                <a:ext cx="417" cy="624"/>
                <a:chOff x="1776" y="2544"/>
                <a:chExt cx="417" cy="624"/>
              </a:xfrm>
            </p:grpSpPr>
            <p:sp>
              <p:nvSpPr>
                <p:cNvPr id="118825" name="AutoShape 88"/>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18826" name="Oval 89"/>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18827" name="Freeform 90"/>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sp>
            <p:nvSpPr>
              <p:cNvPr id="118824" name="Line 91"/>
              <p:cNvSpPr>
                <a:spLocks noChangeShapeType="1"/>
              </p:cNvSpPr>
              <p:nvPr/>
            </p:nvSpPr>
            <p:spPr bwMode="auto">
              <a:xfrm flipV="1">
                <a:off x="1574" y="3653"/>
                <a:ext cx="2360" cy="0"/>
              </a:xfrm>
              <a:prstGeom prst="line">
                <a:avLst/>
              </a:prstGeom>
              <a:noFill/>
              <a:ln w="38100">
                <a:solidFill>
                  <a:schemeClr val="tx1"/>
                </a:solidFill>
                <a:round/>
                <a:headEnd/>
                <a:tailEnd type="arrow" w="med" len="med"/>
              </a:ln>
            </p:spPr>
            <p:txBody>
              <a:bodyPr wrap="none" anchor="ctr">
                <a:prstTxWarp prst="textNoShape">
                  <a:avLst/>
                </a:prstTxWarp>
              </a:bodyPr>
              <a:lstStyle/>
              <a:p>
                <a:endParaRPr lang="en-US"/>
              </a:p>
            </p:txBody>
          </p:sp>
        </p:grpSp>
        <p:sp>
          <p:nvSpPr>
            <p:cNvPr id="118818" name="Text Box 92"/>
            <p:cNvSpPr txBox="1">
              <a:spLocks noChangeArrowheads="1"/>
            </p:cNvSpPr>
            <p:nvPr/>
          </p:nvSpPr>
          <p:spPr bwMode="auto">
            <a:xfrm>
              <a:off x="3312" y="3687"/>
              <a:ext cx="622" cy="748"/>
            </a:xfrm>
            <a:prstGeom prst="rect">
              <a:avLst/>
            </a:prstGeom>
            <a:noFill/>
            <a:ln w="9525">
              <a:noFill/>
              <a:miter lim="800000"/>
              <a:headEnd/>
              <a:tailEnd/>
            </a:ln>
          </p:spPr>
          <p:txBody>
            <a:bodyPr>
              <a:prstTxWarp prst="textNoShape">
                <a:avLst/>
              </a:prstTxWarp>
              <a:spAutoFit/>
            </a:bodyPr>
            <a:lstStyle/>
            <a:p>
              <a:pPr eaLnBrk="0" hangingPunct="0"/>
              <a:r>
                <a:rPr lang="en-US"/>
                <a:t>To the Brain</a:t>
              </a:r>
            </a:p>
          </p:txBody>
        </p:sp>
      </p:grpSp>
      <p:grpSp>
        <p:nvGrpSpPr>
          <p:cNvPr id="118797" name="Group 93"/>
          <p:cNvGrpSpPr>
            <a:grpSpLocks/>
          </p:cNvGrpSpPr>
          <p:nvPr/>
        </p:nvGrpSpPr>
        <p:grpSpPr bwMode="auto">
          <a:xfrm>
            <a:off x="3268663" y="2284413"/>
            <a:ext cx="309562" cy="2441575"/>
            <a:chOff x="1979" y="1510"/>
            <a:chExt cx="391" cy="985"/>
          </a:xfrm>
        </p:grpSpPr>
        <p:sp>
          <p:nvSpPr>
            <p:cNvPr id="118807" name="Arc 94"/>
            <p:cNvSpPr>
              <a:spLocks/>
            </p:cNvSpPr>
            <p:nvPr/>
          </p:nvSpPr>
          <p:spPr bwMode="auto">
            <a:xfrm>
              <a:off x="2024" y="1567"/>
              <a:ext cx="286" cy="902"/>
            </a:xfrm>
            <a:custGeom>
              <a:avLst/>
              <a:gdLst>
                <a:gd name="T0" fmla="*/ 0 w 21600"/>
                <a:gd name="T1" fmla="*/ 0 h 21441"/>
                <a:gd name="T2" fmla="*/ 4 w 21600"/>
                <a:gd name="T3" fmla="*/ 38 h 21441"/>
                <a:gd name="T4" fmla="*/ 0 w 21600"/>
                <a:gd name="T5" fmla="*/ 38 h 21441"/>
                <a:gd name="T6" fmla="*/ 0 60000 65536"/>
                <a:gd name="T7" fmla="*/ 0 60000 65536"/>
                <a:gd name="T8" fmla="*/ 0 60000 65536"/>
                <a:gd name="T9" fmla="*/ 0 w 21600"/>
                <a:gd name="T10" fmla="*/ 0 h 21441"/>
                <a:gd name="T11" fmla="*/ 21600 w 21600"/>
                <a:gd name="T12" fmla="*/ 21441 h 21441"/>
              </a:gdLst>
              <a:ahLst/>
              <a:cxnLst>
                <a:cxn ang="T6">
                  <a:pos x="T0" y="T1"/>
                </a:cxn>
                <a:cxn ang="T7">
                  <a:pos x="T2" y="T3"/>
                </a:cxn>
                <a:cxn ang="T8">
                  <a:pos x="T4" y="T5"/>
                </a:cxn>
              </a:cxnLst>
              <a:rect l="T9" t="T10" r="T11" b="T12"/>
              <a:pathLst>
                <a:path w="21600" h="21441" fill="none" extrusionOk="0">
                  <a:moveTo>
                    <a:pt x="2613" y="-1"/>
                  </a:moveTo>
                  <a:cubicBezTo>
                    <a:pt x="13451" y="1320"/>
                    <a:pt x="21600" y="10522"/>
                    <a:pt x="21600" y="21441"/>
                  </a:cubicBezTo>
                </a:path>
                <a:path w="21600" h="21441" stroke="0" extrusionOk="0">
                  <a:moveTo>
                    <a:pt x="2613" y="-1"/>
                  </a:moveTo>
                  <a:cubicBezTo>
                    <a:pt x="13451" y="1320"/>
                    <a:pt x="21600" y="10522"/>
                    <a:pt x="21600" y="21441"/>
                  </a:cubicBezTo>
                  <a:lnTo>
                    <a:pt x="0" y="21441"/>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grpSp>
          <p:nvGrpSpPr>
            <p:cNvPr id="118808" name="Group 95"/>
            <p:cNvGrpSpPr>
              <a:grpSpLocks/>
            </p:cNvGrpSpPr>
            <p:nvPr/>
          </p:nvGrpSpPr>
          <p:grpSpPr bwMode="auto">
            <a:xfrm>
              <a:off x="1979" y="1510"/>
              <a:ext cx="391" cy="985"/>
              <a:chOff x="1995" y="1496"/>
              <a:chExt cx="391" cy="985"/>
            </a:xfrm>
          </p:grpSpPr>
          <p:sp>
            <p:nvSpPr>
              <p:cNvPr id="118809" name="Arc 96"/>
              <p:cNvSpPr>
                <a:spLocks/>
              </p:cNvSpPr>
              <p:nvPr/>
            </p:nvSpPr>
            <p:spPr bwMode="auto">
              <a:xfrm>
                <a:off x="1995" y="1579"/>
                <a:ext cx="286" cy="902"/>
              </a:xfrm>
              <a:custGeom>
                <a:avLst/>
                <a:gdLst>
                  <a:gd name="T0" fmla="*/ 0 w 21600"/>
                  <a:gd name="T1" fmla="*/ 0 h 21441"/>
                  <a:gd name="T2" fmla="*/ 4 w 21600"/>
                  <a:gd name="T3" fmla="*/ 38 h 21441"/>
                  <a:gd name="T4" fmla="*/ 0 w 21600"/>
                  <a:gd name="T5" fmla="*/ 38 h 21441"/>
                  <a:gd name="T6" fmla="*/ 0 60000 65536"/>
                  <a:gd name="T7" fmla="*/ 0 60000 65536"/>
                  <a:gd name="T8" fmla="*/ 0 60000 65536"/>
                  <a:gd name="T9" fmla="*/ 0 w 21600"/>
                  <a:gd name="T10" fmla="*/ 0 h 21441"/>
                  <a:gd name="T11" fmla="*/ 21600 w 21600"/>
                  <a:gd name="T12" fmla="*/ 21441 h 21441"/>
                </a:gdLst>
                <a:ahLst/>
                <a:cxnLst>
                  <a:cxn ang="T6">
                    <a:pos x="T0" y="T1"/>
                  </a:cxn>
                  <a:cxn ang="T7">
                    <a:pos x="T2" y="T3"/>
                  </a:cxn>
                  <a:cxn ang="T8">
                    <a:pos x="T4" y="T5"/>
                  </a:cxn>
                </a:cxnLst>
                <a:rect l="T9" t="T10" r="T11" b="T12"/>
                <a:pathLst>
                  <a:path w="21600" h="21441" fill="none" extrusionOk="0">
                    <a:moveTo>
                      <a:pt x="2613" y="-1"/>
                    </a:moveTo>
                    <a:cubicBezTo>
                      <a:pt x="13451" y="1320"/>
                      <a:pt x="21600" y="10522"/>
                      <a:pt x="21600" y="21441"/>
                    </a:cubicBezTo>
                  </a:path>
                  <a:path w="21600" h="21441" stroke="0" extrusionOk="0">
                    <a:moveTo>
                      <a:pt x="2613" y="-1"/>
                    </a:moveTo>
                    <a:cubicBezTo>
                      <a:pt x="13451" y="1320"/>
                      <a:pt x="21600" y="10522"/>
                      <a:pt x="21600" y="21441"/>
                    </a:cubicBezTo>
                    <a:lnTo>
                      <a:pt x="0" y="21441"/>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grpSp>
            <p:nvGrpSpPr>
              <p:cNvPr id="118810" name="Group 97"/>
              <p:cNvGrpSpPr>
                <a:grpSpLocks/>
              </p:cNvGrpSpPr>
              <p:nvPr/>
            </p:nvGrpSpPr>
            <p:grpSpPr bwMode="auto">
              <a:xfrm>
                <a:off x="2026" y="1496"/>
                <a:ext cx="360" cy="939"/>
                <a:chOff x="2027" y="1536"/>
                <a:chExt cx="360" cy="939"/>
              </a:xfrm>
            </p:grpSpPr>
            <p:sp>
              <p:nvSpPr>
                <p:cNvPr id="118811" name="Arc 98"/>
                <p:cNvSpPr>
                  <a:spLocks/>
                </p:cNvSpPr>
                <p:nvPr/>
              </p:nvSpPr>
              <p:spPr bwMode="auto">
                <a:xfrm>
                  <a:off x="2042" y="1537"/>
                  <a:ext cx="286" cy="902"/>
                </a:xfrm>
                <a:custGeom>
                  <a:avLst/>
                  <a:gdLst>
                    <a:gd name="T0" fmla="*/ 0 w 21600"/>
                    <a:gd name="T1" fmla="*/ 0 h 21441"/>
                    <a:gd name="T2" fmla="*/ 4 w 21600"/>
                    <a:gd name="T3" fmla="*/ 38 h 21441"/>
                    <a:gd name="T4" fmla="*/ 0 w 21600"/>
                    <a:gd name="T5" fmla="*/ 38 h 21441"/>
                    <a:gd name="T6" fmla="*/ 0 60000 65536"/>
                    <a:gd name="T7" fmla="*/ 0 60000 65536"/>
                    <a:gd name="T8" fmla="*/ 0 60000 65536"/>
                    <a:gd name="T9" fmla="*/ 0 w 21600"/>
                    <a:gd name="T10" fmla="*/ 0 h 21441"/>
                    <a:gd name="T11" fmla="*/ 21600 w 21600"/>
                    <a:gd name="T12" fmla="*/ 21441 h 21441"/>
                  </a:gdLst>
                  <a:ahLst/>
                  <a:cxnLst>
                    <a:cxn ang="T6">
                      <a:pos x="T0" y="T1"/>
                    </a:cxn>
                    <a:cxn ang="T7">
                      <a:pos x="T2" y="T3"/>
                    </a:cxn>
                    <a:cxn ang="T8">
                      <a:pos x="T4" y="T5"/>
                    </a:cxn>
                  </a:cxnLst>
                  <a:rect l="T9" t="T10" r="T11" b="T12"/>
                  <a:pathLst>
                    <a:path w="21600" h="21441" fill="none" extrusionOk="0">
                      <a:moveTo>
                        <a:pt x="2613" y="-1"/>
                      </a:moveTo>
                      <a:cubicBezTo>
                        <a:pt x="13451" y="1320"/>
                        <a:pt x="21600" y="10522"/>
                        <a:pt x="21600" y="21441"/>
                      </a:cubicBezTo>
                    </a:path>
                    <a:path w="21600" h="21441" stroke="0" extrusionOk="0">
                      <a:moveTo>
                        <a:pt x="2613" y="-1"/>
                      </a:moveTo>
                      <a:cubicBezTo>
                        <a:pt x="13451" y="1320"/>
                        <a:pt x="21600" y="10522"/>
                        <a:pt x="21600" y="21441"/>
                      </a:cubicBezTo>
                      <a:lnTo>
                        <a:pt x="0" y="21441"/>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grpSp>
              <p:nvGrpSpPr>
                <p:cNvPr id="118812" name="Group 99"/>
                <p:cNvGrpSpPr>
                  <a:grpSpLocks/>
                </p:cNvGrpSpPr>
                <p:nvPr/>
              </p:nvGrpSpPr>
              <p:grpSpPr bwMode="auto">
                <a:xfrm>
                  <a:off x="2027" y="1536"/>
                  <a:ext cx="360" cy="939"/>
                  <a:chOff x="2027" y="1536"/>
                  <a:chExt cx="360" cy="939"/>
                </a:xfrm>
              </p:grpSpPr>
              <p:grpSp>
                <p:nvGrpSpPr>
                  <p:cNvPr id="118813" name="Group 100"/>
                  <p:cNvGrpSpPr>
                    <a:grpSpLocks/>
                  </p:cNvGrpSpPr>
                  <p:nvPr/>
                </p:nvGrpSpPr>
                <p:grpSpPr bwMode="auto">
                  <a:xfrm>
                    <a:off x="2063" y="1563"/>
                    <a:ext cx="324" cy="912"/>
                    <a:chOff x="2063" y="1563"/>
                    <a:chExt cx="324" cy="912"/>
                  </a:xfrm>
                </p:grpSpPr>
                <p:sp>
                  <p:nvSpPr>
                    <p:cNvPr id="118815" name="Arc 101"/>
                    <p:cNvSpPr>
                      <a:spLocks/>
                    </p:cNvSpPr>
                    <p:nvPr/>
                  </p:nvSpPr>
                  <p:spPr bwMode="auto">
                    <a:xfrm>
                      <a:off x="2063" y="1573"/>
                      <a:ext cx="286" cy="902"/>
                    </a:xfrm>
                    <a:custGeom>
                      <a:avLst/>
                      <a:gdLst>
                        <a:gd name="T0" fmla="*/ 0 w 21600"/>
                        <a:gd name="T1" fmla="*/ 0 h 21441"/>
                        <a:gd name="T2" fmla="*/ 4 w 21600"/>
                        <a:gd name="T3" fmla="*/ 38 h 21441"/>
                        <a:gd name="T4" fmla="*/ 0 w 21600"/>
                        <a:gd name="T5" fmla="*/ 38 h 21441"/>
                        <a:gd name="T6" fmla="*/ 0 60000 65536"/>
                        <a:gd name="T7" fmla="*/ 0 60000 65536"/>
                        <a:gd name="T8" fmla="*/ 0 60000 65536"/>
                        <a:gd name="T9" fmla="*/ 0 w 21600"/>
                        <a:gd name="T10" fmla="*/ 0 h 21441"/>
                        <a:gd name="T11" fmla="*/ 21600 w 21600"/>
                        <a:gd name="T12" fmla="*/ 21441 h 21441"/>
                      </a:gdLst>
                      <a:ahLst/>
                      <a:cxnLst>
                        <a:cxn ang="T6">
                          <a:pos x="T0" y="T1"/>
                        </a:cxn>
                        <a:cxn ang="T7">
                          <a:pos x="T2" y="T3"/>
                        </a:cxn>
                        <a:cxn ang="T8">
                          <a:pos x="T4" y="T5"/>
                        </a:cxn>
                      </a:cxnLst>
                      <a:rect l="T9" t="T10" r="T11" b="T12"/>
                      <a:pathLst>
                        <a:path w="21600" h="21441" fill="none" extrusionOk="0">
                          <a:moveTo>
                            <a:pt x="2613" y="-1"/>
                          </a:moveTo>
                          <a:cubicBezTo>
                            <a:pt x="13451" y="1320"/>
                            <a:pt x="21600" y="10522"/>
                            <a:pt x="21600" y="21441"/>
                          </a:cubicBezTo>
                        </a:path>
                        <a:path w="21600" h="21441" stroke="0" extrusionOk="0">
                          <a:moveTo>
                            <a:pt x="2613" y="-1"/>
                          </a:moveTo>
                          <a:cubicBezTo>
                            <a:pt x="13451" y="1320"/>
                            <a:pt x="21600" y="10522"/>
                            <a:pt x="21600" y="21441"/>
                          </a:cubicBezTo>
                          <a:lnTo>
                            <a:pt x="0" y="21441"/>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118816" name="Arc 102"/>
                    <p:cNvSpPr>
                      <a:spLocks/>
                    </p:cNvSpPr>
                    <p:nvPr/>
                  </p:nvSpPr>
                  <p:spPr bwMode="auto">
                    <a:xfrm>
                      <a:off x="2101" y="1563"/>
                      <a:ext cx="286" cy="902"/>
                    </a:xfrm>
                    <a:custGeom>
                      <a:avLst/>
                      <a:gdLst>
                        <a:gd name="T0" fmla="*/ 0 w 21600"/>
                        <a:gd name="T1" fmla="*/ 0 h 21441"/>
                        <a:gd name="T2" fmla="*/ 4 w 21600"/>
                        <a:gd name="T3" fmla="*/ 38 h 21441"/>
                        <a:gd name="T4" fmla="*/ 0 w 21600"/>
                        <a:gd name="T5" fmla="*/ 38 h 21441"/>
                        <a:gd name="T6" fmla="*/ 0 60000 65536"/>
                        <a:gd name="T7" fmla="*/ 0 60000 65536"/>
                        <a:gd name="T8" fmla="*/ 0 60000 65536"/>
                        <a:gd name="T9" fmla="*/ 0 w 21600"/>
                        <a:gd name="T10" fmla="*/ 0 h 21441"/>
                        <a:gd name="T11" fmla="*/ 21600 w 21600"/>
                        <a:gd name="T12" fmla="*/ 21441 h 21441"/>
                      </a:gdLst>
                      <a:ahLst/>
                      <a:cxnLst>
                        <a:cxn ang="T6">
                          <a:pos x="T0" y="T1"/>
                        </a:cxn>
                        <a:cxn ang="T7">
                          <a:pos x="T2" y="T3"/>
                        </a:cxn>
                        <a:cxn ang="T8">
                          <a:pos x="T4" y="T5"/>
                        </a:cxn>
                      </a:cxnLst>
                      <a:rect l="T9" t="T10" r="T11" b="T12"/>
                      <a:pathLst>
                        <a:path w="21600" h="21441" fill="none" extrusionOk="0">
                          <a:moveTo>
                            <a:pt x="2613" y="-1"/>
                          </a:moveTo>
                          <a:cubicBezTo>
                            <a:pt x="13451" y="1320"/>
                            <a:pt x="21600" y="10522"/>
                            <a:pt x="21600" y="21441"/>
                          </a:cubicBezTo>
                        </a:path>
                        <a:path w="21600" h="21441" stroke="0" extrusionOk="0">
                          <a:moveTo>
                            <a:pt x="2613" y="-1"/>
                          </a:moveTo>
                          <a:cubicBezTo>
                            <a:pt x="13451" y="1320"/>
                            <a:pt x="21600" y="10522"/>
                            <a:pt x="21600" y="21441"/>
                          </a:cubicBezTo>
                          <a:lnTo>
                            <a:pt x="0" y="21441"/>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grpSp>
              <p:sp>
                <p:nvSpPr>
                  <p:cNvPr id="118814" name="Arc 103"/>
                  <p:cNvSpPr>
                    <a:spLocks/>
                  </p:cNvSpPr>
                  <p:nvPr/>
                </p:nvSpPr>
                <p:spPr bwMode="auto">
                  <a:xfrm>
                    <a:off x="2027" y="1536"/>
                    <a:ext cx="286" cy="902"/>
                  </a:xfrm>
                  <a:custGeom>
                    <a:avLst/>
                    <a:gdLst>
                      <a:gd name="T0" fmla="*/ 0 w 21600"/>
                      <a:gd name="T1" fmla="*/ 0 h 21441"/>
                      <a:gd name="T2" fmla="*/ 4 w 21600"/>
                      <a:gd name="T3" fmla="*/ 38 h 21441"/>
                      <a:gd name="T4" fmla="*/ 0 w 21600"/>
                      <a:gd name="T5" fmla="*/ 38 h 21441"/>
                      <a:gd name="T6" fmla="*/ 0 60000 65536"/>
                      <a:gd name="T7" fmla="*/ 0 60000 65536"/>
                      <a:gd name="T8" fmla="*/ 0 60000 65536"/>
                      <a:gd name="T9" fmla="*/ 0 w 21600"/>
                      <a:gd name="T10" fmla="*/ 0 h 21441"/>
                      <a:gd name="T11" fmla="*/ 21600 w 21600"/>
                      <a:gd name="T12" fmla="*/ 21441 h 21441"/>
                    </a:gdLst>
                    <a:ahLst/>
                    <a:cxnLst>
                      <a:cxn ang="T6">
                        <a:pos x="T0" y="T1"/>
                      </a:cxn>
                      <a:cxn ang="T7">
                        <a:pos x="T2" y="T3"/>
                      </a:cxn>
                      <a:cxn ang="T8">
                        <a:pos x="T4" y="T5"/>
                      </a:cxn>
                    </a:cxnLst>
                    <a:rect l="T9" t="T10" r="T11" b="T12"/>
                    <a:pathLst>
                      <a:path w="21600" h="21441" fill="none" extrusionOk="0">
                        <a:moveTo>
                          <a:pt x="2613" y="-1"/>
                        </a:moveTo>
                        <a:cubicBezTo>
                          <a:pt x="13451" y="1320"/>
                          <a:pt x="21600" y="10522"/>
                          <a:pt x="21600" y="21441"/>
                        </a:cubicBezTo>
                      </a:path>
                      <a:path w="21600" h="21441" stroke="0" extrusionOk="0">
                        <a:moveTo>
                          <a:pt x="2613" y="-1"/>
                        </a:moveTo>
                        <a:cubicBezTo>
                          <a:pt x="13451" y="1320"/>
                          <a:pt x="21600" y="10522"/>
                          <a:pt x="21600" y="21441"/>
                        </a:cubicBezTo>
                        <a:lnTo>
                          <a:pt x="0" y="21441"/>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grpSp>
          </p:grpSp>
        </p:grpSp>
      </p:grpSp>
      <p:sp>
        <p:nvSpPr>
          <p:cNvPr id="118798" name="Text Box 104"/>
          <p:cNvSpPr txBox="1">
            <a:spLocks noChangeArrowheads="1"/>
          </p:cNvSpPr>
          <p:nvPr/>
        </p:nvSpPr>
        <p:spPr bwMode="auto">
          <a:xfrm>
            <a:off x="400050" y="4838700"/>
            <a:ext cx="1487488" cy="457200"/>
          </a:xfrm>
          <a:prstGeom prst="rect">
            <a:avLst/>
          </a:prstGeom>
          <a:noFill/>
          <a:ln w="9525">
            <a:noFill/>
            <a:miter lim="800000"/>
            <a:headEnd/>
            <a:tailEnd/>
          </a:ln>
        </p:spPr>
        <p:txBody>
          <a:bodyPr wrap="none">
            <a:prstTxWarp prst="textNoShape">
              <a:avLst/>
            </a:prstTxWarp>
            <a:spAutoFit/>
          </a:bodyPr>
          <a:lstStyle/>
          <a:p>
            <a:pPr eaLnBrk="0" hangingPunct="0"/>
            <a:r>
              <a:rPr lang="en-US"/>
              <a:t>AN fiber 3</a:t>
            </a:r>
          </a:p>
        </p:txBody>
      </p:sp>
      <p:sp>
        <p:nvSpPr>
          <p:cNvPr id="118799" name="Text Box 105"/>
          <p:cNvSpPr txBox="1">
            <a:spLocks noChangeArrowheads="1"/>
          </p:cNvSpPr>
          <p:nvPr/>
        </p:nvSpPr>
        <p:spPr bwMode="auto">
          <a:xfrm>
            <a:off x="6762750" y="3125788"/>
            <a:ext cx="1552575" cy="581025"/>
          </a:xfrm>
          <a:prstGeom prst="rect">
            <a:avLst/>
          </a:prstGeom>
          <a:noFill/>
          <a:ln w="9525">
            <a:noFill/>
            <a:miter lim="800000"/>
            <a:headEnd/>
            <a:tailEnd/>
          </a:ln>
        </p:spPr>
        <p:txBody>
          <a:bodyPr>
            <a:prstTxWarp prst="textNoShape">
              <a:avLst/>
            </a:prstTxWarp>
            <a:spAutoFit/>
          </a:bodyPr>
          <a:lstStyle/>
          <a:p>
            <a:pPr eaLnBrk="0" hangingPunct="0"/>
            <a:r>
              <a:rPr lang="en-US" sz="1600"/>
              <a:t>Buckets leave every 200 ms</a:t>
            </a:r>
          </a:p>
        </p:txBody>
      </p:sp>
      <p:sp>
        <p:nvSpPr>
          <p:cNvPr id="118800" name="Text Box 106"/>
          <p:cNvSpPr txBox="1">
            <a:spLocks noChangeArrowheads="1"/>
          </p:cNvSpPr>
          <p:nvPr/>
        </p:nvSpPr>
        <p:spPr bwMode="auto">
          <a:xfrm>
            <a:off x="6784975" y="3938588"/>
            <a:ext cx="1552575" cy="581025"/>
          </a:xfrm>
          <a:prstGeom prst="rect">
            <a:avLst/>
          </a:prstGeom>
          <a:noFill/>
          <a:ln w="9525">
            <a:noFill/>
            <a:miter lim="800000"/>
            <a:headEnd/>
            <a:tailEnd/>
          </a:ln>
        </p:spPr>
        <p:txBody>
          <a:bodyPr>
            <a:prstTxWarp prst="textNoShape">
              <a:avLst/>
            </a:prstTxWarp>
            <a:spAutoFit/>
          </a:bodyPr>
          <a:lstStyle/>
          <a:p>
            <a:pPr eaLnBrk="0" hangingPunct="0"/>
            <a:r>
              <a:rPr lang="en-US" sz="1600"/>
              <a:t>Buckets leave every 100 ms</a:t>
            </a:r>
          </a:p>
        </p:txBody>
      </p:sp>
      <p:sp>
        <p:nvSpPr>
          <p:cNvPr id="118801" name="Text Box 107"/>
          <p:cNvSpPr txBox="1">
            <a:spLocks noChangeArrowheads="1"/>
          </p:cNvSpPr>
          <p:nvPr/>
        </p:nvSpPr>
        <p:spPr bwMode="auto">
          <a:xfrm>
            <a:off x="6821488" y="4711700"/>
            <a:ext cx="1552575" cy="581025"/>
          </a:xfrm>
          <a:prstGeom prst="rect">
            <a:avLst/>
          </a:prstGeom>
          <a:noFill/>
          <a:ln w="9525">
            <a:noFill/>
            <a:miter lim="800000"/>
            <a:headEnd/>
            <a:tailEnd/>
          </a:ln>
        </p:spPr>
        <p:txBody>
          <a:bodyPr>
            <a:prstTxWarp prst="textNoShape">
              <a:avLst/>
            </a:prstTxWarp>
            <a:spAutoFit/>
          </a:bodyPr>
          <a:lstStyle/>
          <a:p>
            <a:pPr eaLnBrk="0" hangingPunct="0"/>
            <a:r>
              <a:rPr lang="en-US" sz="1600"/>
              <a:t>Buckets leave every 50 ms</a:t>
            </a:r>
          </a:p>
        </p:txBody>
      </p:sp>
      <p:sp>
        <p:nvSpPr>
          <p:cNvPr id="118802" name="Text Box 108"/>
          <p:cNvSpPr txBox="1">
            <a:spLocks noChangeArrowheads="1"/>
          </p:cNvSpPr>
          <p:nvPr/>
        </p:nvSpPr>
        <p:spPr bwMode="auto">
          <a:xfrm>
            <a:off x="658813" y="5678488"/>
            <a:ext cx="666750" cy="457200"/>
          </a:xfrm>
          <a:prstGeom prst="rect">
            <a:avLst/>
          </a:prstGeom>
          <a:noFill/>
          <a:ln w="9525">
            <a:noFill/>
            <a:miter lim="800000"/>
            <a:headEnd/>
            <a:tailEnd/>
          </a:ln>
        </p:spPr>
        <p:txBody>
          <a:bodyPr wrap="none">
            <a:prstTxWarp prst="textNoShape">
              <a:avLst/>
            </a:prstTxWarp>
            <a:spAutoFit/>
          </a:bodyPr>
          <a:lstStyle/>
          <a:p>
            <a:pPr eaLnBrk="0" hangingPunct="0"/>
            <a:r>
              <a:rPr lang="en-US"/>
              <a:t>Etc.</a:t>
            </a:r>
          </a:p>
        </p:txBody>
      </p:sp>
      <p:sp>
        <p:nvSpPr>
          <p:cNvPr id="118803" name="Text Box 109"/>
          <p:cNvSpPr txBox="1">
            <a:spLocks noChangeArrowheads="1"/>
          </p:cNvSpPr>
          <p:nvPr/>
        </p:nvSpPr>
        <p:spPr bwMode="auto">
          <a:xfrm>
            <a:off x="7265988" y="5534025"/>
            <a:ext cx="666750" cy="457200"/>
          </a:xfrm>
          <a:prstGeom prst="rect">
            <a:avLst/>
          </a:prstGeom>
          <a:noFill/>
          <a:ln w="9525">
            <a:noFill/>
            <a:miter lim="800000"/>
            <a:headEnd/>
            <a:tailEnd/>
          </a:ln>
        </p:spPr>
        <p:txBody>
          <a:bodyPr wrap="none">
            <a:prstTxWarp prst="textNoShape">
              <a:avLst/>
            </a:prstTxWarp>
            <a:spAutoFit/>
          </a:bodyPr>
          <a:lstStyle/>
          <a:p>
            <a:pPr eaLnBrk="0" hangingPunct="0"/>
            <a:r>
              <a:rPr lang="en-US"/>
              <a:t>Etc.</a:t>
            </a:r>
          </a:p>
        </p:txBody>
      </p:sp>
      <p:grpSp>
        <p:nvGrpSpPr>
          <p:cNvPr id="118804" name="Group 110"/>
          <p:cNvGrpSpPr>
            <a:grpSpLocks/>
          </p:cNvGrpSpPr>
          <p:nvPr/>
        </p:nvGrpSpPr>
        <p:grpSpPr bwMode="auto">
          <a:xfrm>
            <a:off x="5921375" y="1882775"/>
            <a:ext cx="2733675" cy="1287463"/>
            <a:chOff x="3730" y="1186"/>
            <a:chExt cx="1722" cy="811"/>
          </a:xfrm>
        </p:grpSpPr>
        <p:sp>
          <p:nvSpPr>
            <p:cNvPr id="118805" name="Text Box 111"/>
            <p:cNvSpPr txBox="1">
              <a:spLocks noChangeArrowheads="1"/>
            </p:cNvSpPr>
            <p:nvPr/>
          </p:nvSpPr>
          <p:spPr bwMode="auto">
            <a:xfrm>
              <a:off x="3730" y="1186"/>
              <a:ext cx="1722" cy="294"/>
            </a:xfrm>
            <a:prstGeom prst="rect">
              <a:avLst/>
            </a:prstGeom>
            <a:solidFill>
              <a:schemeClr val="hlink"/>
            </a:solidFill>
            <a:ln w="9525">
              <a:solidFill>
                <a:schemeClr val="hlink"/>
              </a:solidFill>
              <a:miter lim="800000"/>
              <a:headEnd/>
              <a:tailEnd/>
            </a:ln>
          </p:spPr>
          <p:txBody>
            <a:bodyPr wrap="none">
              <a:prstTxWarp prst="textNoShape">
                <a:avLst/>
              </a:prstTxWarp>
              <a:spAutoFit/>
            </a:bodyPr>
            <a:lstStyle/>
            <a:p>
              <a:pPr eaLnBrk="0" hangingPunct="0"/>
              <a:r>
                <a:rPr lang="en-US">
                  <a:solidFill>
                    <a:srgbClr val="FFFF99"/>
                  </a:solidFill>
                </a:rPr>
                <a:t>For detecting sounds</a:t>
              </a:r>
            </a:p>
          </p:txBody>
        </p:sp>
        <p:sp>
          <p:nvSpPr>
            <p:cNvPr id="118806" name="AutoShape 112"/>
            <p:cNvSpPr>
              <a:spLocks noChangeArrowheads="1"/>
            </p:cNvSpPr>
            <p:nvPr/>
          </p:nvSpPr>
          <p:spPr bwMode="auto">
            <a:xfrm flipH="1" flipV="1">
              <a:off x="3935" y="1453"/>
              <a:ext cx="522" cy="544"/>
            </a:xfrm>
            <a:custGeom>
              <a:avLst/>
              <a:gdLst>
                <a:gd name="T0" fmla="*/ 9 w 21600"/>
                <a:gd name="T1" fmla="*/ 0 h 21600"/>
                <a:gd name="T2" fmla="*/ 9 w 21600"/>
                <a:gd name="T3" fmla="*/ 8 h 21600"/>
                <a:gd name="T4" fmla="*/ 2 w 21600"/>
                <a:gd name="T5" fmla="*/ 14 h 21600"/>
                <a:gd name="T6" fmla="*/ 13 w 21600"/>
                <a:gd name="T7" fmla="*/ 4 h 21600"/>
                <a:gd name="T8" fmla="*/ 0 60000 65536"/>
                <a:gd name="T9" fmla="*/ 0 60000 65536"/>
                <a:gd name="T10" fmla="*/ 0 60000 65536"/>
                <a:gd name="T11" fmla="*/ 0 60000 65536"/>
                <a:gd name="T12" fmla="*/ 12414 w 21600"/>
                <a:gd name="T13" fmla="*/ 2899 h 21600"/>
                <a:gd name="T14" fmla="*/ 18207 w 21600"/>
                <a:gd name="T15" fmla="*/ 9251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hlink"/>
            </a:solidFill>
            <a:ln w="9525">
              <a:solidFill>
                <a:schemeClr val="hlink"/>
              </a:solidFill>
              <a:miter lim="800000"/>
              <a:headEnd/>
              <a:tailEnd/>
            </a:ln>
          </p:spPr>
          <p:txBody>
            <a:bodyPr wrap="none" anchor="ctr">
              <a:prstTxWarp prst="textNoShape">
                <a:avLst/>
              </a:prstTxWarp>
            </a:bodyPr>
            <a:lstStyle/>
            <a:p>
              <a:pPr eaLnBrk="0" hangingPunct="0"/>
              <a:endParaRPr lang="en-US"/>
            </a:p>
          </p:txBody>
        </p:sp>
      </p:gr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20834" name="Group 2"/>
          <p:cNvGrpSpPr>
            <a:grpSpLocks/>
          </p:cNvGrpSpPr>
          <p:nvPr/>
        </p:nvGrpSpPr>
        <p:grpSpPr bwMode="auto">
          <a:xfrm>
            <a:off x="3325813" y="2776538"/>
            <a:ext cx="661987" cy="990600"/>
            <a:chOff x="1776" y="2544"/>
            <a:chExt cx="417" cy="624"/>
          </a:xfrm>
        </p:grpSpPr>
        <p:sp>
          <p:nvSpPr>
            <p:cNvPr id="120940" name="AutoShape 3"/>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20941" name="Oval 4"/>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20942" name="Freeform 5"/>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grpSp>
      <p:grpSp>
        <p:nvGrpSpPr>
          <p:cNvPr id="120835" name="Group 6"/>
          <p:cNvGrpSpPr>
            <a:grpSpLocks/>
          </p:cNvGrpSpPr>
          <p:nvPr/>
        </p:nvGrpSpPr>
        <p:grpSpPr bwMode="auto">
          <a:xfrm>
            <a:off x="4087813" y="2776538"/>
            <a:ext cx="661987" cy="990600"/>
            <a:chOff x="1776" y="2544"/>
            <a:chExt cx="417" cy="624"/>
          </a:xfrm>
        </p:grpSpPr>
        <p:sp>
          <p:nvSpPr>
            <p:cNvPr id="120937" name="AutoShape 7"/>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20938" name="Oval 8"/>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20939" name="Freeform 9"/>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grpSp>
      <p:grpSp>
        <p:nvGrpSpPr>
          <p:cNvPr id="120836" name="Group 10"/>
          <p:cNvGrpSpPr>
            <a:grpSpLocks/>
          </p:cNvGrpSpPr>
          <p:nvPr/>
        </p:nvGrpSpPr>
        <p:grpSpPr bwMode="auto">
          <a:xfrm>
            <a:off x="2593975" y="2776538"/>
            <a:ext cx="661988" cy="990600"/>
            <a:chOff x="1776" y="2544"/>
            <a:chExt cx="417" cy="624"/>
          </a:xfrm>
        </p:grpSpPr>
        <p:sp>
          <p:nvSpPr>
            <p:cNvPr id="120934" name="AutoShape 11"/>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20935" name="Oval 12"/>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20936" name="Freeform 13"/>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grpSp>
      <p:grpSp>
        <p:nvGrpSpPr>
          <p:cNvPr id="120837" name="Group 14"/>
          <p:cNvGrpSpPr>
            <a:grpSpLocks/>
          </p:cNvGrpSpPr>
          <p:nvPr/>
        </p:nvGrpSpPr>
        <p:grpSpPr bwMode="auto">
          <a:xfrm>
            <a:off x="4819650" y="2776538"/>
            <a:ext cx="661988" cy="990600"/>
            <a:chOff x="1776" y="2544"/>
            <a:chExt cx="417" cy="624"/>
          </a:xfrm>
        </p:grpSpPr>
        <p:sp>
          <p:nvSpPr>
            <p:cNvPr id="120931" name="AutoShape 15"/>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20932" name="Oval 16"/>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20933" name="Freeform 17"/>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grpSp>
      <p:sp>
        <p:nvSpPr>
          <p:cNvPr id="120838" name="AutoShape 18"/>
          <p:cNvSpPr>
            <a:spLocks noChangeArrowheads="1"/>
          </p:cNvSpPr>
          <p:nvPr/>
        </p:nvSpPr>
        <p:spPr bwMode="auto">
          <a:xfrm rot="5400000">
            <a:off x="2432844" y="1604169"/>
            <a:ext cx="465137" cy="1666875"/>
          </a:xfrm>
          <a:prstGeom prst="can">
            <a:avLst>
              <a:gd name="adj" fmla="val 89591"/>
            </a:avLst>
          </a:prstGeom>
          <a:solidFill>
            <a:srgbClr val="CC3300"/>
          </a:solidFill>
          <a:ln w="9525">
            <a:solidFill>
              <a:schemeClr val="hlink"/>
            </a:solidFill>
            <a:round/>
            <a:headEnd/>
            <a:tailEnd/>
          </a:ln>
        </p:spPr>
        <p:txBody>
          <a:bodyPr wrap="none" anchor="ctr">
            <a:prstTxWarp prst="textNoShape">
              <a:avLst/>
            </a:prstTxWarp>
          </a:bodyPr>
          <a:lstStyle/>
          <a:p>
            <a:pPr eaLnBrk="0" hangingPunct="0"/>
            <a:endParaRPr lang="en-US"/>
          </a:p>
        </p:txBody>
      </p:sp>
      <p:grpSp>
        <p:nvGrpSpPr>
          <p:cNvPr id="120839" name="Group 19"/>
          <p:cNvGrpSpPr>
            <a:grpSpLocks/>
          </p:cNvGrpSpPr>
          <p:nvPr/>
        </p:nvGrpSpPr>
        <p:grpSpPr bwMode="auto">
          <a:xfrm>
            <a:off x="5551488" y="2776538"/>
            <a:ext cx="661987" cy="990600"/>
            <a:chOff x="1776" y="2544"/>
            <a:chExt cx="417" cy="624"/>
          </a:xfrm>
        </p:grpSpPr>
        <p:sp>
          <p:nvSpPr>
            <p:cNvPr id="120928" name="AutoShape 20"/>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20929" name="Oval 21"/>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20930" name="Freeform 22"/>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grpSp>
      <p:sp>
        <p:nvSpPr>
          <p:cNvPr id="120840" name="Line 23"/>
          <p:cNvSpPr>
            <a:spLocks noChangeShapeType="1"/>
          </p:cNvSpPr>
          <p:nvPr/>
        </p:nvSpPr>
        <p:spPr bwMode="auto">
          <a:xfrm flipV="1">
            <a:off x="2657475" y="3779838"/>
            <a:ext cx="3746500" cy="0"/>
          </a:xfrm>
          <a:prstGeom prst="line">
            <a:avLst/>
          </a:prstGeom>
          <a:noFill/>
          <a:ln w="38100">
            <a:solidFill>
              <a:schemeClr val="tx1"/>
            </a:solidFill>
            <a:round/>
            <a:headEnd/>
            <a:tailEnd type="arrow" w="med" len="med"/>
          </a:ln>
        </p:spPr>
        <p:txBody>
          <a:bodyPr wrap="none" anchor="ctr">
            <a:prstTxWarp prst="textNoShape">
              <a:avLst/>
            </a:prstTxWarp>
          </a:bodyPr>
          <a:lstStyle/>
          <a:p>
            <a:endParaRPr lang="en-US"/>
          </a:p>
        </p:txBody>
      </p:sp>
      <p:sp>
        <p:nvSpPr>
          <p:cNvPr id="120841" name="Arc 24"/>
          <p:cNvSpPr>
            <a:spLocks/>
          </p:cNvSpPr>
          <p:nvPr/>
        </p:nvSpPr>
        <p:spPr bwMode="auto">
          <a:xfrm>
            <a:off x="3319463" y="2497138"/>
            <a:ext cx="479425" cy="557212"/>
          </a:xfrm>
          <a:custGeom>
            <a:avLst/>
            <a:gdLst>
              <a:gd name="T0" fmla="*/ 0 w 21600"/>
              <a:gd name="T1" fmla="*/ 0 h 21600"/>
              <a:gd name="T2" fmla="*/ 10641126 w 21600"/>
              <a:gd name="T3" fmla="*/ 14374315 h 21600"/>
              <a:gd name="T4" fmla="*/ 0 w 21600"/>
              <a:gd name="T5" fmla="*/ 143743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120842" name="Arc 25"/>
          <p:cNvSpPr>
            <a:spLocks/>
          </p:cNvSpPr>
          <p:nvPr/>
        </p:nvSpPr>
        <p:spPr bwMode="auto">
          <a:xfrm>
            <a:off x="3194050" y="2474913"/>
            <a:ext cx="479425" cy="557212"/>
          </a:xfrm>
          <a:custGeom>
            <a:avLst/>
            <a:gdLst>
              <a:gd name="T0" fmla="*/ 0 w 21600"/>
              <a:gd name="T1" fmla="*/ 0 h 21600"/>
              <a:gd name="T2" fmla="*/ 10641126 w 21600"/>
              <a:gd name="T3" fmla="*/ 14374315 h 21600"/>
              <a:gd name="T4" fmla="*/ 0 w 21600"/>
              <a:gd name="T5" fmla="*/ 143743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120843" name="Arc 26"/>
          <p:cNvSpPr>
            <a:spLocks/>
          </p:cNvSpPr>
          <p:nvPr/>
        </p:nvSpPr>
        <p:spPr bwMode="auto">
          <a:xfrm>
            <a:off x="3252788" y="2468563"/>
            <a:ext cx="479425" cy="557212"/>
          </a:xfrm>
          <a:custGeom>
            <a:avLst/>
            <a:gdLst>
              <a:gd name="T0" fmla="*/ 0 w 21600"/>
              <a:gd name="T1" fmla="*/ 0 h 21600"/>
              <a:gd name="T2" fmla="*/ 10641126 w 21600"/>
              <a:gd name="T3" fmla="*/ 14374315 h 21600"/>
              <a:gd name="T4" fmla="*/ 0 w 21600"/>
              <a:gd name="T5" fmla="*/ 143743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120844" name="Text Box 27"/>
          <p:cNvSpPr txBox="1">
            <a:spLocks noChangeArrowheads="1"/>
          </p:cNvSpPr>
          <p:nvPr/>
        </p:nvSpPr>
        <p:spPr bwMode="auto">
          <a:xfrm>
            <a:off x="1831975" y="2176463"/>
            <a:ext cx="1327150" cy="457200"/>
          </a:xfrm>
          <a:prstGeom prst="rect">
            <a:avLst/>
          </a:prstGeom>
          <a:noFill/>
          <a:ln w="9525">
            <a:noFill/>
            <a:miter lim="800000"/>
            <a:headEnd/>
            <a:tailEnd/>
          </a:ln>
        </p:spPr>
        <p:txBody>
          <a:bodyPr wrap="none">
            <a:prstTxWarp prst="textNoShape">
              <a:avLst/>
            </a:prstTxWarp>
            <a:spAutoFit/>
          </a:bodyPr>
          <a:lstStyle/>
          <a:p>
            <a:pPr eaLnBrk="0" hangingPunct="0"/>
            <a:r>
              <a:rPr lang="en-US"/>
              <a:t>Inner HC</a:t>
            </a:r>
          </a:p>
        </p:txBody>
      </p:sp>
      <p:sp>
        <p:nvSpPr>
          <p:cNvPr id="120845" name="Rectangle 28"/>
          <p:cNvSpPr>
            <a:spLocks noGrp="1" noChangeArrowheads="1"/>
          </p:cNvSpPr>
          <p:nvPr>
            <p:ph type="title"/>
          </p:nvPr>
        </p:nvSpPr>
        <p:spPr/>
        <p:txBody>
          <a:bodyPr/>
          <a:lstStyle/>
          <a:p>
            <a:pPr eaLnBrk="1" hangingPunct="1"/>
            <a:r>
              <a:rPr lang="en-US"/>
              <a:t>Multiple integrators</a:t>
            </a:r>
          </a:p>
        </p:txBody>
      </p:sp>
      <p:sp>
        <p:nvSpPr>
          <p:cNvPr id="120846" name="Arc 29"/>
          <p:cNvSpPr>
            <a:spLocks/>
          </p:cNvSpPr>
          <p:nvPr/>
        </p:nvSpPr>
        <p:spPr bwMode="auto">
          <a:xfrm>
            <a:off x="3198813" y="2466975"/>
            <a:ext cx="479425" cy="557213"/>
          </a:xfrm>
          <a:custGeom>
            <a:avLst/>
            <a:gdLst>
              <a:gd name="T0" fmla="*/ 0 w 21600"/>
              <a:gd name="T1" fmla="*/ 0 h 21600"/>
              <a:gd name="T2" fmla="*/ 10641126 w 21600"/>
              <a:gd name="T3" fmla="*/ 14374367 h 21600"/>
              <a:gd name="T4" fmla="*/ 0 w 21600"/>
              <a:gd name="T5" fmla="*/ 1437436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120847" name="Arc 30"/>
          <p:cNvSpPr>
            <a:spLocks/>
          </p:cNvSpPr>
          <p:nvPr/>
        </p:nvSpPr>
        <p:spPr bwMode="auto">
          <a:xfrm>
            <a:off x="3182938" y="2425700"/>
            <a:ext cx="479425" cy="557213"/>
          </a:xfrm>
          <a:custGeom>
            <a:avLst/>
            <a:gdLst>
              <a:gd name="T0" fmla="*/ 0 w 21600"/>
              <a:gd name="T1" fmla="*/ 0 h 21600"/>
              <a:gd name="T2" fmla="*/ 10641126 w 21600"/>
              <a:gd name="T3" fmla="*/ 14374367 h 21600"/>
              <a:gd name="T4" fmla="*/ 0 w 21600"/>
              <a:gd name="T5" fmla="*/ 1437436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120848" name="Arc 31"/>
          <p:cNvSpPr>
            <a:spLocks/>
          </p:cNvSpPr>
          <p:nvPr/>
        </p:nvSpPr>
        <p:spPr bwMode="auto">
          <a:xfrm>
            <a:off x="3228975" y="2471738"/>
            <a:ext cx="479425" cy="557212"/>
          </a:xfrm>
          <a:custGeom>
            <a:avLst/>
            <a:gdLst>
              <a:gd name="T0" fmla="*/ 0 w 21600"/>
              <a:gd name="T1" fmla="*/ 0 h 21600"/>
              <a:gd name="T2" fmla="*/ 10641126 w 21600"/>
              <a:gd name="T3" fmla="*/ 14374315 h 21600"/>
              <a:gd name="T4" fmla="*/ 0 w 21600"/>
              <a:gd name="T5" fmla="*/ 143743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120849" name="Arc 32"/>
          <p:cNvSpPr>
            <a:spLocks/>
          </p:cNvSpPr>
          <p:nvPr/>
        </p:nvSpPr>
        <p:spPr bwMode="auto">
          <a:xfrm>
            <a:off x="3327400" y="2478088"/>
            <a:ext cx="479425" cy="687387"/>
          </a:xfrm>
          <a:custGeom>
            <a:avLst/>
            <a:gdLst>
              <a:gd name="T0" fmla="*/ 0 w 21600"/>
              <a:gd name="T1" fmla="*/ 0 h 21600"/>
              <a:gd name="T2" fmla="*/ 10641126 w 21600"/>
              <a:gd name="T3" fmla="*/ 21875041 h 21600"/>
              <a:gd name="T4" fmla="*/ 0 w 21600"/>
              <a:gd name="T5" fmla="*/ 2187504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120850" name="Text Box 33"/>
          <p:cNvSpPr txBox="1">
            <a:spLocks noChangeArrowheads="1"/>
          </p:cNvSpPr>
          <p:nvPr/>
        </p:nvSpPr>
        <p:spPr bwMode="auto">
          <a:xfrm>
            <a:off x="466725" y="3416300"/>
            <a:ext cx="1563688" cy="457200"/>
          </a:xfrm>
          <a:prstGeom prst="rect">
            <a:avLst/>
          </a:prstGeom>
          <a:noFill/>
          <a:ln w="9525">
            <a:noFill/>
            <a:miter lim="800000"/>
            <a:headEnd/>
            <a:tailEnd/>
          </a:ln>
        </p:spPr>
        <p:txBody>
          <a:bodyPr wrap="none">
            <a:prstTxWarp prst="textNoShape">
              <a:avLst/>
            </a:prstTxWarp>
            <a:spAutoFit/>
          </a:bodyPr>
          <a:lstStyle/>
          <a:p>
            <a:pPr eaLnBrk="0" hangingPunct="0"/>
            <a:r>
              <a:rPr lang="en-US"/>
              <a:t>AN fiber 1 </a:t>
            </a:r>
          </a:p>
        </p:txBody>
      </p:sp>
      <p:grpSp>
        <p:nvGrpSpPr>
          <p:cNvPr id="120851" name="Group 34"/>
          <p:cNvGrpSpPr>
            <a:grpSpLocks/>
          </p:cNvGrpSpPr>
          <p:nvPr/>
        </p:nvGrpSpPr>
        <p:grpSpPr bwMode="auto">
          <a:xfrm>
            <a:off x="2470150" y="3530600"/>
            <a:ext cx="3810000" cy="1003300"/>
            <a:chOff x="1634" y="2220"/>
            <a:chExt cx="2400" cy="632"/>
          </a:xfrm>
        </p:grpSpPr>
        <p:grpSp>
          <p:nvGrpSpPr>
            <p:cNvPr id="120907" name="Group 35"/>
            <p:cNvGrpSpPr>
              <a:grpSpLocks/>
            </p:cNvGrpSpPr>
            <p:nvPr/>
          </p:nvGrpSpPr>
          <p:grpSpPr bwMode="auto">
            <a:xfrm>
              <a:off x="2095" y="2220"/>
              <a:ext cx="417" cy="624"/>
              <a:chOff x="1776" y="2544"/>
              <a:chExt cx="417" cy="624"/>
            </a:xfrm>
          </p:grpSpPr>
          <p:sp>
            <p:nvSpPr>
              <p:cNvPr id="120925" name="AutoShape 36"/>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20926" name="Oval 37"/>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20927" name="Freeform 38"/>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nvGrpSpPr>
            <p:cNvPr id="120908" name="Group 39"/>
            <p:cNvGrpSpPr>
              <a:grpSpLocks/>
            </p:cNvGrpSpPr>
            <p:nvPr/>
          </p:nvGrpSpPr>
          <p:grpSpPr bwMode="auto">
            <a:xfrm>
              <a:off x="2575" y="2220"/>
              <a:ext cx="417" cy="624"/>
              <a:chOff x="1776" y="2544"/>
              <a:chExt cx="417" cy="624"/>
            </a:xfrm>
          </p:grpSpPr>
          <p:sp>
            <p:nvSpPr>
              <p:cNvPr id="120922" name="AutoShape 40"/>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20923" name="Oval 41"/>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20924" name="Freeform 42"/>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nvGrpSpPr>
            <p:cNvPr id="120909" name="Group 43"/>
            <p:cNvGrpSpPr>
              <a:grpSpLocks/>
            </p:cNvGrpSpPr>
            <p:nvPr/>
          </p:nvGrpSpPr>
          <p:grpSpPr bwMode="auto">
            <a:xfrm>
              <a:off x="1634" y="2220"/>
              <a:ext cx="417" cy="624"/>
              <a:chOff x="1776" y="2544"/>
              <a:chExt cx="417" cy="624"/>
            </a:xfrm>
          </p:grpSpPr>
          <p:sp>
            <p:nvSpPr>
              <p:cNvPr id="120919" name="AutoShape 44"/>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20920" name="Oval 45"/>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20921" name="Freeform 46"/>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nvGrpSpPr>
            <p:cNvPr id="120910" name="Group 47"/>
            <p:cNvGrpSpPr>
              <a:grpSpLocks/>
            </p:cNvGrpSpPr>
            <p:nvPr/>
          </p:nvGrpSpPr>
          <p:grpSpPr bwMode="auto">
            <a:xfrm>
              <a:off x="3036" y="2220"/>
              <a:ext cx="417" cy="624"/>
              <a:chOff x="1776" y="2544"/>
              <a:chExt cx="417" cy="624"/>
            </a:xfrm>
          </p:grpSpPr>
          <p:sp>
            <p:nvSpPr>
              <p:cNvPr id="120916" name="AutoShape 48"/>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20917" name="Oval 49"/>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20918" name="Freeform 50"/>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nvGrpSpPr>
            <p:cNvPr id="120911" name="Group 51"/>
            <p:cNvGrpSpPr>
              <a:grpSpLocks/>
            </p:cNvGrpSpPr>
            <p:nvPr/>
          </p:nvGrpSpPr>
          <p:grpSpPr bwMode="auto">
            <a:xfrm>
              <a:off x="3497" y="2220"/>
              <a:ext cx="417" cy="624"/>
              <a:chOff x="1776" y="2544"/>
              <a:chExt cx="417" cy="624"/>
            </a:xfrm>
          </p:grpSpPr>
          <p:sp>
            <p:nvSpPr>
              <p:cNvPr id="120913" name="AutoShape 52"/>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20914" name="Oval 53"/>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20915" name="Freeform 54"/>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sp>
          <p:nvSpPr>
            <p:cNvPr id="120912" name="Line 55"/>
            <p:cNvSpPr>
              <a:spLocks noChangeShapeType="1"/>
            </p:cNvSpPr>
            <p:nvPr/>
          </p:nvSpPr>
          <p:spPr bwMode="auto">
            <a:xfrm flipV="1">
              <a:off x="1674" y="2852"/>
              <a:ext cx="2360" cy="0"/>
            </a:xfrm>
            <a:prstGeom prst="line">
              <a:avLst/>
            </a:prstGeom>
            <a:noFill/>
            <a:ln w="38100">
              <a:solidFill>
                <a:schemeClr val="tx1"/>
              </a:solidFill>
              <a:round/>
              <a:headEnd/>
              <a:tailEnd type="arrow" w="med" len="med"/>
            </a:ln>
          </p:spPr>
          <p:txBody>
            <a:bodyPr wrap="none" anchor="ctr">
              <a:prstTxWarp prst="textNoShape">
                <a:avLst/>
              </a:prstTxWarp>
            </a:bodyPr>
            <a:lstStyle/>
            <a:p>
              <a:endParaRPr lang="en-US"/>
            </a:p>
          </p:txBody>
        </p:sp>
      </p:grpSp>
      <p:sp>
        <p:nvSpPr>
          <p:cNvPr id="120852" name="Text Box 56"/>
          <p:cNvSpPr txBox="1">
            <a:spLocks noChangeArrowheads="1"/>
          </p:cNvSpPr>
          <p:nvPr/>
        </p:nvSpPr>
        <p:spPr bwMode="auto">
          <a:xfrm>
            <a:off x="454025" y="4141788"/>
            <a:ext cx="1487488" cy="457200"/>
          </a:xfrm>
          <a:prstGeom prst="rect">
            <a:avLst/>
          </a:prstGeom>
          <a:noFill/>
          <a:ln w="9525">
            <a:noFill/>
            <a:miter lim="800000"/>
            <a:headEnd/>
            <a:tailEnd/>
          </a:ln>
        </p:spPr>
        <p:txBody>
          <a:bodyPr wrap="none">
            <a:prstTxWarp prst="textNoShape">
              <a:avLst/>
            </a:prstTxWarp>
            <a:spAutoFit/>
          </a:bodyPr>
          <a:lstStyle/>
          <a:p>
            <a:pPr eaLnBrk="0" hangingPunct="0"/>
            <a:r>
              <a:rPr lang="en-US"/>
              <a:t>AN fiber 2</a:t>
            </a:r>
          </a:p>
        </p:txBody>
      </p:sp>
      <p:grpSp>
        <p:nvGrpSpPr>
          <p:cNvPr id="120853" name="Group 57"/>
          <p:cNvGrpSpPr>
            <a:grpSpLocks/>
          </p:cNvGrpSpPr>
          <p:nvPr/>
        </p:nvGrpSpPr>
        <p:grpSpPr bwMode="auto">
          <a:xfrm>
            <a:off x="3141663" y="2397125"/>
            <a:ext cx="620712" cy="1563688"/>
            <a:chOff x="1979" y="1510"/>
            <a:chExt cx="391" cy="985"/>
          </a:xfrm>
        </p:grpSpPr>
        <p:sp>
          <p:nvSpPr>
            <p:cNvPr id="120897" name="Arc 58"/>
            <p:cNvSpPr>
              <a:spLocks/>
            </p:cNvSpPr>
            <p:nvPr/>
          </p:nvSpPr>
          <p:spPr bwMode="auto">
            <a:xfrm>
              <a:off x="2024" y="1567"/>
              <a:ext cx="286" cy="902"/>
            </a:xfrm>
            <a:custGeom>
              <a:avLst/>
              <a:gdLst>
                <a:gd name="T0" fmla="*/ 0 w 21600"/>
                <a:gd name="T1" fmla="*/ 0 h 21441"/>
                <a:gd name="T2" fmla="*/ 4 w 21600"/>
                <a:gd name="T3" fmla="*/ 38 h 21441"/>
                <a:gd name="T4" fmla="*/ 0 w 21600"/>
                <a:gd name="T5" fmla="*/ 38 h 21441"/>
                <a:gd name="T6" fmla="*/ 0 60000 65536"/>
                <a:gd name="T7" fmla="*/ 0 60000 65536"/>
                <a:gd name="T8" fmla="*/ 0 60000 65536"/>
                <a:gd name="T9" fmla="*/ 0 w 21600"/>
                <a:gd name="T10" fmla="*/ 0 h 21441"/>
                <a:gd name="T11" fmla="*/ 21600 w 21600"/>
                <a:gd name="T12" fmla="*/ 21441 h 21441"/>
              </a:gdLst>
              <a:ahLst/>
              <a:cxnLst>
                <a:cxn ang="T6">
                  <a:pos x="T0" y="T1"/>
                </a:cxn>
                <a:cxn ang="T7">
                  <a:pos x="T2" y="T3"/>
                </a:cxn>
                <a:cxn ang="T8">
                  <a:pos x="T4" y="T5"/>
                </a:cxn>
              </a:cxnLst>
              <a:rect l="T9" t="T10" r="T11" b="T12"/>
              <a:pathLst>
                <a:path w="21600" h="21441" fill="none" extrusionOk="0">
                  <a:moveTo>
                    <a:pt x="2613" y="-1"/>
                  </a:moveTo>
                  <a:cubicBezTo>
                    <a:pt x="13451" y="1320"/>
                    <a:pt x="21600" y="10522"/>
                    <a:pt x="21600" y="21441"/>
                  </a:cubicBezTo>
                </a:path>
                <a:path w="21600" h="21441" stroke="0" extrusionOk="0">
                  <a:moveTo>
                    <a:pt x="2613" y="-1"/>
                  </a:moveTo>
                  <a:cubicBezTo>
                    <a:pt x="13451" y="1320"/>
                    <a:pt x="21600" y="10522"/>
                    <a:pt x="21600" y="21441"/>
                  </a:cubicBezTo>
                  <a:lnTo>
                    <a:pt x="0" y="21441"/>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grpSp>
          <p:nvGrpSpPr>
            <p:cNvPr id="120898" name="Group 59"/>
            <p:cNvGrpSpPr>
              <a:grpSpLocks/>
            </p:cNvGrpSpPr>
            <p:nvPr/>
          </p:nvGrpSpPr>
          <p:grpSpPr bwMode="auto">
            <a:xfrm>
              <a:off x="1979" y="1510"/>
              <a:ext cx="391" cy="985"/>
              <a:chOff x="1995" y="1496"/>
              <a:chExt cx="391" cy="985"/>
            </a:xfrm>
          </p:grpSpPr>
          <p:sp>
            <p:nvSpPr>
              <p:cNvPr id="120899" name="Arc 60"/>
              <p:cNvSpPr>
                <a:spLocks/>
              </p:cNvSpPr>
              <p:nvPr/>
            </p:nvSpPr>
            <p:spPr bwMode="auto">
              <a:xfrm>
                <a:off x="1995" y="1579"/>
                <a:ext cx="286" cy="902"/>
              </a:xfrm>
              <a:custGeom>
                <a:avLst/>
                <a:gdLst>
                  <a:gd name="T0" fmla="*/ 0 w 21600"/>
                  <a:gd name="T1" fmla="*/ 0 h 21441"/>
                  <a:gd name="T2" fmla="*/ 4 w 21600"/>
                  <a:gd name="T3" fmla="*/ 38 h 21441"/>
                  <a:gd name="T4" fmla="*/ 0 w 21600"/>
                  <a:gd name="T5" fmla="*/ 38 h 21441"/>
                  <a:gd name="T6" fmla="*/ 0 60000 65536"/>
                  <a:gd name="T7" fmla="*/ 0 60000 65536"/>
                  <a:gd name="T8" fmla="*/ 0 60000 65536"/>
                  <a:gd name="T9" fmla="*/ 0 w 21600"/>
                  <a:gd name="T10" fmla="*/ 0 h 21441"/>
                  <a:gd name="T11" fmla="*/ 21600 w 21600"/>
                  <a:gd name="T12" fmla="*/ 21441 h 21441"/>
                </a:gdLst>
                <a:ahLst/>
                <a:cxnLst>
                  <a:cxn ang="T6">
                    <a:pos x="T0" y="T1"/>
                  </a:cxn>
                  <a:cxn ang="T7">
                    <a:pos x="T2" y="T3"/>
                  </a:cxn>
                  <a:cxn ang="T8">
                    <a:pos x="T4" y="T5"/>
                  </a:cxn>
                </a:cxnLst>
                <a:rect l="T9" t="T10" r="T11" b="T12"/>
                <a:pathLst>
                  <a:path w="21600" h="21441" fill="none" extrusionOk="0">
                    <a:moveTo>
                      <a:pt x="2613" y="-1"/>
                    </a:moveTo>
                    <a:cubicBezTo>
                      <a:pt x="13451" y="1320"/>
                      <a:pt x="21600" y="10522"/>
                      <a:pt x="21600" y="21441"/>
                    </a:cubicBezTo>
                  </a:path>
                  <a:path w="21600" h="21441" stroke="0" extrusionOk="0">
                    <a:moveTo>
                      <a:pt x="2613" y="-1"/>
                    </a:moveTo>
                    <a:cubicBezTo>
                      <a:pt x="13451" y="1320"/>
                      <a:pt x="21600" y="10522"/>
                      <a:pt x="21600" y="21441"/>
                    </a:cubicBezTo>
                    <a:lnTo>
                      <a:pt x="0" y="21441"/>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grpSp>
            <p:nvGrpSpPr>
              <p:cNvPr id="120900" name="Group 61"/>
              <p:cNvGrpSpPr>
                <a:grpSpLocks/>
              </p:cNvGrpSpPr>
              <p:nvPr/>
            </p:nvGrpSpPr>
            <p:grpSpPr bwMode="auto">
              <a:xfrm>
                <a:off x="2026" y="1496"/>
                <a:ext cx="360" cy="939"/>
                <a:chOff x="2027" y="1536"/>
                <a:chExt cx="360" cy="939"/>
              </a:xfrm>
            </p:grpSpPr>
            <p:sp>
              <p:nvSpPr>
                <p:cNvPr id="120901" name="Arc 62"/>
                <p:cNvSpPr>
                  <a:spLocks/>
                </p:cNvSpPr>
                <p:nvPr/>
              </p:nvSpPr>
              <p:spPr bwMode="auto">
                <a:xfrm>
                  <a:off x="2042" y="1537"/>
                  <a:ext cx="286" cy="902"/>
                </a:xfrm>
                <a:custGeom>
                  <a:avLst/>
                  <a:gdLst>
                    <a:gd name="T0" fmla="*/ 0 w 21600"/>
                    <a:gd name="T1" fmla="*/ 0 h 21441"/>
                    <a:gd name="T2" fmla="*/ 4 w 21600"/>
                    <a:gd name="T3" fmla="*/ 38 h 21441"/>
                    <a:gd name="T4" fmla="*/ 0 w 21600"/>
                    <a:gd name="T5" fmla="*/ 38 h 21441"/>
                    <a:gd name="T6" fmla="*/ 0 60000 65536"/>
                    <a:gd name="T7" fmla="*/ 0 60000 65536"/>
                    <a:gd name="T8" fmla="*/ 0 60000 65536"/>
                    <a:gd name="T9" fmla="*/ 0 w 21600"/>
                    <a:gd name="T10" fmla="*/ 0 h 21441"/>
                    <a:gd name="T11" fmla="*/ 21600 w 21600"/>
                    <a:gd name="T12" fmla="*/ 21441 h 21441"/>
                  </a:gdLst>
                  <a:ahLst/>
                  <a:cxnLst>
                    <a:cxn ang="T6">
                      <a:pos x="T0" y="T1"/>
                    </a:cxn>
                    <a:cxn ang="T7">
                      <a:pos x="T2" y="T3"/>
                    </a:cxn>
                    <a:cxn ang="T8">
                      <a:pos x="T4" y="T5"/>
                    </a:cxn>
                  </a:cxnLst>
                  <a:rect l="T9" t="T10" r="T11" b="T12"/>
                  <a:pathLst>
                    <a:path w="21600" h="21441" fill="none" extrusionOk="0">
                      <a:moveTo>
                        <a:pt x="2613" y="-1"/>
                      </a:moveTo>
                      <a:cubicBezTo>
                        <a:pt x="13451" y="1320"/>
                        <a:pt x="21600" y="10522"/>
                        <a:pt x="21600" y="21441"/>
                      </a:cubicBezTo>
                    </a:path>
                    <a:path w="21600" h="21441" stroke="0" extrusionOk="0">
                      <a:moveTo>
                        <a:pt x="2613" y="-1"/>
                      </a:moveTo>
                      <a:cubicBezTo>
                        <a:pt x="13451" y="1320"/>
                        <a:pt x="21600" y="10522"/>
                        <a:pt x="21600" y="21441"/>
                      </a:cubicBezTo>
                      <a:lnTo>
                        <a:pt x="0" y="21441"/>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grpSp>
              <p:nvGrpSpPr>
                <p:cNvPr id="120902" name="Group 63"/>
                <p:cNvGrpSpPr>
                  <a:grpSpLocks/>
                </p:cNvGrpSpPr>
                <p:nvPr/>
              </p:nvGrpSpPr>
              <p:grpSpPr bwMode="auto">
                <a:xfrm>
                  <a:off x="2027" y="1536"/>
                  <a:ext cx="360" cy="939"/>
                  <a:chOff x="2027" y="1536"/>
                  <a:chExt cx="360" cy="939"/>
                </a:xfrm>
              </p:grpSpPr>
              <p:grpSp>
                <p:nvGrpSpPr>
                  <p:cNvPr id="120903" name="Group 64"/>
                  <p:cNvGrpSpPr>
                    <a:grpSpLocks/>
                  </p:cNvGrpSpPr>
                  <p:nvPr/>
                </p:nvGrpSpPr>
                <p:grpSpPr bwMode="auto">
                  <a:xfrm>
                    <a:off x="2063" y="1563"/>
                    <a:ext cx="324" cy="912"/>
                    <a:chOff x="2063" y="1563"/>
                    <a:chExt cx="324" cy="912"/>
                  </a:xfrm>
                </p:grpSpPr>
                <p:sp>
                  <p:nvSpPr>
                    <p:cNvPr id="120905" name="Arc 65"/>
                    <p:cNvSpPr>
                      <a:spLocks/>
                    </p:cNvSpPr>
                    <p:nvPr/>
                  </p:nvSpPr>
                  <p:spPr bwMode="auto">
                    <a:xfrm>
                      <a:off x="2063" y="1573"/>
                      <a:ext cx="286" cy="902"/>
                    </a:xfrm>
                    <a:custGeom>
                      <a:avLst/>
                      <a:gdLst>
                        <a:gd name="T0" fmla="*/ 0 w 21600"/>
                        <a:gd name="T1" fmla="*/ 0 h 21441"/>
                        <a:gd name="T2" fmla="*/ 4 w 21600"/>
                        <a:gd name="T3" fmla="*/ 38 h 21441"/>
                        <a:gd name="T4" fmla="*/ 0 w 21600"/>
                        <a:gd name="T5" fmla="*/ 38 h 21441"/>
                        <a:gd name="T6" fmla="*/ 0 60000 65536"/>
                        <a:gd name="T7" fmla="*/ 0 60000 65536"/>
                        <a:gd name="T8" fmla="*/ 0 60000 65536"/>
                        <a:gd name="T9" fmla="*/ 0 w 21600"/>
                        <a:gd name="T10" fmla="*/ 0 h 21441"/>
                        <a:gd name="T11" fmla="*/ 21600 w 21600"/>
                        <a:gd name="T12" fmla="*/ 21441 h 21441"/>
                      </a:gdLst>
                      <a:ahLst/>
                      <a:cxnLst>
                        <a:cxn ang="T6">
                          <a:pos x="T0" y="T1"/>
                        </a:cxn>
                        <a:cxn ang="T7">
                          <a:pos x="T2" y="T3"/>
                        </a:cxn>
                        <a:cxn ang="T8">
                          <a:pos x="T4" y="T5"/>
                        </a:cxn>
                      </a:cxnLst>
                      <a:rect l="T9" t="T10" r="T11" b="T12"/>
                      <a:pathLst>
                        <a:path w="21600" h="21441" fill="none" extrusionOk="0">
                          <a:moveTo>
                            <a:pt x="2613" y="-1"/>
                          </a:moveTo>
                          <a:cubicBezTo>
                            <a:pt x="13451" y="1320"/>
                            <a:pt x="21600" y="10522"/>
                            <a:pt x="21600" y="21441"/>
                          </a:cubicBezTo>
                        </a:path>
                        <a:path w="21600" h="21441" stroke="0" extrusionOk="0">
                          <a:moveTo>
                            <a:pt x="2613" y="-1"/>
                          </a:moveTo>
                          <a:cubicBezTo>
                            <a:pt x="13451" y="1320"/>
                            <a:pt x="21600" y="10522"/>
                            <a:pt x="21600" y="21441"/>
                          </a:cubicBezTo>
                          <a:lnTo>
                            <a:pt x="0" y="21441"/>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120906" name="Arc 66"/>
                    <p:cNvSpPr>
                      <a:spLocks/>
                    </p:cNvSpPr>
                    <p:nvPr/>
                  </p:nvSpPr>
                  <p:spPr bwMode="auto">
                    <a:xfrm>
                      <a:off x="2101" y="1563"/>
                      <a:ext cx="286" cy="902"/>
                    </a:xfrm>
                    <a:custGeom>
                      <a:avLst/>
                      <a:gdLst>
                        <a:gd name="T0" fmla="*/ 0 w 21600"/>
                        <a:gd name="T1" fmla="*/ 0 h 21441"/>
                        <a:gd name="T2" fmla="*/ 4 w 21600"/>
                        <a:gd name="T3" fmla="*/ 38 h 21441"/>
                        <a:gd name="T4" fmla="*/ 0 w 21600"/>
                        <a:gd name="T5" fmla="*/ 38 h 21441"/>
                        <a:gd name="T6" fmla="*/ 0 60000 65536"/>
                        <a:gd name="T7" fmla="*/ 0 60000 65536"/>
                        <a:gd name="T8" fmla="*/ 0 60000 65536"/>
                        <a:gd name="T9" fmla="*/ 0 w 21600"/>
                        <a:gd name="T10" fmla="*/ 0 h 21441"/>
                        <a:gd name="T11" fmla="*/ 21600 w 21600"/>
                        <a:gd name="T12" fmla="*/ 21441 h 21441"/>
                      </a:gdLst>
                      <a:ahLst/>
                      <a:cxnLst>
                        <a:cxn ang="T6">
                          <a:pos x="T0" y="T1"/>
                        </a:cxn>
                        <a:cxn ang="T7">
                          <a:pos x="T2" y="T3"/>
                        </a:cxn>
                        <a:cxn ang="T8">
                          <a:pos x="T4" y="T5"/>
                        </a:cxn>
                      </a:cxnLst>
                      <a:rect l="T9" t="T10" r="T11" b="T12"/>
                      <a:pathLst>
                        <a:path w="21600" h="21441" fill="none" extrusionOk="0">
                          <a:moveTo>
                            <a:pt x="2613" y="-1"/>
                          </a:moveTo>
                          <a:cubicBezTo>
                            <a:pt x="13451" y="1320"/>
                            <a:pt x="21600" y="10522"/>
                            <a:pt x="21600" y="21441"/>
                          </a:cubicBezTo>
                        </a:path>
                        <a:path w="21600" h="21441" stroke="0" extrusionOk="0">
                          <a:moveTo>
                            <a:pt x="2613" y="-1"/>
                          </a:moveTo>
                          <a:cubicBezTo>
                            <a:pt x="13451" y="1320"/>
                            <a:pt x="21600" y="10522"/>
                            <a:pt x="21600" y="21441"/>
                          </a:cubicBezTo>
                          <a:lnTo>
                            <a:pt x="0" y="21441"/>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grpSp>
              <p:sp>
                <p:nvSpPr>
                  <p:cNvPr id="120904" name="Arc 67"/>
                  <p:cNvSpPr>
                    <a:spLocks/>
                  </p:cNvSpPr>
                  <p:nvPr/>
                </p:nvSpPr>
                <p:spPr bwMode="auto">
                  <a:xfrm>
                    <a:off x="2027" y="1536"/>
                    <a:ext cx="286" cy="902"/>
                  </a:xfrm>
                  <a:custGeom>
                    <a:avLst/>
                    <a:gdLst>
                      <a:gd name="T0" fmla="*/ 0 w 21600"/>
                      <a:gd name="T1" fmla="*/ 0 h 21441"/>
                      <a:gd name="T2" fmla="*/ 4 w 21600"/>
                      <a:gd name="T3" fmla="*/ 38 h 21441"/>
                      <a:gd name="T4" fmla="*/ 0 w 21600"/>
                      <a:gd name="T5" fmla="*/ 38 h 21441"/>
                      <a:gd name="T6" fmla="*/ 0 60000 65536"/>
                      <a:gd name="T7" fmla="*/ 0 60000 65536"/>
                      <a:gd name="T8" fmla="*/ 0 60000 65536"/>
                      <a:gd name="T9" fmla="*/ 0 w 21600"/>
                      <a:gd name="T10" fmla="*/ 0 h 21441"/>
                      <a:gd name="T11" fmla="*/ 21600 w 21600"/>
                      <a:gd name="T12" fmla="*/ 21441 h 21441"/>
                    </a:gdLst>
                    <a:ahLst/>
                    <a:cxnLst>
                      <a:cxn ang="T6">
                        <a:pos x="T0" y="T1"/>
                      </a:cxn>
                      <a:cxn ang="T7">
                        <a:pos x="T2" y="T3"/>
                      </a:cxn>
                      <a:cxn ang="T8">
                        <a:pos x="T4" y="T5"/>
                      </a:cxn>
                    </a:cxnLst>
                    <a:rect l="T9" t="T10" r="T11" b="T12"/>
                    <a:pathLst>
                      <a:path w="21600" h="21441" fill="none" extrusionOk="0">
                        <a:moveTo>
                          <a:pt x="2613" y="-1"/>
                        </a:moveTo>
                        <a:cubicBezTo>
                          <a:pt x="13451" y="1320"/>
                          <a:pt x="21600" y="10522"/>
                          <a:pt x="21600" y="21441"/>
                        </a:cubicBezTo>
                      </a:path>
                      <a:path w="21600" h="21441" stroke="0" extrusionOk="0">
                        <a:moveTo>
                          <a:pt x="2613" y="-1"/>
                        </a:moveTo>
                        <a:cubicBezTo>
                          <a:pt x="13451" y="1320"/>
                          <a:pt x="21600" y="10522"/>
                          <a:pt x="21600" y="21441"/>
                        </a:cubicBezTo>
                        <a:lnTo>
                          <a:pt x="0" y="21441"/>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grpSp>
          </p:grpSp>
        </p:grpSp>
      </p:grpSp>
      <p:grpSp>
        <p:nvGrpSpPr>
          <p:cNvPr id="120854" name="Group 68"/>
          <p:cNvGrpSpPr>
            <a:grpSpLocks/>
          </p:cNvGrpSpPr>
          <p:nvPr/>
        </p:nvGrpSpPr>
        <p:grpSpPr bwMode="auto">
          <a:xfrm>
            <a:off x="2393950" y="4291013"/>
            <a:ext cx="3810000" cy="1003300"/>
            <a:chOff x="1534" y="3021"/>
            <a:chExt cx="2400" cy="632"/>
          </a:xfrm>
        </p:grpSpPr>
        <p:grpSp>
          <p:nvGrpSpPr>
            <p:cNvPr id="120876" name="Group 69"/>
            <p:cNvGrpSpPr>
              <a:grpSpLocks/>
            </p:cNvGrpSpPr>
            <p:nvPr/>
          </p:nvGrpSpPr>
          <p:grpSpPr bwMode="auto">
            <a:xfrm>
              <a:off x="1995" y="3021"/>
              <a:ext cx="417" cy="624"/>
              <a:chOff x="1776" y="2544"/>
              <a:chExt cx="417" cy="624"/>
            </a:xfrm>
          </p:grpSpPr>
          <p:sp>
            <p:nvSpPr>
              <p:cNvPr id="120894" name="AutoShape 70"/>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hlink"/>
                </a:solidFill>
                <a:miter lim="800000"/>
                <a:headEnd/>
                <a:tailEnd/>
              </a:ln>
            </p:spPr>
            <p:txBody>
              <a:bodyPr wrap="none" anchor="ctr">
                <a:prstTxWarp prst="textNoShape">
                  <a:avLst/>
                </a:prstTxWarp>
              </a:bodyPr>
              <a:lstStyle/>
              <a:p>
                <a:pPr eaLnBrk="0" hangingPunct="0"/>
                <a:endParaRPr lang="en-US"/>
              </a:p>
            </p:txBody>
          </p:sp>
          <p:sp>
            <p:nvSpPr>
              <p:cNvPr id="120895" name="Oval 71"/>
              <p:cNvSpPr>
                <a:spLocks noChangeArrowheads="1"/>
              </p:cNvSpPr>
              <p:nvPr/>
            </p:nvSpPr>
            <p:spPr bwMode="auto">
              <a:xfrm>
                <a:off x="1784" y="2759"/>
                <a:ext cx="384" cy="48"/>
              </a:xfrm>
              <a:prstGeom prst="ellipse">
                <a:avLst/>
              </a:prstGeom>
              <a:solidFill>
                <a:srgbClr val="CC6600"/>
              </a:solidFill>
              <a:ln w="9525">
                <a:solidFill>
                  <a:schemeClr val="hlink"/>
                </a:solidFill>
                <a:round/>
                <a:headEnd/>
                <a:tailEnd/>
              </a:ln>
            </p:spPr>
            <p:txBody>
              <a:bodyPr wrap="none" anchor="ctr">
                <a:prstTxWarp prst="textNoShape">
                  <a:avLst/>
                </a:prstTxWarp>
              </a:bodyPr>
              <a:lstStyle/>
              <a:p>
                <a:pPr eaLnBrk="0" hangingPunct="0"/>
                <a:endParaRPr lang="en-US"/>
              </a:p>
            </p:txBody>
          </p:sp>
          <p:sp>
            <p:nvSpPr>
              <p:cNvPr id="120896" name="Freeform 72"/>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hlink"/>
                </a:solidFill>
                <a:round/>
                <a:headEnd/>
                <a:tailEnd/>
              </a:ln>
            </p:spPr>
            <p:txBody>
              <a:bodyPr wrap="none" anchor="ctr">
                <a:prstTxWarp prst="textNoShape">
                  <a:avLst/>
                </a:prstTxWarp>
              </a:bodyPr>
              <a:lstStyle/>
              <a:p>
                <a:pPr eaLnBrk="0" hangingPunct="0"/>
                <a:endParaRPr lang="en-US"/>
              </a:p>
            </p:txBody>
          </p:sp>
        </p:grpSp>
        <p:grpSp>
          <p:nvGrpSpPr>
            <p:cNvPr id="120877" name="Group 73"/>
            <p:cNvGrpSpPr>
              <a:grpSpLocks/>
            </p:cNvGrpSpPr>
            <p:nvPr/>
          </p:nvGrpSpPr>
          <p:grpSpPr bwMode="auto">
            <a:xfrm>
              <a:off x="2475" y="3021"/>
              <a:ext cx="417" cy="624"/>
              <a:chOff x="1776" y="2544"/>
              <a:chExt cx="417" cy="624"/>
            </a:xfrm>
          </p:grpSpPr>
          <p:sp>
            <p:nvSpPr>
              <p:cNvPr id="120891" name="AutoShape 74"/>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hlink"/>
                </a:solidFill>
                <a:miter lim="800000"/>
                <a:headEnd/>
                <a:tailEnd/>
              </a:ln>
            </p:spPr>
            <p:txBody>
              <a:bodyPr wrap="none" anchor="ctr">
                <a:prstTxWarp prst="textNoShape">
                  <a:avLst/>
                </a:prstTxWarp>
              </a:bodyPr>
              <a:lstStyle/>
              <a:p>
                <a:pPr eaLnBrk="0" hangingPunct="0"/>
                <a:endParaRPr lang="en-US"/>
              </a:p>
            </p:txBody>
          </p:sp>
          <p:sp>
            <p:nvSpPr>
              <p:cNvPr id="120892" name="Oval 75"/>
              <p:cNvSpPr>
                <a:spLocks noChangeArrowheads="1"/>
              </p:cNvSpPr>
              <p:nvPr/>
            </p:nvSpPr>
            <p:spPr bwMode="auto">
              <a:xfrm>
                <a:off x="1784" y="2759"/>
                <a:ext cx="384" cy="48"/>
              </a:xfrm>
              <a:prstGeom prst="ellipse">
                <a:avLst/>
              </a:prstGeom>
              <a:solidFill>
                <a:srgbClr val="CC6600"/>
              </a:solidFill>
              <a:ln w="9525">
                <a:solidFill>
                  <a:schemeClr val="hlink"/>
                </a:solidFill>
                <a:round/>
                <a:headEnd/>
                <a:tailEnd/>
              </a:ln>
            </p:spPr>
            <p:txBody>
              <a:bodyPr wrap="none" anchor="ctr">
                <a:prstTxWarp prst="textNoShape">
                  <a:avLst/>
                </a:prstTxWarp>
              </a:bodyPr>
              <a:lstStyle/>
              <a:p>
                <a:pPr eaLnBrk="0" hangingPunct="0"/>
                <a:endParaRPr lang="en-US"/>
              </a:p>
            </p:txBody>
          </p:sp>
          <p:sp>
            <p:nvSpPr>
              <p:cNvPr id="120893" name="Freeform 76"/>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hlink"/>
                </a:solidFill>
                <a:round/>
                <a:headEnd/>
                <a:tailEnd/>
              </a:ln>
            </p:spPr>
            <p:txBody>
              <a:bodyPr wrap="none" anchor="ctr">
                <a:prstTxWarp prst="textNoShape">
                  <a:avLst/>
                </a:prstTxWarp>
              </a:bodyPr>
              <a:lstStyle/>
              <a:p>
                <a:pPr eaLnBrk="0" hangingPunct="0"/>
                <a:endParaRPr lang="en-US"/>
              </a:p>
            </p:txBody>
          </p:sp>
        </p:grpSp>
        <p:grpSp>
          <p:nvGrpSpPr>
            <p:cNvPr id="120878" name="Group 77"/>
            <p:cNvGrpSpPr>
              <a:grpSpLocks/>
            </p:cNvGrpSpPr>
            <p:nvPr/>
          </p:nvGrpSpPr>
          <p:grpSpPr bwMode="auto">
            <a:xfrm>
              <a:off x="1534" y="3021"/>
              <a:ext cx="417" cy="624"/>
              <a:chOff x="1776" y="2544"/>
              <a:chExt cx="417" cy="624"/>
            </a:xfrm>
          </p:grpSpPr>
          <p:sp>
            <p:nvSpPr>
              <p:cNvPr id="120888" name="AutoShape 78"/>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hlink"/>
                </a:solidFill>
                <a:miter lim="800000"/>
                <a:headEnd/>
                <a:tailEnd/>
              </a:ln>
            </p:spPr>
            <p:txBody>
              <a:bodyPr wrap="none" anchor="ctr">
                <a:prstTxWarp prst="textNoShape">
                  <a:avLst/>
                </a:prstTxWarp>
              </a:bodyPr>
              <a:lstStyle/>
              <a:p>
                <a:pPr eaLnBrk="0" hangingPunct="0"/>
                <a:endParaRPr lang="en-US"/>
              </a:p>
            </p:txBody>
          </p:sp>
          <p:sp>
            <p:nvSpPr>
              <p:cNvPr id="120889" name="Oval 79"/>
              <p:cNvSpPr>
                <a:spLocks noChangeArrowheads="1"/>
              </p:cNvSpPr>
              <p:nvPr/>
            </p:nvSpPr>
            <p:spPr bwMode="auto">
              <a:xfrm>
                <a:off x="1784" y="2759"/>
                <a:ext cx="384" cy="48"/>
              </a:xfrm>
              <a:prstGeom prst="ellipse">
                <a:avLst/>
              </a:prstGeom>
              <a:solidFill>
                <a:srgbClr val="CC6600"/>
              </a:solidFill>
              <a:ln w="9525">
                <a:solidFill>
                  <a:schemeClr val="hlink"/>
                </a:solidFill>
                <a:round/>
                <a:headEnd/>
                <a:tailEnd/>
              </a:ln>
            </p:spPr>
            <p:txBody>
              <a:bodyPr wrap="none" anchor="ctr">
                <a:prstTxWarp prst="textNoShape">
                  <a:avLst/>
                </a:prstTxWarp>
              </a:bodyPr>
              <a:lstStyle/>
              <a:p>
                <a:pPr eaLnBrk="0" hangingPunct="0"/>
                <a:endParaRPr lang="en-US"/>
              </a:p>
            </p:txBody>
          </p:sp>
          <p:sp>
            <p:nvSpPr>
              <p:cNvPr id="120890" name="Freeform 80"/>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hlink"/>
                </a:solidFill>
                <a:round/>
                <a:headEnd/>
                <a:tailEnd/>
              </a:ln>
            </p:spPr>
            <p:txBody>
              <a:bodyPr wrap="none" anchor="ctr">
                <a:prstTxWarp prst="textNoShape">
                  <a:avLst/>
                </a:prstTxWarp>
              </a:bodyPr>
              <a:lstStyle/>
              <a:p>
                <a:pPr eaLnBrk="0" hangingPunct="0"/>
                <a:endParaRPr lang="en-US"/>
              </a:p>
            </p:txBody>
          </p:sp>
        </p:grpSp>
        <p:grpSp>
          <p:nvGrpSpPr>
            <p:cNvPr id="120879" name="Group 81"/>
            <p:cNvGrpSpPr>
              <a:grpSpLocks/>
            </p:cNvGrpSpPr>
            <p:nvPr/>
          </p:nvGrpSpPr>
          <p:grpSpPr bwMode="auto">
            <a:xfrm>
              <a:off x="2936" y="3021"/>
              <a:ext cx="417" cy="624"/>
              <a:chOff x="1776" y="2544"/>
              <a:chExt cx="417" cy="624"/>
            </a:xfrm>
          </p:grpSpPr>
          <p:sp>
            <p:nvSpPr>
              <p:cNvPr id="120885" name="AutoShape 82"/>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hlink"/>
                </a:solidFill>
                <a:miter lim="800000"/>
                <a:headEnd/>
                <a:tailEnd/>
              </a:ln>
            </p:spPr>
            <p:txBody>
              <a:bodyPr wrap="none" anchor="ctr">
                <a:prstTxWarp prst="textNoShape">
                  <a:avLst/>
                </a:prstTxWarp>
              </a:bodyPr>
              <a:lstStyle/>
              <a:p>
                <a:pPr eaLnBrk="0" hangingPunct="0"/>
                <a:endParaRPr lang="en-US"/>
              </a:p>
            </p:txBody>
          </p:sp>
          <p:sp>
            <p:nvSpPr>
              <p:cNvPr id="120886" name="Oval 83"/>
              <p:cNvSpPr>
                <a:spLocks noChangeArrowheads="1"/>
              </p:cNvSpPr>
              <p:nvPr/>
            </p:nvSpPr>
            <p:spPr bwMode="auto">
              <a:xfrm>
                <a:off x="1784" y="2759"/>
                <a:ext cx="384" cy="48"/>
              </a:xfrm>
              <a:prstGeom prst="ellipse">
                <a:avLst/>
              </a:prstGeom>
              <a:solidFill>
                <a:srgbClr val="CC6600"/>
              </a:solidFill>
              <a:ln w="9525">
                <a:solidFill>
                  <a:schemeClr val="hlink"/>
                </a:solidFill>
                <a:round/>
                <a:headEnd/>
                <a:tailEnd/>
              </a:ln>
            </p:spPr>
            <p:txBody>
              <a:bodyPr wrap="none" anchor="ctr">
                <a:prstTxWarp prst="textNoShape">
                  <a:avLst/>
                </a:prstTxWarp>
              </a:bodyPr>
              <a:lstStyle/>
              <a:p>
                <a:pPr eaLnBrk="0" hangingPunct="0"/>
                <a:endParaRPr lang="en-US"/>
              </a:p>
            </p:txBody>
          </p:sp>
          <p:sp>
            <p:nvSpPr>
              <p:cNvPr id="120887" name="Freeform 84"/>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hlink"/>
                </a:solidFill>
                <a:round/>
                <a:headEnd/>
                <a:tailEnd/>
              </a:ln>
            </p:spPr>
            <p:txBody>
              <a:bodyPr wrap="none" anchor="ctr">
                <a:prstTxWarp prst="textNoShape">
                  <a:avLst/>
                </a:prstTxWarp>
              </a:bodyPr>
              <a:lstStyle/>
              <a:p>
                <a:pPr eaLnBrk="0" hangingPunct="0"/>
                <a:endParaRPr lang="en-US"/>
              </a:p>
            </p:txBody>
          </p:sp>
        </p:grpSp>
        <p:grpSp>
          <p:nvGrpSpPr>
            <p:cNvPr id="120880" name="Group 85"/>
            <p:cNvGrpSpPr>
              <a:grpSpLocks/>
            </p:cNvGrpSpPr>
            <p:nvPr/>
          </p:nvGrpSpPr>
          <p:grpSpPr bwMode="auto">
            <a:xfrm>
              <a:off x="3397" y="3021"/>
              <a:ext cx="417" cy="624"/>
              <a:chOff x="1776" y="2544"/>
              <a:chExt cx="417" cy="624"/>
            </a:xfrm>
          </p:grpSpPr>
          <p:sp>
            <p:nvSpPr>
              <p:cNvPr id="120882" name="AutoShape 86"/>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hlink"/>
                </a:solidFill>
                <a:miter lim="800000"/>
                <a:headEnd/>
                <a:tailEnd/>
              </a:ln>
            </p:spPr>
            <p:txBody>
              <a:bodyPr wrap="none" anchor="ctr">
                <a:prstTxWarp prst="textNoShape">
                  <a:avLst/>
                </a:prstTxWarp>
              </a:bodyPr>
              <a:lstStyle/>
              <a:p>
                <a:pPr eaLnBrk="0" hangingPunct="0"/>
                <a:endParaRPr lang="en-US"/>
              </a:p>
            </p:txBody>
          </p:sp>
          <p:sp>
            <p:nvSpPr>
              <p:cNvPr id="120883" name="Oval 87"/>
              <p:cNvSpPr>
                <a:spLocks noChangeArrowheads="1"/>
              </p:cNvSpPr>
              <p:nvPr/>
            </p:nvSpPr>
            <p:spPr bwMode="auto">
              <a:xfrm>
                <a:off x="1784" y="2759"/>
                <a:ext cx="384" cy="48"/>
              </a:xfrm>
              <a:prstGeom prst="ellipse">
                <a:avLst/>
              </a:prstGeom>
              <a:solidFill>
                <a:srgbClr val="CC6600"/>
              </a:solidFill>
              <a:ln w="9525">
                <a:solidFill>
                  <a:schemeClr val="hlink"/>
                </a:solidFill>
                <a:round/>
                <a:headEnd/>
                <a:tailEnd/>
              </a:ln>
            </p:spPr>
            <p:txBody>
              <a:bodyPr wrap="none" anchor="ctr">
                <a:prstTxWarp prst="textNoShape">
                  <a:avLst/>
                </a:prstTxWarp>
              </a:bodyPr>
              <a:lstStyle/>
              <a:p>
                <a:pPr eaLnBrk="0" hangingPunct="0"/>
                <a:endParaRPr lang="en-US"/>
              </a:p>
            </p:txBody>
          </p:sp>
          <p:sp>
            <p:nvSpPr>
              <p:cNvPr id="120884" name="Freeform 88"/>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hlink"/>
                </a:solidFill>
                <a:round/>
                <a:headEnd/>
                <a:tailEnd/>
              </a:ln>
            </p:spPr>
            <p:txBody>
              <a:bodyPr wrap="none" anchor="ctr">
                <a:prstTxWarp prst="textNoShape">
                  <a:avLst/>
                </a:prstTxWarp>
              </a:bodyPr>
              <a:lstStyle/>
              <a:p>
                <a:pPr eaLnBrk="0" hangingPunct="0"/>
                <a:endParaRPr lang="en-US"/>
              </a:p>
            </p:txBody>
          </p:sp>
        </p:grpSp>
        <p:sp>
          <p:nvSpPr>
            <p:cNvPr id="120881" name="Line 89"/>
            <p:cNvSpPr>
              <a:spLocks noChangeShapeType="1"/>
            </p:cNvSpPr>
            <p:nvPr/>
          </p:nvSpPr>
          <p:spPr bwMode="auto">
            <a:xfrm flipV="1">
              <a:off x="1574" y="3653"/>
              <a:ext cx="2360" cy="0"/>
            </a:xfrm>
            <a:prstGeom prst="line">
              <a:avLst/>
            </a:prstGeom>
            <a:noFill/>
            <a:ln w="38100">
              <a:solidFill>
                <a:schemeClr val="hlink"/>
              </a:solidFill>
              <a:round/>
              <a:headEnd/>
              <a:tailEnd type="arrow" w="med" len="med"/>
            </a:ln>
          </p:spPr>
          <p:txBody>
            <a:bodyPr wrap="none" anchor="ctr">
              <a:prstTxWarp prst="textNoShape">
                <a:avLst/>
              </a:prstTxWarp>
            </a:bodyPr>
            <a:lstStyle/>
            <a:p>
              <a:endParaRPr lang="en-US"/>
            </a:p>
          </p:txBody>
        </p:sp>
      </p:grpSp>
      <p:sp>
        <p:nvSpPr>
          <p:cNvPr id="120855" name="Text Box 90"/>
          <p:cNvSpPr txBox="1">
            <a:spLocks noChangeArrowheads="1"/>
          </p:cNvSpPr>
          <p:nvPr/>
        </p:nvSpPr>
        <p:spPr bwMode="auto">
          <a:xfrm>
            <a:off x="5216525" y="5348288"/>
            <a:ext cx="987425" cy="1187450"/>
          </a:xfrm>
          <a:prstGeom prst="rect">
            <a:avLst/>
          </a:prstGeom>
          <a:noFill/>
          <a:ln w="9525">
            <a:noFill/>
            <a:miter lim="800000"/>
            <a:headEnd/>
            <a:tailEnd/>
          </a:ln>
        </p:spPr>
        <p:txBody>
          <a:bodyPr>
            <a:prstTxWarp prst="textNoShape">
              <a:avLst/>
            </a:prstTxWarp>
            <a:spAutoFit/>
          </a:bodyPr>
          <a:lstStyle/>
          <a:p>
            <a:pPr eaLnBrk="0" hangingPunct="0"/>
            <a:r>
              <a:rPr lang="en-US"/>
              <a:t>To the Brain</a:t>
            </a:r>
          </a:p>
        </p:txBody>
      </p:sp>
      <p:grpSp>
        <p:nvGrpSpPr>
          <p:cNvPr id="120856" name="Group 91"/>
          <p:cNvGrpSpPr>
            <a:grpSpLocks/>
          </p:cNvGrpSpPr>
          <p:nvPr/>
        </p:nvGrpSpPr>
        <p:grpSpPr bwMode="auto">
          <a:xfrm>
            <a:off x="3268663" y="2284413"/>
            <a:ext cx="309562" cy="2441575"/>
            <a:chOff x="1979" y="1510"/>
            <a:chExt cx="391" cy="985"/>
          </a:xfrm>
        </p:grpSpPr>
        <p:sp>
          <p:nvSpPr>
            <p:cNvPr id="120866" name="Arc 92"/>
            <p:cNvSpPr>
              <a:spLocks/>
            </p:cNvSpPr>
            <p:nvPr/>
          </p:nvSpPr>
          <p:spPr bwMode="auto">
            <a:xfrm>
              <a:off x="2024" y="1567"/>
              <a:ext cx="286" cy="902"/>
            </a:xfrm>
            <a:custGeom>
              <a:avLst/>
              <a:gdLst>
                <a:gd name="T0" fmla="*/ 0 w 21600"/>
                <a:gd name="T1" fmla="*/ 0 h 21441"/>
                <a:gd name="T2" fmla="*/ 4 w 21600"/>
                <a:gd name="T3" fmla="*/ 38 h 21441"/>
                <a:gd name="T4" fmla="*/ 0 w 21600"/>
                <a:gd name="T5" fmla="*/ 38 h 21441"/>
                <a:gd name="T6" fmla="*/ 0 60000 65536"/>
                <a:gd name="T7" fmla="*/ 0 60000 65536"/>
                <a:gd name="T8" fmla="*/ 0 60000 65536"/>
                <a:gd name="T9" fmla="*/ 0 w 21600"/>
                <a:gd name="T10" fmla="*/ 0 h 21441"/>
                <a:gd name="T11" fmla="*/ 21600 w 21600"/>
                <a:gd name="T12" fmla="*/ 21441 h 21441"/>
              </a:gdLst>
              <a:ahLst/>
              <a:cxnLst>
                <a:cxn ang="T6">
                  <a:pos x="T0" y="T1"/>
                </a:cxn>
                <a:cxn ang="T7">
                  <a:pos x="T2" y="T3"/>
                </a:cxn>
                <a:cxn ang="T8">
                  <a:pos x="T4" y="T5"/>
                </a:cxn>
              </a:cxnLst>
              <a:rect l="T9" t="T10" r="T11" b="T12"/>
              <a:pathLst>
                <a:path w="21600" h="21441" fill="none" extrusionOk="0">
                  <a:moveTo>
                    <a:pt x="2613" y="-1"/>
                  </a:moveTo>
                  <a:cubicBezTo>
                    <a:pt x="13451" y="1320"/>
                    <a:pt x="21600" y="10522"/>
                    <a:pt x="21600" y="21441"/>
                  </a:cubicBezTo>
                </a:path>
                <a:path w="21600" h="21441" stroke="0" extrusionOk="0">
                  <a:moveTo>
                    <a:pt x="2613" y="-1"/>
                  </a:moveTo>
                  <a:cubicBezTo>
                    <a:pt x="13451" y="1320"/>
                    <a:pt x="21600" y="10522"/>
                    <a:pt x="21600" y="21441"/>
                  </a:cubicBezTo>
                  <a:lnTo>
                    <a:pt x="0" y="21441"/>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grpSp>
          <p:nvGrpSpPr>
            <p:cNvPr id="120867" name="Group 93"/>
            <p:cNvGrpSpPr>
              <a:grpSpLocks/>
            </p:cNvGrpSpPr>
            <p:nvPr/>
          </p:nvGrpSpPr>
          <p:grpSpPr bwMode="auto">
            <a:xfrm>
              <a:off x="1979" y="1510"/>
              <a:ext cx="391" cy="985"/>
              <a:chOff x="1995" y="1496"/>
              <a:chExt cx="391" cy="985"/>
            </a:xfrm>
          </p:grpSpPr>
          <p:sp>
            <p:nvSpPr>
              <p:cNvPr id="120868" name="Arc 94"/>
              <p:cNvSpPr>
                <a:spLocks/>
              </p:cNvSpPr>
              <p:nvPr/>
            </p:nvSpPr>
            <p:spPr bwMode="auto">
              <a:xfrm>
                <a:off x="1995" y="1579"/>
                <a:ext cx="286" cy="902"/>
              </a:xfrm>
              <a:custGeom>
                <a:avLst/>
                <a:gdLst>
                  <a:gd name="T0" fmla="*/ 0 w 21600"/>
                  <a:gd name="T1" fmla="*/ 0 h 21441"/>
                  <a:gd name="T2" fmla="*/ 4 w 21600"/>
                  <a:gd name="T3" fmla="*/ 38 h 21441"/>
                  <a:gd name="T4" fmla="*/ 0 w 21600"/>
                  <a:gd name="T5" fmla="*/ 38 h 21441"/>
                  <a:gd name="T6" fmla="*/ 0 60000 65536"/>
                  <a:gd name="T7" fmla="*/ 0 60000 65536"/>
                  <a:gd name="T8" fmla="*/ 0 60000 65536"/>
                  <a:gd name="T9" fmla="*/ 0 w 21600"/>
                  <a:gd name="T10" fmla="*/ 0 h 21441"/>
                  <a:gd name="T11" fmla="*/ 21600 w 21600"/>
                  <a:gd name="T12" fmla="*/ 21441 h 21441"/>
                </a:gdLst>
                <a:ahLst/>
                <a:cxnLst>
                  <a:cxn ang="T6">
                    <a:pos x="T0" y="T1"/>
                  </a:cxn>
                  <a:cxn ang="T7">
                    <a:pos x="T2" y="T3"/>
                  </a:cxn>
                  <a:cxn ang="T8">
                    <a:pos x="T4" y="T5"/>
                  </a:cxn>
                </a:cxnLst>
                <a:rect l="T9" t="T10" r="T11" b="T12"/>
                <a:pathLst>
                  <a:path w="21600" h="21441" fill="none" extrusionOk="0">
                    <a:moveTo>
                      <a:pt x="2613" y="-1"/>
                    </a:moveTo>
                    <a:cubicBezTo>
                      <a:pt x="13451" y="1320"/>
                      <a:pt x="21600" y="10522"/>
                      <a:pt x="21600" y="21441"/>
                    </a:cubicBezTo>
                  </a:path>
                  <a:path w="21600" h="21441" stroke="0" extrusionOk="0">
                    <a:moveTo>
                      <a:pt x="2613" y="-1"/>
                    </a:moveTo>
                    <a:cubicBezTo>
                      <a:pt x="13451" y="1320"/>
                      <a:pt x="21600" y="10522"/>
                      <a:pt x="21600" y="21441"/>
                    </a:cubicBezTo>
                    <a:lnTo>
                      <a:pt x="0" y="21441"/>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grpSp>
            <p:nvGrpSpPr>
              <p:cNvPr id="120869" name="Group 95"/>
              <p:cNvGrpSpPr>
                <a:grpSpLocks/>
              </p:cNvGrpSpPr>
              <p:nvPr/>
            </p:nvGrpSpPr>
            <p:grpSpPr bwMode="auto">
              <a:xfrm>
                <a:off x="2026" y="1496"/>
                <a:ext cx="360" cy="939"/>
                <a:chOff x="2027" y="1536"/>
                <a:chExt cx="360" cy="939"/>
              </a:xfrm>
            </p:grpSpPr>
            <p:sp>
              <p:nvSpPr>
                <p:cNvPr id="120870" name="Arc 96"/>
                <p:cNvSpPr>
                  <a:spLocks/>
                </p:cNvSpPr>
                <p:nvPr/>
              </p:nvSpPr>
              <p:spPr bwMode="auto">
                <a:xfrm>
                  <a:off x="2042" y="1537"/>
                  <a:ext cx="286" cy="902"/>
                </a:xfrm>
                <a:custGeom>
                  <a:avLst/>
                  <a:gdLst>
                    <a:gd name="T0" fmla="*/ 0 w 21600"/>
                    <a:gd name="T1" fmla="*/ 0 h 21441"/>
                    <a:gd name="T2" fmla="*/ 4 w 21600"/>
                    <a:gd name="T3" fmla="*/ 38 h 21441"/>
                    <a:gd name="T4" fmla="*/ 0 w 21600"/>
                    <a:gd name="T5" fmla="*/ 38 h 21441"/>
                    <a:gd name="T6" fmla="*/ 0 60000 65536"/>
                    <a:gd name="T7" fmla="*/ 0 60000 65536"/>
                    <a:gd name="T8" fmla="*/ 0 60000 65536"/>
                    <a:gd name="T9" fmla="*/ 0 w 21600"/>
                    <a:gd name="T10" fmla="*/ 0 h 21441"/>
                    <a:gd name="T11" fmla="*/ 21600 w 21600"/>
                    <a:gd name="T12" fmla="*/ 21441 h 21441"/>
                  </a:gdLst>
                  <a:ahLst/>
                  <a:cxnLst>
                    <a:cxn ang="T6">
                      <a:pos x="T0" y="T1"/>
                    </a:cxn>
                    <a:cxn ang="T7">
                      <a:pos x="T2" y="T3"/>
                    </a:cxn>
                    <a:cxn ang="T8">
                      <a:pos x="T4" y="T5"/>
                    </a:cxn>
                  </a:cxnLst>
                  <a:rect l="T9" t="T10" r="T11" b="T12"/>
                  <a:pathLst>
                    <a:path w="21600" h="21441" fill="none" extrusionOk="0">
                      <a:moveTo>
                        <a:pt x="2613" y="-1"/>
                      </a:moveTo>
                      <a:cubicBezTo>
                        <a:pt x="13451" y="1320"/>
                        <a:pt x="21600" y="10522"/>
                        <a:pt x="21600" y="21441"/>
                      </a:cubicBezTo>
                    </a:path>
                    <a:path w="21600" h="21441" stroke="0" extrusionOk="0">
                      <a:moveTo>
                        <a:pt x="2613" y="-1"/>
                      </a:moveTo>
                      <a:cubicBezTo>
                        <a:pt x="13451" y="1320"/>
                        <a:pt x="21600" y="10522"/>
                        <a:pt x="21600" y="21441"/>
                      </a:cubicBezTo>
                      <a:lnTo>
                        <a:pt x="0" y="21441"/>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grpSp>
              <p:nvGrpSpPr>
                <p:cNvPr id="120871" name="Group 97"/>
                <p:cNvGrpSpPr>
                  <a:grpSpLocks/>
                </p:cNvGrpSpPr>
                <p:nvPr/>
              </p:nvGrpSpPr>
              <p:grpSpPr bwMode="auto">
                <a:xfrm>
                  <a:off x="2027" y="1536"/>
                  <a:ext cx="360" cy="939"/>
                  <a:chOff x="2027" y="1536"/>
                  <a:chExt cx="360" cy="939"/>
                </a:xfrm>
              </p:grpSpPr>
              <p:grpSp>
                <p:nvGrpSpPr>
                  <p:cNvPr id="120872" name="Group 98"/>
                  <p:cNvGrpSpPr>
                    <a:grpSpLocks/>
                  </p:cNvGrpSpPr>
                  <p:nvPr/>
                </p:nvGrpSpPr>
                <p:grpSpPr bwMode="auto">
                  <a:xfrm>
                    <a:off x="2063" y="1563"/>
                    <a:ext cx="324" cy="912"/>
                    <a:chOff x="2063" y="1563"/>
                    <a:chExt cx="324" cy="912"/>
                  </a:xfrm>
                </p:grpSpPr>
                <p:sp>
                  <p:nvSpPr>
                    <p:cNvPr id="120874" name="Arc 99"/>
                    <p:cNvSpPr>
                      <a:spLocks/>
                    </p:cNvSpPr>
                    <p:nvPr/>
                  </p:nvSpPr>
                  <p:spPr bwMode="auto">
                    <a:xfrm>
                      <a:off x="2063" y="1573"/>
                      <a:ext cx="286" cy="902"/>
                    </a:xfrm>
                    <a:custGeom>
                      <a:avLst/>
                      <a:gdLst>
                        <a:gd name="T0" fmla="*/ 0 w 21600"/>
                        <a:gd name="T1" fmla="*/ 0 h 21441"/>
                        <a:gd name="T2" fmla="*/ 4 w 21600"/>
                        <a:gd name="T3" fmla="*/ 38 h 21441"/>
                        <a:gd name="T4" fmla="*/ 0 w 21600"/>
                        <a:gd name="T5" fmla="*/ 38 h 21441"/>
                        <a:gd name="T6" fmla="*/ 0 60000 65536"/>
                        <a:gd name="T7" fmla="*/ 0 60000 65536"/>
                        <a:gd name="T8" fmla="*/ 0 60000 65536"/>
                        <a:gd name="T9" fmla="*/ 0 w 21600"/>
                        <a:gd name="T10" fmla="*/ 0 h 21441"/>
                        <a:gd name="T11" fmla="*/ 21600 w 21600"/>
                        <a:gd name="T12" fmla="*/ 21441 h 21441"/>
                      </a:gdLst>
                      <a:ahLst/>
                      <a:cxnLst>
                        <a:cxn ang="T6">
                          <a:pos x="T0" y="T1"/>
                        </a:cxn>
                        <a:cxn ang="T7">
                          <a:pos x="T2" y="T3"/>
                        </a:cxn>
                        <a:cxn ang="T8">
                          <a:pos x="T4" y="T5"/>
                        </a:cxn>
                      </a:cxnLst>
                      <a:rect l="T9" t="T10" r="T11" b="T12"/>
                      <a:pathLst>
                        <a:path w="21600" h="21441" fill="none" extrusionOk="0">
                          <a:moveTo>
                            <a:pt x="2613" y="-1"/>
                          </a:moveTo>
                          <a:cubicBezTo>
                            <a:pt x="13451" y="1320"/>
                            <a:pt x="21600" y="10522"/>
                            <a:pt x="21600" y="21441"/>
                          </a:cubicBezTo>
                        </a:path>
                        <a:path w="21600" h="21441" stroke="0" extrusionOk="0">
                          <a:moveTo>
                            <a:pt x="2613" y="-1"/>
                          </a:moveTo>
                          <a:cubicBezTo>
                            <a:pt x="13451" y="1320"/>
                            <a:pt x="21600" y="10522"/>
                            <a:pt x="21600" y="21441"/>
                          </a:cubicBezTo>
                          <a:lnTo>
                            <a:pt x="0" y="21441"/>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120875" name="Arc 100"/>
                    <p:cNvSpPr>
                      <a:spLocks/>
                    </p:cNvSpPr>
                    <p:nvPr/>
                  </p:nvSpPr>
                  <p:spPr bwMode="auto">
                    <a:xfrm>
                      <a:off x="2101" y="1563"/>
                      <a:ext cx="286" cy="902"/>
                    </a:xfrm>
                    <a:custGeom>
                      <a:avLst/>
                      <a:gdLst>
                        <a:gd name="T0" fmla="*/ 0 w 21600"/>
                        <a:gd name="T1" fmla="*/ 0 h 21441"/>
                        <a:gd name="T2" fmla="*/ 4 w 21600"/>
                        <a:gd name="T3" fmla="*/ 38 h 21441"/>
                        <a:gd name="T4" fmla="*/ 0 w 21600"/>
                        <a:gd name="T5" fmla="*/ 38 h 21441"/>
                        <a:gd name="T6" fmla="*/ 0 60000 65536"/>
                        <a:gd name="T7" fmla="*/ 0 60000 65536"/>
                        <a:gd name="T8" fmla="*/ 0 60000 65536"/>
                        <a:gd name="T9" fmla="*/ 0 w 21600"/>
                        <a:gd name="T10" fmla="*/ 0 h 21441"/>
                        <a:gd name="T11" fmla="*/ 21600 w 21600"/>
                        <a:gd name="T12" fmla="*/ 21441 h 21441"/>
                      </a:gdLst>
                      <a:ahLst/>
                      <a:cxnLst>
                        <a:cxn ang="T6">
                          <a:pos x="T0" y="T1"/>
                        </a:cxn>
                        <a:cxn ang="T7">
                          <a:pos x="T2" y="T3"/>
                        </a:cxn>
                        <a:cxn ang="T8">
                          <a:pos x="T4" y="T5"/>
                        </a:cxn>
                      </a:cxnLst>
                      <a:rect l="T9" t="T10" r="T11" b="T12"/>
                      <a:pathLst>
                        <a:path w="21600" h="21441" fill="none" extrusionOk="0">
                          <a:moveTo>
                            <a:pt x="2613" y="-1"/>
                          </a:moveTo>
                          <a:cubicBezTo>
                            <a:pt x="13451" y="1320"/>
                            <a:pt x="21600" y="10522"/>
                            <a:pt x="21600" y="21441"/>
                          </a:cubicBezTo>
                        </a:path>
                        <a:path w="21600" h="21441" stroke="0" extrusionOk="0">
                          <a:moveTo>
                            <a:pt x="2613" y="-1"/>
                          </a:moveTo>
                          <a:cubicBezTo>
                            <a:pt x="13451" y="1320"/>
                            <a:pt x="21600" y="10522"/>
                            <a:pt x="21600" y="21441"/>
                          </a:cubicBezTo>
                          <a:lnTo>
                            <a:pt x="0" y="21441"/>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grpSp>
              <p:sp>
                <p:nvSpPr>
                  <p:cNvPr id="120873" name="Arc 101"/>
                  <p:cNvSpPr>
                    <a:spLocks/>
                  </p:cNvSpPr>
                  <p:nvPr/>
                </p:nvSpPr>
                <p:spPr bwMode="auto">
                  <a:xfrm>
                    <a:off x="2027" y="1536"/>
                    <a:ext cx="286" cy="902"/>
                  </a:xfrm>
                  <a:custGeom>
                    <a:avLst/>
                    <a:gdLst>
                      <a:gd name="T0" fmla="*/ 0 w 21600"/>
                      <a:gd name="T1" fmla="*/ 0 h 21441"/>
                      <a:gd name="T2" fmla="*/ 4 w 21600"/>
                      <a:gd name="T3" fmla="*/ 38 h 21441"/>
                      <a:gd name="T4" fmla="*/ 0 w 21600"/>
                      <a:gd name="T5" fmla="*/ 38 h 21441"/>
                      <a:gd name="T6" fmla="*/ 0 60000 65536"/>
                      <a:gd name="T7" fmla="*/ 0 60000 65536"/>
                      <a:gd name="T8" fmla="*/ 0 60000 65536"/>
                      <a:gd name="T9" fmla="*/ 0 w 21600"/>
                      <a:gd name="T10" fmla="*/ 0 h 21441"/>
                      <a:gd name="T11" fmla="*/ 21600 w 21600"/>
                      <a:gd name="T12" fmla="*/ 21441 h 21441"/>
                    </a:gdLst>
                    <a:ahLst/>
                    <a:cxnLst>
                      <a:cxn ang="T6">
                        <a:pos x="T0" y="T1"/>
                      </a:cxn>
                      <a:cxn ang="T7">
                        <a:pos x="T2" y="T3"/>
                      </a:cxn>
                      <a:cxn ang="T8">
                        <a:pos x="T4" y="T5"/>
                      </a:cxn>
                    </a:cxnLst>
                    <a:rect l="T9" t="T10" r="T11" b="T12"/>
                    <a:pathLst>
                      <a:path w="21600" h="21441" fill="none" extrusionOk="0">
                        <a:moveTo>
                          <a:pt x="2613" y="-1"/>
                        </a:moveTo>
                        <a:cubicBezTo>
                          <a:pt x="13451" y="1320"/>
                          <a:pt x="21600" y="10522"/>
                          <a:pt x="21600" y="21441"/>
                        </a:cubicBezTo>
                      </a:path>
                      <a:path w="21600" h="21441" stroke="0" extrusionOk="0">
                        <a:moveTo>
                          <a:pt x="2613" y="-1"/>
                        </a:moveTo>
                        <a:cubicBezTo>
                          <a:pt x="13451" y="1320"/>
                          <a:pt x="21600" y="10522"/>
                          <a:pt x="21600" y="21441"/>
                        </a:cubicBezTo>
                        <a:lnTo>
                          <a:pt x="0" y="21441"/>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grpSp>
          </p:grpSp>
        </p:grpSp>
      </p:grpSp>
      <p:sp>
        <p:nvSpPr>
          <p:cNvPr id="120857" name="Text Box 102"/>
          <p:cNvSpPr txBox="1">
            <a:spLocks noChangeArrowheads="1"/>
          </p:cNvSpPr>
          <p:nvPr/>
        </p:nvSpPr>
        <p:spPr bwMode="auto">
          <a:xfrm>
            <a:off x="400050" y="4838700"/>
            <a:ext cx="1487488" cy="457200"/>
          </a:xfrm>
          <a:prstGeom prst="rect">
            <a:avLst/>
          </a:prstGeom>
          <a:noFill/>
          <a:ln w="9525">
            <a:noFill/>
            <a:miter lim="800000"/>
            <a:headEnd/>
            <a:tailEnd/>
          </a:ln>
        </p:spPr>
        <p:txBody>
          <a:bodyPr wrap="none">
            <a:prstTxWarp prst="textNoShape">
              <a:avLst/>
            </a:prstTxWarp>
            <a:spAutoFit/>
          </a:bodyPr>
          <a:lstStyle/>
          <a:p>
            <a:pPr eaLnBrk="0" hangingPunct="0"/>
            <a:r>
              <a:rPr lang="en-US"/>
              <a:t>AN fiber 3</a:t>
            </a:r>
          </a:p>
        </p:txBody>
      </p:sp>
      <p:sp>
        <p:nvSpPr>
          <p:cNvPr id="120858" name="Text Box 103"/>
          <p:cNvSpPr txBox="1">
            <a:spLocks noChangeArrowheads="1"/>
          </p:cNvSpPr>
          <p:nvPr/>
        </p:nvSpPr>
        <p:spPr bwMode="auto">
          <a:xfrm>
            <a:off x="6762750" y="3125788"/>
            <a:ext cx="1552575" cy="581025"/>
          </a:xfrm>
          <a:prstGeom prst="rect">
            <a:avLst/>
          </a:prstGeom>
          <a:noFill/>
          <a:ln w="9525">
            <a:noFill/>
            <a:miter lim="800000"/>
            <a:headEnd/>
            <a:tailEnd/>
          </a:ln>
        </p:spPr>
        <p:txBody>
          <a:bodyPr>
            <a:prstTxWarp prst="textNoShape">
              <a:avLst/>
            </a:prstTxWarp>
            <a:spAutoFit/>
          </a:bodyPr>
          <a:lstStyle/>
          <a:p>
            <a:pPr eaLnBrk="0" hangingPunct="0"/>
            <a:r>
              <a:rPr lang="en-US" sz="1600"/>
              <a:t>Buckets leave every 200 ms</a:t>
            </a:r>
          </a:p>
        </p:txBody>
      </p:sp>
      <p:sp>
        <p:nvSpPr>
          <p:cNvPr id="120859" name="Text Box 104"/>
          <p:cNvSpPr txBox="1">
            <a:spLocks noChangeArrowheads="1"/>
          </p:cNvSpPr>
          <p:nvPr/>
        </p:nvSpPr>
        <p:spPr bwMode="auto">
          <a:xfrm>
            <a:off x="6784975" y="3938588"/>
            <a:ext cx="1552575" cy="581025"/>
          </a:xfrm>
          <a:prstGeom prst="rect">
            <a:avLst/>
          </a:prstGeom>
          <a:noFill/>
          <a:ln w="9525">
            <a:noFill/>
            <a:miter lim="800000"/>
            <a:headEnd/>
            <a:tailEnd/>
          </a:ln>
        </p:spPr>
        <p:txBody>
          <a:bodyPr>
            <a:prstTxWarp prst="textNoShape">
              <a:avLst/>
            </a:prstTxWarp>
            <a:spAutoFit/>
          </a:bodyPr>
          <a:lstStyle/>
          <a:p>
            <a:pPr eaLnBrk="0" hangingPunct="0"/>
            <a:r>
              <a:rPr lang="en-US" sz="1600"/>
              <a:t>Buckets leave every 100 ms</a:t>
            </a:r>
          </a:p>
        </p:txBody>
      </p:sp>
      <p:sp>
        <p:nvSpPr>
          <p:cNvPr id="120860" name="Text Box 105"/>
          <p:cNvSpPr txBox="1">
            <a:spLocks noChangeArrowheads="1"/>
          </p:cNvSpPr>
          <p:nvPr/>
        </p:nvSpPr>
        <p:spPr bwMode="auto">
          <a:xfrm>
            <a:off x="6821488" y="4711700"/>
            <a:ext cx="1552575" cy="581025"/>
          </a:xfrm>
          <a:prstGeom prst="rect">
            <a:avLst/>
          </a:prstGeom>
          <a:noFill/>
          <a:ln w="9525">
            <a:noFill/>
            <a:miter lim="800000"/>
            <a:headEnd/>
            <a:tailEnd/>
          </a:ln>
        </p:spPr>
        <p:txBody>
          <a:bodyPr>
            <a:prstTxWarp prst="textNoShape">
              <a:avLst/>
            </a:prstTxWarp>
            <a:spAutoFit/>
          </a:bodyPr>
          <a:lstStyle/>
          <a:p>
            <a:pPr eaLnBrk="0" hangingPunct="0"/>
            <a:r>
              <a:rPr lang="en-US" sz="1600"/>
              <a:t>Buckets leave every 50 ms</a:t>
            </a:r>
          </a:p>
        </p:txBody>
      </p:sp>
      <p:sp>
        <p:nvSpPr>
          <p:cNvPr id="120861" name="Text Box 106"/>
          <p:cNvSpPr txBox="1">
            <a:spLocks noChangeArrowheads="1"/>
          </p:cNvSpPr>
          <p:nvPr/>
        </p:nvSpPr>
        <p:spPr bwMode="auto">
          <a:xfrm>
            <a:off x="658813" y="5678488"/>
            <a:ext cx="666750" cy="457200"/>
          </a:xfrm>
          <a:prstGeom prst="rect">
            <a:avLst/>
          </a:prstGeom>
          <a:noFill/>
          <a:ln w="9525">
            <a:noFill/>
            <a:miter lim="800000"/>
            <a:headEnd/>
            <a:tailEnd/>
          </a:ln>
        </p:spPr>
        <p:txBody>
          <a:bodyPr wrap="none">
            <a:prstTxWarp prst="textNoShape">
              <a:avLst/>
            </a:prstTxWarp>
            <a:spAutoFit/>
          </a:bodyPr>
          <a:lstStyle/>
          <a:p>
            <a:pPr eaLnBrk="0" hangingPunct="0"/>
            <a:r>
              <a:rPr lang="en-US"/>
              <a:t>Etc.</a:t>
            </a:r>
          </a:p>
        </p:txBody>
      </p:sp>
      <p:sp>
        <p:nvSpPr>
          <p:cNvPr id="120862" name="Text Box 107"/>
          <p:cNvSpPr txBox="1">
            <a:spLocks noChangeArrowheads="1"/>
          </p:cNvSpPr>
          <p:nvPr/>
        </p:nvSpPr>
        <p:spPr bwMode="auto">
          <a:xfrm>
            <a:off x="7265988" y="5534025"/>
            <a:ext cx="666750" cy="457200"/>
          </a:xfrm>
          <a:prstGeom prst="rect">
            <a:avLst/>
          </a:prstGeom>
          <a:noFill/>
          <a:ln w="9525">
            <a:noFill/>
            <a:miter lim="800000"/>
            <a:headEnd/>
            <a:tailEnd/>
          </a:ln>
        </p:spPr>
        <p:txBody>
          <a:bodyPr wrap="none">
            <a:prstTxWarp prst="textNoShape">
              <a:avLst/>
            </a:prstTxWarp>
            <a:spAutoFit/>
          </a:bodyPr>
          <a:lstStyle/>
          <a:p>
            <a:pPr eaLnBrk="0" hangingPunct="0"/>
            <a:r>
              <a:rPr lang="en-US"/>
              <a:t>Etc.</a:t>
            </a:r>
          </a:p>
        </p:txBody>
      </p:sp>
      <p:grpSp>
        <p:nvGrpSpPr>
          <p:cNvPr id="120863" name="Group 108"/>
          <p:cNvGrpSpPr>
            <a:grpSpLocks/>
          </p:cNvGrpSpPr>
          <p:nvPr/>
        </p:nvGrpSpPr>
        <p:grpSpPr bwMode="auto">
          <a:xfrm>
            <a:off x="6011863" y="4749800"/>
            <a:ext cx="2844800" cy="1287463"/>
            <a:chOff x="3787" y="2992"/>
            <a:chExt cx="1792" cy="811"/>
          </a:xfrm>
        </p:grpSpPr>
        <p:sp>
          <p:nvSpPr>
            <p:cNvPr id="120864" name="Text Box 109"/>
            <p:cNvSpPr txBox="1">
              <a:spLocks noChangeArrowheads="1"/>
            </p:cNvSpPr>
            <p:nvPr/>
          </p:nvSpPr>
          <p:spPr bwMode="auto">
            <a:xfrm>
              <a:off x="4039" y="3509"/>
              <a:ext cx="1540" cy="294"/>
            </a:xfrm>
            <a:prstGeom prst="rect">
              <a:avLst/>
            </a:prstGeom>
            <a:solidFill>
              <a:schemeClr val="hlink"/>
            </a:solidFill>
            <a:ln w="9525">
              <a:solidFill>
                <a:schemeClr val="hlink"/>
              </a:solidFill>
              <a:miter lim="800000"/>
              <a:headEnd/>
              <a:tailEnd/>
            </a:ln>
          </p:spPr>
          <p:txBody>
            <a:bodyPr wrap="none">
              <a:prstTxWarp prst="textNoShape">
                <a:avLst/>
              </a:prstTxWarp>
              <a:spAutoFit/>
            </a:bodyPr>
            <a:lstStyle/>
            <a:p>
              <a:pPr eaLnBrk="0" hangingPunct="0"/>
              <a:r>
                <a:rPr lang="en-US">
                  <a:solidFill>
                    <a:srgbClr val="FFFF99"/>
                  </a:solidFill>
                </a:rPr>
                <a:t>For detecting gaps</a:t>
              </a:r>
            </a:p>
          </p:txBody>
        </p:sp>
        <p:sp>
          <p:nvSpPr>
            <p:cNvPr id="120865" name="AutoShape 110"/>
            <p:cNvSpPr>
              <a:spLocks noChangeArrowheads="1"/>
            </p:cNvSpPr>
            <p:nvPr/>
          </p:nvSpPr>
          <p:spPr bwMode="auto">
            <a:xfrm flipH="1">
              <a:off x="3787" y="2992"/>
              <a:ext cx="522" cy="544"/>
            </a:xfrm>
            <a:custGeom>
              <a:avLst/>
              <a:gdLst>
                <a:gd name="T0" fmla="*/ 9 w 21600"/>
                <a:gd name="T1" fmla="*/ 0 h 21600"/>
                <a:gd name="T2" fmla="*/ 9 w 21600"/>
                <a:gd name="T3" fmla="*/ 8 h 21600"/>
                <a:gd name="T4" fmla="*/ 2 w 21600"/>
                <a:gd name="T5" fmla="*/ 14 h 21600"/>
                <a:gd name="T6" fmla="*/ 13 w 21600"/>
                <a:gd name="T7" fmla="*/ 4 h 21600"/>
                <a:gd name="T8" fmla="*/ 0 60000 65536"/>
                <a:gd name="T9" fmla="*/ 0 60000 65536"/>
                <a:gd name="T10" fmla="*/ 0 60000 65536"/>
                <a:gd name="T11" fmla="*/ 0 60000 65536"/>
                <a:gd name="T12" fmla="*/ 12414 w 21600"/>
                <a:gd name="T13" fmla="*/ 2899 h 21600"/>
                <a:gd name="T14" fmla="*/ 18207 w 21600"/>
                <a:gd name="T15" fmla="*/ 9251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hlink"/>
            </a:solidFill>
            <a:ln w="9525">
              <a:solidFill>
                <a:schemeClr val="hlink"/>
              </a:solidFill>
              <a:miter lim="800000"/>
              <a:headEnd/>
              <a:tailEnd/>
            </a:ln>
          </p:spPr>
          <p:txBody>
            <a:bodyPr wrap="none" anchor="ctr">
              <a:prstTxWarp prst="textNoShape">
                <a:avLst/>
              </a:prstTxWarp>
            </a:bodyPr>
            <a:lstStyle/>
            <a:p>
              <a:pPr eaLnBrk="0" hangingPunct="0"/>
              <a:endParaRPr lang="en-US"/>
            </a:p>
          </p:txBody>
        </p:sp>
      </p:gr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685800" y="2286000"/>
            <a:ext cx="7772400" cy="1143000"/>
          </a:xfrm>
        </p:spPr>
        <p:txBody>
          <a:bodyPr rtlCol="0">
            <a:normAutofit fontScale="90000"/>
          </a:bodyPr>
          <a:lstStyle/>
          <a:p>
            <a:pPr eaLnBrk="1" fontAlgn="auto" hangingPunct="1">
              <a:spcAft>
                <a:spcPts val="0"/>
              </a:spcAft>
              <a:defRPr/>
            </a:pPr>
            <a:r>
              <a:rPr lang="en-US">
                <a:ea typeface="+mj-ea"/>
                <a:cs typeface="+mj-cs"/>
              </a:rPr>
              <a:t>AN fibers don’t have different integration times</a:t>
            </a:r>
          </a:p>
        </p:txBody>
      </p:sp>
      <p:sp>
        <p:nvSpPr>
          <p:cNvPr id="52227" name="Rectangle 3"/>
          <p:cNvSpPr>
            <a:spLocks noGrp="1" noChangeArrowheads="1"/>
          </p:cNvSpPr>
          <p:nvPr>
            <p:ph type="subTitle" idx="1"/>
          </p:nvPr>
        </p:nvSpPr>
        <p:spPr>
          <a:xfrm>
            <a:off x="1371600" y="3886200"/>
            <a:ext cx="6400800" cy="1119188"/>
          </a:xfrm>
        </p:spPr>
        <p:txBody>
          <a:bodyPr rtlCol="0">
            <a:normAutofit/>
          </a:bodyPr>
          <a:lstStyle/>
          <a:p>
            <a:pPr eaLnBrk="1" fontAlgn="auto" hangingPunct="1">
              <a:spcAft>
                <a:spcPts val="0"/>
              </a:spcAft>
              <a:buFont typeface="Arial"/>
              <a:buNone/>
              <a:defRPr/>
            </a:pPr>
            <a:r>
              <a:rPr lang="en-US">
                <a:ea typeface="+mn-ea"/>
                <a:cs typeface="+mn-cs"/>
              </a:rPr>
              <a:t>But of course the integrators could be somewhere else in the brain.</a:t>
            </a: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r>
              <a:rPr lang="en-US"/>
              <a:t>Multiple looks</a:t>
            </a:r>
          </a:p>
        </p:txBody>
      </p:sp>
      <p:sp>
        <p:nvSpPr>
          <p:cNvPr id="124931" name="AutoShape 20"/>
          <p:cNvSpPr>
            <a:spLocks noChangeArrowheads="1"/>
          </p:cNvSpPr>
          <p:nvPr/>
        </p:nvSpPr>
        <p:spPr bwMode="auto">
          <a:xfrm rot="5400000">
            <a:off x="1417638" y="1633538"/>
            <a:ext cx="452437" cy="1208087"/>
          </a:xfrm>
          <a:prstGeom prst="can">
            <a:avLst>
              <a:gd name="adj" fmla="val 66754"/>
            </a:avLst>
          </a:prstGeom>
          <a:solidFill>
            <a:srgbClr val="CC3300"/>
          </a:solidFill>
          <a:ln w="9525">
            <a:solidFill>
              <a:schemeClr val="hlink"/>
            </a:solidFill>
            <a:round/>
            <a:headEnd/>
            <a:tailEnd/>
          </a:ln>
        </p:spPr>
        <p:txBody>
          <a:bodyPr wrap="none" anchor="ctr">
            <a:prstTxWarp prst="textNoShape">
              <a:avLst/>
            </a:prstTxWarp>
          </a:bodyPr>
          <a:lstStyle/>
          <a:p>
            <a:pPr eaLnBrk="0" hangingPunct="0"/>
            <a:endParaRPr lang="en-US"/>
          </a:p>
        </p:txBody>
      </p:sp>
      <p:sp>
        <p:nvSpPr>
          <p:cNvPr id="124932" name="Line 25"/>
          <p:cNvSpPr>
            <a:spLocks noChangeShapeType="1"/>
          </p:cNvSpPr>
          <p:nvPr/>
        </p:nvSpPr>
        <p:spPr bwMode="auto">
          <a:xfrm flipV="1">
            <a:off x="1638300" y="3544888"/>
            <a:ext cx="2717800" cy="0"/>
          </a:xfrm>
          <a:prstGeom prst="line">
            <a:avLst/>
          </a:prstGeom>
          <a:noFill/>
          <a:ln w="38100">
            <a:solidFill>
              <a:schemeClr val="tx1"/>
            </a:solidFill>
            <a:round/>
            <a:headEnd/>
            <a:tailEnd type="arrow" w="med" len="med"/>
          </a:ln>
        </p:spPr>
        <p:txBody>
          <a:bodyPr wrap="none" anchor="ctr">
            <a:prstTxWarp prst="textNoShape">
              <a:avLst/>
            </a:prstTxWarp>
          </a:bodyPr>
          <a:lstStyle/>
          <a:p>
            <a:endParaRPr lang="en-US"/>
          </a:p>
        </p:txBody>
      </p:sp>
      <p:sp>
        <p:nvSpPr>
          <p:cNvPr id="124933" name="Arc 26"/>
          <p:cNvSpPr>
            <a:spLocks/>
          </p:cNvSpPr>
          <p:nvPr/>
        </p:nvSpPr>
        <p:spPr bwMode="auto">
          <a:xfrm>
            <a:off x="2117725" y="2295525"/>
            <a:ext cx="349250" cy="542925"/>
          </a:xfrm>
          <a:custGeom>
            <a:avLst/>
            <a:gdLst>
              <a:gd name="T0" fmla="*/ 0 w 21600"/>
              <a:gd name="T1" fmla="*/ 0 h 21600"/>
              <a:gd name="T2" fmla="*/ 5647017 w 21600"/>
              <a:gd name="T3" fmla="*/ 13646646 h 21600"/>
              <a:gd name="T4" fmla="*/ 0 w 21600"/>
              <a:gd name="T5" fmla="*/ 13646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124934" name="Arc 27"/>
          <p:cNvSpPr>
            <a:spLocks/>
          </p:cNvSpPr>
          <p:nvPr/>
        </p:nvSpPr>
        <p:spPr bwMode="auto">
          <a:xfrm>
            <a:off x="2027238" y="2274888"/>
            <a:ext cx="347662" cy="541337"/>
          </a:xfrm>
          <a:custGeom>
            <a:avLst/>
            <a:gdLst>
              <a:gd name="T0" fmla="*/ 0 w 21600"/>
              <a:gd name="T1" fmla="*/ 0 h 21600"/>
              <a:gd name="T2" fmla="*/ 5595781 w 21600"/>
              <a:gd name="T3" fmla="*/ 13566933 h 21600"/>
              <a:gd name="T4" fmla="*/ 0 w 21600"/>
              <a:gd name="T5" fmla="*/ 1356693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124935" name="Arc 28"/>
          <p:cNvSpPr>
            <a:spLocks/>
          </p:cNvSpPr>
          <p:nvPr/>
        </p:nvSpPr>
        <p:spPr bwMode="auto">
          <a:xfrm>
            <a:off x="2070100" y="2268538"/>
            <a:ext cx="347663" cy="541337"/>
          </a:xfrm>
          <a:custGeom>
            <a:avLst/>
            <a:gdLst>
              <a:gd name="T0" fmla="*/ 0 w 21600"/>
              <a:gd name="T1" fmla="*/ 0 h 21600"/>
              <a:gd name="T2" fmla="*/ 5595813 w 21600"/>
              <a:gd name="T3" fmla="*/ 13566933 h 21600"/>
              <a:gd name="T4" fmla="*/ 0 w 21600"/>
              <a:gd name="T5" fmla="*/ 1356693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124936" name="Text Box 29"/>
          <p:cNvSpPr txBox="1">
            <a:spLocks noChangeArrowheads="1"/>
          </p:cNvSpPr>
          <p:nvPr/>
        </p:nvSpPr>
        <p:spPr bwMode="auto">
          <a:xfrm>
            <a:off x="1038225" y="2074863"/>
            <a:ext cx="946150" cy="336550"/>
          </a:xfrm>
          <a:prstGeom prst="rect">
            <a:avLst/>
          </a:prstGeom>
          <a:noFill/>
          <a:ln w="9525">
            <a:noFill/>
            <a:miter lim="800000"/>
            <a:headEnd/>
            <a:tailEnd/>
          </a:ln>
        </p:spPr>
        <p:txBody>
          <a:bodyPr wrap="none">
            <a:prstTxWarp prst="textNoShape">
              <a:avLst/>
            </a:prstTxWarp>
            <a:spAutoFit/>
          </a:bodyPr>
          <a:lstStyle/>
          <a:p>
            <a:pPr eaLnBrk="0" hangingPunct="0"/>
            <a:r>
              <a:rPr lang="en-US" sz="1600"/>
              <a:t>Inner HC</a:t>
            </a:r>
            <a:endParaRPr lang="en-US"/>
          </a:p>
        </p:txBody>
      </p:sp>
      <p:sp>
        <p:nvSpPr>
          <p:cNvPr id="124937" name="Arc 30"/>
          <p:cNvSpPr>
            <a:spLocks/>
          </p:cNvSpPr>
          <p:nvPr/>
        </p:nvSpPr>
        <p:spPr bwMode="auto">
          <a:xfrm>
            <a:off x="2030413" y="2265363"/>
            <a:ext cx="347662" cy="542925"/>
          </a:xfrm>
          <a:custGeom>
            <a:avLst/>
            <a:gdLst>
              <a:gd name="T0" fmla="*/ 0 w 21600"/>
              <a:gd name="T1" fmla="*/ 0 h 21600"/>
              <a:gd name="T2" fmla="*/ 5595781 w 21600"/>
              <a:gd name="T3" fmla="*/ 13646646 h 21600"/>
              <a:gd name="T4" fmla="*/ 0 w 21600"/>
              <a:gd name="T5" fmla="*/ 13646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124938" name="Arc 31"/>
          <p:cNvSpPr>
            <a:spLocks/>
          </p:cNvSpPr>
          <p:nvPr/>
        </p:nvSpPr>
        <p:spPr bwMode="auto">
          <a:xfrm>
            <a:off x="2019300" y="2225675"/>
            <a:ext cx="347663" cy="542925"/>
          </a:xfrm>
          <a:custGeom>
            <a:avLst/>
            <a:gdLst>
              <a:gd name="T0" fmla="*/ 0 w 21600"/>
              <a:gd name="T1" fmla="*/ 0 h 21600"/>
              <a:gd name="T2" fmla="*/ 5595813 w 21600"/>
              <a:gd name="T3" fmla="*/ 13646646 h 21600"/>
              <a:gd name="T4" fmla="*/ 0 w 21600"/>
              <a:gd name="T5" fmla="*/ 13646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124939" name="Arc 32"/>
          <p:cNvSpPr>
            <a:spLocks/>
          </p:cNvSpPr>
          <p:nvPr/>
        </p:nvSpPr>
        <p:spPr bwMode="auto">
          <a:xfrm>
            <a:off x="2052638" y="2270125"/>
            <a:ext cx="347662" cy="542925"/>
          </a:xfrm>
          <a:custGeom>
            <a:avLst/>
            <a:gdLst>
              <a:gd name="T0" fmla="*/ 0 w 21600"/>
              <a:gd name="T1" fmla="*/ 0 h 21600"/>
              <a:gd name="T2" fmla="*/ 5595781 w 21600"/>
              <a:gd name="T3" fmla="*/ 13646646 h 21600"/>
              <a:gd name="T4" fmla="*/ 0 w 21600"/>
              <a:gd name="T5" fmla="*/ 13646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124940" name="Arc 33"/>
          <p:cNvSpPr>
            <a:spLocks/>
          </p:cNvSpPr>
          <p:nvPr/>
        </p:nvSpPr>
        <p:spPr bwMode="auto">
          <a:xfrm>
            <a:off x="2124075" y="2276475"/>
            <a:ext cx="347663" cy="669925"/>
          </a:xfrm>
          <a:custGeom>
            <a:avLst/>
            <a:gdLst>
              <a:gd name="T0" fmla="*/ 0 w 21600"/>
              <a:gd name="T1" fmla="*/ 0 h 21600"/>
              <a:gd name="T2" fmla="*/ 5595813 w 21600"/>
              <a:gd name="T3" fmla="*/ 20777755 h 21600"/>
              <a:gd name="T4" fmla="*/ 0 w 21600"/>
              <a:gd name="T5" fmla="*/ 2077775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124941" name="Text Box 34"/>
          <p:cNvSpPr txBox="1">
            <a:spLocks noChangeArrowheads="1"/>
          </p:cNvSpPr>
          <p:nvPr/>
        </p:nvSpPr>
        <p:spPr bwMode="auto">
          <a:xfrm>
            <a:off x="47625" y="3190875"/>
            <a:ext cx="1563688" cy="457200"/>
          </a:xfrm>
          <a:prstGeom prst="rect">
            <a:avLst/>
          </a:prstGeom>
          <a:noFill/>
          <a:ln w="9525">
            <a:noFill/>
            <a:miter lim="800000"/>
            <a:headEnd/>
            <a:tailEnd/>
          </a:ln>
        </p:spPr>
        <p:txBody>
          <a:bodyPr wrap="none">
            <a:prstTxWarp prst="textNoShape">
              <a:avLst/>
            </a:prstTxWarp>
            <a:spAutoFit/>
          </a:bodyPr>
          <a:lstStyle/>
          <a:p>
            <a:pPr eaLnBrk="0" hangingPunct="0"/>
            <a:r>
              <a:rPr lang="en-US"/>
              <a:t>AN fiber 1 </a:t>
            </a:r>
          </a:p>
        </p:txBody>
      </p:sp>
      <p:sp>
        <p:nvSpPr>
          <p:cNvPr id="124942" name="Text Box 57"/>
          <p:cNvSpPr txBox="1">
            <a:spLocks noChangeArrowheads="1"/>
          </p:cNvSpPr>
          <p:nvPr/>
        </p:nvSpPr>
        <p:spPr bwMode="auto">
          <a:xfrm>
            <a:off x="39688" y="3898900"/>
            <a:ext cx="1487487" cy="457200"/>
          </a:xfrm>
          <a:prstGeom prst="rect">
            <a:avLst/>
          </a:prstGeom>
          <a:noFill/>
          <a:ln w="9525">
            <a:noFill/>
            <a:miter lim="800000"/>
            <a:headEnd/>
            <a:tailEnd/>
          </a:ln>
        </p:spPr>
        <p:txBody>
          <a:bodyPr wrap="none">
            <a:prstTxWarp prst="textNoShape">
              <a:avLst/>
            </a:prstTxWarp>
            <a:spAutoFit/>
          </a:bodyPr>
          <a:lstStyle/>
          <a:p>
            <a:pPr eaLnBrk="0" hangingPunct="0"/>
            <a:r>
              <a:rPr lang="en-US"/>
              <a:t>AN fiber 2</a:t>
            </a:r>
          </a:p>
        </p:txBody>
      </p:sp>
      <p:grpSp>
        <p:nvGrpSpPr>
          <p:cNvPr id="124943" name="Group 58"/>
          <p:cNvGrpSpPr>
            <a:grpSpLocks/>
          </p:cNvGrpSpPr>
          <p:nvPr/>
        </p:nvGrpSpPr>
        <p:grpSpPr bwMode="auto">
          <a:xfrm>
            <a:off x="1989138" y="2197100"/>
            <a:ext cx="450850" cy="1525588"/>
            <a:chOff x="1979" y="1510"/>
            <a:chExt cx="391" cy="985"/>
          </a:xfrm>
        </p:grpSpPr>
        <p:sp>
          <p:nvSpPr>
            <p:cNvPr id="125056" name="Arc 59"/>
            <p:cNvSpPr>
              <a:spLocks/>
            </p:cNvSpPr>
            <p:nvPr/>
          </p:nvSpPr>
          <p:spPr bwMode="auto">
            <a:xfrm>
              <a:off x="2024" y="1567"/>
              <a:ext cx="286" cy="902"/>
            </a:xfrm>
            <a:custGeom>
              <a:avLst/>
              <a:gdLst>
                <a:gd name="T0" fmla="*/ 0 w 21600"/>
                <a:gd name="T1" fmla="*/ 0 h 21441"/>
                <a:gd name="T2" fmla="*/ 4 w 21600"/>
                <a:gd name="T3" fmla="*/ 38 h 21441"/>
                <a:gd name="T4" fmla="*/ 0 w 21600"/>
                <a:gd name="T5" fmla="*/ 38 h 21441"/>
                <a:gd name="T6" fmla="*/ 0 60000 65536"/>
                <a:gd name="T7" fmla="*/ 0 60000 65536"/>
                <a:gd name="T8" fmla="*/ 0 60000 65536"/>
                <a:gd name="T9" fmla="*/ 0 w 21600"/>
                <a:gd name="T10" fmla="*/ 0 h 21441"/>
                <a:gd name="T11" fmla="*/ 21600 w 21600"/>
                <a:gd name="T12" fmla="*/ 21441 h 21441"/>
              </a:gdLst>
              <a:ahLst/>
              <a:cxnLst>
                <a:cxn ang="T6">
                  <a:pos x="T0" y="T1"/>
                </a:cxn>
                <a:cxn ang="T7">
                  <a:pos x="T2" y="T3"/>
                </a:cxn>
                <a:cxn ang="T8">
                  <a:pos x="T4" y="T5"/>
                </a:cxn>
              </a:cxnLst>
              <a:rect l="T9" t="T10" r="T11" b="T12"/>
              <a:pathLst>
                <a:path w="21600" h="21441" fill="none" extrusionOk="0">
                  <a:moveTo>
                    <a:pt x="2613" y="-1"/>
                  </a:moveTo>
                  <a:cubicBezTo>
                    <a:pt x="13451" y="1320"/>
                    <a:pt x="21600" y="10522"/>
                    <a:pt x="21600" y="21441"/>
                  </a:cubicBezTo>
                </a:path>
                <a:path w="21600" h="21441" stroke="0" extrusionOk="0">
                  <a:moveTo>
                    <a:pt x="2613" y="-1"/>
                  </a:moveTo>
                  <a:cubicBezTo>
                    <a:pt x="13451" y="1320"/>
                    <a:pt x="21600" y="10522"/>
                    <a:pt x="21600" y="21441"/>
                  </a:cubicBezTo>
                  <a:lnTo>
                    <a:pt x="0" y="21441"/>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grpSp>
          <p:nvGrpSpPr>
            <p:cNvPr id="125057" name="Group 60"/>
            <p:cNvGrpSpPr>
              <a:grpSpLocks/>
            </p:cNvGrpSpPr>
            <p:nvPr/>
          </p:nvGrpSpPr>
          <p:grpSpPr bwMode="auto">
            <a:xfrm>
              <a:off x="1979" y="1510"/>
              <a:ext cx="391" cy="985"/>
              <a:chOff x="1995" y="1496"/>
              <a:chExt cx="391" cy="985"/>
            </a:xfrm>
          </p:grpSpPr>
          <p:sp>
            <p:nvSpPr>
              <p:cNvPr id="125058" name="Arc 61"/>
              <p:cNvSpPr>
                <a:spLocks/>
              </p:cNvSpPr>
              <p:nvPr/>
            </p:nvSpPr>
            <p:spPr bwMode="auto">
              <a:xfrm>
                <a:off x="1995" y="1579"/>
                <a:ext cx="286" cy="902"/>
              </a:xfrm>
              <a:custGeom>
                <a:avLst/>
                <a:gdLst>
                  <a:gd name="T0" fmla="*/ 0 w 21600"/>
                  <a:gd name="T1" fmla="*/ 0 h 21441"/>
                  <a:gd name="T2" fmla="*/ 4 w 21600"/>
                  <a:gd name="T3" fmla="*/ 38 h 21441"/>
                  <a:gd name="T4" fmla="*/ 0 w 21600"/>
                  <a:gd name="T5" fmla="*/ 38 h 21441"/>
                  <a:gd name="T6" fmla="*/ 0 60000 65536"/>
                  <a:gd name="T7" fmla="*/ 0 60000 65536"/>
                  <a:gd name="T8" fmla="*/ 0 60000 65536"/>
                  <a:gd name="T9" fmla="*/ 0 w 21600"/>
                  <a:gd name="T10" fmla="*/ 0 h 21441"/>
                  <a:gd name="T11" fmla="*/ 21600 w 21600"/>
                  <a:gd name="T12" fmla="*/ 21441 h 21441"/>
                </a:gdLst>
                <a:ahLst/>
                <a:cxnLst>
                  <a:cxn ang="T6">
                    <a:pos x="T0" y="T1"/>
                  </a:cxn>
                  <a:cxn ang="T7">
                    <a:pos x="T2" y="T3"/>
                  </a:cxn>
                  <a:cxn ang="T8">
                    <a:pos x="T4" y="T5"/>
                  </a:cxn>
                </a:cxnLst>
                <a:rect l="T9" t="T10" r="T11" b="T12"/>
                <a:pathLst>
                  <a:path w="21600" h="21441" fill="none" extrusionOk="0">
                    <a:moveTo>
                      <a:pt x="2613" y="-1"/>
                    </a:moveTo>
                    <a:cubicBezTo>
                      <a:pt x="13451" y="1320"/>
                      <a:pt x="21600" y="10522"/>
                      <a:pt x="21600" y="21441"/>
                    </a:cubicBezTo>
                  </a:path>
                  <a:path w="21600" h="21441" stroke="0" extrusionOk="0">
                    <a:moveTo>
                      <a:pt x="2613" y="-1"/>
                    </a:moveTo>
                    <a:cubicBezTo>
                      <a:pt x="13451" y="1320"/>
                      <a:pt x="21600" y="10522"/>
                      <a:pt x="21600" y="21441"/>
                    </a:cubicBezTo>
                    <a:lnTo>
                      <a:pt x="0" y="21441"/>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grpSp>
            <p:nvGrpSpPr>
              <p:cNvPr id="125059" name="Group 62"/>
              <p:cNvGrpSpPr>
                <a:grpSpLocks/>
              </p:cNvGrpSpPr>
              <p:nvPr/>
            </p:nvGrpSpPr>
            <p:grpSpPr bwMode="auto">
              <a:xfrm>
                <a:off x="2026" y="1496"/>
                <a:ext cx="360" cy="939"/>
                <a:chOff x="2027" y="1536"/>
                <a:chExt cx="360" cy="939"/>
              </a:xfrm>
            </p:grpSpPr>
            <p:sp>
              <p:nvSpPr>
                <p:cNvPr id="125060" name="Arc 63"/>
                <p:cNvSpPr>
                  <a:spLocks/>
                </p:cNvSpPr>
                <p:nvPr/>
              </p:nvSpPr>
              <p:spPr bwMode="auto">
                <a:xfrm>
                  <a:off x="2042" y="1537"/>
                  <a:ext cx="286" cy="902"/>
                </a:xfrm>
                <a:custGeom>
                  <a:avLst/>
                  <a:gdLst>
                    <a:gd name="T0" fmla="*/ 0 w 21600"/>
                    <a:gd name="T1" fmla="*/ 0 h 21441"/>
                    <a:gd name="T2" fmla="*/ 4 w 21600"/>
                    <a:gd name="T3" fmla="*/ 38 h 21441"/>
                    <a:gd name="T4" fmla="*/ 0 w 21600"/>
                    <a:gd name="T5" fmla="*/ 38 h 21441"/>
                    <a:gd name="T6" fmla="*/ 0 60000 65536"/>
                    <a:gd name="T7" fmla="*/ 0 60000 65536"/>
                    <a:gd name="T8" fmla="*/ 0 60000 65536"/>
                    <a:gd name="T9" fmla="*/ 0 w 21600"/>
                    <a:gd name="T10" fmla="*/ 0 h 21441"/>
                    <a:gd name="T11" fmla="*/ 21600 w 21600"/>
                    <a:gd name="T12" fmla="*/ 21441 h 21441"/>
                  </a:gdLst>
                  <a:ahLst/>
                  <a:cxnLst>
                    <a:cxn ang="T6">
                      <a:pos x="T0" y="T1"/>
                    </a:cxn>
                    <a:cxn ang="T7">
                      <a:pos x="T2" y="T3"/>
                    </a:cxn>
                    <a:cxn ang="T8">
                      <a:pos x="T4" y="T5"/>
                    </a:cxn>
                  </a:cxnLst>
                  <a:rect l="T9" t="T10" r="T11" b="T12"/>
                  <a:pathLst>
                    <a:path w="21600" h="21441" fill="none" extrusionOk="0">
                      <a:moveTo>
                        <a:pt x="2613" y="-1"/>
                      </a:moveTo>
                      <a:cubicBezTo>
                        <a:pt x="13451" y="1320"/>
                        <a:pt x="21600" y="10522"/>
                        <a:pt x="21600" y="21441"/>
                      </a:cubicBezTo>
                    </a:path>
                    <a:path w="21600" h="21441" stroke="0" extrusionOk="0">
                      <a:moveTo>
                        <a:pt x="2613" y="-1"/>
                      </a:moveTo>
                      <a:cubicBezTo>
                        <a:pt x="13451" y="1320"/>
                        <a:pt x="21600" y="10522"/>
                        <a:pt x="21600" y="21441"/>
                      </a:cubicBezTo>
                      <a:lnTo>
                        <a:pt x="0" y="21441"/>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grpSp>
              <p:nvGrpSpPr>
                <p:cNvPr id="125061" name="Group 64"/>
                <p:cNvGrpSpPr>
                  <a:grpSpLocks/>
                </p:cNvGrpSpPr>
                <p:nvPr/>
              </p:nvGrpSpPr>
              <p:grpSpPr bwMode="auto">
                <a:xfrm>
                  <a:off x="2027" y="1536"/>
                  <a:ext cx="360" cy="939"/>
                  <a:chOff x="2027" y="1536"/>
                  <a:chExt cx="360" cy="939"/>
                </a:xfrm>
              </p:grpSpPr>
              <p:grpSp>
                <p:nvGrpSpPr>
                  <p:cNvPr id="125062" name="Group 65"/>
                  <p:cNvGrpSpPr>
                    <a:grpSpLocks/>
                  </p:cNvGrpSpPr>
                  <p:nvPr/>
                </p:nvGrpSpPr>
                <p:grpSpPr bwMode="auto">
                  <a:xfrm>
                    <a:off x="2063" y="1563"/>
                    <a:ext cx="324" cy="912"/>
                    <a:chOff x="2063" y="1563"/>
                    <a:chExt cx="324" cy="912"/>
                  </a:xfrm>
                </p:grpSpPr>
                <p:sp>
                  <p:nvSpPr>
                    <p:cNvPr id="125064" name="Arc 66"/>
                    <p:cNvSpPr>
                      <a:spLocks/>
                    </p:cNvSpPr>
                    <p:nvPr/>
                  </p:nvSpPr>
                  <p:spPr bwMode="auto">
                    <a:xfrm>
                      <a:off x="2063" y="1573"/>
                      <a:ext cx="286" cy="902"/>
                    </a:xfrm>
                    <a:custGeom>
                      <a:avLst/>
                      <a:gdLst>
                        <a:gd name="T0" fmla="*/ 0 w 21600"/>
                        <a:gd name="T1" fmla="*/ 0 h 21441"/>
                        <a:gd name="T2" fmla="*/ 4 w 21600"/>
                        <a:gd name="T3" fmla="*/ 38 h 21441"/>
                        <a:gd name="T4" fmla="*/ 0 w 21600"/>
                        <a:gd name="T5" fmla="*/ 38 h 21441"/>
                        <a:gd name="T6" fmla="*/ 0 60000 65536"/>
                        <a:gd name="T7" fmla="*/ 0 60000 65536"/>
                        <a:gd name="T8" fmla="*/ 0 60000 65536"/>
                        <a:gd name="T9" fmla="*/ 0 w 21600"/>
                        <a:gd name="T10" fmla="*/ 0 h 21441"/>
                        <a:gd name="T11" fmla="*/ 21600 w 21600"/>
                        <a:gd name="T12" fmla="*/ 21441 h 21441"/>
                      </a:gdLst>
                      <a:ahLst/>
                      <a:cxnLst>
                        <a:cxn ang="T6">
                          <a:pos x="T0" y="T1"/>
                        </a:cxn>
                        <a:cxn ang="T7">
                          <a:pos x="T2" y="T3"/>
                        </a:cxn>
                        <a:cxn ang="T8">
                          <a:pos x="T4" y="T5"/>
                        </a:cxn>
                      </a:cxnLst>
                      <a:rect l="T9" t="T10" r="T11" b="T12"/>
                      <a:pathLst>
                        <a:path w="21600" h="21441" fill="none" extrusionOk="0">
                          <a:moveTo>
                            <a:pt x="2613" y="-1"/>
                          </a:moveTo>
                          <a:cubicBezTo>
                            <a:pt x="13451" y="1320"/>
                            <a:pt x="21600" y="10522"/>
                            <a:pt x="21600" y="21441"/>
                          </a:cubicBezTo>
                        </a:path>
                        <a:path w="21600" h="21441" stroke="0" extrusionOk="0">
                          <a:moveTo>
                            <a:pt x="2613" y="-1"/>
                          </a:moveTo>
                          <a:cubicBezTo>
                            <a:pt x="13451" y="1320"/>
                            <a:pt x="21600" y="10522"/>
                            <a:pt x="21600" y="21441"/>
                          </a:cubicBezTo>
                          <a:lnTo>
                            <a:pt x="0" y="21441"/>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125065" name="Arc 67"/>
                    <p:cNvSpPr>
                      <a:spLocks/>
                    </p:cNvSpPr>
                    <p:nvPr/>
                  </p:nvSpPr>
                  <p:spPr bwMode="auto">
                    <a:xfrm>
                      <a:off x="2101" y="1563"/>
                      <a:ext cx="286" cy="902"/>
                    </a:xfrm>
                    <a:custGeom>
                      <a:avLst/>
                      <a:gdLst>
                        <a:gd name="T0" fmla="*/ 0 w 21600"/>
                        <a:gd name="T1" fmla="*/ 0 h 21441"/>
                        <a:gd name="T2" fmla="*/ 4 w 21600"/>
                        <a:gd name="T3" fmla="*/ 38 h 21441"/>
                        <a:gd name="T4" fmla="*/ 0 w 21600"/>
                        <a:gd name="T5" fmla="*/ 38 h 21441"/>
                        <a:gd name="T6" fmla="*/ 0 60000 65536"/>
                        <a:gd name="T7" fmla="*/ 0 60000 65536"/>
                        <a:gd name="T8" fmla="*/ 0 60000 65536"/>
                        <a:gd name="T9" fmla="*/ 0 w 21600"/>
                        <a:gd name="T10" fmla="*/ 0 h 21441"/>
                        <a:gd name="T11" fmla="*/ 21600 w 21600"/>
                        <a:gd name="T12" fmla="*/ 21441 h 21441"/>
                      </a:gdLst>
                      <a:ahLst/>
                      <a:cxnLst>
                        <a:cxn ang="T6">
                          <a:pos x="T0" y="T1"/>
                        </a:cxn>
                        <a:cxn ang="T7">
                          <a:pos x="T2" y="T3"/>
                        </a:cxn>
                        <a:cxn ang="T8">
                          <a:pos x="T4" y="T5"/>
                        </a:cxn>
                      </a:cxnLst>
                      <a:rect l="T9" t="T10" r="T11" b="T12"/>
                      <a:pathLst>
                        <a:path w="21600" h="21441" fill="none" extrusionOk="0">
                          <a:moveTo>
                            <a:pt x="2613" y="-1"/>
                          </a:moveTo>
                          <a:cubicBezTo>
                            <a:pt x="13451" y="1320"/>
                            <a:pt x="21600" y="10522"/>
                            <a:pt x="21600" y="21441"/>
                          </a:cubicBezTo>
                        </a:path>
                        <a:path w="21600" h="21441" stroke="0" extrusionOk="0">
                          <a:moveTo>
                            <a:pt x="2613" y="-1"/>
                          </a:moveTo>
                          <a:cubicBezTo>
                            <a:pt x="13451" y="1320"/>
                            <a:pt x="21600" y="10522"/>
                            <a:pt x="21600" y="21441"/>
                          </a:cubicBezTo>
                          <a:lnTo>
                            <a:pt x="0" y="21441"/>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grpSp>
              <p:sp>
                <p:nvSpPr>
                  <p:cNvPr id="125063" name="Arc 68"/>
                  <p:cNvSpPr>
                    <a:spLocks/>
                  </p:cNvSpPr>
                  <p:nvPr/>
                </p:nvSpPr>
                <p:spPr bwMode="auto">
                  <a:xfrm>
                    <a:off x="2027" y="1536"/>
                    <a:ext cx="286" cy="902"/>
                  </a:xfrm>
                  <a:custGeom>
                    <a:avLst/>
                    <a:gdLst>
                      <a:gd name="T0" fmla="*/ 0 w 21600"/>
                      <a:gd name="T1" fmla="*/ 0 h 21441"/>
                      <a:gd name="T2" fmla="*/ 4 w 21600"/>
                      <a:gd name="T3" fmla="*/ 38 h 21441"/>
                      <a:gd name="T4" fmla="*/ 0 w 21600"/>
                      <a:gd name="T5" fmla="*/ 38 h 21441"/>
                      <a:gd name="T6" fmla="*/ 0 60000 65536"/>
                      <a:gd name="T7" fmla="*/ 0 60000 65536"/>
                      <a:gd name="T8" fmla="*/ 0 60000 65536"/>
                      <a:gd name="T9" fmla="*/ 0 w 21600"/>
                      <a:gd name="T10" fmla="*/ 0 h 21441"/>
                      <a:gd name="T11" fmla="*/ 21600 w 21600"/>
                      <a:gd name="T12" fmla="*/ 21441 h 21441"/>
                    </a:gdLst>
                    <a:ahLst/>
                    <a:cxnLst>
                      <a:cxn ang="T6">
                        <a:pos x="T0" y="T1"/>
                      </a:cxn>
                      <a:cxn ang="T7">
                        <a:pos x="T2" y="T3"/>
                      </a:cxn>
                      <a:cxn ang="T8">
                        <a:pos x="T4" y="T5"/>
                      </a:cxn>
                    </a:cxnLst>
                    <a:rect l="T9" t="T10" r="T11" b="T12"/>
                    <a:pathLst>
                      <a:path w="21600" h="21441" fill="none" extrusionOk="0">
                        <a:moveTo>
                          <a:pt x="2613" y="-1"/>
                        </a:moveTo>
                        <a:cubicBezTo>
                          <a:pt x="13451" y="1320"/>
                          <a:pt x="21600" y="10522"/>
                          <a:pt x="21600" y="21441"/>
                        </a:cubicBezTo>
                      </a:path>
                      <a:path w="21600" h="21441" stroke="0" extrusionOk="0">
                        <a:moveTo>
                          <a:pt x="2613" y="-1"/>
                        </a:moveTo>
                        <a:cubicBezTo>
                          <a:pt x="13451" y="1320"/>
                          <a:pt x="21600" y="10522"/>
                          <a:pt x="21600" y="21441"/>
                        </a:cubicBezTo>
                        <a:lnTo>
                          <a:pt x="0" y="21441"/>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grpSp>
          </p:grpSp>
        </p:grpSp>
      </p:grpSp>
      <p:grpSp>
        <p:nvGrpSpPr>
          <p:cNvPr id="7" name="Group 138"/>
          <p:cNvGrpSpPr>
            <a:grpSpLocks/>
          </p:cNvGrpSpPr>
          <p:nvPr/>
        </p:nvGrpSpPr>
        <p:grpSpPr bwMode="auto">
          <a:xfrm>
            <a:off x="1446213" y="2568575"/>
            <a:ext cx="2819400" cy="2452688"/>
            <a:chOff x="911" y="1618"/>
            <a:chExt cx="1776" cy="1545"/>
          </a:xfrm>
        </p:grpSpPr>
        <p:grpSp>
          <p:nvGrpSpPr>
            <p:cNvPr id="124991" name="Group 137"/>
            <p:cNvGrpSpPr>
              <a:grpSpLocks/>
            </p:cNvGrpSpPr>
            <p:nvPr/>
          </p:nvGrpSpPr>
          <p:grpSpPr bwMode="auto">
            <a:xfrm>
              <a:off x="1003" y="1618"/>
              <a:ext cx="1654" cy="607"/>
              <a:chOff x="1003" y="1618"/>
              <a:chExt cx="1654" cy="607"/>
            </a:xfrm>
          </p:grpSpPr>
          <p:grpSp>
            <p:nvGrpSpPr>
              <p:cNvPr id="125036" name="Group 4"/>
              <p:cNvGrpSpPr>
                <a:grpSpLocks/>
              </p:cNvGrpSpPr>
              <p:nvPr/>
            </p:nvGrpSpPr>
            <p:grpSpPr bwMode="auto">
              <a:xfrm>
                <a:off x="1337" y="1618"/>
                <a:ext cx="303" cy="607"/>
                <a:chOff x="1776" y="2544"/>
                <a:chExt cx="417" cy="624"/>
              </a:xfrm>
            </p:grpSpPr>
            <p:sp>
              <p:nvSpPr>
                <p:cNvPr id="125053" name="AutoShape 5"/>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25054" name="Oval 6"/>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25055" name="Freeform 7"/>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nvGrpSpPr>
              <p:cNvPr id="125037" name="Group 8"/>
              <p:cNvGrpSpPr>
                <a:grpSpLocks/>
              </p:cNvGrpSpPr>
              <p:nvPr/>
            </p:nvGrpSpPr>
            <p:grpSpPr bwMode="auto">
              <a:xfrm>
                <a:off x="1686" y="1618"/>
                <a:ext cx="302" cy="607"/>
                <a:chOff x="1776" y="2544"/>
                <a:chExt cx="417" cy="624"/>
              </a:xfrm>
            </p:grpSpPr>
            <p:sp>
              <p:nvSpPr>
                <p:cNvPr id="125050" name="AutoShape 9"/>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25051" name="Oval 10"/>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25052" name="Freeform 11"/>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nvGrpSpPr>
              <p:cNvPr id="125038" name="Group 12"/>
              <p:cNvGrpSpPr>
                <a:grpSpLocks/>
              </p:cNvGrpSpPr>
              <p:nvPr/>
            </p:nvGrpSpPr>
            <p:grpSpPr bwMode="auto">
              <a:xfrm>
                <a:off x="1003" y="1618"/>
                <a:ext cx="302" cy="607"/>
                <a:chOff x="1776" y="2544"/>
                <a:chExt cx="417" cy="624"/>
              </a:xfrm>
            </p:grpSpPr>
            <p:sp>
              <p:nvSpPr>
                <p:cNvPr id="125047" name="AutoShape 13"/>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25048" name="Oval 14"/>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25049" name="Freeform 15"/>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nvGrpSpPr>
              <p:cNvPr id="125039" name="Group 16"/>
              <p:cNvGrpSpPr>
                <a:grpSpLocks/>
              </p:cNvGrpSpPr>
              <p:nvPr/>
            </p:nvGrpSpPr>
            <p:grpSpPr bwMode="auto">
              <a:xfrm>
                <a:off x="2020" y="1618"/>
                <a:ext cx="303" cy="607"/>
                <a:chOff x="1776" y="2544"/>
                <a:chExt cx="417" cy="624"/>
              </a:xfrm>
            </p:grpSpPr>
            <p:sp>
              <p:nvSpPr>
                <p:cNvPr id="125044" name="AutoShape 17"/>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25045" name="Oval 18"/>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25046" name="Freeform 19"/>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nvGrpSpPr>
              <p:cNvPr id="125040" name="Group 21"/>
              <p:cNvGrpSpPr>
                <a:grpSpLocks/>
              </p:cNvGrpSpPr>
              <p:nvPr/>
            </p:nvGrpSpPr>
            <p:grpSpPr bwMode="auto">
              <a:xfrm>
                <a:off x="2354" y="1618"/>
                <a:ext cx="303" cy="607"/>
                <a:chOff x="1776" y="2544"/>
                <a:chExt cx="417" cy="624"/>
              </a:xfrm>
            </p:grpSpPr>
            <p:sp>
              <p:nvSpPr>
                <p:cNvPr id="125041" name="AutoShape 22"/>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25042" name="Oval 23"/>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25043" name="Freeform 24"/>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grpSp>
          <p:nvGrpSpPr>
            <p:cNvPr id="124992" name="Group 35"/>
            <p:cNvGrpSpPr>
              <a:grpSpLocks/>
            </p:cNvGrpSpPr>
            <p:nvPr/>
          </p:nvGrpSpPr>
          <p:grpSpPr bwMode="auto">
            <a:xfrm>
              <a:off x="946" y="2080"/>
              <a:ext cx="1741" cy="616"/>
              <a:chOff x="1634" y="2220"/>
              <a:chExt cx="2400" cy="632"/>
            </a:xfrm>
          </p:grpSpPr>
          <p:grpSp>
            <p:nvGrpSpPr>
              <p:cNvPr id="125015" name="Group 36"/>
              <p:cNvGrpSpPr>
                <a:grpSpLocks/>
              </p:cNvGrpSpPr>
              <p:nvPr/>
            </p:nvGrpSpPr>
            <p:grpSpPr bwMode="auto">
              <a:xfrm>
                <a:off x="2095" y="2220"/>
                <a:ext cx="417" cy="624"/>
                <a:chOff x="1776" y="2544"/>
                <a:chExt cx="417" cy="624"/>
              </a:xfrm>
            </p:grpSpPr>
            <p:sp>
              <p:nvSpPr>
                <p:cNvPr id="125033" name="AutoShape 37"/>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25034" name="Oval 38"/>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25035" name="Freeform 39"/>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nvGrpSpPr>
              <p:cNvPr id="125016" name="Group 40"/>
              <p:cNvGrpSpPr>
                <a:grpSpLocks/>
              </p:cNvGrpSpPr>
              <p:nvPr/>
            </p:nvGrpSpPr>
            <p:grpSpPr bwMode="auto">
              <a:xfrm>
                <a:off x="2575" y="2220"/>
                <a:ext cx="417" cy="624"/>
                <a:chOff x="1776" y="2544"/>
                <a:chExt cx="417" cy="624"/>
              </a:xfrm>
            </p:grpSpPr>
            <p:sp>
              <p:nvSpPr>
                <p:cNvPr id="125030" name="AutoShape 41"/>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25031" name="Oval 42"/>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25032" name="Freeform 43"/>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nvGrpSpPr>
              <p:cNvPr id="125017" name="Group 44"/>
              <p:cNvGrpSpPr>
                <a:grpSpLocks/>
              </p:cNvGrpSpPr>
              <p:nvPr/>
            </p:nvGrpSpPr>
            <p:grpSpPr bwMode="auto">
              <a:xfrm>
                <a:off x="1634" y="2220"/>
                <a:ext cx="417" cy="624"/>
                <a:chOff x="1776" y="2544"/>
                <a:chExt cx="417" cy="624"/>
              </a:xfrm>
            </p:grpSpPr>
            <p:sp>
              <p:nvSpPr>
                <p:cNvPr id="125027" name="AutoShape 45"/>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25028" name="Oval 46"/>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25029" name="Freeform 47"/>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nvGrpSpPr>
              <p:cNvPr id="125018" name="Group 48"/>
              <p:cNvGrpSpPr>
                <a:grpSpLocks/>
              </p:cNvGrpSpPr>
              <p:nvPr/>
            </p:nvGrpSpPr>
            <p:grpSpPr bwMode="auto">
              <a:xfrm>
                <a:off x="3036" y="2220"/>
                <a:ext cx="417" cy="624"/>
                <a:chOff x="1776" y="2544"/>
                <a:chExt cx="417" cy="624"/>
              </a:xfrm>
            </p:grpSpPr>
            <p:sp>
              <p:nvSpPr>
                <p:cNvPr id="125024" name="AutoShape 49"/>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25025" name="Oval 50"/>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25026" name="Freeform 51"/>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nvGrpSpPr>
              <p:cNvPr id="125019" name="Group 52"/>
              <p:cNvGrpSpPr>
                <a:grpSpLocks/>
              </p:cNvGrpSpPr>
              <p:nvPr/>
            </p:nvGrpSpPr>
            <p:grpSpPr bwMode="auto">
              <a:xfrm>
                <a:off x="3497" y="2220"/>
                <a:ext cx="417" cy="624"/>
                <a:chOff x="1776" y="2544"/>
                <a:chExt cx="417" cy="624"/>
              </a:xfrm>
            </p:grpSpPr>
            <p:sp>
              <p:nvSpPr>
                <p:cNvPr id="125021" name="AutoShape 53"/>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25022" name="Oval 54"/>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25023" name="Freeform 55"/>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sp>
            <p:nvSpPr>
              <p:cNvPr id="125020" name="Line 56"/>
              <p:cNvSpPr>
                <a:spLocks noChangeShapeType="1"/>
              </p:cNvSpPr>
              <p:nvPr/>
            </p:nvSpPr>
            <p:spPr bwMode="auto">
              <a:xfrm flipV="1">
                <a:off x="1674" y="2852"/>
                <a:ext cx="2360" cy="0"/>
              </a:xfrm>
              <a:prstGeom prst="line">
                <a:avLst/>
              </a:prstGeom>
              <a:noFill/>
              <a:ln w="38100">
                <a:solidFill>
                  <a:schemeClr val="tx1"/>
                </a:solidFill>
                <a:round/>
                <a:headEnd/>
                <a:tailEnd type="arrow" w="med" len="med"/>
              </a:ln>
            </p:spPr>
            <p:txBody>
              <a:bodyPr wrap="none" anchor="ctr">
                <a:prstTxWarp prst="textNoShape">
                  <a:avLst/>
                </a:prstTxWarp>
              </a:bodyPr>
              <a:lstStyle/>
              <a:p>
                <a:endParaRPr lang="en-US"/>
              </a:p>
            </p:txBody>
          </p:sp>
        </p:grpSp>
        <p:grpSp>
          <p:nvGrpSpPr>
            <p:cNvPr id="124993" name="Group 69"/>
            <p:cNvGrpSpPr>
              <a:grpSpLocks/>
            </p:cNvGrpSpPr>
            <p:nvPr/>
          </p:nvGrpSpPr>
          <p:grpSpPr bwMode="auto">
            <a:xfrm>
              <a:off x="911" y="2547"/>
              <a:ext cx="1741" cy="616"/>
              <a:chOff x="1534" y="3021"/>
              <a:chExt cx="2400" cy="632"/>
            </a:xfrm>
          </p:grpSpPr>
          <p:grpSp>
            <p:nvGrpSpPr>
              <p:cNvPr id="124994" name="Group 70"/>
              <p:cNvGrpSpPr>
                <a:grpSpLocks/>
              </p:cNvGrpSpPr>
              <p:nvPr/>
            </p:nvGrpSpPr>
            <p:grpSpPr bwMode="auto">
              <a:xfrm>
                <a:off x="1995" y="3021"/>
                <a:ext cx="417" cy="624"/>
                <a:chOff x="1776" y="2544"/>
                <a:chExt cx="417" cy="624"/>
              </a:xfrm>
            </p:grpSpPr>
            <p:sp>
              <p:nvSpPr>
                <p:cNvPr id="125012" name="AutoShape 71"/>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25013" name="Oval 72"/>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25014" name="Freeform 73"/>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nvGrpSpPr>
              <p:cNvPr id="124995" name="Group 74"/>
              <p:cNvGrpSpPr>
                <a:grpSpLocks/>
              </p:cNvGrpSpPr>
              <p:nvPr/>
            </p:nvGrpSpPr>
            <p:grpSpPr bwMode="auto">
              <a:xfrm>
                <a:off x="2475" y="3021"/>
                <a:ext cx="417" cy="624"/>
                <a:chOff x="1776" y="2544"/>
                <a:chExt cx="417" cy="624"/>
              </a:xfrm>
            </p:grpSpPr>
            <p:sp>
              <p:nvSpPr>
                <p:cNvPr id="125009" name="AutoShape 75"/>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25010" name="Oval 76"/>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25011" name="Freeform 77"/>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nvGrpSpPr>
              <p:cNvPr id="124996" name="Group 78"/>
              <p:cNvGrpSpPr>
                <a:grpSpLocks/>
              </p:cNvGrpSpPr>
              <p:nvPr/>
            </p:nvGrpSpPr>
            <p:grpSpPr bwMode="auto">
              <a:xfrm>
                <a:off x="1534" y="3021"/>
                <a:ext cx="417" cy="624"/>
                <a:chOff x="1776" y="2544"/>
                <a:chExt cx="417" cy="624"/>
              </a:xfrm>
            </p:grpSpPr>
            <p:sp>
              <p:nvSpPr>
                <p:cNvPr id="125006" name="AutoShape 79"/>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25007" name="Oval 80"/>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25008" name="Freeform 81"/>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nvGrpSpPr>
              <p:cNvPr id="124997" name="Group 82"/>
              <p:cNvGrpSpPr>
                <a:grpSpLocks/>
              </p:cNvGrpSpPr>
              <p:nvPr/>
            </p:nvGrpSpPr>
            <p:grpSpPr bwMode="auto">
              <a:xfrm>
                <a:off x="2936" y="3021"/>
                <a:ext cx="417" cy="624"/>
                <a:chOff x="1776" y="2544"/>
                <a:chExt cx="417" cy="624"/>
              </a:xfrm>
            </p:grpSpPr>
            <p:sp>
              <p:nvSpPr>
                <p:cNvPr id="125003" name="AutoShape 83"/>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25004" name="Oval 84"/>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25005" name="Freeform 85"/>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nvGrpSpPr>
              <p:cNvPr id="124998" name="Group 86"/>
              <p:cNvGrpSpPr>
                <a:grpSpLocks/>
              </p:cNvGrpSpPr>
              <p:nvPr/>
            </p:nvGrpSpPr>
            <p:grpSpPr bwMode="auto">
              <a:xfrm>
                <a:off x="3397" y="3021"/>
                <a:ext cx="417" cy="624"/>
                <a:chOff x="1776" y="2544"/>
                <a:chExt cx="417" cy="624"/>
              </a:xfrm>
            </p:grpSpPr>
            <p:sp>
              <p:nvSpPr>
                <p:cNvPr id="125000" name="AutoShape 87"/>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25001" name="Oval 88"/>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25002" name="Freeform 89"/>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sp>
            <p:nvSpPr>
              <p:cNvPr id="124999" name="Line 90"/>
              <p:cNvSpPr>
                <a:spLocks noChangeShapeType="1"/>
              </p:cNvSpPr>
              <p:nvPr/>
            </p:nvSpPr>
            <p:spPr bwMode="auto">
              <a:xfrm flipV="1">
                <a:off x="1574" y="3653"/>
                <a:ext cx="2360" cy="0"/>
              </a:xfrm>
              <a:prstGeom prst="line">
                <a:avLst/>
              </a:prstGeom>
              <a:noFill/>
              <a:ln w="38100">
                <a:solidFill>
                  <a:schemeClr val="tx1"/>
                </a:solidFill>
                <a:round/>
                <a:headEnd/>
                <a:tailEnd type="arrow" w="med" len="med"/>
              </a:ln>
            </p:spPr>
            <p:txBody>
              <a:bodyPr wrap="none" anchor="ctr">
                <a:prstTxWarp prst="textNoShape">
                  <a:avLst/>
                </a:prstTxWarp>
              </a:bodyPr>
              <a:lstStyle/>
              <a:p>
                <a:endParaRPr lang="en-US"/>
              </a:p>
            </p:txBody>
          </p:sp>
        </p:grpSp>
      </p:grpSp>
      <p:sp>
        <p:nvSpPr>
          <p:cNvPr id="124945" name="Text Box 91"/>
          <p:cNvSpPr txBox="1">
            <a:spLocks noChangeArrowheads="1"/>
          </p:cNvSpPr>
          <p:nvPr/>
        </p:nvSpPr>
        <p:spPr bwMode="auto">
          <a:xfrm>
            <a:off x="3094038" y="5281613"/>
            <a:ext cx="992187" cy="1187450"/>
          </a:xfrm>
          <a:prstGeom prst="rect">
            <a:avLst/>
          </a:prstGeom>
          <a:noFill/>
          <a:ln w="9525">
            <a:noFill/>
            <a:miter lim="800000"/>
            <a:headEnd/>
            <a:tailEnd/>
          </a:ln>
        </p:spPr>
        <p:txBody>
          <a:bodyPr>
            <a:prstTxWarp prst="textNoShape">
              <a:avLst/>
            </a:prstTxWarp>
            <a:spAutoFit/>
          </a:bodyPr>
          <a:lstStyle/>
          <a:p>
            <a:pPr eaLnBrk="0" hangingPunct="0"/>
            <a:r>
              <a:rPr lang="en-US"/>
              <a:t>To the Brain</a:t>
            </a:r>
          </a:p>
        </p:txBody>
      </p:sp>
      <p:grpSp>
        <p:nvGrpSpPr>
          <p:cNvPr id="124946" name="Group 92"/>
          <p:cNvGrpSpPr>
            <a:grpSpLocks/>
          </p:cNvGrpSpPr>
          <p:nvPr/>
        </p:nvGrpSpPr>
        <p:grpSpPr bwMode="auto">
          <a:xfrm>
            <a:off x="2081213" y="2087563"/>
            <a:ext cx="223837" cy="2379662"/>
            <a:chOff x="1979" y="1510"/>
            <a:chExt cx="391" cy="985"/>
          </a:xfrm>
        </p:grpSpPr>
        <p:sp>
          <p:nvSpPr>
            <p:cNvPr id="124981" name="Arc 93"/>
            <p:cNvSpPr>
              <a:spLocks/>
            </p:cNvSpPr>
            <p:nvPr/>
          </p:nvSpPr>
          <p:spPr bwMode="auto">
            <a:xfrm>
              <a:off x="2024" y="1567"/>
              <a:ext cx="286" cy="902"/>
            </a:xfrm>
            <a:custGeom>
              <a:avLst/>
              <a:gdLst>
                <a:gd name="T0" fmla="*/ 0 w 21600"/>
                <a:gd name="T1" fmla="*/ 0 h 21441"/>
                <a:gd name="T2" fmla="*/ 4 w 21600"/>
                <a:gd name="T3" fmla="*/ 38 h 21441"/>
                <a:gd name="T4" fmla="*/ 0 w 21600"/>
                <a:gd name="T5" fmla="*/ 38 h 21441"/>
                <a:gd name="T6" fmla="*/ 0 60000 65536"/>
                <a:gd name="T7" fmla="*/ 0 60000 65536"/>
                <a:gd name="T8" fmla="*/ 0 60000 65536"/>
                <a:gd name="T9" fmla="*/ 0 w 21600"/>
                <a:gd name="T10" fmla="*/ 0 h 21441"/>
                <a:gd name="T11" fmla="*/ 21600 w 21600"/>
                <a:gd name="T12" fmla="*/ 21441 h 21441"/>
              </a:gdLst>
              <a:ahLst/>
              <a:cxnLst>
                <a:cxn ang="T6">
                  <a:pos x="T0" y="T1"/>
                </a:cxn>
                <a:cxn ang="T7">
                  <a:pos x="T2" y="T3"/>
                </a:cxn>
                <a:cxn ang="T8">
                  <a:pos x="T4" y="T5"/>
                </a:cxn>
              </a:cxnLst>
              <a:rect l="T9" t="T10" r="T11" b="T12"/>
              <a:pathLst>
                <a:path w="21600" h="21441" fill="none" extrusionOk="0">
                  <a:moveTo>
                    <a:pt x="2613" y="-1"/>
                  </a:moveTo>
                  <a:cubicBezTo>
                    <a:pt x="13451" y="1320"/>
                    <a:pt x="21600" y="10522"/>
                    <a:pt x="21600" y="21441"/>
                  </a:cubicBezTo>
                </a:path>
                <a:path w="21600" h="21441" stroke="0" extrusionOk="0">
                  <a:moveTo>
                    <a:pt x="2613" y="-1"/>
                  </a:moveTo>
                  <a:cubicBezTo>
                    <a:pt x="13451" y="1320"/>
                    <a:pt x="21600" y="10522"/>
                    <a:pt x="21600" y="21441"/>
                  </a:cubicBezTo>
                  <a:lnTo>
                    <a:pt x="0" y="21441"/>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grpSp>
          <p:nvGrpSpPr>
            <p:cNvPr id="124982" name="Group 94"/>
            <p:cNvGrpSpPr>
              <a:grpSpLocks/>
            </p:cNvGrpSpPr>
            <p:nvPr/>
          </p:nvGrpSpPr>
          <p:grpSpPr bwMode="auto">
            <a:xfrm>
              <a:off x="1979" y="1510"/>
              <a:ext cx="391" cy="985"/>
              <a:chOff x="1995" y="1496"/>
              <a:chExt cx="391" cy="985"/>
            </a:xfrm>
          </p:grpSpPr>
          <p:sp>
            <p:nvSpPr>
              <p:cNvPr id="124983" name="Arc 95"/>
              <p:cNvSpPr>
                <a:spLocks/>
              </p:cNvSpPr>
              <p:nvPr/>
            </p:nvSpPr>
            <p:spPr bwMode="auto">
              <a:xfrm>
                <a:off x="1995" y="1579"/>
                <a:ext cx="286" cy="902"/>
              </a:xfrm>
              <a:custGeom>
                <a:avLst/>
                <a:gdLst>
                  <a:gd name="T0" fmla="*/ 0 w 21600"/>
                  <a:gd name="T1" fmla="*/ 0 h 21441"/>
                  <a:gd name="T2" fmla="*/ 4 w 21600"/>
                  <a:gd name="T3" fmla="*/ 38 h 21441"/>
                  <a:gd name="T4" fmla="*/ 0 w 21600"/>
                  <a:gd name="T5" fmla="*/ 38 h 21441"/>
                  <a:gd name="T6" fmla="*/ 0 60000 65536"/>
                  <a:gd name="T7" fmla="*/ 0 60000 65536"/>
                  <a:gd name="T8" fmla="*/ 0 60000 65536"/>
                  <a:gd name="T9" fmla="*/ 0 w 21600"/>
                  <a:gd name="T10" fmla="*/ 0 h 21441"/>
                  <a:gd name="T11" fmla="*/ 21600 w 21600"/>
                  <a:gd name="T12" fmla="*/ 21441 h 21441"/>
                </a:gdLst>
                <a:ahLst/>
                <a:cxnLst>
                  <a:cxn ang="T6">
                    <a:pos x="T0" y="T1"/>
                  </a:cxn>
                  <a:cxn ang="T7">
                    <a:pos x="T2" y="T3"/>
                  </a:cxn>
                  <a:cxn ang="T8">
                    <a:pos x="T4" y="T5"/>
                  </a:cxn>
                </a:cxnLst>
                <a:rect l="T9" t="T10" r="T11" b="T12"/>
                <a:pathLst>
                  <a:path w="21600" h="21441" fill="none" extrusionOk="0">
                    <a:moveTo>
                      <a:pt x="2613" y="-1"/>
                    </a:moveTo>
                    <a:cubicBezTo>
                      <a:pt x="13451" y="1320"/>
                      <a:pt x="21600" y="10522"/>
                      <a:pt x="21600" y="21441"/>
                    </a:cubicBezTo>
                  </a:path>
                  <a:path w="21600" h="21441" stroke="0" extrusionOk="0">
                    <a:moveTo>
                      <a:pt x="2613" y="-1"/>
                    </a:moveTo>
                    <a:cubicBezTo>
                      <a:pt x="13451" y="1320"/>
                      <a:pt x="21600" y="10522"/>
                      <a:pt x="21600" y="21441"/>
                    </a:cubicBezTo>
                    <a:lnTo>
                      <a:pt x="0" y="21441"/>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grpSp>
            <p:nvGrpSpPr>
              <p:cNvPr id="124984" name="Group 96"/>
              <p:cNvGrpSpPr>
                <a:grpSpLocks/>
              </p:cNvGrpSpPr>
              <p:nvPr/>
            </p:nvGrpSpPr>
            <p:grpSpPr bwMode="auto">
              <a:xfrm>
                <a:off x="2026" y="1496"/>
                <a:ext cx="360" cy="939"/>
                <a:chOff x="2027" y="1536"/>
                <a:chExt cx="360" cy="939"/>
              </a:xfrm>
            </p:grpSpPr>
            <p:sp>
              <p:nvSpPr>
                <p:cNvPr id="124985" name="Arc 97"/>
                <p:cNvSpPr>
                  <a:spLocks/>
                </p:cNvSpPr>
                <p:nvPr/>
              </p:nvSpPr>
              <p:spPr bwMode="auto">
                <a:xfrm>
                  <a:off x="2042" y="1537"/>
                  <a:ext cx="286" cy="902"/>
                </a:xfrm>
                <a:custGeom>
                  <a:avLst/>
                  <a:gdLst>
                    <a:gd name="T0" fmla="*/ 0 w 21600"/>
                    <a:gd name="T1" fmla="*/ 0 h 21441"/>
                    <a:gd name="T2" fmla="*/ 4 w 21600"/>
                    <a:gd name="T3" fmla="*/ 38 h 21441"/>
                    <a:gd name="T4" fmla="*/ 0 w 21600"/>
                    <a:gd name="T5" fmla="*/ 38 h 21441"/>
                    <a:gd name="T6" fmla="*/ 0 60000 65536"/>
                    <a:gd name="T7" fmla="*/ 0 60000 65536"/>
                    <a:gd name="T8" fmla="*/ 0 60000 65536"/>
                    <a:gd name="T9" fmla="*/ 0 w 21600"/>
                    <a:gd name="T10" fmla="*/ 0 h 21441"/>
                    <a:gd name="T11" fmla="*/ 21600 w 21600"/>
                    <a:gd name="T12" fmla="*/ 21441 h 21441"/>
                  </a:gdLst>
                  <a:ahLst/>
                  <a:cxnLst>
                    <a:cxn ang="T6">
                      <a:pos x="T0" y="T1"/>
                    </a:cxn>
                    <a:cxn ang="T7">
                      <a:pos x="T2" y="T3"/>
                    </a:cxn>
                    <a:cxn ang="T8">
                      <a:pos x="T4" y="T5"/>
                    </a:cxn>
                  </a:cxnLst>
                  <a:rect l="T9" t="T10" r="T11" b="T12"/>
                  <a:pathLst>
                    <a:path w="21600" h="21441" fill="none" extrusionOk="0">
                      <a:moveTo>
                        <a:pt x="2613" y="-1"/>
                      </a:moveTo>
                      <a:cubicBezTo>
                        <a:pt x="13451" y="1320"/>
                        <a:pt x="21600" y="10522"/>
                        <a:pt x="21600" y="21441"/>
                      </a:cubicBezTo>
                    </a:path>
                    <a:path w="21600" h="21441" stroke="0" extrusionOk="0">
                      <a:moveTo>
                        <a:pt x="2613" y="-1"/>
                      </a:moveTo>
                      <a:cubicBezTo>
                        <a:pt x="13451" y="1320"/>
                        <a:pt x="21600" y="10522"/>
                        <a:pt x="21600" y="21441"/>
                      </a:cubicBezTo>
                      <a:lnTo>
                        <a:pt x="0" y="21441"/>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grpSp>
              <p:nvGrpSpPr>
                <p:cNvPr id="124986" name="Group 98"/>
                <p:cNvGrpSpPr>
                  <a:grpSpLocks/>
                </p:cNvGrpSpPr>
                <p:nvPr/>
              </p:nvGrpSpPr>
              <p:grpSpPr bwMode="auto">
                <a:xfrm>
                  <a:off x="2027" y="1536"/>
                  <a:ext cx="360" cy="939"/>
                  <a:chOff x="2027" y="1536"/>
                  <a:chExt cx="360" cy="939"/>
                </a:xfrm>
              </p:grpSpPr>
              <p:grpSp>
                <p:nvGrpSpPr>
                  <p:cNvPr id="124987" name="Group 99"/>
                  <p:cNvGrpSpPr>
                    <a:grpSpLocks/>
                  </p:cNvGrpSpPr>
                  <p:nvPr/>
                </p:nvGrpSpPr>
                <p:grpSpPr bwMode="auto">
                  <a:xfrm>
                    <a:off x="2063" y="1563"/>
                    <a:ext cx="324" cy="912"/>
                    <a:chOff x="2063" y="1563"/>
                    <a:chExt cx="324" cy="912"/>
                  </a:xfrm>
                </p:grpSpPr>
                <p:sp>
                  <p:nvSpPr>
                    <p:cNvPr id="124989" name="Arc 100"/>
                    <p:cNvSpPr>
                      <a:spLocks/>
                    </p:cNvSpPr>
                    <p:nvPr/>
                  </p:nvSpPr>
                  <p:spPr bwMode="auto">
                    <a:xfrm>
                      <a:off x="2063" y="1573"/>
                      <a:ext cx="286" cy="902"/>
                    </a:xfrm>
                    <a:custGeom>
                      <a:avLst/>
                      <a:gdLst>
                        <a:gd name="T0" fmla="*/ 0 w 21600"/>
                        <a:gd name="T1" fmla="*/ 0 h 21441"/>
                        <a:gd name="T2" fmla="*/ 4 w 21600"/>
                        <a:gd name="T3" fmla="*/ 38 h 21441"/>
                        <a:gd name="T4" fmla="*/ 0 w 21600"/>
                        <a:gd name="T5" fmla="*/ 38 h 21441"/>
                        <a:gd name="T6" fmla="*/ 0 60000 65536"/>
                        <a:gd name="T7" fmla="*/ 0 60000 65536"/>
                        <a:gd name="T8" fmla="*/ 0 60000 65536"/>
                        <a:gd name="T9" fmla="*/ 0 w 21600"/>
                        <a:gd name="T10" fmla="*/ 0 h 21441"/>
                        <a:gd name="T11" fmla="*/ 21600 w 21600"/>
                        <a:gd name="T12" fmla="*/ 21441 h 21441"/>
                      </a:gdLst>
                      <a:ahLst/>
                      <a:cxnLst>
                        <a:cxn ang="T6">
                          <a:pos x="T0" y="T1"/>
                        </a:cxn>
                        <a:cxn ang="T7">
                          <a:pos x="T2" y="T3"/>
                        </a:cxn>
                        <a:cxn ang="T8">
                          <a:pos x="T4" y="T5"/>
                        </a:cxn>
                      </a:cxnLst>
                      <a:rect l="T9" t="T10" r="T11" b="T12"/>
                      <a:pathLst>
                        <a:path w="21600" h="21441" fill="none" extrusionOk="0">
                          <a:moveTo>
                            <a:pt x="2613" y="-1"/>
                          </a:moveTo>
                          <a:cubicBezTo>
                            <a:pt x="13451" y="1320"/>
                            <a:pt x="21600" y="10522"/>
                            <a:pt x="21600" y="21441"/>
                          </a:cubicBezTo>
                        </a:path>
                        <a:path w="21600" h="21441" stroke="0" extrusionOk="0">
                          <a:moveTo>
                            <a:pt x="2613" y="-1"/>
                          </a:moveTo>
                          <a:cubicBezTo>
                            <a:pt x="13451" y="1320"/>
                            <a:pt x="21600" y="10522"/>
                            <a:pt x="21600" y="21441"/>
                          </a:cubicBezTo>
                          <a:lnTo>
                            <a:pt x="0" y="21441"/>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sp>
                  <p:nvSpPr>
                    <p:cNvPr id="124990" name="Arc 101"/>
                    <p:cNvSpPr>
                      <a:spLocks/>
                    </p:cNvSpPr>
                    <p:nvPr/>
                  </p:nvSpPr>
                  <p:spPr bwMode="auto">
                    <a:xfrm>
                      <a:off x="2101" y="1563"/>
                      <a:ext cx="286" cy="902"/>
                    </a:xfrm>
                    <a:custGeom>
                      <a:avLst/>
                      <a:gdLst>
                        <a:gd name="T0" fmla="*/ 0 w 21600"/>
                        <a:gd name="T1" fmla="*/ 0 h 21441"/>
                        <a:gd name="T2" fmla="*/ 4 w 21600"/>
                        <a:gd name="T3" fmla="*/ 38 h 21441"/>
                        <a:gd name="T4" fmla="*/ 0 w 21600"/>
                        <a:gd name="T5" fmla="*/ 38 h 21441"/>
                        <a:gd name="T6" fmla="*/ 0 60000 65536"/>
                        <a:gd name="T7" fmla="*/ 0 60000 65536"/>
                        <a:gd name="T8" fmla="*/ 0 60000 65536"/>
                        <a:gd name="T9" fmla="*/ 0 w 21600"/>
                        <a:gd name="T10" fmla="*/ 0 h 21441"/>
                        <a:gd name="T11" fmla="*/ 21600 w 21600"/>
                        <a:gd name="T12" fmla="*/ 21441 h 21441"/>
                      </a:gdLst>
                      <a:ahLst/>
                      <a:cxnLst>
                        <a:cxn ang="T6">
                          <a:pos x="T0" y="T1"/>
                        </a:cxn>
                        <a:cxn ang="T7">
                          <a:pos x="T2" y="T3"/>
                        </a:cxn>
                        <a:cxn ang="T8">
                          <a:pos x="T4" y="T5"/>
                        </a:cxn>
                      </a:cxnLst>
                      <a:rect l="T9" t="T10" r="T11" b="T12"/>
                      <a:pathLst>
                        <a:path w="21600" h="21441" fill="none" extrusionOk="0">
                          <a:moveTo>
                            <a:pt x="2613" y="-1"/>
                          </a:moveTo>
                          <a:cubicBezTo>
                            <a:pt x="13451" y="1320"/>
                            <a:pt x="21600" y="10522"/>
                            <a:pt x="21600" y="21441"/>
                          </a:cubicBezTo>
                        </a:path>
                        <a:path w="21600" h="21441" stroke="0" extrusionOk="0">
                          <a:moveTo>
                            <a:pt x="2613" y="-1"/>
                          </a:moveTo>
                          <a:cubicBezTo>
                            <a:pt x="13451" y="1320"/>
                            <a:pt x="21600" y="10522"/>
                            <a:pt x="21600" y="21441"/>
                          </a:cubicBezTo>
                          <a:lnTo>
                            <a:pt x="0" y="21441"/>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grpSp>
              <p:sp>
                <p:nvSpPr>
                  <p:cNvPr id="124988" name="Arc 102"/>
                  <p:cNvSpPr>
                    <a:spLocks/>
                  </p:cNvSpPr>
                  <p:nvPr/>
                </p:nvSpPr>
                <p:spPr bwMode="auto">
                  <a:xfrm>
                    <a:off x="2027" y="1536"/>
                    <a:ext cx="286" cy="902"/>
                  </a:xfrm>
                  <a:custGeom>
                    <a:avLst/>
                    <a:gdLst>
                      <a:gd name="T0" fmla="*/ 0 w 21600"/>
                      <a:gd name="T1" fmla="*/ 0 h 21441"/>
                      <a:gd name="T2" fmla="*/ 4 w 21600"/>
                      <a:gd name="T3" fmla="*/ 38 h 21441"/>
                      <a:gd name="T4" fmla="*/ 0 w 21600"/>
                      <a:gd name="T5" fmla="*/ 38 h 21441"/>
                      <a:gd name="T6" fmla="*/ 0 60000 65536"/>
                      <a:gd name="T7" fmla="*/ 0 60000 65536"/>
                      <a:gd name="T8" fmla="*/ 0 60000 65536"/>
                      <a:gd name="T9" fmla="*/ 0 w 21600"/>
                      <a:gd name="T10" fmla="*/ 0 h 21441"/>
                      <a:gd name="T11" fmla="*/ 21600 w 21600"/>
                      <a:gd name="T12" fmla="*/ 21441 h 21441"/>
                    </a:gdLst>
                    <a:ahLst/>
                    <a:cxnLst>
                      <a:cxn ang="T6">
                        <a:pos x="T0" y="T1"/>
                      </a:cxn>
                      <a:cxn ang="T7">
                        <a:pos x="T2" y="T3"/>
                      </a:cxn>
                      <a:cxn ang="T8">
                        <a:pos x="T4" y="T5"/>
                      </a:cxn>
                    </a:cxnLst>
                    <a:rect l="T9" t="T10" r="T11" b="T12"/>
                    <a:pathLst>
                      <a:path w="21600" h="21441" fill="none" extrusionOk="0">
                        <a:moveTo>
                          <a:pt x="2613" y="-1"/>
                        </a:moveTo>
                        <a:cubicBezTo>
                          <a:pt x="13451" y="1320"/>
                          <a:pt x="21600" y="10522"/>
                          <a:pt x="21600" y="21441"/>
                        </a:cubicBezTo>
                      </a:path>
                      <a:path w="21600" h="21441" stroke="0" extrusionOk="0">
                        <a:moveTo>
                          <a:pt x="2613" y="-1"/>
                        </a:moveTo>
                        <a:cubicBezTo>
                          <a:pt x="13451" y="1320"/>
                          <a:pt x="21600" y="10522"/>
                          <a:pt x="21600" y="21441"/>
                        </a:cubicBezTo>
                        <a:lnTo>
                          <a:pt x="0" y="21441"/>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US"/>
                  </a:p>
                </p:txBody>
              </p:sp>
            </p:grpSp>
          </p:grpSp>
        </p:grpSp>
      </p:grpSp>
      <p:sp>
        <p:nvSpPr>
          <p:cNvPr id="124947" name="Text Box 103"/>
          <p:cNvSpPr txBox="1">
            <a:spLocks noChangeArrowheads="1"/>
          </p:cNvSpPr>
          <p:nvPr/>
        </p:nvSpPr>
        <p:spPr bwMode="auto">
          <a:xfrm>
            <a:off x="0" y="4578350"/>
            <a:ext cx="1487488" cy="457200"/>
          </a:xfrm>
          <a:prstGeom prst="rect">
            <a:avLst/>
          </a:prstGeom>
          <a:noFill/>
          <a:ln w="9525">
            <a:noFill/>
            <a:miter lim="800000"/>
            <a:headEnd/>
            <a:tailEnd/>
          </a:ln>
        </p:spPr>
        <p:txBody>
          <a:bodyPr wrap="none">
            <a:prstTxWarp prst="textNoShape">
              <a:avLst/>
            </a:prstTxWarp>
            <a:spAutoFit/>
          </a:bodyPr>
          <a:lstStyle/>
          <a:p>
            <a:pPr eaLnBrk="0" hangingPunct="0"/>
            <a:r>
              <a:rPr lang="en-US"/>
              <a:t>AN fiber 3</a:t>
            </a:r>
          </a:p>
        </p:txBody>
      </p:sp>
      <p:grpSp>
        <p:nvGrpSpPr>
          <p:cNvPr id="124948" name="Group 104"/>
          <p:cNvGrpSpPr>
            <a:grpSpLocks/>
          </p:cNvGrpSpPr>
          <p:nvPr/>
        </p:nvGrpSpPr>
        <p:grpSpPr bwMode="auto">
          <a:xfrm>
            <a:off x="4298950" y="3087688"/>
            <a:ext cx="1276350" cy="2373312"/>
            <a:chOff x="2708" y="1766"/>
            <a:chExt cx="736" cy="1495"/>
          </a:xfrm>
        </p:grpSpPr>
        <p:sp>
          <p:nvSpPr>
            <p:cNvPr id="124978" name="Text Box 105"/>
            <p:cNvSpPr txBox="1">
              <a:spLocks noChangeArrowheads="1"/>
            </p:cNvSpPr>
            <p:nvPr/>
          </p:nvSpPr>
          <p:spPr bwMode="auto">
            <a:xfrm>
              <a:off x="2708" y="1766"/>
              <a:ext cx="709" cy="520"/>
            </a:xfrm>
            <a:prstGeom prst="rect">
              <a:avLst/>
            </a:prstGeom>
            <a:noFill/>
            <a:ln w="9525">
              <a:noFill/>
              <a:miter lim="800000"/>
              <a:headEnd/>
              <a:tailEnd/>
            </a:ln>
          </p:spPr>
          <p:txBody>
            <a:bodyPr>
              <a:prstTxWarp prst="textNoShape">
                <a:avLst/>
              </a:prstTxWarp>
              <a:spAutoFit/>
            </a:bodyPr>
            <a:lstStyle/>
            <a:p>
              <a:pPr eaLnBrk="0" hangingPunct="0"/>
              <a:r>
                <a:rPr lang="en-US" sz="1600"/>
                <a:t>Buckets leave every 50 ms</a:t>
              </a:r>
            </a:p>
          </p:txBody>
        </p:sp>
        <p:sp>
          <p:nvSpPr>
            <p:cNvPr id="124979" name="Text Box 106"/>
            <p:cNvSpPr txBox="1">
              <a:spLocks noChangeArrowheads="1"/>
            </p:cNvSpPr>
            <p:nvPr/>
          </p:nvSpPr>
          <p:spPr bwMode="auto">
            <a:xfrm>
              <a:off x="2718" y="2265"/>
              <a:ext cx="709" cy="520"/>
            </a:xfrm>
            <a:prstGeom prst="rect">
              <a:avLst/>
            </a:prstGeom>
            <a:noFill/>
            <a:ln w="9525">
              <a:noFill/>
              <a:miter lim="800000"/>
              <a:headEnd/>
              <a:tailEnd/>
            </a:ln>
          </p:spPr>
          <p:txBody>
            <a:bodyPr>
              <a:prstTxWarp prst="textNoShape">
                <a:avLst/>
              </a:prstTxWarp>
              <a:spAutoFit/>
            </a:bodyPr>
            <a:lstStyle/>
            <a:p>
              <a:pPr eaLnBrk="0" hangingPunct="0"/>
              <a:r>
                <a:rPr lang="en-US" sz="1600"/>
                <a:t>Buckets leave every 50 ms</a:t>
              </a:r>
            </a:p>
          </p:txBody>
        </p:sp>
        <p:sp>
          <p:nvSpPr>
            <p:cNvPr id="124980" name="Text Box 107"/>
            <p:cNvSpPr txBox="1">
              <a:spLocks noChangeArrowheads="1"/>
            </p:cNvSpPr>
            <p:nvPr/>
          </p:nvSpPr>
          <p:spPr bwMode="auto">
            <a:xfrm>
              <a:off x="2734" y="2741"/>
              <a:ext cx="710" cy="520"/>
            </a:xfrm>
            <a:prstGeom prst="rect">
              <a:avLst/>
            </a:prstGeom>
            <a:noFill/>
            <a:ln w="9525">
              <a:noFill/>
              <a:miter lim="800000"/>
              <a:headEnd/>
              <a:tailEnd/>
            </a:ln>
          </p:spPr>
          <p:txBody>
            <a:bodyPr>
              <a:prstTxWarp prst="textNoShape">
                <a:avLst/>
              </a:prstTxWarp>
              <a:spAutoFit/>
            </a:bodyPr>
            <a:lstStyle/>
            <a:p>
              <a:pPr eaLnBrk="0" hangingPunct="0"/>
              <a:r>
                <a:rPr lang="en-US" sz="1600"/>
                <a:t>Buckets leave every 50 ms</a:t>
              </a:r>
            </a:p>
          </p:txBody>
        </p:sp>
      </p:grpSp>
      <p:sp>
        <p:nvSpPr>
          <p:cNvPr id="124949" name="Text Box 108"/>
          <p:cNvSpPr txBox="1">
            <a:spLocks noChangeArrowheads="1"/>
          </p:cNvSpPr>
          <p:nvPr/>
        </p:nvSpPr>
        <p:spPr bwMode="auto">
          <a:xfrm>
            <a:off x="187325" y="5564188"/>
            <a:ext cx="666750" cy="457200"/>
          </a:xfrm>
          <a:prstGeom prst="rect">
            <a:avLst/>
          </a:prstGeom>
          <a:noFill/>
          <a:ln w="9525">
            <a:noFill/>
            <a:miter lim="800000"/>
            <a:headEnd/>
            <a:tailEnd/>
          </a:ln>
        </p:spPr>
        <p:txBody>
          <a:bodyPr wrap="none">
            <a:prstTxWarp prst="textNoShape">
              <a:avLst/>
            </a:prstTxWarp>
            <a:spAutoFit/>
          </a:bodyPr>
          <a:lstStyle/>
          <a:p>
            <a:pPr eaLnBrk="0" hangingPunct="0"/>
            <a:r>
              <a:rPr lang="en-US"/>
              <a:t>Etc.</a:t>
            </a:r>
          </a:p>
        </p:txBody>
      </p:sp>
      <p:sp>
        <p:nvSpPr>
          <p:cNvPr id="124950" name="Text Box 109"/>
          <p:cNvSpPr txBox="1">
            <a:spLocks noChangeArrowheads="1"/>
          </p:cNvSpPr>
          <p:nvPr/>
        </p:nvSpPr>
        <p:spPr bwMode="auto">
          <a:xfrm>
            <a:off x="4514850" y="5526088"/>
            <a:ext cx="666750" cy="457200"/>
          </a:xfrm>
          <a:prstGeom prst="rect">
            <a:avLst/>
          </a:prstGeom>
          <a:noFill/>
          <a:ln w="9525">
            <a:noFill/>
            <a:miter lim="800000"/>
            <a:headEnd/>
            <a:tailEnd/>
          </a:ln>
        </p:spPr>
        <p:txBody>
          <a:bodyPr wrap="none">
            <a:prstTxWarp prst="textNoShape">
              <a:avLst/>
            </a:prstTxWarp>
            <a:spAutoFit/>
          </a:bodyPr>
          <a:lstStyle/>
          <a:p>
            <a:pPr eaLnBrk="0" hangingPunct="0"/>
            <a:r>
              <a:rPr lang="en-US"/>
              <a:t>Etc.</a:t>
            </a:r>
          </a:p>
        </p:txBody>
      </p:sp>
      <p:sp>
        <p:nvSpPr>
          <p:cNvPr id="124951" name="Line 110"/>
          <p:cNvSpPr>
            <a:spLocks noChangeShapeType="1"/>
          </p:cNvSpPr>
          <p:nvPr/>
        </p:nvSpPr>
        <p:spPr bwMode="auto">
          <a:xfrm>
            <a:off x="5521325" y="3416300"/>
            <a:ext cx="349250" cy="496888"/>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24952" name="Line 111"/>
          <p:cNvSpPr>
            <a:spLocks noChangeShapeType="1"/>
          </p:cNvSpPr>
          <p:nvPr/>
        </p:nvSpPr>
        <p:spPr bwMode="auto">
          <a:xfrm flipV="1">
            <a:off x="5467350" y="4383088"/>
            <a:ext cx="454025" cy="687387"/>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24953" name="Line 112"/>
          <p:cNvSpPr>
            <a:spLocks noChangeShapeType="1"/>
          </p:cNvSpPr>
          <p:nvPr/>
        </p:nvSpPr>
        <p:spPr bwMode="auto">
          <a:xfrm>
            <a:off x="5399088" y="4162425"/>
            <a:ext cx="504825"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grpSp>
        <p:nvGrpSpPr>
          <p:cNvPr id="124954" name="Group 113"/>
          <p:cNvGrpSpPr>
            <a:grpSpLocks/>
          </p:cNvGrpSpPr>
          <p:nvPr/>
        </p:nvGrpSpPr>
        <p:grpSpPr bwMode="auto">
          <a:xfrm>
            <a:off x="6021388" y="3416300"/>
            <a:ext cx="2763837" cy="976313"/>
            <a:chOff x="3752" y="1640"/>
            <a:chExt cx="1741" cy="615"/>
          </a:xfrm>
        </p:grpSpPr>
        <p:grpSp>
          <p:nvGrpSpPr>
            <p:cNvPr id="124957" name="Group 114"/>
            <p:cNvGrpSpPr>
              <a:grpSpLocks/>
            </p:cNvGrpSpPr>
            <p:nvPr/>
          </p:nvGrpSpPr>
          <p:grpSpPr bwMode="auto">
            <a:xfrm>
              <a:off x="4086" y="1640"/>
              <a:ext cx="303" cy="607"/>
              <a:chOff x="1776" y="2544"/>
              <a:chExt cx="417" cy="624"/>
            </a:xfrm>
          </p:grpSpPr>
          <p:sp>
            <p:nvSpPr>
              <p:cNvPr id="124975" name="AutoShape 115"/>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24976" name="Oval 116"/>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24977" name="Freeform 117"/>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nvGrpSpPr>
            <p:cNvPr id="124958" name="Group 118"/>
            <p:cNvGrpSpPr>
              <a:grpSpLocks/>
            </p:cNvGrpSpPr>
            <p:nvPr/>
          </p:nvGrpSpPr>
          <p:grpSpPr bwMode="auto">
            <a:xfrm>
              <a:off x="4435" y="1640"/>
              <a:ext cx="302" cy="607"/>
              <a:chOff x="1776" y="2544"/>
              <a:chExt cx="417" cy="624"/>
            </a:xfrm>
          </p:grpSpPr>
          <p:sp>
            <p:nvSpPr>
              <p:cNvPr id="124972" name="AutoShape 119"/>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24973" name="Oval 120"/>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24974" name="Freeform 121"/>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nvGrpSpPr>
            <p:cNvPr id="124959" name="Group 122"/>
            <p:cNvGrpSpPr>
              <a:grpSpLocks/>
            </p:cNvGrpSpPr>
            <p:nvPr/>
          </p:nvGrpSpPr>
          <p:grpSpPr bwMode="auto">
            <a:xfrm>
              <a:off x="3752" y="1640"/>
              <a:ext cx="302" cy="607"/>
              <a:chOff x="1776" y="2544"/>
              <a:chExt cx="417" cy="624"/>
            </a:xfrm>
          </p:grpSpPr>
          <p:sp>
            <p:nvSpPr>
              <p:cNvPr id="124969" name="AutoShape 123"/>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24970" name="Oval 124"/>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24971" name="Freeform 125"/>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nvGrpSpPr>
            <p:cNvPr id="124960" name="Group 126"/>
            <p:cNvGrpSpPr>
              <a:grpSpLocks/>
            </p:cNvGrpSpPr>
            <p:nvPr/>
          </p:nvGrpSpPr>
          <p:grpSpPr bwMode="auto">
            <a:xfrm>
              <a:off x="4769" y="1640"/>
              <a:ext cx="303" cy="607"/>
              <a:chOff x="1776" y="2544"/>
              <a:chExt cx="417" cy="624"/>
            </a:xfrm>
          </p:grpSpPr>
          <p:sp>
            <p:nvSpPr>
              <p:cNvPr id="124966" name="AutoShape 127"/>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24967" name="Oval 128"/>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24968" name="Freeform 129"/>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grpSp>
          <p:nvGrpSpPr>
            <p:cNvPr id="124961" name="Group 130"/>
            <p:cNvGrpSpPr>
              <a:grpSpLocks/>
            </p:cNvGrpSpPr>
            <p:nvPr/>
          </p:nvGrpSpPr>
          <p:grpSpPr bwMode="auto">
            <a:xfrm>
              <a:off x="5103" y="1640"/>
              <a:ext cx="303" cy="607"/>
              <a:chOff x="1776" y="2544"/>
              <a:chExt cx="417" cy="624"/>
            </a:xfrm>
          </p:grpSpPr>
          <p:sp>
            <p:nvSpPr>
              <p:cNvPr id="124963" name="AutoShape 131"/>
              <p:cNvSpPr>
                <a:spLocks noChangeArrowheads="1"/>
              </p:cNvSpPr>
              <p:nvPr/>
            </p:nvSpPr>
            <p:spPr bwMode="auto">
              <a:xfrm>
                <a:off x="1776" y="2784"/>
                <a:ext cx="417" cy="384"/>
              </a:xfrm>
              <a:custGeom>
                <a:avLst/>
                <a:gdLst>
                  <a:gd name="T0" fmla="*/ 7 w 21600"/>
                  <a:gd name="T1" fmla="*/ 3 h 21600"/>
                  <a:gd name="T2" fmla="*/ 4 w 21600"/>
                  <a:gd name="T3" fmla="*/ 7 h 21600"/>
                  <a:gd name="T4" fmla="*/ 1 w 21600"/>
                  <a:gd name="T5" fmla="*/ 3 h 21600"/>
                  <a:gd name="T6" fmla="*/ 4 w 21600"/>
                  <a:gd name="T7" fmla="*/ 0 h 21600"/>
                  <a:gd name="T8" fmla="*/ 0 60000 65536"/>
                  <a:gd name="T9" fmla="*/ 0 60000 65536"/>
                  <a:gd name="T10" fmla="*/ 0 60000 65536"/>
                  <a:gd name="T11" fmla="*/ 0 60000 65536"/>
                  <a:gd name="T12" fmla="*/ 4506 w 21600"/>
                  <a:gd name="T13" fmla="*/ 4500 h 21600"/>
                  <a:gd name="T14" fmla="*/ 1709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p>
            </p:txBody>
          </p:sp>
          <p:sp>
            <p:nvSpPr>
              <p:cNvPr id="124964" name="Oval 132"/>
              <p:cNvSpPr>
                <a:spLocks noChangeArrowheads="1"/>
              </p:cNvSpPr>
              <p:nvPr/>
            </p:nvSpPr>
            <p:spPr bwMode="auto">
              <a:xfrm>
                <a:off x="1784" y="2759"/>
                <a:ext cx="384" cy="48"/>
              </a:xfrm>
              <a:prstGeom prst="ellipse">
                <a:avLst/>
              </a:prstGeom>
              <a:solidFill>
                <a:srgbClr val="CC6600"/>
              </a:solidFill>
              <a:ln w="9525">
                <a:solidFill>
                  <a:schemeClr val="tx1"/>
                </a:solidFill>
                <a:round/>
                <a:headEnd/>
                <a:tailEnd/>
              </a:ln>
            </p:spPr>
            <p:txBody>
              <a:bodyPr wrap="none" anchor="ctr">
                <a:prstTxWarp prst="textNoShape">
                  <a:avLst/>
                </a:prstTxWarp>
              </a:bodyPr>
              <a:lstStyle/>
              <a:p>
                <a:pPr eaLnBrk="0" hangingPunct="0"/>
                <a:endParaRPr lang="en-US"/>
              </a:p>
            </p:txBody>
          </p:sp>
          <p:sp>
            <p:nvSpPr>
              <p:cNvPr id="124965" name="Freeform 133"/>
              <p:cNvSpPr>
                <a:spLocks/>
              </p:cNvSpPr>
              <p:nvPr/>
            </p:nvSpPr>
            <p:spPr bwMode="auto">
              <a:xfrm>
                <a:off x="1780" y="2544"/>
                <a:ext cx="407" cy="248"/>
              </a:xfrm>
              <a:custGeom>
                <a:avLst/>
                <a:gdLst>
                  <a:gd name="T0" fmla="*/ 0 w 391"/>
                  <a:gd name="T1" fmla="*/ 240 h 239"/>
                  <a:gd name="T2" fmla="*/ 42 w 391"/>
                  <a:gd name="T3" fmla="*/ 113 h 239"/>
                  <a:gd name="T4" fmla="*/ 119 w 391"/>
                  <a:gd name="T5" fmla="*/ 36 h 239"/>
                  <a:gd name="T6" fmla="*/ 263 w 391"/>
                  <a:gd name="T7" fmla="*/ 3 h 239"/>
                  <a:gd name="T8" fmla="*/ 374 w 391"/>
                  <a:gd name="T9" fmla="*/ 54 h 239"/>
                  <a:gd name="T10" fmla="*/ 407 w 391"/>
                  <a:gd name="T11" fmla="*/ 248 h 239"/>
                  <a:gd name="T12" fmla="*/ 0 60000 65536"/>
                  <a:gd name="T13" fmla="*/ 0 60000 65536"/>
                  <a:gd name="T14" fmla="*/ 0 60000 65536"/>
                  <a:gd name="T15" fmla="*/ 0 60000 65536"/>
                  <a:gd name="T16" fmla="*/ 0 60000 65536"/>
                  <a:gd name="T17" fmla="*/ 0 60000 65536"/>
                  <a:gd name="T18" fmla="*/ 0 w 391"/>
                  <a:gd name="T19" fmla="*/ 0 h 239"/>
                  <a:gd name="T20" fmla="*/ 391 w 391"/>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391" h="239">
                    <a:moveTo>
                      <a:pt x="0" y="231"/>
                    </a:moveTo>
                    <a:cubicBezTo>
                      <a:pt x="10" y="186"/>
                      <a:pt x="21" y="141"/>
                      <a:pt x="40" y="109"/>
                    </a:cubicBezTo>
                    <a:cubicBezTo>
                      <a:pt x="58" y="76"/>
                      <a:pt x="78" y="52"/>
                      <a:pt x="114" y="35"/>
                    </a:cubicBezTo>
                    <a:cubicBezTo>
                      <a:pt x="149" y="17"/>
                      <a:pt x="212" y="0"/>
                      <a:pt x="253" y="3"/>
                    </a:cubicBezTo>
                    <a:cubicBezTo>
                      <a:pt x="293" y="5"/>
                      <a:pt x="336" y="12"/>
                      <a:pt x="359" y="52"/>
                    </a:cubicBezTo>
                    <a:cubicBezTo>
                      <a:pt x="381" y="91"/>
                      <a:pt x="385" y="209"/>
                      <a:pt x="391" y="239"/>
                    </a:cubicBezTo>
                  </a:path>
                </a:pathLst>
              </a:custGeom>
              <a:noFill/>
              <a:ln w="9525">
                <a:solidFill>
                  <a:schemeClr val="accent1"/>
                </a:solidFill>
                <a:round/>
                <a:headEnd/>
                <a:tailEnd/>
              </a:ln>
            </p:spPr>
            <p:txBody>
              <a:bodyPr wrap="none" anchor="ctr">
                <a:prstTxWarp prst="textNoShape">
                  <a:avLst/>
                </a:prstTxWarp>
              </a:bodyPr>
              <a:lstStyle/>
              <a:p>
                <a:pPr eaLnBrk="0" hangingPunct="0"/>
                <a:endParaRPr lang="en-US"/>
              </a:p>
            </p:txBody>
          </p:sp>
        </p:grpSp>
        <p:sp>
          <p:nvSpPr>
            <p:cNvPr id="124962" name="Line 134"/>
            <p:cNvSpPr>
              <a:spLocks noChangeShapeType="1"/>
            </p:cNvSpPr>
            <p:nvPr/>
          </p:nvSpPr>
          <p:spPr bwMode="auto">
            <a:xfrm flipV="1">
              <a:off x="3781" y="2255"/>
              <a:ext cx="1712" cy="0"/>
            </a:xfrm>
            <a:prstGeom prst="line">
              <a:avLst/>
            </a:prstGeom>
            <a:noFill/>
            <a:ln w="38100">
              <a:solidFill>
                <a:schemeClr val="tx1"/>
              </a:solidFill>
              <a:round/>
              <a:headEnd/>
              <a:tailEnd type="oval" w="med" len="med"/>
            </a:ln>
          </p:spPr>
          <p:txBody>
            <a:bodyPr wrap="none" anchor="ctr">
              <a:prstTxWarp prst="textNoShape">
                <a:avLst/>
              </a:prstTxWarp>
            </a:bodyPr>
            <a:lstStyle/>
            <a:p>
              <a:endParaRPr lang="en-US"/>
            </a:p>
          </p:txBody>
        </p:sp>
      </p:grpSp>
      <p:sp>
        <p:nvSpPr>
          <p:cNvPr id="124955" name="Text Box 135"/>
          <p:cNvSpPr txBox="1">
            <a:spLocks noChangeArrowheads="1"/>
          </p:cNvSpPr>
          <p:nvPr/>
        </p:nvSpPr>
        <p:spPr bwMode="auto">
          <a:xfrm>
            <a:off x="6024563" y="1973263"/>
            <a:ext cx="1817687" cy="457200"/>
          </a:xfrm>
          <a:prstGeom prst="rect">
            <a:avLst/>
          </a:prstGeom>
          <a:noFill/>
          <a:ln w="9525">
            <a:noFill/>
            <a:miter lim="800000"/>
            <a:headEnd/>
            <a:tailEnd/>
          </a:ln>
        </p:spPr>
        <p:txBody>
          <a:bodyPr wrap="none">
            <a:prstTxWarp prst="textNoShape">
              <a:avLst/>
            </a:prstTxWarp>
            <a:spAutoFit/>
          </a:bodyPr>
          <a:lstStyle/>
          <a:p>
            <a:pPr eaLnBrk="0" hangingPunct="0"/>
            <a:r>
              <a:rPr lang="en-US"/>
              <a:t>In the brain...</a:t>
            </a:r>
          </a:p>
        </p:txBody>
      </p:sp>
      <p:sp>
        <p:nvSpPr>
          <p:cNvPr id="124956" name="Text Box 136"/>
          <p:cNvSpPr txBox="1">
            <a:spLocks noChangeArrowheads="1"/>
          </p:cNvSpPr>
          <p:nvPr/>
        </p:nvSpPr>
        <p:spPr bwMode="auto">
          <a:xfrm>
            <a:off x="6032500" y="4808538"/>
            <a:ext cx="2903538" cy="1552575"/>
          </a:xfrm>
          <a:prstGeom prst="rect">
            <a:avLst/>
          </a:prstGeom>
          <a:solidFill>
            <a:schemeClr val="tx1"/>
          </a:solidFill>
          <a:ln w="9525">
            <a:noFill/>
            <a:miter lim="800000"/>
            <a:headEnd/>
            <a:tailEnd/>
          </a:ln>
        </p:spPr>
        <p:txBody>
          <a:bodyPr>
            <a:prstTxWarp prst="textNoShape">
              <a:avLst/>
            </a:prstTxWarp>
            <a:spAutoFit/>
          </a:bodyPr>
          <a:lstStyle/>
          <a:p>
            <a:pPr eaLnBrk="0" hangingPunct="0"/>
            <a:r>
              <a:rPr lang="en-US" b="1">
                <a:solidFill>
                  <a:schemeClr val="hlink"/>
                </a:solidFill>
              </a:rPr>
              <a:t>Memory:</a:t>
            </a:r>
          </a:p>
          <a:p>
            <a:pPr eaLnBrk="0" hangingPunct="0"/>
            <a:r>
              <a:rPr lang="en-US" b="1">
                <a:solidFill>
                  <a:schemeClr val="hlink"/>
                </a:solidFill>
              </a:rPr>
              <a:t>Hold on to those buckets for 200 ms and check them out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6978" name="Rectangle 2"/>
          <p:cNvSpPr>
            <a:spLocks noGrp="1" noChangeArrowheads="1"/>
          </p:cNvSpPr>
          <p:nvPr>
            <p:ph type="ctrTitle"/>
          </p:nvPr>
        </p:nvSpPr>
        <p:spPr>
          <a:xfrm>
            <a:off x="204788" y="407988"/>
            <a:ext cx="8939212" cy="2011362"/>
          </a:xfrm>
        </p:spPr>
        <p:txBody>
          <a:bodyPr/>
          <a:lstStyle/>
          <a:p>
            <a:pPr eaLnBrk="1" hangingPunct="1"/>
            <a:r>
              <a:rPr lang="en-US"/>
              <a:t>A test of the multiple looks theory: Viemeister &amp; Wakefield (1991)</a:t>
            </a:r>
          </a:p>
        </p:txBody>
      </p:sp>
      <p:sp>
        <p:nvSpPr>
          <p:cNvPr id="56323" name="Rectangle 3"/>
          <p:cNvSpPr>
            <a:spLocks noGrp="1" noChangeArrowheads="1"/>
          </p:cNvSpPr>
          <p:nvPr>
            <p:ph type="subTitle" idx="1"/>
          </p:nvPr>
        </p:nvSpPr>
        <p:spPr>
          <a:xfrm>
            <a:off x="1371600" y="3886200"/>
            <a:ext cx="6400800" cy="1235075"/>
          </a:xfrm>
        </p:spPr>
        <p:txBody>
          <a:bodyPr rtlCol="0">
            <a:normAutofit/>
          </a:bodyPr>
          <a:lstStyle/>
          <a:p>
            <a:pPr eaLnBrk="1" fontAlgn="auto" hangingPunct="1">
              <a:spcAft>
                <a:spcPts val="0"/>
              </a:spcAft>
              <a:buFont typeface="Arial"/>
              <a:buNone/>
              <a:defRPr/>
            </a:pPr>
            <a:r>
              <a:rPr lang="en-US">
                <a:ea typeface="+mn-ea"/>
                <a:cs typeface="+mn-cs"/>
              </a:rPr>
              <a:t>Set up a situation in which the two theories predict different outcomes...</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27013" y="0"/>
            <a:ext cx="8231187" cy="1143000"/>
          </a:xfrm>
        </p:spPr>
        <p:txBody>
          <a:bodyPr/>
          <a:lstStyle/>
          <a:p>
            <a:pPr eaLnBrk="1" hangingPunct="1"/>
            <a:r>
              <a:rPr lang="en-US"/>
              <a:t>Post-stimulus Time (PST) Histogram of auditory nerve fiber</a:t>
            </a:r>
          </a:p>
        </p:txBody>
      </p:sp>
      <p:pic>
        <p:nvPicPr>
          <p:cNvPr id="23555" name="Picture 5"/>
          <p:cNvPicPr>
            <a:picLocks noChangeAspect="1" noChangeArrowheads="1"/>
          </p:cNvPicPr>
          <p:nvPr/>
        </p:nvPicPr>
        <p:blipFill>
          <a:blip r:embed="rId3">
            <a:lum contrast="18000"/>
          </a:blip>
          <a:srcRect l="7497" t="7751" b="5426"/>
          <a:stretch>
            <a:fillRect/>
          </a:stretch>
        </p:blipFill>
        <p:spPr bwMode="auto">
          <a:xfrm>
            <a:off x="2514600" y="1600200"/>
            <a:ext cx="5257800" cy="4773613"/>
          </a:xfrm>
          <a:prstGeom prst="rect">
            <a:avLst/>
          </a:prstGeom>
          <a:noFill/>
          <a:ln w="9525">
            <a:noFill/>
            <a:miter lim="800000"/>
            <a:headEnd/>
            <a:tailEnd/>
          </a:ln>
        </p:spPr>
      </p:pic>
      <p:sp>
        <p:nvSpPr>
          <p:cNvPr id="23556" name="Text Box 6"/>
          <p:cNvSpPr txBox="1">
            <a:spLocks noChangeArrowheads="1"/>
          </p:cNvSpPr>
          <p:nvPr/>
        </p:nvSpPr>
        <p:spPr bwMode="auto">
          <a:xfrm>
            <a:off x="60325" y="6423025"/>
            <a:ext cx="1703388" cy="304800"/>
          </a:xfrm>
          <a:prstGeom prst="rect">
            <a:avLst/>
          </a:prstGeom>
          <a:noFill/>
          <a:ln w="9525">
            <a:noFill/>
            <a:miter lim="800000"/>
            <a:headEnd/>
            <a:tailEnd/>
          </a:ln>
        </p:spPr>
        <p:txBody>
          <a:bodyPr wrap="none">
            <a:prstTxWarp prst="textNoShape">
              <a:avLst/>
            </a:prstTxWarp>
            <a:spAutoFit/>
          </a:bodyPr>
          <a:lstStyle/>
          <a:p>
            <a:pPr eaLnBrk="0" hangingPunct="0"/>
            <a:r>
              <a:rPr lang="en-US" sz="1400"/>
              <a:t>From Gelfand (1998)</a:t>
            </a:r>
          </a:p>
        </p:txBody>
      </p:sp>
      <p:sp>
        <p:nvSpPr>
          <p:cNvPr id="23557" name="Text Box 7"/>
          <p:cNvSpPr txBox="1">
            <a:spLocks noChangeArrowheads="1"/>
          </p:cNvSpPr>
          <p:nvPr/>
        </p:nvSpPr>
        <p:spPr bwMode="auto">
          <a:xfrm>
            <a:off x="3276600" y="1343025"/>
            <a:ext cx="2038350" cy="457200"/>
          </a:xfrm>
          <a:prstGeom prst="rect">
            <a:avLst/>
          </a:prstGeom>
          <a:noFill/>
          <a:ln w="9525">
            <a:noFill/>
            <a:miter lim="800000"/>
            <a:headEnd/>
            <a:tailEnd/>
          </a:ln>
        </p:spPr>
        <p:txBody>
          <a:bodyPr wrap="none">
            <a:prstTxWarp prst="textNoShape">
              <a:avLst/>
            </a:prstTxWarp>
            <a:spAutoFit/>
          </a:bodyPr>
          <a:lstStyle/>
          <a:p>
            <a:pPr eaLnBrk="0" hangingPunct="0"/>
            <a:r>
              <a:rPr lang="en-US"/>
              <a:t>Onset response</a:t>
            </a:r>
          </a:p>
        </p:txBody>
      </p:sp>
      <p:sp>
        <p:nvSpPr>
          <p:cNvPr id="23558" name="Line 8"/>
          <p:cNvSpPr>
            <a:spLocks noChangeShapeType="1"/>
          </p:cNvSpPr>
          <p:nvPr/>
        </p:nvSpPr>
        <p:spPr bwMode="auto">
          <a:xfrm>
            <a:off x="5334000" y="1828800"/>
            <a:ext cx="0" cy="1295400"/>
          </a:xfrm>
          <a:prstGeom prst="line">
            <a:avLst/>
          </a:prstGeom>
          <a:noFill/>
          <a:ln w="28575">
            <a:solidFill>
              <a:schemeClr val="hlink"/>
            </a:solidFill>
            <a:round/>
            <a:headEnd/>
            <a:tailEnd type="arrow" w="med" len="med"/>
          </a:ln>
        </p:spPr>
        <p:txBody>
          <a:bodyPr wrap="none" anchor="ctr">
            <a:prstTxWarp prst="textNoShape">
              <a:avLst/>
            </a:prstTxWarp>
          </a:bodyPr>
          <a:lstStyle/>
          <a:p>
            <a:endParaRPr lang="en-US"/>
          </a:p>
        </p:txBody>
      </p:sp>
      <p:sp>
        <p:nvSpPr>
          <p:cNvPr id="23559" name="Text Box 9"/>
          <p:cNvSpPr txBox="1">
            <a:spLocks noChangeArrowheads="1"/>
          </p:cNvSpPr>
          <p:nvPr/>
        </p:nvSpPr>
        <p:spPr bwMode="auto">
          <a:xfrm>
            <a:off x="5486400" y="2209800"/>
            <a:ext cx="1552575" cy="461963"/>
          </a:xfrm>
          <a:prstGeom prst="rect">
            <a:avLst/>
          </a:prstGeom>
          <a:noFill/>
          <a:ln w="9525">
            <a:noFill/>
            <a:miter lim="800000"/>
            <a:headEnd/>
            <a:tailEnd/>
          </a:ln>
        </p:spPr>
        <p:txBody>
          <a:bodyPr wrap="none">
            <a:prstTxWarp prst="textNoShape">
              <a:avLst/>
            </a:prstTxWarp>
            <a:spAutoFit/>
          </a:bodyPr>
          <a:lstStyle/>
          <a:p>
            <a:pPr eaLnBrk="0" hangingPunct="0"/>
            <a:r>
              <a:rPr lang="en-US"/>
              <a:t>Adaptation</a:t>
            </a:r>
          </a:p>
        </p:txBody>
      </p:sp>
      <p:sp>
        <p:nvSpPr>
          <p:cNvPr id="23560" name="Text Box 10"/>
          <p:cNvSpPr txBox="1">
            <a:spLocks noChangeArrowheads="1"/>
          </p:cNvSpPr>
          <p:nvPr/>
        </p:nvSpPr>
        <p:spPr bwMode="auto">
          <a:xfrm>
            <a:off x="5715000" y="3429000"/>
            <a:ext cx="1350963" cy="457200"/>
          </a:xfrm>
          <a:prstGeom prst="rect">
            <a:avLst/>
          </a:prstGeom>
          <a:noFill/>
          <a:ln w="9525">
            <a:noFill/>
            <a:miter lim="800000"/>
            <a:headEnd/>
            <a:tailEnd/>
          </a:ln>
        </p:spPr>
        <p:txBody>
          <a:bodyPr wrap="none">
            <a:prstTxWarp prst="textNoShape">
              <a:avLst/>
            </a:prstTxWarp>
            <a:spAutoFit/>
          </a:bodyPr>
          <a:lstStyle/>
          <a:p>
            <a:pPr eaLnBrk="0" hangingPunct="0"/>
            <a:r>
              <a:rPr lang="en-US">
                <a:solidFill>
                  <a:srgbClr val="000000"/>
                </a:solidFill>
              </a:rPr>
              <a:t>Recovery</a:t>
            </a:r>
          </a:p>
        </p:txBody>
      </p:sp>
      <p:sp>
        <p:nvSpPr>
          <p:cNvPr id="23561" name="AutoShape 12"/>
          <p:cNvSpPr>
            <a:spLocks noChangeArrowheads="1"/>
          </p:cNvSpPr>
          <p:nvPr/>
        </p:nvSpPr>
        <p:spPr bwMode="auto">
          <a:xfrm>
            <a:off x="5791200" y="3810000"/>
            <a:ext cx="228600" cy="381000"/>
          </a:xfrm>
          <a:prstGeom prst="downArrow">
            <a:avLst>
              <a:gd name="adj1" fmla="val 50000"/>
              <a:gd name="adj2" fmla="val 41667"/>
            </a:avLst>
          </a:prstGeom>
          <a:solidFill>
            <a:schemeClr val="hlink"/>
          </a:solidFill>
          <a:ln w="12700">
            <a:solidFill>
              <a:schemeClr val="hlink"/>
            </a:solidFill>
            <a:miter lim="800000"/>
            <a:headEnd/>
            <a:tailEnd/>
          </a:ln>
        </p:spPr>
        <p:txBody>
          <a:bodyPr wrap="none" anchor="ctr">
            <a:prstTxWarp prst="textNoShape">
              <a:avLst/>
            </a:prstTxWarp>
          </a:bodyPr>
          <a:lstStyle/>
          <a:p>
            <a:pPr eaLnBrk="0" hangingPunct="0"/>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673100" y="180975"/>
            <a:ext cx="7772400" cy="1143000"/>
          </a:xfrm>
        </p:spPr>
        <p:txBody>
          <a:bodyPr/>
          <a:lstStyle/>
          <a:p>
            <a:pPr eaLnBrk="1" hangingPunct="1"/>
            <a:r>
              <a:rPr lang="en-US"/>
              <a:t>Viemeister &amp; Wakefield (1991)</a:t>
            </a:r>
          </a:p>
        </p:txBody>
      </p:sp>
      <p:pic>
        <p:nvPicPr>
          <p:cNvPr id="129027" name="Picture 3" descr="v&amp;w91Nno.tif                                                   0000A29AWerner                         ABA78158:"/>
          <p:cNvPicPr>
            <a:picLocks noChangeAspect="1" noChangeArrowheads="1"/>
          </p:cNvPicPr>
          <p:nvPr/>
        </p:nvPicPr>
        <p:blipFill>
          <a:blip r:embed="rId3"/>
          <a:srcRect/>
          <a:stretch>
            <a:fillRect/>
          </a:stretch>
        </p:blipFill>
        <p:spPr bwMode="auto">
          <a:xfrm>
            <a:off x="436563" y="1709738"/>
            <a:ext cx="8293100" cy="2898775"/>
          </a:xfrm>
          <a:prstGeom prst="rect">
            <a:avLst/>
          </a:prstGeom>
          <a:noFill/>
          <a:ln w="9525">
            <a:noFill/>
            <a:miter lim="800000"/>
            <a:headEnd/>
            <a:tailEnd/>
          </a:ln>
        </p:spPr>
      </p:pic>
      <p:sp>
        <p:nvSpPr>
          <p:cNvPr id="129028" name="Text Box 4"/>
          <p:cNvSpPr txBox="1">
            <a:spLocks noChangeArrowheads="1"/>
          </p:cNvSpPr>
          <p:nvPr/>
        </p:nvSpPr>
        <p:spPr bwMode="auto">
          <a:xfrm>
            <a:off x="1255713" y="5005388"/>
            <a:ext cx="7218362" cy="822325"/>
          </a:xfrm>
          <a:prstGeom prst="rect">
            <a:avLst/>
          </a:prstGeom>
          <a:noFill/>
          <a:ln w="9525">
            <a:noFill/>
            <a:miter lim="800000"/>
            <a:headEnd/>
            <a:tailEnd/>
          </a:ln>
        </p:spPr>
        <p:txBody>
          <a:bodyPr>
            <a:prstTxWarp prst="textNoShape">
              <a:avLst/>
            </a:prstTxWarp>
            <a:spAutoFit/>
          </a:bodyPr>
          <a:lstStyle/>
          <a:p>
            <a:pPr eaLnBrk="0" hangingPunct="0"/>
            <a:r>
              <a:rPr lang="en-US"/>
              <a:t>It would be useful to integrate the 2 tone pips to improve detection, and both theories say you could do that.</a:t>
            </a: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a:t>Viemeister &amp; Wakefield (1991)</a:t>
            </a:r>
          </a:p>
        </p:txBody>
      </p:sp>
      <p:pic>
        <p:nvPicPr>
          <p:cNvPr id="131075" name="Picture 3" descr="v&amp;w91Nev.tif                                                   0000A29AWerner                         ABA78158:"/>
          <p:cNvPicPr>
            <a:picLocks noChangeAspect="1" noChangeArrowheads="1"/>
          </p:cNvPicPr>
          <p:nvPr/>
        </p:nvPicPr>
        <p:blipFill>
          <a:blip r:embed="rId3"/>
          <a:srcRect/>
          <a:stretch>
            <a:fillRect/>
          </a:stretch>
        </p:blipFill>
        <p:spPr bwMode="auto">
          <a:xfrm>
            <a:off x="76200" y="1851025"/>
            <a:ext cx="8955088" cy="3130550"/>
          </a:xfrm>
          <a:prstGeom prst="rect">
            <a:avLst/>
          </a:prstGeom>
          <a:noFill/>
          <a:ln w="9525">
            <a:noFill/>
            <a:miter lim="800000"/>
            <a:headEnd/>
            <a:tailEnd/>
          </a:ln>
        </p:spPr>
      </p:pic>
      <p:sp>
        <p:nvSpPr>
          <p:cNvPr id="131076" name="Text Box 4"/>
          <p:cNvSpPr txBox="1">
            <a:spLocks noChangeArrowheads="1"/>
          </p:cNvSpPr>
          <p:nvPr/>
        </p:nvSpPr>
        <p:spPr bwMode="auto">
          <a:xfrm>
            <a:off x="828675" y="5083175"/>
            <a:ext cx="7283450" cy="1552575"/>
          </a:xfrm>
          <a:prstGeom prst="rect">
            <a:avLst/>
          </a:prstGeom>
          <a:noFill/>
          <a:ln w="9525">
            <a:noFill/>
            <a:miter lim="800000"/>
            <a:headEnd/>
            <a:tailEnd/>
          </a:ln>
        </p:spPr>
        <p:txBody>
          <a:bodyPr>
            <a:prstTxWarp prst="textNoShape">
              <a:avLst/>
            </a:prstTxWarp>
            <a:spAutoFit/>
          </a:bodyPr>
          <a:lstStyle/>
          <a:p>
            <a:pPr eaLnBrk="0" hangingPunct="0"/>
            <a:r>
              <a:rPr lang="en-US"/>
              <a:t>But if you put noise on between the tone pips, you can’t integrate them without integrating in the noise. If you’re taking short looks, you can use the looks with the tone pips, but ignore the looks in between.</a:t>
            </a: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646113" y="193675"/>
            <a:ext cx="7772400" cy="1143000"/>
          </a:xfrm>
        </p:spPr>
        <p:txBody>
          <a:bodyPr/>
          <a:lstStyle/>
          <a:p>
            <a:pPr eaLnBrk="1" hangingPunct="1"/>
            <a:r>
              <a:rPr lang="en-US"/>
              <a:t>Viemeister &amp; Wakefield (1991)</a:t>
            </a:r>
          </a:p>
        </p:txBody>
      </p:sp>
      <p:pic>
        <p:nvPicPr>
          <p:cNvPr id="133123" name="Picture 3" descr="v&amp;w91Nup.tif                                                   0000A29AWerner                         ABA78158:"/>
          <p:cNvPicPr>
            <a:picLocks noChangeAspect="1" noChangeArrowheads="1"/>
          </p:cNvPicPr>
          <p:nvPr/>
        </p:nvPicPr>
        <p:blipFill>
          <a:blip r:embed="rId3"/>
          <a:srcRect l="2692" t="10359" r="8540" b="4929"/>
          <a:stretch>
            <a:fillRect/>
          </a:stretch>
        </p:blipFill>
        <p:spPr bwMode="auto">
          <a:xfrm>
            <a:off x="1600200" y="1430338"/>
            <a:ext cx="5395913" cy="1800225"/>
          </a:xfrm>
          <a:prstGeom prst="rect">
            <a:avLst/>
          </a:prstGeom>
          <a:noFill/>
          <a:ln w="9525">
            <a:noFill/>
            <a:miter lim="800000"/>
            <a:headEnd/>
            <a:tailEnd/>
          </a:ln>
        </p:spPr>
      </p:pic>
      <p:pic>
        <p:nvPicPr>
          <p:cNvPr id="133124" name="Picture 4" descr="v&amp;w91Ndo.tif                                                   0000A29AWerner                         ABA78158:"/>
          <p:cNvPicPr>
            <a:picLocks noChangeAspect="1" noChangeArrowheads="1"/>
          </p:cNvPicPr>
          <p:nvPr/>
        </p:nvPicPr>
        <p:blipFill>
          <a:blip r:embed="rId4"/>
          <a:srcRect l="3862" t="24483" r="10289" b="5249"/>
          <a:stretch>
            <a:fillRect/>
          </a:stretch>
        </p:blipFill>
        <p:spPr bwMode="auto">
          <a:xfrm>
            <a:off x="1590675" y="3416300"/>
            <a:ext cx="5405438" cy="1546225"/>
          </a:xfrm>
          <a:prstGeom prst="rect">
            <a:avLst/>
          </a:prstGeom>
          <a:noFill/>
          <a:ln w="9525">
            <a:noFill/>
            <a:miter lim="800000"/>
            <a:headEnd/>
            <a:tailEnd/>
          </a:ln>
        </p:spPr>
      </p:pic>
      <p:sp>
        <p:nvSpPr>
          <p:cNvPr id="133125" name="Text Box 5"/>
          <p:cNvSpPr txBox="1">
            <a:spLocks noChangeArrowheads="1"/>
          </p:cNvSpPr>
          <p:nvPr/>
        </p:nvSpPr>
        <p:spPr bwMode="auto">
          <a:xfrm>
            <a:off x="307975" y="5121275"/>
            <a:ext cx="7980363" cy="1552575"/>
          </a:xfrm>
          <a:prstGeom prst="rect">
            <a:avLst/>
          </a:prstGeom>
          <a:noFill/>
          <a:ln w="9525">
            <a:noFill/>
            <a:miter lim="800000"/>
            <a:headEnd/>
            <a:tailEnd/>
          </a:ln>
        </p:spPr>
        <p:txBody>
          <a:bodyPr>
            <a:prstTxWarp prst="textNoShape">
              <a:avLst/>
            </a:prstTxWarp>
            <a:spAutoFit/>
          </a:bodyPr>
          <a:lstStyle/>
          <a:p>
            <a:pPr eaLnBrk="0" hangingPunct="0"/>
            <a:r>
              <a:rPr lang="en-US"/>
              <a:t>Multiple integrator “performance” will get worse if the noise goes up more, and better if the noise goes down some, but multiple looks are not affected by what happens between the tone pips.</a:t>
            </a: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0" y="727075"/>
            <a:ext cx="3275013" cy="3836988"/>
          </a:xfrm>
        </p:spPr>
        <p:txBody>
          <a:bodyPr/>
          <a:lstStyle/>
          <a:p>
            <a:pPr eaLnBrk="1" hangingPunct="1"/>
            <a:r>
              <a:rPr lang="en-US"/>
              <a:t>Viemeister &amp; Wakefield (1991): Results</a:t>
            </a:r>
          </a:p>
        </p:txBody>
      </p:sp>
      <p:pic>
        <p:nvPicPr>
          <p:cNvPr id="135171" name="Picture 3" descr="avgthres.tif                                                   0000A29AWerner                         ABA78158:"/>
          <p:cNvPicPr>
            <a:picLocks noChangeAspect="1" noChangeArrowheads="1"/>
          </p:cNvPicPr>
          <p:nvPr/>
        </p:nvPicPr>
        <p:blipFill>
          <a:blip r:embed="rId3"/>
          <a:srcRect l="2386" r="450"/>
          <a:stretch>
            <a:fillRect/>
          </a:stretch>
        </p:blipFill>
        <p:spPr bwMode="auto">
          <a:xfrm>
            <a:off x="3333750" y="85725"/>
            <a:ext cx="5810250" cy="6659563"/>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717257"/>
          </a:xfrm>
        </p:spPr>
        <p:txBody>
          <a:bodyPr/>
          <a:lstStyle/>
          <a:p>
            <a:pPr algn="l"/>
            <a:r>
              <a:rPr lang="en-US" dirty="0" smtClean="0"/>
              <a:t>Which of these can be explained by the response of auditory nerve fibers?</a:t>
            </a:r>
            <a:endParaRPr lang="en-US" dirty="0"/>
          </a:p>
        </p:txBody>
      </p:sp>
      <p:sp>
        <p:nvSpPr>
          <p:cNvPr id="3" name="Content Placeholder 2"/>
          <p:cNvSpPr>
            <a:spLocks noGrp="1"/>
          </p:cNvSpPr>
          <p:nvPr>
            <p:ph idx="1"/>
          </p:nvPr>
        </p:nvSpPr>
        <p:spPr>
          <a:xfrm>
            <a:off x="457200" y="2272632"/>
            <a:ext cx="8229600" cy="3853531"/>
          </a:xfrm>
        </p:spPr>
        <p:txBody>
          <a:bodyPr/>
          <a:lstStyle/>
          <a:p>
            <a:r>
              <a:rPr lang="en-US" dirty="0" smtClean="0"/>
              <a:t>Forward masking</a:t>
            </a:r>
          </a:p>
          <a:p>
            <a:r>
              <a:rPr lang="en-US" dirty="0" smtClean="0"/>
              <a:t>Backward masking</a:t>
            </a:r>
          </a:p>
          <a:p>
            <a:r>
              <a:rPr lang="en-US" dirty="0" smtClean="0"/>
              <a:t>Temporal resolution</a:t>
            </a:r>
          </a:p>
          <a:p>
            <a:r>
              <a:rPr lang="en-US" dirty="0" smtClean="0"/>
              <a:t>Loudness adaptation</a:t>
            </a:r>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r>
              <a:rPr lang="en-US" dirty="0" smtClean="0"/>
              <a:t>Conclusions 2</a:t>
            </a:r>
            <a:endParaRPr lang="en-US" dirty="0"/>
          </a:p>
        </p:txBody>
      </p:sp>
      <p:sp>
        <p:nvSpPr>
          <p:cNvPr id="137219" name="Rectangle 3"/>
          <p:cNvSpPr>
            <a:spLocks noGrp="1" noChangeArrowheads="1"/>
          </p:cNvSpPr>
          <p:nvPr>
            <p:ph idx="1"/>
          </p:nvPr>
        </p:nvSpPr>
        <p:spPr>
          <a:xfrm>
            <a:off x="803275" y="1670050"/>
            <a:ext cx="7772400" cy="4724400"/>
          </a:xfrm>
        </p:spPr>
        <p:txBody>
          <a:bodyPr/>
          <a:lstStyle/>
          <a:p>
            <a:pPr eaLnBrk="1" hangingPunct="1"/>
            <a:r>
              <a:rPr lang="en-US" dirty="0"/>
              <a:t>People can detect very short duration changes in sound, such as 2-3 ms long interruptions.</a:t>
            </a:r>
          </a:p>
          <a:p>
            <a:pPr eaLnBrk="1" hangingPunct="1"/>
            <a:r>
              <a:rPr lang="en-US" dirty="0"/>
              <a:t>People can integrate sound energy over 200-300 ms to improve sound detection.</a:t>
            </a:r>
          </a:p>
          <a:p>
            <a:pPr eaLnBrk="1" hangingPunct="1"/>
            <a:r>
              <a:rPr lang="en-US" dirty="0"/>
              <a:t>The auditory system gets around the sensitivity-resolution tradeoff by using short-term integration and intelligent central processing.</a:t>
            </a: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685800" y="0"/>
            <a:ext cx="7772400" cy="1143000"/>
          </a:xfrm>
        </p:spPr>
        <p:txBody>
          <a:bodyPr/>
          <a:lstStyle/>
          <a:p>
            <a:pPr eaLnBrk="1" hangingPunct="1"/>
            <a:r>
              <a:rPr lang="en-US"/>
              <a:t>Text sources</a:t>
            </a:r>
          </a:p>
        </p:txBody>
      </p:sp>
      <p:sp>
        <p:nvSpPr>
          <p:cNvPr id="63491" name="Rectangle 3"/>
          <p:cNvSpPr>
            <a:spLocks noGrp="1" noChangeArrowheads="1"/>
          </p:cNvSpPr>
          <p:nvPr>
            <p:ph idx="1"/>
          </p:nvPr>
        </p:nvSpPr>
        <p:spPr>
          <a:xfrm>
            <a:off x="496888" y="1111250"/>
            <a:ext cx="8162925" cy="3306763"/>
          </a:xfrm>
        </p:spPr>
        <p:txBody>
          <a:bodyPr rtlCol="0">
            <a:normAutofit fontScale="85000" lnSpcReduction="10000"/>
          </a:bodyPr>
          <a:lstStyle/>
          <a:p>
            <a:pPr eaLnBrk="1" fontAlgn="auto" hangingPunct="1">
              <a:spcAft>
                <a:spcPts val="0"/>
              </a:spcAft>
              <a:buFont typeface="Arial"/>
              <a:buChar char="•"/>
              <a:tabLst>
                <a:tab pos="1658938" algn="l"/>
              </a:tabLst>
              <a:defRPr/>
            </a:pPr>
            <a:r>
              <a:rPr lang="en-US" sz="2400">
                <a:ea typeface="+mn-ea"/>
                <a:cs typeface="+mn-cs"/>
              </a:rPr>
              <a:t>Gelfand, S.A. (1998) Hearing: An introduction to psychological and physiological acoustics. New York: Marcel Dekker. </a:t>
            </a:r>
          </a:p>
          <a:p>
            <a:pPr eaLnBrk="1" fontAlgn="auto" hangingPunct="1">
              <a:spcAft>
                <a:spcPts val="0"/>
              </a:spcAft>
              <a:buFont typeface="Arial"/>
              <a:buChar char="•"/>
              <a:tabLst>
                <a:tab pos="1658938" algn="l"/>
              </a:tabLst>
              <a:defRPr/>
            </a:pPr>
            <a:r>
              <a:rPr lang="en-US" sz="2400">
                <a:ea typeface="+mn-ea"/>
                <a:cs typeface="+mn-cs"/>
              </a:rPr>
              <a:t>Moore, B.C.J. (1997) An introduction to the psychology of hearing. (4th Edition) San Diego: Academic Press. </a:t>
            </a:r>
          </a:p>
          <a:p>
            <a:pPr eaLnBrk="1" fontAlgn="auto" hangingPunct="1">
              <a:spcAft>
                <a:spcPts val="0"/>
              </a:spcAft>
              <a:buFont typeface="Arial"/>
              <a:buChar char="•"/>
              <a:tabLst>
                <a:tab pos="1658938" algn="l"/>
              </a:tabLst>
              <a:defRPr/>
            </a:pPr>
            <a:r>
              <a:rPr lang="en-US" sz="2400">
                <a:ea typeface="+mn-ea"/>
                <a:cs typeface="+mn-cs"/>
              </a:rPr>
              <a:t>Viemeister, N.F. (1979). Temporal modulation transfer functions based upon modulation thresholds. </a:t>
            </a:r>
            <a:r>
              <a:rPr lang="en-US" sz="2400" i="1">
                <a:ea typeface="+mn-ea"/>
                <a:cs typeface="+mn-cs"/>
              </a:rPr>
              <a:t>J. Acoust. Soc. Am., 66</a:t>
            </a:r>
            <a:r>
              <a:rPr lang="en-US" sz="2400">
                <a:ea typeface="+mn-ea"/>
                <a:cs typeface="+mn-cs"/>
              </a:rPr>
              <a:t>, 1564-1380.</a:t>
            </a:r>
          </a:p>
          <a:p>
            <a:pPr eaLnBrk="1" fontAlgn="auto" hangingPunct="1">
              <a:spcAft>
                <a:spcPts val="0"/>
              </a:spcAft>
              <a:buFont typeface="Arial"/>
              <a:buChar char="•"/>
              <a:tabLst>
                <a:tab pos="1658938" algn="l"/>
              </a:tabLst>
              <a:defRPr/>
            </a:pPr>
            <a:r>
              <a:rPr lang="en-US" sz="2400">
                <a:ea typeface="+mn-ea"/>
                <a:cs typeface="+mn-cs"/>
              </a:rPr>
              <a:t>Viemeister, N.F. &amp; Wakefield, G. (1991) Temporal integration and multiple looks. </a:t>
            </a:r>
            <a:r>
              <a:rPr lang="en-US" sz="2400" i="1">
                <a:ea typeface="+mn-ea"/>
                <a:cs typeface="+mn-cs"/>
              </a:rPr>
              <a:t>J. Acoust. Soc. Am., 90</a:t>
            </a:r>
            <a:r>
              <a:rPr lang="en-US" sz="2400">
                <a:ea typeface="+mn-ea"/>
                <a:cs typeface="+mn-cs"/>
              </a:rPr>
              <a:t>, 858-865.</a:t>
            </a:r>
          </a:p>
          <a:p>
            <a:pPr eaLnBrk="1" fontAlgn="auto" hangingPunct="1">
              <a:spcAft>
                <a:spcPts val="0"/>
              </a:spcAft>
              <a:buFont typeface="Arial"/>
              <a:buChar char="•"/>
              <a:tabLst>
                <a:tab pos="1658938" algn="l"/>
              </a:tabLst>
              <a:defRPr/>
            </a:pPr>
            <a:r>
              <a:rPr lang="en-US" sz="2400">
                <a:ea typeface="+mn-ea"/>
                <a:cs typeface="+mn-cs"/>
              </a:rPr>
              <a:t>Yost, W.A. (1994) Fundamentals of hearing: an introduction. San Diego: Academic Press.</a:t>
            </a: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685800" y="0"/>
            <a:ext cx="7772400" cy="1143000"/>
          </a:xfrm>
        </p:spPr>
        <p:txBody>
          <a:bodyPr/>
          <a:lstStyle/>
          <a:p>
            <a:pPr eaLnBrk="1" hangingPunct="1"/>
            <a:r>
              <a:rPr lang="en-US"/>
              <a:t>Text sources</a:t>
            </a:r>
          </a:p>
        </p:txBody>
      </p:sp>
      <p:sp>
        <p:nvSpPr>
          <p:cNvPr id="37891" name="Rectangle 3"/>
          <p:cNvSpPr>
            <a:spLocks noGrp="1" noChangeArrowheads="1"/>
          </p:cNvSpPr>
          <p:nvPr>
            <p:ph idx="1"/>
          </p:nvPr>
        </p:nvSpPr>
        <p:spPr>
          <a:xfrm>
            <a:off x="496888" y="1111250"/>
            <a:ext cx="8162925" cy="3306763"/>
          </a:xfrm>
        </p:spPr>
        <p:txBody>
          <a:bodyPr rtlCol="0">
            <a:normAutofit fontScale="85000" lnSpcReduction="10000"/>
          </a:bodyPr>
          <a:lstStyle/>
          <a:p>
            <a:pPr eaLnBrk="1" fontAlgn="auto" hangingPunct="1">
              <a:spcAft>
                <a:spcPts val="0"/>
              </a:spcAft>
              <a:buFont typeface="Arial"/>
              <a:buChar char="•"/>
              <a:tabLst>
                <a:tab pos="1658938" algn="l"/>
              </a:tabLst>
              <a:defRPr/>
            </a:pPr>
            <a:r>
              <a:rPr lang="en-US" sz="2400">
                <a:ea typeface="+mn-ea"/>
                <a:cs typeface="+mn-cs"/>
              </a:rPr>
              <a:t>Gelfand, S.A. (1998) Hearing: An introduction to psychological and physiological acoustics. New York: Marcel Dekker. </a:t>
            </a:r>
          </a:p>
          <a:p>
            <a:pPr eaLnBrk="1" fontAlgn="auto" hangingPunct="1">
              <a:spcAft>
                <a:spcPts val="0"/>
              </a:spcAft>
              <a:buFont typeface="Arial"/>
              <a:buChar char="•"/>
              <a:tabLst>
                <a:tab pos="1658938" algn="l"/>
              </a:tabLst>
              <a:defRPr/>
            </a:pPr>
            <a:r>
              <a:rPr lang="en-US" sz="2400">
                <a:ea typeface="+mn-ea"/>
                <a:cs typeface="+mn-cs"/>
              </a:rPr>
              <a:t>Moore, B.C.J. (1997) An introduction to the psychology of hearing. (4th Edition) San Diego: Academic Press. </a:t>
            </a:r>
          </a:p>
          <a:p>
            <a:pPr eaLnBrk="1" fontAlgn="auto" hangingPunct="1">
              <a:spcAft>
                <a:spcPts val="0"/>
              </a:spcAft>
              <a:buFont typeface="Arial"/>
              <a:buChar char="•"/>
              <a:tabLst>
                <a:tab pos="1658938" algn="l"/>
              </a:tabLst>
              <a:defRPr/>
            </a:pPr>
            <a:r>
              <a:rPr lang="en-US" sz="2400">
                <a:ea typeface="+mn-ea"/>
                <a:cs typeface="+mn-cs"/>
              </a:rPr>
              <a:t>Viemeister, N.F. (1979). Temporal modulation transfer functions based upon modulation thresholds. </a:t>
            </a:r>
            <a:r>
              <a:rPr lang="en-US" sz="2400" i="1">
                <a:ea typeface="+mn-ea"/>
                <a:cs typeface="+mn-cs"/>
              </a:rPr>
              <a:t>J. Acoust. Soc. Am., 66</a:t>
            </a:r>
            <a:r>
              <a:rPr lang="en-US" sz="2400">
                <a:ea typeface="+mn-ea"/>
                <a:cs typeface="+mn-cs"/>
              </a:rPr>
              <a:t>, 1564-1380.</a:t>
            </a:r>
          </a:p>
          <a:p>
            <a:pPr eaLnBrk="1" fontAlgn="auto" hangingPunct="1">
              <a:spcAft>
                <a:spcPts val="0"/>
              </a:spcAft>
              <a:buFont typeface="Arial"/>
              <a:buChar char="•"/>
              <a:tabLst>
                <a:tab pos="1658938" algn="l"/>
              </a:tabLst>
              <a:defRPr/>
            </a:pPr>
            <a:r>
              <a:rPr lang="en-US" sz="2400">
                <a:ea typeface="+mn-ea"/>
                <a:cs typeface="+mn-cs"/>
              </a:rPr>
              <a:t>Viemeister, N.F. &amp; Wakefield, G. (1991) Temporal integration and multiple looks. </a:t>
            </a:r>
            <a:r>
              <a:rPr lang="en-US" sz="2400" i="1">
                <a:ea typeface="+mn-ea"/>
                <a:cs typeface="+mn-cs"/>
              </a:rPr>
              <a:t>J. Acoust. Soc. Am., 90</a:t>
            </a:r>
            <a:r>
              <a:rPr lang="en-US" sz="2400">
                <a:ea typeface="+mn-ea"/>
                <a:cs typeface="+mn-cs"/>
              </a:rPr>
              <a:t>, 858-865.</a:t>
            </a:r>
          </a:p>
          <a:p>
            <a:pPr eaLnBrk="1" fontAlgn="auto" hangingPunct="1">
              <a:spcAft>
                <a:spcPts val="0"/>
              </a:spcAft>
              <a:buFont typeface="Arial"/>
              <a:buChar char="•"/>
              <a:tabLst>
                <a:tab pos="1658938" algn="l"/>
              </a:tabLst>
              <a:defRPr/>
            </a:pPr>
            <a:r>
              <a:rPr lang="en-US" sz="2400">
                <a:ea typeface="+mn-ea"/>
                <a:cs typeface="+mn-cs"/>
              </a:rPr>
              <a:t>Yost, W.A. (1994) Fundamentals of hearing: an introduction. San Diego: Academic Press.</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Title 2"/>
          <p:cNvSpPr>
            <a:spLocks noGrp="1"/>
          </p:cNvSpPr>
          <p:nvPr>
            <p:ph type="title"/>
          </p:nvPr>
        </p:nvSpPr>
        <p:spPr/>
        <p:txBody>
          <a:bodyPr/>
          <a:lstStyle/>
          <a:p>
            <a:pPr eaLnBrk="1" hangingPunct="1"/>
            <a:r>
              <a:rPr lang="en-US" smtClean="0"/>
              <a:t>Temporal effects</a:t>
            </a:r>
          </a:p>
        </p:txBody>
      </p:sp>
      <p:sp>
        <p:nvSpPr>
          <p:cNvPr id="25603" name="Content Placeholder 3"/>
          <p:cNvSpPr>
            <a:spLocks noGrp="1"/>
          </p:cNvSpPr>
          <p:nvPr>
            <p:ph idx="1"/>
          </p:nvPr>
        </p:nvSpPr>
        <p:spPr/>
        <p:txBody>
          <a:bodyPr/>
          <a:lstStyle/>
          <a:p>
            <a:pPr eaLnBrk="1" hangingPunct="1"/>
            <a:r>
              <a:rPr lang="en-US" dirty="0" smtClean="0"/>
              <a:t>Masking</a:t>
            </a:r>
          </a:p>
          <a:p>
            <a:pPr eaLnBrk="1" hangingPunct="1"/>
            <a:r>
              <a:rPr lang="en-US" dirty="0" smtClean="0"/>
              <a:t>Absolute sensitivity and loudness</a:t>
            </a:r>
          </a:p>
          <a:p>
            <a:pPr eaLnBrk="1" hangingPunct="1"/>
            <a:r>
              <a:rPr lang="en-US" dirty="0" smtClean="0"/>
              <a:t>Detecting envelope </a:t>
            </a:r>
            <a:r>
              <a:rPr lang="en-US" dirty="0" smtClean="0"/>
              <a:t>changes</a:t>
            </a:r>
            <a:endParaRPr lang="en-US"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Title 3"/>
          <p:cNvSpPr>
            <a:spLocks noGrp="1"/>
          </p:cNvSpPr>
          <p:nvPr>
            <p:ph type="title"/>
          </p:nvPr>
        </p:nvSpPr>
        <p:spPr/>
        <p:txBody>
          <a:bodyPr/>
          <a:lstStyle/>
          <a:p>
            <a:pPr eaLnBrk="1" hangingPunct="1"/>
            <a:r>
              <a:rPr lang="en-US" smtClean="0"/>
              <a:t>Masking over time</a:t>
            </a:r>
          </a:p>
        </p:txBody>
      </p:sp>
      <p:sp>
        <p:nvSpPr>
          <p:cNvPr id="26627" name="Subtitle 4"/>
          <p:cNvSpPr>
            <a:spLocks noGrp="1"/>
          </p:cNvSpPr>
          <p:nvPr>
            <p:ph idx="1"/>
          </p:nvPr>
        </p:nvSpPr>
        <p:spPr/>
        <p:txBody>
          <a:bodyPr/>
          <a:lstStyle/>
          <a:p>
            <a:pPr eaLnBrk="1" hangingPunct="1"/>
            <a:r>
              <a:rPr lang="en-US" smtClean="0"/>
              <a:t>Temporal effects in simultaneous masking</a:t>
            </a:r>
          </a:p>
          <a:p>
            <a:pPr eaLnBrk="1" hangingPunct="1"/>
            <a:r>
              <a:rPr lang="en-US" smtClean="0"/>
              <a:t>Nonsimultaneous masking</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671</TotalTime>
  <Words>5207</Words>
  <Application>Microsoft PowerPoint</Application>
  <PresentationFormat>On-screen Show (4:3)</PresentationFormat>
  <Paragraphs>490</Paragraphs>
  <Slides>77</Slides>
  <Notes>62</Notes>
  <HiddenSlides>0</HiddenSlides>
  <MMClips>0</MMClips>
  <ScaleCrop>false</ScaleCrop>
  <HeadingPairs>
    <vt:vector size="8" baseType="variant">
      <vt:variant>
        <vt:lpstr>Fonts Used</vt:lpstr>
      </vt:variant>
      <vt:variant>
        <vt:i4>4</vt:i4>
      </vt:variant>
      <vt:variant>
        <vt:lpstr>Design Template</vt:lpstr>
      </vt:variant>
      <vt:variant>
        <vt:i4>1</vt:i4>
      </vt:variant>
      <vt:variant>
        <vt:lpstr>Embedded OLE Servers</vt:lpstr>
      </vt:variant>
      <vt:variant>
        <vt:i4>1</vt:i4>
      </vt:variant>
      <vt:variant>
        <vt:lpstr>Slide Titles</vt:lpstr>
      </vt:variant>
      <vt:variant>
        <vt:i4>77</vt:i4>
      </vt:variant>
    </vt:vector>
  </HeadingPairs>
  <TitlesOfParts>
    <vt:vector size="83" baseType="lpstr">
      <vt:lpstr>Times</vt:lpstr>
      <vt:lpstr>ＭＳ Ｐゴシック</vt:lpstr>
      <vt:lpstr>Arial</vt:lpstr>
      <vt:lpstr>Calibri</vt:lpstr>
      <vt:lpstr>Office Theme</vt:lpstr>
      <vt:lpstr>Worksheet</vt:lpstr>
      <vt:lpstr>Temporal coding and  Temporal resolution</vt:lpstr>
      <vt:lpstr>The bottom line</vt:lpstr>
      <vt:lpstr>Auditory system represents sound in two ways</vt:lpstr>
      <vt:lpstr>The fine structure and envelope are represented for _____ frequencies, but only the envelope is represented for ____ frequencies.</vt:lpstr>
      <vt:lpstr>Envelope coding</vt:lpstr>
      <vt:lpstr>The same processes limit the coding of the envelope and the fine structure.</vt:lpstr>
      <vt:lpstr>Post-stimulus Time (PST) Histogram of auditory nerve fiber</vt:lpstr>
      <vt:lpstr>Temporal effects</vt:lpstr>
      <vt:lpstr>Masking over time</vt:lpstr>
      <vt:lpstr>When masking happens</vt:lpstr>
      <vt:lpstr>When masking happens</vt:lpstr>
      <vt:lpstr>Types of masking</vt:lpstr>
      <vt:lpstr>Which type of masking is the most effective?</vt:lpstr>
      <vt:lpstr>Fringe masking</vt:lpstr>
      <vt:lpstr>Characteristics of nonsimultaneous masking: timing effects</vt:lpstr>
      <vt:lpstr>Growth of forward masking</vt:lpstr>
      <vt:lpstr>Growth of forward masking</vt:lpstr>
      <vt:lpstr>Why does nonsimultaneous masking happen?</vt:lpstr>
      <vt:lpstr>Forward masking</vt:lpstr>
      <vt:lpstr>Backward masking?</vt:lpstr>
      <vt:lpstr>“Central masking”</vt:lpstr>
      <vt:lpstr>Backward masking</vt:lpstr>
      <vt:lpstr>Simultaneous and temporal masking occur for the same reasons.</vt:lpstr>
      <vt:lpstr>A psychophysical tuning curve measured with forward masking would be similar to one measured with simultaneous masking.</vt:lpstr>
      <vt:lpstr>Temporal effects on absolute sensitivity and loudness</vt:lpstr>
      <vt:lpstr>Loudness adaptation</vt:lpstr>
      <vt:lpstr>Effects of duration on absolute sensitivity</vt:lpstr>
      <vt:lpstr>The temporal window</vt:lpstr>
      <vt:lpstr>Temporal windows</vt:lpstr>
      <vt:lpstr>Loudness adaptation occurs because of the adaptation in auditory nerve fibers that we see in the PDT histogram.</vt:lpstr>
      <vt:lpstr>Conclusions 1</vt:lpstr>
      <vt:lpstr>Detecting changes in a sound’s envelope</vt:lpstr>
      <vt:lpstr>Temporal resolution: How good is a listener at following rapid changes in a sound?</vt:lpstr>
      <vt:lpstr>Following rapid changes in sound</vt:lpstr>
      <vt:lpstr>Averaging over time is one way the auditory system could “smooth out” the bumpy response of auditory nerve fibers</vt:lpstr>
      <vt:lpstr>The time over which you average makes a difference</vt:lpstr>
      <vt:lpstr>The temporal window averages sound as long as it is open</vt:lpstr>
      <vt:lpstr>The temporal window</vt:lpstr>
      <vt:lpstr>The temporal window</vt:lpstr>
      <vt:lpstr>Hydraulic analogy: How long before the next bucket leaves for the brain? </vt:lpstr>
      <vt:lpstr>Hydraulic analogy: How long before the next bucket leaves for the brain? </vt:lpstr>
      <vt:lpstr>Temporal resolution: How short are the “samples” of sound?</vt:lpstr>
      <vt:lpstr>What would be the smallest difference in sound duration you could detect then?</vt:lpstr>
      <vt:lpstr>Sensitivity-resolution tradeoff</vt:lpstr>
      <vt:lpstr>How short a change in a sound can we hear?</vt:lpstr>
      <vt:lpstr>Problem in measuring temporal resolution: “Spectral splatter”</vt:lpstr>
      <vt:lpstr>Duration discrimination</vt:lpstr>
      <vt:lpstr>Duration discrimination</vt:lpstr>
      <vt:lpstr>Gap detection</vt:lpstr>
      <vt:lpstr>Gap detection</vt:lpstr>
      <vt:lpstr>Is it temporal resolution or intensity resolution?</vt:lpstr>
      <vt:lpstr>Amplitude modulation detection</vt:lpstr>
      <vt:lpstr>Slide 53</vt:lpstr>
      <vt:lpstr>Modulation depth</vt:lpstr>
      <vt:lpstr>2AFC AM Detection </vt:lpstr>
      <vt:lpstr>Modulation depth, 20 log m</vt:lpstr>
      <vt:lpstr>AM detection as a function of modulation rate</vt:lpstr>
      <vt:lpstr>TMTF at different carrier frequencies</vt:lpstr>
      <vt:lpstr>Which of these measures indicates that the temporal window duration is 200 ms?</vt:lpstr>
      <vt:lpstr>Conclusions from TMTF</vt:lpstr>
      <vt:lpstr>Effects of duration on absolute sensitivity</vt:lpstr>
      <vt:lpstr>So how can we detect such short changes in a sound and still be able to integrate sound energy over 200-300 ms?</vt:lpstr>
      <vt:lpstr>Two theories of temporal resolution-temporal integration discrepancy</vt:lpstr>
      <vt:lpstr>Multiple integrators</vt:lpstr>
      <vt:lpstr>Multiple integrators</vt:lpstr>
      <vt:lpstr>Multiple integrators</vt:lpstr>
      <vt:lpstr>AN fibers don’t have different integration times</vt:lpstr>
      <vt:lpstr>Multiple looks</vt:lpstr>
      <vt:lpstr>A test of the multiple looks theory: Viemeister &amp; Wakefield (1991)</vt:lpstr>
      <vt:lpstr>Viemeister &amp; Wakefield (1991)</vt:lpstr>
      <vt:lpstr>Viemeister &amp; Wakefield (1991)</vt:lpstr>
      <vt:lpstr>Viemeister &amp; Wakefield (1991)</vt:lpstr>
      <vt:lpstr>Viemeister &amp; Wakefield (1991): Results</vt:lpstr>
      <vt:lpstr>Which of these can be explained by the response of auditory nerve fibers?</vt:lpstr>
      <vt:lpstr>Conclusions 2</vt:lpstr>
      <vt:lpstr>Text sources</vt:lpstr>
      <vt:lpstr>Text sources</vt:lpstr>
    </vt:vector>
  </TitlesOfParts>
  <Company>University of Washington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Temporal resolution</dc:title>
  <dc:creator>Lynne Werner</dc:creator>
  <cp:keywords/>
  <cp:lastModifiedBy>Lynne Werner</cp:lastModifiedBy>
  <cp:revision>75</cp:revision>
  <cp:lastPrinted>2003-01-31T18:42:20Z</cp:lastPrinted>
  <dcterms:created xsi:type="dcterms:W3CDTF">2009-05-11T14:53:55Z</dcterms:created>
  <dcterms:modified xsi:type="dcterms:W3CDTF">2009-05-11T17:03:40Z</dcterms:modified>
</cp:coreProperties>
</file>