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22.xml" ContentType="application/vnd.openxmlformats-officedocument.presentationml.notesSlide+xml"/>
  <Override PartName="/ppt/notesSlides/notesSlide31.xml" ContentType="application/vnd.openxmlformats-officedocument.presentationml.notesSlide+xml"/>
  <Override PartName="/ppt/notesSlides/notesSlide14.xml" ContentType="application/vnd.openxmlformats-officedocument.presentationml.notesSlide+xml"/>
  <Override PartName="/ppt/notesSlides/notesSlide28.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ppt/notesSlides/notesSlide11.xml" ContentType="application/vnd.openxmlformats-officedocument.presentationml.notesSlide+xml"/>
  <Override PartName="/ppt/slides/slide30.xml" ContentType="application/vnd.openxmlformats-officedocument.presentationml.slide+xml"/>
  <Override PartName="/ppt/notesSlides/notesSlide9.xml" ContentType="application/vnd.openxmlformats-officedocument.presentationml.notesSlide+xml"/>
  <Override PartName="/ppt/slides/slide35.xml" ContentType="application/vnd.openxmlformats-officedocument.presentationml.slide+xml"/>
  <Override PartName="/ppt/notesSlides/notesSlide25.xml" ContentType="application/vnd.openxmlformats-officedocument.presentationml.notesSlide+xml"/>
  <Override PartName="/ppt/notesSlides/notesSlide27.xml" ContentType="application/vnd.openxmlformats-officedocument.presentationml.notesSlide+xml"/>
  <Override PartName="/docProps/app.xml" ContentType="application/vnd.openxmlformats-officedocument.extended-properties+xml"/>
  <Override PartName="/ppt/notesSlides/notesSlide32.xml" ContentType="application/vnd.openxmlformats-officedocument.presentationml.notesSlide+xml"/>
  <Override PartName="/ppt/slides/slide11.xml" ContentType="application/vnd.openxmlformats-officedocument.presentationml.slide+xml"/>
  <Override PartName="/ppt/slides/slide18.xml" ContentType="application/vnd.openxmlformats-officedocument.presentationml.slide+xml"/>
  <Override PartName="/ppt/notesSlides/notesSlide34.xml" ContentType="application/vnd.openxmlformats-officedocument.presentationml.notesSlide+xml"/>
  <Override PartName="/ppt/notesSlides/notesSlide16.xml" ContentType="application/vnd.openxmlformats-officedocument.presentationml.notesSlide+xml"/>
  <Override PartName="/ppt/notesSlides/notesSlide21.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29.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notesSlides/notesSlide7.xml" ContentType="application/vnd.openxmlformats-officedocument.presentationml.notesSlide+xml"/>
  <Override PartName="/ppt/notesSlides/notesSlide15.xml" ContentType="application/vnd.openxmlformats-officedocument.presentationml.notesSlide+xml"/>
  <Override PartName="/ppt/slides/slide25.xml" ContentType="application/vnd.openxmlformats-officedocument.presentationml.slide+xml"/>
  <Override PartName="/ppt/notesSlides/notesSlide4.xml" ContentType="application/vnd.openxmlformats-officedocument.presentationml.notesSlide+xml"/>
  <Override PartName="/ppt/notesSlides/notesSlide19.xml" ContentType="application/vnd.openxmlformats-officedocument.presentationml.notesSlide+xml"/>
  <Override PartName="/ppt/slides/slide13.xml" ContentType="application/vnd.openxmlformats-officedocument.presentationml.slide+xml"/>
  <Override PartName="/ppt/slides/slide14.xml" ContentType="application/vnd.openxmlformats-officedocument.presentationml.slide+xml"/>
  <Override PartName="/ppt/notesSlides/notesSlide17.xml" ContentType="application/vnd.openxmlformats-officedocument.presentationml.notesSlide+xml"/>
  <Override PartName="/ppt/notesSlides/notesSlide23.xml" ContentType="application/vnd.openxmlformats-officedocument.presentationml.notesSlide+xml"/>
  <Override PartName="/ppt/slides/slide34.xml" ContentType="application/vnd.openxmlformats-officedocument.presentationml.slide+xml"/>
  <Override PartName="/ppt/notesSlides/notesSlide26.xml" ContentType="application/vnd.openxmlformats-officedocument.presentationml.notesSlide+xml"/>
  <Override PartName="/ppt/notesSlides/notesSlide12.xml" ContentType="application/vnd.openxmlformats-officedocument.presentationml.notesSlide+xml"/>
  <Override PartName="/ppt/notesSlides/notesSlide35.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slides/slide33.xml" ContentType="application/vnd.openxmlformats-officedocument.presentationml.slide+xml"/>
  <Override PartName="/ppt/presProps.xml" ContentType="application/vnd.openxmlformats-officedocument.presentationml.presProps+xml"/>
  <Default Extension="jpeg" ContentType="image/jpeg"/>
  <Override PartName="/ppt/notesSlides/notesSlide18.xml" ContentType="application/vnd.openxmlformats-officedocument.presentationml.notesSlide+xml"/>
  <Override PartName="/ppt/notesSlides/notesSlide33.xml" ContentType="application/vnd.openxmlformats-officedocument.presentationml.notesSlide+xml"/>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notesSlides/notesSlide24.xml" ContentType="application/vnd.openxmlformats-officedocument.presentationml.notesSlide+xml"/>
  <Override PartName="/ppt/slides/slide24.xml" ContentType="application/vnd.openxmlformats-officedocument.presentationml.slide+xml"/>
  <Override PartName="/ppt/slides/slide32.xml" ContentType="application/vnd.openxmlformats-officedocument.presentationml.slide+xml"/>
  <Override PartName="/ppt/notesSlides/notesSlide30.xml" ContentType="application/vnd.openxmlformats-officedocument.presentationml.notesSlide+xml"/>
  <Override PartName="/ppt/slides/slide6.xml" ContentType="application/vnd.openxmlformats-officedocument.presentationml.slide+xml"/>
  <Override PartName="/ppt/slides/slide16.xml" ContentType="application/vnd.openxmlformats-officedocument.presentationml.slide+xml"/>
  <Override PartName="/ppt/notesSlides/notesSlide20.xml" ContentType="application/vnd.openxmlformats-officedocument.presentationml.notesSlide+xml"/>
  <Override PartName="/ppt/slides/slide19.xml" ContentType="application/vnd.openxmlformats-officedocument.presentationml.slide+xml"/>
  <Override PartName="/ppt/slides/slide12.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60" r:id="rId1"/>
  </p:sldMasterIdLst>
  <p:notesMasterIdLst>
    <p:notesMasterId r:id="rId37"/>
  </p:notesMasterIdLst>
  <p:sldIdLst>
    <p:sldId id="256" r:id="rId2"/>
    <p:sldId id="257" r:id="rId3"/>
    <p:sldId id="258" r:id="rId4"/>
    <p:sldId id="281" r:id="rId5"/>
    <p:sldId id="259" r:id="rId6"/>
    <p:sldId id="260" r:id="rId7"/>
    <p:sldId id="282" r:id="rId8"/>
    <p:sldId id="261" r:id="rId9"/>
    <p:sldId id="262" r:id="rId10"/>
    <p:sldId id="263" r:id="rId11"/>
    <p:sldId id="283" r:id="rId12"/>
    <p:sldId id="284" r:id="rId13"/>
    <p:sldId id="264" r:id="rId14"/>
    <p:sldId id="265" r:id="rId15"/>
    <p:sldId id="266" r:id="rId16"/>
    <p:sldId id="285" r:id="rId17"/>
    <p:sldId id="267" r:id="rId18"/>
    <p:sldId id="268" r:id="rId19"/>
    <p:sldId id="269" r:id="rId20"/>
    <p:sldId id="270" r:id="rId21"/>
    <p:sldId id="271" r:id="rId22"/>
    <p:sldId id="286" r:id="rId23"/>
    <p:sldId id="272" r:id="rId24"/>
    <p:sldId id="273" r:id="rId25"/>
    <p:sldId id="274" r:id="rId26"/>
    <p:sldId id="287" r:id="rId27"/>
    <p:sldId id="275" r:id="rId28"/>
    <p:sldId id="288" r:id="rId29"/>
    <p:sldId id="289" r:id="rId30"/>
    <p:sldId id="276" r:id="rId31"/>
    <p:sldId id="290" r:id="rId32"/>
    <p:sldId id="277" r:id="rId33"/>
    <p:sldId id="278" r:id="rId34"/>
    <p:sldId id="279" r:id="rId35"/>
    <p:sldId id="280" r:id="rId36"/>
  </p:sldIdLst>
  <p:sldSz cx="9144000" cy="6858000" type="screen4x3"/>
  <p:notesSz cx="6858000" cy="9144000"/>
  <p:defaultTextStyle>
    <a:defPPr>
      <a:defRPr lang="en-US"/>
    </a:defPPr>
    <a:lvl1pPr algn="l" rtl="0" fontAlgn="base">
      <a:spcBef>
        <a:spcPct val="0"/>
      </a:spcBef>
      <a:spcAft>
        <a:spcPct val="0"/>
      </a:spcAft>
      <a:defRPr sz="2400" kern="1200">
        <a:solidFill>
          <a:srgbClr val="FFFFFF"/>
        </a:solidFill>
        <a:latin typeface="Times" pitchFamily="-65" charset="0"/>
        <a:ea typeface="ヒラギノ明朝 ProN W3" pitchFamily="-65" charset="-128"/>
        <a:cs typeface="ヒラギノ明朝 ProN W3" pitchFamily="-65" charset="-128"/>
        <a:sym typeface="Times" pitchFamily="-65" charset="0"/>
      </a:defRPr>
    </a:lvl1pPr>
    <a:lvl2pPr marL="457200" algn="l" rtl="0" fontAlgn="base">
      <a:spcBef>
        <a:spcPct val="0"/>
      </a:spcBef>
      <a:spcAft>
        <a:spcPct val="0"/>
      </a:spcAft>
      <a:defRPr sz="2400" kern="1200">
        <a:solidFill>
          <a:srgbClr val="FFFFFF"/>
        </a:solidFill>
        <a:latin typeface="Times" pitchFamily="-65" charset="0"/>
        <a:ea typeface="ヒラギノ明朝 ProN W3" pitchFamily="-65" charset="-128"/>
        <a:cs typeface="ヒラギノ明朝 ProN W3" pitchFamily="-65" charset="-128"/>
        <a:sym typeface="Times" pitchFamily="-65" charset="0"/>
      </a:defRPr>
    </a:lvl2pPr>
    <a:lvl3pPr marL="914400" algn="l" rtl="0" fontAlgn="base">
      <a:spcBef>
        <a:spcPct val="0"/>
      </a:spcBef>
      <a:spcAft>
        <a:spcPct val="0"/>
      </a:spcAft>
      <a:defRPr sz="2400" kern="1200">
        <a:solidFill>
          <a:srgbClr val="FFFFFF"/>
        </a:solidFill>
        <a:latin typeface="Times" pitchFamily="-65" charset="0"/>
        <a:ea typeface="ヒラギノ明朝 ProN W3" pitchFamily="-65" charset="-128"/>
        <a:cs typeface="ヒラギノ明朝 ProN W3" pitchFamily="-65" charset="-128"/>
        <a:sym typeface="Times" pitchFamily="-65" charset="0"/>
      </a:defRPr>
    </a:lvl3pPr>
    <a:lvl4pPr marL="1371600" algn="l" rtl="0" fontAlgn="base">
      <a:spcBef>
        <a:spcPct val="0"/>
      </a:spcBef>
      <a:spcAft>
        <a:spcPct val="0"/>
      </a:spcAft>
      <a:defRPr sz="2400" kern="1200">
        <a:solidFill>
          <a:srgbClr val="FFFFFF"/>
        </a:solidFill>
        <a:latin typeface="Times" pitchFamily="-65" charset="0"/>
        <a:ea typeface="ヒラギノ明朝 ProN W3" pitchFamily="-65" charset="-128"/>
        <a:cs typeface="ヒラギノ明朝 ProN W3" pitchFamily="-65" charset="-128"/>
        <a:sym typeface="Times" pitchFamily="-65" charset="0"/>
      </a:defRPr>
    </a:lvl4pPr>
    <a:lvl5pPr marL="1828800" algn="l" rtl="0" fontAlgn="base">
      <a:spcBef>
        <a:spcPct val="0"/>
      </a:spcBef>
      <a:spcAft>
        <a:spcPct val="0"/>
      </a:spcAft>
      <a:defRPr sz="2400" kern="1200">
        <a:solidFill>
          <a:srgbClr val="FFFFFF"/>
        </a:solidFill>
        <a:latin typeface="Times" pitchFamily="-65" charset="0"/>
        <a:ea typeface="ヒラギノ明朝 ProN W3" pitchFamily="-65" charset="-128"/>
        <a:cs typeface="ヒラギノ明朝 ProN W3" pitchFamily="-65" charset="-128"/>
        <a:sym typeface="Times" pitchFamily="-65" charset="0"/>
      </a:defRPr>
    </a:lvl5pPr>
    <a:lvl6pPr marL="2286000" algn="l" defTabSz="457200" rtl="0" eaLnBrk="1" latinLnBrk="0" hangingPunct="1">
      <a:defRPr sz="2400" kern="1200">
        <a:solidFill>
          <a:srgbClr val="FFFFFF"/>
        </a:solidFill>
        <a:latin typeface="Times" pitchFamily="-65" charset="0"/>
        <a:ea typeface="ヒラギノ明朝 ProN W3" pitchFamily="-65" charset="-128"/>
        <a:cs typeface="ヒラギノ明朝 ProN W3" pitchFamily="-65" charset="-128"/>
        <a:sym typeface="Times" pitchFamily="-65" charset="0"/>
      </a:defRPr>
    </a:lvl6pPr>
    <a:lvl7pPr marL="2743200" algn="l" defTabSz="457200" rtl="0" eaLnBrk="1" latinLnBrk="0" hangingPunct="1">
      <a:defRPr sz="2400" kern="1200">
        <a:solidFill>
          <a:srgbClr val="FFFFFF"/>
        </a:solidFill>
        <a:latin typeface="Times" pitchFamily="-65" charset="0"/>
        <a:ea typeface="ヒラギノ明朝 ProN W3" pitchFamily="-65" charset="-128"/>
        <a:cs typeface="ヒラギノ明朝 ProN W3" pitchFamily="-65" charset="-128"/>
        <a:sym typeface="Times" pitchFamily="-65" charset="0"/>
      </a:defRPr>
    </a:lvl7pPr>
    <a:lvl8pPr marL="3200400" algn="l" defTabSz="457200" rtl="0" eaLnBrk="1" latinLnBrk="0" hangingPunct="1">
      <a:defRPr sz="2400" kern="1200">
        <a:solidFill>
          <a:srgbClr val="FFFFFF"/>
        </a:solidFill>
        <a:latin typeface="Times" pitchFamily="-65" charset="0"/>
        <a:ea typeface="ヒラギノ明朝 ProN W3" pitchFamily="-65" charset="-128"/>
        <a:cs typeface="ヒラギノ明朝 ProN W3" pitchFamily="-65" charset="-128"/>
        <a:sym typeface="Times" pitchFamily="-65" charset="0"/>
      </a:defRPr>
    </a:lvl8pPr>
    <a:lvl9pPr marL="3657600" algn="l" defTabSz="457200" rtl="0" eaLnBrk="1" latinLnBrk="0" hangingPunct="1">
      <a:defRPr sz="2400" kern="1200">
        <a:solidFill>
          <a:srgbClr val="FFFFFF"/>
        </a:solidFill>
        <a:latin typeface="Times" pitchFamily="-65" charset="0"/>
        <a:ea typeface="ヒラギノ明朝 ProN W3" pitchFamily="-65" charset="-128"/>
        <a:cs typeface="ヒラギノ明朝 ProN W3" pitchFamily="-65" charset="-128"/>
        <a:sym typeface="Times" pitchFamily="-65"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webPr allowPng="1" organizeInFolders="0" useLongFilenames="0" imgSz="1024x768" encoding="macintosh"/>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72931" autoAdjust="0"/>
  </p:normalViewPr>
  <p:slideViewPr>
    <p:cSldViewPr>
      <p:cViewPr varScale="1">
        <p:scale>
          <a:sx n="51" d="100"/>
          <a:sy n="51" d="100"/>
        </p:scale>
        <p:origin x="-1312"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5" Type="http://schemas.openxmlformats.org/officeDocument/2006/relationships/slide" Target="slides/slide34.xml"/><Relationship Id="rId31" Type="http://schemas.openxmlformats.org/officeDocument/2006/relationships/slide" Target="slides/slide30.xml"/><Relationship Id="rId34" Type="http://schemas.openxmlformats.org/officeDocument/2006/relationships/slide" Target="slides/slide33.xml"/><Relationship Id="rId39" Type="http://schemas.openxmlformats.org/officeDocument/2006/relationships/presProps" Target="presProps.xml"/><Relationship Id="rId40" Type="http://schemas.openxmlformats.org/officeDocument/2006/relationships/viewProps" Target="viewProps.xml"/><Relationship Id="rId7" Type="http://schemas.openxmlformats.org/officeDocument/2006/relationships/slide" Target="slides/slide6.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42" Type="http://schemas.openxmlformats.org/officeDocument/2006/relationships/tableStyles" Target="tableStyles.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printerSettings" Target="printerSettings/printerSettings1.bin"/><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Rot="1" noChangeArrowheads="1" noTextEdit="1"/>
          </p:cNvSpPr>
          <p:nvPr>
            <p:ph type="sldImg"/>
          </p:nvPr>
        </p:nvSpPr>
        <p:spPr bwMode="auto">
          <a:xfrm>
            <a:off x="1143000" y="685800"/>
            <a:ext cx="4572000" cy="3429000"/>
          </a:xfrm>
          <a:prstGeom prst="rect">
            <a:avLst/>
          </a:prstGeom>
          <a:noFill/>
          <a:ln w="9525">
            <a:solidFill>
              <a:srgbClr val="000000"/>
            </a:solidFill>
            <a:miter lim="800000"/>
            <a:headEnd/>
            <a:tailEnd/>
          </a:ln>
          <a:effectLst/>
        </p:spPr>
      </p:sp>
      <p:sp>
        <p:nvSpPr>
          <p:cNvPr id="3074" name="Rectangle 2"/>
          <p:cNvSpPr>
            <a:spLocks noGrp="1" noChangeArrowheads="1"/>
          </p:cNvSpPr>
          <p:nvPr>
            <p:ph type="body" sz="quarter" idx="1"/>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notesStyle>
    <a:lvl1pPr algn="l" rtl="0" fontAlgn="base">
      <a:spcBef>
        <a:spcPct val="0"/>
      </a:spcBef>
      <a:spcAft>
        <a:spcPct val="0"/>
      </a:spcAft>
      <a:defRPr sz="1200" kern="1200">
        <a:solidFill>
          <a:schemeClr val="tx1"/>
        </a:solidFill>
        <a:latin typeface="Times" pitchFamily="-65" charset="0"/>
        <a:ea typeface="+mn-ea"/>
        <a:cs typeface="+mn-cs"/>
      </a:defRPr>
    </a:lvl1pPr>
    <a:lvl2pPr marL="457200" algn="l" rtl="0" fontAlgn="base">
      <a:spcBef>
        <a:spcPct val="0"/>
      </a:spcBef>
      <a:spcAft>
        <a:spcPct val="0"/>
      </a:spcAft>
      <a:defRPr sz="1200" kern="1200">
        <a:solidFill>
          <a:schemeClr val="tx1"/>
        </a:solidFill>
        <a:latin typeface="Times" pitchFamily="-65"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pitchFamily="-65"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pitchFamily="-65"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7"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098"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endParaRPr lang="en-US" dirty="0" smtClean="0">
              <a:latin typeface="Helvetica" pitchFamily="-65" charset="0"/>
              <a:ea typeface="Helvetica" pitchFamily="-65" charset="0"/>
              <a:cs typeface="Helvetica" pitchFamily="-65" charset="0"/>
              <a:sym typeface="Helvetica" pitchFamily="-65"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2530"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a:latin typeface="Helvetica" pitchFamily="-65" charset="0"/>
                <a:ea typeface="Helvetica" pitchFamily="-65" charset="0"/>
                <a:cs typeface="Helvetica" pitchFamily="-65" charset="0"/>
                <a:sym typeface="Helvetica" pitchFamily="-65" charset="0"/>
              </a:rPr>
              <a:t>Another view of how the basilar membrane moves.</a:t>
            </a:r>
          </a:p>
          <a:p>
            <a:r>
              <a:rPr lang="en-US">
                <a:latin typeface="Helvetica" pitchFamily="-65" charset="0"/>
                <a:ea typeface="Helvetica" pitchFamily="-65" charset="0"/>
                <a:cs typeface="Helvetica" pitchFamily="-65" charset="0"/>
                <a:sym typeface="Helvetica" pitchFamily="-65" charset="0"/>
              </a:rPr>
              <a:t>{comment="QWIZDOM MARKUP EDITOR OUTPUT. Your notes, if any, should appear before this markup. EDIT BY HAND AT YOUR OWN RISK!"; type="0";expectedAnswer="(null)";points="0";timerValue="0";title="(null)";}</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578"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endParaRPr lang="en-US">
              <a:latin typeface="Helvetica" pitchFamily="-65" charset="0"/>
              <a:ea typeface="Helvetica" pitchFamily="-65" charset="0"/>
              <a:cs typeface="Helvetica" pitchFamily="-65" charset="0"/>
              <a:sym typeface="Helvetica" pitchFamily="-65" charset="0"/>
            </a:endParaRPr>
          </a:p>
          <a:p>
            <a:r>
              <a:rPr lang="en-US">
                <a:latin typeface="Helvetica" pitchFamily="-65" charset="0"/>
                <a:ea typeface="Helvetica" pitchFamily="-65" charset="0"/>
                <a:cs typeface="Helvetica" pitchFamily="-65" charset="0"/>
                <a:sym typeface="Helvetica" pitchFamily="-65" charset="0"/>
              </a:rPr>
              <a:t>{comment="QWIZDOM MARKUP EDITOR OUTPUT. Your notes, if any, should appear before this markup. EDIT BY HAND AT YOUR OWN RISK!"; type="67";expectedAnswer="C";points="1";timerValue="20";title="(null)";}</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626"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endParaRPr lang="en-US" dirty="0">
              <a:latin typeface="Helvetica" pitchFamily="-65" charset="0"/>
              <a:ea typeface="Helvetica" pitchFamily="-65" charset="0"/>
              <a:cs typeface="Helvetica" pitchFamily="-65" charset="0"/>
              <a:sym typeface="Helvetica" pitchFamily="-65"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3"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8674"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dirty="0">
                <a:latin typeface="Helvetica" pitchFamily="-65" charset="0"/>
                <a:ea typeface="Helvetica" pitchFamily="-65" charset="0"/>
                <a:cs typeface="Helvetica" pitchFamily="-65" charset="0"/>
                <a:sym typeface="Helvetica" pitchFamily="-65" charset="0"/>
              </a:rPr>
              <a:t>Because the tectorial membrane is not tightly coupled to the reticular lamina, when the basilar membrane moves, the tectorial membrane lags behind due to inertia, and the angle between the reticular lamina and the tectorial membrane changes. The tectorial membrane “shears” across the reticular lamina, and the </a:t>
            </a:r>
            <a:r>
              <a:rPr lang="en-US" dirty="0" err="1">
                <a:latin typeface="Helvetica" pitchFamily="-65" charset="0"/>
                <a:ea typeface="Helvetica" pitchFamily="-65" charset="0"/>
                <a:cs typeface="Helvetica" pitchFamily="-65" charset="0"/>
                <a:sym typeface="Helvetica" pitchFamily="-65" charset="0"/>
              </a:rPr>
              <a:t>stereocilia</a:t>
            </a:r>
            <a:r>
              <a:rPr lang="en-US" dirty="0">
                <a:latin typeface="Helvetica" pitchFamily="-65" charset="0"/>
                <a:ea typeface="Helvetica" pitchFamily="-65" charset="0"/>
                <a:cs typeface="Helvetica" pitchFamily="-65" charset="0"/>
                <a:sym typeface="Helvetica" pitchFamily="-65" charset="0"/>
              </a:rPr>
              <a:t> of the hair cells</a:t>
            </a:r>
            <a:r>
              <a:rPr lang="en-US" dirty="0" smtClean="0">
                <a:latin typeface="Helvetica" pitchFamily="-65" charset="0"/>
                <a:ea typeface="Helvetica" pitchFamily="-65" charset="0"/>
                <a:cs typeface="Helvetica" pitchFamily="-65" charset="0"/>
                <a:sym typeface="Helvetica" pitchFamily="-65" charset="0"/>
              </a:rPr>
              <a:t>.</a:t>
            </a:r>
            <a:endParaRPr lang="en-US" dirty="0">
              <a:latin typeface="Helvetica" pitchFamily="-65" charset="0"/>
              <a:ea typeface="Helvetica" pitchFamily="-65" charset="0"/>
              <a:cs typeface="Helvetica" pitchFamily="-65" charset="0"/>
              <a:sym typeface="Helvetica" pitchFamily="-65"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0722"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endParaRPr lang="en-US" dirty="0">
              <a:latin typeface="Helvetica" pitchFamily="-65" charset="0"/>
              <a:ea typeface="Helvetica" pitchFamily="-65" charset="0"/>
              <a:cs typeface="Helvetica" pitchFamily="-65" charset="0"/>
              <a:sym typeface="Helvetica" pitchFamily="-65"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69"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2770"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dirty="0">
                <a:latin typeface="Helvetica" pitchFamily="-65" charset="0"/>
                <a:ea typeface="Helvetica" pitchFamily="-65" charset="0"/>
                <a:cs typeface="Helvetica" pitchFamily="-65" charset="0"/>
                <a:sym typeface="Helvetica" pitchFamily="-65" charset="0"/>
              </a:rPr>
              <a:t>The </a:t>
            </a:r>
            <a:r>
              <a:rPr lang="en-US" dirty="0" err="1">
                <a:latin typeface="Helvetica" pitchFamily="-65" charset="0"/>
                <a:ea typeface="Helvetica" pitchFamily="-65" charset="0"/>
                <a:cs typeface="Helvetica" pitchFamily="-65" charset="0"/>
                <a:sym typeface="Helvetica" pitchFamily="-65" charset="0"/>
              </a:rPr>
              <a:t>stereocilia</a:t>
            </a:r>
            <a:r>
              <a:rPr lang="en-US" dirty="0">
                <a:latin typeface="Helvetica" pitchFamily="-65" charset="0"/>
                <a:ea typeface="Helvetica" pitchFamily="-65" charset="0"/>
                <a:cs typeface="Helvetica" pitchFamily="-65" charset="0"/>
                <a:sym typeface="Helvetica" pitchFamily="-65" charset="0"/>
              </a:rPr>
              <a:t> of the inner hair cells are not embedded in the tectorial membrane, but those of outer hair cells are. Motion of the fluid </a:t>
            </a:r>
            <a:r>
              <a:rPr lang="en-US" dirty="0" err="1">
                <a:latin typeface="Helvetica" pitchFamily="-65" charset="0"/>
                <a:ea typeface="Helvetica" pitchFamily="-65" charset="0"/>
                <a:cs typeface="Helvetica" pitchFamily="-65" charset="0"/>
                <a:sym typeface="Helvetica" pitchFamily="-65" charset="0"/>
              </a:rPr>
              <a:t>aurrounding</a:t>
            </a:r>
            <a:r>
              <a:rPr lang="en-US" dirty="0">
                <a:latin typeface="Helvetica" pitchFamily="-65" charset="0"/>
                <a:ea typeface="Helvetica" pitchFamily="-65" charset="0"/>
                <a:cs typeface="Helvetica" pitchFamily="-65" charset="0"/>
                <a:sym typeface="Helvetica" pitchFamily="-65" charset="0"/>
              </a:rPr>
              <a:t> the IHC </a:t>
            </a:r>
            <a:r>
              <a:rPr lang="en-US" dirty="0" err="1">
                <a:latin typeface="Helvetica" pitchFamily="-65" charset="0"/>
                <a:ea typeface="Helvetica" pitchFamily="-65" charset="0"/>
                <a:cs typeface="Helvetica" pitchFamily="-65" charset="0"/>
                <a:sym typeface="Helvetica" pitchFamily="-65" charset="0"/>
              </a:rPr>
              <a:t>stereocilia</a:t>
            </a:r>
            <a:r>
              <a:rPr lang="en-US" dirty="0">
                <a:latin typeface="Helvetica" pitchFamily="-65" charset="0"/>
                <a:ea typeface="Helvetica" pitchFamily="-65" charset="0"/>
                <a:cs typeface="Helvetica" pitchFamily="-65" charset="0"/>
                <a:sym typeface="Helvetica" pitchFamily="-65" charset="0"/>
              </a:rPr>
              <a:t>, however, moves them.</a:t>
            </a:r>
            <a:r>
              <a:rPr lang="en-US" dirty="0" smtClean="0">
                <a:latin typeface="Helvetica" pitchFamily="-65" charset="0"/>
                <a:ea typeface="Helvetica" pitchFamily="-65" charset="0"/>
                <a:cs typeface="Helvetica" pitchFamily="-65" charset="0"/>
                <a:sym typeface="Helvetica" pitchFamily="-65" charset="0"/>
              </a:rPr>
              <a:t> </a:t>
            </a:r>
            <a:endParaRPr lang="en-US" dirty="0">
              <a:latin typeface="Helvetica" pitchFamily="-65" charset="0"/>
              <a:ea typeface="Helvetica" pitchFamily="-65" charset="0"/>
              <a:cs typeface="Helvetica" pitchFamily="-65" charset="0"/>
              <a:sym typeface="Helvetica" pitchFamily="-65"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7"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818"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endParaRPr lang="en-US" dirty="0">
              <a:latin typeface="Helvetica" pitchFamily="-65" charset="0"/>
              <a:ea typeface="Helvetica" pitchFamily="-65" charset="0"/>
              <a:cs typeface="Helvetica" pitchFamily="-65" charset="0"/>
              <a:sym typeface="Helvetica" pitchFamily="-65"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5"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6866"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dirty="0">
                <a:latin typeface="Helvetica" pitchFamily="-65" charset="0"/>
                <a:ea typeface="Helvetica" pitchFamily="-65" charset="0"/>
                <a:cs typeface="Helvetica" pitchFamily="-65" charset="0"/>
                <a:sym typeface="Helvetica" pitchFamily="-65" charset="0"/>
              </a:rPr>
              <a:t>Remember that each row of </a:t>
            </a:r>
            <a:r>
              <a:rPr lang="en-US" dirty="0" err="1">
                <a:latin typeface="Helvetica" pitchFamily="-65" charset="0"/>
                <a:ea typeface="Helvetica" pitchFamily="-65" charset="0"/>
                <a:cs typeface="Helvetica" pitchFamily="-65" charset="0"/>
                <a:sym typeface="Helvetica" pitchFamily="-65" charset="0"/>
              </a:rPr>
              <a:t>stereocilia</a:t>
            </a:r>
            <a:r>
              <a:rPr lang="en-US" dirty="0">
                <a:latin typeface="Helvetica" pitchFamily="-65" charset="0"/>
                <a:ea typeface="Helvetica" pitchFamily="-65" charset="0"/>
                <a:cs typeface="Helvetica" pitchFamily="-65" charset="0"/>
                <a:sym typeface="Helvetica" pitchFamily="-65" charset="0"/>
              </a:rPr>
              <a:t> is taller than the next, and that the tip of each </a:t>
            </a:r>
            <a:r>
              <a:rPr lang="en-US" dirty="0" err="1">
                <a:latin typeface="Helvetica" pitchFamily="-65" charset="0"/>
                <a:ea typeface="Helvetica" pitchFamily="-65" charset="0"/>
                <a:cs typeface="Helvetica" pitchFamily="-65" charset="0"/>
                <a:sym typeface="Helvetica" pitchFamily="-65" charset="0"/>
              </a:rPr>
              <a:t>stereocilium</a:t>
            </a:r>
            <a:r>
              <a:rPr lang="en-US" dirty="0">
                <a:latin typeface="Helvetica" pitchFamily="-65" charset="0"/>
                <a:ea typeface="Helvetica" pitchFamily="-65" charset="0"/>
                <a:cs typeface="Helvetica" pitchFamily="-65" charset="0"/>
                <a:sym typeface="Helvetica" pitchFamily="-65" charset="0"/>
              </a:rPr>
              <a:t> is linked to the side of the </a:t>
            </a:r>
            <a:r>
              <a:rPr lang="en-US" dirty="0" err="1">
                <a:latin typeface="Helvetica" pitchFamily="-65" charset="0"/>
                <a:ea typeface="Helvetica" pitchFamily="-65" charset="0"/>
                <a:cs typeface="Helvetica" pitchFamily="-65" charset="0"/>
                <a:sym typeface="Helvetica" pitchFamily="-65" charset="0"/>
              </a:rPr>
              <a:t>stereocilium</a:t>
            </a:r>
            <a:r>
              <a:rPr lang="en-US" dirty="0">
                <a:latin typeface="Helvetica" pitchFamily="-65" charset="0"/>
                <a:ea typeface="Helvetica" pitchFamily="-65" charset="0"/>
                <a:cs typeface="Helvetica" pitchFamily="-65" charset="0"/>
                <a:sym typeface="Helvetica" pitchFamily="-65" charset="0"/>
              </a:rPr>
              <a:t> behind it by a tip link</a:t>
            </a:r>
            <a:r>
              <a:rPr lang="en-US" dirty="0" smtClean="0">
                <a:latin typeface="Helvetica" pitchFamily="-65" charset="0"/>
                <a:ea typeface="Helvetica" pitchFamily="-65" charset="0"/>
                <a:cs typeface="Helvetica" pitchFamily="-65" charset="0"/>
                <a:sym typeface="Helvetica" pitchFamily="-65" charset="0"/>
              </a:rPr>
              <a:t>.</a:t>
            </a:r>
            <a:endParaRPr lang="en-US" dirty="0">
              <a:latin typeface="Helvetica" pitchFamily="-65" charset="0"/>
              <a:ea typeface="Helvetica" pitchFamily="-65" charset="0"/>
              <a:cs typeface="Helvetica" pitchFamily="-65" charset="0"/>
              <a:sym typeface="Helvetica" pitchFamily="-65"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3"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8914"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dirty="0">
                <a:latin typeface="Helvetica" pitchFamily="-65" charset="0"/>
                <a:ea typeface="Helvetica" pitchFamily="-65" charset="0"/>
                <a:cs typeface="Helvetica" pitchFamily="-65" charset="0"/>
                <a:sym typeface="Helvetica" pitchFamily="-65" charset="0"/>
              </a:rPr>
              <a:t>Moving the </a:t>
            </a:r>
            <a:r>
              <a:rPr lang="en-US" dirty="0" err="1">
                <a:latin typeface="Helvetica" pitchFamily="-65" charset="0"/>
                <a:ea typeface="Helvetica" pitchFamily="-65" charset="0"/>
                <a:cs typeface="Helvetica" pitchFamily="-65" charset="0"/>
                <a:sym typeface="Helvetica" pitchFamily="-65" charset="0"/>
              </a:rPr>
              <a:t>stereocilia</a:t>
            </a:r>
            <a:r>
              <a:rPr lang="en-US" dirty="0">
                <a:latin typeface="Helvetica" pitchFamily="-65" charset="0"/>
                <a:ea typeface="Helvetica" pitchFamily="-65" charset="0"/>
                <a:cs typeface="Helvetica" pitchFamily="-65" charset="0"/>
                <a:sym typeface="Helvetica" pitchFamily="-65" charset="0"/>
              </a:rPr>
              <a:t> toward the tallest row makes the voltage within the hair cells more positive and increases the firing of the auditory nerve fibers contacting the hair cell</a:t>
            </a:r>
            <a:r>
              <a:rPr lang="en-US" dirty="0" smtClean="0">
                <a:latin typeface="Helvetica" pitchFamily="-65" charset="0"/>
                <a:ea typeface="Helvetica" pitchFamily="-65" charset="0"/>
                <a:cs typeface="Helvetica" pitchFamily="-65" charset="0"/>
                <a:sym typeface="Helvetica" pitchFamily="-65" charset="0"/>
              </a:rPr>
              <a:t>.</a:t>
            </a:r>
            <a:endParaRPr lang="en-US" dirty="0">
              <a:latin typeface="Helvetica" pitchFamily="-65" charset="0"/>
              <a:ea typeface="Helvetica" pitchFamily="-65" charset="0"/>
              <a:cs typeface="Helvetica" pitchFamily="-65" charset="0"/>
              <a:sym typeface="Helvetica" pitchFamily="-65"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0962"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dirty="0">
                <a:latin typeface="Helvetica" pitchFamily="-65" charset="0"/>
                <a:ea typeface="Helvetica" pitchFamily="-65" charset="0"/>
                <a:cs typeface="Helvetica" pitchFamily="-65" charset="0"/>
                <a:sym typeface="Helvetica" pitchFamily="-65" charset="0"/>
              </a:rPr>
              <a:t>Pushing the </a:t>
            </a:r>
            <a:r>
              <a:rPr lang="en-US" dirty="0" err="1">
                <a:latin typeface="Helvetica" pitchFamily="-65" charset="0"/>
                <a:ea typeface="Helvetica" pitchFamily="-65" charset="0"/>
                <a:cs typeface="Helvetica" pitchFamily="-65" charset="0"/>
                <a:sym typeface="Helvetica" pitchFamily="-65" charset="0"/>
              </a:rPr>
              <a:t>stereocilia</a:t>
            </a:r>
            <a:r>
              <a:rPr lang="en-US" dirty="0">
                <a:latin typeface="Helvetica" pitchFamily="-65" charset="0"/>
                <a:ea typeface="Helvetica" pitchFamily="-65" charset="0"/>
                <a:cs typeface="Helvetica" pitchFamily="-65" charset="0"/>
                <a:sym typeface="Helvetica" pitchFamily="-65" charset="0"/>
              </a:rPr>
              <a:t> toward the shortest row, makes the voltage inside the hair cell more negative and reduces the response rate of the auditory nerve fibers contacting the hair cell</a:t>
            </a:r>
            <a:r>
              <a:rPr lang="en-US" dirty="0" smtClean="0">
                <a:latin typeface="Helvetica" pitchFamily="-65" charset="0"/>
                <a:ea typeface="Helvetica" pitchFamily="-65" charset="0"/>
                <a:cs typeface="Helvetica" pitchFamily="-65" charset="0"/>
                <a:sym typeface="Helvetica" pitchFamily="-65" charset="0"/>
              </a:rPr>
              <a:t>.</a:t>
            </a:r>
            <a:endParaRPr lang="en-US" dirty="0">
              <a:latin typeface="Helvetica" pitchFamily="-65" charset="0"/>
              <a:ea typeface="Helvetica" pitchFamily="-65" charset="0"/>
              <a:cs typeface="Helvetica" pitchFamily="-65" charset="0"/>
              <a:sym typeface="Helvetica" pitchFamily="-65"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5"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146"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endParaRPr lang="en-US">
              <a:latin typeface="Helvetica" pitchFamily="-65" charset="0"/>
              <a:ea typeface="Helvetica" pitchFamily="-65" charset="0"/>
              <a:cs typeface="Helvetica" pitchFamily="-65" charset="0"/>
              <a:sym typeface="Helvetica" pitchFamily="-65" charset="0"/>
            </a:endParaRPr>
          </a:p>
          <a:p>
            <a:r>
              <a:rPr lang="en-US">
                <a:latin typeface="Helvetica" pitchFamily="-65" charset="0"/>
                <a:ea typeface="Helvetica" pitchFamily="-65" charset="0"/>
                <a:cs typeface="Helvetica" pitchFamily="-65" charset="0"/>
                <a:sym typeface="Helvetica" pitchFamily="-65" charset="0"/>
              </a:rPr>
              <a:t>{comment="QWIZDOM MARKUP EDITOR OUTPUT. Your notes, if any, should appear before this markup. EDIT BY HAND AT YOUR OWN RISK!"; type="0";expectedAnswer="(null)";points="0";timerValue="0";title="(null)";}</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09"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3010"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dirty="0">
                <a:latin typeface="Helvetica" pitchFamily="-65" charset="0"/>
                <a:ea typeface="Helvetica" pitchFamily="-65" charset="0"/>
                <a:cs typeface="Helvetica" pitchFamily="-65" charset="0"/>
                <a:sym typeface="Helvetica" pitchFamily="-65" charset="0"/>
              </a:rPr>
              <a:t>This figure summarizes the directional sensitivity of </a:t>
            </a:r>
            <a:r>
              <a:rPr lang="en-US" dirty="0" err="1">
                <a:latin typeface="Helvetica" pitchFamily="-65" charset="0"/>
                <a:ea typeface="Helvetica" pitchFamily="-65" charset="0"/>
                <a:cs typeface="Helvetica" pitchFamily="-65" charset="0"/>
                <a:sym typeface="Helvetica" pitchFamily="-65" charset="0"/>
              </a:rPr>
              <a:t>stereocilia</a:t>
            </a:r>
            <a:r>
              <a:rPr lang="en-US" dirty="0" smtClean="0">
                <a:latin typeface="Helvetica" pitchFamily="-65" charset="0"/>
                <a:ea typeface="Helvetica" pitchFamily="-65" charset="0"/>
                <a:cs typeface="Helvetica" pitchFamily="-65" charset="0"/>
                <a:sym typeface="Helvetica" pitchFamily="-65" charset="0"/>
              </a:rPr>
              <a:t>.</a:t>
            </a:r>
            <a:endParaRPr lang="en-US" dirty="0">
              <a:latin typeface="Helvetica" pitchFamily="-65" charset="0"/>
              <a:ea typeface="Helvetica" pitchFamily="-65" charset="0"/>
              <a:cs typeface="Helvetica" pitchFamily="-65" charset="0"/>
              <a:sym typeface="Helvetica" pitchFamily="-65"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7"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5058"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dirty="0">
                <a:latin typeface="Helvetica" pitchFamily="-65" charset="0"/>
                <a:ea typeface="Helvetica" pitchFamily="-65" charset="0"/>
                <a:cs typeface="Helvetica" pitchFamily="-65" charset="0"/>
                <a:sym typeface="Helvetica" pitchFamily="-65" charset="0"/>
              </a:rPr>
              <a:t>So, for example, if you play a tone, the neurons attached to this hair cell will tend to fire at the positive peaks in the pressure waveform and be inhibited when the pressure goes negative. As a result, the neurons tend to respond at the same phase of the sine wave on each cycle. This tendency is called phase-locking</a:t>
            </a:r>
            <a:r>
              <a:rPr lang="en-US" dirty="0" smtClean="0">
                <a:latin typeface="Helvetica" pitchFamily="-65" charset="0"/>
                <a:ea typeface="Helvetica" pitchFamily="-65" charset="0"/>
                <a:cs typeface="Helvetica" pitchFamily="-65" charset="0"/>
                <a:sym typeface="Helvetica" pitchFamily="-65" charset="0"/>
              </a:rPr>
              <a:t>.</a:t>
            </a:r>
            <a:endParaRPr lang="en-US" dirty="0">
              <a:latin typeface="Helvetica" pitchFamily="-65" charset="0"/>
              <a:ea typeface="Helvetica" pitchFamily="-65" charset="0"/>
              <a:cs typeface="Helvetica" pitchFamily="-65" charset="0"/>
              <a:sym typeface="Helvetica" pitchFamily="-65"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5"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7106"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endParaRPr lang="en-US" dirty="0">
              <a:latin typeface="Helvetica" pitchFamily="-65" charset="0"/>
              <a:ea typeface="Helvetica" pitchFamily="-65" charset="0"/>
              <a:cs typeface="Helvetica" pitchFamily="-65" charset="0"/>
              <a:sym typeface="Helvetica" pitchFamily="-65"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3"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9154"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dirty="0">
                <a:latin typeface="Helvetica" pitchFamily="-65" charset="0"/>
                <a:ea typeface="Helvetica" pitchFamily="-65" charset="0"/>
                <a:cs typeface="Helvetica" pitchFamily="-65" charset="0"/>
                <a:sym typeface="Helvetica" pitchFamily="-65" charset="0"/>
              </a:rPr>
              <a:t>The connections between </a:t>
            </a:r>
            <a:r>
              <a:rPr lang="en-US" dirty="0" err="1">
                <a:latin typeface="Helvetica" pitchFamily="-65" charset="0"/>
                <a:ea typeface="Helvetica" pitchFamily="-65" charset="0"/>
                <a:cs typeface="Helvetica" pitchFamily="-65" charset="0"/>
                <a:sym typeface="Helvetica" pitchFamily="-65" charset="0"/>
              </a:rPr>
              <a:t>stereocilia</a:t>
            </a:r>
            <a:r>
              <a:rPr lang="en-US" dirty="0">
                <a:latin typeface="Helvetica" pitchFamily="-65" charset="0"/>
                <a:ea typeface="Helvetica" pitchFamily="-65" charset="0"/>
                <a:cs typeface="Helvetica" pitchFamily="-65" charset="0"/>
                <a:sym typeface="Helvetica" pitchFamily="-65" charset="0"/>
              </a:rPr>
              <a:t> by tip links is crucial to </a:t>
            </a:r>
            <a:r>
              <a:rPr lang="en-US" dirty="0" err="1">
                <a:latin typeface="Helvetica" pitchFamily="-65" charset="0"/>
                <a:ea typeface="Helvetica" pitchFamily="-65" charset="0"/>
                <a:cs typeface="Helvetica" pitchFamily="-65" charset="0"/>
                <a:sym typeface="Helvetica" pitchFamily="-65" charset="0"/>
              </a:rPr>
              <a:t>tranduction</a:t>
            </a:r>
            <a:r>
              <a:rPr lang="en-US" dirty="0" smtClean="0">
                <a:latin typeface="Helvetica" pitchFamily="-65" charset="0"/>
                <a:ea typeface="Helvetica" pitchFamily="-65" charset="0"/>
                <a:cs typeface="Helvetica" pitchFamily="-65" charset="0"/>
                <a:sym typeface="Helvetica" pitchFamily="-65" charset="0"/>
              </a:rPr>
              <a:t>.</a:t>
            </a:r>
            <a:endParaRPr lang="en-US" dirty="0">
              <a:latin typeface="Helvetica" pitchFamily="-65" charset="0"/>
              <a:ea typeface="Helvetica" pitchFamily="-65" charset="0"/>
              <a:cs typeface="Helvetica" pitchFamily="-65" charset="0"/>
              <a:sym typeface="Helvetica" pitchFamily="-65"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1"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1202"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dirty="0">
                <a:latin typeface="Helvetica" pitchFamily="-65" charset="0"/>
                <a:ea typeface="Helvetica" pitchFamily="-65" charset="0"/>
                <a:cs typeface="Helvetica" pitchFamily="-65" charset="0"/>
                <a:sym typeface="Helvetica" pitchFamily="-65" charset="0"/>
              </a:rPr>
              <a:t>Pushing over the </a:t>
            </a:r>
            <a:r>
              <a:rPr lang="en-US" dirty="0" err="1">
                <a:latin typeface="Helvetica" pitchFamily="-65" charset="0"/>
                <a:ea typeface="Helvetica" pitchFamily="-65" charset="0"/>
                <a:cs typeface="Helvetica" pitchFamily="-65" charset="0"/>
                <a:sym typeface="Helvetica" pitchFamily="-65" charset="0"/>
              </a:rPr>
              <a:t>stereocilia</a:t>
            </a:r>
            <a:r>
              <a:rPr lang="en-US" dirty="0">
                <a:latin typeface="Helvetica" pitchFamily="-65" charset="0"/>
                <a:ea typeface="Helvetica" pitchFamily="-65" charset="0"/>
                <a:cs typeface="Helvetica" pitchFamily="-65" charset="0"/>
                <a:sym typeface="Helvetica" pitchFamily="-65" charset="0"/>
              </a:rPr>
              <a:t> gets the current flowing (and the voltage in the HC more positive) by stretching the tip links between </a:t>
            </a:r>
            <a:r>
              <a:rPr lang="en-US" dirty="0" err="1">
                <a:latin typeface="Helvetica" pitchFamily="-65" charset="0"/>
                <a:ea typeface="Helvetica" pitchFamily="-65" charset="0"/>
                <a:cs typeface="Helvetica" pitchFamily="-65" charset="0"/>
                <a:sym typeface="Helvetica" pitchFamily="-65" charset="0"/>
              </a:rPr>
              <a:t>stereocilia</a:t>
            </a:r>
            <a:r>
              <a:rPr lang="en-US" dirty="0">
                <a:latin typeface="Helvetica" pitchFamily="-65" charset="0"/>
                <a:ea typeface="Helvetica" pitchFamily="-65" charset="0"/>
                <a:cs typeface="Helvetica" pitchFamily="-65" charset="0"/>
                <a:sym typeface="Helvetica" pitchFamily="-65" charset="0"/>
              </a:rPr>
              <a:t> (here called transduction links). Pushing in the opposite direction leads to a negative voltage change in the HC which inhibits the neural response</a:t>
            </a:r>
            <a:r>
              <a:rPr lang="en-US" dirty="0" smtClean="0">
                <a:latin typeface="Helvetica" pitchFamily="-65" charset="0"/>
                <a:ea typeface="Helvetica" pitchFamily="-65" charset="0"/>
                <a:cs typeface="Helvetica" pitchFamily="-65" charset="0"/>
                <a:sym typeface="Helvetica" pitchFamily="-65" charset="0"/>
              </a:rPr>
              <a:t>.</a:t>
            </a:r>
            <a:endParaRPr lang="en-US" dirty="0">
              <a:latin typeface="Helvetica" pitchFamily="-65" charset="0"/>
              <a:ea typeface="Helvetica" pitchFamily="-65" charset="0"/>
              <a:cs typeface="Helvetica" pitchFamily="-65" charset="0"/>
              <a:sym typeface="Helvetica" pitchFamily="-65"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49"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3250"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dirty="0">
                <a:latin typeface="Helvetica" pitchFamily="-65" charset="0"/>
                <a:ea typeface="Helvetica" pitchFamily="-65" charset="0"/>
                <a:cs typeface="Helvetica" pitchFamily="-65" charset="0"/>
                <a:sym typeface="Helvetica" pitchFamily="-65" charset="0"/>
              </a:rPr>
              <a:t>Stretching the tip links opens ion channels in the tips of the </a:t>
            </a:r>
            <a:r>
              <a:rPr lang="en-US" dirty="0" err="1">
                <a:latin typeface="Helvetica" pitchFamily="-65" charset="0"/>
                <a:ea typeface="Helvetica" pitchFamily="-65" charset="0"/>
                <a:cs typeface="Helvetica" pitchFamily="-65" charset="0"/>
                <a:sym typeface="Helvetica" pitchFamily="-65" charset="0"/>
              </a:rPr>
              <a:t>stereocilia</a:t>
            </a:r>
            <a:r>
              <a:rPr lang="en-US" dirty="0">
                <a:latin typeface="Helvetica" pitchFamily="-65" charset="0"/>
                <a:ea typeface="Helvetica" pitchFamily="-65" charset="0"/>
                <a:cs typeface="Helvetica" pitchFamily="-65" charset="0"/>
                <a:sym typeface="Helvetica" pitchFamily="-65" charset="0"/>
              </a:rPr>
              <a:t> . In this figure the ion channels are portrayed as trap doors. In the “resting” state (pictures a and </a:t>
            </a:r>
            <a:r>
              <a:rPr lang="en-US" dirty="0" err="1">
                <a:latin typeface="Helvetica" pitchFamily="-65" charset="0"/>
                <a:ea typeface="Helvetica" pitchFamily="-65" charset="0"/>
                <a:cs typeface="Helvetica" pitchFamily="-65" charset="0"/>
                <a:sym typeface="Helvetica" pitchFamily="-65" charset="0"/>
              </a:rPr>
              <a:t>b</a:t>
            </a:r>
            <a:r>
              <a:rPr lang="en-US" dirty="0">
                <a:latin typeface="Helvetica" pitchFamily="-65" charset="0"/>
                <a:ea typeface="Helvetica" pitchFamily="-65" charset="0"/>
                <a:cs typeface="Helvetica" pitchFamily="-65" charset="0"/>
                <a:sym typeface="Helvetica" pitchFamily="-65" charset="0"/>
              </a:rPr>
              <a:t>) the tip link is not stretched and the trap door is closed most of the time. When the tip links are stretched by a stimulus, the trap door is open most of the time (pictures </a:t>
            </a:r>
            <a:r>
              <a:rPr lang="en-US" dirty="0" err="1">
                <a:latin typeface="Helvetica" pitchFamily="-65" charset="0"/>
                <a:ea typeface="Helvetica" pitchFamily="-65" charset="0"/>
                <a:cs typeface="Helvetica" pitchFamily="-65" charset="0"/>
                <a:sym typeface="Helvetica" pitchFamily="-65" charset="0"/>
              </a:rPr>
              <a:t>c</a:t>
            </a:r>
            <a:r>
              <a:rPr lang="en-US" dirty="0">
                <a:latin typeface="Helvetica" pitchFamily="-65" charset="0"/>
                <a:ea typeface="Helvetica" pitchFamily="-65" charset="0"/>
                <a:cs typeface="Helvetica" pitchFamily="-65" charset="0"/>
                <a:sym typeface="Helvetica" pitchFamily="-65" charset="0"/>
              </a:rPr>
              <a:t> and </a:t>
            </a:r>
            <a:r>
              <a:rPr lang="en-US" dirty="0" err="1">
                <a:latin typeface="Helvetica" pitchFamily="-65" charset="0"/>
                <a:ea typeface="Helvetica" pitchFamily="-65" charset="0"/>
                <a:cs typeface="Helvetica" pitchFamily="-65" charset="0"/>
                <a:sym typeface="Helvetica" pitchFamily="-65" charset="0"/>
              </a:rPr>
              <a:t>d</a:t>
            </a:r>
            <a:r>
              <a:rPr lang="en-US" dirty="0">
                <a:latin typeface="Helvetica" pitchFamily="-65" charset="0"/>
                <a:ea typeface="Helvetica" pitchFamily="-65" charset="0"/>
                <a:cs typeface="Helvetica" pitchFamily="-65" charset="0"/>
                <a:sym typeface="Helvetica" pitchFamily="-65" charset="0"/>
              </a:rPr>
              <a:t>)</a:t>
            </a:r>
            <a:r>
              <a:rPr lang="en-US" dirty="0" smtClean="0">
                <a:latin typeface="Helvetica" pitchFamily="-65" charset="0"/>
                <a:ea typeface="Helvetica" pitchFamily="-65" charset="0"/>
                <a:cs typeface="Helvetica" pitchFamily="-65" charset="0"/>
                <a:sym typeface="Helvetica" pitchFamily="-65" charset="0"/>
              </a:rPr>
              <a:t>.</a:t>
            </a:r>
            <a:endParaRPr lang="en-US" dirty="0">
              <a:latin typeface="Helvetica" pitchFamily="-65" charset="0"/>
              <a:ea typeface="Helvetica" pitchFamily="-65" charset="0"/>
              <a:cs typeface="Helvetica" pitchFamily="-65" charset="0"/>
              <a:sym typeface="Helvetica" pitchFamily="-65"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7"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5298"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endParaRPr lang="en-US">
              <a:latin typeface="Helvetica" pitchFamily="-65" charset="0"/>
              <a:ea typeface="Helvetica" pitchFamily="-65" charset="0"/>
              <a:cs typeface="Helvetica" pitchFamily="-65" charset="0"/>
              <a:sym typeface="Helvetica" pitchFamily="-65" charset="0"/>
            </a:endParaRPr>
          </a:p>
          <a:p>
            <a:r>
              <a:rPr lang="en-US">
                <a:latin typeface="Helvetica" pitchFamily="-65" charset="0"/>
                <a:ea typeface="Helvetica" pitchFamily="-65" charset="0"/>
                <a:cs typeface="Helvetica" pitchFamily="-65" charset="0"/>
                <a:sym typeface="Helvetica" pitchFamily="-65" charset="0"/>
              </a:rPr>
              <a:t>{comment="QWIZDOM MARKUP EDITOR OUTPUT. Your notes, if any, should appear before this markup. EDIT BY HAND AT YOUR OWN RISK!"; type="68";expectedAnswer="B";points="1";timerValue="20";title="(null)";}</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5"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7346"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a:latin typeface="Helvetica" pitchFamily="-65" charset="0"/>
                <a:ea typeface="Helvetica" pitchFamily="-65" charset="0"/>
                <a:cs typeface="Helvetica" pitchFamily="-65" charset="0"/>
                <a:sym typeface="Helvetica" pitchFamily="-65" charset="0"/>
              </a:rPr>
              <a:t>So the ions flow into the hair cell following the motion of the basilar membrane which follows the changes in sound pressure. If we measured the ion flow, the graph of the electrical potential over time would resemble the time waveform of the sound. This electrical potential is called a receptor potential and in the inner ear we call it the cochlear microphonic. Notice that as the sound pressure level goes up, the amplitude of the cochlear microphonic goes up.</a:t>
            </a:r>
          </a:p>
          <a:p>
            <a:r>
              <a:rPr lang="en-US">
                <a:latin typeface="Helvetica" pitchFamily="-65" charset="0"/>
                <a:ea typeface="Helvetica" pitchFamily="-65" charset="0"/>
                <a:cs typeface="Helvetica" pitchFamily="-65" charset="0"/>
                <a:sym typeface="Helvetica" pitchFamily="-65" charset="0"/>
              </a:rPr>
              <a:t>{comment="QWIZDOM MARKUP EDITOR OUTPUT. Your notes, if any, should appear before this markup. EDIT BY HAND AT YOUR OWN RISK!"; type="0";expectedAnswer="(null)";points="0";timerValue="0";title="(null)";}</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3"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9394"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endParaRPr lang="en-US">
              <a:latin typeface="Helvetica" pitchFamily="-65" charset="0"/>
              <a:ea typeface="Helvetica" pitchFamily="-65" charset="0"/>
              <a:cs typeface="Helvetica" pitchFamily="-65" charset="0"/>
              <a:sym typeface="Helvetica" pitchFamily="-65" charset="0"/>
            </a:endParaRPr>
          </a:p>
          <a:p>
            <a:r>
              <a:rPr lang="en-US">
                <a:latin typeface="Helvetica" pitchFamily="-65" charset="0"/>
                <a:ea typeface="Helvetica" pitchFamily="-65" charset="0"/>
                <a:cs typeface="Helvetica" pitchFamily="-65" charset="0"/>
                <a:sym typeface="Helvetica" pitchFamily="-65" charset="0"/>
              </a:rPr>
              <a:t>{comment="QWIZDOM MARKUP EDITOR OUTPUT. Your notes, if any, should appear before this markup. EDIT BY HAND AT YOUR OWN RISK!"; type="69";expectedAnswer="E";points="1";timerValue="20";title="(null)";}</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1"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1442"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endParaRPr lang="en-US">
              <a:latin typeface="Helvetica" pitchFamily="-65" charset="0"/>
              <a:ea typeface="Helvetica" pitchFamily="-65" charset="0"/>
              <a:cs typeface="Helvetica" pitchFamily="-65" charset="0"/>
              <a:sym typeface="Helvetica" pitchFamily="-65" charset="0"/>
            </a:endParaRPr>
          </a:p>
          <a:p>
            <a:r>
              <a:rPr lang="en-US">
                <a:latin typeface="Helvetica" pitchFamily="-65" charset="0"/>
                <a:ea typeface="Helvetica" pitchFamily="-65" charset="0"/>
                <a:cs typeface="Helvetica" pitchFamily="-65" charset="0"/>
                <a:sym typeface="Helvetica" pitchFamily="-65" charset="0"/>
              </a:rPr>
              <a:t>{comment="QWIZDOM MARKUP EDITOR OUTPUT. Your notes, if any, should appear before this markup. EDIT BY HAND AT YOUR OWN RISK!"; type="66";expectedAnswer="A";points="1";timerValue="20";title="(null)";}</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3"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194"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dirty="0">
                <a:latin typeface="Helvetica" pitchFamily="-65" charset="0"/>
                <a:ea typeface="Helvetica" pitchFamily="-65" charset="0"/>
                <a:cs typeface="Helvetica" pitchFamily="-65" charset="0"/>
                <a:sym typeface="Helvetica" pitchFamily="-65" charset="0"/>
              </a:rPr>
              <a:t>Remember that the hair cell bodies are beneath a solid barrier, while their </a:t>
            </a:r>
            <a:r>
              <a:rPr lang="en-US" dirty="0" err="1">
                <a:latin typeface="Helvetica" pitchFamily="-65" charset="0"/>
                <a:ea typeface="Helvetica" pitchFamily="-65" charset="0"/>
                <a:cs typeface="Helvetica" pitchFamily="-65" charset="0"/>
                <a:sym typeface="Helvetica" pitchFamily="-65" charset="0"/>
              </a:rPr>
              <a:t>stereocilia</a:t>
            </a:r>
            <a:r>
              <a:rPr lang="en-US" dirty="0">
                <a:latin typeface="Helvetica" pitchFamily="-65" charset="0"/>
                <a:ea typeface="Helvetica" pitchFamily="-65" charset="0"/>
                <a:cs typeface="Helvetica" pitchFamily="-65" charset="0"/>
                <a:sym typeface="Helvetica" pitchFamily="-65" charset="0"/>
              </a:rPr>
              <a:t> extend above that barrier</a:t>
            </a:r>
            <a:r>
              <a:rPr lang="en-US" dirty="0" smtClean="0">
                <a:latin typeface="Helvetica" pitchFamily="-65" charset="0"/>
                <a:ea typeface="Helvetica" pitchFamily="-65" charset="0"/>
                <a:cs typeface="Helvetica" pitchFamily="-65" charset="0"/>
                <a:sym typeface="Helvetica" pitchFamily="-65" charset="0"/>
              </a:rPr>
              <a:t>.</a:t>
            </a:r>
            <a:endParaRPr lang="en-US" dirty="0">
              <a:latin typeface="Helvetica" pitchFamily="-65" charset="0"/>
              <a:ea typeface="Helvetica" pitchFamily="-65" charset="0"/>
              <a:cs typeface="Helvetica" pitchFamily="-65" charset="0"/>
              <a:sym typeface="Helvetica" pitchFamily="-65"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89"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3490"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a:latin typeface="Helvetica" pitchFamily="-65" charset="0"/>
                <a:ea typeface="Helvetica" pitchFamily="-65" charset="0"/>
                <a:cs typeface="Helvetica" pitchFamily="-65" charset="0"/>
                <a:sym typeface="Helvetica" pitchFamily="-65" charset="0"/>
              </a:rPr>
              <a:t>And of course, the bigger the receptor potential, the greater the number of action potentials. So the firing rate of the auditory nerve fibers is a potential “code” for sound intensity.</a:t>
            </a:r>
          </a:p>
          <a:p>
            <a:r>
              <a:rPr lang="en-US">
                <a:latin typeface="Helvetica" pitchFamily="-65" charset="0"/>
                <a:ea typeface="Helvetica" pitchFamily="-65" charset="0"/>
                <a:cs typeface="Helvetica" pitchFamily="-65" charset="0"/>
                <a:sym typeface="Helvetica" pitchFamily="-65" charset="0"/>
              </a:rPr>
              <a:t>{comment="QWIZDOM MARKUP EDITOR OUTPUT. Your notes, if any, should appear before this markup. EDIT BY HAND AT YOUR OWN RISK!"; type="0";expectedAnswer="(null)";points="0";timerValue="0";title="(null)";}</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7"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5538"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endParaRPr lang="en-US" dirty="0">
              <a:latin typeface="Helvetica" pitchFamily="-65" charset="0"/>
              <a:ea typeface="Helvetica" pitchFamily="-65" charset="0"/>
              <a:cs typeface="Helvetica" pitchFamily="-65" charset="0"/>
              <a:sym typeface="Helvetica" pitchFamily="-65"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5"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7586"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dirty="0">
                <a:latin typeface="Helvetica" pitchFamily="-65" charset="0"/>
                <a:ea typeface="Helvetica" pitchFamily="-65" charset="0"/>
                <a:cs typeface="Helvetica" pitchFamily="-65" charset="0"/>
                <a:sym typeface="Helvetica" pitchFamily="-65" charset="0"/>
              </a:rPr>
              <a:t>The timing of the action potentials is also important, because if neurons always respond at one phase of the stimulus, then that could be a code for sound frequency. In other words, the timing of action potentials could represent the time waveform of the sound</a:t>
            </a:r>
            <a:r>
              <a:rPr lang="en-US" dirty="0" smtClean="0">
                <a:latin typeface="Helvetica" pitchFamily="-65" charset="0"/>
                <a:ea typeface="Helvetica" pitchFamily="-65" charset="0"/>
                <a:cs typeface="Helvetica" pitchFamily="-65" charset="0"/>
                <a:sym typeface="Helvetica" pitchFamily="-65" charset="0"/>
              </a:rPr>
              <a:t>.</a:t>
            </a:r>
            <a:endParaRPr lang="en-US" dirty="0">
              <a:latin typeface="Helvetica" pitchFamily="-65" charset="0"/>
              <a:ea typeface="Helvetica" pitchFamily="-65" charset="0"/>
              <a:cs typeface="Helvetica" pitchFamily="-65" charset="0"/>
              <a:sym typeface="Helvetica" pitchFamily="-65"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1"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1682"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endParaRPr lang="en-US">
              <a:latin typeface="Helvetica" pitchFamily="-65" charset="0"/>
              <a:ea typeface="Helvetica" pitchFamily="-65" charset="0"/>
              <a:cs typeface="Helvetica" pitchFamily="-65" charset="0"/>
              <a:sym typeface="Helvetica" pitchFamily="-65" charset="0"/>
            </a:endParaRPr>
          </a:p>
          <a:p>
            <a:r>
              <a:rPr lang="en-US">
                <a:latin typeface="Helvetica" pitchFamily="-65" charset="0"/>
                <a:ea typeface="Helvetica" pitchFamily="-65" charset="0"/>
                <a:cs typeface="Helvetica" pitchFamily="-65" charset="0"/>
                <a:sym typeface="Helvetica" pitchFamily="-65" charset="0"/>
              </a:rPr>
              <a:t>{comment="QWIZDOM MARKUP EDITOR OUTPUT. Your notes, if any, should appear before this markup. EDIT BY HAND AT YOUR OWN RISK!"; type="0";expectedAnswer="(null)";points="0";timerValue="0";title="(null)";}</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29"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3730"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endParaRPr lang="en-US">
              <a:latin typeface="Helvetica" pitchFamily="-65" charset="0"/>
              <a:ea typeface="Helvetica" pitchFamily="-65" charset="0"/>
              <a:cs typeface="Helvetica" pitchFamily="-65" charset="0"/>
              <a:sym typeface="Helvetica" pitchFamily="-65" charset="0"/>
            </a:endParaRPr>
          </a:p>
          <a:p>
            <a:r>
              <a:rPr lang="en-US">
                <a:latin typeface="Helvetica" pitchFamily="-65" charset="0"/>
                <a:ea typeface="Helvetica" pitchFamily="-65" charset="0"/>
                <a:cs typeface="Helvetica" pitchFamily="-65" charset="0"/>
                <a:sym typeface="Helvetica" pitchFamily="-65" charset="0"/>
              </a:rPr>
              <a:t>{comment="QWIZDOM MARKUP EDITOR OUTPUT. Your notes, if any, should appear before this markup. EDIT BY HAND AT YOUR OWN RISK!"; type="0";expectedAnswer="(null)";points="0";timerValue="0";title="(null)";}</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7"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5778"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endParaRPr lang="en-US">
              <a:latin typeface="Helvetica" pitchFamily="-65" charset="0"/>
              <a:ea typeface="Helvetica" pitchFamily="-65" charset="0"/>
              <a:cs typeface="Helvetica" pitchFamily="-65" charset="0"/>
              <a:sym typeface="Helvetica" pitchFamily="-65" charset="0"/>
            </a:endParaRPr>
          </a:p>
          <a:p>
            <a:r>
              <a:rPr lang="en-US">
                <a:latin typeface="Helvetica" pitchFamily="-65" charset="0"/>
                <a:ea typeface="Helvetica" pitchFamily="-65" charset="0"/>
                <a:cs typeface="Helvetica" pitchFamily="-65" charset="0"/>
                <a:sym typeface="Helvetica" pitchFamily="-65" charset="0"/>
              </a:rPr>
              <a:t>{comment="QWIZDOM MARKUP EDITOR OUTPUT. Your notes, if any, should appear before this markup. EDIT BY HAND AT YOUR OWN RISK!"; type="0";expectedAnswer="(null)";points="0";timerValue="0";title="(null)";}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1"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242"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endParaRPr lang="en-US" dirty="0">
              <a:latin typeface="Helvetica" pitchFamily="-65" charset="0"/>
              <a:ea typeface="Helvetica" pitchFamily="-65" charset="0"/>
              <a:cs typeface="Helvetica" pitchFamily="-65" charset="0"/>
              <a:sym typeface="Helvetica" pitchFamily="-65"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89"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290"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dirty="0">
                <a:latin typeface="Helvetica" pitchFamily="-65" charset="0"/>
                <a:ea typeface="Helvetica" pitchFamily="-65" charset="0"/>
                <a:cs typeface="Helvetica" pitchFamily="-65" charset="0"/>
                <a:sym typeface="Helvetica" pitchFamily="-65" charset="0"/>
              </a:rPr>
              <a:t>The reticular lamina is the solid surface at the tops of the hair cells</a:t>
            </a:r>
            <a:r>
              <a:rPr lang="en-US" dirty="0" smtClean="0">
                <a:latin typeface="Helvetica" pitchFamily="-65" charset="0"/>
                <a:ea typeface="Helvetica" pitchFamily="-65" charset="0"/>
                <a:cs typeface="Helvetica" pitchFamily="-65" charset="0"/>
                <a:sym typeface="Helvetica" pitchFamily="-65" charset="0"/>
              </a:rPr>
              <a:t>.</a:t>
            </a:r>
            <a:endParaRPr lang="en-US" dirty="0">
              <a:latin typeface="Helvetica" pitchFamily="-65" charset="0"/>
              <a:ea typeface="Helvetica" pitchFamily="-65" charset="0"/>
              <a:cs typeface="Helvetica" pitchFamily="-65" charset="0"/>
              <a:sym typeface="Helvetica" pitchFamily="-65"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338"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dirty="0">
                <a:latin typeface="Helvetica" pitchFamily="-65" charset="0"/>
                <a:ea typeface="Helvetica" pitchFamily="-65" charset="0"/>
                <a:cs typeface="Helvetica" pitchFamily="-65" charset="0"/>
                <a:sym typeface="Helvetica" pitchFamily="-65" charset="0"/>
              </a:rPr>
              <a:t>This is important in maintaining the electrical potential differences that “drive” the transduction process.  The inside of the hair cell is about 40-60 mV more negative than the </a:t>
            </a:r>
            <a:r>
              <a:rPr lang="en-US" dirty="0" err="1">
                <a:latin typeface="Helvetica" pitchFamily="-65" charset="0"/>
                <a:ea typeface="Helvetica" pitchFamily="-65" charset="0"/>
                <a:cs typeface="Helvetica" pitchFamily="-65" charset="0"/>
                <a:sym typeface="Helvetica" pitchFamily="-65" charset="0"/>
              </a:rPr>
              <a:t>perilymph</a:t>
            </a:r>
            <a:r>
              <a:rPr lang="en-US" dirty="0">
                <a:latin typeface="Helvetica" pitchFamily="-65" charset="0"/>
                <a:ea typeface="Helvetica" pitchFamily="-65" charset="0"/>
                <a:cs typeface="Helvetica" pitchFamily="-65" charset="0"/>
                <a:sym typeface="Helvetica" pitchFamily="-65" charset="0"/>
              </a:rPr>
              <a:t>. The </a:t>
            </a:r>
            <a:r>
              <a:rPr lang="en-US" dirty="0" err="1">
                <a:latin typeface="Helvetica" pitchFamily="-65" charset="0"/>
                <a:ea typeface="Helvetica" pitchFamily="-65" charset="0"/>
                <a:cs typeface="Helvetica" pitchFamily="-65" charset="0"/>
                <a:sym typeface="Helvetica" pitchFamily="-65" charset="0"/>
              </a:rPr>
              <a:t>endolymph</a:t>
            </a:r>
            <a:r>
              <a:rPr lang="en-US" dirty="0">
                <a:latin typeface="Helvetica" pitchFamily="-65" charset="0"/>
                <a:ea typeface="Helvetica" pitchFamily="-65" charset="0"/>
                <a:cs typeface="Helvetica" pitchFamily="-65" charset="0"/>
                <a:sym typeface="Helvetica" pitchFamily="-65" charset="0"/>
              </a:rPr>
              <a:t> is about 80 mV more positive than the </a:t>
            </a:r>
            <a:r>
              <a:rPr lang="en-US" dirty="0" err="1">
                <a:latin typeface="Helvetica" pitchFamily="-65" charset="0"/>
                <a:ea typeface="Helvetica" pitchFamily="-65" charset="0"/>
                <a:cs typeface="Helvetica" pitchFamily="-65" charset="0"/>
                <a:sym typeface="Helvetica" pitchFamily="-65" charset="0"/>
              </a:rPr>
              <a:t>perilymph</a:t>
            </a:r>
            <a:r>
              <a:rPr lang="en-US" dirty="0">
                <a:latin typeface="Helvetica" pitchFamily="-65" charset="0"/>
                <a:ea typeface="Helvetica" pitchFamily="-65" charset="0"/>
                <a:cs typeface="Helvetica" pitchFamily="-65" charset="0"/>
                <a:sym typeface="Helvetica" pitchFamily="-65" charset="0"/>
              </a:rPr>
              <a:t>. The positive charge is carried by potassium (K) ions; </a:t>
            </a:r>
            <a:r>
              <a:rPr lang="en-US" dirty="0" err="1">
                <a:latin typeface="Helvetica" pitchFamily="-65" charset="0"/>
                <a:ea typeface="Helvetica" pitchFamily="-65" charset="0"/>
                <a:cs typeface="Helvetica" pitchFamily="-65" charset="0"/>
                <a:sym typeface="Helvetica" pitchFamily="-65" charset="0"/>
              </a:rPr>
              <a:t>endolymph</a:t>
            </a:r>
            <a:r>
              <a:rPr lang="en-US" dirty="0">
                <a:latin typeface="Helvetica" pitchFamily="-65" charset="0"/>
                <a:ea typeface="Helvetica" pitchFamily="-65" charset="0"/>
                <a:cs typeface="Helvetica" pitchFamily="-65" charset="0"/>
                <a:sym typeface="Helvetica" pitchFamily="-65" charset="0"/>
              </a:rPr>
              <a:t> is produced by the stria vascularis. The 120-140 mV potential difference between the </a:t>
            </a:r>
            <a:r>
              <a:rPr lang="en-US" dirty="0" err="1">
                <a:latin typeface="Helvetica" pitchFamily="-65" charset="0"/>
                <a:ea typeface="Helvetica" pitchFamily="-65" charset="0"/>
                <a:cs typeface="Helvetica" pitchFamily="-65" charset="0"/>
                <a:sym typeface="Helvetica" pitchFamily="-65" charset="0"/>
              </a:rPr>
              <a:t>endolymph</a:t>
            </a:r>
            <a:r>
              <a:rPr lang="en-US" dirty="0">
                <a:latin typeface="Helvetica" pitchFamily="-65" charset="0"/>
                <a:ea typeface="Helvetica" pitchFamily="-65" charset="0"/>
                <a:cs typeface="Helvetica" pitchFamily="-65" charset="0"/>
                <a:sym typeface="Helvetica" pitchFamily="-65" charset="0"/>
              </a:rPr>
              <a:t> and the inside of the hair cells is called the endocochlear potential.</a:t>
            </a:r>
            <a:endParaRPr lang="en-US" dirty="0" smtClean="0">
              <a:latin typeface="Helvetica" pitchFamily="-65" charset="0"/>
              <a:ea typeface="Helvetica" pitchFamily="-65" charset="0"/>
              <a:cs typeface="Helvetica" pitchFamily="-65" charset="0"/>
              <a:sym typeface="Helvetica" pitchFamily="-65" charset="0"/>
            </a:endParaRPr>
          </a:p>
          <a:p>
            <a:endParaRPr lang="en-US" dirty="0">
              <a:latin typeface="Helvetica" pitchFamily="-65" charset="0"/>
              <a:ea typeface="Helvetica" pitchFamily="-65" charset="0"/>
              <a:cs typeface="Helvetica" pitchFamily="-65" charset="0"/>
              <a:sym typeface="Helvetica" pitchFamily="-65"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6386"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endParaRPr lang="en-US" dirty="0">
              <a:latin typeface="Helvetica" pitchFamily="-65" charset="0"/>
              <a:ea typeface="Helvetica" pitchFamily="-65" charset="0"/>
              <a:cs typeface="Helvetica" pitchFamily="-65" charset="0"/>
              <a:sym typeface="Helvetica" pitchFamily="-65"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434"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a:latin typeface="Helvetica" pitchFamily="-65" charset="0"/>
                <a:ea typeface="Helvetica" pitchFamily="-65" charset="0"/>
                <a:cs typeface="Helvetica" pitchFamily="-65" charset="0"/>
                <a:sym typeface="Helvetica" pitchFamily="-65" charset="0"/>
              </a:rPr>
              <a:t>This picture shows the mechanical arrangement of the parts of the organ of Corti. Notice that the tectorial membrane is only attached to the rest of the organ of Corti by thin strands on its outer edge. It is solidly attached on the modiolar side (cut off in this picture).</a:t>
            </a:r>
          </a:p>
          <a:p>
            <a:r>
              <a:rPr lang="en-US">
                <a:latin typeface="Helvetica" pitchFamily="-65" charset="0"/>
                <a:ea typeface="Helvetica" pitchFamily="-65" charset="0"/>
                <a:cs typeface="Helvetica" pitchFamily="-65" charset="0"/>
                <a:sym typeface="Helvetica" pitchFamily="-65" charset="0"/>
              </a:rPr>
              <a:t>{comment="QWIZDOM MARKUP EDITOR OUTPUT. Your notes, if any, should appear before this markup. EDIT BY HAND AT YOUR OWN RISK!"; type="0";expectedAnswer="(null)";points="0";timerValue="0";title="(null)";}</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0482" name="Rectangle 2"/>
          <p:cNvSpPr>
            <a:spLocks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a:latin typeface="Helvetica" pitchFamily="-65" charset="0"/>
                <a:ea typeface="Helvetica" pitchFamily="-65" charset="0"/>
                <a:cs typeface="Helvetica" pitchFamily="-65" charset="0"/>
                <a:sym typeface="Helvetica" pitchFamily="-65" charset="0"/>
              </a:rPr>
              <a:t>Motion of the stapes footplate in the oval window leads to a pressure change in the cochlear fluids which is offset by the “bulging” of the round window. Thus, there is a pressure differential across the basilar membrane that sets it in motion. The length of the basilar membrane is short compared to the wavelength of sounds, so it is NOT as if the sound is transmitted along the cochlear duct. The pressure change is simultaneous along the duct.</a:t>
            </a:r>
          </a:p>
          <a:p>
            <a:r>
              <a:rPr lang="en-US">
                <a:latin typeface="Helvetica" pitchFamily="-65" charset="0"/>
                <a:ea typeface="Helvetica" pitchFamily="-65" charset="0"/>
                <a:cs typeface="Helvetica" pitchFamily="-65" charset="0"/>
                <a:sym typeface="Helvetica" pitchFamily="-65" charset="0"/>
              </a:rPr>
              <a:t>{comment="QWIZDOM MARKUP EDITOR OUTPUT. Your notes, if any, should appear before this markup. EDIT BY HAND AT YOUR OWN RISK!"; type="0";expectedAnswer="(null)";points="0";timerValue="0";title="(null)";}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6552D6-96DE-904D-9C15-11BD2D254A50}" type="datetimeFigureOut">
              <a:rPr lang="en-US" smtClean="0"/>
              <a:t>3/28/09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FCB2D-FBE6-EE47-A871-F20C00B97A1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6552D6-96DE-904D-9C15-11BD2D254A50}" type="datetimeFigureOut">
              <a:rPr lang="en-US" smtClean="0"/>
              <a:t>3/28/09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80B51E-4581-6149-9F7F-24ABE2FA377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6552D6-96DE-904D-9C15-11BD2D254A50}" type="datetimeFigureOut">
              <a:rPr lang="en-US" smtClean="0"/>
              <a:t>3/28/09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0CAC8-1E36-8248-999B-55DB2DCE4C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6552D6-96DE-904D-9C15-11BD2D254A50}" type="datetimeFigureOut">
              <a:rPr lang="en-US" smtClean="0"/>
              <a:t>3/28/09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8F402-CED7-D949-B7A2-16A9CEF5F1A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6552D6-96DE-904D-9C15-11BD2D254A50}" type="datetimeFigureOut">
              <a:rPr lang="en-US" smtClean="0"/>
              <a:t>3/28/09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CECBFE-CB4D-474E-9A99-8417815F90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6552D6-96DE-904D-9C15-11BD2D254A50}" type="datetimeFigureOut">
              <a:rPr lang="en-US" smtClean="0"/>
              <a:t>3/28/09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E7883A-1B61-174A-8407-66930957748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6552D6-96DE-904D-9C15-11BD2D254A50}" type="datetimeFigureOut">
              <a:rPr lang="en-US" smtClean="0"/>
              <a:t>3/28/09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0529E0-A234-A543-9202-D742FB0E49C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6552D6-96DE-904D-9C15-11BD2D254A50}" type="datetimeFigureOut">
              <a:rPr lang="en-US" smtClean="0"/>
              <a:t>3/28/09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0B7079-58C1-D449-971F-1D730DEA7BB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6552D6-96DE-904D-9C15-11BD2D254A50}" type="datetimeFigureOut">
              <a:rPr lang="en-US" smtClean="0"/>
              <a:t>3/28/09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AEDAD0-B28D-D148-A0D0-C3FE8E932B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6552D6-96DE-904D-9C15-11BD2D254A50}" type="datetimeFigureOut">
              <a:rPr lang="en-US" smtClean="0"/>
              <a:t>3/28/09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ECFFDC-A4A3-6D4F-B03E-7E5290767A6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6552D6-96DE-904D-9C15-11BD2D254A50}" type="datetimeFigureOut">
              <a:rPr lang="en-US" smtClean="0"/>
              <a:t>3/28/09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1EBBB6-B5B5-3646-8BD6-36DB743E7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6552D6-96DE-904D-9C15-11BD2D254A50}" type="datetimeFigureOut">
              <a:rPr lang="en-US" smtClean="0"/>
              <a:t>3/28/09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C62EA3-9133-0544-8A21-99462C99C62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4" Type="http://schemas.openxmlformats.org/officeDocument/2006/relationships/image" Target="../media/image6.png"/><Relationship Id="rId1" Type="http://schemas.openxmlformats.org/officeDocument/2006/relationships/video" Target="file://localhost/Users/oldlynnewerner/Documents/SPHSC%20461/New%20lectures/transduction.ppt_media/cochlmtn-1.mov" TargetMode="External"/><Relationship Id="rId2" Type="http://schemas.openxmlformats.org/officeDocument/2006/relationships/slideLayout" Target="../slideLayouts/slideLayout2.xml"/><Relationship Id="rId3"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3"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4" Type="http://schemas.openxmlformats.org/officeDocument/2006/relationships/image" Target="../media/image8.png"/><Relationship Id="rId1" Type="http://schemas.openxmlformats.org/officeDocument/2006/relationships/video" Target="file://localhost/Users/oldlynnewerner/Documents/SPHSC%20461/New%20lectures/transduction.ppt_media/corti155-1.mov" TargetMode="External"/><Relationship Id="rId2" Type="http://schemas.openxmlformats.org/officeDocument/2006/relationships/slideLayout" Target="../slideLayouts/slideLayout2.xml"/><Relationship Id="rId3"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4" Type="http://schemas.openxmlformats.org/officeDocument/2006/relationships/image" Target="../media/image9.png"/><Relationship Id="rId1" Type="http://schemas.openxmlformats.org/officeDocument/2006/relationships/video" Target="file://localhost/Users/oldlynnewerner/Documents/SPHSC%20461/New%20lectures/transduction.ppt_media/corti605-1.mov" TargetMode="External"/><Relationship Id="rId2" Type="http://schemas.openxmlformats.org/officeDocument/2006/relationships/slideLayout" Target="../slideLayouts/slideLayout2.xml"/><Relationship Id="rId3"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3"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4" Type="http://schemas.openxmlformats.org/officeDocument/2006/relationships/image" Target="../media/image11.png"/><Relationship Id="rId1" Type="http://schemas.openxmlformats.org/officeDocument/2006/relationships/video" Target="file://localhost/Users/oldlynnewerner/Documents/SPHSC%20461/New%20lectures/transduction.ppt_media/probelft-1.mov" TargetMode="External"/><Relationship Id="rId2" Type="http://schemas.openxmlformats.org/officeDocument/2006/relationships/slideLayout" Target="../slideLayouts/slideLayout2.xml"/><Relationship Id="rId3"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4" Type="http://schemas.openxmlformats.org/officeDocument/2006/relationships/image" Target="../media/image11.png"/><Relationship Id="rId1" Type="http://schemas.openxmlformats.org/officeDocument/2006/relationships/video" Target="file://localhost/Users/oldlynnewerner/Documents/SPHSC%20461/New%20lectures/transduction.ppt_media/probergh-1.mov" TargetMode="External"/><Relationship Id="rId2" Type="http://schemas.openxmlformats.org/officeDocument/2006/relationships/slideLayout" Target="../slideLayouts/slideLayout2.xml"/><Relationship Id="rId3"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3"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4" Type="http://schemas.openxmlformats.org/officeDocument/2006/relationships/image" Target="../media/image11.png"/><Relationship Id="rId1" Type="http://schemas.openxmlformats.org/officeDocument/2006/relationships/video" Target="file://localhost/Users/oldlynnewerner/Documents/SPHSC%20461/New%20lectures/transduction.ppt_media/phaslock-1.mov" TargetMode="External"/><Relationship Id="rId2" Type="http://schemas.openxmlformats.org/officeDocument/2006/relationships/slideLayout" Target="../slideLayouts/slideLayout2.xml"/><Relationship Id="rId3"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3"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3"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3"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3"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3" Type="http://schemas.openxmlformats.org/officeDocument/2006/relationships/image" Target="../media/image1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4" Type="http://schemas.openxmlformats.org/officeDocument/2006/relationships/image" Target="../media/image11.png"/><Relationship Id="rId1" Type="http://schemas.openxmlformats.org/officeDocument/2006/relationships/video" Target="file://localhost/Users/oldlynnewerner/Documents/SPHSC%20461/New%20lectures/transduction.ppt_media/phaslock-2.mov" TargetMode="External"/><Relationship Id="rId2" Type="http://schemas.openxmlformats.org/officeDocument/2006/relationships/slideLayout" Target="../slideLayouts/slideLayout2.xml"/><Relationship Id="rId3"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3"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3"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3"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3"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a:xfrm>
            <a:off x="685800" y="1828800"/>
            <a:ext cx="7772400" cy="2057400"/>
          </a:xfrm>
          <a:ln/>
        </p:spPr>
        <p:txBody>
          <a:bodyPr rIns="132080"/>
          <a:lstStyle/>
          <a:p>
            <a:r>
              <a:rPr lang="en-US"/>
              <a:t>Auditory Transduction</a:t>
            </a:r>
          </a:p>
        </p:txBody>
      </p:sp>
      <p:sp>
        <p:nvSpPr>
          <p:cNvPr id="2050" name="Rectangle 2"/>
          <p:cNvSpPr>
            <a:spLocks noGrp="1" noChangeArrowheads="1"/>
          </p:cNvSpPr>
          <p:nvPr>
            <p:ph idx="1"/>
          </p:nvPr>
        </p:nvSpPr>
        <p:spPr>
          <a:xfrm>
            <a:off x="1371600" y="3886200"/>
            <a:ext cx="6400800" cy="2971800"/>
          </a:xfrm>
          <a:ln/>
        </p:spPr>
        <p:txBody>
          <a:bodyPr rIns="132080"/>
          <a:lstStyle/>
          <a:p>
            <a:pPr marL="39688" indent="0" algn="ctr">
              <a:buFont typeface="Times" pitchFamily="-65" charset="0"/>
              <a:buNone/>
            </a:pPr>
            <a:r>
              <a:rPr lang="en-US"/>
              <a:t>How the ear converts acoustic energy into a neural response</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ln/>
        </p:spPr>
        <p:txBody>
          <a:bodyPr rIns="132080"/>
          <a:lstStyle/>
          <a:p>
            <a:r>
              <a:rPr lang="en-US"/>
              <a:t>Cochlear motion</a:t>
            </a:r>
          </a:p>
        </p:txBody>
      </p:sp>
      <p:sp>
        <p:nvSpPr>
          <p:cNvPr id="21506" name="Rectangle 2"/>
          <p:cNvSpPr>
            <a:spLocks/>
          </p:cNvSpPr>
          <p:nvPr/>
        </p:nvSpPr>
        <p:spPr bwMode="auto">
          <a:xfrm>
            <a:off x="365125" y="6270625"/>
            <a:ext cx="5021263" cy="330200"/>
          </a:xfrm>
          <a:prstGeom prst="rect">
            <a:avLst/>
          </a:prstGeom>
          <a:noFill/>
          <a:ln w="12700">
            <a:noFill/>
            <a:miter lim="800000"/>
            <a:headEnd type="none" w="med" len="med"/>
            <a:tailEnd type="none" w="med" len="med"/>
          </a:ln>
        </p:spPr>
        <p:txBody>
          <a:bodyPr wrap="none" lIns="0" tIns="0" rIns="40639" bIns="0">
            <a:prstTxWarp prst="textNoShape">
              <a:avLst/>
            </a:prstTxWarp>
            <a:spAutoFit/>
          </a:bodyPr>
          <a:lstStyle/>
          <a:p>
            <a:pPr marL="39688"/>
            <a:r>
              <a:rPr lang="en-US" sz="1400">
                <a:solidFill>
                  <a:schemeClr val="tx1"/>
                </a:solidFill>
                <a:ea typeface="Times" pitchFamily="-65" charset="0"/>
                <a:cs typeface="Times" pitchFamily="-65" charset="0"/>
              </a:rPr>
              <a:t>http://www.neurophys.wisc.edu/h&amp;b/animation/animationmain.html</a:t>
            </a:r>
          </a:p>
        </p:txBody>
      </p:sp>
      <p:pic>
        <p:nvPicPr>
          <p:cNvPr id="21507" name="Picture 3" descr="/Users/oldlynnewerner/Documents/SPHSC 461/New lectures/transduction.ppt_media/cochlmtn-1.mov">
            <a:hlinkClick r:id="" action="ppaction://media"/>
          </p:cNvPr>
          <p:cNvPicPr/>
          <p:nvPr>
            <a:videoFile r:link="rId1"/>
          </p:nvPr>
        </p:nvPicPr>
        <p:blipFill>
          <a:blip r:embed="rId4"/>
          <a:srcRect/>
          <a:stretch>
            <a:fillRect/>
          </a:stretch>
        </p:blipFill>
        <p:spPr bwMode="auto">
          <a:xfrm>
            <a:off x="2540000" y="1905000"/>
            <a:ext cx="4064000" cy="3048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1507"/>
                                        </p:tgtEl>
                                      </p:cBhvr>
                                    </p:cmd>
                                  </p:childTnLst>
                                </p:cTn>
                              </p:par>
                            </p:childTnLst>
                          </p:cTn>
                        </p:par>
                      </p:childTnLst>
                    </p:cTn>
                  </p:par>
                </p:childTnLst>
              </p:cTn>
              <p:prevCondLst>
                <p:cond evt="onPrev" delay="0">
                  <p:tgtEl>
                    <p:sldTgt/>
                  </p:tgtEl>
                </p:cond>
              </p:prevCondLst>
              <p:nextCondLst>
                <p:cond evt="onNext" delay="0">
                  <p:tgtEl>
                    <p:sldTgt/>
                  </p:tgtEl>
                </p:cond>
              </p:nextCondLst>
            </p:seq>
            <p:video fullScrn="1">
              <p:cMediaNode>
                <p:cTn id="7" repeatCount="indefinite" fill="hold" display="0">
                  <p:stCondLst>
                    <p:cond delay="indefinite"/>
                  </p:stCondLst>
                  <p:endCondLst>
                    <p:cond evt="onPrev" delay="0">
                      <p:tgtEl>
                        <p:sldTgt/>
                      </p:tgtEl>
                    </p:cond>
                  </p:endCondLst>
                </p:cTn>
                <p:tgtEl>
                  <p:spTgt spid="21507"/>
                </p:tgtEl>
              </p:cMediaNode>
            </p:video>
            <p:seq concurrent="1" nextAc="seek">
              <p:cTn id="8" restart="whenNotActive" fill="hold" evtFilter="cancelBubble" nodeType="interactiveSeq">
                <p:stCondLst>
                  <p:cond evt="onClick" delay="0">
                    <p:tgtEl>
                      <p:spTgt spid="2150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1507"/>
                                        </p:tgtEl>
                                      </p:cBhvr>
                                    </p:cmd>
                                  </p:childTnLst>
                                </p:cTn>
                              </p:par>
                            </p:childTnLst>
                          </p:cTn>
                        </p:par>
                      </p:childTnLst>
                    </p:cTn>
                  </p:par>
                </p:childTnLst>
              </p:cTn>
              <p:nextCondLst>
                <p:cond evt="onClick" delay="0">
                  <p:tgtEl>
                    <p:spTgt spid="21507"/>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xfrm>
            <a:off x="685800" y="381000"/>
            <a:ext cx="8026400" cy="1600200"/>
          </a:xfrm>
          <a:ln/>
        </p:spPr>
        <p:txBody>
          <a:bodyPr rIns="132080">
            <a:normAutofit fontScale="90000"/>
          </a:bodyPr>
          <a:lstStyle/>
          <a:p>
            <a:pPr algn="l"/>
            <a:r>
              <a:rPr lang="en-US"/>
              <a:t>The motion of the basilar membrane is similar to the motion</a:t>
            </a:r>
          </a:p>
        </p:txBody>
      </p:sp>
      <p:sp>
        <p:nvSpPr>
          <p:cNvPr id="23554" name="Rectangle 2"/>
          <p:cNvSpPr>
            <a:spLocks noGrp="1" noChangeArrowheads="1"/>
          </p:cNvSpPr>
          <p:nvPr>
            <p:ph idx="1"/>
          </p:nvPr>
        </p:nvSpPr>
        <p:spPr>
          <a:xfrm>
            <a:off x="457200" y="2332037"/>
            <a:ext cx="8229600" cy="4525963"/>
          </a:xfrm>
          <a:ln/>
        </p:spPr>
        <p:txBody>
          <a:bodyPr rIns="132080"/>
          <a:lstStyle/>
          <a:p>
            <a:pPr>
              <a:buSzPct val="99000"/>
              <a:buFont typeface="Times" pitchFamily="-65" charset="0"/>
              <a:buAutoNum type="alphaUcParenBoth"/>
            </a:pPr>
            <a:r>
              <a:rPr lang="en-US" dirty="0"/>
              <a:t> of a sine wave</a:t>
            </a:r>
          </a:p>
          <a:p>
            <a:pPr>
              <a:buSzPct val="99000"/>
              <a:buFont typeface="Times" pitchFamily="-65" charset="0"/>
              <a:buAutoNum type="alphaUcParenBoth"/>
            </a:pPr>
            <a:r>
              <a:rPr lang="en-US" dirty="0"/>
              <a:t> of a triangular wave</a:t>
            </a:r>
          </a:p>
          <a:p>
            <a:pPr>
              <a:buSzPct val="99000"/>
              <a:buFont typeface="Times" pitchFamily="-65" charset="0"/>
              <a:buAutoNum type="alphaUcParenBoth"/>
            </a:pPr>
            <a:r>
              <a:rPr lang="en-US" dirty="0"/>
              <a:t> of a rope that is “flicked” at one end</a:t>
            </a:r>
          </a:p>
        </p:txBody>
      </p:sp>
      <p:sp>
        <p:nvSpPr>
          <p:cNvPr id="5" name="Slide Number Placeholder 3"/>
          <p:cNvSpPr>
            <a:spLocks noGrp="1"/>
          </p:cNvSpPr>
          <p:nvPr>
            <p:ph type="sldNum" sz="quarter" idx="12"/>
          </p:nvPr>
        </p:nvSpPr>
        <p:spPr/>
        <p:txBody>
          <a:bodyPr/>
          <a:lstStyle/>
          <a:p>
            <a:fld id="{E9824426-67A5-F248-B479-CF9AC19C619C}" type="slidenum">
              <a:rPr lang="en-US"/>
              <a:pPr/>
              <a:t>11</a:t>
            </a:fld>
            <a:endParaRPr lang="en-US"/>
          </a:p>
        </p:txBody>
      </p:sp>
      <p:sp>
        <p:nvSpPr>
          <p:cNvPr id="23555" name="Text Box 3"/>
          <p:cNvSpPr txBox="1">
            <a:spLocks noChangeArrowheads="1"/>
          </p:cNvSpPr>
          <p:nvPr/>
        </p:nvSpPr>
        <p:spPr bwMode="auto">
          <a:xfrm>
            <a:off x="7359650" y="6248400"/>
            <a:ext cx="292100" cy="330200"/>
          </a:xfrm>
          <a:prstGeom prst="rect">
            <a:avLst/>
          </a:prstGeom>
          <a:noFill/>
          <a:ln w="12700">
            <a:noFill/>
            <a:miter lim="800000"/>
            <a:headEnd/>
            <a:tailEnd/>
          </a:ln>
        </p:spPr>
        <p:txBody>
          <a:bodyPr wrap="none">
            <a:prstTxWarp prst="textNoShape">
              <a:avLst/>
            </a:prstTxWarp>
          </a:bodyPr>
          <a:lstStyle/>
          <a:p>
            <a:pPr algn="ctr"/>
            <a:fld id="{9A7EBB71-8F63-304C-ABF6-6395A4298C68}" type="slidenum">
              <a:rPr lang="en-US" sz="1400">
                <a:solidFill>
                  <a:schemeClr val="tx1"/>
                </a:solidFill>
                <a:ea typeface="Times" pitchFamily="-65" charset="0"/>
                <a:cs typeface="Times" pitchFamily="-65" charset="0"/>
              </a:rPr>
              <a:pPr algn="ctr"/>
              <a:t>11</a:t>
            </a:fld>
            <a:endParaRPr lang="en-US" sz="1400">
              <a:solidFill>
                <a:schemeClr val="tx1"/>
              </a:solidFill>
              <a:ea typeface="Times" pitchFamily="-65" charset="0"/>
              <a:cs typeface="Times" pitchFamily="-65"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685800" y="381000"/>
            <a:ext cx="7772400" cy="2324100"/>
          </a:xfrm>
          <a:ln/>
        </p:spPr>
        <p:txBody>
          <a:bodyPr rIns="132080"/>
          <a:lstStyle/>
          <a:p>
            <a:pPr algn="l"/>
            <a:r>
              <a:rPr lang="en-US"/>
              <a:t>If I play a tone into the ear, the motion of the basilar membrane will be most like</a:t>
            </a:r>
          </a:p>
        </p:txBody>
      </p:sp>
      <p:sp>
        <p:nvSpPr>
          <p:cNvPr id="25602" name="Rectangle 2"/>
          <p:cNvSpPr>
            <a:spLocks noGrp="1" noChangeArrowheads="1"/>
          </p:cNvSpPr>
          <p:nvPr>
            <p:ph idx="1"/>
          </p:nvPr>
        </p:nvSpPr>
        <p:spPr>
          <a:xfrm>
            <a:off x="685800" y="3467100"/>
            <a:ext cx="7772400" cy="4876800"/>
          </a:xfrm>
          <a:ln/>
        </p:spPr>
        <p:txBody>
          <a:bodyPr rIns="132080"/>
          <a:lstStyle/>
          <a:p>
            <a:pPr>
              <a:buSzPct val="99000"/>
              <a:buFont typeface="Times" pitchFamily="-65" charset="0"/>
              <a:buAutoNum type="alphaUcParenBoth"/>
            </a:pPr>
            <a:r>
              <a:rPr lang="en-US"/>
              <a:t> a sine wave.</a:t>
            </a:r>
          </a:p>
          <a:p>
            <a:pPr>
              <a:buSzPct val="99000"/>
              <a:buFont typeface="Times" pitchFamily="-65" charset="0"/>
              <a:buAutoNum type="alphaUcParenBoth"/>
            </a:pPr>
            <a:r>
              <a:rPr lang="en-US"/>
              <a:t> a triangular wave.</a:t>
            </a:r>
          </a:p>
          <a:p>
            <a:pPr>
              <a:buSzPct val="99000"/>
              <a:buFont typeface="Times" pitchFamily="-65" charset="0"/>
              <a:buAutoNum type="alphaUcParenBoth"/>
            </a:pPr>
            <a:r>
              <a:rPr lang="en-US"/>
              <a:t> a rope alternately “flicked” up and down.</a:t>
            </a:r>
          </a:p>
        </p:txBody>
      </p:sp>
      <p:sp>
        <p:nvSpPr>
          <p:cNvPr id="5" name="Slide Number Placeholder 3"/>
          <p:cNvSpPr>
            <a:spLocks noGrp="1"/>
          </p:cNvSpPr>
          <p:nvPr>
            <p:ph type="sldNum" sz="quarter" idx="12"/>
          </p:nvPr>
        </p:nvSpPr>
        <p:spPr/>
        <p:txBody>
          <a:bodyPr/>
          <a:lstStyle/>
          <a:p>
            <a:fld id="{4EB15FED-865E-CC43-8256-566FD4894DBF}" type="slidenum">
              <a:rPr lang="en-US"/>
              <a:pPr/>
              <a:t>12</a:t>
            </a:fld>
            <a:endParaRPr lang="en-US"/>
          </a:p>
        </p:txBody>
      </p:sp>
      <p:sp>
        <p:nvSpPr>
          <p:cNvPr id="25603" name="Text Box 3"/>
          <p:cNvSpPr txBox="1">
            <a:spLocks noChangeArrowheads="1"/>
          </p:cNvSpPr>
          <p:nvPr/>
        </p:nvSpPr>
        <p:spPr bwMode="auto">
          <a:xfrm>
            <a:off x="7359650" y="6248400"/>
            <a:ext cx="292100" cy="330200"/>
          </a:xfrm>
          <a:prstGeom prst="rect">
            <a:avLst/>
          </a:prstGeom>
          <a:noFill/>
          <a:ln w="12700">
            <a:noFill/>
            <a:miter lim="800000"/>
            <a:headEnd/>
            <a:tailEnd/>
          </a:ln>
        </p:spPr>
        <p:txBody>
          <a:bodyPr wrap="none">
            <a:prstTxWarp prst="textNoShape">
              <a:avLst/>
            </a:prstTxWarp>
          </a:bodyPr>
          <a:lstStyle/>
          <a:p>
            <a:pPr algn="ctr"/>
            <a:fld id="{E0479F0B-DC57-FF44-9E1A-33AFFC1A7EBB}" type="slidenum">
              <a:rPr lang="en-US" sz="1400">
                <a:solidFill>
                  <a:schemeClr val="tx1"/>
                </a:solidFill>
                <a:ea typeface="Times" pitchFamily="-65" charset="0"/>
                <a:cs typeface="Times" pitchFamily="-65" charset="0"/>
              </a:rPr>
              <a:pPr algn="ctr"/>
              <a:t>12</a:t>
            </a:fld>
            <a:endParaRPr lang="en-US" sz="1400">
              <a:solidFill>
                <a:schemeClr val="tx1"/>
              </a:solidFill>
              <a:ea typeface="Times" pitchFamily="-65" charset="0"/>
              <a:cs typeface="Times" pitchFamily="-65"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xfrm>
            <a:off x="990600" y="0"/>
            <a:ext cx="7772400" cy="1143000"/>
          </a:xfrm>
          <a:ln/>
        </p:spPr>
        <p:txBody>
          <a:bodyPr rIns="132080"/>
          <a:lstStyle/>
          <a:p>
            <a:r>
              <a:rPr lang="en-US"/>
              <a:t>“shearing action”</a:t>
            </a:r>
          </a:p>
        </p:txBody>
      </p:sp>
      <p:sp>
        <p:nvSpPr>
          <p:cNvPr id="27650" name="Rectangle 2"/>
          <p:cNvSpPr>
            <a:spLocks/>
          </p:cNvSpPr>
          <p:nvPr/>
        </p:nvSpPr>
        <p:spPr bwMode="auto">
          <a:xfrm>
            <a:off x="228600" y="6550025"/>
            <a:ext cx="1674813" cy="330200"/>
          </a:xfrm>
          <a:prstGeom prst="rect">
            <a:avLst/>
          </a:prstGeom>
          <a:noFill/>
          <a:ln w="12700">
            <a:noFill/>
            <a:miter lim="800000"/>
            <a:headEnd type="none" w="med" len="med"/>
            <a:tailEnd type="none" w="med" len="med"/>
          </a:ln>
        </p:spPr>
        <p:txBody>
          <a:bodyPr wrap="none" lIns="0" tIns="0" rIns="40639" bIns="0">
            <a:prstTxWarp prst="textNoShape">
              <a:avLst/>
            </a:prstTxWarp>
            <a:spAutoFit/>
          </a:bodyPr>
          <a:lstStyle/>
          <a:p>
            <a:pPr marL="39688"/>
            <a:r>
              <a:rPr lang="en-US" sz="1400">
                <a:solidFill>
                  <a:schemeClr val="tx1"/>
                </a:solidFill>
                <a:ea typeface="Times" pitchFamily="-65" charset="0"/>
                <a:cs typeface="Times" pitchFamily="-65" charset="0"/>
              </a:rPr>
              <a:t>From Gelfand (1998)</a:t>
            </a:r>
          </a:p>
        </p:txBody>
      </p:sp>
      <p:pic>
        <p:nvPicPr>
          <p:cNvPr id="27651" name="Picture 3"/>
          <p:cNvPicPr>
            <a:picLocks noChangeArrowheads="1"/>
          </p:cNvPicPr>
          <p:nvPr/>
        </p:nvPicPr>
        <p:blipFill>
          <a:blip r:embed="rId3"/>
          <a:srcRect/>
          <a:stretch>
            <a:fillRect/>
          </a:stretch>
        </p:blipFill>
        <p:spPr bwMode="auto">
          <a:xfrm>
            <a:off x="1828800" y="1219200"/>
            <a:ext cx="6324600" cy="5272088"/>
          </a:xfrm>
          <a:prstGeom prst="rect">
            <a:avLst/>
          </a:prstGeom>
          <a:noFill/>
          <a:ln w="12700">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ln/>
        </p:spPr>
        <p:txBody>
          <a:bodyPr rIns="132080"/>
          <a:lstStyle/>
          <a:p>
            <a:r>
              <a:rPr lang="en-US"/>
              <a:t>“shearing action” movie</a:t>
            </a:r>
          </a:p>
        </p:txBody>
      </p:sp>
      <p:sp>
        <p:nvSpPr>
          <p:cNvPr id="29698" name="Rectangle 2"/>
          <p:cNvSpPr>
            <a:spLocks/>
          </p:cNvSpPr>
          <p:nvPr/>
        </p:nvSpPr>
        <p:spPr bwMode="auto">
          <a:xfrm>
            <a:off x="365125" y="6270625"/>
            <a:ext cx="5021263" cy="330200"/>
          </a:xfrm>
          <a:prstGeom prst="rect">
            <a:avLst/>
          </a:prstGeom>
          <a:noFill/>
          <a:ln w="12700">
            <a:noFill/>
            <a:miter lim="800000"/>
            <a:headEnd type="none" w="med" len="med"/>
            <a:tailEnd type="none" w="med" len="med"/>
          </a:ln>
        </p:spPr>
        <p:txBody>
          <a:bodyPr wrap="none" lIns="0" tIns="0" rIns="40639" bIns="0">
            <a:prstTxWarp prst="textNoShape">
              <a:avLst/>
            </a:prstTxWarp>
            <a:spAutoFit/>
          </a:bodyPr>
          <a:lstStyle/>
          <a:p>
            <a:pPr marL="39688"/>
            <a:r>
              <a:rPr lang="en-US" sz="1400">
                <a:solidFill>
                  <a:schemeClr val="tx1"/>
                </a:solidFill>
                <a:ea typeface="Times" pitchFamily="-65" charset="0"/>
                <a:cs typeface="Times" pitchFamily="-65" charset="0"/>
              </a:rPr>
              <a:t>http://www.neurophys.wisc.edu/h&amp;b/animation/animationmain.html</a:t>
            </a:r>
          </a:p>
        </p:txBody>
      </p:sp>
      <p:pic>
        <p:nvPicPr>
          <p:cNvPr id="29699" name="Picture 3" descr="/Users/oldlynnewerner/Documents/SPHSC 461/New lectures/transduction.ppt_media/corti155-1.mov">
            <a:hlinkClick r:id="" action="ppaction://media"/>
          </p:cNvPr>
          <p:cNvPicPr/>
          <p:nvPr>
            <a:videoFile r:link="rId1"/>
          </p:nvPr>
        </p:nvPicPr>
        <p:blipFill>
          <a:blip r:embed="rId4"/>
          <a:srcRect/>
          <a:stretch>
            <a:fillRect/>
          </a:stretch>
        </p:blipFill>
        <p:spPr bwMode="auto">
          <a:xfrm>
            <a:off x="2540000" y="1905000"/>
            <a:ext cx="4064000" cy="3048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9699"/>
                                        </p:tgtEl>
                                      </p:cBhvr>
                                    </p:cmd>
                                  </p:childTnLst>
                                </p:cTn>
                              </p:par>
                            </p:childTnLst>
                          </p:cTn>
                        </p:par>
                      </p:childTnLst>
                    </p:cTn>
                  </p:par>
                </p:childTnLst>
              </p:cTn>
              <p:prevCondLst>
                <p:cond evt="onPrev" delay="0">
                  <p:tgtEl>
                    <p:sldTgt/>
                  </p:tgtEl>
                </p:cond>
              </p:prevCondLst>
              <p:nextCondLst>
                <p:cond evt="onNext" delay="0">
                  <p:tgtEl>
                    <p:sldTgt/>
                  </p:tgtEl>
                </p:cond>
              </p:nextCondLst>
            </p:seq>
            <p:video fullScrn="1">
              <p:cMediaNode>
                <p:cTn id="7" repeatCount="indefinite" fill="hold" display="0">
                  <p:stCondLst>
                    <p:cond delay="indefinite"/>
                  </p:stCondLst>
                  <p:endCondLst>
                    <p:cond evt="onPrev" delay="0">
                      <p:tgtEl>
                        <p:sldTgt/>
                      </p:tgtEl>
                    </p:cond>
                  </p:endCondLst>
                </p:cTn>
                <p:tgtEl>
                  <p:spTgt spid="29699"/>
                </p:tgtEl>
              </p:cMediaNode>
            </p:video>
            <p:seq concurrent="1" nextAc="seek">
              <p:cTn id="8" restart="whenNotActive" fill="hold" evtFilter="cancelBubble" nodeType="interactiveSeq">
                <p:stCondLst>
                  <p:cond evt="onClick" delay="0">
                    <p:tgtEl>
                      <p:spTgt spid="29699"/>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9699"/>
                                        </p:tgtEl>
                                      </p:cBhvr>
                                    </p:cmd>
                                  </p:childTnLst>
                                </p:cTn>
                              </p:par>
                            </p:childTnLst>
                          </p:cTn>
                        </p:par>
                      </p:childTnLst>
                    </p:cTn>
                  </p:par>
                </p:childTnLst>
              </p:cTn>
              <p:nextCondLst>
                <p:cond evt="onClick" delay="0">
                  <p:tgtEl>
                    <p:spTgt spid="29699"/>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a:ln/>
        </p:spPr>
        <p:txBody>
          <a:bodyPr rIns="132080"/>
          <a:lstStyle/>
          <a:p>
            <a:r>
              <a:rPr lang="en-US"/>
              <a:t>Inner hair cell stereocilia</a:t>
            </a:r>
          </a:p>
        </p:txBody>
      </p:sp>
      <p:sp>
        <p:nvSpPr>
          <p:cNvPr id="31746" name="Rectangle 2"/>
          <p:cNvSpPr>
            <a:spLocks/>
          </p:cNvSpPr>
          <p:nvPr/>
        </p:nvSpPr>
        <p:spPr bwMode="auto">
          <a:xfrm>
            <a:off x="365125" y="6270625"/>
            <a:ext cx="5021263" cy="330200"/>
          </a:xfrm>
          <a:prstGeom prst="rect">
            <a:avLst/>
          </a:prstGeom>
          <a:noFill/>
          <a:ln w="12700">
            <a:noFill/>
            <a:miter lim="800000"/>
            <a:headEnd type="none" w="med" len="med"/>
            <a:tailEnd type="none" w="med" len="med"/>
          </a:ln>
        </p:spPr>
        <p:txBody>
          <a:bodyPr wrap="none" lIns="0" tIns="0" rIns="40639" bIns="0">
            <a:prstTxWarp prst="textNoShape">
              <a:avLst/>
            </a:prstTxWarp>
            <a:spAutoFit/>
          </a:bodyPr>
          <a:lstStyle/>
          <a:p>
            <a:pPr marL="39688"/>
            <a:r>
              <a:rPr lang="en-US" sz="1400">
                <a:solidFill>
                  <a:schemeClr val="tx1"/>
                </a:solidFill>
                <a:ea typeface="Times" pitchFamily="-65" charset="0"/>
                <a:cs typeface="Times" pitchFamily="-65" charset="0"/>
              </a:rPr>
              <a:t>http://www.neurophys.wisc.edu/h&amp;b/animation/animationmain.html</a:t>
            </a:r>
          </a:p>
        </p:txBody>
      </p:sp>
      <p:pic>
        <p:nvPicPr>
          <p:cNvPr id="31747" name="Picture 3" descr="/Users/oldlynnewerner/Documents/SPHSC 461/New lectures/transduction.ppt_media/corti605-1.mov">
            <a:hlinkClick r:id="" action="ppaction://media"/>
          </p:cNvPr>
          <p:cNvPicPr/>
          <p:nvPr>
            <a:videoFile r:link="rId1"/>
          </p:nvPr>
        </p:nvPicPr>
        <p:blipFill>
          <a:blip r:embed="rId4"/>
          <a:srcRect/>
          <a:stretch>
            <a:fillRect/>
          </a:stretch>
        </p:blipFill>
        <p:spPr bwMode="auto">
          <a:xfrm>
            <a:off x="2540000" y="1905000"/>
            <a:ext cx="4064000" cy="3048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1747"/>
                                        </p:tgtEl>
                                      </p:cBhvr>
                                    </p:cmd>
                                  </p:childTnLst>
                                </p:cTn>
                              </p:par>
                            </p:childTnLst>
                          </p:cTn>
                        </p:par>
                      </p:childTnLst>
                    </p:cTn>
                  </p:par>
                </p:childTnLst>
              </p:cTn>
              <p:prevCondLst>
                <p:cond evt="onPrev" delay="0">
                  <p:tgtEl>
                    <p:sldTgt/>
                  </p:tgtEl>
                </p:cond>
              </p:prevCondLst>
              <p:nextCondLst>
                <p:cond evt="onNext" delay="0">
                  <p:tgtEl>
                    <p:sldTgt/>
                  </p:tgtEl>
                </p:cond>
              </p:nextCondLst>
            </p:seq>
            <p:video fullScrn="1">
              <p:cMediaNode>
                <p:cTn id="7" repeatCount="indefinite" fill="hold" display="0">
                  <p:stCondLst>
                    <p:cond delay="indefinite"/>
                  </p:stCondLst>
                  <p:endCondLst>
                    <p:cond evt="onPrev" delay="0">
                      <p:tgtEl>
                        <p:sldTgt/>
                      </p:tgtEl>
                    </p:cond>
                  </p:endCondLst>
                </p:cTn>
                <p:tgtEl>
                  <p:spTgt spid="31747"/>
                </p:tgtEl>
              </p:cMediaNode>
            </p:video>
            <p:seq concurrent="1" nextAc="seek">
              <p:cTn id="8" restart="whenNotActive" fill="hold" evtFilter="cancelBubble" nodeType="interactiveSeq">
                <p:stCondLst>
                  <p:cond evt="onClick" delay="0">
                    <p:tgtEl>
                      <p:spTgt spid="3174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1747"/>
                                        </p:tgtEl>
                                      </p:cBhvr>
                                    </p:cmd>
                                  </p:childTnLst>
                                </p:cTn>
                              </p:par>
                            </p:childTnLst>
                          </p:cTn>
                        </p:par>
                      </p:childTnLst>
                    </p:cTn>
                  </p:par>
                </p:childTnLst>
              </p:cTn>
              <p:nextCondLst>
                <p:cond evt="onClick" delay="0">
                  <p:tgtEl>
                    <p:spTgt spid="31747"/>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xfrm>
            <a:off x="304800" y="38100"/>
            <a:ext cx="8153400" cy="2235200"/>
          </a:xfrm>
          <a:ln/>
        </p:spPr>
        <p:txBody>
          <a:bodyPr rIns="132080"/>
          <a:lstStyle/>
          <a:p>
            <a:pPr algn="l"/>
            <a:r>
              <a:rPr lang="en-US" dirty="0"/>
              <a:t>Shearing of the tectorial membrane across the </a:t>
            </a:r>
            <a:r>
              <a:rPr lang="en-US" dirty="0" smtClean="0"/>
              <a:t>reticular lamina </a:t>
            </a:r>
            <a:r>
              <a:rPr lang="en-US" dirty="0"/>
              <a:t>displaces the</a:t>
            </a:r>
          </a:p>
        </p:txBody>
      </p:sp>
      <p:sp>
        <p:nvSpPr>
          <p:cNvPr id="33794" name="Rectangle 2"/>
          <p:cNvSpPr>
            <a:spLocks noGrp="1" noChangeArrowheads="1"/>
          </p:cNvSpPr>
          <p:nvPr>
            <p:ph idx="1"/>
          </p:nvPr>
        </p:nvSpPr>
        <p:spPr>
          <a:xfrm>
            <a:off x="533400" y="2895600"/>
            <a:ext cx="7772400" cy="4876800"/>
          </a:xfrm>
          <a:ln/>
        </p:spPr>
        <p:txBody>
          <a:bodyPr rIns="132080"/>
          <a:lstStyle/>
          <a:p>
            <a:pPr>
              <a:buSzPct val="99000"/>
              <a:buFont typeface="Times" pitchFamily="-65" charset="0"/>
              <a:buAutoNum type="alphaUcParenBoth"/>
            </a:pPr>
            <a:r>
              <a:rPr lang="en-US" dirty="0"/>
              <a:t> </a:t>
            </a:r>
            <a:r>
              <a:rPr lang="en-US" dirty="0" err="1"/>
              <a:t>stereocilia</a:t>
            </a:r>
            <a:endParaRPr lang="en-US" dirty="0"/>
          </a:p>
          <a:p>
            <a:pPr>
              <a:buSzPct val="99000"/>
              <a:buFont typeface="Times" pitchFamily="-65" charset="0"/>
              <a:buAutoNum type="alphaUcParenBoth"/>
            </a:pPr>
            <a:r>
              <a:rPr lang="en-US" dirty="0"/>
              <a:t> basilar membrane</a:t>
            </a:r>
          </a:p>
          <a:p>
            <a:pPr>
              <a:buSzPct val="99000"/>
              <a:buFont typeface="Times" pitchFamily="-65" charset="0"/>
              <a:buAutoNum type="alphaUcParenBoth"/>
            </a:pPr>
            <a:r>
              <a:rPr lang="en-US" dirty="0"/>
              <a:t> </a:t>
            </a:r>
            <a:r>
              <a:rPr lang="en-US" dirty="0" err="1"/>
              <a:t>Deiter’s</a:t>
            </a:r>
            <a:r>
              <a:rPr lang="en-US" dirty="0"/>
              <a:t> cells</a:t>
            </a:r>
          </a:p>
          <a:p>
            <a:pPr>
              <a:buSzPct val="99000"/>
              <a:buFont typeface="Times" pitchFamily="-65" charset="0"/>
              <a:buAutoNum type="alphaUcParenBoth"/>
            </a:pPr>
            <a:r>
              <a:rPr lang="en-US" dirty="0"/>
              <a:t> pillar cells</a:t>
            </a:r>
          </a:p>
        </p:txBody>
      </p:sp>
      <p:sp>
        <p:nvSpPr>
          <p:cNvPr id="5" name="Slide Number Placeholder 3"/>
          <p:cNvSpPr>
            <a:spLocks noGrp="1"/>
          </p:cNvSpPr>
          <p:nvPr>
            <p:ph type="sldNum" sz="quarter" idx="12"/>
          </p:nvPr>
        </p:nvSpPr>
        <p:spPr/>
        <p:txBody>
          <a:bodyPr/>
          <a:lstStyle/>
          <a:p>
            <a:fld id="{9ECC150F-E7BA-F843-B5A5-B4DFE6E4137D}" type="slidenum">
              <a:rPr lang="en-US"/>
              <a:pPr/>
              <a:t>16</a:t>
            </a:fld>
            <a:endParaRPr lang="en-US"/>
          </a:p>
        </p:txBody>
      </p:sp>
      <p:sp>
        <p:nvSpPr>
          <p:cNvPr id="33795" name="Text Box 3"/>
          <p:cNvSpPr txBox="1">
            <a:spLocks noChangeArrowheads="1"/>
          </p:cNvSpPr>
          <p:nvPr/>
        </p:nvSpPr>
        <p:spPr bwMode="auto">
          <a:xfrm>
            <a:off x="7359650" y="6248400"/>
            <a:ext cx="292100" cy="330200"/>
          </a:xfrm>
          <a:prstGeom prst="rect">
            <a:avLst/>
          </a:prstGeom>
          <a:noFill/>
          <a:ln w="12700">
            <a:noFill/>
            <a:miter lim="800000"/>
            <a:headEnd/>
            <a:tailEnd/>
          </a:ln>
        </p:spPr>
        <p:txBody>
          <a:bodyPr wrap="none">
            <a:prstTxWarp prst="textNoShape">
              <a:avLst/>
            </a:prstTxWarp>
          </a:bodyPr>
          <a:lstStyle/>
          <a:p>
            <a:pPr algn="ctr"/>
            <a:fld id="{374210C5-4598-0547-BC7A-747A7B4969EC}" type="slidenum">
              <a:rPr lang="en-US" sz="1400">
                <a:solidFill>
                  <a:schemeClr val="tx1"/>
                </a:solidFill>
                <a:ea typeface="Times" pitchFamily="-65" charset="0"/>
                <a:cs typeface="Times" pitchFamily="-65" charset="0"/>
              </a:rPr>
              <a:pPr algn="ctr"/>
              <a:t>16</a:t>
            </a:fld>
            <a:endParaRPr lang="en-US" sz="1400">
              <a:solidFill>
                <a:schemeClr val="tx1"/>
              </a:solidFill>
              <a:ea typeface="Times" pitchFamily="-65" charset="0"/>
              <a:cs typeface="Times" pitchFamily="-65"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xfrm>
            <a:off x="762000" y="0"/>
            <a:ext cx="7772400" cy="1143000"/>
          </a:xfrm>
          <a:ln/>
        </p:spPr>
        <p:txBody>
          <a:bodyPr rIns="132080"/>
          <a:lstStyle/>
          <a:p>
            <a:r>
              <a:rPr lang="en-US"/>
              <a:t>Stereocilia</a:t>
            </a:r>
          </a:p>
        </p:txBody>
      </p:sp>
      <p:sp>
        <p:nvSpPr>
          <p:cNvPr id="35842" name="Rectangle 2"/>
          <p:cNvSpPr>
            <a:spLocks/>
          </p:cNvSpPr>
          <p:nvPr/>
        </p:nvSpPr>
        <p:spPr bwMode="auto">
          <a:xfrm>
            <a:off x="228600" y="6550025"/>
            <a:ext cx="2203450" cy="330200"/>
          </a:xfrm>
          <a:prstGeom prst="rect">
            <a:avLst/>
          </a:prstGeom>
          <a:noFill/>
          <a:ln w="12700">
            <a:noFill/>
            <a:miter lim="800000"/>
            <a:headEnd type="none" w="med" len="med"/>
            <a:tailEnd type="none" w="med" len="med"/>
          </a:ln>
        </p:spPr>
        <p:txBody>
          <a:bodyPr wrap="none" lIns="0" tIns="0" rIns="40639" bIns="0">
            <a:prstTxWarp prst="textNoShape">
              <a:avLst/>
            </a:prstTxWarp>
            <a:spAutoFit/>
          </a:bodyPr>
          <a:lstStyle/>
          <a:p>
            <a:pPr marL="39688"/>
            <a:r>
              <a:rPr lang="en-US" sz="1400">
                <a:solidFill>
                  <a:schemeClr val="tx1"/>
                </a:solidFill>
                <a:ea typeface="Times" pitchFamily="-65" charset="0"/>
                <a:cs typeface="Times" pitchFamily="-65" charset="0"/>
              </a:rPr>
              <a:t>From Schneider et al. (2002)</a:t>
            </a:r>
          </a:p>
        </p:txBody>
      </p:sp>
      <p:pic>
        <p:nvPicPr>
          <p:cNvPr id="35843" name="Picture 3"/>
          <p:cNvPicPr>
            <a:picLocks noChangeArrowheads="1"/>
          </p:cNvPicPr>
          <p:nvPr/>
        </p:nvPicPr>
        <p:blipFill>
          <a:blip r:embed="rId3"/>
          <a:srcRect/>
          <a:stretch>
            <a:fillRect/>
          </a:stretch>
        </p:blipFill>
        <p:spPr bwMode="auto">
          <a:xfrm>
            <a:off x="2667000" y="1524000"/>
            <a:ext cx="3917950" cy="4267200"/>
          </a:xfrm>
          <a:prstGeom prst="rect">
            <a:avLst/>
          </a:prstGeom>
          <a:noFill/>
          <a:ln w="12700">
            <a:noFill/>
            <a:miter lim="800000"/>
            <a:headEnd/>
            <a:tailEnd/>
          </a:ln>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89" name="Rectangle 1"/>
          <p:cNvSpPr>
            <a:spLocks noGrp="1" noChangeArrowheads="1"/>
          </p:cNvSpPr>
          <p:nvPr>
            <p:ph type="title"/>
          </p:nvPr>
        </p:nvSpPr>
        <p:spPr>
          <a:ln/>
        </p:spPr>
        <p:txBody>
          <a:bodyPr rIns="132080"/>
          <a:lstStyle/>
          <a:p>
            <a:r>
              <a:rPr lang="en-US"/>
              <a:t>IHC excitation</a:t>
            </a:r>
          </a:p>
        </p:txBody>
      </p:sp>
      <p:sp>
        <p:nvSpPr>
          <p:cNvPr id="37890" name="Rectangle 2"/>
          <p:cNvSpPr>
            <a:spLocks/>
          </p:cNvSpPr>
          <p:nvPr/>
        </p:nvSpPr>
        <p:spPr bwMode="auto">
          <a:xfrm>
            <a:off x="365125" y="6270625"/>
            <a:ext cx="5021263" cy="330200"/>
          </a:xfrm>
          <a:prstGeom prst="rect">
            <a:avLst/>
          </a:prstGeom>
          <a:noFill/>
          <a:ln w="12700">
            <a:noFill/>
            <a:miter lim="800000"/>
            <a:headEnd type="none" w="med" len="med"/>
            <a:tailEnd type="none" w="med" len="med"/>
          </a:ln>
        </p:spPr>
        <p:txBody>
          <a:bodyPr wrap="none" lIns="0" tIns="0" rIns="40639" bIns="0">
            <a:prstTxWarp prst="textNoShape">
              <a:avLst/>
            </a:prstTxWarp>
            <a:spAutoFit/>
          </a:bodyPr>
          <a:lstStyle/>
          <a:p>
            <a:pPr marL="39688"/>
            <a:r>
              <a:rPr lang="en-US" sz="1400">
                <a:solidFill>
                  <a:schemeClr val="tx1"/>
                </a:solidFill>
                <a:ea typeface="Times" pitchFamily="-65" charset="0"/>
                <a:cs typeface="Times" pitchFamily="-65" charset="0"/>
              </a:rPr>
              <a:t>http://www.neurophys.wisc.edu/h&amp;b/animation/animationmain.html</a:t>
            </a:r>
          </a:p>
        </p:txBody>
      </p:sp>
      <p:pic>
        <p:nvPicPr>
          <p:cNvPr id="37891" name="Picture 3" descr="/Users/oldlynnewerner/Documents/SPHSC 461/New lectures/transduction.ppt_media/probelft-1.mov">
            <a:hlinkClick r:id="" action="ppaction://media"/>
          </p:cNvPr>
          <p:cNvPicPr/>
          <p:nvPr>
            <a:videoFile r:link="rId1"/>
          </p:nvPr>
        </p:nvPicPr>
        <p:blipFill>
          <a:blip r:embed="rId4"/>
          <a:srcRect/>
          <a:stretch>
            <a:fillRect/>
          </a:stretch>
        </p:blipFill>
        <p:spPr bwMode="auto">
          <a:xfrm>
            <a:off x="2540000" y="1905000"/>
            <a:ext cx="4064000" cy="3048000"/>
          </a:xfrm>
          <a:prstGeom prst="rect">
            <a:avLst/>
          </a:prstGeom>
          <a:noFill/>
        </p:spPr>
      </p:pic>
      <p:sp>
        <p:nvSpPr>
          <p:cNvPr id="37892" name="Rectangle 4"/>
          <p:cNvSpPr>
            <a:spLocks/>
          </p:cNvSpPr>
          <p:nvPr/>
        </p:nvSpPr>
        <p:spPr bwMode="auto">
          <a:xfrm>
            <a:off x="762000" y="5527675"/>
            <a:ext cx="1077913" cy="330200"/>
          </a:xfrm>
          <a:prstGeom prst="rect">
            <a:avLst/>
          </a:prstGeom>
          <a:noFill/>
          <a:ln w="12700">
            <a:noFill/>
            <a:miter lim="800000"/>
            <a:headEnd type="none" w="med" len="med"/>
            <a:tailEnd type="none" w="med" len="med"/>
          </a:ln>
        </p:spPr>
        <p:txBody>
          <a:bodyPr wrap="none" lIns="0" tIns="0" rIns="40639" bIns="0">
            <a:prstTxWarp prst="textNoShape">
              <a:avLst/>
            </a:prstTxWarp>
            <a:spAutoFit/>
          </a:bodyPr>
          <a:lstStyle/>
          <a:p>
            <a:pPr marL="39688"/>
            <a:r>
              <a:rPr lang="en-US" sz="1400">
                <a:solidFill>
                  <a:schemeClr val="tx1"/>
                </a:solidFill>
                <a:ea typeface="Times" pitchFamily="-65" charset="0"/>
                <a:cs typeface="Times" pitchFamily="-65" charset="0"/>
              </a:rPr>
              <a:t>probelft.mov</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7891"/>
                                        </p:tgtEl>
                                      </p:cBhvr>
                                    </p:cmd>
                                  </p:childTnLst>
                                </p:cTn>
                              </p:par>
                            </p:childTnLst>
                          </p:cTn>
                        </p:par>
                      </p:childTnLst>
                    </p:cTn>
                  </p:par>
                </p:childTnLst>
              </p:cTn>
              <p:prevCondLst>
                <p:cond evt="onPrev" delay="0">
                  <p:tgtEl>
                    <p:sldTgt/>
                  </p:tgtEl>
                </p:cond>
              </p:prevCondLst>
              <p:nextCondLst>
                <p:cond evt="onNext" delay="0">
                  <p:tgtEl>
                    <p:sldTgt/>
                  </p:tgtEl>
                </p:cond>
              </p:nextCondLst>
            </p:seq>
            <p:video fullScrn="1">
              <p:cMediaNode>
                <p:cTn id="7" repeatCount="indefinite" fill="hold" display="0">
                  <p:stCondLst>
                    <p:cond delay="indefinite"/>
                  </p:stCondLst>
                  <p:endCondLst>
                    <p:cond evt="onPrev" delay="0">
                      <p:tgtEl>
                        <p:sldTgt/>
                      </p:tgtEl>
                    </p:cond>
                  </p:endCondLst>
                </p:cTn>
                <p:tgtEl>
                  <p:spTgt spid="37891"/>
                </p:tgtEl>
              </p:cMediaNode>
            </p:video>
            <p:seq concurrent="1" nextAc="seek">
              <p:cTn id="8" restart="whenNotActive" fill="hold" evtFilter="cancelBubble" nodeType="interactiveSeq">
                <p:stCondLst>
                  <p:cond evt="onClick" delay="0">
                    <p:tgtEl>
                      <p:spTgt spid="37891"/>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7891"/>
                                        </p:tgtEl>
                                      </p:cBhvr>
                                    </p:cmd>
                                  </p:childTnLst>
                                </p:cTn>
                              </p:par>
                            </p:childTnLst>
                          </p:cTn>
                        </p:par>
                      </p:childTnLst>
                    </p:cTn>
                  </p:par>
                </p:childTnLst>
              </p:cTn>
              <p:nextCondLst>
                <p:cond evt="onClick" delay="0">
                  <p:tgtEl>
                    <p:spTgt spid="37891"/>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Rectangle 1"/>
          <p:cNvSpPr>
            <a:spLocks noGrp="1" noChangeArrowheads="1"/>
          </p:cNvSpPr>
          <p:nvPr>
            <p:ph type="title"/>
          </p:nvPr>
        </p:nvSpPr>
        <p:spPr>
          <a:ln/>
        </p:spPr>
        <p:txBody>
          <a:bodyPr rIns="132080"/>
          <a:lstStyle/>
          <a:p>
            <a:r>
              <a:rPr lang="en-US"/>
              <a:t>IHC inhibition</a:t>
            </a:r>
          </a:p>
        </p:txBody>
      </p:sp>
      <p:sp>
        <p:nvSpPr>
          <p:cNvPr id="39938" name="Rectangle 2"/>
          <p:cNvSpPr>
            <a:spLocks/>
          </p:cNvSpPr>
          <p:nvPr/>
        </p:nvSpPr>
        <p:spPr bwMode="auto">
          <a:xfrm>
            <a:off x="365125" y="6270625"/>
            <a:ext cx="5021263" cy="330200"/>
          </a:xfrm>
          <a:prstGeom prst="rect">
            <a:avLst/>
          </a:prstGeom>
          <a:noFill/>
          <a:ln w="12700">
            <a:noFill/>
            <a:miter lim="800000"/>
            <a:headEnd type="none" w="med" len="med"/>
            <a:tailEnd type="none" w="med" len="med"/>
          </a:ln>
        </p:spPr>
        <p:txBody>
          <a:bodyPr wrap="none" lIns="0" tIns="0" rIns="40639" bIns="0">
            <a:prstTxWarp prst="textNoShape">
              <a:avLst/>
            </a:prstTxWarp>
            <a:spAutoFit/>
          </a:bodyPr>
          <a:lstStyle/>
          <a:p>
            <a:pPr marL="39688"/>
            <a:r>
              <a:rPr lang="en-US" sz="1400">
                <a:solidFill>
                  <a:schemeClr val="tx1"/>
                </a:solidFill>
                <a:ea typeface="Times" pitchFamily="-65" charset="0"/>
                <a:cs typeface="Times" pitchFamily="-65" charset="0"/>
              </a:rPr>
              <a:t>http://www.neurophys.wisc.edu/h&amp;b/animation/animationmain.html</a:t>
            </a:r>
          </a:p>
        </p:txBody>
      </p:sp>
      <p:pic>
        <p:nvPicPr>
          <p:cNvPr id="39939" name="Picture 3" descr="/Users/oldlynnewerner/Documents/SPHSC 461/New lectures/transduction.ppt_media/probergh-1.mov">
            <a:hlinkClick r:id="" action="ppaction://media"/>
          </p:cNvPr>
          <p:cNvPicPr/>
          <p:nvPr>
            <a:videoFile r:link="rId1"/>
          </p:nvPr>
        </p:nvPicPr>
        <p:blipFill>
          <a:blip r:embed="rId4"/>
          <a:srcRect/>
          <a:stretch>
            <a:fillRect/>
          </a:stretch>
        </p:blipFill>
        <p:spPr bwMode="auto">
          <a:xfrm>
            <a:off x="2540000" y="1905000"/>
            <a:ext cx="4064000" cy="3048000"/>
          </a:xfrm>
          <a:prstGeom prst="rect">
            <a:avLst/>
          </a:prstGeom>
          <a:noFill/>
        </p:spPr>
      </p:pic>
      <p:sp>
        <p:nvSpPr>
          <p:cNvPr id="39940" name="Rectangle 4"/>
          <p:cNvSpPr>
            <a:spLocks/>
          </p:cNvSpPr>
          <p:nvPr/>
        </p:nvSpPr>
        <p:spPr bwMode="auto">
          <a:xfrm>
            <a:off x="1257300" y="5607050"/>
            <a:ext cx="1154113" cy="330200"/>
          </a:xfrm>
          <a:prstGeom prst="rect">
            <a:avLst/>
          </a:prstGeom>
          <a:noFill/>
          <a:ln w="12700">
            <a:noFill/>
            <a:miter lim="800000"/>
            <a:headEnd type="none" w="med" len="med"/>
            <a:tailEnd type="none" w="med" len="med"/>
          </a:ln>
        </p:spPr>
        <p:txBody>
          <a:bodyPr wrap="none" lIns="0" tIns="0" rIns="40639" bIns="0">
            <a:prstTxWarp prst="textNoShape">
              <a:avLst/>
            </a:prstTxWarp>
            <a:spAutoFit/>
          </a:bodyPr>
          <a:lstStyle/>
          <a:p>
            <a:pPr marL="39688"/>
            <a:r>
              <a:rPr lang="en-US" sz="1400">
                <a:solidFill>
                  <a:schemeClr val="tx1"/>
                </a:solidFill>
                <a:ea typeface="Times" pitchFamily="-65" charset="0"/>
                <a:cs typeface="Times" pitchFamily="-65" charset="0"/>
              </a:rPr>
              <a:t>probergh.mov</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9939"/>
                                        </p:tgtEl>
                                      </p:cBhvr>
                                    </p:cmd>
                                  </p:childTnLst>
                                </p:cTn>
                              </p:par>
                            </p:childTnLst>
                          </p:cTn>
                        </p:par>
                      </p:childTnLst>
                    </p:cTn>
                  </p:par>
                </p:childTnLst>
              </p:cTn>
              <p:prevCondLst>
                <p:cond evt="onPrev" delay="0">
                  <p:tgtEl>
                    <p:sldTgt/>
                  </p:tgtEl>
                </p:cond>
              </p:prevCondLst>
              <p:nextCondLst>
                <p:cond evt="onNext" delay="0">
                  <p:tgtEl>
                    <p:sldTgt/>
                  </p:tgtEl>
                </p:cond>
              </p:nextCondLst>
            </p:seq>
            <p:video fullScrn="1">
              <p:cMediaNode>
                <p:cTn id="7" repeatCount="indefinite" fill="hold" display="0">
                  <p:stCondLst>
                    <p:cond delay="indefinite"/>
                  </p:stCondLst>
                  <p:endCondLst>
                    <p:cond evt="onPrev" delay="0">
                      <p:tgtEl>
                        <p:sldTgt/>
                      </p:tgtEl>
                    </p:cond>
                  </p:endCondLst>
                </p:cTn>
                <p:tgtEl>
                  <p:spTgt spid="39939"/>
                </p:tgtEl>
              </p:cMediaNode>
            </p:video>
            <p:seq concurrent="1" nextAc="seek">
              <p:cTn id="8" restart="whenNotActive" fill="hold" evtFilter="cancelBubble" nodeType="interactiveSeq">
                <p:stCondLst>
                  <p:cond evt="onClick" delay="0">
                    <p:tgtEl>
                      <p:spTgt spid="39939"/>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9939"/>
                                        </p:tgtEl>
                                      </p:cBhvr>
                                    </p:cmd>
                                  </p:childTnLst>
                                </p:cTn>
                              </p:par>
                            </p:childTnLst>
                          </p:cTn>
                        </p:par>
                      </p:childTnLst>
                    </p:cTn>
                  </p:par>
                </p:childTnLst>
              </p:cTn>
              <p:nextCondLst>
                <p:cond evt="onClick" delay="0">
                  <p:tgtEl>
                    <p:spTgt spid="39939"/>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0" y="0"/>
            <a:ext cx="7772400" cy="1447800"/>
          </a:xfrm>
          <a:ln/>
        </p:spPr>
        <p:txBody>
          <a:bodyPr rIns="132080"/>
          <a:lstStyle/>
          <a:p>
            <a:r>
              <a:rPr lang="en-US"/>
              <a:t>The bottom line</a:t>
            </a:r>
          </a:p>
        </p:txBody>
      </p:sp>
      <p:sp>
        <p:nvSpPr>
          <p:cNvPr id="5122" name="Rectangle 2"/>
          <p:cNvSpPr>
            <a:spLocks noGrp="1" noChangeArrowheads="1"/>
          </p:cNvSpPr>
          <p:nvPr>
            <p:ph idx="1"/>
          </p:nvPr>
        </p:nvSpPr>
        <p:spPr>
          <a:xfrm>
            <a:off x="1524000" y="1447800"/>
            <a:ext cx="6400800" cy="4914900"/>
          </a:xfrm>
          <a:ln/>
        </p:spPr>
        <p:txBody>
          <a:bodyPr rIns="132080"/>
          <a:lstStyle/>
          <a:p>
            <a:pPr marL="39688" indent="0" algn="ctr">
              <a:buFont typeface="Times" pitchFamily="-65" charset="0"/>
              <a:buNone/>
            </a:pPr>
            <a:r>
              <a:rPr lang="en-US"/>
              <a:t>Hair cells are specialized so that motion of their stereocilia changes their electrical potential, resulting in neurotransmitter release and action potentials in the nerve fibers that contact the hair cells.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5" name="Rectangle 1"/>
          <p:cNvSpPr>
            <a:spLocks noGrp="1" noChangeArrowheads="1"/>
          </p:cNvSpPr>
          <p:nvPr>
            <p:ph type="title"/>
          </p:nvPr>
        </p:nvSpPr>
        <p:spPr>
          <a:xfrm>
            <a:off x="762000" y="0"/>
            <a:ext cx="7772400" cy="1143000"/>
          </a:xfrm>
          <a:ln/>
        </p:spPr>
        <p:txBody>
          <a:bodyPr rIns="132080"/>
          <a:lstStyle/>
          <a:p>
            <a:r>
              <a:rPr lang="en-US"/>
              <a:t>Stereocilia motion</a:t>
            </a:r>
          </a:p>
        </p:txBody>
      </p:sp>
      <p:sp>
        <p:nvSpPr>
          <p:cNvPr id="41986" name="Rectangle 2"/>
          <p:cNvSpPr>
            <a:spLocks/>
          </p:cNvSpPr>
          <p:nvPr/>
        </p:nvSpPr>
        <p:spPr bwMode="auto">
          <a:xfrm>
            <a:off x="228600" y="6550025"/>
            <a:ext cx="1674813" cy="330200"/>
          </a:xfrm>
          <a:prstGeom prst="rect">
            <a:avLst/>
          </a:prstGeom>
          <a:noFill/>
          <a:ln w="12700">
            <a:noFill/>
            <a:miter lim="800000"/>
            <a:headEnd type="none" w="med" len="med"/>
            <a:tailEnd type="none" w="med" len="med"/>
          </a:ln>
        </p:spPr>
        <p:txBody>
          <a:bodyPr wrap="none" lIns="0" tIns="0" rIns="40639" bIns="0">
            <a:prstTxWarp prst="textNoShape">
              <a:avLst/>
            </a:prstTxWarp>
            <a:spAutoFit/>
          </a:bodyPr>
          <a:lstStyle/>
          <a:p>
            <a:pPr marL="39688"/>
            <a:r>
              <a:rPr lang="en-US" sz="1400">
                <a:solidFill>
                  <a:schemeClr val="tx1"/>
                </a:solidFill>
                <a:ea typeface="Times" pitchFamily="-65" charset="0"/>
                <a:cs typeface="Times" pitchFamily="-65" charset="0"/>
              </a:rPr>
              <a:t>From Gelfand (1998)</a:t>
            </a:r>
          </a:p>
        </p:txBody>
      </p:sp>
      <p:pic>
        <p:nvPicPr>
          <p:cNvPr id="41987" name="Picture 3"/>
          <p:cNvPicPr>
            <a:picLocks noChangeArrowheads="1"/>
          </p:cNvPicPr>
          <p:nvPr/>
        </p:nvPicPr>
        <p:blipFill>
          <a:blip r:embed="rId3"/>
          <a:srcRect/>
          <a:stretch>
            <a:fillRect/>
          </a:stretch>
        </p:blipFill>
        <p:spPr bwMode="auto">
          <a:xfrm>
            <a:off x="1143000" y="1066800"/>
            <a:ext cx="7467600" cy="5424488"/>
          </a:xfrm>
          <a:prstGeom prst="rect">
            <a:avLst/>
          </a:prstGeom>
          <a:noFill/>
          <a:ln w="12700">
            <a:noFill/>
            <a:miter lim="800000"/>
            <a:headEnd/>
            <a:tailEnd/>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3" name="Rectangle 1"/>
          <p:cNvSpPr>
            <a:spLocks noGrp="1" noChangeArrowheads="1"/>
          </p:cNvSpPr>
          <p:nvPr>
            <p:ph type="title"/>
          </p:nvPr>
        </p:nvSpPr>
        <p:spPr>
          <a:ln/>
        </p:spPr>
        <p:txBody>
          <a:bodyPr rIns="132080"/>
          <a:lstStyle/>
          <a:p>
            <a:r>
              <a:rPr lang="en-US"/>
              <a:t>Neural response</a:t>
            </a:r>
          </a:p>
        </p:txBody>
      </p:sp>
      <p:sp>
        <p:nvSpPr>
          <p:cNvPr id="44034" name="Rectangle 2"/>
          <p:cNvSpPr>
            <a:spLocks/>
          </p:cNvSpPr>
          <p:nvPr/>
        </p:nvSpPr>
        <p:spPr bwMode="auto">
          <a:xfrm>
            <a:off x="365125" y="6270625"/>
            <a:ext cx="5021263" cy="330200"/>
          </a:xfrm>
          <a:prstGeom prst="rect">
            <a:avLst/>
          </a:prstGeom>
          <a:noFill/>
          <a:ln w="12700">
            <a:noFill/>
            <a:miter lim="800000"/>
            <a:headEnd type="none" w="med" len="med"/>
            <a:tailEnd type="none" w="med" len="med"/>
          </a:ln>
        </p:spPr>
        <p:txBody>
          <a:bodyPr wrap="none" lIns="0" tIns="0" rIns="40639" bIns="0">
            <a:prstTxWarp prst="textNoShape">
              <a:avLst/>
            </a:prstTxWarp>
            <a:spAutoFit/>
          </a:bodyPr>
          <a:lstStyle/>
          <a:p>
            <a:pPr marL="39688"/>
            <a:r>
              <a:rPr lang="en-US" sz="1400">
                <a:solidFill>
                  <a:schemeClr val="tx1"/>
                </a:solidFill>
                <a:ea typeface="Times" pitchFamily="-65" charset="0"/>
                <a:cs typeface="Times" pitchFamily="-65" charset="0"/>
              </a:rPr>
              <a:t>http://www.neurophys.wisc.edu/h&amp;b/animation/animationmain.html</a:t>
            </a:r>
          </a:p>
        </p:txBody>
      </p:sp>
      <p:pic>
        <p:nvPicPr>
          <p:cNvPr id="44035" name="Picture 3" descr="/Users/oldlynnewerner/Documents/SPHSC 461/New lectures/transduction.ppt_media/phaslock-1.mov">
            <a:hlinkClick r:id="" action="ppaction://media"/>
          </p:cNvPr>
          <p:cNvPicPr/>
          <p:nvPr>
            <a:videoFile r:link="rId1"/>
          </p:nvPr>
        </p:nvPicPr>
        <p:blipFill>
          <a:blip r:embed="rId4"/>
          <a:srcRect/>
          <a:stretch>
            <a:fillRect/>
          </a:stretch>
        </p:blipFill>
        <p:spPr bwMode="auto">
          <a:xfrm>
            <a:off x="2540000" y="1905000"/>
            <a:ext cx="4064000" cy="3048000"/>
          </a:xfrm>
          <a:prstGeom prst="rect">
            <a:avLst/>
          </a:prstGeom>
          <a:noFill/>
        </p:spPr>
      </p:pic>
      <p:sp>
        <p:nvSpPr>
          <p:cNvPr id="44036" name="Rectangle 4"/>
          <p:cNvSpPr>
            <a:spLocks/>
          </p:cNvSpPr>
          <p:nvPr/>
        </p:nvSpPr>
        <p:spPr bwMode="auto">
          <a:xfrm>
            <a:off x="1416050" y="5527675"/>
            <a:ext cx="1146175" cy="330200"/>
          </a:xfrm>
          <a:prstGeom prst="rect">
            <a:avLst/>
          </a:prstGeom>
          <a:noFill/>
          <a:ln w="12700">
            <a:noFill/>
            <a:miter lim="800000"/>
            <a:headEnd type="none" w="med" len="med"/>
            <a:tailEnd type="none" w="med" len="med"/>
          </a:ln>
        </p:spPr>
        <p:txBody>
          <a:bodyPr wrap="none" lIns="0" tIns="0" rIns="40639" bIns="0">
            <a:prstTxWarp prst="textNoShape">
              <a:avLst/>
            </a:prstTxWarp>
            <a:spAutoFit/>
          </a:bodyPr>
          <a:lstStyle/>
          <a:p>
            <a:pPr marL="39688"/>
            <a:r>
              <a:rPr lang="en-US" sz="1400">
                <a:solidFill>
                  <a:schemeClr val="tx1"/>
                </a:solidFill>
                <a:ea typeface="Times" pitchFamily="-65" charset="0"/>
                <a:cs typeface="Times" pitchFamily="-65" charset="0"/>
              </a:rPr>
              <a:t>phaslock.mov</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4035"/>
                                        </p:tgtEl>
                                      </p:cBhvr>
                                    </p:cmd>
                                  </p:childTnLst>
                                </p:cTn>
                              </p:par>
                            </p:childTnLst>
                          </p:cTn>
                        </p:par>
                      </p:childTnLst>
                    </p:cTn>
                  </p:par>
                </p:childTnLst>
              </p:cTn>
              <p:prevCondLst>
                <p:cond evt="onPrev" delay="0">
                  <p:tgtEl>
                    <p:sldTgt/>
                  </p:tgtEl>
                </p:cond>
              </p:prevCondLst>
              <p:nextCondLst>
                <p:cond evt="onNext" delay="0">
                  <p:tgtEl>
                    <p:sldTgt/>
                  </p:tgtEl>
                </p:cond>
              </p:nextCondLst>
            </p:seq>
            <p:video fullScrn="1">
              <p:cMediaNode>
                <p:cTn id="7" repeatCount="indefinite" fill="hold" display="0">
                  <p:stCondLst>
                    <p:cond delay="indefinite"/>
                  </p:stCondLst>
                  <p:endCondLst>
                    <p:cond evt="onPrev" delay="0">
                      <p:tgtEl>
                        <p:sldTgt/>
                      </p:tgtEl>
                    </p:cond>
                  </p:endCondLst>
                </p:cTn>
                <p:tgtEl>
                  <p:spTgt spid="44035"/>
                </p:tgtEl>
              </p:cMediaNode>
            </p:video>
            <p:seq concurrent="1" nextAc="seek">
              <p:cTn id="8" restart="whenNotActive" fill="hold" evtFilter="cancelBubble" nodeType="interactiveSeq">
                <p:stCondLst>
                  <p:cond evt="onClick" delay="0">
                    <p:tgtEl>
                      <p:spTgt spid="4403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4035"/>
                                        </p:tgtEl>
                                      </p:cBhvr>
                                    </p:cmd>
                                  </p:childTnLst>
                                </p:cTn>
                              </p:par>
                            </p:childTnLst>
                          </p:cTn>
                        </p:par>
                      </p:childTnLst>
                    </p:cTn>
                  </p:par>
                </p:childTnLst>
              </p:cTn>
              <p:nextCondLst>
                <p:cond evt="onClick" delay="0">
                  <p:tgtEl>
                    <p:spTgt spid="44035"/>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1" name="Rectangle 1"/>
          <p:cNvSpPr>
            <a:spLocks noGrp="1" noChangeArrowheads="1"/>
          </p:cNvSpPr>
          <p:nvPr>
            <p:ph type="title"/>
          </p:nvPr>
        </p:nvSpPr>
        <p:spPr>
          <a:xfrm>
            <a:off x="685800" y="381000"/>
            <a:ext cx="7772400" cy="2349500"/>
          </a:xfrm>
          <a:ln/>
        </p:spPr>
        <p:txBody>
          <a:bodyPr rIns="132080"/>
          <a:lstStyle/>
          <a:p>
            <a:pPr algn="l"/>
            <a:r>
              <a:rPr lang="en-US"/>
              <a:t>Positive pressure ________ the hair cells; negative pressure _______ the hair cells.</a:t>
            </a:r>
          </a:p>
        </p:txBody>
      </p:sp>
      <p:sp>
        <p:nvSpPr>
          <p:cNvPr id="46082" name="Rectangle 2"/>
          <p:cNvSpPr>
            <a:spLocks noGrp="1" noChangeArrowheads="1"/>
          </p:cNvSpPr>
          <p:nvPr>
            <p:ph idx="1"/>
          </p:nvPr>
        </p:nvSpPr>
        <p:spPr>
          <a:xfrm>
            <a:off x="1371600" y="3276600"/>
            <a:ext cx="7772400" cy="4876800"/>
          </a:xfrm>
          <a:ln/>
        </p:spPr>
        <p:txBody>
          <a:bodyPr rIns="132080"/>
          <a:lstStyle/>
          <a:p>
            <a:pPr>
              <a:buSzPct val="99000"/>
              <a:buFont typeface="Times" pitchFamily="-65" charset="0"/>
              <a:buAutoNum type="alphaUcParenBoth"/>
            </a:pPr>
            <a:r>
              <a:rPr lang="en-US" dirty="0"/>
              <a:t> excites; excites</a:t>
            </a:r>
          </a:p>
          <a:p>
            <a:pPr>
              <a:buSzPct val="99000"/>
              <a:buFont typeface="Times" pitchFamily="-65" charset="0"/>
              <a:buAutoNum type="alphaUcParenBoth"/>
            </a:pPr>
            <a:r>
              <a:rPr lang="en-US" dirty="0"/>
              <a:t> excites; inhibits</a:t>
            </a:r>
          </a:p>
          <a:p>
            <a:pPr>
              <a:buSzPct val="99000"/>
              <a:buFont typeface="Times" pitchFamily="-65" charset="0"/>
              <a:buAutoNum type="alphaUcParenBoth"/>
            </a:pPr>
            <a:r>
              <a:rPr lang="en-US" dirty="0"/>
              <a:t> inhibits; excites</a:t>
            </a:r>
          </a:p>
          <a:p>
            <a:pPr>
              <a:buSzPct val="99000"/>
              <a:buFont typeface="Times" pitchFamily="-65" charset="0"/>
              <a:buAutoNum type="alphaUcParenBoth"/>
            </a:pPr>
            <a:r>
              <a:rPr lang="en-US" dirty="0"/>
              <a:t> inhibits; inhibits</a:t>
            </a:r>
          </a:p>
        </p:txBody>
      </p:sp>
      <p:sp>
        <p:nvSpPr>
          <p:cNvPr id="5" name="Slide Number Placeholder 3"/>
          <p:cNvSpPr>
            <a:spLocks noGrp="1"/>
          </p:cNvSpPr>
          <p:nvPr>
            <p:ph type="sldNum" sz="quarter" idx="12"/>
          </p:nvPr>
        </p:nvSpPr>
        <p:spPr/>
        <p:txBody>
          <a:bodyPr/>
          <a:lstStyle/>
          <a:p>
            <a:fld id="{10F80194-7FCD-974C-9DE6-139AD97EAB2D}" type="slidenum">
              <a:rPr lang="en-US"/>
              <a:pPr/>
              <a:t>22</a:t>
            </a:fld>
            <a:endParaRPr lang="en-US"/>
          </a:p>
        </p:txBody>
      </p:sp>
      <p:sp>
        <p:nvSpPr>
          <p:cNvPr id="46083" name="Text Box 3"/>
          <p:cNvSpPr txBox="1">
            <a:spLocks noChangeArrowheads="1"/>
          </p:cNvSpPr>
          <p:nvPr/>
        </p:nvSpPr>
        <p:spPr bwMode="auto">
          <a:xfrm>
            <a:off x="7359650" y="6248400"/>
            <a:ext cx="292100" cy="330200"/>
          </a:xfrm>
          <a:prstGeom prst="rect">
            <a:avLst/>
          </a:prstGeom>
          <a:noFill/>
          <a:ln w="12700">
            <a:noFill/>
            <a:miter lim="800000"/>
            <a:headEnd/>
            <a:tailEnd/>
          </a:ln>
        </p:spPr>
        <p:txBody>
          <a:bodyPr wrap="none">
            <a:prstTxWarp prst="textNoShape">
              <a:avLst/>
            </a:prstTxWarp>
          </a:bodyPr>
          <a:lstStyle/>
          <a:p>
            <a:pPr algn="ctr"/>
            <a:fld id="{DCECFC96-564D-434F-8F3E-1533B2C13758}" type="slidenum">
              <a:rPr lang="en-US" sz="1400">
                <a:solidFill>
                  <a:schemeClr val="tx1"/>
                </a:solidFill>
                <a:ea typeface="Times" pitchFamily="-65" charset="0"/>
                <a:cs typeface="Times" pitchFamily="-65" charset="0"/>
              </a:rPr>
              <a:pPr algn="ctr"/>
              <a:t>22</a:t>
            </a:fld>
            <a:endParaRPr lang="en-US" sz="1400">
              <a:solidFill>
                <a:schemeClr val="tx1"/>
              </a:solidFill>
              <a:ea typeface="Times" pitchFamily="-65" charset="0"/>
              <a:cs typeface="Times" pitchFamily="-65"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29" name="Rectangle 1"/>
          <p:cNvSpPr>
            <a:spLocks noGrp="1" noChangeArrowheads="1"/>
          </p:cNvSpPr>
          <p:nvPr>
            <p:ph type="title"/>
          </p:nvPr>
        </p:nvSpPr>
        <p:spPr>
          <a:ln/>
        </p:spPr>
        <p:txBody>
          <a:bodyPr rIns="132080"/>
          <a:lstStyle/>
          <a:p>
            <a:r>
              <a:rPr lang="en-US"/>
              <a:t>Tip links</a:t>
            </a:r>
          </a:p>
        </p:txBody>
      </p:sp>
      <p:pic>
        <p:nvPicPr>
          <p:cNvPr id="48130" name="Picture 2"/>
          <p:cNvPicPr>
            <a:picLocks noChangeArrowheads="1"/>
          </p:cNvPicPr>
          <p:nvPr/>
        </p:nvPicPr>
        <p:blipFill>
          <a:blip r:embed="rId3"/>
          <a:srcRect/>
          <a:stretch>
            <a:fillRect/>
          </a:stretch>
        </p:blipFill>
        <p:spPr bwMode="auto">
          <a:xfrm>
            <a:off x="1143000" y="1600200"/>
            <a:ext cx="6934200" cy="4700588"/>
          </a:xfrm>
          <a:prstGeom prst="rect">
            <a:avLst/>
          </a:prstGeom>
          <a:noFill/>
          <a:ln w="12700">
            <a:noFill/>
            <a:miter lim="800000"/>
            <a:headEnd/>
            <a:tailEnd/>
          </a:ln>
        </p:spPr>
      </p:pic>
      <p:sp>
        <p:nvSpPr>
          <p:cNvPr id="48131" name="Rectangle 3"/>
          <p:cNvSpPr>
            <a:spLocks/>
          </p:cNvSpPr>
          <p:nvPr/>
        </p:nvSpPr>
        <p:spPr bwMode="auto">
          <a:xfrm>
            <a:off x="228600" y="6550025"/>
            <a:ext cx="1674813" cy="330200"/>
          </a:xfrm>
          <a:prstGeom prst="rect">
            <a:avLst/>
          </a:prstGeom>
          <a:noFill/>
          <a:ln w="12700">
            <a:noFill/>
            <a:miter lim="800000"/>
            <a:headEnd type="none" w="med" len="med"/>
            <a:tailEnd type="none" w="med" len="med"/>
          </a:ln>
        </p:spPr>
        <p:txBody>
          <a:bodyPr wrap="none" lIns="0" tIns="0" rIns="40639" bIns="0">
            <a:prstTxWarp prst="textNoShape">
              <a:avLst/>
            </a:prstTxWarp>
            <a:spAutoFit/>
          </a:bodyPr>
          <a:lstStyle/>
          <a:p>
            <a:pPr marL="39688"/>
            <a:r>
              <a:rPr lang="en-US" sz="1400">
                <a:solidFill>
                  <a:schemeClr val="tx1"/>
                </a:solidFill>
                <a:ea typeface="Times" pitchFamily="-65" charset="0"/>
                <a:cs typeface="Times" pitchFamily="-65" charset="0"/>
              </a:rPr>
              <a:t>From Gelfand (1998)</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7" name="Rectangle 1"/>
          <p:cNvSpPr>
            <a:spLocks noGrp="1" noChangeArrowheads="1"/>
          </p:cNvSpPr>
          <p:nvPr>
            <p:ph type="title"/>
          </p:nvPr>
        </p:nvSpPr>
        <p:spPr>
          <a:xfrm>
            <a:off x="685800" y="0"/>
            <a:ext cx="7772400" cy="1600200"/>
          </a:xfrm>
          <a:ln/>
        </p:spPr>
        <p:txBody>
          <a:bodyPr rIns="132080"/>
          <a:lstStyle/>
          <a:p>
            <a:r>
              <a:rPr lang="en-US"/>
              <a:t>Opening transduction channels</a:t>
            </a:r>
          </a:p>
        </p:txBody>
      </p:sp>
      <p:sp>
        <p:nvSpPr>
          <p:cNvPr id="50178" name="Rectangle 2"/>
          <p:cNvSpPr>
            <a:spLocks/>
          </p:cNvSpPr>
          <p:nvPr/>
        </p:nvSpPr>
        <p:spPr bwMode="auto">
          <a:xfrm>
            <a:off x="228600" y="6550025"/>
            <a:ext cx="1674813" cy="330200"/>
          </a:xfrm>
          <a:prstGeom prst="rect">
            <a:avLst/>
          </a:prstGeom>
          <a:noFill/>
          <a:ln w="12700">
            <a:noFill/>
            <a:miter lim="800000"/>
            <a:headEnd type="none" w="med" len="med"/>
            <a:tailEnd type="none" w="med" len="med"/>
          </a:ln>
        </p:spPr>
        <p:txBody>
          <a:bodyPr wrap="none" lIns="0" tIns="0" rIns="40639" bIns="0">
            <a:prstTxWarp prst="textNoShape">
              <a:avLst/>
            </a:prstTxWarp>
            <a:spAutoFit/>
          </a:bodyPr>
          <a:lstStyle/>
          <a:p>
            <a:pPr marL="39688"/>
            <a:r>
              <a:rPr lang="en-US" sz="1400">
                <a:solidFill>
                  <a:schemeClr val="tx1"/>
                </a:solidFill>
                <a:ea typeface="Times" pitchFamily="-65" charset="0"/>
                <a:cs typeface="Times" pitchFamily="-65" charset="0"/>
              </a:rPr>
              <a:t>From Gelfand (1998)</a:t>
            </a:r>
          </a:p>
        </p:txBody>
      </p:sp>
      <p:pic>
        <p:nvPicPr>
          <p:cNvPr id="50179" name="Picture 3"/>
          <p:cNvPicPr>
            <a:picLocks noChangeArrowheads="1"/>
          </p:cNvPicPr>
          <p:nvPr/>
        </p:nvPicPr>
        <p:blipFill>
          <a:blip r:embed="rId3"/>
          <a:srcRect/>
          <a:stretch>
            <a:fillRect/>
          </a:stretch>
        </p:blipFill>
        <p:spPr bwMode="auto">
          <a:xfrm>
            <a:off x="838200" y="1524000"/>
            <a:ext cx="7467600" cy="4630738"/>
          </a:xfrm>
          <a:prstGeom prst="rect">
            <a:avLst/>
          </a:prstGeom>
          <a:noFill/>
          <a:ln w="12700">
            <a:noFill/>
            <a:miter lim="800000"/>
            <a:headEnd/>
            <a:tailEnd/>
          </a:ln>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5" name="Rectangle 1"/>
          <p:cNvSpPr>
            <a:spLocks noGrp="1" noChangeArrowheads="1"/>
          </p:cNvSpPr>
          <p:nvPr>
            <p:ph type="title"/>
          </p:nvPr>
        </p:nvSpPr>
        <p:spPr>
          <a:xfrm>
            <a:off x="838200" y="0"/>
            <a:ext cx="7772400" cy="1143000"/>
          </a:xfrm>
          <a:ln/>
        </p:spPr>
        <p:txBody>
          <a:bodyPr rIns="132080"/>
          <a:lstStyle/>
          <a:p>
            <a:r>
              <a:rPr lang="en-US"/>
              <a:t>Transduction channels</a:t>
            </a:r>
          </a:p>
        </p:txBody>
      </p:sp>
      <p:sp>
        <p:nvSpPr>
          <p:cNvPr id="52226" name="Rectangle 2"/>
          <p:cNvSpPr>
            <a:spLocks/>
          </p:cNvSpPr>
          <p:nvPr/>
        </p:nvSpPr>
        <p:spPr bwMode="auto">
          <a:xfrm>
            <a:off x="228600" y="6550025"/>
            <a:ext cx="1674813" cy="330200"/>
          </a:xfrm>
          <a:prstGeom prst="rect">
            <a:avLst/>
          </a:prstGeom>
          <a:noFill/>
          <a:ln w="12700">
            <a:noFill/>
            <a:miter lim="800000"/>
            <a:headEnd type="none" w="med" len="med"/>
            <a:tailEnd type="none" w="med" len="med"/>
          </a:ln>
        </p:spPr>
        <p:txBody>
          <a:bodyPr wrap="none" lIns="0" tIns="0" rIns="40639" bIns="0">
            <a:prstTxWarp prst="textNoShape">
              <a:avLst/>
            </a:prstTxWarp>
            <a:spAutoFit/>
          </a:bodyPr>
          <a:lstStyle/>
          <a:p>
            <a:pPr marL="39688"/>
            <a:r>
              <a:rPr lang="en-US" sz="1400">
                <a:solidFill>
                  <a:schemeClr val="tx1"/>
                </a:solidFill>
                <a:ea typeface="Times" pitchFamily="-65" charset="0"/>
                <a:cs typeface="Times" pitchFamily="-65" charset="0"/>
              </a:rPr>
              <a:t>From Gelfand (1998)</a:t>
            </a:r>
          </a:p>
        </p:txBody>
      </p:sp>
      <p:pic>
        <p:nvPicPr>
          <p:cNvPr id="52227" name="Picture 3"/>
          <p:cNvPicPr>
            <a:picLocks noChangeArrowheads="1"/>
          </p:cNvPicPr>
          <p:nvPr/>
        </p:nvPicPr>
        <p:blipFill>
          <a:blip r:embed="rId3"/>
          <a:srcRect/>
          <a:stretch>
            <a:fillRect/>
          </a:stretch>
        </p:blipFill>
        <p:spPr bwMode="auto">
          <a:xfrm>
            <a:off x="914400" y="838200"/>
            <a:ext cx="7315200" cy="5599113"/>
          </a:xfrm>
          <a:prstGeom prst="rect">
            <a:avLst/>
          </a:prstGeom>
          <a:noFill/>
          <a:ln w="12700">
            <a:noFill/>
            <a:miter lim="800000"/>
            <a:headEnd/>
            <a:tailEnd/>
          </a:ln>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3" name="Rectangle 1"/>
          <p:cNvSpPr>
            <a:spLocks noGrp="1" noChangeArrowheads="1"/>
          </p:cNvSpPr>
          <p:nvPr>
            <p:ph type="title"/>
          </p:nvPr>
        </p:nvSpPr>
        <p:spPr>
          <a:xfrm>
            <a:off x="520700" y="381000"/>
            <a:ext cx="8255000" cy="2603500"/>
          </a:xfrm>
          <a:ln/>
        </p:spPr>
        <p:txBody>
          <a:bodyPr rIns="132080"/>
          <a:lstStyle/>
          <a:p>
            <a:pPr algn="l"/>
            <a:r>
              <a:rPr lang="en-US"/>
              <a:t>Positive pressure _________ the tip links; negative pressure _______ the tip links</a:t>
            </a:r>
          </a:p>
        </p:txBody>
      </p:sp>
      <p:sp>
        <p:nvSpPr>
          <p:cNvPr id="54274" name="Rectangle 2"/>
          <p:cNvSpPr>
            <a:spLocks noGrp="1" noChangeArrowheads="1"/>
          </p:cNvSpPr>
          <p:nvPr>
            <p:ph idx="1"/>
          </p:nvPr>
        </p:nvSpPr>
        <p:spPr>
          <a:xfrm>
            <a:off x="685800" y="3035300"/>
            <a:ext cx="7772400" cy="4876800"/>
          </a:xfrm>
          <a:ln/>
        </p:spPr>
        <p:txBody>
          <a:bodyPr rIns="132080"/>
          <a:lstStyle/>
          <a:p>
            <a:pPr>
              <a:buSzPct val="99000"/>
              <a:buFont typeface="Times" pitchFamily="-65" charset="0"/>
              <a:buAutoNum type="alphaUcParenBoth"/>
            </a:pPr>
            <a:r>
              <a:rPr lang="en-US"/>
              <a:t> stretches; stretches</a:t>
            </a:r>
          </a:p>
          <a:p>
            <a:pPr>
              <a:buSzPct val="99000"/>
              <a:buFont typeface="Times" pitchFamily="-65" charset="0"/>
              <a:buAutoNum type="alphaUcParenBoth"/>
            </a:pPr>
            <a:r>
              <a:rPr lang="en-US"/>
              <a:t> stretches; compresses</a:t>
            </a:r>
          </a:p>
          <a:p>
            <a:pPr>
              <a:buSzPct val="99000"/>
              <a:buFont typeface="Times" pitchFamily="-65" charset="0"/>
              <a:buAutoNum type="alphaUcParenBoth"/>
            </a:pPr>
            <a:r>
              <a:rPr lang="en-US"/>
              <a:t> compresses; stretches</a:t>
            </a:r>
          </a:p>
          <a:p>
            <a:pPr>
              <a:buSzPct val="99000"/>
              <a:buFont typeface="Times" pitchFamily="-65" charset="0"/>
              <a:buAutoNum type="alphaUcParenBoth"/>
            </a:pPr>
            <a:r>
              <a:rPr lang="en-US"/>
              <a:t> compresses; compresses</a:t>
            </a:r>
          </a:p>
        </p:txBody>
      </p:sp>
      <p:sp>
        <p:nvSpPr>
          <p:cNvPr id="5" name="Slide Number Placeholder 3"/>
          <p:cNvSpPr>
            <a:spLocks noGrp="1"/>
          </p:cNvSpPr>
          <p:nvPr>
            <p:ph type="sldNum" sz="quarter" idx="12"/>
          </p:nvPr>
        </p:nvSpPr>
        <p:spPr/>
        <p:txBody>
          <a:bodyPr/>
          <a:lstStyle/>
          <a:p>
            <a:fld id="{45580F72-160B-F54C-98AC-B570B79D669C}" type="slidenum">
              <a:rPr lang="en-US"/>
              <a:pPr/>
              <a:t>26</a:t>
            </a:fld>
            <a:endParaRPr lang="en-US"/>
          </a:p>
        </p:txBody>
      </p:sp>
      <p:sp>
        <p:nvSpPr>
          <p:cNvPr id="54275" name="Text Box 3"/>
          <p:cNvSpPr txBox="1">
            <a:spLocks noChangeArrowheads="1"/>
          </p:cNvSpPr>
          <p:nvPr/>
        </p:nvSpPr>
        <p:spPr bwMode="auto">
          <a:xfrm>
            <a:off x="7359650" y="6248400"/>
            <a:ext cx="292100" cy="330200"/>
          </a:xfrm>
          <a:prstGeom prst="rect">
            <a:avLst/>
          </a:prstGeom>
          <a:noFill/>
          <a:ln w="12700">
            <a:noFill/>
            <a:miter lim="800000"/>
            <a:headEnd/>
            <a:tailEnd/>
          </a:ln>
        </p:spPr>
        <p:txBody>
          <a:bodyPr wrap="none">
            <a:prstTxWarp prst="textNoShape">
              <a:avLst/>
            </a:prstTxWarp>
          </a:bodyPr>
          <a:lstStyle/>
          <a:p>
            <a:pPr algn="ctr"/>
            <a:fld id="{5A4E60FD-344E-8846-B4E1-63A14F182D97}" type="slidenum">
              <a:rPr lang="en-US" sz="1400">
                <a:solidFill>
                  <a:schemeClr val="tx1"/>
                </a:solidFill>
                <a:ea typeface="Times" pitchFamily="-65" charset="0"/>
                <a:cs typeface="Times" pitchFamily="-65" charset="0"/>
              </a:rPr>
              <a:pPr algn="ctr"/>
              <a:t>26</a:t>
            </a:fld>
            <a:endParaRPr lang="en-US" sz="1400">
              <a:solidFill>
                <a:schemeClr val="tx1"/>
              </a:solidFill>
              <a:ea typeface="Times" pitchFamily="-65" charset="0"/>
              <a:cs typeface="Times" pitchFamily="-65"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1" name="Rectangle 1"/>
          <p:cNvSpPr>
            <a:spLocks noGrp="1" noChangeArrowheads="1"/>
          </p:cNvSpPr>
          <p:nvPr>
            <p:ph type="title"/>
          </p:nvPr>
        </p:nvSpPr>
        <p:spPr>
          <a:xfrm>
            <a:off x="685800" y="0"/>
            <a:ext cx="7772400" cy="1143000"/>
          </a:xfrm>
          <a:ln/>
        </p:spPr>
        <p:txBody>
          <a:bodyPr rIns="132080"/>
          <a:lstStyle/>
          <a:p>
            <a:r>
              <a:rPr lang="en-US"/>
              <a:t>Receptor potential</a:t>
            </a:r>
          </a:p>
        </p:txBody>
      </p:sp>
      <p:sp>
        <p:nvSpPr>
          <p:cNvPr id="56322" name="Rectangle 2"/>
          <p:cNvSpPr>
            <a:spLocks/>
          </p:cNvSpPr>
          <p:nvPr/>
        </p:nvSpPr>
        <p:spPr bwMode="auto">
          <a:xfrm>
            <a:off x="228600" y="6550025"/>
            <a:ext cx="1674813" cy="330200"/>
          </a:xfrm>
          <a:prstGeom prst="rect">
            <a:avLst/>
          </a:prstGeom>
          <a:noFill/>
          <a:ln w="12700">
            <a:noFill/>
            <a:miter lim="800000"/>
            <a:headEnd type="none" w="med" len="med"/>
            <a:tailEnd type="none" w="med" len="med"/>
          </a:ln>
        </p:spPr>
        <p:txBody>
          <a:bodyPr wrap="none" lIns="0" tIns="0" rIns="40639" bIns="0">
            <a:prstTxWarp prst="textNoShape">
              <a:avLst/>
            </a:prstTxWarp>
            <a:spAutoFit/>
          </a:bodyPr>
          <a:lstStyle/>
          <a:p>
            <a:pPr marL="39688"/>
            <a:r>
              <a:rPr lang="en-US" sz="1400">
                <a:solidFill>
                  <a:schemeClr val="tx1"/>
                </a:solidFill>
                <a:ea typeface="Times" pitchFamily="-65" charset="0"/>
                <a:cs typeface="Times" pitchFamily="-65" charset="0"/>
              </a:rPr>
              <a:t>From Gelfand (1998)</a:t>
            </a:r>
          </a:p>
        </p:txBody>
      </p:sp>
      <p:pic>
        <p:nvPicPr>
          <p:cNvPr id="56323" name="Picture 3"/>
          <p:cNvPicPr>
            <a:picLocks noChangeArrowheads="1"/>
          </p:cNvPicPr>
          <p:nvPr/>
        </p:nvPicPr>
        <p:blipFill>
          <a:blip r:embed="rId3"/>
          <a:srcRect/>
          <a:stretch>
            <a:fillRect/>
          </a:stretch>
        </p:blipFill>
        <p:spPr bwMode="auto">
          <a:xfrm>
            <a:off x="1219200" y="1295400"/>
            <a:ext cx="6781800" cy="5094288"/>
          </a:xfrm>
          <a:prstGeom prst="rect">
            <a:avLst/>
          </a:prstGeom>
          <a:noFill/>
          <a:ln w="12700">
            <a:noFill/>
            <a:miter lim="800000"/>
            <a:headEnd/>
            <a:tailEnd/>
          </a:ln>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69" name="Rectangle 1"/>
          <p:cNvSpPr>
            <a:spLocks noGrp="1" noChangeArrowheads="1"/>
          </p:cNvSpPr>
          <p:nvPr>
            <p:ph type="title"/>
          </p:nvPr>
        </p:nvSpPr>
        <p:spPr>
          <a:ln/>
        </p:spPr>
        <p:txBody>
          <a:bodyPr rIns="132080"/>
          <a:lstStyle/>
          <a:p>
            <a:r>
              <a:rPr lang="en-US"/>
              <a:t>As the sound pressure increases </a:t>
            </a:r>
          </a:p>
        </p:txBody>
      </p:sp>
      <p:sp>
        <p:nvSpPr>
          <p:cNvPr id="58370" name="Rectangle 2"/>
          <p:cNvSpPr>
            <a:spLocks noGrp="1" noChangeArrowheads="1"/>
          </p:cNvSpPr>
          <p:nvPr>
            <p:ph idx="1"/>
          </p:nvPr>
        </p:nvSpPr>
        <p:spPr>
          <a:ln/>
        </p:spPr>
        <p:txBody>
          <a:bodyPr rIns="132080"/>
          <a:lstStyle/>
          <a:p>
            <a:pPr>
              <a:buSzPct val="99000"/>
              <a:buFont typeface="Times" pitchFamily="-65" charset="0"/>
              <a:buAutoNum type="alphaUcParenBoth"/>
            </a:pPr>
            <a:r>
              <a:rPr lang="en-US"/>
              <a:t> the amplitude of basilar membrane motion increases.</a:t>
            </a:r>
          </a:p>
          <a:p>
            <a:pPr>
              <a:buSzPct val="99000"/>
              <a:buFont typeface="Times" pitchFamily="-65" charset="0"/>
              <a:buAutoNum type="alphaUcParenBoth"/>
            </a:pPr>
            <a:r>
              <a:rPr lang="en-US"/>
              <a:t> the displacement of the stereocilia increases.</a:t>
            </a:r>
          </a:p>
          <a:p>
            <a:pPr>
              <a:buSzPct val="99000"/>
              <a:buFont typeface="Times" pitchFamily="-65" charset="0"/>
              <a:buAutoNum type="alphaUcParenBoth"/>
            </a:pPr>
            <a:r>
              <a:rPr lang="en-US"/>
              <a:t> the tip links are stretched more.</a:t>
            </a:r>
          </a:p>
          <a:p>
            <a:pPr>
              <a:buSzPct val="99000"/>
              <a:buFont typeface="Times" pitchFamily="-65" charset="0"/>
              <a:buAutoNum type="alphaUcParenBoth"/>
            </a:pPr>
            <a:r>
              <a:rPr lang="en-US"/>
              <a:t> more ions flow into the hair cell.</a:t>
            </a:r>
          </a:p>
          <a:p>
            <a:pPr>
              <a:buSzPct val="99000"/>
              <a:buFont typeface="Times" pitchFamily="-65" charset="0"/>
              <a:buAutoNum type="alphaUcParenBoth"/>
            </a:pPr>
            <a:r>
              <a:rPr lang="en-US"/>
              <a:t> all of the above.</a:t>
            </a:r>
          </a:p>
        </p:txBody>
      </p:sp>
      <p:sp>
        <p:nvSpPr>
          <p:cNvPr id="5" name="Slide Number Placeholder 3"/>
          <p:cNvSpPr>
            <a:spLocks noGrp="1"/>
          </p:cNvSpPr>
          <p:nvPr>
            <p:ph type="sldNum" sz="quarter" idx="12"/>
          </p:nvPr>
        </p:nvSpPr>
        <p:spPr/>
        <p:txBody>
          <a:bodyPr/>
          <a:lstStyle/>
          <a:p>
            <a:fld id="{33B0A5E5-035B-8F41-9C94-566EF61D26FB}" type="slidenum">
              <a:rPr lang="en-US"/>
              <a:pPr/>
              <a:t>28</a:t>
            </a:fld>
            <a:endParaRPr lang="en-US"/>
          </a:p>
        </p:txBody>
      </p:sp>
      <p:sp>
        <p:nvSpPr>
          <p:cNvPr id="58371" name="Text Box 3"/>
          <p:cNvSpPr txBox="1">
            <a:spLocks noChangeArrowheads="1"/>
          </p:cNvSpPr>
          <p:nvPr/>
        </p:nvSpPr>
        <p:spPr bwMode="auto">
          <a:xfrm>
            <a:off x="7359650" y="6248400"/>
            <a:ext cx="292100" cy="330200"/>
          </a:xfrm>
          <a:prstGeom prst="rect">
            <a:avLst/>
          </a:prstGeom>
          <a:noFill/>
          <a:ln w="12700">
            <a:noFill/>
            <a:miter lim="800000"/>
            <a:headEnd/>
            <a:tailEnd/>
          </a:ln>
        </p:spPr>
        <p:txBody>
          <a:bodyPr wrap="none">
            <a:prstTxWarp prst="textNoShape">
              <a:avLst/>
            </a:prstTxWarp>
          </a:bodyPr>
          <a:lstStyle/>
          <a:p>
            <a:pPr algn="ctr"/>
            <a:fld id="{BF5FA108-E61C-1A45-B639-1881C0C2DF17}" type="slidenum">
              <a:rPr lang="en-US" sz="1400">
                <a:solidFill>
                  <a:schemeClr val="tx1"/>
                </a:solidFill>
                <a:ea typeface="Times" pitchFamily="-65" charset="0"/>
                <a:cs typeface="Times" pitchFamily="-65" charset="0"/>
              </a:rPr>
              <a:pPr algn="ctr"/>
              <a:t>28</a:t>
            </a:fld>
            <a:endParaRPr lang="en-US" sz="1400">
              <a:solidFill>
                <a:schemeClr val="tx1"/>
              </a:solidFill>
              <a:ea typeface="Times" pitchFamily="-65" charset="0"/>
              <a:cs typeface="Times" pitchFamily="-65"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7" name="Rectangle 1"/>
          <p:cNvSpPr>
            <a:spLocks noGrp="1" noChangeArrowheads="1"/>
          </p:cNvSpPr>
          <p:nvPr>
            <p:ph type="title"/>
          </p:nvPr>
        </p:nvSpPr>
        <p:spPr>
          <a:ln/>
        </p:spPr>
        <p:txBody>
          <a:bodyPr rIns="132080"/>
          <a:lstStyle/>
          <a:p>
            <a:pPr algn="l"/>
            <a:r>
              <a:rPr lang="en-US"/>
              <a:t>If more ions flow into the hair cell</a:t>
            </a:r>
          </a:p>
        </p:txBody>
      </p:sp>
      <p:sp>
        <p:nvSpPr>
          <p:cNvPr id="60418" name="Rectangle 2"/>
          <p:cNvSpPr>
            <a:spLocks noGrp="1" noChangeArrowheads="1"/>
          </p:cNvSpPr>
          <p:nvPr>
            <p:ph idx="1"/>
          </p:nvPr>
        </p:nvSpPr>
        <p:spPr>
          <a:ln/>
        </p:spPr>
        <p:txBody>
          <a:bodyPr rIns="132080"/>
          <a:lstStyle/>
          <a:p>
            <a:pPr>
              <a:buSzPct val="99000"/>
              <a:buFont typeface="Times" pitchFamily="-65" charset="0"/>
              <a:buAutoNum type="alphaUcParenBoth"/>
            </a:pPr>
            <a:r>
              <a:rPr lang="en-US"/>
              <a:t> the neurons contacting the hair cell will respond more.</a:t>
            </a:r>
          </a:p>
          <a:p>
            <a:pPr>
              <a:buSzPct val="99000"/>
              <a:buFont typeface="Times" pitchFamily="-65" charset="0"/>
              <a:buAutoNum type="alphaUcParenBoth"/>
            </a:pPr>
            <a:r>
              <a:rPr lang="en-US"/>
              <a:t> the neurons contacting the hair cell wil respond less.</a:t>
            </a:r>
          </a:p>
        </p:txBody>
      </p:sp>
      <p:sp>
        <p:nvSpPr>
          <p:cNvPr id="5" name="Slide Number Placeholder 3"/>
          <p:cNvSpPr>
            <a:spLocks noGrp="1"/>
          </p:cNvSpPr>
          <p:nvPr>
            <p:ph type="sldNum" sz="quarter" idx="12"/>
          </p:nvPr>
        </p:nvSpPr>
        <p:spPr/>
        <p:txBody>
          <a:bodyPr/>
          <a:lstStyle/>
          <a:p>
            <a:fld id="{6B91F833-588C-6740-87DF-141A8766C6E3}" type="slidenum">
              <a:rPr lang="en-US"/>
              <a:pPr/>
              <a:t>29</a:t>
            </a:fld>
            <a:endParaRPr lang="en-US"/>
          </a:p>
        </p:txBody>
      </p:sp>
      <p:sp>
        <p:nvSpPr>
          <p:cNvPr id="60419" name="Text Box 3"/>
          <p:cNvSpPr txBox="1">
            <a:spLocks noChangeArrowheads="1"/>
          </p:cNvSpPr>
          <p:nvPr/>
        </p:nvSpPr>
        <p:spPr bwMode="auto">
          <a:xfrm>
            <a:off x="7359650" y="6248400"/>
            <a:ext cx="292100" cy="330200"/>
          </a:xfrm>
          <a:prstGeom prst="rect">
            <a:avLst/>
          </a:prstGeom>
          <a:noFill/>
          <a:ln w="12700">
            <a:noFill/>
            <a:miter lim="800000"/>
            <a:headEnd/>
            <a:tailEnd/>
          </a:ln>
        </p:spPr>
        <p:txBody>
          <a:bodyPr wrap="none">
            <a:prstTxWarp prst="textNoShape">
              <a:avLst/>
            </a:prstTxWarp>
          </a:bodyPr>
          <a:lstStyle/>
          <a:p>
            <a:pPr algn="ctr"/>
            <a:fld id="{7004D831-805B-8A49-9E07-8BC0090059D2}" type="slidenum">
              <a:rPr lang="en-US" sz="1400">
                <a:solidFill>
                  <a:schemeClr val="tx1"/>
                </a:solidFill>
                <a:ea typeface="Times" pitchFamily="-65" charset="0"/>
                <a:cs typeface="Times" pitchFamily="-65" charset="0"/>
              </a:rPr>
              <a:pPr algn="ctr"/>
              <a:t>29</a:t>
            </a:fld>
            <a:endParaRPr lang="en-US" sz="1400">
              <a:solidFill>
                <a:schemeClr val="tx1"/>
              </a:solidFill>
              <a:ea typeface="Times" pitchFamily="-65" charset="0"/>
              <a:cs typeface="Times" pitchFamily="-65"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482600" y="76200"/>
            <a:ext cx="8089900" cy="1905000"/>
          </a:xfrm>
          <a:ln/>
        </p:spPr>
        <p:txBody>
          <a:bodyPr rIns="132080"/>
          <a:lstStyle/>
          <a:p>
            <a:r>
              <a:rPr lang="en-US"/>
              <a:t>A closer look at the organ of Corti</a:t>
            </a:r>
          </a:p>
        </p:txBody>
      </p:sp>
      <p:pic>
        <p:nvPicPr>
          <p:cNvPr id="7170" name="Picture 2"/>
          <p:cNvPicPr>
            <a:picLocks noChangeArrowheads="1"/>
          </p:cNvPicPr>
          <p:nvPr/>
        </p:nvPicPr>
        <p:blipFill>
          <a:blip r:embed="rId3"/>
          <a:srcRect/>
          <a:stretch>
            <a:fillRect/>
          </a:stretch>
        </p:blipFill>
        <p:spPr bwMode="auto">
          <a:xfrm>
            <a:off x="533400" y="1600200"/>
            <a:ext cx="7926388" cy="4902200"/>
          </a:xfrm>
          <a:prstGeom prst="rect">
            <a:avLst/>
          </a:prstGeom>
          <a:noFill/>
          <a:ln w="12700">
            <a:noFill/>
            <a:miter lim="800000"/>
            <a:headEnd/>
            <a:tailEnd/>
          </a:ln>
        </p:spPr>
      </p:pic>
      <p:sp>
        <p:nvSpPr>
          <p:cNvPr id="7171" name="Rectangle 3"/>
          <p:cNvSpPr>
            <a:spLocks/>
          </p:cNvSpPr>
          <p:nvPr/>
        </p:nvSpPr>
        <p:spPr bwMode="auto">
          <a:xfrm>
            <a:off x="365125" y="6499225"/>
            <a:ext cx="1616075" cy="330200"/>
          </a:xfrm>
          <a:prstGeom prst="rect">
            <a:avLst/>
          </a:prstGeom>
          <a:noFill/>
          <a:ln w="12700">
            <a:noFill/>
            <a:miter lim="800000"/>
            <a:headEnd type="none" w="med" len="med"/>
            <a:tailEnd type="none" w="med" len="med"/>
          </a:ln>
        </p:spPr>
        <p:txBody>
          <a:bodyPr wrap="none" lIns="0" tIns="0" rIns="40639" bIns="0">
            <a:prstTxWarp prst="textNoShape">
              <a:avLst/>
            </a:prstTxWarp>
            <a:spAutoFit/>
          </a:bodyPr>
          <a:lstStyle/>
          <a:p>
            <a:pPr marL="39688"/>
            <a:r>
              <a:rPr lang="en-US" sz="1400">
                <a:solidFill>
                  <a:schemeClr val="tx1"/>
                </a:solidFill>
                <a:ea typeface="Times" pitchFamily="-65" charset="0"/>
                <a:cs typeface="Times" pitchFamily="-65" charset="0"/>
              </a:rPr>
              <a:t>From Pickles (1992)</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5" name="Rectangle 1"/>
          <p:cNvSpPr>
            <a:spLocks noGrp="1" noChangeArrowheads="1"/>
          </p:cNvSpPr>
          <p:nvPr>
            <p:ph type="title"/>
          </p:nvPr>
        </p:nvSpPr>
        <p:spPr>
          <a:xfrm>
            <a:off x="762000" y="0"/>
            <a:ext cx="7772400" cy="1143000"/>
          </a:xfrm>
          <a:ln/>
        </p:spPr>
        <p:txBody>
          <a:bodyPr rIns="132080"/>
          <a:lstStyle/>
          <a:p>
            <a:r>
              <a:rPr lang="en-US"/>
              <a:t>Neural response rate</a:t>
            </a:r>
          </a:p>
        </p:txBody>
      </p:sp>
      <p:pic>
        <p:nvPicPr>
          <p:cNvPr id="62466" name="Picture 2"/>
          <p:cNvPicPr>
            <a:picLocks noChangeArrowheads="1"/>
          </p:cNvPicPr>
          <p:nvPr/>
        </p:nvPicPr>
        <p:blipFill>
          <a:blip r:embed="rId3"/>
          <a:srcRect/>
          <a:stretch>
            <a:fillRect/>
          </a:stretch>
        </p:blipFill>
        <p:spPr bwMode="auto">
          <a:xfrm>
            <a:off x="1066800" y="990600"/>
            <a:ext cx="7162800" cy="5334000"/>
          </a:xfrm>
          <a:prstGeom prst="rect">
            <a:avLst/>
          </a:prstGeom>
          <a:noFill/>
          <a:ln w="12700">
            <a:noFill/>
            <a:miter lim="800000"/>
            <a:headEnd/>
            <a:tailEnd/>
          </a:ln>
        </p:spPr>
      </p:pic>
      <p:sp>
        <p:nvSpPr>
          <p:cNvPr id="62467" name="Rectangle 3"/>
          <p:cNvSpPr>
            <a:spLocks/>
          </p:cNvSpPr>
          <p:nvPr/>
        </p:nvSpPr>
        <p:spPr bwMode="auto">
          <a:xfrm>
            <a:off x="228600" y="6553200"/>
            <a:ext cx="1616075" cy="330200"/>
          </a:xfrm>
          <a:prstGeom prst="rect">
            <a:avLst/>
          </a:prstGeom>
          <a:noFill/>
          <a:ln w="12700">
            <a:noFill/>
            <a:miter lim="800000"/>
            <a:headEnd type="none" w="med" len="med"/>
            <a:tailEnd type="none" w="med" len="med"/>
          </a:ln>
        </p:spPr>
        <p:txBody>
          <a:bodyPr wrap="none" lIns="0" tIns="0" rIns="40639" bIns="0">
            <a:prstTxWarp prst="textNoShape">
              <a:avLst/>
            </a:prstTxWarp>
            <a:spAutoFit/>
          </a:bodyPr>
          <a:lstStyle/>
          <a:p>
            <a:pPr marL="39688"/>
            <a:r>
              <a:rPr lang="en-US" sz="1400">
                <a:solidFill>
                  <a:schemeClr val="tx1"/>
                </a:solidFill>
                <a:ea typeface="Times" pitchFamily="-65" charset="0"/>
                <a:cs typeface="Times" pitchFamily="-65" charset="0"/>
              </a:rPr>
              <a:t>From Pickles (1992)</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3" name="Rectangle 1"/>
          <p:cNvSpPr>
            <a:spLocks noGrp="1" noChangeArrowheads="1"/>
          </p:cNvSpPr>
          <p:nvPr>
            <p:ph type="title"/>
          </p:nvPr>
        </p:nvSpPr>
        <p:spPr>
          <a:xfrm>
            <a:off x="685800" y="127000"/>
            <a:ext cx="7772400" cy="2235200"/>
          </a:xfrm>
          <a:ln/>
        </p:spPr>
        <p:txBody>
          <a:bodyPr rIns="132080"/>
          <a:lstStyle/>
          <a:p>
            <a:pPr algn="l"/>
            <a:r>
              <a:rPr lang="en-US"/>
              <a:t>If I play a tone into the ear, action potentials in the neurons contacting a hair cell</a:t>
            </a:r>
          </a:p>
        </p:txBody>
      </p:sp>
      <p:sp>
        <p:nvSpPr>
          <p:cNvPr id="64514" name="Rectangle 2"/>
          <p:cNvSpPr>
            <a:spLocks noGrp="1" noChangeArrowheads="1"/>
          </p:cNvSpPr>
          <p:nvPr>
            <p:ph idx="1"/>
          </p:nvPr>
        </p:nvSpPr>
        <p:spPr>
          <a:xfrm>
            <a:off x="546100" y="2222500"/>
            <a:ext cx="7772400" cy="4876800"/>
          </a:xfrm>
          <a:ln/>
        </p:spPr>
        <p:txBody>
          <a:bodyPr rIns="132080"/>
          <a:lstStyle/>
          <a:p>
            <a:pPr>
              <a:buSzPct val="99000"/>
              <a:buFont typeface="Times" pitchFamily="-65" charset="0"/>
              <a:buAutoNum type="alphaUcParenBoth"/>
            </a:pPr>
            <a:r>
              <a:rPr lang="en-US"/>
              <a:t> will tend to occur at the negative phase of the sound wave.</a:t>
            </a:r>
          </a:p>
          <a:p>
            <a:pPr>
              <a:buSzPct val="99000"/>
              <a:buFont typeface="Times" pitchFamily="-65" charset="0"/>
              <a:buAutoNum type="alphaUcParenBoth"/>
            </a:pPr>
            <a:r>
              <a:rPr lang="en-US"/>
              <a:t> will tend to occur at the positive phase of the sound wave.</a:t>
            </a:r>
          </a:p>
          <a:p>
            <a:pPr>
              <a:buSzPct val="99000"/>
              <a:buFont typeface="Times" pitchFamily="-65" charset="0"/>
              <a:buAutoNum type="alphaUcParenBoth"/>
            </a:pPr>
            <a:r>
              <a:rPr lang="en-US"/>
              <a:t> will occur equally often at all phases of the sound wave.</a:t>
            </a:r>
          </a:p>
        </p:txBody>
      </p:sp>
      <p:sp>
        <p:nvSpPr>
          <p:cNvPr id="5" name="Slide Number Placeholder 3"/>
          <p:cNvSpPr>
            <a:spLocks noGrp="1"/>
          </p:cNvSpPr>
          <p:nvPr>
            <p:ph type="sldNum" sz="quarter" idx="12"/>
          </p:nvPr>
        </p:nvSpPr>
        <p:spPr/>
        <p:txBody>
          <a:bodyPr/>
          <a:lstStyle/>
          <a:p>
            <a:fld id="{18791760-DBFF-E041-9480-B76B91349A6B}" type="slidenum">
              <a:rPr lang="en-US"/>
              <a:pPr/>
              <a:t>31</a:t>
            </a:fld>
            <a:endParaRPr lang="en-US"/>
          </a:p>
        </p:txBody>
      </p:sp>
      <p:sp>
        <p:nvSpPr>
          <p:cNvPr id="64515" name="Text Box 3"/>
          <p:cNvSpPr txBox="1">
            <a:spLocks noChangeArrowheads="1"/>
          </p:cNvSpPr>
          <p:nvPr/>
        </p:nvSpPr>
        <p:spPr bwMode="auto">
          <a:xfrm>
            <a:off x="7359650" y="6248400"/>
            <a:ext cx="292100" cy="330200"/>
          </a:xfrm>
          <a:prstGeom prst="rect">
            <a:avLst/>
          </a:prstGeom>
          <a:noFill/>
          <a:ln w="12700">
            <a:noFill/>
            <a:miter lim="800000"/>
            <a:headEnd/>
            <a:tailEnd/>
          </a:ln>
        </p:spPr>
        <p:txBody>
          <a:bodyPr wrap="none">
            <a:prstTxWarp prst="textNoShape">
              <a:avLst/>
            </a:prstTxWarp>
          </a:bodyPr>
          <a:lstStyle/>
          <a:p>
            <a:pPr algn="ctr"/>
            <a:fld id="{AD79D894-36DD-E449-AADB-ECF14677D29F}" type="slidenum">
              <a:rPr lang="en-US" sz="1400">
                <a:solidFill>
                  <a:schemeClr val="tx1"/>
                </a:solidFill>
                <a:ea typeface="Times" pitchFamily="-65" charset="0"/>
                <a:cs typeface="Times" pitchFamily="-65" charset="0"/>
              </a:rPr>
              <a:pPr algn="ctr"/>
              <a:t>31</a:t>
            </a:fld>
            <a:endParaRPr lang="en-US" sz="1400">
              <a:solidFill>
                <a:schemeClr val="tx1"/>
              </a:solidFill>
              <a:ea typeface="Times" pitchFamily="-65" charset="0"/>
              <a:cs typeface="Times" pitchFamily="-65" charset="0"/>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1" name="Rectangle 1"/>
          <p:cNvSpPr>
            <a:spLocks noGrp="1" noChangeArrowheads="1"/>
          </p:cNvSpPr>
          <p:nvPr>
            <p:ph type="title"/>
          </p:nvPr>
        </p:nvSpPr>
        <p:spPr>
          <a:ln/>
        </p:spPr>
        <p:txBody>
          <a:bodyPr rIns="132080"/>
          <a:lstStyle/>
          <a:p>
            <a:r>
              <a:rPr lang="en-US"/>
              <a:t>Neural response</a:t>
            </a:r>
          </a:p>
        </p:txBody>
      </p:sp>
      <p:sp>
        <p:nvSpPr>
          <p:cNvPr id="66562" name="Rectangle 2"/>
          <p:cNvSpPr>
            <a:spLocks/>
          </p:cNvSpPr>
          <p:nvPr/>
        </p:nvSpPr>
        <p:spPr bwMode="auto">
          <a:xfrm>
            <a:off x="365125" y="6270625"/>
            <a:ext cx="5021263" cy="330200"/>
          </a:xfrm>
          <a:prstGeom prst="rect">
            <a:avLst/>
          </a:prstGeom>
          <a:noFill/>
          <a:ln w="12700">
            <a:noFill/>
            <a:miter lim="800000"/>
            <a:headEnd type="none" w="med" len="med"/>
            <a:tailEnd type="none" w="med" len="med"/>
          </a:ln>
        </p:spPr>
        <p:txBody>
          <a:bodyPr wrap="none" lIns="0" tIns="0" rIns="40639" bIns="0">
            <a:prstTxWarp prst="textNoShape">
              <a:avLst/>
            </a:prstTxWarp>
            <a:spAutoFit/>
          </a:bodyPr>
          <a:lstStyle/>
          <a:p>
            <a:pPr marL="39688"/>
            <a:r>
              <a:rPr lang="en-US" sz="1400">
                <a:solidFill>
                  <a:schemeClr val="tx1"/>
                </a:solidFill>
                <a:ea typeface="Times" pitchFamily="-65" charset="0"/>
                <a:cs typeface="Times" pitchFamily="-65" charset="0"/>
              </a:rPr>
              <a:t>http://www.neurophys.wisc.edu/h&amp;b/animation/animationmain.html</a:t>
            </a:r>
          </a:p>
        </p:txBody>
      </p:sp>
      <p:pic>
        <p:nvPicPr>
          <p:cNvPr id="66563" name="Picture 3" descr="/Users/oldlynnewerner/Documents/SPHSC 461/New lectures/transduction.ppt_media/phaslock-2.mov">
            <a:hlinkClick r:id="" action="ppaction://media"/>
          </p:cNvPr>
          <p:cNvPicPr/>
          <p:nvPr>
            <a:videoFile r:link="rId1"/>
          </p:nvPr>
        </p:nvPicPr>
        <p:blipFill>
          <a:blip r:embed="rId4"/>
          <a:srcRect/>
          <a:stretch>
            <a:fillRect/>
          </a:stretch>
        </p:blipFill>
        <p:spPr bwMode="auto">
          <a:xfrm>
            <a:off x="2540000" y="1905000"/>
            <a:ext cx="4064000" cy="3048000"/>
          </a:xfrm>
          <a:prstGeom prst="rect">
            <a:avLst/>
          </a:prstGeom>
          <a:noFill/>
        </p:spPr>
      </p:pic>
      <p:sp>
        <p:nvSpPr>
          <p:cNvPr id="66564" name="Rectangle 4"/>
          <p:cNvSpPr>
            <a:spLocks/>
          </p:cNvSpPr>
          <p:nvPr/>
        </p:nvSpPr>
        <p:spPr bwMode="auto">
          <a:xfrm>
            <a:off x="1693863" y="5429250"/>
            <a:ext cx="1146175" cy="330200"/>
          </a:xfrm>
          <a:prstGeom prst="rect">
            <a:avLst/>
          </a:prstGeom>
          <a:noFill/>
          <a:ln w="12700">
            <a:noFill/>
            <a:miter lim="800000"/>
            <a:headEnd type="none" w="med" len="med"/>
            <a:tailEnd type="none" w="med" len="med"/>
          </a:ln>
        </p:spPr>
        <p:txBody>
          <a:bodyPr wrap="none" lIns="0" tIns="0" rIns="40639" bIns="0">
            <a:prstTxWarp prst="textNoShape">
              <a:avLst/>
            </a:prstTxWarp>
            <a:spAutoFit/>
          </a:bodyPr>
          <a:lstStyle/>
          <a:p>
            <a:pPr marL="39688"/>
            <a:r>
              <a:rPr lang="en-US" sz="1400">
                <a:solidFill>
                  <a:schemeClr val="tx1"/>
                </a:solidFill>
                <a:ea typeface="Times" pitchFamily="-65" charset="0"/>
                <a:cs typeface="Times" pitchFamily="-65" charset="0"/>
              </a:rPr>
              <a:t>phaslock.mov</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6563"/>
                                        </p:tgtEl>
                                      </p:cBhvr>
                                    </p:cmd>
                                  </p:childTnLst>
                                </p:cTn>
                              </p:par>
                            </p:childTnLst>
                          </p:cTn>
                        </p:par>
                      </p:childTnLst>
                    </p:cTn>
                  </p:par>
                </p:childTnLst>
              </p:cTn>
              <p:prevCondLst>
                <p:cond evt="onPrev" delay="0">
                  <p:tgtEl>
                    <p:sldTgt/>
                  </p:tgtEl>
                </p:cond>
              </p:prevCondLst>
              <p:nextCondLst>
                <p:cond evt="onNext" delay="0">
                  <p:tgtEl>
                    <p:sldTgt/>
                  </p:tgtEl>
                </p:cond>
              </p:nextCondLst>
            </p:seq>
            <p:video fullScrn="1">
              <p:cMediaNode>
                <p:cTn id="7" repeatCount="indefinite" fill="hold" display="0">
                  <p:stCondLst>
                    <p:cond delay="indefinite"/>
                  </p:stCondLst>
                  <p:endCondLst>
                    <p:cond evt="onPrev" delay="0">
                      <p:tgtEl>
                        <p:sldTgt/>
                      </p:tgtEl>
                    </p:cond>
                  </p:endCondLst>
                </p:cTn>
                <p:tgtEl>
                  <p:spTgt spid="66563"/>
                </p:tgtEl>
              </p:cMediaNode>
            </p:video>
            <p:seq concurrent="1" nextAc="seek">
              <p:cTn id="8" restart="whenNotActive" fill="hold" evtFilter="cancelBubble" nodeType="interactiveSeq">
                <p:stCondLst>
                  <p:cond evt="onClick" delay="0">
                    <p:tgtEl>
                      <p:spTgt spid="6656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6563"/>
                                        </p:tgtEl>
                                      </p:cBhvr>
                                    </p:cmd>
                                  </p:childTnLst>
                                </p:cTn>
                              </p:par>
                            </p:childTnLst>
                          </p:cTn>
                        </p:par>
                      </p:childTnLst>
                    </p:cTn>
                  </p:par>
                </p:childTnLst>
              </p:cTn>
              <p:nextCondLst>
                <p:cond evt="onClick" delay="0">
                  <p:tgtEl>
                    <p:spTgt spid="66563"/>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7" name="Rectangle 1"/>
          <p:cNvSpPr>
            <a:spLocks noGrp="1" noChangeArrowheads="1"/>
          </p:cNvSpPr>
          <p:nvPr>
            <p:ph type="title"/>
          </p:nvPr>
        </p:nvSpPr>
        <p:spPr>
          <a:xfrm>
            <a:off x="762000" y="-152400"/>
            <a:ext cx="7772400" cy="990600"/>
          </a:xfrm>
          <a:ln/>
        </p:spPr>
        <p:txBody>
          <a:bodyPr rIns="132080"/>
          <a:lstStyle/>
          <a:p>
            <a:r>
              <a:rPr lang="en-US"/>
              <a:t>Conclusions</a:t>
            </a:r>
          </a:p>
        </p:txBody>
      </p:sp>
      <p:sp>
        <p:nvSpPr>
          <p:cNvPr id="70658" name="Rectangle 2"/>
          <p:cNvSpPr>
            <a:spLocks noGrp="1" noChangeArrowheads="1"/>
          </p:cNvSpPr>
          <p:nvPr>
            <p:ph idx="1"/>
          </p:nvPr>
        </p:nvSpPr>
        <p:spPr>
          <a:xfrm>
            <a:off x="317500" y="596900"/>
            <a:ext cx="8140700" cy="5791200"/>
          </a:xfrm>
          <a:ln/>
        </p:spPr>
        <p:txBody>
          <a:bodyPr rIns="132080"/>
          <a:lstStyle/>
          <a:p>
            <a:r>
              <a:rPr lang="en-US"/>
              <a:t>The stria vascularis maintains a potential difference between the tops and bottoms of hair cells.</a:t>
            </a:r>
          </a:p>
          <a:p>
            <a:r>
              <a:rPr lang="en-US"/>
              <a:t>When the basilar membrane is set into motion, the tectorial membrane shears across the hair cell stereocilia.</a:t>
            </a:r>
          </a:p>
          <a:p>
            <a:r>
              <a:rPr lang="en-US"/>
              <a:t>When the stereocilia are pushed “out”, the tip links are stretched, opening ion channels in the stereocilia tips that allow ions to flow into the hair cell.</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5" name="Rectangle 1"/>
          <p:cNvSpPr>
            <a:spLocks noGrp="1" noChangeArrowheads="1"/>
          </p:cNvSpPr>
          <p:nvPr>
            <p:ph type="title"/>
          </p:nvPr>
        </p:nvSpPr>
        <p:spPr>
          <a:ln/>
        </p:spPr>
        <p:txBody>
          <a:bodyPr rIns="132080"/>
          <a:lstStyle/>
          <a:p>
            <a:r>
              <a:rPr lang="en-US"/>
              <a:t>Conclusions (continued)</a:t>
            </a:r>
          </a:p>
        </p:txBody>
      </p:sp>
      <p:sp>
        <p:nvSpPr>
          <p:cNvPr id="72706" name="Rectangle 2"/>
          <p:cNvSpPr>
            <a:spLocks noGrp="1" noChangeArrowheads="1"/>
          </p:cNvSpPr>
          <p:nvPr>
            <p:ph idx="1"/>
          </p:nvPr>
        </p:nvSpPr>
        <p:spPr>
          <a:ln/>
        </p:spPr>
        <p:txBody>
          <a:bodyPr rIns="132080"/>
          <a:lstStyle/>
          <a:p>
            <a:r>
              <a:rPr lang="en-US"/>
              <a:t>This electrical change results in neurotransmitter release and a response in the auditory nerve fibers contacting the hair cell.</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3" name="Rectangle 1"/>
          <p:cNvSpPr>
            <a:spLocks/>
          </p:cNvSpPr>
          <p:nvPr/>
        </p:nvSpPr>
        <p:spPr bwMode="auto">
          <a:xfrm>
            <a:off x="685800" y="793750"/>
            <a:ext cx="7772400" cy="774700"/>
          </a:xfrm>
          <a:prstGeom prst="rect">
            <a:avLst/>
          </a:prstGeom>
          <a:noFill/>
          <a:ln w="12700">
            <a:noFill/>
            <a:miter lim="800000"/>
            <a:headEnd type="none" w="med" len="med"/>
            <a:tailEnd type="none" w="med" len="med"/>
          </a:ln>
        </p:spPr>
        <p:txBody>
          <a:bodyPr lIns="0" tIns="0" rIns="40639" bIns="0" anchor="ctr">
            <a:prstTxWarp prst="textNoShape">
              <a:avLst/>
            </a:prstTxWarp>
          </a:bodyPr>
          <a:lstStyle/>
          <a:p>
            <a:pPr marL="39688" algn="ctr"/>
            <a:r>
              <a:rPr lang="en-US" sz="4400" dirty="0">
                <a:solidFill>
                  <a:srgbClr val="000000"/>
                </a:solidFill>
                <a:ea typeface="Times" pitchFamily="-65" charset="0"/>
                <a:cs typeface="Times" pitchFamily="-65" charset="0"/>
              </a:rPr>
              <a:t>Text sources</a:t>
            </a:r>
          </a:p>
        </p:txBody>
      </p:sp>
      <p:sp>
        <p:nvSpPr>
          <p:cNvPr id="74754" name="Rectangle 2"/>
          <p:cNvSpPr>
            <a:spLocks/>
          </p:cNvSpPr>
          <p:nvPr/>
        </p:nvSpPr>
        <p:spPr bwMode="auto">
          <a:xfrm>
            <a:off x="685800" y="1981200"/>
            <a:ext cx="7772400" cy="3200400"/>
          </a:xfrm>
          <a:prstGeom prst="rect">
            <a:avLst/>
          </a:prstGeom>
          <a:noFill/>
          <a:ln w="12700">
            <a:noFill/>
            <a:miter lim="800000"/>
            <a:headEnd type="none" w="med" len="med"/>
            <a:tailEnd type="none" w="med" len="med"/>
          </a:ln>
        </p:spPr>
        <p:txBody>
          <a:bodyPr lIns="0" tIns="0" rIns="40639" bIns="0">
            <a:prstTxWarp prst="textNoShape">
              <a:avLst/>
            </a:prstTxWarp>
          </a:bodyPr>
          <a:lstStyle/>
          <a:p>
            <a:pPr marL="382588" indent="-342900">
              <a:spcBef>
                <a:spcPts val="575"/>
              </a:spcBef>
              <a:buClr>
                <a:srgbClr val="FFFFFF"/>
              </a:buClr>
              <a:buSzPct val="100000"/>
              <a:buFont typeface="Times" pitchFamily="-65" charset="0"/>
              <a:buChar char="•"/>
            </a:pPr>
            <a:r>
              <a:rPr lang="en-US">
                <a:solidFill>
                  <a:schemeClr val="tx1"/>
                </a:solidFill>
                <a:ea typeface="Times" pitchFamily="-65" charset="0"/>
                <a:cs typeface="Times" pitchFamily="-65" charset="0"/>
              </a:rPr>
              <a:t>Gelfand, S.A. (1998) Hearing: An introduction to psychological and physiological acoustics. New York: Marcel Dekker.</a:t>
            </a:r>
          </a:p>
          <a:p>
            <a:pPr marL="382588" indent="-342900">
              <a:spcBef>
                <a:spcPts val="575"/>
              </a:spcBef>
              <a:buClr>
                <a:srgbClr val="FFFFFF"/>
              </a:buClr>
              <a:buSzPct val="100000"/>
              <a:buFont typeface="Times" pitchFamily="-65" charset="0"/>
              <a:buChar char="•"/>
            </a:pPr>
            <a:r>
              <a:rPr lang="en-US">
                <a:solidFill>
                  <a:schemeClr val="tx1"/>
                </a:solidFill>
                <a:ea typeface="Times" pitchFamily="-65" charset="0"/>
                <a:cs typeface="Times" pitchFamily="-65" charset="0"/>
              </a:rPr>
              <a:t>Pickles, J.O. (1988) An introduction to the physiology of hearing. Berkeley: Academic Press.</a:t>
            </a:r>
          </a:p>
          <a:p>
            <a:pPr marL="382588" indent="-342900">
              <a:spcBef>
                <a:spcPts val="575"/>
              </a:spcBef>
              <a:buClr>
                <a:srgbClr val="FFFFFF"/>
              </a:buClr>
              <a:buSzPct val="100000"/>
              <a:buFont typeface="Times" pitchFamily="-65" charset="0"/>
              <a:buChar char="•"/>
            </a:pPr>
            <a:r>
              <a:rPr lang="en-US">
                <a:solidFill>
                  <a:schemeClr val="tx1"/>
                </a:solidFill>
                <a:ea typeface="Times" pitchFamily="-65" charset="0"/>
                <a:cs typeface="Times" pitchFamily="-65" charset="0"/>
              </a:rPr>
              <a:t>Schneider, M.E., Belyantseva, I.A., Azevedo, R.B.  &amp; Kachar, B. (2002) Structural cell biology: Rapid renewal of auditory hair bundles. Nature, 418:837-838.</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482600" y="190500"/>
            <a:ext cx="8216900" cy="2019300"/>
          </a:xfrm>
          <a:ln/>
        </p:spPr>
        <p:txBody>
          <a:bodyPr rIns="132080">
            <a:normAutofit fontScale="90000"/>
          </a:bodyPr>
          <a:lstStyle/>
          <a:p>
            <a:r>
              <a:rPr lang="en-US"/>
              <a:t>The solid barrier between the hair cell bodies and the stereocilia is the</a:t>
            </a:r>
          </a:p>
        </p:txBody>
      </p:sp>
      <p:sp>
        <p:nvSpPr>
          <p:cNvPr id="9218" name="Rectangle 2"/>
          <p:cNvSpPr>
            <a:spLocks noGrp="1" noChangeArrowheads="1"/>
          </p:cNvSpPr>
          <p:nvPr>
            <p:ph idx="1"/>
          </p:nvPr>
        </p:nvSpPr>
        <p:spPr>
          <a:xfrm>
            <a:off x="685800" y="2578100"/>
            <a:ext cx="7772400" cy="4876800"/>
          </a:xfrm>
          <a:ln/>
        </p:spPr>
        <p:txBody>
          <a:bodyPr rIns="132080"/>
          <a:lstStyle/>
          <a:p>
            <a:pPr>
              <a:buSzPct val="99000"/>
              <a:buFont typeface="Times" pitchFamily="-65" charset="0"/>
              <a:buAutoNum type="alphaUcParenBoth"/>
            </a:pPr>
            <a:r>
              <a:rPr lang="en-US" dirty="0"/>
              <a:t> </a:t>
            </a:r>
            <a:r>
              <a:rPr lang="en-US" dirty="0" err="1"/>
              <a:t>Reissner’s</a:t>
            </a:r>
            <a:r>
              <a:rPr lang="en-US" dirty="0"/>
              <a:t> membrane</a:t>
            </a:r>
          </a:p>
          <a:p>
            <a:pPr>
              <a:buSzPct val="99000"/>
              <a:buFont typeface="Times" pitchFamily="-65" charset="0"/>
              <a:buAutoNum type="alphaUcParenBoth"/>
            </a:pPr>
            <a:r>
              <a:rPr lang="en-US" dirty="0"/>
              <a:t> basilar membrane</a:t>
            </a:r>
          </a:p>
          <a:p>
            <a:pPr>
              <a:buSzPct val="99000"/>
              <a:buFont typeface="Times" pitchFamily="-65" charset="0"/>
              <a:buAutoNum type="alphaUcParenBoth"/>
            </a:pPr>
            <a:r>
              <a:rPr lang="en-US" dirty="0"/>
              <a:t> </a:t>
            </a:r>
            <a:r>
              <a:rPr lang="en-US" dirty="0" err="1"/>
              <a:t>helicotrema</a:t>
            </a:r>
            <a:endParaRPr lang="en-US" dirty="0"/>
          </a:p>
          <a:p>
            <a:pPr>
              <a:buSzPct val="99000"/>
              <a:buFont typeface="Times" pitchFamily="-65" charset="0"/>
              <a:buAutoNum type="alphaUcParenBoth"/>
            </a:pPr>
            <a:r>
              <a:rPr lang="en-US" dirty="0"/>
              <a:t> reticular lamina</a:t>
            </a:r>
          </a:p>
        </p:txBody>
      </p:sp>
      <p:sp>
        <p:nvSpPr>
          <p:cNvPr id="5" name="Slide Number Placeholder 3"/>
          <p:cNvSpPr>
            <a:spLocks noGrp="1"/>
          </p:cNvSpPr>
          <p:nvPr>
            <p:ph type="sldNum" sz="quarter" idx="12"/>
          </p:nvPr>
        </p:nvSpPr>
        <p:spPr/>
        <p:txBody>
          <a:bodyPr/>
          <a:lstStyle/>
          <a:p>
            <a:fld id="{4119F529-56E4-034D-952E-456D97957713}" type="slidenum">
              <a:rPr lang="en-US"/>
              <a:pPr/>
              <a:t>4</a:t>
            </a:fld>
            <a:endParaRPr lang="en-US"/>
          </a:p>
        </p:txBody>
      </p:sp>
      <p:sp>
        <p:nvSpPr>
          <p:cNvPr id="9219" name="Text Box 3"/>
          <p:cNvSpPr txBox="1">
            <a:spLocks noChangeArrowheads="1"/>
          </p:cNvSpPr>
          <p:nvPr/>
        </p:nvSpPr>
        <p:spPr bwMode="auto">
          <a:xfrm>
            <a:off x="7359650" y="6248400"/>
            <a:ext cx="292100" cy="330200"/>
          </a:xfrm>
          <a:prstGeom prst="rect">
            <a:avLst/>
          </a:prstGeom>
          <a:noFill/>
          <a:ln w="12700">
            <a:noFill/>
            <a:miter lim="800000"/>
            <a:headEnd/>
            <a:tailEnd/>
          </a:ln>
        </p:spPr>
        <p:txBody>
          <a:bodyPr wrap="none">
            <a:prstTxWarp prst="textNoShape">
              <a:avLst/>
            </a:prstTxWarp>
          </a:bodyPr>
          <a:lstStyle/>
          <a:p>
            <a:pPr algn="ctr"/>
            <a:fld id="{242CE31C-9AF5-4A40-82B2-969E77E5C6DD}" type="slidenum">
              <a:rPr lang="en-US" sz="1400">
                <a:solidFill>
                  <a:schemeClr val="tx1"/>
                </a:solidFill>
                <a:ea typeface="Times" pitchFamily="-65" charset="0"/>
                <a:cs typeface="Times" pitchFamily="-65" charset="0"/>
              </a:rPr>
              <a:pPr algn="ctr"/>
              <a:t>4</a:t>
            </a:fld>
            <a:endParaRPr lang="en-US" sz="1400">
              <a:solidFill>
                <a:schemeClr val="tx1"/>
              </a:solidFill>
              <a:ea typeface="Times" pitchFamily="-65" charset="0"/>
              <a:cs typeface="Times" pitchFamily="-65"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rIns="132080"/>
          <a:lstStyle/>
          <a:p>
            <a:r>
              <a:rPr lang="en-US"/>
              <a:t>Reticular lamina</a:t>
            </a:r>
          </a:p>
        </p:txBody>
      </p:sp>
      <p:pic>
        <p:nvPicPr>
          <p:cNvPr id="11266" name="Picture 2"/>
          <p:cNvPicPr>
            <a:picLocks noChangeArrowheads="1"/>
          </p:cNvPicPr>
          <p:nvPr/>
        </p:nvPicPr>
        <p:blipFill>
          <a:blip r:embed="rId3"/>
          <a:srcRect l="4999" t="6050" r="3748" b="1639"/>
          <a:stretch>
            <a:fillRect/>
          </a:stretch>
        </p:blipFill>
        <p:spPr bwMode="auto">
          <a:xfrm>
            <a:off x="2209800" y="1524000"/>
            <a:ext cx="5562600" cy="4648200"/>
          </a:xfrm>
          <a:prstGeom prst="rect">
            <a:avLst/>
          </a:prstGeom>
          <a:noFill/>
          <a:ln w="12700">
            <a:noFill/>
            <a:miter lim="800000"/>
            <a:headEnd/>
            <a:tailEnd/>
          </a:ln>
        </p:spPr>
      </p:pic>
      <p:sp>
        <p:nvSpPr>
          <p:cNvPr id="11267" name="Rectangle 3"/>
          <p:cNvSpPr>
            <a:spLocks/>
          </p:cNvSpPr>
          <p:nvPr/>
        </p:nvSpPr>
        <p:spPr bwMode="auto">
          <a:xfrm>
            <a:off x="136525" y="6499225"/>
            <a:ext cx="2578100" cy="330200"/>
          </a:xfrm>
          <a:prstGeom prst="rect">
            <a:avLst/>
          </a:prstGeom>
          <a:noFill/>
          <a:ln w="12700">
            <a:noFill/>
            <a:miter lim="800000"/>
            <a:headEnd type="none" w="med" len="med"/>
            <a:tailEnd type="none" w="med" len="med"/>
          </a:ln>
        </p:spPr>
        <p:txBody>
          <a:bodyPr wrap="none" lIns="0" tIns="0" rIns="40639" bIns="0">
            <a:prstTxWarp prst="textNoShape">
              <a:avLst/>
            </a:prstTxWarp>
            <a:spAutoFit/>
          </a:bodyPr>
          <a:lstStyle/>
          <a:p>
            <a:pPr marL="39688"/>
            <a:r>
              <a:rPr lang="en-US" sz="1400">
                <a:solidFill>
                  <a:schemeClr val="tx1"/>
                </a:solidFill>
                <a:ea typeface="Times" pitchFamily="-65" charset="0"/>
                <a:cs typeface="Times" pitchFamily="-65" charset="0"/>
              </a:rPr>
              <a:t>From Gelfand (1998), Lim (1986)</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ln/>
        </p:spPr>
        <p:txBody>
          <a:bodyPr rIns="132080">
            <a:normAutofit fontScale="90000"/>
          </a:bodyPr>
          <a:lstStyle/>
          <a:p>
            <a:r>
              <a:rPr lang="en-US"/>
              <a:t>Electrical situation in the organ of Corti</a:t>
            </a:r>
          </a:p>
        </p:txBody>
      </p:sp>
      <p:pic>
        <p:nvPicPr>
          <p:cNvPr id="13314" name="Picture 2"/>
          <p:cNvPicPr>
            <a:picLocks noChangeArrowheads="1"/>
          </p:cNvPicPr>
          <p:nvPr/>
        </p:nvPicPr>
        <p:blipFill>
          <a:blip r:embed="rId3"/>
          <a:srcRect b="16913"/>
          <a:stretch>
            <a:fillRect/>
          </a:stretch>
        </p:blipFill>
        <p:spPr bwMode="auto">
          <a:xfrm>
            <a:off x="2057400" y="2133600"/>
            <a:ext cx="5334000" cy="3657600"/>
          </a:xfrm>
          <a:prstGeom prst="rect">
            <a:avLst/>
          </a:prstGeom>
          <a:noFill/>
          <a:ln w="12700">
            <a:noFill/>
            <a:miter lim="800000"/>
            <a:headEnd/>
            <a:tailEnd/>
          </a:ln>
        </p:spPr>
      </p:pic>
      <p:sp>
        <p:nvSpPr>
          <p:cNvPr id="13315" name="Rectangle 3"/>
          <p:cNvSpPr>
            <a:spLocks/>
          </p:cNvSpPr>
          <p:nvPr/>
        </p:nvSpPr>
        <p:spPr bwMode="auto">
          <a:xfrm>
            <a:off x="228600" y="6550025"/>
            <a:ext cx="1674813" cy="330200"/>
          </a:xfrm>
          <a:prstGeom prst="rect">
            <a:avLst/>
          </a:prstGeom>
          <a:noFill/>
          <a:ln w="12700">
            <a:noFill/>
            <a:miter lim="800000"/>
            <a:headEnd type="none" w="med" len="med"/>
            <a:tailEnd type="none" w="med" len="med"/>
          </a:ln>
        </p:spPr>
        <p:txBody>
          <a:bodyPr wrap="none" lIns="0" tIns="0" rIns="40639" bIns="0">
            <a:prstTxWarp prst="textNoShape">
              <a:avLst/>
            </a:prstTxWarp>
            <a:spAutoFit/>
          </a:bodyPr>
          <a:lstStyle/>
          <a:p>
            <a:pPr marL="39688"/>
            <a:r>
              <a:rPr lang="en-US" sz="1400">
                <a:solidFill>
                  <a:schemeClr val="tx1"/>
                </a:solidFill>
                <a:ea typeface="Times" pitchFamily="-65" charset="0"/>
                <a:cs typeface="Times" pitchFamily="-65" charset="0"/>
              </a:rPr>
              <a:t>From Gelfand (1998)</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609600" y="0"/>
            <a:ext cx="7772400" cy="2806700"/>
          </a:xfrm>
          <a:ln/>
        </p:spPr>
        <p:txBody>
          <a:bodyPr rIns="132080">
            <a:normAutofit fontScale="90000"/>
          </a:bodyPr>
          <a:lstStyle/>
          <a:p>
            <a:pPr algn="l"/>
            <a:r>
              <a:rPr lang="en-US" dirty="0"/>
              <a:t>If there is a positive potential difference between the </a:t>
            </a:r>
            <a:r>
              <a:rPr lang="en-US" dirty="0" err="1"/>
              <a:t>endolymph</a:t>
            </a:r>
            <a:r>
              <a:rPr lang="en-US" dirty="0"/>
              <a:t> and the inside of the hair cells, electrical currents will tend to  flow</a:t>
            </a:r>
          </a:p>
        </p:txBody>
      </p:sp>
      <p:sp>
        <p:nvSpPr>
          <p:cNvPr id="15362" name="Rectangle 2"/>
          <p:cNvSpPr>
            <a:spLocks noGrp="1" noChangeArrowheads="1"/>
          </p:cNvSpPr>
          <p:nvPr>
            <p:ph idx="1"/>
          </p:nvPr>
        </p:nvSpPr>
        <p:spPr>
          <a:xfrm>
            <a:off x="609600" y="3124200"/>
            <a:ext cx="7772400" cy="4876800"/>
          </a:xfrm>
          <a:ln/>
        </p:spPr>
        <p:txBody>
          <a:bodyPr rIns="132080"/>
          <a:lstStyle/>
          <a:p>
            <a:pPr>
              <a:buSzPct val="99000"/>
              <a:buFont typeface="Times" pitchFamily="-65" charset="0"/>
              <a:buAutoNum type="alphaUcParenBoth"/>
            </a:pPr>
            <a:r>
              <a:rPr lang="en-US" dirty="0"/>
              <a:t> into the hair cells</a:t>
            </a:r>
          </a:p>
          <a:p>
            <a:pPr>
              <a:buSzPct val="99000"/>
              <a:buFont typeface="Times" pitchFamily="-65" charset="0"/>
              <a:buAutoNum type="alphaUcParenBoth"/>
            </a:pPr>
            <a:r>
              <a:rPr lang="en-US" dirty="0"/>
              <a:t> out of the hair cells</a:t>
            </a:r>
          </a:p>
          <a:p>
            <a:pPr>
              <a:buSzPct val="99000"/>
              <a:buFont typeface="Times" pitchFamily="-65" charset="0"/>
              <a:buAutoNum type="alphaUcParenBoth"/>
            </a:pPr>
            <a:r>
              <a:rPr lang="en-US" dirty="0"/>
              <a:t> into the stria vascularis</a:t>
            </a:r>
          </a:p>
          <a:p>
            <a:pPr>
              <a:buSzPct val="99000"/>
              <a:buFont typeface="Times" pitchFamily="-65" charset="0"/>
              <a:buAutoNum type="alphaUcParenBoth"/>
            </a:pPr>
            <a:r>
              <a:rPr lang="en-US" dirty="0"/>
              <a:t> across </a:t>
            </a:r>
            <a:r>
              <a:rPr lang="en-US" dirty="0" err="1"/>
              <a:t>Reissner’s</a:t>
            </a:r>
            <a:r>
              <a:rPr lang="en-US" dirty="0"/>
              <a:t> membrane</a:t>
            </a:r>
          </a:p>
        </p:txBody>
      </p:sp>
      <p:sp>
        <p:nvSpPr>
          <p:cNvPr id="5" name="Slide Number Placeholder 3"/>
          <p:cNvSpPr>
            <a:spLocks noGrp="1"/>
          </p:cNvSpPr>
          <p:nvPr>
            <p:ph type="sldNum" sz="quarter" idx="12"/>
          </p:nvPr>
        </p:nvSpPr>
        <p:spPr/>
        <p:txBody>
          <a:bodyPr/>
          <a:lstStyle/>
          <a:p>
            <a:fld id="{964CBC05-A001-2D48-853F-5BBCC8886E24}" type="slidenum">
              <a:rPr lang="en-US"/>
              <a:pPr/>
              <a:t>7</a:t>
            </a:fld>
            <a:endParaRPr lang="en-US"/>
          </a:p>
        </p:txBody>
      </p:sp>
      <p:sp>
        <p:nvSpPr>
          <p:cNvPr id="15363" name="Text Box 3"/>
          <p:cNvSpPr txBox="1">
            <a:spLocks noChangeArrowheads="1"/>
          </p:cNvSpPr>
          <p:nvPr/>
        </p:nvSpPr>
        <p:spPr bwMode="auto">
          <a:xfrm>
            <a:off x="7359650" y="6248400"/>
            <a:ext cx="292100" cy="330200"/>
          </a:xfrm>
          <a:prstGeom prst="rect">
            <a:avLst/>
          </a:prstGeom>
          <a:noFill/>
          <a:ln w="12700">
            <a:noFill/>
            <a:miter lim="800000"/>
            <a:headEnd/>
            <a:tailEnd/>
          </a:ln>
        </p:spPr>
        <p:txBody>
          <a:bodyPr wrap="none">
            <a:prstTxWarp prst="textNoShape">
              <a:avLst/>
            </a:prstTxWarp>
          </a:bodyPr>
          <a:lstStyle/>
          <a:p>
            <a:pPr algn="ctr"/>
            <a:fld id="{C83D1284-F5D9-2A47-9447-41AE99AD9FB3}" type="slidenum">
              <a:rPr lang="en-US" sz="1400">
                <a:solidFill>
                  <a:schemeClr val="tx1"/>
                </a:solidFill>
                <a:ea typeface="Times" pitchFamily="-65" charset="0"/>
                <a:cs typeface="Times" pitchFamily="-65" charset="0"/>
              </a:rPr>
              <a:pPr algn="ctr"/>
              <a:t>7</a:t>
            </a:fld>
            <a:endParaRPr lang="en-US" sz="1400">
              <a:solidFill>
                <a:schemeClr val="tx1"/>
              </a:solidFill>
              <a:ea typeface="Times" pitchFamily="-65" charset="0"/>
              <a:cs typeface="Times" pitchFamily="-65"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762000" y="0"/>
            <a:ext cx="7772400" cy="1143000"/>
          </a:xfrm>
          <a:ln/>
        </p:spPr>
        <p:txBody>
          <a:bodyPr rIns="132080"/>
          <a:lstStyle/>
          <a:p>
            <a:r>
              <a:rPr lang="en-US"/>
              <a:t>Another view...</a:t>
            </a:r>
          </a:p>
        </p:txBody>
      </p:sp>
      <p:pic>
        <p:nvPicPr>
          <p:cNvPr id="17410" name="Picture 2"/>
          <p:cNvPicPr>
            <a:picLocks noChangeArrowheads="1"/>
          </p:cNvPicPr>
          <p:nvPr/>
        </p:nvPicPr>
        <p:blipFill>
          <a:blip r:embed="rId3"/>
          <a:srcRect/>
          <a:stretch>
            <a:fillRect/>
          </a:stretch>
        </p:blipFill>
        <p:spPr bwMode="auto">
          <a:xfrm>
            <a:off x="1447800" y="990600"/>
            <a:ext cx="6477000" cy="5434013"/>
          </a:xfrm>
          <a:prstGeom prst="rect">
            <a:avLst/>
          </a:prstGeom>
          <a:noFill/>
          <a:ln w="12700">
            <a:noFill/>
            <a:miter lim="800000"/>
            <a:headEnd/>
            <a:tailEnd/>
          </a:ln>
        </p:spPr>
      </p:pic>
      <p:sp>
        <p:nvSpPr>
          <p:cNvPr id="17411" name="Rectangle 3"/>
          <p:cNvSpPr>
            <a:spLocks/>
          </p:cNvSpPr>
          <p:nvPr/>
        </p:nvSpPr>
        <p:spPr bwMode="auto">
          <a:xfrm>
            <a:off x="228600" y="6550025"/>
            <a:ext cx="1674813" cy="330200"/>
          </a:xfrm>
          <a:prstGeom prst="rect">
            <a:avLst/>
          </a:prstGeom>
          <a:noFill/>
          <a:ln w="12700">
            <a:noFill/>
            <a:miter lim="800000"/>
            <a:headEnd type="none" w="med" len="med"/>
            <a:tailEnd type="none" w="med" len="med"/>
          </a:ln>
        </p:spPr>
        <p:txBody>
          <a:bodyPr wrap="none" lIns="0" tIns="0" rIns="40639" bIns="0">
            <a:prstTxWarp prst="textNoShape">
              <a:avLst/>
            </a:prstTxWarp>
            <a:spAutoFit/>
          </a:bodyPr>
          <a:lstStyle/>
          <a:p>
            <a:pPr marL="39688"/>
            <a:r>
              <a:rPr lang="en-US" sz="1400">
                <a:solidFill>
                  <a:schemeClr val="tx1"/>
                </a:solidFill>
                <a:ea typeface="Times" pitchFamily="-65" charset="0"/>
                <a:cs typeface="Times" pitchFamily="-65" charset="0"/>
              </a:rPr>
              <a:t>From Gelfand (1998)</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ln/>
        </p:spPr>
        <p:txBody>
          <a:bodyPr rIns="132080"/>
          <a:lstStyle/>
          <a:p>
            <a:r>
              <a:rPr lang="en-US"/>
              <a:t>Basilar membrane motion</a:t>
            </a:r>
          </a:p>
        </p:txBody>
      </p:sp>
      <p:pic>
        <p:nvPicPr>
          <p:cNvPr id="19458" name="Picture 2"/>
          <p:cNvPicPr>
            <a:picLocks noChangeArrowheads="1"/>
          </p:cNvPicPr>
          <p:nvPr/>
        </p:nvPicPr>
        <p:blipFill>
          <a:blip r:embed="rId3"/>
          <a:srcRect/>
          <a:stretch>
            <a:fillRect/>
          </a:stretch>
        </p:blipFill>
        <p:spPr bwMode="auto">
          <a:xfrm>
            <a:off x="1116013" y="1797050"/>
            <a:ext cx="6910387" cy="3263900"/>
          </a:xfrm>
          <a:prstGeom prst="rect">
            <a:avLst/>
          </a:prstGeom>
          <a:noFill/>
          <a:ln w="12700">
            <a:noFill/>
            <a:miter lim="800000"/>
            <a:headEnd/>
            <a:tailEnd/>
          </a:ln>
        </p:spPr>
      </p:pic>
      <p:sp>
        <p:nvSpPr>
          <p:cNvPr id="19459" name="Rectangle 3"/>
          <p:cNvSpPr>
            <a:spLocks/>
          </p:cNvSpPr>
          <p:nvPr/>
        </p:nvSpPr>
        <p:spPr bwMode="auto">
          <a:xfrm>
            <a:off x="136525" y="6194425"/>
            <a:ext cx="1616075" cy="330200"/>
          </a:xfrm>
          <a:prstGeom prst="rect">
            <a:avLst/>
          </a:prstGeom>
          <a:noFill/>
          <a:ln w="12700">
            <a:noFill/>
            <a:miter lim="800000"/>
            <a:headEnd type="none" w="med" len="med"/>
            <a:tailEnd type="none" w="med" len="med"/>
          </a:ln>
        </p:spPr>
        <p:txBody>
          <a:bodyPr wrap="none" lIns="0" tIns="0" rIns="40639" bIns="0">
            <a:prstTxWarp prst="textNoShape">
              <a:avLst/>
            </a:prstTxWarp>
            <a:spAutoFit/>
          </a:bodyPr>
          <a:lstStyle/>
          <a:p>
            <a:pPr marL="39688"/>
            <a:r>
              <a:rPr lang="en-US" sz="1400">
                <a:solidFill>
                  <a:schemeClr val="tx1"/>
                </a:solidFill>
                <a:ea typeface="Times" pitchFamily="-65" charset="0"/>
                <a:cs typeface="Times" pitchFamily="-65" charset="0"/>
              </a:rPr>
              <a:t>From Pickles (1992)</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TotalTime>
  <Pages>0</Pages>
  <Words>2620</Words>
  <Characters>0</Characters>
  <PresentationFormat>On-screen Show (4:3)</PresentationFormat>
  <Lines>0</Lines>
  <Paragraphs>164</Paragraphs>
  <Slides>35</Slides>
  <Notes>35</Notes>
  <HiddenSlides>0</HiddenSlides>
  <MMClips>7</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35</vt:i4>
      </vt:variant>
    </vt:vector>
  </HeadingPairs>
  <TitlesOfParts>
    <vt:vector size="39" baseType="lpstr">
      <vt:lpstr>Times</vt:lpstr>
      <vt:lpstr>ヒラギノ明朝 ProN W3</vt:lpstr>
      <vt:lpstr>Helvetica</vt:lpstr>
      <vt:lpstr>Office Theme</vt:lpstr>
      <vt:lpstr>Auditory Transduction</vt:lpstr>
      <vt:lpstr>The bottom line</vt:lpstr>
      <vt:lpstr>A closer look at the organ of Corti</vt:lpstr>
      <vt:lpstr>The solid barrier between the hair cell bodies and the stereocilia is the</vt:lpstr>
      <vt:lpstr>Reticular lamina</vt:lpstr>
      <vt:lpstr>Electrical situation in the organ of Corti</vt:lpstr>
      <vt:lpstr>If there is a positive potential difference between the endolymph and the inside of the hair cells, electrical currents will tend to  flow</vt:lpstr>
      <vt:lpstr>Another view...</vt:lpstr>
      <vt:lpstr>Basilar membrane motion</vt:lpstr>
      <vt:lpstr>Cochlear motion</vt:lpstr>
      <vt:lpstr>The motion of the basilar membrane is similar to the motion</vt:lpstr>
      <vt:lpstr>If I play a tone into the ear, the motion of the basilar membrane will be most like</vt:lpstr>
      <vt:lpstr>“shearing action”</vt:lpstr>
      <vt:lpstr>“shearing action” movie</vt:lpstr>
      <vt:lpstr>Inner hair cell stereocilia</vt:lpstr>
      <vt:lpstr>Shearing of the tectorial membrane across the reticular lamina displaces the</vt:lpstr>
      <vt:lpstr>Stereocilia</vt:lpstr>
      <vt:lpstr>IHC excitation</vt:lpstr>
      <vt:lpstr>IHC inhibition</vt:lpstr>
      <vt:lpstr>Stereocilia motion</vt:lpstr>
      <vt:lpstr>Neural response</vt:lpstr>
      <vt:lpstr>Positive pressure ________ the hair cells; negative pressure _______ the hair cells.</vt:lpstr>
      <vt:lpstr>Tip links</vt:lpstr>
      <vt:lpstr>Opening transduction channels</vt:lpstr>
      <vt:lpstr>Transduction channels</vt:lpstr>
      <vt:lpstr>Positive pressure _________ the tip links; negative pressure _______ the tip links</vt:lpstr>
      <vt:lpstr>Receptor potential</vt:lpstr>
      <vt:lpstr>As the sound pressure increases </vt:lpstr>
      <vt:lpstr>If more ions flow into the hair cell</vt:lpstr>
      <vt:lpstr>Neural response rate</vt:lpstr>
      <vt:lpstr>If I play a tone into the ear, action potentials in the neurons contacting a hair cell</vt:lpstr>
      <vt:lpstr>Neural response</vt:lpstr>
      <vt:lpstr>Conclusions</vt:lpstr>
      <vt:lpstr>Conclusions (continued)</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No Slide Title</dc:title>
  <dc:subject/>
  <dc:creator>Lynne Werner</dc:creator>
  <cp:keywords/>
  <dc:description/>
  <cp:lastModifiedBy>Lynne Werner</cp:lastModifiedBy>
  <cp:revision>2</cp:revision>
  <dcterms:created xsi:type="dcterms:W3CDTF">2009-03-28T22:29:33Z</dcterms:created>
  <dcterms:modified xsi:type="dcterms:W3CDTF">2009-03-28T22:41:04Z</dcterms:modified>
</cp:coreProperties>
</file>